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handoutMasterIdLst>
    <p:handoutMasterId r:id="rId30"/>
  </p:handoutMasterIdLst>
  <p:sldIdLst>
    <p:sldId id="256" r:id="rId3"/>
    <p:sldId id="268" r:id="rId4"/>
    <p:sldId id="267" r:id="rId5"/>
    <p:sldId id="288" r:id="rId6"/>
    <p:sldId id="269" r:id="rId7"/>
    <p:sldId id="411" r:id="rId8"/>
    <p:sldId id="295" r:id="rId9"/>
    <p:sldId id="296" r:id="rId10"/>
    <p:sldId id="293" r:id="rId11"/>
    <p:sldId id="412" r:id="rId12"/>
    <p:sldId id="259" r:id="rId13"/>
    <p:sldId id="319" r:id="rId14"/>
    <p:sldId id="298" r:id="rId15"/>
    <p:sldId id="320" r:id="rId16"/>
    <p:sldId id="413" r:id="rId17"/>
    <p:sldId id="415" r:id="rId18"/>
    <p:sldId id="299" r:id="rId19"/>
    <p:sldId id="304" r:id="rId20"/>
    <p:sldId id="307" r:id="rId21"/>
    <p:sldId id="308" r:id="rId22"/>
    <p:sldId id="328" r:id="rId23"/>
    <p:sldId id="261" r:id="rId24"/>
    <p:sldId id="417" r:id="rId25"/>
    <p:sldId id="265" r:id="rId26"/>
    <p:sldId id="419" r:id="rId27"/>
    <p:sldId id="264"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 id="2" name="Maria Pereira" initials="MP" lastIdx="1" clrIdx="2">
    <p:extLst>
      <p:ext uri="{19B8F6BF-5375-455C-9EA6-DF929625EA0E}">
        <p15:presenceInfo xmlns:p15="http://schemas.microsoft.com/office/powerpoint/2012/main" userId="Maria Perei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0" autoAdjust="0"/>
    <p:restoredTop sz="94249" autoAdjust="0"/>
  </p:normalViewPr>
  <p:slideViewPr>
    <p:cSldViewPr>
      <p:cViewPr varScale="1">
        <p:scale>
          <a:sx n="72" d="100"/>
          <a:sy n="72" d="100"/>
        </p:scale>
        <p:origin x="16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diagrams/_rels/data4.xml.rels><?xml version="1.0" encoding="UTF-8" standalone="yes"?>
<Relationships xmlns="http://schemas.openxmlformats.org/package/2006/relationships"><Relationship Id="rId1" Type="http://schemas.openxmlformats.org/officeDocument/2006/relationships/image" Target="../media/image4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4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20E019-FA91-4FA1-A059-504498639DA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pt-PT"/>
        </a:p>
      </dgm:t>
    </dgm:pt>
    <dgm:pt modelId="{192EC87C-3B7D-4B98-A004-05856EF12DCA}">
      <dgm:prSet phldrT="[Texto]" custT="1"/>
      <dgm:spPr>
        <a:solidFill>
          <a:srgbClr val="DE9898"/>
        </a:solidFill>
        <a:ln>
          <a:solidFill>
            <a:srgbClr val="DE9898"/>
          </a:solidFill>
        </a:ln>
      </dgm:spPr>
      <dgm:t>
        <a:bodyPr/>
        <a:lstStyle/>
        <a:p>
          <a:r>
            <a:rPr lang="en-GB" sz="2800" noProof="0" dirty="0">
              <a:solidFill>
                <a:srgbClr val="002060"/>
              </a:solidFill>
              <a:latin typeface="+mn-lt"/>
            </a:rPr>
            <a:t>Type 2 Diabetes </a:t>
          </a:r>
        </a:p>
      </dgm:t>
    </dgm:pt>
    <dgm:pt modelId="{AF771FE8-503E-4540-8F5B-F3141582D8DE}" type="parTrans" cxnId="{210EABC3-E3AD-4A03-A206-643808A3B9EE}">
      <dgm:prSet/>
      <dgm:spPr/>
      <dgm:t>
        <a:bodyPr/>
        <a:lstStyle/>
        <a:p>
          <a:endParaRPr lang="pt-PT" sz="1600">
            <a:latin typeface="+mn-lt"/>
          </a:endParaRPr>
        </a:p>
      </dgm:t>
    </dgm:pt>
    <dgm:pt modelId="{97935164-8FD0-4C31-B45F-356AF309189C}" type="sibTrans" cxnId="{210EABC3-E3AD-4A03-A206-643808A3B9EE}">
      <dgm:prSet/>
      <dgm:spPr/>
      <dgm:t>
        <a:bodyPr/>
        <a:lstStyle/>
        <a:p>
          <a:endParaRPr lang="pt-PT" sz="1600">
            <a:latin typeface="+mn-lt"/>
          </a:endParaRPr>
        </a:p>
      </dgm:t>
    </dgm:pt>
    <dgm:pt modelId="{CB58B5D9-F9B6-47ED-ACAD-2966CA98EC6D}">
      <dgm:prSet phldrT="[Texto]" custT="1"/>
      <dgm:spPr>
        <a:solidFill>
          <a:schemeClr val="bg1">
            <a:lumMod val="95000"/>
          </a:schemeClr>
        </a:solidFill>
        <a:ln>
          <a:solidFill>
            <a:srgbClr val="006989"/>
          </a:solidFill>
        </a:ln>
      </dgm:spPr>
      <dgm:t>
        <a:bodyPr/>
        <a:lstStyle/>
        <a:p>
          <a:pPr algn="l"/>
          <a:r>
            <a:rPr lang="en-GB" sz="1800" dirty="0">
              <a:solidFill>
                <a:schemeClr val="tx1"/>
              </a:solidFill>
              <a:latin typeface="+mn-lt"/>
            </a:rPr>
            <a:t>Usually affects </a:t>
          </a:r>
          <a:r>
            <a:rPr lang="en-GB" sz="1800" b="1" dirty="0">
              <a:solidFill>
                <a:schemeClr val="tx1"/>
              </a:solidFill>
              <a:latin typeface="+mn-lt"/>
            </a:rPr>
            <a:t>adults</a:t>
          </a:r>
          <a:r>
            <a:rPr lang="en-GB" sz="1800" dirty="0">
              <a:solidFill>
                <a:schemeClr val="tx1"/>
              </a:solidFill>
              <a:latin typeface="+mn-lt"/>
            </a:rPr>
            <a:t>; an increase in </a:t>
          </a:r>
          <a:r>
            <a:rPr lang="en-GB" sz="1800" b="1" dirty="0">
              <a:solidFill>
                <a:schemeClr val="tx1"/>
              </a:solidFill>
              <a:latin typeface="+mn-lt"/>
            </a:rPr>
            <a:t>child obesity </a:t>
          </a:r>
          <a:r>
            <a:rPr lang="en-GB" sz="1800" dirty="0">
              <a:solidFill>
                <a:schemeClr val="tx1"/>
              </a:solidFill>
              <a:latin typeface="+mn-lt"/>
            </a:rPr>
            <a:t>leads to development in children and adolescents</a:t>
          </a:r>
          <a:endParaRPr lang="pt-PT" sz="1800" dirty="0">
            <a:solidFill>
              <a:schemeClr val="tx1"/>
            </a:solidFill>
            <a:latin typeface="+mn-lt"/>
          </a:endParaRPr>
        </a:p>
      </dgm:t>
    </dgm:pt>
    <dgm:pt modelId="{8352E8FD-8F82-4073-BEC9-637CDD05FC70}" type="parTrans" cxnId="{D0E2BDA8-6BB7-4F0D-82F3-147468C4846E}">
      <dgm:prSet/>
      <dgm:spPr>
        <a:solidFill>
          <a:srgbClr val="006989"/>
        </a:solidFill>
        <a:ln>
          <a:solidFill>
            <a:srgbClr val="006989"/>
          </a:solidFill>
        </a:ln>
      </dgm:spPr>
      <dgm:t>
        <a:bodyPr/>
        <a:lstStyle/>
        <a:p>
          <a:endParaRPr lang="pt-PT" sz="1600">
            <a:latin typeface="+mn-lt"/>
          </a:endParaRPr>
        </a:p>
      </dgm:t>
    </dgm:pt>
    <dgm:pt modelId="{EE9FBBAF-F14C-4F55-93C6-F889827F2D6A}" type="sibTrans" cxnId="{D0E2BDA8-6BB7-4F0D-82F3-147468C4846E}">
      <dgm:prSet/>
      <dgm:spPr/>
      <dgm:t>
        <a:bodyPr/>
        <a:lstStyle/>
        <a:p>
          <a:endParaRPr lang="pt-PT" sz="1600">
            <a:latin typeface="+mn-lt"/>
          </a:endParaRPr>
        </a:p>
      </dgm:t>
    </dgm:pt>
    <dgm:pt modelId="{8FE99FF1-E105-4F96-A5CD-593FF8B2F033}">
      <dgm:prSet phldrT="[Texto]" custT="1"/>
      <dgm:spPr>
        <a:solidFill>
          <a:schemeClr val="bg1">
            <a:lumMod val="95000"/>
          </a:schemeClr>
        </a:solidFill>
        <a:ln>
          <a:solidFill>
            <a:srgbClr val="006989"/>
          </a:solidFill>
        </a:ln>
      </dgm:spPr>
      <dgm:t>
        <a:bodyPr/>
        <a:lstStyle/>
        <a:p>
          <a:pPr marL="0" marR="0" lvl="0" indent="0" algn="l"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000" b="1" u="sng" noProof="0" dirty="0">
              <a:solidFill>
                <a:schemeClr val="tx1"/>
              </a:solidFill>
              <a:latin typeface="+mn-lt"/>
              <a:sym typeface="Symbol" panose="05050102010706020507" pitchFamily="18" charset="2"/>
            </a:rPr>
            <a:t></a:t>
          </a:r>
          <a:r>
            <a:rPr lang="en-US" sz="2000" b="1" u="sng" noProof="0" dirty="0">
              <a:solidFill>
                <a:schemeClr val="tx1"/>
              </a:solidFill>
              <a:latin typeface="+mn-lt"/>
            </a:rPr>
            <a:t> - cell disfunction </a:t>
          </a:r>
          <a:r>
            <a:rPr lang="en-US" sz="2000" b="0" u="sng" noProof="0" dirty="0">
              <a:solidFill>
                <a:schemeClr val="tx1"/>
              </a:solidFill>
              <a:latin typeface="+mn-lt"/>
            </a:rPr>
            <a:t> </a:t>
          </a:r>
          <a:r>
            <a:rPr lang="en-US" sz="2000" b="0" noProof="0" dirty="0">
              <a:solidFill>
                <a:schemeClr val="tx1"/>
              </a:solidFill>
              <a:latin typeface="+mn-lt"/>
            </a:rPr>
            <a:t>Inadequate insulin secretion and hyperglycemia </a:t>
          </a:r>
          <a:endParaRPr lang="en-US" sz="2000" noProof="0" dirty="0">
            <a:solidFill>
              <a:schemeClr val="tx1"/>
            </a:solidFill>
            <a:latin typeface="+mn-lt"/>
          </a:endParaRPr>
        </a:p>
      </dgm:t>
    </dgm:pt>
    <dgm:pt modelId="{C1194709-C463-428B-B84D-EB320C18E74E}" type="parTrans" cxnId="{6B152D4C-A284-46EB-A7DF-953B8D84AA61}">
      <dgm:prSet/>
      <dgm:spPr>
        <a:solidFill>
          <a:srgbClr val="006989"/>
        </a:solidFill>
        <a:ln>
          <a:solidFill>
            <a:srgbClr val="006989"/>
          </a:solidFill>
        </a:ln>
      </dgm:spPr>
      <dgm:t>
        <a:bodyPr/>
        <a:lstStyle/>
        <a:p>
          <a:endParaRPr lang="pt-PT" sz="1600">
            <a:latin typeface="+mn-lt"/>
          </a:endParaRPr>
        </a:p>
      </dgm:t>
    </dgm:pt>
    <dgm:pt modelId="{3488DC15-C1E6-4F81-9F64-A971B6EEAA98}" type="sibTrans" cxnId="{6B152D4C-A284-46EB-A7DF-953B8D84AA61}">
      <dgm:prSet/>
      <dgm:spPr/>
      <dgm:t>
        <a:bodyPr/>
        <a:lstStyle/>
        <a:p>
          <a:endParaRPr lang="pt-PT" sz="1600">
            <a:latin typeface="+mn-lt"/>
          </a:endParaRPr>
        </a:p>
      </dgm:t>
    </dgm:pt>
    <dgm:pt modelId="{94892703-0EC3-4643-AE26-E10DBF7FC7FD}">
      <dgm:prSet custT="1"/>
      <dgm:spPr>
        <a:solidFill>
          <a:schemeClr val="bg1">
            <a:lumMod val="95000"/>
          </a:schemeClr>
        </a:solidFill>
        <a:ln>
          <a:solidFill>
            <a:srgbClr val="006989"/>
          </a:solidFill>
        </a:ln>
      </dgm:spPr>
      <dgm:t>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600" b="1" dirty="0">
            <a:solidFill>
              <a:schemeClr val="tx1"/>
            </a:solidFill>
            <a:latin typeface="+mn-lt"/>
          </a:endParaRPr>
        </a:p>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600" b="1" dirty="0">
            <a:solidFill>
              <a:schemeClr val="tx1"/>
            </a:solidFill>
            <a:latin typeface="+mn-lt"/>
          </a:endParaRPr>
        </a:p>
        <a:p>
          <a:pPr marL="0" marR="0" lvl="0" indent="0" algn="l"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800" b="1" u="sng" dirty="0">
              <a:solidFill>
                <a:schemeClr val="tx1"/>
              </a:solidFill>
              <a:latin typeface="+mn-lt"/>
            </a:rPr>
            <a:t>Insulin resistance</a:t>
          </a:r>
        </a:p>
        <a:p>
          <a:pPr marL="0" marR="0" lvl="0" indent="0" algn="l"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800" b="0" noProof="0" dirty="0">
              <a:solidFill>
                <a:schemeClr val="tx1"/>
              </a:solidFill>
              <a:latin typeface="+mn-lt"/>
            </a:rPr>
            <a:t>Peripheral tissues become less responsive to insulin </a:t>
          </a:r>
        </a:p>
        <a:p>
          <a:pPr marL="0" lvl="0" algn="ctr" defTabSz="1333500">
            <a:lnSpc>
              <a:spcPct val="90000"/>
            </a:lnSpc>
            <a:spcBef>
              <a:spcPct val="0"/>
            </a:spcBef>
            <a:spcAft>
              <a:spcPct val="35000"/>
            </a:spcAft>
            <a:buFont typeface="Wingdings" panose="05000000000000000000" pitchFamily="2" charset="2"/>
            <a:buChar char="§"/>
          </a:pPr>
          <a:endParaRPr lang="en-GB" sz="3600" b="0" dirty="0">
            <a:solidFill>
              <a:schemeClr val="tx1"/>
            </a:solidFill>
            <a:latin typeface="+mn-lt"/>
          </a:endParaRPr>
        </a:p>
      </dgm:t>
    </dgm:pt>
    <dgm:pt modelId="{375E1346-4FD1-4CD7-A10E-B034476FE664}" type="parTrans" cxnId="{B5453AFA-1F57-47AA-A01B-1163CC1FF723}">
      <dgm:prSet/>
      <dgm:spPr>
        <a:solidFill>
          <a:srgbClr val="006989"/>
        </a:solidFill>
        <a:ln>
          <a:solidFill>
            <a:srgbClr val="006989"/>
          </a:solidFill>
        </a:ln>
      </dgm:spPr>
      <dgm:t>
        <a:bodyPr/>
        <a:lstStyle/>
        <a:p>
          <a:endParaRPr lang="pt-PT" sz="1600">
            <a:latin typeface="+mn-lt"/>
          </a:endParaRPr>
        </a:p>
      </dgm:t>
    </dgm:pt>
    <dgm:pt modelId="{9DBCADAB-6D26-43CF-998D-7FA66FC6740F}" type="sibTrans" cxnId="{B5453AFA-1F57-47AA-A01B-1163CC1FF723}">
      <dgm:prSet/>
      <dgm:spPr/>
      <dgm:t>
        <a:bodyPr/>
        <a:lstStyle/>
        <a:p>
          <a:endParaRPr lang="pt-PT" sz="1600">
            <a:latin typeface="+mn-lt"/>
          </a:endParaRPr>
        </a:p>
      </dgm:t>
    </dgm:pt>
    <dgm:pt modelId="{E70D963F-58A4-4AE0-893E-65FEAA97223C}" type="pres">
      <dgm:prSet presAssocID="{C720E019-FA91-4FA1-A059-504498639DA5}" presName="cycle" presStyleCnt="0">
        <dgm:presLayoutVars>
          <dgm:chMax val="1"/>
          <dgm:dir/>
          <dgm:animLvl val="ctr"/>
          <dgm:resizeHandles val="exact"/>
        </dgm:presLayoutVars>
      </dgm:prSet>
      <dgm:spPr/>
    </dgm:pt>
    <dgm:pt modelId="{6943A3AB-5BAE-47FF-AD1C-4E4F38956184}" type="pres">
      <dgm:prSet presAssocID="{192EC87C-3B7D-4B98-A004-05856EF12DCA}" presName="centerShape" presStyleLbl="node0" presStyleIdx="0" presStyleCnt="1" custScaleX="77533" custScaleY="78729" custLinFactNeighborX="33209" custLinFactNeighborY="-37457"/>
      <dgm:spPr/>
    </dgm:pt>
    <dgm:pt modelId="{F7ABF8F3-3264-40FF-A818-7165D63D0C94}" type="pres">
      <dgm:prSet presAssocID="{8352E8FD-8F82-4073-BEC9-637CDD05FC70}" presName="parTrans" presStyleLbl="bgSibTrans2D1" presStyleIdx="0" presStyleCnt="3"/>
      <dgm:spPr/>
    </dgm:pt>
    <dgm:pt modelId="{2FCCD662-FAC2-4EBE-B89C-A102164EDE3C}" type="pres">
      <dgm:prSet presAssocID="{CB58B5D9-F9B6-47ED-ACAD-2966CA98EC6D}" presName="node" presStyleLbl="node1" presStyleIdx="0" presStyleCnt="3" custScaleX="118915" custScaleY="74322" custRadScaleRad="75440" custRadScaleInc="-56387">
        <dgm:presLayoutVars>
          <dgm:bulletEnabled val="1"/>
        </dgm:presLayoutVars>
      </dgm:prSet>
      <dgm:spPr/>
    </dgm:pt>
    <dgm:pt modelId="{A392D8F2-E382-471F-AD8C-613C0DF0F398}" type="pres">
      <dgm:prSet presAssocID="{C1194709-C463-428B-B84D-EB320C18E74E}" presName="parTrans" presStyleLbl="bgSibTrans2D1" presStyleIdx="1" presStyleCnt="3"/>
      <dgm:spPr/>
    </dgm:pt>
    <dgm:pt modelId="{130FD50F-D265-40CA-A4F8-A2F260313953}" type="pres">
      <dgm:prSet presAssocID="{8FE99FF1-E105-4F96-A5CD-593FF8B2F033}" presName="node" presStyleLbl="node1" presStyleIdx="1" presStyleCnt="3" custScaleX="118915" custScaleY="74322" custRadScaleRad="124160" custRadScaleInc="-62345">
        <dgm:presLayoutVars>
          <dgm:bulletEnabled val="1"/>
        </dgm:presLayoutVars>
      </dgm:prSet>
      <dgm:spPr/>
    </dgm:pt>
    <dgm:pt modelId="{00E6ED3D-AEF5-452A-B360-A4DDAF36614C}" type="pres">
      <dgm:prSet presAssocID="{375E1346-4FD1-4CD7-A10E-B034476FE664}" presName="parTrans" presStyleLbl="bgSibTrans2D1" presStyleIdx="2" presStyleCnt="3"/>
      <dgm:spPr/>
    </dgm:pt>
    <dgm:pt modelId="{55CCD787-F716-4F05-9E70-18E7C927BA62}" type="pres">
      <dgm:prSet presAssocID="{94892703-0EC3-4643-AE26-E10DBF7FC7FD}" presName="node" presStyleLbl="node1" presStyleIdx="2" presStyleCnt="3" custScaleX="118915" custScaleY="74322" custRadScaleRad="90599" custRadScaleInc="-185595">
        <dgm:presLayoutVars>
          <dgm:bulletEnabled val="1"/>
        </dgm:presLayoutVars>
      </dgm:prSet>
      <dgm:spPr/>
    </dgm:pt>
  </dgm:ptLst>
  <dgm:cxnLst>
    <dgm:cxn modelId="{24171B18-375D-4008-9BF8-26D93F7AFE7C}" type="presOf" srcId="{8352E8FD-8F82-4073-BEC9-637CDD05FC70}" destId="{F7ABF8F3-3264-40FF-A818-7165D63D0C94}" srcOrd="0" destOrd="0" presId="urn:microsoft.com/office/officeart/2005/8/layout/radial4"/>
    <dgm:cxn modelId="{217A9462-E352-41FF-AC23-B4E95988178C}" type="presOf" srcId="{375E1346-4FD1-4CD7-A10E-B034476FE664}" destId="{00E6ED3D-AEF5-452A-B360-A4DDAF36614C}" srcOrd="0" destOrd="0" presId="urn:microsoft.com/office/officeart/2005/8/layout/radial4"/>
    <dgm:cxn modelId="{6B152D4C-A284-46EB-A7DF-953B8D84AA61}" srcId="{192EC87C-3B7D-4B98-A004-05856EF12DCA}" destId="{8FE99FF1-E105-4F96-A5CD-593FF8B2F033}" srcOrd="1" destOrd="0" parTransId="{C1194709-C463-428B-B84D-EB320C18E74E}" sibTransId="{3488DC15-C1E6-4F81-9F64-A971B6EEAA98}"/>
    <dgm:cxn modelId="{D092AA4C-24B4-47C5-9B76-FA76EA2AF112}" type="presOf" srcId="{C720E019-FA91-4FA1-A059-504498639DA5}" destId="{E70D963F-58A4-4AE0-893E-65FEAA97223C}" srcOrd="0" destOrd="0" presId="urn:microsoft.com/office/officeart/2005/8/layout/radial4"/>
    <dgm:cxn modelId="{7D16896E-51F0-4A39-B118-B50F7D274A24}" type="presOf" srcId="{192EC87C-3B7D-4B98-A004-05856EF12DCA}" destId="{6943A3AB-5BAE-47FF-AD1C-4E4F38956184}" srcOrd="0" destOrd="0" presId="urn:microsoft.com/office/officeart/2005/8/layout/radial4"/>
    <dgm:cxn modelId="{48EC3A9C-AED3-483D-A1FF-649A61554FE4}" type="presOf" srcId="{CB58B5D9-F9B6-47ED-ACAD-2966CA98EC6D}" destId="{2FCCD662-FAC2-4EBE-B89C-A102164EDE3C}" srcOrd="0" destOrd="0" presId="urn:microsoft.com/office/officeart/2005/8/layout/radial4"/>
    <dgm:cxn modelId="{98C14AA3-7421-422A-88F4-55ACFAF463DE}" type="presOf" srcId="{8FE99FF1-E105-4F96-A5CD-593FF8B2F033}" destId="{130FD50F-D265-40CA-A4F8-A2F260313953}" srcOrd="0" destOrd="0" presId="urn:microsoft.com/office/officeart/2005/8/layout/radial4"/>
    <dgm:cxn modelId="{D0E2BDA8-6BB7-4F0D-82F3-147468C4846E}" srcId="{192EC87C-3B7D-4B98-A004-05856EF12DCA}" destId="{CB58B5D9-F9B6-47ED-ACAD-2966CA98EC6D}" srcOrd="0" destOrd="0" parTransId="{8352E8FD-8F82-4073-BEC9-637CDD05FC70}" sibTransId="{EE9FBBAF-F14C-4F55-93C6-F889827F2D6A}"/>
    <dgm:cxn modelId="{913AEDB2-F4AF-469B-9B62-832733781D30}" type="presOf" srcId="{C1194709-C463-428B-B84D-EB320C18E74E}" destId="{A392D8F2-E382-471F-AD8C-613C0DF0F398}" srcOrd="0" destOrd="0" presId="urn:microsoft.com/office/officeart/2005/8/layout/radial4"/>
    <dgm:cxn modelId="{B2DD05BB-54A8-424A-B80D-1182AB759F24}" type="presOf" srcId="{94892703-0EC3-4643-AE26-E10DBF7FC7FD}" destId="{55CCD787-F716-4F05-9E70-18E7C927BA62}" srcOrd="0" destOrd="0" presId="urn:microsoft.com/office/officeart/2005/8/layout/radial4"/>
    <dgm:cxn modelId="{210EABC3-E3AD-4A03-A206-643808A3B9EE}" srcId="{C720E019-FA91-4FA1-A059-504498639DA5}" destId="{192EC87C-3B7D-4B98-A004-05856EF12DCA}" srcOrd="0" destOrd="0" parTransId="{AF771FE8-503E-4540-8F5B-F3141582D8DE}" sibTransId="{97935164-8FD0-4C31-B45F-356AF309189C}"/>
    <dgm:cxn modelId="{B5453AFA-1F57-47AA-A01B-1163CC1FF723}" srcId="{192EC87C-3B7D-4B98-A004-05856EF12DCA}" destId="{94892703-0EC3-4643-AE26-E10DBF7FC7FD}" srcOrd="2" destOrd="0" parTransId="{375E1346-4FD1-4CD7-A10E-B034476FE664}" sibTransId="{9DBCADAB-6D26-43CF-998D-7FA66FC6740F}"/>
    <dgm:cxn modelId="{E1DF0BC8-CECD-4B17-9726-4C8B6A86B2B8}" type="presParOf" srcId="{E70D963F-58A4-4AE0-893E-65FEAA97223C}" destId="{6943A3AB-5BAE-47FF-AD1C-4E4F38956184}" srcOrd="0" destOrd="0" presId="urn:microsoft.com/office/officeart/2005/8/layout/radial4"/>
    <dgm:cxn modelId="{8EAE3A30-C62C-4F44-BC7F-FD27A25F8B34}" type="presParOf" srcId="{E70D963F-58A4-4AE0-893E-65FEAA97223C}" destId="{F7ABF8F3-3264-40FF-A818-7165D63D0C94}" srcOrd="1" destOrd="0" presId="urn:microsoft.com/office/officeart/2005/8/layout/radial4"/>
    <dgm:cxn modelId="{0D793478-16A8-48D0-85A4-D50244B34797}" type="presParOf" srcId="{E70D963F-58A4-4AE0-893E-65FEAA97223C}" destId="{2FCCD662-FAC2-4EBE-B89C-A102164EDE3C}" srcOrd="2" destOrd="0" presId="urn:microsoft.com/office/officeart/2005/8/layout/radial4"/>
    <dgm:cxn modelId="{EAEA6E1C-A067-4199-82D9-5956519CA3F7}" type="presParOf" srcId="{E70D963F-58A4-4AE0-893E-65FEAA97223C}" destId="{A392D8F2-E382-471F-AD8C-613C0DF0F398}" srcOrd="3" destOrd="0" presId="urn:microsoft.com/office/officeart/2005/8/layout/radial4"/>
    <dgm:cxn modelId="{69A87B66-7259-4803-AA95-D7D11E984BE7}" type="presParOf" srcId="{E70D963F-58A4-4AE0-893E-65FEAA97223C}" destId="{130FD50F-D265-40CA-A4F8-A2F260313953}" srcOrd="4" destOrd="0" presId="urn:microsoft.com/office/officeart/2005/8/layout/radial4"/>
    <dgm:cxn modelId="{7455AE96-CA26-4EE3-90F1-A063BE453F25}" type="presParOf" srcId="{E70D963F-58A4-4AE0-893E-65FEAA97223C}" destId="{00E6ED3D-AEF5-452A-B360-A4DDAF36614C}" srcOrd="5" destOrd="0" presId="urn:microsoft.com/office/officeart/2005/8/layout/radial4"/>
    <dgm:cxn modelId="{439B6505-8573-4C4E-A146-1FF32AA56CC1}" type="presParOf" srcId="{E70D963F-58A4-4AE0-893E-65FEAA97223C}" destId="{55CCD787-F716-4F05-9E70-18E7C927BA62}"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E39173-8415-472F-BDBD-EA632F20F0A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pt-PT"/>
        </a:p>
      </dgm:t>
    </dgm:pt>
    <dgm:pt modelId="{EBE79CD0-9565-44A1-9409-EB878402E0FE}">
      <dgm:prSet phldrT="[Texto]" custT="1"/>
      <dgm:spPr/>
      <dgm:t>
        <a:bodyPr/>
        <a:lstStyle/>
        <a:p>
          <a:r>
            <a:rPr lang="en-US" sz="1600" noProof="0" dirty="0">
              <a:solidFill>
                <a:srgbClr val="002060"/>
              </a:solidFill>
              <a:latin typeface="+mn-lt"/>
            </a:rPr>
            <a:t>Possible </a:t>
          </a:r>
          <a:r>
            <a:rPr lang="en-US" sz="1600" b="1" noProof="0" dirty="0">
              <a:solidFill>
                <a:srgbClr val="002060"/>
              </a:solidFill>
              <a:latin typeface="+mn-lt"/>
            </a:rPr>
            <a:t>reduction of insulin resistance </a:t>
          </a:r>
          <a:r>
            <a:rPr lang="en-US" sz="1600" noProof="0" dirty="0">
              <a:solidFill>
                <a:srgbClr val="002060"/>
              </a:solidFill>
              <a:latin typeface="+mn-lt"/>
            </a:rPr>
            <a:t>and reduction of hyperglycemia</a:t>
          </a:r>
        </a:p>
      </dgm:t>
    </dgm:pt>
    <dgm:pt modelId="{8BDD4D71-BF8C-4211-A09C-C5B2A1EB8585}" type="parTrans" cxnId="{6AD8B332-2408-4908-B423-39A5F46973B6}">
      <dgm:prSet/>
      <dgm:spPr/>
      <dgm:t>
        <a:bodyPr/>
        <a:lstStyle/>
        <a:p>
          <a:endParaRPr lang="en-US" sz="1600" noProof="0" dirty="0"/>
        </a:p>
      </dgm:t>
    </dgm:pt>
    <dgm:pt modelId="{500D4532-86B8-49F5-848D-B53860467A28}" type="sibTrans" cxnId="{6AD8B332-2408-4908-B423-39A5F46973B6}">
      <dgm:prSet/>
      <dgm:spPr/>
      <dgm:t>
        <a:bodyPr/>
        <a:lstStyle/>
        <a:p>
          <a:endParaRPr lang="en-US" sz="1600" noProof="0" dirty="0"/>
        </a:p>
      </dgm:t>
    </dgm:pt>
    <dgm:pt modelId="{CC77FDE2-F995-46F6-8784-B677AC34D4E8}">
      <dgm:prSet phldrT="[Texto]" custT="1"/>
      <dgm:spPr/>
      <dgm:t>
        <a:bodyPr/>
        <a:lstStyle/>
        <a:p>
          <a:pPr>
            <a:buFont typeface="Wingdings" panose="05000000000000000000" pitchFamily="2" charset="2"/>
            <a:buChar char="§"/>
          </a:pPr>
          <a:r>
            <a:rPr lang="en-US" sz="1600" noProof="0" dirty="0">
              <a:solidFill>
                <a:srgbClr val="002060"/>
              </a:solidFill>
              <a:latin typeface="+mn-lt"/>
            </a:rPr>
            <a:t>Cr(III) has a role in </a:t>
          </a:r>
          <a:r>
            <a:rPr lang="en-US" sz="1600" b="1" noProof="0" dirty="0">
              <a:solidFill>
                <a:srgbClr val="002060"/>
              </a:solidFill>
              <a:latin typeface="+mn-lt"/>
            </a:rPr>
            <a:t>carbohydrate and lipid metabolism </a:t>
          </a:r>
        </a:p>
      </dgm:t>
    </dgm:pt>
    <dgm:pt modelId="{198DA052-F7A0-46E9-9832-3A705AE0D2B2}" type="parTrans" cxnId="{F4EBA148-7462-4867-BEBB-AA3B6DAC3FFC}">
      <dgm:prSet/>
      <dgm:spPr/>
      <dgm:t>
        <a:bodyPr/>
        <a:lstStyle/>
        <a:p>
          <a:endParaRPr lang="en-US" sz="1600" noProof="0" dirty="0"/>
        </a:p>
      </dgm:t>
    </dgm:pt>
    <dgm:pt modelId="{EFF64E41-004C-45A4-9D3B-8B87ABFA84FB}" type="sibTrans" cxnId="{F4EBA148-7462-4867-BEBB-AA3B6DAC3FFC}">
      <dgm:prSet/>
      <dgm:spPr/>
      <dgm:t>
        <a:bodyPr/>
        <a:lstStyle/>
        <a:p>
          <a:endParaRPr lang="en-US" sz="1600" noProof="0" dirty="0"/>
        </a:p>
      </dgm:t>
    </dgm:pt>
    <dgm:pt modelId="{98300A59-5E17-4A5B-B1AD-1FC2CAD23AE5}">
      <dgm:prSet phldrT="[Texto]" custT="1"/>
      <dgm:spPr/>
      <dgm:t>
        <a:bodyPr/>
        <a:lstStyle/>
        <a:p>
          <a:r>
            <a:rPr lang="en-US" sz="1600" noProof="0" dirty="0">
              <a:solidFill>
                <a:srgbClr val="002060"/>
              </a:solidFill>
              <a:latin typeface="+mn-lt"/>
            </a:rPr>
            <a:t>It is thought that it may have an effect on Type 2 Diabetes </a:t>
          </a:r>
        </a:p>
      </dgm:t>
    </dgm:pt>
    <dgm:pt modelId="{590DFBFE-5BF4-42AB-9F0E-BCA39499F789}" type="parTrans" cxnId="{B744F1AA-8611-47D5-9F77-4C5C49A78B1B}">
      <dgm:prSet/>
      <dgm:spPr/>
      <dgm:t>
        <a:bodyPr/>
        <a:lstStyle/>
        <a:p>
          <a:endParaRPr lang="en-US" sz="1600" noProof="0" dirty="0"/>
        </a:p>
      </dgm:t>
    </dgm:pt>
    <dgm:pt modelId="{C453984A-B16A-4546-A2A0-07469F4ACEAF}" type="sibTrans" cxnId="{B744F1AA-8611-47D5-9F77-4C5C49A78B1B}">
      <dgm:prSet/>
      <dgm:spPr/>
      <dgm:t>
        <a:bodyPr/>
        <a:lstStyle/>
        <a:p>
          <a:endParaRPr lang="en-US" sz="1600" noProof="0" dirty="0"/>
        </a:p>
      </dgm:t>
    </dgm:pt>
    <dgm:pt modelId="{D278D18E-CBCC-4BAD-BC50-7724D29F386F}">
      <dgm:prSet phldrT="[Texto]" custT="1"/>
      <dgm:spPr/>
      <dgm:t>
        <a:bodyPr/>
        <a:lstStyle/>
        <a:p>
          <a:r>
            <a:rPr lang="en-US" sz="1600" b="1" noProof="0" dirty="0">
              <a:solidFill>
                <a:srgbClr val="002060"/>
              </a:solidFill>
              <a:latin typeface="+mn-lt"/>
            </a:rPr>
            <a:t>Cr(III) supplements </a:t>
          </a:r>
          <a:r>
            <a:rPr lang="en-US" sz="1600" noProof="0" dirty="0">
              <a:solidFill>
                <a:srgbClr val="002060"/>
              </a:solidFill>
              <a:latin typeface="+mn-lt"/>
            </a:rPr>
            <a:t>as an alternative to common medications used to improve insulin sensitivity, as these have several adverse effects. </a:t>
          </a:r>
        </a:p>
      </dgm:t>
    </dgm:pt>
    <dgm:pt modelId="{A7A54663-58F3-426B-8210-71E77E7559E2}" type="parTrans" cxnId="{FFEB9EFE-CB48-409F-8092-D94D3ABC34A1}">
      <dgm:prSet/>
      <dgm:spPr/>
      <dgm:t>
        <a:bodyPr/>
        <a:lstStyle/>
        <a:p>
          <a:endParaRPr lang="en-US" sz="1600" noProof="0" dirty="0"/>
        </a:p>
      </dgm:t>
    </dgm:pt>
    <dgm:pt modelId="{8F8C80FC-89EC-4589-8A1E-1D5ECCC43F9B}" type="sibTrans" cxnId="{FFEB9EFE-CB48-409F-8092-D94D3ABC34A1}">
      <dgm:prSet/>
      <dgm:spPr/>
      <dgm:t>
        <a:bodyPr/>
        <a:lstStyle/>
        <a:p>
          <a:endParaRPr lang="en-US" sz="1600" noProof="0" dirty="0"/>
        </a:p>
      </dgm:t>
    </dgm:pt>
    <dgm:pt modelId="{1C5C599D-8B0D-43EF-AFA6-34EA2278B451}" type="pres">
      <dgm:prSet presAssocID="{BEE39173-8415-472F-BDBD-EA632F20F0A1}" presName="rootnode" presStyleCnt="0">
        <dgm:presLayoutVars>
          <dgm:chMax/>
          <dgm:chPref/>
          <dgm:dir/>
          <dgm:animLvl val="lvl"/>
        </dgm:presLayoutVars>
      </dgm:prSet>
      <dgm:spPr/>
    </dgm:pt>
    <dgm:pt modelId="{9D8EF546-5A10-48C1-8071-B0F59C7D127F}" type="pres">
      <dgm:prSet presAssocID="{CC77FDE2-F995-46F6-8784-B677AC34D4E8}" presName="composite" presStyleCnt="0"/>
      <dgm:spPr/>
    </dgm:pt>
    <dgm:pt modelId="{68E1BDD9-2FB6-4D39-9C77-8BB97FF1D2AD}" type="pres">
      <dgm:prSet presAssocID="{CC77FDE2-F995-46F6-8784-B677AC34D4E8}" presName="LShape" presStyleLbl="alignNode1" presStyleIdx="0" presStyleCnt="7" custLinFactNeighborY="-9818"/>
      <dgm:spPr>
        <a:solidFill>
          <a:srgbClr val="006989"/>
        </a:solidFill>
        <a:ln>
          <a:solidFill>
            <a:srgbClr val="DE9898"/>
          </a:solidFill>
        </a:ln>
      </dgm:spPr>
    </dgm:pt>
    <dgm:pt modelId="{CA066FAC-A425-4A1F-B7FA-1FAC182E9001}" type="pres">
      <dgm:prSet presAssocID="{CC77FDE2-F995-46F6-8784-B677AC34D4E8}" presName="ParentText" presStyleLbl="revTx" presStyleIdx="0" presStyleCnt="4">
        <dgm:presLayoutVars>
          <dgm:chMax val="0"/>
          <dgm:chPref val="0"/>
          <dgm:bulletEnabled val="1"/>
        </dgm:presLayoutVars>
      </dgm:prSet>
      <dgm:spPr/>
    </dgm:pt>
    <dgm:pt modelId="{94C47FEF-3781-47FF-8DF7-709E88B8DCAE}" type="pres">
      <dgm:prSet presAssocID="{CC77FDE2-F995-46F6-8784-B677AC34D4E8}" presName="Triangle" presStyleLbl="alignNode1" presStyleIdx="1" presStyleCnt="7"/>
      <dgm:spPr>
        <a:solidFill>
          <a:srgbClr val="006989"/>
        </a:solidFill>
        <a:ln>
          <a:solidFill>
            <a:srgbClr val="DE9898"/>
          </a:solidFill>
        </a:ln>
      </dgm:spPr>
    </dgm:pt>
    <dgm:pt modelId="{89ADCCBE-88D5-4292-BA14-F83421FDD870}" type="pres">
      <dgm:prSet presAssocID="{EFF64E41-004C-45A4-9D3B-8B87ABFA84FB}" presName="sibTrans" presStyleCnt="0"/>
      <dgm:spPr/>
    </dgm:pt>
    <dgm:pt modelId="{57B0AB76-BF06-4C56-8C1E-CB72D291B60D}" type="pres">
      <dgm:prSet presAssocID="{EFF64E41-004C-45A4-9D3B-8B87ABFA84FB}" presName="space" presStyleCnt="0"/>
      <dgm:spPr/>
    </dgm:pt>
    <dgm:pt modelId="{68928CFF-594A-4C53-9218-E3C477A90072}" type="pres">
      <dgm:prSet presAssocID="{98300A59-5E17-4A5B-B1AD-1FC2CAD23AE5}" presName="composite" presStyleCnt="0"/>
      <dgm:spPr/>
    </dgm:pt>
    <dgm:pt modelId="{772A8401-D936-4717-8967-9A48A4B6E86D}" type="pres">
      <dgm:prSet presAssocID="{98300A59-5E17-4A5B-B1AD-1FC2CAD23AE5}" presName="LShape" presStyleLbl="alignNode1" presStyleIdx="2" presStyleCnt="7"/>
      <dgm:spPr>
        <a:solidFill>
          <a:srgbClr val="006989"/>
        </a:solidFill>
        <a:ln>
          <a:solidFill>
            <a:srgbClr val="DE9898"/>
          </a:solidFill>
        </a:ln>
      </dgm:spPr>
    </dgm:pt>
    <dgm:pt modelId="{95C84600-633F-48DF-845D-58193EFD4BB0}" type="pres">
      <dgm:prSet presAssocID="{98300A59-5E17-4A5B-B1AD-1FC2CAD23AE5}" presName="ParentText" presStyleLbl="revTx" presStyleIdx="1" presStyleCnt="4">
        <dgm:presLayoutVars>
          <dgm:chMax val="0"/>
          <dgm:chPref val="0"/>
          <dgm:bulletEnabled val="1"/>
        </dgm:presLayoutVars>
      </dgm:prSet>
      <dgm:spPr/>
    </dgm:pt>
    <dgm:pt modelId="{3C848D0D-AA04-4ED4-9F2E-6D0636FC5A2A}" type="pres">
      <dgm:prSet presAssocID="{98300A59-5E17-4A5B-B1AD-1FC2CAD23AE5}" presName="Triangle" presStyleLbl="alignNode1" presStyleIdx="3" presStyleCnt="7"/>
      <dgm:spPr>
        <a:solidFill>
          <a:srgbClr val="006989"/>
        </a:solidFill>
        <a:ln>
          <a:solidFill>
            <a:srgbClr val="DE9898"/>
          </a:solidFill>
        </a:ln>
      </dgm:spPr>
    </dgm:pt>
    <dgm:pt modelId="{E94605E7-9652-4468-9B24-6661E8DA1929}" type="pres">
      <dgm:prSet presAssocID="{C453984A-B16A-4546-A2A0-07469F4ACEAF}" presName="sibTrans" presStyleCnt="0"/>
      <dgm:spPr/>
    </dgm:pt>
    <dgm:pt modelId="{83E03168-7F9E-4B1A-935F-43B9E2D8AB18}" type="pres">
      <dgm:prSet presAssocID="{C453984A-B16A-4546-A2A0-07469F4ACEAF}" presName="space" presStyleCnt="0"/>
      <dgm:spPr/>
    </dgm:pt>
    <dgm:pt modelId="{D1134329-3442-4B2F-8789-8BDED2DA64ED}" type="pres">
      <dgm:prSet presAssocID="{EBE79CD0-9565-44A1-9409-EB878402E0FE}" presName="composite" presStyleCnt="0"/>
      <dgm:spPr/>
    </dgm:pt>
    <dgm:pt modelId="{8422131B-3DF2-49E6-AA48-1573627496FE}" type="pres">
      <dgm:prSet presAssocID="{EBE79CD0-9565-44A1-9409-EB878402E0FE}" presName="LShape" presStyleLbl="alignNode1" presStyleIdx="4" presStyleCnt="7"/>
      <dgm:spPr>
        <a:solidFill>
          <a:srgbClr val="006989"/>
        </a:solidFill>
        <a:ln>
          <a:solidFill>
            <a:srgbClr val="DE9898"/>
          </a:solidFill>
        </a:ln>
      </dgm:spPr>
    </dgm:pt>
    <dgm:pt modelId="{34760F2A-4F3E-4459-9480-B4F8F83E626D}" type="pres">
      <dgm:prSet presAssocID="{EBE79CD0-9565-44A1-9409-EB878402E0FE}" presName="ParentText" presStyleLbl="revTx" presStyleIdx="2" presStyleCnt="4" custScaleX="124393" custLinFactNeighborX="14131">
        <dgm:presLayoutVars>
          <dgm:chMax val="0"/>
          <dgm:chPref val="0"/>
          <dgm:bulletEnabled val="1"/>
        </dgm:presLayoutVars>
      </dgm:prSet>
      <dgm:spPr/>
    </dgm:pt>
    <dgm:pt modelId="{AD60A94B-0E1F-4C4C-9108-6A685C5828E9}" type="pres">
      <dgm:prSet presAssocID="{EBE79CD0-9565-44A1-9409-EB878402E0FE}" presName="Triangle" presStyleLbl="alignNode1" presStyleIdx="5" presStyleCnt="7"/>
      <dgm:spPr>
        <a:solidFill>
          <a:srgbClr val="006989"/>
        </a:solidFill>
        <a:ln>
          <a:solidFill>
            <a:srgbClr val="DE9898"/>
          </a:solidFill>
        </a:ln>
      </dgm:spPr>
    </dgm:pt>
    <dgm:pt modelId="{09E0F6C9-AF66-4ECA-A191-DD14E7BA131D}" type="pres">
      <dgm:prSet presAssocID="{500D4532-86B8-49F5-848D-B53860467A28}" presName="sibTrans" presStyleCnt="0"/>
      <dgm:spPr/>
    </dgm:pt>
    <dgm:pt modelId="{28C326C5-3D05-4252-8755-614F3367C566}" type="pres">
      <dgm:prSet presAssocID="{500D4532-86B8-49F5-848D-B53860467A28}" presName="space" presStyleCnt="0"/>
      <dgm:spPr/>
    </dgm:pt>
    <dgm:pt modelId="{538DEBC4-ACF8-4CAD-A212-138B2D803BD6}" type="pres">
      <dgm:prSet presAssocID="{D278D18E-CBCC-4BAD-BC50-7724D29F386F}" presName="composite" presStyleCnt="0"/>
      <dgm:spPr/>
    </dgm:pt>
    <dgm:pt modelId="{2B30621C-C4BF-4303-A9D1-9025D2475A88}" type="pres">
      <dgm:prSet presAssocID="{D278D18E-CBCC-4BAD-BC50-7724D29F386F}" presName="LShape" presStyleLbl="alignNode1" presStyleIdx="6" presStyleCnt="7"/>
      <dgm:spPr>
        <a:solidFill>
          <a:srgbClr val="006989"/>
        </a:solidFill>
        <a:ln>
          <a:solidFill>
            <a:srgbClr val="DE9898"/>
          </a:solidFill>
        </a:ln>
      </dgm:spPr>
    </dgm:pt>
    <dgm:pt modelId="{637171BE-DD53-44AE-BE06-D1FE4C5CCF8D}" type="pres">
      <dgm:prSet presAssocID="{D278D18E-CBCC-4BAD-BC50-7724D29F386F}" presName="ParentText" presStyleLbl="revTx" presStyleIdx="3" presStyleCnt="4" custScaleY="138823" custLinFactNeighborX="-742" custLinFactNeighborY="21510">
        <dgm:presLayoutVars>
          <dgm:chMax val="0"/>
          <dgm:chPref val="0"/>
          <dgm:bulletEnabled val="1"/>
        </dgm:presLayoutVars>
      </dgm:prSet>
      <dgm:spPr/>
    </dgm:pt>
  </dgm:ptLst>
  <dgm:cxnLst>
    <dgm:cxn modelId="{5E632229-B76D-4BED-91C6-33BBFD95DA70}" type="presOf" srcId="{EBE79CD0-9565-44A1-9409-EB878402E0FE}" destId="{34760F2A-4F3E-4459-9480-B4F8F83E626D}" srcOrd="0" destOrd="0" presId="urn:microsoft.com/office/officeart/2009/3/layout/StepUpProcess"/>
    <dgm:cxn modelId="{6AD8B332-2408-4908-B423-39A5F46973B6}" srcId="{BEE39173-8415-472F-BDBD-EA632F20F0A1}" destId="{EBE79CD0-9565-44A1-9409-EB878402E0FE}" srcOrd="2" destOrd="0" parTransId="{8BDD4D71-BF8C-4211-A09C-C5B2A1EB8585}" sibTransId="{500D4532-86B8-49F5-848D-B53860467A28}"/>
    <dgm:cxn modelId="{39890861-FE29-49FF-82B4-E7EA77F912B4}" type="presOf" srcId="{D278D18E-CBCC-4BAD-BC50-7724D29F386F}" destId="{637171BE-DD53-44AE-BE06-D1FE4C5CCF8D}" srcOrd="0" destOrd="0" presId="urn:microsoft.com/office/officeart/2009/3/layout/StepUpProcess"/>
    <dgm:cxn modelId="{F4EBA148-7462-4867-BEBB-AA3B6DAC3FFC}" srcId="{BEE39173-8415-472F-BDBD-EA632F20F0A1}" destId="{CC77FDE2-F995-46F6-8784-B677AC34D4E8}" srcOrd="0" destOrd="0" parTransId="{198DA052-F7A0-46E9-9832-3A705AE0D2B2}" sibTransId="{EFF64E41-004C-45A4-9D3B-8B87ABFA84FB}"/>
    <dgm:cxn modelId="{079B2B54-9297-4259-AE69-617B8A3B45EB}" type="presOf" srcId="{98300A59-5E17-4A5B-B1AD-1FC2CAD23AE5}" destId="{95C84600-633F-48DF-845D-58193EFD4BB0}" srcOrd="0" destOrd="0" presId="urn:microsoft.com/office/officeart/2009/3/layout/StepUpProcess"/>
    <dgm:cxn modelId="{F70A788A-BCCA-4115-A9E3-8A78447D82EB}" type="presOf" srcId="{CC77FDE2-F995-46F6-8784-B677AC34D4E8}" destId="{CA066FAC-A425-4A1F-B7FA-1FAC182E9001}" srcOrd="0" destOrd="0" presId="urn:microsoft.com/office/officeart/2009/3/layout/StepUpProcess"/>
    <dgm:cxn modelId="{B744F1AA-8611-47D5-9F77-4C5C49A78B1B}" srcId="{BEE39173-8415-472F-BDBD-EA632F20F0A1}" destId="{98300A59-5E17-4A5B-B1AD-1FC2CAD23AE5}" srcOrd="1" destOrd="0" parTransId="{590DFBFE-5BF4-42AB-9F0E-BCA39499F789}" sibTransId="{C453984A-B16A-4546-A2A0-07469F4ACEAF}"/>
    <dgm:cxn modelId="{279C94E6-306C-4D9E-A395-EE34BD94A03D}" type="presOf" srcId="{BEE39173-8415-472F-BDBD-EA632F20F0A1}" destId="{1C5C599D-8B0D-43EF-AFA6-34EA2278B451}" srcOrd="0" destOrd="0" presId="urn:microsoft.com/office/officeart/2009/3/layout/StepUpProcess"/>
    <dgm:cxn modelId="{FFEB9EFE-CB48-409F-8092-D94D3ABC34A1}" srcId="{BEE39173-8415-472F-BDBD-EA632F20F0A1}" destId="{D278D18E-CBCC-4BAD-BC50-7724D29F386F}" srcOrd="3" destOrd="0" parTransId="{A7A54663-58F3-426B-8210-71E77E7559E2}" sibTransId="{8F8C80FC-89EC-4589-8A1E-1D5ECCC43F9B}"/>
    <dgm:cxn modelId="{8CAC199D-2D28-434C-9734-A4CC3B3C427A}" type="presParOf" srcId="{1C5C599D-8B0D-43EF-AFA6-34EA2278B451}" destId="{9D8EF546-5A10-48C1-8071-B0F59C7D127F}" srcOrd="0" destOrd="0" presId="urn:microsoft.com/office/officeart/2009/3/layout/StepUpProcess"/>
    <dgm:cxn modelId="{AF01069A-DB56-4E8A-82BC-3A3925339445}" type="presParOf" srcId="{9D8EF546-5A10-48C1-8071-B0F59C7D127F}" destId="{68E1BDD9-2FB6-4D39-9C77-8BB97FF1D2AD}" srcOrd="0" destOrd="0" presId="urn:microsoft.com/office/officeart/2009/3/layout/StepUpProcess"/>
    <dgm:cxn modelId="{E50B4E54-B4BB-4BE9-AD91-CB9D37D6D7E1}" type="presParOf" srcId="{9D8EF546-5A10-48C1-8071-B0F59C7D127F}" destId="{CA066FAC-A425-4A1F-B7FA-1FAC182E9001}" srcOrd="1" destOrd="0" presId="urn:microsoft.com/office/officeart/2009/3/layout/StepUpProcess"/>
    <dgm:cxn modelId="{A1801198-67B0-4100-BEB2-4ABEC9365D03}" type="presParOf" srcId="{9D8EF546-5A10-48C1-8071-B0F59C7D127F}" destId="{94C47FEF-3781-47FF-8DF7-709E88B8DCAE}" srcOrd="2" destOrd="0" presId="urn:microsoft.com/office/officeart/2009/3/layout/StepUpProcess"/>
    <dgm:cxn modelId="{43A56FD1-A3D6-4405-B8F3-3E980754898F}" type="presParOf" srcId="{1C5C599D-8B0D-43EF-AFA6-34EA2278B451}" destId="{89ADCCBE-88D5-4292-BA14-F83421FDD870}" srcOrd="1" destOrd="0" presId="urn:microsoft.com/office/officeart/2009/3/layout/StepUpProcess"/>
    <dgm:cxn modelId="{A237FF2D-0988-49E3-B603-3BC80F1CE70B}" type="presParOf" srcId="{89ADCCBE-88D5-4292-BA14-F83421FDD870}" destId="{57B0AB76-BF06-4C56-8C1E-CB72D291B60D}" srcOrd="0" destOrd="0" presId="urn:microsoft.com/office/officeart/2009/3/layout/StepUpProcess"/>
    <dgm:cxn modelId="{F63353CC-8D1C-42DD-9A24-A28EA5B8B4BA}" type="presParOf" srcId="{1C5C599D-8B0D-43EF-AFA6-34EA2278B451}" destId="{68928CFF-594A-4C53-9218-E3C477A90072}" srcOrd="2" destOrd="0" presId="urn:microsoft.com/office/officeart/2009/3/layout/StepUpProcess"/>
    <dgm:cxn modelId="{E130A63E-E297-420B-B190-1FE233718829}" type="presParOf" srcId="{68928CFF-594A-4C53-9218-E3C477A90072}" destId="{772A8401-D936-4717-8967-9A48A4B6E86D}" srcOrd="0" destOrd="0" presId="urn:microsoft.com/office/officeart/2009/3/layout/StepUpProcess"/>
    <dgm:cxn modelId="{216914F5-F301-4A56-8AC9-C1FDC299D50E}" type="presParOf" srcId="{68928CFF-594A-4C53-9218-E3C477A90072}" destId="{95C84600-633F-48DF-845D-58193EFD4BB0}" srcOrd="1" destOrd="0" presId="urn:microsoft.com/office/officeart/2009/3/layout/StepUpProcess"/>
    <dgm:cxn modelId="{41EC8B6B-A128-4B39-A4C7-5214405ABBF9}" type="presParOf" srcId="{68928CFF-594A-4C53-9218-E3C477A90072}" destId="{3C848D0D-AA04-4ED4-9F2E-6D0636FC5A2A}" srcOrd="2" destOrd="0" presId="urn:microsoft.com/office/officeart/2009/3/layout/StepUpProcess"/>
    <dgm:cxn modelId="{D589F54D-4408-4972-B898-A4EDAEB28921}" type="presParOf" srcId="{1C5C599D-8B0D-43EF-AFA6-34EA2278B451}" destId="{E94605E7-9652-4468-9B24-6661E8DA1929}" srcOrd="3" destOrd="0" presId="urn:microsoft.com/office/officeart/2009/3/layout/StepUpProcess"/>
    <dgm:cxn modelId="{39BFE2FA-BA97-4FCB-860F-FB7644D4A5CD}" type="presParOf" srcId="{E94605E7-9652-4468-9B24-6661E8DA1929}" destId="{83E03168-7F9E-4B1A-935F-43B9E2D8AB18}" srcOrd="0" destOrd="0" presId="urn:microsoft.com/office/officeart/2009/3/layout/StepUpProcess"/>
    <dgm:cxn modelId="{7D2F4076-96D1-4068-BEF1-5083B9809124}" type="presParOf" srcId="{1C5C599D-8B0D-43EF-AFA6-34EA2278B451}" destId="{D1134329-3442-4B2F-8789-8BDED2DA64ED}" srcOrd="4" destOrd="0" presId="urn:microsoft.com/office/officeart/2009/3/layout/StepUpProcess"/>
    <dgm:cxn modelId="{A094DE4D-ED35-4090-BDF4-7533C5EC1C6B}" type="presParOf" srcId="{D1134329-3442-4B2F-8789-8BDED2DA64ED}" destId="{8422131B-3DF2-49E6-AA48-1573627496FE}" srcOrd="0" destOrd="0" presId="urn:microsoft.com/office/officeart/2009/3/layout/StepUpProcess"/>
    <dgm:cxn modelId="{83355077-7100-4028-A22A-43B8465762A9}" type="presParOf" srcId="{D1134329-3442-4B2F-8789-8BDED2DA64ED}" destId="{34760F2A-4F3E-4459-9480-B4F8F83E626D}" srcOrd="1" destOrd="0" presId="urn:microsoft.com/office/officeart/2009/3/layout/StepUpProcess"/>
    <dgm:cxn modelId="{39FA9237-1291-443B-8666-251500831B17}" type="presParOf" srcId="{D1134329-3442-4B2F-8789-8BDED2DA64ED}" destId="{AD60A94B-0E1F-4C4C-9108-6A685C5828E9}" srcOrd="2" destOrd="0" presId="urn:microsoft.com/office/officeart/2009/3/layout/StepUpProcess"/>
    <dgm:cxn modelId="{C607610A-F1E9-4581-AAE0-7CBD02F4A850}" type="presParOf" srcId="{1C5C599D-8B0D-43EF-AFA6-34EA2278B451}" destId="{09E0F6C9-AF66-4ECA-A191-DD14E7BA131D}" srcOrd="5" destOrd="0" presId="urn:microsoft.com/office/officeart/2009/3/layout/StepUpProcess"/>
    <dgm:cxn modelId="{0D584276-4E98-4B84-AA39-9B73A35C34F7}" type="presParOf" srcId="{09E0F6C9-AF66-4ECA-A191-DD14E7BA131D}" destId="{28C326C5-3D05-4252-8755-614F3367C566}" srcOrd="0" destOrd="0" presId="urn:microsoft.com/office/officeart/2009/3/layout/StepUpProcess"/>
    <dgm:cxn modelId="{E894F0EF-8807-4247-96D9-8DDE55348260}" type="presParOf" srcId="{1C5C599D-8B0D-43EF-AFA6-34EA2278B451}" destId="{538DEBC4-ACF8-4CAD-A212-138B2D803BD6}" srcOrd="6" destOrd="0" presId="urn:microsoft.com/office/officeart/2009/3/layout/StepUpProcess"/>
    <dgm:cxn modelId="{B08E9921-756D-413D-85AF-E9A4E3D5B34B}" type="presParOf" srcId="{538DEBC4-ACF8-4CAD-A212-138B2D803BD6}" destId="{2B30621C-C4BF-4303-A9D1-9025D2475A88}" srcOrd="0" destOrd="0" presId="urn:microsoft.com/office/officeart/2009/3/layout/StepUpProcess"/>
    <dgm:cxn modelId="{26B884E3-9B4A-4A08-AF72-0702B893578F}" type="presParOf" srcId="{538DEBC4-ACF8-4CAD-A212-138B2D803BD6}" destId="{637171BE-DD53-44AE-BE06-D1FE4C5CCF8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D0E19D-EC48-405B-9F43-C3284BA607A3}"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pt-PT"/>
        </a:p>
      </dgm:t>
    </dgm:pt>
    <dgm:pt modelId="{96913FE2-C4B9-4ED2-B455-F01B8A58A059}">
      <dgm:prSet phldrT="[Texto]" custT="1"/>
      <dgm:spPr/>
      <dgm:t>
        <a:bodyPr/>
        <a:lstStyle/>
        <a:p>
          <a:r>
            <a:rPr lang="en-US" sz="1400" b="0" i="0" dirty="0"/>
            <a:t>“(…) patients on TPN have developed impaired glucose tolerance and neuropathy or encephalopathy that could be reversed only by Cr infusion</a:t>
          </a:r>
          <a:r>
            <a:rPr lang="en-US" sz="1300" b="0" i="0" dirty="0"/>
            <a:t>.”</a:t>
          </a:r>
          <a:endParaRPr lang="pt-PT" sz="1300" dirty="0"/>
        </a:p>
      </dgm:t>
    </dgm:pt>
    <dgm:pt modelId="{A534FFC0-7053-462D-AF63-4FDDCAC5C66A}" type="parTrans" cxnId="{71559F7E-170F-481E-BEED-4AD5B4CF278C}">
      <dgm:prSet/>
      <dgm:spPr/>
      <dgm:t>
        <a:bodyPr/>
        <a:lstStyle/>
        <a:p>
          <a:endParaRPr lang="pt-PT"/>
        </a:p>
      </dgm:t>
    </dgm:pt>
    <dgm:pt modelId="{86A66133-2032-43BC-B77D-DA208367DF1A}" type="sibTrans" cxnId="{71559F7E-170F-481E-BEED-4AD5B4CF278C}">
      <dgm:prSet/>
      <dgm:spPr/>
      <dgm:t>
        <a:bodyPr/>
        <a:lstStyle/>
        <a:p>
          <a:endParaRPr lang="pt-PT"/>
        </a:p>
      </dgm:t>
    </dgm:pt>
    <dgm:pt modelId="{2E9A2430-478B-4305-8A5B-ABB572B022E2}">
      <dgm:prSet phldrT="[Texto]" custT="1"/>
      <dgm:spPr/>
      <dgm:t>
        <a:bodyPr/>
        <a:lstStyle/>
        <a:p>
          <a:r>
            <a:rPr lang="en-US" sz="1400" b="0" i="0" dirty="0"/>
            <a:t>“These studies do not provide evidence for chromium being an essential element, but they may suggest that large doses of chromium may </a:t>
          </a:r>
          <a:r>
            <a:rPr lang="en-US" sz="1400" b="1" i="0" dirty="0"/>
            <a:t>have pharmacologic effects </a:t>
          </a:r>
          <a:r>
            <a:rPr lang="en-US" sz="1400" b="0" i="0" dirty="0"/>
            <a:t>in humans (…)”</a:t>
          </a:r>
        </a:p>
        <a:p>
          <a:r>
            <a:rPr lang="en-US" sz="1400" b="0" i="0" dirty="0"/>
            <a:t>“(…) nutritional studies </a:t>
          </a:r>
          <a:r>
            <a:rPr lang="en-US" sz="1400" b="1" i="0" dirty="0"/>
            <a:t>have failed </a:t>
          </a:r>
          <a:r>
            <a:rPr lang="en-US" sz="1400" b="0" i="0" dirty="0"/>
            <a:t>to provide evidence that chromium is an essential element (…)”</a:t>
          </a:r>
          <a:endParaRPr lang="pt-PT" sz="1400" dirty="0"/>
        </a:p>
      </dgm:t>
    </dgm:pt>
    <dgm:pt modelId="{C676125D-548D-45F5-9068-41D6089B3A7C}" type="parTrans" cxnId="{BA5CD451-C64C-4C1A-9E9C-5ECC1224D900}">
      <dgm:prSet/>
      <dgm:spPr/>
      <dgm:t>
        <a:bodyPr/>
        <a:lstStyle/>
        <a:p>
          <a:endParaRPr lang="pt-PT"/>
        </a:p>
      </dgm:t>
    </dgm:pt>
    <dgm:pt modelId="{67E486D1-5B98-462C-89DC-7166ECA654AD}" type="sibTrans" cxnId="{BA5CD451-C64C-4C1A-9E9C-5ECC1224D900}">
      <dgm:prSet/>
      <dgm:spPr/>
      <dgm:t>
        <a:bodyPr/>
        <a:lstStyle/>
        <a:p>
          <a:endParaRPr lang="pt-PT"/>
        </a:p>
      </dgm:t>
    </dgm:pt>
    <dgm:pt modelId="{CF51A11F-0D72-410A-A18C-6DFDF8A564C4}" type="pres">
      <dgm:prSet presAssocID="{28D0E19D-EC48-405B-9F43-C3284BA607A3}" presName="compositeShape" presStyleCnt="0">
        <dgm:presLayoutVars>
          <dgm:chMax val="2"/>
          <dgm:dir/>
          <dgm:resizeHandles val="exact"/>
        </dgm:presLayoutVars>
      </dgm:prSet>
      <dgm:spPr/>
    </dgm:pt>
    <dgm:pt modelId="{E14FC9C3-FBA3-4CB3-A32B-0815ECDB399A}" type="pres">
      <dgm:prSet presAssocID="{28D0E19D-EC48-405B-9F43-C3284BA607A3}" presName="ribbon" presStyleLbl="node1" presStyleIdx="0" presStyleCnt="1" custLinFactNeighborY="-16168"/>
      <dgm:spPr>
        <a:solidFill>
          <a:srgbClr val="006989"/>
        </a:solidFill>
        <a:ln>
          <a:solidFill>
            <a:srgbClr val="006989"/>
          </a:solidFill>
        </a:ln>
      </dgm:spPr>
    </dgm:pt>
    <dgm:pt modelId="{8C65ED6C-F326-43FC-93A3-B031F2947BE8}" type="pres">
      <dgm:prSet presAssocID="{28D0E19D-EC48-405B-9F43-C3284BA607A3}" presName="leftArrowText" presStyleLbl="node1" presStyleIdx="0" presStyleCnt="1" custLinFactNeighborX="-2672" custLinFactNeighborY="-28397">
        <dgm:presLayoutVars>
          <dgm:chMax val="0"/>
          <dgm:bulletEnabled val="1"/>
        </dgm:presLayoutVars>
      </dgm:prSet>
      <dgm:spPr/>
    </dgm:pt>
    <dgm:pt modelId="{873BB0EA-05C7-4C0B-82E5-545C3B9580D2}" type="pres">
      <dgm:prSet presAssocID="{28D0E19D-EC48-405B-9F43-C3284BA607A3}" presName="rightArrowText" presStyleLbl="node1" presStyleIdx="0" presStyleCnt="1" custLinFactNeighborX="-7894" custLinFactNeighborY="-30105">
        <dgm:presLayoutVars>
          <dgm:chMax val="0"/>
          <dgm:bulletEnabled val="1"/>
        </dgm:presLayoutVars>
      </dgm:prSet>
      <dgm:spPr/>
    </dgm:pt>
  </dgm:ptLst>
  <dgm:cxnLst>
    <dgm:cxn modelId="{23E7AF3F-8C71-418A-92D8-20C2313C3A3C}" type="presOf" srcId="{96913FE2-C4B9-4ED2-B455-F01B8A58A059}" destId="{8C65ED6C-F326-43FC-93A3-B031F2947BE8}" srcOrd="0" destOrd="0" presId="urn:microsoft.com/office/officeart/2005/8/layout/arrow6"/>
    <dgm:cxn modelId="{BA5CD451-C64C-4C1A-9E9C-5ECC1224D900}" srcId="{28D0E19D-EC48-405B-9F43-C3284BA607A3}" destId="{2E9A2430-478B-4305-8A5B-ABB572B022E2}" srcOrd="1" destOrd="0" parTransId="{C676125D-548D-45F5-9068-41D6089B3A7C}" sibTransId="{67E486D1-5B98-462C-89DC-7166ECA654AD}"/>
    <dgm:cxn modelId="{71559F7E-170F-481E-BEED-4AD5B4CF278C}" srcId="{28D0E19D-EC48-405B-9F43-C3284BA607A3}" destId="{96913FE2-C4B9-4ED2-B455-F01B8A58A059}" srcOrd="0" destOrd="0" parTransId="{A534FFC0-7053-462D-AF63-4FDDCAC5C66A}" sibTransId="{86A66133-2032-43BC-B77D-DA208367DF1A}"/>
    <dgm:cxn modelId="{95DC5088-03D0-48F0-A1A3-B0ECBC0C91EF}" type="presOf" srcId="{2E9A2430-478B-4305-8A5B-ABB572B022E2}" destId="{873BB0EA-05C7-4C0B-82E5-545C3B9580D2}" srcOrd="0" destOrd="0" presId="urn:microsoft.com/office/officeart/2005/8/layout/arrow6"/>
    <dgm:cxn modelId="{46A8ACCB-0997-4862-B0CC-12F42E2B5F75}" type="presOf" srcId="{28D0E19D-EC48-405B-9F43-C3284BA607A3}" destId="{CF51A11F-0D72-410A-A18C-6DFDF8A564C4}" srcOrd="0" destOrd="0" presId="urn:microsoft.com/office/officeart/2005/8/layout/arrow6"/>
    <dgm:cxn modelId="{2CF6C9DB-E4D4-4257-AE5F-422AA549EADA}" type="presParOf" srcId="{CF51A11F-0D72-410A-A18C-6DFDF8A564C4}" destId="{E14FC9C3-FBA3-4CB3-A32B-0815ECDB399A}" srcOrd="0" destOrd="0" presId="urn:microsoft.com/office/officeart/2005/8/layout/arrow6"/>
    <dgm:cxn modelId="{7435C692-7B35-428F-B827-C5C321B69BC6}" type="presParOf" srcId="{CF51A11F-0D72-410A-A18C-6DFDF8A564C4}" destId="{8C65ED6C-F326-43FC-93A3-B031F2947BE8}" srcOrd="1" destOrd="0" presId="urn:microsoft.com/office/officeart/2005/8/layout/arrow6"/>
    <dgm:cxn modelId="{23D0F3A0-395D-4353-BD16-12B85167FE76}" type="presParOf" srcId="{CF51A11F-0D72-410A-A18C-6DFDF8A564C4}" destId="{873BB0EA-05C7-4C0B-82E5-545C3B9580D2}"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738ADB-807F-4147-A8FE-7E9737D32AD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t-PT"/>
        </a:p>
      </dgm:t>
    </dgm:pt>
    <dgm:pt modelId="{53B9131A-6065-46DD-B5A5-7220999056C7}">
      <dgm:prSet phldrT="[Texto]" custT="1"/>
      <dgm:spPr>
        <a:solidFill>
          <a:srgbClr val="006989"/>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noProof="0" dirty="0">
              <a:latin typeface="+mn-lt"/>
            </a:rPr>
            <a:t>Although </a:t>
          </a:r>
          <a:r>
            <a:rPr lang="en-US" sz="1800" b="1" noProof="0" dirty="0">
              <a:latin typeface="+mn-lt"/>
            </a:rPr>
            <a:t>Cr(III)</a:t>
          </a:r>
          <a:r>
            <a:rPr lang="en-US" sz="1800" noProof="0" dirty="0">
              <a:latin typeface="+mn-lt"/>
            </a:rPr>
            <a:t> is usually nontoxic, it can still present a threat to human health. Acute toxicity of Cr(III) can appear as teratogenic, carcinogenic, hematological toxicity, renal and liver failure. </a:t>
          </a:r>
        </a:p>
      </dgm:t>
    </dgm:pt>
    <dgm:pt modelId="{95790F73-DECE-47BF-B3BA-03A079AF3919}" type="parTrans" cxnId="{668DDBAC-1D3D-4DDC-A6B0-BF477B098886}">
      <dgm:prSet/>
      <dgm:spPr/>
      <dgm:t>
        <a:bodyPr/>
        <a:lstStyle/>
        <a:p>
          <a:endParaRPr lang="en-US" sz="1600" noProof="0" dirty="0">
            <a:latin typeface="+mn-lt"/>
          </a:endParaRPr>
        </a:p>
      </dgm:t>
    </dgm:pt>
    <dgm:pt modelId="{68EFE2B9-086D-44CA-BD7A-1ADFC0F0846B}" type="sibTrans" cxnId="{668DDBAC-1D3D-4DDC-A6B0-BF477B098886}">
      <dgm:prSet/>
      <dgm:spPr/>
      <dgm:t>
        <a:bodyPr/>
        <a:lstStyle/>
        <a:p>
          <a:endParaRPr lang="en-US" sz="1600" noProof="0" dirty="0">
            <a:latin typeface="+mn-lt"/>
          </a:endParaRPr>
        </a:p>
      </dgm:t>
    </dgm:pt>
    <dgm:pt modelId="{8C1BB390-849C-46C2-A365-1B1E7D25A0A0}">
      <dgm:prSet phldrT="[Texto]" custT="1"/>
      <dgm:spPr>
        <a:solidFill>
          <a:srgbClr val="006989"/>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noProof="0" dirty="0">
              <a:latin typeface="+mn-lt"/>
            </a:rPr>
            <a:t>Release of </a:t>
          </a:r>
          <a:r>
            <a:rPr lang="en-US" sz="1800" b="1" noProof="0" dirty="0">
              <a:latin typeface="+mn-lt"/>
            </a:rPr>
            <a:t>Cr from </a:t>
          </a:r>
          <a:r>
            <a:rPr lang="en-US" sz="1800" b="1" noProof="0" dirty="0" err="1">
              <a:latin typeface="+mn-lt"/>
            </a:rPr>
            <a:t>CrPic</a:t>
          </a:r>
          <a:r>
            <a:rPr lang="en-US" sz="1800" b="1" noProof="0" dirty="0">
              <a:latin typeface="+mn-lt"/>
            </a:rPr>
            <a:t> </a:t>
          </a:r>
          <a:r>
            <a:rPr lang="en-US" sz="1800" noProof="0" dirty="0">
              <a:latin typeface="+mn-lt"/>
            </a:rPr>
            <a:t>for use in cells requires reduction of the chromic center, which can potentially lead to production of harmful hydroxyl radicals. </a:t>
          </a:r>
        </a:p>
      </dgm:t>
    </dgm:pt>
    <dgm:pt modelId="{134E0313-0696-436F-A234-FB05CF94F040}" type="parTrans" cxnId="{6F8C0D62-6C44-4813-9CF4-D2CED49DB7EA}">
      <dgm:prSet/>
      <dgm:spPr/>
      <dgm:t>
        <a:bodyPr/>
        <a:lstStyle/>
        <a:p>
          <a:endParaRPr lang="en-US" sz="1600" noProof="0" dirty="0">
            <a:latin typeface="+mn-lt"/>
          </a:endParaRPr>
        </a:p>
      </dgm:t>
    </dgm:pt>
    <dgm:pt modelId="{3ED8F407-7118-4DEB-8379-A78EA1D71712}" type="sibTrans" cxnId="{6F8C0D62-6C44-4813-9CF4-D2CED49DB7EA}">
      <dgm:prSet/>
      <dgm:spPr/>
      <dgm:t>
        <a:bodyPr/>
        <a:lstStyle/>
        <a:p>
          <a:endParaRPr lang="en-US" sz="1600" noProof="0" dirty="0">
            <a:latin typeface="+mn-lt"/>
          </a:endParaRPr>
        </a:p>
      </dgm:t>
    </dgm:pt>
    <dgm:pt modelId="{9390115D-C6AD-4912-8E98-3D2126411414}">
      <dgm:prSet phldrT="[Texto]" custT="1"/>
      <dgm:spPr>
        <a:solidFill>
          <a:srgbClr val="006989"/>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noProof="0" dirty="0">
              <a:latin typeface="+mn-lt"/>
            </a:rPr>
            <a:t>Some cases of </a:t>
          </a:r>
          <a:r>
            <a:rPr lang="en-US" sz="1800" b="1" noProof="0" dirty="0">
              <a:latin typeface="+mn-lt"/>
            </a:rPr>
            <a:t>kidney injury </a:t>
          </a:r>
          <a:r>
            <a:rPr lang="en-US" sz="1800" noProof="0" dirty="0">
              <a:latin typeface="+mn-lt"/>
            </a:rPr>
            <a:t>in people who took </a:t>
          </a:r>
          <a:r>
            <a:rPr lang="en-US" sz="1800" noProof="0" dirty="0" err="1">
              <a:latin typeface="+mn-lt"/>
            </a:rPr>
            <a:t>CrPic</a:t>
          </a:r>
          <a:r>
            <a:rPr lang="en-US" sz="1800" noProof="0" dirty="0">
              <a:latin typeface="+mn-lt"/>
            </a:rPr>
            <a:t> were reported; these facts raised questions on Cr(III) supplements’ safety. </a:t>
          </a:r>
        </a:p>
      </dgm:t>
    </dgm:pt>
    <dgm:pt modelId="{741B013B-7C9C-4698-B88A-E63E37D18F5F}" type="parTrans" cxnId="{EE657B67-C585-4BE0-862A-0728812CA5D7}">
      <dgm:prSet/>
      <dgm:spPr/>
      <dgm:t>
        <a:bodyPr/>
        <a:lstStyle/>
        <a:p>
          <a:endParaRPr lang="en-US" sz="1600" noProof="0" dirty="0">
            <a:latin typeface="+mn-lt"/>
          </a:endParaRPr>
        </a:p>
      </dgm:t>
    </dgm:pt>
    <dgm:pt modelId="{54E42609-11C9-4304-A973-EDD28ED4A7E0}" type="sibTrans" cxnId="{EE657B67-C585-4BE0-862A-0728812CA5D7}">
      <dgm:prSet/>
      <dgm:spPr/>
      <dgm:t>
        <a:bodyPr/>
        <a:lstStyle/>
        <a:p>
          <a:endParaRPr lang="en-US" sz="1600" noProof="0" dirty="0">
            <a:latin typeface="+mn-lt"/>
          </a:endParaRPr>
        </a:p>
      </dgm:t>
    </dgm:pt>
    <dgm:pt modelId="{9651CB04-BA42-4E45-B27C-64B42907B1FC}" type="pres">
      <dgm:prSet presAssocID="{C9738ADB-807F-4147-A8FE-7E9737D32ADE}" presName="Name0" presStyleCnt="0">
        <dgm:presLayoutVars>
          <dgm:chMax val="7"/>
          <dgm:chPref val="7"/>
          <dgm:dir/>
        </dgm:presLayoutVars>
      </dgm:prSet>
      <dgm:spPr/>
    </dgm:pt>
    <dgm:pt modelId="{FB08CF93-994C-45B5-A336-F01660D377F0}" type="pres">
      <dgm:prSet presAssocID="{C9738ADB-807F-4147-A8FE-7E9737D32ADE}" presName="Name1" presStyleCnt="0"/>
      <dgm:spPr/>
    </dgm:pt>
    <dgm:pt modelId="{F9A07903-DC4C-4210-A2BC-CDF491F4680E}" type="pres">
      <dgm:prSet presAssocID="{C9738ADB-807F-4147-A8FE-7E9737D32ADE}" presName="cycle" presStyleCnt="0"/>
      <dgm:spPr/>
    </dgm:pt>
    <dgm:pt modelId="{0C1337A2-C3BC-4D36-8ADD-BFFD5EDB175C}" type="pres">
      <dgm:prSet presAssocID="{C9738ADB-807F-4147-A8FE-7E9737D32ADE}" presName="srcNode" presStyleLbl="node1" presStyleIdx="0" presStyleCnt="3"/>
      <dgm:spPr/>
    </dgm:pt>
    <dgm:pt modelId="{EB563996-8E7E-488C-A52B-F6212538C5A9}" type="pres">
      <dgm:prSet presAssocID="{C9738ADB-807F-4147-A8FE-7E9737D32ADE}" presName="conn" presStyleLbl="parChTrans1D2" presStyleIdx="0" presStyleCnt="1"/>
      <dgm:spPr/>
    </dgm:pt>
    <dgm:pt modelId="{4A75D02A-B52C-495C-BD58-C60DCB79573A}" type="pres">
      <dgm:prSet presAssocID="{C9738ADB-807F-4147-A8FE-7E9737D32ADE}" presName="extraNode" presStyleLbl="node1" presStyleIdx="0" presStyleCnt="3"/>
      <dgm:spPr/>
    </dgm:pt>
    <dgm:pt modelId="{71DECD08-A631-4D08-81C6-C13E397092DB}" type="pres">
      <dgm:prSet presAssocID="{C9738ADB-807F-4147-A8FE-7E9737D32ADE}" presName="dstNode" presStyleLbl="node1" presStyleIdx="0" presStyleCnt="3"/>
      <dgm:spPr/>
    </dgm:pt>
    <dgm:pt modelId="{30956596-8207-417A-B86E-096AC8254AB1}" type="pres">
      <dgm:prSet presAssocID="{53B9131A-6065-46DD-B5A5-7220999056C7}" presName="text_1" presStyleLbl="node1" presStyleIdx="0" presStyleCnt="3" custScaleX="97991" custScaleY="158938" custLinFactNeighborY="-9812">
        <dgm:presLayoutVars>
          <dgm:bulletEnabled val="1"/>
        </dgm:presLayoutVars>
      </dgm:prSet>
      <dgm:spPr/>
    </dgm:pt>
    <dgm:pt modelId="{36545B9A-6BD5-4071-A2F0-45F44CBC96EE}" type="pres">
      <dgm:prSet presAssocID="{53B9131A-6065-46DD-B5A5-7220999056C7}" presName="accent_1" presStyleCnt="0"/>
      <dgm:spPr/>
    </dgm:pt>
    <dgm:pt modelId="{D6D97DCE-C5E8-4E62-886B-34FA4B585074}" type="pres">
      <dgm:prSet presAssocID="{53B9131A-6065-46DD-B5A5-7220999056C7}" presName="accentRepeatNode" presStyleLbl="solidFgAcc1" presStyleIdx="0" presStyleCnt="3" custLinFactNeighborX="-53994" custLinFactNeighborY="1251"/>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6016685-E7FE-49E2-A6CA-AC6840BE46F6}" type="pres">
      <dgm:prSet presAssocID="{8C1BB390-849C-46C2-A365-1B1E7D25A0A0}" presName="text_2" presStyleLbl="node1" presStyleIdx="1" presStyleCnt="3" custScaleX="97616" custScaleY="158938" custLinFactNeighborY="8938">
        <dgm:presLayoutVars>
          <dgm:bulletEnabled val="1"/>
        </dgm:presLayoutVars>
      </dgm:prSet>
      <dgm:spPr/>
    </dgm:pt>
    <dgm:pt modelId="{B2C0DD5E-F316-45F3-98B7-9EE2C5CC5F8C}" type="pres">
      <dgm:prSet presAssocID="{8C1BB390-849C-46C2-A365-1B1E7D25A0A0}" presName="accent_2" presStyleCnt="0"/>
      <dgm:spPr/>
    </dgm:pt>
    <dgm:pt modelId="{DE50AFF7-1736-48D6-BDF1-BEFD1D5BB6F5}" type="pres">
      <dgm:prSet presAssocID="{8C1BB390-849C-46C2-A365-1B1E7D25A0A0}" presName="accentRepeatNode" presStyleLbl="solidFgAcc1" presStyleIdx="1" presStyleCnt="3" custLinFactNeighborX="-18578"/>
      <dgm:spPr/>
    </dgm:pt>
    <dgm:pt modelId="{12C61CDE-2D8B-460C-87C2-E0F18AB55AFB}" type="pres">
      <dgm:prSet presAssocID="{9390115D-C6AD-4912-8E98-3D2126411414}" presName="text_3" presStyleLbl="node1" presStyleIdx="2" presStyleCnt="3" custScaleX="96156" custScaleY="141062" custLinFactNeighborX="457" custLinFactNeighborY="21840">
        <dgm:presLayoutVars>
          <dgm:bulletEnabled val="1"/>
        </dgm:presLayoutVars>
      </dgm:prSet>
      <dgm:spPr/>
    </dgm:pt>
    <dgm:pt modelId="{2ECA7E90-C82F-47B7-A35F-7A143C77BA1A}" type="pres">
      <dgm:prSet presAssocID="{9390115D-C6AD-4912-8E98-3D2126411414}" presName="accent_3" presStyleCnt="0"/>
      <dgm:spPr/>
    </dgm:pt>
    <dgm:pt modelId="{01ADC18A-2647-446D-82E0-2BB53CBC93EA}" type="pres">
      <dgm:prSet presAssocID="{9390115D-C6AD-4912-8E98-3D2126411414}" presName="accentRepeatNode" presStyleLbl="solidFgAcc1" presStyleIdx="2" presStyleCnt="3" custLinFactNeighborX="-3790"/>
      <dgm:spPr/>
    </dgm:pt>
  </dgm:ptLst>
  <dgm:cxnLst>
    <dgm:cxn modelId="{118E3C33-2C1C-4253-9ADC-6E51590DF65C}" type="presOf" srcId="{9390115D-C6AD-4912-8E98-3D2126411414}" destId="{12C61CDE-2D8B-460C-87C2-E0F18AB55AFB}" srcOrd="0" destOrd="0" presId="urn:microsoft.com/office/officeart/2008/layout/VerticalCurvedList"/>
    <dgm:cxn modelId="{277A7360-93E0-4A00-8922-F7DEC56CA041}" type="presOf" srcId="{68EFE2B9-086D-44CA-BD7A-1ADFC0F0846B}" destId="{EB563996-8E7E-488C-A52B-F6212538C5A9}" srcOrd="0" destOrd="0" presId="urn:microsoft.com/office/officeart/2008/layout/VerticalCurvedList"/>
    <dgm:cxn modelId="{6F8C0D62-6C44-4813-9CF4-D2CED49DB7EA}" srcId="{C9738ADB-807F-4147-A8FE-7E9737D32ADE}" destId="{8C1BB390-849C-46C2-A365-1B1E7D25A0A0}" srcOrd="1" destOrd="0" parTransId="{134E0313-0696-436F-A234-FB05CF94F040}" sibTransId="{3ED8F407-7118-4DEB-8379-A78EA1D71712}"/>
    <dgm:cxn modelId="{EE657B67-C585-4BE0-862A-0728812CA5D7}" srcId="{C9738ADB-807F-4147-A8FE-7E9737D32ADE}" destId="{9390115D-C6AD-4912-8E98-3D2126411414}" srcOrd="2" destOrd="0" parTransId="{741B013B-7C9C-4698-B88A-E63E37D18F5F}" sibTransId="{54E42609-11C9-4304-A973-EDD28ED4A7E0}"/>
    <dgm:cxn modelId="{72801497-FA1D-473C-B5FB-CFFF412F428D}" type="presOf" srcId="{8C1BB390-849C-46C2-A365-1B1E7D25A0A0}" destId="{66016685-E7FE-49E2-A6CA-AC6840BE46F6}" srcOrd="0" destOrd="0" presId="urn:microsoft.com/office/officeart/2008/layout/VerticalCurvedList"/>
    <dgm:cxn modelId="{955689A8-DD82-456A-9C50-CCA90A66EF6E}" type="presOf" srcId="{53B9131A-6065-46DD-B5A5-7220999056C7}" destId="{30956596-8207-417A-B86E-096AC8254AB1}" srcOrd="0" destOrd="0" presId="urn:microsoft.com/office/officeart/2008/layout/VerticalCurvedList"/>
    <dgm:cxn modelId="{668DDBAC-1D3D-4DDC-A6B0-BF477B098886}" srcId="{C9738ADB-807F-4147-A8FE-7E9737D32ADE}" destId="{53B9131A-6065-46DD-B5A5-7220999056C7}" srcOrd="0" destOrd="0" parTransId="{95790F73-DECE-47BF-B3BA-03A079AF3919}" sibTransId="{68EFE2B9-086D-44CA-BD7A-1ADFC0F0846B}"/>
    <dgm:cxn modelId="{B47690DD-4675-49B2-81E0-19C90141DE42}" type="presOf" srcId="{C9738ADB-807F-4147-A8FE-7E9737D32ADE}" destId="{9651CB04-BA42-4E45-B27C-64B42907B1FC}" srcOrd="0" destOrd="0" presId="urn:microsoft.com/office/officeart/2008/layout/VerticalCurvedList"/>
    <dgm:cxn modelId="{F3EC33CE-F8C3-4588-9048-5AB902932497}" type="presParOf" srcId="{9651CB04-BA42-4E45-B27C-64B42907B1FC}" destId="{FB08CF93-994C-45B5-A336-F01660D377F0}" srcOrd="0" destOrd="0" presId="urn:microsoft.com/office/officeart/2008/layout/VerticalCurvedList"/>
    <dgm:cxn modelId="{2BCFEBB2-5319-40FC-B1AA-B60F0EB9A9E9}" type="presParOf" srcId="{FB08CF93-994C-45B5-A336-F01660D377F0}" destId="{F9A07903-DC4C-4210-A2BC-CDF491F4680E}" srcOrd="0" destOrd="0" presId="urn:microsoft.com/office/officeart/2008/layout/VerticalCurvedList"/>
    <dgm:cxn modelId="{9060F49D-3E14-4B75-B57B-41C499989921}" type="presParOf" srcId="{F9A07903-DC4C-4210-A2BC-CDF491F4680E}" destId="{0C1337A2-C3BC-4D36-8ADD-BFFD5EDB175C}" srcOrd="0" destOrd="0" presId="urn:microsoft.com/office/officeart/2008/layout/VerticalCurvedList"/>
    <dgm:cxn modelId="{C4662A7F-78A6-487E-AB06-EA06A9F7FC27}" type="presParOf" srcId="{F9A07903-DC4C-4210-A2BC-CDF491F4680E}" destId="{EB563996-8E7E-488C-A52B-F6212538C5A9}" srcOrd="1" destOrd="0" presId="urn:microsoft.com/office/officeart/2008/layout/VerticalCurvedList"/>
    <dgm:cxn modelId="{5102AD00-BB82-4B8E-B3B4-81CE059AB0E8}" type="presParOf" srcId="{F9A07903-DC4C-4210-A2BC-CDF491F4680E}" destId="{4A75D02A-B52C-495C-BD58-C60DCB79573A}" srcOrd="2" destOrd="0" presId="urn:microsoft.com/office/officeart/2008/layout/VerticalCurvedList"/>
    <dgm:cxn modelId="{DF2474A3-DF32-4865-895C-D9FDAACB08EB}" type="presParOf" srcId="{F9A07903-DC4C-4210-A2BC-CDF491F4680E}" destId="{71DECD08-A631-4D08-81C6-C13E397092DB}" srcOrd="3" destOrd="0" presId="urn:microsoft.com/office/officeart/2008/layout/VerticalCurvedList"/>
    <dgm:cxn modelId="{B5A20718-9F26-4790-9C07-0C2E211FD69E}" type="presParOf" srcId="{FB08CF93-994C-45B5-A336-F01660D377F0}" destId="{30956596-8207-417A-B86E-096AC8254AB1}" srcOrd="1" destOrd="0" presId="urn:microsoft.com/office/officeart/2008/layout/VerticalCurvedList"/>
    <dgm:cxn modelId="{ABA8406A-34DD-46E9-9725-E3E2D8AB8782}" type="presParOf" srcId="{FB08CF93-994C-45B5-A336-F01660D377F0}" destId="{36545B9A-6BD5-4071-A2F0-45F44CBC96EE}" srcOrd="2" destOrd="0" presId="urn:microsoft.com/office/officeart/2008/layout/VerticalCurvedList"/>
    <dgm:cxn modelId="{F784672A-F832-44E7-8BC1-E16918D9BBEE}" type="presParOf" srcId="{36545B9A-6BD5-4071-A2F0-45F44CBC96EE}" destId="{D6D97DCE-C5E8-4E62-886B-34FA4B585074}" srcOrd="0" destOrd="0" presId="urn:microsoft.com/office/officeart/2008/layout/VerticalCurvedList"/>
    <dgm:cxn modelId="{73B23F5E-3EA8-4675-94AA-827423E6908D}" type="presParOf" srcId="{FB08CF93-994C-45B5-A336-F01660D377F0}" destId="{66016685-E7FE-49E2-A6CA-AC6840BE46F6}" srcOrd="3" destOrd="0" presId="urn:microsoft.com/office/officeart/2008/layout/VerticalCurvedList"/>
    <dgm:cxn modelId="{C96E22D7-F20D-4A89-8F82-678795F7B3B3}" type="presParOf" srcId="{FB08CF93-994C-45B5-A336-F01660D377F0}" destId="{B2C0DD5E-F316-45F3-98B7-9EE2C5CC5F8C}" srcOrd="4" destOrd="0" presId="urn:microsoft.com/office/officeart/2008/layout/VerticalCurvedList"/>
    <dgm:cxn modelId="{D7603799-1A63-43F4-85CE-A9E852C794EC}" type="presParOf" srcId="{B2C0DD5E-F316-45F3-98B7-9EE2C5CC5F8C}" destId="{DE50AFF7-1736-48D6-BDF1-BEFD1D5BB6F5}" srcOrd="0" destOrd="0" presId="urn:microsoft.com/office/officeart/2008/layout/VerticalCurvedList"/>
    <dgm:cxn modelId="{087173D8-2F5C-4941-B844-786DD31B5C03}" type="presParOf" srcId="{FB08CF93-994C-45B5-A336-F01660D377F0}" destId="{12C61CDE-2D8B-460C-87C2-E0F18AB55AFB}" srcOrd="5" destOrd="0" presId="urn:microsoft.com/office/officeart/2008/layout/VerticalCurvedList"/>
    <dgm:cxn modelId="{AA086CCC-E62D-4C94-9C1E-F0537B0F5CC8}" type="presParOf" srcId="{FB08CF93-994C-45B5-A336-F01660D377F0}" destId="{2ECA7E90-C82F-47B7-A35F-7A143C77BA1A}" srcOrd="6" destOrd="0" presId="urn:microsoft.com/office/officeart/2008/layout/VerticalCurvedList"/>
    <dgm:cxn modelId="{12E96483-5419-41C5-A772-CEBFFD92202C}" type="presParOf" srcId="{2ECA7E90-C82F-47B7-A35F-7A143C77BA1A}" destId="{01ADC18A-2647-446D-82E0-2BB53CBC93E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3A3AB-5BAE-47FF-AD1C-4E4F38956184}">
      <dsp:nvSpPr>
        <dsp:cNvPr id="0" name=""/>
        <dsp:cNvSpPr/>
      </dsp:nvSpPr>
      <dsp:spPr>
        <a:xfrm>
          <a:off x="5338597" y="930021"/>
          <a:ext cx="1976600" cy="2007090"/>
        </a:xfrm>
        <a:prstGeom prst="ellipse">
          <a:avLst/>
        </a:prstGeom>
        <a:solidFill>
          <a:srgbClr val="DE9898"/>
        </a:solidFill>
        <a:ln w="25400" cap="flat" cmpd="sng" algn="ctr">
          <a:solidFill>
            <a:srgbClr val="DE989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noProof="0" dirty="0">
              <a:solidFill>
                <a:srgbClr val="002060"/>
              </a:solidFill>
              <a:latin typeface="+mn-lt"/>
            </a:rPr>
            <a:t>Type 2 Diabetes </a:t>
          </a:r>
        </a:p>
      </dsp:txBody>
      <dsp:txXfrm>
        <a:off x="5628063" y="1223953"/>
        <a:ext cx="1397668" cy="1419226"/>
      </dsp:txXfrm>
    </dsp:sp>
    <dsp:sp modelId="{F7ABF8F3-3264-40FF-A818-7165D63D0C94}">
      <dsp:nvSpPr>
        <dsp:cNvPr id="0" name=""/>
        <dsp:cNvSpPr/>
      </dsp:nvSpPr>
      <dsp:spPr>
        <a:xfrm rot="9158821">
          <a:off x="1201717" y="3119068"/>
          <a:ext cx="4262516" cy="726569"/>
        </a:xfrm>
        <a:prstGeom prst="leftArrow">
          <a:avLst>
            <a:gd name="adj1" fmla="val 60000"/>
            <a:gd name="adj2" fmla="val 50000"/>
          </a:avLst>
        </a:prstGeom>
        <a:solidFill>
          <a:srgbClr val="006989"/>
        </a:solidFill>
        <a:ln>
          <a:solidFill>
            <a:srgbClr val="006989"/>
          </a:solidFill>
        </a:ln>
        <a:effectLst/>
      </dsp:spPr>
      <dsp:style>
        <a:lnRef idx="0">
          <a:scrgbClr r="0" g="0" b="0"/>
        </a:lnRef>
        <a:fillRef idx="1">
          <a:scrgbClr r="0" g="0" b="0"/>
        </a:fillRef>
        <a:effectRef idx="0">
          <a:scrgbClr r="0" g="0" b="0"/>
        </a:effectRef>
        <a:fontRef idx="minor">
          <a:schemeClr val="lt1"/>
        </a:fontRef>
      </dsp:style>
    </dsp:sp>
    <dsp:sp modelId="{2FCCD662-FAC2-4EBE-B89C-A102164EDE3C}">
      <dsp:nvSpPr>
        <dsp:cNvPr id="0" name=""/>
        <dsp:cNvSpPr/>
      </dsp:nvSpPr>
      <dsp:spPr>
        <a:xfrm>
          <a:off x="8" y="3741603"/>
          <a:ext cx="2879999" cy="1440002"/>
        </a:xfrm>
        <a:prstGeom prst="roundRect">
          <a:avLst>
            <a:gd name="adj" fmla="val 10000"/>
          </a:avLst>
        </a:prstGeom>
        <a:solidFill>
          <a:schemeClr val="bg1">
            <a:lumMod val="95000"/>
          </a:schemeClr>
        </a:solidFill>
        <a:ln w="25400" cap="flat" cmpd="sng" algn="ctr">
          <a:solidFill>
            <a:srgbClr val="00698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latin typeface="+mn-lt"/>
            </a:rPr>
            <a:t>Usually affects </a:t>
          </a:r>
          <a:r>
            <a:rPr lang="en-GB" sz="1800" b="1" kern="1200" dirty="0">
              <a:solidFill>
                <a:schemeClr val="tx1"/>
              </a:solidFill>
              <a:latin typeface="+mn-lt"/>
            </a:rPr>
            <a:t>adults</a:t>
          </a:r>
          <a:r>
            <a:rPr lang="en-GB" sz="1800" kern="1200" dirty="0">
              <a:solidFill>
                <a:schemeClr val="tx1"/>
              </a:solidFill>
              <a:latin typeface="+mn-lt"/>
            </a:rPr>
            <a:t>; an increase in </a:t>
          </a:r>
          <a:r>
            <a:rPr lang="en-GB" sz="1800" b="1" kern="1200" dirty="0">
              <a:solidFill>
                <a:schemeClr val="tx1"/>
              </a:solidFill>
              <a:latin typeface="+mn-lt"/>
            </a:rPr>
            <a:t>child obesity </a:t>
          </a:r>
          <a:r>
            <a:rPr lang="en-GB" sz="1800" kern="1200" dirty="0">
              <a:solidFill>
                <a:schemeClr val="tx1"/>
              </a:solidFill>
              <a:latin typeface="+mn-lt"/>
            </a:rPr>
            <a:t>leads to development in children and adolescents</a:t>
          </a:r>
          <a:endParaRPr lang="pt-PT" sz="1800" kern="1200" dirty="0">
            <a:solidFill>
              <a:schemeClr val="tx1"/>
            </a:solidFill>
            <a:latin typeface="+mn-lt"/>
          </a:endParaRPr>
        </a:p>
      </dsp:txBody>
      <dsp:txXfrm>
        <a:off x="42184" y="3783779"/>
        <a:ext cx="2795647" cy="1355650"/>
      </dsp:txXfrm>
    </dsp:sp>
    <dsp:sp modelId="{A392D8F2-E382-471F-AD8C-613C0DF0F398}">
      <dsp:nvSpPr>
        <dsp:cNvPr id="0" name=""/>
        <dsp:cNvSpPr/>
      </dsp:nvSpPr>
      <dsp:spPr>
        <a:xfrm rot="11369413">
          <a:off x="1414378" y="1062328"/>
          <a:ext cx="3747848" cy="726569"/>
        </a:xfrm>
        <a:prstGeom prst="leftArrow">
          <a:avLst>
            <a:gd name="adj1" fmla="val 60000"/>
            <a:gd name="adj2" fmla="val 50000"/>
          </a:avLst>
        </a:prstGeom>
        <a:solidFill>
          <a:srgbClr val="006989"/>
        </a:solidFill>
        <a:ln>
          <a:solidFill>
            <a:srgbClr val="006989"/>
          </a:solidFill>
        </a:ln>
        <a:effectLst/>
      </dsp:spPr>
      <dsp:style>
        <a:lnRef idx="0">
          <a:scrgbClr r="0" g="0" b="0"/>
        </a:lnRef>
        <a:fillRef idx="1">
          <a:scrgbClr r="0" g="0" b="0"/>
        </a:fillRef>
        <a:effectRef idx="0">
          <a:scrgbClr r="0" g="0" b="0"/>
        </a:effectRef>
        <a:fontRef idx="minor">
          <a:schemeClr val="lt1"/>
        </a:fontRef>
      </dsp:style>
    </dsp:sp>
    <dsp:sp modelId="{130FD50F-D265-40CA-A4F8-A2F260313953}">
      <dsp:nvSpPr>
        <dsp:cNvPr id="0" name=""/>
        <dsp:cNvSpPr/>
      </dsp:nvSpPr>
      <dsp:spPr>
        <a:xfrm>
          <a:off x="25" y="396640"/>
          <a:ext cx="2879999" cy="1440002"/>
        </a:xfrm>
        <a:prstGeom prst="roundRect">
          <a:avLst>
            <a:gd name="adj" fmla="val 10000"/>
          </a:avLst>
        </a:prstGeom>
        <a:solidFill>
          <a:schemeClr val="bg1">
            <a:lumMod val="95000"/>
          </a:schemeClr>
        </a:solidFill>
        <a:ln w="25400" cap="flat" cmpd="sng" algn="ctr">
          <a:solidFill>
            <a:srgbClr val="00698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None/>
            <a:tabLst/>
            <a:defRPr/>
          </a:pPr>
          <a:r>
            <a:rPr lang="en-US" sz="2000" b="1" u="sng" kern="1200" noProof="0" dirty="0">
              <a:solidFill>
                <a:schemeClr val="tx1"/>
              </a:solidFill>
              <a:latin typeface="+mn-lt"/>
              <a:sym typeface="Symbol" panose="05050102010706020507" pitchFamily="18" charset="2"/>
            </a:rPr>
            <a:t></a:t>
          </a:r>
          <a:r>
            <a:rPr lang="en-US" sz="2000" b="1" u="sng" kern="1200" noProof="0" dirty="0">
              <a:solidFill>
                <a:schemeClr val="tx1"/>
              </a:solidFill>
              <a:latin typeface="+mn-lt"/>
            </a:rPr>
            <a:t> - cell disfunction </a:t>
          </a:r>
          <a:r>
            <a:rPr lang="en-US" sz="2000" b="0" u="sng" kern="1200" noProof="0" dirty="0">
              <a:solidFill>
                <a:schemeClr val="tx1"/>
              </a:solidFill>
              <a:latin typeface="+mn-lt"/>
            </a:rPr>
            <a:t> </a:t>
          </a:r>
          <a:r>
            <a:rPr lang="en-US" sz="2000" b="0" kern="1200" noProof="0" dirty="0">
              <a:solidFill>
                <a:schemeClr val="tx1"/>
              </a:solidFill>
              <a:latin typeface="+mn-lt"/>
            </a:rPr>
            <a:t>Inadequate insulin secretion and hyperglycemia </a:t>
          </a:r>
          <a:endParaRPr lang="en-US" sz="2000" kern="1200" noProof="0" dirty="0">
            <a:solidFill>
              <a:schemeClr val="tx1"/>
            </a:solidFill>
            <a:latin typeface="+mn-lt"/>
          </a:endParaRPr>
        </a:p>
      </dsp:txBody>
      <dsp:txXfrm>
        <a:off x="42201" y="438816"/>
        <a:ext cx="2795647" cy="1355650"/>
      </dsp:txXfrm>
    </dsp:sp>
    <dsp:sp modelId="{00E6ED3D-AEF5-452A-B360-A4DDAF36614C}">
      <dsp:nvSpPr>
        <dsp:cNvPr id="0" name=""/>
        <dsp:cNvSpPr/>
      </dsp:nvSpPr>
      <dsp:spPr>
        <a:xfrm rot="10206818">
          <a:off x="1412144" y="2099766"/>
          <a:ext cx="3753358" cy="726569"/>
        </a:xfrm>
        <a:prstGeom prst="leftArrow">
          <a:avLst>
            <a:gd name="adj1" fmla="val 60000"/>
            <a:gd name="adj2" fmla="val 50000"/>
          </a:avLst>
        </a:prstGeom>
        <a:solidFill>
          <a:srgbClr val="006989"/>
        </a:solidFill>
        <a:ln>
          <a:solidFill>
            <a:srgbClr val="006989"/>
          </a:solidFill>
        </a:ln>
        <a:effectLst/>
      </dsp:spPr>
      <dsp:style>
        <a:lnRef idx="0">
          <a:scrgbClr r="0" g="0" b="0"/>
        </a:lnRef>
        <a:fillRef idx="1">
          <a:scrgbClr r="0" g="0" b="0"/>
        </a:fillRef>
        <a:effectRef idx="0">
          <a:scrgbClr r="0" g="0" b="0"/>
        </a:effectRef>
        <a:fontRef idx="minor">
          <a:schemeClr val="lt1"/>
        </a:fontRef>
      </dsp:style>
    </dsp:sp>
    <dsp:sp modelId="{55CCD787-F716-4F05-9E70-18E7C927BA62}">
      <dsp:nvSpPr>
        <dsp:cNvPr id="0" name=""/>
        <dsp:cNvSpPr/>
      </dsp:nvSpPr>
      <dsp:spPr>
        <a:xfrm>
          <a:off x="13" y="2065265"/>
          <a:ext cx="2879999" cy="1440002"/>
        </a:xfrm>
        <a:prstGeom prst="roundRect">
          <a:avLst>
            <a:gd name="adj" fmla="val 10000"/>
          </a:avLst>
        </a:prstGeom>
        <a:solidFill>
          <a:schemeClr val="bg1">
            <a:lumMod val="95000"/>
          </a:schemeClr>
        </a:solidFill>
        <a:ln w="25400" cap="flat" cmpd="sng" algn="ctr">
          <a:solidFill>
            <a:srgbClr val="00698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 typeface="Wingdings" panose="05000000000000000000" pitchFamily="2" charset="2"/>
            <a:buNone/>
            <a:tabLst/>
            <a:defRPr/>
          </a:pPr>
          <a:endParaRPr lang="en-GB" sz="1600" b="1" kern="1200" dirty="0">
            <a:solidFill>
              <a:schemeClr val="tx1"/>
            </a:solidFill>
            <a:latin typeface="+mn-lt"/>
          </a:endParaRPr>
        </a:p>
        <a:p>
          <a:pPr marL="0" marR="0" lvl="0" indent="0" algn="ctr" defTabSz="914400" eaLnBrk="1" fontAlgn="auto" latinLnBrk="0" hangingPunct="1">
            <a:lnSpc>
              <a:spcPct val="100000"/>
            </a:lnSpc>
            <a:spcBef>
              <a:spcPct val="0"/>
            </a:spcBef>
            <a:spcAft>
              <a:spcPts val="0"/>
            </a:spcAft>
            <a:buClrTx/>
            <a:buSzTx/>
            <a:buFont typeface="Wingdings" panose="05000000000000000000" pitchFamily="2" charset="2"/>
            <a:buNone/>
            <a:tabLst/>
            <a:defRPr/>
          </a:pPr>
          <a:endParaRPr lang="en-GB" sz="1600" b="1" kern="1200" dirty="0">
            <a:solidFill>
              <a:schemeClr val="tx1"/>
            </a:solidFill>
            <a:latin typeface="+mn-lt"/>
          </a:endParaRP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None/>
            <a:tabLst/>
            <a:defRPr/>
          </a:pPr>
          <a:r>
            <a:rPr lang="en-GB" sz="1800" b="1" u="sng" kern="1200" dirty="0">
              <a:solidFill>
                <a:schemeClr val="tx1"/>
              </a:solidFill>
              <a:latin typeface="+mn-lt"/>
            </a:rPr>
            <a:t>Insulin resistance</a:t>
          </a: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None/>
            <a:tabLst/>
            <a:defRPr/>
          </a:pPr>
          <a:r>
            <a:rPr lang="en-GB" sz="1800" b="0" kern="1200" noProof="0" dirty="0">
              <a:solidFill>
                <a:schemeClr val="tx1"/>
              </a:solidFill>
              <a:latin typeface="+mn-lt"/>
            </a:rPr>
            <a:t>Peripheral tissues become less responsive to insulin </a:t>
          </a:r>
        </a:p>
        <a:p>
          <a:pPr marL="0" lvl="0" algn="ctr" defTabSz="1333500">
            <a:lnSpc>
              <a:spcPct val="90000"/>
            </a:lnSpc>
            <a:spcBef>
              <a:spcPct val="0"/>
            </a:spcBef>
            <a:spcAft>
              <a:spcPct val="35000"/>
            </a:spcAft>
            <a:buFont typeface="Wingdings" panose="05000000000000000000" pitchFamily="2" charset="2"/>
            <a:buNone/>
          </a:pPr>
          <a:endParaRPr lang="en-GB" sz="3600" b="0" kern="1200" dirty="0">
            <a:solidFill>
              <a:schemeClr val="tx1"/>
            </a:solidFill>
            <a:latin typeface="+mn-lt"/>
          </a:endParaRPr>
        </a:p>
      </dsp:txBody>
      <dsp:txXfrm>
        <a:off x="42189" y="2107441"/>
        <a:ext cx="2795647" cy="1355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1BDD9-2FB6-4D39-9C77-8BB97FF1D2AD}">
      <dsp:nvSpPr>
        <dsp:cNvPr id="0" name=""/>
        <dsp:cNvSpPr/>
      </dsp:nvSpPr>
      <dsp:spPr>
        <a:xfrm rot="5400000">
          <a:off x="403712" y="2002651"/>
          <a:ext cx="1209623" cy="2012785"/>
        </a:xfrm>
        <a:prstGeom prst="corner">
          <a:avLst>
            <a:gd name="adj1" fmla="val 16120"/>
            <a:gd name="adj2" fmla="val 16110"/>
          </a:avLst>
        </a:prstGeom>
        <a:solidFill>
          <a:srgbClr val="006989"/>
        </a:solidFill>
        <a:ln w="25400" cap="flat" cmpd="sng" algn="ctr">
          <a:solidFill>
            <a:srgbClr val="DE9898"/>
          </a:solidFill>
          <a:prstDash val="solid"/>
        </a:ln>
        <a:effectLst/>
      </dsp:spPr>
      <dsp:style>
        <a:lnRef idx="2">
          <a:scrgbClr r="0" g="0" b="0"/>
        </a:lnRef>
        <a:fillRef idx="1">
          <a:scrgbClr r="0" g="0" b="0"/>
        </a:fillRef>
        <a:effectRef idx="0">
          <a:scrgbClr r="0" g="0" b="0"/>
        </a:effectRef>
        <a:fontRef idx="minor">
          <a:schemeClr val="lt1"/>
        </a:fontRef>
      </dsp:style>
    </dsp:sp>
    <dsp:sp modelId="{CA066FAC-A425-4A1F-B7FA-1FAC182E9001}">
      <dsp:nvSpPr>
        <dsp:cNvPr id="0" name=""/>
        <dsp:cNvSpPr/>
      </dsp:nvSpPr>
      <dsp:spPr>
        <a:xfrm>
          <a:off x="201796" y="2722801"/>
          <a:ext cx="1817154" cy="159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noProof="0" dirty="0">
              <a:solidFill>
                <a:srgbClr val="002060"/>
              </a:solidFill>
              <a:latin typeface="+mn-lt"/>
            </a:rPr>
            <a:t>Cr(III) has a role in </a:t>
          </a:r>
          <a:r>
            <a:rPr lang="en-US" sz="1600" b="1" kern="1200" noProof="0" dirty="0">
              <a:solidFill>
                <a:srgbClr val="002060"/>
              </a:solidFill>
              <a:latin typeface="+mn-lt"/>
            </a:rPr>
            <a:t>carbohydrate and lipid metabolism </a:t>
          </a:r>
        </a:p>
      </dsp:txBody>
      <dsp:txXfrm>
        <a:off x="201796" y="2722801"/>
        <a:ext cx="1817154" cy="1592842"/>
      </dsp:txXfrm>
    </dsp:sp>
    <dsp:sp modelId="{94C47FEF-3781-47FF-8DF7-709E88B8DCAE}">
      <dsp:nvSpPr>
        <dsp:cNvPr id="0" name=""/>
        <dsp:cNvSpPr/>
      </dsp:nvSpPr>
      <dsp:spPr>
        <a:xfrm>
          <a:off x="1676091" y="1973228"/>
          <a:ext cx="342859" cy="342859"/>
        </a:xfrm>
        <a:prstGeom prst="triangle">
          <a:avLst>
            <a:gd name="adj" fmla="val 100000"/>
          </a:avLst>
        </a:prstGeom>
        <a:solidFill>
          <a:srgbClr val="006989"/>
        </a:solidFill>
        <a:ln w="25400" cap="flat" cmpd="sng" algn="ctr">
          <a:solidFill>
            <a:srgbClr val="DE9898"/>
          </a:solidFill>
          <a:prstDash val="solid"/>
        </a:ln>
        <a:effectLst/>
      </dsp:spPr>
      <dsp:style>
        <a:lnRef idx="2">
          <a:scrgbClr r="0" g="0" b="0"/>
        </a:lnRef>
        <a:fillRef idx="1">
          <a:scrgbClr r="0" g="0" b="0"/>
        </a:fillRef>
        <a:effectRef idx="0">
          <a:scrgbClr r="0" g="0" b="0"/>
        </a:effectRef>
        <a:fontRef idx="minor">
          <a:schemeClr val="lt1"/>
        </a:fontRef>
      </dsp:style>
    </dsp:sp>
    <dsp:sp modelId="{772A8401-D936-4717-8967-9A48A4B6E86D}">
      <dsp:nvSpPr>
        <dsp:cNvPr id="0" name=""/>
        <dsp:cNvSpPr/>
      </dsp:nvSpPr>
      <dsp:spPr>
        <a:xfrm rot="5400000">
          <a:off x="2628264" y="1570944"/>
          <a:ext cx="1209623" cy="2012785"/>
        </a:xfrm>
        <a:prstGeom prst="corner">
          <a:avLst>
            <a:gd name="adj1" fmla="val 16120"/>
            <a:gd name="adj2" fmla="val 16110"/>
          </a:avLst>
        </a:prstGeom>
        <a:solidFill>
          <a:srgbClr val="006989"/>
        </a:solidFill>
        <a:ln w="25400" cap="flat" cmpd="sng" algn="ctr">
          <a:solidFill>
            <a:srgbClr val="DE9898"/>
          </a:solidFill>
          <a:prstDash val="solid"/>
        </a:ln>
        <a:effectLst/>
      </dsp:spPr>
      <dsp:style>
        <a:lnRef idx="2">
          <a:scrgbClr r="0" g="0" b="0"/>
        </a:lnRef>
        <a:fillRef idx="1">
          <a:scrgbClr r="0" g="0" b="0"/>
        </a:fillRef>
        <a:effectRef idx="0">
          <a:scrgbClr r="0" g="0" b="0"/>
        </a:effectRef>
        <a:fontRef idx="minor">
          <a:schemeClr val="lt1"/>
        </a:fontRef>
      </dsp:style>
    </dsp:sp>
    <dsp:sp modelId="{95C84600-633F-48DF-845D-58193EFD4BB0}">
      <dsp:nvSpPr>
        <dsp:cNvPr id="0" name=""/>
        <dsp:cNvSpPr/>
      </dsp:nvSpPr>
      <dsp:spPr>
        <a:xfrm>
          <a:off x="2426348" y="2172334"/>
          <a:ext cx="1817154" cy="159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noProof="0" dirty="0">
              <a:solidFill>
                <a:srgbClr val="002060"/>
              </a:solidFill>
              <a:latin typeface="+mn-lt"/>
            </a:rPr>
            <a:t>It is thought that it may have an effect on Type 2 Diabetes </a:t>
          </a:r>
        </a:p>
      </dsp:txBody>
      <dsp:txXfrm>
        <a:off x="2426348" y="2172334"/>
        <a:ext cx="1817154" cy="1592842"/>
      </dsp:txXfrm>
    </dsp:sp>
    <dsp:sp modelId="{3C848D0D-AA04-4ED4-9F2E-6D0636FC5A2A}">
      <dsp:nvSpPr>
        <dsp:cNvPr id="0" name=""/>
        <dsp:cNvSpPr/>
      </dsp:nvSpPr>
      <dsp:spPr>
        <a:xfrm>
          <a:off x="3900643" y="1422761"/>
          <a:ext cx="342859" cy="342859"/>
        </a:xfrm>
        <a:prstGeom prst="triangle">
          <a:avLst>
            <a:gd name="adj" fmla="val 100000"/>
          </a:avLst>
        </a:prstGeom>
        <a:solidFill>
          <a:srgbClr val="006989"/>
        </a:solidFill>
        <a:ln w="25400" cap="flat" cmpd="sng" algn="ctr">
          <a:solidFill>
            <a:srgbClr val="DE9898"/>
          </a:solidFill>
          <a:prstDash val="solid"/>
        </a:ln>
        <a:effectLst/>
      </dsp:spPr>
      <dsp:style>
        <a:lnRef idx="2">
          <a:scrgbClr r="0" g="0" b="0"/>
        </a:lnRef>
        <a:fillRef idx="1">
          <a:scrgbClr r="0" g="0" b="0"/>
        </a:fillRef>
        <a:effectRef idx="0">
          <a:scrgbClr r="0" g="0" b="0"/>
        </a:effectRef>
        <a:fontRef idx="minor">
          <a:schemeClr val="lt1"/>
        </a:fontRef>
      </dsp:style>
    </dsp:sp>
    <dsp:sp modelId="{8422131B-3DF2-49E6-AA48-1573627496FE}">
      <dsp:nvSpPr>
        <dsp:cNvPr id="0" name=""/>
        <dsp:cNvSpPr/>
      </dsp:nvSpPr>
      <dsp:spPr>
        <a:xfrm rot="5400000">
          <a:off x="4874780" y="1020477"/>
          <a:ext cx="1209623" cy="2012785"/>
        </a:xfrm>
        <a:prstGeom prst="corner">
          <a:avLst>
            <a:gd name="adj1" fmla="val 16120"/>
            <a:gd name="adj2" fmla="val 16110"/>
          </a:avLst>
        </a:prstGeom>
        <a:solidFill>
          <a:srgbClr val="006989"/>
        </a:solidFill>
        <a:ln w="25400" cap="flat" cmpd="sng" algn="ctr">
          <a:solidFill>
            <a:srgbClr val="DE9898"/>
          </a:solidFill>
          <a:prstDash val="solid"/>
        </a:ln>
        <a:effectLst/>
      </dsp:spPr>
      <dsp:style>
        <a:lnRef idx="2">
          <a:scrgbClr r="0" g="0" b="0"/>
        </a:lnRef>
        <a:fillRef idx="1">
          <a:scrgbClr r="0" g="0" b="0"/>
        </a:fillRef>
        <a:effectRef idx="0">
          <a:scrgbClr r="0" g="0" b="0"/>
        </a:effectRef>
        <a:fontRef idx="minor">
          <a:schemeClr val="lt1"/>
        </a:fontRef>
      </dsp:style>
    </dsp:sp>
    <dsp:sp modelId="{34760F2A-4F3E-4459-9480-B4F8F83E626D}">
      <dsp:nvSpPr>
        <dsp:cNvPr id="0" name=""/>
        <dsp:cNvSpPr/>
      </dsp:nvSpPr>
      <dsp:spPr>
        <a:xfrm>
          <a:off x="4708016" y="1621866"/>
          <a:ext cx="2260412" cy="1592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noProof="0" dirty="0">
              <a:solidFill>
                <a:srgbClr val="002060"/>
              </a:solidFill>
              <a:latin typeface="+mn-lt"/>
            </a:rPr>
            <a:t>Possible </a:t>
          </a:r>
          <a:r>
            <a:rPr lang="en-US" sz="1600" b="1" kern="1200" noProof="0" dirty="0">
              <a:solidFill>
                <a:srgbClr val="002060"/>
              </a:solidFill>
              <a:latin typeface="+mn-lt"/>
            </a:rPr>
            <a:t>reduction of insulin resistance </a:t>
          </a:r>
          <a:r>
            <a:rPr lang="en-US" sz="1600" kern="1200" noProof="0" dirty="0">
              <a:solidFill>
                <a:srgbClr val="002060"/>
              </a:solidFill>
              <a:latin typeface="+mn-lt"/>
            </a:rPr>
            <a:t>and reduction of hyperglycemia</a:t>
          </a:r>
        </a:p>
      </dsp:txBody>
      <dsp:txXfrm>
        <a:off x="4708016" y="1621866"/>
        <a:ext cx="2260412" cy="1592842"/>
      </dsp:txXfrm>
    </dsp:sp>
    <dsp:sp modelId="{AD60A94B-0E1F-4C4C-9108-6A685C5828E9}">
      <dsp:nvSpPr>
        <dsp:cNvPr id="0" name=""/>
        <dsp:cNvSpPr/>
      </dsp:nvSpPr>
      <dsp:spPr>
        <a:xfrm>
          <a:off x="6147158" y="872293"/>
          <a:ext cx="342859" cy="342859"/>
        </a:xfrm>
        <a:prstGeom prst="triangle">
          <a:avLst>
            <a:gd name="adj" fmla="val 100000"/>
          </a:avLst>
        </a:prstGeom>
        <a:solidFill>
          <a:srgbClr val="006989"/>
        </a:solidFill>
        <a:ln w="25400" cap="flat" cmpd="sng" algn="ctr">
          <a:solidFill>
            <a:srgbClr val="DE9898"/>
          </a:solidFill>
          <a:prstDash val="solid"/>
        </a:ln>
        <a:effectLst/>
      </dsp:spPr>
      <dsp:style>
        <a:lnRef idx="2">
          <a:scrgbClr r="0" g="0" b="0"/>
        </a:lnRef>
        <a:fillRef idx="1">
          <a:scrgbClr r="0" g="0" b="0"/>
        </a:fillRef>
        <a:effectRef idx="0">
          <a:scrgbClr r="0" g="0" b="0"/>
        </a:effectRef>
        <a:fontRef idx="minor">
          <a:schemeClr val="lt1"/>
        </a:fontRef>
      </dsp:style>
    </dsp:sp>
    <dsp:sp modelId="{2B30621C-C4BF-4303-A9D1-9025D2475A88}">
      <dsp:nvSpPr>
        <dsp:cNvPr id="0" name=""/>
        <dsp:cNvSpPr/>
      </dsp:nvSpPr>
      <dsp:spPr>
        <a:xfrm rot="5400000">
          <a:off x="7077367" y="160815"/>
          <a:ext cx="1209623" cy="2012785"/>
        </a:xfrm>
        <a:prstGeom prst="corner">
          <a:avLst>
            <a:gd name="adj1" fmla="val 16120"/>
            <a:gd name="adj2" fmla="val 16110"/>
          </a:avLst>
        </a:prstGeom>
        <a:solidFill>
          <a:srgbClr val="006989"/>
        </a:solidFill>
        <a:ln w="25400" cap="flat" cmpd="sng" algn="ctr">
          <a:solidFill>
            <a:srgbClr val="DE9898"/>
          </a:solidFill>
          <a:prstDash val="solid"/>
        </a:ln>
        <a:effectLst/>
      </dsp:spPr>
      <dsp:style>
        <a:lnRef idx="2">
          <a:scrgbClr r="0" g="0" b="0"/>
        </a:lnRef>
        <a:fillRef idx="1">
          <a:scrgbClr r="0" g="0" b="0"/>
        </a:fillRef>
        <a:effectRef idx="0">
          <a:scrgbClr r="0" g="0" b="0"/>
        </a:effectRef>
        <a:fontRef idx="minor">
          <a:schemeClr val="lt1"/>
        </a:fontRef>
      </dsp:style>
    </dsp:sp>
    <dsp:sp modelId="{637171BE-DD53-44AE-BE06-D1FE4C5CCF8D}">
      <dsp:nvSpPr>
        <dsp:cNvPr id="0" name=""/>
        <dsp:cNvSpPr/>
      </dsp:nvSpPr>
      <dsp:spPr>
        <a:xfrm>
          <a:off x="6861968" y="795630"/>
          <a:ext cx="1817154" cy="2211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noProof="0" dirty="0">
              <a:solidFill>
                <a:srgbClr val="002060"/>
              </a:solidFill>
              <a:latin typeface="+mn-lt"/>
            </a:rPr>
            <a:t>Cr(III) supplements </a:t>
          </a:r>
          <a:r>
            <a:rPr lang="en-US" sz="1600" kern="1200" noProof="0" dirty="0">
              <a:solidFill>
                <a:srgbClr val="002060"/>
              </a:solidFill>
              <a:latin typeface="+mn-lt"/>
            </a:rPr>
            <a:t>as an alternative to common medications used to improve insulin sensitivity, as these have several adverse effects. </a:t>
          </a:r>
        </a:p>
      </dsp:txBody>
      <dsp:txXfrm>
        <a:off x="6861968" y="795630"/>
        <a:ext cx="1817154" cy="22112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FC9C3-FBA3-4CB3-A32B-0815ECDB399A}">
      <dsp:nvSpPr>
        <dsp:cNvPr id="0" name=""/>
        <dsp:cNvSpPr/>
      </dsp:nvSpPr>
      <dsp:spPr>
        <a:xfrm>
          <a:off x="0" y="0"/>
          <a:ext cx="8623093" cy="3449237"/>
        </a:xfrm>
        <a:prstGeom prst="leftRightRibbon">
          <a:avLst/>
        </a:prstGeom>
        <a:solidFill>
          <a:srgbClr val="006989"/>
        </a:solidFill>
        <a:ln w="25400" cap="flat" cmpd="sng" algn="ctr">
          <a:solidFill>
            <a:srgbClr val="006989"/>
          </a:solidFill>
          <a:prstDash val="solid"/>
        </a:ln>
        <a:effectLst/>
      </dsp:spPr>
      <dsp:style>
        <a:lnRef idx="2">
          <a:scrgbClr r="0" g="0" b="0"/>
        </a:lnRef>
        <a:fillRef idx="1">
          <a:scrgbClr r="0" g="0" b="0"/>
        </a:fillRef>
        <a:effectRef idx="0">
          <a:scrgbClr r="0" g="0" b="0"/>
        </a:effectRef>
        <a:fontRef idx="minor">
          <a:schemeClr val="lt1"/>
        </a:fontRef>
      </dsp:style>
    </dsp:sp>
    <dsp:sp modelId="{8C65ED6C-F326-43FC-93A3-B031F2947BE8}">
      <dsp:nvSpPr>
        <dsp:cNvPr id="0" name=""/>
        <dsp:cNvSpPr/>
      </dsp:nvSpPr>
      <dsp:spPr>
        <a:xfrm>
          <a:off x="958736" y="637483"/>
          <a:ext cx="2845620" cy="169012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 patients on TPN have developed impaired glucose tolerance and neuropathy or encephalopathy that could be reversed only by Cr infusion</a:t>
          </a:r>
          <a:r>
            <a:rPr lang="en-US" sz="1300" b="0" i="0" kern="1200" dirty="0"/>
            <a:t>.”</a:t>
          </a:r>
          <a:endParaRPr lang="pt-PT" sz="1300" kern="1200" dirty="0"/>
        </a:p>
      </dsp:txBody>
      <dsp:txXfrm>
        <a:off x="958736" y="637483"/>
        <a:ext cx="2845620" cy="1690126"/>
      </dsp:txXfrm>
    </dsp:sp>
    <dsp:sp modelId="{873BB0EA-05C7-4C0B-82E5-545C3B9580D2}">
      <dsp:nvSpPr>
        <dsp:cNvPr id="0" name=""/>
        <dsp:cNvSpPr/>
      </dsp:nvSpPr>
      <dsp:spPr>
        <a:xfrm>
          <a:off x="4046070" y="1160494"/>
          <a:ext cx="3363006" cy="169012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“These studies do not provide evidence for chromium being an essential element, but they may suggest that large doses of chromium may </a:t>
          </a:r>
          <a:r>
            <a:rPr lang="en-US" sz="1400" b="1" i="0" kern="1200" dirty="0"/>
            <a:t>have pharmacologic effects </a:t>
          </a:r>
          <a:r>
            <a:rPr lang="en-US" sz="1400" b="0" i="0" kern="1200" dirty="0"/>
            <a:t>in humans (…)”</a:t>
          </a:r>
        </a:p>
        <a:p>
          <a:pPr marL="0" lvl="0" indent="0" algn="ctr" defTabSz="622300">
            <a:lnSpc>
              <a:spcPct val="90000"/>
            </a:lnSpc>
            <a:spcBef>
              <a:spcPct val="0"/>
            </a:spcBef>
            <a:spcAft>
              <a:spcPct val="35000"/>
            </a:spcAft>
            <a:buNone/>
          </a:pPr>
          <a:r>
            <a:rPr lang="en-US" sz="1400" b="0" i="0" kern="1200" dirty="0"/>
            <a:t>“(…) nutritional studies </a:t>
          </a:r>
          <a:r>
            <a:rPr lang="en-US" sz="1400" b="1" i="0" kern="1200" dirty="0"/>
            <a:t>have failed </a:t>
          </a:r>
          <a:r>
            <a:rPr lang="en-US" sz="1400" b="0" i="0" kern="1200" dirty="0"/>
            <a:t>to provide evidence that chromium is an essential element (…)”</a:t>
          </a:r>
          <a:endParaRPr lang="pt-PT" sz="1400" kern="1200" dirty="0"/>
        </a:p>
      </dsp:txBody>
      <dsp:txXfrm>
        <a:off x="4046070" y="1160494"/>
        <a:ext cx="3363006" cy="16901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63996-8E7E-488C-A52B-F6212538C5A9}">
      <dsp:nvSpPr>
        <dsp:cNvPr id="0" name=""/>
        <dsp:cNvSpPr/>
      </dsp:nvSpPr>
      <dsp:spPr>
        <a:xfrm>
          <a:off x="-4559942"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956596-8207-417A-B86E-096AC8254AB1}">
      <dsp:nvSpPr>
        <dsp:cNvPr id="0" name=""/>
        <dsp:cNvSpPr/>
      </dsp:nvSpPr>
      <dsp:spPr>
        <a:xfrm>
          <a:off x="668158" y="87124"/>
          <a:ext cx="6710172" cy="1291848"/>
        </a:xfrm>
        <a:prstGeom prst="rect">
          <a:avLst/>
        </a:prstGeom>
        <a:solidFill>
          <a:srgbClr val="0069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kern="1200" noProof="0" dirty="0">
              <a:latin typeface="+mn-lt"/>
            </a:rPr>
            <a:t>Although </a:t>
          </a:r>
          <a:r>
            <a:rPr lang="en-US" sz="1800" b="1" kern="1200" noProof="0" dirty="0">
              <a:latin typeface="+mn-lt"/>
            </a:rPr>
            <a:t>Cr(III)</a:t>
          </a:r>
          <a:r>
            <a:rPr lang="en-US" sz="1800" kern="1200" noProof="0" dirty="0">
              <a:latin typeface="+mn-lt"/>
            </a:rPr>
            <a:t> is usually nontoxic, it can still present a threat to human health. Acute toxicity of Cr(III) can appear as teratogenic, carcinogenic, hematological toxicity, renal and liver failure. </a:t>
          </a:r>
        </a:p>
      </dsp:txBody>
      <dsp:txXfrm>
        <a:off x="668158" y="87124"/>
        <a:ext cx="6710172" cy="1291848"/>
      </dsp:txXfrm>
    </dsp:sp>
    <dsp:sp modelId="{D6D97DCE-C5E8-4E62-886B-34FA4B585074}">
      <dsp:nvSpPr>
        <dsp:cNvPr id="0" name=""/>
        <dsp:cNvSpPr/>
      </dsp:nvSpPr>
      <dsp:spPr>
        <a:xfrm>
          <a:off x="0" y="317510"/>
          <a:ext cx="1016000" cy="1016000"/>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016685-E7FE-49E2-A6CA-AC6840BE46F6}">
      <dsp:nvSpPr>
        <dsp:cNvPr id="0" name=""/>
        <dsp:cNvSpPr/>
      </dsp:nvSpPr>
      <dsp:spPr>
        <a:xfrm>
          <a:off x="972928" y="1458724"/>
          <a:ext cx="6396084" cy="1291848"/>
        </a:xfrm>
        <a:prstGeom prst="rect">
          <a:avLst/>
        </a:prstGeom>
        <a:solidFill>
          <a:srgbClr val="0069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kern="1200" noProof="0" dirty="0">
              <a:latin typeface="+mn-lt"/>
            </a:rPr>
            <a:t>Release of </a:t>
          </a:r>
          <a:r>
            <a:rPr lang="en-US" sz="1800" b="1" kern="1200" noProof="0" dirty="0">
              <a:latin typeface="+mn-lt"/>
            </a:rPr>
            <a:t>Cr from </a:t>
          </a:r>
          <a:r>
            <a:rPr lang="en-US" sz="1800" b="1" kern="1200" noProof="0" dirty="0" err="1">
              <a:latin typeface="+mn-lt"/>
            </a:rPr>
            <a:t>CrPic</a:t>
          </a:r>
          <a:r>
            <a:rPr lang="en-US" sz="1800" b="1" kern="1200" noProof="0" dirty="0">
              <a:latin typeface="+mn-lt"/>
            </a:rPr>
            <a:t> </a:t>
          </a:r>
          <a:r>
            <a:rPr lang="en-US" sz="1800" kern="1200" noProof="0" dirty="0">
              <a:latin typeface="+mn-lt"/>
            </a:rPr>
            <a:t>for use in cells requires reduction of the chromic center, which can potentially lead to production of harmful hydroxyl radicals. </a:t>
          </a:r>
        </a:p>
      </dsp:txBody>
      <dsp:txXfrm>
        <a:off x="972928" y="1458724"/>
        <a:ext cx="6396084" cy="1291848"/>
      </dsp:txXfrm>
    </dsp:sp>
    <dsp:sp modelId="{DE50AFF7-1736-48D6-BDF1-BEFD1D5BB6F5}">
      <dsp:nvSpPr>
        <dsp:cNvPr id="0" name=""/>
        <dsp:cNvSpPr/>
      </dsp:nvSpPr>
      <dsp:spPr>
        <a:xfrm>
          <a:off x="198072" y="1523999"/>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C61CDE-2D8B-460C-87C2-E0F18AB55AFB}">
      <dsp:nvSpPr>
        <dsp:cNvPr id="0" name=""/>
        <dsp:cNvSpPr/>
      </dsp:nvSpPr>
      <dsp:spPr>
        <a:xfrm>
          <a:off x="762280" y="2855439"/>
          <a:ext cx="6584516" cy="1146551"/>
        </a:xfrm>
        <a:prstGeom prst="rect">
          <a:avLst/>
        </a:prstGeom>
        <a:solidFill>
          <a:srgbClr val="0069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800" kern="1200" noProof="0" dirty="0">
              <a:latin typeface="+mn-lt"/>
            </a:rPr>
            <a:t>Some cases of </a:t>
          </a:r>
          <a:r>
            <a:rPr lang="en-US" sz="1800" b="1" kern="1200" noProof="0" dirty="0">
              <a:latin typeface="+mn-lt"/>
            </a:rPr>
            <a:t>kidney injury </a:t>
          </a:r>
          <a:r>
            <a:rPr lang="en-US" sz="1800" kern="1200" noProof="0" dirty="0">
              <a:latin typeface="+mn-lt"/>
            </a:rPr>
            <a:t>in people who took </a:t>
          </a:r>
          <a:r>
            <a:rPr lang="en-US" sz="1800" kern="1200" noProof="0" dirty="0" err="1">
              <a:latin typeface="+mn-lt"/>
            </a:rPr>
            <a:t>CrPic</a:t>
          </a:r>
          <a:r>
            <a:rPr lang="en-US" sz="1800" kern="1200" noProof="0" dirty="0">
              <a:latin typeface="+mn-lt"/>
            </a:rPr>
            <a:t> were reported; these facts raised questions on Cr(III) supplements’ safety. </a:t>
          </a:r>
        </a:p>
      </dsp:txBody>
      <dsp:txXfrm>
        <a:off x="762280" y="2855439"/>
        <a:ext cx="6584516" cy="1146551"/>
      </dsp:txXfrm>
    </dsp:sp>
    <dsp:sp modelId="{01ADC18A-2647-446D-82E0-2BB53CBC93EA}">
      <dsp:nvSpPr>
        <dsp:cNvPr id="0" name=""/>
        <dsp:cNvSpPr/>
      </dsp:nvSpPr>
      <dsp:spPr>
        <a:xfrm>
          <a:off x="52866" y="27432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11/1/2020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‹nº›</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01/11/2020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‹nº›</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esearchgate.net/publication/journal/1439-0396_J_Anim_Physiol_a_Anim_Nutr"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doi.org/10.1021/acs.jafc.8b01176" TargetMode="External"/><Relationship Id="rId5" Type="http://schemas.openxmlformats.org/officeDocument/2006/relationships/hyperlink" Target="https://pubs.acs.org/action/showCitFormats?doi=10.1021%2Facs.jafc.8b01176&amp;href=/doi/10.1021%2Facs.jafc.8b01176" TargetMode="External"/><Relationship Id="rId4" Type="http://schemas.openxmlformats.org/officeDocument/2006/relationships/hyperlink" Target="https://www.researchgate.net/deref/http%3A%2F%2Fdx.doi.org%2F10.1111%2Fj.1439-0396.2008.00913.x"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x.doi.org/10.3923/ijp.2017.907.91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269082-9D5D-43A3-B675-27AB9B8E552E}" type="slidenum">
              <a:rPr lang="en-US" smtClean="0"/>
              <a:t>7</a:t>
            </a:fld>
            <a:endParaRPr lang="en-US" dirty="0"/>
          </a:p>
        </p:txBody>
      </p:sp>
    </p:spTree>
    <p:extLst>
      <p:ext uri="{BB962C8B-B14F-4D97-AF65-F5344CB8AC3E}">
        <p14:creationId xmlns:p14="http://schemas.microsoft.com/office/powerpoint/2010/main" val="340875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Posição da Imagem do Diapositivo 1">
            <a:extLst>
              <a:ext uri="{FF2B5EF4-FFF2-40B4-BE49-F238E27FC236}">
                <a16:creationId xmlns:a16="http://schemas.microsoft.com/office/drawing/2014/main" id="{9012E882-664B-4688-A0C6-EFE985C4FE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Marcador de Posição de Notas 2">
            <a:extLst>
              <a:ext uri="{FF2B5EF4-FFF2-40B4-BE49-F238E27FC236}">
                <a16:creationId xmlns:a16="http://schemas.microsoft.com/office/drawing/2014/main" id="{07027CBE-AEA8-41D8-8A1C-3D5FDED922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PT" altLang="pt-PT"/>
          </a:p>
        </p:txBody>
      </p:sp>
      <p:sp>
        <p:nvSpPr>
          <p:cNvPr id="21508" name="Marcador de Posição do Número do Diapositivo 3">
            <a:extLst>
              <a:ext uri="{FF2B5EF4-FFF2-40B4-BE49-F238E27FC236}">
                <a16:creationId xmlns:a16="http://schemas.microsoft.com/office/drawing/2014/main" id="{8020A7B7-ABE1-4071-8EE6-7F4407E20D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CBEA4A-2A1E-4836-80FA-DCE657C48673}" type="slidenum">
              <a:rPr lang="pt-PT" altLang="pt-PT"/>
              <a:pPr/>
              <a:t>13</a:t>
            </a:fld>
            <a:endParaRPr lang="pt-PT" altLang="pt-P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Improvements in glucose and NEFA metabolism also have implications for better reproduction. The largest benefit may be in reducing the incidence of periparturient diseases, such as ketosis, displaced </a:t>
            </a:r>
            <a:r>
              <a:rPr lang="en-GB" sz="1200" b="0" i="0" u="none" strike="noStrike" kern="1200" dirty="0" err="1">
                <a:solidFill>
                  <a:schemeClr val="tx1"/>
                </a:solidFill>
                <a:effectLst/>
                <a:latin typeface="+mn-lt"/>
                <a:ea typeface="+mn-ea"/>
                <a:cs typeface="+mn-cs"/>
              </a:rPr>
              <a:t>abomasums</a:t>
            </a:r>
            <a:r>
              <a:rPr lang="en-GB" sz="1200" b="0" i="0" u="none" strike="noStrike" kern="1200" dirty="0">
                <a:solidFill>
                  <a:schemeClr val="tx1"/>
                </a:solidFill>
                <a:effectLst/>
                <a:latin typeface="+mn-lt"/>
                <a:ea typeface="+mn-ea"/>
                <a:cs typeface="+mn-cs"/>
              </a:rPr>
              <a:t>, fatty liver, metritis and mastitis.</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Ver: https://</a:t>
            </a:r>
            <a:r>
              <a:rPr lang="en-GB" sz="1200" b="0" i="0" u="none" strike="noStrike" kern="1200" dirty="0" err="1">
                <a:solidFill>
                  <a:schemeClr val="tx1"/>
                </a:solidFill>
                <a:effectLst/>
                <a:latin typeface="+mn-lt"/>
                <a:ea typeface="+mn-ea"/>
                <a:cs typeface="+mn-cs"/>
              </a:rPr>
              <a:t>www.progressivedairy.com</a:t>
            </a:r>
            <a:r>
              <a:rPr lang="en-GB" sz="1200" b="0" i="0" u="none" strike="noStrike" kern="1200" dirty="0">
                <a:solidFill>
                  <a:schemeClr val="tx1"/>
                </a:solidFill>
                <a:effectLst/>
                <a:latin typeface="+mn-lt"/>
                <a:ea typeface="+mn-ea"/>
                <a:cs typeface="+mn-cs"/>
              </a:rPr>
              <a:t>/topics/feed-nutrition/get-to-know-about-supplementing-chromium-metabolic-effects-and-potential-benefits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Effect of dietary chromium supplementation on productive and reproductive performance of early lactating dairy cows under heat stress</a:t>
            </a:r>
          </a:p>
          <a:p>
            <a:r>
              <a:rPr lang="en-GB" sz="1200" b="0" i="0" u="none" strike="noStrike" kern="1200" dirty="0">
                <a:solidFill>
                  <a:schemeClr val="tx1"/>
                </a:solidFill>
                <a:effectLst/>
                <a:latin typeface="+mn-lt"/>
                <a:ea typeface="+mn-ea"/>
                <a:cs typeface="+mn-cs"/>
              </a:rPr>
              <a:t>November 2009</a:t>
            </a:r>
          </a:p>
          <a:p>
            <a:r>
              <a:rPr lang="en-GB" sz="1200" b="0" i="0" u="sng" strike="noStrike" kern="1200" dirty="0">
                <a:solidFill>
                  <a:schemeClr val="tx1"/>
                </a:solidFill>
                <a:effectLst/>
                <a:latin typeface="+mn-lt"/>
                <a:ea typeface="+mn-ea"/>
                <a:cs typeface="+mn-cs"/>
                <a:hlinkClick r:id="rId3"/>
              </a:rPr>
              <a:t>J Anim Physiol a Anim Nutr</a:t>
            </a:r>
            <a:r>
              <a:rPr lang="en-GB" sz="1200" b="0" i="0" u="none" strike="noStrike" kern="1200" dirty="0">
                <a:solidFill>
                  <a:schemeClr val="tx1"/>
                </a:solidFill>
                <a:effectLst/>
                <a:latin typeface="+mn-lt"/>
                <a:ea typeface="+mn-ea"/>
                <a:cs typeface="+mn-cs"/>
              </a:rPr>
              <a:t> 94(2):264-72</a:t>
            </a:r>
          </a:p>
          <a:p>
            <a:r>
              <a:rPr lang="en-GB" sz="1200" b="0" i="0" u="none" strike="noStrike" kern="1200" dirty="0">
                <a:solidFill>
                  <a:schemeClr val="tx1"/>
                </a:solidFill>
                <a:effectLst/>
                <a:latin typeface="+mn-lt"/>
                <a:ea typeface="+mn-ea"/>
                <a:cs typeface="+mn-cs"/>
              </a:rPr>
              <a:t>DOI: </a:t>
            </a:r>
            <a:r>
              <a:rPr lang="en-GB" sz="1200" b="0" i="0" u="sng" strike="noStrike" kern="1200" dirty="0">
                <a:solidFill>
                  <a:schemeClr val="tx1"/>
                </a:solidFill>
                <a:effectLst/>
                <a:latin typeface="+mn-lt"/>
                <a:ea typeface="+mn-ea"/>
                <a:cs typeface="+mn-cs"/>
                <a:hlinkClick r:id="rId4"/>
              </a:rPr>
              <a:t>10.1111/j.1439-0396.2008.00913.x</a:t>
            </a:r>
            <a:endParaRPr lang="en-GB" sz="1200" b="0" i="0" u="sng" strike="noStrike" kern="1200" dirty="0">
              <a:solidFill>
                <a:schemeClr val="tx1"/>
              </a:solidFill>
              <a:effectLst/>
              <a:latin typeface="+mn-lt"/>
              <a:ea typeface="+mn-ea"/>
              <a:cs typeface="+mn-cs"/>
            </a:endParaRPr>
          </a:p>
          <a:p>
            <a:endParaRPr lang="en-GB" sz="1200" b="0" i="0" u="sng" strike="noStrike"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Dietary Supplementation with Pioglitazone Hydrochloride and Chromium Methionine Improves Growth Performance, Meat Quality, and Antioxidant Ability in Finishing Pigs</a:t>
            </a:r>
          </a:p>
          <a:p>
            <a:r>
              <a:rPr lang="en-GB" b="0" dirty="0">
                <a:effectLst/>
              </a:rPr>
              <a:t>Cheng-long </a:t>
            </a:r>
            <a:r>
              <a:rPr lang="en-GB" b="0" dirty="0" err="1">
                <a:effectLst/>
              </a:rPr>
              <a:t>Jin</a:t>
            </a:r>
            <a:r>
              <a:rPr lang="en-GB" b="0" dirty="0">
                <a:effectLst/>
              </a:rPr>
              <a:t>, </a:t>
            </a:r>
            <a:r>
              <a:rPr lang="en-GB" b="0" dirty="0" err="1">
                <a:effectLst/>
              </a:rPr>
              <a:t>Qiang</a:t>
            </a:r>
            <a:r>
              <a:rPr lang="en-GB" b="0" dirty="0">
                <a:effectLst/>
              </a:rPr>
              <a:t> Wang, </a:t>
            </a:r>
            <a:r>
              <a:rPr lang="en-GB" b="0" dirty="0" err="1">
                <a:effectLst/>
              </a:rPr>
              <a:t>Zong-ming</a:t>
            </a:r>
            <a:r>
              <a:rPr lang="en-GB" b="0" dirty="0">
                <a:effectLst/>
              </a:rPr>
              <a:t> Zhang, Yin-long Xu, Hui-chao Yan, Hai-</a:t>
            </a:r>
            <a:r>
              <a:rPr lang="en-GB" b="0" dirty="0" err="1">
                <a:effectLst/>
              </a:rPr>
              <a:t>chang</a:t>
            </a:r>
            <a:r>
              <a:rPr lang="en-GB" b="0" dirty="0">
                <a:effectLst/>
              </a:rPr>
              <a:t> Li, Chun-qi Gao</a:t>
            </a:r>
            <a:r>
              <a:rPr lang="en-GB" b="1" dirty="0">
                <a:effectLst/>
              </a:rPr>
              <a:t>*</a:t>
            </a:r>
            <a:r>
              <a:rPr lang="en-GB" b="0" dirty="0">
                <a:effectLst/>
              </a:rPr>
              <a:t>, and </a:t>
            </a:r>
            <a:r>
              <a:rPr lang="en-GB" b="0" dirty="0" err="1">
                <a:effectLst/>
              </a:rPr>
              <a:t>Xiu</a:t>
            </a:r>
            <a:r>
              <a:rPr lang="en-GB" b="0" dirty="0">
                <a:effectLst/>
              </a:rPr>
              <a:t>-qi Wang</a:t>
            </a:r>
            <a:r>
              <a:rPr lang="en-GB" b="1" dirty="0">
                <a:effectLst/>
              </a:rPr>
              <a:t>*</a:t>
            </a:r>
            <a:r>
              <a:rPr lang="en-GB" sz="1200" b="1" u="none" strike="noStrike" kern="1200" dirty="0">
                <a:solidFill>
                  <a:schemeClr val="tx1"/>
                </a:solidFill>
                <a:effectLst/>
                <a:latin typeface="+mn-lt"/>
                <a:ea typeface="+mn-ea"/>
                <a:cs typeface="+mn-cs"/>
                <a:hlinkClick r:id="rId5" tooltip="Cite This"/>
              </a:rPr>
              <a:t>Cite this: </a:t>
            </a:r>
            <a:r>
              <a:rPr lang="en-GB" b="0" i="1" dirty="0">
                <a:effectLst/>
              </a:rPr>
              <a:t>J. Agric. Food Chem.</a:t>
            </a:r>
            <a:r>
              <a:rPr lang="en-GB" b="0" dirty="0">
                <a:effectLst/>
              </a:rPr>
              <a:t> 2018, 66, 17, 4345–4351</a:t>
            </a:r>
          </a:p>
          <a:p>
            <a:r>
              <a:rPr lang="en-GB" b="0" dirty="0">
                <a:effectLst/>
              </a:rPr>
              <a:t>Publication </a:t>
            </a:r>
            <a:r>
              <a:rPr lang="en-GB" b="0" dirty="0" err="1">
                <a:effectLst/>
              </a:rPr>
              <a:t>Date:April</a:t>
            </a:r>
            <a:r>
              <a:rPr lang="en-GB" b="0" dirty="0">
                <a:effectLst/>
              </a:rPr>
              <a:t> 23, 2018</a:t>
            </a:r>
            <a:r>
              <a:rPr lang="en-GB" sz="1200" b="0" u="none" strike="noStrike" kern="1200" dirty="0">
                <a:solidFill>
                  <a:schemeClr val="tx1"/>
                </a:solidFill>
                <a:effectLst/>
                <a:latin typeface="+mn-lt"/>
                <a:ea typeface="+mn-ea"/>
                <a:cs typeface="+mn-cs"/>
                <a:hlinkClick r:id="rId6" tooltip="DOI URL"/>
              </a:rPr>
              <a:t>https://doi.org/10.1021/acs.jafc.8b01176</a:t>
            </a:r>
            <a:endParaRPr lang="en-GB" b="0" dirty="0">
              <a:effectLst/>
            </a:endParaRPr>
          </a:p>
          <a:p>
            <a:endParaRPr lang="en-GB"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6269082-9D5D-43A3-B675-27AB9B8E552E}" type="slidenum">
              <a:rPr lang="en-US" smtClean="0"/>
              <a:t>15</a:t>
            </a:fld>
            <a:endParaRPr lang="en-US" dirty="0"/>
          </a:p>
        </p:txBody>
      </p:sp>
    </p:spTree>
    <p:extLst>
      <p:ext uri="{BB962C8B-B14F-4D97-AF65-F5344CB8AC3E}">
        <p14:creationId xmlns:p14="http://schemas.microsoft.com/office/powerpoint/2010/main" val="3701621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solidFill>
                  <a:srgbClr val="303030"/>
                </a:solidFill>
              </a:rPr>
              <a:t>Burton JL, Mallard BA, Mowat DN, J </a:t>
            </a:r>
            <a:r>
              <a:rPr lang="en-GB" sz="1200" i="1" dirty="0" err="1">
                <a:solidFill>
                  <a:srgbClr val="303030"/>
                </a:solidFill>
              </a:rPr>
              <a:t>Anim</a:t>
            </a:r>
            <a:r>
              <a:rPr lang="en-GB" sz="1200" i="1" dirty="0">
                <a:solidFill>
                  <a:srgbClr val="303030"/>
                </a:solidFill>
              </a:rPr>
              <a:t> Sci. 1993 Jun; 71(6):1532-9.</a:t>
            </a:r>
            <a:br>
              <a:rPr lang="en-GB" sz="1200" i="1" dirty="0">
                <a:solidFill>
                  <a:srgbClr val="303030"/>
                </a:solidFill>
              </a:rPr>
            </a:br>
            <a:r>
              <a:rPr lang="en-GB" sz="1200" i="1" dirty="0"/>
              <a:t>Bhagat J, Ahmed KA, Tyagi P, Saxena M, Saxena VK, Res Vet Sci. 2008 Aug; 85(1):46-51. </a:t>
            </a:r>
          </a:p>
          <a:p>
            <a:r>
              <a:rPr lang="en-GB" sz="1200" i="1" dirty="0"/>
              <a:t>Ver: https://</a:t>
            </a:r>
            <a:r>
              <a:rPr lang="en-GB" sz="1200" i="1" dirty="0" err="1"/>
              <a:t>scialert.net</a:t>
            </a:r>
            <a:r>
              <a:rPr lang="en-GB" sz="1200" i="1" dirty="0"/>
              <a:t>/</a:t>
            </a:r>
            <a:r>
              <a:rPr lang="en-GB" sz="1200" i="1" dirty="0" err="1"/>
              <a:t>fulltext</a:t>
            </a:r>
            <a:r>
              <a:rPr lang="en-GB" sz="1200" i="1" dirty="0"/>
              <a:t>/?</a:t>
            </a:r>
            <a:r>
              <a:rPr lang="en-GB" sz="1200" i="1" dirty="0" err="1"/>
              <a:t>doi</a:t>
            </a:r>
            <a:r>
              <a:rPr lang="en-GB" sz="1200" i="1" dirty="0"/>
              <a:t>=ijp.2017.907.915  / </a:t>
            </a:r>
            <a:r>
              <a:rPr lang="en-GB" sz="1200" b="1" i="0" u="none" strike="noStrike" kern="1200" dirty="0">
                <a:solidFill>
                  <a:schemeClr val="tx1"/>
                </a:solidFill>
                <a:effectLst/>
                <a:latin typeface="+mn-lt"/>
                <a:ea typeface="+mn-ea"/>
                <a:cs typeface="+mn-cs"/>
              </a:rPr>
              <a:t>DOI:</a:t>
            </a:r>
            <a:r>
              <a:rPr lang="en-GB" sz="1200" b="0" i="0" u="none" strike="noStrike"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hlinkClick r:id="rId3"/>
              </a:rPr>
              <a:t>10.3923/ijp.2017.907.915</a:t>
            </a:r>
            <a:r>
              <a:rPr lang="en-GB" sz="1200" b="0" i="0" u="none" strike="noStrike" kern="1200" dirty="0">
                <a:solidFill>
                  <a:schemeClr val="tx1"/>
                </a:solidFill>
                <a:effectLst/>
                <a:latin typeface="+mn-lt"/>
                <a:ea typeface="+mn-ea"/>
                <a:cs typeface="+mn-cs"/>
              </a:rPr>
              <a:t>  </a:t>
            </a:r>
            <a:endParaRPr lang="en-GB" sz="1200" i="1" dirty="0"/>
          </a:p>
          <a:p>
            <a:endParaRPr lang="en-GB" sz="1200" i="1" dirty="0"/>
          </a:p>
          <a:p>
            <a:endParaRPr lang="en-GB" sz="1200" i="1" dirty="0"/>
          </a:p>
          <a:p>
            <a:endParaRPr lang="en-US" dirty="0"/>
          </a:p>
        </p:txBody>
      </p:sp>
      <p:sp>
        <p:nvSpPr>
          <p:cNvPr id="4" name="Slide Number Placeholder 3"/>
          <p:cNvSpPr>
            <a:spLocks noGrp="1"/>
          </p:cNvSpPr>
          <p:nvPr>
            <p:ph type="sldNum" sz="quarter" idx="5"/>
          </p:nvPr>
        </p:nvSpPr>
        <p:spPr/>
        <p:txBody>
          <a:bodyPr/>
          <a:lstStyle/>
          <a:p>
            <a:fld id="{46269082-9D5D-43A3-B675-27AB9B8E552E}" type="slidenum">
              <a:rPr lang="en-US" smtClean="0"/>
              <a:t>16</a:t>
            </a:fld>
            <a:endParaRPr lang="en-US" dirty="0"/>
          </a:p>
        </p:txBody>
      </p:sp>
    </p:spTree>
    <p:extLst>
      <p:ext uri="{BB962C8B-B14F-4D97-AF65-F5344CB8AC3E}">
        <p14:creationId xmlns:p14="http://schemas.microsoft.com/office/powerpoint/2010/main" val="456243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01/11/2020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01/11/2020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01/11/2020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01/11/2020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01/11/2020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01/11/2020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01/11/2020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01/11/2020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01/11/2020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01/11/2020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01/11/2020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01/11/2020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11/1/2020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‹nº›</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pngimg.com/download/2127/?i=1" TargetMode="External"/><Relationship Id="rId3" Type="http://schemas.openxmlformats.org/officeDocument/2006/relationships/image" Target="../media/image6.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7.gif"/><Relationship Id="rId11" Type="http://schemas.openxmlformats.org/officeDocument/2006/relationships/hyperlink" Target="http://www.pngall.com/pig-png" TargetMode="External"/><Relationship Id="rId5" Type="http://schemas.openxmlformats.org/officeDocument/2006/relationships/hyperlink" Target="https://www.researchgate.net/publication/journal/1439-0396_J_Anim_Physiol_a_Anim_Nutr" TargetMode="External"/><Relationship Id="rId10" Type="http://schemas.openxmlformats.org/officeDocument/2006/relationships/image" Target="../media/image39.png"/><Relationship Id="rId4" Type="http://schemas.openxmlformats.org/officeDocument/2006/relationships/image" Target="../media/image36.jpg"/><Relationship Id="rId9" Type="http://schemas.openxmlformats.org/officeDocument/2006/relationships/hyperlink" Target="https://creativecommons.org/licenses/by-nc/3.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www.pngall.com/target-png" TargetMode="External"/><Relationship Id="rId5" Type="http://schemas.openxmlformats.org/officeDocument/2006/relationships/image" Target="../media/image41.png"/><Relationship Id="rId4" Type="http://schemas.openxmlformats.org/officeDocument/2006/relationships/image" Target="../media/image40.jp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Layout" Target="../diagrams/layout4.xml"/><Relationship Id="rId7" Type="http://schemas.openxmlformats.org/officeDocument/2006/relationships/image" Target="../media/image4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thisnessofathat.blogspot.com/2012/05/linedancers-avoid-false-balance.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image" Target="../media/image2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05800" cy="4124206"/>
          </a:xfrm>
          <a:prstGeom prst="rect">
            <a:avLst/>
          </a:prstGeom>
          <a:noFill/>
        </p:spPr>
        <p:txBody>
          <a:bodyPr wrap="square" rtlCol="0">
            <a:spAutoFit/>
          </a:bodyPr>
          <a:lstStyle/>
          <a:p>
            <a:pPr algn="ctr"/>
            <a:r>
              <a:rPr lang="pt-PT" sz="2400" b="1" dirty="0" err="1">
                <a:solidFill>
                  <a:srgbClr val="002060"/>
                </a:solidFill>
              </a:rPr>
              <a:t>Trivalent</a:t>
            </a:r>
            <a:r>
              <a:rPr lang="pt-PT" sz="2400" b="1" dirty="0">
                <a:solidFill>
                  <a:srgbClr val="002060"/>
                </a:solidFill>
              </a:rPr>
              <a:t> </a:t>
            </a:r>
            <a:r>
              <a:rPr lang="pt-PT" sz="2400" b="1" dirty="0" err="1">
                <a:solidFill>
                  <a:srgbClr val="002060"/>
                </a:solidFill>
              </a:rPr>
              <a:t>chromium</a:t>
            </a:r>
            <a:r>
              <a:rPr lang="pt-PT" sz="2400" b="1" dirty="0">
                <a:solidFill>
                  <a:srgbClr val="002060"/>
                </a:solidFill>
              </a:rPr>
              <a:t> </a:t>
            </a:r>
            <a:r>
              <a:rPr lang="pt-PT" sz="2400" b="1" dirty="0" err="1">
                <a:solidFill>
                  <a:srgbClr val="002060"/>
                </a:solidFill>
              </a:rPr>
              <a:t>and</a:t>
            </a:r>
            <a:r>
              <a:rPr lang="pt-PT" sz="2400" b="1" dirty="0">
                <a:solidFill>
                  <a:srgbClr val="002060"/>
                </a:solidFill>
              </a:rPr>
              <a:t> male </a:t>
            </a:r>
            <a:r>
              <a:rPr lang="pt-PT" sz="2400" b="1" dirty="0" err="1">
                <a:solidFill>
                  <a:srgbClr val="002060"/>
                </a:solidFill>
              </a:rPr>
              <a:t>germ</a:t>
            </a:r>
            <a:r>
              <a:rPr lang="pt-PT" sz="2400" b="1" dirty="0">
                <a:solidFill>
                  <a:srgbClr val="002060"/>
                </a:solidFill>
              </a:rPr>
              <a:t> </a:t>
            </a:r>
            <a:r>
              <a:rPr lang="pt-PT" sz="2400" b="1" dirty="0" err="1">
                <a:solidFill>
                  <a:srgbClr val="002060"/>
                </a:solidFill>
              </a:rPr>
              <a:t>cells</a:t>
            </a:r>
            <a:r>
              <a:rPr lang="pt-PT" sz="2400" b="1" dirty="0">
                <a:solidFill>
                  <a:srgbClr val="002060"/>
                </a:solidFill>
              </a:rPr>
              <a:t>: </a:t>
            </a:r>
            <a:r>
              <a:rPr lang="pt-PT" sz="2400" b="1" dirty="0" err="1">
                <a:solidFill>
                  <a:srgbClr val="002060"/>
                </a:solidFill>
              </a:rPr>
              <a:t>current</a:t>
            </a:r>
            <a:r>
              <a:rPr lang="pt-PT" sz="2400" b="1" dirty="0">
                <a:solidFill>
                  <a:srgbClr val="002060"/>
                </a:solidFill>
              </a:rPr>
              <a:t> </a:t>
            </a:r>
            <a:r>
              <a:rPr lang="pt-PT" sz="2400" b="1" dirty="0" err="1">
                <a:solidFill>
                  <a:srgbClr val="002060"/>
                </a:solidFill>
              </a:rPr>
              <a:t>prospects</a:t>
            </a:r>
            <a:r>
              <a:rPr lang="pt-PT" sz="2400" b="1" dirty="0">
                <a:solidFill>
                  <a:srgbClr val="002060"/>
                </a:solidFill>
              </a:rPr>
              <a:t> </a:t>
            </a:r>
            <a:r>
              <a:rPr lang="pt-PT" sz="2400" b="1" dirty="0" err="1">
                <a:solidFill>
                  <a:srgbClr val="002060"/>
                </a:solidFill>
              </a:rPr>
              <a:t>and</a:t>
            </a:r>
            <a:r>
              <a:rPr lang="pt-PT" sz="2400" b="1" dirty="0">
                <a:solidFill>
                  <a:srgbClr val="002060"/>
                </a:solidFill>
              </a:rPr>
              <a:t> future </a:t>
            </a:r>
            <a:r>
              <a:rPr lang="pt-PT" sz="2400" b="1" dirty="0" err="1">
                <a:solidFill>
                  <a:srgbClr val="002060"/>
                </a:solidFill>
              </a:rPr>
              <a:t>trends</a:t>
            </a:r>
            <a:endParaRPr lang="en-US" sz="2400" b="1" dirty="0">
              <a:solidFill>
                <a:srgbClr val="002060"/>
              </a:solidFill>
            </a:endParaRPr>
          </a:p>
          <a:p>
            <a:pPr algn="ctr"/>
            <a:endParaRPr lang="en-US" b="1" dirty="0">
              <a:solidFill>
                <a:srgbClr val="002060"/>
              </a:solidFill>
            </a:endParaRPr>
          </a:p>
          <a:p>
            <a:pPr algn="ctr"/>
            <a:endParaRPr lang="en-US" b="1" dirty="0">
              <a:solidFill>
                <a:srgbClr val="002060"/>
              </a:solidFill>
            </a:endParaRPr>
          </a:p>
          <a:p>
            <a:pPr algn="ctr"/>
            <a:endParaRPr lang="fr-FR" sz="1600" dirty="0">
              <a:solidFill>
                <a:srgbClr val="002060"/>
              </a:solidFill>
            </a:endParaRPr>
          </a:p>
          <a:p>
            <a:pPr algn="ctr"/>
            <a:r>
              <a:rPr lang="pt-PT" b="1" dirty="0">
                <a:solidFill>
                  <a:srgbClr val="002060"/>
                </a:solidFill>
              </a:rPr>
              <a:t>Maria de Lourdes Pereira</a:t>
            </a:r>
            <a:r>
              <a:rPr lang="it-IT" b="1" dirty="0">
                <a:solidFill>
                  <a:srgbClr val="002060"/>
                </a:solidFill>
              </a:rPr>
              <a:t> </a:t>
            </a:r>
            <a:r>
              <a:rPr lang="it-IT" b="1" baseline="30000" dirty="0">
                <a:solidFill>
                  <a:srgbClr val="002060"/>
                </a:solidFill>
              </a:rPr>
              <a:t>1,2</a:t>
            </a:r>
            <a:r>
              <a:rPr lang="it-IT" b="1" dirty="0">
                <a:solidFill>
                  <a:srgbClr val="002060"/>
                </a:solidFill>
              </a:rPr>
              <a:t>*, </a:t>
            </a:r>
            <a:r>
              <a:rPr lang="pt-PT" b="1" dirty="0">
                <a:solidFill>
                  <a:srgbClr val="002060"/>
                </a:solidFill>
              </a:rPr>
              <a:t>Sónia M.R. Oliveira</a:t>
            </a:r>
            <a:r>
              <a:rPr lang="it-IT" b="1" dirty="0">
                <a:solidFill>
                  <a:srgbClr val="002060"/>
                </a:solidFill>
              </a:rPr>
              <a:t> </a:t>
            </a:r>
            <a:r>
              <a:rPr lang="it-IT" b="1" baseline="30000" dirty="0">
                <a:solidFill>
                  <a:srgbClr val="002060"/>
                </a:solidFill>
              </a:rPr>
              <a:t>2</a:t>
            </a:r>
            <a:r>
              <a:rPr lang="it-IT" b="1" dirty="0">
                <a:solidFill>
                  <a:srgbClr val="002060"/>
                </a:solidFill>
              </a:rPr>
              <a:t>, </a:t>
            </a:r>
            <a:r>
              <a:rPr lang="pt-PT" b="1" dirty="0" err="1">
                <a:solidFill>
                  <a:srgbClr val="002060"/>
                </a:solidFill>
              </a:rPr>
              <a:t>Ehsan</a:t>
            </a:r>
            <a:r>
              <a:rPr lang="pt-PT" b="1" dirty="0">
                <a:solidFill>
                  <a:srgbClr val="002060"/>
                </a:solidFill>
              </a:rPr>
              <a:t> </a:t>
            </a:r>
            <a:r>
              <a:rPr lang="pt-PT" b="1" dirty="0" err="1">
                <a:solidFill>
                  <a:srgbClr val="002060"/>
                </a:solidFill>
              </a:rPr>
              <a:t>Ahmadpour</a:t>
            </a:r>
            <a:r>
              <a:rPr lang="it-IT" b="1" baseline="30000" dirty="0">
                <a:solidFill>
                  <a:srgbClr val="002060"/>
                </a:solidFill>
              </a:rPr>
              <a:t> 3</a:t>
            </a:r>
            <a:r>
              <a:rPr lang="pt-PT" b="1" dirty="0">
                <a:solidFill>
                  <a:srgbClr val="002060"/>
                </a:solidFill>
              </a:rPr>
              <a:t>, </a:t>
            </a:r>
            <a:r>
              <a:rPr lang="pt-PT" b="1" dirty="0" err="1">
                <a:solidFill>
                  <a:srgbClr val="002060"/>
                </a:solidFill>
              </a:rPr>
              <a:t>Bechan</a:t>
            </a:r>
            <a:r>
              <a:rPr lang="pt-PT" b="1" dirty="0">
                <a:solidFill>
                  <a:srgbClr val="002060"/>
                </a:solidFill>
              </a:rPr>
              <a:t> </a:t>
            </a:r>
            <a:r>
              <a:rPr lang="pt-PT" b="1" dirty="0" err="1">
                <a:solidFill>
                  <a:srgbClr val="002060"/>
                </a:solidFill>
              </a:rPr>
              <a:t>Sharma</a:t>
            </a:r>
            <a:r>
              <a:rPr lang="it-IT" b="1" baseline="30000" dirty="0">
                <a:solidFill>
                  <a:srgbClr val="002060"/>
                </a:solidFill>
              </a:rPr>
              <a:t> 4 </a:t>
            </a:r>
            <a:r>
              <a:rPr lang="it-IT" b="1" dirty="0">
                <a:solidFill>
                  <a:srgbClr val="002060"/>
                </a:solidFill>
              </a:rPr>
              <a:t>and </a:t>
            </a:r>
            <a:r>
              <a:rPr lang="pt-PT" b="1" dirty="0">
                <a:solidFill>
                  <a:srgbClr val="002060"/>
                </a:solidFill>
              </a:rPr>
              <a:t>Teresa Margarida Santos</a:t>
            </a:r>
            <a:r>
              <a:rPr lang="it-IT" b="1" baseline="30000" dirty="0">
                <a:solidFill>
                  <a:srgbClr val="002060"/>
                </a:solidFill>
              </a:rPr>
              <a:t> 2,5</a:t>
            </a:r>
            <a:endParaRPr lang="it-IT" b="1" dirty="0">
              <a:solidFill>
                <a:srgbClr val="002060"/>
              </a:solidFill>
            </a:endParaRPr>
          </a:p>
          <a:p>
            <a:endParaRPr lang="fr-FR" dirty="0">
              <a:solidFill>
                <a:srgbClr val="002060"/>
              </a:solidFill>
            </a:endParaRPr>
          </a:p>
          <a:p>
            <a:pPr algn="ctr"/>
            <a:r>
              <a:rPr lang="en-US" baseline="30000" dirty="0">
                <a:solidFill>
                  <a:srgbClr val="002060"/>
                </a:solidFill>
              </a:rPr>
              <a:t>1</a:t>
            </a:r>
            <a:r>
              <a:rPr lang="pt-PT" sz="1600" dirty="0" err="1">
                <a:solidFill>
                  <a:srgbClr val="002060"/>
                </a:solidFill>
              </a:rPr>
              <a:t>Department</a:t>
            </a:r>
            <a:r>
              <a:rPr lang="pt-PT" sz="1600" dirty="0">
                <a:solidFill>
                  <a:srgbClr val="002060"/>
                </a:solidFill>
              </a:rPr>
              <a:t> </a:t>
            </a:r>
            <a:r>
              <a:rPr lang="pt-PT" sz="1600" dirty="0" err="1">
                <a:solidFill>
                  <a:srgbClr val="002060"/>
                </a:solidFill>
              </a:rPr>
              <a:t>of</a:t>
            </a:r>
            <a:r>
              <a:rPr lang="pt-PT" sz="1600" dirty="0">
                <a:solidFill>
                  <a:srgbClr val="002060"/>
                </a:solidFill>
              </a:rPr>
              <a:t> Medical </a:t>
            </a:r>
            <a:r>
              <a:rPr lang="pt-PT" sz="1600" dirty="0" err="1">
                <a:solidFill>
                  <a:srgbClr val="002060"/>
                </a:solidFill>
              </a:rPr>
              <a:t>Sciences</a:t>
            </a:r>
            <a:r>
              <a:rPr lang="pt-PT" sz="1600" dirty="0">
                <a:solidFill>
                  <a:srgbClr val="002060"/>
                </a:solidFill>
              </a:rPr>
              <a:t>, </a:t>
            </a:r>
            <a:r>
              <a:rPr lang="pt-PT" sz="1600" dirty="0" err="1">
                <a:solidFill>
                  <a:srgbClr val="002060"/>
                </a:solidFill>
              </a:rPr>
              <a:t>University</a:t>
            </a:r>
            <a:r>
              <a:rPr lang="pt-PT" sz="1600" dirty="0">
                <a:solidFill>
                  <a:srgbClr val="002060"/>
                </a:solidFill>
              </a:rPr>
              <a:t> </a:t>
            </a:r>
            <a:r>
              <a:rPr lang="pt-PT" sz="1600" dirty="0" err="1">
                <a:solidFill>
                  <a:srgbClr val="002060"/>
                </a:solidFill>
              </a:rPr>
              <a:t>of</a:t>
            </a:r>
            <a:r>
              <a:rPr lang="pt-PT" sz="1600" dirty="0">
                <a:solidFill>
                  <a:srgbClr val="002060"/>
                </a:solidFill>
              </a:rPr>
              <a:t> Aveiro, Portugal </a:t>
            </a:r>
          </a:p>
          <a:p>
            <a:pPr algn="ctr"/>
            <a:r>
              <a:rPr lang="en-US" sz="1600" baseline="30000" dirty="0">
                <a:solidFill>
                  <a:srgbClr val="002060"/>
                </a:solidFill>
              </a:rPr>
              <a:t>2</a:t>
            </a:r>
            <a:r>
              <a:rPr lang="pt-PT" sz="1600" dirty="0">
                <a:solidFill>
                  <a:srgbClr val="002060"/>
                </a:solidFill>
              </a:rPr>
              <a:t>CICECO - Aveiro </a:t>
            </a:r>
            <a:r>
              <a:rPr lang="pt-PT" sz="1600" dirty="0" err="1">
                <a:solidFill>
                  <a:srgbClr val="002060"/>
                </a:solidFill>
              </a:rPr>
              <a:t>Institute</a:t>
            </a:r>
            <a:r>
              <a:rPr lang="pt-PT" sz="1600" dirty="0">
                <a:solidFill>
                  <a:srgbClr val="002060"/>
                </a:solidFill>
              </a:rPr>
              <a:t> </a:t>
            </a:r>
            <a:r>
              <a:rPr lang="pt-PT" sz="1600" dirty="0" err="1">
                <a:solidFill>
                  <a:srgbClr val="002060"/>
                </a:solidFill>
              </a:rPr>
              <a:t>of</a:t>
            </a:r>
            <a:r>
              <a:rPr lang="pt-PT" sz="1600" dirty="0">
                <a:solidFill>
                  <a:srgbClr val="002060"/>
                </a:solidFill>
              </a:rPr>
              <a:t> </a:t>
            </a:r>
            <a:r>
              <a:rPr lang="pt-PT" sz="1600" dirty="0" err="1">
                <a:solidFill>
                  <a:srgbClr val="002060"/>
                </a:solidFill>
              </a:rPr>
              <a:t>Materials</a:t>
            </a:r>
            <a:r>
              <a:rPr lang="pt-PT" sz="1600" dirty="0">
                <a:solidFill>
                  <a:srgbClr val="002060"/>
                </a:solidFill>
              </a:rPr>
              <a:t>, </a:t>
            </a:r>
            <a:r>
              <a:rPr lang="pt-PT" sz="1600" dirty="0" err="1">
                <a:solidFill>
                  <a:srgbClr val="002060"/>
                </a:solidFill>
              </a:rPr>
              <a:t>University</a:t>
            </a:r>
            <a:r>
              <a:rPr lang="pt-PT" sz="1600" dirty="0">
                <a:solidFill>
                  <a:srgbClr val="002060"/>
                </a:solidFill>
              </a:rPr>
              <a:t> </a:t>
            </a:r>
            <a:r>
              <a:rPr lang="pt-PT" sz="1600" dirty="0" err="1">
                <a:solidFill>
                  <a:srgbClr val="002060"/>
                </a:solidFill>
              </a:rPr>
              <a:t>of</a:t>
            </a:r>
            <a:r>
              <a:rPr lang="pt-PT" sz="1600" dirty="0">
                <a:solidFill>
                  <a:srgbClr val="002060"/>
                </a:solidFill>
              </a:rPr>
              <a:t> Aveiro, Portugal</a:t>
            </a:r>
            <a:r>
              <a:rPr lang="fr-FR" sz="1600" dirty="0">
                <a:solidFill>
                  <a:srgbClr val="002060"/>
                </a:solidFill>
              </a:rPr>
              <a:t> </a:t>
            </a:r>
          </a:p>
          <a:p>
            <a:pPr algn="ctr"/>
            <a:r>
              <a:rPr lang="en-US" sz="1600" baseline="30000" dirty="0">
                <a:solidFill>
                  <a:srgbClr val="002060"/>
                </a:solidFill>
              </a:rPr>
              <a:t>3</a:t>
            </a:r>
            <a:r>
              <a:rPr lang="en-US" sz="1600" dirty="0">
                <a:solidFill>
                  <a:srgbClr val="002060"/>
                </a:solidFill>
              </a:rPr>
              <a:t>Infectious &amp; Tropical Diseases Research Center, Tabriz University of Medical Sciences, Tabriz, Iran </a:t>
            </a:r>
            <a:r>
              <a:rPr lang="en-US" sz="1600" baseline="30000" dirty="0">
                <a:solidFill>
                  <a:srgbClr val="002060"/>
                </a:solidFill>
              </a:rPr>
              <a:t>4</a:t>
            </a:r>
            <a:r>
              <a:rPr lang="pt-PT" sz="1600" dirty="0" err="1">
                <a:solidFill>
                  <a:srgbClr val="002060"/>
                </a:solidFill>
              </a:rPr>
              <a:t>Department</a:t>
            </a:r>
            <a:r>
              <a:rPr lang="pt-PT" sz="1600" dirty="0">
                <a:solidFill>
                  <a:srgbClr val="002060"/>
                </a:solidFill>
              </a:rPr>
              <a:t> </a:t>
            </a:r>
            <a:r>
              <a:rPr lang="pt-PT" sz="1600" dirty="0" err="1">
                <a:solidFill>
                  <a:srgbClr val="002060"/>
                </a:solidFill>
              </a:rPr>
              <a:t>of</a:t>
            </a:r>
            <a:r>
              <a:rPr lang="pt-PT" sz="1600" dirty="0">
                <a:solidFill>
                  <a:srgbClr val="002060"/>
                </a:solidFill>
              </a:rPr>
              <a:t> </a:t>
            </a:r>
            <a:r>
              <a:rPr lang="pt-PT" sz="1600" dirty="0" err="1">
                <a:solidFill>
                  <a:srgbClr val="002060"/>
                </a:solidFill>
              </a:rPr>
              <a:t>Biochemistry</a:t>
            </a:r>
            <a:r>
              <a:rPr lang="pt-PT" sz="1600" dirty="0">
                <a:solidFill>
                  <a:srgbClr val="002060"/>
                </a:solidFill>
              </a:rPr>
              <a:t>, </a:t>
            </a:r>
            <a:r>
              <a:rPr lang="pt-PT" sz="1600" dirty="0" err="1">
                <a:solidFill>
                  <a:srgbClr val="002060"/>
                </a:solidFill>
              </a:rPr>
              <a:t>University</a:t>
            </a:r>
            <a:r>
              <a:rPr lang="pt-PT" sz="1600" dirty="0">
                <a:solidFill>
                  <a:srgbClr val="002060"/>
                </a:solidFill>
              </a:rPr>
              <a:t> </a:t>
            </a:r>
            <a:r>
              <a:rPr lang="pt-PT" sz="1600" dirty="0" err="1">
                <a:solidFill>
                  <a:srgbClr val="002060"/>
                </a:solidFill>
              </a:rPr>
              <a:t>of</a:t>
            </a:r>
            <a:r>
              <a:rPr lang="pt-PT" sz="1600" dirty="0">
                <a:solidFill>
                  <a:srgbClr val="002060"/>
                </a:solidFill>
              </a:rPr>
              <a:t> </a:t>
            </a:r>
            <a:r>
              <a:rPr lang="pt-PT" sz="1600" dirty="0" err="1">
                <a:solidFill>
                  <a:srgbClr val="002060"/>
                </a:solidFill>
              </a:rPr>
              <a:t>Allahabad</a:t>
            </a:r>
            <a:r>
              <a:rPr lang="pt-PT" sz="1600" dirty="0">
                <a:solidFill>
                  <a:srgbClr val="002060"/>
                </a:solidFill>
              </a:rPr>
              <a:t> </a:t>
            </a:r>
            <a:r>
              <a:rPr lang="pt-PT" sz="1600" dirty="0" err="1">
                <a:solidFill>
                  <a:srgbClr val="002060"/>
                </a:solidFill>
              </a:rPr>
              <a:t>Allahabad</a:t>
            </a:r>
            <a:r>
              <a:rPr lang="pt-PT" sz="1600" dirty="0">
                <a:solidFill>
                  <a:srgbClr val="002060"/>
                </a:solidFill>
              </a:rPr>
              <a:t>, India</a:t>
            </a:r>
            <a:br>
              <a:rPr lang="pt-PT" sz="1600" dirty="0">
                <a:solidFill>
                  <a:srgbClr val="002060"/>
                </a:solidFill>
              </a:rPr>
            </a:br>
            <a:r>
              <a:rPr lang="en-US" sz="1600" baseline="30000" dirty="0">
                <a:solidFill>
                  <a:srgbClr val="002060"/>
                </a:solidFill>
              </a:rPr>
              <a:t>2,5</a:t>
            </a:r>
            <a:r>
              <a:rPr lang="pt-PT" sz="1600" dirty="0" err="1">
                <a:solidFill>
                  <a:srgbClr val="002060"/>
                </a:solidFill>
              </a:rPr>
              <a:t>Department</a:t>
            </a:r>
            <a:r>
              <a:rPr lang="pt-PT" sz="1600" dirty="0">
                <a:solidFill>
                  <a:srgbClr val="002060"/>
                </a:solidFill>
              </a:rPr>
              <a:t> </a:t>
            </a:r>
            <a:r>
              <a:rPr lang="pt-PT" sz="1600" dirty="0" err="1">
                <a:solidFill>
                  <a:srgbClr val="002060"/>
                </a:solidFill>
              </a:rPr>
              <a:t>of</a:t>
            </a:r>
            <a:r>
              <a:rPr lang="pt-PT" sz="1600" dirty="0">
                <a:solidFill>
                  <a:srgbClr val="002060"/>
                </a:solidFill>
              </a:rPr>
              <a:t> </a:t>
            </a:r>
            <a:r>
              <a:rPr lang="pt-PT" sz="1600" dirty="0" err="1">
                <a:solidFill>
                  <a:srgbClr val="002060"/>
                </a:solidFill>
              </a:rPr>
              <a:t>Chemistry</a:t>
            </a:r>
            <a:r>
              <a:rPr lang="pt-PT" sz="1600" dirty="0">
                <a:solidFill>
                  <a:srgbClr val="002060"/>
                </a:solidFill>
              </a:rPr>
              <a:t>, </a:t>
            </a:r>
            <a:r>
              <a:rPr lang="pt-PT" sz="1600" dirty="0" err="1">
                <a:solidFill>
                  <a:srgbClr val="002060"/>
                </a:solidFill>
              </a:rPr>
              <a:t>University</a:t>
            </a:r>
            <a:r>
              <a:rPr lang="pt-PT" sz="1600" dirty="0">
                <a:solidFill>
                  <a:srgbClr val="002060"/>
                </a:solidFill>
              </a:rPr>
              <a:t> </a:t>
            </a:r>
            <a:r>
              <a:rPr lang="pt-PT" sz="1600" dirty="0" err="1">
                <a:solidFill>
                  <a:srgbClr val="002060"/>
                </a:solidFill>
              </a:rPr>
              <a:t>of</a:t>
            </a:r>
            <a:r>
              <a:rPr lang="pt-PT" sz="1600" dirty="0">
                <a:solidFill>
                  <a:srgbClr val="002060"/>
                </a:solidFill>
              </a:rPr>
              <a:t> Aveiro, Portugal</a:t>
            </a:r>
            <a:endParaRPr lang="fr-FR" sz="1600" dirty="0">
              <a:solidFill>
                <a:srgbClr val="002060"/>
              </a:solidFill>
            </a:endParaRPr>
          </a:p>
          <a:p>
            <a:endParaRPr lang="en-US" sz="1400" b="1" dirty="0"/>
          </a:p>
          <a:p>
            <a:r>
              <a:rPr lang="en-US" sz="1400" b="1" dirty="0"/>
              <a:t>*</a:t>
            </a:r>
            <a:r>
              <a:rPr lang="en-US" sz="1400" dirty="0"/>
              <a:t> </a:t>
            </a:r>
            <a:r>
              <a:rPr lang="en-US" sz="1400" dirty="0">
                <a:solidFill>
                  <a:srgbClr val="002060"/>
                </a:solidFill>
              </a:rPr>
              <a:t>Corresponding author: </a:t>
            </a:r>
            <a:r>
              <a:rPr lang="en-US" sz="1400" dirty="0" err="1">
                <a:solidFill>
                  <a:srgbClr val="002060"/>
                </a:solidFill>
              </a:rPr>
              <a:t>mlourdespereira@ua.pt</a:t>
            </a:r>
            <a:endParaRPr lang="fr-FR" sz="1400" dirty="0">
              <a:solidFill>
                <a:srgbClr val="002060"/>
              </a:solidFill>
            </a:endParaRPr>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pic>
        <p:nvPicPr>
          <p:cNvPr id="4" name="Imagem 3">
            <a:extLst>
              <a:ext uri="{FF2B5EF4-FFF2-40B4-BE49-F238E27FC236}">
                <a16:creationId xmlns:a16="http://schemas.microsoft.com/office/drawing/2014/main" id="{BAFAAB6C-1489-4E8F-9DB7-6F61709C69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9479" y="6213919"/>
            <a:ext cx="531721" cy="531721"/>
          </a:xfrm>
          <a:prstGeom prst="rect">
            <a:avLst/>
          </a:prstGeom>
        </p:spPr>
      </p:pic>
      <p:pic>
        <p:nvPicPr>
          <p:cNvPr id="7" name="Imagem 6">
            <a:extLst>
              <a:ext uri="{FF2B5EF4-FFF2-40B4-BE49-F238E27FC236}">
                <a16:creationId xmlns:a16="http://schemas.microsoft.com/office/drawing/2014/main" id="{8C3D62BB-26DB-4026-B5EF-D3824A2D75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9079" y="6169352"/>
            <a:ext cx="531721" cy="534095"/>
          </a:xfrm>
          <a:prstGeom prst="rect">
            <a:avLst/>
          </a:prstGeom>
        </p:spPr>
      </p:pic>
      <p:pic>
        <p:nvPicPr>
          <p:cNvPr id="2" name="Picture 9">
            <a:extLst>
              <a:ext uri="{FF2B5EF4-FFF2-40B4-BE49-F238E27FC236}">
                <a16:creationId xmlns:a16="http://schemas.microsoft.com/office/drawing/2014/main" id="{58CF932D-DE10-43D9-A41A-8129EA5B85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3680" y="6126730"/>
            <a:ext cx="1057920" cy="594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
            <a:extLst>
              <a:ext uri="{FF2B5EF4-FFF2-40B4-BE49-F238E27FC236}">
                <a16:creationId xmlns:a16="http://schemas.microsoft.com/office/drawing/2014/main" id="{7398690C-16A8-459A-84AD-5593F56C600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2882" y="6273608"/>
            <a:ext cx="2472518" cy="30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3" name="Diagrama 2">
            <a:extLst>
              <a:ext uri="{FF2B5EF4-FFF2-40B4-BE49-F238E27FC236}">
                <a16:creationId xmlns:a16="http://schemas.microsoft.com/office/drawing/2014/main" id="{AD3BA9FD-6F48-43AB-B410-752F04A04ABC}"/>
              </a:ext>
            </a:extLst>
          </p:cNvPr>
          <p:cNvGraphicFramePr/>
          <p:nvPr>
            <p:extLst>
              <p:ext uri="{D42A27DB-BD31-4B8C-83A1-F6EECF244321}">
                <p14:modId xmlns:p14="http://schemas.microsoft.com/office/powerpoint/2010/main" val="2900028904"/>
              </p:ext>
            </p:extLst>
          </p:nvPr>
        </p:nvGraphicFramePr>
        <p:xfrm>
          <a:off x="256914" y="1782198"/>
          <a:ext cx="8623093" cy="4476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4">
            <a:extLst>
              <a:ext uri="{FF2B5EF4-FFF2-40B4-BE49-F238E27FC236}">
                <a16:creationId xmlns:a16="http://schemas.microsoft.com/office/drawing/2014/main" id="{A41D2E39-19E0-4453-8DFD-6FCC708DFE47}"/>
              </a:ext>
            </a:extLst>
          </p:cNvPr>
          <p:cNvSpPr txBox="1"/>
          <p:nvPr/>
        </p:nvSpPr>
        <p:spPr>
          <a:xfrm>
            <a:off x="2322367" y="4095048"/>
            <a:ext cx="1979729" cy="738664"/>
          </a:xfrm>
          <a:prstGeom prst="rect">
            <a:avLst/>
          </a:prstGeom>
          <a:noFill/>
        </p:spPr>
        <p:txBody>
          <a:bodyPr wrap="square" rtlCol="0">
            <a:spAutoFit/>
          </a:bodyPr>
          <a:lstStyle/>
          <a:p>
            <a:r>
              <a:rPr lang="en-US" sz="1050" dirty="0">
                <a:solidFill>
                  <a:srgbClr val="002060"/>
                </a:solidFill>
              </a:rPr>
              <a:t>Vincent JB. Chromium: Celebrating 50 years as an essential element? </a:t>
            </a:r>
            <a:r>
              <a:rPr lang="pt-PT" sz="1050" i="1" dirty="0" err="1">
                <a:solidFill>
                  <a:srgbClr val="002060"/>
                </a:solidFill>
              </a:rPr>
              <a:t>Dalt</a:t>
            </a:r>
            <a:r>
              <a:rPr lang="pt-PT" sz="1050" i="1" dirty="0">
                <a:solidFill>
                  <a:srgbClr val="002060"/>
                </a:solidFill>
              </a:rPr>
              <a:t> </a:t>
            </a:r>
            <a:r>
              <a:rPr lang="pt-PT" sz="1050" i="1" dirty="0" err="1">
                <a:solidFill>
                  <a:srgbClr val="002060"/>
                </a:solidFill>
              </a:rPr>
              <a:t>Trans</a:t>
            </a:r>
            <a:r>
              <a:rPr lang="pt-PT" sz="1050" dirty="0">
                <a:solidFill>
                  <a:srgbClr val="002060"/>
                </a:solidFill>
              </a:rPr>
              <a:t>. 2010;39(16):3787-3794. </a:t>
            </a:r>
          </a:p>
        </p:txBody>
      </p:sp>
      <p:sp>
        <p:nvSpPr>
          <p:cNvPr id="6" name="CaixaDeTexto 5">
            <a:extLst>
              <a:ext uri="{FF2B5EF4-FFF2-40B4-BE49-F238E27FC236}">
                <a16:creationId xmlns:a16="http://schemas.microsoft.com/office/drawing/2014/main" id="{D9DFF539-BC9A-4846-8679-3982903BE233}"/>
              </a:ext>
            </a:extLst>
          </p:cNvPr>
          <p:cNvSpPr txBox="1"/>
          <p:nvPr/>
        </p:nvSpPr>
        <p:spPr>
          <a:xfrm>
            <a:off x="4419600" y="4616473"/>
            <a:ext cx="2686987" cy="577081"/>
          </a:xfrm>
          <a:prstGeom prst="rect">
            <a:avLst/>
          </a:prstGeom>
          <a:noFill/>
        </p:spPr>
        <p:txBody>
          <a:bodyPr wrap="square" rtlCol="0">
            <a:spAutoFit/>
          </a:bodyPr>
          <a:lstStyle/>
          <a:p>
            <a:r>
              <a:rPr lang="en-US" sz="1050">
                <a:solidFill>
                  <a:srgbClr val="002060"/>
                </a:solidFill>
              </a:rPr>
              <a:t>Vincent JB. New Evidence against Chromium as an Essential Trace Element. J </a:t>
            </a:r>
            <a:r>
              <a:rPr lang="en-US" sz="1050" err="1">
                <a:solidFill>
                  <a:srgbClr val="002060"/>
                </a:solidFill>
              </a:rPr>
              <a:t>Nutr</a:t>
            </a:r>
            <a:r>
              <a:rPr lang="en-US" sz="1050">
                <a:solidFill>
                  <a:srgbClr val="002060"/>
                </a:solidFill>
              </a:rPr>
              <a:t>. 2017;147(12):2212-2219. </a:t>
            </a:r>
            <a:endParaRPr lang="pt-PT" sz="1050">
              <a:solidFill>
                <a:srgbClr val="002060"/>
              </a:solidFill>
            </a:endParaRPr>
          </a:p>
        </p:txBody>
      </p:sp>
      <p:sp>
        <p:nvSpPr>
          <p:cNvPr id="8" name="Retângulo 7">
            <a:extLst>
              <a:ext uri="{FF2B5EF4-FFF2-40B4-BE49-F238E27FC236}">
                <a16:creationId xmlns:a16="http://schemas.microsoft.com/office/drawing/2014/main" id="{B9F3228A-118A-4689-B563-86252BABEEF4}"/>
              </a:ext>
            </a:extLst>
          </p:cNvPr>
          <p:cNvSpPr/>
          <p:nvPr/>
        </p:nvSpPr>
        <p:spPr>
          <a:xfrm>
            <a:off x="2615367" y="926725"/>
            <a:ext cx="3906186" cy="523220"/>
          </a:xfrm>
          <a:prstGeom prst="rect">
            <a:avLst/>
          </a:prstGeom>
        </p:spPr>
        <p:txBody>
          <a:bodyPr wrap="square">
            <a:spAutoFit/>
          </a:bodyPr>
          <a:lstStyle/>
          <a:p>
            <a:r>
              <a:rPr lang="en-GB" sz="2800" dirty="0">
                <a:latin typeface="Gill Sans MT" panose="020B0502020104020203" pitchFamily="34" charset="0"/>
              </a:rPr>
              <a:t>Is Cr(III) essential or not?</a:t>
            </a:r>
            <a:endParaRPr lang="pt-PT" sz="2800" dirty="0">
              <a:latin typeface="Gill Sans MT" panose="020B0502020104020203" pitchFamily="34" charset="0"/>
            </a:endParaRPr>
          </a:p>
        </p:txBody>
      </p:sp>
      <p:sp>
        <p:nvSpPr>
          <p:cNvPr id="4" name="TextBox 2">
            <a:extLst>
              <a:ext uri="{FF2B5EF4-FFF2-40B4-BE49-F238E27FC236}">
                <a16:creationId xmlns:a16="http://schemas.microsoft.com/office/drawing/2014/main" id="{7363A8D4-2C68-4203-84DF-3C0C100DE5DD}"/>
              </a:ext>
            </a:extLst>
          </p:cNvPr>
          <p:cNvSpPr txBox="1"/>
          <p:nvPr/>
        </p:nvSpPr>
        <p:spPr>
          <a:xfrm>
            <a:off x="229783" y="170161"/>
            <a:ext cx="7848600" cy="461665"/>
          </a:xfrm>
          <a:prstGeom prst="rect">
            <a:avLst/>
          </a:prstGeom>
          <a:noFill/>
        </p:spPr>
        <p:txBody>
          <a:bodyPr wrap="square" rtlCol="0">
            <a:spAutoFit/>
          </a:bodyPr>
          <a:lstStyle/>
          <a:p>
            <a:r>
              <a:rPr lang="fr-FR" sz="2400" b="1" dirty="0">
                <a:solidFill>
                  <a:srgbClr val="002060"/>
                </a:solidFill>
              </a:rPr>
              <a:t>Introduction</a:t>
            </a:r>
          </a:p>
        </p:txBody>
      </p:sp>
      <p:pic>
        <p:nvPicPr>
          <p:cNvPr id="10" name="Picture 4">
            <a:extLst>
              <a:ext uri="{FF2B5EF4-FFF2-40B4-BE49-F238E27FC236}">
                <a16:creationId xmlns:a16="http://schemas.microsoft.com/office/drawing/2014/main" id="{08002DFF-D46B-43C0-B00F-0D787C2300A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extLst>
      <p:ext uri="{BB962C8B-B14F-4D97-AF65-F5344CB8AC3E}">
        <p14:creationId xmlns:p14="http://schemas.microsoft.com/office/powerpoint/2010/main" val="2073584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a:solidFill>
                  <a:srgbClr val="002060"/>
                </a:solidFill>
              </a:rPr>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3">
            <a:extLst>
              <a:ext uri="{FF2B5EF4-FFF2-40B4-BE49-F238E27FC236}">
                <a16:creationId xmlns:a16="http://schemas.microsoft.com/office/drawing/2014/main" id="{3AB52C24-C995-464F-8E0F-627DFB97B1BD}"/>
              </a:ext>
            </a:extLst>
          </p:cNvPr>
          <p:cNvSpPr/>
          <p:nvPr/>
        </p:nvSpPr>
        <p:spPr>
          <a:xfrm>
            <a:off x="884886" y="1041554"/>
            <a:ext cx="7484772" cy="1200329"/>
          </a:xfrm>
          <a:prstGeom prst="rect">
            <a:avLst/>
          </a:prstGeom>
          <a:solidFill>
            <a:srgbClr val="EBF6F9"/>
          </a:solidFill>
        </p:spPr>
        <p:txBody>
          <a:bodyPr wrap="square">
            <a:spAutoFit/>
          </a:bodyPr>
          <a:lstStyle/>
          <a:p>
            <a:pPr algn="just">
              <a:spcAft>
                <a:spcPts val="600"/>
              </a:spcAft>
            </a:pPr>
            <a:r>
              <a:rPr lang="en-IN" sz="2400" dirty="0">
                <a:solidFill>
                  <a:srgbClr val="002060"/>
                </a:solidFill>
              </a:rPr>
              <a:t>Chromium, as Cr(III) has been considered in the last 50 years an essential micronutrient, associated</a:t>
            </a:r>
            <a:r>
              <a:rPr lang="en-US" sz="2400" dirty="0">
                <a:solidFill>
                  <a:srgbClr val="002060"/>
                </a:solidFill>
              </a:rPr>
              <a:t> to lipid and carbohydrate metabolism</a:t>
            </a:r>
            <a:r>
              <a:rPr lang="en-US" sz="2400" dirty="0"/>
              <a:t>. </a:t>
            </a:r>
            <a:endParaRPr lang="pt-PT" sz="2400" dirty="0"/>
          </a:p>
        </p:txBody>
      </p:sp>
      <p:sp>
        <p:nvSpPr>
          <p:cNvPr id="7" name="TextBox 5">
            <a:extLst>
              <a:ext uri="{FF2B5EF4-FFF2-40B4-BE49-F238E27FC236}">
                <a16:creationId xmlns:a16="http://schemas.microsoft.com/office/drawing/2014/main" id="{733033A3-6E21-4DB1-BDDC-D4B7D1098D50}"/>
              </a:ext>
            </a:extLst>
          </p:cNvPr>
          <p:cNvSpPr txBox="1"/>
          <p:nvPr/>
        </p:nvSpPr>
        <p:spPr>
          <a:xfrm>
            <a:off x="1236372" y="2819400"/>
            <a:ext cx="6781800" cy="1692771"/>
          </a:xfrm>
          <a:prstGeom prst="rect">
            <a:avLst/>
          </a:prstGeom>
          <a:solidFill>
            <a:srgbClr val="EBF6F9"/>
          </a:solidFill>
        </p:spPr>
        <p:txBody>
          <a:bodyPr wrap="square" rtlCol="0">
            <a:spAutoFit/>
          </a:bodyPr>
          <a:lstStyle/>
          <a:p>
            <a:pPr marL="457200" indent="-457200">
              <a:buFont typeface="Arial" panose="020B0604020202020204" pitchFamily="34" charset="0"/>
              <a:buChar char="•"/>
            </a:pPr>
            <a:r>
              <a:rPr lang="en-US" sz="2600" dirty="0">
                <a:solidFill>
                  <a:srgbClr val="002060"/>
                </a:solidFill>
                <a:latin typeface="Arial" panose="020B0604020202020204" pitchFamily="34" charset="0"/>
                <a:ea typeface="Times New Roman" panose="02020603050405020304" pitchFamily="18" charset="0"/>
                <a:cs typeface="Arial" panose="020B0604020202020204" pitchFamily="34" charset="0"/>
              </a:rPr>
              <a:t>impact on reproductive hormonal axis, control on spermatogenesis, </a:t>
            </a:r>
          </a:p>
          <a:p>
            <a:pPr marL="457200" indent="-457200">
              <a:buFont typeface="Arial" panose="020B0604020202020204" pitchFamily="34" charset="0"/>
              <a:buChar char="•"/>
            </a:pPr>
            <a:r>
              <a:rPr lang="en-US" sz="2600" dirty="0">
                <a:solidFill>
                  <a:srgbClr val="002060"/>
                </a:solidFill>
                <a:latin typeface="Arial" panose="020B0604020202020204" pitchFamily="34" charset="0"/>
                <a:ea typeface="Times New Roman" panose="02020603050405020304" pitchFamily="18" charset="0"/>
                <a:cs typeface="Arial" panose="020B0604020202020204" pitchFamily="34" charset="0"/>
              </a:rPr>
              <a:t>DNA damage,</a:t>
            </a:r>
          </a:p>
          <a:p>
            <a:pPr marL="457200" indent="-457200">
              <a:buFont typeface="Arial" panose="020B0604020202020204" pitchFamily="34" charset="0"/>
              <a:buChar char="•"/>
            </a:pPr>
            <a:r>
              <a:rPr lang="en-US" sz="2600" dirty="0">
                <a:solidFill>
                  <a:srgbClr val="002060"/>
                </a:solidFill>
                <a:latin typeface="Arial" panose="020B0604020202020204" pitchFamily="34" charset="0"/>
                <a:ea typeface="Times New Roman" panose="02020603050405020304" pitchFamily="18" charset="0"/>
                <a:cs typeface="Arial" panose="020B0604020202020204" pitchFamily="34" charset="0"/>
              </a:rPr>
              <a:t>oxidative stress</a:t>
            </a:r>
            <a:endParaRPr lang="pt-PT" sz="2600" dirty="0">
              <a:solidFill>
                <a:srgbClr val="002060"/>
              </a:solidFill>
            </a:endParaRPr>
          </a:p>
        </p:txBody>
      </p:sp>
      <p:sp>
        <p:nvSpPr>
          <p:cNvPr id="9" name="TextBox 6">
            <a:extLst>
              <a:ext uri="{FF2B5EF4-FFF2-40B4-BE49-F238E27FC236}">
                <a16:creationId xmlns:a16="http://schemas.microsoft.com/office/drawing/2014/main" id="{3D094DD6-7652-4A64-A1EF-2DA8DBD72D6E}"/>
              </a:ext>
            </a:extLst>
          </p:cNvPr>
          <p:cNvSpPr txBox="1"/>
          <p:nvPr/>
        </p:nvSpPr>
        <p:spPr>
          <a:xfrm>
            <a:off x="884886" y="5029200"/>
            <a:ext cx="7649514" cy="892552"/>
          </a:xfrm>
          <a:prstGeom prst="rect">
            <a:avLst/>
          </a:prstGeom>
          <a:noFill/>
        </p:spPr>
        <p:txBody>
          <a:bodyPr wrap="square" rtlCol="0">
            <a:spAutoFit/>
          </a:bodyPr>
          <a:lstStyle/>
          <a:p>
            <a:pPr algn="ctr"/>
            <a:r>
              <a:rPr lang="en-US" sz="2600" dirty="0">
                <a:solidFill>
                  <a:srgbClr val="002060"/>
                </a:solidFill>
                <a:latin typeface="Arial" panose="020B0604020202020204" pitchFamily="34" charset="0"/>
                <a:cs typeface="Arial" panose="020B0604020202020204" pitchFamily="34" charset="0"/>
              </a:rPr>
              <a:t>Strong evidences confirm spermatogenesis disruption and poor semen quality. </a:t>
            </a:r>
            <a:endParaRPr lang="pt-PT" sz="2600" dirty="0">
              <a:solidFill>
                <a:srgbClr val="002060"/>
              </a:solidFill>
              <a:latin typeface="Arial" panose="020B0604020202020204" pitchFamily="34" charset="0"/>
              <a:cs typeface="Arial" panose="020B0604020202020204" pitchFamily="34" charset="0"/>
            </a:endParaRPr>
          </a:p>
        </p:txBody>
      </p:sp>
      <p:sp>
        <p:nvSpPr>
          <p:cNvPr id="11" name="Down Arrow 7">
            <a:extLst>
              <a:ext uri="{FF2B5EF4-FFF2-40B4-BE49-F238E27FC236}">
                <a16:creationId xmlns:a16="http://schemas.microsoft.com/office/drawing/2014/main" id="{D5B433C9-CFE8-4A7C-8EA2-87782A69FC40}"/>
              </a:ext>
            </a:extLst>
          </p:cNvPr>
          <p:cNvSpPr/>
          <p:nvPr/>
        </p:nvSpPr>
        <p:spPr>
          <a:xfrm>
            <a:off x="3962400" y="2362200"/>
            <a:ext cx="457200" cy="34078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Down Arrow 8">
            <a:extLst>
              <a:ext uri="{FF2B5EF4-FFF2-40B4-BE49-F238E27FC236}">
                <a16:creationId xmlns:a16="http://schemas.microsoft.com/office/drawing/2014/main" id="{E7092D9F-599B-450D-B286-47F19E0BCFA3}"/>
              </a:ext>
            </a:extLst>
          </p:cNvPr>
          <p:cNvSpPr/>
          <p:nvPr/>
        </p:nvSpPr>
        <p:spPr>
          <a:xfrm>
            <a:off x="4038600" y="4648200"/>
            <a:ext cx="457200" cy="34078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979D2B6-612A-4DFA-A0A4-5FAF4C4FE0DE}"/>
              </a:ext>
            </a:extLst>
          </p:cNvPr>
          <p:cNvSpPr>
            <a:spLocks noChangeArrowheads="1"/>
          </p:cNvSpPr>
          <p:nvPr/>
        </p:nvSpPr>
        <p:spPr bwMode="auto">
          <a:xfrm>
            <a:off x="228600" y="841187"/>
            <a:ext cx="868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b="1" dirty="0" err="1">
                <a:solidFill>
                  <a:srgbClr val="0070C0"/>
                </a:solidFill>
                <a:latin typeface="+mn-lt"/>
              </a:rPr>
              <a:t>Nutritional</a:t>
            </a:r>
            <a:r>
              <a:rPr lang="pt-PT" altLang="pt-PT" sz="2400" b="1" dirty="0">
                <a:solidFill>
                  <a:srgbClr val="0070C0"/>
                </a:solidFill>
                <a:latin typeface="+mn-lt"/>
              </a:rPr>
              <a:t> </a:t>
            </a:r>
            <a:r>
              <a:rPr lang="pt-PT" altLang="pt-PT" sz="2400" b="1" dirty="0" err="1">
                <a:solidFill>
                  <a:srgbClr val="0070C0"/>
                </a:solidFill>
                <a:latin typeface="+mn-lt"/>
              </a:rPr>
              <a:t>Supplements</a:t>
            </a:r>
            <a:r>
              <a:rPr lang="pt-PT" altLang="pt-PT" sz="2400" b="1" dirty="0">
                <a:solidFill>
                  <a:srgbClr val="0070C0"/>
                </a:solidFill>
                <a:latin typeface="+mn-lt"/>
              </a:rPr>
              <a:t> </a:t>
            </a:r>
            <a:r>
              <a:rPr lang="pt-PT" altLang="pt-PT" sz="2400" b="1" dirty="0" err="1">
                <a:solidFill>
                  <a:srgbClr val="0070C0"/>
                </a:solidFill>
                <a:latin typeface="+mn-lt"/>
              </a:rPr>
              <a:t>with</a:t>
            </a:r>
            <a:r>
              <a:rPr lang="pt-PT" altLang="pt-PT" sz="2400" b="1" dirty="0">
                <a:solidFill>
                  <a:srgbClr val="0070C0"/>
                </a:solidFill>
                <a:latin typeface="+mn-lt"/>
              </a:rPr>
              <a:t> </a:t>
            </a:r>
            <a:r>
              <a:rPr lang="pt-PT" altLang="pt-PT" sz="2400" b="1" dirty="0" err="1">
                <a:solidFill>
                  <a:srgbClr val="0070C0"/>
                </a:solidFill>
                <a:latin typeface="+mn-lt"/>
              </a:rPr>
              <a:t>Cr</a:t>
            </a:r>
            <a:r>
              <a:rPr lang="pt-PT" altLang="pt-PT" sz="2400" b="1" dirty="0">
                <a:solidFill>
                  <a:srgbClr val="0070C0"/>
                </a:solidFill>
                <a:latin typeface="+mn-lt"/>
              </a:rPr>
              <a:t>(III):Tris–</a:t>
            </a:r>
            <a:r>
              <a:rPr lang="pt-PT" altLang="pt-PT" sz="2400" b="1" dirty="0" err="1">
                <a:solidFill>
                  <a:srgbClr val="0070C0"/>
                </a:solidFill>
                <a:latin typeface="+mn-lt"/>
              </a:rPr>
              <a:t>Picolinate</a:t>
            </a:r>
            <a:r>
              <a:rPr lang="pt-PT" altLang="pt-PT" sz="2400" b="1" dirty="0">
                <a:solidFill>
                  <a:srgbClr val="0070C0"/>
                </a:solidFill>
                <a:latin typeface="+mn-lt"/>
              </a:rPr>
              <a:t> </a:t>
            </a:r>
            <a:r>
              <a:rPr lang="pt-PT" altLang="pt-PT" sz="2400" b="1" dirty="0" err="1">
                <a:solidFill>
                  <a:srgbClr val="0070C0"/>
                </a:solidFill>
                <a:latin typeface="+mn-lt"/>
              </a:rPr>
              <a:t>Chromium</a:t>
            </a:r>
            <a:r>
              <a:rPr lang="pt-PT" altLang="pt-PT" sz="2400" b="1" dirty="0">
                <a:solidFill>
                  <a:srgbClr val="0070C0"/>
                </a:solidFill>
                <a:latin typeface="+mn-lt"/>
              </a:rPr>
              <a:t>(III)</a:t>
            </a:r>
          </a:p>
        </p:txBody>
      </p:sp>
      <p:sp>
        <p:nvSpPr>
          <p:cNvPr id="12291" name="Oval 3">
            <a:extLst>
              <a:ext uri="{FF2B5EF4-FFF2-40B4-BE49-F238E27FC236}">
                <a16:creationId xmlns:a16="http://schemas.microsoft.com/office/drawing/2014/main" id="{D4773DC0-26ED-4AFC-9CCD-CAA7359182A9}"/>
              </a:ext>
            </a:extLst>
          </p:cNvPr>
          <p:cNvSpPr>
            <a:spLocks noChangeArrowheads="1"/>
          </p:cNvSpPr>
          <p:nvPr/>
        </p:nvSpPr>
        <p:spPr bwMode="auto">
          <a:xfrm>
            <a:off x="947738" y="2625725"/>
            <a:ext cx="3314700" cy="3090982"/>
          </a:xfrm>
          <a:prstGeom prst="ellipse">
            <a:avLst/>
          </a:prstGeom>
          <a:solidFill>
            <a:schemeClr val="bg1"/>
          </a:solidFill>
          <a:ln w="9525" algn="ctr">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pt-PT" altLang="pt-PT" sz="2800"/>
          </a:p>
        </p:txBody>
      </p:sp>
      <p:pic>
        <p:nvPicPr>
          <p:cNvPr id="12292" name="Picture 3">
            <a:extLst>
              <a:ext uri="{FF2B5EF4-FFF2-40B4-BE49-F238E27FC236}">
                <a16:creationId xmlns:a16="http://schemas.microsoft.com/office/drawing/2014/main" id="{D267CFBD-6935-41A8-8DBF-61E6A5115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669" y="3457012"/>
            <a:ext cx="1190625" cy="17049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2">
            <a:extLst>
              <a:ext uri="{FF2B5EF4-FFF2-40B4-BE49-F238E27FC236}">
                <a16:creationId xmlns:a16="http://schemas.microsoft.com/office/drawing/2014/main" id="{03F0E37E-7E94-4F47-9BE1-36D1924DED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105275"/>
            <a:ext cx="1304925" cy="13049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3">
            <a:extLst>
              <a:ext uri="{FF2B5EF4-FFF2-40B4-BE49-F238E27FC236}">
                <a16:creationId xmlns:a16="http://schemas.microsoft.com/office/drawing/2014/main" id="{FFDCC57F-0132-4E07-BD30-0539BA1BA600}"/>
              </a:ext>
            </a:extLst>
          </p:cNvPr>
          <p:cNvSpPr txBox="1">
            <a:spLocks noChangeArrowheads="1"/>
          </p:cNvSpPr>
          <p:nvPr/>
        </p:nvSpPr>
        <p:spPr bwMode="auto">
          <a:xfrm>
            <a:off x="947738" y="1545534"/>
            <a:ext cx="32766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200" dirty="0">
                <a:solidFill>
                  <a:srgbClr val="002060"/>
                </a:solidFill>
                <a:latin typeface="+mn-lt"/>
              </a:rPr>
              <a:t>Medicinal </a:t>
            </a:r>
            <a:r>
              <a:rPr lang="pt-PT" altLang="pt-PT" sz="2200" dirty="0" err="1">
                <a:solidFill>
                  <a:srgbClr val="002060"/>
                </a:solidFill>
                <a:latin typeface="+mn-lt"/>
              </a:rPr>
              <a:t>Pharmacology</a:t>
            </a:r>
            <a:r>
              <a:rPr lang="pt-PT" altLang="pt-PT" sz="2200" dirty="0">
                <a:solidFill>
                  <a:srgbClr val="002060"/>
                </a:solidFill>
                <a:latin typeface="+mn-lt"/>
              </a:rPr>
              <a:t>/ </a:t>
            </a:r>
            <a:r>
              <a:rPr lang="pt-PT" altLang="pt-PT" sz="2200" dirty="0" err="1">
                <a:solidFill>
                  <a:srgbClr val="002060"/>
                </a:solidFill>
                <a:latin typeface="+mn-lt"/>
              </a:rPr>
              <a:t>Industry</a:t>
            </a:r>
            <a:r>
              <a:rPr lang="pt-PT" altLang="pt-PT" sz="2200" dirty="0">
                <a:solidFill>
                  <a:srgbClr val="002060"/>
                </a:solidFill>
                <a:latin typeface="+mn-lt"/>
              </a:rPr>
              <a:t> of </a:t>
            </a:r>
            <a:r>
              <a:rPr lang="pt-PT" altLang="pt-PT" sz="2200" dirty="0" err="1">
                <a:solidFill>
                  <a:srgbClr val="002060"/>
                </a:solidFill>
                <a:latin typeface="+mn-lt"/>
              </a:rPr>
              <a:t>Food</a:t>
            </a:r>
            <a:r>
              <a:rPr lang="pt-PT" altLang="pt-PT" sz="2200" dirty="0">
                <a:solidFill>
                  <a:srgbClr val="002060"/>
                </a:solidFill>
                <a:latin typeface="+mn-lt"/>
              </a:rPr>
              <a:t> </a:t>
            </a:r>
            <a:r>
              <a:rPr lang="pt-PT" altLang="pt-PT" sz="2200" dirty="0" err="1">
                <a:solidFill>
                  <a:srgbClr val="002060"/>
                </a:solidFill>
                <a:latin typeface="+mn-lt"/>
              </a:rPr>
              <a:t>Supplements</a:t>
            </a:r>
            <a:endParaRPr lang="pt-PT" altLang="pt-PT" sz="2200" dirty="0">
              <a:solidFill>
                <a:srgbClr val="002060"/>
              </a:solidFill>
              <a:latin typeface="+mn-lt"/>
            </a:endParaRPr>
          </a:p>
        </p:txBody>
      </p:sp>
      <p:pic>
        <p:nvPicPr>
          <p:cNvPr id="12295" name="Picture 2">
            <a:extLst>
              <a:ext uri="{FF2B5EF4-FFF2-40B4-BE49-F238E27FC236}">
                <a16:creationId xmlns:a16="http://schemas.microsoft.com/office/drawing/2014/main" id="{AD617A01-50A2-44EE-A063-00422BF7F6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200" y="2968132"/>
            <a:ext cx="1041400" cy="109639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Box 1">
            <a:extLst>
              <a:ext uri="{FF2B5EF4-FFF2-40B4-BE49-F238E27FC236}">
                <a16:creationId xmlns:a16="http://schemas.microsoft.com/office/drawing/2014/main" id="{F9DE4E2C-BE29-4814-AD26-3C13BD5130AA}"/>
              </a:ext>
            </a:extLst>
          </p:cNvPr>
          <p:cNvSpPr txBox="1">
            <a:spLocks noChangeArrowheads="1"/>
          </p:cNvSpPr>
          <p:nvPr/>
        </p:nvSpPr>
        <p:spPr bwMode="auto">
          <a:xfrm>
            <a:off x="4572000" y="2240101"/>
            <a:ext cx="4119562"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000" b="1" dirty="0" err="1">
                <a:solidFill>
                  <a:srgbClr val="002060"/>
                </a:solidFill>
                <a:latin typeface="+mn-lt"/>
              </a:rPr>
              <a:t>Cr</a:t>
            </a:r>
            <a:r>
              <a:rPr lang="pt-PT" altLang="pt-PT" sz="2000" b="1" dirty="0">
                <a:solidFill>
                  <a:srgbClr val="002060"/>
                </a:solidFill>
                <a:latin typeface="+mn-lt"/>
              </a:rPr>
              <a:t>(III) </a:t>
            </a:r>
            <a:r>
              <a:rPr lang="pt-PT" altLang="pt-PT" sz="2000" dirty="0">
                <a:solidFill>
                  <a:srgbClr val="002060"/>
                </a:solidFill>
                <a:latin typeface="+mn-lt"/>
              </a:rPr>
              <a:t>– </a:t>
            </a:r>
            <a:r>
              <a:rPr lang="en-US" altLang="pt-PT" sz="2000" dirty="0">
                <a:solidFill>
                  <a:srgbClr val="002060"/>
                </a:solidFill>
                <a:latin typeface="+mn-lt"/>
              </a:rPr>
              <a:t>classified as an </a:t>
            </a:r>
            <a:r>
              <a:rPr lang="en-US" altLang="pt-PT" sz="2000" b="1" dirty="0">
                <a:solidFill>
                  <a:srgbClr val="002060"/>
                </a:solidFill>
                <a:latin typeface="+mn-lt"/>
              </a:rPr>
              <a:t>essential element</a:t>
            </a:r>
            <a:r>
              <a:rPr lang="en-US" altLang="pt-PT" sz="2000" dirty="0">
                <a:solidFill>
                  <a:srgbClr val="002060"/>
                </a:solidFill>
                <a:latin typeface="+mn-lt"/>
              </a:rPr>
              <a:t> due to its (possible) important role in living systems </a:t>
            </a:r>
            <a:r>
              <a:rPr lang="pt-PT" altLang="pt-PT" sz="2000" dirty="0">
                <a:solidFill>
                  <a:srgbClr val="002060"/>
                </a:solidFill>
                <a:latin typeface="+mn-lt"/>
              </a:rPr>
              <a:t>(</a:t>
            </a:r>
            <a:r>
              <a:rPr lang="pt-PT" altLang="pt-PT" sz="1800" i="1" dirty="0">
                <a:solidFill>
                  <a:srgbClr val="002060"/>
                </a:solidFill>
                <a:latin typeface="+mn-lt"/>
              </a:rPr>
              <a:t>Vincent, 2010</a:t>
            </a:r>
            <a:r>
              <a:rPr lang="pt-PT" altLang="pt-PT" sz="2000" dirty="0">
                <a:solidFill>
                  <a:srgbClr val="002060"/>
                </a:solidFill>
                <a:latin typeface="+mn-lt"/>
              </a:rPr>
              <a:t>) – </a:t>
            </a:r>
            <a:r>
              <a:rPr lang="pt-PT" altLang="pt-PT" sz="2000" dirty="0" err="1">
                <a:solidFill>
                  <a:srgbClr val="002060"/>
                </a:solidFill>
                <a:latin typeface="+mn-lt"/>
              </a:rPr>
              <a:t>Regulation</a:t>
            </a:r>
            <a:r>
              <a:rPr lang="pt-PT" altLang="pt-PT" sz="2000" dirty="0">
                <a:solidFill>
                  <a:srgbClr val="002060"/>
                </a:solidFill>
                <a:latin typeface="+mn-lt"/>
              </a:rPr>
              <a:t> of </a:t>
            </a:r>
            <a:r>
              <a:rPr lang="pt-PT" altLang="pt-PT" sz="2000" dirty="0" err="1">
                <a:solidFill>
                  <a:srgbClr val="002060"/>
                </a:solidFill>
                <a:latin typeface="+mn-lt"/>
              </a:rPr>
              <a:t>carbohydrates</a:t>
            </a:r>
            <a:r>
              <a:rPr lang="pt-PT" altLang="pt-PT" sz="2000" dirty="0">
                <a:solidFill>
                  <a:srgbClr val="002060"/>
                </a:solidFill>
                <a:latin typeface="+mn-lt"/>
              </a:rPr>
              <a:t> and </a:t>
            </a:r>
            <a:r>
              <a:rPr lang="pt-PT" altLang="pt-PT" sz="2000" dirty="0" err="1">
                <a:solidFill>
                  <a:srgbClr val="002060"/>
                </a:solidFill>
                <a:latin typeface="+mn-lt"/>
              </a:rPr>
              <a:t>lipid</a:t>
            </a:r>
            <a:r>
              <a:rPr lang="pt-PT" altLang="pt-PT" sz="2000" dirty="0">
                <a:solidFill>
                  <a:srgbClr val="002060"/>
                </a:solidFill>
                <a:latin typeface="+mn-lt"/>
              </a:rPr>
              <a:t> </a:t>
            </a:r>
            <a:r>
              <a:rPr lang="pt-PT" altLang="pt-PT" sz="2000" dirty="0" err="1">
                <a:solidFill>
                  <a:srgbClr val="002060"/>
                </a:solidFill>
                <a:latin typeface="+mn-lt"/>
              </a:rPr>
              <a:t>metabolism</a:t>
            </a:r>
            <a:endParaRPr lang="pt-PT" altLang="pt-PT" sz="2000" dirty="0">
              <a:solidFill>
                <a:srgbClr val="002060"/>
              </a:solidFill>
              <a:latin typeface="+mn-lt"/>
            </a:endParaRPr>
          </a:p>
          <a:p>
            <a:pPr algn="ctr" eaLnBrk="1" hangingPunct="1">
              <a:spcBef>
                <a:spcPct val="0"/>
              </a:spcBef>
              <a:buFontTx/>
              <a:buNone/>
            </a:pPr>
            <a:endParaRPr lang="pt-PT" altLang="pt-PT" sz="2000" dirty="0">
              <a:solidFill>
                <a:srgbClr val="002060"/>
              </a:solidFill>
              <a:latin typeface="+mn-lt"/>
            </a:endParaRPr>
          </a:p>
          <a:p>
            <a:pPr algn="ctr">
              <a:spcBef>
                <a:spcPct val="0"/>
              </a:spcBef>
              <a:buFontTx/>
              <a:buNone/>
            </a:pPr>
            <a:r>
              <a:rPr lang="pt-PT" altLang="pt-PT" sz="2000" b="1" dirty="0">
                <a:solidFill>
                  <a:srgbClr val="002060"/>
                </a:solidFill>
                <a:latin typeface="+mn-lt"/>
              </a:rPr>
              <a:t>Diabetes </a:t>
            </a:r>
            <a:r>
              <a:rPr lang="pt-PT" altLang="pt-PT" sz="2000" b="1" i="1" dirty="0" err="1">
                <a:solidFill>
                  <a:srgbClr val="002060"/>
                </a:solidFill>
                <a:latin typeface="+mn-lt"/>
              </a:rPr>
              <a:t>Mellitus</a:t>
            </a:r>
            <a:r>
              <a:rPr lang="pt-PT" altLang="pt-PT" sz="2000" b="1" i="1" dirty="0">
                <a:solidFill>
                  <a:srgbClr val="002060"/>
                </a:solidFill>
                <a:latin typeface="+mn-lt"/>
              </a:rPr>
              <a:t> </a:t>
            </a:r>
            <a:r>
              <a:rPr lang="pt-PT" altLang="pt-PT" sz="2000" b="1" i="1" dirty="0" err="1">
                <a:solidFill>
                  <a:srgbClr val="002060"/>
                </a:solidFill>
                <a:latin typeface="+mn-lt"/>
              </a:rPr>
              <a:t>type</a:t>
            </a:r>
            <a:r>
              <a:rPr lang="pt-PT" altLang="pt-PT" sz="2000" b="1" i="1" dirty="0">
                <a:solidFill>
                  <a:srgbClr val="002060"/>
                </a:solidFill>
                <a:latin typeface="+mn-lt"/>
              </a:rPr>
              <a:t> II</a:t>
            </a:r>
            <a:endParaRPr lang="pt-PT" altLang="pt-PT" sz="2000" b="1" dirty="0">
              <a:solidFill>
                <a:srgbClr val="002060"/>
              </a:solidFill>
              <a:latin typeface="+mn-lt"/>
            </a:endParaRPr>
          </a:p>
          <a:p>
            <a:pPr algn="ctr">
              <a:spcBef>
                <a:spcPct val="0"/>
              </a:spcBef>
              <a:buFontTx/>
              <a:buNone/>
            </a:pPr>
            <a:r>
              <a:rPr lang="pt-PT" altLang="pt-PT" sz="2000" b="1" dirty="0" err="1">
                <a:solidFill>
                  <a:srgbClr val="002060"/>
                </a:solidFill>
                <a:latin typeface="+mn-lt"/>
              </a:rPr>
              <a:t>Weight</a:t>
            </a:r>
            <a:r>
              <a:rPr lang="pt-PT" altLang="pt-PT" sz="2000" b="1" dirty="0">
                <a:solidFill>
                  <a:srgbClr val="002060"/>
                </a:solidFill>
                <a:latin typeface="+mn-lt"/>
              </a:rPr>
              <a:t> </a:t>
            </a:r>
            <a:r>
              <a:rPr lang="pt-PT" altLang="pt-PT" sz="2000" b="1" dirty="0" err="1">
                <a:solidFill>
                  <a:srgbClr val="002060"/>
                </a:solidFill>
                <a:latin typeface="+mn-lt"/>
              </a:rPr>
              <a:t>Loss</a:t>
            </a:r>
            <a:r>
              <a:rPr lang="pt-PT" altLang="pt-PT" sz="2000" b="1" dirty="0">
                <a:solidFill>
                  <a:srgbClr val="002060"/>
                </a:solidFill>
                <a:latin typeface="+mn-lt"/>
              </a:rPr>
              <a:t>/ </a:t>
            </a:r>
            <a:r>
              <a:rPr lang="pt-PT" altLang="pt-PT" sz="2000" b="1" dirty="0" err="1">
                <a:solidFill>
                  <a:srgbClr val="002060"/>
                </a:solidFill>
                <a:latin typeface="+mn-lt"/>
              </a:rPr>
              <a:t>Obesity</a:t>
            </a:r>
            <a:endParaRPr lang="pt-PT" altLang="pt-PT" sz="2000" b="1" dirty="0">
              <a:solidFill>
                <a:srgbClr val="002060"/>
              </a:solidFill>
              <a:latin typeface="+mn-lt"/>
            </a:endParaRPr>
          </a:p>
          <a:p>
            <a:pPr algn="ctr">
              <a:spcBef>
                <a:spcPct val="0"/>
              </a:spcBef>
              <a:buFontTx/>
              <a:buNone/>
            </a:pPr>
            <a:r>
              <a:rPr lang="pt-PT" altLang="pt-PT" sz="2000" dirty="0">
                <a:solidFill>
                  <a:srgbClr val="002060"/>
                </a:solidFill>
                <a:latin typeface="+mn-lt"/>
              </a:rPr>
              <a:t> </a:t>
            </a:r>
            <a:r>
              <a:rPr lang="pt-PT" altLang="pt-PT" sz="2000" b="1" dirty="0" err="1">
                <a:solidFill>
                  <a:srgbClr val="002060"/>
                </a:solidFill>
                <a:latin typeface="+mn-lt"/>
              </a:rPr>
              <a:t>Muscle</a:t>
            </a:r>
            <a:r>
              <a:rPr lang="pt-PT" altLang="pt-PT" sz="2000" b="1" dirty="0">
                <a:solidFill>
                  <a:srgbClr val="002060"/>
                </a:solidFill>
                <a:latin typeface="+mn-lt"/>
              </a:rPr>
              <a:t> </a:t>
            </a:r>
            <a:r>
              <a:rPr lang="pt-PT" altLang="pt-PT" sz="2000" b="1" dirty="0" err="1">
                <a:solidFill>
                  <a:srgbClr val="002060"/>
                </a:solidFill>
                <a:latin typeface="+mn-lt"/>
              </a:rPr>
              <a:t>Gain</a:t>
            </a:r>
            <a:endParaRPr lang="pt-PT" altLang="pt-PT" sz="2000" b="1" dirty="0">
              <a:solidFill>
                <a:srgbClr val="002060"/>
              </a:solidFill>
              <a:latin typeface="+mn-lt"/>
            </a:endParaRPr>
          </a:p>
          <a:p>
            <a:pPr algn="ctr">
              <a:spcBef>
                <a:spcPct val="0"/>
              </a:spcBef>
              <a:buFontTx/>
              <a:buNone/>
            </a:pPr>
            <a:r>
              <a:rPr lang="pt-PT" altLang="pt-PT" sz="2000" b="1" dirty="0">
                <a:solidFill>
                  <a:srgbClr val="002060"/>
                </a:solidFill>
                <a:latin typeface="+mn-lt"/>
              </a:rPr>
              <a:t>Cardiovascular </a:t>
            </a:r>
            <a:r>
              <a:rPr lang="pt-PT" altLang="pt-PT" sz="2000" b="1" dirty="0" err="1">
                <a:solidFill>
                  <a:srgbClr val="002060"/>
                </a:solidFill>
                <a:latin typeface="+mn-lt"/>
              </a:rPr>
              <a:t>Disorders</a:t>
            </a:r>
            <a:endParaRPr lang="pt-PT" altLang="pt-PT" sz="2000" b="1" dirty="0">
              <a:solidFill>
                <a:srgbClr val="002060"/>
              </a:solidFill>
              <a:latin typeface="+mn-lt"/>
            </a:endParaRPr>
          </a:p>
          <a:p>
            <a:pPr algn="ctr">
              <a:spcBef>
                <a:spcPct val="0"/>
              </a:spcBef>
              <a:buFontTx/>
              <a:buNone/>
            </a:pPr>
            <a:r>
              <a:rPr lang="pt-PT" altLang="pt-PT" sz="2000" b="1" dirty="0">
                <a:solidFill>
                  <a:srgbClr val="002060"/>
                </a:solidFill>
                <a:latin typeface="+mn-lt"/>
              </a:rPr>
              <a:t> </a:t>
            </a:r>
            <a:endParaRPr lang="pt-PT" altLang="pt-PT" sz="2000" b="1" i="1" dirty="0">
              <a:solidFill>
                <a:srgbClr val="002060"/>
              </a:solidFill>
              <a:latin typeface="+mn-lt"/>
            </a:endParaRPr>
          </a:p>
        </p:txBody>
      </p:sp>
      <p:sp>
        <p:nvSpPr>
          <p:cNvPr id="12297" name="TextBox 1">
            <a:extLst>
              <a:ext uri="{FF2B5EF4-FFF2-40B4-BE49-F238E27FC236}">
                <a16:creationId xmlns:a16="http://schemas.microsoft.com/office/drawing/2014/main" id="{65BE5F6F-DF31-4388-BC22-BD0D1F414179}"/>
              </a:ext>
            </a:extLst>
          </p:cNvPr>
          <p:cNvSpPr txBox="1">
            <a:spLocks noChangeArrowheads="1"/>
          </p:cNvSpPr>
          <p:nvPr/>
        </p:nvSpPr>
        <p:spPr bwMode="auto">
          <a:xfrm>
            <a:off x="-914400" y="5719353"/>
            <a:ext cx="65151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pt-PT" sz="1200" dirty="0">
                <a:solidFill>
                  <a:srgbClr val="002060"/>
                </a:solidFill>
                <a:latin typeface="Arial Narrow" panose="020B0606020202030204" pitchFamily="34" charset="0"/>
              </a:rPr>
              <a:t>Vincent JB. </a:t>
            </a:r>
            <a:r>
              <a:rPr lang="fr-FR" altLang="pt-PT" sz="1200" i="1" dirty="0">
                <a:solidFill>
                  <a:srgbClr val="002060"/>
                </a:solidFill>
                <a:latin typeface="Arial Narrow" panose="020B0606020202030204" pitchFamily="34" charset="0"/>
              </a:rPr>
              <a:t>Dalton Transactions </a:t>
            </a:r>
            <a:r>
              <a:rPr lang="fr-FR" altLang="pt-PT" sz="1200" dirty="0">
                <a:solidFill>
                  <a:srgbClr val="002060"/>
                </a:solidFill>
                <a:latin typeface="Arial Narrow" panose="020B0606020202030204" pitchFamily="34" charset="0"/>
              </a:rPr>
              <a:t>2010; 39: 3787–3794</a:t>
            </a:r>
            <a:r>
              <a:rPr lang="fr-FR" altLang="pt-PT" sz="1200" dirty="0">
                <a:solidFill>
                  <a:srgbClr val="002060"/>
                </a:solidFill>
              </a:rPr>
              <a:t>.</a:t>
            </a:r>
            <a:endParaRPr lang="pt-PT" altLang="pt-PT" sz="1200" dirty="0">
              <a:solidFill>
                <a:srgbClr val="002060"/>
              </a:solidFill>
            </a:endParaRPr>
          </a:p>
        </p:txBody>
      </p:sp>
      <p:pic>
        <p:nvPicPr>
          <p:cNvPr id="12298" name="Picture 2">
            <a:extLst>
              <a:ext uri="{FF2B5EF4-FFF2-40B4-BE49-F238E27FC236}">
                <a16:creationId xmlns:a16="http://schemas.microsoft.com/office/drawing/2014/main" id="{D810F084-7204-401C-92E9-D37C441969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200400"/>
            <a:ext cx="1304925" cy="1966553"/>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2">
            <a:extLst>
              <a:ext uri="{FF2B5EF4-FFF2-40B4-BE49-F238E27FC236}">
                <a16:creationId xmlns:a16="http://schemas.microsoft.com/office/drawing/2014/main" id="{ACB48529-585D-4B53-ACB1-9BFCA196598E}"/>
              </a:ext>
            </a:extLst>
          </p:cNvPr>
          <p:cNvSpPr txBox="1"/>
          <p:nvPr/>
        </p:nvSpPr>
        <p:spPr>
          <a:xfrm>
            <a:off x="304800" y="296947"/>
            <a:ext cx="7848600" cy="461665"/>
          </a:xfrm>
          <a:prstGeom prst="rect">
            <a:avLst/>
          </a:prstGeom>
          <a:noFill/>
        </p:spPr>
        <p:txBody>
          <a:bodyPr wrap="square" rtlCol="0">
            <a:spAutoFit/>
          </a:bodyPr>
          <a:lstStyle/>
          <a:p>
            <a:r>
              <a:rPr lang="fr-FR" sz="2400" b="1" dirty="0">
                <a:solidFill>
                  <a:srgbClr val="002060"/>
                </a:solidFill>
              </a:rPr>
              <a:t>Introduction</a:t>
            </a:r>
          </a:p>
        </p:txBody>
      </p:sp>
      <p:pic>
        <p:nvPicPr>
          <p:cNvPr id="3" name="Picture 4">
            <a:extLst>
              <a:ext uri="{FF2B5EF4-FFF2-40B4-BE49-F238E27FC236}">
                <a16:creationId xmlns:a16="http://schemas.microsoft.com/office/drawing/2014/main" id="{8AC4D1E1-F299-45D0-B68F-BFB004A1A1D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082" y="5998998"/>
            <a:ext cx="9136918" cy="83579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ixaDeTexto 3">
            <a:extLst>
              <a:ext uri="{FF2B5EF4-FFF2-40B4-BE49-F238E27FC236}">
                <a16:creationId xmlns:a16="http://schemas.microsoft.com/office/drawing/2014/main" id="{49057C84-00D0-4F7A-9D2D-42183013FFFE}"/>
              </a:ext>
            </a:extLst>
          </p:cNvPr>
          <p:cNvSpPr txBox="1">
            <a:spLocks noChangeArrowheads="1"/>
          </p:cNvSpPr>
          <p:nvPr/>
        </p:nvSpPr>
        <p:spPr bwMode="auto">
          <a:xfrm>
            <a:off x="2879725" y="4191000"/>
            <a:ext cx="484505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pt-PT" sz="2200" dirty="0">
                <a:solidFill>
                  <a:srgbClr val="002060"/>
                </a:solidFill>
                <a:latin typeface="+mn-lt"/>
              </a:rPr>
              <a:t>Even though studies have not shown robust results related to these claims; supplements are still commercialized, and the recommended doses are not yet known to be safe. </a:t>
            </a:r>
            <a:endParaRPr lang="en-GB" altLang="pt-PT" sz="2200" dirty="0">
              <a:solidFill>
                <a:srgbClr val="002060"/>
              </a:solidFill>
              <a:latin typeface="+mn-lt"/>
            </a:endParaRPr>
          </a:p>
        </p:txBody>
      </p:sp>
      <p:pic>
        <p:nvPicPr>
          <p:cNvPr id="20483" name="Imagem 4">
            <a:extLst>
              <a:ext uri="{FF2B5EF4-FFF2-40B4-BE49-F238E27FC236}">
                <a16:creationId xmlns:a16="http://schemas.microsoft.com/office/drawing/2014/main" id="{B822FFD3-05FB-41E7-B966-8C4F9EF10795}"/>
              </a:ext>
            </a:extLst>
          </p:cNvPr>
          <p:cNvPicPr>
            <a:picLocks noChangeAspect="1"/>
          </p:cNvPicPr>
          <p:nvPr/>
        </p:nvPicPr>
        <p:blipFill>
          <a:blip r:embed="rId3">
            <a:extLst>
              <a:ext uri="{28A0092B-C50C-407E-A947-70E740481C1C}">
                <a14:useLocalDpi xmlns:a14="http://schemas.microsoft.com/office/drawing/2010/main" val="0"/>
              </a:ext>
            </a:extLst>
          </a:blip>
          <a:srcRect l="11337" t="3883" r="12157" b="6796"/>
          <a:stretch>
            <a:fillRect/>
          </a:stretch>
        </p:blipFill>
        <p:spPr bwMode="auto">
          <a:xfrm>
            <a:off x="25400" y="987425"/>
            <a:ext cx="123825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a:extLst>
              <a:ext uri="{FF2B5EF4-FFF2-40B4-BE49-F238E27FC236}">
                <a16:creationId xmlns:a16="http://schemas.microsoft.com/office/drawing/2014/main" id="{05124C7B-B74F-442B-8E4E-9FC1D930D22D}"/>
              </a:ext>
            </a:extLst>
          </p:cNvPr>
          <p:cNvSpPr txBox="1"/>
          <p:nvPr/>
        </p:nvSpPr>
        <p:spPr>
          <a:xfrm>
            <a:off x="185738" y="5808876"/>
            <a:ext cx="6069012" cy="219075"/>
          </a:xfrm>
          <a:prstGeom prst="rect">
            <a:avLst/>
          </a:prstGeom>
          <a:noFill/>
        </p:spPr>
        <p:txBody>
          <a:bodyPr>
            <a:spAutoFit/>
          </a:bodyPr>
          <a:lstStyle/>
          <a:p>
            <a:pPr>
              <a:defRPr/>
            </a:pPr>
            <a:r>
              <a:rPr lang="en-GB" sz="825" dirty="0">
                <a:solidFill>
                  <a:srgbClr val="002060"/>
                </a:solidFill>
              </a:rPr>
              <a:t>Merry C. Do Chromium Supplements Do Anything? We Review The Research. Healthy But Smart.com.</a:t>
            </a:r>
            <a:endParaRPr lang="pt-PT" sz="825" dirty="0">
              <a:solidFill>
                <a:srgbClr val="002060"/>
              </a:solidFill>
            </a:endParaRPr>
          </a:p>
        </p:txBody>
      </p:sp>
      <p:pic>
        <p:nvPicPr>
          <p:cNvPr id="20485" name="Imagem 5">
            <a:extLst>
              <a:ext uri="{FF2B5EF4-FFF2-40B4-BE49-F238E27FC236}">
                <a16:creationId xmlns:a16="http://schemas.microsoft.com/office/drawing/2014/main" id="{0D1E4C40-33CB-4B03-9E7F-7E7724914A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225" y="2527300"/>
            <a:ext cx="990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Imagem 7">
            <a:extLst>
              <a:ext uri="{FF2B5EF4-FFF2-40B4-BE49-F238E27FC236}">
                <a16:creationId xmlns:a16="http://schemas.microsoft.com/office/drawing/2014/main" id="{827B6527-9092-4897-B3D8-C1F0FB519345}"/>
              </a:ext>
            </a:extLst>
          </p:cNvPr>
          <p:cNvPicPr>
            <a:picLocks noChangeAspect="1"/>
          </p:cNvPicPr>
          <p:nvPr/>
        </p:nvPicPr>
        <p:blipFill>
          <a:blip r:embed="rId5">
            <a:extLst>
              <a:ext uri="{28A0092B-C50C-407E-A947-70E740481C1C}">
                <a14:useLocalDpi xmlns:a14="http://schemas.microsoft.com/office/drawing/2010/main" val="0"/>
              </a:ext>
            </a:extLst>
          </a:blip>
          <a:srcRect t="804"/>
          <a:stretch>
            <a:fillRect/>
          </a:stretch>
        </p:blipFill>
        <p:spPr bwMode="auto">
          <a:xfrm>
            <a:off x="185738" y="4102100"/>
            <a:ext cx="923925"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Imagem 8">
            <a:extLst>
              <a:ext uri="{FF2B5EF4-FFF2-40B4-BE49-F238E27FC236}">
                <a16:creationId xmlns:a16="http://schemas.microsoft.com/office/drawing/2014/main" id="{1D4D0B99-6CE3-452A-92FC-B58718D5EF4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5750" y="966788"/>
            <a:ext cx="987425"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Imagem 9">
            <a:extLst>
              <a:ext uri="{FF2B5EF4-FFF2-40B4-BE49-F238E27FC236}">
                <a16:creationId xmlns:a16="http://schemas.microsoft.com/office/drawing/2014/main" id="{81D75C20-FD76-4269-9C5D-E2853022506D}"/>
              </a:ext>
            </a:extLst>
          </p:cNvPr>
          <p:cNvPicPr>
            <a:picLocks noChangeAspect="1"/>
          </p:cNvPicPr>
          <p:nvPr/>
        </p:nvPicPr>
        <p:blipFill>
          <a:blip r:embed="rId7">
            <a:extLst>
              <a:ext uri="{28A0092B-C50C-407E-A947-70E740481C1C}">
                <a14:useLocalDpi xmlns:a14="http://schemas.microsoft.com/office/drawing/2010/main" val="0"/>
              </a:ext>
            </a:extLst>
          </a:blip>
          <a:srcRect t="2939"/>
          <a:stretch>
            <a:fillRect/>
          </a:stretch>
        </p:blipFill>
        <p:spPr bwMode="auto">
          <a:xfrm>
            <a:off x="7840663" y="2514600"/>
            <a:ext cx="11176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Imagem 10">
            <a:extLst>
              <a:ext uri="{FF2B5EF4-FFF2-40B4-BE49-F238E27FC236}">
                <a16:creationId xmlns:a16="http://schemas.microsoft.com/office/drawing/2014/main" id="{C7A4DA46-E9D8-4713-B89B-5E9438F5DFB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67638" y="4217988"/>
            <a:ext cx="12636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6">
            <a:extLst>
              <a:ext uri="{FF2B5EF4-FFF2-40B4-BE49-F238E27FC236}">
                <a16:creationId xmlns:a16="http://schemas.microsoft.com/office/drawing/2014/main" id="{69921952-645C-4DC9-9E4B-AD41B0EA6A8D}"/>
              </a:ext>
            </a:extLst>
          </p:cNvPr>
          <p:cNvSpPr/>
          <p:nvPr/>
        </p:nvSpPr>
        <p:spPr>
          <a:xfrm>
            <a:off x="1673225" y="1327150"/>
            <a:ext cx="1135063" cy="884238"/>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pt-PT" sz="1350" b="1" dirty="0">
                <a:solidFill>
                  <a:schemeClr val="bg1"/>
                </a:solidFill>
                <a:effectLst>
                  <a:outerShdw blurRad="38100" dist="38100" dir="2700000" algn="tl">
                    <a:srgbClr val="000000">
                      <a:alpha val="43137"/>
                    </a:srgbClr>
                  </a:outerShdw>
                </a:effectLst>
              </a:rPr>
              <a:t>Claims</a:t>
            </a:r>
          </a:p>
        </p:txBody>
      </p:sp>
      <p:sp>
        <p:nvSpPr>
          <p:cNvPr id="18" name="CaixaDeTexto 17">
            <a:extLst>
              <a:ext uri="{FF2B5EF4-FFF2-40B4-BE49-F238E27FC236}">
                <a16:creationId xmlns:a16="http://schemas.microsoft.com/office/drawing/2014/main" id="{0630A6C8-FF7A-425B-AC5D-8ACD32F8DC97}"/>
              </a:ext>
            </a:extLst>
          </p:cNvPr>
          <p:cNvSpPr txBox="1"/>
          <p:nvPr/>
        </p:nvSpPr>
        <p:spPr>
          <a:xfrm>
            <a:off x="2873375" y="1143000"/>
            <a:ext cx="4572000" cy="1446550"/>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pt-PT" sz="2200" dirty="0">
                <a:solidFill>
                  <a:srgbClr val="002060"/>
                </a:solidFill>
              </a:rPr>
              <a:t>Cr(III) </a:t>
            </a:r>
            <a:r>
              <a:rPr lang="en-GB" sz="2200" dirty="0">
                <a:solidFill>
                  <a:srgbClr val="002060"/>
                </a:solidFill>
              </a:rPr>
              <a:t>supplements became famous in the 1990’s for their claims to improve muscle development and help with weight loss. </a:t>
            </a:r>
          </a:p>
        </p:txBody>
      </p:sp>
      <p:sp>
        <p:nvSpPr>
          <p:cNvPr id="19" name="Oval 18">
            <a:extLst>
              <a:ext uri="{FF2B5EF4-FFF2-40B4-BE49-F238E27FC236}">
                <a16:creationId xmlns:a16="http://schemas.microsoft.com/office/drawing/2014/main" id="{16811571-E8F6-4894-B9B4-E036F133313F}"/>
              </a:ext>
            </a:extLst>
          </p:cNvPr>
          <p:cNvSpPr/>
          <p:nvPr/>
        </p:nvSpPr>
        <p:spPr>
          <a:xfrm>
            <a:off x="1673225" y="2903538"/>
            <a:ext cx="1135063" cy="882650"/>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pt-PT" sz="1350" b="1" dirty="0">
                <a:solidFill>
                  <a:schemeClr val="bg1"/>
                </a:solidFill>
                <a:effectLst>
                  <a:outerShdw blurRad="38100" dist="38100" dir="2700000" algn="tl">
                    <a:srgbClr val="000000">
                      <a:alpha val="43137"/>
                    </a:srgbClr>
                  </a:outerShdw>
                </a:effectLst>
              </a:rPr>
              <a:t>Sales</a:t>
            </a:r>
          </a:p>
        </p:txBody>
      </p:sp>
      <p:sp>
        <p:nvSpPr>
          <p:cNvPr id="20493" name="Retângulo 19">
            <a:extLst>
              <a:ext uri="{FF2B5EF4-FFF2-40B4-BE49-F238E27FC236}">
                <a16:creationId xmlns:a16="http://schemas.microsoft.com/office/drawing/2014/main" id="{687A1D5E-A378-4BD5-8FA9-51091B2F4424}"/>
              </a:ext>
            </a:extLst>
          </p:cNvPr>
          <p:cNvSpPr>
            <a:spLocks noChangeArrowheads="1"/>
          </p:cNvSpPr>
          <p:nvPr/>
        </p:nvSpPr>
        <p:spPr bwMode="auto">
          <a:xfrm>
            <a:off x="2873375" y="2667000"/>
            <a:ext cx="4572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pt-PT" sz="2200" dirty="0">
                <a:solidFill>
                  <a:srgbClr val="002060"/>
                </a:solidFill>
                <a:latin typeface="+mn-lt"/>
              </a:rPr>
              <a:t>Industries that produce them have a revenue of around </a:t>
            </a:r>
            <a:r>
              <a:rPr lang="en-US" altLang="pt-PT" sz="2200" dirty="0">
                <a:solidFill>
                  <a:srgbClr val="002060"/>
                </a:solidFill>
                <a:latin typeface="+mn-lt"/>
              </a:rPr>
              <a:t>$85 million per year, which accounts for almost 6% of the supplement market. </a:t>
            </a:r>
          </a:p>
        </p:txBody>
      </p:sp>
      <p:sp>
        <p:nvSpPr>
          <p:cNvPr id="21" name="Oval 20">
            <a:extLst>
              <a:ext uri="{FF2B5EF4-FFF2-40B4-BE49-F238E27FC236}">
                <a16:creationId xmlns:a16="http://schemas.microsoft.com/office/drawing/2014/main" id="{198B01DF-D932-4C80-BEA6-D1D01C5D0C25}"/>
              </a:ext>
            </a:extLst>
          </p:cNvPr>
          <p:cNvSpPr/>
          <p:nvPr/>
        </p:nvSpPr>
        <p:spPr>
          <a:xfrm>
            <a:off x="1716088" y="4465638"/>
            <a:ext cx="1120775" cy="919162"/>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pt-PT" sz="1200" b="1" dirty="0">
                <a:solidFill>
                  <a:schemeClr val="bg1"/>
                </a:solidFill>
                <a:effectLst>
                  <a:outerShdw blurRad="38100" dist="38100" dir="2700000" algn="tl">
                    <a:srgbClr val="000000">
                      <a:alpha val="43137"/>
                    </a:srgbClr>
                  </a:outerShdw>
                </a:effectLst>
              </a:rPr>
              <a:t>Danger</a:t>
            </a:r>
          </a:p>
        </p:txBody>
      </p:sp>
      <p:sp>
        <p:nvSpPr>
          <p:cNvPr id="20495" name="Retângulo 21">
            <a:extLst>
              <a:ext uri="{FF2B5EF4-FFF2-40B4-BE49-F238E27FC236}">
                <a16:creationId xmlns:a16="http://schemas.microsoft.com/office/drawing/2014/main" id="{45AAB253-5F6C-49A1-A3A8-2A37E9FB9EA8}"/>
              </a:ext>
            </a:extLst>
          </p:cNvPr>
          <p:cNvSpPr>
            <a:spLocks noChangeArrowheads="1"/>
          </p:cNvSpPr>
          <p:nvPr/>
        </p:nvSpPr>
        <p:spPr bwMode="auto">
          <a:xfrm>
            <a:off x="3465513" y="419100"/>
            <a:ext cx="3019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pt-PT" b="1" dirty="0">
                <a:solidFill>
                  <a:srgbClr val="0070C0"/>
                </a:solidFill>
                <a:latin typeface="+mj-lt"/>
              </a:rPr>
              <a:t>Supplements</a:t>
            </a:r>
            <a:endParaRPr lang="pt-PT" altLang="pt-PT" b="1" dirty="0">
              <a:solidFill>
                <a:srgbClr val="0070C0"/>
              </a:solidFill>
              <a:latin typeface="+mj-lt"/>
            </a:endParaRPr>
          </a:p>
        </p:txBody>
      </p:sp>
      <p:sp>
        <p:nvSpPr>
          <p:cNvPr id="2" name="TextBox 2">
            <a:extLst>
              <a:ext uri="{FF2B5EF4-FFF2-40B4-BE49-F238E27FC236}">
                <a16:creationId xmlns:a16="http://schemas.microsoft.com/office/drawing/2014/main" id="{4326317E-538C-4082-B013-4DD1CE6B14AB}"/>
              </a:ext>
            </a:extLst>
          </p:cNvPr>
          <p:cNvSpPr txBox="1"/>
          <p:nvPr/>
        </p:nvSpPr>
        <p:spPr>
          <a:xfrm>
            <a:off x="304800" y="296947"/>
            <a:ext cx="7848600" cy="461665"/>
          </a:xfrm>
          <a:prstGeom prst="rect">
            <a:avLst/>
          </a:prstGeom>
          <a:noFill/>
        </p:spPr>
        <p:txBody>
          <a:bodyPr wrap="square" rtlCol="0">
            <a:spAutoFit/>
          </a:bodyPr>
          <a:lstStyle/>
          <a:p>
            <a:r>
              <a:rPr lang="fr-FR" sz="2400" b="1" dirty="0">
                <a:solidFill>
                  <a:srgbClr val="002060"/>
                </a:solidFill>
              </a:rPr>
              <a:t>Introduction</a:t>
            </a:r>
          </a:p>
        </p:txBody>
      </p:sp>
      <p:pic>
        <p:nvPicPr>
          <p:cNvPr id="4" name="Picture 4">
            <a:extLst>
              <a:ext uri="{FF2B5EF4-FFF2-40B4-BE49-F238E27FC236}">
                <a16:creationId xmlns:a16="http://schemas.microsoft.com/office/drawing/2014/main" id="{2D3E3FFD-8B8C-4D95-B822-B19A8774BE9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082" y="5998998"/>
            <a:ext cx="9136918" cy="83579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0FFAF46C-6CA3-430A-ABD3-1B44CE6EE84C}"/>
              </a:ext>
            </a:extLst>
          </p:cNvPr>
          <p:cNvSpPr/>
          <p:nvPr/>
        </p:nvSpPr>
        <p:spPr>
          <a:xfrm>
            <a:off x="2166225" y="4811822"/>
            <a:ext cx="933658" cy="698242"/>
          </a:xfrm>
          <a:prstGeom prst="triangle">
            <a:avLst/>
          </a:prstGeom>
        </p:spPr>
        <p:style>
          <a:lnRef idx="1">
            <a:schemeClr val="accent6"/>
          </a:lnRef>
          <a:fillRef idx="2">
            <a:schemeClr val="accent6"/>
          </a:fillRef>
          <a:effectRef idx="1">
            <a:schemeClr val="accent6"/>
          </a:effectRef>
          <a:fontRef idx="minor">
            <a:schemeClr val="dk1"/>
          </a:fontRef>
        </p:style>
      </p:sp>
      <p:sp>
        <p:nvSpPr>
          <p:cNvPr id="4" name="Rectangle 3">
            <a:extLst>
              <a:ext uri="{FF2B5EF4-FFF2-40B4-BE49-F238E27FC236}">
                <a16:creationId xmlns:a16="http://schemas.microsoft.com/office/drawing/2014/main" id="{32BDF3F6-912B-437E-B5F6-E5BCF18A56C1}"/>
              </a:ext>
            </a:extLst>
          </p:cNvPr>
          <p:cNvSpPr/>
          <p:nvPr/>
        </p:nvSpPr>
        <p:spPr>
          <a:xfrm rot="21360000">
            <a:off x="1181241" y="4610569"/>
            <a:ext cx="2974248" cy="156393"/>
          </a:xfrm>
          <a:prstGeom prst="rect">
            <a:avLst/>
          </a:prstGeom>
        </p:spPr>
        <p:style>
          <a:lnRef idx="1">
            <a:schemeClr val="accent6"/>
          </a:lnRef>
          <a:fillRef idx="2">
            <a:schemeClr val="accent6"/>
          </a:fillRef>
          <a:effectRef idx="1">
            <a:schemeClr val="accent6"/>
          </a:effectRef>
          <a:fontRef idx="minor">
            <a:schemeClr val="dk1"/>
          </a:fontRef>
        </p:style>
      </p:sp>
      <p:grpSp>
        <p:nvGrpSpPr>
          <p:cNvPr id="5" name="Group 4">
            <a:extLst>
              <a:ext uri="{FF2B5EF4-FFF2-40B4-BE49-F238E27FC236}">
                <a16:creationId xmlns:a16="http://schemas.microsoft.com/office/drawing/2014/main" id="{224F03FB-C733-496A-8EE7-CAC4D832705B}"/>
              </a:ext>
            </a:extLst>
          </p:cNvPr>
          <p:cNvGrpSpPr/>
          <p:nvPr/>
        </p:nvGrpSpPr>
        <p:grpSpPr>
          <a:xfrm>
            <a:off x="702355" y="4261429"/>
            <a:ext cx="1202690" cy="528771"/>
            <a:chOff x="1729964" y="3063838"/>
            <a:chExt cx="1808762" cy="794546"/>
          </a:xfrm>
          <a:scene3d>
            <a:camera prst="orthographicFront"/>
            <a:lightRig rig="threePt" dir="t">
              <a:rot lat="0" lon="0" rev="7500000"/>
            </a:lightRig>
          </a:scene3d>
        </p:grpSpPr>
        <p:sp>
          <p:nvSpPr>
            <p:cNvPr id="24" name="Rounded Rectangle 23">
              <a:extLst>
                <a:ext uri="{FF2B5EF4-FFF2-40B4-BE49-F238E27FC236}">
                  <a16:creationId xmlns:a16="http://schemas.microsoft.com/office/drawing/2014/main" id="{4BBF3C29-F5B4-4EB8-81F4-4126B999076F}"/>
                </a:ext>
              </a:extLst>
            </p:cNvPr>
            <p:cNvSpPr/>
            <p:nvPr/>
          </p:nvSpPr>
          <p:spPr>
            <a:xfrm rot="21360000">
              <a:off x="1763643" y="3063838"/>
              <a:ext cx="1775083" cy="613015"/>
            </a:xfrm>
            <a:prstGeom prst="roundRect">
              <a:avLst/>
            </a:prstGeom>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5" name="Rounded Rectangle 8">
              <a:extLst>
                <a:ext uri="{FF2B5EF4-FFF2-40B4-BE49-F238E27FC236}">
                  <a16:creationId xmlns:a16="http://schemas.microsoft.com/office/drawing/2014/main" id="{4D4A387C-FF87-47F8-A0DB-1F0C272B4617}"/>
                </a:ext>
              </a:extLst>
            </p:cNvPr>
            <p:cNvSpPr/>
            <p:nvPr/>
          </p:nvSpPr>
          <p:spPr>
            <a:xfrm rot="21360000">
              <a:off x="1729964" y="3189055"/>
              <a:ext cx="1715233" cy="66932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defTabSz="711200">
                <a:lnSpc>
                  <a:spcPct val="90000"/>
                </a:lnSpc>
                <a:spcAft>
                  <a:spcPct val="35000"/>
                </a:spcAft>
                <a:defRPr/>
              </a:pPr>
              <a:r>
                <a:rPr lang="pt-PT" sz="1600" dirty="0">
                  <a:solidFill>
                    <a:srgbClr val="002060"/>
                  </a:solidFill>
                  <a:latin typeface="Arial Narrow" pitchFamily="34" charset="0"/>
                </a:rPr>
                <a:t>Potatoes</a:t>
              </a:r>
            </a:p>
          </p:txBody>
        </p:sp>
      </p:grpSp>
      <p:grpSp>
        <p:nvGrpSpPr>
          <p:cNvPr id="6" name="Group 5">
            <a:extLst>
              <a:ext uri="{FF2B5EF4-FFF2-40B4-BE49-F238E27FC236}">
                <a16:creationId xmlns:a16="http://schemas.microsoft.com/office/drawing/2014/main" id="{603CA132-8BFB-4D19-8D8B-BECB8367027F}"/>
              </a:ext>
            </a:extLst>
          </p:cNvPr>
          <p:cNvGrpSpPr/>
          <p:nvPr/>
        </p:nvGrpSpPr>
        <p:grpSpPr>
          <a:xfrm>
            <a:off x="632771" y="3956589"/>
            <a:ext cx="1180296" cy="337159"/>
            <a:chOff x="1650353" y="2472895"/>
            <a:chExt cx="1775083" cy="613015"/>
          </a:xfrm>
          <a:scene3d>
            <a:camera prst="orthographicFront"/>
            <a:lightRig rig="threePt" dir="t">
              <a:rot lat="0" lon="0" rev="7500000"/>
            </a:lightRig>
          </a:scene3d>
        </p:grpSpPr>
        <p:sp>
          <p:nvSpPr>
            <p:cNvPr id="22" name="Rounded Rectangle 21">
              <a:extLst>
                <a:ext uri="{FF2B5EF4-FFF2-40B4-BE49-F238E27FC236}">
                  <a16:creationId xmlns:a16="http://schemas.microsoft.com/office/drawing/2014/main" id="{B0D4414E-B4A0-47A2-A524-D5C961726DBF}"/>
                </a:ext>
              </a:extLst>
            </p:cNvPr>
            <p:cNvSpPr/>
            <p:nvPr/>
          </p:nvSpPr>
          <p:spPr>
            <a:xfrm rot="21360000">
              <a:off x="1650353" y="2472895"/>
              <a:ext cx="1775083" cy="613015"/>
            </a:xfrm>
            <a:prstGeom prst="roundRect">
              <a:avLst/>
            </a:prstGeom>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3" name="Rounded Rectangle 10">
              <a:extLst>
                <a:ext uri="{FF2B5EF4-FFF2-40B4-BE49-F238E27FC236}">
                  <a16:creationId xmlns:a16="http://schemas.microsoft.com/office/drawing/2014/main" id="{C67F535E-A5EE-4A08-9021-C74014BC1FED}"/>
                </a:ext>
              </a:extLst>
            </p:cNvPr>
            <p:cNvSpPr/>
            <p:nvPr/>
          </p:nvSpPr>
          <p:spPr>
            <a:xfrm rot="21360000">
              <a:off x="1680278" y="2502820"/>
              <a:ext cx="1715233" cy="55316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defTabSz="711200">
                <a:lnSpc>
                  <a:spcPct val="90000"/>
                </a:lnSpc>
                <a:spcAft>
                  <a:spcPct val="35000"/>
                </a:spcAft>
                <a:defRPr/>
              </a:pPr>
              <a:r>
                <a:rPr lang="pt-PT" sz="1600" dirty="0">
                  <a:solidFill>
                    <a:srgbClr val="002060"/>
                  </a:solidFill>
                  <a:latin typeface="Arial Narrow" pitchFamily="34" charset="0"/>
                </a:rPr>
                <a:t>Liver</a:t>
              </a:r>
            </a:p>
          </p:txBody>
        </p:sp>
      </p:grpSp>
      <p:grpSp>
        <p:nvGrpSpPr>
          <p:cNvPr id="7" name="Group 6">
            <a:extLst>
              <a:ext uri="{FF2B5EF4-FFF2-40B4-BE49-F238E27FC236}">
                <a16:creationId xmlns:a16="http://schemas.microsoft.com/office/drawing/2014/main" id="{0781FFC6-5AF3-4534-B0F7-6AE936406D74}"/>
              </a:ext>
            </a:extLst>
          </p:cNvPr>
          <p:cNvGrpSpPr/>
          <p:nvPr/>
        </p:nvGrpSpPr>
        <p:grpSpPr>
          <a:xfrm>
            <a:off x="583086" y="3616634"/>
            <a:ext cx="1180296" cy="337159"/>
            <a:chOff x="1600668" y="1702728"/>
            <a:chExt cx="1775083" cy="741748"/>
          </a:xfrm>
          <a:scene3d>
            <a:camera prst="orthographicFront"/>
            <a:lightRig rig="threePt" dir="t">
              <a:rot lat="0" lon="0" rev="7500000"/>
            </a:lightRig>
          </a:scene3d>
        </p:grpSpPr>
        <p:sp>
          <p:nvSpPr>
            <p:cNvPr id="20" name="Rounded Rectangle 19">
              <a:extLst>
                <a:ext uri="{FF2B5EF4-FFF2-40B4-BE49-F238E27FC236}">
                  <a16:creationId xmlns:a16="http://schemas.microsoft.com/office/drawing/2014/main" id="{149FA77F-A897-4C82-ACEB-CB1235EE0C14}"/>
                </a:ext>
              </a:extLst>
            </p:cNvPr>
            <p:cNvSpPr/>
            <p:nvPr/>
          </p:nvSpPr>
          <p:spPr>
            <a:xfrm rot="21360000">
              <a:off x="1600668" y="1702728"/>
              <a:ext cx="1775083" cy="741748"/>
            </a:xfrm>
            <a:prstGeom prst="roundRect">
              <a:avLst/>
            </a:prstGeom>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1" name="Rounded Rectangle 12">
              <a:extLst>
                <a:ext uri="{FF2B5EF4-FFF2-40B4-BE49-F238E27FC236}">
                  <a16:creationId xmlns:a16="http://schemas.microsoft.com/office/drawing/2014/main" id="{2FB18045-0C98-43D2-A871-DE64967B8B63}"/>
                </a:ext>
              </a:extLst>
            </p:cNvPr>
            <p:cNvSpPr/>
            <p:nvPr/>
          </p:nvSpPr>
          <p:spPr>
            <a:xfrm rot="21360000">
              <a:off x="1630593" y="1707823"/>
              <a:ext cx="1715233" cy="55316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defTabSz="711200">
                <a:lnSpc>
                  <a:spcPct val="90000"/>
                </a:lnSpc>
                <a:spcAft>
                  <a:spcPct val="35000"/>
                </a:spcAft>
                <a:defRPr/>
              </a:pPr>
              <a:r>
                <a:rPr lang="pt-PT" sz="1600" dirty="0">
                  <a:solidFill>
                    <a:srgbClr val="002060"/>
                  </a:solidFill>
                  <a:latin typeface="Arial Narrow" pitchFamily="34" charset="0"/>
                </a:rPr>
                <a:t>Oysters</a:t>
              </a:r>
            </a:p>
          </p:txBody>
        </p:sp>
      </p:grpSp>
      <p:grpSp>
        <p:nvGrpSpPr>
          <p:cNvPr id="8" name="Group 7">
            <a:extLst>
              <a:ext uri="{FF2B5EF4-FFF2-40B4-BE49-F238E27FC236}">
                <a16:creationId xmlns:a16="http://schemas.microsoft.com/office/drawing/2014/main" id="{7FC7D0FC-0D1E-4D86-B9EE-82CB6A13268C}"/>
              </a:ext>
            </a:extLst>
          </p:cNvPr>
          <p:cNvGrpSpPr/>
          <p:nvPr/>
        </p:nvGrpSpPr>
        <p:grpSpPr>
          <a:xfrm>
            <a:off x="533400" y="3200400"/>
            <a:ext cx="1180296" cy="403152"/>
            <a:chOff x="1550982" y="1647890"/>
            <a:chExt cx="1775083" cy="806299"/>
          </a:xfrm>
          <a:scene3d>
            <a:camera prst="orthographicFront"/>
            <a:lightRig rig="threePt" dir="t">
              <a:rot lat="0" lon="0" rev="7500000"/>
            </a:lightRig>
          </a:scene3d>
        </p:grpSpPr>
        <p:sp>
          <p:nvSpPr>
            <p:cNvPr id="18" name="Rounded Rectangle 17">
              <a:extLst>
                <a:ext uri="{FF2B5EF4-FFF2-40B4-BE49-F238E27FC236}">
                  <a16:creationId xmlns:a16="http://schemas.microsoft.com/office/drawing/2014/main" id="{784A8FDD-A0A2-429F-8D57-52E216AB1805}"/>
                </a:ext>
              </a:extLst>
            </p:cNvPr>
            <p:cNvSpPr/>
            <p:nvPr/>
          </p:nvSpPr>
          <p:spPr>
            <a:xfrm rot="21360000">
              <a:off x="1550982" y="1712444"/>
              <a:ext cx="1775083" cy="741745"/>
            </a:xfrm>
            <a:prstGeom prst="roundRect">
              <a:avLst/>
            </a:prstGeom>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lstStyle/>
            <a:p>
              <a:endParaRPr lang="en-US" dirty="0"/>
            </a:p>
          </p:txBody>
        </p:sp>
        <p:sp>
          <p:nvSpPr>
            <p:cNvPr id="19" name="Rounded Rectangle 14">
              <a:extLst>
                <a:ext uri="{FF2B5EF4-FFF2-40B4-BE49-F238E27FC236}">
                  <a16:creationId xmlns:a16="http://schemas.microsoft.com/office/drawing/2014/main" id="{AA515A6B-02B0-4C91-9242-62E0B68D04EA}"/>
                </a:ext>
              </a:extLst>
            </p:cNvPr>
            <p:cNvSpPr/>
            <p:nvPr/>
          </p:nvSpPr>
          <p:spPr>
            <a:xfrm rot="21360000">
              <a:off x="1580907" y="1647890"/>
              <a:ext cx="1715233" cy="55316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defTabSz="711200">
                <a:lnSpc>
                  <a:spcPct val="90000"/>
                </a:lnSpc>
                <a:spcAft>
                  <a:spcPct val="35000"/>
                </a:spcAft>
                <a:defRPr/>
              </a:pPr>
              <a:r>
                <a:rPr lang="pt-PT" sz="1600" dirty="0">
                  <a:solidFill>
                    <a:srgbClr val="002060"/>
                  </a:solidFill>
                  <a:latin typeface="Arial Narrow" pitchFamily="34" charset="0"/>
                </a:rPr>
                <a:t>Yeast</a:t>
              </a:r>
            </a:p>
          </p:txBody>
        </p:sp>
      </p:grpSp>
      <p:grpSp>
        <p:nvGrpSpPr>
          <p:cNvPr id="9" name="Group 8">
            <a:extLst>
              <a:ext uri="{FF2B5EF4-FFF2-40B4-BE49-F238E27FC236}">
                <a16:creationId xmlns:a16="http://schemas.microsoft.com/office/drawing/2014/main" id="{FFA8EB9C-1BBA-4733-AC45-EA02022B9E65}"/>
              </a:ext>
            </a:extLst>
          </p:cNvPr>
          <p:cNvGrpSpPr/>
          <p:nvPr/>
        </p:nvGrpSpPr>
        <p:grpSpPr>
          <a:xfrm>
            <a:off x="3266104" y="4092131"/>
            <a:ext cx="1180296" cy="370875"/>
            <a:chOff x="4283686" y="2949876"/>
            <a:chExt cx="1775083" cy="613015"/>
          </a:xfrm>
          <a:scene3d>
            <a:camera prst="orthographicFront"/>
            <a:lightRig rig="threePt" dir="t">
              <a:rot lat="0" lon="0" rev="7500000"/>
            </a:lightRig>
          </a:scene3d>
        </p:grpSpPr>
        <p:sp>
          <p:nvSpPr>
            <p:cNvPr id="16" name="Rounded Rectangle 15">
              <a:extLst>
                <a:ext uri="{FF2B5EF4-FFF2-40B4-BE49-F238E27FC236}">
                  <a16:creationId xmlns:a16="http://schemas.microsoft.com/office/drawing/2014/main" id="{78C3D922-ABCA-45CF-87AA-57DFEA20E59C}"/>
                </a:ext>
              </a:extLst>
            </p:cNvPr>
            <p:cNvSpPr/>
            <p:nvPr/>
          </p:nvSpPr>
          <p:spPr>
            <a:xfrm rot="21360000">
              <a:off x="4283686" y="2949876"/>
              <a:ext cx="1775083" cy="613015"/>
            </a:xfrm>
            <a:prstGeom prst="roundRect">
              <a:avLst/>
            </a:prstGeom>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7" name="Rounded Rectangle 16">
              <a:extLst>
                <a:ext uri="{FF2B5EF4-FFF2-40B4-BE49-F238E27FC236}">
                  <a16:creationId xmlns:a16="http://schemas.microsoft.com/office/drawing/2014/main" id="{C606FAA1-1707-4AE3-8638-2B9D87F1759C}"/>
                </a:ext>
              </a:extLst>
            </p:cNvPr>
            <p:cNvSpPr/>
            <p:nvPr/>
          </p:nvSpPr>
          <p:spPr>
            <a:xfrm rot="21360000">
              <a:off x="4313611" y="2979801"/>
              <a:ext cx="1715233" cy="55316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defTabSz="711200">
                <a:lnSpc>
                  <a:spcPct val="90000"/>
                </a:lnSpc>
                <a:spcAft>
                  <a:spcPct val="35000"/>
                </a:spcAft>
                <a:defRPr/>
              </a:pPr>
              <a:r>
                <a:rPr lang="pt-PT" sz="1600" dirty="0">
                  <a:solidFill>
                    <a:srgbClr val="002060"/>
                  </a:solidFill>
                  <a:latin typeface="Arial Narrow" pitchFamily="34" charset="0"/>
                </a:rPr>
                <a:t>Yolk</a:t>
              </a:r>
            </a:p>
          </p:txBody>
        </p:sp>
      </p:grpSp>
      <p:grpSp>
        <p:nvGrpSpPr>
          <p:cNvPr id="10" name="Group 9">
            <a:extLst>
              <a:ext uri="{FF2B5EF4-FFF2-40B4-BE49-F238E27FC236}">
                <a16:creationId xmlns:a16="http://schemas.microsoft.com/office/drawing/2014/main" id="{8492600C-D77E-45F8-9349-858239D2F9E2}"/>
              </a:ext>
            </a:extLst>
          </p:cNvPr>
          <p:cNvGrpSpPr/>
          <p:nvPr/>
        </p:nvGrpSpPr>
        <p:grpSpPr>
          <a:xfrm>
            <a:off x="3216418" y="3729697"/>
            <a:ext cx="1180296" cy="337159"/>
            <a:chOff x="4234000" y="2294027"/>
            <a:chExt cx="1775083" cy="613015"/>
          </a:xfrm>
          <a:scene3d>
            <a:camera prst="orthographicFront"/>
            <a:lightRig rig="threePt" dir="t">
              <a:rot lat="0" lon="0" rev="7500000"/>
            </a:lightRig>
          </a:scene3d>
        </p:grpSpPr>
        <p:sp>
          <p:nvSpPr>
            <p:cNvPr id="14" name="Rounded Rectangle 13">
              <a:extLst>
                <a:ext uri="{FF2B5EF4-FFF2-40B4-BE49-F238E27FC236}">
                  <a16:creationId xmlns:a16="http://schemas.microsoft.com/office/drawing/2014/main" id="{FA8C18AA-0733-499D-BB12-18017CA9B446}"/>
                </a:ext>
              </a:extLst>
            </p:cNvPr>
            <p:cNvSpPr/>
            <p:nvPr/>
          </p:nvSpPr>
          <p:spPr>
            <a:xfrm rot="21360000">
              <a:off x="4234000" y="2294027"/>
              <a:ext cx="1775083" cy="613015"/>
            </a:xfrm>
            <a:prstGeom prst="roundRect">
              <a:avLst/>
            </a:prstGeom>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5" name="Rounded Rectangle 18">
              <a:extLst>
                <a:ext uri="{FF2B5EF4-FFF2-40B4-BE49-F238E27FC236}">
                  <a16:creationId xmlns:a16="http://schemas.microsoft.com/office/drawing/2014/main" id="{DA1FDF8E-2B76-4680-861F-31FBD95EDF1F}"/>
                </a:ext>
              </a:extLst>
            </p:cNvPr>
            <p:cNvSpPr/>
            <p:nvPr/>
          </p:nvSpPr>
          <p:spPr>
            <a:xfrm rot="21360000">
              <a:off x="4263925" y="2323952"/>
              <a:ext cx="1715233" cy="55316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defTabSz="711200">
                <a:lnSpc>
                  <a:spcPct val="90000"/>
                </a:lnSpc>
                <a:spcAft>
                  <a:spcPct val="35000"/>
                </a:spcAft>
                <a:defRPr/>
              </a:pPr>
              <a:r>
                <a:rPr lang="pt-PT" sz="1600" dirty="0">
                  <a:solidFill>
                    <a:srgbClr val="002060"/>
                  </a:solidFill>
                  <a:latin typeface="Arial Narrow" pitchFamily="34" charset="0"/>
                </a:rPr>
                <a:t>Cheese</a:t>
              </a:r>
            </a:p>
          </p:txBody>
        </p:sp>
      </p:grpSp>
      <p:grpSp>
        <p:nvGrpSpPr>
          <p:cNvPr id="11" name="Group 10">
            <a:extLst>
              <a:ext uri="{FF2B5EF4-FFF2-40B4-BE49-F238E27FC236}">
                <a16:creationId xmlns:a16="http://schemas.microsoft.com/office/drawing/2014/main" id="{36710BDF-671D-4DC7-B5DE-CD8F9AA62F25}"/>
              </a:ext>
            </a:extLst>
          </p:cNvPr>
          <p:cNvGrpSpPr/>
          <p:nvPr/>
        </p:nvGrpSpPr>
        <p:grpSpPr>
          <a:xfrm>
            <a:off x="3166733" y="3361139"/>
            <a:ext cx="1180296" cy="337159"/>
            <a:chOff x="4184315" y="1638178"/>
            <a:chExt cx="1775083" cy="613015"/>
          </a:xfrm>
          <a:scene3d>
            <a:camera prst="orthographicFront"/>
            <a:lightRig rig="threePt" dir="t">
              <a:rot lat="0" lon="0" rev="7500000"/>
            </a:lightRig>
          </a:scene3d>
        </p:grpSpPr>
        <p:sp>
          <p:nvSpPr>
            <p:cNvPr id="12" name="Rounded Rectangle 11">
              <a:extLst>
                <a:ext uri="{FF2B5EF4-FFF2-40B4-BE49-F238E27FC236}">
                  <a16:creationId xmlns:a16="http://schemas.microsoft.com/office/drawing/2014/main" id="{CBC9AA54-F40D-48CB-9727-26A41897FF0A}"/>
                </a:ext>
              </a:extLst>
            </p:cNvPr>
            <p:cNvSpPr/>
            <p:nvPr/>
          </p:nvSpPr>
          <p:spPr>
            <a:xfrm rot="21360000">
              <a:off x="4184315" y="1638178"/>
              <a:ext cx="1775083" cy="613015"/>
            </a:xfrm>
            <a:prstGeom prst="roundRect">
              <a:avLst/>
            </a:prstGeom>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3" name="Rounded Rectangle 20">
              <a:extLst>
                <a:ext uri="{FF2B5EF4-FFF2-40B4-BE49-F238E27FC236}">
                  <a16:creationId xmlns:a16="http://schemas.microsoft.com/office/drawing/2014/main" id="{1CA35956-5367-4687-8E93-8CF76AEF2512}"/>
                </a:ext>
              </a:extLst>
            </p:cNvPr>
            <p:cNvSpPr/>
            <p:nvPr/>
          </p:nvSpPr>
          <p:spPr>
            <a:xfrm rot="21360000">
              <a:off x="4214240" y="1668103"/>
              <a:ext cx="1715233" cy="55316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60960" tIns="60960" rIns="60960" bIns="60960" spcCol="1270" anchor="ctr"/>
            <a:lstStyle/>
            <a:p>
              <a:pPr defTabSz="711200">
                <a:lnSpc>
                  <a:spcPct val="90000"/>
                </a:lnSpc>
                <a:spcAft>
                  <a:spcPct val="35000"/>
                </a:spcAft>
                <a:defRPr/>
              </a:pPr>
              <a:r>
                <a:rPr lang="pt-PT" sz="1600" dirty="0">
                  <a:solidFill>
                    <a:srgbClr val="002060"/>
                  </a:solidFill>
                  <a:latin typeface="Arial Narrow" pitchFamily="34" charset="0"/>
                </a:rPr>
                <a:t>Coffee</a:t>
              </a:r>
            </a:p>
          </p:txBody>
        </p:sp>
      </p:grpSp>
      <p:sp>
        <p:nvSpPr>
          <p:cNvPr id="28" name="Rectangle 27">
            <a:extLst>
              <a:ext uri="{FF2B5EF4-FFF2-40B4-BE49-F238E27FC236}">
                <a16:creationId xmlns:a16="http://schemas.microsoft.com/office/drawing/2014/main" id="{573ADD52-06A0-45DB-BB33-8C6EC063F251}"/>
              </a:ext>
            </a:extLst>
          </p:cNvPr>
          <p:cNvSpPr/>
          <p:nvPr/>
        </p:nvSpPr>
        <p:spPr>
          <a:xfrm>
            <a:off x="4771771" y="5154056"/>
            <a:ext cx="3684022" cy="381771"/>
          </a:xfrm>
          <a:prstGeom prst="rect">
            <a:avLst/>
          </a:prstGeom>
        </p:spPr>
        <p:txBody>
          <a:bodyPr wrap="none">
            <a:spAutoFit/>
          </a:bodyPr>
          <a:lstStyle/>
          <a:p>
            <a:pPr algn="just">
              <a:lnSpc>
                <a:spcPct val="110000"/>
              </a:lnSpc>
              <a:buClr>
                <a:srgbClr val="00CC00"/>
              </a:buClr>
              <a:buSzPct val="80000"/>
              <a:defRPr/>
            </a:pPr>
            <a:r>
              <a:rPr lang="pt-PT" kern="0" dirty="0">
                <a:solidFill>
                  <a:srgbClr val="002060"/>
                </a:solidFill>
              </a:rPr>
              <a:t>Normal plasma values: 0.1-2.1 µg/mL</a:t>
            </a:r>
          </a:p>
        </p:txBody>
      </p:sp>
      <p:sp>
        <p:nvSpPr>
          <p:cNvPr id="30" name="Rectangle 29">
            <a:extLst>
              <a:ext uri="{FF2B5EF4-FFF2-40B4-BE49-F238E27FC236}">
                <a16:creationId xmlns:a16="http://schemas.microsoft.com/office/drawing/2014/main" id="{A3851132-E3CA-4A87-A193-4135880305D7}"/>
              </a:ext>
            </a:extLst>
          </p:cNvPr>
          <p:cNvSpPr/>
          <p:nvPr/>
        </p:nvSpPr>
        <p:spPr>
          <a:xfrm>
            <a:off x="4548554" y="4963171"/>
            <a:ext cx="3254417" cy="381771"/>
          </a:xfrm>
          <a:prstGeom prst="rect">
            <a:avLst/>
          </a:prstGeom>
        </p:spPr>
        <p:txBody>
          <a:bodyPr wrap="none">
            <a:spAutoFit/>
          </a:bodyPr>
          <a:lstStyle/>
          <a:p>
            <a:pPr lvl="2" algn="just">
              <a:lnSpc>
                <a:spcPct val="110000"/>
              </a:lnSpc>
              <a:buClr>
                <a:srgbClr val="EFEF75"/>
              </a:buClr>
              <a:buSzPct val="80000"/>
              <a:defRPr/>
            </a:pPr>
            <a:r>
              <a:rPr lang="pt-PT" kern="0" dirty="0" err="1">
                <a:solidFill>
                  <a:srgbClr val="002060"/>
                </a:solidFill>
              </a:rPr>
              <a:t>Daily</a:t>
            </a:r>
            <a:r>
              <a:rPr lang="pt-PT" kern="0" dirty="0">
                <a:solidFill>
                  <a:srgbClr val="002060"/>
                </a:solidFill>
              </a:rPr>
              <a:t> </a:t>
            </a:r>
            <a:r>
              <a:rPr lang="pt-PT" kern="0" dirty="0" err="1">
                <a:solidFill>
                  <a:srgbClr val="002060"/>
                </a:solidFill>
              </a:rPr>
              <a:t>intake</a:t>
            </a:r>
            <a:r>
              <a:rPr lang="pt-PT" kern="0" dirty="0">
                <a:solidFill>
                  <a:srgbClr val="002060"/>
                </a:solidFill>
              </a:rPr>
              <a:t>: 10 - 40 µg</a:t>
            </a:r>
          </a:p>
        </p:txBody>
      </p:sp>
      <p:sp>
        <p:nvSpPr>
          <p:cNvPr id="22546" name="Rectangle 1">
            <a:extLst>
              <a:ext uri="{FF2B5EF4-FFF2-40B4-BE49-F238E27FC236}">
                <a16:creationId xmlns:a16="http://schemas.microsoft.com/office/drawing/2014/main" id="{6B83A811-A924-4BBE-AD49-8736D342E34D}"/>
              </a:ext>
            </a:extLst>
          </p:cNvPr>
          <p:cNvSpPr>
            <a:spLocks noChangeArrowheads="1"/>
          </p:cNvSpPr>
          <p:nvPr/>
        </p:nvSpPr>
        <p:spPr bwMode="auto">
          <a:xfrm>
            <a:off x="491185" y="1166348"/>
            <a:ext cx="816489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pt-PT" sz="2200" dirty="0">
                <a:solidFill>
                  <a:srgbClr val="002060"/>
                </a:solidFill>
                <a:latin typeface="+mn-lt"/>
              </a:rPr>
              <a:t>USA Academy of Sciences &amp; National Research Council recommends: </a:t>
            </a:r>
            <a:r>
              <a:rPr lang="pt-PT" altLang="pt-PT" sz="2200" dirty="0">
                <a:solidFill>
                  <a:srgbClr val="002060"/>
                </a:solidFill>
                <a:latin typeface="+mn-lt"/>
              </a:rPr>
              <a:t>50 – 200 </a:t>
            </a:r>
            <a:r>
              <a:rPr lang="pt-PT" altLang="pt-PT" sz="2200" dirty="0" err="1">
                <a:solidFill>
                  <a:srgbClr val="002060"/>
                </a:solidFill>
                <a:latin typeface="+mn-lt"/>
              </a:rPr>
              <a:t>μg</a:t>
            </a:r>
            <a:r>
              <a:rPr lang="pt-PT" altLang="pt-PT" sz="2200" dirty="0">
                <a:solidFill>
                  <a:srgbClr val="002060"/>
                </a:solidFill>
                <a:latin typeface="+mn-lt"/>
              </a:rPr>
              <a:t>/</a:t>
            </a:r>
            <a:r>
              <a:rPr lang="pt-PT" altLang="pt-PT" sz="2200" dirty="0" err="1">
                <a:solidFill>
                  <a:srgbClr val="002060"/>
                </a:solidFill>
                <a:latin typeface="+mn-lt"/>
              </a:rPr>
              <a:t>day</a:t>
            </a:r>
            <a:endParaRPr lang="pt-PT" altLang="pt-PT" sz="2200" dirty="0">
              <a:solidFill>
                <a:srgbClr val="002060"/>
              </a:solidFill>
              <a:latin typeface="+mn-lt"/>
            </a:endParaRPr>
          </a:p>
          <a:p>
            <a:pPr eaLnBrk="1" hangingPunct="1">
              <a:spcBef>
                <a:spcPct val="0"/>
              </a:spcBef>
              <a:buFontTx/>
              <a:buNone/>
            </a:pPr>
            <a:r>
              <a:rPr lang="en-US" altLang="pt-PT" sz="2200" dirty="0">
                <a:solidFill>
                  <a:srgbClr val="002060"/>
                </a:solidFill>
                <a:latin typeface="+mn-lt"/>
              </a:rPr>
              <a:t>Food &amp; Nutrition Board of the USA National Academy of Sciences recommends : </a:t>
            </a:r>
            <a:r>
              <a:rPr lang="pt-PT" altLang="pt-PT" sz="2200" dirty="0">
                <a:solidFill>
                  <a:srgbClr val="002060"/>
                </a:solidFill>
                <a:latin typeface="+mn-lt"/>
              </a:rPr>
              <a:t>25 - 35 </a:t>
            </a:r>
            <a:r>
              <a:rPr lang="pt-PT" altLang="pt-PT" sz="2200" dirty="0" err="1">
                <a:solidFill>
                  <a:srgbClr val="002060"/>
                </a:solidFill>
                <a:latin typeface="+mn-lt"/>
              </a:rPr>
              <a:t>μg</a:t>
            </a:r>
            <a:r>
              <a:rPr lang="pt-PT" altLang="pt-PT" sz="2200" dirty="0">
                <a:solidFill>
                  <a:srgbClr val="002060"/>
                </a:solidFill>
                <a:latin typeface="+mn-lt"/>
              </a:rPr>
              <a:t>/</a:t>
            </a:r>
            <a:r>
              <a:rPr lang="pt-PT" altLang="pt-PT" sz="2200" dirty="0" err="1">
                <a:solidFill>
                  <a:srgbClr val="002060"/>
                </a:solidFill>
                <a:latin typeface="+mn-lt"/>
              </a:rPr>
              <a:t>day</a:t>
            </a:r>
            <a:endParaRPr lang="pt-PT" altLang="pt-PT" sz="2200" dirty="0">
              <a:solidFill>
                <a:srgbClr val="002060"/>
              </a:solidFill>
              <a:latin typeface="+mn-lt"/>
            </a:endParaRPr>
          </a:p>
        </p:txBody>
      </p:sp>
      <p:sp>
        <p:nvSpPr>
          <p:cNvPr id="26644" name="Rectangle 28">
            <a:extLst>
              <a:ext uri="{FF2B5EF4-FFF2-40B4-BE49-F238E27FC236}">
                <a16:creationId xmlns:a16="http://schemas.microsoft.com/office/drawing/2014/main" id="{F846D430-0658-4C61-9200-FF5D7E407DE0}"/>
              </a:ext>
            </a:extLst>
          </p:cNvPr>
          <p:cNvSpPr>
            <a:spLocks noChangeArrowheads="1"/>
          </p:cNvSpPr>
          <p:nvPr/>
        </p:nvSpPr>
        <p:spPr bwMode="auto">
          <a:xfrm>
            <a:off x="5102196" y="2605993"/>
            <a:ext cx="3581400" cy="2246312"/>
          </a:xfrm>
          <a:prstGeom prst="rect">
            <a:avLst/>
          </a:prstGeom>
          <a:solidFill>
            <a:schemeClr val="accent1">
              <a:lumMod val="60000"/>
              <a:lumOff val="40000"/>
            </a:schemeClr>
          </a:solidFill>
          <a:ln>
            <a:solidFill>
              <a:schemeClr val="tx2">
                <a:lumMod val="20000"/>
                <a:lumOff val="80000"/>
              </a:schemeClr>
            </a:solidFill>
          </a:ln>
        </p:spPr>
        <p:style>
          <a:lnRef idx="3">
            <a:schemeClr val="lt1"/>
          </a:lnRef>
          <a:fillRef idx="1">
            <a:schemeClr val="accent1"/>
          </a:fillRef>
          <a:effectRef idx="1">
            <a:schemeClr val="accent1"/>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defRPr/>
            </a:pPr>
            <a:r>
              <a:rPr lang="pt-PT" altLang="pt-PT" sz="2000" dirty="0">
                <a:latin typeface="+mn-lt"/>
              </a:rPr>
              <a:t>Some available:</a:t>
            </a:r>
          </a:p>
          <a:p>
            <a:pPr algn="just" eaLnBrk="1" hangingPunct="1">
              <a:spcBef>
                <a:spcPct val="0"/>
              </a:spcBef>
              <a:buFontTx/>
              <a:buNone/>
              <a:defRPr/>
            </a:pPr>
            <a:r>
              <a:rPr lang="pt-PT" altLang="pt-PT" sz="2000" dirty="0">
                <a:latin typeface="+mn-lt"/>
              </a:rPr>
              <a:t>Tablets, </a:t>
            </a:r>
          </a:p>
          <a:p>
            <a:pPr algn="just" eaLnBrk="1" hangingPunct="1">
              <a:spcBef>
                <a:spcPct val="0"/>
              </a:spcBef>
              <a:buFontTx/>
              <a:buNone/>
              <a:defRPr/>
            </a:pPr>
            <a:r>
              <a:rPr lang="pt-PT" altLang="pt-PT" sz="2000" dirty="0">
                <a:latin typeface="+mn-lt"/>
              </a:rPr>
              <a:t>Sport beverages, </a:t>
            </a:r>
          </a:p>
          <a:p>
            <a:pPr algn="just" eaLnBrk="1" hangingPunct="1">
              <a:spcBef>
                <a:spcPct val="0"/>
              </a:spcBef>
              <a:buFontTx/>
              <a:buNone/>
              <a:defRPr/>
            </a:pPr>
            <a:r>
              <a:rPr lang="pt-PT" altLang="pt-PT" sz="2000" dirty="0">
                <a:latin typeface="+mn-lt"/>
              </a:rPr>
              <a:t>Gums,</a:t>
            </a:r>
          </a:p>
          <a:p>
            <a:pPr algn="just" eaLnBrk="1" hangingPunct="1">
              <a:spcBef>
                <a:spcPct val="0"/>
              </a:spcBef>
              <a:buFontTx/>
              <a:buNone/>
              <a:defRPr/>
            </a:pPr>
            <a:r>
              <a:rPr lang="pt-PT" altLang="pt-PT" sz="2000" dirty="0">
                <a:latin typeface="+mn-lt"/>
              </a:rPr>
              <a:t>provides </a:t>
            </a:r>
            <a:r>
              <a:rPr lang="pt-PT" altLang="pt-PT" sz="2000" dirty="0">
                <a:solidFill>
                  <a:srgbClr val="C00000"/>
                </a:solidFill>
                <a:latin typeface="+mn-lt"/>
              </a:rPr>
              <a:t>ca 200-600 μg Cr / day, </a:t>
            </a:r>
          </a:p>
          <a:p>
            <a:pPr algn="just" eaLnBrk="1" hangingPunct="1">
              <a:spcBef>
                <a:spcPct val="0"/>
              </a:spcBef>
              <a:buFontTx/>
              <a:buNone/>
              <a:defRPr/>
            </a:pPr>
            <a:r>
              <a:rPr lang="pt-PT" altLang="pt-PT" sz="2000" b="1" dirty="0">
                <a:latin typeface="+mn-lt"/>
              </a:rPr>
              <a:t>10 – 20x the recommended values for Cr(III) intake!!!</a:t>
            </a:r>
          </a:p>
        </p:txBody>
      </p:sp>
      <p:sp>
        <p:nvSpPr>
          <p:cNvPr id="2" name="TextBox 2">
            <a:extLst>
              <a:ext uri="{FF2B5EF4-FFF2-40B4-BE49-F238E27FC236}">
                <a16:creationId xmlns:a16="http://schemas.microsoft.com/office/drawing/2014/main" id="{A29DC705-4782-4368-B4A5-A2E5B7E4D47B}"/>
              </a:ext>
            </a:extLst>
          </p:cNvPr>
          <p:cNvSpPr txBox="1"/>
          <p:nvPr/>
        </p:nvSpPr>
        <p:spPr>
          <a:xfrm>
            <a:off x="304800" y="121908"/>
            <a:ext cx="8382000" cy="1569660"/>
          </a:xfrm>
          <a:prstGeom prst="rect">
            <a:avLst/>
          </a:prstGeom>
          <a:noFill/>
        </p:spPr>
        <p:txBody>
          <a:bodyPr wrap="square" rtlCol="0">
            <a:spAutoFit/>
          </a:bodyPr>
          <a:lstStyle/>
          <a:p>
            <a:r>
              <a:rPr lang="fr-FR" sz="2400" b="1" dirty="0">
                <a:solidFill>
                  <a:srgbClr val="002060"/>
                </a:solidFill>
              </a:rPr>
              <a:t>Introduction - </a:t>
            </a:r>
            <a:r>
              <a:rPr lang="pt-PT" altLang="pt-PT" sz="2400" b="1" dirty="0" err="1">
                <a:solidFill>
                  <a:srgbClr val="0070C0"/>
                </a:solidFill>
                <a:latin typeface="+mj-lt"/>
              </a:rPr>
              <a:t>Cr</a:t>
            </a:r>
            <a:r>
              <a:rPr lang="pt-PT" altLang="pt-PT" sz="2400" b="1" dirty="0">
                <a:solidFill>
                  <a:srgbClr val="0070C0"/>
                </a:solidFill>
                <a:latin typeface="+mj-lt"/>
              </a:rPr>
              <a:t>(III)-tris(</a:t>
            </a:r>
            <a:r>
              <a:rPr lang="pt-PT" altLang="pt-PT" sz="2400" b="1" dirty="0" err="1">
                <a:solidFill>
                  <a:srgbClr val="0070C0"/>
                </a:solidFill>
                <a:latin typeface="+mj-lt"/>
              </a:rPr>
              <a:t>picolinate</a:t>
            </a:r>
            <a:r>
              <a:rPr lang="pt-PT" altLang="pt-PT" sz="2400" b="1" dirty="0">
                <a:solidFill>
                  <a:srgbClr val="0070C0"/>
                </a:solidFill>
                <a:latin typeface="+mj-lt"/>
              </a:rPr>
              <a:t>) - </a:t>
            </a:r>
            <a:r>
              <a:rPr lang="en-US" altLang="pt-PT" sz="2400" b="1" dirty="0">
                <a:solidFill>
                  <a:srgbClr val="0070C0"/>
                </a:solidFill>
                <a:latin typeface="+mj-lt"/>
              </a:rPr>
              <a:t>dietary supplement, recommended for humans and cattle </a:t>
            </a:r>
          </a:p>
          <a:p>
            <a:endParaRPr lang="pt-PT" altLang="pt-PT" sz="2400" b="1" dirty="0">
              <a:solidFill>
                <a:schemeClr val="tx2"/>
              </a:solidFill>
              <a:latin typeface="+mj-lt"/>
            </a:endParaRPr>
          </a:p>
          <a:p>
            <a:endParaRPr lang="fr-FR" sz="2400" b="1" dirty="0">
              <a:solidFill>
                <a:srgbClr val="002060"/>
              </a:solidFill>
            </a:endParaRPr>
          </a:p>
        </p:txBody>
      </p:sp>
      <p:pic>
        <p:nvPicPr>
          <p:cNvPr id="26" name="Picture 4">
            <a:extLst>
              <a:ext uri="{FF2B5EF4-FFF2-40B4-BE49-F238E27FC236}">
                <a16:creationId xmlns:a16="http://schemas.microsoft.com/office/drawing/2014/main" id="{D9CC1D1F-9651-449E-8186-BA9E909E368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082" y="6022201"/>
            <a:ext cx="9136918" cy="83579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15</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3" name="Picture 2" descr="Diagram&#10;&#10;Description automatically generated">
            <a:extLst>
              <a:ext uri="{FF2B5EF4-FFF2-40B4-BE49-F238E27FC236}">
                <a16:creationId xmlns:a16="http://schemas.microsoft.com/office/drawing/2014/main" id="{AED0AFF8-6A82-A240-BFCE-7CE6AF42B9B0}"/>
              </a:ext>
            </a:extLst>
          </p:cNvPr>
          <p:cNvPicPr>
            <a:picLocks noChangeAspect="1"/>
          </p:cNvPicPr>
          <p:nvPr/>
        </p:nvPicPr>
        <p:blipFill rotWithShape="1">
          <a:blip r:embed="rId4">
            <a:extLst>
              <a:ext uri="{28A0092B-C50C-407E-A947-70E740481C1C}">
                <a14:useLocalDpi xmlns:a14="http://schemas.microsoft.com/office/drawing/2010/main" val="0"/>
              </a:ext>
            </a:extLst>
          </a:blip>
          <a:srcRect l="5385" t="24979" r="5914" b="7644"/>
          <a:stretch/>
        </p:blipFill>
        <p:spPr>
          <a:xfrm>
            <a:off x="165100" y="1680321"/>
            <a:ext cx="4724400" cy="2902131"/>
          </a:xfrm>
          <a:prstGeom prst="rect">
            <a:avLst/>
          </a:prstGeom>
          <a:ln>
            <a:solidFill>
              <a:schemeClr val="tx2"/>
            </a:solidFill>
          </a:ln>
        </p:spPr>
      </p:pic>
      <p:sp>
        <p:nvSpPr>
          <p:cNvPr id="5" name="Rectangle 4">
            <a:extLst>
              <a:ext uri="{FF2B5EF4-FFF2-40B4-BE49-F238E27FC236}">
                <a16:creationId xmlns:a16="http://schemas.microsoft.com/office/drawing/2014/main" id="{1CD1FA5D-7903-D546-A348-996FD1C2BA48}"/>
              </a:ext>
            </a:extLst>
          </p:cNvPr>
          <p:cNvSpPr/>
          <p:nvPr/>
        </p:nvSpPr>
        <p:spPr>
          <a:xfrm>
            <a:off x="4191000" y="1403543"/>
            <a:ext cx="4724400" cy="147732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dirty="0">
                <a:solidFill>
                  <a:srgbClr val="002060"/>
                </a:solidFill>
              </a:rPr>
              <a:t>Supplementation of dairy cattle diets with trivalent chromium has great potential to </a:t>
            </a:r>
            <a:r>
              <a:rPr lang="en-GB" b="1" dirty="0">
                <a:solidFill>
                  <a:srgbClr val="002060"/>
                </a:solidFill>
              </a:rPr>
              <a:t>improve glucose and NEFA (non-esterified fatty acid) metabolism</a:t>
            </a:r>
            <a:r>
              <a:rPr lang="en-GB" dirty="0">
                <a:solidFill>
                  <a:srgbClr val="002060"/>
                </a:solidFill>
              </a:rPr>
              <a:t>, dry matter (DM) intake and milk yields, particularly in transition cows.</a:t>
            </a:r>
            <a:endParaRPr lang="en-US" dirty="0">
              <a:solidFill>
                <a:srgbClr val="002060"/>
              </a:solidFill>
            </a:endParaRPr>
          </a:p>
        </p:txBody>
      </p:sp>
      <p:sp>
        <p:nvSpPr>
          <p:cNvPr id="8" name="Rectangle 7">
            <a:extLst>
              <a:ext uri="{FF2B5EF4-FFF2-40B4-BE49-F238E27FC236}">
                <a16:creationId xmlns:a16="http://schemas.microsoft.com/office/drawing/2014/main" id="{AF94641E-8215-8E41-94FF-AF18675B8765}"/>
              </a:ext>
            </a:extLst>
          </p:cNvPr>
          <p:cNvSpPr/>
          <p:nvPr/>
        </p:nvSpPr>
        <p:spPr>
          <a:xfrm>
            <a:off x="165100" y="4582452"/>
            <a:ext cx="4572000" cy="261610"/>
          </a:xfrm>
          <a:prstGeom prst="rect">
            <a:avLst/>
          </a:prstGeom>
        </p:spPr>
        <p:txBody>
          <a:bodyPr>
            <a:spAutoFit/>
          </a:bodyPr>
          <a:lstStyle/>
          <a:p>
            <a:r>
              <a:rPr lang="en-GB" sz="1100" dirty="0">
                <a:solidFill>
                  <a:srgbClr val="002060"/>
                </a:solidFill>
              </a:rPr>
              <a:t>M. A. </a:t>
            </a:r>
            <a:r>
              <a:rPr lang="en-GB" sz="1100" dirty="0" err="1">
                <a:solidFill>
                  <a:srgbClr val="002060"/>
                </a:solidFill>
              </a:rPr>
              <a:t>Soltan</a:t>
            </a:r>
            <a:r>
              <a:rPr lang="en-GB" sz="1100" dirty="0">
                <a:solidFill>
                  <a:srgbClr val="002060"/>
                </a:solidFill>
              </a:rPr>
              <a:t>, 2009</a:t>
            </a:r>
            <a:r>
              <a:rPr lang="en-GB" sz="1100" u="sng" dirty="0">
                <a:solidFill>
                  <a:srgbClr val="002060"/>
                </a:solidFill>
              </a:rPr>
              <a:t>, </a:t>
            </a:r>
            <a:r>
              <a:rPr lang="en-GB" sz="1100" u="sng" dirty="0">
                <a:solidFill>
                  <a:srgbClr val="002060"/>
                </a:solidFill>
                <a:hlinkClick r:id="rId5">
                  <a:extLst>
                    <a:ext uri="{A12FA001-AC4F-418D-AE19-62706E023703}">
                      <ahyp:hlinkClr xmlns:ahyp="http://schemas.microsoft.com/office/drawing/2018/hyperlinkcolor" val="tx"/>
                    </a:ext>
                  </a:extLst>
                </a:hlinkClick>
              </a:rPr>
              <a:t>J Anim Physiol a Anim Nutr</a:t>
            </a:r>
            <a:r>
              <a:rPr lang="en-GB" sz="1100" u="sng" dirty="0">
                <a:solidFill>
                  <a:srgbClr val="002060"/>
                </a:solidFill>
              </a:rPr>
              <a:t> </a:t>
            </a:r>
            <a:r>
              <a:rPr lang="en-GB" sz="1100" dirty="0">
                <a:solidFill>
                  <a:srgbClr val="002060"/>
                </a:solidFill>
              </a:rPr>
              <a:t>94(2):264-72.</a:t>
            </a:r>
            <a:endParaRPr lang="en-GB" sz="1100" b="0" i="0" u="none" strike="noStrike" dirty="0">
              <a:solidFill>
                <a:srgbClr val="002060"/>
              </a:solidFill>
              <a:effectLst/>
            </a:endParaRPr>
          </a:p>
        </p:txBody>
      </p:sp>
      <p:sp>
        <p:nvSpPr>
          <p:cNvPr id="9" name="Rectangle 30">
            <a:extLst>
              <a:ext uri="{FF2B5EF4-FFF2-40B4-BE49-F238E27FC236}">
                <a16:creationId xmlns:a16="http://schemas.microsoft.com/office/drawing/2014/main" id="{53D7D514-2041-AA4E-85DC-AB80FFE5B013}"/>
              </a:ext>
            </a:extLst>
          </p:cNvPr>
          <p:cNvSpPr>
            <a:spLocks noChangeArrowheads="1"/>
          </p:cNvSpPr>
          <p:nvPr/>
        </p:nvSpPr>
        <p:spPr bwMode="auto">
          <a:xfrm>
            <a:off x="545040" y="263525"/>
            <a:ext cx="81417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sz="2400" b="1" dirty="0">
                <a:solidFill>
                  <a:srgbClr val="002060"/>
                </a:solidFill>
              </a:rPr>
              <a:t>Introduction -</a:t>
            </a:r>
            <a:r>
              <a:rPr lang="fr-FR" sz="2800" b="1" dirty="0">
                <a:solidFill>
                  <a:srgbClr val="002060"/>
                </a:solidFill>
              </a:rPr>
              <a:t> </a:t>
            </a:r>
            <a:r>
              <a:rPr lang="en-US" altLang="pt-PT" sz="2800" b="1" dirty="0">
                <a:solidFill>
                  <a:srgbClr val="0070C0"/>
                </a:solidFill>
                <a:latin typeface="+mj-lt"/>
              </a:rPr>
              <a:t>Dietary</a:t>
            </a:r>
            <a:r>
              <a:rPr lang="pt-PT" altLang="pt-PT" sz="2800" b="1" dirty="0">
                <a:solidFill>
                  <a:srgbClr val="0070C0"/>
                </a:solidFill>
                <a:latin typeface="+mj-lt"/>
              </a:rPr>
              <a:t> </a:t>
            </a:r>
            <a:r>
              <a:rPr lang="en-AU" altLang="pt-PT" sz="2800" b="1" dirty="0">
                <a:solidFill>
                  <a:srgbClr val="0070C0"/>
                </a:solidFill>
                <a:latin typeface="+mj-lt"/>
              </a:rPr>
              <a:t>chromium supplementation</a:t>
            </a:r>
            <a:r>
              <a:rPr lang="en-US" altLang="pt-PT" sz="2800" b="1" dirty="0">
                <a:solidFill>
                  <a:srgbClr val="0070C0"/>
                </a:solidFill>
                <a:latin typeface="+mj-lt"/>
              </a:rPr>
              <a:t> recommended in cows, pigs and poultry</a:t>
            </a:r>
          </a:p>
        </p:txBody>
      </p:sp>
      <p:pic>
        <p:nvPicPr>
          <p:cNvPr id="10" name="Picture 9">
            <a:extLst>
              <a:ext uri="{FF2B5EF4-FFF2-40B4-BE49-F238E27FC236}">
                <a16:creationId xmlns:a16="http://schemas.microsoft.com/office/drawing/2014/main" id="{85C94560-7FF4-4D4A-B22D-227EA8EAA6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1600" y="2974592"/>
            <a:ext cx="3886200" cy="2922423"/>
          </a:xfrm>
          <a:prstGeom prst="rect">
            <a:avLst/>
          </a:prstGeom>
        </p:spPr>
      </p:pic>
      <p:sp>
        <p:nvSpPr>
          <p:cNvPr id="11" name="Rectangle 10">
            <a:extLst>
              <a:ext uri="{FF2B5EF4-FFF2-40B4-BE49-F238E27FC236}">
                <a16:creationId xmlns:a16="http://schemas.microsoft.com/office/drawing/2014/main" id="{6F583ED4-7922-6D4B-986E-CFA0C7C28A33}"/>
              </a:ext>
            </a:extLst>
          </p:cNvPr>
          <p:cNvSpPr/>
          <p:nvPr/>
        </p:nvSpPr>
        <p:spPr>
          <a:xfrm>
            <a:off x="762000" y="5590551"/>
            <a:ext cx="4572000" cy="261610"/>
          </a:xfrm>
          <a:prstGeom prst="rect">
            <a:avLst/>
          </a:prstGeom>
        </p:spPr>
        <p:txBody>
          <a:bodyPr>
            <a:spAutoFit/>
          </a:bodyPr>
          <a:lstStyle/>
          <a:p>
            <a:pPr algn="r"/>
            <a:r>
              <a:rPr lang="en-GB" sz="1100" dirty="0">
                <a:solidFill>
                  <a:srgbClr val="002060"/>
                </a:solidFill>
              </a:rPr>
              <a:t>Cheng-long </a:t>
            </a:r>
            <a:r>
              <a:rPr lang="en-GB" sz="1100" dirty="0" err="1">
                <a:solidFill>
                  <a:srgbClr val="002060"/>
                </a:solidFill>
              </a:rPr>
              <a:t>Jin</a:t>
            </a:r>
            <a:r>
              <a:rPr lang="en-GB" sz="1100" dirty="0">
                <a:solidFill>
                  <a:srgbClr val="002060"/>
                </a:solidFill>
              </a:rPr>
              <a:t> et al., </a:t>
            </a:r>
            <a:r>
              <a:rPr lang="en-GB" sz="1100" i="1" dirty="0">
                <a:solidFill>
                  <a:srgbClr val="002060"/>
                </a:solidFill>
              </a:rPr>
              <a:t>J. </a:t>
            </a:r>
            <a:r>
              <a:rPr lang="en-GB" sz="1100" i="1" dirty="0" err="1">
                <a:solidFill>
                  <a:srgbClr val="002060"/>
                </a:solidFill>
              </a:rPr>
              <a:t>Agricul</a:t>
            </a:r>
            <a:r>
              <a:rPr lang="en-GB" sz="1100" i="1" dirty="0">
                <a:solidFill>
                  <a:srgbClr val="002060"/>
                </a:solidFill>
              </a:rPr>
              <a:t>. Food Chem</a:t>
            </a:r>
            <a:r>
              <a:rPr lang="en-GB" sz="1100" dirty="0">
                <a:solidFill>
                  <a:srgbClr val="002060"/>
                </a:solidFill>
              </a:rPr>
              <a:t> 2018</a:t>
            </a:r>
            <a:r>
              <a:rPr lang="en-GB" sz="1100" b="1" dirty="0">
                <a:solidFill>
                  <a:srgbClr val="002060"/>
                </a:solidFill>
              </a:rPr>
              <a:t>,</a:t>
            </a:r>
            <a:r>
              <a:rPr lang="en-GB" sz="1100" dirty="0">
                <a:solidFill>
                  <a:srgbClr val="002060"/>
                </a:solidFill>
              </a:rPr>
              <a:t> </a:t>
            </a:r>
            <a:r>
              <a:rPr lang="en-GB" sz="1100" i="1" dirty="0">
                <a:solidFill>
                  <a:srgbClr val="002060"/>
                </a:solidFill>
              </a:rPr>
              <a:t>66</a:t>
            </a:r>
            <a:r>
              <a:rPr lang="en-GB" sz="1100" dirty="0">
                <a:solidFill>
                  <a:srgbClr val="002060"/>
                </a:solidFill>
              </a:rPr>
              <a:t>(17), 4345-4351.</a:t>
            </a:r>
            <a:endParaRPr lang="en-US" sz="1100" dirty="0">
              <a:solidFill>
                <a:srgbClr val="002060"/>
              </a:solidFill>
            </a:endParaRPr>
          </a:p>
        </p:txBody>
      </p:sp>
      <p:pic>
        <p:nvPicPr>
          <p:cNvPr id="13" name="Picture 12" descr="A cow looking at the camera&#10;&#10;Description automatically generated">
            <a:extLst>
              <a:ext uri="{FF2B5EF4-FFF2-40B4-BE49-F238E27FC236}">
                <a16:creationId xmlns:a16="http://schemas.microsoft.com/office/drawing/2014/main" id="{5D8A77D3-8EE6-9942-A8C9-8DE7DEE150C6}"/>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28600" y="1342055"/>
            <a:ext cx="1524000" cy="1162050"/>
          </a:xfrm>
          <a:prstGeom prst="rect">
            <a:avLst/>
          </a:prstGeom>
        </p:spPr>
      </p:pic>
      <p:sp>
        <p:nvSpPr>
          <p:cNvPr id="14" name="TextBox 13">
            <a:extLst>
              <a:ext uri="{FF2B5EF4-FFF2-40B4-BE49-F238E27FC236}">
                <a16:creationId xmlns:a16="http://schemas.microsoft.com/office/drawing/2014/main" id="{18295B72-4CFF-6540-8304-FD1169CEC434}"/>
              </a:ext>
            </a:extLst>
          </p:cNvPr>
          <p:cNvSpPr txBox="1"/>
          <p:nvPr/>
        </p:nvSpPr>
        <p:spPr>
          <a:xfrm>
            <a:off x="74951" y="6858000"/>
            <a:ext cx="8994098" cy="230832"/>
          </a:xfrm>
          <a:prstGeom prst="rect">
            <a:avLst/>
          </a:prstGeom>
          <a:noFill/>
        </p:spPr>
        <p:txBody>
          <a:bodyPr wrap="square" rtlCol="0">
            <a:spAutoFit/>
          </a:bodyPr>
          <a:lstStyle/>
          <a:p>
            <a:r>
              <a:rPr lang="en-US" sz="900">
                <a:hlinkClick r:id="rId8" tooltip="http://pngimg.com/download/2127/?i=1"/>
              </a:rPr>
              <a:t>This Photo</a:t>
            </a:r>
            <a:r>
              <a:rPr lang="en-US" sz="900"/>
              <a:t> by Unknown Author is licensed under </a:t>
            </a:r>
            <a:r>
              <a:rPr lang="en-US" sz="900">
                <a:hlinkClick r:id="rId9" tooltip="https://creativecommons.org/licenses/by-nc/3.0/"/>
              </a:rPr>
              <a:t>CC BY-NC</a:t>
            </a:r>
            <a:endParaRPr lang="en-US" sz="900"/>
          </a:p>
        </p:txBody>
      </p:sp>
      <p:pic>
        <p:nvPicPr>
          <p:cNvPr id="16" name="Picture 15" descr="A picture containing dog, standing, light, table&#10;&#10;Description automatically generated">
            <a:extLst>
              <a:ext uri="{FF2B5EF4-FFF2-40B4-BE49-F238E27FC236}">
                <a16:creationId xmlns:a16="http://schemas.microsoft.com/office/drawing/2014/main" id="{4B469E3F-0A4E-F14C-BE8E-EDB2F76442CB}"/>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001000" y="2992438"/>
            <a:ext cx="1066800" cy="1128491"/>
          </a:xfrm>
          <a:prstGeom prst="rect">
            <a:avLst/>
          </a:prstGeom>
        </p:spPr>
      </p:pic>
    </p:spTree>
    <p:extLst>
      <p:ext uri="{BB962C8B-B14F-4D97-AF65-F5344CB8AC3E}">
        <p14:creationId xmlns:p14="http://schemas.microsoft.com/office/powerpoint/2010/main" val="1424116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16</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9" name="Rectangle 30">
            <a:extLst>
              <a:ext uri="{FF2B5EF4-FFF2-40B4-BE49-F238E27FC236}">
                <a16:creationId xmlns:a16="http://schemas.microsoft.com/office/drawing/2014/main" id="{53D7D514-2041-AA4E-85DC-AB80FFE5B013}"/>
              </a:ext>
            </a:extLst>
          </p:cNvPr>
          <p:cNvSpPr>
            <a:spLocks noChangeArrowheads="1"/>
          </p:cNvSpPr>
          <p:nvPr/>
        </p:nvSpPr>
        <p:spPr bwMode="auto">
          <a:xfrm>
            <a:off x="545039" y="175164"/>
            <a:ext cx="81417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pt-PT" sz="2400" b="1" dirty="0">
                <a:solidFill>
                  <a:srgbClr val="0070C0"/>
                </a:solidFill>
                <a:latin typeface="+mj-lt"/>
              </a:rPr>
              <a:t>Dietary</a:t>
            </a:r>
            <a:r>
              <a:rPr lang="pt-PT" altLang="pt-PT" sz="2400" b="1" dirty="0">
                <a:solidFill>
                  <a:srgbClr val="0070C0"/>
                </a:solidFill>
                <a:latin typeface="+mj-lt"/>
              </a:rPr>
              <a:t> </a:t>
            </a:r>
            <a:r>
              <a:rPr lang="en-AU" altLang="pt-PT" sz="2400" b="1" dirty="0">
                <a:solidFill>
                  <a:srgbClr val="0070C0"/>
                </a:solidFill>
                <a:latin typeface="+mj-lt"/>
              </a:rPr>
              <a:t>chromium supplementation</a:t>
            </a:r>
            <a:r>
              <a:rPr lang="en-US" altLang="pt-PT" sz="2400" b="1" dirty="0">
                <a:solidFill>
                  <a:srgbClr val="0070C0"/>
                </a:solidFill>
                <a:latin typeface="+mj-lt"/>
              </a:rPr>
              <a:t> already recommended in poultry nutrition</a:t>
            </a:r>
          </a:p>
        </p:txBody>
      </p:sp>
      <p:sp>
        <p:nvSpPr>
          <p:cNvPr id="2" name="Rectangle 1">
            <a:extLst>
              <a:ext uri="{FF2B5EF4-FFF2-40B4-BE49-F238E27FC236}">
                <a16:creationId xmlns:a16="http://schemas.microsoft.com/office/drawing/2014/main" id="{A3B5A432-7A56-7C41-A9E6-CB9EF11B5768}"/>
              </a:ext>
            </a:extLst>
          </p:cNvPr>
          <p:cNvSpPr/>
          <p:nvPr/>
        </p:nvSpPr>
        <p:spPr>
          <a:xfrm>
            <a:off x="38100" y="1840060"/>
            <a:ext cx="1810478" cy="30931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1300" dirty="0">
                <a:solidFill>
                  <a:srgbClr val="002060"/>
                </a:solidFill>
              </a:rPr>
              <a:t>Dietary supplementation of </a:t>
            </a:r>
            <a:r>
              <a:rPr lang="en-GB" sz="1300" dirty="0" err="1">
                <a:solidFill>
                  <a:srgbClr val="002060"/>
                </a:solidFill>
              </a:rPr>
              <a:t>CrPic</a:t>
            </a:r>
            <a:r>
              <a:rPr lang="en-GB" sz="1300" dirty="0">
                <a:solidFill>
                  <a:srgbClr val="002060"/>
                </a:solidFill>
              </a:rPr>
              <a:t> (and nano-Cr) can improve performance and antibody </a:t>
            </a:r>
            <a:r>
              <a:rPr lang="en-GB" sz="1300" dirty="0" err="1">
                <a:solidFill>
                  <a:srgbClr val="002060"/>
                </a:solidFill>
              </a:rPr>
              <a:t>titers</a:t>
            </a:r>
            <a:r>
              <a:rPr lang="en-GB" sz="1300" dirty="0">
                <a:solidFill>
                  <a:srgbClr val="002060"/>
                </a:solidFill>
              </a:rPr>
              <a:t> against avian influenza and infectious bronchitis under heat stress conditions in broiler chick; improve body weight gain and feed conservation rate; Cr also linked to increased protein percentage in the meat.</a:t>
            </a:r>
            <a:endParaRPr lang="en-US" sz="1300" dirty="0">
              <a:solidFill>
                <a:srgbClr val="002060"/>
              </a:solidFill>
            </a:endParaRPr>
          </a:p>
        </p:txBody>
      </p:sp>
      <p:pic>
        <p:nvPicPr>
          <p:cNvPr id="18" name="Picture 17" descr="Diagram&#10;&#10;Description automatically generated">
            <a:extLst>
              <a:ext uri="{FF2B5EF4-FFF2-40B4-BE49-F238E27FC236}">
                <a16:creationId xmlns:a16="http://schemas.microsoft.com/office/drawing/2014/main" id="{170B5BB4-D246-9440-A673-E9DBE2ABA7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9255" y="1628546"/>
            <a:ext cx="5423590" cy="3491436"/>
          </a:xfrm>
          <a:prstGeom prst="rect">
            <a:avLst/>
          </a:prstGeom>
        </p:spPr>
      </p:pic>
      <p:sp>
        <p:nvSpPr>
          <p:cNvPr id="13" name="Rectangle 12">
            <a:extLst>
              <a:ext uri="{FF2B5EF4-FFF2-40B4-BE49-F238E27FC236}">
                <a16:creationId xmlns:a16="http://schemas.microsoft.com/office/drawing/2014/main" id="{EB7F9B18-36B2-474D-AB61-FF28FD2C7E76}"/>
              </a:ext>
            </a:extLst>
          </p:cNvPr>
          <p:cNvSpPr/>
          <p:nvPr/>
        </p:nvSpPr>
        <p:spPr>
          <a:xfrm>
            <a:off x="6469922" y="1194883"/>
            <a:ext cx="2590800" cy="1290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Chromium importance in the poultry industry: improve antioxidant status, meat quality and immune resistance</a:t>
            </a:r>
          </a:p>
        </p:txBody>
      </p:sp>
      <p:sp>
        <p:nvSpPr>
          <p:cNvPr id="4" name="TextBox 3">
            <a:extLst>
              <a:ext uri="{FF2B5EF4-FFF2-40B4-BE49-F238E27FC236}">
                <a16:creationId xmlns:a16="http://schemas.microsoft.com/office/drawing/2014/main" id="{CB9062C7-6A0A-274A-9409-1BB94799521D}"/>
              </a:ext>
            </a:extLst>
          </p:cNvPr>
          <p:cNvSpPr txBox="1"/>
          <p:nvPr/>
        </p:nvSpPr>
        <p:spPr>
          <a:xfrm>
            <a:off x="7264745" y="3540525"/>
            <a:ext cx="1795977"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1300" dirty="0">
                <a:solidFill>
                  <a:srgbClr val="002060"/>
                </a:solidFill>
              </a:rPr>
              <a:t>Cr ➡️ stress-associated immunosuppression alleviation &amp; enhanced immune response via interferon-gamma upregulation </a:t>
            </a:r>
          </a:p>
        </p:txBody>
      </p:sp>
      <p:pic>
        <p:nvPicPr>
          <p:cNvPr id="15" name="Picture 14">
            <a:extLst>
              <a:ext uri="{FF2B5EF4-FFF2-40B4-BE49-F238E27FC236}">
                <a16:creationId xmlns:a16="http://schemas.microsoft.com/office/drawing/2014/main" id="{6D9F46C8-D904-2746-8B30-7AFC5C8A5CD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9458912">
            <a:off x="801096" y="780383"/>
            <a:ext cx="1294641" cy="1294641"/>
          </a:xfrm>
          <a:prstGeom prst="rect">
            <a:avLst/>
          </a:prstGeom>
        </p:spPr>
      </p:pic>
      <p:sp>
        <p:nvSpPr>
          <p:cNvPr id="14" name="CaixaDeTexto 13">
            <a:extLst>
              <a:ext uri="{FF2B5EF4-FFF2-40B4-BE49-F238E27FC236}">
                <a16:creationId xmlns:a16="http://schemas.microsoft.com/office/drawing/2014/main" id="{A3A28249-F740-41FC-9E2D-C641AE845FAA}"/>
              </a:ext>
            </a:extLst>
          </p:cNvPr>
          <p:cNvSpPr txBox="1"/>
          <p:nvPr/>
        </p:nvSpPr>
        <p:spPr>
          <a:xfrm>
            <a:off x="438150" y="5555761"/>
            <a:ext cx="8648700" cy="446597"/>
          </a:xfrm>
          <a:prstGeom prst="rect">
            <a:avLst/>
          </a:prstGeom>
          <a:noFill/>
        </p:spPr>
        <p:txBody>
          <a:bodyPr wrap="square">
            <a:spAutoFit/>
          </a:bodyPr>
          <a:lstStyle/>
          <a:p>
            <a:pPr>
              <a:lnSpc>
                <a:spcPct val="107000"/>
              </a:lnSpc>
              <a:spcAft>
                <a:spcPts val="800"/>
              </a:spcAft>
            </a:pPr>
            <a:r>
              <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Farag M</a:t>
            </a:r>
            <a:r>
              <a:rPr lang="en-GB" sz="11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al., </a:t>
            </a:r>
            <a:r>
              <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a:t>
            </a:r>
            <a:r>
              <a:rPr lang="en-GB" sz="11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Int J </a:t>
            </a:r>
            <a:r>
              <a:rPr lang="en-GB" sz="1100"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Pharmacol</a:t>
            </a:r>
            <a:r>
              <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13: 907-915.</a:t>
            </a:r>
            <a:r>
              <a:rPr lang="en-GB" sz="11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br>
              <a:rPr lang="en-GB" sz="11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en-GB" sz="1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Hajializadeh</a:t>
            </a:r>
            <a:r>
              <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F. </a:t>
            </a:r>
            <a:r>
              <a:rPr lang="en-GB" sz="11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et al</a:t>
            </a:r>
            <a:r>
              <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2017. </a:t>
            </a:r>
            <a:r>
              <a:rPr lang="en-GB" sz="11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Vet Res forum 8</a:t>
            </a:r>
            <a:r>
              <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(3), 259–264.</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8561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F7423050-FD0F-4AC2-AA02-A04399F583E4}"/>
              </a:ext>
            </a:extLst>
          </p:cNvPr>
          <p:cNvSpPr txBox="1"/>
          <p:nvPr/>
        </p:nvSpPr>
        <p:spPr>
          <a:xfrm>
            <a:off x="0" y="5750791"/>
            <a:ext cx="7797800" cy="246221"/>
          </a:xfrm>
          <a:prstGeom prst="rect">
            <a:avLst/>
          </a:prstGeom>
          <a:noFill/>
        </p:spPr>
        <p:txBody>
          <a:bodyPr>
            <a:spAutoFit/>
          </a:bodyPr>
          <a:lstStyle/>
          <a:p>
            <a:pPr>
              <a:defRPr/>
            </a:pPr>
            <a:r>
              <a:rPr lang="en-GB" sz="1000" dirty="0">
                <a:solidFill>
                  <a:srgbClr val="002060"/>
                </a:solidFill>
              </a:rPr>
              <a:t>Merry C. Do Chromium Supplements Do Anything? We Review The Research. Healthy But Smart.com.</a:t>
            </a:r>
            <a:endParaRPr lang="pt-PT" sz="1000" dirty="0">
              <a:solidFill>
                <a:srgbClr val="002060"/>
              </a:solidFill>
            </a:endParaRPr>
          </a:p>
        </p:txBody>
      </p:sp>
      <p:sp>
        <p:nvSpPr>
          <p:cNvPr id="24580" name="Retângulo 5">
            <a:extLst>
              <a:ext uri="{FF2B5EF4-FFF2-40B4-BE49-F238E27FC236}">
                <a16:creationId xmlns:a16="http://schemas.microsoft.com/office/drawing/2014/main" id="{A7E1E600-1512-42EC-B695-9AA6CA31D82C}"/>
              </a:ext>
            </a:extLst>
          </p:cNvPr>
          <p:cNvSpPr>
            <a:spLocks noChangeArrowheads="1"/>
          </p:cNvSpPr>
          <p:nvPr/>
        </p:nvSpPr>
        <p:spPr bwMode="auto">
          <a:xfrm>
            <a:off x="2706321" y="268901"/>
            <a:ext cx="3724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pt-PT" b="1" dirty="0">
                <a:solidFill>
                  <a:srgbClr val="0070C0"/>
                </a:solidFill>
                <a:latin typeface="+mj-lt"/>
              </a:rPr>
              <a:t>Toxicology</a:t>
            </a:r>
            <a:endParaRPr lang="pt-PT" altLang="pt-PT" b="1" dirty="0">
              <a:solidFill>
                <a:srgbClr val="0070C0"/>
              </a:solidFill>
              <a:latin typeface="+mj-lt"/>
            </a:endParaRPr>
          </a:p>
        </p:txBody>
      </p:sp>
      <p:graphicFrame>
        <p:nvGraphicFramePr>
          <p:cNvPr id="10" name="Diagrama 9">
            <a:extLst>
              <a:ext uri="{FF2B5EF4-FFF2-40B4-BE49-F238E27FC236}">
                <a16:creationId xmlns:a16="http://schemas.microsoft.com/office/drawing/2014/main" id="{F1920C8D-9C5D-4C06-A84D-B736E3184DD4}"/>
              </a:ext>
            </a:extLst>
          </p:cNvPr>
          <p:cNvGraphicFramePr/>
          <p:nvPr>
            <p:extLst>
              <p:ext uri="{D42A27DB-BD31-4B8C-83A1-F6EECF244321}">
                <p14:modId xmlns:p14="http://schemas.microsoft.com/office/powerpoint/2010/main" val="745407039"/>
              </p:ext>
            </p:extLst>
          </p:nvPr>
        </p:nvGraphicFramePr>
        <p:xfrm>
          <a:off x="1066490" y="1295400"/>
          <a:ext cx="746791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582" name="Picture 4" descr="Resultado de imagem para hydroxyl radicals">
            <a:extLst>
              <a:ext uri="{FF2B5EF4-FFF2-40B4-BE49-F238E27FC236}">
                <a16:creationId xmlns:a16="http://schemas.microsoft.com/office/drawing/2014/main" id="{ABB26CA4-3E30-4464-AAA5-C75542FCB8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3116893"/>
            <a:ext cx="7937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6" descr="Resultado de imagem para not safe">
            <a:extLst>
              <a:ext uri="{FF2B5EF4-FFF2-40B4-BE49-F238E27FC236}">
                <a16:creationId xmlns:a16="http://schemas.microsoft.com/office/drawing/2014/main" id="{A5BE11E5-3E98-4D5F-A310-015E028E53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786559">
            <a:off x="1095374" y="4120310"/>
            <a:ext cx="10414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2">
            <a:extLst>
              <a:ext uri="{FF2B5EF4-FFF2-40B4-BE49-F238E27FC236}">
                <a16:creationId xmlns:a16="http://schemas.microsoft.com/office/drawing/2014/main" id="{26796C63-63BB-4757-8ADC-67A7C7421F91}"/>
              </a:ext>
            </a:extLst>
          </p:cNvPr>
          <p:cNvSpPr txBox="1"/>
          <p:nvPr/>
        </p:nvSpPr>
        <p:spPr>
          <a:xfrm>
            <a:off x="236863" y="-706577"/>
            <a:ext cx="7848600" cy="461665"/>
          </a:xfrm>
          <a:prstGeom prst="rect">
            <a:avLst/>
          </a:prstGeom>
          <a:noFill/>
        </p:spPr>
        <p:txBody>
          <a:bodyPr wrap="square" rtlCol="0">
            <a:spAutoFit/>
          </a:bodyPr>
          <a:lstStyle/>
          <a:p>
            <a:r>
              <a:rPr lang="fr-FR" sz="2400" b="1" dirty="0">
                <a:solidFill>
                  <a:srgbClr val="002060"/>
                </a:solidFill>
              </a:rPr>
              <a:t>Introduction</a:t>
            </a:r>
          </a:p>
        </p:txBody>
      </p:sp>
      <p:pic>
        <p:nvPicPr>
          <p:cNvPr id="3" name="Picture 4">
            <a:extLst>
              <a:ext uri="{FF2B5EF4-FFF2-40B4-BE49-F238E27FC236}">
                <a16:creationId xmlns:a16="http://schemas.microsoft.com/office/drawing/2014/main" id="{D5853A31-D327-4525-99C2-39C16C8E4C2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0" y="6022201"/>
            <a:ext cx="9136918" cy="83579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7">
            <a:extLst>
              <a:ext uri="{FF2B5EF4-FFF2-40B4-BE49-F238E27FC236}">
                <a16:creationId xmlns:a16="http://schemas.microsoft.com/office/drawing/2014/main" id="{A7197BB0-7388-438F-BACD-B6C035CB31B6}"/>
              </a:ext>
            </a:extLst>
          </p:cNvPr>
          <p:cNvSpPr>
            <a:spLocks/>
          </p:cNvSpPr>
          <p:nvPr/>
        </p:nvSpPr>
        <p:spPr bwMode="auto">
          <a:xfrm>
            <a:off x="2138363" y="3657600"/>
            <a:ext cx="41275" cy="6350"/>
          </a:xfrm>
          <a:custGeom>
            <a:avLst/>
            <a:gdLst>
              <a:gd name="T0" fmla="*/ 0 w 26"/>
              <a:gd name="T1" fmla="*/ 0 h 4"/>
              <a:gd name="T2" fmla="*/ 2147483646 w 26"/>
              <a:gd name="T3" fmla="*/ 0 h 4"/>
              <a:gd name="T4" fmla="*/ 2147483646 w 26"/>
              <a:gd name="T5" fmla="*/ 0 h 4"/>
              <a:gd name="T6" fmla="*/ 2147483646 w 26"/>
              <a:gd name="T7" fmla="*/ 0 h 4"/>
              <a:gd name="T8" fmla="*/ 2147483646 w 26"/>
              <a:gd name="T9" fmla="*/ 0 h 4"/>
              <a:gd name="T10" fmla="*/ 2147483646 w 26"/>
              <a:gd name="T11" fmla="*/ 0 h 4"/>
              <a:gd name="T12" fmla="*/ 2147483646 w 26"/>
              <a:gd name="T13" fmla="*/ 0 h 4"/>
              <a:gd name="T14" fmla="*/ 2147483646 w 26"/>
              <a:gd name="T15" fmla="*/ 0 h 4"/>
              <a:gd name="T16" fmla="*/ 2147483646 w 26"/>
              <a:gd name="T17" fmla="*/ 0 h 4"/>
              <a:gd name="T18" fmla="*/ 2147483646 w 26"/>
              <a:gd name="T19" fmla="*/ 0 h 4"/>
              <a:gd name="T20" fmla="*/ 2147483646 w 26"/>
              <a:gd name="T21" fmla="*/ 0 h 4"/>
              <a:gd name="T22" fmla="*/ 2147483646 w 26"/>
              <a:gd name="T23" fmla="*/ 2147483646 h 4"/>
              <a:gd name="T24" fmla="*/ 2147483646 w 26"/>
              <a:gd name="T25" fmla="*/ 2147483646 h 4"/>
              <a:gd name="T26" fmla="*/ 2147483646 w 26"/>
              <a:gd name="T27" fmla="*/ 2147483646 h 4"/>
              <a:gd name="T28" fmla="*/ 2147483646 w 26"/>
              <a:gd name="T29" fmla="*/ 2147483646 h 4"/>
              <a:gd name="T30" fmla="*/ 2147483646 w 26"/>
              <a:gd name="T31" fmla="*/ 2147483646 h 4"/>
              <a:gd name="T32" fmla="*/ 2147483646 w 26"/>
              <a:gd name="T33" fmla="*/ 2147483646 h 4"/>
              <a:gd name="T34" fmla="*/ 2147483646 w 26"/>
              <a:gd name="T35" fmla="*/ 2147483646 h 4"/>
              <a:gd name="T36" fmla="*/ 2147483646 w 26"/>
              <a:gd name="T37" fmla="*/ 2147483646 h 4"/>
              <a:gd name="T38" fmla="*/ 2147483646 w 26"/>
              <a:gd name="T39" fmla="*/ 2147483646 h 4"/>
              <a:gd name="T40" fmla="*/ 2147483646 w 26"/>
              <a:gd name="T41" fmla="*/ 2147483646 h 4"/>
              <a:gd name="T42" fmla="*/ 2147483646 w 26"/>
              <a:gd name="T43" fmla="*/ 2147483646 h 4"/>
              <a:gd name="T44" fmla="*/ 2147483646 w 26"/>
              <a:gd name="T45" fmla="*/ 2147483646 h 4"/>
              <a:gd name="T46" fmla="*/ 2147483646 w 26"/>
              <a:gd name="T47" fmla="*/ 2147483646 h 4"/>
              <a:gd name="T48" fmla="*/ 2147483646 w 26"/>
              <a:gd name="T49" fmla="*/ 2147483646 h 4"/>
              <a:gd name="T50" fmla="*/ 2147483646 w 26"/>
              <a:gd name="T51" fmla="*/ 2147483646 h 4"/>
              <a:gd name="T52" fmla="*/ 2147483646 w 26"/>
              <a:gd name="T53" fmla="*/ 2147483646 h 4"/>
              <a:gd name="T54" fmla="*/ 2147483646 w 26"/>
              <a:gd name="T55" fmla="*/ 2147483646 h 4"/>
              <a:gd name="T56" fmla="*/ 2147483646 w 26"/>
              <a:gd name="T57" fmla="*/ 2147483646 h 4"/>
              <a:gd name="T58" fmla="*/ 2147483646 w 26"/>
              <a:gd name="T59" fmla="*/ 2147483646 h 4"/>
              <a:gd name="T60" fmla="*/ 2147483646 w 26"/>
              <a:gd name="T61" fmla="*/ 2147483646 h 4"/>
              <a:gd name="T62" fmla="*/ 2147483646 w 26"/>
              <a:gd name="T63" fmla="*/ 2147483646 h 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 h="4">
                <a:moveTo>
                  <a:pt x="0" y="0"/>
                </a:moveTo>
                <a:lnTo>
                  <a:pt x="1" y="0"/>
                </a:lnTo>
                <a:lnTo>
                  <a:pt x="2" y="0"/>
                </a:lnTo>
                <a:lnTo>
                  <a:pt x="3" y="0"/>
                </a:lnTo>
                <a:lnTo>
                  <a:pt x="4" y="0"/>
                </a:lnTo>
                <a:lnTo>
                  <a:pt x="5" y="0"/>
                </a:lnTo>
                <a:lnTo>
                  <a:pt x="6" y="0"/>
                </a:lnTo>
                <a:lnTo>
                  <a:pt x="7" y="0"/>
                </a:lnTo>
                <a:lnTo>
                  <a:pt x="8" y="0"/>
                </a:lnTo>
                <a:lnTo>
                  <a:pt x="9" y="0"/>
                </a:lnTo>
                <a:lnTo>
                  <a:pt x="9" y="1"/>
                </a:lnTo>
                <a:lnTo>
                  <a:pt x="10" y="1"/>
                </a:lnTo>
                <a:lnTo>
                  <a:pt x="11" y="1"/>
                </a:lnTo>
                <a:lnTo>
                  <a:pt x="12" y="1"/>
                </a:lnTo>
                <a:lnTo>
                  <a:pt x="13" y="2"/>
                </a:lnTo>
                <a:lnTo>
                  <a:pt x="14" y="2"/>
                </a:lnTo>
                <a:lnTo>
                  <a:pt x="15" y="2"/>
                </a:lnTo>
                <a:lnTo>
                  <a:pt x="16" y="3"/>
                </a:lnTo>
                <a:lnTo>
                  <a:pt x="17" y="3"/>
                </a:lnTo>
                <a:lnTo>
                  <a:pt x="18" y="3"/>
                </a:lnTo>
                <a:lnTo>
                  <a:pt x="19" y="3"/>
                </a:lnTo>
                <a:lnTo>
                  <a:pt x="20" y="3"/>
                </a:lnTo>
                <a:lnTo>
                  <a:pt x="21" y="3"/>
                </a:lnTo>
                <a:lnTo>
                  <a:pt x="22" y="3"/>
                </a:lnTo>
                <a:lnTo>
                  <a:pt x="23" y="3"/>
                </a:lnTo>
                <a:lnTo>
                  <a:pt x="25" y="3"/>
                </a:lnTo>
              </a:path>
            </a:pathLst>
          </a:custGeom>
          <a:noFill/>
          <a:ln w="12700"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PT"/>
          </a:p>
        </p:txBody>
      </p:sp>
      <p:sp>
        <p:nvSpPr>
          <p:cNvPr id="27651" name="Rectangle 9">
            <a:extLst>
              <a:ext uri="{FF2B5EF4-FFF2-40B4-BE49-F238E27FC236}">
                <a16:creationId xmlns:a16="http://schemas.microsoft.com/office/drawing/2014/main" id="{601354D3-E503-479E-A3B8-73C35F4658F4}"/>
              </a:ext>
            </a:extLst>
          </p:cNvPr>
          <p:cNvSpPr>
            <a:spLocks noChangeArrowheads="1"/>
          </p:cNvSpPr>
          <p:nvPr/>
        </p:nvSpPr>
        <p:spPr bwMode="auto">
          <a:xfrm flipV="1">
            <a:off x="2311400" y="2315103"/>
            <a:ext cx="3962400" cy="3030010"/>
          </a:xfrm>
          <a:prstGeom prst="rect">
            <a:avLst/>
          </a:prstGeom>
          <a:solidFill>
            <a:srgbClr val="000000"/>
          </a:solidFill>
          <a:ln w="79375" cmpd="thickThin">
            <a:solidFill>
              <a:srgbClr val="00FFFF"/>
            </a:solidFill>
            <a:miter lim="800000"/>
            <a:headEnd/>
            <a:tailEnd/>
          </a:ln>
          <a:effectLst>
            <a:outerShdw dist="174217" dir="18900000" algn="ctr" rotWithShape="0">
              <a:srgbClr val="555555"/>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pt-PT" altLang="pt-PT" sz="2800"/>
          </a:p>
        </p:txBody>
      </p:sp>
      <p:sp>
        <p:nvSpPr>
          <p:cNvPr id="27652" name="Line 10">
            <a:extLst>
              <a:ext uri="{FF2B5EF4-FFF2-40B4-BE49-F238E27FC236}">
                <a16:creationId xmlns:a16="http://schemas.microsoft.com/office/drawing/2014/main" id="{D74F4574-AC0D-4697-8E9D-5690F6BD5B52}"/>
              </a:ext>
            </a:extLst>
          </p:cNvPr>
          <p:cNvSpPr>
            <a:spLocks noChangeShapeType="1"/>
          </p:cNvSpPr>
          <p:nvPr/>
        </p:nvSpPr>
        <p:spPr bwMode="auto">
          <a:xfrm>
            <a:off x="3006725" y="4376738"/>
            <a:ext cx="2466975" cy="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PT"/>
          </a:p>
        </p:txBody>
      </p:sp>
      <p:sp>
        <p:nvSpPr>
          <p:cNvPr id="27653" name="Freeform 11">
            <a:extLst>
              <a:ext uri="{FF2B5EF4-FFF2-40B4-BE49-F238E27FC236}">
                <a16:creationId xmlns:a16="http://schemas.microsoft.com/office/drawing/2014/main" id="{D8951356-B11D-4F04-915F-EE21EC5A3986}"/>
              </a:ext>
            </a:extLst>
          </p:cNvPr>
          <p:cNvSpPr>
            <a:spLocks/>
          </p:cNvSpPr>
          <p:nvPr/>
        </p:nvSpPr>
        <p:spPr bwMode="auto">
          <a:xfrm>
            <a:off x="3055938" y="4011613"/>
            <a:ext cx="706437" cy="311150"/>
          </a:xfrm>
          <a:custGeom>
            <a:avLst/>
            <a:gdLst>
              <a:gd name="T0" fmla="*/ 0 w 412"/>
              <a:gd name="T1" fmla="*/ 2147483646 h 201"/>
              <a:gd name="T2" fmla="*/ 2147483646 w 412"/>
              <a:gd name="T3" fmla="*/ 2147483646 h 201"/>
              <a:gd name="T4" fmla="*/ 2147483646 w 412"/>
              <a:gd name="T5" fmla="*/ 2147483646 h 201"/>
              <a:gd name="T6" fmla="*/ 2147483646 w 412"/>
              <a:gd name="T7" fmla="*/ 2147483646 h 201"/>
              <a:gd name="T8" fmla="*/ 2147483646 w 412"/>
              <a:gd name="T9" fmla="*/ 2147483646 h 201"/>
              <a:gd name="T10" fmla="*/ 2147483646 w 412"/>
              <a:gd name="T11" fmla="*/ 2147483646 h 201"/>
              <a:gd name="T12" fmla="*/ 2147483646 w 412"/>
              <a:gd name="T13" fmla="*/ 2147483646 h 201"/>
              <a:gd name="T14" fmla="*/ 2147483646 w 412"/>
              <a:gd name="T15" fmla="*/ 2147483646 h 201"/>
              <a:gd name="T16" fmla="*/ 2147483646 w 412"/>
              <a:gd name="T17" fmla="*/ 2147483646 h 201"/>
              <a:gd name="T18" fmla="*/ 2147483646 w 412"/>
              <a:gd name="T19" fmla="*/ 2147483646 h 201"/>
              <a:gd name="T20" fmla="*/ 2147483646 w 412"/>
              <a:gd name="T21" fmla="*/ 2147483646 h 201"/>
              <a:gd name="T22" fmla="*/ 2147483646 w 412"/>
              <a:gd name="T23" fmla="*/ 2147483646 h 201"/>
              <a:gd name="T24" fmla="*/ 2147483646 w 412"/>
              <a:gd name="T25" fmla="*/ 2147483646 h 201"/>
              <a:gd name="T26" fmla="*/ 2147483646 w 412"/>
              <a:gd name="T27" fmla="*/ 2147483646 h 201"/>
              <a:gd name="T28" fmla="*/ 2147483646 w 412"/>
              <a:gd name="T29" fmla="*/ 2147483646 h 201"/>
              <a:gd name="T30" fmla="*/ 2147483646 w 412"/>
              <a:gd name="T31" fmla="*/ 2147483646 h 201"/>
              <a:gd name="T32" fmla="*/ 2147483646 w 412"/>
              <a:gd name="T33" fmla="*/ 2147483646 h 201"/>
              <a:gd name="T34" fmla="*/ 2147483646 w 412"/>
              <a:gd name="T35" fmla="*/ 2147483646 h 201"/>
              <a:gd name="T36" fmla="*/ 2147483646 w 412"/>
              <a:gd name="T37" fmla="*/ 2147483646 h 201"/>
              <a:gd name="T38" fmla="*/ 2147483646 w 412"/>
              <a:gd name="T39" fmla="*/ 2147483646 h 201"/>
              <a:gd name="T40" fmla="*/ 2147483646 w 412"/>
              <a:gd name="T41" fmla="*/ 2147483646 h 201"/>
              <a:gd name="T42" fmla="*/ 2147483646 w 412"/>
              <a:gd name="T43" fmla="*/ 2147483646 h 201"/>
              <a:gd name="T44" fmla="*/ 2147483646 w 412"/>
              <a:gd name="T45" fmla="*/ 0 h 201"/>
              <a:gd name="T46" fmla="*/ 2147483646 w 412"/>
              <a:gd name="T47" fmla="*/ 0 h 201"/>
              <a:gd name="T48" fmla="*/ 2147483646 w 412"/>
              <a:gd name="T49" fmla="*/ 2147483646 h 201"/>
              <a:gd name="T50" fmla="*/ 2147483646 w 412"/>
              <a:gd name="T51" fmla="*/ 2147483646 h 201"/>
              <a:gd name="T52" fmla="*/ 2147483646 w 412"/>
              <a:gd name="T53" fmla="*/ 2147483646 h 201"/>
              <a:gd name="T54" fmla="*/ 2147483646 w 412"/>
              <a:gd name="T55" fmla="*/ 2147483646 h 201"/>
              <a:gd name="T56" fmla="*/ 2147483646 w 412"/>
              <a:gd name="T57" fmla="*/ 2147483646 h 201"/>
              <a:gd name="T58" fmla="*/ 2147483646 w 412"/>
              <a:gd name="T59" fmla="*/ 2147483646 h 201"/>
              <a:gd name="T60" fmla="*/ 2147483646 w 412"/>
              <a:gd name="T61" fmla="*/ 2147483646 h 201"/>
              <a:gd name="T62" fmla="*/ 2147483646 w 412"/>
              <a:gd name="T63" fmla="*/ 2147483646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2" h="201">
                <a:moveTo>
                  <a:pt x="0" y="200"/>
                </a:moveTo>
                <a:lnTo>
                  <a:pt x="16" y="187"/>
                </a:lnTo>
                <a:lnTo>
                  <a:pt x="26" y="179"/>
                </a:lnTo>
                <a:lnTo>
                  <a:pt x="37" y="170"/>
                </a:lnTo>
                <a:lnTo>
                  <a:pt x="48" y="160"/>
                </a:lnTo>
                <a:lnTo>
                  <a:pt x="60" y="150"/>
                </a:lnTo>
                <a:lnTo>
                  <a:pt x="73" y="138"/>
                </a:lnTo>
                <a:lnTo>
                  <a:pt x="87" y="127"/>
                </a:lnTo>
                <a:lnTo>
                  <a:pt x="101" y="115"/>
                </a:lnTo>
                <a:lnTo>
                  <a:pt x="115" y="103"/>
                </a:lnTo>
                <a:lnTo>
                  <a:pt x="130" y="91"/>
                </a:lnTo>
                <a:lnTo>
                  <a:pt x="145" y="80"/>
                </a:lnTo>
                <a:lnTo>
                  <a:pt x="160" y="68"/>
                </a:lnTo>
                <a:lnTo>
                  <a:pt x="176" y="57"/>
                </a:lnTo>
                <a:lnTo>
                  <a:pt x="192" y="46"/>
                </a:lnTo>
                <a:lnTo>
                  <a:pt x="208" y="37"/>
                </a:lnTo>
                <a:lnTo>
                  <a:pt x="223" y="28"/>
                </a:lnTo>
                <a:lnTo>
                  <a:pt x="239" y="20"/>
                </a:lnTo>
                <a:lnTo>
                  <a:pt x="255" y="13"/>
                </a:lnTo>
                <a:lnTo>
                  <a:pt x="270" y="8"/>
                </a:lnTo>
                <a:lnTo>
                  <a:pt x="285" y="3"/>
                </a:lnTo>
                <a:lnTo>
                  <a:pt x="300" y="1"/>
                </a:lnTo>
                <a:lnTo>
                  <a:pt x="314" y="0"/>
                </a:lnTo>
                <a:lnTo>
                  <a:pt x="328" y="0"/>
                </a:lnTo>
                <a:lnTo>
                  <a:pt x="341" y="3"/>
                </a:lnTo>
                <a:lnTo>
                  <a:pt x="353" y="8"/>
                </a:lnTo>
                <a:lnTo>
                  <a:pt x="365" y="15"/>
                </a:lnTo>
                <a:lnTo>
                  <a:pt x="376" y="24"/>
                </a:lnTo>
                <a:lnTo>
                  <a:pt x="387" y="36"/>
                </a:lnTo>
                <a:lnTo>
                  <a:pt x="396" y="51"/>
                </a:lnTo>
                <a:lnTo>
                  <a:pt x="404" y="68"/>
                </a:lnTo>
                <a:lnTo>
                  <a:pt x="411" y="88"/>
                </a:lnTo>
              </a:path>
            </a:pathLst>
          </a:custGeom>
          <a:noFill/>
          <a:ln w="28575"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PT"/>
          </a:p>
        </p:txBody>
      </p:sp>
      <p:sp>
        <p:nvSpPr>
          <p:cNvPr id="27654" name="Freeform 12">
            <a:extLst>
              <a:ext uri="{FF2B5EF4-FFF2-40B4-BE49-F238E27FC236}">
                <a16:creationId xmlns:a16="http://schemas.microsoft.com/office/drawing/2014/main" id="{61D915DE-5713-4830-90F4-479BF1FCAEE7}"/>
              </a:ext>
            </a:extLst>
          </p:cNvPr>
          <p:cNvSpPr>
            <a:spLocks/>
          </p:cNvSpPr>
          <p:nvPr/>
        </p:nvSpPr>
        <p:spPr bwMode="auto">
          <a:xfrm>
            <a:off x="3733800" y="3887788"/>
            <a:ext cx="1689100" cy="427037"/>
          </a:xfrm>
          <a:custGeom>
            <a:avLst/>
            <a:gdLst>
              <a:gd name="T0" fmla="*/ 0 w 986"/>
              <a:gd name="T1" fmla="*/ 2147483646 h 275"/>
              <a:gd name="T2" fmla="*/ 2147483646 w 986"/>
              <a:gd name="T3" fmla="*/ 2147483646 h 275"/>
              <a:gd name="T4" fmla="*/ 2147483646 w 986"/>
              <a:gd name="T5" fmla="*/ 2147483646 h 275"/>
              <a:gd name="T6" fmla="*/ 2147483646 w 986"/>
              <a:gd name="T7" fmla="*/ 2147483646 h 275"/>
              <a:gd name="T8" fmla="*/ 2147483646 w 986"/>
              <a:gd name="T9" fmla="*/ 2147483646 h 275"/>
              <a:gd name="T10" fmla="*/ 2147483646 w 986"/>
              <a:gd name="T11" fmla="*/ 2147483646 h 275"/>
              <a:gd name="T12" fmla="*/ 2147483646 w 986"/>
              <a:gd name="T13" fmla="*/ 2147483646 h 275"/>
              <a:gd name="T14" fmla="*/ 2147483646 w 986"/>
              <a:gd name="T15" fmla="*/ 2147483646 h 275"/>
              <a:gd name="T16" fmla="*/ 2147483646 w 986"/>
              <a:gd name="T17" fmla="*/ 2147483646 h 275"/>
              <a:gd name="T18" fmla="*/ 2147483646 w 986"/>
              <a:gd name="T19" fmla="*/ 2147483646 h 275"/>
              <a:gd name="T20" fmla="*/ 2147483646 w 986"/>
              <a:gd name="T21" fmla="*/ 2147483646 h 275"/>
              <a:gd name="T22" fmla="*/ 2147483646 w 986"/>
              <a:gd name="T23" fmla="*/ 2147483646 h 275"/>
              <a:gd name="T24" fmla="*/ 2147483646 w 986"/>
              <a:gd name="T25" fmla="*/ 2147483646 h 275"/>
              <a:gd name="T26" fmla="*/ 2147483646 w 986"/>
              <a:gd name="T27" fmla="*/ 2147483646 h 275"/>
              <a:gd name="T28" fmla="*/ 2147483646 w 986"/>
              <a:gd name="T29" fmla="*/ 2147483646 h 275"/>
              <a:gd name="T30" fmla="*/ 2147483646 w 986"/>
              <a:gd name="T31" fmla="*/ 2147483646 h 275"/>
              <a:gd name="T32" fmla="*/ 2147483646 w 986"/>
              <a:gd name="T33" fmla="*/ 2147483646 h 275"/>
              <a:gd name="T34" fmla="*/ 2147483646 w 986"/>
              <a:gd name="T35" fmla="*/ 2147483646 h 275"/>
              <a:gd name="T36" fmla="*/ 2147483646 w 986"/>
              <a:gd name="T37" fmla="*/ 2147483646 h 275"/>
              <a:gd name="T38" fmla="*/ 2147483646 w 986"/>
              <a:gd name="T39" fmla="*/ 2147483646 h 275"/>
              <a:gd name="T40" fmla="*/ 2147483646 w 986"/>
              <a:gd name="T41" fmla="*/ 2147483646 h 275"/>
              <a:gd name="T42" fmla="*/ 2147483646 w 986"/>
              <a:gd name="T43" fmla="*/ 2147483646 h 275"/>
              <a:gd name="T44" fmla="*/ 2147483646 w 986"/>
              <a:gd name="T45" fmla="*/ 2147483646 h 275"/>
              <a:gd name="T46" fmla="*/ 2147483646 w 986"/>
              <a:gd name="T47" fmla="*/ 2147483646 h 275"/>
              <a:gd name="T48" fmla="*/ 2147483646 w 986"/>
              <a:gd name="T49" fmla="*/ 2147483646 h 275"/>
              <a:gd name="T50" fmla="*/ 2147483646 w 986"/>
              <a:gd name="T51" fmla="*/ 2147483646 h 275"/>
              <a:gd name="T52" fmla="*/ 2147483646 w 986"/>
              <a:gd name="T53" fmla="*/ 2147483646 h 275"/>
              <a:gd name="T54" fmla="*/ 2147483646 w 986"/>
              <a:gd name="T55" fmla="*/ 2147483646 h 275"/>
              <a:gd name="T56" fmla="*/ 2147483646 w 986"/>
              <a:gd name="T57" fmla="*/ 2147483646 h 275"/>
              <a:gd name="T58" fmla="*/ 2147483646 w 986"/>
              <a:gd name="T59" fmla="*/ 2147483646 h 275"/>
              <a:gd name="T60" fmla="*/ 2147483646 w 986"/>
              <a:gd name="T61" fmla="*/ 2147483646 h 275"/>
              <a:gd name="T62" fmla="*/ 2147483646 w 986"/>
              <a:gd name="T63" fmla="*/ 0 h 275"/>
              <a:gd name="T64" fmla="*/ 2147483646 w 986"/>
              <a:gd name="T65" fmla="*/ 2147483646 h 275"/>
              <a:gd name="T66" fmla="*/ 2147483646 w 986"/>
              <a:gd name="T67" fmla="*/ 2147483646 h 275"/>
              <a:gd name="T68" fmla="*/ 2147483646 w 986"/>
              <a:gd name="T69" fmla="*/ 2147483646 h 275"/>
              <a:gd name="T70" fmla="*/ 2147483646 w 986"/>
              <a:gd name="T71" fmla="*/ 2147483646 h 275"/>
              <a:gd name="T72" fmla="*/ 2147483646 w 986"/>
              <a:gd name="T73" fmla="*/ 2147483646 h 275"/>
              <a:gd name="T74" fmla="*/ 2147483646 w 986"/>
              <a:gd name="T75" fmla="*/ 2147483646 h 275"/>
              <a:gd name="T76" fmla="*/ 2147483646 w 986"/>
              <a:gd name="T77" fmla="*/ 2147483646 h 275"/>
              <a:gd name="T78" fmla="*/ 2147483646 w 986"/>
              <a:gd name="T79" fmla="*/ 2147483646 h 275"/>
              <a:gd name="T80" fmla="*/ 2147483646 w 986"/>
              <a:gd name="T81" fmla="*/ 2147483646 h 275"/>
              <a:gd name="T82" fmla="*/ 2147483646 w 986"/>
              <a:gd name="T83" fmla="*/ 2147483646 h 275"/>
              <a:gd name="T84" fmla="*/ 2147483646 w 986"/>
              <a:gd name="T85" fmla="*/ 2147483646 h 275"/>
              <a:gd name="T86" fmla="*/ 2147483646 w 986"/>
              <a:gd name="T87" fmla="*/ 2147483646 h 275"/>
              <a:gd name="T88" fmla="*/ 2147483646 w 986"/>
              <a:gd name="T89" fmla="*/ 2147483646 h 275"/>
              <a:gd name="T90" fmla="*/ 2147483646 w 986"/>
              <a:gd name="T91" fmla="*/ 2147483646 h 275"/>
              <a:gd name="T92" fmla="*/ 2147483646 w 986"/>
              <a:gd name="T93" fmla="*/ 2147483646 h 275"/>
              <a:gd name="T94" fmla="*/ 2147483646 w 986"/>
              <a:gd name="T95" fmla="*/ 2147483646 h 275"/>
              <a:gd name="T96" fmla="*/ 2147483646 w 986"/>
              <a:gd name="T97" fmla="*/ 2147483646 h 275"/>
              <a:gd name="T98" fmla="*/ 2147483646 w 986"/>
              <a:gd name="T99" fmla="*/ 2147483646 h 275"/>
              <a:gd name="T100" fmla="*/ 2147483646 w 986"/>
              <a:gd name="T101" fmla="*/ 2147483646 h 275"/>
              <a:gd name="T102" fmla="*/ 2147483646 w 986"/>
              <a:gd name="T103" fmla="*/ 2147483646 h 275"/>
              <a:gd name="T104" fmla="*/ 2147483646 w 986"/>
              <a:gd name="T105" fmla="*/ 2147483646 h 275"/>
              <a:gd name="T106" fmla="*/ 2147483646 w 986"/>
              <a:gd name="T107" fmla="*/ 2147483646 h 275"/>
              <a:gd name="T108" fmla="*/ 2147483646 w 986"/>
              <a:gd name="T109" fmla="*/ 2147483646 h 275"/>
              <a:gd name="T110" fmla="*/ 2147483646 w 986"/>
              <a:gd name="T111" fmla="*/ 2147483646 h 275"/>
              <a:gd name="T112" fmla="*/ 2147483646 w 986"/>
              <a:gd name="T113" fmla="*/ 2147483646 h 275"/>
              <a:gd name="T114" fmla="*/ 2147483646 w 986"/>
              <a:gd name="T115" fmla="*/ 2147483646 h 275"/>
              <a:gd name="T116" fmla="*/ 2147483646 w 986"/>
              <a:gd name="T117" fmla="*/ 2147483646 h 275"/>
              <a:gd name="T118" fmla="*/ 2147483646 w 986"/>
              <a:gd name="T119" fmla="*/ 2147483646 h 275"/>
              <a:gd name="T120" fmla="*/ 2147483646 w 986"/>
              <a:gd name="T121" fmla="*/ 2147483646 h 275"/>
              <a:gd name="T122" fmla="*/ 2147483646 w 986"/>
              <a:gd name="T123" fmla="*/ 2147483646 h 275"/>
              <a:gd name="T124" fmla="*/ 2147483646 w 986"/>
              <a:gd name="T125" fmla="*/ 2147483646 h 2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86" h="275">
                <a:moveTo>
                  <a:pt x="0" y="199"/>
                </a:moveTo>
                <a:lnTo>
                  <a:pt x="31" y="200"/>
                </a:lnTo>
                <a:lnTo>
                  <a:pt x="46" y="199"/>
                </a:lnTo>
                <a:lnTo>
                  <a:pt x="61" y="197"/>
                </a:lnTo>
                <a:lnTo>
                  <a:pt x="76" y="193"/>
                </a:lnTo>
                <a:lnTo>
                  <a:pt x="90" y="189"/>
                </a:lnTo>
                <a:lnTo>
                  <a:pt x="105" y="183"/>
                </a:lnTo>
                <a:lnTo>
                  <a:pt x="119" y="177"/>
                </a:lnTo>
                <a:lnTo>
                  <a:pt x="133" y="170"/>
                </a:lnTo>
                <a:lnTo>
                  <a:pt x="146" y="163"/>
                </a:lnTo>
                <a:lnTo>
                  <a:pt x="160" y="155"/>
                </a:lnTo>
                <a:lnTo>
                  <a:pt x="173" y="146"/>
                </a:lnTo>
                <a:lnTo>
                  <a:pt x="187" y="137"/>
                </a:lnTo>
                <a:lnTo>
                  <a:pt x="201" y="128"/>
                </a:lnTo>
                <a:lnTo>
                  <a:pt x="214" y="118"/>
                </a:lnTo>
                <a:lnTo>
                  <a:pt x="228" y="109"/>
                </a:lnTo>
                <a:lnTo>
                  <a:pt x="241" y="99"/>
                </a:lnTo>
                <a:lnTo>
                  <a:pt x="255" y="89"/>
                </a:lnTo>
                <a:lnTo>
                  <a:pt x="269" y="79"/>
                </a:lnTo>
                <a:lnTo>
                  <a:pt x="283" y="70"/>
                </a:lnTo>
                <a:lnTo>
                  <a:pt x="297" y="61"/>
                </a:lnTo>
                <a:lnTo>
                  <a:pt x="311" y="52"/>
                </a:lnTo>
                <a:lnTo>
                  <a:pt x="326" y="44"/>
                </a:lnTo>
                <a:lnTo>
                  <a:pt x="341" y="36"/>
                </a:lnTo>
                <a:lnTo>
                  <a:pt x="356" y="28"/>
                </a:lnTo>
                <a:lnTo>
                  <a:pt x="372" y="22"/>
                </a:lnTo>
                <a:lnTo>
                  <a:pt x="388" y="16"/>
                </a:lnTo>
                <a:lnTo>
                  <a:pt x="404" y="11"/>
                </a:lnTo>
                <a:lnTo>
                  <a:pt x="421" y="6"/>
                </a:lnTo>
                <a:lnTo>
                  <a:pt x="438" y="3"/>
                </a:lnTo>
                <a:lnTo>
                  <a:pt x="455" y="1"/>
                </a:lnTo>
                <a:lnTo>
                  <a:pt x="474" y="0"/>
                </a:lnTo>
                <a:lnTo>
                  <a:pt x="519" y="1"/>
                </a:lnTo>
                <a:lnTo>
                  <a:pt x="541" y="2"/>
                </a:lnTo>
                <a:lnTo>
                  <a:pt x="561" y="5"/>
                </a:lnTo>
                <a:lnTo>
                  <a:pt x="581" y="8"/>
                </a:lnTo>
                <a:lnTo>
                  <a:pt x="600" y="12"/>
                </a:lnTo>
                <a:lnTo>
                  <a:pt x="618" y="17"/>
                </a:lnTo>
                <a:lnTo>
                  <a:pt x="635" y="22"/>
                </a:lnTo>
                <a:lnTo>
                  <a:pt x="652" y="28"/>
                </a:lnTo>
                <a:lnTo>
                  <a:pt x="668" y="35"/>
                </a:lnTo>
                <a:lnTo>
                  <a:pt x="684" y="42"/>
                </a:lnTo>
                <a:lnTo>
                  <a:pt x="699" y="50"/>
                </a:lnTo>
                <a:lnTo>
                  <a:pt x="714" y="59"/>
                </a:lnTo>
                <a:lnTo>
                  <a:pt x="728" y="67"/>
                </a:lnTo>
                <a:lnTo>
                  <a:pt x="742" y="77"/>
                </a:lnTo>
                <a:lnTo>
                  <a:pt x="756" y="87"/>
                </a:lnTo>
                <a:lnTo>
                  <a:pt x="769" y="97"/>
                </a:lnTo>
                <a:lnTo>
                  <a:pt x="783" y="107"/>
                </a:lnTo>
                <a:lnTo>
                  <a:pt x="796" y="118"/>
                </a:lnTo>
                <a:lnTo>
                  <a:pt x="809" y="129"/>
                </a:lnTo>
                <a:lnTo>
                  <a:pt x="823" y="141"/>
                </a:lnTo>
                <a:lnTo>
                  <a:pt x="836" y="152"/>
                </a:lnTo>
                <a:lnTo>
                  <a:pt x="849" y="164"/>
                </a:lnTo>
                <a:lnTo>
                  <a:pt x="863" y="176"/>
                </a:lnTo>
                <a:lnTo>
                  <a:pt x="877" y="188"/>
                </a:lnTo>
                <a:lnTo>
                  <a:pt x="891" y="200"/>
                </a:lnTo>
                <a:lnTo>
                  <a:pt x="906" y="213"/>
                </a:lnTo>
                <a:lnTo>
                  <a:pt x="921" y="225"/>
                </a:lnTo>
                <a:lnTo>
                  <a:pt x="936" y="237"/>
                </a:lnTo>
                <a:lnTo>
                  <a:pt x="951" y="249"/>
                </a:lnTo>
                <a:lnTo>
                  <a:pt x="968" y="261"/>
                </a:lnTo>
                <a:lnTo>
                  <a:pt x="985" y="274"/>
                </a:lnTo>
              </a:path>
            </a:pathLst>
          </a:custGeom>
          <a:noFill/>
          <a:ln w="28575"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PT"/>
          </a:p>
        </p:txBody>
      </p:sp>
      <p:sp>
        <p:nvSpPr>
          <p:cNvPr id="27655" name="Line 13">
            <a:extLst>
              <a:ext uri="{FF2B5EF4-FFF2-40B4-BE49-F238E27FC236}">
                <a16:creationId xmlns:a16="http://schemas.microsoft.com/office/drawing/2014/main" id="{1C5F56E7-6EC7-4B13-9A7F-1DCF573685B9}"/>
              </a:ext>
            </a:extLst>
          </p:cNvPr>
          <p:cNvSpPr>
            <a:spLocks noChangeShapeType="1"/>
          </p:cNvSpPr>
          <p:nvPr/>
        </p:nvSpPr>
        <p:spPr bwMode="auto">
          <a:xfrm>
            <a:off x="5422900" y="4300538"/>
            <a:ext cx="128588" cy="5715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PT"/>
          </a:p>
        </p:txBody>
      </p:sp>
      <p:sp>
        <p:nvSpPr>
          <p:cNvPr id="27656" name="Freeform 14">
            <a:extLst>
              <a:ext uri="{FF2B5EF4-FFF2-40B4-BE49-F238E27FC236}">
                <a16:creationId xmlns:a16="http://schemas.microsoft.com/office/drawing/2014/main" id="{7D6B16D2-FBBB-4F91-AD9A-BD4E69407333}"/>
              </a:ext>
            </a:extLst>
          </p:cNvPr>
          <p:cNvSpPr>
            <a:spLocks/>
          </p:cNvSpPr>
          <p:nvPr/>
        </p:nvSpPr>
        <p:spPr bwMode="auto">
          <a:xfrm>
            <a:off x="5529263" y="3967163"/>
            <a:ext cx="376237" cy="409575"/>
          </a:xfrm>
          <a:custGeom>
            <a:avLst/>
            <a:gdLst>
              <a:gd name="T0" fmla="*/ 2147483646 w 220"/>
              <a:gd name="T1" fmla="*/ 2147483646 h 264"/>
              <a:gd name="T2" fmla="*/ 2147483646 w 220"/>
              <a:gd name="T3" fmla="*/ 2147483646 h 264"/>
              <a:gd name="T4" fmla="*/ 2147483646 w 220"/>
              <a:gd name="T5" fmla="*/ 2147483646 h 264"/>
              <a:gd name="T6" fmla="*/ 2147483646 w 220"/>
              <a:gd name="T7" fmla="*/ 2147483646 h 264"/>
              <a:gd name="T8" fmla="*/ 2147483646 w 220"/>
              <a:gd name="T9" fmla="*/ 2147483646 h 264"/>
              <a:gd name="T10" fmla="*/ 2147483646 w 220"/>
              <a:gd name="T11" fmla="*/ 2147483646 h 264"/>
              <a:gd name="T12" fmla="*/ 2147483646 w 220"/>
              <a:gd name="T13" fmla="*/ 2147483646 h 264"/>
              <a:gd name="T14" fmla="*/ 2147483646 w 220"/>
              <a:gd name="T15" fmla="*/ 2147483646 h 264"/>
              <a:gd name="T16" fmla="*/ 2147483646 w 220"/>
              <a:gd name="T17" fmla="*/ 2147483646 h 264"/>
              <a:gd name="T18" fmla="*/ 2147483646 w 220"/>
              <a:gd name="T19" fmla="*/ 2147483646 h 264"/>
              <a:gd name="T20" fmla="*/ 2147483646 w 220"/>
              <a:gd name="T21" fmla="*/ 2147483646 h 264"/>
              <a:gd name="T22" fmla="*/ 2147483646 w 220"/>
              <a:gd name="T23" fmla="*/ 2147483646 h 264"/>
              <a:gd name="T24" fmla="*/ 2147483646 w 220"/>
              <a:gd name="T25" fmla="*/ 2147483646 h 264"/>
              <a:gd name="T26" fmla="*/ 2147483646 w 220"/>
              <a:gd name="T27" fmla="*/ 2147483646 h 264"/>
              <a:gd name="T28" fmla="*/ 2147483646 w 220"/>
              <a:gd name="T29" fmla="*/ 2147483646 h 264"/>
              <a:gd name="T30" fmla="*/ 2147483646 w 220"/>
              <a:gd name="T31" fmla="*/ 2147483646 h 264"/>
              <a:gd name="T32" fmla="*/ 2147483646 w 220"/>
              <a:gd name="T33" fmla="*/ 2147483646 h 264"/>
              <a:gd name="T34" fmla="*/ 2147483646 w 220"/>
              <a:gd name="T35" fmla="*/ 2147483646 h 264"/>
              <a:gd name="T36" fmla="*/ 2147483646 w 220"/>
              <a:gd name="T37" fmla="*/ 2147483646 h 264"/>
              <a:gd name="T38" fmla="*/ 2147483646 w 220"/>
              <a:gd name="T39" fmla="*/ 2147483646 h 264"/>
              <a:gd name="T40" fmla="*/ 2147483646 w 220"/>
              <a:gd name="T41" fmla="*/ 2147483646 h 264"/>
              <a:gd name="T42" fmla="*/ 2147483646 w 220"/>
              <a:gd name="T43" fmla="*/ 2147483646 h 264"/>
              <a:gd name="T44" fmla="*/ 2147483646 w 220"/>
              <a:gd name="T45" fmla="*/ 2147483646 h 264"/>
              <a:gd name="T46" fmla="*/ 2147483646 w 220"/>
              <a:gd name="T47" fmla="*/ 2147483646 h 264"/>
              <a:gd name="T48" fmla="*/ 2147483646 w 220"/>
              <a:gd name="T49" fmla="*/ 2147483646 h 264"/>
              <a:gd name="T50" fmla="*/ 2147483646 w 220"/>
              <a:gd name="T51" fmla="*/ 2147483646 h 264"/>
              <a:gd name="T52" fmla="*/ 2147483646 w 220"/>
              <a:gd name="T53" fmla="*/ 2147483646 h 264"/>
              <a:gd name="T54" fmla="*/ 2147483646 w 220"/>
              <a:gd name="T55" fmla="*/ 2147483646 h 264"/>
              <a:gd name="T56" fmla="*/ 2147483646 w 220"/>
              <a:gd name="T57" fmla="*/ 2147483646 h 264"/>
              <a:gd name="T58" fmla="*/ 2147483646 w 220"/>
              <a:gd name="T59" fmla="*/ 2147483646 h 264"/>
              <a:gd name="T60" fmla="*/ 2147483646 w 220"/>
              <a:gd name="T61" fmla="*/ 2147483646 h 264"/>
              <a:gd name="T62" fmla="*/ 2147483646 w 220"/>
              <a:gd name="T63" fmla="*/ 2147483646 h 264"/>
              <a:gd name="T64" fmla="*/ 2147483646 w 220"/>
              <a:gd name="T65" fmla="*/ 2147483646 h 264"/>
              <a:gd name="T66" fmla="*/ 2147483646 w 220"/>
              <a:gd name="T67" fmla="*/ 2147483646 h 264"/>
              <a:gd name="T68" fmla="*/ 2147483646 w 220"/>
              <a:gd name="T69" fmla="*/ 2147483646 h 264"/>
              <a:gd name="T70" fmla="*/ 2147483646 w 220"/>
              <a:gd name="T71" fmla="*/ 2147483646 h 264"/>
              <a:gd name="T72" fmla="*/ 2147483646 w 220"/>
              <a:gd name="T73" fmla="*/ 2147483646 h 264"/>
              <a:gd name="T74" fmla="*/ 2147483646 w 220"/>
              <a:gd name="T75" fmla="*/ 2147483646 h 264"/>
              <a:gd name="T76" fmla="*/ 2147483646 w 220"/>
              <a:gd name="T77" fmla="*/ 2147483646 h 264"/>
              <a:gd name="T78" fmla="*/ 2147483646 w 220"/>
              <a:gd name="T79" fmla="*/ 2147483646 h 264"/>
              <a:gd name="T80" fmla="*/ 2147483646 w 220"/>
              <a:gd name="T81" fmla="*/ 2147483646 h 264"/>
              <a:gd name="T82" fmla="*/ 2147483646 w 220"/>
              <a:gd name="T83" fmla="*/ 2147483646 h 264"/>
              <a:gd name="T84" fmla="*/ 2147483646 w 220"/>
              <a:gd name="T85" fmla="*/ 2147483646 h 264"/>
              <a:gd name="T86" fmla="*/ 2147483646 w 220"/>
              <a:gd name="T87" fmla="*/ 2147483646 h 264"/>
              <a:gd name="T88" fmla="*/ 2147483646 w 220"/>
              <a:gd name="T89" fmla="*/ 2147483646 h 264"/>
              <a:gd name="T90" fmla="*/ 2147483646 w 220"/>
              <a:gd name="T91" fmla="*/ 2147483646 h 264"/>
              <a:gd name="T92" fmla="*/ 2147483646 w 220"/>
              <a:gd name="T93" fmla="*/ 0 h 2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0" h="264">
                <a:moveTo>
                  <a:pt x="0" y="236"/>
                </a:moveTo>
                <a:lnTo>
                  <a:pt x="4" y="239"/>
                </a:lnTo>
                <a:lnTo>
                  <a:pt x="7" y="241"/>
                </a:lnTo>
                <a:lnTo>
                  <a:pt x="9" y="242"/>
                </a:lnTo>
                <a:lnTo>
                  <a:pt x="11" y="243"/>
                </a:lnTo>
                <a:lnTo>
                  <a:pt x="14" y="245"/>
                </a:lnTo>
                <a:lnTo>
                  <a:pt x="16" y="246"/>
                </a:lnTo>
                <a:lnTo>
                  <a:pt x="18" y="247"/>
                </a:lnTo>
                <a:lnTo>
                  <a:pt x="20" y="248"/>
                </a:lnTo>
                <a:lnTo>
                  <a:pt x="23" y="250"/>
                </a:lnTo>
                <a:lnTo>
                  <a:pt x="25" y="251"/>
                </a:lnTo>
                <a:lnTo>
                  <a:pt x="28" y="252"/>
                </a:lnTo>
                <a:lnTo>
                  <a:pt x="30" y="253"/>
                </a:lnTo>
                <a:lnTo>
                  <a:pt x="33" y="254"/>
                </a:lnTo>
                <a:lnTo>
                  <a:pt x="35" y="255"/>
                </a:lnTo>
                <a:lnTo>
                  <a:pt x="38" y="256"/>
                </a:lnTo>
                <a:lnTo>
                  <a:pt x="40" y="256"/>
                </a:lnTo>
                <a:lnTo>
                  <a:pt x="43" y="257"/>
                </a:lnTo>
                <a:lnTo>
                  <a:pt x="46" y="258"/>
                </a:lnTo>
                <a:lnTo>
                  <a:pt x="48" y="258"/>
                </a:lnTo>
                <a:lnTo>
                  <a:pt x="51" y="259"/>
                </a:lnTo>
                <a:lnTo>
                  <a:pt x="54" y="260"/>
                </a:lnTo>
                <a:lnTo>
                  <a:pt x="56" y="260"/>
                </a:lnTo>
                <a:lnTo>
                  <a:pt x="59" y="261"/>
                </a:lnTo>
                <a:lnTo>
                  <a:pt x="62" y="261"/>
                </a:lnTo>
                <a:lnTo>
                  <a:pt x="64" y="262"/>
                </a:lnTo>
                <a:lnTo>
                  <a:pt x="67" y="262"/>
                </a:lnTo>
                <a:lnTo>
                  <a:pt x="70" y="262"/>
                </a:lnTo>
                <a:lnTo>
                  <a:pt x="73" y="262"/>
                </a:lnTo>
                <a:lnTo>
                  <a:pt x="75" y="262"/>
                </a:lnTo>
                <a:lnTo>
                  <a:pt x="78" y="262"/>
                </a:lnTo>
                <a:lnTo>
                  <a:pt x="81" y="263"/>
                </a:lnTo>
                <a:lnTo>
                  <a:pt x="95" y="262"/>
                </a:lnTo>
                <a:lnTo>
                  <a:pt x="102" y="261"/>
                </a:lnTo>
                <a:lnTo>
                  <a:pt x="109" y="260"/>
                </a:lnTo>
                <a:lnTo>
                  <a:pt x="115" y="258"/>
                </a:lnTo>
                <a:lnTo>
                  <a:pt x="122" y="256"/>
                </a:lnTo>
                <a:lnTo>
                  <a:pt x="128" y="254"/>
                </a:lnTo>
                <a:lnTo>
                  <a:pt x="134" y="252"/>
                </a:lnTo>
                <a:lnTo>
                  <a:pt x="141" y="249"/>
                </a:lnTo>
                <a:lnTo>
                  <a:pt x="146" y="246"/>
                </a:lnTo>
                <a:lnTo>
                  <a:pt x="152" y="243"/>
                </a:lnTo>
                <a:lnTo>
                  <a:pt x="158" y="239"/>
                </a:lnTo>
                <a:lnTo>
                  <a:pt x="163" y="235"/>
                </a:lnTo>
                <a:lnTo>
                  <a:pt x="168" y="231"/>
                </a:lnTo>
                <a:lnTo>
                  <a:pt x="174" y="227"/>
                </a:lnTo>
                <a:lnTo>
                  <a:pt x="178" y="222"/>
                </a:lnTo>
                <a:lnTo>
                  <a:pt x="183" y="218"/>
                </a:lnTo>
                <a:lnTo>
                  <a:pt x="187" y="212"/>
                </a:lnTo>
                <a:lnTo>
                  <a:pt x="191" y="207"/>
                </a:lnTo>
                <a:lnTo>
                  <a:pt x="195" y="202"/>
                </a:lnTo>
                <a:lnTo>
                  <a:pt x="199" y="196"/>
                </a:lnTo>
                <a:lnTo>
                  <a:pt x="202" y="190"/>
                </a:lnTo>
                <a:lnTo>
                  <a:pt x="205" y="185"/>
                </a:lnTo>
                <a:lnTo>
                  <a:pt x="208" y="178"/>
                </a:lnTo>
                <a:lnTo>
                  <a:pt x="210" y="172"/>
                </a:lnTo>
                <a:lnTo>
                  <a:pt x="212" y="166"/>
                </a:lnTo>
                <a:lnTo>
                  <a:pt x="214" y="159"/>
                </a:lnTo>
                <a:lnTo>
                  <a:pt x="216" y="153"/>
                </a:lnTo>
                <a:lnTo>
                  <a:pt x="217" y="146"/>
                </a:lnTo>
                <a:lnTo>
                  <a:pt x="218" y="139"/>
                </a:lnTo>
                <a:lnTo>
                  <a:pt x="218" y="132"/>
                </a:lnTo>
                <a:lnTo>
                  <a:pt x="219" y="125"/>
                </a:lnTo>
                <a:lnTo>
                  <a:pt x="218" y="114"/>
                </a:lnTo>
                <a:lnTo>
                  <a:pt x="218" y="110"/>
                </a:lnTo>
                <a:lnTo>
                  <a:pt x="217" y="104"/>
                </a:lnTo>
                <a:lnTo>
                  <a:pt x="216" y="99"/>
                </a:lnTo>
                <a:lnTo>
                  <a:pt x="215" y="94"/>
                </a:lnTo>
                <a:lnTo>
                  <a:pt x="214" y="90"/>
                </a:lnTo>
                <a:lnTo>
                  <a:pt x="213" y="85"/>
                </a:lnTo>
                <a:lnTo>
                  <a:pt x="211" y="80"/>
                </a:lnTo>
                <a:lnTo>
                  <a:pt x="209" y="76"/>
                </a:lnTo>
                <a:lnTo>
                  <a:pt x="208" y="71"/>
                </a:lnTo>
                <a:lnTo>
                  <a:pt x="206" y="66"/>
                </a:lnTo>
                <a:lnTo>
                  <a:pt x="203" y="62"/>
                </a:lnTo>
                <a:lnTo>
                  <a:pt x="201" y="58"/>
                </a:lnTo>
                <a:lnTo>
                  <a:pt x="198" y="54"/>
                </a:lnTo>
                <a:lnTo>
                  <a:pt x="196" y="49"/>
                </a:lnTo>
                <a:lnTo>
                  <a:pt x="193" y="45"/>
                </a:lnTo>
                <a:lnTo>
                  <a:pt x="190" y="42"/>
                </a:lnTo>
                <a:lnTo>
                  <a:pt x="187" y="38"/>
                </a:lnTo>
                <a:lnTo>
                  <a:pt x="184" y="34"/>
                </a:lnTo>
                <a:lnTo>
                  <a:pt x="181" y="30"/>
                </a:lnTo>
                <a:lnTo>
                  <a:pt x="177" y="27"/>
                </a:lnTo>
                <a:lnTo>
                  <a:pt x="174" y="24"/>
                </a:lnTo>
                <a:lnTo>
                  <a:pt x="170" y="20"/>
                </a:lnTo>
                <a:lnTo>
                  <a:pt x="166" y="17"/>
                </a:lnTo>
                <a:lnTo>
                  <a:pt x="162" y="14"/>
                </a:lnTo>
                <a:lnTo>
                  <a:pt x="158" y="12"/>
                </a:lnTo>
                <a:lnTo>
                  <a:pt x="154" y="9"/>
                </a:lnTo>
                <a:lnTo>
                  <a:pt x="150" y="6"/>
                </a:lnTo>
                <a:lnTo>
                  <a:pt x="146" y="4"/>
                </a:lnTo>
                <a:lnTo>
                  <a:pt x="142" y="2"/>
                </a:lnTo>
                <a:lnTo>
                  <a:pt x="138" y="0"/>
                </a:lnTo>
              </a:path>
            </a:pathLst>
          </a:custGeom>
          <a:noFill/>
          <a:ln w="28575"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PT"/>
          </a:p>
        </p:txBody>
      </p:sp>
      <p:sp>
        <p:nvSpPr>
          <p:cNvPr id="27657" name="Freeform 15">
            <a:extLst>
              <a:ext uri="{FF2B5EF4-FFF2-40B4-BE49-F238E27FC236}">
                <a16:creationId xmlns:a16="http://schemas.microsoft.com/office/drawing/2014/main" id="{937219FF-4DDB-48B1-80F2-5F569580FD2F}"/>
              </a:ext>
            </a:extLst>
          </p:cNvPr>
          <p:cNvSpPr>
            <a:spLocks/>
          </p:cNvSpPr>
          <p:nvPr/>
        </p:nvSpPr>
        <p:spPr bwMode="auto">
          <a:xfrm>
            <a:off x="5638800" y="3981450"/>
            <a:ext cx="177800" cy="236538"/>
          </a:xfrm>
          <a:custGeom>
            <a:avLst/>
            <a:gdLst>
              <a:gd name="T0" fmla="*/ 2147483646 w 105"/>
              <a:gd name="T1" fmla="*/ 2147483646 h 152"/>
              <a:gd name="T2" fmla="*/ 2147483646 w 105"/>
              <a:gd name="T3" fmla="*/ 2147483646 h 152"/>
              <a:gd name="T4" fmla="*/ 2147483646 w 105"/>
              <a:gd name="T5" fmla="*/ 2147483646 h 152"/>
              <a:gd name="T6" fmla="*/ 2147483646 w 105"/>
              <a:gd name="T7" fmla="*/ 2147483646 h 152"/>
              <a:gd name="T8" fmla="*/ 2147483646 w 105"/>
              <a:gd name="T9" fmla="*/ 2147483646 h 152"/>
              <a:gd name="T10" fmla="*/ 2147483646 w 105"/>
              <a:gd name="T11" fmla="*/ 2147483646 h 152"/>
              <a:gd name="T12" fmla="*/ 2147483646 w 105"/>
              <a:gd name="T13" fmla="*/ 2147483646 h 152"/>
              <a:gd name="T14" fmla="*/ 2147483646 w 105"/>
              <a:gd name="T15" fmla="*/ 0 h 152"/>
              <a:gd name="T16" fmla="*/ 2147483646 w 105"/>
              <a:gd name="T17" fmla="*/ 0 h 152"/>
              <a:gd name="T18" fmla="*/ 2147483646 w 105"/>
              <a:gd name="T19" fmla="*/ 0 h 152"/>
              <a:gd name="T20" fmla="*/ 2147483646 w 105"/>
              <a:gd name="T21" fmla="*/ 0 h 152"/>
              <a:gd name="T22" fmla="*/ 2147483646 w 105"/>
              <a:gd name="T23" fmla="*/ 0 h 152"/>
              <a:gd name="T24" fmla="*/ 2147483646 w 105"/>
              <a:gd name="T25" fmla="*/ 0 h 152"/>
              <a:gd name="T26" fmla="*/ 2147483646 w 105"/>
              <a:gd name="T27" fmla="*/ 0 h 152"/>
              <a:gd name="T28" fmla="*/ 2147483646 w 105"/>
              <a:gd name="T29" fmla="*/ 0 h 152"/>
              <a:gd name="T30" fmla="*/ 2147483646 w 105"/>
              <a:gd name="T31" fmla="*/ 0 h 152"/>
              <a:gd name="T32" fmla="*/ 2147483646 w 105"/>
              <a:gd name="T33" fmla="*/ 2147483646 h 152"/>
              <a:gd name="T34" fmla="*/ 2147483646 w 105"/>
              <a:gd name="T35" fmla="*/ 2147483646 h 152"/>
              <a:gd name="T36" fmla="*/ 2147483646 w 105"/>
              <a:gd name="T37" fmla="*/ 2147483646 h 152"/>
              <a:gd name="T38" fmla="*/ 2147483646 w 105"/>
              <a:gd name="T39" fmla="*/ 2147483646 h 152"/>
              <a:gd name="T40" fmla="*/ 2147483646 w 105"/>
              <a:gd name="T41" fmla="*/ 2147483646 h 152"/>
              <a:gd name="T42" fmla="*/ 2147483646 w 105"/>
              <a:gd name="T43" fmla="*/ 2147483646 h 152"/>
              <a:gd name="T44" fmla="*/ 2147483646 w 105"/>
              <a:gd name="T45" fmla="*/ 2147483646 h 152"/>
              <a:gd name="T46" fmla="*/ 2147483646 w 105"/>
              <a:gd name="T47" fmla="*/ 2147483646 h 152"/>
              <a:gd name="T48" fmla="*/ 2147483646 w 105"/>
              <a:gd name="T49" fmla="*/ 2147483646 h 152"/>
              <a:gd name="T50" fmla="*/ 2147483646 w 105"/>
              <a:gd name="T51" fmla="*/ 2147483646 h 152"/>
              <a:gd name="T52" fmla="*/ 2147483646 w 105"/>
              <a:gd name="T53" fmla="*/ 2147483646 h 152"/>
              <a:gd name="T54" fmla="*/ 2147483646 w 105"/>
              <a:gd name="T55" fmla="*/ 2147483646 h 152"/>
              <a:gd name="T56" fmla="*/ 2147483646 w 105"/>
              <a:gd name="T57" fmla="*/ 2147483646 h 152"/>
              <a:gd name="T58" fmla="*/ 2147483646 w 105"/>
              <a:gd name="T59" fmla="*/ 2147483646 h 152"/>
              <a:gd name="T60" fmla="*/ 0 w 105"/>
              <a:gd name="T61" fmla="*/ 2147483646 h 152"/>
              <a:gd name="T62" fmla="*/ 0 w 105"/>
              <a:gd name="T63" fmla="*/ 2147483646 h 152"/>
              <a:gd name="T64" fmla="*/ 2147483646 w 105"/>
              <a:gd name="T65" fmla="*/ 2147483646 h 152"/>
              <a:gd name="T66" fmla="*/ 2147483646 w 105"/>
              <a:gd name="T67" fmla="*/ 2147483646 h 152"/>
              <a:gd name="T68" fmla="*/ 2147483646 w 105"/>
              <a:gd name="T69" fmla="*/ 2147483646 h 152"/>
              <a:gd name="T70" fmla="*/ 2147483646 w 105"/>
              <a:gd name="T71" fmla="*/ 2147483646 h 152"/>
              <a:gd name="T72" fmla="*/ 2147483646 w 105"/>
              <a:gd name="T73" fmla="*/ 2147483646 h 152"/>
              <a:gd name="T74" fmla="*/ 2147483646 w 105"/>
              <a:gd name="T75" fmla="*/ 2147483646 h 152"/>
              <a:gd name="T76" fmla="*/ 2147483646 w 105"/>
              <a:gd name="T77" fmla="*/ 2147483646 h 152"/>
              <a:gd name="T78" fmla="*/ 2147483646 w 105"/>
              <a:gd name="T79" fmla="*/ 2147483646 h 152"/>
              <a:gd name="T80" fmla="*/ 2147483646 w 105"/>
              <a:gd name="T81" fmla="*/ 2147483646 h 152"/>
              <a:gd name="T82" fmla="*/ 2147483646 w 105"/>
              <a:gd name="T83" fmla="*/ 2147483646 h 152"/>
              <a:gd name="T84" fmla="*/ 2147483646 w 105"/>
              <a:gd name="T85" fmla="*/ 2147483646 h 152"/>
              <a:gd name="T86" fmla="*/ 2147483646 w 105"/>
              <a:gd name="T87" fmla="*/ 2147483646 h 152"/>
              <a:gd name="T88" fmla="*/ 2147483646 w 105"/>
              <a:gd name="T89" fmla="*/ 2147483646 h 152"/>
              <a:gd name="T90" fmla="*/ 2147483646 w 105"/>
              <a:gd name="T91" fmla="*/ 2147483646 h 152"/>
              <a:gd name="T92" fmla="*/ 2147483646 w 105"/>
              <a:gd name="T93" fmla="*/ 2147483646 h 1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5" h="152">
                <a:moveTo>
                  <a:pt x="104" y="2"/>
                </a:moveTo>
                <a:lnTo>
                  <a:pt x="102" y="2"/>
                </a:lnTo>
                <a:lnTo>
                  <a:pt x="101" y="1"/>
                </a:lnTo>
                <a:lnTo>
                  <a:pt x="100" y="1"/>
                </a:lnTo>
                <a:lnTo>
                  <a:pt x="99" y="1"/>
                </a:lnTo>
                <a:lnTo>
                  <a:pt x="98" y="1"/>
                </a:lnTo>
                <a:lnTo>
                  <a:pt x="97" y="1"/>
                </a:lnTo>
                <a:lnTo>
                  <a:pt x="96" y="1"/>
                </a:lnTo>
                <a:lnTo>
                  <a:pt x="96" y="0"/>
                </a:lnTo>
                <a:lnTo>
                  <a:pt x="95" y="0"/>
                </a:lnTo>
                <a:lnTo>
                  <a:pt x="94" y="0"/>
                </a:lnTo>
                <a:lnTo>
                  <a:pt x="93" y="0"/>
                </a:lnTo>
                <a:lnTo>
                  <a:pt x="92" y="0"/>
                </a:lnTo>
                <a:lnTo>
                  <a:pt x="91" y="0"/>
                </a:lnTo>
                <a:lnTo>
                  <a:pt x="90" y="0"/>
                </a:lnTo>
                <a:lnTo>
                  <a:pt x="89" y="0"/>
                </a:lnTo>
                <a:lnTo>
                  <a:pt x="88" y="0"/>
                </a:lnTo>
                <a:lnTo>
                  <a:pt x="87" y="0"/>
                </a:lnTo>
                <a:lnTo>
                  <a:pt x="78" y="1"/>
                </a:lnTo>
                <a:lnTo>
                  <a:pt x="74" y="1"/>
                </a:lnTo>
                <a:lnTo>
                  <a:pt x="70" y="2"/>
                </a:lnTo>
                <a:lnTo>
                  <a:pt x="65" y="3"/>
                </a:lnTo>
                <a:lnTo>
                  <a:pt x="61" y="4"/>
                </a:lnTo>
                <a:lnTo>
                  <a:pt x="57" y="6"/>
                </a:lnTo>
                <a:lnTo>
                  <a:pt x="53" y="7"/>
                </a:lnTo>
                <a:lnTo>
                  <a:pt x="50" y="9"/>
                </a:lnTo>
                <a:lnTo>
                  <a:pt x="46" y="11"/>
                </a:lnTo>
                <a:lnTo>
                  <a:pt x="42" y="13"/>
                </a:lnTo>
                <a:lnTo>
                  <a:pt x="39" y="15"/>
                </a:lnTo>
                <a:lnTo>
                  <a:pt x="35" y="18"/>
                </a:lnTo>
                <a:lnTo>
                  <a:pt x="32" y="20"/>
                </a:lnTo>
                <a:lnTo>
                  <a:pt x="29" y="23"/>
                </a:lnTo>
                <a:lnTo>
                  <a:pt x="26" y="26"/>
                </a:lnTo>
                <a:lnTo>
                  <a:pt x="23" y="29"/>
                </a:lnTo>
                <a:lnTo>
                  <a:pt x="20" y="32"/>
                </a:lnTo>
                <a:lnTo>
                  <a:pt x="18" y="35"/>
                </a:lnTo>
                <a:lnTo>
                  <a:pt x="15" y="38"/>
                </a:lnTo>
                <a:lnTo>
                  <a:pt x="13" y="42"/>
                </a:lnTo>
                <a:lnTo>
                  <a:pt x="11" y="46"/>
                </a:lnTo>
                <a:lnTo>
                  <a:pt x="9" y="49"/>
                </a:lnTo>
                <a:lnTo>
                  <a:pt x="7" y="53"/>
                </a:lnTo>
                <a:lnTo>
                  <a:pt x="6" y="57"/>
                </a:lnTo>
                <a:lnTo>
                  <a:pt x="4" y="61"/>
                </a:lnTo>
                <a:lnTo>
                  <a:pt x="3" y="65"/>
                </a:lnTo>
                <a:lnTo>
                  <a:pt x="2" y="70"/>
                </a:lnTo>
                <a:lnTo>
                  <a:pt x="1" y="74"/>
                </a:lnTo>
                <a:lnTo>
                  <a:pt x="1" y="78"/>
                </a:lnTo>
                <a:lnTo>
                  <a:pt x="0" y="82"/>
                </a:lnTo>
                <a:lnTo>
                  <a:pt x="0" y="87"/>
                </a:lnTo>
                <a:lnTo>
                  <a:pt x="0" y="92"/>
                </a:lnTo>
                <a:lnTo>
                  <a:pt x="0" y="94"/>
                </a:lnTo>
                <a:lnTo>
                  <a:pt x="1" y="96"/>
                </a:lnTo>
                <a:lnTo>
                  <a:pt x="1" y="98"/>
                </a:lnTo>
                <a:lnTo>
                  <a:pt x="1" y="101"/>
                </a:lnTo>
                <a:lnTo>
                  <a:pt x="2" y="103"/>
                </a:lnTo>
                <a:lnTo>
                  <a:pt x="2" y="105"/>
                </a:lnTo>
                <a:lnTo>
                  <a:pt x="3" y="108"/>
                </a:lnTo>
                <a:lnTo>
                  <a:pt x="3" y="110"/>
                </a:lnTo>
                <a:lnTo>
                  <a:pt x="4" y="112"/>
                </a:lnTo>
                <a:lnTo>
                  <a:pt x="4" y="114"/>
                </a:lnTo>
                <a:lnTo>
                  <a:pt x="5" y="116"/>
                </a:lnTo>
                <a:lnTo>
                  <a:pt x="6" y="118"/>
                </a:lnTo>
                <a:lnTo>
                  <a:pt x="7" y="120"/>
                </a:lnTo>
                <a:lnTo>
                  <a:pt x="8" y="122"/>
                </a:lnTo>
                <a:lnTo>
                  <a:pt x="9" y="124"/>
                </a:lnTo>
                <a:lnTo>
                  <a:pt x="10" y="126"/>
                </a:lnTo>
                <a:lnTo>
                  <a:pt x="11" y="128"/>
                </a:lnTo>
                <a:lnTo>
                  <a:pt x="12" y="130"/>
                </a:lnTo>
                <a:lnTo>
                  <a:pt x="13" y="132"/>
                </a:lnTo>
                <a:lnTo>
                  <a:pt x="14" y="134"/>
                </a:lnTo>
                <a:lnTo>
                  <a:pt x="16" y="136"/>
                </a:lnTo>
                <a:lnTo>
                  <a:pt x="17" y="138"/>
                </a:lnTo>
                <a:lnTo>
                  <a:pt x="18" y="140"/>
                </a:lnTo>
                <a:lnTo>
                  <a:pt x="20" y="141"/>
                </a:lnTo>
                <a:lnTo>
                  <a:pt x="21" y="143"/>
                </a:lnTo>
                <a:lnTo>
                  <a:pt x="22" y="145"/>
                </a:lnTo>
                <a:lnTo>
                  <a:pt x="24" y="146"/>
                </a:lnTo>
                <a:lnTo>
                  <a:pt x="25" y="148"/>
                </a:lnTo>
                <a:lnTo>
                  <a:pt x="27" y="150"/>
                </a:lnTo>
                <a:lnTo>
                  <a:pt x="29" y="151"/>
                </a:lnTo>
              </a:path>
            </a:pathLst>
          </a:custGeom>
          <a:noFill/>
          <a:ln w="28575"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PT"/>
          </a:p>
        </p:txBody>
      </p:sp>
      <p:sp>
        <p:nvSpPr>
          <p:cNvPr id="27658" name="Line 16">
            <a:extLst>
              <a:ext uri="{FF2B5EF4-FFF2-40B4-BE49-F238E27FC236}">
                <a16:creationId xmlns:a16="http://schemas.microsoft.com/office/drawing/2014/main" id="{86A9D208-E913-436B-8C71-CE24DF4FFCD9}"/>
              </a:ext>
            </a:extLst>
          </p:cNvPr>
          <p:cNvSpPr>
            <a:spLocks noChangeShapeType="1"/>
          </p:cNvSpPr>
          <p:nvPr/>
        </p:nvSpPr>
        <p:spPr bwMode="auto">
          <a:xfrm>
            <a:off x="5365750" y="4383088"/>
            <a:ext cx="214313" cy="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PT"/>
          </a:p>
        </p:txBody>
      </p:sp>
      <p:sp>
        <p:nvSpPr>
          <p:cNvPr id="27659" name="Line 17">
            <a:extLst>
              <a:ext uri="{FF2B5EF4-FFF2-40B4-BE49-F238E27FC236}">
                <a16:creationId xmlns:a16="http://schemas.microsoft.com/office/drawing/2014/main" id="{E50D04D5-9427-4114-BFAB-94C4883DD2FC}"/>
              </a:ext>
            </a:extLst>
          </p:cNvPr>
          <p:cNvSpPr>
            <a:spLocks noChangeShapeType="1"/>
          </p:cNvSpPr>
          <p:nvPr/>
        </p:nvSpPr>
        <p:spPr bwMode="auto">
          <a:xfrm>
            <a:off x="2897188" y="4202113"/>
            <a:ext cx="406400" cy="96837"/>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PT"/>
          </a:p>
        </p:txBody>
      </p:sp>
      <p:sp>
        <p:nvSpPr>
          <p:cNvPr id="27660" name="Line 18">
            <a:extLst>
              <a:ext uri="{FF2B5EF4-FFF2-40B4-BE49-F238E27FC236}">
                <a16:creationId xmlns:a16="http://schemas.microsoft.com/office/drawing/2014/main" id="{D3AD046A-763F-4095-829E-1BDC394508F0}"/>
              </a:ext>
            </a:extLst>
          </p:cNvPr>
          <p:cNvSpPr>
            <a:spLocks noChangeShapeType="1"/>
          </p:cNvSpPr>
          <p:nvPr/>
        </p:nvSpPr>
        <p:spPr bwMode="auto">
          <a:xfrm>
            <a:off x="2971800" y="4040188"/>
            <a:ext cx="352425" cy="24130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PT"/>
          </a:p>
        </p:txBody>
      </p:sp>
      <p:sp>
        <p:nvSpPr>
          <p:cNvPr id="27661" name="Oval 19">
            <a:extLst>
              <a:ext uri="{FF2B5EF4-FFF2-40B4-BE49-F238E27FC236}">
                <a16:creationId xmlns:a16="http://schemas.microsoft.com/office/drawing/2014/main" id="{3FAC9128-60F3-471D-9665-6F5211036C17}"/>
              </a:ext>
            </a:extLst>
          </p:cNvPr>
          <p:cNvSpPr>
            <a:spLocks noChangeArrowheads="1"/>
          </p:cNvSpPr>
          <p:nvPr/>
        </p:nvSpPr>
        <p:spPr bwMode="auto">
          <a:xfrm flipV="1">
            <a:off x="3457575" y="4083050"/>
            <a:ext cx="171450" cy="76200"/>
          </a:xfrm>
          <a:prstGeom prst="ellipse">
            <a:avLst/>
          </a:prstGeom>
          <a:solidFill>
            <a:schemeClr val="bg1"/>
          </a:solidFill>
          <a:ln>
            <a:noFill/>
          </a:ln>
          <a:effectLst/>
          <a:extLst>
            <a:ext uri="{91240B29-F687-4F45-9708-019B960494DF}">
              <a14:hiddenLine xmlns:a14="http://schemas.microsoft.com/office/drawing/2010/main" w="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pt-PT" altLang="pt-PT" sz="2800"/>
          </a:p>
        </p:txBody>
      </p:sp>
      <p:sp>
        <p:nvSpPr>
          <p:cNvPr id="27662" name="Freeform 20">
            <a:extLst>
              <a:ext uri="{FF2B5EF4-FFF2-40B4-BE49-F238E27FC236}">
                <a16:creationId xmlns:a16="http://schemas.microsoft.com/office/drawing/2014/main" id="{9ED9DCDB-277F-4D2D-930A-01D773BBD740}"/>
              </a:ext>
            </a:extLst>
          </p:cNvPr>
          <p:cNvSpPr>
            <a:spLocks/>
          </p:cNvSpPr>
          <p:nvPr/>
        </p:nvSpPr>
        <p:spPr bwMode="auto">
          <a:xfrm>
            <a:off x="3719513" y="4157663"/>
            <a:ext cx="44450" cy="6350"/>
          </a:xfrm>
          <a:custGeom>
            <a:avLst/>
            <a:gdLst>
              <a:gd name="T0" fmla="*/ 0 w 26"/>
              <a:gd name="T1" fmla="*/ 0 h 4"/>
              <a:gd name="T2" fmla="*/ 2147483646 w 26"/>
              <a:gd name="T3" fmla="*/ 0 h 4"/>
              <a:gd name="T4" fmla="*/ 2147483646 w 26"/>
              <a:gd name="T5" fmla="*/ 0 h 4"/>
              <a:gd name="T6" fmla="*/ 2147483646 w 26"/>
              <a:gd name="T7" fmla="*/ 0 h 4"/>
              <a:gd name="T8" fmla="*/ 2147483646 w 26"/>
              <a:gd name="T9" fmla="*/ 0 h 4"/>
              <a:gd name="T10" fmla="*/ 2147483646 w 26"/>
              <a:gd name="T11" fmla="*/ 0 h 4"/>
              <a:gd name="T12" fmla="*/ 2147483646 w 26"/>
              <a:gd name="T13" fmla="*/ 0 h 4"/>
              <a:gd name="T14" fmla="*/ 2147483646 w 26"/>
              <a:gd name="T15" fmla="*/ 0 h 4"/>
              <a:gd name="T16" fmla="*/ 2147483646 w 26"/>
              <a:gd name="T17" fmla="*/ 0 h 4"/>
              <a:gd name="T18" fmla="*/ 2147483646 w 26"/>
              <a:gd name="T19" fmla="*/ 0 h 4"/>
              <a:gd name="T20" fmla="*/ 2147483646 w 26"/>
              <a:gd name="T21" fmla="*/ 0 h 4"/>
              <a:gd name="T22" fmla="*/ 2147483646 w 26"/>
              <a:gd name="T23" fmla="*/ 2147483646 h 4"/>
              <a:gd name="T24" fmla="*/ 2147483646 w 26"/>
              <a:gd name="T25" fmla="*/ 2147483646 h 4"/>
              <a:gd name="T26" fmla="*/ 2147483646 w 26"/>
              <a:gd name="T27" fmla="*/ 2147483646 h 4"/>
              <a:gd name="T28" fmla="*/ 2147483646 w 26"/>
              <a:gd name="T29" fmla="*/ 2147483646 h 4"/>
              <a:gd name="T30" fmla="*/ 2147483646 w 26"/>
              <a:gd name="T31" fmla="*/ 2147483646 h 4"/>
              <a:gd name="T32" fmla="*/ 2147483646 w 26"/>
              <a:gd name="T33" fmla="*/ 2147483646 h 4"/>
              <a:gd name="T34" fmla="*/ 2147483646 w 26"/>
              <a:gd name="T35" fmla="*/ 2147483646 h 4"/>
              <a:gd name="T36" fmla="*/ 2147483646 w 26"/>
              <a:gd name="T37" fmla="*/ 2147483646 h 4"/>
              <a:gd name="T38" fmla="*/ 2147483646 w 26"/>
              <a:gd name="T39" fmla="*/ 2147483646 h 4"/>
              <a:gd name="T40" fmla="*/ 2147483646 w 26"/>
              <a:gd name="T41" fmla="*/ 2147483646 h 4"/>
              <a:gd name="T42" fmla="*/ 2147483646 w 26"/>
              <a:gd name="T43" fmla="*/ 2147483646 h 4"/>
              <a:gd name="T44" fmla="*/ 2147483646 w 26"/>
              <a:gd name="T45" fmla="*/ 2147483646 h 4"/>
              <a:gd name="T46" fmla="*/ 2147483646 w 26"/>
              <a:gd name="T47" fmla="*/ 2147483646 h 4"/>
              <a:gd name="T48" fmla="*/ 2147483646 w 26"/>
              <a:gd name="T49" fmla="*/ 2147483646 h 4"/>
              <a:gd name="T50" fmla="*/ 2147483646 w 26"/>
              <a:gd name="T51" fmla="*/ 2147483646 h 4"/>
              <a:gd name="T52" fmla="*/ 2147483646 w 26"/>
              <a:gd name="T53" fmla="*/ 2147483646 h 4"/>
              <a:gd name="T54" fmla="*/ 2147483646 w 26"/>
              <a:gd name="T55" fmla="*/ 2147483646 h 4"/>
              <a:gd name="T56" fmla="*/ 2147483646 w 26"/>
              <a:gd name="T57" fmla="*/ 2147483646 h 4"/>
              <a:gd name="T58" fmla="*/ 2147483646 w 26"/>
              <a:gd name="T59" fmla="*/ 2147483646 h 4"/>
              <a:gd name="T60" fmla="*/ 2147483646 w 26"/>
              <a:gd name="T61" fmla="*/ 2147483646 h 4"/>
              <a:gd name="T62" fmla="*/ 2147483646 w 26"/>
              <a:gd name="T63" fmla="*/ 2147483646 h 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6" h="4">
                <a:moveTo>
                  <a:pt x="0" y="0"/>
                </a:moveTo>
                <a:lnTo>
                  <a:pt x="1" y="0"/>
                </a:lnTo>
                <a:lnTo>
                  <a:pt x="2" y="0"/>
                </a:lnTo>
                <a:lnTo>
                  <a:pt x="3" y="0"/>
                </a:lnTo>
                <a:lnTo>
                  <a:pt x="4" y="0"/>
                </a:lnTo>
                <a:lnTo>
                  <a:pt x="5" y="0"/>
                </a:lnTo>
                <a:lnTo>
                  <a:pt x="6" y="0"/>
                </a:lnTo>
                <a:lnTo>
                  <a:pt x="7" y="0"/>
                </a:lnTo>
                <a:lnTo>
                  <a:pt x="8" y="0"/>
                </a:lnTo>
                <a:lnTo>
                  <a:pt x="9" y="0"/>
                </a:lnTo>
                <a:lnTo>
                  <a:pt x="9" y="1"/>
                </a:lnTo>
                <a:lnTo>
                  <a:pt x="10" y="1"/>
                </a:lnTo>
                <a:lnTo>
                  <a:pt x="11" y="1"/>
                </a:lnTo>
                <a:lnTo>
                  <a:pt x="12" y="1"/>
                </a:lnTo>
                <a:lnTo>
                  <a:pt x="13" y="2"/>
                </a:lnTo>
                <a:lnTo>
                  <a:pt x="14" y="2"/>
                </a:lnTo>
                <a:lnTo>
                  <a:pt x="15" y="2"/>
                </a:lnTo>
                <a:lnTo>
                  <a:pt x="16" y="3"/>
                </a:lnTo>
                <a:lnTo>
                  <a:pt x="17" y="3"/>
                </a:lnTo>
                <a:lnTo>
                  <a:pt x="18" y="3"/>
                </a:lnTo>
                <a:lnTo>
                  <a:pt x="19" y="3"/>
                </a:lnTo>
                <a:lnTo>
                  <a:pt x="20" y="3"/>
                </a:lnTo>
                <a:lnTo>
                  <a:pt x="21" y="3"/>
                </a:lnTo>
                <a:lnTo>
                  <a:pt x="22" y="3"/>
                </a:lnTo>
                <a:lnTo>
                  <a:pt x="23" y="3"/>
                </a:lnTo>
                <a:lnTo>
                  <a:pt x="25" y="3"/>
                </a:lnTo>
              </a:path>
            </a:pathLst>
          </a:custGeom>
          <a:noFill/>
          <a:ln w="12700"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PT"/>
          </a:p>
        </p:txBody>
      </p:sp>
      <p:sp>
        <p:nvSpPr>
          <p:cNvPr id="27663" name="Freeform 21">
            <a:extLst>
              <a:ext uri="{FF2B5EF4-FFF2-40B4-BE49-F238E27FC236}">
                <a16:creationId xmlns:a16="http://schemas.microsoft.com/office/drawing/2014/main" id="{45F7E211-A800-4C14-83CD-B5779CACC6D2}"/>
              </a:ext>
            </a:extLst>
          </p:cNvPr>
          <p:cNvSpPr>
            <a:spLocks/>
          </p:cNvSpPr>
          <p:nvPr/>
        </p:nvSpPr>
        <p:spPr bwMode="auto">
          <a:xfrm>
            <a:off x="3349625" y="3875088"/>
            <a:ext cx="242888" cy="190500"/>
          </a:xfrm>
          <a:custGeom>
            <a:avLst/>
            <a:gdLst>
              <a:gd name="T0" fmla="*/ 2147483646 w 142"/>
              <a:gd name="T1" fmla="*/ 2147483646 h 122"/>
              <a:gd name="T2" fmla="*/ 2147483646 w 142"/>
              <a:gd name="T3" fmla="*/ 2147483646 h 122"/>
              <a:gd name="T4" fmla="*/ 2147483646 w 142"/>
              <a:gd name="T5" fmla="*/ 2147483646 h 122"/>
              <a:gd name="T6" fmla="*/ 2147483646 w 142"/>
              <a:gd name="T7" fmla="*/ 2147483646 h 122"/>
              <a:gd name="T8" fmla="*/ 2147483646 w 142"/>
              <a:gd name="T9" fmla="*/ 2147483646 h 122"/>
              <a:gd name="T10" fmla="*/ 2147483646 w 142"/>
              <a:gd name="T11" fmla="*/ 2147483646 h 122"/>
              <a:gd name="T12" fmla="*/ 2147483646 w 142"/>
              <a:gd name="T13" fmla="*/ 2147483646 h 122"/>
              <a:gd name="T14" fmla="*/ 2147483646 w 142"/>
              <a:gd name="T15" fmla="*/ 2147483646 h 122"/>
              <a:gd name="T16" fmla="*/ 2147483646 w 142"/>
              <a:gd name="T17" fmla="*/ 2147483646 h 122"/>
              <a:gd name="T18" fmla="*/ 2147483646 w 142"/>
              <a:gd name="T19" fmla="*/ 2147483646 h 122"/>
              <a:gd name="T20" fmla="*/ 2147483646 w 142"/>
              <a:gd name="T21" fmla="*/ 2147483646 h 122"/>
              <a:gd name="T22" fmla="*/ 2147483646 w 142"/>
              <a:gd name="T23" fmla="*/ 2147483646 h 122"/>
              <a:gd name="T24" fmla="*/ 2147483646 w 142"/>
              <a:gd name="T25" fmla="*/ 2147483646 h 122"/>
              <a:gd name="T26" fmla="*/ 2147483646 w 142"/>
              <a:gd name="T27" fmla="*/ 2147483646 h 122"/>
              <a:gd name="T28" fmla="*/ 2147483646 w 142"/>
              <a:gd name="T29" fmla="*/ 2147483646 h 122"/>
              <a:gd name="T30" fmla="*/ 2147483646 w 142"/>
              <a:gd name="T31" fmla="*/ 2147483646 h 122"/>
              <a:gd name="T32" fmla="*/ 2147483646 w 142"/>
              <a:gd name="T33" fmla="*/ 2147483646 h 122"/>
              <a:gd name="T34" fmla="*/ 2147483646 w 142"/>
              <a:gd name="T35" fmla="*/ 2147483646 h 122"/>
              <a:gd name="T36" fmla="*/ 2147483646 w 142"/>
              <a:gd name="T37" fmla="*/ 2147483646 h 122"/>
              <a:gd name="T38" fmla="*/ 2147483646 w 142"/>
              <a:gd name="T39" fmla="*/ 2147483646 h 122"/>
              <a:gd name="T40" fmla="*/ 2147483646 w 142"/>
              <a:gd name="T41" fmla="*/ 2147483646 h 122"/>
              <a:gd name="T42" fmla="*/ 2147483646 w 142"/>
              <a:gd name="T43" fmla="*/ 2147483646 h 122"/>
              <a:gd name="T44" fmla="*/ 2147483646 w 142"/>
              <a:gd name="T45" fmla="*/ 2147483646 h 122"/>
              <a:gd name="T46" fmla="*/ 2147483646 w 142"/>
              <a:gd name="T47" fmla="*/ 2147483646 h 122"/>
              <a:gd name="T48" fmla="*/ 2147483646 w 142"/>
              <a:gd name="T49" fmla="*/ 2147483646 h 122"/>
              <a:gd name="T50" fmla="*/ 2147483646 w 142"/>
              <a:gd name="T51" fmla="*/ 2147483646 h 122"/>
              <a:gd name="T52" fmla="*/ 2147483646 w 142"/>
              <a:gd name="T53" fmla="*/ 2147483646 h 122"/>
              <a:gd name="T54" fmla="*/ 2147483646 w 142"/>
              <a:gd name="T55" fmla="*/ 2147483646 h 122"/>
              <a:gd name="T56" fmla="*/ 0 w 142"/>
              <a:gd name="T57" fmla="*/ 2147483646 h 122"/>
              <a:gd name="T58" fmla="*/ 0 w 142"/>
              <a:gd name="T59" fmla="*/ 2147483646 h 122"/>
              <a:gd name="T60" fmla="*/ 0 w 142"/>
              <a:gd name="T61" fmla="*/ 2147483646 h 122"/>
              <a:gd name="T62" fmla="*/ 0 w 142"/>
              <a:gd name="T63" fmla="*/ 2147483646 h 122"/>
              <a:gd name="T64" fmla="*/ 2147483646 w 142"/>
              <a:gd name="T65" fmla="*/ 2147483646 h 122"/>
              <a:gd name="T66" fmla="*/ 2147483646 w 142"/>
              <a:gd name="T67" fmla="*/ 2147483646 h 122"/>
              <a:gd name="T68" fmla="*/ 2147483646 w 142"/>
              <a:gd name="T69" fmla="*/ 2147483646 h 122"/>
              <a:gd name="T70" fmla="*/ 2147483646 w 142"/>
              <a:gd name="T71" fmla="*/ 2147483646 h 122"/>
              <a:gd name="T72" fmla="*/ 2147483646 w 142"/>
              <a:gd name="T73" fmla="*/ 2147483646 h 122"/>
              <a:gd name="T74" fmla="*/ 2147483646 w 142"/>
              <a:gd name="T75" fmla="*/ 2147483646 h 122"/>
              <a:gd name="T76" fmla="*/ 2147483646 w 142"/>
              <a:gd name="T77" fmla="*/ 2147483646 h 122"/>
              <a:gd name="T78" fmla="*/ 2147483646 w 142"/>
              <a:gd name="T79" fmla="*/ 2147483646 h 122"/>
              <a:gd name="T80" fmla="*/ 2147483646 w 142"/>
              <a:gd name="T81" fmla="*/ 2147483646 h 122"/>
              <a:gd name="T82" fmla="*/ 2147483646 w 142"/>
              <a:gd name="T83" fmla="*/ 0 h 122"/>
              <a:gd name="T84" fmla="*/ 2147483646 w 142"/>
              <a:gd name="T85" fmla="*/ 0 h 122"/>
              <a:gd name="T86" fmla="*/ 2147483646 w 142"/>
              <a:gd name="T87" fmla="*/ 2147483646 h 122"/>
              <a:gd name="T88" fmla="*/ 2147483646 w 142"/>
              <a:gd name="T89" fmla="*/ 2147483646 h 122"/>
              <a:gd name="T90" fmla="*/ 2147483646 w 142"/>
              <a:gd name="T91" fmla="*/ 2147483646 h 122"/>
              <a:gd name="T92" fmla="*/ 2147483646 w 142"/>
              <a:gd name="T93" fmla="*/ 2147483646 h 122"/>
              <a:gd name="T94" fmla="*/ 2147483646 w 142"/>
              <a:gd name="T95" fmla="*/ 2147483646 h 122"/>
              <a:gd name="T96" fmla="*/ 2147483646 w 142"/>
              <a:gd name="T97" fmla="*/ 2147483646 h 122"/>
              <a:gd name="T98" fmla="*/ 2147483646 w 142"/>
              <a:gd name="T99" fmla="*/ 2147483646 h 122"/>
              <a:gd name="T100" fmla="*/ 2147483646 w 142"/>
              <a:gd name="T101" fmla="*/ 2147483646 h 122"/>
              <a:gd name="T102" fmla="*/ 2147483646 w 142"/>
              <a:gd name="T103" fmla="*/ 2147483646 h 122"/>
              <a:gd name="T104" fmla="*/ 2147483646 w 142"/>
              <a:gd name="T105" fmla="*/ 2147483646 h 122"/>
              <a:gd name="T106" fmla="*/ 2147483646 w 142"/>
              <a:gd name="T107" fmla="*/ 2147483646 h 122"/>
              <a:gd name="T108" fmla="*/ 2147483646 w 142"/>
              <a:gd name="T109" fmla="*/ 2147483646 h 122"/>
              <a:gd name="T110" fmla="*/ 2147483646 w 142"/>
              <a:gd name="T111" fmla="*/ 2147483646 h 122"/>
              <a:gd name="T112" fmla="*/ 2147483646 w 142"/>
              <a:gd name="T113" fmla="*/ 2147483646 h 122"/>
              <a:gd name="T114" fmla="*/ 2147483646 w 142"/>
              <a:gd name="T115" fmla="*/ 2147483646 h 122"/>
              <a:gd name="T116" fmla="*/ 2147483646 w 142"/>
              <a:gd name="T117" fmla="*/ 2147483646 h 122"/>
              <a:gd name="T118" fmla="*/ 2147483646 w 142"/>
              <a:gd name="T119" fmla="*/ 2147483646 h 122"/>
              <a:gd name="T120" fmla="*/ 2147483646 w 142"/>
              <a:gd name="T121" fmla="*/ 2147483646 h 122"/>
              <a:gd name="T122" fmla="*/ 2147483646 w 142"/>
              <a:gd name="T123" fmla="*/ 2147483646 h 122"/>
              <a:gd name="T124" fmla="*/ 2147483646 w 142"/>
              <a:gd name="T125" fmla="*/ 2147483646 h 1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2" h="122">
                <a:moveTo>
                  <a:pt x="62" y="121"/>
                </a:moveTo>
                <a:lnTo>
                  <a:pt x="54" y="118"/>
                </a:lnTo>
                <a:lnTo>
                  <a:pt x="51" y="117"/>
                </a:lnTo>
                <a:lnTo>
                  <a:pt x="48" y="115"/>
                </a:lnTo>
                <a:lnTo>
                  <a:pt x="44" y="113"/>
                </a:lnTo>
                <a:lnTo>
                  <a:pt x="41" y="111"/>
                </a:lnTo>
                <a:lnTo>
                  <a:pt x="38" y="109"/>
                </a:lnTo>
                <a:lnTo>
                  <a:pt x="35" y="107"/>
                </a:lnTo>
                <a:lnTo>
                  <a:pt x="32" y="105"/>
                </a:lnTo>
                <a:lnTo>
                  <a:pt x="29" y="103"/>
                </a:lnTo>
                <a:lnTo>
                  <a:pt x="26" y="101"/>
                </a:lnTo>
                <a:lnTo>
                  <a:pt x="24" y="99"/>
                </a:lnTo>
                <a:lnTo>
                  <a:pt x="22" y="96"/>
                </a:lnTo>
                <a:lnTo>
                  <a:pt x="19" y="93"/>
                </a:lnTo>
                <a:lnTo>
                  <a:pt x="17" y="91"/>
                </a:lnTo>
                <a:lnTo>
                  <a:pt x="15" y="88"/>
                </a:lnTo>
                <a:lnTo>
                  <a:pt x="13" y="85"/>
                </a:lnTo>
                <a:lnTo>
                  <a:pt x="12" y="83"/>
                </a:lnTo>
                <a:lnTo>
                  <a:pt x="10" y="80"/>
                </a:lnTo>
                <a:lnTo>
                  <a:pt x="8" y="77"/>
                </a:lnTo>
                <a:lnTo>
                  <a:pt x="7" y="73"/>
                </a:lnTo>
                <a:lnTo>
                  <a:pt x="6" y="70"/>
                </a:lnTo>
                <a:lnTo>
                  <a:pt x="5" y="67"/>
                </a:lnTo>
                <a:lnTo>
                  <a:pt x="4" y="64"/>
                </a:lnTo>
                <a:lnTo>
                  <a:pt x="3" y="60"/>
                </a:lnTo>
                <a:lnTo>
                  <a:pt x="2" y="57"/>
                </a:lnTo>
                <a:lnTo>
                  <a:pt x="1" y="53"/>
                </a:lnTo>
                <a:lnTo>
                  <a:pt x="1" y="49"/>
                </a:lnTo>
                <a:lnTo>
                  <a:pt x="0" y="46"/>
                </a:lnTo>
                <a:lnTo>
                  <a:pt x="0" y="42"/>
                </a:lnTo>
                <a:lnTo>
                  <a:pt x="0" y="38"/>
                </a:lnTo>
                <a:lnTo>
                  <a:pt x="0" y="34"/>
                </a:lnTo>
                <a:lnTo>
                  <a:pt x="11" y="23"/>
                </a:lnTo>
                <a:lnTo>
                  <a:pt x="17" y="19"/>
                </a:lnTo>
                <a:lnTo>
                  <a:pt x="23" y="14"/>
                </a:lnTo>
                <a:lnTo>
                  <a:pt x="30" y="11"/>
                </a:lnTo>
                <a:lnTo>
                  <a:pt x="36" y="8"/>
                </a:lnTo>
                <a:lnTo>
                  <a:pt x="43" y="5"/>
                </a:lnTo>
                <a:lnTo>
                  <a:pt x="49" y="3"/>
                </a:lnTo>
                <a:lnTo>
                  <a:pt x="56" y="2"/>
                </a:lnTo>
                <a:lnTo>
                  <a:pt x="63" y="1"/>
                </a:lnTo>
                <a:lnTo>
                  <a:pt x="69" y="0"/>
                </a:lnTo>
                <a:lnTo>
                  <a:pt x="76" y="0"/>
                </a:lnTo>
                <a:lnTo>
                  <a:pt x="82" y="1"/>
                </a:lnTo>
                <a:lnTo>
                  <a:pt x="88" y="2"/>
                </a:lnTo>
                <a:lnTo>
                  <a:pt x="94" y="3"/>
                </a:lnTo>
                <a:lnTo>
                  <a:pt x="100" y="5"/>
                </a:lnTo>
                <a:lnTo>
                  <a:pt x="106" y="8"/>
                </a:lnTo>
                <a:lnTo>
                  <a:pt x="111" y="11"/>
                </a:lnTo>
                <a:lnTo>
                  <a:pt x="116" y="14"/>
                </a:lnTo>
                <a:lnTo>
                  <a:pt x="121" y="18"/>
                </a:lnTo>
                <a:lnTo>
                  <a:pt x="125" y="22"/>
                </a:lnTo>
                <a:lnTo>
                  <a:pt x="129" y="27"/>
                </a:lnTo>
                <a:lnTo>
                  <a:pt x="132" y="32"/>
                </a:lnTo>
                <a:lnTo>
                  <a:pt x="135" y="37"/>
                </a:lnTo>
                <a:lnTo>
                  <a:pt x="138" y="43"/>
                </a:lnTo>
                <a:lnTo>
                  <a:pt x="139" y="50"/>
                </a:lnTo>
                <a:lnTo>
                  <a:pt x="140" y="57"/>
                </a:lnTo>
                <a:lnTo>
                  <a:pt x="141" y="64"/>
                </a:lnTo>
                <a:lnTo>
                  <a:pt x="141" y="71"/>
                </a:lnTo>
                <a:lnTo>
                  <a:pt x="140" y="79"/>
                </a:lnTo>
                <a:lnTo>
                  <a:pt x="139" y="88"/>
                </a:lnTo>
                <a:lnTo>
                  <a:pt x="137" y="97"/>
                </a:lnTo>
              </a:path>
            </a:pathLst>
          </a:custGeom>
          <a:noFill/>
          <a:ln w="28575"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PT"/>
          </a:p>
        </p:txBody>
      </p:sp>
      <p:sp>
        <p:nvSpPr>
          <p:cNvPr id="27664" name="Oval 22">
            <a:extLst>
              <a:ext uri="{FF2B5EF4-FFF2-40B4-BE49-F238E27FC236}">
                <a16:creationId xmlns:a16="http://schemas.microsoft.com/office/drawing/2014/main" id="{9A436B61-3D2B-4AAD-902F-CBAC94EB27E8}"/>
              </a:ext>
            </a:extLst>
          </p:cNvPr>
          <p:cNvSpPr>
            <a:spLocks noChangeArrowheads="1"/>
          </p:cNvSpPr>
          <p:nvPr/>
        </p:nvSpPr>
        <p:spPr bwMode="auto">
          <a:xfrm flipV="1">
            <a:off x="4267200" y="4040188"/>
            <a:ext cx="304800" cy="228600"/>
          </a:xfrm>
          <a:prstGeom prst="ellipse">
            <a:avLst/>
          </a:prstGeom>
          <a:solidFill>
            <a:srgbClr val="FF9933"/>
          </a:solidFill>
          <a:ln>
            <a:noFill/>
          </a:ln>
          <a:effectLst/>
          <a:extLst>
            <a:ext uri="{91240B29-F687-4F45-9708-019B960494DF}">
              <a14:hiddenLine xmlns:a14="http://schemas.microsoft.com/office/drawing/2010/main" w="0">
                <a:solidFill>
                  <a:srgbClr val="FF9327"/>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rgbClr val="99FF66"/>
              </a:solidFill>
              <a:latin typeface="Times New Roman" panose="02020603050405020304" pitchFamily="18" charset="0"/>
            </a:endParaRPr>
          </a:p>
        </p:txBody>
      </p:sp>
      <p:sp>
        <p:nvSpPr>
          <p:cNvPr id="27665" name="Oval 23">
            <a:extLst>
              <a:ext uri="{FF2B5EF4-FFF2-40B4-BE49-F238E27FC236}">
                <a16:creationId xmlns:a16="http://schemas.microsoft.com/office/drawing/2014/main" id="{59992EA2-1F65-4B3A-8129-A2D01AAB947E}"/>
              </a:ext>
            </a:extLst>
          </p:cNvPr>
          <p:cNvSpPr>
            <a:spLocks noChangeArrowheads="1"/>
          </p:cNvSpPr>
          <p:nvPr/>
        </p:nvSpPr>
        <p:spPr bwMode="auto">
          <a:xfrm flipV="1">
            <a:off x="4446588" y="3937000"/>
            <a:ext cx="512762" cy="76200"/>
          </a:xfrm>
          <a:prstGeom prst="ellipse">
            <a:avLst/>
          </a:prstGeom>
          <a:solidFill>
            <a:srgbClr val="00FFFF"/>
          </a:solidFill>
          <a:ln w="0">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pt-PT" altLang="pt-PT" sz="2800"/>
          </a:p>
        </p:txBody>
      </p:sp>
      <p:sp>
        <p:nvSpPr>
          <p:cNvPr id="27666" name="Oval 24">
            <a:extLst>
              <a:ext uri="{FF2B5EF4-FFF2-40B4-BE49-F238E27FC236}">
                <a16:creationId xmlns:a16="http://schemas.microsoft.com/office/drawing/2014/main" id="{F599B7F3-76E0-4575-8ADE-4FBF476D0833}"/>
              </a:ext>
            </a:extLst>
          </p:cNvPr>
          <p:cNvSpPr>
            <a:spLocks noChangeArrowheads="1"/>
          </p:cNvSpPr>
          <p:nvPr/>
        </p:nvSpPr>
        <p:spPr bwMode="auto">
          <a:xfrm flipV="1">
            <a:off x="4876800" y="4044950"/>
            <a:ext cx="193675" cy="100013"/>
          </a:xfrm>
          <a:prstGeom prst="ellipse">
            <a:avLst/>
          </a:prstGeom>
          <a:solidFill>
            <a:srgbClr val="80FF00"/>
          </a:solidFill>
          <a:ln>
            <a:noFill/>
          </a:ln>
          <a:effectLst/>
          <a:extLst>
            <a:ext uri="{91240B29-F687-4F45-9708-019B960494DF}">
              <a14:hiddenLine xmlns:a14="http://schemas.microsoft.com/office/drawing/2010/main" w="0">
                <a:solidFill>
                  <a:srgbClr val="8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pt-PT" altLang="pt-PT" sz="2800"/>
          </a:p>
        </p:txBody>
      </p:sp>
      <p:sp>
        <p:nvSpPr>
          <p:cNvPr id="27667" name="Oval 25">
            <a:extLst>
              <a:ext uri="{FF2B5EF4-FFF2-40B4-BE49-F238E27FC236}">
                <a16:creationId xmlns:a16="http://schemas.microsoft.com/office/drawing/2014/main" id="{BAD8F4D0-83CF-49CD-8D6F-1E70F9089D86}"/>
              </a:ext>
            </a:extLst>
          </p:cNvPr>
          <p:cNvSpPr>
            <a:spLocks noChangeArrowheads="1"/>
          </p:cNvSpPr>
          <p:nvPr/>
        </p:nvSpPr>
        <p:spPr bwMode="auto">
          <a:xfrm flipV="1">
            <a:off x="5024438" y="4200525"/>
            <a:ext cx="128587" cy="114300"/>
          </a:xfrm>
          <a:prstGeom prst="ellipse">
            <a:avLst/>
          </a:prstGeom>
          <a:solidFill>
            <a:srgbClr val="FF0000"/>
          </a:solidFill>
          <a:ln w="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pt-PT" altLang="pt-PT" sz="2800"/>
          </a:p>
        </p:txBody>
      </p:sp>
      <p:sp>
        <p:nvSpPr>
          <p:cNvPr id="27668" name="Text Box 26">
            <a:extLst>
              <a:ext uri="{FF2B5EF4-FFF2-40B4-BE49-F238E27FC236}">
                <a16:creationId xmlns:a16="http://schemas.microsoft.com/office/drawing/2014/main" id="{ADB021D4-4A6E-41B9-AF99-99E015FF1313}"/>
              </a:ext>
            </a:extLst>
          </p:cNvPr>
          <p:cNvSpPr txBox="1">
            <a:spLocks noChangeArrowheads="1"/>
          </p:cNvSpPr>
          <p:nvPr/>
        </p:nvSpPr>
        <p:spPr bwMode="auto">
          <a:xfrm>
            <a:off x="3962400" y="5029200"/>
            <a:ext cx="84137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30000"/>
              </a:spcBef>
              <a:buFontTx/>
              <a:buNone/>
            </a:pPr>
            <a:r>
              <a:rPr lang="en-GB" altLang="pt-PT" sz="2000" dirty="0">
                <a:solidFill>
                  <a:srgbClr val="FF0000"/>
                </a:solidFill>
              </a:rPr>
              <a:t>Testis</a:t>
            </a:r>
            <a:endParaRPr lang="en-GB" altLang="pt-PT" sz="2000" dirty="0">
              <a:solidFill>
                <a:srgbClr val="FFFF00"/>
              </a:solidFill>
            </a:endParaRPr>
          </a:p>
        </p:txBody>
      </p:sp>
      <p:sp>
        <p:nvSpPr>
          <p:cNvPr id="27669" name="Line 27">
            <a:extLst>
              <a:ext uri="{FF2B5EF4-FFF2-40B4-BE49-F238E27FC236}">
                <a16:creationId xmlns:a16="http://schemas.microsoft.com/office/drawing/2014/main" id="{3A0A8FFC-C784-4586-9747-641AF86BE2A8}"/>
              </a:ext>
            </a:extLst>
          </p:cNvPr>
          <p:cNvSpPr>
            <a:spLocks noChangeShapeType="1"/>
          </p:cNvSpPr>
          <p:nvPr/>
        </p:nvSpPr>
        <p:spPr bwMode="auto">
          <a:xfrm flipV="1">
            <a:off x="4495800" y="4430713"/>
            <a:ext cx="549275" cy="64875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PT"/>
          </a:p>
        </p:txBody>
      </p:sp>
      <p:sp>
        <p:nvSpPr>
          <p:cNvPr id="27670" name="Text Box 28">
            <a:extLst>
              <a:ext uri="{FF2B5EF4-FFF2-40B4-BE49-F238E27FC236}">
                <a16:creationId xmlns:a16="http://schemas.microsoft.com/office/drawing/2014/main" id="{47C25FE9-52BB-4ED6-867A-3DF5279AA80A}"/>
              </a:ext>
            </a:extLst>
          </p:cNvPr>
          <p:cNvSpPr txBox="1">
            <a:spLocks noChangeArrowheads="1"/>
          </p:cNvSpPr>
          <p:nvPr/>
        </p:nvSpPr>
        <p:spPr bwMode="auto">
          <a:xfrm>
            <a:off x="5346700" y="3141663"/>
            <a:ext cx="969963"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30000"/>
              </a:spcBef>
              <a:buFontTx/>
              <a:buNone/>
            </a:pPr>
            <a:r>
              <a:rPr lang="en-GB" altLang="pt-PT" sz="2000">
                <a:solidFill>
                  <a:srgbClr val="66FF33"/>
                </a:solidFill>
              </a:rPr>
              <a:t>Kidney</a:t>
            </a:r>
          </a:p>
        </p:txBody>
      </p:sp>
      <p:sp>
        <p:nvSpPr>
          <p:cNvPr id="27671" name="Line 29">
            <a:extLst>
              <a:ext uri="{FF2B5EF4-FFF2-40B4-BE49-F238E27FC236}">
                <a16:creationId xmlns:a16="http://schemas.microsoft.com/office/drawing/2014/main" id="{57E8A22B-7479-4DF4-B49B-0B22520890D0}"/>
              </a:ext>
            </a:extLst>
          </p:cNvPr>
          <p:cNvSpPr>
            <a:spLocks noChangeShapeType="1"/>
          </p:cNvSpPr>
          <p:nvPr/>
        </p:nvSpPr>
        <p:spPr bwMode="auto">
          <a:xfrm flipH="1">
            <a:off x="5045075" y="3506788"/>
            <a:ext cx="593725" cy="500062"/>
          </a:xfrm>
          <a:prstGeom prst="line">
            <a:avLst/>
          </a:prstGeom>
          <a:noFill/>
          <a:ln w="28575">
            <a:solidFill>
              <a:srgbClr val="8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PT"/>
          </a:p>
        </p:txBody>
      </p:sp>
      <p:sp>
        <p:nvSpPr>
          <p:cNvPr id="27672" name="Text Box 30">
            <a:extLst>
              <a:ext uri="{FF2B5EF4-FFF2-40B4-BE49-F238E27FC236}">
                <a16:creationId xmlns:a16="http://schemas.microsoft.com/office/drawing/2014/main" id="{573CB863-FA54-4BBD-914B-CC265609125B}"/>
              </a:ext>
            </a:extLst>
          </p:cNvPr>
          <p:cNvSpPr txBox="1">
            <a:spLocks noChangeArrowheads="1"/>
          </p:cNvSpPr>
          <p:nvPr/>
        </p:nvSpPr>
        <p:spPr bwMode="auto">
          <a:xfrm>
            <a:off x="3238500" y="3060700"/>
            <a:ext cx="9271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30000"/>
              </a:spcBef>
              <a:buFontTx/>
              <a:buNone/>
            </a:pPr>
            <a:r>
              <a:rPr lang="pt-PT" altLang="pt-PT" sz="2000">
                <a:solidFill>
                  <a:srgbClr val="66FFFF"/>
                </a:solidFill>
              </a:rPr>
              <a:t>Speen</a:t>
            </a:r>
            <a:endParaRPr lang="en-GB" altLang="pt-PT" sz="2000">
              <a:solidFill>
                <a:srgbClr val="66FFFF"/>
              </a:solidFill>
            </a:endParaRPr>
          </a:p>
        </p:txBody>
      </p:sp>
      <p:sp>
        <p:nvSpPr>
          <p:cNvPr id="27673" name="Line 31">
            <a:extLst>
              <a:ext uri="{FF2B5EF4-FFF2-40B4-BE49-F238E27FC236}">
                <a16:creationId xmlns:a16="http://schemas.microsoft.com/office/drawing/2014/main" id="{927BBEF8-3E19-4517-B6CB-C7096ED0DAA3}"/>
              </a:ext>
            </a:extLst>
          </p:cNvPr>
          <p:cNvSpPr>
            <a:spLocks noChangeShapeType="1"/>
          </p:cNvSpPr>
          <p:nvPr/>
        </p:nvSpPr>
        <p:spPr bwMode="auto">
          <a:xfrm>
            <a:off x="3733800" y="3430588"/>
            <a:ext cx="762000" cy="457200"/>
          </a:xfrm>
          <a:prstGeom prst="line">
            <a:avLst/>
          </a:prstGeom>
          <a:noFill/>
          <a:ln w="2857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PT"/>
          </a:p>
        </p:txBody>
      </p:sp>
      <p:sp>
        <p:nvSpPr>
          <p:cNvPr id="27674" name="Text Box 32">
            <a:extLst>
              <a:ext uri="{FF2B5EF4-FFF2-40B4-BE49-F238E27FC236}">
                <a16:creationId xmlns:a16="http://schemas.microsoft.com/office/drawing/2014/main" id="{86C6E8ED-341C-40F6-9807-630F8AECFB4B}"/>
              </a:ext>
            </a:extLst>
          </p:cNvPr>
          <p:cNvSpPr txBox="1">
            <a:spLocks noChangeArrowheads="1"/>
          </p:cNvSpPr>
          <p:nvPr/>
        </p:nvSpPr>
        <p:spPr bwMode="auto">
          <a:xfrm>
            <a:off x="2590800" y="4954588"/>
            <a:ext cx="10699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30000"/>
              </a:spcBef>
              <a:buFontTx/>
              <a:buNone/>
            </a:pPr>
            <a:r>
              <a:rPr lang="en-GB" altLang="pt-PT" sz="2000">
                <a:solidFill>
                  <a:srgbClr val="FF9900"/>
                </a:solidFill>
              </a:rPr>
              <a:t>Liver</a:t>
            </a:r>
          </a:p>
        </p:txBody>
      </p:sp>
      <p:sp>
        <p:nvSpPr>
          <p:cNvPr id="27675" name="Line 33">
            <a:extLst>
              <a:ext uri="{FF2B5EF4-FFF2-40B4-BE49-F238E27FC236}">
                <a16:creationId xmlns:a16="http://schemas.microsoft.com/office/drawing/2014/main" id="{F39F7505-B215-4844-9F59-9E0DB9B8FA1C}"/>
              </a:ext>
            </a:extLst>
          </p:cNvPr>
          <p:cNvSpPr>
            <a:spLocks noChangeShapeType="1"/>
          </p:cNvSpPr>
          <p:nvPr/>
        </p:nvSpPr>
        <p:spPr bwMode="auto">
          <a:xfrm flipV="1">
            <a:off x="3073400" y="4256088"/>
            <a:ext cx="1219200" cy="685800"/>
          </a:xfrm>
          <a:prstGeom prst="line">
            <a:avLst/>
          </a:prstGeom>
          <a:noFill/>
          <a:ln w="28575">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PT"/>
          </a:p>
        </p:txBody>
      </p:sp>
      <p:sp>
        <p:nvSpPr>
          <p:cNvPr id="34" name="AutoShape 62">
            <a:extLst>
              <a:ext uri="{FF2B5EF4-FFF2-40B4-BE49-F238E27FC236}">
                <a16:creationId xmlns:a16="http://schemas.microsoft.com/office/drawing/2014/main" id="{04A8DC2C-92C3-46E6-A6F4-0C1A6F6FA6F6}"/>
              </a:ext>
            </a:extLst>
          </p:cNvPr>
          <p:cNvSpPr>
            <a:spLocks noChangeArrowheads="1"/>
          </p:cNvSpPr>
          <p:nvPr/>
        </p:nvSpPr>
        <p:spPr bwMode="auto">
          <a:xfrm>
            <a:off x="2617786" y="1281560"/>
            <a:ext cx="3530601" cy="536576"/>
          </a:xfrm>
          <a:prstGeom prst="roundRect">
            <a:avLst>
              <a:gd name="adj" fmla="val 16667"/>
            </a:avLst>
          </a:prstGeom>
          <a:solidFill>
            <a:schemeClr val="accent5">
              <a:lumMod val="90000"/>
            </a:schemeClr>
          </a:solidFill>
          <a:ln w="38100" algn="ctr">
            <a:solidFill>
              <a:srgbClr val="00FFFF"/>
            </a:solidFill>
            <a:round/>
            <a:headEnd/>
            <a:tailEnd/>
          </a:ln>
          <a:effectLst/>
        </p:spPr>
        <p:txBody>
          <a:bodyPr wrap="none" anchor="b"/>
          <a:lstStyle>
            <a:lvl1pPr algn="l" defTabSz="800100" eaLnBrk="0" hangingPunct="0">
              <a:spcBef>
                <a:spcPct val="20000"/>
              </a:spcBef>
              <a:buChar char="•"/>
              <a:defRPr sz="3200">
                <a:solidFill>
                  <a:schemeClr val="tx1"/>
                </a:solidFill>
                <a:latin typeface="Times New Roman" panose="02020603050405020304" pitchFamily="18" charset="0"/>
              </a:defRPr>
            </a:lvl1pPr>
            <a:lvl2pPr marL="742950" indent="-285750" algn="l" defTabSz="800100" eaLnBrk="0" hangingPunct="0">
              <a:spcBef>
                <a:spcPct val="20000"/>
              </a:spcBef>
              <a:buChar char="–"/>
              <a:defRPr sz="2800">
                <a:solidFill>
                  <a:schemeClr val="tx1"/>
                </a:solidFill>
                <a:latin typeface="Times New Roman" panose="02020603050405020304" pitchFamily="18" charset="0"/>
              </a:defRPr>
            </a:lvl2pPr>
            <a:lvl3pPr marL="1143000" indent="-228600" algn="l" defTabSz="800100" eaLnBrk="0" hangingPunct="0">
              <a:spcBef>
                <a:spcPct val="20000"/>
              </a:spcBef>
              <a:buChar char="•"/>
              <a:defRPr sz="2400">
                <a:solidFill>
                  <a:schemeClr val="tx1"/>
                </a:solidFill>
                <a:latin typeface="Times New Roman" panose="02020603050405020304" pitchFamily="18" charset="0"/>
              </a:defRPr>
            </a:lvl3pPr>
            <a:lvl4pPr marL="1600200" indent="-228600" algn="l" defTabSz="800100" eaLnBrk="0" hangingPunct="0">
              <a:spcBef>
                <a:spcPct val="20000"/>
              </a:spcBef>
              <a:buChar char="–"/>
              <a:defRPr sz="2000">
                <a:solidFill>
                  <a:schemeClr val="tx1"/>
                </a:solidFill>
                <a:latin typeface="Times New Roman" panose="02020603050405020304" pitchFamily="18" charset="0"/>
              </a:defRPr>
            </a:lvl4pPr>
            <a:lvl5pPr marL="2057400" indent="-228600" algn="l" defTabSz="800100" eaLnBrk="0" hangingPunct="0">
              <a:spcBef>
                <a:spcPct val="20000"/>
              </a:spcBef>
              <a:buChar char="»"/>
              <a:defRPr sz="2000">
                <a:solidFill>
                  <a:schemeClr val="tx1"/>
                </a:solidFill>
                <a:latin typeface="Times New Roman" panose="02020603050405020304" pitchFamily="18" charset="0"/>
              </a:defRPr>
            </a:lvl5pPr>
            <a:lvl6pPr marL="2514600" indent="-228600" defTabSz="8001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8001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8001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8001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ts val="1100"/>
              </a:lnSpc>
              <a:spcBef>
                <a:spcPct val="0"/>
              </a:spcBef>
              <a:spcAft>
                <a:spcPct val="35000"/>
              </a:spcAft>
              <a:buFontTx/>
              <a:buNone/>
              <a:defRPr/>
            </a:pPr>
            <a:r>
              <a:rPr lang="en-US" altLang="pt-PT" sz="2400" dirty="0">
                <a:latin typeface="+mn-lt"/>
              </a:rPr>
              <a:t>Histology investigation</a:t>
            </a:r>
            <a:endParaRPr lang="pt-PT" altLang="pt-PT" sz="2400" dirty="0">
              <a:latin typeface="+mn-lt"/>
            </a:endParaRPr>
          </a:p>
        </p:txBody>
      </p:sp>
      <p:sp>
        <p:nvSpPr>
          <p:cNvPr id="36" name="AutoShape 62">
            <a:extLst>
              <a:ext uri="{FF2B5EF4-FFF2-40B4-BE49-F238E27FC236}">
                <a16:creationId xmlns:a16="http://schemas.microsoft.com/office/drawing/2014/main" id="{B91AD6ED-0E57-46C3-AEE8-C1E74D05A9FD}"/>
              </a:ext>
            </a:extLst>
          </p:cNvPr>
          <p:cNvSpPr>
            <a:spLocks noChangeArrowheads="1"/>
          </p:cNvSpPr>
          <p:nvPr/>
        </p:nvSpPr>
        <p:spPr bwMode="auto">
          <a:xfrm>
            <a:off x="6605588" y="3559175"/>
            <a:ext cx="2420937" cy="739775"/>
          </a:xfrm>
          <a:prstGeom prst="roundRect">
            <a:avLst>
              <a:gd name="adj" fmla="val 16667"/>
            </a:avLst>
          </a:prstGeom>
          <a:solidFill>
            <a:schemeClr val="accent5">
              <a:lumMod val="90000"/>
            </a:schemeClr>
          </a:solidFill>
          <a:ln w="38100" algn="ctr">
            <a:solidFill>
              <a:srgbClr val="00FFFF"/>
            </a:solidFill>
            <a:round/>
            <a:headEnd/>
            <a:tailEnd/>
          </a:ln>
          <a:effec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defRPr/>
            </a:pPr>
            <a:r>
              <a:rPr lang="pt-PT" altLang="pt-PT" sz="2000" dirty="0">
                <a:latin typeface="+mn-lt"/>
              </a:rPr>
              <a:t>25, 50 mg/kg orally </a:t>
            </a:r>
          </a:p>
          <a:p>
            <a:pPr algn="ctr" eaLnBrk="1" hangingPunct="1">
              <a:spcBef>
                <a:spcPct val="0"/>
              </a:spcBef>
              <a:buFontTx/>
              <a:buNone/>
              <a:defRPr/>
            </a:pPr>
            <a:r>
              <a:rPr lang="pt-PT" altLang="pt-PT" sz="2000" dirty="0">
                <a:latin typeface="+mn-lt"/>
              </a:rPr>
              <a:t>for 14 days</a:t>
            </a:r>
          </a:p>
        </p:txBody>
      </p:sp>
      <p:pic>
        <p:nvPicPr>
          <p:cNvPr id="27681" name="Picture 33">
            <a:extLst>
              <a:ext uri="{FF2B5EF4-FFF2-40B4-BE49-F238E27FC236}">
                <a16:creationId xmlns:a16="http://schemas.microsoft.com/office/drawing/2014/main" id="{ECA35A74-D60E-41B5-9150-D6BC9AB6BD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27888" y="2638425"/>
            <a:ext cx="132873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a:extLst>
              <a:ext uri="{FF2B5EF4-FFF2-40B4-BE49-F238E27FC236}">
                <a16:creationId xmlns:a16="http://schemas.microsoft.com/office/drawing/2014/main" id="{1366DC7A-310F-4F5B-9852-B12DA71446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6006432"/>
            <a:ext cx="9136918" cy="835799"/>
          </a:xfrm>
          <a:prstGeom prst="rect">
            <a:avLst/>
          </a:prstGeom>
        </p:spPr>
      </p:pic>
      <p:sp>
        <p:nvSpPr>
          <p:cNvPr id="3" name="TextBox 3">
            <a:extLst>
              <a:ext uri="{FF2B5EF4-FFF2-40B4-BE49-F238E27FC236}">
                <a16:creationId xmlns:a16="http://schemas.microsoft.com/office/drawing/2014/main" id="{1AF39663-5DBD-42AC-8C6F-9863496E1F39}"/>
              </a:ext>
            </a:extLst>
          </p:cNvPr>
          <p:cNvSpPr txBox="1"/>
          <p:nvPr/>
        </p:nvSpPr>
        <p:spPr>
          <a:xfrm>
            <a:off x="6768" y="145956"/>
            <a:ext cx="9026526" cy="830997"/>
          </a:xfrm>
          <a:prstGeom prst="rect">
            <a:avLst/>
          </a:prstGeom>
          <a:noFill/>
        </p:spPr>
        <p:txBody>
          <a:bodyPr wrap="square" rtlCol="0">
            <a:spAutoFit/>
          </a:bodyPr>
          <a:lstStyle/>
          <a:p>
            <a:r>
              <a:rPr lang="en-US" sz="2400" b="1" dirty="0">
                <a:solidFill>
                  <a:srgbClr val="002060"/>
                </a:solidFill>
                <a:latin typeface="+mj-lt"/>
              </a:rPr>
              <a:t>Methods</a:t>
            </a:r>
            <a:r>
              <a:rPr lang="en-US" sz="2400" b="1" dirty="0">
                <a:latin typeface="+mj-lt"/>
              </a:rPr>
              <a:t> </a:t>
            </a:r>
          </a:p>
          <a:p>
            <a:pPr algn="ctr"/>
            <a:r>
              <a:rPr lang="en-US" altLang="pt-PT" sz="2400" dirty="0">
                <a:solidFill>
                  <a:schemeClr val="tx2"/>
                </a:solidFill>
                <a:latin typeface="+mj-lt"/>
              </a:rPr>
              <a:t>[Cr(pic)</a:t>
            </a:r>
            <a:r>
              <a:rPr lang="en-US" altLang="pt-PT" sz="2400" baseline="-25000" dirty="0">
                <a:solidFill>
                  <a:schemeClr val="tx2"/>
                </a:solidFill>
                <a:latin typeface="+mj-lt"/>
              </a:rPr>
              <a:t>3</a:t>
            </a:r>
            <a:r>
              <a:rPr lang="en-US" altLang="pt-PT" sz="2400" dirty="0">
                <a:solidFill>
                  <a:schemeClr val="tx2"/>
                </a:solidFill>
                <a:latin typeface="+mj-lt"/>
              </a:rPr>
              <a:t>] on mice testis and epididymis exposed to different doses</a:t>
            </a:r>
            <a:endParaRPr lang="en-US" sz="2400" dirty="0">
              <a:solidFill>
                <a:schemeClr val="tx2"/>
              </a:solidFill>
              <a:latin typeface="+mj-lt"/>
            </a:endParaRPr>
          </a:p>
        </p:txBody>
      </p:sp>
      <p:sp>
        <p:nvSpPr>
          <p:cNvPr id="4" name="Oval 3">
            <a:extLst>
              <a:ext uri="{FF2B5EF4-FFF2-40B4-BE49-F238E27FC236}">
                <a16:creationId xmlns:a16="http://schemas.microsoft.com/office/drawing/2014/main" id="{21D02712-3EAC-4CCD-B57F-8727E6D3D798}"/>
              </a:ext>
            </a:extLst>
          </p:cNvPr>
          <p:cNvSpPr/>
          <p:nvPr/>
        </p:nvSpPr>
        <p:spPr>
          <a:xfrm flipV="1">
            <a:off x="5210970" y="4288153"/>
            <a:ext cx="208755" cy="4571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Line 27">
            <a:extLst>
              <a:ext uri="{FF2B5EF4-FFF2-40B4-BE49-F238E27FC236}">
                <a16:creationId xmlns:a16="http://schemas.microsoft.com/office/drawing/2014/main" id="{B9134781-93FD-461C-9166-827B215B33BD}"/>
              </a:ext>
            </a:extLst>
          </p:cNvPr>
          <p:cNvSpPr>
            <a:spLocks noChangeShapeType="1"/>
          </p:cNvSpPr>
          <p:nvPr/>
        </p:nvSpPr>
        <p:spPr bwMode="auto">
          <a:xfrm flipH="1" flipV="1">
            <a:off x="5341937" y="4364674"/>
            <a:ext cx="208754" cy="648753"/>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PT"/>
          </a:p>
        </p:txBody>
      </p:sp>
      <p:sp>
        <p:nvSpPr>
          <p:cNvPr id="6" name="Text Box 26">
            <a:extLst>
              <a:ext uri="{FF2B5EF4-FFF2-40B4-BE49-F238E27FC236}">
                <a16:creationId xmlns:a16="http://schemas.microsoft.com/office/drawing/2014/main" id="{C791A141-D33C-4285-A6A6-CD04664B5B55}"/>
              </a:ext>
            </a:extLst>
          </p:cNvPr>
          <p:cNvSpPr txBox="1">
            <a:spLocks noChangeArrowheads="1"/>
          </p:cNvSpPr>
          <p:nvPr/>
        </p:nvSpPr>
        <p:spPr bwMode="auto">
          <a:xfrm>
            <a:off x="4827587" y="5026185"/>
            <a:ext cx="1426994"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5000"/>
              </a:lnSpc>
              <a:spcBef>
                <a:spcPct val="30000"/>
              </a:spcBef>
              <a:buFontTx/>
              <a:buNone/>
            </a:pPr>
            <a:r>
              <a:rPr lang="en-GB" altLang="pt-PT" sz="2000" dirty="0">
                <a:solidFill>
                  <a:srgbClr val="FFFF00"/>
                </a:solidFill>
              </a:rPr>
              <a:t>Epididymis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a:extLst>
              <a:ext uri="{FF2B5EF4-FFF2-40B4-BE49-F238E27FC236}">
                <a16:creationId xmlns:a16="http://schemas.microsoft.com/office/drawing/2014/main" id="{3564E2B2-6785-46CB-889F-60BEBA739FB7}"/>
              </a:ext>
            </a:extLst>
          </p:cNvPr>
          <p:cNvSpPr txBox="1">
            <a:spLocks noChangeArrowheads="1"/>
          </p:cNvSpPr>
          <p:nvPr/>
        </p:nvSpPr>
        <p:spPr bwMode="auto">
          <a:xfrm>
            <a:off x="2418234" y="5111859"/>
            <a:ext cx="51831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GB" altLang="pt-PT" sz="1200" dirty="0">
                <a:solidFill>
                  <a:srgbClr val="002060"/>
                </a:solidFill>
              </a:rPr>
              <a:t>a-Control; 25 mg/kg/</a:t>
            </a:r>
            <a:r>
              <a:rPr lang="en-GB" altLang="pt-PT" sz="1200" dirty="0" err="1">
                <a:solidFill>
                  <a:srgbClr val="002060"/>
                </a:solidFill>
              </a:rPr>
              <a:t>bw</a:t>
            </a:r>
            <a:r>
              <a:rPr lang="en-GB" altLang="pt-PT" sz="1200" b="1" dirty="0">
                <a:solidFill>
                  <a:srgbClr val="002060"/>
                </a:solidFill>
              </a:rPr>
              <a:t> – </a:t>
            </a:r>
            <a:r>
              <a:rPr lang="en-GB" altLang="pt-PT" sz="1200" dirty="0">
                <a:solidFill>
                  <a:srgbClr val="002060"/>
                </a:solidFill>
              </a:rPr>
              <a:t>2 weeks (b-d);</a:t>
            </a:r>
            <a:r>
              <a:rPr lang="en-GB" altLang="pt-PT" sz="1200" b="1" dirty="0">
                <a:solidFill>
                  <a:srgbClr val="002060"/>
                </a:solidFill>
              </a:rPr>
              <a:t> </a:t>
            </a:r>
            <a:r>
              <a:rPr lang="en-GB" altLang="pt-PT" sz="1200" dirty="0">
                <a:solidFill>
                  <a:srgbClr val="002060"/>
                </a:solidFill>
              </a:rPr>
              <a:t>50 mg/kg/</a:t>
            </a:r>
            <a:r>
              <a:rPr lang="en-GB" altLang="pt-PT" sz="1200" dirty="0" err="1">
                <a:solidFill>
                  <a:srgbClr val="002060"/>
                </a:solidFill>
              </a:rPr>
              <a:t>bw</a:t>
            </a:r>
            <a:r>
              <a:rPr lang="en-GB" altLang="pt-PT" sz="1200" dirty="0">
                <a:solidFill>
                  <a:srgbClr val="002060"/>
                </a:solidFill>
              </a:rPr>
              <a:t> [</a:t>
            </a:r>
            <a:r>
              <a:rPr lang="en-GB" altLang="pt-PT" sz="1200" dirty="0" err="1">
                <a:solidFill>
                  <a:srgbClr val="002060"/>
                </a:solidFill>
              </a:rPr>
              <a:t>cr</a:t>
            </a:r>
            <a:r>
              <a:rPr lang="en-GB" altLang="pt-PT" sz="1200" dirty="0">
                <a:solidFill>
                  <a:srgbClr val="002060"/>
                </a:solidFill>
              </a:rPr>
              <a:t>(pic)</a:t>
            </a:r>
            <a:r>
              <a:rPr lang="en-GB" altLang="pt-PT" sz="1200" baseline="-25000" dirty="0">
                <a:solidFill>
                  <a:srgbClr val="002060"/>
                </a:solidFill>
              </a:rPr>
              <a:t>3</a:t>
            </a:r>
            <a:r>
              <a:rPr lang="en-GB" altLang="pt-PT" sz="1200" dirty="0">
                <a:solidFill>
                  <a:srgbClr val="002060"/>
                </a:solidFill>
                <a:effectLst>
                  <a:outerShdw blurRad="38100" dist="38100" dir="2700000" algn="tl">
                    <a:srgbClr val="000000">
                      <a:alpha val="43137"/>
                    </a:srgbClr>
                  </a:outerShdw>
                </a:effectLst>
              </a:rPr>
              <a:t>]- (</a:t>
            </a:r>
            <a:r>
              <a:rPr lang="en-GB" altLang="pt-PT" sz="1200" dirty="0">
                <a:solidFill>
                  <a:srgbClr val="002060"/>
                </a:solidFill>
              </a:rPr>
              <a:t>e-f</a:t>
            </a:r>
            <a:r>
              <a:rPr lang="en-GB" altLang="pt-PT" sz="1200" dirty="0">
                <a:solidFill>
                  <a:srgbClr val="002060"/>
                </a:solidFill>
                <a:effectLst>
                  <a:outerShdw blurRad="38100" dist="38100" dir="2700000" algn="tl">
                    <a:srgbClr val="000000">
                      <a:alpha val="43137"/>
                    </a:srgbClr>
                  </a:outerShdw>
                </a:effectLst>
              </a:rPr>
              <a:t>) </a:t>
            </a:r>
            <a:endParaRPr lang="pt-PT" altLang="pt-PT" sz="1200" dirty="0">
              <a:solidFill>
                <a:srgbClr val="002060"/>
              </a:solidFill>
              <a:effectLst>
                <a:outerShdw blurRad="38100" dist="38100" dir="2700000" algn="tl">
                  <a:srgbClr val="000000">
                    <a:alpha val="43137"/>
                  </a:srgbClr>
                </a:outerShdw>
              </a:effectLst>
            </a:endParaRPr>
          </a:p>
        </p:txBody>
      </p:sp>
      <p:sp>
        <p:nvSpPr>
          <p:cNvPr id="31747" name="TextBox 2">
            <a:extLst>
              <a:ext uri="{FF2B5EF4-FFF2-40B4-BE49-F238E27FC236}">
                <a16:creationId xmlns:a16="http://schemas.microsoft.com/office/drawing/2014/main" id="{95582B31-F1B2-4D0A-A7C0-E0337DE7EFE9}"/>
              </a:ext>
            </a:extLst>
          </p:cNvPr>
          <p:cNvSpPr txBox="1">
            <a:spLocks noChangeArrowheads="1"/>
          </p:cNvSpPr>
          <p:nvPr/>
        </p:nvSpPr>
        <p:spPr bwMode="auto">
          <a:xfrm>
            <a:off x="180609" y="5717507"/>
            <a:ext cx="8712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PT" altLang="pt-PT" sz="1100" dirty="0">
                <a:solidFill>
                  <a:srgbClr val="002060"/>
                </a:solidFill>
              </a:rPr>
              <a:t>Ferreira </a:t>
            </a:r>
            <a:r>
              <a:rPr lang="pt-PT" altLang="pt-PT" sz="1100" i="1" dirty="0" err="1">
                <a:solidFill>
                  <a:srgbClr val="002060"/>
                </a:solidFill>
              </a:rPr>
              <a:t>et</a:t>
            </a:r>
            <a:r>
              <a:rPr lang="pt-PT" altLang="pt-PT" sz="1100" i="1" dirty="0">
                <a:solidFill>
                  <a:srgbClr val="002060"/>
                </a:solidFill>
              </a:rPr>
              <a:t> al</a:t>
            </a:r>
            <a:r>
              <a:rPr lang="pt-PT" altLang="pt-PT" sz="1100" dirty="0">
                <a:solidFill>
                  <a:srgbClr val="002060"/>
                </a:solidFill>
              </a:rPr>
              <a:t>., 2013 </a:t>
            </a:r>
            <a:r>
              <a:rPr lang="pt-PT" altLang="pt-PT" sz="1100" i="1" dirty="0" err="1">
                <a:solidFill>
                  <a:srgbClr val="002060"/>
                </a:solidFill>
              </a:rPr>
              <a:t>Microscopy</a:t>
            </a:r>
            <a:r>
              <a:rPr lang="pt-PT" altLang="pt-PT" sz="1100" i="1" dirty="0">
                <a:solidFill>
                  <a:srgbClr val="002060"/>
                </a:solidFill>
              </a:rPr>
              <a:t> &amp; </a:t>
            </a:r>
            <a:r>
              <a:rPr lang="pt-PT" altLang="pt-PT" sz="1100" i="1" dirty="0" err="1">
                <a:solidFill>
                  <a:srgbClr val="002060"/>
                </a:solidFill>
              </a:rPr>
              <a:t>Microanalysis</a:t>
            </a:r>
            <a:r>
              <a:rPr lang="pt-PT" altLang="pt-PT" sz="1100" dirty="0">
                <a:solidFill>
                  <a:srgbClr val="002060"/>
                </a:solidFill>
              </a:rPr>
              <a:t> </a:t>
            </a:r>
            <a:r>
              <a:rPr lang="en-US" altLang="pt-PT" sz="1100" dirty="0">
                <a:solidFill>
                  <a:srgbClr val="002060"/>
                </a:solidFill>
              </a:rPr>
              <a:t>19, Supplement S4, 47-48. </a:t>
            </a:r>
            <a:endParaRPr lang="pt-PT" altLang="pt-PT" sz="1100" dirty="0">
              <a:solidFill>
                <a:srgbClr val="002060"/>
              </a:solidFill>
            </a:endParaRPr>
          </a:p>
        </p:txBody>
      </p:sp>
      <p:grpSp>
        <p:nvGrpSpPr>
          <p:cNvPr id="31748" name="Group 12">
            <a:extLst>
              <a:ext uri="{FF2B5EF4-FFF2-40B4-BE49-F238E27FC236}">
                <a16:creationId xmlns:a16="http://schemas.microsoft.com/office/drawing/2014/main" id="{2A82DFEA-76FD-4B19-B559-0248A1B1A084}"/>
              </a:ext>
            </a:extLst>
          </p:cNvPr>
          <p:cNvGrpSpPr>
            <a:grpSpLocks/>
          </p:cNvGrpSpPr>
          <p:nvPr/>
        </p:nvGrpSpPr>
        <p:grpSpPr bwMode="auto">
          <a:xfrm>
            <a:off x="180609" y="719446"/>
            <a:ext cx="8775700" cy="4379913"/>
            <a:chOff x="61" y="981"/>
            <a:chExt cx="5699" cy="2865"/>
          </a:xfrm>
        </p:grpSpPr>
        <p:pic>
          <p:nvPicPr>
            <p:cNvPr id="31750" name="Imagem 5" descr="F:\RESUMO\RESUMO\Controlo (2).JPG">
              <a:extLst>
                <a:ext uri="{FF2B5EF4-FFF2-40B4-BE49-F238E27FC236}">
                  <a16:creationId xmlns:a16="http://schemas.microsoft.com/office/drawing/2014/main" id="{7775FC78-E5BE-4696-A2F8-70049C5C9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 y="981"/>
              <a:ext cx="1860" cy="1393"/>
            </a:xfrm>
            <a:prstGeom prst="rect">
              <a:avLst/>
            </a:prstGeom>
            <a:noFill/>
            <a:ln w="12700">
              <a:solidFill>
                <a:srgbClr val="66FFFF"/>
              </a:solidFill>
              <a:miter lim="800000"/>
              <a:headEnd/>
              <a:tailEnd/>
            </a:ln>
            <a:extLst>
              <a:ext uri="{909E8E84-426E-40DD-AFC4-6F175D3DCCD1}">
                <a14:hiddenFill xmlns:a14="http://schemas.microsoft.com/office/drawing/2010/main">
                  <a:solidFill>
                    <a:srgbClr val="FFFFFF"/>
                  </a:solidFill>
                </a14:hiddenFill>
              </a:ext>
            </a:extLst>
          </p:spPr>
        </p:pic>
        <p:pic>
          <p:nvPicPr>
            <p:cNvPr id="31751" name="Imagem 12" descr="F:\RESUMO\RESUMO\R1-(25mg).JPG">
              <a:extLst>
                <a:ext uri="{FF2B5EF4-FFF2-40B4-BE49-F238E27FC236}">
                  <a16:creationId xmlns:a16="http://schemas.microsoft.com/office/drawing/2014/main" id="{7929E3B5-4446-4200-B8A6-3D474961A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 y="981"/>
              <a:ext cx="1791" cy="1413"/>
            </a:xfrm>
            <a:prstGeom prst="rect">
              <a:avLst/>
            </a:prstGeom>
            <a:noFill/>
            <a:ln w="12700">
              <a:solidFill>
                <a:srgbClr val="66FFFF"/>
              </a:solidFill>
              <a:miter lim="800000"/>
              <a:headEnd/>
              <a:tailEnd/>
            </a:ln>
            <a:extLst>
              <a:ext uri="{909E8E84-426E-40DD-AFC4-6F175D3DCCD1}">
                <a14:hiddenFill xmlns:a14="http://schemas.microsoft.com/office/drawing/2010/main">
                  <a:solidFill>
                    <a:srgbClr val="FFFFFF"/>
                  </a:solidFill>
                </a14:hiddenFill>
              </a:ext>
            </a:extLst>
          </p:spPr>
        </p:pic>
        <p:pic>
          <p:nvPicPr>
            <p:cNvPr id="31752" name="Imagem 7" descr="F:\RESUMO\RESUMO\R1-(25mg) (3).JPG">
              <a:extLst>
                <a:ext uri="{FF2B5EF4-FFF2-40B4-BE49-F238E27FC236}">
                  <a16:creationId xmlns:a16="http://schemas.microsoft.com/office/drawing/2014/main" id="{37EB21A8-9BD6-422E-BAFF-231531AC5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6" y="981"/>
              <a:ext cx="1852" cy="1391"/>
            </a:xfrm>
            <a:prstGeom prst="rect">
              <a:avLst/>
            </a:prstGeom>
            <a:noFill/>
            <a:ln w="12700">
              <a:solidFill>
                <a:srgbClr val="66FFFF"/>
              </a:solidFill>
              <a:miter lim="800000"/>
              <a:headEnd/>
              <a:tailEnd/>
            </a:ln>
            <a:extLst>
              <a:ext uri="{909E8E84-426E-40DD-AFC4-6F175D3DCCD1}">
                <a14:hiddenFill xmlns:a14="http://schemas.microsoft.com/office/drawing/2010/main">
                  <a:solidFill>
                    <a:srgbClr val="FFFFFF"/>
                  </a:solidFill>
                </a14:hiddenFill>
              </a:ext>
            </a:extLst>
          </p:spPr>
        </p:pic>
        <p:pic>
          <p:nvPicPr>
            <p:cNvPr id="31753" name="Imagem 8" descr="F:\RESUMO\RESUMO\R2-(50mg) (2).JPG">
              <a:extLst>
                <a:ext uri="{FF2B5EF4-FFF2-40B4-BE49-F238E27FC236}">
                  <a16:creationId xmlns:a16="http://schemas.microsoft.com/office/drawing/2014/main" id="{C80FE41F-10A0-4C2E-99A0-2B1D24D980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 y="2478"/>
              <a:ext cx="1860" cy="1366"/>
            </a:xfrm>
            <a:prstGeom prst="rect">
              <a:avLst/>
            </a:prstGeom>
            <a:noFill/>
            <a:ln w="12700">
              <a:solidFill>
                <a:srgbClr val="66FFFF"/>
              </a:solidFill>
              <a:miter lim="800000"/>
              <a:headEnd/>
              <a:tailEnd/>
            </a:ln>
            <a:extLst>
              <a:ext uri="{909E8E84-426E-40DD-AFC4-6F175D3DCCD1}">
                <a14:hiddenFill xmlns:a14="http://schemas.microsoft.com/office/drawing/2010/main">
                  <a:solidFill>
                    <a:srgbClr val="FFFFFF"/>
                  </a:solidFill>
                </a14:hiddenFill>
              </a:ext>
            </a:extLst>
          </p:spPr>
        </p:pic>
        <p:pic>
          <p:nvPicPr>
            <p:cNvPr id="31754" name="Imagem 10" descr="F:\RESUMO\RESUMO\R4- (50mg).JPG">
              <a:extLst>
                <a:ext uri="{FF2B5EF4-FFF2-40B4-BE49-F238E27FC236}">
                  <a16:creationId xmlns:a16="http://schemas.microsoft.com/office/drawing/2014/main" id="{5D445630-0928-4B2E-B52F-34402D976C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9" y="2478"/>
              <a:ext cx="1791" cy="1360"/>
            </a:xfrm>
            <a:prstGeom prst="rect">
              <a:avLst/>
            </a:prstGeom>
            <a:noFill/>
            <a:ln w="12700">
              <a:solidFill>
                <a:srgbClr val="66FFFF"/>
              </a:solidFill>
              <a:miter lim="800000"/>
              <a:headEnd/>
              <a:tailEnd/>
            </a:ln>
            <a:extLst>
              <a:ext uri="{909E8E84-426E-40DD-AFC4-6F175D3DCCD1}">
                <a14:hiddenFill xmlns:a14="http://schemas.microsoft.com/office/drawing/2010/main">
                  <a:solidFill>
                    <a:srgbClr val="FFFFFF"/>
                  </a:solidFill>
                </a14:hiddenFill>
              </a:ext>
            </a:extLst>
          </p:spPr>
        </p:pic>
        <p:pic>
          <p:nvPicPr>
            <p:cNvPr id="31755" name="Imagem 13" descr="F:\RESUMO\RESUMO\R4- (50mg) (2).JPG">
              <a:extLst>
                <a:ext uri="{FF2B5EF4-FFF2-40B4-BE49-F238E27FC236}">
                  <a16:creationId xmlns:a16="http://schemas.microsoft.com/office/drawing/2014/main" id="{E5EBC9F8-3755-47BB-8965-C6108D1AB2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0" y="2478"/>
              <a:ext cx="1905" cy="1368"/>
            </a:xfrm>
            <a:prstGeom prst="rect">
              <a:avLst/>
            </a:prstGeom>
            <a:noFill/>
            <a:ln w="12700">
              <a:solidFill>
                <a:srgbClr val="66FFFF"/>
              </a:solidFill>
              <a:miter lim="800000"/>
              <a:headEnd/>
              <a:tailEnd/>
            </a:ln>
            <a:extLst>
              <a:ext uri="{909E8E84-426E-40DD-AFC4-6F175D3DCCD1}">
                <a14:hiddenFill xmlns:a14="http://schemas.microsoft.com/office/drawing/2010/main">
                  <a:solidFill>
                    <a:srgbClr val="FFFFFF"/>
                  </a:solidFill>
                </a14:hiddenFill>
              </a:ext>
            </a:extLst>
          </p:spPr>
        </p:pic>
      </p:grpSp>
      <p:pic>
        <p:nvPicPr>
          <p:cNvPr id="2" name="Picture 4">
            <a:extLst>
              <a:ext uri="{FF2B5EF4-FFF2-40B4-BE49-F238E27FC236}">
                <a16:creationId xmlns:a16="http://schemas.microsoft.com/office/drawing/2014/main" id="{467D4AF8-E276-4577-9FA1-3800575A8B7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0" y="6006432"/>
            <a:ext cx="9136918" cy="835799"/>
          </a:xfrm>
          <a:prstGeom prst="rect">
            <a:avLst/>
          </a:prstGeom>
        </p:spPr>
      </p:pic>
      <p:sp>
        <p:nvSpPr>
          <p:cNvPr id="3" name="TextBox 3">
            <a:extLst>
              <a:ext uri="{FF2B5EF4-FFF2-40B4-BE49-F238E27FC236}">
                <a16:creationId xmlns:a16="http://schemas.microsoft.com/office/drawing/2014/main" id="{28D95D05-EBDC-4C02-B589-4DCE5444E579}"/>
              </a:ext>
            </a:extLst>
          </p:cNvPr>
          <p:cNvSpPr txBox="1"/>
          <p:nvPr/>
        </p:nvSpPr>
        <p:spPr>
          <a:xfrm>
            <a:off x="-1" y="77952"/>
            <a:ext cx="9136917" cy="830997"/>
          </a:xfrm>
          <a:prstGeom prst="rect">
            <a:avLst/>
          </a:prstGeom>
          <a:noFill/>
        </p:spPr>
        <p:txBody>
          <a:bodyPr wrap="square" rtlCol="0">
            <a:spAutoFit/>
          </a:bodyPr>
          <a:lstStyle/>
          <a:p>
            <a:r>
              <a:rPr lang="fr-FR" sz="2400" b="1" dirty="0" err="1">
                <a:solidFill>
                  <a:srgbClr val="002060"/>
                </a:solidFill>
                <a:latin typeface="+mj-lt"/>
              </a:rPr>
              <a:t>Results</a:t>
            </a:r>
            <a:r>
              <a:rPr lang="fr-FR" sz="2400" b="1" dirty="0">
                <a:solidFill>
                  <a:srgbClr val="002060"/>
                </a:solidFill>
                <a:latin typeface="+mj-lt"/>
              </a:rPr>
              <a:t> and discussion - </a:t>
            </a:r>
            <a:r>
              <a:rPr lang="en-US" altLang="pt-PT" sz="2400" dirty="0">
                <a:solidFill>
                  <a:schemeClr val="tx2"/>
                </a:solidFill>
                <a:latin typeface="+mj-lt"/>
              </a:rPr>
              <a:t>[Cr(pic)</a:t>
            </a:r>
            <a:r>
              <a:rPr lang="en-US" altLang="pt-PT" sz="2400" baseline="-25000" dirty="0">
                <a:solidFill>
                  <a:schemeClr val="tx2"/>
                </a:solidFill>
                <a:latin typeface="+mj-lt"/>
              </a:rPr>
              <a:t>3</a:t>
            </a:r>
            <a:r>
              <a:rPr lang="en-US" altLang="pt-PT" sz="2400" dirty="0">
                <a:solidFill>
                  <a:schemeClr val="tx2"/>
                </a:solidFill>
                <a:latin typeface="+mj-lt"/>
              </a:rPr>
              <a:t>] –  Testis atrophy</a:t>
            </a:r>
            <a:endParaRPr lang="en-GB" altLang="pt-PT" sz="2400" dirty="0">
              <a:solidFill>
                <a:schemeClr val="tx2"/>
              </a:solidFill>
              <a:latin typeface="+mj-lt"/>
            </a:endParaRPr>
          </a:p>
          <a:p>
            <a:endParaRPr lang="fr-FR" sz="2400" b="1" dirty="0">
              <a:solidFill>
                <a:srgbClr val="002060"/>
              </a:solidFill>
              <a:latin typeface="+mj-lt"/>
            </a:endParaRPr>
          </a:p>
        </p:txBody>
      </p:sp>
      <p:sp>
        <p:nvSpPr>
          <p:cNvPr id="4" name="CaixaDeTexto 3">
            <a:extLst>
              <a:ext uri="{FF2B5EF4-FFF2-40B4-BE49-F238E27FC236}">
                <a16:creationId xmlns:a16="http://schemas.microsoft.com/office/drawing/2014/main" id="{8C486152-32F4-45E6-A6C2-D066E9DB9761}"/>
              </a:ext>
            </a:extLst>
          </p:cNvPr>
          <p:cNvSpPr txBox="1"/>
          <p:nvPr/>
        </p:nvSpPr>
        <p:spPr>
          <a:xfrm>
            <a:off x="180609" y="2526302"/>
            <a:ext cx="342013" cy="369332"/>
          </a:xfrm>
          <a:prstGeom prst="rect">
            <a:avLst/>
          </a:prstGeom>
          <a:solidFill>
            <a:schemeClr val="bg1"/>
          </a:solidFill>
        </p:spPr>
        <p:txBody>
          <a:bodyPr wrap="square" rtlCol="0">
            <a:spAutoFit/>
          </a:bodyPr>
          <a:lstStyle/>
          <a:p>
            <a:r>
              <a:rPr lang="pt-PT" dirty="0"/>
              <a:t>a</a:t>
            </a:r>
          </a:p>
        </p:txBody>
      </p:sp>
      <p:sp>
        <p:nvSpPr>
          <p:cNvPr id="7" name="CaixaDeTexto 6">
            <a:extLst>
              <a:ext uri="{FF2B5EF4-FFF2-40B4-BE49-F238E27FC236}">
                <a16:creationId xmlns:a16="http://schemas.microsoft.com/office/drawing/2014/main" id="{EB06C7DE-2029-47D0-A5EB-8EC3AC7C9C53}"/>
              </a:ext>
            </a:extLst>
          </p:cNvPr>
          <p:cNvSpPr txBox="1"/>
          <p:nvPr/>
        </p:nvSpPr>
        <p:spPr>
          <a:xfrm>
            <a:off x="6198407" y="2501803"/>
            <a:ext cx="342013" cy="369332"/>
          </a:xfrm>
          <a:prstGeom prst="rect">
            <a:avLst/>
          </a:prstGeom>
          <a:solidFill>
            <a:schemeClr val="bg1"/>
          </a:solidFill>
        </p:spPr>
        <p:txBody>
          <a:bodyPr wrap="square" rtlCol="0">
            <a:spAutoFit/>
          </a:bodyPr>
          <a:lstStyle/>
          <a:p>
            <a:r>
              <a:rPr lang="pt-PT" dirty="0"/>
              <a:t>c</a:t>
            </a:r>
          </a:p>
        </p:txBody>
      </p:sp>
      <p:sp>
        <p:nvSpPr>
          <p:cNvPr id="8" name="CaixaDeTexto 7">
            <a:extLst>
              <a:ext uri="{FF2B5EF4-FFF2-40B4-BE49-F238E27FC236}">
                <a16:creationId xmlns:a16="http://schemas.microsoft.com/office/drawing/2014/main" id="{8CE32134-0CB5-4140-B6C5-07F324027F57}"/>
              </a:ext>
            </a:extLst>
          </p:cNvPr>
          <p:cNvSpPr txBox="1"/>
          <p:nvPr/>
        </p:nvSpPr>
        <p:spPr>
          <a:xfrm>
            <a:off x="3197161" y="2510260"/>
            <a:ext cx="342013" cy="369332"/>
          </a:xfrm>
          <a:prstGeom prst="rect">
            <a:avLst/>
          </a:prstGeom>
          <a:solidFill>
            <a:schemeClr val="bg1"/>
          </a:solidFill>
        </p:spPr>
        <p:txBody>
          <a:bodyPr wrap="square" rtlCol="0">
            <a:spAutoFit/>
          </a:bodyPr>
          <a:lstStyle/>
          <a:p>
            <a:r>
              <a:rPr lang="pt-PT" dirty="0"/>
              <a:t>b</a:t>
            </a:r>
          </a:p>
        </p:txBody>
      </p:sp>
      <p:sp>
        <p:nvSpPr>
          <p:cNvPr id="9" name="CaixaDeTexto 8">
            <a:extLst>
              <a:ext uri="{FF2B5EF4-FFF2-40B4-BE49-F238E27FC236}">
                <a16:creationId xmlns:a16="http://schemas.microsoft.com/office/drawing/2014/main" id="{6C9394DA-ED3D-4327-85A2-3966BA7B289D}"/>
              </a:ext>
            </a:extLst>
          </p:cNvPr>
          <p:cNvSpPr txBox="1"/>
          <p:nvPr/>
        </p:nvSpPr>
        <p:spPr>
          <a:xfrm>
            <a:off x="6198408" y="4742527"/>
            <a:ext cx="342013" cy="369332"/>
          </a:xfrm>
          <a:prstGeom prst="rect">
            <a:avLst/>
          </a:prstGeom>
          <a:solidFill>
            <a:schemeClr val="bg1"/>
          </a:solidFill>
        </p:spPr>
        <p:txBody>
          <a:bodyPr wrap="square" rtlCol="0">
            <a:spAutoFit/>
          </a:bodyPr>
          <a:lstStyle/>
          <a:p>
            <a:r>
              <a:rPr lang="pt-PT" dirty="0"/>
              <a:t>f</a:t>
            </a:r>
          </a:p>
        </p:txBody>
      </p:sp>
      <p:sp>
        <p:nvSpPr>
          <p:cNvPr id="10" name="CaixaDeTexto 9">
            <a:extLst>
              <a:ext uri="{FF2B5EF4-FFF2-40B4-BE49-F238E27FC236}">
                <a16:creationId xmlns:a16="http://schemas.microsoft.com/office/drawing/2014/main" id="{4FAF76BC-EE0B-4BA7-B549-26E0A5F5E0C3}"/>
              </a:ext>
            </a:extLst>
          </p:cNvPr>
          <p:cNvSpPr txBox="1"/>
          <p:nvPr/>
        </p:nvSpPr>
        <p:spPr>
          <a:xfrm>
            <a:off x="3181809" y="4716558"/>
            <a:ext cx="342013" cy="369332"/>
          </a:xfrm>
          <a:prstGeom prst="rect">
            <a:avLst/>
          </a:prstGeom>
          <a:solidFill>
            <a:schemeClr val="bg1"/>
          </a:solidFill>
        </p:spPr>
        <p:txBody>
          <a:bodyPr wrap="square" rtlCol="0">
            <a:spAutoFit/>
          </a:bodyPr>
          <a:lstStyle/>
          <a:p>
            <a:r>
              <a:rPr lang="pt-PT" dirty="0"/>
              <a:t>e</a:t>
            </a:r>
          </a:p>
        </p:txBody>
      </p:sp>
      <p:sp>
        <p:nvSpPr>
          <p:cNvPr id="11" name="CaixaDeTexto 10">
            <a:extLst>
              <a:ext uri="{FF2B5EF4-FFF2-40B4-BE49-F238E27FC236}">
                <a16:creationId xmlns:a16="http://schemas.microsoft.com/office/drawing/2014/main" id="{B467431C-4454-406D-AC76-F8E8867D2992}"/>
              </a:ext>
            </a:extLst>
          </p:cNvPr>
          <p:cNvSpPr txBox="1"/>
          <p:nvPr/>
        </p:nvSpPr>
        <p:spPr>
          <a:xfrm>
            <a:off x="187691" y="4772029"/>
            <a:ext cx="342013" cy="369332"/>
          </a:xfrm>
          <a:prstGeom prst="rect">
            <a:avLst/>
          </a:prstGeom>
          <a:solidFill>
            <a:schemeClr val="bg1"/>
          </a:solidFill>
        </p:spPr>
        <p:txBody>
          <a:bodyPr wrap="square" rtlCol="0">
            <a:spAutoFit/>
          </a:bodyPr>
          <a:lstStyle/>
          <a:p>
            <a:r>
              <a:rPr lang="pt-PT" dirty="0"/>
              <a:t>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609600"/>
            <a:ext cx="8077200" cy="5086008"/>
          </a:xfrm>
          <a:prstGeom prst="rect">
            <a:avLst/>
          </a:prstGeom>
          <a:noFill/>
        </p:spPr>
        <p:txBody>
          <a:bodyPr wrap="square" rtlCol="0">
            <a:spAutoFit/>
          </a:bodyPr>
          <a:lstStyle/>
          <a:p>
            <a:pPr algn="just"/>
            <a:r>
              <a:rPr lang="fr-FR" sz="1750" b="1" dirty="0"/>
              <a:t>Abstract: </a:t>
            </a:r>
            <a:r>
              <a:rPr lang="en-US" sz="1750" dirty="0"/>
              <a:t>The dietary supplement of Cr(III)-tris-picolinate, (</a:t>
            </a:r>
            <a:r>
              <a:rPr lang="en-US" sz="1750" dirty="0" err="1"/>
              <a:t>CrPic</a:t>
            </a:r>
            <a:r>
              <a:rPr lang="en-US" sz="1750" dirty="0"/>
              <a:t>), have been used for diabetes, body weight and muscular growth. However, its application for humans or animals has always been debatable due to contradictory results on its safety limits. Further, long-term effects of </a:t>
            </a:r>
            <a:r>
              <a:rPr lang="en-US" sz="1750" dirty="0" err="1"/>
              <a:t>CrPic</a:t>
            </a:r>
            <a:r>
              <a:rPr lang="en-US" sz="1750" dirty="0"/>
              <a:t> on the immunity and the antioxidant system of treated subjects have still not been properly studied. Long-term use of </a:t>
            </a:r>
            <a:r>
              <a:rPr lang="en-US" sz="1750" dirty="0" err="1"/>
              <a:t>CrPic</a:t>
            </a:r>
            <a:r>
              <a:rPr lang="en-US" sz="1750" dirty="0"/>
              <a:t> may prove to be carcinogenic or clastogenic.</a:t>
            </a:r>
            <a:r>
              <a:rPr lang="pt-PT" sz="1750" dirty="0"/>
              <a:t> </a:t>
            </a:r>
            <a:r>
              <a:rPr lang="en-US" sz="1750" dirty="0" err="1"/>
              <a:t>CrPic</a:t>
            </a:r>
            <a:r>
              <a:rPr lang="en-US" sz="1750" dirty="0"/>
              <a:t> supplements are valuable for meat and poultry industries, and fertility improvement. The potential of </a:t>
            </a:r>
            <a:r>
              <a:rPr lang="en-US" sz="1750" dirty="0" err="1"/>
              <a:t>CrPic</a:t>
            </a:r>
            <a:r>
              <a:rPr lang="en-US" sz="1750" dirty="0"/>
              <a:t> to increase levels of certain hormones and improve the body’s antioxidant status, while leaving untouched the secretion of other hormones remains underexplored. Comprehensive studies on the role of </a:t>
            </a:r>
            <a:r>
              <a:rPr lang="en-US" sz="1750" dirty="0" err="1"/>
              <a:t>CrPic</a:t>
            </a:r>
            <a:r>
              <a:rPr lang="en-US" sz="1750" dirty="0"/>
              <a:t> will help to establish safety. Combined with nanoparticles or biomimicking materials this may unleash a significant breakthrough for the treatment of conditions in menopausal and postmenopausal as for diseases affecting men (cardiovascular disorders and type 2 diabetes).</a:t>
            </a:r>
            <a:r>
              <a:rPr lang="pt-PT" sz="1750" dirty="0"/>
              <a:t> </a:t>
            </a:r>
            <a:r>
              <a:rPr lang="en-US" sz="1750" dirty="0"/>
              <a:t>This work encompasses a comprehensive analysis of the main benefits and risks of chromium compounds on male germ cells/male fertility. The role of this supplement in steroidogenesis and research pinpointing in vivo changes in testosterone-producing cells, spermatogenesis, and sperm quality. We will also postulate on their use to maximize male fertility.</a:t>
            </a:r>
            <a:endParaRPr lang="pt-PT" sz="1750" dirty="0"/>
          </a:p>
          <a:p>
            <a:endParaRPr lang="en-US" sz="900" dirty="0"/>
          </a:p>
          <a:p>
            <a:pPr algn="just"/>
            <a:r>
              <a:rPr lang="fr-FR" b="1" dirty="0"/>
              <a:t>Keywords: </a:t>
            </a:r>
            <a:r>
              <a:rPr lang="en-US" sz="1750" dirty="0"/>
              <a:t>chromium picolinate; dietary supplements; fertility; male germ cells </a:t>
            </a:r>
            <a:endParaRPr lang="fr-FR" sz="1750"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2</a:t>
            </a:fld>
            <a:endParaRPr lang="fr-FR"/>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extLst>
      <p:ext uri="{BB962C8B-B14F-4D97-AF65-F5344CB8AC3E}">
        <p14:creationId xmlns:p14="http://schemas.microsoft.com/office/powerpoint/2010/main" val="3244713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8" name="Group 32">
            <a:extLst>
              <a:ext uri="{FF2B5EF4-FFF2-40B4-BE49-F238E27FC236}">
                <a16:creationId xmlns:a16="http://schemas.microsoft.com/office/drawing/2014/main" id="{E0C47E96-6A8B-4F95-8CC1-AB540B43C114}"/>
              </a:ext>
            </a:extLst>
          </p:cNvPr>
          <p:cNvGrpSpPr>
            <a:grpSpLocks/>
          </p:cNvGrpSpPr>
          <p:nvPr/>
        </p:nvGrpSpPr>
        <p:grpSpPr bwMode="auto">
          <a:xfrm>
            <a:off x="900909" y="1208026"/>
            <a:ext cx="3581400" cy="2838593"/>
            <a:chOff x="0" y="135668"/>
            <a:chExt cx="2611933" cy="1567160"/>
          </a:xfrm>
        </p:grpSpPr>
        <p:sp>
          <p:nvSpPr>
            <p:cNvPr id="34" name="Rectangle 33">
              <a:extLst>
                <a:ext uri="{FF2B5EF4-FFF2-40B4-BE49-F238E27FC236}">
                  <a16:creationId xmlns:a16="http://schemas.microsoft.com/office/drawing/2014/main" id="{5C1B0938-76E6-49E6-9BBC-D7340B6BC81A}"/>
                </a:ext>
              </a:extLst>
            </p:cNvPr>
            <p:cNvSpPr/>
            <p:nvPr/>
          </p:nvSpPr>
          <p:spPr>
            <a:xfrm>
              <a:off x="0" y="135668"/>
              <a:ext cx="2611933" cy="1567160"/>
            </a:xfrm>
            <a:prstGeom prst="rect">
              <a:avLst/>
            </a:prstGeom>
            <a:blipFill rotWithShape="0">
              <a:blip r:embed="rId2"/>
              <a:stretch>
                <a:fillRect/>
              </a:stretch>
            </a:blipFill>
            <a:ln>
              <a:solidFill>
                <a:schemeClr val="bg1"/>
              </a:solidFill>
            </a:ln>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5" name="Rectangle 34">
              <a:extLst>
                <a:ext uri="{FF2B5EF4-FFF2-40B4-BE49-F238E27FC236}">
                  <a16:creationId xmlns:a16="http://schemas.microsoft.com/office/drawing/2014/main" id="{D04CCB29-5090-48D8-9EDF-C853F2BCCF60}"/>
                </a:ext>
              </a:extLst>
            </p:cNvPr>
            <p:cNvSpPr/>
            <p:nvPr/>
          </p:nvSpPr>
          <p:spPr>
            <a:xfrm>
              <a:off x="0" y="135668"/>
              <a:ext cx="2611933" cy="1567160"/>
            </a:xfrm>
            <a:prstGeom prst="rect">
              <a:avLst/>
            </a:prstGeom>
            <a:ln>
              <a:solidFill>
                <a:schemeClr val="bg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0" tIns="228600" rIns="228600" bIns="228600" spcCol="1270" anchor="ctr"/>
            <a:lstStyle/>
            <a:p>
              <a:pPr defTabSz="2667000">
                <a:lnSpc>
                  <a:spcPct val="90000"/>
                </a:lnSpc>
                <a:spcAft>
                  <a:spcPct val="35000"/>
                </a:spcAft>
                <a:defRPr/>
              </a:pPr>
              <a:endParaRPr lang="pt-PT" sz="6000">
                <a:noFill/>
              </a:endParaRPr>
            </a:p>
          </p:txBody>
        </p:sp>
      </p:grpSp>
      <p:sp>
        <p:nvSpPr>
          <p:cNvPr id="36" name="CaixaDeTexto 17">
            <a:extLst>
              <a:ext uri="{FF2B5EF4-FFF2-40B4-BE49-F238E27FC236}">
                <a16:creationId xmlns:a16="http://schemas.microsoft.com/office/drawing/2014/main" id="{256D63E6-2DCB-4EAE-8DE8-C18C088FFB61}"/>
              </a:ext>
            </a:extLst>
          </p:cNvPr>
          <p:cNvSpPr txBox="1"/>
          <p:nvPr/>
        </p:nvSpPr>
        <p:spPr>
          <a:xfrm>
            <a:off x="4613056" y="4002664"/>
            <a:ext cx="2447925" cy="338138"/>
          </a:xfrm>
          <a:prstGeom prst="rect">
            <a:avLst/>
          </a:prstGeom>
          <a:noFill/>
        </p:spPr>
        <p:txBody>
          <a:bodyPr>
            <a:spAutoFit/>
          </a:bodyPr>
          <a:lstStyle/>
          <a:p>
            <a:pPr>
              <a:defRPr/>
            </a:pPr>
            <a:r>
              <a:rPr lang="pt-PT" sz="1600" dirty="0">
                <a:solidFill>
                  <a:srgbClr val="7030A0"/>
                </a:solidFill>
                <a:latin typeface="Arial" charset="0"/>
                <a:sym typeface="Wingdings"/>
              </a:rPr>
              <a:t> </a:t>
            </a:r>
            <a:r>
              <a:rPr lang="pt-PT" sz="1200" dirty="0">
                <a:solidFill>
                  <a:srgbClr val="7030A0"/>
                </a:solidFill>
                <a:latin typeface="Arial Narrow" pitchFamily="34" charset="0"/>
                <a:sym typeface="Wingdings"/>
              </a:rPr>
              <a:t>50mg/Kg  </a:t>
            </a:r>
            <a:r>
              <a:rPr lang="pt-PT" sz="1200" kern="0" dirty="0">
                <a:solidFill>
                  <a:srgbClr val="7030A0"/>
                </a:solidFill>
                <a:latin typeface="Arial Narrow" pitchFamily="34" charset="0"/>
                <a:sym typeface="Wingdings"/>
              </a:rPr>
              <a:t>[Cr(pic)3]</a:t>
            </a:r>
            <a:r>
              <a:rPr lang="pt-PT" sz="1200" dirty="0">
                <a:solidFill>
                  <a:srgbClr val="7030A0"/>
                </a:solidFill>
                <a:latin typeface="Arial Narrow" pitchFamily="34" charset="0"/>
                <a:sym typeface="Wingdings"/>
              </a:rPr>
              <a:t> </a:t>
            </a:r>
            <a:endParaRPr lang="pt-PT" sz="1200" dirty="0">
              <a:solidFill>
                <a:srgbClr val="7030A0"/>
              </a:solidFill>
              <a:latin typeface="Arial Narrow" pitchFamily="34" charset="0"/>
            </a:endParaRPr>
          </a:p>
        </p:txBody>
      </p:sp>
      <p:sp>
        <p:nvSpPr>
          <p:cNvPr id="32780" name="CaixaDeTexto 12">
            <a:extLst>
              <a:ext uri="{FF2B5EF4-FFF2-40B4-BE49-F238E27FC236}">
                <a16:creationId xmlns:a16="http://schemas.microsoft.com/office/drawing/2014/main" id="{2345E14E-C564-4AB6-8298-F6E9FD45A427}"/>
              </a:ext>
            </a:extLst>
          </p:cNvPr>
          <p:cNvSpPr txBox="1">
            <a:spLocks noChangeArrowheads="1"/>
          </p:cNvSpPr>
          <p:nvPr/>
        </p:nvSpPr>
        <p:spPr bwMode="auto">
          <a:xfrm>
            <a:off x="900909" y="4033234"/>
            <a:ext cx="10496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1200" dirty="0" err="1">
                <a:solidFill>
                  <a:srgbClr val="7030A0"/>
                </a:solidFill>
                <a:latin typeface="Arial Narrow" panose="020B0606020202030204" pitchFamily="34" charset="0"/>
              </a:rPr>
              <a:t>Control</a:t>
            </a:r>
            <a:endParaRPr lang="pt-PT" altLang="pt-PT" sz="1200" dirty="0">
              <a:solidFill>
                <a:srgbClr val="7030A0"/>
              </a:solidFill>
              <a:latin typeface="Arial Narrow" panose="020B0606020202030204" pitchFamily="34" charset="0"/>
            </a:endParaRPr>
          </a:p>
        </p:txBody>
      </p:sp>
      <p:sp>
        <p:nvSpPr>
          <p:cNvPr id="32781" name="TextBox 29">
            <a:extLst>
              <a:ext uri="{FF2B5EF4-FFF2-40B4-BE49-F238E27FC236}">
                <a16:creationId xmlns:a16="http://schemas.microsoft.com/office/drawing/2014/main" id="{3F04171A-ABAF-417E-96F5-A6A3B8DF8696}"/>
              </a:ext>
            </a:extLst>
          </p:cNvPr>
          <p:cNvSpPr txBox="1">
            <a:spLocks noChangeArrowheads="1"/>
          </p:cNvSpPr>
          <p:nvPr/>
        </p:nvSpPr>
        <p:spPr bwMode="auto">
          <a:xfrm>
            <a:off x="4572000" y="4526186"/>
            <a:ext cx="39906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pt-PT" sz="2000" dirty="0">
                <a:solidFill>
                  <a:srgbClr val="002060"/>
                </a:solidFill>
                <a:latin typeface="+mn-lt"/>
              </a:rPr>
              <a:t>Degenerative changes </a:t>
            </a:r>
          </a:p>
          <a:p>
            <a:pPr eaLnBrk="1" hangingPunct="1">
              <a:spcBef>
                <a:spcPct val="0"/>
              </a:spcBef>
            </a:pPr>
            <a:r>
              <a:rPr lang="en-US" altLang="pt-PT" sz="2000" dirty="0">
                <a:solidFill>
                  <a:srgbClr val="002060"/>
                </a:solidFill>
                <a:latin typeface="+mn-lt"/>
              </a:rPr>
              <a:t>Premature release of germ cells</a:t>
            </a:r>
          </a:p>
          <a:p>
            <a:pPr eaLnBrk="1" hangingPunct="1">
              <a:spcBef>
                <a:spcPct val="0"/>
              </a:spcBef>
            </a:pPr>
            <a:r>
              <a:rPr lang="en-US" altLang="pt-PT" sz="2000" dirty="0">
                <a:solidFill>
                  <a:srgbClr val="002060"/>
                </a:solidFill>
                <a:latin typeface="+mn-lt"/>
              </a:rPr>
              <a:t>Cell depletion</a:t>
            </a:r>
          </a:p>
        </p:txBody>
      </p:sp>
      <p:sp>
        <p:nvSpPr>
          <p:cNvPr id="2" name="TextBox 3">
            <a:extLst>
              <a:ext uri="{FF2B5EF4-FFF2-40B4-BE49-F238E27FC236}">
                <a16:creationId xmlns:a16="http://schemas.microsoft.com/office/drawing/2014/main" id="{212BBF9F-1469-4198-8897-C4784DB43121}"/>
              </a:ext>
            </a:extLst>
          </p:cNvPr>
          <p:cNvSpPr txBox="1"/>
          <p:nvPr/>
        </p:nvSpPr>
        <p:spPr>
          <a:xfrm>
            <a:off x="0" y="77952"/>
            <a:ext cx="8153400" cy="461665"/>
          </a:xfrm>
          <a:prstGeom prst="rect">
            <a:avLst/>
          </a:prstGeom>
          <a:noFill/>
        </p:spPr>
        <p:txBody>
          <a:bodyPr wrap="square" rtlCol="0">
            <a:spAutoFit/>
          </a:bodyPr>
          <a:lstStyle/>
          <a:p>
            <a:r>
              <a:rPr lang="fr-FR" sz="2400" b="1" dirty="0" err="1">
                <a:solidFill>
                  <a:srgbClr val="002060"/>
                </a:solidFill>
              </a:rPr>
              <a:t>Results</a:t>
            </a:r>
            <a:r>
              <a:rPr lang="fr-FR" sz="2400" b="1" dirty="0">
                <a:solidFill>
                  <a:srgbClr val="002060"/>
                </a:solidFill>
              </a:rPr>
              <a:t> and discussion - </a:t>
            </a:r>
            <a:r>
              <a:rPr lang="en-US" altLang="pt-PT" sz="2400" dirty="0">
                <a:solidFill>
                  <a:srgbClr val="002060"/>
                </a:solidFill>
              </a:rPr>
              <a:t>[Cr(pic)</a:t>
            </a:r>
            <a:r>
              <a:rPr lang="en-US" altLang="pt-PT" sz="2400" baseline="-25000" dirty="0">
                <a:solidFill>
                  <a:srgbClr val="002060"/>
                </a:solidFill>
              </a:rPr>
              <a:t>3</a:t>
            </a:r>
            <a:r>
              <a:rPr lang="en-US" altLang="pt-PT" sz="2400" dirty="0">
                <a:solidFill>
                  <a:srgbClr val="002060"/>
                </a:solidFill>
              </a:rPr>
              <a:t>] –  Epididymis degeneration</a:t>
            </a:r>
            <a:endParaRPr lang="fr-FR" sz="2400" b="1" dirty="0">
              <a:solidFill>
                <a:srgbClr val="002060"/>
              </a:solidFill>
            </a:endParaRPr>
          </a:p>
        </p:txBody>
      </p:sp>
      <p:pic>
        <p:nvPicPr>
          <p:cNvPr id="3" name="Picture 4">
            <a:extLst>
              <a:ext uri="{FF2B5EF4-FFF2-40B4-BE49-F238E27FC236}">
                <a16:creationId xmlns:a16="http://schemas.microsoft.com/office/drawing/2014/main" id="{7613D842-D785-48CD-B45A-A2141AAB9F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6006432"/>
            <a:ext cx="9136918" cy="835799"/>
          </a:xfrm>
          <a:prstGeom prst="rect">
            <a:avLst/>
          </a:prstGeom>
        </p:spPr>
      </p:pic>
      <p:sp>
        <p:nvSpPr>
          <p:cNvPr id="4" name="CaixaDeTexto 3">
            <a:extLst>
              <a:ext uri="{FF2B5EF4-FFF2-40B4-BE49-F238E27FC236}">
                <a16:creationId xmlns:a16="http://schemas.microsoft.com/office/drawing/2014/main" id="{0FC23807-130B-4DDC-90CE-D63605812857}"/>
              </a:ext>
            </a:extLst>
          </p:cNvPr>
          <p:cNvSpPr txBox="1"/>
          <p:nvPr/>
        </p:nvSpPr>
        <p:spPr>
          <a:xfrm>
            <a:off x="926309" y="3648128"/>
            <a:ext cx="342013" cy="369332"/>
          </a:xfrm>
          <a:prstGeom prst="rect">
            <a:avLst/>
          </a:prstGeom>
          <a:solidFill>
            <a:schemeClr val="bg1"/>
          </a:solidFill>
        </p:spPr>
        <p:txBody>
          <a:bodyPr wrap="square" rtlCol="0">
            <a:spAutoFit/>
          </a:bodyPr>
          <a:lstStyle/>
          <a:p>
            <a:r>
              <a:rPr lang="pt-PT" dirty="0"/>
              <a:t>a</a:t>
            </a:r>
          </a:p>
        </p:txBody>
      </p:sp>
      <p:grpSp>
        <p:nvGrpSpPr>
          <p:cNvPr id="6" name="Group 5">
            <a:extLst>
              <a:ext uri="{FF2B5EF4-FFF2-40B4-BE49-F238E27FC236}">
                <a16:creationId xmlns:a16="http://schemas.microsoft.com/office/drawing/2014/main" id="{1877B5D5-8C53-AA42-9804-8AFBE889FB94}"/>
              </a:ext>
            </a:extLst>
          </p:cNvPr>
          <p:cNvGrpSpPr/>
          <p:nvPr/>
        </p:nvGrpSpPr>
        <p:grpSpPr>
          <a:xfrm>
            <a:off x="4572000" y="1208026"/>
            <a:ext cx="3914463" cy="2838593"/>
            <a:chOff x="4572000" y="1208026"/>
            <a:chExt cx="3914463" cy="2838593"/>
          </a:xfrm>
        </p:grpSpPr>
        <p:sp>
          <p:nvSpPr>
            <p:cNvPr id="28" name="Rectangle 27">
              <a:extLst>
                <a:ext uri="{FF2B5EF4-FFF2-40B4-BE49-F238E27FC236}">
                  <a16:creationId xmlns:a16="http://schemas.microsoft.com/office/drawing/2014/main" id="{3FE98F99-B7EA-4519-8C11-5E77794700B8}"/>
                </a:ext>
              </a:extLst>
            </p:cNvPr>
            <p:cNvSpPr/>
            <p:nvPr/>
          </p:nvSpPr>
          <p:spPr bwMode="auto">
            <a:xfrm>
              <a:off x="4572000" y="1208026"/>
              <a:ext cx="3914463" cy="2838593"/>
            </a:xfrm>
            <a:prstGeom prst="rect">
              <a:avLst/>
            </a:prstGeom>
            <a:blipFill rotWithShape="0">
              <a:blip r:embed="rId4"/>
              <a:stretch>
                <a:fillRect/>
              </a:stretch>
            </a:blipFill>
            <a:ln w="28575">
              <a:solidFill>
                <a:schemeClr val="bg1"/>
              </a:solidFill>
            </a:ln>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5" name="CaixaDeTexto 4">
              <a:extLst>
                <a:ext uri="{FF2B5EF4-FFF2-40B4-BE49-F238E27FC236}">
                  <a16:creationId xmlns:a16="http://schemas.microsoft.com/office/drawing/2014/main" id="{69C23C7B-74F7-4328-A17B-870E8864AAC9}"/>
                </a:ext>
              </a:extLst>
            </p:cNvPr>
            <p:cNvSpPr txBox="1"/>
            <p:nvPr/>
          </p:nvSpPr>
          <p:spPr>
            <a:xfrm>
              <a:off x="4613056" y="3648128"/>
              <a:ext cx="342013" cy="369332"/>
            </a:xfrm>
            <a:prstGeom prst="rect">
              <a:avLst/>
            </a:prstGeom>
            <a:solidFill>
              <a:schemeClr val="bg1"/>
            </a:solidFill>
          </p:spPr>
          <p:txBody>
            <a:bodyPr wrap="square" rtlCol="0">
              <a:spAutoFit/>
            </a:bodyPr>
            <a:lstStyle/>
            <a:p>
              <a:r>
                <a:rPr lang="pt-PT" dirty="0"/>
                <a:t>b</a:t>
              </a:r>
            </a:p>
          </p:txBody>
        </p:sp>
      </p:grpSp>
      <p:sp>
        <p:nvSpPr>
          <p:cNvPr id="16" name="CaixaDeTexto 15">
            <a:extLst>
              <a:ext uri="{FF2B5EF4-FFF2-40B4-BE49-F238E27FC236}">
                <a16:creationId xmlns:a16="http://schemas.microsoft.com/office/drawing/2014/main" id="{24031A28-BFD8-46E8-9186-BEC91364D2B3}"/>
              </a:ext>
            </a:extLst>
          </p:cNvPr>
          <p:cNvSpPr txBox="1"/>
          <p:nvPr/>
        </p:nvSpPr>
        <p:spPr>
          <a:xfrm>
            <a:off x="7082" y="5564536"/>
            <a:ext cx="4620126" cy="461665"/>
          </a:xfrm>
          <a:prstGeom prst="rect">
            <a:avLst/>
          </a:prstGeom>
          <a:noFill/>
        </p:spPr>
        <p:txBody>
          <a:bodyPr wrap="square">
            <a:spAutoFit/>
          </a:bodyPr>
          <a:lstStyle/>
          <a:p>
            <a:r>
              <a:rPr lang="en-US" sz="800" dirty="0"/>
              <a:t>Santos TM et al., Chromium: The </a:t>
            </a:r>
            <a:r>
              <a:rPr lang="en-US" sz="800" dirty="0">
                <a:solidFill>
                  <a:srgbClr val="002060"/>
                </a:solidFill>
              </a:rPr>
              <a:t>Intriguing</a:t>
            </a:r>
            <a:r>
              <a:rPr lang="en-US" sz="800" dirty="0"/>
              <a:t> Element. What Biological Role Has It? (Cr(III)-Tris-Picolinate—Is It Safe or Not?). In: Thomas S, ed. </a:t>
            </a:r>
            <a:r>
              <a:rPr lang="en-US" sz="800" i="1" dirty="0"/>
              <a:t>Microscopy Applied to Materials Sciences &amp; Life Sciences. </a:t>
            </a:r>
            <a:r>
              <a:rPr lang="en-US" sz="800" dirty="0"/>
              <a:t>Academic Press USA; 2018:427-459.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a:extLst>
              <a:ext uri="{FF2B5EF4-FFF2-40B4-BE49-F238E27FC236}">
                <a16:creationId xmlns:a16="http://schemas.microsoft.com/office/drawing/2014/main" id="{D69491AA-7ADE-4886-A61F-F547B0618C05}"/>
              </a:ext>
            </a:extLst>
          </p:cNvPr>
          <p:cNvSpPr txBox="1">
            <a:spLocks noChangeArrowheads="1"/>
          </p:cNvSpPr>
          <p:nvPr/>
        </p:nvSpPr>
        <p:spPr bwMode="auto">
          <a:xfrm>
            <a:off x="381000" y="926589"/>
            <a:ext cx="8458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pt-PT" sz="2600" dirty="0">
                <a:solidFill>
                  <a:srgbClr val="002060"/>
                </a:solidFill>
                <a:latin typeface="+mn-lt"/>
              </a:rPr>
              <a:t>Considerable </a:t>
            </a:r>
            <a:r>
              <a:rPr lang="en-US" altLang="pt-PT" sz="2600" b="1" dirty="0">
                <a:solidFill>
                  <a:srgbClr val="002060"/>
                </a:solidFill>
                <a:latin typeface="+mn-lt"/>
              </a:rPr>
              <a:t>damage on male reproductive organs </a:t>
            </a:r>
            <a:r>
              <a:rPr lang="en-US" altLang="pt-PT" sz="2600" dirty="0">
                <a:solidFill>
                  <a:srgbClr val="002060"/>
                </a:solidFill>
                <a:latin typeface="+mn-lt"/>
              </a:rPr>
              <a:t>in mice in a </a:t>
            </a:r>
            <a:r>
              <a:rPr lang="en-US" altLang="pt-PT" sz="2600" b="1" dirty="0">
                <a:solidFill>
                  <a:srgbClr val="002060"/>
                </a:solidFill>
                <a:latin typeface="+mn-lt"/>
              </a:rPr>
              <a:t>dose dependent manner</a:t>
            </a:r>
            <a:r>
              <a:rPr lang="en-US" altLang="pt-PT" sz="2600" dirty="0">
                <a:solidFill>
                  <a:srgbClr val="002060"/>
                </a:solidFill>
                <a:latin typeface="+mn-lt"/>
              </a:rPr>
              <a:t>. </a:t>
            </a:r>
          </a:p>
          <a:p>
            <a:pPr eaLnBrk="1" hangingPunct="1">
              <a:spcBef>
                <a:spcPct val="0"/>
              </a:spcBef>
              <a:buFontTx/>
              <a:buNone/>
            </a:pPr>
            <a:r>
              <a:rPr lang="en-US" altLang="pt-PT" sz="2600" dirty="0">
                <a:solidFill>
                  <a:srgbClr val="002060"/>
                </a:solidFill>
                <a:latin typeface="+mn-lt"/>
              </a:rPr>
              <a:t>  </a:t>
            </a:r>
          </a:p>
          <a:p>
            <a:pPr eaLnBrk="1" hangingPunct="1">
              <a:spcBef>
                <a:spcPct val="0"/>
              </a:spcBef>
              <a:spcAft>
                <a:spcPts val="600"/>
              </a:spcAft>
            </a:pPr>
            <a:r>
              <a:rPr lang="en-US" altLang="pt-PT" sz="2600" b="1" dirty="0">
                <a:solidFill>
                  <a:srgbClr val="002060"/>
                </a:solidFill>
                <a:latin typeface="+mn-lt"/>
              </a:rPr>
              <a:t>Concerns</a:t>
            </a:r>
            <a:r>
              <a:rPr lang="en-US" altLang="pt-PT" sz="2600" dirty="0">
                <a:solidFill>
                  <a:srgbClr val="002060"/>
                </a:solidFill>
                <a:latin typeface="+mn-lt"/>
              </a:rPr>
              <a:t> on using dietary supplements based on [Cr(pic)</a:t>
            </a:r>
            <a:r>
              <a:rPr lang="en-US" altLang="pt-PT" sz="2600" baseline="-25000" dirty="0">
                <a:solidFill>
                  <a:srgbClr val="002060"/>
                </a:solidFill>
                <a:latin typeface="+mn-lt"/>
              </a:rPr>
              <a:t>3</a:t>
            </a:r>
            <a:r>
              <a:rPr lang="en-US" altLang="pt-PT" sz="2600" dirty="0">
                <a:solidFill>
                  <a:srgbClr val="002060"/>
                </a:solidFill>
                <a:latin typeface="+mn-lt"/>
              </a:rPr>
              <a:t>] remain to be elucidated in future work; </a:t>
            </a:r>
          </a:p>
          <a:p>
            <a:pPr eaLnBrk="1" hangingPunct="1">
              <a:spcBef>
                <a:spcPct val="0"/>
              </a:spcBef>
              <a:spcAft>
                <a:spcPts val="600"/>
              </a:spcAft>
            </a:pPr>
            <a:r>
              <a:rPr lang="en-US" altLang="pt-PT" sz="2600" dirty="0">
                <a:solidFill>
                  <a:srgbClr val="002060"/>
                </a:solidFill>
                <a:latin typeface="+mn-lt"/>
              </a:rPr>
              <a:t>Long-term studies using several doses and perhaps higher;</a:t>
            </a:r>
            <a:endParaRPr lang="en-US" altLang="pt-PT" sz="800" dirty="0">
              <a:solidFill>
                <a:srgbClr val="002060"/>
              </a:solidFill>
              <a:latin typeface="+mn-lt"/>
            </a:endParaRPr>
          </a:p>
          <a:p>
            <a:pPr eaLnBrk="1" hangingPunct="1">
              <a:spcBef>
                <a:spcPct val="0"/>
              </a:spcBef>
              <a:spcAft>
                <a:spcPts val="600"/>
              </a:spcAft>
            </a:pPr>
            <a:r>
              <a:rPr lang="en-US" altLang="pt-PT" sz="2600" dirty="0">
                <a:solidFill>
                  <a:srgbClr val="002060"/>
                </a:solidFill>
                <a:latin typeface="+mn-lt"/>
              </a:rPr>
              <a:t>Evidence of the possible effects of [Cr(pic)</a:t>
            </a:r>
            <a:r>
              <a:rPr lang="en-US" altLang="pt-PT" sz="2600" baseline="-25000" dirty="0">
                <a:solidFill>
                  <a:srgbClr val="002060"/>
                </a:solidFill>
                <a:latin typeface="+mn-lt"/>
              </a:rPr>
              <a:t>3</a:t>
            </a:r>
            <a:r>
              <a:rPr lang="en-US" altLang="pt-PT" sz="2600" dirty="0">
                <a:solidFill>
                  <a:srgbClr val="002060"/>
                </a:solidFill>
                <a:latin typeface="+mn-lt"/>
              </a:rPr>
              <a:t>], beneficial or</a:t>
            </a:r>
          </a:p>
          <a:p>
            <a:pPr eaLnBrk="1" hangingPunct="1">
              <a:spcBef>
                <a:spcPct val="0"/>
              </a:spcBef>
              <a:spcAft>
                <a:spcPts val="600"/>
              </a:spcAft>
              <a:buFontTx/>
              <a:buNone/>
            </a:pPr>
            <a:r>
              <a:rPr lang="en-US" altLang="pt-PT" sz="2600" dirty="0">
                <a:solidFill>
                  <a:srgbClr val="002060"/>
                </a:solidFill>
                <a:latin typeface="+mn-lt"/>
              </a:rPr>
              <a:t>     toxic, they are not well understood and are not conclusive;</a:t>
            </a:r>
            <a:endParaRPr lang="en-US" altLang="pt-PT" sz="800" dirty="0">
              <a:solidFill>
                <a:srgbClr val="002060"/>
              </a:solidFill>
              <a:latin typeface="+mn-lt"/>
            </a:endParaRPr>
          </a:p>
          <a:p>
            <a:pPr eaLnBrk="1" hangingPunct="1">
              <a:spcBef>
                <a:spcPct val="0"/>
              </a:spcBef>
              <a:spcAft>
                <a:spcPts val="600"/>
              </a:spcAft>
            </a:pPr>
            <a:r>
              <a:rPr lang="en-US" altLang="pt-PT" sz="2600" dirty="0">
                <a:solidFill>
                  <a:srgbClr val="002060"/>
                </a:solidFill>
                <a:latin typeface="+mn-lt"/>
              </a:rPr>
              <a:t>Caution is advised in the use of [Cr(pic)</a:t>
            </a:r>
            <a:r>
              <a:rPr lang="en-US" altLang="pt-PT" sz="2600" baseline="-25000" dirty="0">
                <a:solidFill>
                  <a:srgbClr val="002060"/>
                </a:solidFill>
                <a:latin typeface="+mn-lt"/>
              </a:rPr>
              <a:t>3</a:t>
            </a:r>
            <a:r>
              <a:rPr lang="en-US" altLang="pt-PT" sz="2600" dirty="0">
                <a:solidFill>
                  <a:srgbClr val="002060"/>
                </a:solidFill>
                <a:latin typeface="+mn-lt"/>
              </a:rPr>
              <a:t>], and controversy still remains.</a:t>
            </a:r>
            <a:endParaRPr lang="pt-PT" altLang="pt-PT" sz="2600" dirty="0">
              <a:solidFill>
                <a:srgbClr val="002060"/>
              </a:solidFill>
              <a:latin typeface="+mn-lt"/>
            </a:endParaRPr>
          </a:p>
        </p:txBody>
      </p:sp>
      <p:pic>
        <p:nvPicPr>
          <p:cNvPr id="33795" name="Picture 1" descr="image001">
            <a:extLst>
              <a:ext uri="{FF2B5EF4-FFF2-40B4-BE49-F238E27FC236}">
                <a16:creationId xmlns:a16="http://schemas.microsoft.com/office/drawing/2014/main" id="{2C4E468F-0AC4-4FFE-83D8-345562235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6200" y="38249225"/>
            <a:ext cx="20574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AutoShape 70">
            <a:extLst>
              <a:ext uri="{FF2B5EF4-FFF2-40B4-BE49-F238E27FC236}">
                <a16:creationId xmlns:a16="http://schemas.microsoft.com/office/drawing/2014/main" id="{BB2A8B19-C971-4A00-9B01-E7C21185428F}"/>
              </a:ext>
            </a:extLst>
          </p:cNvPr>
          <p:cNvSpPr>
            <a:spLocks noChangeArrowheads="1"/>
          </p:cNvSpPr>
          <p:nvPr/>
        </p:nvSpPr>
        <p:spPr bwMode="auto">
          <a:xfrm rot="5400000">
            <a:off x="4114800" y="1752600"/>
            <a:ext cx="3810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7199 h 21600"/>
              <a:gd name="T14" fmla="*/ 19799 w 21600"/>
              <a:gd name="T15" fmla="*/ 14401 h 21600"/>
            </a:gdLst>
            <a:ahLst/>
            <a:cxnLst>
              <a:cxn ang="T8">
                <a:pos x="T0" y="T1"/>
              </a:cxn>
              <a:cxn ang="T9">
                <a:pos x="T2" y="T3"/>
              </a:cxn>
              <a:cxn ang="T10">
                <a:pos x="T4" y="T5"/>
              </a:cxn>
              <a:cxn ang="T11">
                <a:pos x="T6" y="T7"/>
              </a:cxn>
            </a:cxnLst>
            <a:rect l="T12" t="T13" r="T14" b="T15"/>
            <a:pathLst>
              <a:path w="21600" h="21600">
                <a:moveTo>
                  <a:pt x="16199" y="0"/>
                </a:moveTo>
                <a:lnTo>
                  <a:pt x="16199" y="7199"/>
                </a:lnTo>
                <a:lnTo>
                  <a:pt x="3375" y="7199"/>
                </a:lnTo>
                <a:lnTo>
                  <a:pt x="3375" y="14401"/>
                </a:lnTo>
                <a:lnTo>
                  <a:pt x="16199" y="14401"/>
                </a:lnTo>
                <a:lnTo>
                  <a:pt x="16199" y="21600"/>
                </a:lnTo>
                <a:lnTo>
                  <a:pt x="21600" y="10800"/>
                </a:lnTo>
                <a:lnTo>
                  <a:pt x="16199" y="0"/>
                </a:lnTo>
                <a:close/>
              </a:path>
              <a:path w="21600" h="21600">
                <a:moveTo>
                  <a:pt x="1350" y="7199"/>
                </a:moveTo>
                <a:lnTo>
                  <a:pt x="1350" y="14401"/>
                </a:lnTo>
                <a:lnTo>
                  <a:pt x="2700" y="14401"/>
                </a:lnTo>
                <a:lnTo>
                  <a:pt x="2700" y="7199"/>
                </a:lnTo>
                <a:lnTo>
                  <a:pt x="1350" y="7199"/>
                </a:lnTo>
                <a:close/>
              </a:path>
              <a:path w="21600" h="21600">
                <a:moveTo>
                  <a:pt x="0" y="7199"/>
                </a:moveTo>
                <a:lnTo>
                  <a:pt x="0" y="14401"/>
                </a:lnTo>
                <a:lnTo>
                  <a:pt x="675" y="14401"/>
                </a:lnTo>
                <a:lnTo>
                  <a:pt x="675" y="7199"/>
                </a:lnTo>
                <a:lnTo>
                  <a:pt x="0" y="7199"/>
                </a:lnTo>
                <a:close/>
              </a:path>
            </a:pathLst>
          </a:custGeom>
          <a:solidFill>
            <a:schemeClr val="accent5"/>
          </a:solidFill>
          <a:ln w="38100" algn="ctr">
            <a:solidFill>
              <a:srgbClr val="00FFFF"/>
            </a:solidFill>
            <a:miter lim="800000"/>
            <a:headEnd/>
            <a:tailEnd/>
          </a:ln>
          <a:effectLst/>
        </p:spPr>
        <p:txBody>
          <a:bodyPr wrap="none" anchor="ctr"/>
          <a:lstStyle/>
          <a:p>
            <a:pPr>
              <a:defRPr/>
            </a:pPr>
            <a:endParaRPr lang="pt-PT"/>
          </a:p>
        </p:txBody>
      </p:sp>
      <p:sp>
        <p:nvSpPr>
          <p:cNvPr id="2" name="TextBox 3">
            <a:extLst>
              <a:ext uri="{FF2B5EF4-FFF2-40B4-BE49-F238E27FC236}">
                <a16:creationId xmlns:a16="http://schemas.microsoft.com/office/drawing/2014/main" id="{38B66F64-2B7D-4949-9660-16D46F8B1123}"/>
              </a:ext>
            </a:extLst>
          </p:cNvPr>
          <p:cNvSpPr txBox="1"/>
          <p:nvPr/>
        </p:nvSpPr>
        <p:spPr>
          <a:xfrm>
            <a:off x="228600" y="109835"/>
            <a:ext cx="8153400" cy="461665"/>
          </a:xfrm>
          <a:prstGeom prst="rect">
            <a:avLst/>
          </a:prstGeom>
          <a:noFill/>
        </p:spPr>
        <p:txBody>
          <a:bodyPr wrap="square" rtlCol="0">
            <a:spAutoFit/>
          </a:bodyPr>
          <a:lstStyle/>
          <a:p>
            <a:r>
              <a:rPr lang="fr-FR" sz="2400" b="1" dirty="0">
                <a:solidFill>
                  <a:srgbClr val="002060"/>
                </a:solidFill>
              </a:rPr>
              <a:t>Conclusions of </a:t>
            </a:r>
            <a:r>
              <a:rPr lang="fr-FR" sz="2400" b="1" dirty="0" err="1">
                <a:solidFill>
                  <a:srgbClr val="002060"/>
                </a:solidFill>
              </a:rPr>
              <a:t>this</a:t>
            </a:r>
            <a:r>
              <a:rPr lang="fr-FR" sz="2400" b="1" dirty="0">
                <a:solidFill>
                  <a:srgbClr val="002060"/>
                </a:solidFill>
              </a:rPr>
              <a:t> </a:t>
            </a:r>
            <a:r>
              <a:rPr lang="fr-FR" sz="2400" b="1" dirty="0" err="1">
                <a:solidFill>
                  <a:srgbClr val="002060"/>
                </a:solidFill>
              </a:rPr>
              <a:t>study</a:t>
            </a:r>
            <a:endParaRPr lang="fr-FR" sz="2400" b="1" dirty="0">
              <a:solidFill>
                <a:srgbClr val="002060"/>
              </a:solidFill>
            </a:endParaRPr>
          </a:p>
        </p:txBody>
      </p:sp>
      <p:pic>
        <p:nvPicPr>
          <p:cNvPr id="3" name="Picture 6">
            <a:extLst>
              <a:ext uri="{FF2B5EF4-FFF2-40B4-BE49-F238E27FC236}">
                <a16:creationId xmlns:a16="http://schemas.microsoft.com/office/drawing/2014/main" id="{8A48E938-936C-4280-B4EA-AD3AD80BD35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50542"/>
            <a:ext cx="8420100" cy="461665"/>
          </a:xfrm>
          <a:prstGeom prst="rect">
            <a:avLst/>
          </a:prstGeom>
          <a:noFill/>
        </p:spPr>
        <p:txBody>
          <a:bodyPr wrap="square" rtlCol="0">
            <a:spAutoFit/>
          </a:bodyPr>
          <a:lstStyle/>
          <a:p>
            <a:r>
              <a:rPr lang="en-US" sz="2400" b="1" dirty="0">
                <a:solidFill>
                  <a:srgbClr val="002060"/>
                </a:solidFill>
              </a:rPr>
              <a:t>Perspectives </a:t>
            </a:r>
            <a:r>
              <a:rPr lang="en-US" sz="2400" dirty="0">
                <a:solidFill>
                  <a:srgbClr val="002060"/>
                </a:solidFill>
              </a:rPr>
              <a:t>- Chromium supplementation and nano-applications </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22</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3" name="TextBox 2">
            <a:extLst>
              <a:ext uri="{FF2B5EF4-FFF2-40B4-BE49-F238E27FC236}">
                <a16:creationId xmlns:a16="http://schemas.microsoft.com/office/drawing/2014/main" id="{E7843BD3-0E12-2F4A-9C4A-53E4365818C5}"/>
              </a:ext>
            </a:extLst>
          </p:cNvPr>
          <p:cNvSpPr txBox="1"/>
          <p:nvPr/>
        </p:nvSpPr>
        <p:spPr>
          <a:xfrm>
            <a:off x="342899" y="1068972"/>
            <a:ext cx="2819400"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000" b="1" dirty="0"/>
              <a:t>Harvest the benefits of a targeted therapy while avoiding possible element toxicity! </a:t>
            </a:r>
          </a:p>
        </p:txBody>
      </p:sp>
      <p:sp>
        <p:nvSpPr>
          <p:cNvPr id="8" name="TextBox 7">
            <a:extLst>
              <a:ext uri="{FF2B5EF4-FFF2-40B4-BE49-F238E27FC236}">
                <a16:creationId xmlns:a16="http://schemas.microsoft.com/office/drawing/2014/main" id="{50CCEA21-DFCF-5846-B082-C8EFCBD3E888}"/>
              </a:ext>
            </a:extLst>
          </p:cNvPr>
          <p:cNvSpPr txBox="1"/>
          <p:nvPr/>
        </p:nvSpPr>
        <p:spPr>
          <a:xfrm>
            <a:off x="3309755" y="1295833"/>
            <a:ext cx="599291" cy="369332"/>
          </a:xfrm>
          <a:prstGeom prst="rect">
            <a:avLst/>
          </a:prstGeom>
          <a:noFill/>
        </p:spPr>
        <p:txBody>
          <a:bodyPr wrap="square" rtlCol="0">
            <a:spAutoFit/>
          </a:bodyPr>
          <a:lstStyle/>
          <a:p>
            <a:r>
              <a:rPr lang="en-US" b="1" dirty="0">
                <a:solidFill>
                  <a:srgbClr val="C00000"/>
                </a:solidFill>
              </a:rPr>
              <a:t>BUT</a:t>
            </a:r>
          </a:p>
        </p:txBody>
      </p:sp>
      <p:sp>
        <p:nvSpPr>
          <p:cNvPr id="9" name="TextBox 8">
            <a:extLst>
              <a:ext uri="{FF2B5EF4-FFF2-40B4-BE49-F238E27FC236}">
                <a16:creationId xmlns:a16="http://schemas.microsoft.com/office/drawing/2014/main" id="{4B7C5A58-3202-AF41-AD06-D8EE693D6564}"/>
              </a:ext>
            </a:extLst>
          </p:cNvPr>
          <p:cNvSpPr txBox="1"/>
          <p:nvPr/>
        </p:nvSpPr>
        <p:spPr>
          <a:xfrm>
            <a:off x="3995334" y="1042007"/>
            <a:ext cx="4667250" cy="1092607"/>
          </a:xfrm>
          <a:prstGeom prst="rect">
            <a:avLst/>
          </a:prstGeom>
          <a:noFill/>
        </p:spPr>
        <p:txBody>
          <a:bodyPr wrap="square" rtlCol="0">
            <a:spAutoFit/>
          </a:bodyPr>
          <a:lstStyle/>
          <a:p>
            <a:r>
              <a:rPr lang="en-GB" dirty="0">
                <a:solidFill>
                  <a:srgbClr val="002060"/>
                </a:solidFill>
              </a:rPr>
              <a:t>Chromium(III) oxide nanoparticles – nanodots or </a:t>
            </a:r>
            <a:r>
              <a:rPr lang="en-GB" dirty="0" err="1">
                <a:solidFill>
                  <a:srgbClr val="002060"/>
                </a:solidFill>
              </a:rPr>
              <a:t>nanopowder</a:t>
            </a:r>
            <a:r>
              <a:rPr lang="en-GB" dirty="0">
                <a:solidFill>
                  <a:srgbClr val="002060"/>
                </a:solidFill>
              </a:rPr>
              <a:t> - have cytotoxic potential </a:t>
            </a:r>
            <a:r>
              <a:rPr lang="en-GB" i="1" dirty="0">
                <a:solidFill>
                  <a:srgbClr val="002060"/>
                </a:solidFill>
              </a:rPr>
              <a:t>in vitro</a:t>
            </a:r>
            <a:r>
              <a:rPr lang="en-GB" dirty="0">
                <a:solidFill>
                  <a:srgbClr val="002060"/>
                </a:solidFill>
              </a:rPr>
              <a:t>!</a:t>
            </a:r>
          </a:p>
          <a:p>
            <a:pPr algn="r"/>
            <a:r>
              <a:rPr lang="en-US" sz="1100" dirty="0" err="1">
                <a:solidFill>
                  <a:srgbClr val="002060"/>
                </a:solidFill>
              </a:rPr>
              <a:t>Miyauchi</a:t>
            </a:r>
            <a:r>
              <a:rPr lang="en-US" sz="1100" dirty="0">
                <a:solidFill>
                  <a:srgbClr val="002060"/>
                </a:solidFill>
              </a:rPr>
              <a:t> A</a:t>
            </a:r>
            <a:r>
              <a:rPr lang="en-US" sz="1100" i="1" dirty="0">
                <a:solidFill>
                  <a:srgbClr val="002060"/>
                </a:solidFill>
              </a:rPr>
              <a:t>, et al., Environ </a:t>
            </a:r>
            <a:r>
              <a:rPr lang="en-US" sz="1100" i="1" dirty="0" err="1">
                <a:solidFill>
                  <a:srgbClr val="002060"/>
                </a:solidFill>
              </a:rPr>
              <a:t>Toxicol</a:t>
            </a:r>
            <a:r>
              <a:rPr lang="en-US" sz="1100" i="1" dirty="0">
                <a:solidFill>
                  <a:srgbClr val="002060"/>
                </a:solidFill>
              </a:rPr>
              <a:t> </a:t>
            </a:r>
            <a:r>
              <a:rPr lang="en-US" sz="1100" dirty="0">
                <a:solidFill>
                  <a:srgbClr val="002060"/>
                </a:solidFill>
              </a:rPr>
              <a:t>2013  8(2):61-75.  </a:t>
            </a:r>
          </a:p>
        </p:txBody>
      </p:sp>
      <p:sp>
        <p:nvSpPr>
          <p:cNvPr id="11" name="TextBox 10">
            <a:extLst>
              <a:ext uri="{FF2B5EF4-FFF2-40B4-BE49-F238E27FC236}">
                <a16:creationId xmlns:a16="http://schemas.microsoft.com/office/drawing/2014/main" id="{B564F9D2-6961-8041-A3A4-DD9E642D977F}"/>
              </a:ext>
            </a:extLst>
          </p:cNvPr>
          <p:cNvSpPr txBox="1"/>
          <p:nvPr/>
        </p:nvSpPr>
        <p:spPr>
          <a:xfrm>
            <a:off x="5613259" y="2454137"/>
            <a:ext cx="1828800" cy="369332"/>
          </a:xfrm>
          <a:prstGeom prst="rect">
            <a:avLst/>
          </a:prstGeom>
          <a:noFill/>
        </p:spPr>
        <p:txBody>
          <a:bodyPr wrap="square" rtlCol="0">
            <a:spAutoFit/>
          </a:bodyPr>
          <a:lstStyle/>
          <a:p>
            <a:pPr algn="ctr"/>
            <a:r>
              <a:rPr lang="en-US" dirty="0">
                <a:solidFill>
                  <a:srgbClr val="C00000"/>
                </a:solidFill>
              </a:rPr>
              <a:t>HOWEVER</a:t>
            </a:r>
          </a:p>
        </p:txBody>
      </p:sp>
      <p:sp>
        <p:nvSpPr>
          <p:cNvPr id="12" name="TextBox 11">
            <a:extLst>
              <a:ext uri="{FF2B5EF4-FFF2-40B4-BE49-F238E27FC236}">
                <a16:creationId xmlns:a16="http://schemas.microsoft.com/office/drawing/2014/main" id="{226F10D8-5400-DA4A-B6CB-DAF054A9303B}"/>
              </a:ext>
            </a:extLst>
          </p:cNvPr>
          <p:cNvSpPr txBox="1"/>
          <p:nvPr/>
        </p:nvSpPr>
        <p:spPr>
          <a:xfrm>
            <a:off x="4344485" y="3281179"/>
            <a:ext cx="4366348"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solidFill>
                  <a:srgbClr val="002060"/>
                </a:solidFill>
              </a:rPr>
              <a:t>Supplementation with Cr can increase serotonin levels and improve the antioxidant status of chickens, with no adverse effect on the secretion of other hormones</a:t>
            </a:r>
            <a:endParaRPr lang="en-US" dirty="0">
              <a:solidFill>
                <a:srgbClr val="002060"/>
              </a:solidFill>
            </a:endParaRPr>
          </a:p>
        </p:txBody>
      </p:sp>
      <p:sp>
        <p:nvSpPr>
          <p:cNvPr id="13" name="Rectangle 12">
            <a:extLst>
              <a:ext uri="{FF2B5EF4-FFF2-40B4-BE49-F238E27FC236}">
                <a16:creationId xmlns:a16="http://schemas.microsoft.com/office/drawing/2014/main" id="{7CC306B8-E141-464F-96FA-2FF6CA894376}"/>
              </a:ext>
            </a:extLst>
          </p:cNvPr>
          <p:cNvSpPr/>
          <p:nvPr/>
        </p:nvSpPr>
        <p:spPr>
          <a:xfrm>
            <a:off x="4508533" y="4528992"/>
            <a:ext cx="4076699"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a:r>
              <a:rPr lang="en-GB" dirty="0">
                <a:solidFill>
                  <a:srgbClr val="002060"/>
                </a:solidFill>
                <a:latin typeface="BlinkMacSystemFont"/>
              </a:rPr>
              <a:t>Cr (3 and 6 mg/kg) and two Cr sources: </a:t>
            </a:r>
            <a:r>
              <a:rPr lang="en-GB" b="1" dirty="0">
                <a:solidFill>
                  <a:srgbClr val="002060"/>
                </a:solidFill>
                <a:latin typeface="BlinkMacSystemFont"/>
              </a:rPr>
              <a:t>Cr-picolinate (Cr-Pic) </a:t>
            </a:r>
            <a:r>
              <a:rPr lang="en-GB" dirty="0">
                <a:solidFill>
                  <a:srgbClr val="002060"/>
                </a:solidFill>
                <a:latin typeface="BlinkMacSystemFont"/>
              </a:rPr>
              <a:t>and </a:t>
            </a:r>
            <a:r>
              <a:rPr lang="en-GB" b="1" dirty="0">
                <a:solidFill>
                  <a:srgbClr val="002060"/>
                </a:solidFill>
                <a:latin typeface="BlinkMacSystemFont"/>
              </a:rPr>
              <a:t>Cr-nano (Cr-NP</a:t>
            </a:r>
            <a:r>
              <a:rPr lang="en-GB" dirty="0">
                <a:solidFill>
                  <a:srgbClr val="002060"/>
                </a:solidFill>
                <a:latin typeface="BlinkMacSystemFont"/>
              </a:rPr>
              <a:t>)</a:t>
            </a:r>
            <a:endParaRPr lang="en-US" dirty="0">
              <a:solidFill>
                <a:srgbClr val="002060"/>
              </a:solidFill>
            </a:endParaRPr>
          </a:p>
        </p:txBody>
      </p:sp>
      <p:sp>
        <p:nvSpPr>
          <p:cNvPr id="14" name="TextBox 13">
            <a:extLst>
              <a:ext uri="{FF2B5EF4-FFF2-40B4-BE49-F238E27FC236}">
                <a16:creationId xmlns:a16="http://schemas.microsoft.com/office/drawing/2014/main" id="{EECAE45A-363F-A041-BB9C-20202E435DFB}"/>
              </a:ext>
            </a:extLst>
          </p:cNvPr>
          <p:cNvSpPr txBox="1"/>
          <p:nvPr/>
        </p:nvSpPr>
        <p:spPr>
          <a:xfrm>
            <a:off x="394371" y="5437233"/>
            <a:ext cx="3500831" cy="46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b="1" dirty="0"/>
              <a:t>Dose-dependent effects!</a:t>
            </a:r>
          </a:p>
        </p:txBody>
      </p:sp>
      <p:sp>
        <p:nvSpPr>
          <p:cNvPr id="15" name="Rectangle 14">
            <a:extLst>
              <a:ext uri="{FF2B5EF4-FFF2-40B4-BE49-F238E27FC236}">
                <a16:creationId xmlns:a16="http://schemas.microsoft.com/office/drawing/2014/main" id="{F176437C-4B78-5F40-970D-6A2B630AF48F}"/>
              </a:ext>
            </a:extLst>
          </p:cNvPr>
          <p:cNvSpPr/>
          <p:nvPr/>
        </p:nvSpPr>
        <p:spPr>
          <a:xfrm>
            <a:off x="4359909" y="5505123"/>
            <a:ext cx="4381921" cy="246221"/>
          </a:xfrm>
          <a:prstGeom prst="rect">
            <a:avLst/>
          </a:prstGeom>
        </p:spPr>
        <p:txBody>
          <a:bodyPr wrap="square">
            <a:spAutoFit/>
          </a:bodyPr>
          <a:lstStyle/>
          <a:p>
            <a:pPr algn="r"/>
            <a:r>
              <a:rPr lang="en-US" sz="1000" dirty="0" err="1">
                <a:solidFill>
                  <a:srgbClr val="002060"/>
                </a:solidFill>
              </a:rPr>
              <a:t>Stępniowska</a:t>
            </a:r>
            <a:r>
              <a:rPr lang="en-US" sz="1000" dirty="0">
                <a:solidFill>
                  <a:srgbClr val="002060"/>
                </a:solidFill>
              </a:rPr>
              <a:t> A. </a:t>
            </a:r>
            <a:r>
              <a:rPr lang="en-US" sz="1000" i="1" dirty="0">
                <a:solidFill>
                  <a:srgbClr val="002060"/>
                </a:solidFill>
              </a:rPr>
              <a:t>et al.,</a:t>
            </a:r>
            <a:r>
              <a:rPr lang="en-US" sz="1000" dirty="0">
                <a:solidFill>
                  <a:srgbClr val="002060"/>
                </a:solidFill>
              </a:rPr>
              <a:t> Animals 2019, 24;10(1):45</a:t>
            </a:r>
          </a:p>
        </p:txBody>
      </p:sp>
      <p:pic>
        <p:nvPicPr>
          <p:cNvPr id="17" name="Picture 16" descr="A picture containing indoor, sitting, orange, table&#10;&#10;Description automatically generated">
            <a:extLst>
              <a:ext uri="{FF2B5EF4-FFF2-40B4-BE49-F238E27FC236}">
                <a16:creationId xmlns:a16="http://schemas.microsoft.com/office/drawing/2014/main" id="{6DEA95D7-479F-7844-94E4-1BCB0D4523A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6875" b="18677"/>
          <a:stretch/>
        </p:blipFill>
        <p:spPr>
          <a:xfrm>
            <a:off x="350626" y="3814090"/>
            <a:ext cx="2931245" cy="1574828"/>
          </a:xfrm>
          <a:prstGeom prst="rect">
            <a:avLst/>
          </a:prstGeom>
        </p:spPr>
      </p:pic>
      <p:sp>
        <p:nvSpPr>
          <p:cNvPr id="19" name="TextBox 18">
            <a:extLst>
              <a:ext uri="{FF2B5EF4-FFF2-40B4-BE49-F238E27FC236}">
                <a16:creationId xmlns:a16="http://schemas.microsoft.com/office/drawing/2014/main" id="{1B0ADAC0-D614-7E40-86AF-B9126E4A38B2}"/>
              </a:ext>
            </a:extLst>
          </p:cNvPr>
          <p:cNvSpPr txBox="1"/>
          <p:nvPr/>
        </p:nvSpPr>
        <p:spPr>
          <a:xfrm>
            <a:off x="322742" y="3578965"/>
            <a:ext cx="1344384" cy="369332"/>
          </a:xfrm>
          <a:prstGeom prst="rect">
            <a:avLst/>
          </a:prstGeom>
          <a:noFill/>
        </p:spPr>
        <p:txBody>
          <a:bodyPr wrap="square" rtlCol="0">
            <a:spAutoFit/>
          </a:bodyPr>
          <a:lstStyle/>
          <a:p>
            <a:r>
              <a:rPr lang="en-US" dirty="0">
                <a:solidFill>
                  <a:srgbClr val="C00000"/>
                </a:solidFill>
              </a:rPr>
              <a:t>oxidative</a:t>
            </a:r>
          </a:p>
        </p:txBody>
      </p:sp>
      <p:sp>
        <p:nvSpPr>
          <p:cNvPr id="20" name="Rectangle 19">
            <a:extLst>
              <a:ext uri="{FF2B5EF4-FFF2-40B4-BE49-F238E27FC236}">
                <a16:creationId xmlns:a16="http://schemas.microsoft.com/office/drawing/2014/main" id="{36612692-9A62-E74D-AB94-400C237DAD02}"/>
              </a:ext>
            </a:extLst>
          </p:cNvPr>
          <p:cNvSpPr/>
          <p:nvPr/>
        </p:nvSpPr>
        <p:spPr>
          <a:xfrm>
            <a:off x="1518694" y="3504193"/>
            <a:ext cx="2380780" cy="369332"/>
          </a:xfrm>
          <a:prstGeom prst="rect">
            <a:avLst/>
          </a:prstGeom>
        </p:spPr>
        <p:txBody>
          <a:bodyPr wrap="none">
            <a:spAutoFit/>
          </a:bodyPr>
          <a:lstStyle/>
          <a:p>
            <a:r>
              <a:rPr lang="en-GB" dirty="0">
                <a:solidFill>
                  <a:srgbClr val="00B050"/>
                </a:solidFill>
                <a:latin typeface="BlinkMacSystemFont"/>
              </a:rPr>
              <a:t>increasing insulin levels</a:t>
            </a:r>
            <a:endParaRPr lang="en-US" dirty="0">
              <a:solidFill>
                <a:srgbClr val="00B050"/>
              </a:solidFill>
            </a:endParaRPr>
          </a:p>
        </p:txBody>
      </p:sp>
      <p:sp>
        <p:nvSpPr>
          <p:cNvPr id="21" name="Rectangle 20">
            <a:extLst>
              <a:ext uri="{FF2B5EF4-FFF2-40B4-BE49-F238E27FC236}">
                <a16:creationId xmlns:a16="http://schemas.microsoft.com/office/drawing/2014/main" id="{25747D88-28F3-8F4C-96C4-50581DE48764}"/>
              </a:ext>
            </a:extLst>
          </p:cNvPr>
          <p:cNvSpPr/>
          <p:nvPr/>
        </p:nvSpPr>
        <p:spPr>
          <a:xfrm>
            <a:off x="1518694" y="3820710"/>
            <a:ext cx="2476640" cy="369332"/>
          </a:xfrm>
          <a:prstGeom prst="rect">
            <a:avLst/>
          </a:prstGeom>
        </p:spPr>
        <p:txBody>
          <a:bodyPr wrap="none">
            <a:spAutoFit/>
          </a:bodyPr>
          <a:lstStyle/>
          <a:p>
            <a:r>
              <a:rPr lang="en-GB" dirty="0">
                <a:solidFill>
                  <a:srgbClr val="00B050"/>
                </a:solidFill>
                <a:latin typeface="BlinkMacSystemFont"/>
              </a:rPr>
              <a:t>reducing glucagon levels</a:t>
            </a:r>
            <a:endParaRPr lang="en-US" dirty="0">
              <a:solidFill>
                <a:srgbClr val="00B050"/>
              </a:solidFill>
            </a:endParaRPr>
          </a:p>
        </p:txBody>
      </p:sp>
      <p:sp>
        <p:nvSpPr>
          <p:cNvPr id="22" name="Rectangle 21">
            <a:extLst>
              <a:ext uri="{FF2B5EF4-FFF2-40B4-BE49-F238E27FC236}">
                <a16:creationId xmlns:a16="http://schemas.microsoft.com/office/drawing/2014/main" id="{7DA7132F-4EFB-4C4F-8E30-E8A2C2D8FF9F}"/>
              </a:ext>
            </a:extLst>
          </p:cNvPr>
          <p:cNvSpPr/>
          <p:nvPr/>
        </p:nvSpPr>
        <p:spPr>
          <a:xfrm>
            <a:off x="1518694" y="2765529"/>
            <a:ext cx="2325908" cy="738664"/>
          </a:xfrm>
          <a:prstGeom prst="rect">
            <a:avLst/>
          </a:prstGeom>
        </p:spPr>
        <p:txBody>
          <a:bodyPr wrap="square">
            <a:spAutoFit/>
          </a:bodyPr>
          <a:lstStyle/>
          <a:p>
            <a:pPr algn="ctr"/>
            <a:r>
              <a:rPr lang="en-GB" sz="1400" dirty="0">
                <a:solidFill>
                  <a:schemeClr val="tx1">
                    <a:lumMod val="50000"/>
                    <a:lumOff val="50000"/>
                  </a:schemeClr>
                </a:solidFill>
                <a:latin typeface="BlinkMacSystemFont"/>
              </a:rPr>
              <a:t>regulate the level of hormones of carbohydrate metabolism</a:t>
            </a:r>
            <a:endParaRPr lang="en-US" sz="1400" dirty="0">
              <a:solidFill>
                <a:schemeClr val="tx1">
                  <a:lumMod val="50000"/>
                  <a:lumOff val="50000"/>
                </a:schemeClr>
              </a:solidFill>
            </a:endParaRPr>
          </a:p>
        </p:txBody>
      </p:sp>
      <p:sp>
        <p:nvSpPr>
          <p:cNvPr id="23" name="Rectangle 22">
            <a:extLst>
              <a:ext uri="{FF2B5EF4-FFF2-40B4-BE49-F238E27FC236}">
                <a16:creationId xmlns:a16="http://schemas.microsoft.com/office/drawing/2014/main" id="{0BB462BE-9557-9F4E-BA69-C9F62BACDBD0}"/>
              </a:ext>
            </a:extLst>
          </p:cNvPr>
          <p:cNvSpPr/>
          <p:nvPr/>
        </p:nvSpPr>
        <p:spPr>
          <a:xfrm>
            <a:off x="42009" y="2795343"/>
            <a:ext cx="1534246" cy="738664"/>
          </a:xfrm>
          <a:prstGeom prst="rect">
            <a:avLst/>
          </a:prstGeom>
        </p:spPr>
        <p:txBody>
          <a:bodyPr wrap="square">
            <a:spAutoFit/>
          </a:bodyPr>
          <a:lstStyle/>
          <a:p>
            <a:pPr algn="ctr"/>
            <a:r>
              <a:rPr lang="en-GB" sz="1400" dirty="0">
                <a:solidFill>
                  <a:schemeClr val="tx1">
                    <a:lumMod val="50000"/>
                    <a:lumOff val="50000"/>
                  </a:schemeClr>
                </a:solidFill>
                <a:latin typeface="BlinkMacSystemFont"/>
              </a:rPr>
              <a:t>adverse effect on the antioxidant status</a:t>
            </a:r>
            <a:endParaRPr lang="en-US" sz="1400" dirty="0">
              <a:solidFill>
                <a:schemeClr val="tx1">
                  <a:lumMod val="50000"/>
                  <a:lumOff val="50000"/>
                </a:schemeClr>
              </a:solidFill>
            </a:endParaRPr>
          </a:p>
        </p:txBody>
      </p:sp>
      <p:sp>
        <p:nvSpPr>
          <p:cNvPr id="25" name="AutoShape 7">
            <a:extLst>
              <a:ext uri="{FF2B5EF4-FFF2-40B4-BE49-F238E27FC236}">
                <a16:creationId xmlns:a16="http://schemas.microsoft.com/office/drawing/2014/main" id="{5185EA4F-D4E6-A945-8602-A8153222A03A}"/>
              </a:ext>
            </a:extLst>
          </p:cNvPr>
          <p:cNvSpPr>
            <a:spLocks noChangeArrowheads="1"/>
          </p:cNvSpPr>
          <p:nvPr/>
        </p:nvSpPr>
        <p:spPr bwMode="auto">
          <a:xfrm>
            <a:off x="6311759" y="2779437"/>
            <a:ext cx="431800" cy="471487"/>
          </a:xfrm>
          <a:prstGeom prst="downArrow">
            <a:avLst>
              <a:gd name="adj1" fmla="val 50000"/>
              <a:gd name="adj2" fmla="val 37499"/>
            </a:avLst>
          </a:prstGeom>
          <a:solidFill>
            <a:srgbClr val="66FF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pt-PT" altLang="pt-PT" sz="1800">
              <a:solidFill>
                <a:srgbClr val="66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 y="250542"/>
            <a:ext cx="8153400" cy="461665"/>
          </a:xfrm>
          <a:prstGeom prst="rect">
            <a:avLst/>
          </a:prstGeom>
          <a:noFill/>
        </p:spPr>
        <p:txBody>
          <a:bodyPr wrap="square" rtlCol="0">
            <a:spAutoFit/>
          </a:bodyPr>
          <a:lstStyle/>
          <a:p>
            <a:r>
              <a:rPr lang="en-US" sz="2400" b="1" dirty="0">
                <a:solidFill>
                  <a:srgbClr val="002060"/>
                </a:solidFill>
              </a:rPr>
              <a:t>Perspectives - </a:t>
            </a:r>
            <a:r>
              <a:rPr lang="en-US" sz="2400" dirty="0">
                <a:solidFill>
                  <a:srgbClr val="002060"/>
                </a:solidFill>
              </a:rPr>
              <a:t>Cr supplementation and nano-applications </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23</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7" name="Picture 6" descr="Diagram&#10;&#10;Description automatically generated">
            <a:extLst>
              <a:ext uri="{FF2B5EF4-FFF2-40B4-BE49-F238E27FC236}">
                <a16:creationId xmlns:a16="http://schemas.microsoft.com/office/drawing/2014/main" id="{8BBABC77-8DF5-9C4B-9DFD-44D66B2AA1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752600"/>
            <a:ext cx="6384896" cy="3898900"/>
          </a:xfrm>
          <a:prstGeom prst="rect">
            <a:avLst/>
          </a:prstGeom>
        </p:spPr>
      </p:pic>
      <p:sp>
        <p:nvSpPr>
          <p:cNvPr id="10" name="Rectangle 9">
            <a:extLst>
              <a:ext uri="{FF2B5EF4-FFF2-40B4-BE49-F238E27FC236}">
                <a16:creationId xmlns:a16="http://schemas.microsoft.com/office/drawing/2014/main" id="{C098E0FC-BEFA-DA49-9361-0E645821602F}"/>
              </a:ext>
            </a:extLst>
          </p:cNvPr>
          <p:cNvSpPr/>
          <p:nvPr/>
        </p:nvSpPr>
        <p:spPr>
          <a:xfrm>
            <a:off x="495300" y="871979"/>
            <a:ext cx="8153400" cy="707886"/>
          </a:xfrm>
          <a:prstGeom prst="rect">
            <a:avLst/>
          </a:prstGeom>
        </p:spPr>
        <p:txBody>
          <a:bodyPr wrap="square">
            <a:spAutoFit/>
          </a:bodyPr>
          <a:lstStyle/>
          <a:p>
            <a:r>
              <a:rPr lang="en-GB" sz="2000" b="1" dirty="0">
                <a:solidFill>
                  <a:srgbClr val="002060"/>
                </a:solidFill>
              </a:rPr>
              <a:t>Main goals: </a:t>
            </a:r>
            <a:r>
              <a:rPr lang="en-GB" sz="2000" dirty="0">
                <a:solidFill>
                  <a:srgbClr val="002060"/>
                </a:solidFill>
              </a:rPr>
              <a:t>improve bioavailability, protect active ingredients against degradation or reduce side effects</a:t>
            </a:r>
            <a:endParaRPr lang="en-US" sz="2000" dirty="0">
              <a:solidFill>
                <a:srgbClr val="002060"/>
              </a:solidFill>
            </a:endParaRPr>
          </a:p>
        </p:txBody>
      </p:sp>
      <p:sp>
        <p:nvSpPr>
          <p:cNvPr id="16" name="Rectangle 15">
            <a:extLst>
              <a:ext uri="{FF2B5EF4-FFF2-40B4-BE49-F238E27FC236}">
                <a16:creationId xmlns:a16="http://schemas.microsoft.com/office/drawing/2014/main" id="{ADBD0CA5-11A7-5345-9C29-02B4E85DA9B1}"/>
              </a:ext>
            </a:extLst>
          </p:cNvPr>
          <p:cNvSpPr/>
          <p:nvPr/>
        </p:nvSpPr>
        <p:spPr>
          <a:xfrm>
            <a:off x="1333500" y="5759828"/>
            <a:ext cx="7315200" cy="261610"/>
          </a:xfrm>
          <a:prstGeom prst="rect">
            <a:avLst/>
          </a:prstGeom>
        </p:spPr>
        <p:txBody>
          <a:bodyPr wrap="square">
            <a:spAutoFit/>
          </a:bodyPr>
          <a:lstStyle/>
          <a:p>
            <a:r>
              <a:rPr lang="en-US" sz="1100" dirty="0" err="1">
                <a:solidFill>
                  <a:srgbClr val="002060"/>
                </a:solidFill>
              </a:rPr>
              <a:t>Jampilek</a:t>
            </a:r>
            <a:r>
              <a:rPr lang="en-US" sz="1100" dirty="0">
                <a:solidFill>
                  <a:srgbClr val="002060"/>
                </a:solidFill>
              </a:rPr>
              <a:t> J. </a:t>
            </a:r>
            <a:r>
              <a:rPr lang="en-US" sz="1100" i="1" dirty="0">
                <a:solidFill>
                  <a:srgbClr val="002060"/>
                </a:solidFill>
              </a:rPr>
              <a:t>et al</a:t>
            </a:r>
            <a:r>
              <a:rPr lang="en-US" sz="1100" dirty="0">
                <a:solidFill>
                  <a:srgbClr val="002060"/>
                </a:solidFill>
              </a:rPr>
              <a:t>., </a:t>
            </a:r>
            <a:r>
              <a:rPr lang="en-GB" sz="1100" i="1" dirty="0">
                <a:solidFill>
                  <a:srgbClr val="002060"/>
                </a:solidFill>
              </a:rPr>
              <a:t>Nanomaterials</a:t>
            </a:r>
            <a:r>
              <a:rPr lang="en-GB" sz="1100" dirty="0">
                <a:solidFill>
                  <a:srgbClr val="002060"/>
                </a:solidFill>
              </a:rPr>
              <a:t> 2019, </a:t>
            </a:r>
            <a:r>
              <a:rPr lang="en-GB" sz="1100" i="1" dirty="0">
                <a:solidFill>
                  <a:srgbClr val="002060"/>
                </a:solidFill>
              </a:rPr>
              <a:t>9</a:t>
            </a:r>
            <a:r>
              <a:rPr lang="en-GB" sz="1100" dirty="0">
                <a:solidFill>
                  <a:srgbClr val="002060"/>
                </a:solidFill>
              </a:rPr>
              <a:t>(2), 296.</a:t>
            </a:r>
            <a:endParaRPr lang="en-US" sz="1100" dirty="0">
              <a:solidFill>
                <a:srgbClr val="002060"/>
              </a:solidFill>
            </a:endParaRPr>
          </a:p>
        </p:txBody>
      </p:sp>
    </p:spTree>
    <p:extLst>
      <p:ext uri="{BB962C8B-B14F-4D97-AF65-F5344CB8AC3E}">
        <p14:creationId xmlns:p14="http://schemas.microsoft.com/office/powerpoint/2010/main" val="3802018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9682" y="253187"/>
            <a:ext cx="8153400" cy="461665"/>
          </a:xfrm>
          <a:prstGeom prst="rect">
            <a:avLst/>
          </a:prstGeom>
          <a:noFill/>
        </p:spPr>
        <p:txBody>
          <a:bodyPr wrap="square" rtlCol="0">
            <a:spAutoFit/>
          </a:bodyPr>
          <a:lstStyle/>
          <a:p>
            <a:r>
              <a:rPr lang="fr-FR" sz="2400" b="1" dirty="0">
                <a:solidFill>
                  <a:srgbClr val="002060"/>
                </a:solidFill>
              </a:rPr>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24</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3" name="Picture 2" descr="A picture containing timeline&#10;&#10;Description automatically generated">
            <a:extLst>
              <a:ext uri="{FF2B5EF4-FFF2-40B4-BE49-F238E27FC236}">
                <a16:creationId xmlns:a16="http://schemas.microsoft.com/office/drawing/2014/main" id="{D6E6DBFE-15BE-E445-A928-3D164EF2E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621" y="77838"/>
            <a:ext cx="4220308" cy="5943600"/>
          </a:xfrm>
          <a:prstGeom prst="rect">
            <a:avLst/>
          </a:prstGeom>
        </p:spPr>
      </p:pic>
      <p:sp>
        <p:nvSpPr>
          <p:cNvPr id="5" name="TextBox 4">
            <a:extLst>
              <a:ext uri="{FF2B5EF4-FFF2-40B4-BE49-F238E27FC236}">
                <a16:creationId xmlns:a16="http://schemas.microsoft.com/office/drawing/2014/main" id="{AB243BD1-C8BC-CF49-A730-34A4174E9212}"/>
              </a:ext>
            </a:extLst>
          </p:cNvPr>
          <p:cNvSpPr txBox="1"/>
          <p:nvPr/>
        </p:nvSpPr>
        <p:spPr>
          <a:xfrm>
            <a:off x="396101" y="890201"/>
            <a:ext cx="3583087" cy="2585323"/>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solidFill>
                  <a:srgbClr val="002060"/>
                </a:solidFill>
              </a:rPr>
              <a:t>Chromium is vital in human and animal diets!</a:t>
            </a:r>
          </a:p>
          <a:p>
            <a:pPr marL="285750" indent="-285750" algn="just">
              <a:buFont typeface="Arial" panose="020B0604020202020204" pitchFamily="34" charset="0"/>
              <a:buChar char="•"/>
            </a:pPr>
            <a:endParaRPr lang="en-US" b="1" dirty="0">
              <a:solidFill>
                <a:srgbClr val="002060"/>
              </a:solidFill>
            </a:endParaRPr>
          </a:p>
          <a:p>
            <a:pPr marL="285750" indent="-285750" algn="just">
              <a:buFont typeface="Arial" panose="020B0604020202020204" pitchFamily="34" charset="0"/>
              <a:buChar char="•"/>
            </a:pPr>
            <a:r>
              <a:rPr lang="en-US" dirty="0">
                <a:solidFill>
                  <a:srgbClr val="002060"/>
                </a:solidFill>
              </a:rPr>
              <a:t>Supplementation should be assessed at individual levels!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solidFill>
                  <a:srgbClr val="C00000"/>
                </a:solidFill>
              </a:rPr>
              <a:t>Fine line between beneficial and prejudicial! </a:t>
            </a:r>
            <a:r>
              <a:rPr lang="en-US" dirty="0"/>
              <a:t> </a:t>
            </a:r>
          </a:p>
          <a:p>
            <a:pPr algn="ctr"/>
            <a:endParaRPr lang="en-US" b="1" dirty="0"/>
          </a:p>
        </p:txBody>
      </p:sp>
      <p:sp>
        <p:nvSpPr>
          <p:cNvPr id="10" name="TextBox 9">
            <a:extLst>
              <a:ext uri="{FF2B5EF4-FFF2-40B4-BE49-F238E27FC236}">
                <a16:creationId xmlns:a16="http://schemas.microsoft.com/office/drawing/2014/main" id="{96700173-E8D4-0A43-AC0D-4CADD0CF0882}"/>
              </a:ext>
            </a:extLst>
          </p:cNvPr>
          <p:cNvSpPr txBox="1"/>
          <p:nvPr/>
        </p:nvSpPr>
        <p:spPr>
          <a:xfrm>
            <a:off x="449785" y="3390143"/>
            <a:ext cx="4362836"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err="1">
                <a:solidFill>
                  <a:srgbClr val="002060"/>
                </a:solidFill>
              </a:rPr>
              <a:t>Nanoapplications</a:t>
            </a:r>
            <a:r>
              <a:rPr lang="en-US" sz="2000" dirty="0">
                <a:solidFill>
                  <a:srgbClr val="002060"/>
                </a:solidFill>
              </a:rPr>
              <a:t> provide new mechanisms for targeted delivery where Cr is needed</a:t>
            </a:r>
          </a:p>
          <a:p>
            <a:r>
              <a:rPr lang="en-US" sz="2000" dirty="0">
                <a:solidFill>
                  <a:srgbClr val="002060"/>
                </a:solidFill>
              </a:rPr>
              <a:t>e.g. the pancreas of diabetic patients </a:t>
            </a:r>
          </a:p>
        </p:txBody>
      </p:sp>
      <p:sp>
        <p:nvSpPr>
          <p:cNvPr id="11" name="Round Diagonal Corner of Rectangle 10">
            <a:extLst>
              <a:ext uri="{FF2B5EF4-FFF2-40B4-BE49-F238E27FC236}">
                <a16:creationId xmlns:a16="http://schemas.microsoft.com/office/drawing/2014/main" id="{FC9180EF-E9A5-2842-B840-6C4572916343}"/>
              </a:ext>
            </a:extLst>
          </p:cNvPr>
          <p:cNvSpPr/>
          <p:nvPr/>
        </p:nvSpPr>
        <p:spPr>
          <a:xfrm>
            <a:off x="443889" y="4968088"/>
            <a:ext cx="4264741" cy="101718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More comprehensive studies are needed to fully characterize chromium III mechanisms in human diet and health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 y="250542"/>
            <a:ext cx="8153400" cy="830997"/>
          </a:xfrm>
          <a:prstGeom prst="rect">
            <a:avLst/>
          </a:prstGeom>
          <a:noFill/>
        </p:spPr>
        <p:txBody>
          <a:bodyPr wrap="square" rtlCol="0">
            <a:spAutoFit/>
          </a:bodyPr>
          <a:lstStyle/>
          <a:p>
            <a:r>
              <a:rPr lang="en-US" sz="2400" b="1" dirty="0"/>
              <a:t>Nanotechnology will be crucial for improved human and animal nutrition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25</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0" name="Rectangle 9">
            <a:extLst>
              <a:ext uri="{FF2B5EF4-FFF2-40B4-BE49-F238E27FC236}">
                <a16:creationId xmlns:a16="http://schemas.microsoft.com/office/drawing/2014/main" id="{C098E0FC-BEFA-DA49-9361-0E645821602F}"/>
              </a:ext>
            </a:extLst>
          </p:cNvPr>
          <p:cNvSpPr/>
          <p:nvPr/>
        </p:nvSpPr>
        <p:spPr>
          <a:xfrm>
            <a:off x="495300" y="1065010"/>
            <a:ext cx="8035558" cy="830997"/>
          </a:xfrm>
          <a:prstGeom prst="rect">
            <a:avLst/>
          </a:prstGeom>
        </p:spPr>
        <p:txBody>
          <a:bodyPr wrap="square">
            <a:spAutoFit/>
          </a:bodyPr>
          <a:lstStyle/>
          <a:p>
            <a:r>
              <a:rPr lang="en-GB" sz="1600" dirty="0">
                <a:solidFill>
                  <a:srgbClr val="002060"/>
                </a:solidFill>
              </a:rPr>
              <a:t>New nanomaterials along with their applications are emerging within the upcoming years; </a:t>
            </a:r>
          </a:p>
          <a:p>
            <a:r>
              <a:rPr lang="en-GB" sz="1600" dirty="0">
                <a:solidFill>
                  <a:srgbClr val="002060"/>
                </a:solidFill>
              </a:rPr>
              <a:t>Also essential is the improvement of analytical tools that will allow accurate and reliable quantification of the planned nanomaterials in a multifaceted (micro)environmental sample</a:t>
            </a:r>
            <a:endParaRPr lang="en-US" sz="1600" dirty="0">
              <a:solidFill>
                <a:srgbClr val="002060"/>
              </a:solidFill>
            </a:endParaRPr>
          </a:p>
        </p:txBody>
      </p:sp>
      <p:pic>
        <p:nvPicPr>
          <p:cNvPr id="3" name="Picture 2" descr="Diagram&#10;&#10;Description automatically generated">
            <a:extLst>
              <a:ext uri="{FF2B5EF4-FFF2-40B4-BE49-F238E27FC236}">
                <a16:creationId xmlns:a16="http://schemas.microsoft.com/office/drawing/2014/main" id="{59AFB5C5-C6D0-1A4B-A0D4-0114DA67B3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3631" y="2175536"/>
            <a:ext cx="5756735" cy="3378671"/>
          </a:xfrm>
          <a:prstGeom prst="rect">
            <a:avLst/>
          </a:prstGeom>
        </p:spPr>
      </p:pic>
      <p:sp>
        <p:nvSpPr>
          <p:cNvPr id="11" name="Rectangle 10">
            <a:extLst>
              <a:ext uri="{FF2B5EF4-FFF2-40B4-BE49-F238E27FC236}">
                <a16:creationId xmlns:a16="http://schemas.microsoft.com/office/drawing/2014/main" id="{541AF180-13B2-D645-9A96-A54B617D46C5}"/>
              </a:ext>
            </a:extLst>
          </p:cNvPr>
          <p:cNvSpPr/>
          <p:nvPr/>
        </p:nvSpPr>
        <p:spPr>
          <a:xfrm>
            <a:off x="606058" y="5609276"/>
            <a:ext cx="7924800" cy="430887"/>
          </a:xfrm>
          <a:prstGeom prst="rect">
            <a:avLst/>
          </a:prstGeom>
        </p:spPr>
        <p:txBody>
          <a:bodyPr wrap="square">
            <a:spAutoFit/>
          </a:bodyPr>
          <a:lstStyle/>
          <a:p>
            <a:r>
              <a:rPr lang="en-GB" sz="1100" dirty="0">
                <a:solidFill>
                  <a:srgbClr val="002060"/>
                </a:solidFill>
              </a:rPr>
              <a:t>He X </a:t>
            </a:r>
            <a:r>
              <a:rPr lang="en-GB" sz="1100" i="1" dirty="0">
                <a:solidFill>
                  <a:srgbClr val="002060"/>
                </a:solidFill>
              </a:rPr>
              <a:t>et al</a:t>
            </a:r>
            <a:r>
              <a:rPr lang="en-GB" sz="1100" dirty="0">
                <a:solidFill>
                  <a:srgbClr val="002060"/>
                </a:solidFill>
              </a:rPr>
              <a:t>. </a:t>
            </a:r>
            <a:r>
              <a:rPr lang="en-GB" sz="1100" i="1" dirty="0">
                <a:solidFill>
                  <a:srgbClr val="002060"/>
                </a:solidFill>
              </a:rPr>
              <a:t>J. Food Drug Anal.</a:t>
            </a:r>
            <a:r>
              <a:rPr lang="en-GB" sz="1100" dirty="0">
                <a:solidFill>
                  <a:srgbClr val="002060"/>
                </a:solidFill>
              </a:rPr>
              <a:t> 2019, 27, 1–21</a:t>
            </a:r>
          </a:p>
          <a:p>
            <a:r>
              <a:rPr lang="en-US" sz="1100" dirty="0">
                <a:solidFill>
                  <a:srgbClr val="002060"/>
                </a:solidFill>
              </a:rPr>
              <a:t>Das G. </a:t>
            </a:r>
            <a:r>
              <a:rPr lang="en-US" sz="1100" i="1" dirty="0">
                <a:solidFill>
                  <a:srgbClr val="002060"/>
                </a:solidFill>
              </a:rPr>
              <a:t>et al</a:t>
            </a:r>
            <a:r>
              <a:rPr lang="en-US" sz="1100" dirty="0">
                <a:solidFill>
                  <a:srgbClr val="002060"/>
                </a:solidFill>
              </a:rPr>
              <a:t>.,</a:t>
            </a:r>
            <a:r>
              <a:rPr lang="en-US" sz="1100" i="1" dirty="0">
                <a:solidFill>
                  <a:srgbClr val="002060"/>
                </a:solidFill>
              </a:rPr>
              <a:t> Int. J. Environ. Res. Public Health </a:t>
            </a:r>
            <a:r>
              <a:rPr lang="en-US" sz="1100" dirty="0">
                <a:solidFill>
                  <a:srgbClr val="002060"/>
                </a:solidFill>
              </a:rPr>
              <a:t>2019, 16(23), 4848.</a:t>
            </a:r>
          </a:p>
        </p:txBody>
      </p:sp>
      <p:sp>
        <p:nvSpPr>
          <p:cNvPr id="12" name="TextBox 11">
            <a:extLst>
              <a:ext uri="{FF2B5EF4-FFF2-40B4-BE49-F238E27FC236}">
                <a16:creationId xmlns:a16="http://schemas.microsoft.com/office/drawing/2014/main" id="{0A3AB0D3-B0D5-E046-B992-15F8D58F6108}"/>
              </a:ext>
            </a:extLst>
          </p:cNvPr>
          <p:cNvSpPr txBox="1"/>
          <p:nvPr/>
        </p:nvSpPr>
        <p:spPr>
          <a:xfrm>
            <a:off x="7450367" y="2589340"/>
            <a:ext cx="161743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002060"/>
                </a:solidFill>
              </a:rPr>
              <a:t>Bio-kinetics</a:t>
            </a:r>
          </a:p>
        </p:txBody>
      </p:sp>
      <p:sp>
        <p:nvSpPr>
          <p:cNvPr id="14" name="TextBox 13">
            <a:extLst>
              <a:ext uri="{FF2B5EF4-FFF2-40B4-BE49-F238E27FC236}">
                <a16:creationId xmlns:a16="http://schemas.microsoft.com/office/drawing/2014/main" id="{B2E83339-92CA-E84B-B560-9732489919A2}"/>
              </a:ext>
            </a:extLst>
          </p:cNvPr>
          <p:cNvSpPr txBox="1"/>
          <p:nvPr/>
        </p:nvSpPr>
        <p:spPr>
          <a:xfrm>
            <a:off x="7450367" y="3035718"/>
            <a:ext cx="161743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002060"/>
                </a:solidFill>
              </a:rPr>
              <a:t>Pharmacology</a:t>
            </a:r>
          </a:p>
        </p:txBody>
      </p:sp>
      <p:sp>
        <p:nvSpPr>
          <p:cNvPr id="15" name="TextBox 14">
            <a:extLst>
              <a:ext uri="{FF2B5EF4-FFF2-40B4-BE49-F238E27FC236}">
                <a16:creationId xmlns:a16="http://schemas.microsoft.com/office/drawing/2014/main" id="{7C2142D8-2408-E442-9083-A132E03FA19B}"/>
              </a:ext>
            </a:extLst>
          </p:cNvPr>
          <p:cNvSpPr txBox="1"/>
          <p:nvPr/>
        </p:nvSpPr>
        <p:spPr>
          <a:xfrm>
            <a:off x="7465220" y="3461395"/>
            <a:ext cx="161743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002060"/>
                </a:solidFill>
              </a:rPr>
              <a:t>Molecular biology</a:t>
            </a:r>
          </a:p>
        </p:txBody>
      </p:sp>
      <p:sp>
        <p:nvSpPr>
          <p:cNvPr id="17" name="TextBox 16">
            <a:extLst>
              <a:ext uri="{FF2B5EF4-FFF2-40B4-BE49-F238E27FC236}">
                <a16:creationId xmlns:a16="http://schemas.microsoft.com/office/drawing/2014/main" id="{408F7D5B-E9BC-5440-86AC-3732861658F8}"/>
              </a:ext>
            </a:extLst>
          </p:cNvPr>
          <p:cNvSpPr txBox="1"/>
          <p:nvPr/>
        </p:nvSpPr>
        <p:spPr>
          <a:xfrm>
            <a:off x="7465220" y="4150556"/>
            <a:ext cx="161743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002060"/>
                </a:solidFill>
              </a:rPr>
              <a:t>Physiology</a:t>
            </a:r>
          </a:p>
        </p:txBody>
      </p:sp>
      <p:sp>
        <p:nvSpPr>
          <p:cNvPr id="18" name="TextBox 17">
            <a:extLst>
              <a:ext uri="{FF2B5EF4-FFF2-40B4-BE49-F238E27FC236}">
                <a16:creationId xmlns:a16="http://schemas.microsoft.com/office/drawing/2014/main" id="{F45ED74D-C1E5-C942-AC96-0580FB4CB249}"/>
              </a:ext>
            </a:extLst>
          </p:cNvPr>
          <p:cNvSpPr txBox="1"/>
          <p:nvPr/>
        </p:nvSpPr>
        <p:spPr>
          <a:xfrm>
            <a:off x="7450366" y="4652638"/>
            <a:ext cx="1617433" cy="923330"/>
          </a:xfrm>
          <a:prstGeom prst="rect">
            <a:avLst/>
          </a:prstGeom>
          <a:noFill/>
        </p:spPr>
        <p:txBody>
          <a:bodyPr wrap="square" rtlCol="0">
            <a:spAutoFit/>
          </a:bodyPr>
          <a:lstStyle/>
          <a:p>
            <a:pPr algn="ctr"/>
            <a:r>
              <a:rPr lang="en-US" dirty="0">
                <a:solidFill>
                  <a:srgbClr val="C00000"/>
                </a:solidFill>
              </a:rPr>
              <a:t>Health nutrition improved!</a:t>
            </a:r>
          </a:p>
        </p:txBody>
      </p:sp>
      <p:sp>
        <p:nvSpPr>
          <p:cNvPr id="19" name="TextBox 18">
            <a:extLst>
              <a:ext uri="{FF2B5EF4-FFF2-40B4-BE49-F238E27FC236}">
                <a16:creationId xmlns:a16="http://schemas.microsoft.com/office/drawing/2014/main" id="{115103E2-07CA-A347-A501-2FB1B4E3D811}"/>
              </a:ext>
            </a:extLst>
          </p:cNvPr>
          <p:cNvSpPr txBox="1"/>
          <p:nvPr/>
        </p:nvSpPr>
        <p:spPr>
          <a:xfrm>
            <a:off x="7450365" y="2152078"/>
            <a:ext cx="161743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002060"/>
                </a:solidFill>
              </a:rPr>
              <a:t>Nano-medicine</a:t>
            </a:r>
          </a:p>
        </p:txBody>
      </p:sp>
    </p:spTree>
    <p:extLst>
      <p:ext uri="{BB962C8B-B14F-4D97-AF65-F5344CB8AC3E}">
        <p14:creationId xmlns:p14="http://schemas.microsoft.com/office/powerpoint/2010/main" val="153219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830997"/>
          </a:xfrm>
          <a:prstGeom prst="rect">
            <a:avLst/>
          </a:prstGeom>
          <a:noFill/>
        </p:spPr>
        <p:txBody>
          <a:bodyPr wrap="square" rtlCol="0">
            <a:spAutoFit/>
          </a:bodyPr>
          <a:lstStyle/>
          <a:p>
            <a:r>
              <a:rPr lang="fr-FR" sz="2400" b="1" dirty="0" err="1">
                <a:solidFill>
                  <a:srgbClr val="002060"/>
                </a:solidFill>
              </a:rPr>
              <a:t>Acknowledgments</a:t>
            </a:r>
            <a:endParaRPr lang="fr-FR" sz="2400" b="1" dirty="0">
              <a:solidFill>
                <a:srgbClr val="002060"/>
              </a:solidFill>
            </a:endParaRPr>
          </a:p>
          <a:p>
            <a:endParaRPr lang="fr-FR" sz="2400" b="1" dirty="0">
              <a:solidFill>
                <a:srgbClr val="002060"/>
              </a:solidFill>
            </a:endParaRPr>
          </a:p>
        </p:txBody>
      </p:sp>
      <p:sp>
        <p:nvSpPr>
          <p:cNvPr id="6" name="Slide Number Placeholder 5"/>
          <p:cNvSpPr>
            <a:spLocks noGrp="1"/>
          </p:cNvSpPr>
          <p:nvPr>
            <p:ph type="sldNum" sz="quarter" idx="12"/>
          </p:nvPr>
        </p:nvSpPr>
        <p:spPr/>
        <p:txBody>
          <a:bodyPr/>
          <a:lstStyle/>
          <a:p>
            <a:fld id="{FCAEAE96-855E-42B1-8DE9-9C9E68DE18C5}" type="slidenum">
              <a:rPr lang="fr-FR" smtClean="0"/>
              <a:pPr/>
              <a:t>26</a:t>
            </a:fld>
            <a:endParaRPr lang="fr-FR"/>
          </a:p>
        </p:txBody>
      </p:sp>
      <p:pic>
        <p:nvPicPr>
          <p:cNvPr id="5" name="Picture 4">
            <a:extLst>
              <a:ext uri="{FF2B5EF4-FFF2-40B4-BE49-F238E27FC236}">
                <a16:creationId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 name="Picture 4">
            <a:extLst>
              <a:ext uri="{FF2B5EF4-FFF2-40B4-BE49-F238E27FC236}">
                <a16:creationId xmlns:a16="http://schemas.microsoft.com/office/drawing/2014/main" id="{382DC9D9-7F91-4AA0-96E7-775C18807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7001" y="1579469"/>
            <a:ext cx="5002919" cy="761761"/>
          </a:xfrm>
          <a:prstGeom prst="rect">
            <a:avLst/>
          </a:prstGeom>
        </p:spPr>
      </p:pic>
      <p:sp>
        <p:nvSpPr>
          <p:cNvPr id="10" name="Rectangle 6">
            <a:extLst>
              <a:ext uri="{FF2B5EF4-FFF2-40B4-BE49-F238E27FC236}">
                <a16:creationId xmlns:a16="http://schemas.microsoft.com/office/drawing/2014/main" id="{534BFE0C-629B-4B74-AE0D-E8FEB9E41EB4}"/>
              </a:ext>
            </a:extLst>
          </p:cNvPr>
          <p:cNvSpPr/>
          <p:nvPr/>
        </p:nvSpPr>
        <p:spPr>
          <a:xfrm>
            <a:off x="870992" y="5021693"/>
            <a:ext cx="7630616"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PT" sz="1600" dirty="0">
              <a:solidFill>
                <a:srgbClr val="002060"/>
              </a:solidFill>
              <a:latin typeface="Arial Narrow" panose="020B0606020202030204" pitchFamily="34" charset="0"/>
            </a:endParaRPr>
          </a:p>
        </p:txBody>
      </p:sp>
      <p:pic>
        <p:nvPicPr>
          <p:cNvPr id="12" name="Picture 1" descr="image001">
            <a:extLst>
              <a:ext uri="{FF2B5EF4-FFF2-40B4-BE49-F238E27FC236}">
                <a16:creationId xmlns:a16="http://schemas.microsoft.com/office/drawing/2014/main" id="{F68322CD-D299-4E6C-9F52-9CA9EE75F8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141316"/>
            <a:ext cx="46513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4">
            <a:extLst>
              <a:ext uri="{FF2B5EF4-FFF2-40B4-BE49-F238E27FC236}">
                <a16:creationId xmlns:a16="http://schemas.microsoft.com/office/drawing/2014/main" id="{2D5DDFEA-3890-412D-81A5-ADDF8D5B8400}"/>
              </a:ext>
            </a:extLst>
          </p:cNvPr>
          <p:cNvSpPr txBox="1">
            <a:spLocks noChangeArrowheads="1"/>
          </p:cNvSpPr>
          <p:nvPr/>
        </p:nvSpPr>
        <p:spPr bwMode="auto">
          <a:xfrm>
            <a:off x="304800" y="3621562"/>
            <a:ext cx="91122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pt-PT" sz="2200" dirty="0">
                <a:solidFill>
                  <a:srgbClr val="002060"/>
                </a:solidFill>
                <a:latin typeface="Arial Narrow" panose="020B0606020202030204" pitchFamily="34" charset="0"/>
              </a:rPr>
              <a:t>Project CICECO-FCT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200" dirty="0">
                <a:solidFill>
                  <a:srgbClr val="002060"/>
                </a:solidFill>
                <a:latin typeface="Arial Narrow" panose="020B0606020202030204" pitchFamily="34" charset="0"/>
              </a:rPr>
              <a:t>UIDB/50011/2020 &amp; UIDP/50011/2020</a:t>
            </a:r>
            <a:endParaRPr lang="pt-PT" altLang="pt-PT" sz="2200" dirty="0">
              <a:solidFill>
                <a:srgbClr val="002060"/>
              </a:solidFill>
              <a:latin typeface="Arial Narrow" panose="020B0606020202030204" pitchFamily="34" charset="0"/>
            </a:endParaRPr>
          </a:p>
          <a:p>
            <a:pPr>
              <a:spcBef>
                <a:spcPct val="0"/>
              </a:spcBef>
              <a:buFontTx/>
              <a:buNone/>
            </a:pPr>
            <a:endParaRPr lang="pt-PT" altLang="pt-PT" sz="1800" dirty="0">
              <a:solidFill>
                <a:srgbClr val="002060"/>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73276" y="252754"/>
            <a:ext cx="6781800" cy="892552"/>
          </a:xfrm>
          <a:prstGeom prst="rect">
            <a:avLst/>
          </a:prstGeom>
        </p:spPr>
        <p:txBody>
          <a:bodyPr wrap="square">
            <a:spAutoFit/>
          </a:bodyPr>
          <a:lstStyle/>
          <a:p>
            <a:pPr algn="ctr"/>
            <a:r>
              <a:rPr lang="pt-PT" sz="2600" b="1" dirty="0" err="1">
                <a:solidFill>
                  <a:srgbClr val="002060"/>
                </a:solidFill>
              </a:rPr>
              <a:t>Trivalent</a:t>
            </a:r>
            <a:r>
              <a:rPr lang="pt-PT" sz="2600" b="1" dirty="0">
                <a:solidFill>
                  <a:srgbClr val="002060"/>
                </a:solidFill>
              </a:rPr>
              <a:t> </a:t>
            </a:r>
            <a:r>
              <a:rPr lang="pt-PT" sz="2600" b="1" dirty="0" err="1">
                <a:solidFill>
                  <a:srgbClr val="002060"/>
                </a:solidFill>
              </a:rPr>
              <a:t>chromium</a:t>
            </a:r>
            <a:r>
              <a:rPr lang="pt-PT" sz="2600" b="1" dirty="0">
                <a:solidFill>
                  <a:srgbClr val="002060"/>
                </a:solidFill>
              </a:rPr>
              <a:t> </a:t>
            </a:r>
            <a:r>
              <a:rPr lang="pt-PT" sz="2600" b="1" dirty="0" err="1">
                <a:solidFill>
                  <a:srgbClr val="002060"/>
                </a:solidFill>
              </a:rPr>
              <a:t>and</a:t>
            </a:r>
            <a:r>
              <a:rPr lang="pt-PT" sz="2600" b="1" dirty="0">
                <a:solidFill>
                  <a:srgbClr val="002060"/>
                </a:solidFill>
              </a:rPr>
              <a:t> male </a:t>
            </a:r>
            <a:r>
              <a:rPr lang="pt-PT" sz="2600" b="1" dirty="0" err="1">
                <a:solidFill>
                  <a:srgbClr val="002060"/>
                </a:solidFill>
              </a:rPr>
              <a:t>germ</a:t>
            </a:r>
            <a:r>
              <a:rPr lang="pt-PT" sz="2600" b="1" dirty="0">
                <a:solidFill>
                  <a:srgbClr val="002060"/>
                </a:solidFill>
              </a:rPr>
              <a:t> </a:t>
            </a:r>
            <a:r>
              <a:rPr lang="pt-PT" sz="2600" b="1" dirty="0" err="1">
                <a:solidFill>
                  <a:srgbClr val="002060"/>
                </a:solidFill>
              </a:rPr>
              <a:t>cells</a:t>
            </a:r>
            <a:r>
              <a:rPr lang="pt-PT" sz="2600" b="1" dirty="0">
                <a:solidFill>
                  <a:srgbClr val="002060"/>
                </a:solidFill>
              </a:rPr>
              <a:t>: </a:t>
            </a:r>
            <a:r>
              <a:rPr lang="pt-PT" sz="2600" b="1" dirty="0" err="1">
                <a:solidFill>
                  <a:srgbClr val="002060"/>
                </a:solidFill>
              </a:rPr>
              <a:t>current</a:t>
            </a:r>
            <a:r>
              <a:rPr lang="pt-PT" sz="2600" b="1" dirty="0">
                <a:solidFill>
                  <a:srgbClr val="002060"/>
                </a:solidFill>
              </a:rPr>
              <a:t> </a:t>
            </a:r>
            <a:r>
              <a:rPr lang="pt-PT" sz="2600" b="1" dirty="0" err="1">
                <a:solidFill>
                  <a:srgbClr val="002060"/>
                </a:solidFill>
              </a:rPr>
              <a:t>prospects</a:t>
            </a:r>
            <a:r>
              <a:rPr lang="pt-PT" sz="2600" b="1" dirty="0">
                <a:solidFill>
                  <a:srgbClr val="002060"/>
                </a:solidFill>
              </a:rPr>
              <a:t> </a:t>
            </a:r>
            <a:r>
              <a:rPr lang="pt-PT" sz="2600" b="1" dirty="0" err="1">
                <a:solidFill>
                  <a:srgbClr val="002060"/>
                </a:solidFill>
              </a:rPr>
              <a:t>and</a:t>
            </a:r>
            <a:r>
              <a:rPr lang="pt-PT" sz="2600" b="1" dirty="0">
                <a:solidFill>
                  <a:srgbClr val="002060"/>
                </a:solidFill>
              </a:rPr>
              <a:t> future </a:t>
            </a:r>
            <a:r>
              <a:rPr lang="pt-PT" sz="2600" b="1" dirty="0" err="1">
                <a:solidFill>
                  <a:srgbClr val="002060"/>
                </a:solidFill>
              </a:rPr>
              <a:t>trends</a:t>
            </a:r>
            <a:endParaRPr lang="en-US" sz="2600" b="1" dirty="0">
              <a:solidFill>
                <a:srgbClr val="002060"/>
              </a:solidFill>
            </a:endParaRP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 name="Imagem 5" descr="F:\RESUMO\RESUMO\Controlo (2).JPG">
            <a:extLst>
              <a:ext uri="{FF2B5EF4-FFF2-40B4-BE49-F238E27FC236}">
                <a16:creationId xmlns:a16="http://schemas.microsoft.com/office/drawing/2014/main" id="{9365E875-D2C1-41BA-9AB2-EEFE93B113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0966" y="3299410"/>
            <a:ext cx="1618792" cy="1203613"/>
          </a:xfrm>
          <a:prstGeom prst="rect">
            <a:avLst/>
          </a:prstGeom>
          <a:noFill/>
          <a:ln w="12700">
            <a:solidFill>
              <a:srgbClr val="66FFFF"/>
            </a:solidFill>
            <a:miter lim="800000"/>
            <a:headEnd/>
            <a:tailEnd/>
          </a:ln>
          <a:extLst>
            <a:ext uri="{909E8E84-426E-40DD-AFC4-6F175D3DCCD1}">
              <a14:hiddenFill xmlns:a14="http://schemas.microsoft.com/office/drawing/2010/main">
                <a:solidFill>
                  <a:srgbClr val="FFFFFF"/>
                </a:solidFill>
              </a14:hiddenFill>
            </a:ext>
          </a:extLst>
        </p:spPr>
      </p:pic>
      <p:pic>
        <p:nvPicPr>
          <p:cNvPr id="7" name="Imagem 10" descr="F:\RESUMO\RESUMO\R4- (50mg).JPG">
            <a:extLst>
              <a:ext uri="{FF2B5EF4-FFF2-40B4-BE49-F238E27FC236}">
                <a16:creationId xmlns:a16="http://schemas.microsoft.com/office/drawing/2014/main" id="{551E7539-0D8F-4C61-A0A9-10A7570C13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6274" y="3318184"/>
            <a:ext cx="1575852" cy="1188000"/>
          </a:xfrm>
          <a:prstGeom prst="rect">
            <a:avLst/>
          </a:prstGeom>
          <a:noFill/>
          <a:ln w="12700">
            <a:solidFill>
              <a:srgbClr val="66FFFF"/>
            </a:solidFill>
            <a:miter lim="800000"/>
            <a:headEnd/>
            <a:tailEnd/>
          </a:ln>
          <a:extLst>
            <a:ext uri="{909E8E84-426E-40DD-AFC4-6F175D3DCCD1}">
              <a14:hiddenFill xmlns:a14="http://schemas.microsoft.com/office/drawing/2010/main">
                <a:solidFill>
                  <a:srgbClr val="FFFFFF"/>
                </a:solidFill>
              </a14:hiddenFill>
            </a:ext>
          </a:extLst>
        </p:spPr>
      </p:pic>
      <p:pic>
        <p:nvPicPr>
          <p:cNvPr id="9" name="Imagem 13" descr="F:\RESUMO\RESUMO\R4- (50mg) (2).JPG">
            <a:extLst>
              <a:ext uri="{FF2B5EF4-FFF2-40B4-BE49-F238E27FC236}">
                <a16:creationId xmlns:a16="http://schemas.microsoft.com/office/drawing/2014/main" id="{D5518800-BDE0-4063-9C51-16E437E820A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9600" y="3318184"/>
            <a:ext cx="1666355" cy="1188000"/>
          </a:xfrm>
          <a:prstGeom prst="rect">
            <a:avLst/>
          </a:prstGeom>
          <a:noFill/>
          <a:ln w="12700">
            <a:solidFill>
              <a:srgbClr val="66FFFF"/>
            </a:solidFill>
            <a:miter lim="800000"/>
            <a:headEnd/>
            <a:tailEnd/>
          </a:ln>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57170584-AFD2-4953-8D68-59005BABC43D}"/>
              </a:ext>
            </a:extLst>
          </p:cNvPr>
          <p:cNvSpPr txBox="1"/>
          <p:nvPr/>
        </p:nvSpPr>
        <p:spPr>
          <a:xfrm>
            <a:off x="4419600" y="2862170"/>
            <a:ext cx="3324725" cy="369332"/>
          </a:xfrm>
          <a:prstGeom prst="rect">
            <a:avLst/>
          </a:prstGeom>
          <a:noFill/>
        </p:spPr>
        <p:txBody>
          <a:bodyPr wrap="square">
            <a:spAutoFit/>
          </a:bodyPr>
          <a:lstStyle/>
          <a:p>
            <a:r>
              <a:rPr lang="en-US" altLang="pt-PT" sz="1800" dirty="0">
                <a:solidFill>
                  <a:srgbClr val="002060"/>
                </a:solidFill>
              </a:rPr>
              <a:t>[Cr(pic)</a:t>
            </a:r>
            <a:r>
              <a:rPr lang="en-US" altLang="pt-PT" sz="1800" baseline="-25000" dirty="0">
                <a:solidFill>
                  <a:srgbClr val="002060"/>
                </a:solidFill>
              </a:rPr>
              <a:t>3</a:t>
            </a:r>
            <a:r>
              <a:rPr lang="en-US" altLang="pt-PT" sz="1800" dirty="0">
                <a:solidFill>
                  <a:srgbClr val="002060"/>
                </a:solidFill>
              </a:rPr>
              <a:t>] –  Testis atrophy</a:t>
            </a:r>
            <a:endParaRPr lang="pt-PT" dirty="0"/>
          </a:p>
        </p:txBody>
      </p:sp>
      <p:sp>
        <p:nvSpPr>
          <p:cNvPr id="14" name="Rectangle 27">
            <a:extLst>
              <a:ext uri="{FF2B5EF4-FFF2-40B4-BE49-F238E27FC236}">
                <a16:creationId xmlns:a16="http://schemas.microsoft.com/office/drawing/2014/main" id="{74D55ADC-1360-49DF-ACBC-2F56AC1CE46E}"/>
              </a:ext>
            </a:extLst>
          </p:cNvPr>
          <p:cNvSpPr/>
          <p:nvPr/>
        </p:nvSpPr>
        <p:spPr bwMode="auto">
          <a:xfrm>
            <a:off x="4419600" y="4542691"/>
            <a:ext cx="1657092" cy="1260000"/>
          </a:xfrm>
          <a:prstGeom prst="rect">
            <a:avLst/>
          </a:prstGeom>
          <a:blipFill rotWithShape="0">
            <a:blip r:embed="rId7"/>
            <a:stretch>
              <a:fillRect/>
            </a:stretch>
          </a:blipFill>
          <a:ln w="28575">
            <a:solidFill>
              <a:schemeClr val="bg1"/>
            </a:solidFill>
          </a:ln>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15" name="Group 32">
            <a:extLst>
              <a:ext uri="{FF2B5EF4-FFF2-40B4-BE49-F238E27FC236}">
                <a16:creationId xmlns:a16="http://schemas.microsoft.com/office/drawing/2014/main" id="{B365DC17-F267-48DE-A123-ECF837114FA7}"/>
              </a:ext>
            </a:extLst>
          </p:cNvPr>
          <p:cNvGrpSpPr>
            <a:grpSpLocks/>
          </p:cNvGrpSpPr>
          <p:nvPr/>
        </p:nvGrpSpPr>
        <p:grpSpPr bwMode="auto">
          <a:xfrm>
            <a:off x="1859739" y="4542466"/>
            <a:ext cx="1650019" cy="1260225"/>
            <a:chOff x="0" y="135668"/>
            <a:chExt cx="2611933" cy="1567160"/>
          </a:xfrm>
        </p:grpSpPr>
        <p:sp>
          <p:nvSpPr>
            <p:cNvPr id="16" name="Rectangle 33">
              <a:extLst>
                <a:ext uri="{FF2B5EF4-FFF2-40B4-BE49-F238E27FC236}">
                  <a16:creationId xmlns:a16="http://schemas.microsoft.com/office/drawing/2014/main" id="{52A04E9F-3025-4239-ADB7-4B0F8279AC7D}"/>
                </a:ext>
              </a:extLst>
            </p:cNvPr>
            <p:cNvSpPr/>
            <p:nvPr/>
          </p:nvSpPr>
          <p:spPr>
            <a:xfrm>
              <a:off x="0" y="135668"/>
              <a:ext cx="2611933" cy="1567160"/>
            </a:xfrm>
            <a:prstGeom prst="rect">
              <a:avLst/>
            </a:prstGeom>
            <a:blipFill rotWithShape="0">
              <a:blip r:embed="rId8"/>
              <a:stretch>
                <a:fillRect/>
              </a:stretch>
            </a:blipFill>
            <a:ln>
              <a:solidFill>
                <a:schemeClr val="bg1"/>
              </a:solidFill>
            </a:ln>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7" name="Rectangle 34">
              <a:extLst>
                <a:ext uri="{FF2B5EF4-FFF2-40B4-BE49-F238E27FC236}">
                  <a16:creationId xmlns:a16="http://schemas.microsoft.com/office/drawing/2014/main" id="{1B0CB8F6-2AED-4731-AFBC-53779A14045B}"/>
                </a:ext>
              </a:extLst>
            </p:cNvPr>
            <p:cNvSpPr/>
            <p:nvPr/>
          </p:nvSpPr>
          <p:spPr>
            <a:xfrm>
              <a:off x="0" y="135668"/>
              <a:ext cx="2611933" cy="1567160"/>
            </a:xfrm>
            <a:prstGeom prst="rect">
              <a:avLst/>
            </a:prstGeom>
            <a:ln>
              <a:solidFill>
                <a:schemeClr val="bg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28600" tIns="228600" rIns="228600" bIns="228600" spcCol="1270" anchor="ctr"/>
            <a:lstStyle/>
            <a:p>
              <a:pPr defTabSz="2667000">
                <a:lnSpc>
                  <a:spcPct val="90000"/>
                </a:lnSpc>
                <a:spcAft>
                  <a:spcPct val="35000"/>
                </a:spcAft>
                <a:defRPr/>
              </a:pPr>
              <a:endParaRPr lang="pt-PT" sz="6000">
                <a:noFill/>
              </a:endParaRPr>
            </a:p>
          </p:txBody>
        </p:sp>
      </p:grpSp>
      <p:sp>
        <p:nvSpPr>
          <p:cNvPr id="20" name="CaixaDeTexto 19">
            <a:extLst>
              <a:ext uri="{FF2B5EF4-FFF2-40B4-BE49-F238E27FC236}">
                <a16:creationId xmlns:a16="http://schemas.microsoft.com/office/drawing/2014/main" id="{04604802-3ED7-4135-B6C9-A6A3B1721E39}"/>
              </a:ext>
            </a:extLst>
          </p:cNvPr>
          <p:cNvSpPr txBox="1"/>
          <p:nvPr/>
        </p:nvSpPr>
        <p:spPr>
          <a:xfrm>
            <a:off x="6038391" y="5161877"/>
            <a:ext cx="2381508" cy="646331"/>
          </a:xfrm>
          <a:prstGeom prst="rect">
            <a:avLst/>
          </a:prstGeom>
          <a:noFill/>
        </p:spPr>
        <p:txBody>
          <a:bodyPr wrap="square">
            <a:spAutoFit/>
          </a:bodyPr>
          <a:lstStyle/>
          <a:p>
            <a:r>
              <a:rPr lang="en-US" altLang="pt-PT" sz="1800" dirty="0">
                <a:solidFill>
                  <a:srgbClr val="002060"/>
                </a:solidFill>
              </a:rPr>
              <a:t>[Cr(pic)</a:t>
            </a:r>
            <a:r>
              <a:rPr lang="en-US" altLang="pt-PT" sz="1800" baseline="-25000" dirty="0">
                <a:solidFill>
                  <a:srgbClr val="002060"/>
                </a:solidFill>
              </a:rPr>
              <a:t>3</a:t>
            </a:r>
            <a:r>
              <a:rPr lang="en-US" altLang="pt-PT" sz="1800" dirty="0">
                <a:solidFill>
                  <a:srgbClr val="002060"/>
                </a:solidFill>
              </a:rPr>
              <a:t>] –  Epididymis degeneration</a:t>
            </a:r>
            <a:endParaRPr lang="pt-PT" dirty="0"/>
          </a:p>
        </p:txBody>
      </p:sp>
      <p:sp>
        <p:nvSpPr>
          <p:cNvPr id="21" name="CaixaDeTexto 20">
            <a:extLst>
              <a:ext uri="{FF2B5EF4-FFF2-40B4-BE49-F238E27FC236}">
                <a16:creationId xmlns:a16="http://schemas.microsoft.com/office/drawing/2014/main" id="{9C781998-3C8E-418C-ADF8-FB4C4A95572B}"/>
              </a:ext>
            </a:extLst>
          </p:cNvPr>
          <p:cNvSpPr txBox="1"/>
          <p:nvPr/>
        </p:nvSpPr>
        <p:spPr>
          <a:xfrm>
            <a:off x="1890966" y="2926103"/>
            <a:ext cx="1317113" cy="369332"/>
          </a:xfrm>
          <a:prstGeom prst="rect">
            <a:avLst/>
          </a:prstGeom>
          <a:noFill/>
        </p:spPr>
        <p:txBody>
          <a:bodyPr wrap="square" rtlCol="0">
            <a:spAutoFit/>
          </a:bodyPr>
          <a:lstStyle/>
          <a:p>
            <a:r>
              <a:rPr lang="pt-PT" dirty="0" err="1">
                <a:solidFill>
                  <a:srgbClr val="002060"/>
                </a:solidFill>
              </a:rPr>
              <a:t>Control</a:t>
            </a:r>
            <a:endParaRPr lang="pt-PT" dirty="0">
              <a:solidFill>
                <a:srgbClr val="002060"/>
              </a:solidFill>
            </a:endParaRPr>
          </a:p>
        </p:txBody>
      </p:sp>
      <p:pic>
        <p:nvPicPr>
          <p:cNvPr id="23" name="Picture 2">
            <a:extLst>
              <a:ext uri="{FF2B5EF4-FFF2-40B4-BE49-F238E27FC236}">
                <a16:creationId xmlns:a16="http://schemas.microsoft.com/office/drawing/2014/main" id="{8A0D9E5F-876F-40B9-A7E5-BEDB6541190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7172" y="1539665"/>
            <a:ext cx="991818" cy="99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a:extLst>
              <a:ext uri="{FF2B5EF4-FFF2-40B4-BE49-F238E27FC236}">
                <a16:creationId xmlns:a16="http://schemas.microsoft.com/office/drawing/2014/main" id="{C65FAAE7-AB12-44C8-A24B-72102353FDA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58161" y="1495275"/>
            <a:ext cx="882718" cy="92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Seta: Para a Direita 25">
            <a:extLst>
              <a:ext uri="{FF2B5EF4-FFF2-40B4-BE49-F238E27FC236}">
                <a16:creationId xmlns:a16="http://schemas.microsoft.com/office/drawing/2014/main" id="{CE592958-CE4D-457A-9DF4-2F8534D425EC}"/>
              </a:ext>
            </a:extLst>
          </p:cNvPr>
          <p:cNvSpPr/>
          <p:nvPr/>
        </p:nvSpPr>
        <p:spPr>
          <a:xfrm>
            <a:off x="4240415" y="1971377"/>
            <a:ext cx="207260" cy="162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 name="Rectangle 8" descr="orgãos reprodutivos ratinho">
            <a:extLst>
              <a:ext uri="{FF2B5EF4-FFF2-40B4-BE49-F238E27FC236}">
                <a16:creationId xmlns:a16="http://schemas.microsoft.com/office/drawing/2014/main" id="{84B1BFA5-2FC0-4454-94C0-99ED8BA096DA}"/>
              </a:ext>
            </a:extLst>
          </p:cNvPr>
          <p:cNvSpPr>
            <a:spLocks noChangeArrowheads="1"/>
          </p:cNvSpPr>
          <p:nvPr/>
        </p:nvSpPr>
        <p:spPr bwMode="auto">
          <a:xfrm>
            <a:off x="6495994" y="1472923"/>
            <a:ext cx="1276406" cy="1239001"/>
          </a:xfrm>
          <a:prstGeom prst="rect">
            <a:avLst/>
          </a:prstGeom>
          <a:blipFill dpi="0" rotWithShape="1">
            <a:blip r:embed="rId11"/>
            <a:srcRect/>
            <a:stretch>
              <a:fillRect/>
            </a:stretch>
          </a:blipFill>
          <a:ln w="2857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pt-PT" altLang="pt-PT" sz="1800"/>
          </a:p>
        </p:txBody>
      </p:sp>
      <p:sp>
        <p:nvSpPr>
          <p:cNvPr id="29" name="Seta: Para Baixo 28">
            <a:extLst>
              <a:ext uri="{FF2B5EF4-FFF2-40B4-BE49-F238E27FC236}">
                <a16:creationId xmlns:a16="http://schemas.microsoft.com/office/drawing/2014/main" id="{CE7AFB68-FF77-48D0-B26B-502FC9926279}"/>
              </a:ext>
            </a:extLst>
          </p:cNvPr>
          <p:cNvSpPr/>
          <p:nvPr/>
        </p:nvSpPr>
        <p:spPr>
          <a:xfrm>
            <a:off x="3888479" y="2711925"/>
            <a:ext cx="152400" cy="2841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1" name="Picture 4" descr="focinho">
            <a:extLst>
              <a:ext uri="{FF2B5EF4-FFF2-40B4-BE49-F238E27FC236}">
                <a16:creationId xmlns:a16="http://schemas.microsoft.com/office/drawing/2014/main" id="{1027F9A6-B470-4F75-ADDA-3C9F572A804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96327" y="1582096"/>
            <a:ext cx="991819" cy="991819"/>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 name="Seta: Para a Direita 32">
            <a:extLst>
              <a:ext uri="{FF2B5EF4-FFF2-40B4-BE49-F238E27FC236}">
                <a16:creationId xmlns:a16="http://schemas.microsoft.com/office/drawing/2014/main" id="{1A73AB97-4C93-44B5-9EE8-7F6512D47DF9}"/>
              </a:ext>
            </a:extLst>
          </p:cNvPr>
          <p:cNvSpPr/>
          <p:nvPr/>
        </p:nvSpPr>
        <p:spPr>
          <a:xfrm>
            <a:off x="5908796" y="1942978"/>
            <a:ext cx="207260" cy="162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558619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Agrupar 30">
            <a:extLst>
              <a:ext uri="{FF2B5EF4-FFF2-40B4-BE49-F238E27FC236}">
                <a16:creationId xmlns:a16="http://schemas.microsoft.com/office/drawing/2014/main" id="{F17E4307-A929-436D-9DF5-B706BCD4FBEF}"/>
              </a:ext>
            </a:extLst>
          </p:cNvPr>
          <p:cNvGrpSpPr>
            <a:grpSpLocks noChangeAspect="1"/>
          </p:cNvGrpSpPr>
          <p:nvPr/>
        </p:nvGrpSpPr>
        <p:grpSpPr>
          <a:xfrm>
            <a:off x="4996906" y="2988722"/>
            <a:ext cx="2932925" cy="77522"/>
            <a:chOff x="6772275" y="1957388"/>
            <a:chExt cx="3243262" cy="85725"/>
          </a:xfrm>
          <a:solidFill>
            <a:srgbClr val="1F597E"/>
          </a:solidFill>
        </p:grpSpPr>
        <p:sp>
          <p:nvSpPr>
            <p:cNvPr id="32" name="Oval 31">
              <a:extLst>
                <a:ext uri="{FF2B5EF4-FFF2-40B4-BE49-F238E27FC236}">
                  <a16:creationId xmlns:a16="http://schemas.microsoft.com/office/drawing/2014/main" id="{CBA13842-1C39-413A-8441-3C73C3FEFA54}"/>
                </a:ext>
              </a:extLst>
            </p:cNvPr>
            <p:cNvSpPr/>
            <p:nvPr/>
          </p:nvSpPr>
          <p:spPr>
            <a:xfrm>
              <a:off x="6772275" y="1957388"/>
              <a:ext cx="85725" cy="85725"/>
            </a:xfrm>
            <a:prstGeom prst="ellipse">
              <a:avLst/>
            </a:prstGeom>
            <a:grpFill/>
            <a:ln>
              <a:solidFill>
                <a:srgbClr val="1F59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350"/>
            </a:p>
          </p:txBody>
        </p:sp>
        <p:cxnSp>
          <p:nvCxnSpPr>
            <p:cNvPr id="33" name="Conexão reta 32">
              <a:extLst>
                <a:ext uri="{FF2B5EF4-FFF2-40B4-BE49-F238E27FC236}">
                  <a16:creationId xmlns:a16="http://schemas.microsoft.com/office/drawing/2014/main" id="{196298E4-92FB-4452-AC88-CBCEC518C97E}"/>
                </a:ext>
              </a:extLst>
            </p:cNvPr>
            <p:cNvCxnSpPr/>
            <p:nvPr/>
          </p:nvCxnSpPr>
          <p:spPr>
            <a:xfrm>
              <a:off x="6843712" y="2000252"/>
              <a:ext cx="3171825" cy="0"/>
            </a:xfrm>
            <a:prstGeom prst="line">
              <a:avLst/>
            </a:prstGeom>
            <a:grpFill/>
            <a:ln>
              <a:solidFill>
                <a:srgbClr val="1F597E"/>
              </a:solidFill>
            </a:ln>
          </p:spPr>
          <p:style>
            <a:lnRef idx="1">
              <a:schemeClr val="accent1"/>
            </a:lnRef>
            <a:fillRef idx="0">
              <a:schemeClr val="accent1"/>
            </a:fillRef>
            <a:effectRef idx="0">
              <a:schemeClr val="accent1"/>
            </a:effectRef>
            <a:fontRef idx="minor">
              <a:schemeClr val="tx1"/>
            </a:fontRef>
          </p:style>
        </p:cxnSp>
      </p:grpSp>
      <p:grpSp>
        <p:nvGrpSpPr>
          <p:cNvPr id="36" name="Agrupar 35">
            <a:extLst>
              <a:ext uri="{FF2B5EF4-FFF2-40B4-BE49-F238E27FC236}">
                <a16:creationId xmlns:a16="http://schemas.microsoft.com/office/drawing/2014/main" id="{E747F467-8BEE-4D67-9D02-C0B35D7E3B62}"/>
              </a:ext>
            </a:extLst>
          </p:cNvPr>
          <p:cNvGrpSpPr>
            <a:grpSpLocks noChangeAspect="1"/>
          </p:cNvGrpSpPr>
          <p:nvPr/>
        </p:nvGrpSpPr>
        <p:grpSpPr>
          <a:xfrm rot="10800000">
            <a:off x="1118092" y="3733800"/>
            <a:ext cx="2932925" cy="77522"/>
            <a:chOff x="6772275" y="1957388"/>
            <a:chExt cx="3243262" cy="85725"/>
          </a:xfrm>
          <a:solidFill>
            <a:srgbClr val="1F597E"/>
          </a:solidFill>
        </p:grpSpPr>
        <p:sp>
          <p:nvSpPr>
            <p:cNvPr id="37" name="Oval 36">
              <a:extLst>
                <a:ext uri="{FF2B5EF4-FFF2-40B4-BE49-F238E27FC236}">
                  <a16:creationId xmlns:a16="http://schemas.microsoft.com/office/drawing/2014/main" id="{55971793-7751-4607-997F-38CACA4F6079}"/>
                </a:ext>
              </a:extLst>
            </p:cNvPr>
            <p:cNvSpPr/>
            <p:nvPr/>
          </p:nvSpPr>
          <p:spPr>
            <a:xfrm>
              <a:off x="6772275" y="1957388"/>
              <a:ext cx="85725" cy="85725"/>
            </a:xfrm>
            <a:prstGeom prst="ellipse">
              <a:avLst/>
            </a:prstGeom>
            <a:grpFill/>
            <a:ln>
              <a:solidFill>
                <a:srgbClr val="1F59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350"/>
            </a:p>
          </p:txBody>
        </p:sp>
        <p:cxnSp>
          <p:nvCxnSpPr>
            <p:cNvPr id="38" name="Conexão reta 37">
              <a:extLst>
                <a:ext uri="{FF2B5EF4-FFF2-40B4-BE49-F238E27FC236}">
                  <a16:creationId xmlns:a16="http://schemas.microsoft.com/office/drawing/2014/main" id="{77DFA1F8-2B08-4E95-8F55-338D773D3A7F}"/>
                </a:ext>
              </a:extLst>
            </p:cNvPr>
            <p:cNvCxnSpPr/>
            <p:nvPr/>
          </p:nvCxnSpPr>
          <p:spPr>
            <a:xfrm>
              <a:off x="6843712" y="2000252"/>
              <a:ext cx="3171825" cy="0"/>
            </a:xfrm>
            <a:prstGeom prst="line">
              <a:avLst/>
            </a:prstGeom>
            <a:grpFill/>
            <a:ln>
              <a:solidFill>
                <a:srgbClr val="1F597E"/>
              </a:solidFill>
            </a:ln>
          </p:spPr>
          <p:style>
            <a:lnRef idx="1">
              <a:schemeClr val="accent1"/>
            </a:lnRef>
            <a:fillRef idx="0">
              <a:schemeClr val="accent1"/>
            </a:fillRef>
            <a:effectRef idx="0">
              <a:schemeClr val="accent1"/>
            </a:effectRef>
            <a:fontRef idx="minor">
              <a:schemeClr val="tx1"/>
            </a:fontRef>
          </p:style>
        </p:cxnSp>
      </p:grpSp>
      <p:sp>
        <p:nvSpPr>
          <p:cNvPr id="64" name="Oval 63">
            <a:extLst>
              <a:ext uri="{FF2B5EF4-FFF2-40B4-BE49-F238E27FC236}">
                <a16:creationId xmlns:a16="http://schemas.microsoft.com/office/drawing/2014/main" id="{439D50B8-387F-4F77-A663-A6FAC98E56CE}"/>
              </a:ext>
            </a:extLst>
          </p:cNvPr>
          <p:cNvSpPr>
            <a:spLocks noChangeAspect="1"/>
          </p:cNvSpPr>
          <p:nvPr/>
        </p:nvSpPr>
        <p:spPr>
          <a:xfrm>
            <a:off x="4025900" y="457200"/>
            <a:ext cx="773379" cy="685260"/>
          </a:xfrm>
          <a:prstGeom prst="ellipse">
            <a:avLst/>
          </a:prstGeom>
          <a:solidFill>
            <a:srgbClr val="4A7896"/>
          </a:solidFill>
          <a:ln>
            <a:solidFill>
              <a:srgbClr val="4A789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2700" dirty="0">
                <a:solidFill>
                  <a:schemeClr val="bg1"/>
                </a:solidFill>
                <a:effectLst>
                  <a:outerShdw blurRad="38100" dist="38100" dir="2700000" algn="tl">
                    <a:srgbClr val="000000">
                      <a:alpha val="43137"/>
                    </a:srgbClr>
                  </a:outerShdw>
                </a:effectLst>
              </a:rPr>
              <a:t>1</a:t>
            </a:r>
          </a:p>
        </p:txBody>
      </p:sp>
      <p:sp>
        <p:nvSpPr>
          <p:cNvPr id="65" name="Oval 64">
            <a:extLst>
              <a:ext uri="{FF2B5EF4-FFF2-40B4-BE49-F238E27FC236}">
                <a16:creationId xmlns:a16="http://schemas.microsoft.com/office/drawing/2014/main" id="{B5BED44B-90AF-4369-BDE1-2FE40942FDD0}"/>
              </a:ext>
            </a:extLst>
          </p:cNvPr>
          <p:cNvSpPr>
            <a:spLocks noChangeAspect="1"/>
          </p:cNvSpPr>
          <p:nvPr/>
        </p:nvSpPr>
        <p:spPr>
          <a:xfrm>
            <a:off x="4025900" y="1371600"/>
            <a:ext cx="773379" cy="685259"/>
          </a:xfrm>
          <a:prstGeom prst="ellipse">
            <a:avLst/>
          </a:prstGeom>
          <a:solidFill>
            <a:srgbClr val="4A7896"/>
          </a:solidFill>
          <a:ln>
            <a:solidFill>
              <a:srgbClr val="4A789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2700" dirty="0">
                <a:solidFill>
                  <a:prstClr val="white"/>
                </a:solidFill>
                <a:effectLst>
                  <a:outerShdw blurRad="38100" dist="38100" dir="2700000" algn="tl">
                    <a:srgbClr val="000000">
                      <a:alpha val="43137"/>
                    </a:srgbClr>
                  </a:outerShdw>
                </a:effectLst>
              </a:rPr>
              <a:t>2</a:t>
            </a:r>
          </a:p>
        </p:txBody>
      </p:sp>
      <p:sp>
        <p:nvSpPr>
          <p:cNvPr id="66" name="Oval 65">
            <a:extLst>
              <a:ext uri="{FF2B5EF4-FFF2-40B4-BE49-F238E27FC236}">
                <a16:creationId xmlns:a16="http://schemas.microsoft.com/office/drawing/2014/main" id="{B6EFB6E8-B0CF-43EC-B4BE-5C26C527B6FF}"/>
              </a:ext>
            </a:extLst>
          </p:cNvPr>
          <p:cNvSpPr>
            <a:spLocks noChangeAspect="1"/>
          </p:cNvSpPr>
          <p:nvPr/>
        </p:nvSpPr>
        <p:spPr>
          <a:xfrm>
            <a:off x="4025900" y="2286000"/>
            <a:ext cx="773379" cy="685260"/>
          </a:xfrm>
          <a:prstGeom prst="ellipse">
            <a:avLst/>
          </a:prstGeom>
          <a:solidFill>
            <a:srgbClr val="4A7896"/>
          </a:solidFill>
          <a:ln>
            <a:solidFill>
              <a:srgbClr val="4A789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2700">
                <a:solidFill>
                  <a:prstClr val="white"/>
                </a:solidFill>
                <a:effectLst>
                  <a:outerShdw blurRad="38100" dist="38100" dir="2700000" algn="tl">
                    <a:srgbClr val="000000">
                      <a:alpha val="43137"/>
                    </a:srgbClr>
                  </a:outerShdw>
                </a:effectLst>
              </a:rPr>
              <a:t>3</a:t>
            </a:r>
          </a:p>
        </p:txBody>
      </p:sp>
      <p:sp>
        <p:nvSpPr>
          <p:cNvPr id="67" name="Oval 66">
            <a:extLst>
              <a:ext uri="{FF2B5EF4-FFF2-40B4-BE49-F238E27FC236}">
                <a16:creationId xmlns:a16="http://schemas.microsoft.com/office/drawing/2014/main" id="{470AAACB-9351-4C1F-9266-10FAAFFB1221}"/>
              </a:ext>
            </a:extLst>
          </p:cNvPr>
          <p:cNvSpPr>
            <a:spLocks noChangeAspect="1"/>
          </p:cNvSpPr>
          <p:nvPr/>
        </p:nvSpPr>
        <p:spPr>
          <a:xfrm>
            <a:off x="4025900" y="3191415"/>
            <a:ext cx="773379" cy="685260"/>
          </a:xfrm>
          <a:prstGeom prst="ellipse">
            <a:avLst/>
          </a:prstGeom>
          <a:solidFill>
            <a:srgbClr val="4A7896"/>
          </a:solidFill>
          <a:ln>
            <a:solidFill>
              <a:srgbClr val="4A789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2700" dirty="0">
                <a:solidFill>
                  <a:prstClr val="white"/>
                </a:solidFill>
                <a:effectLst>
                  <a:outerShdw blurRad="38100" dist="38100" dir="2700000" algn="tl">
                    <a:srgbClr val="000000">
                      <a:alpha val="43137"/>
                    </a:srgbClr>
                  </a:outerShdw>
                </a:effectLst>
              </a:rPr>
              <a:t>4</a:t>
            </a:r>
          </a:p>
        </p:txBody>
      </p:sp>
      <p:sp>
        <p:nvSpPr>
          <p:cNvPr id="68" name="Oval 67">
            <a:extLst>
              <a:ext uri="{FF2B5EF4-FFF2-40B4-BE49-F238E27FC236}">
                <a16:creationId xmlns:a16="http://schemas.microsoft.com/office/drawing/2014/main" id="{946F6B20-D463-4837-830D-68414EB55605}"/>
              </a:ext>
            </a:extLst>
          </p:cNvPr>
          <p:cNvSpPr>
            <a:spLocks noChangeAspect="1"/>
          </p:cNvSpPr>
          <p:nvPr/>
        </p:nvSpPr>
        <p:spPr>
          <a:xfrm>
            <a:off x="4025900" y="4082003"/>
            <a:ext cx="773379" cy="685260"/>
          </a:xfrm>
          <a:prstGeom prst="ellipse">
            <a:avLst/>
          </a:prstGeom>
          <a:solidFill>
            <a:srgbClr val="4A7896"/>
          </a:solidFill>
          <a:ln>
            <a:solidFill>
              <a:srgbClr val="4A789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2700" dirty="0">
                <a:solidFill>
                  <a:prstClr val="white"/>
                </a:solidFill>
                <a:effectLst>
                  <a:outerShdw blurRad="38100" dist="38100" dir="2700000" algn="tl">
                    <a:srgbClr val="000000">
                      <a:alpha val="43137"/>
                    </a:srgbClr>
                  </a:outerShdw>
                </a:effectLst>
              </a:rPr>
              <a:t>5</a:t>
            </a:r>
          </a:p>
        </p:txBody>
      </p:sp>
      <p:sp>
        <p:nvSpPr>
          <p:cNvPr id="69" name="CaixaDeTexto 15">
            <a:extLst>
              <a:ext uri="{FF2B5EF4-FFF2-40B4-BE49-F238E27FC236}">
                <a16:creationId xmlns:a16="http://schemas.microsoft.com/office/drawing/2014/main" id="{89E3DB9A-91CB-4F67-B1C4-BFD3E1DEBE33}"/>
              </a:ext>
            </a:extLst>
          </p:cNvPr>
          <p:cNvSpPr txBox="1"/>
          <p:nvPr/>
        </p:nvSpPr>
        <p:spPr>
          <a:xfrm>
            <a:off x="4997450" y="304800"/>
            <a:ext cx="3333750" cy="830997"/>
          </a:xfrm>
          <a:prstGeom prst="rect">
            <a:avLst/>
          </a:prstGeom>
          <a:noFill/>
        </p:spPr>
        <p:txBody>
          <a:bodyPr>
            <a:spAutoFit/>
          </a:bodyPr>
          <a:lstStyle/>
          <a:p>
            <a:pPr algn="ctr">
              <a:defRPr/>
            </a:pPr>
            <a:r>
              <a:rPr lang="pt-PT"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sz="2400" dirty="0">
                <a:solidFill>
                  <a:srgbClr val="4A7896"/>
                </a:solidFill>
                <a:latin typeface="Gill Sans MT" panose="020B0502020104020203" pitchFamily="34" charset="0"/>
                <a:ea typeface="Verdana" panose="020B0604030504040204" pitchFamily="34" charset="0"/>
                <a:cs typeface="Verdana" panose="020B0604030504040204" pitchFamily="34" charset="0"/>
              </a:rPr>
              <a:t>CHROMIUM ESSENTIAL OR NOT?</a:t>
            </a:r>
          </a:p>
        </p:txBody>
      </p:sp>
      <p:sp>
        <p:nvSpPr>
          <p:cNvPr id="71" name="CaixaDeTexto 18">
            <a:extLst>
              <a:ext uri="{FF2B5EF4-FFF2-40B4-BE49-F238E27FC236}">
                <a16:creationId xmlns:a16="http://schemas.microsoft.com/office/drawing/2014/main" id="{60A644D8-B23E-4951-B861-6F06CA86E1E5}"/>
              </a:ext>
            </a:extLst>
          </p:cNvPr>
          <p:cNvSpPr txBox="1"/>
          <p:nvPr/>
        </p:nvSpPr>
        <p:spPr>
          <a:xfrm>
            <a:off x="917575" y="1295400"/>
            <a:ext cx="3333750" cy="830263"/>
          </a:xfrm>
          <a:prstGeom prst="rect">
            <a:avLst/>
          </a:prstGeom>
          <a:noFill/>
        </p:spPr>
        <p:txBody>
          <a:bodyPr>
            <a:spAutoFit/>
          </a:bodyPr>
          <a:lstStyle/>
          <a:p>
            <a:pPr algn="ctr">
              <a:defRPr/>
            </a:pPr>
            <a:r>
              <a:rPr lang="pt-PT"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sz="2400" dirty="0">
                <a:solidFill>
                  <a:srgbClr val="4A7896"/>
                </a:solidFill>
                <a:latin typeface="Gill Sans MT" panose="020B0502020104020203" pitchFamily="34" charset="0"/>
                <a:ea typeface="Verdana" panose="020B0604030504040204" pitchFamily="34" charset="0"/>
                <a:cs typeface="Verdana" panose="020B0604030504040204" pitchFamily="34" charset="0"/>
              </a:rPr>
              <a:t>Cr(III) AND TYPE 2 DIABETES</a:t>
            </a:r>
          </a:p>
        </p:txBody>
      </p:sp>
      <p:grpSp>
        <p:nvGrpSpPr>
          <p:cNvPr id="73" name="Agrupar 23">
            <a:extLst>
              <a:ext uri="{FF2B5EF4-FFF2-40B4-BE49-F238E27FC236}">
                <a16:creationId xmlns:a16="http://schemas.microsoft.com/office/drawing/2014/main" id="{0D7A563E-FE68-428F-B2EE-58E8ACE88F2B}"/>
              </a:ext>
            </a:extLst>
          </p:cNvPr>
          <p:cNvGrpSpPr>
            <a:grpSpLocks noChangeAspect="1"/>
          </p:cNvGrpSpPr>
          <p:nvPr/>
        </p:nvGrpSpPr>
        <p:grpSpPr>
          <a:xfrm>
            <a:off x="5029200" y="1156692"/>
            <a:ext cx="2932925" cy="77522"/>
            <a:chOff x="6772275" y="1957388"/>
            <a:chExt cx="3243262" cy="85725"/>
          </a:xfrm>
          <a:solidFill>
            <a:srgbClr val="1F597E"/>
          </a:solidFill>
        </p:grpSpPr>
        <p:sp>
          <p:nvSpPr>
            <p:cNvPr id="74" name="Oval 73">
              <a:extLst>
                <a:ext uri="{FF2B5EF4-FFF2-40B4-BE49-F238E27FC236}">
                  <a16:creationId xmlns:a16="http://schemas.microsoft.com/office/drawing/2014/main" id="{EBCC5989-43D8-41B5-B10A-A1629ED53450}"/>
                </a:ext>
              </a:extLst>
            </p:cNvPr>
            <p:cNvSpPr/>
            <p:nvPr/>
          </p:nvSpPr>
          <p:spPr>
            <a:xfrm>
              <a:off x="6772275" y="1957388"/>
              <a:ext cx="85725" cy="85725"/>
            </a:xfrm>
            <a:prstGeom prst="ellipse">
              <a:avLst/>
            </a:prstGeom>
            <a:grpFill/>
            <a:ln>
              <a:solidFill>
                <a:srgbClr val="1F59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350"/>
            </a:p>
          </p:txBody>
        </p:sp>
        <p:cxnSp>
          <p:nvCxnSpPr>
            <p:cNvPr id="75" name="Conexão reta 25">
              <a:extLst>
                <a:ext uri="{FF2B5EF4-FFF2-40B4-BE49-F238E27FC236}">
                  <a16:creationId xmlns:a16="http://schemas.microsoft.com/office/drawing/2014/main" id="{1A9AE0DF-931E-4163-B29E-F374F8596A18}"/>
                </a:ext>
              </a:extLst>
            </p:cNvPr>
            <p:cNvCxnSpPr/>
            <p:nvPr/>
          </p:nvCxnSpPr>
          <p:spPr>
            <a:xfrm>
              <a:off x="6843712" y="2000252"/>
              <a:ext cx="3171825" cy="0"/>
            </a:xfrm>
            <a:prstGeom prst="line">
              <a:avLst/>
            </a:prstGeom>
            <a:grpFill/>
            <a:ln>
              <a:solidFill>
                <a:srgbClr val="1F597E"/>
              </a:solidFill>
            </a:ln>
          </p:spPr>
          <p:style>
            <a:lnRef idx="1">
              <a:schemeClr val="accent1"/>
            </a:lnRef>
            <a:fillRef idx="0">
              <a:schemeClr val="accent1"/>
            </a:fillRef>
            <a:effectRef idx="0">
              <a:schemeClr val="accent1"/>
            </a:effectRef>
            <a:fontRef idx="minor">
              <a:schemeClr val="tx1"/>
            </a:fontRef>
          </p:style>
        </p:cxnSp>
      </p:grpSp>
      <p:grpSp>
        <p:nvGrpSpPr>
          <p:cNvPr id="76" name="Agrupar 26">
            <a:extLst>
              <a:ext uri="{FF2B5EF4-FFF2-40B4-BE49-F238E27FC236}">
                <a16:creationId xmlns:a16="http://schemas.microsoft.com/office/drawing/2014/main" id="{A0CC8A2E-B581-42A7-B0D8-97D5144092ED}"/>
              </a:ext>
            </a:extLst>
          </p:cNvPr>
          <p:cNvGrpSpPr>
            <a:grpSpLocks noChangeAspect="1"/>
          </p:cNvGrpSpPr>
          <p:nvPr/>
        </p:nvGrpSpPr>
        <p:grpSpPr>
          <a:xfrm rot="10800000">
            <a:off x="1225693" y="1979877"/>
            <a:ext cx="2932925" cy="77522"/>
            <a:chOff x="6772275" y="1957388"/>
            <a:chExt cx="3243262" cy="85725"/>
          </a:xfrm>
          <a:solidFill>
            <a:srgbClr val="1F597E"/>
          </a:solidFill>
        </p:grpSpPr>
        <p:sp>
          <p:nvSpPr>
            <p:cNvPr id="77" name="Oval 76">
              <a:extLst>
                <a:ext uri="{FF2B5EF4-FFF2-40B4-BE49-F238E27FC236}">
                  <a16:creationId xmlns:a16="http://schemas.microsoft.com/office/drawing/2014/main" id="{00DD1916-D6B9-473D-881B-162EF68487B5}"/>
                </a:ext>
              </a:extLst>
            </p:cNvPr>
            <p:cNvSpPr/>
            <p:nvPr/>
          </p:nvSpPr>
          <p:spPr>
            <a:xfrm>
              <a:off x="6772275" y="1957388"/>
              <a:ext cx="85725" cy="85725"/>
            </a:xfrm>
            <a:prstGeom prst="ellipse">
              <a:avLst/>
            </a:prstGeom>
            <a:grpFill/>
            <a:ln>
              <a:solidFill>
                <a:srgbClr val="1F59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350"/>
            </a:p>
          </p:txBody>
        </p:sp>
        <p:cxnSp>
          <p:nvCxnSpPr>
            <p:cNvPr id="78" name="Conexão reta 28">
              <a:extLst>
                <a:ext uri="{FF2B5EF4-FFF2-40B4-BE49-F238E27FC236}">
                  <a16:creationId xmlns:a16="http://schemas.microsoft.com/office/drawing/2014/main" id="{5A97A8AC-916C-499F-BC96-C15E9C66D079}"/>
                </a:ext>
              </a:extLst>
            </p:cNvPr>
            <p:cNvCxnSpPr/>
            <p:nvPr/>
          </p:nvCxnSpPr>
          <p:spPr>
            <a:xfrm>
              <a:off x="6843712" y="2000252"/>
              <a:ext cx="3171825" cy="0"/>
            </a:xfrm>
            <a:prstGeom prst="line">
              <a:avLst/>
            </a:prstGeom>
            <a:grpFill/>
            <a:ln>
              <a:solidFill>
                <a:srgbClr val="1F597E"/>
              </a:solidFill>
            </a:ln>
          </p:spPr>
          <p:style>
            <a:lnRef idx="1">
              <a:schemeClr val="accent1"/>
            </a:lnRef>
            <a:fillRef idx="0">
              <a:schemeClr val="accent1"/>
            </a:fillRef>
            <a:effectRef idx="0">
              <a:schemeClr val="accent1"/>
            </a:effectRef>
            <a:fontRef idx="minor">
              <a:schemeClr val="tx1"/>
            </a:fontRef>
          </p:style>
        </p:cxnSp>
      </p:grpSp>
      <p:sp>
        <p:nvSpPr>
          <p:cNvPr id="79" name="CaixaDeTexto 33">
            <a:extLst>
              <a:ext uri="{FF2B5EF4-FFF2-40B4-BE49-F238E27FC236}">
                <a16:creationId xmlns:a16="http://schemas.microsoft.com/office/drawing/2014/main" id="{E3841A07-EB0C-4D1F-AC85-EC125DEE5F83}"/>
              </a:ext>
            </a:extLst>
          </p:cNvPr>
          <p:cNvSpPr txBox="1"/>
          <p:nvPr/>
        </p:nvSpPr>
        <p:spPr>
          <a:xfrm>
            <a:off x="5060950" y="2302922"/>
            <a:ext cx="3335338" cy="830263"/>
          </a:xfrm>
          <a:prstGeom prst="rect">
            <a:avLst/>
          </a:prstGeom>
          <a:noFill/>
        </p:spPr>
        <p:txBody>
          <a:bodyPr>
            <a:spAutoFit/>
          </a:bodyPr>
          <a:lstStyle/>
          <a:p>
            <a:pPr algn="ctr">
              <a:defRPr/>
            </a:pPr>
            <a:r>
              <a:rPr lang="pt-PT"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sz="2400" dirty="0">
                <a:solidFill>
                  <a:srgbClr val="4A7896"/>
                </a:solidFill>
                <a:latin typeface="Gill Sans MT" panose="020B0502020104020203" pitchFamily="34" charset="0"/>
                <a:ea typeface="Verdana" panose="020B0604030504040204" pitchFamily="34" charset="0"/>
                <a:cs typeface="Verdana" panose="020B0604030504040204" pitchFamily="34" charset="0"/>
              </a:rPr>
              <a:t>SUPPLEMENTS AND TOXICOLOGY</a:t>
            </a:r>
          </a:p>
        </p:txBody>
      </p:sp>
      <p:sp>
        <p:nvSpPr>
          <p:cNvPr id="80" name="CaixaDeTexto 38">
            <a:extLst>
              <a:ext uri="{FF2B5EF4-FFF2-40B4-BE49-F238E27FC236}">
                <a16:creationId xmlns:a16="http://schemas.microsoft.com/office/drawing/2014/main" id="{829BE9E5-E9E5-4D01-8149-D209466EDAD2}"/>
              </a:ext>
            </a:extLst>
          </p:cNvPr>
          <p:cNvSpPr txBox="1"/>
          <p:nvPr/>
        </p:nvSpPr>
        <p:spPr>
          <a:xfrm>
            <a:off x="515938" y="3055937"/>
            <a:ext cx="3578225" cy="830263"/>
          </a:xfrm>
          <a:prstGeom prst="rect">
            <a:avLst/>
          </a:prstGeom>
          <a:noFill/>
        </p:spPr>
        <p:txBody>
          <a:bodyPr>
            <a:spAutoFit/>
          </a:bodyPr>
          <a:lstStyle/>
          <a:p>
            <a:pPr algn="ctr">
              <a:defRPr/>
            </a:pPr>
            <a:r>
              <a:rPr lang="pt-PT"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pt-PT" sz="2400" dirty="0">
                <a:solidFill>
                  <a:srgbClr val="4A7896"/>
                </a:solidFill>
                <a:latin typeface="Gill Sans MT" panose="020B0502020104020203" pitchFamily="34" charset="0"/>
                <a:ea typeface="Verdana" panose="020B0604030504040204" pitchFamily="34" charset="0"/>
                <a:cs typeface="Verdana" panose="020B0604030504040204" pitchFamily="34" charset="0"/>
              </a:rPr>
              <a:t>RELEVANCE, IMPACT AND GOALS</a:t>
            </a:r>
          </a:p>
        </p:txBody>
      </p:sp>
      <p:grpSp>
        <p:nvGrpSpPr>
          <p:cNvPr id="81" name="Agrupar 40">
            <a:extLst>
              <a:ext uri="{FF2B5EF4-FFF2-40B4-BE49-F238E27FC236}">
                <a16:creationId xmlns:a16="http://schemas.microsoft.com/office/drawing/2014/main" id="{86DCEBEE-EEDE-4889-9353-686B76594DEB}"/>
              </a:ext>
            </a:extLst>
          </p:cNvPr>
          <p:cNvGrpSpPr>
            <a:grpSpLocks noChangeAspect="1"/>
          </p:cNvGrpSpPr>
          <p:nvPr/>
        </p:nvGrpSpPr>
        <p:grpSpPr>
          <a:xfrm>
            <a:off x="5165431" y="4461657"/>
            <a:ext cx="2932925" cy="77522"/>
            <a:chOff x="6772275" y="1957388"/>
            <a:chExt cx="3243262" cy="85725"/>
          </a:xfrm>
          <a:solidFill>
            <a:srgbClr val="1F597E"/>
          </a:solidFill>
        </p:grpSpPr>
        <p:sp>
          <p:nvSpPr>
            <p:cNvPr id="82" name="Oval 81">
              <a:extLst>
                <a:ext uri="{FF2B5EF4-FFF2-40B4-BE49-F238E27FC236}">
                  <a16:creationId xmlns:a16="http://schemas.microsoft.com/office/drawing/2014/main" id="{D66A4954-469B-45DE-8E36-F3C07CD7D251}"/>
                </a:ext>
              </a:extLst>
            </p:cNvPr>
            <p:cNvSpPr/>
            <p:nvPr/>
          </p:nvSpPr>
          <p:spPr>
            <a:xfrm>
              <a:off x="6772275" y="1957388"/>
              <a:ext cx="85725" cy="85725"/>
            </a:xfrm>
            <a:prstGeom prst="ellipse">
              <a:avLst/>
            </a:prstGeom>
            <a:grpFill/>
            <a:ln>
              <a:solidFill>
                <a:srgbClr val="1F59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350"/>
            </a:p>
          </p:txBody>
        </p:sp>
        <p:cxnSp>
          <p:nvCxnSpPr>
            <p:cNvPr id="83" name="Conexão reta 42">
              <a:extLst>
                <a:ext uri="{FF2B5EF4-FFF2-40B4-BE49-F238E27FC236}">
                  <a16:creationId xmlns:a16="http://schemas.microsoft.com/office/drawing/2014/main" id="{E20653C9-FC53-44BF-8DBB-DA5C2FA63FED}"/>
                </a:ext>
              </a:extLst>
            </p:cNvPr>
            <p:cNvCxnSpPr/>
            <p:nvPr/>
          </p:nvCxnSpPr>
          <p:spPr>
            <a:xfrm>
              <a:off x="6843712" y="2000252"/>
              <a:ext cx="3171825" cy="0"/>
            </a:xfrm>
            <a:prstGeom prst="line">
              <a:avLst/>
            </a:prstGeom>
            <a:grpFill/>
            <a:ln>
              <a:solidFill>
                <a:srgbClr val="1F597E"/>
              </a:solidFill>
            </a:ln>
          </p:spPr>
          <p:style>
            <a:lnRef idx="1">
              <a:schemeClr val="accent1"/>
            </a:lnRef>
            <a:fillRef idx="0">
              <a:schemeClr val="accent1"/>
            </a:fillRef>
            <a:effectRef idx="0">
              <a:schemeClr val="accent1"/>
            </a:effectRef>
            <a:fontRef idx="minor">
              <a:schemeClr val="tx1"/>
            </a:fontRef>
          </p:style>
        </p:cxnSp>
      </p:grpSp>
      <p:sp>
        <p:nvSpPr>
          <p:cNvPr id="8209" name="CaixaDeTexto 43">
            <a:extLst>
              <a:ext uri="{FF2B5EF4-FFF2-40B4-BE49-F238E27FC236}">
                <a16:creationId xmlns:a16="http://schemas.microsoft.com/office/drawing/2014/main" id="{FC64FF80-8B5A-40D4-B0B4-75533BAE0C21}"/>
              </a:ext>
            </a:extLst>
          </p:cNvPr>
          <p:cNvSpPr txBox="1">
            <a:spLocks noChangeArrowheads="1"/>
          </p:cNvSpPr>
          <p:nvPr/>
        </p:nvSpPr>
        <p:spPr bwMode="auto">
          <a:xfrm>
            <a:off x="5062538" y="4038600"/>
            <a:ext cx="3333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t-PT" altLang="pt-PT" sz="2400">
                <a:solidFill>
                  <a:srgbClr val="4A7896"/>
                </a:solidFill>
                <a:latin typeface="Gill Sans MT" panose="020B0502020104020203" pitchFamily="34" charset="0"/>
                <a:ea typeface="Verdana" panose="020B0604030504040204" pitchFamily="34" charset="0"/>
                <a:cs typeface="Verdana" panose="020B0604030504040204" pitchFamily="34" charset="0"/>
              </a:rPr>
              <a:t>RESULTS</a:t>
            </a:r>
          </a:p>
        </p:txBody>
      </p:sp>
      <p:sp>
        <p:nvSpPr>
          <p:cNvPr id="85" name="Oval 84">
            <a:extLst>
              <a:ext uri="{FF2B5EF4-FFF2-40B4-BE49-F238E27FC236}">
                <a16:creationId xmlns:a16="http://schemas.microsoft.com/office/drawing/2014/main" id="{FD16AE42-0D6B-480E-8A90-B6A1C17E5661}"/>
              </a:ext>
            </a:extLst>
          </p:cNvPr>
          <p:cNvSpPr>
            <a:spLocks noChangeAspect="1"/>
          </p:cNvSpPr>
          <p:nvPr/>
        </p:nvSpPr>
        <p:spPr>
          <a:xfrm>
            <a:off x="4081463" y="4993228"/>
            <a:ext cx="773379" cy="685260"/>
          </a:xfrm>
          <a:prstGeom prst="ellipse">
            <a:avLst/>
          </a:prstGeom>
          <a:solidFill>
            <a:srgbClr val="4A7896"/>
          </a:solidFill>
          <a:ln>
            <a:solidFill>
              <a:srgbClr val="4A789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2700" dirty="0">
                <a:solidFill>
                  <a:prstClr val="white"/>
                </a:solidFill>
                <a:effectLst>
                  <a:outerShdw blurRad="38100" dist="38100" dir="2700000" algn="tl">
                    <a:srgbClr val="000000">
                      <a:alpha val="43137"/>
                    </a:srgbClr>
                  </a:outerShdw>
                </a:effectLst>
              </a:rPr>
              <a:t>6</a:t>
            </a:r>
          </a:p>
        </p:txBody>
      </p:sp>
      <p:grpSp>
        <p:nvGrpSpPr>
          <p:cNvPr id="89" name="Agrupar 26">
            <a:extLst>
              <a:ext uri="{FF2B5EF4-FFF2-40B4-BE49-F238E27FC236}">
                <a16:creationId xmlns:a16="http://schemas.microsoft.com/office/drawing/2014/main" id="{396C4557-4C03-45A1-A9C5-BB3D917BDB3D}"/>
              </a:ext>
            </a:extLst>
          </p:cNvPr>
          <p:cNvGrpSpPr>
            <a:grpSpLocks noChangeAspect="1"/>
          </p:cNvGrpSpPr>
          <p:nvPr/>
        </p:nvGrpSpPr>
        <p:grpSpPr>
          <a:xfrm rot="10800000">
            <a:off x="1203991" y="5467350"/>
            <a:ext cx="2932925" cy="77522"/>
            <a:chOff x="6772275" y="1957388"/>
            <a:chExt cx="3243262" cy="85725"/>
          </a:xfrm>
          <a:solidFill>
            <a:srgbClr val="1F597E"/>
          </a:solidFill>
        </p:grpSpPr>
        <p:sp>
          <p:nvSpPr>
            <p:cNvPr id="90" name="Oval 89">
              <a:extLst>
                <a:ext uri="{FF2B5EF4-FFF2-40B4-BE49-F238E27FC236}">
                  <a16:creationId xmlns:a16="http://schemas.microsoft.com/office/drawing/2014/main" id="{405B3460-78C9-4483-8BDC-BEAD75FEE671}"/>
                </a:ext>
              </a:extLst>
            </p:cNvPr>
            <p:cNvSpPr/>
            <p:nvPr/>
          </p:nvSpPr>
          <p:spPr>
            <a:xfrm>
              <a:off x="6772275" y="1957388"/>
              <a:ext cx="85725" cy="85725"/>
            </a:xfrm>
            <a:prstGeom prst="ellipse">
              <a:avLst/>
            </a:prstGeom>
            <a:grpFill/>
            <a:ln>
              <a:solidFill>
                <a:srgbClr val="1F59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sz="1350"/>
            </a:p>
          </p:txBody>
        </p:sp>
        <p:cxnSp>
          <p:nvCxnSpPr>
            <p:cNvPr id="91" name="Conexão reta 28">
              <a:extLst>
                <a:ext uri="{FF2B5EF4-FFF2-40B4-BE49-F238E27FC236}">
                  <a16:creationId xmlns:a16="http://schemas.microsoft.com/office/drawing/2014/main" id="{554CBE7C-2836-4647-858C-63B5277430B2}"/>
                </a:ext>
              </a:extLst>
            </p:cNvPr>
            <p:cNvCxnSpPr/>
            <p:nvPr/>
          </p:nvCxnSpPr>
          <p:spPr>
            <a:xfrm>
              <a:off x="6843712" y="2000252"/>
              <a:ext cx="3171825" cy="0"/>
            </a:xfrm>
            <a:prstGeom prst="line">
              <a:avLst/>
            </a:prstGeom>
            <a:grpFill/>
            <a:ln>
              <a:solidFill>
                <a:srgbClr val="1F597E"/>
              </a:solidFill>
            </a:ln>
          </p:spPr>
          <p:style>
            <a:lnRef idx="1">
              <a:schemeClr val="accent1"/>
            </a:lnRef>
            <a:fillRef idx="0">
              <a:schemeClr val="accent1"/>
            </a:fillRef>
            <a:effectRef idx="0">
              <a:schemeClr val="accent1"/>
            </a:effectRef>
            <a:fontRef idx="minor">
              <a:schemeClr val="tx1"/>
            </a:fontRef>
          </p:style>
        </p:cxnSp>
      </p:grpSp>
      <p:sp>
        <p:nvSpPr>
          <p:cNvPr id="8212" name="CaixaDeTexto 43">
            <a:extLst>
              <a:ext uri="{FF2B5EF4-FFF2-40B4-BE49-F238E27FC236}">
                <a16:creationId xmlns:a16="http://schemas.microsoft.com/office/drawing/2014/main" id="{70ED870A-D37A-4928-A613-3C366420ECC5}"/>
              </a:ext>
            </a:extLst>
          </p:cNvPr>
          <p:cNvSpPr txBox="1">
            <a:spLocks noChangeArrowheads="1"/>
          </p:cNvSpPr>
          <p:nvPr/>
        </p:nvSpPr>
        <p:spPr bwMode="auto">
          <a:xfrm>
            <a:off x="992188" y="4953000"/>
            <a:ext cx="3335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t-PT" altLang="pt-PT" sz="2400">
                <a:solidFill>
                  <a:srgbClr val="4A7896"/>
                </a:solidFill>
                <a:latin typeface="Gill Sans MT" panose="020B0502020104020203" pitchFamily="34" charset="0"/>
                <a:ea typeface="Verdana" panose="020B0604030504040204" pitchFamily="34" charset="0"/>
                <a:cs typeface="Verdana" panose="020B0604030504040204" pitchFamily="34" charset="0"/>
              </a:rPr>
              <a:t>CONCLUSIONS</a:t>
            </a:r>
          </a:p>
        </p:txBody>
      </p:sp>
      <p:pic>
        <p:nvPicPr>
          <p:cNvPr id="2" name="Picture 4">
            <a:extLst>
              <a:ext uri="{FF2B5EF4-FFF2-40B4-BE49-F238E27FC236}">
                <a16:creationId xmlns:a16="http://schemas.microsoft.com/office/drawing/2014/main" id="{57132871-A226-4886-832D-CA1BDCD059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3" name="TextBox 2">
            <a:extLst>
              <a:ext uri="{FF2B5EF4-FFF2-40B4-BE49-F238E27FC236}">
                <a16:creationId xmlns:a16="http://schemas.microsoft.com/office/drawing/2014/main" id="{76432538-4579-435E-A1B7-44CD53661790}"/>
              </a:ext>
            </a:extLst>
          </p:cNvPr>
          <p:cNvSpPr txBox="1"/>
          <p:nvPr/>
        </p:nvSpPr>
        <p:spPr>
          <a:xfrm>
            <a:off x="482600" y="59206"/>
            <a:ext cx="7848600" cy="461665"/>
          </a:xfrm>
          <a:prstGeom prst="rect">
            <a:avLst/>
          </a:prstGeom>
          <a:noFill/>
        </p:spPr>
        <p:txBody>
          <a:bodyPr wrap="square" rtlCol="0">
            <a:spAutoFit/>
          </a:bodyPr>
          <a:lstStyle/>
          <a:p>
            <a:r>
              <a:rPr lang="fr-FR" sz="2400" b="1" dirty="0">
                <a:solidFill>
                  <a:srgbClr val="002060"/>
                </a:solidFill>
              </a:rPr>
              <a:t>Introduction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00859FBD-4D38-404C-9518-062581F8045C}"/>
              </a:ext>
            </a:extLst>
          </p:cNvPr>
          <p:cNvSpPr>
            <a:spLocks noGrp="1"/>
          </p:cNvSpPr>
          <p:nvPr>
            <p:ph type="sldNum" sz="quarter" idx="12"/>
          </p:nvPr>
        </p:nvSpPr>
        <p:spPr/>
        <p:txBody>
          <a:bodyPr/>
          <a:lstStyle/>
          <a:p>
            <a:fld id="{FCAEAE96-855E-42B1-8DE9-9C9E68DE18C5}" type="slidenum">
              <a:rPr lang="fr-FR" smtClean="0"/>
              <a:pPr/>
              <a:t>5</a:t>
            </a:fld>
            <a:endParaRPr lang="fr-FR"/>
          </a:p>
        </p:txBody>
      </p:sp>
      <p:pic>
        <p:nvPicPr>
          <p:cNvPr id="4" name="Picture 2" descr="Imagem relacionada">
            <a:extLst>
              <a:ext uri="{FF2B5EF4-FFF2-40B4-BE49-F238E27FC236}">
                <a16:creationId xmlns:a16="http://schemas.microsoft.com/office/drawing/2014/main" id="{BAA4FAB2-F048-42BF-9E75-6D44EB8B51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439" y="2649986"/>
            <a:ext cx="4258717" cy="2497115"/>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AFB1287F-1C57-4174-8528-C44F49E0A8B6}"/>
              </a:ext>
            </a:extLst>
          </p:cNvPr>
          <p:cNvSpPr/>
          <p:nvPr/>
        </p:nvSpPr>
        <p:spPr>
          <a:xfrm>
            <a:off x="5453968" y="4731603"/>
            <a:ext cx="3542121" cy="830997"/>
          </a:xfrm>
          <a:prstGeom prst="rect">
            <a:avLst/>
          </a:prstGeom>
        </p:spPr>
        <p:txBody>
          <a:bodyPr wrap="square">
            <a:spAutoFit/>
          </a:bodyPr>
          <a:lstStyle/>
          <a:p>
            <a:r>
              <a:rPr lang="en-GB" sz="1600" dirty="0">
                <a:solidFill>
                  <a:srgbClr val="002060"/>
                </a:solidFill>
                <a:ea typeface="Arial" panose="020B0604020202020204" pitchFamily="34" charset="0"/>
              </a:rPr>
              <a:t>Synthesized by the oxidation of Cr(III). </a:t>
            </a:r>
          </a:p>
          <a:p>
            <a:r>
              <a:rPr lang="pt-PT" sz="1600" dirty="0" err="1">
                <a:solidFill>
                  <a:srgbClr val="002060"/>
                </a:solidFill>
                <a:ea typeface="Arial" panose="020B0604020202020204" pitchFamily="34" charset="0"/>
              </a:rPr>
              <a:t>It</a:t>
            </a:r>
            <a:r>
              <a:rPr lang="pt-PT" sz="1600" dirty="0">
                <a:solidFill>
                  <a:srgbClr val="002060"/>
                </a:solidFill>
                <a:ea typeface="Arial" panose="020B0604020202020204" pitchFamily="34" charset="0"/>
              </a:rPr>
              <a:t> </a:t>
            </a:r>
            <a:r>
              <a:rPr lang="en-GB" sz="1600" dirty="0">
                <a:solidFill>
                  <a:srgbClr val="002060"/>
                </a:solidFill>
                <a:ea typeface="Arial" panose="020B0604020202020204" pitchFamily="34" charset="0"/>
              </a:rPr>
              <a:t>is a proven human </a:t>
            </a:r>
            <a:r>
              <a:rPr lang="en-GB" sz="1600" b="1" dirty="0">
                <a:solidFill>
                  <a:srgbClr val="002060"/>
                </a:solidFill>
                <a:ea typeface="Arial" panose="020B0604020202020204" pitchFamily="34" charset="0"/>
              </a:rPr>
              <a:t>carcinogen</a:t>
            </a:r>
            <a:r>
              <a:rPr lang="en-GB" sz="1600" dirty="0">
                <a:solidFill>
                  <a:srgbClr val="002060"/>
                </a:solidFill>
                <a:ea typeface="Arial" panose="020B0604020202020204" pitchFamily="34" charset="0"/>
              </a:rPr>
              <a:t> and environmental </a:t>
            </a:r>
            <a:r>
              <a:rPr lang="en-GB" sz="1600" b="1" dirty="0">
                <a:solidFill>
                  <a:srgbClr val="002060"/>
                </a:solidFill>
                <a:ea typeface="Arial" panose="020B0604020202020204" pitchFamily="34" charset="0"/>
              </a:rPr>
              <a:t>pollutant</a:t>
            </a:r>
            <a:endParaRPr lang="pt-PT" sz="1600" b="1" dirty="0">
              <a:solidFill>
                <a:srgbClr val="002060"/>
              </a:solidFill>
            </a:endParaRPr>
          </a:p>
        </p:txBody>
      </p:sp>
      <p:sp>
        <p:nvSpPr>
          <p:cNvPr id="8" name="Retângulo 7">
            <a:extLst>
              <a:ext uri="{FF2B5EF4-FFF2-40B4-BE49-F238E27FC236}">
                <a16:creationId xmlns:a16="http://schemas.microsoft.com/office/drawing/2014/main" id="{E9B0C417-7060-4174-ABF0-A5F21F488F90}"/>
              </a:ext>
            </a:extLst>
          </p:cNvPr>
          <p:cNvSpPr/>
          <p:nvPr/>
        </p:nvSpPr>
        <p:spPr>
          <a:xfrm>
            <a:off x="229783" y="676853"/>
            <a:ext cx="8685617" cy="369332"/>
          </a:xfrm>
          <a:prstGeom prst="rect">
            <a:avLst/>
          </a:prstGeom>
        </p:spPr>
        <p:txBody>
          <a:bodyPr wrap="square">
            <a:spAutoFit/>
          </a:bodyPr>
          <a:lstStyle/>
          <a:p>
            <a:r>
              <a:rPr lang="en-GB" dirty="0">
                <a:solidFill>
                  <a:srgbClr val="002060"/>
                </a:solidFill>
                <a:ea typeface="Arial" panose="020B0604020202020204" pitchFamily="34" charset="0"/>
              </a:rPr>
              <a:t>Chromium exists in our environment as metallic Cr(O), trivalent Cr(III) and hexavalent Cr(VI) </a:t>
            </a:r>
            <a:endParaRPr lang="pt-PT" dirty="0">
              <a:solidFill>
                <a:srgbClr val="002060"/>
              </a:solidFill>
            </a:endParaRPr>
          </a:p>
        </p:txBody>
      </p:sp>
      <p:pic>
        <p:nvPicPr>
          <p:cNvPr id="10" name="Picture 4" descr="Imagem relacionada">
            <a:extLst>
              <a:ext uri="{FF2B5EF4-FFF2-40B4-BE49-F238E27FC236}">
                <a16:creationId xmlns:a16="http://schemas.microsoft.com/office/drawing/2014/main" id="{5E50C840-C00E-4975-91E9-FDB6DF31A6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0662" y="1132007"/>
            <a:ext cx="1458793" cy="1458793"/>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94BD69EE-523D-44F7-A2FB-5E543EE75DE1}"/>
              </a:ext>
            </a:extLst>
          </p:cNvPr>
          <p:cNvSpPr>
            <a:spLocks noChangeAspect="1"/>
          </p:cNvSpPr>
          <p:nvPr/>
        </p:nvSpPr>
        <p:spPr>
          <a:xfrm>
            <a:off x="4588022" y="3045954"/>
            <a:ext cx="865946" cy="766979"/>
          </a:xfrm>
          <a:prstGeom prst="ellipse">
            <a:avLst/>
          </a:prstGeom>
          <a:solidFill>
            <a:srgbClr val="FF88A3"/>
          </a:solidFill>
          <a:ln>
            <a:solidFill>
              <a:srgbClr val="006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50" dirty="0">
                <a:solidFill>
                  <a:schemeClr val="tx1"/>
                </a:solidFill>
              </a:rPr>
              <a:t>Cr(III)</a:t>
            </a:r>
          </a:p>
        </p:txBody>
      </p:sp>
      <p:pic>
        <p:nvPicPr>
          <p:cNvPr id="14" name="Picture 8" descr="Resultado de imagem para egg yolks">
            <a:extLst>
              <a:ext uri="{FF2B5EF4-FFF2-40B4-BE49-F238E27FC236}">
                <a16:creationId xmlns:a16="http://schemas.microsoft.com/office/drawing/2014/main" id="{96835121-5030-4990-BD19-B07D4A370E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4892" y="3045954"/>
            <a:ext cx="1150469" cy="766979"/>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m 15">
            <a:extLst>
              <a:ext uri="{FF2B5EF4-FFF2-40B4-BE49-F238E27FC236}">
                <a16:creationId xmlns:a16="http://schemas.microsoft.com/office/drawing/2014/main" id="{3A7A6D1B-16F3-4DD4-998A-9F621BEAF1C5}"/>
              </a:ext>
            </a:extLst>
          </p:cNvPr>
          <p:cNvPicPr>
            <a:picLocks noChangeAspect="1"/>
          </p:cNvPicPr>
          <p:nvPr/>
        </p:nvPicPr>
        <p:blipFill>
          <a:blip r:embed="rId5"/>
          <a:stretch>
            <a:fillRect/>
          </a:stretch>
        </p:blipFill>
        <p:spPr>
          <a:xfrm>
            <a:off x="7503273" y="3043702"/>
            <a:ext cx="1182365" cy="773772"/>
          </a:xfrm>
          <a:prstGeom prst="rect">
            <a:avLst/>
          </a:prstGeom>
        </p:spPr>
      </p:pic>
      <p:pic>
        <p:nvPicPr>
          <p:cNvPr id="18" name="Picture 10" descr="Resultado de imagem para nuts">
            <a:extLst>
              <a:ext uri="{FF2B5EF4-FFF2-40B4-BE49-F238E27FC236}">
                <a16:creationId xmlns:a16="http://schemas.microsoft.com/office/drawing/2014/main" id="{196E38E3-9401-4F67-A5C8-957D0D82428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4043" y="3043703"/>
            <a:ext cx="769231" cy="769231"/>
          </a:xfrm>
          <a:prstGeom prst="rect">
            <a:avLst/>
          </a:prstGeom>
          <a:noFill/>
          <a:extLst>
            <a:ext uri="{909E8E84-426E-40DD-AFC4-6F175D3DCCD1}">
              <a14:hiddenFill xmlns:a14="http://schemas.microsoft.com/office/drawing/2010/main">
                <a:solidFill>
                  <a:srgbClr val="FFFFFF"/>
                </a:solidFill>
              </a14:hiddenFill>
            </a:ext>
          </a:extLst>
        </p:spPr>
      </p:pic>
      <p:sp>
        <p:nvSpPr>
          <p:cNvPr id="20" name="Retângulo 19">
            <a:extLst>
              <a:ext uri="{FF2B5EF4-FFF2-40B4-BE49-F238E27FC236}">
                <a16:creationId xmlns:a16="http://schemas.microsoft.com/office/drawing/2014/main" id="{748FFBE4-935B-457E-8DE9-E7B82826F8E5}"/>
              </a:ext>
            </a:extLst>
          </p:cNvPr>
          <p:cNvSpPr/>
          <p:nvPr/>
        </p:nvSpPr>
        <p:spPr>
          <a:xfrm>
            <a:off x="5455122" y="3876713"/>
            <a:ext cx="3459095" cy="584775"/>
          </a:xfrm>
          <a:prstGeom prst="rect">
            <a:avLst/>
          </a:prstGeom>
        </p:spPr>
        <p:txBody>
          <a:bodyPr wrap="square">
            <a:spAutoFit/>
          </a:bodyPr>
          <a:lstStyle/>
          <a:p>
            <a:r>
              <a:rPr lang="en-GB" sz="1600" dirty="0">
                <a:solidFill>
                  <a:srgbClr val="002060"/>
                </a:solidFill>
                <a:ea typeface="Arial" panose="020B0604020202020204" pitchFamily="34" charset="0"/>
                <a:cs typeface="Calibri Light" panose="020F0302020204030204" pitchFamily="34" charset="0"/>
              </a:rPr>
              <a:t>Relatively nontoxic due to </a:t>
            </a:r>
            <a:r>
              <a:rPr lang="en-GB" sz="1600" b="1" dirty="0">
                <a:solidFill>
                  <a:srgbClr val="002060"/>
                </a:solidFill>
                <a:ea typeface="Arial" panose="020B0604020202020204" pitchFamily="34" charset="0"/>
                <a:cs typeface="Calibri Light" panose="020F0302020204030204" pitchFamily="34" charset="0"/>
              </a:rPr>
              <a:t>poor bioavailability</a:t>
            </a:r>
          </a:p>
        </p:txBody>
      </p:sp>
      <p:sp>
        <p:nvSpPr>
          <p:cNvPr id="22" name="CaixaDeTexto 21">
            <a:extLst>
              <a:ext uri="{FF2B5EF4-FFF2-40B4-BE49-F238E27FC236}">
                <a16:creationId xmlns:a16="http://schemas.microsoft.com/office/drawing/2014/main" id="{34CED015-E66B-4EC5-83A1-648D762349E5}"/>
              </a:ext>
            </a:extLst>
          </p:cNvPr>
          <p:cNvSpPr txBox="1"/>
          <p:nvPr/>
        </p:nvSpPr>
        <p:spPr>
          <a:xfrm>
            <a:off x="7080" y="5467440"/>
            <a:ext cx="4484000" cy="553998"/>
          </a:xfrm>
          <a:prstGeom prst="rect">
            <a:avLst/>
          </a:prstGeom>
          <a:noFill/>
        </p:spPr>
        <p:txBody>
          <a:bodyPr wrap="square" rtlCol="0">
            <a:spAutoFit/>
          </a:bodyPr>
          <a:lstStyle/>
          <a:p>
            <a:r>
              <a:rPr lang="en-US" sz="750" dirty="0"/>
              <a:t>Santos TM, Ferreira M, Pereira ML. Chromium: The Intriguing Element. What Biological Role Has It? (Cr(III)-Tris-Picolinate—Is It Safe or Not?). In: Thomas S, ed. </a:t>
            </a:r>
            <a:r>
              <a:rPr lang="en-US" sz="750" i="1" dirty="0"/>
              <a:t>Microscopy Applied to Materials Sciences &amp; Life Sciences. </a:t>
            </a:r>
            <a:r>
              <a:rPr lang="en-US" sz="750" dirty="0"/>
              <a:t>Academic Press USA; 2018:427-459. </a:t>
            </a:r>
          </a:p>
          <a:p>
            <a:r>
              <a:rPr lang="en-US" sz="750" dirty="0" err="1"/>
              <a:t>Cefalu</a:t>
            </a:r>
            <a:r>
              <a:rPr lang="en-US" sz="750" dirty="0"/>
              <a:t> WT, Hu FB. Role of chromium in human health and in diabetes. </a:t>
            </a:r>
            <a:r>
              <a:rPr lang="en-US" sz="750" i="1" dirty="0"/>
              <a:t>Diabetes Care</a:t>
            </a:r>
            <a:r>
              <a:rPr lang="en-US" sz="750" dirty="0"/>
              <a:t>. 2004;27(11):2741-2751. </a:t>
            </a:r>
            <a:endParaRPr lang="pt-PT" sz="750" dirty="0"/>
          </a:p>
        </p:txBody>
      </p:sp>
      <p:sp>
        <p:nvSpPr>
          <p:cNvPr id="24" name="Oval 23">
            <a:extLst>
              <a:ext uri="{FF2B5EF4-FFF2-40B4-BE49-F238E27FC236}">
                <a16:creationId xmlns:a16="http://schemas.microsoft.com/office/drawing/2014/main" id="{3C1C20A5-3F9C-4360-8927-A2B96CFD0EDF}"/>
              </a:ext>
            </a:extLst>
          </p:cNvPr>
          <p:cNvSpPr>
            <a:spLocks noChangeAspect="1"/>
          </p:cNvSpPr>
          <p:nvPr/>
        </p:nvSpPr>
        <p:spPr>
          <a:xfrm>
            <a:off x="4588022" y="4643221"/>
            <a:ext cx="865946" cy="766979"/>
          </a:xfrm>
          <a:prstGeom prst="ellipse">
            <a:avLst/>
          </a:prstGeom>
          <a:solidFill>
            <a:srgbClr val="FF88A3"/>
          </a:solidFill>
          <a:ln>
            <a:solidFill>
              <a:srgbClr val="006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350" dirty="0">
                <a:solidFill>
                  <a:schemeClr val="tx1"/>
                </a:solidFill>
              </a:rPr>
              <a:t>Cr(VI)</a:t>
            </a:r>
          </a:p>
        </p:txBody>
      </p:sp>
      <p:pic>
        <p:nvPicPr>
          <p:cNvPr id="26" name="Picture 4">
            <a:extLst>
              <a:ext uri="{FF2B5EF4-FFF2-40B4-BE49-F238E27FC236}">
                <a16:creationId xmlns:a16="http://schemas.microsoft.com/office/drawing/2014/main" id="{71684B76-294B-4D11-B97D-FFAFC5AE357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8" name="TextBox 2">
            <a:extLst>
              <a:ext uri="{FF2B5EF4-FFF2-40B4-BE49-F238E27FC236}">
                <a16:creationId xmlns:a16="http://schemas.microsoft.com/office/drawing/2014/main" id="{37F8E6B5-F326-4F80-ABEF-4AFA1C46AD2A}"/>
              </a:ext>
            </a:extLst>
          </p:cNvPr>
          <p:cNvSpPr txBox="1"/>
          <p:nvPr/>
        </p:nvSpPr>
        <p:spPr>
          <a:xfrm>
            <a:off x="229783" y="170161"/>
            <a:ext cx="7848600" cy="461665"/>
          </a:xfrm>
          <a:prstGeom prst="rect">
            <a:avLst/>
          </a:prstGeom>
          <a:noFill/>
        </p:spPr>
        <p:txBody>
          <a:bodyPr wrap="square" rtlCol="0">
            <a:spAutoFit/>
          </a:bodyPr>
          <a:lstStyle/>
          <a:p>
            <a:r>
              <a:rPr lang="fr-FR" sz="2400" b="1" dirty="0">
                <a:solidFill>
                  <a:srgbClr val="002060"/>
                </a:solidFill>
              </a:rPr>
              <a:t>Introduction</a:t>
            </a:r>
          </a:p>
        </p:txBody>
      </p:sp>
    </p:spTree>
    <p:extLst>
      <p:ext uri="{BB962C8B-B14F-4D97-AF65-F5344CB8AC3E}">
        <p14:creationId xmlns:p14="http://schemas.microsoft.com/office/powerpoint/2010/main" val="501921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4"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Retângulo 2">
            <a:extLst>
              <a:ext uri="{FF2B5EF4-FFF2-40B4-BE49-F238E27FC236}">
                <a16:creationId xmlns:a16="http://schemas.microsoft.com/office/drawing/2014/main" id="{DC1B66E0-D722-4240-8A2E-5230042B57E2}"/>
              </a:ext>
            </a:extLst>
          </p:cNvPr>
          <p:cNvSpPr/>
          <p:nvPr/>
        </p:nvSpPr>
        <p:spPr>
          <a:xfrm>
            <a:off x="1100580" y="2165043"/>
            <a:ext cx="575799" cy="323165"/>
          </a:xfrm>
          <a:prstGeom prst="rect">
            <a:avLst/>
          </a:prstGeom>
          <a:ln>
            <a:solidFill>
              <a:srgbClr val="DE9898"/>
            </a:solidFill>
          </a:ln>
        </p:spPr>
        <p:txBody>
          <a:bodyPr wrap="none">
            <a:spAutoFit/>
          </a:bodyPr>
          <a:lstStyle/>
          <a:p>
            <a:r>
              <a:rPr lang="en-GB" sz="1500">
                <a:solidFill>
                  <a:srgbClr val="002060"/>
                </a:solidFill>
                <a:ea typeface="Arial" panose="020B0604020202020204" pitchFamily="34" charset="0"/>
              </a:rPr>
              <a:t>1955</a:t>
            </a:r>
            <a:endParaRPr lang="pt-PT" sz="1500">
              <a:solidFill>
                <a:srgbClr val="002060"/>
              </a:solidFill>
            </a:endParaRPr>
          </a:p>
        </p:txBody>
      </p:sp>
      <p:sp>
        <p:nvSpPr>
          <p:cNvPr id="4" name="Retângulo 3">
            <a:extLst>
              <a:ext uri="{FF2B5EF4-FFF2-40B4-BE49-F238E27FC236}">
                <a16:creationId xmlns:a16="http://schemas.microsoft.com/office/drawing/2014/main" id="{78414621-BE7B-4B47-AA23-FB4FE3E832C6}"/>
              </a:ext>
            </a:extLst>
          </p:cNvPr>
          <p:cNvSpPr/>
          <p:nvPr/>
        </p:nvSpPr>
        <p:spPr>
          <a:xfrm>
            <a:off x="1100580" y="2523751"/>
            <a:ext cx="2045563" cy="1015663"/>
          </a:xfrm>
          <a:prstGeom prst="rect">
            <a:avLst/>
          </a:prstGeom>
          <a:ln>
            <a:solidFill>
              <a:srgbClr val="DE9898"/>
            </a:solidFill>
          </a:ln>
        </p:spPr>
        <p:txBody>
          <a:bodyPr wrap="square">
            <a:spAutoFit/>
          </a:bodyPr>
          <a:lstStyle/>
          <a:p>
            <a:r>
              <a:rPr lang="en-GB" sz="1500" dirty="0">
                <a:solidFill>
                  <a:srgbClr val="002060"/>
                </a:solidFill>
                <a:ea typeface="Arial" panose="020B0604020202020204" pitchFamily="34" charset="0"/>
              </a:rPr>
              <a:t>Mertz and Schwarz showed a </a:t>
            </a:r>
          </a:p>
          <a:p>
            <a:r>
              <a:rPr lang="en-GB" sz="1500" dirty="0">
                <a:solidFill>
                  <a:srgbClr val="002060"/>
                </a:solidFill>
                <a:ea typeface="Arial" panose="020B0604020202020204" pitchFamily="34" charset="0"/>
              </a:rPr>
              <a:t>correlation between Cr(III) and glucose </a:t>
            </a:r>
            <a:endParaRPr lang="pt-PT" sz="1500" dirty="0">
              <a:solidFill>
                <a:srgbClr val="002060"/>
              </a:solidFill>
            </a:endParaRPr>
          </a:p>
        </p:txBody>
      </p:sp>
      <p:pic>
        <p:nvPicPr>
          <p:cNvPr id="2050" name="Picture 2" descr="Resultado de imagem para rats">
            <a:extLst>
              <a:ext uri="{FF2B5EF4-FFF2-40B4-BE49-F238E27FC236}">
                <a16:creationId xmlns:a16="http://schemas.microsoft.com/office/drawing/2014/main" id="{84B881A5-D5D7-44C7-AA31-D29FB7FC29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8478" y="2326625"/>
            <a:ext cx="1597343" cy="1064036"/>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a:extLst>
              <a:ext uri="{FF2B5EF4-FFF2-40B4-BE49-F238E27FC236}">
                <a16:creationId xmlns:a16="http://schemas.microsoft.com/office/drawing/2014/main" id="{42175D94-A264-40A0-8E32-A19FF8EC5ABF}"/>
              </a:ext>
            </a:extLst>
          </p:cNvPr>
          <p:cNvSpPr/>
          <p:nvPr/>
        </p:nvSpPr>
        <p:spPr>
          <a:xfrm>
            <a:off x="6969457" y="2560437"/>
            <a:ext cx="1945943" cy="954107"/>
          </a:xfrm>
          <a:prstGeom prst="rect">
            <a:avLst/>
          </a:prstGeom>
          <a:solidFill>
            <a:srgbClr val="006989"/>
          </a:solidFill>
        </p:spPr>
        <p:txBody>
          <a:bodyPr wrap="square">
            <a:spAutoFit/>
          </a:bodyPr>
          <a:lstStyle/>
          <a:p>
            <a:r>
              <a:rPr lang="en-GB" sz="1400" dirty="0">
                <a:solidFill>
                  <a:schemeClr val="bg1"/>
                </a:solidFill>
                <a:ea typeface="Arial" panose="020B0604020202020204" pitchFamily="34" charset="0"/>
              </a:rPr>
              <a:t>Impaired glucose tolerance</a:t>
            </a:r>
          </a:p>
          <a:p>
            <a:r>
              <a:rPr lang="en-GB" sz="1400" dirty="0">
                <a:solidFill>
                  <a:schemeClr val="bg1"/>
                </a:solidFill>
                <a:ea typeface="Arial" panose="020B0604020202020204" pitchFamily="34" charset="0"/>
              </a:rPr>
              <a:t>reversed by adding foods rich in chromium </a:t>
            </a:r>
            <a:endParaRPr lang="pt-PT" sz="1400" dirty="0">
              <a:solidFill>
                <a:schemeClr val="bg1"/>
              </a:solidFill>
            </a:endParaRPr>
          </a:p>
        </p:txBody>
      </p:sp>
      <p:sp>
        <p:nvSpPr>
          <p:cNvPr id="10" name="Retângulo 9">
            <a:extLst>
              <a:ext uri="{FF2B5EF4-FFF2-40B4-BE49-F238E27FC236}">
                <a16:creationId xmlns:a16="http://schemas.microsoft.com/office/drawing/2014/main" id="{639BEF17-F8E9-4CF8-8085-F151960DFCA5}"/>
              </a:ext>
            </a:extLst>
          </p:cNvPr>
          <p:cNvSpPr/>
          <p:nvPr/>
        </p:nvSpPr>
        <p:spPr>
          <a:xfrm>
            <a:off x="1100580" y="4108612"/>
            <a:ext cx="2776103" cy="1015663"/>
          </a:xfrm>
          <a:prstGeom prst="rect">
            <a:avLst/>
          </a:prstGeom>
          <a:ln>
            <a:solidFill>
              <a:srgbClr val="DE9898"/>
            </a:solidFill>
          </a:ln>
        </p:spPr>
        <p:txBody>
          <a:bodyPr wrap="square">
            <a:spAutoFit/>
          </a:bodyPr>
          <a:lstStyle/>
          <a:p>
            <a:r>
              <a:rPr lang="en-GB" sz="1500">
                <a:solidFill>
                  <a:srgbClr val="002060"/>
                </a:solidFill>
                <a:ea typeface="Arial" panose="020B0604020202020204" pitchFamily="34" charset="0"/>
              </a:rPr>
              <a:t>Chromium proposed as an essential element based on evidence from patients receiving total parenteral nutrition (TPN)</a:t>
            </a:r>
            <a:endParaRPr lang="pt-PT" sz="1500">
              <a:solidFill>
                <a:srgbClr val="002060"/>
              </a:solidFill>
            </a:endParaRPr>
          </a:p>
        </p:txBody>
      </p:sp>
      <p:sp>
        <p:nvSpPr>
          <p:cNvPr id="11" name="Retângulo 10">
            <a:extLst>
              <a:ext uri="{FF2B5EF4-FFF2-40B4-BE49-F238E27FC236}">
                <a16:creationId xmlns:a16="http://schemas.microsoft.com/office/drawing/2014/main" id="{B34CD27E-F7D5-40FA-81A4-8935AD0259AF}"/>
              </a:ext>
            </a:extLst>
          </p:cNvPr>
          <p:cNvSpPr/>
          <p:nvPr/>
        </p:nvSpPr>
        <p:spPr>
          <a:xfrm>
            <a:off x="6969457" y="4114747"/>
            <a:ext cx="1945943" cy="954107"/>
          </a:xfrm>
          <a:prstGeom prst="rect">
            <a:avLst/>
          </a:prstGeom>
          <a:solidFill>
            <a:srgbClr val="006989"/>
          </a:solidFill>
        </p:spPr>
        <p:txBody>
          <a:bodyPr wrap="square">
            <a:spAutoFit/>
          </a:bodyPr>
          <a:lstStyle/>
          <a:p>
            <a:r>
              <a:rPr lang="en-GB" sz="1400" dirty="0">
                <a:solidFill>
                  <a:schemeClr val="bg1"/>
                </a:solidFill>
                <a:ea typeface="Arial" panose="020B0604020202020204" pitchFamily="34" charset="0"/>
              </a:rPr>
              <a:t>Diabetic symptoms refractory to insulin but reversed by addition of Cr(III)</a:t>
            </a:r>
            <a:endParaRPr lang="pt-PT" sz="1400" dirty="0">
              <a:solidFill>
                <a:schemeClr val="bg1"/>
              </a:solidFill>
            </a:endParaRPr>
          </a:p>
        </p:txBody>
      </p:sp>
      <p:pic>
        <p:nvPicPr>
          <p:cNvPr id="2054" name="Picture 6" descr="Resultado de imagem para total parenteral nutrition">
            <a:extLst>
              <a:ext uri="{FF2B5EF4-FFF2-40B4-BE49-F238E27FC236}">
                <a16:creationId xmlns:a16="http://schemas.microsoft.com/office/drawing/2014/main" id="{FFCB7DE6-E35D-4C41-BF10-0A24F57262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2114" y="3975983"/>
            <a:ext cx="1321848" cy="1321848"/>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CFCE9496-DE7E-4B71-9158-B63BC299DF4A}"/>
              </a:ext>
            </a:extLst>
          </p:cNvPr>
          <p:cNvSpPr txBox="1"/>
          <p:nvPr/>
        </p:nvSpPr>
        <p:spPr>
          <a:xfrm>
            <a:off x="0" y="5585251"/>
            <a:ext cx="4416458" cy="438582"/>
          </a:xfrm>
          <a:prstGeom prst="rect">
            <a:avLst/>
          </a:prstGeom>
          <a:noFill/>
        </p:spPr>
        <p:txBody>
          <a:bodyPr wrap="square" rtlCol="0">
            <a:spAutoFit/>
          </a:bodyPr>
          <a:lstStyle>
            <a:defPPr>
              <a:defRPr lang="pt-PT"/>
            </a:defPPr>
            <a:lvl1pPr>
              <a:defRPr sz="1000"/>
            </a:lvl1pPr>
          </a:lstStyle>
          <a:p>
            <a:r>
              <a:rPr lang="en-US" sz="750">
                <a:solidFill>
                  <a:srgbClr val="002060"/>
                </a:solidFill>
              </a:rPr>
              <a:t>Mertz W, Schwarz K. Impaired intravenous glucose tolerance as an early sign of dietary necrotic liver degeneration. Arch </a:t>
            </a:r>
            <a:r>
              <a:rPr lang="en-US" sz="750" err="1">
                <a:solidFill>
                  <a:srgbClr val="002060"/>
                </a:solidFill>
              </a:rPr>
              <a:t>Biochem</a:t>
            </a:r>
            <a:r>
              <a:rPr lang="en-US" sz="750">
                <a:solidFill>
                  <a:srgbClr val="002060"/>
                </a:solidFill>
              </a:rPr>
              <a:t> </a:t>
            </a:r>
            <a:r>
              <a:rPr lang="en-US" sz="750" err="1">
                <a:solidFill>
                  <a:srgbClr val="002060"/>
                </a:solidFill>
              </a:rPr>
              <a:t>Biophys</a:t>
            </a:r>
            <a:r>
              <a:rPr lang="en-US" sz="750">
                <a:solidFill>
                  <a:srgbClr val="002060"/>
                </a:solidFill>
              </a:rPr>
              <a:t>. 1955;58(2):504-506. </a:t>
            </a:r>
          </a:p>
          <a:p>
            <a:r>
              <a:rPr lang="en-US" sz="750">
                <a:solidFill>
                  <a:srgbClr val="002060"/>
                </a:solidFill>
              </a:rPr>
              <a:t>Vincent JB. The Nutritional Biochemistry of Chromium (III). 1st ed. (Vincent JB, ed.). Elsevier Science; 2007. </a:t>
            </a:r>
            <a:endParaRPr lang="pt-PT" sz="750">
              <a:solidFill>
                <a:srgbClr val="002060"/>
              </a:solidFill>
            </a:endParaRPr>
          </a:p>
        </p:txBody>
      </p:sp>
      <p:sp>
        <p:nvSpPr>
          <p:cNvPr id="14" name="Retângulo 13">
            <a:extLst>
              <a:ext uri="{FF2B5EF4-FFF2-40B4-BE49-F238E27FC236}">
                <a16:creationId xmlns:a16="http://schemas.microsoft.com/office/drawing/2014/main" id="{A984F67E-28AD-4A6F-BFE6-11038BEA297C}"/>
              </a:ext>
            </a:extLst>
          </p:cNvPr>
          <p:cNvSpPr/>
          <p:nvPr/>
        </p:nvSpPr>
        <p:spPr>
          <a:xfrm>
            <a:off x="1213124" y="1201084"/>
            <a:ext cx="7089026" cy="461665"/>
          </a:xfrm>
          <a:prstGeom prst="rect">
            <a:avLst/>
          </a:prstGeom>
        </p:spPr>
        <p:txBody>
          <a:bodyPr wrap="square">
            <a:spAutoFit/>
          </a:bodyPr>
          <a:lstStyle/>
          <a:p>
            <a:r>
              <a:rPr lang="en-GB" sz="2400" dirty="0">
                <a:solidFill>
                  <a:srgbClr val="002060"/>
                </a:solidFill>
                <a:ea typeface="Arial" panose="020B0604020202020204" pitchFamily="34" charset="0"/>
              </a:rPr>
              <a:t>Cr(III) is studied and proposed as an essential element</a:t>
            </a:r>
            <a:endParaRPr lang="pt-PT" sz="2400" dirty="0">
              <a:solidFill>
                <a:srgbClr val="002060"/>
              </a:solidFill>
            </a:endParaRPr>
          </a:p>
        </p:txBody>
      </p:sp>
      <p:sp>
        <p:nvSpPr>
          <p:cNvPr id="6" name="Oval 5">
            <a:extLst>
              <a:ext uri="{FF2B5EF4-FFF2-40B4-BE49-F238E27FC236}">
                <a16:creationId xmlns:a16="http://schemas.microsoft.com/office/drawing/2014/main" id="{76014D69-C179-4850-AC77-5CC36EC1CD64}"/>
              </a:ext>
            </a:extLst>
          </p:cNvPr>
          <p:cNvSpPr/>
          <p:nvPr/>
        </p:nvSpPr>
        <p:spPr>
          <a:xfrm>
            <a:off x="841850" y="1710479"/>
            <a:ext cx="319586" cy="312515"/>
          </a:xfrm>
          <a:prstGeom prst="ellipse">
            <a:avLst/>
          </a:prstGeom>
          <a:solidFill>
            <a:srgbClr val="DE9898"/>
          </a:solidFill>
          <a:ln>
            <a:solidFill>
              <a:srgbClr val="DE98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975">
              <a:solidFill>
                <a:schemeClr val="tx1"/>
              </a:solidFill>
            </a:endParaRPr>
          </a:p>
        </p:txBody>
      </p:sp>
      <p:sp>
        <p:nvSpPr>
          <p:cNvPr id="15" name="Seta: Para a Direita 14">
            <a:extLst>
              <a:ext uri="{FF2B5EF4-FFF2-40B4-BE49-F238E27FC236}">
                <a16:creationId xmlns:a16="http://schemas.microsoft.com/office/drawing/2014/main" id="{71158E2E-E532-411D-AB71-863534C66D1C}"/>
              </a:ext>
            </a:extLst>
          </p:cNvPr>
          <p:cNvSpPr/>
          <p:nvPr/>
        </p:nvSpPr>
        <p:spPr>
          <a:xfrm>
            <a:off x="-4664" y="1763884"/>
            <a:ext cx="9144000" cy="148625"/>
          </a:xfrm>
          <a:prstGeom prst="rightArrow">
            <a:avLst/>
          </a:prstGeom>
          <a:solidFill>
            <a:srgbClr val="DE9898"/>
          </a:solidFill>
          <a:ln>
            <a:solidFill>
              <a:srgbClr val="DE98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975">
              <a:solidFill>
                <a:schemeClr val="tx1"/>
              </a:solidFill>
            </a:endParaRPr>
          </a:p>
        </p:txBody>
      </p:sp>
      <p:sp>
        <p:nvSpPr>
          <p:cNvPr id="16" name="Seta: Pentágono 15">
            <a:extLst>
              <a:ext uri="{FF2B5EF4-FFF2-40B4-BE49-F238E27FC236}">
                <a16:creationId xmlns:a16="http://schemas.microsoft.com/office/drawing/2014/main" id="{85426D53-78D9-40F3-9EAC-DC0C50150739}"/>
              </a:ext>
            </a:extLst>
          </p:cNvPr>
          <p:cNvSpPr/>
          <p:nvPr/>
        </p:nvSpPr>
        <p:spPr>
          <a:xfrm>
            <a:off x="3989832" y="2516869"/>
            <a:ext cx="1155010" cy="992579"/>
          </a:xfrm>
          <a:prstGeom prst="homePlate">
            <a:avLst/>
          </a:prstGeom>
          <a:solidFill>
            <a:srgbClr val="006989"/>
          </a:solidFill>
          <a:ln>
            <a:solidFill>
              <a:srgbClr val="4A78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ea typeface="Arial" panose="020B0604020202020204" pitchFamily="34" charset="0"/>
              </a:rPr>
              <a:t>Torula yeast-based diet absent in Cr(III)</a:t>
            </a:r>
            <a:endParaRPr lang="pt-PT" sz="1200" dirty="0"/>
          </a:p>
        </p:txBody>
      </p:sp>
      <p:sp>
        <p:nvSpPr>
          <p:cNvPr id="17" name="Retângulo 16">
            <a:extLst>
              <a:ext uri="{FF2B5EF4-FFF2-40B4-BE49-F238E27FC236}">
                <a16:creationId xmlns:a16="http://schemas.microsoft.com/office/drawing/2014/main" id="{9AF7C6C0-5815-4BE8-85EF-41B94D347166}"/>
              </a:ext>
            </a:extLst>
          </p:cNvPr>
          <p:cNvSpPr/>
          <p:nvPr/>
        </p:nvSpPr>
        <p:spPr>
          <a:xfrm>
            <a:off x="972537" y="1948991"/>
            <a:ext cx="54950" cy="3181608"/>
          </a:xfrm>
          <a:prstGeom prst="rect">
            <a:avLst/>
          </a:prstGeom>
          <a:solidFill>
            <a:srgbClr val="DE9898"/>
          </a:solidFill>
          <a:ln>
            <a:solidFill>
              <a:srgbClr val="DE98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975">
              <a:solidFill>
                <a:schemeClr val="tx1"/>
              </a:solidFill>
            </a:endParaRPr>
          </a:p>
        </p:txBody>
      </p:sp>
      <p:sp>
        <p:nvSpPr>
          <p:cNvPr id="20" name="Seta: Pentágono 19">
            <a:extLst>
              <a:ext uri="{FF2B5EF4-FFF2-40B4-BE49-F238E27FC236}">
                <a16:creationId xmlns:a16="http://schemas.microsoft.com/office/drawing/2014/main" id="{42B4CF68-BF7A-4313-9C48-E3AE73F683E9}"/>
              </a:ext>
            </a:extLst>
          </p:cNvPr>
          <p:cNvSpPr/>
          <p:nvPr/>
        </p:nvSpPr>
        <p:spPr>
          <a:xfrm>
            <a:off x="3989832" y="4120884"/>
            <a:ext cx="1155010" cy="980308"/>
          </a:xfrm>
          <a:prstGeom prst="homePlate">
            <a:avLst/>
          </a:prstGeom>
          <a:solidFill>
            <a:srgbClr val="006989"/>
          </a:solidFill>
          <a:ln>
            <a:solidFill>
              <a:srgbClr val="4A78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ea typeface="Arial" panose="020B0604020202020204" pitchFamily="34" charset="0"/>
              </a:rPr>
              <a:t>TPN solution</a:t>
            </a:r>
          </a:p>
          <a:p>
            <a:r>
              <a:rPr lang="en-GB" sz="1200" dirty="0">
                <a:ea typeface="Arial" panose="020B0604020202020204" pitchFamily="34" charset="0"/>
              </a:rPr>
              <a:t>without Cr(III)</a:t>
            </a:r>
          </a:p>
        </p:txBody>
      </p:sp>
      <p:pic>
        <p:nvPicPr>
          <p:cNvPr id="8" name="Picture 4">
            <a:extLst>
              <a:ext uri="{FF2B5EF4-FFF2-40B4-BE49-F238E27FC236}">
                <a16:creationId xmlns:a16="http://schemas.microsoft.com/office/drawing/2014/main" id="{65F82616-CAD9-4A92-9742-1FAFBF5E5BF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9" name="TextBox 2">
            <a:extLst>
              <a:ext uri="{FF2B5EF4-FFF2-40B4-BE49-F238E27FC236}">
                <a16:creationId xmlns:a16="http://schemas.microsoft.com/office/drawing/2014/main" id="{49B0C5A3-0193-4456-B3FA-97F008D485EF}"/>
              </a:ext>
            </a:extLst>
          </p:cNvPr>
          <p:cNvSpPr txBox="1"/>
          <p:nvPr/>
        </p:nvSpPr>
        <p:spPr>
          <a:xfrm>
            <a:off x="229783" y="170161"/>
            <a:ext cx="7848600" cy="461665"/>
          </a:xfrm>
          <a:prstGeom prst="rect">
            <a:avLst/>
          </a:prstGeom>
          <a:noFill/>
        </p:spPr>
        <p:txBody>
          <a:bodyPr wrap="square" rtlCol="0">
            <a:spAutoFit/>
          </a:bodyPr>
          <a:lstStyle/>
          <a:p>
            <a:r>
              <a:rPr lang="fr-FR" sz="2400" b="1" dirty="0">
                <a:solidFill>
                  <a:srgbClr val="002060"/>
                </a:solidFill>
              </a:rPr>
              <a:t>Introduction</a:t>
            </a:r>
          </a:p>
        </p:txBody>
      </p:sp>
    </p:spTree>
    <p:extLst>
      <p:ext uri="{BB962C8B-B14F-4D97-AF65-F5344CB8AC3E}">
        <p14:creationId xmlns:p14="http://schemas.microsoft.com/office/powerpoint/2010/main" val="3307985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9A83DE15-B4F1-154B-A0DC-A85AFC5DC6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6535" y="3573856"/>
            <a:ext cx="4472665" cy="2348149"/>
          </a:xfrm>
          <a:prstGeom prst="rect">
            <a:avLst/>
          </a:prstGeom>
        </p:spPr>
      </p:pic>
      <p:graphicFrame>
        <p:nvGraphicFramePr>
          <p:cNvPr id="9" name="Diagrama 8">
            <a:extLst>
              <a:ext uri="{FF2B5EF4-FFF2-40B4-BE49-F238E27FC236}">
                <a16:creationId xmlns:a16="http://schemas.microsoft.com/office/drawing/2014/main" id="{46D8FD60-6E44-40EB-B276-BEB89144CBB2}"/>
              </a:ext>
            </a:extLst>
          </p:cNvPr>
          <p:cNvGraphicFramePr>
            <a:graphicFrameLocks noChangeAspect="1"/>
          </p:cNvGraphicFramePr>
          <p:nvPr>
            <p:extLst>
              <p:ext uri="{D42A27DB-BD31-4B8C-83A1-F6EECF244321}">
                <p14:modId xmlns:p14="http://schemas.microsoft.com/office/powerpoint/2010/main" val="669353706"/>
              </p:ext>
            </p:extLst>
          </p:nvPr>
        </p:nvGraphicFramePr>
        <p:xfrm>
          <a:off x="533400" y="304800"/>
          <a:ext cx="8077200" cy="5867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1" name="CaixaDeTexto 1">
            <a:extLst>
              <a:ext uri="{FF2B5EF4-FFF2-40B4-BE49-F238E27FC236}">
                <a16:creationId xmlns:a16="http://schemas.microsoft.com/office/drawing/2014/main" id="{CBF85223-A4BB-4B52-BFBA-1CE7408BFE20}"/>
              </a:ext>
            </a:extLst>
          </p:cNvPr>
          <p:cNvSpPr txBox="1">
            <a:spLocks noChangeArrowheads="1"/>
          </p:cNvSpPr>
          <p:nvPr/>
        </p:nvSpPr>
        <p:spPr bwMode="auto">
          <a:xfrm>
            <a:off x="99335" y="5791200"/>
            <a:ext cx="60023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PT" altLang="pt-PT" sz="1100" dirty="0" err="1">
                <a:solidFill>
                  <a:srgbClr val="002060"/>
                </a:solidFill>
              </a:rPr>
              <a:t>Kumar</a:t>
            </a:r>
            <a:r>
              <a:rPr lang="pt-PT" altLang="pt-PT" sz="1100" dirty="0">
                <a:solidFill>
                  <a:srgbClr val="002060"/>
                </a:solidFill>
              </a:rPr>
              <a:t> V, </a:t>
            </a:r>
            <a:r>
              <a:rPr lang="pt-PT" altLang="pt-PT" sz="1100" dirty="0" err="1">
                <a:solidFill>
                  <a:srgbClr val="002060"/>
                </a:solidFill>
              </a:rPr>
              <a:t>Abbas</a:t>
            </a:r>
            <a:r>
              <a:rPr lang="pt-PT" altLang="pt-PT" sz="1100" dirty="0">
                <a:solidFill>
                  <a:srgbClr val="002060"/>
                </a:solidFill>
              </a:rPr>
              <a:t> AK, </a:t>
            </a:r>
            <a:r>
              <a:rPr lang="pt-PT" altLang="pt-PT" sz="1100" dirty="0" err="1">
                <a:solidFill>
                  <a:srgbClr val="002060"/>
                </a:solidFill>
              </a:rPr>
              <a:t>Aster</a:t>
            </a:r>
            <a:r>
              <a:rPr lang="pt-PT" altLang="pt-PT" sz="1100" dirty="0">
                <a:solidFill>
                  <a:srgbClr val="002060"/>
                </a:solidFill>
              </a:rPr>
              <a:t> JC. </a:t>
            </a:r>
            <a:r>
              <a:rPr lang="pt-PT" altLang="pt-PT" sz="1100" i="1" dirty="0" err="1">
                <a:solidFill>
                  <a:srgbClr val="002060"/>
                </a:solidFill>
              </a:rPr>
              <a:t>Robbins</a:t>
            </a:r>
            <a:r>
              <a:rPr lang="pt-PT" altLang="pt-PT" sz="1100" i="1" dirty="0">
                <a:solidFill>
                  <a:srgbClr val="002060"/>
                </a:solidFill>
              </a:rPr>
              <a:t> Patologia Básica</a:t>
            </a:r>
            <a:r>
              <a:rPr lang="pt-PT" altLang="pt-PT" sz="1100" dirty="0">
                <a:solidFill>
                  <a:srgbClr val="002060"/>
                </a:solidFill>
              </a:rPr>
              <a:t>.; 2013. </a:t>
            </a:r>
          </a:p>
        </p:txBody>
      </p:sp>
      <p:sp>
        <p:nvSpPr>
          <p:cNvPr id="2" name="TextBox 2">
            <a:extLst>
              <a:ext uri="{FF2B5EF4-FFF2-40B4-BE49-F238E27FC236}">
                <a16:creationId xmlns:a16="http://schemas.microsoft.com/office/drawing/2014/main" id="{DE2D18A7-BBD0-49AF-89FB-502A115617FB}"/>
              </a:ext>
            </a:extLst>
          </p:cNvPr>
          <p:cNvSpPr txBox="1"/>
          <p:nvPr/>
        </p:nvSpPr>
        <p:spPr>
          <a:xfrm>
            <a:off x="304800" y="222118"/>
            <a:ext cx="8382000" cy="461665"/>
          </a:xfrm>
          <a:prstGeom prst="rect">
            <a:avLst/>
          </a:prstGeom>
          <a:noFill/>
        </p:spPr>
        <p:txBody>
          <a:bodyPr wrap="square" rtlCol="0">
            <a:spAutoFit/>
          </a:bodyPr>
          <a:lstStyle/>
          <a:p>
            <a:r>
              <a:rPr lang="fr-FR" sz="2400" b="1" dirty="0">
                <a:solidFill>
                  <a:srgbClr val="002060"/>
                </a:solidFill>
              </a:rPr>
              <a:t>Introduction</a:t>
            </a:r>
          </a:p>
        </p:txBody>
      </p:sp>
      <p:pic>
        <p:nvPicPr>
          <p:cNvPr id="4" name="Picture 4">
            <a:extLst>
              <a:ext uri="{FF2B5EF4-FFF2-40B4-BE49-F238E27FC236}">
                <a16:creationId xmlns:a16="http://schemas.microsoft.com/office/drawing/2014/main" id="{E7C7D066-86F4-40FD-82D7-51BB1EE0413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082" y="6020456"/>
            <a:ext cx="9136918" cy="8357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ixaDeTexto 3">
            <a:extLst>
              <a:ext uri="{FF2B5EF4-FFF2-40B4-BE49-F238E27FC236}">
                <a16:creationId xmlns:a16="http://schemas.microsoft.com/office/drawing/2014/main" id="{CE56115A-7372-42D3-B777-CE1921241688}"/>
              </a:ext>
            </a:extLst>
          </p:cNvPr>
          <p:cNvSpPr txBox="1">
            <a:spLocks noChangeArrowheads="1"/>
          </p:cNvSpPr>
          <p:nvPr/>
        </p:nvSpPr>
        <p:spPr bwMode="auto">
          <a:xfrm>
            <a:off x="0" y="3547230"/>
            <a:ext cx="36576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pt-PT" sz="1100" dirty="0">
                <a:latin typeface="+mn-lt"/>
              </a:rPr>
              <a:t>Hua Y, Suzanne C, Jun R, Nair S. Molecular Mechanisms of Chromium in Alleviating Insulin Resistance NIH Public Access. </a:t>
            </a:r>
            <a:r>
              <a:rPr lang="en-GB" altLang="pt-PT" sz="1100" i="1" dirty="0">
                <a:latin typeface="+mn-lt"/>
              </a:rPr>
              <a:t>J </a:t>
            </a:r>
            <a:r>
              <a:rPr lang="en-GB" altLang="pt-PT" sz="1100" i="1" dirty="0" err="1">
                <a:latin typeface="+mn-lt"/>
              </a:rPr>
              <a:t>Nutr</a:t>
            </a:r>
            <a:r>
              <a:rPr lang="en-GB" altLang="pt-PT" sz="1100" i="1" dirty="0">
                <a:latin typeface="+mn-lt"/>
              </a:rPr>
              <a:t> </a:t>
            </a:r>
            <a:r>
              <a:rPr lang="en-GB" altLang="pt-PT" sz="1100" i="1" dirty="0" err="1">
                <a:latin typeface="+mn-lt"/>
              </a:rPr>
              <a:t>Biochem</a:t>
            </a:r>
            <a:r>
              <a:rPr lang="en-GB" altLang="pt-PT" sz="1100" dirty="0">
                <a:latin typeface="+mn-lt"/>
              </a:rPr>
              <a:t>. 2013;23(4):313-319. </a:t>
            </a:r>
            <a:endParaRPr lang="pt-PT" altLang="pt-PT" sz="1100" dirty="0">
              <a:latin typeface="+mn-lt"/>
            </a:endParaRPr>
          </a:p>
        </p:txBody>
      </p:sp>
      <p:graphicFrame>
        <p:nvGraphicFramePr>
          <p:cNvPr id="10" name="Diagrama 9">
            <a:extLst>
              <a:ext uri="{FF2B5EF4-FFF2-40B4-BE49-F238E27FC236}">
                <a16:creationId xmlns:a16="http://schemas.microsoft.com/office/drawing/2014/main" id="{005A9E77-3C1E-4C4A-9E2A-9CDE4C4BF6FE}"/>
              </a:ext>
            </a:extLst>
          </p:cNvPr>
          <p:cNvGraphicFramePr/>
          <p:nvPr>
            <p:extLst>
              <p:ext uri="{D42A27DB-BD31-4B8C-83A1-F6EECF244321}">
                <p14:modId xmlns:p14="http://schemas.microsoft.com/office/powerpoint/2010/main" val="3766105443"/>
              </p:ext>
            </p:extLst>
          </p:nvPr>
        </p:nvGraphicFramePr>
        <p:xfrm>
          <a:off x="199232" y="-76200"/>
          <a:ext cx="8694737" cy="4768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Diagram, schematic&#10;&#10;Description automatically generated">
            <a:extLst>
              <a:ext uri="{FF2B5EF4-FFF2-40B4-BE49-F238E27FC236}">
                <a16:creationId xmlns:a16="http://schemas.microsoft.com/office/drawing/2014/main" id="{22F97208-F2E4-1948-9CD0-24C8311135C9}"/>
              </a:ext>
            </a:extLst>
          </p:cNvPr>
          <p:cNvPicPr>
            <a:picLocks noChangeAspect="1"/>
          </p:cNvPicPr>
          <p:nvPr/>
        </p:nvPicPr>
        <p:blipFill rotWithShape="1">
          <a:blip r:embed="rId7">
            <a:extLst>
              <a:ext uri="{28A0092B-C50C-407E-A947-70E740481C1C}">
                <a14:useLocalDpi xmlns:a14="http://schemas.microsoft.com/office/drawing/2010/main" val="0"/>
              </a:ext>
            </a:extLst>
          </a:blip>
          <a:srcRect t="5808"/>
          <a:stretch/>
        </p:blipFill>
        <p:spPr>
          <a:xfrm>
            <a:off x="4445000" y="2526850"/>
            <a:ext cx="4142068" cy="3390591"/>
          </a:xfrm>
          <a:prstGeom prst="rect">
            <a:avLst/>
          </a:prstGeom>
        </p:spPr>
      </p:pic>
      <p:sp>
        <p:nvSpPr>
          <p:cNvPr id="4" name="TextBox 3">
            <a:extLst>
              <a:ext uri="{FF2B5EF4-FFF2-40B4-BE49-F238E27FC236}">
                <a16:creationId xmlns:a16="http://schemas.microsoft.com/office/drawing/2014/main" id="{B02F6B2E-BC9F-7344-A539-FCABCC080E24}"/>
              </a:ext>
            </a:extLst>
          </p:cNvPr>
          <p:cNvSpPr txBox="1"/>
          <p:nvPr/>
        </p:nvSpPr>
        <p:spPr>
          <a:xfrm>
            <a:off x="101600" y="4966393"/>
            <a:ext cx="4102101" cy="338554"/>
          </a:xfrm>
          <a:prstGeom prst="rect">
            <a:avLst/>
          </a:prstGeom>
          <a:noFill/>
        </p:spPr>
        <p:txBody>
          <a:bodyPr wrap="square" rtlCol="0">
            <a:spAutoFit/>
          </a:bodyPr>
          <a:lstStyle/>
          <a:p>
            <a:pPr algn="r"/>
            <a:r>
              <a:rPr lang="en-US" sz="1600" dirty="0">
                <a:solidFill>
                  <a:schemeClr val="accent2"/>
                </a:solidFill>
              </a:rPr>
              <a:t>Potential effects of Chromium on insulin action</a:t>
            </a:r>
          </a:p>
        </p:txBody>
      </p:sp>
      <p:sp>
        <p:nvSpPr>
          <p:cNvPr id="6" name="Right Arrow 5">
            <a:extLst>
              <a:ext uri="{FF2B5EF4-FFF2-40B4-BE49-F238E27FC236}">
                <a16:creationId xmlns:a16="http://schemas.microsoft.com/office/drawing/2014/main" id="{6453B762-67D0-FD4F-9387-2FB6F62AD9F0}"/>
              </a:ext>
            </a:extLst>
          </p:cNvPr>
          <p:cNvSpPr/>
          <p:nvPr/>
        </p:nvSpPr>
        <p:spPr>
          <a:xfrm>
            <a:off x="4190513" y="4966393"/>
            <a:ext cx="241299" cy="3669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extBox 2">
            <a:extLst>
              <a:ext uri="{FF2B5EF4-FFF2-40B4-BE49-F238E27FC236}">
                <a16:creationId xmlns:a16="http://schemas.microsoft.com/office/drawing/2014/main" id="{96E3EF89-E7F9-4C8F-AD97-F7E7F716BDA2}"/>
              </a:ext>
            </a:extLst>
          </p:cNvPr>
          <p:cNvSpPr txBox="1"/>
          <p:nvPr/>
        </p:nvSpPr>
        <p:spPr>
          <a:xfrm>
            <a:off x="254000" y="266258"/>
            <a:ext cx="8382000" cy="830997"/>
          </a:xfrm>
          <a:prstGeom prst="rect">
            <a:avLst/>
          </a:prstGeom>
          <a:noFill/>
        </p:spPr>
        <p:txBody>
          <a:bodyPr wrap="square" rtlCol="0">
            <a:spAutoFit/>
          </a:bodyPr>
          <a:lstStyle/>
          <a:p>
            <a:r>
              <a:rPr lang="fr-FR" sz="2400" b="1" dirty="0">
                <a:solidFill>
                  <a:srgbClr val="002060"/>
                </a:solidFill>
              </a:rPr>
              <a:t>Introduction - </a:t>
            </a:r>
            <a:r>
              <a:rPr lang="en-GB" altLang="pt-PT" sz="2400" b="1" dirty="0">
                <a:solidFill>
                  <a:schemeClr val="tx2"/>
                </a:solidFill>
                <a:latin typeface="+mj-lt"/>
              </a:rPr>
              <a:t>Cr(III) and type 2 diabetes</a:t>
            </a:r>
            <a:endParaRPr lang="pt-PT" altLang="pt-PT" sz="2400" b="1" dirty="0">
              <a:solidFill>
                <a:schemeClr val="tx2"/>
              </a:solidFill>
              <a:latin typeface="+mj-lt"/>
            </a:endParaRPr>
          </a:p>
          <a:p>
            <a:endParaRPr lang="fr-FR" sz="2400" b="1" dirty="0">
              <a:solidFill>
                <a:srgbClr val="002060"/>
              </a:solidFill>
            </a:endParaRPr>
          </a:p>
        </p:txBody>
      </p:sp>
      <p:pic>
        <p:nvPicPr>
          <p:cNvPr id="5" name="Picture 4">
            <a:extLst>
              <a:ext uri="{FF2B5EF4-FFF2-40B4-BE49-F238E27FC236}">
                <a16:creationId xmlns:a16="http://schemas.microsoft.com/office/drawing/2014/main" id="{6CE877F1-3115-4813-B6ED-46E55C4C969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082" y="6022201"/>
            <a:ext cx="9136918" cy="8357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600794-0037-4898-A192-0E2C8B6B71F7}"/>
              </a:ext>
            </a:extLst>
          </p:cNvPr>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pic>
        <p:nvPicPr>
          <p:cNvPr id="15363" name="Imagem 3">
            <a:extLst>
              <a:ext uri="{FF2B5EF4-FFF2-40B4-BE49-F238E27FC236}">
                <a16:creationId xmlns:a16="http://schemas.microsoft.com/office/drawing/2014/main" id="{66B57086-B9B8-4ADB-B506-61A40D1E2A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9527" y="858922"/>
            <a:ext cx="5564945" cy="51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tângulo 4">
            <a:extLst>
              <a:ext uri="{FF2B5EF4-FFF2-40B4-BE49-F238E27FC236}">
                <a16:creationId xmlns:a16="http://schemas.microsoft.com/office/drawing/2014/main" id="{DA743DDC-05D5-4E56-B12B-B637871EF4AA}"/>
              </a:ext>
            </a:extLst>
          </p:cNvPr>
          <p:cNvSpPr>
            <a:spLocks noChangeArrowheads="1"/>
          </p:cNvSpPr>
          <p:nvPr/>
        </p:nvSpPr>
        <p:spPr bwMode="auto">
          <a:xfrm>
            <a:off x="304799" y="905900"/>
            <a:ext cx="36512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pt-PT" sz="2800" b="1" dirty="0">
                <a:solidFill>
                  <a:srgbClr val="0070C0"/>
                </a:solidFill>
                <a:latin typeface="+mj-lt"/>
              </a:rPr>
              <a:t>Mechanism of Action:</a:t>
            </a:r>
            <a:endParaRPr lang="pt-PT" altLang="pt-PT" sz="2800" b="1" dirty="0">
              <a:solidFill>
                <a:srgbClr val="0070C0"/>
              </a:solidFill>
              <a:latin typeface="+mj-lt"/>
            </a:endParaRPr>
          </a:p>
        </p:txBody>
      </p:sp>
      <p:sp>
        <p:nvSpPr>
          <p:cNvPr id="3" name="TextBox 2">
            <a:extLst>
              <a:ext uri="{FF2B5EF4-FFF2-40B4-BE49-F238E27FC236}">
                <a16:creationId xmlns:a16="http://schemas.microsoft.com/office/drawing/2014/main" id="{D87780CA-8E82-484D-BB8B-EDBBB8F6FCBC}"/>
              </a:ext>
            </a:extLst>
          </p:cNvPr>
          <p:cNvSpPr txBox="1"/>
          <p:nvPr/>
        </p:nvSpPr>
        <p:spPr>
          <a:xfrm>
            <a:off x="304800" y="222118"/>
            <a:ext cx="8382000" cy="461665"/>
          </a:xfrm>
          <a:prstGeom prst="rect">
            <a:avLst/>
          </a:prstGeom>
          <a:noFill/>
        </p:spPr>
        <p:txBody>
          <a:bodyPr wrap="square" rtlCol="0">
            <a:spAutoFit/>
          </a:bodyPr>
          <a:lstStyle/>
          <a:p>
            <a:r>
              <a:rPr lang="fr-FR" sz="2400" b="1" dirty="0">
                <a:solidFill>
                  <a:srgbClr val="002060"/>
                </a:solidFill>
              </a:rPr>
              <a:t>Introduction</a:t>
            </a:r>
          </a:p>
        </p:txBody>
      </p:sp>
      <p:pic>
        <p:nvPicPr>
          <p:cNvPr id="4" name="Picture 4">
            <a:extLst>
              <a:ext uri="{FF2B5EF4-FFF2-40B4-BE49-F238E27FC236}">
                <a16:creationId xmlns:a16="http://schemas.microsoft.com/office/drawing/2014/main" id="{067290D2-3D0E-45C6-BCD5-B0B5E94D534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082" y="5998998"/>
            <a:ext cx="9136918" cy="83579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2452</TotalTime>
  <Words>2528</Words>
  <Application>Microsoft Office PowerPoint</Application>
  <PresentationFormat>Apresentação no Ecrã (4:3)</PresentationFormat>
  <Paragraphs>247</Paragraphs>
  <Slides>26</Slides>
  <Notes>6</Notes>
  <HiddenSlides>0</HiddenSlides>
  <MMClips>0</MMClips>
  <ScaleCrop>false</ScaleCrop>
  <HeadingPairs>
    <vt:vector size="6" baseType="variant">
      <vt:variant>
        <vt:lpstr>Tipos de letra usados</vt:lpstr>
      </vt:variant>
      <vt:variant>
        <vt:i4>9</vt:i4>
      </vt:variant>
      <vt:variant>
        <vt:lpstr>Tema</vt:lpstr>
      </vt:variant>
      <vt:variant>
        <vt:i4>2</vt:i4>
      </vt:variant>
      <vt:variant>
        <vt:lpstr>Títulos dos diapositivos</vt:lpstr>
      </vt:variant>
      <vt:variant>
        <vt:i4>26</vt:i4>
      </vt:variant>
    </vt:vector>
  </HeadingPairs>
  <TitlesOfParts>
    <vt:vector size="37" baseType="lpstr">
      <vt:lpstr>Arial</vt:lpstr>
      <vt:lpstr>Arial Narrow</vt:lpstr>
      <vt:lpstr>BlinkMacSystemFont</vt:lpstr>
      <vt:lpstr>Calibri</vt:lpstr>
      <vt:lpstr>Calibri Light</vt:lpstr>
      <vt:lpstr>Gill Sans MT</vt:lpstr>
      <vt:lpstr>Times New Roman</vt:lpstr>
      <vt:lpstr>Verdana</vt:lpstr>
      <vt:lpstr>Wingdings</vt:lpstr>
      <vt:lpstr>Office Theme</vt:lpstr>
      <vt:lpstr>Custom Design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Maria Pereira</cp:lastModifiedBy>
  <cp:revision>167</cp:revision>
  <dcterms:created xsi:type="dcterms:W3CDTF">2015-04-04T09:45:50Z</dcterms:created>
  <dcterms:modified xsi:type="dcterms:W3CDTF">2020-11-01T10:38:46Z</dcterms:modified>
</cp:coreProperties>
</file>