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340" autoAdjust="0"/>
    <p:restoredTop sz="94660"/>
  </p:normalViewPr>
  <p:slideViewPr>
    <p:cSldViewPr>
      <p:cViewPr>
        <p:scale>
          <a:sx n="33" d="100"/>
          <a:sy n="33" d="100"/>
        </p:scale>
        <p:origin x="-852" y="408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m\Desktop\AWS%20farmacja\Zjazdy\e-Conference%202020\dane%20chromatograficzn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m\Desktop\AWS%20farmacja\Zjazdy\e-Conference%202020\dane%20chromatograficz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pl-PL" sz="3200" b="1" i="0" baseline="0" dirty="0" err="1"/>
              <a:t>Figure</a:t>
            </a:r>
            <a:r>
              <a:rPr lang="pl-PL" sz="3200" b="1" i="0" baseline="0" dirty="0"/>
              <a:t> 1</a:t>
            </a:r>
            <a:endParaRPr lang="en-US" sz="3200" b="1" i="1" baseline="-25000" dirty="0"/>
          </a:p>
        </c:rich>
      </c:tx>
      <c:layout>
        <c:manualLayout>
          <c:xMode val="edge"/>
          <c:yMode val="edge"/>
          <c:x val="4.5622783994105999E-2"/>
          <c:y val="2.49887739936122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916717141126585E-2"/>
          <c:y val="0.17641863517060369"/>
          <c:w val="0.88549030890369473"/>
          <c:h val="0.73022018081073203"/>
        </c:manualLayout>
      </c:layout>
      <c:scatterChart>
        <c:scatterStyle val="lineMarker"/>
        <c:varyColors val="0"/>
        <c:ser>
          <c:idx val="1"/>
          <c:order val="0"/>
          <c:tx>
            <c:strRef>
              <c:f>Arkusz2!$E$2</c:f>
              <c:strCache>
                <c:ptCount val="1"/>
                <c:pt idx="0">
                  <c:v>logKderm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9"/>
          </c:marker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9.4062487381385021E-2"/>
                  <c:y val="0.16534587343248761"/>
                </c:manualLayout>
              </c:layout>
              <c:tx>
                <c:rich>
                  <a:bodyPr/>
                  <a:lstStyle/>
                  <a:p>
                    <a:pPr>
                      <a:defRPr sz="2800" baseline="0"/>
                    </a:pPr>
                    <a:r>
                      <a:rPr lang="en-US" sz="2800" baseline="0" dirty="0"/>
                      <a:t>y = -</a:t>
                    </a:r>
                    <a:r>
                      <a:rPr lang="en-US" sz="2800" baseline="0" dirty="0" smtClean="0"/>
                      <a:t>0.29</a:t>
                    </a:r>
                    <a:r>
                      <a:rPr lang="pl-PL" sz="2800" baseline="0" dirty="0" smtClean="0"/>
                      <a:t>1 </a:t>
                    </a:r>
                    <a:r>
                      <a:rPr lang="en-US" sz="2800" baseline="0" dirty="0" smtClean="0"/>
                      <a:t>x</a:t>
                    </a:r>
                    <a:r>
                      <a:rPr lang="en-US" sz="2800" baseline="30000" dirty="0" smtClean="0"/>
                      <a:t>2</a:t>
                    </a:r>
                    <a:r>
                      <a:rPr lang="en-US" sz="2800" baseline="0" dirty="0" smtClean="0"/>
                      <a:t> </a:t>
                    </a:r>
                    <a:r>
                      <a:rPr lang="en-US" sz="2800" baseline="0" dirty="0"/>
                      <a:t>+ </a:t>
                    </a:r>
                    <a:r>
                      <a:rPr lang="en-US" sz="2800" baseline="0" dirty="0" smtClean="0"/>
                      <a:t>1.22</a:t>
                    </a:r>
                    <a:r>
                      <a:rPr lang="pl-PL" sz="2800" baseline="0" dirty="0" smtClean="0"/>
                      <a:t>5 </a:t>
                    </a:r>
                    <a:r>
                      <a:rPr lang="en-US" sz="2800" baseline="0" dirty="0" smtClean="0"/>
                      <a:t>x </a:t>
                    </a:r>
                    <a:r>
                      <a:rPr lang="en-US" sz="2800" baseline="0" dirty="0"/>
                      <a:t>- </a:t>
                    </a:r>
                    <a:r>
                      <a:rPr lang="en-US" sz="2800" baseline="0" dirty="0" smtClean="0"/>
                      <a:t>4.07</a:t>
                    </a:r>
                    <a:r>
                      <a:rPr lang="pl-PL" sz="2800" baseline="0" dirty="0" smtClean="0"/>
                      <a:t>0</a:t>
                    </a:r>
                    <a:r>
                      <a:rPr lang="en-US" sz="2800" baseline="0" dirty="0"/>
                      <a:t>
R² = 0.9314</a:t>
                    </a:r>
                  </a:p>
                </c:rich>
              </c:tx>
              <c:numFmt formatCode="General" sourceLinked="0"/>
            </c:trendlineLbl>
          </c:trendline>
          <c:xVal>
            <c:numRef>
              <c:f>Arkusz2!$C$3:$C$17</c:f>
              <c:numCache>
                <c:formatCode>General</c:formatCode>
                <c:ptCount val="15"/>
                <c:pt idx="0">
                  <c:v>3.0495000000000001</c:v>
                </c:pt>
                <c:pt idx="1">
                  <c:v>3.2538</c:v>
                </c:pt>
                <c:pt idx="2">
                  <c:v>2.4954999999999998</c:v>
                </c:pt>
                <c:pt idx="3">
                  <c:v>2.1309999999999998</c:v>
                </c:pt>
                <c:pt idx="4">
                  <c:v>2.8641999999999999</c:v>
                </c:pt>
                <c:pt idx="5">
                  <c:v>3.0314000000000001</c:v>
                </c:pt>
                <c:pt idx="6">
                  <c:v>3.3031999999999999</c:v>
                </c:pt>
                <c:pt idx="7">
                  <c:v>3.117</c:v>
                </c:pt>
                <c:pt idx="8">
                  <c:v>-7.3099999999999998E-2</c:v>
                </c:pt>
                <c:pt idx="9">
                  <c:v>-0.80520000000000003</c:v>
                </c:pt>
                <c:pt idx="10">
                  <c:v>2.5981000000000001</c:v>
                </c:pt>
                <c:pt idx="11">
                  <c:v>2.4843999999999999</c:v>
                </c:pt>
                <c:pt idx="12">
                  <c:v>0.45889999999999997</c:v>
                </c:pt>
                <c:pt idx="13">
                  <c:v>1.3013999999999999</c:v>
                </c:pt>
              </c:numCache>
            </c:numRef>
          </c:xVal>
          <c:yVal>
            <c:numRef>
              <c:f>Arkusz2!$E$3:$E$17</c:f>
              <c:numCache>
                <c:formatCode>General</c:formatCode>
                <c:ptCount val="15"/>
                <c:pt idx="0">
                  <c:v>-3.0371573187987577</c:v>
                </c:pt>
                <c:pt idx="1">
                  <c:v>-3.1290111862394245</c:v>
                </c:pt>
                <c:pt idx="2">
                  <c:v>-3.2168113089247425</c:v>
                </c:pt>
                <c:pt idx="3">
                  <c:v>-2.8664610916297826</c:v>
                </c:pt>
                <c:pt idx="4">
                  <c:v>-2.9244530386074694</c:v>
                </c:pt>
                <c:pt idx="5">
                  <c:v>-3.0190880622231564</c:v>
                </c:pt>
                <c:pt idx="6">
                  <c:v>-3.2006594505464183</c:v>
                </c:pt>
                <c:pt idx="7">
                  <c:v>-3.2062096153091812</c:v>
                </c:pt>
                <c:pt idx="8">
                  <c:v>-4.3904055907747797</c:v>
                </c:pt>
                <c:pt idx="9">
                  <c:v>-5.1797985405143594</c:v>
                </c:pt>
                <c:pt idx="10">
                  <c:v>-2.630784142589857</c:v>
                </c:pt>
                <c:pt idx="11">
                  <c:v>-2.5030703519267852</c:v>
                </c:pt>
                <c:pt idx="12">
                  <c:v>-3.3477536589966768</c:v>
                </c:pt>
                <c:pt idx="13">
                  <c:v>-3.0250280057019312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547584"/>
        <c:axId val="140549504"/>
      </c:scatterChart>
      <c:valAx>
        <c:axId val="140547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200">
                    <a:latin typeface="Calibri" panose="020F0502020204030204" pitchFamily="34" charset="0"/>
                  </a:defRPr>
                </a:pPr>
                <a:r>
                  <a:rPr lang="pl-PL" sz="3200" b="1" i="1">
                    <a:latin typeface="Calibri" panose="020F0502020204030204" pitchFamily="34" charset="0"/>
                  </a:rPr>
                  <a:t>R</a:t>
                </a:r>
                <a:r>
                  <a:rPr lang="pl-PL" sz="3200" b="1" i="1" baseline="-25000">
                    <a:latin typeface="Calibri" panose="020F0502020204030204" pitchFamily="34" charset="0"/>
                  </a:rPr>
                  <a:t>M</a:t>
                </a:r>
                <a:r>
                  <a:rPr lang="pl-PL" sz="3200" b="1" i="1" baseline="30000">
                    <a:latin typeface="Calibri" panose="020F0502020204030204" pitchFamily="34" charset="0"/>
                  </a:rPr>
                  <a:t>0</a:t>
                </a:r>
                <a:endParaRPr lang="en-US" sz="3200" b="1" i="1" baseline="30000">
                  <a:latin typeface="Calibri" panose="020F0502020204030204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aseline="0">
                <a:latin typeface="Calibri" panose="020F0502020204030204" pitchFamily="34" charset="0"/>
              </a:defRPr>
            </a:pPr>
            <a:endParaRPr lang="en-US"/>
          </a:p>
        </c:txPr>
        <c:crossAx val="140549504"/>
        <c:crosses val="autoZero"/>
        <c:crossBetween val="midCat"/>
      </c:valAx>
      <c:valAx>
        <c:axId val="140549504"/>
        <c:scaling>
          <c:orientation val="minMax"/>
          <c:max val="-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>
                    <a:latin typeface="Calibri" panose="020F0502020204030204" pitchFamily="34" charset="0"/>
                  </a:defRPr>
                </a:pPr>
                <a:r>
                  <a:rPr lang="en-US" sz="3200" b="0">
                    <a:latin typeface="Calibri" panose="020F0502020204030204" pitchFamily="34" charset="0"/>
                  </a:rPr>
                  <a:t>log</a:t>
                </a:r>
                <a:r>
                  <a:rPr lang="en-US" sz="3200" i="1">
                    <a:latin typeface="Calibri" panose="020F0502020204030204" pitchFamily="34" charset="0"/>
                  </a:rPr>
                  <a:t> K</a:t>
                </a:r>
                <a:r>
                  <a:rPr lang="en-US" sz="3200" i="1" baseline="-25000">
                    <a:latin typeface="Calibri" panose="020F0502020204030204" pitchFamily="34" charset="0"/>
                  </a:rPr>
                  <a:t>p</a:t>
                </a:r>
              </a:p>
            </c:rich>
          </c:tx>
          <c:layout>
            <c:manualLayout>
              <c:xMode val="edge"/>
              <c:yMode val="edge"/>
              <c:x val="1.2024732485362403E-2"/>
              <c:y val="0.462709244677748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aseline="0">
                <a:latin typeface="Calibri" panose="020F0502020204030204" pitchFamily="34" charset="0"/>
              </a:defRPr>
            </a:pPr>
            <a:endParaRPr lang="en-US"/>
          </a:p>
        </c:txPr>
        <c:crossAx val="1405475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pl-PL" sz="3200"/>
              <a:t>Figure 2</a:t>
            </a:r>
            <a:endParaRPr lang="en-US" sz="3200"/>
          </a:p>
        </c:rich>
      </c:tx>
      <c:layout>
        <c:manualLayout>
          <c:xMode val="edge"/>
          <c:yMode val="edge"/>
          <c:x val="2.4749269146234737E-2"/>
          <c:y val="1.31578947368421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076781163224161E-2"/>
          <c:y val="0.17556430446194227"/>
          <c:w val="0.88961111111111113"/>
          <c:h val="0.73650849564857024"/>
        </c:manualLayout>
      </c:layout>
      <c:scatterChart>
        <c:scatterStyle val="lineMarker"/>
        <c:varyColors val="0"/>
        <c:ser>
          <c:idx val="2"/>
          <c:order val="0"/>
          <c:tx>
            <c:strRef>
              <c:f>Arkusz2!$E$2</c:f>
              <c:strCache>
                <c:ptCount val="1"/>
                <c:pt idx="0">
                  <c:v>logKderm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2"/>
            <c:spPr>
              <a:solidFill>
                <a:schemeClr val="accent3">
                  <a:lumMod val="50000"/>
                </a:schemeClr>
              </a:solidFill>
            </c:spPr>
          </c:marker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-0.41388917417931453"/>
                  <c:y val="-1.0509958314034276E-2"/>
                </c:manualLayout>
              </c:layout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en-US" sz="2800" baseline="0" dirty="0"/>
                      <a:t>y = -</a:t>
                    </a:r>
                    <a:r>
                      <a:rPr lang="en-US" sz="2800" baseline="0" dirty="0" smtClean="0"/>
                      <a:t>0.30</a:t>
                    </a:r>
                    <a:r>
                      <a:rPr lang="pl-PL" sz="2800" baseline="0" dirty="0" smtClean="0"/>
                      <a:t>1 </a:t>
                    </a:r>
                    <a:r>
                      <a:rPr lang="en-US" sz="2800" baseline="0" dirty="0" smtClean="0"/>
                      <a:t>x</a:t>
                    </a:r>
                    <a:r>
                      <a:rPr lang="en-US" sz="2800" baseline="30000" dirty="0" smtClean="0"/>
                      <a:t>2</a:t>
                    </a:r>
                    <a:r>
                      <a:rPr lang="en-US" sz="2800" baseline="0" dirty="0" smtClean="0"/>
                      <a:t> </a:t>
                    </a:r>
                    <a:r>
                      <a:rPr lang="en-US" sz="2800" baseline="0" dirty="0"/>
                      <a:t>- </a:t>
                    </a:r>
                    <a:r>
                      <a:rPr lang="en-US" sz="2800" baseline="0" dirty="0" smtClean="0"/>
                      <a:t>1.766</a:t>
                    </a:r>
                    <a:r>
                      <a:rPr lang="pl-PL" sz="2800" baseline="0" dirty="0" smtClean="0"/>
                      <a:t> </a:t>
                    </a:r>
                    <a:r>
                      <a:rPr lang="en-US" sz="2800" baseline="0" dirty="0" smtClean="0"/>
                      <a:t>x </a:t>
                    </a:r>
                    <a:r>
                      <a:rPr lang="en-US" sz="2800" baseline="0" dirty="0"/>
                      <a:t>- 5.379
R² = 0.9375</a:t>
                    </a:r>
                    <a:endParaRPr lang="en-US" sz="2800" dirty="0"/>
                  </a:p>
                </c:rich>
              </c:tx>
              <c:numFmt formatCode="General" sourceLinked="0"/>
            </c:trendlineLbl>
          </c:trendline>
          <c:xVal>
            <c:numRef>
              <c:f>Arkusz2!$B$3:$B$16</c:f>
              <c:numCache>
                <c:formatCode>General</c:formatCode>
                <c:ptCount val="14"/>
                <c:pt idx="0">
                  <c:v>-3.7982</c:v>
                </c:pt>
                <c:pt idx="1">
                  <c:v>-3.8773</c:v>
                </c:pt>
                <c:pt idx="2">
                  <c:v>-3.2690000000000001</c:v>
                </c:pt>
                <c:pt idx="3">
                  <c:v>-2.5510999999999999</c:v>
                </c:pt>
                <c:pt idx="4">
                  <c:v>-3.7515000000000001</c:v>
                </c:pt>
                <c:pt idx="5">
                  <c:v>-4.0369000000000002</c:v>
                </c:pt>
                <c:pt idx="6">
                  <c:v>-4.2073999999999998</c:v>
                </c:pt>
                <c:pt idx="7">
                  <c:v>-3.8399000000000001</c:v>
                </c:pt>
                <c:pt idx="8">
                  <c:v>-0.51770000000000005</c:v>
                </c:pt>
                <c:pt idx="9">
                  <c:v>-0.19719999999999999</c:v>
                </c:pt>
                <c:pt idx="10">
                  <c:v>-3.1934</c:v>
                </c:pt>
                <c:pt idx="11">
                  <c:v>-3.2208999999999999</c:v>
                </c:pt>
                <c:pt idx="12">
                  <c:v>-1.4996</c:v>
                </c:pt>
                <c:pt idx="13">
                  <c:v>-2.2042000000000002</c:v>
                </c:pt>
              </c:numCache>
            </c:numRef>
          </c:xVal>
          <c:yVal>
            <c:numRef>
              <c:f>Arkusz2!$E$3:$E$16</c:f>
              <c:numCache>
                <c:formatCode>General</c:formatCode>
                <c:ptCount val="14"/>
                <c:pt idx="0">
                  <c:v>-3.0371573187987577</c:v>
                </c:pt>
                <c:pt idx="1">
                  <c:v>-3.1290111862394245</c:v>
                </c:pt>
                <c:pt idx="2">
                  <c:v>-3.2168113089247425</c:v>
                </c:pt>
                <c:pt idx="3">
                  <c:v>-2.8664610916297826</c:v>
                </c:pt>
                <c:pt idx="4">
                  <c:v>-2.9244530386074694</c:v>
                </c:pt>
                <c:pt idx="5">
                  <c:v>-3.0190880622231564</c:v>
                </c:pt>
                <c:pt idx="6">
                  <c:v>-3.2006594505464183</c:v>
                </c:pt>
                <c:pt idx="7">
                  <c:v>-3.2062096153091812</c:v>
                </c:pt>
                <c:pt idx="8">
                  <c:v>-4.3904055907747797</c:v>
                </c:pt>
                <c:pt idx="9">
                  <c:v>-5.1797985405143594</c:v>
                </c:pt>
                <c:pt idx="10">
                  <c:v>-2.630784142589857</c:v>
                </c:pt>
                <c:pt idx="11">
                  <c:v>-2.5030703519267852</c:v>
                </c:pt>
                <c:pt idx="12">
                  <c:v>-3.3477536589966768</c:v>
                </c:pt>
                <c:pt idx="13">
                  <c:v>-3.0250280057019312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073792"/>
        <c:axId val="115076480"/>
      </c:scatterChart>
      <c:valAx>
        <c:axId val="115073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200" i="1"/>
                </a:pPr>
                <a:r>
                  <a:rPr lang="en-US" sz="3200" i="1"/>
                  <a:t>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aseline="0">
                <a:latin typeface="Calibri" panose="020F0502020204030204" pitchFamily="34" charset="0"/>
              </a:defRPr>
            </a:pPr>
            <a:endParaRPr lang="en-US"/>
          </a:p>
        </c:txPr>
        <c:crossAx val="115076480"/>
        <c:crosses val="autoZero"/>
        <c:crossBetween val="midCat"/>
      </c:valAx>
      <c:valAx>
        <c:axId val="115076480"/>
        <c:scaling>
          <c:orientation val="minMax"/>
          <c:max val="-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sz="3200" b="0" dirty="0"/>
                  <a:t>log</a:t>
                </a:r>
                <a:r>
                  <a:rPr lang="en-US" sz="3200" i="1" dirty="0"/>
                  <a:t> </a:t>
                </a:r>
                <a:r>
                  <a:rPr lang="en-US" sz="3200" i="1" dirty="0" smtClean="0"/>
                  <a:t>K</a:t>
                </a:r>
                <a:r>
                  <a:rPr lang="pl-PL" sz="3200" i="1" baseline="-25000" dirty="0" smtClean="0"/>
                  <a:t>p</a:t>
                </a:r>
                <a:endParaRPr lang="en-US" sz="3200" i="1" baseline="-25000" dirty="0"/>
              </a:p>
            </c:rich>
          </c:tx>
          <c:layout>
            <c:manualLayout>
              <c:xMode val="edge"/>
              <c:yMode val="edge"/>
              <c:x val="2.6648978660276149E-3"/>
              <c:y val="0.455936235911687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aseline="0">
                <a:latin typeface="Calibri" panose="020F0502020204030204" pitchFamily="34" charset="0"/>
              </a:defRPr>
            </a:pPr>
            <a:endParaRPr lang="en-US"/>
          </a:p>
        </c:txPr>
        <c:crossAx val="1150737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30/10/2020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30/10/2020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30/10/2020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30/10/2020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2089196"/>
          </a:xfrm>
        </p:spPr>
        <p:txBody>
          <a:bodyPr/>
          <a:lstStyle/>
          <a:p>
            <a:r>
              <a:rPr lang="en-US" sz="5400" b="1" dirty="0"/>
              <a:t>Application of RP-18 TLC retention data to prediction of transdermal absorption of drugs</a:t>
            </a:r>
            <a:r>
              <a:rPr lang="pl-PL" dirty="0" smtClean="0"/>
              <a:t>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13761" y="6546850"/>
            <a:ext cx="27416044" cy="3268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6616" y="4489450"/>
            <a:ext cx="27423189" cy="3385542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dirty="0" smtClean="0">
                <a:solidFill>
                  <a:schemeClr val="bg1"/>
                </a:solidFill>
              </a:rPr>
              <a:t>Anna W. Sobańska*, Elżbieta Brzezińska</a:t>
            </a:r>
          </a:p>
          <a:p>
            <a:pPr algn="ctr"/>
            <a:r>
              <a:rPr lang="pl-PL" sz="4000" dirty="0" err="1" smtClean="0">
                <a:solidFill>
                  <a:schemeClr val="bg1"/>
                </a:solidFill>
              </a:rPr>
              <a:t>Department</a:t>
            </a:r>
            <a:r>
              <a:rPr lang="pl-PL" sz="4000" dirty="0" smtClean="0">
                <a:solidFill>
                  <a:schemeClr val="bg1"/>
                </a:solidFill>
              </a:rPr>
              <a:t> of </a:t>
            </a:r>
            <a:r>
              <a:rPr lang="pl-PL" sz="4000" dirty="0" err="1" smtClean="0">
                <a:solidFill>
                  <a:schemeClr val="bg1"/>
                </a:solidFill>
              </a:rPr>
              <a:t>Analytical</a:t>
            </a:r>
            <a:r>
              <a:rPr lang="pl-PL" sz="4000" dirty="0" smtClean="0">
                <a:solidFill>
                  <a:schemeClr val="bg1"/>
                </a:solidFill>
              </a:rPr>
              <a:t> </a:t>
            </a:r>
            <a:r>
              <a:rPr lang="pl-PL" sz="4000" dirty="0" err="1" smtClean="0">
                <a:solidFill>
                  <a:schemeClr val="bg1"/>
                </a:solidFill>
              </a:rPr>
              <a:t>Chemistry</a:t>
            </a:r>
            <a:endParaRPr lang="pl-PL" sz="4000" dirty="0" smtClean="0">
              <a:solidFill>
                <a:schemeClr val="bg1"/>
              </a:solidFill>
            </a:endParaRPr>
          </a:p>
          <a:p>
            <a:pPr algn="ctr"/>
            <a:r>
              <a:rPr lang="pl-PL" sz="4000" dirty="0" err="1" smtClean="0">
                <a:solidFill>
                  <a:schemeClr val="bg1"/>
                </a:solidFill>
              </a:rPr>
              <a:t>Medical</a:t>
            </a:r>
            <a:r>
              <a:rPr lang="pl-PL" sz="4000" dirty="0" smtClean="0">
                <a:solidFill>
                  <a:schemeClr val="bg1"/>
                </a:solidFill>
              </a:rPr>
              <a:t> University of </a:t>
            </a:r>
            <a:r>
              <a:rPr lang="pl-PL" sz="4000" dirty="0" err="1" smtClean="0">
                <a:solidFill>
                  <a:schemeClr val="bg1"/>
                </a:solidFill>
              </a:rPr>
              <a:t>Lodz</a:t>
            </a:r>
            <a:r>
              <a:rPr lang="pl-PL" sz="4000" dirty="0" smtClean="0">
                <a:solidFill>
                  <a:schemeClr val="bg1"/>
                </a:solidFill>
              </a:rPr>
              <a:t>, Poland</a:t>
            </a:r>
          </a:p>
          <a:p>
            <a:pPr algn="ctr"/>
            <a:r>
              <a:rPr lang="pl-PL" sz="4000" dirty="0" smtClean="0">
                <a:solidFill>
                  <a:schemeClr val="bg1"/>
                </a:solidFill>
              </a:rPr>
              <a:t>Muszyńskiego 1, 90-151 Łódź, Poland</a:t>
            </a:r>
          </a:p>
          <a:p>
            <a:pPr algn="ctr"/>
            <a:r>
              <a:rPr lang="pl-PL" sz="4000" dirty="0" smtClean="0">
                <a:solidFill>
                  <a:schemeClr val="bg1"/>
                </a:solidFill>
              </a:rPr>
              <a:t>anna.sobanska@umed.lodz.pl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Objective</a:t>
            </a:r>
          </a:p>
          <a:p>
            <a:pPr marL="0" indent="0" algn="just">
              <a:buNone/>
            </a:pPr>
            <a:r>
              <a:rPr lang="en-US" dirty="0" smtClean="0"/>
              <a:t>The objective of this research was to evaluate the retention parameters (</a:t>
            </a:r>
            <a:r>
              <a:rPr lang="en-US" b="1" i="1" dirty="0" smtClean="0"/>
              <a:t>R</a:t>
            </a:r>
            <a:r>
              <a:rPr lang="en-US" b="1" i="1" baseline="-25000" dirty="0" smtClean="0"/>
              <a:t>M</a:t>
            </a:r>
            <a:r>
              <a:rPr lang="en-US" b="1" i="1" baseline="30000" dirty="0" smtClean="0"/>
              <a:t>0</a:t>
            </a:r>
            <a:r>
              <a:rPr lang="en-US" dirty="0" smtClean="0"/>
              <a:t>, </a:t>
            </a:r>
            <a:r>
              <a:rPr lang="en-US" b="1" i="1" dirty="0" smtClean="0"/>
              <a:t>S</a:t>
            </a:r>
            <a:r>
              <a:rPr lang="en-US" dirty="0" smtClean="0"/>
              <a:t>) obtained </a:t>
            </a:r>
            <a:r>
              <a:rPr lang="en-US" i="1" dirty="0" smtClean="0"/>
              <a:t>via</a:t>
            </a:r>
            <a:r>
              <a:rPr lang="en-US" dirty="0" smtClean="0"/>
              <a:t> RP-18 Thin Layer Chromatography as predictors of the skin permeability of selected drugs (mainly benzodiazepines). 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Material and method</a:t>
            </a:r>
          </a:p>
          <a:p>
            <a:pPr marL="0" indent="0" algn="just">
              <a:buNone/>
            </a:pPr>
            <a:r>
              <a:rPr lang="en-US" dirty="0" smtClean="0"/>
              <a:t>The dermal permeability coefficient (log </a:t>
            </a:r>
            <a:r>
              <a:rPr lang="en-US" b="1" i="1" dirty="0" err="1" smtClean="0"/>
              <a:t>K</a:t>
            </a:r>
            <a:r>
              <a:rPr lang="en-US" b="1" i="1" baseline="-25000" dirty="0" err="1" smtClean="0"/>
              <a:t>p</a:t>
            </a:r>
            <a:r>
              <a:rPr lang="en-US" dirty="0" smtClean="0"/>
              <a:t>) of 14 drugs (</a:t>
            </a:r>
            <a:r>
              <a:rPr lang="en-US" dirty="0" err="1" smtClean="0"/>
              <a:t>temazepam</a:t>
            </a:r>
            <a:r>
              <a:rPr lang="en-US" dirty="0" smtClean="0"/>
              <a:t>, alprazolam, </a:t>
            </a:r>
            <a:r>
              <a:rPr lang="en-US" dirty="0" err="1" smtClean="0"/>
              <a:t>bromazepam</a:t>
            </a:r>
            <a:r>
              <a:rPr lang="en-US" dirty="0" smtClean="0"/>
              <a:t>, </a:t>
            </a:r>
            <a:r>
              <a:rPr lang="en-US" dirty="0" err="1" smtClean="0"/>
              <a:t>elenium</a:t>
            </a:r>
            <a:r>
              <a:rPr lang="en-US" dirty="0" smtClean="0"/>
              <a:t>, </a:t>
            </a:r>
            <a:r>
              <a:rPr lang="en-US" dirty="0" err="1" smtClean="0"/>
              <a:t>oxazepam</a:t>
            </a:r>
            <a:r>
              <a:rPr lang="en-US" dirty="0" smtClean="0"/>
              <a:t>, lorazepam, </a:t>
            </a:r>
            <a:r>
              <a:rPr lang="en-US" dirty="0" err="1" smtClean="0"/>
              <a:t>lormetazepam</a:t>
            </a:r>
            <a:r>
              <a:rPr lang="en-US" dirty="0" smtClean="0"/>
              <a:t>, </a:t>
            </a:r>
            <a:r>
              <a:rPr lang="en-US" dirty="0" err="1" smtClean="0"/>
              <a:t>clotrazepate</a:t>
            </a:r>
            <a:r>
              <a:rPr lang="en-US" dirty="0" smtClean="0"/>
              <a:t>, ranitidine, methyldopa, </a:t>
            </a:r>
            <a:r>
              <a:rPr lang="en-US" dirty="0" err="1" smtClean="0"/>
              <a:t>piroxicam</a:t>
            </a:r>
            <a:r>
              <a:rPr lang="en-US" dirty="0" smtClean="0"/>
              <a:t>, </a:t>
            </a:r>
            <a:r>
              <a:rPr lang="en-US" dirty="0" err="1" smtClean="0"/>
              <a:t>amizepine</a:t>
            </a:r>
            <a:r>
              <a:rPr lang="en-US" dirty="0" smtClean="0"/>
              <a:t>, paracetamol, aspirin) was estimated </a:t>
            </a:r>
            <a:r>
              <a:rPr lang="en-US" i="1" dirty="0" smtClean="0"/>
              <a:t>in silico</a:t>
            </a:r>
            <a:r>
              <a:rPr lang="en-US" dirty="0" smtClean="0"/>
              <a:t> using DERMWIN v. 2.0 software [1]</a:t>
            </a:r>
            <a:r>
              <a:rPr lang="pl-PL" dirty="0" smtClean="0"/>
              <a:t> (</a:t>
            </a:r>
            <a:r>
              <a:rPr lang="pl-PL" dirty="0" err="1" smtClean="0"/>
              <a:t>Table</a:t>
            </a:r>
            <a:r>
              <a:rPr lang="pl-PL" dirty="0" smtClean="0"/>
              <a:t> 1)</a:t>
            </a:r>
            <a:r>
              <a:rPr lang="en-US" dirty="0" smtClean="0"/>
              <a:t>. RP-18 thin layer chromatographic retention data were collected using methanol-water mobile phases containing between 50 and 90% (v/v) of methanol. The retention factor (</a:t>
            </a:r>
            <a:r>
              <a:rPr lang="en-US" b="1" i="1" dirty="0" err="1" smtClean="0"/>
              <a:t>R</a:t>
            </a:r>
            <a:r>
              <a:rPr lang="en-US" b="1" i="1" baseline="-25000" dirty="0" err="1" smtClean="0"/>
              <a:t>f</a:t>
            </a:r>
            <a:r>
              <a:rPr lang="en-US" dirty="0" smtClean="0"/>
              <a:t>) values were converted to </a:t>
            </a:r>
            <a:r>
              <a:rPr lang="en-US" b="1" i="1" dirty="0" smtClean="0"/>
              <a:t>R</a:t>
            </a:r>
            <a:r>
              <a:rPr lang="en-US" b="1" i="1" baseline="-25000" dirty="0" smtClean="0"/>
              <a:t>M</a:t>
            </a:r>
            <a:r>
              <a:rPr lang="en-US" dirty="0" smtClean="0"/>
              <a:t> values following the equation: </a:t>
            </a:r>
            <a:r>
              <a:rPr lang="en-US" b="1" i="1" dirty="0" smtClean="0"/>
              <a:t>R</a:t>
            </a:r>
            <a:r>
              <a:rPr lang="en-US" b="1" i="1" baseline="-25000" dirty="0" smtClean="0"/>
              <a:t>M</a:t>
            </a:r>
            <a:r>
              <a:rPr lang="en-US" dirty="0" smtClean="0"/>
              <a:t> = log (1/</a:t>
            </a:r>
            <a:r>
              <a:rPr lang="en-US" b="1" i="1" dirty="0" err="1" smtClean="0"/>
              <a:t>R</a:t>
            </a:r>
            <a:r>
              <a:rPr lang="en-US" b="1" i="1" baseline="-25000" dirty="0" err="1" smtClean="0"/>
              <a:t>f</a:t>
            </a:r>
            <a:r>
              <a:rPr lang="en-US" dirty="0" smtClean="0"/>
              <a:t> -1) [2].</a:t>
            </a:r>
          </a:p>
          <a:p>
            <a:pPr marL="0" indent="0" algn="just">
              <a:buNone/>
            </a:pPr>
            <a:r>
              <a:rPr lang="en-US" b="1" i="1" dirty="0" smtClean="0"/>
              <a:t>R</a:t>
            </a:r>
            <a:r>
              <a:rPr lang="en-US" b="1" i="1" baseline="-25000" dirty="0" smtClean="0"/>
              <a:t>M</a:t>
            </a:r>
            <a:r>
              <a:rPr lang="en-US" dirty="0" smtClean="0"/>
              <a:t> values were plotted against the concentration of methanol in the mobile phase (</a:t>
            </a:r>
            <a:r>
              <a:rPr lang="en-US" b="1" i="1" dirty="0" err="1" smtClean="0"/>
              <a:t>c</a:t>
            </a:r>
            <a:r>
              <a:rPr lang="en-US" baseline="-25000" dirty="0" err="1" smtClean="0"/>
              <a:t>MeOH</a:t>
            </a:r>
            <a:r>
              <a:rPr lang="en-US" dirty="0" smtClean="0"/>
              <a:t>) and extrapolated to zero concentration of methanol following the linear equation: </a:t>
            </a:r>
            <a:r>
              <a:rPr lang="en-US" b="1" i="1" dirty="0" smtClean="0"/>
              <a:t>R</a:t>
            </a:r>
            <a:r>
              <a:rPr lang="en-US" b="1" i="1" baseline="-25000" dirty="0" smtClean="0"/>
              <a:t>M</a:t>
            </a:r>
            <a:r>
              <a:rPr lang="en-US" dirty="0" smtClean="0"/>
              <a:t> = </a:t>
            </a:r>
            <a:r>
              <a:rPr lang="en-US" b="1" i="1" dirty="0" smtClean="0"/>
              <a:t>R</a:t>
            </a:r>
            <a:r>
              <a:rPr lang="en-US" b="1" i="1" baseline="-25000" dirty="0" smtClean="0"/>
              <a:t>M</a:t>
            </a:r>
            <a:r>
              <a:rPr lang="en-US" b="1" i="1" baseline="30000" dirty="0" smtClean="0"/>
              <a:t>0</a:t>
            </a:r>
            <a:r>
              <a:rPr lang="en-US" dirty="0" smtClean="0"/>
              <a:t> +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b="1" i="1" dirty="0" err="1" smtClean="0"/>
              <a:t>c</a:t>
            </a:r>
            <a:r>
              <a:rPr lang="en-US" i="1" baseline="-25000" dirty="0" err="1" smtClean="0"/>
              <a:t>MeOH</a:t>
            </a:r>
            <a:r>
              <a:rPr lang="en-US" dirty="0" smtClean="0"/>
              <a:t>. The relationships between the chromatographic parameters </a:t>
            </a:r>
            <a:r>
              <a:rPr lang="en-US" b="1" i="1" dirty="0" smtClean="0"/>
              <a:t>R</a:t>
            </a:r>
            <a:r>
              <a:rPr lang="en-US" b="1" i="1" baseline="-25000" dirty="0" smtClean="0"/>
              <a:t>M</a:t>
            </a:r>
            <a:r>
              <a:rPr lang="en-US" b="1" i="1" baseline="30000" dirty="0" smtClean="0"/>
              <a:t>0</a:t>
            </a:r>
            <a:r>
              <a:rPr lang="en-US" dirty="0" smtClean="0"/>
              <a:t> (intercept) or </a:t>
            </a:r>
            <a:r>
              <a:rPr lang="en-US" b="1" i="1" dirty="0" smtClean="0"/>
              <a:t>S</a:t>
            </a:r>
            <a:r>
              <a:rPr lang="en-US" dirty="0" smtClean="0"/>
              <a:t> (slope) obtained in this manner and the computed dermal permeability coefficient (log </a:t>
            </a:r>
            <a:r>
              <a:rPr lang="en-US" b="1" i="1" dirty="0" err="1" smtClean="0"/>
              <a:t>K</a:t>
            </a:r>
            <a:r>
              <a:rPr lang="en-US" b="1" i="1" baseline="-25000" dirty="0" err="1" smtClean="0"/>
              <a:t>p</a:t>
            </a:r>
            <a:r>
              <a:rPr lang="en-US" dirty="0" smtClean="0"/>
              <a:t>) are presented in Figures 1 and 2.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Results</a:t>
            </a:r>
          </a:p>
          <a:p>
            <a:pPr marL="0" indent="0" algn="just">
              <a:buNone/>
            </a:pPr>
            <a:r>
              <a:rPr lang="en-US" b="1" i="1" dirty="0" smtClean="0"/>
              <a:t>R</a:t>
            </a:r>
            <a:r>
              <a:rPr lang="en-US" b="1" i="1" baseline="-25000" dirty="0" smtClean="0"/>
              <a:t>M</a:t>
            </a:r>
            <a:r>
              <a:rPr lang="en-US" b="1" i="1" baseline="30000" dirty="0" smtClean="0"/>
              <a:t>0</a:t>
            </a:r>
            <a:r>
              <a:rPr lang="en-US" dirty="0" smtClean="0"/>
              <a:t> and </a:t>
            </a:r>
            <a:r>
              <a:rPr lang="en-US" b="1" i="1" dirty="0" smtClean="0"/>
              <a:t>S</a:t>
            </a:r>
            <a:r>
              <a:rPr lang="en-US" dirty="0" smtClean="0"/>
              <a:t> chromatographic parameters were found to be connected with log </a:t>
            </a:r>
            <a:r>
              <a:rPr lang="en-US" b="1" i="1" dirty="0" err="1" smtClean="0"/>
              <a:t>K</a:t>
            </a:r>
            <a:r>
              <a:rPr lang="en-US" b="1" i="1" baseline="-25000" dirty="0" err="1" smtClean="0"/>
              <a:t>p</a:t>
            </a:r>
            <a:r>
              <a:rPr lang="en-US" b="1" i="1" baseline="-25000" dirty="0" smtClean="0"/>
              <a:t> </a:t>
            </a:r>
            <a:r>
              <a:rPr lang="en-US" i="1" dirty="0" smtClean="0"/>
              <a:t>via</a:t>
            </a:r>
            <a:r>
              <a:rPr lang="en-US" dirty="0" smtClean="0"/>
              <a:t> reversed parabolic relationships explaining over 93% of total variability. The maximum skin permeation was observed for </a:t>
            </a:r>
            <a:r>
              <a:rPr lang="en-US" b="1" i="1" dirty="0" smtClean="0"/>
              <a:t>R</a:t>
            </a:r>
            <a:r>
              <a:rPr lang="en-US" b="1" i="1" baseline="-25000" dirty="0" smtClean="0"/>
              <a:t>M</a:t>
            </a:r>
            <a:r>
              <a:rPr lang="en-US" b="1" i="1" baseline="30000" dirty="0" smtClean="0"/>
              <a:t>0</a:t>
            </a:r>
            <a:r>
              <a:rPr lang="en-US" dirty="0" smtClean="0"/>
              <a:t> ≈ 2 and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≈</a:t>
            </a:r>
            <a:r>
              <a:rPr lang="en-US" dirty="0" smtClean="0"/>
              <a:t> -3, respectively. </a:t>
            </a:r>
          </a:p>
          <a:p>
            <a:pPr marL="0" indent="0" algn="just">
              <a:buNone/>
            </a:pPr>
            <a:endParaRPr lang="en-US" b="1" i="1" dirty="0" smtClean="0"/>
          </a:p>
          <a:p>
            <a:pPr marL="0" indent="0" algn="just">
              <a:buNone/>
            </a:pPr>
            <a:r>
              <a:rPr lang="en-US" b="1" dirty="0" smtClean="0"/>
              <a:t>Conclusion </a:t>
            </a:r>
          </a:p>
          <a:p>
            <a:pPr marL="0" indent="0" algn="just">
              <a:buNone/>
            </a:pPr>
            <a:r>
              <a:rPr lang="en-US" dirty="0" smtClean="0"/>
              <a:t>RP-18 Thin Layer Chromatography was found to be a suitable tool to estimate the skin permeability of studied drugs.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References</a:t>
            </a:r>
          </a:p>
          <a:p>
            <a:pPr marL="0" indent="0" algn="just">
              <a:buNone/>
            </a:pPr>
            <a:r>
              <a:rPr lang="en-US" dirty="0" smtClean="0"/>
              <a:t>1.EPI </a:t>
            </a:r>
            <a:r>
              <a:rPr lang="en-US" dirty="0" err="1" smtClean="0"/>
              <a:t>Suite</a:t>
            </a:r>
            <a:r>
              <a:rPr lang="en-US" baseline="30000" dirty="0" err="1" smtClean="0"/>
              <a:t>TM</a:t>
            </a:r>
            <a:r>
              <a:rPr lang="en-US" dirty="0" smtClean="0"/>
              <a:t>, www.epa.gov</a:t>
            </a:r>
          </a:p>
          <a:p>
            <a:pPr marL="0" indent="0" algn="just">
              <a:buNone/>
            </a:pPr>
            <a:r>
              <a:rPr lang="en-US" dirty="0" smtClean="0"/>
              <a:t>2. Bate-Smith E.C., </a:t>
            </a:r>
            <a:r>
              <a:rPr lang="en-US" dirty="0" err="1" smtClean="0"/>
              <a:t>Westall</a:t>
            </a:r>
            <a:r>
              <a:rPr lang="en-US" dirty="0" smtClean="0"/>
              <a:t> R.G. </a:t>
            </a:r>
            <a:r>
              <a:rPr lang="en-US" i="1" dirty="0" err="1" smtClean="0"/>
              <a:t>Biochim</a:t>
            </a:r>
            <a:r>
              <a:rPr lang="en-US" i="1" dirty="0" smtClean="0"/>
              <a:t>. </a:t>
            </a:r>
            <a:r>
              <a:rPr lang="en-US" i="1" dirty="0" err="1" smtClean="0"/>
              <a:t>Biophys</a:t>
            </a:r>
            <a:r>
              <a:rPr lang="en-US" i="1" dirty="0" smtClean="0"/>
              <a:t>. </a:t>
            </a:r>
            <a:r>
              <a:rPr lang="en-US" i="1" dirty="0" err="1" smtClean="0"/>
              <a:t>Acta</a:t>
            </a:r>
            <a:r>
              <a:rPr lang="en-US" dirty="0" smtClean="0"/>
              <a:t> </a:t>
            </a:r>
            <a:r>
              <a:rPr lang="en-US" b="1" dirty="0" smtClean="0"/>
              <a:t>1950</a:t>
            </a:r>
            <a:r>
              <a:rPr lang="en-US" dirty="0" smtClean="0"/>
              <a:t>, 4, 427-440</a:t>
            </a:r>
          </a:p>
          <a:p>
            <a:pPr marL="0" indent="0" algn="just">
              <a:buNone/>
            </a:pPr>
            <a:endParaRPr lang="en-US" i="1" dirty="0" smtClean="0"/>
          </a:p>
          <a:p>
            <a:pPr marL="0" indent="0" algn="just">
              <a:buNone/>
            </a:pPr>
            <a:r>
              <a:rPr lang="pl-PL" b="1" dirty="0" err="1" smtClean="0"/>
              <a:t>Acknowlegements</a:t>
            </a:r>
            <a:endParaRPr lang="pl-PL" b="1" dirty="0" smtClean="0"/>
          </a:p>
          <a:p>
            <a:pPr marL="0" indent="0" algn="just">
              <a:buNone/>
            </a:pPr>
            <a:r>
              <a:rPr lang="en-US" dirty="0" smtClean="0"/>
              <a:t>This research was supported by an internal grant of the Medical University of </a:t>
            </a:r>
            <a:r>
              <a:rPr lang="en-US" dirty="0" err="1" smtClean="0"/>
              <a:t>Łódź</a:t>
            </a:r>
            <a:r>
              <a:rPr lang="en-US" dirty="0" smtClean="0"/>
              <a:t> no. 503/3-016-03/503-31-001 </a:t>
            </a:r>
          </a:p>
          <a:p>
            <a:pPr algn="just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5391" y="39235053"/>
            <a:ext cx="27423185" cy="250853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404760"/>
              </p:ext>
            </p:extLst>
          </p:nvPr>
        </p:nvGraphicFramePr>
        <p:xfrm>
          <a:off x="1955006" y="25596850"/>
          <a:ext cx="9989344" cy="8519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4516"/>
                <a:gridCol w="2238276"/>
                <a:gridCol w="2238276"/>
                <a:gridCol w="2238276"/>
              </a:tblGrid>
              <a:tr h="323215">
                <a:tc>
                  <a:txBody>
                    <a:bodyPr/>
                    <a:lstStyle/>
                    <a:p>
                      <a:pPr algn="l" fontAlgn="b"/>
                      <a:r>
                        <a:rPr lang="pl-PL" sz="3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Table</a:t>
                      </a:r>
                      <a:r>
                        <a:rPr lang="pl-PL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1" i="1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1" i="1" u="none" strike="noStrike" baseline="30000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1" i="1" u="none" strike="noStrike" baseline="-25000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323215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1" u="none" strike="noStrike" dirty="0">
                          <a:effectLst/>
                        </a:rPr>
                        <a:t>S</a:t>
                      </a:r>
                      <a:endParaRPr lang="en-US" sz="3200" b="1" i="1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1" i="1" u="none" strike="noStrike" dirty="0">
                          <a:effectLst/>
                        </a:rPr>
                        <a:t>R</a:t>
                      </a:r>
                      <a:r>
                        <a:rPr lang="en-US" sz="3200" b="1" i="1" u="none" strike="noStrike" baseline="-25000" dirty="0">
                          <a:effectLst/>
                        </a:rPr>
                        <a:t>M</a:t>
                      </a:r>
                      <a:r>
                        <a:rPr lang="en-US" sz="3200" b="1" i="1" u="none" strike="noStrike" baseline="30000" dirty="0">
                          <a:effectLst/>
                        </a:rPr>
                        <a:t>0</a:t>
                      </a:r>
                      <a:endParaRPr lang="en-US" sz="3200" b="1" i="1" u="none" strike="noStrike" baseline="30000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3200" u="none" strike="noStrike" dirty="0" smtClean="0">
                          <a:effectLst/>
                        </a:rPr>
                        <a:t>l</a:t>
                      </a:r>
                      <a:r>
                        <a:rPr lang="en-US" sz="3200" u="none" strike="noStrike" dirty="0" err="1" smtClean="0">
                          <a:effectLst/>
                        </a:rPr>
                        <a:t>og</a:t>
                      </a:r>
                      <a:r>
                        <a:rPr lang="pl-PL" sz="3200" u="none" strike="noStrike" dirty="0" smtClean="0">
                          <a:effectLst/>
                        </a:rPr>
                        <a:t> </a:t>
                      </a:r>
                      <a:r>
                        <a:rPr lang="en-US" sz="3200" b="1" i="1" u="none" strike="noStrike" dirty="0" smtClean="0">
                          <a:effectLst/>
                        </a:rPr>
                        <a:t>K</a:t>
                      </a:r>
                      <a:r>
                        <a:rPr lang="pl-PL" sz="3200" b="1" i="1" u="none" strike="noStrike" baseline="-25000" dirty="0" smtClean="0">
                          <a:effectLst/>
                        </a:rPr>
                        <a:t>p</a:t>
                      </a:r>
                      <a:endParaRPr lang="en-US" sz="3200" b="1" i="1" u="none" strike="noStrike" baseline="-25000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err="1">
                          <a:effectLst/>
                        </a:rPr>
                        <a:t>Temazepam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-3.798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3.050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-3.037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Alprazolam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-3.877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3.254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-3.129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Bromazepam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-3.269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2.496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-3.217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Elenium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-2.551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2.131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-2.866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O</a:t>
                      </a:r>
                      <a:r>
                        <a:rPr lang="pl-PL" sz="3200" u="none" strike="noStrike" dirty="0" smtClean="0">
                          <a:effectLst/>
                        </a:rPr>
                        <a:t>x</a:t>
                      </a:r>
                      <a:r>
                        <a:rPr lang="en-US" sz="3200" u="none" strike="noStrike" dirty="0" err="1" smtClean="0">
                          <a:effectLst/>
                        </a:rPr>
                        <a:t>azepam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-3.752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2.864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-2.924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Lorazepam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-4.037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3.031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-3.019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Lormetazepam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-4.207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3.303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-3.201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err="1" smtClean="0">
                          <a:effectLst/>
                        </a:rPr>
                        <a:t>Clorazepat</a:t>
                      </a:r>
                      <a:r>
                        <a:rPr lang="pl-PL" sz="3200" u="none" strike="noStrike" dirty="0" smtClean="0">
                          <a:effectLst/>
                        </a:rPr>
                        <a:t>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-3.840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3.117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-3.206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Rani</a:t>
                      </a:r>
                      <a:r>
                        <a:rPr lang="pl-PL" sz="3200" u="none" strike="noStrike" dirty="0" err="1" smtClean="0">
                          <a:effectLst/>
                        </a:rPr>
                        <a:t>tidine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-0.518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-0.073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-4.390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Met</a:t>
                      </a:r>
                      <a:r>
                        <a:rPr lang="pl-PL" sz="3200" u="none" strike="noStrike" dirty="0" smtClean="0">
                          <a:effectLst/>
                        </a:rPr>
                        <a:t>h</a:t>
                      </a:r>
                      <a:r>
                        <a:rPr lang="en-US" sz="3200" u="none" strike="noStrike" dirty="0" err="1" smtClean="0">
                          <a:effectLst/>
                        </a:rPr>
                        <a:t>yldopa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-0.197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-0.805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-5.180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err="1" smtClean="0">
                          <a:effectLst/>
                        </a:rPr>
                        <a:t>Piro</a:t>
                      </a:r>
                      <a:r>
                        <a:rPr lang="pl-PL" sz="3200" u="none" strike="noStrike" dirty="0" err="1" smtClean="0">
                          <a:effectLst/>
                        </a:rPr>
                        <a:t>xicam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-3.193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2.598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-2.631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err="1" smtClean="0">
                          <a:effectLst/>
                        </a:rPr>
                        <a:t>Amizepin</a:t>
                      </a:r>
                      <a:r>
                        <a:rPr lang="pl-PL" sz="3200" u="none" strike="noStrike" dirty="0" smtClean="0">
                          <a:effectLst/>
                        </a:rPr>
                        <a:t>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-3.221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2.484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-2.503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Paracetamol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-1.500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0.459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-3.348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  <a:tr h="5375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err="1" smtClean="0">
                          <a:effectLst/>
                        </a:rPr>
                        <a:t>Aspir</a:t>
                      </a:r>
                      <a:r>
                        <a:rPr lang="pl-PL" sz="3200" u="none" strike="noStrike" dirty="0" smtClean="0">
                          <a:effectLst/>
                        </a:rPr>
                        <a:t>in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-2.204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1.301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-3.025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165466"/>
              </p:ext>
            </p:extLst>
          </p:nvPr>
        </p:nvGraphicFramePr>
        <p:xfrm>
          <a:off x="15899606" y="24758650"/>
          <a:ext cx="10591800" cy="739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004311"/>
              </p:ext>
            </p:extLst>
          </p:nvPr>
        </p:nvGraphicFramePr>
        <p:xfrm>
          <a:off x="16509206" y="32302450"/>
          <a:ext cx="10515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478</Words>
  <Application>Microsoft Office PowerPoint</Application>
  <PresentationFormat>Niestandardowy</PresentationFormat>
  <Paragraphs>91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Application of RP-18 TLC retention data to prediction of transdermal absorption of drugs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um</cp:lastModifiedBy>
  <cp:revision>82</cp:revision>
  <dcterms:created xsi:type="dcterms:W3CDTF">2015-04-04T09:45:50Z</dcterms:created>
  <dcterms:modified xsi:type="dcterms:W3CDTF">2020-10-30T11:28:24Z</dcterms:modified>
</cp:coreProperties>
</file>