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256" r:id="rId3"/>
    <p:sldId id="280" r:id="rId4"/>
    <p:sldId id="258" r:id="rId5"/>
    <p:sldId id="259" r:id="rId6"/>
    <p:sldId id="261" r:id="rId7"/>
    <p:sldId id="269" r:id="rId8"/>
    <p:sldId id="281" r:id="rId9"/>
    <p:sldId id="276" r:id="rId10"/>
    <p:sldId id="277" r:id="rId11"/>
    <p:sldId id="278" r:id="rId12"/>
    <p:sldId id="265" r:id="rId13"/>
    <p:sldId id="279" r:id="rId14"/>
  </p:sldIdLst>
  <p:sldSz cx="9144000" cy="6858000" type="screen4x3"/>
  <p:notesSz cx="6858000" cy="9144000"/>
  <p:defaultTextStyle>
    <a:defPPr>
      <a:defRPr lang="fr-FR"/>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3" algn="l" defTabSz="914342" rtl="0" eaLnBrk="1" latinLnBrk="0" hangingPunct="1">
      <a:defRPr sz="1800" kern="1200">
        <a:solidFill>
          <a:schemeClr val="tx1"/>
        </a:solidFill>
        <a:latin typeface="+mn-lt"/>
        <a:ea typeface="+mn-ea"/>
        <a:cs typeface="+mn-cs"/>
      </a:defRPr>
    </a:lvl6pPr>
    <a:lvl7pPr marL="2743024" algn="l" defTabSz="914342" rtl="0" eaLnBrk="1" latinLnBrk="0" hangingPunct="1">
      <a:defRPr sz="1800" kern="1200">
        <a:solidFill>
          <a:schemeClr val="tx1"/>
        </a:solidFill>
        <a:latin typeface="+mn-lt"/>
        <a:ea typeface="+mn-ea"/>
        <a:cs typeface="+mn-cs"/>
      </a:defRPr>
    </a:lvl7pPr>
    <a:lvl8pPr marL="3200195"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D9D9"/>
    <a:srgbClr val="FFE5E5"/>
    <a:srgbClr val="FFEBEB"/>
    <a:srgbClr val="D79BFF"/>
    <a:srgbClr val="FAEFFF"/>
    <a:srgbClr val="EECDFF"/>
    <a:srgbClr val="FF8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822" autoAdjust="0"/>
  </p:normalViewPr>
  <p:slideViewPr>
    <p:cSldViewPr>
      <p:cViewPr>
        <p:scale>
          <a:sx n="100" d="100"/>
          <a:sy n="100" d="100"/>
        </p:scale>
        <p:origin x="-1932"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pPr/>
              <a:t>11/4/2020</a:t>
            </a:fld>
            <a:endParaRPr lang="en-US"/>
          </a:p>
        </p:txBody>
      </p:sp>
      <p:sp>
        <p:nvSpPr>
          <p:cNvPr id="4" name="Footer Placeholder 3">
            <a:extLst>
              <a:ext uri="{FF2B5EF4-FFF2-40B4-BE49-F238E27FC236}">
                <a16:creationId xmlns:a16="http://schemas.microsoft.com/office/drawing/2014/main" xmlns=""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pPr/>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04/11/2020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3" algn="l" defTabSz="914342" rtl="0" eaLnBrk="1" latinLnBrk="0" hangingPunct="1">
      <a:defRPr sz="1200" kern="1200">
        <a:solidFill>
          <a:schemeClr val="tx1"/>
        </a:solidFill>
        <a:latin typeface="+mn-lt"/>
        <a:ea typeface="+mn-ea"/>
        <a:cs typeface="+mn-cs"/>
      </a:defRPr>
    </a:lvl4pPr>
    <a:lvl5pPr marL="1828683" algn="l" defTabSz="914342" rtl="0" eaLnBrk="1" latinLnBrk="0" hangingPunct="1">
      <a:defRPr sz="1200" kern="1200">
        <a:solidFill>
          <a:schemeClr val="tx1"/>
        </a:solidFill>
        <a:latin typeface="+mn-lt"/>
        <a:ea typeface="+mn-ea"/>
        <a:cs typeface="+mn-cs"/>
      </a:defRPr>
    </a:lvl5pPr>
    <a:lvl6pPr marL="2285853" algn="l" defTabSz="914342" rtl="0" eaLnBrk="1" latinLnBrk="0" hangingPunct="1">
      <a:defRPr sz="1200" kern="1200">
        <a:solidFill>
          <a:schemeClr val="tx1"/>
        </a:solidFill>
        <a:latin typeface="+mn-lt"/>
        <a:ea typeface="+mn-ea"/>
        <a:cs typeface="+mn-cs"/>
      </a:defRPr>
    </a:lvl6pPr>
    <a:lvl7pPr marL="2743024" algn="l" defTabSz="914342" rtl="0" eaLnBrk="1" latinLnBrk="0" hangingPunct="1">
      <a:defRPr sz="1200" kern="1200">
        <a:solidFill>
          <a:schemeClr val="tx1"/>
        </a:solidFill>
        <a:latin typeface="+mn-lt"/>
        <a:ea typeface="+mn-ea"/>
        <a:cs typeface="+mn-cs"/>
      </a:defRPr>
    </a:lvl7pPr>
    <a:lvl8pPr marL="3200195" algn="l" defTabSz="914342" rtl="0" eaLnBrk="1" latinLnBrk="0" hangingPunct="1">
      <a:defRPr sz="1200" kern="1200">
        <a:solidFill>
          <a:schemeClr val="tx1"/>
        </a:solidFill>
        <a:latin typeface="+mn-lt"/>
        <a:ea typeface="+mn-ea"/>
        <a:cs typeface="+mn-cs"/>
      </a:defRPr>
    </a:lvl8pPr>
    <a:lvl9pPr marL="3657366" algn="l" defTabSz="9143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69082-9D5D-43A3-B675-27AB9B8E552E}" type="slidenum">
              <a:rPr lang="en-US" smtClean="0"/>
              <a:pPr/>
              <a:t>3</a:t>
            </a:fld>
            <a:endParaRPr lang="en-US" dirty="0"/>
          </a:p>
        </p:txBody>
      </p:sp>
    </p:spTree>
    <p:extLst>
      <p:ext uri="{BB962C8B-B14F-4D97-AF65-F5344CB8AC3E}">
        <p14:creationId xmlns:p14="http://schemas.microsoft.com/office/powerpoint/2010/main" val="260936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43B29B-B019-4D46-9E1C-AD21AAE89F7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3" indent="0" algn="ctr">
              <a:buNone/>
              <a:defRPr>
                <a:solidFill>
                  <a:schemeClr val="tx1">
                    <a:tint val="75000"/>
                  </a:schemeClr>
                </a:solidFill>
              </a:defRPr>
            </a:lvl5pPr>
            <a:lvl6pPr marL="2285853" indent="0" algn="ctr">
              <a:buNone/>
              <a:defRPr>
                <a:solidFill>
                  <a:schemeClr val="tx1">
                    <a:tint val="75000"/>
                  </a:schemeClr>
                </a:solidFill>
              </a:defRPr>
            </a:lvl6pPr>
            <a:lvl7pPr marL="2743024" indent="0" algn="ctr">
              <a:buNone/>
              <a:defRPr>
                <a:solidFill>
                  <a:schemeClr val="tx1">
                    <a:tint val="75000"/>
                  </a:schemeClr>
                </a:solidFill>
              </a:defRPr>
            </a:lvl7pPr>
            <a:lvl8pPr marL="3200195" indent="0" algn="ctr">
              <a:buNone/>
              <a:defRPr>
                <a:solidFill>
                  <a:schemeClr val="tx1">
                    <a:tint val="75000"/>
                  </a:schemeClr>
                </a:solidFill>
              </a:defRPr>
            </a:lvl8pPr>
            <a:lvl9pPr marL="3657366"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04/11/2020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04/11/2020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04/11/2020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71" indent="0" algn="ctr">
              <a:buNone/>
              <a:defRPr sz="2000"/>
            </a:lvl2pPr>
            <a:lvl3pPr marL="914342" indent="0" algn="ctr">
              <a:buNone/>
              <a:defRPr sz="1800"/>
            </a:lvl3pPr>
            <a:lvl4pPr marL="1371513" indent="0" algn="ctr">
              <a:buNone/>
              <a:defRPr sz="1600"/>
            </a:lvl4pPr>
            <a:lvl5pPr marL="1828683" indent="0" algn="ctr">
              <a:buNone/>
              <a:defRPr sz="1600"/>
            </a:lvl5pPr>
            <a:lvl6pPr marL="2285853" indent="0" algn="ctr">
              <a:buNone/>
              <a:defRPr sz="1600"/>
            </a:lvl6pPr>
            <a:lvl7pPr marL="2743024" indent="0" algn="ctr">
              <a:buNone/>
              <a:defRPr sz="1600"/>
            </a:lvl7pPr>
            <a:lvl8pPr marL="3200195" indent="0" algn="ctr">
              <a:buNone/>
              <a:defRPr sz="1600"/>
            </a:lvl8pPr>
            <a:lvl9pPr marL="365736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171" indent="0">
              <a:buNone/>
              <a:defRPr sz="2000">
                <a:solidFill>
                  <a:schemeClr val="tx1">
                    <a:tint val="75000"/>
                  </a:schemeClr>
                </a:solidFill>
              </a:defRPr>
            </a:lvl2pPr>
            <a:lvl3pPr marL="914342" indent="0">
              <a:buNone/>
              <a:defRPr sz="1800">
                <a:solidFill>
                  <a:schemeClr val="tx1">
                    <a:tint val="75000"/>
                  </a:schemeClr>
                </a:solidFill>
              </a:defRPr>
            </a:lvl3pPr>
            <a:lvl4pPr marL="1371513" indent="0">
              <a:buNone/>
              <a:defRPr sz="1600">
                <a:solidFill>
                  <a:schemeClr val="tx1">
                    <a:tint val="75000"/>
                  </a:schemeClr>
                </a:solidFill>
              </a:defRPr>
            </a:lvl4pPr>
            <a:lvl5pPr marL="1828683" indent="0">
              <a:buNone/>
              <a:defRPr sz="1600">
                <a:solidFill>
                  <a:schemeClr val="tx1">
                    <a:tint val="75000"/>
                  </a:schemeClr>
                </a:solidFill>
              </a:defRPr>
            </a:lvl5pPr>
            <a:lvl6pPr marL="2285853" indent="0">
              <a:buNone/>
              <a:defRPr sz="1600">
                <a:solidFill>
                  <a:schemeClr val="tx1">
                    <a:tint val="75000"/>
                  </a:schemeClr>
                </a:solidFill>
              </a:defRPr>
            </a:lvl6pPr>
            <a:lvl7pPr marL="2743024" indent="0">
              <a:buNone/>
              <a:defRPr sz="1600">
                <a:solidFill>
                  <a:schemeClr val="tx1">
                    <a:tint val="75000"/>
                  </a:schemeClr>
                </a:solidFill>
              </a:defRPr>
            </a:lvl7pPr>
            <a:lvl8pPr marL="3200195" indent="0">
              <a:buNone/>
              <a:defRPr sz="1600">
                <a:solidFill>
                  <a:schemeClr val="tx1">
                    <a:tint val="75000"/>
                  </a:schemeClr>
                </a:solidFill>
              </a:defRPr>
            </a:lvl8pPr>
            <a:lvl9pPr marL="365736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3" indent="0">
              <a:buNone/>
              <a:defRPr sz="1600" b="1"/>
            </a:lvl5pPr>
            <a:lvl6pPr marL="2285853" indent="0">
              <a:buNone/>
              <a:defRPr sz="1600" b="1"/>
            </a:lvl6pPr>
            <a:lvl7pPr marL="2743024" indent="0">
              <a:buNone/>
              <a:defRPr sz="1600" b="1"/>
            </a:lvl7pPr>
            <a:lvl8pPr marL="3200195" indent="0">
              <a:buNone/>
              <a:defRPr sz="1600" b="1"/>
            </a:lvl8pPr>
            <a:lvl9pPr marL="3657366"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3" indent="0">
              <a:buNone/>
              <a:defRPr sz="1600" b="1"/>
            </a:lvl5pPr>
            <a:lvl6pPr marL="2285853" indent="0">
              <a:buNone/>
              <a:defRPr sz="1600" b="1"/>
            </a:lvl6pPr>
            <a:lvl7pPr marL="2743024" indent="0">
              <a:buNone/>
              <a:defRPr sz="1600" b="1"/>
            </a:lvl7pPr>
            <a:lvl8pPr marL="3200195" indent="0">
              <a:buNone/>
              <a:defRPr sz="1600" b="1"/>
            </a:lvl8pPr>
            <a:lvl9pPr marL="365736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171" indent="0">
              <a:buNone/>
              <a:defRPr sz="1400"/>
            </a:lvl2pPr>
            <a:lvl3pPr marL="914342" indent="0">
              <a:buNone/>
              <a:defRPr sz="1200"/>
            </a:lvl3pPr>
            <a:lvl4pPr marL="1371513" indent="0">
              <a:buNone/>
              <a:defRPr sz="1000"/>
            </a:lvl4pPr>
            <a:lvl5pPr marL="1828683" indent="0">
              <a:buNone/>
              <a:defRPr sz="1000"/>
            </a:lvl5pPr>
            <a:lvl6pPr marL="2285853" indent="0">
              <a:buNone/>
              <a:defRPr sz="1000"/>
            </a:lvl6pPr>
            <a:lvl7pPr marL="2743024" indent="0">
              <a:buNone/>
              <a:defRPr sz="1000"/>
            </a:lvl7pPr>
            <a:lvl8pPr marL="3200195" indent="0">
              <a:buNone/>
              <a:defRPr sz="1000"/>
            </a:lvl8pPr>
            <a:lvl9pPr marL="365736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04/11/2020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1"/>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6"/>
            <a:ext cx="4629150" cy="4873625"/>
          </a:xfrm>
        </p:spPr>
        <p:txBody>
          <a:bodyPr/>
          <a:lstStyle>
            <a:lvl1pPr marL="0" indent="0">
              <a:buNone/>
              <a:defRPr sz="3200"/>
            </a:lvl1pPr>
            <a:lvl2pPr marL="457171" indent="0">
              <a:buNone/>
              <a:defRPr sz="2800"/>
            </a:lvl2pPr>
            <a:lvl3pPr marL="914342" indent="0">
              <a:buNone/>
              <a:defRPr sz="2400"/>
            </a:lvl3pPr>
            <a:lvl4pPr marL="1371513" indent="0">
              <a:buNone/>
              <a:defRPr sz="2000"/>
            </a:lvl4pPr>
            <a:lvl5pPr marL="1828683" indent="0">
              <a:buNone/>
              <a:defRPr sz="2000"/>
            </a:lvl5pPr>
            <a:lvl6pPr marL="2285853" indent="0">
              <a:buNone/>
              <a:defRPr sz="2000"/>
            </a:lvl6pPr>
            <a:lvl7pPr marL="2743024" indent="0">
              <a:buNone/>
              <a:defRPr sz="2000"/>
            </a:lvl7pPr>
            <a:lvl8pPr marL="3200195" indent="0">
              <a:buNone/>
              <a:defRPr sz="2000"/>
            </a:lvl8pPr>
            <a:lvl9pPr marL="3657366" indent="0">
              <a:buNone/>
              <a:defRPr sz="2000"/>
            </a:lvl9pPr>
          </a:lstStyle>
          <a:p>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171" indent="0">
              <a:buNone/>
              <a:defRPr sz="1400"/>
            </a:lvl2pPr>
            <a:lvl3pPr marL="914342" indent="0">
              <a:buNone/>
              <a:defRPr sz="1200"/>
            </a:lvl3pPr>
            <a:lvl4pPr marL="1371513" indent="0">
              <a:buNone/>
              <a:defRPr sz="1000"/>
            </a:lvl4pPr>
            <a:lvl5pPr marL="1828683" indent="0">
              <a:buNone/>
              <a:defRPr sz="1000"/>
            </a:lvl5pPr>
            <a:lvl6pPr marL="2285853" indent="0">
              <a:buNone/>
              <a:defRPr sz="1000"/>
            </a:lvl6pPr>
            <a:lvl7pPr marL="2743024" indent="0">
              <a:buNone/>
              <a:defRPr sz="1000"/>
            </a:lvl7pPr>
            <a:lvl8pPr marL="3200195" indent="0">
              <a:buNone/>
              <a:defRPr sz="1000"/>
            </a:lvl8pPr>
            <a:lvl9pPr marL="365736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2" indent="0">
              <a:buNone/>
              <a:defRPr sz="1600">
                <a:solidFill>
                  <a:schemeClr val="tx1">
                    <a:tint val="75000"/>
                  </a:schemeClr>
                </a:solidFill>
              </a:defRPr>
            </a:lvl3pPr>
            <a:lvl4pPr marL="1371513" indent="0">
              <a:buNone/>
              <a:defRPr sz="1400">
                <a:solidFill>
                  <a:schemeClr val="tx1">
                    <a:tint val="75000"/>
                  </a:schemeClr>
                </a:solidFill>
              </a:defRPr>
            </a:lvl4pPr>
            <a:lvl5pPr marL="1828683" indent="0">
              <a:buNone/>
              <a:defRPr sz="1400">
                <a:solidFill>
                  <a:schemeClr val="tx1">
                    <a:tint val="75000"/>
                  </a:schemeClr>
                </a:solidFill>
              </a:defRPr>
            </a:lvl5pPr>
            <a:lvl6pPr marL="2285853" indent="0">
              <a:buNone/>
              <a:defRPr sz="1400">
                <a:solidFill>
                  <a:schemeClr val="tx1">
                    <a:tint val="75000"/>
                  </a:schemeClr>
                </a:solidFill>
              </a:defRPr>
            </a:lvl6pPr>
            <a:lvl7pPr marL="2743024" indent="0">
              <a:buNone/>
              <a:defRPr sz="1400">
                <a:solidFill>
                  <a:schemeClr val="tx1">
                    <a:tint val="75000"/>
                  </a:schemeClr>
                </a:solidFill>
              </a:defRPr>
            </a:lvl7pPr>
            <a:lvl8pPr marL="3200195" indent="0">
              <a:buNone/>
              <a:defRPr sz="1400">
                <a:solidFill>
                  <a:schemeClr val="tx1">
                    <a:tint val="75000"/>
                  </a:schemeClr>
                </a:solidFill>
              </a:defRPr>
            </a:lvl8pPr>
            <a:lvl9pPr marL="365736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04/11/2020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1"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04/11/2020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3" indent="0">
              <a:buNone/>
              <a:defRPr sz="1600" b="1"/>
            </a:lvl5pPr>
            <a:lvl6pPr marL="2285853" indent="0">
              <a:buNone/>
              <a:defRPr sz="1600" b="1"/>
            </a:lvl6pPr>
            <a:lvl7pPr marL="2743024" indent="0">
              <a:buNone/>
              <a:defRPr sz="1600" b="1"/>
            </a:lvl7pPr>
            <a:lvl8pPr marL="3200195" indent="0">
              <a:buNone/>
              <a:defRPr sz="1600" b="1"/>
            </a:lvl8pPr>
            <a:lvl9pPr marL="365736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3" indent="0">
              <a:buNone/>
              <a:defRPr sz="1600" b="1"/>
            </a:lvl5pPr>
            <a:lvl6pPr marL="2285853" indent="0">
              <a:buNone/>
              <a:defRPr sz="1600" b="1"/>
            </a:lvl6pPr>
            <a:lvl7pPr marL="2743024" indent="0">
              <a:buNone/>
              <a:defRPr sz="1600" b="1"/>
            </a:lvl7pPr>
            <a:lvl8pPr marL="3200195" indent="0">
              <a:buNone/>
              <a:defRPr sz="1600" b="1"/>
            </a:lvl8pPr>
            <a:lvl9pPr marL="365736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04/11/2020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04/11/2020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04/11/2020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3" indent="0">
              <a:buNone/>
              <a:defRPr sz="900"/>
            </a:lvl5pPr>
            <a:lvl6pPr marL="2285853" indent="0">
              <a:buNone/>
              <a:defRPr sz="900"/>
            </a:lvl6pPr>
            <a:lvl7pPr marL="2743024" indent="0">
              <a:buNone/>
              <a:defRPr sz="900"/>
            </a:lvl7pPr>
            <a:lvl8pPr marL="3200195" indent="0">
              <a:buNone/>
              <a:defRPr sz="900"/>
            </a:lvl8pPr>
            <a:lvl9pPr marL="365736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04/11/2020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71" indent="0">
              <a:buNone/>
              <a:defRPr sz="2800"/>
            </a:lvl2pPr>
            <a:lvl3pPr marL="914342" indent="0">
              <a:buNone/>
              <a:defRPr sz="2400"/>
            </a:lvl3pPr>
            <a:lvl4pPr marL="1371513" indent="0">
              <a:buNone/>
              <a:defRPr sz="2000"/>
            </a:lvl4pPr>
            <a:lvl5pPr marL="1828683" indent="0">
              <a:buNone/>
              <a:defRPr sz="2000"/>
            </a:lvl5pPr>
            <a:lvl6pPr marL="2285853" indent="0">
              <a:buNone/>
              <a:defRPr sz="2000"/>
            </a:lvl6pPr>
            <a:lvl7pPr marL="2743024" indent="0">
              <a:buNone/>
              <a:defRPr sz="2000"/>
            </a:lvl7pPr>
            <a:lvl8pPr marL="3200195" indent="0">
              <a:buNone/>
              <a:defRPr sz="2000"/>
            </a:lvl8pPr>
            <a:lvl9pPr marL="3657366"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3" indent="0">
              <a:buNone/>
              <a:defRPr sz="900"/>
            </a:lvl5pPr>
            <a:lvl6pPr marL="2285853" indent="0">
              <a:buNone/>
              <a:defRPr sz="900"/>
            </a:lvl6pPr>
            <a:lvl7pPr marL="2743024" indent="0">
              <a:buNone/>
              <a:defRPr sz="900"/>
            </a:lvl7pPr>
            <a:lvl8pPr marL="3200195" indent="0">
              <a:buNone/>
              <a:defRPr sz="900"/>
            </a:lvl8pPr>
            <a:lvl9pPr marL="365736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04/11/2020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3" tIns="45712" rIns="91423" bIns="45712"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1"/>
            <a:ext cx="8229600" cy="4525963"/>
          </a:xfrm>
          <a:prstGeom prst="rect">
            <a:avLst/>
          </a:prstGeom>
        </p:spPr>
        <p:txBody>
          <a:bodyPr vert="horz" lIns="91423" tIns="45712" rIns="91423" bIns="457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fld id="{1CCFA5E1-D094-4A0B-B20B-B561C85E6A82}" type="datetime1">
              <a:rPr lang="fr-FR" smtClean="0"/>
              <a:pPr/>
              <a:t>04/11/2020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42" rtl="0" eaLnBrk="1" latinLnBrk="0" hangingPunct="1">
        <a:spcBef>
          <a:spcPct val="0"/>
        </a:spcBef>
        <a:buNone/>
        <a:defRPr sz="4400" kern="1200">
          <a:solidFill>
            <a:schemeClr val="tx1"/>
          </a:solidFill>
          <a:latin typeface="+mj-lt"/>
          <a:ea typeface="+mj-ea"/>
          <a:cs typeface="+mj-cs"/>
        </a:defRPr>
      </a:lvl1pPr>
    </p:titleStyle>
    <p:bodyStyle>
      <a:lvl1pPr marL="342878" indent="-342878" algn="l" defTabSz="9143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7" indent="-228585" algn="l" defTabSz="9143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98"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68"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39"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0"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1"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1"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3" algn="l" defTabSz="914342" rtl="0" eaLnBrk="1" latinLnBrk="0" hangingPunct="1">
        <a:defRPr sz="1800" kern="1200">
          <a:solidFill>
            <a:schemeClr val="tx1"/>
          </a:solidFill>
          <a:latin typeface="+mn-lt"/>
          <a:ea typeface="+mn-ea"/>
          <a:cs typeface="+mn-cs"/>
        </a:defRPr>
      </a:lvl6pPr>
      <a:lvl7pPr marL="2743024" algn="l" defTabSz="914342" rtl="0" eaLnBrk="1" latinLnBrk="0" hangingPunct="1">
        <a:defRPr sz="1800" kern="1200">
          <a:solidFill>
            <a:schemeClr val="tx1"/>
          </a:solidFill>
          <a:latin typeface="+mn-lt"/>
          <a:ea typeface="+mn-ea"/>
          <a:cs typeface="+mn-cs"/>
        </a:defRPr>
      </a:lvl7pPr>
      <a:lvl8pPr marL="3200195"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23" tIns="45712" rIns="91423" bIns="45712"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23" tIns="45712" rIns="91423" bIns="457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fld id="{4FA24ED9-1BAC-43CE-92AB-135E2507265C}" type="datetimeFigureOut">
              <a:rPr lang="en-US" smtClean="0"/>
              <a:pPr/>
              <a:t>11/4/2020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fld id="{24F29872-1DA2-4001-977B-942AFF1DF91F}" type="slidenum">
              <a:rPr lang="en-US" smtClean="0"/>
              <a:pPr/>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4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5" indent="-228585" algn="l" defTabSz="91434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6" indent="-228585" algn="l" defTabSz="91434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7" indent="-228585" algn="l" defTabSz="91434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98" indent="-228585" algn="l" defTabSz="9143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68" indent="-228585" algn="l" defTabSz="9143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39" indent="-228585" algn="l" defTabSz="9143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10" indent="-228585" algn="l" defTabSz="9143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81" indent="-228585" algn="l" defTabSz="9143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51" indent="-228585" algn="l" defTabSz="91434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3" algn="l" defTabSz="914342" rtl="0" eaLnBrk="1" latinLnBrk="0" hangingPunct="1">
        <a:defRPr sz="1800" kern="1200">
          <a:solidFill>
            <a:schemeClr val="tx1"/>
          </a:solidFill>
          <a:latin typeface="+mn-lt"/>
          <a:ea typeface="+mn-ea"/>
          <a:cs typeface="+mn-cs"/>
        </a:defRPr>
      </a:lvl6pPr>
      <a:lvl7pPr marL="2743024" algn="l" defTabSz="914342" rtl="0" eaLnBrk="1" latinLnBrk="0" hangingPunct="1">
        <a:defRPr sz="1800" kern="1200">
          <a:solidFill>
            <a:schemeClr val="tx1"/>
          </a:solidFill>
          <a:latin typeface="+mn-lt"/>
          <a:ea typeface="+mn-ea"/>
          <a:cs typeface="+mn-cs"/>
        </a:defRPr>
      </a:lvl7pPr>
      <a:lvl8pPr marL="3200195"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1950" y="2214555"/>
            <a:ext cx="8305800" cy="3831802"/>
          </a:xfrm>
          <a:prstGeom prst="rect">
            <a:avLst/>
          </a:prstGeom>
          <a:noFill/>
        </p:spPr>
        <p:txBody>
          <a:bodyPr wrap="square" lIns="91423" tIns="45712" rIns="91423" bIns="45712" rtlCol="0">
            <a:spAutoFit/>
          </a:bodyPr>
          <a:lstStyle/>
          <a:p>
            <a:pPr algn="ctr"/>
            <a:endParaRPr lang="en-GB" sz="2400" b="1" dirty="0"/>
          </a:p>
          <a:p>
            <a:pPr algn="ctr"/>
            <a:r>
              <a:rPr lang="en-GB" sz="2400" b="1" dirty="0"/>
              <a:t>Viability and oxidative response of human colorectal HCT-116 cancer and </a:t>
            </a:r>
            <a:r>
              <a:rPr lang="en-GB" sz="2400" b="1" dirty="0" smtClean="0"/>
              <a:t>human lung healthy pleura MRC-5 </a:t>
            </a:r>
            <a:r>
              <a:rPr lang="en-GB" sz="2400" b="1" dirty="0"/>
              <a:t>cell lines treated with novel bridged </a:t>
            </a:r>
            <a:r>
              <a:rPr lang="en-GB" sz="2400" b="1" dirty="0" err="1"/>
              <a:t>heteronuclear</a:t>
            </a:r>
            <a:r>
              <a:rPr lang="en-GB" sz="2400" b="1" dirty="0"/>
              <a:t> Zn(II)-L-Cu(II) </a:t>
            </a:r>
            <a:endParaRPr lang="sr-Cyrl-RS" sz="2400" b="1" dirty="0" smtClean="0"/>
          </a:p>
          <a:p>
            <a:pPr algn="ctr"/>
            <a:endParaRPr lang="fr-FR" dirty="0"/>
          </a:p>
          <a:p>
            <a:pPr algn="ctr"/>
            <a:r>
              <a:rPr lang="it-IT" b="1" dirty="0"/>
              <a:t>Asija Halilagić</a:t>
            </a:r>
            <a:r>
              <a:rPr lang="it-IT" b="1" baseline="30000" dirty="0"/>
              <a:t>1</a:t>
            </a:r>
            <a:r>
              <a:rPr lang="it-IT" b="1" dirty="0"/>
              <a:t>, Tanja </a:t>
            </a:r>
            <a:r>
              <a:rPr lang="it-IT" b="1" dirty="0" smtClean="0"/>
              <a:t>Soldatović </a:t>
            </a:r>
            <a:r>
              <a:rPr lang="it-IT" b="1" baseline="30000" dirty="0" smtClean="0"/>
              <a:t>1</a:t>
            </a:r>
            <a:r>
              <a:rPr lang="it-IT" b="1" baseline="30000" dirty="0"/>
              <a:t>,</a:t>
            </a:r>
            <a:r>
              <a:rPr lang="it-IT" b="1" dirty="0"/>
              <a:t>*, Enisa Selimović </a:t>
            </a:r>
            <a:r>
              <a:rPr lang="it-IT" b="1" baseline="30000" dirty="0"/>
              <a:t>1</a:t>
            </a:r>
            <a:r>
              <a:rPr lang="it-IT" b="1" dirty="0"/>
              <a:t>, </a:t>
            </a:r>
            <a:r>
              <a:rPr lang="it-IT" b="1" dirty="0" smtClean="0"/>
              <a:t>Nevena Milivojević </a:t>
            </a:r>
            <a:r>
              <a:rPr lang="it-IT" b="1" baseline="30000" dirty="0" smtClean="0"/>
              <a:t>2</a:t>
            </a:r>
            <a:r>
              <a:rPr lang="it-IT" b="1" dirty="0" smtClean="0"/>
              <a:t>, </a:t>
            </a:r>
            <a:r>
              <a:rPr lang="it-IT" b="1" dirty="0"/>
              <a:t>Katarina Virijević </a:t>
            </a:r>
            <a:r>
              <a:rPr lang="it-IT" b="1" baseline="30000" dirty="0" smtClean="0"/>
              <a:t>2</a:t>
            </a:r>
            <a:r>
              <a:rPr lang="it-IT" b="1" dirty="0"/>
              <a:t>, Marko </a:t>
            </a:r>
            <a:r>
              <a:rPr lang="it-IT" b="1" dirty="0" smtClean="0"/>
              <a:t>Živanović</a:t>
            </a:r>
            <a:r>
              <a:rPr lang="it-IT" b="1" baseline="30000" dirty="0" smtClean="0"/>
              <a:t>2 </a:t>
            </a:r>
            <a:r>
              <a:rPr lang="en-GB" b="1" dirty="0" smtClean="0"/>
              <a:t>and </a:t>
            </a:r>
            <a:r>
              <a:rPr lang="it-IT" b="1" dirty="0" smtClean="0"/>
              <a:t>Biljana Šmit</a:t>
            </a:r>
            <a:r>
              <a:rPr lang="sr-Cyrl-RS" b="1" dirty="0" smtClean="0"/>
              <a:t> </a:t>
            </a:r>
            <a:r>
              <a:rPr lang="it-IT" b="1" baseline="30000" dirty="0" smtClean="0"/>
              <a:t>2</a:t>
            </a:r>
            <a:endParaRPr lang="sr-Cyrl-RS" b="1" dirty="0" smtClean="0"/>
          </a:p>
          <a:p>
            <a:pPr algn="ctr"/>
            <a:endParaRPr lang="fr-FR" dirty="0" smtClean="0"/>
          </a:p>
          <a:p>
            <a:r>
              <a:rPr lang="en-US" sz="1200" baseline="30000" dirty="0" smtClean="0"/>
              <a:t>1</a:t>
            </a:r>
            <a:r>
              <a:rPr lang="en-US" sz="1200" dirty="0" smtClean="0"/>
              <a:t> </a:t>
            </a:r>
            <a:r>
              <a:rPr lang="en-GB" sz="1200" dirty="0" smtClean="0"/>
              <a:t>Department </a:t>
            </a:r>
            <a:r>
              <a:rPr lang="en-GB" sz="1200" dirty="0"/>
              <a:t>of Chemical-Technological Science, State University of Novi </a:t>
            </a:r>
            <a:r>
              <a:rPr lang="en-GB" sz="1200" dirty="0" err="1"/>
              <a:t>Pazar</a:t>
            </a:r>
            <a:r>
              <a:rPr lang="en-GB" sz="1200" dirty="0"/>
              <a:t>, </a:t>
            </a:r>
            <a:r>
              <a:rPr lang="en-GB" sz="1200" dirty="0" err="1"/>
              <a:t>Vuka</a:t>
            </a:r>
            <a:r>
              <a:rPr lang="en-GB" sz="1200" dirty="0"/>
              <a:t> </a:t>
            </a:r>
            <a:r>
              <a:rPr lang="en-GB" sz="1200" dirty="0" err="1"/>
              <a:t>Karadžiča</a:t>
            </a:r>
            <a:r>
              <a:rPr lang="en-GB" sz="1200" dirty="0"/>
              <a:t> bb, 36300 Novi </a:t>
            </a:r>
            <a:r>
              <a:rPr lang="en-GB" sz="1200" dirty="0" err="1"/>
              <a:t>Pazar</a:t>
            </a:r>
            <a:r>
              <a:rPr lang="en-GB" sz="1200" dirty="0"/>
              <a:t>, Serbia</a:t>
            </a:r>
            <a:r>
              <a:rPr lang="en-US" sz="1200" dirty="0" smtClean="0"/>
              <a:t>; </a:t>
            </a:r>
            <a:endParaRPr lang="fr-FR" sz="1200" dirty="0"/>
          </a:p>
          <a:p>
            <a:r>
              <a:rPr lang="en-US" sz="1200" baseline="30000" dirty="0"/>
              <a:t>2</a:t>
            </a:r>
            <a:r>
              <a:rPr lang="en-US" sz="1200" dirty="0"/>
              <a:t> </a:t>
            </a:r>
            <a:r>
              <a:rPr lang="en-US" sz="1200" dirty="0" smtClean="0"/>
              <a:t>Institute </a:t>
            </a:r>
            <a:r>
              <a:rPr lang="en-US" sz="1200" dirty="0"/>
              <a:t>for Information Technologies, Department of Science, University of </a:t>
            </a:r>
            <a:r>
              <a:rPr lang="en-US" sz="1200" dirty="0" err="1"/>
              <a:t>Kragujevac</a:t>
            </a:r>
            <a:r>
              <a:rPr lang="en-US" sz="1200" dirty="0"/>
              <a:t>, </a:t>
            </a:r>
            <a:r>
              <a:rPr lang="en-US" sz="1200" dirty="0" err="1"/>
              <a:t>Jovana</a:t>
            </a:r>
            <a:r>
              <a:rPr lang="en-US" sz="1200" dirty="0"/>
              <a:t>  </a:t>
            </a:r>
            <a:r>
              <a:rPr lang="en-US" sz="1200" dirty="0" err="1" smtClean="0"/>
              <a:t>Cvijića</a:t>
            </a:r>
            <a:r>
              <a:rPr lang="en-US" sz="1200" dirty="0" smtClean="0"/>
              <a:t> </a:t>
            </a:r>
            <a:r>
              <a:rPr lang="en-US" sz="1200" dirty="0"/>
              <a:t>bb, 34000 </a:t>
            </a:r>
            <a:r>
              <a:rPr lang="en-US" sz="1200" dirty="0" err="1"/>
              <a:t>Kragujevac</a:t>
            </a:r>
            <a:r>
              <a:rPr lang="en-US" sz="1200" dirty="0"/>
              <a:t>, </a:t>
            </a:r>
            <a:r>
              <a:rPr lang="en-US" sz="1200" dirty="0" smtClean="0"/>
              <a:t> </a:t>
            </a:r>
          </a:p>
          <a:p>
            <a:r>
              <a:rPr lang="en-US" sz="1200" dirty="0"/>
              <a:t> </a:t>
            </a:r>
            <a:r>
              <a:rPr lang="en-US" sz="1200" dirty="0" smtClean="0"/>
              <a:t> Serbia.</a:t>
            </a:r>
            <a:endParaRPr lang="en-US" sz="1400" dirty="0" smtClean="0"/>
          </a:p>
          <a:p>
            <a:endParaRPr lang="fr-FR" dirty="0"/>
          </a:p>
          <a:p>
            <a:r>
              <a:rPr lang="en-US" sz="1400" b="1" dirty="0"/>
              <a:t>*</a:t>
            </a:r>
            <a:r>
              <a:rPr lang="en-US" sz="1400" dirty="0"/>
              <a:t> Corresponding author: </a:t>
            </a:r>
            <a:r>
              <a:rPr lang="en-US" sz="1400" dirty="0" smtClean="0"/>
              <a:t>tsoldatovic@np.ac.rs</a:t>
            </a:r>
            <a:endParaRPr lang="fr-FR" sz="1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2726"/>
            <a:ext cx="9143997" cy="2196051"/>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4" y="5572140"/>
            <a:ext cx="1143008" cy="885046"/>
          </a:xfrm>
          <a:prstGeom prst="rect">
            <a:avLst/>
          </a:prstGeom>
          <a:noFill/>
          <a:ln w="9525">
            <a:solidFill>
              <a:srgbClr val="FF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1"/>
          <p:cNvPicPr>
            <a:picLocks noChangeAspect="1" noChangeArrowheads="1"/>
          </p:cNvPicPr>
          <p:nvPr/>
        </p:nvPicPr>
        <p:blipFill>
          <a:blip r:embed="rId5"/>
          <a:srcRect/>
          <a:stretch>
            <a:fillRect/>
          </a:stretch>
        </p:blipFill>
        <p:spPr bwMode="auto">
          <a:xfrm>
            <a:off x="6715140" y="5572141"/>
            <a:ext cx="1214446" cy="96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84" y="189392"/>
            <a:ext cx="8229600" cy="1143000"/>
          </a:xfrm>
        </p:spPr>
        <p:txBody>
          <a:bodyPr>
            <a:normAutofit/>
          </a:bodyPr>
          <a:lstStyle/>
          <a:p>
            <a:r>
              <a:rPr lang="en-GB" sz="2000" b="1" dirty="0"/>
              <a:t>Reduced glutathione (GSH) concentration</a:t>
            </a:r>
            <a:endParaRPr lang="en-US" sz="1800" b="1" dirty="0">
              <a:latin typeface="+mn-lt"/>
            </a:endParaRPr>
          </a:p>
        </p:txBody>
      </p:sp>
      <p:sp>
        <p:nvSpPr>
          <p:cNvPr id="10" name="TextBox 9"/>
          <p:cNvSpPr txBox="1"/>
          <p:nvPr/>
        </p:nvSpPr>
        <p:spPr>
          <a:xfrm>
            <a:off x="0" y="1094796"/>
            <a:ext cx="1035358" cy="354535"/>
          </a:xfrm>
          <a:prstGeom prst="rect">
            <a:avLst/>
          </a:prstGeom>
          <a:noFill/>
        </p:spPr>
        <p:txBody>
          <a:bodyPr wrap="square" lIns="76786" tIns="38393" rIns="76786" bIns="38393" rtlCol="0">
            <a:spAutoFit/>
          </a:bodyPr>
          <a:lstStyle/>
          <a:p>
            <a:r>
              <a:rPr lang="sr-Latn-RS" b="1" dirty="0" smtClean="0"/>
              <a:t>H</a:t>
            </a:r>
            <a:r>
              <a:rPr lang="en-US" b="1" dirty="0" smtClean="0"/>
              <a:t>CT-116</a:t>
            </a:r>
            <a:endParaRPr lang="en-US" b="1" dirty="0"/>
          </a:p>
        </p:txBody>
      </p:sp>
      <p:sp>
        <p:nvSpPr>
          <p:cNvPr id="11" name="TextBox 10"/>
          <p:cNvSpPr txBox="1"/>
          <p:nvPr/>
        </p:nvSpPr>
        <p:spPr>
          <a:xfrm>
            <a:off x="2" y="3412727"/>
            <a:ext cx="857368" cy="354535"/>
          </a:xfrm>
          <a:prstGeom prst="rect">
            <a:avLst/>
          </a:prstGeom>
          <a:noFill/>
        </p:spPr>
        <p:txBody>
          <a:bodyPr wrap="square" lIns="76786" tIns="38393" rIns="76786" bIns="38393" rtlCol="0">
            <a:spAutoFit/>
          </a:bodyPr>
          <a:lstStyle/>
          <a:p>
            <a:r>
              <a:rPr lang="sr-Latn-RS" b="1" dirty="0" smtClean="0"/>
              <a:t>MRC-5</a:t>
            </a:r>
            <a:endParaRPr lang="en-US" b="1" dirty="0"/>
          </a:p>
        </p:txBody>
      </p:sp>
      <p:pic>
        <p:nvPicPr>
          <p:cNvPr id="5121" name="Picture 1"/>
          <p:cNvPicPr>
            <a:picLocks noChangeAspect="1" noChangeArrowheads="1"/>
          </p:cNvPicPr>
          <p:nvPr/>
        </p:nvPicPr>
        <p:blipFill>
          <a:blip r:embed="rId2"/>
          <a:srcRect/>
          <a:stretch>
            <a:fillRect/>
          </a:stretch>
        </p:blipFill>
        <p:spPr bwMode="auto">
          <a:xfrm>
            <a:off x="4700976" y="1272072"/>
            <a:ext cx="2625688" cy="169973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1455685" y="1219201"/>
            <a:ext cx="2625688" cy="17526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4734040" y="3429000"/>
            <a:ext cx="2620032" cy="1657812"/>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a:srcRect/>
          <a:stretch>
            <a:fillRect/>
          </a:stretch>
        </p:blipFill>
        <p:spPr bwMode="auto">
          <a:xfrm>
            <a:off x="1427110" y="3400426"/>
            <a:ext cx="2611490" cy="1638762"/>
          </a:xfrm>
          <a:prstGeom prst="rect">
            <a:avLst/>
          </a:prstGeom>
          <a:noFill/>
          <a:ln w="9525">
            <a:noFill/>
            <a:miter lim="800000"/>
            <a:headEnd/>
            <a:tailEnd/>
          </a:ln>
          <a:effectLst/>
        </p:spPr>
      </p:pic>
      <p:pic>
        <p:nvPicPr>
          <p:cNvPr id="12" name="Picture 11">
            <a:extLst>
              <a:ext uri="{FF2B5EF4-FFF2-40B4-BE49-F238E27FC236}">
                <a16:creationId xmlns:a16="http://schemas.microsoft.com/office/drawing/2014/main" xmlns="" id="{3CFB525F-7065-45C8-9992-6C435E2CE88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 y="6021439"/>
            <a:ext cx="9136918" cy="835799"/>
          </a:xfrm>
          <a:prstGeom prst="rect">
            <a:avLst/>
          </a:prstGeom>
        </p:spPr>
      </p:pic>
      <p:sp>
        <p:nvSpPr>
          <p:cNvPr id="13" name="Rectangle 12"/>
          <p:cNvSpPr/>
          <p:nvPr/>
        </p:nvSpPr>
        <p:spPr>
          <a:xfrm>
            <a:off x="457200" y="5420381"/>
            <a:ext cx="8305800" cy="523204"/>
          </a:xfrm>
          <a:prstGeom prst="rect">
            <a:avLst/>
          </a:prstGeom>
          <a:solidFill>
            <a:srgbClr val="FFD9D9"/>
          </a:solidFill>
          <a:ln>
            <a:solidFill>
              <a:schemeClr val="accent6">
                <a:lumMod val="60000"/>
                <a:lumOff val="40000"/>
              </a:schemeClr>
            </a:solidFill>
          </a:ln>
          <a:scene3d>
            <a:camera prst="orthographicFront"/>
            <a:lightRig rig="threePt" dir="t"/>
          </a:scene3d>
          <a:sp3d>
            <a:bevelT/>
          </a:sp3d>
        </p:spPr>
        <p:txBody>
          <a:bodyPr wrap="square" lIns="91423" tIns="45712" rIns="91423" bIns="45712">
            <a:spAutoFit/>
          </a:bodyPr>
          <a:lstStyle/>
          <a:p>
            <a:pPr algn="ctr"/>
            <a:r>
              <a:rPr lang="en-US" sz="1400" dirty="0"/>
              <a:t>The effect of</a:t>
            </a:r>
            <a:r>
              <a:rPr lang="en-US" sz="1400" b="1" dirty="0"/>
              <a:t> Zn-L1-Cu (P</a:t>
            </a:r>
            <a:r>
              <a:rPr lang="en-US" sz="1400" dirty="0"/>
              <a:t>) and </a:t>
            </a:r>
            <a:r>
              <a:rPr lang="en-US" sz="1400" b="1" dirty="0"/>
              <a:t>Zn-L2-Cu (B) </a:t>
            </a:r>
            <a:r>
              <a:rPr lang="en-US" sz="1400" dirty="0"/>
              <a:t>complex on the HCT-116 and MRC-5 cell lines </a:t>
            </a:r>
            <a:r>
              <a:rPr lang="en-GB" sz="1400" dirty="0"/>
              <a:t>expressed as the </a:t>
            </a:r>
            <a:r>
              <a:rPr lang="en-GB" sz="1400" dirty="0" smtClean="0"/>
              <a:t>GSH concentration </a:t>
            </a:r>
            <a:r>
              <a:rPr lang="en-GB" sz="1400" dirty="0"/>
              <a:t>after 24 h  and 72 h of exposure </a:t>
            </a:r>
          </a:p>
        </p:txBody>
      </p:sp>
    </p:spTree>
    <p:extLst>
      <p:ext uri="{BB962C8B-B14F-4D97-AF65-F5344CB8AC3E}">
        <p14:creationId xmlns:p14="http://schemas.microsoft.com/office/powerpoint/2010/main" val="2220143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47935"/>
            <a:ext cx="8153400" cy="461649"/>
          </a:xfrm>
          <a:prstGeom prst="rect">
            <a:avLst/>
          </a:prstGeom>
          <a:noFill/>
        </p:spPr>
        <p:txBody>
          <a:bodyPr wrap="square" lIns="91423" tIns="45712" rIns="91423" bIns="45712"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7" name="Picture 6">
            <a:extLst>
              <a:ext uri="{FF2B5EF4-FFF2-40B4-BE49-F238E27FC236}">
                <a16:creationId xmlns:a16="http://schemas.microsoft.com/office/drawing/2014/main" xmlns=""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9"/>
            <a:ext cx="9136918" cy="835799"/>
          </a:xfrm>
          <a:prstGeom prst="rect">
            <a:avLst/>
          </a:prstGeom>
        </p:spPr>
      </p:pic>
      <p:sp>
        <p:nvSpPr>
          <p:cNvPr id="8" name="Rectangle 7"/>
          <p:cNvSpPr/>
          <p:nvPr/>
        </p:nvSpPr>
        <p:spPr>
          <a:xfrm>
            <a:off x="100517" y="1124744"/>
            <a:ext cx="8915400" cy="4185745"/>
          </a:xfrm>
          <a:prstGeom prst="rect">
            <a:avLst/>
          </a:prstGeom>
          <a:solidFill>
            <a:srgbClr val="FFD9D9"/>
          </a:solidFill>
          <a:ln>
            <a:solidFill>
              <a:schemeClr val="accent6">
                <a:lumMod val="60000"/>
                <a:lumOff val="40000"/>
              </a:schemeClr>
            </a:solidFill>
          </a:ln>
          <a:scene3d>
            <a:camera prst="orthographicFront"/>
            <a:lightRig rig="threePt" dir="t"/>
          </a:scene3d>
          <a:sp3d>
            <a:bevelT/>
          </a:sp3d>
        </p:spPr>
        <p:txBody>
          <a:bodyPr wrap="square" lIns="91423" tIns="45712" rIns="91423" bIns="45712">
            <a:spAutoFit/>
          </a:bodyPr>
          <a:lstStyle/>
          <a:p>
            <a:pPr marL="285750" indent="-285750" algn="just">
              <a:buFont typeface="Wingdings" pitchFamily="2" charset="2"/>
              <a:buChar char="v"/>
            </a:pPr>
            <a:r>
              <a:rPr lang="en-GB" sz="1400" dirty="0" smtClean="0"/>
              <a:t>The novel </a:t>
            </a:r>
            <a:r>
              <a:rPr lang="en-GB" sz="1400" dirty="0" err="1" smtClean="0"/>
              <a:t>heteronuclear</a:t>
            </a:r>
            <a:r>
              <a:rPr lang="en-GB" sz="1400" dirty="0" smtClean="0"/>
              <a:t> complexes [{</a:t>
            </a:r>
            <a:r>
              <a:rPr lang="en-GB" sz="1400" dirty="0" err="1" smtClean="0"/>
              <a:t>ZnCl</a:t>
            </a:r>
            <a:r>
              <a:rPr lang="en-GB" sz="1400" dirty="0" smtClean="0"/>
              <a:t>(</a:t>
            </a:r>
            <a:r>
              <a:rPr lang="en-GB" sz="1400" dirty="0" err="1" smtClean="0"/>
              <a:t>terpy</a:t>
            </a:r>
            <a:r>
              <a:rPr lang="en-GB" sz="1400" dirty="0" smtClean="0"/>
              <a:t>)(</a:t>
            </a:r>
            <a:r>
              <a:rPr lang="el-GR" sz="1400" i="1" dirty="0" smtClean="0"/>
              <a:t>μ</a:t>
            </a:r>
            <a:r>
              <a:rPr lang="el-GR" sz="1400" dirty="0" smtClean="0"/>
              <a:t>-</a:t>
            </a:r>
            <a:r>
              <a:rPr lang="en-GB" sz="1400" dirty="0" err="1" smtClean="0"/>
              <a:t>pyrazine</a:t>
            </a:r>
            <a:r>
              <a:rPr lang="en-GB" sz="1400" dirty="0" smtClean="0"/>
              <a:t>)</a:t>
            </a:r>
            <a:r>
              <a:rPr lang="en-GB" sz="1400" dirty="0" err="1" smtClean="0"/>
              <a:t>CuCl</a:t>
            </a:r>
            <a:r>
              <a:rPr lang="en-GB" sz="1400" dirty="0" smtClean="0"/>
              <a:t>(</a:t>
            </a:r>
            <a:r>
              <a:rPr lang="en-GB" sz="1400" dirty="0" err="1" smtClean="0"/>
              <a:t>terpy</a:t>
            </a:r>
            <a:r>
              <a:rPr lang="en-GB" sz="1400" dirty="0" smtClean="0"/>
              <a:t>)}](ClO</a:t>
            </a:r>
            <a:r>
              <a:rPr lang="en-GB" sz="1400" baseline="-25000" dirty="0" smtClean="0"/>
              <a:t>4</a:t>
            </a:r>
            <a:r>
              <a:rPr lang="en-GB" sz="1400" dirty="0" smtClean="0"/>
              <a:t>)</a:t>
            </a:r>
            <a:r>
              <a:rPr lang="en-GB" sz="1400" baseline="-25000" dirty="0" smtClean="0"/>
              <a:t>2</a:t>
            </a:r>
            <a:r>
              <a:rPr lang="en-GB" sz="1400" dirty="0" smtClean="0"/>
              <a:t> (</a:t>
            </a:r>
            <a:r>
              <a:rPr lang="en-GB" sz="1400" b="1" dirty="0" smtClean="0"/>
              <a:t>Zn-L1-Cu</a:t>
            </a:r>
            <a:r>
              <a:rPr lang="en-GB" sz="1400" dirty="0" smtClean="0"/>
              <a:t>) and [{</a:t>
            </a:r>
            <a:r>
              <a:rPr lang="en-GB" sz="1400" dirty="0" err="1" smtClean="0"/>
              <a:t>ZnCl</a:t>
            </a:r>
            <a:r>
              <a:rPr lang="en-GB" sz="1400" dirty="0" smtClean="0"/>
              <a:t>(</a:t>
            </a:r>
            <a:r>
              <a:rPr lang="en-GB" sz="1400" dirty="0" err="1" smtClean="0"/>
              <a:t>terpy</a:t>
            </a:r>
            <a:r>
              <a:rPr lang="en-GB" sz="1400" dirty="0" smtClean="0"/>
              <a:t>)(</a:t>
            </a:r>
            <a:r>
              <a:rPr lang="el-GR" sz="1400" i="1" dirty="0" smtClean="0"/>
              <a:t>μ</a:t>
            </a:r>
            <a:r>
              <a:rPr lang="el-GR" sz="1400" dirty="0" smtClean="0"/>
              <a:t>-4,4′-</a:t>
            </a:r>
            <a:r>
              <a:rPr lang="en-GB" sz="1400" dirty="0" err="1" smtClean="0"/>
              <a:t>bipyridyl</a:t>
            </a:r>
            <a:r>
              <a:rPr lang="en-GB" sz="1400" dirty="0" smtClean="0"/>
              <a:t>)</a:t>
            </a:r>
            <a:r>
              <a:rPr lang="en-GB" sz="1400" dirty="0" err="1" smtClean="0"/>
              <a:t>CuCl</a:t>
            </a:r>
            <a:r>
              <a:rPr lang="en-GB" sz="1400" dirty="0" smtClean="0"/>
              <a:t>(</a:t>
            </a:r>
            <a:r>
              <a:rPr lang="en-GB" sz="1400" dirty="0" err="1" smtClean="0"/>
              <a:t>terpy</a:t>
            </a:r>
            <a:r>
              <a:rPr lang="en-GB" sz="1400" dirty="0" smtClean="0"/>
              <a:t>)}](ClO</a:t>
            </a:r>
            <a:r>
              <a:rPr lang="en-GB" sz="1400" baseline="-25000" dirty="0" smtClean="0"/>
              <a:t>4</a:t>
            </a:r>
            <a:r>
              <a:rPr lang="en-GB" sz="1400" dirty="0" smtClean="0"/>
              <a:t>)</a:t>
            </a:r>
            <a:r>
              <a:rPr lang="en-GB" sz="1400" baseline="-25000" dirty="0" smtClean="0"/>
              <a:t>2</a:t>
            </a:r>
            <a:r>
              <a:rPr lang="en-GB" sz="1400" dirty="0" smtClean="0"/>
              <a:t> (</a:t>
            </a:r>
            <a:r>
              <a:rPr lang="en-GB" sz="1400" b="1" dirty="0" smtClean="0"/>
              <a:t>Zn-L2-Cu</a:t>
            </a:r>
            <a:r>
              <a:rPr lang="en-GB" sz="1400" dirty="0" smtClean="0"/>
              <a:t>) (where </a:t>
            </a:r>
            <a:r>
              <a:rPr lang="en-GB" sz="1400" dirty="0" err="1" smtClean="0"/>
              <a:t>terpy</a:t>
            </a:r>
            <a:r>
              <a:rPr lang="en-GB" sz="1400" dirty="0" smtClean="0"/>
              <a:t> = 2,2′:6′,2′′-terpyridine, L1 = </a:t>
            </a:r>
            <a:r>
              <a:rPr lang="en-GB" sz="1400" dirty="0" err="1" smtClean="0"/>
              <a:t>pyrazine</a:t>
            </a:r>
            <a:r>
              <a:rPr lang="en-GB" sz="1400" dirty="0" smtClean="0"/>
              <a:t>, L2 = 4,4′-bipyridyl) were synthesized and characterized. </a:t>
            </a:r>
          </a:p>
          <a:p>
            <a:pPr marL="285750" indent="-285750" algn="just">
              <a:buFont typeface="Wingdings" pitchFamily="2" charset="2"/>
              <a:buChar char="v"/>
            </a:pPr>
            <a:endParaRPr lang="en-GB" sz="1400" dirty="0" smtClean="0"/>
          </a:p>
          <a:p>
            <a:pPr marL="285750" indent="-285750" algn="just">
              <a:buFont typeface="Wingdings" pitchFamily="2" charset="2"/>
              <a:buChar char="v"/>
            </a:pPr>
            <a:endParaRPr lang="en-GB" sz="1400" dirty="0" smtClean="0"/>
          </a:p>
          <a:p>
            <a:pPr marL="285750" indent="-285750" algn="just">
              <a:buFont typeface="Wingdings" pitchFamily="2" charset="2"/>
              <a:buChar char="v"/>
            </a:pPr>
            <a:r>
              <a:rPr lang="en-GB" sz="1400" dirty="0" smtClean="0"/>
              <a:t>The cytotoxic activity of </a:t>
            </a:r>
            <a:r>
              <a:rPr lang="en-GB" sz="1400" dirty="0" err="1" smtClean="0"/>
              <a:t>heteronuclear</a:t>
            </a:r>
            <a:r>
              <a:rPr lang="en-GB" sz="1400" dirty="0" smtClean="0"/>
              <a:t> </a:t>
            </a:r>
            <a:r>
              <a:rPr lang="en-GB" sz="1400" b="1" dirty="0" smtClean="0"/>
              <a:t>Zn-L1-Cu</a:t>
            </a:r>
            <a:r>
              <a:rPr lang="en-GB" sz="1400" dirty="0" smtClean="0"/>
              <a:t> and </a:t>
            </a:r>
            <a:r>
              <a:rPr lang="en-GB" sz="1400" b="1" dirty="0" smtClean="0"/>
              <a:t>Zn-L2-Cu </a:t>
            </a:r>
            <a:r>
              <a:rPr lang="en-GB" sz="1400" dirty="0" smtClean="0"/>
              <a:t>significantly reduced cell viability on tested cancer </a:t>
            </a:r>
            <a:r>
              <a:rPr lang="en-US" sz="1400" dirty="0" smtClean="0"/>
              <a:t>human </a:t>
            </a:r>
            <a:r>
              <a:rPr lang="en-US" sz="1400" dirty="0"/>
              <a:t>colorectal (HCT-116) and human lung </a:t>
            </a:r>
            <a:r>
              <a:rPr lang="en-GB" sz="1400" dirty="0"/>
              <a:t>healthy pleura </a:t>
            </a:r>
            <a:r>
              <a:rPr lang="en-US" sz="1400" dirty="0"/>
              <a:t>(MRC-5) </a:t>
            </a:r>
            <a:r>
              <a:rPr lang="en-US" sz="1400" dirty="0" smtClean="0"/>
              <a:t>cell </a:t>
            </a:r>
            <a:r>
              <a:rPr lang="en-US" sz="1400" dirty="0"/>
              <a:t>lines </a:t>
            </a:r>
            <a:r>
              <a:rPr lang="en-GB" sz="1400" dirty="0" smtClean="0"/>
              <a:t>with </a:t>
            </a:r>
            <a:r>
              <a:rPr lang="en-GB" sz="1400" dirty="0" smtClean="0"/>
              <a:t>better effect on HCT-116 cells than </a:t>
            </a:r>
            <a:r>
              <a:rPr lang="en-GB" sz="1400" dirty="0" err="1" smtClean="0"/>
              <a:t>cisplatin</a:t>
            </a:r>
            <a:r>
              <a:rPr lang="en-GB" sz="1400" dirty="0" smtClean="0"/>
              <a:t>, especially after 72 h (IC</a:t>
            </a:r>
            <a:r>
              <a:rPr lang="en-GB" sz="1400" baseline="-25000" dirty="0" smtClean="0"/>
              <a:t>50</a:t>
            </a:r>
            <a:r>
              <a:rPr lang="en-GB" sz="1400" dirty="0" smtClean="0"/>
              <a:t> &lt; 0.01</a:t>
            </a:r>
            <a:r>
              <a:rPr lang="en-GB" sz="1400" dirty="0" smtClean="0">
                <a:latin typeface="Symbol" pitchFamily="18" charset="2"/>
              </a:rPr>
              <a:t></a:t>
            </a:r>
            <a:r>
              <a:rPr lang="en-GB" sz="1400" dirty="0" smtClean="0"/>
              <a:t>).</a:t>
            </a:r>
          </a:p>
          <a:p>
            <a:pPr algn="just"/>
            <a:r>
              <a:rPr lang="en-GB" sz="1400" dirty="0" smtClean="0"/>
              <a:t> </a:t>
            </a:r>
          </a:p>
          <a:p>
            <a:pPr marL="285750" indent="-285750" algn="just">
              <a:buFont typeface="Wingdings" pitchFamily="2" charset="2"/>
              <a:buChar char="v"/>
            </a:pPr>
            <a:endParaRPr lang="en-GB" sz="1400" dirty="0" smtClean="0"/>
          </a:p>
          <a:p>
            <a:pPr marL="285750" indent="-285750" algn="just">
              <a:buFont typeface="Wingdings" pitchFamily="2" charset="2"/>
              <a:buChar char="v"/>
            </a:pPr>
            <a:r>
              <a:rPr lang="en-GB" sz="1400" dirty="0" smtClean="0"/>
              <a:t>Cytotoxic selectivity of tested complexes is very good</a:t>
            </a:r>
            <a:r>
              <a:rPr lang="en-GB" sz="1400" dirty="0"/>
              <a:t>, </a:t>
            </a:r>
            <a:r>
              <a:rPr lang="en-GB" sz="1400" dirty="0" smtClean="0"/>
              <a:t>because selective-index, SI ≥ 10 was consider to belong a selective compound.  Our complexes, </a:t>
            </a:r>
            <a:r>
              <a:rPr lang="en-GB" sz="1400" b="1" dirty="0" smtClean="0"/>
              <a:t>Zn-L1-Cu</a:t>
            </a:r>
            <a:r>
              <a:rPr lang="en-GB" sz="1400" dirty="0" smtClean="0"/>
              <a:t> and </a:t>
            </a:r>
            <a:r>
              <a:rPr lang="en-GB" sz="1400" b="1" dirty="0" smtClean="0"/>
              <a:t>Zn-L2-Cu</a:t>
            </a:r>
            <a:r>
              <a:rPr lang="en-GB" sz="1400" dirty="0" smtClean="0"/>
              <a:t>, show selective-index 69 and 80</a:t>
            </a:r>
            <a:r>
              <a:rPr lang="en-GB" sz="1400" dirty="0"/>
              <a:t>, respectively </a:t>
            </a:r>
            <a:r>
              <a:rPr lang="en-GB" sz="1400" dirty="0" smtClean="0"/>
              <a:t>and could be considered as selective compounds again HCT-116 cell line.</a:t>
            </a:r>
          </a:p>
          <a:p>
            <a:pPr algn="just"/>
            <a:endParaRPr lang="en-GB" sz="1400" dirty="0" smtClean="0"/>
          </a:p>
          <a:p>
            <a:pPr marL="285750" indent="-285750" algn="just">
              <a:buFont typeface="Wingdings" pitchFamily="2" charset="2"/>
              <a:buChar char="v"/>
            </a:pPr>
            <a:endParaRPr lang="en-GB" sz="1400" dirty="0" smtClean="0"/>
          </a:p>
          <a:p>
            <a:pPr marL="285750" indent="-285750" algn="just">
              <a:buFont typeface="Wingdings" pitchFamily="2" charset="2"/>
              <a:buChar char="v"/>
            </a:pPr>
            <a:r>
              <a:rPr lang="en-GB" sz="1400" dirty="0" smtClean="0"/>
              <a:t>Results of investigated redox parameters indicated significant increase in superoxide anion radical and nitrites in treated cells. This leads us to the conclusion that substances induce significant increase in reactive radical species which consequently induce cell death and thus lower IC</a:t>
            </a:r>
            <a:r>
              <a:rPr lang="en-GB" sz="1400" baseline="-25000" dirty="0" smtClean="0"/>
              <a:t>50</a:t>
            </a:r>
            <a:r>
              <a:rPr lang="en-GB" sz="1400" dirty="0" smtClean="0"/>
              <a:t> values. As the response of the cells to an increased radical level induced by treatment, glutathione level also increased in a time and dose dependent manner. </a:t>
            </a:r>
            <a:endParaRPr lang="en-GB"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761" y="762001"/>
            <a:ext cx="8153400" cy="3031583"/>
          </a:xfrm>
          <a:prstGeom prst="rect">
            <a:avLst/>
          </a:prstGeom>
          <a:noFill/>
        </p:spPr>
        <p:txBody>
          <a:bodyPr wrap="square" lIns="91423" tIns="45712" rIns="91423" bIns="45712" rtlCol="0">
            <a:spAutoFit/>
          </a:bodyPr>
          <a:lstStyle/>
          <a:p>
            <a:pPr algn="just"/>
            <a:r>
              <a:rPr lang="fr-FR" sz="2400" b="1" dirty="0" err="1"/>
              <a:t>Acknowledgments</a:t>
            </a:r>
            <a:endParaRPr lang="fr-FR" sz="2400" b="1" dirty="0"/>
          </a:p>
          <a:p>
            <a:pPr algn="just"/>
            <a:endParaRPr lang="fr-FR" sz="2400" b="1" dirty="0" smtClean="0"/>
          </a:p>
          <a:p>
            <a:pPr algn="just"/>
            <a:endParaRPr lang="fr-FR" sz="2400" b="1" dirty="0"/>
          </a:p>
          <a:p>
            <a:pPr algn="just"/>
            <a:endParaRPr lang="fr-FR" sz="2400" b="1" dirty="0"/>
          </a:p>
          <a:p>
            <a:pPr algn="just"/>
            <a:r>
              <a:rPr lang="en-US" dirty="0"/>
              <a:t>The authors are grateful for the support to the Ministry of Education, Science and Technological Development of the Republic of Serbia. T. </a:t>
            </a:r>
            <a:r>
              <a:rPr lang="en-US" dirty="0" err="1"/>
              <a:t>Soldatović</a:t>
            </a:r>
            <a:r>
              <a:rPr lang="en-US" dirty="0"/>
              <a:t> and E. </a:t>
            </a:r>
            <a:r>
              <a:rPr lang="en-US" dirty="0" err="1"/>
              <a:t>Selimović</a:t>
            </a:r>
            <a:r>
              <a:rPr lang="en-US" dirty="0"/>
              <a:t> gratefully acknowledge financial support from State University of Novi </a:t>
            </a:r>
            <a:r>
              <a:rPr lang="en-US" dirty="0" err="1"/>
              <a:t>Pazar</a:t>
            </a:r>
            <a:r>
              <a:rPr lang="en-US" dirty="0"/>
              <a:t>, Novi </a:t>
            </a:r>
            <a:r>
              <a:rPr lang="en-US" dirty="0" err="1"/>
              <a:t>Pazar</a:t>
            </a:r>
            <a:r>
              <a:rPr lang="en-US" dirty="0"/>
              <a:t>, Republic of Serbia. </a:t>
            </a:r>
            <a:endParaRPr lang="en-GB" dirty="0"/>
          </a:p>
          <a:p>
            <a:pPr algn="just"/>
            <a:r>
              <a:rPr lang="en-US" dirty="0"/>
              <a:t> </a:t>
            </a:r>
            <a:endParaRPr lang="en-GB"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5" name="Picture 4">
            <a:extLst>
              <a:ext uri="{FF2B5EF4-FFF2-40B4-BE49-F238E27FC236}">
                <a16:creationId xmlns:a16="http://schemas.microsoft.com/office/drawing/2014/main" xmlns=""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9"/>
            <a:ext cx="9136918" cy="835799"/>
          </a:xfrm>
          <a:prstGeom prst="rect">
            <a:avLst/>
          </a:prstGeom>
        </p:spPr>
      </p:pic>
      <p:pic>
        <p:nvPicPr>
          <p:cNvPr id="9218" name="Picture 2" descr="Participation of scientists from Serbia in ERC ca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581400"/>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evelopment of new and modification of existing universities' regulatory  documents in compliance with new policies 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1" y="3810000"/>
            <a:ext cx="1355526"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428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5699388" y="1752600"/>
            <a:ext cx="3444613" cy="291655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0" y="2057401"/>
            <a:ext cx="2814638" cy="2383155"/>
          </a:xfrm>
          <a:prstGeom prst="rect">
            <a:avLst/>
          </a:prstGeom>
          <a:noFill/>
          <a:ln w="9525">
            <a:noFill/>
            <a:miter lim="800000"/>
            <a:headEnd/>
            <a:tailEnd/>
          </a:ln>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19812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228600"/>
            <a:ext cx="8839200" cy="646315"/>
          </a:xfrm>
          <a:prstGeom prst="rect">
            <a:avLst/>
          </a:prstGeom>
        </p:spPr>
        <p:txBody>
          <a:bodyPr wrap="square" lIns="91423" tIns="45712" rIns="91423" bIns="45712">
            <a:spAutoFit/>
          </a:bodyPr>
          <a:lstStyle/>
          <a:p>
            <a:pPr algn="ctr"/>
            <a:r>
              <a:rPr lang="en-GB" b="1" dirty="0" smtClean="0"/>
              <a:t>Viability and oxidative response of human colorectal HCT-116 cancer and human lung healthy pleura MRC-5 cell lines treated with novel bridged </a:t>
            </a:r>
            <a:r>
              <a:rPr lang="en-GB" b="1" dirty="0" err="1" smtClean="0"/>
              <a:t>heteronuclear</a:t>
            </a:r>
            <a:r>
              <a:rPr lang="en-GB" b="1" dirty="0" smtClean="0"/>
              <a:t>  Zn(II)-L-Cu(II) </a:t>
            </a:r>
            <a:endParaRPr lang="en-GB"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 y="6021439"/>
            <a:ext cx="9136918" cy="835799"/>
          </a:xfrm>
          <a:prstGeom prst="rect">
            <a:avLst/>
          </a:prstGeom>
        </p:spPr>
      </p:pic>
      <p:sp>
        <p:nvSpPr>
          <p:cNvPr id="7" name="Curved Down Arrow 6"/>
          <p:cNvSpPr/>
          <p:nvPr/>
        </p:nvSpPr>
        <p:spPr>
          <a:xfrm rot="19739777">
            <a:off x="1474096" y="2251145"/>
            <a:ext cx="1486700" cy="514452"/>
          </a:xfrm>
          <a:prstGeom prst="curvedDownArrow">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solidFill>
                <a:schemeClr val="tx1"/>
              </a:solidFill>
            </a:endParaRPr>
          </a:p>
        </p:txBody>
      </p:sp>
      <p:sp>
        <p:nvSpPr>
          <p:cNvPr id="14" name="Curved Down Arrow 13"/>
          <p:cNvSpPr/>
          <p:nvPr/>
        </p:nvSpPr>
        <p:spPr>
          <a:xfrm rot="8890830">
            <a:off x="5588972" y="3678313"/>
            <a:ext cx="1375007" cy="491972"/>
          </a:xfrm>
          <a:prstGeom prst="curvedDownArrow">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solidFill>
                <a:schemeClr val="tx1"/>
              </a:solidFill>
            </a:endParaRPr>
          </a:p>
        </p:txBody>
      </p:sp>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1266" y="764704"/>
            <a:ext cx="7924800" cy="4739743"/>
          </a:xfrm>
          <a:prstGeom prst="rect">
            <a:avLst/>
          </a:prstGeom>
          <a:noFill/>
        </p:spPr>
        <p:txBody>
          <a:bodyPr wrap="square" lIns="91423" tIns="45712" rIns="91423" bIns="45712" rtlCol="0">
            <a:spAutoFit/>
          </a:bodyPr>
          <a:lstStyle/>
          <a:p>
            <a:pPr algn="just"/>
            <a:r>
              <a:rPr lang="fr-FR" sz="1600" b="1" dirty="0" smtClean="0"/>
              <a:t>Abstract: </a:t>
            </a:r>
            <a:r>
              <a:rPr lang="en-US" sz="1400" dirty="0"/>
              <a:t>Design of novel non-platinum DNA and protein targeting metal-based anticancer agents have gained importance in recent year. They could be alternatives to platinum-based drugs due to their better characteristics and less negative side effects. Zinc and copper ions play important role in many enzymatic reactions and their antagonist property is essential for biological functions.  One of the important zinc and copper enzyme, superoxide dismutase (SOD) keeps the cell safe from the metabolic wastes. Bridged </a:t>
            </a:r>
            <a:r>
              <a:rPr lang="en-US" sz="1400" dirty="0" err="1"/>
              <a:t>heteronuclear</a:t>
            </a:r>
            <a:r>
              <a:rPr lang="en-US" sz="1400" dirty="0"/>
              <a:t> Zn(II)-L-Cu(II) complexes could have improved cytotoxic activity and induce better oxidative response of cancer cells.</a:t>
            </a:r>
            <a:endParaRPr lang="en-GB" sz="1400" dirty="0"/>
          </a:p>
          <a:p>
            <a:pPr algn="just"/>
            <a:r>
              <a:rPr lang="en-US" sz="1400" dirty="0"/>
              <a:t>The novel </a:t>
            </a:r>
            <a:r>
              <a:rPr lang="en-US" sz="1400" dirty="0" err="1"/>
              <a:t>heteronuclear</a:t>
            </a:r>
            <a:r>
              <a:rPr lang="en-US" sz="1400" dirty="0"/>
              <a:t> complexes [{</a:t>
            </a:r>
            <a:r>
              <a:rPr lang="en-US" sz="1400" dirty="0" err="1"/>
              <a:t>ZnCl</a:t>
            </a:r>
            <a:r>
              <a:rPr lang="en-US" sz="1400" dirty="0"/>
              <a:t>(</a:t>
            </a:r>
            <a:r>
              <a:rPr lang="en-US" sz="1400" dirty="0" err="1"/>
              <a:t>terpy</a:t>
            </a:r>
            <a:r>
              <a:rPr lang="en-US" sz="1400" dirty="0"/>
              <a:t>)(</a:t>
            </a:r>
            <a:r>
              <a:rPr lang="en-US" sz="1400" i="1" dirty="0"/>
              <a:t>μ</a:t>
            </a:r>
            <a:r>
              <a:rPr lang="en-US" sz="1400" dirty="0"/>
              <a:t>-</a:t>
            </a:r>
            <a:r>
              <a:rPr lang="en-US" sz="1400" dirty="0" err="1"/>
              <a:t>pyrazine</a:t>
            </a:r>
            <a:r>
              <a:rPr lang="en-US" sz="1400" dirty="0"/>
              <a:t>)</a:t>
            </a:r>
            <a:r>
              <a:rPr lang="en-US" sz="1400" dirty="0" err="1"/>
              <a:t>CuCl</a:t>
            </a:r>
            <a:r>
              <a:rPr lang="en-US" sz="1400" dirty="0"/>
              <a:t>(</a:t>
            </a:r>
            <a:r>
              <a:rPr lang="en-US" sz="1400" dirty="0" err="1"/>
              <a:t>terpy</a:t>
            </a:r>
            <a:r>
              <a:rPr lang="en-US" sz="1400" dirty="0"/>
              <a:t>)}](ClO</a:t>
            </a:r>
            <a:r>
              <a:rPr lang="en-US" sz="1400" baseline="-25000" dirty="0"/>
              <a:t>4</a:t>
            </a:r>
            <a:r>
              <a:rPr lang="en-US" sz="1400" dirty="0"/>
              <a:t>)</a:t>
            </a:r>
            <a:r>
              <a:rPr lang="en-US" sz="1400" baseline="-25000" dirty="0"/>
              <a:t>2</a:t>
            </a:r>
            <a:r>
              <a:rPr lang="en-US" sz="1400" dirty="0"/>
              <a:t> (</a:t>
            </a:r>
            <a:r>
              <a:rPr lang="en-US" sz="1400" b="1" dirty="0"/>
              <a:t>Zn-L1-Cu</a:t>
            </a:r>
            <a:r>
              <a:rPr lang="en-US" sz="1400" dirty="0"/>
              <a:t>) and [{</a:t>
            </a:r>
            <a:r>
              <a:rPr lang="en-US" sz="1400" dirty="0" err="1"/>
              <a:t>ZnCl</a:t>
            </a:r>
            <a:r>
              <a:rPr lang="en-US" sz="1400" dirty="0"/>
              <a:t>(</a:t>
            </a:r>
            <a:r>
              <a:rPr lang="en-US" sz="1400" dirty="0" err="1"/>
              <a:t>terpy</a:t>
            </a:r>
            <a:r>
              <a:rPr lang="en-US" sz="1400" dirty="0"/>
              <a:t>)(</a:t>
            </a:r>
            <a:r>
              <a:rPr lang="en-US" sz="1400" i="1" dirty="0"/>
              <a:t>μ</a:t>
            </a:r>
            <a:r>
              <a:rPr lang="en-US" sz="1400" dirty="0"/>
              <a:t>-4,4′-bipyridyl)</a:t>
            </a:r>
            <a:r>
              <a:rPr lang="en-US" sz="1400" dirty="0" err="1"/>
              <a:t>CuCl</a:t>
            </a:r>
            <a:r>
              <a:rPr lang="en-US" sz="1400" dirty="0"/>
              <a:t>(</a:t>
            </a:r>
            <a:r>
              <a:rPr lang="en-US" sz="1400" dirty="0" err="1"/>
              <a:t>terpy</a:t>
            </a:r>
            <a:r>
              <a:rPr lang="en-US" sz="1400" dirty="0"/>
              <a:t>)}](ClO</a:t>
            </a:r>
            <a:r>
              <a:rPr lang="en-US" sz="1400" baseline="-25000" dirty="0"/>
              <a:t>4</a:t>
            </a:r>
            <a:r>
              <a:rPr lang="en-US" sz="1400" dirty="0"/>
              <a:t>)</a:t>
            </a:r>
            <a:r>
              <a:rPr lang="en-US" sz="1400" baseline="-25000" dirty="0"/>
              <a:t>2</a:t>
            </a:r>
            <a:r>
              <a:rPr lang="en-US" sz="1400" dirty="0"/>
              <a:t> (</a:t>
            </a:r>
            <a:r>
              <a:rPr lang="en-US" sz="1400" b="1" dirty="0"/>
              <a:t>Zn-L2-Cu</a:t>
            </a:r>
            <a:r>
              <a:rPr lang="en-US" sz="1400" dirty="0"/>
              <a:t>) (where </a:t>
            </a:r>
            <a:r>
              <a:rPr lang="en-US" sz="1400" dirty="0" err="1"/>
              <a:t>terpy</a:t>
            </a:r>
            <a:r>
              <a:rPr lang="en-US" sz="1400" dirty="0"/>
              <a:t> = 2,2′:6′,2′′-terpyridine, L1 = </a:t>
            </a:r>
            <a:r>
              <a:rPr lang="en-US" sz="1400" dirty="0" err="1"/>
              <a:t>pyrazine</a:t>
            </a:r>
            <a:r>
              <a:rPr lang="en-US" sz="1400" dirty="0"/>
              <a:t>, L2 = 4,4′-bipyridyl) were synthesized. The cytotoxic activity of </a:t>
            </a:r>
            <a:r>
              <a:rPr lang="en-US" sz="1400" dirty="0" err="1"/>
              <a:t>heteronuclear</a:t>
            </a:r>
            <a:r>
              <a:rPr lang="en-US" sz="1400" dirty="0"/>
              <a:t> </a:t>
            </a:r>
            <a:r>
              <a:rPr lang="en-US" sz="1400" b="1" dirty="0"/>
              <a:t>Zn-L1-Cu</a:t>
            </a:r>
            <a:r>
              <a:rPr lang="en-US" sz="1400" dirty="0"/>
              <a:t> and </a:t>
            </a:r>
            <a:r>
              <a:rPr lang="en-US" sz="1400" b="1" dirty="0"/>
              <a:t>Zn-L2-Cu </a:t>
            </a:r>
            <a:r>
              <a:rPr lang="en-US" sz="1400" dirty="0"/>
              <a:t>complexes was determined on human colorectal (HCT-116) and human lung </a:t>
            </a:r>
            <a:r>
              <a:rPr lang="en-GB" sz="1400" dirty="0"/>
              <a:t>healthy pleura </a:t>
            </a:r>
            <a:r>
              <a:rPr lang="en-US" sz="1400" dirty="0"/>
              <a:t>(MRC-5) cancer cell lines. Both complexes significantly reduced cell viability on tested cell lines and exerted significant cytotoxic effects, with better effect on HCT-116 cells than </a:t>
            </a:r>
            <a:r>
              <a:rPr lang="en-US" sz="1400" dirty="0" err="1"/>
              <a:t>cisplatin</a:t>
            </a:r>
            <a:r>
              <a:rPr lang="en-US" sz="1400" dirty="0"/>
              <a:t>, especially after 72 h (IC</a:t>
            </a:r>
            <a:r>
              <a:rPr lang="en-US" sz="1400" baseline="-25000" dirty="0"/>
              <a:t>50 </a:t>
            </a:r>
            <a:r>
              <a:rPr lang="en-US" sz="1400" dirty="0"/>
              <a:t>&lt; 0.</a:t>
            </a:r>
            <a:r>
              <a:rPr lang="en-GB" sz="1400" dirty="0"/>
              <a:t>01mM</a:t>
            </a:r>
            <a:r>
              <a:rPr lang="en-US" sz="1400" dirty="0"/>
              <a:t>). </a:t>
            </a:r>
            <a:r>
              <a:rPr lang="en-GB" sz="1400" dirty="0"/>
              <a:t>Selective-index (SI) was calculated by comparing pure compound IC</a:t>
            </a:r>
            <a:r>
              <a:rPr lang="en-GB" sz="1400" baseline="-25000" dirty="0"/>
              <a:t>50</a:t>
            </a:r>
            <a:r>
              <a:rPr lang="en-GB" sz="1400" dirty="0"/>
              <a:t> values in MRC-5 cell line against the IC</a:t>
            </a:r>
            <a:r>
              <a:rPr lang="en-GB" sz="1400" baseline="-25000" dirty="0"/>
              <a:t>50</a:t>
            </a:r>
            <a:r>
              <a:rPr lang="en-GB" sz="1400" dirty="0"/>
              <a:t> of the same compound in cancer cell lines. Results of investigated redox parameters indicated significant increase in superoxide anion radical and nitrites in treated cells. Complexes induced significant increase in reactive radical species which consequently induced cell death and thus lower IC</a:t>
            </a:r>
            <a:r>
              <a:rPr lang="en-GB" sz="1400" baseline="-25000" dirty="0"/>
              <a:t>50</a:t>
            </a:r>
            <a:r>
              <a:rPr lang="en-GB" sz="1400" dirty="0"/>
              <a:t> values. As the response of the cells to an increased radical level induced by treatment, glutathione level also increased in a time and dose dependent manner</a:t>
            </a:r>
            <a:r>
              <a:rPr lang="en-GB" sz="1600" dirty="0"/>
              <a:t>. </a:t>
            </a:r>
          </a:p>
          <a:p>
            <a:pPr algn="just"/>
            <a:endParaRPr lang="en-US" sz="1600" dirty="0" smtClean="0"/>
          </a:p>
          <a:p>
            <a:pPr algn="just"/>
            <a:r>
              <a:rPr lang="fr-FR" sz="1600" b="1" dirty="0" smtClean="0"/>
              <a:t>Keywords</a:t>
            </a:r>
            <a:r>
              <a:rPr lang="fr-FR" sz="1600" b="1" dirty="0"/>
              <a:t>: </a:t>
            </a:r>
            <a:r>
              <a:rPr lang="en-US" sz="1600" dirty="0"/>
              <a:t>zinc(II); copper(II); </a:t>
            </a:r>
            <a:r>
              <a:rPr lang="en-US" sz="1600" dirty="0" err="1"/>
              <a:t>heteronuclear</a:t>
            </a:r>
            <a:r>
              <a:rPr lang="en-US" sz="1600" dirty="0"/>
              <a:t> complexes; cytotoxic activity</a:t>
            </a:r>
            <a:endParaRPr lang="fr-FR" sz="16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xmlns="" id="{DD466382-20B6-490F-8C41-6253E43E3B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9"/>
            <a:ext cx="9136918" cy="8357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1"/>
            <a:ext cx="7848600" cy="461649"/>
          </a:xfrm>
          <a:prstGeom prst="rect">
            <a:avLst/>
          </a:prstGeom>
          <a:noFill/>
        </p:spPr>
        <p:txBody>
          <a:bodyPr wrap="square" lIns="91423" tIns="45712" rIns="91423" bIns="45712" rtlCol="0">
            <a:spAutoFit/>
          </a:bodyPr>
          <a:lstStyle/>
          <a:p>
            <a:r>
              <a:rPr lang="fr-FR" sz="2400" b="1" dirty="0"/>
              <a:t>Introduction</a:t>
            </a:r>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9"/>
            <a:ext cx="9136918" cy="835799"/>
          </a:xfrm>
          <a:prstGeom prst="rect">
            <a:avLst/>
          </a:prstGeom>
        </p:spPr>
      </p:pic>
      <p:sp>
        <p:nvSpPr>
          <p:cNvPr id="4" name="TextBox 3"/>
          <p:cNvSpPr txBox="1"/>
          <p:nvPr/>
        </p:nvSpPr>
        <p:spPr>
          <a:xfrm>
            <a:off x="644161" y="1828800"/>
            <a:ext cx="7848600" cy="3477859"/>
          </a:xfrm>
          <a:prstGeom prst="rect">
            <a:avLst/>
          </a:prstGeom>
          <a:noFill/>
        </p:spPr>
        <p:txBody>
          <a:bodyPr wrap="square" lIns="91423" tIns="45712" rIns="91423" bIns="45712" rtlCol="0">
            <a:spAutoFit/>
          </a:bodyPr>
          <a:lstStyle/>
          <a:p>
            <a:pPr algn="just"/>
            <a:r>
              <a:rPr lang="en-US" sz="2000" dirty="0"/>
              <a:t>Design of novel non-platinum DNA and protein targeting metal-based anticancer agents with potential in vitro toxicity have gained importance in recent year. The non-platinum antitumor complexes could be alternatives to platinum-based drugs due to their better characteristics and less negative side effects. Two metal ions zinc and copper play important role in many enzymatic reactions they antagonist property is essential for biological functions.  One of the important zinc and copper enzyme, superoxide dismutase (SOD) keeps the cell safe from the metabolic wastes. The novel bridged </a:t>
            </a:r>
            <a:r>
              <a:rPr lang="en-US" sz="2000" dirty="0" err="1"/>
              <a:t>heteronuclear</a:t>
            </a:r>
            <a:r>
              <a:rPr lang="en-US" sz="2000" dirty="0"/>
              <a:t> Zn(II)-L-Cu(II) complexes could have improved cytotoxic activity and induce better oxidative response of cancer cells.</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1"/>
            <a:ext cx="8153400" cy="461649"/>
          </a:xfrm>
          <a:prstGeom prst="rect">
            <a:avLst/>
          </a:prstGeom>
          <a:noFill/>
        </p:spPr>
        <p:txBody>
          <a:bodyPr wrap="square" lIns="91423" tIns="45712" rIns="91423" bIns="45712"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9"/>
            <a:ext cx="9136918" cy="835799"/>
          </a:xfrm>
          <a:prstGeom prst="rect">
            <a:avLst/>
          </a:prstGeom>
        </p:spPr>
      </p:pic>
      <p:sp>
        <p:nvSpPr>
          <p:cNvPr id="2" name="Rectangle 4"/>
          <p:cNvSpPr>
            <a:spLocks noChangeArrowheads="1"/>
          </p:cNvSpPr>
          <p:nvPr/>
        </p:nvSpPr>
        <p:spPr bwMode="auto">
          <a:xfrm>
            <a:off x="0" y="0"/>
            <a:ext cx="184696" cy="36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3" tIns="45712" rIns="91423" bIns="45712" numCol="1" anchor="ctr" anchorCtr="0" compatLnSpc="1">
            <a:prstTxWarp prst="textNoShape">
              <a:avLst/>
            </a:prstTxWarp>
            <a:spAutoFit/>
          </a:bodyPr>
          <a:lstStyle/>
          <a:p>
            <a:endParaRPr lang="en-GB"/>
          </a:p>
        </p:txBody>
      </p:sp>
      <p:sp>
        <p:nvSpPr>
          <p:cNvPr id="7" name="Rectangle 6"/>
          <p:cNvSpPr/>
          <p:nvPr/>
        </p:nvSpPr>
        <p:spPr>
          <a:xfrm>
            <a:off x="6400801" y="2908518"/>
            <a:ext cx="2514599" cy="1862032"/>
          </a:xfrm>
          <a:prstGeom prst="rect">
            <a:avLst/>
          </a:prstGeom>
          <a:solidFill>
            <a:srgbClr val="FFD9D9"/>
          </a:solidFill>
          <a:ln>
            <a:solidFill>
              <a:schemeClr val="accent6">
                <a:lumMod val="60000"/>
                <a:lumOff val="40000"/>
              </a:schemeClr>
            </a:solidFill>
          </a:ln>
          <a:scene3d>
            <a:camera prst="orthographicFront"/>
            <a:lightRig rig="threePt" dir="t"/>
          </a:scene3d>
          <a:sp3d>
            <a:bevelT w="165100" prst="coolSlant"/>
            <a:bevelB/>
          </a:sp3d>
        </p:spPr>
        <p:txBody>
          <a:bodyPr wrap="square" lIns="91423" tIns="45712" rIns="91423" bIns="45712">
            <a:spAutoFit/>
          </a:bodyPr>
          <a:lstStyle/>
          <a:p>
            <a:pPr algn="just"/>
            <a:r>
              <a:rPr lang="en-GB" sz="1400" dirty="0" smtClean="0"/>
              <a:t>Synthesis and characterisation of </a:t>
            </a:r>
            <a:r>
              <a:rPr lang="en-GB" sz="1400" dirty="0"/>
              <a:t>the </a:t>
            </a:r>
            <a:r>
              <a:rPr lang="en-GB" sz="1400" dirty="0" err="1"/>
              <a:t>heteronuclear</a:t>
            </a:r>
            <a:r>
              <a:rPr lang="en-GB" sz="1400" dirty="0"/>
              <a:t> complexes with general formula </a:t>
            </a:r>
            <a:r>
              <a:rPr lang="en-GB" sz="1400" dirty="0" smtClean="0"/>
              <a:t>Zn(II</a:t>
            </a:r>
            <a:r>
              <a:rPr lang="en-GB" sz="1400" dirty="0"/>
              <a:t>)-</a:t>
            </a:r>
            <a:r>
              <a:rPr lang="en-GB" sz="1400" dirty="0" smtClean="0"/>
              <a:t>L-Cu(II</a:t>
            </a:r>
            <a:r>
              <a:rPr lang="en-GB" sz="1400" dirty="0"/>
              <a:t>) starting from </a:t>
            </a:r>
            <a:r>
              <a:rPr lang="en-GB" sz="1400" dirty="0" smtClean="0"/>
              <a:t>square-pyramidal Cu(II</a:t>
            </a:r>
            <a:r>
              <a:rPr lang="en-GB" sz="1400" dirty="0"/>
              <a:t>) and square-pyramidal Zn(II) complexes using various types of bridging </a:t>
            </a:r>
            <a:r>
              <a:rPr lang="en-GB" sz="1400" dirty="0" smtClean="0"/>
              <a:t>ligands.</a:t>
            </a:r>
          </a:p>
        </p:txBody>
      </p:sp>
      <p:pic>
        <p:nvPicPr>
          <p:cNvPr id="2083"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1600200"/>
            <a:ext cx="6272213" cy="3670300"/>
          </a:xfrm>
          <a:prstGeom prst="rect">
            <a:avLst/>
          </a:prstGeom>
          <a:noFill/>
          <a:ln>
            <a:noFill/>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1" y="304801"/>
            <a:ext cx="8153400" cy="461649"/>
          </a:xfrm>
          <a:prstGeom prst="rect">
            <a:avLst/>
          </a:prstGeom>
          <a:noFill/>
        </p:spPr>
        <p:txBody>
          <a:bodyPr wrap="square" lIns="91423" tIns="45712" rIns="91423" bIns="45712"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9"/>
            <a:ext cx="9136918" cy="835799"/>
          </a:xfrm>
          <a:prstGeom prst="rect">
            <a:avLst/>
          </a:prstGeom>
        </p:spPr>
      </p:pic>
      <p:sp>
        <p:nvSpPr>
          <p:cNvPr id="2" name="Rectangle 4"/>
          <p:cNvSpPr>
            <a:spLocks noChangeArrowheads="1"/>
          </p:cNvSpPr>
          <p:nvPr/>
        </p:nvSpPr>
        <p:spPr bwMode="auto">
          <a:xfrm>
            <a:off x="0" y="0"/>
            <a:ext cx="184696" cy="36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3" tIns="45712" rIns="91423" bIns="45712" numCol="1" anchor="ctr" anchorCtr="0" compatLnSpc="1">
            <a:prstTxWarp prst="textNoShape">
              <a:avLst/>
            </a:prstTxWarp>
            <a:spAutoFit/>
          </a:bodyPr>
          <a:lstStyle/>
          <a:p>
            <a:endParaRPr lang="en-GB"/>
          </a:p>
        </p:txBody>
      </p:sp>
      <p:sp>
        <p:nvSpPr>
          <p:cNvPr id="10" name="Rectangle 9"/>
          <p:cNvSpPr/>
          <p:nvPr/>
        </p:nvSpPr>
        <p:spPr>
          <a:xfrm>
            <a:off x="3495676" y="5525507"/>
            <a:ext cx="2779701" cy="338538"/>
          </a:xfrm>
          <a:prstGeom prst="rect">
            <a:avLst/>
          </a:prstGeom>
          <a:solidFill>
            <a:srgbClr val="FFCCCC"/>
          </a:solidFill>
          <a:scene3d>
            <a:camera prst="orthographicFront"/>
            <a:lightRig rig="threePt" dir="t"/>
          </a:scene3d>
          <a:sp3d>
            <a:bevelT w="165100" prst="coolSlant"/>
          </a:sp3d>
        </p:spPr>
        <p:txBody>
          <a:bodyPr wrap="none" lIns="91423" tIns="45712" rIns="91423" bIns="45712">
            <a:spAutoFit/>
          </a:bodyPr>
          <a:lstStyle/>
          <a:p>
            <a:r>
              <a:rPr lang="en-GB" sz="1600" dirty="0"/>
              <a:t>Synthesis of </a:t>
            </a:r>
            <a:r>
              <a:rPr lang="en-GB" sz="1600" dirty="0" smtClean="0"/>
              <a:t>Zn-L-Cu </a:t>
            </a:r>
            <a:r>
              <a:rPr lang="en-GB" sz="1600" dirty="0"/>
              <a:t>complexes</a:t>
            </a:r>
          </a:p>
        </p:txBody>
      </p:sp>
      <p:pic>
        <p:nvPicPr>
          <p:cNvPr id="412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755772"/>
            <a:ext cx="5066540" cy="493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761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85818"/>
          </a:xfrm>
        </p:spPr>
        <p:txBody>
          <a:bodyPr>
            <a:normAutofit/>
          </a:bodyPr>
          <a:lstStyle/>
          <a:p>
            <a:r>
              <a:rPr lang="en-US" sz="2100" b="1" dirty="0" smtClean="0">
                <a:latin typeface="+mn-lt"/>
              </a:rPr>
              <a:t>MTT –</a:t>
            </a:r>
            <a:r>
              <a:rPr lang="sr-Latn-RS" sz="2100" b="1" dirty="0" smtClean="0">
                <a:latin typeface="+mn-lt"/>
              </a:rPr>
              <a:t> </a:t>
            </a:r>
            <a:r>
              <a:rPr lang="en-US" sz="2100" b="1" dirty="0" smtClean="0">
                <a:latin typeface="+mn-lt"/>
              </a:rPr>
              <a:t>CYTOTOXICITY</a:t>
            </a:r>
            <a:endParaRPr lang="en-US" sz="2100" dirty="0">
              <a:latin typeface="+mn-lt"/>
            </a:endParaRPr>
          </a:p>
        </p:txBody>
      </p:sp>
      <p:sp>
        <p:nvSpPr>
          <p:cNvPr id="20" name="TextBox 19"/>
          <p:cNvSpPr txBox="1"/>
          <p:nvPr/>
        </p:nvSpPr>
        <p:spPr>
          <a:xfrm>
            <a:off x="0" y="1286356"/>
            <a:ext cx="1035358" cy="354549"/>
          </a:xfrm>
          <a:prstGeom prst="rect">
            <a:avLst/>
          </a:prstGeom>
          <a:noFill/>
        </p:spPr>
        <p:txBody>
          <a:bodyPr wrap="square" lIns="76800" tIns="38400" rIns="76800" bIns="38400" rtlCol="0">
            <a:spAutoFit/>
          </a:bodyPr>
          <a:lstStyle/>
          <a:p>
            <a:r>
              <a:rPr lang="en-US" b="1" dirty="0" smtClean="0"/>
              <a:t>HCT-116</a:t>
            </a:r>
            <a:endParaRPr lang="en-US" b="1" dirty="0"/>
          </a:p>
        </p:txBody>
      </p:sp>
      <p:sp>
        <p:nvSpPr>
          <p:cNvPr id="21" name="TextBox 20"/>
          <p:cNvSpPr txBox="1"/>
          <p:nvPr/>
        </p:nvSpPr>
        <p:spPr>
          <a:xfrm>
            <a:off x="0" y="3786108"/>
            <a:ext cx="857368" cy="354549"/>
          </a:xfrm>
          <a:prstGeom prst="rect">
            <a:avLst/>
          </a:prstGeom>
          <a:noFill/>
        </p:spPr>
        <p:txBody>
          <a:bodyPr wrap="square" lIns="76800" tIns="38400" rIns="76800" bIns="38400" rtlCol="0">
            <a:spAutoFit/>
          </a:bodyPr>
          <a:lstStyle/>
          <a:p>
            <a:r>
              <a:rPr lang="sr-Latn-RS" b="1" dirty="0" smtClean="0"/>
              <a:t>MRC-5</a:t>
            </a:r>
            <a:endParaRPr lang="en-US" b="1" dirty="0"/>
          </a:p>
        </p:txBody>
      </p:sp>
      <p:pic>
        <p:nvPicPr>
          <p:cNvPr id="1026" name="Picture 2"/>
          <p:cNvPicPr>
            <a:picLocks noChangeAspect="1" noChangeArrowheads="1"/>
          </p:cNvPicPr>
          <p:nvPr/>
        </p:nvPicPr>
        <p:blipFill>
          <a:blip r:embed="rId2"/>
          <a:srcRect/>
          <a:stretch>
            <a:fillRect/>
          </a:stretch>
        </p:blipFill>
        <p:spPr bwMode="auto">
          <a:xfrm>
            <a:off x="1177274" y="3182713"/>
            <a:ext cx="2780124" cy="194421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177274" y="908720"/>
            <a:ext cx="2780131" cy="194421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211959" y="3182713"/>
            <a:ext cx="2780121" cy="1930052"/>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4211960" y="908721"/>
            <a:ext cx="2780121" cy="1944216"/>
          </a:xfrm>
          <a:prstGeom prst="rect">
            <a:avLst/>
          </a:prstGeom>
          <a:noFill/>
          <a:ln w="9525">
            <a:noFill/>
            <a:miter lim="800000"/>
            <a:headEnd/>
            <a:tailEnd/>
          </a:ln>
          <a:effectLst/>
        </p:spPr>
      </p:pic>
      <p:graphicFrame>
        <p:nvGraphicFramePr>
          <p:cNvPr id="22" name="Table 21"/>
          <p:cNvGraphicFramePr>
            <a:graphicFrameLocks noGrp="1"/>
          </p:cNvGraphicFramePr>
          <p:nvPr>
            <p:extLst>
              <p:ext uri="{D42A27DB-BD31-4B8C-83A1-F6EECF244321}">
                <p14:modId xmlns:p14="http://schemas.microsoft.com/office/powerpoint/2010/main" val="3507583528"/>
              </p:ext>
            </p:extLst>
          </p:nvPr>
        </p:nvGraphicFramePr>
        <p:xfrm>
          <a:off x="7308304" y="4221088"/>
          <a:ext cx="914520" cy="761824"/>
        </p:xfrm>
        <a:graphic>
          <a:graphicData uri="http://schemas.openxmlformats.org/drawingml/2006/table">
            <a:tbl>
              <a:tblPr/>
              <a:tblGrid>
                <a:gridCol w="457260"/>
                <a:gridCol w="457260"/>
              </a:tblGrid>
              <a:tr h="190456">
                <a:tc gridSpan="2">
                  <a:txBody>
                    <a:bodyPr/>
                    <a:lstStyle/>
                    <a:p>
                      <a:pPr marL="0" marR="0" indent="0" algn="ctr" defTabSz="1123249"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Calibri"/>
                        </a:rPr>
                        <a:t>IC50</a:t>
                      </a:r>
                      <a:r>
                        <a:rPr lang="sr-Latn-RS" sz="1100" b="0" i="0" u="none" strike="noStrike" dirty="0" smtClean="0">
                          <a:solidFill>
                            <a:srgbClr val="000000"/>
                          </a:solidFill>
                          <a:latin typeface="+mn-lt"/>
                        </a:rPr>
                        <a:t> – </a:t>
                      </a:r>
                      <a:r>
                        <a:rPr lang="sr-Latn-RS" sz="1100" b="1" i="0" u="none" strike="noStrike" dirty="0" smtClean="0">
                          <a:solidFill>
                            <a:srgbClr val="000000"/>
                          </a:solidFill>
                          <a:latin typeface="+mn-lt"/>
                        </a:rPr>
                        <a:t>supst P</a:t>
                      </a:r>
                      <a:endParaRPr lang="en-US" sz="1100" b="1" i="0" u="none" strike="noStrike" dirty="0" smtClean="0">
                        <a:solidFill>
                          <a:srgbClr val="000000"/>
                        </a:solidFill>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r>
              <a:tr h="190456">
                <a:tc gridSpan="2">
                  <a:txBody>
                    <a:bodyPr/>
                    <a:lstStyle/>
                    <a:p>
                      <a:pPr algn="ctr" fontAlgn="ctr"/>
                      <a:r>
                        <a:rPr lang="en-US" sz="1100" b="1" i="0" u="none" strike="noStrike" dirty="0">
                          <a:solidFill>
                            <a:srgbClr val="000000"/>
                          </a:solidFill>
                          <a:latin typeface="Calibri"/>
                        </a:rPr>
                        <a:t>MRC-5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r>
              <a:tr h="190456">
                <a:tc>
                  <a:txBody>
                    <a:bodyPr/>
                    <a:lstStyle/>
                    <a:p>
                      <a:pPr algn="ctr" fontAlgn="ctr"/>
                      <a:r>
                        <a:rPr lang="en-US" sz="1100" b="0" i="0" u="none" strike="noStrike" dirty="0">
                          <a:solidFill>
                            <a:srgbClr val="000000"/>
                          </a:solidFill>
                          <a:latin typeface="Calibri"/>
                        </a:rPr>
                        <a:t>24 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100" b="0" i="0" u="none" strike="noStrike" dirty="0">
                          <a:solidFill>
                            <a:srgbClr val="000000"/>
                          </a:solidFill>
                          <a:latin typeface="Calibri"/>
                        </a:rPr>
                        <a:t>72 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90456">
                <a:tc>
                  <a:txBody>
                    <a:bodyPr/>
                    <a:lstStyle/>
                    <a:p>
                      <a:pPr algn="ctr" fontAlgn="ctr"/>
                      <a:r>
                        <a:rPr lang="en-US" sz="1100" b="0" i="0" u="none" strike="noStrike">
                          <a:solidFill>
                            <a:srgbClr val="000000"/>
                          </a:solidFill>
                          <a:latin typeface="Calibri"/>
                        </a:rPr>
                        <a:t>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latin typeface="Calibri"/>
                        </a:rPr>
                        <a:t>0,69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61467526"/>
              </p:ext>
            </p:extLst>
          </p:nvPr>
        </p:nvGraphicFramePr>
        <p:xfrm>
          <a:off x="7236296" y="931616"/>
          <a:ext cx="914520" cy="739008"/>
        </p:xfrm>
        <a:graphic>
          <a:graphicData uri="http://schemas.openxmlformats.org/drawingml/2006/table">
            <a:tbl>
              <a:tblPr/>
              <a:tblGrid>
                <a:gridCol w="457260"/>
                <a:gridCol w="457260"/>
              </a:tblGrid>
              <a:tr h="190456">
                <a:tc gridSpan="2">
                  <a:txBody>
                    <a:bodyPr/>
                    <a:lstStyle/>
                    <a:p>
                      <a:pPr algn="ctr" fontAlgn="b"/>
                      <a:r>
                        <a:rPr lang="en-US" sz="1100" b="0" i="0" u="none" strike="noStrike" dirty="0" smtClean="0">
                          <a:solidFill>
                            <a:srgbClr val="000000"/>
                          </a:solidFill>
                          <a:latin typeface="Calibri"/>
                        </a:rPr>
                        <a:t>IC50</a:t>
                      </a:r>
                      <a:r>
                        <a:rPr lang="sr-Latn-RS" sz="1100" b="0" i="0" u="none" strike="noStrike" dirty="0" smtClean="0">
                          <a:solidFill>
                            <a:srgbClr val="000000"/>
                          </a:solidFill>
                          <a:latin typeface="Calibri"/>
                        </a:rPr>
                        <a:t> – </a:t>
                      </a:r>
                      <a:r>
                        <a:rPr lang="sr-Latn-RS" sz="1100" b="1" i="0" u="none" strike="noStrike" dirty="0" smtClean="0">
                          <a:solidFill>
                            <a:srgbClr val="000000"/>
                          </a:solidFill>
                          <a:latin typeface="Calibri"/>
                        </a:rPr>
                        <a:t>supst B</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r>
              <a:tr h="0">
                <a:tc gridSpan="2">
                  <a:txBody>
                    <a:bodyPr/>
                    <a:lstStyle/>
                    <a:p>
                      <a:pPr algn="ctr" fontAlgn="ctr"/>
                      <a:r>
                        <a:rPr lang="en-US" sz="1100" b="1" i="0" u="none" strike="noStrike" dirty="0">
                          <a:solidFill>
                            <a:srgbClr val="000000"/>
                          </a:solidFill>
                          <a:latin typeface="Calibri"/>
                        </a:rPr>
                        <a:t>HCT-116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r>
              <a:tr h="190456">
                <a:tc>
                  <a:txBody>
                    <a:bodyPr/>
                    <a:lstStyle/>
                    <a:p>
                      <a:pPr algn="ctr" fontAlgn="ctr"/>
                      <a:r>
                        <a:rPr lang="en-US" sz="1100" b="0" i="0" u="none" strike="noStrike">
                          <a:solidFill>
                            <a:srgbClr val="000000"/>
                          </a:solidFill>
                          <a:latin typeface="Calibri"/>
                        </a:rPr>
                        <a:t>24 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100" b="0" i="0" u="none" strike="noStrike">
                          <a:solidFill>
                            <a:srgbClr val="000000"/>
                          </a:solidFill>
                          <a:latin typeface="Calibri"/>
                        </a:rPr>
                        <a:t>72 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90456">
                <a:tc>
                  <a:txBody>
                    <a:bodyPr/>
                    <a:lstStyle/>
                    <a:p>
                      <a:pPr algn="ctr" fontAlgn="ctr"/>
                      <a:r>
                        <a:rPr lang="sr-Latn-RS" sz="1100" b="0" i="0" u="none" strike="noStrike" dirty="0" smtClean="0">
                          <a:solidFill>
                            <a:srgbClr val="000000"/>
                          </a:solidFill>
                          <a:latin typeface="Calibri"/>
                        </a:rPr>
                        <a:t>168,64</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sr-Latn-RS" sz="1100" b="0" i="0" u="none" strike="noStrike" dirty="0" smtClean="0">
                          <a:solidFill>
                            <a:srgbClr val="000000"/>
                          </a:solidFill>
                          <a:latin typeface="Calibri"/>
                        </a:rPr>
                        <a:t>0,01</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165775604"/>
              </p:ext>
            </p:extLst>
          </p:nvPr>
        </p:nvGraphicFramePr>
        <p:xfrm>
          <a:off x="7236296" y="1880828"/>
          <a:ext cx="914520" cy="806202"/>
        </p:xfrm>
        <a:graphic>
          <a:graphicData uri="http://schemas.openxmlformats.org/drawingml/2006/table">
            <a:tbl>
              <a:tblPr/>
              <a:tblGrid>
                <a:gridCol w="457260"/>
                <a:gridCol w="457260"/>
              </a:tblGrid>
              <a:tr h="234834">
                <a:tc gridSpan="2">
                  <a:txBody>
                    <a:bodyPr/>
                    <a:lstStyle/>
                    <a:p>
                      <a:pPr algn="ctr" fontAlgn="b"/>
                      <a:r>
                        <a:rPr lang="en-US" sz="1100" b="0" i="0" u="none" strike="noStrike" dirty="0" smtClean="0">
                          <a:solidFill>
                            <a:srgbClr val="000000"/>
                          </a:solidFill>
                          <a:latin typeface="Calibri"/>
                        </a:rPr>
                        <a:t>IC50</a:t>
                      </a:r>
                      <a:r>
                        <a:rPr lang="sr-Latn-RS" sz="1100" b="0" i="0" u="none" strike="noStrike" dirty="0" smtClean="0">
                          <a:solidFill>
                            <a:srgbClr val="000000"/>
                          </a:solidFill>
                          <a:latin typeface="Calibri"/>
                        </a:rPr>
                        <a:t> – </a:t>
                      </a:r>
                      <a:r>
                        <a:rPr lang="sr-Latn-RS" sz="1100" b="1" i="0" u="none" strike="noStrike" dirty="0" smtClean="0">
                          <a:solidFill>
                            <a:srgbClr val="000000"/>
                          </a:solidFill>
                          <a:latin typeface="Calibri"/>
                        </a:rPr>
                        <a:t>supst P</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r>
              <a:tr h="190456">
                <a:tc gridSpan="2">
                  <a:txBody>
                    <a:bodyPr/>
                    <a:lstStyle/>
                    <a:p>
                      <a:pPr algn="ctr" fontAlgn="ctr"/>
                      <a:r>
                        <a:rPr lang="en-US" sz="1100" b="1" i="0" u="none" strike="noStrike" dirty="0">
                          <a:solidFill>
                            <a:srgbClr val="000000"/>
                          </a:solidFill>
                          <a:latin typeface="Calibri"/>
                        </a:rPr>
                        <a:t>HCT-116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r>
              <a:tr h="190456">
                <a:tc>
                  <a:txBody>
                    <a:bodyPr/>
                    <a:lstStyle/>
                    <a:p>
                      <a:pPr algn="ctr" fontAlgn="ctr"/>
                      <a:r>
                        <a:rPr lang="en-US" sz="1100" b="0" i="0" u="none" strike="noStrike" dirty="0">
                          <a:solidFill>
                            <a:srgbClr val="000000"/>
                          </a:solidFill>
                          <a:latin typeface="Calibri"/>
                        </a:rPr>
                        <a:t>24 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100" b="0" i="0" u="none" strike="noStrike">
                          <a:solidFill>
                            <a:srgbClr val="000000"/>
                          </a:solidFill>
                          <a:latin typeface="Calibri"/>
                        </a:rPr>
                        <a:t>72 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90456">
                <a:tc>
                  <a:txBody>
                    <a:bodyPr/>
                    <a:lstStyle/>
                    <a:p>
                      <a:pPr algn="ctr" fontAlgn="ctr"/>
                      <a:r>
                        <a:rPr lang="en-US" sz="1100" b="0" i="0" u="none" strike="noStrike" dirty="0">
                          <a:solidFill>
                            <a:srgbClr val="000000"/>
                          </a:solidFill>
                          <a:latin typeface="Calibri"/>
                        </a:rPr>
                        <a:t>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latin typeface="Calibri"/>
                        </a:rPr>
                        <a:t>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09936101"/>
              </p:ext>
            </p:extLst>
          </p:nvPr>
        </p:nvGraphicFramePr>
        <p:xfrm>
          <a:off x="7308304" y="3213319"/>
          <a:ext cx="914520" cy="785881"/>
        </p:xfrm>
        <a:graphic>
          <a:graphicData uri="http://schemas.openxmlformats.org/drawingml/2006/table">
            <a:tbl>
              <a:tblPr/>
              <a:tblGrid>
                <a:gridCol w="457260"/>
                <a:gridCol w="457260"/>
              </a:tblGrid>
              <a:tr h="214513">
                <a:tc gridSpan="2">
                  <a:txBody>
                    <a:bodyPr/>
                    <a:lstStyle/>
                    <a:p>
                      <a:pPr algn="ctr" fontAlgn="b"/>
                      <a:r>
                        <a:rPr lang="en-US" sz="1100" b="0" i="0" u="none" strike="noStrike" dirty="0" smtClean="0">
                          <a:solidFill>
                            <a:srgbClr val="000000"/>
                          </a:solidFill>
                          <a:latin typeface="Calibri"/>
                        </a:rPr>
                        <a:t>IC50</a:t>
                      </a:r>
                      <a:r>
                        <a:rPr lang="sr-Latn-RS" sz="1100" b="0" i="0" u="none" strike="noStrike" dirty="0" smtClean="0">
                          <a:solidFill>
                            <a:srgbClr val="000000"/>
                          </a:solidFill>
                          <a:latin typeface="Calibri"/>
                        </a:rPr>
                        <a:t> – </a:t>
                      </a:r>
                      <a:r>
                        <a:rPr lang="sr-Latn-RS" sz="1100" b="1" i="0" u="none" strike="noStrike" dirty="0" smtClean="0">
                          <a:solidFill>
                            <a:srgbClr val="000000"/>
                          </a:solidFill>
                          <a:latin typeface="Calibri"/>
                        </a:rPr>
                        <a:t>supst B</a:t>
                      </a:r>
                      <a:endParaRPr lang="en-US"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r>
              <a:tr h="190456">
                <a:tc gridSpan="2">
                  <a:txBody>
                    <a:bodyPr/>
                    <a:lstStyle/>
                    <a:p>
                      <a:pPr algn="ctr" fontAlgn="ctr"/>
                      <a:r>
                        <a:rPr lang="sr-Latn-RS" sz="1100" b="1" i="0" u="none" strike="noStrike" dirty="0" smtClean="0">
                          <a:solidFill>
                            <a:srgbClr val="000000"/>
                          </a:solidFill>
                          <a:latin typeface="Calibri"/>
                        </a:rPr>
                        <a:t>MRC-5</a:t>
                      </a:r>
                      <a:endParaRPr lang="en-US"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r>
              <a:tr h="190456">
                <a:tc>
                  <a:txBody>
                    <a:bodyPr/>
                    <a:lstStyle/>
                    <a:p>
                      <a:pPr algn="ctr" fontAlgn="ctr"/>
                      <a:r>
                        <a:rPr lang="en-US" sz="1100" b="0" i="0" u="none" strike="noStrike">
                          <a:solidFill>
                            <a:srgbClr val="000000"/>
                          </a:solidFill>
                          <a:latin typeface="Calibri"/>
                        </a:rPr>
                        <a:t>24 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100" b="0" i="0" u="none" strike="noStrike">
                          <a:solidFill>
                            <a:srgbClr val="000000"/>
                          </a:solidFill>
                          <a:latin typeface="Calibri"/>
                        </a:rPr>
                        <a:t>72 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90456">
                <a:tc>
                  <a:txBody>
                    <a:bodyPr/>
                    <a:lstStyle/>
                    <a:p>
                      <a:pPr algn="ctr" fontAlgn="ctr"/>
                      <a:r>
                        <a:rPr lang="sr-Latn-RS" sz="1100" b="0" i="0" u="none" strike="noStrike" dirty="0" smtClean="0">
                          <a:solidFill>
                            <a:srgbClr val="000000"/>
                          </a:solidFill>
                          <a:latin typeface="Calibri"/>
                        </a:rPr>
                        <a:t>62,3</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sr-Latn-RS" sz="1100" b="0" i="0" u="none" strike="noStrike" dirty="0" smtClean="0">
                          <a:solidFill>
                            <a:srgbClr val="000000"/>
                          </a:solidFill>
                          <a:latin typeface="Calibri"/>
                        </a:rPr>
                        <a:t>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679" y="5638800"/>
            <a:ext cx="8345487"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022975"/>
            <a:ext cx="913923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62" y="143357"/>
            <a:ext cx="8229600" cy="1143000"/>
          </a:xfrm>
        </p:spPr>
        <p:txBody>
          <a:bodyPr>
            <a:normAutofit/>
          </a:bodyPr>
          <a:lstStyle/>
          <a:p>
            <a:r>
              <a:rPr lang="en-GB" sz="2000" b="1" dirty="0"/>
              <a:t>Superoxide anion radical (O</a:t>
            </a:r>
            <a:r>
              <a:rPr lang="en-GB" sz="2000" b="1" baseline="-25000" dirty="0"/>
              <a:t>2</a:t>
            </a:r>
            <a:r>
              <a:rPr lang="en-GB" sz="2000" b="1" dirty="0"/>
              <a:t> </a:t>
            </a:r>
            <a:r>
              <a:rPr lang="en-GB" sz="2000" b="1" baseline="30000" dirty="0"/>
              <a:t>•–</a:t>
            </a:r>
            <a:r>
              <a:rPr lang="en-GB" sz="2000" b="1" dirty="0"/>
              <a:t>) concentration</a:t>
            </a:r>
            <a:endParaRPr lang="en-US" sz="2000" b="1" dirty="0">
              <a:latin typeface="+mn-lt"/>
            </a:endParaRPr>
          </a:p>
        </p:txBody>
      </p:sp>
      <p:sp>
        <p:nvSpPr>
          <p:cNvPr id="10" name="TextBox 9"/>
          <p:cNvSpPr txBox="1"/>
          <p:nvPr/>
        </p:nvSpPr>
        <p:spPr>
          <a:xfrm>
            <a:off x="80880" y="1286357"/>
            <a:ext cx="1010624" cy="354535"/>
          </a:xfrm>
          <a:prstGeom prst="rect">
            <a:avLst/>
          </a:prstGeom>
          <a:noFill/>
        </p:spPr>
        <p:txBody>
          <a:bodyPr wrap="square" lIns="76786" tIns="38393" rIns="76786" bIns="38393" rtlCol="0">
            <a:spAutoFit/>
          </a:bodyPr>
          <a:lstStyle/>
          <a:p>
            <a:r>
              <a:rPr lang="sr-Latn-RS" b="1" dirty="0" smtClean="0"/>
              <a:t>H</a:t>
            </a:r>
            <a:r>
              <a:rPr lang="en-US" b="1" dirty="0" smtClean="0"/>
              <a:t>CT-116</a:t>
            </a:r>
            <a:endParaRPr lang="en-US" b="1" dirty="0"/>
          </a:p>
        </p:txBody>
      </p:sp>
      <p:sp>
        <p:nvSpPr>
          <p:cNvPr id="11" name="TextBox 10"/>
          <p:cNvSpPr txBox="1"/>
          <p:nvPr/>
        </p:nvSpPr>
        <p:spPr>
          <a:xfrm>
            <a:off x="70821" y="3786108"/>
            <a:ext cx="836885" cy="354535"/>
          </a:xfrm>
          <a:prstGeom prst="rect">
            <a:avLst/>
          </a:prstGeom>
          <a:noFill/>
        </p:spPr>
        <p:txBody>
          <a:bodyPr wrap="square" lIns="76786" tIns="38393" rIns="76786" bIns="38393" rtlCol="0">
            <a:spAutoFit/>
          </a:bodyPr>
          <a:lstStyle/>
          <a:p>
            <a:r>
              <a:rPr lang="sr-Latn-RS" b="1" dirty="0" smtClean="0"/>
              <a:t>MRC-5</a:t>
            </a:r>
            <a:endParaRPr lang="en-US" b="1" dirty="0"/>
          </a:p>
        </p:txBody>
      </p:sp>
      <p:pic>
        <p:nvPicPr>
          <p:cNvPr id="8193" name="Picture 1"/>
          <p:cNvPicPr>
            <a:picLocks noChangeAspect="1" noChangeArrowheads="1"/>
          </p:cNvPicPr>
          <p:nvPr/>
        </p:nvPicPr>
        <p:blipFill>
          <a:blip r:embed="rId2"/>
          <a:srcRect/>
          <a:stretch>
            <a:fillRect/>
          </a:stretch>
        </p:blipFill>
        <p:spPr bwMode="auto">
          <a:xfrm>
            <a:off x="4842065" y="1500621"/>
            <a:ext cx="2662971" cy="1775979"/>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1493258" y="1500621"/>
            <a:ext cx="2603555" cy="1775979"/>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4855731" y="3581400"/>
            <a:ext cx="2635636" cy="1689364"/>
          </a:xfrm>
          <a:prstGeom prst="rect">
            <a:avLst/>
          </a:prstGeom>
          <a:noFill/>
          <a:ln w="9525">
            <a:noFill/>
            <a:miter lim="800000"/>
            <a:headEnd/>
            <a:tailEnd/>
          </a:ln>
          <a:effectLst/>
        </p:spPr>
      </p:pic>
      <p:pic>
        <p:nvPicPr>
          <p:cNvPr id="8196" name="Picture 4"/>
          <p:cNvPicPr>
            <a:picLocks noChangeAspect="1" noChangeArrowheads="1"/>
          </p:cNvPicPr>
          <p:nvPr/>
        </p:nvPicPr>
        <p:blipFill>
          <a:blip r:embed="rId5"/>
          <a:srcRect/>
          <a:stretch>
            <a:fillRect/>
          </a:stretch>
        </p:blipFill>
        <p:spPr bwMode="auto">
          <a:xfrm>
            <a:off x="1490884" y="3552825"/>
            <a:ext cx="2605928" cy="1633650"/>
          </a:xfrm>
          <a:prstGeom prst="rect">
            <a:avLst/>
          </a:prstGeom>
          <a:noFill/>
          <a:ln w="9525">
            <a:noFill/>
            <a:miter lim="800000"/>
            <a:headEnd/>
            <a:tailEnd/>
          </a:ln>
          <a:effectLst/>
        </p:spPr>
      </p:pic>
      <p:pic>
        <p:nvPicPr>
          <p:cNvPr id="9" name="Picture 8">
            <a:extLst>
              <a:ext uri="{FF2B5EF4-FFF2-40B4-BE49-F238E27FC236}">
                <a16:creationId xmlns:a16="http://schemas.microsoft.com/office/drawing/2014/main" xmlns="" id="{3CFB525F-7065-45C8-9992-6C435E2CE88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 y="6021439"/>
            <a:ext cx="9136918" cy="835799"/>
          </a:xfrm>
          <a:prstGeom prst="rect">
            <a:avLst/>
          </a:prstGeom>
        </p:spPr>
      </p:pic>
      <p:sp>
        <p:nvSpPr>
          <p:cNvPr id="13" name="Rectangle 12"/>
          <p:cNvSpPr/>
          <p:nvPr/>
        </p:nvSpPr>
        <p:spPr>
          <a:xfrm>
            <a:off x="457200" y="5420381"/>
            <a:ext cx="8305800" cy="523204"/>
          </a:xfrm>
          <a:prstGeom prst="rect">
            <a:avLst/>
          </a:prstGeom>
          <a:solidFill>
            <a:srgbClr val="FFD9D9"/>
          </a:solidFill>
          <a:ln>
            <a:solidFill>
              <a:schemeClr val="accent6">
                <a:lumMod val="60000"/>
                <a:lumOff val="40000"/>
              </a:schemeClr>
            </a:solidFill>
          </a:ln>
          <a:scene3d>
            <a:camera prst="orthographicFront"/>
            <a:lightRig rig="threePt" dir="t"/>
          </a:scene3d>
          <a:sp3d>
            <a:bevelT/>
          </a:sp3d>
        </p:spPr>
        <p:txBody>
          <a:bodyPr wrap="square" lIns="91423" tIns="45712" rIns="91423" bIns="45712">
            <a:spAutoFit/>
          </a:bodyPr>
          <a:lstStyle/>
          <a:p>
            <a:pPr algn="ctr"/>
            <a:r>
              <a:rPr lang="en-US" sz="1400" dirty="0"/>
              <a:t>The effect of</a:t>
            </a:r>
            <a:r>
              <a:rPr lang="en-US" sz="1400" b="1" dirty="0"/>
              <a:t> Zn-L1-Cu (P</a:t>
            </a:r>
            <a:r>
              <a:rPr lang="en-US" sz="1400" dirty="0"/>
              <a:t>) and </a:t>
            </a:r>
            <a:r>
              <a:rPr lang="en-US" sz="1400" b="1" dirty="0"/>
              <a:t>Zn-L2-Cu (B) </a:t>
            </a:r>
            <a:r>
              <a:rPr lang="en-US" sz="1400" dirty="0"/>
              <a:t>complex on the HCT-116 and MRC-5 cell lines </a:t>
            </a:r>
            <a:r>
              <a:rPr lang="en-GB" sz="1400" dirty="0"/>
              <a:t>expressed as the O</a:t>
            </a:r>
            <a:r>
              <a:rPr lang="en-GB" sz="1400" baseline="-25000" dirty="0"/>
              <a:t>2</a:t>
            </a:r>
            <a:r>
              <a:rPr lang="en-GB" sz="1400" baseline="30000" dirty="0"/>
              <a:t>•– </a:t>
            </a:r>
            <a:r>
              <a:rPr lang="en-GB" sz="1400" dirty="0"/>
              <a:t>concentration after 24 h  and 72 h of exposure </a:t>
            </a:r>
          </a:p>
        </p:txBody>
      </p:sp>
    </p:spTree>
    <p:extLst>
      <p:ext uri="{BB962C8B-B14F-4D97-AF65-F5344CB8AC3E}">
        <p14:creationId xmlns:p14="http://schemas.microsoft.com/office/powerpoint/2010/main" val="1581525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95" y="320630"/>
            <a:ext cx="8229600" cy="898570"/>
          </a:xfrm>
        </p:spPr>
        <p:txBody>
          <a:bodyPr>
            <a:normAutofit/>
          </a:bodyPr>
          <a:lstStyle/>
          <a:p>
            <a:r>
              <a:rPr lang="en-GB" sz="2000" b="1" dirty="0"/>
              <a:t>Nitrites (NO</a:t>
            </a:r>
            <a:r>
              <a:rPr lang="en-GB" sz="2000" b="1" baseline="-25000" dirty="0"/>
              <a:t>2</a:t>
            </a:r>
            <a:r>
              <a:rPr lang="en-GB" sz="2000" b="1" baseline="30000" dirty="0"/>
              <a:t>−</a:t>
            </a:r>
            <a:r>
              <a:rPr lang="en-GB" sz="2000" b="1" dirty="0"/>
              <a:t>) concentration</a:t>
            </a:r>
            <a:endParaRPr lang="en-US" sz="2000" b="1" dirty="0">
              <a:latin typeface="+mn-lt"/>
            </a:endParaRPr>
          </a:p>
        </p:txBody>
      </p:sp>
      <p:sp>
        <p:nvSpPr>
          <p:cNvPr id="10" name="TextBox 9"/>
          <p:cNvSpPr txBox="1"/>
          <p:nvPr/>
        </p:nvSpPr>
        <p:spPr>
          <a:xfrm>
            <a:off x="1" y="1286356"/>
            <a:ext cx="1075960" cy="354535"/>
          </a:xfrm>
          <a:prstGeom prst="rect">
            <a:avLst/>
          </a:prstGeom>
          <a:noFill/>
        </p:spPr>
        <p:txBody>
          <a:bodyPr wrap="square" lIns="76786" tIns="38393" rIns="76786" bIns="38393" rtlCol="0">
            <a:spAutoFit/>
          </a:bodyPr>
          <a:lstStyle/>
          <a:p>
            <a:r>
              <a:rPr lang="sr-Latn-RS" b="1" dirty="0" smtClean="0"/>
              <a:t>H</a:t>
            </a:r>
            <a:r>
              <a:rPr lang="en-US" b="1" dirty="0" smtClean="0"/>
              <a:t>CT-116</a:t>
            </a:r>
            <a:endParaRPr lang="en-US" b="1" dirty="0"/>
          </a:p>
        </p:txBody>
      </p:sp>
      <p:sp>
        <p:nvSpPr>
          <p:cNvPr id="11" name="TextBox 10"/>
          <p:cNvSpPr txBox="1"/>
          <p:nvPr/>
        </p:nvSpPr>
        <p:spPr>
          <a:xfrm>
            <a:off x="0" y="3786108"/>
            <a:ext cx="890990" cy="354535"/>
          </a:xfrm>
          <a:prstGeom prst="rect">
            <a:avLst/>
          </a:prstGeom>
          <a:noFill/>
        </p:spPr>
        <p:txBody>
          <a:bodyPr wrap="square" lIns="76786" tIns="38393" rIns="76786" bIns="38393" rtlCol="0">
            <a:spAutoFit/>
          </a:bodyPr>
          <a:lstStyle/>
          <a:p>
            <a:r>
              <a:rPr lang="sr-Latn-RS" b="1" dirty="0" smtClean="0"/>
              <a:t>MRC-5</a:t>
            </a:r>
            <a:endParaRPr lang="en-US" b="1" dirty="0"/>
          </a:p>
        </p:txBody>
      </p:sp>
      <p:pic>
        <p:nvPicPr>
          <p:cNvPr id="7169" name="Picture 1"/>
          <p:cNvPicPr>
            <a:picLocks noChangeAspect="1" noChangeArrowheads="1"/>
          </p:cNvPicPr>
          <p:nvPr/>
        </p:nvPicPr>
        <p:blipFill>
          <a:blip r:embed="rId3"/>
          <a:srcRect/>
          <a:stretch>
            <a:fillRect/>
          </a:stretch>
        </p:blipFill>
        <p:spPr bwMode="auto">
          <a:xfrm>
            <a:off x="4707846" y="3429000"/>
            <a:ext cx="2672833" cy="1786050"/>
          </a:xfrm>
          <a:prstGeom prst="rect">
            <a:avLst/>
          </a:prstGeom>
          <a:noFill/>
          <a:ln w="9525">
            <a:noFill/>
            <a:miter lim="800000"/>
            <a:headEnd/>
            <a:tailEnd/>
          </a:ln>
          <a:effectLst/>
        </p:spPr>
      </p:pic>
      <p:pic>
        <p:nvPicPr>
          <p:cNvPr id="7170" name="Picture 2"/>
          <p:cNvPicPr>
            <a:picLocks noChangeAspect="1" noChangeArrowheads="1"/>
          </p:cNvPicPr>
          <p:nvPr/>
        </p:nvPicPr>
        <p:blipFill>
          <a:blip r:embed="rId4"/>
          <a:srcRect/>
          <a:stretch>
            <a:fillRect/>
          </a:stretch>
        </p:blipFill>
        <p:spPr bwMode="auto">
          <a:xfrm>
            <a:off x="1188230" y="3429000"/>
            <a:ext cx="2693073" cy="16764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5"/>
          <a:srcRect/>
          <a:stretch>
            <a:fillRect/>
          </a:stretch>
        </p:blipFill>
        <p:spPr bwMode="auto">
          <a:xfrm>
            <a:off x="4680026" y="1357779"/>
            <a:ext cx="2679271" cy="1690222"/>
          </a:xfrm>
          <a:prstGeom prst="rect">
            <a:avLst/>
          </a:prstGeom>
          <a:noFill/>
          <a:ln w="9525">
            <a:noFill/>
            <a:miter lim="800000"/>
            <a:headEnd/>
            <a:tailEnd/>
          </a:ln>
          <a:effectLst/>
        </p:spPr>
      </p:pic>
      <p:pic>
        <p:nvPicPr>
          <p:cNvPr id="7172" name="Picture 4"/>
          <p:cNvPicPr>
            <a:picLocks noChangeAspect="1" noChangeArrowheads="1"/>
          </p:cNvPicPr>
          <p:nvPr/>
        </p:nvPicPr>
        <p:blipFill>
          <a:blip r:embed="rId6"/>
          <a:srcRect/>
          <a:stretch>
            <a:fillRect/>
          </a:stretch>
        </p:blipFill>
        <p:spPr bwMode="auto">
          <a:xfrm>
            <a:off x="1169180" y="1357778"/>
            <a:ext cx="2679269" cy="1766422"/>
          </a:xfrm>
          <a:prstGeom prst="rect">
            <a:avLst/>
          </a:prstGeom>
          <a:noFill/>
          <a:ln w="9525">
            <a:noFill/>
            <a:miter lim="800000"/>
            <a:headEnd/>
            <a:tailEnd/>
          </a:ln>
          <a:effectLst/>
        </p:spPr>
      </p:pic>
      <p:pic>
        <p:nvPicPr>
          <p:cNvPr id="9" name="Picture 8">
            <a:extLst>
              <a:ext uri="{FF2B5EF4-FFF2-40B4-BE49-F238E27FC236}">
                <a16:creationId xmlns:a16="http://schemas.microsoft.com/office/drawing/2014/main" xmlns="" id="{3CFB525F-7065-45C8-9992-6C435E2CE88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 y="6021439"/>
            <a:ext cx="9136918" cy="835799"/>
          </a:xfrm>
          <a:prstGeom prst="rect">
            <a:avLst/>
          </a:prstGeom>
        </p:spPr>
      </p:pic>
      <p:sp>
        <p:nvSpPr>
          <p:cNvPr id="12" name="Rectangle 11"/>
          <p:cNvSpPr/>
          <p:nvPr/>
        </p:nvSpPr>
        <p:spPr>
          <a:xfrm>
            <a:off x="457200" y="5420381"/>
            <a:ext cx="8305800" cy="523204"/>
          </a:xfrm>
          <a:prstGeom prst="rect">
            <a:avLst/>
          </a:prstGeom>
          <a:solidFill>
            <a:srgbClr val="FFD9D9"/>
          </a:solidFill>
          <a:ln>
            <a:solidFill>
              <a:schemeClr val="accent6">
                <a:lumMod val="60000"/>
                <a:lumOff val="40000"/>
              </a:schemeClr>
            </a:solidFill>
          </a:ln>
          <a:scene3d>
            <a:camera prst="orthographicFront"/>
            <a:lightRig rig="threePt" dir="t"/>
          </a:scene3d>
          <a:sp3d>
            <a:bevelT/>
          </a:sp3d>
        </p:spPr>
        <p:txBody>
          <a:bodyPr wrap="square" lIns="91423" tIns="45712" rIns="91423" bIns="45712">
            <a:spAutoFit/>
          </a:bodyPr>
          <a:lstStyle/>
          <a:p>
            <a:pPr algn="ctr"/>
            <a:r>
              <a:rPr lang="en-US" sz="1400" dirty="0"/>
              <a:t>The effect of</a:t>
            </a:r>
            <a:r>
              <a:rPr lang="en-US" sz="1400" b="1" dirty="0"/>
              <a:t> Zn-L1-Cu (P</a:t>
            </a:r>
            <a:r>
              <a:rPr lang="en-US" sz="1400" dirty="0"/>
              <a:t>) and </a:t>
            </a:r>
            <a:r>
              <a:rPr lang="en-US" sz="1400" b="1" dirty="0"/>
              <a:t>Zn-L2-Cu (B) </a:t>
            </a:r>
            <a:r>
              <a:rPr lang="en-US" sz="1400" dirty="0"/>
              <a:t>complex on the HCT-116 and MRC-5 cell lines </a:t>
            </a:r>
            <a:r>
              <a:rPr lang="en-GB" sz="1400" dirty="0"/>
              <a:t>expressed as the </a:t>
            </a:r>
            <a:r>
              <a:rPr lang="en-GB" sz="1400" dirty="0" smtClean="0"/>
              <a:t>NO</a:t>
            </a:r>
            <a:r>
              <a:rPr lang="en-GB" sz="1400" baseline="-25000" dirty="0" smtClean="0"/>
              <a:t>2</a:t>
            </a:r>
            <a:r>
              <a:rPr lang="en-GB" sz="1400" baseline="30000" dirty="0" smtClean="0"/>
              <a:t>– </a:t>
            </a:r>
            <a:r>
              <a:rPr lang="en-GB" sz="1400" dirty="0"/>
              <a:t>concentration after 24 h  and 72 h of exposure </a:t>
            </a:r>
          </a:p>
        </p:txBody>
      </p:sp>
    </p:spTree>
    <p:extLst>
      <p:ext uri="{BB962C8B-B14F-4D97-AF65-F5344CB8AC3E}">
        <p14:creationId xmlns:p14="http://schemas.microsoft.com/office/powerpoint/2010/main" val="1329103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1023</Words>
  <Application>Microsoft Office PowerPoint</Application>
  <PresentationFormat>On-screen Show (4:3)</PresentationFormat>
  <Paragraphs>87</Paragraphs>
  <Slides>12</Slides>
  <Notes>4</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MTT – CYTOTOXICITY</vt:lpstr>
      <vt:lpstr>Superoxide anion radical (O2 •–) concentration</vt:lpstr>
      <vt:lpstr>Nitrites (NO2−) concentration</vt:lpstr>
      <vt:lpstr>Reduced glutathione (GSH) concentration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tanja.soldatovic</cp:lastModifiedBy>
  <cp:revision>175</cp:revision>
  <dcterms:created xsi:type="dcterms:W3CDTF">2015-04-04T09:45:50Z</dcterms:created>
  <dcterms:modified xsi:type="dcterms:W3CDTF">2020-11-04T15:47:18Z</dcterms:modified>
</cp:coreProperties>
</file>