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5" r:id="rId3"/>
  </p:sldIdLst>
  <p:sldSz cx="30275213" cy="42811700"/>
  <p:notesSz cx="6858000" cy="9144000"/>
  <p:defaultTextStyle>
    <a:defPPr>
      <a:defRPr lang="fr-FR"/>
    </a:defPPr>
    <a:lvl1pPr marL="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6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6E3"/>
    <a:srgbClr val="EBAF8D"/>
    <a:srgbClr val="B4B0C8"/>
    <a:srgbClr val="663399"/>
    <a:srgbClr val="6A4E9D"/>
    <a:srgbClr val="5E4197"/>
    <a:srgbClr val="603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99" autoAdjust="0"/>
    <p:restoredTop sz="94660"/>
  </p:normalViewPr>
  <p:slideViewPr>
    <p:cSldViewPr>
      <p:cViewPr>
        <p:scale>
          <a:sx n="25" d="100"/>
          <a:sy n="25" d="100"/>
        </p:scale>
        <p:origin x="1819" y="-154"/>
      </p:cViewPr>
      <p:guideLst>
        <p:guide orient="horz" pos="13486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2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03/11/2020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9391"/>
            <a:ext cx="25733931" cy="91767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9965"/>
            <a:ext cx="21192649" cy="109407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1714471"/>
            <a:ext cx="6811923" cy="36528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1" y="1714471"/>
            <a:ext cx="19931182" cy="36528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774612" y="5479523"/>
            <a:ext cx="16453907" cy="1318062"/>
          </a:xfrm>
        </p:spPr>
        <p:txBody>
          <a:bodyPr>
            <a:normAutofit/>
          </a:bodyPr>
          <a:lstStyle>
            <a:lvl1pPr marL="0" indent="0" algn="r">
              <a:buNone/>
              <a:defRPr sz="54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author’s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 and </a:t>
            </a:r>
            <a:r>
              <a:rPr lang="it-IT" dirty="0" err="1"/>
              <a:t>affiliation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94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7006456"/>
            <a:ext cx="22706410" cy="1490481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6055"/>
            <a:ext cx="22706410" cy="1033624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3215"/>
            <a:ext cx="26112371" cy="1780847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50163"/>
            <a:ext cx="26112371" cy="93650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79" y="2279343"/>
            <a:ext cx="26112371" cy="8274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6687" y="10494814"/>
            <a:ext cx="12809147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6687" y="15638164"/>
            <a:ext cx="12809147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7" y="10494814"/>
            <a:ext cx="12872223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7" y="15638164"/>
            <a:ext cx="12872223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4" y="2279325"/>
            <a:ext cx="6528093" cy="36280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9" y="2279325"/>
            <a:ext cx="19079692" cy="36280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10497"/>
            <a:ext cx="25733931" cy="850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1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03/11/2020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3086"/>
            <a:ext cx="13376810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6" y="9583086"/>
            <a:ext cx="13382065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6" y="13576859"/>
            <a:ext cx="13382065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03/11/2020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03/11/2020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03/11/2020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958703" y="39680118"/>
            <a:ext cx="7064216" cy="2279326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9" y="1704542"/>
            <a:ext cx="9960336" cy="72542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558"/>
            <a:ext cx="16924685" cy="365386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9" y="8958760"/>
            <a:ext cx="9960336" cy="292843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03/11/2020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8193"/>
            <a:ext cx="18165128" cy="35379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5307"/>
            <a:ext cx="18165128" cy="256870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03/11/2020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713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11"/>
            <a:ext cx="27247692" cy="2825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03/11/2020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80118"/>
            <a:ext cx="9587151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9343"/>
            <a:ext cx="26112371" cy="8274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6633"/>
            <a:ext cx="26112371" cy="2716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80118"/>
            <a:ext cx="10217884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4.emf"/><Relationship Id="rId18" Type="http://schemas.openxmlformats.org/officeDocument/2006/relationships/oleObject" Target="../embeddings/oleObject7.bin"/><Relationship Id="rId3" Type="http://schemas.openxmlformats.org/officeDocument/2006/relationships/image" Target="../media/image8.png"/><Relationship Id="rId7" Type="http://schemas.openxmlformats.org/officeDocument/2006/relationships/image" Target="../media/image2.e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6.e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6.bin"/><Relationship Id="rId20" Type="http://schemas.openxmlformats.org/officeDocument/2006/relationships/image" Target="../media/image11.jpe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3.emf"/><Relationship Id="rId5" Type="http://schemas.openxmlformats.org/officeDocument/2006/relationships/image" Target="../media/image1.emf"/><Relationship Id="rId15" Type="http://schemas.openxmlformats.org/officeDocument/2006/relationships/image" Target="../media/image5.emf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7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jpg"/><Relationship Id="rId1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3329334" cy="2089196"/>
          </a:xfrm>
          <a:solidFill>
            <a:srgbClr val="F4E6E3"/>
          </a:solidFill>
          <a:ln>
            <a:solidFill>
              <a:srgbClr val="F4E6E3"/>
            </a:solidFill>
          </a:ln>
        </p:spPr>
        <p:txBody>
          <a:bodyPr>
            <a:normAutofit/>
          </a:bodyPr>
          <a:lstStyle/>
          <a:p>
            <a:r>
              <a:rPr lang="en-US" sz="6000" cap="all" dirty="0"/>
              <a:t>New 2</a:t>
            </a:r>
            <a:r>
              <a:rPr lang="en-US" sz="6000" i="1" cap="all" dirty="0"/>
              <a:t>H</a:t>
            </a:r>
            <a:r>
              <a:rPr lang="en-US" sz="6000" cap="all" dirty="0"/>
              <a:t>-pyrazolo[4,3-</a:t>
            </a:r>
            <a:r>
              <a:rPr lang="en-US" sz="6000" i="1" dirty="0"/>
              <a:t>c</a:t>
            </a:r>
            <a:r>
              <a:rPr lang="en-US" sz="6000" cap="all" dirty="0"/>
              <a:t>]pyridines: synthesis, optical properties and elucidation of anti-cancer activity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06616" y="4489450"/>
            <a:ext cx="27423189" cy="3662541"/>
          </a:xfrm>
          <a:prstGeom prst="rect">
            <a:avLst/>
          </a:prstGeom>
          <a:solidFill>
            <a:srgbClr val="663399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lt-LT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Beatričė Razmienė (1,2), </a:t>
            </a:r>
            <a:r>
              <a:rPr lang="lt-L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 Řezníčková (3), Vaida Dambrauskienė (2), Eglė Arbačiauskienė (2), Martin Kubala (4), Asta Žukauskaitė (3), Vladimir Kryštof (3), Algirdas Šačkus (1,2)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rabicParenR"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 </a:t>
            </a:r>
            <a:r>
              <a:rPr lang="lt-LT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Synthetic Chemistry, Kaunas University of Technology, K. Baršausko g. 59, LT-51423 Kaunas, Lithuania 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rabicParenR"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lt-LT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Organic Chemistry, Kaunas University of Technology, Radvilėnų pl. 19, LT-50254, Kaunas, Lithuania 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rabicParenR"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</a:t>
            </a:r>
            <a:r>
              <a:rPr lang="lt-LT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Growth Regulators, Institute of Experimental Botany of the Czech Academy of Sciences &amp; Palacký University, Šlechtitelů 27, CZ-78371 Olomouc, Czech Republic 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rabicParenR"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lt-LT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epartment of Experimental Physics, Faculty of Science, Palacký University, 17. Listopadu 12, CZ-77146 Olomouc, Czech Republic 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85391" y="39235053"/>
            <a:ext cx="27423185" cy="250853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517514" y="8837791"/>
            <a:ext cx="10762137" cy="2102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lt-LT" sz="4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lt-LT" sz="40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/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3038" algn="just"/>
            <a:r>
              <a:rPr lang="en-US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Pyrazole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a common structural unit in many pharmaceuticals and a central axis of numerous ongoing studies devoted to the synthesis and biological evaluation of novel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pyrazole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moiety-bearing molecules.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Annelated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pyrazoles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of particular interest as they constitute the core of several well-known drugs, including Sildenafil,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Zaleplon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Allopurinol. Among the vast variety of up to now developed biologically active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annelated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pyrazole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derivatives, synthetically demanding 2</a:t>
            </a:r>
            <a:r>
              <a:rPr lang="en-US" sz="3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-pyrazolo[4,3-</a:t>
            </a:r>
            <a:r>
              <a:rPr lang="en-US" sz="3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]pyridines are, however, relatively understudied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t-LT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Thus</a:t>
            </a:r>
            <a:r>
              <a:rPr lang="lt-LT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 of this work was to synthesize and evaluate the biological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acitivity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novel 2</a:t>
            </a:r>
            <a:r>
              <a:rPr lang="en-GB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-pyrazolo[4,3-</a:t>
            </a:r>
            <a:r>
              <a:rPr lang="en-GB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]pyridine derivatives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sz="3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3038" algn="just"/>
            <a:r>
              <a:rPr lang="lt-LT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Firstly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henyl-3-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(2-phenylethynyl)-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-pyrazole-4-carbaldehyde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from 1-phenyl-1</a:t>
            </a:r>
            <a:r>
              <a:rPr lang="en-GB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-pyrazol-3-ol by consecutive alkylation, formylation and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Sonogashira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cross-coupling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reactions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t-LT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scheme</a:t>
            </a:r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t-LT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pyrazolo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[4,3-</a:t>
            </a:r>
            <a:r>
              <a:rPr lang="en-GB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]pyridine core was obtained </a:t>
            </a:r>
            <a:r>
              <a:rPr lang="en-GB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via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three step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route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t-LT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scheme</a:t>
            </a:r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Firstly, </a:t>
            </a:r>
            <a:r>
              <a:rPr lang="lt-LT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carba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ldehyde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lt-LT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converted to alcohols </a:t>
            </a:r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either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Gringnard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reagent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reduction conditions and then transformed into </a:t>
            </a:r>
            <a:r>
              <a:rPr lang="en-GB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azide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-alkynes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latter were used in electrophilic cyclization reaction to obtain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7-iodo-2,6-diphenyl-2</a:t>
            </a:r>
            <a:r>
              <a:rPr lang="en-GB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-pyrazolo[4,3-</a:t>
            </a:r>
            <a:r>
              <a:rPr lang="en-GB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]pyridines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library of 2,4,6,7-tetrasubstituted-2</a:t>
            </a:r>
            <a:r>
              <a:rPr lang="en-GB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-pyrazolo[4,3-</a:t>
            </a:r>
            <a:r>
              <a:rPr lang="en-GB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]pyridine derivatives was obtained </a:t>
            </a:r>
            <a:r>
              <a:rPr lang="en-GB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via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palladium catalysed 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Suzuki-Miyaura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cross-coupling reactions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173038" algn="just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newly synthesized compounds were evaluated for their cytotoxicity against two human cancer cell lines: K562 (chronic myeloid leukemia cells) and MCF-7 (breast cancer cells). In general, most tested compounds exhibited moderate cytotoxicity, with GI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values in the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micromolar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indent="173038" algn="just"/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optical properties of new derivatives were 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assessed</a:t>
            </a: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THF solutions</a:t>
            </a: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 2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173038" algn="just"/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454903" y="8966013"/>
            <a:ext cx="174409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t-LT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 of </a:t>
            </a:r>
            <a:r>
              <a:rPr lang="en-GB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1-phenyl-3-(2-phenylethynyl)-1</a:t>
            </a:r>
            <a:r>
              <a:rPr lang="en-GB" sz="4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-pyrazole-4-carbaldehyde 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123436"/>
              </p:ext>
            </p:extLst>
          </p:nvPr>
        </p:nvGraphicFramePr>
        <p:xfrm>
          <a:off x="14844887" y="9854314"/>
          <a:ext cx="11924270" cy="3530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CS ChemDraw Drawing" r:id="rId4" imgW="4769708" imgH="1412169" progId="ChemDraw.Document.6.0">
                  <p:embed/>
                </p:oleObj>
              </mc:Choice>
              <mc:Fallback>
                <p:oleObj name="CS ChemDraw Drawing" r:id="rId4" imgW="4769708" imgH="1412169" progId="ChemDraw.Document.6.0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4887" y="9854314"/>
                        <a:ext cx="11924270" cy="353042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13399767" y="13728521"/>
            <a:ext cx="155088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Scheme 1. </a:t>
            </a:r>
            <a:r>
              <a:rPr lang="en-GB" sz="3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Reagents</a:t>
            </a:r>
            <a:r>
              <a:rPr lang="en-GB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i: (a) </a:t>
            </a:r>
            <a:r>
              <a:rPr lang="en-GB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NaH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BnCl</a:t>
            </a:r>
            <a:r>
              <a:rPr lang="en-GB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(b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POCl</a:t>
            </a:r>
            <a:r>
              <a:rPr lang="en-GB" sz="36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DMF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GB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(c) TFA, </a:t>
            </a:r>
            <a:r>
              <a:rPr lang="en-GB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toluene. ii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Tf</a:t>
            </a:r>
            <a:r>
              <a:rPr lang="en-GB" sz="36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O, </a:t>
            </a:r>
            <a:r>
              <a:rPr lang="en-GB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TEA. 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iii: </a:t>
            </a:r>
            <a:r>
              <a:rPr lang="en-GB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Phenylacetylene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TEA, </a:t>
            </a:r>
            <a:r>
              <a:rPr lang="en-GB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CuI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Pd</a:t>
            </a:r>
            <a:r>
              <a:rPr lang="en-GB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(PPh</a:t>
            </a:r>
            <a:r>
              <a:rPr lang="en-GB" sz="36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36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GB" sz="36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299807" y="15576715"/>
            <a:ext cx="157305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t-LT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</a:t>
            </a:r>
            <a:r>
              <a:rPr lang="lt-LT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t-LT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2,4,6,7-tetrasubstituted-2</a:t>
            </a:r>
            <a:r>
              <a:rPr lang="lt-LT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lt-LT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-pyrazolo[4,3-</a:t>
            </a:r>
            <a:r>
              <a:rPr lang="lt-LT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lt-LT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]pyridines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768569"/>
              </p:ext>
            </p:extLst>
          </p:nvPr>
        </p:nvGraphicFramePr>
        <p:xfrm>
          <a:off x="13026940" y="17013414"/>
          <a:ext cx="15902865" cy="396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CS ChemDraw Drawing" r:id="rId6" imgW="6361146" imgH="1587885" progId="ChemDraw.Document.6.0">
                  <p:embed/>
                </p:oleObj>
              </mc:Choice>
              <mc:Fallback>
                <p:oleObj name="CS ChemDraw Drawing" r:id="rId6" imgW="6361146" imgH="1587885" progId="ChemDraw.Document.6.0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26940" y="17013414"/>
                        <a:ext cx="15902865" cy="39697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13420996" y="21459128"/>
            <a:ext cx="154875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Scheme 2.</a:t>
            </a:r>
            <a:r>
              <a:rPr lang="lt-LT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3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Reagents: </a:t>
            </a:r>
            <a:r>
              <a:rPr lang="en-GB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i: </a:t>
            </a:r>
            <a:r>
              <a:rPr lang="en-GB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MeMgBr</a:t>
            </a:r>
            <a:r>
              <a:rPr lang="en-GB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(for </a:t>
            </a:r>
            <a:r>
              <a:rPr lang="en-GB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GB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or </a:t>
            </a:r>
            <a:r>
              <a:rPr lang="en-GB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NaBH</a:t>
            </a:r>
            <a:r>
              <a:rPr lang="en-GB" sz="36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GB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(for </a:t>
            </a:r>
            <a:r>
              <a:rPr lang="en-GB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ii:</a:t>
            </a:r>
            <a:r>
              <a:rPr lang="en-GB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TMSN</a:t>
            </a:r>
            <a:r>
              <a:rPr lang="en-GB" sz="36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BF</a:t>
            </a:r>
            <a:r>
              <a:rPr lang="en-GB" sz="36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∙</a:t>
            </a:r>
            <a:r>
              <a:rPr lang="en-GB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en-GB" sz="36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O; iii</a:t>
            </a:r>
            <a:r>
              <a:rPr lang="en-GB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NaHCO</a:t>
            </a:r>
            <a:r>
              <a:rPr lang="en-GB" sz="36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36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(for </a:t>
            </a:r>
            <a:r>
              <a:rPr lang="en-GB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GB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 K</a:t>
            </a:r>
            <a:r>
              <a:rPr lang="en-GB" sz="36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</a:t>
            </a:r>
            <a:r>
              <a:rPr lang="en-GB" sz="36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4, </a:t>
            </a:r>
            <a:r>
              <a:rPr lang="en-GB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36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(for </a:t>
            </a:r>
            <a:r>
              <a:rPr lang="en-GB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GB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iv</a:t>
            </a:r>
            <a:r>
              <a:rPr lang="lt-LT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sz="36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B(OH)</a:t>
            </a:r>
            <a:r>
              <a:rPr lang="en-GB" sz="36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GB" sz="36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Pd</a:t>
            </a:r>
            <a:r>
              <a:rPr lang="en-GB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OAc</a:t>
            </a:r>
            <a:r>
              <a:rPr lang="en-GB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36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</a:t>
            </a:r>
            <a:r>
              <a:rPr lang="en-GB" sz="36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en-GB" sz="36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GB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*compound </a:t>
            </a:r>
            <a:r>
              <a:rPr lang="lt-LT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GB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 used in the next step without further purification</a:t>
            </a:r>
            <a:r>
              <a:rPr lang="en-GB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Picture 172" descr="http://www.gyanberry.com/uploads/5/1/1/7/51178229/up-logo-horizont-en_ori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4225" y="215634"/>
            <a:ext cx="3657228" cy="16677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3095" y="2233163"/>
            <a:ext cx="3651590" cy="2050014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3489275" y="23788312"/>
            <a:ext cx="702898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Biological Activity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323424"/>
              </p:ext>
            </p:extLst>
          </p:nvPr>
        </p:nvGraphicFramePr>
        <p:xfrm>
          <a:off x="13299807" y="24795472"/>
          <a:ext cx="15608770" cy="81336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4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7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0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2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279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357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5129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3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32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</a:t>
                      </a:r>
                      <a:r>
                        <a:rPr lang="en-GB" sz="3200" b="1" baseline="-25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en-GB" sz="3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µM</a:t>
                      </a:r>
                      <a:endParaRPr lang="lt-LT" sz="32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t-LT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lt-LT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6294">
                <a:tc>
                  <a:txBody>
                    <a:bodyPr/>
                    <a:lstStyle/>
                    <a:p>
                      <a:endParaRPr lang="lt-LT" sz="3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lt-LT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K562</a:t>
                      </a:r>
                    </a:p>
                    <a:p>
                      <a:r>
                        <a:rPr lang="lt-LT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MCF-7</a:t>
                      </a:r>
                      <a:endParaRPr lang="en-US" sz="3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R=Me</a:t>
                      </a:r>
                    </a:p>
                    <a:p>
                      <a:endParaRPr lang="lt-LT" sz="3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lt-LT" sz="3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t-LT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&gt;50</a:t>
                      </a:r>
                    </a:p>
                    <a:p>
                      <a:pPr algn="ctr"/>
                      <a:r>
                        <a:rPr lang="lt-LT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&gt;50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lt-LT" sz="3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t-LT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  <a:p>
                      <a:pPr algn="ctr"/>
                      <a:r>
                        <a:rPr lang="lt-LT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lt-LT" sz="3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t-LT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  <a:p>
                      <a:pPr algn="ctr"/>
                      <a:r>
                        <a:rPr lang="lt-LT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lt-LT" sz="3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t-LT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&gt;100</a:t>
                      </a:r>
                    </a:p>
                    <a:p>
                      <a:pPr algn="ctr"/>
                      <a:r>
                        <a:rPr lang="lt-LT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&gt;100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lt-LT" sz="3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t-LT" sz="3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  <a:p>
                      <a:pPr algn="ctr"/>
                      <a:r>
                        <a:rPr lang="lt-LT" sz="3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3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t-LT" sz="3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3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6043">
                <a:tc>
                  <a:txBody>
                    <a:bodyPr/>
                    <a:lstStyle/>
                    <a:p>
                      <a:endParaRPr lang="lt-LT" sz="3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lt-LT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K562</a:t>
                      </a:r>
                    </a:p>
                    <a:p>
                      <a:r>
                        <a:rPr lang="lt-LT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MCF-7</a:t>
                      </a:r>
                      <a:endParaRPr lang="en-US" sz="3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R=H</a:t>
                      </a:r>
                    </a:p>
                  </a:txBody>
                  <a:tcPr marL="91434" marR="91434" marT="45719" marB="45719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lt-LT" sz="3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t-LT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t-LT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lt-LT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&gt;12</a:t>
                      </a:r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t-LT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lt-LT" sz="3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t-LT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  <a:p>
                      <a:pPr algn="ctr"/>
                      <a:r>
                        <a:rPr lang="lt-LT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&gt;12</a:t>
                      </a:r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t-LT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lt-LT" sz="3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t-LT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lt-LT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t-LT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lt-LT" sz="3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t-LT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  <a:p>
                      <a:pPr algn="ctr"/>
                      <a:r>
                        <a:rPr lang="lt-LT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t-LT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lt-LT" sz="3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t-LT" sz="3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  <a:p>
                      <a:pPr algn="ctr"/>
                      <a:r>
                        <a:rPr lang="lt-LT" sz="3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3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lt-LT" sz="3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3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4" marR="91434" marT="45719" marB="45719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091993"/>
              </p:ext>
            </p:extLst>
          </p:nvPr>
        </p:nvGraphicFramePr>
        <p:xfrm>
          <a:off x="17927464" y="24931614"/>
          <a:ext cx="2344429" cy="206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CS ChemDraw Drawing" r:id="rId10" imgW="1233910" imgH="1087967" progId="ChemDraw.Document.6.0">
                  <p:embed/>
                </p:oleObj>
              </mc:Choice>
              <mc:Fallback>
                <p:oleObj name="CS ChemDraw Drawing" r:id="rId10" imgW="1233910" imgH="1087967" progId="ChemDraw.Document.6.0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7464" y="24931614"/>
                        <a:ext cx="2344429" cy="206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771901"/>
              </p:ext>
            </p:extLst>
          </p:nvPr>
        </p:nvGraphicFramePr>
        <p:xfrm>
          <a:off x="20518264" y="24931613"/>
          <a:ext cx="2787826" cy="206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CS ChemDraw Drawing" r:id="rId12" imgW="1467277" imgH="1087967" progId="ChemDraw.Document.6.0">
                  <p:embed/>
                </p:oleObj>
              </mc:Choice>
              <mc:Fallback>
                <p:oleObj name="CS ChemDraw Drawing" r:id="rId12" imgW="1467277" imgH="1087967" progId="ChemDraw.Document.6.0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8264" y="24931613"/>
                        <a:ext cx="2787826" cy="206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431427"/>
              </p:ext>
            </p:extLst>
          </p:nvPr>
        </p:nvGraphicFramePr>
        <p:xfrm>
          <a:off x="15336664" y="24931613"/>
          <a:ext cx="2273328" cy="2070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CS ChemDraw Drawing" r:id="rId14" imgW="1194369" imgH="1087967" progId="ChemDraw.Document.6.0">
                  <p:embed/>
                </p:oleObj>
              </mc:Choice>
              <mc:Fallback>
                <p:oleObj name="CS ChemDraw Drawing" r:id="rId14" imgW="1194369" imgH="1087967" progId="ChemDraw.Document.6.0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6664" y="24931613"/>
                        <a:ext cx="2273328" cy="20708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534578"/>
              </p:ext>
            </p:extLst>
          </p:nvPr>
        </p:nvGraphicFramePr>
        <p:xfrm>
          <a:off x="23718664" y="24893393"/>
          <a:ext cx="2269301" cy="206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CS ChemDraw Drawing" r:id="rId16" imgW="1194369" imgH="1087967" progId="ChemDraw.Document.6.0">
                  <p:embed/>
                </p:oleObj>
              </mc:Choice>
              <mc:Fallback>
                <p:oleObj name="CS ChemDraw Drawing" r:id="rId16" imgW="1194369" imgH="1087967" progId="ChemDraw.Document.6.0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8664" y="24893393"/>
                        <a:ext cx="2269301" cy="206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620988"/>
              </p:ext>
            </p:extLst>
          </p:nvPr>
        </p:nvGraphicFramePr>
        <p:xfrm>
          <a:off x="26157064" y="24893393"/>
          <a:ext cx="2784471" cy="206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CS ChemDraw Drawing" r:id="rId18" imgW="1465511" imgH="1087967" progId="ChemDraw.Document.6.0">
                  <p:embed/>
                </p:oleObj>
              </mc:Choice>
              <mc:Fallback>
                <p:oleObj name="CS ChemDraw Drawing" r:id="rId18" imgW="1465511" imgH="1087967" progId="ChemDraw.Document.6.0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57064" y="24893393"/>
                        <a:ext cx="2784471" cy="206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/>
          <p:nvPr/>
        </p:nvSpPr>
        <p:spPr>
          <a:xfrm>
            <a:off x="13146263" y="32929101"/>
            <a:ext cx="160582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Table </a:t>
            </a:r>
            <a:r>
              <a:rPr lang="lt-LT" altLang="ja-JP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1.</a:t>
            </a:r>
            <a:r>
              <a:rPr lang="en-GB" altLang="ja-JP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 </a:t>
            </a:r>
            <a:r>
              <a:rPr lang="lt-LT" altLang="ja-JP" sz="3600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In vitro </a:t>
            </a:r>
            <a:r>
              <a:rPr lang="lt-LT" altLang="ja-JP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citotoxicity of  2,4,6,7-tetrasubstituted-2</a:t>
            </a:r>
            <a:r>
              <a:rPr lang="lt-LT" altLang="ja-JP" sz="3600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H</a:t>
            </a:r>
            <a:r>
              <a:rPr lang="lt-LT" altLang="ja-JP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-pyrazolo[4,3-</a:t>
            </a:r>
            <a:r>
              <a:rPr lang="lt-LT" altLang="ja-JP" sz="3600" i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c</a:t>
            </a:r>
            <a:r>
              <a:rPr lang="lt-LT" altLang="ja-JP" sz="36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]pyridines </a:t>
            </a:r>
            <a:r>
              <a:rPr lang="en-US" altLang="ja-JP" sz="36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against breast carcinoma MCF-7 and leukemia K562 cell lines</a:t>
            </a:r>
            <a:r>
              <a:rPr lang="lt-LT" altLang="ja-JP" sz="3600" dirty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271893" y="35522121"/>
            <a:ext cx="863668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3038" algn="just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work was supported by the Research Council of Lithuania (LMTLT), agreement No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S-MIP-20-60. </a:t>
            </a:r>
            <a:endParaRPr lang="lt-LT" sz="3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84556" y="29527579"/>
            <a:ext cx="45779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t-LT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Optical properties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953239"/>
              </p:ext>
            </p:extLst>
          </p:nvPr>
        </p:nvGraphicFramePr>
        <p:xfrm>
          <a:off x="1522735" y="30626050"/>
          <a:ext cx="10756916" cy="7302569"/>
        </p:xfrm>
        <a:graphic>
          <a:graphicData uri="http://schemas.openxmlformats.org/drawingml/2006/table">
            <a:tbl>
              <a:tblPr firstRow="1" firstCol="1" bandRow="1"/>
              <a:tblGrid>
                <a:gridCol w="2489671">
                  <a:extLst>
                    <a:ext uri="{9D8B030D-6E8A-4147-A177-3AD203B41FA5}">
                      <a16:colId xmlns:a16="http://schemas.microsoft.com/office/drawing/2014/main" val="498135435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796158323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4060398653"/>
                    </a:ext>
                  </a:extLst>
                </a:gridCol>
                <a:gridCol w="3009445">
                  <a:extLst>
                    <a:ext uri="{9D8B030D-6E8A-4147-A177-3AD203B41FA5}">
                      <a16:colId xmlns:a16="http://schemas.microsoft.com/office/drawing/2014/main" val="797283216"/>
                    </a:ext>
                  </a:extLst>
                </a:gridCol>
              </a:tblGrid>
              <a:tr h="2968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Compound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Emision</a:t>
                      </a:r>
                      <a:r>
                        <a:rPr lang="lt-LT" sz="3600" b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3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λ</a:t>
                      </a:r>
                      <a:r>
                        <a:rPr lang="en-GB" sz="3600" b="1" baseline="-25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GB" sz="3600" b="1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dvOT863180fb"/>
                          <a:cs typeface="Times New Roman" panose="02020603050405020304" pitchFamily="18" charset="0"/>
                        </a:rPr>
                        <a:t>(nm</a:t>
                      </a:r>
                      <a:r>
                        <a:rPr lang="en-GB" sz="3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dvOT863180fb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GB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dvOT863180fb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dvOT863180fb"/>
                          <a:cs typeface="Times New Roman" panose="02020603050405020304" pitchFamily="18" charset="0"/>
                        </a:rPr>
                        <a:t>λ</a:t>
                      </a:r>
                      <a:r>
                        <a:rPr lang="en-GB" sz="3600" b="1" baseline="-25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dvOT863180fb"/>
                          <a:cs typeface="Times New Roman" panose="02020603050405020304" pitchFamily="18" charset="0"/>
                        </a:rPr>
                        <a:t>ex</a:t>
                      </a:r>
                      <a:r>
                        <a:rPr lang="en-GB" sz="3600" b="1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dvOT863180fb"/>
                          <a:cs typeface="Times New Roman" panose="02020603050405020304" pitchFamily="18" charset="0"/>
                        </a:rPr>
                        <a:t> 350nm</a:t>
                      </a:r>
                      <a:r>
                        <a:rPr lang="en-GB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dvOT863180fb"/>
                          <a:cs typeface="Times New Roman" panose="02020603050405020304" pitchFamily="18" charset="0"/>
                        </a:rPr>
                        <a:t>)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dvOT863180fb"/>
                          <a:cs typeface="Times New Roman" panose="02020603050405020304" pitchFamily="18" charset="0"/>
                        </a:rPr>
                        <a:t>Stokes</a:t>
                      </a:r>
                      <a:r>
                        <a:rPr lang="en-US" sz="36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dvOT863180fb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3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dvOT863180fb"/>
                          <a:cs typeface="Times New Roman" panose="02020603050405020304" pitchFamily="18" charset="0"/>
                        </a:rPr>
                        <a:t>shift </a:t>
                      </a:r>
                      <a:endParaRPr lang="lt-LT" sz="36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dvOT863180fb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dvOT863180fb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dvOT863180fb"/>
                          <a:cs typeface="Times New Roman" panose="02020603050405020304" pitchFamily="18" charset="0"/>
                        </a:rPr>
                        <a:t>nm)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Quantum </a:t>
                      </a:r>
                      <a:r>
                        <a:rPr lang="en-GB" sz="3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yield</a:t>
                      </a:r>
                      <a:r>
                        <a:rPr lang="lt-LT" sz="3600" b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36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Φ</a:t>
                      </a:r>
                      <a:r>
                        <a:rPr lang="en-GB" sz="3600" b="1" i="1" baseline="-25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GB" sz="3600" b="1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3600" b="1" baseline="-25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3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670043"/>
                  </a:ext>
                </a:extLst>
              </a:tr>
              <a:tr h="1582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442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18.91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444281"/>
                  </a:ext>
                </a:extLst>
              </a:tr>
              <a:tr h="1582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461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71.77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157270"/>
                  </a:ext>
                </a:extLst>
              </a:tr>
              <a:tr h="1582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437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53.21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415230"/>
                  </a:ext>
                </a:extLst>
              </a:tr>
              <a:tr h="1582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447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26.15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002464"/>
                  </a:ext>
                </a:extLst>
              </a:tr>
              <a:tr h="1582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56.84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570064"/>
                  </a:ext>
                </a:extLst>
              </a:tr>
              <a:tr h="1582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449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17.65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189241"/>
                  </a:ext>
                </a:extLst>
              </a:tr>
              <a:tr h="1582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466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72.21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291901"/>
                  </a:ext>
                </a:extLst>
              </a:tr>
              <a:tr h="1582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48.67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770026"/>
                  </a:ext>
                </a:extLst>
              </a:tr>
              <a:tr h="1582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449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30.03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383675"/>
                  </a:ext>
                </a:extLst>
              </a:tr>
              <a:tr h="1582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481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62.84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127910"/>
                  </a:ext>
                </a:extLst>
              </a:tr>
            </a:tbl>
          </a:graphicData>
        </a:graphic>
      </p:graphicFrame>
      <p:pic>
        <p:nvPicPr>
          <p:cNvPr id="30" name="Picture 5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6263" y="34129430"/>
            <a:ext cx="6653548" cy="499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1485391" y="38290470"/>
            <a:ext cx="10134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2. </a:t>
            </a:r>
            <a:r>
              <a:rPr lang="lt-LT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Fluorescence parameters </a:t>
            </a:r>
            <a:r>
              <a:rPr lang="en-US" alt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THF. 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45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713</Words>
  <Application>Microsoft Office PowerPoint</Application>
  <PresentationFormat>Custom</PresentationFormat>
  <Paragraphs>109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MS PGothic</vt:lpstr>
      <vt:lpstr>AdvOT863180fb</vt:lpstr>
      <vt:lpstr>Arial</vt:lpstr>
      <vt:lpstr>Calibri</vt:lpstr>
      <vt:lpstr>Calibri Light</vt:lpstr>
      <vt:lpstr>Times New Roman</vt:lpstr>
      <vt:lpstr>Office Theme</vt:lpstr>
      <vt:lpstr>Custom Design</vt:lpstr>
      <vt:lpstr>CS ChemDraw Drawing</vt:lpstr>
      <vt:lpstr>New 2H-pyrazolo[4,3-c]pyridines: synthesis, optical properties and elucidation of anti-cancer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B R</cp:lastModifiedBy>
  <cp:revision>73</cp:revision>
  <dcterms:created xsi:type="dcterms:W3CDTF">2015-04-04T09:45:50Z</dcterms:created>
  <dcterms:modified xsi:type="dcterms:W3CDTF">2020-11-03T06:47:30Z</dcterms:modified>
</cp:coreProperties>
</file>