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
  </p:notesMasterIdLst>
  <p:sldIdLst>
    <p:sldId id="265" r:id="rId3"/>
  </p:sldIdLst>
  <p:sldSz cx="30275213" cy="42811700"/>
  <p:notesSz cx="6858000" cy="9144000"/>
  <p:defaultTextStyle>
    <a:defPPr>
      <a:defRPr lang="fr-FR"/>
    </a:defPPr>
    <a:lvl1pPr marL="0" algn="l" defTabSz="2925623" rtl="0" eaLnBrk="1" latinLnBrk="0" hangingPunct="1">
      <a:defRPr sz="5759" kern="1200">
        <a:solidFill>
          <a:schemeClr val="tx1"/>
        </a:solidFill>
        <a:latin typeface="+mn-lt"/>
        <a:ea typeface="+mn-ea"/>
        <a:cs typeface="+mn-cs"/>
      </a:defRPr>
    </a:lvl1pPr>
    <a:lvl2pPr marL="1462811" algn="l" defTabSz="2925623" rtl="0" eaLnBrk="1" latinLnBrk="0" hangingPunct="1">
      <a:defRPr sz="5759" kern="1200">
        <a:solidFill>
          <a:schemeClr val="tx1"/>
        </a:solidFill>
        <a:latin typeface="+mn-lt"/>
        <a:ea typeface="+mn-ea"/>
        <a:cs typeface="+mn-cs"/>
      </a:defRPr>
    </a:lvl2pPr>
    <a:lvl3pPr marL="2925623" algn="l" defTabSz="2925623" rtl="0" eaLnBrk="1" latinLnBrk="0" hangingPunct="1">
      <a:defRPr sz="5759" kern="1200">
        <a:solidFill>
          <a:schemeClr val="tx1"/>
        </a:solidFill>
        <a:latin typeface="+mn-lt"/>
        <a:ea typeface="+mn-ea"/>
        <a:cs typeface="+mn-cs"/>
      </a:defRPr>
    </a:lvl3pPr>
    <a:lvl4pPr marL="4388434" algn="l" defTabSz="2925623" rtl="0" eaLnBrk="1" latinLnBrk="0" hangingPunct="1">
      <a:defRPr sz="5759" kern="1200">
        <a:solidFill>
          <a:schemeClr val="tx1"/>
        </a:solidFill>
        <a:latin typeface="+mn-lt"/>
        <a:ea typeface="+mn-ea"/>
        <a:cs typeface="+mn-cs"/>
      </a:defRPr>
    </a:lvl4pPr>
    <a:lvl5pPr marL="5851246" algn="l" defTabSz="2925623" rtl="0" eaLnBrk="1" latinLnBrk="0" hangingPunct="1">
      <a:defRPr sz="5759" kern="1200">
        <a:solidFill>
          <a:schemeClr val="tx1"/>
        </a:solidFill>
        <a:latin typeface="+mn-lt"/>
        <a:ea typeface="+mn-ea"/>
        <a:cs typeface="+mn-cs"/>
      </a:defRPr>
    </a:lvl5pPr>
    <a:lvl6pPr marL="7314057" algn="l" defTabSz="2925623" rtl="0" eaLnBrk="1" latinLnBrk="0" hangingPunct="1">
      <a:defRPr sz="5759" kern="1200">
        <a:solidFill>
          <a:schemeClr val="tx1"/>
        </a:solidFill>
        <a:latin typeface="+mn-lt"/>
        <a:ea typeface="+mn-ea"/>
        <a:cs typeface="+mn-cs"/>
      </a:defRPr>
    </a:lvl6pPr>
    <a:lvl7pPr marL="8776868" algn="l" defTabSz="2925623" rtl="0" eaLnBrk="1" latinLnBrk="0" hangingPunct="1">
      <a:defRPr sz="5759" kern="1200">
        <a:solidFill>
          <a:schemeClr val="tx1"/>
        </a:solidFill>
        <a:latin typeface="+mn-lt"/>
        <a:ea typeface="+mn-ea"/>
        <a:cs typeface="+mn-cs"/>
      </a:defRPr>
    </a:lvl7pPr>
    <a:lvl8pPr marL="10239680" algn="l" defTabSz="2925623" rtl="0" eaLnBrk="1" latinLnBrk="0" hangingPunct="1">
      <a:defRPr sz="5759" kern="1200">
        <a:solidFill>
          <a:schemeClr val="tx1"/>
        </a:solidFill>
        <a:latin typeface="+mn-lt"/>
        <a:ea typeface="+mn-ea"/>
        <a:cs typeface="+mn-cs"/>
      </a:defRPr>
    </a:lvl8pPr>
    <a:lvl9pPr marL="11702491" algn="l" defTabSz="2925623" rtl="0" eaLnBrk="1" latinLnBrk="0" hangingPunct="1">
      <a:defRPr sz="575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6" userDrawn="1">
          <p15:clr>
            <a:srgbClr val="A4A3A4"/>
          </p15:clr>
        </p15:guide>
        <p15:guide id="2" pos="953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99"/>
    <a:srgbClr val="6A4E9D"/>
    <a:srgbClr val="5E4197"/>
    <a:srgbClr val="6032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70" autoAdjust="0"/>
    <p:restoredTop sz="94660"/>
  </p:normalViewPr>
  <p:slideViewPr>
    <p:cSldViewPr>
      <p:cViewPr>
        <p:scale>
          <a:sx n="30" d="100"/>
          <a:sy n="30" d="100"/>
        </p:scale>
        <p:origin x="484" y="16"/>
      </p:cViewPr>
      <p:guideLst>
        <p:guide orient="horz" pos="13486"/>
        <p:guide pos="9536"/>
      </p:guideLst>
    </p:cSldViewPr>
  </p:slideViewPr>
  <p:notesTextViewPr>
    <p:cViewPr>
      <p:scale>
        <a:sx n="100" d="100"/>
        <a:sy n="100" d="100"/>
      </p:scale>
      <p:origin x="0" y="0"/>
    </p:cViewPr>
  </p:notesTextViewPr>
  <p:notesViewPr>
    <p:cSldViewPr>
      <p:cViewPr varScale="1">
        <p:scale>
          <a:sx n="88" d="100"/>
          <a:sy n="88" d="100"/>
        </p:scale>
        <p:origin x="32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28/10/2020</a:t>
            </a:fld>
            <a:endParaRPr lang="fr-FR"/>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2925623" rtl="0" eaLnBrk="1" latinLnBrk="0" hangingPunct="1">
      <a:defRPr sz="3839" kern="1200">
        <a:solidFill>
          <a:schemeClr val="tx1"/>
        </a:solidFill>
        <a:latin typeface="+mn-lt"/>
        <a:ea typeface="+mn-ea"/>
        <a:cs typeface="+mn-cs"/>
      </a:defRPr>
    </a:lvl1pPr>
    <a:lvl2pPr marL="1462811" algn="l" defTabSz="2925623" rtl="0" eaLnBrk="1" latinLnBrk="0" hangingPunct="1">
      <a:defRPr sz="3839" kern="1200">
        <a:solidFill>
          <a:schemeClr val="tx1"/>
        </a:solidFill>
        <a:latin typeface="+mn-lt"/>
        <a:ea typeface="+mn-ea"/>
        <a:cs typeface="+mn-cs"/>
      </a:defRPr>
    </a:lvl2pPr>
    <a:lvl3pPr marL="2925623" algn="l" defTabSz="2925623" rtl="0" eaLnBrk="1" latinLnBrk="0" hangingPunct="1">
      <a:defRPr sz="3839" kern="1200">
        <a:solidFill>
          <a:schemeClr val="tx1"/>
        </a:solidFill>
        <a:latin typeface="+mn-lt"/>
        <a:ea typeface="+mn-ea"/>
        <a:cs typeface="+mn-cs"/>
      </a:defRPr>
    </a:lvl3pPr>
    <a:lvl4pPr marL="4388434" algn="l" defTabSz="2925623" rtl="0" eaLnBrk="1" latinLnBrk="0" hangingPunct="1">
      <a:defRPr sz="3839" kern="1200">
        <a:solidFill>
          <a:schemeClr val="tx1"/>
        </a:solidFill>
        <a:latin typeface="+mn-lt"/>
        <a:ea typeface="+mn-ea"/>
        <a:cs typeface="+mn-cs"/>
      </a:defRPr>
    </a:lvl4pPr>
    <a:lvl5pPr marL="5851246" algn="l" defTabSz="2925623" rtl="0" eaLnBrk="1" latinLnBrk="0" hangingPunct="1">
      <a:defRPr sz="3839" kern="1200">
        <a:solidFill>
          <a:schemeClr val="tx1"/>
        </a:solidFill>
        <a:latin typeface="+mn-lt"/>
        <a:ea typeface="+mn-ea"/>
        <a:cs typeface="+mn-cs"/>
      </a:defRPr>
    </a:lvl5pPr>
    <a:lvl6pPr marL="7314057" algn="l" defTabSz="2925623" rtl="0" eaLnBrk="1" latinLnBrk="0" hangingPunct="1">
      <a:defRPr sz="3839" kern="1200">
        <a:solidFill>
          <a:schemeClr val="tx1"/>
        </a:solidFill>
        <a:latin typeface="+mn-lt"/>
        <a:ea typeface="+mn-ea"/>
        <a:cs typeface="+mn-cs"/>
      </a:defRPr>
    </a:lvl6pPr>
    <a:lvl7pPr marL="8776868" algn="l" defTabSz="2925623" rtl="0" eaLnBrk="1" latinLnBrk="0" hangingPunct="1">
      <a:defRPr sz="3839" kern="1200">
        <a:solidFill>
          <a:schemeClr val="tx1"/>
        </a:solidFill>
        <a:latin typeface="+mn-lt"/>
        <a:ea typeface="+mn-ea"/>
        <a:cs typeface="+mn-cs"/>
      </a:defRPr>
    </a:lvl7pPr>
    <a:lvl8pPr marL="10239680" algn="l" defTabSz="2925623" rtl="0" eaLnBrk="1" latinLnBrk="0" hangingPunct="1">
      <a:defRPr sz="3839" kern="1200">
        <a:solidFill>
          <a:schemeClr val="tx1"/>
        </a:solidFill>
        <a:latin typeface="+mn-lt"/>
        <a:ea typeface="+mn-ea"/>
        <a:cs typeface="+mn-cs"/>
      </a:defRPr>
    </a:lvl8pPr>
    <a:lvl9pPr marL="11702491" algn="l" defTabSz="2925623" rtl="0" eaLnBrk="1" latinLnBrk="0" hangingPunct="1">
      <a:defRPr sz="383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13299391"/>
            <a:ext cx="25733931" cy="9176767"/>
          </a:xfrm>
        </p:spPr>
        <p:txBody>
          <a:bodyPr/>
          <a:lstStyle/>
          <a:p>
            <a:r>
              <a:rPr lang="en-US"/>
              <a:t>Click to edit Master title style</a:t>
            </a:r>
            <a:endParaRPr lang="fr-FR"/>
          </a:p>
        </p:txBody>
      </p:sp>
      <p:sp>
        <p:nvSpPr>
          <p:cNvPr id="3" name="Subtitle 2"/>
          <p:cNvSpPr>
            <a:spLocks noGrp="1"/>
          </p:cNvSpPr>
          <p:nvPr>
            <p:ph type="subTitle" idx="1"/>
          </p:nvPr>
        </p:nvSpPr>
        <p:spPr>
          <a:xfrm>
            <a:off x="4541282" y="24259965"/>
            <a:ext cx="21192649" cy="1094076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28/10/2020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28/10/2020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49529" y="1714471"/>
            <a:ext cx="6811923" cy="36528688"/>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1513761" y="1714471"/>
            <a:ext cx="19931182" cy="365286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28/10/2020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it-IT" dirty="0"/>
              <a:t>Click to </a:t>
            </a:r>
            <a:r>
              <a:rPr lang="it-IT" dirty="0" err="1"/>
              <a:t>edit</a:t>
            </a:r>
            <a:r>
              <a:rPr lang="it-IT" dirty="0"/>
              <a:t> </a:t>
            </a:r>
            <a:r>
              <a:rPr lang="it-IT" dirty="0" err="1"/>
              <a:t>Paper</a:t>
            </a:r>
            <a:r>
              <a:rPr lang="it-IT" dirty="0"/>
              <a:t> Title</a:t>
            </a:r>
          </a:p>
        </p:txBody>
      </p:sp>
      <p:sp>
        <p:nvSpPr>
          <p:cNvPr id="3" name="Content Placeholder 2"/>
          <p:cNvSpPr>
            <a:spLocks noGrp="1"/>
          </p:cNvSpPr>
          <p:nvPr>
            <p:ph idx="1"/>
          </p:nvPr>
        </p:nvSpPr>
        <p:spPr/>
        <p:txBody>
          <a:bodyPr/>
          <a:lstStyle/>
          <a:p>
            <a:pPr lvl="0"/>
            <a:r>
              <a:rPr lang="it-IT" dirty="0"/>
              <a:t>Click to </a:t>
            </a:r>
            <a:r>
              <a:rPr lang="it-IT" dirty="0" err="1"/>
              <a:t>edit</a:t>
            </a:r>
            <a:r>
              <a:rPr lang="it-IT" dirty="0"/>
              <a:t> Master text </a:t>
            </a:r>
            <a:r>
              <a:rPr lang="it-IT" dirty="0" err="1"/>
              <a:t>styles</a:t>
            </a:r>
            <a:endParaRPr lang="it-IT" dirty="0"/>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it-IT" dirty="0"/>
          </a:p>
        </p:txBody>
      </p:sp>
      <p:sp>
        <p:nvSpPr>
          <p:cNvPr id="8" name="Text Placeholder 7"/>
          <p:cNvSpPr>
            <a:spLocks noGrp="1"/>
          </p:cNvSpPr>
          <p:nvPr>
            <p:ph type="body" sz="quarter" idx="10" hasCustomPrompt="1"/>
          </p:nvPr>
        </p:nvSpPr>
        <p:spPr>
          <a:xfrm>
            <a:off x="12774612" y="5479523"/>
            <a:ext cx="16453907" cy="1318062"/>
          </a:xfrm>
        </p:spPr>
        <p:txBody>
          <a:bodyPr>
            <a:normAutofit/>
          </a:bodyPr>
          <a:lstStyle>
            <a:lvl1pPr marL="0" indent="0" algn="r">
              <a:buNone/>
              <a:defRPr sz="5400">
                <a:solidFill>
                  <a:srgbClr val="FFFFFF"/>
                </a:solidFill>
              </a:defRPr>
            </a:lvl1pPr>
          </a:lstStyle>
          <a:p>
            <a:pPr lvl="0"/>
            <a:r>
              <a:rPr lang="it-IT" dirty="0"/>
              <a:t>Click to </a:t>
            </a:r>
            <a:r>
              <a:rPr lang="it-IT" dirty="0" err="1"/>
              <a:t>edit</a:t>
            </a:r>
            <a:r>
              <a:rPr lang="it-IT" dirty="0"/>
              <a:t> </a:t>
            </a:r>
            <a:r>
              <a:rPr lang="it-IT" dirty="0" err="1"/>
              <a:t>author’s</a:t>
            </a:r>
            <a:r>
              <a:rPr lang="it-IT" dirty="0"/>
              <a:t> </a:t>
            </a:r>
            <a:r>
              <a:rPr lang="it-IT" dirty="0" err="1"/>
              <a:t>name</a:t>
            </a:r>
            <a:r>
              <a:rPr lang="it-IT" dirty="0"/>
              <a:t> and </a:t>
            </a:r>
            <a:r>
              <a:rPr lang="it-IT" dirty="0" err="1"/>
              <a:t>affiliation</a:t>
            </a:r>
            <a:endParaRPr lang="it-IT" dirty="0"/>
          </a:p>
        </p:txBody>
      </p:sp>
    </p:spTree>
    <p:extLst>
      <p:ext uri="{BB962C8B-B14F-4D97-AF65-F5344CB8AC3E}">
        <p14:creationId xmlns:p14="http://schemas.microsoft.com/office/powerpoint/2010/main" val="3345945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84402" y="7006456"/>
            <a:ext cx="22706410" cy="1490481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784402" y="22486055"/>
            <a:ext cx="22706410" cy="1033624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28-Oct-20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28-Oct-20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3215"/>
            <a:ext cx="26112371" cy="17808474"/>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2065654" y="28650163"/>
            <a:ext cx="26112371" cy="936505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28-Oct-20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81421" y="11396633"/>
            <a:ext cx="12803892" cy="2716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5389900" y="11396633"/>
            <a:ext cx="12803892" cy="2716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28-Oct-20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6679" y="2279343"/>
            <a:ext cx="26112371" cy="8274950"/>
          </a:xfrm>
        </p:spPr>
        <p:txBody>
          <a:bodyPr/>
          <a:lstStyle/>
          <a:p>
            <a:r>
              <a:rPr lang="en-US"/>
              <a:t>Click to edit Master title style</a:t>
            </a:r>
          </a:p>
        </p:txBody>
      </p:sp>
      <p:sp>
        <p:nvSpPr>
          <p:cNvPr id="3" name="Text Placeholder 2"/>
          <p:cNvSpPr>
            <a:spLocks noGrp="1"/>
          </p:cNvSpPr>
          <p:nvPr>
            <p:ph type="body" idx="1"/>
          </p:nvPr>
        </p:nvSpPr>
        <p:spPr>
          <a:xfrm>
            <a:off x="2086687" y="10494814"/>
            <a:ext cx="12809147" cy="51433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086687" y="15638164"/>
            <a:ext cx="12809147" cy="230013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5326827" y="10494814"/>
            <a:ext cx="12872223" cy="51433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26827" y="15638164"/>
            <a:ext cx="12872223" cy="230013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28-Oct-20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28-Oct-20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28-Oct-20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28/10/2020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6687" y="2854114"/>
            <a:ext cx="9765859" cy="998939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2872223" y="6164110"/>
            <a:ext cx="15326827" cy="304240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86687" y="12843511"/>
            <a:ext cx="9765859" cy="237941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28-Oct-20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6687" y="2854114"/>
            <a:ext cx="9765859" cy="9989398"/>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2872223" y="6164110"/>
            <a:ext cx="15326827" cy="304240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86687" y="12843511"/>
            <a:ext cx="9765859" cy="237941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28-Oct-20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28-Oct-20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4" y="2279325"/>
            <a:ext cx="6528093" cy="362809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81429" y="2279325"/>
            <a:ext cx="19079692" cy="362809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28-Oct-20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533" y="27510497"/>
            <a:ext cx="25733931" cy="8502880"/>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2391533" y="18145428"/>
            <a:ext cx="25733931" cy="93650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28/10/2020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1513761" y="9989411"/>
            <a:ext cx="13371552" cy="282537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15389900" y="9989411"/>
            <a:ext cx="13371552" cy="282537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28/10/2020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1513761" y="9583086"/>
            <a:ext cx="13376810" cy="39937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13761" y="13576859"/>
            <a:ext cx="13376810" cy="246662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15379396" y="9583086"/>
            <a:ext cx="13382065" cy="39937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79396" y="13576859"/>
            <a:ext cx="13382065" cy="246662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28/10/2020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28/10/2020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28/10/2020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22958703" y="39680118"/>
            <a:ext cx="7064216" cy="2279326"/>
          </a:xfrm>
        </p:spPr>
        <p:txBody>
          <a:bodyPr/>
          <a:lstStyle/>
          <a:p>
            <a:fld id="{FCAEAE96-855E-42B1-8DE9-9C9E68DE18C5}"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769" y="1704542"/>
            <a:ext cx="9960336" cy="7254204"/>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11836767" y="1704558"/>
            <a:ext cx="16924685" cy="365386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1513769" y="8958760"/>
            <a:ext cx="9960336" cy="292843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28/10/2020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154" y="29968193"/>
            <a:ext cx="18165128" cy="3537915"/>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5934154" y="3825307"/>
            <a:ext cx="18165128" cy="2568702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5934154" y="33506104"/>
            <a:ext cx="18165128" cy="50244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28/10/2020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761" y="1714454"/>
            <a:ext cx="27247692" cy="7135284"/>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1513761" y="9989411"/>
            <a:ext cx="27247692" cy="282537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1513761" y="39680118"/>
            <a:ext cx="7064216" cy="2279326"/>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28/10/2020</a:t>
            </a:fld>
            <a:endParaRPr lang="fr-FR"/>
          </a:p>
        </p:txBody>
      </p:sp>
      <p:sp>
        <p:nvSpPr>
          <p:cNvPr id="5" name="Footer Placeholder 4"/>
          <p:cNvSpPr>
            <a:spLocks noGrp="1"/>
          </p:cNvSpPr>
          <p:nvPr>
            <p:ph type="ftr" sz="quarter" idx="3"/>
          </p:nvPr>
        </p:nvSpPr>
        <p:spPr>
          <a:xfrm>
            <a:off x="10344031" y="39680118"/>
            <a:ext cx="9587151" cy="22793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21697236" y="39680118"/>
            <a:ext cx="7064216" cy="2279326"/>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9343"/>
            <a:ext cx="26112371" cy="82749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081421" y="11396633"/>
            <a:ext cx="26112371" cy="271636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081421" y="39680118"/>
            <a:ext cx="6811923" cy="2279326"/>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28-Oct-20</a:t>
            </a:fld>
            <a:endParaRPr lang="en-US"/>
          </a:p>
        </p:txBody>
      </p:sp>
      <p:sp>
        <p:nvSpPr>
          <p:cNvPr id="5" name="Footer Placeholder 4"/>
          <p:cNvSpPr>
            <a:spLocks noGrp="1"/>
          </p:cNvSpPr>
          <p:nvPr>
            <p:ph type="ftr" sz="quarter" idx="3"/>
          </p:nvPr>
        </p:nvSpPr>
        <p:spPr>
          <a:xfrm>
            <a:off x="10028665" y="39680118"/>
            <a:ext cx="10217884" cy="22793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39680118"/>
            <a:ext cx="6811923" cy="2279326"/>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3.png"/><Relationship Id="rId7" Type="http://schemas.openxmlformats.org/officeDocument/2006/relationships/image" Target="../media/image2.e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emf"/><Relationship Id="rId10" Type="http://schemas.openxmlformats.org/officeDocument/2006/relationships/image" Target="../media/image6.png"/><Relationship Id="rId4" Type="http://schemas.openxmlformats.org/officeDocument/2006/relationships/oleObject" Target="../embeddings/oleObject1.bin"/><Relationship Id="rId9"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5655B56E-21EF-4F89-B4DC-60E91C982EFE}"/>
              </a:ext>
            </a:extLst>
          </p:cNvPr>
          <p:cNvSpPr txBox="1"/>
          <p:nvPr/>
        </p:nvSpPr>
        <p:spPr>
          <a:xfrm>
            <a:off x="16017706" y="21253450"/>
            <a:ext cx="13403010" cy="15388828"/>
          </a:xfrm>
          <a:prstGeom prst="rect">
            <a:avLst/>
          </a:prstGeom>
          <a:noFill/>
          <a:ln>
            <a:solidFill>
              <a:srgbClr val="92D050"/>
            </a:solidFill>
          </a:ln>
        </p:spPr>
        <p:txBody>
          <a:bodyPr wrap="square" rtlCol="0">
            <a:spAutoFit/>
          </a:bodyPr>
          <a:lstStyle/>
          <a:p>
            <a:r>
              <a:rPr lang="en-US" sz="3600" b="1" u="sng" dirty="0"/>
              <a:t>Cytotoxicity:</a:t>
            </a:r>
            <a:endParaRPr lang="en-US" sz="3600" dirty="0"/>
          </a:p>
          <a:p>
            <a:endParaRPr lang="en-US" sz="3200" b="1" u="sng" dirty="0"/>
          </a:p>
          <a:p>
            <a:endParaRPr lang="en-US" sz="3200" b="1" u="sng" dirty="0"/>
          </a:p>
          <a:p>
            <a:endParaRPr lang="en-US" sz="3200" b="1" u="sng" dirty="0"/>
          </a:p>
          <a:p>
            <a:endParaRPr lang="en-US" sz="3200" b="1" u="sng" dirty="0"/>
          </a:p>
          <a:p>
            <a:endParaRPr lang="en-US" sz="3200" b="1" u="sng" dirty="0"/>
          </a:p>
          <a:p>
            <a:endParaRPr lang="en-US" sz="3200" b="1" u="sng" dirty="0"/>
          </a:p>
          <a:p>
            <a:endParaRPr lang="en-US" sz="3200" b="1" u="sng" dirty="0"/>
          </a:p>
          <a:p>
            <a:endParaRPr lang="en-US" sz="3200" b="1" u="sng" dirty="0"/>
          </a:p>
          <a:p>
            <a:endParaRPr lang="en-US" sz="3200" b="1" u="sng" dirty="0"/>
          </a:p>
          <a:p>
            <a:endParaRPr lang="en-US" sz="3200" b="1" u="sng" dirty="0"/>
          </a:p>
          <a:p>
            <a:endParaRPr lang="en-US" sz="3200" b="1" u="sng" dirty="0"/>
          </a:p>
          <a:p>
            <a:endParaRPr lang="en-US" sz="3200" b="1" u="sng" dirty="0"/>
          </a:p>
          <a:p>
            <a:endParaRPr lang="en-US" sz="3200" b="1" u="sng" dirty="0"/>
          </a:p>
          <a:p>
            <a:endParaRPr lang="en-US" sz="3200" b="1" u="sng" dirty="0"/>
          </a:p>
          <a:p>
            <a:endParaRPr lang="en-US" sz="3200" b="1" u="sng" dirty="0"/>
          </a:p>
          <a:p>
            <a:endParaRPr lang="en-US" sz="3200" b="1" u="sng" dirty="0"/>
          </a:p>
          <a:p>
            <a:endParaRPr lang="en-US" sz="3200" b="1" u="sng" dirty="0"/>
          </a:p>
          <a:p>
            <a:endParaRPr lang="en-US" sz="3200" b="1" u="sng" dirty="0"/>
          </a:p>
          <a:p>
            <a:endParaRPr lang="en-US" sz="3200" b="1" u="sng" dirty="0"/>
          </a:p>
          <a:p>
            <a:endParaRPr lang="en-US" sz="3200" b="1" u="sng" dirty="0"/>
          </a:p>
          <a:p>
            <a:endParaRPr lang="en-US" sz="3200" b="1" u="sng" dirty="0"/>
          </a:p>
          <a:p>
            <a:endParaRPr lang="en-US" sz="3200" b="1" u="sng" dirty="0"/>
          </a:p>
          <a:p>
            <a:endParaRPr lang="en-US" sz="3200" b="1" u="sng" dirty="0"/>
          </a:p>
          <a:p>
            <a:endParaRPr lang="en-US" sz="3200" b="1" u="sng" dirty="0"/>
          </a:p>
          <a:p>
            <a:endParaRPr lang="en-US" sz="1800" b="1" u="sng" dirty="0"/>
          </a:p>
          <a:p>
            <a:endParaRPr lang="en-US" sz="1800" b="1" u="sng" dirty="0"/>
          </a:p>
          <a:p>
            <a:endParaRPr lang="en-US" sz="1800" b="1" u="sng" dirty="0"/>
          </a:p>
          <a:p>
            <a:endParaRPr lang="en-US" sz="3200" b="1" u="sng" dirty="0"/>
          </a:p>
          <a:p>
            <a:endParaRPr lang="en-US" sz="3200" b="1" u="sng" dirty="0"/>
          </a:p>
          <a:p>
            <a:pPr algn="ctr"/>
            <a:r>
              <a:rPr lang="en-US" sz="2400" dirty="0"/>
              <a:t>C</a:t>
            </a:r>
            <a:r>
              <a:rPr lang="en-US" sz="2400" baseline="-25000" dirty="0"/>
              <a:t>1</a:t>
            </a:r>
            <a:r>
              <a:rPr lang="en-US" sz="2400" dirty="0"/>
              <a:t> = </a:t>
            </a:r>
            <a:r>
              <a:rPr lang="en-US" sz="2400" dirty="0">
                <a:effectLst/>
                <a:ea typeface="Times New Roman" panose="02020603050405020304" pitchFamily="18" charset="0"/>
              </a:rPr>
              <a:t>[</a:t>
            </a:r>
            <a:r>
              <a:rPr lang="en-US" sz="2400" dirty="0" err="1">
                <a:effectLst/>
                <a:ea typeface="Times New Roman" panose="02020603050405020304" pitchFamily="18" charset="0"/>
              </a:rPr>
              <a:t>Cu</a:t>
            </a:r>
            <a:r>
              <a:rPr lang="en-US" sz="2400" b="1" dirty="0" err="1">
                <a:effectLst/>
                <a:ea typeface="Times New Roman" panose="02020603050405020304" pitchFamily="18" charset="0"/>
              </a:rPr>
              <a:t>L</a:t>
            </a:r>
            <a:r>
              <a:rPr lang="en-US" sz="2400" dirty="0">
                <a:effectLst/>
                <a:ea typeface="Times New Roman" panose="02020603050405020304" pitchFamily="18" charset="0"/>
              </a:rPr>
              <a:t>(N</a:t>
            </a:r>
            <a:r>
              <a:rPr lang="en-US" sz="2400" baseline="-25000" dirty="0">
                <a:effectLst/>
                <a:ea typeface="Times New Roman" panose="02020603050405020304" pitchFamily="18" charset="0"/>
              </a:rPr>
              <a:t>3</a:t>
            </a:r>
            <a:r>
              <a:rPr lang="en-US" sz="2400" dirty="0">
                <a:effectLst/>
                <a:ea typeface="Times New Roman" panose="02020603050405020304" pitchFamily="18" charset="0"/>
              </a:rPr>
              <a:t>)(MeOH)]BF</a:t>
            </a:r>
            <a:r>
              <a:rPr lang="en-US" sz="2400" baseline="-25000" dirty="0">
                <a:effectLst/>
                <a:ea typeface="Times New Roman" panose="02020603050405020304" pitchFamily="18" charset="0"/>
              </a:rPr>
              <a:t>4</a:t>
            </a:r>
            <a:r>
              <a:rPr lang="en-US" sz="2400" dirty="0"/>
              <a:t>; C</a:t>
            </a:r>
            <a:r>
              <a:rPr lang="en-US" sz="2400" baseline="-25000" dirty="0"/>
              <a:t>2</a:t>
            </a:r>
            <a:r>
              <a:rPr lang="en-US" sz="2400" dirty="0"/>
              <a:t> =</a:t>
            </a:r>
            <a:r>
              <a:rPr lang="en-US" sz="2400" dirty="0">
                <a:effectLst/>
                <a:ea typeface="Times New Roman" panose="02020603050405020304" pitchFamily="18" charset="0"/>
              </a:rPr>
              <a:t> [Mn</a:t>
            </a:r>
            <a:r>
              <a:rPr lang="en-US" sz="2400" baseline="-25000" dirty="0">
                <a:effectLst/>
                <a:ea typeface="Times New Roman" panose="02020603050405020304" pitchFamily="18" charset="0"/>
              </a:rPr>
              <a:t>2</a:t>
            </a:r>
            <a:r>
              <a:rPr lang="en-US" sz="2400" b="1" dirty="0">
                <a:effectLst/>
                <a:ea typeface="Times New Roman" panose="02020603050405020304" pitchFamily="18" charset="0"/>
              </a:rPr>
              <a:t>L</a:t>
            </a:r>
            <a:r>
              <a:rPr lang="en-US" sz="2400" baseline="-25000" dirty="0">
                <a:effectLst/>
                <a:ea typeface="Times New Roman" panose="02020603050405020304" pitchFamily="18" charset="0"/>
              </a:rPr>
              <a:t>2</a:t>
            </a:r>
            <a:r>
              <a:rPr lang="en-US" sz="2400" dirty="0">
                <a:effectLst/>
                <a:ea typeface="Times New Roman" panose="02020603050405020304" pitchFamily="18" charset="0"/>
              </a:rPr>
              <a:t>(</a:t>
            </a:r>
            <a:r>
              <a:rPr lang="en-US" sz="2400" i="1" baseline="-25000" dirty="0">
                <a:effectLst/>
                <a:ea typeface="Times New Roman" panose="02020603050405020304" pitchFamily="18" charset="0"/>
              </a:rPr>
              <a:t>µ</a:t>
            </a:r>
            <a:r>
              <a:rPr lang="en-US" sz="2400" baseline="-25000" dirty="0">
                <a:effectLst/>
                <a:ea typeface="Times New Roman" panose="02020603050405020304" pitchFamily="18" charset="0"/>
              </a:rPr>
              <a:t>-1,1-</a:t>
            </a:r>
            <a:r>
              <a:rPr lang="en-US" sz="2400" dirty="0">
                <a:effectLst/>
                <a:ea typeface="Times New Roman" panose="02020603050405020304" pitchFamily="18" charset="0"/>
              </a:rPr>
              <a:t>N</a:t>
            </a:r>
            <a:r>
              <a:rPr lang="en-US" sz="2400" baseline="-25000" dirty="0">
                <a:effectLst/>
                <a:ea typeface="Times New Roman" panose="02020603050405020304" pitchFamily="18" charset="0"/>
              </a:rPr>
              <a:t>3</a:t>
            </a:r>
            <a:r>
              <a:rPr lang="en-US" sz="2400" dirty="0">
                <a:effectLst/>
                <a:ea typeface="Times New Roman" panose="02020603050405020304" pitchFamily="18" charset="0"/>
              </a:rPr>
              <a:t>)</a:t>
            </a:r>
            <a:r>
              <a:rPr lang="en-US" sz="2400" baseline="-25000" dirty="0">
                <a:effectLst/>
                <a:ea typeface="Times New Roman" panose="02020603050405020304" pitchFamily="18" charset="0"/>
              </a:rPr>
              <a:t>2</a:t>
            </a:r>
            <a:r>
              <a:rPr lang="en-US" sz="2400" dirty="0">
                <a:effectLst/>
                <a:ea typeface="Times New Roman" panose="02020603050405020304" pitchFamily="18" charset="0"/>
              </a:rPr>
              <a:t>(N</a:t>
            </a:r>
            <a:r>
              <a:rPr lang="en-US" sz="2400" baseline="-25000" dirty="0">
                <a:effectLst/>
                <a:ea typeface="Times New Roman" panose="02020603050405020304" pitchFamily="18" charset="0"/>
              </a:rPr>
              <a:t>3</a:t>
            </a:r>
            <a:r>
              <a:rPr lang="en-US" sz="2400" dirty="0">
                <a:effectLst/>
                <a:ea typeface="Times New Roman" panose="02020603050405020304" pitchFamily="18" charset="0"/>
              </a:rPr>
              <a:t>)</a:t>
            </a:r>
            <a:r>
              <a:rPr lang="en-US" sz="2400" baseline="-25000" dirty="0">
                <a:effectLst/>
                <a:ea typeface="Times New Roman" panose="02020603050405020304" pitchFamily="18" charset="0"/>
              </a:rPr>
              <a:t>2</a:t>
            </a:r>
            <a:r>
              <a:rPr lang="en-US" sz="2400" dirty="0">
                <a:effectLst/>
                <a:ea typeface="Times New Roman" panose="02020603050405020304" pitchFamily="18" charset="0"/>
              </a:rPr>
              <a:t>]MeOH; L* = NaN</a:t>
            </a:r>
            <a:r>
              <a:rPr lang="en-US" sz="2400" baseline="-25000" dirty="0">
                <a:effectLst/>
                <a:ea typeface="Times New Roman" panose="02020603050405020304" pitchFamily="18" charset="0"/>
              </a:rPr>
              <a:t>3</a:t>
            </a:r>
            <a:r>
              <a:rPr lang="en-US" sz="2400" dirty="0">
                <a:effectLst/>
                <a:ea typeface="Times New Roman" panose="02020603050405020304" pitchFamily="18" charset="0"/>
              </a:rPr>
              <a:t>; </a:t>
            </a:r>
            <a:br>
              <a:rPr lang="en-US" sz="2400" dirty="0">
                <a:effectLst/>
                <a:ea typeface="Times New Roman" panose="02020603050405020304" pitchFamily="18" charset="0"/>
              </a:rPr>
            </a:br>
            <a:r>
              <a:rPr lang="en-US" sz="2400" dirty="0">
                <a:effectLst/>
                <a:ea typeface="Times New Roman" panose="02020603050405020304" pitchFamily="18" charset="0"/>
              </a:rPr>
              <a:t>M</a:t>
            </a:r>
            <a:r>
              <a:rPr lang="en-US" sz="2400" baseline="-25000" dirty="0">
                <a:effectLst/>
                <a:ea typeface="Times New Roman" panose="02020603050405020304" pitchFamily="18" charset="0"/>
              </a:rPr>
              <a:t>1</a:t>
            </a:r>
            <a:r>
              <a:rPr lang="en-US" sz="2400" dirty="0">
                <a:effectLst/>
                <a:ea typeface="Times New Roman" panose="02020603050405020304" pitchFamily="18" charset="0"/>
              </a:rPr>
              <a:t> = Cu(BF</a:t>
            </a:r>
            <a:r>
              <a:rPr lang="en-US" sz="2400" baseline="-25000" dirty="0">
                <a:effectLst/>
                <a:ea typeface="Times New Roman" panose="02020603050405020304" pitchFamily="18" charset="0"/>
              </a:rPr>
              <a:t>4</a:t>
            </a:r>
            <a:r>
              <a:rPr lang="en-US" sz="2400" dirty="0">
                <a:effectLst/>
                <a:ea typeface="Times New Roman" panose="02020603050405020304" pitchFamily="18" charset="0"/>
              </a:rPr>
              <a:t>)</a:t>
            </a:r>
            <a:r>
              <a:rPr lang="en-US" sz="2400" baseline="-25000" dirty="0">
                <a:effectLst/>
                <a:ea typeface="Times New Roman" panose="02020603050405020304" pitchFamily="18" charset="0"/>
              </a:rPr>
              <a:t>2</a:t>
            </a:r>
            <a:r>
              <a:rPr lang="en-US" sz="2400" dirty="0">
                <a:effectLst/>
                <a:ea typeface="Times New Roman" panose="02020603050405020304" pitchFamily="18" charset="0"/>
              </a:rPr>
              <a:t>·6H</a:t>
            </a:r>
            <a:r>
              <a:rPr lang="en-US" sz="2400" baseline="-25000" dirty="0">
                <a:effectLst/>
                <a:ea typeface="Times New Roman" panose="02020603050405020304" pitchFamily="18" charset="0"/>
              </a:rPr>
              <a:t>2</a:t>
            </a:r>
            <a:r>
              <a:rPr lang="en-US" sz="2400" dirty="0">
                <a:effectLst/>
                <a:ea typeface="Times New Roman" panose="02020603050405020304" pitchFamily="18" charset="0"/>
              </a:rPr>
              <a:t>O; M</a:t>
            </a:r>
            <a:r>
              <a:rPr lang="en-US" sz="2400" baseline="-25000" dirty="0">
                <a:effectLst/>
                <a:ea typeface="Times New Roman" panose="02020603050405020304" pitchFamily="18" charset="0"/>
              </a:rPr>
              <a:t>2</a:t>
            </a:r>
            <a:r>
              <a:rPr lang="en-US" sz="2400" dirty="0">
                <a:effectLst/>
                <a:ea typeface="Times New Roman" panose="02020603050405020304" pitchFamily="18" charset="0"/>
              </a:rPr>
              <a:t> = MnCl</a:t>
            </a:r>
            <a:r>
              <a:rPr lang="en-US" sz="2400" baseline="-25000" dirty="0">
                <a:effectLst/>
                <a:ea typeface="Times New Roman" panose="02020603050405020304" pitchFamily="18" charset="0"/>
              </a:rPr>
              <a:t>2</a:t>
            </a:r>
            <a:r>
              <a:rPr lang="en-US" sz="2400" dirty="0">
                <a:effectLst/>
                <a:ea typeface="Times New Roman" panose="02020603050405020304" pitchFamily="18" charset="0"/>
              </a:rPr>
              <a:t>·4H</a:t>
            </a:r>
            <a:r>
              <a:rPr lang="en-US" sz="2400" baseline="-25000" dirty="0">
                <a:effectLst/>
                <a:ea typeface="Times New Roman" panose="02020603050405020304" pitchFamily="18" charset="0"/>
              </a:rPr>
              <a:t>2</a:t>
            </a:r>
            <a:r>
              <a:rPr lang="en-US" sz="2400" dirty="0">
                <a:effectLst/>
                <a:ea typeface="Times New Roman" panose="02020603050405020304" pitchFamily="18" charset="0"/>
              </a:rPr>
              <a:t>O </a:t>
            </a:r>
            <a:endParaRPr lang="en-US" sz="2400" dirty="0"/>
          </a:p>
        </p:txBody>
      </p:sp>
      <p:sp>
        <p:nvSpPr>
          <p:cNvPr id="27" name="TextBox 26">
            <a:extLst>
              <a:ext uri="{FF2B5EF4-FFF2-40B4-BE49-F238E27FC236}">
                <a16:creationId xmlns:a16="http://schemas.microsoft.com/office/drawing/2014/main" id="{4FDEEB1B-36C3-48A7-ACC5-CE618C33B566}"/>
              </a:ext>
            </a:extLst>
          </p:cNvPr>
          <p:cNvSpPr txBox="1"/>
          <p:nvPr/>
        </p:nvSpPr>
        <p:spPr>
          <a:xfrm>
            <a:off x="16017706" y="6242050"/>
            <a:ext cx="13403010" cy="14957941"/>
          </a:xfrm>
          <a:prstGeom prst="rect">
            <a:avLst/>
          </a:prstGeom>
          <a:noFill/>
          <a:ln>
            <a:solidFill>
              <a:schemeClr val="accent6">
                <a:lumMod val="75000"/>
              </a:schemeClr>
            </a:solidFill>
          </a:ln>
        </p:spPr>
        <p:txBody>
          <a:bodyPr wrap="square" rtlCol="0">
            <a:spAutoFit/>
          </a:bodyPr>
          <a:lstStyle/>
          <a:p>
            <a:r>
              <a:rPr lang="sr-Latn-RS" sz="3600" b="1" dirty="0" err="1"/>
              <a:t>Structure</a:t>
            </a:r>
            <a:r>
              <a:rPr lang="sr-Latn-RS" sz="3600" b="1" dirty="0"/>
              <a:t>:</a:t>
            </a:r>
            <a:endParaRPr lang="en-US" sz="3600" b="1" dirty="0"/>
          </a:p>
          <a:p>
            <a:endParaRPr lang="en-US" sz="3200" dirty="0"/>
          </a:p>
          <a:p>
            <a:endParaRPr lang="en-US" sz="3200" dirty="0"/>
          </a:p>
          <a:p>
            <a:endParaRPr lang="en-US" sz="3200" dirty="0"/>
          </a:p>
          <a:p>
            <a:endParaRPr lang="en-US" sz="3200" dirty="0"/>
          </a:p>
          <a:p>
            <a:endParaRPr lang="en-US" sz="3200" dirty="0"/>
          </a:p>
          <a:p>
            <a:endParaRPr lang="en-US" sz="3200" dirty="0"/>
          </a:p>
          <a:p>
            <a:endParaRPr lang="en-US" sz="3200" dirty="0"/>
          </a:p>
          <a:p>
            <a:endParaRPr lang="en-US" sz="3200" dirty="0"/>
          </a:p>
          <a:p>
            <a:endParaRPr lang="en-US" sz="3200" dirty="0"/>
          </a:p>
          <a:p>
            <a:endParaRPr lang="en-US" sz="3200" dirty="0"/>
          </a:p>
          <a:p>
            <a:endParaRPr lang="en-US" sz="3200" dirty="0"/>
          </a:p>
          <a:p>
            <a:pPr algn="ctr"/>
            <a:endParaRPr lang="en-US" sz="1800" dirty="0"/>
          </a:p>
          <a:p>
            <a:pPr algn="ctr"/>
            <a:r>
              <a:rPr lang="en-US" sz="3200" dirty="0"/>
              <a:t>Picture 2: Graphical presentation of the molecular structure of</a:t>
            </a:r>
            <a:r>
              <a:rPr lang="en-US" sz="3200" dirty="0">
                <a:solidFill>
                  <a:schemeClr val="tx1"/>
                </a:solidFill>
                <a:cs typeface="Times New Roman" panose="02020603050405020304" pitchFamily="18" charset="0"/>
              </a:rPr>
              <a:t> </a:t>
            </a:r>
            <a:r>
              <a:rPr lang="en-US" sz="3200" dirty="0">
                <a:effectLst/>
                <a:ea typeface="Times New Roman" panose="02020603050405020304" pitchFamily="18" charset="0"/>
              </a:rPr>
              <a:t>[</a:t>
            </a:r>
            <a:r>
              <a:rPr lang="en-US" sz="3200" dirty="0" err="1">
                <a:effectLst/>
                <a:ea typeface="Times New Roman" panose="02020603050405020304" pitchFamily="18" charset="0"/>
              </a:rPr>
              <a:t>Cu</a:t>
            </a:r>
            <a:r>
              <a:rPr lang="en-US" sz="3200" b="1" dirty="0" err="1">
                <a:effectLst/>
                <a:ea typeface="Times New Roman" panose="02020603050405020304" pitchFamily="18" charset="0"/>
              </a:rPr>
              <a:t>L</a:t>
            </a:r>
            <a:r>
              <a:rPr lang="en-US" sz="3200" dirty="0">
                <a:effectLst/>
                <a:ea typeface="Times New Roman" panose="02020603050405020304" pitchFamily="18" charset="0"/>
              </a:rPr>
              <a:t>(N</a:t>
            </a:r>
            <a:r>
              <a:rPr lang="en-US" sz="3200" baseline="-25000" dirty="0">
                <a:effectLst/>
                <a:ea typeface="Times New Roman" panose="02020603050405020304" pitchFamily="18" charset="0"/>
              </a:rPr>
              <a:t>3</a:t>
            </a:r>
            <a:r>
              <a:rPr lang="en-US" sz="3200" dirty="0">
                <a:effectLst/>
                <a:ea typeface="Times New Roman" panose="02020603050405020304" pitchFamily="18" charset="0"/>
              </a:rPr>
              <a:t>)(MeOH)]BF</a:t>
            </a:r>
            <a:r>
              <a:rPr lang="en-US" sz="3200" baseline="-25000" dirty="0">
                <a:effectLst/>
                <a:ea typeface="Times New Roman" panose="02020603050405020304" pitchFamily="18" charset="0"/>
              </a:rPr>
              <a:t>4</a:t>
            </a:r>
            <a:r>
              <a:rPr lang="en-US" sz="3200" dirty="0">
                <a:effectLst/>
                <a:ea typeface="Times New Roman" panose="02020603050405020304" pitchFamily="18" charset="0"/>
              </a:rPr>
              <a:t>. Thermal ellipsoids are drawn at the 40% probability level.</a:t>
            </a:r>
          </a:p>
          <a:p>
            <a:pPr algn="ctr"/>
            <a:endParaRPr lang="en-US" sz="3200" dirty="0"/>
          </a:p>
          <a:p>
            <a:pPr algn="ctr"/>
            <a:endParaRPr lang="en-US" sz="3200" dirty="0"/>
          </a:p>
          <a:p>
            <a:pPr algn="ctr"/>
            <a:endParaRPr lang="en-US" sz="3200" dirty="0"/>
          </a:p>
          <a:p>
            <a:pPr algn="ctr"/>
            <a:endParaRPr lang="en-US" sz="3200" dirty="0"/>
          </a:p>
          <a:p>
            <a:pPr algn="ctr"/>
            <a:endParaRPr lang="en-US" sz="3200" dirty="0"/>
          </a:p>
          <a:p>
            <a:pPr algn="ctr"/>
            <a:endParaRPr lang="en-US" sz="3200" dirty="0"/>
          </a:p>
          <a:p>
            <a:pPr algn="ctr"/>
            <a:endParaRPr lang="en-US" sz="3200" dirty="0"/>
          </a:p>
          <a:p>
            <a:pPr algn="ctr"/>
            <a:endParaRPr lang="en-US" sz="3200" dirty="0"/>
          </a:p>
          <a:p>
            <a:pPr algn="ctr"/>
            <a:endParaRPr lang="en-US" sz="3200" dirty="0"/>
          </a:p>
          <a:p>
            <a:pPr algn="ctr"/>
            <a:endParaRPr lang="en-US" sz="3200" dirty="0"/>
          </a:p>
          <a:p>
            <a:pPr algn="ctr"/>
            <a:endParaRPr lang="en-US" sz="2800" dirty="0"/>
          </a:p>
          <a:p>
            <a:pPr algn="ctr"/>
            <a:endParaRPr lang="en-US" sz="2800" dirty="0"/>
          </a:p>
          <a:p>
            <a:pPr algn="ctr"/>
            <a:endParaRPr lang="en-US" sz="2800" dirty="0"/>
          </a:p>
          <a:p>
            <a:pPr algn="ctr"/>
            <a:endParaRPr lang="en-US" sz="3200" dirty="0"/>
          </a:p>
          <a:p>
            <a:pPr algn="ctr"/>
            <a:endParaRPr lang="en-US" sz="3200" dirty="0"/>
          </a:p>
          <a:p>
            <a:pPr algn="ctr"/>
            <a:endParaRPr lang="en-US" sz="3200" dirty="0"/>
          </a:p>
        </p:txBody>
      </p:sp>
      <p:sp>
        <p:nvSpPr>
          <p:cNvPr id="2" name="Title 1"/>
          <p:cNvSpPr>
            <a:spLocks noGrp="1"/>
          </p:cNvSpPr>
          <p:nvPr>
            <p:ph type="title"/>
          </p:nvPr>
        </p:nvSpPr>
        <p:spPr>
          <a:xfrm>
            <a:off x="1513761" y="1714454"/>
            <a:ext cx="27247692" cy="2089196"/>
          </a:xfrm>
        </p:spPr>
        <p:txBody>
          <a:bodyPr>
            <a:normAutofit/>
          </a:bodyPr>
          <a:lstStyle/>
          <a:p>
            <a:r>
              <a:rPr lang="en-US" sz="6000" b="1" dirty="0"/>
              <a:t>Synthesis, characterization and cytotoxicity of Mn(II) and Cu(II) complexes with </a:t>
            </a:r>
            <a:br>
              <a:rPr lang="en-US" sz="6000" b="1" dirty="0"/>
            </a:br>
            <a:r>
              <a:rPr lang="en-US" sz="6000" b="1" i="1" dirty="0"/>
              <a:t>N</a:t>
            </a:r>
            <a:r>
              <a:rPr lang="en-US" sz="6000" b="1" dirty="0"/>
              <a:t>-substituted glycine hydrazone</a:t>
            </a:r>
          </a:p>
        </p:txBody>
      </p:sp>
      <p:sp>
        <p:nvSpPr>
          <p:cNvPr id="8" name="TextBox 7"/>
          <p:cNvSpPr txBox="1"/>
          <p:nvPr/>
        </p:nvSpPr>
        <p:spPr>
          <a:xfrm>
            <a:off x="1426011" y="3889792"/>
            <a:ext cx="27423189" cy="2123658"/>
          </a:xfrm>
          <a:prstGeom prst="rect">
            <a:avLst/>
          </a:prstGeom>
          <a:solidFill>
            <a:srgbClr val="663399"/>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lnSpc>
                <a:spcPct val="150000"/>
              </a:lnSpc>
            </a:pPr>
            <a:r>
              <a:rPr lang="en-US" sz="3200" dirty="0" err="1">
                <a:solidFill>
                  <a:schemeClr val="bg1"/>
                </a:solidFill>
              </a:rPr>
              <a:t>Snežana</a:t>
            </a:r>
            <a:r>
              <a:rPr lang="en-US" sz="3200" dirty="0">
                <a:solidFill>
                  <a:schemeClr val="bg1"/>
                </a:solidFill>
              </a:rPr>
              <a:t> Selaković</a:t>
            </a:r>
            <a:r>
              <a:rPr lang="en-US" sz="3200" baseline="30000" dirty="0">
                <a:solidFill>
                  <a:schemeClr val="bg1"/>
                </a:solidFill>
              </a:rPr>
              <a:t>1</a:t>
            </a:r>
            <a:r>
              <a:rPr lang="en-US" sz="3200" dirty="0">
                <a:solidFill>
                  <a:schemeClr val="bg1"/>
                </a:solidFill>
              </a:rPr>
              <a:t>, Ivana Matić</a:t>
            </a:r>
            <a:r>
              <a:rPr lang="en-US" sz="3200" baseline="30000" dirty="0">
                <a:solidFill>
                  <a:schemeClr val="bg1"/>
                </a:solidFill>
              </a:rPr>
              <a:t>2</a:t>
            </a:r>
            <a:r>
              <a:rPr lang="en-US" sz="3200" dirty="0">
                <a:solidFill>
                  <a:schemeClr val="bg1"/>
                </a:solidFill>
              </a:rPr>
              <a:t>, </a:t>
            </a:r>
            <a:r>
              <a:rPr lang="en-US" sz="3200" dirty="0" err="1">
                <a:solidFill>
                  <a:schemeClr val="bg1"/>
                </a:solidFill>
              </a:rPr>
              <a:t>Dragana</a:t>
            </a:r>
            <a:r>
              <a:rPr lang="en-US" sz="3200" dirty="0">
                <a:solidFill>
                  <a:schemeClr val="bg1"/>
                </a:solidFill>
              </a:rPr>
              <a:t> Mitić</a:t>
            </a:r>
            <a:r>
              <a:rPr lang="en-US" sz="3200" baseline="30000" dirty="0">
                <a:solidFill>
                  <a:schemeClr val="bg1"/>
                </a:solidFill>
              </a:rPr>
              <a:t>1</a:t>
            </a:r>
            <a:r>
              <a:rPr lang="en-US" sz="3200" dirty="0">
                <a:solidFill>
                  <a:schemeClr val="bg1"/>
                </a:solidFill>
              </a:rPr>
              <a:t>, Maja Šumar-Ristović</a:t>
            </a:r>
            <a:r>
              <a:rPr lang="en-US" sz="3200" baseline="30000" dirty="0">
                <a:solidFill>
                  <a:schemeClr val="bg1"/>
                </a:solidFill>
              </a:rPr>
              <a:t>3</a:t>
            </a:r>
            <a:r>
              <a:rPr lang="en-US" sz="3200" dirty="0">
                <a:solidFill>
                  <a:schemeClr val="bg1"/>
                </a:solidFill>
              </a:rPr>
              <a:t>, </a:t>
            </a:r>
            <a:r>
              <a:rPr lang="en-US" sz="3200" dirty="0" err="1">
                <a:solidFill>
                  <a:schemeClr val="bg1"/>
                </a:solidFill>
              </a:rPr>
              <a:t>Božidar</a:t>
            </a:r>
            <a:r>
              <a:rPr lang="en-US" sz="3200" dirty="0">
                <a:solidFill>
                  <a:schemeClr val="bg1"/>
                </a:solidFill>
              </a:rPr>
              <a:t> Čobeljić</a:t>
            </a:r>
            <a:r>
              <a:rPr lang="en-US" sz="3200" baseline="30000" dirty="0">
                <a:solidFill>
                  <a:schemeClr val="bg1"/>
                </a:solidFill>
              </a:rPr>
              <a:t>3</a:t>
            </a:r>
            <a:r>
              <a:rPr lang="en-US" sz="3200" dirty="0">
                <a:solidFill>
                  <a:schemeClr val="bg1"/>
                </a:solidFill>
              </a:rPr>
              <a:t> and Katarina Anđelković</a:t>
            </a:r>
            <a:r>
              <a:rPr lang="en-US" sz="3200" baseline="30000" dirty="0">
                <a:solidFill>
                  <a:schemeClr val="bg1"/>
                </a:solidFill>
              </a:rPr>
              <a:t>3</a:t>
            </a:r>
          </a:p>
          <a:p>
            <a:pPr algn="ctr"/>
            <a:r>
              <a:rPr lang="en-US" sz="2800" i="1" baseline="30000" dirty="0">
                <a:solidFill>
                  <a:schemeClr val="bg1"/>
                </a:solidFill>
              </a:rPr>
              <a:t>1</a:t>
            </a:r>
            <a:r>
              <a:rPr lang="en-US" sz="2800" i="1" dirty="0">
                <a:solidFill>
                  <a:schemeClr val="bg1"/>
                </a:solidFill>
              </a:rPr>
              <a:t>Innovation center of the Faculty of Chemistry, University of Belgrade, Studentski </a:t>
            </a:r>
            <a:r>
              <a:rPr lang="en-US" sz="2800" i="1" dirty="0" err="1">
                <a:solidFill>
                  <a:schemeClr val="bg1"/>
                </a:solidFill>
              </a:rPr>
              <a:t>trg</a:t>
            </a:r>
            <a:r>
              <a:rPr lang="en-US" sz="2800" i="1" dirty="0">
                <a:solidFill>
                  <a:schemeClr val="bg1"/>
                </a:solidFill>
              </a:rPr>
              <a:t> 12-16, 11000 Belgrade, Serbia</a:t>
            </a:r>
          </a:p>
          <a:p>
            <a:pPr algn="ctr"/>
            <a:r>
              <a:rPr lang="en-US" sz="2800" i="1" baseline="30000" dirty="0">
                <a:solidFill>
                  <a:schemeClr val="bg1"/>
                </a:solidFill>
              </a:rPr>
              <a:t>2</a:t>
            </a:r>
            <a:r>
              <a:rPr lang="en-US" sz="2800" i="1" dirty="0">
                <a:solidFill>
                  <a:schemeClr val="bg1"/>
                </a:solidFill>
              </a:rPr>
              <a:t>Institute of Oncology and Radiology of Serbia, </a:t>
            </a:r>
            <a:r>
              <a:rPr lang="en-US" sz="2800" i="1" dirty="0" err="1">
                <a:solidFill>
                  <a:schemeClr val="bg1"/>
                </a:solidFill>
              </a:rPr>
              <a:t>Pasterova</a:t>
            </a:r>
            <a:r>
              <a:rPr lang="en-US" sz="2800" i="1" dirty="0">
                <a:solidFill>
                  <a:schemeClr val="bg1"/>
                </a:solidFill>
              </a:rPr>
              <a:t> 14, Belgrade, Serbia</a:t>
            </a:r>
          </a:p>
          <a:p>
            <a:pPr algn="ctr"/>
            <a:r>
              <a:rPr lang="en-US" sz="2800" i="1" baseline="30000" dirty="0">
                <a:solidFill>
                  <a:schemeClr val="bg1"/>
                </a:solidFill>
              </a:rPr>
              <a:t>3</a:t>
            </a:r>
            <a:r>
              <a:rPr lang="en-US" sz="2800" i="1" dirty="0">
                <a:solidFill>
                  <a:schemeClr val="bg1"/>
                </a:solidFill>
              </a:rPr>
              <a:t>Faculty of Chemistry, University of Belgrade, Studentski </a:t>
            </a:r>
            <a:r>
              <a:rPr lang="en-US" sz="2800" i="1" dirty="0" err="1">
                <a:solidFill>
                  <a:schemeClr val="bg1"/>
                </a:solidFill>
              </a:rPr>
              <a:t>trg</a:t>
            </a:r>
            <a:r>
              <a:rPr lang="en-US" sz="2800" i="1" dirty="0">
                <a:solidFill>
                  <a:schemeClr val="bg1"/>
                </a:solidFill>
              </a:rPr>
              <a:t> 12-16, 11000 Belgrade, Serbia</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485391" y="39395116"/>
            <a:ext cx="27423185" cy="2508534"/>
          </a:xfrm>
          <a:prstGeom prst="rect">
            <a:avLst/>
          </a:prstGeom>
        </p:spPr>
      </p:pic>
      <p:sp>
        <p:nvSpPr>
          <p:cNvPr id="5" name="TextBox 4">
            <a:extLst>
              <a:ext uri="{FF2B5EF4-FFF2-40B4-BE49-F238E27FC236}">
                <a16:creationId xmlns:a16="http://schemas.microsoft.com/office/drawing/2014/main" id="{A2271887-6DEB-4241-A7C6-D83B9049994E}"/>
              </a:ext>
            </a:extLst>
          </p:cNvPr>
          <p:cNvSpPr txBox="1"/>
          <p:nvPr/>
        </p:nvSpPr>
        <p:spPr>
          <a:xfrm>
            <a:off x="854498" y="6242050"/>
            <a:ext cx="14758988" cy="10331033"/>
          </a:xfrm>
          <a:prstGeom prst="rect">
            <a:avLst/>
          </a:prstGeom>
          <a:noFill/>
          <a:ln>
            <a:solidFill>
              <a:srgbClr val="7030A0"/>
            </a:solidFill>
          </a:ln>
        </p:spPr>
        <p:txBody>
          <a:bodyPr wrap="square" rtlCol="0">
            <a:spAutoFit/>
          </a:bodyPr>
          <a:lstStyle/>
          <a:p>
            <a:r>
              <a:rPr lang="en-US" sz="3600" b="1" u="sng" dirty="0"/>
              <a:t>Synthesis:</a:t>
            </a:r>
          </a:p>
          <a:p>
            <a:endParaRPr lang="en-US" sz="3200" dirty="0"/>
          </a:p>
          <a:p>
            <a:endParaRPr lang="en-US" sz="3200" dirty="0"/>
          </a:p>
          <a:p>
            <a:endParaRPr lang="en-US" sz="3200" dirty="0"/>
          </a:p>
          <a:p>
            <a:endParaRPr lang="en-US" sz="3200" dirty="0"/>
          </a:p>
          <a:p>
            <a:endParaRPr lang="en-US" sz="3200" dirty="0"/>
          </a:p>
          <a:p>
            <a:endParaRPr lang="en-US" sz="3200" dirty="0"/>
          </a:p>
          <a:p>
            <a:endParaRPr lang="en-US" sz="3200" dirty="0"/>
          </a:p>
          <a:p>
            <a:endParaRPr lang="en-US" sz="3200" dirty="0"/>
          </a:p>
          <a:p>
            <a:endParaRPr lang="en-US" sz="3200" dirty="0"/>
          </a:p>
          <a:p>
            <a:pPr algn="ctr"/>
            <a:r>
              <a:rPr lang="en-US" sz="3200" dirty="0"/>
              <a:t>S</a:t>
            </a:r>
            <a:r>
              <a:rPr lang="sr-Latn-RS" sz="3200" dirty="0"/>
              <a:t>c</a:t>
            </a:r>
            <a:r>
              <a:rPr lang="en-US" sz="3200" dirty="0"/>
              <a:t>heme 1: </a:t>
            </a:r>
            <a:r>
              <a:rPr lang="en-US" sz="3200" dirty="0">
                <a:solidFill>
                  <a:schemeClr val="tx1"/>
                </a:solidFill>
                <a:cs typeface="Times New Roman" panose="02020603050405020304" pitchFamily="18" charset="0"/>
              </a:rPr>
              <a:t>Synthesis of complex  </a:t>
            </a:r>
            <a:r>
              <a:rPr lang="en-US" sz="3200" dirty="0">
                <a:effectLst/>
                <a:ea typeface="Times New Roman" panose="02020603050405020304" pitchFamily="18" charset="0"/>
              </a:rPr>
              <a:t>[Mn</a:t>
            </a:r>
            <a:r>
              <a:rPr lang="en-US" sz="3200" baseline="-25000" dirty="0">
                <a:effectLst/>
                <a:ea typeface="Times New Roman" panose="02020603050405020304" pitchFamily="18" charset="0"/>
              </a:rPr>
              <a:t>2</a:t>
            </a:r>
            <a:r>
              <a:rPr lang="en-US" sz="3200" b="1" dirty="0">
                <a:effectLst/>
                <a:ea typeface="Times New Roman" panose="02020603050405020304" pitchFamily="18" charset="0"/>
              </a:rPr>
              <a:t>L</a:t>
            </a:r>
            <a:r>
              <a:rPr lang="en-US" sz="3200" baseline="-25000" dirty="0">
                <a:effectLst/>
                <a:ea typeface="Times New Roman" panose="02020603050405020304" pitchFamily="18" charset="0"/>
              </a:rPr>
              <a:t>2</a:t>
            </a:r>
            <a:r>
              <a:rPr lang="en-US" sz="3200" dirty="0">
                <a:effectLst/>
                <a:ea typeface="Times New Roman" panose="02020603050405020304" pitchFamily="18" charset="0"/>
              </a:rPr>
              <a:t>(</a:t>
            </a:r>
            <a:r>
              <a:rPr lang="en-US" sz="3200" i="1" baseline="-25000" dirty="0">
                <a:effectLst/>
                <a:ea typeface="Times New Roman" panose="02020603050405020304" pitchFamily="18" charset="0"/>
              </a:rPr>
              <a:t>µ</a:t>
            </a:r>
            <a:r>
              <a:rPr lang="en-US" sz="3200" baseline="-25000" dirty="0">
                <a:effectLst/>
                <a:ea typeface="Times New Roman" panose="02020603050405020304" pitchFamily="18" charset="0"/>
              </a:rPr>
              <a:t>-1,1-</a:t>
            </a:r>
            <a:r>
              <a:rPr lang="en-US" sz="3200" dirty="0">
                <a:effectLst/>
                <a:ea typeface="Times New Roman" panose="02020603050405020304" pitchFamily="18" charset="0"/>
              </a:rPr>
              <a:t>N</a:t>
            </a:r>
            <a:r>
              <a:rPr lang="en-US" sz="3200" baseline="-25000" dirty="0">
                <a:effectLst/>
                <a:ea typeface="Times New Roman" panose="02020603050405020304" pitchFamily="18" charset="0"/>
              </a:rPr>
              <a:t>3</a:t>
            </a:r>
            <a:r>
              <a:rPr lang="en-US" sz="3200" dirty="0">
                <a:effectLst/>
                <a:ea typeface="Times New Roman" panose="02020603050405020304" pitchFamily="18" charset="0"/>
              </a:rPr>
              <a:t>)</a:t>
            </a:r>
            <a:r>
              <a:rPr lang="en-US" sz="3200" baseline="-25000" dirty="0">
                <a:effectLst/>
                <a:ea typeface="Times New Roman" panose="02020603050405020304" pitchFamily="18" charset="0"/>
              </a:rPr>
              <a:t>2</a:t>
            </a:r>
            <a:r>
              <a:rPr lang="en-US" sz="3200" dirty="0">
                <a:effectLst/>
                <a:ea typeface="Times New Roman" panose="02020603050405020304" pitchFamily="18" charset="0"/>
              </a:rPr>
              <a:t>(N</a:t>
            </a:r>
            <a:r>
              <a:rPr lang="en-US" sz="3200" baseline="-25000" dirty="0">
                <a:effectLst/>
                <a:ea typeface="Times New Roman" panose="02020603050405020304" pitchFamily="18" charset="0"/>
              </a:rPr>
              <a:t>3</a:t>
            </a:r>
            <a:r>
              <a:rPr lang="en-US" sz="3200" dirty="0">
                <a:effectLst/>
                <a:ea typeface="Times New Roman" panose="02020603050405020304" pitchFamily="18" charset="0"/>
              </a:rPr>
              <a:t>)</a:t>
            </a:r>
            <a:r>
              <a:rPr lang="en-US" sz="3200" baseline="-25000" dirty="0">
                <a:effectLst/>
                <a:ea typeface="Times New Roman" panose="02020603050405020304" pitchFamily="18" charset="0"/>
              </a:rPr>
              <a:t>2</a:t>
            </a:r>
            <a:r>
              <a:rPr lang="en-US" sz="3200" dirty="0">
                <a:effectLst/>
                <a:ea typeface="Times New Roman" panose="02020603050405020304" pitchFamily="18" charset="0"/>
              </a:rPr>
              <a:t>]MeOH</a:t>
            </a:r>
            <a:endParaRPr lang="en-US" sz="3200" dirty="0"/>
          </a:p>
          <a:p>
            <a:endParaRPr lang="en-US" sz="3200" dirty="0"/>
          </a:p>
          <a:p>
            <a:endParaRPr lang="en-US" sz="3200" dirty="0"/>
          </a:p>
          <a:p>
            <a:endParaRPr lang="en-US" sz="3200" dirty="0"/>
          </a:p>
          <a:p>
            <a:endParaRPr lang="en-US" sz="3200" dirty="0"/>
          </a:p>
          <a:p>
            <a:endParaRPr lang="en-US" sz="3200" dirty="0"/>
          </a:p>
          <a:p>
            <a:endParaRPr lang="en-US" sz="3200" dirty="0"/>
          </a:p>
          <a:p>
            <a:endParaRPr lang="en-US" sz="3200" dirty="0"/>
          </a:p>
          <a:p>
            <a:endParaRPr lang="en-US" sz="3200" dirty="0"/>
          </a:p>
          <a:p>
            <a:pPr algn="ctr"/>
            <a:r>
              <a:rPr lang="en-US" sz="3200" dirty="0"/>
              <a:t>S</a:t>
            </a:r>
            <a:r>
              <a:rPr lang="sr-Latn-RS" sz="3200" dirty="0"/>
              <a:t>c</a:t>
            </a:r>
            <a:r>
              <a:rPr lang="en-US" sz="3200" dirty="0"/>
              <a:t>heme 2: </a:t>
            </a:r>
            <a:r>
              <a:rPr lang="en-US" sz="3200" dirty="0">
                <a:solidFill>
                  <a:schemeClr val="tx1"/>
                </a:solidFill>
                <a:cs typeface="Times New Roman" panose="02020603050405020304" pitchFamily="18" charset="0"/>
              </a:rPr>
              <a:t>Synthesis of complex </a:t>
            </a:r>
            <a:r>
              <a:rPr lang="en-US" sz="3200" dirty="0">
                <a:effectLst/>
                <a:ea typeface="Times New Roman" panose="02020603050405020304" pitchFamily="18" charset="0"/>
              </a:rPr>
              <a:t>[</a:t>
            </a:r>
            <a:r>
              <a:rPr lang="en-US" sz="3200" dirty="0" err="1">
                <a:effectLst/>
                <a:ea typeface="Times New Roman" panose="02020603050405020304" pitchFamily="18" charset="0"/>
              </a:rPr>
              <a:t>Cu</a:t>
            </a:r>
            <a:r>
              <a:rPr lang="en-US" sz="3200" b="1" dirty="0" err="1">
                <a:effectLst/>
                <a:ea typeface="Times New Roman" panose="02020603050405020304" pitchFamily="18" charset="0"/>
              </a:rPr>
              <a:t>L</a:t>
            </a:r>
            <a:r>
              <a:rPr lang="en-US" sz="3200" dirty="0">
                <a:effectLst/>
                <a:ea typeface="Times New Roman" panose="02020603050405020304" pitchFamily="18" charset="0"/>
              </a:rPr>
              <a:t>(N</a:t>
            </a:r>
            <a:r>
              <a:rPr lang="en-US" sz="3200" baseline="-25000" dirty="0">
                <a:effectLst/>
                <a:ea typeface="Times New Roman" panose="02020603050405020304" pitchFamily="18" charset="0"/>
              </a:rPr>
              <a:t>3</a:t>
            </a:r>
            <a:r>
              <a:rPr lang="en-US" sz="3200" dirty="0">
                <a:effectLst/>
                <a:ea typeface="Times New Roman" panose="02020603050405020304" pitchFamily="18" charset="0"/>
              </a:rPr>
              <a:t>)(MeOH)]BF</a:t>
            </a:r>
            <a:r>
              <a:rPr lang="en-US" sz="3200" baseline="-25000" dirty="0">
                <a:effectLst/>
                <a:ea typeface="Times New Roman" panose="02020603050405020304" pitchFamily="18" charset="0"/>
              </a:rPr>
              <a:t>4</a:t>
            </a:r>
            <a:endParaRPr lang="en-US" sz="1000" baseline="-25000" dirty="0">
              <a:effectLst/>
              <a:ea typeface="Times New Roman" panose="02020603050405020304" pitchFamily="18" charset="0"/>
            </a:endParaRPr>
          </a:p>
          <a:p>
            <a:pPr algn="ctr"/>
            <a:endParaRPr lang="en-US" sz="3200" baseline="-25000" dirty="0">
              <a:effectLst/>
              <a:ea typeface="Times New Roman" panose="02020603050405020304" pitchFamily="18" charset="0"/>
            </a:endParaRPr>
          </a:p>
        </p:txBody>
      </p:sp>
      <p:sp>
        <p:nvSpPr>
          <p:cNvPr id="7" name="Rectangle 2">
            <a:extLst>
              <a:ext uri="{FF2B5EF4-FFF2-40B4-BE49-F238E27FC236}">
                <a16:creationId xmlns:a16="http://schemas.microsoft.com/office/drawing/2014/main" id="{1379E64A-4B34-4366-82C2-08B80F454DFD}"/>
              </a:ext>
            </a:extLst>
          </p:cNvPr>
          <p:cNvSpPr>
            <a:spLocks noChangeArrowheads="1"/>
          </p:cNvSpPr>
          <p:nvPr/>
        </p:nvSpPr>
        <p:spPr bwMode="auto">
          <a:xfrm>
            <a:off x="1193006" y="8743182"/>
            <a:ext cx="302752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a:extLst>
              <a:ext uri="{FF2B5EF4-FFF2-40B4-BE49-F238E27FC236}">
                <a16:creationId xmlns:a16="http://schemas.microsoft.com/office/drawing/2014/main" id="{79A5739D-E2BE-4D96-96CA-4F50BE3CEC13}"/>
              </a:ext>
            </a:extLst>
          </p:cNvPr>
          <p:cNvGraphicFramePr>
            <a:graphicFrameLocks noChangeAspect="1"/>
          </p:cNvGraphicFramePr>
          <p:nvPr>
            <p:extLst>
              <p:ext uri="{D42A27DB-BD31-4B8C-83A1-F6EECF244321}">
                <p14:modId xmlns:p14="http://schemas.microsoft.com/office/powerpoint/2010/main" val="1913720982"/>
              </p:ext>
            </p:extLst>
          </p:nvPr>
        </p:nvGraphicFramePr>
        <p:xfrm>
          <a:off x="1347788" y="12299950"/>
          <a:ext cx="13855700" cy="3024188"/>
        </p:xfrm>
        <a:graphic>
          <a:graphicData uri="http://schemas.openxmlformats.org/presentationml/2006/ole">
            <mc:AlternateContent xmlns:mc="http://schemas.openxmlformats.org/markup-compatibility/2006">
              <mc:Choice xmlns:v="urn:schemas-microsoft-com:vml" Requires="v">
                <p:oleObj spid="_x0000_s1071" name="CS ChemDraw Drawing" r:id="rId4" imgW="7584254" imgH="1662188" progId="ChemDraw.Document.6.0">
                  <p:embed/>
                </p:oleObj>
              </mc:Choice>
              <mc:Fallback>
                <p:oleObj name="CS ChemDraw Drawing" r:id="rId4" imgW="7584254" imgH="1662188" progId="ChemDraw.Document.6.0">
                  <p:embed/>
                  <p:pic>
                    <p:nvPicPr>
                      <p:cNvPr id="0" name="Object 1"/>
                      <p:cNvPicPr>
                        <a:picLocks noChangeAspect="1" noChangeArrowheads="1"/>
                      </p:cNvPicPr>
                      <p:nvPr/>
                    </p:nvPicPr>
                    <p:blipFill>
                      <a:blip r:embed="rId5"/>
                      <a:srcRect/>
                      <a:stretch>
                        <a:fillRect/>
                      </a:stretch>
                    </p:blipFill>
                    <p:spPr bwMode="auto">
                      <a:xfrm>
                        <a:off x="1347788" y="12299950"/>
                        <a:ext cx="13855700" cy="3024188"/>
                      </a:xfrm>
                      <a:prstGeom prst="rect">
                        <a:avLst/>
                      </a:prstGeom>
                      <a:noFill/>
                    </p:spPr>
                  </p:pic>
                </p:oleObj>
              </mc:Fallback>
            </mc:AlternateContent>
          </a:graphicData>
        </a:graphic>
      </p:graphicFrame>
      <p:graphicFrame>
        <p:nvGraphicFramePr>
          <p:cNvPr id="12" name="Object 11">
            <a:extLst>
              <a:ext uri="{FF2B5EF4-FFF2-40B4-BE49-F238E27FC236}">
                <a16:creationId xmlns:a16="http://schemas.microsoft.com/office/drawing/2014/main" id="{FF54F6D7-31C3-4A78-BF92-5376DE916445}"/>
              </a:ext>
            </a:extLst>
          </p:cNvPr>
          <p:cNvGraphicFramePr>
            <a:graphicFrameLocks noChangeAspect="1"/>
          </p:cNvGraphicFramePr>
          <p:nvPr>
            <p:extLst>
              <p:ext uri="{D42A27DB-BD31-4B8C-83A1-F6EECF244321}">
                <p14:modId xmlns:p14="http://schemas.microsoft.com/office/powerpoint/2010/main" val="2184621893"/>
              </p:ext>
            </p:extLst>
          </p:nvPr>
        </p:nvGraphicFramePr>
        <p:xfrm>
          <a:off x="2122488" y="7232650"/>
          <a:ext cx="12304712" cy="3941763"/>
        </p:xfrm>
        <a:graphic>
          <a:graphicData uri="http://schemas.openxmlformats.org/presentationml/2006/ole">
            <mc:AlternateContent xmlns:mc="http://schemas.openxmlformats.org/markup-compatibility/2006">
              <mc:Choice xmlns:v="urn:schemas-microsoft-com:vml" Requires="v">
                <p:oleObj spid="_x0000_s1072" name="CS ChemDraw Drawing" r:id="rId6" imgW="6711505" imgH="2163619" progId="ChemDraw.Document.6.0">
                  <p:embed/>
                </p:oleObj>
              </mc:Choice>
              <mc:Fallback>
                <p:oleObj name="CS ChemDraw Drawing" r:id="rId6" imgW="6711505" imgH="2163619" progId="ChemDraw.Document.6.0">
                  <p:embed/>
                  <p:pic>
                    <p:nvPicPr>
                      <p:cNvPr id="0" name="Object 3"/>
                      <p:cNvPicPr>
                        <a:picLocks noChangeAspect="1" noChangeArrowheads="1"/>
                      </p:cNvPicPr>
                      <p:nvPr/>
                    </p:nvPicPr>
                    <p:blipFill>
                      <a:blip r:embed="rId7"/>
                      <a:srcRect/>
                      <a:stretch>
                        <a:fillRect/>
                      </a:stretch>
                    </p:blipFill>
                    <p:spPr bwMode="auto">
                      <a:xfrm>
                        <a:off x="2122488" y="7232650"/>
                        <a:ext cx="12304712" cy="3941763"/>
                      </a:xfrm>
                      <a:prstGeom prst="rect">
                        <a:avLst/>
                      </a:prstGeom>
                      <a:noFill/>
                    </p:spPr>
                  </p:pic>
                </p:oleObj>
              </mc:Fallback>
            </mc:AlternateContent>
          </a:graphicData>
        </a:graphic>
      </p:graphicFrame>
      <p:sp>
        <p:nvSpPr>
          <p:cNvPr id="13" name="TextBox 12">
            <a:extLst>
              <a:ext uri="{FF2B5EF4-FFF2-40B4-BE49-F238E27FC236}">
                <a16:creationId xmlns:a16="http://schemas.microsoft.com/office/drawing/2014/main" id="{FF59A8C2-9378-444E-A7D7-8251A4726A91}"/>
              </a:ext>
            </a:extLst>
          </p:cNvPr>
          <p:cNvSpPr txBox="1"/>
          <p:nvPr/>
        </p:nvSpPr>
        <p:spPr>
          <a:xfrm>
            <a:off x="854497" y="16738927"/>
            <a:ext cx="14758988" cy="22421523"/>
          </a:xfrm>
          <a:prstGeom prst="rect">
            <a:avLst/>
          </a:prstGeom>
          <a:noFill/>
          <a:ln>
            <a:solidFill>
              <a:schemeClr val="accent6">
                <a:lumMod val="75000"/>
              </a:schemeClr>
            </a:solidFill>
          </a:ln>
        </p:spPr>
        <p:txBody>
          <a:bodyPr wrap="square" rtlCol="0">
            <a:spAutoFit/>
          </a:bodyPr>
          <a:lstStyle/>
          <a:p>
            <a:r>
              <a:rPr lang="en-US" sz="3600" b="1" u="sng" dirty="0"/>
              <a:t>Structure:</a:t>
            </a:r>
          </a:p>
          <a:p>
            <a:endParaRPr lang="en-US" sz="3400" b="1" u="sng" dirty="0"/>
          </a:p>
          <a:p>
            <a:endParaRPr lang="en-US" sz="3400" b="1" u="sng" dirty="0"/>
          </a:p>
          <a:p>
            <a:endParaRPr lang="en-US" sz="3400" b="1" u="sng" dirty="0"/>
          </a:p>
          <a:p>
            <a:endParaRPr lang="en-US" sz="3400" b="1" u="sng" dirty="0"/>
          </a:p>
          <a:p>
            <a:endParaRPr lang="en-US" sz="3400" b="1" u="sng" dirty="0"/>
          </a:p>
          <a:p>
            <a:endParaRPr lang="en-US" sz="3400" b="1" u="sng" dirty="0"/>
          </a:p>
          <a:p>
            <a:endParaRPr lang="en-US" sz="3400" b="1" u="sng" dirty="0"/>
          </a:p>
          <a:p>
            <a:endParaRPr lang="en-US" sz="3400" b="1" u="sng" dirty="0"/>
          </a:p>
          <a:p>
            <a:endParaRPr lang="en-US" sz="3400" b="1" u="sng" dirty="0"/>
          </a:p>
          <a:p>
            <a:endParaRPr lang="en-US" sz="3400" b="1" u="sng" dirty="0"/>
          </a:p>
          <a:p>
            <a:endParaRPr lang="en-US" sz="3400" b="1" u="sng" dirty="0"/>
          </a:p>
          <a:p>
            <a:endParaRPr lang="en-US" sz="3400" b="1" u="sng" dirty="0"/>
          </a:p>
          <a:p>
            <a:endParaRPr lang="en-US" sz="3400" b="1" u="sng" dirty="0"/>
          </a:p>
          <a:p>
            <a:endParaRPr lang="en-US" sz="3400" b="1" u="sng" dirty="0"/>
          </a:p>
          <a:p>
            <a:endParaRPr lang="en-US" sz="3400" b="1" u="sng" dirty="0"/>
          </a:p>
          <a:p>
            <a:endParaRPr lang="en-US" sz="3400" b="1" u="sng" dirty="0"/>
          </a:p>
          <a:p>
            <a:endParaRPr lang="en-US" sz="3400" b="1" u="sng" dirty="0"/>
          </a:p>
          <a:p>
            <a:endParaRPr lang="en-US" sz="3400" b="1" u="sng" dirty="0"/>
          </a:p>
          <a:p>
            <a:pPr algn="ctr"/>
            <a:endParaRPr lang="en-US" sz="1000" dirty="0"/>
          </a:p>
          <a:p>
            <a:pPr algn="ctr"/>
            <a:r>
              <a:rPr lang="en-US" sz="3200" dirty="0"/>
              <a:t>Picture 1: Graphical presentation of the molecular structure of</a:t>
            </a:r>
            <a:r>
              <a:rPr lang="en-US" sz="3200" dirty="0">
                <a:solidFill>
                  <a:schemeClr val="tx1"/>
                </a:solidFill>
                <a:cs typeface="Times New Roman" panose="02020603050405020304" pitchFamily="18" charset="0"/>
              </a:rPr>
              <a:t> </a:t>
            </a:r>
            <a:br>
              <a:rPr lang="en-US" sz="3200" dirty="0">
                <a:solidFill>
                  <a:schemeClr val="tx1"/>
                </a:solidFill>
                <a:cs typeface="Times New Roman" panose="02020603050405020304" pitchFamily="18" charset="0"/>
              </a:rPr>
            </a:br>
            <a:r>
              <a:rPr lang="en-US" sz="3200" dirty="0">
                <a:effectLst/>
                <a:ea typeface="Times New Roman" panose="02020603050405020304" pitchFamily="18" charset="0"/>
              </a:rPr>
              <a:t>[Mn</a:t>
            </a:r>
            <a:r>
              <a:rPr lang="en-US" sz="3200" baseline="-25000" dirty="0">
                <a:effectLst/>
                <a:ea typeface="Times New Roman" panose="02020603050405020304" pitchFamily="18" charset="0"/>
              </a:rPr>
              <a:t>2</a:t>
            </a:r>
            <a:r>
              <a:rPr lang="en-US" sz="3200" b="1" dirty="0">
                <a:effectLst/>
                <a:ea typeface="Times New Roman" panose="02020603050405020304" pitchFamily="18" charset="0"/>
              </a:rPr>
              <a:t>L</a:t>
            </a:r>
            <a:r>
              <a:rPr lang="en-US" sz="3200" baseline="-25000" dirty="0">
                <a:effectLst/>
                <a:ea typeface="Times New Roman" panose="02020603050405020304" pitchFamily="18" charset="0"/>
              </a:rPr>
              <a:t>2</a:t>
            </a:r>
            <a:r>
              <a:rPr lang="en-US" sz="3200" dirty="0">
                <a:effectLst/>
                <a:ea typeface="Times New Roman" panose="02020603050405020304" pitchFamily="18" charset="0"/>
              </a:rPr>
              <a:t>(</a:t>
            </a:r>
            <a:r>
              <a:rPr lang="en-US" sz="3200" i="1" baseline="-25000" dirty="0">
                <a:effectLst/>
                <a:ea typeface="Times New Roman" panose="02020603050405020304" pitchFamily="18" charset="0"/>
              </a:rPr>
              <a:t>µ</a:t>
            </a:r>
            <a:r>
              <a:rPr lang="en-US" sz="3200" baseline="-25000" dirty="0">
                <a:effectLst/>
                <a:ea typeface="Times New Roman" panose="02020603050405020304" pitchFamily="18" charset="0"/>
              </a:rPr>
              <a:t>-1,1-</a:t>
            </a:r>
            <a:r>
              <a:rPr lang="en-US" sz="3200" dirty="0">
                <a:effectLst/>
                <a:ea typeface="Times New Roman" panose="02020603050405020304" pitchFamily="18" charset="0"/>
              </a:rPr>
              <a:t>N</a:t>
            </a:r>
            <a:r>
              <a:rPr lang="en-US" sz="3200" baseline="-25000" dirty="0">
                <a:effectLst/>
                <a:ea typeface="Times New Roman" panose="02020603050405020304" pitchFamily="18" charset="0"/>
              </a:rPr>
              <a:t>3</a:t>
            </a:r>
            <a:r>
              <a:rPr lang="en-US" sz="3200" dirty="0">
                <a:effectLst/>
                <a:ea typeface="Times New Roman" panose="02020603050405020304" pitchFamily="18" charset="0"/>
              </a:rPr>
              <a:t>)</a:t>
            </a:r>
            <a:r>
              <a:rPr lang="en-US" sz="3200" baseline="-25000" dirty="0">
                <a:effectLst/>
                <a:ea typeface="Times New Roman" panose="02020603050405020304" pitchFamily="18" charset="0"/>
              </a:rPr>
              <a:t>2</a:t>
            </a:r>
            <a:r>
              <a:rPr lang="en-US" sz="3200" dirty="0">
                <a:effectLst/>
                <a:ea typeface="Times New Roman" panose="02020603050405020304" pitchFamily="18" charset="0"/>
              </a:rPr>
              <a:t>(N</a:t>
            </a:r>
            <a:r>
              <a:rPr lang="en-US" sz="3200" baseline="-25000" dirty="0">
                <a:effectLst/>
                <a:ea typeface="Times New Roman" panose="02020603050405020304" pitchFamily="18" charset="0"/>
              </a:rPr>
              <a:t>3</a:t>
            </a:r>
            <a:r>
              <a:rPr lang="en-US" sz="3200" dirty="0">
                <a:effectLst/>
                <a:ea typeface="Times New Roman" panose="02020603050405020304" pitchFamily="18" charset="0"/>
              </a:rPr>
              <a:t>)</a:t>
            </a:r>
            <a:r>
              <a:rPr lang="en-US" sz="3200" baseline="-25000" dirty="0">
                <a:effectLst/>
                <a:ea typeface="Times New Roman" panose="02020603050405020304" pitchFamily="18" charset="0"/>
              </a:rPr>
              <a:t>2</a:t>
            </a:r>
            <a:r>
              <a:rPr lang="en-US" sz="3200" dirty="0">
                <a:effectLst/>
                <a:ea typeface="Times New Roman" panose="02020603050405020304" pitchFamily="18" charset="0"/>
              </a:rPr>
              <a:t>]MeOH. Thermal ellipsoids are drawn at the 40% probability level</a:t>
            </a:r>
            <a:endParaRPr lang="en-US" sz="3200" dirty="0"/>
          </a:p>
          <a:p>
            <a:endParaRPr lang="en-US" sz="3400" dirty="0"/>
          </a:p>
          <a:p>
            <a:endParaRPr lang="en-US" sz="3400" b="1" u="sng" dirty="0"/>
          </a:p>
          <a:p>
            <a:endParaRPr lang="en-US" sz="3400" b="1" u="sng" dirty="0"/>
          </a:p>
          <a:p>
            <a:endParaRPr lang="en-US" sz="3400" b="1" u="sng" dirty="0"/>
          </a:p>
          <a:p>
            <a:endParaRPr lang="en-US" sz="1600" b="1" u="sng" dirty="0"/>
          </a:p>
          <a:p>
            <a:endParaRPr lang="en-US" sz="1600" b="1" u="sng" dirty="0"/>
          </a:p>
          <a:p>
            <a:endParaRPr lang="en-US" sz="1600" b="1" u="sng" dirty="0"/>
          </a:p>
          <a:p>
            <a:endParaRPr lang="en-US" sz="1600" b="1" u="sng" dirty="0"/>
          </a:p>
          <a:p>
            <a:endParaRPr lang="en-US" sz="1600" b="1" u="sng" dirty="0"/>
          </a:p>
          <a:p>
            <a:endParaRPr lang="en-US" sz="1600" b="1" u="sng" dirty="0"/>
          </a:p>
          <a:p>
            <a:endParaRPr lang="en-US" sz="1600" b="1" u="sng" dirty="0"/>
          </a:p>
          <a:p>
            <a:endParaRPr lang="en-US" sz="1600" b="1" u="sng" dirty="0"/>
          </a:p>
          <a:p>
            <a:endParaRPr lang="en-US" sz="1600" b="1" u="sng" dirty="0"/>
          </a:p>
          <a:p>
            <a:endParaRPr lang="en-US" sz="1600" b="1" u="sng" dirty="0"/>
          </a:p>
          <a:p>
            <a:endParaRPr lang="en-US" sz="1600" b="1" u="sng" dirty="0"/>
          </a:p>
          <a:p>
            <a:endParaRPr lang="en-US" sz="1600" b="1" u="sng" dirty="0"/>
          </a:p>
          <a:p>
            <a:endParaRPr lang="en-US" sz="1600" b="1" u="sng" dirty="0"/>
          </a:p>
          <a:p>
            <a:endParaRPr lang="en-US" sz="1600" b="1" u="sng" dirty="0"/>
          </a:p>
          <a:p>
            <a:endParaRPr lang="en-US" sz="1600" b="1" u="sng" dirty="0"/>
          </a:p>
          <a:p>
            <a:endParaRPr lang="en-US" sz="1600" b="1" u="sng" dirty="0"/>
          </a:p>
          <a:p>
            <a:endParaRPr lang="en-US" sz="1600" b="1" u="sng" dirty="0"/>
          </a:p>
          <a:p>
            <a:endParaRPr lang="en-US" sz="1600" b="1" u="sng" dirty="0"/>
          </a:p>
          <a:p>
            <a:endParaRPr lang="en-US" sz="1600" b="1" u="sng" dirty="0"/>
          </a:p>
          <a:p>
            <a:endParaRPr lang="en-US" sz="1600" b="1" u="sng" dirty="0"/>
          </a:p>
          <a:p>
            <a:endParaRPr lang="en-US" sz="1600" b="1" u="sng" dirty="0"/>
          </a:p>
          <a:p>
            <a:endParaRPr lang="en-US" sz="1600" b="1" u="sng" dirty="0"/>
          </a:p>
          <a:p>
            <a:endParaRPr lang="en-US" sz="1600" b="1" u="sng" dirty="0"/>
          </a:p>
          <a:p>
            <a:endParaRPr lang="en-US" sz="1600" b="1" u="sng" dirty="0"/>
          </a:p>
          <a:p>
            <a:endParaRPr lang="en-US" sz="1600" b="1" u="sng" dirty="0"/>
          </a:p>
          <a:p>
            <a:endParaRPr lang="en-US" sz="1600" b="1" u="sng" dirty="0"/>
          </a:p>
          <a:p>
            <a:endParaRPr lang="en-US" sz="1600" b="1" u="sng" dirty="0"/>
          </a:p>
          <a:p>
            <a:endParaRPr lang="en-US" sz="1600" b="1" u="sng" dirty="0"/>
          </a:p>
          <a:p>
            <a:endParaRPr lang="en-US" sz="1600" b="1" u="sng" dirty="0"/>
          </a:p>
          <a:p>
            <a:endParaRPr lang="en-US" sz="1600" b="1" u="sng" dirty="0"/>
          </a:p>
          <a:p>
            <a:endParaRPr lang="en-US" sz="1600" b="1" u="sng" dirty="0"/>
          </a:p>
          <a:p>
            <a:endParaRPr lang="en-US" sz="1600" b="1" u="sng" dirty="0"/>
          </a:p>
          <a:p>
            <a:endParaRPr lang="en-US" sz="1600" b="1" u="sng" dirty="0"/>
          </a:p>
          <a:p>
            <a:endParaRPr lang="en-US" sz="900" b="1" u="sng" dirty="0"/>
          </a:p>
          <a:p>
            <a:endParaRPr lang="en-US" sz="800" b="1" u="sng" dirty="0"/>
          </a:p>
          <a:p>
            <a:endParaRPr lang="en-US" sz="800" b="1" u="sng" dirty="0"/>
          </a:p>
          <a:p>
            <a:endParaRPr lang="en-US" sz="800" b="1" u="sng" dirty="0"/>
          </a:p>
          <a:p>
            <a:endParaRPr lang="en-US" sz="800" b="1" u="sng" dirty="0"/>
          </a:p>
          <a:p>
            <a:endParaRPr lang="en-US" sz="800" b="1" u="sng" dirty="0"/>
          </a:p>
          <a:p>
            <a:endParaRPr lang="en-US" sz="800" b="1" u="sng" dirty="0"/>
          </a:p>
          <a:p>
            <a:endParaRPr lang="en-US" sz="800" b="1" u="sng" dirty="0"/>
          </a:p>
        </p:txBody>
      </p:sp>
      <p:pic>
        <p:nvPicPr>
          <p:cNvPr id="15" name="Picture 14" descr="A close up of some flowers&#10;&#10;Description automatically generated">
            <a:extLst>
              <a:ext uri="{FF2B5EF4-FFF2-40B4-BE49-F238E27FC236}">
                <a16:creationId xmlns:a16="http://schemas.microsoft.com/office/drawing/2014/main" id="{569AF00E-590F-4E93-A254-1B9CE9BD1995}"/>
              </a:ext>
            </a:extLst>
          </p:cNvPr>
          <p:cNvPicPr>
            <a:picLocks noChangeAspect="1"/>
          </p:cNvPicPr>
          <p:nvPr/>
        </p:nvPicPr>
        <p:blipFill rotWithShape="1">
          <a:blip r:embed="rId8">
            <a:extLst>
              <a:ext uri="{28A0092B-C50C-407E-A947-70E740481C1C}">
                <a14:useLocalDpi xmlns:a14="http://schemas.microsoft.com/office/drawing/2010/main" val="0"/>
              </a:ext>
            </a:extLst>
          </a:blip>
          <a:srcRect l="25549" t="27749" r="28291" b="26416"/>
          <a:stretch/>
        </p:blipFill>
        <p:spPr>
          <a:xfrm>
            <a:off x="18114909" y="6394507"/>
            <a:ext cx="9976697" cy="5943543"/>
          </a:xfrm>
          <a:prstGeom prst="rect">
            <a:avLst/>
          </a:prstGeom>
        </p:spPr>
      </p:pic>
      <p:pic>
        <p:nvPicPr>
          <p:cNvPr id="17" name="Picture 16" descr="A picture containing map, table&#10;&#10;Description automatically generated">
            <a:extLst>
              <a:ext uri="{FF2B5EF4-FFF2-40B4-BE49-F238E27FC236}">
                <a16:creationId xmlns:a16="http://schemas.microsoft.com/office/drawing/2014/main" id="{F52151AD-AA6B-4AB5-A2F7-3D86B57A5A0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9341" t="4477" r="23174" b="12913"/>
          <a:stretch/>
        </p:blipFill>
        <p:spPr>
          <a:xfrm>
            <a:off x="2115263" y="17291050"/>
            <a:ext cx="10991456" cy="9477183"/>
          </a:xfrm>
          <a:prstGeom prst="rect">
            <a:avLst/>
          </a:prstGeom>
        </p:spPr>
      </p:pic>
      <p:graphicFrame>
        <p:nvGraphicFramePr>
          <p:cNvPr id="19" name="Table 18">
            <a:extLst>
              <a:ext uri="{FF2B5EF4-FFF2-40B4-BE49-F238E27FC236}">
                <a16:creationId xmlns:a16="http://schemas.microsoft.com/office/drawing/2014/main" id="{9349DB39-C9ED-4BDD-9CC5-1A10903F6DFB}"/>
              </a:ext>
            </a:extLst>
          </p:cNvPr>
          <p:cNvGraphicFramePr>
            <a:graphicFrameLocks noGrp="1"/>
          </p:cNvGraphicFramePr>
          <p:nvPr>
            <p:extLst>
              <p:ext uri="{D42A27DB-BD31-4B8C-83A1-F6EECF244321}">
                <p14:modId xmlns:p14="http://schemas.microsoft.com/office/powerpoint/2010/main" val="2542206985"/>
              </p:ext>
            </p:extLst>
          </p:nvPr>
        </p:nvGraphicFramePr>
        <p:xfrm>
          <a:off x="18161057" y="14928850"/>
          <a:ext cx="10203573" cy="6141410"/>
        </p:xfrm>
        <a:graphic>
          <a:graphicData uri="http://schemas.openxmlformats.org/drawingml/2006/table">
            <a:tbl>
              <a:tblPr>
                <a:tableStyleId>{2D5ABB26-0587-4C30-8999-92F81FD0307C}</a:tableStyleId>
              </a:tblPr>
              <a:tblGrid>
                <a:gridCol w="6173162">
                  <a:extLst>
                    <a:ext uri="{9D8B030D-6E8A-4147-A177-3AD203B41FA5}">
                      <a16:colId xmlns:a16="http://schemas.microsoft.com/office/drawing/2014/main" val="1573609036"/>
                    </a:ext>
                  </a:extLst>
                </a:gridCol>
                <a:gridCol w="4030411">
                  <a:extLst>
                    <a:ext uri="{9D8B030D-6E8A-4147-A177-3AD203B41FA5}">
                      <a16:colId xmlns:a16="http://schemas.microsoft.com/office/drawing/2014/main" val="4029406193"/>
                    </a:ext>
                  </a:extLst>
                </a:gridCol>
              </a:tblGrid>
              <a:tr h="558310">
                <a:tc>
                  <a:txBody>
                    <a:bodyPr/>
                    <a:lstStyle/>
                    <a:p>
                      <a:pPr algn="ctr" fontAlgn="b"/>
                      <a:r>
                        <a:rPr lang="en-US" sz="3200" u="none" strike="noStrike" dirty="0">
                          <a:effectLst/>
                          <a:latin typeface="+mn-lt"/>
                        </a:rPr>
                        <a:t>Cu(1)–N(5)</a:t>
                      </a:r>
                      <a:endParaRPr lang="en-US" sz="3200" b="0" i="0" u="none" strike="noStrike" dirty="0">
                        <a:solidFill>
                          <a:srgbClr val="000000"/>
                        </a:solidFill>
                        <a:effectLst/>
                        <a:latin typeface="+mn-lt"/>
                      </a:endParaRPr>
                    </a:p>
                  </a:txBody>
                  <a:tcPr marL="6350" marR="6350" marT="6350" marB="0" anchor="b">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3200" u="none" strike="noStrike" dirty="0">
                          <a:effectLst/>
                          <a:latin typeface="+mn-lt"/>
                        </a:rPr>
                        <a:t>1.924(3)</a:t>
                      </a:r>
                      <a:endParaRPr lang="en-US" sz="3200" b="0" i="0" u="none" strike="noStrike" dirty="0">
                        <a:solidFill>
                          <a:srgbClr val="000000"/>
                        </a:solidFill>
                        <a:effectLst/>
                        <a:latin typeface="+mn-lt"/>
                      </a:endParaRPr>
                    </a:p>
                  </a:txBody>
                  <a:tcPr marL="6350" marR="6350" marT="6350" marB="0" anchor="b">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46433232"/>
                  </a:ext>
                </a:extLst>
              </a:tr>
              <a:tr h="558310">
                <a:tc>
                  <a:txBody>
                    <a:bodyPr/>
                    <a:lstStyle/>
                    <a:p>
                      <a:pPr algn="ctr" fontAlgn="b"/>
                      <a:r>
                        <a:rPr lang="en-US" sz="3200" u="none" strike="noStrike">
                          <a:effectLst/>
                          <a:latin typeface="+mn-lt"/>
                        </a:rPr>
                        <a:t>Cu(1)–N(2)</a:t>
                      </a:r>
                      <a:endParaRPr lang="en-US" sz="3200" b="0" i="0" u="none" strike="noStrike">
                        <a:solidFill>
                          <a:srgbClr val="000000"/>
                        </a:solidFill>
                        <a:effectLst/>
                        <a:latin typeface="+mn-lt"/>
                      </a:endParaRPr>
                    </a:p>
                  </a:txBody>
                  <a:tcPr marL="6350" marR="6350" marT="6350" marB="0" anchor="b">
                    <a:lnT w="12700" cap="flat" cmpd="sng" algn="ctr">
                      <a:noFill/>
                      <a:prstDash val="solid"/>
                      <a:round/>
                      <a:headEnd type="none" w="med" len="med"/>
                      <a:tailEnd type="none" w="med" len="med"/>
                    </a:lnT>
                  </a:tcPr>
                </a:tc>
                <a:tc>
                  <a:txBody>
                    <a:bodyPr/>
                    <a:lstStyle/>
                    <a:p>
                      <a:pPr algn="ctr" fontAlgn="b"/>
                      <a:r>
                        <a:rPr lang="en-US" sz="3200" u="none" strike="noStrike">
                          <a:effectLst/>
                          <a:latin typeface="+mn-lt"/>
                        </a:rPr>
                        <a:t>1.927(2)</a:t>
                      </a:r>
                      <a:endParaRPr lang="en-US" sz="3200" b="0" i="0" u="none" strike="noStrike">
                        <a:solidFill>
                          <a:srgbClr val="000000"/>
                        </a:solidFill>
                        <a:effectLst/>
                        <a:latin typeface="+mn-lt"/>
                      </a:endParaRPr>
                    </a:p>
                  </a:txBody>
                  <a:tcPr marL="6350" marR="6350" marT="6350" marB="0" anchor="b">
                    <a:lnT w="12700" cap="flat" cmpd="sng" algn="ctr">
                      <a:noFill/>
                      <a:prstDash val="solid"/>
                      <a:round/>
                      <a:headEnd type="none" w="med" len="med"/>
                      <a:tailEnd type="none" w="med" len="med"/>
                    </a:lnT>
                  </a:tcPr>
                </a:tc>
                <a:extLst>
                  <a:ext uri="{0D108BD9-81ED-4DB2-BD59-A6C34878D82A}">
                    <a16:rowId xmlns:a16="http://schemas.microsoft.com/office/drawing/2014/main" val="991877914"/>
                  </a:ext>
                </a:extLst>
              </a:tr>
              <a:tr h="558310">
                <a:tc>
                  <a:txBody>
                    <a:bodyPr/>
                    <a:lstStyle/>
                    <a:p>
                      <a:pPr algn="ctr" fontAlgn="b"/>
                      <a:r>
                        <a:rPr lang="en-US" sz="3200" u="none" strike="noStrike" dirty="0">
                          <a:effectLst/>
                          <a:latin typeface="+mn-lt"/>
                        </a:rPr>
                        <a:t>Cu(1)–O(1)</a:t>
                      </a:r>
                      <a:endParaRPr lang="en-US" sz="3200" b="0" i="0" u="none" strike="noStrike" dirty="0">
                        <a:solidFill>
                          <a:srgbClr val="000000"/>
                        </a:solidFill>
                        <a:effectLst/>
                        <a:latin typeface="+mn-lt"/>
                      </a:endParaRPr>
                    </a:p>
                  </a:txBody>
                  <a:tcPr marL="6350" marR="6350" marT="6350" marB="0" anchor="b"/>
                </a:tc>
                <a:tc>
                  <a:txBody>
                    <a:bodyPr/>
                    <a:lstStyle/>
                    <a:p>
                      <a:pPr algn="ctr" fontAlgn="b"/>
                      <a:r>
                        <a:rPr lang="en-US" sz="3200" u="none" strike="noStrike">
                          <a:effectLst/>
                          <a:latin typeface="+mn-lt"/>
                        </a:rPr>
                        <a:t>1.971(2)</a:t>
                      </a:r>
                      <a:endParaRPr lang="en-US" sz="3200" b="0" i="0" u="none" strike="noStrike">
                        <a:solidFill>
                          <a:srgbClr val="000000"/>
                        </a:solidFill>
                        <a:effectLst/>
                        <a:latin typeface="+mn-lt"/>
                      </a:endParaRPr>
                    </a:p>
                  </a:txBody>
                  <a:tcPr marL="6350" marR="6350" marT="6350" marB="0" anchor="b"/>
                </a:tc>
                <a:extLst>
                  <a:ext uri="{0D108BD9-81ED-4DB2-BD59-A6C34878D82A}">
                    <a16:rowId xmlns:a16="http://schemas.microsoft.com/office/drawing/2014/main" val="2266983962"/>
                  </a:ext>
                </a:extLst>
              </a:tr>
              <a:tr h="558310">
                <a:tc>
                  <a:txBody>
                    <a:bodyPr/>
                    <a:lstStyle/>
                    <a:p>
                      <a:pPr algn="ctr" fontAlgn="b"/>
                      <a:r>
                        <a:rPr lang="en-US" sz="3200" u="none" strike="noStrike" dirty="0">
                          <a:effectLst/>
                          <a:latin typeface="+mn-lt"/>
                        </a:rPr>
                        <a:t>Cu(1)–N(2)</a:t>
                      </a:r>
                      <a:endParaRPr lang="en-US" sz="3200" b="0" i="0" u="none" strike="noStrike" dirty="0">
                        <a:solidFill>
                          <a:srgbClr val="000000"/>
                        </a:solidFill>
                        <a:effectLst/>
                        <a:latin typeface="+mn-lt"/>
                      </a:endParaRPr>
                    </a:p>
                  </a:txBody>
                  <a:tcPr marL="6350" marR="6350" marT="6350" marB="0" anchor="b"/>
                </a:tc>
                <a:tc>
                  <a:txBody>
                    <a:bodyPr/>
                    <a:lstStyle/>
                    <a:p>
                      <a:pPr algn="ctr" fontAlgn="b"/>
                      <a:r>
                        <a:rPr lang="en-US" sz="3200" u="none" strike="noStrike">
                          <a:effectLst/>
                          <a:latin typeface="+mn-lt"/>
                        </a:rPr>
                        <a:t>2.046(3)</a:t>
                      </a:r>
                      <a:endParaRPr lang="en-US" sz="3200" b="0" i="0" u="none" strike="noStrike">
                        <a:solidFill>
                          <a:srgbClr val="000000"/>
                        </a:solidFill>
                        <a:effectLst/>
                        <a:latin typeface="+mn-lt"/>
                      </a:endParaRPr>
                    </a:p>
                  </a:txBody>
                  <a:tcPr marL="6350" marR="6350" marT="6350" marB="0" anchor="b"/>
                </a:tc>
                <a:extLst>
                  <a:ext uri="{0D108BD9-81ED-4DB2-BD59-A6C34878D82A}">
                    <a16:rowId xmlns:a16="http://schemas.microsoft.com/office/drawing/2014/main" val="2600917420"/>
                  </a:ext>
                </a:extLst>
              </a:tr>
              <a:tr h="558310">
                <a:tc>
                  <a:txBody>
                    <a:bodyPr/>
                    <a:lstStyle/>
                    <a:p>
                      <a:pPr algn="ctr" fontAlgn="b"/>
                      <a:endParaRPr lang="en-US" sz="3200" b="0" i="0" u="none" strike="noStrike" dirty="0">
                        <a:solidFill>
                          <a:srgbClr val="000000"/>
                        </a:solidFill>
                        <a:effectLst/>
                        <a:latin typeface="+mn-lt"/>
                      </a:endParaRPr>
                    </a:p>
                  </a:txBody>
                  <a:tcPr marL="6350" marR="6350" marT="6350" marB="0" anchor="b"/>
                </a:tc>
                <a:tc>
                  <a:txBody>
                    <a:bodyPr/>
                    <a:lstStyle/>
                    <a:p>
                      <a:pPr algn="ctr" fontAlgn="b"/>
                      <a:endParaRPr lang="en-US" sz="3200" b="0" i="0" u="none" strike="noStrike">
                        <a:solidFill>
                          <a:srgbClr val="000000"/>
                        </a:solidFill>
                        <a:effectLst/>
                        <a:latin typeface="+mn-lt"/>
                      </a:endParaRPr>
                    </a:p>
                  </a:txBody>
                  <a:tcPr marL="6350" marR="6350" marT="6350" marB="0" anchor="b"/>
                </a:tc>
                <a:extLst>
                  <a:ext uri="{0D108BD9-81ED-4DB2-BD59-A6C34878D82A}">
                    <a16:rowId xmlns:a16="http://schemas.microsoft.com/office/drawing/2014/main" val="2355817295"/>
                  </a:ext>
                </a:extLst>
              </a:tr>
              <a:tr h="558310">
                <a:tc>
                  <a:txBody>
                    <a:bodyPr/>
                    <a:lstStyle/>
                    <a:p>
                      <a:pPr algn="ctr" fontAlgn="b"/>
                      <a:r>
                        <a:rPr lang="pt-BR" sz="3200" u="none" strike="noStrike" dirty="0">
                          <a:effectLst/>
                          <a:latin typeface="+mn-lt"/>
                        </a:rPr>
                        <a:t>N(5)–Cu(1)–N(2)</a:t>
                      </a:r>
                      <a:endParaRPr lang="pt-BR" sz="3200" b="0" i="0" u="none" strike="noStrike" dirty="0">
                        <a:solidFill>
                          <a:srgbClr val="000000"/>
                        </a:solidFill>
                        <a:effectLst/>
                        <a:latin typeface="+mn-lt"/>
                      </a:endParaRPr>
                    </a:p>
                  </a:txBody>
                  <a:tcPr marL="6350" marR="6350" marT="6350" marB="0" anchor="b"/>
                </a:tc>
                <a:tc>
                  <a:txBody>
                    <a:bodyPr/>
                    <a:lstStyle/>
                    <a:p>
                      <a:pPr algn="ctr" fontAlgn="b"/>
                      <a:r>
                        <a:rPr lang="en-US" sz="3200" u="none" strike="noStrike">
                          <a:effectLst/>
                          <a:latin typeface="+mn-lt"/>
                        </a:rPr>
                        <a:t>174.73(12)</a:t>
                      </a:r>
                      <a:endParaRPr lang="en-US" sz="3200" b="0" i="0" u="none" strike="noStrike">
                        <a:solidFill>
                          <a:srgbClr val="000000"/>
                        </a:solidFill>
                        <a:effectLst/>
                        <a:latin typeface="+mn-lt"/>
                      </a:endParaRPr>
                    </a:p>
                  </a:txBody>
                  <a:tcPr marL="6350" marR="6350" marT="6350" marB="0" anchor="b"/>
                </a:tc>
                <a:extLst>
                  <a:ext uri="{0D108BD9-81ED-4DB2-BD59-A6C34878D82A}">
                    <a16:rowId xmlns:a16="http://schemas.microsoft.com/office/drawing/2014/main" val="2881297671"/>
                  </a:ext>
                </a:extLst>
              </a:tr>
              <a:tr h="558310">
                <a:tc>
                  <a:txBody>
                    <a:bodyPr/>
                    <a:lstStyle/>
                    <a:p>
                      <a:pPr algn="ctr" fontAlgn="b"/>
                      <a:r>
                        <a:rPr lang="pt-BR" sz="3200" u="none" strike="noStrike" dirty="0">
                          <a:effectLst/>
                          <a:latin typeface="+mn-lt"/>
                        </a:rPr>
                        <a:t>N(5)–Cu(1)–O(1)</a:t>
                      </a:r>
                      <a:endParaRPr lang="pt-BR" sz="3200" b="0" i="0" u="none" strike="noStrike" dirty="0">
                        <a:solidFill>
                          <a:srgbClr val="000000"/>
                        </a:solidFill>
                        <a:effectLst/>
                        <a:latin typeface="+mn-lt"/>
                      </a:endParaRPr>
                    </a:p>
                  </a:txBody>
                  <a:tcPr marL="6350" marR="6350" marT="6350" marB="0" anchor="b"/>
                </a:tc>
                <a:tc>
                  <a:txBody>
                    <a:bodyPr/>
                    <a:lstStyle/>
                    <a:p>
                      <a:pPr algn="ctr" fontAlgn="b"/>
                      <a:r>
                        <a:rPr lang="en-US" sz="3200" u="none" strike="noStrike">
                          <a:effectLst/>
                          <a:latin typeface="+mn-lt"/>
                        </a:rPr>
                        <a:t>98.54(11)</a:t>
                      </a:r>
                      <a:endParaRPr lang="en-US" sz="3200" b="0" i="0" u="none" strike="noStrike">
                        <a:solidFill>
                          <a:srgbClr val="000000"/>
                        </a:solidFill>
                        <a:effectLst/>
                        <a:latin typeface="+mn-lt"/>
                      </a:endParaRPr>
                    </a:p>
                  </a:txBody>
                  <a:tcPr marL="6350" marR="6350" marT="6350" marB="0" anchor="b"/>
                </a:tc>
                <a:extLst>
                  <a:ext uri="{0D108BD9-81ED-4DB2-BD59-A6C34878D82A}">
                    <a16:rowId xmlns:a16="http://schemas.microsoft.com/office/drawing/2014/main" val="1446007747"/>
                  </a:ext>
                </a:extLst>
              </a:tr>
              <a:tr h="558310">
                <a:tc>
                  <a:txBody>
                    <a:bodyPr/>
                    <a:lstStyle/>
                    <a:p>
                      <a:pPr algn="ctr" fontAlgn="b"/>
                      <a:r>
                        <a:rPr lang="pt-BR" sz="3200" u="none" strike="noStrike" dirty="0">
                          <a:effectLst/>
                          <a:latin typeface="+mn-lt"/>
                        </a:rPr>
                        <a:t>N(2)–Cu(1)–O(1)</a:t>
                      </a:r>
                      <a:endParaRPr lang="pt-BR" sz="3200" b="0" i="0" u="none" strike="noStrike" dirty="0">
                        <a:solidFill>
                          <a:srgbClr val="000000"/>
                        </a:solidFill>
                        <a:effectLst/>
                        <a:latin typeface="+mn-lt"/>
                      </a:endParaRPr>
                    </a:p>
                  </a:txBody>
                  <a:tcPr marL="6350" marR="6350" marT="6350" marB="0" anchor="b"/>
                </a:tc>
                <a:tc>
                  <a:txBody>
                    <a:bodyPr/>
                    <a:lstStyle/>
                    <a:p>
                      <a:pPr algn="ctr" fontAlgn="b"/>
                      <a:r>
                        <a:rPr lang="en-US" sz="3200" u="none" strike="noStrike">
                          <a:effectLst/>
                          <a:latin typeface="+mn-lt"/>
                        </a:rPr>
                        <a:t>79.27(9)</a:t>
                      </a:r>
                      <a:endParaRPr lang="en-US" sz="3200" b="0" i="0" u="none" strike="noStrike">
                        <a:solidFill>
                          <a:srgbClr val="000000"/>
                        </a:solidFill>
                        <a:effectLst/>
                        <a:latin typeface="+mn-lt"/>
                      </a:endParaRPr>
                    </a:p>
                  </a:txBody>
                  <a:tcPr marL="6350" marR="6350" marT="6350" marB="0" anchor="b"/>
                </a:tc>
                <a:extLst>
                  <a:ext uri="{0D108BD9-81ED-4DB2-BD59-A6C34878D82A}">
                    <a16:rowId xmlns:a16="http://schemas.microsoft.com/office/drawing/2014/main" val="3180099300"/>
                  </a:ext>
                </a:extLst>
              </a:tr>
              <a:tr h="558310">
                <a:tc>
                  <a:txBody>
                    <a:bodyPr/>
                    <a:lstStyle/>
                    <a:p>
                      <a:pPr algn="ctr" fontAlgn="b"/>
                      <a:r>
                        <a:rPr lang="pt-BR" sz="3200" u="none" strike="noStrike" dirty="0">
                          <a:effectLst/>
                          <a:latin typeface="+mn-lt"/>
                        </a:rPr>
                        <a:t>N(5)–Cu(1)–N(1)</a:t>
                      </a:r>
                      <a:endParaRPr lang="pt-BR" sz="3200" b="0" i="0" u="none" strike="noStrike" dirty="0">
                        <a:solidFill>
                          <a:srgbClr val="000000"/>
                        </a:solidFill>
                        <a:effectLst/>
                        <a:latin typeface="+mn-lt"/>
                      </a:endParaRPr>
                    </a:p>
                  </a:txBody>
                  <a:tcPr marL="6350" marR="6350" marT="6350" marB="0" anchor="b"/>
                </a:tc>
                <a:tc>
                  <a:txBody>
                    <a:bodyPr/>
                    <a:lstStyle/>
                    <a:p>
                      <a:pPr algn="ctr" fontAlgn="b"/>
                      <a:r>
                        <a:rPr lang="en-US" sz="3200" u="none" strike="noStrike">
                          <a:effectLst/>
                          <a:latin typeface="+mn-lt"/>
                        </a:rPr>
                        <a:t>100.88(11)</a:t>
                      </a:r>
                      <a:endParaRPr lang="en-US" sz="3200" b="0" i="0" u="none" strike="noStrike">
                        <a:solidFill>
                          <a:srgbClr val="000000"/>
                        </a:solidFill>
                        <a:effectLst/>
                        <a:latin typeface="+mn-lt"/>
                      </a:endParaRPr>
                    </a:p>
                  </a:txBody>
                  <a:tcPr marL="6350" marR="6350" marT="6350" marB="0" anchor="b"/>
                </a:tc>
                <a:extLst>
                  <a:ext uri="{0D108BD9-81ED-4DB2-BD59-A6C34878D82A}">
                    <a16:rowId xmlns:a16="http://schemas.microsoft.com/office/drawing/2014/main" val="2068692645"/>
                  </a:ext>
                </a:extLst>
              </a:tr>
              <a:tr h="558310">
                <a:tc>
                  <a:txBody>
                    <a:bodyPr/>
                    <a:lstStyle/>
                    <a:p>
                      <a:pPr algn="ctr" fontAlgn="b"/>
                      <a:r>
                        <a:rPr lang="pt-BR" sz="3200" u="none" strike="noStrike" dirty="0">
                          <a:effectLst/>
                          <a:latin typeface="+mn-lt"/>
                        </a:rPr>
                        <a:t>N(2)–Cu(1)–N(1)</a:t>
                      </a:r>
                      <a:endParaRPr lang="pt-BR" sz="3200" b="0" i="0" u="none" strike="noStrike" dirty="0">
                        <a:solidFill>
                          <a:srgbClr val="000000"/>
                        </a:solidFill>
                        <a:effectLst/>
                        <a:latin typeface="+mn-lt"/>
                      </a:endParaRPr>
                    </a:p>
                  </a:txBody>
                  <a:tcPr marL="6350" marR="6350" marT="6350" marB="0" anchor="b"/>
                </a:tc>
                <a:tc>
                  <a:txBody>
                    <a:bodyPr/>
                    <a:lstStyle/>
                    <a:p>
                      <a:pPr algn="ctr" fontAlgn="b"/>
                      <a:r>
                        <a:rPr lang="en-US" sz="3200" u="none" strike="noStrike">
                          <a:effectLst/>
                          <a:latin typeface="+mn-lt"/>
                        </a:rPr>
                        <a:t>80.69(11)</a:t>
                      </a:r>
                      <a:endParaRPr lang="en-US" sz="3200" b="0" i="0" u="none" strike="noStrike">
                        <a:solidFill>
                          <a:srgbClr val="000000"/>
                        </a:solidFill>
                        <a:effectLst/>
                        <a:latin typeface="+mn-lt"/>
                      </a:endParaRPr>
                    </a:p>
                  </a:txBody>
                  <a:tcPr marL="6350" marR="6350" marT="6350" marB="0" anchor="b"/>
                </a:tc>
                <a:extLst>
                  <a:ext uri="{0D108BD9-81ED-4DB2-BD59-A6C34878D82A}">
                    <a16:rowId xmlns:a16="http://schemas.microsoft.com/office/drawing/2014/main" val="1097447029"/>
                  </a:ext>
                </a:extLst>
              </a:tr>
              <a:tr h="558310">
                <a:tc>
                  <a:txBody>
                    <a:bodyPr/>
                    <a:lstStyle/>
                    <a:p>
                      <a:pPr algn="ctr" fontAlgn="b"/>
                      <a:r>
                        <a:rPr lang="pt-BR" sz="3200" u="none" strike="noStrike" dirty="0">
                          <a:effectLst/>
                          <a:latin typeface="+mn-lt"/>
                        </a:rPr>
                        <a:t>O(1)–Cu(1)–N(1)</a:t>
                      </a:r>
                      <a:endParaRPr lang="pt-BR" sz="3200" b="0" i="0" u="none" strike="noStrike" dirty="0">
                        <a:solidFill>
                          <a:srgbClr val="000000"/>
                        </a:solidFill>
                        <a:effectLst/>
                        <a:latin typeface="+mn-lt"/>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ctr" fontAlgn="b"/>
                      <a:r>
                        <a:rPr lang="en-US" sz="3200" u="none" strike="noStrike" dirty="0">
                          <a:effectLst/>
                          <a:latin typeface="+mn-lt"/>
                        </a:rPr>
                        <a:t>158.98(11)</a:t>
                      </a:r>
                      <a:endParaRPr lang="en-US" sz="3200" b="0" i="0" u="none" strike="noStrike" dirty="0">
                        <a:solidFill>
                          <a:srgbClr val="000000"/>
                        </a:solidFill>
                        <a:effectLst/>
                        <a:latin typeface="+mn-lt"/>
                      </a:endParaRPr>
                    </a:p>
                  </a:txBody>
                  <a:tcPr marL="6350" marR="6350" marT="635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3625837"/>
                  </a:ext>
                </a:extLst>
              </a:tr>
            </a:tbl>
          </a:graphicData>
        </a:graphic>
      </p:graphicFrame>
      <p:graphicFrame>
        <p:nvGraphicFramePr>
          <p:cNvPr id="21" name="Table 20">
            <a:extLst>
              <a:ext uri="{FF2B5EF4-FFF2-40B4-BE49-F238E27FC236}">
                <a16:creationId xmlns:a16="http://schemas.microsoft.com/office/drawing/2014/main" id="{A023D1F1-1B24-43E7-8138-FE25AC6A6CA6}"/>
              </a:ext>
            </a:extLst>
          </p:cNvPr>
          <p:cNvGraphicFramePr>
            <a:graphicFrameLocks noGrp="1"/>
          </p:cNvGraphicFramePr>
          <p:nvPr>
            <p:extLst>
              <p:ext uri="{D42A27DB-BD31-4B8C-83A1-F6EECF244321}">
                <p14:modId xmlns:p14="http://schemas.microsoft.com/office/powerpoint/2010/main" val="4247438077"/>
              </p:ext>
            </p:extLst>
          </p:nvPr>
        </p:nvGraphicFramePr>
        <p:xfrm>
          <a:off x="3407980" y="29559986"/>
          <a:ext cx="9735819" cy="9382414"/>
        </p:xfrm>
        <a:graphic>
          <a:graphicData uri="http://schemas.openxmlformats.org/drawingml/2006/table">
            <a:tbl>
              <a:tblPr>
                <a:tableStyleId>{2D5ABB26-0587-4C30-8999-92F81FD0307C}</a:tableStyleId>
              </a:tblPr>
              <a:tblGrid>
                <a:gridCol w="5446913">
                  <a:extLst>
                    <a:ext uri="{9D8B030D-6E8A-4147-A177-3AD203B41FA5}">
                      <a16:colId xmlns:a16="http://schemas.microsoft.com/office/drawing/2014/main" val="270619608"/>
                    </a:ext>
                  </a:extLst>
                </a:gridCol>
                <a:gridCol w="4288906">
                  <a:extLst>
                    <a:ext uri="{9D8B030D-6E8A-4147-A177-3AD203B41FA5}">
                      <a16:colId xmlns:a16="http://schemas.microsoft.com/office/drawing/2014/main" val="3423793348"/>
                    </a:ext>
                  </a:extLst>
                </a:gridCol>
              </a:tblGrid>
              <a:tr h="555524">
                <a:tc>
                  <a:txBody>
                    <a:bodyPr/>
                    <a:lstStyle/>
                    <a:p>
                      <a:pPr algn="ctr" fontAlgn="b"/>
                      <a:r>
                        <a:rPr lang="en-US" sz="3200" u="none" strike="noStrike" dirty="0">
                          <a:effectLst/>
                        </a:rPr>
                        <a:t>Mn(1)–N(8)</a:t>
                      </a:r>
                      <a:endParaRPr lang="en-US" sz="3200" b="0" i="0" u="none" strike="noStrike" dirty="0">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ctr" fontAlgn="b"/>
                      <a:r>
                        <a:rPr lang="en-US" sz="3200" u="none" strike="noStrike" dirty="0">
                          <a:effectLst/>
                        </a:rPr>
                        <a:t>2.112(2)</a:t>
                      </a:r>
                      <a:endParaRPr lang="en-US" sz="3200" b="0" i="0" u="none" strike="noStrike" dirty="0">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65169271"/>
                  </a:ext>
                </a:extLst>
              </a:tr>
              <a:tr h="555524">
                <a:tc>
                  <a:txBody>
                    <a:bodyPr/>
                    <a:lstStyle/>
                    <a:p>
                      <a:pPr algn="ctr" fontAlgn="b"/>
                      <a:r>
                        <a:rPr lang="en-US" sz="3200" u="none" strike="noStrike">
                          <a:effectLst/>
                        </a:rPr>
                        <a:t>Mn(1)–O(1)</a:t>
                      </a:r>
                      <a:endParaRPr lang="en-US" sz="32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3200" u="none" strike="noStrike">
                          <a:effectLst/>
                        </a:rPr>
                        <a:t>2.1879(16)</a:t>
                      </a:r>
                      <a:endParaRPr lang="en-US" sz="3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93780651"/>
                  </a:ext>
                </a:extLst>
              </a:tr>
              <a:tr h="555524">
                <a:tc>
                  <a:txBody>
                    <a:bodyPr/>
                    <a:lstStyle/>
                    <a:p>
                      <a:pPr algn="ctr" fontAlgn="b"/>
                      <a:r>
                        <a:rPr lang="en-US" sz="3200" u="none" strike="noStrike">
                          <a:effectLst/>
                        </a:rPr>
                        <a:t>Mn(1)–N(5)</a:t>
                      </a:r>
                      <a:endParaRPr lang="en-US" sz="32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3200" u="none" strike="noStrike">
                          <a:effectLst/>
                        </a:rPr>
                        <a:t>2.229(2)</a:t>
                      </a:r>
                      <a:endParaRPr lang="en-US" sz="3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049228413"/>
                  </a:ext>
                </a:extLst>
              </a:tr>
              <a:tr h="555524">
                <a:tc>
                  <a:txBody>
                    <a:bodyPr/>
                    <a:lstStyle/>
                    <a:p>
                      <a:pPr algn="ctr" fontAlgn="b"/>
                      <a:r>
                        <a:rPr lang="en-US" sz="3200" u="none" strike="noStrike">
                          <a:effectLst/>
                        </a:rPr>
                        <a:t>Mn(1)–N(5)</a:t>
                      </a:r>
                      <a:endParaRPr lang="en-US" sz="32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3200" u="none" strike="noStrike">
                          <a:effectLst/>
                        </a:rPr>
                        <a:t>2.2425(19)</a:t>
                      </a:r>
                      <a:endParaRPr lang="en-US" sz="3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10343131"/>
                  </a:ext>
                </a:extLst>
              </a:tr>
              <a:tr h="555524">
                <a:tc>
                  <a:txBody>
                    <a:bodyPr/>
                    <a:lstStyle/>
                    <a:p>
                      <a:pPr algn="ctr" fontAlgn="b"/>
                      <a:r>
                        <a:rPr lang="en-US" sz="3200" u="none" strike="noStrike">
                          <a:effectLst/>
                        </a:rPr>
                        <a:t>Mn(1)–N(2)</a:t>
                      </a:r>
                      <a:endParaRPr lang="en-US" sz="32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3200" u="none" strike="noStrike">
                          <a:effectLst/>
                        </a:rPr>
                        <a:t>2.2500(18)</a:t>
                      </a:r>
                      <a:endParaRPr lang="en-US" sz="3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220439466"/>
                  </a:ext>
                </a:extLst>
              </a:tr>
              <a:tr h="555524">
                <a:tc>
                  <a:txBody>
                    <a:bodyPr/>
                    <a:lstStyle/>
                    <a:p>
                      <a:pPr algn="ctr" fontAlgn="b"/>
                      <a:r>
                        <a:rPr lang="en-US" sz="3200" u="none" strike="noStrike" dirty="0">
                          <a:effectLst/>
                        </a:rPr>
                        <a:t>Mn(1)–N(1)</a:t>
                      </a:r>
                      <a:endParaRPr lang="en-US" sz="32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3200" u="none" strike="noStrike">
                          <a:effectLst/>
                        </a:rPr>
                        <a:t>2.3668(19)</a:t>
                      </a:r>
                      <a:endParaRPr lang="en-US" sz="3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80567029"/>
                  </a:ext>
                </a:extLst>
              </a:tr>
              <a:tr h="0">
                <a:tc>
                  <a:txBody>
                    <a:bodyPr/>
                    <a:lstStyle/>
                    <a:p>
                      <a:pPr algn="ctr" fontAlgn="b"/>
                      <a:endParaRPr lang="en-US" sz="32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endParaRPr lang="en-US" sz="3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70631284"/>
                  </a:ext>
                </a:extLst>
              </a:tr>
              <a:tr h="555524">
                <a:tc>
                  <a:txBody>
                    <a:bodyPr/>
                    <a:lstStyle/>
                    <a:p>
                      <a:pPr algn="ctr" fontAlgn="b"/>
                      <a:r>
                        <a:rPr lang="pt-BR" sz="3200" u="none" strike="noStrike">
                          <a:effectLst/>
                        </a:rPr>
                        <a:t>N(8)–Mn(1)–O(1)</a:t>
                      </a:r>
                      <a:endParaRPr lang="pt-BR" sz="32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3200" u="none" strike="noStrike">
                          <a:effectLst/>
                        </a:rPr>
                        <a:t>98.88(9)</a:t>
                      </a:r>
                      <a:endParaRPr lang="en-US" sz="3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47828333"/>
                  </a:ext>
                </a:extLst>
              </a:tr>
              <a:tr h="555524">
                <a:tc>
                  <a:txBody>
                    <a:bodyPr/>
                    <a:lstStyle/>
                    <a:p>
                      <a:pPr algn="ctr" fontAlgn="b"/>
                      <a:r>
                        <a:rPr lang="pt-BR" sz="3200" u="none" strike="noStrike">
                          <a:effectLst/>
                        </a:rPr>
                        <a:t>N(8)–Mn(1)–N(5)</a:t>
                      </a:r>
                      <a:endParaRPr lang="pt-BR" sz="32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3200" u="none" strike="noStrike" dirty="0">
                          <a:effectLst/>
                        </a:rPr>
                        <a:t>147.86(10)</a:t>
                      </a:r>
                      <a:endParaRPr lang="en-US" sz="32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85857913"/>
                  </a:ext>
                </a:extLst>
              </a:tr>
              <a:tr h="555524">
                <a:tc>
                  <a:txBody>
                    <a:bodyPr/>
                    <a:lstStyle/>
                    <a:p>
                      <a:pPr algn="ctr" fontAlgn="b"/>
                      <a:r>
                        <a:rPr lang="pt-BR" sz="3200" u="none" strike="noStrike">
                          <a:effectLst/>
                        </a:rPr>
                        <a:t>O(1)–Mn(1)–N(5)</a:t>
                      </a:r>
                      <a:endParaRPr lang="pt-BR" sz="32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3200" u="none" strike="noStrike" dirty="0">
                          <a:effectLst/>
                        </a:rPr>
                        <a:t>107.66(8)</a:t>
                      </a:r>
                      <a:endParaRPr lang="en-US" sz="32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22334365"/>
                  </a:ext>
                </a:extLst>
              </a:tr>
              <a:tr h="555524">
                <a:tc>
                  <a:txBody>
                    <a:bodyPr/>
                    <a:lstStyle/>
                    <a:p>
                      <a:pPr algn="ctr" fontAlgn="b"/>
                      <a:r>
                        <a:rPr lang="pt-BR" sz="3200" u="none" strike="noStrike">
                          <a:effectLst/>
                        </a:rPr>
                        <a:t>N(8)–Mn(1)–N(2)</a:t>
                      </a:r>
                      <a:endParaRPr lang="pt-BR" sz="32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3200" u="none" strike="noStrike">
                          <a:effectLst/>
                        </a:rPr>
                        <a:t>121.21(9)</a:t>
                      </a:r>
                      <a:endParaRPr lang="en-US" sz="3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072025519"/>
                  </a:ext>
                </a:extLst>
              </a:tr>
              <a:tr h="555524">
                <a:tc>
                  <a:txBody>
                    <a:bodyPr/>
                    <a:lstStyle/>
                    <a:p>
                      <a:pPr algn="ctr" fontAlgn="b"/>
                      <a:r>
                        <a:rPr lang="pt-BR" sz="3200" u="none" strike="noStrike">
                          <a:effectLst/>
                        </a:rPr>
                        <a:t>O(1)–Mn(1)–N(2)</a:t>
                      </a:r>
                      <a:endParaRPr lang="pt-BR" sz="32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3200" u="none" strike="noStrike">
                          <a:effectLst/>
                        </a:rPr>
                        <a:t>69.51(6)</a:t>
                      </a:r>
                      <a:endParaRPr lang="en-US" sz="3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93718550"/>
                  </a:ext>
                </a:extLst>
              </a:tr>
              <a:tr h="555524">
                <a:tc>
                  <a:txBody>
                    <a:bodyPr/>
                    <a:lstStyle/>
                    <a:p>
                      <a:pPr algn="ctr" fontAlgn="b"/>
                      <a:r>
                        <a:rPr lang="pt-BR" sz="3200" u="none" strike="noStrike">
                          <a:effectLst/>
                        </a:rPr>
                        <a:t>N(5)–Mn(1)–N(2)</a:t>
                      </a:r>
                      <a:endParaRPr lang="pt-BR" sz="32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3200" u="none" strike="noStrike">
                          <a:effectLst/>
                        </a:rPr>
                        <a:t>85.67(7)</a:t>
                      </a:r>
                      <a:endParaRPr lang="en-US" sz="3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13253848"/>
                  </a:ext>
                </a:extLst>
              </a:tr>
              <a:tr h="555524">
                <a:tc>
                  <a:txBody>
                    <a:bodyPr/>
                    <a:lstStyle/>
                    <a:p>
                      <a:pPr algn="ctr" fontAlgn="b"/>
                      <a:r>
                        <a:rPr lang="pt-BR" sz="3200" u="none" strike="noStrike">
                          <a:effectLst/>
                        </a:rPr>
                        <a:t>N(8)–Mn(1)–N(1)</a:t>
                      </a:r>
                      <a:endParaRPr lang="pt-BR" sz="32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3200" u="none" strike="noStrike">
                          <a:effectLst/>
                        </a:rPr>
                        <a:t>86.84(9)</a:t>
                      </a:r>
                      <a:endParaRPr lang="en-US" sz="3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948703041"/>
                  </a:ext>
                </a:extLst>
              </a:tr>
              <a:tr h="555524">
                <a:tc>
                  <a:txBody>
                    <a:bodyPr/>
                    <a:lstStyle/>
                    <a:p>
                      <a:pPr algn="ctr" fontAlgn="b"/>
                      <a:r>
                        <a:rPr lang="pt-BR" sz="3200" u="none" strike="noStrike">
                          <a:effectLst/>
                        </a:rPr>
                        <a:t>O(1)–Mn(1)–N(1)</a:t>
                      </a:r>
                      <a:endParaRPr lang="pt-BR" sz="32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3200" u="none" strike="noStrike">
                          <a:effectLst/>
                        </a:rPr>
                        <a:t>134.91(7)</a:t>
                      </a:r>
                      <a:endParaRPr lang="en-US" sz="3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6654845"/>
                  </a:ext>
                </a:extLst>
              </a:tr>
              <a:tr h="555524">
                <a:tc>
                  <a:txBody>
                    <a:bodyPr/>
                    <a:lstStyle/>
                    <a:p>
                      <a:pPr algn="ctr" fontAlgn="b"/>
                      <a:r>
                        <a:rPr lang="pt-BR" sz="3200" u="none" strike="noStrike">
                          <a:effectLst/>
                        </a:rPr>
                        <a:t>N(5)–Mn(1)–N(1)</a:t>
                      </a:r>
                      <a:endParaRPr lang="pt-BR" sz="32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3200" u="none" strike="noStrike" dirty="0">
                          <a:effectLst/>
                        </a:rPr>
                        <a:t>87.04(7)</a:t>
                      </a:r>
                      <a:endParaRPr lang="en-US" sz="32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810555469"/>
                  </a:ext>
                </a:extLst>
              </a:tr>
              <a:tr h="555524">
                <a:tc>
                  <a:txBody>
                    <a:bodyPr/>
                    <a:lstStyle/>
                    <a:p>
                      <a:pPr algn="ctr" fontAlgn="b"/>
                      <a:r>
                        <a:rPr lang="pt-BR" sz="3200" u="none" strike="noStrike">
                          <a:effectLst/>
                        </a:rPr>
                        <a:t>N(2)–Mn(1)–N(1)</a:t>
                      </a:r>
                      <a:endParaRPr lang="pt-BR" sz="3200" b="0" i="0" u="none" strike="noStrike">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ctr" fontAlgn="b"/>
                      <a:r>
                        <a:rPr lang="en-US" sz="3200" u="none" strike="noStrike" dirty="0">
                          <a:effectLst/>
                        </a:rPr>
                        <a:t>69.46(7)</a:t>
                      </a:r>
                      <a:endParaRPr lang="en-US" sz="3200" b="0" i="0" u="none" strike="noStrike" dirty="0">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2241391"/>
                  </a:ext>
                </a:extLst>
              </a:tr>
            </a:tbl>
          </a:graphicData>
        </a:graphic>
      </p:graphicFrame>
      <p:sp>
        <p:nvSpPr>
          <p:cNvPr id="22" name="TextBox 21">
            <a:extLst>
              <a:ext uri="{FF2B5EF4-FFF2-40B4-BE49-F238E27FC236}">
                <a16:creationId xmlns:a16="http://schemas.microsoft.com/office/drawing/2014/main" id="{45E0671E-6803-42A0-BF03-10CB8742EE7B}"/>
              </a:ext>
            </a:extLst>
          </p:cNvPr>
          <p:cNvSpPr txBox="1"/>
          <p:nvPr/>
        </p:nvSpPr>
        <p:spPr>
          <a:xfrm>
            <a:off x="1638870" y="28247628"/>
            <a:ext cx="12610080" cy="1077218"/>
          </a:xfrm>
          <a:prstGeom prst="rect">
            <a:avLst/>
          </a:prstGeom>
          <a:noFill/>
        </p:spPr>
        <p:txBody>
          <a:bodyPr wrap="square" rtlCol="0">
            <a:spAutoFit/>
          </a:bodyPr>
          <a:lstStyle/>
          <a:p>
            <a:pPr algn="ctr"/>
            <a:r>
              <a:rPr lang="en-US" sz="3200" u="none" strike="noStrike" dirty="0">
                <a:effectLst/>
              </a:rPr>
              <a:t>Table 1:</a:t>
            </a:r>
            <a:r>
              <a:rPr lang="sr-Latn-RS" sz="3200" u="none" strike="noStrike" dirty="0">
                <a:effectLst/>
              </a:rPr>
              <a:t> </a:t>
            </a:r>
            <a:r>
              <a:rPr lang="en-US" sz="3200" u="none" strike="noStrike" dirty="0">
                <a:effectLst/>
              </a:rPr>
              <a:t>Selected bond lengths (Å) and angles (°) for complex</a:t>
            </a:r>
            <a:br>
              <a:rPr lang="en-US" sz="3200" u="none" strike="noStrike" dirty="0">
                <a:effectLst/>
              </a:rPr>
            </a:br>
            <a:r>
              <a:rPr lang="en-US" sz="3200" u="none" strike="noStrike" dirty="0">
                <a:effectLst/>
              </a:rPr>
              <a:t> </a:t>
            </a:r>
            <a:r>
              <a:rPr lang="en-US" sz="3200" dirty="0">
                <a:effectLst/>
                <a:ea typeface="Times New Roman" panose="02020603050405020304" pitchFamily="18" charset="0"/>
              </a:rPr>
              <a:t>[Mn</a:t>
            </a:r>
            <a:r>
              <a:rPr lang="en-US" sz="3200" baseline="-25000" dirty="0">
                <a:effectLst/>
                <a:ea typeface="Times New Roman" panose="02020603050405020304" pitchFamily="18" charset="0"/>
              </a:rPr>
              <a:t>2</a:t>
            </a:r>
            <a:r>
              <a:rPr lang="en-US" sz="3200" b="1" dirty="0">
                <a:effectLst/>
                <a:ea typeface="Times New Roman" panose="02020603050405020304" pitchFamily="18" charset="0"/>
              </a:rPr>
              <a:t>L</a:t>
            </a:r>
            <a:r>
              <a:rPr lang="en-US" sz="3200" baseline="-25000" dirty="0">
                <a:effectLst/>
                <a:ea typeface="Times New Roman" panose="02020603050405020304" pitchFamily="18" charset="0"/>
              </a:rPr>
              <a:t>2</a:t>
            </a:r>
            <a:r>
              <a:rPr lang="en-US" sz="3200" dirty="0">
                <a:effectLst/>
                <a:ea typeface="Times New Roman" panose="02020603050405020304" pitchFamily="18" charset="0"/>
              </a:rPr>
              <a:t>(</a:t>
            </a:r>
            <a:r>
              <a:rPr lang="en-US" sz="3200" i="1" baseline="-25000" dirty="0">
                <a:effectLst/>
                <a:ea typeface="Times New Roman" panose="02020603050405020304" pitchFamily="18" charset="0"/>
              </a:rPr>
              <a:t>µ</a:t>
            </a:r>
            <a:r>
              <a:rPr lang="en-US" sz="3200" baseline="-25000" dirty="0">
                <a:effectLst/>
                <a:ea typeface="Times New Roman" panose="02020603050405020304" pitchFamily="18" charset="0"/>
              </a:rPr>
              <a:t>-1,1-</a:t>
            </a:r>
            <a:r>
              <a:rPr lang="en-US" sz="3200" dirty="0">
                <a:effectLst/>
                <a:ea typeface="Times New Roman" panose="02020603050405020304" pitchFamily="18" charset="0"/>
              </a:rPr>
              <a:t>N</a:t>
            </a:r>
            <a:r>
              <a:rPr lang="en-US" sz="3200" baseline="-25000" dirty="0">
                <a:effectLst/>
                <a:ea typeface="Times New Roman" panose="02020603050405020304" pitchFamily="18" charset="0"/>
              </a:rPr>
              <a:t>3</a:t>
            </a:r>
            <a:r>
              <a:rPr lang="en-US" sz="3200" dirty="0">
                <a:effectLst/>
                <a:ea typeface="Times New Roman" panose="02020603050405020304" pitchFamily="18" charset="0"/>
              </a:rPr>
              <a:t>)</a:t>
            </a:r>
            <a:r>
              <a:rPr lang="en-US" sz="3200" baseline="-25000" dirty="0">
                <a:effectLst/>
                <a:ea typeface="Times New Roman" panose="02020603050405020304" pitchFamily="18" charset="0"/>
              </a:rPr>
              <a:t>2</a:t>
            </a:r>
            <a:r>
              <a:rPr lang="en-US" sz="3200" dirty="0">
                <a:effectLst/>
                <a:ea typeface="Times New Roman" panose="02020603050405020304" pitchFamily="18" charset="0"/>
              </a:rPr>
              <a:t>(N</a:t>
            </a:r>
            <a:r>
              <a:rPr lang="en-US" sz="3200" baseline="-25000" dirty="0">
                <a:effectLst/>
                <a:ea typeface="Times New Roman" panose="02020603050405020304" pitchFamily="18" charset="0"/>
              </a:rPr>
              <a:t>3</a:t>
            </a:r>
            <a:r>
              <a:rPr lang="en-US" sz="3200" dirty="0">
                <a:effectLst/>
                <a:ea typeface="Times New Roman" panose="02020603050405020304" pitchFamily="18" charset="0"/>
              </a:rPr>
              <a:t>)</a:t>
            </a:r>
            <a:r>
              <a:rPr lang="en-US" sz="3200" baseline="-25000" dirty="0">
                <a:effectLst/>
                <a:ea typeface="Times New Roman" panose="02020603050405020304" pitchFamily="18" charset="0"/>
              </a:rPr>
              <a:t>2</a:t>
            </a:r>
            <a:r>
              <a:rPr lang="en-US" sz="3200" dirty="0">
                <a:effectLst/>
                <a:ea typeface="Times New Roman" panose="02020603050405020304" pitchFamily="18" charset="0"/>
              </a:rPr>
              <a:t>]MeOH</a:t>
            </a:r>
            <a:r>
              <a:rPr lang="en-US" sz="3200" u="none" strike="noStrike" dirty="0">
                <a:effectLst/>
              </a:rPr>
              <a:t>, with </a:t>
            </a:r>
            <a:r>
              <a:rPr lang="en-US" sz="3200" u="none" strike="noStrike" dirty="0" err="1">
                <a:effectLst/>
              </a:rPr>
              <a:t>esd’s</a:t>
            </a:r>
            <a:r>
              <a:rPr lang="en-US" sz="3200" u="none" strike="noStrike" dirty="0">
                <a:effectLst/>
              </a:rPr>
              <a:t> in parentheses</a:t>
            </a:r>
            <a:endParaRPr lang="en-US" sz="3200" b="0" i="0" u="none" strike="noStrike" dirty="0">
              <a:solidFill>
                <a:srgbClr val="000000"/>
              </a:solidFill>
              <a:effectLst/>
              <a:latin typeface="Calibri" panose="020F0502020204030204" pitchFamily="34" charset="0"/>
            </a:endParaRPr>
          </a:p>
        </p:txBody>
      </p:sp>
      <p:sp>
        <p:nvSpPr>
          <p:cNvPr id="26" name="TextBox 25">
            <a:extLst>
              <a:ext uri="{FF2B5EF4-FFF2-40B4-BE49-F238E27FC236}">
                <a16:creationId xmlns:a16="http://schemas.microsoft.com/office/drawing/2014/main" id="{EC3FA4C9-7251-46CF-9687-74D5517F3058}"/>
              </a:ext>
            </a:extLst>
          </p:cNvPr>
          <p:cNvSpPr txBox="1"/>
          <p:nvPr/>
        </p:nvSpPr>
        <p:spPr>
          <a:xfrm rot="10800000" flipV="1">
            <a:off x="15655384" y="13645773"/>
            <a:ext cx="14758988" cy="1077218"/>
          </a:xfrm>
          <a:prstGeom prst="rect">
            <a:avLst/>
          </a:prstGeom>
          <a:noFill/>
        </p:spPr>
        <p:txBody>
          <a:bodyPr wrap="square">
            <a:spAutoFit/>
          </a:bodyPr>
          <a:lstStyle/>
          <a:p>
            <a:pPr algn="ctr"/>
            <a:r>
              <a:rPr lang="en-US" sz="3200" u="none" strike="noStrike" dirty="0">
                <a:effectLst/>
              </a:rPr>
              <a:t>Table 2: Selected bond lengths (Å) and angles (°) for complex</a:t>
            </a:r>
            <a:br>
              <a:rPr lang="en-US" sz="3200" u="none" strike="noStrike" dirty="0">
                <a:effectLst/>
              </a:rPr>
            </a:br>
            <a:r>
              <a:rPr lang="en-US" sz="3200" u="none" strike="noStrike" dirty="0">
                <a:effectLst/>
              </a:rPr>
              <a:t> </a:t>
            </a:r>
            <a:r>
              <a:rPr lang="en-US" sz="3200" dirty="0">
                <a:effectLst/>
                <a:ea typeface="Times New Roman" panose="02020603050405020304" pitchFamily="18" charset="0"/>
              </a:rPr>
              <a:t>[</a:t>
            </a:r>
            <a:r>
              <a:rPr lang="en-US" sz="3200" dirty="0" err="1">
                <a:effectLst/>
                <a:ea typeface="Times New Roman" panose="02020603050405020304" pitchFamily="18" charset="0"/>
              </a:rPr>
              <a:t>Cu</a:t>
            </a:r>
            <a:r>
              <a:rPr lang="en-US" sz="3200" b="1" dirty="0" err="1">
                <a:effectLst/>
                <a:ea typeface="Times New Roman" panose="02020603050405020304" pitchFamily="18" charset="0"/>
              </a:rPr>
              <a:t>L</a:t>
            </a:r>
            <a:r>
              <a:rPr lang="en-US" sz="3200" dirty="0">
                <a:effectLst/>
                <a:ea typeface="Times New Roman" panose="02020603050405020304" pitchFamily="18" charset="0"/>
              </a:rPr>
              <a:t>(N</a:t>
            </a:r>
            <a:r>
              <a:rPr lang="en-US" sz="3200" baseline="-25000" dirty="0">
                <a:effectLst/>
                <a:ea typeface="Times New Roman" panose="02020603050405020304" pitchFamily="18" charset="0"/>
              </a:rPr>
              <a:t>3</a:t>
            </a:r>
            <a:r>
              <a:rPr lang="en-US" sz="3200" dirty="0">
                <a:effectLst/>
                <a:ea typeface="Times New Roman" panose="02020603050405020304" pitchFamily="18" charset="0"/>
              </a:rPr>
              <a:t>)(MeOH)]BF</a:t>
            </a:r>
            <a:r>
              <a:rPr lang="en-US" sz="3200" baseline="-25000" dirty="0">
                <a:effectLst/>
                <a:ea typeface="Times New Roman" panose="02020603050405020304" pitchFamily="18" charset="0"/>
              </a:rPr>
              <a:t>4</a:t>
            </a:r>
            <a:r>
              <a:rPr lang="en-US" sz="3200" u="none" strike="noStrike" dirty="0">
                <a:effectLst/>
              </a:rPr>
              <a:t>, with </a:t>
            </a:r>
            <a:r>
              <a:rPr lang="en-US" sz="3200" u="none" strike="noStrike" dirty="0" err="1">
                <a:effectLst/>
              </a:rPr>
              <a:t>esd’s</a:t>
            </a:r>
            <a:r>
              <a:rPr lang="en-US" sz="3200" u="none" strike="noStrike" dirty="0">
                <a:effectLst/>
              </a:rPr>
              <a:t> in parentheses</a:t>
            </a:r>
            <a:endParaRPr lang="en-US" sz="3200" b="0" i="0" u="none" strike="noStrike" dirty="0">
              <a:solidFill>
                <a:srgbClr val="000000"/>
              </a:solidFill>
              <a:effectLst/>
              <a:latin typeface="Calibri" panose="020F0502020204030204" pitchFamily="34" charset="0"/>
            </a:endParaRPr>
          </a:p>
        </p:txBody>
      </p:sp>
      <p:pic>
        <p:nvPicPr>
          <p:cNvPr id="31" name="Picture 30" descr="Chart, bar chart&#10;&#10;Description automatically generated">
            <a:extLst>
              <a:ext uri="{FF2B5EF4-FFF2-40B4-BE49-F238E27FC236}">
                <a16:creationId xmlns:a16="http://schemas.microsoft.com/office/drawing/2014/main" id="{15B7C316-ABF8-418F-865B-4FA950FCC64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356" t="5111" r="7840" b="7802"/>
          <a:stretch/>
        </p:blipFill>
        <p:spPr>
          <a:xfrm>
            <a:off x="16940036" y="22015450"/>
            <a:ext cx="11684970" cy="13243854"/>
          </a:xfrm>
          <a:prstGeom prst="rect">
            <a:avLst/>
          </a:prstGeom>
        </p:spPr>
      </p:pic>
      <p:sp>
        <p:nvSpPr>
          <p:cNvPr id="33" name="TextBox 32">
            <a:extLst>
              <a:ext uri="{FF2B5EF4-FFF2-40B4-BE49-F238E27FC236}">
                <a16:creationId xmlns:a16="http://schemas.microsoft.com/office/drawing/2014/main" id="{B96B0536-5FB8-44FB-BF30-5A29B096E72F}"/>
              </a:ext>
            </a:extLst>
          </p:cNvPr>
          <p:cNvSpPr txBox="1"/>
          <p:nvPr/>
        </p:nvSpPr>
        <p:spPr>
          <a:xfrm>
            <a:off x="16017706" y="36790570"/>
            <a:ext cx="13403010" cy="2369880"/>
          </a:xfrm>
          <a:prstGeom prst="rect">
            <a:avLst/>
          </a:prstGeom>
          <a:noFill/>
          <a:ln>
            <a:solidFill>
              <a:srgbClr val="0070C0"/>
            </a:solidFill>
          </a:ln>
        </p:spPr>
        <p:txBody>
          <a:bodyPr wrap="square" rtlCol="0">
            <a:spAutoFit/>
          </a:bodyPr>
          <a:lstStyle/>
          <a:p>
            <a:pPr algn="just"/>
            <a:r>
              <a:rPr lang="en-US" sz="3600" b="1" u="sng" dirty="0"/>
              <a:t>Conclusion:</a:t>
            </a:r>
            <a:r>
              <a:rPr lang="sr-Latn-RS" sz="3600" b="1" dirty="0"/>
              <a:t> </a:t>
            </a:r>
            <a:r>
              <a:rPr lang="en-US" sz="2800" dirty="0">
                <a:effectLst/>
                <a:ea typeface="Times New Roman" panose="02020603050405020304" pitchFamily="18" charset="0"/>
              </a:rPr>
              <a:t>Mn(II) and Cu(II) complexes </a:t>
            </a:r>
            <a:r>
              <a:rPr lang="sr-Latn-RS" sz="2800" dirty="0" err="1">
                <a:effectLst/>
                <a:ea typeface="Times New Roman" panose="02020603050405020304" pitchFamily="18" charset="0"/>
              </a:rPr>
              <a:t>with</a:t>
            </a:r>
            <a:r>
              <a:rPr lang="sr-Latn-RS" sz="2800" dirty="0">
                <a:effectLst/>
                <a:ea typeface="Times New Roman" panose="02020603050405020304" pitchFamily="18" charset="0"/>
              </a:rPr>
              <a:t> </a:t>
            </a:r>
            <a:r>
              <a:rPr lang="sr-Latn-RS" sz="2800" i="1" dirty="0">
                <a:effectLst/>
                <a:ea typeface="Times New Roman" panose="02020603050405020304" pitchFamily="18" charset="0"/>
              </a:rPr>
              <a:t>N</a:t>
            </a:r>
            <a:r>
              <a:rPr lang="sr-Latn-RS" sz="2800" dirty="0">
                <a:effectLst/>
                <a:ea typeface="Times New Roman" panose="02020603050405020304" pitchFamily="18" charset="0"/>
              </a:rPr>
              <a:t>-</a:t>
            </a:r>
            <a:r>
              <a:rPr lang="sr-Latn-RS" sz="2800" dirty="0" err="1">
                <a:effectLst/>
                <a:ea typeface="Times New Roman" panose="02020603050405020304" pitchFamily="18" charset="0"/>
              </a:rPr>
              <a:t>substituted</a:t>
            </a:r>
            <a:r>
              <a:rPr lang="sr-Latn-RS" sz="2800" dirty="0">
                <a:effectLst/>
                <a:ea typeface="Times New Roman" panose="02020603050405020304" pitchFamily="18" charset="0"/>
              </a:rPr>
              <a:t> </a:t>
            </a:r>
            <a:r>
              <a:rPr lang="sr-Latn-RS" sz="2800" dirty="0" err="1">
                <a:effectLst/>
                <a:ea typeface="Times New Roman" panose="02020603050405020304" pitchFamily="18" charset="0"/>
              </a:rPr>
              <a:t>glycine</a:t>
            </a:r>
            <a:r>
              <a:rPr lang="sr-Latn-RS" sz="2800" dirty="0">
                <a:effectLst/>
                <a:ea typeface="Times New Roman" panose="02020603050405020304" pitchFamily="18" charset="0"/>
              </a:rPr>
              <a:t> </a:t>
            </a:r>
            <a:r>
              <a:rPr lang="sr-Latn-RS" sz="2800" dirty="0" err="1">
                <a:effectLst/>
                <a:ea typeface="Times New Roman" panose="02020603050405020304" pitchFamily="18" charset="0"/>
              </a:rPr>
              <a:t>hydrazone</a:t>
            </a:r>
            <a:r>
              <a:rPr lang="sr-Latn-RS" sz="2800" dirty="0">
                <a:effectLst/>
                <a:ea typeface="Times New Roman" panose="02020603050405020304" pitchFamily="18" charset="0"/>
              </a:rPr>
              <a:t> </a:t>
            </a:r>
            <a:r>
              <a:rPr lang="sr-Latn-RS" sz="2800" dirty="0" err="1">
                <a:effectLst/>
                <a:ea typeface="Times New Roman" panose="02020603050405020304" pitchFamily="18" charset="0"/>
              </a:rPr>
              <a:t>ligand</a:t>
            </a:r>
            <a:r>
              <a:rPr lang="sr-Latn-RS" sz="2800" dirty="0">
                <a:effectLst/>
                <a:ea typeface="Times New Roman" panose="02020603050405020304" pitchFamily="18" charset="0"/>
              </a:rPr>
              <a:t> </a:t>
            </a:r>
            <a:r>
              <a:rPr lang="sr-Latn-RS" sz="2800" dirty="0" err="1">
                <a:effectLst/>
                <a:ea typeface="Times New Roman" panose="02020603050405020304" pitchFamily="18" charset="0"/>
              </a:rPr>
              <a:t>were</a:t>
            </a:r>
            <a:r>
              <a:rPr lang="sr-Latn-RS" sz="2800" dirty="0">
                <a:effectLst/>
                <a:ea typeface="Times New Roman" panose="02020603050405020304" pitchFamily="18" charset="0"/>
              </a:rPr>
              <a:t> synthesized </a:t>
            </a:r>
            <a:r>
              <a:rPr lang="sr-Latn-RS" sz="2800" dirty="0" err="1">
                <a:effectLst/>
                <a:ea typeface="Times New Roman" panose="02020603050405020304" pitchFamily="18" charset="0"/>
              </a:rPr>
              <a:t>and</a:t>
            </a:r>
            <a:r>
              <a:rPr lang="sr-Latn-RS" sz="2800" dirty="0">
                <a:effectLst/>
                <a:ea typeface="Times New Roman" panose="02020603050405020304" pitchFamily="18" charset="0"/>
              </a:rPr>
              <a:t> </a:t>
            </a:r>
            <a:r>
              <a:rPr lang="en-US" sz="2800" dirty="0">
                <a:effectLst/>
                <a:ea typeface="Times New Roman" panose="02020603050405020304" pitchFamily="18" charset="0"/>
              </a:rPr>
              <a:t>characteri</a:t>
            </a:r>
            <a:r>
              <a:rPr lang="sr-Latn-RS" sz="2800" dirty="0">
                <a:effectLst/>
                <a:ea typeface="Times New Roman" panose="02020603050405020304" pitchFamily="18" charset="0"/>
              </a:rPr>
              <a:t>z</a:t>
            </a:r>
            <a:r>
              <a:rPr lang="en-US" sz="2800" dirty="0">
                <a:effectLst/>
                <a:ea typeface="Times New Roman" panose="02020603050405020304" pitchFamily="18" charset="0"/>
              </a:rPr>
              <a:t>ed</a:t>
            </a:r>
            <a:r>
              <a:rPr lang="sr-Latn-RS" sz="2800" dirty="0">
                <a:ea typeface="Times New Roman" panose="02020603050405020304" pitchFamily="18" charset="0"/>
              </a:rPr>
              <a:t>.</a:t>
            </a:r>
            <a:r>
              <a:rPr lang="en-US" sz="2800" dirty="0">
                <a:effectLst/>
                <a:ea typeface="Times New Roman" panose="02020603050405020304" pitchFamily="18" charset="0"/>
              </a:rPr>
              <a:t> </a:t>
            </a:r>
            <a:r>
              <a:rPr lang="sr-Latn-RS" sz="2800" dirty="0">
                <a:ea typeface="Times New Roman" panose="02020603050405020304" pitchFamily="18" charset="0"/>
              </a:rPr>
              <a:t>C</a:t>
            </a:r>
            <a:r>
              <a:rPr lang="en-US" sz="2800" dirty="0" err="1">
                <a:effectLst/>
                <a:ea typeface="Times New Roman" panose="02020603050405020304" pitchFamily="18" charset="0"/>
              </a:rPr>
              <a:t>omplexes</a:t>
            </a:r>
            <a:r>
              <a:rPr lang="en-US" sz="2800" dirty="0">
                <a:effectLst/>
                <a:ea typeface="Times New Roman" panose="02020603050405020304" pitchFamily="18" charset="0"/>
              </a:rPr>
              <a:t> exerted strong to moderate cytotoxic activities against tested malignant cell lines. Cu(II) complex showed higher cytotoxic effects on malignant cells when compared to Mn(II) complex, except against MCF7 cells. The both complexes exhibited higher cytotoxicity in comparison with its ligand.</a:t>
            </a:r>
            <a:endParaRPr lang="en-US" sz="3200" b="1" u="sng" dirty="0"/>
          </a:p>
        </p:txBody>
      </p:sp>
    </p:spTree>
    <p:extLst>
      <p:ext uri="{BB962C8B-B14F-4D97-AF65-F5344CB8AC3E}">
        <p14:creationId xmlns:p14="http://schemas.microsoft.com/office/powerpoint/2010/main" val="10884540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617</TotalTime>
  <Words>683</Words>
  <Application>Microsoft Office PowerPoint</Application>
  <PresentationFormat>Custom</PresentationFormat>
  <Paragraphs>203</Paragraphs>
  <Slides>1</Slides>
  <Notes>0</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1</vt:i4>
      </vt:variant>
    </vt:vector>
  </HeadingPairs>
  <TitlesOfParts>
    <vt:vector size="7" baseType="lpstr">
      <vt:lpstr>Arial</vt:lpstr>
      <vt:lpstr>Calibri</vt:lpstr>
      <vt:lpstr>Calibri Light</vt:lpstr>
      <vt:lpstr>Office Theme</vt:lpstr>
      <vt:lpstr>Custom Design</vt:lpstr>
      <vt:lpstr>CS ChemDraw Drawing</vt:lpstr>
      <vt:lpstr>Synthesis, characterization and cytotoxicity of Mn(II) and Cu(II) complexes with  N-substituted glycine hydrazone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Snezana Selakovic</cp:lastModifiedBy>
  <cp:revision>91</cp:revision>
  <dcterms:created xsi:type="dcterms:W3CDTF">2015-04-04T09:45:50Z</dcterms:created>
  <dcterms:modified xsi:type="dcterms:W3CDTF">2020-10-28T20:37:31Z</dcterms:modified>
</cp:coreProperties>
</file>