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7" r:id="rId4"/>
    <p:sldId id="258" r:id="rId5"/>
    <p:sldId id="268" r:id="rId6"/>
    <p:sldId id="261" r:id="rId7"/>
    <p:sldId id="269" r:id="rId8"/>
    <p:sldId id="270" r:id="rId9"/>
    <p:sldId id="265" r:id="rId10"/>
    <p:sldId id="264" r:id="rId11"/>
  </p:sldIdLst>
  <p:sldSz cx="9144000" cy="6858000" type="screen4x3"/>
  <p:notesSz cx="6172200" cy="9144000"/>
  <p:custDataLst>
    <p:tags r:id="rId1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071"/>
    <a:srgbClr val="AFA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F48D7-A511-42E9-B2AE-73A7DD408F5B}" type="doc">
      <dgm:prSet loTypeId="urn:microsoft.com/office/officeart/2005/8/layout/funnel1" loCatId="process" qsTypeId="urn:microsoft.com/office/officeart/2005/8/quickstyle/simple1" qsCatId="simple" csTypeId="urn:microsoft.com/office/officeart/2005/8/colors/accent6_5" csCatId="accent6" phldr="1"/>
      <dgm:spPr/>
      <dgm:t>
        <a:bodyPr/>
        <a:lstStyle/>
        <a:p>
          <a:endParaRPr lang="it-IT"/>
        </a:p>
      </dgm:t>
    </dgm:pt>
    <dgm:pt modelId="{BC7506F9-D853-4A80-914B-CEB10100E315}">
      <dgm:prSet phldrT="[Testo]"/>
      <dgm:spPr/>
      <dgm:t>
        <a:bodyPr/>
        <a:lstStyle/>
        <a:p>
          <a:endParaRPr lang="it-IT" dirty="0"/>
        </a:p>
      </dgm:t>
    </dgm:pt>
    <dgm:pt modelId="{48A1D15C-ABB3-424C-8716-D004C4595613}" type="parTrans" cxnId="{B9AD0F3B-8417-4928-AC9C-B2156EEE6D77}">
      <dgm:prSet/>
      <dgm:spPr/>
      <dgm:t>
        <a:bodyPr/>
        <a:lstStyle/>
        <a:p>
          <a:endParaRPr lang="it-IT"/>
        </a:p>
      </dgm:t>
    </dgm:pt>
    <dgm:pt modelId="{3813BAE8-AFAD-43D3-9E08-18970AFC01E0}" type="sibTrans" cxnId="{B9AD0F3B-8417-4928-AC9C-B2156EEE6D77}">
      <dgm:prSet/>
      <dgm:spPr/>
      <dgm:t>
        <a:bodyPr/>
        <a:lstStyle/>
        <a:p>
          <a:endParaRPr lang="it-IT"/>
        </a:p>
      </dgm:t>
    </dgm:pt>
    <dgm:pt modelId="{0C96D4AA-7807-4A7F-B037-59076AA00334}" type="pres">
      <dgm:prSet presAssocID="{921F48D7-A511-42E9-B2AE-73A7DD408F5B}" presName="Name0" presStyleCnt="0">
        <dgm:presLayoutVars>
          <dgm:chMax val="4"/>
          <dgm:resizeHandles val="exact"/>
        </dgm:presLayoutVars>
      </dgm:prSet>
      <dgm:spPr/>
    </dgm:pt>
    <dgm:pt modelId="{0623CA57-4F7C-482F-9E55-F60034CE9C2B}" type="pres">
      <dgm:prSet presAssocID="{921F48D7-A511-42E9-B2AE-73A7DD408F5B}" presName="ellipse" presStyleLbl="trBgShp" presStyleIdx="0" presStyleCnt="1" custScaleY="146654"/>
      <dgm:spPr/>
    </dgm:pt>
    <dgm:pt modelId="{AA0FDB24-B970-4E66-A812-86B2434117AC}" type="pres">
      <dgm:prSet presAssocID="{921F48D7-A511-42E9-B2AE-73A7DD408F5B}" presName="arrow1" presStyleLbl="fgShp" presStyleIdx="0" presStyleCnt="1"/>
      <dgm:spPr>
        <a:noFill/>
        <a:ln>
          <a:noFill/>
        </a:ln>
      </dgm:spPr>
    </dgm:pt>
    <dgm:pt modelId="{C667EEB2-5AEB-48BF-AC7D-F52EFBF43254}" type="pres">
      <dgm:prSet presAssocID="{921F48D7-A511-42E9-B2AE-73A7DD408F5B}" presName="rectangle" presStyleLbl="revTx" presStyleIdx="0" presStyleCnt="1">
        <dgm:presLayoutVars>
          <dgm:bulletEnabled val="1"/>
        </dgm:presLayoutVars>
      </dgm:prSet>
      <dgm:spPr/>
    </dgm:pt>
    <dgm:pt modelId="{DB90AFE6-5755-407D-A9D7-45FC4CC028CF}" type="pres">
      <dgm:prSet presAssocID="{921F48D7-A511-42E9-B2AE-73A7DD408F5B}" presName="funnel" presStyleLbl="trAlignAcc1" presStyleIdx="0" presStyleCnt="1"/>
      <dgm:spPr/>
    </dgm:pt>
  </dgm:ptLst>
  <dgm:cxnLst>
    <dgm:cxn modelId="{6A08EA35-DDD8-4A90-9291-49AA3D90DA14}" type="presOf" srcId="{BC7506F9-D853-4A80-914B-CEB10100E315}" destId="{C667EEB2-5AEB-48BF-AC7D-F52EFBF43254}" srcOrd="0" destOrd="0" presId="urn:microsoft.com/office/officeart/2005/8/layout/funnel1"/>
    <dgm:cxn modelId="{B9AD0F3B-8417-4928-AC9C-B2156EEE6D77}" srcId="{921F48D7-A511-42E9-B2AE-73A7DD408F5B}" destId="{BC7506F9-D853-4A80-914B-CEB10100E315}" srcOrd="0" destOrd="0" parTransId="{48A1D15C-ABB3-424C-8716-D004C4595613}" sibTransId="{3813BAE8-AFAD-43D3-9E08-18970AFC01E0}"/>
    <dgm:cxn modelId="{5FB5E1C1-DD09-433C-B9CD-8890962124FE}" type="presOf" srcId="{921F48D7-A511-42E9-B2AE-73A7DD408F5B}" destId="{0C96D4AA-7807-4A7F-B037-59076AA00334}" srcOrd="0" destOrd="0" presId="urn:microsoft.com/office/officeart/2005/8/layout/funnel1"/>
    <dgm:cxn modelId="{A6A0E4DD-81E0-4C08-BA6D-398ACE3F0B40}" type="presParOf" srcId="{0C96D4AA-7807-4A7F-B037-59076AA00334}" destId="{0623CA57-4F7C-482F-9E55-F60034CE9C2B}" srcOrd="0" destOrd="0" presId="urn:microsoft.com/office/officeart/2005/8/layout/funnel1"/>
    <dgm:cxn modelId="{FEE2E5A9-48FC-4254-A135-4B016D965311}" type="presParOf" srcId="{0C96D4AA-7807-4A7F-B037-59076AA00334}" destId="{AA0FDB24-B970-4E66-A812-86B2434117AC}" srcOrd="1" destOrd="0" presId="urn:microsoft.com/office/officeart/2005/8/layout/funnel1"/>
    <dgm:cxn modelId="{39BCC6F2-2A09-480B-AA7F-1DE65DF4C4BA}" type="presParOf" srcId="{0C96D4AA-7807-4A7F-B037-59076AA00334}" destId="{C667EEB2-5AEB-48BF-AC7D-F52EFBF43254}" srcOrd="2" destOrd="0" presId="urn:microsoft.com/office/officeart/2005/8/layout/funnel1"/>
    <dgm:cxn modelId="{B08335EB-37C7-4F59-B8EC-1BD44294ADC6}" type="presParOf" srcId="{0C96D4AA-7807-4A7F-B037-59076AA00334}" destId="{DB90AFE6-5755-407D-A9D7-45FC4CC028CF}"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3CA57-4F7C-482F-9E55-F60034CE9C2B}">
      <dsp:nvSpPr>
        <dsp:cNvPr id="0" name=""/>
        <dsp:cNvSpPr/>
      </dsp:nvSpPr>
      <dsp:spPr>
        <a:xfrm>
          <a:off x="466386" y="109484"/>
          <a:ext cx="1704357" cy="868046"/>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0FDB24-B970-4E66-A812-86B2434117AC}">
      <dsp:nvSpPr>
        <dsp:cNvPr id="0" name=""/>
        <dsp:cNvSpPr/>
      </dsp:nvSpPr>
      <dsp:spPr>
        <a:xfrm>
          <a:off x="1156056" y="1696921"/>
          <a:ext cx="330301" cy="211393"/>
        </a:xfrm>
        <a:prstGeom prst="down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C667EEB2-5AEB-48BF-AC7D-F52EFBF43254}">
      <dsp:nvSpPr>
        <dsp:cNvPr id="0" name=""/>
        <dsp:cNvSpPr/>
      </dsp:nvSpPr>
      <dsp:spPr>
        <a:xfrm>
          <a:off x="528483" y="1866036"/>
          <a:ext cx="1585449" cy="396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it-IT" sz="1400" kern="1200" dirty="0"/>
        </a:p>
      </dsp:txBody>
      <dsp:txXfrm>
        <a:off x="528483" y="1866036"/>
        <a:ext cx="1585449" cy="396362"/>
      </dsp:txXfrm>
    </dsp:sp>
    <dsp:sp modelId="{DB90AFE6-5755-407D-A9D7-45FC4CC028CF}">
      <dsp:nvSpPr>
        <dsp:cNvPr id="0" name=""/>
        <dsp:cNvSpPr/>
      </dsp:nvSpPr>
      <dsp:spPr>
        <a:xfrm>
          <a:off x="396362" y="174890"/>
          <a:ext cx="1849690" cy="1479752"/>
        </a:xfrm>
        <a:prstGeom prst="funnel">
          <a:avLst/>
        </a:prstGeom>
        <a:solidFill>
          <a:schemeClr val="lt1">
            <a:alpha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674620" cy="458788"/>
          </a:xfrm>
          <a:prstGeom prst="rect">
            <a:avLst/>
          </a:prstGeom>
        </p:spPr>
        <p:txBody>
          <a:bodyPr vert="horz" lIns="87509" tIns="43754" rIns="87509" bIns="43754" rtlCol="0"/>
          <a:lstStyle>
            <a:lvl1pPr algn="l">
              <a:defRPr sz="11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496152" y="0"/>
            <a:ext cx="2674620" cy="458788"/>
          </a:xfrm>
          <a:prstGeom prst="rect">
            <a:avLst/>
          </a:prstGeom>
        </p:spPr>
        <p:txBody>
          <a:bodyPr vert="horz" lIns="87509" tIns="43754" rIns="87509" bIns="43754" rtlCol="0"/>
          <a:lstStyle>
            <a:lvl1pPr algn="r">
              <a:defRPr sz="11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4"/>
            <a:ext cx="2674620" cy="458787"/>
          </a:xfrm>
          <a:prstGeom prst="rect">
            <a:avLst/>
          </a:prstGeom>
        </p:spPr>
        <p:txBody>
          <a:bodyPr vert="horz" lIns="87509" tIns="43754" rIns="87509" bIns="43754"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496152" y="8685214"/>
            <a:ext cx="2674620" cy="458787"/>
          </a:xfrm>
          <a:prstGeom prst="rect">
            <a:avLst/>
          </a:prstGeom>
        </p:spPr>
        <p:txBody>
          <a:bodyPr vert="horz" lIns="87509" tIns="43754" rIns="87509" bIns="43754" rtlCol="0" anchor="b"/>
          <a:lstStyle>
            <a:lvl1pPr algn="r">
              <a:defRPr sz="11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674620" cy="457200"/>
          </a:xfrm>
          <a:prstGeom prst="rect">
            <a:avLst/>
          </a:prstGeom>
        </p:spPr>
        <p:txBody>
          <a:bodyPr vert="horz" lIns="87509" tIns="43754" rIns="87509" bIns="43754" rtlCol="0"/>
          <a:lstStyle>
            <a:lvl1pPr algn="l">
              <a:defRPr sz="1100"/>
            </a:lvl1pPr>
          </a:lstStyle>
          <a:p>
            <a:endParaRPr lang="fr-FR"/>
          </a:p>
        </p:txBody>
      </p:sp>
      <p:sp>
        <p:nvSpPr>
          <p:cNvPr id="3" name="Date Placeholder 2"/>
          <p:cNvSpPr>
            <a:spLocks noGrp="1"/>
          </p:cNvSpPr>
          <p:nvPr>
            <p:ph type="dt" idx="1"/>
          </p:nvPr>
        </p:nvSpPr>
        <p:spPr>
          <a:xfrm>
            <a:off x="3496152" y="1"/>
            <a:ext cx="2674620" cy="457200"/>
          </a:xfrm>
          <a:prstGeom prst="rect">
            <a:avLst/>
          </a:prstGeom>
        </p:spPr>
        <p:txBody>
          <a:bodyPr vert="horz" lIns="87509" tIns="43754" rIns="87509" bIns="43754" rtlCol="0"/>
          <a:lstStyle>
            <a:lvl1pPr algn="r">
              <a:defRPr sz="11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800100" y="685800"/>
            <a:ext cx="4572000" cy="3429000"/>
          </a:xfrm>
          <a:prstGeom prst="rect">
            <a:avLst/>
          </a:prstGeom>
          <a:noFill/>
          <a:ln w="12700">
            <a:solidFill>
              <a:prstClr val="black"/>
            </a:solidFill>
          </a:ln>
        </p:spPr>
        <p:txBody>
          <a:bodyPr vert="horz" lIns="87509" tIns="43754" rIns="87509" bIns="43754" rtlCol="0" anchor="ctr"/>
          <a:lstStyle/>
          <a:p>
            <a:endParaRPr lang="fr-FR"/>
          </a:p>
        </p:txBody>
      </p:sp>
      <p:sp>
        <p:nvSpPr>
          <p:cNvPr id="5" name="Notes Placeholder 4"/>
          <p:cNvSpPr>
            <a:spLocks noGrp="1"/>
          </p:cNvSpPr>
          <p:nvPr>
            <p:ph type="body" sz="quarter" idx="3"/>
          </p:nvPr>
        </p:nvSpPr>
        <p:spPr>
          <a:xfrm>
            <a:off x="617220" y="4343400"/>
            <a:ext cx="4937760" cy="4114800"/>
          </a:xfrm>
          <a:prstGeom prst="rect">
            <a:avLst/>
          </a:prstGeom>
        </p:spPr>
        <p:txBody>
          <a:bodyPr vert="horz" lIns="87509" tIns="43754" rIns="87509" bIns="437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4"/>
            <a:ext cx="2674620" cy="457200"/>
          </a:xfrm>
          <a:prstGeom prst="rect">
            <a:avLst/>
          </a:prstGeom>
        </p:spPr>
        <p:txBody>
          <a:bodyPr vert="horz" lIns="87509" tIns="43754" rIns="87509" bIns="43754" rtlCol="0" anchor="b"/>
          <a:lstStyle>
            <a:lvl1pPr algn="l">
              <a:defRPr sz="1100"/>
            </a:lvl1pPr>
          </a:lstStyle>
          <a:p>
            <a:endParaRPr lang="fr-FR"/>
          </a:p>
        </p:txBody>
      </p:sp>
      <p:sp>
        <p:nvSpPr>
          <p:cNvPr id="8" name="Slide Number Placeholder 7"/>
          <p:cNvSpPr>
            <a:spLocks noGrp="1"/>
          </p:cNvSpPr>
          <p:nvPr>
            <p:ph type="sldNum" sz="quarter" idx="5"/>
          </p:nvPr>
        </p:nvSpPr>
        <p:spPr>
          <a:xfrm>
            <a:off x="3496152" y="8685214"/>
            <a:ext cx="2674620" cy="458787"/>
          </a:xfrm>
          <a:prstGeom prst="rect">
            <a:avLst/>
          </a:prstGeom>
        </p:spPr>
        <p:txBody>
          <a:bodyPr vert="horz" lIns="87509" tIns="43754" rIns="87509" bIns="43754" rtlCol="0" anchor="b"/>
          <a:lstStyle>
            <a:lvl1pPr algn="r">
              <a:defRPr sz="11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497581" y="8685214"/>
            <a:ext cx="267462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497581" y="8685214"/>
            <a:ext cx="267462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302231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www.softmining.i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355574"/>
            <a:ext cx="8446226" cy="3282950"/>
          </a:xfrm>
          <a:prstGeom prst="rect">
            <a:avLst/>
          </a:prstGeom>
          <a:noFill/>
        </p:spPr>
        <p:txBody>
          <a:bodyPr wrap="square" rtlCol="0">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Computational study to develop new </a:t>
            </a:r>
          </a:p>
          <a:p>
            <a:pPr algn="ctr"/>
            <a:r>
              <a:rPr lang="en-US" sz="2000" b="1" dirty="0">
                <a:latin typeface="Tahoma" panose="020B0604030504040204" pitchFamily="34" charset="0"/>
                <a:ea typeface="Tahoma" panose="020B0604030504040204" pitchFamily="34" charset="0"/>
                <a:cs typeface="Tahoma" panose="020B0604030504040204" pitchFamily="34" charset="0"/>
              </a:rPr>
              <a:t>bromodomain-containing protein 9 inhibitors</a:t>
            </a:r>
          </a:p>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a:p>
            <a:pPr algn="ctr"/>
            <a:endParaRPr lang="en-US" sz="1600" b="1" dirty="0">
              <a:latin typeface="Tahoma" panose="020B0604030504040204" pitchFamily="34" charset="0"/>
              <a:ea typeface="Tahoma" panose="020B0604030504040204" pitchFamily="34" charset="0"/>
              <a:cs typeface="Tahoma" panose="020B0604030504040204" pitchFamily="34" charset="0"/>
            </a:endParaRPr>
          </a:p>
          <a:p>
            <a:r>
              <a:rPr lang="it-IT" sz="1400" b="1" dirty="0">
                <a:latin typeface="Tahoma" panose="020B0604030504040204" pitchFamily="34" charset="0"/>
                <a:ea typeface="Tahoma" panose="020B0604030504040204" pitchFamily="34" charset="0"/>
                <a:cs typeface="Tahoma" panose="020B0604030504040204" pitchFamily="34" charset="0"/>
              </a:rPr>
              <a:t>Lucia Sessa</a:t>
            </a:r>
            <a:r>
              <a:rPr lang="it-IT" sz="1400" b="1" baseline="30000" dirty="0">
                <a:latin typeface="Tahoma" panose="020B0604030504040204" pitchFamily="34" charset="0"/>
                <a:ea typeface="Tahoma" panose="020B0604030504040204" pitchFamily="34" charset="0"/>
                <a:cs typeface="Tahoma" panose="020B0604030504040204" pitchFamily="34" charset="0"/>
              </a:rPr>
              <a:t>1,2,</a:t>
            </a:r>
            <a:r>
              <a:rPr lang="it-IT" sz="1400" b="1" dirty="0">
                <a:latin typeface="Tahoma" panose="020B0604030504040204" pitchFamily="34" charset="0"/>
                <a:ea typeface="Tahoma" panose="020B0604030504040204" pitchFamily="34" charset="0"/>
                <a:cs typeface="Tahoma" panose="020B0604030504040204" pitchFamily="34" charset="0"/>
              </a:rPr>
              <a:t>*, Anna Maria Nardiello</a:t>
            </a:r>
            <a:r>
              <a:rPr lang="it-IT" sz="1400" b="1" baseline="30000" dirty="0">
                <a:latin typeface="Tahoma" panose="020B0604030504040204" pitchFamily="34" charset="0"/>
                <a:ea typeface="Tahoma" panose="020B0604030504040204" pitchFamily="34" charset="0"/>
                <a:cs typeface="Tahoma" panose="020B0604030504040204" pitchFamily="34" charset="0"/>
              </a:rPr>
              <a:t>1</a:t>
            </a:r>
            <a:r>
              <a:rPr lang="it-IT" sz="1400" b="1" dirty="0">
                <a:latin typeface="Tahoma" panose="020B0604030504040204" pitchFamily="34" charset="0"/>
                <a:ea typeface="Tahoma" panose="020B0604030504040204" pitchFamily="34" charset="0"/>
                <a:cs typeface="Tahoma" panose="020B0604030504040204" pitchFamily="34" charset="0"/>
              </a:rPr>
              <a:t>, Jacopo Santoro</a:t>
            </a:r>
            <a:r>
              <a:rPr lang="it-IT" sz="1400" b="1" baseline="30000" dirty="0">
                <a:latin typeface="Tahoma" panose="020B0604030504040204" pitchFamily="34" charset="0"/>
                <a:ea typeface="Tahoma" panose="020B0604030504040204" pitchFamily="34" charset="0"/>
                <a:cs typeface="Tahoma" panose="020B0604030504040204" pitchFamily="34" charset="0"/>
              </a:rPr>
              <a:t>1</a:t>
            </a:r>
            <a:r>
              <a:rPr lang="it-IT" sz="1400" b="1" dirty="0">
                <a:latin typeface="Tahoma" panose="020B0604030504040204" pitchFamily="34" charset="0"/>
                <a:ea typeface="Tahoma" panose="020B0604030504040204" pitchFamily="34" charset="0"/>
                <a:cs typeface="Tahoma" panose="020B0604030504040204" pitchFamily="34" charset="0"/>
              </a:rPr>
              <a:t>, Simona Concilio</a:t>
            </a:r>
            <a:r>
              <a:rPr lang="it-IT" sz="1400" b="1" baseline="30000" dirty="0">
                <a:latin typeface="Tahoma" panose="020B0604030504040204" pitchFamily="34" charset="0"/>
                <a:ea typeface="Tahoma" panose="020B0604030504040204" pitchFamily="34" charset="0"/>
                <a:cs typeface="Tahoma" panose="020B0604030504040204" pitchFamily="34" charset="0"/>
              </a:rPr>
              <a:t>1,2</a:t>
            </a:r>
            <a:r>
              <a:rPr lang="it-IT" sz="1400" b="1" dirty="0">
                <a:latin typeface="Tahoma" panose="020B0604030504040204" pitchFamily="34" charset="0"/>
                <a:ea typeface="Tahoma" panose="020B0604030504040204" pitchFamily="34" charset="0"/>
                <a:cs typeface="Tahoma" panose="020B0604030504040204" pitchFamily="34" charset="0"/>
              </a:rPr>
              <a:t> and Stefano Piotto</a:t>
            </a:r>
            <a:r>
              <a:rPr lang="it-IT" sz="1400" b="1" baseline="30000" dirty="0">
                <a:latin typeface="Tahoma" panose="020B0604030504040204" pitchFamily="34" charset="0"/>
                <a:ea typeface="Tahoma" panose="020B0604030504040204" pitchFamily="34" charset="0"/>
                <a:cs typeface="Tahoma" panose="020B0604030504040204" pitchFamily="34" charset="0"/>
              </a:rPr>
              <a:t>1,2</a:t>
            </a:r>
            <a:endParaRPr lang="it-IT" sz="1400" b="1" dirty="0">
              <a:latin typeface="Tahoma" panose="020B0604030504040204" pitchFamily="34" charset="0"/>
              <a:ea typeface="Tahoma" panose="020B0604030504040204" pitchFamily="34" charset="0"/>
              <a:cs typeface="Tahoma" panose="020B0604030504040204" pitchFamily="34" charset="0"/>
            </a:endParaRPr>
          </a:p>
          <a:p>
            <a:pPr algn="ctr"/>
            <a:endParaRPr lang="it-IT" sz="1600" b="1" dirty="0">
              <a:latin typeface="Tahoma" panose="020B0604030504040204" pitchFamily="34" charset="0"/>
              <a:ea typeface="Tahoma" panose="020B0604030504040204" pitchFamily="34" charset="0"/>
              <a:cs typeface="Tahoma" panose="020B0604030504040204" pitchFamily="34" charset="0"/>
            </a:endParaRPr>
          </a:p>
          <a:p>
            <a:endParaRPr lang="it-IT" sz="1600" b="1" baseline="30000" dirty="0">
              <a:latin typeface="Tahoma" panose="020B0604030504040204" pitchFamily="34" charset="0"/>
              <a:ea typeface="Tahoma" panose="020B0604030504040204" pitchFamily="34" charset="0"/>
              <a:cs typeface="Tahoma" panose="020B0604030504040204" pitchFamily="34" charset="0"/>
            </a:endParaRPr>
          </a:p>
          <a:p>
            <a:endParaRPr lang="it-IT" sz="1600" b="1" baseline="30000" dirty="0">
              <a:latin typeface="Tahoma" panose="020B0604030504040204" pitchFamily="34" charset="0"/>
              <a:ea typeface="Tahoma" panose="020B0604030504040204" pitchFamily="34" charset="0"/>
              <a:cs typeface="Tahoma" panose="020B0604030504040204" pitchFamily="34" charset="0"/>
            </a:endParaRPr>
          </a:p>
          <a:p>
            <a:pPr algn="just"/>
            <a:r>
              <a:rPr lang="it-IT" sz="1400" baseline="30000" dirty="0">
                <a:latin typeface="Tahoma" panose="020B0604030504040204" pitchFamily="34" charset="0"/>
                <a:ea typeface="Tahoma" panose="020B0604030504040204" pitchFamily="34" charset="0"/>
                <a:cs typeface="Tahoma" panose="020B0604030504040204" pitchFamily="34" charset="0"/>
              </a:rPr>
              <a:t>1</a:t>
            </a:r>
            <a:r>
              <a:rPr lang="en-US" sz="1400" dirty="0">
                <a:latin typeface="Tahoma" panose="020B0604030504040204" pitchFamily="34" charset="0"/>
                <a:ea typeface="Tahoma" panose="020B0604030504040204" pitchFamily="34" charset="0"/>
                <a:cs typeface="Tahoma" panose="020B0604030504040204" pitchFamily="34" charset="0"/>
              </a:rPr>
              <a:t>Department of Pharmacy, University of Salerno, </a:t>
            </a:r>
            <a:r>
              <a:rPr lang="it-IT" sz="1400" dirty="0">
                <a:latin typeface="Tahoma" panose="020B0604030504040204" pitchFamily="34" charset="0"/>
                <a:ea typeface="Tahoma" panose="020B0604030504040204" pitchFamily="34" charset="0"/>
                <a:cs typeface="Tahoma" panose="020B0604030504040204" pitchFamily="34" charset="0"/>
              </a:rPr>
              <a:t>Via Giovanni Paolo II 132, 84084 Fisciano (SA), </a:t>
            </a:r>
            <a:r>
              <a:rPr lang="it-IT" sz="1400" dirty="0" err="1">
                <a:latin typeface="Tahoma" panose="020B0604030504040204" pitchFamily="34" charset="0"/>
                <a:ea typeface="Tahoma" panose="020B0604030504040204" pitchFamily="34" charset="0"/>
                <a:cs typeface="Tahoma" panose="020B0604030504040204" pitchFamily="34" charset="0"/>
              </a:rPr>
              <a:t>Italy</a:t>
            </a:r>
            <a:r>
              <a:rPr lang="en-US" sz="1400" dirty="0">
                <a:latin typeface="Tahoma" panose="020B0604030504040204" pitchFamily="34" charset="0"/>
                <a:ea typeface="Tahoma" panose="020B0604030504040204" pitchFamily="34" charset="0"/>
                <a:cs typeface="Tahoma" panose="020B0604030504040204" pitchFamily="34" charset="0"/>
              </a:rPr>
              <a:t> </a:t>
            </a:r>
          </a:p>
          <a:p>
            <a:pPr marL="92075" indent="-92075" algn="just"/>
            <a:r>
              <a:rPr lang="it-IT" sz="1400" baseline="30000" dirty="0">
                <a:latin typeface="Tahoma" panose="020B0604030504040204" pitchFamily="34" charset="0"/>
                <a:ea typeface="Tahoma" panose="020B0604030504040204" pitchFamily="34" charset="0"/>
                <a:cs typeface="Tahoma" panose="020B0604030504040204" pitchFamily="34" charset="0"/>
              </a:rPr>
              <a:t>2</a:t>
            </a:r>
            <a:r>
              <a:rPr lang="it-IT" sz="1400" dirty="0">
                <a:latin typeface="Tahoma" panose="020B0604030504040204" pitchFamily="34" charset="0"/>
                <a:ea typeface="Tahoma" panose="020B0604030504040204" pitchFamily="34" charset="0"/>
                <a:cs typeface="Tahoma" panose="020B0604030504040204" pitchFamily="34" charset="0"/>
              </a:rPr>
              <a:t>Research Centre for </a:t>
            </a:r>
            <a:r>
              <a:rPr lang="it-IT" sz="1400" dirty="0" err="1">
                <a:latin typeface="Tahoma" panose="020B0604030504040204" pitchFamily="34" charset="0"/>
                <a:ea typeface="Tahoma" panose="020B0604030504040204" pitchFamily="34" charset="0"/>
                <a:cs typeface="Tahoma" panose="020B0604030504040204" pitchFamily="34" charset="0"/>
              </a:rPr>
              <a:t>Biomaterials</a:t>
            </a:r>
            <a:r>
              <a:rPr lang="it-IT" sz="1400" dirty="0">
                <a:latin typeface="Tahoma" panose="020B0604030504040204" pitchFamily="34" charset="0"/>
                <a:ea typeface="Tahoma" panose="020B0604030504040204" pitchFamily="34" charset="0"/>
                <a:cs typeface="Tahoma" panose="020B0604030504040204" pitchFamily="34" charset="0"/>
              </a:rPr>
              <a:t> BIONAM, University of Salerno, Via Giovanni Paolo II 132, 84084 Fisciano (SA), </a:t>
            </a:r>
            <a:r>
              <a:rPr lang="it-IT" sz="1400" dirty="0" err="1">
                <a:latin typeface="Tahoma" panose="020B0604030504040204" pitchFamily="34" charset="0"/>
                <a:ea typeface="Tahoma" panose="020B0604030504040204" pitchFamily="34" charset="0"/>
                <a:cs typeface="Tahoma" panose="020B0604030504040204" pitchFamily="34" charset="0"/>
              </a:rPr>
              <a:t>Italy</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fr-FR" sz="1600" dirty="0">
              <a:latin typeface="Tahoma" panose="020B0604030504040204" pitchFamily="34" charset="0"/>
              <a:ea typeface="Tahoma" panose="020B0604030504040204" pitchFamily="34" charset="0"/>
              <a:cs typeface="Tahoma" panose="020B0604030504040204" pitchFamily="34" charset="0"/>
            </a:endParaRPr>
          </a:p>
          <a:p>
            <a:r>
              <a:rPr lang="en-US" sz="1200" b="1" dirty="0">
                <a:latin typeface="Tahoma" panose="020B0604030504040204" pitchFamily="34" charset="0"/>
                <a:ea typeface="Tahoma" panose="020B0604030504040204" pitchFamily="34" charset="0"/>
                <a:cs typeface="Tahoma" panose="020B0604030504040204" pitchFamily="34" charset="0"/>
              </a:rPr>
              <a:t>*</a:t>
            </a:r>
            <a:r>
              <a:rPr lang="en-US" sz="1200" dirty="0">
                <a:latin typeface="Tahoma" panose="020B0604030504040204" pitchFamily="34" charset="0"/>
                <a:ea typeface="Tahoma" panose="020B0604030504040204" pitchFamily="34" charset="0"/>
                <a:cs typeface="Tahoma" panose="020B0604030504040204" pitchFamily="34" charset="0"/>
              </a:rPr>
              <a:t> Corresponding author: lucsessa@unisa.it</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1028" name="Picture 4" descr="BIONAM2013 -">
            <a:extLst>
              <a:ext uri="{FF2B5EF4-FFF2-40B4-BE49-F238E27FC236}">
                <a16:creationId xmlns:a16="http://schemas.microsoft.com/office/drawing/2014/main" id="{3B750290-E5EB-45CA-AC05-FEFB3FE512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959470"/>
            <a:ext cx="1740913" cy="814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magine 34">
            <a:extLst>
              <a:ext uri="{FF2B5EF4-FFF2-40B4-BE49-F238E27FC236}">
                <a16:creationId xmlns:a16="http://schemas.microsoft.com/office/drawing/2014/main" id="{55A438B3-9713-4857-AADC-C3F1134B7E1B}"/>
              </a:ext>
            </a:extLst>
          </p:cNvPr>
          <p:cNvPicPr>
            <a:picLocks noChangeAspect="1"/>
          </p:cNvPicPr>
          <p:nvPr/>
        </p:nvPicPr>
        <p:blipFill>
          <a:blip r:embed="rId3"/>
          <a:stretch>
            <a:fillRect/>
          </a:stretch>
        </p:blipFill>
        <p:spPr>
          <a:xfrm rot="2164072">
            <a:off x="5810542" y="2316937"/>
            <a:ext cx="1204913" cy="992861"/>
          </a:xfrm>
          <a:prstGeom prst="rect">
            <a:avLst/>
          </a:prstGeom>
        </p:spPr>
      </p:pic>
      <p:graphicFrame>
        <p:nvGraphicFramePr>
          <p:cNvPr id="38" name="Diagramma 37">
            <a:extLst>
              <a:ext uri="{FF2B5EF4-FFF2-40B4-BE49-F238E27FC236}">
                <a16:creationId xmlns:a16="http://schemas.microsoft.com/office/drawing/2014/main" id="{DC790920-0C7A-40A1-86E2-E65FDEA94B35}"/>
              </a:ext>
            </a:extLst>
          </p:cNvPr>
          <p:cNvGraphicFramePr/>
          <p:nvPr>
            <p:extLst>
              <p:ext uri="{D42A27DB-BD31-4B8C-83A1-F6EECF244321}">
                <p14:modId xmlns:p14="http://schemas.microsoft.com/office/powerpoint/2010/main" val="2960400714"/>
              </p:ext>
            </p:extLst>
          </p:nvPr>
        </p:nvGraphicFramePr>
        <p:xfrm>
          <a:off x="5094293" y="2164733"/>
          <a:ext cx="2642415" cy="2371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reccia circolare in su 5">
            <a:extLst>
              <a:ext uri="{FF2B5EF4-FFF2-40B4-BE49-F238E27FC236}">
                <a16:creationId xmlns:a16="http://schemas.microsoft.com/office/drawing/2014/main" id="{DE0C2310-D645-4CC6-9ADD-06206A40B75D}"/>
              </a:ext>
            </a:extLst>
          </p:cNvPr>
          <p:cNvSpPr/>
          <p:nvPr/>
        </p:nvSpPr>
        <p:spPr>
          <a:xfrm>
            <a:off x="6355203" y="3662690"/>
            <a:ext cx="1066800" cy="485358"/>
          </a:xfrm>
          <a:prstGeom prst="curvedUpArrow">
            <a:avLst>
              <a:gd name="adj1" fmla="val 25000"/>
              <a:gd name="adj2" fmla="val 101066"/>
              <a:gd name="adj3" fmla="val 46338"/>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9" name="Immagine 28">
            <a:extLst>
              <a:ext uri="{FF2B5EF4-FFF2-40B4-BE49-F238E27FC236}">
                <a16:creationId xmlns:a16="http://schemas.microsoft.com/office/drawing/2014/main" id="{8B2AB8B0-3EC4-4DDD-8DAE-646BE3FC6CA3}"/>
              </a:ext>
            </a:extLst>
          </p:cNvPr>
          <p:cNvPicPr>
            <a:picLocks noChangeAspect="1"/>
          </p:cNvPicPr>
          <p:nvPr/>
        </p:nvPicPr>
        <p:blipFill>
          <a:blip r:embed="rId9"/>
          <a:stretch>
            <a:fillRect/>
          </a:stretch>
        </p:blipFill>
        <p:spPr>
          <a:xfrm>
            <a:off x="2316574" y="2622575"/>
            <a:ext cx="2327799" cy="2044862"/>
          </a:xfrm>
          <a:prstGeom prst="rect">
            <a:avLst/>
          </a:prstGeom>
        </p:spPr>
      </p:pic>
      <p:pic>
        <p:nvPicPr>
          <p:cNvPr id="27" name="Immagine 26">
            <a:extLst>
              <a:ext uri="{FF2B5EF4-FFF2-40B4-BE49-F238E27FC236}">
                <a16:creationId xmlns:a16="http://schemas.microsoft.com/office/drawing/2014/main" id="{EAE3BE8F-CB86-4E56-87DA-1D7E8AE5D99F}"/>
              </a:ext>
            </a:extLst>
          </p:cNvPr>
          <p:cNvPicPr>
            <a:picLocks noChangeAspect="1"/>
          </p:cNvPicPr>
          <p:nvPr/>
        </p:nvPicPr>
        <p:blipFill>
          <a:blip r:embed="rId10"/>
          <a:stretch>
            <a:fillRect/>
          </a:stretch>
        </p:blipFill>
        <p:spPr>
          <a:xfrm>
            <a:off x="87613" y="3039916"/>
            <a:ext cx="1664987" cy="1636114"/>
          </a:xfrm>
          <a:prstGeom prst="rect">
            <a:avLst/>
          </a:prstGeom>
        </p:spPr>
      </p:pic>
      <p:sp>
        <p:nvSpPr>
          <p:cNvPr id="3" name="TextBox 2"/>
          <p:cNvSpPr txBox="1"/>
          <p:nvPr/>
        </p:nvSpPr>
        <p:spPr>
          <a:xfrm>
            <a:off x="990600" y="1777305"/>
            <a:ext cx="7010400" cy="338554"/>
          </a:xfrm>
          <a:prstGeom prst="rect">
            <a:avLst/>
          </a:prstGeom>
          <a:noFill/>
        </p:spPr>
        <p:txBody>
          <a:bodyPr wrap="square" rtlCol="0">
            <a:spAutoFit/>
          </a:bodyPr>
          <a:lstStyle/>
          <a:p>
            <a:r>
              <a:rPr lang="en-GB" sz="1600" b="1"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Graphical Abstract</a:t>
            </a:r>
            <a:endParaRPr lang="en-GB" sz="16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1409700" y="685800"/>
            <a:ext cx="6324600" cy="707886"/>
          </a:xfrm>
          <a:prstGeom prst="rect">
            <a:avLst/>
          </a:prstGeom>
        </p:spPr>
        <p:txBody>
          <a:bodyPr wrap="square">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Computational study to develop new bromodomain-containing protein 9 inhibitors</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33" name="Gruppo 32">
            <a:extLst>
              <a:ext uri="{FF2B5EF4-FFF2-40B4-BE49-F238E27FC236}">
                <a16:creationId xmlns:a16="http://schemas.microsoft.com/office/drawing/2014/main" id="{5F4A9A57-2EAB-4DC1-A23A-380E186B6565}"/>
              </a:ext>
            </a:extLst>
          </p:cNvPr>
          <p:cNvGrpSpPr/>
          <p:nvPr/>
        </p:nvGrpSpPr>
        <p:grpSpPr>
          <a:xfrm rot="20748039">
            <a:off x="1355720" y="3157107"/>
            <a:ext cx="1143000" cy="490631"/>
            <a:chOff x="2362200" y="4463104"/>
            <a:chExt cx="1143000" cy="490631"/>
          </a:xfrm>
        </p:grpSpPr>
        <p:sp>
          <p:nvSpPr>
            <p:cNvPr id="2" name="Freccia circolare in su 1">
              <a:extLst>
                <a:ext uri="{FF2B5EF4-FFF2-40B4-BE49-F238E27FC236}">
                  <a16:creationId xmlns:a16="http://schemas.microsoft.com/office/drawing/2014/main" id="{8C90A006-2161-46D1-ADF5-C76B11ED4FC9}"/>
                </a:ext>
              </a:extLst>
            </p:cNvPr>
            <p:cNvSpPr/>
            <p:nvPr/>
          </p:nvSpPr>
          <p:spPr>
            <a:xfrm>
              <a:off x="2362200" y="4648935"/>
              <a:ext cx="762000" cy="304800"/>
            </a:xfrm>
            <a:prstGeom prst="curvedUp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9" name="Freccia circolare in su 18">
              <a:extLst>
                <a:ext uri="{FF2B5EF4-FFF2-40B4-BE49-F238E27FC236}">
                  <a16:creationId xmlns:a16="http://schemas.microsoft.com/office/drawing/2014/main" id="{940E93BA-7A9A-454B-8F55-D52ABA192A7A}"/>
                </a:ext>
              </a:extLst>
            </p:cNvPr>
            <p:cNvSpPr/>
            <p:nvPr/>
          </p:nvSpPr>
          <p:spPr>
            <a:xfrm flipV="1">
              <a:off x="2743200" y="4463104"/>
              <a:ext cx="762000" cy="304800"/>
            </a:xfrm>
            <a:prstGeom prst="curvedUp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28" name="CasellaDiTesto 27">
            <a:extLst>
              <a:ext uri="{FF2B5EF4-FFF2-40B4-BE49-F238E27FC236}">
                <a16:creationId xmlns:a16="http://schemas.microsoft.com/office/drawing/2014/main" id="{E1D00D72-4D8B-4E2D-B650-45F08BA61BF0}"/>
              </a:ext>
            </a:extLst>
          </p:cNvPr>
          <p:cNvSpPr txBox="1"/>
          <p:nvPr/>
        </p:nvSpPr>
        <p:spPr>
          <a:xfrm>
            <a:off x="1241419" y="2643255"/>
            <a:ext cx="1101584" cy="461665"/>
          </a:xfrm>
          <a:prstGeom prst="rect">
            <a:avLst/>
          </a:prstGeom>
          <a:noFill/>
        </p:spPr>
        <p:txBody>
          <a:bodyPr wrap="none" rtlCol="0">
            <a:spAutoFit/>
          </a:bodyPr>
          <a:lstStyle/>
          <a:p>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New scaffold </a:t>
            </a:r>
          </a:p>
          <a:p>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identification</a:t>
            </a:r>
          </a:p>
        </p:txBody>
      </p:sp>
      <p:grpSp>
        <p:nvGrpSpPr>
          <p:cNvPr id="34" name="Gruppo 33">
            <a:extLst>
              <a:ext uri="{FF2B5EF4-FFF2-40B4-BE49-F238E27FC236}">
                <a16:creationId xmlns:a16="http://schemas.microsoft.com/office/drawing/2014/main" id="{AE8C8B1F-09EA-4D80-9AD9-DF9DD403678D}"/>
              </a:ext>
            </a:extLst>
          </p:cNvPr>
          <p:cNvGrpSpPr/>
          <p:nvPr/>
        </p:nvGrpSpPr>
        <p:grpSpPr>
          <a:xfrm rot="20194347">
            <a:off x="4317623" y="3081088"/>
            <a:ext cx="1143000" cy="490631"/>
            <a:chOff x="5890618" y="4538485"/>
            <a:chExt cx="1143000" cy="490631"/>
          </a:xfrm>
        </p:grpSpPr>
        <p:sp>
          <p:nvSpPr>
            <p:cNvPr id="30" name="Freccia circolare in su 29">
              <a:extLst>
                <a:ext uri="{FF2B5EF4-FFF2-40B4-BE49-F238E27FC236}">
                  <a16:creationId xmlns:a16="http://schemas.microsoft.com/office/drawing/2014/main" id="{5105D1B5-AC7D-4596-93AD-955EB375670A}"/>
                </a:ext>
              </a:extLst>
            </p:cNvPr>
            <p:cNvSpPr/>
            <p:nvPr/>
          </p:nvSpPr>
          <p:spPr>
            <a:xfrm>
              <a:off x="5890618" y="4724316"/>
              <a:ext cx="762000" cy="304800"/>
            </a:xfrm>
            <a:prstGeom prst="curvedUp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1" name="Freccia circolare in su 30">
              <a:extLst>
                <a:ext uri="{FF2B5EF4-FFF2-40B4-BE49-F238E27FC236}">
                  <a16:creationId xmlns:a16="http://schemas.microsoft.com/office/drawing/2014/main" id="{D5F568E4-309E-4546-8224-EF1CA660911B}"/>
                </a:ext>
              </a:extLst>
            </p:cNvPr>
            <p:cNvSpPr/>
            <p:nvPr/>
          </p:nvSpPr>
          <p:spPr>
            <a:xfrm flipV="1">
              <a:off x="6271618" y="4538485"/>
              <a:ext cx="762000" cy="304800"/>
            </a:xfrm>
            <a:prstGeom prst="curved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32" name="CasellaDiTesto 31">
            <a:extLst>
              <a:ext uri="{FF2B5EF4-FFF2-40B4-BE49-F238E27FC236}">
                <a16:creationId xmlns:a16="http://schemas.microsoft.com/office/drawing/2014/main" id="{E446DDA7-EDA1-4249-B4ED-C6D064F74D03}"/>
              </a:ext>
            </a:extLst>
          </p:cNvPr>
          <p:cNvSpPr txBox="1"/>
          <p:nvPr/>
        </p:nvSpPr>
        <p:spPr>
          <a:xfrm>
            <a:off x="4531783" y="2737886"/>
            <a:ext cx="1259512" cy="1384995"/>
          </a:xfrm>
          <a:prstGeom prst="rect">
            <a:avLst/>
          </a:prstGeom>
          <a:noFill/>
        </p:spPr>
        <p:txBody>
          <a:bodyPr wrap="none" rtlCol="0">
            <a:spAutoFit/>
          </a:bodyPr>
          <a:lstStyle/>
          <a:p>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Lead finding</a:t>
            </a:r>
          </a:p>
          <a:p>
            <a:endPar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New fragment </a:t>
            </a:r>
          </a:p>
          <a:p>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based approach</a:t>
            </a:r>
          </a:p>
        </p:txBody>
      </p:sp>
      <p:sp>
        <p:nvSpPr>
          <p:cNvPr id="39" name="CasellaDiTesto 38">
            <a:extLst>
              <a:ext uri="{FF2B5EF4-FFF2-40B4-BE49-F238E27FC236}">
                <a16:creationId xmlns:a16="http://schemas.microsoft.com/office/drawing/2014/main" id="{1AF3C5F8-EC62-41EE-B608-280A63FF5627}"/>
              </a:ext>
            </a:extLst>
          </p:cNvPr>
          <p:cNvSpPr txBox="1"/>
          <p:nvPr/>
        </p:nvSpPr>
        <p:spPr>
          <a:xfrm>
            <a:off x="7772400" y="2209800"/>
            <a:ext cx="1172372" cy="646331"/>
          </a:xfrm>
          <a:prstGeom prst="rect">
            <a:avLst/>
          </a:prstGeom>
          <a:noFill/>
        </p:spPr>
        <p:txBody>
          <a:bodyPr wrap="square" rtlCol="0">
            <a:spAutoFit/>
          </a:bodyPr>
          <a:lstStyle/>
          <a:p>
            <a:pPr algn="ctr"/>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New library of potential  ligands</a:t>
            </a:r>
          </a:p>
        </p:txBody>
      </p:sp>
      <p:sp>
        <p:nvSpPr>
          <p:cNvPr id="40" name="CasellaDiTesto 39">
            <a:extLst>
              <a:ext uri="{FF2B5EF4-FFF2-40B4-BE49-F238E27FC236}">
                <a16:creationId xmlns:a16="http://schemas.microsoft.com/office/drawing/2014/main" id="{8D0931A8-4EF7-47A3-9669-4593D5788568}"/>
              </a:ext>
            </a:extLst>
          </p:cNvPr>
          <p:cNvSpPr txBox="1"/>
          <p:nvPr/>
        </p:nvSpPr>
        <p:spPr>
          <a:xfrm>
            <a:off x="5558678" y="4153032"/>
            <a:ext cx="2106638" cy="461665"/>
          </a:xfrm>
          <a:prstGeom prst="rect">
            <a:avLst/>
          </a:prstGeom>
          <a:noFill/>
        </p:spPr>
        <p:txBody>
          <a:bodyPr wrap="square" rtlCol="0">
            <a:spAutoFit/>
          </a:bodyPr>
          <a:lstStyle/>
          <a:p>
            <a:pPr algn="ctr"/>
            <a:r>
              <a:rPr lang="en-GB" sz="1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Selection by binding affinity and kinetics aspects</a:t>
            </a:r>
          </a:p>
        </p:txBody>
      </p:sp>
      <p:pic>
        <p:nvPicPr>
          <p:cNvPr id="7" name="Immagine 6">
            <a:extLst>
              <a:ext uri="{FF2B5EF4-FFF2-40B4-BE49-F238E27FC236}">
                <a16:creationId xmlns:a16="http://schemas.microsoft.com/office/drawing/2014/main" id="{79E08FF9-158B-4FE4-B66B-BC8D7F8BCD3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5709"/>
          <a:stretch/>
        </p:blipFill>
        <p:spPr>
          <a:xfrm>
            <a:off x="6705600" y="2634001"/>
            <a:ext cx="2469902" cy="2033436"/>
          </a:xfrm>
          <a:prstGeom prst="rect">
            <a:avLst/>
          </a:prstGeom>
        </p:spPr>
      </p:pic>
      <p:sp>
        <p:nvSpPr>
          <p:cNvPr id="8" name="Rettangolo 7">
            <a:extLst>
              <a:ext uri="{FF2B5EF4-FFF2-40B4-BE49-F238E27FC236}">
                <a16:creationId xmlns:a16="http://schemas.microsoft.com/office/drawing/2014/main" id="{BEEC9373-1101-4AF0-870D-2482B7DB21EC}"/>
              </a:ext>
            </a:extLst>
          </p:cNvPr>
          <p:cNvSpPr/>
          <p:nvPr/>
        </p:nvSpPr>
        <p:spPr>
          <a:xfrm>
            <a:off x="120006" y="2164732"/>
            <a:ext cx="8903988" cy="2502705"/>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8077200" cy="5073055"/>
          </a:xfrm>
          <a:prstGeom prst="rect">
            <a:avLst/>
          </a:prstGeom>
          <a:noFill/>
        </p:spPr>
        <p:txBody>
          <a:bodyPr wrap="square" rtlCol="0">
            <a:spAutoFit/>
          </a:bodyPr>
          <a:lstStyle/>
          <a:p>
            <a:pPr algn="just"/>
            <a:r>
              <a:rPr lang="fr-FR" sz="2000" b="1" dirty="0">
                <a:latin typeface="Tahoma" panose="020B0604030504040204" pitchFamily="34" charset="0"/>
                <a:ea typeface="Tahoma" panose="020B0604030504040204" pitchFamily="34" charset="0"/>
                <a:cs typeface="Tahoma" panose="020B0604030504040204" pitchFamily="34" charset="0"/>
              </a:rPr>
              <a:t>Abstract:</a:t>
            </a:r>
          </a:p>
          <a:p>
            <a:pPr algn="just"/>
            <a:endParaRPr lang="fr-FR" sz="1600" b="1" dirty="0">
              <a:latin typeface="Tahoma" panose="020B0604030504040204" pitchFamily="34" charset="0"/>
              <a:ea typeface="Tahoma" panose="020B0604030504040204" pitchFamily="34" charset="0"/>
              <a:cs typeface="Tahoma" panose="020B0604030504040204" pitchFamily="34" charset="0"/>
            </a:endParaRP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Bromodomain represents a large family of evolutionary protein modules that bind acetylated </a:t>
            </a:r>
            <a:r>
              <a:rPr lang="en-US" sz="1400" dirty="0" err="1">
                <a:latin typeface="Tahoma" panose="020B0604030504040204" pitchFamily="34" charset="0"/>
                <a:ea typeface="Tahoma" panose="020B0604030504040204" pitchFamily="34" charset="0"/>
                <a:cs typeface="Tahoma" panose="020B0604030504040204" pitchFamily="34" charset="0"/>
              </a:rPr>
              <a:t>lysines</a:t>
            </a:r>
            <a:r>
              <a:rPr lang="en-US" sz="1400" dirty="0">
                <a:latin typeface="Tahoma" panose="020B0604030504040204" pitchFamily="34" charset="0"/>
                <a:ea typeface="Tahoma" panose="020B0604030504040204" pitchFamily="34" charset="0"/>
                <a:cs typeface="Tahoma" panose="020B0604030504040204" pitchFamily="34" charset="0"/>
              </a:rPr>
              <a:t>. Bromodomain-containing protein 9 (BRD9) plays a role in chromatin remodeling and regulation of transcription. Because of its biological role, there is growing interest in this protein as a potential therapeutic target.</a:t>
            </a: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The main task of this work was to identify new potential inhibitors of BRD9 by using an evolution of the classic </a:t>
            </a:r>
            <a:r>
              <a:rPr lang="en-US" sz="1400" dirty="0" err="1">
                <a:latin typeface="Tahoma" panose="020B0604030504040204" pitchFamily="34" charset="0"/>
                <a:ea typeface="Tahoma" panose="020B0604030504040204" pitchFamily="34" charset="0"/>
                <a:cs typeface="Tahoma" panose="020B0604030504040204" pitchFamily="34" charset="0"/>
              </a:rPr>
              <a:t>fragment-based</a:t>
            </a:r>
            <a:r>
              <a:rPr lang="en-US" sz="1400" dirty="0">
                <a:latin typeface="Tahoma" panose="020B0604030504040204" pitchFamily="34" charset="0"/>
                <a:ea typeface="Tahoma" panose="020B0604030504040204" pitchFamily="34" charset="0"/>
                <a:cs typeface="Tahoma" panose="020B0604030504040204" pitchFamily="34" charset="0"/>
              </a:rPr>
              <a:t> methods. Starting from a crystallographic structure (PDB 5IGN), we built a hit molecule directly inside the active site of the protein. We designed a structure able to interact with the key residues in the binding site and with new unexplored sites. We selected several analogs to use as lead compounds by an extensive and automatic search of the scaffold structure on ZINC databases. We created a combinatorial library of potential inhibitors based on topological information directly in the binding site during a molecular dynamics simulation. </a:t>
            </a: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We have selected the best inhibitor potential based on binding energy and residence time. </a:t>
            </a: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Our approach could be tailored to several systems. </a:t>
            </a: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The main strength of the approach is the speed of the analysis and the accuracy of the results.</a:t>
            </a:r>
          </a:p>
          <a:p>
            <a:pPr algn="just">
              <a:lnSpc>
                <a:spcPct val="114000"/>
              </a:lnSpc>
              <a:spcAft>
                <a:spcPts val="6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fr-FR" sz="1600" b="1" dirty="0">
                <a:latin typeface="Tahoma" panose="020B0604030504040204" pitchFamily="34" charset="0"/>
                <a:ea typeface="Tahoma" panose="020B0604030504040204" pitchFamily="34" charset="0"/>
                <a:cs typeface="Tahoma" panose="020B0604030504040204" pitchFamily="34" charset="0"/>
              </a:rPr>
              <a:t>Keywords: </a:t>
            </a:r>
            <a:r>
              <a:rPr lang="fr-FR" sz="1400" i="1" dirty="0">
                <a:latin typeface="Tahoma" panose="020B0604030504040204" pitchFamily="34" charset="0"/>
                <a:ea typeface="Tahoma" panose="020B0604030504040204" pitchFamily="34" charset="0"/>
                <a:cs typeface="Tahoma" panose="020B0604030504040204" pitchFamily="34" charset="0"/>
              </a:rPr>
              <a:t>drug design; </a:t>
            </a:r>
            <a:r>
              <a:rPr lang="fr-FR" sz="1400" i="1" dirty="0" err="1">
                <a:latin typeface="Tahoma" panose="020B0604030504040204" pitchFamily="34" charset="0"/>
                <a:ea typeface="Tahoma" panose="020B0604030504040204" pitchFamily="34" charset="0"/>
                <a:cs typeface="Tahoma" panose="020B0604030504040204" pitchFamily="34" charset="0"/>
              </a:rPr>
              <a:t>fragment-based</a:t>
            </a:r>
            <a:r>
              <a:rPr lang="fr-FR" sz="1400" i="1" dirty="0">
                <a:latin typeface="Tahoma" panose="020B0604030504040204" pitchFamily="34" charset="0"/>
                <a:ea typeface="Tahoma" panose="020B0604030504040204" pitchFamily="34" charset="0"/>
                <a:cs typeface="Tahoma" panose="020B0604030504040204" pitchFamily="34" charset="0"/>
              </a:rPr>
              <a:t>; BRD9</a:t>
            </a:r>
            <a:endParaRPr lang="fr-FR" sz="1600" i="1"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a:extLst>
              <a:ext uri="{FF2B5EF4-FFF2-40B4-BE49-F238E27FC236}">
                <a16:creationId xmlns:a16="http://schemas.microsoft.com/office/drawing/2014/main" id="{93E0D36A-40BA-4218-920E-0EF1065B713A}"/>
              </a:ext>
            </a:extLst>
          </p:cNvPr>
          <p:cNvGrpSpPr>
            <a:grpSpLocks noChangeAspect="1"/>
          </p:cNvGrpSpPr>
          <p:nvPr/>
        </p:nvGrpSpPr>
        <p:grpSpPr>
          <a:xfrm>
            <a:off x="871205" y="2873625"/>
            <a:ext cx="7401590" cy="3312331"/>
            <a:chOff x="817941" y="2590800"/>
            <a:chExt cx="8045094" cy="3600309"/>
          </a:xfrm>
        </p:grpSpPr>
        <p:grpSp>
          <p:nvGrpSpPr>
            <p:cNvPr id="11" name="Gruppo 10">
              <a:extLst>
                <a:ext uri="{FF2B5EF4-FFF2-40B4-BE49-F238E27FC236}">
                  <a16:creationId xmlns:a16="http://schemas.microsoft.com/office/drawing/2014/main" id="{75315EA7-87C2-4D07-A795-D8BD503BFB21}"/>
                </a:ext>
              </a:extLst>
            </p:cNvPr>
            <p:cNvGrpSpPr>
              <a:grpSpLocks noChangeAspect="1"/>
            </p:cNvGrpSpPr>
            <p:nvPr/>
          </p:nvGrpSpPr>
          <p:grpSpPr>
            <a:xfrm>
              <a:off x="817941" y="2590800"/>
              <a:ext cx="5659059" cy="3600309"/>
              <a:chOff x="1536534" y="1009055"/>
              <a:chExt cx="7607466" cy="4839891"/>
            </a:xfrm>
          </p:grpSpPr>
          <p:pic>
            <p:nvPicPr>
              <p:cNvPr id="10" name="Immagine 9" descr="Immagine che contiene utensiledimetallo, catena&#10;&#10;Descrizione generata automaticamente">
                <a:extLst>
                  <a:ext uri="{FF2B5EF4-FFF2-40B4-BE49-F238E27FC236}">
                    <a16:creationId xmlns:a16="http://schemas.microsoft.com/office/drawing/2014/main" id="{EF3E0A63-A49E-48F4-A27A-1E2E1B71F8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804"/>
              <a:stretch/>
            </p:blipFill>
            <p:spPr>
              <a:xfrm>
                <a:off x="1536534" y="1009055"/>
                <a:ext cx="7607466" cy="4839891"/>
              </a:xfrm>
              <a:prstGeom prst="rect">
                <a:avLst/>
              </a:prstGeom>
            </p:spPr>
          </p:pic>
          <p:pic>
            <p:nvPicPr>
              <p:cNvPr id="8" name="Immagine 7">
                <a:extLst>
                  <a:ext uri="{FF2B5EF4-FFF2-40B4-BE49-F238E27FC236}">
                    <a16:creationId xmlns:a16="http://schemas.microsoft.com/office/drawing/2014/main" id="{5911A374-5B4F-45BA-967E-694779C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04"/>
              <a:stretch/>
            </p:blipFill>
            <p:spPr>
              <a:xfrm>
                <a:off x="1536534" y="1009055"/>
                <a:ext cx="7607466" cy="4839891"/>
              </a:xfrm>
              <a:prstGeom prst="rect">
                <a:avLst/>
              </a:prstGeom>
            </p:spPr>
          </p:pic>
        </p:grpSp>
        <p:pic>
          <p:nvPicPr>
            <p:cNvPr id="4" name="Immagine 3">
              <a:extLst>
                <a:ext uri="{FF2B5EF4-FFF2-40B4-BE49-F238E27FC236}">
                  <a16:creationId xmlns:a16="http://schemas.microsoft.com/office/drawing/2014/main" id="{2BFDEC50-C2B9-4E97-987C-B22FC366D144}"/>
                </a:ext>
              </a:extLst>
            </p:cNvPr>
            <p:cNvPicPr>
              <a:picLocks noChangeAspect="1"/>
            </p:cNvPicPr>
            <p:nvPr/>
          </p:nvPicPr>
          <p:blipFill>
            <a:blip r:embed="rId4"/>
            <a:stretch>
              <a:fillRect/>
            </a:stretch>
          </p:blipFill>
          <p:spPr>
            <a:xfrm>
              <a:off x="5453085" y="3215717"/>
              <a:ext cx="3409950" cy="2649723"/>
            </a:xfrm>
            <a:prstGeom prst="rect">
              <a:avLst/>
            </a:prstGeom>
          </p:spPr>
        </p:pic>
        <p:sp>
          <p:nvSpPr>
            <p:cNvPr id="6" name="CasellaDiTesto 5">
              <a:extLst>
                <a:ext uri="{FF2B5EF4-FFF2-40B4-BE49-F238E27FC236}">
                  <a16:creationId xmlns:a16="http://schemas.microsoft.com/office/drawing/2014/main" id="{87B88423-ADCC-49BE-BBC5-624B2C1F1ED3}"/>
                </a:ext>
              </a:extLst>
            </p:cNvPr>
            <p:cNvSpPr txBox="1"/>
            <p:nvPr/>
          </p:nvSpPr>
          <p:spPr>
            <a:xfrm>
              <a:off x="4023026" y="5014658"/>
              <a:ext cx="2202847" cy="523220"/>
            </a:xfrm>
            <a:prstGeom prst="rect">
              <a:avLst/>
            </a:prstGeom>
            <a:noFill/>
          </p:spPr>
          <p:txBody>
            <a:bodyPr wrap="none" rtlCol="0">
              <a:spAutoFit/>
            </a:bodyPr>
            <a:lstStyle/>
            <a:p>
              <a:pPr algn="ctr"/>
              <a:r>
                <a:rPr lang="en-US" sz="1400" i="1" dirty="0">
                  <a:latin typeface="Tahoma" panose="020B0604030504040204" pitchFamily="34" charset="0"/>
                  <a:ea typeface="Tahoma" panose="020B0604030504040204" pitchFamily="34" charset="0"/>
                  <a:cs typeface="Tahoma" panose="020B0604030504040204" pitchFamily="34" charset="0"/>
                </a:rPr>
                <a:t>Hydrophobic binding site </a:t>
              </a:r>
            </a:p>
            <a:p>
              <a:pPr algn="ctr"/>
              <a:r>
                <a:rPr lang="en-US" sz="1400" i="1" dirty="0">
                  <a:latin typeface="Tahoma" panose="020B0604030504040204" pitchFamily="34" charset="0"/>
                  <a:ea typeface="Tahoma" panose="020B0604030504040204" pitchFamily="34" charset="0"/>
                  <a:cs typeface="Tahoma" panose="020B0604030504040204" pitchFamily="34" charset="0"/>
                </a:rPr>
                <a:t>and key residues</a:t>
              </a:r>
              <a:endParaRPr lang="en-GB" sz="1400" i="1" dirty="0">
                <a:latin typeface="Tahoma" panose="020B0604030504040204" pitchFamily="34" charset="0"/>
                <a:ea typeface="Tahoma" panose="020B0604030504040204" pitchFamily="34" charset="0"/>
                <a:cs typeface="Tahoma" panose="020B0604030504040204" pitchFamily="34" charset="0"/>
              </a:endParaRPr>
            </a:p>
          </p:txBody>
        </p:sp>
      </p:gr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CasellaDiTesto 1">
            <a:extLst>
              <a:ext uri="{FF2B5EF4-FFF2-40B4-BE49-F238E27FC236}">
                <a16:creationId xmlns:a16="http://schemas.microsoft.com/office/drawing/2014/main" id="{8CC2442E-71D9-49DA-AB74-08F85D3C1A13}"/>
              </a:ext>
            </a:extLst>
          </p:cNvPr>
          <p:cNvSpPr txBox="1"/>
          <p:nvPr/>
        </p:nvSpPr>
        <p:spPr>
          <a:xfrm>
            <a:off x="571500" y="656804"/>
            <a:ext cx="8001000" cy="3076996"/>
          </a:xfrm>
          <a:prstGeom prst="rect">
            <a:avLst/>
          </a:prstGeom>
          <a:noFill/>
        </p:spPr>
        <p:txBody>
          <a:bodyPr wrap="square" rtlCol="0">
            <a:spAutoFit/>
          </a:bodyPr>
          <a:lstStyle/>
          <a:p>
            <a:pPr>
              <a:lnSpc>
                <a:spcPct val="114000"/>
              </a:lnSpc>
              <a:spcAft>
                <a:spcPts val="600"/>
              </a:spcAft>
            </a:pPr>
            <a:r>
              <a:rPr lang="en-GB" sz="1400" dirty="0">
                <a:latin typeface="Tahoma" panose="020B0604030504040204" pitchFamily="34" charset="0"/>
                <a:ea typeface="Tahoma" panose="020B0604030504040204" pitchFamily="34" charset="0"/>
                <a:cs typeface="Tahoma" panose="020B0604030504040204" pitchFamily="34" charset="0"/>
              </a:rPr>
              <a:t>The structure-assisted drug design and discovery process use structural information of the target to drive the synthesis of potential drugs. This information can be used to help explain the basis of their activity and to improve the potency and specificity of new lead compounds. </a:t>
            </a:r>
            <a:endParaRPr lang="it-IT" sz="1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pPr>
            <a:r>
              <a:rPr lang="en-GB" sz="1400" dirty="0">
                <a:latin typeface="Tahoma" panose="020B0604030504040204" pitchFamily="34" charset="0"/>
                <a:ea typeface="Tahoma" panose="020B0604030504040204" pitchFamily="34" charset="0"/>
                <a:cs typeface="Tahoma" panose="020B0604030504040204" pitchFamily="34" charset="0"/>
              </a:rPr>
              <a:t>The main goal in drug discovery is the accurate evaluation of ligand binding to a protein receptor. In this field, the molecular docking technique is the most used tool to analyse the geometry and the interactions of a ligand in a protein binding site. </a:t>
            </a:r>
            <a:endParaRPr lang="it-IT" sz="1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pPr>
            <a:r>
              <a:rPr lang="en-GB" sz="1400" dirty="0">
                <a:latin typeface="Tahoma" panose="020B0604030504040204" pitchFamily="34" charset="0"/>
                <a:ea typeface="Tahoma" panose="020B0604030504040204" pitchFamily="34" charset="0"/>
                <a:cs typeface="Tahoma" panose="020B0604030504040204" pitchFamily="34" charset="0"/>
              </a:rPr>
              <a:t>Bromodomain-containing protein 9 (BRD9), a protein-coding gene, has been employed as a potential target for anticancer drugs in recent years</a:t>
            </a:r>
            <a:endParaRPr lang="it-IT" sz="1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pPr>
            <a:r>
              <a:rPr lang="en-GB" sz="1400" dirty="0">
                <a:latin typeface="Tahoma" panose="020B0604030504040204" pitchFamily="34" charset="0"/>
                <a:ea typeface="Tahoma" panose="020B0604030504040204" pitchFamily="34" charset="0"/>
                <a:cs typeface="Tahoma" panose="020B0604030504040204" pitchFamily="34" charset="0"/>
              </a:rPr>
              <a:t>We used the enzyme BRD9, in complex with a potent binder (LP99) to test our protocol for drug design. </a:t>
            </a:r>
            <a:endParaRPr lang="it-IT" sz="1400" dirty="0">
              <a:latin typeface="Tahoma" panose="020B0604030504040204" pitchFamily="34" charset="0"/>
              <a:ea typeface="Tahoma" panose="020B0604030504040204" pitchFamily="34" charset="0"/>
              <a:cs typeface="Tahoma" panose="020B0604030504040204" pitchFamily="34" charset="0"/>
            </a:endParaRPr>
          </a:p>
          <a:p>
            <a:pPr>
              <a:lnSpc>
                <a:spcPct val="114000"/>
              </a:lnSpc>
              <a:spcAft>
                <a:spcPts val="600"/>
              </a:spcAft>
            </a:pPr>
            <a:r>
              <a:rPr lang="it-IT" sz="1400" dirty="0">
                <a:latin typeface="Tahoma" panose="020B0604030504040204" pitchFamily="34" charset="0"/>
                <a:ea typeface="Tahoma" panose="020B0604030504040204" pitchFamily="34" charset="0"/>
                <a:cs typeface="Tahoma" panose="020B0604030504040204" pitchFamily="34" charset="0"/>
              </a:rPr>
              <a:t> </a:t>
            </a:r>
          </a:p>
        </p:txBody>
      </p:sp>
      <p:sp>
        <p:nvSpPr>
          <p:cNvPr id="7" name="TextBox 3">
            <a:extLst>
              <a:ext uri="{FF2B5EF4-FFF2-40B4-BE49-F238E27FC236}">
                <a16:creationId xmlns:a16="http://schemas.microsoft.com/office/drawing/2014/main" id="{EDFA2F8F-505D-4F7C-948D-045E58DC823A}"/>
              </a:ext>
            </a:extLst>
          </p:cNvPr>
          <p:cNvSpPr txBox="1"/>
          <p:nvPr/>
        </p:nvSpPr>
        <p:spPr>
          <a:xfrm>
            <a:off x="609600" y="224135"/>
            <a:ext cx="8153400" cy="430887"/>
          </a:xfrm>
          <a:prstGeom prst="rect">
            <a:avLst/>
          </a:prstGeom>
          <a:noFill/>
        </p:spPr>
        <p:txBody>
          <a:bodyPr wrap="square" rtlCol="0">
            <a:spAutoFit/>
          </a:bodyPr>
          <a:lstStyle/>
          <a:p>
            <a:r>
              <a:rPr lang="fr-FR" sz="2200" b="1" dirty="0">
                <a:latin typeface="Tahoma" panose="020B0604030504040204" pitchFamily="34" charset="0"/>
                <a:ea typeface="Tahoma" panose="020B0604030504040204" pitchFamily="34" charset="0"/>
                <a:cs typeface="Tahoma" panose="020B0604030504040204" pitchFamily="34" charset="0"/>
              </a:rPr>
              <a:t>Introduction</a:t>
            </a:r>
            <a:endParaRPr lang="fr-FR" sz="2200" b="1" dirty="0"/>
          </a:p>
        </p:txBody>
      </p:sp>
    </p:spTree>
    <p:extLst>
      <p:ext uri="{BB962C8B-B14F-4D97-AF65-F5344CB8AC3E}">
        <p14:creationId xmlns:p14="http://schemas.microsoft.com/office/powerpoint/2010/main" val="415527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magine 32">
            <a:extLst>
              <a:ext uri="{FF2B5EF4-FFF2-40B4-BE49-F238E27FC236}">
                <a16:creationId xmlns:a16="http://schemas.microsoft.com/office/drawing/2014/main" id="{D813F900-1A9C-4322-ACAA-8A80EEC43875}"/>
              </a:ext>
            </a:extLst>
          </p:cNvPr>
          <p:cNvPicPr>
            <a:picLocks noChangeAspect="1"/>
          </p:cNvPicPr>
          <p:nvPr/>
        </p:nvPicPr>
        <p:blipFill>
          <a:blip r:embed="rId2"/>
          <a:stretch>
            <a:fillRect/>
          </a:stretch>
        </p:blipFill>
        <p:spPr>
          <a:xfrm>
            <a:off x="760557" y="1669842"/>
            <a:ext cx="1756264" cy="1725809"/>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AB6D58AA-7B6E-4C8D-B143-BF4F9C1235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41" t="2623" r="34220"/>
          <a:stretch/>
        </p:blipFill>
        <p:spPr>
          <a:xfrm>
            <a:off x="3176447" y="1506863"/>
            <a:ext cx="1918725" cy="2088642"/>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96FCAD8A-D0D3-4AC4-AED2-521C1CC02E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733" t="1276" r="34333" b="-1276"/>
          <a:stretch/>
        </p:blipFill>
        <p:spPr>
          <a:xfrm>
            <a:off x="5957047" y="1581526"/>
            <a:ext cx="1815353" cy="2038985"/>
          </a:xfrm>
          <a:prstGeom prst="rect">
            <a:avLst/>
          </a:prstGeom>
        </p:spPr>
      </p:pic>
      <p:grpSp>
        <p:nvGrpSpPr>
          <p:cNvPr id="13" name="Gruppo 12">
            <a:extLst>
              <a:ext uri="{FF2B5EF4-FFF2-40B4-BE49-F238E27FC236}">
                <a16:creationId xmlns:a16="http://schemas.microsoft.com/office/drawing/2014/main" id="{BFE250E7-A9D0-4876-8CB0-D8D6D32D17EC}"/>
              </a:ext>
            </a:extLst>
          </p:cNvPr>
          <p:cNvGrpSpPr/>
          <p:nvPr/>
        </p:nvGrpSpPr>
        <p:grpSpPr>
          <a:xfrm>
            <a:off x="3593922" y="3061231"/>
            <a:ext cx="1106639" cy="541731"/>
            <a:chOff x="1790161" y="2438467"/>
            <a:chExt cx="1106639" cy="541731"/>
          </a:xfrm>
          <a:solidFill>
            <a:schemeClr val="accent6">
              <a:lumMod val="20000"/>
              <a:lumOff val="80000"/>
            </a:schemeClr>
          </a:solidFill>
        </p:grpSpPr>
        <p:sp>
          <p:nvSpPr>
            <p:cNvPr id="14" name="Rettangolo con angoli arrotondati 13">
              <a:extLst>
                <a:ext uri="{FF2B5EF4-FFF2-40B4-BE49-F238E27FC236}">
                  <a16:creationId xmlns:a16="http://schemas.microsoft.com/office/drawing/2014/main" id="{0D22CAFF-8099-4BC0-9994-8C7D18D8BD86}"/>
                </a:ext>
              </a:extLst>
            </p:cNvPr>
            <p:cNvSpPr/>
            <p:nvPr/>
          </p:nvSpPr>
          <p:spPr>
            <a:xfrm>
              <a:off x="1790161" y="2438467"/>
              <a:ext cx="1106639" cy="54173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4D2A4286-9C0C-4CC0-863E-254DCE791E1D}"/>
                </a:ext>
              </a:extLst>
            </p:cNvPr>
            <p:cNvSpPr txBox="1"/>
            <p:nvPr/>
          </p:nvSpPr>
          <p:spPr>
            <a:xfrm>
              <a:off x="1806028" y="2454334"/>
              <a:ext cx="1074905" cy="509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Binding site investigation</a:t>
              </a:r>
            </a:p>
          </p:txBody>
        </p:sp>
      </p:grpSp>
      <p:sp>
        <p:nvSpPr>
          <p:cNvPr id="17" name="CasellaDiTesto 16">
            <a:extLst>
              <a:ext uri="{FF2B5EF4-FFF2-40B4-BE49-F238E27FC236}">
                <a16:creationId xmlns:a16="http://schemas.microsoft.com/office/drawing/2014/main" id="{E0B122BD-F3B7-408C-985C-B177FE1C8716}"/>
              </a:ext>
            </a:extLst>
          </p:cNvPr>
          <p:cNvSpPr txBox="1"/>
          <p:nvPr/>
        </p:nvSpPr>
        <p:spPr>
          <a:xfrm>
            <a:off x="2385264" y="3072080"/>
            <a:ext cx="819455" cy="661720"/>
          </a:xfrm>
          <a:prstGeom prst="rect">
            <a:avLst/>
          </a:prstGeom>
          <a:noFill/>
        </p:spPr>
        <p:txBody>
          <a:bodyPr wrap="none" rtlCol="0">
            <a:spAutoFit/>
          </a:bodyPr>
          <a:lstStyle/>
          <a:p>
            <a:r>
              <a:rPr lang="it-IT" sz="1200" i="1" dirty="0" err="1">
                <a:latin typeface="Tahoma" panose="020B0604030504040204" pitchFamily="34" charset="0"/>
                <a:ea typeface="Tahoma" panose="020B0604030504040204" pitchFamily="34" charset="0"/>
                <a:cs typeface="Tahoma" panose="020B0604030504040204" pitchFamily="34" charset="0"/>
              </a:rPr>
              <a:t>PDBclean</a:t>
            </a:r>
            <a:endParaRPr lang="it-IT" sz="1200" i="1" dirty="0">
              <a:latin typeface="Tahoma" panose="020B0604030504040204" pitchFamily="34" charset="0"/>
              <a:ea typeface="Tahoma" panose="020B0604030504040204" pitchFamily="34" charset="0"/>
              <a:cs typeface="Tahoma" panose="020B0604030504040204" pitchFamily="34" charset="0"/>
            </a:endParaRPr>
          </a:p>
          <a:p>
            <a:endParaRPr lang="it-IT" sz="500" i="1" dirty="0">
              <a:latin typeface="Tahoma" panose="020B0604030504040204" pitchFamily="34" charset="0"/>
              <a:ea typeface="Tahoma" panose="020B0604030504040204" pitchFamily="34" charset="0"/>
              <a:cs typeface="Tahoma" panose="020B0604030504040204" pitchFamily="34" charset="0"/>
            </a:endParaRPr>
          </a:p>
          <a:p>
            <a:endParaRPr lang="it-IT" sz="1200" i="1" dirty="0">
              <a:latin typeface="Tahoma" panose="020B0604030504040204" pitchFamily="34" charset="0"/>
              <a:ea typeface="Tahoma" panose="020B0604030504040204" pitchFamily="34" charset="0"/>
              <a:cs typeface="Tahoma" panose="020B0604030504040204" pitchFamily="34" charset="0"/>
            </a:endParaRPr>
          </a:p>
          <a:p>
            <a:endParaRPr lang="it-IT" sz="800" i="1" dirty="0">
              <a:latin typeface="Tahoma" panose="020B0604030504040204" pitchFamily="34" charset="0"/>
              <a:ea typeface="Tahoma" panose="020B0604030504040204" pitchFamily="34" charset="0"/>
              <a:cs typeface="Tahoma" panose="020B0604030504040204" pitchFamily="34" charset="0"/>
            </a:endParaRPr>
          </a:p>
        </p:txBody>
      </p:sp>
      <p:sp>
        <p:nvSpPr>
          <p:cNvPr id="18" name="CasellaDiTesto 17">
            <a:extLst>
              <a:ext uri="{FF2B5EF4-FFF2-40B4-BE49-F238E27FC236}">
                <a16:creationId xmlns:a16="http://schemas.microsoft.com/office/drawing/2014/main" id="{41E605AB-C46D-4258-8B15-14C727E45BAB}"/>
              </a:ext>
            </a:extLst>
          </p:cNvPr>
          <p:cNvSpPr txBox="1"/>
          <p:nvPr/>
        </p:nvSpPr>
        <p:spPr>
          <a:xfrm>
            <a:off x="5123400" y="3061231"/>
            <a:ext cx="923201" cy="276999"/>
          </a:xfrm>
          <a:prstGeom prst="rect">
            <a:avLst/>
          </a:prstGeom>
          <a:noFill/>
        </p:spPr>
        <p:txBody>
          <a:bodyPr wrap="none" rtlCol="0">
            <a:spAutoFit/>
          </a:bodyPr>
          <a:lstStyle>
            <a:defPPr>
              <a:defRPr lang="it-IT"/>
            </a:defPPr>
            <a:lvl1pPr>
              <a:defRPr sz="1200" i="1">
                <a:latin typeface="Helvetica" panose="020B0604020202020204" pitchFamily="34" charset="0"/>
                <a:cs typeface="Helvetica" panose="020B0604020202020204" pitchFamily="34" charset="0"/>
              </a:defRPr>
            </a:lvl1pPr>
          </a:lstStyle>
          <a:p>
            <a:r>
              <a:rPr lang="it-IT" sz="1200" i="1" dirty="0" err="1">
                <a:latin typeface="Tahoma" panose="020B0604030504040204" pitchFamily="34" charset="0"/>
                <a:ea typeface="Tahoma" panose="020B0604030504040204" pitchFamily="34" charset="0"/>
                <a:cs typeface="Tahoma" panose="020B0604030504040204" pitchFamily="34" charset="0"/>
              </a:rPr>
              <a:t>Extragraph</a:t>
            </a:r>
            <a:endParaRPr lang="it-IT" dirty="0">
              <a:latin typeface="Tahoma" panose="020B0604030504040204" pitchFamily="34" charset="0"/>
              <a:ea typeface="Tahoma" panose="020B0604030504040204" pitchFamily="34" charset="0"/>
              <a:cs typeface="Tahoma" panose="020B0604030504040204" pitchFamily="34" charset="0"/>
            </a:endParaRPr>
          </a:p>
        </p:txBody>
      </p:sp>
      <p:cxnSp>
        <p:nvCxnSpPr>
          <p:cNvPr id="22" name="Connettore 2 21">
            <a:extLst>
              <a:ext uri="{FF2B5EF4-FFF2-40B4-BE49-F238E27FC236}">
                <a16:creationId xmlns:a16="http://schemas.microsoft.com/office/drawing/2014/main" id="{EE3DD821-A8B7-4A88-8773-5D86EC2216EA}"/>
              </a:ext>
            </a:extLst>
          </p:cNvPr>
          <p:cNvCxnSpPr>
            <a:cxnSpLocks/>
          </p:cNvCxnSpPr>
          <p:nvPr/>
        </p:nvCxnSpPr>
        <p:spPr>
          <a:xfrm flipV="1">
            <a:off x="5125849" y="3327233"/>
            <a:ext cx="831198" cy="2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po 22">
            <a:extLst>
              <a:ext uri="{FF2B5EF4-FFF2-40B4-BE49-F238E27FC236}">
                <a16:creationId xmlns:a16="http://schemas.microsoft.com/office/drawing/2014/main" id="{54BAF7EF-8BAE-4BFE-8038-0EE04AF1812C}"/>
              </a:ext>
            </a:extLst>
          </p:cNvPr>
          <p:cNvGrpSpPr/>
          <p:nvPr/>
        </p:nvGrpSpPr>
        <p:grpSpPr>
          <a:xfrm>
            <a:off x="1181507" y="3061318"/>
            <a:ext cx="1106639" cy="541731"/>
            <a:chOff x="1790161" y="2438467"/>
            <a:chExt cx="1106639" cy="541731"/>
          </a:xfrm>
          <a:solidFill>
            <a:schemeClr val="accent6">
              <a:lumMod val="20000"/>
              <a:lumOff val="80000"/>
            </a:schemeClr>
          </a:solidFill>
        </p:grpSpPr>
        <p:sp>
          <p:nvSpPr>
            <p:cNvPr id="24" name="Rettangolo con angoli arrotondati 23">
              <a:extLst>
                <a:ext uri="{FF2B5EF4-FFF2-40B4-BE49-F238E27FC236}">
                  <a16:creationId xmlns:a16="http://schemas.microsoft.com/office/drawing/2014/main" id="{15D92250-4795-49AB-A273-9DC93A6B64D7}"/>
                </a:ext>
              </a:extLst>
            </p:cNvPr>
            <p:cNvSpPr/>
            <p:nvPr/>
          </p:nvSpPr>
          <p:spPr>
            <a:xfrm>
              <a:off x="1790161" y="2438467"/>
              <a:ext cx="1106639" cy="54173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0E43C770-9F52-48B1-94AB-82671F865E54}"/>
                </a:ext>
              </a:extLst>
            </p:cNvPr>
            <p:cNvSpPr txBox="1"/>
            <p:nvPr/>
          </p:nvSpPr>
          <p:spPr>
            <a:xfrm>
              <a:off x="1806028" y="2454334"/>
              <a:ext cx="1074905" cy="509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dirty="0">
                  <a:solidFill>
                    <a:schemeClr val="tx1"/>
                  </a:solidFill>
                  <a:latin typeface="Tahoma" panose="020B0604030504040204" pitchFamily="34" charset="0"/>
                  <a:ea typeface="Tahoma" panose="020B0604030504040204" pitchFamily="34" charset="0"/>
                  <a:cs typeface="Tahoma" panose="020B0604030504040204" pitchFamily="34" charset="0"/>
                </a:rPr>
                <a:t>PDB 5IGN</a:t>
              </a:r>
            </a:p>
          </p:txBody>
        </p:sp>
      </p:grpSp>
      <p:grpSp>
        <p:nvGrpSpPr>
          <p:cNvPr id="26" name="Gruppo 25">
            <a:extLst>
              <a:ext uri="{FF2B5EF4-FFF2-40B4-BE49-F238E27FC236}">
                <a16:creationId xmlns:a16="http://schemas.microsoft.com/office/drawing/2014/main" id="{435FAAC4-E03A-4209-87E8-822F105CBED1}"/>
              </a:ext>
            </a:extLst>
          </p:cNvPr>
          <p:cNvGrpSpPr/>
          <p:nvPr/>
        </p:nvGrpSpPr>
        <p:grpSpPr>
          <a:xfrm>
            <a:off x="6305293" y="3061231"/>
            <a:ext cx="1106639" cy="541731"/>
            <a:chOff x="1790161" y="2438467"/>
            <a:chExt cx="1106639" cy="541731"/>
          </a:xfrm>
          <a:solidFill>
            <a:schemeClr val="accent6">
              <a:lumMod val="20000"/>
              <a:lumOff val="80000"/>
            </a:schemeClr>
          </a:solidFill>
        </p:grpSpPr>
        <p:sp>
          <p:nvSpPr>
            <p:cNvPr id="27" name="Rettangolo con angoli arrotondati 26">
              <a:extLst>
                <a:ext uri="{FF2B5EF4-FFF2-40B4-BE49-F238E27FC236}">
                  <a16:creationId xmlns:a16="http://schemas.microsoft.com/office/drawing/2014/main" id="{1A62BB1B-F4A1-4680-B7BE-79990EF9EAF5}"/>
                </a:ext>
              </a:extLst>
            </p:cNvPr>
            <p:cNvSpPr/>
            <p:nvPr/>
          </p:nvSpPr>
          <p:spPr>
            <a:xfrm>
              <a:off x="1790161" y="2438467"/>
              <a:ext cx="1106639" cy="541731"/>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CasellaDiTesto 27">
              <a:extLst>
                <a:ext uri="{FF2B5EF4-FFF2-40B4-BE49-F238E27FC236}">
                  <a16:creationId xmlns:a16="http://schemas.microsoft.com/office/drawing/2014/main" id="{E13609BB-7696-4088-80B5-B26E24F0B15C}"/>
                </a:ext>
              </a:extLst>
            </p:cNvPr>
            <p:cNvSpPr txBox="1"/>
            <p:nvPr/>
          </p:nvSpPr>
          <p:spPr>
            <a:xfrm>
              <a:off x="1806028" y="2454334"/>
              <a:ext cx="1074905" cy="5099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it-IT" sz="1000" dirty="0">
                  <a:solidFill>
                    <a:schemeClr val="tx1"/>
                  </a:solidFill>
                  <a:latin typeface="Tahoma" panose="020B0604030504040204" pitchFamily="34" charset="0"/>
                  <a:ea typeface="Tahoma" panose="020B0604030504040204" pitchFamily="34" charset="0"/>
                  <a:cs typeface="Tahoma" panose="020B0604030504040204" pitchFamily="34" charset="0"/>
                </a:rPr>
                <a:t>Scaffold</a:t>
              </a:r>
              <a:endParaRPr lang="it-IT" sz="10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cxnSp>
        <p:nvCxnSpPr>
          <p:cNvPr id="29" name="Connettore 2 28">
            <a:extLst>
              <a:ext uri="{FF2B5EF4-FFF2-40B4-BE49-F238E27FC236}">
                <a16:creationId xmlns:a16="http://schemas.microsoft.com/office/drawing/2014/main" id="{AE476339-BB03-4014-A6C1-383133AA97B0}"/>
              </a:ext>
            </a:extLst>
          </p:cNvPr>
          <p:cNvCxnSpPr>
            <a:cxnSpLocks/>
          </p:cNvCxnSpPr>
          <p:nvPr/>
        </p:nvCxnSpPr>
        <p:spPr>
          <a:xfrm flipV="1">
            <a:off x="2448724" y="3348141"/>
            <a:ext cx="831198" cy="2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9600" y="224135"/>
            <a:ext cx="8153400" cy="430887"/>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Results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latin typeface="Tahoma" panose="020B0604030504040204" pitchFamily="34" charset="0"/>
                <a:ea typeface="Tahoma" panose="020B0604030504040204" pitchFamily="34" charset="0"/>
                <a:cs typeface="Tahoma" panose="020B0604030504040204" pitchFamily="34" charset="0"/>
              </a:rPr>
              <a:pPr/>
              <a:t>5</a:t>
            </a:fld>
            <a:endParaRPr lang="fr-FR">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1" name="Rettangolo 30">
            <a:extLst>
              <a:ext uri="{FF2B5EF4-FFF2-40B4-BE49-F238E27FC236}">
                <a16:creationId xmlns:a16="http://schemas.microsoft.com/office/drawing/2014/main" id="{99390DAE-DA22-4C67-A38F-140E6E854B21}"/>
              </a:ext>
            </a:extLst>
          </p:cNvPr>
          <p:cNvSpPr/>
          <p:nvPr/>
        </p:nvSpPr>
        <p:spPr>
          <a:xfrm>
            <a:off x="685800" y="709136"/>
            <a:ext cx="7772400" cy="881523"/>
          </a:xfrm>
          <a:prstGeom prst="rect">
            <a:avLst/>
          </a:prstGeom>
        </p:spPr>
        <p:txBody>
          <a:bodyPr wrap="square">
            <a:spAutoFit/>
          </a:bodyPr>
          <a:lstStyle/>
          <a:p>
            <a:pPr algn="just">
              <a:lnSpc>
                <a:spcPct val="114000"/>
              </a:lnSpc>
              <a:spcAft>
                <a:spcPts val="600"/>
              </a:spcAft>
            </a:pPr>
            <a:r>
              <a:rPr lang="en-GB" sz="1400" dirty="0">
                <a:latin typeface="Tahoma" panose="020B0604030504040204" pitchFamily="34" charset="0"/>
                <a:ea typeface="Tahoma" panose="020B0604030504040204" pitchFamily="34" charset="0"/>
                <a:cs typeface="Tahoma" panose="020B0604030504040204" pitchFamily="34" charset="0"/>
              </a:rPr>
              <a:t>The investigation of the binding site revealed a small pocket buried in the receptor.</a:t>
            </a: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The purpose of this work was to develop new molecules capable of establishing interactions with the protein residues of this new pocket.</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
        <p:nvSpPr>
          <p:cNvPr id="32" name="Rettangolo 31">
            <a:extLst>
              <a:ext uri="{FF2B5EF4-FFF2-40B4-BE49-F238E27FC236}">
                <a16:creationId xmlns:a16="http://schemas.microsoft.com/office/drawing/2014/main" id="{21C37EDF-96AB-4803-AE3F-D67D1671B8A9}"/>
              </a:ext>
            </a:extLst>
          </p:cNvPr>
          <p:cNvSpPr/>
          <p:nvPr/>
        </p:nvSpPr>
        <p:spPr>
          <a:xfrm>
            <a:off x="814605" y="3860880"/>
            <a:ext cx="7772400" cy="567335"/>
          </a:xfrm>
          <a:prstGeom prst="rect">
            <a:avLst/>
          </a:prstGeom>
        </p:spPr>
        <p:txBody>
          <a:bodyPr wrap="square">
            <a:spAutoFit/>
          </a:bodyPr>
          <a:lstStyle/>
          <a:p>
            <a:pPr>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Starting from the refined structure, we built the scaffold of a new hit molecule directly inside the active site of the protein. </a:t>
            </a:r>
            <a:endParaRPr lang="it-IT" sz="1400" dirty="0">
              <a:latin typeface="Tahoma" panose="020B0604030504040204" pitchFamily="34" charset="0"/>
              <a:ea typeface="Tahoma" panose="020B0604030504040204" pitchFamily="34" charset="0"/>
              <a:cs typeface="Tahoma" panose="020B0604030504040204" pitchFamily="34" charset="0"/>
            </a:endParaRPr>
          </a:p>
        </p:txBody>
      </p:sp>
      <p:sp>
        <p:nvSpPr>
          <p:cNvPr id="2" name="Rettangolo 1">
            <a:extLst>
              <a:ext uri="{FF2B5EF4-FFF2-40B4-BE49-F238E27FC236}">
                <a16:creationId xmlns:a16="http://schemas.microsoft.com/office/drawing/2014/main" id="{31449EDF-AFE9-4A60-ADD5-615AAA28FB76}"/>
              </a:ext>
            </a:extLst>
          </p:cNvPr>
          <p:cNvSpPr/>
          <p:nvPr/>
        </p:nvSpPr>
        <p:spPr>
          <a:xfrm>
            <a:off x="417494" y="4471365"/>
            <a:ext cx="8534400" cy="1418465"/>
          </a:xfrm>
          <a:prstGeom prst="rect">
            <a:avLst/>
          </a:prstGeom>
        </p:spPr>
        <p:txBody>
          <a:bodyPr wrap="square">
            <a:spAutoFit/>
          </a:bodyPr>
          <a:lstStyle/>
          <a:p>
            <a:pPr algn="just">
              <a:lnSpc>
                <a:spcPct val="114000"/>
              </a:lnSpc>
              <a:spcAft>
                <a:spcPts val="600"/>
              </a:spcAft>
            </a:pPr>
            <a:r>
              <a:rPr lang="en-US"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en-US" sz="1200" b="1" i="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PDBclean</a:t>
            </a:r>
            <a:r>
              <a:rPr lang="en-US"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tool to prepare proteins for further analysis from the SoftMining Computational Platform</a:t>
            </a:r>
          </a:p>
          <a:p>
            <a:pPr algn="just">
              <a:lnSpc>
                <a:spcPct val="114000"/>
              </a:lnSpc>
              <a:spcAft>
                <a:spcPts val="600"/>
              </a:spcAft>
            </a:pPr>
            <a:r>
              <a:rPr lang="en-US"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it-IT" sz="1200" b="1" i="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Extragraph</a:t>
            </a:r>
            <a:r>
              <a:rPr lang="en-US"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is an evolution of the classic fragment-based methods. It operates on the binding site by filling it with different types of solvent molecules, chosen for their different polarity: water, methane, and cyclohexane. Solvents molecules tend to cluster in defined sites according to their affinity with the protein surface. By exploiting this phenomenon and considering the entropic/enthalpic role of solvents, </a:t>
            </a:r>
            <a:r>
              <a:rPr lang="en-US" sz="1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Extragraph</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builds a scaffold formed by atoms that interacts with all the residues in the binding site. From the SoftMining Computational Platform.</a:t>
            </a:r>
            <a:endParaRPr lang="it-IT"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latin typeface="Tahoma" panose="020B0604030504040204" pitchFamily="34" charset="0"/>
                <a:ea typeface="Tahoma" panose="020B0604030504040204" pitchFamily="34" charset="0"/>
                <a:cs typeface="Tahoma" panose="020B0604030504040204" pitchFamily="34" charset="0"/>
              </a:rPr>
              <a:pPr/>
              <a:t>6</a:t>
            </a:fld>
            <a:endParaRPr lang="fr-FR">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1" name="Rettangolo 30">
            <a:extLst>
              <a:ext uri="{FF2B5EF4-FFF2-40B4-BE49-F238E27FC236}">
                <a16:creationId xmlns:a16="http://schemas.microsoft.com/office/drawing/2014/main" id="{99390DAE-DA22-4C67-A38F-140E6E854B21}"/>
              </a:ext>
            </a:extLst>
          </p:cNvPr>
          <p:cNvSpPr/>
          <p:nvPr/>
        </p:nvSpPr>
        <p:spPr>
          <a:xfrm>
            <a:off x="290711" y="2362200"/>
            <a:ext cx="3147410" cy="2186368"/>
          </a:xfrm>
          <a:prstGeom prst="rect">
            <a:avLst/>
          </a:prstGeom>
        </p:spPr>
        <p:txBody>
          <a:bodyPr wrap="square">
            <a:spAutoFit/>
          </a:bodyPr>
          <a:lstStyle/>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The scaffold was divided into three fragments, and each one of them was used to perform an extensive search on the ZINC database to find possible analogs. </a:t>
            </a:r>
          </a:p>
          <a:p>
            <a:pPr algn="just">
              <a:lnSpc>
                <a:spcPct val="114000"/>
              </a:lnSpc>
              <a:spcAft>
                <a:spcPts val="600"/>
              </a:spcAft>
            </a:pPr>
            <a:endParaRPr lang="en-US" sz="1400" dirty="0">
              <a:latin typeface="Tahoma" panose="020B0604030504040204" pitchFamily="34" charset="0"/>
              <a:ea typeface="Tahoma" panose="020B0604030504040204" pitchFamily="34" charset="0"/>
              <a:cs typeface="Tahoma" panose="020B0604030504040204" pitchFamily="34" charset="0"/>
            </a:endParaRP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A new library of scaffolds has been built based on the retrieved analogs.</a:t>
            </a:r>
          </a:p>
        </p:txBody>
      </p:sp>
      <p:pic>
        <p:nvPicPr>
          <p:cNvPr id="30" name="Immagine 29" descr="Immagine che contiene pezzodegliscacchi, vicino, idrozoo&#10;&#10;Descrizione generata automaticamente">
            <a:extLst>
              <a:ext uri="{FF2B5EF4-FFF2-40B4-BE49-F238E27FC236}">
                <a16:creationId xmlns:a16="http://schemas.microsoft.com/office/drawing/2014/main" id="{6F4D84B9-ED5D-4ACF-A1E8-5B14F0EE65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96" t="15660" r="35759"/>
          <a:stretch/>
        </p:blipFill>
        <p:spPr>
          <a:xfrm>
            <a:off x="5871384" y="457200"/>
            <a:ext cx="3231585" cy="2822382"/>
          </a:xfrm>
          <a:prstGeom prst="rect">
            <a:avLst/>
          </a:prstGeom>
        </p:spPr>
      </p:pic>
      <p:grpSp>
        <p:nvGrpSpPr>
          <p:cNvPr id="40" name="Gruppo 39">
            <a:extLst>
              <a:ext uri="{FF2B5EF4-FFF2-40B4-BE49-F238E27FC236}">
                <a16:creationId xmlns:a16="http://schemas.microsoft.com/office/drawing/2014/main" id="{DF2912FB-B493-461A-A1D5-3ED12067CE16}"/>
              </a:ext>
            </a:extLst>
          </p:cNvPr>
          <p:cNvGrpSpPr/>
          <p:nvPr/>
        </p:nvGrpSpPr>
        <p:grpSpPr>
          <a:xfrm>
            <a:off x="4915889" y="1671637"/>
            <a:ext cx="1080001" cy="553319"/>
            <a:chOff x="3641" y="2432673"/>
            <a:chExt cx="1080001" cy="553319"/>
          </a:xfrm>
          <a:solidFill>
            <a:schemeClr val="accent6">
              <a:lumMod val="20000"/>
              <a:lumOff val="80000"/>
            </a:schemeClr>
          </a:solidFill>
        </p:grpSpPr>
        <p:sp>
          <p:nvSpPr>
            <p:cNvPr id="41" name="Rettangolo con angoli arrotondati 40">
              <a:extLst>
                <a:ext uri="{FF2B5EF4-FFF2-40B4-BE49-F238E27FC236}">
                  <a16:creationId xmlns:a16="http://schemas.microsoft.com/office/drawing/2014/main" id="{55797516-C841-4078-AED8-6B75CF3D898C}"/>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CasellaDiTesto 41">
              <a:extLst>
                <a:ext uri="{FF2B5EF4-FFF2-40B4-BE49-F238E27FC236}">
                  <a16:creationId xmlns:a16="http://schemas.microsoft.com/office/drawing/2014/main" id="{0F111582-949B-41E2-9E01-F4C1204B00FC}"/>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Scaffold</a:t>
              </a:r>
            </a:p>
          </p:txBody>
        </p:sp>
      </p:grpSp>
      <p:grpSp>
        <p:nvGrpSpPr>
          <p:cNvPr id="44" name="Gruppo 43">
            <a:extLst>
              <a:ext uri="{FF2B5EF4-FFF2-40B4-BE49-F238E27FC236}">
                <a16:creationId xmlns:a16="http://schemas.microsoft.com/office/drawing/2014/main" id="{14B64364-B269-4C13-B1A5-A24F87CF9E44}"/>
              </a:ext>
            </a:extLst>
          </p:cNvPr>
          <p:cNvGrpSpPr/>
          <p:nvPr/>
        </p:nvGrpSpPr>
        <p:grpSpPr>
          <a:xfrm>
            <a:off x="3513797" y="2741700"/>
            <a:ext cx="1080001" cy="553319"/>
            <a:chOff x="3641" y="2432673"/>
            <a:chExt cx="1080001" cy="553319"/>
          </a:xfrm>
          <a:solidFill>
            <a:schemeClr val="accent6">
              <a:lumMod val="20000"/>
              <a:lumOff val="80000"/>
            </a:schemeClr>
          </a:solidFill>
        </p:grpSpPr>
        <p:sp>
          <p:nvSpPr>
            <p:cNvPr id="45" name="Rettangolo con angoli arrotondati 44">
              <a:extLst>
                <a:ext uri="{FF2B5EF4-FFF2-40B4-BE49-F238E27FC236}">
                  <a16:creationId xmlns:a16="http://schemas.microsoft.com/office/drawing/2014/main" id="{1663AC55-5420-423D-A7E3-457BADB6A7EF}"/>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CasellaDiTesto 45">
              <a:extLst>
                <a:ext uri="{FF2B5EF4-FFF2-40B4-BE49-F238E27FC236}">
                  <a16:creationId xmlns:a16="http://schemas.microsoft.com/office/drawing/2014/main" id="{2756B7C8-C830-499F-B515-3BA762B1EF5F}"/>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Fragment</a:t>
              </a:r>
              <a:r>
                <a:rPr lang="it-IT"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 A</a:t>
              </a:r>
            </a:p>
          </p:txBody>
        </p:sp>
      </p:grpSp>
      <p:cxnSp>
        <p:nvCxnSpPr>
          <p:cNvPr id="47" name="Connettore 2 46">
            <a:extLst>
              <a:ext uri="{FF2B5EF4-FFF2-40B4-BE49-F238E27FC236}">
                <a16:creationId xmlns:a16="http://schemas.microsoft.com/office/drawing/2014/main" id="{291C3398-36D0-4555-9C62-8643956F3B8D}"/>
              </a:ext>
            </a:extLst>
          </p:cNvPr>
          <p:cNvCxnSpPr>
            <a:cxnSpLocks/>
            <a:stCxn id="41" idx="2"/>
            <a:endCxn id="53" idx="0"/>
          </p:cNvCxnSpPr>
          <p:nvPr/>
        </p:nvCxnSpPr>
        <p:spPr>
          <a:xfrm>
            <a:off x="5455890" y="2224956"/>
            <a:ext cx="1389577" cy="534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8" name="Gruppo 47">
            <a:extLst>
              <a:ext uri="{FF2B5EF4-FFF2-40B4-BE49-F238E27FC236}">
                <a16:creationId xmlns:a16="http://schemas.microsoft.com/office/drawing/2014/main" id="{07E7D75D-ED98-48DB-B07F-59DA8D24DD0C}"/>
              </a:ext>
            </a:extLst>
          </p:cNvPr>
          <p:cNvGrpSpPr/>
          <p:nvPr/>
        </p:nvGrpSpPr>
        <p:grpSpPr>
          <a:xfrm>
            <a:off x="4925667" y="2749297"/>
            <a:ext cx="1080001" cy="553319"/>
            <a:chOff x="3641" y="2432673"/>
            <a:chExt cx="1080001" cy="553319"/>
          </a:xfrm>
          <a:solidFill>
            <a:schemeClr val="accent6">
              <a:lumMod val="20000"/>
              <a:lumOff val="80000"/>
            </a:schemeClr>
          </a:solidFill>
        </p:grpSpPr>
        <p:sp>
          <p:nvSpPr>
            <p:cNvPr id="49" name="Rettangolo con angoli arrotondati 48">
              <a:extLst>
                <a:ext uri="{FF2B5EF4-FFF2-40B4-BE49-F238E27FC236}">
                  <a16:creationId xmlns:a16="http://schemas.microsoft.com/office/drawing/2014/main" id="{B6FB2E7C-AC7A-4823-9EB6-B1331C840753}"/>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CasellaDiTesto 49">
              <a:extLst>
                <a:ext uri="{FF2B5EF4-FFF2-40B4-BE49-F238E27FC236}">
                  <a16:creationId xmlns:a16="http://schemas.microsoft.com/office/drawing/2014/main" id="{903D4C11-7CDD-42A3-8EB3-3EF61DA5EFC9}"/>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Fragment</a:t>
              </a:r>
              <a:r>
                <a:rPr lang="it-IT"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 B</a:t>
              </a:r>
            </a:p>
          </p:txBody>
        </p:sp>
      </p:grpSp>
      <p:grpSp>
        <p:nvGrpSpPr>
          <p:cNvPr id="51" name="Gruppo 50">
            <a:extLst>
              <a:ext uri="{FF2B5EF4-FFF2-40B4-BE49-F238E27FC236}">
                <a16:creationId xmlns:a16="http://schemas.microsoft.com/office/drawing/2014/main" id="{BC96223C-E38B-4D05-BFE2-9DC658972B0B}"/>
              </a:ext>
            </a:extLst>
          </p:cNvPr>
          <p:cNvGrpSpPr/>
          <p:nvPr/>
        </p:nvGrpSpPr>
        <p:grpSpPr>
          <a:xfrm>
            <a:off x="6305466" y="2743072"/>
            <a:ext cx="1080001" cy="553319"/>
            <a:chOff x="3641" y="2432673"/>
            <a:chExt cx="1080001" cy="553319"/>
          </a:xfrm>
          <a:solidFill>
            <a:schemeClr val="accent6">
              <a:lumMod val="20000"/>
              <a:lumOff val="80000"/>
            </a:schemeClr>
          </a:solidFill>
        </p:grpSpPr>
        <p:sp>
          <p:nvSpPr>
            <p:cNvPr id="52" name="Rettangolo con angoli arrotondati 51">
              <a:extLst>
                <a:ext uri="{FF2B5EF4-FFF2-40B4-BE49-F238E27FC236}">
                  <a16:creationId xmlns:a16="http://schemas.microsoft.com/office/drawing/2014/main" id="{7A00A8A3-513F-4A8B-8300-7F0501284F4C}"/>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CasellaDiTesto 52">
              <a:extLst>
                <a:ext uri="{FF2B5EF4-FFF2-40B4-BE49-F238E27FC236}">
                  <a16:creationId xmlns:a16="http://schemas.microsoft.com/office/drawing/2014/main" id="{0BA2B8FC-680E-4507-930D-F67912CF9FE9}"/>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it-IT" sz="10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Fragment</a:t>
              </a:r>
              <a:r>
                <a:rPr lang="it-IT"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 C</a:t>
              </a:r>
            </a:p>
          </p:txBody>
        </p:sp>
      </p:grpSp>
      <p:cxnSp>
        <p:nvCxnSpPr>
          <p:cNvPr id="54" name="Connettore 2 53">
            <a:extLst>
              <a:ext uri="{FF2B5EF4-FFF2-40B4-BE49-F238E27FC236}">
                <a16:creationId xmlns:a16="http://schemas.microsoft.com/office/drawing/2014/main" id="{29DDF968-5D7F-4D8B-B86B-1D98949AAF51}"/>
              </a:ext>
            </a:extLst>
          </p:cNvPr>
          <p:cNvCxnSpPr>
            <a:cxnSpLocks/>
            <a:stCxn id="41" idx="2"/>
            <a:endCxn id="46" idx="0"/>
          </p:cNvCxnSpPr>
          <p:nvPr/>
        </p:nvCxnSpPr>
        <p:spPr>
          <a:xfrm flipH="1">
            <a:off x="4053798" y="2224956"/>
            <a:ext cx="1402092" cy="53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uppo 54">
            <a:extLst>
              <a:ext uri="{FF2B5EF4-FFF2-40B4-BE49-F238E27FC236}">
                <a16:creationId xmlns:a16="http://schemas.microsoft.com/office/drawing/2014/main" id="{9BBA944A-298E-492E-B2BF-964D48C4A969}"/>
              </a:ext>
            </a:extLst>
          </p:cNvPr>
          <p:cNvGrpSpPr/>
          <p:nvPr/>
        </p:nvGrpSpPr>
        <p:grpSpPr>
          <a:xfrm>
            <a:off x="4923992" y="4018681"/>
            <a:ext cx="1080001" cy="553319"/>
            <a:chOff x="3641" y="2432673"/>
            <a:chExt cx="1080001" cy="553319"/>
          </a:xfrm>
          <a:solidFill>
            <a:schemeClr val="accent6">
              <a:lumMod val="20000"/>
              <a:lumOff val="80000"/>
            </a:schemeClr>
          </a:solidFill>
        </p:grpSpPr>
        <p:sp>
          <p:nvSpPr>
            <p:cNvPr id="56" name="Rettangolo con angoli arrotondati 55">
              <a:extLst>
                <a:ext uri="{FF2B5EF4-FFF2-40B4-BE49-F238E27FC236}">
                  <a16:creationId xmlns:a16="http://schemas.microsoft.com/office/drawing/2014/main" id="{4A959988-80E4-4A5C-A903-C7A916B6DE34}"/>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CasellaDiTesto 56">
              <a:extLst>
                <a:ext uri="{FF2B5EF4-FFF2-40B4-BE49-F238E27FC236}">
                  <a16:creationId xmlns:a16="http://schemas.microsoft.com/office/drawing/2014/main" id="{4517CF6B-5A29-4523-B07D-3732B23B3348}"/>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Scaffold optimization</a:t>
              </a:r>
            </a:p>
          </p:txBody>
        </p:sp>
      </p:grpSp>
      <p:cxnSp>
        <p:nvCxnSpPr>
          <p:cNvPr id="68" name="Connettore 2 67">
            <a:extLst>
              <a:ext uri="{FF2B5EF4-FFF2-40B4-BE49-F238E27FC236}">
                <a16:creationId xmlns:a16="http://schemas.microsoft.com/office/drawing/2014/main" id="{AF43394C-3529-4020-BE6B-B18EEB377DDB}"/>
              </a:ext>
            </a:extLst>
          </p:cNvPr>
          <p:cNvCxnSpPr>
            <a:cxnSpLocks/>
            <a:stCxn id="49" idx="2"/>
            <a:endCxn id="57" idx="0"/>
          </p:cNvCxnSpPr>
          <p:nvPr/>
        </p:nvCxnSpPr>
        <p:spPr>
          <a:xfrm flipH="1">
            <a:off x="5463993" y="3302616"/>
            <a:ext cx="1675" cy="732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A551B4A8-6B72-4681-9D89-B17B38E2DC50}"/>
              </a:ext>
            </a:extLst>
          </p:cNvPr>
          <p:cNvCxnSpPr>
            <a:cxnSpLocks/>
            <a:stCxn id="53" idx="2"/>
            <a:endCxn id="57" idx="0"/>
          </p:cNvCxnSpPr>
          <p:nvPr/>
        </p:nvCxnSpPr>
        <p:spPr>
          <a:xfrm flipH="1">
            <a:off x="5463993" y="3280185"/>
            <a:ext cx="1381474" cy="75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553CD5F7-F898-4E73-A506-F3A740F356BC}"/>
              </a:ext>
            </a:extLst>
          </p:cNvPr>
          <p:cNvCxnSpPr>
            <a:cxnSpLocks/>
            <a:stCxn id="42" idx="2"/>
            <a:endCxn id="50" idx="0"/>
          </p:cNvCxnSpPr>
          <p:nvPr/>
        </p:nvCxnSpPr>
        <p:spPr>
          <a:xfrm>
            <a:off x="5455890" y="2208750"/>
            <a:ext cx="9778" cy="55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nettore 2 96">
            <a:extLst>
              <a:ext uri="{FF2B5EF4-FFF2-40B4-BE49-F238E27FC236}">
                <a16:creationId xmlns:a16="http://schemas.microsoft.com/office/drawing/2014/main" id="{F5E8AA30-55B5-4665-9CC5-4298664714C6}"/>
              </a:ext>
            </a:extLst>
          </p:cNvPr>
          <p:cNvCxnSpPr>
            <a:cxnSpLocks/>
            <a:stCxn id="46" idx="2"/>
            <a:endCxn id="57" idx="0"/>
          </p:cNvCxnSpPr>
          <p:nvPr/>
        </p:nvCxnSpPr>
        <p:spPr>
          <a:xfrm>
            <a:off x="4053798" y="3278813"/>
            <a:ext cx="1410195" cy="756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3">
            <a:extLst>
              <a:ext uri="{FF2B5EF4-FFF2-40B4-BE49-F238E27FC236}">
                <a16:creationId xmlns:a16="http://schemas.microsoft.com/office/drawing/2014/main" id="{CAC428B8-8DB6-411E-9539-6A78C8A1C909}"/>
              </a:ext>
            </a:extLst>
          </p:cNvPr>
          <p:cNvSpPr txBox="1"/>
          <p:nvPr/>
        </p:nvSpPr>
        <p:spPr>
          <a:xfrm>
            <a:off x="609600" y="224135"/>
            <a:ext cx="8153400" cy="430887"/>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Results and discussion</a:t>
            </a:r>
          </a:p>
        </p:txBody>
      </p:sp>
      <p:sp>
        <p:nvSpPr>
          <p:cNvPr id="3" name="Rettangolo 2">
            <a:extLst>
              <a:ext uri="{FF2B5EF4-FFF2-40B4-BE49-F238E27FC236}">
                <a16:creationId xmlns:a16="http://schemas.microsoft.com/office/drawing/2014/main" id="{0DD1D750-2039-4C3E-91A9-B5BBACF2EFA2}"/>
              </a:ext>
            </a:extLst>
          </p:cNvPr>
          <p:cNvSpPr/>
          <p:nvPr/>
        </p:nvSpPr>
        <p:spPr>
          <a:xfrm>
            <a:off x="417494" y="5222621"/>
            <a:ext cx="8534400" cy="492379"/>
          </a:xfrm>
          <a:prstGeom prst="rect">
            <a:avLst/>
          </a:prstGeom>
        </p:spPr>
        <p:txBody>
          <a:bodyPr wrap="square">
            <a:spAutoFit/>
          </a:bodyPr>
          <a:lstStyle/>
          <a:p>
            <a:pPr algn="just">
              <a:lnSpc>
                <a:spcPct val="114000"/>
              </a:lnSpc>
              <a:spcAft>
                <a:spcPts val="600"/>
              </a:spcAft>
            </a:pPr>
            <a:r>
              <a:rPr lang="en-US"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*ARM:  </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is an automatically tool to perform an extensive search on ZINC database to find possible analogues with a </a:t>
            </a:r>
            <a:r>
              <a:rPr lang="en-US" sz="1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Tanimoto</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coefficient &gt; 0.5 from the SoftMining Computational Platform</a:t>
            </a:r>
          </a:p>
        </p:txBody>
      </p:sp>
      <p:sp>
        <p:nvSpPr>
          <p:cNvPr id="7" name="CasellaDiTesto 6">
            <a:extLst>
              <a:ext uri="{FF2B5EF4-FFF2-40B4-BE49-F238E27FC236}">
                <a16:creationId xmlns:a16="http://schemas.microsoft.com/office/drawing/2014/main" id="{1A68E169-5C45-4418-8FAD-9022294B0171}"/>
              </a:ext>
            </a:extLst>
          </p:cNvPr>
          <p:cNvSpPr txBox="1"/>
          <p:nvPr/>
        </p:nvSpPr>
        <p:spPr>
          <a:xfrm>
            <a:off x="5011600" y="2341738"/>
            <a:ext cx="492443" cy="661720"/>
          </a:xfrm>
          <a:prstGeom prst="rect">
            <a:avLst/>
          </a:prstGeom>
          <a:noFill/>
        </p:spPr>
        <p:txBody>
          <a:bodyPr wrap="none" rtlCol="0">
            <a:spAutoFit/>
          </a:bodyPr>
          <a:lstStyle/>
          <a:p>
            <a:r>
              <a:rPr lang="it-IT" sz="1200" i="1" dirty="0">
                <a:latin typeface="Tahoma" panose="020B0604030504040204" pitchFamily="34" charset="0"/>
                <a:ea typeface="Tahoma" panose="020B0604030504040204" pitchFamily="34" charset="0"/>
                <a:cs typeface="Tahoma" panose="020B0604030504040204" pitchFamily="34" charset="0"/>
              </a:rPr>
              <a:t>ARM</a:t>
            </a:r>
          </a:p>
          <a:p>
            <a:endParaRPr lang="it-IT" sz="500" i="1" dirty="0">
              <a:latin typeface="Tahoma" panose="020B0604030504040204" pitchFamily="34" charset="0"/>
              <a:ea typeface="Tahoma" panose="020B0604030504040204" pitchFamily="34" charset="0"/>
              <a:cs typeface="Tahoma" panose="020B0604030504040204" pitchFamily="34" charset="0"/>
            </a:endParaRPr>
          </a:p>
          <a:p>
            <a:endParaRPr lang="it-IT" sz="1200" i="1" dirty="0">
              <a:latin typeface="Tahoma" panose="020B0604030504040204" pitchFamily="34" charset="0"/>
              <a:ea typeface="Tahoma" panose="020B0604030504040204" pitchFamily="34" charset="0"/>
              <a:cs typeface="Tahoma" panose="020B0604030504040204" pitchFamily="34" charset="0"/>
            </a:endParaRPr>
          </a:p>
          <a:p>
            <a:endParaRPr lang="it-IT" sz="8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615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03E57875-1B4D-46FF-88B2-6D046F8BA7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5709"/>
          <a:stretch/>
        </p:blipFill>
        <p:spPr>
          <a:xfrm>
            <a:off x="5963553" y="893951"/>
            <a:ext cx="2376994" cy="1956947"/>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smtClean="0">
                <a:latin typeface="Tahoma" panose="020B0604030504040204" pitchFamily="34" charset="0"/>
                <a:ea typeface="Tahoma" panose="020B0604030504040204" pitchFamily="34" charset="0"/>
                <a:cs typeface="Tahoma" panose="020B0604030504040204" pitchFamily="34" charset="0"/>
              </a:rPr>
              <a:pPr/>
              <a:t>7</a:t>
            </a:fld>
            <a:endParaRPr lang="fr-FR">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1" name="Rettangolo 30">
            <a:extLst>
              <a:ext uri="{FF2B5EF4-FFF2-40B4-BE49-F238E27FC236}">
                <a16:creationId xmlns:a16="http://schemas.microsoft.com/office/drawing/2014/main" id="{99390DAE-DA22-4C67-A38F-140E6E854B21}"/>
              </a:ext>
            </a:extLst>
          </p:cNvPr>
          <p:cNvSpPr/>
          <p:nvPr/>
        </p:nvSpPr>
        <p:spPr>
          <a:xfrm>
            <a:off x="408116" y="1325075"/>
            <a:ext cx="4394750" cy="2263312"/>
          </a:xfrm>
          <a:prstGeom prst="rect">
            <a:avLst/>
          </a:prstGeom>
        </p:spPr>
        <p:txBody>
          <a:bodyPr wrap="square">
            <a:spAutoFit/>
          </a:bodyPr>
          <a:lstStyle/>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To evaluate the affinity between the predicted compounds and the receptor a docking experiment was performed.</a:t>
            </a:r>
          </a:p>
          <a:p>
            <a:pPr algn="just">
              <a:lnSpc>
                <a:spcPct val="114000"/>
              </a:lnSpc>
              <a:spcAft>
                <a:spcPts val="600"/>
              </a:spcAft>
            </a:pPr>
            <a:endParaRPr lang="en-US" sz="1400" dirty="0">
              <a:latin typeface="Tahoma" panose="020B0604030504040204" pitchFamily="34" charset="0"/>
              <a:ea typeface="Tahoma" panose="020B0604030504040204" pitchFamily="34" charset="0"/>
              <a:cs typeface="Tahoma" panose="020B0604030504040204" pitchFamily="34" charset="0"/>
            </a:endParaRPr>
          </a:p>
          <a:p>
            <a:pPr algn="just">
              <a:lnSpc>
                <a:spcPct val="114000"/>
              </a:lnSpc>
              <a:spcAft>
                <a:spcPts val="600"/>
              </a:spcAft>
            </a:pPr>
            <a:r>
              <a:rPr lang="en-US" sz="1400" dirty="0">
                <a:latin typeface="Tahoma" panose="020B0604030504040204" pitchFamily="34" charset="0"/>
                <a:ea typeface="Tahoma" panose="020B0604030504040204" pitchFamily="34" charset="0"/>
                <a:cs typeface="Tahoma" panose="020B0604030504040204" pitchFamily="34" charset="0"/>
              </a:rPr>
              <a:t>We evaluated  the kinetic aspects to calculate the association and dissociation constants of a ligand and its residence time.</a:t>
            </a:r>
          </a:p>
          <a:p>
            <a:pPr algn="just">
              <a:lnSpc>
                <a:spcPct val="114000"/>
              </a:lnSpc>
              <a:spcAft>
                <a:spcPts val="600"/>
              </a:spcAft>
            </a:pPr>
            <a:endParaRPr lang="en-US" sz="1400" dirty="0">
              <a:latin typeface="Tahoma" panose="020B0604030504040204" pitchFamily="34" charset="0"/>
              <a:ea typeface="Tahoma" panose="020B0604030504040204" pitchFamily="34" charset="0"/>
              <a:cs typeface="Tahoma" panose="020B0604030504040204" pitchFamily="34" charset="0"/>
            </a:endParaRPr>
          </a:p>
        </p:txBody>
      </p:sp>
      <p:grpSp>
        <p:nvGrpSpPr>
          <p:cNvPr id="55" name="Gruppo 54">
            <a:extLst>
              <a:ext uri="{FF2B5EF4-FFF2-40B4-BE49-F238E27FC236}">
                <a16:creationId xmlns:a16="http://schemas.microsoft.com/office/drawing/2014/main" id="{9BBA944A-298E-492E-B2BF-964D48C4A969}"/>
              </a:ext>
            </a:extLst>
          </p:cNvPr>
          <p:cNvGrpSpPr/>
          <p:nvPr/>
        </p:nvGrpSpPr>
        <p:grpSpPr>
          <a:xfrm>
            <a:off x="5454260" y="920967"/>
            <a:ext cx="1080001" cy="553319"/>
            <a:chOff x="3641" y="2432673"/>
            <a:chExt cx="1080001" cy="553319"/>
          </a:xfrm>
          <a:solidFill>
            <a:schemeClr val="accent6">
              <a:lumMod val="20000"/>
              <a:lumOff val="80000"/>
            </a:schemeClr>
          </a:solidFill>
        </p:grpSpPr>
        <p:sp>
          <p:nvSpPr>
            <p:cNvPr id="56" name="Rettangolo con angoli arrotondati 55">
              <a:extLst>
                <a:ext uri="{FF2B5EF4-FFF2-40B4-BE49-F238E27FC236}">
                  <a16:creationId xmlns:a16="http://schemas.microsoft.com/office/drawing/2014/main" id="{4A959988-80E4-4A5C-A903-C7A916B6DE34}"/>
                </a:ext>
              </a:extLst>
            </p:cNvPr>
            <p:cNvSpPr/>
            <p:nvPr/>
          </p:nvSpPr>
          <p:spPr>
            <a:xfrm>
              <a:off x="3641" y="2432673"/>
              <a:ext cx="1080001" cy="55331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CasellaDiTesto 56">
              <a:extLst>
                <a:ext uri="{FF2B5EF4-FFF2-40B4-BE49-F238E27FC236}">
                  <a16:creationId xmlns:a16="http://schemas.microsoft.com/office/drawing/2014/main" id="{4517CF6B-5A29-4523-B07D-3732B23B3348}"/>
                </a:ext>
              </a:extLst>
            </p:cNvPr>
            <p:cNvSpPr txBox="1"/>
            <p:nvPr/>
          </p:nvSpPr>
          <p:spPr>
            <a:xfrm>
              <a:off x="19847" y="2448879"/>
              <a:ext cx="1047589" cy="5209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Scaffold optimization</a:t>
              </a:r>
            </a:p>
          </p:txBody>
        </p:sp>
      </p:grpSp>
      <p:grpSp>
        <p:nvGrpSpPr>
          <p:cNvPr id="61" name="Gruppo 60">
            <a:extLst>
              <a:ext uri="{FF2B5EF4-FFF2-40B4-BE49-F238E27FC236}">
                <a16:creationId xmlns:a16="http://schemas.microsoft.com/office/drawing/2014/main" id="{E3E6A4D1-7461-4A7C-8072-9B016BE59A58}"/>
              </a:ext>
            </a:extLst>
          </p:cNvPr>
          <p:cNvGrpSpPr/>
          <p:nvPr/>
        </p:nvGrpSpPr>
        <p:grpSpPr>
          <a:xfrm>
            <a:off x="5446156" y="1872425"/>
            <a:ext cx="1080001" cy="553319"/>
            <a:chOff x="3641" y="2432673"/>
            <a:chExt cx="1080001" cy="553319"/>
          </a:xfrm>
        </p:grpSpPr>
        <p:sp>
          <p:nvSpPr>
            <p:cNvPr id="62" name="Rettangolo con angoli arrotondati 61">
              <a:extLst>
                <a:ext uri="{FF2B5EF4-FFF2-40B4-BE49-F238E27FC236}">
                  <a16:creationId xmlns:a16="http://schemas.microsoft.com/office/drawing/2014/main" id="{D331A933-93D5-471B-9B1E-3F6BF4C504CC}"/>
                </a:ext>
              </a:extLst>
            </p:cNvPr>
            <p:cNvSpPr/>
            <p:nvPr/>
          </p:nvSpPr>
          <p:spPr>
            <a:xfrm>
              <a:off x="3641" y="2432673"/>
              <a:ext cx="1080001" cy="553319"/>
            </a:xfrm>
            <a:prstGeom prst="roundRect">
              <a:avLst>
                <a:gd name="adj" fmla="val 10000"/>
              </a:avLst>
            </a:pr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3" name="CasellaDiTesto 62">
              <a:extLst>
                <a:ext uri="{FF2B5EF4-FFF2-40B4-BE49-F238E27FC236}">
                  <a16:creationId xmlns:a16="http://schemas.microsoft.com/office/drawing/2014/main" id="{D7C9D6A9-0025-4D08-8C0E-75B07DE16E35}"/>
                </a:ext>
              </a:extLst>
            </p:cNvPr>
            <p:cNvSpPr txBox="1"/>
            <p:nvPr/>
          </p:nvSpPr>
          <p:spPr>
            <a:xfrm>
              <a:off x="19847" y="2448879"/>
              <a:ext cx="1047589" cy="520907"/>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tx1"/>
                  </a:solidFill>
                  <a:latin typeface="Tahoma" panose="020B0604030504040204" pitchFamily="34" charset="0"/>
                  <a:ea typeface="Tahoma" panose="020B0604030504040204" pitchFamily="34" charset="0"/>
                  <a:cs typeface="Tahoma" panose="020B0604030504040204" pitchFamily="34" charset="0"/>
                </a:rPr>
                <a:t>New potential Lead </a:t>
              </a:r>
            </a:p>
          </p:txBody>
        </p:sp>
      </p:grpSp>
      <p:cxnSp>
        <p:nvCxnSpPr>
          <p:cNvPr id="64" name="Connettore 2 63">
            <a:extLst>
              <a:ext uri="{FF2B5EF4-FFF2-40B4-BE49-F238E27FC236}">
                <a16:creationId xmlns:a16="http://schemas.microsoft.com/office/drawing/2014/main" id="{F854DA66-7766-499B-9B17-E9CB8449332D}"/>
              </a:ext>
            </a:extLst>
          </p:cNvPr>
          <p:cNvCxnSpPr>
            <a:cxnSpLocks/>
            <a:stCxn id="57" idx="2"/>
            <a:endCxn id="63" idx="0"/>
          </p:cNvCxnSpPr>
          <p:nvPr/>
        </p:nvCxnSpPr>
        <p:spPr>
          <a:xfrm flipH="1">
            <a:off x="5986157" y="1458080"/>
            <a:ext cx="8104" cy="430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Rettangolo 95">
            <a:extLst>
              <a:ext uri="{FF2B5EF4-FFF2-40B4-BE49-F238E27FC236}">
                <a16:creationId xmlns:a16="http://schemas.microsoft.com/office/drawing/2014/main" id="{C68C8ECE-D156-408D-9193-8BB0411DC588}"/>
              </a:ext>
            </a:extLst>
          </p:cNvPr>
          <p:cNvSpPr/>
          <p:nvPr/>
        </p:nvSpPr>
        <p:spPr>
          <a:xfrm>
            <a:off x="5360980" y="1417065"/>
            <a:ext cx="1279389" cy="461665"/>
          </a:xfrm>
          <a:prstGeom prst="rect">
            <a:avLst/>
          </a:prstGeom>
          <a:noFill/>
        </p:spPr>
        <p:txBody>
          <a:bodyPr wrap="square" rtlCol="0">
            <a:spAutoFit/>
          </a:bodyPr>
          <a:lstStyle/>
          <a:p>
            <a:r>
              <a:rPr lang="en-GB" sz="1200" i="1" dirty="0" err="1">
                <a:latin typeface="Tahoma" panose="020B0604030504040204" pitchFamily="34" charset="0"/>
                <a:ea typeface="Tahoma" panose="020B0604030504040204" pitchFamily="34" charset="0"/>
                <a:cs typeface="Tahoma" panose="020B0604030504040204" pitchFamily="34" charset="0"/>
              </a:rPr>
              <a:t>DeepG</a:t>
            </a:r>
            <a:endParaRPr lang="en-GB" sz="1200" i="1" dirty="0">
              <a:latin typeface="Tahoma" panose="020B0604030504040204" pitchFamily="34" charset="0"/>
              <a:ea typeface="Tahoma" panose="020B0604030504040204" pitchFamily="34" charset="0"/>
              <a:cs typeface="Tahoma" panose="020B0604030504040204" pitchFamily="34" charset="0"/>
            </a:endParaRPr>
          </a:p>
          <a:p>
            <a:pPr algn="r"/>
            <a:r>
              <a:rPr lang="en-GB" sz="1200" i="1" dirty="0">
                <a:latin typeface="Tahoma" panose="020B0604030504040204" pitchFamily="34" charset="0"/>
                <a:ea typeface="Tahoma" panose="020B0604030504040204" pitchFamily="34" charset="0"/>
                <a:cs typeface="Tahoma" panose="020B0604030504040204" pitchFamily="34" charset="0"/>
              </a:rPr>
              <a:t>Kinetics</a:t>
            </a:r>
            <a:endParaRPr lang="it-IT" sz="1200" i="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3">
            <a:extLst>
              <a:ext uri="{FF2B5EF4-FFF2-40B4-BE49-F238E27FC236}">
                <a16:creationId xmlns:a16="http://schemas.microsoft.com/office/drawing/2014/main" id="{CAC428B8-8DB6-411E-9539-6A78C8A1C909}"/>
              </a:ext>
            </a:extLst>
          </p:cNvPr>
          <p:cNvSpPr txBox="1"/>
          <p:nvPr/>
        </p:nvSpPr>
        <p:spPr>
          <a:xfrm>
            <a:off x="609600" y="224135"/>
            <a:ext cx="8153400" cy="430887"/>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Results and discussion</a:t>
            </a:r>
          </a:p>
        </p:txBody>
      </p:sp>
      <p:sp>
        <p:nvSpPr>
          <p:cNvPr id="3" name="Rettangolo 2">
            <a:extLst>
              <a:ext uri="{FF2B5EF4-FFF2-40B4-BE49-F238E27FC236}">
                <a16:creationId xmlns:a16="http://schemas.microsoft.com/office/drawing/2014/main" id="{0DD1D750-2039-4C3E-91A9-B5BBACF2EFA2}"/>
              </a:ext>
            </a:extLst>
          </p:cNvPr>
          <p:cNvSpPr/>
          <p:nvPr/>
        </p:nvSpPr>
        <p:spPr>
          <a:xfrm>
            <a:off x="419100" y="3958095"/>
            <a:ext cx="8534400" cy="1832361"/>
          </a:xfrm>
          <a:prstGeom prst="rect">
            <a:avLst/>
          </a:prstGeom>
        </p:spPr>
        <p:txBody>
          <a:bodyPr wrap="square">
            <a:spAutoFit/>
          </a:bodyPr>
          <a:lstStyle/>
          <a:p>
            <a:pPr algn="just">
              <a:lnSpc>
                <a:spcPct val="114000"/>
              </a:lnSpc>
              <a:spcAft>
                <a:spcPts val="600"/>
              </a:spcAft>
            </a:pPr>
            <a:r>
              <a:rPr lang="it-IT"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it-IT" sz="1200" b="1" i="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DeepG</a:t>
            </a:r>
            <a:r>
              <a:rPr lang="it-IT"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tool to predict the binding energy of a ligand/receptor complex. The calculation algorithm behind </a:t>
            </a:r>
            <a:r>
              <a:rPr lang="en-US" sz="1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DeepG</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was developed through the training of an artificial neural network. The starting dataset includes the calculation of different molecular descriptors and binding energy using well-known algorithms like </a:t>
            </a:r>
            <a:r>
              <a:rPr lang="en-US" sz="1200"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AutoDock</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and Vina. All parameters were used to create a dataset that was submitted to the neural network. This resulted in a new equation for the calculation of the binding energy that had a prediction error, compared to the experimental value, of only 1.2 kcal/mol (SM computational platform)</a:t>
            </a:r>
            <a:endParaRPr lang="it-IT"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pPr algn="just">
              <a:lnSpc>
                <a:spcPct val="114000"/>
              </a:lnSpc>
              <a:spcAft>
                <a:spcPts val="600"/>
              </a:spcAft>
            </a:pPr>
            <a:r>
              <a:rPr lang="it-IT"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t>
            </a:r>
            <a:r>
              <a:rPr lang="it-IT" sz="1200" b="1" i="1" dirty="0" err="1">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Kinetics</a:t>
            </a:r>
            <a:r>
              <a:rPr lang="it-IT" sz="1200" b="1"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 </a:t>
            </a:r>
            <a:r>
              <a:rPr lang="it-IT" sz="1200" i="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tool </a:t>
            </a:r>
            <a:r>
              <a:rPr lang="en-US"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to simulate the unbinding of a ligand from the receptor, using Molecular Dynamics simulations, and to track ligand movements up and into the receptor (SM computational platform)</a:t>
            </a:r>
            <a:endParaRPr lang="it-IT" sz="12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 name="CasellaDiTesto 37">
            <a:extLst>
              <a:ext uri="{FF2B5EF4-FFF2-40B4-BE49-F238E27FC236}">
                <a16:creationId xmlns:a16="http://schemas.microsoft.com/office/drawing/2014/main" id="{6FCF6797-0B75-4CFC-9F42-A47CFBE6B1A1}"/>
              </a:ext>
            </a:extLst>
          </p:cNvPr>
          <p:cNvSpPr txBox="1"/>
          <p:nvPr/>
        </p:nvSpPr>
        <p:spPr>
          <a:xfrm>
            <a:off x="5883260" y="2779030"/>
            <a:ext cx="2879740" cy="804579"/>
          </a:xfrm>
          <a:prstGeom prst="rect">
            <a:avLst/>
          </a:prstGeom>
          <a:noFill/>
        </p:spPr>
        <p:txBody>
          <a:bodyPr wrap="square">
            <a:spAutoFit/>
          </a:bodyPr>
          <a:lstStyle/>
          <a:p>
            <a:pPr algn="ctr">
              <a:lnSpc>
                <a:spcPct val="114000"/>
              </a:lnSpc>
              <a:spcAft>
                <a:spcPts val="600"/>
              </a:spcAft>
            </a:pPr>
            <a:r>
              <a:rPr lang="en-US" sz="1400"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We have selected eight molecules with high values of binding energy and residence time</a:t>
            </a:r>
          </a:p>
        </p:txBody>
      </p:sp>
    </p:spTree>
    <p:extLst>
      <p:ext uri="{BB962C8B-B14F-4D97-AF65-F5344CB8AC3E}">
        <p14:creationId xmlns:p14="http://schemas.microsoft.com/office/powerpoint/2010/main" val="152501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catena&#10;&#10;Descrizione generata automaticamente">
            <a:extLst>
              <a:ext uri="{FF2B5EF4-FFF2-40B4-BE49-F238E27FC236}">
                <a16:creationId xmlns:a16="http://schemas.microsoft.com/office/drawing/2014/main" id="{B26FC67B-795A-4951-B92D-AC72D7656B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06"/>
          <a:stretch/>
        </p:blipFill>
        <p:spPr>
          <a:xfrm>
            <a:off x="688848" y="1418049"/>
            <a:ext cx="6397752" cy="4314067"/>
          </a:xfrm>
          <a:prstGeom prst="rect">
            <a:avLst/>
          </a:prstGeom>
        </p:spPr>
      </p:pic>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CasellaDiTesto 1">
            <a:extLst>
              <a:ext uri="{FF2B5EF4-FFF2-40B4-BE49-F238E27FC236}">
                <a16:creationId xmlns:a16="http://schemas.microsoft.com/office/drawing/2014/main" id="{A3B7929F-211C-489B-9B3A-1D3CE9FDA21D}"/>
              </a:ext>
            </a:extLst>
          </p:cNvPr>
          <p:cNvSpPr txBox="1"/>
          <p:nvPr/>
        </p:nvSpPr>
        <p:spPr>
          <a:xfrm>
            <a:off x="685800" y="762000"/>
            <a:ext cx="7924800" cy="1815882"/>
          </a:xfrm>
          <a:prstGeom prst="rect">
            <a:avLst/>
          </a:prstGeom>
          <a:noFill/>
        </p:spPr>
        <p:txBody>
          <a:bodyPr wrap="square" rtlCol="0">
            <a:spAutoFit/>
          </a:bodyPr>
          <a:lstStyle/>
          <a:p>
            <a:pPr algn="just"/>
            <a:r>
              <a:rPr lang="en-US" sz="1400" dirty="0">
                <a:latin typeface="Tahoma" panose="020B0604030504040204" pitchFamily="34" charset="0"/>
                <a:ea typeface="Tahoma" panose="020B0604030504040204" pitchFamily="34" charset="0"/>
                <a:cs typeface="Tahoma" panose="020B0604030504040204" pitchFamily="34" charset="0"/>
              </a:rPr>
              <a:t>Starting from a crystallographic structure of BRD9, we generated a library of analogs from the known ligand directly in the binding site. The new molecules show higher binding affinity and lower residence time and can be considered good candidates for </a:t>
            </a:r>
            <a:r>
              <a:rPr lang="en-US" sz="1400" i="1" dirty="0">
                <a:latin typeface="Tahoma" panose="020B0604030504040204" pitchFamily="34" charset="0"/>
                <a:ea typeface="Tahoma" panose="020B0604030504040204" pitchFamily="34" charset="0"/>
                <a:cs typeface="Tahoma" panose="020B0604030504040204" pitchFamily="34" charset="0"/>
              </a:rPr>
              <a:t>in vitro</a:t>
            </a:r>
            <a:r>
              <a:rPr lang="en-US" sz="1400" dirty="0">
                <a:latin typeface="Tahoma" panose="020B0604030504040204" pitchFamily="34" charset="0"/>
                <a:ea typeface="Tahoma" panose="020B0604030504040204" pitchFamily="34" charset="0"/>
                <a:cs typeface="Tahoma" panose="020B0604030504040204" pitchFamily="34" charset="0"/>
              </a:rPr>
              <a:t> tests.</a:t>
            </a:r>
          </a:p>
          <a:p>
            <a:pPr algn="just"/>
            <a:r>
              <a:rPr lang="en-US" sz="1400" dirty="0">
                <a:latin typeface="Tahoma" panose="020B0604030504040204" pitchFamily="34" charset="0"/>
                <a:ea typeface="Tahoma" panose="020B0604030504040204" pitchFamily="34" charset="0"/>
                <a:cs typeface="Tahoma" panose="020B0604030504040204" pitchFamily="34" charset="0"/>
              </a:rPr>
              <a:t> </a:t>
            </a:r>
          </a:p>
          <a:p>
            <a:pPr algn="just"/>
            <a:r>
              <a:rPr lang="en-US" sz="1400" dirty="0">
                <a:latin typeface="Tahoma" panose="020B0604030504040204" pitchFamily="34" charset="0"/>
                <a:ea typeface="Tahoma" panose="020B0604030504040204" pitchFamily="34" charset="0"/>
                <a:cs typeface="Tahoma" panose="020B0604030504040204" pitchFamily="34" charset="0"/>
              </a:rPr>
              <a:t>These methods combine the advantages of the Structure-Based Drug Design technique with the accuracy of the molecular dynamics, drastically reducing the number of possible compounds or sequences to analyze.</a:t>
            </a: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8" name="Rettangolo 7">
            <a:extLst>
              <a:ext uri="{FF2B5EF4-FFF2-40B4-BE49-F238E27FC236}">
                <a16:creationId xmlns:a16="http://schemas.microsoft.com/office/drawing/2014/main" id="{CA5241CC-A8BE-4295-872B-C536062E44B5}"/>
              </a:ext>
            </a:extLst>
          </p:cNvPr>
          <p:cNvSpPr/>
          <p:nvPr/>
        </p:nvSpPr>
        <p:spPr>
          <a:xfrm>
            <a:off x="4114800" y="2912794"/>
            <a:ext cx="4495800" cy="1815882"/>
          </a:xfrm>
          <a:prstGeom prst="rect">
            <a:avLst/>
          </a:prstGeom>
        </p:spPr>
        <p:txBody>
          <a:bodyPr wrap="square">
            <a:spAutoFit/>
          </a:bodyPr>
          <a:lstStyle/>
          <a:p>
            <a:pPr algn="just"/>
            <a:r>
              <a:rPr lang="en-US" sz="1400" dirty="0">
                <a:latin typeface="Tahoma" panose="020B0604030504040204" pitchFamily="34" charset="0"/>
                <a:ea typeface="Tahoma" panose="020B0604030504040204" pitchFamily="34" charset="0"/>
                <a:cs typeface="Tahoma" panose="020B0604030504040204" pitchFamily="34" charset="0"/>
              </a:rPr>
              <a:t>This approach in drug discovery provides the recognition of structural features that contribute to the potential binding with the target.</a:t>
            </a: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a:p>
            <a:pPr algn="just"/>
            <a:r>
              <a:rPr lang="en-US" sz="1400" dirty="0">
                <a:latin typeface="Tahoma" panose="020B0604030504040204" pitchFamily="34" charset="0"/>
                <a:ea typeface="Tahoma" panose="020B0604030504040204" pitchFamily="34" charset="0"/>
                <a:cs typeface="Tahoma" panose="020B0604030504040204" pitchFamily="34" charset="0"/>
              </a:rPr>
              <a:t>Our method improves our ability to critically evaluate the identification and optimization of lead compounds that have a high potential for the generation of new therapeutic agents.</a:t>
            </a:r>
          </a:p>
        </p:txBody>
      </p:sp>
      <p:sp>
        <p:nvSpPr>
          <p:cNvPr id="3" name="TextBox 3">
            <a:extLst>
              <a:ext uri="{FF2B5EF4-FFF2-40B4-BE49-F238E27FC236}">
                <a16:creationId xmlns:a16="http://schemas.microsoft.com/office/drawing/2014/main" id="{063ABEC7-FE2E-4D48-A147-2249B76091B8}"/>
              </a:ext>
            </a:extLst>
          </p:cNvPr>
          <p:cNvSpPr txBox="1"/>
          <p:nvPr/>
        </p:nvSpPr>
        <p:spPr>
          <a:xfrm>
            <a:off x="609600" y="224135"/>
            <a:ext cx="8153400" cy="430887"/>
          </a:xfrm>
          <a:prstGeom prst="rect">
            <a:avLst/>
          </a:prstGeom>
          <a:noFill/>
        </p:spPr>
        <p:txBody>
          <a:bodyPr wrap="square" rtlCol="0">
            <a:spAutoFit/>
          </a:bodyPr>
          <a:lstStyle/>
          <a:p>
            <a:r>
              <a:rPr lang="fr-FR" sz="2200" b="1" dirty="0">
                <a:latin typeface="Tahoma" panose="020B0604030504040204" pitchFamily="34" charset="0"/>
                <a:ea typeface="Tahoma" panose="020B0604030504040204" pitchFamily="34" charset="0"/>
                <a:cs typeface="Tahoma" panose="020B0604030504040204" pitchFamily="34" charset="0"/>
              </a:rPr>
              <a:t>Conclusions</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785104"/>
          </a:xfrm>
          <a:prstGeom prst="rect">
            <a:avLst/>
          </a:prstGeom>
          <a:noFill/>
        </p:spPr>
        <p:txBody>
          <a:bodyPr wrap="square" rtlCol="0">
            <a:spAutoFit/>
          </a:bodyPr>
          <a:lstStyle/>
          <a:p>
            <a:r>
              <a:rPr lang="en-GB" sz="2200" b="1" dirty="0">
                <a:latin typeface="Tahoma" panose="020B0604030504040204" pitchFamily="34" charset="0"/>
                <a:ea typeface="Tahoma" panose="020B0604030504040204" pitchFamily="34" charset="0"/>
                <a:cs typeface="Tahoma" panose="020B0604030504040204" pitchFamily="34" charset="0"/>
              </a:rPr>
              <a:t>Acknowledgments</a:t>
            </a:r>
          </a:p>
          <a:p>
            <a:endParaRPr lang="fr-FR" b="1"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fr-FR" sz="1400"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CasellaDiTesto 1">
            <a:extLst>
              <a:ext uri="{FF2B5EF4-FFF2-40B4-BE49-F238E27FC236}">
                <a16:creationId xmlns:a16="http://schemas.microsoft.com/office/drawing/2014/main" id="{5C58BB0A-74A0-4557-8E68-6BA5B77F1B5A}"/>
              </a:ext>
            </a:extLst>
          </p:cNvPr>
          <p:cNvSpPr txBox="1"/>
          <p:nvPr/>
        </p:nvSpPr>
        <p:spPr>
          <a:xfrm>
            <a:off x="685800" y="1752600"/>
            <a:ext cx="7353954" cy="30777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400" dirty="0">
                <a:latin typeface="Arial" panose="020B0604020202020204" pitchFamily="34" charset="0"/>
                <a:cs typeface="Arial" panose="020B0604020202020204" pitchFamily="34" charset="0"/>
              </a:rPr>
              <a:t>We thank the SoftMining Academic Research Program for the support (</a:t>
            </a:r>
            <a:r>
              <a:rPr lang="en-GB" sz="1400" dirty="0">
                <a:latin typeface="Arial" panose="020B0604020202020204" pitchFamily="34" charset="0"/>
                <a:cs typeface="Arial" panose="020B0604020202020204" pitchFamily="34" charset="0"/>
                <a:hlinkClick r:id="rId3"/>
              </a:rPr>
              <a:t>www.softmining.it</a:t>
            </a:r>
            <a:r>
              <a:rPr lang="en-GB" sz="1400" dirty="0">
                <a:latin typeface="Arial" panose="020B0604020202020204" pitchFamily="34" charset="0"/>
                <a:cs typeface="Arial" panose="020B0604020202020204" pitchFamily="34" charset="0"/>
              </a:rPr>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8&quot;/&gt;&lt;property id=&quot;20307&quot; value=&quot;265&quot;/&gt;&lt;/object&gt;&lt;object type=&quot;3&quot; unique_id=&quot;10009&quot;&gt;&lt;property id=&quot;20148&quot; value=&quot;5&quot;/&gt;&lt;property id=&quot;20300&quot; value=&quot;Slide 9&quot;/&gt;&lt;property id=&quot;20307&quot; value=&quot;264&quot;/&gt;&lt;/object&gt;&lt;object type=&quot;3&quot; unique_id=&quot;10244&quot;&gt;&lt;property id=&quot;20148&quot; value=&quot;5&quot;/&gt;&lt;property id=&quot;20300&quot; value=&quot;Slide 4&quot;/&gt;&lt;property id=&quot;20307&quot; value=&quot;268&quot;/&gt;&lt;/object&gt;&lt;object type=&quot;3&quot; unique_id=&quot;10319&quot;&gt;&lt;property id=&quot;20148&quot; value=&quot;5&quot;/&gt;&lt;property id=&quot;20300&quot; value=&quot;Slide 6&quot;/&gt;&lt;property id=&quot;20307&quot; value=&quot;269&quot;/&gt;&lt;/object&gt;&lt;object type=&quot;3&quot; unique_id=&quot;10321&quot;&gt;&lt;property id=&quot;20148&quot; value=&quot;5&quot;/&gt;&lt;property id=&quot;20300&quot; value=&quot;Slide 7&quot;/&gt;&lt;property id=&quot;20307&quot; value=&quot;270&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4402</TotalTime>
  <Words>1099</Words>
  <Application>Microsoft Office PowerPoint</Application>
  <PresentationFormat>Presentazione su schermo (4:3)</PresentationFormat>
  <Paragraphs>101</Paragraphs>
  <Slides>9</Slides>
  <Notes>3</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9</vt:i4>
      </vt:variant>
    </vt:vector>
  </HeadingPairs>
  <TitlesOfParts>
    <vt:vector size="15" baseType="lpstr">
      <vt:lpstr>Arial</vt:lpstr>
      <vt:lpstr>Calibri</vt:lpstr>
      <vt:lpstr>Calibri Light</vt:lpstr>
      <vt:lpstr>Tahoma</vt:lpstr>
      <vt:lpstr>Office Theme</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Lucia SESSA (lucsessa@unisa.it)</cp:lastModifiedBy>
  <cp:revision>132</cp:revision>
  <cp:lastPrinted>2020-10-30T21:53:16Z</cp:lastPrinted>
  <dcterms:created xsi:type="dcterms:W3CDTF">2015-04-04T09:45:50Z</dcterms:created>
  <dcterms:modified xsi:type="dcterms:W3CDTF">2020-10-30T22:00:19Z</dcterms:modified>
</cp:coreProperties>
</file>