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"/>
  </p:notesMasterIdLst>
  <p:sldIdLst>
    <p:sldId id="265" r:id="rId3"/>
  </p:sldIdLst>
  <p:sldSz cx="30275213" cy="42811700"/>
  <p:notesSz cx="6858000" cy="9144000"/>
  <p:defaultTextStyle>
    <a:defPPr>
      <a:defRPr lang="fr-FR"/>
    </a:defPPr>
    <a:lvl1pPr marL="0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1pPr>
    <a:lvl2pPr marL="1462811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2pPr>
    <a:lvl3pPr marL="2925623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3pPr>
    <a:lvl4pPr marL="4388434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4pPr>
    <a:lvl5pPr marL="5851246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5pPr>
    <a:lvl6pPr marL="7314057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6pPr>
    <a:lvl7pPr marL="8776868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7pPr>
    <a:lvl8pPr marL="10239680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8pPr>
    <a:lvl9pPr marL="11702491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3486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 Schalnich" initials="MS" lastIdx="3" clrIdx="0"/>
  <p:cmAuthor id="1" name="Samanta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99"/>
    <a:srgbClr val="6A4E9D"/>
    <a:srgbClr val="5E4197"/>
    <a:srgbClr val="6032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40" autoAdjust="0"/>
    <p:restoredTop sz="94660"/>
  </p:normalViewPr>
  <p:slideViewPr>
    <p:cSldViewPr>
      <p:cViewPr>
        <p:scale>
          <a:sx n="24" d="100"/>
          <a:sy n="24" d="100"/>
        </p:scale>
        <p:origin x="-432" y="468"/>
      </p:cViewPr>
      <p:guideLst>
        <p:guide orient="horz" pos="13486"/>
        <p:guide pos="953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20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FBF3B-F983-4F41-9E6C-02008BB91DD1}" type="datetimeFigureOut">
              <a:rPr lang="fr-FR" smtClean="0"/>
              <a:pPr/>
              <a:t>30/10/2020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69082-9D5D-43A3-B675-27AB9B8E55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096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1pPr>
    <a:lvl2pPr marL="1462811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2pPr>
    <a:lvl3pPr marL="2925623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3pPr>
    <a:lvl4pPr marL="4388434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4pPr>
    <a:lvl5pPr marL="5851246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5pPr>
    <a:lvl6pPr marL="7314057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6pPr>
    <a:lvl7pPr marL="8776868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7pPr>
    <a:lvl8pPr marL="10239680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8pPr>
    <a:lvl9pPr marL="11702491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13299391"/>
            <a:ext cx="25733931" cy="91767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282" y="24259965"/>
            <a:ext cx="21192649" cy="109407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21E2D-A50B-495F-9AA4-3F10866B781B}" type="datetime1">
              <a:rPr lang="fr-FR" smtClean="0"/>
              <a:t>30/10/2020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B278-45EA-45CC-9642-20CC60EAB0D1}" type="datetime1">
              <a:rPr lang="fr-FR" smtClean="0"/>
              <a:t>30/10/2020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49529" y="1714471"/>
            <a:ext cx="6811923" cy="365286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3761" y="1714471"/>
            <a:ext cx="19931182" cy="365286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6925-72EC-42D4-94D3-A1003B939FCE}" type="datetime1">
              <a:rPr lang="fr-FR" smtClean="0"/>
              <a:t>30/10/2020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</a:t>
            </a:r>
            <a:r>
              <a:rPr lang="it-IT" dirty="0" err="1"/>
              <a:t>Paper</a:t>
            </a:r>
            <a:r>
              <a:rPr lang="it-IT" dirty="0"/>
              <a:t>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774612" y="5479523"/>
            <a:ext cx="16453907" cy="1318062"/>
          </a:xfrm>
        </p:spPr>
        <p:txBody>
          <a:bodyPr>
            <a:normAutofit/>
          </a:bodyPr>
          <a:lstStyle>
            <a:lvl1pPr marL="0" indent="0" algn="r">
              <a:buNone/>
              <a:defRPr sz="5400">
                <a:solidFill>
                  <a:srgbClr val="FFFFFF"/>
                </a:solidFill>
              </a:defRPr>
            </a:lvl1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</a:t>
            </a:r>
            <a:r>
              <a:rPr lang="it-IT" dirty="0" err="1"/>
              <a:t>author’s</a:t>
            </a:r>
            <a:r>
              <a:rPr lang="it-IT" dirty="0"/>
              <a:t> </a:t>
            </a:r>
            <a:r>
              <a:rPr lang="it-IT" dirty="0" err="1"/>
              <a:t>name</a:t>
            </a:r>
            <a:r>
              <a:rPr lang="it-IT" dirty="0"/>
              <a:t> and </a:t>
            </a:r>
            <a:r>
              <a:rPr lang="it-IT" dirty="0" err="1"/>
              <a:t>affiliation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45945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4402" y="7006456"/>
            <a:ext cx="22706410" cy="1490481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6055"/>
            <a:ext cx="22706410" cy="1033624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92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89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3215"/>
            <a:ext cx="26112371" cy="1780847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50163"/>
            <a:ext cx="26112371" cy="93650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36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6633"/>
            <a:ext cx="12803892" cy="2716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89900" y="11396633"/>
            <a:ext cx="12803892" cy="2716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14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679" y="2279343"/>
            <a:ext cx="26112371" cy="8274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6687" y="10494814"/>
            <a:ext cx="12809147" cy="51433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6687" y="15638164"/>
            <a:ext cx="12809147" cy="230013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7" y="10494814"/>
            <a:ext cx="12872223" cy="51433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7" y="15638164"/>
            <a:ext cx="12872223" cy="230013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512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73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12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60309-1331-4F8F-AC1F-972AC9046391}" type="datetime1">
              <a:rPr lang="fr-FR" smtClean="0"/>
              <a:t>30/10/2020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687" y="2854114"/>
            <a:ext cx="9765859" cy="998939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2223" y="6164110"/>
            <a:ext cx="15326827" cy="304240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6687" y="12843511"/>
            <a:ext cx="9765859" cy="237941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69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687" y="2854114"/>
            <a:ext cx="9765859" cy="998939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872223" y="6164110"/>
            <a:ext cx="15326827" cy="3042405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6687" y="12843511"/>
            <a:ext cx="9765859" cy="237941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406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872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4" y="2279325"/>
            <a:ext cx="6528093" cy="362809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9" y="2279325"/>
            <a:ext cx="19079692" cy="362809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37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533" y="27510497"/>
            <a:ext cx="25733931" cy="85028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533" y="18145428"/>
            <a:ext cx="25733931" cy="93650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6765-7664-41F5-8267-06B87A0274DD}" type="datetime1">
              <a:rPr lang="fr-FR" smtClean="0"/>
              <a:t>30/10/2020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3761" y="9989411"/>
            <a:ext cx="13371552" cy="282537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89900" y="9989411"/>
            <a:ext cx="13371552" cy="282537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9947-2A44-4499-8893-791A730D1CEB}" type="datetime1">
              <a:rPr lang="fr-FR" smtClean="0"/>
              <a:t>30/10/2020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9583086"/>
            <a:ext cx="13376810" cy="39937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761" y="13576859"/>
            <a:ext cx="13376810" cy="246662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9396" y="9583086"/>
            <a:ext cx="13382065" cy="39937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9396" y="13576859"/>
            <a:ext cx="13382065" cy="246662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D4740-CB78-4DA2-9449-5BA6BAB8E8B9}" type="datetime1">
              <a:rPr lang="fr-FR" smtClean="0"/>
              <a:t>30/10/2020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13E3-8353-4C2E-BE7C-26AE1B623ED5}" type="datetime1">
              <a:rPr lang="fr-FR" smtClean="0"/>
              <a:t>30/10/2020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3025-920A-462C-B19C-06B25E7A86DA}" type="datetime1">
              <a:rPr lang="fr-FR" smtClean="0"/>
              <a:t>30/10/2020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958703" y="39680118"/>
            <a:ext cx="7064216" cy="2279326"/>
          </a:xfrm>
        </p:spPr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9" y="1704542"/>
            <a:ext cx="9960336" cy="725420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6767" y="1704558"/>
            <a:ext cx="16924685" cy="365386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769" y="8958760"/>
            <a:ext cx="9960336" cy="292843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D6D2-AC3E-41CF-B9A3-5BCCE2F511AB}" type="datetime1">
              <a:rPr lang="fr-FR" smtClean="0"/>
              <a:t>30/10/2020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154" y="29968193"/>
            <a:ext cx="18165128" cy="353791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4154" y="3825307"/>
            <a:ext cx="18165128" cy="256870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154" y="33506104"/>
            <a:ext cx="18165128" cy="50244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8312-C233-4B5A-993A-6F581BBA2EDC}" type="datetime1">
              <a:rPr lang="fr-FR" smtClean="0"/>
              <a:t>30/10/2020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761" y="1714454"/>
            <a:ext cx="27247692" cy="7135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9989411"/>
            <a:ext cx="27247692" cy="28253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761" y="39680118"/>
            <a:ext cx="7064216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FA5E1-D094-4A0B-B20B-B561C85E6A82}" type="datetime1">
              <a:rPr lang="fr-FR" smtClean="0"/>
              <a:t>30/10/2020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4031" y="39680118"/>
            <a:ext cx="9587151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97236" y="39680118"/>
            <a:ext cx="7064216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9343"/>
            <a:ext cx="26112371" cy="8274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6633"/>
            <a:ext cx="26112371" cy="27163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80118"/>
            <a:ext cx="6811923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80118"/>
            <a:ext cx="10217884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80118"/>
            <a:ext cx="6811923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8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513761" y="6545253"/>
            <a:ext cx="27416044" cy="32689800"/>
          </a:xfrm>
        </p:spPr>
        <p:txBody>
          <a:bodyPr/>
          <a:lstStyle/>
          <a:p>
            <a:r>
              <a:rPr lang="en-US" dirty="0" smtClean="0"/>
              <a:t>Jvccggghjvjkll;5+6n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96" y="26185596"/>
            <a:ext cx="15869710" cy="919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74437" y="6242050"/>
            <a:ext cx="27247692" cy="33451800"/>
          </a:xfrm>
        </p:spPr>
        <p:txBody>
          <a:bodyPr numCol="2" spcCol="720000">
            <a:noAutofit/>
          </a:bodyPr>
          <a:lstStyle/>
          <a:p>
            <a:pPr marL="0" indent="0" algn="just">
              <a:buNone/>
            </a:pP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</a:p>
          <a:p>
            <a:pPr marL="0" indent="0" algn="just">
              <a:buNone/>
            </a:pP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Complexes of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oligoribonucleotides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with D-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mannitol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(ORNs-D-m) have a wide range of biological activity: antiviral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antioxidant,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immunomodulatory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others (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Melnichuk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et.al.,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2018;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Marchyshak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et.al.,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2018). 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They are obtained by the formation of complexes between the D-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mannitol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and total yeast RNA. It was found that the drug contains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oligoribonucleotides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of different lengths; the predominant fraction is from 2 to 15 nucleotides. Previous studies on the murine model of B16 melanoma have shown that solid tumor formation was not observed with the simultaneous administration of melanoma cells and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ORNs-D-m (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Kraievska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et.al.,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2019). 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aim 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of this work was to study the effect of ORNs-D-m on the viability of different tumor cell lines </a:t>
            </a:r>
            <a:r>
              <a:rPr lang="en-US" sz="3800" i="1" dirty="0">
                <a:latin typeface="Times New Roman" pitchFamily="18" charset="0"/>
                <a:cs typeface="Times New Roman" pitchFamily="18" charset="0"/>
              </a:rPr>
              <a:t>in vitro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en-US" sz="3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3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Materials and methods</a:t>
            </a:r>
          </a:p>
          <a:p>
            <a:pPr marL="0" indent="0" algn="just">
              <a:buNone/>
            </a:pP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Murine B16 melanoma and human U251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glioblastoma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were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used for studies. 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Cells (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8-10×10</a:t>
            </a:r>
            <a:r>
              <a:rPr lang="ru-RU" sz="3800" baseline="300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0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cells 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in 100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μL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medium per well) were plated in 96-well plates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and treat with different substances. 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At the end of various treatments, MTT solution was added to each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well,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incubated 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and samples were read by an ELx800 Absorbance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Microplate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Reader at a wavelength of 570 nm. Cell viability was determined relative to intact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control, taken 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as 100%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viability (Fig.1). 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For representation on graphs, concentration data were log-transformed and the percent viability data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in time-dependent graphs were 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fit to a nonlinear regression curve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800" i="1" dirty="0"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(inhibitor) vs. response). A comparison of the effect of compounds was carried out by the concentration of half-maximal inhibition of IC₅₀, which was determined based on dose-dependent curves. Results are expressed as the mean ± standard deviation. The statistical significance between the groups was determined by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unpaired t-test.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P&lt;0.05 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was considered to indicate a statistically significant difference. All analyses were performed using the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GraphPad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Prism 8.0.1 software. </a:t>
            </a:r>
            <a:endParaRPr lang="en-US" sz="3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3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3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3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3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3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3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3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3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3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3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3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3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3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3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3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3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3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3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3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Results</a:t>
            </a:r>
          </a:p>
          <a:p>
            <a:pPr algn="just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Murine B16 melanoma</a:t>
            </a:r>
          </a:p>
          <a:p>
            <a:pPr marL="0" indent="0" algn="just">
              <a:buNone/>
            </a:pP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duration and dose of ORNs-D-m treatment effects on B16 viability. Thus, the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viability of cells was 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significantly reduced after 48-hours treatment compared to 12-hours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treatment, with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IC₅₀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2.7 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± 0.2 mg/ml. In contrast, the IC₅₀ with ORNs treatment was 2,5 times higher, which indicates their less pronounced effect compared to ORNs-D-m. It was found, that the acid form of these substances is crucial for the inhibitory effect on cancer cells because sodium salts of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ORNs-D-m 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ORNs 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have no inhibitory influence on cell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growth (Fig.2). </a:t>
            </a:r>
          </a:p>
          <a:p>
            <a:pPr marL="0" indent="0" algn="just">
              <a:buNone/>
            </a:pPr>
            <a:endParaRPr lang="en-US" sz="3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3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3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3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3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3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3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3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3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3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Human 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U251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glioblastoma</a:t>
            </a:r>
            <a:endParaRPr lang="en-US" sz="3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the U251 cell line, a similar trend in viability after treatment was found, with IC₅₀ for ORNs-D-m – 1.2 ± 0.04 mg/ml, and for ORNs - in 8 times higher. As well, the level of cell viability after 48-hours treatment with salt forms of these substances for applied concentrations was higher, than 70 %, which indicates the absence of an inhibitory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effect (Fig.3).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D-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mannitol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in concentration 2,8 mg/ml (amount in the highest dose of ORNs-D-m) did not affect both cell lines viability. </a:t>
            </a:r>
          </a:p>
          <a:p>
            <a:pPr marL="0" indent="0" algn="just">
              <a:buNone/>
            </a:pPr>
            <a:endParaRPr lang="en-US" sz="3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3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3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3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3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3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3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3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3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3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3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3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Conclusions</a:t>
            </a:r>
          </a:p>
          <a:p>
            <a:pPr algn="just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ORNs-D-m inhibits the viability of both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cancer cell 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lines: murine B16 melanoma and human U251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glioblastoma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in dose- and time-dependent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manner.</a:t>
            </a:r>
          </a:p>
          <a:p>
            <a:pPr algn="just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ORNs show a 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less inhibitory effect on viability. </a:t>
            </a:r>
            <a:endParaRPr lang="en-US" sz="3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Acid 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forms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demonstrate an 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inhibitory effect on the viability of cancer cells in contrast to salt forms, which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don't 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show this influence in applied concentrations.</a:t>
            </a:r>
            <a:endParaRPr lang="ru-RU" sz="3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3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3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3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8" t="28947" r="4204" b="29803"/>
          <a:stretch/>
        </p:blipFill>
        <p:spPr bwMode="auto">
          <a:xfrm>
            <a:off x="14928650" y="12871450"/>
            <a:ext cx="14858126" cy="4720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8859" y="984250"/>
            <a:ext cx="27247692" cy="2089196"/>
          </a:xfrm>
        </p:spPr>
        <p:txBody>
          <a:bodyPr>
            <a:normAutofit/>
          </a:bodyPr>
          <a:lstStyle/>
          <a:p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Viability of different tumor cell lines after treatment with 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complexes 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oligoribonucleotides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with D-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mannitol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6616" y="3445464"/>
            <a:ext cx="27423189" cy="2585323"/>
          </a:xfrm>
          <a:prstGeom prst="rect">
            <a:avLst/>
          </a:prstGeom>
          <a:solidFill>
            <a:srgbClr val="66339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u="sng" dirty="0" err="1">
                <a:latin typeface="Times New Roman" pitchFamily="18" charset="0"/>
                <a:cs typeface="Times New Roman" pitchFamily="18" charset="0"/>
              </a:rPr>
              <a:t>Ivanna</a:t>
            </a:r>
            <a:r>
              <a:rPr lang="en-US" sz="5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u="sng" dirty="0" err="1" smtClean="0">
                <a:latin typeface="Times New Roman" pitchFamily="18" charset="0"/>
                <a:cs typeface="Times New Roman" pitchFamily="18" charset="0"/>
              </a:rPr>
              <a:t>Kraievska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Zenoviy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Tkachuk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Institute of Molecular Biology and 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Genetics NAS 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of Ukraine </a:t>
            </a:r>
            <a:endParaRPr lang="en-US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6620" y="39693850"/>
            <a:ext cx="27423185" cy="25085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6456" y="34434671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Fig. 1. Scheme of the experiment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9883" y="17591986"/>
            <a:ext cx="1375566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i="1" dirty="0">
                <a:latin typeface="Times New Roman" pitchFamily="18" charset="0"/>
                <a:cs typeface="Times New Roman" pitchFamily="18" charset="0"/>
              </a:rPr>
              <a:t>Fig.2. (A) Concentration- and time-dependent viability  after treatment with ORNs-D-m</a:t>
            </a:r>
            <a:endParaRPr lang="uk-UA" sz="38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i="1" dirty="0">
                <a:latin typeface="Times New Roman" pitchFamily="18" charset="0"/>
                <a:cs typeface="Times New Roman" pitchFamily="18" charset="0"/>
              </a:rPr>
              <a:t>(B) IC₅₀ values after 48-hours treatment</a:t>
            </a:r>
            <a:endParaRPr lang="uk-UA" sz="38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i="1" dirty="0">
                <a:latin typeface="Times New Roman" pitchFamily="18" charset="0"/>
                <a:cs typeface="Times New Roman" pitchFamily="18" charset="0"/>
              </a:rPr>
              <a:t>(C) No growth inhibition after 48 hours treatment with salt </a:t>
            </a:r>
            <a:r>
              <a:rPr lang="en-US" sz="3800" i="1" dirty="0" smtClean="0">
                <a:latin typeface="Times New Roman" pitchFamily="18" charset="0"/>
                <a:cs typeface="Times New Roman" pitchFamily="18" charset="0"/>
              </a:rPr>
              <a:t>forms</a:t>
            </a:r>
            <a:endParaRPr lang="en-US" sz="3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8" t="28489" r="5761" b="31620"/>
          <a:stretch/>
        </p:blipFill>
        <p:spPr bwMode="auto">
          <a:xfrm>
            <a:off x="14928650" y="26185596"/>
            <a:ext cx="15187902" cy="4914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899606" y="31087931"/>
            <a:ext cx="137556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Fig.3. 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(A) Concentration- and time-dependent viability  after treatment with ORNs-D-m</a:t>
            </a:r>
            <a:endParaRPr lang="uk-UA" sz="40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(B) IC₅₀ values after 48-hours treatment</a:t>
            </a:r>
            <a:endParaRPr lang="uk-UA" sz="40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(C) No 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growth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inhibition 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after 48 hours treatment with 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salt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forms</a:t>
            </a:r>
            <a:endParaRPr lang="en-US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684810" y="34030027"/>
            <a:ext cx="5334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63296" y="35475793"/>
            <a:ext cx="14654914" cy="3970318"/>
          </a:xfrm>
          <a:prstGeom prst="rect">
            <a:avLst/>
          </a:prstGeom>
          <a:noFill/>
          <a:ln w="31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References</a:t>
            </a:r>
          </a:p>
          <a:p>
            <a:pPr marL="742950" indent="-742950">
              <a:buAutoNum type="arabicPeriod"/>
            </a:pPr>
            <a:r>
              <a:rPr lang="en-US" sz="2800" dirty="0" err="1" smtClean="0"/>
              <a:t>Melnichuk</a:t>
            </a:r>
            <a:r>
              <a:rPr lang="en-US" sz="2800" dirty="0" smtClean="0"/>
              <a:t> </a:t>
            </a:r>
            <a:r>
              <a:rPr lang="en-US" sz="2800" dirty="0"/>
              <a:t>N. et al. Complexes of </a:t>
            </a:r>
            <a:r>
              <a:rPr lang="en-US" sz="2800" dirty="0" err="1"/>
              <a:t>Oligoribonucleotides</a:t>
            </a:r>
            <a:r>
              <a:rPr lang="en-US" sz="2800" dirty="0"/>
              <a:t> with D-</a:t>
            </a:r>
            <a:r>
              <a:rPr lang="en-US" sz="2800" dirty="0" err="1"/>
              <a:t>Mannitol</a:t>
            </a:r>
            <a:r>
              <a:rPr lang="en-US" sz="2800" dirty="0"/>
              <a:t> Modulate the Innate Immune Response to Influenza A Virus H1N1 (A/FM/1/47) In Vivo //Pharmaceuticals. – 2018. – </a:t>
            </a:r>
            <a:r>
              <a:rPr lang="ru-RU" sz="2800" dirty="0"/>
              <a:t>Т. 11. – №. 3. – С. 73.</a:t>
            </a:r>
            <a:r>
              <a:rPr lang="en-US" sz="2800" dirty="0" smtClean="0"/>
              <a:t> </a:t>
            </a:r>
          </a:p>
          <a:p>
            <a:pPr marL="742950" indent="-742950">
              <a:buAutoNum type="arabicPeriod"/>
            </a:pPr>
            <a:r>
              <a:rPr lang="en-US" sz="2800" dirty="0" err="1"/>
              <a:t>Marchyshak</a:t>
            </a:r>
            <a:r>
              <a:rPr lang="en-US" sz="2800" dirty="0"/>
              <a:t> T. et al. The potential protective effect of </a:t>
            </a:r>
            <a:r>
              <a:rPr lang="en-US" sz="2800" dirty="0" err="1"/>
              <a:t>oligoribonucleotides</a:t>
            </a:r>
            <a:r>
              <a:rPr lang="en-US" sz="2800" dirty="0"/>
              <a:t>-d-</a:t>
            </a:r>
            <a:r>
              <a:rPr lang="en-US" sz="2800" dirty="0" err="1"/>
              <a:t>mannitol</a:t>
            </a:r>
            <a:r>
              <a:rPr lang="en-US" sz="2800" dirty="0"/>
              <a:t> complexes against </a:t>
            </a:r>
            <a:r>
              <a:rPr lang="en-US" sz="2800" dirty="0" err="1"/>
              <a:t>thioacetamide</a:t>
            </a:r>
            <a:r>
              <a:rPr lang="en-US" sz="2800" dirty="0"/>
              <a:t>-induced hepatotoxicity in mice //Pharmaceuticals. – 2018. – </a:t>
            </a:r>
            <a:r>
              <a:rPr lang="ru-RU" sz="2800" dirty="0"/>
              <a:t>Т. 11. – №. 3. – С. 77.</a:t>
            </a:r>
            <a:endParaRPr lang="en-US" sz="2800" dirty="0" smtClean="0"/>
          </a:p>
          <a:p>
            <a:pPr marL="742950" indent="-742950">
              <a:buAutoNum type="arabicPeriod"/>
            </a:pPr>
            <a:r>
              <a:rPr lang="en-US" sz="2800" dirty="0" err="1"/>
              <a:t>Kraievska</a:t>
            </a:r>
            <a:r>
              <a:rPr lang="en-US" sz="2800" dirty="0"/>
              <a:t> I. et al. The influence of </a:t>
            </a:r>
            <a:r>
              <a:rPr lang="en-US" sz="2800" dirty="0" err="1"/>
              <a:t>oligoribonucleotide</a:t>
            </a:r>
            <a:r>
              <a:rPr lang="en-US" sz="2800" dirty="0"/>
              <a:t> complexes with D-</a:t>
            </a:r>
            <a:r>
              <a:rPr lang="en-US" sz="2800" dirty="0" err="1"/>
              <a:t>mannitol</a:t>
            </a:r>
            <a:r>
              <a:rPr lang="en-US" sz="2800" dirty="0"/>
              <a:t> on tumor formation in a murine model of B16 </a:t>
            </a:r>
            <a:r>
              <a:rPr lang="en-US" sz="2800" dirty="0" smtClean="0"/>
              <a:t>melanoma </a:t>
            </a:r>
            <a:r>
              <a:rPr lang="en-US" sz="2800" dirty="0"/>
              <a:t>– </a:t>
            </a:r>
            <a:r>
              <a:rPr lang="en-US" sz="2800" b="1" dirty="0" smtClean="0"/>
              <a:t>ECMC5 – </a:t>
            </a:r>
            <a:r>
              <a:rPr lang="en-US" sz="2800" dirty="0" smtClean="0"/>
              <a:t>2019</a:t>
            </a:r>
            <a:r>
              <a:rPr lang="en-US" sz="2800" dirty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8845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576</Words>
  <Application>Microsoft Office PowerPoint</Application>
  <PresentationFormat>Произвольный</PresentationFormat>
  <Paragraphs>82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3" baseType="lpstr">
      <vt:lpstr>Office Theme</vt:lpstr>
      <vt:lpstr>Custom Design</vt:lpstr>
      <vt:lpstr>Viability of different tumor cell lines after treatment with  complexes of oligoribonucleotides with D-mannitol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ADMIN</cp:lastModifiedBy>
  <cp:revision>89</cp:revision>
  <dcterms:created xsi:type="dcterms:W3CDTF">2015-04-04T09:45:50Z</dcterms:created>
  <dcterms:modified xsi:type="dcterms:W3CDTF">2020-10-30T09:27:06Z</dcterms:modified>
</cp:coreProperties>
</file>