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handoutMasterIdLst>
    <p:handoutMasterId r:id="rId15"/>
  </p:handoutMasterIdLst>
  <p:sldIdLst>
    <p:sldId id="256" r:id="rId3"/>
    <p:sldId id="267" r:id="rId4"/>
    <p:sldId id="258" r:id="rId5"/>
    <p:sldId id="259" r:id="rId6"/>
    <p:sldId id="261" r:id="rId7"/>
    <p:sldId id="268" r:id="rId8"/>
    <p:sldId id="271" r:id="rId9"/>
    <p:sldId id="272" r:id="rId10"/>
    <p:sldId id="270" r:id="rId11"/>
    <p:sldId id="273" r:id="rId12"/>
    <p:sldId id="264" r:id="rId1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E5B523"/>
    <a:srgbClr val="BD82C2"/>
    <a:srgbClr val="FAFAFA"/>
    <a:srgbClr val="60328E"/>
    <a:srgbClr val="6E0B41"/>
    <a:srgbClr val="4D0346"/>
    <a:srgbClr val="A982A6"/>
    <a:srgbClr val="ECB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830" autoAdjust="0"/>
  </p:normalViewPr>
  <p:slideViewPr>
    <p:cSldViewPr>
      <p:cViewPr>
        <p:scale>
          <a:sx n="125" d="100"/>
          <a:sy n="125" d="100"/>
        </p:scale>
        <p:origin x="1116"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10/30/2020</a:t>
            </a:fld>
            <a:endParaRPr lang="en-US"/>
          </a:p>
        </p:txBody>
      </p:sp>
      <p:sp>
        <p:nvSpPr>
          <p:cNvPr id="4" name="Footer Placeholder 3">
            <a:extLst>
              <a:ext uri="{FF2B5EF4-FFF2-40B4-BE49-F238E27FC236}">
                <a16:creationId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‹N›</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30/10/2020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‹N›</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‹N›</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30/10/2020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30/10/2020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30/10/2020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30/10/2020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30/10/2020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30/10/2020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30/10/2020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30/10/2020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10/30/2020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‹N›</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softmining.it/"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3200876"/>
          </a:xfrm>
          <a:prstGeom prst="rect">
            <a:avLst/>
          </a:prstGeom>
          <a:noFill/>
        </p:spPr>
        <p:txBody>
          <a:bodyPr wrap="square" rtlCol="0">
            <a:spAutoFit/>
          </a:bodyPr>
          <a:lstStyle/>
          <a:p>
            <a:pPr algn="ctr"/>
            <a:r>
              <a:rPr lang="en-US" sz="2400" b="1" dirty="0"/>
              <a:t>Analysis of the Hydrogen bond network for binding sites identification</a:t>
            </a:r>
            <a:endParaRPr lang="en-US" b="1" dirty="0"/>
          </a:p>
          <a:p>
            <a:pPr algn="ctr"/>
            <a:endParaRPr lang="en-US" b="1" dirty="0"/>
          </a:p>
          <a:p>
            <a:pPr algn="ctr"/>
            <a:endParaRPr lang="fr-FR" dirty="0"/>
          </a:p>
          <a:p>
            <a:pPr algn="ctr"/>
            <a:r>
              <a:rPr lang="it-IT" b="1" dirty="0"/>
              <a:t>Jacopo Santoro</a:t>
            </a:r>
            <a:r>
              <a:rPr lang="it-IT" b="1" baseline="30000" dirty="0"/>
              <a:t>1*</a:t>
            </a:r>
            <a:r>
              <a:rPr lang="it-IT" b="1" dirty="0"/>
              <a:t> , Anna Maria Nardiello</a:t>
            </a:r>
            <a:r>
              <a:rPr lang="it-IT" b="1" baseline="30000" dirty="0"/>
              <a:t>1</a:t>
            </a:r>
            <a:r>
              <a:rPr lang="it-IT" b="1" dirty="0"/>
              <a:t>, Lucia Sessa</a:t>
            </a:r>
            <a:r>
              <a:rPr lang="it-IT" b="1" baseline="30000" dirty="0"/>
              <a:t>1,2</a:t>
            </a:r>
            <a:r>
              <a:rPr lang="it-IT" b="1" dirty="0"/>
              <a:t> and Stefano Piotto</a:t>
            </a:r>
            <a:r>
              <a:rPr lang="it-IT" b="1" baseline="30000" dirty="0"/>
              <a:t>1,2</a:t>
            </a:r>
          </a:p>
          <a:p>
            <a:endParaRPr lang="it-IT" b="1" baseline="30000" dirty="0"/>
          </a:p>
          <a:p>
            <a:endParaRPr lang="fr-FR" dirty="0"/>
          </a:p>
          <a:p>
            <a:r>
              <a:rPr lang="en-US" sz="1400" baseline="30000" dirty="0"/>
              <a:t>1</a:t>
            </a:r>
            <a:r>
              <a:rPr lang="en-US" sz="1400" dirty="0"/>
              <a:t> Department of Pharmacy, University of Salerno, Italy; </a:t>
            </a:r>
          </a:p>
          <a:p>
            <a:r>
              <a:rPr lang="en-US" sz="1400" baseline="30000" dirty="0"/>
              <a:t>2</a:t>
            </a:r>
            <a:r>
              <a:rPr lang="en-US" sz="1400" dirty="0"/>
              <a:t> </a:t>
            </a:r>
            <a:r>
              <a:rPr lang="it-IT" sz="1400" dirty="0" err="1"/>
              <a:t>Research</a:t>
            </a:r>
            <a:r>
              <a:rPr lang="it-IT" sz="1400" dirty="0"/>
              <a:t> Centre for </a:t>
            </a:r>
            <a:r>
              <a:rPr lang="it-IT" sz="1400" dirty="0" err="1"/>
              <a:t>Biomaterials</a:t>
            </a:r>
            <a:r>
              <a:rPr lang="it-IT" sz="1400" dirty="0"/>
              <a:t> BIONAM, University of Salerno, Via Giovanni Paolo II 132, 84084 Fisciano (SA), </a:t>
            </a:r>
            <a:r>
              <a:rPr lang="it-IT" sz="1400" dirty="0" err="1"/>
              <a:t>Italy</a:t>
            </a:r>
            <a:endParaRPr lang="it-IT" sz="1400" dirty="0"/>
          </a:p>
          <a:p>
            <a:endParaRPr lang="fr-FR" sz="1400" dirty="0"/>
          </a:p>
          <a:p>
            <a:r>
              <a:rPr lang="en-US" sz="1400" b="1" dirty="0"/>
              <a:t>*</a:t>
            </a:r>
            <a:r>
              <a:rPr lang="en-US" sz="1400" dirty="0"/>
              <a:t> Corresponding author: j.santoro1992@gmail.com</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6" name="Immagine 5">
            <a:extLst>
              <a:ext uri="{FF2B5EF4-FFF2-40B4-BE49-F238E27FC236}">
                <a16:creationId xmlns:a16="http://schemas.microsoft.com/office/drawing/2014/main" id="{8F58F2E5-A2B0-4DCE-997F-D710DEE91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 y="5598860"/>
            <a:ext cx="1444877" cy="7193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61665"/>
          </a:xfrm>
          <a:prstGeom prst="rect">
            <a:avLst/>
          </a:prstGeom>
          <a:noFill/>
        </p:spPr>
        <p:txBody>
          <a:bodyPr wrap="square" rtlCol="0">
            <a:spAutoFit/>
          </a:bodyPr>
          <a:lstStyle/>
          <a:p>
            <a:r>
              <a:rPr lang="fr-FR" sz="2400" b="1" dirty="0"/>
              <a:t>Conclusions</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10</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0" name="CasellaDiTesto 9">
            <a:extLst>
              <a:ext uri="{FF2B5EF4-FFF2-40B4-BE49-F238E27FC236}">
                <a16:creationId xmlns:a16="http://schemas.microsoft.com/office/drawing/2014/main" id="{D703D153-7B58-4C6E-9475-0EDA40D13F15}"/>
              </a:ext>
            </a:extLst>
          </p:cNvPr>
          <p:cNvSpPr txBox="1"/>
          <p:nvPr/>
        </p:nvSpPr>
        <p:spPr>
          <a:xfrm>
            <a:off x="7112734" y="609600"/>
            <a:ext cx="1650266" cy="685800"/>
          </a:xfrm>
          <a:prstGeom prst="rect">
            <a:avLst/>
          </a:prstGeom>
          <a:noFill/>
        </p:spPr>
        <p:txBody>
          <a:bodyPr wrap="square" rtlCol="0">
            <a:spAutoFit/>
          </a:bodyPr>
          <a:lstStyle/>
          <a:p>
            <a:endParaRPr lang="it-IT" dirty="0"/>
          </a:p>
        </p:txBody>
      </p:sp>
      <p:sp>
        <p:nvSpPr>
          <p:cNvPr id="14" name="Rettangolo 13">
            <a:extLst>
              <a:ext uri="{FF2B5EF4-FFF2-40B4-BE49-F238E27FC236}">
                <a16:creationId xmlns:a16="http://schemas.microsoft.com/office/drawing/2014/main" id="{0EC126CE-B8AE-4FE7-B404-0375D69B8C00}"/>
              </a:ext>
            </a:extLst>
          </p:cNvPr>
          <p:cNvSpPr/>
          <p:nvPr/>
        </p:nvSpPr>
        <p:spPr>
          <a:xfrm>
            <a:off x="1291861" y="1828800"/>
            <a:ext cx="6553200" cy="2462213"/>
          </a:xfrm>
          <a:prstGeom prst="rect">
            <a:avLst/>
          </a:prstGeom>
        </p:spPr>
        <p:txBody>
          <a:bodyPr wrap="square">
            <a:spAutoFit/>
          </a:bodyPr>
          <a:lstStyle/>
          <a:p>
            <a:pPr algn="just"/>
            <a:r>
              <a:rPr lang="en-US" sz="1400" dirty="0"/>
              <a:t>By analyzing the variability of the H-bond network in the solvation shell of a protein, we have observed how this is related to an increase of error in the prediction of binding energy.</a:t>
            </a:r>
          </a:p>
          <a:p>
            <a:pPr algn="just"/>
            <a:r>
              <a:rPr lang="en-US" sz="1400" dirty="0"/>
              <a:t>It can be noticed how this error is inversely proportional to the variability of the H-bond network, this because the molecules with low energy variability present higher entropic advantage from their displacement by the action of a ligand, and this advantage must be considered when a binding energy calculation is performed. </a:t>
            </a:r>
          </a:p>
          <a:p>
            <a:pPr algn="just"/>
            <a:r>
              <a:rPr lang="en-US" sz="1400" dirty="0"/>
              <a:t>Future developments of this work will focus on implementing a new algorithm that considers the entropic contribution related to the displacement of water molecules with low variability and the creation of new tools for blind docking experiments that exploit the newly identified sites.</a:t>
            </a:r>
          </a:p>
        </p:txBody>
      </p:sp>
    </p:spTree>
    <p:extLst>
      <p:ext uri="{BB962C8B-B14F-4D97-AF65-F5344CB8AC3E}">
        <p14:creationId xmlns:p14="http://schemas.microsoft.com/office/powerpoint/2010/main" val="4115039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61665"/>
          </a:xfrm>
          <a:prstGeom prst="rect">
            <a:avLst/>
          </a:prstGeom>
          <a:noFill/>
        </p:spPr>
        <p:txBody>
          <a:bodyPr wrap="square" rtlCol="0">
            <a:spAutoFit/>
          </a:bodyPr>
          <a:lstStyle/>
          <a:p>
            <a:r>
              <a:rPr lang="fr-FR" sz="2400" b="1" dirty="0" err="1"/>
              <a:t>Acknowledgments</a:t>
            </a:r>
            <a:r>
              <a:rPr lang="fr-FR" dirty="0"/>
              <a:t> </a:t>
            </a:r>
          </a:p>
        </p:txBody>
      </p:sp>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5" name="Picture 4">
            <a:extLst>
              <a:ext uri="{FF2B5EF4-FFF2-40B4-BE49-F238E27FC236}">
                <a16:creationId xmlns:a16="http://schemas.microsoft.com/office/drawing/2014/main" id="{BE90E4F9-57B5-40AD-9E3E-3CC678427C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CasellaDiTesto 1">
            <a:extLst>
              <a:ext uri="{FF2B5EF4-FFF2-40B4-BE49-F238E27FC236}">
                <a16:creationId xmlns:a16="http://schemas.microsoft.com/office/drawing/2014/main" id="{4C982AB4-E4F0-B449-AFDB-B086891A042F}"/>
              </a:ext>
            </a:extLst>
          </p:cNvPr>
          <p:cNvSpPr txBox="1"/>
          <p:nvPr/>
        </p:nvSpPr>
        <p:spPr>
          <a:xfrm>
            <a:off x="685800" y="1752600"/>
            <a:ext cx="7353954" cy="30777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it-IT" sz="1400" dirty="0" err="1">
                <a:latin typeface="Arial" panose="020B0604020202020204" pitchFamily="34" charset="0"/>
                <a:cs typeface="Arial" panose="020B0604020202020204" pitchFamily="34" charset="0"/>
              </a:rPr>
              <a:t>We</a:t>
            </a:r>
            <a:r>
              <a:rPr lang="it-IT" sz="1400" dirty="0">
                <a:latin typeface="Arial" panose="020B0604020202020204" pitchFamily="34" charset="0"/>
                <a:cs typeface="Arial" panose="020B0604020202020204" pitchFamily="34" charset="0"/>
              </a:rPr>
              <a:t> thank the SoftMining </a:t>
            </a:r>
            <a:r>
              <a:rPr lang="it-IT" sz="1400" dirty="0" err="1">
                <a:latin typeface="Arial" panose="020B0604020202020204" pitchFamily="34" charset="0"/>
                <a:cs typeface="Arial" panose="020B0604020202020204" pitchFamily="34" charset="0"/>
              </a:rPr>
              <a:t>Academic</a:t>
            </a:r>
            <a:r>
              <a:rPr lang="it-IT" sz="1400" dirty="0">
                <a:latin typeface="Arial" panose="020B0604020202020204" pitchFamily="34" charset="0"/>
                <a:cs typeface="Arial" panose="020B0604020202020204" pitchFamily="34" charset="0"/>
              </a:rPr>
              <a:t> </a:t>
            </a:r>
            <a:r>
              <a:rPr lang="it-IT" sz="1400" dirty="0" err="1">
                <a:latin typeface="Arial" panose="020B0604020202020204" pitchFamily="34" charset="0"/>
                <a:cs typeface="Arial" panose="020B0604020202020204" pitchFamily="34" charset="0"/>
              </a:rPr>
              <a:t>Research</a:t>
            </a:r>
            <a:r>
              <a:rPr lang="it-IT" sz="1400" dirty="0">
                <a:latin typeface="Arial" panose="020B0604020202020204" pitchFamily="34" charset="0"/>
                <a:cs typeface="Arial" panose="020B0604020202020204" pitchFamily="34" charset="0"/>
              </a:rPr>
              <a:t> Program for the support (</a:t>
            </a:r>
            <a:r>
              <a:rPr lang="it-IT" sz="1400" dirty="0">
                <a:latin typeface="Arial" panose="020B0604020202020204" pitchFamily="34" charset="0"/>
                <a:cs typeface="Arial" panose="020B0604020202020204" pitchFamily="34" charset="0"/>
                <a:hlinkClick r:id="rId3"/>
              </a:rPr>
              <a:t>www.softmining.it</a:t>
            </a:r>
            <a:r>
              <a:rPr lang="it-IT" sz="1400" dirty="0">
                <a:latin typeface="Arial" panose="020B0604020202020204" pitchFamily="34" charset="0"/>
                <a:cs typeface="Arial" panose="020B0604020202020204"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rowd&#10;&#10;Description automatically generated">
            <a:extLst>
              <a:ext uri="{FF2B5EF4-FFF2-40B4-BE49-F238E27FC236}">
                <a16:creationId xmlns:a16="http://schemas.microsoft.com/office/drawing/2014/main" id="{E0486EB7-7122-4999-A959-3B708D0493C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2777"/>
          <a:stretch/>
        </p:blipFill>
        <p:spPr>
          <a:xfrm>
            <a:off x="0" y="2116305"/>
            <a:ext cx="9144000" cy="3723710"/>
          </a:xfrm>
          <a:prstGeom prst="rect">
            <a:avLst/>
          </a:prstGeom>
        </p:spPr>
      </p:pic>
      <p:pic>
        <p:nvPicPr>
          <p:cNvPr id="6" name="Graphic 5" descr="Arrow: Clockwise curve">
            <a:extLst>
              <a:ext uri="{FF2B5EF4-FFF2-40B4-BE49-F238E27FC236}">
                <a16:creationId xmlns:a16="http://schemas.microsoft.com/office/drawing/2014/main" id="{7B605AFB-46F6-49BD-910F-36481E7531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609578">
            <a:off x="3982848" y="2935183"/>
            <a:ext cx="1095691" cy="1095691"/>
          </a:xfrm>
          <a:prstGeom prst="rect">
            <a:avLst/>
          </a:prstGeom>
        </p:spPr>
      </p:pic>
      <p:sp>
        <p:nvSpPr>
          <p:cNvPr id="3" name="TextBox 2"/>
          <p:cNvSpPr txBox="1"/>
          <p:nvPr/>
        </p:nvSpPr>
        <p:spPr>
          <a:xfrm>
            <a:off x="990600" y="1777305"/>
            <a:ext cx="7010400" cy="369332"/>
          </a:xfrm>
          <a:prstGeom prst="rect">
            <a:avLst/>
          </a:prstGeom>
          <a:noFill/>
        </p:spPr>
        <p:txBody>
          <a:bodyPr wrap="square" rtlCol="0">
            <a:spAutoFit/>
          </a:bodyPr>
          <a:lstStyle/>
          <a:p>
            <a:r>
              <a:rPr lang="fr-FR" b="1" dirty="0" err="1"/>
              <a:t>Graphical</a:t>
            </a:r>
            <a:r>
              <a:rPr lang="fr-FR" b="1" dirty="0"/>
              <a:t> Abstract</a:t>
            </a:r>
            <a:endParaRPr lang="fr-FR" dirty="0"/>
          </a:p>
        </p:txBody>
      </p:sp>
      <p:sp>
        <p:nvSpPr>
          <p:cNvPr id="5" name="Rectangle 4"/>
          <p:cNvSpPr/>
          <p:nvPr/>
        </p:nvSpPr>
        <p:spPr>
          <a:xfrm>
            <a:off x="990600" y="685800"/>
            <a:ext cx="7315200" cy="830997"/>
          </a:xfrm>
          <a:prstGeom prst="rect">
            <a:avLst/>
          </a:prstGeom>
        </p:spPr>
        <p:txBody>
          <a:bodyPr wrap="square">
            <a:spAutoFit/>
          </a:bodyPr>
          <a:lstStyle/>
          <a:p>
            <a:pPr algn="ctr"/>
            <a:r>
              <a:rPr lang="en-US" sz="2400" b="1" dirty="0"/>
              <a:t>Analysis of the Hydrogen bond network for binding sites identification</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Immagine 6">
            <a:extLst>
              <a:ext uri="{FF2B5EF4-FFF2-40B4-BE49-F238E27FC236}">
                <a16:creationId xmlns:a16="http://schemas.microsoft.com/office/drawing/2014/main" id="{6BE3F590-13D9-4988-B52D-297BCA4B5069}"/>
              </a:ext>
            </a:extLst>
          </p:cNvPr>
          <p:cNvPicPr>
            <a:picLocks noChangeAspect="1"/>
          </p:cNvPicPr>
          <p:nvPr/>
        </p:nvPicPr>
        <p:blipFill rotWithShape="1">
          <a:blip r:embed="rId7">
            <a:extLst>
              <a:ext uri="{28A0092B-C50C-407E-A947-70E740481C1C}">
                <a14:useLocalDpi xmlns:a14="http://schemas.microsoft.com/office/drawing/2010/main" val="0"/>
              </a:ext>
            </a:extLst>
          </a:blip>
          <a:srcRect t="2790" b="2790"/>
          <a:stretch/>
        </p:blipFill>
        <p:spPr>
          <a:xfrm>
            <a:off x="4953000" y="3197130"/>
            <a:ext cx="3291499" cy="2224800"/>
          </a:xfrm>
          <a:prstGeom prst="ellipse">
            <a:avLst/>
          </a:prstGeom>
        </p:spPr>
      </p:pic>
      <p:pic>
        <p:nvPicPr>
          <p:cNvPr id="9" name="Immagine 8" descr="Immagine che contiene torta, interni, decorato, tavolo&#10;&#10;Descrizione generata automaticamente">
            <a:extLst>
              <a:ext uri="{FF2B5EF4-FFF2-40B4-BE49-F238E27FC236}">
                <a16:creationId xmlns:a16="http://schemas.microsoft.com/office/drawing/2014/main" id="{9A38FEE8-4F81-4DB5-88CC-5475168295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26" r="26518"/>
          <a:stretch/>
        </p:blipFill>
        <p:spPr>
          <a:xfrm>
            <a:off x="586310" y="2195093"/>
            <a:ext cx="3260097" cy="2224508"/>
          </a:xfrm>
          <a:prstGeom prst="ellipse">
            <a:avLst/>
          </a:prstGeom>
        </p:spPr>
      </p:pic>
    </p:spTree>
    <p:extLst>
      <p:ext uri="{BB962C8B-B14F-4D97-AF65-F5344CB8AC3E}">
        <p14:creationId xmlns:p14="http://schemas.microsoft.com/office/powerpoint/2010/main" val="2558619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609600"/>
            <a:ext cx="7924800" cy="5078313"/>
          </a:xfrm>
          <a:prstGeom prst="rect">
            <a:avLst/>
          </a:prstGeom>
          <a:noFill/>
        </p:spPr>
        <p:txBody>
          <a:bodyPr wrap="square" rtlCol="0">
            <a:spAutoFit/>
          </a:bodyPr>
          <a:lstStyle/>
          <a:p>
            <a:pPr algn="just"/>
            <a:r>
              <a:rPr lang="en-US" b="1" dirty="0"/>
              <a:t>Abstract</a:t>
            </a:r>
            <a:r>
              <a:rPr lang="en-US" dirty="0"/>
              <a:t>: </a:t>
            </a:r>
          </a:p>
          <a:p>
            <a:pPr algn="just"/>
            <a:endParaRPr lang="en-US" dirty="0"/>
          </a:p>
          <a:p>
            <a:pPr algn="just"/>
            <a:r>
              <a:rPr lang="en-US" dirty="0"/>
              <a:t>Water plays a crucial role in all biological processes due to its peculiar physical and chemical properties. It represents not only the environment for biochemical reactions but is also an active participant. Without a critical level of hydration proteins are inactive and the presence of water molecules is essential in the catalytic sites of many enzymes. From a thermodynamic point of view, water molecules can favorably contribute to the formation of protein complexes. It is, therefore, reasonable to assume that not all water molecules in contact with a protein have the same propensity for displacement by a ligand. In this work we suggest a new approach for the analysis of the entropy of water molecules by evaluating the variability of H-bond networks in the hydration shell. This type of approach has proved to be effective in improving the prediction of binding energy between receptor and ligand and has also allowed to identify new possible binding sites. The results are in accordance and expand the basic idea that binding sites often lies on conserved regions.</a:t>
            </a:r>
            <a:endParaRPr lang="it-IT" dirty="0"/>
          </a:p>
          <a:p>
            <a:endParaRPr lang="en-US" dirty="0"/>
          </a:p>
          <a:p>
            <a:r>
              <a:rPr lang="fr-FR" b="1" dirty="0"/>
              <a:t>Keywords: </a:t>
            </a:r>
            <a:r>
              <a:rPr lang="fr-FR" dirty="0"/>
              <a:t>Water </a:t>
            </a:r>
            <a:r>
              <a:rPr lang="fr-FR" dirty="0" err="1"/>
              <a:t>entropy</a:t>
            </a:r>
            <a:r>
              <a:rPr lang="fr-FR" dirty="0"/>
              <a:t>; </a:t>
            </a:r>
            <a:r>
              <a:rPr lang="fr-FR" dirty="0" err="1"/>
              <a:t>Yada</a:t>
            </a:r>
            <a:r>
              <a:rPr lang="fr-FR" dirty="0"/>
              <a:t>;</a:t>
            </a:r>
            <a:r>
              <a:rPr lang="it-IT" dirty="0"/>
              <a:t> </a:t>
            </a:r>
            <a:r>
              <a:rPr lang="it-IT" dirty="0" err="1"/>
              <a:t>Sequence</a:t>
            </a:r>
            <a:r>
              <a:rPr lang="it-IT" dirty="0"/>
              <a:t> </a:t>
            </a:r>
            <a:r>
              <a:rPr lang="it-IT" dirty="0" err="1"/>
              <a:t>conservation</a:t>
            </a:r>
            <a:r>
              <a:rPr lang="fr-FR" dirty="0"/>
              <a:t>; </a:t>
            </a:r>
            <a:r>
              <a:rPr lang="fr-FR" dirty="0" err="1"/>
              <a:t>Hydrogen</a:t>
            </a:r>
            <a:r>
              <a:rPr lang="fr-FR" dirty="0"/>
              <a:t> bond</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a16="http://schemas.microsoft.com/office/drawing/2014/main" id="{DD466382-20B6-490F-8C41-6253E43E3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bject, cake, decorated, table&#10;&#10;Description automatically generated">
            <a:extLst>
              <a:ext uri="{FF2B5EF4-FFF2-40B4-BE49-F238E27FC236}">
                <a16:creationId xmlns:a16="http://schemas.microsoft.com/office/drawing/2014/main" id="{A10E178E-D8F1-4CFB-AF08-778B07FC1C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43" r="5000" b="2767"/>
          <a:stretch/>
        </p:blipFill>
        <p:spPr>
          <a:xfrm>
            <a:off x="4549411" y="3409950"/>
            <a:ext cx="4327294" cy="2239565"/>
          </a:xfrm>
          <a:prstGeom prst="rect">
            <a:avLst/>
          </a:prstGeom>
        </p:spPr>
      </p:pic>
      <p:sp>
        <p:nvSpPr>
          <p:cNvPr id="3" name="TextBox 2"/>
          <p:cNvSpPr txBox="1"/>
          <p:nvPr/>
        </p:nvSpPr>
        <p:spPr>
          <a:xfrm>
            <a:off x="685800" y="6096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a16="http://schemas.microsoft.com/office/drawing/2014/main" id="{2CF8AFEB-D629-432D-9288-39A0078A47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Picture 3" descr="A picture containing indoor, large, covered, hand&#10;&#10;Description automatically generated">
            <a:extLst>
              <a:ext uri="{FF2B5EF4-FFF2-40B4-BE49-F238E27FC236}">
                <a16:creationId xmlns:a16="http://schemas.microsoft.com/office/drawing/2014/main" id="{1EA93A5F-B6E6-45F7-8F89-B74FF8F639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r="3333"/>
          <a:stretch/>
        </p:blipFill>
        <p:spPr>
          <a:xfrm>
            <a:off x="457201" y="1017985"/>
            <a:ext cx="3926086" cy="2258615"/>
          </a:xfrm>
          <a:prstGeom prst="rect">
            <a:avLst/>
          </a:prstGeom>
        </p:spPr>
      </p:pic>
      <p:sp>
        <p:nvSpPr>
          <p:cNvPr id="12" name="Rettangolo 13">
            <a:extLst>
              <a:ext uri="{FF2B5EF4-FFF2-40B4-BE49-F238E27FC236}">
                <a16:creationId xmlns:a16="http://schemas.microsoft.com/office/drawing/2014/main" id="{913CC467-BA1B-4E82-AB31-F807E8CFB6D0}"/>
              </a:ext>
            </a:extLst>
          </p:cNvPr>
          <p:cNvSpPr/>
          <p:nvPr/>
        </p:nvSpPr>
        <p:spPr>
          <a:xfrm>
            <a:off x="4476749" y="1347073"/>
            <a:ext cx="4191000" cy="1600438"/>
          </a:xfrm>
          <a:prstGeom prst="rect">
            <a:avLst/>
          </a:prstGeom>
        </p:spPr>
        <p:txBody>
          <a:bodyPr wrap="square">
            <a:spAutoFit/>
          </a:bodyPr>
          <a:lstStyle/>
          <a:p>
            <a:pPr algn="just"/>
            <a:r>
              <a:rPr lang="en-US" sz="1400" dirty="0"/>
              <a:t>Water molecules play a fundamental role in all biological processes. The properties of these molecules are specific to the position in which they are located. Water molecules on the surface of a protein have different kinetic and thermodynamic properties from those in bulk due to their interactions with the surface of the protein itself.</a:t>
            </a:r>
            <a:endParaRPr lang="it-IT" sz="1400" dirty="0"/>
          </a:p>
        </p:txBody>
      </p:sp>
      <p:sp>
        <p:nvSpPr>
          <p:cNvPr id="15" name="Rettangolo 13">
            <a:extLst>
              <a:ext uri="{FF2B5EF4-FFF2-40B4-BE49-F238E27FC236}">
                <a16:creationId xmlns:a16="http://schemas.microsoft.com/office/drawing/2014/main" id="{CD9EEEB6-FE97-44B9-A2E6-2D53A169F328}"/>
              </a:ext>
            </a:extLst>
          </p:cNvPr>
          <p:cNvSpPr/>
          <p:nvPr/>
        </p:nvSpPr>
        <p:spPr>
          <a:xfrm>
            <a:off x="457201" y="3729513"/>
            <a:ext cx="4191000" cy="1600438"/>
          </a:xfrm>
          <a:prstGeom prst="rect">
            <a:avLst/>
          </a:prstGeom>
        </p:spPr>
        <p:txBody>
          <a:bodyPr wrap="square">
            <a:spAutoFit/>
          </a:bodyPr>
          <a:lstStyle/>
          <a:p>
            <a:pPr algn="just"/>
            <a:r>
              <a:rPr lang="en-US" sz="1400" dirty="0"/>
              <a:t>The role of water molecules is crucial in structure-based drug design. The displacement of water molecules bound to a target can result in an increased binding affinity of a ligand thanks to the gain in terms of entropy of the system. These retained molecules can target specific spots in a blind docking experiment or identify new active sites.</a:t>
            </a:r>
            <a:endParaRPr lang="it-IT"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1800"/>
                            </p:stCondLst>
                            <p:childTnLst>
                              <p:par>
                                <p:cTn id="12" presetID="10" presetClass="entr" presetSubtype="0" fill="hold" nodeType="afterEffect">
                                  <p:stCondLst>
                                    <p:cond delay="6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13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creen Recording 2">
            <a:hlinkClick r:id="" action="ppaction://media"/>
            <a:extLst>
              <a:ext uri="{FF2B5EF4-FFF2-40B4-BE49-F238E27FC236}">
                <a16:creationId xmlns:a16="http://schemas.microsoft.com/office/drawing/2014/main" id="{6D892AAE-1BC0-4ACD-AAA7-D67714508944}"/>
              </a:ext>
            </a:extLst>
          </p:cNvPr>
          <p:cNvPicPr>
            <a:picLocks noChangeAspect="1"/>
          </p:cNvPicPr>
          <p:nvPr>
            <a:videoFile r:link="rId1"/>
            <p:extLst>
              <p:ext uri="{DAA4B4D4-6D71-4841-9C94-3DE7FCFB9230}">
                <p14:media xmlns:p14="http://schemas.microsoft.com/office/powerpoint/2010/main" r:embed="rId2">
                  <p14:trim st="6699" end="5992"/>
                </p14:media>
              </p:ext>
            </p:extLst>
          </p:nvPr>
        </p:nvPicPr>
        <p:blipFill rotWithShape="1">
          <a:blip r:embed="rId4"/>
          <a:srcRect l="6673"/>
          <a:stretch/>
        </p:blipFill>
        <p:spPr>
          <a:xfrm>
            <a:off x="0" y="1306905"/>
            <a:ext cx="4262615" cy="4244189"/>
          </a:xfrm>
          <a:prstGeom prst="rect">
            <a:avLst/>
          </a:prstGeom>
        </p:spPr>
      </p:pic>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5</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4" name="Rettangolo 13">
            <a:extLst>
              <a:ext uri="{FF2B5EF4-FFF2-40B4-BE49-F238E27FC236}">
                <a16:creationId xmlns:a16="http://schemas.microsoft.com/office/drawing/2014/main" id="{85B35976-9AE3-4D70-B794-F76AF92F0029}"/>
              </a:ext>
            </a:extLst>
          </p:cNvPr>
          <p:cNvSpPr/>
          <p:nvPr/>
        </p:nvSpPr>
        <p:spPr>
          <a:xfrm>
            <a:off x="3962400" y="1431445"/>
            <a:ext cx="4800600" cy="738664"/>
          </a:xfrm>
          <a:prstGeom prst="rect">
            <a:avLst/>
          </a:prstGeom>
        </p:spPr>
        <p:txBody>
          <a:bodyPr wrap="square">
            <a:spAutoFit/>
          </a:bodyPr>
          <a:lstStyle/>
          <a:p>
            <a:pPr algn="just"/>
            <a:r>
              <a:rPr lang="en-US" sz="1400" dirty="0"/>
              <a:t>The surface of the protein (</a:t>
            </a:r>
            <a:r>
              <a:rPr lang="en-US" sz="1400" dirty="0" err="1"/>
              <a:t>PDBid</a:t>
            </a:r>
            <a:r>
              <a:rPr lang="en-US" sz="1400" dirty="0"/>
              <a:t>: 1BNV) is colored according to the entropic contribute of the different water molecules of the solvation shell</a:t>
            </a:r>
            <a:endParaRPr lang="it-IT" sz="1400" dirty="0"/>
          </a:p>
        </p:txBody>
      </p:sp>
      <p:sp>
        <p:nvSpPr>
          <p:cNvPr id="15" name="Rettangolo 14">
            <a:extLst>
              <a:ext uri="{FF2B5EF4-FFF2-40B4-BE49-F238E27FC236}">
                <a16:creationId xmlns:a16="http://schemas.microsoft.com/office/drawing/2014/main" id="{5D2AFAA6-B5D0-4C10-A3F2-3832D43E16FF}"/>
              </a:ext>
            </a:extLst>
          </p:cNvPr>
          <p:cNvSpPr/>
          <p:nvPr/>
        </p:nvSpPr>
        <p:spPr>
          <a:xfrm>
            <a:off x="3962400" y="2311497"/>
            <a:ext cx="4800600" cy="523220"/>
          </a:xfrm>
          <a:prstGeom prst="rect">
            <a:avLst/>
          </a:prstGeom>
        </p:spPr>
        <p:txBody>
          <a:bodyPr wrap="square">
            <a:spAutoFit/>
          </a:bodyPr>
          <a:lstStyle/>
          <a:p>
            <a:pPr algn="just"/>
            <a:r>
              <a:rPr lang="en-US" sz="1400" dirty="0"/>
              <a:t>For each water molecule, the variability of the H-bond energies was evaluated during a Molecular Dynamic simulation of 5 ns</a:t>
            </a:r>
            <a:endParaRPr lang="it-IT" sz="1400" dirty="0"/>
          </a:p>
        </p:txBody>
      </p:sp>
      <p:sp>
        <p:nvSpPr>
          <p:cNvPr id="16" name="Rettangolo 15">
            <a:extLst>
              <a:ext uri="{FF2B5EF4-FFF2-40B4-BE49-F238E27FC236}">
                <a16:creationId xmlns:a16="http://schemas.microsoft.com/office/drawing/2014/main" id="{4AB5DC20-A2C8-48E2-8220-C177AB1C82B8}"/>
              </a:ext>
            </a:extLst>
          </p:cNvPr>
          <p:cNvSpPr/>
          <p:nvPr/>
        </p:nvSpPr>
        <p:spPr>
          <a:xfrm>
            <a:off x="3962400" y="2976106"/>
            <a:ext cx="4800600" cy="954107"/>
          </a:xfrm>
          <a:prstGeom prst="rect">
            <a:avLst/>
          </a:prstGeom>
        </p:spPr>
        <p:txBody>
          <a:bodyPr wrap="square">
            <a:spAutoFit/>
          </a:bodyPr>
          <a:lstStyle/>
          <a:p>
            <a:pPr algn="just"/>
            <a:r>
              <a:rPr lang="it-IT" sz="1400" dirty="0"/>
              <a:t>Water </a:t>
            </a:r>
            <a:r>
              <a:rPr lang="it-IT" sz="1400" dirty="0" err="1"/>
              <a:t>molecules</a:t>
            </a:r>
            <a:r>
              <a:rPr lang="it-IT" sz="1400" dirty="0"/>
              <a:t> with low energy </a:t>
            </a:r>
            <a:r>
              <a:rPr lang="it-IT" sz="1400" dirty="0" err="1"/>
              <a:t>variability</a:t>
            </a:r>
            <a:r>
              <a:rPr lang="it-IT" sz="1400" dirty="0"/>
              <a:t> (</a:t>
            </a:r>
            <a:r>
              <a:rPr lang="it-IT" sz="1400" dirty="0" err="1"/>
              <a:t>their</a:t>
            </a:r>
            <a:r>
              <a:rPr lang="it-IT" sz="1400" dirty="0"/>
              <a:t> position are </a:t>
            </a:r>
            <a:r>
              <a:rPr lang="it-IT" sz="1400" dirty="0" err="1"/>
              <a:t>mapped</a:t>
            </a:r>
            <a:r>
              <a:rPr lang="it-IT" sz="1400" dirty="0"/>
              <a:t> on the protein surface </a:t>
            </a:r>
            <a:r>
              <a:rPr lang="it-IT" sz="1400" dirty="0" err="1"/>
              <a:t>as</a:t>
            </a:r>
            <a:r>
              <a:rPr lang="it-IT" sz="1400" dirty="0"/>
              <a:t> </a:t>
            </a:r>
            <a:r>
              <a:rPr lang="it-IT" sz="1400" dirty="0" err="1"/>
              <a:t>colored</a:t>
            </a:r>
            <a:r>
              <a:rPr lang="it-IT" sz="1400" dirty="0"/>
              <a:t> spots) </a:t>
            </a:r>
            <a:r>
              <a:rPr lang="it-IT" sz="1400" dirty="0" err="1"/>
              <a:t>present</a:t>
            </a:r>
            <a:r>
              <a:rPr lang="it-IT" sz="1400" dirty="0"/>
              <a:t> a </a:t>
            </a:r>
            <a:r>
              <a:rPr lang="it-IT" sz="1400" dirty="0" err="1"/>
              <a:t>higher</a:t>
            </a:r>
            <a:r>
              <a:rPr lang="it-IT" sz="1400" dirty="0"/>
              <a:t> </a:t>
            </a:r>
            <a:r>
              <a:rPr lang="it-IT" sz="1400" dirty="0" err="1"/>
              <a:t>entropic</a:t>
            </a:r>
            <a:r>
              <a:rPr lang="it-IT" sz="1400" dirty="0"/>
              <a:t> </a:t>
            </a:r>
            <a:r>
              <a:rPr lang="it-IT" sz="1400" dirty="0" err="1"/>
              <a:t>advantage</a:t>
            </a:r>
            <a:r>
              <a:rPr lang="it-IT" sz="1400" dirty="0"/>
              <a:t> from </a:t>
            </a:r>
            <a:r>
              <a:rPr lang="it-IT" sz="1400" dirty="0" err="1"/>
              <a:t>their</a:t>
            </a:r>
            <a:r>
              <a:rPr lang="it-IT" sz="1400" dirty="0"/>
              <a:t> </a:t>
            </a:r>
            <a:r>
              <a:rPr lang="it-IT" sz="1400" dirty="0" err="1"/>
              <a:t>displacement</a:t>
            </a:r>
            <a:r>
              <a:rPr lang="it-IT" sz="1400" dirty="0"/>
              <a:t> by the action of a </a:t>
            </a:r>
            <a:r>
              <a:rPr lang="it-IT" sz="1400" dirty="0" err="1"/>
              <a:t>ligand</a:t>
            </a:r>
            <a:endParaRPr lang="it-IT" sz="1400" dirty="0"/>
          </a:p>
        </p:txBody>
      </p:sp>
      <p:sp>
        <p:nvSpPr>
          <p:cNvPr id="17" name="Rettangolo 16">
            <a:extLst>
              <a:ext uri="{FF2B5EF4-FFF2-40B4-BE49-F238E27FC236}">
                <a16:creationId xmlns:a16="http://schemas.microsoft.com/office/drawing/2014/main" id="{BD49EA0C-BB0C-4CDA-A1B0-9D34849CEB37}"/>
              </a:ext>
            </a:extLst>
          </p:cNvPr>
          <p:cNvSpPr/>
          <p:nvPr/>
        </p:nvSpPr>
        <p:spPr>
          <a:xfrm>
            <a:off x="3962400" y="4066666"/>
            <a:ext cx="4800600" cy="523220"/>
          </a:xfrm>
          <a:prstGeom prst="rect">
            <a:avLst/>
          </a:prstGeom>
        </p:spPr>
        <p:txBody>
          <a:bodyPr wrap="square">
            <a:spAutoFit/>
          </a:bodyPr>
          <a:lstStyle/>
          <a:p>
            <a:pPr algn="just"/>
            <a:r>
              <a:rPr lang="en-US" sz="1400" dirty="0"/>
              <a:t>This allows recognizing possible active sites that are indicated as parts of the protein where the variability is the lowest</a:t>
            </a:r>
            <a:endParaRPr lang="it-IT"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09" fill="hold"/>
                                        <p:tgtEl>
                                          <p:spTgt spid="11"/>
                                        </p:tgtEl>
                                      </p:cBhvr>
                                    </p:cmd>
                                  </p:childTnLst>
                                </p:cTn>
                              </p:par>
                              <p:par>
                                <p:cTn id="7" presetID="10" presetClass="entr" presetSubtype="0" fill="hold" grpId="0" nodeType="withEffect">
                                  <p:stCondLst>
                                    <p:cond delay="13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39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50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11"/>
                </p:tgtEl>
              </p:cMediaNode>
            </p:video>
          </p:childTnLst>
        </p:cTn>
      </p:par>
    </p:tnLst>
    <p:bldLst>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creen Recording 4">
            <a:hlinkClick r:id="" action="ppaction://media"/>
            <a:extLst>
              <a:ext uri="{FF2B5EF4-FFF2-40B4-BE49-F238E27FC236}">
                <a16:creationId xmlns:a16="http://schemas.microsoft.com/office/drawing/2014/main" id="{02750DE4-E3B7-4447-A5D9-94954BCF1660}"/>
              </a:ext>
            </a:extLst>
          </p:cNvPr>
          <p:cNvPicPr>
            <a:picLocks noChangeAspect="1"/>
          </p:cNvPicPr>
          <p:nvPr>
            <a:videoFile r:link="rId1"/>
            <p:extLst>
              <p:ext uri="{DAA4B4D4-6D71-4841-9C94-3DE7FCFB9230}">
                <p14:media xmlns:p14="http://schemas.microsoft.com/office/powerpoint/2010/main" r:embed="rId2">
                  <p14:trim st="2500" end="2400"/>
                </p14:media>
              </p:ext>
            </p:extLst>
          </p:nvPr>
        </p:nvPicPr>
        <p:blipFill rotWithShape="1">
          <a:blip r:embed="rId4"/>
          <a:srcRect l="4474"/>
          <a:stretch/>
        </p:blipFill>
        <p:spPr>
          <a:xfrm>
            <a:off x="-76200" y="1293515"/>
            <a:ext cx="4363066" cy="4244189"/>
          </a:xfrm>
          <a:prstGeom prst="rect">
            <a:avLst/>
          </a:prstGeom>
        </p:spPr>
      </p:pic>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6</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4" name="Rettangolo 13">
            <a:extLst>
              <a:ext uri="{FF2B5EF4-FFF2-40B4-BE49-F238E27FC236}">
                <a16:creationId xmlns:a16="http://schemas.microsoft.com/office/drawing/2014/main" id="{85B35976-9AE3-4D70-B794-F76AF92F0029}"/>
              </a:ext>
            </a:extLst>
          </p:cNvPr>
          <p:cNvSpPr/>
          <p:nvPr/>
        </p:nvSpPr>
        <p:spPr>
          <a:xfrm>
            <a:off x="3962400" y="2014791"/>
            <a:ext cx="4800600" cy="523220"/>
          </a:xfrm>
          <a:prstGeom prst="rect">
            <a:avLst/>
          </a:prstGeom>
        </p:spPr>
        <p:txBody>
          <a:bodyPr wrap="square">
            <a:spAutoFit/>
          </a:bodyPr>
          <a:lstStyle/>
          <a:p>
            <a:pPr algn="just"/>
            <a:r>
              <a:rPr lang="it-IT" sz="1400" dirty="0"/>
              <a:t>A </a:t>
            </a:r>
            <a:r>
              <a:rPr lang="it-IT" sz="1400" dirty="0" err="1"/>
              <a:t>similar</a:t>
            </a:r>
            <a:r>
              <a:rPr lang="it-IT" sz="1400" dirty="0"/>
              <a:t> </a:t>
            </a:r>
            <a:r>
              <a:rPr lang="it-IT" sz="1400" dirty="0" err="1"/>
              <a:t>result</a:t>
            </a:r>
            <a:r>
              <a:rPr lang="it-IT" sz="1400" dirty="0"/>
              <a:t> </a:t>
            </a:r>
            <a:r>
              <a:rPr lang="it-IT" sz="1400" dirty="0" err="1"/>
              <a:t>is</a:t>
            </a:r>
            <a:r>
              <a:rPr lang="it-IT" sz="1400" dirty="0"/>
              <a:t> </a:t>
            </a:r>
            <a:r>
              <a:rPr lang="it-IT" sz="1400" dirty="0" err="1"/>
              <a:t>obtained</a:t>
            </a:r>
            <a:r>
              <a:rPr lang="it-IT" sz="1400" dirty="0"/>
              <a:t> </a:t>
            </a:r>
            <a:r>
              <a:rPr lang="it-IT" sz="1400" dirty="0" err="1"/>
              <a:t>if</a:t>
            </a:r>
            <a:r>
              <a:rPr lang="it-IT" sz="1400" dirty="0"/>
              <a:t> the </a:t>
            </a:r>
            <a:r>
              <a:rPr lang="it-IT" sz="1400" dirty="0" err="1"/>
              <a:t>conserved</a:t>
            </a:r>
            <a:r>
              <a:rPr lang="it-IT" sz="1400" dirty="0"/>
              <a:t> </a:t>
            </a:r>
            <a:r>
              <a:rPr lang="it-IT" sz="1400" dirty="0" err="1"/>
              <a:t>sequences</a:t>
            </a:r>
            <a:r>
              <a:rPr lang="it-IT" sz="1400" dirty="0"/>
              <a:t> of the receptor </a:t>
            </a:r>
            <a:r>
              <a:rPr lang="it-IT" sz="1400" dirty="0" err="1"/>
              <a:t>structure</a:t>
            </a:r>
            <a:r>
              <a:rPr lang="it-IT" sz="1400" dirty="0"/>
              <a:t> are </a:t>
            </a:r>
            <a:r>
              <a:rPr lang="it-IT" sz="1400" dirty="0" err="1"/>
              <a:t>searched</a:t>
            </a:r>
            <a:endParaRPr lang="it-IT" sz="1400" dirty="0"/>
          </a:p>
        </p:txBody>
      </p:sp>
      <p:sp>
        <p:nvSpPr>
          <p:cNvPr id="15" name="Rettangolo 14">
            <a:extLst>
              <a:ext uri="{FF2B5EF4-FFF2-40B4-BE49-F238E27FC236}">
                <a16:creationId xmlns:a16="http://schemas.microsoft.com/office/drawing/2014/main" id="{5D2AFAA6-B5D0-4C10-A3F2-3832D43E16FF}"/>
              </a:ext>
            </a:extLst>
          </p:cNvPr>
          <p:cNvSpPr/>
          <p:nvPr/>
        </p:nvSpPr>
        <p:spPr>
          <a:xfrm>
            <a:off x="3962400" y="2839948"/>
            <a:ext cx="4800600" cy="954107"/>
          </a:xfrm>
          <a:prstGeom prst="rect">
            <a:avLst/>
          </a:prstGeom>
        </p:spPr>
        <p:txBody>
          <a:bodyPr wrap="square">
            <a:spAutoFit/>
          </a:bodyPr>
          <a:lstStyle/>
          <a:p>
            <a:pPr algn="just"/>
            <a:r>
              <a:rPr lang="en-US" sz="1400" dirty="0"/>
              <a:t>From a Homology-Derived Secondary Structure of Proteins (HSSP) analysis, it is possible to see that the resulting preserved sequences (colored regions) match some of the previously identified regions</a:t>
            </a:r>
            <a:endParaRPr lang="it-IT" sz="1400" dirty="0"/>
          </a:p>
        </p:txBody>
      </p:sp>
      <p:sp>
        <p:nvSpPr>
          <p:cNvPr id="16" name="Rettangolo 15">
            <a:extLst>
              <a:ext uri="{FF2B5EF4-FFF2-40B4-BE49-F238E27FC236}">
                <a16:creationId xmlns:a16="http://schemas.microsoft.com/office/drawing/2014/main" id="{4AB5DC20-A2C8-48E2-8220-C177AB1C82B8}"/>
              </a:ext>
            </a:extLst>
          </p:cNvPr>
          <p:cNvSpPr/>
          <p:nvPr/>
        </p:nvSpPr>
        <p:spPr>
          <a:xfrm>
            <a:off x="3962400" y="4099833"/>
            <a:ext cx="4800600" cy="738664"/>
          </a:xfrm>
          <a:prstGeom prst="rect">
            <a:avLst/>
          </a:prstGeom>
        </p:spPr>
        <p:txBody>
          <a:bodyPr wrap="square">
            <a:spAutoFit/>
          </a:bodyPr>
          <a:lstStyle/>
          <a:p>
            <a:pPr algn="just"/>
            <a:r>
              <a:rPr lang="it-IT" sz="1400" dirty="0" err="1"/>
              <a:t>This</a:t>
            </a:r>
            <a:r>
              <a:rPr lang="it-IT" sz="1400" dirty="0"/>
              <a:t> supports the idea </a:t>
            </a:r>
            <a:r>
              <a:rPr lang="it-IT" sz="1400" dirty="0" err="1"/>
              <a:t>behind</a:t>
            </a:r>
            <a:r>
              <a:rPr lang="it-IT" sz="1400" dirty="0"/>
              <a:t> </a:t>
            </a:r>
            <a:r>
              <a:rPr lang="it-IT" sz="1400" dirty="0" err="1"/>
              <a:t>Yada</a:t>
            </a:r>
            <a:r>
              <a:rPr lang="it-IT" sz="1400" dirty="0"/>
              <a:t> docking tool </a:t>
            </a:r>
            <a:r>
              <a:rPr lang="it-IT" sz="1400" dirty="0" err="1"/>
              <a:t>that</a:t>
            </a:r>
            <a:r>
              <a:rPr lang="it-IT" sz="1400" dirty="0"/>
              <a:t> </a:t>
            </a:r>
            <a:r>
              <a:rPr lang="it-IT" sz="1400" dirty="0" err="1"/>
              <a:t>active</a:t>
            </a:r>
            <a:r>
              <a:rPr lang="it-IT" sz="1400" dirty="0"/>
              <a:t> </a:t>
            </a:r>
            <a:r>
              <a:rPr lang="it-IT" sz="1400" dirty="0" err="1"/>
              <a:t>sites</a:t>
            </a:r>
            <a:r>
              <a:rPr lang="it-IT" sz="1400" dirty="0"/>
              <a:t> </a:t>
            </a:r>
            <a:r>
              <a:rPr lang="it-IT" sz="1400" dirty="0" err="1"/>
              <a:t>often</a:t>
            </a:r>
            <a:r>
              <a:rPr lang="it-IT" sz="1400" dirty="0"/>
              <a:t> </a:t>
            </a:r>
            <a:r>
              <a:rPr lang="it-IT" sz="1400" dirty="0" err="1"/>
              <a:t>lie</a:t>
            </a:r>
            <a:r>
              <a:rPr lang="it-IT" sz="1400" dirty="0"/>
              <a:t> on </a:t>
            </a:r>
            <a:r>
              <a:rPr lang="it-IT" sz="1400" dirty="0" err="1"/>
              <a:t>conserved</a:t>
            </a:r>
            <a:r>
              <a:rPr lang="it-IT" sz="1400" dirty="0"/>
              <a:t> </a:t>
            </a:r>
            <a:r>
              <a:rPr lang="it-IT" sz="1400" dirty="0" err="1"/>
              <a:t>sequences</a:t>
            </a:r>
            <a:r>
              <a:rPr lang="it-IT" sz="1400" dirty="0"/>
              <a:t> and can be </a:t>
            </a:r>
            <a:r>
              <a:rPr lang="it-IT" sz="1400" dirty="0" err="1"/>
              <a:t>used</a:t>
            </a:r>
            <a:r>
              <a:rPr lang="it-IT" sz="1400" dirty="0"/>
              <a:t> </a:t>
            </a:r>
            <a:r>
              <a:rPr lang="it-IT" sz="1400" dirty="0" err="1"/>
              <a:t>as</a:t>
            </a:r>
            <a:r>
              <a:rPr lang="it-IT" sz="1400" dirty="0"/>
              <a:t> targets for </a:t>
            </a:r>
            <a:r>
              <a:rPr lang="it-IT" sz="1400" dirty="0" err="1"/>
              <a:t>blind</a:t>
            </a:r>
            <a:r>
              <a:rPr lang="it-IT" sz="1400" dirty="0"/>
              <a:t> docking </a:t>
            </a:r>
            <a:r>
              <a:rPr lang="it-IT" sz="1400" dirty="0" err="1"/>
              <a:t>experiments</a:t>
            </a:r>
            <a:endParaRPr lang="it-IT" sz="1400" dirty="0"/>
          </a:p>
        </p:txBody>
      </p:sp>
      <p:sp>
        <p:nvSpPr>
          <p:cNvPr id="2" name="Rettangolo 1">
            <a:extLst>
              <a:ext uri="{FF2B5EF4-FFF2-40B4-BE49-F238E27FC236}">
                <a16:creationId xmlns:a16="http://schemas.microsoft.com/office/drawing/2014/main" id="{46308709-B189-4C29-80DE-2D91D2815E8B}"/>
              </a:ext>
            </a:extLst>
          </p:cNvPr>
          <p:cNvSpPr/>
          <p:nvPr/>
        </p:nvSpPr>
        <p:spPr>
          <a:xfrm>
            <a:off x="95866" y="5621328"/>
            <a:ext cx="8382000" cy="400110"/>
          </a:xfrm>
          <a:prstGeom prst="rect">
            <a:avLst/>
          </a:prstGeom>
        </p:spPr>
        <p:txBody>
          <a:bodyPr wrap="square">
            <a:spAutoFit/>
          </a:bodyPr>
          <a:lstStyle/>
          <a:p>
            <a:r>
              <a:rPr lang="it-IT" sz="1000" dirty="0">
                <a:solidFill>
                  <a:schemeClr val="tx1">
                    <a:lumMod val="50000"/>
                    <a:lumOff val="50000"/>
                  </a:schemeClr>
                </a:solidFill>
                <a:latin typeface="BlinkMacSystemFont"/>
              </a:rPr>
              <a:t>Piotto S, Di Biasi L, Fino R, Parisi R, Sessa L, Concilio S. </a:t>
            </a:r>
            <a:r>
              <a:rPr lang="it-IT" sz="1000" dirty="0" err="1">
                <a:solidFill>
                  <a:schemeClr val="tx1">
                    <a:lumMod val="50000"/>
                    <a:lumOff val="50000"/>
                  </a:schemeClr>
                </a:solidFill>
                <a:latin typeface="BlinkMacSystemFont"/>
              </a:rPr>
              <a:t>Yada</a:t>
            </a:r>
            <a:r>
              <a:rPr lang="it-IT" sz="1000" dirty="0">
                <a:solidFill>
                  <a:schemeClr val="tx1">
                    <a:lumMod val="50000"/>
                    <a:lumOff val="50000"/>
                  </a:schemeClr>
                </a:solidFill>
                <a:latin typeface="BlinkMacSystemFont"/>
              </a:rPr>
              <a:t>: a </a:t>
            </a:r>
            <a:r>
              <a:rPr lang="it-IT" sz="1000" dirty="0" err="1">
                <a:solidFill>
                  <a:schemeClr val="tx1">
                    <a:lumMod val="50000"/>
                    <a:lumOff val="50000"/>
                  </a:schemeClr>
                </a:solidFill>
                <a:latin typeface="BlinkMacSystemFont"/>
              </a:rPr>
              <a:t>novel</a:t>
            </a:r>
            <a:r>
              <a:rPr lang="it-IT" sz="1000" dirty="0">
                <a:solidFill>
                  <a:schemeClr val="tx1">
                    <a:lumMod val="50000"/>
                    <a:lumOff val="50000"/>
                  </a:schemeClr>
                </a:solidFill>
                <a:latin typeface="BlinkMacSystemFont"/>
              </a:rPr>
              <a:t> tool for </a:t>
            </a:r>
            <a:r>
              <a:rPr lang="it-IT" sz="1000" dirty="0" err="1">
                <a:solidFill>
                  <a:schemeClr val="tx1">
                    <a:lumMod val="50000"/>
                    <a:lumOff val="50000"/>
                  </a:schemeClr>
                </a:solidFill>
                <a:latin typeface="BlinkMacSystemFont"/>
              </a:rPr>
              <a:t>molecular</a:t>
            </a:r>
            <a:r>
              <a:rPr lang="it-IT" sz="1000" dirty="0">
                <a:solidFill>
                  <a:schemeClr val="tx1">
                    <a:lumMod val="50000"/>
                    <a:lumOff val="50000"/>
                  </a:schemeClr>
                </a:solidFill>
                <a:latin typeface="BlinkMacSystemFont"/>
              </a:rPr>
              <a:t> docking </a:t>
            </a:r>
            <a:r>
              <a:rPr lang="it-IT" sz="1000" dirty="0" err="1">
                <a:solidFill>
                  <a:schemeClr val="tx1">
                    <a:lumMod val="50000"/>
                    <a:lumOff val="50000"/>
                  </a:schemeClr>
                </a:solidFill>
                <a:latin typeface="BlinkMacSystemFont"/>
              </a:rPr>
              <a:t>calculations</a:t>
            </a:r>
            <a:r>
              <a:rPr lang="it-IT" sz="1000" dirty="0">
                <a:solidFill>
                  <a:schemeClr val="tx1">
                    <a:lumMod val="50000"/>
                    <a:lumOff val="50000"/>
                  </a:schemeClr>
                </a:solidFill>
                <a:latin typeface="BlinkMacSystemFont"/>
              </a:rPr>
              <a:t>. J </a:t>
            </a:r>
            <a:r>
              <a:rPr lang="it-IT" sz="1000" dirty="0" err="1">
                <a:solidFill>
                  <a:schemeClr val="tx1">
                    <a:lumMod val="50000"/>
                    <a:lumOff val="50000"/>
                  </a:schemeClr>
                </a:solidFill>
                <a:latin typeface="BlinkMacSystemFont"/>
              </a:rPr>
              <a:t>Comput</a:t>
            </a:r>
            <a:r>
              <a:rPr lang="it-IT" sz="1000" dirty="0">
                <a:solidFill>
                  <a:schemeClr val="tx1">
                    <a:lumMod val="50000"/>
                    <a:lumOff val="50000"/>
                  </a:schemeClr>
                </a:solidFill>
                <a:latin typeface="BlinkMacSystemFont"/>
              </a:rPr>
              <a:t> </a:t>
            </a:r>
            <a:r>
              <a:rPr lang="it-IT" sz="1000" dirty="0" err="1">
                <a:solidFill>
                  <a:schemeClr val="tx1">
                    <a:lumMod val="50000"/>
                    <a:lumOff val="50000"/>
                  </a:schemeClr>
                </a:solidFill>
                <a:latin typeface="BlinkMacSystemFont"/>
              </a:rPr>
              <a:t>Aided</a:t>
            </a:r>
            <a:r>
              <a:rPr lang="it-IT" sz="1000" dirty="0">
                <a:solidFill>
                  <a:schemeClr val="tx1">
                    <a:lumMod val="50000"/>
                    <a:lumOff val="50000"/>
                  </a:schemeClr>
                </a:solidFill>
                <a:latin typeface="BlinkMacSystemFont"/>
              </a:rPr>
              <a:t> </a:t>
            </a:r>
            <a:r>
              <a:rPr lang="it-IT" sz="1000" dirty="0" err="1">
                <a:solidFill>
                  <a:schemeClr val="tx1">
                    <a:lumMod val="50000"/>
                    <a:lumOff val="50000"/>
                  </a:schemeClr>
                </a:solidFill>
                <a:latin typeface="BlinkMacSystemFont"/>
              </a:rPr>
              <a:t>Mol</a:t>
            </a:r>
            <a:r>
              <a:rPr lang="it-IT" sz="1000" dirty="0">
                <a:solidFill>
                  <a:schemeClr val="tx1">
                    <a:lumMod val="50000"/>
                    <a:lumOff val="50000"/>
                  </a:schemeClr>
                </a:solidFill>
                <a:latin typeface="BlinkMacSystemFont"/>
              </a:rPr>
              <a:t> </a:t>
            </a:r>
            <a:r>
              <a:rPr lang="it-IT" sz="1000" dirty="0" err="1">
                <a:solidFill>
                  <a:schemeClr val="tx1">
                    <a:lumMod val="50000"/>
                    <a:lumOff val="50000"/>
                  </a:schemeClr>
                </a:solidFill>
                <a:latin typeface="BlinkMacSystemFont"/>
              </a:rPr>
              <a:t>Des</a:t>
            </a:r>
            <a:r>
              <a:rPr lang="it-IT" sz="1000" dirty="0">
                <a:solidFill>
                  <a:schemeClr val="tx1">
                    <a:lumMod val="50000"/>
                    <a:lumOff val="50000"/>
                  </a:schemeClr>
                </a:solidFill>
                <a:latin typeface="BlinkMacSystemFont"/>
              </a:rPr>
              <a:t>. 2016 Sep;30(9):753-759. </a:t>
            </a:r>
            <a:r>
              <a:rPr lang="it-IT" sz="1000" dirty="0" err="1">
                <a:solidFill>
                  <a:schemeClr val="tx1">
                    <a:lumMod val="50000"/>
                    <a:lumOff val="50000"/>
                  </a:schemeClr>
                </a:solidFill>
                <a:latin typeface="BlinkMacSystemFont"/>
              </a:rPr>
              <a:t>doi</a:t>
            </a:r>
            <a:r>
              <a:rPr lang="it-IT" sz="1000" dirty="0">
                <a:solidFill>
                  <a:schemeClr val="tx1">
                    <a:lumMod val="50000"/>
                    <a:lumOff val="50000"/>
                  </a:schemeClr>
                </a:solidFill>
                <a:latin typeface="BlinkMacSystemFont"/>
              </a:rPr>
              <a:t>: 10.1007/s10822-016-9953-9.</a:t>
            </a:r>
            <a:endParaRPr lang="it-IT" sz="1000" dirty="0">
              <a:solidFill>
                <a:schemeClr val="tx1">
                  <a:lumMod val="50000"/>
                  <a:lumOff val="50000"/>
                </a:schemeClr>
              </a:solidFill>
            </a:endParaRPr>
          </a:p>
        </p:txBody>
      </p:sp>
    </p:spTree>
    <p:extLst>
      <p:ext uri="{BB962C8B-B14F-4D97-AF65-F5344CB8AC3E}">
        <p14:creationId xmlns:p14="http://schemas.microsoft.com/office/powerpoint/2010/main" val="289373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00" fill="hold"/>
                                        <p:tgtEl>
                                          <p:spTgt spid="9"/>
                                        </p:tgtEl>
                                      </p:cBhvr>
                                    </p:cmd>
                                  </p:childTnLst>
                                </p:cTn>
                              </p:par>
                              <p:par>
                                <p:cTn id="7" presetID="10" presetClass="entr" presetSubtype="0" fill="hold" grpId="0" nodeType="withEffect">
                                  <p:stCondLst>
                                    <p:cond delay="130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39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9"/>
                </p:tgtEl>
              </p:cMediaNode>
            </p:video>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7</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3" name="Rettangolo 13">
            <a:extLst>
              <a:ext uri="{FF2B5EF4-FFF2-40B4-BE49-F238E27FC236}">
                <a16:creationId xmlns:a16="http://schemas.microsoft.com/office/drawing/2014/main" id="{57A0FDF5-0E64-44CB-9B80-430958EE1C21}"/>
              </a:ext>
            </a:extLst>
          </p:cNvPr>
          <p:cNvSpPr/>
          <p:nvPr/>
        </p:nvSpPr>
        <p:spPr>
          <a:xfrm>
            <a:off x="5590641" y="2521059"/>
            <a:ext cx="3276600" cy="2462213"/>
          </a:xfrm>
          <a:prstGeom prst="rect">
            <a:avLst/>
          </a:prstGeom>
        </p:spPr>
        <p:txBody>
          <a:bodyPr wrap="square">
            <a:spAutoFit/>
          </a:bodyPr>
          <a:lstStyle/>
          <a:p>
            <a:pPr algn="just"/>
            <a:r>
              <a:rPr lang="en-US" sz="1400" dirty="0"/>
              <a:t>Relationship between residues with low water H-bond variability and conserved one (</a:t>
            </a:r>
            <a:r>
              <a:rPr lang="en-US" sz="1400" dirty="0" err="1"/>
              <a:t>PDBid</a:t>
            </a:r>
            <a:r>
              <a:rPr lang="en-US" sz="1400" dirty="0"/>
              <a:t>: 1BNV). </a:t>
            </a:r>
          </a:p>
          <a:p>
            <a:pPr algn="just"/>
            <a:r>
              <a:rPr lang="en-US" sz="1400" dirty="0"/>
              <a:t>In purple are colored the conserved residues. </a:t>
            </a:r>
          </a:p>
          <a:p>
            <a:pPr algn="just"/>
            <a:r>
              <a:rPr lang="en-US" sz="1400" dirty="0"/>
              <a:t>Bubble dimensions are representative of the H-bond variability. Large bubbles are residues with low water H-bond variability. Residues with high H-bond variability are </a:t>
            </a:r>
            <a:r>
              <a:rPr lang="en-US" sz="1400" dirty="0" err="1"/>
              <a:t>unlabelled</a:t>
            </a:r>
            <a:r>
              <a:rPr lang="en-US" sz="1400" dirty="0"/>
              <a:t> to simplify the reading of the plot.</a:t>
            </a:r>
          </a:p>
        </p:txBody>
      </p:sp>
      <p:grpSp>
        <p:nvGrpSpPr>
          <p:cNvPr id="52" name="Gruppo 51">
            <a:extLst>
              <a:ext uri="{FF2B5EF4-FFF2-40B4-BE49-F238E27FC236}">
                <a16:creationId xmlns:a16="http://schemas.microsoft.com/office/drawing/2014/main" id="{7A9BF4E4-C2C5-4FCC-AFA2-BBB2F1D68C20}"/>
              </a:ext>
            </a:extLst>
          </p:cNvPr>
          <p:cNvGrpSpPr/>
          <p:nvPr/>
        </p:nvGrpSpPr>
        <p:grpSpPr>
          <a:xfrm>
            <a:off x="636977" y="969746"/>
            <a:ext cx="5712082" cy="5051692"/>
            <a:chOff x="636977" y="969746"/>
            <a:chExt cx="5712082" cy="5051692"/>
          </a:xfrm>
        </p:grpSpPr>
        <p:pic>
          <p:nvPicPr>
            <p:cNvPr id="7" name="Picture 6">
              <a:extLst>
                <a:ext uri="{FF2B5EF4-FFF2-40B4-BE49-F238E27FC236}">
                  <a16:creationId xmlns:a16="http://schemas.microsoft.com/office/drawing/2014/main" id="{D6DAFF95-E8A8-47F3-B3C1-B94B21B8AA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6977" y="1065657"/>
              <a:ext cx="4974446" cy="4955781"/>
            </a:xfrm>
            <a:prstGeom prst="rect">
              <a:avLst/>
            </a:prstGeom>
          </p:spPr>
        </p:pic>
        <p:pic>
          <p:nvPicPr>
            <p:cNvPr id="3" name="Immagine 2">
              <a:extLst>
                <a:ext uri="{FF2B5EF4-FFF2-40B4-BE49-F238E27FC236}">
                  <a16:creationId xmlns:a16="http://schemas.microsoft.com/office/drawing/2014/main" id="{A9918B82-58F4-4DDA-AB6D-1956DDD1A919}"/>
                </a:ext>
              </a:extLst>
            </p:cNvPr>
            <p:cNvPicPr>
              <a:picLocks noChangeAspect="1"/>
            </p:cNvPicPr>
            <p:nvPr/>
          </p:nvPicPr>
          <p:blipFill>
            <a:blip r:embed="rId4"/>
            <a:stretch>
              <a:fillRect/>
            </a:stretch>
          </p:blipFill>
          <p:spPr>
            <a:xfrm>
              <a:off x="5181600" y="969746"/>
              <a:ext cx="1167459" cy="1456230"/>
            </a:xfrm>
            <a:prstGeom prst="rect">
              <a:avLst/>
            </a:prstGeom>
          </p:spPr>
        </p:pic>
      </p:grpSp>
    </p:spTree>
    <p:extLst>
      <p:ext uri="{BB962C8B-B14F-4D97-AF65-F5344CB8AC3E}">
        <p14:creationId xmlns:p14="http://schemas.microsoft.com/office/powerpoint/2010/main" val="2823262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err="1"/>
              <a:t>Results</a:t>
            </a:r>
            <a:r>
              <a:rPr lang="fr-FR" sz="2400" b="1" dirty="0"/>
              <a:t> and discussion</a:t>
            </a:r>
          </a:p>
        </p:txBody>
      </p:sp>
      <p:sp>
        <p:nvSpPr>
          <p:cNvPr id="6" name="Slide Number Placeholder 5"/>
          <p:cNvSpPr>
            <a:spLocks noGrp="1"/>
          </p:cNvSpPr>
          <p:nvPr>
            <p:ph type="sldNum" sz="quarter" idx="12"/>
          </p:nvPr>
        </p:nvSpPr>
        <p:spPr/>
        <p:txBody>
          <a:bodyPr/>
          <a:lstStyle/>
          <a:p>
            <a:fld id="{FCAEAE96-855E-42B1-8DE9-9C9E68DE18C5}" type="slidenum">
              <a:rPr lang="fr-FR" smtClean="0"/>
              <a:pPr/>
              <a:t>8</a:t>
            </a:fld>
            <a:endParaRPr lang="fr-FR"/>
          </a:p>
        </p:txBody>
      </p:sp>
      <p:pic>
        <p:nvPicPr>
          <p:cNvPr id="5" name="Picture 4">
            <a:extLst>
              <a:ext uri="{FF2B5EF4-FFF2-40B4-BE49-F238E27FC236}">
                <a16:creationId xmlns:a16="http://schemas.microsoft.com/office/drawing/2014/main" id="{3CFB525F-7065-45C8-9992-6C435E2CE8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pSp>
        <p:nvGrpSpPr>
          <p:cNvPr id="15" name="Group 14">
            <a:extLst>
              <a:ext uri="{FF2B5EF4-FFF2-40B4-BE49-F238E27FC236}">
                <a16:creationId xmlns:a16="http://schemas.microsoft.com/office/drawing/2014/main" id="{02DE965A-D309-4A52-8863-51B02973C07D}"/>
              </a:ext>
            </a:extLst>
          </p:cNvPr>
          <p:cNvGrpSpPr/>
          <p:nvPr/>
        </p:nvGrpSpPr>
        <p:grpSpPr>
          <a:xfrm>
            <a:off x="1159503" y="1009055"/>
            <a:ext cx="2770256" cy="4143908"/>
            <a:chOff x="533400" y="1009054"/>
            <a:chExt cx="3276600" cy="4901326"/>
          </a:xfrm>
        </p:grpSpPr>
        <p:pic>
          <p:nvPicPr>
            <p:cNvPr id="2" name="Picture 1" descr="A picture containing hand, dessert&#10;&#10;Description automatically generated">
              <a:extLst>
                <a:ext uri="{FF2B5EF4-FFF2-40B4-BE49-F238E27FC236}">
                  <a16:creationId xmlns:a16="http://schemas.microsoft.com/office/drawing/2014/main" id="{3B407248-6A4D-43E8-93EE-A9F081F26C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33" r="32067"/>
            <a:stretch/>
          </p:blipFill>
          <p:spPr>
            <a:xfrm>
              <a:off x="533400" y="1009054"/>
              <a:ext cx="3276600" cy="4624785"/>
            </a:xfrm>
            <a:prstGeom prst="rect">
              <a:avLst/>
            </a:prstGeom>
          </p:spPr>
        </p:pic>
        <p:sp>
          <p:nvSpPr>
            <p:cNvPr id="10" name="TextBox 9">
              <a:extLst>
                <a:ext uri="{FF2B5EF4-FFF2-40B4-BE49-F238E27FC236}">
                  <a16:creationId xmlns:a16="http://schemas.microsoft.com/office/drawing/2014/main" id="{30A9D814-A392-4449-AEE4-020EF62EC4FF}"/>
                </a:ext>
              </a:extLst>
            </p:cNvPr>
            <p:cNvSpPr txBox="1"/>
            <p:nvPr/>
          </p:nvSpPr>
          <p:spPr>
            <a:xfrm>
              <a:off x="1462362" y="5546348"/>
              <a:ext cx="1418677" cy="364032"/>
            </a:xfrm>
            <a:prstGeom prst="rect">
              <a:avLst/>
            </a:prstGeom>
            <a:noFill/>
          </p:spPr>
          <p:txBody>
            <a:bodyPr wrap="square" rtlCol="0">
              <a:spAutoFit/>
            </a:bodyPr>
            <a:lstStyle/>
            <a:p>
              <a:r>
                <a:rPr lang="en-US" sz="1400" dirty="0" err="1"/>
                <a:t>PDBid</a:t>
              </a:r>
              <a:r>
                <a:rPr lang="en-US" sz="1400" dirty="0"/>
                <a:t>: 3LTH</a:t>
              </a:r>
            </a:p>
          </p:txBody>
        </p:sp>
      </p:grpSp>
      <p:grpSp>
        <p:nvGrpSpPr>
          <p:cNvPr id="16" name="Group 15">
            <a:extLst>
              <a:ext uri="{FF2B5EF4-FFF2-40B4-BE49-F238E27FC236}">
                <a16:creationId xmlns:a16="http://schemas.microsoft.com/office/drawing/2014/main" id="{D6A86368-D413-4E0D-A446-00FE10216A20}"/>
              </a:ext>
            </a:extLst>
          </p:cNvPr>
          <p:cNvGrpSpPr/>
          <p:nvPr/>
        </p:nvGrpSpPr>
        <p:grpSpPr>
          <a:xfrm>
            <a:off x="4686300" y="1122667"/>
            <a:ext cx="3532435" cy="4030296"/>
            <a:chOff x="4572000" y="1122667"/>
            <a:chExt cx="4223091" cy="4818293"/>
          </a:xfrm>
        </p:grpSpPr>
        <p:pic>
          <p:nvPicPr>
            <p:cNvPr id="3" name="Picture 2" descr="A picture containing indoor, food, dessert&#10;&#10;Description automatically generated">
              <a:extLst>
                <a:ext uri="{FF2B5EF4-FFF2-40B4-BE49-F238E27FC236}">
                  <a16:creationId xmlns:a16="http://schemas.microsoft.com/office/drawing/2014/main" id="{18819F31-BDE6-4BC4-8AA8-059852028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00" t="4849" r="28333" b="5916"/>
            <a:stretch/>
          </p:blipFill>
          <p:spPr>
            <a:xfrm>
              <a:off x="4572000" y="1122667"/>
              <a:ext cx="4223091" cy="4516134"/>
            </a:xfrm>
            <a:prstGeom prst="rect">
              <a:avLst/>
            </a:prstGeom>
          </p:spPr>
        </p:pic>
        <p:sp>
          <p:nvSpPr>
            <p:cNvPr id="12" name="TextBox 11">
              <a:extLst>
                <a:ext uri="{FF2B5EF4-FFF2-40B4-BE49-F238E27FC236}">
                  <a16:creationId xmlns:a16="http://schemas.microsoft.com/office/drawing/2014/main" id="{559DD691-3965-45B4-88B9-235EED254602}"/>
                </a:ext>
              </a:extLst>
            </p:cNvPr>
            <p:cNvSpPr txBox="1"/>
            <p:nvPr/>
          </p:nvSpPr>
          <p:spPr>
            <a:xfrm>
              <a:off x="5944938" y="5561908"/>
              <a:ext cx="1477212" cy="379052"/>
            </a:xfrm>
            <a:prstGeom prst="rect">
              <a:avLst/>
            </a:prstGeom>
            <a:noFill/>
          </p:spPr>
          <p:txBody>
            <a:bodyPr wrap="square" rtlCol="0">
              <a:spAutoFit/>
            </a:bodyPr>
            <a:lstStyle/>
            <a:p>
              <a:r>
                <a:rPr lang="en-US" sz="1400" dirty="0" err="1"/>
                <a:t>PDBid</a:t>
              </a:r>
              <a:r>
                <a:rPr lang="en-US" sz="1400" dirty="0"/>
                <a:t>: 3R4M</a:t>
              </a:r>
            </a:p>
          </p:txBody>
        </p:sp>
      </p:grpSp>
      <p:sp>
        <p:nvSpPr>
          <p:cNvPr id="18" name="Rettangolo 13">
            <a:extLst>
              <a:ext uri="{FF2B5EF4-FFF2-40B4-BE49-F238E27FC236}">
                <a16:creationId xmlns:a16="http://schemas.microsoft.com/office/drawing/2014/main" id="{56B12C82-D2A9-41FB-BDFB-3CA12F871C1B}"/>
              </a:ext>
            </a:extLst>
          </p:cNvPr>
          <p:cNvSpPr/>
          <p:nvPr/>
        </p:nvSpPr>
        <p:spPr>
          <a:xfrm>
            <a:off x="133352" y="5269457"/>
            <a:ext cx="8629648" cy="738664"/>
          </a:xfrm>
          <a:prstGeom prst="rect">
            <a:avLst/>
          </a:prstGeom>
        </p:spPr>
        <p:txBody>
          <a:bodyPr wrap="square">
            <a:spAutoFit/>
          </a:bodyPr>
          <a:lstStyle/>
          <a:p>
            <a:pPr algn="just"/>
            <a:r>
              <a:rPr lang="en-US" sz="1400" dirty="0"/>
              <a:t>In the figure are shown, as colored spots, the sites with low water H-bond variability found on 3LTH and 3R4M. In both cases, we were able to identify the binding pocket successfully and, in both cases, it shows areas with the variability is the lowest (deep blue).</a:t>
            </a:r>
          </a:p>
        </p:txBody>
      </p:sp>
    </p:spTree>
    <p:extLst>
      <p:ext uri="{BB962C8B-B14F-4D97-AF65-F5344CB8AC3E}">
        <p14:creationId xmlns:p14="http://schemas.microsoft.com/office/powerpoint/2010/main" val="3671673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7" name="Picture 6">
            <a:extLst>
              <a:ext uri="{FF2B5EF4-FFF2-40B4-BE49-F238E27FC236}">
                <a16:creationId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10" name="CasellaDiTesto 9">
            <a:extLst>
              <a:ext uri="{FF2B5EF4-FFF2-40B4-BE49-F238E27FC236}">
                <a16:creationId xmlns:a16="http://schemas.microsoft.com/office/drawing/2014/main" id="{D703D153-7B58-4C6E-9475-0EDA40D13F15}"/>
              </a:ext>
            </a:extLst>
          </p:cNvPr>
          <p:cNvSpPr txBox="1"/>
          <p:nvPr/>
        </p:nvSpPr>
        <p:spPr>
          <a:xfrm>
            <a:off x="7112734" y="609600"/>
            <a:ext cx="1650266" cy="685800"/>
          </a:xfrm>
          <a:prstGeom prst="rect">
            <a:avLst/>
          </a:prstGeom>
          <a:noFill/>
        </p:spPr>
        <p:txBody>
          <a:bodyPr wrap="square" rtlCol="0">
            <a:spAutoFit/>
          </a:bodyPr>
          <a:lstStyle/>
          <a:p>
            <a:endParaRPr lang="it-IT" dirty="0"/>
          </a:p>
        </p:txBody>
      </p:sp>
      <p:sp>
        <p:nvSpPr>
          <p:cNvPr id="14" name="Rettangolo 13">
            <a:extLst>
              <a:ext uri="{FF2B5EF4-FFF2-40B4-BE49-F238E27FC236}">
                <a16:creationId xmlns:a16="http://schemas.microsoft.com/office/drawing/2014/main" id="{0EC126CE-B8AE-4FE7-B404-0375D69B8C00}"/>
              </a:ext>
            </a:extLst>
          </p:cNvPr>
          <p:cNvSpPr/>
          <p:nvPr/>
        </p:nvSpPr>
        <p:spPr>
          <a:xfrm>
            <a:off x="101600" y="2272604"/>
            <a:ext cx="3124200" cy="2246769"/>
          </a:xfrm>
          <a:prstGeom prst="rect">
            <a:avLst/>
          </a:prstGeom>
        </p:spPr>
        <p:txBody>
          <a:bodyPr wrap="square">
            <a:spAutoFit/>
          </a:bodyPr>
          <a:lstStyle/>
          <a:p>
            <a:pPr algn="just"/>
            <a:r>
              <a:rPr lang="en-US" sz="1400" dirty="0"/>
              <a:t>On the Y-axis is represented the error of the binding energy prediction calculated using Vina compared to the experimental one. </a:t>
            </a:r>
          </a:p>
          <a:p>
            <a:pPr algn="just"/>
            <a:r>
              <a:rPr lang="en-US" sz="1400" dirty="0"/>
              <a:t>On the X-axis the </a:t>
            </a:r>
            <a:r>
              <a:rPr lang="en-US" sz="1400" dirty="0" err="1"/>
              <a:t>PDBid</a:t>
            </a:r>
            <a:r>
              <a:rPr lang="en-US" sz="1400" dirty="0"/>
              <a:t> of the analyzed complex. </a:t>
            </a:r>
          </a:p>
          <a:p>
            <a:pPr algn="just"/>
            <a:endParaRPr lang="en-US" sz="1400" dirty="0"/>
          </a:p>
          <a:p>
            <a:pPr algn="just"/>
            <a:r>
              <a:rPr lang="en-US" sz="1400" dirty="0"/>
              <a:t>We have analyzed how the binding energy prediction error is related to the variability of the H-bond network.</a:t>
            </a:r>
          </a:p>
        </p:txBody>
      </p:sp>
      <p:sp>
        <p:nvSpPr>
          <p:cNvPr id="11" name="TextBox 3">
            <a:extLst>
              <a:ext uri="{FF2B5EF4-FFF2-40B4-BE49-F238E27FC236}">
                <a16:creationId xmlns:a16="http://schemas.microsoft.com/office/drawing/2014/main" id="{FC89861D-B039-45D2-9523-4FB6E28E823E}"/>
              </a:ext>
            </a:extLst>
          </p:cNvPr>
          <p:cNvSpPr txBox="1"/>
          <p:nvPr/>
        </p:nvSpPr>
        <p:spPr>
          <a:xfrm>
            <a:off x="609600" y="685800"/>
            <a:ext cx="8153400" cy="461665"/>
          </a:xfrm>
          <a:prstGeom prst="rect">
            <a:avLst/>
          </a:prstGeom>
          <a:noFill/>
        </p:spPr>
        <p:txBody>
          <a:bodyPr wrap="square" rtlCol="0">
            <a:spAutoFit/>
          </a:bodyPr>
          <a:lstStyle/>
          <a:p>
            <a:r>
              <a:rPr lang="fr-FR" sz="2400" b="1" dirty="0" err="1"/>
              <a:t>Results</a:t>
            </a:r>
            <a:r>
              <a:rPr lang="fr-FR" sz="2400" b="1" dirty="0"/>
              <a:t> and discussion</a:t>
            </a:r>
          </a:p>
        </p:txBody>
      </p:sp>
      <p:pic>
        <p:nvPicPr>
          <p:cNvPr id="5" name="Immagine 4">
            <a:extLst>
              <a:ext uri="{FF2B5EF4-FFF2-40B4-BE49-F238E27FC236}">
                <a16:creationId xmlns:a16="http://schemas.microsoft.com/office/drawing/2014/main" id="{73462750-414A-446B-AA3F-FE5BE346C8BF}"/>
              </a:ext>
            </a:extLst>
          </p:cNvPr>
          <p:cNvPicPr>
            <a:picLocks noChangeAspect="1"/>
          </p:cNvPicPr>
          <p:nvPr/>
        </p:nvPicPr>
        <p:blipFill>
          <a:blip r:embed="rId3"/>
          <a:stretch>
            <a:fillRect/>
          </a:stretch>
        </p:blipFill>
        <p:spPr>
          <a:xfrm>
            <a:off x="3241040" y="1582271"/>
            <a:ext cx="5614903" cy="3627434"/>
          </a:xfrm>
          <a:prstGeom prst="rect">
            <a:avLst/>
          </a:prstGeom>
        </p:spPr>
      </p:pic>
    </p:spTree>
    <p:extLst>
      <p:ext uri="{BB962C8B-B14F-4D97-AF65-F5344CB8AC3E}">
        <p14:creationId xmlns:p14="http://schemas.microsoft.com/office/powerpoint/2010/main" val="3567013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1910</TotalTime>
  <Words>968</Words>
  <Application>Microsoft Office PowerPoint</Application>
  <PresentationFormat>Presentazione su schermo (4:3)</PresentationFormat>
  <Paragraphs>61</Paragraphs>
  <Slides>11</Slides>
  <Notes>2</Notes>
  <HiddenSlides>0</HiddenSlides>
  <MMClips>2</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11</vt:i4>
      </vt:variant>
    </vt:vector>
  </HeadingPairs>
  <TitlesOfParts>
    <vt:vector size="17" baseType="lpstr">
      <vt:lpstr>Arial</vt:lpstr>
      <vt:lpstr>BlinkMacSystemFont</vt:lpstr>
      <vt:lpstr>Calibri</vt:lpstr>
      <vt:lpstr>Calibri Light</vt:lpstr>
      <vt:lpstr>Office Theme</vt:lpstr>
      <vt:lpstr>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Jacopo Santoro </cp:lastModifiedBy>
  <cp:revision>171</cp:revision>
  <dcterms:created xsi:type="dcterms:W3CDTF">2015-04-04T09:45:50Z</dcterms:created>
  <dcterms:modified xsi:type="dcterms:W3CDTF">2020-10-30T21:36:37Z</dcterms:modified>
</cp:coreProperties>
</file>