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handoutMasterIdLst>
    <p:handoutMasterId r:id="rId14"/>
  </p:handoutMasterIdLst>
  <p:sldIdLst>
    <p:sldId id="256" r:id="rId3"/>
    <p:sldId id="267" r:id="rId4"/>
    <p:sldId id="272" r:id="rId5"/>
    <p:sldId id="259" r:id="rId6"/>
    <p:sldId id="268" r:id="rId7"/>
    <p:sldId id="274" r:id="rId8"/>
    <p:sldId id="273" r:id="rId9"/>
    <p:sldId id="261" r:id="rId10"/>
    <p:sldId id="265" r:id="rId11"/>
    <p:sldId id="264" r:id="rId12"/>
  </p:sldIdLst>
  <p:sldSz cx="9144000" cy="6858000" type="screen4x3"/>
  <p:notesSz cx="6858000" cy="9144000"/>
  <p:custDataLst>
    <p:tags r:id="rId15"/>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62" autoAdjust="0"/>
    <p:restoredTop sz="94601" autoAdjust="0"/>
  </p:normalViewPr>
  <p:slideViewPr>
    <p:cSldViewPr>
      <p:cViewPr varScale="1">
        <p:scale>
          <a:sx n="100" d="100"/>
          <a:sy n="100" d="100"/>
        </p:scale>
        <p:origin x="2280"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10/30/20</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‹N›</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30/10/2020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10/30/20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30/10/2020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30/10/2020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30/10/2020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30/10/2020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10/30/20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355574"/>
            <a:ext cx="8305800" cy="286232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Agonist-Antagonist discrimination: a pseudo-semantic approach to Molecular Dynamics</a:t>
            </a: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endParaRPr lang="fr-FR" dirty="0">
              <a:latin typeface="Arial" panose="020B0604020202020204" pitchFamily="34" charset="0"/>
              <a:cs typeface="Arial" panose="020B0604020202020204" pitchFamily="34" charset="0"/>
            </a:endParaRPr>
          </a:p>
          <a:p>
            <a:pPr algn="ctr"/>
            <a:r>
              <a:rPr lang="it-IT" sz="1600" b="1" dirty="0">
                <a:latin typeface="Arial" panose="020B0604020202020204" pitchFamily="34" charset="0"/>
                <a:cs typeface="Arial" panose="020B0604020202020204" pitchFamily="34" charset="0"/>
              </a:rPr>
              <a:t>Anna Maria Nardiello</a:t>
            </a:r>
            <a:r>
              <a:rPr lang="it-IT" sz="1600" b="1" baseline="30000" dirty="0">
                <a:latin typeface="Arial" panose="020B0604020202020204" pitchFamily="34" charset="0"/>
                <a:cs typeface="Arial" panose="020B0604020202020204" pitchFamily="34" charset="0"/>
              </a:rPr>
              <a:t>1,</a:t>
            </a:r>
            <a:r>
              <a:rPr lang="it-IT" sz="1600" b="1" dirty="0">
                <a:latin typeface="Arial" panose="020B0604020202020204" pitchFamily="34" charset="0"/>
                <a:cs typeface="Arial" panose="020B0604020202020204" pitchFamily="34" charset="0"/>
              </a:rPr>
              <a:t>*, Lucia Sessa</a:t>
            </a:r>
            <a:r>
              <a:rPr lang="it-IT" sz="1600" b="1" baseline="30000" dirty="0">
                <a:latin typeface="Arial" panose="020B0604020202020204" pitchFamily="34" charset="0"/>
                <a:cs typeface="Arial" panose="020B0604020202020204" pitchFamily="34" charset="0"/>
              </a:rPr>
              <a:t>1,2</a:t>
            </a:r>
            <a:r>
              <a:rPr lang="it-IT" sz="1600" b="1" dirty="0">
                <a:latin typeface="Arial" panose="020B0604020202020204" pitchFamily="34" charset="0"/>
                <a:cs typeface="Arial" panose="020B0604020202020204" pitchFamily="34" charset="0"/>
              </a:rPr>
              <a:t>, Jacopo Santoro</a:t>
            </a:r>
            <a:r>
              <a:rPr lang="it-IT" sz="1600" b="1" baseline="30000" dirty="0">
                <a:latin typeface="Arial" panose="020B0604020202020204" pitchFamily="34" charset="0"/>
                <a:cs typeface="Arial" panose="020B0604020202020204" pitchFamily="34" charset="0"/>
              </a:rPr>
              <a:t>1</a:t>
            </a:r>
            <a:r>
              <a:rPr lang="it-IT" sz="1600" b="1" dirty="0">
                <a:latin typeface="Arial" panose="020B0604020202020204" pitchFamily="34" charset="0"/>
                <a:cs typeface="Arial" panose="020B0604020202020204" pitchFamily="34" charset="0"/>
              </a:rPr>
              <a:t> and Stefano Piotto</a:t>
            </a:r>
            <a:r>
              <a:rPr lang="it-IT" sz="1600" b="1" baseline="30000" dirty="0">
                <a:latin typeface="Arial" panose="020B0604020202020204" pitchFamily="34" charset="0"/>
                <a:cs typeface="Arial" panose="020B0604020202020204" pitchFamily="34" charset="0"/>
              </a:rPr>
              <a:t>1,2</a:t>
            </a:r>
          </a:p>
          <a:p>
            <a:endParaRPr lang="fr-FR" dirty="0">
              <a:latin typeface="Arial" panose="020B0604020202020204" pitchFamily="34" charset="0"/>
              <a:cs typeface="Arial" panose="020B0604020202020204" pitchFamily="34" charset="0"/>
            </a:endParaRPr>
          </a:p>
          <a:p>
            <a:r>
              <a:rPr lang="en-US" sz="1600" baseline="30000" dirty="0">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Department of Pharmacy, University of Salerno, </a:t>
            </a:r>
            <a:r>
              <a:rPr lang="en-US" sz="1200" dirty="0" err="1">
                <a:latin typeface="Arial" panose="020B0604020202020204" pitchFamily="34" charset="0"/>
                <a:cs typeface="Arial" panose="020B0604020202020204" pitchFamily="34" charset="0"/>
              </a:rPr>
              <a:t>Fisciano</a:t>
            </a:r>
            <a:r>
              <a:rPr lang="en-US" sz="1200" dirty="0">
                <a:latin typeface="Arial" panose="020B0604020202020204" pitchFamily="34" charset="0"/>
                <a:cs typeface="Arial" panose="020B0604020202020204" pitchFamily="34" charset="0"/>
              </a:rPr>
              <a:t>, 84084, Italy</a:t>
            </a:r>
            <a:endParaRPr lang="fr-FR" sz="1200" dirty="0">
              <a:latin typeface="Arial" panose="020B0604020202020204" pitchFamily="34" charset="0"/>
              <a:cs typeface="Arial" panose="020B0604020202020204" pitchFamily="34" charset="0"/>
            </a:endParaRPr>
          </a:p>
          <a:p>
            <a:r>
              <a:rPr lang="en-US" sz="1200" baseline="30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a:t>
            </a:r>
            <a:r>
              <a:rPr lang="it-IT" sz="1200" dirty="0" err="1">
                <a:latin typeface="Arial" panose="020B0604020202020204" pitchFamily="34" charset="0"/>
                <a:cs typeface="Arial" panose="020B0604020202020204" pitchFamily="34" charset="0"/>
              </a:rPr>
              <a:t>Research</a:t>
            </a:r>
            <a:r>
              <a:rPr lang="it-IT" sz="1200" dirty="0">
                <a:latin typeface="Arial" panose="020B0604020202020204" pitchFamily="34" charset="0"/>
                <a:cs typeface="Arial" panose="020B0604020202020204" pitchFamily="34" charset="0"/>
              </a:rPr>
              <a:t> Centre for </a:t>
            </a:r>
            <a:r>
              <a:rPr lang="it-IT" sz="1200" dirty="0" err="1">
                <a:latin typeface="Arial" panose="020B0604020202020204" pitchFamily="34" charset="0"/>
                <a:cs typeface="Arial" panose="020B0604020202020204" pitchFamily="34" charset="0"/>
              </a:rPr>
              <a:t>Biomaterials</a:t>
            </a:r>
            <a:r>
              <a:rPr lang="it-IT" sz="1200" dirty="0">
                <a:latin typeface="Arial" panose="020B0604020202020204" pitchFamily="34" charset="0"/>
                <a:cs typeface="Arial" panose="020B0604020202020204" pitchFamily="34" charset="0"/>
              </a:rPr>
              <a:t> BIONAM, University of Salerno, Via Giovanni Paolo II 132, 84084 Fisciano (SA), </a:t>
            </a:r>
            <a:r>
              <a:rPr lang="it-IT" sz="1200" dirty="0" err="1">
                <a:latin typeface="Arial" panose="020B0604020202020204" pitchFamily="34" charset="0"/>
                <a:cs typeface="Arial" panose="020B0604020202020204" pitchFamily="34" charset="0"/>
              </a:rPr>
              <a:t>Italy</a:t>
            </a:r>
            <a:r>
              <a:rPr lang="en-US" sz="1200" dirty="0">
                <a:latin typeface="Arial" panose="020B0604020202020204" pitchFamily="34" charset="0"/>
                <a:cs typeface="Arial" panose="020B0604020202020204" pitchFamily="34" charset="0"/>
              </a:rPr>
              <a:t> </a:t>
            </a:r>
          </a:p>
          <a:p>
            <a:endParaRPr lang="fr-FR" sz="16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Corresponding author: annardiello@unisa.it</a:t>
            </a:r>
            <a:endParaRPr lang="fr-FR" sz="12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pic>
        <p:nvPicPr>
          <p:cNvPr id="7" name="Immagine 6">
            <a:extLst>
              <a:ext uri="{FF2B5EF4-FFF2-40B4-BE49-F238E27FC236}">
                <a16:creationId xmlns:a16="http://schemas.microsoft.com/office/drawing/2014/main" id="{5F26E68F-A0FC-4524-AFC2-95BC31C0B7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5627483"/>
            <a:ext cx="1444877" cy="7193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10</a:t>
            </a:fld>
            <a:endParaRPr lang="fr-FR"/>
          </a:p>
        </p:txBody>
      </p:sp>
      <p:pic>
        <p:nvPicPr>
          <p:cNvPr id="5" name="Picture 4">
            <a:extLst>
              <a:ext uri="{FF2B5EF4-FFF2-40B4-BE49-F238E27FC236}">
                <a16:creationId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Rectangle 4">
            <a:extLst>
              <a:ext uri="{FF2B5EF4-FFF2-40B4-BE49-F238E27FC236}">
                <a16:creationId xmlns:a16="http://schemas.microsoft.com/office/drawing/2014/main" id="{5112BDE1-5B39-4A93-9B07-29ADD1460E85}"/>
              </a:ext>
            </a:extLst>
          </p:cNvPr>
          <p:cNvSpPr/>
          <p:nvPr/>
        </p:nvSpPr>
        <p:spPr>
          <a:xfrm>
            <a:off x="533400" y="452735"/>
            <a:ext cx="8229600" cy="461665"/>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Acknowledgments</a:t>
            </a:r>
          </a:p>
        </p:txBody>
      </p:sp>
      <p:pic>
        <p:nvPicPr>
          <p:cNvPr id="11" name="Immagine 10" descr="Immagine che contiene testo&#10;&#10;Descrizione generata automaticamente">
            <a:extLst>
              <a:ext uri="{FF2B5EF4-FFF2-40B4-BE49-F238E27FC236}">
                <a16:creationId xmlns:a16="http://schemas.microsoft.com/office/drawing/2014/main" id="{BC079B05-6A04-488E-8E82-FBFFF0732E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486" y="1371600"/>
            <a:ext cx="3833950" cy="1143000"/>
          </a:xfrm>
          <a:prstGeom prst="rect">
            <a:avLst/>
          </a:prstGeom>
        </p:spPr>
      </p:pic>
      <p:sp>
        <p:nvSpPr>
          <p:cNvPr id="2" name="CasellaDiTesto 1">
            <a:extLst>
              <a:ext uri="{FF2B5EF4-FFF2-40B4-BE49-F238E27FC236}">
                <a16:creationId xmlns:a16="http://schemas.microsoft.com/office/drawing/2014/main" id="{4C982AB4-E4F0-B449-AFDB-B086891A042F}"/>
              </a:ext>
            </a:extLst>
          </p:cNvPr>
          <p:cNvSpPr txBox="1"/>
          <p:nvPr/>
        </p:nvSpPr>
        <p:spPr>
          <a:xfrm>
            <a:off x="2552700" y="2615168"/>
            <a:ext cx="4191000" cy="307777"/>
          </a:xfrm>
          <a:prstGeom prst="rect">
            <a:avLst/>
          </a:prstGeom>
          <a:noFill/>
        </p:spPr>
        <p:txBody>
          <a:bodyPr wrap="square" rtlCol="0">
            <a:spAutoFit/>
          </a:bodyPr>
          <a:lstStyle/>
          <a:p>
            <a:pPr algn="ctr"/>
            <a:r>
              <a:rPr lang="it-IT" sz="1400" dirty="0" err="1">
                <a:latin typeface="Arial" panose="020B0604020202020204" pitchFamily="34" charset="0"/>
                <a:cs typeface="Arial" panose="020B0604020202020204" pitchFamily="34" charset="0"/>
              </a:rPr>
              <a:t>SoftMining</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Academic</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Research</a:t>
            </a:r>
            <a:r>
              <a:rPr lang="it-IT" sz="1400" dirty="0">
                <a:latin typeface="Arial" panose="020B0604020202020204" pitchFamily="34" charset="0"/>
                <a:cs typeface="Arial" panose="020B0604020202020204" pitchFamily="34" charset="0"/>
              </a:rPr>
              <a:t> Program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pSp>
        <p:nvGrpSpPr>
          <p:cNvPr id="2" name="Gruppo 1">
            <a:extLst>
              <a:ext uri="{FF2B5EF4-FFF2-40B4-BE49-F238E27FC236}">
                <a16:creationId xmlns:a16="http://schemas.microsoft.com/office/drawing/2014/main" id="{583F7956-F6F9-456E-BF8F-2623BB8A31ED}"/>
              </a:ext>
            </a:extLst>
          </p:cNvPr>
          <p:cNvGrpSpPr/>
          <p:nvPr/>
        </p:nvGrpSpPr>
        <p:grpSpPr>
          <a:xfrm>
            <a:off x="0" y="857250"/>
            <a:ext cx="9144000" cy="5143500"/>
            <a:chOff x="0" y="857250"/>
            <a:chExt cx="9144000" cy="5143500"/>
          </a:xfrm>
        </p:grpSpPr>
        <p:pic>
          <p:nvPicPr>
            <p:cNvPr id="3" name="Immagine 2">
              <a:extLst>
                <a:ext uri="{FF2B5EF4-FFF2-40B4-BE49-F238E27FC236}">
                  <a16:creationId xmlns:a16="http://schemas.microsoft.com/office/drawing/2014/main" id="{0C7FAD06-44F4-436C-8790-A8AD151EDA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7" name="Rettangolo 6">
              <a:extLst>
                <a:ext uri="{FF2B5EF4-FFF2-40B4-BE49-F238E27FC236}">
                  <a16:creationId xmlns:a16="http://schemas.microsoft.com/office/drawing/2014/main" id="{94EE683D-21EE-489E-83C1-5EF7C57FA476}"/>
                </a:ext>
              </a:extLst>
            </p:cNvPr>
            <p:cNvSpPr/>
            <p:nvPr/>
          </p:nvSpPr>
          <p:spPr>
            <a:xfrm rot="20716629">
              <a:off x="788450" y="1922142"/>
              <a:ext cx="6172615" cy="318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4">
            <a:extLst>
              <a:ext uri="{FF2B5EF4-FFF2-40B4-BE49-F238E27FC236}">
                <a16:creationId xmlns:a16="http://schemas.microsoft.com/office/drawing/2014/main" id="{A2F65C32-7EE9-4050-8852-EEE31E15BB3D}"/>
              </a:ext>
            </a:extLst>
          </p:cNvPr>
          <p:cNvSpPr/>
          <p:nvPr/>
        </p:nvSpPr>
        <p:spPr>
          <a:xfrm>
            <a:off x="533400" y="452735"/>
            <a:ext cx="8229600" cy="830997"/>
          </a:xfrm>
          <a:prstGeom prst="rect">
            <a:avLst/>
          </a:prstGeom>
        </p:spPr>
        <p:txBody>
          <a:bodyPr wrap="square">
            <a:spAutoFit/>
          </a:bodyPr>
          <a:lstStyle/>
          <a:p>
            <a:pPr algn="ctr"/>
            <a:r>
              <a:rPr lang="en-US" sz="2400" b="1" dirty="0">
                <a:latin typeface="Arial" panose="020B0604020202020204" pitchFamily="34" charset="0"/>
                <a:cs typeface="Arial" panose="020B0604020202020204" pitchFamily="34" charset="0"/>
              </a:rPr>
              <a:t>Agonist-Antagonist discrimination: a pseudo-semantic approach to Molecular Dynamics</a:t>
            </a:r>
          </a:p>
        </p:txBody>
      </p:sp>
      <p:sp>
        <p:nvSpPr>
          <p:cNvPr id="8" name="Rectangle 4">
            <a:extLst>
              <a:ext uri="{FF2B5EF4-FFF2-40B4-BE49-F238E27FC236}">
                <a16:creationId xmlns:a16="http://schemas.microsoft.com/office/drawing/2014/main" id="{4FF00378-A169-494B-AD29-D69A14B348F5}"/>
              </a:ext>
            </a:extLst>
          </p:cNvPr>
          <p:cNvSpPr/>
          <p:nvPr/>
        </p:nvSpPr>
        <p:spPr>
          <a:xfrm>
            <a:off x="559293" y="1569482"/>
            <a:ext cx="8229600" cy="307777"/>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Graphical Abstract</a:t>
            </a:r>
          </a:p>
        </p:txBody>
      </p:sp>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Immagine che contiene fiore&#10;&#10;Descrizione generata automaticamente">
            <a:extLst>
              <a:ext uri="{FF2B5EF4-FFF2-40B4-BE49-F238E27FC236}">
                <a16:creationId xmlns:a16="http://schemas.microsoft.com/office/drawing/2014/main" id="{4E743371-3B2F-4217-B699-8ADEA3A0F444}"/>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21396" t="9608" r="37305" b="27418"/>
          <a:stretch/>
        </p:blipFill>
        <p:spPr>
          <a:xfrm>
            <a:off x="3352800" y="1062335"/>
            <a:ext cx="6172200" cy="5186065"/>
          </a:xfrm>
          <a:prstGeom prst="rect">
            <a:avLst/>
          </a:prstGeom>
        </p:spPr>
      </p:pic>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19800"/>
            <a:ext cx="9136918" cy="835799"/>
          </a:xfrm>
          <a:prstGeom prst="rect">
            <a:avLst/>
          </a:prstGeom>
        </p:spPr>
      </p:pic>
      <p:sp>
        <p:nvSpPr>
          <p:cNvPr id="4" name="Rectangle 4">
            <a:extLst>
              <a:ext uri="{FF2B5EF4-FFF2-40B4-BE49-F238E27FC236}">
                <a16:creationId xmlns:a16="http://schemas.microsoft.com/office/drawing/2014/main" id="{C3AE1B25-82A3-4A8A-9AFE-B0E550AC9E15}"/>
              </a:ext>
            </a:extLst>
          </p:cNvPr>
          <p:cNvSpPr/>
          <p:nvPr/>
        </p:nvSpPr>
        <p:spPr>
          <a:xfrm>
            <a:off x="533400" y="452735"/>
            <a:ext cx="8229600" cy="461665"/>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Abstract</a:t>
            </a:r>
          </a:p>
        </p:txBody>
      </p:sp>
      <p:sp>
        <p:nvSpPr>
          <p:cNvPr id="7" name="Rettangolo 6">
            <a:extLst>
              <a:ext uri="{FF2B5EF4-FFF2-40B4-BE49-F238E27FC236}">
                <a16:creationId xmlns:a16="http://schemas.microsoft.com/office/drawing/2014/main" id="{5DDEDDB7-BDDC-4EF3-88B0-0025B6A8E0D3}"/>
              </a:ext>
            </a:extLst>
          </p:cNvPr>
          <p:cNvSpPr/>
          <p:nvPr/>
        </p:nvSpPr>
        <p:spPr>
          <a:xfrm>
            <a:off x="527482" y="1628507"/>
            <a:ext cx="6172200" cy="3600986"/>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The study of ligand-receptor interactions through computational techniques, such as molecular dynamics (MD) and docking, has several limitations due to their temporal and spatial dimensions. Docking can reasonably identify the pose and energy of interaction but cannot distinguish between agonist and antagonist. MD allows us to collect useful information on the thermodynamics and kinetics of the whole system but a method is needed to extract information on receptor activity.</a:t>
            </a:r>
          </a:p>
          <a:p>
            <a:pPr algn="just"/>
            <a:r>
              <a:rPr lang="en-US" sz="1200" dirty="0">
                <a:latin typeface="Arial" panose="020B0604020202020204" pitchFamily="34" charset="0"/>
                <a:cs typeface="Arial" panose="020B0604020202020204" pitchFamily="34" charset="0"/>
              </a:rPr>
              <a:t>In this work, we extracted the dihedral angles of the receptor backbone and the RMSD of each residue during a dynamic of 20 ns. We used </a:t>
            </a:r>
            <a:r>
              <a:rPr lang="en-US" sz="1200" dirty="0" err="1">
                <a:latin typeface="Arial" panose="020B0604020202020204" pitchFamily="34" charset="0"/>
                <a:cs typeface="Arial" panose="020B0604020202020204" pitchFamily="34" charset="0"/>
              </a:rPr>
              <a:t>Sysa</a:t>
            </a:r>
            <a:r>
              <a:rPr lang="en-US" sz="1200" dirty="0">
                <a:latin typeface="Arial" panose="020B0604020202020204" pitchFamily="34" charset="0"/>
                <a:cs typeface="Arial" panose="020B0604020202020204" pitchFamily="34" charset="0"/>
              </a:rPr>
              <a:t> coding to reduce the information of the entire receptor system to a collection of strings, one for each snapshot of the dynamics. The strings are compared with an alignment-free approach and a distance calculated for each one.</a:t>
            </a:r>
          </a:p>
          <a:p>
            <a:pPr algn="just"/>
            <a:r>
              <a:rPr lang="en-US" sz="1200" dirty="0">
                <a:latin typeface="Arial" panose="020B0604020202020204" pitchFamily="34" charset="0"/>
                <a:cs typeface="Arial" panose="020B0604020202020204" pitchFamily="34" charset="0"/>
              </a:rPr>
              <a:t>The comparison of distances makes it possible to discriminate against the overall agonist-antagonist behavior. The FFAR1 system, free fatty acid receptor 1, of which some crystallographic structures of agonists and antagonists are available, will be shown as an example.</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Keywords: </a:t>
            </a:r>
            <a:r>
              <a:rPr lang="en-US" sz="1200" dirty="0">
                <a:latin typeface="Arial" panose="020B0604020202020204" pitchFamily="34" charset="0"/>
                <a:cs typeface="Arial" panose="020B0604020202020204" pitchFamily="34" charset="0"/>
              </a:rPr>
              <a:t>Molecular dynamics; semantics; ligand interaction</a:t>
            </a:r>
            <a:endParaRPr lang="fr-FR"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8727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Immagine che contiene fiore, cibo, gancio&#10;&#10;Descrizione generata automaticamente">
            <a:extLst>
              <a:ext uri="{FF2B5EF4-FFF2-40B4-BE49-F238E27FC236}">
                <a16:creationId xmlns:a16="http://schemas.microsoft.com/office/drawing/2014/main" id="{462A5DD1-49C8-4AE3-AC8D-04DD2638DA74}"/>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22500" r="35833"/>
          <a:stretch/>
        </p:blipFill>
        <p:spPr>
          <a:xfrm>
            <a:off x="5835906" y="2528004"/>
            <a:ext cx="2927094" cy="3720396"/>
          </a:xfrm>
          <a:prstGeom prst="rect">
            <a:avLst/>
          </a:prstGeom>
        </p:spPr>
      </p:pic>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19800"/>
            <a:ext cx="9136918" cy="835799"/>
          </a:xfrm>
          <a:prstGeom prst="rect">
            <a:avLst/>
          </a:prstGeom>
        </p:spPr>
      </p:pic>
      <p:sp>
        <p:nvSpPr>
          <p:cNvPr id="4" name="Rectangle 4">
            <a:extLst>
              <a:ext uri="{FF2B5EF4-FFF2-40B4-BE49-F238E27FC236}">
                <a16:creationId xmlns:a16="http://schemas.microsoft.com/office/drawing/2014/main" id="{C3AE1B25-82A3-4A8A-9AFE-B0E550AC9E15}"/>
              </a:ext>
            </a:extLst>
          </p:cNvPr>
          <p:cNvSpPr/>
          <p:nvPr/>
        </p:nvSpPr>
        <p:spPr>
          <a:xfrm>
            <a:off x="533400" y="452735"/>
            <a:ext cx="8229600" cy="461665"/>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Introduction</a:t>
            </a:r>
          </a:p>
        </p:txBody>
      </p:sp>
      <p:sp>
        <p:nvSpPr>
          <p:cNvPr id="2" name="Rettangolo 1">
            <a:extLst>
              <a:ext uri="{FF2B5EF4-FFF2-40B4-BE49-F238E27FC236}">
                <a16:creationId xmlns:a16="http://schemas.microsoft.com/office/drawing/2014/main" id="{507159A9-19FE-4CE6-907F-25E4A1E222E4}"/>
              </a:ext>
            </a:extLst>
          </p:cNvPr>
          <p:cNvSpPr/>
          <p:nvPr/>
        </p:nvSpPr>
        <p:spPr>
          <a:xfrm>
            <a:off x="508986" y="1066800"/>
            <a:ext cx="8229600" cy="1384995"/>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The analysis of the mechanism of action of a ligand is a complex task to be defined by computational techniques. The simple binding of a ligand to a protein is insufficient to establish whether the ligand will act as an agonist or antagonist. </a:t>
            </a:r>
          </a:p>
          <a:p>
            <a:pPr algn="just"/>
            <a:r>
              <a:rPr lang="en-US" sz="1200" dirty="0">
                <a:latin typeface="Arial" panose="020B0604020202020204" pitchFamily="34" charset="0"/>
                <a:cs typeface="Arial" panose="020B0604020202020204" pitchFamily="34" charset="0"/>
              </a:rPr>
              <a:t>The distinction of the mechanism between agonist and antagonist cannot be reduced only to the movement of a few protein residues. The process involves complex structural modulations of the entire receptor, which may be periodic or involve overall movements that expose new protein regions. The characterization of a molecule as an agonist or antagonist requires the analysis of the overall dynamics of the receptor. This can be analyzed by clustering the various conformations that the receptor explores. </a:t>
            </a:r>
          </a:p>
        </p:txBody>
      </p:sp>
      <p:sp>
        <p:nvSpPr>
          <p:cNvPr id="9" name="Rettangolo 8">
            <a:extLst>
              <a:ext uri="{FF2B5EF4-FFF2-40B4-BE49-F238E27FC236}">
                <a16:creationId xmlns:a16="http://schemas.microsoft.com/office/drawing/2014/main" id="{B2A585DE-7F8A-4A67-A875-C93643BE2133}"/>
              </a:ext>
            </a:extLst>
          </p:cNvPr>
          <p:cNvSpPr/>
          <p:nvPr/>
        </p:nvSpPr>
        <p:spPr>
          <a:xfrm>
            <a:off x="533400" y="2514600"/>
            <a:ext cx="5867400" cy="1384995"/>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In this work, we have introduced a new method of analysis and clustering of data from MD simulation applied to the study of FFAR1 receptor ligands.</a:t>
            </a:r>
          </a:p>
          <a:p>
            <a:pPr algn="just"/>
            <a:r>
              <a:rPr lang="en-US" sz="1200" dirty="0">
                <a:latin typeface="Arial" panose="020B0604020202020204" pitchFamily="34" charset="0"/>
                <a:cs typeface="Arial" panose="020B0604020202020204" pitchFamily="34" charset="0"/>
              </a:rPr>
              <a:t>The free fatty acid receptor (FFAR1), previously known as GPR40, is a G protein-coupled receptor (GPCR) that has been identified as a possible new target for the treatment of type 2 diabetes. There is evidence that this receptor is specifically expressed in insulin-producing beta cells in the pancreas and may be implicated in the metabolic regulation of insulin secretion [1]. </a:t>
            </a:r>
          </a:p>
        </p:txBody>
      </p:sp>
      <p:sp>
        <p:nvSpPr>
          <p:cNvPr id="12" name="Rettangolo 11">
            <a:extLst>
              <a:ext uri="{FF2B5EF4-FFF2-40B4-BE49-F238E27FC236}">
                <a16:creationId xmlns:a16="http://schemas.microsoft.com/office/drawing/2014/main" id="{AC86F160-956E-4EE0-ABC4-0F4E77CEE8CA}"/>
              </a:ext>
            </a:extLst>
          </p:cNvPr>
          <p:cNvSpPr/>
          <p:nvPr/>
        </p:nvSpPr>
        <p:spPr>
          <a:xfrm>
            <a:off x="0" y="5669640"/>
            <a:ext cx="6096000" cy="350160"/>
          </a:xfrm>
          <a:prstGeom prst="rect">
            <a:avLst/>
          </a:prstGeom>
        </p:spPr>
        <p:txBody>
          <a:bodyPr wrap="square">
            <a:spAutoFit/>
          </a:bodyPr>
          <a:lstStyle/>
          <a:p>
            <a:pPr marL="228600" indent="-228600">
              <a:lnSpc>
                <a:spcPct val="107000"/>
              </a:lnSpc>
              <a:spcAft>
                <a:spcPts val="800"/>
              </a:spcAft>
              <a:buFont typeface="+mj-lt"/>
              <a:buAutoNum type="arabicPeriod"/>
            </a:pPr>
            <a:r>
              <a:rPr lang="en-US" sz="800" dirty="0">
                <a:solidFill>
                  <a:schemeClr val="tx1">
                    <a:lumMod val="85000"/>
                    <a:lumOff val="15000"/>
                  </a:schemeClr>
                </a:solidFill>
                <a:latin typeface="Palatino Linotype" panose="02040502050505030304" pitchFamily="18" charset="0"/>
                <a:ea typeface="Calibri" panose="020F0502020204030204" pitchFamily="34" charset="0"/>
              </a:rPr>
              <a:t>Tikhonova, I.G., et al., </a:t>
            </a:r>
            <a:r>
              <a:rPr lang="en-US" sz="800" i="1" dirty="0">
                <a:solidFill>
                  <a:schemeClr val="tx1">
                    <a:lumMod val="85000"/>
                    <a:lumOff val="15000"/>
                  </a:schemeClr>
                </a:solidFill>
                <a:latin typeface="Palatino Linotype" panose="02040502050505030304" pitchFamily="18" charset="0"/>
                <a:ea typeface="Calibri" panose="020F0502020204030204" pitchFamily="34" charset="0"/>
              </a:rPr>
              <a:t>Discovery of novel agonists and antagonists of the free fatty acid receptor 1 (FFAR1) using virtual screening.</a:t>
            </a:r>
            <a:r>
              <a:rPr lang="en-US" sz="800" dirty="0">
                <a:solidFill>
                  <a:schemeClr val="tx1">
                    <a:lumMod val="85000"/>
                    <a:lumOff val="15000"/>
                  </a:schemeClr>
                </a:solidFill>
                <a:latin typeface="Palatino Linotype" panose="02040502050505030304" pitchFamily="18" charset="0"/>
                <a:ea typeface="Calibri" panose="020F0502020204030204" pitchFamily="34" charset="0"/>
              </a:rPr>
              <a:t> Journal of medicinal chemistry, 2008. </a:t>
            </a:r>
            <a:r>
              <a:rPr lang="en-US" sz="800" b="1" dirty="0">
                <a:solidFill>
                  <a:schemeClr val="tx1">
                    <a:lumMod val="85000"/>
                    <a:lumOff val="15000"/>
                  </a:schemeClr>
                </a:solidFill>
                <a:latin typeface="Palatino Linotype" panose="02040502050505030304" pitchFamily="18" charset="0"/>
                <a:ea typeface="Calibri" panose="020F0502020204030204" pitchFamily="34" charset="0"/>
              </a:rPr>
              <a:t>51</a:t>
            </a:r>
            <a:r>
              <a:rPr lang="en-US" sz="800" dirty="0">
                <a:solidFill>
                  <a:schemeClr val="tx1">
                    <a:lumMod val="85000"/>
                    <a:lumOff val="15000"/>
                  </a:schemeClr>
                </a:solidFill>
                <a:latin typeface="Palatino Linotype" panose="02040502050505030304" pitchFamily="18" charset="0"/>
                <a:ea typeface="Calibri" panose="020F0502020204030204" pitchFamily="34" charset="0"/>
              </a:rPr>
              <a:t>(3): p. 625-633.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5</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Rectangle 4">
            <a:extLst>
              <a:ext uri="{FF2B5EF4-FFF2-40B4-BE49-F238E27FC236}">
                <a16:creationId xmlns:a16="http://schemas.microsoft.com/office/drawing/2014/main" id="{9B3AAE18-FA42-4669-BF64-38EA7C9B737A}"/>
              </a:ext>
            </a:extLst>
          </p:cNvPr>
          <p:cNvSpPr/>
          <p:nvPr/>
        </p:nvSpPr>
        <p:spPr>
          <a:xfrm>
            <a:off x="533400" y="452735"/>
            <a:ext cx="8229600" cy="461665"/>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Results and discussion</a:t>
            </a:r>
          </a:p>
        </p:txBody>
      </p:sp>
      <p:sp>
        <p:nvSpPr>
          <p:cNvPr id="27" name="Rettangolo 26">
            <a:extLst>
              <a:ext uri="{FF2B5EF4-FFF2-40B4-BE49-F238E27FC236}">
                <a16:creationId xmlns:a16="http://schemas.microsoft.com/office/drawing/2014/main" id="{BF932A80-8F0A-4286-B343-C74D02010B8E}"/>
              </a:ext>
            </a:extLst>
          </p:cNvPr>
          <p:cNvSpPr/>
          <p:nvPr/>
        </p:nvSpPr>
        <p:spPr>
          <a:xfrm>
            <a:off x="533400" y="990600"/>
            <a:ext cx="8077200" cy="276999"/>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Workflow:</a:t>
            </a:r>
            <a:endParaRPr lang="it-IT" sz="1200" dirty="0">
              <a:latin typeface="Arial" panose="020B0604020202020204" pitchFamily="34" charset="0"/>
              <a:cs typeface="Arial" panose="020B0604020202020204" pitchFamily="34" charset="0"/>
            </a:endParaRPr>
          </a:p>
        </p:txBody>
      </p:sp>
      <p:grpSp>
        <p:nvGrpSpPr>
          <p:cNvPr id="26" name="Gruppo 25">
            <a:extLst>
              <a:ext uri="{FF2B5EF4-FFF2-40B4-BE49-F238E27FC236}">
                <a16:creationId xmlns:a16="http://schemas.microsoft.com/office/drawing/2014/main" id="{F02F6B15-CE6F-4780-892B-1482DEDCC0B7}"/>
              </a:ext>
            </a:extLst>
          </p:cNvPr>
          <p:cNvGrpSpPr/>
          <p:nvPr/>
        </p:nvGrpSpPr>
        <p:grpSpPr>
          <a:xfrm>
            <a:off x="1584934" y="1126665"/>
            <a:ext cx="6101955" cy="4604670"/>
            <a:chOff x="1584934" y="1126665"/>
            <a:chExt cx="6101955" cy="4604670"/>
          </a:xfrm>
        </p:grpSpPr>
        <p:pic>
          <p:nvPicPr>
            <p:cNvPr id="9" name="Immagine 8" descr="Immagine che contiene fiore, favo&#10;&#10;Descrizione generata automaticamente">
              <a:extLst>
                <a:ext uri="{FF2B5EF4-FFF2-40B4-BE49-F238E27FC236}">
                  <a16:creationId xmlns:a16="http://schemas.microsoft.com/office/drawing/2014/main" id="{F3924D7B-2B53-4F2B-AFA8-5633B1338D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67" t="5477" r="19167" b="49282"/>
            <a:stretch/>
          </p:blipFill>
          <p:spPr>
            <a:xfrm>
              <a:off x="4527649" y="1870838"/>
              <a:ext cx="1286231" cy="425031"/>
            </a:xfrm>
            <a:prstGeom prst="rect">
              <a:avLst/>
            </a:prstGeom>
          </p:spPr>
        </p:pic>
        <p:pic>
          <p:nvPicPr>
            <p:cNvPr id="15" name="Immagine 14">
              <a:extLst>
                <a:ext uri="{FF2B5EF4-FFF2-40B4-BE49-F238E27FC236}">
                  <a16:creationId xmlns:a16="http://schemas.microsoft.com/office/drawing/2014/main" id="{122CF7A5-949F-4B44-A2FD-22998196D34D}"/>
                </a:ext>
              </a:extLst>
            </p:cNvPr>
            <p:cNvPicPr>
              <a:picLocks noChangeAspect="1"/>
            </p:cNvPicPr>
            <p:nvPr/>
          </p:nvPicPr>
          <p:blipFill rotWithShape="1">
            <a:blip r:embed="rId4">
              <a:clrChange>
                <a:clrFrom>
                  <a:srgbClr val="F7F7F7"/>
                </a:clrFrom>
                <a:clrTo>
                  <a:srgbClr val="F7F7F7">
                    <a:alpha val="0"/>
                  </a:srgbClr>
                </a:clrTo>
              </a:clrChange>
            </a:blip>
            <a:srcRect l="517" t="3934" r="3978" b="609"/>
            <a:stretch/>
          </p:blipFill>
          <p:spPr>
            <a:xfrm rot="11114190">
              <a:off x="5231821" y="4906642"/>
              <a:ext cx="818351" cy="824693"/>
            </a:xfrm>
            <a:prstGeom prst="rect">
              <a:avLst/>
            </a:prstGeom>
          </p:spPr>
        </p:pic>
        <p:grpSp>
          <p:nvGrpSpPr>
            <p:cNvPr id="17" name="Gruppo 16">
              <a:extLst>
                <a:ext uri="{FF2B5EF4-FFF2-40B4-BE49-F238E27FC236}">
                  <a16:creationId xmlns:a16="http://schemas.microsoft.com/office/drawing/2014/main" id="{E5384094-8066-48EF-9ACE-249789DD3189}"/>
                </a:ext>
              </a:extLst>
            </p:cNvPr>
            <p:cNvGrpSpPr/>
            <p:nvPr/>
          </p:nvGrpSpPr>
          <p:grpSpPr>
            <a:xfrm>
              <a:off x="3407925" y="3845734"/>
              <a:ext cx="1516420" cy="834103"/>
              <a:chOff x="6154567" y="3825939"/>
              <a:chExt cx="2113133" cy="1023846"/>
            </a:xfrm>
          </p:grpSpPr>
          <p:pic>
            <p:nvPicPr>
              <p:cNvPr id="12" name="Immagine 11">
                <a:extLst>
                  <a:ext uri="{FF2B5EF4-FFF2-40B4-BE49-F238E27FC236}">
                    <a16:creationId xmlns:a16="http://schemas.microsoft.com/office/drawing/2014/main" id="{6D78C08F-4B7D-461A-9079-F1F648FC66D2}"/>
                  </a:ext>
                </a:extLst>
              </p:cNvPr>
              <p:cNvPicPr>
                <a:picLocks noChangeAspect="1"/>
              </p:cNvPicPr>
              <p:nvPr/>
            </p:nvPicPr>
            <p:blipFill rotWithShape="1">
              <a:blip r:embed="rId5">
                <a:alphaModFix amt="35000"/>
              </a:blip>
              <a:srcRect t="11456" b="4535"/>
              <a:stretch/>
            </p:blipFill>
            <p:spPr>
              <a:xfrm>
                <a:off x="6154567" y="3825939"/>
                <a:ext cx="2113133" cy="644345"/>
              </a:xfrm>
              <a:prstGeom prst="rect">
                <a:avLst/>
              </a:prstGeom>
            </p:spPr>
          </p:pic>
          <p:pic>
            <p:nvPicPr>
              <p:cNvPr id="13" name="Immagine 12">
                <a:extLst>
                  <a:ext uri="{FF2B5EF4-FFF2-40B4-BE49-F238E27FC236}">
                    <a16:creationId xmlns:a16="http://schemas.microsoft.com/office/drawing/2014/main" id="{7CEADD56-0A2C-4F6A-B3B9-DA6678DA0626}"/>
                  </a:ext>
                </a:extLst>
              </p:cNvPr>
              <p:cNvPicPr>
                <a:picLocks noChangeAspect="1"/>
              </p:cNvPicPr>
              <p:nvPr/>
            </p:nvPicPr>
            <p:blipFill rotWithShape="1">
              <a:blip r:embed="rId6">
                <a:alphaModFix amt="85000"/>
              </a:blip>
              <a:srcRect l="20988" t="25002" r="19753" b="17025"/>
              <a:stretch/>
            </p:blipFill>
            <p:spPr>
              <a:xfrm>
                <a:off x="6896100" y="4087785"/>
                <a:ext cx="1371600" cy="762000"/>
              </a:xfrm>
              <a:prstGeom prst="rect">
                <a:avLst/>
              </a:prstGeom>
            </p:spPr>
          </p:pic>
        </p:grpSp>
        <p:pic>
          <p:nvPicPr>
            <p:cNvPr id="8" name="Immagine 7" descr="Immagine che contiene disegnando&#10;&#10;Descrizione generata automaticamente">
              <a:extLst>
                <a:ext uri="{FF2B5EF4-FFF2-40B4-BE49-F238E27FC236}">
                  <a16:creationId xmlns:a16="http://schemas.microsoft.com/office/drawing/2014/main" id="{5FB48605-A4CE-4779-886F-F8E75E625F9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500" t="3118" r="35000" b="4629"/>
            <a:stretch/>
          </p:blipFill>
          <p:spPr>
            <a:xfrm rot="286040">
              <a:off x="1609510" y="1126665"/>
              <a:ext cx="902237" cy="1411192"/>
            </a:xfrm>
            <a:prstGeom prst="rect">
              <a:avLst/>
            </a:prstGeom>
          </p:spPr>
        </p:pic>
        <p:pic>
          <p:nvPicPr>
            <p:cNvPr id="2052" name="Picture 4" descr="Ligand Scaffold Replacement using MOE Pharmacophore Tools">
              <a:extLst>
                <a:ext uri="{FF2B5EF4-FFF2-40B4-BE49-F238E27FC236}">
                  <a16:creationId xmlns:a16="http://schemas.microsoft.com/office/drawing/2014/main" id="{05BA1056-05E1-4055-96C2-68283253368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31653" y="3004254"/>
              <a:ext cx="832353" cy="729697"/>
            </a:xfrm>
            <a:prstGeom prst="rect">
              <a:avLst/>
            </a:prstGeom>
            <a:noFill/>
            <a:extLst>
              <a:ext uri="{909E8E84-426E-40DD-AFC4-6F175D3DCCD1}">
                <a14:hiddenFill xmlns:a14="http://schemas.microsoft.com/office/drawing/2010/main">
                  <a:solidFill>
                    <a:srgbClr val="FFFFFF"/>
                  </a:solidFill>
                </a14:hiddenFill>
              </a:ext>
            </a:extLst>
          </p:spPr>
        </p:pic>
        <p:pic>
          <p:nvPicPr>
            <p:cNvPr id="20" name="Immagine 19" descr="Immagine che contiene disegnando&#10;&#10;Descrizione generata automaticamente">
              <a:extLst>
                <a:ext uri="{FF2B5EF4-FFF2-40B4-BE49-F238E27FC236}">
                  <a16:creationId xmlns:a16="http://schemas.microsoft.com/office/drawing/2014/main" id="{08385DB7-A45E-4730-97BA-1670E0388A5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2500" t="26418" r="28333" b="5969"/>
            <a:stretch/>
          </p:blipFill>
          <p:spPr>
            <a:xfrm>
              <a:off x="6628148" y="2295870"/>
              <a:ext cx="1058741" cy="967411"/>
            </a:xfrm>
            <a:prstGeom prst="rect">
              <a:avLst/>
            </a:prstGeom>
          </p:spPr>
        </p:pic>
        <p:sp>
          <p:nvSpPr>
            <p:cNvPr id="18" name="Rettangolo con angoli arrotondati 17">
              <a:extLst>
                <a:ext uri="{FF2B5EF4-FFF2-40B4-BE49-F238E27FC236}">
                  <a16:creationId xmlns:a16="http://schemas.microsoft.com/office/drawing/2014/main" id="{52A1A5EE-7E2F-459E-8B59-37FB81774272}"/>
                </a:ext>
              </a:extLst>
            </p:cNvPr>
            <p:cNvSpPr/>
            <p:nvPr/>
          </p:nvSpPr>
          <p:spPr>
            <a:xfrm>
              <a:off x="4637829" y="3816618"/>
              <a:ext cx="1065869" cy="3872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ttangolo con angoli arrotondati 21">
              <a:extLst>
                <a:ext uri="{FF2B5EF4-FFF2-40B4-BE49-F238E27FC236}">
                  <a16:creationId xmlns:a16="http://schemas.microsoft.com/office/drawing/2014/main" id="{3D94F348-B90D-4FD8-B560-A556D05BA3BD}"/>
                </a:ext>
              </a:extLst>
            </p:cNvPr>
            <p:cNvSpPr/>
            <p:nvPr/>
          </p:nvSpPr>
          <p:spPr>
            <a:xfrm>
              <a:off x="4632261" y="4417223"/>
              <a:ext cx="1065869" cy="3099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a:extLst>
                <a:ext uri="{FF2B5EF4-FFF2-40B4-BE49-F238E27FC236}">
                  <a16:creationId xmlns:a16="http://schemas.microsoft.com/office/drawing/2014/main" id="{A31FD6E8-8CE2-4153-93BF-0BBB8BAFC8A5}"/>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84934" y="1486247"/>
              <a:ext cx="5654066" cy="407635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62881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6</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Rectangle 4">
            <a:extLst>
              <a:ext uri="{FF2B5EF4-FFF2-40B4-BE49-F238E27FC236}">
                <a16:creationId xmlns:a16="http://schemas.microsoft.com/office/drawing/2014/main" id="{9B3AAE18-FA42-4669-BF64-38EA7C9B737A}"/>
              </a:ext>
            </a:extLst>
          </p:cNvPr>
          <p:cNvSpPr/>
          <p:nvPr/>
        </p:nvSpPr>
        <p:spPr>
          <a:xfrm>
            <a:off x="533400" y="452735"/>
            <a:ext cx="8229600" cy="461665"/>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Results and discussion</a:t>
            </a:r>
          </a:p>
        </p:txBody>
      </p:sp>
      <p:sp>
        <p:nvSpPr>
          <p:cNvPr id="27" name="Rettangolo 26">
            <a:extLst>
              <a:ext uri="{FF2B5EF4-FFF2-40B4-BE49-F238E27FC236}">
                <a16:creationId xmlns:a16="http://schemas.microsoft.com/office/drawing/2014/main" id="{BF932A80-8F0A-4286-B343-C74D02010B8E}"/>
              </a:ext>
            </a:extLst>
          </p:cNvPr>
          <p:cNvSpPr/>
          <p:nvPr/>
        </p:nvSpPr>
        <p:spPr>
          <a:xfrm>
            <a:off x="533400" y="1087523"/>
            <a:ext cx="8077200" cy="307777"/>
          </a:xfrm>
          <a:prstGeom prst="rect">
            <a:avLst/>
          </a:prstGeom>
        </p:spPr>
        <p:txBody>
          <a:bodyPr wrap="square">
            <a:spAutoFit/>
          </a:bodyPr>
          <a:lstStyle/>
          <a:p>
            <a:pPr algn="just"/>
            <a:r>
              <a:rPr lang="it-IT" sz="1400" dirty="0">
                <a:latin typeface="Palatino Linotype" panose="02040502050505030304" pitchFamily="18" charset="0"/>
              </a:rPr>
              <a:t> </a:t>
            </a:r>
          </a:p>
        </p:txBody>
      </p:sp>
      <p:sp>
        <p:nvSpPr>
          <p:cNvPr id="2" name="Rettangolo 1">
            <a:extLst>
              <a:ext uri="{FF2B5EF4-FFF2-40B4-BE49-F238E27FC236}">
                <a16:creationId xmlns:a16="http://schemas.microsoft.com/office/drawing/2014/main" id="{57A79DB0-14C6-4F40-B9AE-D777F0E0CF10}"/>
              </a:ext>
            </a:extLst>
          </p:cNvPr>
          <p:cNvSpPr/>
          <p:nvPr/>
        </p:nvSpPr>
        <p:spPr>
          <a:xfrm>
            <a:off x="533400" y="1087523"/>
            <a:ext cx="8229600" cy="3498394"/>
          </a:xfrm>
          <a:prstGeom prst="rect">
            <a:avLst/>
          </a:prstGeom>
        </p:spPr>
        <p:txBody>
          <a:bodyPr wrap="square">
            <a:spAutoFit/>
          </a:bodyPr>
          <a:lstStyle/>
          <a:p>
            <a:pPr algn="just">
              <a:spcBef>
                <a:spcPts val="200"/>
              </a:spcBef>
              <a:spcAft>
                <a:spcPts val="600"/>
              </a:spcAft>
            </a:pPr>
            <a:r>
              <a:rPr lang="en-US" sz="1200" dirty="0">
                <a:latin typeface="Arial" panose="020B0604020202020204" pitchFamily="34" charset="0"/>
                <a:ea typeface="Calibri" panose="020F0502020204030204" pitchFamily="34" charset="0"/>
                <a:cs typeface="Arial" panose="020B0604020202020204" pitchFamily="34" charset="0"/>
              </a:rPr>
              <a:t>After molecular docking to define the correct pose of ligand, Molecular dynamics calculations were performed for the following systems:</a:t>
            </a:r>
          </a:p>
          <a:p>
            <a:pPr algn="just">
              <a:spcBef>
                <a:spcPts val="200"/>
              </a:spcBef>
              <a:spcAft>
                <a:spcPts val="600"/>
              </a:spcAft>
            </a:pPr>
            <a:r>
              <a:rPr lang="en-US" sz="1200" dirty="0">
                <a:latin typeface="Arial" panose="020B0604020202020204" pitchFamily="34" charset="0"/>
                <a:ea typeface="Calibri" panose="020F0502020204030204" pitchFamily="34" charset="0"/>
                <a:cs typeface="Arial" panose="020B0604020202020204" pitchFamily="34" charset="0"/>
              </a:rPr>
              <a:t>- free receptor</a:t>
            </a:r>
          </a:p>
          <a:p>
            <a:pPr algn="just">
              <a:spcBef>
                <a:spcPts val="200"/>
              </a:spcBef>
              <a:spcAft>
                <a:spcPts val="600"/>
              </a:spcAft>
            </a:pPr>
            <a:r>
              <a:rPr lang="en-US" sz="1200" dirty="0">
                <a:latin typeface="Arial" panose="020B0604020202020204" pitchFamily="34" charset="0"/>
                <a:ea typeface="Calibri" panose="020F0502020204030204" pitchFamily="34" charset="0"/>
                <a:cs typeface="Arial" panose="020B0604020202020204" pitchFamily="34" charset="0"/>
              </a:rPr>
              <a:t>- receptor bound to GW9508 [2] (agonist)</a:t>
            </a:r>
          </a:p>
          <a:p>
            <a:pPr algn="just">
              <a:spcBef>
                <a:spcPts val="200"/>
              </a:spcBef>
              <a:spcAft>
                <a:spcPts val="600"/>
              </a:spcAft>
            </a:pPr>
            <a:r>
              <a:rPr lang="en-US" sz="1200" dirty="0">
                <a:latin typeface="Arial" panose="020B0604020202020204" pitchFamily="34" charset="0"/>
                <a:ea typeface="Calibri" panose="020F0502020204030204" pitchFamily="34" charset="0"/>
                <a:cs typeface="Arial" panose="020B0604020202020204" pitchFamily="34" charset="0"/>
              </a:rPr>
              <a:t>- receptor bound to TAK785 [3] (agonist)</a:t>
            </a:r>
          </a:p>
          <a:p>
            <a:pPr algn="just">
              <a:spcBef>
                <a:spcPts val="200"/>
              </a:spcBef>
              <a:spcAft>
                <a:spcPts val="600"/>
              </a:spcAft>
            </a:pPr>
            <a:r>
              <a:rPr lang="en-US" sz="1200" dirty="0">
                <a:latin typeface="Arial" panose="020B0604020202020204" pitchFamily="34" charset="0"/>
                <a:ea typeface="Calibri" panose="020F0502020204030204" pitchFamily="34" charset="0"/>
                <a:cs typeface="Arial" panose="020B0604020202020204" pitchFamily="34" charset="0"/>
              </a:rPr>
              <a:t>- receptor bound to GW1100 [2] (antagonist)</a:t>
            </a:r>
          </a:p>
          <a:p>
            <a:pPr algn="just">
              <a:spcBef>
                <a:spcPts val="200"/>
              </a:spcBef>
              <a:spcAft>
                <a:spcPts val="600"/>
              </a:spcAft>
            </a:pPr>
            <a:r>
              <a:rPr lang="en-US" sz="1200" dirty="0">
                <a:latin typeface="Arial" panose="020B0604020202020204" pitchFamily="34" charset="0"/>
                <a:ea typeface="Calibri" panose="020F0502020204030204" pitchFamily="34" charset="0"/>
                <a:cs typeface="Arial" panose="020B0604020202020204" pitchFamily="34" charset="0"/>
              </a:rPr>
              <a:t>- receptor bound to DC260126 [4] (antagonist)</a:t>
            </a:r>
          </a:p>
          <a:p>
            <a:pPr algn="just">
              <a:spcBef>
                <a:spcPts val="200"/>
              </a:spcBef>
              <a:spcAft>
                <a:spcPts val="600"/>
              </a:spcAft>
            </a:pPr>
            <a:r>
              <a:rPr lang="en-US" sz="1200" dirty="0">
                <a:latin typeface="Arial" panose="020B0604020202020204" pitchFamily="34" charset="0"/>
                <a:ea typeface="Calibri" panose="020F0502020204030204" pitchFamily="34" charset="0"/>
                <a:cs typeface="Arial" panose="020B0604020202020204" pitchFamily="34" charset="0"/>
              </a:rPr>
              <a:t>Each system was inserted in a membrane model (POPC 100%), and a 20 ns molecular dynamics simulation was carried out. Subsequently, for each frame and residue, the values of the dihedral angles ( e ) of the receptor with the ligands were calculated, compared to the values of the dihedral angles of the free receptor. </a:t>
            </a:r>
          </a:p>
          <a:p>
            <a:pPr algn="just">
              <a:spcBef>
                <a:spcPts val="200"/>
              </a:spcBef>
              <a:spcAft>
                <a:spcPts val="600"/>
              </a:spcAft>
            </a:pPr>
            <a:r>
              <a:rPr lang="en-US" sz="1200" dirty="0">
                <a:latin typeface="Arial" panose="020B0604020202020204" pitchFamily="34" charset="0"/>
                <a:ea typeface="Calibri" panose="020F0502020204030204" pitchFamily="34" charset="0"/>
                <a:cs typeface="Arial" panose="020B0604020202020204" pitchFamily="34" charset="0"/>
              </a:rPr>
              <a:t>The variations of the dihedral angles between the free protein and the protein with ligands have been calculated. The strings obtained from the coding have been processed with the </a:t>
            </a:r>
            <a:r>
              <a:rPr lang="en-US" sz="1200" dirty="0" err="1">
                <a:latin typeface="Arial" panose="020B0604020202020204" pitchFamily="34" charset="0"/>
                <a:ea typeface="Calibri" panose="020F0502020204030204" pitchFamily="34" charset="0"/>
                <a:cs typeface="Arial" panose="020B0604020202020204" pitchFamily="34" charset="0"/>
              </a:rPr>
              <a:t>Sysa</a:t>
            </a:r>
            <a:r>
              <a:rPr lang="en-US" sz="1200" dirty="0">
                <a:latin typeface="Arial" panose="020B0604020202020204" pitchFamily="34" charset="0"/>
                <a:ea typeface="Calibri" panose="020F0502020204030204" pitchFamily="34" charset="0"/>
                <a:cs typeface="Arial" panose="020B0604020202020204" pitchFamily="34" charset="0"/>
              </a:rPr>
              <a:t> web service (https://www.softmining.it/semantics), able to analyze the similarities between them.</a:t>
            </a:r>
          </a:p>
          <a:p>
            <a:pPr algn="just">
              <a:spcBef>
                <a:spcPts val="200"/>
              </a:spcBef>
              <a:spcAft>
                <a:spcPts val="600"/>
              </a:spcAft>
            </a:pPr>
            <a:r>
              <a:rPr lang="en-US" sz="1200" dirty="0">
                <a:latin typeface="Arial" panose="020B0604020202020204" pitchFamily="34" charset="0"/>
                <a:ea typeface="Calibri" panose="020F0502020204030204" pitchFamily="34" charset="0"/>
                <a:cs typeface="Arial" panose="020B0604020202020204" pitchFamily="34" charset="0"/>
              </a:rPr>
              <a:t>The distance matrix has been displayed via the phylogenetic tree. </a:t>
            </a:r>
          </a:p>
        </p:txBody>
      </p:sp>
      <p:sp>
        <p:nvSpPr>
          <p:cNvPr id="24" name="Rettangolo 23">
            <a:extLst>
              <a:ext uri="{FF2B5EF4-FFF2-40B4-BE49-F238E27FC236}">
                <a16:creationId xmlns:a16="http://schemas.microsoft.com/office/drawing/2014/main" id="{D29DAE4F-3897-46F5-B778-42DE2A802BF7}"/>
              </a:ext>
            </a:extLst>
          </p:cNvPr>
          <p:cNvSpPr/>
          <p:nvPr/>
        </p:nvSpPr>
        <p:spPr>
          <a:xfrm>
            <a:off x="0" y="5435025"/>
            <a:ext cx="8961658" cy="584775"/>
          </a:xfrm>
          <a:prstGeom prst="rect">
            <a:avLst/>
          </a:prstGeom>
        </p:spPr>
        <p:txBody>
          <a:bodyPr wrap="square">
            <a:spAutoFit/>
          </a:bodyPr>
          <a:lstStyle/>
          <a:p>
            <a:pPr marL="228600" indent="-228600">
              <a:buFont typeface="+mj-lt"/>
              <a:buAutoNum type="arabicPeriod" startAt="2"/>
            </a:pPr>
            <a:r>
              <a:rPr lang="en-US" sz="800" dirty="0">
                <a:solidFill>
                  <a:schemeClr val="tx1">
                    <a:lumMod val="65000"/>
                    <a:lumOff val="35000"/>
                  </a:schemeClr>
                </a:solidFill>
                <a:latin typeface="Palatino Linotype" panose="02040502050505030304" pitchFamily="18" charset="0"/>
                <a:ea typeface="Calibri" panose="020F0502020204030204" pitchFamily="34" charset="0"/>
              </a:rPr>
              <a:t>Briscoe, C.P., et al., </a:t>
            </a:r>
            <a:r>
              <a:rPr lang="en-US" sz="800" i="1" dirty="0">
                <a:solidFill>
                  <a:schemeClr val="tx1">
                    <a:lumMod val="65000"/>
                    <a:lumOff val="35000"/>
                  </a:schemeClr>
                </a:solidFill>
                <a:latin typeface="Palatino Linotype" panose="02040502050505030304" pitchFamily="18" charset="0"/>
                <a:ea typeface="Calibri" panose="020F0502020204030204" pitchFamily="34" charset="0"/>
              </a:rPr>
              <a:t>Pharmacological regulation of insulin secretion in MIN6 cells through the fatty acid receptor GPR40: identification of agonist and antagonist small molecules.</a:t>
            </a:r>
            <a:r>
              <a:rPr lang="en-US" sz="800" dirty="0">
                <a:solidFill>
                  <a:schemeClr val="tx1">
                    <a:lumMod val="65000"/>
                    <a:lumOff val="35000"/>
                  </a:schemeClr>
                </a:solidFill>
                <a:latin typeface="Palatino Linotype" panose="02040502050505030304" pitchFamily="18" charset="0"/>
                <a:ea typeface="Calibri" panose="020F0502020204030204" pitchFamily="34" charset="0"/>
              </a:rPr>
              <a:t> British      journal   of pharmacology, 2006. </a:t>
            </a:r>
            <a:r>
              <a:rPr lang="en-US" sz="800" b="1" dirty="0">
                <a:solidFill>
                  <a:schemeClr val="tx1">
                    <a:lumMod val="65000"/>
                    <a:lumOff val="35000"/>
                  </a:schemeClr>
                </a:solidFill>
                <a:latin typeface="Palatino Linotype" panose="02040502050505030304" pitchFamily="18" charset="0"/>
                <a:ea typeface="Calibri" panose="020F0502020204030204" pitchFamily="34" charset="0"/>
              </a:rPr>
              <a:t>148</a:t>
            </a:r>
            <a:r>
              <a:rPr lang="en-US" sz="800" dirty="0">
                <a:solidFill>
                  <a:schemeClr val="tx1">
                    <a:lumMod val="65000"/>
                    <a:lumOff val="35000"/>
                  </a:schemeClr>
                </a:solidFill>
                <a:latin typeface="Palatino Linotype" panose="02040502050505030304" pitchFamily="18" charset="0"/>
                <a:ea typeface="Calibri" panose="020F0502020204030204" pitchFamily="34" charset="0"/>
              </a:rPr>
              <a:t>(5): p. 619-628.</a:t>
            </a:r>
            <a:endParaRPr lang="en-US" sz="800" dirty="0">
              <a:solidFill>
                <a:schemeClr val="tx1">
                  <a:lumMod val="65000"/>
                  <a:lumOff val="35000"/>
                </a:schemeClr>
              </a:solidFill>
              <a:latin typeface="Palatino Linotype" panose="02040502050505030304" pitchFamily="18" charset="0"/>
              <a:ea typeface="Calibri" panose="020F0502020204030204" pitchFamily="34" charset="0"/>
              <a:cs typeface="Times New Roman" panose="02020603050405020304" pitchFamily="18" charset="0"/>
            </a:endParaRPr>
          </a:p>
          <a:p>
            <a:pPr marL="228600" indent="-228600">
              <a:buFont typeface="+mj-lt"/>
              <a:buAutoNum type="arabicPeriod" startAt="2"/>
            </a:pPr>
            <a:r>
              <a:rPr lang="en-US" sz="800" dirty="0" err="1">
                <a:solidFill>
                  <a:schemeClr val="tx1">
                    <a:lumMod val="65000"/>
                    <a:lumOff val="35000"/>
                  </a:schemeClr>
                </a:solidFill>
                <a:latin typeface="Palatino Linotype" panose="02040502050505030304" pitchFamily="18" charset="0"/>
                <a:ea typeface="Calibri" panose="020F0502020204030204" pitchFamily="34" charset="0"/>
              </a:rPr>
              <a:t>Yabuki</a:t>
            </a:r>
            <a:r>
              <a:rPr lang="en-US" sz="800" dirty="0">
                <a:solidFill>
                  <a:schemeClr val="tx1">
                    <a:lumMod val="65000"/>
                    <a:lumOff val="35000"/>
                  </a:schemeClr>
                </a:solidFill>
                <a:latin typeface="Palatino Linotype" panose="02040502050505030304" pitchFamily="18" charset="0"/>
                <a:ea typeface="Calibri" panose="020F0502020204030204" pitchFamily="34" charset="0"/>
              </a:rPr>
              <a:t>, C., et al., </a:t>
            </a:r>
            <a:r>
              <a:rPr lang="en-US" sz="800" i="1" dirty="0">
                <a:solidFill>
                  <a:schemeClr val="tx1">
                    <a:lumMod val="65000"/>
                    <a:lumOff val="35000"/>
                  </a:schemeClr>
                </a:solidFill>
                <a:latin typeface="Palatino Linotype" panose="02040502050505030304" pitchFamily="18" charset="0"/>
                <a:ea typeface="Calibri" panose="020F0502020204030204" pitchFamily="34" charset="0"/>
              </a:rPr>
              <a:t>A novel antidiabetic drug, </a:t>
            </a:r>
            <a:r>
              <a:rPr lang="en-US" sz="800" i="1" dirty="0" err="1">
                <a:solidFill>
                  <a:schemeClr val="tx1">
                    <a:lumMod val="65000"/>
                    <a:lumOff val="35000"/>
                  </a:schemeClr>
                </a:solidFill>
                <a:latin typeface="Palatino Linotype" panose="02040502050505030304" pitchFamily="18" charset="0"/>
                <a:ea typeface="Calibri" panose="020F0502020204030204" pitchFamily="34" charset="0"/>
              </a:rPr>
              <a:t>fasiglifam</a:t>
            </a:r>
            <a:r>
              <a:rPr lang="en-US" sz="800" i="1" dirty="0">
                <a:solidFill>
                  <a:schemeClr val="tx1">
                    <a:lumMod val="65000"/>
                    <a:lumOff val="35000"/>
                  </a:schemeClr>
                </a:solidFill>
                <a:latin typeface="Palatino Linotype" panose="02040502050505030304" pitchFamily="18" charset="0"/>
                <a:ea typeface="Calibri" panose="020F0502020204030204" pitchFamily="34" charset="0"/>
              </a:rPr>
              <a:t>/TAK-875, acts as an ago-allosteric modulator of FFAR1.</a:t>
            </a:r>
            <a:r>
              <a:rPr lang="en-US" sz="800" dirty="0">
                <a:solidFill>
                  <a:schemeClr val="tx1">
                    <a:lumMod val="65000"/>
                    <a:lumOff val="35000"/>
                  </a:schemeClr>
                </a:solidFill>
                <a:latin typeface="Palatino Linotype" panose="02040502050505030304" pitchFamily="18" charset="0"/>
                <a:ea typeface="Calibri" panose="020F0502020204030204" pitchFamily="34" charset="0"/>
              </a:rPr>
              <a:t> </a:t>
            </a:r>
            <a:r>
              <a:rPr lang="en-US" sz="800" dirty="0" err="1">
                <a:solidFill>
                  <a:schemeClr val="tx1">
                    <a:lumMod val="65000"/>
                    <a:lumOff val="35000"/>
                  </a:schemeClr>
                </a:solidFill>
                <a:latin typeface="Palatino Linotype" panose="02040502050505030304" pitchFamily="18" charset="0"/>
                <a:ea typeface="Calibri" panose="020F0502020204030204" pitchFamily="34" charset="0"/>
              </a:rPr>
              <a:t>PloS</a:t>
            </a:r>
            <a:r>
              <a:rPr lang="en-US" sz="800" dirty="0">
                <a:solidFill>
                  <a:schemeClr val="tx1">
                    <a:lumMod val="65000"/>
                    <a:lumOff val="35000"/>
                  </a:schemeClr>
                </a:solidFill>
                <a:latin typeface="Palatino Linotype" panose="02040502050505030304" pitchFamily="18" charset="0"/>
                <a:ea typeface="Calibri" panose="020F0502020204030204" pitchFamily="34" charset="0"/>
              </a:rPr>
              <a:t> one, 2013. </a:t>
            </a:r>
            <a:r>
              <a:rPr lang="en-US" sz="800" b="1" dirty="0">
                <a:solidFill>
                  <a:schemeClr val="tx1">
                    <a:lumMod val="65000"/>
                    <a:lumOff val="35000"/>
                  </a:schemeClr>
                </a:solidFill>
                <a:latin typeface="Palatino Linotype" panose="02040502050505030304" pitchFamily="18" charset="0"/>
                <a:ea typeface="Calibri" panose="020F0502020204030204" pitchFamily="34" charset="0"/>
              </a:rPr>
              <a:t>8</a:t>
            </a:r>
            <a:r>
              <a:rPr lang="en-US" sz="800" dirty="0">
                <a:solidFill>
                  <a:schemeClr val="tx1">
                    <a:lumMod val="65000"/>
                    <a:lumOff val="35000"/>
                  </a:schemeClr>
                </a:solidFill>
                <a:latin typeface="Palatino Linotype" panose="02040502050505030304" pitchFamily="18" charset="0"/>
                <a:ea typeface="Calibri" panose="020F0502020204030204" pitchFamily="34" charset="0"/>
              </a:rPr>
              <a:t>(10): p. e76280.</a:t>
            </a:r>
          </a:p>
          <a:p>
            <a:pPr marL="228600" indent="-228600">
              <a:buFont typeface="+mj-lt"/>
              <a:buAutoNum type="arabicPeriod" startAt="2"/>
            </a:pPr>
            <a:r>
              <a:rPr lang="en-US" sz="800" dirty="0">
                <a:solidFill>
                  <a:schemeClr val="tx1">
                    <a:lumMod val="65000"/>
                    <a:lumOff val="35000"/>
                  </a:schemeClr>
                </a:solidFill>
                <a:latin typeface="Palatino Linotype" panose="02040502050505030304" pitchFamily="18" charset="0"/>
                <a:ea typeface="Calibri" panose="020F0502020204030204" pitchFamily="34" charset="0"/>
              </a:rPr>
              <a:t>Zhang, X., et al., </a:t>
            </a:r>
            <a:r>
              <a:rPr lang="en-US" sz="800" i="1" dirty="0">
                <a:solidFill>
                  <a:schemeClr val="tx1">
                    <a:lumMod val="65000"/>
                    <a:lumOff val="35000"/>
                  </a:schemeClr>
                </a:solidFill>
                <a:latin typeface="Palatino Linotype" panose="02040502050505030304" pitchFamily="18" charset="0"/>
                <a:ea typeface="Calibri" panose="020F0502020204030204" pitchFamily="34" charset="0"/>
              </a:rPr>
              <a:t>DC260126, a small-molecule antagonist of GPR40, improves insulin tolerance but not glucose tolerance in obese Zucker rats.</a:t>
            </a:r>
            <a:r>
              <a:rPr lang="en-US" sz="800" dirty="0">
                <a:solidFill>
                  <a:schemeClr val="tx1">
                    <a:lumMod val="65000"/>
                    <a:lumOff val="35000"/>
                  </a:schemeClr>
                </a:solidFill>
                <a:latin typeface="Palatino Linotype" panose="02040502050505030304" pitchFamily="18" charset="0"/>
                <a:ea typeface="Calibri" panose="020F0502020204030204" pitchFamily="34" charset="0"/>
              </a:rPr>
              <a:t> Biomedicine &amp; pharmacotherapy, 2010. </a:t>
            </a:r>
            <a:r>
              <a:rPr lang="en-US" sz="800" b="1" dirty="0">
                <a:solidFill>
                  <a:schemeClr val="tx1">
                    <a:lumMod val="65000"/>
                    <a:lumOff val="35000"/>
                  </a:schemeClr>
                </a:solidFill>
                <a:latin typeface="Palatino Linotype" panose="02040502050505030304" pitchFamily="18" charset="0"/>
                <a:ea typeface="Calibri" panose="020F0502020204030204" pitchFamily="34" charset="0"/>
              </a:rPr>
              <a:t>64</a:t>
            </a:r>
            <a:r>
              <a:rPr lang="en-US" sz="800" dirty="0">
                <a:solidFill>
                  <a:schemeClr val="tx1">
                    <a:lumMod val="65000"/>
                    <a:lumOff val="35000"/>
                  </a:schemeClr>
                </a:solidFill>
                <a:latin typeface="Palatino Linotype" panose="02040502050505030304" pitchFamily="18" charset="0"/>
                <a:ea typeface="Calibri" panose="020F0502020204030204" pitchFamily="34" charset="0"/>
              </a:rPr>
              <a:t>(9): p. 647-651.</a:t>
            </a:r>
          </a:p>
        </p:txBody>
      </p:sp>
    </p:spTree>
    <p:extLst>
      <p:ext uri="{BB962C8B-B14F-4D97-AF65-F5344CB8AC3E}">
        <p14:creationId xmlns:p14="http://schemas.microsoft.com/office/powerpoint/2010/main" val="431156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7</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Rectangle 4">
            <a:extLst>
              <a:ext uri="{FF2B5EF4-FFF2-40B4-BE49-F238E27FC236}">
                <a16:creationId xmlns:a16="http://schemas.microsoft.com/office/drawing/2014/main" id="{9B3AAE18-FA42-4669-BF64-38EA7C9B737A}"/>
              </a:ext>
            </a:extLst>
          </p:cNvPr>
          <p:cNvSpPr/>
          <p:nvPr/>
        </p:nvSpPr>
        <p:spPr>
          <a:xfrm>
            <a:off x="533400" y="452735"/>
            <a:ext cx="8229600" cy="461665"/>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Results and discussion</a:t>
            </a:r>
          </a:p>
        </p:txBody>
      </p:sp>
      <p:sp>
        <p:nvSpPr>
          <p:cNvPr id="2" name="Rettangolo 1">
            <a:extLst>
              <a:ext uri="{FF2B5EF4-FFF2-40B4-BE49-F238E27FC236}">
                <a16:creationId xmlns:a16="http://schemas.microsoft.com/office/drawing/2014/main" id="{126155B8-1F2A-4658-AB6E-FEF909137C74}"/>
              </a:ext>
            </a:extLst>
          </p:cNvPr>
          <p:cNvSpPr/>
          <p:nvPr/>
        </p:nvSpPr>
        <p:spPr>
          <a:xfrm>
            <a:off x="533400" y="990600"/>
            <a:ext cx="8229600" cy="830997"/>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The discrimination of a molecule between agonist or antagonist can be done by clustering the various conformations that the receptor explores. </a:t>
            </a:r>
          </a:p>
          <a:p>
            <a:pPr algn="just"/>
            <a:r>
              <a:rPr lang="en-US" sz="1200" dirty="0">
                <a:latin typeface="Arial" panose="020B0604020202020204" pitchFamily="34" charset="0"/>
                <a:cs typeface="Arial" panose="020B0604020202020204" pitchFamily="34" charset="0"/>
              </a:rPr>
              <a:t>PCA (Principal Component Analysis) is a technique that has already been used but was found not to be accurate enough to discriminate against small variations caused by the action of an agonist and an antagonist. </a:t>
            </a:r>
            <a:endParaRPr lang="it-IT" sz="1200"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B0F1FFCF-88C5-45AD-B20B-7150EAE6B743}"/>
              </a:ext>
            </a:extLst>
          </p:cNvPr>
          <p:cNvPicPr>
            <a:picLocks noChangeAspect="1"/>
          </p:cNvPicPr>
          <p:nvPr/>
        </p:nvPicPr>
        <p:blipFill rotWithShape="1">
          <a:blip r:embed="rId3"/>
          <a:srcRect l="5133" t="10266" r="18323" b="10646"/>
          <a:stretch/>
        </p:blipFill>
        <p:spPr>
          <a:xfrm>
            <a:off x="323849" y="2955518"/>
            <a:ext cx="5010151" cy="2911882"/>
          </a:xfrm>
          <a:prstGeom prst="rect">
            <a:avLst/>
          </a:prstGeom>
        </p:spPr>
      </p:pic>
      <p:pic>
        <p:nvPicPr>
          <p:cNvPr id="9" name="Immagine 8">
            <a:extLst>
              <a:ext uri="{FF2B5EF4-FFF2-40B4-BE49-F238E27FC236}">
                <a16:creationId xmlns:a16="http://schemas.microsoft.com/office/drawing/2014/main" id="{24F15B8E-5580-42E8-9085-803D03851B0C}"/>
              </a:ext>
            </a:extLst>
          </p:cNvPr>
          <p:cNvPicPr>
            <a:picLocks noChangeAspect="1"/>
          </p:cNvPicPr>
          <p:nvPr/>
        </p:nvPicPr>
        <p:blipFill rotWithShape="1">
          <a:blip r:embed="rId4"/>
          <a:srcRect l="21125" t="11852" r="46930" b="21482"/>
          <a:stretch/>
        </p:blipFill>
        <p:spPr>
          <a:xfrm>
            <a:off x="2279470" y="2428058"/>
            <a:ext cx="2085965" cy="2448742"/>
          </a:xfrm>
          <a:prstGeom prst="rect">
            <a:avLst/>
          </a:prstGeom>
          <a:ln w="19050">
            <a:solidFill>
              <a:srgbClr val="7030A0"/>
            </a:solidFill>
          </a:ln>
        </p:spPr>
      </p:pic>
      <p:grpSp>
        <p:nvGrpSpPr>
          <p:cNvPr id="25" name="Gruppo 24">
            <a:extLst>
              <a:ext uri="{FF2B5EF4-FFF2-40B4-BE49-F238E27FC236}">
                <a16:creationId xmlns:a16="http://schemas.microsoft.com/office/drawing/2014/main" id="{64270C34-4CF4-4855-8628-72B2E3E41909}"/>
              </a:ext>
            </a:extLst>
          </p:cNvPr>
          <p:cNvGrpSpPr/>
          <p:nvPr/>
        </p:nvGrpSpPr>
        <p:grpSpPr>
          <a:xfrm>
            <a:off x="4648200" y="2417788"/>
            <a:ext cx="1251002" cy="707886"/>
            <a:chOff x="4844998" y="2369633"/>
            <a:chExt cx="1251002" cy="707886"/>
          </a:xfrm>
        </p:grpSpPr>
        <p:pic>
          <p:nvPicPr>
            <p:cNvPr id="14" name="Immagine 13">
              <a:extLst>
                <a:ext uri="{FF2B5EF4-FFF2-40B4-BE49-F238E27FC236}">
                  <a16:creationId xmlns:a16="http://schemas.microsoft.com/office/drawing/2014/main" id="{109662BE-2DA4-4454-B2E9-D56ACB573C15}"/>
                </a:ext>
              </a:extLst>
            </p:cNvPr>
            <p:cNvPicPr>
              <a:picLocks/>
            </p:cNvPicPr>
            <p:nvPr/>
          </p:nvPicPr>
          <p:blipFill rotWithShape="1">
            <a:blip r:embed="rId4"/>
            <a:srcRect l="84501" t="11852" r="7999" b="86667"/>
            <a:stretch/>
          </p:blipFill>
          <p:spPr>
            <a:xfrm rot="5400000">
              <a:off x="4592998" y="2668868"/>
              <a:ext cx="612000" cy="108000"/>
            </a:xfrm>
            <a:prstGeom prst="rect">
              <a:avLst/>
            </a:prstGeom>
          </p:spPr>
        </p:pic>
        <p:sp>
          <p:nvSpPr>
            <p:cNvPr id="4" name="CasellaDiTesto 3">
              <a:extLst>
                <a:ext uri="{FF2B5EF4-FFF2-40B4-BE49-F238E27FC236}">
                  <a16:creationId xmlns:a16="http://schemas.microsoft.com/office/drawing/2014/main" id="{A54F3EEA-2291-41E0-A5AB-E28AE7006148}"/>
                </a:ext>
              </a:extLst>
            </p:cNvPr>
            <p:cNvSpPr txBox="1"/>
            <p:nvPr/>
          </p:nvSpPr>
          <p:spPr>
            <a:xfrm>
              <a:off x="4896864" y="2369633"/>
              <a:ext cx="1199136" cy="707886"/>
            </a:xfrm>
            <a:prstGeom prst="rect">
              <a:avLst/>
            </a:prstGeom>
            <a:noFill/>
          </p:spPr>
          <p:txBody>
            <a:bodyPr wrap="square" rtlCol="0">
              <a:spAutoFit/>
            </a:bodyPr>
            <a:lstStyle/>
            <a:p>
              <a:r>
                <a:rPr lang="it-IT" sz="800" dirty="0">
                  <a:latin typeface="3ds" panose="02000503020000020004" pitchFamily="2" charset="0"/>
                </a:rPr>
                <a:t>FFAR1+ DC260126</a:t>
              </a:r>
            </a:p>
            <a:p>
              <a:r>
                <a:rPr lang="it-IT" sz="800" dirty="0">
                  <a:latin typeface="3ds" panose="02000503020000020004" pitchFamily="2" charset="0"/>
                </a:rPr>
                <a:t>FFAR1+ GW9508</a:t>
              </a:r>
            </a:p>
            <a:p>
              <a:r>
                <a:rPr lang="it-IT" sz="800" dirty="0">
                  <a:latin typeface="3ds" panose="02000503020000020004" pitchFamily="2" charset="0"/>
                </a:rPr>
                <a:t>FFAR1+ GW1100</a:t>
              </a:r>
            </a:p>
            <a:p>
              <a:r>
                <a:rPr lang="it-IT" sz="800" dirty="0">
                  <a:latin typeface="3ds" panose="02000503020000020004" pitchFamily="2" charset="0"/>
                </a:rPr>
                <a:t>FFAR1+TAK875</a:t>
              </a:r>
            </a:p>
            <a:p>
              <a:r>
                <a:rPr lang="it-IT" sz="800" dirty="0">
                  <a:latin typeface="3ds" panose="02000503020000020004" pitchFamily="2" charset="0"/>
                </a:rPr>
                <a:t>FFAR1</a:t>
              </a:r>
              <a:endParaRPr lang="en-US" sz="800" dirty="0">
                <a:latin typeface="3ds" panose="02000503020000020004" pitchFamily="2" charset="0"/>
              </a:endParaRPr>
            </a:p>
          </p:txBody>
        </p:sp>
      </p:grpSp>
      <p:sp>
        <p:nvSpPr>
          <p:cNvPr id="16" name="Rettangolo 15">
            <a:extLst>
              <a:ext uri="{FF2B5EF4-FFF2-40B4-BE49-F238E27FC236}">
                <a16:creationId xmlns:a16="http://schemas.microsoft.com/office/drawing/2014/main" id="{47E32B02-EE33-4F17-9646-0A924CB86AA2}"/>
              </a:ext>
            </a:extLst>
          </p:cNvPr>
          <p:cNvSpPr/>
          <p:nvPr/>
        </p:nvSpPr>
        <p:spPr>
          <a:xfrm>
            <a:off x="685800" y="4353669"/>
            <a:ext cx="537769" cy="1208931"/>
          </a:xfrm>
          <a:prstGeom prst="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ttore diritto 17">
            <a:extLst>
              <a:ext uri="{FF2B5EF4-FFF2-40B4-BE49-F238E27FC236}">
                <a16:creationId xmlns:a16="http://schemas.microsoft.com/office/drawing/2014/main" id="{B4B92E5D-34CB-4806-9A47-BAFBFC68FF55}"/>
              </a:ext>
            </a:extLst>
          </p:cNvPr>
          <p:cNvCxnSpPr>
            <a:cxnSpLocks/>
          </p:cNvCxnSpPr>
          <p:nvPr/>
        </p:nvCxnSpPr>
        <p:spPr>
          <a:xfrm flipV="1">
            <a:off x="990600" y="2417788"/>
            <a:ext cx="1295400" cy="1925612"/>
          </a:xfrm>
          <a:prstGeom prst="line">
            <a:avLst/>
          </a:prstGeom>
          <a:ln w="19050">
            <a:solidFill>
              <a:srgbClr val="7030A0"/>
            </a:solidFill>
          </a:ln>
        </p:spPr>
        <p:style>
          <a:lnRef idx="1">
            <a:schemeClr val="accent4"/>
          </a:lnRef>
          <a:fillRef idx="0">
            <a:schemeClr val="accent4"/>
          </a:fillRef>
          <a:effectRef idx="0">
            <a:schemeClr val="accent4"/>
          </a:effectRef>
          <a:fontRef idx="minor">
            <a:schemeClr val="tx1"/>
          </a:fontRef>
        </p:style>
      </p:cxnSp>
      <p:cxnSp>
        <p:nvCxnSpPr>
          <p:cNvPr id="20" name="Connettore diritto 19">
            <a:extLst>
              <a:ext uri="{FF2B5EF4-FFF2-40B4-BE49-F238E27FC236}">
                <a16:creationId xmlns:a16="http://schemas.microsoft.com/office/drawing/2014/main" id="{F9474414-616B-4BC4-A92D-331C116F0E48}"/>
              </a:ext>
            </a:extLst>
          </p:cNvPr>
          <p:cNvCxnSpPr>
            <a:cxnSpLocks/>
          </p:cNvCxnSpPr>
          <p:nvPr/>
        </p:nvCxnSpPr>
        <p:spPr>
          <a:xfrm>
            <a:off x="1223569" y="4710404"/>
            <a:ext cx="1055901" cy="166397"/>
          </a:xfrm>
          <a:prstGeom prst="line">
            <a:avLst/>
          </a:prstGeom>
          <a:ln w="19050">
            <a:solidFill>
              <a:srgbClr val="7030A0"/>
            </a:solidFill>
          </a:ln>
        </p:spPr>
        <p:style>
          <a:lnRef idx="1">
            <a:schemeClr val="accent4"/>
          </a:lnRef>
          <a:fillRef idx="0">
            <a:schemeClr val="accent4"/>
          </a:fillRef>
          <a:effectRef idx="0">
            <a:schemeClr val="accent4"/>
          </a:effectRef>
          <a:fontRef idx="minor">
            <a:schemeClr val="tx1"/>
          </a:fontRef>
        </p:style>
      </p:cxnSp>
      <p:pic>
        <p:nvPicPr>
          <p:cNvPr id="26" name="Immagine 25">
            <a:extLst>
              <a:ext uri="{FF2B5EF4-FFF2-40B4-BE49-F238E27FC236}">
                <a16:creationId xmlns:a16="http://schemas.microsoft.com/office/drawing/2014/main" id="{FE95D020-24F3-467E-B00B-29E454BCAE3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8550"/>
          <a:stretch/>
        </p:blipFill>
        <p:spPr>
          <a:xfrm>
            <a:off x="5695951" y="3288975"/>
            <a:ext cx="3254687" cy="2562307"/>
          </a:xfrm>
          <a:prstGeom prst="rect">
            <a:avLst/>
          </a:prstGeom>
        </p:spPr>
      </p:pic>
      <p:pic>
        <p:nvPicPr>
          <p:cNvPr id="27" name="Immagine 26">
            <a:extLst>
              <a:ext uri="{FF2B5EF4-FFF2-40B4-BE49-F238E27FC236}">
                <a16:creationId xmlns:a16="http://schemas.microsoft.com/office/drawing/2014/main" id="{40BE28AB-4CB0-4B39-AF3F-233930D75B6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0495" r="5652" b="61655"/>
          <a:stretch/>
        </p:blipFill>
        <p:spPr>
          <a:xfrm>
            <a:off x="7990518" y="2861652"/>
            <a:ext cx="945169" cy="854646"/>
          </a:xfrm>
          <a:prstGeom prst="rect">
            <a:avLst/>
          </a:prstGeom>
        </p:spPr>
      </p:pic>
    </p:spTree>
    <p:extLst>
      <p:ext uri="{BB962C8B-B14F-4D97-AF65-F5344CB8AC3E}">
        <p14:creationId xmlns:p14="http://schemas.microsoft.com/office/powerpoint/2010/main" val="3095108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8</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Rectangle 4">
            <a:extLst>
              <a:ext uri="{FF2B5EF4-FFF2-40B4-BE49-F238E27FC236}">
                <a16:creationId xmlns:a16="http://schemas.microsoft.com/office/drawing/2014/main" id="{9B3AAE18-FA42-4669-BF64-38EA7C9B737A}"/>
              </a:ext>
            </a:extLst>
          </p:cNvPr>
          <p:cNvSpPr/>
          <p:nvPr/>
        </p:nvSpPr>
        <p:spPr>
          <a:xfrm>
            <a:off x="533400" y="452735"/>
            <a:ext cx="8229600" cy="461665"/>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Results and discussion</a:t>
            </a:r>
          </a:p>
        </p:txBody>
      </p:sp>
      <p:pic>
        <p:nvPicPr>
          <p:cNvPr id="13" name="Immagine 12">
            <a:extLst>
              <a:ext uri="{FF2B5EF4-FFF2-40B4-BE49-F238E27FC236}">
                <a16:creationId xmlns:a16="http://schemas.microsoft.com/office/drawing/2014/main" id="{F6A9FCA1-942B-4FD4-B9EB-5FFAD8B34E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702032"/>
            <a:ext cx="8157282" cy="2025448"/>
          </a:xfrm>
          <a:prstGeom prst="rect">
            <a:avLst/>
          </a:prstGeom>
        </p:spPr>
      </p:pic>
      <p:sp>
        <p:nvSpPr>
          <p:cNvPr id="2" name="Rettangolo 1">
            <a:extLst>
              <a:ext uri="{FF2B5EF4-FFF2-40B4-BE49-F238E27FC236}">
                <a16:creationId xmlns:a16="http://schemas.microsoft.com/office/drawing/2014/main" id="{CD125843-8462-4F0F-9CF4-0454DE19A454}"/>
              </a:ext>
            </a:extLst>
          </p:cNvPr>
          <p:cNvSpPr/>
          <p:nvPr/>
        </p:nvSpPr>
        <p:spPr>
          <a:xfrm>
            <a:off x="605717" y="947364"/>
            <a:ext cx="8157282" cy="646331"/>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The resulting phylogenetic tree is shown in the slide. As it can be observed, the two agonists are clustered together, presenting a minimal distance between them. The two antagonists are not only discriminated against by the agonists but cluster differently because of the different influences on the movement of protein residues. </a:t>
            </a:r>
          </a:p>
        </p:txBody>
      </p:sp>
      <p:grpSp>
        <p:nvGrpSpPr>
          <p:cNvPr id="8" name="Gruppo 7">
            <a:extLst>
              <a:ext uri="{FF2B5EF4-FFF2-40B4-BE49-F238E27FC236}">
                <a16:creationId xmlns:a16="http://schemas.microsoft.com/office/drawing/2014/main" id="{A4F07AC7-B19D-4073-8C01-DD0C39C14C2A}"/>
              </a:ext>
            </a:extLst>
          </p:cNvPr>
          <p:cNvGrpSpPr>
            <a:grpSpLocks noChangeAspect="1"/>
          </p:cNvGrpSpPr>
          <p:nvPr/>
        </p:nvGrpSpPr>
        <p:grpSpPr>
          <a:xfrm>
            <a:off x="3242527" y="3224650"/>
            <a:ext cx="5520472" cy="2489179"/>
            <a:chOff x="2667000" y="3532948"/>
            <a:chExt cx="4800600" cy="2164589"/>
          </a:xfrm>
        </p:grpSpPr>
        <p:pic>
          <p:nvPicPr>
            <p:cNvPr id="15" name="Immagine 14">
              <a:extLst>
                <a:ext uri="{FF2B5EF4-FFF2-40B4-BE49-F238E27FC236}">
                  <a16:creationId xmlns:a16="http://schemas.microsoft.com/office/drawing/2014/main" id="{5CD81378-C5F2-47CE-B39D-B84D9A5CEF4B}"/>
                </a:ext>
              </a:extLst>
            </p:cNvPr>
            <p:cNvPicPr>
              <a:picLocks noChangeAspect="1"/>
            </p:cNvPicPr>
            <p:nvPr/>
          </p:nvPicPr>
          <p:blipFill rotWithShape="1">
            <a:blip r:embed="rId4">
              <a:extLst>
                <a:ext uri="{28A0092B-C50C-407E-A947-70E740481C1C}">
                  <a14:useLocalDpi xmlns:a14="http://schemas.microsoft.com/office/drawing/2010/main" val="0"/>
                </a:ext>
              </a:extLst>
            </a:blip>
            <a:srcRect l="18573" t="2218" r="8162" b="21104"/>
            <a:stretch/>
          </p:blipFill>
          <p:spPr>
            <a:xfrm>
              <a:off x="2819400" y="3532948"/>
              <a:ext cx="4648200" cy="2164589"/>
            </a:xfrm>
            <a:prstGeom prst="rect">
              <a:avLst/>
            </a:prstGeom>
            <a:ln>
              <a:noFill/>
            </a:ln>
          </p:spPr>
        </p:pic>
        <p:sp>
          <p:nvSpPr>
            <p:cNvPr id="4" name="Rettangolo 3">
              <a:extLst>
                <a:ext uri="{FF2B5EF4-FFF2-40B4-BE49-F238E27FC236}">
                  <a16:creationId xmlns:a16="http://schemas.microsoft.com/office/drawing/2014/main" id="{C2159A54-AC20-4982-BC98-502B543024F6}"/>
                </a:ext>
              </a:extLst>
            </p:cNvPr>
            <p:cNvSpPr/>
            <p:nvPr/>
          </p:nvSpPr>
          <p:spPr>
            <a:xfrm>
              <a:off x="2667000" y="3532948"/>
              <a:ext cx="4800600" cy="216458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ttangolo 2">
            <a:extLst>
              <a:ext uri="{FF2B5EF4-FFF2-40B4-BE49-F238E27FC236}">
                <a16:creationId xmlns:a16="http://schemas.microsoft.com/office/drawing/2014/main" id="{E16D1F3B-970A-4B86-BF38-437270830FBF}"/>
              </a:ext>
            </a:extLst>
          </p:cNvPr>
          <p:cNvSpPr/>
          <p:nvPr/>
        </p:nvSpPr>
        <p:spPr>
          <a:xfrm>
            <a:off x="4419600" y="1828800"/>
            <a:ext cx="3772997" cy="914400"/>
          </a:xfrm>
          <a:prstGeom prst="rect">
            <a:avLst/>
          </a:pr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onnettore diritto 9">
            <a:extLst>
              <a:ext uri="{FF2B5EF4-FFF2-40B4-BE49-F238E27FC236}">
                <a16:creationId xmlns:a16="http://schemas.microsoft.com/office/drawing/2014/main" id="{BB04AFE3-95D8-454F-9CCC-AFEF8E7E7C9B}"/>
              </a:ext>
            </a:extLst>
          </p:cNvPr>
          <p:cNvCxnSpPr/>
          <p:nvPr/>
        </p:nvCxnSpPr>
        <p:spPr>
          <a:xfrm flipH="1">
            <a:off x="3242527" y="2743200"/>
            <a:ext cx="1177073" cy="481450"/>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12" name="Connettore diritto 11">
            <a:extLst>
              <a:ext uri="{FF2B5EF4-FFF2-40B4-BE49-F238E27FC236}">
                <a16:creationId xmlns:a16="http://schemas.microsoft.com/office/drawing/2014/main" id="{21D1C409-0902-4EB5-BDA8-0971B912F735}"/>
              </a:ext>
            </a:extLst>
          </p:cNvPr>
          <p:cNvCxnSpPr/>
          <p:nvPr/>
        </p:nvCxnSpPr>
        <p:spPr>
          <a:xfrm>
            <a:off x="8192597" y="2743200"/>
            <a:ext cx="570402" cy="4814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9</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5" name="Rectangle 4">
            <a:extLst>
              <a:ext uri="{FF2B5EF4-FFF2-40B4-BE49-F238E27FC236}">
                <a16:creationId xmlns:a16="http://schemas.microsoft.com/office/drawing/2014/main" id="{8353ADB1-21F3-4AA7-9900-95C4DBE775FA}"/>
              </a:ext>
            </a:extLst>
          </p:cNvPr>
          <p:cNvSpPr/>
          <p:nvPr/>
        </p:nvSpPr>
        <p:spPr>
          <a:xfrm>
            <a:off x="533400" y="452735"/>
            <a:ext cx="8229600" cy="461665"/>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Conclusion</a:t>
            </a:r>
          </a:p>
        </p:txBody>
      </p:sp>
      <p:pic>
        <p:nvPicPr>
          <p:cNvPr id="3" name="Immagine 2" descr="Immagine che contiene frutta, gancio, cibo, fiore&#10;&#10;Descrizione generata automaticamente">
            <a:extLst>
              <a:ext uri="{FF2B5EF4-FFF2-40B4-BE49-F238E27FC236}">
                <a16:creationId xmlns:a16="http://schemas.microsoft.com/office/drawing/2014/main" id="{B07C113A-0DA9-40E5-954C-50A207034A86}"/>
              </a:ext>
            </a:extLst>
          </p:cNvPr>
          <p:cNvPicPr>
            <a:picLocks noChangeAspect="1"/>
          </p:cNvPicPr>
          <p:nvPr/>
        </p:nvPicPr>
        <p:blipFill rotWithShape="1">
          <a:blip r:embed="rId3">
            <a:clrChange>
              <a:clrFrom>
                <a:srgbClr val="FCFCFC"/>
              </a:clrFrom>
              <a:clrTo>
                <a:srgbClr val="FCFCFC">
                  <a:alpha val="0"/>
                </a:srgbClr>
              </a:clrTo>
            </a:clrChange>
            <a:alphaModFix amt="35000"/>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28411"/>
          <a:stretch/>
        </p:blipFill>
        <p:spPr>
          <a:xfrm flipH="1">
            <a:off x="2597880" y="1270635"/>
            <a:ext cx="6546120" cy="4749165"/>
          </a:xfrm>
          <a:prstGeom prst="rect">
            <a:avLst/>
          </a:prstGeom>
        </p:spPr>
      </p:pic>
      <p:sp>
        <p:nvSpPr>
          <p:cNvPr id="4" name="Rettangolo 3">
            <a:extLst>
              <a:ext uri="{FF2B5EF4-FFF2-40B4-BE49-F238E27FC236}">
                <a16:creationId xmlns:a16="http://schemas.microsoft.com/office/drawing/2014/main" id="{DC692F42-0DCE-4366-B44D-B28CF765703E}"/>
              </a:ext>
            </a:extLst>
          </p:cNvPr>
          <p:cNvSpPr/>
          <p:nvPr/>
        </p:nvSpPr>
        <p:spPr>
          <a:xfrm>
            <a:off x="533400" y="1905000"/>
            <a:ext cx="5486400" cy="2677656"/>
          </a:xfrm>
          <a:prstGeom prst="rect">
            <a:avLst/>
          </a:prstGeom>
        </p:spPr>
        <p:txBody>
          <a:bodyPr wrap="square">
            <a:spAutoFit/>
          </a:bodyPr>
          <a:lstStyle/>
          <a:p>
            <a:pPr algn="just"/>
            <a:r>
              <a:rPr lang="en-US" sz="1400" dirty="0">
                <a:latin typeface="Arial" panose="020B0604020202020204" pitchFamily="34" charset="0"/>
                <a:cs typeface="Arial" panose="020B0604020202020204" pitchFamily="34" charset="0"/>
              </a:rPr>
              <a:t>The interaction between the receptor and ligand in the binding pocket leads to changes in the shape of the residues in the binding pocket itself. Depending on the enzyme type, and especially for GPCRs, conformational changes affect the receptor domains, resulting in a different interaction with the G protein and in the activation of the signaling cascade. </a:t>
            </a:r>
          </a:p>
          <a:p>
            <a:pPr algn="just"/>
            <a:r>
              <a:rPr lang="en-US" sz="1400" dirty="0">
                <a:latin typeface="Arial" panose="020B0604020202020204" pitchFamily="34" charset="0"/>
                <a:cs typeface="Arial" panose="020B0604020202020204" pitchFamily="34" charset="0"/>
              </a:rPr>
              <a:t>This work proposes a pseudo-semantic approach to analyze a complex receptor-ligand MD trajectory. The conversion into strings allows us to quickly and efficiently compare the changes of the dihedral angles in the considered systems.</a:t>
            </a:r>
          </a:p>
          <a:p>
            <a:pPr algn="just"/>
            <a:r>
              <a:rPr lang="en-US" sz="1400" dirty="0">
                <a:latin typeface="Arial" panose="020B0604020202020204" pitchFamily="34" charset="0"/>
                <a:cs typeface="Arial" panose="020B0604020202020204" pitchFamily="34" charset="0"/>
              </a:rPr>
              <a:t>This approach is useful for monitoring changes in a wide range of biological systems.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67&quot;/&gt;&lt;/object&gt;&lt;object type=&quot;3&quot; unique_id=&quot;10005&quot;&gt;&lt;property id=&quot;20148&quot; value=&quot;5&quot;/&gt;&lt;property id=&quot;20300&quot; value=&quot;Slide 3&quot;/&gt;&lt;property id=&quot;20307&quot; value=&quot;272&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8&quot;/&gt;&lt;/object&gt;&lt;object type=&quot;3&quot; unique_id=&quot;10008&quot;&gt;&lt;property id=&quot;20148&quot; value=&quot;5&quot;/&gt;&lt;property id=&quot;20300&quot; value=&quot;Slide 6&quot;/&gt;&lt;property id=&quot;20307&quot; value=&quot;274&quot;/&gt;&lt;/object&gt;&lt;object type=&quot;3&quot; unique_id=&quot;10009&quot;&gt;&lt;property id=&quot;20148&quot; value=&quot;5&quot;/&gt;&lt;property id=&quot;20300&quot; value=&quot;Slide 7&quot;/&gt;&lt;property id=&quot;20307&quot; value=&quot;273&quot;/&gt;&lt;/object&gt;&lt;object type=&quot;3&quot; unique_id=&quot;10010&quot;&gt;&lt;property id=&quot;20148&quot; value=&quot;5&quot;/&gt;&lt;property id=&quot;20300&quot; value=&quot;Slide 8&quot;/&gt;&lt;property id=&quot;20307&quot; value=&quot;261&quot;/&gt;&lt;/object&gt;&lt;object type=&quot;3&quot; unique_id=&quot;10011&quot;&gt;&lt;property id=&quot;20148&quot; value=&quot;5&quot;/&gt;&lt;property id=&quot;20300&quot; value=&quot;Slide 9&quot;/&gt;&lt;property id=&quot;20307&quot; value=&quot;265&quot;/&gt;&lt;/object&gt;&lt;object type=&quot;3&quot; unique_id=&quot;10012&quot;&gt;&lt;property id=&quot;20148&quot; value=&quot;5&quot;/&gt;&lt;property id=&quot;20300&quot; value=&quot;Slide 10&quot;/&gt;&lt;property id=&quot;20307&quot; value=&quot;264&quot;/&gt;&lt;/object&gt;&lt;/object&gt;&lt;object type=&quot;8&quot; unique_id=&quot;10024&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1063</TotalTime>
  <Words>1130</Words>
  <Application>Microsoft Macintosh PowerPoint</Application>
  <PresentationFormat>Presentazione su schermo (4:3)</PresentationFormat>
  <Paragraphs>67</Paragraphs>
  <Slides>10</Slides>
  <Notes>2</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10</vt:i4>
      </vt:variant>
    </vt:vector>
  </HeadingPairs>
  <TitlesOfParts>
    <vt:vector size="17" baseType="lpstr">
      <vt:lpstr>3ds</vt:lpstr>
      <vt:lpstr>Arial</vt:lpstr>
      <vt:lpstr>Calibri</vt:lpstr>
      <vt:lpstr>Calibri Light</vt:lpstr>
      <vt:lpstr>Palatino Linotype</vt:lpstr>
      <vt:lpstr>Office Theme</vt:lpstr>
      <vt:lpstr>Custom Design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Anna Maria NARDIELLO (annardiello@unisa.it)</cp:lastModifiedBy>
  <cp:revision>141</cp:revision>
  <dcterms:created xsi:type="dcterms:W3CDTF">2015-04-04T09:45:50Z</dcterms:created>
  <dcterms:modified xsi:type="dcterms:W3CDTF">2020-10-30T19:41:35Z</dcterms:modified>
</cp:coreProperties>
</file>