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03268"/>
    <a:srgbClr val="6A4E9D"/>
    <a:srgbClr val="5E4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289" autoAdjust="0"/>
  </p:normalViewPr>
  <p:slideViewPr>
    <p:cSldViewPr>
      <p:cViewPr>
        <p:scale>
          <a:sx n="30" d="100"/>
          <a:sy n="30" d="100"/>
        </p:scale>
        <p:origin x="245" y="19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4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.emf"/><Relationship Id="rId7" Type="http://schemas.openxmlformats.org/officeDocument/2006/relationships/image" Target="../media/image1.emf"/><Relationship Id="rId12" Type="http://schemas.openxmlformats.org/officeDocument/2006/relationships/image" Target="../media/image14.jpeg"/><Relationship Id="rId17" Type="http://schemas.openxmlformats.org/officeDocument/2006/relationships/image" Target="../media/image2.emf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24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23" Type="http://schemas.openxmlformats.org/officeDocument/2006/relationships/image" Target="../media/image5.emf"/><Relationship Id="rId28" Type="http://schemas.openxmlformats.org/officeDocument/2006/relationships/image" Target="../media/image18.tiff"/><Relationship Id="rId10" Type="http://schemas.openxmlformats.org/officeDocument/2006/relationships/image" Target="../media/image12.jpeg"/><Relationship Id="rId19" Type="http://schemas.openxmlformats.org/officeDocument/2006/relationships/image" Target="../media/image3.emf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06621" y="528647"/>
            <a:ext cx="27423185" cy="397748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7" name="Picture 3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49987D-4B42-452A-AD9F-D9D55F3451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67"/>
          <a:stretch/>
        </p:blipFill>
        <p:spPr>
          <a:xfrm>
            <a:off x="24967406" y="30338723"/>
            <a:ext cx="2279827" cy="2420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Synthesis and evaluation of the antitumor potential of novel methyl          3-(hetero)arylthieno[3,2-</a:t>
            </a:r>
            <a:r>
              <a:rPr lang="en-US" sz="6000" b="1" i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]pyridine-2-carboxylates</a:t>
            </a:r>
            <a:endParaRPr lang="en-US" sz="17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1877437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33043" algn="just">
              <a:lnSpc>
                <a:spcPct val="150000"/>
              </a:lnSpc>
            </a:pPr>
            <a:r>
              <a:rPr lang="pt-PT" sz="4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Bruna R. </a:t>
            </a:r>
            <a:r>
              <a:rPr lang="pt-PT" sz="40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Silva</a:t>
            </a:r>
            <a:r>
              <a:rPr lang="pt-PT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PT" sz="40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a,b,c</a:t>
            </a:r>
            <a:r>
              <a:rPr lang="pt-PT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Cristina P. R. </a:t>
            </a:r>
            <a:r>
              <a:rPr lang="pt-PT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Xavier</a:t>
            </a:r>
            <a:r>
              <a:rPr lang="pt-PT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PT" sz="40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b,c</a:t>
            </a:r>
            <a:r>
              <a:rPr lang="pt-PT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M. Helena </a:t>
            </a:r>
            <a:r>
              <a:rPr lang="pt-PT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Vasconcelos</a:t>
            </a:r>
            <a:r>
              <a:rPr lang="pt-PT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PT" sz="40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b,c,d</a:t>
            </a:r>
            <a:r>
              <a:rPr lang="pt-PT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Maria-João R. P. </a:t>
            </a:r>
            <a:r>
              <a:rPr lang="pt-PT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Queiroz</a:t>
            </a:r>
            <a:r>
              <a:rPr lang="pt-PT" sz="40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pt-PT" sz="40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33043" algn="just"/>
            <a:r>
              <a:rPr lang="pt-PT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Centre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Chemistry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Minho, Campus de Gualtar, 4710-057 Braga; </a:t>
            </a:r>
            <a:r>
              <a:rPr lang="pt-PT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i3S - Instituto de Investigação Inovação em Saúde, Universidade do Porto, Portugal; </a:t>
            </a:r>
            <a:r>
              <a:rPr lang="pt-PT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Cancer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Resistance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IPATIMUP - Institute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Molecular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Pathology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Porto, Portugal; </a:t>
            </a:r>
            <a:r>
              <a:rPr lang="pt-PT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Sciences, FFUP - Faculdade de Farmácia da Universidade do Porto, Portugal.</a:t>
            </a:r>
            <a:r>
              <a:rPr lang="pt-PT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952EE-2A75-4F16-BC45-BDCFA9FB162F}"/>
              </a:ext>
            </a:extLst>
          </p:cNvPr>
          <p:cNvSpPr txBox="1"/>
          <p:nvPr/>
        </p:nvSpPr>
        <p:spPr>
          <a:xfrm>
            <a:off x="14687550" y="20955000"/>
            <a:ext cx="914400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F4FA0-5A2A-4696-A5C1-A7C39E098A39}"/>
              </a:ext>
            </a:extLst>
          </p:cNvPr>
          <p:cNvSpPr txBox="1"/>
          <p:nvPr/>
        </p:nvSpPr>
        <p:spPr>
          <a:xfrm>
            <a:off x="14687550" y="20955000"/>
            <a:ext cx="914400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09E89-2D29-4AB5-AA60-1D2FA62B2306}"/>
              </a:ext>
            </a:extLst>
          </p:cNvPr>
          <p:cNvSpPr txBox="1"/>
          <p:nvPr/>
        </p:nvSpPr>
        <p:spPr>
          <a:xfrm>
            <a:off x="14687550" y="20955000"/>
            <a:ext cx="914400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C16E31-3C4F-4CB2-81B7-CD931AFCA19F}"/>
              </a:ext>
            </a:extLst>
          </p:cNvPr>
          <p:cNvSpPr txBox="1"/>
          <p:nvPr/>
        </p:nvSpPr>
        <p:spPr>
          <a:xfrm>
            <a:off x="14687550" y="20955000"/>
            <a:ext cx="914400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E2FAB8-E2D3-47ED-8073-527A99103B09}"/>
              </a:ext>
            </a:extLst>
          </p:cNvPr>
          <p:cNvSpPr txBox="1"/>
          <p:nvPr/>
        </p:nvSpPr>
        <p:spPr>
          <a:xfrm>
            <a:off x="2029656" y="7319750"/>
            <a:ext cx="4921463" cy="47214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457200" marR="0" lvl="0" indent="-457200" algn="just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3600" b="1">
                <a:solidFill>
                  <a:srgbClr val="66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INTRODUCTION</a:t>
            </a:r>
            <a:endParaRPr lang="en-US" sz="3600" b="0" dirty="0"/>
          </a:p>
          <a:p>
            <a:pPr marL="0" indent="0">
              <a:buNone/>
            </a:pPr>
            <a:r>
              <a:rPr lang="en-US" sz="2800" b="0" dirty="0"/>
              <a:t>	Recently, we have been interested in the synthesis of thieno[3,2-</a:t>
            </a:r>
            <a:r>
              <a:rPr lang="en-US" sz="2800" b="0" i="1" dirty="0"/>
              <a:t>b</a:t>
            </a:r>
            <a:r>
              <a:rPr lang="en-US" sz="2800" b="0" dirty="0"/>
              <a:t>]pyridine derivatives functionalized on the thiophene ring and in their potential antitumor activity </a:t>
            </a:r>
            <a:r>
              <a:rPr lang="en-US" sz="2800" b="0" baseline="30000" dirty="0"/>
              <a:t>1</a:t>
            </a:r>
            <a:r>
              <a:rPr lang="en-US" sz="2800" b="0" dirty="0"/>
              <a:t>.</a:t>
            </a:r>
            <a:endParaRPr lang="en-GB" b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AC01E5-6D04-4988-AB36-5E6D5747F9EC}"/>
              </a:ext>
            </a:extLst>
          </p:cNvPr>
          <p:cNvSpPr/>
          <p:nvPr/>
        </p:nvSpPr>
        <p:spPr>
          <a:xfrm>
            <a:off x="1610828" y="13541613"/>
            <a:ext cx="27150625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Sulforhodamine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(SRB) assay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was used to screen 8 synthetized compounds (48h treatments) against different cancer cell line models -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pancreatic adenocarcinoma (PANC-1 and BxPC3), non-small cell lung cancer (NCI-H460) and triple negative breast cancer (MDA-MB-231 and MDA-MB-468). The cytotoxicity of the best compounds against the non-tumorigenic cell line MCF-12A was also evaluated by SRB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Trypan Blue Exclusion Assay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allowed to determine the number of viable cells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effect of the selected compounds on cell cycle profile was evaluated using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Flow Cytometry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Propidium Iodide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expression of specific proteins was analysed by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Western blot 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Chick Chorioallantoic Membrane (CAM) assay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was performed to evaluate the angiogenesis and/or tumorigenesis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6A2BA-B1B7-4A76-9E68-D72855CEF178}"/>
              </a:ext>
            </a:extLst>
          </p:cNvPr>
          <p:cNvSpPr/>
          <p:nvPr/>
        </p:nvSpPr>
        <p:spPr>
          <a:xfrm>
            <a:off x="12952412" y="13043205"/>
            <a:ext cx="55258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MATERIALS AND METHODS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020051-926C-4328-87CE-66D315C82AF5}"/>
              </a:ext>
            </a:extLst>
          </p:cNvPr>
          <p:cNvSpPr/>
          <p:nvPr/>
        </p:nvSpPr>
        <p:spPr>
          <a:xfrm>
            <a:off x="12866689" y="17351370"/>
            <a:ext cx="548900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RESULTS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DISCUSSION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78E315-A005-46AD-95D2-EB2F030FEFEC}"/>
              </a:ext>
            </a:extLst>
          </p:cNvPr>
          <p:cNvSpPr txBox="1"/>
          <p:nvPr/>
        </p:nvSpPr>
        <p:spPr>
          <a:xfrm>
            <a:off x="1708605" y="33064873"/>
            <a:ext cx="8852323" cy="24188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lowest GI</a:t>
            </a:r>
            <a:r>
              <a:rPr kumimoji="0" lang="en-US" sz="260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value for the MDA-MB-231 cells 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1h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very low GI</a:t>
            </a:r>
            <a:r>
              <a:rPr kumimoji="0" lang="en-US" sz="260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values for MDA-MB-468 cells 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1e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1f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1h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none or little toxicity against MCF12-A cells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DE17348-7663-4A39-9216-B88FB819C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60910"/>
              </p:ext>
            </p:extLst>
          </p:nvPr>
        </p:nvGraphicFramePr>
        <p:xfrm>
          <a:off x="1765630" y="19241405"/>
          <a:ext cx="9049820" cy="58646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74899">
                  <a:extLst>
                    <a:ext uri="{9D8B030D-6E8A-4147-A177-3AD203B41FA5}">
                      <a16:colId xmlns:a16="http://schemas.microsoft.com/office/drawing/2014/main" val="243518031"/>
                    </a:ext>
                  </a:extLst>
                </a:gridCol>
                <a:gridCol w="1307608">
                  <a:extLst>
                    <a:ext uri="{9D8B030D-6E8A-4147-A177-3AD203B41FA5}">
                      <a16:colId xmlns:a16="http://schemas.microsoft.com/office/drawing/2014/main" val="3305034411"/>
                    </a:ext>
                  </a:extLst>
                </a:gridCol>
                <a:gridCol w="1446061">
                  <a:extLst>
                    <a:ext uri="{9D8B030D-6E8A-4147-A177-3AD203B41FA5}">
                      <a16:colId xmlns:a16="http://schemas.microsoft.com/office/drawing/2014/main" val="182180988"/>
                    </a:ext>
                  </a:extLst>
                </a:gridCol>
                <a:gridCol w="1569131">
                  <a:extLst>
                    <a:ext uri="{9D8B030D-6E8A-4147-A177-3AD203B41FA5}">
                      <a16:colId xmlns:a16="http://schemas.microsoft.com/office/drawing/2014/main" val="1130190795"/>
                    </a:ext>
                  </a:extLst>
                </a:gridCol>
                <a:gridCol w="1815270">
                  <a:extLst>
                    <a:ext uri="{9D8B030D-6E8A-4147-A177-3AD203B41FA5}">
                      <a16:colId xmlns:a16="http://schemas.microsoft.com/office/drawing/2014/main" val="1841265804"/>
                    </a:ext>
                  </a:extLst>
                </a:gridCol>
                <a:gridCol w="1936851">
                  <a:extLst>
                    <a:ext uri="{9D8B030D-6E8A-4147-A177-3AD203B41FA5}">
                      <a16:colId xmlns:a16="http://schemas.microsoft.com/office/drawing/2014/main" val="2452771980"/>
                    </a:ext>
                  </a:extLst>
                </a:gridCol>
              </a:tblGrid>
              <a:tr h="846715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Cell line and respective GI</a:t>
                      </a:r>
                      <a:r>
                        <a:rPr lang="en-GB" sz="2200" baseline="-25000" dirty="0">
                          <a:effectLst/>
                        </a:rPr>
                        <a:t>50</a:t>
                      </a:r>
                      <a:r>
                        <a:rPr lang="en-GB" sz="2200" baseline="30000" dirty="0">
                          <a:effectLst/>
                        </a:rPr>
                        <a:t>*</a:t>
                      </a:r>
                      <a:r>
                        <a:rPr lang="en-GB" sz="2200" baseline="-25000" dirty="0">
                          <a:effectLst/>
                        </a:rPr>
                        <a:t> </a:t>
                      </a:r>
                      <a:r>
                        <a:rPr lang="en-GB" sz="2200" dirty="0">
                          <a:effectLst/>
                        </a:rPr>
                        <a:t>concentration (µM) for each compound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615792"/>
                  </a:ext>
                </a:extLst>
              </a:tr>
              <a:tr h="1027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effectLst/>
                        </a:rPr>
                        <a:t>PANC-1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effectLst/>
                        </a:rPr>
                        <a:t>BxPC3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effectLst/>
                        </a:rPr>
                        <a:t>NCI-H460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effectLst/>
                        </a:rPr>
                        <a:t>MDA-MB-231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effectLst/>
                        </a:rPr>
                        <a:t>MDA-MB-468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980370777"/>
                  </a:ext>
                </a:extLst>
              </a:tr>
              <a:tr h="50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1a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&gt;20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&gt;20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&gt;20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&gt;20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2755307921"/>
                  </a:ext>
                </a:extLst>
              </a:tr>
              <a:tr h="50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1b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3215311346"/>
                  </a:ext>
                </a:extLst>
              </a:tr>
              <a:tr h="50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1c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&gt;10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2432789180"/>
                  </a:ext>
                </a:extLst>
              </a:tr>
              <a:tr h="50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1d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&gt;50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&gt;30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&gt;30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&gt;30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2414919489"/>
                  </a:ext>
                </a:extLst>
              </a:tr>
              <a:tr h="50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&gt;10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&gt;14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12.56 ± 1.88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&gt;14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2277100219"/>
                  </a:ext>
                </a:extLst>
              </a:tr>
              <a:tr h="50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1f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&gt;50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&gt;30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&gt;50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28.67 ± 1.34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8.73 ± 1.73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2917634261"/>
                  </a:ext>
                </a:extLst>
              </a:tr>
              <a:tr h="500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1g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&gt;50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&gt;75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&gt;75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&gt;75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&gt;75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3103191875"/>
                  </a:ext>
                </a:extLst>
              </a:tr>
              <a:tr h="486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1h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&gt;50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&gt;75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&gt;75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&gt;75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</a:rPr>
                        <a:t>4.67 ± 0.68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b"/>
                </a:tc>
                <a:extLst>
                  <a:ext uri="{0D108BD9-81ED-4DB2-BD59-A6C34878D82A}">
                    <a16:rowId xmlns:a16="http://schemas.microsoft.com/office/drawing/2014/main" val="1168165025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F3478EB8-863C-4713-B00A-373BB2CB1E1F}"/>
              </a:ext>
            </a:extLst>
          </p:cNvPr>
          <p:cNvSpPr txBox="1"/>
          <p:nvPr/>
        </p:nvSpPr>
        <p:spPr>
          <a:xfrm>
            <a:off x="1684001" y="25139650"/>
            <a:ext cx="9156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*GI</a:t>
            </a:r>
            <a:r>
              <a:rPr kumimoji="0" lang="en-GB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values correspond to the mean ± S.E.M. of at least three independent experiments, all performed in duplicated. Doxorubicin was used as a positive control. Doxorubicin GI</a:t>
            </a:r>
            <a:r>
              <a:rPr kumimoji="0" lang="en-GB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values were 68.34 ± 5.69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81.30 ± 8.99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MDA-MB-231 and MDA-MB-468 cells, respectively.  The concentrations tested were the ones possible without appearance of crystals or aggregates in culture.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6BC4942-4C5E-4A77-9DCA-61CCAF88D76F}"/>
              </a:ext>
            </a:extLst>
          </p:cNvPr>
          <p:cNvSpPr/>
          <p:nvPr/>
        </p:nvSpPr>
        <p:spPr>
          <a:xfrm>
            <a:off x="1644916" y="31692850"/>
            <a:ext cx="8916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kumimoji="0" lang="en-GB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concentrations values correspond to the mean ± S.E.M. of at least three independent experiments, all performed in duplicate. The % of growth of the cell line MCF-12A was achieved using the GI</a:t>
            </a:r>
            <a:r>
              <a:rPr kumimoji="0" lang="en-GB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concentrations of each compound in the indicated tumour cell lines.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318AB7-9D3B-47E3-AD70-1726FE1DBC54}"/>
              </a:ext>
            </a:extLst>
          </p:cNvPr>
          <p:cNvSpPr/>
          <p:nvPr/>
        </p:nvSpPr>
        <p:spPr>
          <a:xfrm>
            <a:off x="1708607" y="18451145"/>
            <a:ext cx="9237999" cy="71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GB" sz="2000" b="1" dirty="0">
                <a:latin typeface="Arial" pitchFamily="34" charset="0"/>
                <a:cs typeface="Arial" pitchFamily="34" charset="0"/>
              </a:rPr>
              <a:t>Table 1 –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GI</a:t>
            </a:r>
            <a:r>
              <a:rPr lang="en-GB" sz="2000" baseline="-25000" dirty="0">
                <a:latin typeface="Arial" pitchFamily="34" charset="0"/>
                <a:cs typeface="Arial" pitchFamily="34" charset="0"/>
              </a:rPr>
              <a:t>50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concentrations (µM) for each compound in different human tumor cell lines, using SRB the assay.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71F379-B5B6-4C60-870F-60689A5449FC}"/>
              </a:ext>
            </a:extLst>
          </p:cNvPr>
          <p:cNvSpPr/>
          <p:nvPr/>
        </p:nvSpPr>
        <p:spPr>
          <a:xfrm>
            <a:off x="1633551" y="27334208"/>
            <a:ext cx="8916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GB" sz="2000" b="1" dirty="0">
                <a:latin typeface="Arial" pitchFamily="34" charset="0"/>
                <a:cs typeface="Arial" pitchFamily="34" charset="0"/>
              </a:rPr>
              <a:t>Table 2 –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Evaluation of the toxicity of the most promising compounds in the non-tumorigenic cell line MCF-12A by SRB assay.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8C9FA212-3EB6-4348-8AA9-BDD1C22AB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55681"/>
              </p:ext>
            </p:extLst>
          </p:nvPr>
        </p:nvGraphicFramePr>
        <p:xfrm>
          <a:off x="1708607" y="28101730"/>
          <a:ext cx="8841300" cy="36044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44722">
                  <a:extLst>
                    <a:ext uri="{9D8B030D-6E8A-4147-A177-3AD203B41FA5}">
                      <a16:colId xmlns:a16="http://schemas.microsoft.com/office/drawing/2014/main" val="1240311517"/>
                    </a:ext>
                  </a:extLst>
                </a:gridCol>
                <a:gridCol w="2165526">
                  <a:extLst>
                    <a:ext uri="{9D8B030D-6E8A-4147-A177-3AD203B41FA5}">
                      <a16:colId xmlns:a16="http://schemas.microsoft.com/office/drawing/2014/main" val="2008776695"/>
                    </a:ext>
                  </a:extLst>
                </a:gridCol>
                <a:gridCol w="2165526">
                  <a:extLst>
                    <a:ext uri="{9D8B030D-6E8A-4147-A177-3AD203B41FA5}">
                      <a16:colId xmlns:a16="http://schemas.microsoft.com/office/drawing/2014/main" val="2241926529"/>
                    </a:ext>
                  </a:extLst>
                </a:gridCol>
                <a:gridCol w="2165526">
                  <a:extLst>
                    <a:ext uri="{9D8B030D-6E8A-4147-A177-3AD203B41FA5}">
                      <a16:colId xmlns:a16="http://schemas.microsoft.com/office/drawing/2014/main" val="732269"/>
                    </a:ext>
                  </a:extLst>
                </a:gridCol>
              </a:tblGrid>
              <a:tr h="1470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Compound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GI</a:t>
                      </a:r>
                      <a:r>
                        <a:rPr lang="en-GB" sz="2000" baseline="-25000" dirty="0">
                          <a:effectLst/>
                        </a:rPr>
                        <a:t>50</a:t>
                      </a:r>
                      <a:r>
                        <a:rPr lang="en-GB" sz="2000" dirty="0">
                          <a:effectLst/>
                        </a:rPr>
                        <a:t> concentration (µM) in the tumor cell lines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Tumor cell line tested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% of MCF-12A  Cell Growth at GI</a:t>
                      </a:r>
                      <a:r>
                        <a:rPr lang="en-GB" sz="2000" kern="1200" baseline="-25000" dirty="0">
                          <a:effectLst/>
                        </a:rPr>
                        <a:t>50</a:t>
                      </a:r>
                      <a:r>
                        <a:rPr lang="en-GB" sz="2000" kern="1200" dirty="0">
                          <a:effectLst/>
                        </a:rPr>
                        <a:t> concentration</a:t>
                      </a:r>
                      <a:endParaRPr lang="en-GB" sz="20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1458265171"/>
                  </a:ext>
                </a:extLst>
              </a:tr>
              <a:tr h="70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Compound 1e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 (</a:t>
                      </a:r>
                      <a:r>
                        <a:rPr lang="en-GB" sz="2000" i="1" dirty="0">
                          <a:effectLst/>
                        </a:rPr>
                        <a:t>p-</a:t>
                      </a:r>
                      <a:r>
                        <a:rPr lang="en-GB" sz="2000" dirty="0">
                          <a:effectLst/>
                        </a:rPr>
                        <a:t>Cl)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12.56 ± 1.88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MDA-MB-231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88.62 ± 4.04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3756293990"/>
                  </a:ext>
                </a:extLst>
              </a:tr>
              <a:tr h="70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Compound 1f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i="1" dirty="0">
                          <a:effectLst/>
                        </a:rPr>
                        <a:t>p</a:t>
                      </a:r>
                      <a:r>
                        <a:rPr lang="en-GB" sz="2000" dirty="0">
                          <a:effectLst/>
                        </a:rPr>
                        <a:t>-CN)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8.73 ± 1.73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MDA-MB-468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117.73 ± 3.22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2861061468"/>
                  </a:ext>
                </a:extLst>
              </a:tr>
              <a:tr h="70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Compound 1h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(furan)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4.67 ± 0.68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MDA-MB-468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82.13 ± 4.78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51" marR="67851" marT="0" marB="0" anchor="ctr"/>
                </a:tc>
                <a:extLst>
                  <a:ext uri="{0D108BD9-81ED-4DB2-BD59-A6C34878D82A}">
                    <a16:rowId xmlns:a16="http://schemas.microsoft.com/office/drawing/2014/main" val="3114524210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4EC931D1-062E-4EDC-8113-FC6C4A1D8B2E}"/>
              </a:ext>
            </a:extLst>
          </p:cNvPr>
          <p:cNvSpPr/>
          <p:nvPr/>
        </p:nvSpPr>
        <p:spPr>
          <a:xfrm>
            <a:off x="11155989" y="32835850"/>
            <a:ext cx="17578932" cy="33478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decreased the number of viable cells at 2x GI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seemed not to alter the cell cycle profile 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1h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increased G2/M phase with concomitant decrease of G1/G0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induced high expression of the DNA damage marker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γ</a:t>
            </a: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H2A.X at 2x GI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concentration 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1h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presented high expression of the cell cycle marker p21 </a:t>
            </a:r>
          </a:p>
          <a:p>
            <a:pPr marL="457200" marR="0" lvl="0" indent="-45720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decreased the xenografted tumors size of the cells at GI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concentration by the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 assay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4C7EDC-73A4-489F-8410-0104E4062792}"/>
              </a:ext>
            </a:extLst>
          </p:cNvPr>
          <p:cNvSpPr txBox="1"/>
          <p:nvPr/>
        </p:nvSpPr>
        <p:spPr>
          <a:xfrm>
            <a:off x="1674216" y="36733202"/>
            <a:ext cx="27045533" cy="113184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We found 3 compounds in this series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were able to cause growth inhibition of TNBC cell lines at low GI</a:t>
            </a:r>
            <a:r>
              <a:rPr kumimoji="0" lang="en-US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(5-13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without showing much toxicity against a non-tumorigenic cell line. Compound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caused an induction of DNA damage and decreased tumor size in CAM assay. 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ompound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1h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induced cell cycle arrest at G2/M phase with high expression of p21 in the cells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428229-2011-410F-A1B1-0EE710D3D7AA}"/>
              </a:ext>
            </a:extLst>
          </p:cNvPr>
          <p:cNvSpPr/>
          <p:nvPr/>
        </p:nvSpPr>
        <p:spPr>
          <a:xfrm>
            <a:off x="3938817" y="35883850"/>
            <a:ext cx="393031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79D501D-C3A9-4F9A-850C-464B41661470}"/>
              </a:ext>
            </a:extLst>
          </p:cNvPr>
          <p:cNvSpPr txBox="1"/>
          <p:nvPr/>
        </p:nvSpPr>
        <p:spPr>
          <a:xfrm>
            <a:off x="11403806" y="32130940"/>
            <a:ext cx="1699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Figure 2.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Results of viability, cell cycle profile analysis and Western Blot of compound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1h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after 48h of treatments at GI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50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2x GI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50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concentrations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2D7363-DAFB-4172-92B7-8525F2005761}"/>
              </a:ext>
            </a:extLst>
          </p:cNvPr>
          <p:cNvSpPr txBox="1"/>
          <p:nvPr/>
        </p:nvSpPr>
        <p:spPr>
          <a:xfrm>
            <a:off x="11327606" y="25650964"/>
            <a:ext cx="1725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Figure 1.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Results of viability, cell cycle profile analysis, Western Blot and CAM assay of compound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1e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after 48h of treatments GI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50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2x GI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50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concentrations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AADE2E-0414-4E02-BF97-52EC77837C51}"/>
              </a:ext>
            </a:extLst>
          </p:cNvPr>
          <p:cNvGrpSpPr/>
          <p:nvPr/>
        </p:nvGrpSpPr>
        <p:grpSpPr>
          <a:xfrm>
            <a:off x="11784806" y="18434050"/>
            <a:ext cx="7970135" cy="6928420"/>
            <a:chOff x="11542506" y="24174778"/>
            <a:chExt cx="8366667" cy="6836099"/>
          </a:xfrm>
        </p:grpSpPr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F7E83D70-29EC-4184-9FB2-3FFEA64106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8037854"/>
                </p:ext>
              </p:extLst>
            </p:nvPr>
          </p:nvGraphicFramePr>
          <p:xfrm>
            <a:off x="15433981" y="24174778"/>
            <a:ext cx="4475192" cy="3606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" name="Prism 8" r:id="rId6" imgW="4804670" imgH="3872107" progId="Prism8.Document">
                    <p:embed/>
                  </p:oleObj>
                </mc:Choice>
                <mc:Fallback>
                  <p:oleObj name="Prism 8" r:id="rId6" imgW="4804670" imgH="3872107" progId="Prism8.Document">
                    <p:embed/>
                    <p:pic>
                      <p:nvPicPr>
                        <p:cNvPr id="132" name="Object 131">
                          <a:extLst>
                            <a:ext uri="{FF2B5EF4-FFF2-40B4-BE49-F238E27FC236}">
                              <a16:creationId xmlns:a16="http://schemas.microsoft.com/office/drawing/2014/main" id="{967CF7EC-9C4E-4763-BD52-3966D95170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33981" y="24174778"/>
                          <a:ext cx="4475192" cy="36060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3" name="Picture 4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60080D9-21B1-483B-8C05-7B614F3EE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2"/>
            <a:stretch/>
          </p:blipFill>
          <p:spPr>
            <a:xfrm>
              <a:off x="11542506" y="27873677"/>
              <a:ext cx="3714388" cy="3137200"/>
            </a:xfrm>
            <a:prstGeom prst="rect">
              <a:avLst/>
            </a:prstGeom>
          </p:spPr>
        </p:pic>
      </p:grpSp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35DAFD-8FDA-407D-8F56-5FE2A4D57A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3" r="54241" b="31726"/>
          <a:stretch/>
        </p:blipFill>
        <p:spPr>
          <a:xfrm>
            <a:off x="15518606" y="22608426"/>
            <a:ext cx="3191084" cy="1714830"/>
          </a:xfrm>
          <a:prstGeom prst="rect">
            <a:avLst/>
          </a:prstGeom>
        </p:spPr>
      </p:pic>
      <p:pic>
        <p:nvPicPr>
          <p:cNvPr id="45" name="Picture 4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9BABE980-43BA-4EFB-910B-84E95C2DF0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282" y="23038763"/>
            <a:ext cx="2013631" cy="151409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B71892-2F74-4041-A341-D0A5EC97AF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113" y="23038671"/>
            <a:ext cx="2013631" cy="1514182"/>
          </a:xfrm>
          <a:prstGeom prst="rect">
            <a:avLst/>
          </a:prstGeom>
        </p:spPr>
      </p:pic>
      <p:sp>
        <p:nvSpPr>
          <p:cNvPr id="57" name="CaixaDeTexto 114">
            <a:extLst>
              <a:ext uri="{FF2B5EF4-FFF2-40B4-BE49-F238E27FC236}">
                <a16:creationId xmlns:a16="http://schemas.microsoft.com/office/drawing/2014/main" id="{35C18253-6181-4AB9-BF65-4730201F3C7F}"/>
              </a:ext>
            </a:extLst>
          </p:cNvPr>
          <p:cNvSpPr txBox="1"/>
          <p:nvPr/>
        </p:nvSpPr>
        <p:spPr>
          <a:xfrm>
            <a:off x="19543282" y="24577376"/>
            <a:ext cx="206930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pt-PT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(PBS – </a:t>
            </a:r>
            <a:r>
              <a:rPr lang="pt-PT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phosphate-buffered</a:t>
            </a:r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saline)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BBBCB-8CBD-46D0-97F7-3B9DDE316C2F}"/>
              </a:ext>
            </a:extLst>
          </p:cNvPr>
          <p:cNvSpPr txBox="1"/>
          <p:nvPr/>
        </p:nvSpPr>
        <p:spPr>
          <a:xfrm>
            <a:off x="14375606" y="37900531"/>
            <a:ext cx="14270625" cy="12599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algn="just"/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Rodrigues, J. M.;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Buisson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, P.; Pereira, J. M.; Pinheiro, I. M.; Fernández-Marcelo, T.; Vasconcelos, M. H.;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Berteina-Raboin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, S.; Queiroz, M.-J. R. P.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novel 8-(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)aryl-6H-pyrano[4′,3′:4,5]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thieno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[3,2-</a:t>
            </a:r>
            <a:r>
              <a:rPr lang="pt-PT" sz="17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pyridines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6-endo-dig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cyclization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Sonogashira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halolactonizations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/NXS.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antitumor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, 75, 1387-1397.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029FA-4FFD-4C2B-92F9-08245D0D580F}"/>
              </a:ext>
            </a:extLst>
          </p:cNvPr>
          <p:cNvSpPr txBox="1"/>
          <p:nvPr/>
        </p:nvSpPr>
        <p:spPr>
          <a:xfrm>
            <a:off x="1705540" y="37941250"/>
            <a:ext cx="11537227" cy="9704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pPr algn="just"/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We thank the FCT Portugal for financial support to CQUM (UID/686/2018-2019) </a:t>
            </a:r>
          </a:p>
          <a:p>
            <a:pPr algn="just"/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and PTNMR also financed by Portugal2020.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0C8B36-6B47-4D4E-B031-B5AD6E4CD9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619" y="38117362"/>
            <a:ext cx="1032540" cy="440977"/>
          </a:xfrm>
          <a:prstGeom prst="rect">
            <a:avLst/>
          </a:prstGeom>
          <a:ln w="38100">
            <a:noFill/>
          </a:ln>
        </p:spPr>
      </p:pic>
      <p:pic>
        <p:nvPicPr>
          <p:cNvPr id="17" name="Picture 902" descr="Resultado de imagem para PTNMR">
            <a:extLst>
              <a:ext uri="{FF2B5EF4-FFF2-40B4-BE49-F238E27FC236}">
                <a16:creationId xmlns:a16="http://schemas.microsoft.com/office/drawing/2014/main" id="{8F7EC961-0145-4291-8826-B1EE206F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67126" y="38316555"/>
            <a:ext cx="1198880" cy="46066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8" name="Picture 906" descr="Resultado de imagem para PORTUGAL 2020">
            <a:extLst>
              <a:ext uri="{FF2B5EF4-FFF2-40B4-BE49-F238E27FC236}">
                <a16:creationId xmlns:a16="http://schemas.microsoft.com/office/drawing/2014/main" id="{A7922F0F-E87A-4CF0-8911-8175E025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89745" y="38660796"/>
            <a:ext cx="988451" cy="34725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9" name="Picture 18" descr="A picture containing flower&#10;&#10;Description automatically generated">
            <a:extLst>
              <a:ext uri="{FF2B5EF4-FFF2-40B4-BE49-F238E27FC236}">
                <a16:creationId xmlns:a16="http://schemas.microsoft.com/office/drawing/2014/main" id="{46EA093C-01B8-4E61-BC73-0CA01BDDB0C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29753" r="8596" b="31151"/>
          <a:stretch/>
        </p:blipFill>
        <p:spPr>
          <a:xfrm>
            <a:off x="8590959" y="38641122"/>
            <a:ext cx="1198880" cy="360953"/>
          </a:xfrm>
          <a:prstGeom prst="rect">
            <a:avLst/>
          </a:prstGeom>
        </p:spPr>
      </p:pic>
      <p:pic>
        <p:nvPicPr>
          <p:cNvPr id="20" name="Imagem 3">
            <a:extLst>
              <a:ext uri="{FF2B5EF4-FFF2-40B4-BE49-F238E27FC236}">
                <a16:creationId xmlns:a16="http://schemas.microsoft.com/office/drawing/2014/main" id="{32E538D3-6865-4451-A08B-15F768FE2ECD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2" t="32962" r="42317" b="55101"/>
          <a:stretch/>
        </p:blipFill>
        <p:spPr bwMode="auto">
          <a:xfrm>
            <a:off x="10164604" y="38066253"/>
            <a:ext cx="913617" cy="37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44D2A3-8C62-497A-A802-A54283123734}"/>
              </a:ext>
            </a:extLst>
          </p:cNvPr>
          <p:cNvSpPr/>
          <p:nvPr/>
        </p:nvSpPr>
        <p:spPr>
          <a:xfrm>
            <a:off x="9395625" y="38435201"/>
            <a:ext cx="2154994" cy="572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3043" algn="ctr">
              <a:lnSpc>
                <a:spcPct val="150000"/>
              </a:lnSpc>
            </a:pPr>
            <a:r>
              <a:rPr lang="pt-PT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pt-PT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Minho</a:t>
            </a:r>
          </a:p>
          <a:p>
            <a:pPr indent="433043" algn="ctr">
              <a:lnSpc>
                <a:spcPct val="150000"/>
              </a:lnSpc>
            </a:pPr>
            <a:r>
              <a:rPr lang="pt-PT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pt-PT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Sciencies</a:t>
            </a:r>
            <a:r>
              <a:rPr lang="pt-PT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05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F31FC-CEA4-436F-8BB0-832026E78A44}"/>
              </a:ext>
            </a:extLst>
          </p:cNvPr>
          <p:cNvSpPr txBox="1"/>
          <p:nvPr/>
        </p:nvSpPr>
        <p:spPr>
          <a:xfrm>
            <a:off x="11175206" y="18129250"/>
            <a:ext cx="17562977" cy="8386943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03FB3-F7C8-45F7-A247-43821106218E}"/>
              </a:ext>
            </a:extLst>
          </p:cNvPr>
          <p:cNvSpPr txBox="1"/>
          <p:nvPr/>
        </p:nvSpPr>
        <p:spPr>
          <a:xfrm>
            <a:off x="11175206" y="26724607"/>
            <a:ext cx="17540499" cy="5905945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BD0073-6918-4657-89D6-CA45A004BEC6}"/>
              </a:ext>
            </a:extLst>
          </p:cNvPr>
          <p:cNvSpPr txBox="1"/>
          <p:nvPr/>
        </p:nvSpPr>
        <p:spPr>
          <a:xfrm>
            <a:off x="18338006" y="12084695"/>
            <a:ext cx="10058902" cy="71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en-US" sz="2000" b="1" dirty="0">
                <a:latin typeface="Arial" pitchFamily="34" charset="0"/>
                <a:cs typeface="Arial" pitchFamily="34" charset="0"/>
              </a:rPr>
              <a:t>Scheme1.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Synthesis of novel methyl 3-(het)arylthieno[3,2-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]pyridine-2-carboxylates by C-C Suzuki Miyaura cross-coupling.</a:t>
            </a:r>
          </a:p>
        </p:txBody>
      </p:sp>
      <p:sp>
        <p:nvSpPr>
          <p:cNvPr id="27" name="CaixaDeTexto 115">
            <a:extLst>
              <a:ext uri="{FF2B5EF4-FFF2-40B4-BE49-F238E27FC236}">
                <a16:creationId xmlns:a16="http://schemas.microsoft.com/office/drawing/2014/main" id="{B3199FA2-060A-4FAE-81F4-D9F32B79741A}"/>
              </a:ext>
            </a:extLst>
          </p:cNvPr>
          <p:cNvSpPr txBox="1"/>
          <p:nvPr/>
        </p:nvSpPr>
        <p:spPr>
          <a:xfrm>
            <a:off x="21556913" y="24590368"/>
            <a:ext cx="263603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pt-PT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pt-PT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1e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4414D01-A24F-49DF-B97E-89877D4DE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69973"/>
              </p:ext>
            </p:extLst>
          </p:nvPr>
        </p:nvGraphicFramePr>
        <p:xfrm>
          <a:off x="12735597" y="19726000"/>
          <a:ext cx="1563809" cy="147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" name="CS ChemDraw Drawing" r:id="rId16" imgW="1200312" imgH="1127427" progId="ChemDraw.Document.6.0">
                  <p:embed/>
                </p:oleObj>
              </mc:Choice>
              <mc:Fallback>
                <p:oleObj name="CS ChemDraw Drawing" r:id="rId16" imgW="1200312" imgH="1127427" progId="ChemDraw.Document.6.0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F3339A5-9133-41FE-86A0-97655F34B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5597" y="19726000"/>
                        <a:ext cx="1563809" cy="147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C2F8A3B-9DD6-408F-B0D9-B40CFA038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27666"/>
              </p:ext>
            </p:extLst>
          </p:nvPr>
        </p:nvGraphicFramePr>
        <p:xfrm>
          <a:off x="11403806" y="27973399"/>
          <a:ext cx="1726481" cy="12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" name="CS ChemDraw Drawing" r:id="rId18" imgW="1198980" imgH="900435" progId="ChemDraw.Document.6.0">
                  <p:embed/>
                </p:oleObj>
              </mc:Choice>
              <mc:Fallback>
                <p:oleObj name="CS ChemDraw Drawing" r:id="rId18" imgW="1198980" imgH="900435" progId="ChemDraw.Document.6.0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F44FF7CF-1DD8-41C8-B16D-F5521A029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3806" y="27973399"/>
                        <a:ext cx="1726481" cy="1294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A636A69-67D2-42DF-9BBA-AF72A5064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947121"/>
              </p:ext>
            </p:extLst>
          </p:nvPr>
        </p:nvGraphicFramePr>
        <p:xfrm>
          <a:off x="12927806" y="27197050"/>
          <a:ext cx="5014494" cy="384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" name="Prism 8" r:id="rId20" imgW="5048359" imgH="3872107" progId="Prism8.Document">
                  <p:embed/>
                </p:oleObj>
              </mc:Choice>
              <mc:Fallback>
                <p:oleObj name="Prism 8" r:id="rId20" imgW="5048359" imgH="387210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927806" y="27197050"/>
                        <a:ext cx="5014494" cy="384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391F436-36ED-4D6C-989D-2B244F55F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40150"/>
              </p:ext>
            </p:extLst>
          </p:nvPr>
        </p:nvGraphicFramePr>
        <p:xfrm>
          <a:off x="17880806" y="26866471"/>
          <a:ext cx="6423025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" name="Prism 8" r:id="rId22" imgW="6423024" imgH="4294342" progId="Prism8.Document">
                  <p:embed/>
                </p:oleObj>
              </mc:Choice>
              <mc:Fallback>
                <p:oleObj name="Prism 8" r:id="rId22" imgW="6423024" imgH="429434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880806" y="26866471"/>
                        <a:ext cx="6423025" cy="42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B9F3D9-5E1B-4A25-A803-9D347939F4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4"/>
          <a:stretch/>
        </p:blipFill>
        <p:spPr>
          <a:xfrm>
            <a:off x="24357806" y="26884934"/>
            <a:ext cx="3530728" cy="3664916"/>
          </a:xfrm>
          <a:prstGeom prst="rect">
            <a:avLst/>
          </a:prstGeom>
        </p:spPr>
      </p:pic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FB9F22D-3DF2-405C-B01B-D6D97A03F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70107"/>
              </p:ext>
            </p:extLst>
          </p:nvPr>
        </p:nvGraphicFramePr>
        <p:xfrm>
          <a:off x="20497006" y="18281650"/>
          <a:ext cx="6375400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Prism 8" r:id="rId24" imgW="6375510" imgH="4103562" progId="Prism8.Document">
                  <p:embed/>
                </p:oleObj>
              </mc:Choice>
              <mc:Fallback>
                <p:oleObj name="Prism 8" r:id="rId24" imgW="6375510" imgH="410356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497006" y="18281650"/>
                        <a:ext cx="6375400" cy="410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59A3E9D4-4292-4DE6-8C6B-E659DF7D9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088927"/>
              </p:ext>
            </p:extLst>
          </p:nvPr>
        </p:nvGraphicFramePr>
        <p:xfrm>
          <a:off x="23605492" y="22155290"/>
          <a:ext cx="4714714" cy="321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Prism 8" r:id="rId26" imgW="5109191" imgH="3488028" progId="Prism8.Document">
                  <p:embed/>
                </p:oleObj>
              </mc:Choice>
              <mc:Fallback>
                <p:oleObj name="Prism 8" r:id="rId26" imgW="5109191" imgH="348802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3605492" y="22155290"/>
                        <a:ext cx="4714714" cy="3218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0C9598-FCE0-4CDB-AAAA-1E78C643F06E}"/>
              </a:ext>
            </a:extLst>
          </p:cNvPr>
          <p:cNvSpPr txBox="1"/>
          <p:nvPr/>
        </p:nvSpPr>
        <p:spPr>
          <a:xfrm>
            <a:off x="13087431" y="21282420"/>
            <a:ext cx="7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76972-20DB-4AE4-8004-FF8BA62E815E}"/>
              </a:ext>
            </a:extLst>
          </p:cNvPr>
          <p:cNvSpPr txBox="1"/>
          <p:nvPr/>
        </p:nvSpPr>
        <p:spPr>
          <a:xfrm>
            <a:off x="11730050" y="29364420"/>
            <a:ext cx="7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</a:p>
        </p:txBody>
      </p:sp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6E2D84A3-E5E7-40C1-8FD2-F0C9B9F876E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806" y="7385050"/>
            <a:ext cx="9087710" cy="46866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D86D08-61B3-4121-B46E-54697BA63E70}"/>
              </a:ext>
            </a:extLst>
          </p:cNvPr>
          <p:cNvSpPr txBox="1"/>
          <p:nvPr/>
        </p:nvSpPr>
        <p:spPr>
          <a:xfrm>
            <a:off x="7869131" y="7374612"/>
            <a:ext cx="10314824" cy="505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29256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Herein, by C-C Pd-catalyzed Suzuki-Miyaura cross-coupling of methyl 3-bromothieno[3,2-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b]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pyridine-2-carboxylate  with (het)aryl pinacol boranes, trifluoro potassium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boronate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salts or boronic acids, novel methyl 3-(hetero)arylthieno[3,2-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]pyridine-2-carboxylates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1a-1h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were synthesized in moderate to high yields after column chromatography 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Scheme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and were fully characterized by:</a:t>
            </a:r>
          </a:p>
          <a:p>
            <a:pPr marL="342900" marR="0" lvl="0" indent="-342900" algn="just" defTabSz="29256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  <a:p>
            <a:pPr marL="342900" marR="0" lvl="0" indent="-342900" algn="just" defTabSz="29256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C-NMR</a:t>
            </a:r>
          </a:p>
          <a:p>
            <a:pPr marL="342900" marR="0" lvl="0" indent="-342900" algn="just" defTabSz="29256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HRMS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6B8C82-2175-4AB9-BE36-D7CE5F958854}"/>
              </a:ext>
            </a:extLst>
          </p:cNvPr>
          <p:cNvSpPr/>
          <p:nvPr/>
        </p:nvSpPr>
        <p:spPr>
          <a:xfrm>
            <a:off x="17026642" y="6651289"/>
            <a:ext cx="2658100" cy="8540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66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CHEMISTRY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0369C-68F5-4716-8A50-12718AB0DAE1}"/>
              </a:ext>
            </a:extLst>
          </p:cNvPr>
          <p:cNvSpPr/>
          <p:nvPr/>
        </p:nvSpPr>
        <p:spPr>
          <a:xfrm>
            <a:off x="4505844" y="6472020"/>
            <a:ext cx="184731" cy="8540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6633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A29AD-F7FD-4BA0-8103-9AAE89A0D0F1}"/>
              </a:ext>
            </a:extLst>
          </p:cNvPr>
          <p:cNvSpPr txBox="1"/>
          <p:nvPr/>
        </p:nvSpPr>
        <p:spPr>
          <a:xfrm>
            <a:off x="7474153" y="6546850"/>
            <a:ext cx="21164120" cy="6299483"/>
          </a:xfrm>
          <a:prstGeom prst="rect">
            <a:avLst/>
          </a:prstGeom>
          <a:noFill/>
          <a:ln w="57150">
            <a:solidFill>
              <a:srgbClr val="66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1107</Words>
  <Application>Microsoft Office PowerPoint</Application>
  <PresentationFormat>Custom</PresentationFormat>
  <Paragraphs>120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Courier New</vt:lpstr>
      <vt:lpstr>Office Theme</vt:lpstr>
      <vt:lpstr>Custom Design</vt:lpstr>
      <vt:lpstr>Prism 8</vt:lpstr>
      <vt:lpstr>CS ChemDraw Drawing</vt:lpstr>
      <vt:lpstr>Synthesis and evaluation of the antitumor potential of novel methyl          3-(hetero)arylthieno[3,2-b]pyridine-2-carboxylates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Bruna Silva</cp:lastModifiedBy>
  <cp:revision>148</cp:revision>
  <dcterms:created xsi:type="dcterms:W3CDTF">2015-04-04T09:45:50Z</dcterms:created>
  <dcterms:modified xsi:type="dcterms:W3CDTF">2020-10-30T23:06:25Z</dcterms:modified>
</cp:coreProperties>
</file>