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"/>
  </p:notesMasterIdLst>
  <p:sldIdLst>
    <p:sldId id="265" r:id="rId3"/>
  </p:sldIdLst>
  <p:sldSz cx="30275213" cy="42811700"/>
  <p:notesSz cx="6858000" cy="9144000"/>
  <p:defaultTextStyle>
    <a:defPPr>
      <a:defRPr lang="fr-FR"/>
    </a:defPPr>
    <a:lvl1pPr marL="0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1pPr>
    <a:lvl2pPr marL="1462811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2pPr>
    <a:lvl3pPr marL="2925623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3pPr>
    <a:lvl4pPr marL="4388434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4pPr>
    <a:lvl5pPr marL="5851246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5pPr>
    <a:lvl6pPr marL="7314057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6pPr>
    <a:lvl7pPr marL="8776868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7pPr>
    <a:lvl8pPr marL="10239680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8pPr>
    <a:lvl9pPr marL="11702491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6" userDrawn="1">
          <p15:clr>
            <a:srgbClr val="A4A3A4"/>
          </p15:clr>
        </p15:guide>
        <p15:guide id="2" pos="953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ia Schalnich" initials="MS" lastIdx="3" clrIdx="0"/>
  <p:cmAuthor id="1" name="Samanta" initials="S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99"/>
    <a:srgbClr val="6A4E9D"/>
    <a:srgbClr val="5E4197"/>
    <a:srgbClr val="6032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340" autoAdjust="0"/>
    <p:restoredTop sz="94660"/>
  </p:normalViewPr>
  <p:slideViewPr>
    <p:cSldViewPr>
      <p:cViewPr>
        <p:scale>
          <a:sx n="20" d="100"/>
          <a:sy n="20" d="100"/>
        </p:scale>
        <p:origin x="1474" y="-1766"/>
      </p:cViewPr>
      <p:guideLst>
        <p:guide orient="horz" pos="13486"/>
        <p:guide pos="9536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3204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CFBF3B-F983-4F41-9E6C-02008BB91DD1}" type="datetimeFigureOut">
              <a:rPr lang="fr-FR" smtClean="0"/>
              <a:pPr/>
              <a:t>28/10/2020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25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269082-9D5D-43A3-B675-27AB9B8E55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096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1pPr>
    <a:lvl2pPr marL="1462811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2pPr>
    <a:lvl3pPr marL="2925623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3pPr>
    <a:lvl4pPr marL="4388434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4pPr>
    <a:lvl5pPr marL="5851246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5pPr>
    <a:lvl6pPr marL="7314057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6pPr>
    <a:lvl7pPr marL="8776868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7pPr>
    <a:lvl8pPr marL="10239680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8pPr>
    <a:lvl9pPr marL="11702491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13299391"/>
            <a:ext cx="25733931" cy="91767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1282" y="24259965"/>
            <a:ext cx="21192649" cy="1094076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21E2D-A50B-495F-9AA4-3F10866B781B}" type="datetime1">
              <a:rPr lang="fr-FR" smtClean="0"/>
              <a:t>28/10/2020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6B278-45EA-45CC-9642-20CC60EAB0D1}" type="datetime1">
              <a:rPr lang="fr-FR" smtClean="0"/>
              <a:t>28/10/2020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949529" y="1714471"/>
            <a:ext cx="6811923" cy="365286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3761" y="1714471"/>
            <a:ext cx="19931182" cy="365286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16925-72EC-42D4-94D3-A1003B939FCE}" type="datetime1">
              <a:rPr lang="fr-FR" smtClean="0"/>
              <a:t>28/10/2020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 dirty="0"/>
              <a:t>Click to </a:t>
            </a:r>
            <a:r>
              <a:rPr lang="it-IT" dirty="0" err="1"/>
              <a:t>edit</a:t>
            </a:r>
            <a:r>
              <a:rPr lang="it-IT" dirty="0"/>
              <a:t> </a:t>
            </a:r>
            <a:r>
              <a:rPr lang="it-IT" dirty="0" err="1"/>
              <a:t>Paper</a:t>
            </a:r>
            <a:r>
              <a:rPr lang="it-IT" dirty="0"/>
              <a:t>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/>
              <a:t>Click to </a:t>
            </a:r>
            <a:r>
              <a:rPr lang="it-IT" dirty="0" err="1"/>
              <a:t>edit</a:t>
            </a:r>
            <a:r>
              <a:rPr lang="it-IT" dirty="0"/>
              <a:t> Master text </a:t>
            </a:r>
            <a:r>
              <a:rPr lang="it-IT" dirty="0" err="1"/>
              <a:t>styles</a:t>
            </a:r>
            <a:endParaRPr lang="it-IT" dirty="0"/>
          </a:p>
          <a:p>
            <a:pPr lvl="1"/>
            <a:r>
              <a:rPr lang="it-IT" dirty="0"/>
              <a:t>Second </a:t>
            </a:r>
            <a:r>
              <a:rPr lang="it-IT" dirty="0" err="1"/>
              <a:t>level</a:t>
            </a:r>
            <a:endParaRPr lang="it-IT" dirty="0"/>
          </a:p>
          <a:p>
            <a:pPr lvl="2"/>
            <a:r>
              <a:rPr lang="it-IT" dirty="0"/>
              <a:t>Third </a:t>
            </a:r>
            <a:r>
              <a:rPr lang="it-IT" dirty="0" err="1"/>
              <a:t>level</a:t>
            </a:r>
            <a:endParaRPr lang="it-IT" dirty="0"/>
          </a:p>
          <a:p>
            <a:pPr lvl="3"/>
            <a:r>
              <a:rPr lang="it-IT" dirty="0" err="1"/>
              <a:t>Fourth</a:t>
            </a:r>
            <a:r>
              <a:rPr lang="it-IT" dirty="0"/>
              <a:t> </a:t>
            </a:r>
            <a:r>
              <a:rPr lang="it-IT" dirty="0" err="1"/>
              <a:t>level</a:t>
            </a:r>
            <a:endParaRPr lang="it-IT" dirty="0"/>
          </a:p>
          <a:p>
            <a:pPr lvl="4"/>
            <a:r>
              <a:rPr lang="it-IT" dirty="0" err="1"/>
              <a:t>Fifth</a:t>
            </a:r>
            <a:r>
              <a:rPr lang="it-IT" dirty="0"/>
              <a:t> </a:t>
            </a:r>
            <a:r>
              <a:rPr lang="it-IT" dirty="0" err="1"/>
              <a:t>level</a:t>
            </a:r>
            <a:endParaRPr lang="it-IT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2774612" y="5479523"/>
            <a:ext cx="16453907" cy="1318062"/>
          </a:xfrm>
        </p:spPr>
        <p:txBody>
          <a:bodyPr>
            <a:normAutofit/>
          </a:bodyPr>
          <a:lstStyle>
            <a:lvl1pPr marL="0" indent="0" algn="r">
              <a:buNone/>
              <a:defRPr sz="5400">
                <a:solidFill>
                  <a:srgbClr val="FFFFFF"/>
                </a:solidFill>
              </a:defRPr>
            </a:lvl1pPr>
          </a:lstStyle>
          <a:p>
            <a:pPr lvl="0"/>
            <a:r>
              <a:rPr lang="it-IT" dirty="0"/>
              <a:t>Click to </a:t>
            </a:r>
            <a:r>
              <a:rPr lang="it-IT" dirty="0" err="1"/>
              <a:t>edit</a:t>
            </a:r>
            <a:r>
              <a:rPr lang="it-IT" dirty="0"/>
              <a:t> </a:t>
            </a:r>
            <a:r>
              <a:rPr lang="it-IT" dirty="0" err="1"/>
              <a:t>author’s</a:t>
            </a:r>
            <a:r>
              <a:rPr lang="it-IT" dirty="0"/>
              <a:t> </a:t>
            </a:r>
            <a:r>
              <a:rPr lang="it-IT" dirty="0" err="1"/>
              <a:t>name</a:t>
            </a:r>
            <a:r>
              <a:rPr lang="it-IT" dirty="0"/>
              <a:t> and </a:t>
            </a:r>
            <a:r>
              <a:rPr lang="it-IT" dirty="0" err="1"/>
              <a:t>affiliation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45945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4402" y="7006456"/>
            <a:ext cx="22706410" cy="1490481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6055"/>
            <a:ext cx="22706410" cy="1033624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8924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5894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3215"/>
            <a:ext cx="26112371" cy="17808474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50163"/>
            <a:ext cx="26112371" cy="9365056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9364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6633"/>
            <a:ext cx="12803892" cy="2716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89900" y="11396633"/>
            <a:ext cx="12803892" cy="2716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0149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6679" y="2279343"/>
            <a:ext cx="26112371" cy="82749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6687" y="10494814"/>
            <a:ext cx="12809147" cy="51433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6687" y="15638164"/>
            <a:ext cx="12809147" cy="230013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7" y="10494814"/>
            <a:ext cx="12872223" cy="51433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7" y="15638164"/>
            <a:ext cx="12872223" cy="230013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512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8737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812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60309-1331-4F8F-AC1F-972AC9046391}" type="datetime1">
              <a:rPr lang="fr-FR" smtClean="0"/>
              <a:t>28/10/2020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6687" y="2854114"/>
            <a:ext cx="9765859" cy="998939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2223" y="6164110"/>
            <a:ext cx="15326827" cy="304240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6687" y="12843511"/>
            <a:ext cx="9765859" cy="237941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8690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6687" y="2854114"/>
            <a:ext cx="9765859" cy="998939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872223" y="6164110"/>
            <a:ext cx="15326827" cy="3042405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6687" y="12843511"/>
            <a:ext cx="9765859" cy="237941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3406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4872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4" y="2279325"/>
            <a:ext cx="6528093" cy="362809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9" y="2279325"/>
            <a:ext cx="19079692" cy="362809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337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533" y="27510497"/>
            <a:ext cx="25733931" cy="850288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1533" y="18145428"/>
            <a:ext cx="25733931" cy="93650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96765-7664-41F5-8267-06B87A0274DD}" type="datetime1">
              <a:rPr lang="fr-FR" smtClean="0"/>
              <a:t>28/10/2020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13761" y="9989411"/>
            <a:ext cx="13371552" cy="282537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89900" y="9989411"/>
            <a:ext cx="13371552" cy="282537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F9947-2A44-4499-8893-791A730D1CEB}" type="datetime1">
              <a:rPr lang="fr-FR" smtClean="0"/>
              <a:t>28/10/2020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761" y="9583086"/>
            <a:ext cx="13376810" cy="399377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3761" y="13576859"/>
            <a:ext cx="13376810" cy="2466628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79396" y="9583086"/>
            <a:ext cx="13382065" cy="399377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79396" y="13576859"/>
            <a:ext cx="13382065" cy="2466628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4740-CB78-4DA2-9449-5BA6BAB8E8B9}" type="datetime1">
              <a:rPr lang="fr-FR" smtClean="0"/>
              <a:t>28/10/2020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D13E3-8353-4C2E-BE7C-26AE1B623ED5}" type="datetime1">
              <a:rPr lang="fr-FR" smtClean="0"/>
              <a:t>28/10/2020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13025-920A-462C-B19C-06B25E7A86DA}" type="datetime1">
              <a:rPr lang="fr-FR" smtClean="0"/>
              <a:t>28/10/2020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2958703" y="39680118"/>
            <a:ext cx="7064216" cy="2279326"/>
          </a:xfrm>
        </p:spPr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769" y="1704542"/>
            <a:ext cx="9960336" cy="725420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6767" y="1704558"/>
            <a:ext cx="16924685" cy="3653860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3769" y="8958760"/>
            <a:ext cx="9960336" cy="292843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4D6D2-AC3E-41CF-B9A3-5BCCE2F511AB}" type="datetime1">
              <a:rPr lang="fr-FR" smtClean="0"/>
              <a:t>28/10/2020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4154" y="29968193"/>
            <a:ext cx="18165128" cy="353791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4154" y="3825307"/>
            <a:ext cx="18165128" cy="2568702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4154" y="33506104"/>
            <a:ext cx="18165128" cy="502442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28312-C233-4B5A-993A-6F581BBA2EDC}" type="datetime1">
              <a:rPr lang="fr-FR" smtClean="0"/>
              <a:t>28/10/2020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3761" y="1714454"/>
            <a:ext cx="27247692" cy="71352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761" y="9989411"/>
            <a:ext cx="27247692" cy="282537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3761" y="39680118"/>
            <a:ext cx="7064216" cy="2279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FA5E1-D094-4A0B-B20B-B561C85E6A82}" type="datetime1">
              <a:rPr lang="fr-FR" smtClean="0"/>
              <a:t>28/10/2020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4031" y="39680118"/>
            <a:ext cx="9587151" cy="2279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97236" y="39680118"/>
            <a:ext cx="7064216" cy="2279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2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9343"/>
            <a:ext cx="26112371" cy="8274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6633"/>
            <a:ext cx="26112371" cy="27163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80118"/>
            <a:ext cx="6811923" cy="2279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24ED9-1BAC-43CE-92AB-135E2507265C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80118"/>
            <a:ext cx="10217884" cy="2279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80118"/>
            <a:ext cx="6811923" cy="2279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086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magine 7">
            <a:extLst>
              <a:ext uri="{FF2B5EF4-FFF2-40B4-BE49-F238E27FC236}">
                <a16:creationId xmlns:a16="http://schemas.microsoft.com/office/drawing/2014/main" id="{2AAD4C56-73ED-4AEB-89AA-F00EE1AE54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829" b="23773"/>
          <a:stretch>
            <a:fillRect/>
          </a:stretch>
        </p:blipFill>
        <p:spPr bwMode="auto">
          <a:xfrm>
            <a:off x="945648" y="30870849"/>
            <a:ext cx="9282892" cy="6358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176" y="895839"/>
            <a:ext cx="27247692" cy="3138044"/>
          </a:xfrm>
        </p:spPr>
        <p:txBody>
          <a:bodyPr>
            <a:normAutofit/>
          </a:bodyPr>
          <a:lstStyle/>
          <a:p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Synthesis, characterization and cytotoxicity of Zn(II) complex with </a:t>
            </a:r>
            <a:b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-substituted glycine hydrazone</a:t>
            </a:r>
            <a:endParaRPr lang="en-US" sz="6000" dirty="0"/>
          </a:p>
        </p:txBody>
      </p:sp>
      <p:sp>
        <p:nvSpPr>
          <p:cNvPr id="8" name="TextBox 7"/>
          <p:cNvSpPr txBox="1"/>
          <p:nvPr/>
        </p:nvSpPr>
        <p:spPr>
          <a:xfrm>
            <a:off x="1514475" y="4104686"/>
            <a:ext cx="27423189" cy="2800767"/>
          </a:xfrm>
          <a:prstGeom prst="rect">
            <a:avLst/>
          </a:prstGeom>
          <a:solidFill>
            <a:srgbClr val="663399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Nevena Stevanović</a:t>
            </a:r>
            <a:r>
              <a:rPr lang="en-US" sz="44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Ivana Ma</a:t>
            </a:r>
            <a:r>
              <a:rPr lang="sr-Latn-R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tić</a:t>
            </a:r>
            <a:r>
              <a:rPr lang="sr-Latn-RS" sz="44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sr-Latn-R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Dragana</a:t>
            </a:r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Miti</a:t>
            </a:r>
            <a:r>
              <a:rPr lang="sr-Latn-R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ć</a:t>
            </a:r>
            <a:r>
              <a:rPr lang="en-US" sz="44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Božidar</a:t>
            </a:r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Čobeljić</a:t>
            </a:r>
            <a:r>
              <a:rPr lang="en-US" sz="44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Katarina Anđelković</a:t>
            </a:r>
            <a:r>
              <a:rPr lang="en-US" sz="44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4400" i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4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Innovation center of the Faculty of Chemistry, University of Belgrade, Studentski </a:t>
            </a:r>
            <a:r>
              <a:rPr lang="en-US" sz="4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trg</a:t>
            </a:r>
            <a:r>
              <a:rPr lang="en-US" sz="4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12-16, 11000 Belgrade, Serbia</a:t>
            </a:r>
            <a:endParaRPr lang="en-US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4400" i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Institute of Oncology and Radiology of Serbia, </a:t>
            </a:r>
            <a:r>
              <a:rPr lang="en-US" sz="4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Pasterova</a:t>
            </a:r>
            <a:r>
              <a:rPr lang="en-US" sz="4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14, Belgrade, Serbia</a:t>
            </a:r>
            <a:endParaRPr lang="en-US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4400" i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4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Faculty of Chemistry, University of Belgrade, Studentski </a:t>
            </a:r>
            <a:r>
              <a:rPr lang="en-US" sz="4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trg</a:t>
            </a:r>
            <a:r>
              <a:rPr lang="en-US" sz="4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12-16, 11000 Belgrade, Serbia</a:t>
            </a:r>
            <a:endParaRPr lang="en-US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85391" y="39235053"/>
            <a:ext cx="27423185" cy="2508534"/>
          </a:xfrm>
          <a:prstGeom prst="rect">
            <a:avLst/>
          </a:prstGeom>
        </p:spPr>
      </p:pic>
      <p:sp>
        <p:nvSpPr>
          <p:cNvPr id="3" name="Content Placeholder 8">
            <a:extLst>
              <a:ext uri="{FF2B5EF4-FFF2-40B4-BE49-F238E27FC236}">
                <a16:creationId xmlns:a16="http://schemas.microsoft.com/office/drawing/2014/main" id="{8E2C32B1-D8AC-4380-934E-750DEEE6DF21}"/>
              </a:ext>
            </a:extLst>
          </p:cNvPr>
          <p:cNvSpPr txBox="1">
            <a:spLocks noGrp="1"/>
          </p:cNvSpPr>
          <p:nvPr>
            <p:ph type="body" sz="quarter" idx="10"/>
          </p:nvPr>
        </p:nvSpPr>
        <p:spPr>
          <a:xfrm>
            <a:off x="1514475" y="7938102"/>
            <a:ext cx="27394101" cy="346125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just">
              <a:lnSpc>
                <a:spcPct val="150000"/>
              </a:lnSpc>
              <a:spcBef>
                <a:spcPts val="0"/>
              </a:spcBef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(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)-1-(2-oxo-2-(2-(quinolin-2-ylmethylene)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hydrazinyl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)ethyl)pyridin-1-ium chloride</a:t>
            </a: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ligand, </a:t>
            </a:r>
            <a:r>
              <a:rPr lang="en-US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HL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Cl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was obtained from the condensation reaction of </a:t>
            </a:r>
            <a:b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2-quinolinecarboxaldehyde and Girard’s P reagent in ethanol. Reaction of the ligand </a:t>
            </a:r>
            <a:r>
              <a:rPr lang="en-US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HL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Cl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with Zn(BF</a:t>
            </a:r>
            <a:r>
              <a:rPr lang="en-US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en-US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·6H</a:t>
            </a:r>
            <a:r>
              <a:rPr lang="en-US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 and NH</a:t>
            </a:r>
            <a:r>
              <a:rPr lang="en-US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SCN in molar ratio 1 : 1 : 2 in methanol/acetonitrile/water mixture resulted in formation of the mononuclear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thiocyanato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Zn(II) complex with composition [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Zn</a:t>
            </a:r>
            <a:r>
              <a:rPr lang="en-US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(NCS)</a:t>
            </a:r>
            <a:r>
              <a:rPr lang="en-US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]. The composition of the complex was determined by elemental analysis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complex was characterized by spectroscopic techniques and structure was determined by X-ray analysis.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5AD5A93-7A46-43AE-9A2B-CA1446B96D95}"/>
              </a:ext>
            </a:extLst>
          </p:cNvPr>
          <p:cNvSpPr txBox="1">
            <a:spLocks/>
          </p:cNvSpPr>
          <p:nvPr/>
        </p:nvSpPr>
        <p:spPr>
          <a:xfrm>
            <a:off x="2107406" y="11423650"/>
            <a:ext cx="27414538" cy="25085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spcBef>
                <a:spcPts val="0"/>
              </a:spcBef>
              <a:buFont typeface="Arial" pitchFamily="34" charset="0"/>
              <a:buNone/>
            </a:pP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5" name="Content Placeholder 8">
            <a:extLst>
              <a:ext uri="{FF2B5EF4-FFF2-40B4-BE49-F238E27FC236}">
                <a16:creationId xmlns:a16="http://schemas.microsoft.com/office/drawing/2014/main" id="{6DC1EF3C-48E7-4FD3-8FEC-C439CE0991AD}"/>
              </a:ext>
            </a:extLst>
          </p:cNvPr>
          <p:cNvSpPr txBox="1">
            <a:spLocks/>
          </p:cNvSpPr>
          <p:nvPr/>
        </p:nvSpPr>
        <p:spPr>
          <a:xfrm>
            <a:off x="1514475" y="10169383"/>
            <a:ext cx="27414538" cy="25085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spcBef>
                <a:spcPts val="0"/>
              </a:spcBef>
              <a:buFont typeface="Arial" pitchFamily="34" charset="0"/>
              <a:buNone/>
            </a:pP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CA042E39-1679-4444-AE1C-5F83B45B8A8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4390531"/>
              </p:ext>
            </p:extLst>
          </p:nvPr>
        </p:nvGraphicFramePr>
        <p:xfrm>
          <a:off x="1870317" y="11081786"/>
          <a:ext cx="26653332" cy="518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CS ChemDraw Drawing" r:id="rId5" imgW="10209960" imgH="1978920" progId="ChemDraw.Document.6.0">
                  <p:embed/>
                </p:oleObj>
              </mc:Choice>
              <mc:Fallback>
                <p:oleObj name="CS ChemDraw Drawing" r:id="rId5" imgW="10209960" imgH="1978920" progId="ChemDraw.Document.6.0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B7DBCF48-4D69-4AB9-82B3-D63616BD5A6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0317" y="11081786"/>
                        <a:ext cx="26653332" cy="5182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Content Placeholder 8">
            <a:extLst>
              <a:ext uri="{FF2B5EF4-FFF2-40B4-BE49-F238E27FC236}">
                <a16:creationId xmlns:a16="http://schemas.microsoft.com/office/drawing/2014/main" id="{1C875B63-0A08-4439-B419-5F4AAD5F1259}"/>
              </a:ext>
            </a:extLst>
          </p:cNvPr>
          <p:cNvSpPr txBox="1">
            <a:spLocks/>
          </p:cNvSpPr>
          <p:nvPr/>
        </p:nvSpPr>
        <p:spPr>
          <a:xfrm>
            <a:off x="1509997" y="16927451"/>
            <a:ext cx="8154194" cy="14059592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sz="36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X-ray</a:t>
            </a:r>
            <a:endParaRPr lang="sr-Latn-RS" sz="3600" b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Complex [Zn</a:t>
            </a: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(NCS)</a:t>
            </a:r>
            <a:r>
              <a:rPr lang="en-US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] crystallizes with two independent molecules in the asymmetric unit of the triclinic P-1 space group. The two molecules, displayed in</a:t>
            </a:r>
            <a:r>
              <a:rPr lang="sr-Latn-R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Figure 1, 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differ for the ligand conformation, but present the same coordination geometry </a:t>
            </a:r>
            <a:r>
              <a:rPr lang="sr-Latn-RS" dirty="0">
                <a:latin typeface="Times New Roman" panose="02020603050405020304" pitchFamily="18" charset="0"/>
                <a:ea typeface="Calibri" panose="020F0502020204030204" pitchFamily="34" charset="0"/>
              </a:rPr>
              <a:t>(Table 1)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In both molecules the zinc coordination is fivefold and can be described as a distorted trigonal bipyramid, with two NCS and one N of the ONN chelating system in the equatorial plane, and the trans N- and O atom at the apical positions. In both cases the coordinated zwitterionic </a:t>
            </a: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ligand forms two five-membered chelation rings which result practically co-planar with the quinoline moiety, apart for a slight deviation of the oxygen atom out of the plane (deviating 0.15 and 0.27 Å for O1 and O2 respectively).</a:t>
            </a:r>
            <a:endParaRPr lang="en-US" dirty="0"/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DC8F8EAE-AEB8-4A50-BDCF-4AA7893A71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6113443"/>
              </p:ext>
            </p:extLst>
          </p:nvPr>
        </p:nvGraphicFramePr>
        <p:xfrm>
          <a:off x="10571370" y="20042263"/>
          <a:ext cx="5791200" cy="14275501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2897923">
                  <a:extLst>
                    <a:ext uri="{9D8B030D-6E8A-4147-A177-3AD203B41FA5}">
                      <a16:colId xmlns:a16="http://schemas.microsoft.com/office/drawing/2014/main" val="1813874475"/>
                    </a:ext>
                  </a:extLst>
                </a:gridCol>
                <a:gridCol w="2893277">
                  <a:extLst>
                    <a:ext uri="{9D8B030D-6E8A-4147-A177-3AD203B41FA5}">
                      <a16:colId xmlns:a16="http://schemas.microsoft.com/office/drawing/2014/main" val="1727122491"/>
                    </a:ext>
                  </a:extLst>
                </a:gridCol>
              </a:tblGrid>
              <a:tr h="35387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Identification code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ZnL(SCN)</a:t>
                      </a:r>
                      <a:r>
                        <a:rPr lang="en-US" sz="240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408596011"/>
                  </a:ext>
                </a:extLst>
              </a:tr>
              <a:tr h="35387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Empirical formula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it-IT" sz="240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r>
                        <a:rPr lang="it-IT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it-IT" sz="240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it-IT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it-IT" sz="240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it-IT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OS</a:t>
                      </a:r>
                      <a:r>
                        <a:rPr lang="it-IT" sz="240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it-IT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Zn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654395503"/>
                  </a:ext>
                </a:extLst>
              </a:tr>
              <a:tr h="35387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Formula weight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471.85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399166096"/>
                  </a:ext>
                </a:extLst>
              </a:tr>
              <a:tr h="35387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Temperature/K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300.5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985922530"/>
                  </a:ext>
                </a:extLst>
              </a:tr>
              <a:tr h="35387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Crystal system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Triclinic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923947844"/>
                  </a:ext>
                </a:extLst>
              </a:tr>
              <a:tr h="35387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Space group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P-1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795775965"/>
                  </a:ext>
                </a:extLst>
              </a:tr>
              <a:tr h="35387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a/Å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8.421(1)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500168881"/>
                  </a:ext>
                </a:extLst>
              </a:tr>
              <a:tr h="35387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b/Å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14.288(2)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547211893"/>
                  </a:ext>
                </a:extLst>
              </a:tr>
              <a:tr h="35387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c/Å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17.258(3)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154203061"/>
                  </a:ext>
                </a:extLst>
              </a:tr>
              <a:tr h="35387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α/°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91.238(4)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577428858"/>
                  </a:ext>
                </a:extLst>
              </a:tr>
              <a:tr h="35387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β/°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97.966(4)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154238467"/>
                  </a:ext>
                </a:extLst>
              </a:tr>
              <a:tr h="35387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γ/°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91.943(4)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692522687"/>
                  </a:ext>
                </a:extLst>
              </a:tr>
              <a:tr h="35387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Volume/Å</a:t>
                      </a:r>
                      <a:r>
                        <a:rPr lang="it-IT" sz="2400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2054.4(6)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278633827"/>
                  </a:ext>
                </a:extLst>
              </a:tr>
              <a:tr h="35387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251150108"/>
                  </a:ext>
                </a:extLst>
              </a:tr>
              <a:tr h="35387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ρ</a:t>
                      </a:r>
                      <a:r>
                        <a:rPr lang="it-IT" sz="2400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calc</a:t>
                      </a:r>
                      <a:r>
                        <a:rPr lang="it-IT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g/cm</a:t>
                      </a:r>
                      <a:r>
                        <a:rPr lang="it-IT" sz="2400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1.526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418604042"/>
                  </a:ext>
                </a:extLst>
              </a:tr>
              <a:tr h="35387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μ/mm</a:t>
                      </a:r>
                      <a:r>
                        <a:rPr lang="it-IT" sz="2400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‑1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1.422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4219410605"/>
                  </a:ext>
                </a:extLst>
              </a:tr>
              <a:tr h="35387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F(000)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960.0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537203959"/>
                  </a:ext>
                </a:extLst>
              </a:tr>
              <a:tr h="35387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Crystal size/mm</a:t>
                      </a:r>
                      <a:r>
                        <a:rPr lang="it-IT" sz="2400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0.10 × 0.10 × 0.09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082001189"/>
                  </a:ext>
                </a:extLst>
              </a:tr>
              <a:tr h="35387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Radiation /Å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MoKα (λ = 0.71073)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424374415"/>
                  </a:ext>
                </a:extLst>
              </a:tr>
              <a:tr h="7046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it-IT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Θ</a:t>
                      </a:r>
                      <a:r>
                        <a:rPr lang="en-GB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range for data collection/°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4.768 to 51.532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4015545826"/>
                  </a:ext>
                </a:extLst>
              </a:tr>
              <a:tr h="105535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Index ranges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-10 ≤ h ≤ 10, 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-17 ≤ k ≤ 17, 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-21 ≤ l ≤ 21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670931123"/>
                  </a:ext>
                </a:extLst>
              </a:tr>
              <a:tr h="35387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Reflections collected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34725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489978840"/>
                  </a:ext>
                </a:extLst>
              </a:tr>
              <a:tr h="105535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Independent reflections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7813 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[R</a:t>
                      </a:r>
                      <a:r>
                        <a:rPr lang="it-IT" sz="240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</a:t>
                      </a:r>
                      <a:r>
                        <a:rPr lang="it-IT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= 0.0392, R</a:t>
                      </a:r>
                      <a:r>
                        <a:rPr lang="it-IT" sz="240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sigma</a:t>
                      </a:r>
                      <a:r>
                        <a:rPr lang="it-IT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= 0.0389]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526771993"/>
                  </a:ext>
                </a:extLst>
              </a:tr>
              <a:tr h="7046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Data/restraints/parameters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7813/0/523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987912132"/>
                  </a:ext>
                </a:extLst>
              </a:tr>
              <a:tr h="35387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Goodness-of-fit on F</a:t>
                      </a:r>
                      <a:r>
                        <a:rPr lang="en-GB" sz="24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1.044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02212179"/>
                  </a:ext>
                </a:extLst>
              </a:tr>
              <a:tr h="7046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Final R indexes [I&gt;=2</a:t>
                      </a:r>
                      <a:r>
                        <a:rPr lang="it-IT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σ</a:t>
                      </a:r>
                      <a:r>
                        <a:rPr lang="en-GB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(I)]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it-IT" sz="2400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it-IT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= 0.0407, wR</a:t>
                      </a:r>
                      <a:r>
                        <a:rPr lang="it-IT" sz="2400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it-IT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= 0.1060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907632930"/>
                  </a:ext>
                </a:extLst>
              </a:tr>
              <a:tr h="7046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Final R indexes [all data]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it-IT" sz="2400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it-IT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= 0.0614, wR</a:t>
                      </a:r>
                      <a:r>
                        <a:rPr lang="it-IT" sz="2400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it-IT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= 0.1226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888738126"/>
                  </a:ext>
                </a:extLst>
              </a:tr>
              <a:tr h="7046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Largest DF max/min / e Å</a:t>
                      </a:r>
                      <a:r>
                        <a:rPr lang="it-IT" sz="24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0.59/-0.42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109656920"/>
                  </a:ext>
                </a:extLst>
              </a:tr>
            </a:tbl>
          </a:graphicData>
        </a:graphic>
      </p:graphicFrame>
      <p:sp>
        <p:nvSpPr>
          <p:cNvPr id="20" name="Content Placeholder 8">
            <a:extLst>
              <a:ext uri="{FF2B5EF4-FFF2-40B4-BE49-F238E27FC236}">
                <a16:creationId xmlns:a16="http://schemas.microsoft.com/office/drawing/2014/main" id="{1873156C-98FB-4163-9B4B-8011AFA44FF1}"/>
              </a:ext>
            </a:extLst>
          </p:cNvPr>
          <p:cNvSpPr txBox="1">
            <a:spLocks/>
          </p:cNvSpPr>
          <p:nvPr/>
        </p:nvSpPr>
        <p:spPr>
          <a:xfrm>
            <a:off x="8042381" y="16215297"/>
            <a:ext cx="12268198" cy="7302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Scheme 1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Synthesis of the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HL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Cl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and [Zn</a:t>
            </a: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(NCS)</a:t>
            </a:r>
            <a:r>
              <a:rPr lang="en-US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] complex</a:t>
            </a:r>
            <a:endParaRPr lang="en-US" sz="36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9A88976-DA5B-46C9-9F38-D6085C96D779}"/>
              </a:ext>
            </a:extLst>
          </p:cNvPr>
          <p:cNvSpPr txBox="1"/>
          <p:nvPr/>
        </p:nvSpPr>
        <p:spPr>
          <a:xfrm>
            <a:off x="1424982" y="36980928"/>
            <a:ext cx="13236387" cy="22198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Figure </a:t>
            </a:r>
            <a:r>
              <a:rPr lang="sr-Latn-R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Molecular structures of the two independent molecules observed in the crystal structure of [Zn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(NCS)</a:t>
            </a:r>
            <a:r>
              <a:rPr lang="en-US" sz="32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], with atom labelling and thermal displacement ellipsoids displayed at the 50% probability level.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2A46EFC-A691-446F-B749-EAB9D63CD415}"/>
              </a:ext>
            </a:extLst>
          </p:cNvPr>
          <p:cNvSpPr txBox="1"/>
          <p:nvPr/>
        </p:nvSpPr>
        <p:spPr>
          <a:xfrm rot="10800000" flipV="1">
            <a:off x="10370948" y="18085879"/>
            <a:ext cx="6192045" cy="11106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Table 1</a:t>
            </a:r>
            <a:r>
              <a:rPr lang="en-GB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 Crystal data and structure refinement f</a:t>
            </a:r>
            <a:r>
              <a:rPr lang="sr-Latn-R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</a:t>
            </a:r>
            <a:r>
              <a:rPr lang="sr-Latn-R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[Zn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(NCS)</a:t>
            </a:r>
            <a:r>
              <a:rPr lang="en-US" sz="32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] </a:t>
            </a:r>
          </a:p>
        </p:txBody>
      </p:sp>
      <p:sp>
        <p:nvSpPr>
          <p:cNvPr id="28" name="Content Placeholder 8">
            <a:extLst>
              <a:ext uri="{FF2B5EF4-FFF2-40B4-BE49-F238E27FC236}">
                <a16:creationId xmlns:a16="http://schemas.microsoft.com/office/drawing/2014/main" id="{92D111BB-6F1F-4AE6-AA4A-7D374697F042}"/>
              </a:ext>
            </a:extLst>
          </p:cNvPr>
          <p:cNvSpPr txBox="1">
            <a:spLocks/>
          </p:cNvSpPr>
          <p:nvPr/>
        </p:nvSpPr>
        <p:spPr>
          <a:xfrm>
            <a:off x="16932193" y="16982573"/>
            <a:ext cx="12268198" cy="1136819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sz="36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Cytotoxic activity</a:t>
            </a:r>
            <a:endParaRPr lang="sr-Latn-RS" sz="3600" b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[Zn</a:t>
            </a: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(SCN)</a:t>
            </a:r>
            <a:r>
              <a:rPr lang="en-US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] complex showed moderate cytotoxic activity against HeLa, A375 and A549 malignant cells (IC</a:t>
            </a:r>
            <a:r>
              <a:rPr lang="en-US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50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values of 59.13 µM, 57.35 and 54.79 µM). This complex showed lower cytotoxicity against normal keratinocytes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HaCaT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when comparing its activity against these three malignant cell lines (IC</a:t>
            </a:r>
            <a:r>
              <a:rPr lang="en-US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50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value of 69.29 µM). The complex exerted lower cytotoxic effects on PC-3 cells with IC</a:t>
            </a:r>
            <a:r>
              <a:rPr lang="en-US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50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value of 87.23 µM, while the lowest cytotoxicity was observed against MCF7 cells (IC</a:t>
            </a:r>
            <a:r>
              <a:rPr lang="en-US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50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value of 106.17 µM). The complex exhibited higher cytotoxic effects on examined cell lines in comparison with its ligand </a:t>
            </a:r>
            <a:r>
              <a:rPr lang="en-US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HL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Cl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with the exception of the effect on MCF7 cells.  The obtained IC</a:t>
            </a:r>
            <a:r>
              <a:rPr lang="en-US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50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values for </a:t>
            </a:r>
            <a:r>
              <a:rPr lang="en-US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HL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Cl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were in the range of 74.05-183.95 µM. </a:t>
            </a:r>
            <a:r>
              <a:rPr lang="sr-Latn-C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Treatment of HeLa cells with 2IC</a:t>
            </a:r>
            <a:r>
              <a:rPr lang="sr-Latn-CS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50</a:t>
            </a:r>
            <a:r>
              <a:rPr lang="sr-Latn-C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concentration of the complex induced increase in the percentage of cells within G2/M cell cycle phase when compared with control cells. 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2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endParaRPr lang="en-US" sz="2400" dirty="0"/>
          </a:p>
        </p:txBody>
      </p:sp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B469B1FD-C61F-45DB-855B-7BA8739D42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0800831"/>
              </p:ext>
            </p:extLst>
          </p:nvPr>
        </p:nvGraphicFramePr>
        <p:xfrm>
          <a:off x="17393151" y="31437843"/>
          <a:ext cx="11807240" cy="4514219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2231278">
                  <a:extLst>
                    <a:ext uri="{9D8B030D-6E8A-4147-A177-3AD203B41FA5}">
                      <a16:colId xmlns:a16="http://schemas.microsoft.com/office/drawing/2014/main" val="2449328643"/>
                    </a:ext>
                  </a:extLst>
                </a:gridCol>
                <a:gridCol w="1748598">
                  <a:extLst>
                    <a:ext uri="{9D8B030D-6E8A-4147-A177-3AD203B41FA5}">
                      <a16:colId xmlns:a16="http://schemas.microsoft.com/office/drawing/2014/main" val="885203882"/>
                    </a:ext>
                  </a:extLst>
                </a:gridCol>
                <a:gridCol w="1506082">
                  <a:extLst>
                    <a:ext uri="{9D8B030D-6E8A-4147-A177-3AD203B41FA5}">
                      <a16:colId xmlns:a16="http://schemas.microsoft.com/office/drawing/2014/main" val="2896841819"/>
                    </a:ext>
                  </a:extLst>
                </a:gridCol>
                <a:gridCol w="1514214">
                  <a:extLst>
                    <a:ext uri="{9D8B030D-6E8A-4147-A177-3AD203B41FA5}">
                      <a16:colId xmlns:a16="http://schemas.microsoft.com/office/drawing/2014/main" val="2988425272"/>
                    </a:ext>
                  </a:extLst>
                </a:gridCol>
                <a:gridCol w="1537796">
                  <a:extLst>
                    <a:ext uri="{9D8B030D-6E8A-4147-A177-3AD203B41FA5}">
                      <a16:colId xmlns:a16="http://schemas.microsoft.com/office/drawing/2014/main" val="3018191505"/>
                    </a:ext>
                  </a:extLst>
                </a:gridCol>
                <a:gridCol w="1625637">
                  <a:extLst>
                    <a:ext uri="{9D8B030D-6E8A-4147-A177-3AD203B41FA5}">
                      <a16:colId xmlns:a16="http://schemas.microsoft.com/office/drawing/2014/main" val="3548925273"/>
                    </a:ext>
                  </a:extLst>
                </a:gridCol>
                <a:gridCol w="1643635">
                  <a:extLst>
                    <a:ext uri="{9D8B030D-6E8A-4147-A177-3AD203B41FA5}">
                      <a16:colId xmlns:a16="http://schemas.microsoft.com/office/drawing/2014/main" val="566658292"/>
                    </a:ext>
                  </a:extLst>
                </a:gridCol>
              </a:tblGrid>
              <a:tr h="7107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HeLa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A375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MCF7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PC-3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A549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HaCaT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92656456"/>
                  </a:ext>
                </a:extLst>
              </a:tr>
              <a:tr h="409472">
                <a:tc gridSpan="7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IC</a:t>
                      </a:r>
                      <a:r>
                        <a:rPr lang="en-US" sz="240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[µM] average</a:t>
                      </a:r>
                      <a:r>
                        <a:rPr lang="sr-Latn-R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</a:t>
                      </a:r>
                      <a:r>
                        <a:rPr lang="sr-Latn-R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SD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42158537"/>
                  </a:ext>
                </a:extLst>
              </a:tr>
              <a:tr h="84850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HLCl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78.17±6.35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86.01±3.43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74.05±5.21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183.95±2.56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156.93±1.98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83.82±7.65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78395509"/>
                  </a:ext>
                </a:extLst>
              </a:tr>
              <a:tr h="84850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[ZnL(SCN)</a:t>
                      </a:r>
                      <a:r>
                        <a:rPr lang="en-US" sz="240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]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59.13±4.31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57.35±1.45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106.17±8.84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87.23±5.83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54.79±0.65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69.29±5.35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30520222"/>
                  </a:ext>
                </a:extLst>
              </a:tr>
              <a:tr h="84850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</a:t>
                      </a:r>
                      <a:r>
                        <a:rPr lang="en-US" sz="240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SCN 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&gt;200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175.88±14.53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&gt;200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199.97±0.05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&gt;200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182.87±14.65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61528797"/>
                  </a:ext>
                </a:extLst>
              </a:tr>
              <a:tr h="84850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Zn(BF</a:t>
                      </a:r>
                      <a:r>
                        <a:rPr lang="en-US" sz="240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en-US" sz="240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x 6H</a:t>
                      </a:r>
                      <a:r>
                        <a:rPr lang="en-US" sz="240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171.06±2.85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131.85±11.88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198.78±1.72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192.77±2.63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199.22±1.10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114.15±8.75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03356185"/>
                  </a:ext>
                </a:extLst>
              </a:tr>
            </a:tbl>
          </a:graphicData>
        </a:graphic>
      </p:graphicFrame>
      <p:sp>
        <p:nvSpPr>
          <p:cNvPr id="34" name="TextBox 33">
            <a:extLst>
              <a:ext uri="{FF2B5EF4-FFF2-40B4-BE49-F238E27FC236}">
                <a16:creationId xmlns:a16="http://schemas.microsoft.com/office/drawing/2014/main" id="{D5958523-E004-42D5-B7AE-F3D31DB4F953}"/>
              </a:ext>
            </a:extLst>
          </p:cNvPr>
          <p:cNvSpPr txBox="1"/>
          <p:nvPr/>
        </p:nvSpPr>
        <p:spPr>
          <a:xfrm rot="10800000" flipV="1">
            <a:off x="17269749" y="29621008"/>
            <a:ext cx="12128790" cy="7425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Table </a:t>
            </a:r>
            <a:r>
              <a:rPr lang="sr-Latn-RS" sz="3200" b="1" dirty="0">
                <a:latin typeface="Times New Roman" panose="02020603050405020304" pitchFamily="18" charset="0"/>
                <a:ea typeface="Calibri" panose="020F0502020204030204" pitchFamily="34" charset="0"/>
              </a:rPr>
              <a:t> 2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Cytotoxic activity of the complex and </a:t>
            </a:r>
            <a:r>
              <a:rPr lang="sr-Latn-R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its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precursor compounds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US" sz="3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454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829</Words>
  <Application>Microsoft Office PowerPoint</Application>
  <PresentationFormat>Custom</PresentationFormat>
  <Paragraphs>109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Custom Design</vt:lpstr>
      <vt:lpstr>CS ChemDraw Drawing</vt:lpstr>
      <vt:lpstr>Synthesis, characterization and cytotoxicity of Zn(II) complex with  N-substituted glycine hydrazone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Nevena</cp:lastModifiedBy>
  <cp:revision>83</cp:revision>
  <dcterms:created xsi:type="dcterms:W3CDTF">2015-04-04T09:45:50Z</dcterms:created>
  <dcterms:modified xsi:type="dcterms:W3CDTF">2020-10-28T14:20:17Z</dcterms:modified>
</cp:coreProperties>
</file>