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0" r:id="rId4"/>
    <p:sldId id="258" r:id="rId5"/>
    <p:sldId id="285" r:id="rId6"/>
    <p:sldId id="283" r:id="rId7"/>
    <p:sldId id="271" r:id="rId8"/>
    <p:sldId id="272" r:id="rId9"/>
    <p:sldId id="286" r:id="rId10"/>
    <p:sldId id="273" r:id="rId11"/>
    <p:sldId id="274" r:id="rId12"/>
    <p:sldId id="279" r:id="rId13"/>
    <p:sldId id="275" r:id="rId14"/>
    <p:sldId id="282" r:id="rId15"/>
    <p:sldId id="277" r:id="rId16"/>
    <p:sldId id="278" r:id="rId17"/>
    <p:sldId id="280" r:id="rId18"/>
    <p:sldId id="265" r:id="rId19"/>
    <p:sldId id="281" r:id="rId20"/>
    <p:sldId id="264" r:id="rId21"/>
    <p:sldId id="28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B"/>
    <a:srgbClr val="990099"/>
    <a:srgbClr val="88A945"/>
    <a:srgbClr val="B3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8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2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ms.ump.edu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Novel BODIPYs with </a:t>
            </a:r>
            <a:r>
              <a:rPr lang="en-US" sz="2400" b="1" dirty="0" err="1" smtClean="0"/>
              <a:t>dimethylamine</a:t>
            </a:r>
            <a:r>
              <a:rPr lang="pl-PL" sz="2400" dirty="0" smtClean="0"/>
              <a:t> </a:t>
            </a:r>
            <a:r>
              <a:rPr lang="en-US" sz="2400" b="1" dirty="0" smtClean="0"/>
              <a:t>substituents </a:t>
            </a:r>
            <a:r>
              <a:rPr lang="en-US" sz="2400" b="1" dirty="0"/>
              <a:t>and their cationic and iodinated derivatives </a:t>
            </a:r>
            <a:r>
              <a:rPr lang="en-US" sz="2400" b="1" dirty="0" smtClean="0"/>
              <a:t>for </a:t>
            </a:r>
            <a:r>
              <a:rPr lang="en-US" sz="2400" b="1" dirty="0"/>
              <a:t>anticancer and antibacterial photodynamic therapy</a:t>
            </a:r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 smtClean="0"/>
              <a:t>Weronika Porolnik</a:t>
            </a:r>
            <a:r>
              <a:rPr lang="pl-PL" b="1" baseline="30000" dirty="0" smtClean="0"/>
              <a:t>1</a:t>
            </a:r>
            <a:r>
              <a:rPr lang="pl-PL" b="1" dirty="0" smtClean="0"/>
              <a:t>*, </a:t>
            </a:r>
            <a:r>
              <a:rPr lang="it-IT" b="1" dirty="0" smtClean="0"/>
              <a:t>Malgorzata Kucinska</a:t>
            </a:r>
            <a:r>
              <a:rPr lang="pl-PL" b="1" baseline="30000" dirty="0" smtClean="0"/>
              <a:t>2</a:t>
            </a:r>
            <a:r>
              <a:rPr lang="it-IT" b="1" dirty="0" smtClean="0"/>
              <a:t>, </a:t>
            </a:r>
            <a:r>
              <a:rPr lang="it-IT" b="1" dirty="0"/>
              <a:t>Jolanta </a:t>
            </a:r>
            <a:r>
              <a:rPr lang="it-IT" b="1" dirty="0" smtClean="0"/>
              <a:t>Dlugaszewska</a:t>
            </a:r>
            <a:r>
              <a:rPr lang="pl-PL" b="1" baseline="30000" dirty="0" smtClean="0"/>
              <a:t>3</a:t>
            </a:r>
            <a:r>
              <a:rPr lang="it-IT" b="1" dirty="0" smtClean="0"/>
              <a:t>,</a:t>
            </a:r>
            <a:r>
              <a:rPr lang="pl-PL" b="1" dirty="0" smtClean="0"/>
              <a:t> </a:t>
            </a:r>
            <a:r>
              <a:rPr lang="it-IT" b="1" dirty="0" smtClean="0"/>
              <a:t>Marek Murias</a:t>
            </a:r>
            <a:r>
              <a:rPr lang="pl-PL" b="1" baseline="30000" dirty="0" smtClean="0"/>
              <a:t>2</a:t>
            </a:r>
            <a:r>
              <a:rPr lang="it-IT" b="1" dirty="0" smtClean="0"/>
              <a:t>, </a:t>
            </a:r>
            <a:r>
              <a:rPr lang="it-IT" b="1" dirty="0"/>
              <a:t>Jadwiga </a:t>
            </a:r>
            <a:r>
              <a:rPr lang="it-IT" b="1" dirty="0" smtClean="0"/>
              <a:t>Mielcarek</a:t>
            </a:r>
            <a:r>
              <a:rPr lang="pl-PL" b="1" baseline="30000" dirty="0" smtClean="0"/>
              <a:t>1</a:t>
            </a:r>
            <a:r>
              <a:rPr lang="it-IT" b="1" dirty="0"/>
              <a:t> , Jaroslaw Piskorz</a:t>
            </a:r>
            <a:r>
              <a:rPr lang="pl-PL" b="1" baseline="30000" dirty="0"/>
              <a:t>1 </a:t>
            </a:r>
            <a:endParaRPr lang="it-IT" b="1" baseline="30000" dirty="0"/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 Chair and Department of Inorganic and Analytical </a:t>
            </a:r>
            <a:r>
              <a:rPr lang="en-US" dirty="0" smtClean="0"/>
              <a:t>Chemistry</a:t>
            </a:r>
            <a:r>
              <a:rPr lang="pl-PL" dirty="0" smtClean="0"/>
              <a:t>, </a:t>
            </a:r>
            <a:r>
              <a:rPr lang="en-US" dirty="0" smtClean="0"/>
              <a:t>Poznan </a:t>
            </a:r>
            <a:r>
              <a:rPr lang="en-US" dirty="0"/>
              <a:t>University of Medical </a:t>
            </a:r>
            <a:r>
              <a:rPr lang="en-US" dirty="0" smtClean="0"/>
              <a:t>Sciences</a:t>
            </a:r>
            <a:r>
              <a:rPr lang="pl-PL" dirty="0" smtClean="0"/>
              <a:t>, </a:t>
            </a:r>
            <a:r>
              <a:rPr lang="en-US" dirty="0" err="1" smtClean="0"/>
              <a:t>Grunwaldzka</a:t>
            </a:r>
            <a:r>
              <a:rPr lang="en-US" dirty="0" smtClean="0"/>
              <a:t> </a:t>
            </a:r>
            <a:r>
              <a:rPr lang="en-US" dirty="0"/>
              <a:t>6, 60-780 Poznan, Poland; </a:t>
            </a:r>
            <a:endParaRPr lang="fr-FR" dirty="0"/>
          </a:p>
          <a:p>
            <a:r>
              <a:rPr lang="en-US" baseline="30000" dirty="0"/>
              <a:t>2</a:t>
            </a:r>
            <a:r>
              <a:rPr lang="en-US" dirty="0"/>
              <a:t> Chair and Department of </a:t>
            </a:r>
            <a:r>
              <a:rPr lang="en-US" dirty="0" smtClean="0"/>
              <a:t>Toxicology</a:t>
            </a:r>
            <a:r>
              <a:rPr lang="pl-PL" dirty="0" smtClean="0"/>
              <a:t>, </a:t>
            </a:r>
            <a:r>
              <a:rPr lang="en-US" dirty="0" smtClean="0"/>
              <a:t>Poznan </a:t>
            </a:r>
            <a:r>
              <a:rPr lang="en-US" dirty="0"/>
              <a:t>University of Medical </a:t>
            </a:r>
            <a:r>
              <a:rPr lang="en-US" dirty="0" smtClean="0"/>
              <a:t>Sciences</a:t>
            </a:r>
            <a:r>
              <a:rPr lang="pl-PL" dirty="0" smtClean="0"/>
              <a:t>, </a:t>
            </a:r>
            <a:r>
              <a:rPr lang="en-US" dirty="0" err="1" smtClean="0"/>
              <a:t>Dojazd</a:t>
            </a:r>
            <a:r>
              <a:rPr lang="en-US" dirty="0" smtClean="0"/>
              <a:t> </a:t>
            </a:r>
            <a:r>
              <a:rPr lang="en-US" dirty="0"/>
              <a:t>30 Street, 60-631 Poznan, </a:t>
            </a:r>
            <a:r>
              <a:rPr lang="en-US" dirty="0" smtClean="0"/>
              <a:t>Poland</a:t>
            </a:r>
            <a:r>
              <a:rPr lang="pl-PL" dirty="0" smtClean="0"/>
              <a:t>;</a:t>
            </a:r>
          </a:p>
          <a:p>
            <a:r>
              <a:rPr lang="pl-PL" baseline="30000" dirty="0" smtClean="0"/>
              <a:t>3</a:t>
            </a:r>
            <a:r>
              <a:rPr lang="pl-PL" dirty="0" smtClean="0"/>
              <a:t> </a:t>
            </a:r>
            <a:r>
              <a:rPr lang="en-US" dirty="0"/>
              <a:t>Chair and Department of Genetics and Pharmaceutical </a:t>
            </a:r>
            <a:r>
              <a:rPr lang="en-US" dirty="0" smtClean="0"/>
              <a:t>Microbiology</a:t>
            </a:r>
            <a:r>
              <a:rPr lang="pl-PL" dirty="0" smtClean="0"/>
              <a:t>, </a:t>
            </a:r>
            <a:r>
              <a:rPr lang="en-US" dirty="0" smtClean="0"/>
              <a:t>Poznan </a:t>
            </a:r>
            <a:r>
              <a:rPr lang="en-US" dirty="0"/>
              <a:t>University of Medical </a:t>
            </a:r>
            <a:r>
              <a:rPr lang="en-US" dirty="0" smtClean="0"/>
              <a:t>Sciences</a:t>
            </a:r>
            <a:r>
              <a:rPr lang="pl-PL" dirty="0" smtClean="0"/>
              <a:t>, </a:t>
            </a:r>
            <a:r>
              <a:rPr lang="en-US" dirty="0" err="1" smtClean="0"/>
              <a:t>Swiecickiego</a:t>
            </a:r>
            <a:r>
              <a:rPr lang="en-US" dirty="0" smtClean="0"/>
              <a:t> </a:t>
            </a:r>
            <a:r>
              <a:rPr lang="en-US" dirty="0"/>
              <a:t>4, 60-781 Poznan, </a:t>
            </a:r>
            <a:r>
              <a:rPr lang="en-US" dirty="0" smtClean="0"/>
              <a:t>Poland</a:t>
            </a:r>
            <a:r>
              <a:rPr lang="pl-PL" dirty="0" smtClean="0"/>
              <a:t>.</a:t>
            </a:r>
            <a:endParaRPr lang="en-US" dirty="0"/>
          </a:p>
          <a:p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Corresponding </a:t>
            </a:r>
            <a:r>
              <a:rPr lang="en-US" sz="1400" dirty="0"/>
              <a:t>author: </a:t>
            </a:r>
            <a:r>
              <a:rPr lang="pl-PL" sz="1400" dirty="0" smtClean="0"/>
              <a:t>w.porolnik@op.pl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4094" r="11681" b="12507"/>
          <a:stretch/>
        </p:blipFill>
        <p:spPr bwMode="auto">
          <a:xfrm>
            <a:off x="76201" y="2676054"/>
            <a:ext cx="6623642" cy="32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933271"/>
            <a:ext cx="872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obtained compounds were characterized by mass spectrometry</a:t>
            </a:r>
            <a:r>
              <a:rPr lang="pl-PL" dirty="0"/>
              <a:t>,</a:t>
            </a:r>
            <a:r>
              <a:rPr lang="en-US" dirty="0"/>
              <a:t> UV-Vis spectrophotometry</a:t>
            </a:r>
            <a:r>
              <a:rPr lang="pl-PL" dirty="0"/>
              <a:t>,</a:t>
            </a:r>
            <a:r>
              <a:rPr lang="en-US" dirty="0"/>
              <a:t> and various </a:t>
            </a:r>
            <a:r>
              <a:rPr lang="pl-PL" dirty="0"/>
              <a:t>NMR </a:t>
            </a:r>
            <a:r>
              <a:rPr lang="en-US" dirty="0"/>
              <a:t>techniques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T</a:t>
            </a:r>
            <a:r>
              <a:rPr lang="en-US" dirty="0"/>
              <a:t>he two-dimensional spectra </a:t>
            </a:r>
            <a:r>
              <a:rPr lang="pl-PL" dirty="0"/>
              <a:t>(</a:t>
            </a:r>
            <a:r>
              <a:rPr lang="en-US" baseline="30000" dirty="0"/>
              <a:t>1</a:t>
            </a:r>
            <a:r>
              <a:rPr lang="en-US" dirty="0"/>
              <a:t>H-</a:t>
            </a:r>
            <a:r>
              <a:rPr lang="en-US" baseline="30000" dirty="0"/>
              <a:t>1</a:t>
            </a:r>
            <a:r>
              <a:rPr lang="en-US" dirty="0"/>
              <a:t>H CO</a:t>
            </a:r>
            <a:r>
              <a:rPr lang="pl-PL" dirty="0"/>
              <a:t>S</a:t>
            </a:r>
            <a:r>
              <a:rPr lang="en-US" dirty="0"/>
              <a:t>Y, </a:t>
            </a:r>
            <a:r>
              <a:rPr lang="en-US" baseline="30000" dirty="0"/>
              <a:t>1</a:t>
            </a:r>
            <a:r>
              <a:rPr lang="en-US" dirty="0"/>
              <a:t>H-</a:t>
            </a:r>
            <a:r>
              <a:rPr lang="en-US" baseline="30000" dirty="0"/>
              <a:t>13</a:t>
            </a:r>
            <a:r>
              <a:rPr lang="en-US" dirty="0"/>
              <a:t>C HSQC, </a:t>
            </a:r>
            <a:r>
              <a:rPr lang="en-US" baseline="30000" dirty="0"/>
              <a:t>1</a:t>
            </a:r>
            <a:r>
              <a:rPr lang="en-US" dirty="0"/>
              <a:t>H-</a:t>
            </a:r>
            <a:r>
              <a:rPr lang="en-US" baseline="30000" dirty="0"/>
              <a:t>13</a:t>
            </a:r>
            <a:r>
              <a:rPr lang="en-US" dirty="0"/>
              <a:t>C HMBC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especially</a:t>
            </a:r>
            <a:r>
              <a:rPr lang="pl-PL" dirty="0"/>
              <a:t> </a:t>
            </a:r>
            <a:r>
              <a:rPr lang="pl-PL" dirty="0" err="1"/>
              <a:t>useful</a:t>
            </a:r>
            <a:r>
              <a:rPr lang="pl-PL" dirty="0"/>
              <a:t> and </a:t>
            </a:r>
            <a:r>
              <a:rPr lang="en-US" dirty="0"/>
              <a:t>allowed assigning signals to individual hydrogen and carbon atoms</a:t>
            </a:r>
            <a:r>
              <a:rPr lang="pl-PL" dirty="0"/>
              <a:t>.</a:t>
            </a:r>
            <a:endParaRPr lang="pl-PL" strike="sngStrike" dirty="0"/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304800" y="2362200"/>
            <a:ext cx="3749722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The mass </a:t>
            </a:r>
            <a:r>
              <a:rPr lang="pl-PL" sz="1600" dirty="0" err="1" smtClean="0">
                <a:latin typeface="+mj-lt"/>
                <a:cs typeface="Times New Roman" panose="02020603050405020304" pitchFamily="18" charset="0"/>
              </a:rPr>
              <a:t>spectrometry</a:t>
            </a: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+mj-lt"/>
              </a:rPr>
              <a:t>(ESI) of BODIPY </a:t>
            </a:r>
            <a:r>
              <a:rPr lang="pl-PL" sz="1600" b="1" dirty="0" smtClean="0">
                <a:latin typeface="+mj-lt"/>
              </a:rPr>
              <a:t>5</a:t>
            </a:r>
            <a:r>
              <a:rPr lang="pl-PL" sz="1600" dirty="0" smtClean="0">
                <a:latin typeface="+mj-lt"/>
              </a:rPr>
              <a:t>.</a:t>
            </a:r>
            <a:endParaRPr lang="pl-PL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4648200" y="2428921"/>
            <a:ext cx="4103284" cy="54287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The UV-Vis </a:t>
            </a:r>
            <a:r>
              <a:rPr lang="pl-PL" sz="1600" dirty="0" err="1" smtClean="0">
                <a:latin typeface="+mj-lt"/>
                <a:cs typeface="Times New Roman" panose="02020603050405020304" pitchFamily="18" charset="0"/>
              </a:rPr>
              <a:t>spectrophotometry</a:t>
            </a: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 of </a:t>
            </a:r>
            <a:r>
              <a:rPr lang="pl-PL" sz="1600" dirty="0" err="1" smtClean="0">
                <a:latin typeface="+mj-lt"/>
                <a:cs typeface="Times New Roman" panose="02020603050405020304" pitchFamily="18" charset="0"/>
              </a:rPr>
              <a:t>BODIPYs</a:t>
            </a: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latin typeface="+mj-lt"/>
                <a:cs typeface="Times New Roman" panose="02020603050405020304" pitchFamily="18" charset="0"/>
              </a:rPr>
              <a:t>2-5</a:t>
            </a: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 in </a:t>
            </a:r>
            <a:r>
              <a:rPr lang="pl-PL" sz="1600" dirty="0" err="1" smtClean="0">
                <a:latin typeface="+mj-lt"/>
                <a:cs typeface="Times New Roman" panose="02020603050405020304" pitchFamily="18" charset="0"/>
              </a:rPr>
              <a:t>MeOH</a:t>
            </a:r>
            <a:r>
              <a:rPr lang="pl-PL" sz="1600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1524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– </a:t>
            </a:r>
            <a:r>
              <a:rPr lang="pl-PL" sz="2400" b="1" dirty="0" err="1" smtClean="0"/>
              <a:t>structural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characterization</a:t>
            </a:r>
            <a:endParaRPr lang="fr-F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16923"/>
            <a:ext cx="430274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pl-PL" sz="2400" b="1" dirty="0" err="1"/>
              <a:t>structural</a:t>
            </a:r>
            <a:r>
              <a:rPr lang="pl-PL" sz="2400" b="1" dirty="0"/>
              <a:t> </a:t>
            </a:r>
            <a:r>
              <a:rPr lang="pl-PL" sz="2400" b="1" dirty="0" err="1" smtClean="0"/>
              <a:t>characterization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Symbol zastępczy zawartości 1"/>
          <p:cNvSpPr txBox="1">
            <a:spLocks/>
          </p:cNvSpPr>
          <p:nvPr/>
        </p:nvSpPr>
        <p:spPr>
          <a:xfrm>
            <a:off x="152400" y="1219200"/>
            <a:ext cx="4032448" cy="11792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pl-PL" sz="2400" dirty="0" smtClean="0">
                <a:latin typeface="+mj-lt"/>
                <a:cs typeface="Times New Roman" panose="02020603050405020304" pitchFamily="18" charset="0"/>
              </a:rPr>
              <a:t>NMR </a:t>
            </a:r>
            <a:r>
              <a:rPr lang="pl-PL" sz="2400" dirty="0" err="1" smtClean="0">
                <a:latin typeface="+mj-lt"/>
                <a:cs typeface="Times New Roman" panose="02020603050405020304" pitchFamily="18" charset="0"/>
              </a:rPr>
              <a:t>spectroscopy</a:t>
            </a:r>
            <a:r>
              <a:rPr lang="pl-PL" sz="2400" dirty="0" smtClean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pt-BR" sz="18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t-BR" sz="1800" dirty="0" smtClean="0">
                <a:latin typeface="+mj-lt"/>
                <a:cs typeface="Times New Roman" pitchFamily="18" charset="0"/>
              </a:rPr>
              <a:t>H </a:t>
            </a:r>
            <a:r>
              <a:rPr lang="pt-BR" sz="1800" dirty="0">
                <a:latin typeface="+mj-lt"/>
                <a:cs typeface="Times New Roman" pitchFamily="18" charset="0"/>
              </a:rPr>
              <a:t>NMR, </a:t>
            </a:r>
            <a:r>
              <a:rPr lang="pt-BR" sz="1800" baseline="30000" dirty="0">
                <a:latin typeface="+mj-lt"/>
                <a:cs typeface="Times New Roman" pitchFamily="18" charset="0"/>
              </a:rPr>
              <a:t>13</a:t>
            </a:r>
            <a:r>
              <a:rPr lang="pt-BR" sz="1800" dirty="0">
                <a:latin typeface="+mj-lt"/>
                <a:cs typeface="Times New Roman" pitchFamily="18" charset="0"/>
              </a:rPr>
              <a:t>C </a:t>
            </a:r>
            <a:r>
              <a:rPr lang="pt-BR" sz="1800" dirty="0" smtClean="0">
                <a:latin typeface="+mj-lt"/>
                <a:cs typeface="Times New Roman" pitchFamily="18" charset="0"/>
              </a:rPr>
              <a:t>NMR,</a:t>
            </a:r>
            <a:r>
              <a:rPr lang="pl-PL" sz="1800" dirty="0" smtClean="0">
                <a:latin typeface="+mj-lt"/>
                <a:cs typeface="Times New Roman" pitchFamily="18" charset="0"/>
              </a:rPr>
              <a:t> 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t-BR" sz="1800" dirty="0" smtClean="0">
                <a:latin typeface="+mj-lt"/>
                <a:cs typeface="Times New Roman" pitchFamily="18" charset="0"/>
              </a:rPr>
              <a:t>H</a:t>
            </a:r>
            <a:r>
              <a:rPr lang="pl-PL" sz="1800" dirty="0" smtClean="0">
                <a:latin typeface="+mj-lt"/>
                <a:cs typeface="Times New Roman" pitchFamily="18" charset="0"/>
              </a:rPr>
              <a:t>-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t-BR" sz="1800" dirty="0" smtClean="0">
                <a:latin typeface="+mj-lt"/>
                <a:cs typeface="Times New Roman" pitchFamily="18" charset="0"/>
              </a:rPr>
              <a:t>H </a:t>
            </a:r>
            <a:r>
              <a:rPr lang="pt-BR" sz="1800" dirty="0">
                <a:latin typeface="+mj-lt"/>
                <a:cs typeface="Times New Roman" pitchFamily="18" charset="0"/>
              </a:rPr>
              <a:t>COSY, </a:t>
            </a:r>
            <a:r>
              <a:rPr lang="pl-PL" sz="1800" dirty="0" smtClean="0">
                <a:latin typeface="+mj-lt"/>
                <a:cs typeface="Times New Roman" pitchFamily="18" charset="0"/>
              </a:rPr>
              <a:t>                 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t-BR" sz="1800" dirty="0" smtClean="0">
                <a:latin typeface="+mj-lt"/>
                <a:cs typeface="Times New Roman" pitchFamily="18" charset="0"/>
              </a:rPr>
              <a:t>H</a:t>
            </a:r>
            <a:r>
              <a:rPr lang="pl-PL" sz="1800" dirty="0" smtClean="0">
                <a:latin typeface="+mj-lt"/>
                <a:cs typeface="Times New Roman" pitchFamily="18" charset="0"/>
              </a:rPr>
              <a:t>-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13</a:t>
            </a:r>
            <a:r>
              <a:rPr lang="pt-BR" sz="1800" dirty="0" smtClean="0">
                <a:latin typeface="+mj-lt"/>
                <a:cs typeface="Times New Roman" pitchFamily="18" charset="0"/>
              </a:rPr>
              <a:t>C </a:t>
            </a:r>
            <a:r>
              <a:rPr lang="pt-BR" sz="1800" dirty="0">
                <a:latin typeface="+mj-lt"/>
                <a:cs typeface="Times New Roman" pitchFamily="18" charset="0"/>
              </a:rPr>
              <a:t>HSQC, 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t-BR" sz="1800" dirty="0" smtClean="0">
                <a:latin typeface="+mj-lt"/>
                <a:cs typeface="Times New Roman" pitchFamily="18" charset="0"/>
              </a:rPr>
              <a:t>H</a:t>
            </a:r>
            <a:r>
              <a:rPr lang="pl-PL" sz="1800" dirty="0" smtClean="0">
                <a:latin typeface="+mj-lt"/>
                <a:cs typeface="Times New Roman" pitchFamily="18" charset="0"/>
              </a:rPr>
              <a:t>-</a:t>
            </a:r>
            <a:r>
              <a:rPr lang="pt-BR" sz="1800" baseline="30000" dirty="0" smtClean="0">
                <a:latin typeface="+mj-lt"/>
                <a:cs typeface="Times New Roman" pitchFamily="18" charset="0"/>
              </a:rPr>
              <a:t>13</a:t>
            </a:r>
            <a:r>
              <a:rPr lang="pt-BR" sz="1800" dirty="0" smtClean="0">
                <a:latin typeface="+mj-lt"/>
                <a:cs typeface="Times New Roman" pitchFamily="18" charset="0"/>
              </a:rPr>
              <a:t>C HMBC</a:t>
            </a:r>
            <a:endParaRPr lang="pl-PL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1"/>
          <p:cNvSpPr txBox="1">
            <a:spLocks/>
          </p:cNvSpPr>
          <p:nvPr/>
        </p:nvSpPr>
        <p:spPr>
          <a:xfrm>
            <a:off x="762000" y="5712310"/>
            <a:ext cx="3312368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+mj-lt"/>
                <a:cs typeface="Times New Roman" pitchFamily="18" charset="0"/>
              </a:rPr>
              <a:t>The </a:t>
            </a:r>
            <a:r>
              <a:rPr lang="pl-PL" sz="16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l-PL" sz="1600" dirty="0" smtClean="0">
                <a:latin typeface="+mj-lt"/>
                <a:cs typeface="Times New Roman" pitchFamily="18" charset="0"/>
              </a:rPr>
              <a:t>H NMR spectrum of </a:t>
            </a:r>
            <a:r>
              <a:rPr lang="pl-PL" sz="1600" b="1" dirty="0" smtClean="0">
                <a:latin typeface="+mj-lt"/>
                <a:cs typeface="Times New Roman" pitchFamily="18" charset="0"/>
              </a:rPr>
              <a:t>5</a:t>
            </a:r>
            <a:r>
              <a:rPr lang="pl-PL" sz="1600" dirty="0" smtClean="0">
                <a:latin typeface="+mj-lt"/>
                <a:cs typeface="Times New Roman" pitchFamily="18" charset="0"/>
              </a:rPr>
              <a:t> in </a:t>
            </a:r>
            <a:r>
              <a:rPr lang="pl-PL" sz="1600" dirty="0" smtClean="0">
                <a:latin typeface="+mj-lt"/>
                <a:cs typeface="Times New Roman" pitchFamily="18" charset="0"/>
              </a:rPr>
              <a:t>CD</a:t>
            </a:r>
            <a:r>
              <a:rPr lang="pl-PL" sz="160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pl-PL" sz="1600" dirty="0" smtClean="0">
                <a:latin typeface="+mj-lt"/>
                <a:cs typeface="Times New Roman" pitchFamily="18" charset="0"/>
              </a:rPr>
              <a:t>CN.</a:t>
            </a:r>
            <a:endParaRPr lang="pl-PL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5334000" y="5712310"/>
            <a:ext cx="3802920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 smtClean="0">
                <a:latin typeface="+mj-lt"/>
                <a:cs typeface="Times New Roman" pitchFamily="18" charset="0"/>
              </a:rPr>
              <a:t>The </a:t>
            </a:r>
            <a:r>
              <a:rPr lang="pl-PL" sz="16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pl-PL" sz="1600" dirty="0" smtClean="0">
                <a:latin typeface="+mj-lt"/>
                <a:cs typeface="Times New Roman" pitchFamily="18" charset="0"/>
              </a:rPr>
              <a:t>H-</a:t>
            </a:r>
            <a:r>
              <a:rPr lang="pl-PL" sz="1600" baseline="30000" dirty="0" smtClean="0">
                <a:latin typeface="+mj-lt"/>
                <a:cs typeface="Times New Roman" pitchFamily="18" charset="0"/>
              </a:rPr>
              <a:t>13</a:t>
            </a:r>
            <a:r>
              <a:rPr lang="pl-PL" sz="1600" dirty="0" smtClean="0">
                <a:latin typeface="+mj-lt"/>
                <a:cs typeface="Times New Roman" pitchFamily="18" charset="0"/>
              </a:rPr>
              <a:t>C HSQC spectrum of </a:t>
            </a:r>
            <a:r>
              <a:rPr lang="pl-PL" sz="1600" b="1" dirty="0" smtClean="0">
                <a:latin typeface="+mj-lt"/>
                <a:cs typeface="Times New Roman" pitchFamily="18" charset="0"/>
              </a:rPr>
              <a:t>5</a:t>
            </a:r>
            <a:r>
              <a:rPr lang="pl-PL" sz="1600" dirty="0" smtClean="0">
                <a:latin typeface="+mj-lt"/>
                <a:cs typeface="Times New Roman" pitchFamily="18" charset="0"/>
              </a:rPr>
              <a:t> in </a:t>
            </a:r>
            <a:r>
              <a:rPr lang="pl-PL" sz="1600" dirty="0" smtClean="0">
                <a:latin typeface="+mj-lt"/>
                <a:cs typeface="Times New Roman" pitchFamily="18" charset="0"/>
              </a:rPr>
              <a:t>CD</a:t>
            </a:r>
            <a:r>
              <a:rPr lang="pl-PL" sz="160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pl-PL" sz="1600" dirty="0" smtClean="0">
                <a:latin typeface="+mj-lt"/>
                <a:cs typeface="Times New Roman" pitchFamily="18" charset="0"/>
              </a:rPr>
              <a:t>CN.</a:t>
            </a:r>
            <a:endParaRPr lang="pl-PL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4431"/>
            <a:ext cx="4680520" cy="289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9982"/>
            <a:ext cx="4346008" cy="30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 descr="C:\Users\Weronika\Desktop\praca magisterska\schematy\rys 6 bodip 5 str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12" y="702874"/>
            <a:ext cx="3673988" cy="2345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799"/>
            <a:ext cx="825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/>
              <a:t> – </a:t>
            </a:r>
            <a:r>
              <a:rPr lang="pl-PL" sz="2400" b="1" dirty="0" err="1"/>
              <a:t>absorption</a:t>
            </a:r>
            <a:r>
              <a:rPr lang="pl-PL" sz="2400" b="1" dirty="0"/>
              <a:t> </a:t>
            </a:r>
            <a:r>
              <a:rPr lang="pl-PL" sz="2400" b="1" dirty="0" err="1" smtClean="0"/>
              <a:t>properties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829016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</a:t>
            </a:r>
            <a:r>
              <a:rPr lang="en-US" dirty="0" err="1"/>
              <a:t>btained</a:t>
            </a:r>
            <a:r>
              <a:rPr lang="en-US" dirty="0"/>
              <a:t> derivatives </a:t>
            </a:r>
            <a:r>
              <a:rPr lang="en-US" b="1" dirty="0"/>
              <a:t>2</a:t>
            </a:r>
            <a:r>
              <a:rPr lang="en-US" dirty="0"/>
              <a:t>-</a:t>
            </a:r>
            <a:r>
              <a:rPr lang="en-US" b="1" dirty="0"/>
              <a:t>5</a:t>
            </a:r>
            <a:r>
              <a:rPr lang="en-US" dirty="0"/>
              <a:t> were subjected to physicochemical </a:t>
            </a:r>
            <a:r>
              <a:rPr lang="pl-PL" dirty="0" err="1"/>
              <a:t>studies</a:t>
            </a:r>
            <a:r>
              <a:rPr lang="pl-PL" dirty="0"/>
              <a:t>,</a:t>
            </a:r>
            <a:r>
              <a:rPr lang="en-US" dirty="0"/>
              <a:t> including the determination of the absorption </a:t>
            </a:r>
            <a:r>
              <a:rPr lang="pl-PL" dirty="0"/>
              <a:t>and </a:t>
            </a:r>
            <a:r>
              <a:rPr lang="pl-PL" dirty="0" err="1"/>
              <a:t>emission</a:t>
            </a:r>
            <a:r>
              <a:rPr lang="pl-PL" dirty="0"/>
              <a:t> </a:t>
            </a:r>
            <a:r>
              <a:rPr lang="en-US" dirty="0"/>
              <a:t>properties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I</a:t>
            </a:r>
            <a:r>
              <a:rPr lang="en-US" dirty="0"/>
              <a:t>t was observed that the derivatives </a:t>
            </a:r>
            <a:r>
              <a:rPr lang="en-US" b="1" dirty="0"/>
              <a:t>2</a:t>
            </a:r>
            <a:r>
              <a:rPr lang="en-US" dirty="0"/>
              <a:t> and </a:t>
            </a:r>
            <a:r>
              <a:rPr lang="en-US" b="1" dirty="0"/>
              <a:t>3</a:t>
            </a:r>
            <a:r>
              <a:rPr lang="en-US" dirty="0"/>
              <a:t> without iodine</a:t>
            </a:r>
            <a:r>
              <a:rPr lang="pl-PL" dirty="0"/>
              <a:t> </a:t>
            </a:r>
            <a:r>
              <a:rPr lang="pl-PL" dirty="0" err="1"/>
              <a:t>atoms</a:t>
            </a:r>
            <a:r>
              <a:rPr lang="en-US" dirty="0"/>
              <a:t> showed </a:t>
            </a:r>
            <a:r>
              <a:rPr lang="pl-PL" dirty="0"/>
              <a:t>the </a:t>
            </a:r>
            <a:r>
              <a:rPr lang="en-US" dirty="0"/>
              <a:t>maxim</a:t>
            </a:r>
            <a:r>
              <a:rPr lang="pl-PL" dirty="0"/>
              <a:t>a</a:t>
            </a:r>
            <a:r>
              <a:rPr lang="en-US" dirty="0"/>
              <a:t> </a:t>
            </a:r>
            <a:r>
              <a:rPr lang="pl-PL" dirty="0"/>
              <a:t>of the </a:t>
            </a:r>
            <a:r>
              <a:rPr lang="en-US" dirty="0"/>
              <a:t>absorption</a:t>
            </a:r>
            <a:r>
              <a:rPr lang="pl-PL" dirty="0"/>
              <a:t> </a:t>
            </a:r>
            <a:r>
              <a:rPr lang="pl-PL" dirty="0" err="1"/>
              <a:t>wavelength</a:t>
            </a:r>
            <a:r>
              <a:rPr lang="en-US" dirty="0"/>
              <a:t> about 500 nm, while the introduction of iodine atoms into positions 2 and 6 of the BODIPY</a:t>
            </a:r>
            <a:r>
              <a:rPr lang="pl-PL" dirty="0"/>
              <a:t>s</a:t>
            </a:r>
            <a:r>
              <a:rPr lang="pl-PL" b="1" dirty="0"/>
              <a:t> 4 </a:t>
            </a:r>
            <a:r>
              <a:rPr lang="pl-PL" dirty="0"/>
              <a:t>and</a:t>
            </a:r>
            <a:r>
              <a:rPr lang="pl-PL" b="1" dirty="0"/>
              <a:t> 5</a:t>
            </a:r>
            <a:r>
              <a:rPr lang="en-US" b="1" dirty="0"/>
              <a:t> </a:t>
            </a:r>
            <a:r>
              <a:rPr lang="en-US" dirty="0"/>
              <a:t>core </a:t>
            </a:r>
            <a:r>
              <a:rPr lang="pl-PL" dirty="0" err="1"/>
              <a:t>caused</a:t>
            </a:r>
            <a:r>
              <a:rPr lang="pl-PL" dirty="0"/>
              <a:t> a </a:t>
            </a:r>
            <a:r>
              <a:rPr lang="en-US" dirty="0"/>
              <a:t>bathochromic shift of the absorption maxima by about 30 nm. All derivatives showed high molar absorption coefficients </a:t>
            </a:r>
            <a:r>
              <a:rPr lang="pl-PL" dirty="0"/>
              <a:t>in the </a:t>
            </a:r>
            <a:r>
              <a:rPr lang="pl-PL" dirty="0" err="1"/>
              <a:t>range</a:t>
            </a:r>
            <a:r>
              <a:rPr lang="pl-PL" dirty="0"/>
              <a:t> of 4.54-4.80, </a:t>
            </a:r>
            <a:r>
              <a:rPr lang="en-US" dirty="0"/>
              <a:t>favorable for</a:t>
            </a:r>
            <a:r>
              <a:rPr lang="pl-PL" dirty="0"/>
              <a:t> the</a:t>
            </a:r>
            <a:r>
              <a:rPr lang="en-US" dirty="0"/>
              <a:t> use in PDT.</a:t>
            </a:r>
            <a:endParaRPr lang="pl-PL" dirty="0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327720" y="5418434"/>
            <a:ext cx="4053780" cy="5251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Normalized </a:t>
            </a:r>
            <a:r>
              <a:rPr lang="en-US" sz="1600" dirty="0"/>
              <a:t>absorption spectra of BODIPYs </a:t>
            </a:r>
            <a:r>
              <a:rPr lang="en-US" sz="1600" b="1" dirty="0"/>
              <a:t>2-5</a:t>
            </a:r>
            <a:r>
              <a:rPr lang="en-US" sz="1600" dirty="0"/>
              <a:t> in </a:t>
            </a:r>
            <a:r>
              <a:rPr lang="en-US" sz="1600" dirty="0" err="1" smtClean="0"/>
              <a:t>methano</a:t>
            </a:r>
            <a:r>
              <a:rPr lang="pl-PL" sz="1600" dirty="0" smtClean="0"/>
              <a:t>l</a:t>
            </a:r>
            <a:r>
              <a:rPr lang="pl-PL" sz="1600" dirty="0" smtClean="0">
                <a:latin typeface="+mj-lt"/>
                <a:cs typeface="Times New Roman" pitchFamily="18" charset="0"/>
              </a:rPr>
              <a:t>. </a:t>
            </a:r>
            <a:endParaRPr lang="pl-PL" sz="16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44494"/>
              </p:ext>
            </p:extLst>
          </p:nvPr>
        </p:nvGraphicFramePr>
        <p:xfrm>
          <a:off x="4419598" y="3124200"/>
          <a:ext cx="4495802" cy="2276780"/>
        </p:xfrm>
        <a:graphic>
          <a:graphicData uri="http://schemas.openxmlformats.org/drawingml/2006/table">
            <a:tbl>
              <a:tblPr/>
              <a:tblGrid>
                <a:gridCol w="804834"/>
                <a:gridCol w="922742"/>
                <a:gridCol w="922742"/>
                <a:gridCol w="922742"/>
                <a:gridCol w="922742"/>
              </a:tblGrid>
              <a:tr h="720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Maximum</a:t>
                      </a:r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pl-PL" sz="1600" b="1" baseline="0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absorption</a:t>
                      </a:r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λ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and molar absorption coefficients 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logε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for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derivatives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2-5</a:t>
                      </a:r>
                      <a:r>
                        <a:rPr lang="pl-P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in methanol</a:t>
                      </a:r>
                      <a:endParaRPr lang="pl-PL" sz="1600" b="1" dirty="0" smtClean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pl-PL" sz="18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BODIPY</a:t>
                      </a:r>
                      <a:endParaRPr lang="pl-PL" sz="17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</a:tr>
              <a:tr h="76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λ</a:t>
                      </a:r>
                      <a:r>
                        <a:rPr lang="pl-PL" sz="1600" b="1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max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(log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ε</a:t>
                      </a:r>
                      <a:r>
                        <a:rPr lang="pl-PL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498 (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l-PL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pl-PL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498 (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l-PL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pl-PL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530 (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l-PL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pl-PL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530 (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l-PL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en-GB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pl-PL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6414"/>
            <a:ext cx="4267200" cy="249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7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/>
              <a:t> – </a:t>
            </a:r>
            <a:r>
              <a:rPr lang="pl-PL" sz="2400" b="1" dirty="0" err="1" smtClean="0"/>
              <a:t>emission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properties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1009233"/>
            <a:ext cx="4229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00" dirty="0"/>
              <a:t>The non-</a:t>
            </a:r>
            <a:r>
              <a:rPr lang="pl-PL" sz="1700" dirty="0" err="1"/>
              <a:t>iodinated</a:t>
            </a:r>
            <a:r>
              <a:rPr lang="pl-PL" sz="1700" dirty="0"/>
              <a:t> d</a:t>
            </a:r>
            <a:r>
              <a:rPr lang="en-US" sz="1700" dirty="0" err="1"/>
              <a:t>erivatives</a:t>
            </a:r>
            <a:r>
              <a:rPr lang="en-US" sz="1700" dirty="0"/>
              <a:t> </a:t>
            </a:r>
            <a:r>
              <a:rPr lang="en-US" sz="1700" b="1" dirty="0"/>
              <a:t>2</a:t>
            </a:r>
            <a:r>
              <a:rPr lang="en-US" sz="1700" dirty="0"/>
              <a:t> and </a:t>
            </a:r>
            <a:r>
              <a:rPr lang="en-US" sz="1700" b="1" dirty="0"/>
              <a:t>3</a:t>
            </a:r>
            <a:r>
              <a:rPr lang="pl-PL" sz="1700" b="1" dirty="0"/>
              <a:t> </a:t>
            </a:r>
            <a:r>
              <a:rPr lang="en-US" sz="1700" dirty="0"/>
              <a:t>showed high fluorescence efficiency</a:t>
            </a:r>
            <a:r>
              <a:rPr lang="pl-PL" sz="1700" dirty="0"/>
              <a:t>.</a:t>
            </a:r>
            <a:r>
              <a:rPr lang="pl-PL" sz="1700" b="1" dirty="0"/>
              <a:t> </a:t>
            </a:r>
            <a:r>
              <a:rPr lang="pl-PL" sz="1700" dirty="0"/>
              <a:t>T</a:t>
            </a:r>
            <a:r>
              <a:rPr lang="en-US" sz="1700" dirty="0"/>
              <a:t>he introduction of iodine </a:t>
            </a:r>
            <a:r>
              <a:rPr lang="pl-PL" sz="1700" dirty="0" err="1"/>
              <a:t>atoms</a:t>
            </a:r>
            <a:r>
              <a:rPr lang="pl-PL" sz="1700" dirty="0"/>
              <a:t> </a:t>
            </a:r>
            <a:r>
              <a:rPr lang="en-US" sz="1700" dirty="0"/>
              <a:t>to the </a:t>
            </a:r>
            <a:r>
              <a:rPr lang="pl-PL" sz="1700" dirty="0" err="1"/>
              <a:t>structure</a:t>
            </a:r>
            <a:r>
              <a:rPr lang="pl-PL" sz="1700" dirty="0"/>
              <a:t> of </a:t>
            </a:r>
            <a:r>
              <a:rPr lang="pl-PL" sz="1700" dirty="0" err="1"/>
              <a:t>derivatives</a:t>
            </a:r>
            <a:r>
              <a:rPr lang="pl-PL" sz="1700" dirty="0"/>
              <a:t> </a:t>
            </a:r>
            <a:r>
              <a:rPr lang="pl-PL" sz="1700" b="1" dirty="0"/>
              <a:t>4 </a:t>
            </a:r>
            <a:r>
              <a:rPr lang="pl-PL" sz="1700" dirty="0"/>
              <a:t>and</a:t>
            </a:r>
            <a:r>
              <a:rPr lang="pl-PL" sz="1700" b="1" dirty="0"/>
              <a:t> 5</a:t>
            </a:r>
            <a:r>
              <a:rPr lang="en-US" sz="1700" b="1" dirty="0"/>
              <a:t> </a:t>
            </a:r>
            <a:r>
              <a:rPr lang="en-US" sz="1700" dirty="0"/>
              <a:t>caused a 30-35-fold reduction in fluorescence </a:t>
            </a:r>
            <a:r>
              <a:rPr lang="en-US" sz="1700" dirty="0" smtClean="0"/>
              <a:t>efficiency</a:t>
            </a:r>
            <a:r>
              <a:rPr lang="pl-PL" sz="1700" dirty="0" smtClean="0"/>
              <a:t> [7]</a:t>
            </a:r>
            <a:r>
              <a:rPr lang="en-US" sz="1700" dirty="0" smtClean="0"/>
              <a:t>. </a:t>
            </a:r>
            <a:r>
              <a:rPr lang="en-US" sz="1700" dirty="0"/>
              <a:t>This phenomenon, called the heavy atom effect, is caused by an increase in the intersystem </a:t>
            </a:r>
            <a:r>
              <a:rPr lang="pl-PL" sz="1700" dirty="0" err="1"/>
              <a:t>crossing</a:t>
            </a:r>
            <a:r>
              <a:rPr lang="en-US" sz="1700" dirty="0"/>
              <a:t> from the first singlet excited state to the triplet </a:t>
            </a:r>
            <a:r>
              <a:rPr lang="pl-PL" sz="1700" dirty="0" err="1"/>
              <a:t>excited</a:t>
            </a:r>
            <a:r>
              <a:rPr lang="pl-PL" sz="1700" dirty="0"/>
              <a:t> </a:t>
            </a:r>
            <a:r>
              <a:rPr lang="en-US" sz="1700" dirty="0"/>
              <a:t>state</a:t>
            </a:r>
            <a:r>
              <a:rPr lang="pl-PL" sz="1700" dirty="0"/>
              <a:t> and </a:t>
            </a:r>
            <a:r>
              <a:rPr lang="pl-PL" sz="1700" dirty="0" err="1"/>
              <a:t>resulting</a:t>
            </a:r>
            <a:r>
              <a:rPr lang="pl-PL" sz="1700" dirty="0"/>
              <a:t> </a:t>
            </a:r>
            <a:r>
              <a:rPr lang="pl-PL" sz="1700" dirty="0" err="1" smtClean="0"/>
              <a:t>reduction</a:t>
            </a:r>
            <a:r>
              <a:rPr lang="pl-PL" sz="1700" dirty="0" smtClean="0"/>
              <a:t> </a:t>
            </a:r>
            <a:r>
              <a:rPr lang="pl-PL" sz="1700" dirty="0"/>
              <a:t>in </a:t>
            </a:r>
            <a:r>
              <a:rPr lang="pl-PL" sz="1700" dirty="0" err="1"/>
              <a:t>fluorescence</a:t>
            </a:r>
            <a:r>
              <a:rPr lang="pl-PL" sz="1700" dirty="0"/>
              <a:t> </a:t>
            </a:r>
            <a:r>
              <a:rPr lang="pl-PL" sz="1700" dirty="0" err="1"/>
              <a:t>intensity</a:t>
            </a:r>
            <a:r>
              <a:rPr lang="pl-PL" sz="1700" dirty="0"/>
              <a:t>.</a:t>
            </a:r>
            <a:endParaRPr lang="pl-PL" sz="1700" b="1" strike="sngStrike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29799"/>
              </p:ext>
            </p:extLst>
          </p:nvPr>
        </p:nvGraphicFramePr>
        <p:xfrm>
          <a:off x="228600" y="3869841"/>
          <a:ext cx="4152899" cy="1944000"/>
        </p:xfrm>
        <a:graphic>
          <a:graphicData uri="http://schemas.openxmlformats.org/drawingml/2006/table">
            <a:tbl>
              <a:tblPr firstRow="1" firstCol="1" bandRow="1"/>
              <a:tblGrid>
                <a:gridCol w="1162811"/>
                <a:gridCol w="747522"/>
                <a:gridCol w="747522"/>
                <a:gridCol w="747522"/>
                <a:gridCol w="747522"/>
              </a:tblGrid>
              <a:tr h="64800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>
                          <a:solidFill>
                            <a:schemeClr val="bg1"/>
                          </a:solidFill>
                        </a:rPr>
                        <a:t>Fluorescence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 quantum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</a:rPr>
                        <a:t>yields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(Φ</a:t>
                      </a:r>
                      <a:r>
                        <a:rPr lang="pl-PL" sz="1600" b="1" baseline="-25000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F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) for    </a:t>
                      </a:r>
                      <a:r>
                        <a:rPr lang="pl-PL" sz="1600" b="1" dirty="0" err="1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BODIPYs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2-5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solvent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met</a:t>
                      </a:r>
                      <a:r>
                        <a:rPr lang="pl-PL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anol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.69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.70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.02</a:t>
                      </a:r>
                      <a:endParaRPr lang="pl-PL" sz="16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.02</a:t>
                      </a:r>
                      <a:endParaRPr lang="pl-PL" sz="1600" b="0" i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et</a:t>
                      </a:r>
                      <a:r>
                        <a:rPr lang="pl-PL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anol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.61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.60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.02</a:t>
                      </a:r>
                      <a:endParaRPr lang="pl-PL" sz="1600" b="0" i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.02</a:t>
                      </a:r>
                      <a:endParaRPr lang="pl-PL" sz="1600" b="0" i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/>
          <a:stretch/>
        </p:blipFill>
        <p:spPr bwMode="auto">
          <a:xfrm>
            <a:off x="4419600" y="1041367"/>
            <a:ext cx="4648200" cy="40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ymbol zastępczy zawartości 1"/>
          <p:cNvSpPr txBox="1">
            <a:spLocks/>
          </p:cNvSpPr>
          <p:nvPr/>
        </p:nvSpPr>
        <p:spPr>
          <a:xfrm>
            <a:off x="4545714" y="5198126"/>
            <a:ext cx="4522086" cy="52516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600" dirty="0" smtClean="0"/>
              <a:t>The l</a:t>
            </a:r>
            <a:r>
              <a:rPr lang="en-US" sz="1600" dirty="0" err="1" smtClean="0"/>
              <a:t>ong</a:t>
            </a:r>
            <a:r>
              <a:rPr lang="en-US" sz="1600" dirty="0" smtClean="0"/>
              <a:t>-wavelength </a:t>
            </a:r>
            <a:r>
              <a:rPr lang="en-US" sz="1600" dirty="0"/>
              <a:t>absorption, excitation and emission bands for BODIPYs </a:t>
            </a:r>
            <a:r>
              <a:rPr lang="en-US" sz="1600" b="1" dirty="0"/>
              <a:t>2-5</a:t>
            </a:r>
            <a:r>
              <a:rPr lang="en-US" sz="1600" dirty="0"/>
              <a:t> in </a:t>
            </a:r>
            <a:r>
              <a:rPr lang="en-US" sz="1600" dirty="0" smtClean="0"/>
              <a:t> </a:t>
            </a:r>
            <a:r>
              <a:rPr lang="en-US" sz="1600" dirty="0" err="1" smtClean="0"/>
              <a:t>methano</a:t>
            </a:r>
            <a:r>
              <a:rPr lang="pl-PL" sz="1600" dirty="0" smtClean="0"/>
              <a:t>l.</a:t>
            </a:r>
            <a:endParaRPr lang="pl-PL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– </a:t>
            </a:r>
            <a:r>
              <a:rPr lang="pl-PL" sz="2400" b="1" dirty="0" err="1" smtClean="0"/>
              <a:t>singlet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oxygen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generation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914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The non-</a:t>
            </a:r>
            <a:r>
              <a:rPr lang="pl-PL" sz="1600" dirty="0" err="1"/>
              <a:t>iodinated</a:t>
            </a:r>
            <a:r>
              <a:rPr lang="pl-PL" sz="1600" dirty="0"/>
              <a:t> </a:t>
            </a:r>
            <a:r>
              <a:rPr lang="en-US" sz="1600" dirty="0"/>
              <a:t>BODIPY derivatives </a:t>
            </a:r>
            <a:r>
              <a:rPr lang="en-US" sz="1600" b="1" dirty="0"/>
              <a:t>2</a:t>
            </a:r>
            <a:r>
              <a:rPr lang="en-US" sz="1600" dirty="0"/>
              <a:t> and </a:t>
            </a:r>
            <a:r>
              <a:rPr lang="en-US" sz="1600" b="1" dirty="0"/>
              <a:t>3</a:t>
            </a:r>
            <a:r>
              <a:rPr lang="en-US" sz="1600" dirty="0"/>
              <a:t> showed </a:t>
            </a:r>
            <a:r>
              <a:rPr lang="pl-PL" sz="1600" dirty="0" err="1"/>
              <a:t>low</a:t>
            </a:r>
            <a:r>
              <a:rPr lang="en-US" sz="1600" dirty="0"/>
              <a:t> singlet oxygen generation capacity, in contrast to iodinated derivatives </a:t>
            </a:r>
            <a:r>
              <a:rPr lang="en-US" sz="1600" b="1" dirty="0"/>
              <a:t>4</a:t>
            </a:r>
            <a:r>
              <a:rPr lang="en-US" sz="1600" dirty="0"/>
              <a:t> and </a:t>
            </a:r>
            <a:r>
              <a:rPr lang="en-US" sz="1600" b="1" dirty="0"/>
              <a:t>5</a:t>
            </a:r>
            <a:r>
              <a:rPr lang="pl-PL" sz="1600" dirty="0"/>
              <a:t>,</a:t>
            </a:r>
            <a:r>
              <a:rPr lang="en-US" sz="1600" dirty="0"/>
              <a:t> which </a:t>
            </a:r>
            <a:r>
              <a:rPr lang="pl-PL" sz="1600" dirty="0" err="1"/>
              <a:t>revealed</a:t>
            </a:r>
            <a:r>
              <a:rPr lang="en-US" sz="1600" dirty="0"/>
              <a:t> exceptionally high </a:t>
            </a:r>
            <a:r>
              <a:rPr lang="pl-PL" sz="1600" dirty="0" err="1"/>
              <a:t>singlet</a:t>
            </a:r>
            <a:r>
              <a:rPr lang="pl-PL" sz="1600" dirty="0"/>
              <a:t> </a:t>
            </a:r>
            <a:r>
              <a:rPr lang="pl-PL" sz="1600" dirty="0" err="1"/>
              <a:t>oxygen</a:t>
            </a:r>
            <a:r>
              <a:rPr lang="pl-PL" sz="1600" dirty="0"/>
              <a:t> </a:t>
            </a:r>
            <a:r>
              <a:rPr lang="en-US" sz="1600" dirty="0"/>
              <a:t>generation quantum </a:t>
            </a:r>
            <a:r>
              <a:rPr lang="pl-PL" sz="1600" dirty="0" err="1"/>
              <a:t>yields</a:t>
            </a:r>
            <a:r>
              <a:rPr lang="pl-PL" sz="1600" dirty="0"/>
              <a:t> </a:t>
            </a:r>
            <a:r>
              <a:rPr lang="en-US" sz="1600" dirty="0"/>
              <a:t>​​</a:t>
            </a:r>
            <a:r>
              <a:rPr lang="pl-PL" sz="1600" dirty="0"/>
              <a:t>(</a:t>
            </a:r>
            <a:r>
              <a:rPr lang="en-US" sz="1600" dirty="0"/>
              <a:t>0.69-0.97</a:t>
            </a:r>
            <a:r>
              <a:rPr lang="pl-PL" sz="1600" dirty="0" smtClean="0"/>
              <a:t>) [7]</a:t>
            </a:r>
            <a:r>
              <a:rPr lang="en-US" sz="1600" dirty="0" smtClean="0"/>
              <a:t>. </a:t>
            </a:r>
            <a:r>
              <a:rPr lang="pl-PL" sz="1600" dirty="0"/>
              <a:t>It</a:t>
            </a:r>
            <a:r>
              <a:rPr lang="en-US" sz="1600" dirty="0"/>
              <a:t> is </a:t>
            </a:r>
            <a:r>
              <a:rPr lang="pl-PL" sz="1600" dirty="0" err="1"/>
              <a:t>caused</a:t>
            </a:r>
            <a:r>
              <a:rPr lang="pl-PL" sz="1600" dirty="0"/>
              <a:t> by </a:t>
            </a:r>
            <a:r>
              <a:rPr lang="en-US" sz="1600" dirty="0"/>
              <a:t>the aforementioned increase in the formation of the triplet state, in which the </a:t>
            </a:r>
            <a:r>
              <a:rPr lang="pl-PL" sz="1600" dirty="0" err="1"/>
              <a:t>compound</a:t>
            </a:r>
            <a:r>
              <a:rPr lang="en-US" sz="1600" dirty="0"/>
              <a:t> can react with molecular oxygen to form highly reactive singlet oxygen.</a:t>
            </a:r>
            <a:endParaRPr lang="pl-PL" sz="1600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49840"/>
              </p:ext>
            </p:extLst>
          </p:nvPr>
        </p:nvGraphicFramePr>
        <p:xfrm>
          <a:off x="1447801" y="4495800"/>
          <a:ext cx="6248399" cy="1440000"/>
        </p:xfrm>
        <a:graphic>
          <a:graphicData uri="http://schemas.openxmlformats.org/drawingml/2006/table">
            <a:tbl>
              <a:tblPr firstRow="1" firstCol="1" bandRow="1"/>
              <a:tblGrid>
                <a:gridCol w="2597707"/>
                <a:gridCol w="912673"/>
                <a:gridCol w="912673"/>
                <a:gridCol w="912673"/>
                <a:gridCol w="912673"/>
              </a:tblGrid>
              <a:tr h="36000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Singlet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oxygen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generation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quantum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yields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(Φ</a:t>
                      </a:r>
                      <a:r>
                        <a:rPr lang="pl-PL" sz="1600" b="1" baseline="-25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Δ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) for </a:t>
                      </a:r>
                      <a:r>
                        <a:rPr lang="pl-PL" sz="16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derivatives</a:t>
                      </a:r>
                      <a:r>
                        <a:rPr lang="pl-PL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2-5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solvent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pl-PL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methanol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02</a:t>
                      </a:r>
                      <a:endParaRPr lang="pl-PL" sz="16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02</a:t>
                      </a:r>
                      <a:endParaRPr lang="pl-PL" sz="16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90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94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et</a:t>
                      </a:r>
                      <a:r>
                        <a:rPr lang="pl-PL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anol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02</a:t>
                      </a:r>
                      <a:endParaRPr lang="pl-PL" sz="16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02</a:t>
                      </a:r>
                      <a:endParaRPr lang="pl-PL" sz="16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69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97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EC2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Symbol zastępczy zawartości 1"/>
          <p:cNvSpPr txBox="1">
            <a:spLocks/>
          </p:cNvSpPr>
          <p:nvPr/>
        </p:nvSpPr>
        <p:spPr>
          <a:xfrm>
            <a:off x="152400" y="4053882"/>
            <a:ext cx="7653209" cy="3452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Changes </a:t>
            </a:r>
            <a:r>
              <a:rPr lang="en-US" sz="1600" dirty="0"/>
              <a:t>in the UV-Vis spectra for DPBF and BODIPYs </a:t>
            </a:r>
            <a:r>
              <a:rPr lang="en-US" sz="1600" b="1" dirty="0"/>
              <a:t>2-5 </a:t>
            </a:r>
            <a:r>
              <a:rPr lang="en-US" sz="1600" dirty="0" smtClean="0"/>
              <a:t>in methanol</a:t>
            </a:r>
            <a:r>
              <a:rPr lang="pl-PL" sz="1600" dirty="0" smtClean="0"/>
              <a:t>.</a:t>
            </a:r>
            <a:endParaRPr lang="pl-PL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62763"/>
            <a:ext cx="9067799" cy="177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en-US" sz="2400" b="1" i="1" dirty="0"/>
              <a:t>In vitro </a:t>
            </a:r>
            <a:r>
              <a:rPr lang="en-US" sz="2400" b="1" dirty="0"/>
              <a:t>photodynamic </a:t>
            </a:r>
            <a:r>
              <a:rPr lang="en-US" sz="2400" b="1" dirty="0" smtClean="0"/>
              <a:t>anti</a:t>
            </a:r>
            <a:r>
              <a:rPr lang="pl-PL" sz="2400" b="1" dirty="0" err="1" smtClean="0"/>
              <a:t>bacterial</a:t>
            </a:r>
            <a:r>
              <a:rPr lang="en-US" sz="2400" b="1" dirty="0" smtClean="0"/>
              <a:t> </a:t>
            </a:r>
            <a:r>
              <a:rPr lang="en-US" sz="2400" b="1" dirty="0"/>
              <a:t>activity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257801" y="2667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In vitro </a:t>
            </a:r>
            <a:r>
              <a:rPr lang="en-US" sz="1600" dirty="0"/>
              <a:t>photodynamic activity studies showed high activity of all tested compounds against </a:t>
            </a:r>
            <a:r>
              <a:rPr lang="pl-PL" sz="1600" dirty="0"/>
              <a:t>Gram-</a:t>
            </a:r>
            <a:r>
              <a:rPr lang="pl-PL" sz="1600" dirty="0" err="1"/>
              <a:t>positive</a:t>
            </a:r>
            <a:r>
              <a:rPr lang="pl-PL" sz="1600" dirty="0"/>
              <a:t> </a:t>
            </a:r>
            <a:r>
              <a:rPr lang="en-US" sz="1600" i="1" dirty="0"/>
              <a:t>S</a:t>
            </a:r>
            <a:r>
              <a:rPr lang="pl-PL" sz="1600" i="1" dirty="0" err="1"/>
              <a:t>taphylococcus</a:t>
            </a:r>
            <a:r>
              <a:rPr lang="pl-PL" sz="1600" i="1" dirty="0"/>
              <a:t> </a:t>
            </a:r>
            <a:r>
              <a:rPr lang="en-US" sz="1600" i="1" dirty="0" err="1"/>
              <a:t>aureus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r>
              <a:rPr lang="pl-PL" sz="1600" dirty="0"/>
              <a:t>I</a:t>
            </a:r>
            <a:r>
              <a:rPr lang="en-US" sz="1600" dirty="0" err="1"/>
              <a:t>odinated</a:t>
            </a:r>
            <a:r>
              <a:rPr lang="en-US" sz="1600" dirty="0"/>
              <a:t> derivatives</a:t>
            </a:r>
            <a:r>
              <a:rPr lang="en-US" sz="1600" b="1" dirty="0"/>
              <a:t> 4 </a:t>
            </a:r>
            <a:r>
              <a:rPr lang="en-US" sz="1600" dirty="0"/>
              <a:t>and </a:t>
            </a:r>
            <a:r>
              <a:rPr lang="en-US" sz="1600" b="1" dirty="0"/>
              <a:t>5</a:t>
            </a:r>
            <a:r>
              <a:rPr lang="en-US" sz="1600" dirty="0"/>
              <a:t> showed high activity at a</a:t>
            </a:r>
            <a:r>
              <a:rPr lang="pl-PL" sz="1600" dirty="0"/>
              <a:t> </a:t>
            </a:r>
            <a:r>
              <a:rPr lang="pl-PL" sz="1600" dirty="0" err="1"/>
              <a:t>low</a:t>
            </a:r>
            <a:r>
              <a:rPr lang="en-US" sz="1600" dirty="0"/>
              <a:t> concentration of 0.25 </a:t>
            </a:r>
            <a:r>
              <a:rPr lang="en-US" sz="1600" dirty="0" err="1"/>
              <a:t>μM</a:t>
            </a:r>
            <a:r>
              <a:rPr lang="pl-PL" sz="1600" dirty="0"/>
              <a:t>, </a:t>
            </a:r>
            <a:r>
              <a:rPr lang="pl-PL" sz="1600" dirty="0" err="1"/>
              <a:t>while</a:t>
            </a:r>
            <a:r>
              <a:rPr lang="pl-PL" sz="1600" dirty="0"/>
              <a:t> non-</a:t>
            </a:r>
            <a:r>
              <a:rPr lang="pl-PL" sz="1600" dirty="0" err="1"/>
              <a:t>iodinated</a:t>
            </a:r>
            <a:r>
              <a:rPr lang="pl-PL" sz="1600" dirty="0"/>
              <a:t> </a:t>
            </a:r>
            <a:r>
              <a:rPr lang="pl-PL" sz="1600" dirty="0" err="1" smtClean="0"/>
              <a:t>BODIPYs</a:t>
            </a:r>
            <a:r>
              <a:rPr lang="pl-PL" sz="1600" dirty="0" smtClean="0"/>
              <a:t> </a:t>
            </a:r>
            <a:r>
              <a:rPr lang="pl-PL" sz="1600" b="1" dirty="0"/>
              <a:t>2</a:t>
            </a:r>
            <a:r>
              <a:rPr lang="pl-PL" sz="1600" dirty="0"/>
              <a:t> and </a:t>
            </a:r>
            <a:r>
              <a:rPr lang="pl-PL" sz="1600" b="1" dirty="0"/>
              <a:t>3</a:t>
            </a:r>
            <a:r>
              <a:rPr lang="pl-PL" sz="1600" dirty="0"/>
              <a:t> </a:t>
            </a:r>
            <a:r>
              <a:rPr lang="en-US" sz="1600" dirty="0"/>
              <a:t>required a 10-fold higher concentration. However, for </a:t>
            </a:r>
            <a:r>
              <a:rPr lang="pl-PL" sz="1600" dirty="0"/>
              <a:t>G</a:t>
            </a:r>
            <a:r>
              <a:rPr lang="en-US" sz="1600" dirty="0"/>
              <a:t>ram-negative </a:t>
            </a:r>
            <a:r>
              <a:rPr lang="en-US" sz="1600" i="1" dirty="0"/>
              <a:t>E</a:t>
            </a:r>
            <a:r>
              <a:rPr lang="pl-PL" sz="1600" i="1" dirty="0" err="1"/>
              <a:t>scherichia</a:t>
            </a:r>
            <a:r>
              <a:rPr lang="en-US" sz="1600" i="1" dirty="0"/>
              <a:t> coli</a:t>
            </a:r>
            <a:r>
              <a:rPr lang="en-US" sz="1600" dirty="0"/>
              <a:t>, high inactivation was obtained only for </a:t>
            </a:r>
            <a:r>
              <a:rPr lang="pl-PL" sz="1600" dirty="0" err="1"/>
              <a:t>cationic</a:t>
            </a:r>
            <a:r>
              <a:rPr lang="pl-PL" sz="1600" dirty="0"/>
              <a:t>, </a:t>
            </a:r>
            <a:r>
              <a:rPr lang="pl-PL" sz="1600" dirty="0" err="1"/>
              <a:t>iodinated</a:t>
            </a:r>
            <a:r>
              <a:rPr lang="pl-PL" sz="1600" dirty="0"/>
              <a:t> </a:t>
            </a:r>
            <a:r>
              <a:rPr lang="en-US" sz="1600" dirty="0"/>
              <a:t>derivative </a:t>
            </a:r>
            <a:r>
              <a:rPr lang="en-US" sz="1600" b="1" dirty="0"/>
              <a:t>5</a:t>
            </a:r>
            <a:r>
              <a:rPr lang="pl-PL" sz="1600" b="1" dirty="0"/>
              <a:t> </a:t>
            </a:r>
            <a:r>
              <a:rPr lang="en-US" sz="1600" dirty="0"/>
              <a:t>at a concentration of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least</a:t>
            </a:r>
            <a:r>
              <a:rPr lang="pl-PL" sz="1600" dirty="0"/>
              <a:t> </a:t>
            </a:r>
            <a:r>
              <a:rPr lang="en-US" sz="1600" dirty="0"/>
              <a:t>5 </a:t>
            </a:r>
            <a:r>
              <a:rPr lang="en-US" sz="1600" dirty="0" err="1" smtClean="0"/>
              <a:t>μM</a:t>
            </a:r>
            <a:r>
              <a:rPr lang="pl-PL" sz="1600" dirty="0" smtClean="0"/>
              <a:t> [7]</a:t>
            </a:r>
            <a:r>
              <a:rPr lang="en-US" sz="1600" dirty="0" smtClean="0"/>
              <a:t>. </a:t>
            </a:r>
            <a:endParaRPr lang="pl-PL" sz="16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93351"/>
              </p:ext>
            </p:extLst>
          </p:nvPr>
        </p:nvGraphicFramePr>
        <p:xfrm>
          <a:off x="228600" y="2751480"/>
          <a:ext cx="4953000" cy="2811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</a:tblGrid>
              <a:tr h="56465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</a:t>
                      </a:r>
                      <a:r>
                        <a:rPr lang="en-US" sz="16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reductions of S.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aureus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E. coli treated with BODIPYs 2-5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88A9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/>
                        <a:t>BODIPY</a:t>
                      </a:r>
                      <a:endParaRPr lang="pl-PL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/>
                        <a:t>2</a:t>
                      </a:r>
                      <a:endParaRPr lang="pl-PL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/>
                        <a:t>3</a:t>
                      </a:r>
                      <a:endParaRPr lang="pl-PL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/>
                        <a:t>4</a:t>
                      </a:r>
                      <a:endParaRPr lang="pl-PL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/>
                        <a:t>5</a:t>
                      </a:r>
                      <a:endParaRPr lang="pl-PL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/>
                        <a:t>S.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baseline="0" dirty="0" err="1" smtClean="0"/>
                        <a:t>aureus</a:t>
                      </a:r>
                      <a:endParaRPr lang="pl-PL" sz="160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 </a:t>
                      </a:r>
                      <a:r>
                        <a:rPr lang="el-GR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0.25 </a:t>
                      </a:r>
                      <a:r>
                        <a:rPr lang="el-GR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pl-PL" i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/>
                        <a:t>4.1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&gt;5.8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3.9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&gt;5.6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dirty="0" smtClean="0"/>
                        <a:t>E. coli</a:t>
                      </a:r>
                      <a:endParaRPr lang="pl-PL" sz="160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b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 </a:t>
                      </a:r>
                      <a:r>
                        <a:rPr lang="el-GR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</a:t>
                      </a:r>
                      <a:r>
                        <a:rPr lang="el-GR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pl-PL" i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1.7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&gt;5.3 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&gt;5.4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&gt;5.3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log</a:t>
                      </a:r>
                      <a:r>
                        <a:rPr lang="pl-PL" sz="1600" baseline="-25000" dirty="0" smtClean="0"/>
                        <a:t>10</a:t>
                      </a:r>
                      <a:endParaRPr lang="pl-PL" sz="16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Grupa 10"/>
          <p:cNvGrpSpPr>
            <a:grpSpLocks noChangeAspect="1"/>
          </p:cNvGrpSpPr>
          <p:nvPr/>
        </p:nvGrpSpPr>
        <p:grpSpPr>
          <a:xfrm>
            <a:off x="439100" y="3887154"/>
            <a:ext cx="480711" cy="365792"/>
            <a:chOff x="0" y="0"/>
            <a:chExt cx="501015" cy="380365"/>
          </a:xfrm>
        </p:grpSpPr>
        <p:sp>
          <p:nvSpPr>
            <p:cNvPr id="12" name="Elipsa 11"/>
            <p:cNvSpPr/>
            <p:nvPr/>
          </p:nvSpPr>
          <p:spPr>
            <a:xfrm>
              <a:off x="336550" y="215900"/>
              <a:ext cx="164465" cy="164465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323850" y="0"/>
              <a:ext cx="164891" cy="164892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69850" y="177800"/>
              <a:ext cx="164465" cy="164465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5" name="Elipsa 14"/>
            <p:cNvSpPr/>
            <p:nvPr/>
          </p:nvSpPr>
          <p:spPr>
            <a:xfrm>
              <a:off x="234950" y="63500"/>
              <a:ext cx="164465" cy="164465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0" y="63500"/>
              <a:ext cx="164465" cy="164465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7" name="Mnożenie 16"/>
          <p:cNvSpPr/>
          <p:nvPr/>
        </p:nvSpPr>
        <p:spPr>
          <a:xfrm>
            <a:off x="304800" y="3709083"/>
            <a:ext cx="820077" cy="786717"/>
          </a:xfrm>
          <a:prstGeom prst="mathMultiply">
            <a:avLst>
              <a:gd name="adj1" fmla="val 616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grpSp>
        <p:nvGrpSpPr>
          <p:cNvPr id="18" name="Grupa 17"/>
          <p:cNvGrpSpPr>
            <a:grpSpLocks noChangeAspect="1"/>
          </p:cNvGrpSpPr>
          <p:nvPr/>
        </p:nvGrpSpPr>
        <p:grpSpPr>
          <a:xfrm rot="1708667">
            <a:off x="489344" y="4819750"/>
            <a:ext cx="514417" cy="451119"/>
            <a:chOff x="0" y="0"/>
            <a:chExt cx="615158" cy="539890"/>
          </a:xfrm>
        </p:grpSpPr>
        <p:sp>
          <p:nvSpPr>
            <p:cNvPr id="19" name="Elipsa 12"/>
            <p:cNvSpPr/>
            <p:nvPr/>
          </p:nvSpPr>
          <p:spPr>
            <a:xfrm rot="17940000">
              <a:off x="172387" y="-163513"/>
              <a:ext cx="99060" cy="426085"/>
            </a:xfrm>
            <a:custGeom>
              <a:avLst/>
              <a:gdLst>
                <a:gd name="connsiteX0" fmla="*/ 0 w 1078865"/>
                <a:gd name="connsiteY0" fmla="*/ 1806258 h 3612515"/>
                <a:gd name="connsiteX1" fmla="*/ 539433 w 1078865"/>
                <a:gd name="connsiteY1" fmla="*/ 0 h 3612515"/>
                <a:gd name="connsiteX2" fmla="*/ 1078866 w 1078865"/>
                <a:gd name="connsiteY2" fmla="*/ 1806258 h 3612515"/>
                <a:gd name="connsiteX3" fmla="*/ 539433 w 1078865"/>
                <a:gd name="connsiteY3" fmla="*/ 3612516 h 3612515"/>
                <a:gd name="connsiteX4" fmla="*/ 0 w 1078865"/>
                <a:gd name="connsiteY4" fmla="*/ 1806258 h 3612515"/>
                <a:gd name="connsiteX0" fmla="*/ 28 w 1078922"/>
                <a:gd name="connsiteY0" fmla="*/ 1806258 h 3612516"/>
                <a:gd name="connsiteX1" fmla="*/ 539461 w 1078922"/>
                <a:gd name="connsiteY1" fmla="*/ 0 h 3612516"/>
                <a:gd name="connsiteX2" fmla="*/ 1078894 w 1078922"/>
                <a:gd name="connsiteY2" fmla="*/ 1806258 h 3612516"/>
                <a:gd name="connsiteX3" fmla="*/ 539461 w 1078922"/>
                <a:gd name="connsiteY3" fmla="*/ 3612516 h 3612516"/>
                <a:gd name="connsiteX4" fmla="*/ 28 w 1078922"/>
                <a:gd name="connsiteY4" fmla="*/ 1806258 h 3612516"/>
                <a:gd name="connsiteX0" fmla="*/ 1556 w 1081979"/>
                <a:gd name="connsiteY0" fmla="*/ 1806258 h 3612516"/>
                <a:gd name="connsiteX1" fmla="*/ 540989 w 1081979"/>
                <a:gd name="connsiteY1" fmla="*/ 0 h 3612516"/>
                <a:gd name="connsiteX2" fmla="*/ 1080422 w 1081979"/>
                <a:gd name="connsiteY2" fmla="*/ 1806258 h 3612516"/>
                <a:gd name="connsiteX3" fmla="*/ 540989 w 1081979"/>
                <a:gd name="connsiteY3" fmla="*/ 3612516 h 3612516"/>
                <a:gd name="connsiteX4" fmla="*/ 1556 w 1081979"/>
                <a:gd name="connsiteY4" fmla="*/ 1806258 h 3612516"/>
                <a:gd name="connsiteX0" fmla="*/ 29 w 1078922"/>
                <a:gd name="connsiteY0" fmla="*/ 1806258 h 3612516"/>
                <a:gd name="connsiteX1" fmla="*/ 539462 w 1078922"/>
                <a:gd name="connsiteY1" fmla="*/ 0 h 3612516"/>
                <a:gd name="connsiteX2" fmla="*/ 1078895 w 1078922"/>
                <a:gd name="connsiteY2" fmla="*/ 1806258 h 3612516"/>
                <a:gd name="connsiteX3" fmla="*/ 539462 w 1078922"/>
                <a:gd name="connsiteY3" fmla="*/ 3612516 h 3612516"/>
                <a:gd name="connsiteX4" fmla="*/ 29 w 1078922"/>
                <a:gd name="connsiteY4" fmla="*/ 1806258 h 361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22" h="3612516">
                  <a:moveTo>
                    <a:pt x="29" y="1806258"/>
                  </a:moveTo>
                  <a:cubicBezTo>
                    <a:pt x="29" y="808689"/>
                    <a:pt x="-13292" y="0"/>
                    <a:pt x="539462" y="0"/>
                  </a:cubicBezTo>
                  <a:cubicBezTo>
                    <a:pt x="1092216" y="0"/>
                    <a:pt x="1078895" y="808689"/>
                    <a:pt x="1078895" y="1806258"/>
                  </a:cubicBezTo>
                  <a:cubicBezTo>
                    <a:pt x="1078895" y="2803827"/>
                    <a:pt x="1092214" y="3612518"/>
                    <a:pt x="539462" y="3612516"/>
                  </a:cubicBezTo>
                  <a:cubicBezTo>
                    <a:pt x="-13290" y="3612514"/>
                    <a:pt x="29" y="2803827"/>
                    <a:pt x="29" y="1806258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Elipsa 12"/>
            <p:cNvSpPr/>
            <p:nvPr/>
          </p:nvSpPr>
          <p:spPr>
            <a:xfrm rot="3420000">
              <a:off x="352268" y="76330"/>
              <a:ext cx="99695" cy="426085"/>
            </a:xfrm>
            <a:custGeom>
              <a:avLst/>
              <a:gdLst>
                <a:gd name="connsiteX0" fmla="*/ 0 w 1078865"/>
                <a:gd name="connsiteY0" fmla="*/ 1806258 h 3612515"/>
                <a:gd name="connsiteX1" fmla="*/ 539433 w 1078865"/>
                <a:gd name="connsiteY1" fmla="*/ 0 h 3612515"/>
                <a:gd name="connsiteX2" fmla="*/ 1078866 w 1078865"/>
                <a:gd name="connsiteY2" fmla="*/ 1806258 h 3612515"/>
                <a:gd name="connsiteX3" fmla="*/ 539433 w 1078865"/>
                <a:gd name="connsiteY3" fmla="*/ 3612516 h 3612515"/>
                <a:gd name="connsiteX4" fmla="*/ 0 w 1078865"/>
                <a:gd name="connsiteY4" fmla="*/ 1806258 h 3612515"/>
                <a:gd name="connsiteX0" fmla="*/ 28 w 1078922"/>
                <a:gd name="connsiteY0" fmla="*/ 1806258 h 3612516"/>
                <a:gd name="connsiteX1" fmla="*/ 539461 w 1078922"/>
                <a:gd name="connsiteY1" fmla="*/ 0 h 3612516"/>
                <a:gd name="connsiteX2" fmla="*/ 1078894 w 1078922"/>
                <a:gd name="connsiteY2" fmla="*/ 1806258 h 3612516"/>
                <a:gd name="connsiteX3" fmla="*/ 539461 w 1078922"/>
                <a:gd name="connsiteY3" fmla="*/ 3612516 h 3612516"/>
                <a:gd name="connsiteX4" fmla="*/ 28 w 1078922"/>
                <a:gd name="connsiteY4" fmla="*/ 1806258 h 3612516"/>
                <a:gd name="connsiteX0" fmla="*/ 1556 w 1081979"/>
                <a:gd name="connsiteY0" fmla="*/ 1806258 h 3612516"/>
                <a:gd name="connsiteX1" fmla="*/ 540989 w 1081979"/>
                <a:gd name="connsiteY1" fmla="*/ 0 h 3612516"/>
                <a:gd name="connsiteX2" fmla="*/ 1080422 w 1081979"/>
                <a:gd name="connsiteY2" fmla="*/ 1806258 h 3612516"/>
                <a:gd name="connsiteX3" fmla="*/ 540989 w 1081979"/>
                <a:gd name="connsiteY3" fmla="*/ 3612516 h 3612516"/>
                <a:gd name="connsiteX4" fmla="*/ 1556 w 1081979"/>
                <a:gd name="connsiteY4" fmla="*/ 1806258 h 3612516"/>
                <a:gd name="connsiteX0" fmla="*/ 29 w 1078922"/>
                <a:gd name="connsiteY0" fmla="*/ 1806258 h 3612516"/>
                <a:gd name="connsiteX1" fmla="*/ 539462 w 1078922"/>
                <a:gd name="connsiteY1" fmla="*/ 0 h 3612516"/>
                <a:gd name="connsiteX2" fmla="*/ 1078895 w 1078922"/>
                <a:gd name="connsiteY2" fmla="*/ 1806258 h 3612516"/>
                <a:gd name="connsiteX3" fmla="*/ 539462 w 1078922"/>
                <a:gd name="connsiteY3" fmla="*/ 3612516 h 3612516"/>
                <a:gd name="connsiteX4" fmla="*/ 29 w 1078922"/>
                <a:gd name="connsiteY4" fmla="*/ 1806258 h 361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22" h="3612516">
                  <a:moveTo>
                    <a:pt x="29" y="1806258"/>
                  </a:moveTo>
                  <a:cubicBezTo>
                    <a:pt x="29" y="808689"/>
                    <a:pt x="-13292" y="0"/>
                    <a:pt x="539462" y="0"/>
                  </a:cubicBezTo>
                  <a:cubicBezTo>
                    <a:pt x="1092216" y="0"/>
                    <a:pt x="1078895" y="808689"/>
                    <a:pt x="1078895" y="1806258"/>
                  </a:cubicBezTo>
                  <a:cubicBezTo>
                    <a:pt x="1078895" y="2803827"/>
                    <a:pt x="1092214" y="3612518"/>
                    <a:pt x="539462" y="3612516"/>
                  </a:cubicBezTo>
                  <a:cubicBezTo>
                    <a:pt x="-13290" y="3612514"/>
                    <a:pt x="29" y="2803827"/>
                    <a:pt x="29" y="1806258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" name="Elipsa 12"/>
            <p:cNvSpPr/>
            <p:nvPr/>
          </p:nvSpPr>
          <p:spPr>
            <a:xfrm rot="2340000">
              <a:off x="0" y="113805"/>
              <a:ext cx="99695" cy="426085"/>
            </a:xfrm>
            <a:custGeom>
              <a:avLst/>
              <a:gdLst>
                <a:gd name="connsiteX0" fmla="*/ 0 w 1078865"/>
                <a:gd name="connsiteY0" fmla="*/ 1806258 h 3612515"/>
                <a:gd name="connsiteX1" fmla="*/ 539433 w 1078865"/>
                <a:gd name="connsiteY1" fmla="*/ 0 h 3612515"/>
                <a:gd name="connsiteX2" fmla="*/ 1078866 w 1078865"/>
                <a:gd name="connsiteY2" fmla="*/ 1806258 h 3612515"/>
                <a:gd name="connsiteX3" fmla="*/ 539433 w 1078865"/>
                <a:gd name="connsiteY3" fmla="*/ 3612516 h 3612515"/>
                <a:gd name="connsiteX4" fmla="*/ 0 w 1078865"/>
                <a:gd name="connsiteY4" fmla="*/ 1806258 h 3612515"/>
                <a:gd name="connsiteX0" fmla="*/ 28 w 1078922"/>
                <a:gd name="connsiteY0" fmla="*/ 1806258 h 3612516"/>
                <a:gd name="connsiteX1" fmla="*/ 539461 w 1078922"/>
                <a:gd name="connsiteY1" fmla="*/ 0 h 3612516"/>
                <a:gd name="connsiteX2" fmla="*/ 1078894 w 1078922"/>
                <a:gd name="connsiteY2" fmla="*/ 1806258 h 3612516"/>
                <a:gd name="connsiteX3" fmla="*/ 539461 w 1078922"/>
                <a:gd name="connsiteY3" fmla="*/ 3612516 h 3612516"/>
                <a:gd name="connsiteX4" fmla="*/ 28 w 1078922"/>
                <a:gd name="connsiteY4" fmla="*/ 1806258 h 3612516"/>
                <a:gd name="connsiteX0" fmla="*/ 1556 w 1081979"/>
                <a:gd name="connsiteY0" fmla="*/ 1806258 h 3612516"/>
                <a:gd name="connsiteX1" fmla="*/ 540989 w 1081979"/>
                <a:gd name="connsiteY1" fmla="*/ 0 h 3612516"/>
                <a:gd name="connsiteX2" fmla="*/ 1080422 w 1081979"/>
                <a:gd name="connsiteY2" fmla="*/ 1806258 h 3612516"/>
                <a:gd name="connsiteX3" fmla="*/ 540989 w 1081979"/>
                <a:gd name="connsiteY3" fmla="*/ 3612516 h 3612516"/>
                <a:gd name="connsiteX4" fmla="*/ 1556 w 1081979"/>
                <a:gd name="connsiteY4" fmla="*/ 1806258 h 3612516"/>
                <a:gd name="connsiteX0" fmla="*/ 29 w 1078922"/>
                <a:gd name="connsiteY0" fmla="*/ 1806258 h 3612516"/>
                <a:gd name="connsiteX1" fmla="*/ 539462 w 1078922"/>
                <a:gd name="connsiteY1" fmla="*/ 0 h 3612516"/>
                <a:gd name="connsiteX2" fmla="*/ 1078895 w 1078922"/>
                <a:gd name="connsiteY2" fmla="*/ 1806258 h 3612516"/>
                <a:gd name="connsiteX3" fmla="*/ 539462 w 1078922"/>
                <a:gd name="connsiteY3" fmla="*/ 3612516 h 3612516"/>
                <a:gd name="connsiteX4" fmla="*/ 29 w 1078922"/>
                <a:gd name="connsiteY4" fmla="*/ 1806258 h 361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22" h="3612516">
                  <a:moveTo>
                    <a:pt x="29" y="1806258"/>
                  </a:moveTo>
                  <a:cubicBezTo>
                    <a:pt x="29" y="808689"/>
                    <a:pt x="-13292" y="0"/>
                    <a:pt x="539462" y="0"/>
                  </a:cubicBezTo>
                  <a:cubicBezTo>
                    <a:pt x="1092216" y="0"/>
                    <a:pt x="1078895" y="808689"/>
                    <a:pt x="1078895" y="1806258"/>
                  </a:cubicBezTo>
                  <a:cubicBezTo>
                    <a:pt x="1078895" y="2803827"/>
                    <a:pt x="1092214" y="3612518"/>
                    <a:pt x="539462" y="3612516"/>
                  </a:cubicBezTo>
                  <a:cubicBezTo>
                    <a:pt x="-13290" y="3612514"/>
                    <a:pt x="29" y="2803827"/>
                    <a:pt x="29" y="1806258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2" name="Mnożenie 21"/>
          <p:cNvSpPr/>
          <p:nvPr/>
        </p:nvSpPr>
        <p:spPr>
          <a:xfrm>
            <a:off x="304800" y="4572000"/>
            <a:ext cx="820077" cy="786717"/>
          </a:xfrm>
          <a:prstGeom prst="mathMultiply">
            <a:avLst>
              <a:gd name="adj1" fmla="val 6160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6459" r="1820" b="32123"/>
          <a:stretch/>
        </p:blipFill>
        <p:spPr bwMode="auto">
          <a:xfrm>
            <a:off x="152399" y="838200"/>
            <a:ext cx="8784000" cy="162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en-US" sz="2400" b="1" i="1" dirty="0"/>
              <a:t>In vitro </a:t>
            </a:r>
            <a:r>
              <a:rPr lang="en-US" sz="2400" b="1" dirty="0"/>
              <a:t>photodynamic </a:t>
            </a:r>
            <a:r>
              <a:rPr lang="en-US" sz="2400" b="1" dirty="0" smtClean="0"/>
              <a:t>anti</a:t>
            </a:r>
            <a:r>
              <a:rPr lang="pl-PL" sz="2400" b="1" dirty="0" err="1" smtClean="0"/>
              <a:t>cancer</a:t>
            </a:r>
            <a:r>
              <a:rPr lang="pl-PL" sz="2400" b="1" dirty="0" smtClean="0"/>
              <a:t> </a:t>
            </a:r>
            <a:r>
              <a:rPr lang="en-US" sz="2400" b="1" dirty="0" smtClean="0"/>
              <a:t>activity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343400" y="2667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Both </a:t>
            </a:r>
            <a:r>
              <a:rPr lang="en-US" sz="1600" dirty="0"/>
              <a:t>iodinated derivatives </a:t>
            </a:r>
            <a:r>
              <a:rPr lang="en-US" sz="1600" b="1" dirty="0"/>
              <a:t>4</a:t>
            </a:r>
            <a:r>
              <a:rPr lang="en-US" sz="1600" dirty="0"/>
              <a:t> and </a:t>
            </a:r>
            <a:r>
              <a:rPr lang="en-US" sz="1600" b="1" dirty="0"/>
              <a:t>5</a:t>
            </a:r>
            <a:r>
              <a:rPr lang="en-US" sz="1600" dirty="0"/>
              <a:t> showed </a:t>
            </a:r>
            <a:r>
              <a:rPr lang="en-US" sz="1600" dirty="0" smtClean="0"/>
              <a:t>high </a:t>
            </a:r>
            <a:r>
              <a:rPr lang="en-US" sz="1600" dirty="0"/>
              <a:t>photodynamic </a:t>
            </a:r>
            <a:r>
              <a:rPr lang="en-US" sz="1600" dirty="0" smtClean="0"/>
              <a:t>anti</a:t>
            </a:r>
            <a:r>
              <a:rPr lang="pl-PL" sz="1600" dirty="0" err="1" smtClean="0"/>
              <a:t>cancer</a:t>
            </a:r>
            <a:r>
              <a:rPr lang="en-US" sz="1600" dirty="0" smtClean="0"/>
              <a:t> </a:t>
            </a:r>
            <a:r>
              <a:rPr lang="en-US" sz="1600" dirty="0"/>
              <a:t>activity </a:t>
            </a:r>
            <a:r>
              <a:rPr lang="pl-PL" sz="1600" dirty="0" smtClean="0"/>
              <a:t>with </a:t>
            </a:r>
            <a:r>
              <a:rPr lang="en-US" sz="1600" dirty="0" smtClean="0"/>
              <a:t>IC</a:t>
            </a:r>
            <a:r>
              <a:rPr lang="en-US" sz="1600" baseline="-25000" dirty="0" smtClean="0"/>
              <a:t>50</a:t>
            </a:r>
            <a:r>
              <a:rPr lang="en-US" sz="1600" dirty="0" smtClean="0"/>
              <a:t> </a:t>
            </a:r>
            <a:r>
              <a:rPr lang="en-US" sz="1600" dirty="0"/>
              <a:t>values ​​of 48.3 </a:t>
            </a:r>
            <a:r>
              <a:rPr lang="en-US" sz="1600" dirty="0" err="1"/>
              <a:t>nmol</a:t>
            </a:r>
            <a:r>
              <a:rPr lang="en-US" sz="1600" dirty="0"/>
              <a:t> and 19.3 </a:t>
            </a:r>
            <a:r>
              <a:rPr lang="en-US" sz="1600" dirty="0" err="1"/>
              <a:t>nmol</a:t>
            </a:r>
            <a:r>
              <a:rPr lang="en-US" sz="1600" dirty="0"/>
              <a:t>, </a:t>
            </a:r>
            <a:r>
              <a:rPr lang="en-US" sz="1600" dirty="0" smtClean="0"/>
              <a:t>respectively. </a:t>
            </a:r>
            <a:r>
              <a:rPr lang="en-US" sz="1600" dirty="0"/>
              <a:t>Due to the best photodynamic activity, derivative </a:t>
            </a:r>
            <a:r>
              <a:rPr lang="en-US" sz="1600" b="1" dirty="0"/>
              <a:t>5</a:t>
            </a:r>
            <a:r>
              <a:rPr lang="en-US" sz="1600" dirty="0"/>
              <a:t> was also assessed under hypoxic </a:t>
            </a:r>
            <a:r>
              <a:rPr lang="en-US" sz="1600" dirty="0" smtClean="0"/>
              <a:t>conditions</a:t>
            </a:r>
            <a:r>
              <a:rPr lang="pl-PL" sz="1600" dirty="0" smtClean="0"/>
              <a:t> </a:t>
            </a:r>
            <a:r>
              <a:rPr lang="en-US" sz="1600" dirty="0" smtClean="0"/>
              <a:t>with </a:t>
            </a:r>
            <a:r>
              <a:rPr lang="en-US" sz="1600" dirty="0"/>
              <a:t>an oxygen content reduced to 1%. It was shown that lowering the oxygen </a:t>
            </a:r>
            <a:r>
              <a:rPr lang="en-US" sz="1600" dirty="0" smtClean="0"/>
              <a:t>concentration </a:t>
            </a:r>
            <a:r>
              <a:rPr lang="en-US" sz="1600" dirty="0"/>
              <a:t>inhibited the activity of derivative </a:t>
            </a:r>
            <a:r>
              <a:rPr lang="en-US" sz="1600" b="1" dirty="0"/>
              <a:t>5</a:t>
            </a:r>
            <a:r>
              <a:rPr lang="en-US" sz="1600" dirty="0"/>
              <a:t>. These results indicate that oxygen is essential for the activity of this </a:t>
            </a:r>
            <a:r>
              <a:rPr lang="en-US" sz="1600" dirty="0" smtClean="0"/>
              <a:t>compound </a:t>
            </a:r>
            <a:r>
              <a:rPr lang="pl-PL" sz="1600" dirty="0" smtClean="0"/>
              <a:t>and</a:t>
            </a:r>
            <a:r>
              <a:rPr lang="en-US" sz="1600" dirty="0" smtClean="0"/>
              <a:t> </a:t>
            </a:r>
            <a:r>
              <a:rPr lang="en-US" sz="1600" dirty="0"/>
              <a:t>the mechanism of action is most likely </a:t>
            </a:r>
            <a:r>
              <a:rPr lang="pl-PL" sz="1600" dirty="0" err="1" smtClean="0"/>
              <a:t>related</a:t>
            </a:r>
            <a:r>
              <a:rPr lang="pl-PL" sz="1600" dirty="0" smtClean="0"/>
              <a:t> to </a:t>
            </a:r>
            <a:r>
              <a:rPr lang="en-US" sz="1600" dirty="0" smtClean="0"/>
              <a:t>the </a:t>
            </a:r>
            <a:r>
              <a:rPr lang="en-US" sz="1600" dirty="0"/>
              <a:t>generation of singlet oxygen, the formation of which depends on the presence of molecular </a:t>
            </a:r>
            <a:r>
              <a:rPr lang="en-US" sz="1600" dirty="0" smtClean="0"/>
              <a:t>oxygen</a:t>
            </a:r>
            <a:r>
              <a:rPr lang="pl-PL" sz="1600" dirty="0" smtClean="0"/>
              <a:t> [7].</a:t>
            </a:r>
            <a:endParaRPr lang="pl-PL" sz="16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85599"/>
              </p:ext>
            </p:extLst>
          </p:nvPr>
        </p:nvGraphicFramePr>
        <p:xfrm>
          <a:off x="228600" y="2642270"/>
          <a:ext cx="3962399" cy="3080844"/>
        </p:xfrm>
        <a:graphic>
          <a:graphicData uri="http://schemas.openxmlformats.org/drawingml/2006/table">
            <a:tbl>
              <a:tblPr firstRow="1" firstCol="1" bandRow="1"/>
              <a:tblGrid>
                <a:gridCol w="1143000"/>
                <a:gridCol w="1364848"/>
                <a:gridCol w="1454551"/>
              </a:tblGrid>
              <a:tr h="6120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IC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values of BODIPYs 2-5 against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prostate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adenocarcinoma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LNCaP</a:t>
                      </a: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pl-PL" sz="1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BODIPY</a:t>
                      </a:r>
                      <a:endParaRPr lang="pl-PL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j-lt"/>
                          <a:cs typeface="Times New Roman" pitchFamily="18" charset="0"/>
                        </a:rPr>
                        <a:t>non-</a:t>
                      </a:r>
                      <a:r>
                        <a:rPr lang="pl-PL" sz="1600" b="1" dirty="0" err="1" smtClean="0">
                          <a:effectLst/>
                          <a:latin typeface="+mj-lt"/>
                          <a:cs typeface="Times New Roman" pitchFamily="18" charset="0"/>
                        </a:rPr>
                        <a:t>irradiated</a:t>
                      </a:r>
                      <a:endParaRPr lang="pl-PL" sz="1600" b="1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effectLst/>
                          <a:latin typeface="+mj-lt"/>
                          <a:cs typeface="Times New Roman" pitchFamily="18" charset="0"/>
                        </a:rPr>
                        <a:t>irradiated</a:t>
                      </a:r>
                      <a:endParaRPr lang="pl-PL" sz="1600" b="1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9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7±1.4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3±1.5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&gt;10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&gt;10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&gt;2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048±0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012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cs typeface="Times New Roman" pitchFamily="18" charset="0"/>
                        </a:rPr>
                        <a:t>06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019±0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004</a:t>
                      </a:r>
                      <a:endParaRPr lang="pl-PL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40000"/>
                      </a:srgbClr>
                    </a:solidFill>
                  </a:tcPr>
                </a:tc>
              </a:tr>
              <a:tr h="411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pl-PL" sz="16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hypoxia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&gt;10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cs typeface="Times New Roman" pitchFamily="18" charset="0"/>
                        </a:rPr>
                        <a:t>&gt;10</a:t>
                      </a:r>
                      <a:endParaRPr lang="pl-PL" sz="160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85C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50000" r="1716" b="17686"/>
          <a:stretch/>
        </p:blipFill>
        <p:spPr bwMode="auto">
          <a:xfrm>
            <a:off x="171600" y="838200"/>
            <a:ext cx="8784000" cy="167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990600"/>
            <a:ext cx="8686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introduction of iodine atoms to the </a:t>
            </a:r>
            <a:r>
              <a:rPr lang="en-US" dirty="0" err="1"/>
              <a:t>amphiphilic</a:t>
            </a:r>
            <a:r>
              <a:rPr lang="en-US" dirty="0"/>
              <a:t> derivative </a:t>
            </a:r>
            <a:r>
              <a:rPr lang="en-US" b="1" dirty="0"/>
              <a:t>3</a:t>
            </a:r>
            <a:r>
              <a:rPr lang="en-US" dirty="0"/>
              <a:t> resulted in an increase in </a:t>
            </a:r>
            <a:r>
              <a:rPr lang="en-US" dirty="0" err="1"/>
              <a:t>lipophilicity</a:t>
            </a:r>
            <a:r>
              <a:rPr lang="en-US" dirty="0"/>
              <a:t>, </a:t>
            </a:r>
            <a:r>
              <a:rPr lang="en-US" dirty="0" smtClean="0"/>
              <a:t>confirmed </a:t>
            </a:r>
            <a:r>
              <a:rPr lang="en-US" dirty="0"/>
              <a:t>by a change in the </a:t>
            </a:r>
            <a:r>
              <a:rPr lang="en-US" dirty="0" err="1" smtClean="0"/>
              <a:t>log</a:t>
            </a:r>
            <a:r>
              <a:rPr lang="en-US" i="1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value from 0.01 to 0.65.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/>
              <a:t>The non-</a:t>
            </a:r>
            <a:r>
              <a:rPr lang="pl-PL" dirty="0" err="1" smtClean="0"/>
              <a:t>iodinated</a:t>
            </a:r>
            <a:r>
              <a:rPr lang="pl-PL" dirty="0" smtClean="0"/>
              <a:t> BODIPY</a:t>
            </a:r>
            <a:r>
              <a:rPr lang="en-US" dirty="0" smtClean="0"/>
              <a:t>s </a:t>
            </a:r>
            <a:r>
              <a:rPr lang="en-US" b="1" dirty="0"/>
              <a:t>2</a:t>
            </a:r>
            <a:r>
              <a:rPr lang="en-US" dirty="0"/>
              <a:t> and </a:t>
            </a:r>
            <a:r>
              <a:rPr lang="en-US" b="1" dirty="0" smtClean="0"/>
              <a:t>3</a:t>
            </a:r>
            <a:r>
              <a:rPr lang="en-US" dirty="0" smtClean="0"/>
              <a:t> show</a:t>
            </a:r>
            <a:r>
              <a:rPr lang="pl-PL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strong fluorescent properties, </a:t>
            </a:r>
            <a:r>
              <a:rPr lang="en-US" dirty="0" err="1" smtClean="0"/>
              <a:t>prov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that they can be used in diagnostics, e.g. as fluorescent markers.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iodinated derivatives </a:t>
            </a:r>
            <a:r>
              <a:rPr lang="en-US" b="1" dirty="0"/>
              <a:t>4</a:t>
            </a:r>
            <a:r>
              <a:rPr lang="en-US" dirty="0"/>
              <a:t> and </a:t>
            </a:r>
            <a:r>
              <a:rPr lang="en-US" b="1" dirty="0"/>
              <a:t>5</a:t>
            </a:r>
            <a:r>
              <a:rPr lang="en-US" dirty="0"/>
              <a:t> are characterized by very high values ​​of the quantum </a:t>
            </a:r>
            <a:r>
              <a:rPr lang="pl-PL" dirty="0" err="1" smtClean="0"/>
              <a:t>yields</a:t>
            </a:r>
            <a:r>
              <a:rPr lang="en-US" dirty="0" smtClean="0"/>
              <a:t> </a:t>
            </a:r>
            <a:r>
              <a:rPr lang="en-US" dirty="0"/>
              <a:t>of singlet oxygen generation (Φ</a:t>
            </a:r>
            <a:r>
              <a:rPr lang="en-US" baseline="-25000" dirty="0"/>
              <a:t>Δ</a:t>
            </a:r>
            <a:r>
              <a:rPr lang="en-US" dirty="0"/>
              <a:t>) in the range of 0.69-0.97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err="1" smtClean="0"/>
              <a:t>BODIPYs</a:t>
            </a:r>
            <a:r>
              <a:rPr lang="pl-PL" dirty="0" smtClean="0"/>
              <a:t> </a:t>
            </a:r>
            <a:r>
              <a:rPr lang="en-US" b="1" dirty="0" smtClean="0"/>
              <a:t>4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5 </a:t>
            </a:r>
            <a:r>
              <a:rPr lang="en-US" dirty="0"/>
              <a:t>showed 10-fold greater activity against gram-positive </a:t>
            </a:r>
            <a:r>
              <a:rPr lang="en-US" i="1" dirty="0"/>
              <a:t>S. </a:t>
            </a:r>
            <a:r>
              <a:rPr lang="en-US" i="1" dirty="0" err="1"/>
              <a:t>aureus</a:t>
            </a:r>
            <a:r>
              <a:rPr lang="en-US" i="1" dirty="0"/>
              <a:t> </a:t>
            </a:r>
            <a:r>
              <a:rPr lang="en-US" dirty="0"/>
              <a:t>than their iodine-free analogs </a:t>
            </a:r>
            <a:r>
              <a:rPr lang="en-US" b="1" dirty="0"/>
              <a:t>2</a:t>
            </a:r>
            <a:r>
              <a:rPr lang="en-US" dirty="0"/>
              <a:t> and </a:t>
            </a:r>
            <a:r>
              <a:rPr lang="en-US" b="1" dirty="0"/>
              <a:t>3</a:t>
            </a:r>
            <a:r>
              <a:rPr lang="en-US" dirty="0"/>
              <a:t>. </a:t>
            </a:r>
            <a:r>
              <a:rPr lang="pl-PL" dirty="0" smtClean="0"/>
              <a:t>The </a:t>
            </a:r>
            <a:r>
              <a:rPr lang="pl-PL" dirty="0" err="1" smtClean="0"/>
              <a:t>presence</a:t>
            </a:r>
            <a:r>
              <a:rPr lang="pl-PL" dirty="0" smtClean="0"/>
              <a:t> of </a:t>
            </a:r>
            <a:r>
              <a:rPr lang="pl-PL" dirty="0" err="1" smtClean="0"/>
              <a:t>iodine</a:t>
            </a:r>
            <a:r>
              <a:rPr lang="pl-PL" dirty="0" smtClean="0"/>
              <a:t> </a:t>
            </a:r>
            <a:r>
              <a:rPr lang="pl-PL" dirty="0" err="1" smtClean="0"/>
              <a:t>atoms</a:t>
            </a:r>
            <a:r>
              <a:rPr lang="pl-PL" dirty="0" smtClean="0"/>
              <a:t> in the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/>
              <a:t>BODIPY </a:t>
            </a:r>
            <a:r>
              <a:rPr lang="pl-PL" dirty="0" err="1"/>
              <a:t>showed</a:t>
            </a:r>
            <a:r>
              <a:rPr lang="pl-PL" dirty="0"/>
              <a:t> a </a:t>
            </a:r>
            <a:r>
              <a:rPr lang="pl-PL" dirty="0" err="1"/>
              <a:t>greater</a:t>
            </a:r>
            <a:r>
              <a:rPr lang="pl-PL" dirty="0"/>
              <a:t> </a:t>
            </a:r>
            <a:r>
              <a:rPr lang="pl-PL" dirty="0" err="1" smtClean="0"/>
              <a:t>impact</a:t>
            </a:r>
            <a:r>
              <a:rPr lang="pl-PL" dirty="0" smtClean="0"/>
              <a:t> on </a:t>
            </a:r>
            <a:r>
              <a:rPr lang="pl-PL" dirty="0" err="1" smtClean="0"/>
              <a:t>photodynamic</a:t>
            </a:r>
            <a:r>
              <a:rPr lang="pl-PL" dirty="0" smtClean="0"/>
              <a:t>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the </a:t>
            </a:r>
            <a:r>
              <a:rPr lang="pl-PL" dirty="0" err="1" smtClean="0"/>
              <a:t>presence</a:t>
            </a:r>
            <a:r>
              <a:rPr lang="pl-PL" dirty="0" smtClean="0"/>
              <a:t> of a </a:t>
            </a:r>
            <a:r>
              <a:rPr lang="pl-PL" dirty="0" err="1" smtClean="0"/>
              <a:t>positive</a:t>
            </a:r>
            <a:r>
              <a:rPr lang="pl-PL" dirty="0" smtClean="0"/>
              <a:t> </a:t>
            </a:r>
            <a:r>
              <a:rPr lang="pl-PL" dirty="0" err="1" smtClean="0"/>
              <a:t>charge</a:t>
            </a:r>
            <a:r>
              <a:rPr lang="pl-PL" dirty="0"/>
              <a:t>.</a:t>
            </a:r>
            <a:endParaRPr lang="pl-PL" dirty="0" smtClean="0"/>
          </a:p>
          <a:p>
            <a:pPr algn="just"/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9906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pl-PL" dirty="0" smtClean="0"/>
              <a:t>the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i="1" dirty="0"/>
              <a:t>in vitro</a:t>
            </a:r>
            <a:r>
              <a:rPr lang="en-US" dirty="0"/>
              <a:t> photodynamic activity against Gram-negative </a:t>
            </a:r>
            <a:r>
              <a:rPr lang="en-US" i="1" dirty="0"/>
              <a:t>E. coli</a:t>
            </a:r>
            <a:r>
              <a:rPr lang="en-US" dirty="0"/>
              <a:t>, the influence of both the presence of iodine atoms and the positive charge in the structure of compounds on increasing their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observed. </a:t>
            </a:r>
            <a:endParaRPr lang="pl-PL" dirty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 smtClean="0"/>
              <a:t>E</a:t>
            </a:r>
            <a:r>
              <a:rPr lang="en-US" i="1" dirty="0"/>
              <a:t>. coli </a:t>
            </a:r>
            <a:r>
              <a:rPr lang="en-US" dirty="0" smtClean="0"/>
              <a:t>showed </a:t>
            </a:r>
            <a:r>
              <a:rPr lang="en-US" dirty="0"/>
              <a:t>less susceptibility to photodynamic therapy than </a:t>
            </a:r>
            <a:r>
              <a:rPr lang="en-US" i="1" dirty="0"/>
              <a:t>S. </a:t>
            </a:r>
            <a:r>
              <a:rPr lang="en-US" i="1" dirty="0" err="1"/>
              <a:t>aureus</a:t>
            </a:r>
            <a:r>
              <a:rPr lang="en-US" dirty="0"/>
              <a:t>. </a:t>
            </a:r>
            <a:r>
              <a:rPr lang="en-US" dirty="0" smtClean="0"/>
              <a:t>The </a:t>
            </a:r>
            <a:r>
              <a:rPr lang="en-US" dirty="0"/>
              <a:t>most active </a:t>
            </a:r>
            <a:r>
              <a:rPr lang="pl-PL" dirty="0" smtClean="0"/>
              <a:t>BODIPY</a:t>
            </a:r>
            <a:r>
              <a:rPr lang="en-US" dirty="0" smtClean="0"/>
              <a:t> </a:t>
            </a:r>
            <a:r>
              <a:rPr lang="en-US" b="1" dirty="0"/>
              <a:t>5</a:t>
            </a:r>
            <a:r>
              <a:rPr lang="en-US" dirty="0"/>
              <a:t> eradicated these </a:t>
            </a:r>
            <a:r>
              <a:rPr lang="pl-PL" dirty="0" err="1" smtClean="0"/>
              <a:t>bacterial</a:t>
            </a:r>
            <a:r>
              <a:rPr lang="pl-PL" dirty="0" smtClean="0"/>
              <a:t> </a:t>
            </a:r>
            <a:r>
              <a:rPr lang="en-US" dirty="0" smtClean="0"/>
              <a:t>strains </a:t>
            </a:r>
            <a:r>
              <a:rPr lang="en-US" dirty="0"/>
              <a:t>at 0.25 µM and 5 µM concentrations, respectively</a:t>
            </a:r>
            <a:r>
              <a:rPr lang="en-US" dirty="0" smtClean="0"/>
              <a:t>.</a:t>
            </a:r>
            <a:endParaRPr lang="pl-PL" dirty="0" smtClean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The study of </a:t>
            </a:r>
            <a:r>
              <a:rPr lang="en-US" dirty="0" smtClean="0"/>
              <a:t>anti</a:t>
            </a:r>
            <a:r>
              <a:rPr lang="pl-PL" dirty="0" err="1" smtClean="0"/>
              <a:t>cancer</a:t>
            </a:r>
            <a:r>
              <a:rPr lang="en-US" dirty="0" smtClean="0"/>
              <a:t> </a:t>
            </a:r>
            <a:r>
              <a:rPr lang="en-US" dirty="0"/>
              <a:t>activity against prostate cancer cells showed a greater effect of the presence of iodine atoms in </a:t>
            </a:r>
            <a:r>
              <a:rPr lang="pl-PL" dirty="0" smtClean="0"/>
              <a:t>the </a:t>
            </a:r>
            <a:r>
              <a:rPr lang="en-US" dirty="0" smtClean="0"/>
              <a:t>BODIPY </a:t>
            </a:r>
            <a:r>
              <a:rPr lang="pl-PL" dirty="0" err="1" smtClean="0"/>
              <a:t>structure</a:t>
            </a:r>
            <a:r>
              <a:rPr lang="en-US" dirty="0" smtClean="0"/>
              <a:t> </a:t>
            </a:r>
            <a:r>
              <a:rPr lang="en-US" dirty="0"/>
              <a:t>on their activity,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presence of a positively charged substituent. </a:t>
            </a:r>
            <a:endParaRPr lang="pl-PL" dirty="0" smtClean="0"/>
          </a:p>
          <a:p>
            <a:pPr algn="just"/>
            <a:endParaRPr lang="pl-PL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iodinated derivatives </a:t>
            </a:r>
            <a:r>
              <a:rPr lang="en-US" b="1" dirty="0"/>
              <a:t>4</a:t>
            </a:r>
            <a:r>
              <a:rPr lang="en-US" dirty="0"/>
              <a:t> and </a:t>
            </a:r>
            <a:r>
              <a:rPr lang="en-US" b="1" dirty="0"/>
              <a:t>5</a:t>
            </a:r>
            <a:r>
              <a:rPr lang="en-US" dirty="0"/>
              <a:t> showed very high photodynamic </a:t>
            </a:r>
            <a:r>
              <a:rPr lang="en-US" dirty="0" smtClean="0"/>
              <a:t>anti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en-US" dirty="0" smtClean="0"/>
              <a:t>activity </a:t>
            </a:r>
            <a:r>
              <a:rPr lang="en-US" dirty="0"/>
              <a:t>(IC</a:t>
            </a:r>
            <a:r>
              <a:rPr lang="en-US" baseline="-25000" dirty="0"/>
              <a:t>50</a:t>
            </a:r>
            <a:r>
              <a:rPr lang="en-US" dirty="0"/>
              <a:t> = 48.3 </a:t>
            </a:r>
            <a:r>
              <a:rPr lang="en-US" dirty="0" err="1"/>
              <a:t>nmol</a:t>
            </a:r>
            <a:r>
              <a:rPr lang="en-US" dirty="0"/>
              <a:t> and 19.3 </a:t>
            </a:r>
            <a:r>
              <a:rPr lang="en-US" dirty="0" err="1"/>
              <a:t>nmol</a:t>
            </a:r>
            <a:r>
              <a:rPr lang="en-US" dirty="0"/>
              <a:t>). </a:t>
            </a:r>
            <a:r>
              <a:rPr lang="pl-PL" dirty="0" smtClean="0"/>
              <a:t>BODIPY </a:t>
            </a:r>
            <a:r>
              <a:rPr lang="en-US" b="1" dirty="0" smtClean="0"/>
              <a:t>5</a:t>
            </a:r>
            <a:r>
              <a:rPr lang="en-US" dirty="0" smtClean="0"/>
              <a:t> </a:t>
            </a:r>
            <a:r>
              <a:rPr lang="en-US" dirty="0"/>
              <a:t>showed the highest photodynamic activity </a:t>
            </a:r>
            <a:r>
              <a:rPr lang="pl-PL" dirty="0" err="1" smtClean="0"/>
              <a:t>related</a:t>
            </a:r>
            <a:r>
              <a:rPr lang="pl-PL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all tested cells, which confirms its promising properties and the possibility of application in both antimicrobial and anticancer photodynamic therapy.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9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03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References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52400" y="930137"/>
            <a:ext cx="84581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[1] </a:t>
            </a:r>
            <a:r>
              <a:rPr lang="en-US" sz="1600" dirty="0"/>
              <a:t>L. </a:t>
            </a:r>
            <a:r>
              <a:rPr lang="en-US" sz="1600" dirty="0" err="1"/>
              <a:t>Benov</a:t>
            </a:r>
            <a:r>
              <a:rPr lang="en-US" sz="1600" dirty="0"/>
              <a:t>, Photodynamic Therapy: Current Status and Future Directions, Med. </a:t>
            </a:r>
            <a:r>
              <a:rPr lang="en-US" sz="1600" dirty="0" err="1"/>
              <a:t>Princ</a:t>
            </a:r>
            <a:r>
              <a:rPr lang="en-US" sz="1600" dirty="0"/>
              <a:t>. </a:t>
            </a:r>
            <a:r>
              <a:rPr lang="en-US" sz="1600" dirty="0" err="1"/>
              <a:t>Pract</a:t>
            </a:r>
            <a:r>
              <a:rPr lang="en-US" sz="1600" dirty="0"/>
              <a:t>. 24 (2015) 14–28</a:t>
            </a:r>
            <a:r>
              <a:rPr lang="en-US" sz="1600" dirty="0" smtClean="0"/>
              <a:t>.</a:t>
            </a:r>
            <a:endParaRPr lang="pl-PL" sz="800" dirty="0" smtClean="0"/>
          </a:p>
          <a:p>
            <a:pPr algn="just"/>
            <a:r>
              <a:rPr lang="pl-PL" sz="1600" dirty="0" smtClean="0"/>
              <a:t>[2] </a:t>
            </a:r>
            <a:r>
              <a:rPr lang="en-US" sz="1600" dirty="0"/>
              <a:t>R. </a:t>
            </a:r>
            <a:r>
              <a:rPr lang="en-US" sz="1600" dirty="0" err="1"/>
              <a:t>Baskaran</a:t>
            </a:r>
            <a:r>
              <a:rPr lang="en-US" sz="1600" dirty="0"/>
              <a:t>, J. Lee, S.-G. Yang, Clinical development of photodynamic agents and therapeutic applications, </a:t>
            </a:r>
            <a:r>
              <a:rPr lang="en-US" sz="1600" dirty="0" err="1"/>
              <a:t>Biomater</a:t>
            </a:r>
            <a:r>
              <a:rPr lang="en-US" sz="1600" dirty="0"/>
              <a:t>. Res. 22 (2018) 25. </a:t>
            </a:r>
            <a:endParaRPr lang="pl-PL" sz="800" dirty="0" smtClean="0"/>
          </a:p>
          <a:p>
            <a:pPr algn="just"/>
            <a:r>
              <a:rPr lang="pl-PL" sz="1600" dirty="0" smtClean="0"/>
              <a:t>[3] </a:t>
            </a:r>
            <a:r>
              <a:rPr lang="pl-PL" sz="1600" dirty="0"/>
              <a:t>S.G. </a:t>
            </a:r>
            <a:r>
              <a:rPr lang="pl-PL" sz="1600" dirty="0" err="1"/>
              <a:t>Awuah</a:t>
            </a:r>
            <a:r>
              <a:rPr lang="pl-PL" sz="1600" dirty="0"/>
              <a:t>, Y. </a:t>
            </a:r>
            <a:r>
              <a:rPr lang="pl-PL" sz="1600" dirty="0" err="1"/>
              <a:t>You</a:t>
            </a:r>
            <a:r>
              <a:rPr lang="pl-PL" sz="1600" dirty="0"/>
              <a:t>, </a:t>
            </a:r>
            <a:r>
              <a:rPr lang="pl-PL" sz="1600" dirty="0" err="1"/>
              <a:t>Boron</a:t>
            </a:r>
            <a:r>
              <a:rPr lang="pl-PL" sz="1600" dirty="0"/>
              <a:t> </a:t>
            </a:r>
            <a:r>
              <a:rPr lang="pl-PL" sz="1600" dirty="0" err="1"/>
              <a:t>dipyrromethene</a:t>
            </a:r>
            <a:r>
              <a:rPr lang="pl-PL" sz="1600" dirty="0"/>
              <a:t> (BODIPY)-</a:t>
            </a:r>
            <a:r>
              <a:rPr lang="pl-PL" sz="1600" dirty="0" err="1"/>
              <a:t>based</a:t>
            </a:r>
            <a:r>
              <a:rPr lang="pl-PL" sz="1600" dirty="0"/>
              <a:t> </a:t>
            </a:r>
            <a:r>
              <a:rPr lang="pl-PL" sz="1600" dirty="0" err="1"/>
              <a:t>photosensitizers</a:t>
            </a:r>
            <a:r>
              <a:rPr lang="pl-PL" sz="1600" dirty="0"/>
              <a:t> for </a:t>
            </a:r>
            <a:r>
              <a:rPr lang="pl-PL" sz="1600" dirty="0" err="1"/>
              <a:t>photodynamic</a:t>
            </a:r>
            <a:r>
              <a:rPr lang="pl-PL" sz="1600" dirty="0"/>
              <a:t> </a:t>
            </a:r>
            <a:r>
              <a:rPr lang="pl-PL" sz="1600" dirty="0" err="1"/>
              <a:t>therapy</a:t>
            </a:r>
            <a:r>
              <a:rPr lang="pl-PL" sz="1600" dirty="0"/>
              <a:t>, RSC </a:t>
            </a:r>
            <a:r>
              <a:rPr lang="pl-PL" sz="1600" dirty="0" err="1"/>
              <a:t>Adv</a:t>
            </a:r>
            <a:r>
              <a:rPr lang="pl-PL" sz="1600" dirty="0"/>
              <a:t>. 2 (2012) 11169. </a:t>
            </a:r>
            <a:endParaRPr lang="pl-PL" sz="800" dirty="0" smtClean="0"/>
          </a:p>
          <a:p>
            <a:pPr algn="just"/>
            <a:r>
              <a:rPr lang="pl-PL" sz="1600" dirty="0" smtClean="0"/>
              <a:t>[4] </a:t>
            </a:r>
            <a:r>
              <a:rPr lang="pl-PL" sz="1600" dirty="0"/>
              <a:t>Y.S. </a:t>
            </a:r>
            <a:r>
              <a:rPr lang="pl-PL" sz="1600" dirty="0" err="1"/>
              <a:t>Marfin</a:t>
            </a:r>
            <a:r>
              <a:rPr lang="pl-PL" sz="1600" dirty="0"/>
              <a:t>, A.V. </a:t>
            </a:r>
            <a:r>
              <a:rPr lang="pl-PL" sz="1600" dirty="0" err="1"/>
              <a:t>Solomonov</a:t>
            </a:r>
            <a:r>
              <a:rPr lang="pl-PL" sz="1600" dirty="0"/>
              <a:t>, A.S. </a:t>
            </a:r>
            <a:r>
              <a:rPr lang="pl-PL" sz="1600" dirty="0" err="1"/>
              <a:t>Timin</a:t>
            </a:r>
            <a:r>
              <a:rPr lang="pl-PL" sz="1600" dirty="0"/>
              <a:t>, E.V. </a:t>
            </a:r>
            <a:r>
              <a:rPr lang="pl-PL" sz="1600" dirty="0" err="1"/>
              <a:t>Rumyantsev</a:t>
            </a:r>
            <a:r>
              <a:rPr lang="pl-PL" sz="1600" dirty="0"/>
              <a:t>, </a:t>
            </a:r>
            <a:r>
              <a:rPr lang="pl-PL" sz="1600" dirty="0" err="1"/>
              <a:t>Recent</a:t>
            </a:r>
            <a:r>
              <a:rPr lang="pl-PL" sz="1600" dirty="0"/>
              <a:t> </a:t>
            </a:r>
            <a:r>
              <a:rPr lang="pl-PL" sz="1600" dirty="0" err="1"/>
              <a:t>Advances</a:t>
            </a:r>
            <a:r>
              <a:rPr lang="pl-PL" sz="1600" dirty="0"/>
              <a:t> of </a:t>
            </a:r>
            <a:r>
              <a:rPr lang="pl-PL" sz="1600" dirty="0" err="1"/>
              <a:t>Individual</a:t>
            </a:r>
            <a:r>
              <a:rPr lang="pl-PL" sz="1600" dirty="0"/>
              <a:t> BODIPY and BODIPY-</a:t>
            </a:r>
            <a:r>
              <a:rPr lang="pl-PL" sz="1600" dirty="0" err="1"/>
              <a:t>Based</a:t>
            </a:r>
            <a:r>
              <a:rPr lang="pl-PL" sz="1600" dirty="0"/>
              <a:t> </a:t>
            </a:r>
            <a:r>
              <a:rPr lang="pl-PL" sz="1600" dirty="0" err="1"/>
              <a:t>Functional</a:t>
            </a:r>
            <a:r>
              <a:rPr lang="pl-PL" sz="1600" dirty="0"/>
              <a:t> Materials in </a:t>
            </a:r>
            <a:r>
              <a:rPr lang="pl-PL" sz="1600" dirty="0" err="1"/>
              <a:t>Medical</a:t>
            </a:r>
            <a:r>
              <a:rPr lang="pl-PL" sz="1600" dirty="0"/>
              <a:t> Diagnostics and </a:t>
            </a:r>
            <a:r>
              <a:rPr lang="pl-PL" sz="1600" dirty="0" err="1"/>
              <a:t>Treatment</a:t>
            </a:r>
            <a:r>
              <a:rPr lang="pl-PL" sz="1600" dirty="0"/>
              <a:t>, </a:t>
            </a:r>
            <a:r>
              <a:rPr lang="pl-PL" sz="1600" dirty="0" err="1"/>
              <a:t>Curr</a:t>
            </a:r>
            <a:r>
              <a:rPr lang="pl-PL" sz="1600" dirty="0"/>
              <a:t>. Med. Chem. 24 (2017). </a:t>
            </a:r>
            <a:endParaRPr lang="pl-PL" sz="800" dirty="0" smtClean="0"/>
          </a:p>
          <a:p>
            <a:pPr algn="just"/>
            <a:r>
              <a:rPr lang="pl-PL" sz="1600" dirty="0" smtClean="0"/>
              <a:t>[5] </a:t>
            </a:r>
            <a:r>
              <a:rPr lang="pl-PL" sz="1600" dirty="0"/>
              <a:t>F. </a:t>
            </a:r>
            <a:r>
              <a:rPr lang="pl-PL" sz="1600" dirty="0" err="1"/>
              <a:t>Galeotti</a:t>
            </a:r>
            <a:r>
              <a:rPr lang="pl-PL" sz="1600" dirty="0"/>
              <a:t>, V. </a:t>
            </a:r>
            <a:r>
              <a:rPr lang="pl-PL" sz="1600" dirty="0" err="1"/>
              <a:t>Calabrese</a:t>
            </a:r>
            <a:r>
              <a:rPr lang="pl-PL" sz="1600" dirty="0"/>
              <a:t>, M. </a:t>
            </a:r>
            <a:r>
              <a:rPr lang="pl-PL" sz="1600" dirty="0" err="1"/>
              <a:t>Cavazzini</a:t>
            </a:r>
            <a:r>
              <a:rPr lang="pl-PL" sz="1600" dirty="0"/>
              <a:t>, S. </a:t>
            </a:r>
            <a:r>
              <a:rPr lang="pl-PL" sz="1600" dirty="0" err="1"/>
              <a:t>Quici</a:t>
            </a:r>
            <a:r>
              <a:rPr lang="pl-PL" sz="1600" dirty="0"/>
              <a:t>, C. </a:t>
            </a:r>
            <a:r>
              <a:rPr lang="pl-PL" sz="1600" dirty="0" err="1"/>
              <a:t>Poleunis</a:t>
            </a:r>
            <a:r>
              <a:rPr lang="pl-PL" sz="1600" dirty="0"/>
              <a:t>, S. </a:t>
            </a:r>
            <a:r>
              <a:rPr lang="pl-PL" sz="1600" dirty="0" err="1"/>
              <a:t>Yunus</a:t>
            </a:r>
            <a:r>
              <a:rPr lang="pl-PL" sz="1600" dirty="0"/>
              <a:t>, A. </a:t>
            </a:r>
            <a:r>
              <a:rPr lang="pl-PL" sz="1600" dirty="0" err="1"/>
              <a:t>Bolognesi</a:t>
            </a:r>
            <a:r>
              <a:rPr lang="pl-PL" sz="1600" dirty="0"/>
              <a:t>, </a:t>
            </a:r>
            <a:r>
              <a:rPr lang="pl-PL" sz="1600" dirty="0" err="1"/>
              <a:t>Self-Functionalizing</a:t>
            </a:r>
            <a:r>
              <a:rPr lang="pl-PL" sz="1600" dirty="0"/>
              <a:t> </a:t>
            </a:r>
            <a:r>
              <a:rPr lang="pl-PL" sz="1600" dirty="0" err="1"/>
              <a:t>Polymer</a:t>
            </a:r>
            <a:r>
              <a:rPr lang="pl-PL" sz="1600" dirty="0"/>
              <a:t> Film </a:t>
            </a:r>
            <a:r>
              <a:rPr lang="pl-PL" sz="1600" dirty="0" err="1"/>
              <a:t>Surfaces</a:t>
            </a:r>
            <a:r>
              <a:rPr lang="pl-PL" sz="1600" dirty="0"/>
              <a:t> </a:t>
            </a:r>
            <a:r>
              <a:rPr lang="pl-PL" sz="1600" dirty="0" err="1"/>
              <a:t>Assisted</a:t>
            </a:r>
            <a:r>
              <a:rPr lang="pl-PL" sz="1600" dirty="0"/>
              <a:t> by </a:t>
            </a:r>
            <a:r>
              <a:rPr lang="pl-PL" sz="1600" dirty="0" err="1"/>
              <a:t>Specific</a:t>
            </a:r>
            <a:r>
              <a:rPr lang="pl-PL" sz="1600" dirty="0"/>
              <a:t> </a:t>
            </a:r>
            <a:r>
              <a:rPr lang="pl-PL" sz="1600" dirty="0" err="1"/>
              <a:t>Polystyrene</a:t>
            </a:r>
            <a:r>
              <a:rPr lang="pl-PL" sz="1600" dirty="0"/>
              <a:t> End-</a:t>
            </a:r>
            <a:r>
              <a:rPr lang="pl-PL" sz="1600" dirty="0" err="1"/>
              <a:t>Tagging</a:t>
            </a:r>
            <a:r>
              <a:rPr lang="pl-PL" sz="1600" dirty="0"/>
              <a:t>, Chem. </a:t>
            </a:r>
            <a:r>
              <a:rPr lang="pl-PL" sz="1600" dirty="0" err="1"/>
              <a:t>Mater</a:t>
            </a:r>
            <a:r>
              <a:rPr lang="pl-PL" sz="1600" dirty="0"/>
              <a:t>. 22 (2010) 2764–2769. </a:t>
            </a:r>
            <a:endParaRPr lang="pl-PL" sz="800" dirty="0" smtClean="0"/>
          </a:p>
          <a:p>
            <a:pPr algn="just"/>
            <a:r>
              <a:rPr lang="pl-PL" sz="1600" dirty="0" smtClean="0"/>
              <a:t>[6] </a:t>
            </a:r>
            <a:r>
              <a:rPr lang="en-US" sz="1600" dirty="0"/>
              <a:t>X. Zhang, B. Wang, C. Wang, L. Chen, Y. Xiao, Monitoring Lipid Peroxidation within Foam Cells by Lysosome-Targetable and </a:t>
            </a:r>
            <a:r>
              <a:rPr lang="en-US" sz="1600" dirty="0" err="1"/>
              <a:t>Ratiometric</a:t>
            </a:r>
            <a:r>
              <a:rPr lang="en-US" sz="1600" dirty="0"/>
              <a:t> Probe, Anal. Chem. 87 (2015) 8292–8300</a:t>
            </a:r>
            <a:r>
              <a:rPr lang="en-US" sz="1600" dirty="0" smtClean="0"/>
              <a:t>.</a:t>
            </a:r>
            <a:endParaRPr lang="pl-PL" sz="800" dirty="0"/>
          </a:p>
          <a:p>
            <a:pPr algn="just"/>
            <a:r>
              <a:rPr lang="pl-PL" sz="1600" dirty="0" smtClean="0"/>
              <a:t>[7]</a:t>
            </a:r>
            <a:r>
              <a:rPr lang="pl-PL" sz="1600" dirty="0"/>
              <a:t> </a:t>
            </a:r>
            <a:r>
              <a:rPr lang="pl-PL" sz="1600" dirty="0" smtClean="0"/>
              <a:t>J. Piskorz, W. </a:t>
            </a:r>
            <a:r>
              <a:rPr lang="pl-PL" sz="1600" dirty="0" err="1" smtClean="0"/>
              <a:t>Porolnik</a:t>
            </a:r>
            <a:r>
              <a:rPr lang="pl-PL" sz="1600" dirty="0" smtClean="0"/>
              <a:t>, M. </a:t>
            </a:r>
            <a:r>
              <a:rPr lang="pl-PL" sz="1600" dirty="0" err="1"/>
              <a:t>Kucinska</a:t>
            </a:r>
            <a:r>
              <a:rPr lang="pl-PL" sz="1600" dirty="0" smtClean="0"/>
              <a:t>, J. </a:t>
            </a:r>
            <a:r>
              <a:rPr lang="pl-PL" sz="1600" dirty="0" err="1" smtClean="0"/>
              <a:t>Dlugaszewska</a:t>
            </a:r>
            <a:r>
              <a:rPr lang="pl-PL" sz="1600" dirty="0" smtClean="0"/>
              <a:t>, M. </a:t>
            </a:r>
            <a:r>
              <a:rPr lang="pl-PL" sz="1600" dirty="0" err="1" smtClean="0"/>
              <a:t>Murias</a:t>
            </a:r>
            <a:r>
              <a:rPr lang="pl-PL" sz="1600" dirty="0"/>
              <a:t>,</a:t>
            </a:r>
            <a:r>
              <a:rPr lang="pl-PL" sz="1600" dirty="0" smtClean="0"/>
              <a:t> J. Mielcarek, BODIPY-</a:t>
            </a:r>
            <a:r>
              <a:rPr lang="pl-PL" sz="1600" dirty="0" err="1" smtClean="0"/>
              <a:t>Based</a:t>
            </a:r>
            <a:r>
              <a:rPr lang="pl-PL" sz="1600" dirty="0" smtClean="0"/>
              <a:t> </a:t>
            </a:r>
            <a:r>
              <a:rPr lang="pl-PL" sz="1600" dirty="0" err="1"/>
              <a:t>Photosensitizers</a:t>
            </a:r>
            <a:r>
              <a:rPr lang="pl-PL" sz="1600" dirty="0"/>
              <a:t> as </a:t>
            </a:r>
            <a:r>
              <a:rPr lang="pl-PL" sz="1600" dirty="0" err="1"/>
              <a:t>Potential</a:t>
            </a:r>
            <a:r>
              <a:rPr lang="pl-PL" sz="1600" dirty="0"/>
              <a:t> </a:t>
            </a:r>
            <a:r>
              <a:rPr lang="pl-PL" sz="1600" dirty="0" err="1"/>
              <a:t>Anticancer</a:t>
            </a:r>
            <a:r>
              <a:rPr lang="pl-PL" sz="1600" dirty="0"/>
              <a:t> and </a:t>
            </a:r>
            <a:r>
              <a:rPr lang="pl-PL" sz="1600" dirty="0" err="1"/>
              <a:t>Antibacterial</a:t>
            </a:r>
            <a:r>
              <a:rPr lang="pl-PL" sz="1600" dirty="0"/>
              <a:t> </a:t>
            </a:r>
            <a:r>
              <a:rPr lang="pl-PL" sz="1600" dirty="0" err="1"/>
              <a:t>Agents</a:t>
            </a:r>
            <a:r>
              <a:rPr lang="pl-PL" sz="1600" dirty="0"/>
              <a:t>: Role of the </a:t>
            </a:r>
            <a:r>
              <a:rPr lang="pl-PL" sz="1600" dirty="0" err="1"/>
              <a:t>Positive</a:t>
            </a:r>
            <a:r>
              <a:rPr lang="pl-PL" sz="1600" dirty="0"/>
              <a:t> </a:t>
            </a:r>
            <a:r>
              <a:rPr lang="pl-PL" sz="1600" dirty="0" err="1"/>
              <a:t>Charge</a:t>
            </a:r>
            <a:r>
              <a:rPr lang="pl-PL" sz="1600" dirty="0"/>
              <a:t> and the Heavy Atom </a:t>
            </a:r>
            <a:r>
              <a:rPr lang="pl-PL" sz="1600" dirty="0" err="1" smtClean="0"/>
              <a:t>Effect</a:t>
            </a:r>
            <a:r>
              <a:rPr lang="pl-PL" sz="1600" dirty="0" smtClean="0"/>
              <a:t>, </a:t>
            </a:r>
            <a:r>
              <a:rPr lang="pl-PL" sz="1600" dirty="0" err="1" smtClean="0"/>
              <a:t>ChemMedChem</a:t>
            </a:r>
            <a:r>
              <a:rPr lang="pl-PL" sz="1600" dirty="0"/>
              <a:t>, </a:t>
            </a:r>
            <a:r>
              <a:rPr lang="pl-PL" sz="1600" dirty="0" smtClean="0"/>
              <a:t>2020, doi.org/10.1002/cmdc.202000529.</a:t>
            </a:r>
            <a:endParaRPr lang="pl-PL" sz="1600" dirty="0"/>
          </a:p>
          <a:p>
            <a:pPr algn="just"/>
            <a:r>
              <a:rPr lang="pl-PL" sz="1600" dirty="0" smtClean="0"/>
              <a:t>[8] </a:t>
            </a:r>
            <a:r>
              <a:rPr lang="pl-PL" sz="1600" dirty="0"/>
              <a:t>J. Piskorz, J. </a:t>
            </a:r>
            <a:r>
              <a:rPr lang="pl-PL" sz="1600" dirty="0" err="1"/>
              <a:t>Dlugaszewska</a:t>
            </a:r>
            <a:r>
              <a:rPr lang="pl-PL" sz="1600" dirty="0"/>
              <a:t>, W. </a:t>
            </a:r>
            <a:r>
              <a:rPr lang="pl-PL" sz="1600" dirty="0" err="1"/>
              <a:t>Porolnik</a:t>
            </a:r>
            <a:r>
              <a:rPr lang="pl-PL" sz="1600" dirty="0"/>
              <a:t>, A. </a:t>
            </a:r>
            <a:r>
              <a:rPr lang="pl-PL" sz="1600" dirty="0" err="1"/>
              <a:t>Teubert</a:t>
            </a:r>
            <a:r>
              <a:rPr lang="pl-PL" sz="1600" dirty="0"/>
              <a:t>, J. Mielcarek, </a:t>
            </a:r>
            <a:r>
              <a:rPr lang="en-US" sz="1600" dirty="0"/>
              <a:t>Boron-</a:t>
            </a:r>
            <a:r>
              <a:rPr lang="en-US" sz="1600" dirty="0" err="1"/>
              <a:t>dipyrromethene</a:t>
            </a:r>
            <a:r>
              <a:rPr lang="en-US" sz="1600" dirty="0"/>
              <a:t> derivatives bearing N-alkyl </a:t>
            </a:r>
            <a:r>
              <a:rPr lang="en-US" sz="1600" dirty="0" err="1"/>
              <a:t>phthalimide</a:t>
            </a:r>
            <a:r>
              <a:rPr lang="en-US" sz="1600" dirty="0"/>
              <a:t> and amine substituents of potential application in the </a:t>
            </a:r>
            <a:r>
              <a:rPr lang="en-US" sz="1600" dirty="0" err="1"/>
              <a:t>photoinactivation</a:t>
            </a:r>
            <a:r>
              <a:rPr lang="en-US" sz="1600" dirty="0"/>
              <a:t> of bacteria </a:t>
            </a:r>
            <a:r>
              <a:rPr lang="pl-PL" sz="1600" dirty="0" smtClean="0"/>
              <a:t>, </a:t>
            </a:r>
            <a:r>
              <a:rPr lang="pl-PL" sz="1600" dirty="0" err="1" smtClean="0"/>
              <a:t>Dyes</a:t>
            </a:r>
            <a:r>
              <a:rPr lang="pl-PL" sz="1600" dirty="0" smtClean="0"/>
              <a:t> </a:t>
            </a:r>
            <a:r>
              <a:rPr lang="pl-PL" sz="1600" dirty="0" err="1"/>
              <a:t>Pigm</a:t>
            </a:r>
            <a:r>
              <a:rPr lang="pl-PL" sz="1600" dirty="0"/>
              <a:t>. 2020, 178, 108322.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161" y="143921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Graphical </a:t>
            </a:r>
            <a:r>
              <a:rPr lang="fr-FR" b="1" dirty="0" smtClean="0"/>
              <a:t>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3161" y="228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Novel BODIPYs with </a:t>
            </a:r>
            <a:r>
              <a:rPr lang="en-US" sz="2400" b="1" dirty="0" err="1"/>
              <a:t>dimethylamine</a:t>
            </a:r>
            <a:r>
              <a:rPr lang="pl-PL" sz="2400" dirty="0"/>
              <a:t> </a:t>
            </a:r>
            <a:r>
              <a:rPr lang="en-US" sz="2400" b="1" dirty="0"/>
              <a:t>substituents and their cationic and iodinated derivatives for anticancer and antibacterial photodynamic therapy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3060" r="2555" b="14553"/>
          <a:stretch/>
        </p:blipFill>
        <p:spPr bwMode="auto">
          <a:xfrm>
            <a:off x="137110" y="1981200"/>
            <a:ext cx="8862702" cy="385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5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153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  <a:p>
            <a:r>
              <a:rPr lang="en-US" dirty="0" smtClean="0"/>
              <a:t>This </a:t>
            </a:r>
            <a:r>
              <a:rPr lang="en-US" dirty="0"/>
              <a:t>work was supported by the National Science Centre, Poland under grant no. 2016/21/D/NZ7/01540</a:t>
            </a:r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3483"/>
            <a:ext cx="1910246" cy="190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:\Konferencje Naukowe\2020_online Conference on Medicinal Chemistry_MDPI\ncn_e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22" y="1981200"/>
            <a:ext cx="351177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4378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Abstract</a:t>
            </a:r>
            <a:r>
              <a:rPr lang="fr-FR" sz="1600" b="1" dirty="0" smtClean="0"/>
              <a:t>:</a:t>
            </a:r>
            <a:endParaRPr lang="fr-FR" sz="1600" dirty="0"/>
          </a:p>
          <a:p>
            <a:pPr algn="just"/>
            <a:r>
              <a:rPr lang="pl-PL" sz="1600" dirty="0"/>
              <a:t>	</a:t>
            </a:r>
            <a:r>
              <a:rPr lang="en-US" sz="1600" dirty="0" smtClean="0"/>
              <a:t>Photodynamic </a:t>
            </a:r>
            <a:r>
              <a:rPr lang="en-US" sz="1600" dirty="0"/>
              <a:t>therapy (PDT) is a minimally invasive modality, </a:t>
            </a:r>
            <a:r>
              <a:rPr lang="pl-PL" sz="1600" dirty="0" smtClean="0"/>
              <a:t>c</a:t>
            </a:r>
            <a:r>
              <a:rPr lang="en-US" sz="1600" dirty="0" err="1" smtClean="0"/>
              <a:t>linically</a:t>
            </a:r>
            <a:r>
              <a:rPr lang="en-US" sz="1600" dirty="0" smtClean="0"/>
              <a:t> </a:t>
            </a:r>
            <a:r>
              <a:rPr lang="en-US" sz="1600" dirty="0"/>
              <a:t>approved for treating several localized cancer and </a:t>
            </a:r>
            <a:r>
              <a:rPr lang="en-US" sz="1600" dirty="0" smtClean="0"/>
              <a:t>non</a:t>
            </a:r>
            <a:r>
              <a:rPr lang="pl-PL" sz="1600" dirty="0" smtClean="0"/>
              <a:t>-</a:t>
            </a:r>
            <a:r>
              <a:rPr lang="en-US" sz="1600" dirty="0" smtClean="0"/>
              <a:t>cancer </a:t>
            </a:r>
            <a:r>
              <a:rPr lang="en-US" sz="1600" dirty="0"/>
              <a:t>lesions and also perspective modality to treat </a:t>
            </a:r>
            <a:r>
              <a:rPr lang="en-US" sz="1600" dirty="0" err="1" smtClean="0"/>
              <a:t>microb</a:t>
            </a:r>
            <a:r>
              <a:rPr lang="pl-PL" sz="1600" dirty="0" smtClean="0"/>
              <a:t>i</a:t>
            </a:r>
            <a:r>
              <a:rPr lang="en-US" sz="1600" dirty="0" smtClean="0"/>
              <a:t>al </a:t>
            </a:r>
            <a:r>
              <a:rPr lang="en-US" sz="1600" dirty="0"/>
              <a:t>induced pathologies</a:t>
            </a:r>
            <a:r>
              <a:rPr lang="en-US" sz="1600" dirty="0" smtClean="0"/>
              <a:t>.</a:t>
            </a:r>
            <a:r>
              <a:rPr lang="pl-PL" sz="1600" dirty="0" smtClean="0"/>
              <a:t> </a:t>
            </a:r>
            <a:r>
              <a:rPr lang="en-US" sz="1600" dirty="0" smtClean="0"/>
              <a:t>It </a:t>
            </a:r>
            <a:r>
              <a:rPr lang="en-US" sz="1600" dirty="0"/>
              <a:t>utilizes a photosensitizer activated with a light of a specific wavelength to produce reactive oxygen species responsible for the cytotoxic effect. </a:t>
            </a:r>
          </a:p>
          <a:p>
            <a:pPr algn="just"/>
            <a:r>
              <a:rPr lang="pl-PL" sz="1600" dirty="0" smtClean="0"/>
              <a:t>	</a:t>
            </a:r>
            <a:r>
              <a:rPr lang="en-US" sz="1600" dirty="0" smtClean="0"/>
              <a:t>Boron-</a:t>
            </a:r>
            <a:r>
              <a:rPr lang="en-US" sz="1600" dirty="0" err="1" smtClean="0"/>
              <a:t>dipyrromethene</a:t>
            </a:r>
            <a:r>
              <a:rPr lang="en-US" sz="1600" dirty="0" smtClean="0"/>
              <a:t> </a:t>
            </a:r>
            <a:r>
              <a:rPr lang="en-US" sz="1600" dirty="0"/>
              <a:t>(BODIPY) derivatives are organic </a:t>
            </a:r>
            <a:r>
              <a:rPr lang="en-US" sz="1600" dirty="0" err="1"/>
              <a:t>chromophores</a:t>
            </a:r>
            <a:r>
              <a:rPr lang="en-US" sz="1600" dirty="0"/>
              <a:t> possessing diverse applications, including fluorescent imaging probes, labeling reagents, </a:t>
            </a:r>
            <a:r>
              <a:rPr lang="en-US" sz="1600" dirty="0" err="1"/>
              <a:t>chemosensors</a:t>
            </a:r>
            <a:r>
              <a:rPr lang="en-US" sz="1600" dirty="0"/>
              <a:t>, and laser dyes. In addition, BODIPYs gain increasing attention as photosensitizers due to their distinctive </a:t>
            </a:r>
            <a:r>
              <a:rPr lang="en-US" sz="1600" dirty="0" err="1"/>
              <a:t>photophysical</a:t>
            </a:r>
            <a:r>
              <a:rPr lang="en-US" sz="1600" dirty="0"/>
              <a:t> properties attractive for PDT.</a:t>
            </a:r>
          </a:p>
          <a:p>
            <a:pPr algn="just"/>
            <a:r>
              <a:rPr lang="pl-PL" sz="1600" dirty="0" smtClean="0"/>
              <a:t>	</a:t>
            </a:r>
            <a:r>
              <a:rPr lang="en-US" sz="1600" dirty="0" smtClean="0"/>
              <a:t>Novel </a:t>
            </a:r>
            <a:r>
              <a:rPr lang="en-US" sz="1600" dirty="0"/>
              <a:t>BODIPYs with </a:t>
            </a:r>
            <a:r>
              <a:rPr lang="en-US" sz="1600" dirty="0" err="1"/>
              <a:t>dimethylaminopropoxyphenyl</a:t>
            </a:r>
            <a:r>
              <a:rPr lang="en-US" sz="1600" dirty="0"/>
              <a:t> substituents and their cationic and iodinated derivatives were synthesized and </a:t>
            </a:r>
            <a:r>
              <a:rPr lang="en-US" sz="1600" dirty="0" smtClean="0"/>
              <a:t>characterized </a:t>
            </a:r>
            <a:r>
              <a:rPr lang="en-US" sz="1600" dirty="0"/>
              <a:t>using mass spectrometry, UV-Vis spectrophotometry, and various NMR techniques. Subsequent photochemical studies </a:t>
            </a:r>
            <a:r>
              <a:rPr lang="en-US" sz="1600" dirty="0" smtClean="0"/>
              <a:t>allowed </a:t>
            </a:r>
            <a:r>
              <a:rPr lang="en-US" sz="1600" dirty="0" err="1" smtClean="0"/>
              <a:t>evaluat</a:t>
            </a:r>
            <a:r>
              <a:rPr lang="pl-PL" sz="1600" dirty="0" err="1" smtClean="0"/>
              <a:t>ing</a:t>
            </a:r>
            <a:r>
              <a:rPr lang="en-US" sz="1600" dirty="0" smtClean="0"/>
              <a:t> </a:t>
            </a:r>
            <a:r>
              <a:rPr lang="en-US" sz="1600" dirty="0"/>
              <a:t>their absorption and emission properties and the singlet oxygen generation ability. </a:t>
            </a:r>
            <a:r>
              <a:rPr lang="en-US" sz="1600" i="1" dirty="0"/>
              <a:t>In vitro </a:t>
            </a:r>
            <a:r>
              <a:rPr lang="en-US" sz="1600" dirty="0"/>
              <a:t>photodynamic activity studies were performed on human androgen-sensitive prostate adenocarcinoma cells (</a:t>
            </a:r>
            <a:r>
              <a:rPr lang="en-US" sz="1600" dirty="0" err="1"/>
              <a:t>LNCaP</a:t>
            </a:r>
            <a:r>
              <a:rPr lang="en-US" sz="1600" dirty="0"/>
              <a:t>) and two bacterial strains (Gram-positive </a:t>
            </a:r>
            <a:r>
              <a:rPr lang="en-US" sz="1600" i="1" dirty="0"/>
              <a:t>Staphylococcus </a:t>
            </a:r>
            <a:r>
              <a:rPr lang="en-US" sz="1600" i="1" dirty="0" err="1"/>
              <a:t>aureus</a:t>
            </a:r>
            <a:r>
              <a:rPr lang="en-US" sz="1600" i="1" dirty="0"/>
              <a:t> </a:t>
            </a:r>
            <a:r>
              <a:rPr lang="en-US" sz="1600" dirty="0"/>
              <a:t>and Gram-negative </a:t>
            </a:r>
            <a:r>
              <a:rPr lang="en-US" sz="1600" i="1" dirty="0"/>
              <a:t>Escherichia coli</a:t>
            </a:r>
            <a:r>
              <a:rPr lang="en-US" sz="1600" dirty="0"/>
              <a:t>). Also, the impact of the presence of quaternary ammonium </a:t>
            </a:r>
            <a:r>
              <a:rPr lang="en-US" sz="1600" dirty="0" err="1"/>
              <a:t>cation</a:t>
            </a:r>
            <a:r>
              <a:rPr lang="en-US" sz="1600" dirty="0"/>
              <a:t> and iodine </a:t>
            </a:r>
            <a:r>
              <a:rPr lang="en-US" sz="1600" dirty="0" smtClean="0"/>
              <a:t>atoms</a:t>
            </a:r>
            <a:r>
              <a:rPr lang="pl-PL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in the structure of </a:t>
            </a:r>
            <a:r>
              <a:rPr lang="en-US" sz="1600" dirty="0" smtClean="0"/>
              <a:t>BODIPYs</a:t>
            </a:r>
            <a:r>
              <a:rPr lang="pl-PL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on physicochemical and photochemical properties as well as  photodynamic activity was assessed. BODIPY derivative possessing both a positive charge and iodine atoms revealed the highest activity towards all studied cells. </a:t>
            </a:r>
            <a:endParaRPr lang="pl-PL" sz="1600" dirty="0" smtClean="0"/>
          </a:p>
          <a:p>
            <a:endParaRPr lang="en-US" sz="1600" dirty="0"/>
          </a:p>
          <a:p>
            <a:r>
              <a:rPr lang="fr-FR" sz="1600" b="1" dirty="0"/>
              <a:t>Keywords: </a:t>
            </a:r>
            <a:endParaRPr lang="pl-PL" sz="1600" b="1" dirty="0" smtClean="0"/>
          </a:p>
          <a:p>
            <a:r>
              <a:rPr lang="pl-PL" sz="1600" dirty="0" smtClean="0"/>
              <a:t>BODIPY; </a:t>
            </a:r>
            <a:r>
              <a:rPr lang="pl-PL" sz="1600" dirty="0" err="1"/>
              <a:t>cationic</a:t>
            </a:r>
            <a:r>
              <a:rPr lang="pl-PL" sz="1600" dirty="0"/>
              <a:t> </a:t>
            </a:r>
            <a:r>
              <a:rPr lang="pl-PL" sz="1600" dirty="0" err="1"/>
              <a:t>photosensitizers</a:t>
            </a:r>
            <a:r>
              <a:rPr lang="pl-PL" sz="1600" dirty="0"/>
              <a:t> </a:t>
            </a:r>
            <a:r>
              <a:rPr lang="pl-PL" sz="1600" dirty="0" smtClean="0"/>
              <a:t>; heavy atom </a:t>
            </a:r>
            <a:r>
              <a:rPr lang="pl-PL" sz="1600" dirty="0" err="1" smtClean="0"/>
              <a:t>effect</a:t>
            </a:r>
            <a:r>
              <a:rPr lang="pl-PL" sz="1600" dirty="0" smtClean="0"/>
              <a:t>; </a:t>
            </a:r>
            <a:r>
              <a:rPr lang="pl-PL" sz="1600" dirty="0" err="1" smtClean="0"/>
              <a:t>photodynamic</a:t>
            </a:r>
            <a:r>
              <a:rPr lang="pl-PL" sz="1600" dirty="0" smtClean="0"/>
              <a:t> </a:t>
            </a:r>
            <a:r>
              <a:rPr lang="pl-PL" sz="1600" dirty="0" err="1" smtClean="0"/>
              <a:t>antimicrobial</a:t>
            </a:r>
            <a:r>
              <a:rPr lang="pl-PL" sz="1600" dirty="0" smtClean="0"/>
              <a:t> </a:t>
            </a:r>
            <a:r>
              <a:rPr lang="pl-PL" sz="1600" dirty="0" err="1" smtClean="0"/>
              <a:t>therapy</a:t>
            </a:r>
            <a:r>
              <a:rPr lang="pl-PL" sz="1600" dirty="0" smtClean="0"/>
              <a:t>; </a:t>
            </a:r>
            <a:r>
              <a:rPr lang="pl-PL" sz="1600" dirty="0" err="1" smtClean="0"/>
              <a:t>photodynamic</a:t>
            </a:r>
            <a:r>
              <a:rPr lang="pl-PL" sz="1600" dirty="0" smtClean="0"/>
              <a:t> </a:t>
            </a:r>
            <a:r>
              <a:rPr lang="pl-PL" sz="1600" dirty="0" err="1"/>
              <a:t>therapy</a:t>
            </a:r>
            <a:endParaRPr lang="fr-FR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0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r>
              <a:rPr lang="pl-PL" sz="2400" b="1" dirty="0" smtClean="0"/>
              <a:t> – </a:t>
            </a:r>
            <a:r>
              <a:rPr lang="pl-PL" sz="2400" b="1" dirty="0" err="1" smtClean="0"/>
              <a:t>Photodynamic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therapy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52400" y="892076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Photodynamic therapy (PDT)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clinically</a:t>
            </a:r>
            <a:r>
              <a:rPr lang="pl-PL" dirty="0"/>
              <a:t> </a:t>
            </a:r>
            <a:r>
              <a:rPr lang="pl-PL" dirty="0" err="1"/>
              <a:t>approved</a:t>
            </a:r>
            <a:r>
              <a:rPr lang="pl-PL" dirty="0"/>
              <a:t> to </a:t>
            </a:r>
            <a:r>
              <a:rPr lang="pl-PL" dirty="0" err="1"/>
              <a:t>cure</a:t>
            </a:r>
            <a:r>
              <a:rPr lang="pl-PL" dirty="0"/>
              <a:t> </a:t>
            </a:r>
            <a:r>
              <a:rPr lang="pl-PL" dirty="0" err="1"/>
              <a:t>localized</a:t>
            </a:r>
            <a:r>
              <a:rPr lang="pl-PL" dirty="0"/>
              <a:t> </a:t>
            </a:r>
            <a:r>
              <a:rPr lang="pl-PL" dirty="0" err="1"/>
              <a:t>cancers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</a:t>
            </a:r>
            <a:r>
              <a:rPr lang="pl-PL" dirty="0" err="1"/>
              <a:t>esophageal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, </a:t>
            </a:r>
            <a:r>
              <a:rPr lang="pl-PL" dirty="0" err="1"/>
              <a:t>lung</a:t>
            </a:r>
            <a:r>
              <a:rPr lang="pl-PL" dirty="0"/>
              <a:t> </a:t>
            </a:r>
            <a:r>
              <a:rPr lang="pl-PL" dirty="0" err="1"/>
              <a:t>adenocarcinoma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 and </a:t>
            </a:r>
            <a:r>
              <a:rPr lang="pl-PL" dirty="0" err="1"/>
              <a:t>neck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, and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smtClean="0"/>
              <a:t>non-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/>
              <a:t>diseases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</a:t>
            </a:r>
            <a:r>
              <a:rPr lang="pl-PL" dirty="0" err="1"/>
              <a:t>age-related</a:t>
            </a:r>
            <a:r>
              <a:rPr lang="pl-PL" dirty="0"/>
              <a:t> </a:t>
            </a:r>
            <a:r>
              <a:rPr lang="pl-PL" dirty="0" err="1"/>
              <a:t>macular</a:t>
            </a:r>
            <a:r>
              <a:rPr lang="pl-PL" dirty="0"/>
              <a:t> </a:t>
            </a:r>
            <a:r>
              <a:rPr lang="pl-PL" dirty="0" err="1"/>
              <a:t>degeneration</a:t>
            </a:r>
            <a:r>
              <a:rPr lang="pl-PL" dirty="0"/>
              <a:t>, </a:t>
            </a:r>
            <a:r>
              <a:rPr lang="pl-PL" dirty="0" err="1"/>
              <a:t>actinic</a:t>
            </a:r>
            <a:r>
              <a:rPr lang="pl-PL" dirty="0"/>
              <a:t> </a:t>
            </a:r>
            <a:r>
              <a:rPr lang="pl-PL" dirty="0" err="1"/>
              <a:t>keratosis</a:t>
            </a:r>
            <a:r>
              <a:rPr lang="pl-PL" dirty="0"/>
              <a:t>, and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dermatological</a:t>
            </a:r>
            <a:r>
              <a:rPr lang="pl-PL" dirty="0"/>
              <a:t> </a:t>
            </a:r>
            <a:r>
              <a:rPr lang="pl-PL" dirty="0" err="1"/>
              <a:t>pathologies</a:t>
            </a:r>
            <a:r>
              <a:rPr lang="pl-PL" dirty="0"/>
              <a:t>. PDT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a </a:t>
            </a:r>
            <a:r>
              <a:rPr lang="pl-PL" dirty="0" err="1"/>
              <a:t>perspective</a:t>
            </a:r>
            <a:r>
              <a:rPr lang="pl-PL" dirty="0"/>
              <a:t> </a:t>
            </a:r>
            <a:r>
              <a:rPr lang="pl-PL" dirty="0" err="1"/>
              <a:t>modality</a:t>
            </a:r>
            <a:r>
              <a:rPr lang="pl-PL" dirty="0"/>
              <a:t> to </a:t>
            </a:r>
            <a:r>
              <a:rPr lang="pl-PL" dirty="0" err="1"/>
              <a:t>treat</a:t>
            </a:r>
            <a:r>
              <a:rPr lang="pl-PL" dirty="0"/>
              <a:t> </a:t>
            </a:r>
            <a:r>
              <a:rPr lang="pl-PL" dirty="0" err="1" smtClean="0"/>
              <a:t>microbial</a:t>
            </a:r>
            <a:r>
              <a:rPr lang="pl-PL" dirty="0" err="1"/>
              <a:t>-</a:t>
            </a:r>
            <a:r>
              <a:rPr lang="pl-PL" dirty="0" err="1" smtClean="0"/>
              <a:t>induced</a:t>
            </a:r>
            <a:r>
              <a:rPr lang="pl-PL" dirty="0" smtClean="0"/>
              <a:t> </a:t>
            </a:r>
            <a:r>
              <a:rPr lang="pl-PL" dirty="0" err="1"/>
              <a:t>pathologies</a:t>
            </a:r>
            <a:r>
              <a:rPr lang="pl-PL" dirty="0"/>
              <a:t>, 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 smtClean="0"/>
              <a:t>caused</a:t>
            </a:r>
            <a:r>
              <a:rPr lang="pl-PL" dirty="0" smtClean="0"/>
              <a:t> </a:t>
            </a:r>
            <a:r>
              <a:rPr lang="pl-PL" dirty="0"/>
              <a:t>by </a:t>
            </a:r>
            <a:r>
              <a:rPr lang="pl-PL" dirty="0" err="1"/>
              <a:t>antibiotic-resistant</a:t>
            </a:r>
            <a:r>
              <a:rPr lang="pl-PL" dirty="0"/>
              <a:t> </a:t>
            </a:r>
            <a:r>
              <a:rPr lang="pl-PL" dirty="0" err="1" smtClean="0"/>
              <a:t>microorganisms</a:t>
            </a:r>
            <a:r>
              <a:rPr lang="pl-PL" dirty="0" smtClean="0"/>
              <a:t> [1,2].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7426" r="11785" b="13433"/>
          <a:stretch/>
        </p:blipFill>
        <p:spPr bwMode="auto">
          <a:xfrm>
            <a:off x="1143000" y="2514600"/>
            <a:ext cx="6819332" cy="3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0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r>
              <a:rPr lang="pl-PL" sz="2400" b="1" dirty="0" smtClean="0"/>
              <a:t> – </a:t>
            </a:r>
            <a:r>
              <a:rPr lang="pl-PL" sz="2400" b="1" dirty="0" err="1" smtClean="0"/>
              <a:t>Photodynamic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therapy</a:t>
            </a:r>
            <a:endParaRPr lang="fr-F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52400" y="892076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PDT </a:t>
            </a:r>
            <a:r>
              <a:rPr lang="pl-PL" dirty="0" err="1" smtClean="0"/>
              <a:t>utilizes</a:t>
            </a:r>
            <a:r>
              <a:rPr lang="pl-PL" dirty="0" smtClean="0"/>
              <a:t> </a:t>
            </a:r>
            <a:r>
              <a:rPr lang="pl-PL" dirty="0"/>
              <a:t>a</a:t>
            </a:r>
            <a:r>
              <a:rPr lang="pl-PL" b="1" dirty="0"/>
              <a:t> </a:t>
            </a:r>
            <a:r>
              <a:rPr lang="pl-PL" dirty="0" err="1"/>
              <a:t>light-sensitive</a:t>
            </a:r>
            <a:r>
              <a:rPr lang="pl-PL" dirty="0"/>
              <a:t> </a:t>
            </a:r>
            <a:r>
              <a:rPr lang="pl-PL" dirty="0" err="1"/>
              <a:t>drug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a </a:t>
            </a:r>
            <a:r>
              <a:rPr lang="pl-PL" dirty="0" err="1"/>
              <a:t>photosensitizer</a:t>
            </a:r>
            <a:r>
              <a:rPr lang="pl-PL" dirty="0"/>
              <a:t> (PS) and </a:t>
            </a:r>
            <a:r>
              <a:rPr lang="pl-PL" dirty="0" err="1"/>
              <a:t>light</a:t>
            </a:r>
            <a:r>
              <a:rPr lang="pl-PL" dirty="0"/>
              <a:t> </a:t>
            </a:r>
            <a:r>
              <a:rPr lang="en-US" dirty="0"/>
              <a:t>of a wavelength corresponding to the maximum absorption peak </a:t>
            </a:r>
            <a:r>
              <a:rPr lang="pl-PL" dirty="0"/>
              <a:t>of the </a:t>
            </a:r>
            <a:r>
              <a:rPr lang="pl-PL" dirty="0" err="1"/>
              <a:t>selected</a:t>
            </a:r>
            <a:r>
              <a:rPr lang="pl-PL" dirty="0"/>
              <a:t> PS. 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irradiation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the PS </a:t>
            </a:r>
            <a:r>
              <a:rPr lang="pl-PL" dirty="0" err="1"/>
              <a:t>molecule</a:t>
            </a:r>
            <a:r>
              <a:rPr lang="pl-PL" dirty="0"/>
              <a:t> </a:t>
            </a:r>
            <a:r>
              <a:rPr lang="pl-PL" dirty="0" err="1"/>
              <a:t>becomes</a:t>
            </a:r>
            <a:r>
              <a:rPr lang="pl-PL" dirty="0"/>
              <a:t> </a:t>
            </a:r>
            <a:r>
              <a:rPr lang="pl-PL" dirty="0" err="1"/>
              <a:t>excited</a:t>
            </a:r>
            <a:r>
              <a:rPr lang="pl-PL" dirty="0"/>
              <a:t> to the </a:t>
            </a:r>
            <a:r>
              <a:rPr lang="pl-PL" dirty="0" err="1"/>
              <a:t>singlet</a:t>
            </a:r>
            <a:r>
              <a:rPr lang="pl-PL" dirty="0"/>
              <a:t> </a:t>
            </a:r>
            <a:r>
              <a:rPr lang="pl-PL" dirty="0" err="1"/>
              <a:t>excited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and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intersystem</a:t>
            </a:r>
            <a:r>
              <a:rPr lang="pl-PL" dirty="0"/>
              <a:t> </a:t>
            </a:r>
            <a:r>
              <a:rPr lang="pl-PL" dirty="0" err="1"/>
              <a:t>crossing</a:t>
            </a:r>
            <a:r>
              <a:rPr lang="pl-PL" dirty="0"/>
              <a:t> </a:t>
            </a:r>
            <a:r>
              <a:rPr lang="pl-PL" dirty="0" err="1" smtClean="0"/>
              <a:t>transforms</a:t>
            </a:r>
            <a:r>
              <a:rPr lang="pl-PL" b="1" dirty="0" smtClean="0"/>
              <a:t> </a:t>
            </a:r>
            <a:r>
              <a:rPr lang="pl-PL" dirty="0" err="1"/>
              <a:t>into</a:t>
            </a:r>
            <a:r>
              <a:rPr lang="pl-PL" dirty="0"/>
              <a:t> the triplet </a:t>
            </a:r>
            <a:r>
              <a:rPr lang="pl-PL" dirty="0" err="1"/>
              <a:t>excited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. In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, PS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/>
              <a:t>react</a:t>
            </a:r>
            <a:r>
              <a:rPr lang="pl-PL" dirty="0"/>
              <a:t> with </a:t>
            </a:r>
            <a:r>
              <a:rPr lang="pl-PL" dirty="0" err="1"/>
              <a:t>molecular</a:t>
            </a:r>
            <a:r>
              <a:rPr lang="pl-PL" dirty="0"/>
              <a:t> </a:t>
            </a:r>
            <a:r>
              <a:rPr lang="pl-PL" dirty="0" err="1"/>
              <a:t>oxygen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surrounding</a:t>
            </a:r>
            <a:r>
              <a:rPr lang="pl-PL" dirty="0"/>
              <a:t> </a:t>
            </a:r>
            <a:r>
              <a:rPr lang="pl-PL" dirty="0" err="1"/>
              <a:t>substrates</a:t>
            </a:r>
            <a:r>
              <a:rPr lang="pl-PL" dirty="0"/>
              <a:t> to </a:t>
            </a:r>
            <a:r>
              <a:rPr lang="pl-PL" dirty="0" err="1"/>
              <a:t>produce</a:t>
            </a:r>
            <a:r>
              <a:rPr lang="pl-PL" dirty="0"/>
              <a:t> </a:t>
            </a:r>
            <a:r>
              <a:rPr lang="pl-PL" dirty="0" err="1"/>
              <a:t>cytotoxic</a:t>
            </a:r>
            <a:r>
              <a:rPr lang="pl-PL" dirty="0"/>
              <a:t> </a:t>
            </a:r>
            <a:r>
              <a:rPr lang="pl-PL" dirty="0" err="1"/>
              <a:t>reactive</a:t>
            </a:r>
            <a:r>
              <a:rPr lang="pl-PL" dirty="0"/>
              <a:t> </a:t>
            </a:r>
            <a:r>
              <a:rPr lang="pl-PL" dirty="0" err="1"/>
              <a:t>oxygen</a:t>
            </a:r>
            <a:r>
              <a:rPr lang="pl-PL" dirty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[1]. </a:t>
            </a:r>
            <a:endParaRPr lang="fr-F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26679" r="2869" b="11974"/>
          <a:stretch/>
        </p:blipFill>
        <p:spPr bwMode="auto">
          <a:xfrm>
            <a:off x="228601" y="2590800"/>
            <a:ext cx="8686799" cy="319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52400" y="914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commonly</a:t>
            </a:r>
            <a:r>
              <a:rPr lang="pl-PL" dirty="0" smtClean="0"/>
              <a:t> </a:t>
            </a:r>
            <a:r>
              <a:rPr lang="en-US" dirty="0" smtClean="0"/>
              <a:t>used</a:t>
            </a:r>
            <a:r>
              <a:rPr lang="pl-PL" dirty="0" smtClean="0"/>
              <a:t> </a:t>
            </a:r>
            <a:r>
              <a:rPr lang="pl-PL" dirty="0" err="1" smtClean="0"/>
              <a:t>compounds</a:t>
            </a:r>
            <a:r>
              <a:rPr lang="en-US" dirty="0" smtClean="0"/>
              <a:t> </a:t>
            </a:r>
            <a:r>
              <a:rPr lang="en-US" dirty="0"/>
              <a:t>in photodynamic therapy </a:t>
            </a:r>
            <a:r>
              <a:rPr lang="pl-PL" dirty="0" err="1" smtClean="0"/>
              <a:t>belong</a:t>
            </a:r>
            <a:r>
              <a:rPr lang="pl-PL" dirty="0" smtClean="0"/>
              <a:t> to </a:t>
            </a:r>
            <a:r>
              <a:rPr lang="en-US" dirty="0" smtClean="0"/>
              <a:t>the </a:t>
            </a:r>
            <a:r>
              <a:rPr lang="en-US" dirty="0"/>
              <a:t>group of </a:t>
            </a:r>
            <a:r>
              <a:rPr lang="en-US" dirty="0" err="1"/>
              <a:t>porphyrinoids</a:t>
            </a:r>
            <a:r>
              <a:rPr lang="en-US" dirty="0"/>
              <a:t>, which include e.g. clinically approved photosensitizers such as </a:t>
            </a:r>
            <a:r>
              <a:rPr lang="en-US" dirty="0" err="1"/>
              <a:t>Photofrin</a:t>
            </a:r>
            <a:r>
              <a:rPr lang="en-US" dirty="0"/>
              <a:t>, </a:t>
            </a:r>
            <a:r>
              <a:rPr lang="pl-PL" dirty="0" smtClean="0"/>
              <a:t>5-a</a:t>
            </a:r>
            <a:r>
              <a:rPr lang="en-US" dirty="0" err="1" smtClean="0"/>
              <a:t>minolevulinic</a:t>
            </a:r>
            <a:r>
              <a:rPr lang="en-US" dirty="0" smtClean="0"/>
              <a:t> </a:t>
            </a:r>
            <a:r>
              <a:rPr lang="en-US" dirty="0"/>
              <a:t>acid and </a:t>
            </a:r>
            <a:r>
              <a:rPr lang="pl-PL" dirty="0" smtClean="0"/>
              <a:t>v</a:t>
            </a:r>
            <a:r>
              <a:rPr lang="en-US" dirty="0" err="1" smtClean="0"/>
              <a:t>erteporfin</a:t>
            </a:r>
            <a:r>
              <a:rPr lang="en-US" dirty="0"/>
              <a:t>. However, currently used photosensitizers have significant disadvantages, such as poor water solubility, low absorption coefficients, or the need to use high doses, therefore there is a great interest in searching for </a:t>
            </a:r>
            <a:r>
              <a:rPr lang="en-US" dirty="0" smtClean="0"/>
              <a:t>new</a:t>
            </a:r>
            <a:r>
              <a:rPr lang="pl-PL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more effective </a:t>
            </a:r>
            <a:r>
              <a:rPr lang="en-US" dirty="0" smtClean="0"/>
              <a:t>photosensitizers</a:t>
            </a:r>
            <a:r>
              <a:rPr lang="pl-PL" dirty="0" smtClean="0"/>
              <a:t> [3]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TextBox 2"/>
          <p:cNvSpPr txBox="1"/>
          <p:nvPr/>
        </p:nvSpPr>
        <p:spPr>
          <a:xfrm>
            <a:off x="152400" y="300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pl-PL" sz="2400" b="1" dirty="0" err="1" smtClean="0"/>
              <a:t>Photosensitizers</a:t>
            </a:r>
            <a:endParaRPr lang="fr-FR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" y="3235604"/>
            <a:ext cx="8532000" cy="229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289242" y="2895600"/>
            <a:ext cx="5943601" cy="27432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6309043" y="2895600"/>
            <a:ext cx="2530157" cy="27432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52400" y="8382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BODIPY dyes find a wide range of applications in various fields, such as DNA and protein labeling, diagnostic imaging</a:t>
            </a:r>
            <a:r>
              <a:rPr lang="pl-PL" dirty="0"/>
              <a:t>,</a:t>
            </a:r>
            <a:r>
              <a:rPr lang="en-US" dirty="0"/>
              <a:t> and </a:t>
            </a:r>
            <a:r>
              <a:rPr lang="en-US" dirty="0" err="1"/>
              <a:t>photovoltaics</a:t>
            </a:r>
            <a:r>
              <a:rPr lang="pl-PL" dirty="0"/>
              <a:t>. I</a:t>
            </a:r>
            <a:r>
              <a:rPr lang="en-US" dirty="0"/>
              <a:t>n recent years they have also been intensively researched for </a:t>
            </a:r>
            <a:r>
              <a:rPr lang="pl-PL" dirty="0" err="1"/>
              <a:t>photodynamic</a:t>
            </a:r>
            <a:r>
              <a:rPr lang="pl-PL" dirty="0"/>
              <a:t> </a:t>
            </a:r>
            <a:r>
              <a:rPr lang="en-US" dirty="0"/>
              <a:t>therapy</a:t>
            </a:r>
            <a:r>
              <a:rPr lang="pl-PL" dirty="0"/>
              <a:t> </a:t>
            </a:r>
            <a:r>
              <a:rPr lang="pl-PL" dirty="0" err="1"/>
              <a:t>applications</a:t>
            </a:r>
            <a:r>
              <a:rPr lang="en-US" dirty="0"/>
              <a:t>. These compounds are characterized by high molar absorption coefficients, good </a:t>
            </a:r>
            <a:r>
              <a:rPr lang="en-US" dirty="0" err="1"/>
              <a:t>photostability</a:t>
            </a:r>
            <a:r>
              <a:rPr lang="pl-PL" dirty="0"/>
              <a:t>,</a:t>
            </a:r>
            <a:r>
              <a:rPr lang="en-US" dirty="0"/>
              <a:t> relatively simple synthesis</a:t>
            </a:r>
            <a:r>
              <a:rPr lang="pl-PL" dirty="0"/>
              <a:t>,</a:t>
            </a:r>
            <a:r>
              <a:rPr lang="en-US" dirty="0"/>
              <a:t> and the 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en-US" dirty="0" err="1"/>
              <a:t>possibilit</a:t>
            </a:r>
            <a:r>
              <a:rPr lang="pl-PL" dirty="0" err="1"/>
              <a:t>ies</a:t>
            </a:r>
            <a:r>
              <a:rPr lang="en-US" dirty="0"/>
              <a:t> of functionalization</a:t>
            </a:r>
            <a:r>
              <a:rPr lang="pl-PL" dirty="0"/>
              <a:t>.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</a:t>
            </a:r>
            <a:r>
              <a:rPr lang="en-US" dirty="0"/>
              <a:t>allow obtaining derivatives with the desired physicochemical properties</a:t>
            </a:r>
            <a:r>
              <a:rPr lang="pl-PL" dirty="0"/>
              <a:t> and </a:t>
            </a:r>
            <a:r>
              <a:rPr lang="en-US" dirty="0"/>
              <a:t>promising potential for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in</a:t>
            </a:r>
            <a:r>
              <a:rPr lang="en-US" dirty="0"/>
              <a:t> photodynamic therapy.</a:t>
            </a:r>
            <a:r>
              <a:rPr lang="pl-PL" dirty="0"/>
              <a:t> The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structures</a:t>
            </a:r>
            <a:r>
              <a:rPr lang="pl-PL" dirty="0"/>
              <a:t> of </a:t>
            </a:r>
            <a:r>
              <a:rPr lang="en-US" dirty="0"/>
              <a:t>BODIPYs possess a few limitations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pl-PL" dirty="0" err="1"/>
              <a:t>ing</a:t>
            </a:r>
            <a:r>
              <a:rPr lang="en-US" dirty="0"/>
              <a:t> high fluorescence quantum yields, low singlet oxygen generation, short maximum absorbance wavelengths</a:t>
            </a:r>
            <a:r>
              <a:rPr lang="pl-PL" dirty="0"/>
              <a:t>, </a:t>
            </a:r>
            <a:r>
              <a:rPr lang="en-US" dirty="0"/>
              <a:t>and</a:t>
            </a:r>
            <a:r>
              <a:rPr lang="pl-PL" dirty="0"/>
              <a:t> high</a:t>
            </a:r>
            <a:r>
              <a:rPr lang="en-US" dirty="0"/>
              <a:t> </a:t>
            </a:r>
            <a:r>
              <a:rPr lang="en-US" dirty="0" err="1"/>
              <a:t>lipophilicity</a:t>
            </a:r>
            <a:r>
              <a:rPr lang="pl-PL" dirty="0"/>
              <a:t>. </a:t>
            </a:r>
            <a:r>
              <a:rPr lang="pl-PL" dirty="0" err="1"/>
              <a:t>However</a:t>
            </a:r>
            <a:r>
              <a:rPr lang="pl-PL" dirty="0"/>
              <a:t>, the </a:t>
            </a:r>
            <a:r>
              <a:rPr lang="pl-PL" dirty="0" err="1"/>
              <a:t>proper</a:t>
            </a:r>
            <a:r>
              <a:rPr lang="pl-PL" dirty="0"/>
              <a:t> </a:t>
            </a:r>
            <a:r>
              <a:rPr lang="pl-PL" dirty="0" err="1"/>
              <a:t>modifications</a:t>
            </a:r>
            <a:r>
              <a:rPr lang="pl-PL" dirty="0"/>
              <a:t> </a:t>
            </a:r>
            <a:r>
              <a:rPr lang="en-US" dirty="0"/>
              <a:t>can make them suitable as </a:t>
            </a:r>
            <a:r>
              <a:rPr lang="en-US" dirty="0" smtClean="0"/>
              <a:t>PSs</a:t>
            </a:r>
            <a:r>
              <a:rPr lang="pl-PL" dirty="0" smtClean="0"/>
              <a:t> [3,4]</a:t>
            </a:r>
            <a:r>
              <a:rPr lang="en-US" dirty="0" smtClean="0"/>
              <a:t>. </a:t>
            </a:r>
            <a:endParaRPr lang="pl-PL" dirty="0"/>
          </a:p>
        </p:txBody>
      </p:sp>
      <p:sp>
        <p:nvSpPr>
          <p:cNvPr id="6" name="TextBox 2"/>
          <p:cNvSpPr txBox="1"/>
          <p:nvPr/>
        </p:nvSpPr>
        <p:spPr>
          <a:xfrm>
            <a:off x="152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Introduction</a:t>
            </a:r>
            <a:r>
              <a:rPr lang="pl-PL" sz="2400" b="1" dirty="0" smtClean="0"/>
              <a:t> – </a:t>
            </a:r>
            <a:r>
              <a:rPr lang="pl-PL" sz="2400" b="1" dirty="0" err="1" smtClean="0"/>
              <a:t>Boron-dipyrromethene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derivatives</a:t>
            </a:r>
            <a:r>
              <a:rPr lang="pl-PL" sz="2400" b="1" dirty="0" smtClean="0"/>
              <a:t> (BODIPY)</a:t>
            </a:r>
            <a:endParaRPr lang="fr-F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81271"/>
            <a:ext cx="7924800" cy="153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3102418" y="3776722"/>
            <a:ext cx="2862963" cy="21274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2"/>
          <p:cNvSpPr txBox="1"/>
          <p:nvPr/>
        </p:nvSpPr>
        <p:spPr>
          <a:xfrm>
            <a:off x="457200" y="4953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dipyrromethane</a:t>
            </a:r>
            <a:r>
              <a:rPr lang="pl-PL" dirty="0"/>
              <a:t> </a:t>
            </a:r>
            <a:r>
              <a:rPr lang="pl-PL" dirty="0" err="1"/>
              <a:t>core</a:t>
            </a:r>
            <a:endParaRPr lang="pl-PL" dirty="0"/>
          </a:p>
        </p:txBody>
      </p:sp>
      <p:sp>
        <p:nvSpPr>
          <p:cNvPr id="15" name="TextBox 2"/>
          <p:cNvSpPr txBox="1"/>
          <p:nvPr/>
        </p:nvSpPr>
        <p:spPr>
          <a:xfrm>
            <a:off x="3048000" y="527747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boron-dipyrromethene</a:t>
            </a:r>
            <a:r>
              <a:rPr lang="pl-PL" dirty="0"/>
              <a:t> </a:t>
            </a:r>
            <a:r>
              <a:rPr lang="pl-PL" dirty="0" err="1"/>
              <a:t>core</a:t>
            </a:r>
            <a:r>
              <a:rPr lang="pl-PL" dirty="0"/>
              <a:t> </a:t>
            </a:r>
          </a:p>
          <a:p>
            <a:pPr algn="ctr"/>
            <a:r>
              <a:rPr lang="pl-PL" dirty="0"/>
              <a:t>(BODIPY)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943600" y="490814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dipyrrin</a:t>
            </a:r>
            <a:r>
              <a:rPr lang="pl-PL" dirty="0"/>
              <a:t> </a:t>
            </a:r>
            <a:r>
              <a:rPr lang="pl-PL" dirty="0" err="1"/>
              <a:t>core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9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52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Results</a:t>
            </a:r>
            <a:r>
              <a:rPr lang="pl-PL" sz="2400" b="1" dirty="0" smtClean="0"/>
              <a:t> and </a:t>
            </a:r>
            <a:r>
              <a:rPr lang="pl-PL" sz="2400" b="1" dirty="0" err="1" smtClean="0"/>
              <a:t>discussion</a:t>
            </a:r>
            <a:r>
              <a:rPr lang="pl-PL" sz="2400" b="1" dirty="0" smtClean="0"/>
              <a:t> – </a:t>
            </a:r>
            <a:r>
              <a:rPr lang="pl-PL" sz="2400" b="1" dirty="0" err="1"/>
              <a:t>general</a:t>
            </a:r>
            <a:r>
              <a:rPr lang="pl-PL" sz="2400" b="1" dirty="0"/>
              <a:t> </a:t>
            </a:r>
            <a:r>
              <a:rPr lang="pl-PL" sz="2400" b="1" dirty="0" err="1"/>
              <a:t>overview</a:t>
            </a:r>
            <a:endParaRPr lang="fr-FR" sz="2400" b="1" dirty="0"/>
          </a:p>
        </p:txBody>
      </p:sp>
      <p:sp>
        <p:nvSpPr>
          <p:cNvPr id="3" name="Prostokąt zaokrąglony 2"/>
          <p:cNvSpPr/>
          <p:nvPr/>
        </p:nvSpPr>
        <p:spPr>
          <a:xfrm>
            <a:off x="1939561" y="1020000"/>
            <a:ext cx="5257800" cy="504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Synthesis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chemeClr val="tx1"/>
                </a:solidFill>
              </a:rPr>
              <a:t>of </a:t>
            </a:r>
            <a:r>
              <a:rPr lang="pl-PL" b="1" dirty="0" err="1" smtClean="0">
                <a:solidFill>
                  <a:schemeClr val="tx1"/>
                </a:solidFill>
              </a:rPr>
              <a:t>novel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BODIPYs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939561" y="1934400"/>
            <a:ext cx="5257800" cy="504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Structural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characterization</a:t>
            </a:r>
            <a:r>
              <a:rPr lang="pl-PL" b="1" dirty="0" smtClean="0">
                <a:solidFill>
                  <a:schemeClr val="tx1"/>
                </a:solidFill>
              </a:rPr>
              <a:t> of </a:t>
            </a:r>
            <a:r>
              <a:rPr lang="pl-PL" b="1" dirty="0" err="1" smtClean="0">
                <a:solidFill>
                  <a:schemeClr val="tx1"/>
                </a:solidFill>
              </a:rPr>
              <a:t>obtained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BODIPYs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939561" y="2848800"/>
            <a:ext cx="5257800" cy="504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Evaluation of </a:t>
            </a:r>
            <a:r>
              <a:rPr lang="pl-PL" b="1" dirty="0" err="1" smtClean="0">
                <a:solidFill>
                  <a:schemeClr val="tx1"/>
                </a:solidFill>
              </a:rPr>
              <a:t>absorption</a:t>
            </a:r>
            <a:r>
              <a:rPr lang="pl-PL" b="1" dirty="0" smtClean="0">
                <a:solidFill>
                  <a:schemeClr val="tx1"/>
                </a:solidFill>
              </a:rPr>
              <a:t> and </a:t>
            </a:r>
            <a:r>
              <a:rPr lang="pl-PL" b="1" dirty="0" err="1" smtClean="0">
                <a:solidFill>
                  <a:schemeClr val="tx1"/>
                </a:solidFill>
              </a:rPr>
              <a:t>emission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properties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939561" y="3763200"/>
            <a:ext cx="5257800" cy="504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Singlet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oxygen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generation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assessment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953000" y="4724400"/>
            <a:ext cx="2628900" cy="100652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In vitro </a:t>
            </a:r>
            <a:r>
              <a:rPr lang="pl-PL" b="1" dirty="0" err="1" smtClean="0">
                <a:solidFill>
                  <a:schemeClr val="tx1"/>
                </a:solidFill>
              </a:rPr>
              <a:t>photodynamic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anticancer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activity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studies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485900" y="4724400"/>
            <a:ext cx="2628900" cy="100652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In vitro </a:t>
            </a:r>
            <a:r>
              <a:rPr lang="pl-PL" b="1" dirty="0" err="1" smtClean="0">
                <a:solidFill>
                  <a:schemeClr val="tx1"/>
                </a:solidFill>
              </a:rPr>
              <a:t>photodynamic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antibacterial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activity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studies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4419600" y="1524000"/>
            <a:ext cx="225061" cy="33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4419600" y="2438400"/>
            <a:ext cx="225061" cy="33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4419600" y="3352800"/>
            <a:ext cx="225061" cy="33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2687819" y="4268252"/>
            <a:ext cx="225061" cy="33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>
            <a:off x="6154919" y="4270356"/>
            <a:ext cx="225061" cy="33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Results and </a:t>
            </a:r>
            <a:r>
              <a:rPr lang="fr-FR" sz="2400" b="1" dirty="0" smtClean="0"/>
              <a:t>discussion</a:t>
            </a:r>
            <a:r>
              <a:rPr lang="pl-PL" sz="2400" b="1" dirty="0" smtClean="0"/>
              <a:t> </a:t>
            </a:r>
            <a:r>
              <a:rPr lang="pl-PL" sz="2400" b="1" dirty="0"/>
              <a:t>– </a:t>
            </a:r>
            <a:r>
              <a:rPr lang="pl-PL" sz="2400" b="1" dirty="0" err="1" smtClean="0"/>
              <a:t>synthesis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2400" y="83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BODIPY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r>
              <a:rPr lang="en-US" sz="1600" dirty="0"/>
              <a:t> was </a:t>
            </a:r>
            <a:r>
              <a:rPr lang="pl-PL" sz="1600" dirty="0" err="1" smtClean="0"/>
              <a:t>synthesized</a:t>
            </a:r>
            <a:r>
              <a:rPr lang="en-US" sz="1600" dirty="0" smtClean="0"/>
              <a:t> </a:t>
            </a:r>
            <a:r>
              <a:rPr lang="en-US" sz="1600" dirty="0"/>
              <a:t>using a three-step literature </a:t>
            </a:r>
            <a:r>
              <a:rPr lang="en-US" sz="1600" dirty="0" smtClean="0"/>
              <a:t>procedure</a:t>
            </a:r>
            <a:r>
              <a:rPr lang="pl-PL" sz="1600" dirty="0" smtClean="0"/>
              <a:t> [5]</a:t>
            </a:r>
            <a:r>
              <a:rPr lang="en-US" sz="1600" dirty="0" smtClean="0"/>
              <a:t>, </a:t>
            </a:r>
            <a:r>
              <a:rPr lang="en-US" sz="1600" dirty="0"/>
              <a:t>then the known derivative </a:t>
            </a:r>
            <a:r>
              <a:rPr lang="en-US" sz="1600" b="1" dirty="0"/>
              <a:t>2</a:t>
            </a:r>
            <a:r>
              <a:rPr lang="en-US" sz="1600" dirty="0"/>
              <a:t> was obtained by reaction with</a:t>
            </a:r>
            <a:r>
              <a:rPr lang="pl-PL" sz="1600" dirty="0"/>
              <a:t> </a:t>
            </a:r>
            <a:r>
              <a:rPr lang="pl-PL" sz="1600" dirty="0" err="1"/>
              <a:t>dimethylaminopropyl</a:t>
            </a:r>
            <a:r>
              <a:rPr lang="pl-PL" sz="1600" dirty="0"/>
              <a:t> </a:t>
            </a:r>
            <a:r>
              <a:rPr lang="pl-PL" sz="1600" dirty="0" err="1"/>
              <a:t>chloride</a:t>
            </a:r>
            <a:r>
              <a:rPr lang="pl-PL" sz="1600" dirty="0"/>
              <a:t> </a:t>
            </a:r>
            <a:r>
              <a:rPr lang="en-US" sz="1600" dirty="0"/>
              <a:t>in the presence of potassium </a:t>
            </a:r>
            <a:r>
              <a:rPr lang="en-US" sz="1600" dirty="0" smtClean="0"/>
              <a:t>carbonate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/>
              <a:t>BODIPY</a:t>
            </a:r>
            <a:r>
              <a:rPr lang="en-US" sz="1600" dirty="0"/>
              <a:t> </a:t>
            </a:r>
            <a:r>
              <a:rPr lang="en-US" sz="1600" b="1" dirty="0"/>
              <a:t>2</a:t>
            </a:r>
            <a:r>
              <a:rPr lang="en-US" sz="1600" dirty="0"/>
              <a:t> was iodinated to obtain a new derivative </a:t>
            </a:r>
            <a:r>
              <a:rPr lang="en-US" sz="1600" b="1" dirty="0"/>
              <a:t>4</a:t>
            </a:r>
            <a:r>
              <a:rPr lang="en-US" sz="1600" dirty="0"/>
              <a:t> </a:t>
            </a:r>
            <a:r>
              <a:rPr lang="pl-PL" sz="1600" dirty="0" err="1"/>
              <a:t>or</a:t>
            </a:r>
            <a:r>
              <a:rPr lang="en-US" sz="1600" dirty="0"/>
              <a:t> </a:t>
            </a:r>
            <a:r>
              <a:rPr lang="en-US" sz="1600" dirty="0" err="1"/>
              <a:t>quaternized</a:t>
            </a:r>
            <a:r>
              <a:rPr lang="en-US" sz="1600" dirty="0"/>
              <a:t> to give </a:t>
            </a:r>
            <a:r>
              <a:rPr lang="pl-PL" sz="1600" dirty="0" err="1"/>
              <a:t>amphiphilic</a:t>
            </a:r>
            <a:r>
              <a:rPr lang="pl-PL" sz="1600" dirty="0"/>
              <a:t> </a:t>
            </a:r>
            <a:r>
              <a:rPr lang="pl-PL" sz="1600" dirty="0" smtClean="0"/>
              <a:t>BODIPY </a:t>
            </a:r>
            <a:r>
              <a:rPr lang="en-US" sz="1600" b="1" dirty="0" smtClean="0"/>
              <a:t>3</a:t>
            </a:r>
            <a:r>
              <a:rPr lang="pl-PL" sz="1600" dirty="0"/>
              <a:t>.</a:t>
            </a:r>
            <a:r>
              <a:rPr lang="en-US" sz="1600" dirty="0"/>
              <a:t> This derivative was then subjected to iodination</a:t>
            </a:r>
            <a:r>
              <a:rPr lang="pl-PL" sz="1600" dirty="0"/>
              <a:t>,</a:t>
            </a:r>
            <a:r>
              <a:rPr lang="en-US" sz="1600" dirty="0"/>
              <a:t> which increased the obtained </a:t>
            </a:r>
            <a:r>
              <a:rPr lang="pl-PL" sz="1600" dirty="0" err="1"/>
              <a:t>BODIPY’s</a:t>
            </a:r>
            <a:r>
              <a:rPr lang="pl-PL" sz="1600" dirty="0"/>
              <a:t> </a:t>
            </a:r>
            <a:r>
              <a:rPr lang="pl-PL" sz="1600" b="1" dirty="0"/>
              <a:t>5</a:t>
            </a:r>
            <a:r>
              <a:rPr lang="pl-PL" sz="1600" dirty="0"/>
              <a:t> </a:t>
            </a:r>
            <a:r>
              <a:rPr lang="pl-PL" sz="1600" dirty="0" err="1" smtClean="0"/>
              <a:t>lipophilicity</a:t>
            </a:r>
            <a:r>
              <a:rPr lang="pl-PL" sz="1600" dirty="0"/>
              <a:t> </a:t>
            </a:r>
            <a:r>
              <a:rPr lang="pl-PL" sz="1600" dirty="0" smtClean="0"/>
              <a:t>[7,8].</a:t>
            </a:r>
            <a:endParaRPr lang="pl-PL" sz="1600" strike="sngStrik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3" y="1997818"/>
            <a:ext cx="7122957" cy="40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2165</Words>
  <Application>Microsoft Office PowerPoint</Application>
  <PresentationFormat>Pokaz na ekranie (4:3)</PresentationFormat>
  <Paragraphs>209</Paragraphs>
  <Slides>20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xxx</cp:lastModifiedBy>
  <cp:revision>196</cp:revision>
  <dcterms:created xsi:type="dcterms:W3CDTF">2015-04-04T09:45:50Z</dcterms:created>
  <dcterms:modified xsi:type="dcterms:W3CDTF">2020-10-30T16:15:05Z</dcterms:modified>
</cp:coreProperties>
</file>