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58" r:id="rId4"/>
    <p:sldId id="259" r:id="rId5"/>
    <p:sldId id="269" r:id="rId6"/>
    <p:sldId id="270" r:id="rId7"/>
    <p:sldId id="271" r:id="rId8"/>
    <p:sldId id="272" r:id="rId9"/>
    <p:sldId id="273" r:id="rId10"/>
    <p:sldId id="261" r:id="rId11"/>
    <p:sldId id="276" r:id="rId12"/>
    <p:sldId id="277" r:id="rId13"/>
    <p:sldId id="278" r:id="rId14"/>
    <p:sldId id="279" r:id="rId15"/>
    <p:sldId id="280" r:id="rId16"/>
    <p:sldId id="281" r:id="rId17"/>
    <p:sldId id="282" r:id="rId18"/>
    <p:sldId id="283" r:id="rId19"/>
    <p:sldId id="284" r:id="rId20"/>
    <p:sldId id="274" r:id="rId21"/>
    <p:sldId id="265" r:id="rId22"/>
    <p:sldId id="27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66" d="100"/>
          <a:sy n="66" d="100"/>
        </p:scale>
        <p:origin x="150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299" y="3269049"/>
            <a:ext cx="8915400" cy="233910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000" b="1" dirty="0" smtClean="0">
                <a:latin typeface="Sitka Banner" panose="02000505000000020004" pitchFamily="2" charset="0"/>
              </a:rPr>
              <a:t>Christos Tsagkaris</a:t>
            </a:r>
            <a:r>
              <a:rPr lang="it-IT" sz="2000" b="1" baseline="30000" dirty="0" smtClean="0">
                <a:latin typeface="Sitka Banner" panose="02000505000000020004" pitchFamily="2" charset="0"/>
              </a:rPr>
              <a:t>1</a:t>
            </a:r>
            <a:r>
              <a:rPr lang="it-IT" sz="2000" b="1" baseline="30000" dirty="0">
                <a:latin typeface="Sitka Banner" panose="02000505000000020004" pitchFamily="2" charset="0"/>
              </a:rPr>
              <a:t>,</a:t>
            </a:r>
            <a:r>
              <a:rPr lang="it-IT" sz="2000" b="1" dirty="0">
                <a:latin typeface="Sitka Banner" panose="02000505000000020004" pitchFamily="2" charset="0"/>
              </a:rPr>
              <a:t>*, </a:t>
            </a:r>
            <a:r>
              <a:rPr lang="it-IT" sz="2000" b="1" dirty="0" smtClean="0">
                <a:latin typeface="Sitka Banner" panose="02000505000000020004" pitchFamily="2" charset="0"/>
              </a:rPr>
              <a:t>Nikolaos Sevdalis</a:t>
            </a:r>
            <a:r>
              <a:rPr lang="it-IT" sz="2000" b="1" baseline="30000" dirty="0" smtClean="0">
                <a:latin typeface="Sitka Banner" panose="02000505000000020004" pitchFamily="2" charset="0"/>
              </a:rPr>
              <a:t>2</a:t>
            </a:r>
            <a:r>
              <a:rPr lang="it-IT" sz="2000" b="1" dirty="0">
                <a:latin typeface="Sitka Banner" panose="02000505000000020004" pitchFamily="2" charset="0"/>
              </a:rPr>
              <a:t>, </a:t>
            </a:r>
            <a:r>
              <a:rPr lang="it-IT" sz="2000" b="1" dirty="0" smtClean="0">
                <a:latin typeface="Sitka Banner" panose="02000505000000020004" pitchFamily="2" charset="0"/>
              </a:rPr>
              <a:t>Eleni Konstantara</a:t>
            </a:r>
            <a:r>
              <a:rPr lang="it-IT" sz="2000" b="1" baseline="30000" dirty="0" smtClean="0">
                <a:latin typeface="Sitka Banner" panose="02000505000000020004" pitchFamily="2" charset="0"/>
              </a:rPr>
              <a:t>2</a:t>
            </a:r>
            <a:r>
              <a:rPr lang="it-IT" sz="2000" b="1" dirty="0" smtClean="0">
                <a:latin typeface="Sitka Banner" panose="02000505000000020004" pitchFamily="2" charset="0"/>
              </a:rPr>
              <a:t>, Dajana Bilcari</a:t>
            </a:r>
            <a:r>
              <a:rPr lang="it-IT" sz="2000" b="1" baseline="30000" dirty="0">
                <a:latin typeface="Sitka Banner" panose="02000505000000020004" pitchFamily="2" charset="0"/>
              </a:rPr>
              <a:t>3</a:t>
            </a:r>
            <a:r>
              <a:rPr lang="it-IT" sz="2000" b="1" baseline="30000" dirty="0" smtClean="0">
                <a:latin typeface="Sitka Banner" panose="02000505000000020004" pitchFamily="2" charset="0"/>
              </a:rPr>
              <a:t> </a:t>
            </a:r>
          </a:p>
          <a:p>
            <a:pPr algn="ctr"/>
            <a:r>
              <a:rPr lang="it-IT" sz="2000" b="1" baseline="30000" dirty="0" smtClean="0">
                <a:latin typeface="Sitka Banner" panose="02000505000000020004" pitchFamily="2" charset="0"/>
              </a:rPr>
              <a:t> </a:t>
            </a:r>
            <a:r>
              <a:rPr lang="it-IT" sz="2000" b="1" dirty="0">
                <a:latin typeface="Sitka Banner" panose="02000505000000020004" pitchFamily="2" charset="0"/>
              </a:rPr>
              <a:t>&amp;</a:t>
            </a:r>
            <a:r>
              <a:rPr lang="it-IT" sz="2000" b="1" dirty="0" smtClean="0">
                <a:latin typeface="Sitka Banner" panose="02000505000000020004" pitchFamily="2" charset="0"/>
              </a:rPr>
              <a:t> Athanasios Alexiou</a:t>
            </a:r>
            <a:r>
              <a:rPr lang="it-IT" sz="2000" b="1" baseline="30000" dirty="0" smtClean="0">
                <a:latin typeface="Sitka Banner" panose="02000505000000020004" pitchFamily="2" charset="0"/>
              </a:rPr>
              <a:t>4,5</a:t>
            </a:r>
            <a:endParaRPr lang="fr-FR" sz="2000" dirty="0">
              <a:latin typeface="Sitka Banner" panose="02000505000000020004" pitchFamily="2" charset="0"/>
            </a:endParaRPr>
          </a:p>
          <a:p>
            <a:pPr algn="ctr"/>
            <a:r>
              <a:rPr lang="en-US" baseline="30000" dirty="0">
                <a:latin typeface="Sitka Banner" panose="02000505000000020004" pitchFamily="2" charset="0"/>
              </a:rPr>
              <a:t>1</a:t>
            </a:r>
            <a:r>
              <a:rPr lang="en-US" dirty="0">
                <a:latin typeface="Sitka Banner" panose="02000505000000020004" pitchFamily="2" charset="0"/>
              </a:rPr>
              <a:t> </a:t>
            </a:r>
            <a:r>
              <a:rPr lang="en-US" dirty="0" smtClean="0">
                <a:latin typeface="Sitka Banner" panose="02000505000000020004" pitchFamily="2" charset="0"/>
              </a:rPr>
              <a:t>University of Crete, Faculty of Medicine (Heraklion, Greece)</a:t>
            </a:r>
            <a:r>
              <a:rPr lang="fr-FR" dirty="0">
                <a:latin typeface="Sitka Banner" panose="02000505000000020004" pitchFamily="2" charset="0"/>
              </a:rPr>
              <a:t> </a:t>
            </a:r>
            <a:r>
              <a:rPr lang="en-US" baseline="30000" dirty="0" smtClean="0">
                <a:latin typeface="Sitka Banner" panose="02000505000000020004" pitchFamily="2" charset="0"/>
              </a:rPr>
              <a:t>2</a:t>
            </a:r>
            <a:r>
              <a:rPr lang="en-US" dirty="0" smtClean="0">
                <a:latin typeface="Sitka Banner" panose="02000505000000020004" pitchFamily="2" charset="0"/>
              </a:rPr>
              <a:t> Medical University of Sofia, Faculty of Medicine (Sofia, Bulgaria) </a:t>
            </a:r>
            <a:r>
              <a:rPr lang="en-US" baseline="30000" dirty="0" smtClean="0">
                <a:latin typeface="Sitka Banner" panose="02000505000000020004" pitchFamily="2" charset="0"/>
              </a:rPr>
              <a:t>3</a:t>
            </a:r>
            <a:r>
              <a:rPr lang="en-US" dirty="0" smtClean="0">
                <a:latin typeface="Sitka Banner" panose="02000505000000020004" pitchFamily="2" charset="0"/>
              </a:rPr>
              <a:t> University of Sofia "</a:t>
            </a:r>
            <a:r>
              <a:rPr lang="en-US" dirty="0">
                <a:latin typeface="Sitka Banner" panose="02000505000000020004" pitchFamily="2" charset="0"/>
              </a:rPr>
              <a:t>St. </a:t>
            </a:r>
            <a:r>
              <a:rPr lang="en-US" dirty="0" err="1">
                <a:latin typeface="Sitka Banner" panose="02000505000000020004" pitchFamily="2" charset="0"/>
              </a:rPr>
              <a:t>Kliment</a:t>
            </a:r>
            <a:r>
              <a:rPr lang="en-US" dirty="0">
                <a:latin typeface="Sitka Banner" panose="02000505000000020004" pitchFamily="2" charset="0"/>
              </a:rPr>
              <a:t> </a:t>
            </a:r>
            <a:r>
              <a:rPr lang="en-US" dirty="0" err="1">
                <a:latin typeface="Sitka Banner" panose="02000505000000020004" pitchFamily="2" charset="0"/>
              </a:rPr>
              <a:t>Ohridski</a:t>
            </a:r>
            <a:r>
              <a:rPr lang="en-US" dirty="0" smtClean="0">
                <a:latin typeface="Sitka Banner" panose="02000505000000020004" pitchFamily="2" charset="0"/>
              </a:rPr>
              <a:t>", </a:t>
            </a:r>
            <a:r>
              <a:rPr lang="en-US" dirty="0">
                <a:latin typeface="Sitka Banner" panose="02000505000000020004" pitchFamily="2" charset="0"/>
              </a:rPr>
              <a:t>Faculty of Medicine (Sofia, </a:t>
            </a:r>
            <a:r>
              <a:rPr lang="en-US" dirty="0" smtClean="0">
                <a:latin typeface="Sitka Banner" panose="02000505000000020004" pitchFamily="2" charset="0"/>
              </a:rPr>
              <a:t>Bulgaria) </a:t>
            </a:r>
            <a:r>
              <a:rPr lang="en-US" baseline="30000" dirty="0" smtClean="0">
                <a:latin typeface="Sitka Banner" panose="02000505000000020004" pitchFamily="2" charset="0"/>
              </a:rPr>
              <a:t>4</a:t>
            </a:r>
            <a:r>
              <a:rPr lang="en-US" dirty="0" smtClean="0">
                <a:latin typeface="Sitka Banner" panose="02000505000000020004" pitchFamily="2" charset="0"/>
              </a:rPr>
              <a:t> </a:t>
            </a:r>
            <a:r>
              <a:rPr lang="en-US" dirty="0">
                <a:latin typeface="Sitka Banner" panose="02000505000000020004" pitchFamily="2" charset="0"/>
              </a:rPr>
              <a:t>Novel Global Community Educational </a:t>
            </a:r>
            <a:r>
              <a:rPr lang="en-US" dirty="0" smtClean="0">
                <a:latin typeface="Sitka Banner" panose="02000505000000020004" pitchFamily="2" charset="0"/>
              </a:rPr>
              <a:t>Foundation (</a:t>
            </a:r>
            <a:r>
              <a:rPr lang="en-US" dirty="0" err="1" smtClean="0">
                <a:latin typeface="Sitka Banner" panose="02000505000000020004" pitchFamily="2" charset="0"/>
              </a:rPr>
              <a:t>Hebersham</a:t>
            </a:r>
            <a:r>
              <a:rPr lang="en-US" dirty="0">
                <a:latin typeface="Sitka Banner" panose="02000505000000020004" pitchFamily="2" charset="0"/>
              </a:rPr>
              <a:t>, </a:t>
            </a:r>
            <a:r>
              <a:rPr lang="en-US" dirty="0" smtClean="0">
                <a:latin typeface="Sitka Banner" panose="02000505000000020004" pitchFamily="2" charset="0"/>
              </a:rPr>
              <a:t>Australia)  </a:t>
            </a:r>
            <a:r>
              <a:rPr lang="en-US" baseline="30000" dirty="0" smtClean="0">
                <a:latin typeface="Sitka Banner" panose="02000505000000020004" pitchFamily="2" charset="0"/>
              </a:rPr>
              <a:t>5</a:t>
            </a:r>
            <a:r>
              <a:rPr lang="en-US" dirty="0" smtClean="0">
                <a:latin typeface="Sitka Banner" panose="02000505000000020004" pitchFamily="2" charset="0"/>
              </a:rPr>
              <a:t> </a:t>
            </a:r>
            <a:r>
              <a:rPr lang="en-US" dirty="0">
                <a:latin typeface="Sitka Banner" panose="02000505000000020004" pitchFamily="2" charset="0"/>
              </a:rPr>
              <a:t>AFNP Med Austria, </a:t>
            </a:r>
            <a:r>
              <a:rPr lang="en-US" dirty="0" err="1">
                <a:latin typeface="Sitka Banner" panose="02000505000000020004" pitchFamily="2" charset="0"/>
              </a:rPr>
              <a:t>Haidingergasse</a:t>
            </a:r>
            <a:r>
              <a:rPr lang="en-US" dirty="0">
                <a:latin typeface="Sitka Banner" panose="02000505000000020004" pitchFamily="2" charset="0"/>
              </a:rPr>
              <a:t> 29, 1030 Wien, Austria</a:t>
            </a:r>
            <a:endParaRPr lang="en-US" dirty="0">
              <a:latin typeface="Sitka Banner" panose="02000505000000020004" pitchFamily="2" charset="0"/>
            </a:endParaRPr>
          </a:p>
          <a:p>
            <a:endParaRPr lang="fr-FR" dirty="0"/>
          </a:p>
          <a:p>
            <a:pPr algn="r"/>
            <a:r>
              <a:rPr lang="en-US" sz="1400" b="1" dirty="0"/>
              <a:t>*</a:t>
            </a:r>
            <a:r>
              <a:rPr lang="en-US" sz="1400" dirty="0"/>
              <a:t> </a:t>
            </a:r>
            <a:r>
              <a:rPr lang="en-US" sz="1600" i="1" dirty="0">
                <a:latin typeface="Sitka Banner" panose="02000505000000020004" pitchFamily="2" charset="0"/>
              </a:rPr>
              <a:t>Corresponding author: </a:t>
            </a:r>
            <a:r>
              <a:rPr lang="en-US" sz="1600" i="1" dirty="0" smtClean="0">
                <a:latin typeface="Sitka Banner" panose="02000505000000020004" pitchFamily="2" charset="0"/>
              </a:rPr>
              <a:t>chriss20x@gmail.com ,       chriss20x</a:t>
            </a:r>
            <a:endParaRPr lang="fr-FR" sz="1600" i="1" dirty="0">
              <a:latin typeface="Sitka Banner" panose="02000505000000020004" pitchFamily="2" charset="0"/>
            </a:endParaRPr>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
        <p:nvSpPr>
          <p:cNvPr id="2" name="TextBox 1"/>
          <p:cNvSpPr txBox="1"/>
          <p:nvPr/>
        </p:nvSpPr>
        <p:spPr>
          <a:xfrm>
            <a:off x="114299" y="2362200"/>
            <a:ext cx="8915399" cy="70788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b="1" dirty="0">
                <a:latin typeface="Sitka Banner" panose="02000505000000020004" pitchFamily="2" charset="0"/>
              </a:rPr>
              <a:t>My thoughts be bloody, or be nothing worth: </a:t>
            </a:r>
          </a:p>
          <a:p>
            <a:pPr algn="ctr"/>
            <a:r>
              <a:rPr lang="en-US" sz="2000" b="1" dirty="0">
                <a:latin typeface="Sitka Banner" panose="02000505000000020004" pitchFamily="2" charset="0"/>
              </a:rPr>
              <a:t>A neurochemical approach to </a:t>
            </a:r>
            <a:r>
              <a:rPr lang="en-US" sz="2000" b="1" dirty="0" err="1">
                <a:latin typeface="Sitka Banner" panose="02000505000000020004" pitchFamily="2" charset="0"/>
              </a:rPr>
              <a:t>neuroprogression</a:t>
            </a:r>
            <a:r>
              <a:rPr lang="en-US" sz="2000" b="1" dirty="0">
                <a:latin typeface="Sitka Banner" panose="02000505000000020004" pitchFamily="2" charset="0"/>
              </a:rPr>
              <a:t> </a:t>
            </a:r>
            <a:r>
              <a:rPr lang="en-US" sz="2000" b="1" dirty="0" smtClean="0">
                <a:latin typeface="Sitka Banner" panose="02000505000000020004" pitchFamily="2" charset="0"/>
              </a:rPr>
              <a:t> in</a:t>
            </a:r>
            <a:r>
              <a:rPr lang="en-US" sz="2000" b="1" dirty="0">
                <a:latin typeface="Sitka Banner" panose="02000505000000020004" pitchFamily="2" charset="0"/>
              </a:rPr>
              <a:t> post-traumatic stress </a:t>
            </a:r>
            <a:r>
              <a:rPr lang="en-US" sz="2000" b="1" dirty="0" smtClean="0">
                <a:latin typeface="Sitka Banner" panose="02000505000000020004" pitchFamily="2" charset="0"/>
              </a:rPr>
              <a:t>disorder</a:t>
            </a:r>
            <a:endParaRPr lang="en-US" sz="2000" b="1" dirty="0">
              <a:latin typeface="Sitka Banner" panose="02000505000000020004" pitchFamily="2" charset="0"/>
            </a:endParaRPr>
          </a:p>
        </p:txBody>
      </p:sp>
      <p:pic>
        <p:nvPicPr>
          <p:cNvPr id="1026" name="Picture 2" descr="Sofia University “St. Kliment Ohridski“ | Institutions | Sylff Official  Website | Cultivating Leaders of Tomorrow"/>
          <p:cNvPicPr>
            <a:picLocks noChangeAspect="1" noChangeArrowheads="1"/>
          </p:cNvPicPr>
          <p:nvPr/>
        </p:nvPicPr>
        <p:blipFill rotWithShape="1">
          <a:blip r:embed="rId4">
            <a:extLst>
              <a:ext uri="{28A0092B-C50C-407E-A947-70E740481C1C}">
                <a14:useLocalDpi xmlns:a14="http://schemas.microsoft.com/office/drawing/2010/main" val="0"/>
              </a:ext>
            </a:extLst>
          </a:blip>
          <a:srcRect l="26373" r="25275"/>
          <a:stretch/>
        </p:blipFill>
        <p:spPr bwMode="auto">
          <a:xfrm>
            <a:off x="3315436" y="5598102"/>
            <a:ext cx="976730" cy="1143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Crete, Greece | IESL-FORT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70" t="12445" r="11185" b="12890"/>
          <a:stretch/>
        </p:blipFill>
        <p:spPr bwMode="auto">
          <a:xfrm>
            <a:off x="346216" y="5647559"/>
            <a:ext cx="1092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neficiaries, collaborative stakeholders and other partners | Act on  dementia"/>
          <p:cNvPicPr>
            <a:picLocks noChangeAspect="1" noChangeArrowheads="1"/>
          </p:cNvPicPr>
          <p:nvPr/>
        </p:nvPicPr>
        <p:blipFill rotWithShape="1">
          <a:blip r:embed="rId6">
            <a:extLst>
              <a:ext uri="{28A0092B-C50C-407E-A947-70E740481C1C}">
                <a14:useLocalDpi xmlns:a14="http://schemas.microsoft.com/office/drawing/2010/main" val="0"/>
              </a:ext>
            </a:extLst>
          </a:blip>
          <a:srcRect l="18719" t="7350" r="19567" b="7611"/>
          <a:stretch/>
        </p:blipFill>
        <p:spPr bwMode="auto">
          <a:xfrm>
            <a:off x="1811776" y="5611021"/>
            <a:ext cx="11303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vel Global Community Educational Foundation | Linked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3893" y="5611021"/>
            <a:ext cx="1154530" cy="11545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NPMED – oriented to Biological and Neurological applications"/>
          <p:cNvPicPr>
            <a:picLocks noChangeAspect="1" noChangeArrowheads="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778423" y="5505221"/>
            <a:ext cx="3124200" cy="1352779"/>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p:cNvPicPr>
            <a:picLocks noChangeAspect="1"/>
          </p:cNvPicPr>
          <p:nvPr/>
        </p:nvPicPr>
        <p:blipFill>
          <a:blip r:embed="rId9"/>
          <a:stretch>
            <a:fillRect/>
          </a:stretch>
        </p:blipFill>
        <p:spPr>
          <a:xfrm>
            <a:off x="7915389" y="5285965"/>
            <a:ext cx="238011" cy="2380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534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err="1" smtClean="0">
                <a:latin typeface="Sitka Banner" panose="02000505000000020004" pitchFamily="2" charset="0"/>
              </a:rPr>
              <a:t>Oxidative</a:t>
            </a:r>
            <a:r>
              <a:rPr lang="fr-FR" sz="3200" b="1" dirty="0" smtClean="0">
                <a:latin typeface="Sitka Banner" panose="02000505000000020004" pitchFamily="2" charset="0"/>
              </a:rPr>
              <a:t> stress</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762000" y="1219200"/>
            <a:ext cx="8153400" cy="4343400"/>
          </a:xfrm>
          <a:prstGeom prst="rect">
            <a:avLst/>
          </a:prstGeom>
          <a:noFill/>
        </p:spPr>
        <p:txBody>
          <a:bodyPr wrap="square" rtlCol="0">
            <a:spAutoFit/>
          </a:bodyPr>
          <a:lstStyle/>
          <a:p>
            <a:endParaRPr lang="el-GR" dirty="0"/>
          </a:p>
        </p:txBody>
      </p:sp>
      <p:sp>
        <p:nvSpPr>
          <p:cNvPr id="7" name="Θέση περιεχομένου 2">
            <a:extLst>
              <a:ext uri="{FF2B5EF4-FFF2-40B4-BE49-F238E27FC236}">
                <a16:creationId xmlns:a16="http://schemas.microsoft.com/office/drawing/2014/main" id="{1336A1A4-DA90-4F0E-B041-492A3A7AF0E6}"/>
              </a:ext>
            </a:extLst>
          </p:cNvPr>
          <p:cNvSpPr txBox="1">
            <a:spLocks/>
          </p:cNvSpPr>
          <p:nvPr/>
        </p:nvSpPr>
        <p:spPr>
          <a:xfrm>
            <a:off x="381000" y="838200"/>
            <a:ext cx="8534400" cy="4802238"/>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dirty="0" smtClean="0">
                <a:solidFill>
                  <a:srgbClr val="C00000"/>
                </a:solidFill>
                <a:latin typeface="Sitka Banner" panose="02000505000000020004" pitchFamily="2" charset="0"/>
              </a:rPr>
              <a:t>Glutathione transferases </a:t>
            </a:r>
            <a:r>
              <a:rPr lang="en-US" sz="2800" dirty="0" smtClean="0">
                <a:latin typeface="Sitka Banner" panose="02000505000000020004" pitchFamily="2" charset="0"/>
              </a:rPr>
              <a:t>normally interact with glutathione to detoxify pro-oxidant molecules. </a:t>
            </a:r>
          </a:p>
          <a:p>
            <a:pPr algn="just"/>
            <a:r>
              <a:rPr lang="en-US" sz="2800" dirty="0" smtClean="0">
                <a:latin typeface="Sitka Banner" panose="02000505000000020004" pitchFamily="2" charset="0"/>
              </a:rPr>
              <a:t>In PTSD, studies have shown that there are </a:t>
            </a:r>
            <a:r>
              <a:rPr lang="en-US" sz="2800" u="sng" dirty="0" smtClean="0">
                <a:latin typeface="Sitka Banner" panose="02000505000000020004" pitchFamily="2" charset="0"/>
              </a:rPr>
              <a:t>low levels of glutathione transferases</a:t>
            </a:r>
            <a:r>
              <a:rPr lang="en-US" sz="2800" dirty="0" smtClean="0">
                <a:latin typeface="Sitka Banner" panose="02000505000000020004" pitchFamily="2" charset="0"/>
              </a:rPr>
              <a:t>, so there are </a:t>
            </a:r>
            <a:r>
              <a:rPr lang="en-US" sz="2800" dirty="0" smtClean="0">
                <a:solidFill>
                  <a:srgbClr val="7030A0"/>
                </a:solidFill>
                <a:latin typeface="Sitka Banner" panose="02000505000000020004" pitchFamily="2" charset="0"/>
              </a:rPr>
              <a:t>high levels of pro-oxidant molecules</a:t>
            </a:r>
          </a:p>
          <a:p>
            <a:pPr algn="just"/>
            <a:r>
              <a:rPr lang="en-US" sz="2800" dirty="0" smtClean="0">
                <a:latin typeface="Sitka Banner" panose="02000505000000020004" pitchFamily="2" charset="0"/>
              </a:rPr>
              <a:t>PTSD is associated with a single nucleotide polymorphism (SNP) in the Retinoic Acid Orphan Receptor Alpha gene (</a:t>
            </a:r>
            <a:r>
              <a:rPr lang="en-US" sz="2800" i="1" dirty="0" smtClean="0">
                <a:latin typeface="Sitka Banner" panose="02000505000000020004" pitchFamily="2" charset="0"/>
              </a:rPr>
              <a:t>RORA</a:t>
            </a:r>
            <a:r>
              <a:rPr lang="en-US" sz="2800" dirty="0" smtClean="0">
                <a:latin typeface="Sitka Banner" panose="02000505000000020004" pitchFamily="2" charset="0"/>
              </a:rPr>
              <a:t>; rs8042149) expressed in the prefrontal cortex, hippocampus, and hypothalamus</a:t>
            </a:r>
            <a:endParaRPr lang="el-GR" sz="2800" dirty="0">
              <a:latin typeface="Sitka Banner" panose="02000505000000020004" pitchFamily="2" charset="0"/>
            </a:endParaRPr>
          </a:p>
        </p:txBody>
      </p:sp>
      <p:sp>
        <p:nvSpPr>
          <p:cNvPr id="3" name="TextBox 2"/>
          <p:cNvSpPr txBox="1"/>
          <p:nvPr/>
        </p:nvSpPr>
        <p:spPr>
          <a:xfrm>
            <a:off x="5257800" y="5251181"/>
            <a:ext cx="3962400" cy="646331"/>
          </a:xfrm>
          <a:prstGeom prst="rect">
            <a:avLst/>
          </a:prstGeom>
          <a:noFill/>
        </p:spPr>
        <p:txBody>
          <a:bodyPr wrap="square" rtlCol="0">
            <a:spAutoFit/>
          </a:bodyPr>
          <a:lstStyle/>
          <a:p>
            <a:r>
              <a:rPr lang="en-US" dirty="0" smtClean="0">
                <a:latin typeface="Sitka Banner" panose="02000505000000020004" pitchFamily="2" charset="0"/>
              </a:rPr>
              <a:t>Miller et al., 2018 </a:t>
            </a:r>
            <a:r>
              <a:rPr lang="en-US" dirty="0" err="1">
                <a:latin typeface="Sitka Banner" panose="02000505000000020004" pitchFamily="2" charset="0"/>
              </a:rPr>
              <a:t>Harv</a:t>
            </a:r>
            <a:r>
              <a:rPr lang="en-US" dirty="0">
                <a:latin typeface="Sitka Banner" panose="02000505000000020004" pitchFamily="2" charset="0"/>
              </a:rPr>
              <a:t> Rev Psychiatry</a:t>
            </a:r>
            <a:endParaRPr lang="en-US" dirty="0" smtClean="0">
              <a:latin typeface="Sitka Banner" panose="02000505000000020004" pitchFamily="2" charset="0"/>
            </a:endParaRPr>
          </a:p>
          <a:p>
            <a:r>
              <a:rPr lang="en-US" dirty="0" err="1" smtClean="0">
                <a:latin typeface="Sitka Banner" panose="02000505000000020004" pitchFamily="2" charset="0"/>
              </a:rPr>
              <a:t>Amstader</a:t>
            </a:r>
            <a:r>
              <a:rPr lang="en-US" dirty="0" smtClean="0">
                <a:latin typeface="Sitka Banner" panose="02000505000000020004" pitchFamily="2" charset="0"/>
              </a:rPr>
              <a:t> et al., 2013 </a:t>
            </a:r>
            <a:r>
              <a:rPr lang="en-US" dirty="0" err="1">
                <a:latin typeface="Sitka Banner" panose="02000505000000020004" pitchFamily="2" charset="0"/>
              </a:rPr>
              <a:t>Mol</a:t>
            </a:r>
            <a:r>
              <a:rPr lang="en-US" dirty="0">
                <a:latin typeface="Sitka Banner" panose="02000505000000020004" pitchFamily="2" charset="0"/>
              </a:rPr>
              <a:t> Psychiatry.</a:t>
            </a:r>
            <a:endParaRPr lang="el-GR" dirty="0">
              <a:latin typeface="Sitka Banner" panose="02000505000000020004" pitchFamily="2" charset="0"/>
            </a:endParaRPr>
          </a:p>
        </p:txBody>
      </p:sp>
    </p:spTree>
    <p:extLst>
      <p:ext uri="{BB962C8B-B14F-4D97-AF65-F5344CB8AC3E}">
        <p14:creationId xmlns:p14="http://schemas.microsoft.com/office/powerpoint/2010/main" val="30637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smtClean="0">
                <a:latin typeface="Sitka Banner" panose="02000505000000020004" pitchFamily="2" charset="0"/>
              </a:rPr>
              <a:t>Inflammation</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Θέση περιεχομένου 2">
            <a:extLst>
              <a:ext uri="{FF2B5EF4-FFF2-40B4-BE49-F238E27FC236}">
                <a16:creationId xmlns:a16="http://schemas.microsoft.com/office/drawing/2014/main" id="{7C74F524-ABF0-40C1-A055-07611094987A}"/>
              </a:ext>
            </a:extLst>
          </p:cNvPr>
          <p:cNvSpPr txBox="1">
            <a:spLocks/>
          </p:cNvSpPr>
          <p:nvPr/>
        </p:nvSpPr>
        <p:spPr>
          <a:xfrm>
            <a:off x="609600" y="1148287"/>
            <a:ext cx="8153400" cy="388620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2800" dirty="0" err="1" smtClean="0">
                <a:latin typeface="Sitka Banner" panose="02000505000000020004" pitchFamily="2" charset="0"/>
              </a:rPr>
              <a:t>Metanalysis</a:t>
            </a:r>
            <a:r>
              <a:rPr lang="en-US" sz="2800" dirty="0" smtClean="0">
                <a:latin typeface="Sitka Banner" panose="02000505000000020004" pitchFamily="2" charset="0"/>
              </a:rPr>
              <a:t> of plasma and serum studies have shown:</a:t>
            </a:r>
          </a:p>
          <a:p>
            <a:pPr>
              <a:spcBef>
                <a:spcPts val="0"/>
              </a:spcBef>
              <a:spcAft>
                <a:spcPts val="600"/>
              </a:spcAft>
            </a:pPr>
            <a:r>
              <a:rPr lang="en-US" dirty="0" smtClean="0">
                <a:latin typeface="Sitka Banner" panose="02000505000000020004" pitchFamily="2" charset="0"/>
              </a:rPr>
              <a:t>PTSD is associated with </a:t>
            </a:r>
            <a:r>
              <a:rPr lang="en-US" u="sng" dirty="0" smtClean="0">
                <a:latin typeface="Sitka Banner" panose="02000505000000020004" pitchFamily="2" charset="0"/>
              </a:rPr>
              <a:t>elevated levels of circulating peripheral IL-6, IL-1β, TNFα, and interferon ϒ</a:t>
            </a:r>
          </a:p>
          <a:p>
            <a:pPr>
              <a:spcBef>
                <a:spcPts val="0"/>
              </a:spcBef>
              <a:spcAft>
                <a:spcPts val="600"/>
              </a:spcAft>
            </a:pPr>
            <a:r>
              <a:rPr lang="en-US" dirty="0" smtClean="0">
                <a:latin typeface="Sitka Banner" panose="02000505000000020004" pitchFamily="2" charset="0"/>
              </a:rPr>
              <a:t>PTSD symptom severity and plasma CRP levels are associated</a:t>
            </a:r>
            <a:endParaRPr lang="el-GR" dirty="0">
              <a:latin typeface="Sitka Banner" panose="02000505000000020004" pitchFamily="2" charset="0"/>
            </a:endParaRPr>
          </a:p>
        </p:txBody>
      </p:sp>
      <p:sp>
        <p:nvSpPr>
          <p:cNvPr id="2" name="TextBox 1"/>
          <p:cNvSpPr txBox="1"/>
          <p:nvPr/>
        </p:nvSpPr>
        <p:spPr>
          <a:xfrm>
            <a:off x="5181600" y="5369399"/>
            <a:ext cx="4343400" cy="646331"/>
          </a:xfrm>
          <a:prstGeom prst="rect">
            <a:avLst/>
          </a:prstGeom>
          <a:noFill/>
        </p:spPr>
        <p:txBody>
          <a:bodyPr wrap="square" rtlCol="0">
            <a:spAutoFit/>
          </a:bodyPr>
          <a:lstStyle/>
          <a:p>
            <a:r>
              <a:rPr lang="en-US" dirty="0" err="1" smtClean="0">
                <a:latin typeface="Sitka Banner" panose="02000505000000020004" pitchFamily="2" charset="0"/>
              </a:rPr>
              <a:t>Passos</a:t>
            </a:r>
            <a:r>
              <a:rPr lang="en-US" dirty="0" smtClean="0">
                <a:latin typeface="Sitka Banner" panose="02000505000000020004" pitchFamily="2" charset="0"/>
              </a:rPr>
              <a:t> IC et al., 2015 Lancet </a:t>
            </a:r>
            <a:r>
              <a:rPr lang="en-US" dirty="0">
                <a:latin typeface="Sitka Banner" panose="02000505000000020004" pitchFamily="2" charset="0"/>
              </a:rPr>
              <a:t>Psychiatry</a:t>
            </a:r>
            <a:r>
              <a:rPr lang="en-US" dirty="0" smtClean="0">
                <a:latin typeface="Sitka Banner" panose="02000505000000020004" pitchFamily="2" charset="0"/>
              </a:rPr>
              <a:t>.</a:t>
            </a:r>
          </a:p>
          <a:p>
            <a:r>
              <a:rPr lang="en-US" dirty="0" smtClean="0">
                <a:latin typeface="Sitka Banner" panose="02000505000000020004" pitchFamily="2" charset="0"/>
              </a:rPr>
              <a:t>Dennis PA et al., </a:t>
            </a:r>
            <a:r>
              <a:rPr lang="en-US" dirty="0">
                <a:latin typeface="Sitka Banner" panose="02000505000000020004" pitchFamily="2" charset="0"/>
              </a:rPr>
              <a:t>2016 J </a:t>
            </a:r>
            <a:r>
              <a:rPr lang="en-US" dirty="0" err="1">
                <a:latin typeface="Sitka Banner" panose="02000505000000020004" pitchFamily="2" charset="0"/>
              </a:rPr>
              <a:t>Psychosom</a:t>
            </a:r>
            <a:r>
              <a:rPr lang="en-US" dirty="0">
                <a:latin typeface="Sitka Banner" panose="02000505000000020004" pitchFamily="2" charset="0"/>
              </a:rPr>
              <a:t> Res.</a:t>
            </a:r>
            <a:endParaRPr lang="el-GR" dirty="0">
              <a:latin typeface="Sitka Banner" panose="02000505000000020004" pitchFamily="2" charset="0"/>
            </a:endParaRPr>
          </a:p>
        </p:txBody>
      </p:sp>
    </p:spTree>
    <p:extLst>
      <p:ext uri="{BB962C8B-B14F-4D97-AF65-F5344CB8AC3E}">
        <p14:creationId xmlns:p14="http://schemas.microsoft.com/office/powerpoint/2010/main" val="286085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err="1" smtClean="0">
                <a:latin typeface="Sitka Banner" panose="02000505000000020004" pitchFamily="2" charset="0"/>
              </a:rPr>
              <a:t>Oxidative</a:t>
            </a:r>
            <a:r>
              <a:rPr lang="fr-FR" sz="3200" b="1" dirty="0" smtClean="0">
                <a:latin typeface="Sitka Banner" panose="02000505000000020004" pitchFamily="2" charset="0"/>
              </a:rPr>
              <a:t> Stress &amp; Inflammation</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Θέση περιεχομένου 2">
            <a:extLst>
              <a:ext uri="{FF2B5EF4-FFF2-40B4-BE49-F238E27FC236}">
                <a16:creationId xmlns:a16="http://schemas.microsoft.com/office/drawing/2014/main" id="{CC5FA21D-4E17-44B0-9786-1A26380DFAFC}"/>
              </a:ext>
            </a:extLst>
          </p:cNvPr>
          <p:cNvSpPr txBox="1">
            <a:spLocks/>
          </p:cNvSpPr>
          <p:nvPr/>
        </p:nvSpPr>
        <p:spPr>
          <a:xfrm>
            <a:off x="609600" y="1727350"/>
            <a:ext cx="8153400" cy="3435531"/>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800" dirty="0" smtClean="0">
                <a:latin typeface="Sitka Banner" panose="02000505000000020004" pitchFamily="2" charset="0"/>
              </a:rPr>
              <a:t>There is a connection between oxidative stress and inflammation in PTSD shown from animal studies’ findings :</a:t>
            </a:r>
          </a:p>
          <a:p>
            <a:pPr algn="just"/>
            <a:r>
              <a:rPr lang="en-US" sz="2800" u="sng" dirty="0" smtClean="0">
                <a:latin typeface="Sitka Banner" panose="02000505000000020004" pitchFamily="2" charset="0"/>
              </a:rPr>
              <a:t>Chronic and repeated activation of the hypothalamic-pituitary-adrenal (HPA) </a:t>
            </a:r>
            <a:r>
              <a:rPr lang="en-US" sz="2800" dirty="0" smtClean="0">
                <a:latin typeface="Sitka Banner" panose="02000505000000020004" pitchFamily="2" charset="0"/>
              </a:rPr>
              <a:t>axis which occurs during re-experiencing the trauma. </a:t>
            </a:r>
          </a:p>
          <a:p>
            <a:pPr algn="just"/>
            <a:r>
              <a:rPr lang="en-US" sz="2800" u="sng" dirty="0" smtClean="0">
                <a:latin typeface="Sitka Banner" panose="02000505000000020004" pitchFamily="2" charset="0"/>
              </a:rPr>
              <a:t>Stress-induced glucocorticoids </a:t>
            </a:r>
            <a:r>
              <a:rPr lang="en-US" sz="2800" dirty="0" smtClean="0">
                <a:latin typeface="Sitka Banner" panose="02000505000000020004" pitchFamily="2" charset="0"/>
              </a:rPr>
              <a:t>exert neurotoxic effects on the brain, especially on regions with a high density of glucocorticoid receptors such as the hippocampus and pre-frontal cortex </a:t>
            </a:r>
            <a:r>
              <a:rPr lang="en-US" sz="2800" dirty="0" smtClean="0">
                <a:solidFill>
                  <a:srgbClr val="C00000"/>
                </a:solidFill>
                <a:latin typeface="Sitka Banner" panose="02000505000000020004" pitchFamily="2" charset="0"/>
              </a:rPr>
              <a:t>(Glucocorticoid-hippocampal atrophy model)</a:t>
            </a:r>
            <a:endParaRPr lang="el-GR" sz="2800" dirty="0">
              <a:solidFill>
                <a:srgbClr val="C00000"/>
              </a:solidFill>
              <a:latin typeface="Sitka Banner" panose="02000505000000020004" pitchFamily="2" charset="0"/>
            </a:endParaRPr>
          </a:p>
        </p:txBody>
      </p:sp>
      <p:sp>
        <p:nvSpPr>
          <p:cNvPr id="3" name="TextBox 2"/>
          <p:cNvSpPr txBox="1"/>
          <p:nvPr/>
        </p:nvSpPr>
        <p:spPr>
          <a:xfrm>
            <a:off x="4743450" y="5604509"/>
            <a:ext cx="4419600" cy="369332"/>
          </a:xfrm>
          <a:prstGeom prst="rect">
            <a:avLst/>
          </a:prstGeom>
          <a:noFill/>
        </p:spPr>
        <p:txBody>
          <a:bodyPr wrap="square" rtlCol="0">
            <a:spAutoFit/>
          </a:bodyPr>
          <a:lstStyle/>
          <a:p>
            <a:r>
              <a:rPr lang="en-US" dirty="0" err="1" smtClean="0">
                <a:latin typeface="Sitka Banner" panose="02000505000000020004" pitchFamily="2" charset="0"/>
              </a:rPr>
              <a:t>Constantini</a:t>
            </a:r>
            <a:r>
              <a:rPr lang="en-US" dirty="0" smtClean="0">
                <a:latin typeface="Sitka Banner" panose="02000505000000020004" pitchFamily="2" charset="0"/>
              </a:rPr>
              <a:t> D. et al., 2011 </a:t>
            </a:r>
            <a:r>
              <a:rPr lang="en-US" dirty="0">
                <a:latin typeface="Sitka Banner" panose="02000505000000020004" pitchFamily="2" charset="0"/>
              </a:rPr>
              <a:t>J Comp </a:t>
            </a:r>
            <a:r>
              <a:rPr lang="en-US" dirty="0" err="1">
                <a:latin typeface="Sitka Banner" panose="02000505000000020004" pitchFamily="2" charset="0"/>
              </a:rPr>
              <a:t>Physiol</a:t>
            </a:r>
            <a:r>
              <a:rPr lang="en-US" dirty="0">
                <a:latin typeface="Sitka Banner" panose="02000505000000020004" pitchFamily="2" charset="0"/>
              </a:rPr>
              <a:t> B.</a:t>
            </a:r>
            <a:endParaRPr lang="el-GR" dirty="0">
              <a:latin typeface="Sitka Banner" panose="02000505000000020004" pitchFamily="2" charset="0"/>
            </a:endParaRPr>
          </a:p>
        </p:txBody>
      </p:sp>
    </p:spTree>
    <p:extLst>
      <p:ext uri="{BB962C8B-B14F-4D97-AF65-F5344CB8AC3E}">
        <p14:creationId xmlns:p14="http://schemas.microsoft.com/office/powerpoint/2010/main" val="143560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a:latin typeface="Sitka Banner" panose="02000505000000020004" pitchFamily="2" charset="0"/>
              </a:rPr>
              <a:t>Mitochondrial </a:t>
            </a:r>
            <a:r>
              <a:rPr lang="fr-FR" sz="3200" b="1" dirty="0" err="1">
                <a:latin typeface="Sitka Banner" panose="02000505000000020004" pitchFamily="2" charset="0"/>
              </a:rPr>
              <a:t>Dysfunction</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Content Placeholder 2"/>
          <p:cNvSpPr txBox="1">
            <a:spLocks/>
          </p:cNvSpPr>
          <p:nvPr/>
        </p:nvSpPr>
        <p:spPr>
          <a:xfrm>
            <a:off x="457200" y="1371600"/>
            <a:ext cx="8610600" cy="47545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latin typeface="Sitka Banner" panose="02000505000000020004" pitchFamily="2" charset="0"/>
              </a:rPr>
              <a:t>Has long been implicated in psychopathologies and mood disorders.</a:t>
            </a:r>
          </a:p>
          <a:p>
            <a:r>
              <a:rPr lang="en-US" sz="3600" dirty="0" smtClean="0">
                <a:latin typeface="Sitka Banner" panose="02000505000000020004" pitchFamily="2" charset="0"/>
              </a:rPr>
              <a:t>In the biomarker discovery process, research showed dysregulated mitochondria-focused genes present in postmortem brains of PTSD patients.</a:t>
            </a:r>
            <a:endParaRPr lang="en-US" sz="3600" dirty="0" smtClean="0">
              <a:latin typeface="Sitka Banner" panose="02000505000000020004" pitchFamily="2" charset="0"/>
            </a:endParaRPr>
          </a:p>
        </p:txBody>
      </p:sp>
      <p:sp>
        <p:nvSpPr>
          <p:cNvPr id="2" name="TextBox 1"/>
          <p:cNvSpPr txBox="1"/>
          <p:nvPr/>
        </p:nvSpPr>
        <p:spPr>
          <a:xfrm>
            <a:off x="5181600" y="5484650"/>
            <a:ext cx="4267200" cy="369332"/>
          </a:xfrm>
          <a:prstGeom prst="rect">
            <a:avLst/>
          </a:prstGeom>
          <a:noFill/>
        </p:spPr>
        <p:txBody>
          <a:bodyPr wrap="square" rtlCol="0">
            <a:spAutoFit/>
          </a:bodyPr>
          <a:lstStyle/>
          <a:p>
            <a:r>
              <a:rPr lang="en-US" dirty="0" smtClean="0">
                <a:latin typeface="Sitka Banner" panose="02000505000000020004" pitchFamily="2" charset="0"/>
              </a:rPr>
              <a:t>Zhang L. et al., 2015 </a:t>
            </a:r>
            <a:r>
              <a:rPr lang="en-US" i="1" dirty="0" err="1">
                <a:latin typeface="Sitka Banner" panose="02000505000000020004" pitchFamily="2" charset="0"/>
              </a:rPr>
              <a:t>Transl</a:t>
            </a:r>
            <a:r>
              <a:rPr lang="en-US" i="1" dirty="0">
                <a:latin typeface="Sitka Banner" panose="02000505000000020004" pitchFamily="2" charset="0"/>
              </a:rPr>
              <a:t> Psychiatry</a:t>
            </a:r>
            <a:endParaRPr lang="el-GR" dirty="0">
              <a:latin typeface="Sitka Banner" panose="02000505000000020004" pitchFamily="2" charset="0"/>
            </a:endParaRPr>
          </a:p>
        </p:txBody>
      </p:sp>
    </p:spTree>
    <p:extLst>
      <p:ext uri="{BB962C8B-B14F-4D97-AF65-F5344CB8AC3E}">
        <p14:creationId xmlns:p14="http://schemas.microsoft.com/office/powerpoint/2010/main" val="202957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a:latin typeface="Sitka Banner" panose="02000505000000020004" pitchFamily="2" charset="0"/>
              </a:rPr>
              <a:t>Mitochondrial </a:t>
            </a:r>
            <a:r>
              <a:rPr lang="fr-FR" sz="3200" b="1" dirty="0" err="1">
                <a:latin typeface="Sitka Banner" panose="02000505000000020004" pitchFamily="2" charset="0"/>
              </a:rPr>
              <a:t>Dysfunction</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Content Placeholder 2"/>
          <p:cNvSpPr txBox="1">
            <a:spLocks/>
          </p:cNvSpPr>
          <p:nvPr/>
        </p:nvSpPr>
        <p:spPr>
          <a:xfrm>
            <a:off x="453661" y="1155214"/>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smtClean="0">
                <a:latin typeface="Sitka Banner" panose="02000505000000020004" pitchFamily="2" charset="0"/>
              </a:rPr>
              <a:t>Another study found 34 mitochondria-focused genes being upregulated in “stressed-rat” amygdala. Common pathologic pathways in rats include fatty acid metabolism [Carnitine </a:t>
            </a:r>
            <a:r>
              <a:rPr lang="en-US" dirty="0" err="1" smtClean="0">
                <a:latin typeface="Sitka Banner" panose="02000505000000020004" pitchFamily="2" charset="0"/>
              </a:rPr>
              <a:t>palmitoyltransferase</a:t>
            </a:r>
            <a:r>
              <a:rPr lang="en-US" dirty="0" smtClean="0">
                <a:latin typeface="Sitka Banner" panose="02000505000000020004" pitchFamily="2" charset="0"/>
              </a:rPr>
              <a:t> 1B (CPT1B)] and peroxisome proliferator-activated receptors (PPAR) dysregulation in the amygdala of stressed rats. The overexpression of CPT1B mRNA was also shown in humans with PTSD. </a:t>
            </a:r>
            <a:endParaRPr lang="el-GR" dirty="0" smtClean="0">
              <a:latin typeface="Sitka Banner" panose="02000505000000020004" pitchFamily="2" charset="0"/>
            </a:endParaRPr>
          </a:p>
        </p:txBody>
      </p:sp>
      <p:sp>
        <p:nvSpPr>
          <p:cNvPr id="9" name="TextBox 8"/>
          <p:cNvSpPr txBox="1"/>
          <p:nvPr/>
        </p:nvSpPr>
        <p:spPr>
          <a:xfrm>
            <a:off x="5257800" y="5615846"/>
            <a:ext cx="4267200" cy="369332"/>
          </a:xfrm>
          <a:prstGeom prst="rect">
            <a:avLst/>
          </a:prstGeom>
          <a:noFill/>
        </p:spPr>
        <p:txBody>
          <a:bodyPr wrap="square" rtlCol="0">
            <a:spAutoFit/>
          </a:bodyPr>
          <a:lstStyle/>
          <a:p>
            <a:r>
              <a:rPr lang="en-US" dirty="0" smtClean="0">
                <a:latin typeface="Sitka Banner" panose="02000505000000020004" pitchFamily="2" charset="0"/>
              </a:rPr>
              <a:t>Zhang L. et al., 2015 </a:t>
            </a:r>
            <a:r>
              <a:rPr lang="en-US" i="1" dirty="0" err="1">
                <a:latin typeface="Sitka Banner" panose="02000505000000020004" pitchFamily="2" charset="0"/>
              </a:rPr>
              <a:t>Transl</a:t>
            </a:r>
            <a:r>
              <a:rPr lang="en-US" i="1" dirty="0">
                <a:latin typeface="Sitka Banner" panose="02000505000000020004" pitchFamily="2" charset="0"/>
              </a:rPr>
              <a:t> Psychiatry</a:t>
            </a:r>
            <a:endParaRPr lang="el-GR" dirty="0">
              <a:latin typeface="Sitka Banner" panose="02000505000000020004" pitchFamily="2" charset="0"/>
            </a:endParaRPr>
          </a:p>
        </p:txBody>
      </p:sp>
    </p:spTree>
    <p:extLst>
      <p:ext uri="{BB962C8B-B14F-4D97-AF65-F5344CB8AC3E}">
        <p14:creationId xmlns:p14="http://schemas.microsoft.com/office/powerpoint/2010/main" val="261557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a:latin typeface="Sitka Banner" panose="02000505000000020004" pitchFamily="2" charset="0"/>
              </a:rPr>
              <a:t>Mitochondrial </a:t>
            </a:r>
            <a:r>
              <a:rPr lang="fr-FR" sz="3200" b="1" dirty="0" err="1">
                <a:latin typeface="Sitka Banner" panose="02000505000000020004" pitchFamily="2" charset="0"/>
              </a:rPr>
              <a:t>Dysfunction</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Content Placeholder 2"/>
          <p:cNvSpPr txBox="1">
            <a:spLocks/>
          </p:cNvSpPr>
          <p:nvPr/>
        </p:nvSpPr>
        <p:spPr>
          <a:xfrm>
            <a:off x="533400" y="1328019"/>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smtClean="0">
                <a:latin typeface="Sitka Banner" panose="02000505000000020004" pitchFamily="2" charset="0"/>
              </a:rPr>
              <a:t>A third study that focused on differentiation of PTSD-like and resilient mice showed that</a:t>
            </a:r>
            <a:r>
              <a:rPr lang="en-US" dirty="0" smtClean="0">
                <a:solidFill>
                  <a:srgbClr val="FF0000"/>
                </a:solidFill>
                <a:latin typeface="Sitka Banner" panose="02000505000000020004" pitchFamily="2" charset="0"/>
              </a:rPr>
              <a:t> </a:t>
            </a:r>
            <a:r>
              <a:rPr lang="en-US" dirty="0" smtClean="0">
                <a:latin typeface="Sitka Banner" panose="02000505000000020004" pitchFamily="2" charset="0"/>
              </a:rPr>
              <a:t>animals exposed to the PTSD-induction paradigm displayed evidence of reduced mitochondrial electron transport chain complex (</a:t>
            </a:r>
            <a:r>
              <a:rPr lang="en-US" dirty="0" err="1" smtClean="0">
                <a:latin typeface="Sitka Banner" panose="02000505000000020004" pitchFamily="2" charset="0"/>
              </a:rPr>
              <a:t>mtETC</a:t>
            </a:r>
            <a:r>
              <a:rPr lang="en-US" dirty="0" smtClean="0">
                <a:latin typeface="Sitka Banner" panose="02000505000000020004" pitchFamily="2" charset="0"/>
              </a:rPr>
              <a:t>) activity in both cerebellum and muscle, reduced mitochondrial DNA copy number in the cerebellum and Peripheral Blood Cells, reduced flux through the fatty acid oxidation pathway, and reduced circulating carnitine and circulating short chain fatty acids.</a:t>
            </a:r>
            <a:endParaRPr lang="el-GR" dirty="0">
              <a:latin typeface="Sitka Banner" panose="02000505000000020004" pitchFamily="2" charset="0"/>
            </a:endParaRPr>
          </a:p>
        </p:txBody>
      </p:sp>
      <p:sp>
        <p:nvSpPr>
          <p:cNvPr id="2" name="TextBox 1"/>
          <p:cNvSpPr txBox="1"/>
          <p:nvPr/>
        </p:nvSpPr>
        <p:spPr>
          <a:xfrm>
            <a:off x="3429000" y="5614006"/>
            <a:ext cx="6317520" cy="369332"/>
          </a:xfrm>
          <a:prstGeom prst="rect">
            <a:avLst/>
          </a:prstGeom>
          <a:noFill/>
        </p:spPr>
        <p:txBody>
          <a:bodyPr wrap="square" rtlCol="0">
            <a:spAutoFit/>
          </a:bodyPr>
          <a:lstStyle/>
          <a:p>
            <a:r>
              <a:rPr lang="en-US" dirty="0" smtClean="0">
                <a:latin typeface="Sitka Banner" panose="02000505000000020004" pitchFamily="2" charset="0"/>
              </a:rPr>
              <a:t>Preston G. et al., 2020 </a:t>
            </a:r>
            <a:r>
              <a:rPr lang="en-US" dirty="0">
                <a:latin typeface="Sitka Banner" panose="02000505000000020004" pitchFamily="2" charset="0"/>
              </a:rPr>
              <a:t>Brain, Behavior, &amp; Immunity - Health</a:t>
            </a:r>
            <a:endParaRPr lang="el-GR" dirty="0">
              <a:latin typeface="Sitka Banner" panose="02000505000000020004" pitchFamily="2" charset="0"/>
            </a:endParaRPr>
          </a:p>
        </p:txBody>
      </p:sp>
    </p:spTree>
    <p:extLst>
      <p:ext uri="{BB962C8B-B14F-4D97-AF65-F5344CB8AC3E}">
        <p14:creationId xmlns:p14="http://schemas.microsoft.com/office/powerpoint/2010/main" val="10641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3200" b="1" dirty="0" smtClean="0">
                <a:latin typeface="Sitka Banner" panose="02000505000000020004" pitchFamily="2" charset="0"/>
              </a:rPr>
              <a:t>Discussion</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038" y="1618347"/>
            <a:ext cx="6872524" cy="42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5061" y="877244"/>
            <a:ext cx="8686800" cy="830997"/>
          </a:xfrm>
          <a:prstGeom prst="rect">
            <a:avLst/>
          </a:prstGeom>
          <a:noFill/>
        </p:spPr>
        <p:txBody>
          <a:bodyPr wrap="square" rtlCol="0">
            <a:spAutoFit/>
          </a:bodyPr>
          <a:lstStyle/>
          <a:p>
            <a:r>
              <a:rPr lang="en-US" sz="2400" dirty="0" smtClean="0">
                <a:latin typeface="Sitka Banner" panose="02000505000000020004" pitchFamily="2" charset="0"/>
              </a:rPr>
              <a:t>PTSD as a model of sociobiological translation?</a:t>
            </a:r>
            <a:endParaRPr lang="el-GR" sz="2400" dirty="0" smtClean="0">
              <a:latin typeface="Sitka Banner" panose="02000505000000020004" pitchFamily="2" charset="0"/>
            </a:endParaRPr>
          </a:p>
          <a:p>
            <a:r>
              <a:rPr lang="en-US" sz="2400" dirty="0" smtClean="0">
                <a:latin typeface="Sitka Banner" panose="02000505000000020004" pitchFamily="2" charset="0"/>
              </a:rPr>
              <a:t>Underlying determinants of health and their impact on chronic diseases</a:t>
            </a:r>
            <a:endParaRPr lang="el-GR" sz="2400" dirty="0">
              <a:latin typeface="Sitka Banner" panose="02000505000000020004" pitchFamily="2" charset="0"/>
            </a:endParaRPr>
          </a:p>
        </p:txBody>
      </p:sp>
      <p:sp>
        <p:nvSpPr>
          <p:cNvPr id="3" name="TextBox 2"/>
          <p:cNvSpPr txBox="1"/>
          <p:nvPr/>
        </p:nvSpPr>
        <p:spPr>
          <a:xfrm>
            <a:off x="5791200" y="910932"/>
            <a:ext cx="1982185" cy="369332"/>
          </a:xfrm>
          <a:prstGeom prst="rect">
            <a:avLst/>
          </a:prstGeom>
          <a:noFill/>
        </p:spPr>
        <p:txBody>
          <a:bodyPr wrap="square" rtlCol="0">
            <a:spAutoFit/>
          </a:bodyPr>
          <a:lstStyle/>
          <a:p>
            <a:r>
              <a:rPr lang="en-US" dirty="0" smtClean="0"/>
              <a:t>(</a:t>
            </a:r>
            <a:r>
              <a:rPr lang="en-US" dirty="0" err="1" smtClean="0"/>
              <a:t>Koutis</a:t>
            </a:r>
            <a:r>
              <a:rPr lang="en-US" dirty="0" smtClean="0"/>
              <a:t> A., 2015)</a:t>
            </a:r>
            <a:endParaRPr lang="el-GR" dirty="0"/>
          </a:p>
        </p:txBody>
      </p:sp>
    </p:spTree>
    <p:extLst>
      <p:ext uri="{BB962C8B-B14F-4D97-AF65-F5344CB8AC3E}">
        <p14:creationId xmlns:p14="http://schemas.microsoft.com/office/powerpoint/2010/main" val="120960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61" y="152400"/>
            <a:ext cx="903323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3200" b="1" dirty="0" smtClean="0">
                <a:latin typeface="Sitka Banner" panose="02000505000000020004" pitchFamily="2" charset="0"/>
              </a:rPr>
              <a:t>The </a:t>
            </a:r>
            <a:r>
              <a:rPr lang="fr-FR" sz="3200" b="1" dirty="0" err="1" smtClean="0">
                <a:latin typeface="Sitka Banner" panose="02000505000000020004" pitchFamily="2" charset="0"/>
              </a:rPr>
              <a:t>three</a:t>
            </a:r>
            <a:r>
              <a:rPr lang="fr-FR" sz="3200" b="1" dirty="0" smtClean="0">
                <a:latin typeface="Sitka Banner" panose="02000505000000020004" pitchFamily="2" charset="0"/>
              </a:rPr>
              <a:t> </a:t>
            </a:r>
            <a:r>
              <a:rPr lang="fr-FR" sz="3200" b="1" dirty="0" err="1" smtClean="0">
                <a:latin typeface="Sitka Banner" panose="02000505000000020004" pitchFamily="2" charset="0"/>
              </a:rPr>
              <a:t>facets</a:t>
            </a:r>
            <a:r>
              <a:rPr lang="fr-FR" sz="3200" b="1" dirty="0" smtClean="0">
                <a:latin typeface="Sitka Banner" panose="02000505000000020004" pitchFamily="2" charset="0"/>
              </a:rPr>
              <a:t> of progression</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8" name="Πίνακας 7"/>
          <p:cNvGraphicFramePr>
            <a:graphicFrameLocks noGrp="1"/>
          </p:cNvGraphicFramePr>
          <p:nvPr>
            <p:extLst>
              <p:ext uri="{D42A27DB-BD31-4B8C-83A1-F6EECF244321}">
                <p14:modId xmlns:p14="http://schemas.microsoft.com/office/powerpoint/2010/main" val="526591150"/>
              </p:ext>
            </p:extLst>
          </p:nvPr>
        </p:nvGraphicFramePr>
        <p:xfrm>
          <a:off x="34561" y="919252"/>
          <a:ext cx="9067800" cy="4996309"/>
        </p:xfrm>
        <a:graphic>
          <a:graphicData uri="http://schemas.openxmlformats.org/drawingml/2006/table">
            <a:tbl>
              <a:tblPr firstRow="1" bandRow="1">
                <a:tableStyleId>{8A107856-5554-42FB-B03E-39F5DBC370BA}</a:tableStyleId>
              </a:tblPr>
              <a:tblGrid>
                <a:gridCol w="2667000">
                  <a:extLst>
                    <a:ext uri="{9D8B030D-6E8A-4147-A177-3AD203B41FA5}">
                      <a16:colId xmlns:a16="http://schemas.microsoft.com/office/drawing/2014/main" val="4017301278"/>
                    </a:ext>
                  </a:extLst>
                </a:gridCol>
                <a:gridCol w="3378200">
                  <a:extLst>
                    <a:ext uri="{9D8B030D-6E8A-4147-A177-3AD203B41FA5}">
                      <a16:colId xmlns:a16="http://schemas.microsoft.com/office/drawing/2014/main" val="4227780448"/>
                    </a:ext>
                  </a:extLst>
                </a:gridCol>
                <a:gridCol w="3022600">
                  <a:extLst>
                    <a:ext uri="{9D8B030D-6E8A-4147-A177-3AD203B41FA5}">
                      <a16:colId xmlns:a16="http://schemas.microsoft.com/office/drawing/2014/main" val="1409063682"/>
                    </a:ext>
                  </a:extLst>
                </a:gridCol>
              </a:tblGrid>
              <a:tr h="775920">
                <a:tc>
                  <a:txBody>
                    <a:bodyPr/>
                    <a:lstStyle/>
                    <a:p>
                      <a:r>
                        <a:rPr lang="en-US" sz="2400" dirty="0" smtClean="0">
                          <a:effectLst>
                            <a:outerShdw blurRad="38100" dist="38100" dir="2700000" algn="tl">
                              <a:srgbClr val="000000">
                                <a:alpha val="43137"/>
                              </a:srgbClr>
                            </a:outerShdw>
                          </a:effectLst>
                          <a:latin typeface="Sitka Banner" panose="02000505000000020004" pitchFamily="2" charset="0"/>
                        </a:rPr>
                        <a:t>Progression to PTSD</a:t>
                      </a:r>
                      <a:endParaRPr lang="el-GR" sz="2400" dirty="0">
                        <a:effectLst>
                          <a:outerShdw blurRad="38100" dist="38100" dir="2700000" algn="tl">
                            <a:srgbClr val="000000">
                              <a:alpha val="43137"/>
                            </a:srgbClr>
                          </a:outerShdw>
                        </a:effectLst>
                        <a:latin typeface="Sitka Banner" panose="02000505000000020004"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FF6600">
                        <a:alpha val="40000"/>
                      </a:srgbClr>
                    </a:solidFill>
                  </a:tcPr>
                </a:tc>
                <a:tc>
                  <a:txBody>
                    <a:bodyPr/>
                    <a:lstStyle/>
                    <a:p>
                      <a:pPr marL="0" marR="0" lvl="0" indent="0" algn="l" defTabSz="2880086" rtl="0" eaLnBrk="1" fontAlgn="auto" latinLnBrk="0" hangingPunct="1">
                        <a:lnSpc>
                          <a:spcPct val="10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latin typeface="Sitka Banner" panose="02000505000000020004" pitchFamily="2" charset="0"/>
                        </a:rPr>
                        <a:t>Progression of PTSD</a:t>
                      </a:r>
                      <a:endParaRPr lang="el-GR" sz="2400" dirty="0" smtClean="0">
                        <a:effectLst>
                          <a:outerShdw blurRad="38100" dist="38100" dir="2700000" algn="tl">
                            <a:srgbClr val="000000">
                              <a:alpha val="43137"/>
                            </a:srgbClr>
                          </a:outerShdw>
                        </a:effectLst>
                        <a:latin typeface="Sitka Banner" panose="02000505000000020004" pitchFamily="2" charset="0"/>
                      </a:endParaRPr>
                    </a:p>
                    <a:p>
                      <a:endParaRPr lang="el-GR" sz="2400" dirty="0">
                        <a:effectLst>
                          <a:outerShdw blurRad="38100" dist="38100" dir="2700000" algn="tl">
                            <a:srgbClr val="000000">
                              <a:alpha val="43137"/>
                            </a:srgbClr>
                          </a:outerShdw>
                        </a:effectLst>
                        <a:latin typeface="Sitka Banner" panose="02000505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FF3300">
                        <a:alpha val="40000"/>
                      </a:srgbClr>
                    </a:solidFill>
                  </a:tcPr>
                </a:tc>
                <a:tc>
                  <a:txBody>
                    <a:bodyPr/>
                    <a:lstStyle/>
                    <a:p>
                      <a:pPr marL="0" marR="0" lvl="0" indent="0" algn="l" defTabSz="2880086" rtl="0" eaLnBrk="1" fontAlgn="auto" latinLnBrk="0" hangingPunct="1">
                        <a:lnSpc>
                          <a:spcPct val="10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latin typeface="Sitka Banner" panose="02000505000000020004" pitchFamily="2" charset="0"/>
                        </a:rPr>
                        <a:t>Progression from PTSD</a:t>
                      </a:r>
                      <a:endParaRPr lang="el-GR" sz="2400" b="1" dirty="0" smtClean="0">
                        <a:effectLst>
                          <a:outerShdw blurRad="38100" dist="38100" dir="2700000" algn="tl">
                            <a:srgbClr val="000000">
                              <a:alpha val="43137"/>
                            </a:srgbClr>
                          </a:outerShdw>
                        </a:effectLst>
                        <a:latin typeface="Sitka Banner" panose="02000505000000020004"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7030A0">
                        <a:alpha val="40000"/>
                      </a:srgbClr>
                    </a:solidFill>
                  </a:tcPr>
                </a:tc>
                <a:extLst>
                  <a:ext uri="{0D108BD9-81ED-4DB2-BD59-A6C34878D82A}">
                    <a16:rowId xmlns:a16="http://schemas.microsoft.com/office/drawing/2014/main" val="3970967660"/>
                  </a:ext>
                </a:extLst>
              </a:tr>
              <a:tr h="649226">
                <a:tc>
                  <a:txBody>
                    <a:bodyPr/>
                    <a:lstStyle/>
                    <a:p>
                      <a:r>
                        <a:rPr lang="en-US" sz="2400" dirty="0" smtClean="0">
                          <a:effectLst>
                            <a:outerShdw blurRad="38100" dist="38100" dir="2700000" algn="tl">
                              <a:srgbClr val="000000">
                                <a:alpha val="43137"/>
                              </a:srgbClr>
                            </a:outerShdw>
                          </a:effectLst>
                          <a:latin typeface="Sitka Banner" panose="02000505000000020004" pitchFamily="2" charset="0"/>
                        </a:rPr>
                        <a:t>Childhood</a:t>
                      </a:r>
                      <a:r>
                        <a:rPr lang="en-US" sz="2400" baseline="0" dirty="0" smtClean="0">
                          <a:effectLst>
                            <a:outerShdw blurRad="38100" dist="38100" dir="2700000" algn="tl">
                              <a:srgbClr val="000000">
                                <a:alpha val="43137"/>
                              </a:srgbClr>
                            </a:outerShdw>
                          </a:effectLst>
                          <a:latin typeface="Sitka Banner" panose="02000505000000020004" pitchFamily="2" charset="0"/>
                        </a:rPr>
                        <a:t> mania</a:t>
                      </a:r>
                      <a:endParaRPr lang="el-GR" sz="2400" dirty="0">
                        <a:effectLst>
                          <a:outerShdw blurRad="38100" dist="38100" dir="2700000" algn="tl">
                            <a:srgbClr val="000000">
                              <a:alpha val="43137"/>
                            </a:srgbClr>
                          </a:outerShdw>
                        </a:effectLst>
                        <a:latin typeface="Sitka Banner" panose="02000505000000020004"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FF6600">
                        <a:alpha val="40000"/>
                      </a:srgbClr>
                    </a:solidFill>
                  </a:tcPr>
                </a:tc>
                <a:tc>
                  <a:txBody>
                    <a:bodyPr/>
                    <a:lstStyle/>
                    <a:p>
                      <a:r>
                        <a:rPr lang="en-US" sz="2400" dirty="0" smtClean="0">
                          <a:effectLst>
                            <a:outerShdw blurRad="38100" dist="38100" dir="2700000" algn="tl">
                              <a:srgbClr val="000000">
                                <a:alpha val="43137"/>
                              </a:srgbClr>
                            </a:outerShdw>
                          </a:effectLst>
                          <a:latin typeface="Sitka Banner" panose="02000505000000020004" pitchFamily="2" charset="0"/>
                        </a:rPr>
                        <a:t>History and self evaluation</a:t>
                      </a:r>
                      <a:endParaRPr lang="el-GR" sz="2400" dirty="0">
                        <a:effectLst>
                          <a:outerShdw blurRad="38100" dist="38100" dir="2700000" algn="tl">
                            <a:srgbClr val="000000">
                              <a:alpha val="43137"/>
                            </a:srgbClr>
                          </a:outerShdw>
                        </a:effectLst>
                        <a:latin typeface="Sitka Banner" panose="02000505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FF3300">
                        <a:alpha val="40000"/>
                      </a:srgbClr>
                    </a:solidFill>
                  </a:tcPr>
                </a:tc>
                <a:tc>
                  <a:txBody>
                    <a:bodyPr/>
                    <a:lstStyle/>
                    <a:p>
                      <a:pPr marL="0" marR="0" lvl="0" indent="0" algn="l" defTabSz="2880086" rtl="0" eaLnBrk="1" fontAlgn="auto" latinLnBrk="0" hangingPunct="1">
                        <a:lnSpc>
                          <a:spcPct val="100000"/>
                        </a:lnSpc>
                        <a:spcBef>
                          <a:spcPts val="0"/>
                        </a:spcBef>
                        <a:spcAft>
                          <a:spcPts val="0"/>
                        </a:spcAft>
                        <a:buClrTx/>
                        <a:buSzTx/>
                        <a:buFontTx/>
                        <a:buNone/>
                        <a:tabLst/>
                        <a:defRPr/>
                      </a:pPr>
                      <a:r>
                        <a:rPr lang="en-US" sz="2400" u="none" strike="noStrike" kern="1200" dirty="0" err="1" smtClean="0">
                          <a:effectLst>
                            <a:outerShdw blurRad="38100" dist="38100" dir="2700000" algn="tl">
                              <a:srgbClr val="000000">
                                <a:alpha val="43137"/>
                              </a:srgbClr>
                            </a:outerShdw>
                          </a:effectLst>
                          <a:latin typeface="Sitka Banner" panose="02000505000000020004" pitchFamily="2" charset="0"/>
                        </a:rPr>
                        <a:t>Cardiometabolic</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 Disease</a:t>
                      </a:r>
                      <a:endParaRPr lang="en-US" sz="2400" b="1" i="1" u="none" strike="noStrike" kern="1200" dirty="0" smtClean="0">
                        <a:solidFill>
                          <a:schemeClr val="dk1"/>
                        </a:solidFill>
                        <a:effectLst>
                          <a:outerShdw blurRad="38100" dist="38100" dir="2700000" algn="tl">
                            <a:srgbClr val="000000">
                              <a:alpha val="43137"/>
                            </a:srgbClr>
                          </a:outerShdw>
                        </a:effectLst>
                        <a:latin typeface="Sitka Banner" panose="02000505000000020004" pitchFamily="2" charset="0"/>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7030A0">
                        <a:alpha val="40000"/>
                      </a:srgbClr>
                    </a:solidFill>
                  </a:tcPr>
                </a:tc>
                <a:extLst>
                  <a:ext uri="{0D108BD9-81ED-4DB2-BD59-A6C34878D82A}">
                    <a16:rowId xmlns:a16="http://schemas.microsoft.com/office/drawing/2014/main" val="1272296132"/>
                  </a:ext>
                </a:extLst>
              </a:tr>
              <a:tr h="1253409">
                <a:tc>
                  <a:txBody>
                    <a:bodyPr/>
                    <a:lstStyle/>
                    <a:p>
                      <a:r>
                        <a:rPr lang="en-US" sz="2400" dirty="0" smtClean="0">
                          <a:effectLst>
                            <a:outerShdw blurRad="38100" dist="38100" dir="2700000" algn="tl">
                              <a:srgbClr val="000000">
                                <a:alpha val="43137"/>
                              </a:srgbClr>
                            </a:outerShdw>
                          </a:effectLst>
                          <a:latin typeface="Sitka Banner" panose="02000505000000020004" pitchFamily="2" charset="0"/>
                        </a:rPr>
                        <a:t>Vehicle accident</a:t>
                      </a:r>
                      <a:endParaRPr lang="el-GR" sz="2400" dirty="0">
                        <a:effectLst>
                          <a:outerShdw blurRad="38100" dist="38100" dir="2700000" algn="tl">
                            <a:srgbClr val="000000">
                              <a:alpha val="43137"/>
                            </a:srgbClr>
                          </a:outerShdw>
                        </a:effectLst>
                        <a:latin typeface="Sitka Banner" panose="02000505000000020004"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FF6600">
                        <a:alpha val="40000"/>
                      </a:srgbClr>
                    </a:solidFill>
                  </a:tcPr>
                </a:tc>
                <a:tc>
                  <a:txBody>
                    <a:bodyPr/>
                    <a:lstStyle/>
                    <a:p>
                      <a:pPr marL="0" marR="0" lvl="0" indent="0" algn="l" defTabSz="2880086" rtl="0" eaLnBrk="1" fontAlgn="auto" latinLnBrk="0" hangingPunct="1">
                        <a:lnSpc>
                          <a:spcPct val="100000"/>
                        </a:lnSpc>
                        <a:spcBef>
                          <a:spcPts val="0"/>
                        </a:spcBef>
                        <a:spcAft>
                          <a:spcPts val="0"/>
                        </a:spcAft>
                        <a:buClrTx/>
                        <a:buSzTx/>
                        <a:buFontTx/>
                        <a:buNone/>
                        <a:tabLst/>
                        <a:defRPr/>
                      </a:pP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Interleukin 1</a:t>
                      </a:r>
                      <a:r>
                        <a:rPr lang="el-GR" sz="2400" u="none" strike="noStrike" kern="1200" dirty="0" smtClean="0">
                          <a:effectLst>
                            <a:outerShdw blurRad="38100" dist="38100" dir="2700000" algn="tl">
                              <a:srgbClr val="000000">
                                <a:alpha val="43137"/>
                              </a:srgbClr>
                            </a:outerShdw>
                          </a:effectLst>
                          <a:latin typeface="Sitka Banner" panose="02000505000000020004" pitchFamily="2" charset="0"/>
                        </a:rPr>
                        <a:t>β, </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interleukin 6, and interferon </a:t>
                      </a:r>
                      <a:r>
                        <a:rPr lang="el-GR" sz="2400" u="none" strike="noStrike" kern="1200" dirty="0" smtClean="0">
                          <a:effectLst>
                            <a:outerShdw blurRad="38100" dist="38100" dir="2700000" algn="tl">
                              <a:srgbClr val="000000">
                                <a:alpha val="43137"/>
                              </a:srgbClr>
                            </a:outerShdw>
                          </a:effectLst>
                          <a:latin typeface="Sitka Banner" panose="02000505000000020004" pitchFamily="2" charset="0"/>
                        </a:rPr>
                        <a:t>γ</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 CRP</a:t>
                      </a:r>
                      <a:r>
                        <a:rPr lang="el-GR" sz="2400" u="none" strike="noStrike" kern="1200" dirty="0" smtClean="0">
                          <a:effectLst>
                            <a:outerShdw blurRad="38100" dist="38100" dir="2700000" algn="tl">
                              <a:srgbClr val="000000">
                                <a:alpha val="43137"/>
                              </a:srgbClr>
                            </a:outerShdw>
                          </a:effectLst>
                          <a:latin typeface="Sitka Banner" panose="02000505000000020004" pitchFamily="2" charset="0"/>
                        </a:rPr>
                        <a:t> </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levels </a:t>
                      </a:r>
                      <a:endParaRPr lang="el-GR" sz="2400" dirty="0" smtClean="0">
                        <a:effectLst>
                          <a:outerShdw blurRad="38100" dist="38100" dir="2700000" algn="tl">
                            <a:srgbClr val="000000">
                              <a:alpha val="43137"/>
                            </a:srgbClr>
                          </a:outerShdw>
                        </a:effectLst>
                        <a:latin typeface="Sitka Banner" panose="02000505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FF3300">
                        <a:alpha val="40000"/>
                      </a:srgbClr>
                    </a:solidFill>
                  </a:tcPr>
                </a:tc>
                <a:tc>
                  <a:txBody>
                    <a:bodyPr/>
                    <a:lstStyle/>
                    <a:p>
                      <a:pPr marL="0" marR="0" lvl="0" indent="0" algn="l" defTabSz="2880086" rtl="0" eaLnBrk="1" fontAlgn="auto" latinLnBrk="0" hangingPunct="1">
                        <a:lnSpc>
                          <a:spcPct val="100000"/>
                        </a:lnSpc>
                        <a:spcBef>
                          <a:spcPts val="0"/>
                        </a:spcBef>
                        <a:spcAft>
                          <a:spcPts val="0"/>
                        </a:spcAft>
                        <a:buClrTx/>
                        <a:buSzTx/>
                        <a:buFontTx/>
                        <a:buNone/>
                        <a:tabLst/>
                        <a:defRPr/>
                      </a:pP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Chronic pain</a:t>
                      </a:r>
                    </a:p>
                    <a:p>
                      <a:pPr marL="0" marR="0" lvl="0" indent="0" algn="l" defTabSz="2880086" rtl="0" eaLnBrk="1" fontAlgn="auto" latinLnBrk="0" hangingPunct="1">
                        <a:lnSpc>
                          <a:spcPct val="100000"/>
                        </a:lnSpc>
                        <a:spcBef>
                          <a:spcPts val="0"/>
                        </a:spcBef>
                        <a:spcAft>
                          <a:spcPts val="0"/>
                        </a:spcAft>
                        <a:buClrTx/>
                        <a:buSzTx/>
                        <a:buFontTx/>
                        <a:buNone/>
                        <a:tabLst/>
                        <a:defRPr/>
                      </a:pP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Sleep Disorders </a:t>
                      </a:r>
                    </a:p>
                    <a:p>
                      <a:pPr marL="0" marR="0" lvl="0" indent="0" algn="l" defTabSz="2880086" rtl="0" eaLnBrk="1" fontAlgn="auto" latinLnBrk="0" hangingPunct="1">
                        <a:lnSpc>
                          <a:spcPct val="100000"/>
                        </a:lnSpc>
                        <a:spcBef>
                          <a:spcPts val="0"/>
                        </a:spcBef>
                        <a:spcAft>
                          <a:spcPts val="0"/>
                        </a:spcAft>
                        <a:buClrTx/>
                        <a:buSzTx/>
                        <a:buFontTx/>
                        <a:buNone/>
                        <a:tabLst/>
                        <a:defRPr/>
                      </a:pP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Comorbid</a:t>
                      </a:r>
                      <a:r>
                        <a:rPr lang="en-US" sz="2400" u="none" strike="noStrike" kern="1200" baseline="0" dirty="0" smtClean="0">
                          <a:effectLst>
                            <a:outerShdw blurRad="38100" dist="38100" dir="2700000" algn="tl">
                              <a:srgbClr val="000000">
                                <a:alpha val="43137"/>
                              </a:srgbClr>
                            </a:outerShdw>
                          </a:effectLst>
                          <a:latin typeface="Sitka Banner" panose="02000505000000020004" pitchFamily="2" charset="0"/>
                        </a:rPr>
                        <a:t> t</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raumatic brain injury</a:t>
                      </a:r>
                      <a:endParaRPr lang="en-US" sz="2400" u="none" strike="noStrike" kern="1200" dirty="0" smtClean="0">
                        <a:effectLst>
                          <a:outerShdw blurRad="38100" dist="38100" dir="2700000" algn="tl">
                            <a:srgbClr val="000000">
                              <a:alpha val="43137"/>
                            </a:srgbClr>
                          </a:outerShdw>
                        </a:effectLst>
                        <a:latin typeface="Sitka Banner" panose="02000505000000020004"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rgbClr val="7030A0">
                        <a:alpha val="40000"/>
                      </a:srgbClr>
                    </a:solidFill>
                  </a:tcPr>
                </a:tc>
                <a:extLst>
                  <a:ext uri="{0D108BD9-81ED-4DB2-BD59-A6C34878D82A}">
                    <a16:rowId xmlns:a16="http://schemas.microsoft.com/office/drawing/2014/main" val="1994768611"/>
                  </a:ext>
                </a:extLst>
              </a:tr>
              <a:tr h="1969643">
                <a:tc>
                  <a:txBody>
                    <a:bodyPr/>
                    <a:lstStyle/>
                    <a:p>
                      <a:r>
                        <a:rPr lang="en-US" sz="2400" dirty="0" smtClean="0">
                          <a:effectLst>
                            <a:outerShdw blurRad="38100" dist="38100" dir="2700000" algn="tl">
                              <a:srgbClr val="000000">
                                <a:alpha val="43137"/>
                              </a:srgbClr>
                            </a:outerShdw>
                          </a:effectLst>
                          <a:latin typeface="Sitka Banner" panose="02000505000000020004" pitchFamily="2" charset="0"/>
                        </a:rPr>
                        <a:t>Family</a:t>
                      </a:r>
                      <a:r>
                        <a:rPr lang="en-US" sz="2400" baseline="0" dirty="0" smtClean="0">
                          <a:effectLst>
                            <a:outerShdw blurRad="38100" dist="38100" dir="2700000" algn="tl">
                              <a:srgbClr val="000000">
                                <a:alpha val="43137"/>
                              </a:srgbClr>
                            </a:outerShdw>
                          </a:effectLst>
                          <a:latin typeface="Sitka Banner" panose="02000505000000020004" pitchFamily="2" charset="0"/>
                        </a:rPr>
                        <a:t> history of PTSD</a:t>
                      </a:r>
                      <a:endParaRPr lang="el-GR" sz="2400" dirty="0">
                        <a:effectLst>
                          <a:outerShdw blurRad="38100" dist="38100" dir="2700000" algn="tl">
                            <a:srgbClr val="000000">
                              <a:alpha val="43137"/>
                            </a:srgbClr>
                          </a:outerShdw>
                        </a:effectLst>
                        <a:latin typeface="Sitka Banner" panose="02000505000000020004"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rgbClr val="FF6600">
                        <a:alpha val="40000"/>
                      </a:srgbClr>
                    </a:solidFill>
                  </a:tcPr>
                </a:tc>
                <a:tc>
                  <a:txBody>
                    <a:bodyPr/>
                    <a:lstStyle/>
                    <a:p>
                      <a:pPr marL="0" marR="0" lvl="0" indent="0" algn="l" defTabSz="2880086" rtl="0" eaLnBrk="1" fontAlgn="auto" latinLnBrk="0" hangingPunct="1">
                        <a:lnSpc>
                          <a:spcPct val="100000"/>
                        </a:lnSpc>
                        <a:spcBef>
                          <a:spcPts val="0"/>
                        </a:spcBef>
                        <a:spcAft>
                          <a:spcPts val="0"/>
                        </a:spcAft>
                        <a:buClrTx/>
                        <a:buSzTx/>
                        <a:buFontTx/>
                        <a:buNone/>
                        <a:tabLst/>
                        <a:defRPr/>
                      </a:pP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Reductions in gray matter volumes in hippocampus, insula, </a:t>
                      </a:r>
                      <a:r>
                        <a:rPr lang="en-US" sz="2400" u="none" strike="noStrike" kern="1200" dirty="0" err="1" smtClean="0">
                          <a:effectLst>
                            <a:outerShdw blurRad="38100" dist="38100" dir="2700000" algn="tl">
                              <a:srgbClr val="000000">
                                <a:alpha val="43137"/>
                              </a:srgbClr>
                            </a:outerShdw>
                          </a:effectLst>
                          <a:latin typeface="Sitka Banner" panose="02000505000000020004" pitchFamily="2" charset="0"/>
                        </a:rPr>
                        <a:t>orbito</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-/prefrontal cortex, anterior cingulate </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gyrus</a:t>
                      </a:r>
                      <a:endParaRPr lang="el-GR" sz="2400" dirty="0" smtClean="0">
                        <a:effectLst>
                          <a:outerShdw blurRad="38100" dist="38100" dir="2700000" algn="tl">
                            <a:srgbClr val="000000">
                              <a:alpha val="43137"/>
                            </a:srgbClr>
                          </a:outerShdw>
                        </a:effectLst>
                        <a:latin typeface="Sitka Banner" panose="02000505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rgbClr val="FF3300">
                        <a:alpha val="40000"/>
                      </a:srgbClr>
                    </a:solidFill>
                  </a:tcPr>
                </a:tc>
                <a:tc>
                  <a:txBody>
                    <a:bodyPr/>
                    <a:lstStyle/>
                    <a:p>
                      <a:pPr marL="0" marR="0" lvl="0" indent="0" algn="l" defTabSz="28800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Psychiatric comorbidity </a:t>
                      </a:r>
                    </a:p>
                    <a:p>
                      <a:pPr marL="0" indent="0" rtl="0">
                        <a:buFont typeface="Arial" panose="020B0604020202020204" pitchFamily="34" charset="0"/>
                        <a:buNone/>
                      </a:pP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Cognitive Dysfunction and </a:t>
                      </a:r>
                      <a:r>
                        <a:rPr lang="en-US" sz="2400" u="none" strike="noStrike" kern="1200" dirty="0" smtClean="0">
                          <a:effectLst>
                            <a:outerShdw blurRad="38100" dist="38100" dir="2700000" algn="tl">
                              <a:srgbClr val="000000">
                                <a:alpha val="43137"/>
                              </a:srgbClr>
                            </a:outerShdw>
                          </a:effectLst>
                          <a:latin typeface="Sitka Banner" panose="02000505000000020004" pitchFamily="2" charset="0"/>
                        </a:rPr>
                        <a:t>Dementia</a:t>
                      </a:r>
                      <a:r>
                        <a:rPr lang="en-US" sz="2400" dirty="0" smtClean="0">
                          <a:effectLst>
                            <a:outerShdw blurRad="38100" dist="38100" dir="2700000" algn="tl">
                              <a:srgbClr val="000000">
                                <a:alpha val="43137"/>
                              </a:srgbClr>
                            </a:outerShdw>
                          </a:effectLst>
                          <a:latin typeface="Sitka Banner" panose="02000505000000020004" pitchFamily="2" charset="0"/>
                        </a:rPr>
                        <a:t/>
                      </a:r>
                      <a:br>
                        <a:rPr lang="en-US" sz="2400" dirty="0" smtClean="0">
                          <a:effectLst>
                            <a:outerShdw blurRad="38100" dist="38100" dir="2700000" algn="tl">
                              <a:srgbClr val="000000">
                                <a:alpha val="43137"/>
                              </a:srgbClr>
                            </a:outerShdw>
                          </a:effectLst>
                          <a:latin typeface="Sitka Banner" panose="02000505000000020004" pitchFamily="2" charset="0"/>
                        </a:rPr>
                      </a:br>
                      <a:endParaRPr lang="el-GR" sz="2400" dirty="0">
                        <a:effectLst>
                          <a:outerShdw blurRad="38100" dist="38100" dir="2700000" algn="tl">
                            <a:srgbClr val="000000">
                              <a:alpha val="43137"/>
                            </a:srgbClr>
                          </a:outerShdw>
                        </a:effectLst>
                        <a:latin typeface="Sitka Banner" panose="02000505000000020004"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rgbClr val="7030A0">
                        <a:alpha val="40000"/>
                      </a:srgbClr>
                    </a:solidFill>
                  </a:tcPr>
                </a:tc>
                <a:extLst>
                  <a:ext uri="{0D108BD9-81ED-4DB2-BD59-A6C34878D82A}">
                    <a16:rowId xmlns:a16="http://schemas.microsoft.com/office/drawing/2014/main" val="388064989"/>
                  </a:ext>
                </a:extLst>
              </a:tr>
            </a:tbl>
          </a:graphicData>
        </a:graphic>
      </p:graphicFrame>
    </p:spTree>
    <p:extLst>
      <p:ext uri="{BB962C8B-B14F-4D97-AF65-F5344CB8AC3E}">
        <p14:creationId xmlns:p14="http://schemas.microsoft.com/office/powerpoint/2010/main" val="390264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153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3200" b="1" dirty="0" smtClean="0">
                <a:latin typeface="Sitka Banner" panose="02000505000000020004" pitchFamily="2" charset="0"/>
              </a:rPr>
              <a:t>Future </a:t>
            </a:r>
            <a:r>
              <a:rPr lang="fr-FR" sz="3200" b="1" dirty="0" err="1" smtClean="0">
                <a:latin typeface="Sitka Banner" panose="02000505000000020004" pitchFamily="2" charset="0"/>
              </a:rPr>
              <a:t>research</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p:cNvSpPr txBox="1"/>
          <p:nvPr/>
        </p:nvSpPr>
        <p:spPr>
          <a:xfrm>
            <a:off x="609600" y="914400"/>
            <a:ext cx="8153400" cy="6001643"/>
          </a:xfrm>
          <a:prstGeom prst="rect">
            <a:avLst/>
          </a:prstGeom>
          <a:noFill/>
        </p:spPr>
        <p:txBody>
          <a:bodyPr wrap="square" rtlCol="0">
            <a:spAutoFit/>
          </a:bodyPr>
          <a:lstStyle/>
          <a:p>
            <a:r>
              <a:rPr lang="en-US" sz="2400" b="1" dirty="0" smtClean="0">
                <a:latin typeface="Sitka Banner" panose="02000505000000020004" pitchFamily="2" charset="0"/>
              </a:rPr>
              <a:t>Methodological </a:t>
            </a:r>
            <a:r>
              <a:rPr lang="en-US" sz="2400" b="1" dirty="0">
                <a:latin typeface="Sitka Banner" panose="02000505000000020004" pitchFamily="2" charset="0"/>
              </a:rPr>
              <a:t>implications for </a:t>
            </a:r>
            <a:r>
              <a:rPr lang="en-US" sz="2400" b="1" dirty="0" smtClean="0">
                <a:latin typeface="Sitka Banner" panose="02000505000000020004" pitchFamily="2" charset="0"/>
              </a:rPr>
              <a:t>research</a:t>
            </a:r>
          </a:p>
          <a:p>
            <a:endParaRPr lang="en-US" sz="2400" b="1" dirty="0">
              <a:latin typeface="Sitka Banner" panose="02000505000000020004" pitchFamily="2" charset="0"/>
            </a:endParaRPr>
          </a:p>
          <a:p>
            <a:pPr marL="342900" indent="-342900">
              <a:buFont typeface="Arial" panose="020B0604020202020204" pitchFamily="34" charset="0"/>
              <a:buChar char="•"/>
            </a:pPr>
            <a:r>
              <a:rPr lang="en-US" sz="2400" dirty="0">
                <a:latin typeface="Sitka Banner" panose="02000505000000020004" pitchFamily="2" charset="0"/>
              </a:rPr>
              <a:t>Longitudinal studies, lifelong follow up, individual trajectories </a:t>
            </a:r>
            <a:endParaRPr lang="en-US" sz="2400" dirty="0" smtClean="0">
              <a:latin typeface="Sitka Banner" panose="02000505000000020004" pitchFamily="2" charset="0"/>
            </a:endParaRPr>
          </a:p>
          <a:p>
            <a:pPr marL="342900" indent="-342900">
              <a:buFont typeface="Arial" panose="020B0604020202020204" pitchFamily="34" charset="0"/>
              <a:buChar char="•"/>
            </a:pPr>
            <a:endParaRPr lang="en-US" sz="2400" dirty="0">
              <a:latin typeface="Sitka Banner" panose="02000505000000020004" pitchFamily="2" charset="0"/>
            </a:endParaRPr>
          </a:p>
          <a:p>
            <a:pPr marL="342900" indent="-342900">
              <a:buFont typeface="Arial" panose="020B0604020202020204" pitchFamily="34" charset="0"/>
              <a:buChar char="•"/>
            </a:pPr>
            <a:r>
              <a:rPr lang="en-US" sz="2400" dirty="0" smtClean="0">
                <a:latin typeface="Sitka Banner" panose="02000505000000020004" pitchFamily="2" charset="0"/>
              </a:rPr>
              <a:t>Data </a:t>
            </a:r>
            <a:r>
              <a:rPr lang="en-US" sz="2400" dirty="0">
                <a:latin typeface="Sitka Banner" panose="02000505000000020004" pitchFamily="2" charset="0"/>
              </a:rPr>
              <a:t>privacy concerns: Taking into account the GDPR legislation in Europe, data protection tends to become more and more </a:t>
            </a:r>
            <a:r>
              <a:rPr lang="en-US" sz="2400" dirty="0" smtClean="0">
                <a:latin typeface="Sitka Banner" panose="02000505000000020004" pitchFamily="2" charset="0"/>
              </a:rPr>
              <a:t>strict</a:t>
            </a:r>
          </a:p>
          <a:p>
            <a:pPr marL="342900" indent="-342900">
              <a:buFont typeface="Arial" panose="020B0604020202020204" pitchFamily="34" charset="0"/>
              <a:buChar char="•"/>
            </a:pPr>
            <a:endParaRPr lang="en-US" sz="2400" dirty="0" smtClean="0">
              <a:latin typeface="Sitka Banner" panose="02000505000000020004" pitchFamily="2" charset="0"/>
            </a:endParaRPr>
          </a:p>
          <a:p>
            <a:pPr marL="342900" indent="-342900">
              <a:buFont typeface="Arial" panose="020B0604020202020204" pitchFamily="34" charset="0"/>
              <a:buChar char="•"/>
            </a:pPr>
            <a:r>
              <a:rPr lang="en-US" sz="2400" dirty="0" smtClean="0">
                <a:latin typeface="Sitka Banner" panose="02000505000000020004" pitchFamily="2" charset="0"/>
              </a:rPr>
              <a:t>The </a:t>
            </a:r>
            <a:r>
              <a:rPr lang="en-US" sz="2400" dirty="0">
                <a:latin typeface="Sitka Banner" panose="02000505000000020004" pitchFamily="2" charset="0"/>
              </a:rPr>
              <a:t>concept of widely accessible databases, where raw data become available for secondary research - not defined whether these data can be used without a personalized consent </a:t>
            </a:r>
            <a:r>
              <a:rPr lang="en-US" sz="2400" dirty="0" smtClean="0">
                <a:latin typeface="Sitka Banner" panose="02000505000000020004" pitchFamily="2" charset="0"/>
              </a:rPr>
              <a:t>form</a:t>
            </a:r>
          </a:p>
          <a:p>
            <a:pPr marL="342900" indent="-342900">
              <a:buFont typeface="Arial" panose="020B0604020202020204" pitchFamily="34" charset="0"/>
              <a:buChar char="•"/>
            </a:pPr>
            <a:endParaRPr lang="en-US" sz="2400" dirty="0" smtClean="0">
              <a:latin typeface="Sitka Banner" panose="02000505000000020004" pitchFamily="2" charset="0"/>
            </a:endParaRPr>
          </a:p>
          <a:p>
            <a:pPr marL="342900" indent="-342900">
              <a:buFont typeface="Arial" panose="020B0604020202020204" pitchFamily="34" charset="0"/>
              <a:buChar char="•"/>
            </a:pPr>
            <a:r>
              <a:rPr lang="en-US" sz="2400" dirty="0" smtClean="0">
                <a:latin typeface="Sitka Banner" panose="02000505000000020004" pitchFamily="2" charset="0"/>
              </a:rPr>
              <a:t>Novelties </a:t>
            </a:r>
            <a:r>
              <a:rPr lang="en-US" sz="2400" dirty="0">
                <a:latin typeface="Sitka Banner" panose="02000505000000020004" pitchFamily="2" charset="0"/>
              </a:rPr>
              <a:t>in research, AI and </a:t>
            </a:r>
            <a:r>
              <a:rPr lang="en-US" sz="2400" dirty="0" err="1">
                <a:latin typeface="Sitka Banner" panose="02000505000000020004" pitchFamily="2" charset="0"/>
              </a:rPr>
              <a:t>IoT</a:t>
            </a:r>
            <a:r>
              <a:rPr lang="en-US" sz="2400" dirty="0">
                <a:latin typeface="Sitka Banner" panose="02000505000000020004" pitchFamily="2" charset="0"/>
              </a:rPr>
              <a:t> to address big datasets. </a:t>
            </a:r>
            <a:r>
              <a:rPr lang="en-US" sz="2400" dirty="0" err="1">
                <a:latin typeface="Sitka Banner" panose="02000505000000020004" pitchFamily="2" charset="0"/>
              </a:rPr>
              <a:t>Blockchain</a:t>
            </a:r>
            <a:r>
              <a:rPr lang="en-US" sz="2400" dirty="0">
                <a:latin typeface="Sitka Banner" panose="02000505000000020004" pitchFamily="2" charset="0"/>
              </a:rPr>
              <a:t> computing as a safety valve</a:t>
            </a:r>
            <a:endParaRPr lang="en-US" sz="2400" dirty="0">
              <a:latin typeface="Sitka Banner" panose="02000505000000020004" pitchFamily="2" charset="0"/>
            </a:endParaRPr>
          </a:p>
          <a:p>
            <a:endParaRPr lang="en-US" dirty="0"/>
          </a:p>
          <a:p>
            <a:r>
              <a:rPr lang="en-US" dirty="0"/>
              <a:t/>
            </a:r>
            <a:br>
              <a:rPr lang="en-US" dirty="0"/>
            </a:br>
            <a:r>
              <a:rPr lang="en-US" dirty="0"/>
              <a:t/>
            </a:r>
            <a:br>
              <a:rPr lang="en-US" dirty="0"/>
            </a:br>
            <a:endParaRPr lang="el-GR" dirty="0"/>
          </a:p>
        </p:txBody>
      </p:sp>
    </p:spTree>
    <p:extLst>
      <p:ext uri="{BB962C8B-B14F-4D97-AF65-F5344CB8AC3E}">
        <p14:creationId xmlns:p14="http://schemas.microsoft.com/office/powerpoint/2010/main" val="412225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606061" y="1295400"/>
            <a:ext cx="7924800" cy="347787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Sitka Banner" panose="02000505000000020004" pitchFamily="2" charset="0"/>
              </a:rPr>
              <a:t>Translational research focusing on biomarkers and therapeutic targets</a:t>
            </a:r>
          </a:p>
          <a:p>
            <a:pPr marL="342900" indent="-342900">
              <a:buFont typeface="Arial" panose="020B0604020202020204" pitchFamily="34" charset="0"/>
              <a:buChar char="•"/>
            </a:pPr>
            <a:r>
              <a:rPr lang="en-US" sz="2800" dirty="0" smtClean="0">
                <a:latin typeface="Sitka Banner" panose="02000505000000020004" pitchFamily="2" charset="0"/>
              </a:rPr>
              <a:t>Context of precision and personalized medicine</a:t>
            </a:r>
          </a:p>
          <a:p>
            <a:pPr marL="342900" indent="-342900">
              <a:buFont typeface="Arial" panose="020B0604020202020204" pitchFamily="34" charset="0"/>
              <a:buChar char="•"/>
            </a:pPr>
            <a:r>
              <a:rPr lang="en-US" sz="2800" dirty="0" smtClean="0">
                <a:latin typeface="Sitka Banner" panose="02000505000000020004" pitchFamily="2" charset="0"/>
              </a:rPr>
              <a:t>Cost </a:t>
            </a:r>
            <a:r>
              <a:rPr lang="en-US" sz="2800" dirty="0">
                <a:latin typeface="Sitka Banner" panose="02000505000000020004" pitchFamily="2" charset="0"/>
              </a:rPr>
              <a:t>- direct and indirect cost of PTSD </a:t>
            </a:r>
            <a:r>
              <a:rPr lang="en-US" sz="2800" dirty="0" smtClean="0">
                <a:latin typeface="Sitka Banner" panose="02000505000000020004" pitchFamily="2" charset="0"/>
              </a:rPr>
              <a:t>treatment</a:t>
            </a:r>
            <a:endParaRPr lang="en-US" sz="2800" dirty="0">
              <a:latin typeface="Sitka Banner" panose="02000505000000020004" pitchFamily="2" charset="0"/>
            </a:endParaRPr>
          </a:p>
          <a:p>
            <a:pPr marL="342900" indent="-342900">
              <a:buFont typeface="Arial" panose="020B0604020202020204" pitchFamily="34" charset="0"/>
              <a:buChar char="•"/>
            </a:pPr>
            <a:r>
              <a:rPr lang="en-US" sz="2800" dirty="0">
                <a:latin typeface="Sitka Banner" panose="02000505000000020004" pitchFamily="2" charset="0"/>
              </a:rPr>
              <a:t>Insurance coverage criteria taking into account 1) the wide spectrum of PTSD related disorders 2) disparities among countries, healthcare systems</a:t>
            </a:r>
          </a:p>
          <a:p>
            <a:endParaRPr lang="el-GR" sz="2400" dirty="0">
              <a:latin typeface="Sitka Banner" panose="02000505000000020004" pitchFamily="2" charset="0"/>
            </a:endParaRPr>
          </a:p>
        </p:txBody>
      </p:sp>
      <p:sp>
        <p:nvSpPr>
          <p:cNvPr id="7" name="TextBox 6"/>
          <p:cNvSpPr txBox="1"/>
          <p:nvPr/>
        </p:nvSpPr>
        <p:spPr>
          <a:xfrm>
            <a:off x="491761" y="378931"/>
            <a:ext cx="8153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3200" b="1" dirty="0" err="1">
                <a:latin typeface="Sitka Banner" panose="02000505000000020004" pitchFamily="2" charset="0"/>
              </a:rPr>
              <a:t>Treatment</a:t>
            </a:r>
            <a:r>
              <a:rPr lang="fr-FR" sz="3200" b="1" dirty="0">
                <a:latin typeface="Sitka Banner" panose="02000505000000020004" pitchFamily="2" charset="0"/>
              </a:rPr>
              <a:t> </a:t>
            </a:r>
            <a:r>
              <a:rPr lang="fr-FR" sz="3200" b="1" dirty="0" smtClean="0">
                <a:latin typeface="Sitka Banner" panose="02000505000000020004" pitchFamily="2" charset="0"/>
              </a:rPr>
              <a:t>implications</a:t>
            </a:r>
            <a:endParaRPr lang="fr-FR" sz="3200" b="1" dirty="0">
              <a:latin typeface="Sitka Banner" panose="02000505000000020004" pitchFamily="2" charset="0"/>
            </a:endParaRPr>
          </a:p>
        </p:txBody>
      </p:sp>
    </p:spTree>
    <p:extLst>
      <p:ext uri="{BB962C8B-B14F-4D97-AF65-F5344CB8AC3E}">
        <p14:creationId xmlns:p14="http://schemas.microsoft.com/office/powerpoint/2010/main" val="420819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9801"/>
            <a:ext cx="8077200" cy="5786199"/>
          </a:xfrm>
          <a:prstGeom prst="rect">
            <a:avLst/>
          </a:prstGeom>
          <a:noFill/>
        </p:spPr>
        <p:txBody>
          <a:bodyPr wrap="square" rtlCol="0">
            <a:spAutoFit/>
          </a:bodyPr>
          <a:lstStyle/>
          <a:p>
            <a:pPr algn="just"/>
            <a:r>
              <a:rPr lang="en-US" sz="1600" b="1" dirty="0" smtClean="0">
                <a:latin typeface="Sitka Banner" panose="02000505000000020004" pitchFamily="2" charset="0"/>
              </a:rPr>
              <a:t>Introduction</a:t>
            </a:r>
            <a:r>
              <a:rPr lang="en-US" sz="1600" b="1" dirty="0">
                <a:latin typeface="Sitka Banner" panose="02000505000000020004" pitchFamily="2" charset="0"/>
              </a:rPr>
              <a:t>:</a:t>
            </a:r>
            <a:r>
              <a:rPr lang="en-US" sz="1600" dirty="0">
                <a:latin typeface="Sitka Banner" panose="02000505000000020004" pitchFamily="2" charset="0"/>
              </a:rPr>
              <a:t> </a:t>
            </a:r>
            <a:r>
              <a:rPr lang="en-US" sz="1600" dirty="0" err="1">
                <a:latin typeface="Sitka Banner" panose="02000505000000020004" pitchFamily="2" charset="0"/>
              </a:rPr>
              <a:t>Neuroprogression</a:t>
            </a:r>
            <a:r>
              <a:rPr lang="en-US" sz="1600" dirty="0">
                <a:latin typeface="Sitka Banner" panose="02000505000000020004" pitchFamily="2" charset="0"/>
              </a:rPr>
              <a:t> has been defined as pathological reorganization of the central nervous system (CNS) along the course of severe psychiatric disorders. </a:t>
            </a:r>
            <a:r>
              <a:rPr lang="en-US" sz="1600" dirty="0" err="1">
                <a:latin typeface="Sitka Banner" panose="02000505000000020004" pitchFamily="2" charset="0"/>
              </a:rPr>
              <a:t>Ιn</a:t>
            </a:r>
            <a:r>
              <a:rPr lang="en-US" sz="1600" dirty="0">
                <a:latin typeface="Sitka Banner" panose="02000505000000020004" pitchFamily="2" charset="0"/>
              </a:rPr>
              <a:t> the context of post-traumatic stress disorder (PTSD), stress affects neural substrate reactivity and promotes brain rewiring resulting in symptoms expression and increased vulnerability to adversity. While PTSD has a lifetime prevalence of 8% in the general population, its neurochemical basis is yet to be discussed. This review examines the current evidence supporting the PTSD </a:t>
            </a:r>
            <a:r>
              <a:rPr lang="en-US" sz="1600" dirty="0" err="1">
                <a:latin typeface="Sitka Banner" panose="02000505000000020004" pitchFamily="2" charset="0"/>
              </a:rPr>
              <a:t>neuroprogression</a:t>
            </a:r>
            <a:r>
              <a:rPr lang="en-US" sz="1600" dirty="0">
                <a:latin typeface="Sitka Banner" panose="02000505000000020004" pitchFamily="2" charset="0"/>
              </a:rPr>
              <a:t> hypothesis focusing on neurochemical biomarkers and therapeutic targets.</a:t>
            </a:r>
          </a:p>
          <a:p>
            <a:pPr algn="just"/>
            <a:r>
              <a:rPr lang="en-US" sz="1600" b="1" dirty="0">
                <a:latin typeface="Sitka Banner" panose="02000505000000020004" pitchFamily="2" charset="0"/>
              </a:rPr>
              <a:t>Methods:</a:t>
            </a:r>
            <a:r>
              <a:rPr lang="en-US" sz="1600" dirty="0">
                <a:latin typeface="Sitka Banner" panose="02000505000000020004" pitchFamily="2" charset="0"/>
              </a:rPr>
              <a:t> Mechanistic and clinical studies focusing on molecules mediating </a:t>
            </a:r>
            <a:r>
              <a:rPr lang="en-US" sz="1600" dirty="0" err="1">
                <a:latin typeface="Sitka Banner" panose="02000505000000020004" pitchFamily="2" charset="0"/>
              </a:rPr>
              <a:t>neuroprogression</a:t>
            </a:r>
            <a:r>
              <a:rPr lang="en-US" sz="1600" dirty="0">
                <a:latin typeface="Sitka Banner" panose="02000505000000020004" pitchFamily="2" charset="0"/>
              </a:rPr>
              <a:t> in PTSD are summarized based on PubMed/MEDLINE search and relevant articles, which have been presented at international conferences. Original, peer-reviewed studies and systematic reviews in English were included.</a:t>
            </a:r>
          </a:p>
          <a:p>
            <a:pPr algn="just"/>
            <a:r>
              <a:rPr lang="en-US" sz="1600" b="1" dirty="0">
                <a:latin typeface="Sitka Banner" panose="02000505000000020004" pitchFamily="2" charset="0"/>
              </a:rPr>
              <a:t>Results:</a:t>
            </a:r>
            <a:r>
              <a:rPr lang="en-US" sz="1600" dirty="0">
                <a:latin typeface="Sitka Banner" panose="02000505000000020004" pitchFamily="2" charset="0"/>
              </a:rPr>
              <a:t> The biological underpinnings of </a:t>
            </a:r>
            <a:r>
              <a:rPr lang="en-US" sz="1600" dirty="0" err="1">
                <a:latin typeface="Sitka Banner" panose="02000505000000020004" pitchFamily="2" charset="0"/>
              </a:rPr>
              <a:t>neuroprogression</a:t>
            </a:r>
            <a:r>
              <a:rPr lang="en-US" sz="1600" dirty="0">
                <a:latin typeface="Sitka Banner" panose="02000505000000020004" pitchFamily="2" charset="0"/>
              </a:rPr>
              <a:t> in PTSD involve cross talk between the stress and immune systems. Elevated levels of circulating peripheral IL-6, IL-1β, TNFα, and interferon ϒ have been identified in previous studies. The landscape of </a:t>
            </a:r>
            <a:r>
              <a:rPr lang="en-US" sz="1600" dirty="0" err="1">
                <a:latin typeface="Sitka Banner" panose="02000505000000020004" pitchFamily="2" charset="0"/>
              </a:rPr>
              <a:t>neuroprogression</a:t>
            </a:r>
            <a:r>
              <a:rPr lang="en-US" sz="1600" dirty="0">
                <a:latin typeface="Sitka Banner" panose="02000505000000020004" pitchFamily="2" charset="0"/>
              </a:rPr>
              <a:t> in PTSD involves chronic sympathetic and renin-angiotensin-aldosterone system (RAAS) </a:t>
            </a:r>
            <a:r>
              <a:rPr lang="en-US" sz="1600" dirty="0" err="1">
                <a:latin typeface="Sitka Banner" panose="02000505000000020004" pitchFamily="2" charset="0"/>
              </a:rPr>
              <a:t>hyperarousal</a:t>
            </a:r>
            <a:r>
              <a:rPr lang="en-US" sz="1600" dirty="0">
                <a:latin typeface="Sitka Banner" panose="02000505000000020004" pitchFamily="2" charset="0"/>
              </a:rPr>
              <a:t> glutamatergic </a:t>
            </a:r>
            <a:r>
              <a:rPr lang="en-US" sz="1600" dirty="0" err="1">
                <a:latin typeface="Sitka Banner" panose="02000505000000020004" pitchFamily="2" charset="0"/>
              </a:rPr>
              <a:t>excitotoxicity</a:t>
            </a:r>
            <a:r>
              <a:rPr lang="en-US" sz="1600" dirty="0">
                <a:latin typeface="Sitka Banner" panose="02000505000000020004" pitchFamily="2" charset="0"/>
              </a:rPr>
              <a:t>, alterations in neuropeptide Y (NPY) and brain-derived neurotrophic factor (BDNF), and underactivity of the parasympathetic, serotonergic, dopaminergic, and GABAergic system. Their involvement appears linked to the progression from PTSD to mental or physical conditions</a:t>
            </a:r>
          </a:p>
          <a:p>
            <a:pPr algn="just"/>
            <a:r>
              <a:rPr lang="en-US" sz="1600" b="1" dirty="0">
                <a:latin typeface="Sitka Banner" panose="02000505000000020004" pitchFamily="2" charset="0"/>
              </a:rPr>
              <a:t>Conclusions:</a:t>
            </a:r>
            <a:r>
              <a:rPr lang="en-US" sz="1600" dirty="0">
                <a:latin typeface="Sitka Banner" panose="02000505000000020004" pitchFamily="2" charset="0"/>
              </a:rPr>
              <a:t> The </a:t>
            </a:r>
            <a:r>
              <a:rPr lang="en-US" sz="1600" dirty="0" err="1">
                <a:latin typeface="Sitka Banner" panose="02000505000000020004" pitchFamily="2" charset="0"/>
              </a:rPr>
              <a:t>neuroprogression</a:t>
            </a:r>
            <a:r>
              <a:rPr lang="en-US" sz="1600" dirty="0">
                <a:latin typeface="Sitka Banner" panose="02000505000000020004" pitchFamily="2" charset="0"/>
              </a:rPr>
              <a:t> hypothesis is leading to the re-conceptualization of PTSD as a potentially progressive psychiatric disorder with a corollary of medical implications. In this frame identifying involved molecules that can serve as biomarkers or therapeutic targets is of high importance</a:t>
            </a:r>
            <a:r>
              <a:rPr lang="en-US" sz="1600" dirty="0" smtClean="0">
                <a:latin typeface="Sitka Banner" panose="02000505000000020004" pitchFamily="2" charset="0"/>
              </a:rPr>
              <a:t>.</a:t>
            </a:r>
            <a:endParaRPr lang="en-US" dirty="0">
              <a:latin typeface="Sitka Banner" panose="02000505000000020004" pitchFamily="2" charset="0"/>
            </a:endParaRPr>
          </a:p>
          <a:p>
            <a:r>
              <a:rPr lang="fr-FR" b="1" dirty="0">
                <a:latin typeface="Sitka Banner" panose="02000505000000020004" pitchFamily="2" charset="0"/>
              </a:rPr>
              <a:t>Keywords: </a:t>
            </a:r>
            <a:r>
              <a:rPr lang="fr-FR" dirty="0" err="1" smtClean="0">
                <a:latin typeface="Sitka Banner" panose="02000505000000020004" pitchFamily="2" charset="0"/>
              </a:rPr>
              <a:t>neuroprogression</a:t>
            </a:r>
            <a:r>
              <a:rPr lang="fr-FR" dirty="0" smtClean="0">
                <a:latin typeface="Sitka Banner" panose="02000505000000020004" pitchFamily="2" charset="0"/>
              </a:rPr>
              <a:t>, PTSD, inflammation, </a:t>
            </a:r>
            <a:r>
              <a:rPr lang="fr-FR" dirty="0" err="1" smtClean="0">
                <a:latin typeface="Sitka Banner" panose="02000505000000020004" pitchFamily="2" charset="0"/>
              </a:rPr>
              <a:t>oxidative</a:t>
            </a:r>
            <a:r>
              <a:rPr lang="fr-FR" dirty="0" smtClean="0">
                <a:latin typeface="Sitka Banner" panose="02000505000000020004" pitchFamily="2" charset="0"/>
              </a:rPr>
              <a:t> stress</a:t>
            </a:r>
            <a:endParaRPr lang="fr-FR"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2</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457200" y="49451"/>
            <a:ext cx="2057400" cy="369332"/>
          </a:xfrm>
          <a:prstGeom prst="rect">
            <a:avLst/>
          </a:prstGeom>
          <a:noFill/>
        </p:spPr>
        <p:txBody>
          <a:bodyPr wrap="square" rtlCol="0">
            <a:spAutoFit/>
          </a:bodyPr>
          <a:lstStyle/>
          <a:p>
            <a:r>
              <a:rPr lang="fr-FR" b="1" dirty="0"/>
              <a:t>Abstract</a:t>
            </a:r>
            <a:r>
              <a:rPr lang="fr-FR" b="1" dirty="0" smtClean="0"/>
              <a:t>:</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8153400" cy="64633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fr-FR" sz="3600" b="1" dirty="0" err="1" smtClean="0">
                <a:latin typeface="Sitka Banner" panose="02000505000000020004" pitchFamily="2" charset="0"/>
              </a:rPr>
              <a:t>Thank</a:t>
            </a:r>
            <a:r>
              <a:rPr lang="fr-FR" sz="3600" b="1" dirty="0" smtClean="0">
                <a:latin typeface="Sitka Banner" panose="02000505000000020004" pitchFamily="2" charset="0"/>
              </a:rPr>
              <a:t> </a:t>
            </a:r>
            <a:r>
              <a:rPr lang="fr-FR" sz="3600" b="1" dirty="0" err="1" smtClean="0">
                <a:latin typeface="Sitka Banner" panose="02000505000000020004" pitchFamily="2" charset="0"/>
              </a:rPr>
              <a:t>you</a:t>
            </a:r>
            <a:r>
              <a:rPr lang="fr-FR" sz="3600" b="1" dirty="0" smtClean="0">
                <a:latin typeface="Sitka Banner" panose="02000505000000020004" pitchFamily="2" charset="0"/>
              </a:rPr>
              <a:t> for </a:t>
            </a:r>
            <a:r>
              <a:rPr lang="fr-FR" sz="3600" b="1" dirty="0" err="1" smtClean="0">
                <a:latin typeface="Sitka Banner" panose="02000505000000020004" pitchFamily="2" charset="0"/>
              </a:rPr>
              <a:t>your</a:t>
            </a:r>
            <a:r>
              <a:rPr lang="fr-FR" sz="3600" b="1" dirty="0" smtClean="0">
                <a:latin typeface="Sitka Banner" panose="02000505000000020004" pitchFamily="2" charset="0"/>
              </a:rPr>
              <a:t> attention</a:t>
            </a:r>
            <a:r>
              <a:rPr lang="fr-FR" sz="3600" b="1" dirty="0" smtClean="0"/>
              <a:t>!</a:t>
            </a:r>
            <a:endParaRPr lang="fr-FR" sz="3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074" name="Picture 2" descr="Horatio (Hamlet)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95300"/>
            <a:ext cx="3856229" cy="480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00" y="1208901"/>
            <a:ext cx="3962400" cy="120032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US" sz="2400" b="1" dirty="0" smtClean="0">
                <a:latin typeface="Sitka Banner" panose="02000505000000020004" pitchFamily="2" charset="0"/>
              </a:rPr>
              <a:t>“my </a:t>
            </a:r>
            <a:r>
              <a:rPr lang="en-US" sz="2400" b="1" dirty="0">
                <a:latin typeface="Sitka Banner" panose="02000505000000020004" pitchFamily="2" charset="0"/>
              </a:rPr>
              <a:t>thoughts be bloody, or be nothing </a:t>
            </a:r>
            <a:r>
              <a:rPr lang="en-US" sz="2400" b="1" dirty="0" smtClean="0">
                <a:latin typeface="Sitka Banner" panose="02000505000000020004" pitchFamily="2" charset="0"/>
              </a:rPr>
              <a:t>worth” </a:t>
            </a:r>
          </a:p>
          <a:p>
            <a:r>
              <a:rPr lang="en-US" sz="2400" b="1" i="1" dirty="0" smtClean="0">
                <a:latin typeface="Sitka Banner" panose="02000505000000020004" pitchFamily="2" charset="0"/>
              </a:rPr>
              <a:t>~ Hamlet Scene 4, Act 4</a:t>
            </a:r>
            <a:endParaRPr lang="el-GR" sz="2400" i="1" dirty="0">
              <a:latin typeface="Sitka Banner" panose="02000505000000020004" pitchFamily="2" charset="0"/>
            </a:endParaRPr>
          </a:p>
        </p:txBody>
      </p:sp>
      <p:sp>
        <p:nvSpPr>
          <p:cNvPr id="3" name="TextBox 2"/>
          <p:cNvSpPr txBox="1"/>
          <p:nvPr/>
        </p:nvSpPr>
        <p:spPr>
          <a:xfrm>
            <a:off x="4876800" y="2673366"/>
            <a:ext cx="3962400" cy="3170099"/>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just"/>
            <a:r>
              <a:rPr lang="en-US" sz="2000" dirty="0" smtClean="0">
                <a:latin typeface="Sitka Banner" panose="02000505000000020004" pitchFamily="2" charset="0"/>
              </a:rPr>
              <a:t>-Inflammatory and oxidative mediators in brain’s blood supply contributing to the pathological reorganization of the CNS  shifting the progression of PTSD?</a:t>
            </a:r>
          </a:p>
          <a:p>
            <a:pPr algn="just"/>
            <a:endParaRPr lang="en-US" sz="2000" dirty="0">
              <a:latin typeface="Sitka Banner" panose="02000505000000020004" pitchFamily="2" charset="0"/>
            </a:endParaRPr>
          </a:p>
          <a:p>
            <a:pPr algn="just"/>
            <a:r>
              <a:rPr lang="en-US" sz="2000" dirty="0" smtClean="0">
                <a:latin typeface="Sitka Banner" panose="02000505000000020004" pitchFamily="2" charset="0"/>
              </a:rPr>
              <a:t>-No definitive answer about Hamlet</a:t>
            </a:r>
          </a:p>
          <a:p>
            <a:pPr algn="just"/>
            <a:endParaRPr lang="en-US" sz="2000" dirty="0">
              <a:latin typeface="Sitka Banner" panose="02000505000000020004" pitchFamily="2" charset="0"/>
            </a:endParaRPr>
          </a:p>
          <a:p>
            <a:pPr algn="just"/>
            <a:r>
              <a:rPr lang="en-US" sz="2000" dirty="0" smtClean="0">
                <a:latin typeface="Sitka Banner" panose="02000505000000020004" pitchFamily="2" charset="0"/>
              </a:rPr>
              <a:t>-Probably there will be an answer for patients with PTSD in the future</a:t>
            </a:r>
            <a:endParaRPr lang="el-GR" sz="2000" dirty="0">
              <a:latin typeface="Sitka Banner" panose="02000505000000020004"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381000"/>
            <a:ext cx="8153400" cy="461665"/>
          </a:xfrm>
          <a:prstGeom prst="rect">
            <a:avLst/>
          </a:prstGeom>
          <a:noFill/>
        </p:spPr>
        <p:txBody>
          <a:bodyPr wrap="square" rtlCol="0">
            <a:spAutoFit/>
          </a:bodyPr>
          <a:lstStyle/>
          <a:p>
            <a:r>
              <a:rPr lang="fr-FR" sz="2400" b="1" dirty="0" err="1" smtClean="0">
                <a:latin typeface="Sitka Banner" panose="02000505000000020004" pitchFamily="2" charset="0"/>
              </a:rPr>
              <a:t>References</a:t>
            </a:r>
            <a:endParaRPr lang="fr-FR" sz="24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455475" y="969641"/>
            <a:ext cx="8153400" cy="3970318"/>
          </a:xfrm>
          <a:prstGeom prst="rect">
            <a:avLst/>
          </a:prstGeom>
          <a:noFill/>
        </p:spPr>
        <p:txBody>
          <a:bodyPr wrap="square" rtlCol="0">
            <a:spAutoFit/>
          </a:bodyPr>
          <a:lstStyle/>
          <a:p>
            <a:r>
              <a:rPr lang="en-US" sz="1200" dirty="0">
                <a:latin typeface="Sitka Banner" panose="02000505000000020004" pitchFamily="2" charset="0"/>
              </a:rPr>
              <a:t>Miller MW, Lin AP, Wolf EJ, Miller DR. Oxidative Stress, Inflammation, and </a:t>
            </a:r>
            <a:r>
              <a:rPr lang="en-US" sz="1200" dirty="0" err="1">
                <a:latin typeface="Sitka Banner" panose="02000505000000020004" pitchFamily="2" charset="0"/>
              </a:rPr>
              <a:t>Neuroprogression</a:t>
            </a:r>
            <a:r>
              <a:rPr lang="en-US" sz="1200" dirty="0">
                <a:latin typeface="Sitka Banner" panose="02000505000000020004" pitchFamily="2" charset="0"/>
              </a:rPr>
              <a:t> in Chronic PTSD. </a:t>
            </a:r>
            <a:r>
              <a:rPr lang="en-US" sz="1200" i="1" dirty="0" err="1">
                <a:latin typeface="Sitka Banner" panose="02000505000000020004" pitchFamily="2" charset="0"/>
              </a:rPr>
              <a:t>Harv</a:t>
            </a:r>
            <a:r>
              <a:rPr lang="en-US" sz="1200" i="1" dirty="0">
                <a:latin typeface="Sitka Banner" panose="02000505000000020004" pitchFamily="2" charset="0"/>
              </a:rPr>
              <a:t> Rev Psychiatry</a:t>
            </a:r>
            <a:r>
              <a:rPr lang="en-US" sz="1200" dirty="0">
                <a:latin typeface="Sitka Banner" panose="02000505000000020004" pitchFamily="2" charset="0"/>
              </a:rPr>
              <a:t>. 2018;26(2):57-69. </a:t>
            </a:r>
            <a:r>
              <a:rPr lang="en-US" sz="1200" dirty="0" smtClean="0">
                <a:latin typeface="Sitka Banner" panose="02000505000000020004" pitchFamily="2" charset="0"/>
              </a:rPr>
              <a:t>doi:10.1097/HRP.0000000000000167</a:t>
            </a:r>
          </a:p>
          <a:p>
            <a:endParaRPr lang="en-US" sz="1200" dirty="0">
              <a:latin typeface="Sitka Banner" panose="02000505000000020004" pitchFamily="2" charset="0"/>
            </a:endParaRPr>
          </a:p>
          <a:p>
            <a:r>
              <a:rPr lang="en-US" sz="1200" dirty="0" err="1">
                <a:latin typeface="Sitka Banner" panose="02000505000000020004" pitchFamily="2" charset="0"/>
              </a:rPr>
              <a:t>Amstadter</a:t>
            </a:r>
            <a:r>
              <a:rPr lang="en-US" sz="1200" dirty="0">
                <a:latin typeface="Sitka Banner" panose="02000505000000020004" pitchFamily="2" charset="0"/>
              </a:rPr>
              <a:t> AB, Sumner JA, </a:t>
            </a:r>
            <a:r>
              <a:rPr lang="en-US" sz="1200" dirty="0" err="1">
                <a:latin typeface="Sitka Banner" panose="02000505000000020004" pitchFamily="2" charset="0"/>
              </a:rPr>
              <a:t>Acierno</a:t>
            </a:r>
            <a:r>
              <a:rPr lang="en-US" sz="1200" dirty="0">
                <a:latin typeface="Sitka Banner" panose="02000505000000020004" pitchFamily="2" charset="0"/>
              </a:rPr>
              <a:t> R, et al. Support for association of RORA variant and posttraumatic stress symptoms in a population-based study of hurricane exposed adults. </a:t>
            </a:r>
            <a:r>
              <a:rPr lang="en-US" sz="1200" dirty="0" err="1">
                <a:latin typeface="Sitka Banner" panose="02000505000000020004" pitchFamily="2" charset="0"/>
              </a:rPr>
              <a:t>Mol</a:t>
            </a:r>
            <a:r>
              <a:rPr lang="en-US" sz="1200" dirty="0">
                <a:latin typeface="Sitka Banner" panose="02000505000000020004" pitchFamily="2" charset="0"/>
              </a:rPr>
              <a:t> Psychiatry. 2013;18(11):1148–9</a:t>
            </a:r>
            <a:r>
              <a:rPr lang="en-US" sz="1200" dirty="0" smtClean="0">
                <a:latin typeface="Sitka Banner" panose="02000505000000020004" pitchFamily="2" charset="0"/>
              </a:rPr>
              <a:t>.</a:t>
            </a:r>
          </a:p>
          <a:p>
            <a:endParaRPr lang="en-US" sz="1200" dirty="0">
              <a:latin typeface="Sitka Banner" panose="02000505000000020004" pitchFamily="2" charset="0"/>
            </a:endParaRPr>
          </a:p>
          <a:p>
            <a:r>
              <a:rPr lang="en-US" sz="1200" dirty="0" err="1">
                <a:latin typeface="Sitka Banner" panose="02000505000000020004" pitchFamily="2" charset="0"/>
              </a:rPr>
              <a:t>Passos</a:t>
            </a:r>
            <a:r>
              <a:rPr lang="en-US" sz="1200" dirty="0">
                <a:latin typeface="Sitka Banner" panose="02000505000000020004" pitchFamily="2" charset="0"/>
              </a:rPr>
              <a:t> IC, </a:t>
            </a:r>
            <a:r>
              <a:rPr lang="en-US" sz="1200" dirty="0" err="1">
                <a:latin typeface="Sitka Banner" panose="02000505000000020004" pitchFamily="2" charset="0"/>
              </a:rPr>
              <a:t>Vasconcelos</a:t>
            </a:r>
            <a:r>
              <a:rPr lang="en-US" sz="1200" dirty="0">
                <a:latin typeface="Sitka Banner" panose="02000505000000020004" pitchFamily="2" charset="0"/>
              </a:rPr>
              <a:t>-Moreno MP, Costa LG, et al. Inflammatory markers in post-traumatic stress disorder: a systematic review, meta-analysis, and meta-regression. Lancet Psychiatry. 2015;2(11):</a:t>
            </a:r>
            <a:r>
              <a:rPr lang="en-US" sz="1200" dirty="0" smtClean="0">
                <a:latin typeface="Sitka Banner" panose="02000505000000020004" pitchFamily="2" charset="0"/>
              </a:rPr>
              <a:t>1002–12</a:t>
            </a:r>
          </a:p>
          <a:p>
            <a:endParaRPr lang="en-US" sz="1200" dirty="0">
              <a:latin typeface="Sitka Banner" panose="02000505000000020004" pitchFamily="2" charset="0"/>
            </a:endParaRPr>
          </a:p>
          <a:p>
            <a:r>
              <a:rPr lang="en-US" sz="1200" dirty="0">
                <a:latin typeface="Sitka Banner" panose="02000505000000020004" pitchFamily="2" charset="0"/>
              </a:rPr>
              <a:t>Dennis PA, Weinberg JB, Calhoun PS, et al. An investigation of </a:t>
            </a:r>
            <a:r>
              <a:rPr lang="en-US" sz="1200" dirty="0" err="1">
                <a:latin typeface="Sitka Banner" panose="02000505000000020004" pitchFamily="2" charset="0"/>
              </a:rPr>
              <a:t>vago</a:t>
            </a:r>
            <a:r>
              <a:rPr lang="en-US" sz="1200" dirty="0">
                <a:latin typeface="Sitka Banner" panose="02000505000000020004" pitchFamily="2" charset="0"/>
              </a:rPr>
              <a:t>-regulatory and health-behavior accounts for increased inflammation in posttraumatic stress disorder. J </a:t>
            </a:r>
            <a:r>
              <a:rPr lang="en-US" sz="1200" dirty="0" err="1">
                <a:latin typeface="Sitka Banner" panose="02000505000000020004" pitchFamily="2" charset="0"/>
              </a:rPr>
              <a:t>Psychosom</a:t>
            </a:r>
            <a:r>
              <a:rPr lang="en-US" sz="1200" dirty="0">
                <a:latin typeface="Sitka Banner" panose="02000505000000020004" pitchFamily="2" charset="0"/>
              </a:rPr>
              <a:t> Res. 2016;83:33–9</a:t>
            </a:r>
            <a:r>
              <a:rPr lang="en-US" sz="1200" dirty="0" smtClean="0">
                <a:latin typeface="Sitka Banner" panose="02000505000000020004" pitchFamily="2" charset="0"/>
              </a:rPr>
              <a:t>.</a:t>
            </a:r>
          </a:p>
          <a:p>
            <a:endParaRPr lang="en-US" sz="1200" dirty="0">
              <a:latin typeface="Sitka Banner" panose="02000505000000020004" pitchFamily="2" charset="0"/>
            </a:endParaRPr>
          </a:p>
          <a:p>
            <a:r>
              <a:rPr lang="en-US" sz="1200" dirty="0" err="1">
                <a:latin typeface="Sitka Banner" panose="02000505000000020004" pitchFamily="2" charset="0"/>
              </a:rPr>
              <a:t>Costantini</a:t>
            </a:r>
            <a:r>
              <a:rPr lang="en-US" sz="1200" dirty="0">
                <a:latin typeface="Sitka Banner" panose="02000505000000020004" pitchFamily="2" charset="0"/>
              </a:rPr>
              <a:t> D, </a:t>
            </a:r>
            <a:r>
              <a:rPr lang="en-US" sz="1200" dirty="0" err="1">
                <a:latin typeface="Sitka Banner" panose="02000505000000020004" pitchFamily="2" charset="0"/>
              </a:rPr>
              <a:t>Marasco</a:t>
            </a:r>
            <a:r>
              <a:rPr lang="en-US" sz="1200" dirty="0">
                <a:latin typeface="Sitka Banner" panose="02000505000000020004" pitchFamily="2" charset="0"/>
              </a:rPr>
              <a:t> V, </a:t>
            </a:r>
            <a:r>
              <a:rPr lang="en-US" sz="1200" dirty="0" err="1">
                <a:latin typeface="Sitka Banner" panose="02000505000000020004" pitchFamily="2" charset="0"/>
              </a:rPr>
              <a:t>Møller</a:t>
            </a:r>
            <a:r>
              <a:rPr lang="en-US" sz="1200" dirty="0">
                <a:latin typeface="Sitka Banner" panose="02000505000000020004" pitchFamily="2" charset="0"/>
              </a:rPr>
              <a:t> AP. A meta-analysis of glucocorticoids as modulators of oxidative stress in vertebrates. J Comp </a:t>
            </a:r>
            <a:r>
              <a:rPr lang="en-US" sz="1200" dirty="0" err="1">
                <a:latin typeface="Sitka Banner" panose="02000505000000020004" pitchFamily="2" charset="0"/>
              </a:rPr>
              <a:t>Physiol</a:t>
            </a:r>
            <a:r>
              <a:rPr lang="en-US" sz="1200" dirty="0">
                <a:latin typeface="Sitka Banner" panose="02000505000000020004" pitchFamily="2" charset="0"/>
              </a:rPr>
              <a:t> B. 2011;181(4):</a:t>
            </a:r>
            <a:r>
              <a:rPr lang="en-US" sz="1200" dirty="0" smtClean="0">
                <a:latin typeface="Sitka Banner" panose="02000505000000020004" pitchFamily="2" charset="0"/>
              </a:rPr>
              <a:t>447–56</a:t>
            </a:r>
          </a:p>
          <a:p>
            <a:endParaRPr lang="en-US" sz="1200" dirty="0">
              <a:latin typeface="Sitka Banner" panose="02000505000000020004" pitchFamily="2" charset="0"/>
            </a:endParaRPr>
          </a:p>
          <a:p>
            <a:r>
              <a:rPr lang="en-US" sz="1200" dirty="0">
                <a:latin typeface="Sitka Banner" panose="02000505000000020004" pitchFamily="2" charset="0"/>
              </a:rPr>
              <a:t>Zhang L, Li H, Hu X, et al. Mitochondria-focused gene expression profile reveals common pathways and CPT1B dysregulation in both rodent stress model and human subjects with PTSD. </a:t>
            </a:r>
            <a:r>
              <a:rPr lang="en-US" sz="1200" i="1" dirty="0" err="1">
                <a:latin typeface="Sitka Banner" panose="02000505000000020004" pitchFamily="2" charset="0"/>
              </a:rPr>
              <a:t>Transl</a:t>
            </a:r>
            <a:r>
              <a:rPr lang="en-US" sz="1200" i="1" dirty="0">
                <a:latin typeface="Sitka Banner" panose="02000505000000020004" pitchFamily="2" charset="0"/>
              </a:rPr>
              <a:t> Psychiatry</a:t>
            </a:r>
            <a:r>
              <a:rPr lang="en-US" sz="1200" dirty="0">
                <a:latin typeface="Sitka Banner" panose="02000505000000020004" pitchFamily="2" charset="0"/>
              </a:rPr>
              <a:t>. 2015;5(6):e580. Published 2015 Jun 16. </a:t>
            </a:r>
            <a:r>
              <a:rPr lang="en-US" sz="1200" dirty="0" smtClean="0">
                <a:latin typeface="Sitka Banner" panose="02000505000000020004" pitchFamily="2" charset="0"/>
              </a:rPr>
              <a:t>doi:10.1038/tp.2015.65</a:t>
            </a:r>
          </a:p>
          <a:p>
            <a:endParaRPr lang="en-US" sz="1200" dirty="0">
              <a:latin typeface="Sitka Banner" panose="02000505000000020004" pitchFamily="2" charset="0"/>
            </a:endParaRPr>
          </a:p>
          <a:p>
            <a:r>
              <a:rPr lang="en-US" sz="1200" dirty="0">
                <a:latin typeface="Sitka Banner" panose="02000505000000020004" pitchFamily="2" charset="0"/>
              </a:rPr>
              <a:t>Graeme Preston, Tim </a:t>
            </a:r>
            <a:r>
              <a:rPr lang="en-US" sz="1200" dirty="0" err="1">
                <a:latin typeface="Sitka Banner" panose="02000505000000020004" pitchFamily="2" charset="0"/>
              </a:rPr>
              <a:t>Emmerzaal</a:t>
            </a:r>
            <a:r>
              <a:rPr lang="en-US" sz="1200" dirty="0">
                <a:latin typeface="Sitka Banner" panose="02000505000000020004" pitchFamily="2" charset="0"/>
              </a:rPr>
              <a:t>, Faisal </a:t>
            </a:r>
            <a:r>
              <a:rPr lang="en-US" sz="1200" dirty="0" err="1">
                <a:latin typeface="Sitka Banner" panose="02000505000000020004" pitchFamily="2" charset="0"/>
              </a:rPr>
              <a:t>Kirdar</a:t>
            </a:r>
            <a:r>
              <a:rPr lang="en-US" sz="1200" dirty="0">
                <a:latin typeface="Sitka Banner" panose="02000505000000020004" pitchFamily="2" charset="0"/>
              </a:rPr>
              <a:t>, Laura Schrader, </a:t>
            </a:r>
            <a:r>
              <a:rPr lang="en-US" sz="1200" dirty="0" err="1">
                <a:latin typeface="Sitka Banner" panose="02000505000000020004" pitchFamily="2" charset="0"/>
              </a:rPr>
              <a:t>Marloes</a:t>
            </a:r>
            <a:r>
              <a:rPr lang="en-US" sz="1200" dirty="0">
                <a:latin typeface="Sitka Banner" panose="02000505000000020004" pitchFamily="2" charset="0"/>
              </a:rPr>
              <a:t> </a:t>
            </a:r>
            <a:r>
              <a:rPr lang="en-US" sz="1200" dirty="0" err="1">
                <a:latin typeface="Sitka Banner" panose="02000505000000020004" pitchFamily="2" charset="0"/>
              </a:rPr>
              <a:t>Henckens</a:t>
            </a:r>
            <a:r>
              <a:rPr lang="en-US" sz="1200" dirty="0">
                <a:latin typeface="Sitka Banner" panose="02000505000000020004" pitchFamily="2" charset="0"/>
              </a:rPr>
              <a:t>, Eva Morava, </a:t>
            </a:r>
            <a:r>
              <a:rPr lang="en-US" sz="1200" dirty="0" err="1">
                <a:latin typeface="Sitka Banner" panose="02000505000000020004" pitchFamily="2" charset="0"/>
              </a:rPr>
              <a:t>Tamas</a:t>
            </a:r>
            <a:r>
              <a:rPr lang="en-US" sz="1200" dirty="0">
                <a:latin typeface="Sitka Banner" panose="02000505000000020004" pitchFamily="2" charset="0"/>
              </a:rPr>
              <a:t> </a:t>
            </a:r>
            <a:r>
              <a:rPr lang="en-US" sz="1200" dirty="0" err="1">
                <a:latin typeface="Sitka Banner" panose="02000505000000020004" pitchFamily="2" charset="0"/>
              </a:rPr>
              <a:t>Kozicz</a:t>
            </a:r>
            <a:r>
              <a:rPr lang="en-US" sz="1200" dirty="0">
                <a:latin typeface="Sitka Banner" panose="02000505000000020004" pitchFamily="2" charset="0"/>
              </a:rPr>
              <a:t>,</a:t>
            </a:r>
          </a:p>
          <a:p>
            <a:r>
              <a:rPr lang="en-US" sz="1200" dirty="0">
                <a:latin typeface="Sitka Banner" panose="02000505000000020004" pitchFamily="2" charset="0"/>
              </a:rPr>
              <a:t>Cerebellar mitochondrial dysfunction and concomitant multi-system fatty acid oxidation defects are sufficient to discriminate PTSD-like and resilient male </a:t>
            </a:r>
            <a:r>
              <a:rPr lang="en-US" sz="1200" dirty="0" smtClean="0">
                <a:latin typeface="Sitka Banner" panose="02000505000000020004" pitchFamily="2" charset="0"/>
              </a:rPr>
              <a:t>mice, Brain</a:t>
            </a:r>
            <a:r>
              <a:rPr lang="en-US" sz="1200" dirty="0">
                <a:latin typeface="Sitka Banner" panose="02000505000000020004" pitchFamily="2" charset="0"/>
              </a:rPr>
              <a:t>, Behavior, &amp; Immunity - </a:t>
            </a:r>
            <a:r>
              <a:rPr lang="en-US" sz="1200" dirty="0" smtClean="0">
                <a:latin typeface="Sitka Banner" panose="02000505000000020004" pitchFamily="2" charset="0"/>
              </a:rPr>
              <a:t>Health,6, 2020</a:t>
            </a:r>
            <a:endParaRPr lang="el-GR" sz="1200" dirty="0">
              <a:latin typeface="Sitka Banner" panose="02000505000000020004" pitchFamily="2" charset="0"/>
            </a:endParaRPr>
          </a:p>
        </p:txBody>
      </p:sp>
      <p:sp>
        <p:nvSpPr>
          <p:cNvPr id="7" name="TextBox 6"/>
          <p:cNvSpPr txBox="1"/>
          <p:nvPr/>
        </p:nvSpPr>
        <p:spPr>
          <a:xfrm>
            <a:off x="455475" y="4937143"/>
            <a:ext cx="8153400" cy="461665"/>
          </a:xfrm>
          <a:prstGeom prst="rect">
            <a:avLst/>
          </a:prstGeom>
          <a:noFill/>
        </p:spPr>
        <p:txBody>
          <a:bodyPr wrap="square" rtlCol="0">
            <a:spAutoFit/>
          </a:bodyPr>
          <a:lstStyle/>
          <a:p>
            <a:r>
              <a:rPr lang="fr-FR" sz="2400" b="1" dirty="0" err="1" smtClean="0">
                <a:latin typeface="Sitka Banner" panose="02000505000000020004" pitchFamily="2" charset="0"/>
              </a:rPr>
              <a:t>Acknowledgements</a:t>
            </a:r>
            <a:endParaRPr lang="fr-FR" sz="2400" b="1" dirty="0">
              <a:latin typeface="Sitka Banner" panose="02000505000000020004" pitchFamily="2" charset="0"/>
            </a:endParaRPr>
          </a:p>
        </p:txBody>
      </p:sp>
      <p:sp>
        <p:nvSpPr>
          <p:cNvPr id="3" name="TextBox 2"/>
          <p:cNvSpPr txBox="1"/>
          <p:nvPr/>
        </p:nvSpPr>
        <p:spPr>
          <a:xfrm>
            <a:off x="491761" y="5398808"/>
            <a:ext cx="5604239" cy="338554"/>
          </a:xfrm>
          <a:prstGeom prst="rect">
            <a:avLst/>
          </a:prstGeom>
          <a:noFill/>
        </p:spPr>
        <p:txBody>
          <a:bodyPr wrap="square" rtlCol="0">
            <a:spAutoFit/>
          </a:bodyPr>
          <a:lstStyle/>
          <a:p>
            <a:r>
              <a:rPr lang="en-US" sz="1600" dirty="0" smtClean="0">
                <a:latin typeface="Sitka Banner" panose="02000505000000020004" pitchFamily="2" charset="0"/>
              </a:rPr>
              <a:t>Dr. A. Kaye, Yale University and colleagues</a:t>
            </a:r>
            <a:endParaRPr lang="el-GR" sz="1600" dirty="0">
              <a:latin typeface="Sitka Banner" panose="02000505000000020004" pitchFamily="2" charset="0"/>
            </a:endParaRPr>
          </a:p>
        </p:txBody>
      </p:sp>
    </p:spTree>
    <p:extLst>
      <p:ext uri="{BB962C8B-B14F-4D97-AF65-F5344CB8AC3E}">
        <p14:creationId xmlns:p14="http://schemas.microsoft.com/office/powerpoint/2010/main" val="212042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460" y="228600"/>
            <a:ext cx="8461739" cy="52322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fr-FR" sz="2800" b="1" dirty="0">
                <a:solidFill>
                  <a:schemeClr val="accent6">
                    <a:lumMod val="75000"/>
                  </a:schemeClr>
                </a:solidFill>
                <a:latin typeface="Sitka Banner" panose="02000505000000020004" pitchFamily="2" charset="0"/>
              </a:rPr>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377460" y="990600"/>
            <a:ext cx="8461739" cy="471103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Posttraumatic stress disorder (PTSD) is an anxiety disorder that can develop following exposure to a traumatic event.</a:t>
            </a: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The symptoms of PTSD include flashbacks, intrusive thoughts and nightmares, rumination and avoidance of areas or circumstances. (WHO 2017)</a:t>
            </a: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One of the most important symptoms of PTSD is the revival of the traumatic event.</a:t>
            </a: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8 percent of individuals in the general population at some point during their lifetime are affected.</a:t>
            </a: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Estimates suggest that as many as one-third of those who develop PTSD go on to experience a chronic form of the disorder that, in many cases, lasts for years.</a:t>
            </a: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A link between PTSD and physical illnesses such as Type II diabetes, cardio-vascular disease, certain cancers and fibromyalgia has been noted in the </a:t>
            </a:r>
            <a:r>
              <a:rPr lang="en-US" altLang="el-GR" sz="2000" dirty="0" smtClean="0">
                <a:solidFill>
                  <a:srgbClr val="000000"/>
                </a:solidFill>
                <a:latin typeface="Sitka Banner" panose="02000505000000020004" pitchFamily="2" charset="0"/>
                <a:ea typeface="Arial Unicode MS"/>
                <a:cs typeface="Arial Unicode MS"/>
              </a:rPr>
              <a:t>literature</a:t>
            </a:r>
            <a:endParaRPr lang="en-US" altLang="el-GR" sz="2000" dirty="0">
              <a:solidFill>
                <a:srgbClr val="000000"/>
              </a:solidFill>
              <a:latin typeface="Sitka Banner" panose="02000505000000020004" pitchFamily="2" charset="0"/>
              <a:ea typeface="Arial Unicode MS"/>
              <a:cs typeface="Arial Unicode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460" y="228600"/>
            <a:ext cx="8461739" cy="52322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fr-FR" sz="2800" b="1" dirty="0">
                <a:solidFill>
                  <a:schemeClr val="accent6">
                    <a:lumMod val="75000"/>
                  </a:schemeClr>
                </a:solidFill>
                <a:latin typeface="Sitka Banner" panose="02000505000000020004" pitchFamily="2" charset="0"/>
              </a:rPr>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377459" y="1905000"/>
            <a:ext cx="2822940" cy="3706656"/>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smtClean="0">
                <a:solidFill>
                  <a:srgbClr val="000000"/>
                </a:solidFill>
                <a:latin typeface="Sitka Banner" panose="02000505000000020004" pitchFamily="2" charset="0"/>
                <a:ea typeface="Arial Unicode MS"/>
                <a:cs typeface="Arial Unicode MS"/>
              </a:rPr>
              <a:t>Elevated prevalence of PTSD in </a:t>
            </a:r>
            <a:r>
              <a:rPr lang="en-US" altLang="el-GR" sz="2000" dirty="0">
                <a:solidFill>
                  <a:srgbClr val="000000"/>
                </a:solidFill>
                <a:latin typeface="Sitka Banner" panose="02000505000000020004" pitchFamily="2" charset="0"/>
                <a:ea typeface="Arial Unicode MS"/>
                <a:cs typeface="Arial Unicode MS"/>
              </a:rPr>
              <a:t>populations exposed to war</a:t>
            </a:r>
            <a:r>
              <a:rPr lang="en-US" altLang="el-GR" sz="2000" dirty="0" smtClean="0">
                <a:solidFill>
                  <a:srgbClr val="000000"/>
                </a:solidFill>
                <a:latin typeface="Sitka Banner" panose="02000505000000020004" pitchFamily="2" charset="0"/>
                <a:ea typeface="Arial Unicode MS"/>
                <a:cs typeface="Arial Unicode MS"/>
              </a:rPr>
              <a:t>. The </a:t>
            </a:r>
            <a:r>
              <a:rPr lang="en-US" altLang="el-GR" sz="2000" dirty="0">
                <a:solidFill>
                  <a:srgbClr val="000000"/>
                </a:solidFill>
                <a:latin typeface="Sitka Banner" panose="02000505000000020004" pitchFamily="2" charset="0"/>
                <a:ea typeface="Arial Unicode MS"/>
                <a:cs typeface="Arial Unicode MS"/>
              </a:rPr>
              <a:t>lifetime </a:t>
            </a:r>
            <a:r>
              <a:rPr lang="en-US" altLang="el-GR" sz="2000" dirty="0" smtClean="0">
                <a:solidFill>
                  <a:srgbClr val="000000"/>
                </a:solidFill>
                <a:latin typeface="Sitka Banner" panose="02000505000000020004" pitchFamily="2" charset="0"/>
                <a:ea typeface="Arial Unicode MS"/>
                <a:cs typeface="Arial Unicode MS"/>
              </a:rPr>
              <a:t>PTSD prevalence in </a:t>
            </a:r>
            <a:r>
              <a:rPr lang="en-US" altLang="el-GR" sz="2000" dirty="0">
                <a:solidFill>
                  <a:srgbClr val="000000"/>
                </a:solidFill>
                <a:latin typeface="Sitka Banner" panose="02000505000000020004" pitchFamily="2" charset="0"/>
                <a:ea typeface="Arial Unicode MS"/>
                <a:cs typeface="Arial Unicode MS"/>
              </a:rPr>
              <a:t>Vietnam War veterans was 16.9%</a:t>
            </a: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 PTSD </a:t>
            </a:r>
            <a:r>
              <a:rPr lang="en-US" altLang="el-GR" sz="2000" dirty="0" smtClean="0">
                <a:solidFill>
                  <a:srgbClr val="000000"/>
                </a:solidFill>
                <a:latin typeface="Sitka Banner" panose="02000505000000020004" pitchFamily="2" charset="0"/>
                <a:ea typeface="Arial Unicode MS"/>
                <a:cs typeface="Arial Unicode MS"/>
              </a:rPr>
              <a:t>occurs in </a:t>
            </a:r>
            <a:r>
              <a:rPr lang="en-US" altLang="el-GR" sz="2000" dirty="0">
                <a:solidFill>
                  <a:srgbClr val="000000"/>
                </a:solidFill>
                <a:latin typeface="Sitka Banner" panose="02000505000000020004" pitchFamily="2" charset="0"/>
                <a:ea typeface="Arial Unicode MS"/>
                <a:cs typeface="Arial Unicode MS"/>
              </a:rPr>
              <a:t>other types of  traumatic </a:t>
            </a:r>
            <a:r>
              <a:rPr lang="en-US" altLang="el-GR" sz="2000" dirty="0" smtClean="0">
                <a:solidFill>
                  <a:srgbClr val="000000"/>
                </a:solidFill>
                <a:latin typeface="Sitka Banner" panose="02000505000000020004" pitchFamily="2" charset="0"/>
                <a:ea typeface="Arial Unicode MS"/>
                <a:cs typeface="Arial Unicode MS"/>
              </a:rPr>
              <a:t>events such </a:t>
            </a:r>
            <a:r>
              <a:rPr lang="en-US" altLang="el-GR" sz="2000" dirty="0">
                <a:solidFill>
                  <a:srgbClr val="000000"/>
                </a:solidFill>
                <a:latin typeface="Sitka Banner" panose="02000505000000020004" pitchFamily="2" charset="0"/>
                <a:ea typeface="Arial Unicode MS"/>
                <a:cs typeface="Arial Unicode MS"/>
              </a:rPr>
              <a:t>a</a:t>
            </a:r>
            <a:r>
              <a:rPr lang="en-US" altLang="el-GR" sz="2000" dirty="0" smtClean="0">
                <a:solidFill>
                  <a:srgbClr val="000000"/>
                </a:solidFill>
                <a:latin typeface="Sitka Banner" panose="02000505000000020004" pitchFamily="2" charset="0"/>
                <a:ea typeface="Arial Unicode MS"/>
                <a:cs typeface="Arial Unicode MS"/>
              </a:rPr>
              <a:t>s </a:t>
            </a:r>
            <a:r>
              <a:rPr lang="en-US" altLang="el-GR" sz="2000" dirty="0">
                <a:solidFill>
                  <a:srgbClr val="000000"/>
                </a:solidFill>
                <a:latin typeface="Sitka Banner" panose="02000505000000020004" pitchFamily="2" charset="0"/>
                <a:ea typeface="Arial Unicode MS"/>
                <a:cs typeface="Arial Unicode MS"/>
              </a:rPr>
              <a:t>(e.g., child abuse, rape, assault, accidents </a:t>
            </a:r>
            <a:r>
              <a:rPr lang="en-US" altLang="el-GR" sz="2000" dirty="0" err="1">
                <a:solidFill>
                  <a:srgbClr val="000000"/>
                </a:solidFill>
                <a:latin typeface="Sitka Banner" panose="02000505000000020004" pitchFamily="2" charset="0"/>
                <a:ea typeface="Arial Unicode MS"/>
                <a:cs typeface="Arial Unicode MS"/>
              </a:rPr>
              <a:t>etc</a:t>
            </a:r>
            <a:r>
              <a:rPr lang="en-US" altLang="el-GR" sz="2000" dirty="0">
                <a:solidFill>
                  <a:srgbClr val="000000"/>
                </a:solidFill>
                <a:latin typeface="Sitka Banner" panose="02000505000000020004" pitchFamily="2" charset="0"/>
                <a:ea typeface="Arial Unicode MS"/>
                <a:cs typeface="Arial Unicode MS"/>
              </a:rPr>
              <a:t>)</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41" r="4412" b="4921"/>
          <a:stretch/>
        </p:blipFill>
        <p:spPr bwMode="auto">
          <a:xfrm>
            <a:off x="3276600" y="1905000"/>
            <a:ext cx="5562598" cy="35152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377459" y="990600"/>
            <a:ext cx="8461739" cy="70788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altLang="el-GR" sz="2000" dirty="0">
                <a:solidFill>
                  <a:srgbClr val="000000"/>
                </a:solidFill>
                <a:latin typeface="Sitka Banner" panose="02000505000000020004" pitchFamily="2" charset="0"/>
                <a:ea typeface="Arial Unicode MS"/>
                <a:cs typeface="Arial Unicode MS"/>
              </a:rPr>
              <a:t>PTSD: </a:t>
            </a:r>
            <a:r>
              <a:rPr lang="en-US" altLang="el-GR" sz="2000" i="1" dirty="0">
                <a:solidFill>
                  <a:srgbClr val="000000"/>
                </a:solidFill>
                <a:latin typeface="Sitka Banner" panose="02000505000000020004" pitchFamily="2" charset="0"/>
                <a:ea typeface="Arial Unicode MS"/>
                <a:cs typeface="Arial Unicode MS"/>
              </a:rPr>
              <a:t>“event or  situation of an exceptionally threatening or catastrophic nature, which is likely to cause pervasive distress in almost anyone</a:t>
            </a:r>
            <a:r>
              <a:rPr lang="en-US" altLang="el-GR" sz="2000" dirty="0">
                <a:solidFill>
                  <a:srgbClr val="000000"/>
                </a:solidFill>
                <a:latin typeface="Sitka Banner" panose="02000505000000020004" pitchFamily="2" charset="0"/>
                <a:ea typeface="Arial Unicode MS"/>
                <a:cs typeface="Arial Unicode MS"/>
              </a:rPr>
              <a:t>” (WHO - ICD-10 </a:t>
            </a:r>
            <a:r>
              <a:rPr lang="en-US" altLang="el-GR" sz="2000" dirty="0" smtClean="0">
                <a:solidFill>
                  <a:srgbClr val="000000"/>
                </a:solidFill>
                <a:latin typeface="Sitka Banner" panose="02000505000000020004" pitchFamily="2" charset="0"/>
                <a:ea typeface="Arial Unicode MS"/>
                <a:cs typeface="Arial Unicode MS"/>
              </a:rPr>
              <a:t>)</a:t>
            </a:r>
            <a:endParaRPr lang="en-US" altLang="el-GR" sz="2000" dirty="0">
              <a:solidFill>
                <a:srgbClr val="000000"/>
              </a:solidFill>
              <a:latin typeface="Sitka Banner" panose="02000505000000020004" pitchFamily="2" charset="0"/>
              <a:ea typeface="Arial Unicode MS"/>
              <a:cs typeface="Arial Unicode MS"/>
            </a:endParaRPr>
          </a:p>
        </p:txBody>
      </p:sp>
      <p:sp>
        <p:nvSpPr>
          <p:cNvPr id="8" name="Text Box 3"/>
          <p:cNvSpPr txBox="1">
            <a:spLocks noChangeArrowheads="1"/>
          </p:cNvSpPr>
          <p:nvPr/>
        </p:nvSpPr>
        <p:spPr bwMode="auto">
          <a:xfrm>
            <a:off x="3581400" y="5611656"/>
            <a:ext cx="572192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r>
              <a:rPr lang="en-US" altLang="el-GR" sz="1400" dirty="0">
                <a:latin typeface="Sitka Banner" panose="02000505000000020004" pitchFamily="2" charset="0"/>
              </a:rPr>
              <a:t>( Diagnostic and Statistical Manual of Mental Disorders, 4th edition et al.,1994)</a:t>
            </a:r>
          </a:p>
        </p:txBody>
      </p:sp>
    </p:spTree>
    <p:extLst>
      <p:ext uri="{BB962C8B-B14F-4D97-AF65-F5344CB8AC3E}">
        <p14:creationId xmlns:p14="http://schemas.microsoft.com/office/powerpoint/2010/main" val="37964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460" y="228600"/>
            <a:ext cx="8461739" cy="52322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fr-FR" sz="2800" b="1" dirty="0">
                <a:solidFill>
                  <a:schemeClr val="accent6">
                    <a:lumMod val="75000"/>
                  </a:schemeClr>
                </a:solidFill>
                <a:latin typeface="Sitka Banner" panose="02000505000000020004" pitchFamily="2" charset="0"/>
              </a:rPr>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377460" y="965400"/>
            <a:ext cx="8461739" cy="320703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The hallmark features of PTSD are recurrent sensory-memory episodes of </a:t>
            </a:r>
            <a:r>
              <a:rPr lang="en-US" altLang="el-GR" sz="2000" dirty="0" smtClean="0">
                <a:solidFill>
                  <a:srgbClr val="000000"/>
                </a:solidFill>
                <a:latin typeface="Sitka Banner" panose="02000505000000020004" pitchFamily="2" charset="0"/>
                <a:ea typeface="Arial Unicode MS"/>
                <a:cs typeface="Arial Unicode MS"/>
              </a:rPr>
              <a:t>re-experiencing </a:t>
            </a:r>
            <a:r>
              <a:rPr lang="en-US" altLang="el-GR" sz="2000" dirty="0">
                <a:solidFill>
                  <a:srgbClr val="000000"/>
                </a:solidFill>
                <a:latin typeface="Sitka Banner" panose="02000505000000020004" pitchFamily="2" charset="0"/>
                <a:ea typeface="Arial Unicode MS"/>
                <a:cs typeface="Arial Unicode MS"/>
              </a:rPr>
              <a:t>the </a:t>
            </a:r>
            <a:r>
              <a:rPr lang="en-US" altLang="el-GR" sz="2000" dirty="0" smtClean="0">
                <a:solidFill>
                  <a:srgbClr val="000000"/>
                </a:solidFill>
                <a:latin typeface="Sitka Banner" panose="02000505000000020004" pitchFamily="2" charset="0"/>
                <a:ea typeface="Arial Unicode MS"/>
                <a:cs typeface="Arial Unicode MS"/>
              </a:rPr>
              <a:t>trauma</a:t>
            </a:r>
            <a:endParaRPr lang="en-US" altLang="el-GR" sz="2000" dirty="0">
              <a:solidFill>
                <a:srgbClr val="000000"/>
              </a:solidFill>
              <a:latin typeface="Sitka Banner" panose="02000505000000020004" pitchFamily="2" charset="0"/>
              <a:ea typeface="Arial Unicode MS"/>
              <a:cs typeface="Arial Unicode MS"/>
            </a:endParaRP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These episodes are accompanied by phasic activations of stress-related neurobiology such as hypervigilance, heightened negative affect, and </a:t>
            </a:r>
            <a:r>
              <a:rPr lang="en-US" altLang="el-GR" sz="2000" dirty="0" smtClean="0">
                <a:solidFill>
                  <a:srgbClr val="000000"/>
                </a:solidFill>
                <a:latin typeface="Sitka Banner" panose="02000505000000020004" pitchFamily="2" charset="0"/>
                <a:ea typeface="Arial Unicode MS"/>
                <a:cs typeface="Arial Unicode MS"/>
              </a:rPr>
              <a:t>arousal </a:t>
            </a:r>
            <a:endParaRPr lang="en-US" altLang="el-GR" sz="2000" dirty="0">
              <a:solidFill>
                <a:srgbClr val="000000"/>
              </a:solidFill>
              <a:latin typeface="Sitka Banner" panose="02000505000000020004" pitchFamily="2" charset="0"/>
              <a:ea typeface="Arial Unicode MS"/>
              <a:cs typeface="Arial Unicode MS"/>
            </a:endParaRP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in </a:t>
            </a:r>
            <a:r>
              <a:rPr lang="en-US" altLang="el-GR" sz="2000" dirty="0" smtClean="0">
                <a:solidFill>
                  <a:srgbClr val="000000"/>
                </a:solidFill>
                <a:latin typeface="Sitka Banner" panose="02000505000000020004" pitchFamily="2" charset="0"/>
                <a:ea typeface="Arial Unicode MS"/>
                <a:cs typeface="Arial Unicode MS"/>
              </a:rPr>
              <a:t>PTSD, </a:t>
            </a:r>
            <a:r>
              <a:rPr lang="en-US" altLang="el-GR" sz="2000" dirty="0">
                <a:solidFill>
                  <a:srgbClr val="000000"/>
                </a:solidFill>
                <a:latin typeface="Sitka Banner" panose="02000505000000020004" pitchFamily="2" charset="0"/>
                <a:ea typeface="Arial Unicode MS"/>
                <a:cs typeface="Arial Unicode MS"/>
              </a:rPr>
              <a:t>neural substrate reactivity is altered by stress, promoting a brain rewiring that may lead to symptom expression and an increased vulnerability to </a:t>
            </a:r>
            <a:r>
              <a:rPr lang="en-US" altLang="el-GR" sz="2000" dirty="0" smtClean="0">
                <a:solidFill>
                  <a:srgbClr val="000000"/>
                </a:solidFill>
                <a:latin typeface="Sitka Banner" panose="02000505000000020004" pitchFamily="2" charset="0"/>
                <a:ea typeface="Arial Unicode MS"/>
                <a:cs typeface="Arial Unicode MS"/>
              </a:rPr>
              <a:t>adversity</a:t>
            </a:r>
            <a:r>
              <a:rPr lang="en-US" altLang="el-GR" sz="2000" dirty="0">
                <a:solidFill>
                  <a:srgbClr val="000000"/>
                </a:solidFill>
                <a:latin typeface="Sitka Banner" panose="02000505000000020004" pitchFamily="2" charset="0"/>
                <a:ea typeface="Arial Unicode MS"/>
                <a:cs typeface="Arial Unicode MS"/>
              </a:rPr>
              <a:t> </a:t>
            </a:r>
            <a:r>
              <a:rPr lang="en-US" altLang="el-GR" sz="2000" dirty="0" smtClean="0">
                <a:solidFill>
                  <a:srgbClr val="000000"/>
                </a:solidFill>
                <a:latin typeface="Sitka Banner" panose="02000505000000020004" pitchFamily="2" charset="0"/>
                <a:ea typeface="Arial Unicode MS"/>
                <a:cs typeface="Arial Unicode MS"/>
              </a:rPr>
              <a:t>(</a:t>
            </a:r>
            <a:r>
              <a:rPr lang="en-US" altLang="el-GR" sz="2000" dirty="0" err="1" smtClean="0">
                <a:solidFill>
                  <a:srgbClr val="C00000"/>
                </a:solidFill>
                <a:latin typeface="Sitka Banner" panose="02000505000000020004" pitchFamily="2" charset="0"/>
                <a:ea typeface="Arial Unicode MS"/>
                <a:cs typeface="Arial Unicode MS"/>
              </a:rPr>
              <a:t>neuroprogression</a:t>
            </a:r>
            <a:r>
              <a:rPr lang="en-US" altLang="el-GR" sz="2000" dirty="0" smtClean="0">
                <a:solidFill>
                  <a:srgbClr val="C00000"/>
                </a:solidFill>
                <a:latin typeface="Sitka Banner" panose="02000505000000020004" pitchFamily="2" charset="0"/>
                <a:ea typeface="Arial Unicode MS"/>
                <a:cs typeface="Arial Unicode MS"/>
              </a:rPr>
              <a:t> hypothesis</a:t>
            </a:r>
            <a:r>
              <a:rPr lang="en-US" altLang="el-GR" sz="2000" dirty="0" smtClean="0">
                <a:solidFill>
                  <a:srgbClr val="000000"/>
                </a:solidFill>
                <a:latin typeface="Sitka Banner" panose="02000505000000020004" pitchFamily="2" charset="0"/>
                <a:ea typeface="Arial Unicode MS"/>
                <a:cs typeface="Arial Unicode MS"/>
              </a:rPr>
              <a:t>)</a:t>
            </a:r>
            <a:endParaRPr lang="en-US" altLang="el-GR" sz="2000" dirty="0">
              <a:solidFill>
                <a:srgbClr val="000000"/>
              </a:solidFill>
              <a:latin typeface="Sitka Banner" panose="02000505000000020004" pitchFamily="2" charset="0"/>
              <a:ea typeface="Arial Unicode MS"/>
              <a:cs typeface="Arial Unicode MS"/>
            </a:endParaRPr>
          </a:p>
          <a:p>
            <a:pPr marL="425450" lvl="0" indent="-320675" defTabSz="457200" fontAlgn="base" hangingPunct="0">
              <a:lnSpc>
                <a:spcPct val="93000"/>
              </a:lnSpc>
              <a:spcBef>
                <a:spcPct val="0"/>
              </a:spcBef>
              <a:spcAft>
                <a:spcPts val="1425"/>
              </a:spcAft>
              <a:buClr>
                <a:srgbClr val="800000"/>
              </a:buClr>
              <a:buSzPct val="45000"/>
              <a:buFont typeface="Wingdings" panose="05000000000000000000" pitchFamily="2" charset="2"/>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smtClean="0">
                <a:solidFill>
                  <a:srgbClr val="000000"/>
                </a:solidFill>
                <a:latin typeface="Sitka Banner" panose="02000505000000020004" pitchFamily="2" charset="0"/>
                <a:ea typeface="Arial Unicode MS"/>
                <a:cs typeface="Arial Unicode MS"/>
              </a:rPr>
              <a:t>Together</a:t>
            </a:r>
            <a:r>
              <a:rPr lang="en-US" altLang="el-GR" sz="2000" dirty="0">
                <a:solidFill>
                  <a:srgbClr val="000000"/>
                </a:solidFill>
                <a:latin typeface="Sitka Banner" panose="02000505000000020004" pitchFamily="2" charset="0"/>
                <a:ea typeface="Arial Unicode MS"/>
                <a:cs typeface="Arial Unicode MS"/>
              </a:rPr>
              <a:t>, these symptoms constitute a stress-perpetuating syndrome that maintains the individual in a chronic state of sustained </a:t>
            </a:r>
            <a:r>
              <a:rPr lang="en-US" altLang="el-GR" sz="2000" dirty="0" smtClean="0">
                <a:solidFill>
                  <a:srgbClr val="000000"/>
                </a:solidFill>
                <a:latin typeface="Sitka Banner" panose="02000505000000020004" pitchFamily="2" charset="0"/>
                <a:ea typeface="Arial Unicode MS"/>
                <a:cs typeface="Arial Unicode MS"/>
              </a:rPr>
              <a:t>stress</a:t>
            </a:r>
            <a:endParaRPr lang="en-US" altLang="el-GR" sz="2000" dirty="0">
              <a:solidFill>
                <a:srgbClr val="000000"/>
              </a:solidFill>
              <a:latin typeface="Sitka Banner" panose="02000505000000020004" pitchFamily="2" charset="0"/>
              <a:ea typeface="Arial Unicode MS"/>
              <a:cs typeface="Arial Unicode MS"/>
            </a:endParaRPr>
          </a:p>
        </p:txBody>
      </p:sp>
      <p:sp>
        <p:nvSpPr>
          <p:cNvPr id="2" name="TextBox 1"/>
          <p:cNvSpPr txBox="1"/>
          <p:nvPr/>
        </p:nvSpPr>
        <p:spPr>
          <a:xfrm>
            <a:off x="377461" y="4143489"/>
            <a:ext cx="8461738"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30213" indent="-425450">
              <a:buClrTx/>
              <a:buSzPct val="78000"/>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l-GR" sz="2400" dirty="0">
                <a:latin typeface="Sitka Banner" panose="02000505000000020004" pitchFamily="2" charset="0"/>
              </a:rPr>
              <a:t>B</a:t>
            </a:r>
            <a:r>
              <a:rPr lang="en-US" altLang="el-GR" sz="2400" dirty="0" smtClean="0">
                <a:latin typeface="Sitka Banner" panose="02000505000000020004" pitchFamily="2" charset="0"/>
              </a:rPr>
              <a:t>iological implications of PTSD </a:t>
            </a:r>
            <a:r>
              <a:rPr lang="en-US" altLang="el-GR" sz="2400" dirty="0">
                <a:latin typeface="Sitka Banner" panose="02000505000000020004" pitchFamily="2" charset="0"/>
              </a:rPr>
              <a:t>include:</a:t>
            </a:r>
          </a:p>
          <a:p>
            <a:pPr marL="430213" indent="-425450">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l-GR" sz="2400" b="1" dirty="0">
                <a:latin typeface="Sitka Banner" panose="02000505000000020004" pitchFamily="2" charset="0"/>
              </a:rPr>
              <a:t>    1.Elevated systemic levels of oxidative stress (OXS)</a:t>
            </a:r>
          </a:p>
          <a:p>
            <a:pPr marL="430213" indent="-425450">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l-GR" sz="2400" b="1" dirty="0">
                <a:latin typeface="Sitka Banner" panose="02000505000000020004" pitchFamily="2" charset="0"/>
              </a:rPr>
              <a:t>    2.Inflammation (INF)</a:t>
            </a:r>
          </a:p>
          <a:p>
            <a:pPr marL="430213" indent="-425450">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l-GR" sz="2400" b="1" dirty="0">
                <a:latin typeface="Sitka Banner" panose="02000505000000020004" pitchFamily="2" charset="0"/>
              </a:rPr>
              <a:t>    3.Accelerated cellular aging and </a:t>
            </a:r>
            <a:r>
              <a:rPr lang="en-US" altLang="el-GR" sz="2400" b="1" dirty="0" err="1" smtClean="0">
                <a:latin typeface="Sitka Banner" panose="02000505000000020004" pitchFamily="2" charset="0"/>
              </a:rPr>
              <a:t>neuroprogression</a:t>
            </a:r>
            <a:endParaRPr lang="en-US" altLang="el-GR" sz="2400" b="1" dirty="0">
              <a:latin typeface="Sitka Banner" panose="02000505000000020004" pitchFamily="2" charset="0"/>
            </a:endParaRPr>
          </a:p>
        </p:txBody>
      </p:sp>
      <p:sp>
        <p:nvSpPr>
          <p:cNvPr id="6" name="Text Box 4"/>
          <p:cNvSpPr txBox="1">
            <a:spLocks noChangeArrowheads="1"/>
          </p:cNvSpPr>
          <p:nvPr/>
        </p:nvSpPr>
        <p:spPr bwMode="auto">
          <a:xfrm>
            <a:off x="6705598" y="5715000"/>
            <a:ext cx="2133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1pPr>
            <a:lvl2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2pPr>
            <a:lvl3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3pPr>
            <a:lvl4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4pPr>
            <a:lvl5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9pPr>
          </a:lstStyle>
          <a:p>
            <a:pPr>
              <a:spcAft>
                <a:spcPts val="1425"/>
              </a:spcAft>
            </a:pPr>
            <a:r>
              <a:rPr lang="en-US" altLang="el-GR" sz="1200" dirty="0" smtClean="0">
                <a:latin typeface="Sitka Banner" panose="02000505000000020004" pitchFamily="2" charset="0"/>
                <a:ea typeface="Arial Unicode MS" panose="020B0604020202020204" pitchFamily="34" charset="-128"/>
                <a:cs typeface="Arial Unicode MS" panose="020B0604020202020204" pitchFamily="34" charset="-128"/>
              </a:rPr>
              <a:t>(</a:t>
            </a:r>
            <a:r>
              <a:rPr lang="en-US" altLang="el-GR" sz="1200" dirty="0">
                <a:latin typeface="Sitka Banner" panose="02000505000000020004" pitchFamily="2" charset="0"/>
                <a:ea typeface="Arial Unicode MS" panose="020B0604020202020204" pitchFamily="34" charset="-128"/>
                <a:cs typeface="Arial Unicode MS" panose="020B0604020202020204" pitchFamily="34" charset="-128"/>
              </a:rPr>
              <a:t>Kessler RC PTSD et al.,2000</a:t>
            </a:r>
            <a:r>
              <a:rPr lang="en-US" altLang="el-GR" sz="1100" dirty="0">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416947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460" y="228600"/>
            <a:ext cx="8461739" cy="52322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fr-FR" sz="2800" b="1" dirty="0">
                <a:solidFill>
                  <a:schemeClr val="accent6">
                    <a:lumMod val="75000"/>
                  </a:schemeClr>
                </a:solidFill>
                <a:latin typeface="Sitka Banner" panose="02000505000000020004" pitchFamily="2" charset="0"/>
              </a:rPr>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377460" y="990600"/>
            <a:ext cx="8461739" cy="170303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pPr marL="104775" lvl="0" defTabSz="457200" fontAlgn="base" hangingPunct="0">
              <a:lnSpc>
                <a:spcPct val="93000"/>
              </a:lnSpc>
              <a:spcBef>
                <a:spcPct val="0"/>
              </a:spcBef>
              <a:spcAft>
                <a:spcPts val="1425"/>
              </a:spcAft>
              <a:buClr>
                <a:srgbClr val="800000"/>
              </a:buClr>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a:solidFill>
                  <a:srgbClr val="000000"/>
                </a:solidFill>
                <a:latin typeface="Sitka Banner" panose="02000505000000020004" pitchFamily="2" charset="0"/>
                <a:ea typeface="Arial Unicode MS"/>
                <a:cs typeface="Arial Unicode MS"/>
              </a:rPr>
              <a:t>a) Elevated systemic levels of oxidative stress (OXS):When OXS is prolonged, antioxidants become depleted leading to =&gt; cell degeneration and </a:t>
            </a:r>
            <a:r>
              <a:rPr lang="en-US" altLang="el-GR" sz="2000" dirty="0" smtClean="0">
                <a:solidFill>
                  <a:srgbClr val="000000"/>
                </a:solidFill>
                <a:latin typeface="Sitka Banner" panose="02000505000000020004" pitchFamily="2" charset="0"/>
                <a:ea typeface="Arial Unicode MS"/>
                <a:cs typeface="Arial Unicode MS"/>
              </a:rPr>
              <a:t>apoptosis.</a:t>
            </a:r>
          </a:p>
          <a:p>
            <a:pPr marL="104775" lvl="0" defTabSz="457200" fontAlgn="base" hangingPunct="0">
              <a:lnSpc>
                <a:spcPct val="93000"/>
              </a:lnSpc>
              <a:spcBef>
                <a:spcPct val="0"/>
              </a:spcBef>
              <a:spcAft>
                <a:spcPts val="1425"/>
              </a:spcAft>
              <a:buClr>
                <a:srgbClr val="800000"/>
              </a:buClr>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2000" dirty="0" smtClean="0">
                <a:solidFill>
                  <a:srgbClr val="000000"/>
                </a:solidFill>
                <a:latin typeface="Sitka Banner" panose="02000505000000020004" pitchFamily="2" charset="0"/>
                <a:ea typeface="Arial Unicode MS"/>
                <a:cs typeface="Arial Unicode MS"/>
              </a:rPr>
              <a:t>OXS </a:t>
            </a:r>
            <a:r>
              <a:rPr lang="en-US" altLang="el-GR" sz="2000" dirty="0">
                <a:solidFill>
                  <a:srgbClr val="000000"/>
                </a:solidFill>
                <a:latin typeface="Sitka Banner" panose="02000505000000020004" pitchFamily="2" charset="0"/>
                <a:ea typeface="Arial Unicode MS"/>
                <a:cs typeface="Arial Unicode MS"/>
              </a:rPr>
              <a:t>is a molecular mechanism fundamental to aging and widely implicated in many common diseases. Studies have linked OXS to blood-brain barrier disruptions, altered patterns of neural growth, and changes in brain </a:t>
            </a:r>
            <a:r>
              <a:rPr lang="en-US" altLang="el-GR" sz="2000" dirty="0" smtClean="0">
                <a:solidFill>
                  <a:srgbClr val="000000"/>
                </a:solidFill>
                <a:latin typeface="Sitka Banner" panose="02000505000000020004" pitchFamily="2" charset="0"/>
                <a:ea typeface="Arial Unicode MS"/>
                <a:cs typeface="Arial Unicode MS"/>
              </a:rPr>
              <a:t>morphology     </a:t>
            </a:r>
            <a:endParaRPr lang="en-US" altLang="el-GR" sz="2000" dirty="0">
              <a:solidFill>
                <a:srgbClr val="000000"/>
              </a:solidFill>
              <a:latin typeface="Sitka Banner" panose="02000505000000020004" pitchFamily="2" charset="0"/>
              <a:ea typeface="Arial Unicode MS"/>
              <a:cs typeface="Arial Unicode MS"/>
            </a:endParaRPr>
          </a:p>
        </p:txBody>
      </p:sp>
      <p:sp>
        <p:nvSpPr>
          <p:cNvPr id="2" name="TextBox 1"/>
          <p:cNvSpPr txBox="1"/>
          <p:nvPr/>
        </p:nvSpPr>
        <p:spPr>
          <a:xfrm>
            <a:off x="377460" y="4391561"/>
            <a:ext cx="8461738" cy="132343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el-GR" sz="2000" dirty="0">
                <a:solidFill>
                  <a:srgbClr val="000000"/>
                </a:solidFill>
                <a:latin typeface="Sitka Banner" panose="02000505000000020004" pitchFamily="2" charset="0"/>
                <a:ea typeface="Arial Unicode MS"/>
                <a:cs typeface="Arial Unicode MS"/>
              </a:rPr>
              <a:t>Emerging evidence suggests that both conditions can be triggered by chronic psychological stress and/or stress-related mental illnesses, including PTSD, and their separate and interactive effects, when chronic, may exert destructive effects on the brain and peripheral organ </a:t>
            </a:r>
            <a:r>
              <a:rPr lang="en-US" altLang="el-GR" sz="2000" dirty="0" smtClean="0">
                <a:solidFill>
                  <a:srgbClr val="000000"/>
                </a:solidFill>
                <a:latin typeface="Sitka Banner" panose="02000505000000020004" pitchFamily="2" charset="0"/>
                <a:ea typeface="Arial Unicode MS"/>
                <a:cs typeface="Arial Unicode MS"/>
              </a:rPr>
              <a:t>systems</a:t>
            </a:r>
            <a:endParaRPr lang="en-US" altLang="el-GR" sz="2000" dirty="0">
              <a:solidFill>
                <a:srgbClr val="000000"/>
              </a:solidFill>
              <a:latin typeface="Sitka Banner" panose="02000505000000020004" pitchFamily="2" charset="0"/>
              <a:ea typeface="Arial Unicode MS"/>
              <a:cs typeface="Arial Unicode MS"/>
            </a:endParaRPr>
          </a:p>
        </p:txBody>
      </p:sp>
      <p:sp>
        <p:nvSpPr>
          <p:cNvPr id="6" name="TextBox 5"/>
          <p:cNvSpPr txBox="1"/>
          <p:nvPr/>
        </p:nvSpPr>
        <p:spPr>
          <a:xfrm>
            <a:off x="377459" y="3022937"/>
            <a:ext cx="8461739"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el-GR" sz="2000" dirty="0">
                <a:solidFill>
                  <a:srgbClr val="000000"/>
                </a:solidFill>
                <a:latin typeface="Sitka Banner" panose="02000505000000020004" pitchFamily="2" charset="0"/>
                <a:ea typeface="Arial Unicode MS"/>
                <a:cs typeface="Arial Unicode MS"/>
              </a:rPr>
              <a:t> b</a:t>
            </a:r>
            <a:r>
              <a:rPr lang="en-US" altLang="el-GR" sz="2000" dirty="0" smtClean="0">
                <a:solidFill>
                  <a:srgbClr val="000000"/>
                </a:solidFill>
                <a:latin typeface="Sitka Banner" panose="02000505000000020004" pitchFamily="2" charset="0"/>
                <a:ea typeface="Arial Unicode MS"/>
                <a:cs typeface="Arial Unicode MS"/>
              </a:rPr>
              <a:t>) INF </a:t>
            </a:r>
            <a:r>
              <a:rPr lang="en-US" altLang="el-GR" sz="2000" dirty="0">
                <a:solidFill>
                  <a:srgbClr val="000000"/>
                </a:solidFill>
                <a:latin typeface="Sitka Banner" panose="02000505000000020004" pitchFamily="2" charset="0"/>
                <a:ea typeface="Arial Unicode MS"/>
                <a:cs typeface="Arial Unicode MS"/>
              </a:rPr>
              <a:t>is a similarly ubiquitous cellular reaction implicated in many common diseases and initiated by cell injury. Its primary function is to destroy injurious agents and/or protect injured </a:t>
            </a:r>
            <a:r>
              <a:rPr lang="en-US" altLang="el-GR" sz="2000" dirty="0" smtClean="0">
                <a:solidFill>
                  <a:srgbClr val="000000"/>
                </a:solidFill>
                <a:latin typeface="Sitka Banner" panose="02000505000000020004" pitchFamily="2" charset="0"/>
                <a:ea typeface="Arial Unicode MS"/>
                <a:cs typeface="Arial Unicode MS"/>
              </a:rPr>
              <a:t>tissue</a:t>
            </a:r>
            <a:endParaRPr lang="el-GR" sz="2000" dirty="0"/>
          </a:p>
        </p:txBody>
      </p:sp>
      <p:sp>
        <p:nvSpPr>
          <p:cNvPr id="7" name="Text Box 4"/>
          <p:cNvSpPr txBox="1">
            <a:spLocks noChangeArrowheads="1"/>
          </p:cNvSpPr>
          <p:nvPr/>
        </p:nvSpPr>
        <p:spPr bwMode="auto">
          <a:xfrm>
            <a:off x="6705598" y="5715000"/>
            <a:ext cx="2133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1pPr>
            <a:lvl2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2pPr>
            <a:lvl3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3pPr>
            <a:lvl4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4pPr>
            <a:lvl5pP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solidFill>
                  <a:srgbClr val="000000"/>
                </a:solidFill>
                <a:latin typeface="Arial" panose="020B0604020202020204" pitchFamily="34" charset="0"/>
                <a:ea typeface="Microsoft YaHei" panose="020B0503020204020204" pitchFamily="34" charset="-122"/>
              </a:defRPr>
            </a:lvl9pPr>
          </a:lstStyle>
          <a:p>
            <a:pPr>
              <a:spcAft>
                <a:spcPts val="1425"/>
              </a:spcAft>
            </a:pPr>
            <a:r>
              <a:rPr lang="en-US" altLang="el-GR" sz="1200" dirty="0" smtClean="0">
                <a:latin typeface="Sitka Banner" panose="02000505000000020004" pitchFamily="2" charset="0"/>
                <a:ea typeface="Arial Unicode MS" panose="020B0604020202020204" pitchFamily="34" charset="-128"/>
                <a:cs typeface="Arial Unicode MS" panose="020B0604020202020204" pitchFamily="34" charset="-128"/>
              </a:rPr>
              <a:t>(</a:t>
            </a:r>
            <a:r>
              <a:rPr lang="en-US" altLang="el-GR" sz="1200" dirty="0">
                <a:latin typeface="Sitka Banner" panose="02000505000000020004" pitchFamily="2" charset="0"/>
                <a:ea typeface="Arial Unicode MS" panose="020B0604020202020204" pitchFamily="34" charset="-128"/>
                <a:cs typeface="Arial Unicode MS" panose="020B0604020202020204" pitchFamily="34" charset="-128"/>
              </a:rPr>
              <a:t>Kessler RC PTSD et al.,2000</a:t>
            </a:r>
            <a:r>
              <a:rPr lang="en-US" altLang="el-GR" sz="1100" dirty="0">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415231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460" y="228600"/>
            <a:ext cx="8461739" cy="52322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err="1" smtClean="0">
                <a:solidFill>
                  <a:schemeClr val="accent6">
                    <a:lumMod val="75000"/>
                  </a:schemeClr>
                </a:solidFill>
                <a:latin typeface="Sitka Banner" panose="02000505000000020004" pitchFamily="2" charset="0"/>
              </a:rPr>
              <a:t>Aim</a:t>
            </a:r>
            <a:endParaRPr lang="fr-FR" sz="2800" b="1" dirty="0">
              <a:solidFill>
                <a:schemeClr val="accent6">
                  <a:lumMod val="75000"/>
                </a:schemeClr>
              </a:solidFill>
              <a:latin typeface="Sitka Banner" panose="02000505000000020004" pitchFamily="2" charset="0"/>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377459" y="1295400"/>
            <a:ext cx="8461739" cy="215315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pPr marL="104775" lvl="0" defTabSz="457200" fontAlgn="base" hangingPunct="0">
              <a:lnSpc>
                <a:spcPct val="93000"/>
              </a:lnSpc>
              <a:spcBef>
                <a:spcPct val="0"/>
              </a:spcBef>
              <a:spcAft>
                <a:spcPts val="1425"/>
              </a:spcAft>
              <a:buClr>
                <a:srgbClr val="800000"/>
              </a:buClr>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3600" dirty="0" smtClean="0">
                <a:solidFill>
                  <a:srgbClr val="000000"/>
                </a:solidFill>
                <a:latin typeface="Sitka Banner" panose="02000505000000020004" pitchFamily="2" charset="0"/>
                <a:ea typeface="Arial Unicode MS"/>
                <a:cs typeface="Arial Unicode MS"/>
              </a:rPr>
              <a:t>To examine </a:t>
            </a:r>
            <a:r>
              <a:rPr lang="en-US" altLang="el-GR" sz="3600" dirty="0">
                <a:solidFill>
                  <a:srgbClr val="000000"/>
                </a:solidFill>
                <a:latin typeface="Sitka Banner" panose="02000505000000020004" pitchFamily="2" charset="0"/>
                <a:ea typeface="Arial Unicode MS"/>
                <a:cs typeface="Arial Unicode MS"/>
              </a:rPr>
              <a:t>the current evidence supporting the PTSD </a:t>
            </a:r>
            <a:r>
              <a:rPr lang="en-US" altLang="el-GR" sz="3600" dirty="0" err="1">
                <a:solidFill>
                  <a:srgbClr val="000000"/>
                </a:solidFill>
                <a:latin typeface="Sitka Banner" panose="02000505000000020004" pitchFamily="2" charset="0"/>
                <a:ea typeface="Arial Unicode MS"/>
                <a:cs typeface="Arial Unicode MS"/>
              </a:rPr>
              <a:t>neuroprogression</a:t>
            </a:r>
            <a:r>
              <a:rPr lang="en-US" altLang="el-GR" sz="3600" dirty="0">
                <a:solidFill>
                  <a:srgbClr val="000000"/>
                </a:solidFill>
                <a:latin typeface="Sitka Banner" panose="02000505000000020004" pitchFamily="2" charset="0"/>
                <a:ea typeface="Arial Unicode MS"/>
                <a:cs typeface="Arial Unicode MS"/>
              </a:rPr>
              <a:t> hypothesis focusing on neurochemical biomarkers and therapeutic targets</a:t>
            </a:r>
          </a:p>
        </p:txBody>
      </p:sp>
    </p:spTree>
    <p:extLst>
      <p:ext uri="{BB962C8B-B14F-4D97-AF65-F5344CB8AC3E}">
        <p14:creationId xmlns:p14="http://schemas.microsoft.com/office/powerpoint/2010/main" val="313596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460" y="228600"/>
            <a:ext cx="8461739" cy="52322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800" b="1" dirty="0" err="1" smtClean="0">
                <a:solidFill>
                  <a:srgbClr val="C00000"/>
                </a:solidFill>
                <a:latin typeface="Sitka Banner" panose="02000505000000020004" pitchFamily="2" charset="0"/>
              </a:rPr>
              <a:t>Methods</a:t>
            </a:r>
            <a:endParaRPr lang="fr-FR" sz="2800" b="1" dirty="0">
              <a:solidFill>
                <a:srgbClr val="C00000"/>
              </a:solidFill>
              <a:latin typeface="Sitka Banner" panose="02000505000000020004" pitchFamily="2" charset="0"/>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377459" y="1143000"/>
            <a:ext cx="8461740" cy="439351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pPr marL="104775" lvl="0" defTabSz="457200" fontAlgn="base" hangingPunct="0">
              <a:lnSpc>
                <a:spcPct val="93000"/>
              </a:lnSpc>
              <a:spcBef>
                <a:spcPct val="0"/>
              </a:spcBef>
              <a:spcAft>
                <a:spcPts val="1425"/>
              </a:spcAft>
              <a:buClr>
                <a:srgbClr val="800000"/>
              </a:buClr>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3600" dirty="0">
                <a:solidFill>
                  <a:srgbClr val="000000"/>
                </a:solidFill>
                <a:latin typeface="Sitka Banner" panose="02000505000000020004" pitchFamily="2" charset="0"/>
                <a:ea typeface="Arial Unicode MS"/>
                <a:cs typeface="Arial Unicode MS"/>
              </a:rPr>
              <a:t>Mechanistic and clinical studies focusing on molecules mediating </a:t>
            </a:r>
            <a:r>
              <a:rPr lang="en-US" altLang="el-GR" sz="3600" dirty="0" err="1">
                <a:solidFill>
                  <a:srgbClr val="000000"/>
                </a:solidFill>
                <a:latin typeface="Sitka Banner" panose="02000505000000020004" pitchFamily="2" charset="0"/>
                <a:ea typeface="Arial Unicode MS"/>
                <a:cs typeface="Arial Unicode MS"/>
              </a:rPr>
              <a:t>neuroprogression</a:t>
            </a:r>
            <a:r>
              <a:rPr lang="en-US" altLang="el-GR" sz="3600" dirty="0">
                <a:solidFill>
                  <a:srgbClr val="000000"/>
                </a:solidFill>
                <a:latin typeface="Sitka Banner" panose="02000505000000020004" pitchFamily="2" charset="0"/>
                <a:ea typeface="Arial Unicode MS"/>
                <a:cs typeface="Arial Unicode MS"/>
              </a:rPr>
              <a:t> in PTSD are summarized based on PubMed/MEDLINE search and relevant articles, which have been presented at international conferences. </a:t>
            </a:r>
            <a:endParaRPr lang="en-US" altLang="el-GR" sz="3600" dirty="0" smtClean="0">
              <a:solidFill>
                <a:srgbClr val="000000"/>
              </a:solidFill>
              <a:latin typeface="Sitka Banner" panose="02000505000000020004" pitchFamily="2" charset="0"/>
              <a:ea typeface="Arial Unicode MS"/>
              <a:cs typeface="Arial Unicode MS"/>
            </a:endParaRPr>
          </a:p>
          <a:p>
            <a:pPr marL="104775" lvl="0" defTabSz="457200" fontAlgn="base" hangingPunct="0">
              <a:lnSpc>
                <a:spcPct val="93000"/>
              </a:lnSpc>
              <a:spcBef>
                <a:spcPct val="0"/>
              </a:spcBef>
              <a:spcAft>
                <a:spcPts val="1425"/>
              </a:spcAft>
              <a:buClr>
                <a:srgbClr val="800000"/>
              </a:buClr>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altLang="el-GR" sz="3600" dirty="0" smtClean="0">
                <a:solidFill>
                  <a:srgbClr val="000000"/>
                </a:solidFill>
                <a:latin typeface="Sitka Banner" panose="02000505000000020004" pitchFamily="2" charset="0"/>
                <a:ea typeface="Arial Unicode MS"/>
                <a:cs typeface="Arial Unicode MS"/>
              </a:rPr>
              <a:t>Original</a:t>
            </a:r>
            <a:r>
              <a:rPr lang="en-US" altLang="el-GR" sz="3600" dirty="0">
                <a:solidFill>
                  <a:srgbClr val="000000"/>
                </a:solidFill>
                <a:latin typeface="Sitka Banner" panose="02000505000000020004" pitchFamily="2" charset="0"/>
                <a:ea typeface="Arial Unicode MS"/>
                <a:cs typeface="Arial Unicode MS"/>
              </a:rPr>
              <a:t>, peer-reviewed studies and systematic reviews in English were included.</a:t>
            </a:r>
          </a:p>
        </p:txBody>
      </p:sp>
    </p:spTree>
    <p:extLst>
      <p:ext uri="{BB962C8B-B14F-4D97-AF65-F5344CB8AC3E}">
        <p14:creationId xmlns:p14="http://schemas.microsoft.com/office/powerpoint/2010/main" val="125256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err="1" smtClean="0">
                <a:latin typeface="Sitka Banner" panose="02000505000000020004" pitchFamily="2" charset="0"/>
              </a:rPr>
              <a:t>Results</a:t>
            </a:r>
            <a:endParaRPr lang="fr-FR" sz="3200" b="1" dirty="0">
              <a:latin typeface="Sitka Banner" panose="02000505000000020004" pitchFamily="2"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Υπότιτλος 2">
            <a:extLst>
              <a:ext uri="{FF2B5EF4-FFF2-40B4-BE49-F238E27FC236}">
                <a16:creationId xmlns:a16="http://schemas.microsoft.com/office/drawing/2014/main" id="{015F0C12-75AB-4E4F-8525-F2E50B469381}"/>
              </a:ext>
            </a:extLst>
          </p:cNvPr>
          <p:cNvSpPr txBox="1">
            <a:spLocks/>
          </p:cNvSpPr>
          <p:nvPr/>
        </p:nvSpPr>
        <p:spPr>
          <a:xfrm>
            <a:off x="609600" y="990600"/>
            <a:ext cx="5638800" cy="25834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pPr>
            <a:r>
              <a:rPr lang="en-US" dirty="0" smtClean="0">
                <a:latin typeface="Sitka Banner" panose="02000505000000020004" pitchFamily="2" charset="0"/>
              </a:rPr>
              <a:t>Oxidative stress </a:t>
            </a:r>
          </a:p>
          <a:p>
            <a:pPr>
              <a:lnSpc>
                <a:spcPct val="200000"/>
              </a:lnSpc>
            </a:pPr>
            <a:r>
              <a:rPr lang="en-US" dirty="0" smtClean="0">
                <a:latin typeface="Sitka Banner" panose="02000505000000020004" pitchFamily="2" charset="0"/>
              </a:rPr>
              <a:t>Inflammation </a:t>
            </a:r>
          </a:p>
          <a:p>
            <a:pPr>
              <a:lnSpc>
                <a:spcPct val="200000"/>
              </a:lnSpc>
            </a:pPr>
            <a:r>
              <a:rPr lang="en-US" dirty="0" smtClean="0">
                <a:latin typeface="Sitka Banner" panose="02000505000000020004" pitchFamily="2" charset="0"/>
              </a:rPr>
              <a:t>Mitochondrial dysfunction </a:t>
            </a:r>
            <a:endParaRPr lang="el-GR" dirty="0">
              <a:latin typeface="Sitka Banner" panose="02000505000000020004"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1998</Words>
  <Application>Microsoft Office PowerPoint</Application>
  <PresentationFormat>Προβολή στην οθόνη (4:3)</PresentationFormat>
  <Paragraphs>155</Paragraphs>
  <Slides>21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21</vt:i4>
      </vt:variant>
    </vt:vector>
  </HeadingPairs>
  <TitlesOfParts>
    <vt:vector size="30" baseType="lpstr">
      <vt:lpstr>Arial Unicode MS</vt:lpstr>
      <vt:lpstr>Microsoft YaHei</vt:lpstr>
      <vt:lpstr>Arial</vt:lpstr>
      <vt:lpstr>Calibri</vt:lpstr>
      <vt:lpstr>Calibri Light</vt:lpstr>
      <vt:lpstr>Sitka Banner</vt:lpstr>
      <vt:lpstr>Wingdings</vt:lpstr>
      <vt:lpstr>Office Theme</vt:lpstr>
      <vt:lpstr>Custom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Notebook</cp:lastModifiedBy>
  <cp:revision>97</cp:revision>
  <dcterms:created xsi:type="dcterms:W3CDTF">2015-04-04T09:45:50Z</dcterms:created>
  <dcterms:modified xsi:type="dcterms:W3CDTF">2020-10-31T00:19:03Z</dcterms:modified>
</cp:coreProperties>
</file>