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7" r:id="rId4"/>
    <p:sldId id="258" r:id="rId5"/>
    <p:sldId id="259" r:id="rId6"/>
    <p:sldId id="268" r:id="rId7"/>
    <p:sldId id="269" r:id="rId8"/>
    <p:sldId id="261" r:id="rId9"/>
    <p:sldId id="270" r:id="rId10"/>
    <p:sldId id="271" r:id="rId11"/>
    <p:sldId id="272" r:id="rId12"/>
    <p:sldId id="265" r:id="rId13"/>
    <p:sldId id="273" r:id="rId14"/>
    <p:sldId id="274" r:id="rId15"/>
    <p:sldId id="275" r:id="rId16"/>
    <p:sldId id="264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  <p:cmAuthor id="2" name="Mamat, Constantin" initials="cm" lastIdx="3" clrIdx="2">
    <p:extLst>
      <p:ext uri="{19B8F6BF-5375-455C-9EA6-DF929625EA0E}">
        <p15:presenceInfo xmlns:p15="http://schemas.microsoft.com/office/powerpoint/2012/main" userId="Mamat, Constant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8" autoAdjust="0"/>
  </p:normalViewPr>
  <p:slideViewPr>
    <p:cSldViewPr>
      <p:cViewPr varScale="1">
        <p:scale>
          <a:sx n="124" d="100"/>
          <a:sy n="124" d="100"/>
        </p:scale>
        <p:origin x="12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83100A-8A72-460F-8D5A-54D1E8721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E079F-1A5F-425D-8548-7D6E0BA76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BEE4-A35F-451C-BCBF-73654C02E91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FF8A4-6C72-4FA9-92D5-35F646DB1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C330F-8964-486B-B51A-F7EA85350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2DDE-B420-4AB0-A81B-677338ED35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30/10/2020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3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9082-9D5D-43A3-B675-27AB9B8E552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84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9082-9D5D-43A3-B675-27AB9B8E552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4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30/10/2020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30/10/2020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30/10/2020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hzdr.de/db/Cms?pNid=727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9100" y="2355574"/>
            <a:ext cx="8305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Barium-131 as starting point for the development of </a:t>
            </a:r>
            <a:r>
              <a:rPr lang="en-US" sz="2400" b="1" dirty="0" err="1" smtClean="0"/>
              <a:t>radiotheranostic</a:t>
            </a:r>
            <a:r>
              <a:rPr lang="en-US" sz="2400" b="1" dirty="0" smtClean="0"/>
              <a:t> approaches</a:t>
            </a:r>
            <a:endParaRPr lang="en-US" sz="2400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de-DE" b="1" dirty="0" smtClean="0"/>
              <a:t>Falco Reissig</a:t>
            </a:r>
            <a:r>
              <a:rPr lang="de-DE" dirty="0" smtClean="0"/>
              <a:t> </a:t>
            </a:r>
            <a:r>
              <a:rPr lang="it-IT" b="1" baseline="30000" dirty="0" smtClean="0"/>
              <a:t>1,2</a:t>
            </a:r>
            <a:r>
              <a:rPr lang="it-IT" b="1" dirty="0" smtClean="0"/>
              <a:t>, David </a:t>
            </a:r>
            <a:r>
              <a:rPr lang="it-IT" b="1" dirty="0" err="1" smtClean="0"/>
              <a:t>Bauer</a:t>
            </a:r>
            <a:r>
              <a:rPr lang="it-IT" b="1" dirty="0" smtClean="0"/>
              <a:t> </a:t>
            </a:r>
            <a:r>
              <a:rPr lang="it-IT" b="1" baseline="30000" dirty="0" smtClean="0"/>
              <a:t>1,2</a:t>
            </a:r>
            <a:r>
              <a:rPr lang="it-IT" b="1" dirty="0" smtClean="0"/>
              <a:t>, Martin </a:t>
            </a:r>
            <a:r>
              <a:rPr lang="it-IT" b="1" dirty="0" err="1" smtClean="0"/>
              <a:t>Ullrich</a:t>
            </a:r>
            <a:r>
              <a:rPr lang="it-IT" b="1" dirty="0" smtClean="0"/>
              <a:t> </a:t>
            </a:r>
            <a:r>
              <a:rPr lang="it-IT" b="1" baseline="30000" dirty="0" smtClean="0"/>
              <a:t>2</a:t>
            </a:r>
            <a:r>
              <a:rPr lang="it-IT" b="1" dirty="0" smtClean="0"/>
              <a:t>, Martin </a:t>
            </a:r>
            <a:r>
              <a:rPr lang="it-IT" b="1" dirty="0" err="1" smtClean="0"/>
              <a:t>Kreller</a:t>
            </a:r>
            <a:r>
              <a:rPr lang="it-IT" b="1" baseline="30000" dirty="0" smtClean="0"/>
              <a:t> 1,2</a:t>
            </a:r>
            <a:r>
              <a:rPr lang="it-IT" b="1" dirty="0" smtClean="0"/>
              <a:t>, Jens </a:t>
            </a:r>
            <a:r>
              <a:rPr lang="it-IT" b="1" dirty="0" err="1" smtClean="0"/>
              <a:t>Pietzsch</a:t>
            </a:r>
            <a:r>
              <a:rPr lang="it-IT" b="1" baseline="30000" dirty="0" smtClean="0"/>
              <a:t> 1,2</a:t>
            </a:r>
            <a:r>
              <a:rPr lang="it-IT" b="1" dirty="0"/>
              <a:t>,</a:t>
            </a:r>
            <a:r>
              <a:rPr lang="it-IT" b="1" dirty="0" smtClean="0"/>
              <a:t> Klaus </a:t>
            </a:r>
            <a:r>
              <a:rPr lang="it-IT" b="1" dirty="0" err="1" smtClean="0"/>
              <a:t>Kopka</a:t>
            </a:r>
            <a:r>
              <a:rPr lang="it-IT" b="1" dirty="0" smtClean="0"/>
              <a:t> </a:t>
            </a:r>
            <a:r>
              <a:rPr lang="it-IT" b="1" baseline="30000" dirty="0" smtClean="0"/>
              <a:t>1,2</a:t>
            </a:r>
            <a:r>
              <a:rPr lang="it-IT" b="1" dirty="0" smtClean="0"/>
              <a:t>, Hans-</a:t>
            </a:r>
            <a:r>
              <a:rPr lang="it-IT" b="1" dirty="0" err="1" smtClean="0"/>
              <a:t>Jürgen</a:t>
            </a:r>
            <a:r>
              <a:rPr lang="it-IT" b="1" dirty="0" smtClean="0"/>
              <a:t> </a:t>
            </a:r>
            <a:r>
              <a:rPr lang="it-IT" b="1" dirty="0" err="1" smtClean="0"/>
              <a:t>Pietzsch</a:t>
            </a:r>
            <a:r>
              <a:rPr lang="it-IT" b="1" baseline="30000" dirty="0" smtClean="0"/>
              <a:t> 2</a:t>
            </a:r>
            <a:r>
              <a:rPr lang="it-IT" b="1" dirty="0" smtClean="0"/>
              <a:t>, Martin Walther</a:t>
            </a:r>
            <a:r>
              <a:rPr lang="it-IT" b="1" baseline="30000" dirty="0" smtClean="0"/>
              <a:t> 2</a:t>
            </a:r>
            <a:r>
              <a:rPr lang="it-IT" b="1" dirty="0" smtClean="0"/>
              <a:t> and Constantin </a:t>
            </a:r>
            <a:r>
              <a:rPr lang="it-IT" b="1" dirty="0" err="1" smtClean="0"/>
              <a:t>Mamat</a:t>
            </a:r>
            <a:r>
              <a:rPr lang="it-IT" b="1" dirty="0" smtClean="0"/>
              <a:t> </a:t>
            </a:r>
            <a:r>
              <a:rPr lang="it-IT" b="1" baseline="30000" dirty="0" smtClean="0"/>
              <a:t>1,2,*</a:t>
            </a:r>
            <a:endParaRPr lang="it-IT" b="1" baseline="30000" dirty="0"/>
          </a:p>
          <a:p>
            <a:endParaRPr lang="fr-FR" dirty="0"/>
          </a:p>
          <a:p>
            <a:r>
              <a:rPr lang="en-US" baseline="30000" dirty="0" smtClean="0"/>
              <a:t>1</a:t>
            </a:r>
            <a:r>
              <a:rPr lang="en-US" dirty="0" smtClean="0"/>
              <a:t> Helmholtz-</a:t>
            </a:r>
            <a:r>
              <a:rPr lang="en-US" dirty="0" err="1" smtClean="0"/>
              <a:t>Zentrum</a:t>
            </a:r>
            <a:r>
              <a:rPr lang="en-US" dirty="0" smtClean="0"/>
              <a:t> Dresden-</a:t>
            </a:r>
            <a:r>
              <a:rPr lang="en-US" dirty="0" err="1" smtClean="0"/>
              <a:t>Rossendorf</a:t>
            </a:r>
            <a:r>
              <a:rPr lang="en-US" dirty="0" smtClean="0"/>
              <a:t>, </a:t>
            </a:r>
            <a:r>
              <a:rPr lang="en-US" dirty="0" err="1" smtClean="0"/>
              <a:t>Institut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Radiopharmazeutische</a:t>
            </a:r>
            <a:r>
              <a:rPr lang="en-US" dirty="0" smtClean="0"/>
              <a:t>    </a:t>
            </a:r>
            <a:r>
              <a:rPr lang="en-US" dirty="0" err="1" smtClean="0">
                <a:solidFill>
                  <a:schemeClr val="bg1"/>
                </a:solidFill>
              </a:rPr>
              <a:t>K</a:t>
            </a:r>
            <a:r>
              <a:rPr lang="en-US" dirty="0" err="1" smtClean="0"/>
              <a:t>Krebsforschung</a:t>
            </a:r>
            <a:r>
              <a:rPr lang="en-US" dirty="0" smtClean="0"/>
              <a:t>, D-01328 Dresden </a:t>
            </a:r>
            <a:endParaRPr lang="fr-FR" dirty="0"/>
          </a:p>
          <a:p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 smtClean="0"/>
              <a:t>Universität</a:t>
            </a:r>
            <a:r>
              <a:rPr lang="en-US" dirty="0" smtClean="0"/>
              <a:t> Dresden, </a:t>
            </a:r>
            <a:r>
              <a:rPr lang="en-US" dirty="0" err="1" smtClean="0"/>
              <a:t>Fakultät</a:t>
            </a:r>
            <a:r>
              <a:rPr lang="en-US" dirty="0" smtClean="0"/>
              <a:t> </a:t>
            </a:r>
            <a:r>
              <a:rPr lang="en-US" dirty="0" err="1" smtClean="0"/>
              <a:t>Chemie</a:t>
            </a:r>
            <a:r>
              <a:rPr lang="en-US" dirty="0" smtClean="0"/>
              <a:t> und </a:t>
            </a:r>
            <a:r>
              <a:rPr lang="en-US" dirty="0" err="1" smtClean="0"/>
              <a:t>Lebensmittelchemie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  D-01062 Dresden</a:t>
            </a:r>
            <a:endParaRPr lang="en-US" dirty="0"/>
          </a:p>
          <a:p>
            <a:endParaRPr lang="fr-FR" dirty="0"/>
          </a:p>
          <a:p>
            <a:r>
              <a:rPr lang="en-US" sz="1400" b="1" dirty="0"/>
              <a:t>*</a:t>
            </a:r>
            <a:r>
              <a:rPr lang="en-US" sz="1400" dirty="0"/>
              <a:t> Corresponding author: </a:t>
            </a:r>
            <a:r>
              <a:rPr lang="en-US" sz="1400" dirty="0" smtClean="0"/>
              <a:t>c.mamat@hzdr.de</a:t>
            </a:r>
            <a:endParaRPr lang="fr-FR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725"/>
            <a:ext cx="9143997" cy="219605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150" y="5983652"/>
            <a:ext cx="1243699" cy="50840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rcRect l="25626" t="33893" r="32918" b="35411"/>
          <a:stretch/>
        </p:blipFill>
        <p:spPr>
          <a:xfrm>
            <a:off x="6019800" y="5817817"/>
            <a:ext cx="1035496" cy="90365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33400" y="885379"/>
            <a:ext cx="746759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u="sng" dirty="0" smtClean="0"/>
              <a:t>Radiolabeling with </a:t>
            </a:r>
            <a:r>
              <a:rPr lang="en-US" u="sng" dirty="0" err="1" smtClean="0"/>
              <a:t>macropa</a:t>
            </a:r>
            <a:r>
              <a:rPr lang="en-US" u="sng" dirty="0" smtClean="0"/>
              <a:t> and quality control: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743200"/>
            <a:ext cx="1752600" cy="1265488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4213293" y="1500932"/>
            <a:ext cx="1425507" cy="4095750"/>
            <a:chOff x="4548061" y="1500932"/>
            <a:chExt cx="1425507" cy="4095750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48061" y="1565606"/>
              <a:ext cx="938339" cy="4019550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6"/>
            <a:srcRect l="18853"/>
            <a:stretch/>
          </p:blipFill>
          <p:spPr>
            <a:xfrm>
              <a:off x="5486400" y="1500932"/>
              <a:ext cx="487168" cy="4095750"/>
            </a:xfrm>
            <a:prstGeom prst="rect">
              <a:avLst/>
            </a:prstGeom>
          </p:spPr>
        </p:pic>
      </p:grpSp>
      <p:sp>
        <p:nvSpPr>
          <p:cNvPr id="14" name="Textfeld 13"/>
          <p:cNvSpPr txBox="1"/>
          <p:nvPr/>
        </p:nvSpPr>
        <p:spPr>
          <a:xfrm>
            <a:off x="585661" y="1295400"/>
            <a:ext cx="33767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Reaction for 1 h at room temperature; reaction buffer 0.2 M ammonium acetate, ligand concentration 10</a:t>
            </a:r>
            <a:r>
              <a:rPr lang="en-US" sz="1400" baseline="30000" dirty="0" smtClean="0"/>
              <a:t>-3</a:t>
            </a:r>
            <a:r>
              <a:rPr lang="en-US" sz="1400" dirty="0" smtClean="0"/>
              <a:t>M, 100 </a:t>
            </a:r>
            <a:r>
              <a:rPr lang="en-US" sz="1400" dirty="0" err="1" smtClean="0"/>
              <a:t>kBq</a:t>
            </a:r>
            <a:endParaRPr lang="en-US" sz="1400" dirty="0" smtClean="0"/>
          </a:p>
          <a:p>
            <a:r>
              <a:rPr lang="en-US" sz="1400" dirty="0" smtClean="0">
                <a:sym typeface="Wingdings" panose="05000000000000000000" pitchFamily="2" charset="2"/>
              </a:rPr>
              <a:t> Quantitative labeling under the applied    </a:t>
            </a:r>
            <a:r>
              <a:rPr lang="en-US" sz="1400" dirty="0" smtClean="0">
                <a:solidFill>
                  <a:schemeClr val="bg1"/>
                </a:solidFill>
                <a:sym typeface="Wingdings" panose="05000000000000000000" pitchFamily="2" charset="2"/>
              </a:rPr>
              <a:t>c</a:t>
            </a:r>
            <a:r>
              <a:rPr lang="en-US" sz="1400" dirty="0" smtClean="0">
                <a:sym typeface="Wingdings" panose="05000000000000000000" pitchFamily="2" charset="2"/>
              </a:rPr>
              <a:t>    conditions, less ligand concentration   </a:t>
            </a:r>
            <a:r>
              <a:rPr lang="en-US" sz="14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lllll</a:t>
            </a:r>
            <a:r>
              <a:rPr lang="en-US" sz="1400" dirty="0" err="1" smtClean="0">
                <a:sym typeface="Wingdings" panose="05000000000000000000" pitchFamily="2" charset="2"/>
              </a:rPr>
              <a:t>leads</a:t>
            </a:r>
            <a:r>
              <a:rPr lang="en-US" sz="1400" dirty="0" smtClean="0">
                <a:sym typeface="Wingdings" panose="05000000000000000000" pitchFamily="2" charset="2"/>
              </a:rPr>
              <a:t> to insufficient labeling yield</a:t>
            </a:r>
            <a:endParaRPr lang="en-US" sz="1400" dirty="0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5638800" y="2667000"/>
            <a:ext cx="6858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5638800" y="4670247"/>
            <a:ext cx="6858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6309203" y="2256272"/>
            <a:ext cx="1398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Stationary phase: </a:t>
            </a:r>
          </a:p>
          <a:p>
            <a:r>
              <a:rPr lang="en-US" sz="1200" dirty="0" smtClean="0"/>
              <a:t>normal phase silica</a:t>
            </a:r>
          </a:p>
          <a:p>
            <a:r>
              <a:rPr lang="en-US" sz="1200" u="sng" dirty="0" smtClean="0"/>
              <a:t>Mobile phase:</a:t>
            </a:r>
          </a:p>
          <a:p>
            <a:r>
              <a:rPr lang="en-US" sz="1200" dirty="0" smtClean="0"/>
              <a:t>50 </a:t>
            </a:r>
            <a:r>
              <a:rPr lang="en-US" sz="1200" dirty="0" err="1" smtClean="0"/>
              <a:t>mM</a:t>
            </a:r>
            <a:r>
              <a:rPr lang="en-US" sz="1200" dirty="0" smtClean="0"/>
              <a:t> EDTA, pH7</a:t>
            </a:r>
            <a:endParaRPr lang="en-US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6309203" y="4247704"/>
            <a:ext cx="1525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Stationary phase: </a:t>
            </a:r>
          </a:p>
          <a:p>
            <a:r>
              <a:rPr lang="en-US" sz="1200" dirty="0" smtClean="0"/>
              <a:t>reversed phase CN</a:t>
            </a:r>
          </a:p>
          <a:p>
            <a:r>
              <a:rPr lang="en-US" sz="1200" u="sng" dirty="0" smtClean="0"/>
              <a:t>Mobile phase:</a:t>
            </a:r>
          </a:p>
          <a:p>
            <a:r>
              <a:rPr lang="en-US" sz="1200" dirty="0" smtClean="0"/>
              <a:t>ACN/H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 70/30 (V/V)</a:t>
            </a:r>
            <a:endParaRPr lang="en-US" sz="1200" dirty="0"/>
          </a:p>
        </p:txBody>
      </p:sp>
      <p:sp>
        <p:nvSpPr>
          <p:cNvPr id="21" name="Textfeld 20"/>
          <p:cNvSpPr txBox="1"/>
          <p:nvPr/>
        </p:nvSpPr>
        <p:spPr>
          <a:xfrm>
            <a:off x="551008" y="4343400"/>
            <a:ext cx="3487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Reaction control was performed using two TLC systems: one normal phase system (free barium reference </a:t>
            </a:r>
            <a:r>
              <a:rPr lang="en-US" sz="1400" b="1" dirty="0" smtClean="0"/>
              <a:t>A</a:t>
            </a:r>
            <a:r>
              <a:rPr lang="en-US" sz="1400" dirty="0" smtClean="0"/>
              <a:t> at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f</a:t>
            </a:r>
            <a:r>
              <a:rPr lang="en-US" sz="1400" dirty="0" smtClean="0"/>
              <a:t> = 0.3 and labeled </a:t>
            </a:r>
            <a:r>
              <a:rPr lang="en-US" sz="1400" dirty="0" err="1" smtClean="0"/>
              <a:t>macropa</a:t>
            </a:r>
            <a:r>
              <a:rPr lang="en-US" sz="1400" dirty="0" smtClean="0"/>
              <a:t> </a:t>
            </a:r>
            <a:r>
              <a:rPr lang="en-US" sz="1400" b="1" dirty="0" smtClean="0"/>
              <a:t>C</a:t>
            </a:r>
            <a:r>
              <a:rPr lang="en-US" sz="1400" dirty="0" smtClean="0"/>
              <a:t> at the origin) and one reversed phase system with reference </a:t>
            </a:r>
            <a:r>
              <a:rPr lang="en-US" sz="1400" b="1" dirty="0" smtClean="0"/>
              <a:t>B</a:t>
            </a:r>
            <a:r>
              <a:rPr lang="en-US" sz="1400" dirty="0" smtClean="0"/>
              <a:t> staying at the origin and complex </a:t>
            </a:r>
            <a:r>
              <a:rPr lang="en-US" sz="1400" b="1" dirty="0" smtClean="0"/>
              <a:t>D</a:t>
            </a:r>
            <a:r>
              <a:rPr lang="en-US" sz="1400" dirty="0" smtClean="0"/>
              <a:t> moving with the front.</a:t>
            </a:r>
            <a:endParaRPr lang="en-US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1562100" y="39624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/>
              <a:t>macropa</a:t>
            </a:r>
            <a:endParaRPr lang="en-US" sz="14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0" y="5798165"/>
            <a:ext cx="7992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Reissig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D. Bauer, M.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Ullrich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Kreller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C. Mamat, J.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Pietzsch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K.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Kopka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H.-J.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Pietzsch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M. Walther,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Pharmaceuticals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(10), 272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27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Results</a:t>
            </a:r>
            <a:r>
              <a:rPr lang="fr-FR" sz="2400" b="1" dirty="0" smtClean="0"/>
              <a:t> and discussion</a:t>
            </a: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33400" y="838200"/>
            <a:ext cx="746759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u="sng" dirty="0" smtClean="0"/>
              <a:t>Detector setup: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endParaRPr lang="en-US" u="sng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endParaRPr lang="en-US" u="sng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endParaRPr lang="en-US" u="sng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endParaRPr lang="en-US" u="sng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endParaRPr lang="en-US" u="sng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endParaRPr lang="en-US" u="sng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endParaRPr lang="en-US" u="sng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Two low-energy peaks for SPECT imaging and two high energy peaks (A)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496 </a:t>
            </a:r>
            <a:r>
              <a:rPr lang="en-US" dirty="0" err="1" smtClean="0"/>
              <a:t>keV</a:t>
            </a:r>
            <a:r>
              <a:rPr lang="en-US" dirty="0" smtClean="0"/>
              <a:t> peak may be problematic and cause some </a:t>
            </a:r>
            <a:r>
              <a:rPr lang="en-US" dirty="0" smtClean="0"/>
              <a:t>issues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Best </a:t>
            </a:r>
            <a:r>
              <a:rPr lang="en-US" dirty="0" smtClean="0"/>
              <a:t>phantom profile obtained for using the 124 </a:t>
            </a:r>
            <a:r>
              <a:rPr lang="en-US" dirty="0" err="1" smtClean="0"/>
              <a:t>keV</a:t>
            </a:r>
            <a:r>
              <a:rPr lang="en-US" dirty="0" smtClean="0"/>
              <a:t> window (some artifacts may be caused by high energy photon emission)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9865"/>
            <a:ext cx="4641215" cy="28816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5174615" y="1905000"/>
            <a:ext cx="31359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500" dirty="0" smtClean="0"/>
              <a:t>A – system without collimators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500" dirty="0" smtClean="0"/>
              <a:t>B – system with collimators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500" dirty="0" smtClean="0"/>
              <a:t>C – syringe phantom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500" dirty="0" smtClean="0"/>
              <a:t>D – coronal voxel intensity profile of C</a:t>
            </a:r>
            <a:endParaRPr lang="en-US" sz="1500" dirty="0"/>
          </a:p>
        </p:txBody>
      </p:sp>
      <p:sp>
        <p:nvSpPr>
          <p:cNvPr id="9" name="Textfeld 8"/>
          <p:cNvSpPr txBox="1"/>
          <p:nvPr/>
        </p:nvSpPr>
        <p:spPr>
          <a:xfrm>
            <a:off x="0" y="5798165"/>
            <a:ext cx="7992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Reissig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D. Bauer, M.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Ullrich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Kreller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C. Mamat, J.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Pietzsch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K.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Kopka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H.-J.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Pietzsch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M. Walther,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Pharmaceuticals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(10), 272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27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Results</a:t>
            </a:r>
            <a:r>
              <a:rPr lang="fr-FR" sz="2400" b="1" dirty="0" smtClean="0"/>
              <a:t> and discussion</a:t>
            </a: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55495"/>
          <a:stretch/>
        </p:blipFill>
        <p:spPr>
          <a:xfrm>
            <a:off x="4648200" y="1277318"/>
            <a:ext cx="3661139" cy="451803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r="54750"/>
          <a:stretch/>
        </p:blipFill>
        <p:spPr>
          <a:xfrm>
            <a:off x="685801" y="1277318"/>
            <a:ext cx="3733799" cy="4531836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533400" y="885379"/>
            <a:ext cx="746759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de-DE" u="sng" dirty="0" smtClean="0"/>
              <a:t>Small </a:t>
            </a:r>
            <a:r>
              <a:rPr lang="de-DE" u="sng" dirty="0" err="1" smtClean="0"/>
              <a:t>animal</a:t>
            </a:r>
            <a:r>
              <a:rPr lang="de-DE" u="sng" dirty="0" smtClean="0"/>
              <a:t> SPECT/CT </a:t>
            </a:r>
            <a:r>
              <a:rPr lang="de-DE" u="sng" dirty="0" err="1" smtClean="0"/>
              <a:t>and</a:t>
            </a:r>
            <a:r>
              <a:rPr lang="de-DE" u="sng" dirty="0" smtClean="0"/>
              <a:t> </a:t>
            </a:r>
            <a:r>
              <a:rPr lang="de-DE" u="sng" dirty="0" err="1" smtClean="0"/>
              <a:t>biodistribution</a:t>
            </a:r>
            <a:r>
              <a:rPr lang="de-DE" u="sng" dirty="0" smtClean="0"/>
              <a:t> </a:t>
            </a:r>
            <a:r>
              <a:rPr lang="de-DE" u="sng" dirty="0" err="1" smtClean="0"/>
              <a:t>studies</a:t>
            </a:r>
            <a:r>
              <a:rPr lang="de-DE" u="sng" dirty="0" smtClean="0"/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endParaRPr lang="de-DE" dirty="0" smtClean="0"/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0" y="5798165"/>
            <a:ext cx="7992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Reissig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D. Bauer, M.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Ullrich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Kreller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C. Mamat, J.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Pietzsch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K.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Kopka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H.-J.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Pietzsch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M. Walther,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Pharmaceuticals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(10), 272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3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Results</a:t>
            </a:r>
            <a:r>
              <a:rPr lang="fr-FR" sz="2400" b="1" dirty="0" smtClean="0"/>
              <a:t> and discussion</a:t>
            </a: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33400" y="885379"/>
            <a:ext cx="76962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u="sng" dirty="0" smtClean="0"/>
              <a:t>Insights from </a:t>
            </a:r>
            <a:r>
              <a:rPr lang="en-US" u="sng" dirty="0" smtClean="0"/>
              <a:t>animal SPECT/CT and </a:t>
            </a:r>
            <a:r>
              <a:rPr lang="en-US" u="sng" dirty="0" err="1" smtClean="0"/>
              <a:t>biodistribution</a:t>
            </a:r>
            <a:r>
              <a:rPr lang="en-US" u="sng" dirty="0" smtClean="0"/>
              <a:t> studies: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In accordance with previous phantom experiments, imaging quality is best by only using the 124 </a:t>
            </a:r>
            <a:r>
              <a:rPr lang="en-US" dirty="0" err="1" smtClean="0"/>
              <a:t>keV</a:t>
            </a:r>
            <a:r>
              <a:rPr lang="en-US" dirty="0" smtClean="0"/>
              <a:t> window for imaging.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Nevertheless, imaging is not usable for quantification without further system development, due to high energy emissions at 496 </a:t>
            </a:r>
            <a:r>
              <a:rPr lang="en-US" dirty="0" err="1" smtClean="0"/>
              <a:t>keV</a:t>
            </a:r>
            <a:r>
              <a:rPr lang="en-US" dirty="0" smtClean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Organs and skeleton are pictured clearly and discriminable.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Organ distribution studies illustrate the expected massive accumulation of free barium ions in the bones, already occurring 5 minutes after </a:t>
            </a:r>
            <a:r>
              <a:rPr lang="en-US" dirty="0" err="1" smtClean="0"/>
              <a:t>i.v.</a:t>
            </a:r>
            <a:r>
              <a:rPr lang="en-US" dirty="0" smtClean="0"/>
              <a:t> injection.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In contrast, barium-131-labeled </a:t>
            </a:r>
            <a:r>
              <a:rPr lang="en-US" dirty="0" err="1" smtClean="0"/>
              <a:t>macropa</a:t>
            </a:r>
            <a:r>
              <a:rPr lang="en-US" dirty="0" smtClean="0"/>
              <a:t> shows a significantly lower bone accumulation and a fast renal clearance.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1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33400" y="885379"/>
            <a:ext cx="76962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Barium-131 is a well-functioning gamma emitter for SPECT imaging on small animal level.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Further improvement the collimator setup by installing high energy collimators will potentially enable quantitative imaging.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The production and purification process is established and can be further developed and easily scaled up for human use. The isotopic impurity of 0.1% barium-133 is complexed and excreted as well, should not lead to any </a:t>
            </a:r>
            <a:r>
              <a:rPr lang="en-GB" dirty="0" err="1" smtClean="0"/>
              <a:t>dosimetric</a:t>
            </a:r>
            <a:r>
              <a:rPr lang="en-GB" dirty="0" smtClean="0"/>
              <a:t> issues (gamma emitter) and is therefore not problematic.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The test </a:t>
            </a:r>
            <a:r>
              <a:rPr lang="en-GB" dirty="0" err="1" smtClean="0"/>
              <a:t>labeling</a:t>
            </a:r>
            <a:r>
              <a:rPr lang="en-GB" dirty="0" smtClean="0"/>
              <a:t> of </a:t>
            </a:r>
            <a:r>
              <a:rPr lang="en-GB" dirty="0" err="1" smtClean="0"/>
              <a:t>macropa</a:t>
            </a:r>
            <a:r>
              <a:rPr lang="en-GB" dirty="0" smtClean="0"/>
              <a:t> with barium-131 prefigures a high potential of this substance class for the further development of a suitable </a:t>
            </a:r>
            <a:r>
              <a:rPr lang="en-GB" dirty="0" err="1" smtClean="0"/>
              <a:t>chelator</a:t>
            </a:r>
            <a:r>
              <a:rPr lang="en-GB" dirty="0" smtClean="0"/>
              <a:t> for barium/radium ions, even at low ligand concentration values – based on the K2.2 scaffold.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endParaRPr lang="en-GB" dirty="0" smtClean="0"/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8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" y="381000"/>
            <a:ext cx="913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Thank you for you interest in reading this presentation </a:t>
            </a:r>
            <a:r>
              <a:rPr lang="en-US" sz="2400" b="1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0E4F9-57B5-40AD-9E3E-3CC678427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150" y="5281977"/>
            <a:ext cx="1243699" cy="50840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rcRect l="25626" t="33893" r="32918" b="35411"/>
          <a:stretch/>
        </p:blipFill>
        <p:spPr>
          <a:xfrm>
            <a:off x="6019800" y="5116142"/>
            <a:ext cx="1035496" cy="903658"/>
          </a:xfrm>
          <a:prstGeom prst="rect">
            <a:avLst/>
          </a:prstGeom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0" y="2505670"/>
            <a:ext cx="9136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 Emitters Group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Radiopharmaceutical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Cancer Research</a:t>
            </a:r>
          </a:p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Helmholtz-Zentrum Dresden-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Rossendorf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DE" dirty="0"/>
          </a:p>
          <a:p>
            <a:pPr algn="ctr"/>
            <a:r>
              <a:rPr lang="de-DE" dirty="0">
                <a:hlinkClick r:id="rId5"/>
              </a:rPr>
              <a:t>https://www.hzdr.de/db/Cms?pNid=727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777305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Graphical</a:t>
            </a:r>
            <a:r>
              <a:rPr lang="fr-FR" b="1" dirty="0"/>
              <a:t> </a:t>
            </a:r>
            <a:r>
              <a:rPr lang="fr-FR" b="1" dirty="0" smtClean="0"/>
              <a:t>Abstract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33400" y="6858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Barium-131 as </a:t>
            </a:r>
            <a:r>
              <a:rPr lang="en-US" sz="2400" b="1" dirty="0"/>
              <a:t>starting point for the development of </a:t>
            </a:r>
            <a:r>
              <a:rPr lang="en-US" sz="2400" b="1" dirty="0" err="1"/>
              <a:t>radiotheranostic</a:t>
            </a:r>
            <a:r>
              <a:rPr lang="en-US" sz="2400" b="1" dirty="0"/>
              <a:t> approaches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965" y="2452935"/>
            <a:ext cx="5734050" cy="343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3661" y="389127"/>
            <a:ext cx="8229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1500" b="1" dirty="0" smtClean="0"/>
              <a:t>Abstract:</a:t>
            </a:r>
          </a:p>
          <a:p>
            <a:pPr algn="just"/>
            <a:r>
              <a:rPr lang="en-US" sz="1500" dirty="0" smtClean="0"/>
              <a:t>We </a:t>
            </a:r>
            <a:r>
              <a:rPr lang="en-US" sz="1500" dirty="0"/>
              <a:t>understand </a:t>
            </a:r>
            <a:r>
              <a:rPr lang="en-US" sz="1500" baseline="30000" dirty="0"/>
              <a:t>131</a:t>
            </a:r>
            <a:r>
              <a:rPr lang="en-US" sz="1500" dirty="0"/>
              <a:t>Ba as a radionuclide, which enables imaging by SPECT in nuclear medicine and provides a diagnostic match for the therapeutic alpha-emitting radionuclides </a:t>
            </a:r>
            <a:r>
              <a:rPr lang="en-US" sz="1500" baseline="30000" dirty="0"/>
              <a:t>223</a:t>
            </a:r>
            <a:r>
              <a:rPr lang="en-US" sz="1500" dirty="0"/>
              <a:t>Ra and </a:t>
            </a:r>
            <a:r>
              <a:rPr lang="en-US" sz="1500" baseline="30000" dirty="0"/>
              <a:t>224</a:t>
            </a:r>
            <a:r>
              <a:rPr lang="en-US" sz="1500" dirty="0"/>
              <a:t>Ra. Recently, we reported on a sufficient production route for </a:t>
            </a:r>
            <a:r>
              <a:rPr lang="en-US" sz="1500" baseline="30000" dirty="0"/>
              <a:t>131</a:t>
            </a:r>
            <a:r>
              <a:rPr lang="en-US" sz="1500" dirty="0"/>
              <a:t>Ba by irradiating a </a:t>
            </a:r>
            <a:r>
              <a:rPr lang="en-US" sz="1500" baseline="30000" dirty="0"/>
              <a:t>133</a:t>
            </a:r>
            <a:r>
              <a:rPr lang="en-US" sz="1500" dirty="0"/>
              <a:t>Cs target with 27.5 MeV proton beams, and the straight-forward resin-based radiochemical separation, yielding </a:t>
            </a:r>
            <a:r>
              <a:rPr lang="en-US" sz="1500" baseline="30000" dirty="0"/>
              <a:t>131</a:t>
            </a:r>
            <a:r>
              <a:rPr lang="en-US" sz="1500" dirty="0"/>
              <a:t>Ba with high radionuclide purity. An average amount of 190 </a:t>
            </a:r>
            <a:r>
              <a:rPr lang="en-US" sz="1500" dirty="0" err="1"/>
              <a:t>MBq</a:t>
            </a:r>
            <a:r>
              <a:rPr lang="en-US" sz="1500" dirty="0"/>
              <a:t> of </a:t>
            </a:r>
            <a:r>
              <a:rPr lang="en-US" sz="1500" baseline="30000" dirty="0"/>
              <a:t>131</a:t>
            </a:r>
            <a:r>
              <a:rPr lang="en-US" sz="1500" dirty="0"/>
              <a:t>Ba was produced per irradiation. Apart from 0.1% isotopic impurity of </a:t>
            </a:r>
            <a:r>
              <a:rPr lang="en-US" sz="1500" baseline="30000" dirty="0"/>
              <a:t>133</a:t>
            </a:r>
            <a:r>
              <a:rPr lang="en-US" sz="1500" dirty="0"/>
              <a:t>Ba, no more side-products were detectable. For the first time, radiolabeling of the complexing agent </a:t>
            </a:r>
            <a:r>
              <a:rPr lang="en-US" sz="1500" dirty="0" err="1"/>
              <a:t>macropa</a:t>
            </a:r>
            <a:r>
              <a:rPr lang="en-US" sz="1500" dirty="0"/>
              <a:t> (known to be an appropriate </a:t>
            </a:r>
            <a:r>
              <a:rPr lang="en-US" sz="1500" baseline="30000" dirty="0"/>
              <a:t>225</a:t>
            </a:r>
            <a:r>
              <a:rPr lang="en-US" sz="1500" dirty="0"/>
              <a:t>Ac </a:t>
            </a:r>
            <a:r>
              <a:rPr lang="en-US" sz="1500" dirty="0" err="1"/>
              <a:t>chelator</a:t>
            </a:r>
            <a:r>
              <a:rPr lang="en-US" sz="1500" dirty="0"/>
              <a:t>) with </a:t>
            </a:r>
            <a:r>
              <a:rPr lang="en-US" sz="1500" baseline="30000" dirty="0"/>
              <a:t>131</a:t>
            </a:r>
            <a:r>
              <a:rPr lang="en-US" sz="1500" dirty="0"/>
              <a:t>Ba was reported and mild labeling conditions as well as reaction control using TLC systems were applicable. The </a:t>
            </a:r>
            <a:r>
              <a:rPr lang="en-US" sz="1500" dirty="0" err="1"/>
              <a:t>radiopharmacological</a:t>
            </a:r>
            <a:r>
              <a:rPr lang="en-US" sz="1500" dirty="0"/>
              <a:t> characterization of </a:t>
            </a:r>
            <a:r>
              <a:rPr lang="en-US" sz="1500" baseline="30000" dirty="0" smtClean="0"/>
              <a:t>131</a:t>
            </a:r>
            <a:r>
              <a:rPr lang="en-US" sz="1500" dirty="0" smtClean="0"/>
              <a:t>Ba-labeled </a:t>
            </a:r>
            <a:r>
              <a:rPr lang="en-US" sz="1500" dirty="0" err="1"/>
              <a:t>macropa</a:t>
            </a:r>
            <a:r>
              <a:rPr lang="en-US" sz="1500" dirty="0"/>
              <a:t> was carried out in healthy mice using </a:t>
            </a:r>
            <a:r>
              <a:rPr lang="en-US" sz="1500" dirty="0" err="1"/>
              <a:t>uncomplexed</a:t>
            </a:r>
            <a:r>
              <a:rPr lang="en-US" sz="1500" dirty="0"/>
              <a:t> [</a:t>
            </a:r>
            <a:r>
              <a:rPr lang="en-US" sz="1500" baseline="30000" dirty="0"/>
              <a:t>131</a:t>
            </a:r>
            <a:r>
              <a:rPr lang="en-US" sz="1500" dirty="0"/>
              <a:t>Ba]Ba</a:t>
            </a:r>
            <a:r>
              <a:rPr lang="en-US" sz="1500" baseline="30000" dirty="0"/>
              <a:t>2+</a:t>
            </a:r>
            <a:r>
              <a:rPr lang="en-US" sz="1500" dirty="0"/>
              <a:t> as a reference, including </a:t>
            </a:r>
            <a:r>
              <a:rPr lang="en-US" sz="1500" dirty="0" err="1"/>
              <a:t>biodistribution</a:t>
            </a:r>
            <a:r>
              <a:rPr lang="en-US" sz="1500" dirty="0"/>
              <a:t> studies and small animal SPECT/CT. The results revealed the rapid bone uptake of free [</a:t>
            </a:r>
            <a:r>
              <a:rPr lang="en-US" sz="1500" baseline="30000" dirty="0"/>
              <a:t>131</a:t>
            </a:r>
            <a:r>
              <a:rPr lang="en-US" sz="1500" dirty="0"/>
              <a:t>Ba]Ba</a:t>
            </a:r>
            <a:r>
              <a:rPr lang="en-US" sz="1500" baseline="30000" dirty="0"/>
              <a:t>2+ </a:t>
            </a:r>
            <a:r>
              <a:rPr lang="en-US" sz="1500" dirty="0"/>
              <a:t>ions, whereas </a:t>
            </a:r>
            <a:r>
              <a:rPr lang="en-US" sz="1500" baseline="30000" dirty="0"/>
              <a:t>131</a:t>
            </a:r>
            <a:r>
              <a:rPr lang="en-US" sz="1500" dirty="0"/>
              <a:t>Ba-labeled </a:t>
            </a:r>
            <a:r>
              <a:rPr lang="en-US" sz="1500" dirty="0" err="1"/>
              <a:t>macropa</a:t>
            </a:r>
            <a:r>
              <a:rPr lang="en-US" sz="1500" dirty="0"/>
              <a:t> showed a fast renal clearance and significantly lower (P &lt; 0.001) accumulation in the bones. We therefore conclude, that </a:t>
            </a:r>
            <a:r>
              <a:rPr lang="en-US" sz="1500" baseline="30000" dirty="0"/>
              <a:t>131</a:t>
            </a:r>
            <a:r>
              <a:rPr lang="en-US" sz="1500" dirty="0"/>
              <a:t>Ba is a promising “new” radionuclide for SPECT imaging purposes and delivers appropriate quality for preclinical investigations. Moreover, the successful labeling of </a:t>
            </a:r>
            <a:r>
              <a:rPr lang="en-US" sz="1500" dirty="0" err="1"/>
              <a:t>macropa</a:t>
            </a:r>
            <a:r>
              <a:rPr lang="en-US" sz="1500" dirty="0"/>
              <a:t> and the </a:t>
            </a:r>
            <a:r>
              <a:rPr lang="en-US" sz="1500" i="1" dirty="0"/>
              <a:t>in vivo</a:t>
            </a:r>
            <a:r>
              <a:rPr lang="en-US" sz="1500" dirty="0"/>
              <a:t> stability of the </a:t>
            </a:r>
            <a:r>
              <a:rPr lang="en-US" sz="1500" baseline="30000" dirty="0"/>
              <a:t>131</a:t>
            </a:r>
            <a:r>
              <a:rPr lang="en-US" sz="1500" dirty="0"/>
              <a:t>Ba-complex are viewed as a promising starting point for the development of new heavy earth alkaline metal </a:t>
            </a:r>
            <a:r>
              <a:rPr lang="en-US" sz="1500" dirty="0" err="1"/>
              <a:t>chelators</a:t>
            </a:r>
            <a:r>
              <a:rPr lang="en-US" sz="1500" dirty="0"/>
              <a:t>, especially for the therapeutically relevant radium isotopes. This enables </a:t>
            </a:r>
            <a:r>
              <a:rPr lang="en-US" sz="1500" baseline="30000" dirty="0"/>
              <a:t>131</a:t>
            </a:r>
            <a:r>
              <a:rPr lang="en-US" sz="1500" dirty="0"/>
              <a:t>Ba  to achieve its goal as diagnostic match and monitoring tool for </a:t>
            </a:r>
            <a:r>
              <a:rPr lang="en-US" sz="1500" baseline="30000" dirty="0"/>
              <a:t>223/224</a:t>
            </a:r>
            <a:r>
              <a:rPr lang="en-US" sz="1500" dirty="0"/>
              <a:t>Ra</a:t>
            </a:r>
            <a:r>
              <a:rPr lang="en-US" sz="1500" dirty="0" smtClean="0"/>
              <a:t>.</a:t>
            </a:r>
            <a:endParaRPr lang="en-US" sz="1500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fr-FR" sz="1500" b="1" dirty="0"/>
              <a:t>Keywords: </a:t>
            </a:r>
          </a:p>
          <a:p>
            <a:pPr algn="just"/>
            <a:r>
              <a:rPr lang="fr-FR" sz="1500" dirty="0" smtClean="0"/>
              <a:t>barium-131, </a:t>
            </a:r>
            <a:r>
              <a:rPr lang="fr-FR" sz="1500" dirty="0" err="1" smtClean="0"/>
              <a:t>dedicated</a:t>
            </a:r>
            <a:r>
              <a:rPr lang="fr-FR" sz="1500" dirty="0" smtClean="0"/>
              <a:t> </a:t>
            </a:r>
            <a:r>
              <a:rPr lang="fr-FR" sz="1500" dirty="0" err="1" smtClean="0"/>
              <a:t>small</a:t>
            </a:r>
            <a:r>
              <a:rPr lang="fr-FR" sz="1500" dirty="0" smtClean="0"/>
              <a:t> animal SPECT/CT, </a:t>
            </a:r>
            <a:r>
              <a:rPr lang="fr-FR" sz="1500" dirty="0" err="1" smtClean="0"/>
              <a:t>macropa</a:t>
            </a:r>
            <a:r>
              <a:rPr lang="fr-FR" sz="1500" dirty="0" smtClean="0"/>
              <a:t> </a:t>
            </a:r>
            <a:r>
              <a:rPr lang="fr-FR" sz="1500" dirty="0" err="1" smtClean="0"/>
              <a:t>targeted</a:t>
            </a:r>
            <a:r>
              <a:rPr lang="fr-FR" sz="1500" dirty="0" smtClean="0"/>
              <a:t> alpha </a:t>
            </a:r>
            <a:r>
              <a:rPr lang="fr-FR" sz="1500" dirty="0" err="1" smtClean="0"/>
              <a:t>therapy</a:t>
            </a:r>
            <a:r>
              <a:rPr lang="fr-FR" sz="1500" dirty="0" smtClean="0"/>
              <a:t>, </a:t>
            </a:r>
            <a:r>
              <a:rPr lang="fr-FR" sz="1500" dirty="0" err="1" smtClean="0"/>
              <a:t>theranostics</a:t>
            </a:r>
            <a:endParaRPr lang="fr-FR" sz="15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45273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Introduction</a:t>
            </a:r>
            <a:endParaRPr lang="fr-FR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729983" y="3124200"/>
            <a:ext cx="3581400" cy="2819400"/>
            <a:chOff x="838200" y="1295400"/>
            <a:chExt cx="3156732" cy="2341006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295400"/>
              <a:ext cx="3156732" cy="2341006"/>
            </a:xfrm>
            <a:prstGeom prst="rect">
              <a:avLst/>
            </a:prstGeom>
          </p:spPr>
        </p:pic>
        <p:sp>
          <p:nvSpPr>
            <p:cNvPr id="2" name="Textfeld 1"/>
            <p:cNvSpPr txBox="1"/>
            <p:nvPr/>
          </p:nvSpPr>
          <p:spPr>
            <a:xfrm>
              <a:off x="3048000" y="2819400"/>
              <a:ext cx="838200" cy="54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676835" y="2678668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Chart </a:t>
            </a:r>
            <a:r>
              <a:rPr lang="de-DE" u="sng" dirty="0" err="1" smtClean="0"/>
              <a:t>of</a:t>
            </a:r>
            <a:r>
              <a:rPr lang="de-DE" u="sng" dirty="0" smtClean="0"/>
              <a:t> </a:t>
            </a:r>
            <a:r>
              <a:rPr lang="de-DE" u="sng" dirty="0" err="1" smtClean="0"/>
              <a:t>nuclides</a:t>
            </a:r>
            <a:endParaRPr lang="de-DE" u="sng" dirty="0"/>
          </a:p>
        </p:txBody>
      </p:sp>
      <p:sp>
        <p:nvSpPr>
          <p:cNvPr id="8" name="Textfeld 7"/>
          <p:cNvSpPr txBox="1"/>
          <p:nvPr/>
        </p:nvSpPr>
        <p:spPr>
          <a:xfrm>
            <a:off x="4311383" y="3100463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The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atomic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alpha</a:t>
            </a:r>
            <a:r>
              <a:rPr lang="de-DE" dirty="0"/>
              <a:t>-</a:t>
            </a:r>
            <a:r>
              <a:rPr lang="de-DE" dirty="0" err="1" smtClean="0"/>
              <a:t>emitting</a:t>
            </a:r>
            <a:r>
              <a:rPr lang="de-DE" dirty="0" smtClean="0"/>
              <a:t> </a:t>
            </a:r>
            <a:r>
              <a:rPr lang="de-DE" dirty="0" err="1" smtClean="0"/>
              <a:t>radionuclides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Prominent </a:t>
            </a:r>
            <a:r>
              <a:rPr lang="de-DE" dirty="0" err="1" smtClean="0"/>
              <a:t>alpha</a:t>
            </a:r>
            <a:r>
              <a:rPr lang="de-DE" dirty="0" smtClean="0"/>
              <a:t> </a:t>
            </a:r>
            <a:r>
              <a:rPr lang="de-DE" dirty="0" err="1" smtClean="0"/>
              <a:t>emitters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relevance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targeted</a:t>
            </a:r>
            <a:r>
              <a:rPr lang="de-DE" dirty="0" smtClean="0"/>
              <a:t> </a:t>
            </a:r>
            <a:r>
              <a:rPr lang="de-DE" dirty="0" err="1" smtClean="0"/>
              <a:t>cancer</a:t>
            </a:r>
            <a:r>
              <a:rPr lang="de-DE" dirty="0" smtClean="0"/>
              <a:t> </a:t>
            </a:r>
            <a:r>
              <a:rPr lang="de-DE" dirty="0" err="1" smtClean="0"/>
              <a:t>therapy</a:t>
            </a:r>
            <a:endParaRPr lang="de-DE" dirty="0" smtClean="0"/>
          </a:p>
          <a:p>
            <a:r>
              <a:rPr lang="de-DE" dirty="0" smtClean="0"/>
              <a:t>      </a:t>
            </a:r>
            <a:r>
              <a:rPr lang="de-DE" baseline="30000" dirty="0" smtClean="0"/>
              <a:t>211</a:t>
            </a:r>
            <a:r>
              <a:rPr lang="de-DE" dirty="0" smtClean="0"/>
              <a:t>At, </a:t>
            </a:r>
            <a:r>
              <a:rPr lang="de-DE" baseline="30000" dirty="0" smtClean="0"/>
              <a:t>212/213</a:t>
            </a:r>
            <a:r>
              <a:rPr lang="de-DE" dirty="0" smtClean="0"/>
              <a:t>Bi, </a:t>
            </a:r>
            <a:r>
              <a:rPr lang="de-DE" b="1" baseline="30000" dirty="0" smtClean="0">
                <a:solidFill>
                  <a:schemeClr val="accent3">
                    <a:lumMod val="75000"/>
                  </a:schemeClr>
                </a:solidFill>
              </a:rPr>
              <a:t>223/224</a:t>
            </a:r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Ra</a:t>
            </a:r>
            <a:r>
              <a:rPr lang="de-DE" dirty="0" smtClean="0"/>
              <a:t>, </a:t>
            </a:r>
            <a:r>
              <a:rPr lang="de-DE" baseline="30000" dirty="0" smtClean="0"/>
              <a:t>225</a:t>
            </a:r>
            <a:r>
              <a:rPr lang="de-DE" dirty="0" smtClean="0"/>
              <a:t>Ac, </a:t>
            </a:r>
            <a:r>
              <a:rPr lang="de-DE" baseline="30000" dirty="0" smtClean="0"/>
              <a:t>227</a:t>
            </a:r>
            <a:r>
              <a:rPr lang="de-DE" dirty="0" smtClean="0"/>
              <a:t>Th</a:t>
            </a:r>
          </a:p>
          <a:p>
            <a:endParaRPr lang="de-DE" dirty="0"/>
          </a:p>
          <a:p>
            <a:r>
              <a:rPr lang="de-DE" dirty="0"/>
              <a:t> </a:t>
            </a:r>
            <a:r>
              <a:rPr lang="de-DE" dirty="0" smtClean="0"/>
              <a:t>           </a:t>
            </a:r>
            <a:r>
              <a:rPr lang="de-DE" dirty="0" err="1" smtClean="0"/>
              <a:t>alpha</a:t>
            </a:r>
            <a:r>
              <a:rPr lang="de-DE" dirty="0" smtClean="0"/>
              <a:t> </a:t>
            </a:r>
            <a:r>
              <a:rPr lang="de-DE" dirty="0" err="1" smtClean="0"/>
              <a:t>emitters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interest</a:t>
            </a:r>
            <a:endParaRPr lang="de-DE" dirty="0" smtClean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6408164" y="4724400"/>
            <a:ext cx="0" cy="35711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76835" y="912674"/>
            <a:ext cx="8009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Radiopharmaceuticals</a:t>
            </a:r>
            <a:r>
              <a:rPr lang="de-DE" dirty="0" smtClean="0"/>
              <a:t> (</a:t>
            </a:r>
            <a:r>
              <a:rPr lang="de-DE" dirty="0" err="1" smtClean="0"/>
              <a:t>combination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radionuclide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bioactive</a:t>
            </a:r>
            <a:r>
              <a:rPr lang="de-DE" dirty="0" smtClean="0"/>
              <a:t> </a:t>
            </a:r>
            <a:r>
              <a:rPr lang="de-DE" dirty="0" err="1" smtClean="0"/>
              <a:t>drug</a:t>
            </a:r>
            <a:r>
              <a:rPr lang="de-DE" dirty="0" smtClean="0"/>
              <a:t> in </a:t>
            </a:r>
            <a:r>
              <a:rPr lang="de-DE" dirty="0" err="1" smtClean="0"/>
              <a:t>trace</a:t>
            </a:r>
            <a:r>
              <a:rPr lang="de-DE" dirty="0" smtClean="0"/>
              <a:t> </a:t>
            </a:r>
            <a:r>
              <a:rPr lang="de-DE" dirty="0" err="1" smtClean="0"/>
              <a:t>amount</a:t>
            </a:r>
            <a:r>
              <a:rPr lang="de-DE" dirty="0" smtClean="0"/>
              <a:t>)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imaging</a:t>
            </a:r>
            <a:r>
              <a:rPr lang="de-DE" dirty="0" smtClean="0"/>
              <a:t> (Single Photon Emission </a:t>
            </a:r>
            <a:r>
              <a:rPr lang="de-DE" dirty="0" err="1" smtClean="0"/>
              <a:t>Computed</a:t>
            </a:r>
            <a:r>
              <a:rPr lang="de-DE" dirty="0" smtClean="0"/>
              <a:t> </a:t>
            </a:r>
            <a:r>
              <a:rPr lang="de-DE" dirty="0" err="1" smtClean="0"/>
              <a:t>Tomography</a:t>
            </a:r>
            <a:r>
              <a:rPr lang="de-DE" dirty="0" smtClean="0"/>
              <a:t> (SPECT) </a:t>
            </a:r>
            <a:r>
              <a:rPr lang="de-DE" dirty="0" err="1" smtClean="0"/>
              <a:t>and</a:t>
            </a:r>
            <a:r>
              <a:rPr lang="de-DE" dirty="0" smtClean="0"/>
              <a:t> Positron Emission </a:t>
            </a:r>
            <a:r>
              <a:rPr lang="de-DE" dirty="0" err="1" smtClean="0"/>
              <a:t>Tomography</a:t>
            </a:r>
            <a:r>
              <a:rPr lang="de-DE" dirty="0" smtClean="0"/>
              <a:t> (PET))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therapy</a:t>
            </a:r>
            <a:r>
              <a:rPr lang="de-DE" dirty="0" smtClean="0"/>
              <a:t> in </a:t>
            </a:r>
            <a:r>
              <a:rPr lang="de-DE" dirty="0" err="1" smtClean="0"/>
              <a:t>nuclear</a:t>
            </a:r>
            <a:r>
              <a:rPr lang="de-DE" dirty="0" smtClean="0"/>
              <a:t> </a:t>
            </a:r>
            <a:r>
              <a:rPr lang="de-DE" dirty="0" err="1" smtClean="0"/>
              <a:t>medicine</a:t>
            </a:r>
            <a:r>
              <a:rPr lang="de-DE" dirty="0" smtClean="0"/>
              <a:t>. </a:t>
            </a:r>
            <a:r>
              <a:rPr lang="de-DE" dirty="0" err="1" smtClean="0"/>
              <a:t>Whereas</a:t>
            </a:r>
            <a:r>
              <a:rPr lang="de-DE" dirty="0" smtClean="0"/>
              <a:t> </a:t>
            </a:r>
            <a:r>
              <a:rPr lang="de-DE" dirty="0" err="1" smtClean="0"/>
              <a:t>gamma</a:t>
            </a:r>
            <a:r>
              <a:rPr lang="de-DE" dirty="0" smtClean="0"/>
              <a:t> </a:t>
            </a:r>
            <a:r>
              <a:rPr lang="en-US" dirty="0" smtClean="0"/>
              <a:t>emitters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positron</a:t>
            </a:r>
            <a:r>
              <a:rPr lang="de-DE" dirty="0" smtClean="0"/>
              <a:t> </a:t>
            </a:r>
            <a:r>
              <a:rPr lang="de-DE" dirty="0" err="1" smtClean="0"/>
              <a:t>emitters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SPECT </a:t>
            </a:r>
            <a:r>
              <a:rPr lang="de-DE" dirty="0" err="1" smtClean="0"/>
              <a:t>and</a:t>
            </a:r>
            <a:r>
              <a:rPr lang="de-DE" dirty="0" smtClean="0"/>
              <a:t> PET, beta</a:t>
            </a:r>
            <a:r>
              <a:rPr lang="de-DE" baseline="30000" dirty="0" smtClean="0"/>
              <a:t>-</a:t>
            </a:r>
            <a:r>
              <a:rPr lang="de-DE" dirty="0" smtClean="0"/>
              <a:t> </a:t>
            </a:r>
            <a:r>
              <a:rPr lang="de-DE" dirty="0" err="1" smtClean="0"/>
              <a:t>emitters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alpha</a:t>
            </a:r>
            <a:r>
              <a:rPr lang="de-DE" dirty="0" smtClean="0"/>
              <a:t> </a:t>
            </a:r>
            <a:r>
              <a:rPr lang="de-DE" dirty="0" err="1" smtClean="0"/>
              <a:t>emitters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therapy</a:t>
            </a:r>
            <a:r>
              <a:rPr lang="de-DE" dirty="0" smtClean="0"/>
              <a:t>.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alpha</a:t>
            </a:r>
            <a:r>
              <a:rPr lang="de-DE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emitters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possess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highest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therapy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efficiency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1106336" y="5426994"/>
            <a:ext cx="995082" cy="52525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580785" y="450959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Introduction</a:t>
            </a:r>
            <a:endParaRPr lang="fr-FR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r="45968"/>
          <a:stretch/>
        </p:blipFill>
        <p:spPr>
          <a:xfrm>
            <a:off x="3505200" y="1676400"/>
            <a:ext cx="2700972" cy="25908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57791"/>
          <a:stretch/>
        </p:blipFill>
        <p:spPr>
          <a:xfrm>
            <a:off x="6496732" y="1578059"/>
            <a:ext cx="2190068" cy="268914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80785" y="914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radium</a:t>
            </a:r>
            <a:r>
              <a:rPr lang="de-DE" dirty="0" smtClean="0"/>
              <a:t> isotopes </a:t>
            </a:r>
            <a:r>
              <a:rPr lang="de-DE" dirty="0" err="1" smtClean="0"/>
              <a:t>decay</a:t>
            </a:r>
            <a:r>
              <a:rPr lang="de-DE" dirty="0" smtClean="0"/>
              <a:t> in a </a:t>
            </a:r>
            <a:r>
              <a:rPr lang="de-DE" dirty="0" err="1" smtClean="0"/>
              <a:t>cascade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4 </a:t>
            </a:r>
            <a:r>
              <a:rPr lang="de-DE" dirty="0" err="1" smtClean="0"/>
              <a:t>alpha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2 </a:t>
            </a:r>
            <a:r>
              <a:rPr lang="de-DE" dirty="0" err="1" smtClean="0"/>
              <a:t>beta</a:t>
            </a:r>
            <a:r>
              <a:rPr lang="de-DE" dirty="0" smtClean="0"/>
              <a:t> </a:t>
            </a:r>
            <a:r>
              <a:rPr lang="de-DE" dirty="0" err="1" smtClean="0"/>
              <a:t>decays</a:t>
            </a:r>
            <a:r>
              <a:rPr lang="de-DE" dirty="0" smtClean="0"/>
              <a:t>, </a:t>
            </a:r>
            <a:r>
              <a:rPr lang="de-DE" dirty="0" err="1" smtClean="0"/>
              <a:t>providing</a:t>
            </a:r>
            <a:r>
              <a:rPr lang="de-DE" dirty="0" smtClean="0"/>
              <a:t> a total </a:t>
            </a:r>
            <a:r>
              <a:rPr lang="de-DE" dirty="0" err="1" smtClean="0"/>
              <a:t>decay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approx</a:t>
            </a:r>
            <a:r>
              <a:rPr lang="de-DE" dirty="0" smtClean="0"/>
              <a:t>. 30 </a:t>
            </a:r>
            <a:r>
              <a:rPr lang="de-DE" dirty="0" err="1" smtClean="0"/>
              <a:t>MeV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whole</a:t>
            </a:r>
            <a:r>
              <a:rPr lang="de-DE" dirty="0" smtClean="0"/>
              <a:t> </a:t>
            </a:r>
            <a:r>
              <a:rPr lang="de-DE" dirty="0" err="1" smtClean="0"/>
              <a:t>cascade</a:t>
            </a:r>
            <a:endParaRPr lang="en-US" dirty="0"/>
          </a:p>
        </p:txBody>
      </p:sp>
      <p:pic>
        <p:nvPicPr>
          <p:cNvPr id="7" name="Picture 4" descr="http://www.w-hoelzel.de/images/images/chemie/00_alle_klassen/pse-12-abitu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r="74840" b="49737"/>
          <a:stretch/>
        </p:blipFill>
        <p:spPr bwMode="auto">
          <a:xfrm>
            <a:off x="634569" y="3211251"/>
            <a:ext cx="1190385" cy="192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1000332" y="4600077"/>
            <a:ext cx="265420" cy="248646"/>
          </a:xfrm>
          <a:prstGeom prst="rect">
            <a:avLst/>
          </a:prstGeom>
          <a:solidFill>
            <a:srgbClr val="00B050">
              <a:alpha val="20000"/>
            </a:srgb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000332" y="4841940"/>
            <a:ext cx="265420" cy="231871"/>
          </a:xfrm>
          <a:prstGeom prst="rect">
            <a:avLst/>
          </a:prstGeom>
          <a:solidFill>
            <a:srgbClr val="C00000">
              <a:alpha val="20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Nach oben gebogener Pfeil 9"/>
          <p:cNvSpPr/>
          <p:nvPr/>
        </p:nvSpPr>
        <p:spPr>
          <a:xfrm rot="10800000">
            <a:off x="797857" y="2743197"/>
            <a:ext cx="2707342" cy="540050"/>
          </a:xfrm>
          <a:prstGeom prst="bentUpArrow">
            <a:avLst>
              <a:gd name="adj1" fmla="val 25000"/>
              <a:gd name="adj2" fmla="val 24289"/>
              <a:gd name="adj3" fmla="val 491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841398" y="1912203"/>
            <a:ext cx="2654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Chemically</a:t>
            </a:r>
            <a:r>
              <a:rPr lang="de-DE" sz="1200" dirty="0" smtClean="0"/>
              <a:t> </a:t>
            </a:r>
            <a:r>
              <a:rPr lang="de-DE" sz="1200" dirty="0" err="1" smtClean="0"/>
              <a:t>similar</a:t>
            </a:r>
            <a:r>
              <a:rPr lang="de-DE" sz="1200" dirty="0" smtClean="0"/>
              <a:t> </a:t>
            </a:r>
            <a:r>
              <a:rPr lang="de-DE" sz="1200" dirty="0" err="1" smtClean="0"/>
              <a:t>barium</a:t>
            </a:r>
            <a:r>
              <a:rPr lang="de-DE" sz="1200" dirty="0" smtClean="0"/>
              <a:t> </a:t>
            </a:r>
            <a:r>
              <a:rPr lang="de-DE" sz="1200" dirty="0" err="1" smtClean="0"/>
              <a:t>can</a:t>
            </a:r>
            <a:r>
              <a:rPr lang="de-DE" sz="1200" dirty="0" smtClean="0"/>
              <a:t> </a:t>
            </a:r>
            <a:r>
              <a:rPr lang="de-DE" sz="1200" dirty="0" err="1" smtClean="0"/>
              <a:t>provide</a:t>
            </a:r>
            <a:r>
              <a:rPr lang="de-DE" sz="1200" dirty="0" smtClean="0"/>
              <a:t> an </a:t>
            </a:r>
            <a:r>
              <a:rPr lang="de-DE" sz="1200" dirty="0" err="1" smtClean="0"/>
              <a:t>imaging</a:t>
            </a:r>
            <a:r>
              <a:rPr lang="de-DE" sz="1200" dirty="0" smtClean="0"/>
              <a:t> </a:t>
            </a:r>
            <a:r>
              <a:rPr lang="de-DE" sz="1200" dirty="0" err="1" smtClean="0"/>
              <a:t>tool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nuclear</a:t>
            </a:r>
            <a:r>
              <a:rPr lang="de-DE" sz="1200" dirty="0" smtClean="0"/>
              <a:t> </a:t>
            </a:r>
            <a:r>
              <a:rPr lang="de-DE" sz="1200" dirty="0" err="1" smtClean="0"/>
              <a:t>medicine</a:t>
            </a:r>
            <a:r>
              <a:rPr lang="de-DE" sz="1200" dirty="0" smtClean="0"/>
              <a:t> (SPECT) – </a:t>
            </a:r>
            <a:r>
              <a:rPr lang="de-DE" sz="1200" dirty="0" err="1" smtClean="0"/>
              <a:t>Theranostic</a:t>
            </a:r>
            <a:r>
              <a:rPr lang="de-DE" sz="1200" dirty="0" smtClean="0"/>
              <a:t> </a:t>
            </a:r>
            <a:r>
              <a:rPr lang="de-DE" sz="1200" dirty="0" err="1" smtClean="0"/>
              <a:t>approach</a:t>
            </a:r>
            <a:r>
              <a:rPr lang="de-DE" sz="1200" dirty="0" smtClean="0"/>
              <a:t> via </a:t>
            </a:r>
            <a:r>
              <a:rPr lang="de-DE" sz="1200" dirty="0" err="1" smtClean="0"/>
              <a:t>matched</a:t>
            </a:r>
            <a:r>
              <a:rPr lang="de-DE" sz="1200" dirty="0" smtClean="0"/>
              <a:t> </a:t>
            </a:r>
            <a:r>
              <a:rPr lang="de-DE" sz="1200" dirty="0" err="1" smtClean="0"/>
              <a:t>carrier</a:t>
            </a:r>
            <a:r>
              <a:rPr lang="de-DE" sz="1200" dirty="0" smtClean="0"/>
              <a:t> </a:t>
            </a:r>
            <a:r>
              <a:rPr lang="de-DE" sz="1200" dirty="0" err="1" smtClean="0"/>
              <a:t>system</a:t>
            </a:r>
            <a:endParaRPr lang="en-US" sz="12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/>
          <a:srcRect l="58011" t="35624" r="25382" b="30394"/>
          <a:stretch/>
        </p:blipFill>
        <p:spPr>
          <a:xfrm>
            <a:off x="1166935" y="5468165"/>
            <a:ext cx="873884" cy="450822"/>
          </a:xfrm>
          <a:prstGeom prst="rect">
            <a:avLst/>
          </a:prstGeom>
        </p:spPr>
      </p:pic>
      <p:sp>
        <p:nvSpPr>
          <p:cNvPr id="14" name="Pfeil nach rechts 13"/>
          <p:cNvSpPr/>
          <p:nvPr/>
        </p:nvSpPr>
        <p:spPr>
          <a:xfrm rot="5400000">
            <a:off x="957937" y="5226059"/>
            <a:ext cx="350209" cy="45719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>
            <a:off x="1981199" y="4648200"/>
            <a:ext cx="2209801" cy="23648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feld 16"/>
          <p:cNvSpPr txBox="1"/>
          <p:nvPr/>
        </p:nvSpPr>
        <p:spPr>
          <a:xfrm>
            <a:off x="1797549" y="4447401"/>
            <a:ext cx="2469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Development of a carrier system</a:t>
            </a:r>
            <a:endParaRPr lang="en-US" sz="1200" dirty="0"/>
          </a:p>
        </p:txBody>
      </p:sp>
      <p:sp>
        <p:nvSpPr>
          <p:cNvPr id="18" name="Textfeld 17"/>
          <p:cNvSpPr txBox="1"/>
          <p:nvPr/>
        </p:nvSpPr>
        <p:spPr>
          <a:xfrm>
            <a:off x="1106336" y="5095919"/>
            <a:ext cx="1025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uncomplexed</a:t>
            </a:r>
            <a:endParaRPr lang="en-US" sz="1200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359" t="34761" b="34791"/>
          <a:stretch/>
        </p:blipFill>
        <p:spPr>
          <a:xfrm>
            <a:off x="4414480" y="4358363"/>
            <a:ext cx="4343400" cy="732074"/>
          </a:xfrm>
          <a:prstGeom prst="rect">
            <a:avLst/>
          </a:prstGeom>
        </p:spPr>
      </p:pic>
      <p:grpSp>
        <p:nvGrpSpPr>
          <p:cNvPr id="20" name="Gruppieren 19"/>
          <p:cNvGrpSpPr/>
          <p:nvPr/>
        </p:nvGrpSpPr>
        <p:grpSpPr>
          <a:xfrm>
            <a:off x="4466985" y="4646884"/>
            <a:ext cx="363191" cy="214037"/>
            <a:chOff x="2188706" y="4350004"/>
            <a:chExt cx="420308" cy="300317"/>
          </a:xfrm>
        </p:grpSpPr>
        <p:sp>
          <p:nvSpPr>
            <p:cNvPr id="21" name="Ellipse 20"/>
            <p:cNvSpPr/>
            <p:nvPr/>
          </p:nvSpPr>
          <p:spPr>
            <a:xfrm>
              <a:off x="2267744" y="4365104"/>
              <a:ext cx="252000" cy="2852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2188706" y="4350004"/>
              <a:ext cx="420308" cy="230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9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de-DE" sz="900" b="1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4535282" y="5181600"/>
            <a:ext cx="396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accent3">
                    <a:lumMod val="75000"/>
                  </a:schemeClr>
                </a:solidFill>
              </a:rPr>
              <a:t>ideal </a:t>
            </a:r>
            <a:r>
              <a:rPr lang="de-DE" sz="1200" dirty="0" err="1" smtClean="0">
                <a:solidFill>
                  <a:schemeClr val="accent3">
                    <a:lumMod val="75000"/>
                  </a:schemeClr>
                </a:solidFill>
              </a:rPr>
              <a:t>case</a:t>
            </a:r>
            <a:r>
              <a:rPr lang="de-DE" sz="1200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de-DE" sz="1200" dirty="0" err="1" smtClean="0"/>
              <a:t>the</a:t>
            </a:r>
            <a:r>
              <a:rPr lang="de-DE" sz="1200" dirty="0" smtClean="0"/>
              <a:t> same </a:t>
            </a:r>
            <a:r>
              <a:rPr lang="de-DE" sz="1200" dirty="0" err="1" smtClean="0"/>
              <a:t>chelator</a:t>
            </a:r>
            <a:r>
              <a:rPr lang="de-DE" sz="1200" dirty="0" smtClean="0"/>
              <a:t> </a:t>
            </a:r>
            <a:r>
              <a:rPr lang="de-DE" sz="1200" dirty="0" err="1" smtClean="0"/>
              <a:t>system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barium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radium</a:t>
            </a:r>
            <a:endParaRPr lang="en-US" sz="1200" dirty="0" smtClean="0"/>
          </a:p>
          <a:p>
            <a:pPr algn="ctr"/>
            <a:r>
              <a:rPr lang="de-DE" sz="1200" dirty="0" smtClean="0">
                <a:sym typeface="Wingdings" panose="05000000000000000000" pitchFamily="2" charset="2"/>
              </a:rPr>
              <a:t> Diagnosis, </a:t>
            </a:r>
            <a:r>
              <a:rPr lang="de-DE" sz="1200" dirty="0" err="1" smtClean="0">
                <a:sym typeface="Wingdings" panose="05000000000000000000" pitchFamily="2" charset="2"/>
              </a:rPr>
              <a:t>therapy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and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therapy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monitoring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using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the</a:t>
            </a:r>
            <a:r>
              <a:rPr lang="de-DE" sz="1200" dirty="0" smtClean="0">
                <a:sym typeface="Wingdings" panose="05000000000000000000" pitchFamily="2" charset="2"/>
              </a:rPr>
              <a:t> same </a:t>
            </a:r>
            <a:r>
              <a:rPr lang="de-DE" sz="1200" dirty="0" err="1" smtClean="0">
                <a:sym typeface="Wingdings" panose="05000000000000000000" pitchFamily="2" charset="2"/>
              </a:rPr>
              <a:t>ligand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structure</a:t>
            </a: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347573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Purposes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1091603"/>
            <a:ext cx="3528392" cy="164974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09600" y="991814"/>
            <a:ext cx="376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Making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barium-131</a:t>
            </a:r>
            <a:r>
              <a:rPr lang="en-US" u="sng" dirty="0" smtClean="0"/>
              <a:t> an imaging agent:</a:t>
            </a:r>
            <a:endParaRPr lang="en-US" u="sng" dirty="0"/>
          </a:p>
        </p:txBody>
      </p:sp>
      <p:sp>
        <p:nvSpPr>
          <p:cNvPr id="6" name="Textfeld 5"/>
          <p:cNvSpPr txBox="1"/>
          <p:nvPr/>
        </p:nvSpPr>
        <p:spPr>
          <a:xfrm>
            <a:off x="609600" y="1371600"/>
            <a:ext cx="3277051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Three relevant energy emissions: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124 </a:t>
            </a:r>
            <a:r>
              <a:rPr lang="en-US" dirty="0" err="1" smtClean="0"/>
              <a:t>keV</a:t>
            </a:r>
            <a:endParaRPr lang="en-US" dirty="0" smtClean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216 </a:t>
            </a:r>
            <a:r>
              <a:rPr lang="en-US" dirty="0" err="1" smtClean="0"/>
              <a:t>keV</a:t>
            </a:r>
            <a:endParaRPr lang="en-US" dirty="0" smtClean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496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7" name="Geschweifte Klammer rechts 6"/>
          <p:cNvSpPr/>
          <p:nvPr/>
        </p:nvSpPr>
        <p:spPr>
          <a:xfrm>
            <a:off x="1713200" y="1810102"/>
            <a:ext cx="149799" cy="588784"/>
          </a:xfrm>
          <a:prstGeom prst="rightBrac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eschweifte Klammer rechts 7"/>
          <p:cNvSpPr/>
          <p:nvPr/>
        </p:nvSpPr>
        <p:spPr>
          <a:xfrm>
            <a:off x="1713200" y="2627704"/>
            <a:ext cx="120619" cy="223917"/>
          </a:xfrm>
          <a:prstGeom prst="righ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1811791" y="1965994"/>
            <a:ext cx="1869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suitable for SPECT imaging</a:t>
            </a:r>
            <a:endParaRPr lang="en-US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1833819" y="2581297"/>
            <a:ext cx="2192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rather inappropriate for imaging</a:t>
            </a:r>
            <a:endParaRPr lang="en-US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609600" y="2956649"/>
            <a:ext cx="8077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Main goals:</a:t>
            </a:r>
            <a:endParaRPr lang="en-US" u="sng" dirty="0" smtClean="0"/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Development of a rigid and efficient </a:t>
            </a:r>
            <a:r>
              <a:rPr lang="en-US" dirty="0" err="1" smtClean="0"/>
              <a:t>cyclotrone</a:t>
            </a:r>
            <a:r>
              <a:rPr lang="en-US" dirty="0" smtClean="0"/>
              <a:t> production route for barium-131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Development of a purification procedure to achieve highest product purity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Radiolabeling with the model </a:t>
            </a:r>
            <a:r>
              <a:rPr lang="en-US" dirty="0" err="1" smtClean="0"/>
              <a:t>chelator</a:t>
            </a:r>
            <a:r>
              <a:rPr lang="en-US" dirty="0" smtClean="0"/>
              <a:t> </a:t>
            </a:r>
            <a:r>
              <a:rPr lang="en-US" dirty="0" err="1" smtClean="0"/>
              <a:t>macropa</a:t>
            </a:r>
            <a:r>
              <a:rPr lang="en-US" dirty="0" smtClean="0"/>
              <a:t> and development of reaction control systems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Experimental setup for preparing small animal studies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err="1" smtClean="0"/>
              <a:t>Radiopharmacological</a:t>
            </a:r>
            <a:r>
              <a:rPr lang="en-US" dirty="0" smtClean="0"/>
              <a:t> characterization of barium-131-labeled </a:t>
            </a:r>
            <a:r>
              <a:rPr lang="en-US" dirty="0" err="1" smtClean="0"/>
              <a:t>macropa</a:t>
            </a:r>
            <a:r>
              <a:rPr lang="en-US" dirty="0" smtClean="0"/>
              <a:t> and </a:t>
            </a:r>
            <a:r>
              <a:rPr lang="en-US" dirty="0" err="1" smtClean="0"/>
              <a:t>uncomplexed</a:t>
            </a:r>
            <a:r>
              <a:rPr lang="en-US" dirty="0" smtClean="0"/>
              <a:t> [</a:t>
            </a:r>
            <a:r>
              <a:rPr lang="en-US" baseline="30000" dirty="0" smtClean="0"/>
              <a:t>131</a:t>
            </a:r>
            <a:r>
              <a:rPr lang="en-US" dirty="0" smtClean="0"/>
              <a:t>Ba]Ba</a:t>
            </a:r>
            <a:r>
              <a:rPr lang="en-US" baseline="30000" dirty="0" smtClean="0"/>
              <a:t>2+</a:t>
            </a:r>
            <a:r>
              <a:rPr lang="en-US" dirty="0" smtClean="0"/>
              <a:t> as reference, including </a:t>
            </a:r>
            <a:r>
              <a:rPr lang="en-US" dirty="0" err="1" smtClean="0"/>
              <a:t>biodistribution</a:t>
            </a:r>
            <a:r>
              <a:rPr lang="en-US" dirty="0" smtClean="0"/>
              <a:t> and small animal SPECT/CT studies </a:t>
            </a:r>
          </a:p>
          <a:p>
            <a:pPr marL="171450" indent="-1714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5334000" y="953104"/>
            <a:ext cx="2027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 </a:t>
            </a:r>
            <a:r>
              <a:rPr lang="de-DE" sz="1200" dirty="0" err="1" smtClean="0"/>
              <a:t>decay</a:t>
            </a:r>
            <a:r>
              <a:rPr lang="de-DE" sz="1200" dirty="0" smtClean="0"/>
              <a:t> </a:t>
            </a:r>
            <a:r>
              <a:rPr lang="de-DE" sz="1200" dirty="0" err="1" smtClean="0"/>
              <a:t>scheme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barium-131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25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</a:t>
            </a:r>
            <a:r>
              <a:rPr lang="fr-FR" sz="2400" b="1" dirty="0" smtClean="0"/>
              <a:t>discussion</a:t>
            </a: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r="49950"/>
          <a:stretch/>
        </p:blipFill>
        <p:spPr>
          <a:xfrm>
            <a:off x="5258440" y="2978173"/>
            <a:ext cx="2895600" cy="191720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09600" y="921933"/>
            <a:ext cx="7467599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</a:pPr>
            <a:r>
              <a:rPr lang="de-DE" u="sng" dirty="0"/>
              <a:t>Target </a:t>
            </a:r>
            <a:r>
              <a:rPr lang="de-DE" u="sng" dirty="0" err="1"/>
              <a:t>preparation</a:t>
            </a:r>
            <a:r>
              <a:rPr lang="de-DE" u="sng" dirty="0"/>
              <a:t> </a:t>
            </a:r>
            <a:r>
              <a:rPr lang="de-DE" u="sng" dirty="0" err="1"/>
              <a:t>and</a:t>
            </a:r>
            <a:r>
              <a:rPr lang="de-DE" u="sng" dirty="0"/>
              <a:t> </a:t>
            </a:r>
            <a:r>
              <a:rPr lang="de-DE" u="sng" dirty="0" err="1"/>
              <a:t>irradiation</a:t>
            </a:r>
            <a:r>
              <a:rPr lang="de-DE" u="sng" dirty="0" smtClean="0"/>
              <a:t>:</a:t>
            </a:r>
            <a:endParaRPr lang="en-US" u="sng" dirty="0" smtClean="0">
              <a:latin typeface="+mj-lt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  <a:cs typeface="Arial" panose="020B0604020202020204" pitchFamily="34" charset="0"/>
              </a:rPr>
              <a:t>Nuclear </a:t>
            </a:r>
            <a:r>
              <a:rPr lang="en-US" dirty="0">
                <a:latin typeface="+mj-lt"/>
                <a:cs typeface="Arial" panose="020B0604020202020204" pitchFamily="34" charset="0"/>
              </a:rPr>
              <a:t>reaction: </a:t>
            </a:r>
            <a:r>
              <a:rPr lang="en-US" baseline="30000" dirty="0" smtClean="0">
                <a:latin typeface="+mj-lt"/>
                <a:cs typeface="Arial" panose="020B0604020202020204" pitchFamily="34" charset="0"/>
              </a:rPr>
              <a:t>133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Cs(</a:t>
            </a:r>
            <a:r>
              <a:rPr lang="en-US" i="1" dirty="0" smtClean="0">
                <a:latin typeface="+mj-lt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,</a:t>
            </a:r>
            <a:r>
              <a:rPr lang="en-US" i="1" dirty="0" smtClean="0">
                <a:latin typeface="+mj-lt"/>
                <a:cs typeface="Arial" panose="020B0604020202020204" pitchFamily="34" charset="0"/>
              </a:rPr>
              <a:t>3n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)</a:t>
            </a:r>
            <a:r>
              <a:rPr lang="en-US" baseline="30000" dirty="0" smtClean="0">
                <a:latin typeface="+mj-lt"/>
                <a:cs typeface="Arial" panose="020B0604020202020204" pitchFamily="34" charset="0"/>
              </a:rPr>
              <a:t>131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Ba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Production: irradiation of 80 mg </a:t>
            </a:r>
            <a:r>
              <a:rPr lang="en-US" dirty="0" err="1" smtClean="0">
                <a:latin typeface="+mj-lt"/>
                <a:cs typeface="Arial" panose="020B0604020202020204" pitchFamily="34" charset="0"/>
              </a:rPr>
              <a:t>CsCl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 (manually pressed) </a:t>
            </a:r>
            <a:r>
              <a:rPr lang="en-US" dirty="0">
                <a:latin typeface="+mj-lt"/>
                <a:cs typeface="Arial" panose="020B0604020202020204" pitchFamily="34" charset="0"/>
              </a:rPr>
              <a:t>for 4 h, 15 µA at max. proton beam (27.5 MeV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dirty="0" err="1" smtClean="0">
                <a:latin typeface="+mj-lt"/>
                <a:cs typeface="Arial" panose="020B0604020202020204" pitchFamily="34" charset="0"/>
              </a:rPr>
              <a:t>Excitation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function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for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barium-131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isotoptic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side-product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barium-133</a:t>
            </a:r>
            <a:endParaRPr lang="en-US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51367" t="30372" r="5168" b="13984"/>
          <a:stretch/>
        </p:blipFill>
        <p:spPr>
          <a:xfrm>
            <a:off x="5257800" y="4870041"/>
            <a:ext cx="2514600" cy="10668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2895600"/>
            <a:ext cx="4100512" cy="265722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0" y="5798165"/>
            <a:ext cx="7992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Reissig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D. Bauer, M.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Ullrich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Kreller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C. Mamat, J.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Pietzsch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K.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Kopka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H.-J.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Pietzsch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M. Walther,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Pharmaceuticals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(10), 272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33400" y="885379"/>
            <a:ext cx="77724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u="sng" dirty="0" smtClean="0"/>
              <a:t>Target work-up and initial characterization (gamma spectroscopy):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Target was opened after 24 h (short-lived chlorine isotopes and other activated side-products) and the material was dissolved in 500 µL of 3 M HNO</a:t>
            </a:r>
            <a:r>
              <a:rPr lang="en-US" baseline="-25000" dirty="0" smtClean="0"/>
              <a:t>3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Gamma measurement was performed for quantification and determination of potential side products to be separated:</a:t>
            </a:r>
          </a:p>
          <a:p>
            <a:pPr marL="742950" lvl="1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190 </a:t>
            </a:r>
            <a:r>
              <a:rPr lang="en-US" dirty="0" err="1" smtClean="0"/>
              <a:t>MBq</a:t>
            </a:r>
            <a:r>
              <a:rPr lang="en-US" dirty="0" smtClean="0"/>
              <a:t> barium-131 were produced per irradiation</a:t>
            </a:r>
          </a:p>
          <a:p>
            <a:pPr marL="742950" lvl="1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39" y="3043162"/>
            <a:ext cx="4976812" cy="269016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660051" y="3841942"/>
            <a:ext cx="3048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200" dirty="0" err="1" smtClean="0"/>
              <a:t>Determined</a:t>
            </a:r>
            <a:r>
              <a:rPr lang="de-DE" sz="1200" dirty="0" smtClean="0"/>
              <a:t> side-products:</a:t>
            </a:r>
            <a:endParaRPr lang="en-US" sz="1200" dirty="0" smtClean="0"/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200" dirty="0" smtClean="0"/>
              <a:t>Cesium-131 (</a:t>
            </a:r>
            <a:r>
              <a:rPr lang="de-DE" sz="1200" dirty="0" err="1" smtClean="0"/>
              <a:t>indicator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Cs</a:t>
            </a:r>
            <a:r>
              <a:rPr lang="de-DE" sz="1200" dirty="0" smtClean="0"/>
              <a:t>/</a:t>
            </a:r>
            <a:r>
              <a:rPr lang="de-DE" sz="1200" dirty="0" err="1" smtClean="0"/>
              <a:t>Ba</a:t>
            </a:r>
            <a:r>
              <a:rPr lang="de-DE" sz="1200" dirty="0" smtClean="0"/>
              <a:t> </a:t>
            </a:r>
            <a:r>
              <a:rPr lang="de-DE" sz="1200" dirty="0" err="1" smtClean="0"/>
              <a:t>separation</a:t>
            </a:r>
            <a:r>
              <a:rPr lang="de-DE" sz="1200" dirty="0" smtClean="0"/>
              <a:t>)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200" dirty="0" smtClean="0"/>
              <a:t>Barium-133m (</a:t>
            </a:r>
            <a:r>
              <a:rPr lang="de-DE" sz="1200" dirty="0" err="1" smtClean="0"/>
              <a:t>responsible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long-lived</a:t>
            </a:r>
            <a:r>
              <a:rPr lang="de-DE" sz="1200" dirty="0" smtClean="0"/>
              <a:t> barium-133 (10.5 a) </a:t>
            </a:r>
            <a:r>
              <a:rPr lang="de-DE" sz="1200" dirty="0" err="1" smtClean="0"/>
              <a:t>as</a:t>
            </a:r>
            <a:r>
              <a:rPr lang="de-DE" sz="1200" dirty="0" smtClean="0"/>
              <a:t> </a:t>
            </a:r>
            <a:r>
              <a:rPr lang="de-DE" sz="1200" dirty="0" err="1" smtClean="0"/>
              <a:t>isotopic</a:t>
            </a:r>
            <a:r>
              <a:rPr lang="de-DE" sz="1200" dirty="0" smtClean="0"/>
              <a:t> </a:t>
            </a:r>
            <a:r>
              <a:rPr lang="de-DE" sz="1200" dirty="0" err="1" smtClean="0"/>
              <a:t>impurity</a:t>
            </a: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20786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33400" y="885379"/>
            <a:ext cx="746759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de-DE" u="sng" dirty="0" err="1" smtClean="0"/>
              <a:t>Product</a:t>
            </a:r>
            <a:r>
              <a:rPr lang="de-DE" u="sng" dirty="0" smtClean="0"/>
              <a:t> </a:t>
            </a:r>
            <a:r>
              <a:rPr lang="de-DE" u="sng" dirty="0" err="1" smtClean="0"/>
              <a:t>separation</a:t>
            </a:r>
            <a:r>
              <a:rPr lang="de-DE" u="sng" dirty="0" smtClean="0"/>
              <a:t> </a:t>
            </a:r>
            <a:r>
              <a:rPr lang="de-DE" u="sng" dirty="0" err="1" smtClean="0"/>
              <a:t>using</a:t>
            </a:r>
            <a:r>
              <a:rPr lang="de-DE" u="sng" dirty="0" smtClean="0"/>
              <a:t> </a:t>
            </a:r>
            <a:r>
              <a:rPr lang="de-DE" u="sng" dirty="0" err="1" smtClean="0"/>
              <a:t>Sr</a:t>
            </a:r>
            <a:r>
              <a:rPr lang="de-DE" u="sng" dirty="0" smtClean="0"/>
              <a:t> </a:t>
            </a:r>
            <a:r>
              <a:rPr lang="de-DE" u="sng" dirty="0" err="1" smtClean="0"/>
              <a:t>Resin</a:t>
            </a:r>
            <a:r>
              <a:rPr lang="de-DE" u="sng" dirty="0" smtClean="0"/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endParaRPr lang="de-DE" dirty="0" smtClean="0"/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250778"/>
            <a:ext cx="5578323" cy="173141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69666" y="1962596"/>
            <a:ext cx="1765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Separation </a:t>
            </a:r>
            <a:r>
              <a:rPr lang="de-DE" sz="1400" dirty="0" err="1" smtClean="0"/>
              <a:t>procedure</a:t>
            </a:r>
            <a:endParaRPr lang="en-US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869666" y="3657600"/>
            <a:ext cx="1217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Elution </a:t>
            </a:r>
            <a:r>
              <a:rPr lang="de-DE" sz="1400" dirty="0" err="1" smtClean="0"/>
              <a:t>profile</a:t>
            </a:r>
            <a:endParaRPr lang="en-US" sz="14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1" y="3134879"/>
            <a:ext cx="2590800" cy="163581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62000" y="4946882"/>
            <a:ext cx="7680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After separation, no more cesium was detectable. Barium-131 recovery was calculated to approx. 90%. An isotopic impurity of 0.1% of long-lived barium-133 was determined via gamma spectroscopy after 10 half-lives of barium-131 and recalculated to the starting activity as reference.</a:t>
            </a:r>
            <a:endParaRPr lang="en-US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0" y="5798165"/>
            <a:ext cx="7992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Reissig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D. Bauer, M.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Ullrich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Kreller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C. Mamat, J.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Pietzsch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K.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Kopka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H.-J.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Pietzsch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M. Walther,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Pharmaceuticals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(10), 272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1562</Words>
  <Application>Microsoft Office PowerPoint</Application>
  <PresentationFormat>Bildschirmpräsentation (4:3)</PresentationFormat>
  <Paragraphs>143</Paragraphs>
  <Slides>15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Custom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Reissig, Falco</dc:creator>
  <cp:lastModifiedBy>Reissig, Falco</cp:lastModifiedBy>
  <cp:revision>121</cp:revision>
  <dcterms:created xsi:type="dcterms:W3CDTF">2015-04-04T09:45:50Z</dcterms:created>
  <dcterms:modified xsi:type="dcterms:W3CDTF">2020-10-30T07:13:08Z</dcterms:modified>
</cp:coreProperties>
</file>