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256" r:id="rId3"/>
    <p:sldId id="267" r:id="rId4"/>
    <p:sldId id="258" r:id="rId5"/>
    <p:sldId id="259" r:id="rId6"/>
    <p:sldId id="268" r:id="rId7"/>
    <p:sldId id="269" r:id="rId8"/>
    <p:sldId id="293" r:id="rId9"/>
    <p:sldId id="270" r:id="rId10"/>
    <p:sldId id="271" r:id="rId11"/>
    <p:sldId id="272" r:id="rId12"/>
    <p:sldId id="278" r:id="rId13"/>
    <p:sldId id="292" r:id="rId14"/>
    <p:sldId id="274" r:id="rId15"/>
    <p:sldId id="275" r:id="rId16"/>
    <p:sldId id="281" r:id="rId17"/>
    <p:sldId id="282" r:id="rId18"/>
    <p:sldId id="283" r:id="rId19"/>
    <p:sldId id="276" r:id="rId20"/>
    <p:sldId id="277" r:id="rId21"/>
    <p:sldId id="290" r:id="rId22"/>
    <p:sldId id="279" r:id="rId23"/>
    <p:sldId id="280" r:id="rId24"/>
    <p:sldId id="261" r:id="rId25"/>
    <p:sldId id="284" r:id="rId26"/>
    <p:sldId id="288" r:id="rId27"/>
    <p:sldId id="289" r:id="rId28"/>
    <p:sldId id="291" r:id="rId29"/>
    <p:sldId id="265" r:id="rId30"/>
    <p:sldId id="264"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120" d="100"/>
          <a:sy n="120"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pPr/>
              <a:t>10/27/2020</a:t>
            </a:fld>
            <a:endParaRPr lang="en-US" dirty="0"/>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pPr/>
              <a:t>‹#›</a:t>
            </a:fld>
            <a:endParaRPr lang="en-US" dirty="0"/>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27/10/2020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10/27/2020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10/27/2020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27/10/2020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27/10/2020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27/10/2020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27/10/2020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10/27/2020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a:t>
            </a:fld>
            <a:endParaRPr lang="en-US" dirty="0"/>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276872"/>
            <a:ext cx="8305800" cy="4431983"/>
          </a:xfrm>
          <a:prstGeom prst="rect">
            <a:avLst/>
          </a:prstGeom>
          <a:noFill/>
        </p:spPr>
        <p:txBody>
          <a:bodyPr wrap="square" rtlCol="0">
            <a:spAutoFit/>
          </a:bodyPr>
          <a:lstStyle/>
          <a:p>
            <a:pPr algn="ctr"/>
            <a:r>
              <a:rPr lang="en-US" sz="2400" b="1" dirty="0">
                <a:solidFill>
                  <a:schemeClr val="tx2"/>
                </a:solidFill>
              </a:rPr>
              <a:t>Prevention of the probe hole</a:t>
            </a:r>
            <a:r>
              <a:rPr lang="pl-PL" sz="2400" b="1" dirty="0">
                <a:solidFill>
                  <a:schemeClr val="tx2"/>
                </a:solidFill>
              </a:rPr>
              <a:t> </a:t>
            </a:r>
            <a:r>
              <a:rPr lang="en-US" sz="2400" b="1" dirty="0">
                <a:solidFill>
                  <a:schemeClr val="tx2"/>
                </a:solidFill>
              </a:rPr>
              <a:t>clogging</a:t>
            </a:r>
            <a:r>
              <a:rPr lang="pl-PL" sz="2400" b="1" dirty="0">
                <a:solidFill>
                  <a:schemeClr val="tx2"/>
                </a:solidFill>
              </a:rPr>
              <a:t> </a:t>
            </a:r>
            <a:r>
              <a:rPr lang="en-US" sz="2400" b="1" dirty="0">
                <a:solidFill>
                  <a:schemeClr val="tx2"/>
                </a:solidFill>
              </a:rPr>
              <a:t>up during administration of nano</a:t>
            </a:r>
            <a:r>
              <a:rPr lang="pl-PL" sz="2400" b="1" dirty="0">
                <a:solidFill>
                  <a:schemeClr val="tx2"/>
                </a:solidFill>
              </a:rPr>
              <a:t> Ag</a:t>
            </a:r>
            <a:r>
              <a:rPr lang="en-US" sz="2400" b="1" dirty="0">
                <a:solidFill>
                  <a:schemeClr val="tx2"/>
                </a:solidFill>
              </a:rPr>
              <a:t> preparations in animal models of </a:t>
            </a:r>
            <a:r>
              <a:rPr lang="pl-PL" sz="2400" b="1" dirty="0">
                <a:solidFill>
                  <a:schemeClr val="tx2"/>
                </a:solidFill>
              </a:rPr>
              <a:t>GI </a:t>
            </a:r>
            <a:r>
              <a:rPr lang="en-US" sz="2400" b="1" dirty="0">
                <a:solidFill>
                  <a:schemeClr val="tx2"/>
                </a:solidFill>
              </a:rPr>
              <a:t>diseases</a:t>
            </a:r>
          </a:p>
          <a:p>
            <a:pPr algn="ctr"/>
            <a:endParaRPr lang="en-US" b="1" dirty="0"/>
          </a:p>
          <a:p>
            <a:pPr algn="ctr"/>
            <a:r>
              <a:rPr lang="pl-PL" b="1" dirty="0"/>
              <a:t>Krzysztof</a:t>
            </a:r>
            <a:r>
              <a:rPr lang="it-IT" b="1" dirty="0"/>
              <a:t> </a:t>
            </a:r>
            <a:r>
              <a:rPr lang="pl-PL" b="1" dirty="0"/>
              <a:t>Siczek</a:t>
            </a:r>
            <a:r>
              <a:rPr lang="it-IT" b="1" dirty="0"/>
              <a:t> </a:t>
            </a:r>
            <a:r>
              <a:rPr lang="it-IT" b="1" baseline="30000" dirty="0"/>
              <a:t>1,</a:t>
            </a:r>
            <a:r>
              <a:rPr lang="it-IT" b="1" dirty="0"/>
              <a:t>*, </a:t>
            </a:r>
            <a:r>
              <a:rPr lang="pl-PL" b="1" dirty="0"/>
              <a:t>Przemyslaw</a:t>
            </a:r>
            <a:r>
              <a:rPr lang="it-IT" b="1" dirty="0"/>
              <a:t> </a:t>
            </a:r>
            <a:r>
              <a:rPr lang="pl-PL" b="1" dirty="0"/>
              <a:t>Kubiak</a:t>
            </a:r>
            <a:r>
              <a:rPr lang="it-IT" b="1" dirty="0"/>
              <a:t> </a:t>
            </a:r>
            <a:r>
              <a:rPr lang="it-IT" b="1" baseline="30000" dirty="0"/>
              <a:t>2</a:t>
            </a:r>
            <a:r>
              <a:rPr lang="it-IT" b="1" dirty="0"/>
              <a:t>, and </a:t>
            </a:r>
            <a:r>
              <a:rPr lang="pl-PL" b="1" dirty="0"/>
              <a:t>Justyn Ochocki</a:t>
            </a:r>
            <a:r>
              <a:rPr lang="it-IT" b="1" dirty="0"/>
              <a:t> </a:t>
            </a:r>
            <a:r>
              <a:rPr lang="pl-PL" b="1" baseline="30000" dirty="0"/>
              <a:t>3</a:t>
            </a:r>
            <a:endParaRPr lang="it-IT" b="1" baseline="30000" dirty="0"/>
          </a:p>
          <a:p>
            <a:endParaRPr lang="it-IT" b="1" baseline="30000" dirty="0"/>
          </a:p>
          <a:p>
            <a:pPr algn="just"/>
            <a:r>
              <a:rPr lang="en-US" baseline="30000" dirty="0"/>
              <a:t>1</a:t>
            </a:r>
            <a:r>
              <a:rPr lang="en-US" dirty="0"/>
              <a:t> </a:t>
            </a:r>
            <a:r>
              <a:rPr lang="pl-PL" dirty="0"/>
              <a:t>Department of Vehicles and Fundamentals of Machine Design, </a:t>
            </a:r>
            <a:r>
              <a:rPr lang="en-US" dirty="0"/>
              <a:t>Lodz University</a:t>
            </a:r>
            <a:br>
              <a:rPr lang="pl-PL" dirty="0"/>
            </a:br>
            <a:r>
              <a:rPr lang="en-US" dirty="0"/>
              <a:t> </a:t>
            </a:r>
            <a:r>
              <a:rPr lang="pl-PL" dirty="0"/>
              <a:t>   </a:t>
            </a:r>
            <a:r>
              <a:rPr lang="en-US" dirty="0"/>
              <a:t>of Technology</a:t>
            </a:r>
            <a:r>
              <a:rPr lang="pl-PL" dirty="0"/>
              <a:t>, Poland</a:t>
            </a:r>
            <a:r>
              <a:rPr lang="en-US" dirty="0"/>
              <a:t>, </a:t>
            </a:r>
            <a:r>
              <a:rPr lang="pl-PL" dirty="0"/>
              <a:t>Stefanowskiego Str. 1/15, 90-537 </a:t>
            </a:r>
            <a:r>
              <a:rPr lang="pl-PL" dirty="0" err="1"/>
              <a:t>Lodz</a:t>
            </a:r>
            <a:r>
              <a:rPr lang="pl-PL" dirty="0"/>
              <a:t>, Poland</a:t>
            </a:r>
            <a:r>
              <a:rPr lang="en-US" dirty="0"/>
              <a:t>; </a:t>
            </a:r>
            <a:endParaRPr lang="fr-FR" dirty="0"/>
          </a:p>
          <a:p>
            <a:pPr algn="just"/>
            <a:r>
              <a:rPr lang="en-US" baseline="30000" dirty="0"/>
              <a:t>2</a:t>
            </a:r>
            <a:r>
              <a:rPr lang="en-US" dirty="0"/>
              <a:t> Institute of Vehicles and Construction Machinery Engineering, Warsaw University </a:t>
            </a:r>
            <a:br>
              <a:rPr lang="pl-PL" dirty="0"/>
            </a:br>
            <a:r>
              <a:rPr lang="pl-PL" dirty="0"/>
              <a:t>    </a:t>
            </a:r>
            <a:r>
              <a:rPr lang="en-US" dirty="0"/>
              <a:t>of Technology, Poland</a:t>
            </a:r>
            <a:r>
              <a:rPr lang="pl-PL" dirty="0"/>
              <a:t>, Narbutta Str. 84, 02-524 </a:t>
            </a:r>
            <a:r>
              <a:rPr lang="pl-PL" dirty="0" err="1"/>
              <a:t>Warsaw</a:t>
            </a:r>
            <a:r>
              <a:rPr lang="pl-PL" dirty="0"/>
              <a:t>, Poland</a:t>
            </a:r>
            <a:r>
              <a:rPr lang="en-US" dirty="0"/>
              <a:t>; </a:t>
            </a:r>
          </a:p>
          <a:p>
            <a:pPr algn="just"/>
            <a:r>
              <a:rPr lang="pl-PL" baseline="30000" dirty="0"/>
              <a:t>3</a:t>
            </a:r>
            <a:r>
              <a:rPr lang="en-US" dirty="0"/>
              <a:t> Department of Bioinorganic Chemistry, Chair of Medicinal Chemistry, Medical</a:t>
            </a:r>
            <a:br>
              <a:rPr lang="pl-PL" dirty="0"/>
            </a:br>
            <a:r>
              <a:rPr lang="pl-PL" dirty="0"/>
              <a:t>   </a:t>
            </a:r>
            <a:r>
              <a:rPr lang="en-US" dirty="0"/>
              <a:t> University of Lodz, </a:t>
            </a:r>
            <a:r>
              <a:rPr lang="en-US" dirty="0" err="1"/>
              <a:t>Muszy</a:t>
            </a:r>
            <a:r>
              <a:rPr lang="pl-PL" dirty="0"/>
              <a:t>n</a:t>
            </a:r>
            <a:r>
              <a:rPr lang="en-US" dirty="0" err="1"/>
              <a:t>skiego</a:t>
            </a:r>
            <a:r>
              <a:rPr lang="pl-PL" dirty="0"/>
              <a:t> Str. </a:t>
            </a:r>
            <a:r>
              <a:rPr lang="en-US" dirty="0"/>
              <a:t>1, 90-151</a:t>
            </a:r>
            <a:r>
              <a:rPr lang="pl-PL" dirty="0"/>
              <a:t> </a:t>
            </a:r>
            <a:r>
              <a:rPr lang="pl-PL" dirty="0" err="1"/>
              <a:t>Lodz</a:t>
            </a:r>
            <a:r>
              <a:rPr lang="en-US" dirty="0"/>
              <a:t>, Poland</a:t>
            </a:r>
            <a:r>
              <a:rPr lang="pl-PL" dirty="0"/>
              <a:t>.</a:t>
            </a:r>
          </a:p>
          <a:p>
            <a:pPr algn="just"/>
            <a:endParaRPr lang="pl-PL" dirty="0"/>
          </a:p>
          <a:p>
            <a:pPr algn="just"/>
            <a:endParaRPr lang="fr-FR" dirty="0"/>
          </a:p>
          <a:p>
            <a:endParaRPr lang="pl-PL" sz="1400" b="1" dirty="0"/>
          </a:p>
          <a:p>
            <a:endParaRPr lang="pl-PL" sz="1400" b="1" dirty="0"/>
          </a:p>
          <a:p>
            <a:r>
              <a:rPr lang="en-US" sz="1400" b="1" dirty="0"/>
              <a:t>*</a:t>
            </a:r>
            <a:r>
              <a:rPr lang="en-US" sz="1400" dirty="0"/>
              <a:t> Corresponding author: </a:t>
            </a:r>
            <a:r>
              <a:rPr lang="pl-PL" sz="1400" dirty="0" err="1"/>
              <a:t>krzysztof.siczek</a:t>
            </a:r>
            <a:r>
              <a:rPr lang="en-US" sz="1400" dirty="0"/>
              <a:t>@</a:t>
            </a:r>
            <a:r>
              <a:rPr lang="pl-PL" sz="1400" dirty="0"/>
              <a:t>p.lodz.pl</a:t>
            </a:r>
            <a:endParaRPr lang="fr-FR" sz="1400" dirty="0"/>
          </a:p>
        </p:txBody>
      </p:sp>
      <p:sp>
        <p:nvSpPr>
          <p:cNvPr id="9" name="TextBox 8"/>
          <p:cNvSpPr txBox="1"/>
          <p:nvPr/>
        </p:nvSpPr>
        <p:spPr>
          <a:xfrm>
            <a:off x="445226" y="5450757"/>
            <a:ext cx="8305800" cy="369332"/>
          </a:xfrm>
          <a:prstGeom prst="rect">
            <a:avLst/>
          </a:prstGeom>
          <a:noFill/>
        </p:spPr>
        <p:txBody>
          <a:bodyPr wrap="square" rtlCol="0">
            <a:spAutoFit/>
          </a:bodyPr>
          <a:lstStyle/>
          <a:p>
            <a:endParaRPr lang="fr-FR"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7" name="Picture 10">
            <a:extLst>
              <a:ext uri="{FF2B5EF4-FFF2-40B4-BE49-F238E27FC236}">
                <a16:creationId xmlns:a16="http://schemas.microsoft.com/office/drawing/2014/main" id="{B81EC00C-C410-430A-B55E-1315FDC123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5733256"/>
            <a:ext cx="1425572" cy="468016"/>
          </a:xfrm>
          <a:prstGeom prst="rect">
            <a:avLst/>
          </a:prstGeom>
          <a:solidFill>
            <a:schemeClr val="bg1"/>
          </a:solidFill>
          <a:ln>
            <a:noFill/>
          </a:ln>
        </p:spPr>
      </p:pic>
      <p:pic>
        <p:nvPicPr>
          <p:cNvPr id="1027" name="Picture 3"/>
          <p:cNvPicPr>
            <a:picLocks noChangeAspect="1" noChangeArrowheads="1"/>
          </p:cNvPicPr>
          <p:nvPr/>
        </p:nvPicPr>
        <p:blipFill>
          <a:blip r:embed="rId5" cstate="print"/>
          <a:srcRect/>
          <a:stretch>
            <a:fillRect/>
          </a:stretch>
        </p:blipFill>
        <p:spPr bwMode="auto">
          <a:xfrm>
            <a:off x="3923928" y="5661248"/>
            <a:ext cx="1393039" cy="522089"/>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436096" y="5661248"/>
            <a:ext cx="1728192" cy="60486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solidFill>
              </a:rPr>
              <a:t>2.2. </a:t>
            </a:r>
            <a:r>
              <a:rPr lang="en-US" sz="2400" dirty="0">
                <a:solidFill>
                  <a:schemeClr val="tx2"/>
                </a:solidFill>
              </a:rPr>
              <a:t>Animal Models of </a:t>
            </a:r>
            <a:r>
              <a:rPr lang="pl-PL" sz="2400" dirty="0">
                <a:solidFill>
                  <a:schemeClr val="tx2"/>
                </a:solidFill>
              </a:rPr>
              <a:t>gastrointestinal cancer</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pole tekstowe 5">
            <a:extLst>
              <a:ext uri="{FF2B5EF4-FFF2-40B4-BE49-F238E27FC236}">
                <a16:creationId xmlns:a16="http://schemas.microsoft.com/office/drawing/2014/main" id="{E307C869-E6B7-4A95-BA30-DECBAE4897F7}"/>
              </a:ext>
            </a:extLst>
          </p:cNvPr>
          <p:cNvSpPr txBox="1"/>
          <p:nvPr/>
        </p:nvSpPr>
        <p:spPr>
          <a:xfrm>
            <a:off x="533400" y="1035015"/>
            <a:ext cx="8001000" cy="4308872"/>
          </a:xfrm>
          <a:prstGeom prst="rect">
            <a:avLst/>
          </a:prstGeom>
          <a:noFill/>
        </p:spPr>
        <p:txBody>
          <a:bodyPr wrap="square">
            <a:spAutoFit/>
          </a:bodyPr>
          <a:lstStyle/>
          <a:p>
            <a:pPr algn="just"/>
            <a:r>
              <a:rPr lang="en-US" dirty="0"/>
              <a:t>A novel mouse model of IBD-colorectal cancer progression in which disrupted immune regulation, mTOR-Stat3 signaling, and epithelial hyperproliferation were integrated and simultaneously linked to the development of malignancy.</a:t>
            </a:r>
            <a:endParaRPr lang="pl-PL" dirty="0"/>
          </a:p>
          <a:p>
            <a:pPr algn="just"/>
            <a:r>
              <a:rPr lang="en-US" sz="800" dirty="0">
                <a:solidFill>
                  <a:srgbClr val="FF0000"/>
                </a:solidFill>
              </a:rPr>
              <a:t>Deng L, Zhou JF, Sellers RS, Li JF, Nguyen AV, Wang Y, Orlofsky A, Liu Q, Hume DA, Pollard JW, Augenlicht L, Lin EY. A novel mouse model of inflammatory bowel disease links mammalian target of rapamycin-dependent hyperproliferation of colonic epithelium to inflammation-associated tumorigenesis. Am J Pathol. 2010 Feb;176(2):952-67. doi: 10.2353/ajpath.2010.090622</a:t>
            </a:r>
            <a:endParaRPr lang="en-US" dirty="0">
              <a:solidFill>
                <a:srgbClr val="FF0000"/>
              </a:solidFill>
            </a:endParaRPr>
          </a:p>
          <a:p>
            <a:pPr algn="just"/>
            <a:endParaRPr lang="pl-PL" dirty="0"/>
          </a:p>
          <a:p>
            <a:pPr algn="just"/>
            <a:r>
              <a:rPr lang="en-US" dirty="0"/>
              <a:t>Mouse models of gastrointestinal tumors include:</a:t>
            </a:r>
          </a:p>
          <a:p>
            <a:pPr algn="just"/>
            <a:r>
              <a:rPr lang="en-US" dirty="0"/>
              <a:t>-</a:t>
            </a:r>
            <a:r>
              <a:rPr lang="pl-PL" dirty="0"/>
              <a:t> </a:t>
            </a:r>
            <a:r>
              <a:rPr lang="en-US" dirty="0"/>
              <a:t>models for familial adenomatous polyposis (Apc mutant mice; modifier genes of Apc intestinal polyposis; stabilizing beta-catenin mutant mice);</a:t>
            </a:r>
          </a:p>
          <a:p>
            <a:pPr algn="just"/>
            <a:r>
              <a:rPr lang="en-US" dirty="0"/>
              <a:t>-</a:t>
            </a:r>
            <a:r>
              <a:rPr lang="pl-PL" dirty="0"/>
              <a:t> </a:t>
            </a:r>
            <a:r>
              <a:rPr lang="en-US" dirty="0"/>
              <a:t>models for colon cancer (mouse models for hereditary non-polyposis colon cancer; additional mutations in Apc mutant mice; models with mutations in other genes; models for colon cancer associated with inflammatory bowel diseases);</a:t>
            </a:r>
          </a:p>
          <a:p>
            <a:pPr algn="just"/>
            <a:r>
              <a:rPr lang="pl-PL" dirty="0"/>
              <a:t>- </a:t>
            </a:r>
            <a:r>
              <a:rPr lang="en-US" dirty="0"/>
              <a:t>mouse models for gastric cancer. </a:t>
            </a:r>
            <a:endParaRPr lang="pl-PL" dirty="0"/>
          </a:p>
          <a:p>
            <a:pPr algn="just"/>
            <a:r>
              <a:rPr lang="en-US" sz="800" dirty="0">
                <a:solidFill>
                  <a:srgbClr val="FF0000"/>
                </a:solidFill>
              </a:rPr>
              <a:t>Taketo MM. Mouse models of gastrointestinal tumors. Cancer Sci. 2006 May;97(5):355-61. doi: 10.1111/j.1349-7006.2006.00190.x</a:t>
            </a:r>
            <a:endParaRPr lang="en-US" dirty="0">
              <a:solidFill>
                <a:srgbClr val="FF0000"/>
              </a:solidFill>
            </a:endParaRPr>
          </a:p>
          <a:p>
            <a:pPr algn="just"/>
            <a:endParaRPr lang="pl-PL" dirty="0"/>
          </a:p>
          <a:p>
            <a:pPr algn="just"/>
            <a:r>
              <a:rPr lang="en-US" dirty="0"/>
              <a:t>Pharmacological models of chronic dysmotility can be realized in aged rats.</a:t>
            </a:r>
            <a:endParaRPr lang="pl-PL" dirty="0"/>
          </a:p>
          <a:p>
            <a:pPr algn="just"/>
            <a:r>
              <a:rPr lang="en-US" sz="800" dirty="0">
                <a:solidFill>
                  <a:srgbClr val="FF0000"/>
                </a:solidFill>
              </a:rPr>
              <a:t>Dalziel JE, Young W, Bercik P, Spencer NJ, Ryan LJ, Dunstan KE, Lloyd-West CM, Gopal PK, Haggarty NW, Roy NC. Tracking gastrointestinal transit of solids in aged rats as pharmacological models of chronic dysmotility. Neurogastroenterol Motil. 2016 Aug;28(8):1241-51. doi: 10.1111/nmo.12824</a:t>
            </a:r>
            <a:endParaRPr lang="en-US" dirty="0">
              <a:solidFill>
                <a:srgbClr val="FF0000"/>
              </a:solidFill>
            </a:endParaRPr>
          </a:p>
        </p:txBody>
      </p:sp>
    </p:spTree>
    <p:extLst>
      <p:ext uri="{BB962C8B-B14F-4D97-AF65-F5344CB8AC3E}">
        <p14:creationId xmlns:p14="http://schemas.microsoft.com/office/powerpoint/2010/main" val="20762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solidFill>
              </a:rPr>
              <a:t>2.3. </a:t>
            </a:r>
            <a:r>
              <a:rPr lang="en-US" sz="2400" dirty="0">
                <a:solidFill>
                  <a:schemeClr val="tx2"/>
                </a:solidFill>
              </a:rPr>
              <a:t>Animal Models f</a:t>
            </a:r>
            <a:r>
              <a:rPr lang="pl-PL" sz="2400" dirty="0">
                <a:solidFill>
                  <a:schemeClr val="tx2"/>
                </a:solidFill>
              </a:rPr>
              <a:t>or</a:t>
            </a:r>
            <a:r>
              <a:rPr lang="en-US" sz="2400" dirty="0">
                <a:solidFill>
                  <a:schemeClr val="tx2"/>
                </a:solidFill>
              </a:rPr>
              <a:t> </a:t>
            </a:r>
            <a:r>
              <a:rPr lang="pl-PL" sz="2400" dirty="0">
                <a:solidFill>
                  <a:schemeClr val="tx2"/>
                </a:solidFill>
              </a:rPr>
              <a:t>Metabolism Studies</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pole tekstowe 5">
            <a:extLst>
              <a:ext uri="{FF2B5EF4-FFF2-40B4-BE49-F238E27FC236}">
                <a16:creationId xmlns:a16="http://schemas.microsoft.com/office/drawing/2014/main" id="{E307C869-E6B7-4A95-BA30-DECBAE4897F7}"/>
              </a:ext>
            </a:extLst>
          </p:cNvPr>
          <p:cNvSpPr txBox="1"/>
          <p:nvPr/>
        </p:nvSpPr>
        <p:spPr>
          <a:xfrm>
            <a:off x="533400" y="1035015"/>
            <a:ext cx="8001000" cy="4462760"/>
          </a:xfrm>
          <a:prstGeom prst="rect">
            <a:avLst/>
          </a:prstGeom>
          <a:noFill/>
        </p:spPr>
        <p:txBody>
          <a:bodyPr wrap="square">
            <a:spAutoFit/>
          </a:bodyPr>
          <a:lstStyle/>
          <a:p>
            <a:pPr algn="just"/>
            <a:r>
              <a:rPr lang="pl-PL" dirty="0"/>
              <a:t>A</a:t>
            </a:r>
            <a:r>
              <a:rPr lang="en-US" dirty="0"/>
              <a:t>nimal models, particularly rats and mice, are extensively used for studies aimed to understand the consequences of diet quality on weight gain and health.</a:t>
            </a:r>
            <a:endParaRPr lang="pl-PL" dirty="0"/>
          </a:p>
          <a:p>
            <a:pPr algn="just"/>
            <a:r>
              <a:rPr lang="pl-PL" sz="800" dirty="0">
                <a:solidFill>
                  <a:srgbClr val="FF0000"/>
                </a:solidFill>
              </a:rPr>
              <a:t>Chalvon-Demersay T, Blachier F, Tomé D, Blais A. Animal Models for the Study of the Relationships between Diet and Obesity: A Focus on Dietary Protein and Estrogen Deficiency. Front Nutr. 2017 Mar 20;4:5. doi: 10.3389/fnut.2017.00005.</a:t>
            </a:r>
            <a:endParaRPr lang="pl-PL" dirty="0"/>
          </a:p>
          <a:p>
            <a:pPr algn="just"/>
            <a:endParaRPr lang="pl-PL" dirty="0"/>
          </a:p>
          <a:p>
            <a:pPr algn="just"/>
            <a:r>
              <a:rPr lang="en-US" dirty="0"/>
              <a:t>Results of rodent studies are usually confirmed in pigs before extrapolating them to humans. This applies to gastrointestinal and metabolism </a:t>
            </a:r>
            <a:r>
              <a:rPr lang="pl-PL" dirty="0"/>
              <a:t>studies</a:t>
            </a:r>
            <a:r>
              <a:rPr lang="en-US" dirty="0"/>
              <a:t> due to similarities between pig and human physiology. </a:t>
            </a:r>
            <a:endParaRPr lang="pl-PL" dirty="0"/>
          </a:p>
          <a:p>
            <a:pPr algn="just"/>
            <a:r>
              <a:rPr lang="en-US" dirty="0"/>
              <a:t>Intrauterine growth retarded (IUGR) pig neonate is a good model for the better understanding of the IUGR syndrome in humans. </a:t>
            </a:r>
            <a:endParaRPr lang="pl-PL" dirty="0"/>
          </a:p>
          <a:p>
            <a:pPr algn="just"/>
            <a:r>
              <a:rPr lang="en-US" dirty="0"/>
              <a:t>In pigs, the induction of IUGR syndrome may include </a:t>
            </a:r>
            <a:r>
              <a:rPr lang="pl-PL" dirty="0"/>
              <a:t>the </a:t>
            </a:r>
            <a:r>
              <a:rPr lang="en-US" dirty="0"/>
              <a:t>maternal diet intervention, </a:t>
            </a:r>
            <a:r>
              <a:rPr lang="pl-PL" dirty="0"/>
              <a:t>the </a:t>
            </a:r>
            <a:r>
              <a:rPr lang="en-US" dirty="0"/>
              <a:t>dexamethasone treatment or temporary reduction of </a:t>
            </a:r>
            <a:r>
              <a:rPr lang="pl-PL" dirty="0"/>
              <a:t>the </a:t>
            </a:r>
            <a:r>
              <a:rPr lang="en-US" dirty="0"/>
              <a:t>blood supply. </a:t>
            </a:r>
            <a:endParaRPr lang="pl-PL" dirty="0"/>
          </a:p>
          <a:p>
            <a:pPr algn="just"/>
            <a:r>
              <a:rPr lang="en-US" dirty="0"/>
              <a:t>In pigs, like in humans, about 8% of neonates develop IUGR syndrome spontaneously. </a:t>
            </a:r>
            <a:endParaRPr lang="pl-PL" dirty="0"/>
          </a:p>
          <a:p>
            <a:pPr algn="just"/>
            <a:r>
              <a:rPr lang="pl-PL" dirty="0"/>
              <a:t>T</a:t>
            </a:r>
            <a:r>
              <a:rPr lang="en-US" dirty="0"/>
              <a:t>he pigs provide very good animal model</a:t>
            </a:r>
            <a:r>
              <a:rPr lang="pl-PL" dirty="0"/>
              <a:t>s</a:t>
            </a:r>
            <a:r>
              <a:rPr lang="en-US" dirty="0"/>
              <a:t> for</a:t>
            </a:r>
            <a:r>
              <a:rPr lang="pl-PL" dirty="0"/>
              <a:t> the</a:t>
            </a:r>
            <a:r>
              <a:rPr lang="en-US" dirty="0"/>
              <a:t> studies on human gastrointestinal tract structure and on</a:t>
            </a:r>
            <a:r>
              <a:rPr lang="pl-PL" dirty="0"/>
              <a:t> the</a:t>
            </a:r>
            <a:r>
              <a:rPr lang="en-US" dirty="0"/>
              <a:t> function development in IUGR syndrome.</a:t>
            </a:r>
            <a:endParaRPr lang="pl-PL" dirty="0"/>
          </a:p>
          <a:p>
            <a:pPr algn="just"/>
            <a:r>
              <a:rPr lang="en-US" sz="800" dirty="0">
                <a:solidFill>
                  <a:srgbClr val="FF0000"/>
                </a:solidFill>
              </a:rPr>
              <a:t>Ferenc, K</a:t>
            </a:r>
            <a:r>
              <a:rPr lang="pl-PL" sz="800" dirty="0">
                <a:solidFill>
                  <a:srgbClr val="FF0000"/>
                </a:solidFill>
              </a:rPr>
              <a:t>.,</a:t>
            </a:r>
            <a:r>
              <a:rPr lang="en-US" sz="800" dirty="0">
                <a:solidFill>
                  <a:srgbClr val="FF0000"/>
                </a:solidFill>
              </a:rPr>
              <a:t> Pietrzak, P</a:t>
            </a:r>
            <a:r>
              <a:rPr lang="pl-PL" sz="800" dirty="0">
                <a:solidFill>
                  <a:srgbClr val="FF0000"/>
                </a:solidFill>
              </a:rPr>
              <a:t>.,</a:t>
            </a:r>
            <a:r>
              <a:rPr lang="en-US" sz="800" dirty="0">
                <a:solidFill>
                  <a:srgbClr val="FF0000"/>
                </a:solidFill>
              </a:rPr>
              <a:t> Godlewski, M</a:t>
            </a:r>
            <a:r>
              <a:rPr lang="pl-PL" sz="800" dirty="0">
                <a:solidFill>
                  <a:srgbClr val="FF0000"/>
                </a:solidFill>
              </a:rPr>
              <a:t>.,</a:t>
            </a:r>
            <a:r>
              <a:rPr lang="en-US" sz="800" dirty="0">
                <a:solidFill>
                  <a:srgbClr val="FF0000"/>
                </a:solidFill>
              </a:rPr>
              <a:t> Piwowarski, J</a:t>
            </a:r>
            <a:r>
              <a:rPr lang="pl-PL" sz="800" dirty="0">
                <a:solidFill>
                  <a:srgbClr val="FF0000"/>
                </a:solidFill>
              </a:rPr>
              <a:t>.,</a:t>
            </a:r>
            <a:r>
              <a:rPr lang="en-US" sz="800" dirty="0">
                <a:solidFill>
                  <a:srgbClr val="FF0000"/>
                </a:solidFill>
              </a:rPr>
              <a:t> Kilianczyk, R</a:t>
            </a:r>
            <a:r>
              <a:rPr lang="pl-PL" sz="800" dirty="0">
                <a:solidFill>
                  <a:srgbClr val="FF0000"/>
                </a:solidFill>
              </a:rPr>
              <a:t>.,</a:t>
            </a:r>
            <a:r>
              <a:rPr lang="en-US" sz="800" dirty="0">
                <a:solidFill>
                  <a:srgbClr val="FF0000"/>
                </a:solidFill>
              </a:rPr>
              <a:t> Guilloteau, P</a:t>
            </a:r>
            <a:r>
              <a:rPr lang="pl-PL" sz="800" dirty="0">
                <a:solidFill>
                  <a:srgbClr val="FF0000"/>
                </a:solidFill>
              </a:rPr>
              <a:t>.,</a:t>
            </a:r>
            <a:r>
              <a:rPr lang="en-US" sz="800" dirty="0">
                <a:solidFill>
                  <a:srgbClr val="FF0000"/>
                </a:solidFill>
              </a:rPr>
              <a:t> Zabielski, R</a:t>
            </a:r>
            <a:r>
              <a:rPr lang="pl-PL" sz="800" dirty="0">
                <a:solidFill>
                  <a:srgbClr val="FF0000"/>
                </a:solidFill>
              </a:rPr>
              <a:t>.</a:t>
            </a:r>
            <a:r>
              <a:rPr lang="en-US" sz="800" dirty="0">
                <a:solidFill>
                  <a:srgbClr val="FF0000"/>
                </a:solidFill>
              </a:rPr>
              <a:t> (2014). Intrauterine growth retarded piglet as a model for humans - Studies on the perinatal development of the gut structure and function. Reproductive biology. 14. 51-60. 10.1016/j.repbio.2014.01.005.</a:t>
            </a:r>
          </a:p>
        </p:txBody>
      </p:sp>
    </p:spTree>
    <p:extLst>
      <p:ext uri="{BB962C8B-B14F-4D97-AF65-F5344CB8AC3E}">
        <p14:creationId xmlns:p14="http://schemas.microsoft.com/office/powerpoint/2010/main" val="419936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solidFill>
              </a:rPr>
              <a:t>2.4. </a:t>
            </a:r>
            <a:r>
              <a:rPr lang="en-US" sz="2400" dirty="0">
                <a:solidFill>
                  <a:schemeClr val="tx2"/>
                </a:solidFill>
              </a:rPr>
              <a:t>A</a:t>
            </a:r>
            <a:r>
              <a:rPr lang="pl-PL" sz="2400" dirty="0">
                <a:solidFill>
                  <a:schemeClr val="tx2"/>
                </a:solidFill>
              </a:rPr>
              <a:t>gglomeration of Silver Nanoparticles</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pole tekstowe 5">
            <a:extLst>
              <a:ext uri="{FF2B5EF4-FFF2-40B4-BE49-F238E27FC236}">
                <a16:creationId xmlns:a16="http://schemas.microsoft.com/office/drawing/2014/main" id="{E307C869-E6B7-4A95-BA30-DECBAE4897F7}"/>
              </a:ext>
            </a:extLst>
          </p:cNvPr>
          <p:cNvSpPr txBox="1"/>
          <p:nvPr/>
        </p:nvSpPr>
        <p:spPr>
          <a:xfrm>
            <a:off x="533400" y="1513235"/>
            <a:ext cx="8001000" cy="2923877"/>
          </a:xfrm>
          <a:prstGeom prst="rect">
            <a:avLst/>
          </a:prstGeom>
          <a:noFill/>
        </p:spPr>
        <p:txBody>
          <a:bodyPr wrap="square">
            <a:spAutoFit/>
          </a:bodyPr>
          <a:lstStyle/>
          <a:p>
            <a:pPr algn="just"/>
            <a:r>
              <a:rPr lang="pl-PL" dirty="0"/>
              <a:t>During studies on </a:t>
            </a:r>
            <a:r>
              <a:rPr lang="en-US" dirty="0"/>
              <a:t>anti-inflammatory properties of silver nanoparticle suspensions in experimental </a:t>
            </a:r>
            <a:r>
              <a:rPr lang="pl-PL" dirty="0"/>
              <a:t>mousy </a:t>
            </a:r>
            <a:r>
              <a:rPr lang="en-US" dirty="0"/>
              <a:t>colitis </a:t>
            </a:r>
            <a:r>
              <a:rPr lang="pl-PL" dirty="0"/>
              <a:t>clogging up of the needle hole and hub hole were sometimes observed during administration of such colloidal suspension intragastrically into mice using syringe with needle (probe). Such problems, although rarely occurring, related to the agglomeration process of such nanoparticles and were affected by </a:t>
            </a:r>
            <a:r>
              <a:rPr lang="en-US" dirty="0"/>
              <a:t>accuracy of</a:t>
            </a:r>
            <a:r>
              <a:rPr lang="pl-PL" dirty="0"/>
              <a:t> the</a:t>
            </a:r>
            <a:r>
              <a:rPr lang="en-US" dirty="0"/>
              <a:t> test sample preparation</a:t>
            </a:r>
            <a:r>
              <a:rPr lang="pl-PL" dirty="0"/>
              <a:t>.</a:t>
            </a:r>
          </a:p>
          <a:p>
            <a:pPr algn="just"/>
            <a:r>
              <a:rPr lang="pl-PL" sz="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Siczek, K., Zatorski, H., Chmielowiec-Korzeniowska, A., Pulit-Prociak, J., Śmiech, M., Kordek, R., Fichna, J. (2017). </a:t>
            </a:r>
            <a:r>
              <a:rPr lang="en-GB" sz="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Synthesis and evaluation of anti-inflammatory properties of silver nanoparticle suspensions in experimental colitis in mice. Chemical Biology and Drug Design, 89(4). https://doi.org/10.1111/cbdd.12876</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l-PL" sz="800" dirty="0"/>
          </a:p>
          <a:p>
            <a:pPr algn="just"/>
            <a:endParaRPr lang="pl-PL" dirty="0"/>
          </a:p>
          <a:p>
            <a:pPr algn="just"/>
            <a:r>
              <a:rPr lang="pl-PL" dirty="0"/>
              <a:t>A</a:t>
            </a:r>
            <a:r>
              <a:rPr lang="en-US" dirty="0"/>
              <a:t>lbumin is an excellent capping agent to minimize Ag-NP</a:t>
            </a:r>
            <a:r>
              <a:rPr lang="pl-PL" dirty="0"/>
              <a:t>s</a:t>
            </a:r>
            <a:r>
              <a:rPr lang="en-US" dirty="0"/>
              <a:t> agglomeration</a:t>
            </a:r>
            <a:r>
              <a:rPr lang="pl-PL" dirty="0"/>
              <a:t>.</a:t>
            </a:r>
          </a:p>
          <a:p>
            <a:pPr algn="just"/>
            <a:r>
              <a:rPr lang="en-US" sz="800" dirty="0">
                <a:solidFill>
                  <a:srgbClr val="FF0000"/>
                </a:solidFill>
              </a:rPr>
              <a:t>Valenti, L.E., Giacomelli, C.E. Stability of silver nanoparticles: agglomeration and oxidation in biological relevant conditions. J Nanopart Res 19, 156 (2017). https://doi.org/10.1007/s11051-017-3860-4</a:t>
            </a:r>
            <a:endParaRPr lang="pl-PL" sz="800" dirty="0">
              <a:solidFill>
                <a:srgbClr val="FF0000"/>
              </a:solidFill>
            </a:endParaRPr>
          </a:p>
        </p:txBody>
      </p:sp>
    </p:spTree>
    <p:extLst>
      <p:ext uri="{BB962C8B-B14F-4D97-AF65-F5344CB8AC3E}">
        <p14:creationId xmlns:p14="http://schemas.microsoft.com/office/powerpoint/2010/main" val="114600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830997"/>
          </a:xfrm>
          <a:prstGeom prst="rect">
            <a:avLst/>
          </a:prstGeom>
          <a:noFill/>
        </p:spPr>
        <p:txBody>
          <a:bodyPr wrap="square" rtlCol="0">
            <a:spAutoFit/>
          </a:bodyPr>
          <a:lstStyle/>
          <a:p>
            <a:r>
              <a:rPr lang="pl-PL" sz="2400" dirty="0">
                <a:solidFill>
                  <a:schemeClr val="tx2">
                    <a:lumMod val="60000"/>
                    <a:lumOff val="40000"/>
                  </a:schemeClr>
                </a:solidFill>
              </a:rPr>
              <a:t>3. </a:t>
            </a:r>
            <a:r>
              <a:rPr lang="pl-PL" sz="2400" dirty="0" err="1">
                <a:solidFill>
                  <a:schemeClr val="tx2">
                    <a:lumMod val="60000"/>
                    <a:lumOff val="40000"/>
                  </a:schemeClr>
                </a:solidFill>
              </a:rPr>
              <a:t>Drug</a:t>
            </a:r>
            <a:r>
              <a:rPr lang="pl-PL" sz="2400" dirty="0">
                <a:solidFill>
                  <a:schemeClr val="tx2">
                    <a:lumMod val="60000"/>
                    <a:lumOff val="40000"/>
                  </a:schemeClr>
                </a:solidFill>
              </a:rPr>
              <a:t> </a:t>
            </a:r>
            <a:r>
              <a:rPr lang="pl-PL" sz="2400" dirty="0" err="1">
                <a:solidFill>
                  <a:schemeClr val="tx2">
                    <a:lumMod val="60000"/>
                    <a:lumOff val="40000"/>
                  </a:schemeClr>
                </a:solidFill>
              </a:rPr>
              <a:t>flow</a:t>
            </a:r>
            <a:r>
              <a:rPr lang="pl-PL" sz="2400" dirty="0">
                <a:solidFill>
                  <a:schemeClr val="tx2">
                    <a:lumMod val="60000"/>
                    <a:lumOff val="40000"/>
                  </a:schemeClr>
                </a:solidFill>
              </a:rPr>
              <a:t> in the </a:t>
            </a:r>
            <a:r>
              <a:rPr lang="pl-PL" sz="2400" dirty="0" err="1">
                <a:solidFill>
                  <a:schemeClr val="tx2">
                    <a:lumMod val="60000"/>
                    <a:lumOff val="40000"/>
                  </a:schemeClr>
                </a:solidFill>
              </a:rPr>
              <a:t>syringe</a:t>
            </a:r>
            <a:r>
              <a:rPr lang="pl-PL" sz="2400" dirty="0">
                <a:solidFill>
                  <a:schemeClr val="tx2">
                    <a:lumMod val="60000"/>
                    <a:lumOff val="40000"/>
                  </a:schemeClr>
                </a:solidFill>
              </a:rPr>
              <a:t> </a:t>
            </a:r>
            <a:r>
              <a:rPr lang="pl-PL" sz="2400" dirty="0" err="1">
                <a:solidFill>
                  <a:schemeClr val="tx2">
                    <a:lumMod val="60000"/>
                    <a:lumOff val="40000"/>
                  </a:schemeClr>
                </a:solidFill>
              </a:rPr>
              <a:t>barrel</a:t>
            </a:r>
            <a:r>
              <a:rPr lang="pl-PL" sz="2400" dirty="0">
                <a:solidFill>
                  <a:schemeClr val="tx2">
                    <a:lumMod val="60000"/>
                    <a:lumOff val="40000"/>
                  </a:schemeClr>
                </a:solidFill>
              </a:rPr>
              <a:t>-hub-</a:t>
            </a:r>
            <a:r>
              <a:rPr lang="pl-PL" sz="2400" dirty="0" err="1">
                <a:solidFill>
                  <a:schemeClr val="tx2">
                    <a:lumMod val="60000"/>
                    <a:lumOff val="40000"/>
                  </a:schemeClr>
                </a:solidFill>
              </a:rPr>
              <a:t>needle</a:t>
            </a:r>
            <a:r>
              <a:rPr lang="pl-PL" sz="2400" dirty="0">
                <a:solidFill>
                  <a:schemeClr val="tx2">
                    <a:lumMod val="60000"/>
                    <a:lumOff val="40000"/>
                  </a:schemeClr>
                </a:solidFill>
              </a:rPr>
              <a:t> </a:t>
            </a:r>
            <a:r>
              <a:rPr lang="pl-PL" sz="2400" dirty="0" err="1">
                <a:solidFill>
                  <a:schemeClr val="tx2">
                    <a:lumMod val="60000"/>
                    <a:lumOff val="40000"/>
                  </a:schemeClr>
                </a:solidFill>
              </a:rPr>
              <a:t>assembly</a:t>
            </a:r>
            <a:endParaRPr lang="pl-PL" sz="2400" dirty="0">
              <a:solidFill>
                <a:schemeClr val="tx2">
                  <a:lumMod val="60000"/>
                  <a:lumOff val="40000"/>
                </a:schemeClr>
              </a:solidFill>
            </a:endParaRPr>
          </a:p>
          <a:p>
            <a:r>
              <a:rPr lang="pl-PL" sz="2400" dirty="0">
                <a:solidFill>
                  <a:schemeClr val="tx2"/>
                </a:solidFill>
              </a:rPr>
              <a:t>3.1. </a:t>
            </a:r>
            <a:r>
              <a:rPr lang="pl-PL" sz="2400" dirty="0" err="1">
                <a:solidFill>
                  <a:schemeClr val="tx2"/>
                </a:solidFill>
              </a:rPr>
              <a:t>Flow</a:t>
            </a:r>
            <a:r>
              <a:rPr lang="pl-PL" sz="2400" dirty="0">
                <a:solidFill>
                  <a:schemeClr val="tx2"/>
                </a:solidFill>
              </a:rPr>
              <a:t> model</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pole tekstowe 7">
            <a:extLst>
              <a:ext uri="{FF2B5EF4-FFF2-40B4-BE49-F238E27FC236}">
                <a16:creationId xmlns:a16="http://schemas.microsoft.com/office/drawing/2014/main" id="{B5A7B2C5-8449-4D17-A4AC-04358EB5BD6C}"/>
              </a:ext>
            </a:extLst>
          </p:cNvPr>
          <p:cNvSpPr txBox="1"/>
          <p:nvPr/>
        </p:nvSpPr>
        <p:spPr>
          <a:xfrm>
            <a:off x="1066800" y="4931876"/>
            <a:ext cx="7467600" cy="369332"/>
          </a:xfrm>
          <a:prstGeom prst="rect">
            <a:avLst/>
          </a:prstGeom>
          <a:noFill/>
        </p:spPr>
        <p:txBody>
          <a:bodyPr wrap="square">
            <a:spAutoFit/>
          </a:bodyPr>
          <a:lstStyle/>
          <a:p>
            <a:r>
              <a:rPr lang="pl-PL" dirty="0"/>
              <a:t>Fig. 1. Geometrical model of the </a:t>
            </a:r>
            <a:r>
              <a:rPr lang="pl-PL" dirty="0" err="1"/>
              <a:t>drug</a:t>
            </a:r>
            <a:r>
              <a:rPr lang="pl-PL" dirty="0"/>
              <a:t>-</a:t>
            </a:r>
            <a:r>
              <a:rPr lang="pl-PL" dirty="0" err="1"/>
              <a:t>plunger</a:t>
            </a:r>
            <a:r>
              <a:rPr lang="pl-PL" dirty="0"/>
              <a:t>-</a:t>
            </a:r>
            <a:r>
              <a:rPr lang="pl-PL" dirty="0" err="1"/>
              <a:t>barrel</a:t>
            </a:r>
            <a:r>
              <a:rPr lang="pl-PL" dirty="0"/>
              <a:t>-hub-</a:t>
            </a:r>
            <a:r>
              <a:rPr lang="pl-PL" dirty="0" err="1"/>
              <a:t>needle</a:t>
            </a:r>
            <a:r>
              <a:rPr lang="pl-PL" dirty="0"/>
              <a:t> assembly</a:t>
            </a:r>
          </a:p>
        </p:txBody>
      </p:sp>
      <p:pic>
        <p:nvPicPr>
          <p:cNvPr id="4" name="Obraz 3">
            <a:extLst>
              <a:ext uri="{FF2B5EF4-FFF2-40B4-BE49-F238E27FC236}">
                <a16:creationId xmlns:a16="http://schemas.microsoft.com/office/drawing/2014/main" id="{3609302B-57E6-44BB-9061-A7A31907F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453870"/>
            <a:ext cx="6140524" cy="3303776"/>
          </a:xfrm>
          <a:prstGeom prst="rect">
            <a:avLst/>
          </a:prstGeom>
        </p:spPr>
      </p:pic>
    </p:spTree>
    <p:extLst>
      <p:ext uri="{BB962C8B-B14F-4D97-AF65-F5344CB8AC3E}">
        <p14:creationId xmlns:p14="http://schemas.microsoft.com/office/powerpoint/2010/main" val="615609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lumMod val="75000"/>
                  </a:schemeClr>
                </a:solidFill>
              </a:rPr>
              <a:t>3.1. </a:t>
            </a:r>
            <a:r>
              <a:rPr lang="pl-PL" sz="2400" dirty="0" err="1">
                <a:solidFill>
                  <a:schemeClr val="tx2">
                    <a:lumMod val="75000"/>
                  </a:schemeClr>
                </a:solidFill>
              </a:rPr>
              <a:t>Flow</a:t>
            </a:r>
            <a:r>
              <a:rPr lang="pl-PL" sz="2400" dirty="0">
                <a:solidFill>
                  <a:schemeClr val="tx2">
                    <a:lumMod val="75000"/>
                  </a:schemeClr>
                </a:solidFill>
              </a:rPr>
              <a:t> model</a:t>
            </a:r>
            <a:endParaRPr lang="en-US" sz="2400" dirty="0">
              <a:solidFill>
                <a:schemeClr val="tx2">
                  <a:lumMod val="75000"/>
                </a:schemeClr>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pole tekstowe 7">
            <a:extLst>
              <a:ext uri="{FF2B5EF4-FFF2-40B4-BE49-F238E27FC236}">
                <a16:creationId xmlns:a16="http://schemas.microsoft.com/office/drawing/2014/main" id="{B5A7B2C5-8449-4D17-A4AC-04358EB5BD6C}"/>
              </a:ext>
            </a:extLst>
          </p:cNvPr>
          <p:cNvSpPr txBox="1"/>
          <p:nvPr/>
        </p:nvSpPr>
        <p:spPr>
          <a:xfrm>
            <a:off x="1066800" y="4301593"/>
            <a:ext cx="7010400" cy="646331"/>
          </a:xfrm>
          <a:prstGeom prst="rect">
            <a:avLst/>
          </a:prstGeom>
          <a:noFill/>
        </p:spPr>
        <p:txBody>
          <a:bodyPr wrap="square">
            <a:spAutoFit/>
          </a:bodyPr>
          <a:lstStyle/>
          <a:p>
            <a:r>
              <a:rPr lang="pl-PL" dirty="0"/>
              <a:t>Fig. 2. Boundary conditions in the </a:t>
            </a:r>
            <a:r>
              <a:rPr lang="pl-PL" dirty="0" err="1"/>
              <a:t>drug</a:t>
            </a:r>
            <a:r>
              <a:rPr lang="pl-PL" dirty="0"/>
              <a:t>-</a:t>
            </a:r>
            <a:r>
              <a:rPr lang="pl-PL" dirty="0" err="1"/>
              <a:t>plunger</a:t>
            </a:r>
            <a:r>
              <a:rPr lang="pl-PL" dirty="0"/>
              <a:t>-</a:t>
            </a:r>
            <a:r>
              <a:rPr lang="pl-PL" dirty="0" err="1"/>
              <a:t>barrel</a:t>
            </a:r>
            <a:r>
              <a:rPr lang="pl-PL" dirty="0"/>
              <a:t>-hub-</a:t>
            </a:r>
            <a:r>
              <a:rPr lang="pl-PL" dirty="0" err="1"/>
              <a:t>needle</a:t>
            </a:r>
            <a:r>
              <a:rPr lang="pl-PL" dirty="0"/>
              <a:t> assembly model</a:t>
            </a:r>
          </a:p>
        </p:txBody>
      </p:sp>
      <p:pic>
        <p:nvPicPr>
          <p:cNvPr id="9" name="Obraz 8">
            <a:extLst>
              <a:ext uri="{FF2B5EF4-FFF2-40B4-BE49-F238E27FC236}">
                <a16:creationId xmlns:a16="http://schemas.microsoft.com/office/drawing/2014/main" id="{451BE76F-6FC0-4E16-BAF2-C921101F0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637" y="1661404"/>
            <a:ext cx="7200000" cy="2605796"/>
          </a:xfrm>
          <a:prstGeom prst="rect">
            <a:avLst/>
          </a:prstGeom>
        </p:spPr>
      </p:pic>
    </p:spTree>
    <p:extLst>
      <p:ext uri="{BB962C8B-B14F-4D97-AF65-F5344CB8AC3E}">
        <p14:creationId xmlns:p14="http://schemas.microsoft.com/office/powerpoint/2010/main" val="81152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lumMod val="75000"/>
                  </a:schemeClr>
                </a:solidFill>
              </a:rPr>
              <a:t>3.2. Properties of nanofluid</a:t>
            </a:r>
            <a:endParaRPr lang="en-US" sz="2400" dirty="0">
              <a:solidFill>
                <a:schemeClr val="tx2">
                  <a:lumMod val="75000"/>
                </a:schemeClr>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937D8837-D0F2-4441-A990-6D99A7837309}"/>
                  </a:ext>
                </a:extLst>
              </p:cNvPr>
              <p:cNvSpPr txBox="1"/>
              <p:nvPr/>
            </p:nvSpPr>
            <p:spPr>
              <a:xfrm>
                <a:off x="838200" y="1052736"/>
                <a:ext cx="7467600" cy="495674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T = 27 </a:t>
                </a:r>
                <a:r>
                  <a:rPr lang="en-GB" sz="1800" dirty="0">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 the density of </a:t>
                </a:r>
                <a14:m>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𝜌</m:t>
                        </m:r>
                      </m:e>
                      <m:sub>
                        <m:r>
                          <a:rPr lang="pl-PL" sz="1800" b="0" i="1" smtClean="0">
                            <a:effectLst/>
                            <a:latin typeface="Cambria Math" panose="02040503050406030204" pitchFamily="18" charset="0"/>
                            <a:ea typeface="Calibri" panose="020F0502020204030204" pitchFamily="34" charset="0"/>
                            <a:cs typeface="Times New Roman" panose="02020603050405020304" pitchFamily="18" charset="0"/>
                          </a:rPr>
                          <m:t>𝑤𝑎𝑡𝑒𝑟</m:t>
                        </m:r>
                      </m:sub>
                    </m:sSub>
                  </m:oMath>
                </a14:m>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998.2 kg</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-3</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of </a:t>
                </a:r>
                <a14:m>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𝜌</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𝐴𝑔</m:t>
                        </m:r>
                        <m:r>
                          <a:rPr lang="pl-PL" sz="1800" b="0" i="1" smtClean="0">
                            <a:effectLst/>
                            <a:latin typeface="Cambria Math" panose="02040503050406030204" pitchFamily="18" charset="0"/>
                            <a:ea typeface="Calibri" panose="020F0502020204030204" pitchFamily="34" charset="0"/>
                            <a:cs typeface="Times New Roman" panose="02020603050405020304" pitchFamily="18" charset="0"/>
                          </a:rPr>
                          <m:t>𝑁𝑃𝑠</m:t>
                        </m:r>
                      </m:sub>
                    </m:sSub>
                  </m:oMath>
                </a14:m>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10490 kg</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-3</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Sadripour, S., Chamkha, A.J. The effect of nanoparticle morphology on heat transfer and entropygeneration of supported nanofluids in a heat sink solar collector, Thermal Science and Engineering Progress 9 (2019) 266–280, https://doi.org/10.1016/j.tsep.2018.12.002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density of nanofluid is obtained from equation</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(hereused to the case of </a:t>
                </a:r>
                <a:r>
                  <a:rPr lang="pl-PL" sz="1800" dirty="0" err="1">
                    <a:effectLst/>
                    <a:latin typeface="Calibri" panose="020F0502020204030204" pitchFamily="34" charset="0"/>
                    <a:ea typeface="Times New Roman" panose="02020603050405020304" pitchFamily="18" charset="0"/>
                    <a:cs typeface="Times New Roman" panose="02020603050405020304" pitchFamily="18" charset="0"/>
                  </a:rPr>
                  <a:t>water</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pl-PL" sz="1800" dirty="0" err="1">
                    <a:effectLst/>
                    <a:latin typeface="Calibri" panose="020F0502020204030204" pitchFamily="34" charset="0"/>
                    <a:ea typeface="Times New Roman" panose="02020603050405020304" pitchFamily="18" charset="0"/>
                    <a:cs typeface="Times New Roman" panose="02020603050405020304" pitchFamily="18" charset="0"/>
                  </a:rPr>
                  <a:t>solution</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of BSA with Ag </a:t>
                </a:r>
                <a:r>
                  <a:rPr lang="pl-PL" sz="1800" dirty="0" err="1">
                    <a:effectLst/>
                    <a:latin typeface="Calibri" panose="020F0502020204030204" pitchFamily="34" charset="0"/>
                    <a:ea typeface="Times New Roman" panose="02020603050405020304" pitchFamily="18" charset="0"/>
                    <a:cs typeface="Times New Roman" panose="02020603050405020304" pitchFamily="18" charset="0"/>
                  </a:rPr>
                  <a:t>nanoparticles</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pl-PL" sz="1800" dirty="0" err="1">
                    <a:effectLst/>
                    <a:latin typeface="Calibri" panose="020F0502020204030204" pitchFamily="34" charset="0"/>
                    <a:ea typeface="Times New Roman" panose="02020603050405020304" pitchFamily="18" charset="0"/>
                    <a:cs typeface="Times New Roman" panose="02020603050405020304" pitchFamily="18" charset="0"/>
                  </a:rPr>
                  <a:t>or</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pl-PL" sz="1800" dirty="0" err="1">
                    <a:effectLst/>
                    <a:latin typeface="Calibri" panose="020F0502020204030204" pitchFamily="34" charset="0"/>
                    <a:ea typeface="Times New Roman" panose="02020603050405020304" pitchFamily="18" charset="0"/>
                    <a:cs typeface="Times New Roman" panose="02020603050405020304" pitchFamily="18" charset="0"/>
                  </a:rPr>
                  <a:t>nanowires</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pl-PL"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𝜌</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𝑛𝑓</m:t>
                          </m:r>
                        </m:sub>
                      </m:sSub>
                      <m:r>
                        <a:rPr lang="en-GB"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𝜌</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𝑏𝑓</m:t>
                          </m:r>
                        </m:sub>
                      </m:sSub>
                      <m:r>
                        <a:rPr lang="en-GB" sz="1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1800" i="1">
                              <a:effectLst/>
                              <a:latin typeface="Cambria Math" panose="02040503050406030204" pitchFamily="18" charset="0"/>
                              <a:ea typeface="Calibri" panose="020F0502020204030204" pitchFamily="34" charset="0"/>
                              <a:cs typeface="Times New Roman" panose="02020603050405020304" pitchFamily="18" charset="0"/>
                            </a:rPr>
                            <m:t>1</m:t>
                          </m:r>
                          <m:r>
                            <a:rPr lang="pl-PL" sz="1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800" i="1">
                              <a:effectLst/>
                              <a:latin typeface="Cambria Math" panose="02040503050406030204" pitchFamily="18" charset="0"/>
                              <a:ea typeface="Calibri" panose="020F0502020204030204" pitchFamily="34" charset="0"/>
                              <a:cs typeface="Times New Roman" panose="02020603050405020304" pitchFamily="18" charset="0"/>
                            </a:rPr>
                            <m:t>∅</m:t>
                          </m:r>
                        </m:e>
                      </m:d>
                      <m:r>
                        <a:rPr lang="pl-PL" i="1">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latin typeface="Cambria Math" panose="02040503050406030204" pitchFamily="18" charset="0"/>
                              <a:ea typeface="Calibri" panose="020F0502020204030204" pitchFamily="34" charset="0"/>
                              <a:cs typeface="Times New Roman" panose="02020603050405020304" pitchFamily="18" charset="0"/>
                            </a:rPr>
                          </m:ctrlPr>
                        </m:sSubPr>
                        <m:e>
                          <m:r>
                            <a:rPr lang="en-GB" i="1">
                              <a:latin typeface="Cambria Math" panose="02040503050406030204" pitchFamily="18" charset="0"/>
                              <a:ea typeface="Calibri" panose="020F0502020204030204" pitchFamily="34" charset="0"/>
                              <a:cs typeface="Times New Roman" panose="02020603050405020304" pitchFamily="18" charset="0"/>
                            </a:rPr>
                            <m:t>𝜌</m:t>
                          </m:r>
                        </m:e>
                        <m:sub>
                          <m:r>
                            <a:rPr lang="pl-PL" b="0" i="1" smtClean="0">
                              <a:latin typeface="Cambria Math" panose="02040503050406030204" pitchFamily="18" charset="0"/>
                              <a:ea typeface="Calibri" panose="020F0502020204030204" pitchFamily="34" charset="0"/>
                              <a:cs typeface="Times New Roman" panose="02020603050405020304" pitchFamily="18" charset="0"/>
                            </a:rPr>
                            <m:t>𝑁𝑃</m:t>
                          </m:r>
                        </m:sub>
                      </m:sSub>
                      <m:r>
                        <a:rPr lang="en-GB" i="1" smtClean="0">
                          <a:latin typeface="Cambria Math" panose="02040503050406030204" pitchFamily="18" charset="0"/>
                          <a:ea typeface="Cambria Math" panose="02040503050406030204" pitchFamily="18" charset="0"/>
                          <a:cs typeface="Times New Roman" panose="02020603050405020304" pitchFamily="18" charset="0"/>
                        </a:rPr>
                        <m:t>∙</m:t>
                      </m:r>
                      <m:r>
                        <a:rPr lang="en-GB"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pl-PL"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Selvam, C., Mohan Lal, D. &amp; Harish, S. Thermophysical properties of ethylene glycol-water mixture containing silver nanoparticles. J Mech Sci Technol 30, 1271–1279 (2016). https://doi.org/10.1007/s12206-016-0231-5</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dirty="0">
                    <a:latin typeface="Calibri" panose="020F0502020204030204" pitchFamily="34" charset="0"/>
                    <a:ea typeface="Times New Roman" panose="02020603050405020304" pitchFamily="18" charset="0"/>
                    <a:cs typeface="Times New Roman" panose="02020603050405020304" pitchFamily="18" charset="0"/>
                  </a:rPr>
                  <a:t>For the </a:t>
                </a:r>
                <a:r>
                  <a:rPr lang="pl-PL" dirty="0" err="1">
                    <a:latin typeface="Calibri" panose="020F0502020204030204" pitchFamily="34" charset="0"/>
                    <a:ea typeface="Times New Roman" panose="02020603050405020304" pitchFamily="18" charset="0"/>
                    <a:cs typeface="Times New Roman" panose="02020603050405020304" pitchFamily="18" charset="0"/>
                  </a:rPr>
                  <a:t>other</a:t>
                </a:r>
                <a:r>
                  <a:rPr lang="pl-PL" dirty="0">
                    <a:latin typeface="Calibri" panose="020F0502020204030204" pitchFamily="34" charset="0"/>
                    <a:ea typeface="Times New Roman" panose="02020603050405020304" pitchFamily="18" charset="0"/>
                    <a:cs typeface="Times New Roman" panose="02020603050405020304" pitchFamily="18" charset="0"/>
                  </a:rPr>
                  <a:t> </a:t>
                </a:r>
                <a:r>
                  <a:rPr lang="pl-PL" dirty="0" err="1">
                    <a:latin typeface="Calibri" panose="020F0502020204030204" pitchFamily="34" charset="0"/>
                    <a:ea typeface="Times New Roman" panose="02020603050405020304" pitchFamily="18" charset="0"/>
                    <a:cs typeface="Times New Roman" panose="02020603050405020304" pitchFamily="18" charset="0"/>
                  </a:rPr>
                  <a:t>case</a:t>
                </a:r>
                <a:r>
                  <a:rPr lang="pl-PL" dirty="0">
                    <a:latin typeface="Calibri" panose="020F0502020204030204" pitchFamily="34" charset="0"/>
                    <a:ea typeface="Times New Roman" panose="02020603050405020304" pitchFamily="18" charset="0"/>
                    <a:cs typeface="Times New Roman" panose="02020603050405020304" pitchFamily="18" charset="0"/>
                  </a:rPr>
                  <a:t> was </a:t>
                </a:r>
                <a:r>
                  <a:rPr lang="pl-PL" dirty="0" err="1">
                    <a:latin typeface="Calibri" panose="020F0502020204030204" pitchFamily="34" charset="0"/>
                    <a:ea typeface="Times New Roman" panose="02020603050405020304" pitchFamily="18" charset="0"/>
                    <a:cs typeface="Times New Roman" panose="02020603050405020304" pitchFamily="18" charset="0"/>
                  </a:rPr>
                  <a:t>used</a:t>
                </a:r>
                <a:r>
                  <a:rPr lang="pl-PL" dirty="0">
                    <a:latin typeface="Calibri" panose="020F0502020204030204" pitchFamily="34" charset="0"/>
                    <a:ea typeface="Times New Roman" panose="02020603050405020304" pitchFamily="18" charset="0"/>
                    <a:cs typeface="Times New Roman" panose="02020603050405020304" pitchFamily="18" charset="0"/>
                  </a:rPr>
                  <a:t> </a:t>
                </a:r>
                <a:r>
                  <a:rPr lang="pl-PL" dirty="0" err="1">
                    <a:latin typeface="Calibri" panose="020F0502020204030204" pitchFamily="34" charset="0"/>
                    <a:ea typeface="Times New Roman" panose="02020603050405020304" pitchFamily="18" charset="0"/>
                    <a:cs typeface="Times New Roman" panose="02020603050405020304" pitchFamily="18" charset="0"/>
                  </a:rPr>
                  <a:t>equation</a:t>
                </a:r>
                <a:endParaRPr lang="pl-PL"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𝜌</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𝑛𝑓</m:t>
                          </m:r>
                        </m:sub>
                      </m:sSub>
                      <m:r>
                        <a:rPr lang="en-GB"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𝜌</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𝑏𝑓</m:t>
                          </m:r>
                        </m:sub>
                      </m:sSub>
                      <m:r>
                        <a:rPr lang="en-GB" sz="1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1800" i="1">
                              <a:effectLst/>
                              <a:latin typeface="Cambria Math" panose="02040503050406030204" pitchFamily="18" charset="0"/>
                              <a:ea typeface="Calibri" panose="020F0502020204030204" pitchFamily="34" charset="0"/>
                              <a:cs typeface="Times New Roman" panose="02020603050405020304" pitchFamily="18" charset="0"/>
                            </a:rPr>
                            <m:t>1+4.1∙</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n-GB"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GB" sz="18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n-GB" sz="1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GB" sz="1800" i="1">
                              <a:effectLst/>
                              <a:latin typeface="Cambria Math" panose="02040503050406030204" pitchFamily="18" charset="0"/>
                              <a:ea typeface="Calibri" panose="020F0502020204030204" pitchFamily="34" charset="0"/>
                              <a:cs typeface="Times New Roman" panose="02020603050405020304" pitchFamily="18" charset="0"/>
                            </a:rPr>
                            <m:t>∙∅∙</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𝑇</m:t>
                          </m:r>
                          <m:r>
                            <a:rPr lang="en-GB" sz="1800" i="1">
                              <a:effectLst/>
                              <a:latin typeface="Cambria Math" panose="02040503050406030204" pitchFamily="18" charset="0"/>
                              <a:ea typeface="Calibri" panose="020F0502020204030204" pitchFamily="34" charset="0"/>
                              <a:cs typeface="Times New Roman" panose="02020603050405020304" pitchFamily="18" charset="0"/>
                            </a:rPr>
                            <m:t>+4.276∙</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n-GB" sz="1800" i="1">
                                  <a:effectLst/>
                                  <a:latin typeface="Cambria Math" panose="02040503050406030204" pitchFamily="18" charset="0"/>
                                  <a:ea typeface="Calibri" panose="020F0502020204030204" pitchFamily="34" charset="0"/>
                                  <a:cs typeface="Times New Roman" panose="02020603050405020304" pitchFamily="18" charset="0"/>
                                </a:rPr>
                                <m:t>−5</m:t>
                              </m:r>
                            </m:sup>
                          </m:sSup>
                          <m:r>
                            <a:rPr lang="en-GB" sz="1800" i="1">
                              <a:effectLst/>
                              <a:latin typeface="Cambria Math" panose="02040503050406030204" pitchFamily="18" charset="0"/>
                              <a:ea typeface="Calibri" panose="020F0502020204030204" pitchFamily="34" charset="0"/>
                              <a:cs typeface="Times New Roman" panose="02020603050405020304" pitchFamily="18" charset="0"/>
                            </a:rPr>
                            <m:t>∙</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𝑇</m:t>
                          </m:r>
                        </m:e>
                      </m:d>
                    </m:oMath>
                  </m:oMathPara>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Selvam, C., Mohan Lal, D. &amp; Harish, S. Thermophysical properties of ethylene glycol-water mixture containing silver nanoparticles. J Mech Sci Technol 30, 1271–1279 (2016). https://doi.org/10.1007/s12206-016-0231-5</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GB"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latin typeface="Cambria Math" panose="02040503050406030204" pitchFamily="18" charset="0"/>
                              <a:ea typeface="Calibri" panose="020F0502020204030204" pitchFamily="34" charset="0"/>
                              <a:cs typeface="Times New Roman" panose="02020603050405020304" pitchFamily="18" charset="0"/>
                            </a:rPr>
                          </m:ctrlPr>
                        </m:sSubPr>
                        <m:e>
                          <m:r>
                            <a:rPr lang="en-GB" i="1">
                              <a:latin typeface="Cambria Math" panose="02040503050406030204" pitchFamily="18" charset="0"/>
                              <a:ea typeface="Calibri" panose="020F0502020204030204" pitchFamily="34" charset="0"/>
                              <a:cs typeface="Times New Roman" panose="02020603050405020304" pitchFamily="18" charset="0"/>
                            </a:rPr>
                            <m:t>𝐶</m:t>
                          </m:r>
                        </m:e>
                        <m:sub>
                          <m:r>
                            <a:rPr lang="en-GB" i="1">
                              <a:latin typeface="Cambria Math" panose="02040503050406030204" pitchFamily="18" charset="0"/>
                              <a:ea typeface="Calibri" panose="020F0502020204030204" pitchFamily="34" charset="0"/>
                              <a:cs typeface="Times New Roman" panose="02020603050405020304" pitchFamily="18" charset="0"/>
                            </a:rPr>
                            <m:t>𝐴𝑔</m:t>
                          </m:r>
                          <m:r>
                            <a:rPr lang="en-GB" i="1">
                              <a:latin typeface="Cambria Math" panose="02040503050406030204" pitchFamily="18" charset="0"/>
                              <a:ea typeface="Calibri" panose="020F0502020204030204" pitchFamily="34" charset="0"/>
                              <a:cs typeface="Times New Roman" panose="02020603050405020304" pitchFamily="18" charset="0"/>
                            </a:rPr>
                            <m:t>−</m:t>
                          </m:r>
                          <m:r>
                            <a:rPr lang="en-GB" i="1">
                              <a:latin typeface="Cambria Math" panose="02040503050406030204" pitchFamily="18" charset="0"/>
                              <a:ea typeface="Calibri" panose="020F0502020204030204" pitchFamily="34" charset="0"/>
                              <a:cs typeface="Times New Roman" panose="02020603050405020304" pitchFamily="18" charset="0"/>
                            </a:rPr>
                            <m:t>𝑤𝑎𝑡𝑒𝑟</m:t>
                          </m:r>
                        </m:sub>
                      </m:sSub>
                      <m:r>
                        <a:rPr lang="pl-PL"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latin typeface="Cambria Math" panose="02040503050406030204" pitchFamily="18" charset="0"/>
                              <a:ea typeface="Calibri" panose="020F0502020204030204" pitchFamily="34" charset="0"/>
                              <a:cs typeface="Times New Roman" panose="02020603050405020304" pitchFamily="18" charset="0"/>
                            </a:rPr>
                          </m:ctrlPr>
                        </m:sSubPr>
                        <m:e>
                          <m:r>
                            <a:rPr lang="en-GB" i="1">
                              <a:latin typeface="Cambria Math" panose="02040503050406030204" pitchFamily="18" charset="0"/>
                              <a:ea typeface="Calibri" panose="020F0502020204030204" pitchFamily="34" charset="0"/>
                              <a:cs typeface="Times New Roman" panose="02020603050405020304" pitchFamily="18" charset="0"/>
                            </a:rPr>
                            <m:t>𝜌</m:t>
                          </m:r>
                        </m:e>
                        <m:sub>
                          <m:r>
                            <a:rPr lang="en-GB" i="1">
                              <a:latin typeface="Cambria Math" panose="02040503050406030204" pitchFamily="18" charset="0"/>
                              <a:ea typeface="Calibri" panose="020F0502020204030204" pitchFamily="34" charset="0"/>
                              <a:cs typeface="Times New Roman" panose="02020603050405020304" pitchFamily="18" charset="0"/>
                            </a:rPr>
                            <m:t>𝐴𝑔</m:t>
                          </m:r>
                        </m:sub>
                      </m:sSub>
                    </m:oMath>
                  </m:oMathPara>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𝐴𝑔</m:t>
                        </m:r>
                        <m:r>
                          <a:rPr lang="pl-PL" sz="1800" i="1">
                            <a:effectLst/>
                            <a:latin typeface="Cambria Math" panose="02040503050406030204" pitchFamily="18" charset="0"/>
                            <a:ea typeface="Calibri" panose="020F0502020204030204" pitchFamily="34" charset="0"/>
                            <a:cs typeface="Times New Roman" panose="02020603050405020304" pitchFamily="18" charset="0"/>
                          </a:rPr>
                          <m:t>−</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𝑤𝑎𝑡𝑒𝑟</m:t>
                        </m:r>
                      </m:sub>
                    </m:sSub>
                  </m:oMath>
                </a14:m>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0.5 kg</a:t>
                </a:r>
                <a:r>
                  <a:rPr lang="pl-PL" sz="1800" baseline="-25000" dirty="0">
                    <a:effectLst/>
                    <a:latin typeface="Calibri" panose="020F0502020204030204" pitchFamily="34" charset="0"/>
                    <a:ea typeface="Times New Roman" panose="02020603050405020304" pitchFamily="18" charset="0"/>
                    <a:cs typeface="Times New Roman" panose="02020603050405020304" pitchFamily="18" charset="0"/>
                  </a:rPr>
                  <a:t>Ag</a:t>
                </a:r>
                <a:r>
                  <a:rPr lang="pl-PL" sz="1800" dirty="0">
                    <a:effectLst/>
                    <a:latin typeface="Calibri" panose="020F0502020204030204" pitchFamily="34" charset="0"/>
                    <a:ea typeface="Times New Roman" panose="02020603050405020304" pitchFamily="18" charset="0"/>
                    <a:cs typeface="Calibri" panose="020F0502020204030204" pitchFamily="34" charset="0"/>
                  </a:rPr>
                  <a:t>∙</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m</a:t>
                </a:r>
                <a:r>
                  <a:rPr lang="pl-PL" sz="1800" baseline="30000" dirty="0">
                    <a:effectLst/>
                    <a:latin typeface="Calibri" panose="020F0502020204030204" pitchFamily="34" charset="0"/>
                    <a:ea typeface="Times New Roman" panose="02020603050405020304" pitchFamily="18" charset="0"/>
                    <a:cs typeface="Times New Roman" panose="02020603050405020304" pitchFamily="18" charset="0"/>
                  </a:rPr>
                  <a:t>-3</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 amount of Ag NPs in 1 m</a:t>
                </a:r>
                <a:r>
                  <a:rPr lang="pl-PL" sz="1800" baseline="30000" dirty="0">
                    <a:effectLst/>
                    <a:latin typeface="Calibri" panose="020F0502020204030204" pitchFamily="34" charset="0"/>
                    <a:ea typeface="Times New Roman" panose="02020603050405020304" pitchFamily="18" charset="0"/>
                    <a:cs typeface="Times New Roman" panose="02020603050405020304" pitchFamily="18" charset="0"/>
                  </a:rPr>
                  <a:t>3</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of water</a:t>
                </a:r>
              </a:p>
              <a:p>
                <a:pPr>
                  <a:lnSpc>
                    <a:spcPct val="107000"/>
                  </a:lnSpc>
                  <a:spcAft>
                    <a:spcPts val="800"/>
                  </a:spcAft>
                </a:pPr>
                <a:r>
                  <a:rPr lang="pl-PL" sz="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Siczek, K., Zatorski, H., Chmielowiec-Korzeniowska, A., Pulit-Prociak, J., Śmiech, M., Kordek, R., Fichna, J. (2017). </a:t>
                </a:r>
                <a:r>
                  <a:rPr lang="en-GB" sz="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Synthesis and evaluation of anti-inflammatory properties of silver nanoparticle suspensions in experimental colitis in mice. Chemical Biology and Drug Design, 89(4). https://doi.org/10.1111/cbdd.12876</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Obtained </a:t>
                </a:r>
                <a14:m>
                  <m:oMath xmlns:m="http://schemas.openxmlformats.org/officeDocument/2006/math">
                    <m:r>
                      <a:rPr lang="en-GB" sz="1800" i="1">
                        <a:effectLst/>
                        <a:latin typeface="Cambria Math" panose="02040503050406030204" pitchFamily="18" charset="0"/>
                        <a:ea typeface="Calibri" panose="020F0502020204030204" pitchFamily="34" charset="0"/>
                        <a:cs typeface="Times New Roman" panose="02020603050405020304" pitchFamily="18" charset="0"/>
                      </a:rPr>
                      <m:t>∅=4.77∙</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n-GB" sz="1800" i="1">
                            <a:effectLst/>
                            <a:latin typeface="Cambria Math" panose="02040503050406030204" pitchFamily="18" charset="0"/>
                            <a:ea typeface="Calibri" panose="020F0502020204030204" pitchFamily="34" charset="0"/>
                            <a:cs typeface="Times New Roman" panose="02020603050405020304" pitchFamily="18" charset="0"/>
                          </a:rPr>
                          <m:t>−5</m:t>
                        </m:r>
                      </m:sup>
                    </m:sSup>
                  </m:oMath>
                </a14:m>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 volume fraction of Ag NPs in water</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pole tekstowe 14">
                <a:extLst>
                  <a:ext uri="{FF2B5EF4-FFF2-40B4-BE49-F238E27FC236}">
                    <a16:creationId xmlns:a16="http://schemas.microsoft.com/office/drawing/2014/main" id="{937D8837-D0F2-4441-A990-6D99A7837309}"/>
                  </a:ext>
                </a:extLst>
              </p:cNvPr>
              <p:cNvSpPr txBox="1">
                <a:spLocks noRot="1" noChangeAspect="1" noMove="1" noResize="1" noEditPoints="1" noAdjustHandles="1" noChangeArrowheads="1" noChangeShapeType="1" noTextEdit="1"/>
              </p:cNvSpPr>
              <p:nvPr/>
            </p:nvSpPr>
            <p:spPr>
              <a:xfrm>
                <a:off x="838200" y="1052736"/>
                <a:ext cx="7467600" cy="4956742"/>
              </a:xfrm>
              <a:prstGeom prst="rect">
                <a:avLst/>
              </a:prstGeom>
              <a:blipFill>
                <a:blip r:embed="rId3"/>
                <a:stretch>
                  <a:fillRect l="-735" t="-492" b="-1107"/>
                </a:stretch>
              </a:blipFill>
            </p:spPr>
            <p:txBody>
              <a:bodyPr/>
              <a:lstStyle/>
              <a:p>
                <a:r>
                  <a:rPr lang="pl-PL">
                    <a:noFill/>
                  </a:rPr>
                  <a:t> </a:t>
                </a:r>
              </a:p>
            </p:txBody>
          </p:sp>
        </mc:Fallback>
      </mc:AlternateContent>
    </p:spTree>
    <p:extLst>
      <p:ext uri="{BB962C8B-B14F-4D97-AF65-F5344CB8AC3E}">
        <p14:creationId xmlns:p14="http://schemas.microsoft.com/office/powerpoint/2010/main" val="3502501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solidFill>
              </a:rPr>
              <a:t>3.2. Properties of nanofluid</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mc:AlternateContent xmlns:mc="http://schemas.openxmlformats.org/markup-compatibility/2006">
        <mc:Choice xmlns:a14="http://schemas.microsoft.com/office/drawing/2010/main" Requires="a14">
          <p:sp>
            <p:nvSpPr>
              <p:cNvPr id="15" name="pole tekstowe 14">
                <a:extLst>
                  <a:ext uri="{FF2B5EF4-FFF2-40B4-BE49-F238E27FC236}">
                    <a16:creationId xmlns:a16="http://schemas.microsoft.com/office/drawing/2014/main" id="{937D8837-D0F2-4441-A990-6D99A7837309}"/>
                  </a:ext>
                </a:extLst>
              </p:cNvPr>
              <p:cNvSpPr txBox="1"/>
              <p:nvPr/>
            </p:nvSpPr>
            <p:spPr>
              <a:xfrm>
                <a:off x="533400" y="1219200"/>
                <a:ext cx="8153400" cy="3976410"/>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T = 27 </a:t>
                </a:r>
                <a:r>
                  <a:rPr lang="en-GB" sz="1800" dirty="0">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viscosity of water </a:t>
                </a:r>
                <a14:m>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𝑏𝑓</m:t>
                        </m:r>
                      </m:sub>
                    </m:sSub>
                  </m:oMath>
                </a14:m>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 0.00</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0851</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Pa</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viscosity of nanofluid </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with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almost spherical Ag NPs is obtained from equation </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pl-PL" i="1">
                              <a:latin typeface="Cambria Math" panose="02040503050406030204" pitchFamily="18" charset="0"/>
                              <a:ea typeface="Calibri" panose="020F0502020204030204" pitchFamily="34" charset="0"/>
                              <a:cs typeface="Times New Roman" panose="02020603050405020304" pitchFamily="18" charset="0"/>
                            </a:rPr>
                          </m:ctrlPr>
                        </m:sSubPr>
                        <m:e>
                          <m:r>
                            <a:rPr lang="en-GB" i="1">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sub>
                          <m:r>
                            <a:rPr lang="en-GB" i="1">
                              <a:latin typeface="Cambria Math" panose="02040503050406030204" pitchFamily="18" charset="0"/>
                              <a:ea typeface="Calibri" panose="020F0502020204030204" pitchFamily="34" charset="0"/>
                              <a:cs typeface="Times New Roman" panose="02020603050405020304" pitchFamily="18" charset="0"/>
                            </a:rPr>
                            <m:t>𝑛𝑓</m:t>
                          </m:r>
                        </m:sub>
                      </m:sSub>
                      <m:r>
                        <a:rPr lang="en-GB" i="1">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latin typeface="Cambria Math" panose="02040503050406030204" pitchFamily="18" charset="0"/>
                              <a:ea typeface="Calibri" panose="020F0502020204030204" pitchFamily="34" charset="0"/>
                              <a:cs typeface="Times New Roman" panose="02020603050405020304" pitchFamily="18" charset="0"/>
                            </a:rPr>
                          </m:ctrlPr>
                        </m:sSubPr>
                        <m:e>
                          <m:r>
                            <a:rPr lang="en-GB" i="1">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sub>
                          <m:r>
                            <a:rPr lang="en-GB" i="1">
                              <a:latin typeface="Cambria Math" panose="02040503050406030204" pitchFamily="18" charset="0"/>
                              <a:ea typeface="Calibri" panose="020F0502020204030204" pitchFamily="34" charset="0"/>
                              <a:cs typeface="Times New Roman" panose="02020603050405020304" pitchFamily="18" charset="0"/>
                            </a:rPr>
                            <m:t>𝑏𝑓</m:t>
                          </m:r>
                        </m:sub>
                      </m:sSub>
                      <m:r>
                        <a:rPr lang="en-GB" i="1">
                          <a:latin typeface="Cambria Math" panose="02040503050406030204" pitchFamily="18" charset="0"/>
                          <a:ea typeface="Calibri" panose="020F0502020204030204" pitchFamily="34" charset="0"/>
                          <a:cs typeface="Times New Roman" panose="02020603050405020304" pitchFamily="18" charset="0"/>
                        </a:rPr>
                        <m:t>∙</m:t>
                      </m:r>
                      <m:d>
                        <m:dPr>
                          <m:ctrlPr>
                            <a:rPr lang="pl-PL" i="1">
                              <a:latin typeface="Cambria Math" panose="02040503050406030204" pitchFamily="18" charset="0"/>
                              <a:ea typeface="Calibri" panose="020F0502020204030204" pitchFamily="34" charset="0"/>
                              <a:cs typeface="Times New Roman" panose="02020603050405020304" pitchFamily="18" charset="0"/>
                            </a:rPr>
                          </m:ctrlPr>
                        </m:dPr>
                        <m:e>
                          <m:r>
                            <a:rPr lang="en-GB" i="1">
                              <a:latin typeface="Cambria Math" panose="02040503050406030204" pitchFamily="18" charset="0"/>
                              <a:ea typeface="Calibri" panose="020F0502020204030204" pitchFamily="34" charset="0"/>
                              <a:cs typeface="Times New Roman" panose="02020603050405020304" pitchFamily="18" charset="0"/>
                            </a:rPr>
                            <m:t>1.0511−0.9641∙∅+0.4390∙∅∙</m:t>
                          </m:r>
                          <m:r>
                            <a:rPr lang="en-GB" i="1">
                              <a:latin typeface="Cambria Math" panose="02040503050406030204" pitchFamily="18" charset="0"/>
                              <a:ea typeface="Calibri" panose="020F0502020204030204" pitchFamily="34" charset="0"/>
                              <a:cs typeface="Times New Roman" panose="02020603050405020304" pitchFamily="18" charset="0"/>
                            </a:rPr>
                            <m:t>𝑇</m:t>
                          </m:r>
                          <m:r>
                            <a:rPr lang="en-GB" i="1">
                              <a:latin typeface="Cambria Math" panose="02040503050406030204" pitchFamily="18" charset="0"/>
                              <a:ea typeface="Calibri" panose="020F0502020204030204" pitchFamily="34" charset="0"/>
                              <a:cs typeface="Times New Roman" panose="02020603050405020304" pitchFamily="18" charset="0"/>
                            </a:rPr>
                            <m:t>+4∙</m:t>
                          </m:r>
                          <m:sSup>
                            <m:sSupPr>
                              <m:ctrlPr>
                                <a:rPr lang="pl-PL" i="1">
                                  <a:latin typeface="Cambria Math" panose="02040503050406030204" pitchFamily="18" charset="0"/>
                                  <a:ea typeface="Calibri" panose="020F0502020204030204" pitchFamily="34" charset="0"/>
                                  <a:cs typeface="Times New Roman" panose="02020603050405020304" pitchFamily="18" charset="0"/>
                                </a:rPr>
                              </m:ctrlPr>
                            </m:sSupPr>
                            <m:e>
                              <m:r>
                                <a:rPr lang="en-GB" i="1">
                                  <a:latin typeface="Cambria Math" panose="02040503050406030204" pitchFamily="18" charset="0"/>
                                  <a:ea typeface="Calibri" panose="020F0502020204030204" pitchFamily="34" charset="0"/>
                                  <a:cs typeface="Times New Roman" panose="02020603050405020304" pitchFamily="18" charset="0"/>
                                </a:rPr>
                                <m:t>10</m:t>
                              </m:r>
                            </m:e>
                            <m:sup>
                              <m:r>
                                <a:rPr lang="en-GB" i="1">
                                  <a:latin typeface="Cambria Math" panose="02040503050406030204" pitchFamily="18" charset="0"/>
                                  <a:ea typeface="Calibri" panose="020F0502020204030204" pitchFamily="34" charset="0"/>
                                  <a:cs typeface="Times New Roman" panose="02020603050405020304" pitchFamily="18" charset="0"/>
                                </a:rPr>
                                <m:t>−4</m:t>
                              </m:r>
                            </m:sup>
                          </m:sSup>
                          <m:r>
                            <a:rPr lang="en-GB" i="1">
                              <a:latin typeface="Cambria Math" panose="02040503050406030204" pitchFamily="18" charset="0"/>
                              <a:ea typeface="Calibri" panose="020F0502020204030204" pitchFamily="34" charset="0"/>
                              <a:cs typeface="Times New Roman" panose="02020603050405020304" pitchFamily="18" charset="0"/>
                            </a:rPr>
                            <m:t>∙</m:t>
                          </m:r>
                          <m:r>
                            <a:rPr lang="en-GB" i="1">
                              <a:latin typeface="Cambria Math" panose="02040503050406030204" pitchFamily="18" charset="0"/>
                              <a:ea typeface="Calibri" panose="020F0502020204030204" pitchFamily="34" charset="0"/>
                              <a:cs typeface="Times New Roman" panose="02020603050405020304" pitchFamily="18" charset="0"/>
                            </a:rPr>
                            <m:t>𝑇</m:t>
                          </m:r>
                        </m:e>
                      </m:d>
                    </m:oMath>
                  </m:oMathPara>
                </a14:m>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Sadripour, S., Chamkha, A.J. The effect of nanoparticle morphology on heat transfer and entropygeneration of supported nanofluids in a heat sink solar collector, Thermal Science and Engineering Progress 9 (2019) 266–280, https://doi.org/10.1016/j.tsep.2018.12.002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viscosity of nanofluid containing Ag nano</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wires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is obtained from </a:t>
                </a:r>
                <a:r>
                  <a:rPr lang="en-GB" dirty="0">
                    <a:latin typeface="Calibri" panose="020F0502020204030204" pitchFamily="34" charset="0"/>
                    <a:ea typeface="Times New Roman" panose="02020603050405020304" pitchFamily="18" charset="0"/>
                    <a:cs typeface="Times New Roman" panose="02020603050405020304" pitchFamily="18" charset="0"/>
                  </a:rPr>
                  <a:t>Einstein</a:t>
                </a:r>
                <a:r>
                  <a:rPr lang="pl-PL" dirty="0">
                    <a:latin typeface="Calibri" panose="020F0502020204030204" pitchFamily="34" charset="0"/>
                    <a:ea typeface="Times New Roman" panose="02020603050405020304" pitchFamily="18" charset="0"/>
                    <a:cs typeface="Times New Roman" panose="02020603050405020304" pitchFamily="18" charset="0"/>
                  </a:rPr>
                  <a:t> </a:t>
                </a:r>
                <a:r>
                  <a:rPr lang="en-GB" dirty="0">
                    <a:latin typeface="Calibri" panose="020F0502020204030204" pitchFamily="34" charset="0"/>
                    <a:ea typeface="Times New Roman" panose="02020603050405020304" pitchFamily="18" charset="0"/>
                    <a:cs typeface="Times New Roman" panose="02020603050405020304" pitchFamily="18" charset="0"/>
                  </a:rPr>
                  <a:t>equation</a:t>
                </a:r>
                <a:endParaRPr lang="pl-PL"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pl-PL" i="1">
                              <a:latin typeface="Cambria Math" panose="02040503050406030204" pitchFamily="18" charset="0"/>
                              <a:ea typeface="Calibri" panose="020F0502020204030204" pitchFamily="34" charset="0"/>
                              <a:cs typeface="Times New Roman" panose="02020603050405020304" pitchFamily="18" charset="0"/>
                            </a:rPr>
                          </m:ctrlPr>
                        </m:sSubPr>
                        <m:e>
                          <m:r>
                            <a:rPr lang="en-GB" i="1">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sub>
                          <m:r>
                            <a:rPr lang="en-GB" i="1">
                              <a:latin typeface="Cambria Math" panose="02040503050406030204" pitchFamily="18" charset="0"/>
                              <a:ea typeface="Calibri" panose="020F0502020204030204" pitchFamily="34" charset="0"/>
                              <a:cs typeface="Times New Roman" panose="02020603050405020304" pitchFamily="18" charset="0"/>
                            </a:rPr>
                            <m:t>𝑛𝑓</m:t>
                          </m:r>
                        </m:sub>
                      </m:sSub>
                      <m:r>
                        <a:rPr lang="en-GB" i="1">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latin typeface="Cambria Math" panose="02040503050406030204" pitchFamily="18" charset="0"/>
                              <a:ea typeface="Calibri" panose="020F0502020204030204" pitchFamily="34" charset="0"/>
                              <a:cs typeface="Times New Roman" panose="02020603050405020304" pitchFamily="18" charset="0"/>
                            </a:rPr>
                          </m:ctrlPr>
                        </m:sSubPr>
                        <m:e>
                          <m:r>
                            <a:rPr lang="en-GB" i="1">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sub>
                          <m:r>
                            <a:rPr lang="en-GB" i="1">
                              <a:latin typeface="Cambria Math" panose="02040503050406030204" pitchFamily="18" charset="0"/>
                              <a:ea typeface="Calibri" panose="020F0502020204030204" pitchFamily="34" charset="0"/>
                              <a:cs typeface="Times New Roman" panose="02020603050405020304" pitchFamily="18" charset="0"/>
                            </a:rPr>
                            <m:t>𝑏𝑓</m:t>
                          </m:r>
                        </m:sub>
                      </m:sSub>
                      <m:r>
                        <a:rPr lang="en-GB" i="1">
                          <a:latin typeface="Cambria Math" panose="02040503050406030204" pitchFamily="18" charset="0"/>
                          <a:ea typeface="Calibri" panose="020F0502020204030204" pitchFamily="34" charset="0"/>
                          <a:cs typeface="Times New Roman" panose="02020603050405020304" pitchFamily="18" charset="0"/>
                        </a:rPr>
                        <m:t>∙</m:t>
                      </m:r>
                      <m:d>
                        <m:dPr>
                          <m:ctrlPr>
                            <a:rPr lang="pl-PL" i="1">
                              <a:latin typeface="Cambria Math" panose="02040503050406030204" pitchFamily="18" charset="0"/>
                              <a:ea typeface="Calibri" panose="020F0502020204030204" pitchFamily="34" charset="0"/>
                              <a:cs typeface="Times New Roman" panose="02020603050405020304" pitchFamily="18" charset="0"/>
                            </a:rPr>
                          </m:ctrlPr>
                        </m:dPr>
                        <m:e>
                          <m:r>
                            <a:rPr lang="en-GB" i="1">
                              <a:latin typeface="Cambria Math" panose="02040503050406030204" pitchFamily="18" charset="0"/>
                              <a:ea typeface="Calibri" panose="020F0502020204030204" pitchFamily="34" charset="0"/>
                              <a:cs typeface="Times New Roman" panose="02020603050405020304" pitchFamily="18" charset="0"/>
                            </a:rPr>
                            <m:t>1+2.5∙∅</m:t>
                          </m:r>
                        </m:e>
                      </m:d>
                    </m:oMath>
                  </m:oMathPara>
                </a14:m>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Sadripour, S., Chamkha, A.J. The effect of nanoparticle morphology on heat transfer and entropygeneration of supported nanofluids in a heat sink solar collector, Thermal Science and Engineering Progress 9 (2019) 266–280, https://doi.org/10.1016/j.tsep.2018.12.002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5" name="pole tekstowe 14">
                <a:extLst>
                  <a:ext uri="{FF2B5EF4-FFF2-40B4-BE49-F238E27FC236}">
                    <a16:creationId xmlns:a16="http://schemas.microsoft.com/office/drawing/2014/main" id="{937D8837-D0F2-4441-A990-6D99A7837309}"/>
                  </a:ext>
                </a:extLst>
              </p:cNvPr>
              <p:cNvSpPr txBox="1">
                <a:spLocks noRot="1" noChangeAspect="1" noMove="1" noResize="1" noEditPoints="1" noAdjustHandles="1" noChangeArrowheads="1" noChangeShapeType="1" noTextEdit="1"/>
              </p:cNvSpPr>
              <p:nvPr/>
            </p:nvSpPr>
            <p:spPr>
              <a:xfrm>
                <a:off x="533400" y="1219200"/>
                <a:ext cx="8153400" cy="3976410"/>
              </a:xfrm>
              <a:prstGeom prst="rect">
                <a:avLst/>
              </a:prstGeom>
              <a:blipFill>
                <a:blip r:embed="rId3"/>
                <a:stretch>
                  <a:fillRect l="-673" t="-920" r="-449"/>
                </a:stretch>
              </a:blipFill>
            </p:spPr>
            <p:txBody>
              <a:bodyPr/>
              <a:lstStyle/>
              <a:p>
                <a:r>
                  <a:rPr lang="pl-PL">
                    <a:noFill/>
                  </a:rPr>
                  <a:t> </a:t>
                </a:r>
              </a:p>
            </p:txBody>
          </p:sp>
        </mc:Fallback>
      </mc:AlternateContent>
    </p:spTree>
    <p:extLst>
      <p:ext uri="{BB962C8B-B14F-4D97-AF65-F5344CB8AC3E}">
        <p14:creationId xmlns:p14="http://schemas.microsoft.com/office/powerpoint/2010/main" val="260510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
            <a:ext cx="7848600" cy="461665"/>
          </a:xfrm>
          <a:prstGeom prst="rect">
            <a:avLst/>
          </a:prstGeom>
          <a:noFill/>
        </p:spPr>
        <p:txBody>
          <a:bodyPr wrap="square" rtlCol="0">
            <a:spAutoFit/>
          </a:bodyPr>
          <a:lstStyle/>
          <a:p>
            <a:r>
              <a:rPr lang="pl-PL" sz="2400" dirty="0">
                <a:solidFill>
                  <a:schemeClr val="tx2"/>
                </a:solidFill>
              </a:rPr>
              <a:t>3.2. Properties of nanofluid</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937D8837-D0F2-4441-A990-6D99A7837309}"/>
                  </a:ext>
                </a:extLst>
              </p:cNvPr>
              <p:cNvSpPr txBox="1"/>
              <p:nvPr/>
            </p:nvSpPr>
            <p:spPr>
              <a:xfrm>
                <a:off x="533400" y="932399"/>
                <a:ext cx="8153400" cy="5039393"/>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T = 27 </a:t>
                </a:r>
                <a:r>
                  <a:rPr lang="en-GB" sz="1800" dirty="0">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 </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he </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density of </a:t>
                </a:r>
                <a:r>
                  <a:rPr lang="pl-PL" sz="1800" dirty="0" err="1">
                    <a:effectLst/>
                    <a:latin typeface="Calibri" panose="020F0502020204030204" pitchFamily="34" charset="0"/>
                    <a:ea typeface="Times New Roman" panose="02020603050405020304" pitchFamily="18" charset="0"/>
                    <a:cs typeface="Times New Roman" panose="02020603050405020304" pitchFamily="18" charset="0"/>
                  </a:rPr>
                  <a:t>water</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pl-PL" sz="1800" dirty="0" err="1">
                    <a:effectLst/>
                    <a:latin typeface="Calibri" panose="020F0502020204030204" pitchFamily="34" charset="0"/>
                    <a:ea typeface="Times New Roman" panose="02020603050405020304" pitchFamily="18" charset="0"/>
                    <a:cs typeface="Times New Roman" panose="02020603050405020304" pitchFamily="18" charset="0"/>
                  </a:rPr>
                  <a:t>solution</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of Bovine Serum Albumine (BSA) </a:t>
                </a:r>
                <a14:m>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smtClean="0">
                            <a:effectLst/>
                            <a:latin typeface="Cambria Math" panose="02040503050406030204" pitchFamily="18" charset="0"/>
                            <a:ea typeface="Cambria Math" panose="02040503050406030204" pitchFamily="18" charset="0"/>
                            <a:cs typeface="Times New Roman" panose="02020603050405020304" pitchFamily="18" charset="0"/>
                          </a:rPr>
                          <m:t>𝜌</m:t>
                        </m:r>
                      </m:e>
                      <m:sub>
                        <m:r>
                          <a:rPr lang="pl-PL" sz="1800" b="0" i="1" smtClean="0">
                            <a:effectLst/>
                            <a:latin typeface="Cambria Math" panose="02040503050406030204" pitchFamily="18" charset="0"/>
                            <a:ea typeface="Calibri" panose="020F0502020204030204" pitchFamily="34" charset="0"/>
                            <a:cs typeface="Times New Roman" panose="02020603050405020304" pitchFamily="18" charset="0"/>
                          </a:rPr>
                          <m:t>𝐵𝑆𝐴</m:t>
                        </m:r>
                      </m:sub>
                    </m:sSub>
                  </m:oMath>
                </a14:m>
                <a:endParaRPr lang="pl-PL"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Singh</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M.,</a:t>
                </a: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Chand</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H.,</a:t>
                </a: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Gupta</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K.C.</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The Studies of Density, ApparentMolar Volume, and Viscosity of Bovine Serum Albumin, Egg Albumin, and Lysozyme in Aqueous and RbI, CsI, and DTAB Aqueous Solutions at 303.15 K, </a:t>
                </a: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hemistry</a:t>
                </a: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&amp; B</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iodiversity, </a:t>
                </a: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Vol. 2 (2005)</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809-824</a:t>
                </a: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pl-PL"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smtClean="0">
                              <a:effectLst/>
                              <a:latin typeface="Cambria Math" panose="02040503050406030204" pitchFamily="18" charset="0"/>
                              <a:ea typeface="Cambria Math" panose="02040503050406030204" pitchFamily="18" charset="0"/>
                              <a:cs typeface="Times New Roman" panose="02020603050405020304" pitchFamily="18" charset="0"/>
                            </a:rPr>
                            <m:t>𝜌</m:t>
                          </m:r>
                        </m:e>
                        <m:sub>
                          <m:r>
                            <a:rPr lang="pl-PL" sz="1800" b="0" i="1" smtClean="0">
                              <a:effectLst/>
                              <a:latin typeface="Cambria Math" panose="02040503050406030204" pitchFamily="18" charset="0"/>
                              <a:ea typeface="Calibri" panose="020F0502020204030204" pitchFamily="34" charset="0"/>
                              <a:cs typeface="Times New Roman" panose="02020603050405020304" pitchFamily="18" charset="0"/>
                            </a:rPr>
                            <m:t>𝐵𝑆𝐴</m:t>
                          </m:r>
                        </m:sub>
                      </m:sSub>
                      <m:r>
                        <a:rPr lang="pl-PL" sz="1800" b="0" i="0"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pl-PL" sz="1800" b="0" i="1" smtClean="0">
                              <a:effectLst/>
                              <a:latin typeface="Cambria Math" panose="02040503050406030204" pitchFamily="18" charset="0"/>
                              <a:cs typeface="Times New Roman" panose="02020603050405020304" pitchFamily="18" charset="0"/>
                            </a:rPr>
                          </m:ctrlPr>
                        </m:sSubSupPr>
                        <m:e>
                          <m:r>
                            <a:rPr lang="pl-PL" i="1">
                              <a:latin typeface="Cambria Math" panose="02040503050406030204" pitchFamily="18" charset="0"/>
                              <a:ea typeface="Cambria Math" panose="02040503050406030204" pitchFamily="18" charset="0"/>
                              <a:cs typeface="Times New Roman" panose="02020603050405020304" pitchFamily="18" charset="0"/>
                            </a:rPr>
                            <m:t>𝜌</m:t>
                          </m:r>
                        </m:e>
                        <m:sub>
                          <m:r>
                            <a:rPr lang="pl-PL" sz="1800" b="0" i="1" smtClean="0">
                              <a:effectLst/>
                              <a:latin typeface="Cambria Math" panose="02040503050406030204" pitchFamily="18" charset="0"/>
                              <a:cs typeface="Times New Roman" panose="02020603050405020304" pitchFamily="18" charset="0"/>
                            </a:rPr>
                            <m:t>𝐵𝑆𝐴</m:t>
                          </m:r>
                        </m:sub>
                        <m:sup>
                          <m:r>
                            <a:rPr lang="pl-PL" sz="1800" b="0" i="1" smtClean="0">
                              <a:effectLst/>
                              <a:latin typeface="Cambria Math" panose="02040503050406030204" pitchFamily="18" charset="0"/>
                              <a:cs typeface="Times New Roman" panose="02020603050405020304" pitchFamily="18" charset="0"/>
                            </a:rPr>
                            <m:t>0</m:t>
                          </m:r>
                        </m:sup>
                      </m:sSubSup>
                      <m:r>
                        <a:rPr lang="pl-PL" sz="1800" b="0" i="1" smtClean="0">
                          <a:effectLst/>
                          <a:latin typeface="Cambria Math" panose="02040503050406030204" pitchFamily="18" charset="0"/>
                          <a:cs typeface="Times New Roman" panose="02020603050405020304" pitchFamily="18" charset="0"/>
                        </a:rPr>
                        <m:t>+</m:t>
                      </m:r>
                      <m:sSub>
                        <m:sSubPr>
                          <m:ctrlPr>
                            <a:rPr lang="pl-PL" sz="1800" b="0" i="1" smtClean="0">
                              <a:effectLst/>
                              <a:latin typeface="Cambria Math" panose="02040503050406030204" pitchFamily="18" charset="0"/>
                              <a:cs typeface="Times New Roman" panose="02020603050405020304" pitchFamily="18" charset="0"/>
                            </a:rPr>
                          </m:ctrlPr>
                        </m:sSubPr>
                        <m:e>
                          <m:r>
                            <a:rPr lang="pl-PL" sz="1800" b="0" i="1" smtClean="0">
                              <a:effectLst/>
                              <a:latin typeface="Cambria Math" panose="02040503050406030204" pitchFamily="18" charset="0"/>
                              <a:cs typeface="Times New Roman" panose="02020603050405020304" pitchFamily="18" charset="0"/>
                            </a:rPr>
                            <m:t>𝑆</m:t>
                          </m:r>
                        </m:e>
                        <m:sub>
                          <m:r>
                            <a:rPr lang="pl-PL" sz="1800" b="0" i="1" smtClean="0">
                              <a:effectLst/>
                              <a:latin typeface="Cambria Math" panose="02040503050406030204" pitchFamily="18" charset="0"/>
                              <a:cs typeface="Times New Roman" panose="02020603050405020304" pitchFamily="18" charset="0"/>
                            </a:rPr>
                            <m:t>𝑑</m:t>
                          </m:r>
                        </m:sub>
                      </m:sSub>
                      <m: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t>𝑚</m:t>
                      </m:r>
                    </m:oMath>
                  </m:oMathPara>
                </a14:m>
                <a:endParaRPr lang="pl-PL" sz="1800" b="0" dirty="0">
                  <a:effectLst/>
                  <a:latin typeface="Calibri" panose="020F0502020204030204" pitchFamily="34" charset="0"/>
                  <a:ea typeface="Cambria Math" panose="02040503050406030204" pitchFamily="18" charset="0"/>
                  <a:cs typeface="Times New Roman" panose="02020603050405020304" pitchFamily="18" charset="0"/>
                </a:endParaRPr>
              </a:p>
              <a:p>
                <a:pPr>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where: </a:t>
                </a:r>
                <a14:m>
                  <m:oMath xmlns:m="http://schemas.openxmlformats.org/officeDocument/2006/math">
                    <m:sSubSup>
                      <m:sSubSupPr>
                        <m:ctrlPr>
                          <a:rPr lang="pl-PL" sz="1800" b="0" i="1" smtClean="0">
                            <a:effectLst/>
                            <a:latin typeface="Cambria Math" panose="02040503050406030204" pitchFamily="18" charset="0"/>
                            <a:cs typeface="Times New Roman" panose="02020603050405020304" pitchFamily="18" charset="0"/>
                          </a:rPr>
                        </m:ctrlPr>
                      </m:sSubSupPr>
                      <m:e>
                        <m:r>
                          <a:rPr lang="pl-PL" i="1">
                            <a:latin typeface="Cambria Math" panose="02040503050406030204" pitchFamily="18" charset="0"/>
                            <a:ea typeface="Cambria Math" panose="02040503050406030204" pitchFamily="18" charset="0"/>
                            <a:cs typeface="Times New Roman" panose="02020603050405020304" pitchFamily="18" charset="0"/>
                          </a:rPr>
                          <m:t>𝜌</m:t>
                        </m:r>
                      </m:e>
                      <m:sub>
                        <m:r>
                          <a:rPr lang="pl-PL" sz="1800" b="0" i="1" smtClean="0">
                            <a:effectLst/>
                            <a:latin typeface="Cambria Math" panose="02040503050406030204" pitchFamily="18" charset="0"/>
                            <a:cs typeface="Times New Roman" panose="02020603050405020304" pitchFamily="18" charset="0"/>
                          </a:rPr>
                          <m:t>𝐵𝑆𝐴</m:t>
                        </m:r>
                      </m:sub>
                      <m:sup>
                        <m:r>
                          <a:rPr lang="pl-PL" sz="1800" b="0" i="1" smtClean="0">
                            <a:effectLst/>
                            <a:latin typeface="Cambria Math" panose="02040503050406030204" pitchFamily="18" charset="0"/>
                            <a:cs typeface="Times New Roman" panose="02020603050405020304" pitchFamily="18" charset="0"/>
                          </a:rPr>
                          <m:t>0</m:t>
                        </m:r>
                      </m:sup>
                    </m:sSubSup>
                    <m:r>
                      <a:rPr lang="pl-PL" i="1">
                        <a:latin typeface="Cambria Math" panose="02040503050406030204" pitchFamily="18" charset="0"/>
                        <a:cs typeface="Times New Roman" panose="02020603050405020304" pitchFamily="18" charset="0"/>
                      </a:rPr>
                      <m:t>=0.9964</m:t>
                    </m:r>
                    <m:r>
                      <a:rPr lang="pl-PL" i="1">
                        <a:latin typeface="Cambria Math" panose="02040503050406030204" pitchFamily="18" charset="0"/>
                        <a:cs typeface="Times New Roman" panose="02020603050405020304" pitchFamily="18" charset="0"/>
                      </a:rPr>
                      <m:t>𝑔</m:t>
                    </m:r>
                    <m:r>
                      <a:rPr lang="pl-PL" b="0" i="1" smtClean="0">
                        <a:latin typeface="Cambria Math" panose="02040503050406030204" pitchFamily="18" charset="0"/>
                        <a:cs typeface="Times New Roman" panose="02020603050405020304" pitchFamily="18" charset="0"/>
                      </a:rPr>
                      <m:t>/</m:t>
                    </m:r>
                    <m:sSup>
                      <m:sSupPr>
                        <m:ctrlPr>
                          <a:rPr lang="pl-PL" i="1">
                            <a:latin typeface="Cambria Math" panose="02040503050406030204" pitchFamily="18" charset="0"/>
                            <a:cs typeface="Times New Roman" panose="02020603050405020304" pitchFamily="18" charset="0"/>
                          </a:rPr>
                        </m:ctrlPr>
                      </m:sSupPr>
                      <m:e>
                        <m:r>
                          <a:rPr lang="pl-PL" i="1">
                            <a:latin typeface="Cambria Math" panose="02040503050406030204" pitchFamily="18" charset="0"/>
                            <a:cs typeface="Times New Roman" panose="02020603050405020304" pitchFamily="18" charset="0"/>
                          </a:rPr>
                          <m:t>𝑐𝑚</m:t>
                        </m:r>
                      </m:e>
                      <m:sup>
                        <m:r>
                          <a:rPr lang="pl-PL" i="1">
                            <a:latin typeface="Cambria Math" panose="02040503050406030204" pitchFamily="18" charset="0"/>
                            <a:cs typeface="Times New Roman" panose="02020603050405020304" pitchFamily="18" charset="0"/>
                          </a:rPr>
                          <m:t>3</m:t>
                        </m:r>
                      </m:sup>
                    </m:sSup>
                  </m:oMath>
                </a14:m>
                <a:r>
                  <a:rPr lang="pl-PL" sz="18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pl-PL" i="1">
                            <a:latin typeface="Cambria Math" panose="02040503050406030204" pitchFamily="18" charset="0"/>
                            <a:cs typeface="Times New Roman" panose="02020603050405020304" pitchFamily="18" charset="0"/>
                          </a:rPr>
                        </m:ctrlPr>
                      </m:sSubPr>
                      <m:e>
                        <m:r>
                          <a:rPr lang="pl-PL" i="1">
                            <a:latin typeface="Cambria Math" panose="02040503050406030204" pitchFamily="18" charset="0"/>
                            <a:cs typeface="Times New Roman" panose="02020603050405020304" pitchFamily="18" charset="0"/>
                          </a:rPr>
                          <m:t>𝑆</m:t>
                        </m:r>
                      </m:e>
                      <m:sub>
                        <m:r>
                          <a:rPr lang="pl-PL" i="1">
                            <a:latin typeface="Cambria Math" panose="02040503050406030204" pitchFamily="18" charset="0"/>
                            <a:cs typeface="Times New Roman" panose="02020603050405020304" pitchFamily="18" charset="0"/>
                          </a:rPr>
                          <m:t>𝑑</m:t>
                        </m:r>
                      </m:sub>
                    </m:sSub>
                    <m:r>
                      <a:rPr lang="pl-PL" b="0" i="1" smtClean="0">
                        <a:latin typeface="Cambria Math" panose="02040503050406030204" pitchFamily="18" charset="0"/>
                        <a:cs typeface="Times New Roman" panose="02020603050405020304" pitchFamily="18" charset="0"/>
                      </a:rPr>
                      <m:t>=0.2764</m:t>
                    </m:r>
                    <m:r>
                      <a:rPr lang="pl-PL"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pl-PL"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pl-PL" b="0" i="1" smtClean="0">
                            <a:latin typeface="Cambria Math" panose="02040503050406030204" pitchFamily="18" charset="0"/>
                            <a:ea typeface="Cambria Math" panose="02040503050406030204" pitchFamily="18" charset="0"/>
                            <a:cs typeface="Times New Roman" panose="02020603050405020304" pitchFamily="18" charset="0"/>
                          </a:rPr>
                          <m:t>3</m:t>
                        </m:r>
                      </m:sup>
                    </m:sSup>
                    <m:sSup>
                      <m:sSupPr>
                        <m:ctrlPr>
                          <a:rPr lang="pl-PL" i="1">
                            <a:latin typeface="Cambria Math" panose="02040503050406030204" pitchFamily="18" charset="0"/>
                            <a:ea typeface="Cambria Math" panose="02040503050406030204" pitchFamily="18" charset="0"/>
                            <a:cs typeface="Times New Roman" panose="02020603050405020304" pitchFamily="18" charset="0"/>
                          </a:rPr>
                        </m:ctrlPr>
                      </m:sSupPr>
                      <m:e>
                        <m:r>
                          <a:rPr lang="pl-PL" i="1">
                            <a:latin typeface="Cambria Math" panose="02040503050406030204" pitchFamily="18" charset="0"/>
                            <a:ea typeface="Cambria Math" panose="02040503050406030204" pitchFamily="18" charset="0"/>
                            <a:cs typeface="Times New Roman" panose="02020603050405020304" pitchFamily="18" charset="0"/>
                          </a:rPr>
                          <m:t>𝑔</m:t>
                        </m:r>
                      </m:e>
                      <m:sup>
                        <m:r>
                          <a:rPr lang="pl-PL" i="1">
                            <a:latin typeface="Cambria Math" panose="02040503050406030204" pitchFamily="18" charset="0"/>
                            <a:ea typeface="Cambria Math" panose="02040503050406030204" pitchFamily="18" charset="0"/>
                            <a:cs typeface="Times New Roman" panose="02020603050405020304" pitchFamily="18" charset="0"/>
                          </a:rPr>
                          <m:t>2</m:t>
                        </m:r>
                      </m:sup>
                    </m:sSup>
                    <m:r>
                      <a:rPr lang="pl-PL"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i="1">
                            <a:latin typeface="Cambria Math" panose="02040503050406030204" pitchFamily="18" charset="0"/>
                            <a:ea typeface="Cambria Math" panose="02040503050406030204" pitchFamily="18" charset="0"/>
                            <a:cs typeface="Times New Roman" panose="02020603050405020304" pitchFamily="18" charset="0"/>
                          </a:rPr>
                        </m:ctrlPr>
                      </m:sSupPr>
                      <m:e>
                        <m:r>
                          <a:rPr lang="pl-PL" i="1">
                            <a:latin typeface="Cambria Math" panose="02040503050406030204" pitchFamily="18" charset="0"/>
                            <a:ea typeface="Cambria Math" panose="02040503050406030204" pitchFamily="18" charset="0"/>
                            <a:cs typeface="Times New Roman" panose="02020603050405020304" pitchFamily="18" charset="0"/>
                          </a:rPr>
                          <m:t>𝑐𝑚</m:t>
                        </m:r>
                      </m:e>
                      <m:sup>
                        <m:r>
                          <a:rPr lang="pl-PL" i="1">
                            <a:latin typeface="Cambria Math" panose="02040503050406030204" pitchFamily="18" charset="0"/>
                            <a:ea typeface="Cambria Math" panose="02040503050406030204" pitchFamily="18" charset="0"/>
                            <a:cs typeface="Times New Roman" panose="02020603050405020304" pitchFamily="18" charset="0"/>
                          </a:rPr>
                          <m:t>3</m:t>
                        </m:r>
                      </m:sup>
                    </m:sSup>
                    <m:r>
                      <a:rPr lang="pl-PL" i="1">
                        <a:latin typeface="Cambria Math" panose="02040503050406030204" pitchFamily="18" charset="0"/>
                        <a:ea typeface="Cambria Math" panose="02040503050406030204" pitchFamily="18" charset="0"/>
                        <a:cs typeface="Times New Roman" panose="02020603050405020304" pitchFamily="18" charset="0"/>
                      </a:rPr>
                      <m:t>∙</m:t>
                    </m:r>
                    <m:r>
                      <a:rPr lang="pl-PL" i="1">
                        <a:latin typeface="Cambria Math" panose="02040503050406030204" pitchFamily="18" charset="0"/>
                        <a:ea typeface="Cambria Math" panose="02040503050406030204" pitchFamily="18" charset="0"/>
                        <a:cs typeface="Times New Roman" panose="02020603050405020304" pitchFamily="18" charset="0"/>
                      </a:rPr>
                      <m:t>𝑚𝑜𝑙</m:t>
                    </m:r>
                  </m:oMath>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Maximum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molality</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dirty="0">
                    <a:latin typeface="Calibri" panose="020F0502020204030204" pitchFamily="34" charset="0"/>
                    <a:ea typeface="Calibri" panose="020F0502020204030204" pitchFamily="34" charset="0"/>
                    <a:cs typeface="Times New Roman" panose="02020603050405020304" pitchFamily="18" charset="0"/>
                  </a:rPr>
                  <a:t>of </a:t>
                </a:r>
                <a:r>
                  <a:rPr lang="pl-PL" dirty="0" err="1">
                    <a:latin typeface="Calibri" panose="020F0502020204030204" pitchFamily="34" charset="0"/>
                    <a:ea typeface="Calibri" panose="020F0502020204030204" pitchFamily="34" charset="0"/>
                    <a:cs typeface="Times New Roman" panose="02020603050405020304" pitchFamily="18" charset="0"/>
                  </a:rPr>
                  <a:t>water</a:t>
                </a:r>
                <a:r>
                  <a:rPr lang="pl-PL" dirty="0">
                    <a:latin typeface="Calibri" panose="020F0502020204030204" pitchFamily="34" charset="0"/>
                    <a:ea typeface="Calibri" panose="020F0502020204030204" pitchFamily="34" charset="0"/>
                    <a:cs typeface="Times New Roman" panose="02020603050405020304" pitchFamily="18" charset="0"/>
                  </a:rPr>
                  <a:t> </a:t>
                </a:r>
                <a:r>
                  <a:rPr lang="pl-PL" dirty="0" err="1">
                    <a:latin typeface="Calibri" panose="020F0502020204030204" pitchFamily="34" charset="0"/>
                    <a:ea typeface="Calibri" panose="020F0502020204030204" pitchFamily="34" charset="0"/>
                    <a:cs typeface="Times New Roman" panose="02020603050405020304" pitchFamily="18" charset="0"/>
                  </a:rPr>
                  <a:t>solution</a:t>
                </a:r>
                <a:r>
                  <a:rPr lang="pl-PL" dirty="0">
                    <a:latin typeface="Calibri" panose="020F0502020204030204" pitchFamily="34" charset="0"/>
                    <a:ea typeface="Calibri" panose="020F0502020204030204" pitchFamily="34" charset="0"/>
                    <a:cs typeface="Times New Roman" panose="02020603050405020304" pitchFamily="18" charset="0"/>
                  </a:rPr>
                  <a:t> of BSA </a:t>
                </a:r>
                <a:r>
                  <a:rPr lang="pl-PL"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https://www.sigmaaldrich.com/catalog/product/sigma/a2058?lang=pl&amp;region=PL</a:t>
                </a:r>
              </a:p>
              <a:p>
                <a:pPr>
                  <a:lnSpc>
                    <a:spcPct val="107000"/>
                  </a:lnSpc>
                  <a:spcAft>
                    <a:spcPts val="800"/>
                  </a:spcAft>
                </a:pPr>
                <a14:m>
                  <m:oMathPara xmlns:m="http://schemas.openxmlformats.org/officeDocument/2006/math">
                    <m:oMathParaPr>
                      <m:jc m:val="centerGroup"/>
                    </m:oMathParaPr>
                    <m:oMath xmlns:m="http://schemas.openxmlformats.org/officeDocument/2006/math">
                      <m: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t>𝑚</m:t>
                      </m:r>
                      <m: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t>40 </m:t>
                          </m:r>
                          <m:f>
                            <m:fPr>
                              <m:ctrlP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pl-PL" i="1">
                                      <a:latin typeface="Cambria Math" panose="02040503050406030204" pitchFamily="18" charset="0"/>
                                      <a:ea typeface="Cambria Math" panose="02040503050406030204" pitchFamily="18" charset="0"/>
                                      <a:cs typeface="Times New Roman" panose="02020603050405020304" pitchFamily="18" charset="0"/>
                                    </a:rPr>
                                    <m:t>𝑚𝑔</m:t>
                                  </m:r>
                                </m:e>
                                <m:sub>
                                  <m:r>
                                    <a:rPr lang="pl-PL" i="1">
                                      <a:latin typeface="Cambria Math" panose="02040503050406030204" pitchFamily="18" charset="0"/>
                                      <a:ea typeface="Cambria Math" panose="02040503050406030204" pitchFamily="18" charset="0"/>
                                      <a:cs typeface="Times New Roman" panose="02020603050405020304" pitchFamily="18" charset="0"/>
                                    </a:rPr>
                                    <m:t>𝐵𝑆𝐴</m:t>
                                  </m:r>
                                </m:sub>
                              </m:sSub>
                            </m:num>
                            <m:den>
                              <m:sSub>
                                <m:sSubPr>
                                  <m:ctrlP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pl-PL" i="1">
                                      <a:latin typeface="Cambria Math" panose="02040503050406030204" pitchFamily="18" charset="0"/>
                                      <a:ea typeface="Cambria Math" panose="02040503050406030204" pitchFamily="18" charset="0"/>
                                      <a:cs typeface="Times New Roman" panose="02020603050405020304" pitchFamily="18" charset="0"/>
                                    </a:rPr>
                                    <m:t>𝑚𝑙</m:t>
                                  </m:r>
                                </m:e>
                                <m:sub>
                                  <m:r>
                                    <a:rPr lang="pl-PL" i="1">
                                      <a:latin typeface="Cambria Math" panose="02040503050406030204" pitchFamily="18" charset="0"/>
                                      <a:ea typeface="Cambria Math" panose="02040503050406030204" pitchFamily="18" charset="0"/>
                                      <a:cs typeface="Times New Roman" panose="02020603050405020304" pitchFamily="18" charset="0"/>
                                    </a:rPr>
                                    <m:t>𝐻</m:t>
                                  </m:r>
                                  <m:r>
                                    <a:rPr lang="pl-PL" i="1">
                                      <a:latin typeface="Cambria Math" panose="02040503050406030204" pitchFamily="18" charset="0"/>
                                      <a:ea typeface="Cambria Math" panose="02040503050406030204" pitchFamily="18" charset="0"/>
                                      <a:cs typeface="Times New Roman" panose="02020603050405020304" pitchFamily="18" charset="0"/>
                                    </a:rPr>
                                    <m:t>20</m:t>
                                  </m:r>
                                </m:sub>
                              </m:sSub>
                            </m:den>
                          </m:f>
                        </m:num>
                        <m:den>
                          <m: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t>66000</m:t>
                          </m:r>
                          <m:sSub>
                            <m:sSubPr>
                              <m:ctrlP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pl-PL" i="1">
                                  <a:latin typeface="Cambria Math" panose="02040503050406030204" pitchFamily="18" charset="0"/>
                                  <a:ea typeface="Cambria Math" panose="02040503050406030204" pitchFamily="18" charset="0"/>
                                  <a:cs typeface="Times New Roman" panose="02020603050405020304" pitchFamily="18" charset="0"/>
                                </a:rPr>
                                <m:t>𝐷𝑎</m:t>
                              </m:r>
                            </m:e>
                            <m:sub>
                              <m:r>
                                <a:rPr lang="pl-PL" i="1">
                                  <a:latin typeface="Cambria Math" panose="02040503050406030204" pitchFamily="18" charset="0"/>
                                  <a:ea typeface="Cambria Math" panose="02040503050406030204" pitchFamily="18" charset="0"/>
                                  <a:cs typeface="Times New Roman" panose="02020603050405020304" pitchFamily="18" charset="0"/>
                                </a:rPr>
                                <m:t>𝐵𝑆𝐴</m:t>
                              </m:r>
                            </m:sub>
                          </m:sSub>
                        </m:den>
                      </m:f>
                      <m: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pl-PL" i="1">
                                  <a:latin typeface="Cambria Math" panose="02040503050406030204" pitchFamily="18" charset="0"/>
                                  <a:ea typeface="Cambria Math" panose="02040503050406030204" pitchFamily="18" charset="0"/>
                                  <a:cs typeface="Times New Roman" panose="02020603050405020304" pitchFamily="18" charset="0"/>
                                </a:rPr>
                                <m:t>40</m:t>
                              </m:r>
                            </m:num>
                            <m:den>
                              <m:r>
                                <a:rPr lang="pl-PL" i="1">
                                  <a:latin typeface="Cambria Math" panose="02040503050406030204" pitchFamily="18" charset="0"/>
                                  <a:ea typeface="Cambria Math" panose="02040503050406030204" pitchFamily="18" charset="0"/>
                                  <a:cs typeface="Times New Roman" panose="02020603050405020304" pitchFamily="18" charset="0"/>
                                </a:rPr>
                                <m:t>1</m:t>
                              </m:r>
                            </m:den>
                          </m:f>
                          <m:f>
                            <m:fPr>
                              <m:ctrlPr>
                                <a:rPr lang="pl-PL"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pl-PL" i="1">
                                      <a:latin typeface="Cambria Math" panose="02040503050406030204" pitchFamily="18" charset="0"/>
                                      <a:ea typeface="Cambria Math" panose="02040503050406030204" pitchFamily="18" charset="0"/>
                                      <a:cs typeface="Times New Roman" panose="02020603050405020304" pitchFamily="18" charset="0"/>
                                    </a:rPr>
                                  </m:ctrlPr>
                                </m:sSubPr>
                                <m:e>
                                  <m:r>
                                    <a:rPr lang="pl-PL" i="1">
                                      <a:latin typeface="Cambria Math" panose="02040503050406030204" pitchFamily="18" charset="0"/>
                                      <a:ea typeface="Cambria Math" panose="02040503050406030204" pitchFamily="18" charset="0"/>
                                      <a:cs typeface="Times New Roman" panose="02020603050405020304" pitchFamily="18" charset="0"/>
                                    </a:rPr>
                                    <m:t>𝑚𝑔</m:t>
                                  </m:r>
                                </m:e>
                                <m:sub>
                                  <m:r>
                                    <a:rPr lang="pl-PL" i="1">
                                      <a:latin typeface="Cambria Math" panose="02040503050406030204" pitchFamily="18" charset="0"/>
                                      <a:ea typeface="Cambria Math" panose="02040503050406030204" pitchFamily="18" charset="0"/>
                                      <a:cs typeface="Times New Roman" panose="02020603050405020304" pitchFamily="18" charset="0"/>
                                    </a:rPr>
                                    <m:t>𝐵𝑆𝐴</m:t>
                                  </m:r>
                                </m:sub>
                              </m:sSub>
                            </m:num>
                            <m:den>
                              <m:sSub>
                                <m:sSubPr>
                                  <m:ctrlPr>
                                    <a:rPr lang="pl-PL" i="1">
                                      <a:latin typeface="Cambria Math" panose="02040503050406030204" pitchFamily="18" charset="0"/>
                                      <a:ea typeface="Cambria Math" panose="02040503050406030204" pitchFamily="18" charset="0"/>
                                      <a:cs typeface="Times New Roman" panose="02020603050405020304" pitchFamily="18" charset="0"/>
                                    </a:rPr>
                                  </m:ctrlPr>
                                </m:sSubPr>
                                <m:e>
                                  <m:r>
                                    <a:rPr lang="pl-PL" b="0" i="1" smtClean="0">
                                      <a:latin typeface="Cambria Math" panose="02040503050406030204" pitchFamily="18" charset="0"/>
                                      <a:ea typeface="Cambria Math" panose="02040503050406030204" pitchFamily="18" charset="0"/>
                                      <a:cs typeface="Times New Roman" panose="02020603050405020304" pitchFamily="18" charset="0"/>
                                    </a:rPr>
                                    <m:t>𝑔</m:t>
                                  </m:r>
                                </m:e>
                                <m:sub>
                                  <m:r>
                                    <a:rPr lang="pl-PL" i="1">
                                      <a:latin typeface="Cambria Math" panose="02040503050406030204" pitchFamily="18" charset="0"/>
                                      <a:ea typeface="Cambria Math" panose="02040503050406030204" pitchFamily="18" charset="0"/>
                                      <a:cs typeface="Times New Roman" panose="02020603050405020304" pitchFamily="18" charset="0"/>
                                    </a:rPr>
                                    <m:t>𝐻</m:t>
                                  </m:r>
                                  <m:r>
                                    <a:rPr lang="pl-PL" i="1">
                                      <a:latin typeface="Cambria Math" panose="02040503050406030204" pitchFamily="18" charset="0"/>
                                      <a:ea typeface="Cambria Math" panose="02040503050406030204" pitchFamily="18" charset="0"/>
                                      <a:cs typeface="Times New Roman" panose="02020603050405020304" pitchFamily="18" charset="0"/>
                                    </a:rPr>
                                    <m:t>20</m:t>
                                  </m:r>
                                </m:sub>
                              </m:sSub>
                            </m:den>
                          </m:f>
                        </m:num>
                        <m:den>
                          <m: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t>66000</m:t>
                          </m:r>
                          <m:f>
                            <m:fPr>
                              <m:ctrlP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pl-PL" i="1">
                                  <a:latin typeface="Cambria Math" panose="02040503050406030204" pitchFamily="18" charset="0"/>
                                  <a:ea typeface="Cambria Math" panose="02040503050406030204" pitchFamily="18" charset="0"/>
                                  <a:cs typeface="Times New Roman" panose="02020603050405020304" pitchFamily="18" charset="0"/>
                                </a:rPr>
                                <m:t>𝑔</m:t>
                              </m:r>
                            </m:num>
                            <m:den>
                              <m:sSub>
                                <m:sSubPr>
                                  <m:ctrlP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pl-PL" i="1">
                                      <a:latin typeface="Cambria Math" panose="02040503050406030204" pitchFamily="18" charset="0"/>
                                      <a:ea typeface="Cambria Math" panose="02040503050406030204" pitchFamily="18" charset="0"/>
                                      <a:cs typeface="Times New Roman" panose="02020603050405020304" pitchFamily="18" charset="0"/>
                                    </a:rPr>
                                    <m:t>𝑚𝑜𝑙</m:t>
                                  </m:r>
                                </m:e>
                                <m:sub>
                                  <m:r>
                                    <a:rPr lang="pl-PL" i="1">
                                      <a:latin typeface="Cambria Math" panose="02040503050406030204" pitchFamily="18" charset="0"/>
                                      <a:ea typeface="Cambria Math" panose="02040503050406030204" pitchFamily="18" charset="0"/>
                                      <a:cs typeface="Times New Roman" panose="02020603050405020304" pitchFamily="18" charset="0"/>
                                    </a:rPr>
                                    <m:t>𝐵𝑆𝐴</m:t>
                                  </m:r>
                                </m:sub>
                              </m:sSub>
                            </m:den>
                          </m:f>
                        </m:den>
                      </m:f>
                      <m: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t>=0.6∙</m:t>
                      </m:r>
                      <m:sSup>
                        <m:sSupPr>
                          <m:ctrlP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pl-PL" i="1">
                              <a:latin typeface="Cambria Math" panose="02040503050406030204" pitchFamily="18" charset="0"/>
                              <a:ea typeface="Cambria Math" panose="02040503050406030204" pitchFamily="18" charset="0"/>
                              <a:cs typeface="Times New Roman" panose="02020603050405020304" pitchFamily="18" charset="0"/>
                            </a:rPr>
                            <m:t>10</m:t>
                          </m:r>
                        </m:e>
                        <m:sup>
                          <m: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t>−6</m:t>
                          </m:r>
                        </m:sup>
                      </m:sSup>
                      <m: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t>𝑚𝑜𝑙</m:t>
                      </m:r>
                      <m: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pl-PL" sz="1800" b="0" i="1" smtClean="0">
                          <a:effectLst/>
                          <a:latin typeface="Cambria Math" panose="02040503050406030204" pitchFamily="18" charset="0"/>
                          <a:ea typeface="Cambria Math" panose="02040503050406030204" pitchFamily="18" charset="0"/>
                          <a:cs typeface="Times New Roman" panose="02020603050405020304" pitchFamily="18" charset="0"/>
                        </a:rPr>
                        <m:t>𝑔</m:t>
                      </m:r>
                    </m:oMath>
                  </m:oMathPara>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viscosity of </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Bovine Serum Albumine</a:t>
                </a:r>
                <a14:m>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sub>
                        <m:r>
                          <a:rPr lang="pl-PL" sz="1800" b="0" i="1" smtClean="0">
                            <a:effectLst/>
                            <a:latin typeface="Cambria Math" panose="02040503050406030204" pitchFamily="18" charset="0"/>
                            <a:ea typeface="Calibri" panose="020F0502020204030204" pitchFamily="34" charset="0"/>
                            <a:cs typeface="Times New Roman" panose="02020603050405020304" pitchFamily="18" charset="0"/>
                          </a:rPr>
                          <m:t>𝐵𝑆𝐴</m:t>
                        </m:r>
                      </m:sub>
                    </m:sSub>
                  </m:oMath>
                </a14:m>
                <a:r>
                  <a:rPr lang="pl-PL" sz="1800" dirty="0">
                    <a:effectLst/>
                    <a:latin typeface="Calibri" panose="020F0502020204030204" pitchFamily="34" charset="0"/>
                    <a:ea typeface="Times New Roman" panose="02020603050405020304" pitchFamily="18" charset="0"/>
                    <a:cs typeface="Times New Roman" panose="02020603050405020304" pitchFamily="18" charset="0"/>
                  </a:rPr>
                  <a:t>is estimated from </a:t>
                </a:r>
                <a:r>
                  <a:rPr lang="pl-PL" sz="1800" dirty="0" err="1">
                    <a:effectLst/>
                    <a:latin typeface="Calibri" panose="020F0502020204030204" pitchFamily="34" charset="0"/>
                    <a:ea typeface="Times New Roman" panose="02020603050405020304" pitchFamily="18" charset="0"/>
                    <a:cs typeface="Times New Roman" panose="02020603050405020304" pitchFamily="18" charset="0"/>
                  </a:rPr>
                  <a:t>equation</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Singh</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M.,</a:t>
                </a: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Chand</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H.,</a:t>
                </a: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Gupta</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K.C.</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The </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Studies</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of </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Density</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ApparentMolar</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Volume, and </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Viscosity</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of </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Bovine</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Serum Albumin, </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Egg</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Albumin, and </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Lysozyme</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in </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Aqueous</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and </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RbI</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CsI</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and DTAB </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Aqueous</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Solutions </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at</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303.15 K, </a:t>
                </a: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hemistry</a:t>
                </a: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&amp; B</a:t>
                </a:r>
                <a:r>
                  <a:rPr lang="pl-PL" sz="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iodiversity</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Vol. 2 (2005)</a:t>
                </a:r>
                <a:r>
                  <a:rPr lang="pl-PL"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809-824</a:t>
                </a: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pl-PL" i="1">
                              <a:latin typeface="Cambria Math" panose="02040503050406030204" pitchFamily="18" charset="0"/>
                              <a:cs typeface="Times New Roman" panose="02020603050405020304" pitchFamily="18" charset="0"/>
                            </a:rPr>
                          </m:ctrlPr>
                        </m:dPr>
                        <m:e>
                          <m:f>
                            <m:fPr>
                              <m:ctrlPr>
                                <a:rPr lang="pl-PL" i="1">
                                  <a:latin typeface="Cambria Math" panose="02040503050406030204" pitchFamily="18" charset="0"/>
                                  <a:cs typeface="Times New Roman" panose="02020603050405020304" pitchFamily="18" charset="0"/>
                                </a:rPr>
                              </m:ctrlPr>
                            </m:fPr>
                            <m:num>
                              <m:sSub>
                                <m:sSubPr>
                                  <m:ctrlPr>
                                    <a:rPr lang="pl-PL" i="1">
                                      <a:latin typeface="Cambria Math" panose="02040503050406030204" pitchFamily="18" charset="0"/>
                                      <a:ea typeface="Calibri" panose="020F0502020204030204" pitchFamily="34" charset="0"/>
                                      <a:cs typeface="Times New Roman" panose="02020603050405020304" pitchFamily="18" charset="0"/>
                                    </a:rPr>
                                  </m:ctrlPr>
                                </m:sSubPr>
                                <m:e>
                                  <m:r>
                                    <a:rPr lang="pl-PL" i="1">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sub>
                                  <m:r>
                                    <a:rPr lang="pl-PL" i="1">
                                      <a:latin typeface="Cambria Math" panose="02040503050406030204" pitchFamily="18" charset="0"/>
                                      <a:ea typeface="Calibri" panose="020F0502020204030204" pitchFamily="34" charset="0"/>
                                      <a:cs typeface="Times New Roman" panose="02020603050405020304" pitchFamily="18" charset="0"/>
                                    </a:rPr>
                                    <m:t>𝐵𝑆𝐴</m:t>
                                  </m:r>
                                  <m:r>
                                    <a:rPr lang="pl-PL" i="1">
                                      <a:latin typeface="Cambria Math" panose="02040503050406030204" pitchFamily="18" charset="0"/>
                                      <a:ea typeface="Calibri" panose="020F0502020204030204" pitchFamily="34" charset="0"/>
                                      <a:cs typeface="Times New Roman" panose="02020603050405020304" pitchFamily="18" charset="0"/>
                                    </a:rPr>
                                    <m:t>−</m:t>
                                  </m:r>
                                  <m:r>
                                    <a:rPr lang="pl-PL" i="1">
                                      <a:latin typeface="Cambria Math" panose="02040503050406030204" pitchFamily="18" charset="0"/>
                                      <a:ea typeface="Calibri" panose="020F0502020204030204" pitchFamily="34" charset="0"/>
                                      <a:cs typeface="Times New Roman" panose="02020603050405020304" pitchFamily="18" charset="0"/>
                                    </a:rPr>
                                    <m:t>𝑤𝑎𝑡𝑒𝑟</m:t>
                                  </m:r>
                                </m:sub>
                              </m:sSub>
                            </m:num>
                            <m:den>
                              <m:sSub>
                                <m:sSubPr>
                                  <m:ctrlPr>
                                    <a:rPr lang="pl-PL" i="1">
                                      <a:latin typeface="Cambria Math" panose="02040503050406030204" pitchFamily="18" charset="0"/>
                                      <a:ea typeface="Calibri" panose="020F0502020204030204" pitchFamily="34" charset="0"/>
                                      <a:cs typeface="Times New Roman" panose="02020603050405020304" pitchFamily="18" charset="0"/>
                                    </a:rPr>
                                  </m:ctrlPr>
                                </m:sSubPr>
                                <m:e>
                                  <m:r>
                                    <a:rPr lang="pl-PL" i="1">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sub>
                                  <m:r>
                                    <a:rPr lang="pl-PL" i="1">
                                      <a:latin typeface="Cambria Math" panose="02040503050406030204" pitchFamily="18" charset="0"/>
                                      <a:ea typeface="Calibri" panose="020F0502020204030204" pitchFamily="34" charset="0"/>
                                      <a:cs typeface="Times New Roman" panose="02020603050405020304" pitchFamily="18" charset="0"/>
                                    </a:rPr>
                                    <m:t>𝑤𝑎𝑡𝑒𝑟</m:t>
                                  </m:r>
                                </m:sub>
                              </m:sSub>
                            </m:den>
                          </m:f>
                          <m:r>
                            <a:rPr lang="pl-PL" i="1">
                              <a:latin typeface="Cambria Math" panose="02040503050406030204" pitchFamily="18" charset="0"/>
                              <a:ea typeface="Calibri" panose="020F0502020204030204" pitchFamily="34" charset="0"/>
                              <a:cs typeface="Times New Roman" panose="02020603050405020304" pitchFamily="18" charset="0"/>
                            </a:rPr>
                            <m:t>−1</m:t>
                          </m:r>
                        </m:e>
                      </m:d>
                      <m:r>
                        <a:rPr lang="pl-PL"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pl-PL" b="0" i="1" smtClean="0">
                              <a:latin typeface="Cambria Math" panose="02040503050406030204" pitchFamily="18" charset="0"/>
                              <a:cs typeface="Times New Roman" panose="02020603050405020304" pitchFamily="18" charset="0"/>
                            </a:rPr>
                          </m:ctrlPr>
                        </m:dPr>
                        <m:e>
                          <m:r>
                            <a:rPr lang="pl-PL" i="1">
                              <a:latin typeface="Cambria Math" panose="02040503050406030204" pitchFamily="18" charset="0"/>
                              <a:ea typeface="Calibri" panose="020F0502020204030204" pitchFamily="34" charset="0"/>
                              <a:cs typeface="Times New Roman" panose="02020603050405020304" pitchFamily="18" charset="0"/>
                            </a:rPr>
                            <m:t>𝐵</m:t>
                          </m:r>
                          <m:r>
                            <a:rPr lang="pl-PL" i="1">
                              <a:latin typeface="Cambria Math" panose="02040503050406030204" pitchFamily="18" charset="0"/>
                              <a:ea typeface="Calibri" panose="020F0502020204030204" pitchFamily="34" charset="0"/>
                              <a:cs typeface="Times New Roman" panose="02020603050405020304" pitchFamily="18" charset="0"/>
                            </a:rPr>
                            <m:t>+</m:t>
                          </m:r>
                          <m:r>
                            <a:rPr lang="pl-PL" i="1">
                              <a:latin typeface="Cambria Math" panose="02040503050406030204" pitchFamily="18" charset="0"/>
                              <a:ea typeface="Calibri" panose="020F0502020204030204" pitchFamily="34" charset="0"/>
                              <a:cs typeface="Times New Roman" panose="02020603050405020304" pitchFamily="18" charset="0"/>
                            </a:rPr>
                            <m:t>𝐷</m:t>
                          </m:r>
                          <m:r>
                            <a:rPr lang="pl-PL" i="1">
                              <a:latin typeface="Cambria Math" panose="02040503050406030204" pitchFamily="18" charset="0"/>
                              <a:ea typeface="Cambria Math" panose="02040503050406030204" pitchFamily="18" charset="0"/>
                              <a:cs typeface="Times New Roman" panose="02020603050405020304" pitchFamily="18" charset="0"/>
                            </a:rPr>
                            <m:t>∙</m:t>
                          </m:r>
                          <m:r>
                            <a:rPr lang="pl-PL" i="1">
                              <a:latin typeface="Cambria Math" panose="02040503050406030204" pitchFamily="18" charset="0"/>
                              <a:ea typeface="Cambria Math" panose="02040503050406030204" pitchFamily="18" charset="0"/>
                              <a:cs typeface="Times New Roman" panose="02020603050405020304" pitchFamily="18" charset="0"/>
                            </a:rPr>
                            <m:t>𝑚</m:t>
                          </m:r>
                          <m:r>
                            <m:rPr>
                              <m:nor/>
                            </m:rPr>
                            <a:rPr lang="pl-PL" dirty="0">
                              <a:latin typeface="Calibri" panose="020F0502020204030204" pitchFamily="34" charset="0"/>
                              <a:ea typeface="Times New Roman" panose="02020603050405020304" pitchFamily="18" charset="0"/>
                              <a:cs typeface="Times New Roman" panose="02020603050405020304" pitchFamily="18" charset="0"/>
                            </a:rPr>
                            <m:t> </m:t>
                          </m:r>
                        </m:e>
                      </m:d>
                      <m:r>
                        <a:rPr lang="pl-PL" b="0" i="1" smtClean="0">
                          <a:latin typeface="Cambria Math" panose="02040503050406030204" pitchFamily="18" charset="0"/>
                          <a:ea typeface="Cambria Math" panose="02040503050406030204" pitchFamily="18" charset="0"/>
                          <a:cs typeface="Times New Roman" panose="02020603050405020304" pitchFamily="18" charset="0"/>
                        </a:rPr>
                        <m:t>∙</m:t>
                      </m:r>
                      <m:r>
                        <a:rPr lang="pl-PL" i="1">
                          <a:latin typeface="Cambria Math" panose="02040503050406030204" pitchFamily="18" charset="0"/>
                          <a:cs typeface="Times New Roman" panose="02020603050405020304" pitchFamily="18" charset="0"/>
                        </a:rPr>
                        <m:t>𝑚</m:t>
                      </m:r>
                    </m:oMath>
                  </m:oMathPara>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where: </a:t>
                </a:r>
                <a14:m>
                  <m:oMath xmlns:m="http://schemas.openxmlformats.org/officeDocument/2006/math">
                    <m:r>
                      <a:rPr lang="pl-PL" b="0" i="1" smtClean="0">
                        <a:latin typeface="Cambria Math" panose="02040503050406030204" pitchFamily="18" charset="0"/>
                        <a:ea typeface="Calibri" panose="020F0502020204030204" pitchFamily="34" charset="0"/>
                        <a:cs typeface="Times New Roman" panose="02020603050405020304" pitchFamily="18" charset="0"/>
                      </a:rPr>
                      <m:t>𝐵</m:t>
                    </m:r>
                    <m:r>
                      <a:rPr lang="pl-PL" b="0" i="1" smtClean="0">
                        <a:latin typeface="Cambria Math" panose="02040503050406030204" pitchFamily="18" charset="0"/>
                        <a:ea typeface="Calibri" panose="020F0502020204030204" pitchFamily="34" charset="0"/>
                        <a:cs typeface="Times New Roman" panose="02020603050405020304" pitchFamily="18" charset="0"/>
                      </a:rPr>
                      <m:t>=−32.58∙</m:t>
                    </m:r>
                    <m:sSup>
                      <m:sSupPr>
                        <m:ctrlPr>
                          <a:rPr lang="pl-PL"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pl-PL"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pl-PL" i="1">
                            <a:latin typeface="Cambria Math" panose="02040503050406030204" pitchFamily="18" charset="0"/>
                            <a:ea typeface="Cambria Math" panose="02040503050406030204" pitchFamily="18" charset="0"/>
                            <a:cs typeface="Times New Roman" panose="02020603050405020304" pitchFamily="18" charset="0"/>
                          </a:rPr>
                          <m:t>3</m:t>
                        </m:r>
                      </m:sup>
                    </m:sSup>
                    <m:r>
                      <a:rPr lang="pl-PL" i="1">
                        <a:latin typeface="Cambria Math" panose="02040503050406030204" pitchFamily="18" charset="0"/>
                        <a:ea typeface="Cambria Math" panose="02040503050406030204" pitchFamily="18" charset="0"/>
                        <a:cs typeface="Times New Roman" panose="02020603050405020304" pitchFamily="18" charset="0"/>
                      </a:rPr>
                      <m:t>𝑔</m:t>
                    </m:r>
                    <m:r>
                      <a:rPr lang="pl-PL"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i="1">
                            <a:latin typeface="Cambria Math" panose="02040503050406030204" pitchFamily="18" charset="0"/>
                            <a:ea typeface="Cambria Math" panose="02040503050406030204" pitchFamily="18" charset="0"/>
                            <a:cs typeface="Times New Roman" panose="02020603050405020304" pitchFamily="18" charset="0"/>
                          </a:rPr>
                        </m:ctrlPr>
                      </m:sSupPr>
                      <m:e>
                        <m:r>
                          <a:rPr lang="pl-PL" i="1">
                            <a:latin typeface="Cambria Math" panose="02040503050406030204" pitchFamily="18" charset="0"/>
                            <a:ea typeface="Cambria Math" panose="02040503050406030204" pitchFamily="18" charset="0"/>
                            <a:cs typeface="Times New Roman" panose="02020603050405020304" pitchFamily="18" charset="0"/>
                          </a:rPr>
                          <m:t>𝑐𝑚</m:t>
                        </m:r>
                      </m:e>
                      <m:sup>
                        <m:r>
                          <a:rPr lang="pl-PL" i="1">
                            <a:latin typeface="Cambria Math" panose="02040503050406030204" pitchFamily="18" charset="0"/>
                            <a:ea typeface="Cambria Math" panose="02040503050406030204" pitchFamily="18" charset="0"/>
                            <a:cs typeface="Times New Roman" panose="02020603050405020304" pitchFamily="18" charset="0"/>
                          </a:rPr>
                          <m:t>3</m:t>
                        </m:r>
                      </m:sup>
                    </m:sSup>
                  </m:oMath>
                </a14:m>
                <a:r>
                  <a:rPr lang="pl-PL" sz="18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pl-PL" i="1">
                        <a:latin typeface="Cambria Math" panose="02040503050406030204" pitchFamily="18" charset="0"/>
                        <a:ea typeface="Calibri" panose="020F0502020204030204" pitchFamily="34" charset="0"/>
                        <a:cs typeface="Times New Roman" panose="02020603050405020304" pitchFamily="18" charset="0"/>
                      </a:rPr>
                      <m:t>𝐷</m:t>
                    </m:r>
                    <m:r>
                      <a:rPr lang="pl-PL" b="0" i="1" smtClean="0">
                        <a:latin typeface="Cambria Math" panose="02040503050406030204" pitchFamily="18" charset="0"/>
                        <a:ea typeface="Calibri" panose="020F0502020204030204" pitchFamily="34" charset="0"/>
                        <a:cs typeface="Times New Roman" panose="02020603050405020304" pitchFamily="18" charset="0"/>
                      </a:rPr>
                      <m:t>=22606</m:t>
                    </m:r>
                    <m:r>
                      <a:rPr lang="pl-PL"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pl-PL"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pl-PL" b="0" i="1" smtClean="0">
                            <a:latin typeface="Cambria Math" panose="02040503050406030204" pitchFamily="18" charset="0"/>
                            <a:ea typeface="Cambria Math" panose="02040503050406030204" pitchFamily="18" charset="0"/>
                            <a:cs typeface="Times New Roman" panose="02020603050405020304" pitchFamily="18" charset="0"/>
                          </a:rPr>
                          <m:t>3</m:t>
                        </m:r>
                      </m:sup>
                    </m:sSup>
                    <m:r>
                      <a:rPr lang="pl-PL" i="1">
                        <a:latin typeface="Cambria Math" panose="02040503050406030204" pitchFamily="18" charset="0"/>
                        <a:ea typeface="Cambria Math" panose="02040503050406030204" pitchFamily="18" charset="0"/>
                        <a:cs typeface="Times New Roman" panose="02020603050405020304" pitchFamily="18" charset="0"/>
                      </a:rPr>
                      <m:t>𝑔</m:t>
                    </m:r>
                    <m:r>
                      <a:rPr lang="pl-PL"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i="1">
                            <a:latin typeface="Cambria Math" panose="02040503050406030204" pitchFamily="18" charset="0"/>
                            <a:ea typeface="Cambria Math" panose="02040503050406030204" pitchFamily="18" charset="0"/>
                            <a:cs typeface="Times New Roman" panose="02020603050405020304" pitchFamily="18" charset="0"/>
                          </a:rPr>
                        </m:ctrlPr>
                      </m:sSupPr>
                      <m:e>
                        <m:r>
                          <a:rPr lang="pl-PL" i="1">
                            <a:latin typeface="Cambria Math" panose="02040503050406030204" pitchFamily="18" charset="0"/>
                            <a:ea typeface="Cambria Math" panose="02040503050406030204" pitchFamily="18" charset="0"/>
                            <a:cs typeface="Times New Roman" panose="02020603050405020304" pitchFamily="18" charset="0"/>
                          </a:rPr>
                          <m:t>𝑐𝑚</m:t>
                        </m:r>
                      </m:e>
                      <m:sup>
                        <m:r>
                          <a:rPr lang="pl-PL" i="1">
                            <a:latin typeface="Cambria Math" panose="02040503050406030204" pitchFamily="18" charset="0"/>
                            <a:ea typeface="Cambria Math" panose="02040503050406030204" pitchFamily="18" charset="0"/>
                            <a:cs typeface="Times New Roman" panose="02020603050405020304" pitchFamily="18" charset="0"/>
                          </a:rPr>
                          <m:t>3</m:t>
                        </m:r>
                      </m:sup>
                    </m:sSup>
                  </m:oMath>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pole tekstowe 14">
                <a:extLst>
                  <a:ext uri="{FF2B5EF4-FFF2-40B4-BE49-F238E27FC236}">
                    <a16:creationId xmlns:a16="http://schemas.microsoft.com/office/drawing/2014/main" id="{937D8837-D0F2-4441-A990-6D99A7837309}"/>
                  </a:ext>
                </a:extLst>
              </p:cNvPr>
              <p:cNvSpPr txBox="1">
                <a:spLocks noRot="1" noChangeAspect="1" noMove="1" noResize="1" noEditPoints="1" noAdjustHandles="1" noChangeArrowheads="1" noChangeShapeType="1" noTextEdit="1"/>
              </p:cNvSpPr>
              <p:nvPr/>
            </p:nvSpPr>
            <p:spPr>
              <a:xfrm>
                <a:off x="533400" y="932399"/>
                <a:ext cx="8153400" cy="5039393"/>
              </a:xfrm>
              <a:prstGeom prst="rect">
                <a:avLst/>
              </a:prstGeom>
              <a:blipFill>
                <a:blip r:embed="rId3"/>
                <a:stretch>
                  <a:fillRect l="-673" t="-846" b="-967"/>
                </a:stretch>
              </a:blipFill>
            </p:spPr>
            <p:txBody>
              <a:bodyPr/>
              <a:lstStyle/>
              <a:p>
                <a:r>
                  <a:rPr lang="pl-PL">
                    <a:noFill/>
                  </a:rPr>
                  <a:t> </a:t>
                </a:r>
              </a:p>
            </p:txBody>
          </p:sp>
        </mc:Fallback>
      </mc:AlternateContent>
    </p:spTree>
    <p:extLst>
      <p:ext uri="{BB962C8B-B14F-4D97-AF65-F5344CB8AC3E}">
        <p14:creationId xmlns:p14="http://schemas.microsoft.com/office/powerpoint/2010/main" val="4184003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solidFill>
              </a:rPr>
              <a:t>3.3. Resistance to </a:t>
            </a:r>
            <a:r>
              <a:rPr lang="pl-PL" sz="2400" dirty="0" err="1">
                <a:solidFill>
                  <a:schemeClr val="tx2"/>
                </a:solidFill>
              </a:rPr>
              <a:t>drug</a:t>
            </a:r>
            <a:r>
              <a:rPr lang="pl-PL" sz="2400" dirty="0">
                <a:solidFill>
                  <a:schemeClr val="tx2"/>
                </a:solidFill>
              </a:rPr>
              <a:t> </a:t>
            </a:r>
            <a:r>
              <a:rPr lang="pl-PL" sz="2400" dirty="0" err="1">
                <a:solidFill>
                  <a:schemeClr val="tx2"/>
                </a:solidFill>
              </a:rPr>
              <a:t>flow</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mc:AlternateContent xmlns:mc="http://schemas.openxmlformats.org/markup-compatibility/2006" xmlns:a14="http://schemas.microsoft.com/office/drawing/2010/main">
        <mc:Choice Requires="a14">
          <p:sp>
            <p:nvSpPr>
              <p:cNvPr id="9" name="pole tekstowe 8">
                <a:extLst>
                  <a:ext uri="{FF2B5EF4-FFF2-40B4-BE49-F238E27FC236}">
                    <a16:creationId xmlns:a16="http://schemas.microsoft.com/office/drawing/2014/main" id="{7E2F3F6B-578D-48DA-A1D5-9FBF5DE606BA}"/>
                  </a:ext>
                </a:extLst>
              </p:cNvPr>
              <p:cNvSpPr txBox="1"/>
              <p:nvPr/>
            </p:nvSpPr>
            <p:spPr>
              <a:xfrm>
                <a:off x="1219200" y="2855812"/>
                <a:ext cx="4572000" cy="6595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𝑓</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64</m:t>
                          </m:r>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𝑅</m:t>
                              </m:r>
                            </m:e>
                            <m:sub>
                              <m:r>
                                <a:rPr lang="pl-PL" i="1">
                                  <a:latin typeface="Cambria Math" panose="02040503050406030204" pitchFamily="18" charset="0"/>
                                </a:rPr>
                                <m:t>𝑒</m:t>
                              </m:r>
                            </m:sub>
                          </m:sSub>
                        </m:den>
                      </m:f>
                    </m:oMath>
                  </m:oMathPara>
                </a14:m>
                <a:endParaRPr lang="pl-PL" dirty="0"/>
              </a:p>
            </p:txBody>
          </p:sp>
        </mc:Choice>
        <mc:Fallback xmlns="">
          <p:sp>
            <p:nvSpPr>
              <p:cNvPr id="9" name="pole tekstowe 8">
                <a:extLst>
                  <a:ext uri="{FF2B5EF4-FFF2-40B4-BE49-F238E27FC236}">
                    <a16:creationId xmlns:a16="http://schemas.microsoft.com/office/drawing/2014/main" id="{7E2F3F6B-578D-48DA-A1D5-9FBF5DE606BA}"/>
                  </a:ext>
                </a:extLst>
              </p:cNvPr>
              <p:cNvSpPr txBox="1">
                <a:spLocks noRot="1" noChangeAspect="1" noMove="1" noResize="1" noEditPoints="1" noAdjustHandles="1" noChangeArrowheads="1" noChangeShapeType="1" noTextEdit="1"/>
              </p:cNvSpPr>
              <p:nvPr/>
            </p:nvSpPr>
            <p:spPr>
              <a:xfrm>
                <a:off x="1219200" y="2855812"/>
                <a:ext cx="4572000" cy="659540"/>
              </a:xfrm>
              <a:prstGeom prst="rect">
                <a:avLst/>
              </a:prstGeom>
              <a:blipFill>
                <a:blip r:embed="rId3"/>
                <a:stretch>
                  <a:fillRect/>
                </a:stretch>
              </a:blipFill>
            </p:spPr>
            <p:txBody>
              <a:bodyPr/>
              <a:lstStyle/>
              <a:p>
                <a:r>
                  <a:rPr lang="pl-PL">
                    <a:noFill/>
                  </a:rPr>
                  <a:t> </a:t>
                </a:r>
              </a:p>
            </p:txBody>
          </p:sp>
        </mc:Fallback>
      </mc:AlternateContent>
      <p:sp>
        <p:nvSpPr>
          <p:cNvPr id="11" name="pole tekstowe 10">
            <a:extLst>
              <a:ext uri="{FF2B5EF4-FFF2-40B4-BE49-F238E27FC236}">
                <a16:creationId xmlns:a16="http://schemas.microsoft.com/office/drawing/2014/main" id="{A879E34E-1E49-4D90-953D-E76F57247CEC}"/>
              </a:ext>
            </a:extLst>
          </p:cNvPr>
          <p:cNvSpPr txBox="1"/>
          <p:nvPr/>
        </p:nvSpPr>
        <p:spPr>
          <a:xfrm>
            <a:off x="2324100" y="1464328"/>
            <a:ext cx="4572000" cy="369332"/>
          </a:xfrm>
          <a:prstGeom prst="rect">
            <a:avLst/>
          </a:prstGeom>
          <a:noFill/>
        </p:spPr>
        <p:txBody>
          <a:bodyPr wrap="square">
            <a:spAutoFit/>
          </a:bodyPr>
          <a:lstStyle/>
          <a:p>
            <a:r>
              <a:rPr lang="pl-PL" dirty="0"/>
              <a:t>Equation of flow continuity</a:t>
            </a:r>
          </a:p>
        </p:txBody>
      </p:sp>
      <p:sp>
        <p:nvSpPr>
          <p:cNvPr id="12" name="pole tekstowe 11">
            <a:extLst>
              <a:ext uri="{FF2B5EF4-FFF2-40B4-BE49-F238E27FC236}">
                <a16:creationId xmlns:a16="http://schemas.microsoft.com/office/drawing/2014/main" id="{E98EFBBB-FEB6-4166-BC24-8287693DC5B6}"/>
              </a:ext>
            </a:extLst>
          </p:cNvPr>
          <p:cNvSpPr txBox="1"/>
          <p:nvPr/>
        </p:nvSpPr>
        <p:spPr>
          <a:xfrm>
            <a:off x="1884040" y="2473999"/>
            <a:ext cx="4056112" cy="369332"/>
          </a:xfrm>
          <a:prstGeom prst="rect">
            <a:avLst/>
          </a:prstGeom>
          <a:noFill/>
        </p:spPr>
        <p:txBody>
          <a:bodyPr wrap="square">
            <a:spAutoFit/>
          </a:bodyPr>
          <a:lstStyle/>
          <a:p>
            <a:r>
              <a:rPr lang="pl-PL" dirty="0"/>
              <a:t>Coefficient of resistance to laminar flow</a:t>
            </a:r>
          </a:p>
        </p:txBody>
      </p:sp>
      <mc:AlternateContent xmlns:mc="http://schemas.openxmlformats.org/markup-compatibility/2006" xmlns:a14="http://schemas.microsoft.com/office/drawing/2010/main">
        <mc:Choice Requires="a14">
          <p:sp>
            <p:nvSpPr>
              <p:cNvPr id="14" name="pole tekstowe 13">
                <a:extLst>
                  <a:ext uri="{FF2B5EF4-FFF2-40B4-BE49-F238E27FC236}">
                    <a16:creationId xmlns:a16="http://schemas.microsoft.com/office/drawing/2014/main" id="{EED02A21-6ADB-44F3-B587-1958CF8684A7}"/>
                  </a:ext>
                </a:extLst>
              </p:cNvPr>
              <p:cNvSpPr txBox="1"/>
              <p:nvPr/>
            </p:nvSpPr>
            <p:spPr>
              <a:xfrm>
                <a:off x="914400" y="4286487"/>
                <a:ext cx="2514600" cy="543739"/>
              </a:xfrm>
              <a:prstGeom prst="rect">
                <a:avLst/>
              </a:prstGeom>
              <a:noFill/>
            </p:spPr>
            <p:txBody>
              <a:bodyPr wrap="square">
                <a:spAutoFit/>
              </a:bodyPr>
              <a:lstStyle/>
              <a:p>
                <a14:m>
                  <m:oMath xmlns:m="http://schemas.openxmlformats.org/officeDocument/2006/math">
                    <m:sSub>
                      <m:sSubPr>
                        <m:ctrlPr>
                          <a:rPr lang="pl-PL" i="1" smtClean="0">
                            <a:latin typeface="Cambria Math" panose="02040503050406030204" pitchFamily="18" charset="0"/>
                          </a:rPr>
                        </m:ctrlPr>
                      </m:sSubPr>
                      <m:e>
                        <m:r>
                          <a:rPr lang="pl-PL" b="0" i="1" smtClean="0">
                            <a:latin typeface="Cambria Math" panose="02040503050406030204" pitchFamily="18" charset="0"/>
                          </a:rPr>
                          <m:t>𝑅𝑒</m:t>
                        </m:r>
                      </m:e>
                      <m:sub>
                        <m:r>
                          <a:rPr lang="pl-PL" b="0" i="1" smtClean="0">
                            <a:latin typeface="Cambria Math" panose="02040503050406030204" pitchFamily="18" charset="0"/>
                          </a:rPr>
                          <m:t>𝑠</m:t>
                        </m:r>
                      </m:sub>
                    </m:sSub>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1">
                            <a:latin typeface="Cambria Math" panose="02040503050406030204" pitchFamily="18" charset="0"/>
                          </a:rPr>
                          <m:t>𝜌</m:t>
                        </m:r>
                        <m:r>
                          <a:rPr lang="pl-PL"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rPr>
                          <m:t>𝐷</m:t>
                        </m:r>
                      </m:num>
                      <m:den>
                        <m:r>
                          <a:rPr lang="pl-PL" i="1" smtClean="0">
                            <a:latin typeface="Cambria Math" panose="02040503050406030204" pitchFamily="18" charset="0"/>
                            <a:sym typeface="Symbol" panose="05050102010706020507" pitchFamily="18" charset="2"/>
                          </a:rPr>
                          <m:t></m:t>
                        </m:r>
                      </m:den>
                    </m:f>
                    <m:r>
                      <a:rPr lang="pl-PL" i="1" smtClean="0">
                        <a:latin typeface="Cambria Math" panose="02040503050406030204" pitchFamily="18" charset="0"/>
                        <a:ea typeface="Cambria Math" panose="02040503050406030204" pitchFamily="18" charset="0"/>
                      </a:rPr>
                      <m:t>∙</m:t>
                    </m:r>
                    <m:f>
                      <m:fPr>
                        <m:ctrlPr>
                          <a:rPr lang="pl-PL"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𝑣</m:t>
                            </m:r>
                          </m:e>
                          <m:sub>
                            <m:r>
                              <a:rPr lang="pl-PL">
                                <a:latin typeface="Cambria Math" panose="02040503050406030204" pitchFamily="18" charset="0"/>
                              </a:rPr>
                              <m:t>1</m:t>
                            </m:r>
                          </m:sub>
                        </m:sSub>
                        <m:r>
                          <a:rPr lang="pl-PL">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𝑣</m:t>
                            </m:r>
                          </m:e>
                          <m:sub>
                            <m:r>
                              <a:rPr lang="pl-PL" i="1">
                                <a:latin typeface="Cambria Math" panose="02040503050406030204" pitchFamily="18" charset="0"/>
                              </a:rPr>
                              <m:t>𝑗</m:t>
                            </m:r>
                          </m:sub>
                        </m:sSub>
                      </m:num>
                      <m:den>
                        <m:r>
                          <a:rPr lang="pl-PL">
                            <a:latin typeface="Cambria Math" panose="02040503050406030204" pitchFamily="18" charset="0"/>
                          </a:rPr>
                          <m:t>2</m:t>
                        </m:r>
                      </m:den>
                    </m:f>
                  </m:oMath>
                </a14:m>
                <a:r>
                  <a:rPr lang="pl-PL" dirty="0"/>
                  <a:t>;</a:t>
                </a:r>
              </a:p>
            </p:txBody>
          </p:sp>
        </mc:Choice>
        <mc:Fallback xmlns="">
          <p:sp>
            <p:nvSpPr>
              <p:cNvPr id="14" name="pole tekstowe 13">
                <a:extLst>
                  <a:ext uri="{FF2B5EF4-FFF2-40B4-BE49-F238E27FC236}">
                    <a16:creationId xmlns:a16="http://schemas.microsoft.com/office/drawing/2014/main" id="{EED02A21-6ADB-44F3-B587-1958CF8684A7}"/>
                  </a:ext>
                </a:extLst>
              </p:cNvPr>
              <p:cNvSpPr txBox="1">
                <a:spLocks noRot="1" noChangeAspect="1" noMove="1" noResize="1" noEditPoints="1" noAdjustHandles="1" noChangeArrowheads="1" noChangeShapeType="1" noTextEdit="1"/>
              </p:cNvSpPr>
              <p:nvPr/>
            </p:nvSpPr>
            <p:spPr>
              <a:xfrm>
                <a:off x="914400" y="4286487"/>
                <a:ext cx="2514600" cy="543739"/>
              </a:xfrm>
              <a:prstGeom prst="rect">
                <a:avLst/>
              </a:prstGeom>
              <a:blipFill>
                <a:blip r:embed="rId4"/>
                <a:stretch>
                  <a:fillRect b="-5618"/>
                </a:stretch>
              </a:blipFill>
            </p:spPr>
            <p:txBody>
              <a:bodyPr/>
              <a:lstStyle/>
              <a:p>
                <a:r>
                  <a:rPr lang="pl-PL">
                    <a:noFill/>
                  </a:rPr>
                  <a:t> </a:t>
                </a:r>
              </a:p>
            </p:txBody>
          </p:sp>
        </mc:Fallback>
      </mc:AlternateContent>
      <mc:AlternateContent xmlns:mc="http://schemas.openxmlformats.org/markup-compatibility/2006">
        <mc:Choice xmlns:a14="http://schemas.microsoft.com/office/drawing/2010/main" Requires="a14">
          <p:sp>
            <p:nvSpPr>
              <p:cNvPr id="16" name="pole tekstowe 15">
                <a:extLst>
                  <a:ext uri="{FF2B5EF4-FFF2-40B4-BE49-F238E27FC236}">
                    <a16:creationId xmlns:a16="http://schemas.microsoft.com/office/drawing/2014/main" id="{C22B059A-1347-45A6-B3E3-3A7B836977AF}"/>
                  </a:ext>
                </a:extLst>
              </p:cNvPr>
              <p:cNvSpPr txBox="1"/>
              <p:nvPr/>
            </p:nvSpPr>
            <p:spPr>
              <a:xfrm>
                <a:off x="827584" y="3527833"/>
                <a:ext cx="7056784" cy="369332"/>
              </a:xfrm>
              <a:prstGeom prst="rect">
                <a:avLst/>
              </a:prstGeom>
              <a:noFill/>
            </p:spPr>
            <p:txBody>
              <a:bodyPr wrap="square">
                <a:spAutoFit/>
              </a:bodyPr>
              <a:lstStyle/>
              <a:p>
                <a:r>
                  <a:rPr lang="pl-PL" dirty="0"/>
                  <a:t>Reynolds numer for syringe barrel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𝑅𝑒</m:t>
                        </m:r>
                      </m:e>
                      <m:sub>
                        <m:r>
                          <a:rPr lang="pl-PL" i="1">
                            <a:latin typeface="Cambria Math" panose="02040503050406030204" pitchFamily="18" charset="0"/>
                          </a:rPr>
                          <m:t>𝑠</m:t>
                        </m:r>
                      </m:sub>
                    </m:sSub>
                  </m:oMath>
                </a14:m>
                <a:r>
                  <a:rPr lang="pl-PL" dirty="0"/>
                  <a:t>, hub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𝑅𝑒</m:t>
                        </m:r>
                      </m:e>
                      <m:sub>
                        <m:r>
                          <a:rPr lang="pl-PL" b="0" i="1" smtClean="0">
                            <a:latin typeface="Cambria Math" panose="02040503050406030204" pitchFamily="18" charset="0"/>
                          </a:rPr>
                          <m:t>h</m:t>
                        </m:r>
                      </m:sub>
                    </m:sSub>
                  </m:oMath>
                </a14:m>
                <a:r>
                  <a:rPr lang="pl-PL" dirty="0"/>
                  <a:t>, needle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𝑅𝑒</m:t>
                        </m:r>
                      </m:e>
                      <m:sub>
                        <m:r>
                          <a:rPr lang="pl-PL" b="0" i="1" smtClean="0">
                            <a:latin typeface="Cambria Math" panose="02040503050406030204" pitchFamily="18" charset="0"/>
                          </a:rPr>
                          <m:t>𝑛</m:t>
                        </m:r>
                      </m:sub>
                    </m:sSub>
                  </m:oMath>
                </a14:m>
                <a:r>
                  <a:rPr lang="pl-PL" dirty="0"/>
                  <a:t>, respectively</a:t>
                </a:r>
              </a:p>
            </p:txBody>
          </p:sp>
        </mc:Choice>
        <mc:Fallback>
          <p:sp>
            <p:nvSpPr>
              <p:cNvPr id="16" name="pole tekstowe 15">
                <a:extLst>
                  <a:ext uri="{FF2B5EF4-FFF2-40B4-BE49-F238E27FC236}">
                    <a16:creationId xmlns:a16="http://schemas.microsoft.com/office/drawing/2014/main" id="{C22B059A-1347-45A6-B3E3-3A7B836977AF}"/>
                  </a:ext>
                </a:extLst>
              </p:cNvPr>
              <p:cNvSpPr txBox="1">
                <a:spLocks noRot="1" noChangeAspect="1" noMove="1" noResize="1" noEditPoints="1" noAdjustHandles="1" noChangeArrowheads="1" noChangeShapeType="1" noTextEdit="1"/>
              </p:cNvSpPr>
              <p:nvPr/>
            </p:nvSpPr>
            <p:spPr>
              <a:xfrm>
                <a:off x="827584" y="3527833"/>
                <a:ext cx="7056784" cy="369332"/>
              </a:xfrm>
              <a:prstGeom prst="rect">
                <a:avLst/>
              </a:prstGeom>
              <a:blipFill>
                <a:blip r:embed="rId5"/>
                <a:stretch>
                  <a:fillRect l="-778" t="-10000" r="-432" b="-26667"/>
                </a:stretch>
              </a:blipFill>
            </p:spPr>
            <p:txBody>
              <a:bodyPr/>
              <a:lstStyle/>
              <a:p>
                <a:r>
                  <a:rPr lang="pl-PL">
                    <a:noFill/>
                  </a:rPr>
                  <a:t> </a:t>
                </a:r>
              </a:p>
            </p:txBody>
          </p:sp>
        </mc:Fallback>
      </mc:AlternateContent>
      <mc:AlternateContent xmlns:mc="http://schemas.openxmlformats.org/markup-compatibility/2006">
        <mc:Choice xmlns:a14="http://schemas.microsoft.com/office/drawing/2010/main" Requires="a14">
          <p:sp>
            <p:nvSpPr>
              <p:cNvPr id="18" name="pole tekstowe 17">
                <a:extLst>
                  <a:ext uri="{FF2B5EF4-FFF2-40B4-BE49-F238E27FC236}">
                    <a16:creationId xmlns:a16="http://schemas.microsoft.com/office/drawing/2014/main" id="{7D23B3AE-094D-4E57-ADC3-CF2C54E156EE}"/>
                  </a:ext>
                </a:extLst>
              </p:cNvPr>
              <p:cNvSpPr txBox="1"/>
              <p:nvPr/>
            </p:nvSpPr>
            <p:spPr>
              <a:xfrm>
                <a:off x="762000" y="5061341"/>
                <a:ext cx="7391400" cy="671915"/>
              </a:xfrm>
              <a:prstGeom prst="rect">
                <a:avLst/>
              </a:prstGeom>
              <a:noFill/>
            </p:spPr>
            <p:txBody>
              <a:bodyPr wrap="square">
                <a:spAutoFit/>
              </a:bodyPr>
              <a:lstStyle/>
              <a:p>
                <a:pPr>
                  <a:lnSpc>
                    <a:spcPct val="107000"/>
                  </a:lnSpc>
                  <a:spcAft>
                    <a:spcPts val="800"/>
                  </a:spcAft>
                </a:pPr>
                <a14:m>
                  <m:oMath xmlns:m="http://schemas.openxmlformats.org/officeDocument/2006/math">
                    <m:r>
                      <a:rPr lang="en-GB" sz="1800" i="1" smtClean="0">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oMath>
                </a14:m>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  dynamic viscosity of fluid</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1800" i="1">
                        <a:effectLst/>
                        <a:latin typeface="Cambria Math" panose="02040503050406030204" pitchFamily="18" charset="0"/>
                        <a:ea typeface="Calibri" panose="020F0502020204030204" pitchFamily="34" charset="0"/>
                        <a:cs typeface="Times New Roman" panose="02020603050405020304" pitchFamily="18" charset="0"/>
                      </a:rPr>
                      <m:t>𝐷</m:t>
                    </m:r>
                  </m:oMath>
                </a14:m>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0.01 m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inner diameter of </a:t>
                </a:r>
                <a:r>
                  <a:rPr lang="pl-PL" sz="1800" dirty="0" err="1">
                    <a:effectLst/>
                    <a:latin typeface="Calibri" panose="020F0502020204030204" pitchFamily="34" charset="0"/>
                    <a:ea typeface="Times New Roman" panose="02020603050405020304" pitchFamily="18" charset="0"/>
                    <a:cs typeface="Times New Roman" panose="02020603050405020304" pitchFamily="18" charset="0"/>
                  </a:rPr>
                  <a:t>syringe</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pl-PL" sz="1800" dirty="0" err="1">
                    <a:effectLst/>
                    <a:latin typeface="Calibri" panose="020F0502020204030204" pitchFamily="34" charset="0"/>
                    <a:ea typeface="Times New Roman" panose="02020603050405020304" pitchFamily="18" charset="0"/>
                    <a:cs typeface="Times New Roman" panose="02020603050405020304" pitchFamily="18" charset="0"/>
                  </a:rPr>
                  <a:t>barrel</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1800" i="1">
                        <a:effectLst/>
                        <a:latin typeface="Cambria Math" panose="02040503050406030204" pitchFamily="18" charset="0"/>
                        <a:ea typeface="Calibri" panose="020F0502020204030204" pitchFamily="34" charset="0"/>
                        <a:cs typeface="Times New Roman" panose="02020603050405020304" pitchFamily="18" charset="0"/>
                      </a:rPr>
                      <m:t>𝐿</m:t>
                    </m:r>
                  </m:oMath>
                </a14:m>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0.05 m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pl-PL" sz="1800" dirty="0" err="1">
                    <a:effectLst/>
                    <a:latin typeface="Calibri" panose="020F0502020204030204" pitchFamily="34" charset="0"/>
                    <a:ea typeface="Times New Roman" panose="02020603050405020304" pitchFamily="18" charset="0"/>
                    <a:cs typeface="Times New Roman" panose="02020603050405020304" pitchFamily="18" charset="0"/>
                  </a:rPr>
                  <a:t>barrel</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length</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v – </a:t>
                </a:r>
                <a:r>
                  <a:rPr lang="pl-PL" sz="1800" dirty="0" err="1">
                    <a:effectLst/>
                    <a:latin typeface="Calibri" panose="020F0502020204030204" pitchFamily="34" charset="0"/>
                    <a:ea typeface="Times New Roman" panose="02020603050405020304" pitchFamily="18" charset="0"/>
                    <a:cs typeface="Times New Roman" panose="02020603050405020304" pitchFamily="18" charset="0"/>
                  </a:rPr>
                  <a:t>speed</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of fluid</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8" name="pole tekstowe 17">
                <a:extLst>
                  <a:ext uri="{FF2B5EF4-FFF2-40B4-BE49-F238E27FC236}">
                    <a16:creationId xmlns:a16="http://schemas.microsoft.com/office/drawing/2014/main" id="{7D23B3AE-094D-4E57-ADC3-CF2C54E156EE}"/>
                  </a:ext>
                </a:extLst>
              </p:cNvPr>
              <p:cNvSpPr txBox="1">
                <a:spLocks noRot="1" noChangeAspect="1" noMove="1" noResize="1" noEditPoints="1" noAdjustHandles="1" noChangeArrowheads="1" noChangeShapeType="1" noTextEdit="1"/>
              </p:cNvSpPr>
              <p:nvPr/>
            </p:nvSpPr>
            <p:spPr>
              <a:xfrm>
                <a:off x="762000" y="5061341"/>
                <a:ext cx="7391400" cy="671915"/>
              </a:xfrm>
              <a:prstGeom prst="rect">
                <a:avLst/>
              </a:prstGeom>
              <a:blipFill>
                <a:blip r:embed="rId6"/>
                <a:stretch>
                  <a:fillRect t="-3636" b="-1363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1D8058D3-E9E0-4BAB-9D33-7FCCDBC3C8A8}"/>
                  </a:ext>
                </a:extLst>
              </p:cNvPr>
              <p:cNvSpPr txBox="1"/>
              <p:nvPr/>
            </p:nvSpPr>
            <p:spPr>
              <a:xfrm>
                <a:off x="1371600" y="1757432"/>
                <a:ext cx="4572000" cy="524182"/>
              </a:xfrm>
              <a:prstGeom prst="rect">
                <a:avLst/>
              </a:prstGeom>
              <a:noFill/>
            </p:spPr>
            <p:txBody>
              <a:bodyPr wrap="square">
                <a:spAutoFit/>
              </a:bodyPr>
              <a:lstStyle/>
              <a:p>
                <a14:m>
                  <m:oMath xmlns:m="http://schemas.openxmlformats.org/officeDocument/2006/math">
                    <m:f>
                      <m:fPr>
                        <m:ctrlPr>
                          <a:rPr lang="pl-PL" i="1" smtClean="0">
                            <a:solidFill>
                              <a:srgbClr val="836967"/>
                            </a:solidFill>
                            <a:latin typeface="Cambria Math" panose="02040503050406030204" pitchFamily="18" charset="0"/>
                          </a:rPr>
                        </m:ctrlPr>
                      </m:fPr>
                      <m:num>
                        <m:r>
                          <a:rPr lang="pl-PL" i="1">
                            <a:latin typeface="Cambria Math" panose="02040503050406030204" pitchFamily="18" charset="0"/>
                          </a:rPr>
                          <m:t>𝜋</m:t>
                        </m:r>
                        <m:sSup>
                          <m:sSupPr>
                            <m:ctrlPr>
                              <a:rPr lang="pl-PL" i="1">
                                <a:solidFill>
                                  <a:srgbClr val="836967"/>
                                </a:solidFill>
                                <a:latin typeface="Cambria Math" panose="02040503050406030204" pitchFamily="18" charset="0"/>
                              </a:rPr>
                            </m:ctrlPr>
                          </m:sSupPr>
                          <m:e>
                            <m:r>
                              <a:rPr lang="pl-PL" i="1">
                                <a:latin typeface="Cambria Math" panose="02040503050406030204" pitchFamily="18" charset="0"/>
                              </a:rPr>
                              <m:t>𝑑</m:t>
                            </m:r>
                          </m:e>
                          <m:sup>
                            <m:r>
                              <a:rPr lang="pl-PL" i="0">
                                <a:latin typeface="Cambria Math" panose="02040503050406030204" pitchFamily="18" charset="0"/>
                              </a:rPr>
                              <m:t>2</m:t>
                            </m:r>
                          </m:sup>
                        </m:sSup>
                      </m:num>
                      <m:den>
                        <m:r>
                          <a:rPr lang="pl-PL" i="0">
                            <a:latin typeface="Cambria Math" panose="02040503050406030204" pitchFamily="18" charset="0"/>
                          </a:rPr>
                          <m:t>4</m:t>
                        </m:r>
                      </m:den>
                    </m:f>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𝑣</m:t>
                        </m:r>
                      </m:e>
                      <m:sub>
                        <m:r>
                          <a:rPr lang="pl-PL" i="1">
                            <a:latin typeface="Cambria Math" panose="02040503050406030204" pitchFamily="18" charset="0"/>
                          </a:rPr>
                          <m:t>𝑗</m:t>
                        </m:r>
                      </m:sub>
                    </m:sSub>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1">
                            <a:latin typeface="Cambria Math" panose="02040503050406030204" pitchFamily="18" charset="0"/>
                          </a:rPr>
                          <m:t>𝜋</m:t>
                        </m:r>
                        <m:sSup>
                          <m:sSupPr>
                            <m:ctrlPr>
                              <a:rPr lang="pl-PL" i="1">
                                <a:solidFill>
                                  <a:srgbClr val="836967"/>
                                </a:solidFill>
                                <a:latin typeface="Cambria Math" panose="02040503050406030204" pitchFamily="18" charset="0"/>
                              </a:rPr>
                            </m:ctrlPr>
                          </m:sSupPr>
                          <m:e>
                            <m:r>
                              <a:rPr lang="pl-PL" i="1">
                                <a:latin typeface="Cambria Math" panose="02040503050406030204" pitchFamily="18" charset="0"/>
                              </a:rPr>
                              <m:t>𝐷</m:t>
                            </m:r>
                          </m:e>
                          <m:sup>
                            <m:r>
                              <a:rPr lang="pl-PL" i="0">
                                <a:latin typeface="Cambria Math" panose="02040503050406030204" pitchFamily="18" charset="0"/>
                              </a:rPr>
                              <m:t>2</m:t>
                            </m:r>
                          </m:sup>
                        </m:sSup>
                      </m:num>
                      <m:den>
                        <m:r>
                          <a:rPr lang="pl-PL" i="0">
                            <a:latin typeface="Cambria Math" panose="02040503050406030204" pitchFamily="18" charset="0"/>
                          </a:rPr>
                          <m:t>4</m:t>
                        </m:r>
                      </m:den>
                    </m:f>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𝑣</m:t>
                        </m:r>
                      </m:e>
                      <m:sub>
                        <m:r>
                          <a:rPr lang="pl-PL" i="0">
                            <a:latin typeface="Cambria Math" panose="02040503050406030204" pitchFamily="18" charset="0"/>
                          </a:rPr>
                          <m:t>1</m:t>
                        </m:r>
                      </m:sub>
                    </m:sSub>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1">
                            <a:latin typeface="Cambria Math" panose="02040503050406030204" pitchFamily="18" charset="0"/>
                          </a:rPr>
                          <m:t>𝜋</m:t>
                        </m:r>
                        <m:sSup>
                          <m:sSupPr>
                            <m:ctrlPr>
                              <a:rPr lang="pl-PL" i="1">
                                <a:solidFill>
                                  <a:srgbClr val="836967"/>
                                </a:solidFill>
                                <a:latin typeface="Cambria Math" panose="02040503050406030204" pitchFamily="18" charset="0"/>
                              </a:rPr>
                            </m:ctrlPr>
                          </m:sSupPr>
                          <m:e>
                            <m:r>
                              <a:rPr lang="pl-PL" i="1">
                                <a:latin typeface="Cambria Math" panose="02040503050406030204" pitchFamily="18" charset="0"/>
                              </a:rPr>
                              <m:t>𝐷</m:t>
                            </m:r>
                          </m:e>
                          <m:sup>
                            <m:r>
                              <a:rPr lang="pl-PL" i="0">
                                <a:latin typeface="Cambria Math" panose="02040503050406030204" pitchFamily="18" charset="0"/>
                              </a:rPr>
                              <m:t>2</m:t>
                            </m:r>
                          </m:sup>
                        </m:sSup>
                      </m:num>
                      <m:den>
                        <m:r>
                          <a:rPr lang="pl-PL" i="0">
                            <a:latin typeface="Cambria Math" panose="02040503050406030204" pitchFamily="18" charset="0"/>
                          </a:rPr>
                          <m:t>4</m:t>
                        </m:r>
                      </m:den>
                    </m:f>
                    <m:f>
                      <m:fPr>
                        <m:ctrlPr>
                          <a:rPr lang="pl-PL" i="1">
                            <a:solidFill>
                              <a:srgbClr val="836967"/>
                            </a:solidFill>
                            <a:latin typeface="Cambria Math" panose="02040503050406030204" pitchFamily="18" charset="0"/>
                          </a:rPr>
                        </m:ctrlPr>
                      </m:fPr>
                      <m:num>
                        <m:r>
                          <a:rPr lang="pl-PL" i="1">
                            <a:latin typeface="Cambria Math" panose="02040503050406030204" pitchFamily="18" charset="0"/>
                          </a:rPr>
                          <m:t>𝑑</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0">
                                <a:latin typeface="Cambria Math" panose="02040503050406030204" pitchFamily="18" charset="0"/>
                              </a:rPr>
                              <m:t>1</m:t>
                            </m:r>
                          </m:sub>
                        </m:sSub>
                      </m:num>
                      <m:den>
                        <m:r>
                          <a:rPr lang="pl-PL" i="1">
                            <a:latin typeface="Cambria Math" panose="02040503050406030204" pitchFamily="18" charset="0"/>
                          </a:rPr>
                          <m:t>𝑑𝑡</m:t>
                        </m:r>
                      </m:den>
                    </m:f>
                  </m:oMath>
                </a14:m>
                <a:r>
                  <a:rPr lang="pl-PL" dirty="0"/>
                  <a:t>; 	</a:t>
                </a:r>
                <a14:m>
                  <m:oMath xmlns:m="http://schemas.openxmlformats.org/officeDocument/2006/math">
                    <m:f>
                      <m:fPr>
                        <m:ctrlPr>
                          <a:rPr lang="pl-PL" i="1">
                            <a:solidFill>
                              <a:srgbClr val="836967"/>
                            </a:solidFill>
                            <a:latin typeface="Cambria Math" panose="02040503050406030204" pitchFamily="18" charset="0"/>
                          </a:rPr>
                        </m:ctrlPr>
                      </m:fPr>
                      <m:num>
                        <m:r>
                          <a:rPr lang="pl-PL" i="1">
                            <a:latin typeface="Cambria Math" panose="02040503050406030204" pitchFamily="18" charset="0"/>
                          </a:rPr>
                          <m:t>𝑑</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a:latin typeface="Cambria Math" panose="02040503050406030204" pitchFamily="18" charset="0"/>
                              </a:rPr>
                              <m:t>1</m:t>
                            </m:r>
                          </m:sub>
                        </m:sSub>
                      </m:num>
                      <m:den>
                        <m:r>
                          <a:rPr lang="pl-PL" i="1">
                            <a:latin typeface="Cambria Math" panose="02040503050406030204" pitchFamily="18" charset="0"/>
                          </a:rPr>
                          <m:t>𝑑𝑡</m:t>
                        </m:r>
                      </m:den>
                    </m:f>
                    <m:d>
                      <m:dPr>
                        <m:ctrlPr>
                          <a:rPr lang="pl-PL" i="1" smtClean="0">
                            <a:latin typeface="Cambria Math" panose="02040503050406030204" pitchFamily="18" charset="0"/>
                          </a:rPr>
                        </m:ctrlPr>
                      </m:dPr>
                      <m:e>
                        <m:r>
                          <a:rPr lang="pl-PL" b="0" i="1" smtClean="0">
                            <a:latin typeface="Cambria Math" panose="02040503050406030204" pitchFamily="18" charset="0"/>
                          </a:rPr>
                          <m:t>𝑡</m:t>
                        </m:r>
                        <m:r>
                          <a:rPr lang="pl-PL" b="0" i="1" smtClean="0">
                            <a:latin typeface="Cambria Math" panose="02040503050406030204" pitchFamily="18" charset="0"/>
                          </a:rPr>
                          <m:t>=0</m:t>
                        </m:r>
                      </m:e>
                    </m:d>
                    <m:r>
                      <a:rPr lang="pl-PL"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0</m:t>
                    </m:r>
                  </m:oMath>
                </a14:m>
                <a:endParaRPr lang="pl-PL" dirty="0"/>
              </a:p>
            </p:txBody>
          </p:sp>
        </mc:Choice>
        <mc:Fallback xmlns="">
          <p:sp>
            <p:nvSpPr>
              <p:cNvPr id="13" name="pole tekstowe 12">
                <a:extLst>
                  <a:ext uri="{FF2B5EF4-FFF2-40B4-BE49-F238E27FC236}">
                    <a16:creationId xmlns:a16="http://schemas.microsoft.com/office/drawing/2014/main" id="{1D8058D3-E9E0-4BAB-9D33-7FCCDBC3C8A8}"/>
                  </a:ext>
                </a:extLst>
              </p:cNvPr>
              <p:cNvSpPr txBox="1">
                <a:spLocks noRot="1" noChangeAspect="1" noMove="1" noResize="1" noEditPoints="1" noAdjustHandles="1" noChangeArrowheads="1" noChangeShapeType="1" noTextEdit="1"/>
              </p:cNvSpPr>
              <p:nvPr/>
            </p:nvSpPr>
            <p:spPr>
              <a:xfrm>
                <a:off x="1371600" y="1757432"/>
                <a:ext cx="4572000" cy="524182"/>
              </a:xfrm>
              <a:prstGeom prst="rect">
                <a:avLst/>
              </a:prstGeom>
              <a:blipFill>
                <a:blip r:embed="rId7"/>
                <a:stretch>
                  <a:fillRect b="-6977"/>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9" name="pole tekstowe 18">
                <a:extLst>
                  <a:ext uri="{FF2B5EF4-FFF2-40B4-BE49-F238E27FC236}">
                    <a16:creationId xmlns:a16="http://schemas.microsoft.com/office/drawing/2014/main" id="{487EED4C-F5E4-4A31-9717-983CEED88FC9}"/>
                  </a:ext>
                </a:extLst>
              </p:cNvPr>
              <p:cNvSpPr txBox="1"/>
              <p:nvPr/>
            </p:nvSpPr>
            <p:spPr>
              <a:xfrm>
                <a:off x="3428999" y="4286487"/>
                <a:ext cx="2286003" cy="543739"/>
              </a:xfrm>
              <a:prstGeom prst="rect">
                <a:avLst/>
              </a:prstGeom>
              <a:noFill/>
            </p:spPr>
            <p:txBody>
              <a:bodyPr wrap="square">
                <a:spAutoFit/>
              </a:bodyPr>
              <a:lstStyle/>
              <a:p>
                <a14:m>
                  <m:oMath xmlns:m="http://schemas.openxmlformats.org/officeDocument/2006/math">
                    <m:sSub>
                      <m:sSubPr>
                        <m:ctrlPr>
                          <a:rPr lang="pl-PL" i="1" smtClean="0">
                            <a:latin typeface="Cambria Math" panose="02040503050406030204" pitchFamily="18" charset="0"/>
                          </a:rPr>
                        </m:ctrlPr>
                      </m:sSubPr>
                      <m:e>
                        <m:r>
                          <a:rPr lang="pl-PL" i="1">
                            <a:latin typeface="Cambria Math" panose="02040503050406030204" pitchFamily="18" charset="0"/>
                          </a:rPr>
                          <m:t>𝑅𝑒</m:t>
                        </m:r>
                      </m:e>
                      <m:sub>
                        <m:r>
                          <a:rPr lang="pl-PL" b="0" i="1" smtClean="0">
                            <a:latin typeface="Cambria Math" panose="02040503050406030204" pitchFamily="18" charset="0"/>
                          </a:rPr>
                          <m:t>h</m:t>
                        </m:r>
                      </m:sub>
                    </m:sSub>
                    <m:r>
                      <a:rPr lang="pl-PL" i="1">
                        <a:latin typeface="Cambria Math" panose="02040503050406030204" pitchFamily="18" charset="0"/>
                      </a:rPr>
                      <m:t> </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1">
                            <a:latin typeface="Cambria Math" panose="02040503050406030204" pitchFamily="18" charset="0"/>
                          </a:rPr>
                          <m:t>𝜌</m:t>
                        </m:r>
                        <m:r>
                          <a:rPr lang="pl-PL" i="1" smtClean="0">
                            <a:latin typeface="Cambria Math" panose="02040503050406030204" pitchFamily="18" charset="0"/>
                            <a:ea typeface="Cambria Math" panose="02040503050406030204" pitchFamily="18" charset="0"/>
                          </a:rPr>
                          <m:t>∙</m:t>
                        </m:r>
                        <m:sSub>
                          <m:sSubPr>
                            <m:ctrlPr>
                              <a:rPr lang="pl-PL" b="0" i="1" smtClean="0">
                                <a:latin typeface="Cambria Math" panose="02040503050406030204" pitchFamily="18" charset="0"/>
                              </a:rPr>
                            </m:ctrlPr>
                          </m:sSubPr>
                          <m:e>
                            <m:r>
                              <a:rPr lang="pl-PL" i="1">
                                <a:latin typeface="Cambria Math" panose="02040503050406030204" pitchFamily="18" charset="0"/>
                              </a:rPr>
                              <m:t>𝐷</m:t>
                            </m:r>
                          </m:e>
                          <m:sub>
                            <m:r>
                              <a:rPr lang="pl-PL" b="0" i="1" smtClean="0">
                                <a:latin typeface="Cambria Math" panose="02040503050406030204" pitchFamily="18" charset="0"/>
                              </a:rPr>
                              <m:t>1</m:t>
                            </m:r>
                          </m:sub>
                        </m:sSub>
                      </m:num>
                      <m:den>
                        <m:r>
                          <a:rPr lang="pl-PL" i="1" smtClean="0">
                            <a:latin typeface="Cambria Math" panose="02040503050406030204" pitchFamily="18" charset="0"/>
                            <a:sym typeface="Symbol" panose="05050102010706020507" pitchFamily="18" charset="2"/>
                          </a:rPr>
                          <m:t></m:t>
                        </m:r>
                      </m:den>
                    </m:f>
                    <m:r>
                      <a:rPr lang="pl-PL" i="1" smtClean="0">
                        <a:latin typeface="Cambria Math" panose="02040503050406030204" pitchFamily="18" charset="0"/>
                        <a:ea typeface="Cambria Math" panose="02040503050406030204" pitchFamily="18" charset="0"/>
                      </a:rPr>
                      <m:t>∙</m:t>
                    </m:r>
                    <m:f>
                      <m:fPr>
                        <m:ctrlPr>
                          <a:rPr lang="pl-PL"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𝑣</m:t>
                            </m:r>
                          </m:e>
                          <m:sub>
                            <m:r>
                              <a:rPr lang="pl-PL">
                                <a:latin typeface="Cambria Math" panose="02040503050406030204" pitchFamily="18" charset="0"/>
                              </a:rPr>
                              <m:t>1</m:t>
                            </m:r>
                          </m:sub>
                        </m:sSub>
                        <m:r>
                          <a:rPr lang="pl-PL">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𝑣</m:t>
                            </m:r>
                          </m:e>
                          <m:sub>
                            <m:r>
                              <a:rPr lang="pl-PL" i="1">
                                <a:latin typeface="Cambria Math" panose="02040503050406030204" pitchFamily="18" charset="0"/>
                              </a:rPr>
                              <m:t>𝑗</m:t>
                            </m:r>
                          </m:sub>
                        </m:sSub>
                      </m:num>
                      <m:den>
                        <m:r>
                          <a:rPr lang="pl-PL">
                            <a:latin typeface="Cambria Math" panose="02040503050406030204" pitchFamily="18" charset="0"/>
                          </a:rPr>
                          <m:t>2</m:t>
                        </m:r>
                      </m:den>
                    </m:f>
                  </m:oMath>
                </a14:m>
                <a:r>
                  <a:rPr lang="pl-PL" dirty="0"/>
                  <a:t>;</a:t>
                </a:r>
              </a:p>
            </p:txBody>
          </p:sp>
        </mc:Choice>
        <mc:Fallback xmlns="">
          <p:sp>
            <p:nvSpPr>
              <p:cNvPr id="19" name="pole tekstowe 18">
                <a:extLst>
                  <a:ext uri="{FF2B5EF4-FFF2-40B4-BE49-F238E27FC236}">
                    <a16:creationId xmlns:a16="http://schemas.microsoft.com/office/drawing/2014/main" id="{487EED4C-F5E4-4A31-9717-983CEED88FC9}"/>
                  </a:ext>
                </a:extLst>
              </p:cNvPr>
              <p:cNvSpPr txBox="1">
                <a:spLocks noRot="1" noChangeAspect="1" noMove="1" noResize="1" noEditPoints="1" noAdjustHandles="1" noChangeArrowheads="1" noChangeShapeType="1" noTextEdit="1"/>
              </p:cNvSpPr>
              <p:nvPr/>
            </p:nvSpPr>
            <p:spPr>
              <a:xfrm>
                <a:off x="3428999" y="4286487"/>
                <a:ext cx="2286003" cy="543739"/>
              </a:xfrm>
              <a:prstGeom prst="rect">
                <a:avLst/>
              </a:prstGeom>
              <a:blipFill>
                <a:blip r:embed="rId8"/>
                <a:stretch>
                  <a:fillRect b="-5618"/>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0" name="pole tekstowe 19">
                <a:extLst>
                  <a:ext uri="{FF2B5EF4-FFF2-40B4-BE49-F238E27FC236}">
                    <a16:creationId xmlns:a16="http://schemas.microsoft.com/office/drawing/2014/main" id="{CC437976-1D9D-45E0-913E-6F88297DBB1F}"/>
                  </a:ext>
                </a:extLst>
              </p:cNvPr>
              <p:cNvSpPr txBox="1"/>
              <p:nvPr/>
            </p:nvSpPr>
            <p:spPr>
              <a:xfrm>
                <a:off x="5715002" y="4265634"/>
                <a:ext cx="1904998" cy="543739"/>
              </a:xfrm>
              <a:prstGeom prst="rect">
                <a:avLst/>
              </a:prstGeom>
              <a:noFill/>
            </p:spPr>
            <p:txBody>
              <a:bodyPr wrap="square">
                <a:spAutoFit/>
              </a:bodyPr>
              <a:lstStyle/>
              <a:p>
                <a14:m>
                  <m:oMath xmlns:m="http://schemas.openxmlformats.org/officeDocument/2006/math">
                    <m:sSub>
                      <m:sSubPr>
                        <m:ctrlPr>
                          <a:rPr lang="pl-PL" i="1" smtClean="0">
                            <a:latin typeface="Cambria Math" panose="02040503050406030204" pitchFamily="18" charset="0"/>
                          </a:rPr>
                        </m:ctrlPr>
                      </m:sSubPr>
                      <m:e>
                        <m:r>
                          <a:rPr lang="pl-PL" i="1">
                            <a:latin typeface="Cambria Math" panose="02040503050406030204" pitchFamily="18" charset="0"/>
                          </a:rPr>
                          <m:t>𝑅𝑒</m:t>
                        </m:r>
                      </m:e>
                      <m:sub>
                        <m:r>
                          <a:rPr lang="pl-PL" b="0" i="1" smtClean="0">
                            <a:latin typeface="Cambria Math" panose="02040503050406030204" pitchFamily="18" charset="0"/>
                          </a:rPr>
                          <m:t>𝑛</m:t>
                        </m:r>
                      </m:sub>
                    </m:sSub>
                    <m:r>
                      <a:rPr lang="pl-PL" i="1">
                        <a:latin typeface="Cambria Math" panose="02040503050406030204" pitchFamily="18" charset="0"/>
                      </a:rPr>
                      <m:t> </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1">
                            <a:latin typeface="Cambria Math" panose="02040503050406030204" pitchFamily="18" charset="0"/>
                          </a:rPr>
                          <m:t>𝜌</m:t>
                        </m:r>
                        <m:r>
                          <a:rPr lang="pl-PL"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𝑑</m:t>
                        </m:r>
                      </m:num>
                      <m:den>
                        <m:r>
                          <a:rPr lang="pl-PL" i="1" smtClean="0">
                            <a:latin typeface="Cambria Math" panose="02040503050406030204" pitchFamily="18" charset="0"/>
                            <a:sym typeface="Symbol" panose="05050102010706020507" pitchFamily="18" charset="2"/>
                          </a:rPr>
                          <m:t></m:t>
                        </m:r>
                      </m:den>
                    </m:f>
                    <m:r>
                      <a:rPr lang="pl-PL" i="1" smtClean="0">
                        <a:latin typeface="Cambria Math" panose="02040503050406030204" pitchFamily="18" charset="0"/>
                        <a:ea typeface="Cambria Math" panose="02040503050406030204" pitchFamily="18" charset="0"/>
                      </a:rPr>
                      <m:t>∙</m:t>
                    </m:r>
                    <m:f>
                      <m:fPr>
                        <m:ctrlPr>
                          <a:rPr lang="pl-PL"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panose="02040503050406030204" pitchFamily="18" charset="0"/>
                              </a:rPr>
                              <m:t>𝑣</m:t>
                            </m:r>
                          </m:e>
                          <m:sub>
                            <m:r>
                              <a:rPr lang="pl-PL">
                                <a:latin typeface="Cambria Math" panose="02040503050406030204" pitchFamily="18" charset="0"/>
                              </a:rPr>
                              <m:t>1</m:t>
                            </m:r>
                          </m:sub>
                        </m:sSub>
                        <m:r>
                          <a:rPr lang="pl-PL">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𝑣</m:t>
                            </m:r>
                          </m:e>
                          <m:sub>
                            <m:r>
                              <a:rPr lang="pl-PL" i="1">
                                <a:latin typeface="Cambria Math" panose="02040503050406030204" pitchFamily="18" charset="0"/>
                              </a:rPr>
                              <m:t>𝑗</m:t>
                            </m:r>
                          </m:sub>
                        </m:sSub>
                      </m:num>
                      <m:den>
                        <m:r>
                          <a:rPr lang="pl-PL">
                            <a:latin typeface="Cambria Math" panose="02040503050406030204" pitchFamily="18" charset="0"/>
                          </a:rPr>
                          <m:t>2</m:t>
                        </m:r>
                      </m:den>
                    </m:f>
                  </m:oMath>
                </a14:m>
                <a:r>
                  <a:rPr lang="pl-PL" dirty="0"/>
                  <a:t>.</a:t>
                </a:r>
              </a:p>
            </p:txBody>
          </p:sp>
        </mc:Choice>
        <mc:Fallback xmlns="">
          <p:sp>
            <p:nvSpPr>
              <p:cNvPr id="20" name="pole tekstowe 19">
                <a:extLst>
                  <a:ext uri="{FF2B5EF4-FFF2-40B4-BE49-F238E27FC236}">
                    <a16:creationId xmlns:a16="http://schemas.microsoft.com/office/drawing/2014/main" id="{CC437976-1D9D-45E0-913E-6F88297DBB1F}"/>
                  </a:ext>
                </a:extLst>
              </p:cNvPr>
              <p:cNvSpPr txBox="1">
                <a:spLocks noRot="1" noChangeAspect="1" noMove="1" noResize="1" noEditPoints="1" noAdjustHandles="1" noChangeArrowheads="1" noChangeShapeType="1" noTextEdit="1"/>
              </p:cNvSpPr>
              <p:nvPr/>
            </p:nvSpPr>
            <p:spPr>
              <a:xfrm>
                <a:off x="5715002" y="4265634"/>
                <a:ext cx="1904998" cy="543739"/>
              </a:xfrm>
              <a:prstGeom prst="rect">
                <a:avLst/>
              </a:prstGeom>
              <a:blipFill>
                <a:blip r:embed="rId9"/>
                <a:stretch>
                  <a:fillRect r="-641" b="-5618"/>
                </a:stretch>
              </a:blipFill>
            </p:spPr>
            <p:txBody>
              <a:bodyPr/>
              <a:lstStyle/>
              <a:p>
                <a:r>
                  <a:rPr lang="pl-PL">
                    <a:noFill/>
                  </a:rPr>
                  <a:t> </a:t>
                </a:r>
              </a:p>
            </p:txBody>
          </p:sp>
        </mc:Fallback>
      </mc:AlternateContent>
    </p:spTree>
    <p:extLst>
      <p:ext uri="{BB962C8B-B14F-4D97-AF65-F5344CB8AC3E}">
        <p14:creationId xmlns:p14="http://schemas.microsoft.com/office/powerpoint/2010/main" val="3024978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solidFill>
              </a:rPr>
              <a:t>3.3. </a:t>
            </a:r>
            <a:r>
              <a:rPr lang="pl-PL" sz="2400" dirty="0" err="1">
                <a:solidFill>
                  <a:schemeClr val="tx2"/>
                </a:solidFill>
              </a:rPr>
              <a:t>Resistance</a:t>
            </a:r>
            <a:r>
              <a:rPr lang="pl-PL" sz="2400" dirty="0">
                <a:solidFill>
                  <a:schemeClr val="tx2"/>
                </a:solidFill>
              </a:rPr>
              <a:t> to </a:t>
            </a:r>
            <a:r>
              <a:rPr lang="pl-PL" sz="2400" dirty="0" err="1">
                <a:solidFill>
                  <a:schemeClr val="tx2"/>
                </a:solidFill>
              </a:rPr>
              <a:t>drug</a:t>
            </a:r>
            <a:r>
              <a:rPr lang="pl-PL" sz="2400" dirty="0">
                <a:solidFill>
                  <a:schemeClr val="tx2"/>
                </a:solidFill>
              </a:rPr>
              <a:t> </a:t>
            </a:r>
            <a:r>
              <a:rPr lang="pl-PL" sz="2400" dirty="0" err="1">
                <a:solidFill>
                  <a:schemeClr val="tx2"/>
                </a:solidFill>
              </a:rPr>
              <a:t>flow</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Obraz 1">
            <a:extLst>
              <a:ext uri="{FF2B5EF4-FFF2-40B4-BE49-F238E27FC236}">
                <a16:creationId xmlns:a16="http://schemas.microsoft.com/office/drawing/2014/main" id="{4009C162-D243-4EBF-A4B8-7429708D7036}"/>
              </a:ext>
            </a:extLst>
          </p:cNvPr>
          <p:cNvPicPr>
            <a:picLocks noChangeAspect="1"/>
          </p:cNvPicPr>
          <p:nvPr/>
        </p:nvPicPr>
        <p:blipFill>
          <a:blip r:embed="rId3" cstate="print"/>
          <a:stretch>
            <a:fillRect/>
          </a:stretch>
        </p:blipFill>
        <p:spPr>
          <a:xfrm>
            <a:off x="1600200" y="1176298"/>
            <a:ext cx="6019800" cy="3623102"/>
          </a:xfrm>
          <a:prstGeom prst="rect">
            <a:avLst/>
          </a:prstGeom>
        </p:spPr>
      </p:pic>
      <p:sp>
        <p:nvSpPr>
          <p:cNvPr id="13" name="pole tekstowe 12">
            <a:extLst>
              <a:ext uri="{FF2B5EF4-FFF2-40B4-BE49-F238E27FC236}">
                <a16:creationId xmlns:a16="http://schemas.microsoft.com/office/drawing/2014/main" id="{09DCCCD0-DDC9-40AC-BFF6-6DCBA62735A3}"/>
              </a:ext>
            </a:extLst>
          </p:cNvPr>
          <p:cNvSpPr txBox="1"/>
          <p:nvPr/>
        </p:nvSpPr>
        <p:spPr>
          <a:xfrm>
            <a:off x="739806" y="4800600"/>
            <a:ext cx="7543800" cy="646331"/>
          </a:xfrm>
          <a:prstGeom prst="rect">
            <a:avLst/>
          </a:prstGeom>
          <a:noFill/>
        </p:spPr>
        <p:txBody>
          <a:bodyPr wrap="square">
            <a:spAutoFit/>
          </a:bodyPr>
          <a:lstStyle/>
          <a:p>
            <a:pPr algn="just"/>
            <a:r>
              <a:rPr lang="pl-PL" dirty="0"/>
              <a:t>Fig. 3. The course of the coefficient of local resistance to flow versus diameter ratio for the flow from pipe of greater diameter to the pipe of smaller diameter</a:t>
            </a:r>
          </a:p>
        </p:txBody>
      </p:sp>
      <p:sp>
        <p:nvSpPr>
          <p:cNvPr id="7" name="pole tekstowe 6">
            <a:extLst>
              <a:ext uri="{FF2B5EF4-FFF2-40B4-BE49-F238E27FC236}">
                <a16:creationId xmlns:a16="http://schemas.microsoft.com/office/drawing/2014/main" id="{D427A4EF-D7C8-4E09-90E6-0C0AAC6F9A9D}"/>
              </a:ext>
            </a:extLst>
          </p:cNvPr>
          <p:cNvSpPr txBox="1"/>
          <p:nvPr/>
        </p:nvSpPr>
        <p:spPr>
          <a:xfrm>
            <a:off x="860394" y="5446931"/>
            <a:ext cx="7191653" cy="349968"/>
          </a:xfrm>
          <a:prstGeom prst="rect">
            <a:avLst/>
          </a:prstGeom>
          <a:noFill/>
        </p:spPr>
        <p:txBody>
          <a:bodyPr wrap="square">
            <a:spAutoFit/>
          </a:bodyPr>
          <a:lstStyle/>
          <a:p>
            <a:pPr>
              <a:lnSpc>
                <a:spcPct val="107000"/>
              </a:lnSpc>
              <a:spcAft>
                <a:spcPts val="800"/>
              </a:spcAft>
            </a:pPr>
            <a:r>
              <a:rPr lang="pl-PL"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Based on data from: </a:t>
            </a:r>
            <a:r>
              <a:rPr lang="en-GB"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Idel’chik, I.E., Handbook of hydraulic Resistance. Coefficients of Local Resistance and of Friction. Gosudarstvennoe Energeticheskoe Izdatel'stvo Moskva-Leningrad 1960. Translated from Russian. Israel Program for Scientific Translations, Jerusalem 1966.</a:t>
            </a:r>
            <a:endParaRPr lang="pl-PL"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7146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685800"/>
            <a:ext cx="8077200" cy="1569660"/>
          </a:xfrm>
          <a:prstGeom prst="rect">
            <a:avLst/>
          </a:prstGeom>
        </p:spPr>
        <p:txBody>
          <a:bodyPr wrap="square">
            <a:spAutoFit/>
          </a:bodyPr>
          <a:lstStyle/>
          <a:p>
            <a:pPr algn="ctr"/>
            <a:r>
              <a:rPr lang="pl-PL" sz="2400" b="1" dirty="0"/>
              <a:t>P</a:t>
            </a:r>
            <a:r>
              <a:rPr lang="en-US" sz="2400" b="1" dirty="0"/>
              <a:t>revention of the probe hole</a:t>
            </a:r>
            <a:r>
              <a:rPr lang="pl-PL" sz="2400" b="1" dirty="0"/>
              <a:t> </a:t>
            </a:r>
            <a:r>
              <a:rPr lang="en-US" sz="2400" b="1" dirty="0"/>
              <a:t>clogging</a:t>
            </a:r>
            <a:r>
              <a:rPr lang="pl-PL" sz="2400" b="1" dirty="0"/>
              <a:t> </a:t>
            </a:r>
            <a:r>
              <a:rPr lang="en-US" sz="2400" b="1" dirty="0"/>
              <a:t>up during administration of nano Ag preparations in animal models of GI diseases</a:t>
            </a:r>
          </a:p>
          <a:p>
            <a:pPr algn="ctr"/>
            <a:endParaRPr 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Obraz 1">
            <a:extLst>
              <a:ext uri="{FF2B5EF4-FFF2-40B4-BE49-F238E27FC236}">
                <a16:creationId xmlns:a16="http://schemas.microsoft.com/office/drawing/2014/main" id="{51D7B434-8A7C-4383-A045-CFEB212BDAF8}"/>
              </a:ext>
            </a:extLst>
          </p:cNvPr>
          <p:cNvPicPr>
            <a:picLocks noChangeAspect="1"/>
          </p:cNvPicPr>
          <p:nvPr/>
        </p:nvPicPr>
        <p:blipFill>
          <a:blip r:embed="rId4" cstate="print"/>
          <a:stretch>
            <a:fillRect/>
          </a:stretch>
        </p:blipFill>
        <p:spPr>
          <a:xfrm>
            <a:off x="951838" y="1842000"/>
            <a:ext cx="7233245" cy="410728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6588224" y="4365104"/>
            <a:ext cx="1144074" cy="1512168"/>
          </a:xfrm>
          <a:prstGeom prst="rect">
            <a:avLst/>
          </a:prstGeom>
          <a:noFill/>
          <a:ln w="9525">
            <a:noFill/>
            <a:miter lim="800000"/>
            <a:headEnd/>
            <a:tailEnd/>
          </a:ln>
        </p:spPr>
      </p:pic>
    </p:spTree>
    <p:extLst>
      <p:ext uri="{BB962C8B-B14F-4D97-AF65-F5344CB8AC3E}">
        <p14:creationId xmlns:p14="http://schemas.microsoft.com/office/powerpoint/2010/main" val="255861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solidFill>
              </a:rPr>
              <a:t>3.3. Resistance to </a:t>
            </a:r>
            <a:r>
              <a:rPr lang="pl-PL" sz="2400" dirty="0" err="1">
                <a:solidFill>
                  <a:schemeClr val="tx2"/>
                </a:solidFill>
              </a:rPr>
              <a:t>drug</a:t>
            </a:r>
            <a:r>
              <a:rPr lang="pl-PL" sz="2400" dirty="0">
                <a:solidFill>
                  <a:schemeClr val="tx2"/>
                </a:solidFill>
              </a:rPr>
              <a:t> </a:t>
            </a:r>
            <a:r>
              <a:rPr lang="pl-PL" sz="2400" dirty="0" err="1">
                <a:solidFill>
                  <a:schemeClr val="tx2"/>
                </a:solidFill>
              </a:rPr>
              <a:t>flow</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3" name="pole tekstowe 12">
            <a:extLst>
              <a:ext uri="{FF2B5EF4-FFF2-40B4-BE49-F238E27FC236}">
                <a16:creationId xmlns:a16="http://schemas.microsoft.com/office/drawing/2014/main" id="{09DCCCD0-DDC9-40AC-BFF6-6DCBA62735A3}"/>
              </a:ext>
            </a:extLst>
          </p:cNvPr>
          <p:cNvSpPr txBox="1"/>
          <p:nvPr/>
        </p:nvSpPr>
        <p:spPr>
          <a:xfrm>
            <a:off x="914399" y="1560203"/>
            <a:ext cx="5410199" cy="646331"/>
          </a:xfrm>
          <a:prstGeom prst="rect">
            <a:avLst/>
          </a:prstGeom>
          <a:noFill/>
        </p:spPr>
        <p:txBody>
          <a:bodyPr wrap="square">
            <a:spAutoFit/>
          </a:bodyPr>
          <a:lstStyle/>
          <a:p>
            <a:pPr algn="just"/>
            <a:r>
              <a:rPr lang="pl-PL" dirty="0"/>
              <a:t>Table 1. The coefficient of local resistance to flow versus diameter/curvature radius and angle </a:t>
            </a:r>
            <a:r>
              <a:rPr lang="el-GR" dirty="0"/>
              <a:t>δ</a:t>
            </a:r>
            <a:endParaRPr lang="pl-PL" dirty="0"/>
          </a:p>
        </p:txBody>
      </p:sp>
      <p:pic>
        <p:nvPicPr>
          <p:cNvPr id="6" name="Obraz 5">
            <a:extLst>
              <a:ext uri="{FF2B5EF4-FFF2-40B4-BE49-F238E27FC236}">
                <a16:creationId xmlns:a16="http://schemas.microsoft.com/office/drawing/2014/main" id="{D8C612A7-44B6-45B6-9BAA-54BF5C22F15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00800" y="1412776"/>
            <a:ext cx="1865630" cy="2571242"/>
          </a:xfrm>
          <a:prstGeom prst="rect">
            <a:avLst/>
          </a:prstGeom>
        </p:spPr>
      </p:pic>
      <p:graphicFrame>
        <p:nvGraphicFramePr>
          <p:cNvPr id="4" name="Tabela 3">
            <a:extLst>
              <a:ext uri="{FF2B5EF4-FFF2-40B4-BE49-F238E27FC236}">
                <a16:creationId xmlns:a16="http://schemas.microsoft.com/office/drawing/2014/main" id="{1B966140-940C-4B68-AB89-5313B5796367}"/>
              </a:ext>
            </a:extLst>
          </p:cNvPr>
          <p:cNvGraphicFramePr>
            <a:graphicFrameLocks noGrp="1"/>
          </p:cNvGraphicFramePr>
          <p:nvPr>
            <p:extLst>
              <p:ext uri="{D42A27DB-BD31-4B8C-83A1-F6EECF244321}">
                <p14:modId xmlns:p14="http://schemas.microsoft.com/office/powerpoint/2010/main" val="1057507484"/>
              </p:ext>
            </p:extLst>
          </p:nvPr>
        </p:nvGraphicFramePr>
        <p:xfrm>
          <a:off x="990600" y="2218337"/>
          <a:ext cx="5333999" cy="1765681"/>
        </p:xfrm>
        <a:graphic>
          <a:graphicData uri="http://schemas.openxmlformats.org/drawingml/2006/table">
            <a:tbl>
              <a:tblPr firstRow="1" firstCol="1" bandRow="1">
                <a:tableStyleId>{5C22544A-7EE6-4342-B048-85BDC9FD1C3A}</a:tableStyleId>
              </a:tblPr>
              <a:tblGrid>
                <a:gridCol w="444402">
                  <a:extLst>
                    <a:ext uri="{9D8B030D-6E8A-4147-A177-3AD203B41FA5}">
                      <a16:colId xmlns:a16="http://schemas.microsoft.com/office/drawing/2014/main" val="2359499471"/>
                    </a:ext>
                  </a:extLst>
                </a:gridCol>
                <a:gridCol w="444402">
                  <a:extLst>
                    <a:ext uri="{9D8B030D-6E8A-4147-A177-3AD203B41FA5}">
                      <a16:colId xmlns:a16="http://schemas.microsoft.com/office/drawing/2014/main" val="4143758377"/>
                    </a:ext>
                  </a:extLst>
                </a:gridCol>
                <a:gridCol w="888803">
                  <a:extLst>
                    <a:ext uri="{9D8B030D-6E8A-4147-A177-3AD203B41FA5}">
                      <a16:colId xmlns:a16="http://schemas.microsoft.com/office/drawing/2014/main" val="983339883"/>
                    </a:ext>
                  </a:extLst>
                </a:gridCol>
                <a:gridCol w="888803">
                  <a:extLst>
                    <a:ext uri="{9D8B030D-6E8A-4147-A177-3AD203B41FA5}">
                      <a16:colId xmlns:a16="http://schemas.microsoft.com/office/drawing/2014/main" val="3488957644"/>
                    </a:ext>
                  </a:extLst>
                </a:gridCol>
                <a:gridCol w="888803">
                  <a:extLst>
                    <a:ext uri="{9D8B030D-6E8A-4147-A177-3AD203B41FA5}">
                      <a16:colId xmlns:a16="http://schemas.microsoft.com/office/drawing/2014/main" val="2310601306"/>
                    </a:ext>
                  </a:extLst>
                </a:gridCol>
                <a:gridCol w="889393">
                  <a:extLst>
                    <a:ext uri="{9D8B030D-6E8A-4147-A177-3AD203B41FA5}">
                      <a16:colId xmlns:a16="http://schemas.microsoft.com/office/drawing/2014/main" val="1030814387"/>
                    </a:ext>
                  </a:extLst>
                </a:gridCol>
                <a:gridCol w="889393">
                  <a:extLst>
                    <a:ext uri="{9D8B030D-6E8A-4147-A177-3AD203B41FA5}">
                      <a16:colId xmlns:a16="http://schemas.microsoft.com/office/drawing/2014/main" val="84562215"/>
                    </a:ext>
                  </a:extLst>
                </a:gridCol>
              </a:tblGrid>
              <a:tr h="0">
                <a:tc>
                  <a:txBody>
                    <a:bodyPr/>
                    <a:lstStyle/>
                    <a:p>
                      <a:pPr>
                        <a:lnSpc>
                          <a:spcPct val="107000"/>
                        </a:lnSpc>
                        <a:spcAft>
                          <a:spcPts val="800"/>
                        </a:spcAft>
                      </a:pPr>
                      <a:r>
                        <a:rPr lang="en-GB" sz="1400" dirty="0">
                          <a:effectLst/>
                        </a:rPr>
                        <a:t>δ [deg]</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r/d</a:t>
                      </a:r>
                      <a:endParaRPr lang="pl-PL" sz="1400" dirty="0">
                        <a:effectLst/>
                      </a:endParaRPr>
                    </a:p>
                    <a:p>
                      <a:pPr>
                        <a:lnSpc>
                          <a:spcPct val="107000"/>
                        </a:lnSpc>
                        <a:spcAft>
                          <a:spcPts val="800"/>
                        </a:spcAft>
                      </a:pPr>
                      <a:r>
                        <a:rPr lang="en-GB" sz="1400" dirty="0">
                          <a:effectLst/>
                        </a:rPr>
                        <a:t>[-]</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2</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4</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6</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10</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9949705"/>
                  </a:ext>
                </a:extLst>
              </a:tr>
              <a:tr h="0">
                <a:tc gridSpan="2">
                  <a:txBody>
                    <a:bodyPr/>
                    <a:lstStyle/>
                    <a:p>
                      <a:pPr>
                        <a:lnSpc>
                          <a:spcPct val="107000"/>
                        </a:lnSpc>
                        <a:spcAft>
                          <a:spcPts val="800"/>
                        </a:spcAft>
                      </a:pPr>
                      <a:r>
                        <a:rPr lang="en-GB" sz="1400" dirty="0">
                          <a:effectLst/>
                        </a:rPr>
                        <a:t>15</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l-PL"/>
                    </a:p>
                  </a:txBody>
                  <a:tcPr/>
                </a:tc>
                <a:tc>
                  <a:txBody>
                    <a:bodyPr/>
                    <a:lstStyle/>
                    <a:p>
                      <a:pPr>
                        <a:lnSpc>
                          <a:spcPct val="107000"/>
                        </a:lnSpc>
                        <a:spcAft>
                          <a:spcPts val="800"/>
                        </a:spcAft>
                      </a:pPr>
                      <a:r>
                        <a:rPr lang="en-GB" sz="1400" dirty="0">
                          <a:effectLst/>
                        </a:rPr>
                        <a:t>0.03</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0.03</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0.03</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0.03</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0.03</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446891"/>
                  </a:ext>
                </a:extLst>
              </a:tr>
              <a:tr h="0">
                <a:tc gridSpan="2">
                  <a:txBody>
                    <a:bodyPr/>
                    <a:lstStyle/>
                    <a:p>
                      <a:pPr>
                        <a:lnSpc>
                          <a:spcPct val="107000"/>
                        </a:lnSpc>
                        <a:spcAft>
                          <a:spcPts val="800"/>
                        </a:spcAft>
                      </a:pPr>
                      <a:r>
                        <a:rPr lang="en-GB" sz="1400" dirty="0">
                          <a:effectLst/>
                        </a:rPr>
                        <a:t>22.5</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l-PL"/>
                    </a:p>
                  </a:txBody>
                  <a:tcPr/>
                </a:tc>
                <a:tc>
                  <a:txBody>
                    <a:bodyPr/>
                    <a:lstStyle/>
                    <a:p>
                      <a:pPr>
                        <a:lnSpc>
                          <a:spcPct val="107000"/>
                        </a:lnSpc>
                        <a:spcAft>
                          <a:spcPts val="800"/>
                        </a:spcAft>
                      </a:pPr>
                      <a:r>
                        <a:rPr lang="en-GB" sz="1400" dirty="0">
                          <a:effectLst/>
                        </a:rPr>
                        <a:t>0.045</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0.045</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0.045</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0.045</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0.045</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460101"/>
                  </a:ext>
                </a:extLst>
              </a:tr>
              <a:tr h="0">
                <a:tc gridSpan="2">
                  <a:txBody>
                    <a:bodyPr/>
                    <a:lstStyle/>
                    <a:p>
                      <a:pPr>
                        <a:lnSpc>
                          <a:spcPct val="107000"/>
                        </a:lnSpc>
                        <a:spcAft>
                          <a:spcPts val="800"/>
                        </a:spcAft>
                      </a:pPr>
                      <a:r>
                        <a:rPr lang="en-GB" sz="1400" dirty="0">
                          <a:effectLst/>
                        </a:rPr>
                        <a:t>45</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l-PL"/>
                    </a:p>
                  </a:txBody>
                  <a:tcPr/>
                </a:tc>
                <a:tc>
                  <a:txBody>
                    <a:bodyPr/>
                    <a:lstStyle/>
                    <a:p>
                      <a:pPr>
                        <a:lnSpc>
                          <a:spcPct val="107000"/>
                        </a:lnSpc>
                        <a:spcAft>
                          <a:spcPts val="800"/>
                        </a:spcAft>
                      </a:pPr>
                      <a:r>
                        <a:rPr lang="en-GB" sz="1400" dirty="0">
                          <a:effectLst/>
                        </a:rPr>
                        <a:t>0.14</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0.09</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0.08</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0.075</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0.07</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5156259"/>
                  </a:ext>
                </a:extLst>
              </a:tr>
              <a:tr h="0">
                <a:tc gridSpan="2">
                  <a:txBody>
                    <a:bodyPr/>
                    <a:lstStyle/>
                    <a:p>
                      <a:pPr>
                        <a:lnSpc>
                          <a:spcPct val="107000"/>
                        </a:lnSpc>
                        <a:spcAft>
                          <a:spcPts val="800"/>
                        </a:spcAft>
                      </a:pPr>
                      <a:r>
                        <a:rPr lang="en-GB" sz="1400" dirty="0">
                          <a:effectLst/>
                        </a:rPr>
                        <a:t>60</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l-PL"/>
                    </a:p>
                  </a:txBody>
                  <a:tcPr/>
                </a:tc>
                <a:tc>
                  <a:txBody>
                    <a:bodyPr/>
                    <a:lstStyle/>
                    <a:p>
                      <a:pPr>
                        <a:lnSpc>
                          <a:spcPct val="107000"/>
                        </a:lnSpc>
                        <a:spcAft>
                          <a:spcPts val="800"/>
                        </a:spcAft>
                      </a:pPr>
                      <a:r>
                        <a:rPr lang="en-GB" sz="1400" dirty="0">
                          <a:effectLst/>
                        </a:rPr>
                        <a:t>0.19</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0.12</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0.10</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0.09</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0.07</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1930414"/>
                  </a:ext>
                </a:extLst>
              </a:tr>
              <a:tr h="0">
                <a:tc gridSpan="2">
                  <a:txBody>
                    <a:bodyPr/>
                    <a:lstStyle/>
                    <a:p>
                      <a:pPr>
                        <a:lnSpc>
                          <a:spcPct val="107000"/>
                        </a:lnSpc>
                        <a:spcAft>
                          <a:spcPts val="800"/>
                        </a:spcAft>
                      </a:pPr>
                      <a:r>
                        <a:rPr lang="en-GB" sz="1400" dirty="0">
                          <a:effectLst/>
                        </a:rPr>
                        <a:t>90</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l-PL"/>
                    </a:p>
                  </a:txBody>
                  <a:tcPr/>
                </a:tc>
                <a:tc>
                  <a:txBody>
                    <a:bodyPr/>
                    <a:lstStyle/>
                    <a:p>
                      <a:pPr>
                        <a:lnSpc>
                          <a:spcPct val="107000"/>
                        </a:lnSpc>
                        <a:spcAft>
                          <a:spcPts val="800"/>
                        </a:spcAft>
                      </a:pPr>
                      <a:r>
                        <a:rPr lang="en-GB" sz="1400" dirty="0">
                          <a:effectLst/>
                        </a:rPr>
                        <a:t>0.21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0.14</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0.11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0.09</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0.08</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3531304"/>
                  </a:ext>
                </a:extLst>
              </a:tr>
            </a:tbl>
          </a:graphicData>
        </a:graphic>
      </p:graphicFrame>
      <p:sp>
        <p:nvSpPr>
          <p:cNvPr id="9" name="pole tekstowe 8">
            <a:extLst>
              <a:ext uri="{FF2B5EF4-FFF2-40B4-BE49-F238E27FC236}">
                <a16:creationId xmlns:a16="http://schemas.microsoft.com/office/drawing/2014/main" id="{005A8164-FE14-46EE-813B-3B80CA8DE770}"/>
              </a:ext>
            </a:extLst>
          </p:cNvPr>
          <p:cNvSpPr txBox="1"/>
          <p:nvPr/>
        </p:nvSpPr>
        <p:spPr>
          <a:xfrm>
            <a:off x="946950" y="4510861"/>
            <a:ext cx="6937418" cy="646331"/>
          </a:xfrm>
          <a:prstGeom prst="rect">
            <a:avLst/>
          </a:prstGeom>
          <a:noFill/>
        </p:spPr>
        <p:txBody>
          <a:bodyPr wrap="square">
            <a:spAutoFit/>
          </a:bodyPr>
          <a:lstStyle/>
          <a:p>
            <a:pPr algn="just"/>
            <a:r>
              <a:rPr lang="pl-PL" dirty="0"/>
              <a:t>During the present analysis of the case of curved needle, the following values were assumed: r/d =10, </a:t>
            </a:r>
            <a:r>
              <a:rPr lang="el-GR" dirty="0"/>
              <a:t>δ</a:t>
            </a:r>
            <a:r>
              <a:rPr lang="pl-PL" dirty="0"/>
              <a:t> = 45</a:t>
            </a:r>
            <a:r>
              <a:rPr lang="pl-PL" dirty="0">
                <a:sym typeface="Symbol" panose="05050102010706020507" pitchFamily="18" charset="2"/>
              </a:rPr>
              <a:t>, which related to  = 0.07</a:t>
            </a:r>
            <a:endParaRPr lang="pl-PL" dirty="0"/>
          </a:p>
        </p:txBody>
      </p:sp>
      <p:sp>
        <p:nvSpPr>
          <p:cNvPr id="11" name="pole tekstowe 10">
            <a:extLst>
              <a:ext uri="{FF2B5EF4-FFF2-40B4-BE49-F238E27FC236}">
                <a16:creationId xmlns:a16="http://schemas.microsoft.com/office/drawing/2014/main" id="{96E426E8-F09B-4429-9670-E5E2E322316E}"/>
              </a:ext>
            </a:extLst>
          </p:cNvPr>
          <p:cNvSpPr txBox="1"/>
          <p:nvPr/>
        </p:nvSpPr>
        <p:spPr>
          <a:xfrm>
            <a:off x="885546" y="5162414"/>
            <a:ext cx="7191653" cy="349968"/>
          </a:xfrm>
          <a:prstGeom prst="rect">
            <a:avLst/>
          </a:prstGeom>
          <a:noFill/>
        </p:spPr>
        <p:txBody>
          <a:bodyPr wrap="square">
            <a:spAutoFit/>
          </a:bodyPr>
          <a:lstStyle/>
          <a:p>
            <a:pPr>
              <a:lnSpc>
                <a:spcPct val="107000"/>
              </a:lnSpc>
              <a:spcAft>
                <a:spcPts val="800"/>
              </a:spcAft>
            </a:pPr>
            <a:r>
              <a:rPr lang="en-GB"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Idel’chik, I.E., Handbook of hydraulic Resistance. Coefficients of Local Resistance and of Friction. Gosudarstvennoe Energeticheskoe Izdatel'stvo Moskva-Leningrad 1960. Translated from Russian. Israel Program for Scientific Translations, Jerusalem 1966.</a:t>
            </a:r>
            <a:endParaRPr lang="pl-PL"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288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solidFill>
              </a:rPr>
              <a:t>3.3. Resistance to </a:t>
            </a:r>
            <a:r>
              <a:rPr lang="pl-PL" sz="2400" dirty="0" err="1">
                <a:solidFill>
                  <a:schemeClr val="tx2"/>
                </a:solidFill>
              </a:rPr>
              <a:t>drug</a:t>
            </a:r>
            <a:r>
              <a:rPr lang="pl-PL" sz="2400" dirty="0">
                <a:solidFill>
                  <a:schemeClr val="tx2"/>
                </a:solidFill>
              </a:rPr>
              <a:t> </a:t>
            </a:r>
            <a:r>
              <a:rPr lang="pl-PL" sz="2400" dirty="0" err="1">
                <a:solidFill>
                  <a:schemeClr val="tx2"/>
                </a:solidFill>
              </a:rPr>
              <a:t>flow</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3" name="pole tekstowe 12">
            <a:extLst>
              <a:ext uri="{FF2B5EF4-FFF2-40B4-BE49-F238E27FC236}">
                <a16:creationId xmlns:a16="http://schemas.microsoft.com/office/drawing/2014/main" id="{09DCCCD0-DDC9-40AC-BFF6-6DCBA62735A3}"/>
              </a:ext>
            </a:extLst>
          </p:cNvPr>
          <p:cNvSpPr txBox="1"/>
          <p:nvPr/>
        </p:nvSpPr>
        <p:spPr>
          <a:xfrm>
            <a:off x="914400" y="4724400"/>
            <a:ext cx="7848600" cy="615553"/>
          </a:xfrm>
          <a:prstGeom prst="rect">
            <a:avLst/>
          </a:prstGeom>
          <a:noFill/>
        </p:spPr>
        <p:txBody>
          <a:bodyPr wrap="square">
            <a:spAutoFit/>
          </a:bodyPr>
          <a:lstStyle/>
          <a:p>
            <a:r>
              <a:rPr lang="pl-PL" dirty="0">
                <a:latin typeface="Symbol" panose="05050102010706020507" pitchFamily="18" charset="2"/>
              </a:rPr>
              <a:t>m</a:t>
            </a:r>
            <a:r>
              <a:rPr lang="pl-PL" dirty="0"/>
              <a:t> = 0. 44 - kinematic friction coefficient in polypropylene-polypropylene contact </a:t>
            </a:r>
            <a:r>
              <a:rPr lang="en-US" sz="800" dirty="0">
                <a:solidFill>
                  <a:srgbClr val="FF0000"/>
                </a:solidFill>
              </a:rPr>
              <a:t>Typical Engineering Properties of</a:t>
            </a:r>
            <a:r>
              <a:rPr lang="pl-PL" sz="800" dirty="0">
                <a:solidFill>
                  <a:srgbClr val="FF0000"/>
                </a:solidFill>
              </a:rPr>
              <a:t> </a:t>
            </a:r>
            <a:r>
              <a:rPr lang="en-US" sz="800" dirty="0">
                <a:solidFill>
                  <a:srgbClr val="FF0000"/>
                </a:solidFill>
              </a:rPr>
              <a:t>Polypropylene</a:t>
            </a:r>
            <a:r>
              <a:rPr lang="pl-PL" sz="800" dirty="0">
                <a:solidFill>
                  <a:srgbClr val="FF0000"/>
                </a:solidFill>
              </a:rPr>
              <a:t>, https://www.ineos.com/globalassets/ineos-group/businesses/ineos-olefins-and-polymers-usa/products/technical-information--patents/ineos-engineering-properties-of-pp.pdf</a:t>
            </a: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B6457ECA-0B17-495B-8D45-5D14BED3A995}"/>
                  </a:ext>
                </a:extLst>
              </p:cNvPr>
              <p:cNvSpPr txBox="1"/>
              <p:nvPr/>
            </p:nvSpPr>
            <p:spPr>
              <a:xfrm>
                <a:off x="1905000" y="1484016"/>
                <a:ext cx="4572000" cy="6481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m:t>
                      </m:r>
                      <m:r>
                        <a:rPr lang="pl-PL" i="1" smtClean="0">
                          <a:latin typeface="Cambria Math" panose="02040503050406030204" pitchFamily="18" charset="0"/>
                          <a:ea typeface="Cambria Math" panose="02040503050406030204" pitchFamily="18" charset="0"/>
                        </a:rPr>
                        <m:t>∙</m:t>
                      </m:r>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r>
                                <a:rPr lang="pl-PL" i="1">
                                  <a:latin typeface="Cambria Math" panose="02040503050406030204" pitchFamily="18" charset="0"/>
                                </a:rPr>
                                <m:t>𝑑</m:t>
                              </m:r>
                            </m:e>
                            <m:sup>
                              <m:r>
                                <a:rPr lang="pl-PL" i="0">
                                  <a:latin typeface="Cambria Math" panose="02040503050406030204" pitchFamily="18" charset="0"/>
                                </a:rPr>
                                <m:t>2</m:t>
                              </m:r>
                            </m:sup>
                          </m:sSup>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0">
                                  <a:latin typeface="Cambria Math" panose="02040503050406030204" pitchFamily="18" charset="0"/>
                                </a:rPr>
                                <m:t>1</m:t>
                              </m:r>
                            </m:sub>
                          </m:sSub>
                        </m:num>
                        <m:den>
                          <m:r>
                            <a:rPr lang="pl-PL" i="1">
                              <a:latin typeface="Cambria Math" panose="02040503050406030204" pitchFamily="18" charset="0"/>
                            </a:rPr>
                            <m:t>𝑑</m:t>
                          </m:r>
                          <m:sSup>
                            <m:sSupPr>
                              <m:ctrlPr>
                                <a:rPr lang="pl-PL" i="1">
                                  <a:solidFill>
                                    <a:srgbClr val="836967"/>
                                  </a:solidFill>
                                  <a:latin typeface="Cambria Math" panose="02040503050406030204" pitchFamily="18" charset="0"/>
                                </a:rPr>
                              </m:ctrlPr>
                            </m:sSupPr>
                            <m:e>
                              <m:r>
                                <a:rPr lang="pl-PL" i="1">
                                  <a:latin typeface="Cambria Math" panose="02040503050406030204" pitchFamily="18" charset="0"/>
                                </a:rPr>
                                <m:t>𝑡</m:t>
                              </m:r>
                            </m:e>
                            <m:sup>
                              <m:r>
                                <a:rPr lang="pl-PL" i="0">
                                  <a:latin typeface="Cambria Math" panose="02040503050406030204" pitchFamily="18" charset="0"/>
                                </a:rPr>
                                <m:t>2</m:t>
                              </m:r>
                            </m:sup>
                          </m:sSup>
                        </m:den>
                      </m:f>
                      <m:r>
                        <a:rPr lang="pl-PL" i="0">
                          <a:latin typeface="Cambria Math" panose="02040503050406030204" pitchFamily="18" charset="0"/>
                        </a:rPr>
                        <m:t>=</m:t>
                      </m:r>
                      <m:r>
                        <a:rPr lang="pl-PL" i="1">
                          <a:latin typeface="Cambria Math" panose="02040503050406030204" pitchFamily="18" charset="0"/>
                        </a:rPr>
                        <m:t>𝐹</m:t>
                      </m:r>
                      <m:r>
                        <a:rPr lang="pl-PL" i="0">
                          <a:latin typeface="Cambria Math" panose="02040503050406030204" pitchFamily="18" charset="0"/>
                        </a:rPr>
                        <m:t>−</m:t>
                      </m:r>
                      <m:r>
                        <a:rPr lang="pl-PL" i="1">
                          <a:latin typeface="Cambria Math" panose="02040503050406030204" pitchFamily="18" charset="0"/>
                        </a:rPr>
                        <m:t>𝑇</m:t>
                      </m:r>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𝑏𝑜𝑟𝑒</m:t>
                          </m:r>
                        </m:sub>
                      </m:sSub>
                      <m:r>
                        <a:rPr lang="pl-PL" i="1" smtClean="0">
                          <a:latin typeface="Cambria Math" panose="02040503050406030204" pitchFamily="18" charset="0"/>
                          <a:ea typeface="Cambria Math" panose="02040503050406030204" pitchFamily="18" charset="0"/>
                        </a:rPr>
                        <m:t>∙</m:t>
                      </m:r>
                      <m:r>
                        <a:rPr lang="pl-PL" i="1">
                          <a:latin typeface="Cambria Math" panose="02040503050406030204" pitchFamily="18" charset="0"/>
                        </a:rPr>
                        <m:t>𝜋</m:t>
                      </m:r>
                      <m:r>
                        <a:rPr lang="pl-PL" i="1" smtClean="0">
                          <a:latin typeface="Cambria Math" panose="02040503050406030204" pitchFamily="18" charset="0"/>
                          <a:ea typeface="Cambria Math" panose="02040503050406030204" pitchFamily="18" charset="0"/>
                        </a:rPr>
                        <m:t>∙</m:t>
                      </m:r>
                      <m:f>
                        <m:fPr>
                          <m:ctrlPr>
                            <a:rPr lang="pl-PL" i="1">
                              <a:solidFill>
                                <a:srgbClr val="836967"/>
                              </a:solidFill>
                              <a:latin typeface="Cambria Math" panose="02040503050406030204" pitchFamily="18" charset="0"/>
                            </a:rPr>
                          </m:ctrlPr>
                        </m:fPr>
                        <m:num>
                          <m:r>
                            <a:rPr lang="pl-PL" i="1">
                              <a:latin typeface="Cambria Math" panose="02040503050406030204" pitchFamily="18" charset="0"/>
                            </a:rPr>
                            <m:t>𝜋</m:t>
                          </m:r>
                          <m:sSup>
                            <m:sSupPr>
                              <m:ctrlPr>
                                <a:rPr lang="pl-PL" i="1">
                                  <a:solidFill>
                                    <a:srgbClr val="836967"/>
                                  </a:solidFill>
                                  <a:latin typeface="Cambria Math" panose="02040503050406030204" pitchFamily="18" charset="0"/>
                                </a:rPr>
                              </m:ctrlPr>
                            </m:sSupPr>
                            <m:e>
                              <m:r>
                                <a:rPr lang="pl-PL" i="1">
                                  <a:latin typeface="Cambria Math" panose="02040503050406030204" pitchFamily="18" charset="0"/>
                                </a:rPr>
                                <m:t>𝐷</m:t>
                              </m:r>
                            </m:e>
                            <m:sup>
                              <m:r>
                                <a:rPr lang="pl-PL" i="0">
                                  <a:latin typeface="Cambria Math" panose="02040503050406030204" pitchFamily="18" charset="0"/>
                                </a:rPr>
                                <m:t>2</m:t>
                              </m:r>
                            </m:sup>
                          </m:sSup>
                        </m:num>
                        <m:den>
                          <m:r>
                            <a:rPr lang="pl-PL" i="0">
                              <a:latin typeface="Cambria Math" panose="02040503050406030204" pitchFamily="18" charset="0"/>
                            </a:rPr>
                            <m:t>4</m:t>
                          </m:r>
                        </m:den>
                      </m:f>
                    </m:oMath>
                  </m:oMathPara>
                </a14:m>
                <a:endParaRPr lang="pl-PL" dirty="0"/>
              </a:p>
            </p:txBody>
          </p:sp>
        </mc:Choice>
        <mc:Fallback xmlns="">
          <p:sp>
            <p:nvSpPr>
              <p:cNvPr id="4" name="pole tekstowe 3">
                <a:extLst>
                  <a:ext uri="{FF2B5EF4-FFF2-40B4-BE49-F238E27FC236}">
                    <a16:creationId xmlns:a14="http://schemas.microsoft.com/office/drawing/2010/main" xmlns="" xmlns:a16="http://schemas.microsoft.com/office/drawing/2014/main" id="{B6457ECA-0B17-495B-8D45-5D14BED3A995}"/>
                  </a:ext>
                </a:extLst>
              </p:cNvPr>
              <p:cNvSpPr txBox="1">
                <a:spLocks noRot="1" noChangeAspect="1" noMove="1" noResize="1" noEditPoints="1" noAdjustHandles="1" noChangeArrowheads="1" noChangeShapeType="1" noTextEdit="1"/>
              </p:cNvSpPr>
              <p:nvPr/>
            </p:nvSpPr>
            <p:spPr>
              <a:xfrm>
                <a:off x="1905000" y="1484016"/>
                <a:ext cx="4572000" cy="648126"/>
              </a:xfrm>
              <a:prstGeom prst="rect">
                <a:avLst/>
              </a:prstGeom>
              <a:blipFill>
                <a:blip r:embed="rId3" cstate="print"/>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9" name="pole tekstowe 8">
                <a:extLst>
                  <a:ext uri="{FF2B5EF4-FFF2-40B4-BE49-F238E27FC236}">
                    <a16:creationId xmlns:a16="http://schemas.microsoft.com/office/drawing/2014/main" id="{F0B3D8CF-1EA3-42BE-BB09-5DC0ABA59DDC}"/>
                  </a:ext>
                </a:extLst>
              </p:cNvPr>
              <p:cNvSpPr txBox="1"/>
              <p:nvPr/>
            </p:nvSpPr>
            <p:spPr>
              <a:xfrm>
                <a:off x="2209800" y="3647339"/>
                <a:ext cx="4572000"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𝑇</m:t>
                      </m:r>
                      <m:r>
                        <a:rPr lang="pl-PL" i="0">
                          <a:latin typeface="Cambria Math" panose="02040503050406030204" pitchFamily="18" charset="0"/>
                        </a:rPr>
                        <m:t>=</m:t>
                      </m:r>
                      <m:r>
                        <a:rPr lang="pl-PL" i="1">
                          <a:latin typeface="Cambria Math" panose="02040503050406030204" pitchFamily="18" charset="0"/>
                        </a:rPr>
                        <m:t>𝜇</m:t>
                      </m:r>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𝑝𝑜𝑙𝑦</m:t>
                          </m:r>
                          <m:r>
                            <a:rPr lang="pl-PL" i="0">
                              <a:latin typeface="Cambria Math" panose="02040503050406030204" pitchFamily="18" charset="0"/>
                            </a:rPr>
                            <m:t>−</m:t>
                          </m:r>
                          <m:r>
                            <a:rPr lang="pl-PL" i="1">
                              <a:latin typeface="Cambria Math" panose="02040503050406030204" pitchFamily="18" charset="0"/>
                            </a:rPr>
                            <m:t>𝑝𝑜𝑙𝑦</m:t>
                          </m:r>
                        </m:sub>
                      </m:sSub>
                      <m:r>
                        <a:rPr lang="pl-PL" i="0">
                          <a:latin typeface="Cambria Math" panose="02040503050406030204" pitchFamily="18" charset="0"/>
                        </a:rPr>
                        <m:t>∙</m:t>
                      </m:r>
                      <m:r>
                        <a:rPr lang="pl-PL" i="1">
                          <a:latin typeface="Cambria Math" panose="02040503050406030204" pitchFamily="18" charset="0"/>
                        </a:rPr>
                        <m:t>𝜋</m:t>
                      </m:r>
                      <m:r>
                        <a:rPr lang="pl-PL" i="0">
                          <a:latin typeface="Cambria Math" panose="02040503050406030204" pitchFamily="18" charset="0"/>
                        </a:rPr>
                        <m:t>∙</m:t>
                      </m:r>
                      <m:r>
                        <a:rPr lang="pl-PL" i="1">
                          <a:latin typeface="Cambria Math" panose="02040503050406030204" pitchFamily="18" charset="0"/>
                        </a:rPr>
                        <m:t>𝐷</m:t>
                      </m:r>
                      <m:r>
                        <a:rPr lang="pl-PL" i="0">
                          <a:latin typeface="Cambria Math" panose="02040503050406030204" pitchFamily="18" charset="0"/>
                        </a:rPr>
                        <m:t>∙</m:t>
                      </m:r>
                      <m:r>
                        <a:rPr lang="pl-PL" i="1">
                          <a:latin typeface="Cambria Math" panose="02040503050406030204" pitchFamily="18" charset="0"/>
                        </a:rPr>
                        <m:t>𝑘</m:t>
                      </m:r>
                    </m:oMath>
                  </m:oMathPara>
                </a14:m>
                <a:endParaRPr lang="pl-PL" dirty="0"/>
              </a:p>
            </p:txBody>
          </p:sp>
        </mc:Choice>
        <mc:Fallback xmlns="">
          <p:sp>
            <p:nvSpPr>
              <p:cNvPr id="9" name="pole tekstowe 8">
                <a:extLst>
                  <a:ext uri="{FF2B5EF4-FFF2-40B4-BE49-F238E27FC236}">
                    <a16:creationId xmlns:a14="http://schemas.microsoft.com/office/drawing/2010/main" xmlns="" xmlns:a16="http://schemas.microsoft.com/office/drawing/2014/main" id="{F0B3D8CF-1EA3-42BE-BB09-5DC0ABA59DDC}"/>
                  </a:ext>
                </a:extLst>
              </p:cNvPr>
              <p:cNvSpPr txBox="1">
                <a:spLocks noRot="1" noChangeAspect="1" noMove="1" noResize="1" noEditPoints="1" noAdjustHandles="1" noChangeArrowheads="1" noChangeShapeType="1" noTextEdit="1"/>
              </p:cNvSpPr>
              <p:nvPr/>
            </p:nvSpPr>
            <p:spPr>
              <a:xfrm>
                <a:off x="2209800" y="3647339"/>
                <a:ext cx="4572000" cy="391261"/>
              </a:xfrm>
              <a:prstGeom prst="rect">
                <a:avLst/>
              </a:prstGeom>
              <a:blipFill>
                <a:blip r:embed="rId4" cstate="print"/>
                <a:stretch>
                  <a:fillRect b="-6154"/>
                </a:stretch>
              </a:blipFill>
            </p:spPr>
            <p:txBody>
              <a:bodyPr/>
              <a:lstStyle/>
              <a:p>
                <a:r>
                  <a:rPr lang="pl-PL">
                    <a:noFill/>
                  </a:rPr>
                  <a:t> </a:t>
                </a:r>
              </a:p>
            </p:txBody>
          </p:sp>
        </mc:Fallback>
      </mc:AlternateContent>
      <p:sp>
        <p:nvSpPr>
          <p:cNvPr id="11" name="pole tekstowe 10">
            <a:extLst>
              <a:ext uri="{FF2B5EF4-FFF2-40B4-BE49-F238E27FC236}">
                <a16:creationId xmlns:a16="http://schemas.microsoft.com/office/drawing/2014/main" id="{0B48BE3D-079E-4D49-BFC5-6B25B445B4D5}"/>
              </a:ext>
            </a:extLst>
          </p:cNvPr>
          <p:cNvSpPr txBox="1"/>
          <p:nvPr/>
        </p:nvSpPr>
        <p:spPr>
          <a:xfrm>
            <a:off x="3048000" y="1148715"/>
            <a:ext cx="2895600" cy="369332"/>
          </a:xfrm>
          <a:prstGeom prst="rect">
            <a:avLst/>
          </a:prstGeom>
          <a:noFill/>
        </p:spPr>
        <p:txBody>
          <a:bodyPr wrap="square">
            <a:spAutoFit/>
          </a:bodyPr>
          <a:lstStyle/>
          <a:p>
            <a:r>
              <a:rPr lang="pl-PL" dirty="0"/>
              <a:t>Equation of stopper motion </a:t>
            </a:r>
          </a:p>
        </p:txBody>
      </p:sp>
      <p:sp>
        <p:nvSpPr>
          <p:cNvPr id="12" name="pole tekstowe 11">
            <a:extLst>
              <a:ext uri="{FF2B5EF4-FFF2-40B4-BE49-F238E27FC236}">
                <a16:creationId xmlns:a16="http://schemas.microsoft.com/office/drawing/2014/main" id="{DB790E55-45A4-4C66-A978-B919D4169E77}"/>
              </a:ext>
            </a:extLst>
          </p:cNvPr>
          <p:cNvSpPr txBox="1"/>
          <p:nvPr/>
        </p:nvSpPr>
        <p:spPr>
          <a:xfrm>
            <a:off x="1849760" y="3278007"/>
            <a:ext cx="5746576" cy="369332"/>
          </a:xfrm>
          <a:prstGeom prst="rect">
            <a:avLst/>
          </a:prstGeom>
          <a:noFill/>
        </p:spPr>
        <p:txBody>
          <a:bodyPr wrap="square">
            <a:spAutoFit/>
          </a:bodyPr>
          <a:lstStyle/>
          <a:p>
            <a:r>
              <a:rPr lang="pl-PL" dirty="0"/>
              <a:t>Friction force </a:t>
            </a:r>
            <a:r>
              <a:rPr lang="pl-PL" dirty="0" err="1"/>
              <a:t>between</a:t>
            </a:r>
            <a:r>
              <a:rPr lang="pl-PL" dirty="0"/>
              <a:t> </a:t>
            </a:r>
            <a:r>
              <a:rPr lang="pl-PL" dirty="0" err="1"/>
              <a:t>syringe</a:t>
            </a:r>
            <a:r>
              <a:rPr lang="pl-PL" dirty="0"/>
              <a:t> </a:t>
            </a:r>
            <a:r>
              <a:rPr lang="pl-PL" dirty="0" err="1"/>
              <a:t>plunger</a:t>
            </a:r>
            <a:r>
              <a:rPr lang="pl-PL" dirty="0"/>
              <a:t> and </a:t>
            </a:r>
            <a:r>
              <a:rPr lang="pl-PL" dirty="0" err="1"/>
              <a:t>syringe</a:t>
            </a:r>
            <a:r>
              <a:rPr lang="pl-PL" dirty="0"/>
              <a:t> </a:t>
            </a:r>
            <a:r>
              <a:rPr lang="pl-PL" dirty="0" err="1"/>
              <a:t>barrel</a:t>
            </a:r>
            <a:endParaRPr lang="pl-PL" dirty="0"/>
          </a:p>
        </p:txBody>
      </p:sp>
      <p:sp>
        <p:nvSpPr>
          <p:cNvPr id="10" name="pole tekstowe 9">
            <a:extLst>
              <a:ext uri="{FF2B5EF4-FFF2-40B4-BE49-F238E27FC236}">
                <a16:creationId xmlns:a16="http://schemas.microsoft.com/office/drawing/2014/main" id="{916EDC0B-0D47-4685-A8CC-1E8443569D2A}"/>
              </a:ext>
            </a:extLst>
          </p:cNvPr>
          <p:cNvSpPr txBox="1"/>
          <p:nvPr/>
        </p:nvSpPr>
        <p:spPr>
          <a:xfrm>
            <a:off x="2590800" y="2164199"/>
            <a:ext cx="3709392" cy="369332"/>
          </a:xfrm>
          <a:prstGeom prst="rect">
            <a:avLst/>
          </a:prstGeom>
          <a:noFill/>
        </p:spPr>
        <p:txBody>
          <a:bodyPr wrap="square">
            <a:spAutoFit/>
          </a:bodyPr>
          <a:lstStyle/>
          <a:p>
            <a:r>
              <a:rPr lang="pl-PL" dirty="0"/>
              <a:t>M = 0.01 kg – mass of </a:t>
            </a:r>
            <a:r>
              <a:rPr lang="pl-PL" dirty="0" err="1"/>
              <a:t>syringe</a:t>
            </a:r>
            <a:r>
              <a:rPr lang="pl-PL" dirty="0"/>
              <a:t> </a:t>
            </a:r>
            <a:r>
              <a:rPr lang="pl-PL" dirty="0" err="1"/>
              <a:t>plunger</a:t>
            </a:r>
            <a:endParaRPr lang="pl-PL" dirty="0"/>
          </a:p>
        </p:txBody>
      </p:sp>
      <p:sp>
        <p:nvSpPr>
          <p:cNvPr id="15" name="pole tekstowe 14">
            <a:extLst>
              <a:ext uri="{FF2B5EF4-FFF2-40B4-BE49-F238E27FC236}">
                <a16:creationId xmlns:a16="http://schemas.microsoft.com/office/drawing/2014/main" id="{112D7AEC-6DC1-4CA2-9306-FD1719F1DFD6}"/>
              </a:ext>
            </a:extLst>
          </p:cNvPr>
          <p:cNvSpPr txBox="1"/>
          <p:nvPr/>
        </p:nvSpPr>
        <p:spPr>
          <a:xfrm>
            <a:off x="2595979" y="2455474"/>
            <a:ext cx="3560198" cy="369332"/>
          </a:xfrm>
          <a:prstGeom prst="rect">
            <a:avLst/>
          </a:prstGeom>
          <a:noFill/>
        </p:spPr>
        <p:txBody>
          <a:bodyPr wrap="square">
            <a:spAutoFit/>
          </a:bodyPr>
          <a:lstStyle/>
          <a:p>
            <a:r>
              <a:rPr lang="pl-PL" dirty="0"/>
              <a:t>D = 0.01 m – mass of </a:t>
            </a:r>
            <a:r>
              <a:rPr lang="pl-PL" dirty="0" err="1"/>
              <a:t>syringe</a:t>
            </a:r>
            <a:r>
              <a:rPr lang="pl-PL" dirty="0"/>
              <a:t> </a:t>
            </a:r>
            <a:r>
              <a:rPr lang="pl-PL" dirty="0" err="1"/>
              <a:t>barrel</a:t>
            </a:r>
            <a:endParaRPr lang="pl-PL" dirty="0"/>
          </a:p>
        </p:txBody>
      </p:sp>
      <mc:AlternateContent xmlns:mc="http://schemas.openxmlformats.org/markup-compatibility/2006">
        <mc:Choice xmlns:a14="http://schemas.microsoft.com/office/drawing/2010/main" Requires="a14">
          <p:sp>
            <p:nvSpPr>
              <p:cNvPr id="19" name="pole tekstowe 18">
                <a:extLst>
                  <a:ext uri="{FF2B5EF4-FFF2-40B4-BE49-F238E27FC236}">
                    <a16:creationId xmlns:a16="http://schemas.microsoft.com/office/drawing/2014/main" id="{36643A69-4596-4331-B319-37131261A173}"/>
                  </a:ext>
                </a:extLst>
              </p:cNvPr>
              <p:cNvSpPr txBox="1"/>
              <p:nvPr/>
            </p:nvSpPr>
            <p:spPr>
              <a:xfrm>
                <a:off x="990600" y="3945278"/>
                <a:ext cx="7543800" cy="668260"/>
              </a:xfrm>
              <a:prstGeom prst="rect">
                <a:avLst/>
              </a:prstGeom>
              <a:noFill/>
            </p:spPr>
            <p:txBody>
              <a:bodyPr wrap="square">
                <a:spAutoFit/>
              </a:bodyPr>
              <a:lstStyle/>
              <a:p>
                <a14:m>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𝑝𝑜𝑙𝑦</m:t>
                        </m:r>
                        <m:r>
                          <a:rPr lang="pl-PL" i="0">
                            <a:latin typeface="Cambria Math" panose="02040503050406030204" pitchFamily="18" charset="0"/>
                          </a:rPr>
                          <m:t>−</m:t>
                        </m:r>
                        <m:r>
                          <a:rPr lang="pl-PL" i="1">
                            <a:latin typeface="Cambria Math" panose="02040503050406030204" pitchFamily="18" charset="0"/>
                          </a:rPr>
                          <m:t>𝑝𝑜𝑙𝑦</m:t>
                        </m:r>
                      </m:sub>
                    </m:sSub>
                  </m:oMath>
                </a14:m>
                <a:r>
                  <a:rPr lang="pl-PL" dirty="0"/>
                  <a:t> = 100000 Pa – </a:t>
                </a:r>
                <a:r>
                  <a:rPr lang="pl-PL" dirty="0" err="1"/>
                  <a:t>contact</a:t>
                </a:r>
                <a:r>
                  <a:rPr lang="pl-PL" dirty="0"/>
                  <a:t> </a:t>
                </a:r>
                <a:r>
                  <a:rPr lang="pl-PL" dirty="0" err="1"/>
                  <a:t>pressure</a:t>
                </a:r>
                <a:r>
                  <a:rPr lang="pl-PL" dirty="0"/>
                  <a:t> in </a:t>
                </a:r>
                <a:r>
                  <a:rPr lang="pl-PL" dirty="0" err="1"/>
                  <a:t>polypropylene-polypropylene</a:t>
                </a:r>
                <a:r>
                  <a:rPr lang="pl-PL" dirty="0"/>
                  <a:t> </a:t>
                </a:r>
                <a:r>
                  <a:rPr lang="pl-PL" dirty="0" err="1"/>
                  <a:t>contact</a:t>
                </a:r>
                <a:r>
                  <a:rPr lang="pl-PL" dirty="0"/>
                  <a:t> </a:t>
                </a:r>
                <a:r>
                  <a:rPr lang="pl-PL" dirty="0" err="1"/>
                  <a:t>between</a:t>
                </a:r>
                <a:r>
                  <a:rPr lang="pl-PL" dirty="0"/>
                  <a:t> </a:t>
                </a:r>
                <a:r>
                  <a:rPr lang="pl-PL" dirty="0" err="1"/>
                  <a:t>syringe</a:t>
                </a:r>
                <a:r>
                  <a:rPr lang="pl-PL" dirty="0"/>
                  <a:t> </a:t>
                </a:r>
                <a:r>
                  <a:rPr lang="pl-PL" dirty="0" err="1"/>
                  <a:t>plunger</a:t>
                </a:r>
                <a:r>
                  <a:rPr lang="pl-PL" dirty="0"/>
                  <a:t> and </a:t>
                </a:r>
                <a:r>
                  <a:rPr lang="pl-PL" dirty="0" err="1"/>
                  <a:t>syringe</a:t>
                </a:r>
                <a:r>
                  <a:rPr lang="pl-PL" dirty="0"/>
                  <a:t> </a:t>
                </a:r>
                <a:r>
                  <a:rPr lang="pl-PL" dirty="0" err="1"/>
                  <a:t>barrel</a:t>
                </a:r>
                <a:endParaRPr lang="pl-PL" dirty="0"/>
              </a:p>
            </p:txBody>
          </p:sp>
        </mc:Choice>
        <mc:Fallback>
          <p:sp>
            <p:nvSpPr>
              <p:cNvPr id="19" name="pole tekstowe 18">
                <a:extLst>
                  <a:ext uri="{FF2B5EF4-FFF2-40B4-BE49-F238E27FC236}">
                    <a16:creationId xmlns:a16="http://schemas.microsoft.com/office/drawing/2014/main" id="{36643A69-4596-4331-B319-37131261A173}"/>
                  </a:ext>
                </a:extLst>
              </p:cNvPr>
              <p:cNvSpPr txBox="1">
                <a:spLocks noRot="1" noChangeAspect="1" noMove="1" noResize="1" noEditPoints="1" noAdjustHandles="1" noChangeArrowheads="1" noChangeShapeType="1" noTextEdit="1"/>
              </p:cNvSpPr>
              <p:nvPr/>
            </p:nvSpPr>
            <p:spPr>
              <a:xfrm>
                <a:off x="990600" y="3945278"/>
                <a:ext cx="7543800" cy="668260"/>
              </a:xfrm>
              <a:prstGeom prst="rect">
                <a:avLst/>
              </a:prstGeom>
              <a:blipFill>
                <a:blip r:embed="rId5"/>
                <a:stretch>
                  <a:fillRect l="-728" t="-3636" b="-13636"/>
                </a:stretch>
              </a:blipFill>
            </p:spPr>
            <p:txBody>
              <a:bodyPr/>
              <a:lstStyle/>
              <a:p>
                <a:r>
                  <a:rPr lang="pl-PL">
                    <a:noFill/>
                  </a:rPr>
                  <a:t> </a:t>
                </a:r>
              </a:p>
            </p:txBody>
          </p:sp>
        </mc:Fallback>
      </mc:AlternateContent>
      <mc:AlternateContent xmlns:mc="http://schemas.openxmlformats.org/markup-compatibility/2006">
        <mc:Choice xmlns:a14="http://schemas.microsoft.com/office/drawing/2010/main" Requires="a14">
          <p:sp>
            <p:nvSpPr>
              <p:cNvPr id="21" name="pole tekstowe 20">
                <a:extLst>
                  <a:ext uri="{FF2B5EF4-FFF2-40B4-BE49-F238E27FC236}">
                    <a16:creationId xmlns:a16="http://schemas.microsoft.com/office/drawing/2014/main" id="{1213191F-422B-4BB7-ADE6-DDE76831A541}"/>
                  </a:ext>
                </a:extLst>
              </p:cNvPr>
              <p:cNvSpPr txBox="1"/>
              <p:nvPr/>
            </p:nvSpPr>
            <p:spPr>
              <a:xfrm>
                <a:off x="971600" y="2882386"/>
                <a:ext cx="7342584" cy="369332"/>
              </a:xfrm>
              <a:prstGeom prst="rect">
                <a:avLst/>
              </a:prstGeom>
              <a:noFill/>
            </p:spPr>
            <p:txBody>
              <a:bodyPr wrap="square">
                <a:spAutoFit/>
              </a:bodyPr>
              <a:lstStyle/>
              <a:p>
                <a14:m>
                  <m:oMath xmlns:m="http://schemas.openxmlformats.org/officeDocument/2006/math">
                    <m:r>
                      <a:rPr lang="pl-PL" i="1" smtClean="0">
                        <a:latin typeface="Cambria Math" panose="02040503050406030204" pitchFamily="18" charset="0"/>
                      </a:rPr>
                      <m:t>𝐹</m:t>
                    </m:r>
                  </m:oMath>
                </a14:m>
                <a:r>
                  <a:rPr lang="pl-PL" dirty="0"/>
                  <a:t> = 3 N – </a:t>
                </a:r>
                <a:r>
                  <a:rPr lang="pl-PL" dirty="0" err="1"/>
                  <a:t>maximal</a:t>
                </a:r>
                <a:r>
                  <a:rPr lang="pl-PL" dirty="0"/>
                  <a:t> </a:t>
                </a:r>
                <a:r>
                  <a:rPr lang="pl-PL" dirty="0" err="1"/>
                  <a:t>value</a:t>
                </a:r>
                <a:r>
                  <a:rPr lang="pl-PL" dirty="0"/>
                  <a:t> of the </a:t>
                </a:r>
                <a:r>
                  <a:rPr lang="pl-PL" dirty="0" err="1"/>
                  <a:t>force</a:t>
                </a:r>
                <a:r>
                  <a:rPr lang="pl-PL" dirty="0"/>
                  <a:t> from the </a:t>
                </a:r>
                <a:r>
                  <a:rPr lang="pl-PL" dirty="0" err="1"/>
                  <a:t>hand</a:t>
                </a:r>
                <a:r>
                  <a:rPr lang="pl-PL" dirty="0"/>
                  <a:t> </a:t>
                </a:r>
                <a:r>
                  <a:rPr lang="pl-PL" dirty="0" err="1"/>
                  <a:t>action</a:t>
                </a:r>
                <a:r>
                  <a:rPr lang="pl-PL" dirty="0"/>
                  <a:t> on </a:t>
                </a:r>
                <a:r>
                  <a:rPr lang="pl-PL" dirty="0" err="1"/>
                  <a:t>syringe</a:t>
                </a:r>
                <a:r>
                  <a:rPr lang="pl-PL" dirty="0"/>
                  <a:t> </a:t>
                </a:r>
                <a:r>
                  <a:rPr lang="pl-PL" dirty="0" err="1"/>
                  <a:t>plunger</a:t>
                </a:r>
                <a:endParaRPr lang="pl-PL" dirty="0"/>
              </a:p>
            </p:txBody>
          </p:sp>
        </mc:Choice>
        <mc:Fallback>
          <p:sp>
            <p:nvSpPr>
              <p:cNvPr id="21" name="pole tekstowe 20">
                <a:extLst>
                  <a:ext uri="{FF2B5EF4-FFF2-40B4-BE49-F238E27FC236}">
                    <a16:creationId xmlns:a16="http://schemas.microsoft.com/office/drawing/2014/main" id="{1213191F-422B-4BB7-ADE6-DDE76831A541}"/>
                  </a:ext>
                </a:extLst>
              </p:cNvPr>
              <p:cNvSpPr txBox="1">
                <a:spLocks noRot="1" noChangeAspect="1" noMove="1" noResize="1" noEditPoints="1" noAdjustHandles="1" noChangeArrowheads="1" noChangeShapeType="1" noTextEdit="1"/>
              </p:cNvSpPr>
              <p:nvPr/>
            </p:nvSpPr>
            <p:spPr>
              <a:xfrm>
                <a:off x="971600" y="2882386"/>
                <a:ext cx="7342584" cy="369332"/>
              </a:xfrm>
              <a:prstGeom prst="rect">
                <a:avLst/>
              </a:prstGeom>
              <a:blipFill>
                <a:blip r:embed="rId6"/>
                <a:stretch>
                  <a:fillRect t="-10000" r="-664" b="-26667"/>
                </a:stretch>
              </a:blipFill>
            </p:spPr>
            <p:txBody>
              <a:bodyPr/>
              <a:lstStyle/>
              <a:p>
                <a:r>
                  <a:rPr lang="pl-PL">
                    <a:noFill/>
                  </a:rPr>
                  <a:t> </a:t>
                </a:r>
              </a:p>
            </p:txBody>
          </p:sp>
        </mc:Fallback>
      </mc:AlternateContent>
    </p:spTree>
    <p:extLst>
      <p:ext uri="{BB962C8B-B14F-4D97-AF65-F5344CB8AC3E}">
        <p14:creationId xmlns:p14="http://schemas.microsoft.com/office/powerpoint/2010/main" val="3630633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solidFill>
              </a:rPr>
              <a:t>3.3. Resistance to </a:t>
            </a:r>
            <a:r>
              <a:rPr lang="pl-PL" sz="2400" dirty="0" err="1">
                <a:solidFill>
                  <a:schemeClr val="tx2"/>
                </a:solidFill>
              </a:rPr>
              <a:t>drug</a:t>
            </a:r>
            <a:r>
              <a:rPr lang="pl-PL" sz="2400" dirty="0">
                <a:solidFill>
                  <a:schemeClr val="tx2"/>
                </a:solidFill>
              </a:rPr>
              <a:t> </a:t>
            </a:r>
            <a:r>
              <a:rPr lang="pl-PL" sz="2400" dirty="0" err="1">
                <a:solidFill>
                  <a:schemeClr val="tx2"/>
                </a:solidFill>
              </a:rPr>
              <a:t>flow</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1" name="pole tekstowe 10">
            <a:extLst>
              <a:ext uri="{FF2B5EF4-FFF2-40B4-BE49-F238E27FC236}">
                <a16:creationId xmlns:a16="http://schemas.microsoft.com/office/drawing/2014/main" id="{0B48BE3D-079E-4D49-BFC5-6B25B445B4D5}"/>
              </a:ext>
            </a:extLst>
          </p:cNvPr>
          <p:cNvSpPr txBox="1"/>
          <p:nvPr/>
        </p:nvSpPr>
        <p:spPr>
          <a:xfrm>
            <a:off x="3048000" y="1148715"/>
            <a:ext cx="2895600" cy="369332"/>
          </a:xfrm>
          <a:prstGeom prst="rect">
            <a:avLst/>
          </a:prstGeom>
          <a:noFill/>
        </p:spPr>
        <p:txBody>
          <a:bodyPr wrap="square">
            <a:spAutoFit/>
          </a:bodyPr>
          <a:lstStyle/>
          <a:p>
            <a:r>
              <a:rPr lang="pl-PL" dirty="0"/>
              <a:t>Bernoulli Equation </a:t>
            </a:r>
          </a:p>
        </p:txBody>
      </p:sp>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FB0C593A-B3F8-4964-A98C-EA9ADBAC54E2}"/>
                  </a:ext>
                </a:extLst>
              </p:cNvPr>
              <p:cNvSpPr txBox="1"/>
              <p:nvPr/>
            </p:nvSpPr>
            <p:spPr>
              <a:xfrm>
                <a:off x="457200" y="1676400"/>
                <a:ext cx="8077200" cy="22133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𝑝</m:t>
                          </m:r>
                        </m:e>
                        <m:sub>
                          <m:r>
                            <a:rPr lang="pl-PL" i="1">
                              <a:solidFill>
                                <a:schemeClr val="tx1"/>
                              </a:solidFill>
                              <a:latin typeface="Cambria Math" panose="02040503050406030204" pitchFamily="18" charset="0"/>
                            </a:rPr>
                            <m:t>𝑏𝑜𝑟𝑒</m:t>
                          </m:r>
                        </m:sub>
                      </m:sSub>
                      <m:r>
                        <a:rPr lang="pl-PL" i="0">
                          <a:solidFill>
                            <a:schemeClr val="tx1"/>
                          </a:solidFill>
                          <a:latin typeface="Cambria Math" panose="02040503050406030204" pitchFamily="18" charset="0"/>
                        </a:rPr>
                        <m:t>=</m:t>
                      </m:r>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𝑝</m:t>
                          </m:r>
                        </m:e>
                        <m:sub>
                          <m:r>
                            <a:rPr lang="pl-PL" i="1">
                              <a:solidFill>
                                <a:schemeClr val="tx1"/>
                              </a:solidFill>
                              <a:latin typeface="Cambria Math" panose="02040503050406030204" pitchFamily="18" charset="0"/>
                            </a:rPr>
                            <m:t>𝑗</m:t>
                          </m:r>
                        </m:sub>
                      </m:sSub>
                      <m:r>
                        <a:rPr lang="pl-PL" i="0">
                          <a:solidFill>
                            <a:schemeClr val="tx1"/>
                          </a:solidFill>
                          <a:latin typeface="Cambria Math" panose="02040503050406030204" pitchFamily="18" charset="0"/>
                        </a:rPr>
                        <m:t>+</m:t>
                      </m:r>
                      <m:f>
                        <m:fPr>
                          <m:ctrlPr>
                            <a:rPr lang="pl-PL" i="1">
                              <a:solidFill>
                                <a:schemeClr val="tx1"/>
                              </a:solidFill>
                              <a:latin typeface="Cambria Math" panose="02040503050406030204" pitchFamily="18" charset="0"/>
                            </a:rPr>
                          </m:ctrlPr>
                        </m:fPr>
                        <m:num>
                          <m:sSubSup>
                            <m:sSubSupPr>
                              <m:ctrlPr>
                                <a:rPr lang="pl-PL" i="1">
                                  <a:solidFill>
                                    <a:schemeClr val="tx1"/>
                                  </a:solidFill>
                                  <a:latin typeface="Cambria Math" panose="02040503050406030204" pitchFamily="18" charset="0"/>
                                </a:rPr>
                              </m:ctrlPr>
                            </m:sSubSupPr>
                            <m:e>
                              <m:r>
                                <a:rPr lang="pl-PL" i="1">
                                  <a:solidFill>
                                    <a:schemeClr val="tx1"/>
                                  </a:solidFill>
                                  <a:latin typeface="Cambria Math" panose="02040503050406030204" pitchFamily="18" charset="0"/>
                                </a:rPr>
                                <m:t>𝑣</m:t>
                              </m:r>
                            </m:e>
                            <m:sub>
                              <m:r>
                                <a:rPr lang="pl-PL" i="1">
                                  <a:solidFill>
                                    <a:schemeClr val="tx1"/>
                                  </a:solidFill>
                                  <a:latin typeface="Cambria Math" panose="02040503050406030204" pitchFamily="18" charset="0"/>
                                </a:rPr>
                                <m:t>𝑗</m:t>
                              </m:r>
                            </m:sub>
                            <m:sup>
                              <m:r>
                                <a:rPr lang="pl-PL" i="0">
                                  <a:solidFill>
                                    <a:schemeClr val="tx1"/>
                                  </a:solidFill>
                                  <a:latin typeface="Cambria Math" panose="02040503050406030204" pitchFamily="18" charset="0"/>
                                </a:rPr>
                                <m:t>2</m:t>
                              </m:r>
                            </m:sup>
                          </m:sSubSup>
                          <m:r>
                            <a:rPr lang="pl-PL" i="0">
                              <a:solidFill>
                                <a:schemeClr val="tx1"/>
                              </a:solidFill>
                              <a:latin typeface="Cambria Math" panose="02040503050406030204" pitchFamily="18" charset="0"/>
                            </a:rPr>
                            <m:t>−</m:t>
                          </m:r>
                          <m:sSubSup>
                            <m:sSubSupPr>
                              <m:ctrlPr>
                                <a:rPr lang="pl-PL" i="1">
                                  <a:solidFill>
                                    <a:schemeClr val="tx1"/>
                                  </a:solidFill>
                                  <a:latin typeface="Cambria Math" panose="02040503050406030204" pitchFamily="18" charset="0"/>
                                </a:rPr>
                              </m:ctrlPr>
                            </m:sSubSupPr>
                            <m:e>
                              <m:r>
                                <a:rPr lang="pl-PL" i="1">
                                  <a:solidFill>
                                    <a:schemeClr val="tx1"/>
                                  </a:solidFill>
                                  <a:latin typeface="Cambria Math" panose="02040503050406030204" pitchFamily="18" charset="0"/>
                                </a:rPr>
                                <m:t>𝑣</m:t>
                              </m:r>
                            </m:e>
                            <m:sub>
                              <m:r>
                                <a:rPr lang="pl-PL" i="0">
                                  <a:solidFill>
                                    <a:schemeClr val="tx1"/>
                                  </a:solidFill>
                                  <a:latin typeface="Cambria Math" panose="02040503050406030204" pitchFamily="18" charset="0"/>
                                </a:rPr>
                                <m:t>1</m:t>
                              </m:r>
                            </m:sub>
                            <m:sup>
                              <m:r>
                                <a:rPr lang="pl-PL" i="0">
                                  <a:solidFill>
                                    <a:schemeClr val="tx1"/>
                                  </a:solidFill>
                                  <a:latin typeface="Cambria Math" panose="02040503050406030204" pitchFamily="18" charset="0"/>
                                </a:rPr>
                                <m:t>2</m:t>
                              </m:r>
                            </m:sup>
                          </m:sSubSup>
                        </m:num>
                        <m:den>
                          <m:r>
                            <a:rPr lang="pl-PL" i="0">
                              <a:solidFill>
                                <a:schemeClr val="tx1"/>
                              </a:solidFill>
                              <a:latin typeface="Cambria Math" panose="02040503050406030204" pitchFamily="18" charset="0"/>
                            </a:rPr>
                            <m:t>2</m:t>
                          </m:r>
                        </m:den>
                      </m:f>
                      <m:r>
                        <a:rPr lang="pl-PL" i="0">
                          <a:solidFill>
                            <a:schemeClr val="tx1"/>
                          </a:solidFill>
                          <a:latin typeface="Cambria Math" panose="02040503050406030204" pitchFamily="18" charset="0"/>
                        </a:rPr>
                        <m:t>∙</m:t>
                      </m:r>
                      <m:r>
                        <a:rPr lang="pl-PL" i="1">
                          <a:solidFill>
                            <a:schemeClr val="tx1"/>
                          </a:solidFill>
                          <a:latin typeface="Cambria Math" panose="02040503050406030204" pitchFamily="18" charset="0"/>
                        </a:rPr>
                        <m:t>𝜌</m:t>
                      </m:r>
                      <m:r>
                        <a:rPr lang="pl-PL" i="0">
                          <a:solidFill>
                            <a:schemeClr val="tx1"/>
                          </a:solidFill>
                          <a:latin typeface="Cambria Math" panose="02040503050406030204" pitchFamily="18" charset="0"/>
                        </a:rPr>
                        <m:t>+</m:t>
                      </m:r>
                      <m:f>
                        <m:fPr>
                          <m:ctrlPr>
                            <a:rPr lang="pl-PL" i="1">
                              <a:solidFill>
                                <a:schemeClr val="tx1"/>
                              </a:solidFill>
                              <a:latin typeface="Cambria Math" panose="02040503050406030204" pitchFamily="18" charset="0"/>
                            </a:rPr>
                          </m:ctrlPr>
                        </m:fPr>
                        <m:num>
                          <m:r>
                            <a:rPr lang="pl-PL" i="1">
                              <a:solidFill>
                                <a:schemeClr val="tx1"/>
                              </a:solidFill>
                              <a:latin typeface="Cambria Math" panose="02040503050406030204" pitchFamily="18" charset="0"/>
                            </a:rPr>
                            <m:t>𝜌</m:t>
                          </m:r>
                        </m:num>
                        <m:den>
                          <m:r>
                            <a:rPr lang="pl-PL" i="0">
                              <a:solidFill>
                                <a:schemeClr val="tx1"/>
                              </a:solidFill>
                              <a:latin typeface="Cambria Math" panose="02040503050406030204" pitchFamily="18" charset="0"/>
                            </a:rPr>
                            <m:t>2</m:t>
                          </m:r>
                        </m:den>
                      </m:f>
                      <m:r>
                        <a:rPr lang="pl-PL" i="0">
                          <a:solidFill>
                            <a:schemeClr val="tx1"/>
                          </a:solidFill>
                          <a:latin typeface="Cambria Math" panose="02040503050406030204" pitchFamily="18" charset="0"/>
                        </a:rPr>
                        <m:t>∙</m:t>
                      </m:r>
                      <m:d>
                        <m:dPr>
                          <m:begChr m:val="["/>
                          <m:endChr m:val="]"/>
                          <m:ctrlPr>
                            <a:rPr lang="pl-PL" i="1">
                              <a:solidFill>
                                <a:schemeClr val="tx1"/>
                              </a:solidFill>
                              <a:latin typeface="Cambria Math" panose="02040503050406030204" pitchFamily="18" charset="0"/>
                            </a:rPr>
                          </m:ctrlPr>
                        </m:dPr>
                        <m:e>
                          <m:f>
                            <m:fPr>
                              <m:ctrlPr>
                                <a:rPr lang="pl-PL" i="1">
                                  <a:solidFill>
                                    <a:schemeClr val="tx1"/>
                                  </a:solidFill>
                                  <a:latin typeface="Cambria Math" panose="02040503050406030204" pitchFamily="18" charset="0"/>
                                </a:rPr>
                              </m:ctrlPr>
                            </m:fPr>
                            <m:num>
                              <m:r>
                                <a:rPr lang="pl-PL" i="0">
                                  <a:solidFill>
                                    <a:schemeClr val="tx1"/>
                                  </a:solidFill>
                                  <a:latin typeface="Cambria Math" panose="02040503050406030204" pitchFamily="18" charset="0"/>
                                </a:rPr>
                                <m:t>64</m:t>
                              </m:r>
                            </m:num>
                            <m:den>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𝑅𝑒</m:t>
                                  </m:r>
                                </m:e>
                                <m:sub>
                                  <m:r>
                                    <a:rPr lang="pl-PL" i="1">
                                      <a:solidFill>
                                        <a:schemeClr val="tx1"/>
                                      </a:solidFill>
                                      <a:latin typeface="Cambria Math" panose="02040503050406030204" pitchFamily="18" charset="0"/>
                                    </a:rPr>
                                    <m:t>𝑠</m:t>
                                  </m:r>
                                </m:sub>
                              </m:sSub>
                            </m:den>
                          </m:f>
                          <m:r>
                            <a:rPr lang="pl-PL" i="0">
                              <a:solidFill>
                                <a:schemeClr val="tx1"/>
                              </a:solidFill>
                              <a:latin typeface="Cambria Math" panose="02040503050406030204" pitchFamily="18" charset="0"/>
                            </a:rPr>
                            <m:t>∙</m:t>
                          </m:r>
                          <m:f>
                            <m:fPr>
                              <m:ctrlPr>
                                <a:rPr lang="pl-PL" i="1">
                                  <a:solidFill>
                                    <a:schemeClr val="tx1"/>
                                  </a:solidFill>
                                  <a:latin typeface="Cambria Math" panose="02040503050406030204" pitchFamily="18" charset="0"/>
                                </a:rPr>
                              </m:ctrlPr>
                            </m:fPr>
                            <m:num>
                              <m:r>
                                <a:rPr lang="pl-PL" i="1">
                                  <a:solidFill>
                                    <a:schemeClr val="tx1"/>
                                  </a:solidFill>
                                  <a:latin typeface="Cambria Math" panose="02040503050406030204" pitchFamily="18" charset="0"/>
                                </a:rPr>
                                <m:t>𝐿</m:t>
                              </m:r>
                            </m:num>
                            <m:den>
                              <m:r>
                                <a:rPr lang="pl-PL" i="1">
                                  <a:solidFill>
                                    <a:schemeClr val="tx1"/>
                                  </a:solidFill>
                                  <a:latin typeface="Cambria Math" panose="02040503050406030204" pitchFamily="18" charset="0"/>
                                </a:rPr>
                                <m:t>𝐷</m:t>
                              </m:r>
                            </m:den>
                          </m:f>
                          <m:r>
                            <a:rPr lang="pl-PL" i="0">
                              <a:solidFill>
                                <a:schemeClr val="tx1"/>
                              </a:solidFill>
                              <a:latin typeface="Cambria Math" panose="02040503050406030204" pitchFamily="18" charset="0"/>
                            </a:rPr>
                            <m:t>∙</m:t>
                          </m:r>
                          <m:sSup>
                            <m:sSupPr>
                              <m:ctrlPr>
                                <a:rPr lang="pl-PL" i="1">
                                  <a:solidFill>
                                    <a:schemeClr val="tx1"/>
                                  </a:solidFill>
                                  <a:latin typeface="Cambria Math" panose="02040503050406030204" pitchFamily="18" charset="0"/>
                                </a:rPr>
                              </m:ctrlPr>
                            </m:sSupPr>
                            <m:e>
                              <m:d>
                                <m:dPr>
                                  <m:ctrlPr>
                                    <a:rPr lang="pl-PL" i="1">
                                      <a:solidFill>
                                        <a:schemeClr val="tx1"/>
                                      </a:solidFill>
                                      <a:latin typeface="Cambria Math" panose="02040503050406030204" pitchFamily="18" charset="0"/>
                                    </a:rPr>
                                  </m:ctrlPr>
                                </m:dPr>
                                <m:e>
                                  <m:f>
                                    <m:fPr>
                                      <m:ctrlPr>
                                        <a:rPr lang="pl-PL" i="1">
                                          <a:solidFill>
                                            <a:schemeClr val="tx1"/>
                                          </a:solidFill>
                                          <a:latin typeface="Cambria Math" panose="02040503050406030204" pitchFamily="18" charset="0"/>
                                        </a:rPr>
                                      </m:ctrlPr>
                                    </m:fPr>
                                    <m:num>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𝑣</m:t>
                                          </m:r>
                                        </m:e>
                                        <m:sub>
                                          <m:r>
                                            <a:rPr lang="pl-PL" i="0">
                                              <a:solidFill>
                                                <a:schemeClr val="tx1"/>
                                              </a:solidFill>
                                              <a:latin typeface="Cambria Math" panose="02040503050406030204" pitchFamily="18" charset="0"/>
                                            </a:rPr>
                                            <m:t>1</m:t>
                                          </m:r>
                                        </m:sub>
                                      </m:sSub>
                                      <m:r>
                                        <a:rPr lang="pl-PL" i="0">
                                          <a:solidFill>
                                            <a:schemeClr val="tx1"/>
                                          </a:solidFill>
                                          <a:latin typeface="Cambria Math" panose="02040503050406030204" pitchFamily="18" charset="0"/>
                                        </a:rPr>
                                        <m:t>+</m:t>
                                      </m:r>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𝑣</m:t>
                                          </m:r>
                                        </m:e>
                                        <m:sub>
                                          <m:r>
                                            <a:rPr lang="pl-PL" i="1">
                                              <a:solidFill>
                                                <a:schemeClr val="tx1"/>
                                              </a:solidFill>
                                              <a:latin typeface="Cambria Math" panose="02040503050406030204" pitchFamily="18" charset="0"/>
                                            </a:rPr>
                                            <m:t>𝑗</m:t>
                                          </m:r>
                                        </m:sub>
                                      </m:sSub>
                                    </m:num>
                                    <m:den>
                                      <m:r>
                                        <a:rPr lang="pl-PL" i="0">
                                          <a:solidFill>
                                            <a:schemeClr val="tx1"/>
                                          </a:solidFill>
                                          <a:latin typeface="Cambria Math" panose="02040503050406030204" pitchFamily="18" charset="0"/>
                                        </a:rPr>
                                        <m:t>2</m:t>
                                      </m:r>
                                    </m:den>
                                  </m:f>
                                </m:e>
                              </m:d>
                            </m:e>
                            <m:sup>
                              <m:r>
                                <a:rPr lang="pl-PL" i="0">
                                  <a:solidFill>
                                    <a:schemeClr val="tx1"/>
                                  </a:solidFill>
                                  <a:latin typeface="Cambria Math" panose="02040503050406030204" pitchFamily="18" charset="0"/>
                                </a:rPr>
                                <m:t>2</m:t>
                              </m:r>
                            </m:sup>
                          </m:sSup>
                          <m:r>
                            <a:rPr lang="pl-PL" b="0" i="1" smtClean="0">
                              <a:solidFill>
                                <a:schemeClr val="tx1"/>
                              </a:solidFill>
                              <a:latin typeface="Cambria Math" panose="02040503050406030204" pitchFamily="18" charset="0"/>
                            </a:rPr>
                            <m:t> </m:t>
                          </m:r>
                          <m:r>
                            <a:rPr lang="pl-PL" i="0">
                              <a:solidFill>
                                <a:schemeClr val="tx1"/>
                              </a:solidFill>
                              <a:latin typeface="Cambria Math" panose="02040503050406030204" pitchFamily="18" charset="0"/>
                            </a:rPr>
                            <m:t>+</m:t>
                          </m:r>
                          <m:r>
                            <a:rPr lang="pl-PL" b="0" i="1" smtClean="0">
                              <a:solidFill>
                                <a:schemeClr val="tx1"/>
                              </a:solidFill>
                              <a:latin typeface="Cambria Math" panose="02040503050406030204" pitchFamily="18" charset="0"/>
                            </a:rPr>
                            <m:t> </m:t>
                          </m:r>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sym typeface="Symbol" panose="05050102010706020507" pitchFamily="18" charset="2"/>
                                </a:rPr>
                                <m:t></m:t>
                              </m:r>
                            </m:e>
                            <m:sub>
                              <m:f>
                                <m:fPr>
                                  <m:type m:val="lin"/>
                                  <m:ctrlPr>
                                    <a:rPr lang="pl-PL" i="1">
                                      <a:solidFill>
                                        <a:schemeClr val="tx1"/>
                                      </a:solidFill>
                                      <a:latin typeface="Cambria Math" panose="02040503050406030204" pitchFamily="18" charset="0"/>
                                    </a:rPr>
                                  </m:ctrlPr>
                                </m:fPr>
                                <m:num>
                                  <m:r>
                                    <a:rPr lang="pl-PL" i="1">
                                      <a:solidFill>
                                        <a:schemeClr val="tx1"/>
                                      </a:solidFill>
                                      <a:latin typeface="Cambria Math" panose="02040503050406030204" pitchFamily="18" charset="0"/>
                                    </a:rPr>
                                    <m:t>𝑠</m:t>
                                  </m:r>
                                </m:num>
                                <m:den>
                                  <m:r>
                                    <a:rPr lang="pl-PL" i="1">
                                      <a:solidFill>
                                        <a:schemeClr val="tx1"/>
                                      </a:solidFill>
                                      <a:latin typeface="Cambria Math" panose="02040503050406030204" pitchFamily="18" charset="0"/>
                                    </a:rPr>
                                    <m:t>h</m:t>
                                  </m:r>
                                </m:den>
                              </m:f>
                            </m:sub>
                          </m:sSub>
                          <m:r>
                            <a:rPr lang="pl-PL" i="0">
                              <a:solidFill>
                                <a:schemeClr val="tx1"/>
                              </a:solidFill>
                              <a:latin typeface="Cambria Math" panose="02040503050406030204" pitchFamily="18" charset="0"/>
                            </a:rPr>
                            <m:t>∙</m:t>
                          </m:r>
                          <m:sSup>
                            <m:sSupPr>
                              <m:ctrlPr>
                                <a:rPr lang="pl-PL" i="1">
                                  <a:solidFill>
                                    <a:schemeClr val="tx1"/>
                                  </a:solidFill>
                                  <a:latin typeface="Cambria Math" panose="02040503050406030204" pitchFamily="18" charset="0"/>
                                </a:rPr>
                              </m:ctrlPr>
                            </m:sSupPr>
                            <m:e>
                              <m:d>
                                <m:dPr>
                                  <m:ctrlPr>
                                    <a:rPr lang="pl-PL" i="1">
                                      <a:solidFill>
                                        <a:schemeClr val="tx1"/>
                                      </a:solidFill>
                                      <a:latin typeface="Cambria Math" panose="02040503050406030204" pitchFamily="18" charset="0"/>
                                    </a:rPr>
                                  </m:ctrlPr>
                                </m:dPr>
                                <m:e>
                                  <m:f>
                                    <m:fPr>
                                      <m:ctrlPr>
                                        <a:rPr lang="pl-PL" i="1">
                                          <a:solidFill>
                                            <a:schemeClr val="tx1"/>
                                          </a:solidFill>
                                          <a:latin typeface="Cambria Math" panose="02040503050406030204" pitchFamily="18" charset="0"/>
                                        </a:rPr>
                                      </m:ctrlPr>
                                    </m:fPr>
                                    <m:num>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𝑣</m:t>
                                          </m:r>
                                        </m:e>
                                        <m:sub>
                                          <m:r>
                                            <a:rPr lang="pl-PL" i="0">
                                              <a:solidFill>
                                                <a:schemeClr val="tx1"/>
                                              </a:solidFill>
                                              <a:latin typeface="Cambria Math" panose="02040503050406030204" pitchFamily="18" charset="0"/>
                                            </a:rPr>
                                            <m:t>1</m:t>
                                          </m:r>
                                        </m:sub>
                                      </m:sSub>
                                      <m:r>
                                        <a:rPr lang="pl-PL" i="0">
                                          <a:solidFill>
                                            <a:schemeClr val="tx1"/>
                                          </a:solidFill>
                                          <a:latin typeface="Cambria Math" panose="02040503050406030204" pitchFamily="18" charset="0"/>
                                        </a:rPr>
                                        <m:t>+</m:t>
                                      </m:r>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𝑣</m:t>
                                          </m:r>
                                        </m:e>
                                        <m:sub>
                                          <m:r>
                                            <a:rPr lang="pl-PL" i="1">
                                              <a:solidFill>
                                                <a:schemeClr val="tx1"/>
                                              </a:solidFill>
                                              <a:latin typeface="Cambria Math" panose="02040503050406030204" pitchFamily="18" charset="0"/>
                                            </a:rPr>
                                            <m:t>𝑗</m:t>
                                          </m:r>
                                        </m:sub>
                                      </m:sSub>
                                    </m:num>
                                    <m:den>
                                      <m:r>
                                        <a:rPr lang="pl-PL" i="0">
                                          <a:solidFill>
                                            <a:schemeClr val="tx1"/>
                                          </a:solidFill>
                                          <a:latin typeface="Cambria Math" panose="02040503050406030204" pitchFamily="18" charset="0"/>
                                        </a:rPr>
                                        <m:t>2</m:t>
                                      </m:r>
                                    </m:den>
                                  </m:f>
                                </m:e>
                              </m:d>
                            </m:e>
                            <m:sup>
                              <m:r>
                                <a:rPr lang="pl-PL" i="0">
                                  <a:solidFill>
                                    <a:schemeClr val="tx1"/>
                                  </a:solidFill>
                                  <a:latin typeface="Cambria Math" panose="02040503050406030204" pitchFamily="18" charset="0"/>
                                </a:rPr>
                                <m:t>2</m:t>
                              </m:r>
                            </m:sup>
                          </m:sSup>
                          <m:r>
                            <a:rPr lang="pl-PL" b="0" i="0" smtClean="0">
                              <a:solidFill>
                                <a:schemeClr val="tx1"/>
                              </a:solidFill>
                              <a:latin typeface="Cambria Math" panose="02040503050406030204" pitchFamily="18" charset="0"/>
                            </a:rPr>
                            <m:t> </m:t>
                          </m:r>
                          <m:r>
                            <a:rPr lang="pl-PL" i="0">
                              <a:solidFill>
                                <a:schemeClr val="tx1"/>
                              </a:solidFill>
                              <a:latin typeface="Cambria Math" panose="02040503050406030204" pitchFamily="18" charset="0"/>
                            </a:rPr>
                            <m:t>+</m:t>
                          </m:r>
                          <m:r>
                            <a:rPr lang="pl-PL" b="0" i="1" smtClean="0">
                              <a:solidFill>
                                <a:schemeClr val="tx1"/>
                              </a:solidFill>
                              <a:latin typeface="Cambria Math" panose="02040503050406030204" pitchFamily="18" charset="0"/>
                            </a:rPr>
                            <m:t> </m:t>
                          </m:r>
                          <m:f>
                            <m:fPr>
                              <m:ctrlPr>
                                <a:rPr lang="pl-PL" i="1">
                                  <a:solidFill>
                                    <a:schemeClr val="tx1"/>
                                  </a:solidFill>
                                  <a:latin typeface="Cambria Math" panose="02040503050406030204" pitchFamily="18" charset="0"/>
                                </a:rPr>
                              </m:ctrlPr>
                            </m:fPr>
                            <m:num>
                              <m:r>
                                <a:rPr lang="pl-PL" i="0">
                                  <a:solidFill>
                                    <a:schemeClr val="tx1"/>
                                  </a:solidFill>
                                  <a:latin typeface="Cambria Math" panose="02040503050406030204" pitchFamily="18" charset="0"/>
                                </a:rPr>
                                <m:t>64</m:t>
                              </m:r>
                            </m:num>
                            <m:den>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𝑅𝑒</m:t>
                                  </m:r>
                                </m:e>
                                <m:sub>
                                  <m:r>
                                    <a:rPr lang="pl-PL" i="1">
                                      <a:solidFill>
                                        <a:schemeClr val="tx1"/>
                                      </a:solidFill>
                                      <a:latin typeface="Cambria Math" panose="02040503050406030204" pitchFamily="18" charset="0"/>
                                    </a:rPr>
                                    <m:t>h</m:t>
                                  </m:r>
                                </m:sub>
                              </m:sSub>
                            </m:den>
                          </m:f>
                          <m:r>
                            <a:rPr lang="pl-PL" i="0">
                              <a:solidFill>
                                <a:schemeClr val="tx1"/>
                              </a:solidFill>
                              <a:latin typeface="Cambria Math" panose="02040503050406030204" pitchFamily="18" charset="0"/>
                            </a:rPr>
                            <m:t>∙</m:t>
                          </m:r>
                          <m:f>
                            <m:fPr>
                              <m:ctrlPr>
                                <a:rPr lang="pl-PL" i="1">
                                  <a:solidFill>
                                    <a:schemeClr val="tx1"/>
                                  </a:solidFill>
                                  <a:latin typeface="Cambria Math" panose="02040503050406030204" pitchFamily="18" charset="0"/>
                                </a:rPr>
                              </m:ctrlPr>
                            </m:fPr>
                            <m:num>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𝐿</m:t>
                                  </m:r>
                                </m:e>
                                <m:sub>
                                  <m:r>
                                    <a:rPr lang="pl-PL" i="0">
                                      <a:solidFill>
                                        <a:schemeClr val="tx1"/>
                                      </a:solidFill>
                                      <a:latin typeface="Cambria Math" panose="02040503050406030204" pitchFamily="18" charset="0"/>
                                    </a:rPr>
                                    <m:t>1</m:t>
                                  </m:r>
                                </m:sub>
                              </m:sSub>
                            </m:num>
                            <m:den>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𝐷</m:t>
                                  </m:r>
                                </m:e>
                                <m:sub>
                                  <m:r>
                                    <a:rPr lang="pl-PL" i="0">
                                      <a:solidFill>
                                        <a:schemeClr val="tx1"/>
                                      </a:solidFill>
                                      <a:latin typeface="Cambria Math" panose="02040503050406030204" pitchFamily="18" charset="0"/>
                                    </a:rPr>
                                    <m:t>1</m:t>
                                  </m:r>
                                </m:sub>
                              </m:sSub>
                            </m:den>
                          </m:f>
                          <m:sSup>
                            <m:sSupPr>
                              <m:ctrlPr>
                                <a:rPr lang="pl-PL" i="1">
                                  <a:solidFill>
                                    <a:schemeClr val="tx1"/>
                                  </a:solidFill>
                                  <a:latin typeface="Cambria Math" panose="02040503050406030204" pitchFamily="18" charset="0"/>
                                </a:rPr>
                              </m:ctrlPr>
                            </m:sSupPr>
                            <m:e>
                              <m:r>
                                <a:rPr lang="pl-PL" i="0">
                                  <a:solidFill>
                                    <a:schemeClr val="tx1"/>
                                  </a:solidFill>
                                  <a:latin typeface="Cambria Math" panose="02040503050406030204" pitchFamily="18" charset="0"/>
                                </a:rPr>
                                <m:t>∙</m:t>
                              </m:r>
                              <m:d>
                                <m:dPr>
                                  <m:ctrlPr>
                                    <a:rPr lang="pl-PL" i="1">
                                      <a:solidFill>
                                        <a:schemeClr val="tx1"/>
                                      </a:solidFill>
                                      <a:latin typeface="Cambria Math" panose="02040503050406030204" pitchFamily="18" charset="0"/>
                                    </a:rPr>
                                  </m:ctrlPr>
                                </m:dPr>
                                <m:e>
                                  <m:f>
                                    <m:fPr>
                                      <m:ctrlPr>
                                        <a:rPr lang="pl-PL" i="1">
                                          <a:solidFill>
                                            <a:schemeClr val="tx1"/>
                                          </a:solidFill>
                                          <a:latin typeface="Cambria Math" panose="02040503050406030204" pitchFamily="18" charset="0"/>
                                        </a:rPr>
                                      </m:ctrlPr>
                                    </m:fPr>
                                    <m:num>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𝑣</m:t>
                                          </m:r>
                                        </m:e>
                                        <m:sub>
                                          <m:r>
                                            <a:rPr lang="pl-PL" i="0">
                                              <a:solidFill>
                                                <a:schemeClr val="tx1"/>
                                              </a:solidFill>
                                              <a:latin typeface="Cambria Math" panose="02040503050406030204" pitchFamily="18" charset="0"/>
                                            </a:rPr>
                                            <m:t>1</m:t>
                                          </m:r>
                                        </m:sub>
                                      </m:sSub>
                                      <m:r>
                                        <a:rPr lang="pl-PL" i="0">
                                          <a:solidFill>
                                            <a:schemeClr val="tx1"/>
                                          </a:solidFill>
                                          <a:latin typeface="Cambria Math" panose="02040503050406030204" pitchFamily="18" charset="0"/>
                                        </a:rPr>
                                        <m:t>+</m:t>
                                      </m:r>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𝑣</m:t>
                                          </m:r>
                                        </m:e>
                                        <m:sub>
                                          <m:r>
                                            <a:rPr lang="pl-PL" i="1">
                                              <a:solidFill>
                                                <a:schemeClr val="tx1"/>
                                              </a:solidFill>
                                              <a:latin typeface="Cambria Math" panose="02040503050406030204" pitchFamily="18" charset="0"/>
                                            </a:rPr>
                                            <m:t>𝑗</m:t>
                                          </m:r>
                                        </m:sub>
                                      </m:sSub>
                                    </m:num>
                                    <m:den>
                                      <m:r>
                                        <a:rPr lang="pl-PL" i="0">
                                          <a:solidFill>
                                            <a:schemeClr val="tx1"/>
                                          </a:solidFill>
                                          <a:latin typeface="Cambria Math" panose="02040503050406030204" pitchFamily="18" charset="0"/>
                                        </a:rPr>
                                        <m:t>2</m:t>
                                      </m:r>
                                    </m:den>
                                  </m:f>
                                </m:e>
                              </m:d>
                            </m:e>
                            <m:sup>
                              <m:r>
                                <a:rPr lang="pl-PL" i="0">
                                  <a:solidFill>
                                    <a:schemeClr val="tx1"/>
                                  </a:solidFill>
                                  <a:latin typeface="Cambria Math" panose="02040503050406030204" pitchFamily="18" charset="0"/>
                                </a:rPr>
                                <m:t>2</m:t>
                              </m:r>
                            </m:sup>
                          </m:sSup>
                          <m:r>
                            <a:rPr lang="pl-PL" i="0">
                              <a:solidFill>
                                <a:schemeClr val="tx1"/>
                              </a:solidFill>
                              <a:latin typeface="Cambria Math" panose="02040503050406030204" pitchFamily="18" charset="0"/>
                            </a:rPr>
                            <m:t>+</m:t>
                          </m:r>
                          <m:r>
                            <a:rPr lang="pl-PL" b="0" i="1" smtClean="0">
                              <a:solidFill>
                                <a:schemeClr val="tx1"/>
                              </a:solidFill>
                              <a:latin typeface="Cambria Math" panose="02040503050406030204" pitchFamily="18" charset="0"/>
                            </a:rPr>
                            <m:t> </m:t>
                          </m:r>
                          <m:sSub>
                            <m:sSubPr>
                              <m:ctrlPr>
                                <a:rPr lang="pl-PL" i="1">
                                  <a:solidFill>
                                    <a:schemeClr val="tx1"/>
                                  </a:solidFill>
                                  <a:latin typeface="Cambria Math" panose="02040503050406030204" pitchFamily="18" charset="0"/>
                                </a:rPr>
                              </m:ctrlPr>
                            </m:sSubPr>
                            <m:e>
                              <m:r>
                                <a:rPr lang="pl-PL" i="1" smtClean="0">
                                  <a:solidFill>
                                    <a:schemeClr val="tx1"/>
                                  </a:solidFill>
                                  <a:latin typeface="Cambria Math" panose="02040503050406030204" pitchFamily="18" charset="0"/>
                                  <a:sym typeface="Symbol" panose="05050102010706020507" pitchFamily="18" charset="2"/>
                                </a:rPr>
                                <m:t></m:t>
                              </m:r>
                            </m:e>
                            <m:sub>
                              <m:f>
                                <m:fPr>
                                  <m:type m:val="lin"/>
                                  <m:ctrlPr>
                                    <a:rPr lang="pl-PL" i="1">
                                      <a:solidFill>
                                        <a:schemeClr val="tx1"/>
                                      </a:solidFill>
                                      <a:latin typeface="Cambria Math" panose="02040503050406030204" pitchFamily="18" charset="0"/>
                                    </a:rPr>
                                  </m:ctrlPr>
                                </m:fPr>
                                <m:num>
                                  <m:r>
                                    <a:rPr lang="pl-PL" b="0" i="1" smtClean="0">
                                      <a:solidFill>
                                        <a:schemeClr val="tx1"/>
                                      </a:solidFill>
                                      <a:latin typeface="Cambria Math" panose="02040503050406030204" pitchFamily="18" charset="0"/>
                                    </a:rPr>
                                    <m:t>h</m:t>
                                  </m:r>
                                </m:num>
                                <m:den>
                                  <m:r>
                                    <a:rPr lang="pl-PL" b="0" i="1" smtClean="0">
                                      <a:solidFill>
                                        <a:schemeClr val="tx1"/>
                                      </a:solidFill>
                                      <a:latin typeface="Cambria Math" panose="02040503050406030204" pitchFamily="18" charset="0"/>
                                    </a:rPr>
                                    <m:t>𝑛</m:t>
                                  </m:r>
                                </m:den>
                              </m:f>
                            </m:sub>
                          </m:sSub>
                          <m:r>
                            <a:rPr lang="pl-PL" i="0">
                              <a:solidFill>
                                <a:schemeClr val="tx1"/>
                              </a:solidFill>
                              <a:latin typeface="Cambria Math" panose="02040503050406030204" pitchFamily="18" charset="0"/>
                            </a:rPr>
                            <m:t>∙</m:t>
                          </m:r>
                          <m:sSup>
                            <m:sSupPr>
                              <m:ctrlPr>
                                <a:rPr lang="pl-PL" i="1">
                                  <a:solidFill>
                                    <a:schemeClr val="tx1"/>
                                  </a:solidFill>
                                  <a:latin typeface="Cambria Math" panose="02040503050406030204" pitchFamily="18" charset="0"/>
                                </a:rPr>
                              </m:ctrlPr>
                            </m:sSupPr>
                            <m:e>
                              <m:d>
                                <m:dPr>
                                  <m:ctrlPr>
                                    <a:rPr lang="pl-PL" i="1">
                                      <a:solidFill>
                                        <a:schemeClr val="tx1"/>
                                      </a:solidFill>
                                      <a:latin typeface="Cambria Math" panose="02040503050406030204" pitchFamily="18" charset="0"/>
                                    </a:rPr>
                                  </m:ctrlPr>
                                </m:dPr>
                                <m:e>
                                  <m:f>
                                    <m:fPr>
                                      <m:ctrlPr>
                                        <a:rPr lang="pl-PL" i="1">
                                          <a:solidFill>
                                            <a:schemeClr val="tx1"/>
                                          </a:solidFill>
                                          <a:latin typeface="Cambria Math" panose="02040503050406030204" pitchFamily="18" charset="0"/>
                                        </a:rPr>
                                      </m:ctrlPr>
                                    </m:fPr>
                                    <m:num>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𝑣</m:t>
                                          </m:r>
                                        </m:e>
                                        <m:sub>
                                          <m:r>
                                            <a:rPr lang="pl-PL" i="0">
                                              <a:solidFill>
                                                <a:schemeClr val="tx1"/>
                                              </a:solidFill>
                                              <a:latin typeface="Cambria Math" panose="02040503050406030204" pitchFamily="18" charset="0"/>
                                            </a:rPr>
                                            <m:t>1</m:t>
                                          </m:r>
                                        </m:sub>
                                      </m:sSub>
                                      <m:r>
                                        <a:rPr lang="pl-PL" i="0">
                                          <a:solidFill>
                                            <a:schemeClr val="tx1"/>
                                          </a:solidFill>
                                          <a:latin typeface="Cambria Math" panose="02040503050406030204" pitchFamily="18" charset="0"/>
                                        </a:rPr>
                                        <m:t>+</m:t>
                                      </m:r>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𝑣</m:t>
                                          </m:r>
                                        </m:e>
                                        <m:sub>
                                          <m:r>
                                            <a:rPr lang="pl-PL" i="1">
                                              <a:solidFill>
                                                <a:schemeClr val="tx1"/>
                                              </a:solidFill>
                                              <a:latin typeface="Cambria Math" panose="02040503050406030204" pitchFamily="18" charset="0"/>
                                            </a:rPr>
                                            <m:t>𝑗</m:t>
                                          </m:r>
                                        </m:sub>
                                      </m:sSub>
                                    </m:num>
                                    <m:den>
                                      <m:r>
                                        <a:rPr lang="pl-PL" i="0">
                                          <a:solidFill>
                                            <a:schemeClr val="tx1"/>
                                          </a:solidFill>
                                          <a:latin typeface="Cambria Math" panose="02040503050406030204" pitchFamily="18" charset="0"/>
                                        </a:rPr>
                                        <m:t>2</m:t>
                                      </m:r>
                                    </m:den>
                                  </m:f>
                                </m:e>
                              </m:d>
                            </m:e>
                            <m:sup>
                              <m:r>
                                <a:rPr lang="pl-PL" i="0">
                                  <a:solidFill>
                                    <a:schemeClr val="tx1"/>
                                  </a:solidFill>
                                  <a:latin typeface="Cambria Math" panose="02040503050406030204" pitchFamily="18" charset="0"/>
                                </a:rPr>
                                <m:t>2</m:t>
                              </m:r>
                            </m:sup>
                          </m:sSup>
                          <m:r>
                            <a:rPr lang="pl-PL" b="0" i="1" smtClean="0">
                              <a:solidFill>
                                <a:schemeClr val="tx1"/>
                              </a:solidFill>
                              <a:latin typeface="Cambria Math" panose="02040503050406030204" pitchFamily="18" charset="0"/>
                            </a:rPr>
                            <m:t> </m:t>
                          </m:r>
                          <m:r>
                            <a:rPr lang="pl-PL" i="0">
                              <a:solidFill>
                                <a:schemeClr val="tx1"/>
                              </a:solidFill>
                              <a:latin typeface="Cambria Math" panose="02040503050406030204" pitchFamily="18" charset="0"/>
                            </a:rPr>
                            <m:t>+</m:t>
                          </m:r>
                          <m:r>
                            <a:rPr lang="pl-PL" b="0" i="1" smtClean="0">
                              <a:solidFill>
                                <a:schemeClr val="tx1"/>
                              </a:solidFill>
                              <a:latin typeface="Cambria Math" panose="02040503050406030204" pitchFamily="18" charset="0"/>
                            </a:rPr>
                            <m:t> </m:t>
                          </m:r>
                          <m:f>
                            <m:fPr>
                              <m:ctrlPr>
                                <a:rPr lang="pl-PL" i="1">
                                  <a:solidFill>
                                    <a:schemeClr val="tx1"/>
                                  </a:solidFill>
                                  <a:latin typeface="Cambria Math" panose="02040503050406030204" pitchFamily="18" charset="0"/>
                                </a:rPr>
                              </m:ctrlPr>
                            </m:fPr>
                            <m:num>
                              <m:r>
                                <a:rPr lang="pl-PL" i="0">
                                  <a:solidFill>
                                    <a:schemeClr val="tx1"/>
                                  </a:solidFill>
                                  <a:latin typeface="Cambria Math" panose="02040503050406030204" pitchFamily="18" charset="0"/>
                                </a:rPr>
                                <m:t>64</m:t>
                              </m:r>
                            </m:num>
                            <m:den>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𝑅𝑒</m:t>
                                  </m:r>
                                </m:e>
                                <m:sub>
                                  <m:r>
                                    <a:rPr lang="pl-PL" i="1">
                                      <a:solidFill>
                                        <a:schemeClr val="tx1"/>
                                      </a:solidFill>
                                      <a:latin typeface="Cambria Math" panose="02040503050406030204" pitchFamily="18" charset="0"/>
                                    </a:rPr>
                                    <m:t>𝑛</m:t>
                                  </m:r>
                                </m:sub>
                              </m:sSub>
                            </m:den>
                          </m:f>
                          <m:r>
                            <a:rPr lang="pl-PL" i="0">
                              <a:solidFill>
                                <a:schemeClr val="tx1"/>
                              </a:solidFill>
                              <a:latin typeface="Cambria Math" panose="02040503050406030204" pitchFamily="18" charset="0"/>
                            </a:rPr>
                            <m:t>∙</m:t>
                          </m:r>
                          <m:f>
                            <m:fPr>
                              <m:ctrlPr>
                                <a:rPr lang="pl-PL" i="1">
                                  <a:solidFill>
                                    <a:schemeClr val="tx1"/>
                                  </a:solidFill>
                                  <a:latin typeface="Cambria Math" panose="02040503050406030204" pitchFamily="18" charset="0"/>
                                </a:rPr>
                              </m:ctrlPr>
                            </m:fPr>
                            <m:num>
                              <m:r>
                                <a:rPr lang="pl-PL" i="1">
                                  <a:solidFill>
                                    <a:schemeClr val="tx1"/>
                                  </a:solidFill>
                                  <a:latin typeface="Cambria Math" panose="02040503050406030204" pitchFamily="18" charset="0"/>
                                </a:rPr>
                                <m:t>𝑙</m:t>
                              </m:r>
                            </m:num>
                            <m:den>
                              <m:r>
                                <a:rPr lang="pl-PL" i="1">
                                  <a:solidFill>
                                    <a:schemeClr val="tx1"/>
                                  </a:solidFill>
                                  <a:latin typeface="Cambria Math" panose="02040503050406030204" pitchFamily="18" charset="0"/>
                                </a:rPr>
                                <m:t>𝑑</m:t>
                              </m:r>
                            </m:den>
                          </m:f>
                          <m:sSup>
                            <m:sSupPr>
                              <m:ctrlPr>
                                <a:rPr lang="pl-PL" i="1">
                                  <a:solidFill>
                                    <a:schemeClr val="tx1"/>
                                  </a:solidFill>
                                  <a:latin typeface="Cambria Math" panose="02040503050406030204" pitchFamily="18" charset="0"/>
                                </a:rPr>
                              </m:ctrlPr>
                            </m:sSupPr>
                            <m:e>
                              <m:r>
                                <a:rPr lang="pl-PL" i="0">
                                  <a:solidFill>
                                    <a:schemeClr val="tx1"/>
                                  </a:solidFill>
                                  <a:latin typeface="Cambria Math" panose="02040503050406030204" pitchFamily="18" charset="0"/>
                                </a:rPr>
                                <m:t>∙</m:t>
                              </m:r>
                              <m:d>
                                <m:dPr>
                                  <m:ctrlPr>
                                    <a:rPr lang="pl-PL" i="1">
                                      <a:solidFill>
                                        <a:schemeClr val="tx1"/>
                                      </a:solidFill>
                                      <a:latin typeface="Cambria Math" panose="02040503050406030204" pitchFamily="18" charset="0"/>
                                    </a:rPr>
                                  </m:ctrlPr>
                                </m:dPr>
                                <m:e>
                                  <m:f>
                                    <m:fPr>
                                      <m:ctrlPr>
                                        <a:rPr lang="pl-PL" i="1">
                                          <a:solidFill>
                                            <a:schemeClr val="tx1"/>
                                          </a:solidFill>
                                          <a:latin typeface="Cambria Math" panose="02040503050406030204" pitchFamily="18" charset="0"/>
                                        </a:rPr>
                                      </m:ctrlPr>
                                    </m:fPr>
                                    <m:num>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𝑣</m:t>
                                          </m:r>
                                        </m:e>
                                        <m:sub>
                                          <m:r>
                                            <a:rPr lang="pl-PL" i="0">
                                              <a:solidFill>
                                                <a:schemeClr val="tx1"/>
                                              </a:solidFill>
                                              <a:latin typeface="Cambria Math" panose="02040503050406030204" pitchFamily="18" charset="0"/>
                                            </a:rPr>
                                            <m:t>1</m:t>
                                          </m:r>
                                        </m:sub>
                                      </m:sSub>
                                      <m:r>
                                        <a:rPr lang="pl-PL" i="0">
                                          <a:solidFill>
                                            <a:schemeClr val="tx1"/>
                                          </a:solidFill>
                                          <a:latin typeface="Cambria Math" panose="02040503050406030204" pitchFamily="18" charset="0"/>
                                        </a:rPr>
                                        <m:t>+</m:t>
                                      </m:r>
                                      <m:sSub>
                                        <m:sSubPr>
                                          <m:ctrlPr>
                                            <a:rPr lang="pl-PL" i="1">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𝑣</m:t>
                                          </m:r>
                                        </m:e>
                                        <m:sub>
                                          <m:r>
                                            <a:rPr lang="pl-PL" i="1">
                                              <a:solidFill>
                                                <a:schemeClr val="tx1"/>
                                              </a:solidFill>
                                              <a:latin typeface="Cambria Math" panose="02040503050406030204" pitchFamily="18" charset="0"/>
                                            </a:rPr>
                                            <m:t>𝑗</m:t>
                                          </m:r>
                                        </m:sub>
                                      </m:sSub>
                                    </m:num>
                                    <m:den>
                                      <m:r>
                                        <a:rPr lang="pl-PL" i="0">
                                          <a:solidFill>
                                            <a:schemeClr val="tx1"/>
                                          </a:solidFill>
                                          <a:latin typeface="Cambria Math" panose="02040503050406030204" pitchFamily="18" charset="0"/>
                                        </a:rPr>
                                        <m:t>2</m:t>
                                      </m:r>
                                    </m:den>
                                  </m:f>
                                </m:e>
                              </m:d>
                            </m:e>
                            <m:sup>
                              <m:r>
                                <a:rPr lang="pl-PL" i="0">
                                  <a:solidFill>
                                    <a:schemeClr val="tx1"/>
                                  </a:solidFill>
                                  <a:latin typeface="Cambria Math" panose="02040503050406030204" pitchFamily="18" charset="0"/>
                                </a:rPr>
                                <m:t>2</m:t>
                              </m:r>
                            </m:sup>
                          </m:sSup>
                        </m:e>
                      </m:d>
                    </m:oMath>
                  </m:oMathPara>
                </a14:m>
                <a:endParaRPr lang="pl-PL" dirty="0">
                  <a:solidFill>
                    <a:schemeClr val="tx1"/>
                  </a:solidFill>
                </a:endParaRPr>
              </a:p>
            </p:txBody>
          </p:sp>
        </mc:Choice>
        <mc:Fallback xmlns="">
          <p:sp>
            <p:nvSpPr>
              <p:cNvPr id="17" name="pole tekstowe 16">
                <a:extLst>
                  <a:ext uri="{FF2B5EF4-FFF2-40B4-BE49-F238E27FC236}">
                    <a16:creationId xmlns:a14="http://schemas.microsoft.com/office/drawing/2010/main" xmlns="" xmlns:a16="http://schemas.microsoft.com/office/drawing/2014/main" id="{FB0C593A-B3F8-4964-A98C-EA9ADBAC54E2}"/>
                  </a:ext>
                </a:extLst>
              </p:cNvPr>
              <p:cNvSpPr txBox="1">
                <a:spLocks noRot="1" noChangeAspect="1" noMove="1" noResize="1" noEditPoints="1" noAdjustHandles="1" noChangeArrowheads="1" noChangeShapeType="1" noTextEdit="1"/>
              </p:cNvSpPr>
              <p:nvPr/>
            </p:nvSpPr>
            <p:spPr>
              <a:xfrm>
                <a:off x="457200" y="1676400"/>
                <a:ext cx="8077200" cy="2213363"/>
              </a:xfrm>
              <a:prstGeom prst="rect">
                <a:avLst/>
              </a:prstGeom>
              <a:blipFill>
                <a:blip r:embed="rId3" cstate="print"/>
                <a:stretch>
                  <a:fillRect/>
                </a:stretch>
              </a:blipFill>
            </p:spPr>
            <p:txBody>
              <a:bodyPr/>
              <a:lstStyle/>
              <a:p>
                <a:r>
                  <a:rPr lang="pl-PL">
                    <a:noFill/>
                  </a:rPr>
                  <a:t> </a:t>
                </a:r>
              </a:p>
            </p:txBody>
          </p:sp>
        </mc:Fallback>
      </mc:AlternateContent>
      <mc:AlternateContent xmlns:mc="http://schemas.openxmlformats.org/markup-compatibility/2006">
        <mc:Choice xmlns:a14="http://schemas.microsoft.com/office/drawing/2010/main" Requires="a14">
          <p:sp>
            <p:nvSpPr>
              <p:cNvPr id="14" name="pole tekstowe 13">
                <a:extLst>
                  <a:ext uri="{FF2B5EF4-FFF2-40B4-BE49-F238E27FC236}">
                    <a16:creationId xmlns:a16="http://schemas.microsoft.com/office/drawing/2014/main" id="{7C1B107D-87AE-4E26-AC39-1924BA189F47}"/>
                  </a:ext>
                </a:extLst>
              </p:cNvPr>
              <p:cNvSpPr txBox="1"/>
              <p:nvPr/>
            </p:nvSpPr>
            <p:spPr>
              <a:xfrm>
                <a:off x="755576" y="3919667"/>
                <a:ext cx="7448871" cy="387414"/>
              </a:xfrm>
              <a:prstGeom prst="rect">
                <a:avLst/>
              </a:prstGeom>
              <a:noFill/>
            </p:spPr>
            <p:txBody>
              <a:bodyPr wrap="square">
                <a:spAutoFit/>
              </a:bodyPr>
              <a:lstStyle/>
              <a:p>
                <a14:m>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sym typeface="Symbol" panose="05050102010706020507" pitchFamily="18" charset="2"/>
                          </a:rPr>
                          <m:t></m:t>
                        </m:r>
                      </m:e>
                      <m:sub>
                        <m:f>
                          <m:fPr>
                            <m:type m:val="lin"/>
                            <m:ctrlPr>
                              <a:rPr lang="pl-PL" i="1">
                                <a:solidFill>
                                  <a:schemeClr val="tx1"/>
                                </a:solidFill>
                                <a:latin typeface="Cambria Math" panose="02040503050406030204" pitchFamily="18" charset="0"/>
                              </a:rPr>
                            </m:ctrlPr>
                          </m:fPr>
                          <m:num>
                            <m:r>
                              <a:rPr lang="pl-PL" i="1">
                                <a:solidFill>
                                  <a:schemeClr val="tx1"/>
                                </a:solidFill>
                                <a:latin typeface="Cambria Math" panose="02040503050406030204" pitchFamily="18" charset="0"/>
                              </a:rPr>
                              <m:t>𝑠</m:t>
                            </m:r>
                          </m:num>
                          <m:den>
                            <m:r>
                              <a:rPr lang="pl-PL" i="1">
                                <a:solidFill>
                                  <a:schemeClr val="tx1"/>
                                </a:solidFill>
                                <a:latin typeface="Cambria Math" panose="02040503050406030204" pitchFamily="18" charset="0"/>
                              </a:rPr>
                              <m:t>h</m:t>
                            </m:r>
                          </m:den>
                        </m:f>
                      </m:sub>
                    </m:sSub>
                  </m:oMath>
                </a14:m>
                <a:r>
                  <a:rPr lang="pl-PL" dirty="0"/>
                  <a:t>- the coefficient of localresistance to </a:t>
                </a:r>
                <a:r>
                  <a:rPr lang="pl-PL" dirty="0" err="1"/>
                  <a:t>flow</a:t>
                </a:r>
                <a:r>
                  <a:rPr lang="pl-PL" dirty="0"/>
                  <a:t> </a:t>
                </a:r>
                <a:r>
                  <a:rPr lang="pl-PL" dirty="0" err="1"/>
                  <a:t>between</a:t>
                </a:r>
                <a:r>
                  <a:rPr lang="pl-PL" dirty="0"/>
                  <a:t> </a:t>
                </a:r>
                <a:r>
                  <a:rPr lang="pl-PL" dirty="0" err="1"/>
                  <a:t>syringe</a:t>
                </a:r>
                <a:r>
                  <a:rPr lang="pl-PL" dirty="0"/>
                  <a:t> </a:t>
                </a:r>
                <a:r>
                  <a:rPr lang="pl-PL" dirty="0" err="1"/>
                  <a:t>barrel</a:t>
                </a:r>
                <a:r>
                  <a:rPr lang="pl-PL" dirty="0"/>
                  <a:t> and hub</a:t>
                </a:r>
              </a:p>
            </p:txBody>
          </p:sp>
        </mc:Choice>
        <mc:Fallback>
          <p:sp>
            <p:nvSpPr>
              <p:cNvPr id="14" name="pole tekstowe 13">
                <a:extLst>
                  <a:ext uri="{FF2B5EF4-FFF2-40B4-BE49-F238E27FC236}">
                    <a16:creationId xmlns:a16="http://schemas.microsoft.com/office/drawing/2014/main" id="{7C1B107D-87AE-4E26-AC39-1924BA189F47}"/>
                  </a:ext>
                </a:extLst>
              </p:cNvPr>
              <p:cNvSpPr txBox="1">
                <a:spLocks noRot="1" noChangeAspect="1" noMove="1" noResize="1" noEditPoints="1" noAdjustHandles="1" noChangeArrowheads="1" noChangeShapeType="1" noTextEdit="1"/>
              </p:cNvSpPr>
              <p:nvPr/>
            </p:nvSpPr>
            <p:spPr>
              <a:xfrm>
                <a:off x="755576" y="3919667"/>
                <a:ext cx="7448871" cy="387414"/>
              </a:xfrm>
              <a:prstGeom prst="rect">
                <a:avLst/>
              </a:prstGeom>
              <a:blipFill>
                <a:blip r:embed="rId4"/>
                <a:stretch>
                  <a:fillRect l="-245" t="-48438" r="-409" b="-126563"/>
                </a:stretch>
              </a:blipFill>
            </p:spPr>
            <p:txBody>
              <a:bodyPr/>
              <a:lstStyle/>
              <a:p>
                <a:r>
                  <a:rPr lang="pl-PL">
                    <a:noFill/>
                  </a:rPr>
                  <a:t> </a:t>
                </a:r>
              </a:p>
            </p:txBody>
          </p:sp>
        </mc:Fallback>
      </mc:AlternateContent>
      <mc:AlternateContent xmlns:mc="http://schemas.openxmlformats.org/markup-compatibility/2006">
        <mc:Choice xmlns:a14="http://schemas.microsoft.com/office/drawing/2010/main" Requires="a14">
          <p:sp>
            <p:nvSpPr>
              <p:cNvPr id="16" name="pole tekstowe 15">
                <a:extLst>
                  <a:ext uri="{FF2B5EF4-FFF2-40B4-BE49-F238E27FC236}">
                    <a16:creationId xmlns:a16="http://schemas.microsoft.com/office/drawing/2014/main" id="{DF36E213-2B92-41FB-9B23-F4E51B1CF479}"/>
                  </a:ext>
                </a:extLst>
              </p:cNvPr>
              <p:cNvSpPr txBox="1"/>
              <p:nvPr/>
            </p:nvSpPr>
            <p:spPr>
              <a:xfrm>
                <a:off x="939553" y="4336986"/>
                <a:ext cx="6909047" cy="387414"/>
              </a:xfrm>
              <a:prstGeom prst="rect">
                <a:avLst/>
              </a:prstGeom>
              <a:noFill/>
            </p:spPr>
            <p:txBody>
              <a:bodyPr wrap="square">
                <a:spAutoFit/>
              </a:bodyPr>
              <a:lstStyle/>
              <a:p>
                <a14:m>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sym typeface="Symbol" panose="05050102010706020507" pitchFamily="18" charset="2"/>
                          </a:rPr>
                          <m:t></m:t>
                        </m:r>
                      </m:e>
                      <m:sub>
                        <m:f>
                          <m:fPr>
                            <m:type m:val="lin"/>
                            <m:ctrlPr>
                              <a:rPr lang="pl-PL" i="1">
                                <a:solidFill>
                                  <a:schemeClr val="tx1"/>
                                </a:solidFill>
                                <a:latin typeface="Cambria Math" panose="02040503050406030204" pitchFamily="18" charset="0"/>
                              </a:rPr>
                            </m:ctrlPr>
                          </m:fPr>
                          <m:num>
                            <m:r>
                              <a:rPr lang="pl-PL" b="0" i="1" smtClean="0">
                                <a:solidFill>
                                  <a:schemeClr val="tx1"/>
                                </a:solidFill>
                                <a:latin typeface="Cambria Math" panose="02040503050406030204" pitchFamily="18" charset="0"/>
                              </a:rPr>
                              <m:t>h</m:t>
                            </m:r>
                          </m:num>
                          <m:den>
                            <m:r>
                              <a:rPr lang="pl-PL" b="0" i="1" smtClean="0">
                                <a:solidFill>
                                  <a:schemeClr val="tx1"/>
                                </a:solidFill>
                                <a:latin typeface="Cambria Math" panose="02040503050406030204" pitchFamily="18" charset="0"/>
                              </a:rPr>
                              <m:t>𝑛</m:t>
                            </m:r>
                          </m:den>
                        </m:f>
                      </m:sub>
                    </m:sSub>
                  </m:oMath>
                </a14:m>
                <a:r>
                  <a:rPr lang="pl-PL" dirty="0"/>
                  <a:t>- the coefficient of localresistance to </a:t>
                </a:r>
                <a:r>
                  <a:rPr lang="pl-PL" dirty="0" err="1"/>
                  <a:t>flow</a:t>
                </a:r>
                <a:r>
                  <a:rPr lang="pl-PL" dirty="0"/>
                  <a:t> </a:t>
                </a:r>
                <a:r>
                  <a:rPr lang="pl-PL" dirty="0" err="1"/>
                  <a:t>between</a:t>
                </a:r>
                <a:r>
                  <a:rPr lang="pl-PL" dirty="0"/>
                  <a:t> hub and needle</a:t>
                </a:r>
              </a:p>
            </p:txBody>
          </p:sp>
        </mc:Choice>
        <mc:Fallback>
          <p:sp>
            <p:nvSpPr>
              <p:cNvPr id="16" name="pole tekstowe 15">
                <a:extLst>
                  <a:ext uri="{FF2B5EF4-FFF2-40B4-BE49-F238E27FC236}">
                    <a16:creationId xmlns:a16="http://schemas.microsoft.com/office/drawing/2014/main" id="{DF36E213-2B92-41FB-9B23-F4E51B1CF479}"/>
                  </a:ext>
                </a:extLst>
              </p:cNvPr>
              <p:cNvSpPr txBox="1">
                <a:spLocks noRot="1" noChangeAspect="1" noMove="1" noResize="1" noEditPoints="1" noAdjustHandles="1" noChangeArrowheads="1" noChangeShapeType="1" noTextEdit="1"/>
              </p:cNvSpPr>
              <p:nvPr/>
            </p:nvSpPr>
            <p:spPr>
              <a:xfrm>
                <a:off x="939553" y="4336986"/>
                <a:ext cx="6909047" cy="387414"/>
              </a:xfrm>
              <a:prstGeom prst="rect">
                <a:avLst/>
              </a:prstGeom>
              <a:blipFill>
                <a:blip r:embed="rId5"/>
                <a:stretch>
                  <a:fillRect l="-265" t="-48438" b="-126563"/>
                </a:stretch>
              </a:blipFill>
            </p:spPr>
            <p:txBody>
              <a:bodyPr/>
              <a:lstStyle/>
              <a:p>
                <a:r>
                  <a:rPr lang="pl-PL">
                    <a:noFill/>
                  </a:rPr>
                  <a:t> </a:t>
                </a:r>
              </a:p>
            </p:txBody>
          </p:sp>
        </mc:Fallback>
      </mc:AlternateContent>
      <mc:AlternateContent xmlns:mc="http://schemas.openxmlformats.org/markup-compatibility/2006">
        <mc:Choice xmlns:a14="http://schemas.microsoft.com/office/drawing/2010/main" Requires="a14">
          <p:sp>
            <p:nvSpPr>
              <p:cNvPr id="18" name="pole tekstowe 17">
                <a:extLst>
                  <a:ext uri="{FF2B5EF4-FFF2-40B4-BE49-F238E27FC236}">
                    <a16:creationId xmlns:a16="http://schemas.microsoft.com/office/drawing/2014/main" id="{9D6330C8-7943-44E3-B40E-78B603FD332A}"/>
                  </a:ext>
                </a:extLst>
              </p:cNvPr>
              <p:cNvSpPr txBox="1"/>
              <p:nvPr/>
            </p:nvSpPr>
            <p:spPr>
              <a:xfrm>
                <a:off x="939552" y="4724400"/>
                <a:ext cx="2984375" cy="391646"/>
              </a:xfrm>
              <a:prstGeom prst="rect">
                <a:avLst/>
              </a:prstGeom>
              <a:noFill/>
            </p:spPr>
            <p:txBody>
              <a:bodyPr wrap="square">
                <a:spAutoFit/>
              </a:bodyPr>
              <a:lstStyle/>
              <a:p>
                <a14:m>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𝑝</m:t>
                        </m:r>
                      </m:e>
                      <m:sub>
                        <m:r>
                          <a:rPr lang="pl-PL" i="1">
                            <a:solidFill>
                              <a:schemeClr val="tx1"/>
                            </a:solidFill>
                            <a:latin typeface="Cambria Math" panose="02040503050406030204" pitchFamily="18" charset="0"/>
                          </a:rPr>
                          <m:t>𝑗</m:t>
                        </m:r>
                      </m:sub>
                    </m:sSub>
                  </m:oMath>
                </a14:m>
                <a:r>
                  <a:rPr lang="pl-PL" dirty="0"/>
                  <a:t> = 0 Pa – </a:t>
                </a:r>
                <a:r>
                  <a:rPr lang="pl-PL" dirty="0" err="1"/>
                  <a:t>outlet</a:t>
                </a:r>
                <a:r>
                  <a:rPr lang="pl-PL" dirty="0"/>
                  <a:t> </a:t>
                </a:r>
                <a:r>
                  <a:rPr lang="pl-PL" dirty="0" err="1"/>
                  <a:t>pressure</a:t>
                </a:r>
                <a:endParaRPr lang="pl-PL" dirty="0"/>
              </a:p>
            </p:txBody>
          </p:sp>
        </mc:Choice>
        <mc:Fallback>
          <p:sp>
            <p:nvSpPr>
              <p:cNvPr id="18" name="pole tekstowe 17">
                <a:extLst>
                  <a:ext uri="{FF2B5EF4-FFF2-40B4-BE49-F238E27FC236}">
                    <a16:creationId xmlns:a16="http://schemas.microsoft.com/office/drawing/2014/main" id="{9D6330C8-7943-44E3-B40E-78B603FD332A}"/>
                  </a:ext>
                </a:extLst>
              </p:cNvPr>
              <p:cNvSpPr txBox="1">
                <a:spLocks noRot="1" noChangeAspect="1" noMove="1" noResize="1" noEditPoints="1" noAdjustHandles="1" noChangeArrowheads="1" noChangeShapeType="1" noTextEdit="1"/>
              </p:cNvSpPr>
              <p:nvPr/>
            </p:nvSpPr>
            <p:spPr>
              <a:xfrm>
                <a:off x="939552" y="4724400"/>
                <a:ext cx="2984375" cy="391646"/>
              </a:xfrm>
              <a:prstGeom prst="rect">
                <a:avLst/>
              </a:prstGeom>
              <a:blipFill>
                <a:blip r:embed="rId6"/>
                <a:stretch>
                  <a:fillRect t="-6250" b="-20313"/>
                </a:stretch>
              </a:blipFill>
            </p:spPr>
            <p:txBody>
              <a:bodyPr/>
              <a:lstStyle/>
              <a:p>
                <a:r>
                  <a:rPr lang="pl-PL">
                    <a:noFill/>
                  </a:rPr>
                  <a:t> </a:t>
                </a:r>
              </a:p>
            </p:txBody>
          </p:sp>
        </mc:Fallback>
      </mc:AlternateContent>
    </p:spTree>
    <p:extLst>
      <p:ext uri="{BB962C8B-B14F-4D97-AF65-F5344CB8AC3E}">
        <p14:creationId xmlns:p14="http://schemas.microsoft.com/office/powerpoint/2010/main" val="2194213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pl-PL" sz="2400" b="1" dirty="0">
                <a:solidFill>
                  <a:schemeClr val="tx2">
                    <a:lumMod val="60000"/>
                    <a:lumOff val="40000"/>
                  </a:schemeClr>
                </a:solidFill>
              </a:rPr>
              <a:t>4. </a:t>
            </a:r>
            <a:r>
              <a:rPr lang="en-US" sz="2400" b="1" dirty="0">
                <a:solidFill>
                  <a:schemeClr val="tx2">
                    <a:lumMod val="60000"/>
                    <a:lumOff val="40000"/>
                  </a:schemeClr>
                </a:solidFill>
              </a:rPr>
              <a:t>Results</a:t>
            </a:r>
            <a:r>
              <a:rPr lang="fr-FR" sz="2400" b="1" dirty="0">
                <a:solidFill>
                  <a:schemeClr val="tx2">
                    <a:lumMod val="60000"/>
                    <a:lumOff val="40000"/>
                  </a:schemeClr>
                </a:solidFill>
              </a:rPr>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23</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2" name="Tabela 1">
            <a:extLst>
              <a:ext uri="{FF2B5EF4-FFF2-40B4-BE49-F238E27FC236}">
                <a16:creationId xmlns:a16="http://schemas.microsoft.com/office/drawing/2014/main" id="{B25C4BEF-BD31-4A35-A722-B89CEA5D322E}"/>
              </a:ext>
            </a:extLst>
          </p:cNvPr>
          <p:cNvGraphicFramePr>
            <a:graphicFrameLocks noGrp="1"/>
          </p:cNvGraphicFramePr>
          <p:nvPr>
            <p:extLst>
              <p:ext uri="{D42A27DB-BD31-4B8C-83A1-F6EECF244321}">
                <p14:modId xmlns:p14="http://schemas.microsoft.com/office/powerpoint/2010/main" val="3621852962"/>
              </p:ext>
            </p:extLst>
          </p:nvPr>
        </p:nvGraphicFramePr>
        <p:xfrm>
          <a:off x="1727200" y="1667424"/>
          <a:ext cx="5207000" cy="1745488"/>
        </p:xfrm>
        <a:graphic>
          <a:graphicData uri="http://schemas.openxmlformats.org/drawingml/2006/table">
            <a:tbl>
              <a:tblPr firstRow="1" firstCol="1" bandRow="1">
                <a:tableStyleId>{5C22544A-7EE6-4342-B048-85BDC9FD1C3A}</a:tableStyleId>
              </a:tblPr>
              <a:tblGrid>
                <a:gridCol w="1301750">
                  <a:extLst>
                    <a:ext uri="{9D8B030D-6E8A-4147-A177-3AD203B41FA5}">
                      <a16:colId xmlns:a16="http://schemas.microsoft.com/office/drawing/2014/main" val="565220806"/>
                    </a:ext>
                  </a:extLst>
                </a:gridCol>
                <a:gridCol w="1301750">
                  <a:extLst>
                    <a:ext uri="{9D8B030D-6E8A-4147-A177-3AD203B41FA5}">
                      <a16:colId xmlns:a16="http://schemas.microsoft.com/office/drawing/2014/main" val="1190582033"/>
                    </a:ext>
                  </a:extLst>
                </a:gridCol>
                <a:gridCol w="1301750">
                  <a:extLst>
                    <a:ext uri="{9D8B030D-6E8A-4147-A177-3AD203B41FA5}">
                      <a16:colId xmlns:a16="http://schemas.microsoft.com/office/drawing/2014/main" val="2613111498"/>
                    </a:ext>
                  </a:extLst>
                </a:gridCol>
                <a:gridCol w="1301750">
                  <a:extLst>
                    <a:ext uri="{9D8B030D-6E8A-4147-A177-3AD203B41FA5}">
                      <a16:colId xmlns:a16="http://schemas.microsoft.com/office/drawing/2014/main" val="808703524"/>
                    </a:ext>
                  </a:extLst>
                </a:gridCol>
              </a:tblGrid>
              <a:tr h="0">
                <a:tc>
                  <a:txBody>
                    <a:bodyPr/>
                    <a:lstStyle/>
                    <a:p>
                      <a:pPr algn="ctr">
                        <a:lnSpc>
                          <a:spcPct val="107000"/>
                        </a:lnSpc>
                        <a:spcAft>
                          <a:spcPts val="800"/>
                        </a:spcAft>
                      </a:pPr>
                      <a:r>
                        <a:rPr lang="en-GB" sz="1400" dirty="0">
                          <a:effectLst/>
                        </a:rPr>
                        <a:t>Base fluid</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Nanoparticles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Density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Viscosity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7373105"/>
                  </a:ext>
                </a:extLst>
              </a:tr>
              <a:tr h="0">
                <a:tc>
                  <a:txBody>
                    <a:bodyPr/>
                    <a:lstStyle/>
                    <a:p>
                      <a:pPr algn="ctr">
                        <a:lnSpc>
                          <a:spcPct val="107000"/>
                        </a:lnSpc>
                        <a:spcAft>
                          <a:spcPts val="800"/>
                        </a:spcAft>
                      </a:pPr>
                      <a:r>
                        <a:rPr lang="en-GB" sz="1400" dirty="0">
                          <a:effectLst/>
                        </a:rPr>
                        <a:t>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kg/m</a:t>
                      </a:r>
                      <a:r>
                        <a:rPr lang="en-GB" sz="1400" baseline="30000" dirty="0">
                          <a:effectLst/>
                        </a:rPr>
                        <a:t>3</a:t>
                      </a:r>
                      <a:endParaRPr lang="pl-PL" sz="14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Pa∙s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7514147"/>
                  </a:ext>
                </a:extLst>
              </a:tr>
              <a:tr h="0">
                <a:tc>
                  <a:txBody>
                    <a:bodyPr/>
                    <a:lstStyle/>
                    <a:p>
                      <a:pPr algn="ctr">
                        <a:lnSpc>
                          <a:spcPct val="107000"/>
                        </a:lnSpc>
                        <a:spcAft>
                          <a:spcPts val="800"/>
                        </a:spcAft>
                      </a:pPr>
                      <a:r>
                        <a:rPr lang="en-GB" sz="1400" dirty="0">
                          <a:effectLst/>
                        </a:rPr>
                        <a:t>Water</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996.5</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0</a:t>
                      </a:r>
                      <a:r>
                        <a:rPr lang="pl-PL" sz="1400" dirty="0">
                          <a:effectLst/>
                        </a:rPr>
                        <a:t>.</a:t>
                      </a:r>
                      <a:r>
                        <a:rPr lang="en-GB" sz="1400" dirty="0">
                          <a:effectLst/>
                        </a:rPr>
                        <a:t>000851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4096028"/>
                  </a:ext>
                </a:extLst>
              </a:tr>
              <a:tr h="0">
                <a:tc>
                  <a:txBody>
                    <a:bodyPr/>
                    <a:lstStyle/>
                    <a:p>
                      <a:pPr algn="ctr">
                        <a:lnSpc>
                          <a:spcPct val="107000"/>
                        </a:lnSpc>
                        <a:spcAft>
                          <a:spcPts val="800"/>
                        </a:spcAft>
                      </a:pPr>
                      <a:r>
                        <a:rPr lang="en-GB" sz="1400" dirty="0">
                          <a:effectLst/>
                        </a:rPr>
                        <a:t>Water</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Ag NPs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1001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0.000903</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7410047"/>
                  </a:ext>
                </a:extLst>
              </a:tr>
              <a:tr h="0">
                <a:tc>
                  <a:txBody>
                    <a:bodyPr/>
                    <a:lstStyle/>
                    <a:p>
                      <a:pPr algn="ctr">
                        <a:lnSpc>
                          <a:spcPct val="107000"/>
                        </a:lnSpc>
                        <a:spcAft>
                          <a:spcPts val="800"/>
                        </a:spcAft>
                      </a:pPr>
                      <a:r>
                        <a:rPr lang="en-GB" sz="1400" dirty="0">
                          <a:effectLst/>
                        </a:rPr>
                        <a:t>Water</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Ag Nanowires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1001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0</a:t>
                      </a:r>
                      <a:r>
                        <a:rPr lang="pl-PL" sz="1400" dirty="0">
                          <a:effectLst/>
                        </a:rPr>
                        <a:t>.</a:t>
                      </a:r>
                      <a:r>
                        <a:rPr lang="en-GB" sz="1400" dirty="0">
                          <a:effectLst/>
                        </a:rPr>
                        <a:t>000850</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1085436"/>
                  </a:ext>
                </a:extLst>
              </a:tr>
              <a:tr h="0">
                <a:tc>
                  <a:txBody>
                    <a:bodyPr/>
                    <a:lstStyle/>
                    <a:p>
                      <a:pPr algn="ctr">
                        <a:lnSpc>
                          <a:spcPct val="107000"/>
                        </a:lnSpc>
                        <a:spcAft>
                          <a:spcPts val="800"/>
                        </a:spcAft>
                      </a:pPr>
                      <a:r>
                        <a:rPr lang="en-GB" sz="1400" dirty="0">
                          <a:effectLst/>
                        </a:rPr>
                        <a:t>Water</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BSA</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996.8</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0.000833</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0251395"/>
                  </a:ext>
                </a:extLst>
              </a:tr>
              <a:tr h="0">
                <a:tc>
                  <a:txBody>
                    <a:bodyPr/>
                    <a:lstStyle/>
                    <a:p>
                      <a:pPr algn="ctr">
                        <a:lnSpc>
                          <a:spcPct val="107000"/>
                        </a:lnSpc>
                        <a:spcAft>
                          <a:spcPts val="800"/>
                        </a:spcAft>
                      </a:pPr>
                      <a:r>
                        <a:rPr lang="en-GB" sz="1400" dirty="0">
                          <a:effectLst/>
                        </a:rPr>
                        <a:t>Water+BSA</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Ag NPs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9</a:t>
                      </a:r>
                      <a:r>
                        <a:rPr lang="pl-PL" sz="1400" dirty="0">
                          <a:effectLst/>
                        </a:rPr>
                        <a:t>9</a:t>
                      </a:r>
                      <a:r>
                        <a:rPr lang="en-GB" sz="1400" dirty="0">
                          <a:effectLst/>
                        </a:rPr>
                        <a:t>7.2</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0.000940</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9613230"/>
                  </a:ext>
                </a:extLst>
              </a:tr>
              <a:tr h="0">
                <a:tc>
                  <a:txBody>
                    <a:bodyPr/>
                    <a:lstStyle/>
                    <a:p>
                      <a:pPr algn="ctr">
                        <a:lnSpc>
                          <a:spcPct val="107000"/>
                        </a:lnSpc>
                        <a:spcAft>
                          <a:spcPts val="800"/>
                        </a:spcAft>
                      </a:pPr>
                      <a:r>
                        <a:rPr lang="en-GB" sz="1400" dirty="0">
                          <a:effectLst/>
                        </a:rPr>
                        <a:t>Water+BSA</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Ag Nanowires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9</a:t>
                      </a:r>
                      <a:r>
                        <a:rPr lang="pl-PL" sz="1400" dirty="0">
                          <a:effectLst/>
                        </a:rPr>
                        <a:t>9</a:t>
                      </a:r>
                      <a:r>
                        <a:rPr lang="en-GB" sz="1400" dirty="0">
                          <a:effectLst/>
                        </a:rPr>
                        <a:t>7.2</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400" dirty="0">
                          <a:effectLst/>
                        </a:rPr>
                        <a:t>0.000833</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5969776"/>
                  </a:ext>
                </a:extLst>
              </a:tr>
            </a:tbl>
          </a:graphicData>
        </a:graphic>
      </p:graphicFrame>
      <p:sp>
        <p:nvSpPr>
          <p:cNvPr id="7" name="pole tekstowe 6">
            <a:extLst>
              <a:ext uri="{FF2B5EF4-FFF2-40B4-BE49-F238E27FC236}">
                <a16:creationId xmlns:a16="http://schemas.microsoft.com/office/drawing/2014/main" id="{EA5430DB-42DD-46A0-B0B9-1CDAA3F350EE}"/>
              </a:ext>
            </a:extLst>
          </p:cNvPr>
          <p:cNvSpPr txBox="1"/>
          <p:nvPr/>
        </p:nvSpPr>
        <p:spPr>
          <a:xfrm>
            <a:off x="609600" y="3932872"/>
            <a:ext cx="7543800" cy="1200329"/>
          </a:xfrm>
          <a:prstGeom prst="rect">
            <a:avLst/>
          </a:prstGeom>
          <a:noFill/>
        </p:spPr>
        <p:txBody>
          <a:bodyPr wrap="square">
            <a:spAutoFit/>
          </a:bodyPr>
          <a:lstStyle/>
          <a:p>
            <a:pPr algn="just"/>
            <a:r>
              <a:rPr lang="pl-PL" dirty="0"/>
              <a:t>The form of Ag in solutions did not affect neither density nor viscosity. The addition of Ag increased slightly density. The addition of Ag NPs increased dynamic viscosities of drug fluid base form, however addition of Ag nanowires practically did not change the dynamic viscosities of drug fluid.</a:t>
            </a:r>
          </a:p>
        </p:txBody>
      </p:sp>
      <p:sp>
        <p:nvSpPr>
          <p:cNvPr id="8" name="pole tekstowe 7">
            <a:extLst>
              <a:ext uri="{FF2B5EF4-FFF2-40B4-BE49-F238E27FC236}">
                <a16:creationId xmlns:a16="http://schemas.microsoft.com/office/drawing/2014/main" id="{176A92D1-63F3-416C-B51C-DA6B356AA441}"/>
              </a:ext>
            </a:extLst>
          </p:cNvPr>
          <p:cNvSpPr txBox="1"/>
          <p:nvPr/>
        </p:nvSpPr>
        <p:spPr>
          <a:xfrm>
            <a:off x="609600" y="1108961"/>
            <a:ext cx="7543800" cy="369332"/>
          </a:xfrm>
          <a:prstGeom prst="rect">
            <a:avLst/>
          </a:prstGeom>
          <a:noFill/>
        </p:spPr>
        <p:txBody>
          <a:bodyPr wrap="square">
            <a:spAutoFit/>
          </a:bodyPr>
          <a:lstStyle/>
          <a:p>
            <a:r>
              <a:rPr lang="pl-PL" dirty="0"/>
              <a:t>Table 2. Densities and dynamic viscosities of different drug fluid and nanofluid.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pl-PL" sz="2400" b="1" dirty="0">
                <a:solidFill>
                  <a:schemeClr val="tx2">
                    <a:lumMod val="60000"/>
                    <a:lumOff val="40000"/>
                  </a:schemeClr>
                </a:solidFill>
              </a:rPr>
              <a:t>4. </a:t>
            </a:r>
            <a:r>
              <a:rPr lang="en-US" sz="2400" b="1" dirty="0">
                <a:solidFill>
                  <a:schemeClr val="tx2">
                    <a:lumMod val="60000"/>
                    <a:lumOff val="40000"/>
                  </a:schemeClr>
                </a:solidFill>
              </a:rPr>
              <a:t>Results</a:t>
            </a:r>
            <a:r>
              <a:rPr lang="fr-FR" sz="2400" b="1" dirty="0">
                <a:solidFill>
                  <a:schemeClr val="tx2">
                    <a:lumMod val="60000"/>
                    <a:lumOff val="40000"/>
                  </a:schemeClr>
                </a:solidFill>
              </a:rPr>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24</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Obraz 6">
            <a:extLst>
              <a:ext uri="{FF2B5EF4-FFF2-40B4-BE49-F238E27FC236}">
                <a16:creationId xmlns:a16="http://schemas.microsoft.com/office/drawing/2014/main" id="{347DA8B0-5813-4CFD-82B6-FDD3EF6211CA}"/>
              </a:ext>
            </a:extLst>
          </p:cNvPr>
          <p:cNvPicPr>
            <a:picLocks noChangeAspect="1"/>
          </p:cNvPicPr>
          <p:nvPr/>
        </p:nvPicPr>
        <p:blipFill>
          <a:blip r:embed="rId3" cstate="print"/>
          <a:stretch>
            <a:fillRect/>
          </a:stretch>
        </p:blipFill>
        <p:spPr>
          <a:xfrm>
            <a:off x="622182" y="1066800"/>
            <a:ext cx="2769995" cy="1980000"/>
          </a:xfrm>
          <a:prstGeom prst="rect">
            <a:avLst/>
          </a:prstGeom>
        </p:spPr>
      </p:pic>
      <p:pic>
        <p:nvPicPr>
          <p:cNvPr id="8" name="Obraz 7">
            <a:extLst>
              <a:ext uri="{FF2B5EF4-FFF2-40B4-BE49-F238E27FC236}">
                <a16:creationId xmlns:a16="http://schemas.microsoft.com/office/drawing/2014/main" id="{91D367B9-5B04-4835-9AF7-13CCA421A8F8}"/>
              </a:ext>
            </a:extLst>
          </p:cNvPr>
          <p:cNvPicPr>
            <a:picLocks noChangeAspect="1"/>
          </p:cNvPicPr>
          <p:nvPr/>
        </p:nvPicPr>
        <p:blipFill>
          <a:blip r:embed="rId4" cstate="print"/>
          <a:stretch>
            <a:fillRect/>
          </a:stretch>
        </p:blipFill>
        <p:spPr>
          <a:xfrm>
            <a:off x="4745022" y="1066800"/>
            <a:ext cx="2798778" cy="1980000"/>
          </a:xfrm>
          <a:prstGeom prst="rect">
            <a:avLst/>
          </a:prstGeom>
        </p:spPr>
      </p:pic>
      <p:sp>
        <p:nvSpPr>
          <p:cNvPr id="9" name="pole tekstowe 8">
            <a:extLst>
              <a:ext uri="{FF2B5EF4-FFF2-40B4-BE49-F238E27FC236}">
                <a16:creationId xmlns:a16="http://schemas.microsoft.com/office/drawing/2014/main" id="{B3D0A945-B934-4AA8-ADA1-C21EC6268954}"/>
              </a:ext>
            </a:extLst>
          </p:cNvPr>
          <p:cNvSpPr txBox="1"/>
          <p:nvPr/>
        </p:nvSpPr>
        <p:spPr>
          <a:xfrm>
            <a:off x="3373948" y="1066800"/>
            <a:ext cx="1294874" cy="1815882"/>
          </a:xfrm>
          <a:prstGeom prst="rect">
            <a:avLst/>
          </a:prstGeom>
          <a:noFill/>
        </p:spPr>
        <p:txBody>
          <a:bodyPr wrap="square">
            <a:spAutoFit/>
          </a:bodyPr>
          <a:lstStyle/>
          <a:p>
            <a:pPr algn="just"/>
            <a:r>
              <a:rPr lang="pl-PL" sz="1600" dirty="0"/>
              <a:t>Fig. 4. </a:t>
            </a:r>
            <a:r>
              <a:rPr lang="pl-PL" sz="1600" dirty="0" err="1"/>
              <a:t>Plunger</a:t>
            </a:r>
            <a:r>
              <a:rPr lang="pl-PL" sz="1600" dirty="0"/>
              <a:t> </a:t>
            </a:r>
            <a:r>
              <a:rPr lang="pl-PL" sz="1600" dirty="0" err="1"/>
              <a:t>displacement</a:t>
            </a:r>
            <a:r>
              <a:rPr lang="pl-PL" sz="1600" dirty="0"/>
              <a:t> vs. time for water, d = 1 mm, l = 5 cm, D</a:t>
            </a:r>
            <a:r>
              <a:rPr lang="pl-PL" sz="1600" baseline="-25000" dirty="0"/>
              <a:t>1</a:t>
            </a:r>
            <a:r>
              <a:rPr lang="pl-PL" sz="1600" dirty="0"/>
              <a:t> = 1.5 mm</a:t>
            </a:r>
          </a:p>
        </p:txBody>
      </p:sp>
      <p:sp>
        <p:nvSpPr>
          <p:cNvPr id="10" name="pole tekstowe 9">
            <a:extLst>
              <a:ext uri="{FF2B5EF4-FFF2-40B4-BE49-F238E27FC236}">
                <a16:creationId xmlns:a16="http://schemas.microsoft.com/office/drawing/2014/main" id="{2645F2C5-DAD2-487F-BE84-FBE2C871DD04}"/>
              </a:ext>
            </a:extLst>
          </p:cNvPr>
          <p:cNvSpPr txBox="1"/>
          <p:nvPr/>
        </p:nvSpPr>
        <p:spPr>
          <a:xfrm>
            <a:off x="7510724" y="1068526"/>
            <a:ext cx="1176076" cy="2062103"/>
          </a:xfrm>
          <a:prstGeom prst="rect">
            <a:avLst/>
          </a:prstGeom>
          <a:noFill/>
        </p:spPr>
        <p:txBody>
          <a:bodyPr wrap="square">
            <a:spAutoFit/>
          </a:bodyPr>
          <a:lstStyle/>
          <a:p>
            <a:pPr algn="just"/>
            <a:r>
              <a:rPr lang="pl-PL" sz="1600" dirty="0"/>
              <a:t>Fig. 5. </a:t>
            </a:r>
            <a:r>
              <a:rPr lang="pl-PL" sz="1600" dirty="0" err="1"/>
              <a:t>Plunger</a:t>
            </a:r>
            <a:r>
              <a:rPr lang="pl-PL" sz="1600" dirty="0"/>
              <a:t> speed vs. time for water, d = 1 mm, l = 5 cm, D</a:t>
            </a:r>
            <a:r>
              <a:rPr lang="pl-PL" sz="1600" baseline="-25000" dirty="0"/>
              <a:t>1</a:t>
            </a:r>
            <a:r>
              <a:rPr lang="pl-PL" sz="1600" dirty="0"/>
              <a:t> = 1.5 mm</a:t>
            </a:r>
          </a:p>
        </p:txBody>
      </p:sp>
      <p:sp>
        <p:nvSpPr>
          <p:cNvPr id="15" name="pole tekstowe 14">
            <a:extLst>
              <a:ext uri="{FF2B5EF4-FFF2-40B4-BE49-F238E27FC236}">
                <a16:creationId xmlns:a16="http://schemas.microsoft.com/office/drawing/2014/main" id="{E18368AF-A531-4895-9678-770AD18E7035}"/>
              </a:ext>
            </a:extLst>
          </p:cNvPr>
          <p:cNvSpPr txBox="1"/>
          <p:nvPr/>
        </p:nvSpPr>
        <p:spPr>
          <a:xfrm>
            <a:off x="3373949" y="3137898"/>
            <a:ext cx="1371073" cy="1569660"/>
          </a:xfrm>
          <a:prstGeom prst="rect">
            <a:avLst/>
          </a:prstGeom>
          <a:noFill/>
        </p:spPr>
        <p:txBody>
          <a:bodyPr wrap="square">
            <a:spAutoFit/>
          </a:bodyPr>
          <a:lstStyle/>
          <a:p>
            <a:pPr algn="just"/>
            <a:r>
              <a:rPr lang="pl-PL" sz="1600" dirty="0"/>
              <a:t>Fig. 6. </a:t>
            </a:r>
            <a:r>
              <a:rPr lang="pl-PL" sz="1600" dirty="0" err="1"/>
              <a:t>Plunger</a:t>
            </a:r>
            <a:r>
              <a:rPr lang="pl-PL" sz="1600" dirty="0"/>
              <a:t> displacement vs. time for water, d = 1.5 mm, l = 5 mm, D</a:t>
            </a:r>
            <a:r>
              <a:rPr lang="pl-PL" sz="1600" baseline="-25000" dirty="0"/>
              <a:t>1</a:t>
            </a:r>
            <a:r>
              <a:rPr lang="pl-PL" sz="1600" dirty="0"/>
              <a:t> = 2 mm</a:t>
            </a:r>
          </a:p>
        </p:txBody>
      </p:sp>
      <p:sp>
        <p:nvSpPr>
          <p:cNvPr id="17" name="pole tekstowe 16">
            <a:extLst>
              <a:ext uri="{FF2B5EF4-FFF2-40B4-BE49-F238E27FC236}">
                <a16:creationId xmlns:a16="http://schemas.microsoft.com/office/drawing/2014/main" id="{B7CBF679-2202-47D5-AAB5-6C40BDE761D3}"/>
              </a:ext>
            </a:extLst>
          </p:cNvPr>
          <p:cNvSpPr txBox="1"/>
          <p:nvPr/>
        </p:nvSpPr>
        <p:spPr>
          <a:xfrm>
            <a:off x="7446968" y="3120276"/>
            <a:ext cx="1316031" cy="2062103"/>
          </a:xfrm>
          <a:prstGeom prst="rect">
            <a:avLst/>
          </a:prstGeom>
          <a:noFill/>
        </p:spPr>
        <p:txBody>
          <a:bodyPr wrap="square">
            <a:spAutoFit/>
          </a:bodyPr>
          <a:lstStyle/>
          <a:p>
            <a:pPr algn="just"/>
            <a:r>
              <a:rPr lang="pl-PL" sz="1600" dirty="0"/>
              <a:t>Fig. 7. </a:t>
            </a:r>
            <a:r>
              <a:rPr lang="pl-PL" sz="1600" dirty="0" err="1"/>
              <a:t>Plunger</a:t>
            </a:r>
            <a:r>
              <a:rPr lang="pl-PL" sz="1600" dirty="0"/>
              <a:t> </a:t>
            </a:r>
            <a:r>
              <a:rPr lang="pl-PL" sz="1600" dirty="0" err="1"/>
              <a:t>speed</a:t>
            </a:r>
            <a:r>
              <a:rPr lang="pl-PL" sz="1600" dirty="0"/>
              <a:t> vs. time for water, d = 1.5 mm, l = 5 mm, D</a:t>
            </a:r>
            <a:r>
              <a:rPr lang="pl-PL" sz="1600" baseline="-25000" dirty="0"/>
              <a:t>1</a:t>
            </a:r>
            <a:r>
              <a:rPr lang="pl-PL" sz="1600" dirty="0"/>
              <a:t> = 2 mm</a:t>
            </a:r>
          </a:p>
        </p:txBody>
      </p:sp>
      <p:pic>
        <p:nvPicPr>
          <p:cNvPr id="20" name="Obraz 19">
            <a:extLst>
              <a:ext uri="{FF2B5EF4-FFF2-40B4-BE49-F238E27FC236}">
                <a16:creationId xmlns:a16="http://schemas.microsoft.com/office/drawing/2014/main" id="{08FAD9FF-C316-4AAB-8501-EB407891AF3B}"/>
              </a:ext>
            </a:extLst>
          </p:cNvPr>
          <p:cNvPicPr/>
          <p:nvPr/>
        </p:nvPicPr>
        <p:blipFill>
          <a:blip r:embed="rId5" cstate="print"/>
          <a:stretch>
            <a:fillRect/>
          </a:stretch>
        </p:blipFill>
        <p:spPr>
          <a:xfrm>
            <a:off x="609600" y="3048000"/>
            <a:ext cx="2797175" cy="1979930"/>
          </a:xfrm>
          <a:prstGeom prst="rect">
            <a:avLst/>
          </a:prstGeom>
        </p:spPr>
      </p:pic>
      <p:pic>
        <p:nvPicPr>
          <p:cNvPr id="22" name="Obraz 21">
            <a:extLst>
              <a:ext uri="{FF2B5EF4-FFF2-40B4-BE49-F238E27FC236}">
                <a16:creationId xmlns:a16="http://schemas.microsoft.com/office/drawing/2014/main" id="{04BD709D-C456-4DFA-98EC-4AE47B1E32FE}"/>
              </a:ext>
            </a:extLst>
          </p:cNvPr>
          <p:cNvPicPr/>
          <p:nvPr/>
        </p:nvPicPr>
        <p:blipFill>
          <a:blip r:embed="rId6" cstate="print"/>
          <a:stretch>
            <a:fillRect/>
          </a:stretch>
        </p:blipFill>
        <p:spPr>
          <a:xfrm>
            <a:off x="4724400" y="3069859"/>
            <a:ext cx="2797175" cy="1979930"/>
          </a:xfrm>
          <a:prstGeom prst="rect">
            <a:avLst/>
          </a:prstGeom>
        </p:spPr>
      </p:pic>
      <p:sp>
        <p:nvSpPr>
          <p:cNvPr id="23" name="pole tekstowe 22">
            <a:extLst>
              <a:ext uri="{FF2B5EF4-FFF2-40B4-BE49-F238E27FC236}">
                <a16:creationId xmlns:a16="http://schemas.microsoft.com/office/drawing/2014/main" id="{47EEEB68-1FD0-4FE1-A274-09DCE9929DDC}"/>
              </a:ext>
            </a:extLst>
          </p:cNvPr>
          <p:cNvSpPr txBox="1"/>
          <p:nvPr/>
        </p:nvSpPr>
        <p:spPr>
          <a:xfrm>
            <a:off x="0" y="5029200"/>
            <a:ext cx="9144000" cy="1077218"/>
          </a:xfrm>
          <a:prstGeom prst="rect">
            <a:avLst/>
          </a:prstGeom>
          <a:noFill/>
        </p:spPr>
        <p:txBody>
          <a:bodyPr wrap="square">
            <a:spAutoFit/>
          </a:bodyPr>
          <a:lstStyle/>
          <a:p>
            <a:pPr algn="just"/>
            <a:r>
              <a:rPr lang="pl-PL" sz="1600" dirty="0"/>
              <a:t>Obtained courses of the </a:t>
            </a:r>
            <a:r>
              <a:rPr lang="pl-PL" sz="1600" dirty="0" err="1"/>
              <a:t>plunger</a:t>
            </a:r>
            <a:r>
              <a:rPr lang="pl-PL" sz="1600" dirty="0"/>
              <a:t> displacement vs time and its speed vs. time were close comparing cases of:</a:t>
            </a:r>
          </a:p>
          <a:p>
            <a:pPr algn="just"/>
            <a:r>
              <a:rPr lang="pl-PL" sz="1600" dirty="0"/>
              <a:t>- water and water with Ag NPs or Ag nanowires for the same values of d, D1 and l,</a:t>
            </a:r>
          </a:p>
          <a:p>
            <a:pPr algn="just"/>
            <a:r>
              <a:rPr lang="pl-PL" sz="1600" dirty="0"/>
              <a:t>- water and water with BSA with/without Ag NPs or Ag nanowires for the same values of d, D1 and l,</a:t>
            </a:r>
          </a:p>
          <a:p>
            <a:pPr algn="just"/>
            <a:r>
              <a:rPr lang="pl-PL" sz="1600" dirty="0"/>
              <a:t>- the same values of d, D</a:t>
            </a:r>
            <a:r>
              <a:rPr lang="pl-PL" sz="1600" baseline="-25000" dirty="0"/>
              <a:t>1</a:t>
            </a:r>
            <a:r>
              <a:rPr lang="pl-PL" sz="1600" dirty="0"/>
              <a:t> and values of l differing by 50 %.  </a:t>
            </a:r>
          </a:p>
        </p:txBody>
      </p:sp>
    </p:spTree>
    <p:extLst>
      <p:ext uri="{BB962C8B-B14F-4D97-AF65-F5344CB8AC3E}">
        <p14:creationId xmlns:p14="http://schemas.microsoft.com/office/powerpoint/2010/main" val="2277117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pl-PL" sz="2400" b="1" dirty="0">
                <a:solidFill>
                  <a:schemeClr val="tx2">
                    <a:lumMod val="60000"/>
                    <a:lumOff val="40000"/>
                  </a:schemeClr>
                </a:solidFill>
              </a:rPr>
              <a:t>4. </a:t>
            </a:r>
            <a:r>
              <a:rPr lang="en-US" sz="2400" b="1" dirty="0">
                <a:solidFill>
                  <a:schemeClr val="tx2">
                    <a:lumMod val="60000"/>
                    <a:lumOff val="40000"/>
                  </a:schemeClr>
                </a:solidFill>
              </a:rPr>
              <a:t>Results</a:t>
            </a:r>
            <a:r>
              <a:rPr lang="fr-FR" sz="2400" b="1" dirty="0">
                <a:solidFill>
                  <a:schemeClr val="tx2">
                    <a:lumMod val="60000"/>
                    <a:lumOff val="40000"/>
                  </a:schemeClr>
                </a:solidFill>
              </a:rPr>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9" name="pole tekstowe 8">
            <a:extLst>
              <a:ext uri="{FF2B5EF4-FFF2-40B4-BE49-F238E27FC236}">
                <a16:creationId xmlns:a16="http://schemas.microsoft.com/office/drawing/2014/main" id="{B3D0A945-B934-4AA8-ADA1-C21EC6268954}"/>
              </a:ext>
            </a:extLst>
          </p:cNvPr>
          <p:cNvSpPr txBox="1"/>
          <p:nvPr/>
        </p:nvSpPr>
        <p:spPr>
          <a:xfrm>
            <a:off x="609600" y="1018784"/>
            <a:ext cx="7006936" cy="523220"/>
          </a:xfrm>
          <a:prstGeom prst="rect">
            <a:avLst/>
          </a:prstGeom>
          <a:noFill/>
        </p:spPr>
        <p:txBody>
          <a:bodyPr wrap="square">
            <a:spAutoFit/>
          </a:bodyPr>
          <a:lstStyle/>
          <a:p>
            <a:pPr algn="just"/>
            <a:r>
              <a:rPr lang="pl-PL" sz="1400" dirty="0"/>
              <a:t>Table 3. Time and speed of </a:t>
            </a:r>
            <a:r>
              <a:rPr lang="pl-PL" sz="1400" dirty="0" err="1"/>
              <a:t>syringe</a:t>
            </a:r>
            <a:r>
              <a:rPr lang="pl-PL" sz="1400" dirty="0"/>
              <a:t> </a:t>
            </a:r>
            <a:r>
              <a:rPr lang="pl-PL" sz="1400" dirty="0" err="1"/>
              <a:t>plunger</a:t>
            </a:r>
            <a:r>
              <a:rPr lang="pl-PL" sz="1400" dirty="0"/>
              <a:t> in the end of </a:t>
            </a:r>
            <a:r>
              <a:rPr lang="pl-PL" sz="1400" dirty="0" err="1"/>
              <a:t>its</a:t>
            </a:r>
            <a:r>
              <a:rPr lang="pl-PL" sz="1400" dirty="0"/>
              <a:t> displacement for water, and water + Ag NPs, d = 1 mm, l = 5 cm, D1 = 1.5 mm</a:t>
            </a:r>
          </a:p>
        </p:txBody>
      </p:sp>
      <p:sp>
        <p:nvSpPr>
          <p:cNvPr id="23" name="pole tekstowe 22">
            <a:extLst>
              <a:ext uri="{FF2B5EF4-FFF2-40B4-BE49-F238E27FC236}">
                <a16:creationId xmlns:a16="http://schemas.microsoft.com/office/drawing/2014/main" id="{DB9B489A-9319-4EDB-85C5-30EEDF3BBE21}"/>
              </a:ext>
            </a:extLst>
          </p:cNvPr>
          <p:cNvSpPr txBox="1"/>
          <p:nvPr/>
        </p:nvSpPr>
        <p:spPr>
          <a:xfrm>
            <a:off x="609600" y="2286000"/>
            <a:ext cx="6771587" cy="523220"/>
          </a:xfrm>
          <a:prstGeom prst="rect">
            <a:avLst/>
          </a:prstGeom>
          <a:noFill/>
        </p:spPr>
        <p:txBody>
          <a:bodyPr wrap="square">
            <a:spAutoFit/>
          </a:bodyPr>
          <a:lstStyle/>
          <a:p>
            <a:pPr algn="just"/>
            <a:r>
              <a:rPr lang="pl-PL" sz="1400" dirty="0"/>
              <a:t>Table 4. Time and speed of </a:t>
            </a:r>
            <a:r>
              <a:rPr lang="pl-PL" sz="1400" dirty="0" err="1"/>
              <a:t>syringe</a:t>
            </a:r>
            <a:r>
              <a:rPr lang="pl-PL" sz="1400" dirty="0"/>
              <a:t> </a:t>
            </a:r>
            <a:r>
              <a:rPr lang="pl-PL" sz="1400" dirty="0" err="1"/>
              <a:t>plunger</a:t>
            </a:r>
            <a:r>
              <a:rPr lang="pl-PL" sz="1400" dirty="0"/>
              <a:t> in the end of </a:t>
            </a:r>
            <a:r>
              <a:rPr lang="pl-PL" sz="1400" dirty="0" err="1"/>
              <a:t>its</a:t>
            </a:r>
            <a:r>
              <a:rPr lang="pl-PL" sz="1400" dirty="0"/>
              <a:t> displacement for water, and water + Ag NPs, d = 1.5 mm, l = 5 cm, D1 = 2 mm</a:t>
            </a:r>
          </a:p>
        </p:txBody>
      </p:sp>
      <p:sp>
        <p:nvSpPr>
          <p:cNvPr id="24" name="pole tekstowe 23">
            <a:extLst>
              <a:ext uri="{FF2B5EF4-FFF2-40B4-BE49-F238E27FC236}">
                <a16:creationId xmlns:a16="http://schemas.microsoft.com/office/drawing/2014/main" id="{56EF05C7-9E99-45AE-A67D-998F4838534E}"/>
              </a:ext>
            </a:extLst>
          </p:cNvPr>
          <p:cNvSpPr txBox="1"/>
          <p:nvPr/>
        </p:nvSpPr>
        <p:spPr>
          <a:xfrm>
            <a:off x="650145" y="3515380"/>
            <a:ext cx="6771587" cy="523220"/>
          </a:xfrm>
          <a:prstGeom prst="rect">
            <a:avLst/>
          </a:prstGeom>
          <a:noFill/>
        </p:spPr>
        <p:txBody>
          <a:bodyPr wrap="square">
            <a:spAutoFit/>
          </a:bodyPr>
          <a:lstStyle/>
          <a:p>
            <a:pPr algn="just"/>
            <a:r>
              <a:rPr lang="pl-PL" sz="1400" dirty="0"/>
              <a:t>Table 5. Time and speed of </a:t>
            </a:r>
            <a:r>
              <a:rPr lang="pl-PL" sz="1400" dirty="0" err="1"/>
              <a:t>syringe</a:t>
            </a:r>
            <a:r>
              <a:rPr lang="pl-PL" sz="1400" dirty="0"/>
              <a:t> </a:t>
            </a:r>
            <a:r>
              <a:rPr lang="pl-PL" sz="1400" dirty="0" err="1"/>
              <a:t>plunger</a:t>
            </a:r>
            <a:r>
              <a:rPr lang="pl-PL" sz="1400" dirty="0"/>
              <a:t> in the end of </a:t>
            </a:r>
            <a:r>
              <a:rPr lang="pl-PL" sz="1400" dirty="0" err="1"/>
              <a:t>its</a:t>
            </a:r>
            <a:r>
              <a:rPr lang="pl-PL" sz="1400" dirty="0"/>
              <a:t> displacement for water, and water + Ag NPs, d = 1.5 mm, l = 7.5 cm, D1 = 2 mm</a:t>
            </a:r>
          </a:p>
        </p:txBody>
      </p:sp>
      <p:sp>
        <p:nvSpPr>
          <p:cNvPr id="25" name="pole tekstowe 24">
            <a:extLst>
              <a:ext uri="{FF2B5EF4-FFF2-40B4-BE49-F238E27FC236}">
                <a16:creationId xmlns:a16="http://schemas.microsoft.com/office/drawing/2014/main" id="{B4A7DC1C-A3AC-4073-A5C8-A91C15CD3615}"/>
              </a:ext>
            </a:extLst>
          </p:cNvPr>
          <p:cNvSpPr txBox="1"/>
          <p:nvPr/>
        </p:nvSpPr>
        <p:spPr>
          <a:xfrm>
            <a:off x="214283" y="4773041"/>
            <a:ext cx="8929718" cy="1323439"/>
          </a:xfrm>
          <a:prstGeom prst="rect">
            <a:avLst/>
          </a:prstGeom>
          <a:noFill/>
        </p:spPr>
        <p:txBody>
          <a:bodyPr wrap="square">
            <a:spAutoFit/>
          </a:bodyPr>
          <a:lstStyle/>
          <a:p>
            <a:pPr algn="just"/>
            <a:r>
              <a:rPr lang="pl-PL" sz="1600" dirty="0"/>
              <a:t>The enhancement of the needle hole diameter by 50% decreased time of the </a:t>
            </a:r>
            <a:r>
              <a:rPr lang="pl-PL" sz="1600" dirty="0" err="1"/>
              <a:t>plunger</a:t>
            </a:r>
            <a:r>
              <a:rPr lang="pl-PL" sz="1600" dirty="0"/>
              <a:t> motion by 7% and increased the speed in the end of the motion by 30%. Increasing the needle length by 50% increased the time of the motion by 0.4% and decreased the speed in the end of the motion by 1.5%. Addition of Ag NPs increased the time of the motion by 0.3 % and decreased the speed in the end of the motion by 0.8%. Addition of Ag nanowires did not affect them. </a:t>
            </a:r>
          </a:p>
        </p:txBody>
      </p:sp>
      <p:graphicFrame>
        <p:nvGraphicFramePr>
          <p:cNvPr id="11" name="Tabela 11">
            <a:extLst>
              <a:ext uri="{FF2B5EF4-FFF2-40B4-BE49-F238E27FC236}">
                <a16:creationId xmlns:a16="http://schemas.microsoft.com/office/drawing/2014/main" id="{103B54DA-C537-4DE4-A209-14E216C1B0C4}"/>
              </a:ext>
            </a:extLst>
          </p:cNvPr>
          <p:cNvGraphicFramePr>
            <a:graphicFrameLocks noGrp="1"/>
          </p:cNvGraphicFramePr>
          <p:nvPr>
            <p:extLst>
              <p:ext uri="{D42A27DB-BD31-4B8C-83A1-F6EECF244321}">
                <p14:modId xmlns:p14="http://schemas.microsoft.com/office/powerpoint/2010/main" val="2610089128"/>
              </p:ext>
            </p:extLst>
          </p:nvPr>
        </p:nvGraphicFramePr>
        <p:xfrm>
          <a:off x="589914" y="1535754"/>
          <a:ext cx="7106286" cy="750762"/>
        </p:xfrm>
        <a:graphic>
          <a:graphicData uri="http://schemas.openxmlformats.org/drawingml/2006/table">
            <a:tbl>
              <a:tblPr firstRow="1" bandRow="1">
                <a:tableStyleId>{5C22544A-7EE6-4342-B048-85BDC9FD1C3A}</a:tableStyleId>
              </a:tblPr>
              <a:tblGrid>
                <a:gridCol w="2753686">
                  <a:extLst>
                    <a:ext uri="{9D8B030D-6E8A-4147-A177-3AD203B41FA5}">
                      <a16:colId xmlns:a16="http://schemas.microsoft.com/office/drawing/2014/main" val="516632668"/>
                    </a:ext>
                  </a:extLst>
                </a:gridCol>
                <a:gridCol w="1983838">
                  <a:extLst>
                    <a:ext uri="{9D8B030D-6E8A-4147-A177-3AD203B41FA5}">
                      <a16:colId xmlns:a16="http://schemas.microsoft.com/office/drawing/2014/main" val="3795725129"/>
                    </a:ext>
                  </a:extLst>
                </a:gridCol>
                <a:gridCol w="2368762">
                  <a:extLst>
                    <a:ext uri="{9D8B030D-6E8A-4147-A177-3AD203B41FA5}">
                      <a16:colId xmlns:a16="http://schemas.microsoft.com/office/drawing/2014/main" val="3654618035"/>
                    </a:ext>
                  </a:extLst>
                </a:gridCol>
              </a:tblGrid>
              <a:tr h="168974">
                <a:tc>
                  <a:txBody>
                    <a:bodyPr/>
                    <a:lstStyle/>
                    <a:p>
                      <a:pPr algn="ctr">
                        <a:lnSpc>
                          <a:spcPct val="107000"/>
                        </a:lnSpc>
                        <a:spcAft>
                          <a:spcPts val="800"/>
                        </a:spcAft>
                      </a:pPr>
                      <a:r>
                        <a:rPr lang="en-GB" sz="1000" dirty="0">
                          <a:effectLst/>
                        </a:rPr>
                        <a:t>Medium</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Time [s]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Speed [m/s]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0681235"/>
                  </a:ext>
                </a:extLst>
              </a:tr>
              <a:tr h="168974">
                <a:tc>
                  <a:txBody>
                    <a:bodyPr/>
                    <a:lstStyle/>
                    <a:p>
                      <a:pPr algn="ctr">
                        <a:lnSpc>
                          <a:spcPct val="107000"/>
                        </a:lnSpc>
                        <a:spcAft>
                          <a:spcPts val="800"/>
                        </a:spcAft>
                      </a:pPr>
                      <a:r>
                        <a:rPr lang="en-GB" sz="1000" dirty="0">
                          <a:effectLst/>
                        </a:rPr>
                        <a:t>water</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2.705</a:t>
                      </a:r>
                      <a:r>
                        <a:rPr lang="pl-PL" sz="1000" dirty="0">
                          <a:effectLst/>
                        </a:rPr>
                        <a:t>1</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a:t>
                      </a:r>
                      <a:r>
                        <a:rPr lang="en-GB" sz="1000" dirty="0">
                          <a:effectLst/>
                        </a:rPr>
                        <a:t>3482</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0674371"/>
                  </a:ext>
                </a:extLst>
              </a:tr>
              <a:tr h="168974">
                <a:tc>
                  <a:txBody>
                    <a:bodyPr/>
                    <a:lstStyle/>
                    <a:p>
                      <a:pPr algn="ctr">
                        <a:lnSpc>
                          <a:spcPct val="107000"/>
                        </a:lnSpc>
                        <a:spcAft>
                          <a:spcPts val="800"/>
                        </a:spcAft>
                      </a:pPr>
                      <a:r>
                        <a:rPr lang="en-GB" sz="1000" dirty="0">
                          <a:effectLst/>
                        </a:rPr>
                        <a:t>Water + Ag NPs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2.7135</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a:t>
                      </a:r>
                      <a:r>
                        <a:rPr lang="en-GB" sz="1000" dirty="0">
                          <a:effectLst/>
                        </a:rPr>
                        <a:t>3452</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8454287"/>
                  </a:ext>
                </a:extLst>
              </a:tr>
              <a:tr h="208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rPr>
                        <a:t>Water + Ag N</a:t>
                      </a:r>
                      <a:r>
                        <a:rPr lang="pl-PL" sz="1000" dirty="0">
                          <a:effectLst/>
                        </a:rPr>
                        <a:t>anowires</a:t>
                      </a:r>
                      <a:endParaRPr lang="pl-PL" sz="1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rPr>
                        <a:t>2.7</a:t>
                      </a:r>
                      <a:r>
                        <a:rPr lang="pl-PL" sz="1000" dirty="0">
                          <a:effectLst/>
                        </a:rPr>
                        <a:t>055</a:t>
                      </a:r>
                      <a:endParaRPr lang="pl-PL" sz="1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rPr>
                        <a:t>0.</a:t>
                      </a:r>
                      <a:r>
                        <a:rPr lang="pl-PL" sz="1000" dirty="0">
                          <a:effectLst/>
                        </a:rPr>
                        <a:t>0</a:t>
                      </a:r>
                      <a:r>
                        <a:rPr lang="en-GB" sz="1000" dirty="0">
                          <a:effectLst/>
                        </a:rPr>
                        <a:t>34</a:t>
                      </a:r>
                      <a:r>
                        <a:rPr lang="pl-PL" sz="1000" dirty="0">
                          <a:effectLst/>
                        </a:rPr>
                        <a:t>80</a:t>
                      </a:r>
                      <a:endParaRPr lang="pl-PL" sz="1000" dirty="0"/>
                    </a:p>
                  </a:txBody>
                  <a:tcPr/>
                </a:tc>
                <a:extLst>
                  <a:ext uri="{0D108BD9-81ED-4DB2-BD59-A6C34878D82A}">
                    <a16:rowId xmlns:a16="http://schemas.microsoft.com/office/drawing/2014/main" val="1857169749"/>
                  </a:ext>
                </a:extLst>
              </a:tr>
            </a:tbl>
          </a:graphicData>
        </a:graphic>
      </p:graphicFrame>
      <p:graphicFrame>
        <p:nvGraphicFramePr>
          <p:cNvPr id="12" name="Tabela 11">
            <a:extLst>
              <a:ext uri="{FF2B5EF4-FFF2-40B4-BE49-F238E27FC236}">
                <a16:creationId xmlns:a16="http://schemas.microsoft.com/office/drawing/2014/main" id="{F4E2188B-EAA5-4698-927A-6EE3732F3D7E}"/>
              </a:ext>
            </a:extLst>
          </p:cNvPr>
          <p:cNvGraphicFramePr>
            <a:graphicFrameLocks noGrp="1"/>
          </p:cNvGraphicFramePr>
          <p:nvPr>
            <p:extLst>
              <p:ext uri="{D42A27DB-BD31-4B8C-83A1-F6EECF244321}">
                <p14:modId xmlns:p14="http://schemas.microsoft.com/office/powerpoint/2010/main" val="2839121700"/>
              </p:ext>
            </p:extLst>
          </p:nvPr>
        </p:nvGraphicFramePr>
        <p:xfrm>
          <a:off x="609600" y="2767583"/>
          <a:ext cx="7106286" cy="737617"/>
        </p:xfrm>
        <a:graphic>
          <a:graphicData uri="http://schemas.openxmlformats.org/drawingml/2006/table">
            <a:tbl>
              <a:tblPr firstRow="1" bandRow="1">
                <a:tableStyleId>{5C22544A-7EE6-4342-B048-85BDC9FD1C3A}</a:tableStyleId>
              </a:tblPr>
              <a:tblGrid>
                <a:gridCol w="2753686">
                  <a:extLst>
                    <a:ext uri="{9D8B030D-6E8A-4147-A177-3AD203B41FA5}">
                      <a16:colId xmlns:a16="http://schemas.microsoft.com/office/drawing/2014/main" val="516632668"/>
                    </a:ext>
                  </a:extLst>
                </a:gridCol>
                <a:gridCol w="1983838">
                  <a:extLst>
                    <a:ext uri="{9D8B030D-6E8A-4147-A177-3AD203B41FA5}">
                      <a16:colId xmlns:a16="http://schemas.microsoft.com/office/drawing/2014/main" val="3795725129"/>
                    </a:ext>
                  </a:extLst>
                </a:gridCol>
                <a:gridCol w="2368762">
                  <a:extLst>
                    <a:ext uri="{9D8B030D-6E8A-4147-A177-3AD203B41FA5}">
                      <a16:colId xmlns:a16="http://schemas.microsoft.com/office/drawing/2014/main" val="3654618035"/>
                    </a:ext>
                  </a:extLst>
                </a:gridCol>
              </a:tblGrid>
              <a:tr h="147286">
                <a:tc>
                  <a:txBody>
                    <a:bodyPr/>
                    <a:lstStyle/>
                    <a:p>
                      <a:pPr algn="ctr">
                        <a:lnSpc>
                          <a:spcPct val="107000"/>
                        </a:lnSpc>
                        <a:spcAft>
                          <a:spcPts val="800"/>
                        </a:spcAft>
                      </a:pPr>
                      <a:r>
                        <a:rPr lang="en-GB" sz="1000" dirty="0">
                          <a:effectLst/>
                        </a:rPr>
                        <a:t>Medium</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Time [s]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Speed [m/s]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0681235"/>
                  </a:ext>
                </a:extLst>
              </a:tr>
              <a:tr h="168974">
                <a:tc>
                  <a:txBody>
                    <a:bodyPr/>
                    <a:lstStyle/>
                    <a:p>
                      <a:pPr algn="ctr">
                        <a:lnSpc>
                          <a:spcPct val="107000"/>
                        </a:lnSpc>
                        <a:spcAft>
                          <a:spcPts val="800"/>
                        </a:spcAft>
                      </a:pPr>
                      <a:r>
                        <a:rPr lang="en-GB" sz="1000" dirty="0">
                          <a:effectLst/>
                        </a:rPr>
                        <a:t>water</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a:t>
                      </a:r>
                      <a:r>
                        <a:rPr lang="pl-PL" sz="1000" dirty="0">
                          <a:effectLst/>
                        </a:rPr>
                        <a:t>5235</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04504</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0674371"/>
                  </a:ext>
                </a:extLst>
              </a:tr>
              <a:tr h="168974">
                <a:tc>
                  <a:txBody>
                    <a:bodyPr/>
                    <a:lstStyle/>
                    <a:p>
                      <a:pPr algn="ctr">
                        <a:lnSpc>
                          <a:spcPct val="107000"/>
                        </a:lnSpc>
                        <a:spcAft>
                          <a:spcPts val="800"/>
                        </a:spcAft>
                      </a:pPr>
                      <a:r>
                        <a:rPr lang="en-GB" sz="1000" dirty="0">
                          <a:effectLst/>
                        </a:rPr>
                        <a:t>Water + Ag NPs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a:t>
                      </a:r>
                      <a:r>
                        <a:rPr lang="pl-PL" sz="1000" dirty="0">
                          <a:effectLst/>
                        </a:rPr>
                        <a:t>5250</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04494</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8454287"/>
                  </a:ext>
                </a:extLst>
              </a:tr>
              <a:tr h="208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rPr>
                        <a:t>Water + Ag N</a:t>
                      </a:r>
                      <a:r>
                        <a:rPr lang="pl-PL" sz="1000" dirty="0">
                          <a:effectLst/>
                        </a:rPr>
                        <a:t>anowires</a:t>
                      </a:r>
                      <a:endParaRPr lang="pl-PL" sz="1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t>2.5230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t>0.04503</a:t>
                      </a:r>
                    </a:p>
                  </a:txBody>
                  <a:tcPr/>
                </a:tc>
                <a:extLst>
                  <a:ext uri="{0D108BD9-81ED-4DB2-BD59-A6C34878D82A}">
                    <a16:rowId xmlns:a16="http://schemas.microsoft.com/office/drawing/2014/main" val="1857169749"/>
                  </a:ext>
                </a:extLst>
              </a:tr>
            </a:tbl>
          </a:graphicData>
        </a:graphic>
      </p:graphicFrame>
      <p:graphicFrame>
        <p:nvGraphicFramePr>
          <p:cNvPr id="13" name="Tabela 11">
            <a:extLst>
              <a:ext uri="{FF2B5EF4-FFF2-40B4-BE49-F238E27FC236}">
                <a16:creationId xmlns:a16="http://schemas.microsoft.com/office/drawing/2014/main" id="{E4D87921-4F86-4EF5-B557-9EE587B453BC}"/>
              </a:ext>
            </a:extLst>
          </p:cNvPr>
          <p:cNvGraphicFramePr>
            <a:graphicFrameLocks noGrp="1"/>
          </p:cNvGraphicFramePr>
          <p:nvPr>
            <p:extLst>
              <p:ext uri="{D42A27DB-BD31-4B8C-83A1-F6EECF244321}">
                <p14:modId xmlns:p14="http://schemas.microsoft.com/office/powerpoint/2010/main" val="1301245646"/>
              </p:ext>
            </p:extLst>
          </p:nvPr>
        </p:nvGraphicFramePr>
        <p:xfrm>
          <a:off x="609600" y="4049838"/>
          <a:ext cx="7106286" cy="750762"/>
        </p:xfrm>
        <a:graphic>
          <a:graphicData uri="http://schemas.openxmlformats.org/drawingml/2006/table">
            <a:tbl>
              <a:tblPr firstRow="1" bandRow="1">
                <a:tableStyleId>{5C22544A-7EE6-4342-B048-85BDC9FD1C3A}</a:tableStyleId>
              </a:tblPr>
              <a:tblGrid>
                <a:gridCol w="2753686">
                  <a:extLst>
                    <a:ext uri="{9D8B030D-6E8A-4147-A177-3AD203B41FA5}">
                      <a16:colId xmlns:a16="http://schemas.microsoft.com/office/drawing/2014/main" val="516632668"/>
                    </a:ext>
                  </a:extLst>
                </a:gridCol>
                <a:gridCol w="1983838">
                  <a:extLst>
                    <a:ext uri="{9D8B030D-6E8A-4147-A177-3AD203B41FA5}">
                      <a16:colId xmlns:a16="http://schemas.microsoft.com/office/drawing/2014/main" val="3795725129"/>
                    </a:ext>
                  </a:extLst>
                </a:gridCol>
                <a:gridCol w="2368762">
                  <a:extLst>
                    <a:ext uri="{9D8B030D-6E8A-4147-A177-3AD203B41FA5}">
                      <a16:colId xmlns:a16="http://schemas.microsoft.com/office/drawing/2014/main" val="3654618035"/>
                    </a:ext>
                  </a:extLst>
                </a:gridCol>
              </a:tblGrid>
              <a:tr h="168974">
                <a:tc>
                  <a:txBody>
                    <a:bodyPr/>
                    <a:lstStyle/>
                    <a:p>
                      <a:pPr algn="ctr">
                        <a:lnSpc>
                          <a:spcPct val="107000"/>
                        </a:lnSpc>
                        <a:spcAft>
                          <a:spcPts val="800"/>
                        </a:spcAft>
                      </a:pPr>
                      <a:r>
                        <a:rPr lang="en-GB" sz="1000" dirty="0">
                          <a:effectLst/>
                        </a:rPr>
                        <a:t>Medium</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Time [s]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Speed [m/s]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0681235"/>
                  </a:ext>
                </a:extLst>
              </a:tr>
              <a:tr h="168974">
                <a:tc>
                  <a:txBody>
                    <a:bodyPr/>
                    <a:lstStyle/>
                    <a:p>
                      <a:pPr algn="ctr">
                        <a:lnSpc>
                          <a:spcPct val="107000"/>
                        </a:lnSpc>
                        <a:spcAft>
                          <a:spcPts val="800"/>
                        </a:spcAft>
                      </a:pPr>
                      <a:r>
                        <a:rPr lang="en-GB" sz="1000" dirty="0">
                          <a:effectLst/>
                        </a:rPr>
                        <a:t>water</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a:t>
                      </a:r>
                      <a:r>
                        <a:rPr lang="pl-PL" sz="1000" dirty="0">
                          <a:effectLst/>
                        </a:rPr>
                        <a:t>5349</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04435</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0674371"/>
                  </a:ext>
                </a:extLst>
              </a:tr>
              <a:tr h="168974">
                <a:tc>
                  <a:txBody>
                    <a:bodyPr/>
                    <a:lstStyle/>
                    <a:p>
                      <a:pPr algn="ctr">
                        <a:lnSpc>
                          <a:spcPct val="107000"/>
                        </a:lnSpc>
                        <a:spcAft>
                          <a:spcPts val="800"/>
                        </a:spcAft>
                      </a:pPr>
                      <a:r>
                        <a:rPr lang="en-GB" sz="1000" dirty="0">
                          <a:effectLst/>
                        </a:rPr>
                        <a:t>Water + Ag NPs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a:t>
                      </a:r>
                      <a:r>
                        <a:rPr lang="pl-PL" sz="1000" dirty="0">
                          <a:effectLst/>
                        </a:rPr>
                        <a:t>5372</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04422</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8454287"/>
                  </a:ext>
                </a:extLst>
              </a:tr>
              <a:tr h="208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rPr>
                        <a:t>Water + Ag N</a:t>
                      </a:r>
                      <a:r>
                        <a:rPr lang="pl-PL" sz="1000" dirty="0">
                          <a:effectLst/>
                        </a:rPr>
                        <a:t>anowires</a:t>
                      </a:r>
                      <a:endParaRPr lang="pl-PL" sz="1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t>2.5350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t>0.004435</a:t>
                      </a:r>
                    </a:p>
                  </a:txBody>
                  <a:tcPr/>
                </a:tc>
                <a:extLst>
                  <a:ext uri="{0D108BD9-81ED-4DB2-BD59-A6C34878D82A}">
                    <a16:rowId xmlns:a16="http://schemas.microsoft.com/office/drawing/2014/main" val="1857169749"/>
                  </a:ext>
                </a:extLst>
              </a:tr>
            </a:tbl>
          </a:graphicData>
        </a:graphic>
      </p:graphicFrame>
    </p:spTree>
    <p:extLst>
      <p:ext uri="{BB962C8B-B14F-4D97-AF65-F5344CB8AC3E}">
        <p14:creationId xmlns:p14="http://schemas.microsoft.com/office/powerpoint/2010/main" val="4054958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en-US" sz="2400" b="1" dirty="0">
                <a:solidFill>
                  <a:schemeClr val="tx2">
                    <a:lumMod val="60000"/>
                    <a:lumOff val="40000"/>
                  </a:schemeClr>
                </a:solidFill>
              </a:rPr>
              <a:t>Results</a:t>
            </a:r>
            <a:r>
              <a:rPr lang="fr-FR" sz="2400" b="1" dirty="0">
                <a:solidFill>
                  <a:schemeClr val="tx2">
                    <a:lumMod val="60000"/>
                    <a:lumOff val="40000"/>
                  </a:schemeClr>
                </a:solidFill>
              </a:rPr>
              <a:t> and </a:t>
            </a:r>
            <a:r>
              <a:rPr lang="en-US" sz="2400" b="1" dirty="0">
                <a:solidFill>
                  <a:schemeClr val="tx2">
                    <a:lumMod val="60000"/>
                    <a:lumOff val="40000"/>
                  </a:schemeClr>
                </a:solidFill>
              </a:rPr>
              <a:t>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9" name="pole tekstowe 8">
            <a:extLst>
              <a:ext uri="{FF2B5EF4-FFF2-40B4-BE49-F238E27FC236}">
                <a16:creationId xmlns:a16="http://schemas.microsoft.com/office/drawing/2014/main" id="{B3D0A945-B934-4AA8-ADA1-C21EC6268954}"/>
              </a:ext>
            </a:extLst>
          </p:cNvPr>
          <p:cNvSpPr txBox="1"/>
          <p:nvPr/>
        </p:nvSpPr>
        <p:spPr>
          <a:xfrm>
            <a:off x="609600" y="1018784"/>
            <a:ext cx="7006936" cy="523220"/>
          </a:xfrm>
          <a:prstGeom prst="rect">
            <a:avLst/>
          </a:prstGeom>
          <a:noFill/>
        </p:spPr>
        <p:txBody>
          <a:bodyPr wrap="square">
            <a:spAutoFit/>
          </a:bodyPr>
          <a:lstStyle/>
          <a:p>
            <a:pPr algn="just"/>
            <a:r>
              <a:rPr lang="pl-PL" sz="1400" dirty="0"/>
              <a:t>Table 6. Time and speed of </a:t>
            </a:r>
            <a:r>
              <a:rPr lang="pl-PL" sz="1400" dirty="0" err="1"/>
              <a:t>syringe</a:t>
            </a:r>
            <a:r>
              <a:rPr lang="pl-PL" sz="1400" dirty="0"/>
              <a:t> </a:t>
            </a:r>
            <a:r>
              <a:rPr lang="pl-PL" sz="1400" dirty="0" err="1"/>
              <a:t>plunger</a:t>
            </a:r>
            <a:r>
              <a:rPr lang="pl-PL" sz="1400" dirty="0"/>
              <a:t> in the end of </a:t>
            </a:r>
            <a:r>
              <a:rPr lang="pl-PL" sz="1400" dirty="0" err="1"/>
              <a:t>its</a:t>
            </a:r>
            <a:r>
              <a:rPr lang="pl-PL" sz="1400" dirty="0"/>
              <a:t> displacement for water, and water + Ag NPs, d = 1 mm, l = 5 cm, D1 = 1.5 mm</a:t>
            </a:r>
          </a:p>
        </p:txBody>
      </p:sp>
      <p:sp>
        <p:nvSpPr>
          <p:cNvPr id="23" name="pole tekstowe 22">
            <a:extLst>
              <a:ext uri="{FF2B5EF4-FFF2-40B4-BE49-F238E27FC236}">
                <a16:creationId xmlns:a16="http://schemas.microsoft.com/office/drawing/2014/main" id="{DB9B489A-9319-4EDB-85C5-30EEDF3BBE21}"/>
              </a:ext>
            </a:extLst>
          </p:cNvPr>
          <p:cNvSpPr txBox="1"/>
          <p:nvPr/>
        </p:nvSpPr>
        <p:spPr>
          <a:xfrm>
            <a:off x="609600" y="2286000"/>
            <a:ext cx="6771587" cy="523220"/>
          </a:xfrm>
          <a:prstGeom prst="rect">
            <a:avLst/>
          </a:prstGeom>
          <a:noFill/>
        </p:spPr>
        <p:txBody>
          <a:bodyPr wrap="square">
            <a:spAutoFit/>
          </a:bodyPr>
          <a:lstStyle/>
          <a:p>
            <a:pPr algn="just"/>
            <a:r>
              <a:rPr lang="pl-PL" sz="1400" dirty="0"/>
              <a:t>Table 7. Time and speed of </a:t>
            </a:r>
            <a:r>
              <a:rPr lang="pl-PL" sz="1400" dirty="0" err="1"/>
              <a:t>syringe</a:t>
            </a:r>
            <a:r>
              <a:rPr lang="pl-PL" sz="1400" dirty="0"/>
              <a:t> </a:t>
            </a:r>
            <a:r>
              <a:rPr lang="pl-PL" sz="1400" dirty="0" err="1"/>
              <a:t>plunger</a:t>
            </a:r>
            <a:r>
              <a:rPr lang="pl-PL" sz="1400" dirty="0"/>
              <a:t> in the end of </a:t>
            </a:r>
            <a:r>
              <a:rPr lang="pl-PL" sz="1400" dirty="0" err="1"/>
              <a:t>its</a:t>
            </a:r>
            <a:r>
              <a:rPr lang="pl-PL" sz="1400" dirty="0"/>
              <a:t> displacement for water, and water + Ag NPs, d = 1.5 mm, l = 5 cm, D1 = 2 mm</a:t>
            </a:r>
          </a:p>
        </p:txBody>
      </p:sp>
      <p:sp>
        <p:nvSpPr>
          <p:cNvPr id="24" name="pole tekstowe 23">
            <a:extLst>
              <a:ext uri="{FF2B5EF4-FFF2-40B4-BE49-F238E27FC236}">
                <a16:creationId xmlns:a16="http://schemas.microsoft.com/office/drawing/2014/main" id="{56EF05C7-9E99-45AE-A67D-998F4838534E}"/>
              </a:ext>
            </a:extLst>
          </p:cNvPr>
          <p:cNvSpPr txBox="1"/>
          <p:nvPr/>
        </p:nvSpPr>
        <p:spPr>
          <a:xfrm>
            <a:off x="650145" y="3515380"/>
            <a:ext cx="6771587" cy="523220"/>
          </a:xfrm>
          <a:prstGeom prst="rect">
            <a:avLst/>
          </a:prstGeom>
          <a:noFill/>
        </p:spPr>
        <p:txBody>
          <a:bodyPr wrap="square">
            <a:spAutoFit/>
          </a:bodyPr>
          <a:lstStyle/>
          <a:p>
            <a:pPr algn="just"/>
            <a:r>
              <a:rPr lang="pl-PL" sz="1400" dirty="0"/>
              <a:t>Table 8. Time and speed of </a:t>
            </a:r>
            <a:r>
              <a:rPr lang="pl-PL" sz="1400" dirty="0" err="1"/>
              <a:t>syringe</a:t>
            </a:r>
            <a:r>
              <a:rPr lang="pl-PL" sz="1400" dirty="0"/>
              <a:t> </a:t>
            </a:r>
            <a:r>
              <a:rPr lang="pl-PL" sz="1400" dirty="0" err="1"/>
              <a:t>plunger</a:t>
            </a:r>
            <a:r>
              <a:rPr lang="pl-PL" sz="1400" dirty="0"/>
              <a:t> in the end of </a:t>
            </a:r>
            <a:r>
              <a:rPr lang="pl-PL" sz="1400" dirty="0" err="1"/>
              <a:t>its</a:t>
            </a:r>
            <a:r>
              <a:rPr lang="pl-PL" sz="1400" dirty="0"/>
              <a:t> displacement for water, and water + Ag NPs, d = 1.5 mm, l = 7.5 cm, D1 = 2 mm</a:t>
            </a:r>
          </a:p>
        </p:txBody>
      </p:sp>
      <p:sp>
        <p:nvSpPr>
          <p:cNvPr id="25" name="pole tekstowe 24">
            <a:extLst>
              <a:ext uri="{FF2B5EF4-FFF2-40B4-BE49-F238E27FC236}">
                <a16:creationId xmlns:a16="http://schemas.microsoft.com/office/drawing/2014/main" id="{B4A7DC1C-A3AC-4073-A5C8-A91C15CD3615}"/>
              </a:ext>
            </a:extLst>
          </p:cNvPr>
          <p:cNvSpPr txBox="1"/>
          <p:nvPr/>
        </p:nvSpPr>
        <p:spPr>
          <a:xfrm>
            <a:off x="285721" y="4773041"/>
            <a:ext cx="8858280" cy="1169551"/>
          </a:xfrm>
          <a:prstGeom prst="rect">
            <a:avLst/>
          </a:prstGeom>
          <a:noFill/>
        </p:spPr>
        <p:txBody>
          <a:bodyPr wrap="square">
            <a:spAutoFit/>
          </a:bodyPr>
          <a:lstStyle/>
          <a:p>
            <a:pPr algn="just"/>
            <a:r>
              <a:rPr lang="pl-PL" sz="1400" dirty="0"/>
              <a:t>The addition of BSA into water decreased time of </a:t>
            </a:r>
            <a:r>
              <a:rPr lang="pl-PL" sz="1400" dirty="0" err="1"/>
              <a:t>plunger</a:t>
            </a:r>
            <a:r>
              <a:rPr lang="pl-PL" sz="1400" dirty="0"/>
              <a:t> motion by 0.1% and increased speed in the end of the motion by 0.3%. The enhancement of a needle hole diameter by 50% decreased time of </a:t>
            </a:r>
            <a:r>
              <a:rPr lang="pl-PL" sz="1400" dirty="0" err="1"/>
              <a:t>plunger</a:t>
            </a:r>
            <a:r>
              <a:rPr lang="pl-PL" sz="1400" dirty="0"/>
              <a:t> motion by 7% and increased the speed in the end of the motion by 30%. Increasing the needle length by 50% increased time of the motion by 0.4% and decreased the speed in the end of the motion by 1.5%. Addition of Ag NPs increased the time of motion by 0.3 % and decreased the speed in the end of the motion by 0.8%. Addition of Ag nanowires did not affect them. </a:t>
            </a:r>
          </a:p>
        </p:txBody>
      </p:sp>
      <p:graphicFrame>
        <p:nvGraphicFramePr>
          <p:cNvPr id="11" name="Tabela 11">
            <a:extLst>
              <a:ext uri="{FF2B5EF4-FFF2-40B4-BE49-F238E27FC236}">
                <a16:creationId xmlns:a16="http://schemas.microsoft.com/office/drawing/2014/main" id="{103B54DA-C537-4DE4-A209-14E216C1B0C4}"/>
              </a:ext>
            </a:extLst>
          </p:cNvPr>
          <p:cNvGraphicFramePr>
            <a:graphicFrameLocks noGrp="1"/>
          </p:cNvGraphicFramePr>
          <p:nvPr>
            <p:extLst>
              <p:ext uri="{D42A27DB-BD31-4B8C-83A1-F6EECF244321}">
                <p14:modId xmlns:p14="http://schemas.microsoft.com/office/powerpoint/2010/main" val="3796874502"/>
              </p:ext>
            </p:extLst>
          </p:nvPr>
        </p:nvGraphicFramePr>
        <p:xfrm>
          <a:off x="589914" y="1535754"/>
          <a:ext cx="7106286" cy="754191"/>
        </p:xfrm>
        <a:graphic>
          <a:graphicData uri="http://schemas.openxmlformats.org/drawingml/2006/table">
            <a:tbl>
              <a:tblPr firstRow="1" bandRow="1">
                <a:tableStyleId>{5C22544A-7EE6-4342-B048-85BDC9FD1C3A}</a:tableStyleId>
              </a:tblPr>
              <a:tblGrid>
                <a:gridCol w="2753686">
                  <a:extLst>
                    <a:ext uri="{9D8B030D-6E8A-4147-A177-3AD203B41FA5}">
                      <a16:colId xmlns:a16="http://schemas.microsoft.com/office/drawing/2014/main" val="516632668"/>
                    </a:ext>
                  </a:extLst>
                </a:gridCol>
                <a:gridCol w="1983838">
                  <a:extLst>
                    <a:ext uri="{9D8B030D-6E8A-4147-A177-3AD203B41FA5}">
                      <a16:colId xmlns:a16="http://schemas.microsoft.com/office/drawing/2014/main" val="3795725129"/>
                    </a:ext>
                  </a:extLst>
                </a:gridCol>
                <a:gridCol w="2368762">
                  <a:extLst>
                    <a:ext uri="{9D8B030D-6E8A-4147-A177-3AD203B41FA5}">
                      <a16:colId xmlns:a16="http://schemas.microsoft.com/office/drawing/2014/main" val="3654618035"/>
                    </a:ext>
                  </a:extLst>
                </a:gridCol>
              </a:tblGrid>
              <a:tr h="168974">
                <a:tc>
                  <a:txBody>
                    <a:bodyPr/>
                    <a:lstStyle/>
                    <a:p>
                      <a:pPr algn="ctr">
                        <a:lnSpc>
                          <a:spcPct val="107000"/>
                        </a:lnSpc>
                        <a:spcAft>
                          <a:spcPts val="800"/>
                        </a:spcAft>
                      </a:pPr>
                      <a:r>
                        <a:rPr lang="en-GB" sz="1000" dirty="0">
                          <a:effectLst/>
                        </a:rPr>
                        <a:t>Medium</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Time [s]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Speed [m/s]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0681235"/>
                  </a:ext>
                </a:extLst>
              </a:tr>
              <a:tr h="168974">
                <a:tc>
                  <a:txBody>
                    <a:bodyPr/>
                    <a:lstStyle/>
                    <a:p>
                      <a:pPr algn="ctr">
                        <a:lnSpc>
                          <a:spcPct val="107000"/>
                        </a:lnSpc>
                        <a:spcAft>
                          <a:spcPts val="800"/>
                        </a:spcAft>
                      </a:pPr>
                      <a:r>
                        <a:rPr lang="en-GB" sz="1000" dirty="0">
                          <a:effectLst/>
                        </a:rPr>
                        <a:t>Water</a:t>
                      </a:r>
                      <a:r>
                        <a:rPr lang="pl-PL" sz="1000" dirty="0">
                          <a:effectLst/>
                        </a:rPr>
                        <a:t> + BSA</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2.70</a:t>
                      </a:r>
                      <a:r>
                        <a:rPr lang="pl-PL" sz="1000" dirty="0">
                          <a:effectLst/>
                        </a:rPr>
                        <a:t>23</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a:t>
                      </a:r>
                      <a:r>
                        <a:rPr lang="en-GB" sz="1000" dirty="0">
                          <a:effectLst/>
                        </a:rPr>
                        <a:t>34</a:t>
                      </a:r>
                      <a:r>
                        <a:rPr lang="pl-PL" sz="1000" dirty="0">
                          <a:effectLst/>
                        </a:rPr>
                        <a:t>9</a:t>
                      </a:r>
                      <a:r>
                        <a:rPr lang="en-GB" sz="1000" dirty="0">
                          <a:effectLst/>
                        </a:rPr>
                        <a:t>2</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0674371"/>
                  </a:ext>
                </a:extLst>
              </a:tr>
              <a:tr h="168974">
                <a:tc>
                  <a:txBody>
                    <a:bodyPr/>
                    <a:lstStyle/>
                    <a:p>
                      <a:pPr algn="ctr">
                        <a:lnSpc>
                          <a:spcPct val="107000"/>
                        </a:lnSpc>
                        <a:spcAft>
                          <a:spcPts val="800"/>
                        </a:spcAft>
                      </a:pPr>
                      <a:r>
                        <a:rPr lang="en-GB" sz="1000" dirty="0">
                          <a:effectLst/>
                        </a:rPr>
                        <a:t>Water + </a:t>
                      </a:r>
                      <a:r>
                        <a:rPr lang="pl-PL" sz="1000" dirty="0">
                          <a:effectLst/>
                        </a:rPr>
                        <a:t>BSA + </a:t>
                      </a:r>
                      <a:r>
                        <a:rPr lang="en-GB" sz="1000" dirty="0">
                          <a:effectLst/>
                        </a:rPr>
                        <a:t>Ag NPs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2.7</a:t>
                      </a:r>
                      <a:r>
                        <a:rPr lang="pl-PL" sz="1000" dirty="0">
                          <a:effectLst/>
                        </a:rPr>
                        <a:t>180</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a:t>
                      </a:r>
                      <a:r>
                        <a:rPr lang="en-GB" sz="1000" dirty="0">
                          <a:effectLst/>
                        </a:rPr>
                        <a:t>34</a:t>
                      </a:r>
                      <a:r>
                        <a:rPr lang="pl-PL" sz="1000" dirty="0">
                          <a:effectLst/>
                        </a:rPr>
                        <a:t>39</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8454287"/>
                  </a:ext>
                </a:extLst>
              </a:tr>
              <a:tr h="208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rPr>
                        <a:t>Water + </a:t>
                      </a:r>
                      <a:r>
                        <a:rPr lang="pl-PL" sz="1000" dirty="0">
                          <a:effectLst/>
                        </a:rPr>
                        <a:t>BSA + </a:t>
                      </a:r>
                      <a:r>
                        <a:rPr lang="en-GB" sz="1000" dirty="0">
                          <a:effectLst/>
                        </a:rPr>
                        <a:t>Ag N</a:t>
                      </a:r>
                      <a:r>
                        <a:rPr lang="pl-PL" sz="1000" dirty="0">
                          <a:effectLst/>
                        </a:rPr>
                        <a:t>anowires</a:t>
                      </a:r>
                      <a:endParaRPr lang="pl-PL" sz="1000" dirty="0"/>
                    </a:p>
                  </a:txBody>
                  <a:tcPr/>
                </a:tc>
                <a:tc>
                  <a:txBody>
                    <a:bodyPr/>
                    <a:lstStyle/>
                    <a:p>
                      <a:pPr algn="ctr">
                        <a:lnSpc>
                          <a:spcPct val="107000"/>
                        </a:lnSpc>
                        <a:spcAft>
                          <a:spcPts val="800"/>
                        </a:spcAft>
                      </a:pPr>
                      <a:r>
                        <a:rPr lang="en-GB" sz="1000" dirty="0">
                          <a:effectLst/>
                        </a:rPr>
                        <a:t>2.7</a:t>
                      </a:r>
                      <a:r>
                        <a:rPr lang="pl-PL" sz="1000" dirty="0">
                          <a:effectLst/>
                        </a:rPr>
                        <a:t>013</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GB" sz="1000" dirty="0">
                          <a:effectLst/>
                        </a:rPr>
                        <a:t>0.</a:t>
                      </a:r>
                      <a:r>
                        <a:rPr lang="pl-PL" sz="1000" dirty="0">
                          <a:effectLst/>
                        </a:rPr>
                        <a:t>0</a:t>
                      </a:r>
                      <a:r>
                        <a:rPr lang="en-GB" sz="1000" dirty="0">
                          <a:effectLst/>
                        </a:rPr>
                        <a:t>34</a:t>
                      </a:r>
                      <a:r>
                        <a:rPr lang="pl-PL" sz="1000" dirty="0">
                          <a:effectLst/>
                        </a:rPr>
                        <a:t>97</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57169749"/>
                  </a:ext>
                </a:extLst>
              </a:tr>
            </a:tbl>
          </a:graphicData>
        </a:graphic>
      </p:graphicFrame>
      <p:graphicFrame>
        <p:nvGraphicFramePr>
          <p:cNvPr id="12" name="Tabela 11">
            <a:extLst>
              <a:ext uri="{FF2B5EF4-FFF2-40B4-BE49-F238E27FC236}">
                <a16:creationId xmlns:a16="http://schemas.microsoft.com/office/drawing/2014/main" id="{F4E2188B-EAA5-4698-927A-6EE3732F3D7E}"/>
              </a:ext>
            </a:extLst>
          </p:cNvPr>
          <p:cNvGraphicFramePr>
            <a:graphicFrameLocks noGrp="1"/>
          </p:cNvGraphicFramePr>
          <p:nvPr>
            <p:extLst>
              <p:ext uri="{D42A27DB-BD31-4B8C-83A1-F6EECF244321}">
                <p14:modId xmlns:p14="http://schemas.microsoft.com/office/powerpoint/2010/main" val="1665019426"/>
              </p:ext>
            </p:extLst>
          </p:nvPr>
        </p:nvGraphicFramePr>
        <p:xfrm>
          <a:off x="609600" y="2767583"/>
          <a:ext cx="7106286" cy="737617"/>
        </p:xfrm>
        <a:graphic>
          <a:graphicData uri="http://schemas.openxmlformats.org/drawingml/2006/table">
            <a:tbl>
              <a:tblPr firstRow="1" bandRow="1">
                <a:tableStyleId>{5C22544A-7EE6-4342-B048-85BDC9FD1C3A}</a:tableStyleId>
              </a:tblPr>
              <a:tblGrid>
                <a:gridCol w="2753686">
                  <a:extLst>
                    <a:ext uri="{9D8B030D-6E8A-4147-A177-3AD203B41FA5}">
                      <a16:colId xmlns:a16="http://schemas.microsoft.com/office/drawing/2014/main" val="516632668"/>
                    </a:ext>
                  </a:extLst>
                </a:gridCol>
                <a:gridCol w="1983838">
                  <a:extLst>
                    <a:ext uri="{9D8B030D-6E8A-4147-A177-3AD203B41FA5}">
                      <a16:colId xmlns:a16="http://schemas.microsoft.com/office/drawing/2014/main" val="3795725129"/>
                    </a:ext>
                  </a:extLst>
                </a:gridCol>
                <a:gridCol w="2368762">
                  <a:extLst>
                    <a:ext uri="{9D8B030D-6E8A-4147-A177-3AD203B41FA5}">
                      <a16:colId xmlns:a16="http://schemas.microsoft.com/office/drawing/2014/main" val="3654618035"/>
                    </a:ext>
                  </a:extLst>
                </a:gridCol>
              </a:tblGrid>
              <a:tr h="147286">
                <a:tc>
                  <a:txBody>
                    <a:bodyPr/>
                    <a:lstStyle/>
                    <a:p>
                      <a:pPr algn="ctr">
                        <a:lnSpc>
                          <a:spcPct val="107000"/>
                        </a:lnSpc>
                        <a:spcAft>
                          <a:spcPts val="800"/>
                        </a:spcAft>
                      </a:pPr>
                      <a:r>
                        <a:rPr lang="en-GB" sz="1000" dirty="0">
                          <a:effectLst/>
                        </a:rPr>
                        <a:t>Medium</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Time [s]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Speed [m/s]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0681235"/>
                  </a:ext>
                </a:extLst>
              </a:tr>
              <a:tr h="168974">
                <a:tc>
                  <a:txBody>
                    <a:bodyPr/>
                    <a:lstStyle/>
                    <a:p>
                      <a:pPr algn="ctr">
                        <a:lnSpc>
                          <a:spcPct val="107000"/>
                        </a:lnSpc>
                        <a:spcAft>
                          <a:spcPts val="800"/>
                        </a:spcAft>
                      </a:pPr>
                      <a:r>
                        <a:rPr lang="en-GB" sz="1000" dirty="0">
                          <a:effectLst/>
                        </a:rPr>
                        <a:t>Water</a:t>
                      </a:r>
                      <a:r>
                        <a:rPr lang="pl-PL" sz="1000" dirty="0">
                          <a:effectLst/>
                        </a:rPr>
                        <a:t> + BSA</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a:t>
                      </a:r>
                      <a:r>
                        <a:rPr lang="pl-PL" sz="1000" dirty="0">
                          <a:effectLst/>
                        </a:rPr>
                        <a:t>5230</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04507</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0674371"/>
                  </a:ext>
                </a:extLst>
              </a:tr>
              <a:tr h="168974">
                <a:tc>
                  <a:txBody>
                    <a:bodyPr/>
                    <a:lstStyle/>
                    <a:p>
                      <a:pPr algn="ctr">
                        <a:lnSpc>
                          <a:spcPct val="107000"/>
                        </a:lnSpc>
                        <a:spcAft>
                          <a:spcPts val="800"/>
                        </a:spcAft>
                      </a:pPr>
                      <a:r>
                        <a:rPr lang="en-GB" sz="1000" dirty="0">
                          <a:effectLst/>
                        </a:rPr>
                        <a:t>Water + </a:t>
                      </a:r>
                      <a:r>
                        <a:rPr lang="pl-PL" sz="1000" dirty="0">
                          <a:effectLst/>
                        </a:rPr>
                        <a:t>BSA + </a:t>
                      </a:r>
                      <a:r>
                        <a:rPr lang="en-GB" sz="1000" dirty="0">
                          <a:effectLst/>
                        </a:rPr>
                        <a:t>Ag NPs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a:t>
                      </a:r>
                      <a:r>
                        <a:rPr lang="pl-PL" sz="1000" dirty="0">
                          <a:effectLst/>
                        </a:rPr>
                        <a:t>5260</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04488</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8454287"/>
                  </a:ext>
                </a:extLst>
              </a:tr>
              <a:tr h="208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rPr>
                        <a:t>Water + Ag N</a:t>
                      </a:r>
                      <a:r>
                        <a:rPr lang="pl-PL" sz="1000" dirty="0">
                          <a:effectLst/>
                        </a:rPr>
                        <a:t>anowires</a:t>
                      </a:r>
                      <a:endParaRPr lang="pl-PL" sz="1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t>2.5230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t>0.04507</a:t>
                      </a:r>
                    </a:p>
                  </a:txBody>
                  <a:tcPr/>
                </a:tc>
                <a:extLst>
                  <a:ext uri="{0D108BD9-81ED-4DB2-BD59-A6C34878D82A}">
                    <a16:rowId xmlns:a16="http://schemas.microsoft.com/office/drawing/2014/main" val="1857169749"/>
                  </a:ext>
                </a:extLst>
              </a:tr>
            </a:tbl>
          </a:graphicData>
        </a:graphic>
      </p:graphicFrame>
      <p:graphicFrame>
        <p:nvGraphicFramePr>
          <p:cNvPr id="13" name="Tabela 11">
            <a:extLst>
              <a:ext uri="{FF2B5EF4-FFF2-40B4-BE49-F238E27FC236}">
                <a16:creationId xmlns:a16="http://schemas.microsoft.com/office/drawing/2014/main" id="{E4D87921-4F86-4EF5-B557-9EE587B453BC}"/>
              </a:ext>
            </a:extLst>
          </p:cNvPr>
          <p:cNvGraphicFramePr>
            <a:graphicFrameLocks noGrp="1"/>
          </p:cNvGraphicFramePr>
          <p:nvPr>
            <p:extLst>
              <p:ext uri="{D42A27DB-BD31-4B8C-83A1-F6EECF244321}">
                <p14:modId xmlns:p14="http://schemas.microsoft.com/office/powerpoint/2010/main" val="3484702359"/>
              </p:ext>
            </p:extLst>
          </p:nvPr>
        </p:nvGraphicFramePr>
        <p:xfrm>
          <a:off x="609600" y="4049838"/>
          <a:ext cx="7106286" cy="750762"/>
        </p:xfrm>
        <a:graphic>
          <a:graphicData uri="http://schemas.openxmlformats.org/drawingml/2006/table">
            <a:tbl>
              <a:tblPr firstRow="1" bandRow="1">
                <a:tableStyleId>{5C22544A-7EE6-4342-B048-85BDC9FD1C3A}</a:tableStyleId>
              </a:tblPr>
              <a:tblGrid>
                <a:gridCol w="2753686">
                  <a:extLst>
                    <a:ext uri="{9D8B030D-6E8A-4147-A177-3AD203B41FA5}">
                      <a16:colId xmlns:a16="http://schemas.microsoft.com/office/drawing/2014/main" val="516632668"/>
                    </a:ext>
                  </a:extLst>
                </a:gridCol>
                <a:gridCol w="1983838">
                  <a:extLst>
                    <a:ext uri="{9D8B030D-6E8A-4147-A177-3AD203B41FA5}">
                      <a16:colId xmlns:a16="http://schemas.microsoft.com/office/drawing/2014/main" val="3795725129"/>
                    </a:ext>
                  </a:extLst>
                </a:gridCol>
                <a:gridCol w="2368762">
                  <a:extLst>
                    <a:ext uri="{9D8B030D-6E8A-4147-A177-3AD203B41FA5}">
                      <a16:colId xmlns:a16="http://schemas.microsoft.com/office/drawing/2014/main" val="3654618035"/>
                    </a:ext>
                  </a:extLst>
                </a:gridCol>
              </a:tblGrid>
              <a:tr h="168974">
                <a:tc>
                  <a:txBody>
                    <a:bodyPr/>
                    <a:lstStyle/>
                    <a:p>
                      <a:pPr algn="ctr">
                        <a:lnSpc>
                          <a:spcPct val="107000"/>
                        </a:lnSpc>
                        <a:spcAft>
                          <a:spcPts val="800"/>
                        </a:spcAft>
                      </a:pPr>
                      <a:r>
                        <a:rPr lang="en-GB" sz="1000" dirty="0">
                          <a:effectLst/>
                        </a:rPr>
                        <a:t>Medium</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Time [s]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Speed [m/s]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0681235"/>
                  </a:ext>
                </a:extLst>
              </a:tr>
              <a:tr h="168974">
                <a:tc>
                  <a:txBody>
                    <a:bodyPr/>
                    <a:lstStyle/>
                    <a:p>
                      <a:pPr algn="ctr">
                        <a:lnSpc>
                          <a:spcPct val="107000"/>
                        </a:lnSpc>
                        <a:spcAft>
                          <a:spcPts val="800"/>
                        </a:spcAft>
                      </a:pPr>
                      <a:r>
                        <a:rPr lang="en-GB" sz="1000" dirty="0">
                          <a:effectLst/>
                        </a:rPr>
                        <a:t>water</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a:t>
                      </a:r>
                      <a:r>
                        <a:rPr lang="pl-PL" sz="1000" dirty="0">
                          <a:effectLst/>
                        </a:rPr>
                        <a:t>5341</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04440</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0674371"/>
                  </a:ext>
                </a:extLst>
              </a:tr>
              <a:tr h="168974">
                <a:tc>
                  <a:txBody>
                    <a:bodyPr/>
                    <a:lstStyle/>
                    <a:p>
                      <a:pPr algn="ctr">
                        <a:lnSpc>
                          <a:spcPct val="107000"/>
                        </a:lnSpc>
                        <a:spcAft>
                          <a:spcPts val="800"/>
                        </a:spcAft>
                      </a:pPr>
                      <a:r>
                        <a:rPr lang="en-GB" sz="1000" dirty="0">
                          <a:effectLst/>
                        </a:rPr>
                        <a:t>Water + </a:t>
                      </a:r>
                      <a:r>
                        <a:rPr lang="pl-PL" sz="1000" dirty="0">
                          <a:effectLst/>
                        </a:rPr>
                        <a:t>BSA + </a:t>
                      </a:r>
                      <a:r>
                        <a:rPr lang="en-GB" sz="1000" dirty="0">
                          <a:effectLst/>
                        </a:rPr>
                        <a:t>Ag NPs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a:t>
                      </a:r>
                      <a:r>
                        <a:rPr lang="pl-PL" sz="1000" dirty="0">
                          <a:effectLst/>
                        </a:rPr>
                        <a:t>5380</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04413</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8454287"/>
                  </a:ext>
                </a:extLst>
              </a:tr>
              <a:tr h="208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rPr>
                        <a:t>Water + </a:t>
                      </a:r>
                      <a:r>
                        <a:rPr lang="pl-PL" sz="1000" dirty="0">
                          <a:effectLst/>
                        </a:rPr>
                        <a:t>BSA + </a:t>
                      </a:r>
                      <a:r>
                        <a:rPr lang="en-GB" sz="1000" dirty="0">
                          <a:effectLst/>
                        </a:rPr>
                        <a:t>Ag N</a:t>
                      </a:r>
                      <a:r>
                        <a:rPr lang="pl-PL" sz="1000" dirty="0">
                          <a:effectLst/>
                        </a:rPr>
                        <a:t>anowires</a:t>
                      </a:r>
                      <a:endParaRPr lang="pl-PL" sz="1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t>2.5340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t>0.04440</a:t>
                      </a:r>
                    </a:p>
                  </a:txBody>
                  <a:tcPr/>
                </a:tc>
                <a:extLst>
                  <a:ext uri="{0D108BD9-81ED-4DB2-BD59-A6C34878D82A}">
                    <a16:rowId xmlns:a16="http://schemas.microsoft.com/office/drawing/2014/main" val="1857169749"/>
                  </a:ext>
                </a:extLst>
              </a:tr>
            </a:tbl>
          </a:graphicData>
        </a:graphic>
      </p:graphicFrame>
    </p:spTree>
    <p:extLst>
      <p:ext uri="{BB962C8B-B14F-4D97-AF65-F5344CB8AC3E}">
        <p14:creationId xmlns:p14="http://schemas.microsoft.com/office/powerpoint/2010/main" val="625142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pl-PL" sz="2400" b="1" dirty="0">
                <a:solidFill>
                  <a:schemeClr val="tx2">
                    <a:lumMod val="60000"/>
                    <a:lumOff val="40000"/>
                  </a:schemeClr>
                </a:solidFill>
              </a:rPr>
              <a:t>4. </a:t>
            </a:r>
            <a:r>
              <a:rPr lang="en-US" sz="2400" b="1" dirty="0">
                <a:solidFill>
                  <a:schemeClr val="tx2">
                    <a:lumMod val="60000"/>
                    <a:lumOff val="40000"/>
                  </a:schemeClr>
                </a:solidFill>
              </a:rPr>
              <a:t>Results</a:t>
            </a:r>
            <a:r>
              <a:rPr lang="fr-FR" sz="2400" b="1" dirty="0">
                <a:solidFill>
                  <a:schemeClr val="tx2">
                    <a:lumMod val="60000"/>
                    <a:lumOff val="40000"/>
                  </a:schemeClr>
                </a:solidFill>
              </a:rPr>
              <a:t> </a:t>
            </a:r>
            <a:r>
              <a:rPr lang="en-US" sz="2400" b="1" dirty="0">
                <a:solidFill>
                  <a:schemeClr val="tx2">
                    <a:lumMod val="60000"/>
                    <a:lumOff val="40000"/>
                  </a:schemeClr>
                </a:solidFill>
              </a:rPr>
              <a:t>and</a:t>
            </a:r>
            <a:r>
              <a:rPr lang="fr-FR" sz="2400" b="1" dirty="0">
                <a:solidFill>
                  <a:schemeClr val="tx2">
                    <a:lumMod val="60000"/>
                    <a:lumOff val="40000"/>
                  </a:schemeClr>
                </a:solidFill>
              </a:rPr>
              <a:t>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4" name="pole tekstowe 23">
            <a:extLst>
              <a:ext uri="{FF2B5EF4-FFF2-40B4-BE49-F238E27FC236}">
                <a16:creationId xmlns:a16="http://schemas.microsoft.com/office/drawing/2014/main" id="{56EF05C7-9E99-45AE-A67D-998F4838534E}"/>
              </a:ext>
            </a:extLst>
          </p:cNvPr>
          <p:cNvSpPr txBox="1"/>
          <p:nvPr/>
        </p:nvSpPr>
        <p:spPr>
          <a:xfrm>
            <a:off x="537839" y="1432985"/>
            <a:ext cx="6771587" cy="523220"/>
          </a:xfrm>
          <a:prstGeom prst="rect">
            <a:avLst/>
          </a:prstGeom>
          <a:noFill/>
        </p:spPr>
        <p:txBody>
          <a:bodyPr wrap="square">
            <a:spAutoFit/>
          </a:bodyPr>
          <a:lstStyle/>
          <a:p>
            <a:pPr algn="just"/>
            <a:r>
              <a:rPr lang="pl-PL" sz="1400" dirty="0"/>
              <a:t>Table 8. Time and speed of </a:t>
            </a:r>
            <a:r>
              <a:rPr lang="pl-PL" sz="1400" dirty="0" err="1"/>
              <a:t>syringe</a:t>
            </a:r>
            <a:r>
              <a:rPr lang="pl-PL" sz="1400" dirty="0"/>
              <a:t> </a:t>
            </a:r>
            <a:r>
              <a:rPr lang="pl-PL" sz="1400" dirty="0" err="1"/>
              <a:t>plunger</a:t>
            </a:r>
            <a:r>
              <a:rPr lang="pl-PL" sz="1400" dirty="0"/>
              <a:t> in the end of </a:t>
            </a:r>
            <a:r>
              <a:rPr lang="pl-PL" sz="1400" dirty="0" err="1"/>
              <a:t>its</a:t>
            </a:r>
            <a:r>
              <a:rPr lang="pl-PL" sz="1400" dirty="0"/>
              <a:t> displacement for water, and water + Ag NPs, d = 1.5 mm, l = 7.5 cm, D1 = 2 mm</a:t>
            </a:r>
          </a:p>
        </p:txBody>
      </p:sp>
      <p:sp>
        <p:nvSpPr>
          <p:cNvPr id="25" name="pole tekstowe 24">
            <a:extLst>
              <a:ext uri="{FF2B5EF4-FFF2-40B4-BE49-F238E27FC236}">
                <a16:creationId xmlns:a16="http://schemas.microsoft.com/office/drawing/2014/main" id="{B4A7DC1C-A3AC-4073-A5C8-A91C15CD3615}"/>
              </a:ext>
            </a:extLst>
          </p:cNvPr>
          <p:cNvSpPr txBox="1"/>
          <p:nvPr/>
        </p:nvSpPr>
        <p:spPr>
          <a:xfrm>
            <a:off x="506767" y="3670546"/>
            <a:ext cx="7209119" cy="523220"/>
          </a:xfrm>
          <a:prstGeom prst="rect">
            <a:avLst/>
          </a:prstGeom>
          <a:noFill/>
        </p:spPr>
        <p:txBody>
          <a:bodyPr wrap="square">
            <a:spAutoFit/>
          </a:bodyPr>
          <a:lstStyle/>
          <a:p>
            <a:pPr algn="just"/>
            <a:r>
              <a:rPr lang="pl-PL" sz="1400" dirty="0"/>
              <a:t>The introduction of curvature to the needle only slightly affected time of </a:t>
            </a:r>
            <a:r>
              <a:rPr lang="pl-PL" sz="1400" dirty="0" err="1"/>
              <a:t>syringe</a:t>
            </a:r>
            <a:r>
              <a:rPr lang="pl-PL" sz="1400" dirty="0"/>
              <a:t> </a:t>
            </a:r>
            <a:r>
              <a:rPr lang="pl-PL" sz="1400" dirty="0" err="1"/>
              <a:t>plunger</a:t>
            </a:r>
            <a:r>
              <a:rPr lang="pl-PL" sz="1400" dirty="0"/>
              <a:t> motion and its speed in the end of this kind of motion.</a:t>
            </a:r>
          </a:p>
        </p:txBody>
      </p:sp>
      <p:graphicFrame>
        <p:nvGraphicFramePr>
          <p:cNvPr id="13" name="Tabela 11">
            <a:extLst>
              <a:ext uri="{FF2B5EF4-FFF2-40B4-BE49-F238E27FC236}">
                <a16:creationId xmlns:a16="http://schemas.microsoft.com/office/drawing/2014/main" id="{E4D87921-4F86-4EF5-B557-9EE587B453BC}"/>
              </a:ext>
            </a:extLst>
          </p:cNvPr>
          <p:cNvGraphicFramePr>
            <a:graphicFrameLocks noGrp="1"/>
          </p:cNvGraphicFramePr>
          <p:nvPr>
            <p:extLst>
              <p:ext uri="{D42A27DB-BD31-4B8C-83A1-F6EECF244321}">
                <p14:modId xmlns:p14="http://schemas.microsoft.com/office/powerpoint/2010/main" val="735160525"/>
              </p:ext>
            </p:extLst>
          </p:nvPr>
        </p:nvGraphicFramePr>
        <p:xfrm>
          <a:off x="609600" y="2584872"/>
          <a:ext cx="7106286" cy="750762"/>
        </p:xfrm>
        <a:graphic>
          <a:graphicData uri="http://schemas.openxmlformats.org/drawingml/2006/table">
            <a:tbl>
              <a:tblPr firstRow="1" bandRow="1">
                <a:tableStyleId>{5C22544A-7EE6-4342-B048-85BDC9FD1C3A}</a:tableStyleId>
              </a:tblPr>
              <a:tblGrid>
                <a:gridCol w="2753686">
                  <a:extLst>
                    <a:ext uri="{9D8B030D-6E8A-4147-A177-3AD203B41FA5}">
                      <a16:colId xmlns:a16="http://schemas.microsoft.com/office/drawing/2014/main" val="516632668"/>
                    </a:ext>
                  </a:extLst>
                </a:gridCol>
                <a:gridCol w="1983838">
                  <a:extLst>
                    <a:ext uri="{9D8B030D-6E8A-4147-A177-3AD203B41FA5}">
                      <a16:colId xmlns:a16="http://schemas.microsoft.com/office/drawing/2014/main" val="3795725129"/>
                    </a:ext>
                  </a:extLst>
                </a:gridCol>
                <a:gridCol w="2368762">
                  <a:extLst>
                    <a:ext uri="{9D8B030D-6E8A-4147-A177-3AD203B41FA5}">
                      <a16:colId xmlns:a16="http://schemas.microsoft.com/office/drawing/2014/main" val="3654618035"/>
                    </a:ext>
                  </a:extLst>
                </a:gridCol>
              </a:tblGrid>
              <a:tr h="168974">
                <a:tc>
                  <a:txBody>
                    <a:bodyPr/>
                    <a:lstStyle/>
                    <a:p>
                      <a:pPr algn="ctr">
                        <a:lnSpc>
                          <a:spcPct val="107000"/>
                        </a:lnSpc>
                        <a:spcAft>
                          <a:spcPts val="800"/>
                        </a:spcAft>
                      </a:pPr>
                      <a:r>
                        <a:rPr lang="en-GB" sz="1000" dirty="0">
                          <a:effectLst/>
                        </a:rPr>
                        <a:t>Medium</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Time [s]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Speed [m/s]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0681235"/>
                  </a:ext>
                </a:extLst>
              </a:tr>
              <a:tr h="168974">
                <a:tc>
                  <a:txBody>
                    <a:bodyPr/>
                    <a:lstStyle/>
                    <a:p>
                      <a:pPr algn="ctr">
                        <a:lnSpc>
                          <a:spcPct val="107000"/>
                        </a:lnSpc>
                        <a:spcAft>
                          <a:spcPts val="800"/>
                        </a:spcAft>
                      </a:pPr>
                      <a:r>
                        <a:rPr lang="en-GB" sz="1000" dirty="0">
                          <a:effectLst/>
                        </a:rPr>
                        <a:t>Water</a:t>
                      </a:r>
                      <a:r>
                        <a:rPr lang="pl-PL" sz="1000" dirty="0">
                          <a:effectLst/>
                        </a:rPr>
                        <a:t> + BSA</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a:t>
                      </a:r>
                      <a:r>
                        <a:rPr lang="pl-PL" sz="1000" dirty="0">
                          <a:effectLst/>
                        </a:rPr>
                        <a:t>5340</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04437</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0674371"/>
                  </a:ext>
                </a:extLst>
              </a:tr>
              <a:tr h="168974">
                <a:tc>
                  <a:txBody>
                    <a:bodyPr/>
                    <a:lstStyle/>
                    <a:p>
                      <a:pPr algn="ctr">
                        <a:lnSpc>
                          <a:spcPct val="107000"/>
                        </a:lnSpc>
                        <a:spcAft>
                          <a:spcPts val="800"/>
                        </a:spcAft>
                      </a:pPr>
                      <a:r>
                        <a:rPr lang="en-GB" sz="1000" dirty="0">
                          <a:effectLst/>
                        </a:rPr>
                        <a:t>Water + </a:t>
                      </a:r>
                      <a:r>
                        <a:rPr lang="pl-PL" sz="1000" dirty="0">
                          <a:effectLst/>
                        </a:rPr>
                        <a:t>BSA + </a:t>
                      </a:r>
                      <a:r>
                        <a:rPr lang="en-GB" sz="1000" dirty="0">
                          <a:effectLst/>
                        </a:rPr>
                        <a:t>Ag NPs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2.</a:t>
                      </a:r>
                      <a:r>
                        <a:rPr lang="pl-PL" sz="1000" dirty="0">
                          <a:effectLst/>
                        </a:rPr>
                        <a:t>5390</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dirty="0">
                          <a:effectLst/>
                        </a:rPr>
                        <a:t>0.</a:t>
                      </a:r>
                      <a:r>
                        <a:rPr lang="pl-PL" sz="1000" dirty="0">
                          <a:effectLst/>
                        </a:rPr>
                        <a:t>04410</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8454287"/>
                  </a:ext>
                </a:extLst>
              </a:tr>
              <a:tr h="208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rPr>
                        <a:t>Water + </a:t>
                      </a:r>
                      <a:r>
                        <a:rPr lang="pl-PL" sz="1000" dirty="0">
                          <a:effectLst/>
                        </a:rPr>
                        <a:t>BSA + </a:t>
                      </a:r>
                      <a:r>
                        <a:rPr lang="en-GB" sz="1000" dirty="0">
                          <a:effectLst/>
                        </a:rPr>
                        <a:t>Ag N</a:t>
                      </a:r>
                      <a:r>
                        <a:rPr lang="pl-PL" sz="1000" dirty="0">
                          <a:effectLst/>
                        </a:rPr>
                        <a:t>anowires</a:t>
                      </a:r>
                      <a:endParaRPr lang="pl-PL" sz="1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t>2.5345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t>0.04437</a:t>
                      </a:r>
                    </a:p>
                  </a:txBody>
                  <a:tcPr/>
                </a:tc>
                <a:extLst>
                  <a:ext uri="{0D108BD9-81ED-4DB2-BD59-A6C34878D82A}">
                    <a16:rowId xmlns:a16="http://schemas.microsoft.com/office/drawing/2014/main" val="1857169749"/>
                  </a:ext>
                </a:extLst>
              </a:tr>
            </a:tbl>
          </a:graphicData>
        </a:graphic>
      </p:graphicFrame>
    </p:spTree>
    <p:extLst>
      <p:ext uri="{BB962C8B-B14F-4D97-AF65-F5344CB8AC3E}">
        <p14:creationId xmlns:p14="http://schemas.microsoft.com/office/powerpoint/2010/main" val="1705667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pl-PL" sz="2400" b="1" dirty="0">
                <a:solidFill>
                  <a:schemeClr val="tx2">
                    <a:lumMod val="60000"/>
                    <a:lumOff val="40000"/>
                  </a:schemeClr>
                </a:solidFill>
              </a:rPr>
              <a:t>5. </a:t>
            </a:r>
            <a:r>
              <a:rPr lang="en-US" sz="2400" b="1" dirty="0">
                <a:solidFill>
                  <a:schemeClr val="tx2">
                    <a:lumMod val="60000"/>
                    <a:lumOff val="40000"/>
                  </a:schemeClr>
                </a:solidFill>
              </a:rPr>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28</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pole tekstowe 7">
            <a:extLst>
              <a:ext uri="{FF2B5EF4-FFF2-40B4-BE49-F238E27FC236}">
                <a16:creationId xmlns:a16="http://schemas.microsoft.com/office/drawing/2014/main" id="{32E73738-210E-4F33-AF2F-3F76976037F1}"/>
              </a:ext>
            </a:extLst>
          </p:cNvPr>
          <p:cNvSpPr txBox="1"/>
          <p:nvPr/>
        </p:nvSpPr>
        <p:spPr>
          <a:xfrm>
            <a:off x="583706" y="1040193"/>
            <a:ext cx="7569693" cy="3693319"/>
          </a:xfrm>
          <a:prstGeom prst="rect">
            <a:avLst/>
          </a:prstGeom>
          <a:noFill/>
        </p:spPr>
        <p:txBody>
          <a:bodyPr wrap="square">
            <a:spAutoFit/>
          </a:bodyPr>
          <a:lstStyle/>
          <a:p>
            <a:pPr marL="342900" indent="-342900" algn="just">
              <a:buAutoNum type="arabicPeriod"/>
            </a:pPr>
            <a:r>
              <a:rPr lang="en-US" dirty="0"/>
              <a:t>The resistance to motion during administration of silver preparation are mainly affected by the needle hole diameter and related to it the hub hole diameter.</a:t>
            </a:r>
          </a:p>
          <a:p>
            <a:pPr marL="342900" indent="-342900" algn="just">
              <a:buAutoNum type="arabicPeriod"/>
            </a:pPr>
            <a:r>
              <a:rPr lang="en-US" dirty="0"/>
              <a:t>The form of silver preparation practically does not affect the resistance to motion of </a:t>
            </a:r>
            <a:r>
              <a:rPr lang="pl-PL" dirty="0" err="1"/>
              <a:t>syringe</a:t>
            </a:r>
            <a:r>
              <a:rPr lang="pl-PL" dirty="0"/>
              <a:t> </a:t>
            </a:r>
            <a:r>
              <a:rPr lang="pl-PL" dirty="0" err="1"/>
              <a:t>plunger</a:t>
            </a:r>
            <a:r>
              <a:rPr lang="en-US" dirty="0"/>
              <a:t> against syringe</a:t>
            </a:r>
            <a:r>
              <a:rPr lang="pl-PL" dirty="0"/>
              <a:t> </a:t>
            </a:r>
            <a:r>
              <a:rPr lang="pl-PL" dirty="0" err="1"/>
              <a:t>barrel</a:t>
            </a:r>
            <a:r>
              <a:rPr lang="en-US" dirty="0"/>
              <a:t>.</a:t>
            </a:r>
          </a:p>
          <a:p>
            <a:pPr marL="342900" indent="-342900" algn="just">
              <a:buAutoNum type="arabicPeriod"/>
            </a:pPr>
            <a:r>
              <a:rPr lang="en-US" dirty="0"/>
              <a:t>The change of 50% in diameter results in only slight change of resistance to motion of s</a:t>
            </a:r>
            <a:r>
              <a:rPr lang="pl-PL" dirty="0" err="1"/>
              <a:t>yringe</a:t>
            </a:r>
            <a:r>
              <a:rPr lang="pl-PL" dirty="0"/>
              <a:t> </a:t>
            </a:r>
            <a:r>
              <a:rPr lang="pl-PL" dirty="0" err="1"/>
              <a:t>plunger</a:t>
            </a:r>
            <a:r>
              <a:rPr lang="en-US" dirty="0"/>
              <a:t> against syringe</a:t>
            </a:r>
            <a:r>
              <a:rPr lang="pl-PL" dirty="0"/>
              <a:t> </a:t>
            </a:r>
            <a:r>
              <a:rPr lang="pl-PL" dirty="0" err="1"/>
              <a:t>barrel</a:t>
            </a:r>
            <a:r>
              <a:rPr lang="en-US" dirty="0"/>
              <a:t>.</a:t>
            </a:r>
          </a:p>
          <a:p>
            <a:pPr marL="342900" indent="-342900" algn="just">
              <a:buAutoNum type="arabicPeriod"/>
            </a:pPr>
            <a:r>
              <a:rPr lang="en-US" dirty="0"/>
              <a:t>The addition of BSA only slightly affects the resistance to motion of </a:t>
            </a:r>
            <a:r>
              <a:rPr lang="pl-PL" dirty="0" err="1"/>
              <a:t>plunger</a:t>
            </a:r>
            <a:r>
              <a:rPr lang="en-US" dirty="0"/>
              <a:t> but can prevent or delay agglomeration process of silver preparation in water solution.</a:t>
            </a:r>
          </a:p>
          <a:p>
            <a:pPr marL="342900" indent="-342900" algn="just">
              <a:buAutoNum type="arabicPeriod"/>
            </a:pPr>
            <a:r>
              <a:rPr lang="en-US" dirty="0"/>
              <a:t>The </a:t>
            </a:r>
            <a:r>
              <a:rPr lang="en-US" sz="1800" dirty="0"/>
              <a:t>introduction of curvature to the needle only slightly affects the resistance to motion of s</a:t>
            </a:r>
            <a:r>
              <a:rPr lang="pl-PL" sz="1800" dirty="0" err="1"/>
              <a:t>yringe</a:t>
            </a:r>
            <a:r>
              <a:rPr lang="pl-PL" sz="1800" dirty="0"/>
              <a:t> </a:t>
            </a:r>
            <a:r>
              <a:rPr lang="pl-PL" sz="1800" dirty="0" err="1"/>
              <a:t>plunger</a:t>
            </a:r>
            <a:r>
              <a:rPr lang="pl-PL" sz="1800" dirty="0"/>
              <a:t> </a:t>
            </a:r>
            <a:r>
              <a:rPr lang="en-US" sz="1800" dirty="0"/>
              <a:t>against syringe</a:t>
            </a:r>
            <a:r>
              <a:rPr lang="pl-PL" sz="1800" dirty="0"/>
              <a:t> </a:t>
            </a:r>
            <a:r>
              <a:rPr lang="pl-PL" sz="1800" dirty="0" err="1"/>
              <a:t>barrel</a:t>
            </a:r>
            <a:r>
              <a:rPr lang="en-US" sz="1800" dirty="0"/>
              <a:t>.</a:t>
            </a:r>
            <a:endParaRPr lang="en-US" dirty="0"/>
          </a:p>
          <a:p>
            <a:pPr algn="just"/>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2492990"/>
          </a:xfrm>
          <a:prstGeom prst="rect">
            <a:avLst/>
          </a:prstGeom>
          <a:noFill/>
        </p:spPr>
        <p:txBody>
          <a:bodyPr wrap="square" rtlCol="0">
            <a:spAutoFit/>
          </a:bodyPr>
          <a:lstStyle/>
          <a:p>
            <a:r>
              <a:rPr lang="en-US" sz="2400" b="1" dirty="0"/>
              <a:t>Acknowledgments</a:t>
            </a:r>
          </a:p>
          <a:p>
            <a:endParaRPr lang="pl-PL" sz="2400" b="1" dirty="0"/>
          </a:p>
          <a:p>
            <a:endParaRPr lang="pl-PL" sz="2400" b="1" dirty="0"/>
          </a:p>
          <a:p>
            <a:endParaRPr lang="pl-PL" sz="2400" b="1" dirty="0"/>
          </a:p>
          <a:p>
            <a:endParaRPr lang="fr-FR" sz="2400" b="1" dirty="0"/>
          </a:p>
          <a:p>
            <a:r>
              <a:rPr lang="pl-PL" sz="3600" dirty="0">
                <a:solidFill>
                  <a:srgbClr val="0070C0"/>
                </a:solidFill>
              </a:rPr>
              <a:t>Thank You, very much, for Your attention!</a:t>
            </a:r>
            <a:endParaRPr lang="fr-FR" sz="3600" dirty="0">
              <a:solidFill>
                <a:srgbClr val="0070C0"/>
              </a:solidFill>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29</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pole tekstowe 6">
            <a:extLst>
              <a:ext uri="{FF2B5EF4-FFF2-40B4-BE49-F238E27FC236}">
                <a16:creationId xmlns:a16="http://schemas.microsoft.com/office/drawing/2014/main" id="{DA5301E5-9319-438D-8CAD-DC1C9DE3B2FA}"/>
              </a:ext>
            </a:extLst>
          </p:cNvPr>
          <p:cNvSpPr txBox="1"/>
          <p:nvPr/>
        </p:nvSpPr>
        <p:spPr>
          <a:xfrm>
            <a:off x="609600" y="4150821"/>
            <a:ext cx="7850832" cy="646331"/>
          </a:xfrm>
          <a:prstGeom prst="rect">
            <a:avLst/>
          </a:prstGeom>
          <a:noFill/>
        </p:spPr>
        <p:txBody>
          <a:bodyPr wrap="square">
            <a:spAutoFit/>
          </a:bodyPr>
          <a:lstStyle/>
          <a:p>
            <a:r>
              <a:rPr lang="en-US" dirty="0">
                <a:solidFill>
                  <a:srgbClr val="FF0000"/>
                </a:solidFill>
              </a:rPr>
              <a:t>The research has been partially financially supported (JO) by the National Science Centre in Poland (chemical part: grant UMO-2014/15/B/NZ7/00944)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4247317"/>
          </a:xfrm>
          <a:prstGeom prst="rect">
            <a:avLst/>
          </a:prstGeom>
          <a:noFill/>
        </p:spPr>
        <p:txBody>
          <a:bodyPr wrap="square" rtlCol="0">
            <a:spAutoFit/>
          </a:bodyPr>
          <a:lstStyle/>
          <a:p>
            <a:r>
              <a:rPr lang="fr-FR" b="1" dirty="0"/>
              <a:t>Abstract:</a:t>
            </a:r>
            <a:endParaRPr lang="fr-FR" dirty="0"/>
          </a:p>
          <a:p>
            <a:pPr algn="just"/>
            <a:endParaRPr lang="fr-FR" dirty="0"/>
          </a:p>
          <a:p>
            <a:pPr algn="just"/>
            <a:r>
              <a:rPr lang="en-US" dirty="0"/>
              <a:t>The present</a:t>
            </a:r>
            <a:r>
              <a:rPr lang="pl-PL" dirty="0"/>
              <a:t> </a:t>
            </a:r>
            <a:r>
              <a:rPr lang="en-US" dirty="0"/>
              <a:t>study</a:t>
            </a:r>
            <a:r>
              <a:rPr lang="pl-PL" dirty="0"/>
              <a:t> </a:t>
            </a:r>
            <a:r>
              <a:rPr lang="en-US" dirty="0"/>
              <a:t>concerns</a:t>
            </a:r>
            <a:r>
              <a:rPr lang="pl-PL" dirty="0"/>
              <a:t> the </a:t>
            </a:r>
            <a:r>
              <a:rPr lang="pl-PL" dirty="0" err="1"/>
              <a:t>resistance</a:t>
            </a:r>
            <a:r>
              <a:rPr lang="pl-PL" dirty="0"/>
              <a:t> to motion of </a:t>
            </a:r>
            <a:r>
              <a:rPr lang="pl-PL" dirty="0" err="1"/>
              <a:t>syringe</a:t>
            </a:r>
            <a:r>
              <a:rPr lang="pl-PL" dirty="0"/>
              <a:t> </a:t>
            </a:r>
            <a:r>
              <a:rPr lang="pl-PL" dirty="0" err="1"/>
              <a:t>plunger</a:t>
            </a:r>
            <a:r>
              <a:rPr lang="pl-PL" dirty="0"/>
              <a:t> </a:t>
            </a:r>
            <a:r>
              <a:rPr lang="pl-PL" dirty="0" err="1"/>
              <a:t>against</a:t>
            </a:r>
            <a:r>
              <a:rPr lang="pl-PL" dirty="0"/>
              <a:t> </a:t>
            </a:r>
            <a:r>
              <a:rPr lang="pl-PL" dirty="0" err="1"/>
              <a:t>syringe</a:t>
            </a:r>
            <a:r>
              <a:rPr lang="pl-PL" dirty="0"/>
              <a:t> </a:t>
            </a:r>
            <a:r>
              <a:rPr lang="pl-PL" dirty="0" err="1"/>
              <a:t>barrel</a:t>
            </a:r>
            <a:r>
              <a:rPr lang="pl-PL" dirty="0"/>
              <a:t> </a:t>
            </a:r>
            <a:r>
              <a:rPr lang="pl-PL" dirty="0" err="1"/>
              <a:t>during</a:t>
            </a:r>
            <a:r>
              <a:rPr lang="pl-PL" dirty="0"/>
              <a:t> intragastrical administration of silver preparations into mice models of Gastrointestinal Diseases. The mathematical model of drug flow in the </a:t>
            </a:r>
            <a:r>
              <a:rPr lang="pl-PL" dirty="0" err="1"/>
              <a:t>syringe</a:t>
            </a:r>
            <a:r>
              <a:rPr lang="pl-PL" dirty="0"/>
              <a:t> </a:t>
            </a:r>
            <a:r>
              <a:rPr lang="pl-PL" dirty="0" err="1"/>
              <a:t>barrel</a:t>
            </a:r>
            <a:r>
              <a:rPr lang="pl-PL" dirty="0"/>
              <a:t>-hub-</a:t>
            </a:r>
            <a:r>
              <a:rPr lang="pl-PL" dirty="0" err="1"/>
              <a:t>needle</a:t>
            </a:r>
            <a:r>
              <a:rPr lang="pl-PL" dirty="0"/>
              <a:t> assembly was elaborated and presented. The effect of geometrical parameters of the mentioned assembly affecting the resistance to motion was  profoundly investigated. The resistance to motion during administration of silver preparation depended mainly on the needle hole diameters and hub hole. The form of silver preparation and length of needle only slightly affected the resistance to motion. The important role of albumin in prevention of Ag nanoparticles agglomeration was found.</a:t>
            </a:r>
          </a:p>
          <a:p>
            <a:endParaRPr lang="en-US" dirty="0"/>
          </a:p>
          <a:p>
            <a:endParaRPr lang="en-US" dirty="0"/>
          </a:p>
          <a:p>
            <a:r>
              <a:rPr lang="fr-FR" b="1" dirty="0"/>
              <a:t>Keywords: </a:t>
            </a:r>
            <a:r>
              <a:rPr lang="pl-PL" dirty="0"/>
              <a:t>gastrointestinal tract, animal model, Ag preparations, </a:t>
            </a:r>
            <a:r>
              <a:rPr lang="en-US" dirty="0"/>
              <a:t>anti</a:t>
            </a:r>
            <a:r>
              <a:rPr lang="pl-PL" dirty="0"/>
              <a:t>-</a:t>
            </a:r>
            <a:r>
              <a:rPr lang="en-US" dirty="0"/>
              <a:t>clogging</a:t>
            </a:r>
            <a:endParaRPr lang="en-US"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b="1" dirty="0">
                <a:solidFill>
                  <a:schemeClr val="tx2">
                    <a:lumMod val="60000"/>
                    <a:lumOff val="40000"/>
                  </a:schemeClr>
                </a:solidFill>
              </a:rPr>
              <a:t>1. </a:t>
            </a:r>
            <a:r>
              <a:rPr lang="fr-FR" sz="2400" b="1" dirty="0">
                <a:solidFill>
                  <a:schemeClr val="tx2">
                    <a:lumMod val="60000"/>
                    <a:lumOff val="40000"/>
                  </a:schemeClr>
                </a:solidFill>
              </a:rPr>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pole tekstowe 5">
            <a:extLst>
              <a:ext uri="{FF2B5EF4-FFF2-40B4-BE49-F238E27FC236}">
                <a16:creationId xmlns:a16="http://schemas.microsoft.com/office/drawing/2014/main" id="{E307C869-E6B7-4A95-BA30-DECBAE4897F7}"/>
              </a:ext>
            </a:extLst>
          </p:cNvPr>
          <p:cNvSpPr txBox="1"/>
          <p:nvPr/>
        </p:nvSpPr>
        <p:spPr>
          <a:xfrm>
            <a:off x="533400" y="1145644"/>
            <a:ext cx="8001000" cy="3939540"/>
          </a:xfrm>
          <a:prstGeom prst="rect">
            <a:avLst/>
          </a:prstGeom>
          <a:noFill/>
        </p:spPr>
        <p:txBody>
          <a:bodyPr wrap="square">
            <a:spAutoFit/>
          </a:bodyPr>
          <a:lstStyle/>
          <a:p>
            <a:pPr algn="just"/>
            <a:r>
              <a:rPr lang="en-US" dirty="0"/>
              <a:t>Infectious, autoimmune, and physiological states often occur in the small and large intestines. </a:t>
            </a:r>
            <a:endParaRPr lang="pl-PL" dirty="0"/>
          </a:p>
          <a:p>
            <a:pPr algn="just"/>
            <a:r>
              <a:rPr lang="en-US" dirty="0"/>
              <a:t>Inflammation of the intestines (enterocolitis) </a:t>
            </a:r>
            <a:r>
              <a:rPr lang="pl-PL" dirty="0"/>
              <a:t>and the o</a:t>
            </a:r>
            <a:r>
              <a:rPr lang="en-US" dirty="0"/>
              <a:t>ther diseases of them </a:t>
            </a:r>
            <a:r>
              <a:rPr lang="pl-PL" dirty="0"/>
              <a:t>can be </a:t>
            </a:r>
            <a:r>
              <a:rPr lang="en-US" dirty="0"/>
              <a:t>accompanied by by vomiting, diarrhea</a:t>
            </a:r>
            <a:r>
              <a:rPr lang="pl-PL" dirty="0"/>
              <a:t>, </a:t>
            </a:r>
            <a:r>
              <a:rPr lang="en-US" dirty="0"/>
              <a:t>constipation, and altered </a:t>
            </a:r>
            <a:r>
              <a:rPr lang="pl-PL" dirty="0"/>
              <a:t>bowel habits</a:t>
            </a:r>
            <a:r>
              <a:rPr lang="en-US" dirty="0"/>
              <a:t>, such as with blood in stool. </a:t>
            </a:r>
          </a:p>
          <a:p>
            <a:pPr algn="just"/>
            <a:r>
              <a:rPr lang="en-US" dirty="0"/>
              <a:t>Acute </a:t>
            </a:r>
            <a:r>
              <a:rPr lang="pl-PL" dirty="0"/>
              <a:t>and chronic </a:t>
            </a:r>
            <a:r>
              <a:rPr lang="en-US" dirty="0"/>
              <a:t>conditions affecting the bowels include infectious diarrhea and mesenteric ischaemia. </a:t>
            </a:r>
          </a:p>
          <a:p>
            <a:pPr algn="just"/>
            <a:r>
              <a:rPr lang="pl-PL" dirty="0"/>
              <a:t>The </a:t>
            </a:r>
            <a:r>
              <a:rPr lang="en-US" dirty="0"/>
              <a:t>constipation</a:t>
            </a:r>
            <a:r>
              <a:rPr lang="pl-PL" dirty="0"/>
              <a:t> is mainly casues by the</a:t>
            </a:r>
            <a:r>
              <a:rPr lang="en-US" dirty="0"/>
              <a:t> faecal impaction and bowel obstruction, in turn </a:t>
            </a:r>
            <a:r>
              <a:rPr lang="pl-PL" dirty="0"/>
              <a:t>resulting from</a:t>
            </a:r>
            <a:r>
              <a:rPr lang="en-US" dirty="0"/>
              <a:t> ileus, intussusception, volvulus.</a:t>
            </a:r>
          </a:p>
          <a:p>
            <a:pPr algn="just"/>
            <a:r>
              <a:rPr lang="en-US" dirty="0"/>
              <a:t>Inflammatory bowel diseases of unknown etiology, such as Crohn's disease or ulcerative colitis,  affect the intestines and other parts of the gastrointestinal tract. </a:t>
            </a:r>
          </a:p>
          <a:p>
            <a:pPr algn="just"/>
            <a:r>
              <a:rPr lang="en-US" dirty="0"/>
              <a:t>Other causes of illness include intestinal pseudo</a:t>
            </a:r>
            <a:r>
              <a:rPr lang="pl-PL" dirty="0"/>
              <a:t>-</a:t>
            </a:r>
            <a:r>
              <a:rPr lang="en-US" dirty="0"/>
              <a:t>obstruction, and necrotizing enterocolitis.</a:t>
            </a:r>
            <a:endParaRPr lang="pl-PL" dirty="0"/>
          </a:p>
          <a:p>
            <a:r>
              <a:rPr lang="en-US" sz="800" dirty="0" err="1">
                <a:solidFill>
                  <a:srgbClr val="FF0000"/>
                </a:solidFill>
              </a:rPr>
              <a:t>Colledge</a:t>
            </a:r>
            <a:r>
              <a:rPr lang="en-US" sz="800" dirty="0">
                <a:solidFill>
                  <a:srgbClr val="FF0000"/>
                </a:solidFill>
              </a:rPr>
              <a:t>, Walker, Ralston, &amp; Davidson. (2010). Davidson's principles and practice of medicine. (21st ed. / the editors, Nicki R. </a:t>
            </a:r>
            <a:r>
              <a:rPr lang="en-US" sz="800" dirty="0" err="1">
                <a:solidFill>
                  <a:srgbClr val="FF0000"/>
                </a:solidFill>
              </a:rPr>
              <a:t>Colledge</a:t>
            </a:r>
            <a:r>
              <a:rPr lang="en-US" sz="800" dirty="0">
                <a:solidFill>
                  <a:srgbClr val="FF0000"/>
                </a:solidFill>
              </a:rPr>
              <a:t>, Brian R. Walker, Stuart H. Ralston ; illustrated by Robert Britton.). Churchill Livingstone/Elsevier, 850–862, 895–903</a:t>
            </a:r>
            <a:r>
              <a:rPr lang="en-US" sz="800" dirty="0"/>
              <a:t> </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solidFill>
              </a:rPr>
              <a:t>1.1. GI </a:t>
            </a:r>
            <a:r>
              <a:rPr lang="pl-PL" sz="2400" dirty="0" err="1">
                <a:solidFill>
                  <a:schemeClr val="tx2"/>
                </a:solidFill>
              </a:rPr>
              <a:t>diseases</a:t>
            </a:r>
            <a:r>
              <a:rPr lang="pl-PL" sz="2400" dirty="0">
                <a:solidFill>
                  <a:schemeClr val="tx2"/>
                </a:solidFill>
              </a:rPr>
              <a:t> l</a:t>
            </a:r>
            <a:r>
              <a:rPr lang="en-US" sz="2400" dirty="0" err="1">
                <a:solidFill>
                  <a:schemeClr val="tx2"/>
                </a:solidFill>
              </a:rPr>
              <a:t>ocalization</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pole tekstowe 5">
            <a:extLst>
              <a:ext uri="{FF2B5EF4-FFF2-40B4-BE49-F238E27FC236}">
                <a16:creationId xmlns:a16="http://schemas.microsoft.com/office/drawing/2014/main" id="{E307C869-E6B7-4A95-BA30-DECBAE4897F7}"/>
              </a:ext>
            </a:extLst>
          </p:cNvPr>
          <p:cNvSpPr txBox="1"/>
          <p:nvPr/>
        </p:nvSpPr>
        <p:spPr>
          <a:xfrm>
            <a:off x="533400" y="1035015"/>
            <a:ext cx="8001000" cy="4770537"/>
          </a:xfrm>
          <a:prstGeom prst="rect">
            <a:avLst/>
          </a:prstGeom>
          <a:noFill/>
        </p:spPr>
        <p:txBody>
          <a:bodyPr wrap="square">
            <a:spAutoFit/>
          </a:bodyPr>
          <a:lstStyle/>
          <a:p>
            <a:pPr algn="just"/>
            <a:r>
              <a:rPr lang="en-US" b="1" i="1" dirty="0"/>
              <a:t>Small intestine</a:t>
            </a:r>
          </a:p>
          <a:p>
            <a:pPr algn="just"/>
            <a:r>
              <a:rPr lang="en-US" dirty="0"/>
              <a:t>- Inflammation of the small intestine (enteritis)</a:t>
            </a:r>
            <a:r>
              <a:rPr lang="pl-PL" dirty="0"/>
              <a:t>: </a:t>
            </a:r>
            <a:r>
              <a:rPr lang="en-US" dirty="0"/>
              <a:t>duodenitis, jejunitis</a:t>
            </a:r>
            <a:r>
              <a:rPr lang="pl-PL" dirty="0"/>
              <a:t>,</a:t>
            </a:r>
            <a:r>
              <a:rPr lang="en-US" dirty="0"/>
              <a:t> ileitis.</a:t>
            </a:r>
          </a:p>
          <a:p>
            <a:pPr algn="just"/>
            <a:r>
              <a:rPr lang="en-US" dirty="0"/>
              <a:t>- Peptic ulcers in the duodenum. </a:t>
            </a:r>
          </a:p>
          <a:p>
            <a:pPr algn="just"/>
            <a:r>
              <a:rPr lang="en-US" dirty="0"/>
              <a:t>- Chronic diseases of malabsorption</a:t>
            </a:r>
            <a:r>
              <a:rPr lang="pl-PL" dirty="0"/>
              <a:t>:</a:t>
            </a:r>
            <a:r>
              <a:rPr lang="en-US" dirty="0"/>
              <a:t> the autoimmune coeliac disease, infective Tropical sprue, and congenital or surgical short bowel syndrome. </a:t>
            </a:r>
          </a:p>
          <a:p>
            <a:pPr algn="just"/>
            <a:r>
              <a:rPr lang="en-US" dirty="0"/>
              <a:t>- Curling's ulcer, blind loop syndrome, Milroy disease and Whipple's disease. </a:t>
            </a:r>
          </a:p>
          <a:p>
            <a:pPr algn="just"/>
            <a:r>
              <a:rPr lang="en-US" dirty="0"/>
              <a:t>- </a:t>
            </a:r>
            <a:r>
              <a:rPr lang="pl-PL" dirty="0"/>
              <a:t>G</a:t>
            </a:r>
            <a:r>
              <a:rPr lang="en-US" dirty="0"/>
              <a:t>astrointestinal stromal tumours, lipomas, hamartomas</a:t>
            </a:r>
            <a:r>
              <a:rPr lang="pl-PL" dirty="0"/>
              <a:t>,</a:t>
            </a:r>
            <a:r>
              <a:rPr lang="en-US" dirty="0"/>
              <a:t> carcinoid syndromes. </a:t>
            </a:r>
          </a:p>
          <a:p>
            <a:pPr algn="just"/>
            <a:r>
              <a:rPr lang="en-US" b="1" i="1" dirty="0"/>
              <a:t>Large intestine</a:t>
            </a:r>
          </a:p>
          <a:p>
            <a:pPr algn="just"/>
            <a:r>
              <a:rPr lang="en-US" dirty="0"/>
              <a:t>- Appendicitis caused by inflammation of the appendix.</a:t>
            </a:r>
          </a:p>
          <a:p>
            <a:pPr algn="just"/>
            <a:r>
              <a:rPr lang="en-US" dirty="0"/>
              <a:t>- Generalised inflammation of the large intestine (colitis), and pseudomembranous colitis caused by the bacteria Clostridium difficile. </a:t>
            </a:r>
          </a:p>
          <a:p>
            <a:pPr algn="just"/>
            <a:r>
              <a:rPr lang="en-US" dirty="0"/>
              <a:t>- Diverticulitis caused by abdominal pain from outpouchings affecting the colon. </a:t>
            </a:r>
          </a:p>
          <a:p>
            <a:pPr algn="just"/>
            <a:r>
              <a:rPr lang="en-US" dirty="0"/>
              <a:t>- Functional diseases</a:t>
            </a:r>
            <a:r>
              <a:rPr lang="pl-PL" dirty="0"/>
              <a:t>:</a:t>
            </a:r>
            <a:r>
              <a:rPr lang="en-US" dirty="0"/>
              <a:t> irritable bowel syndrome and intestinal</a:t>
            </a:r>
            <a:r>
              <a:rPr lang="pl-PL" dirty="0"/>
              <a:t> </a:t>
            </a:r>
            <a:r>
              <a:rPr lang="en-US" dirty="0"/>
              <a:t>pseudo</a:t>
            </a:r>
            <a:r>
              <a:rPr lang="pl-PL" dirty="0"/>
              <a:t>-</a:t>
            </a:r>
            <a:r>
              <a:rPr lang="en-US" dirty="0"/>
              <a:t>obstruction. </a:t>
            </a:r>
          </a:p>
          <a:p>
            <a:pPr algn="just"/>
            <a:r>
              <a:rPr lang="en-US" dirty="0"/>
              <a:t>- Constipation result from lifestyle factors, </a:t>
            </a:r>
          </a:p>
          <a:p>
            <a:pPr algn="just"/>
            <a:r>
              <a:rPr lang="en-US" dirty="0"/>
              <a:t>- Impaction of a rigid stool in the rectum,</a:t>
            </a:r>
          </a:p>
          <a:p>
            <a:pPr algn="just"/>
            <a:r>
              <a:rPr lang="en-US" dirty="0"/>
              <a:t>-</a:t>
            </a:r>
            <a:r>
              <a:rPr lang="pl-PL" dirty="0"/>
              <a:t> </a:t>
            </a:r>
            <a:r>
              <a:rPr lang="en-US" dirty="0" err="1"/>
              <a:t>Hirschprung's</a:t>
            </a:r>
            <a:r>
              <a:rPr lang="en-US" dirty="0"/>
              <a:t> disease in neonates. </a:t>
            </a:r>
            <a:endParaRPr lang="pl-PL" dirty="0"/>
          </a:p>
          <a:p>
            <a:pPr algn="just"/>
            <a:r>
              <a:rPr lang="en-US" sz="800" dirty="0">
                <a:solidFill>
                  <a:srgbClr val="FF0000"/>
                </a:solidFill>
              </a:rPr>
              <a:t>Colledge, Walker, Ralston, &amp; Davidson. (2010). Davidson's principles and practice of medicine. (21st ed. / the editors, Nicki R. Colledge, Brian R. Walker, Stuart H. Ralston ; illustrated by Robert Britton.). Churchill Livingstone/Elsevier, </a:t>
            </a:r>
            <a:r>
              <a:rPr lang="pl-PL" sz="800" dirty="0">
                <a:solidFill>
                  <a:srgbClr val="FF0000"/>
                </a:solidFill>
              </a:rPr>
              <a:t>879-887, </a:t>
            </a:r>
            <a:r>
              <a:rPr lang="en-US" sz="800" dirty="0">
                <a:solidFill>
                  <a:srgbClr val="FF0000"/>
                </a:solidFill>
              </a:rPr>
              <a:t>913–915</a:t>
            </a:r>
            <a:endParaRPr lang="en-US" dirty="0">
              <a:solidFill>
                <a:srgbClr val="FF0000"/>
              </a:solidFill>
            </a:endParaRPr>
          </a:p>
        </p:txBody>
      </p:sp>
    </p:spTree>
    <p:extLst>
      <p:ext uri="{BB962C8B-B14F-4D97-AF65-F5344CB8AC3E}">
        <p14:creationId xmlns:p14="http://schemas.microsoft.com/office/powerpoint/2010/main" val="178848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solidFill>
              </a:rPr>
              <a:t>1.1. GI </a:t>
            </a:r>
            <a:r>
              <a:rPr lang="pl-PL" sz="2400" dirty="0" err="1">
                <a:solidFill>
                  <a:schemeClr val="tx2"/>
                </a:solidFill>
              </a:rPr>
              <a:t>diseases</a:t>
            </a:r>
            <a:r>
              <a:rPr lang="pl-PL" sz="2400" dirty="0">
                <a:solidFill>
                  <a:schemeClr val="tx2"/>
                </a:solidFill>
              </a:rPr>
              <a:t> l</a:t>
            </a:r>
            <a:r>
              <a:rPr lang="en-US" sz="2400" dirty="0" err="1">
                <a:solidFill>
                  <a:schemeClr val="tx2"/>
                </a:solidFill>
              </a:rPr>
              <a:t>ocalization</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pole tekstowe 5">
            <a:extLst>
              <a:ext uri="{FF2B5EF4-FFF2-40B4-BE49-F238E27FC236}">
                <a16:creationId xmlns:a16="http://schemas.microsoft.com/office/drawing/2014/main" id="{E307C869-E6B7-4A95-BA30-DECBAE4897F7}"/>
              </a:ext>
            </a:extLst>
          </p:cNvPr>
          <p:cNvSpPr txBox="1"/>
          <p:nvPr/>
        </p:nvSpPr>
        <p:spPr>
          <a:xfrm>
            <a:off x="533400" y="1035015"/>
            <a:ext cx="8001000" cy="3785652"/>
          </a:xfrm>
          <a:prstGeom prst="rect">
            <a:avLst/>
          </a:prstGeom>
          <a:noFill/>
        </p:spPr>
        <p:txBody>
          <a:bodyPr wrap="square">
            <a:spAutoFit/>
          </a:bodyPr>
          <a:lstStyle/>
          <a:p>
            <a:pPr algn="just"/>
            <a:r>
              <a:rPr lang="en-US" b="1" i="1" dirty="0"/>
              <a:t>Rectum and anus</a:t>
            </a:r>
          </a:p>
          <a:p>
            <a:pPr algn="just"/>
            <a:r>
              <a:rPr lang="pl-PL" dirty="0"/>
              <a:t>O</a:t>
            </a:r>
            <a:r>
              <a:rPr lang="en-US" dirty="0"/>
              <a:t>lder adults</a:t>
            </a:r>
            <a:r>
              <a:rPr lang="pl-PL" dirty="0"/>
              <a:t> are often affected by:</a:t>
            </a:r>
            <a:endParaRPr lang="en-US" dirty="0"/>
          </a:p>
          <a:p>
            <a:pPr algn="just"/>
            <a:r>
              <a:rPr lang="en-US" dirty="0"/>
              <a:t>- Hemorrhoids, vascular outpouchings of skin, and pruritus ani (anal itchiness)</a:t>
            </a:r>
            <a:r>
              <a:rPr lang="pl-PL" dirty="0"/>
              <a:t>;</a:t>
            </a:r>
            <a:r>
              <a:rPr lang="en-US" dirty="0"/>
              <a:t> </a:t>
            </a:r>
          </a:p>
          <a:p>
            <a:pPr algn="just"/>
            <a:r>
              <a:rPr lang="en-US" dirty="0"/>
              <a:t>- Anal cancer associated with ulcerative colitis or with sexually transmitted infections like HIV</a:t>
            </a:r>
            <a:r>
              <a:rPr lang="pl-PL" dirty="0"/>
              <a:t>;</a:t>
            </a:r>
            <a:r>
              <a:rPr lang="en-US" dirty="0"/>
              <a:t> </a:t>
            </a:r>
          </a:p>
          <a:p>
            <a:pPr algn="just"/>
            <a:r>
              <a:rPr lang="en-US" dirty="0"/>
              <a:t>- Inflammation of the rectum (proctitis) resulted from radiation damage during radiotherapy to further sites such as the prostate</a:t>
            </a:r>
            <a:r>
              <a:rPr lang="pl-PL" dirty="0"/>
              <a:t>;</a:t>
            </a:r>
            <a:r>
              <a:rPr lang="en-US" dirty="0"/>
              <a:t> </a:t>
            </a:r>
          </a:p>
          <a:p>
            <a:pPr algn="just"/>
            <a:r>
              <a:rPr lang="en-US" dirty="0"/>
              <a:t>- Faecal incontinence caused by mechanical and neurological problems</a:t>
            </a:r>
            <a:r>
              <a:rPr lang="pl-PL" dirty="0"/>
              <a:t>;</a:t>
            </a:r>
            <a:endParaRPr lang="en-US" dirty="0"/>
          </a:p>
          <a:p>
            <a:pPr algn="just"/>
            <a:r>
              <a:rPr lang="en-US" dirty="0"/>
              <a:t>- Encopresis - faecal incontinence accompanied with a lack of voluntary voiding ability</a:t>
            </a:r>
            <a:r>
              <a:rPr lang="pl-PL" dirty="0"/>
              <a:t>;</a:t>
            </a:r>
            <a:r>
              <a:rPr lang="en-US" dirty="0"/>
              <a:t> </a:t>
            </a:r>
          </a:p>
          <a:p>
            <a:pPr algn="just"/>
            <a:r>
              <a:rPr lang="en-US" dirty="0"/>
              <a:t>Pain on passing stool due to anal abscesses, small inflamed nodules, anal fissures, and anal fistulas. </a:t>
            </a:r>
            <a:endParaRPr lang="pl-PL" dirty="0"/>
          </a:p>
          <a:p>
            <a:pPr algn="just"/>
            <a:endParaRPr lang="pl-PL" sz="800" dirty="0"/>
          </a:p>
          <a:p>
            <a:pPr algn="just"/>
            <a:r>
              <a:rPr lang="en-US" sz="800" dirty="0">
                <a:solidFill>
                  <a:srgbClr val="FF0000"/>
                </a:solidFill>
              </a:rPr>
              <a:t>Colledge, Walker, Ralston, &amp; Davidson. (2010). Davidson's principles and practice of medicine. (21st ed. / the editors, Nicki R. Colledge, Brian R. Walker, Stuart H. Ralston ; illustrated by Robert Britton.). Churchill Livingstone/Elsevier, 915–916</a:t>
            </a:r>
            <a:endParaRPr lang="en-US" dirty="0">
              <a:solidFill>
                <a:srgbClr val="FF0000"/>
              </a:solidFill>
            </a:endParaRPr>
          </a:p>
        </p:txBody>
      </p:sp>
    </p:spTree>
    <p:extLst>
      <p:ext uri="{BB962C8B-B14F-4D97-AF65-F5344CB8AC3E}">
        <p14:creationId xmlns:p14="http://schemas.microsoft.com/office/powerpoint/2010/main" val="57414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solidFill>
              </a:rPr>
              <a:t>1.2. The </a:t>
            </a:r>
            <a:r>
              <a:rPr lang="pl-PL" sz="2400" dirty="0" err="1">
                <a:solidFill>
                  <a:schemeClr val="tx2"/>
                </a:solidFill>
              </a:rPr>
              <a:t>use</a:t>
            </a:r>
            <a:r>
              <a:rPr lang="pl-PL" sz="2400" dirty="0">
                <a:solidFill>
                  <a:schemeClr val="tx2"/>
                </a:solidFill>
              </a:rPr>
              <a:t> of Ag in </a:t>
            </a:r>
            <a:r>
              <a:rPr lang="pl-PL" sz="2400" dirty="0" err="1">
                <a:solidFill>
                  <a:schemeClr val="tx2"/>
                </a:solidFill>
              </a:rPr>
              <a:t>some</a:t>
            </a:r>
            <a:r>
              <a:rPr lang="pl-PL" sz="2400" dirty="0">
                <a:solidFill>
                  <a:schemeClr val="tx2"/>
                </a:solidFill>
              </a:rPr>
              <a:t> GI and </a:t>
            </a:r>
            <a:r>
              <a:rPr lang="pl-PL" sz="2400" dirty="0" err="1">
                <a:solidFill>
                  <a:schemeClr val="tx2"/>
                </a:solidFill>
              </a:rPr>
              <a:t>associated</a:t>
            </a:r>
            <a:r>
              <a:rPr lang="pl-PL" sz="2400" dirty="0">
                <a:solidFill>
                  <a:schemeClr val="tx2"/>
                </a:solidFill>
              </a:rPr>
              <a:t> </a:t>
            </a:r>
            <a:r>
              <a:rPr lang="pl-PL" sz="2400" dirty="0" err="1">
                <a:solidFill>
                  <a:schemeClr val="tx2"/>
                </a:solidFill>
              </a:rPr>
              <a:t>diseases</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pole tekstowe 5">
            <a:extLst>
              <a:ext uri="{FF2B5EF4-FFF2-40B4-BE49-F238E27FC236}">
                <a16:creationId xmlns:a16="http://schemas.microsoft.com/office/drawing/2014/main" id="{E307C869-E6B7-4A95-BA30-DECBAE4897F7}"/>
              </a:ext>
            </a:extLst>
          </p:cNvPr>
          <p:cNvSpPr txBox="1"/>
          <p:nvPr/>
        </p:nvSpPr>
        <p:spPr>
          <a:xfrm>
            <a:off x="533400" y="1127060"/>
            <a:ext cx="8001000" cy="4678204"/>
          </a:xfrm>
          <a:prstGeom prst="rect">
            <a:avLst/>
          </a:prstGeom>
          <a:noFill/>
        </p:spPr>
        <p:txBody>
          <a:bodyPr wrap="square">
            <a:spAutoFit/>
          </a:bodyPr>
          <a:lstStyle/>
          <a:p>
            <a:pPr algn="just"/>
            <a:r>
              <a:rPr lang="pl-PL" dirty="0" err="1"/>
              <a:t>Various</a:t>
            </a:r>
            <a:r>
              <a:rPr lang="pl-PL" dirty="0"/>
              <a:t> s</a:t>
            </a:r>
            <a:r>
              <a:rPr lang="en-US" dirty="0" err="1"/>
              <a:t>tructures</a:t>
            </a:r>
            <a:r>
              <a:rPr lang="en-US" dirty="0"/>
              <a:t> </a:t>
            </a:r>
            <a:r>
              <a:rPr lang="pl-PL" dirty="0"/>
              <a:t>with</a:t>
            </a:r>
            <a:r>
              <a:rPr lang="en-US" dirty="0"/>
              <a:t> </a:t>
            </a:r>
            <a:r>
              <a:rPr lang="pl-PL" dirty="0"/>
              <a:t>Ag</a:t>
            </a:r>
            <a:r>
              <a:rPr lang="en-US" dirty="0"/>
              <a:t>, </a:t>
            </a:r>
            <a:r>
              <a:rPr lang="pl-PL" dirty="0"/>
              <a:t>Cu</a:t>
            </a:r>
            <a:r>
              <a:rPr lang="en-US" dirty="0"/>
              <a:t> and other metals </a:t>
            </a:r>
            <a:r>
              <a:rPr lang="pl-PL" dirty="0" err="1"/>
              <a:t>can</a:t>
            </a:r>
            <a:r>
              <a:rPr lang="pl-PL" dirty="0"/>
              <a:t> be </a:t>
            </a:r>
            <a:r>
              <a:rPr lang="pl-PL" dirty="0" err="1"/>
              <a:t>utilized</a:t>
            </a:r>
            <a:r>
              <a:rPr lang="pl-PL" dirty="0"/>
              <a:t> </a:t>
            </a:r>
            <a:r>
              <a:rPr lang="en-US" dirty="0"/>
              <a:t>as </a:t>
            </a:r>
            <a:r>
              <a:rPr lang="pl-PL" dirty="0" err="1"/>
              <a:t>future</a:t>
            </a:r>
            <a:r>
              <a:rPr lang="pl-PL" dirty="0"/>
              <a:t> d</a:t>
            </a:r>
            <a:r>
              <a:rPr lang="en-US" dirty="0"/>
              <a:t>rugs against GI diseases.</a:t>
            </a:r>
            <a:endParaRPr lang="pl-PL" dirty="0"/>
          </a:p>
          <a:p>
            <a:pPr algn="just"/>
            <a:r>
              <a:rPr lang="pl-PL" sz="800" dirty="0">
                <a:solidFill>
                  <a:srgbClr val="FF0000"/>
                </a:solidFill>
              </a:rPr>
              <a:t>Siczek K, Zatorski H, </a:t>
            </a:r>
            <a:r>
              <a:rPr lang="pl-PL" sz="800" dirty="0" err="1">
                <a:solidFill>
                  <a:srgbClr val="FF0000"/>
                </a:solidFill>
              </a:rPr>
              <a:t>Fichna</a:t>
            </a:r>
            <a:r>
              <a:rPr lang="pl-PL" sz="800" dirty="0">
                <a:solidFill>
                  <a:srgbClr val="FF0000"/>
                </a:solidFill>
              </a:rPr>
              <a:t> J. Silver and </a:t>
            </a:r>
            <a:r>
              <a:rPr lang="pl-PL" sz="800" dirty="0" err="1">
                <a:solidFill>
                  <a:srgbClr val="FF0000"/>
                </a:solidFill>
              </a:rPr>
              <a:t>other</a:t>
            </a:r>
            <a:r>
              <a:rPr lang="pl-PL" sz="800" dirty="0">
                <a:solidFill>
                  <a:srgbClr val="FF0000"/>
                </a:solidFill>
              </a:rPr>
              <a:t> </a:t>
            </a:r>
            <a:r>
              <a:rPr lang="pl-PL" sz="800" dirty="0" err="1">
                <a:solidFill>
                  <a:srgbClr val="FF0000"/>
                </a:solidFill>
              </a:rPr>
              <a:t>metals</a:t>
            </a:r>
            <a:r>
              <a:rPr lang="pl-PL" sz="800" dirty="0">
                <a:solidFill>
                  <a:srgbClr val="FF0000"/>
                </a:solidFill>
              </a:rPr>
              <a:t> in the </a:t>
            </a:r>
            <a:r>
              <a:rPr lang="pl-PL" sz="800" dirty="0" err="1">
                <a:solidFill>
                  <a:srgbClr val="FF0000"/>
                </a:solidFill>
              </a:rPr>
              <a:t>treatment</a:t>
            </a:r>
            <a:r>
              <a:rPr lang="pl-PL" sz="800" dirty="0">
                <a:solidFill>
                  <a:srgbClr val="FF0000"/>
                </a:solidFill>
              </a:rPr>
              <a:t> of </a:t>
            </a:r>
            <a:r>
              <a:rPr lang="pl-PL" sz="800" dirty="0" err="1">
                <a:solidFill>
                  <a:srgbClr val="FF0000"/>
                </a:solidFill>
              </a:rPr>
              <a:t>gastrointestinal</a:t>
            </a:r>
            <a:r>
              <a:rPr lang="pl-PL" sz="800" dirty="0">
                <a:solidFill>
                  <a:srgbClr val="FF0000"/>
                </a:solidFill>
              </a:rPr>
              <a:t> </a:t>
            </a:r>
            <a:r>
              <a:rPr lang="pl-PL" sz="800" dirty="0" err="1">
                <a:solidFill>
                  <a:srgbClr val="FF0000"/>
                </a:solidFill>
              </a:rPr>
              <a:t>diseases</a:t>
            </a:r>
            <a:r>
              <a:rPr lang="pl-PL" sz="800" dirty="0">
                <a:solidFill>
                  <a:srgbClr val="FF0000"/>
                </a:solidFill>
              </a:rPr>
              <a:t>. </a:t>
            </a:r>
            <a:r>
              <a:rPr lang="pl-PL" sz="800" dirty="0" err="1">
                <a:solidFill>
                  <a:srgbClr val="FF0000"/>
                </a:solidFill>
              </a:rPr>
              <a:t>Curr</a:t>
            </a:r>
            <a:r>
              <a:rPr lang="pl-PL" sz="800" dirty="0">
                <a:solidFill>
                  <a:srgbClr val="FF0000"/>
                </a:solidFill>
              </a:rPr>
              <a:t> </a:t>
            </a:r>
            <a:r>
              <a:rPr lang="pl-PL" sz="800" dirty="0" err="1">
                <a:solidFill>
                  <a:srgbClr val="FF0000"/>
                </a:solidFill>
              </a:rPr>
              <a:t>Med</a:t>
            </a:r>
            <a:r>
              <a:rPr lang="pl-PL" sz="800" dirty="0">
                <a:solidFill>
                  <a:srgbClr val="FF0000"/>
                </a:solidFill>
              </a:rPr>
              <a:t> Chem. 2015;22(32):3695-706. doi: 10.2174/0929867322666151001121439</a:t>
            </a:r>
            <a:endParaRPr lang="pl-PL" sz="800" dirty="0"/>
          </a:p>
          <a:p>
            <a:pPr algn="just"/>
            <a:r>
              <a:rPr lang="en-US" dirty="0"/>
              <a:t>There are some studies examining the toxic effects of </a:t>
            </a:r>
            <a:r>
              <a:rPr lang="en-US" dirty="0" err="1"/>
              <a:t>AgNPs</a:t>
            </a:r>
            <a:r>
              <a:rPr lang="en-US" dirty="0"/>
              <a:t> on intestinal bacteria, particularly, on bactericidal toxicity and </a:t>
            </a:r>
            <a:r>
              <a:rPr lang="en-US" dirty="0" err="1"/>
              <a:t>AgNP</a:t>
            </a:r>
            <a:r>
              <a:rPr lang="en-US" dirty="0"/>
              <a:t>‐specific mechanisms.</a:t>
            </a:r>
            <a:endParaRPr lang="pl-PL" dirty="0"/>
          </a:p>
          <a:p>
            <a:pPr algn="just"/>
            <a:r>
              <a:rPr lang="en-US" sz="800" dirty="0">
                <a:solidFill>
                  <a:srgbClr val="FF0000"/>
                </a:solidFill>
              </a:rPr>
              <a:t>Li, J</a:t>
            </a:r>
            <a:r>
              <a:rPr lang="pl-PL" sz="800" dirty="0">
                <a:solidFill>
                  <a:srgbClr val="FF0000"/>
                </a:solidFill>
              </a:rPr>
              <a:t>., </a:t>
            </a:r>
            <a:r>
              <a:rPr lang="en-US" sz="800" dirty="0">
                <a:solidFill>
                  <a:srgbClr val="FF0000"/>
                </a:solidFill>
              </a:rPr>
              <a:t>Tang, M</a:t>
            </a:r>
            <a:r>
              <a:rPr lang="pl-PL" sz="800" dirty="0">
                <a:solidFill>
                  <a:srgbClr val="FF0000"/>
                </a:solidFill>
              </a:rPr>
              <a:t>.,</a:t>
            </a:r>
            <a:r>
              <a:rPr lang="en-US" sz="800" dirty="0">
                <a:solidFill>
                  <a:srgbClr val="FF0000"/>
                </a:solidFill>
              </a:rPr>
              <a:t> </a:t>
            </a:r>
            <a:r>
              <a:rPr lang="en-US" sz="800" dirty="0" err="1">
                <a:solidFill>
                  <a:srgbClr val="FF0000"/>
                </a:solidFill>
              </a:rPr>
              <a:t>Xue</a:t>
            </a:r>
            <a:r>
              <a:rPr lang="en-US" sz="800" dirty="0">
                <a:solidFill>
                  <a:srgbClr val="FF0000"/>
                </a:solidFill>
              </a:rPr>
              <a:t>, Y. (2018). Review of the effects of sliver nanoparticle exposure on gut bacteria. Journal of Applied Toxicology. 39. 10.1002/jat.3729.</a:t>
            </a:r>
            <a:r>
              <a:rPr lang="pl-PL" sz="800" dirty="0">
                <a:solidFill>
                  <a:srgbClr val="FF0000"/>
                </a:solidFill>
              </a:rPr>
              <a:t>.</a:t>
            </a:r>
          </a:p>
          <a:p>
            <a:pPr algn="just"/>
            <a:r>
              <a:rPr lang="pl-PL" dirty="0"/>
              <a:t>The </a:t>
            </a:r>
            <a:r>
              <a:rPr lang="pl-PL" dirty="0" err="1"/>
              <a:t>synthesis</a:t>
            </a:r>
            <a:r>
              <a:rPr lang="pl-PL" dirty="0"/>
              <a:t>, </a:t>
            </a:r>
            <a:r>
              <a:rPr lang="pl-PL" dirty="0" err="1"/>
              <a:t>structure</a:t>
            </a:r>
            <a:r>
              <a:rPr lang="pl-PL" dirty="0"/>
              <a:t>, </a:t>
            </a:r>
            <a:r>
              <a:rPr lang="pl-PL" dirty="0" err="1"/>
              <a:t>evaluation</a:t>
            </a:r>
            <a:r>
              <a:rPr lang="pl-PL" dirty="0"/>
              <a:t> of the </a:t>
            </a:r>
            <a:r>
              <a:rPr lang="pl-PL" dirty="0" err="1"/>
              <a:t>cytotoxic</a:t>
            </a:r>
            <a:r>
              <a:rPr lang="pl-PL" dirty="0"/>
              <a:t> </a:t>
            </a:r>
            <a:r>
              <a:rPr lang="pl-PL" dirty="0" err="1"/>
              <a:t>activity</a:t>
            </a:r>
            <a:r>
              <a:rPr lang="pl-PL" dirty="0"/>
              <a:t> of Ag(I) </a:t>
            </a:r>
            <a:r>
              <a:rPr lang="pl-PL" dirty="0" err="1"/>
              <a:t>complexes</a:t>
            </a:r>
            <a:r>
              <a:rPr lang="pl-PL" dirty="0"/>
              <a:t> with </a:t>
            </a:r>
            <a:r>
              <a:rPr lang="pl-PL" dirty="0" err="1"/>
              <a:t>miconazole</a:t>
            </a:r>
            <a:r>
              <a:rPr lang="pl-PL" dirty="0"/>
              <a:t> </a:t>
            </a:r>
            <a:r>
              <a:rPr lang="pl-PL" dirty="0" err="1"/>
              <a:t>medical</a:t>
            </a:r>
            <a:r>
              <a:rPr lang="pl-PL" dirty="0"/>
              <a:t> agent was </a:t>
            </a:r>
            <a:r>
              <a:rPr lang="pl-PL" dirty="0" err="1"/>
              <a:t>reported</a:t>
            </a:r>
            <a:r>
              <a:rPr lang="pl-PL" dirty="0"/>
              <a:t>. The </a:t>
            </a:r>
            <a:r>
              <a:rPr lang="pl-PL" dirty="0" err="1"/>
              <a:t>complexes</a:t>
            </a:r>
            <a:r>
              <a:rPr lang="pl-PL" dirty="0"/>
              <a:t> of Ag(I) </a:t>
            </a:r>
            <a:r>
              <a:rPr lang="pl-PL" dirty="0" err="1"/>
              <a:t>ions</a:t>
            </a:r>
            <a:r>
              <a:rPr lang="pl-PL" dirty="0"/>
              <a:t> with the </a:t>
            </a:r>
            <a:r>
              <a:rPr lang="pl-PL" dirty="0" err="1"/>
              <a:t>biologically</a:t>
            </a:r>
            <a:r>
              <a:rPr lang="pl-PL" dirty="0"/>
              <a:t> </a:t>
            </a:r>
            <a:r>
              <a:rPr lang="pl-PL" dirty="0" err="1"/>
              <a:t>active</a:t>
            </a:r>
            <a:r>
              <a:rPr lang="pl-PL" dirty="0"/>
              <a:t> ligand </a:t>
            </a:r>
            <a:r>
              <a:rPr lang="pl-PL" dirty="0" err="1"/>
              <a:t>miconazole</a:t>
            </a:r>
            <a:r>
              <a:rPr lang="pl-PL" dirty="0"/>
              <a:t> </a:t>
            </a:r>
            <a:r>
              <a:rPr lang="pl-PL" dirty="0" err="1"/>
              <a:t>inhibited</a:t>
            </a:r>
            <a:r>
              <a:rPr lang="pl-PL" dirty="0"/>
              <a:t> the </a:t>
            </a:r>
            <a:r>
              <a:rPr lang="pl-PL" dirty="0" err="1"/>
              <a:t>growth</a:t>
            </a:r>
            <a:r>
              <a:rPr lang="pl-PL" dirty="0"/>
              <a:t> of HepG2 </a:t>
            </a:r>
            <a:r>
              <a:rPr lang="pl-PL" dirty="0" err="1"/>
              <a:t>cancer</a:t>
            </a:r>
            <a:r>
              <a:rPr lang="pl-PL" dirty="0"/>
              <a:t> </a:t>
            </a:r>
            <a:r>
              <a:rPr lang="pl-PL" dirty="0" err="1"/>
              <a:t>cells</a:t>
            </a:r>
            <a:r>
              <a:rPr lang="pl-PL" dirty="0"/>
              <a:t>. </a:t>
            </a:r>
            <a:r>
              <a:rPr lang="pl-PL" sz="800" dirty="0">
                <a:solidFill>
                  <a:srgbClr val="FF0000"/>
                </a:solidFill>
              </a:rPr>
              <a:t>Stryjska, K., Radko, L., Chęcińska, L., </a:t>
            </a:r>
            <a:r>
              <a:rPr lang="pl-PL" sz="800" dirty="0" err="1">
                <a:solidFill>
                  <a:srgbClr val="FF0000"/>
                </a:solidFill>
              </a:rPr>
              <a:t>Lusz</a:t>
            </a:r>
            <a:r>
              <a:rPr lang="pl-PL" sz="800" dirty="0">
                <a:solidFill>
                  <a:srgbClr val="FF0000"/>
                </a:solidFill>
              </a:rPr>
              <a:t>, J., Posyniak, A., Ochocki, J., </a:t>
            </a:r>
            <a:r>
              <a:rPr lang="pl-PL" sz="800" dirty="0" err="1">
                <a:solidFill>
                  <a:srgbClr val="FF0000"/>
                </a:solidFill>
              </a:rPr>
              <a:t>Synthesis</a:t>
            </a:r>
            <a:r>
              <a:rPr lang="pl-PL" sz="800" dirty="0">
                <a:solidFill>
                  <a:srgbClr val="FF0000"/>
                </a:solidFill>
              </a:rPr>
              <a:t>, </a:t>
            </a:r>
            <a:r>
              <a:rPr lang="pl-PL" sz="800" dirty="0" err="1">
                <a:solidFill>
                  <a:srgbClr val="FF0000"/>
                </a:solidFill>
              </a:rPr>
              <a:t>spectroscopy</a:t>
            </a:r>
            <a:r>
              <a:rPr lang="pl-PL" sz="800" dirty="0">
                <a:solidFill>
                  <a:srgbClr val="FF0000"/>
                </a:solidFill>
              </a:rPr>
              <a:t>, </a:t>
            </a:r>
            <a:r>
              <a:rPr lang="pl-PL" sz="800" dirty="0" err="1">
                <a:solidFill>
                  <a:srgbClr val="FF0000"/>
                </a:solidFill>
              </a:rPr>
              <a:t>light</a:t>
            </a:r>
            <a:r>
              <a:rPr lang="pl-PL" sz="800" dirty="0">
                <a:solidFill>
                  <a:srgbClr val="FF0000"/>
                </a:solidFill>
              </a:rPr>
              <a:t> </a:t>
            </a:r>
            <a:r>
              <a:rPr lang="pl-PL" sz="800" dirty="0" err="1">
                <a:solidFill>
                  <a:srgbClr val="FF0000"/>
                </a:solidFill>
              </a:rPr>
              <a:t>stability</a:t>
            </a:r>
            <a:r>
              <a:rPr lang="pl-PL" sz="800" dirty="0">
                <a:solidFill>
                  <a:srgbClr val="FF0000"/>
                </a:solidFill>
              </a:rPr>
              <a:t> and </a:t>
            </a:r>
            <a:r>
              <a:rPr lang="pl-PL" sz="800" dirty="0" err="1">
                <a:solidFill>
                  <a:srgbClr val="FF0000"/>
                </a:solidFill>
              </a:rPr>
              <a:t>biological</a:t>
            </a:r>
            <a:r>
              <a:rPr lang="pl-PL" sz="800" dirty="0">
                <a:solidFill>
                  <a:srgbClr val="FF0000"/>
                </a:solidFill>
              </a:rPr>
              <a:t> </a:t>
            </a:r>
            <a:r>
              <a:rPr lang="pl-PL" sz="800" dirty="0" err="1">
                <a:solidFill>
                  <a:srgbClr val="FF0000"/>
                </a:solidFill>
              </a:rPr>
              <a:t>activity</a:t>
            </a:r>
            <a:r>
              <a:rPr lang="pl-PL" sz="800" dirty="0">
                <a:solidFill>
                  <a:srgbClr val="FF0000"/>
                </a:solidFill>
              </a:rPr>
              <a:t> of </a:t>
            </a:r>
            <a:r>
              <a:rPr lang="pl-PL" sz="800" dirty="0" err="1">
                <a:solidFill>
                  <a:srgbClr val="FF0000"/>
                </a:solidFill>
              </a:rPr>
              <a:t>silver</a:t>
            </a:r>
            <a:r>
              <a:rPr lang="pl-PL" sz="800" dirty="0">
                <a:solidFill>
                  <a:srgbClr val="FF0000"/>
                </a:solidFill>
              </a:rPr>
              <a:t>(I) </a:t>
            </a:r>
            <a:r>
              <a:rPr lang="pl-PL" sz="800" dirty="0" err="1">
                <a:solidFill>
                  <a:srgbClr val="FF0000"/>
                </a:solidFill>
              </a:rPr>
              <a:t>complexes</a:t>
            </a:r>
            <a:r>
              <a:rPr lang="pl-PL" sz="800" dirty="0">
                <a:solidFill>
                  <a:srgbClr val="FF0000"/>
                </a:solidFill>
              </a:rPr>
              <a:t> of </a:t>
            </a:r>
            <a:r>
              <a:rPr lang="pl-PL" sz="800" dirty="0" err="1">
                <a:solidFill>
                  <a:srgbClr val="FF0000"/>
                </a:solidFill>
              </a:rPr>
              <a:t>miconazole</a:t>
            </a:r>
            <a:r>
              <a:rPr lang="pl-PL" sz="800" dirty="0">
                <a:solidFill>
                  <a:srgbClr val="FF0000"/>
                </a:solidFill>
              </a:rPr>
              <a:t> </a:t>
            </a:r>
            <a:r>
              <a:rPr lang="pl-PL" sz="800" dirty="0" err="1">
                <a:solidFill>
                  <a:srgbClr val="FF0000"/>
                </a:solidFill>
              </a:rPr>
              <a:t>drug</a:t>
            </a:r>
            <a:r>
              <a:rPr lang="pl-PL" sz="800" dirty="0">
                <a:solidFill>
                  <a:srgbClr val="FF0000"/>
                </a:solidFill>
              </a:rPr>
              <a:t> and </a:t>
            </a:r>
            <a:r>
              <a:rPr lang="pl-PL" sz="800" dirty="0" err="1">
                <a:solidFill>
                  <a:srgbClr val="FF0000"/>
                </a:solidFill>
              </a:rPr>
              <a:t>selected</a:t>
            </a:r>
            <a:r>
              <a:rPr lang="pl-PL" sz="800" dirty="0">
                <a:solidFill>
                  <a:srgbClr val="FF0000"/>
                </a:solidFill>
              </a:rPr>
              <a:t> </a:t>
            </a:r>
            <a:r>
              <a:rPr lang="pl-PL" sz="800" dirty="0" err="1">
                <a:solidFill>
                  <a:srgbClr val="FF0000"/>
                </a:solidFill>
              </a:rPr>
              <a:t>counter-ions</a:t>
            </a:r>
            <a:r>
              <a:rPr lang="pl-PL" sz="800" dirty="0">
                <a:solidFill>
                  <a:srgbClr val="FF0000"/>
                </a:solidFill>
              </a:rPr>
              <a:t>. X-</a:t>
            </a:r>
            <a:r>
              <a:rPr lang="pl-PL" sz="800" dirty="0" err="1">
                <a:solidFill>
                  <a:srgbClr val="FF0000"/>
                </a:solidFill>
              </a:rPr>
              <a:t>ray</a:t>
            </a:r>
            <a:r>
              <a:rPr lang="pl-PL" sz="800" dirty="0">
                <a:solidFill>
                  <a:srgbClr val="FF0000"/>
                </a:solidFill>
              </a:rPr>
              <a:t> </a:t>
            </a:r>
            <a:r>
              <a:rPr lang="pl-PL" sz="800" dirty="0" err="1">
                <a:solidFill>
                  <a:srgbClr val="FF0000"/>
                </a:solidFill>
              </a:rPr>
              <a:t>crystal</a:t>
            </a:r>
            <a:r>
              <a:rPr lang="pl-PL" sz="800" dirty="0">
                <a:solidFill>
                  <a:srgbClr val="FF0000"/>
                </a:solidFill>
              </a:rPr>
              <a:t> </a:t>
            </a:r>
            <a:r>
              <a:rPr lang="pl-PL" sz="800" dirty="0" err="1">
                <a:solidFill>
                  <a:srgbClr val="FF0000"/>
                </a:solidFill>
              </a:rPr>
              <a:t>structure</a:t>
            </a:r>
            <a:r>
              <a:rPr lang="pl-PL" sz="800" dirty="0">
                <a:solidFill>
                  <a:srgbClr val="FF0000"/>
                </a:solidFill>
              </a:rPr>
              <a:t> of [Ag(MCZ)2NO3], [Ag(MCZ)2ClO4], </a:t>
            </a:r>
            <a:r>
              <a:rPr lang="pl-PL" sz="800" dirty="0" err="1">
                <a:solidFill>
                  <a:srgbClr val="FF0000"/>
                </a:solidFill>
              </a:rPr>
              <a:t>Int</a:t>
            </a:r>
            <a:r>
              <a:rPr lang="pl-PL" sz="800" dirty="0">
                <a:solidFill>
                  <a:srgbClr val="FF0000"/>
                </a:solidFill>
              </a:rPr>
              <a:t>. J. Mol. </a:t>
            </a:r>
            <a:r>
              <a:rPr lang="pl-PL" sz="800" dirty="0" err="1">
                <a:solidFill>
                  <a:srgbClr val="FF0000"/>
                </a:solidFill>
              </a:rPr>
              <a:t>Sci</a:t>
            </a:r>
            <a:r>
              <a:rPr lang="pl-PL" sz="800" dirty="0">
                <a:solidFill>
                  <a:srgbClr val="FF0000"/>
                </a:solidFill>
              </a:rPr>
              <a:t>. 2020, 21, 3629; doi:10.3390/ijms21103629</a:t>
            </a:r>
            <a:r>
              <a:rPr lang="pl-PL" sz="800" dirty="0"/>
              <a:t> </a:t>
            </a:r>
          </a:p>
          <a:p>
            <a:pPr algn="just"/>
            <a:r>
              <a:rPr lang="pl-PL" dirty="0"/>
              <a:t>The </a:t>
            </a:r>
            <a:r>
              <a:rPr lang="pl-PL" dirty="0" err="1"/>
              <a:t>cytotoxicity</a:t>
            </a:r>
            <a:r>
              <a:rPr lang="pl-PL" dirty="0"/>
              <a:t> of Ag(I) </a:t>
            </a:r>
            <a:r>
              <a:rPr lang="pl-PL" dirty="0" err="1"/>
              <a:t>complexes</a:t>
            </a:r>
            <a:r>
              <a:rPr lang="pl-PL" dirty="0"/>
              <a:t> </a:t>
            </a:r>
            <a:r>
              <a:rPr lang="pl-PL" dirty="0" err="1"/>
              <a:t>based</a:t>
            </a:r>
            <a:r>
              <a:rPr lang="pl-PL" dirty="0"/>
              <a:t> on </a:t>
            </a:r>
            <a:r>
              <a:rPr lang="pl-PL" dirty="0" err="1"/>
              <a:t>metronidazole</a:t>
            </a:r>
            <a:r>
              <a:rPr lang="pl-PL" dirty="0"/>
              <a:t> </a:t>
            </a:r>
            <a:r>
              <a:rPr lang="pl-PL" dirty="0" err="1"/>
              <a:t>medical</a:t>
            </a:r>
            <a:r>
              <a:rPr lang="pl-PL" dirty="0"/>
              <a:t> agent </a:t>
            </a:r>
            <a:r>
              <a:rPr lang="pl-PL" dirty="0" err="1"/>
              <a:t>were</a:t>
            </a:r>
            <a:r>
              <a:rPr lang="pl-PL" dirty="0"/>
              <a:t> </a:t>
            </a:r>
            <a:r>
              <a:rPr lang="pl-PL" dirty="0" err="1"/>
              <a:t>assessed</a:t>
            </a:r>
            <a:r>
              <a:rPr lang="pl-PL" dirty="0"/>
              <a:t> </a:t>
            </a:r>
            <a:r>
              <a:rPr lang="pl-PL" dirty="0" err="1"/>
              <a:t>against</a:t>
            </a:r>
            <a:r>
              <a:rPr lang="pl-PL" dirty="0"/>
              <a:t> </a:t>
            </a:r>
            <a:r>
              <a:rPr lang="pl-PL" dirty="0" err="1"/>
              <a:t>human-derived</a:t>
            </a:r>
            <a:r>
              <a:rPr lang="pl-PL" dirty="0"/>
              <a:t> </a:t>
            </a:r>
            <a:r>
              <a:rPr lang="pl-PL" dirty="0" err="1"/>
              <a:t>hepatic</a:t>
            </a:r>
            <a:r>
              <a:rPr lang="pl-PL" dirty="0"/>
              <a:t> carcinoma </a:t>
            </a:r>
            <a:r>
              <a:rPr lang="pl-PL" dirty="0" err="1"/>
              <a:t>cells</a:t>
            </a:r>
            <a:r>
              <a:rPr lang="pl-PL" dirty="0"/>
              <a:t> (Hep-G2) and </a:t>
            </a:r>
            <a:r>
              <a:rPr lang="pl-PL" dirty="0" err="1"/>
              <a:t>showed</a:t>
            </a:r>
            <a:r>
              <a:rPr lang="pl-PL" dirty="0"/>
              <a:t> </a:t>
            </a:r>
            <a:r>
              <a:rPr lang="pl-PL" dirty="0" err="1"/>
              <a:t>modified</a:t>
            </a:r>
            <a:r>
              <a:rPr lang="pl-PL" dirty="0"/>
              <a:t> </a:t>
            </a:r>
            <a:r>
              <a:rPr lang="pl-PL" dirty="0" err="1"/>
              <a:t>pharmacological</a:t>
            </a:r>
            <a:r>
              <a:rPr lang="pl-PL" dirty="0"/>
              <a:t> and </a:t>
            </a:r>
            <a:r>
              <a:rPr lang="pl-PL" dirty="0" err="1"/>
              <a:t>toxicological</a:t>
            </a:r>
            <a:r>
              <a:rPr lang="pl-PL" dirty="0"/>
              <a:t> </a:t>
            </a:r>
            <a:r>
              <a:rPr lang="pl-PL" dirty="0" err="1"/>
              <a:t>potential</a:t>
            </a:r>
            <a:r>
              <a:rPr lang="pl-PL" dirty="0"/>
              <a:t>. </a:t>
            </a:r>
          </a:p>
          <a:p>
            <a:pPr algn="just"/>
            <a:r>
              <a:rPr lang="pl-PL" sz="800" dirty="0">
                <a:solidFill>
                  <a:srgbClr val="FF0000"/>
                </a:solidFill>
              </a:rPr>
              <a:t>Radko, L., Stypuła-</a:t>
            </a:r>
            <a:r>
              <a:rPr lang="pl-PL" sz="800" dirty="0" err="1">
                <a:solidFill>
                  <a:srgbClr val="FF0000"/>
                </a:solidFill>
              </a:rPr>
              <a:t>Trębas</a:t>
            </a:r>
            <a:r>
              <a:rPr lang="pl-PL" sz="800" dirty="0">
                <a:solidFill>
                  <a:srgbClr val="FF0000"/>
                </a:solidFill>
              </a:rPr>
              <a:t>, S., Posyniak, A., Żyro, D., Ochocki, J., Silver(I) </a:t>
            </a:r>
            <a:r>
              <a:rPr lang="pl-PL" sz="800" dirty="0" err="1">
                <a:solidFill>
                  <a:srgbClr val="FF0000"/>
                </a:solidFill>
              </a:rPr>
              <a:t>Complexes</a:t>
            </a:r>
            <a:r>
              <a:rPr lang="pl-PL" sz="800" dirty="0">
                <a:solidFill>
                  <a:srgbClr val="FF0000"/>
                </a:solidFill>
              </a:rPr>
              <a:t> of the Pharmaceutical </a:t>
            </a:r>
            <a:r>
              <a:rPr lang="pl-PL" sz="800" dirty="0" err="1">
                <a:solidFill>
                  <a:srgbClr val="FF0000"/>
                </a:solidFill>
              </a:rPr>
              <a:t>Agents</a:t>
            </a:r>
            <a:r>
              <a:rPr lang="pl-PL" sz="800" dirty="0">
                <a:solidFill>
                  <a:srgbClr val="FF0000"/>
                </a:solidFill>
              </a:rPr>
              <a:t> </a:t>
            </a:r>
            <a:r>
              <a:rPr lang="pl-PL" sz="800" dirty="0" err="1">
                <a:solidFill>
                  <a:srgbClr val="FF0000"/>
                </a:solidFill>
              </a:rPr>
              <a:t>Metronidazole</a:t>
            </a:r>
            <a:r>
              <a:rPr lang="pl-PL" sz="800" dirty="0">
                <a:solidFill>
                  <a:srgbClr val="FF0000"/>
                </a:solidFill>
              </a:rPr>
              <a:t> and 4-Hydroxymethylpyridine: </a:t>
            </a:r>
            <a:r>
              <a:rPr lang="pl-PL" sz="800" dirty="0" err="1">
                <a:solidFill>
                  <a:srgbClr val="FF0000"/>
                </a:solidFill>
              </a:rPr>
              <a:t>Comparison</a:t>
            </a:r>
            <a:r>
              <a:rPr lang="pl-PL" sz="800" dirty="0">
                <a:solidFill>
                  <a:srgbClr val="FF0000"/>
                </a:solidFill>
              </a:rPr>
              <a:t> of </a:t>
            </a:r>
            <a:r>
              <a:rPr lang="pl-PL" sz="800" dirty="0" err="1">
                <a:solidFill>
                  <a:srgbClr val="FF0000"/>
                </a:solidFill>
              </a:rPr>
              <a:t>Cytotoxic</a:t>
            </a:r>
            <a:r>
              <a:rPr lang="pl-PL" sz="800" dirty="0">
                <a:solidFill>
                  <a:srgbClr val="FF0000"/>
                </a:solidFill>
              </a:rPr>
              <a:t> Profile for </a:t>
            </a:r>
            <a:r>
              <a:rPr lang="pl-PL" sz="800" dirty="0" err="1">
                <a:solidFill>
                  <a:srgbClr val="FF0000"/>
                </a:solidFill>
              </a:rPr>
              <a:t>Potential</a:t>
            </a:r>
            <a:r>
              <a:rPr lang="pl-PL" sz="800" dirty="0">
                <a:solidFill>
                  <a:srgbClr val="FF0000"/>
                </a:solidFill>
              </a:rPr>
              <a:t> </a:t>
            </a:r>
            <a:r>
              <a:rPr lang="pl-PL" sz="800" dirty="0" err="1">
                <a:solidFill>
                  <a:srgbClr val="FF0000"/>
                </a:solidFill>
              </a:rPr>
              <a:t>Clinical</a:t>
            </a:r>
            <a:r>
              <a:rPr lang="pl-PL" sz="800" dirty="0">
                <a:solidFill>
                  <a:srgbClr val="FF0000"/>
                </a:solidFill>
              </a:rPr>
              <a:t> Application, </a:t>
            </a:r>
            <a:r>
              <a:rPr lang="pl-PL" sz="800" dirty="0" err="1">
                <a:solidFill>
                  <a:srgbClr val="FF0000"/>
                </a:solidFill>
              </a:rPr>
              <a:t>Molecules</a:t>
            </a:r>
            <a:r>
              <a:rPr lang="pl-PL" sz="800" dirty="0">
                <a:solidFill>
                  <a:srgbClr val="FF0000"/>
                </a:solidFill>
              </a:rPr>
              <a:t> 2019, 24(10), 1949; https://www.mdpi.com/1420-3049/24/10/1949 </a:t>
            </a:r>
          </a:p>
          <a:p>
            <a:pPr algn="just"/>
            <a:r>
              <a:rPr lang="pl-PL" dirty="0"/>
              <a:t>Ag(I)-</a:t>
            </a:r>
            <a:r>
              <a:rPr lang="pl-PL" dirty="0" err="1"/>
              <a:t>metronidazole</a:t>
            </a:r>
            <a:r>
              <a:rPr lang="pl-PL" dirty="0"/>
              <a:t> </a:t>
            </a:r>
            <a:r>
              <a:rPr lang="pl-PL" dirty="0" err="1"/>
              <a:t>complex</a:t>
            </a:r>
            <a:r>
              <a:rPr lang="pl-PL" dirty="0"/>
              <a:t>, [Ag(MTZ)</a:t>
            </a:r>
            <a:r>
              <a:rPr lang="pl-PL" baseline="-25000" dirty="0"/>
              <a:t>2</a:t>
            </a:r>
            <a:r>
              <a:rPr lang="pl-PL" dirty="0"/>
              <a:t>NO</a:t>
            </a:r>
            <a:r>
              <a:rPr lang="pl-PL" baseline="-25000" dirty="0"/>
              <a:t>3</a:t>
            </a:r>
            <a:r>
              <a:rPr lang="pl-PL" dirty="0"/>
              <a:t>] (MTZ, 2-(2-methyl-5-nitro-1H-imidazol-1- </a:t>
            </a:r>
            <a:r>
              <a:rPr lang="pl-PL" dirty="0" err="1"/>
              <a:t>yl</a:t>
            </a:r>
            <a:r>
              <a:rPr lang="pl-PL" dirty="0"/>
              <a:t>)</a:t>
            </a:r>
            <a:r>
              <a:rPr lang="pl-PL" dirty="0" err="1"/>
              <a:t>ethanol</a:t>
            </a:r>
            <a:r>
              <a:rPr lang="pl-PL" dirty="0"/>
              <a:t> ) was </a:t>
            </a:r>
            <a:r>
              <a:rPr lang="pl-PL" dirty="0" err="1"/>
              <a:t>clinically</a:t>
            </a:r>
            <a:r>
              <a:rPr lang="pl-PL" dirty="0"/>
              <a:t> </a:t>
            </a:r>
            <a:r>
              <a:rPr lang="pl-PL" dirty="0" err="1"/>
              <a:t>assessed</a:t>
            </a:r>
            <a:r>
              <a:rPr lang="pl-PL" dirty="0"/>
              <a:t>  in the </a:t>
            </a:r>
            <a:r>
              <a:rPr lang="pl-PL" dirty="0" err="1"/>
              <a:t>treatment</a:t>
            </a:r>
            <a:r>
              <a:rPr lang="pl-PL" dirty="0"/>
              <a:t> of </a:t>
            </a:r>
            <a:r>
              <a:rPr lang="pl-PL" dirty="0" err="1"/>
              <a:t>ocular</a:t>
            </a:r>
            <a:r>
              <a:rPr lang="pl-PL" dirty="0"/>
              <a:t> </a:t>
            </a:r>
            <a:r>
              <a:rPr lang="pl-PL" dirty="0" err="1"/>
              <a:t>rosacea</a:t>
            </a:r>
            <a:r>
              <a:rPr lang="pl-PL" dirty="0"/>
              <a:t> in </a:t>
            </a:r>
            <a:r>
              <a:rPr lang="pl-PL" dirty="0" err="1"/>
              <a:t>an</a:t>
            </a:r>
            <a:r>
              <a:rPr lang="pl-PL" dirty="0"/>
              <a:t> </a:t>
            </a:r>
            <a:r>
              <a:rPr lang="pl-PL" dirty="0" err="1"/>
              <a:t>effort</a:t>
            </a:r>
            <a:r>
              <a:rPr lang="pl-PL" dirty="0"/>
              <a:t> to </a:t>
            </a:r>
            <a:r>
              <a:rPr lang="pl-PL" dirty="0" err="1"/>
              <a:t>introduce</a:t>
            </a:r>
            <a:r>
              <a:rPr lang="pl-PL" dirty="0"/>
              <a:t> </a:t>
            </a:r>
            <a:r>
              <a:rPr lang="pl-PL" dirty="0" err="1"/>
              <a:t>an</a:t>
            </a:r>
            <a:r>
              <a:rPr lang="pl-PL" dirty="0"/>
              <a:t> </a:t>
            </a:r>
            <a:r>
              <a:rPr lang="pl-PL" dirty="0" err="1"/>
              <a:t>alternative</a:t>
            </a:r>
            <a:r>
              <a:rPr lang="pl-PL" dirty="0"/>
              <a:t> </a:t>
            </a:r>
            <a:r>
              <a:rPr lang="pl-PL" dirty="0" err="1"/>
              <a:t>method</a:t>
            </a:r>
            <a:r>
              <a:rPr lang="pl-PL" dirty="0"/>
              <a:t> of </a:t>
            </a:r>
            <a:r>
              <a:rPr lang="pl-PL" dirty="0" err="1"/>
              <a:t>acne</a:t>
            </a:r>
            <a:r>
              <a:rPr lang="pl-PL" dirty="0"/>
              <a:t> </a:t>
            </a:r>
            <a:r>
              <a:rPr lang="pl-PL" dirty="0" err="1"/>
              <a:t>rosacea</a:t>
            </a:r>
            <a:r>
              <a:rPr lang="pl-PL" dirty="0"/>
              <a:t> </a:t>
            </a:r>
            <a:r>
              <a:rPr lang="pl-PL" dirty="0" err="1"/>
              <a:t>treatment</a:t>
            </a:r>
            <a:r>
              <a:rPr lang="pl-PL" dirty="0"/>
              <a:t>. </a:t>
            </a:r>
          </a:p>
          <a:p>
            <a:pPr algn="just"/>
            <a:r>
              <a:rPr lang="pl-PL" sz="800" dirty="0" err="1">
                <a:solidFill>
                  <a:srgbClr val="FF0000"/>
                </a:solidFill>
              </a:rPr>
              <a:t>Waszczykowska</a:t>
            </a:r>
            <a:r>
              <a:rPr lang="pl-PL" sz="800" dirty="0">
                <a:solidFill>
                  <a:srgbClr val="FF0000"/>
                </a:solidFill>
              </a:rPr>
              <a:t>, A., Jurowski, P., Żyro, D., Ochocki, J., </a:t>
            </a:r>
            <a:r>
              <a:rPr lang="pl-PL" sz="800" dirty="0" err="1">
                <a:solidFill>
                  <a:srgbClr val="FF0000"/>
                </a:solidFill>
              </a:rPr>
              <a:t>Effect</a:t>
            </a:r>
            <a:r>
              <a:rPr lang="pl-PL" sz="800" dirty="0">
                <a:solidFill>
                  <a:srgbClr val="FF0000"/>
                </a:solidFill>
              </a:rPr>
              <a:t> of </a:t>
            </a:r>
            <a:r>
              <a:rPr lang="pl-PL" sz="800" dirty="0" err="1">
                <a:solidFill>
                  <a:srgbClr val="FF0000"/>
                </a:solidFill>
              </a:rPr>
              <a:t>Treatment</a:t>
            </a:r>
            <a:r>
              <a:rPr lang="pl-PL" sz="800" dirty="0">
                <a:solidFill>
                  <a:srgbClr val="FF0000"/>
                </a:solidFill>
              </a:rPr>
              <a:t> of Silver(I) </a:t>
            </a:r>
            <a:r>
              <a:rPr lang="pl-PL" sz="800" dirty="0" err="1">
                <a:solidFill>
                  <a:srgbClr val="FF0000"/>
                </a:solidFill>
              </a:rPr>
              <a:t>Complex</a:t>
            </a:r>
            <a:r>
              <a:rPr lang="pl-PL" sz="800" dirty="0">
                <a:solidFill>
                  <a:srgbClr val="FF0000"/>
                </a:solidFill>
              </a:rPr>
              <a:t> of </a:t>
            </a:r>
            <a:r>
              <a:rPr lang="pl-PL" sz="800" dirty="0" err="1">
                <a:solidFill>
                  <a:srgbClr val="FF0000"/>
                </a:solidFill>
              </a:rPr>
              <a:t>Metronidazole</a:t>
            </a:r>
            <a:r>
              <a:rPr lang="pl-PL" sz="800" dirty="0">
                <a:solidFill>
                  <a:srgbClr val="FF0000"/>
                </a:solidFill>
              </a:rPr>
              <a:t> on </a:t>
            </a:r>
            <a:r>
              <a:rPr lang="pl-PL" sz="800" dirty="0" err="1">
                <a:solidFill>
                  <a:srgbClr val="FF0000"/>
                </a:solidFill>
              </a:rPr>
              <a:t>Ocular</a:t>
            </a:r>
            <a:r>
              <a:rPr lang="pl-PL" sz="800" dirty="0">
                <a:solidFill>
                  <a:srgbClr val="FF0000"/>
                </a:solidFill>
              </a:rPr>
              <a:t> </a:t>
            </a:r>
            <a:r>
              <a:rPr lang="pl-PL" sz="800" dirty="0" err="1">
                <a:solidFill>
                  <a:srgbClr val="FF0000"/>
                </a:solidFill>
              </a:rPr>
              <a:t>Rosacea</a:t>
            </a:r>
            <a:r>
              <a:rPr lang="pl-PL" sz="800" dirty="0">
                <a:solidFill>
                  <a:srgbClr val="FF0000"/>
                </a:solidFill>
              </a:rPr>
              <a:t>. Design and </a:t>
            </a:r>
            <a:r>
              <a:rPr lang="pl-PL" sz="800" dirty="0" err="1">
                <a:solidFill>
                  <a:srgbClr val="FF0000"/>
                </a:solidFill>
              </a:rPr>
              <a:t>Formulation</a:t>
            </a:r>
            <a:r>
              <a:rPr lang="pl-PL" sz="800" dirty="0">
                <a:solidFill>
                  <a:srgbClr val="FF0000"/>
                </a:solidFill>
              </a:rPr>
              <a:t> of New Silver </a:t>
            </a:r>
            <a:r>
              <a:rPr lang="pl-PL" sz="800" dirty="0" err="1">
                <a:solidFill>
                  <a:srgbClr val="FF0000"/>
                </a:solidFill>
              </a:rPr>
              <a:t>Drug</a:t>
            </a:r>
            <a:r>
              <a:rPr lang="pl-PL" sz="800" dirty="0">
                <a:solidFill>
                  <a:srgbClr val="FF0000"/>
                </a:solidFill>
              </a:rPr>
              <a:t> With </a:t>
            </a:r>
            <a:r>
              <a:rPr lang="pl-PL" sz="800" dirty="0" err="1">
                <a:solidFill>
                  <a:srgbClr val="FF0000"/>
                </a:solidFill>
              </a:rPr>
              <a:t>Potent</a:t>
            </a:r>
            <a:r>
              <a:rPr lang="pl-PL" sz="800" dirty="0">
                <a:solidFill>
                  <a:srgbClr val="FF0000"/>
                </a:solidFill>
              </a:rPr>
              <a:t> </a:t>
            </a:r>
            <a:r>
              <a:rPr lang="pl-PL" sz="800" dirty="0" err="1">
                <a:solidFill>
                  <a:srgbClr val="FF0000"/>
                </a:solidFill>
              </a:rPr>
              <a:t>Antimicrobal</a:t>
            </a:r>
            <a:r>
              <a:rPr lang="pl-PL" sz="800" dirty="0">
                <a:solidFill>
                  <a:srgbClr val="FF0000"/>
                </a:solidFill>
              </a:rPr>
              <a:t> Activity, </a:t>
            </a:r>
            <a:r>
              <a:rPr lang="pl-PL" sz="800" dirty="0" err="1">
                <a:solidFill>
                  <a:srgbClr val="FF0000"/>
                </a:solidFill>
              </a:rPr>
              <a:t>Journal</a:t>
            </a:r>
            <a:r>
              <a:rPr lang="pl-PL" sz="800" dirty="0">
                <a:solidFill>
                  <a:srgbClr val="FF0000"/>
                </a:solidFill>
              </a:rPr>
              <a:t> of </a:t>
            </a:r>
            <a:r>
              <a:rPr lang="pl-PL" sz="800" dirty="0" err="1">
                <a:solidFill>
                  <a:srgbClr val="FF0000"/>
                </a:solidFill>
              </a:rPr>
              <a:t>Trace</a:t>
            </a:r>
            <a:r>
              <a:rPr lang="pl-PL" sz="800" dirty="0">
                <a:solidFill>
                  <a:srgbClr val="FF0000"/>
                </a:solidFill>
              </a:rPr>
              <a:t> </a:t>
            </a:r>
            <a:r>
              <a:rPr lang="pl-PL" sz="800" dirty="0" err="1">
                <a:solidFill>
                  <a:srgbClr val="FF0000"/>
                </a:solidFill>
              </a:rPr>
              <a:t>Elements</a:t>
            </a:r>
            <a:r>
              <a:rPr lang="pl-PL" sz="800" dirty="0">
                <a:solidFill>
                  <a:srgbClr val="FF0000"/>
                </a:solidFill>
              </a:rPr>
              <a:t> in </a:t>
            </a:r>
            <a:r>
              <a:rPr lang="pl-PL" sz="800" dirty="0" err="1">
                <a:solidFill>
                  <a:srgbClr val="FF0000"/>
                </a:solidFill>
              </a:rPr>
              <a:t>Medicine</a:t>
            </a:r>
            <a:r>
              <a:rPr lang="pl-PL" sz="800" dirty="0">
                <a:solidFill>
                  <a:srgbClr val="FF0000"/>
                </a:solidFill>
              </a:rPr>
              <a:t> and </a:t>
            </a:r>
            <a:r>
              <a:rPr lang="pl-PL" sz="800" dirty="0" err="1">
                <a:solidFill>
                  <a:srgbClr val="FF0000"/>
                </a:solidFill>
              </a:rPr>
              <a:t>Biology</a:t>
            </a:r>
            <a:r>
              <a:rPr lang="pl-PL" sz="800" dirty="0">
                <a:solidFill>
                  <a:srgbClr val="FF0000"/>
                </a:solidFill>
              </a:rPr>
              <a:t>, https://doi.org/10.1016/j.jtemb.2020.126531 020) 126531</a:t>
            </a:r>
            <a:endParaRPr lang="en-US" dirty="0">
              <a:solidFill>
                <a:srgbClr val="FF0000"/>
              </a:solidFill>
            </a:endParaRPr>
          </a:p>
        </p:txBody>
      </p:sp>
    </p:spTree>
    <p:extLst>
      <p:ext uri="{BB962C8B-B14F-4D97-AF65-F5344CB8AC3E}">
        <p14:creationId xmlns:p14="http://schemas.microsoft.com/office/powerpoint/2010/main" val="93421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lumMod val="60000"/>
                    <a:lumOff val="40000"/>
                  </a:schemeClr>
                </a:solidFill>
              </a:rPr>
              <a:t>2. </a:t>
            </a:r>
            <a:r>
              <a:rPr lang="en-US" sz="2400" dirty="0">
                <a:solidFill>
                  <a:schemeClr val="tx2">
                    <a:lumMod val="60000"/>
                    <a:lumOff val="40000"/>
                  </a:schemeClr>
                </a:solidFill>
              </a:rPr>
              <a:t>Animal Models of Gastrointestinal Diseases</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pole tekstowe 5">
            <a:extLst>
              <a:ext uri="{FF2B5EF4-FFF2-40B4-BE49-F238E27FC236}">
                <a16:creationId xmlns:a16="http://schemas.microsoft.com/office/drawing/2014/main" id="{E307C869-E6B7-4A95-BA30-DECBAE4897F7}"/>
              </a:ext>
            </a:extLst>
          </p:cNvPr>
          <p:cNvSpPr txBox="1"/>
          <p:nvPr/>
        </p:nvSpPr>
        <p:spPr>
          <a:xfrm>
            <a:off x="533400" y="1177582"/>
            <a:ext cx="8001000" cy="4339650"/>
          </a:xfrm>
          <a:prstGeom prst="rect">
            <a:avLst/>
          </a:prstGeom>
          <a:noFill/>
        </p:spPr>
        <p:txBody>
          <a:bodyPr wrap="square">
            <a:spAutoFit/>
          </a:bodyPr>
          <a:lstStyle/>
          <a:p>
            <a:pPr algn="just"/>
            <a:r>
              <a:rPr lang="en-US" dirty="0"/>
              <a:t>Some animal models relates to</a:t>
            </a:r>
            <a:r>
              <a:rPr lang="pl-PL" dirty="0"/>
              <a:t> the</a:t>
            </a:r>
            <a:r>
              <a:rPr lang="en-US" dirty="0"/>
              <a:t> upper gastrointestinal disorders involving the esophagus, stomach, and small intestine and lower gastrointestinal disorders that focus on the colon.  </a:t>
            </a:r>
            <a:r>
              <a:rPr lang="pl-PL" dirty="0"/>
              <a:t>There</a:t>
            </a:r>
            <a:r>
              <a:rPr lang="en-US" dirty="0"/>
              <a:t> w</a:t>
            </a:r>
            <a:r>
              <a:rPr lang="pl-PL" dirty="0"/>
              <a:t>ere</a:t>
            </a:r>
            <a:r>
              <a:rPr lang="en-US" dirty="0"/>
              <a:t> not evaluated models based on surgical or other non-pharmacological interventions for treatment.</a:t>
            </a:r>
            <a:endParaRPr lang="pl-PL" dirty="0"/>
          </a:p>
          <a:p>
            <a:pPr algn="just"/>
            <a:r>
              <a:rPr lang="en-US" sz="800" dirty="0">
                <a:solidFill>
                  <a:srgbClr val="FF0000"/>
                </a:solidFill>
              </a:rPr>
              <a:t>Johnson AC, Greenwood-Van Meerveld B. Critical Evaluation of Animal Models of Gastrointestinal Disorders. Handb Exp Pharmacol. 2017;239:289-317. doi: 10.1007/164_2016_120</a:t>
            </a:r>
            <a:endParaRPr lang="en-US" dirty="0">
              <a:solidFill>
                <a:srgbClr val="FF0000"/>
              </a:solidFill>
            </a:endParaRPr>
          </a:p>
          <a:p>
            <a:pPr algn="just"/>
            <a:endParaRPr lang="pl-PL" dirty="0"/>
          </a:p>
          <a:p>
            <a:pPr algn="just"/>
            <a:r>
              <a:rPr lang="en-US" dirty="0"/>
              <a:t>Studies in rats and mice</a:t>
            </a:r>
            <a:r>
              <a:rPr lang="pl-PL" dirty="0"/>
              <a:t>s</a:t>
            </a:r>
            <a:r>
              <a:rPr lang="en-US" dirty="0"/>
              <a:t> address the processes, such as regulation of mucosal proliferation, apoptosis, transport, and digestive enzyme expression, and allow exogenous or genetic manipulation of growth factors and their receptors (e.g., glucagon-like peptide 2, growth hormone, insulin-like growth factor 1, epidermal growth factor, keratinocyte growth factor). The greater size of rats, and young pigs, </a:t>
            </a:r>
            <a:r>
              <a:rPr lang="pl-PL" dirty="0"/>
              <a:t>facilitates</a:t>
            </a:r>
            <a:r>
              <a:rPr lang="en-US" dirty="0"/>
              <a:t> testing surgical procedures and nutritional interventions (e.g., PN, milk diets, long-/short-chain lipids, pre- and probiotics). Newborn pigs (preterm or term) and weanling rats provide insights into the </a:t>
            </a:r>
            <a:r>
              <a:rPr lang="pl-PL" dirty="0"/>
              <a:t>d</a:t>
            </a:r>
            <a:r>
              <a:rPr lang="en-US" dirty="0"/>
              <a:t>evelopmental aspects of treatment for SBS in infants owing to their immature intestines. </a:t>
            </a:r>
            <a:endParaRPr lang="pl-PL" dirty="0"/>
          </a:p>
          <a:p>
            <a:pPr algn="just"/>
            <a:r>
              <a:rPr lang="en-US" sz="800" dirty="0">
                <a:solidFill>
                  <a:srgbClr val="FF0000"/>
                </a:solidFill>
              </a:rPr>
              <a:t>Sangild PT, Ney DM, Sigalet DL, Vegge A, Burrin D. Animal models of gastrointestinal and liver diseases. Animal models of infant short bowel syndrome: translational relevance and challenges. Am J Physiol Gastrointest Liver Physiol. 2014 Dec 15;307(12):G1147-68. doi: 10.1152/ajpgi.00088.2014</a:t>
            </a:r>
            <a:endParaRPr lang="en-US" dirty="0"/>
          </a:p>
        </p:txBody>
      </p:sp>
    </p:spTree>
    <p:extLst>
      <p:ext uri="{BB962C8B-B14F-4D97-AF65-F5344CB8AC3E}">
        <p14:creationId xmlns:p14="http://schemas.microsoft.com/office/powerpoint/2010/main" val="225419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pl-PL" sz="2400" dirty="0">
                <a:solidFill>
                  <a:schemeClr val="tx2"/>
                </a:solidFill>
              </a:rPr>
              <a:t>2.1. </a:t>
            </a:r>
            <a:r>
              <a:rPr lang="en-US" sz="2400" dirty="0">
                <a:solidFill>
                  <a:schemeClr val="tx2"/>
                </a:solidFill>
              </a:rPr>
              <a:t>Animal Models of </a:t>
            </a:r>
            <a:r>
              <a:rPr lang="pl-PL" sz="2400" dirty="0">
                <a:solidFill>
                  <a:schemeClr val="tx2"/>
                </a:solidFill>
              </a:rPr>
              <a:t>IBD</a:t>
            </a:r>
            <a:endParaRPr lang="en-US" sz="2400" dirty="0">
              <a:solidFill>
                <a:schemeClr val="tx2"/>
              </a:solidFill>
            </a:endParaRP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pole tekstowe 5">
            <a:extLst>
              <a:ext uri="{FF2B5EF4-FFF2-40B4-BE49-F238E27FC236}">
                <a16:creationId xmlns:a16="http://schemas.microsoft.com/office/drawing/2014/main" id="{E307C869-E6B7-4A95-BA30-DECBAE4897F7}"/>
              </a:ext>
            </a:extLst>
          </p:cNvPr>
          <p:cNvSpPr txBox="1"/>
          <p:nvPr/>
        </p:nvSpPr>
        <p:spPr>
          <a:xfrm>
            <a:off x="533400" y="1035015"/>
            <a:ext cx="8001000" cy="4862870"/>
          </a:xfrm>
          <a:prstGeom prst="rect">
            <a:avLst/>
          </a:prstGeom>
          <a:noFill/>
        </p:spPr>
        <p:txBody>
          <a:bodyPr wrap="square">
            <a:spAutoFit/>
          </a:bodyPr>
          <a:lstStyle/>
          <a:p>
            <a:pPr algn="just"/>
            <a:r>
              <a:rPr lang="en-US" dirty="0"/>
              <a:t>Inflammatory bowel disease (IBD) model</a:t>
            </a:r>
            <a:r>
              <a:rPr lang="pl-PL" dirty="0"/>
              <a:t>s</a:t>
            </a:r>
            <a:r>
              <a:rPr lang="en-US" dirty="0"/>
              <a:t> include 66 animal models</a:t>
            </a:r>
            <a:r>
              <a:rPr lang="pl-PL" dirty="0"/>
              <a:t>,</a:t>
            </a:r>
            <a:r>
              <a:rPr lang="en-US" dirty="0"/>
              <a:t> </a:t>
            </a:r>
            <a:r>
              <a:rPr lang="pl-PL" dirty="0"/>
              <a:t>like</a:t>
            </a:r>
            <a:r>
              <a:rPr lang="en-US" dirty="0"/>
              <a:t> chemically induced, cell-transfer, congenial mutant, and genetically engineered </a:t>
            </a:r>
            <a:r>
              <a:rPr lang="pl-PL" dirty="0"/>
              <a:t>ones</a:t>
            </a:r>
            <a:r>
              <a:rPr lang="en-US" dirty="0"/>
              <a:t>. </a:t>
            </a:r>
            <a:endParaRPr lang="pl-PL" dirty="0"/>
          </a:p>
          <a:p>
            <a:pPr algn="just"/>
            <a:r>
              <a:rPr lang="en-US" sz="800" dirty="0">
                <a:solidFill>
                  <a:srgbClr val="FF0000"/>
                </a:solidFill>
              </a:rPr>
              <a:t>Mizoguchi A. Animal models of inflammatory bowel disease. Prog Mol Biol Transl Sci. 2012;105:263-320. doi: 10.1016/B978-0-12-394596-9.00009-3</a:t>
            </a:r>
            <a:endParaRPr lang="en-US" dirty="0">
              <a:solidFill>
                <a:srgbClr val="FF0000"/>
              </a:solidFill>
            </a:endParaRPr>
          </a:p>
          <a:p>
            <a:pPr algn="just"/>
            <a:endParaRPr lang="pl-PL" dirty="0"/>
          </a:p>
          <a:p>
            <a:pPr algn="just"/>
            <a:r>
              <a:rPr lang="en-US" dirty="0"/>
              <a:t>There were identified:</a:t>
            </a:r>
          </a:p>
          <a:p>
            <a:pPr algn="just"/>
            <a:r>
              <a:rPr lang="en-US" dirty="0"/>
              <a:t>20 kinds of genetically engineered mouse models carry</a:t>
            </a:r>
            <a:r>
              <a:rPr lang="pl-PL" dirty="0"/>
              <a:t>ing</a:t>
            </a:r>
            <a:r>
              <a:rPr lang="en-US" dirty="0"/>
              <a:t> the susceptibility genes identified in human IBD, </a:t>
            </a:r>
          </a:p>
          <a:p>
            <a:pPr algn="just"/>
            <a:r>
              <a:rPr lang="en-US" dirty="0"/>
              <a:t>74 kinds of genetically engineered mouse models spontaneously developing intestinal inflammation. </a:t>
            </a:r>
            <a:endParaRPr lang="pl-PL" dirty="0"/>
          </a:p>
          <a:p>
            <a:pPr algn="just"/>
            <a:r>
              <a:rPr lang="en-US" sz="800" dirty="0">
                <a:solidFill>
                  <a:srgbClr val="FF0000"/>
                </a:solidFill>
              </a:rPr>
              <a:t>Mizoguchi A, Takeuchi T, Himuro H, Okada T, Mizoguchi E. Genetically engineered mouse models for studying inflammatory bowel disease. J Pathol. 2016 Jan;238(2):205-19. doi: 10.1002/path.4640</a:t>
            </a:r>
            <a:endParaRPr lang="en-US" dirty="0">
              <a:solidFill>
                <a:srgbClr val="FF0000"/>
              </a:solidFill>
            </a:endParaRPr>
          </a:p>
          <a:p>
            <a:pPr algn="just"/>
            <a:endParaRPr lang="pl-PL" dirty="0"/>
          </a:p>
          <a:p>
            <a:pPr algn="just"/>
            <a:r>
              <a:rPr lang="en-US" dirty="0"/>
              <a:t>IBD can be induced in mice by dextran sulfate sodium (DSS) or by a 2,4,6-trinitrobenzene sulfonic acid (TNBS) ethanol enema, evok</a:t>
            </a:r>
            <a:r>
              <a:rPr lang="pl-PL" dirty="0"/>
              <a:t>ing</a:t>
            </a:r>
            <a:r>
              <a:rPr lang="en-US" dirty="0"/>
              <a:t> immune responses and colitis. To evaluate the effects of TNBS on inflammasome activation, caspase-1 knockout (KO) mice can be used. </a:t>
            </a:r>
            <a:endParaRPr lang="pl-PL" dirty="0"/>
          </a:p>
          <a:p>
            <a:pPr algn="just"/>
            <a:r>
              <a:rPr lang="en-US" sz="800" dirty="0">
                <a:solidFill>
                  <a:srgbClr val="FF0000"/>
                </a:solidFill>
              </a:rPr>
              <a:t>Oh SY, Cho KA, Kang JL, Kim KH, Woo SY. Comparison of experimental mouse models of inflammatory bowel disease. Int J Mol Med. 2014 Feb;33(2):333-40. doi: 10.3892/ijmm.2013.1569</a:t>
            </a:r>
            <a:endParaRPr lang="en-US" dirty="0">
              <a:solidFill>
                <a:srgbClr val="FF0000"/>
              </a:solidFill>
            </a:endParaRPr>
          </a:p>
          <a:p>
            <a:pPr algn="just"/>
            <a:endParaRPr lang="pl-PL" dirty="0">
              <a:solidFill>
                <a:srgbClr val="FF0000"/>
              </a:solidFill>
            </a:endParaRPr>
          </a:p>
          <a:p>
            <a:pPr algn="just"/>
            <a:r>
              <a:rPr lang="en-US" dirty="0"/>
              <a:t>DSS-Induced Acute Colitis model can be realized in rats. </a:t>
            </a:r>
            <a:endParaRPr lang="pl-PL" dirty="0"/>
          </a:p>
          <a:p>
            <a:pPr algn="just"/>
            <a:r>
              <a:rPr lang="en-US" sz="800" dirty="0">
                <a:solidFill>
                  <a:srgbClr val="FF0000"/>
                </a:solidFill>
              </a:rPr>
              <a:t>Martin JC, Bériou G, Josien R. Dextran Sulfate Sodium (DSS)-Induced Acute Colitis in the Rat. Methods Mol Biol. 2016;1371:197-203. doi: 10.1007/978-1-4939-3139-2_12</a:t>
            </a:r>
            <a:endParaRPr lang="en-US" dirty="0">
              <a:solidFill>
                <a:srgbClr val="FF0000"/>
              </a:solidFill>
            </a:endParaRPr>
          </a:p>
        </p:txBody>
      </p:sp>
    </p:spTree>
    <p:extLst>
      <p:ext uri="{BB962C8B-B14F-4D97-AF65-F5344CB8AC3E}">
        <p14:creationId xmlns:p14="http://schemas.microsoft.com/office/powerpoint/2010/main" val="185919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2252</TotalTime>
  <Words>5140</Words>
  <Application>Microsoft Office PowerPoint</Application>
  <PresentationFormat>Pokaz na ekranie (4:3)</PresentationFormat>
  <Paragraphs>388</Paragraphs>
  <Slides>29</Slides>
  <Notes>2</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29</vt:i4>
      </vt:variant>
    </vt:vector>
  </HeadingPairs>
  <TitlesOfParts>
    <vt:vector size="36" baseType="lpstr">
      <vt:lpstr>Arial</vt:lpstr>
      <vt:lpstr>Calibri</vt:lpstr>
      <vt:lpstr>Calibri Light</vt:lpstr>
      <vt:lpstr>Cambria Math</vt:lpstr>
      <vt:lpstr>Symbol</vt:lpstr>
      <vt:lpstr>Office Theme</vt:lpstr>
      <vt:lpstr>Custom Design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Krzysztof Siczek K15</cp:lastModifiedBy>
  <cp:revision>194</cp:revision>
  <dcterms:created xsi:type="dcterms:W3CDTF">2015-04-04T09:45:50Z</dcterms:created>
  <dcterms:modified xsi:type="dcterms:W3CDTF">2020-10-27T18:10:33Z</dcterms:modified>
</cp:coreProperties>
</file>