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11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6709" autoAdjust="0"/>
  </p:normalViewPr>
  <p:slideViewPr>
    <p:cSldViewPr showGuides="1">
      <p:cViewPr>
        <p:scale>
          <a:sx n="40" d="100"/>
          <a:sy n="40" d="100"/>
        </p:scale>
        <p:origin x="216" y="30"/>
      </p:cViewPr>
      <p:guideLst>
        <p:guide orient="horz" pos="13483"/>
        <p:guide pos="119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A7439-FBAF-461F-A867-5068BD0780F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B0F27-FD8F-498B-B269-515C29710F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43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0F27-FD8F-498B-B269-515C29710F5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24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68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5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09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2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85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5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6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93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1C42-F988-448B-8DB9-725C29372DDB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4A0F-836E-42E6-BAED-4AE01AE24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78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/>
        </p:nvSpPr>
        <p:spPr>
          <a:xfrm>
            <a:off x="16945097" y="33141567"/>
            <a:ext cx="12740506" cy="667650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43" tIns="208822" rIns="417643" bIns="208822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781635" y="449934"/>
            <a:ext cx="22805702" cy="1714384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THE </a:t>
            </a:r>
            <a:r>
              <a:rPr lang="en-GB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NEUROPROTECTIVE POTENTIAL IN MPP</a:t>
            </a:r>
            <a:r>
              <a:rPr lang="en-GB" sz="4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-INDUCED NEURODEGENERATION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HETEROCYCLIC COMPOUNDS BASED ON PYRAZOLOPYRIDINE </a:t>
            </a:r>
            <a:r>
              <a:rPr lang="tr-T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</a:t>
            </a:r>
            <a:endParaRPr lang="fr-FR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28408" y="5994550"/>
            <a:ext cx="14788580" cy="1152708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Synthetic strategies / Pharmacomodulations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77948" y="8157331"/>
            <a:ext cx="13821334" cy="914165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marL="398793" indent="-398793" algn="just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Scope of Suzuki-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Miyaura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cross coupling of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9502772" y="15340240"/>
            <a:ext cx="6104522" cy="3376378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b="1" dirty="0"/>
              <a:t>Fig .1. </a:t>
            </a:r>
            <a:r>
              <a:rPr lang="en-US" sz="2400" dirty="0"/>
              <a:t>Evaluation of cell viability of SH-SY5Y cells exposed to various concentrations (0.1-10 </a:t>
            </a:r>
            <a:r>
              <a:rPr lang="en-US" sz="2400" dirty="0" err="1"/>
              <a:t>mM</a:t>
            </a:r>
            <a:r>
              <a:rPr lang="en-US" sz="2400" dirty="0"/>
              <a:t>) of MPP</a:t>
            </a:r>
            <a:r>
              <a:rPr lang="en-US" sz="2400" baseline="30000" dirty="0"/>
              <a:t>+</a:t>
            </a:r>
            <a:r>
              <a:rPr lang="en-US" sz="2400" dirty="0"/>
              <a:t> at indicated times. Cells were treated for 12, 24, 36 and 48 h at 37°C. Data represent the mean ± SD of at least six independent experiments in triplicate and are expressed as percentage of control cells.</a:t>
            </a:r>
            <a:endParaRPr lang="fr-FR" sz="24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B539A18-68FB-47B5-8F6E-B9624BB3A08E}"/>
              </a:ext>
            </a:extLst>
          </p:cNvPr>
          <p:cNvGrpSpPr/>
          <p:nvPr/>
        </p:nvGrpSpPr>
        <p:grpSpPr>
          <a:xfrm>
            <a:off x="234607" y="3936676"/>
            <a:ext cx="29618154" cy="2129882"/>
            <a:chOff x="234607" y="4440732"/>
            <a:chExt cx="29618154" cy="2129882"/>
          </a:xfrm>
        </p:grpSpPr>
        <p:sp>
          <p:nvSpPr>
            <p:cNvPr id="16" name="ZoneTexte 15"/>
            <p:cNvSpPr txBox="1"/>
            <p:nvPr/>
          </p:nvSpPr>
          <p:spPr>
            <a:xfrm>
              <a:off x="234607" y="4440732"/>
              <a:ext cx="29618154" cy="2129882"/>
            </a:xfrm>
            <a:prstGeom prst="rect">
              <a:avLst/>
            </a:prstGeom>
            <a:noFill/>
          </p:spPr>
          <p:txBody>
            <a:bodyPr wrap="square" lIns="417643" tIns="208822" rIns="417643" bIns="208822" rtlCol="0">
              <a:spAutoFit/>
            </a:bodyPr>
            <a:lstStyle/>
            <a:p>
              <a:pPr algn="just"/>
              <a:r>
                <a:rPr lang="en-US" sz="2700" b="1" dirty="0"/>
                <a:t>The interest for the synthesis of the </a:t>
              </a:r>
              <a:r>
                <a:rPr lang="en-US" sz="2700" b="1" dirty="0" err="1"/>
                <a:t>pyrazolo</a:t>
              </a:r>
              <a:r>
                <a:rPr lang="en-US" sz="2700" b="1" dirty="0"/>
                <a:t>[3,4-</a:t>
              </a:r>
              <a:r>
                <a:rPr lang="en-US" sz="2700" b="1" i="1" dirty="0"/>
                <a:t>b</a:t>
              </a:r>
              <a:r>
                <a:rPr lang="en-US" sz="2700" b="1" dirty="0"/>
                <a:t>]pyridines has increased in organic and pharmaceutical chemistry. This heterocyclic system is found in a number of molecules possessing biological and/or pharmacological properties.</a:t>
              </a:r>
              <a:r>
                <a:rPr lang="en-US" sz="2800" b="1" dirty="0"/>
                <a:t> In this study, first we aim to synthesize potential </a:t>
              </a:r>
              <a:r>
                <a:rPr lang="tr-TR" sz="2800" b="1" dirty="0"/>
                <a:t>neuroprotective heterocyclic compounds based on pyrazolopyridine derivatives and then to evaluate</a:t>
              </a:r>
              <a:r>
                <a:rPr lang="en-US" sz="2800" b="1" dirty="0"/>
                <a:t> their </a:t>
              </a:r>
              <a:r>
                <a:rPr lang="en-US" sz="2800" b="1" dirty="0" err="1"/>
                <a:t>neuroprotective</a:t>
              </a:r>
              <a:r>
                <a:rPr lang="en-US" sz="2800" b="1" dirty="0"/>
                <a:t> and </a:t>
              </a:r>
              <a:r>
                <a:rPr lang="en-US" sz="2800" b="1" dirty="0" err="1"/>
                <a:t>antiapoptotic</a:t>
              </a:r>
              <a:r>
                <a:rPr lang="en-US" sz="2800" b="1" dirty="0"/>
                <a:t> effects in Parkinson’s disease model. </a:t>
              </a:r>
              <a:r>
                <a:rPr lang="tr-TR" sz="2800" b="1" dirty="0"/>
                <a:t>Human neuroblastoma cell line SH-SY5Y was employed and MPP</a:t>
              </a:r>
              <a:r>
                <a:rPr lang="tr-TR" sz="2800" b="1" baseline="30000" dirty="0"/>
                <a:t>+ </a:t>
              </a:r>
              <a:r>
                <a:rPr lang="tr-TR" sz="2800" b="1" dirty="0"/>
                <a:t>was used to generate PD model </a:t>
              </a:r>
              <a:r>
                <a:rPr lang="tr-TR" sz="2800" b="1" i="1" dirty="0"/>
                <a:t>in vitro</a:t>
              </a:r>
              <a:r>
                <a:rPr lang="tr-TR" sz="2800" b="1" dirty="0"/>
                <a:t>.</a:t>
              </a:r>
              <a:r>
                <a:rPr lang="en-GB" sz="2800" b="1" dirty="0"/>
                <a:t> Western blot analysis was made to assess the apoptotic effect of MPP</a:t>
              </a:r>
              <a:r>
                <a:rPr lang="en-GB" sz="2800" b="1" baseline="30000" dirty="0"/>
                <a:t>+</a:t>
              </a:r>
              <a:r>
                <a:rPr lang="en-GB" sz="2800" b="1" dirty="0"/>
                <a:t> on SH-SY5Y cells and the potential </a:t>
              </a:r>
              <a:r>
                <a:rPr lang="en-GB" sz="2800" b="1" dirty="0" err="1"/>
                <a:t>neuroprotective</a:t>
              </a:r>
              <a:r>
                <a:rPr lang="en-GB" sz="2800" b="1" dirty="0"/>
                <a:t> effects of the synthesized compounds.</a:t>
              </a:r>
              <a:endPara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Rectangle à coins arrondis 169"/>
            <p:cNvSpPr/>
            <p:nvPr/>
          </p:nvSpPr>
          <p:spPr>
            <a:xfrm>
              <a:off x="377948" y="4520373"/>
              <a:ext cx="29307655" cy="202266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17643" tIns="208822" rIns="417643" bIns="208822"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977" name="Objet 29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36987"/>
              </p:ext>
            </p:extLst>
          </p:nvPr>
        </p:nvGraphicFramePr>
        <p:xfrm>
          <a:off x="823421" y="6960377"/>
          <a:ext cx="14244558" cy="5796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" name="CS ChemDraw Drawing" r:id="rId4" imgW="10284024" imgH="4184955" progId="ChemDraw.Document.6.0">
                  <p:embed/>
                </p:oleObj>
              </mc:Choice>
              <mc:Fallback>
                <p:oleObj name="CS ChemDraw Drawing" r:id="rId4" imgW="10284024" imgH="41849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421" y="6960377"/>
                        <a:ext cx="14244558" cy="5796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ZoneTexte 170"/>
          <p:cNvSpPr txBox="1"/>
          <p:nvPr/>
        </p:nvSpPr>
        <p:spPr>
          <a:xfrm>
            <a:off x="-738782" y="13046852"/>
            <a:ext cx="8374363" cy="1129609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>
            <a:defPPr>
              <a:defRPr lang="fr-FR"/>
            </a:defPPr>
            <a:lvl2pPr lvl="1">
              <a:defRPr sz="4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1"/>
            <a:r>
              <a:rPr lang="en-US" dirty="0"/>
              <a:t>2 - Biological studies</a:t>
            </a:r>
            <a:endParaRPr lang="fr-FR" dirty="0"/>
          </a:p>
        </p:txBody>
      </p:sp>
      <p:sp>
        <p:nvSpPr>
          <p:cNvPr id="172" name="ZoneTexte 171"/>
          <p:cNvSpPr txBox="1"/>
          <p:nvPr/>
        </p:nvSpPr>
        <p:spPr>
          <a:xfrm>
            <a:off x="1859367" y="13771414"/>
            <a:ext cx="6214588" cy="914165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marL="398793" indent="-398793" algn="just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 viability studies </a:t>
            </a:r>
          </a:p>
        </p:txBody>
      </p:sp>
      <p:sp>
        <p:nvSpPr>
          <p:cNvPr id="2980" name="Rectangle 2759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81" name="Objet 29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30646"/>
              </p:ext>
            </p:extLst>
          </p:nvPr>
        </p:nvGraphicFramePr>
        <p:xfrm>
          <a:off x="285445" y="14303046"/>
          <a:ext cx="9453942" cy="638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" r:id="rId6" imgW="6519960" imgH="4404240" progId="Prism5.Document">
                  <p:embed/>
                </p:oleObj>
              </mc:Choice>
              <mc:Fallback>
                <p:oleObj r:id="rId6" imgW="6519960" imgH="4404240" progId="Prism5.Document">
                  <p:embed/>
                  <p:pic>
                    <p:nvPicPr>
                      <p:cNvPr id="0" name="Object 2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45" y="14303046"/>
                        <a:ext cx="9453942" cy="6386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2" name="Rectangle 2786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7" name="ZoneTexte 176"/>
          <p:cNvSpPr txBox="1"/>
          <p:nvPr/>
        </p:nvSpPr>
        <p:spPr>
          <a:xfrm>
            <a:off x="9739387" y="20689194"/>
            <a:ext cx="6104522" cy="3376378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b="1" dirty="0"/>
              <a:t>Fig.2. </a:t>
            </a:r>
            <a:r>
              <a:rPr lang="fr-FR" sz="2400" dirty="0" err="1"/>
              <a:t>Effects</a:t>
            </a:r>
            <a:r>
              <a:rPr lang="fr-FR" sz="2400" dirty="0"/>
              <a:t> of </a:t>
            </a:r>
            <a:r>
              <a:rPr lang="fr-FR" sz="2400" dirty="0" err="1"/>
              <a:t>newly</a:t>
            </a:r>
            <a:r>
              <a:rPr lang="fr-FR" sz="2400" dirty="0"/>
              <a:t> </a:t>
            </a:r>
            <a:r>
              <a:rPr lang="fr-FR" sz="2400" dirty="0" err="1"/>
              <a:t>synthesized</a:t>
            </a:r>
            <a:r>
              <a:rPr lang="fr-FR" sz="2400" dirty="0"/>
              <a:t> compounds on </a:t>
            </a:r>
            <a:r>
              <a:rPr lang="fr-FR" sz="2400" dirty="0" err="1"/>
              <a:t>cell</a:t>
            </a:r>
            <a:r>
              <a:rPr lang="fr-FR" sz="2400" dirty="0"/>
              <a:t> </a:t>
            </a:r>
            <a:r>
              <a:rPr lang="fr-FR" sz="2400" dirty="0" err="1"/>
              <a:t>viability</a:t>
            </a:r>
            <a:r>
              <a:rPr lang="fr-FR" sz="2400" dirty="0"/>
              <a:t> in MPP</a:t>
            </a:r>
            <a:r>
              <a:rPr lang="fr-FR" sz="2400" baseline="30000" dirty="0"/>
              <a:t>+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dopaminergic</a:t>
            </a:r>
            <a:r>
              <a:rPr lang="fr-FR" sz="2400" dirty="0"/>
              <a:t> </a:t>
            </a:r>
            <a:r>
              <a:rPr lang="fr-FR" sz="2400" dirty="0" err="1"/>
              <a:t>cell</a:t>
            </a:r>
            <a:r>
              <a:rPr lang="fr-FR" sz="2400" dirty="0"/>
              <a:t> </a:t>
            </a:r>
            <a:r>
              <a:rPr lang="fr-FR" sz="2400" dirty="0" err="1"/>
              <a:t>death</a:t>
            </a:r>
            <a:r>
              <a:rPr lang="fr-FR" sz="2400" dirty="0"/>
              <a:t>. All values are </a:t>
            </a:r>
            <a:r>
              <a:rPr lang="fr-FR" sz="2400" dirty="0" err="1"/>
              <a:t>means</a:t>
            </a:r>
            <a:r>
              <a:rPr lang="fr-FR" sz="2400" dirty="0"/>
              <a:t> ± </a:t>
            </a:r>
            <a:r>
              <a:rPr lang="fr-FR" sz="2400" dirty="0" err="1"/>
              <a:t>SDs</a:t>
            </a:r>
            <a:r>
              <a:rPr lang="fr-FR" sz="2400" dirty="0"/>
              <a:t> (n = 5). *</a:t>
            </a:r>
            <a:r>
              <a:rPr lang="fr-FR" sz="2400" i="1" dirty="0"/>
              <a:t> p</a:t>
            </a:r>
            <a:r>
              <a:rPr lang="fr-FR" sz="2400" dirty="0"/>
              <a:t>&lt;0.05 </a:t>
            </a:r>
            <a:r>
              <a:rPr lang="fr-FR" sz="2400" dirty="0" err="1"/>
              <a:t>significant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MPP</a:t>
            </a:r>
            <a:r>
              <a:rPr lang="fr-FR" sz="2400" baseline="30000" dirty="0"/>
              <a:t>+</a:t>
            </a:r>
            <a:r>
              <a:rPr lang="fr-FR" sz="2400" dirty="0"/>
              <a:t> and 10 or 20 µM concentrations of compound </a:t>
            </a:r>
            <a:r>
              <a:rPr lang="fr-FR" sz="2400" dirty="0" err="1"/>
              <a:t>treatments</a:t>
            </a:r>
            <a:r>
              <a:rPr lang="fr-FR" sz="2400" dirty="0"/>
              <a:t>. **</a:t>
            </a:r>
            <a:r>
              <a:rPr lang="fr-FR" sz="2400" i="1" dirty="0"/>
              <a:t> p</a:t>
            </a:r>
            <a:r>
              <a:rPr lang="fr-FR" sz="2400" dirty="0"/>
              <a:t>&lt;0.05 </a:t>
            </a:r>
            <a:r>
              <a:rPr lang="fr-FR" sz="2400" dirty="0" err="1"/>
              <a:t>significant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MPP</a:t>
            </a:r>
            <a:r>
              <a:rPr lang="fr-FR" sz="2400" baseline="30000" dirty="0"/>
              <a:t>+</a:t>
            </a:r>
            <a:r>
              <a:rPr lang="fr-FR" sz="2400" dirty="0"/>
              <a:t>-</a:t>
            </a:r>
            <a:r>
              <a:rPr lang="fr-FR" sz="2400" dirty="0" err="1"/>
              <a:t>treated</a:t>
            </a:r>
            <a:r>
              <a:rPr lang="fr-FR" sz="2400" baseline="30000" dirty="0"/>
              <a:t> </a:t>
            </a:r>
            <a:r>
              <a:rPr lang="fr-FR" sz="2400" dirty="0" err="1"/>
              <a:t>cells</a:t>
            </a:r>
            <a:r>
              <a:rPr lang="fr-FR" sz="2400" dirty="0"/>
              <a:t>.</a:t>
            </a:r>
            <a:r>
              <a:rPr lang="en-US" sz="2400" dirty="0"/>
              <a:t>.</a:t>
            </a:r>
            <a:endParaRPr lang="fr-FR" sz="2400" dirty="0"/>
          </a:p>
        </p:txBody>
      </p:sp>
      <p:graphicFrame>
        <p:nvGraphicFramePr>
          <p:cNvPr id="2985" name="Tableau 29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94583"/>
              </p:ext>
            </p:extLst>
          </p:nvPr>
        </p:nvGraphicFramePr>
        <p:xfrm>
          <a:off x="1267717" y="25392280"/>
          <a:ext cx="14244621" cy="67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7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Compound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% </a:t>
                      </a:r>
                      <a:r>
                        <a:rPr lang="fr-FR" sz="2400" dirty="0" err="1">
                          <a:effectLst/>
                        </a:rPr>
                        <a:t>Neuroprotection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Compound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% </a:t>
                      </a:r>
                      <a:r>
                        <a:rPr lang="fr-FR" sz="2400" dirty="0" err="1">
                          <a:effectLst/>
                        </a:rPr>
                        <a:t>Neuroprotection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4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11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10 and 20 µM/**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5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12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10 and 20 µM/**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6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13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7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14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8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15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9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16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at 10 and 20 µM/** at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10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10 and 20 µM**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5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17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5 and 10 µM/*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20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18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effectLst/>
                        </a:rPr>
                        <a:t>**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5 and 10 µM/* </a:t>
                      </a:r>
                      <a:r>
                        <a:rPr lang="fr-FR" sz="2400" dirty="0" err="1">
                          <a:effectLst/>
                        </a:rPr>
                        <a:t>at</a:t>
                      </a:r>
                      <a:r>
                        <a:rPr lang="fr-FR" sz="2400" dirty="0">
                          <a:effectLst/>
                        </a:rPr>
                        <a:t> 20 µM</a:t>
                      </a:r>
                      <a:endParaRPr lang="fr-FR" sz="24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9" name="ZoneTexte 178"/>
          <p:cNvSpPr txBox="1"/>
          <p:nvPr/>
        </p:nvSpPr>
        <p:spPr>
          <a:xfrm>
            <a:off x="1035033" y="32925542"/>
            <a:ext cx="4455882" cy="914165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marL="398793" indent="-398793" algn="just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analysis </a:t>
            </a:r>
          </a:p>
        </p:txBody>
      </p:sp>
      <p:sp>
        <p:nvSpPr>
          <p:cNvPr id="180" name="ZoneTexte 179"/>
          <p:cNvSpPr txBox="1"/>
          <p:nvPr/>
        </p:nvSpPr>
        <p:spPr>
          <a:xfrm>
            <a:off x="892781" y="31989438"/>
            <a:ext cx="14828210" cy="116038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just"/>
            <a:r>
              <a:rPr lang="en-US" sz="2400" dirty="0"/>
              <a:t> The percentage of neuroprotection-induced by compounds against MPP</a:t>
            </a:r>
            <a:r>
              <a:rPr lang="en-US" sz="2400" baseline="30000" dirty="0"/>
              <a:t>+</a:t>
            </a:r>
            <a:r>
              <a:rPr lang="en-US" sz="2400" dirty="0"/>
              <a:t>-induced neurotoxicity in SH-SY5Y cells. </a:t>
            </a:r>
            <a:r>
              <a:rPr lang="fr-FR" sz="2400" dirty="0"/>
              <a:t>*Neuroprotection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10%-20%. ** Neuroprotection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20%-30%.</a:t>
            </a:r>
          </a:p>
        </p:txBody>
      </p:sp>
      <p:sp>
        <p:nvSpPr>
          <p:cNvPr id="2986" name="Rectangle 2797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87" name="Objet 29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702"/>
              </p:ext>
            </p:extLst>
          </p:nvPr>
        </p:nvGraphicFramePr>
        <p:xfrm>
          <a:off x="1018661" y="33717630"/>
          <a:ext cx="6496138" cy="651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" r:id="rId8" imgW="4187880" imgH="4201560" progId="Prism5.Document">
                  <p:embed/>
                </p:oleObj>
              </mc:Choice>
              <mc:Fallback>
                <p:oleObj r:id="rId8" imgW="4187880" imgH="4201560" progId="Prism5.Document">
                  <p:embed/>
                  <p:pic>
                    <p:nvPicPr>
                      <p:cNvPr id="0" name="Object 2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61" y="33717630"/>
                        <a:ext cx="6496138" cy="6517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8" name="Rectangle 2799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89" name="Objet 29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43632"/>
              </p:ext>
            </p:extLst>
          </p:nvPr>
        </p:nvGraphicFramePr>
        <p:xfrm>
          <a:off x="15852855" y="5895566"/>
          <a:ext cx="13867920" cy="1126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" r:id="rId10" imgW="6933960" imgH="7037640" progId="Prism5.Document">
                  <p:embed/>
                </p:oleObj>
              </mc:Choice>
              <mc:Fallback>
                <p:oleObj r:id="rId10" imgW="6933960" imgH="7037640" progId="Prism5.Document">
                  <p:embed/>
                  <p:pic>
                    <p:nvPicPr>
                      <p:cNvPr id="0" name="Object 27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2855" y="5895566"/>
                        <a:ext cx="13867920" cy="11260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ZoneTexte 185"/>
          <p:cNvSpPr txBox="1"/>
          <p:nvPr/>
        </p:nvSpPr>
        <p:spPr>
          <a:xfrm>
            <a:off x="16419109" y="16579726"/>
            <a:ext cx="13043134" cy="300704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b="1" dirty="0"/>
              <a:t>Fig .4. </a:t>
            </a:r>
            <a:r>
              <a:rPr lang="en-US" sz="2400" dirty="0"/>
              <a:t>The changes in </a:t>
            </a:r>
            <a:r>
              <a:rPr lang="en-US" sz="2400" dirty="0" err="1"/>
              <a:t>bax</a:t>
            </a:r>
            <a:r>
              <a:rPr lang="en-US" sz="2400" dirty="0"/>
              <a:t>, caspase-3, Bcl-2 and </a:t>
            </a:r>
            <a:r>
              <a:rPr lang="en-US" sz="2400" dirty="0" err="1"/>
              <a:t>Bcl</a:t>
            </a:r>
            <a:r>
              <a:rPr lang="en-US" sz="2400" dirty="0"/>
              <a:t>-xl protein levels following 5 µM </a:t>
            </a:r>
            <a:r>
              <a:rPr lang="en-US" sz="2400" b="1" dirty="0"/>
              <a:t>8</a:t>
            </a:r>
            <a:r>
              <a:rPr lang="en-US" sz="2400" dirty="0"/>
              <a:t>, </a:t>
            </a:r>
            <a:r>
              <a:rPr lang="en-US" sz="2400" b="1" dirty="0"/>
              <a:t>10</a:t>
            </a:r>
            <a:r>
              <a:rPr lang="en-US" sz="2400" dirty="0"/>
              <a:t>, </a:t>
            </a:r>
            <a:r>
              <a:rPr lang="en-US" sz="2400" b="1" dirty="0"/>
              <a:t>13</a:t>
            </a:r>
            <a:r>
              <a:rPr lang="en-US" sz="2400" dirty="0"/>
              <a:t>, </a:t>
            </a:r>
            <a:r>
              <a:rPr lang="en-US" sz="2400" b="1" dirty="0"/>
              <a:t>14,</a:t>
            </a:r>
            <a:r>
              <a:rPr lang="en-US" sz="2400" dirty="0"/>
              <a:t> </a:t>
            </a:r>
            <a:r>
              <a:rPr lang="en-US" sz="2400" b="1" dirty="0"/>
              <a:t>16</a:t>
            </a:r>
            <a:r>
              <a:rPr lang="en-US" sz="2400" dirty="0"/>
              <a:t> or </a:t>
            </a:r>
            <a:r>
              <a:rPr lang="en-US" sz="2400" b="1" dirty="0"/>
              <a:t>18</a:t>
            </a:r>
            <a:r>
              <a:rPr lang="en-US" sz="2400" dirty="0"/>
              <a:t> against 2 </a:t>
            </a:r>
            <a:r>
              <a:rPr lang="en-US" sz="2400" dirty="0" err="1"/>
              <a:t>mM</a:t>
            </a:r>
            <a:r>
              <a:rPr lang="en-US" sz="2400" dirty="0"/>
              <a:t> MPP+-induced apoptosis. Representative Western blots showing protein expression of protein levels following treatments. Graphs indicate the relative </a:t>
            </a:r>
            <a:r>
              <a:rPr lang="en-US" sz="2400" dirty="0" err="1"/>
              <a:t>densitometric</a:t>
            </a:r>
            <a:r>
              <a:rPr lang="en-US" sz="2400" dirty="0"/>
              <a:t> values of indicated proteins. Quantification of protein product was performed by </a:t>
            </a:r>
            <a:r>
              <a:rPr lang="en-US" sz="2400" dirty="0" err="1"/>
              <a:t>densitometric</a:t>
            </a:r>
            <a:r>
              <a:rPr lang="en-US" sz="2400" dirty="0"/>
              <a:t> scanning. Data are normalized by using the </a:t>
            </a:r>
            <a:r>
              <a:rPr lang="fr-FR" sz="2400" dirty="0"/>
              <a:t>β</a:t>
            </a:r>
            <a:r>
              <a:rPr lang="en-US" sz="2400" dirty="0"/>
              <a:t>-actin signal and expressed as arbitrary </a:t>
            </a:r>
            <a:r>
              <a:rPr lang="en-US" sz="2400" dirty="0" err="1"/>
              <a:t>densitometric</a:t>
            </a:r>
            <a:r>
              <a:rPr lang="en-US" sz="2400" dirty="0"/>
              <a:t> units. Values are means ± SD; n = 3 in each group.</a:t>
            </a:r>
            <a:r>
              <a:rPr lang="en-US" sz="2400" u="sng" dirty="0"/>
              <a:t> </a:t>
            </a:r>
            <a:r>
              <a:rPr lang="fr-FR" sz="2400" dirty="0"/>
              <a:t>*</a:t>
            </a:r>
            <a:r>
              <a:rPr lang="fr-FR" sz="2400" i="1" dirty="0"/>
              <a:t>p</a:t>
            </a:r>
            <a:r>
              <a:rPr lang="fr-FR" sz="2400" dirty="0"/>
              <a:t>&lt;0.05 </a:t>
            </a:r>
            <a:r>
              <a:rPr lang="fr-FR" sz="2400" dirty="0" err="1"/>
              <a:t>significant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MPP</a:t>
            </a:r>
            <a:r>
              <a:rPr lang="fr-FR" sz="2400" baseline="30000" dirty="0"/>
              <a:t>+</a:t>
            </a:r>
            <a:r>
              <a:rPr lang="fr-FR" sz="2400" dirty="0"/>
              <a:t>-</a:t>
            </a:r>
            <a:r>
              <a:rPr lang="fr-FR" sz="2400" dirty="0" err="1"/>
              <a:t>treated</a:t>
            </a:r>
            <a:r>
              <a:rPr lang="fr-FR" sz="2400" baseline="30000" dirty="0"/>
              <a:t> </a:t>
            </a:r>
            <a:r>
              <a:rPr lang="fr-FR" sz="2400" dirty="0" err="1"/>
              <a:t>cells</a:t>
            </a:r>
            <a:r>
              <a:rPr lang="fr-FR" sz="2400" dirty="0"/>
              <a:t>.</a:t>
            </a:r>
          </a:p>
        </p:txBody>
      </p:sp>
      <p:sp>
        <p:nvSpPr>
          <p:cNvPr id="2990" name="Rectangle 2801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91" name="Objet 29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99542"/>
              </p:ext>
            </p:extLst>
          </p:nvPr>
        </p:nvGraphicFramePr>
        <p:xfrm>
          <a:off x="16044863" y="19244022"/>
          <a:ext cx="13382625" cy="1021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7" r:id="rId12" imgW="6691680" imgH="7298640" progId="Prism5.Document">
                  <p:embed/>
                </p:oleObj>
              </mc:Choice>
              <mc:Fallback>
                <p:oleObj r:id="rId12" imgW="6691680" imgH="7298640" progId="Prism5.Document">
                  <p:embed/>
                  <p:pic>
                    <p:nvPicPr>
                      <p:cNvPr id="0" name="Object 28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4863" y="19244022"/>
                        <a:ext cx="13382625" cy="1021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ZoneTexte 188"/>
          <p:cNvSpPr txBox="1"/>
          <p:nvPr/>
        </p:nvSpPr>
        <p:spPr>
          <a:xfrm>
            <a:off x="16642469" y="29469158"/>
            <a:ext cx="13043134" cy="300704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b="1" dirty="0"/>
              <a:t>Fig .5. </a:t>
            </a:r>
            <a:r>
              <a:rPr lang="en-US" sz="2400" dirty="0"/>
              <a:t>The changes in </a:t>
            </a:r>
            <a:r>
              <a:rPr lang="en-US" sz="2400" dirty="0" err="1"/>
              <a:t>bax</a:t>
            </a:r>
            <a:r>
              <a:rPr lang="en-US" sz="2400" dirty="0"/>
              <a:t>, caspase-3 and </a:t>
            </a:r>
            <a:r>
              <a:rPr lang="en-US" sz="2400" dirty="0" err="1"/>
              <a:t>Bcl</a:t>
            </a:r>
            <a:r>
              <a:rPr lang="en-US" sz="2400" dirty="0"/>
              <a:t>-xl protein levels following 1 µM </a:t>
            </a:r>
            <a:r>
              <a:rPr lang="en-US" sz="2400" b="1" dirty="0"/>
              <a:t>8, 10, 13, 14,</a:t>
            </a:r>
            <a:r>
              <a:rPr lang="en-US" sz="2400" dirty="0"/>
              <a:t> </a:t>
            </a:r>
            <a:r>
              <a:rPr lang="en-US" sz="2400" b="1" dirty="0"/>
              <a:t>16</a:t>
            </a:r>
            <a:r>
              <a:rPr lang="en-US" sz="2400" dirty="0"/>
              <a:t> or </a:t>
            </a:r>
            <a:r>
              <a:rPr lang="en-US" sz="2400" b="1" dirty="0"/>
              <a:t>18</a:t>
            </a:r>
            <a:r>
              <a:rPr lang="en-US" sz="2400" dirty="0"/>
              <a:t> against 2 </a:t>
            </a:r>
            <a:r>
              <a:rPr lang="en-US" sz="2400" dirty="0" err="1"/>
              <a:t>mM</a:t>
            </a:r>
            <a:r>
              <a:rPr lang="en-US" sz="2400" dirty="0"/>
              <a:t> MPP+-induced apoptosis. Representative Western blots showing protein expression of protein levels following treatments. Graphs indicate the relative </a:t>
            </a:r>
            <a:r>
              <a:rPr lang="en-US" sz="2400" dirty="0" err="1"/>
              <a:t>densitometric</a:t>
            </a:r>
            <a:r>
              <a:rPr lang="en-US" sz="2400" dirty="0"/>
              <a:t> values of indicated proteins. Quantification of protein product was performed by </a:t>
            </a:r>
            <a:r>
              <a:rPr lang="en-US" sz="2400" dirty="0" err="1"/>
              <a:t>densitometric</a:t>
            </a:r>
            <a:r>
              <a:rPr lang="en-US" sz="2400" dirty="0"/>
              <a:t> scanning. Data are normalized by using the </a:t>
            </a:r>
            <a:r>
              <a:rPr lang="fr-FR" sz="2400" dirty="0"/>
              <a:t>β</a:t>
            </a:r>
            <a:r>
              <a:rPr lang="en-US" sz="2400" dirty="0"/>
              <a:t>-actin signal and expressed as arbitrary </a:t>
            </a:r>
            <a:r>
              <a:rPr lang="en-US" sz="2400" dirty="0" err="1"/>
              <a:t>densitometric</a:t>
            </a:r>
            <a:r>
              <a:rPr lang="en-US" sz="2400" dirty="0"/>
              <a:t> units. Values are means ± SD; n = 3 in each group.</a:t>
            </a:r>
            <a:r>
              <a:rPr lang="fr-FR" sz="2400" dirty="0"/>
              <a:t> *</a:t>
            </a:r>
            <a:r>
              <a:rPr lang="fr-FR" sz="2400" i="1" dirty="0"/>
              <a:t>p</a:t>
            </a:r>
            <a:r>
              <a:rPr lang="fr-FR" sz="2400" dirty="0"/>
              <a:t>&lt;0.05 </a:t>
            </a:r>
            <a:r>
              <a:rPr lang="fr-FR" sz="2400" dirty="0" err="1"/>
              <a:t>significant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MPP</a:t>
            </a:r>
            <a:r>
              <a:rPr lang="fr-FR" sz="2400" baseline="30000" dirty="0"/>
              <a:t>+</a:t>
            </a:r>
            <a:r>
              <a:rPr lang="fr-FR" sz="2400" dirty="0"/>
              <a:t>-</a:t>
            </a:r>
            <a:r>
              <a:rPr lang="fr-FR" sz="2400" dirty="0" err="1"/>
              <a:t>treated</a:t>
            </a:r>
            <a:r>
              <a:rPr lang="fr-FR" sz="2400" baseline="30000" dirty="0"/>
              <a:t> </a:t>
            </a:r>
            <a:r>
              <a:rPr lang="fr-FR" sz="2400" dirty="0" err="1"/>
              <a:t>cells</a:t>
            </a:r>
            <a:r>
              <a:rPr lang="fr-FR" sz="2400" dirty="0"/>
              <a:t>.</a:t>
            </a:r>
          </a:p>
        </p:txBody>
      </p:sp>
      <p:sp>
        <p:nvSpPr>
          <p:cNvPr id="190" name="ZoneTexte 189"/>
          <p:cNvSpPr txBox="1"/>
          <p:nvPr/>
        </p:nvSpPr>
        <p:spPr>
          <a:xfrm>
            <a:off x="7951786" y="36277568"/>
            <a:ext cx="7769205" cy="1899050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just"/>
            <a:r>
              <a:rPr lang="en-US" sz="2400" dirty="0"/>
              <a:t>      </a:t>
            </a:r>
            <a:r>
              <a:rPr lang="en-US" sz="2400" b="1" dirty="0"/>
              <a:t>Fig .3. </a:t>
            </a:r>
            <a:r>
              <a:rPr lang="tr-TR" sz="2400" dirty="0"/>
              <a:t>The changes in proapoptotic bax protein levels following MPP</a:t>
            </a:r>
            <a:r>
              <a:rPr lang="tr-TR" sz="2400" baseline="30000" dirty="0"/>
              <a:t>+</a:t>
            </a:r>
            <a:r>
              <a:rPr lang="tr-TR" sz="2400" dirty="0"/>
              <a:t> treatments for 3, 6, 12, 24, 48 h in SH-SY5Y cells. *p≤0.05</a:t>
            </a:r>
            <a:r>
              <a:rPr lang="fr-FR" sz="2400" dirty="0"/>
              <a:t> </a:t>
            </a:r>
            <a:r>
              <a:rPr lang="fr-FR" sz="2400" dirty="0" err="1"/>
              <a:t>significant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control group and 3 or 6 </a:t>
            </a:r>
            <a:r>
              <a:rPr lang="fr-FR" sz="2400" dirty="0" err="1"/>
              <a:t>hours</a:t>
            </a:r>
            <a:r>
              <a:rPr lang="fr-FR" sz="2400" dirty="0"/>
              <a:t> MPP</a:t>
            </a:r>
            <a:r>
              <a:rPr lang="fr-FR" sz="2400" baseline="30000" dirty="0"/>
              <a:t>+</a:t>
            </a:r>
            <a:r>
              <a:rPr lang="fr-FR" sz="2400" dirty="0"/>
              <a:t>- </a:t>
            </a:r>
            <a:r>
              <a:rPr lang="fr-FR" sz="2400" dirty="0" err="1"/>
              <a:t>treated</a:t>
            </a:r>
            <a:r>
              <a:rPr lang="fr-FR" sz="2400" dirty="0"/>
              <a:t> </a:t>
            </a:r>
            <a:r>
              <a:rPr lang="fr-FR" sz="2400" dirty="0" err="1"/>
              <a:t>cells</a:t>
            </a:r>
            <a:endParaRPr lang="fr-FR" sz="2400" dirty="0"/>
          </a:p>
        </p:txBody>
      </p:sp>
      <p:sp>
        <p:nvSpPr>
          <p:cNvPr id="191" name="ZoneTexte 190"/>
          <p:cNvSpPr txBox="1"/>
          <p:nvPr/>
        </p:nvSpPr>
        <p:spPr>
          <a:xfrm>
            <a:off x="16775053" y="32963152"/>
            <a:ext cx="13198582" cy="6731142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Conclusion /  References</a:t>
            </a:r>
          </a:p>
          <a:p>
            <a:pPr algn="just"/>
            <a:r>
              <a:rPr lang="tr-TR" sz="2800" b="1" dirty="0"/>
              <a:t>In conclusion, our results provide an evidence that these heterocyclic compounds based on pyrazolopyridine scaffold have a role on dopaminergic neuroprotection. The neuroprotection of the compounds against MPP</a:t>
            </a:r>
            <a:r>
              <a:rPr lang="tr-TR" sz="2800" b="1" baseline="30000" dirty="0"/>
              <a:t>+</a:t>
            </a:r>
            <a:r>
              <a:rPr lang="tr-TR" sz="2800" b="1" dirty="0"/>
              <a:t>-induced apoptosis may be associated with the regulation of pro- and anti-apoptotic proteins, oxidative stress and downregulation of caspase-3 activation. According to our results, we suggest that these compounds, particularly most active ones, can be used for potential novel therapies in the treatment of Parkinson’s disease</a:t>
            </a:r>
            <a:r>
              <a:rPr lang="fr-FR" sz="2800" b="1" dirty="0"/>
              <a:t>.</a:t>
            </a:r>
          </a:p>
          <a:p>
            <a:pPr algn="just"/>
            <a:r>
              <a:rPr lang="en-US" sz="2800" dirty="0"/>
              <a:t>[1] J. </a:t>
            </a:r>
            <a:r>
              <a:rPr lang="en-US" sz="2800" dirty="0" err="1"/>
              <a:t>Jouha</a:t>
            </a:r>
            <a:r>
              <a:rPr lang="en-US" sz="2800" dirty="0"/>
              <a:t> , M. </a:t>
            </a:r>
            <a:r>
              <a:rPr lang="en-US" sz="2800" dirty="0" err="1"/>
              <a:t>Loubidi</a:t>
            </a:r>
            <a:r>
              <a:rPr lang="en-US" sz="2800" dirty="0"/>
              <a:t>, J. </a:t>
            </a:r>
            <a:r>
              <a:rPr lang="en-US" sz="2800" dirty="0" err="1"/>
              <a:t>Bouali</a:t>
            </a:r>
            <a:r>
              <a:rPr lang="en-US" sz="2800" dirty="0"/>
              <a:t>, S. </a:t>
            </a:r>
            <a:r>
              <a:rPr lang="en-US" sz="2800" dirty="0" err="1"/>
              <a:t>Hamri</a:t>
            </a:r>
            <a:r>
              <a:rPr lang="en-US" sz="2800" dirty="0"/>
              <a:t>, A. </a:t>
            </a:r>
            <a:r>
              <a:rPr lang="en-US" sz="2800" dirty="0" err="1"/>
              <a:t>Hafid</a:t>
            </a:r>
            <a:r>
              <a:rPr lang="en-US" sz="2800" dirty="0"/>
              <a:t>, F. </a:t>
            </a:r>
            <a:r>
              <a:rPr lang="en-US" sz="2800" dirty="0" err="1"/>
              <a:t>Suzenet</a:t>
            </a:r>
            <a:r>
              <a:rPr lang="en-US" sz="2800" dirty="0"/>
              <a:t>, G. </a:t>
            </a:r>
            <a:r>
              <a:rPr lang="en-US" sz="2800" dirty="0" err="1"/>
              <a:t>Guillaumet</a:t>
            </a:r>
            <a:r>
              <a:rPr lang="en-US" sz="2800" dirty="0"/>
              <a:t> , T. </a:t>
            </a:r>
            <a:r>
              <a:rPr lang="en-US" sz="2800" dirty="0" err="1"/>
              <a:t>Dagcı</a:t>
            </a:r>
            <a:r>
              <a:rPr lang="en-US" sz="2800" dirty="0"/>
              <a:t> , M. </a:t>
            </a:r>
            <a:r>
              <a:rPr lang="en-US" sz="2800" dirty="0" err="1"/>
              <a:t>Khouili</a:t>
            </a:r>
            <a:r>
              <a:rPr lang="en-US" sz="2800" dirty="0"/>
              <a:t>,  F. </a:t>
            </a:r>
            <a:r>
              <a:rPr lang="en-US" sz="2800" dirty="0" err="1"/>
              <a:t>Aydın</a:t>
            </a:r>
            <a:r>
              <a:rPr lang="en-US" sz="2800" dirty="0"/>
              <a:t>, L. Saso, G. Armagan, </a:t>
            </a:r>
            <a:r>
              <a:rPr lang="en-US" sz="2800" i="1" dirty="0"/>
              <a:t>Eur. J. Med. Chem</a:t>
            </a:r>
            <a:r>
              <a:rPr lang="en-US" sz="2800" dirty="0"/>
              <a:t>. 129 (</a:t>
            </a:r>
            <a:r>
              <a:rPr lang="en-US" sz="2800" b="1" dirty="0"/>
              <a:t>2017</a:t>
            </a:r>
            <a:r>
              <a:rPr lang="en-US" sz="2800" dirty="0"/>
              <a:t>) 41-52.</a:t>
            </a:r>
          </a:p>
          <a:p>
            <a:pPr algn="just"/>
            <a:r>
              <a:rPr lang="en-US" sz="2800" dirty="0"/>
              <a:t>[2] S. </a:t>
            </a:r>
            <a:r>
              <a:rPr lang="en-US" sz="2800" dirty="0" err="1"/>
              <a:t>Fadel</a:t>
            </a:r>
            <a:r>
              <a:rPr lang="en-US" sz="2800" dirty="0"/>
              <a:t>, F. </a:t>
            </a:r>
            <a:r>
              <a:rPr lang="en-US" sz="2800" dirty="0" err="1"/>
              <a:t>Suzenet</a:t>
            </a:r>
            <a:r>
              <a:rPr lang="en-US" sz="2800" dirty="0"/>
              <a:t>, A. </a:t>
            </a:r>
            <a:r>
              <a:rPr lang="en-US" sz="2800" dirty="0" err="1"/>
              <a:t>Hafid</a:t>
            </a:r>
            <a:r>
              <a:rPr lang="en-US" sz="2800" dirty="0"/>
              <a:t>, E.M. </a:t>
            </a:r>
            <a:r>
              <a:rPr lang="en-US" sz="2800" dirty="0" err="1"/>
              <a:t>Rakib</a:t>
            </a:r>
            <a:r>
              <a:rPr lang="en-US" sz="2800" dirty="0"/>
              <a:t>, M. </a:t>
            </a:r>
            <a:r>
              <a:rPr lang="en-US" sz="2800" dirty="0" err="1"/>
              <a:t>Khouili</a:t>
            </a:r>
            <a:r>
              <a:rPr lang="en-US" sz="2800" dirty="0"/>
              <a:t>, M.D. </a:t>
            </a:r>
            <a:r>
              <a:rPr lang="en-US" sz="2800" dirty="0" err="1"/>
              <a:t>Pujol</a:t>
            </a:r>
            <a:r>
              <a:rPr lang="en-US" sz="2800" dirty="0"/>
              <a:t>, G. </a:t>
            </a:r>
            <a:r>
              <a:rPr lang="en-US" sz="2800" dirty="0" err="1"/>
              <a:t>Guillaumet</a:t>
            </a:r>
            <a:r>
              <a:rPr lang="en-US" sz="2800" i="1" dirty="0"/>
              <a:t>, J</a:t>
            </a:r>
            <a:r>
              <a:rPr lang="en-US" sz="2800" dirty="0"/>
              <a:t>. </a:t>
            </a:r>
            <a:r>
              <a:rPr lang="en-US" sz="2800" i="1" dirty="0" err="1"/>
              <a:t>Heterocycles</a:t>
            </a:r>
            <a:r>
              <a:rPr lang="en-US" sz="2800" i="1" dirty="0"/>
              <a:t>. Chem. </a:t>
            </a:r>
            <a:r>
              <a:rPr lang="en-US" sz="2800" dirty="0"/>
              <a:t>46 (</a:t>
            </a:r>
            <a:r>
              <a:rPr lang="en-US" sz="2800" b="1" dirty="0"/>
              <a:t>2009</a:t>
            </a:r>
            <a:r>
              <a:rPr lang="en-US" sz="2800" dirty="0"/>
              <a:t>) 1177-1184.</a:t>
            </a:r>
          </a:p>
          <a:p>
            <a:pPr algn="just"/>
            <a:r>
              <a:rPr lang="en-US" sz="2800" dirty="0"/>
              <a:t>[3]R.L. </a:t>
            </a:r>
            <a:r>
              <a:rPr lang="en-US" sz="2800" dirty="0" err="1"/>
              <a:t>Jayaraj</a:t>
            </a:r>
            <a:r>
              <a:rPr lang="en-US" sz="2800" dirty="0"/>
              <a:t>, K. </a:t>
            </a:r>
            <a:r>
              <a:rPr lang="en-US" sz="2800" dirty="0" err="1"/>
              <a:t>Tamilselvam</a:t>
            </a:r>
            <a:r>
              <a:rPr lang="en-US" sz="2800" dirty="0"/>
              <a:t>, T. </a:t>
            </a:r>
            <a:r>
              <a:rPr lang="en-US" sz="2800" dirty="0" err="1"/>
              <a:t>Manivasagam</a:t>
            </a:r>
            <a:r>
              <a:rPr lang="en-US" sz="2800" dirty="0"/>
              <a:t>, N. </a:t>
            </a:r>
            <a:r>
              <a:rPr lang="en-US" sz="2800" dirty="0" err="1"/>
              <a:t>Elangovan</a:t>
            </a:r>
            <a:r>
              <a:rPr lang="en-US" sz="2800" dirty="0"/>
              <a:t>, </a:t>
            </a:r>
            <a:r>
              <a:rPr lang="en-US" sz="2800" i="1" dirty="0"/>
              <a:t>J. Mol. </a:t>
            </a:r>
            <a:r>
              <a:rPr lang="en-US" sz="2800" i="1" dirty="0" err="1"/>
              <a:t>Neurosci</a:t>
            </a:r>
            <a:r>
              <a:rPr lang="en-US" sz="2800" dirty="0"/>
              <a:t>. 51 (</a:t>
            </a:r>
            <a:r>
              <a:rPr lang="en-US" sz="2800" b="1" dirty="0"/>
              <a:t>2013</a:t>
            </a:r>
            <a:r>
              <a:rPr lang="en-US" sz="2800" dirty="0"/>
              <a:t>) 863-870.</a:t>
            </a:r>
          </a:p>
        </p:txBody>
      </p:sp>
      <p:pic>
        <p:nvPicPr>
          <p:cNvPr id="193" name="Image 1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1" y="19604062"/>
            <a:ext cx="9195548" cy="5460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5415206A-1EC8-4749-95C6-374D53043511}"/>
              </a:ext>
            </a:extLst>
          </p:cNvPr>
          <p:cNvSpPr txBox="1"/>
          <p:nvPr/>
        </p:nvSpPr>
        <p:spPr>
          <a:xfrm>
            <a:off x="1398318" y="2470043"/>
            <a:ext cx="27423189" cy="1338828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u="sng" dirty="0">
                <a:latin typeface="+mj-lt"/>
              </a:rPr>
              <a:t>Mohammed Loubidi </a:t>
            </a:r>
            <a:r>
              <a:rPr lang="en-US" sz="2800" b="1" baseline="30000" dirty="0">
                <a:latin typeface="+mj-lt"/>
              </a:rPr>
              <a:t>1,2</a:t>
            </a:r>
            <a:r>
              <a:rPr lang="en-US" sz="2800" b="1" dirty="0">
                <a:latin typeface="+mj-lt"/>
              </a:rPr>
              <a:t>,</a:t>
            </a:r>
            <a:r>
              <a:rPr lang="en-US" sz="2800" b="1" baseline="300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Jabrane Jouha  </a:t>
            </a:r>
            <a:r>
              <a:rPr lang="en-US" sz="2800" b="1" baseline="30000" dirty="0">
                <a:latin typeface="+mj-lt"/>
              </a:rPr>
              <a:t>2,3</a:t>
            </a:r>
            <a:r>
              <a:rPr lang="en-US" sz="2800" b="1" dirty="0">
                <a:latin typeface="+mj-lt"/>
              </a:rPr>
              <a:t>, Zahira Tber </a:t>
            </a:r>
            <a:r>
              <a:rPr lang="en-US" sz="2800" b="1" baseline="30000" dirty="0">
                <a:latin typeface="+mj-lt"/>
              </a:rPr>
              <a:t>2</a:t>
            </a:r>
            <a:r>
              <a:rPr lang="en-US" sz="2800" b="1" dirty="0">
                <a:latin typeface="+mj-lt"/>
              </a:rPr>
              <a:t>, Güliz Armagan </a:t>
            </a:r>
            <a:r>
              <a:rPr lang="en-US" sz="2800" b="1" baseline="30000" dirty="0">
                <a:latin typeface="+mj-lt"/>
              </a:rPr>
              <a:t>4</a:t>
            </a:r>
            <a:r>
              <a:rPr lang="en-US" sz="2800" b="1" dirty="0"/>
              <a:t> </a:t>
            </a:r>
          </a:p>
          <a:p>
            <a:r>
              <a:rPr lang="fr-FR" sz="2400" i="1" dirty="0">
                <a:latin typeface="Calibri" panose="020F0502020204030204" pitchFamily="34" charset="0"/>
              </a:rPr>
              <a:t>(1) </a:t>
            </a:r>
            <a:r>
              <a:rPr lang="en-US" sz="2400" i="1" dirty="0">
                <a:latin typeface="Calibri" panose="020F0502020204030204" pitchFamily="34" charset="0"/>
              </a:rPr>
              <a:t>Department of Chemistry, FST </a:t>
            </a:r>
            <a:r>
              <a:rPr lang="en-US" sz="2400" i="1" dirty="0" err="1">
                <a:latin typeface="Calibri" panose="020F0502020204030204" pitchFamily="34" charset="0"/>
              </a:rPr>
              <a:t>Mohammedia</a:t>
            </a:r>
            <a:r>
              <a:rPr lang="en-US" sz="2400" i="1" dirty="0">
                <a:latin typeface="Calibri" panose="020F0502020204030204" pitchFamily="34" charset="0"/>
              </a:rPr>
              <a:t>, University of Hassan II, BP 146, 28800, </a:t>
            </a:r>
            <a:r>
              <a:rPr lang="en-US" sz="2400" i="1" dirty="0" err="1">
                <a:latin typeface="Calibri" panose="020F0502020204030204" pitchFamily="34" charset="0"/>
              </a:rPr>
              <a:t>Mohammedia</a:t>
            </a:r>
            <a:r>
              <a:rPr lang="en-US" sz="2400" i="1" dirty="0">
                <a:latin typeface="Calibri" panose="020F0502020204030204" pitchFamily="34" charset="0"/>
              </a:rPr>
              <a:t>, Morocco (2)</a:t>
            </a:r>
            <a:r>
              <a:rPr lang="fr-FR" sz="2400" i="1" dirty="0">
                <a:latin typeface="Calibri" panose="020F0502020204030204" pitchFamily="34" charset="0"/>
              </a:rPr>
              <a:t> Institut de Chimie Organique et Analytique (ICOA), Université d’Orléans, BP 6759, 45067 Orléans cedex 2, France; (</a:t>
            </a:r>
            <a:r>
              <a:rPr lang="en-US" sz="2400" i="1">
                <a:latin typeface="Calibri" panose="020F0502020204030204" pitchFamily="34" charset="0"/>
              </a:rPr>
              <a:t>3</a:t>
            </a:r>
            <a:r>
              <a:rPr lang="vi-VN" sz="2400" i="1">
                <a:latin typeface="Calibri" panose="020F0502020204030204" pitchFamily="34" charset="0"/>
              </a:rPr>
              <a:t>) </a:t>
            </a:r>
            <a:r>
              <a:rPr lang="en-US" sz="2400" dirty="0"/>
              <a:t>School of Chemistry and Chemical Engineering, Hunan University, BP, 410082, Changsha, China</a:t>
            </a:r>
            <a:r>
              <a:rPr lang="fr-FR" sz="2400" i="1" dirty="0">
                <a:latin typeface="Calibri" panose="020F0502020204030204" pitchFamily="34" charset="0"/>
              </a:rPr>
              <a:t> (</a:t>
            </a:r>
            <a:r>
              <a:rPr lang="en-US" sz="2400" i="1" dirty="0">
                <a:latin typeface="Calibri" panose="020F0502020204030204" pitchFamily="34" charset="0"/>
              </a:rPr>
              <a:t>4) </a:t>
            </a:r>
            <a:r>
              <a:rPr lang="en-GB" sz="2400" dirty="0"/>
              <a:t>Department of Biochemistry, Faculty of Pharmacy, </a:t>
            </a:r>
            <a:r>
              <a:rPr lang="en-GB" sz="2400" dirty="0" err="1"/>
              <a:t>Ege</a:t>
            </a:r>
            <a:r>
              <a:rPr lang="en-GB" sz="2400" dirty="0"/>
              <a:t> University, 35100 </a:t>
            </a:r>
            <a:r>
              <a:rPr lang="en-GB" sz="2400" dirty="0" err="1"/>
              <a:t>Bornova</a:t>
            </a:r>
            <a:r>
              <a:rPr lang="en-GB" sz="2400" dirty="0"/>
              <a:t>, Izmir, Turkey.</a:t>
            </a:r>
            <a:endParaRPr lang="fr-FR" sz="2400" dirty="0">
              <a:latin typeface="+mj-lt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036BA6D6-4198-4A54-8478-C71BCD0DBC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346" y="40185008"/>
            <a:ext cx="27423185" cy="25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6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12725</TotalTime>
  <Words>1102</Words>
  <Application>Microsoft Office PowerPoint</Application>
  <PresentationFormat>Personnalisé</PresentationFormat>
  <Paragraphs>57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Wingdings</vt:lpstr>
      <vt:lpstr>Thème Office</vt:lpstr>
      <vt:lpstr>CS ChemDraw Drawing</vt:lpstr>
      <vt:lpstr>Prism5.Document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 Deau</dc:creator>
  <cp:lastModifiedBy>rev</cp:lastModifiedBy>
  <cp:revision>268</cp:revision>
  <dcterms:created xsi:type="dcterms:W3CDTF">2014-06-07T15:38:15Z</dcterms:created>
  <dcterms:modified xsi:type="dcterms:W3CDTF">2020-10-29T09:39:58Z</dcterms:modified>
</cp:coreProperties>
</file>