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handoutMasterIdLst>
    <p:handoutMasterId r:id="rId16"/>
  </p:handoutMasterIdLst>
  <p:sldIdLst>
    <p:sldId id="256" r:id="rId3"/>
    <p:sldId id="267" r:id="rId4"/>
    <p:sldId id="258" r:id="rId5"/>
    <p:sldId id="268" r:id="rId6"/>
    <p:sldId id="259" r:id="rId7"/>
    <p:sldId id="274" r:id="rId8"/>
    <p:sldId id="276" r:id="rId9"/>
    <p:sldId id="275" r:id="rId10"/>
    <p:sldId id="273" r:id="rId11"/>
    <p:sldId id="269" r:id="rId12"/>
    <p:sldId id="277" r:id="rId13"/>
    <p:sldId id="265" r:id="rId14"/>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96" userDrawn="1">
          <p15:clr>
            <a:srgbClr val="A4A3A4"/>
          </p15:clr>
        </p15:guide>
        <p15:guide id="2" pos="18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8" autoAdjust="0"/>
  </p:normalViewPr>
  <p:slideViewPr>
    <p:cSldViewPr>
      <p:cViewPr varScale="1">
        <p:scale>
          <a:sx n="101" d="100"/>
          <a:sy n="101" d="100"/>
        </p:scale>
        <p:origin x="1224" y="114"/>
      </p:cViewPr>
      <p:guideLst>
        <p:guide orient="horz" pos="2496"/>
        <p:guide pos="1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E00DBEE4-A35F-451C-BCBF-73654C02E910}" type="datetimeFigureOut">
              <a:rPr lang="en-US" smtClean="0"/>
              <a:t>10/29/2020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DB602DDE-B420-4AB0-A81B-677338ED35D9}" type="slidenum">
              <a:rPr lang="en-US" smtClean="0"/>
              <a:t>‹Nr.›</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49CFBF3B-F983-4F41-9E6C-02008BB91DD1}" type="datetimeFigureOut">
              <a:rPr lang="fr-FR" smtClean="0"/>
              <a:pPr/>
              <a:t>29/10/2020</a:t>
            </a:fld>
            <a:endParaRPr lang="fr-FR"/>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8" name="Slide Number Placeholder 7"/>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46269082-9D5D-43A3-B675-27AB9B8E552E}" type="slidenum">
              <a:rPr lang="en-US" smtClean="0"/>
              <a:t>‹Nr.›</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4022937" y="9721106"/>
            <a:ext cx="3076363" cy="511731"/>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022937" y="9721106"/>
            <a:ext cx="3076363" cy="511731"/>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‹Nr.›</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‹Nr.›</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‹Nr.›</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‹Nr.›</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‹Nr.›</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‹Nr.›</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‹Nr.›</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‹Nr.›</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‹Nr.›</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‹Nr.›</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‹Nr.›</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‹Nr.›</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‹Nr.›</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‹Nr.›</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‹Nr.›</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‹Nr.›</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‹Nr.›</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29/10/2020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‹Nr.›</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29/10/2020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‹Nr.›</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29/10/2020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‹Nr.›</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‹Nr.›</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‹Nr.›</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29/10/2020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‹Nr.›</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10/29/2020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‹Nr.›</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tif"/><Relationship Id="rId7" Type="http://schemas.microsoft.com/office/2007/relationships/hdphoto" Target="../media/hdphoto2.wdp"/><Relationship Id="rId12" Type="http://schemas.openxmlformats.org/officeDocument/2006/relationships/image" Target="../media/image24.ti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23.png"/><Relationship Id="rId4" Type="http://schemas.openxmlformats.org/officeDocument/2006/relationships/image" Target="../media/image20.png"/><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openxmlformats.org/officeDocument/2006/relationships/image" Target="../media/image30.tiff"/><Relationship Id="rId13" Type="http://schemas.openxmlformats.org/officeDocument/2006/relationships/image" Target="../media/image35.tif"/><Relationship Id="rId3" Type="http://schemas.openxmlformats.org/officeDocument/2006/relationships/image" Target="../media/image25.tiff"/><Relationship Id="rId7" Type="http://schemas.openxmlformats.org/officeDocument/2006/relationships/image" Target="../media/image29.tiff"/><Relationship Id="rId12" Type="http://schemas.openxmlformats.org/officeDocument/2006/relationships/image" Target="../media/image34.tif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tiff"/><Relationship Id="rId11" Type="http://schemas.openxmlformats.org/officeDocument/2006/relationships/image" Target="../media/image33.tiff"/><Relationship Id="rId5" Type="http://schemas.openxmlformats.org/officeDocument/2006/relationships/image" Target="../media/image27.tiff"/><Relationship Id="rId10" Type="http://schemas.openxmlformats.org/officeDocument/2006/relationships/image" Target="../media/image32.tiff"/><Relationship Id="rId4" Type="http://schemas.openxmlformats.org/officeDocument/2006/relationships/image" Target="../media/image26.tiff"/><Relationship Id="rId9" Type="http://schemas.openxmlformats.org/officeDocument/2006/relationships/image" Target="../media/image31.tiff"/></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tif"/></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05800" cy="4339650"/>
          </a:xfrm>
          <a:prstGeom prst="rect">
            <a:avLst/>
          </a:prstGeom>
          <a:noFill/>
        </p:spPr>
        <p:txBody>
          <a:bodyPr wrap="square" rtlCol="0">
            <a:spAutoFit/>
          </a:bodyPr>
          <a:lstStyle/>
          <a:p>
            <a:pPr algn="ctr"/>
            <a:r>
              <a:rPr lang="en-GB" sz="2400" b="1" dirty="0"/>
              <a:t>Targeting lipid kinase PIP5K1</a:t>
            </a:r>
            <a:r>
              <a:rPr lang="en-US" sz="2400" b="1" dirty="0"/>
              <a:t>α as a promising strategy for the treatment of castration-resistant </a:t>
            </a:r>
            <a:r>
              <a:rPr lang="en-US" sz="2400" b="1" dirty="0" smtClean="0"/>
              <a:t>prostate cancer</a:t>
            </a:r>
            <a:endParaRPr lang="en-US" b="1" dirty="0"/>
          </a:p>
          <a:p>
            <a:pPr algn="ctr"/>
            <a:endParaRPr lang="en-US" b="1" dirty="0"/>
          </a:p>
          <a:p>
            <a:pPr algn="ctr"/>
            <a:endParaRPr lang="fr-FR" dirty="0"/>
          </a:p>
          <a:p>
            <a:pPr algn="ctr"/>
            <a:r>
              <a:rPr lang="it-IT" b="1" dirty="0" smtClean="0"/>
              <a:t>Ehab </a:t>
            </a:r>
            <a:r>
              <a:rPr lang="it-IT" b="1" dirty="0" err="1" smtClean="0"/>
              <a:t>El-Awaad</a:t>
            </a:r>
            <a:r>
              <a:rPr lang="it-IT" b="1" dirty="0" smtClean="0"/>
              <a:t> </a:t>
            </a:r>
            <a:r>
              <a:rPr lang="it-IT" b="1" baseline="30000" dirty="0" smtClean="0"/>
              <a:t>1,2,</a:t>
            </a:r>
            <a:r>
              <a:rPr lang="it-IT" b="1" dirty="0" smtClean="0"/>
              <a:t>*, </a:t>
            </a:r>
            <a:r>
              <a:rPr lang="it-IT" b="1" dirty="0"/>
              <a:t>Katja </a:t>
            </a:r>
            <a:r>
              <a:rPr lang="it-IT" b="1" dirty="0" smtClean="0"/>
              <a:t>Strätker </a:t>
            </a:r>
            <a:r>
              <a:rPr lang="it-IT" b="1" baseline="30000" dirty="0"/>
              <a:t>1</a:t>
            </a:r>
            <a:r>
              <a:rPr lang="it-IT" b="1" dirty="0" smtClean="0"/>
              <a:t>, </a:t>
            </a:r>
            <a:r>
              <a:rPr lang="it-IT" b="1" dirty="0"/>
              <a:t>Samer </a:t>
            </a:r>
            <a:r>
              <a:rPr lang="it-IT" b="1" dirty="0" smtClean="0"/>
              <a:t>Haidar </a:t>
            </a:r>
            <a:r>
              <a:rPr lang="it-IT" b="1" baseline="30000" dirty="0" smtClean="0"/>
              <a:t>3</a:t>
            </a:r>
            <a:r>
              <a:rPr lang="it-IT" b="1" dirty="0" smtClean="0"/>
              <a:t>, </a:t>
            </a:r>
            <a:r>
              <a:rPr lang="it-IT" b="1" dirty="0" err="1"/>
              <a:t>Ángel</a:t>
            </a:r>
            <a:r>
              <a:rPr lang="it-IT" b="1" dirty="0"/>
              <a:t> </a:t>
            </a:r>
            <a:r>
              <a:rPr lang="it-IT" b="1" dirty="0" err="1" smtClean="0"/>
              <a:t>Amesty</a:t>
            </a:r>
            <a:r>
              <a:rPr lang="it-IT" b="1" dirty="0" smtClean="0"/>
              <a:t> </a:t>
            </a:r>
            <a:r>
              <a:rPr lang="it-IT" b="1" baseline="30000" dirty="0" smtClean="0"/>
              <a:t>4</a:t>
            </a:r>
            <a:r>
              <a:rPr lang="it-IT" b="1" dirty="0" smtClean="0"/>
              <a:t>, </a:t>
            </a:r>
            <a:r>
              <a:rPr lang="it-IT" b="1" dirty="0"/>
              <a:t>Claudia </a:t>
            </a:r>
            <a:r>
              <a:rPr lang="it-IT" b="1" dirty="0" err="1" smtClean="0"/>
              <a:t>Götz</a:t>
            </a:r>
            <a:r>
              <a:rPr lang="it-IT" b="1" dirty="0" smtClean="0"/>
              <a:t> </a:t>
            </a:r>
            <a:r>
              <a:rPr lang="it-IT" b="1" baseline="30000" dirty="0" smtClean="0"/>
              <a:t>5</a:t>
            </a:r>
            <a:r>
              <a:rPr lang="it-IT" b="1" dirty="0" smtClean="0"/>
              <a:t>, </a:t>
            </a:r>
            <a:r>
              <a:rPr lang="it-IT" b="1" dirty="0"/>
              <a:t>Ana </a:t>
            </a:r>
            <a:r>
              <a:rPr lang="it-IT" b="1" dirty="0" err="1" smtClean="0"/>
              <a:t>Estévez-Braun</a:t>
            </a:r>
            <a:r>
              <a:rPr lang="it-IT" b="1" dirty="0" smtClean="0"/>
              <a:t> </a:t>
            </a:r>
            <a:r>
              <a:rPr lang="it-IT" b="1" baseline="30000" dirty="0"/>
              <a:t>4</a:t>
            </a:r>
            <a:r>
              <a:rPr lang="it-IT" b="1" dirty="0" smtClean="0"/>
              <a:t>, and </a:t>
            </a:r>
            <a:r>
              <a:rPr lang="it-IT" b="1" dirty="0"/>
              <a:t>Joachim </a:t>
            </a:r>
            <a:r>
              <a:rPr lang="it-IT" b="1" dirty="0" smtClean="0"/>
              <a:t>Jose </a:t>
            </a:r>
            <a:r>
              <a:rPr lang="it-IT" b="1" baseline="30000" dirty="0" smtClean="0"/>
              <a:t>1</a:t>
            </a:r>
            <a:endParaRPr lang="it-IT" b="1" baseline="30000" dirty="0"/>
          </a:p>
          <a:p>
            <a:endParaRPr lang="fr-FR" dirty="0"/>
          </a:p>
          <a:p>
            <a:pPr marL="85725" indent="-85725"/>
            <a:r>
              <a:rPr lang="en-US" sz="1400" baseline="30000" dirty="0"/>
              <a:t>1</a:t>
            </a:r>
            <a:r>
              <a:rPr lang="en-US" sz="1400" dirty="0"/>
              <a:t> </a:t>
            </a:r>
            <a:r>
              <a:rPr lang="en-US" sz="1400" dirty="0" err="1" smtClean="0"/>
              <a:t>Institut</a:t>
            </a:r>
            <a:r>
              <a:rPr lang="en-US" sz="1400" dirty="0" smtClean="0"/>
              <a:t> </a:t>
            </a:r>
            <a:r>
              <a:rPr lang="en-US" sz="1400" dirty="0" err="1"/>
              <a:t>für</a:t>
            </a:r>
            <a:r>
              <a:rPr lang="en-US" sz="1400" dirty="0"/>
              <a:t> </a:t>
            </a:r>
            <a:r>
              <a:rPr lang="en-US" sz="1400" dirty="0" err="1"/>
              <a:t>Pharmazeutische</a:t>
            </a:r>
            <a:r>
              <a:rPr lang="en-US" sz="1400" dirty="0"/>
              <a:t> und </a:t>
            </a:r>
            <a:r>
              <a:rPr lang="en-US" sz="1400" dirty="0" err="1"/>
              <a:t>Medizinische</a:t>
            </a:r>
            <a:r>
              <a:rPr lang="en-US" sz="1400" dirty="0"/>
              <a:t> </a:t>
            </a:r>
            <a:r>
              <a:rPr lang="en-US" sz="1400" dirty="0" err="1"/>
              <a:t>Chemie</a:t>
            </a:r>
            <a:r>
              <a:rPr lang="en-US" sz="1400" dirty="0"/>
              <a:t>, </a:t>
            </a:r>
            <a:r>
              <a:rPr lang="en-US" sz="1400" dirty="0" err="1"/>
              <a:t>PharmaCampus</a:t>
            </a:r>
            <a:r>
              <a:rPr lang="en-US" sz="1400" dirty="0"/>
              <a:t>, </a:t>
            </a:r>
            <a:r>
              <a:rPr lang="en-US" sz="1400" dirty="0" err="1"/>
              <a:t>Westfälische</a:t>
            </a:r>
            <a:r>
              <a:rPr lang="en-US" sz="1400" dirty="0"/>
              <a:t> </a:t>
            </a:r>
            <a:r>
              <a:rPr lang="en-US" sz="1400" dirty="0" err="1"/>
              <a:t>Wilhelms-Universität</a:t>
            </a:r>
            <a:r>
              <a:rPr lang="en-US" sz="1400" dirty="0"/>
              <a:t> </a:t>
            </a:r>
            <a:r>
              <a:rPr lang="en-US" sz="1400" dirty="0" err="1"/>
              <a:t>Münster</a:t>
            </a:r>
            <a:r>
              <a:rPr lang="en-US" sz="1400" dirty="0"/>
              <a:t>, </a:t>
            </a:r>
            <a:r>
              <a:rPr lang="en-US" sz="1400" dirty="0" err="1"/>
              <a:t>Corrensstr</a:t>
            </a:r>
            <a:r>
              <a:rPr lang="en-US" sz="1400" dirty="0"/>
              <a:t>. 48, 48149 </a:t>
            </a:r>
            <a:r>
              <a:rPr lang="en-US" sz="1400" dirty="0" err="1"/>
              <a:t>Münster</a:t>
            </a:r>
            <a:r>
              <a:rPr lang="en-US" sz="1400" dirty="0"/>
              <a:t>, </a:t>
            </a:r>
            <a:r>
              <a:rPr lang="en-US" sz="1400" dirty="0" smtClean="0"/>
              <a:t>Germany; </a:t>
            </a:r>
            <a:endParaRPr lang="fr-FR" sz="1400" dirty="0"/>
          </a:p>
          <a:p>
            <a:r>
              <a:rPr lang="en-US" sz="1400" baseline="30000" dirty="0"/>
              <a:t>2</a:t>
            </a:r>
            <a:r>
              <a:rPr lang="en-US" dirty="0"/>
              <a:t> </a:t>
            </a:r>
            <a:r>
              <a:rPr lang="en-GB" sz="1400" dirty="0"/>
              <a:t>Department of Pharmacology, Faculty of Medicine, </a:t>
            </a:r>
            <a:r>
              <a:rPr lang="en-GB" sz="1400" dirty="0" err="1"/>
              <a:t>Assiut</a:t>
            </a:r>
            <a:r>
              <a:rPr lang="en-GB" sz="1400" dirty="0"/>
              <a:t> University, </a:t>
            </a:r>
            <a:r>
              <a:rPr lang="en-GB" sz="1400" dirty="0" err="1"/>
              <a:t>Assiut</a:t>
            </a:r>
            <a:r>
              <a:rPr lang="en-GB" sz="1400" dirty="0"/>
              <a:t> 71515, </a:t>
            </a:r>
            <a:r>
              <a:rPr lang="en-GB" sz="1400" dirty="0" smtClean="0"/>
              <a:t>Egypt;</a:t>
            </a:r>
          </a:p>
          <a:p>
            <a:r>
              <a:rPr lang="en-US" sz="1400" baseline="30000" dirty="0" smtClean="0"/>
              <a:t>3</a:t>
            </a:r>
            <a:r>
              <a:rPr lang="en-US" sz="1400" dirty="0"/>
              <a:t> Faculty of Pharmacy, 17 April Street, Damascus University, </a:t>
            </a:r>
            <a:r>
              <a:rPr lang="en-US" sz="1400" dirty="0" smtClean="0"/>
              <a:t>Syria;</a:t>
            </a:r>
          </a:p>
          <a:p>
            <a:pPr marL="85725" indent="-85725"/>
            <a:r>
              <a:rPr lang="en-US" sz="1400" baseline="30000" dirty="0" smtClean="0"/>
              <a:t>4</a:t>
            </a:r>
            <a:r>
              <a:rPr lang="en-US" sz="1400" dirty="0" smtClean="0"/>
              <a:t> </a:t>
            </a:r>
            <a:r>
              <a:rPr lang="es-ES" sz="1400" dirty="0"/>
              <a:t>Instituto Universitario de Bio-Orgánica Antonio González, Departamento de Química Orgánica, Universidad de La Laguna, Avda. Astrofísico Francisco Sánchez Nº 2, 38206, La Laguna, Tenerife, </a:t>
            </a:r>
            <a:r>
              <a:rPr lang="es-ES" sz="1400" dirty="0" smtClean="0"/>
              <a:t>Spain;</a:t>
            </a:r>
          </a:p>
          <a:p>
            <a:pPr marL="85725" indent="-85725"/>
            <a:r>
              <a:rPr lang="en-US" sz="1400" baseline="30000" dirty="0" smtClean="0"/>
              <a:t>5</a:t>
            </a:r>
            <a:r>
              <a:rPr lang="en-US" sz="1400" dirty="0"/>
              <a:t> Medical Biochemistry and Molecular Biology, Saarland University, D-66424 Homburg, </a:t>
            </a:r>
            <a:r>
              <a:rPr lang="en-US" sz="1400" dirty="0" smtClean="0"/>
              <a:t>Germany.</a:t>
            </a:r>
            <a:r>
              <a:rPr lang="en-US" dirty="0" smtClean="0"/>
              <a:t> </a:t>
            </a:r>
            <a:endParaRPr lang="en-US" dirty="0"/>
          </a:p>
          <a:p>
            <a:endParaRPr lang="fr-FR" dirty="0"/>
          </a:p>
          <a:p>
            <a:r>
              <a:rPr lang="en-US" sz="1400" b="1" dirty="0"/>
              <a:t>*</a:t>
            </a:r>
            <a:r>
              <a:rPr lang="en-US" sz="1400" dirty="0"/>
              <a:t> Corresponding author: </a:t>
            </a:r>
            <a:r>
              <a:rPr lang="en-US" sz="1400" dirty="0" smtClean="0"/>
              <a:t>ehab.elawaad@uni-muenster.de</a:t>
            </a:r>
            <a:endParaRPr lang="fr-FR" sz="1400"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pic>
        <p:nvPicPr>
          <p:cNvPr id="6" name="Grafik 5"/>
          <p:cNvPicPr>
            <a:picLocks noChangeAspect="1"/>
          </p:cNvPicPr>
          <p:nvPr/>
        </p:nvPicPr>
        <p:blipFill>
          <a:blip r:embed="rId4"/>
          <a:stretch>
            <a:fillRect/>
          </a:stretch>
        </p:blipFill>
        <p:spPr>
          <a:xfrm>
            <a:off x="6916615" y="6085699"/>
            <a:ext cx="1714500" cy="685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830997"/>
          </a:xfrm>
          <a:prstGeom prst="rect">
            <a:avLst/>
          </a:prstGeom>
          <a:noFill/>
        </p:spPr>
        <p:txBody>
          <a:bodyPr wrap="square" rtlCol="0">
            <a:spAutoFit/>
          </a:bodyPr>
          <a:lstStyle/>
          <a:p>
            <a:r>
              <a:rPr lang="fr-FR" sz="2400" b="1" dirty="0" err="1"/>
              <a:t>Results</a:t>
            </a:r>
            <a:r>
              <a:rPr lang="fr-FR" sz="2400" b="1" dirty="0"/>
              <a:t> and </a:t>
            </a:r>
            <a:r>
              <a:rPr lang="fr-FR" sz="2400" b="1" dirty="0" smtClean="0"/>
              <a:t>discussion-</a:t>
            </a:r>
            <a:r>
              <a:rPr lang="fr-FR" sz="2400" b="1" dirty="0" err="1" smtClean="0">
                <a:solidFill>
                  <a:srgbClr val="C00000"/>
                </a:solidFill>
              </a:rPr>
              <a:t>Effects</a:t>
            </a:r>
            <a:r>
              <a:rPr lang="fr-FR" sz="2400" b="1" dirty="0" smtClean="0">
                <a:solidFill>
                  <a:srgbClr val="C00000"/>
                </a:solidFill>
              </a:rPr>
              <a:t> of PMA-31 on </a:t>
            </a:r>
            <a:r>
              <a:rPr lang="fr-FR" sz="2400" b="1" dirty="0" err="1" smtClean="0">
                <a:solidFill>
                  <a:srgbClr val="C00000"/>
                </a:solidFill>
              </a:rPr>
              <a:t>LNCaP</a:t>
            </a:r>
            <a:r>
              <a:rPr lang="fr-FR" sz="2400" b="1" dirty="0" smtClean="0">
                <a:solidFill>
                  <a:srgbClr val="C00000"/>
                </a:solidFill>
              </a:rPr>
              <a:t> prostate cancer </a:t>
            </a:r>
            <a:r>
              <a:rPr lang="fr-FR" sz="2400" b="1" dirty="0" err="1" smtClean="0">
                <a:solidFill>
                  <a:srgbClr val="C00000"/>
                </a:solidFill>
              </a:rPr>
              <a:t>cell</a:t>
            </a:r>
            <a:r>
              <a:rPr lang="fr-FR" sz="2400" b="1" dirty="0" smtClean="0">
                <a:solidFill>
                  <a:srgbClr val="C00000"/>
                </a:solidFill>
              </a:rPr>
              <a:t> line</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10</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36" name="Textfeld 35"/>
          <p:cNvSpPr txBox="1"/>
          <p:nvPr/>
        </p:nvSpPr>
        <p:spPr>
          <a:xfrm>
            <a:off x="4089262" y="4528572"/>
            <a:ext cx="5047658" cy="1338828"/>
          </a:xfrm>
          <a:prstGeom prst="rect">
            <a:avLst/>
          </a:prstGeom>
          <a:noFill/>
        </p:spPr>
        <p:txBody>
          <a:bodyPr wrap="square" rtlCol="0">
            <a:spAutoFit/>
          </a:bodyPr>
          <a:lstStyle/>
          <a:p>
            <a:pPr marL="266700">
              <a:lnSpc>
                <a:spcPct val="150000"/>
              </a:lnSpc>
            </a:pPr>
            <a:r>
              <a:rPr lang="en-US" b="1" dirty="0" smtClean="0"/>
              <a:t>PMA-31  inhibits the proliferation and induces apoptosis of 2D culture of </a:t>
            </a:r>
            <a:r>
              <a:rPr lang="en-US" b="1" dirty="0" err="1" smtClean="0"/>
              <a:t>LNCaP</a:t>
            </a:r>
            <a:r>
              <a:rPr lang="en-US" b="1" dirty="0" smtClean="0"/>
              <a:t> cells in a dose-dependent manner</a:t>
            </a:r>
            <a:endParaRPr lang="de-DE" b="1" dirty="0"/>
          </a:p>
        </p:txBody>
      </p:sp>
      <p:sp>
        <p:nvSpPr>
          <p:cNvPr id="37" name="Pfeil nach rechts 36"/>
          <p:cNvSpPr/>
          <p:nvPr/>
        </p:nvSpPr>
        <p:spPr>
          <a:xfrm>
            <a:off x="3899519" y="4727216"/>
            <a:ext cx="350111" cy="15909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925" y="3962400"/>
            <a:ext cx="3070329" cy="1953846"/>
          </a:xfrm>
          <a:prstGeom prst="rect">
            <a:avLst/>
          </a:prstGeom>
        </p:spPr>
      </p:pic>
      <p:pic>
        <p:nvPicPr>
          <p:cNvPr id="10" name="Grafik 9"/>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50000"/>
                    </a14:imgEffect>
                  </a14:imgLayer>
                </a14:imgProps>
              </a:ext>
              <a:ext uri="{28A0092B-C50C-407E-A947-70E740481C1C}">
                <a14:useLocalDpi xmlns:a14="http://schemas.microsoft.com/office/drawing/2010/main" val="0"/>
              </a:ext>
            </a:extLst>
          </a:blip>
          <a:stretch>
            <a:fillRect/>
          </a:stretch>
        </p:blipFill>
        <p:spPr>
          <a:xfrm>
            <a:off x="6718200" y="2973600"/>
            <a:ext cx="1587600" cy="1360800"/>
          </a:xfrm>
          <a:prstGeom prst="rect">
            <a:avLst/>
          </a:prstGeom>
          <a:ln w="12700">
            <a:solidFill>
              <a:schemeClr val="tx1"/>
            </a:solidFill>
          </a:ln>
        </p:spPr>
      </p:pic>
      <p:pic>
        <p:nvPicPr>
          <p:cNvPr id="11" name="Grafik 10"/>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50000"/>
                    </a14:imgEffect>
                  </a14:imgLayer>
                </a14:imgProps>
              </a:ext>
              <a:ext uri="{28A0092B-C50C-407E-A947-70E740481C1C}">
                <a14:useLocalDpi xmlns:a14="http://schemas.microsoft.com/office/drawing/2010/main" val="0"/>
              </a:ext>
            </a:extLst>
          </a:blip>
          <a:stretch>
            <a:fillRect/>
          </a:stretch>
        </p:blipFill>
        <p:spPr>
          <a:xfrm>
            <a:off x="4970584" y="2972203"/>
            <a:ext cx="1587600" cy="1360800"/>
          </a:xfrm>
          <a:prstGeom prst="rect">
            <a:avLst/>
          </a:prstGeom>
          <a:ln w="12700">
            <a:solidFill>
              <a:schemeClr val="tx1"/>
            </a:solidFill>
          </a:ln>
          <a:effectLst>
            <a:glow>
              <a:schemeClr val="accent1"/>
            </a:glow>
          </a:effectLst>
        </p:spPr>
      </p:pic>
      <p:pic>
        <p:nvPicPr>
          <p:cNvPr id="14" name="Grafik 13"/>
          <p:cNvPicPr>
            <a:picLocks noChangeAspect="1"/>
          </p:cNvPicPr>
          <p:nvPr/>
        </p:nvPicPr>
        <p:blipFill>
          <a:blip r:embed="rId8" cstate="print">
            <a:extLst>
              <a:ext uri="{BEBA8EAE-BF5A-486C-A8C5-ECC9F3942E4B}">
                <a14:imgProps xmlns:a14="http://schemas.microsoft.com/office/drawing/2010/main">
                  <a14:imgLayer r:embed="rId9">
                    <a14:imgEffect>
                      <a14:brightnessContrast contrast="50000"/>
                    </a14:imgEffect>
                  </a14:imgLayer>
                </a14:imgProps>
              </a:ext>
              <a:ext uri="{28A0092B-C50C-407E-A947-70E740481C1C}">
                <a14:useLocalDpi xmlns:a14="http://schemas.microsoft.com/office/drawing/2010/main" val="0"/>
              </a:ext>
            </a:extLst>
          </a:blip>
          <a:stretch>
            <a:fillRect/>
          </a:stretch>
        </p:blipFill>
        <p:spPr>
          <a:xfrm>
            <a:off x="6718200" y="1537907"/>
            <a:ext cx="1587600" cy="1360800"/>
          </a:xfrm>
          <a:prstGeom prst="rect">
            <a:avLst/>
          </a:prstGeom>
          <a:ln w="12700">
            <a:solidFill>
              <a:schemeClr val="tx1"/>
            </a:solidFill>
          </a:ln>
        </p:spPr>
      </p:pic>
      <p:pic>
        <p:nvPicPr>
          <p:cNvPr id="15" name="Grafik 14"/>
          <p:cNvPicPr>
            <a:picLocks noChangeAspect="1"/>
          </p:cNvPicPr>
          <p:nvPr/>
        </p:nvPicPr>
        <p:blipFill>
          <a:blip r:embed="rId10" cstate="print">
            <a:extLst>
              <a:ext uri="{BEBA8EAE-BF5A-486C-A8C5-ECC9F3942E4B}">
                <a14:imgProps xmlns:a14="http://schemas.microsoft.com/office/drawing/2010/main">
                  <a14:imgLayer r:embed="rId11">
                    <a14:imgEffect>
                      <a14:brightnessContrast contrast="50000"/>
                    </a14:imgEffect>
                  </a14:imgLayer>
                </a14:imgProps>
              </a:ext>
              <a:ext uri="{28A0092B-C50C-407E-A947-70E740481C1C}">
                <a14:useLocalDpi xmlns:a14="http://schemas.microsoft.com/office/drawing/2010/main" val="0"/>
              </a:ext>
            </a:extLst>
          </a:blip>
          <a:stretch>
            <a:fillRect/>
          </a:stretch>
        </p:blipFill>
        <p:spPr>
          <a:xfrm>
            <a:off x="4970584" y="1537907"/>
            <a:ext cx="1589230" cy="1362197"/>
          </a:xfrm>
          <a:prstGeom prst="rect">
            <a:avLst/>
          </a:prstGeom>
          <a:ln w="12700">
            <a:solidFill>
              <a:schemeClr val="tx1"/>
            </a:solidFill>
          </a:ln>
        </p:spPr>
      </p:pic>
      <p:sp>
        <p:nvSpPr>
          <p:cNvPr id="38" name="Textfeld 37"/>
          <p:cNvSpPr txBox="1"/>
          <p:nvPr/>
        </p:nvSpPr>
        <p:spPr>
          <a:xfrm>
            <a:off x="5107101" y="1184024"/>
            <a:ext cx="1333494" cy="369332"/>
          </a:xfrm>
          <a:prstGeom prst="rect">
            <a:avLst/>
          </a:prstGeom>
          <a:noFill/>
        </p:spPr>
        <p:txBody>
          <a:bodyPr wrap="square" rtlCol="0">
            <a:spAutoFit/>
          </a:bodyPr>
          <a:lstStyle/>
          <a:p>
            <a:r>
              <a:rPr lang="de-DE" b="1" dirty="0" smtClean="0">
                <a:solidFill>
                  <a:srgbClr val="0070C0"/>
                </a:solidFill>
              </a:rPr>
              <a:t>0.5% DMSO</a:t>
            </a:r>
            <a:endParaRPr lang="de-DE" b="1" dirty="0">
              <a:solidFill>
                <a:srgbClr val="0070C0"/>
              </a:solidFill>
            </a:endParaRPr>
          </a:p>
        </p:txBody>
      </p:sp>
      <p:sp>
        <p:nvSpPr>
          <p:cNvPr id="39" name="Textfeld 38"/>
          <p:cNvSpPr txBox="1"/>
          <p:nvPr/>
        </p:nvSpPr>
        <p:spPr>
          <a:xfrm>
            <a:off x="6448419" y="1181164"/>
            <a:ext cx="2162181" cy="369332"/>
          </a:xfrm>
          <a:prstGeom prst="rect">
            <a:avLst/>
          </a:prstGeom>
          <a:noFill/>
        </p:spPr>
        <p:txBody>
          <a:bodyPr wrap="square" rtlCol="0">
            <a:spAutoFit/>
          </a:bodyPr>
          <a:lstStyle/>
          <a:p>
            <a:pPr algn="ctr"/>
            <a:r>
              <a:rPr lang="de-DE" b="1" dirty="0" smtClean="0">
                <a:solidFill>
                  <a:srgbClr val="0070C0"/>
                </a:solidFill>
              </a:rPr>
              <a:t>PMA-31 (50 µM)</a:t>
            </a:r>
            <a:endParaRPr lang="de-DE" b="1" dirty="0">
              <a:solidFill>
                <a:srgbClr val="0070C0"/>
              </a:solidFill>
            </a:endParaRPr>
          </a:p>
        </p:txBody>
      </p:sp>
      <p:sp>
        <p:nvSpPr>
          <p:cNvPr id="40" name="Textfeld 39"/>
          <p:cNvSpPr txBox="1"/>
          <p:nvPr/>
        </p:nvSpPr>
        <p:spPr>
          <a:xfrm>
            <a:off x="4564477" y="2061520"/>
            <a:ext cx="653828" cy="369332"/>
          </a:xfrm>
          <a:prstGeom prst="rect">
            <a:avLst/>
          </a:prstGeom>
          <a:noFill/>
        </p:spPr>
        <p:txBody>
          <a:bodyPr wrap="square" rtlCol="0">
            <a:spAutoFit/>
          </a:bodyPr>
          <a:lstStyle/>
          <a:p>
            <a:r>
              <a:rPr lang="de-DE" b="1" dirty="0" smtClean="0">
                <a:solidFill>
                  <a:srgbClr val="0070C0"/>
                </a:solidFill>
              </a:rPr>
              <a:t>0 h</a:t>
            </a:r>
            <a:endParaRPr lang="de-DE" b="1" dirty="0">
              <a:solidFill>
                <a:srgbClr val="0070C0"/>
              </a:solidFill>
            </a:endParaRPr>
          </a:p>
        </p:txBody>
      </p:sp>
      <p:sp>
        <p:nvSpPr>
          <p:cNvPr id="41" name="Textfeld 40"/>
          <p:cNvSpPr txBox="1"/>
          <p:nvPr/>
        </p:nvSpPr>
        <p:spPr>
          <a:xfrm>
            <a:off x="4453273" y="3431935"/>
            <a:ext cx="653828" cy="369332"/>
          </a:xfrm>
          <a:prstGeom prst="rect">
            <a:avLst/>
          </a:prstGeom>
          <a:noFill/>
        </p:spPr>
        <p:txBody>
          <a:bodyPr wrap="square" rtlCol="0">
            <a:spAutoFit/>
          </a:bodyPr>
          <a:lstStyle/>
          <a:p>
            <a:r>
              <a:rPr lang="de-DE" b="1" dirty="0" smtClean="0">
                <a:solidFill>
                  <a:srgbClr val="0070C0"/>
                </a:solidFill>
              </a:rPr>
              <a:t>72 h</a:t>
            </a:r>
            <a:endParaRPr lang="de-DE" b="1" dirty="0">
              <a:solidFill>
                <a:srgbClr val="0070C0"/>
              </a:solidFill>
            </a:endParaRPr>
          </a:p>
        </p:txBody>
      </p:sp>
      <p:pic>
        <p:nvPicPr>
          <p:cNvPr id="2" name="Grafik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4692" y="1528382"/>
            <a:ext cx="3810000" cy="2706624"/>
          </a:xfrm>
          <a:prstGeom prst="rect">
            <a:avLst/>
          </a:prstGeom>
        </p:spPr>
      </p:pic>
    </p:spTree>
    <p:extLst>
      <p:ext uri="{BB962C8B-B14F-4D97-AF65-F5344CB8AC3E}">
        <p14:creationId xmlns:p14="http://schemas.microsoft.com/office/powerpoint/2010/main" val="597891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830997"/>
          </a:xfrm>
          <a:prstGeom prst="rect">
            <a:avLst/>
          </a:prstGeom>
          <a:noFill/>
        </p:spPr>
        <p:txBody>
          <a:bodyPr wrap="square" rtlCol="0">
            <a:spAutoFit/>
          </a:bodyPr>
          <a:lstStyle/>
          <a:p>
            <a:r>
              <a:rPr lang="fr-FR" sz="2400" b="1" dirty="0" err="1"/>
              <a:t>Results</a:t>
            </a:r>
            <a:r>
              <a:rPr lang="fr-FR" sz="2400" b="1" dirty="0"/>
              <a:t> and </a:t>
            </a:r>
            <a:r>
              <a:rPr lang="fr-FR" sz="2400" b="1" dirty="0" smtClean="0"/>
              <a:t>discussion-</a:t>
            </a:r>
            <a:r>
              <a:rPr lang="fr-FR" sz="2400" b="1" dirty="0" err="1">
                <a:solidFill>
                  <a:srgbClr val="C00000"/>
                </a:solidFill>
              </a:rPr>
              <a:t>E</a:t>
            </a:r>
            <a:r>
              <a:rPr lang="fr-FR" sz="2400" b="1" dirty="0" err="1" smtClean="0">
                <a:solidFill>
                  <a:srgbClr val="C00000"/>
                </a:solidFill>
              </a:rPr>
              <a:t>ffect</a:t>
            </a:r>
            <a:r>
              <a:rPr lang="fr-FR" sz="2400" b="1" dirty="0" smtClean="0">
                <a:solidFill>
                  <a:srgbClr val="C00000"/>
                </a:solidFill>
              </a:rPr>
              <a:t> of PMA-31 on the </a:t>
            </a:r>
            <a:r>
              <a:rPr lang="fr-FR" sz="2400" b="1" dirty="0" err="1" smtClean="0">
                <a:solidFill>
                  <a:srgbClr val="C00000"/>
                </a:solidFill>
              </a:rPr>
              <a:t>growth</a:t>
            </a:r>
            <a:r>
              <a:rPr lang="fr-FR" sz="2400" b="1" dirty="0" smtClean="0">
                <a:solidFill>
                  <a:srgbClr val="C00000"/>
                </a:solidFill>
              </a:rPr>
              <a:t> of </a:t>
            </a:r>
            <a:r>
              <a:rPr lang="fr-FR" sz="2400" b="1" dirty="0" err="1" smtClean="0">
                <a:solidFill>
                  <a:srgbClr val="C00000"/>
                </a:solidFill>
              </a:rPr>
              <a:t>spheroids</a:t>
            </a:r>
            <a:r>
              <a:rPr lang="fr-FR" sz="2400" b="1" dirty="0" smtClean="0">
                <a:solidFill>
                  <a:srgbClr val="C00000"/>
                </a:solidFill>
              </a:rPr>
              <a:t> of </a:t>
            </a:r>
            <a:r>
              <a:rPr lang="fr-FR" sz="2400" b="1" dirty="0" err="1" smtClean="0">
                <a:solidFill>
                  <a:srgbClr val="C00000"/>
                </a:solidFill>
              </a:rPr>
              <a:t>breast</a:t>
            </a:r>
            <a:r>
              <a:rPr lang="fr-FR" sz="2400" b="1" dirty="0" smtClean="0">
                <a:solidFill>
                  <a:srgbClr val="C00000"/>
                </a:solidFill>
              </a:rPr>
              <a:t> cancer </a:t>
            </a:r>
            <a:r>
              <a:rPr lang="fr-FR" sz="2400" b="1" dirty="0" err="1" smtClean="0">
                <a:solidFill>
                  <a:srgbClr val="C00000"/>
                </a:solidFill>
              </a:rPr>
              <a:t>cells</a:t>
            </a:r>
            <a:r>
              <a:rPr lang="fr-FR" sz="2400" b="1" dirty="0" smtClean="0"/>
              <a:t> </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36" name="Textfeld 35"/>
          <p:cNvSpPr txBox="1"/>
          <p:nvPr/>
        </p:nvSpPr>
        <p:spPr>
          <a:xfrm>
            <a:off x="4089262" y="4762533"/>
            <a:ext cx="4673738" cy="923330"/>
          </a:xfrm>
          <a:prstGeom prst="rect">
            <a:avLst/>
          </a:prstGeom>
          <a:noFill/>
        </p:spPr>
        <p:txBody>
          <a:bodyPr wrap="square" rtlCol="0">
            <a:spAutoFit/>
          </a:bodyPr>
          <a:lstStyle/>
          <a:p>
            <a:pPr marL="266700">
              <a:lnSpc>
                <a:spcPct val="150000"/>
              </a:lnSpc>
            </a:pPr>
            <a:r>
              <a:rPr lang="en-US" b="1" dirty="0" smtClean="0"/>
              <a:t>PMA-31  inhibits the growth of MCF7 green spheroids with a delayed onset of inhibition</a:t>
            </a:r>
            <a:endParaRPr lang="de-DE" b="1" dirty="0"/>
          </a:p>
        </p:txBody>
      </p:sp>
      <p:sp>
        <p:nvSpPr>
          <p:cNvPr id="37" name="Pfeil nach rechts 36"/>
          <p:cNvSpPr/>
          <p:nvPr/>
        </p:nvSpPr>
        <p:spPr>
          <a:xfrm>
            <a:off x="3899519" y="4961177"/>
            <a:ext cx="350111" cy="15909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 name="Gruppieren 7"/>
          <p:cNvGrpSpPr/>
          <p:nvPr/>
        </p:nvGrpSpPr>
        <p:grpSpPr>
          <a:xfrm>
            <a:off x="184371" y="1524000"/>
            <a:ext cx="3563714" cy="4419600"/>
            <a:chOff x="184371" y="1524000"/>
            <a:chExt cx="3563714" cy="4419600"/>
          </a:xfrm>
        </p:grpSpPr>
        <p:grpSp>
          <p:nvGrpSpPr>
            <p:cNvPr id="33" name="Gruppieren 32"/>
            <p:cNvGrpSpPr/>
            <p:nvPr/>
          </p:nvGrpSpPr>
          <p:grpSpPr>
            <a:xfrm>
              <a:off x="184371" y="1524000"/>
              <a:ext cx="3563714" cy="3593444"/>
              <a:chOff x="184371" y="2173242"/>
              <a:chExt cx="3563714" cy="3593444"/>
            </a:xfrm>
          </p:grpSpPr>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508" y="2491845"/>
                <a:ext cx="990916" cy="730800"/>
              </a:xfrm>
              <a:prstGeom prst="rect">
                <a:avLst/>
              </a:prstGeom>
            </p:spPr>
          </p:pic>
          <p:pic>
            <p:nvPicPr>
              <p:cNvPr id="18" name="Grafik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508" y="3341374"/>
                <a:ext cx="990916" cy="730800"/>
              </a:xfrm>
              <a:prstGeom prst="rect">
                <a:avLst/>
              </a:prstGeom>
            </p:spPr>
          </p:pic>
          <p:pic>
            <p:nvPicPr>
              <p:cNvPr id="19" name="Grafi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508" y="4188630"/>
                <a:ext cx="990916" cy="730800"/>
              </a:xfrm>
              <a:prstGeom prst="rect">
                <a:avLst/>
              </a:prstGeom>
            </p:spPr>
          </p:pic>
          <p:pic>
            <p:nvPicPr>
              <p:cNvPr id="20" name="Grafik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508" y="5035886"/>
                <a:ext cx="990916" cy="730800"/>
              </a:xfrm>
              <a:prstGeom prst="rect">
                <a:avLst/>
              </a:prstGeom>
            </p:spPr>
          </p:pic>
          <p:pic>
            <p:nvPicPr>
              <p:cNvPr id="22" name="Grafik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1694" y="2495455"/>
                <a:ext cx="990603" cy="731696"/>
              </a:xfrm>
              <a:prstGeom prst="rect">
                <a:avLst/>
              </a:prstGeom>
            </p:spPr>
          </p:pic>
          <p:pic>
            <p:nvPicPr>
              <p:cNvPr id="23" name="Grafik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71695" y="3339501"/>
                <a:ext cx="990603" cy="731696"/>
              </a:xfrm>
              <a:prstGeom prst="rect">
                <a:avLst/>
              </a:prstGeom>
            </p:spPr>
          </p:pic>
          <p:pic>
            <p:nvPicPr>
              <p:cNvPr id="24" name="Grafik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71695" y="4179642"/>
                <a:ext cx="990603" cy="731696"/>
              </a:xfrm>
              <a:prstGeom prst="rect">
                <a:avLst/>
              </a:prstGeom>
            </p:spPr>
          </p:pic>
          <p:pic>
            <p:nvPicPr>
              <p:cNvPr id="25" name="Grafik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71695" y="5032140"/>
                <a:ext cx="990603" cy="731696"/>
              </a:xfrm>
              <a:prstGeom prst="rect">
                <a:avLst/>
              </a:prstGeom>
            </p:spPr>
          </p:pic>
          <p:sp>
            <p:nvSpPr>
              <p:cNvPr id="27" name="Textfeld 26"/>
              <p:cNvSpPr txBox="1"/>
              <p:nvPr/>
            </p:nvSpPr>
            <p:spPr>
              <a:xfrm>
                <a:off x="511286" y="2176102"/>
                <a:ext cx="1333494" cy="369332"/>
              </a:xfrm>
              <a:prstGeom prst="rect">
                <a:avLst/>
              </a:prstGeom>
              <a:noFill/>
            </p:spPr>
            <p:txBody>
              <a:bodyPr wrap="square" rtlCol="0">
                <a:spAutoFit/>
              </a:bodyPr>
              <a:lstStyle/>
              <a:p>
                <a:r>
                  <a:rPr lang="de-DE" b="1" dirty="0" smtClean="0">
                    <a:solidFill>
                      <a:srgbClr val="0070C0"/>
                    </a:solidFill>
                  </a:rPr>
                  <a:t>0.5% DMSO</a:t>
                </a:r>
                <a:endParaRPr lang="de-DE" b="1" dirty="0">
                  <a:solidFill>
                    <a:srgbClr val="0070C0"/>
                  </a:solidFill>
                </a:endParaRPr>
              </a:p>
            </p:txBody>
          </p:sp>
          <p:sp>
            <p:nvSpPr>
              <p:cNvPr id="28" name="Textfeld 27"/>
              <p:cNvSpPr txBox="1"/>
              <p:nvPr/>
            </p:nvSpPr>
            <p:spPr>
              <a:xfrm>
                <a:off x="1585904" y="2173242"/>
                <a:ext cx="2162181" cy="369332"/>
              </a:xfrm>
              <a:prstGeom prst="rect">
                <a:avLst/>
              </a:prstGeom>
              <a:noFill/>
            </p:spPr>
            <p:txBody>
              <a:bodyPr wrap="square" rtlCol="0">
                <a:spAutoFit/>
              </a:bodyPr>
              <a:lstStyle/>
              <a:p>
                <a:pPr algn="ctr"/>
                <a:r>
                  <a:rPr lang="de-DE" b="1" dirty="0" smtClean="0">
                    <a:solidFill>
                      <a:srgbClr val="0070C0"/>
                    </a:solidFill>
                  </a:rPr>
                  <a:t>PMA-31 (50 µM)</a:t>
                </a:r>
                <a:endParaRPr lang="de-DE" b="1" dirty="0">
                  <a:solidFill>
                    <a:srgbClr val="0070C0"/>
                  </a:solidFill>
                </a:endParaRPr>
              </a:p>
            </p:txBody>
          </p:sp>
          <p:sp>
            <p:nvSpPr>
              <p:cNvPr id="29" name="Textfeld 28"/>
              <p:cNvSpPr txBox="1"/>
              <p:nvPr/>
            </p:nvSpPr>
            <p:spPr>
              <a:xfrm>
                <a:off x="184372" y="2671154"/>
                <a:ext cx="653828" cy="369332"/>
              </a:xfrm>
              <a:prstGeom prst="rect">
                <a:avLst/>
              </a:prstGeom>
              <a:noFill/>
            </p:spPr>
            <p:txBody>
              <a:bodyPr wrap="square" rtlCol="0">
                <a:spAutoFit/>
              </a:bodyPr>
              <a:lstStyle/>
              <a:p>
                <a:r>
                  <a:rPr lang="de-DE" b="1" dirty="0" smtClean="0">
                    <a:solidFill>
                      <a:srgbClr val="0070C0"/>
                    </a:solidFill>
                  </a:rPr>
                  <a:t>0 h</a:t>
                </a:r>
                <a:endParaRPr lang="de-DE" b="1" dirty="0">
                  <a:solidFill>
                    <a:srgbClr val="0070C0"/>
                  </a:solidFill>
                </a:endParaRPr>
              </a:p>
            </p:txBody>
          </p:sp>
          <p:sp>
            <p:nvSpPr>
              <p:cNvPr id="30" name="Textfeld 29"/>
              <p:cNvSpPr txBox="1"/>
              <p:nvPr/>
            </p:nvSpPr>
            <p:spPr>
              <a:xfrm>
                <a:off x="184371" y="3520683"/>
                <a:ext cx="653828" cy="369332"/>
              </a:xfrm>
              <a:prstGeom prst="rect">
                <a:avLst/>
              </a:prstGeom>
              <a:noFill/>
            </p:spPr>
            <p:txBody>
              <a:bodyPr wrap="square" rtlCol="0">
                <a:spAutoFit/>
              </a:bodyPr>
              <a:lstStyle/>
              <a:p>
                <a:r>
                  <a:rPr lang="de-DE" b="1" dirty="0" smtClean="0">
                    <a:solidFill>
                      <a:srgbClr val="0070C0"/>
                    </a:solidFill>
                  </a:rPr>
                  <a:t>24 h</a:t>
                </a:r>
                <a:endParaRPr lang="de-DE" b="1" dirty="0">
                  <a:solidFill>
                    <a:srgbClr val="0070C0"/>
                  </a:solidFill>
                </a:endParaRPr>
              </a:p>
            </p:txBody>
          </p:sp>
          <p:sp>
            <p:nvSpPr>
              <p:cNvPr id="31" name="Textfeld 30"/>
              <p:cNvSpPr txBox="1"/>
              <p:nvPr/>
            </p:nvSpPr>
            <p:spPr>
              <a:xfrm>
                <a:off x="184371" y="4354867"/>
                <a:ext cx="653828" cy="369332"/>
              </a:xfrm>
              <a:prstGeom prst="rect">
                <a:avLst/>
              </a:prstGeom>
              <a:noFill/>
            </p:spPr>
            <p:txBody>
              <a:bodyPr wrap="square" rtlCol="0">
                <a:spAutoFit/>
              </a:bodyPr>
              <a:lstStyle/>
              <a:p>
                <a:r>
                  <a:rPr lang="de-DE" b="1" dirty="0" smtClean="0">
                    <a:solidFill>
                      <a:srgbClr val="0070C0"/>
                    </a:solidFill>
                  </a:rPr>
                  <a:t>48 h</a:t>
                </a:r>
                <a:endParaRPr lang="de-DE" b="1" dirty="0">
                  <a:solidFill>
                    <a:srgbClr val="0070C0"/>
                  </a:solidFill>
                </a:endParaRPr>
              </a:p>
            </p:txBody>
          </p:sp>
          <p:sp>
            <p:nvSpPr>
              <p:cNvPr id="32" name="Textfeld 31"/>
              <p:cNvSpPr txBox="1"/>
              <p:nvPr/>
            </p:nvSpPr>
            <p:spPr>
              <a:xfrm>
                <a:off x="184371" y="5204396"/>
                <a:ext cx="653828" cy="369332"/>
              </a:xfrm>
              <a:prstGeom prst="rect">
                <a:avLst/>
              </a:prstGeom>
              <a:noFill/>
            </p:spPr>
            <p:txBody>
              <a:bodyPr wrap="square" rtlCol="0">
                <a:spAutoFit/>
              </a:bodyPr>
              <a:lstStyle/>
              <a:p>
                <a:r>
                  <a:rPr lang="de-DE" b="1" dirty="0" smtClean="0">
                    <a:solidFill>
                      <a:srgbClr val="0070C0"/>
                    </a:solidFill>
                  </a:rPr>
                  <a:t>72 h</a:t>
                </a:r>
                <a:endParaRPr lang="de-DE" b="1" dirty="0">
                  <a:solidFill>
                    <a:srgbClr val="0070C0"/>
                  </a:solidFill>
                </a:endParaRPr>
              </a:p>
            </p:txBody>
          </p:sp>
        </p:grpSp>
        <p:pic>
          <p:nvPicPr>
            <p:cNvPr id="2" name="Grafik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4508" y="5208114"/>
              <a:ext cx="990916" cy="730800"/>
            </a:xfrm>
            <a:prstGeom prst="rect">
              <a:avLst/>
            </a:prstGeom>
          </p:spPr>
        </p:pic>
        <p:pic>
          <p:nvPicPr>
            <p:cNvPr id="3" name="Grafik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70800" y="5212800"/>
              <a:ext cx="989391" cy="730800"/>
            </a:xfrm>
            <a:prstGeom prst="rect">
              <a:avLst/>
            </a:prstGeom>
          </p:spPr>
        </p:pic>
        <p:sp>
          <p:nvSpPr>
            <p:cNvPr id="26" name="Textfeld 25"/>
            <p:cNvSpPr txBox="1"/>
            <p:nvPr/>
          </p:nvSpPr>
          <p:spPr>
            <a:xfrm>
              <a:off x="184371" y="5388848"/>
              <a:ext cx="653828" cy="369332"/>
            </a:xfrm>
            <a:prstGeom prst="rect">
              <a:avLst/>
            </a:prstGeom>
            <a:noFill/>
          </p:spPr>
          <p:txBody>
            <a:bodyPr wrap="square" rtlCol="0">
              <a:spAutoFit/>
            </a:bodyPr>
            <a:lstStyle/>
            <a:p>
              <a:r>
                <a:rPr lang="de-DE" b="1" dirty="0" smtClean="0">
                  <a:solidFill>
                    <a:srgbClr val="0070C0"/>
                  </a:solidFill>
                </a:rPr>
                <a:t>96 h</a:t>
              </a:r>
              <a:endParaRPr lang="de-DE" b="1" dirty="0">
                <a:solidFill>
                  <a:srgbClr val="0070C0"/>
                </a:solidFill>
              </a:endParaRPr>
            </a:p>
          </p:txBody>
        </p:sp>
      </p:grpSp>
      <p:pic>
        <p:nvPicPr>
          <p:cNvPr id="7" name="Grafik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14451" y="1851709"/>
            <a:ext cx="4023360" cy="2645664"/>
          </a:xfrm>
          <a:prstGeom prst="rect">
            <a:avLst/>
          </a:prstGeom>
        </p:spPr>
      </p:pic>
    </p:spTree>
    <p:extLst>
      <p:ext uri="{BB962C8B-B14F-4D97-AF65-F5344CB8AC3E}">
        <p14:creationId xmlns:p14="http://schemas.microsoft.com/office/powerpoint/2010/main" val="2302747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12</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5" name="Textfeld 4"/>
          <p:cNvSpPr txBox="1"/>
          <p:nvPr/>
        </p:nvSpPr>
        <p:spPr>
          <a:xfrm>
            <a:off x="457200" y="1447800"/>
            <a:ext cx="7848600" cy="424731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dirty="0" smtClean="0">
                <a:solidFill>
                  <a:schemeClr val="bg1">
                    <a:lumMod val="10000"/>
                  </a:schemeClr>
                </a:solidFill>
              </a:rPr>
              <a:t>Small molecule inhibitors of PIP5K1α can be identified using the developed capillary electrophoresis-based kinase assay </a:t>
            </a:r>
          </a:p>
          <a:p>
            <a:pPr marL="285750" indent="-285750" algn="just">
              <a:lnSpc>
                <a:spcPct val="150000"/>
              </a:lnSpc>
              <a:buFont typeface="Arial" panose="020B0604020202020204" pitchFamily="34" charset="0"/>
              <a:buChar char="•"/>
            </a:pPr>
            <a:r>
              <a:rPr lang="en-US" dirty="0" smtClean="0">
                <a:solidFill>
                  <a:schemeClr val="bg1">
                    <a:lumMod val="10000"/>
                  </a:schemeClr>
                </a:solidFill>
              </a:rPr>
              <a:t>The </a:t>
            </a:r>
            <a:r>
              <a:rPr lang="en-US" dirty="0" err="1" smtClean="0">
                <a:solidFill>
                  <a:schemeClr val="bg1">
                    <a:lumMod val="10000"/>
                  </a:schemeClr>
                </a:solidFill>
              </a:rPr>
              <a:t>pyranobenzoquinone</a:t>
            </a:r>
            <a:r>
              <a:rPr lang="en-US" dirty="0" smtClean="0">
                <a:solidFill>
                  <a:schemeClr val="bg1">
                    <a:lumMod val="10000"/>
                  </a:schemeClr>
                </a:solidFill>
              </a:rPr>
              <a:t> derivative PMA-31 represents the first direct </a:t>
            </a:r>
            <a:r>
              <a:rPr lang="en-US" dirty="0">
                <a:solidFill>
                  <a:schemeClr val="bg1">
                    <a:lumMod val="10000"/>
                  </a:schemeClr>
                </a:solidFill>
              </a:rPr>
              <a:t>inhibitor of </a:t>
            </a:r>
            <a:r>
              <a:rPr lang="en-US" dirty="0" smtClean="0">
                <a:solidFill>
                  <a:schemeClr val="bg1">
                    <a:lumMod val="10000"/>
                  </a:schemeClr>
                </a:solidFill>
              </a:rPr>
              <a:t>PIP5K1α catalytic activity with IC</a:t>
            </a:r>
            <a:r>
              <a:rPr lang="en-US" baseline="-25000" dirty="0" smtClean="0">
                <a:solidFill>
                  <a:schemeClr val="bg1">
                    <a:lumMod val="10000"/>
                  </a:schemeClr>
                </a:solidFill>
              </a:rPr>
              <a:t>50</a:t>
            </a:r>
            <a:r>
              <a:rPr lang="en-US" dirty="0" smtClean="0">
                <a:solidFill>
                  <a:schemeClr val="bg1">
                    <a:lumMod val="10000"/>
                  </a:schemeClr>
                </a:solidFill>
              </a:rPr>
              <a:t> = 1.55 µM</a:t>
            </a:r>
          </a:p>
          <a:p>
            <a:pPr marL="285750" indent="-285750" algn="just">
              <a:lnSpc>
                <a:spcPct val="150000"/>
              </a:lnSpc>
              <a:buFont typeface="Arial" panose="020B0604020202020204" pitchFamily="34" charset="0"/>
              <a:buChar char="•"/>
            </a:pPr>
            <a:r>
              <a:rPr lang="en-US" dirty="0" smtClean="0">
                <a:solidFill>
                  <a:schemeClr val="bg1">
                    <a:lumMod val="10000"/>
                  </a:schemeClr>
                </a:solidFill>
              </a:rPr>
              <a:t>PMA-31 does not compete with ATP for its binding site but acts as a substrate competitive inhibitor</a:t>
            </a:r>
          </a:p>
          <a:p>
            <a:pPr marL="285750" indent="-285750" algn="just">
              <a:lnSpc>
                <a:spcPct val="150000"/>
              </a:lnSpc>
              <a:buFont typeface="Arial" panose="020B0604020202020204" pitchFamily="34" charset="0"/>
              <a:buChar char="•"/>
            </a:pPr>
            <a:r>
              <a:rPr lang="en-US" dirty="0" smtClean="0">
                <a:solidFill>
                  <a:schemeClr val="bg1">
                    <a:lumMod val="10000"/>
                  </a:schemeClr>
                </a:solidFill>
              </a:rPr>
              <a:t>PMA-31 exhibits moderate effects on </a:t>
            </a:r>
            <a:r>
              <a:rPr lang="en-US" dirty="0">
                <a:solidFill>
                  <a:schemeClr val="bg1">
                    <a:lumMod val="10000"/>
                  </a:schemeClr>
                </a:solidFill>
              </a:rPr>
              <a:t>p</a:t>
            </a:r>
            <a:r>
              <a:rPr lang="en-US" dirty="0" smtClean="0">
                <a:solidFill>
                  <a:schemeClr val="bg1">
                    <a:lumMod val="10000"/>
                  </a:schemeClr>
                </a:solidFill>
              </a:rPr>
              <a:t>rostate and breast cancer cell lines in 2D and 3D cell culture </a:t>
            </a:r>
            <a:r>
              <a:rPr lang="en-US" dirty="0" err="1" smtClean="0">
                <a:solidFill>
                  <a:schemeClr val="bg1">
                    <a:lumMod val="10000"/>
                  </a:schemeClr>
                </a:solidFill>
              </a:rPr>
              <a:t>formats,respectively</a:t>
            </a:r>
            <a:endParaRPr lang="en-US" dirty="0" smtClean="0">
              <a:solidFill>
                <a:schemeClr val="bg1">
                  <a:lumMod val="10000"/>
                </a:schemeClr>
              </a:solidFill>
            </a:endParaRPr>
          </a:p>
          <a:p>
            <a:pPr marL="285750" indent="-285750" algn="just">
              <a:lnSpc>
                <a:spcPct val="150000"/>
              </a:lnSpc>
              <a:buFont typeface="Arial" panose="020B0604020202020204" pitchFamily="34" charset="0"/>
              <a:buChar char="•"/>
            </a:pPr>
            <a:r>
              <a:rPr lang="en-GB" dirty="0" smtClean="0"/>
              <a:t>Optimization of the identified </a:t>
            </a:r>
            <a:r>
              <a:rPr lang="en-GB" dirty="0"/>
              <a:t>compound may </a:t>
            </a:r>
            <a:r>
              <a:rPr lang="en-GB" dirty="0" smtClean="0"/>
              <a:t>lead to developing new class of highly </a:t>
            </a:r>
            <a:r>
              <a:rPr lang="en-GB" dirty="0"/>
              <a:t>potent and selective inhibitors of PIP5K1α in </a:t>
            </a:r>
            <a:r>
              <a:rPr lang="en-GB" dirty="0" smtClean="0"/>
              <a:t>cancer cells</a:t>
            </a:r>
            <a:endParaRPr 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777305"/>
            <a:ext cx="7010400" cy="646331"/>
          </a:xfrm>
          <a:prstGeom prst="rect">
            <a:avLst/>
          </a:prstGeom>
          <a:noFill/>
        </p:spPr>
        <p:txBody>
          <a:bodyPr wrap="square" rtlCol="0">
            <a:spAutoFit/>
          </a:bodyPr>
          <a:lstStyle/>
          <a:p>
            <a:r>
              <a:rPr lang="fr-FR" b="1" dirty="0" err="1"/>
              <a:t>Graphical</a:t>
            </a:r>
            <a:r>
              <a:rPr lang="fr-FR" b="1" dirty="0"/>
              <a:t> Abstract</a:t>
            </a:r>
            <a:endParaRPr lang="fr-FR" dirty="0"/>
          </a:p>
          <a:p>
            <a:endParaRPr lang="fr-FR" b="1" dirty="0"/>
          </a:p>
        </p:txBody>
      </p:sp>
      <p:sp>
        <p:nvSpPr>
          <p:cNvPr id="5" name="Rectangle 4"/>
          <p:cNvSpPr/>
          <p:nvPr/>
        </p:nvSpPr>
        <p:spPr>
          <a:xfrm>
            <a:off x="609600" y="685800"/>
            <a:ext cx="7884000" cy="830997"/>
          </a:xfrm>
          <a:prstGeom prst="rect">
            <a:avLst/>
          </a:prstGeom>
        </p:spPr>
        <p:txBody>
          <a:bodyPr wrap="square">
            <a:spAutoFit/>
          </a:bodyPr>
          <a:lstStyle/>
          <a:p>
            <a:pPr algn="ctr"/>
            <a:r>
              <a:rPr lang="en-GB" sz="2400" b="1" dirty="0"/>
              <a:t>Targeting lipid kinase PIP5K1</a:t>
            </a:r>
            <a:r>
              <a:rPr lang="en-US" sz="2400" b="1" dirty="0"/>
              <a:t>α as a promising strategy for the treatment of castration-resistant </a:t>
            </a:r>
            <a:r>
              <a:rPr lang="en-US" sz="2400" b="1" dirty="0" smtClean="0"/>
              <a:t>prostate cancer</a:t>
            </a:r>
            <a:endParaRPr lang="en-US" sz="2400" b="1"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TextBox 2228">
            <a:extLst>
              <a:ext uri="{FF2B5EF4-FFF2-40B4-BE49-F238E27FC236}">
                <a16:creationId xmlns:a16="http://schemas.microsoft.com/office/drawing/2014/main" id="{81D1D624-2A21-422F-8E5E-6D30E6E5A0A7}"/>
              </a:ext>
            </a:extLst>
          </p:cNvPr>
          <p:cNvSpPr txBox="1"/>
          <p:nvPr/>
        </p:nvSpPr>
        <p:spPr>
          <a:xfrm>
            <a:off x="2790729" y="3733800"/>
            <a:ext cx="1899946" cy="338554"/>
          </a:xfrm>
          <a:prstGeom prst="rect">
            <a:avLst/>
          </a:prstGeom>
          <a:noFill/>
        </p:spPr>
        <p:txBody>
          <a:bodyPr wrap="square" rtlCol="0">
            <a:spAutoFit/>
          </a:bodyPr>
          <a:lstStyle>
            <a:defPPr>
              <a:defRPr lang="en-US"/>
            </a:defPPr>
            <a:lvl1pPr algn="ctr">
              <a:defRPr b="1">
                <a:solidFill>
                  <a:srgbClr val="0070C0"/>
                </a:solidFill>
                <a:latin typeface="Arial" panose="020B0604020202020204" pitchFamily="34" charset="0"/>
                <a:cs typeface="Arial" panose="020B0604020202020204" pitchFamily="34" charset="0"/>
              </a:defRPr>
            </a:lvl1pPr>
          </a:lstStyle>
          <a:p>
            <a:r>
              <a:rPr lang="de-DE" altLang="en-US" sz="1600" dirty="0" err="1" smtClean="0">
                <a:solidFill>
                  <a:schemeClr val="accent5">
                    <a:lumMod val="75000"/>
                  </a:schemeClr>
                </a:solidFill>
                <a:latin typeface="+mn-lt"/>
              </a:rPr>
              <a:t>inhibitor</a:t>
            </a:r>
            <a:r>
              <a:rPr lang="de-DE" altLang="en-US" sz="1600" dirty="0" smtClean="0">
                <a:solidFill>
                  <a:schemeClr val="accent5">
                    <a:lumMod val="75000"/>
                  </a:schemeClr>
                </a:solidFill>
                <a:latin typeface="+mn-lt"/>
              </a:rPr>
              <a:t> </a:t>
            </a:r>
            <a:r>
              <a:rPr lang="de-DE" altLang="en-US" sz="1600" dirty="0" err="1" smtClean="0">
                <a:solidFill>
                  <a:schemeClr val="accent5">
                    <a:lumMod val="75000"/>
                  </a:schemeClr>
                </a:solidFill>
                <a:latin typeface="+mn-lt"/>
              </a:rPr>
              <a:t>screening</a:t>
            </a:r>
            <a:endParaRPr lang="en-GB" altLang="en-US" sz="1600" dirty="0">
              <a:solidFill>
                <a:schemeClr val="accent5">
                  <a:lumMod val="75000"/>
                </a:schemeClr>
              </a:solidFill>
              <a:latin typeface="+mn-lt"/>
            </a:endParaRPr>
          </a:p>
        </p:txBody>
      </p:sp>
      <p:cxnSp>
        <p:nvCxnSpPr>
          <p:cNvPr id="8" name="Straight Arrow Connector 111">
            <a:extLst>
              <a:ext uri="{FF2B5EF4-FFF2-40B4-BE49-F238E27FC236}">
                <a16:creationId xmlns:a16="http://schemas.microsoft.com/office/drawing/2014/main" id="{C16E4BD9-269E-4EDE-AFA4-B3260126A003}"/>
              </a:ext>
            </a:extLst>
          </p:cNvPr>
          <p:cNvCxnSpPr>
            <a:cxnSpLocks/>
          </p:cNvCxnSpPr>
          <p:nvPr/>
        </p:nvCxnSpPr>
        <p:spPr>
          <a:xfrm>
            <a:off x="3048000" y="4157324"/>
            <a:ext cx="1452825" cy="5643"/>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2227">
            <a:extLst>
              <a:ext uri="{FF2B5EF4-FFF2-40B4-BE49-F238E27FC236}">
                <a16:creationId xmlns:a16="http://schemas.microsoft.com/office/drawing/2014/main" id="{AD0797FC-6D52-4DEB-8989-AEBCC1BF9949}"/>
              </a:ext>
            </a:extLst>
          </p:cNvPr>
          <p:cNvSpPr txBox="1"/>
          <p:nvPr/>
        </p:nvSpPr>
        <p:spPr>
          <a:xfrm>
            <a:off x="2831473" y="4191000"/>
            <a:ext cx="1720127" cy="338554"/>
          </a:xfrm>
          <a:prstGeom prst="rect">
            <a:avLst/>
          </a:prstGeom>
          <a:noFill/>
        </p:spPr>
        <p:txBody>
          <a:bodyPr wrap="square" rtlCol="0">
            <a:spAutoFit/>
          </a:bodyPr>
          <a:lstStyle>
            <a:defPPr>
              <a:defRPr lang="en-US"/>
            </a:defPPr>
            <a:lvl1pPr algn="ctr">
              <a:defRPr b="1">
                <a:solidFill>
                  <a:srgbClr val="0070C0"/>
                </a:solidFill>
                <a:latin typeface="Arial" panose="020B0604020202020204" pitchFamily="34" charset="0"/>
                <a:cs typeface="Arial" panose="020B0604020202020204" pitchFamily="34" charset="0"/>
              </a:defRPr>
            </a:lvl1pPr>
          </a:lstStyle>
          <a:p>
            <a:r>
              <a:rPr lang="de-DE" altLang="en-US" sz="1600" dirty="0">
                <a:solidFill>
                  <a:schemeClr val="accent5">
                    <a:lumMod val="75000"/>
                  </a:schemeClr>
                </a:solidFill>
                <a:latin typeface="+mn-lt"/>
              </a:rPr>
              <a:t>C</a:t>
            </a:r>
            <a:r>
              <a:rPr lang="en-GB" altLang="en-US" sz="1600" dirty="0">
                <a:solidFill>
                  <a:schemeClr val="accent5">
                    <a:lumMod val="75000"/>
                  </a:schemeClr>
                </a:solidFill>
                <a:latin typeface="+mn-lt"/>
              </a:rPr>
              <a:t>E-based assay</a:t>
            </a:r>
          </a:p>
        </p:txBody>
      </p:sp>
      <p:sp>
        <p:nvSpPr>
          <p:cNvPr id="10" name="Textfeld 474">
            <a:extLst>
              <a:ext uri="{FF2B5EF4-FFF2-40B4-BE49-F238E27FC236}">
                <a16:creationId xmlns:a16="http://schemas.microsoft.com/office/drawing/2014/main" id="{A29C7C7D-D0DF-48EE-9BE9-E593B9B670AB}"/>
              </a:ext>
            </a:extLst>
          </p:cNvPr>
          <p:cNvSpPr txBox="1"/>
          <p:nvPr/>
        </p:nvSpPr>
        <p:spPr>
          <a:xfrm>
            <a:off x="7949580" y="2791191"/>
            <a:ext cx="1088035" cy="307648"/>
          </a:xfrm>
          <a:prstGeom prst="rect">
            <a:avLst/>
          </a:prstGeom>
          <a:noFill/>
        </p:spPr>
        <p:txBody>
          <a:bodyPr wrap="square" rtlCol="0">
            <a:spAutoFit/>
          </a:bodyPr>
          <a:lstStyle/>
          <a:p>
            <a:pPr algn="ctr"/>
            <a:r>
              <a:rPr lang="de-DE" sz="1399" b="1" dirty="0">
                <a:solidFill>
                  <a:schemeClr val="bg1">
                    <a:lumMod val="10000"/>
                  </a:schemeClr>
                </a:solidFill>
                <a:latin typeface="Arial" panose="020B0604020202020204" pitchFamily="34" charset="0"/>
                <a:cs typeface="Arial" panose="020B0604020202020204" pitchFamily="34" charset="0"/>
              </a:rPr>
              <a:t>2D culture</a:t>
            </a:r>
            <a:endParaRPr lang="de-DE" sz="1199" b="1" dirty="0">
              <a:solidFill>
                <a:schemeClr val="bg1">
                  <a:lumMod val="10000"/>
                </a:schemeClr>
              </a:solidFill>
              <a:latin typeface="Arial" panose="020B0604020202020204" pitchFamily="34" charset="0"/>
              <a:cs typeface="Arial" panose="020B0604020202020204" pitchFamily="34" charset="0"/>
            </a:endParaRPr>
          </a:p>
        </p:txBody>
      </p:sp>
      <p:sp>
        <p:nvSpPr>
          <p:cNvPr id="11" name="Textfeld 474">
            <a:extLst>
              <a:ext uri="{FF2B5EF4-FFF2-40B4-BE49-F238E27FC236}">
                <a16:creationId xmlns:a16="http://schemas.microsoft.com/office/drawing/2014/main" id="{46562109-C673-4F8E-A717-F3DC1A544C71}"/>
              </a:ext>
            </a:extLst>
          </p:cNvPr>
          <p:cNvSpPr txBox="1"/>
          <p:nvPr/>
        </p:nvSpPr>
        <p:spPr>
          <a:xfrm>
            <a:off x="7977654" y="5268236"/>
            <a:ext cx="1078106" cy="522964"/>
          </a:xfrm>
          <a:prstGeom prst="rect">
            <a:avLst/>
          </a:prstGeom>
          <a:noFill/>
        </p:spPr>
        <p:txBody>
          <a:bodyPr wrap="square" rtlCol="0">
            <a:spAutoFit/>
          </a:bodyPr>
          <a:lstStyle/>
          <a:p>
            <a:pPr algn="ctr"/>
            <a:r>
              <a:rPr lang="de-DE" sz="1399" b="1" dirty="0">
                <a:solidFill>
                  <a:schemeClr val="bg1">
                    <a:lumMod val="10000"/>
                  </a:schemeClr>
                </a:solidFill>
                <a:latin typeface="Arial" panose="020B0604020202020204" pitchFamily="34" charset="0"/>
                <a:cs typeface="Arial" panose="020B0604020202020204" pitchFamily="34" charset="0"/>
              </a:rPr>
              <a:t>3D culture</a:t>
            </a:r>
          </a:p>
          <a:p>
            <a:pPr algn="ctr"/>
            <a:r>
              <a:rPr lang="de-DE" sz="1399" b="1" dirty="0">
                <a:solidFill>
                  <a:schemeClr val="bg1">
                    <a:lumMod val="10000"/>
                  </a:schemeClr>
                </a:solidFill>
                <a:latin typeface="Arial" panose="020B0604020202020204" pitchFamily="34" charset="0"/>
                <a:cs typeface="Arial" panose="020B0604020202020204" pitchFamily="34" charset="0"/>
              </a:rPr>
              <a:t>spheroids</a:t>
            </a:r>
            <a:endParaRPr lang="de-DE" sz="1199" b="1" dirty="0">
              <a:solidFill>
                <a:schemeClr val="bg1">
                  <a:lumMod val="10000"/>
                </a:schemeClr>
              </a:solidFill>
              <a:latin typeface="Arial" panose="020B0604020202020204" pitchFamily="34" charset="0"/>
              <a:cs typeface="Arial" panose="020B0604020202020204" pitchFamily="34" charset="0"/>
            </a:endParaRPr>
          </a:p>
        </p:txBody>
      </p:sp>
      <p:grpSp>
        <p:nvGrpSpPr>
          <p:cNvPr id="13" name="Gruppieren 12"/>
          <p:cNvGrpSpPr/>
          <p:nvPr/>
        </p:nvGrpSpPr>
        <p:grpSpPr>
          <a:xfrm>
            <a:off x="11664" y="2667000"/>
            <a:ext cx="3303004" cy="2860853"/>
            <a:chOff x="-724331" y="-175096"/>
            <a:chExt cx="3434977" cy="2860853"/>
          </a:xfrm>
        </p:grpSpPr>
        <p:grpSp>
          <p:nvGrpSpPr>
            <p:cNvPr id="333" name="Group 25">
              <a:extLst>
                <a:ext uri="{FF2B5EF4-FFF2-40B4-BE49-F238E27FC236}">
                  <a16:creationId xmlns:a16="http://schemas.microsoft.com/office/drawing/2014/main" id="{C5839EDE-55BA-43BD-B426-9F0E45C18492}"/>
                </a:ext>
              </a:extLst>
            </p:cNvPr>
            <p:cNvGrpSpPr>
              <a:grpSpLocks noChangeAspect="1"/>
            </p:cNvGrpSpPr>
            <p:nvPr/>
          </p:nvGrpSpPr>
          <p:grpSpPr>
            <a:xfrm>
              <a:off x="-724331" y="-175096"/>
              <a:ext cx="3434977" cy="2860853"/>
              <a:chOff x="-722095" y="-225556"/>
              <a:chExt cx="2910998" cy="2424450"/>
            </a:xfrm>
          </p:grpSpPr>
          <p:grpSp>
            <p:nvGrpSpPr>
              <p:cNvPr id="335" name="Group 21">
                <a:extLst>
                  <a:ext uri="{FF2B5EF4-FFF2-40B4-BE49-F238E27FC236}">
                    <a16:creationId xmlns:a16="http://schemas.microsoft.com/office/drawing/2014/main" id="{02ACA09E-314D-4207-B056-7B9DCDF2B27C}"/>
                  </a:ext>
                </a:extLst>
              </p:cNvPr>
              <p:cNvGrpSpPr/>
              <p:nvPr/>
            </p:nvGrpSpPr>
            <p:grpSpPr>
              <a:xfrm>
                <a:off x="-722095" y="-225556"/>
                <a:ext cx="2910998" cy="2424450"/>
                <a:chOff x="1845660" y="-161370"/>
                <a:chExt cx="2910998" cy="2424450"/>
              </a:xfrm>
            </p:grpSpPr>
            <p:grpSp>
              <p:nvGrpSpPr>
                <p:cNvPr id="337" name="Group 12">
                  <a:extLst>
                    <a:ext uri="{FF2B5EF4-FFF2-40B4-BE49-F238E27FC236}">
                      <a16:creationId xmlns:a16="http://schemas.microsoft.com/office/drawing/2014/main" id="{4175581A-3F61-4EF9-937A-E48CF5D5E6FF}"/>
                    </a:ext>
                  </a:extLst>
                </p:cNvPr>
                <p:cNvGrpSpPr/>
                <p:nvPr/>
              </p:nvGrpSpPr>
              <p:grpSpPr>
                <a:xfrm>
                  <a:off x="1845660" y="-161370"/>
                  <a:ext cx="2910998" cy="2424450"/>
                  <a:chOff x="1664899" y="-1875"/>
                  <a:chExt cx="2910998" cy="2424450"/>
                </a:xfrm>
              </p:grpSpPr>
              <p:grpSp>
                <p:nvGrpSpPr>
                  <p:cNvPr id="341" name="Group 10">
                    <a:extLst>
                      <a:ext uri="{FF2B5EF4-FFF2-40B4-BE49-F238E27FC236}">
                        <a16:creationId xmlns:a16="http://schemas.microsoft.com/office/drawing/2014/main" id="{DAA4B619-6E40-4204-8403-D60A6C433F4B}"/>
                      </a:ext>
                    </a:extLst>
                  </p:cNvPr>
                  <p:cNvGrpSpPr/>
                  <p:nvPr/>
                </p:nvGrpSpPr>
                <p:grpSpPr>
                  <a:xfrm>
                    <a:off x="1664899" y="-1875"/>
                    <a:ext cx="2910998" cy="2424450"/>
                    <a:chOff x="12828630" y="1534992"/>
                    <a:chExt cx="2910998" cy="2424450"/>
                  </a:xfrm>
                </p:grpSpPr>
                <p:grpSp>
                  <p:nvGrpSpPr>
                    <p:cNvPr id="344" name="Group 40">
                      <a:extLst>
                        <a:ext uri="{FF2B5EF4-FFF2-40B4-BE49-F238E27FC236}">
                          <a16:creationId xmlns:a16="http://schemas.microsoft.com/office/drawing/2014/main" id="{2483CAD1-D4F7-49D6-8D8B-20CE1E1205C2}"/>
                        </a:ext>
                      </a:extLst>
                    </p:cNvPr>
                    <p:cNvGrpSpPr/>
                    <p:nvPr/>
                  </p:nvGrpSpPr>
                  <p:grpSpPr>
                    <a:xfrm>
                      <a:off x="12828630" y="1534992"/>
                      <a:ext cx="2910998" cy="2424450"/>
                      <a:chOff x="-142435" y="1007333"/>
                      <a:chExt cx="4043045" cy="3367296"/>
                    </a:xfrm>
                  </p:grpSpPr>
                  <p:grpSp>
                    <p:nvGrpSpPr>
                      <p:cNvPr id="357" name="Group 84">
                        <a:extLst>
                          <a:ext uri="{FF2B5EF4-FFF2-40B4-BE49-F238E27FC236}">
                            <a16:creationId xmlns:a16="http://schemas.microsoft.com/office/drawing/2014/main" id="{7358E7A8-AA30-471F-8F87-B0614B7D9121}"/>
                          </a:ext>
                        </a:extLst>
                      </p:cNvPr>
                      <p:cNvGrpSpPr/>
                      <p:nvPr/>
                    </p:nvGrpSpPr>
                    <p:grpSpPr>
                      <a:xfrm>
                        <a:off x="-142435" y="1357973"/>
                        <a:ext cx="4043045" cy="3016656"/>
                        <a:chOff x="5746818" y="3722913"/>
                        <a:chExt cx="5125704" cy="4113595"/>
                      </a:xfrm>
                    </p:grpSpPr>
                    <p:grpSp>
                      <p:nvGrpSpPr>
                        <p:cNvPr id="359" name="Gruppieren 76">
                          <a:extLst>
                            <a:ext uri="{FF2B5EF4-FFF2-40B4-BE49-F238E27FC236}">
                              <a16:creationId xmlns:a16="http://schemas.microsoft.com/office/drawing/2014/main" id="{7A5DC4FC-B33E-4CDF-857E-AB71D95C04B9}"/>
                            </a:ext>
                          </a:extLst>
                        </p:cNvPr>
                        <p:cNvGrpSpPr/>
                        <p:nvPr/>
                      </p:nvGrpSpPr>
                      <p:grpSpPr>
                        <a:xfrm>
                          <a:off x="6069152" y="3722913"/>
                          <a:ext cx="4803370" cy="3928797"/>
                          <a:chOff x="6534398" y="2111541"/>
                          <a:chExt cx="4803370" cy="3928797"/>
                        </a:xfrm>
                      </p:grpSpPr>
                      <p:grpSp>
                        <p:nvGrpSpPr>
                          <p:cNvPr id="364" name="Gruppieren 49">
                            <a:extLst>
                              <a:ext uri="{FF2B5EF4-FFF2-40B4-BE49-F238E27FC236}">
                                <a16:creationId xmlns:a16="http://schemas.microsoft.com/office/drawing/2014/main" id="{A0E9BB79-8CFF-4C90-8A5A-C55EA2BB9FDF}"/>
                              </a:ext>
                            </a:extLst>
                          </p:cNvPr>
                          <p:cNvGrpSpPr/>
                          <p:nvPr/>
                        </p:nvGrpSpPr>
                        <p:grpSpPr>
                          <a:xfrm>
                            <a:off x="6534398" y="2439626"/>
                            <a:ext cx="4803370" cy="3600712"/>
                            <a:chOff x="362876" y="2214741"/>
                            <a:chExt cx="4803370" cy="3600712"/>
                          </a:xfrm>
                        </p:grpSpPr>
                        <p:pic>
                          <p:nvPicPr>
                            <p:cNvPr id="367" name="Grafik 28">
                              <a:extLst>
                                <a:ext uri="{FF2B5EF4-FFF2-40B4-BE49-F238E27FC236}">
                                  <a16:creationId xmlns:a16="http://schemas.microsoft.com/office/drawing/2014/main" id="{2E7925F5-6BDB-4488-8D05-3D3BF44701F6}"/>
                                </a:ext>
                              </a:extLst>
                            </p:cNvPr>
                            <p:cNvPicPr/>
                            <p:nvPr/>
                          </p:nvPicPr>
                          <p:blipFill rotWithShape="1">
                            <a:blip r:embed="rId4" cstate="print">
                              <a:extLst>
                                <a:ext uri="{28A0092B-C50C-407E-A947-70E740481C1C}">
                                  <a14:useLocalDpi xmlns:a14="http://schemas.microsoft.com/office/drawing/2010/main" val="0"/>
                                </a:ext>
                              </a:extLst>
                            </a:blip>
                            <a:srcRect l="40088" t="11099" r="13362" b="31"/>
                            <a:stretch/>
                          </p:blipFill>
                          <p:spPr>
                            <a:xfrm>
                              <a:off x="362876" y="2214741"/>
                              <a:ext cx="4803370" cy="3600712"/>
                            </a:xfrm>
                            <a:prstGeom prst="rect">
                              <a:avLst/>
                            </a:prstGeom>
                          </p:spPr>
                        </p:pic>
                        <p:grpSp>
                          <p:nvGrpSpPr>
                            <p:cNvPr id="368" name="Gruppieren 48">
                              <a:extLst>
                                <a:ext uri="{FF2B5EF4-FFF2-40B4-BE49-F238E27FC236}">
                                  <a16:creationId xmlns:a16="http://schemas.microsoft.com/office/drawing/2014/main" id="{EF0AE424-D9ED-4AC4-B777-A20B32C04FC6}"/>
                                </a:ext>
                              </a:extLst>
                            </p:cNvPr>
                            <p:cNvGrpSpPr/>
                            <p:nvPr/>
                          </p:nvGrpSpPr>
                          <p:grpSpPr>
                            <a:xfrm>
                              <a:off x="1477185" y="2562523"/>
                              <a:ext cx="3652488" cy="2090613"/>
                              <a:chOff x="1477185" y="2562523"/>
                              <a:chExt cx="3652488" cy="2090613"/>
                            </a:xfrm>
                          </p:grpSpPr>
                          <p:sp>
                            <p:nvSpPr>
                              <p:cNvPr id="369" name="Gleichschenkliges Dreieck 36">
                                <a:extLst>
                                  <a:ext uri="{FF2B5EF4-FFF2-40B4-BE49-F238E27FC236}">
                                    <a16:creationId xmlns:a16="http://schemas.microsoft.com/office/drawing/2014/main" id="{7548AD61-51D3-4F23-B0D4-371A7D30DB35}"/>
                                  </a:ext>
                                </a:extLst>
                              </p:cNvPr>
                              <p:cNvSpPr/>
                              <p:nvPr/>
                            </p:nvSpPr>
                            <p:spPr>
                              <a:xfrm rot="1311169">
                                <a:off x="1477185" y="4509120"/>
                                <a:ext cx="144016" cy="144016"/>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de-DE"/>
                              </a:p>
                            </p:txBody>
                          </p:sp>
                          <p:sp>
                            <p:nvSpPr>
                              <p:cNvPr id="370" name="Abgerundetes Rechteck 37">
                                <a:extLst>
                                  <a:ext uri="{FF2B5EF4-FFF2-40B4-BE49-F238E27FC236}">
                                    <a16:creationId xmlns:a16="http://schemas.microsoft.com/office/drawing/2014/main" id="{451BFBF3-0CC8-4D75-9345-E9A7A2C53035}"/>
                                  </a:ext>
                                </a:extLst>
                              </p:cNvPr>
                              <p:cNvSpPr/>
                              <p:nvPr/>
                            </p:nvSpPr>
                            <p:spPr>
                              <a:xfrm>
                                <a:off x="1564916" y="4557885"/>
                                <a:ext cx="452727" cy="4571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de-DE"/>
                              </a:p>
                            </p:txBody>
                          </p:sp>
                          <p:sp>
                            <p:nvSpPr>
                              <p:cNvPr id="371" name="Abgerundetes Rechteck 38">
                                <a:extLst>
                                  <a:ext uri="{FF2B5EF4-FFF2-40B4-BE49-F238E27FC236}">
                                    <a16:creationId xmlns:a16="http://schemas.microsoft.com/office/drawing/2014/main" id="{A8276E5B-FBC2-4DF4-A695-5008A6599E97}"/>
                                  </a:ext>
                                </a:extLst>
                              </p:cNvPr>
                              <p:cNvSpPr/>
                              <p:nvPr/>
                            </p:nvSpPr>
                            <p:spPr>
                              <a:xfrm rot="5400000">
                                <a:off x="2012267" y="4565836"/>
                                <a:ext cx="72000" cy="360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de-DE"/>
                              </a:p>
                            </p:txBody>
                          </p:sp>
                          <p:sp>
                            <p:nvSpPr>
                              <p:cNvPr id="372" name="Abgerundetes Rechteck 39">
                                <a:extLst>
                                  <a:ext uri="{FF2B5EF4-FFF2-40B4-BE49-F238E27FC236}">
                                    <a16:creationId xmlns:a16="http://schemas.microsoft.com/office/drawing/2014/main" id="{16EB14DF-063E-4EC9-85D2-E04CDACA8E98}"/>
                                  </a:ext>
                                </a:extLst>
                              </p:cNvPr>
                              <p:cNvSpPr/>
                              <p:nvPr/>
                            </p:nvSpPr>
                            <p:spPr>
                              <a:xfrm rot="5400000">
                                <a:off x="2302715" y="4552092"/>
                                <a:ext cx="72000" cy="432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de-DE"/>
                              </a:p>
                            </p:txBody>
                          </p:sp>
                          <p:sp>
                            <p:nvSpPr>
                              <p:cNvPr id="373" name="Abgerundetes Rechteck 40">
                                <a:extLst>
                                  <a:ext uri="{FF2B5EF4-FFF2-40B4-BE49-F238E27FC236}">
                                    <a16:creationId xmlns:a16="http://schemas.microsoft.com/office/drawing/2014/main" id="{6D7AA913-19F9-4AD3-AE1D-64AEC35C762E}"/>
                                  </a:ext>
                                </a:extLst>
                              </p:cNvPr>
                              <p:cNvSpPr/>
                              <p:nvPr/>
                            </p:nvSpPr>
                            <p:spPr>
                              <a:xfrm>
                                <a:off x="2075169" y="4550914"/>
                                <a:ext cx="230400" cy="4571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de-DE"/>
                              </a:p>
                            </p:txBody>
                          </p:sp>
                          <p:sp>
                            <p:nvSpPr>
                              <p:cNvPr id="374" name="Abgerundetes Rechteck 41">
                                <a:extLst>
                                  <a:ext uri="{FF2B5EF4-FFF2-40B4-BE49-F238E27FC236}">
                                    <a16:creationId xmlns:a16="http://schemas.microsoft.com/office/drawing/2014/main" id="{407CDAB5-B7A7-49A3-A090-02A7659632CF}"/>
                                  </a:ext>
                                </a:extLst>
                              </p:cNvPr>
                              <p:cNvSpPr/>
                              <p:nvPr/>
                            </p:nvSpPr>
                            <p:spPr>
                              <a:xfrm>
                                <a:off x="2372220" y="4552555"/>
                                <a:ext cx="255600" cy="4571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de-DE"/>
                              </a:p>
                            </p:txBody>
                          </p:sp>
                          <p:sp>
                            <p:nvSpPr>
                              <p:cNvPr id="375" name="Abgerundetes Rechteck 42">
                                <a:extLst>
                                  <a:ext uri="{FF2B5EF4-FFF2-40B4-BE49-F238E27FC236}">
                                    <a16:creationId xmlns:a16="http://schemas.microsoft.com/office/drawing/2014/main" id="{082222F8-6B1D-4CB9-8253-172EA27BD662}"/>
                                  </a:ext>
                                </a:extLst>
                              </p:cNvPr>
                              <p:cNvSpPr/>
                              <p:nvPr/>
                            </p:nvSpPr>
                            <p:spPr>
                              <a:xfrm rot="5400000">
                                <a:off x="2630347" y="4541349"/>
                                <a:ext cx="72000" cy="504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de-DE"/>
                              </a:p>
                            </p:txBody>
                          </p:sp>
                          <p:sp>
                            <p:nvSpPr>
                              <p:cNvPr id="376" name="Abgerundetes Rechteck 43">
                                <a:extLst>
                                  <a:ext uri="{FF2B5EF4-FFF2-40B4-BE49-F238E27FC236}">
                                    <a16:creationId xmlns:a16="http://schemas.microsoft.com/office/drawing/2014/main" id="{08B8D599-311E-49F7-B371-8F538E93C080}"/>
                                  </a:ext>
                                </a:extLst>
                              </p:cNvPr>
                              <p:cNvSpPr/>
                              <p:nvPr/>
                            </p:nvSpPr>
                            <p:spPr>
                              <a:xfrm>
                                <a:off x="2702493" y="2562523"/>
                                <a:ext cx="421200" cy="208823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de-DE"/>
                              </a:p>
                            </p:txBody>
                          </p:sp>
                          <p:sp>
                            <p:nvSpPr>
                              <p:cNvPr id="377" name="Abgerundetes Rechteck 44">
                                <a:extLst>
                                  <a:ext uri="{FF2B5EF4-FFF2-40B4-BE49-F238E27FC236}">
                                    <a16:creationId xmlns:a16="http://schemas.microsoft.com/office/drawing/2014/main" id="{7ABFEA09-42C6-4300-9B27-510CC343656E}"/>
                                  </a:ext>
                                </a:extLst>
                              </p:cNvPr>
                              <p:cNvSpPr/>
                              <p:nvPr/>
                            </p:nvSpPr>
                            <p:spPr>
                              <a:xfrm rot="5400000">
                                <a:off x="3112845" y="4558620"/>
                                <a:ext cx="72000" cy="252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de-DE"/>
                              </a:p>
                            </p:txBody>
                          </p:sp>
                          <p:sp>
                            <p:nvSpPr>
                              <p:cNvPr id="378" name="Abgerundetes Rechteck 45">
                                <a:extLst>
                                  <a:ext uri="{FF2B5EF4-FFF2-40B4-BE49-F238E27FC236}">
                                    <a16:creationId xmlns:a16="http://schemas.microsoft.com/office/drawing/2014/main" id="{F4DB6999-54D2-459A-AEAF-D8D72DC33AC9}"/>
                                  </a:ext>
                                </a:extLst>
                              </p:cNvPr>
                              <p:cNvSpPr/>
                              <p:nvPr/>
                            </p:nvSpPr>
                            <p:spPr>
                              <a:xfrm>
                                <a:off x="3172351" y="4552555"/>
                                <a:ext cx="302400" cy="4571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de-DE"/>
                              </a:p>
                            </p:txBody>
                          </p:sp>
                          <p:sp>
                            <p:nvSpPr>
                              <p:cNvPr id="379" name="Abgerundetes Rechteck 46">
                                <a:extLst>
                                  <a:ext uri="{FF2B5EF4-FFF2-40B4-BE49-F238E27FC236}">
                                    <a16:creationId xmlns:a16="http://schemas.microsoft.com/office/drawing/2014/main" id="{B9F2EA87-5552-429D-BC42-90C09B702B09}"/>
                                  </a:ext>
                                </a:extLst>
                              </p:cNvPr>
                              <p:cNvSpPr/>
                              <p:nvPr/>
                            </p:nvSpPr>
                            <p:spPr>
                              <a:xfrm>
                                <a:off x="3549949" y="4496752"/>
                                <a:ext cx="1579724" cy="9988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de-DE"/>
                              </a:p>
                            </p:txBody>
                          </p:sp>
                          <p:sp>
                            <p:nvSpPr>
                              <p:cNvPr id="380" name="Abgerundetes Rechteck 47">
                                <a:extLst>
                                  <a:ext uri="{FF2B5EF4-FFF2-40B4-BE49-F238E27FC236}">
                                    <a16:creationId xmlns:a16="http://schemas.microsoft.com/office/drawing/2014/main" id="{503A961B-3300-4C8B-96B8-ED3F2BCD2F7E}"/>
                                  </a:ext>
                                </a:extLst>
                              </p:cNvPr>
                              <p:cNvSpPr/>
                              <p:nvPr/>
                            </p:nvSpPr>
                            <p:spPr>
                              <a:xfrm rot="5400000">
                                <a:off x="3475626" y="4562295"/>
                                <a:ext cx="72000" cy="540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de-DE"/>
                              </a:p>
                            </p:txBody>
                          </p:sp>
                        </p:grpSp>
                      </p:grpSp>
                      <p:sp>
                        <p:nvSpPr>
                          <p:cNvPr id="365" name="Textfeld 50">
                            <a:extLst>
                              <a:ext uri="{FF2B5EF4-FFF2-40B4-BE49-F238E27FC236}">
                                <a16:creationId xmlns:a16="http://schemas.microsoft.com/office/drawing/2014/main" id="{B19E8B4B-8C22-4E09-AE30-26741CE8D28A}"/>
                              </a:ext>
                            </a:extLst>
                          </p:cNvPr>
                          <p:cNvSpPr txBox="1"/>
                          <p:nvPr/>
                        </p:nvSpPr>
                        <p:spPr>
                          <a:xfrm>
                            <a:off x="7562227" y="2111541"/>
                            <a:ext cx="1282745" cy="503633"/>
                          </a:xfrm>
                          <a:prstGeom prst="rect">
                            <a:avLst/>
                          </a:prstGeom>
                          <a:solidFill>
                            <a:srgbClr val="FFFFFF"/>
                          </a:solidFill>
                        </p:spPr>
                        <p:txBody>
                          <a:bodyPr wrap="square" rtlCol="0">
                            <a:spAutoFit/>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en-GB" dirty="0"/>
                              <a:t>PIP</a:t>
                            </a:r>
                            <a:endParaRPr lang="de-DE" sz="1050" dirty="0">
                              <a:solidFill>
                                <a:srgbClr val="000000"/>
                              </a:solidFill>
                            </a:endParaRPr>
                          </a:p>
                        </p:txBody>
                      </p:sp>
                      <p:sp>
                        <p:nvSpPr>
                          <p:cNvPr id="366" name="Textfeld 51">
                            <a:extLst>
                              <a:ext uri="{FF2B5EF4-FFF2-40B4-BE49-F238E27FC236}">
                                <a16:creationId xmlns:a16="http://schemas.microsoft.com/office/drawing/2014/main" id="{556D4E4D-7A33-4EF9-986F-D2DE0068172B}"/>
                              </a:ext>
                            </a:extLst>
                          </p:cNvPr>
                          <p:cNvSpPr txBox="1"/>
                          <p:nvPr/>
                        </p:nvSpPr>
                        <p:spPr>
                          <a:xfrm>
                            <a:off x="8980866" y="2923493"/>
                            <a:ext cx="1350462" cy="503633"/>
                          </a:xfrm>
                          <a:prstGeom prst="rect">
                            <a:avLst/>
                          </a:prstGeom>
                          <a:solidFill>
                            <a:srgbClr val="FFFFFF"/>
                          </a:solidFill>
                        </p:spPr>
                        <p:txBody>
                          <a:bodyPr wrap="square" rtlCol="0">
                            <a:spAutoFit/>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en-GB" dirty="0"/>
                              <a:t>PIP2</a:t>
                            </a:r>
                            <a:endParaRPr lang="de-DE" dirty="0"/>
                          </a:p>
                        </p:txBody>
                      </p:sp>
                    </p:grpSp>
                    <p:sp>
                      <p:nvSpPr>
                        <p:cNvPr id="360" name="Ellipse 34">
                          <a:extLst>
                            <a:ext uri="{FF2B5EF4-FFF2-40B4-BE49-F238E27FC236}">
                              <a16:creationId xmlns:a16="http://schemas.microsoft.com/office/drawing/2014/main" id="{A9288BA8-DEF6-499F-849D-15B38EE2F99B}"/>
                            </a:ext>
                          </a:extLst>
                        </p:cNvPr>
                        <p:cNvSpPr/>
                        <p:nvPr/>
                      </p:nvSpPr>
                      <p:spPr>
                        <a:xfrm>
                          <a:off x="8667900" y="4829976"/>
                          <a:ext cx="1041092" cy="1041093"/>
                        </a:xfrm>
                        <a:prstGeom prst="ellipse">
                          <a:avLst/>
                        </a:prstGeom>
                        <a:solidFill>
                          <a:srgbClr val="92D050">
                            <a:alpha val="83000"/>
                          </a:srgb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2" name="Textfeld 50">
                          <a:extLst>
                            <a:ext uri="{FF2B5EF4-FFF2-40B4-BE49-F238E27FC236}">
                              <a16:creationId xmlns:a16="http://schemas.microsoft.com/office/drawing/2014/main" id="{84CBC6DF-F878-4E39-AFF7-B13BBA01EA0E}"/>
                            </a:ext>
                          </a:extLst>
                        </p:cNvPr>
                        <p:cNvSpPr txBox="1"/>
                        <p:nvPr/>
                      </p:nvSpPr>
                      <p:spPr>
                        <a:xfrm>
                          <a:off x="7754001" y="7342519"/>
                          <a:ext cx="1982818" cy="493989"/>
                        </a:xfrm>
                        <a:prstGeom prst="rect">
                          <a:avLst/>
                        </a:prstGeom>
                        <a:solidFill>
                          <a:srgbClr val="FFFFFF"/>
                        </a:solidFill>
                      </p:spPr>
                      <p:txBody>
                        <a:bodyPr wrap="square" rtlCol="0">
                          <a:spAutoFit/>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GB" sz="1400" dirty="0"/>
                            <a:t>Time</a:t>
                          </a:r>
                          <a:endParaRPr lang="de-DE" sz="1400" dirty="0">
                            <a:solidFill>
                              <a:srgbClr val="000000"/>
                            </a:solidFill>
                          </a:endParaRPr>
                        </a:p>
                      </p:txBody>
                    </p:sp>
                    <p:sp>
                      <p:nvSpPr>
                        <p:cNvPr id="363" name="Ellipse 34">
                          <a:extLst>
                            <a:ext uri="{FF2B5EF4-FFF2-40B4-BE49-F238E27FC236}">
                              <a16:creationId xmlns:a16="http://schemas.microsoft.com/office/drawing/2014/main" id="{15253841-27DB-4203-B5E8-171CB5896132}"/>
                            </a:ext>
                          </a:extLst>
                        </p:cNvPr>
                        <p:cNvSpPr/>
                        <p:nvPr/>
                      </p:nvSpPr>
                      <p:spPr>
                        <a:xfrm>
                          <a:off x="7220381" y="4000755"/>
                          <a:ext cx="1041092" cy="1041093"/>
                        </a:xfrm>
                        <a:prstGeom prst="ellipse">
                          <a:avLst/>
                        </a:prstGeom>
                        <a:solidFill>
                          <a:srgbClr val="92D050">
                            <a:alpha val="83000"/>
                          </a:srgb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1" name="Textfeld 50">
                          <a:extLst>
                            <a:ext uri="{FF2B5EF4-FFF2-40B4-BE49-F238E27FC236}">
                              <a16:creationId xmlns:a16="http://schemas.microsoft.com/office/drawing/2014/main" id="{8BEAE727-3E10-4F2B-BA2C-C41B5D877E4C}"/>
                            </a:ext>
                          </a:extLst>
                        </p:cNvPr>
                        <p:cNvSpPr txBox="1"/>
                        <p:nvPr/>
                      </p:nvSpPr>
                      <p:spPr>
                        <a:xfrm rot="16200000">
                          <a:off x="4661545" y="4941558"/>
                          <a:ext cx="2743688" cy="573141"/>
                        </a:xfrm>
                        <a:prstGeom prst="rect">
                          <a:avLst/>
                        </a:prstGeom>
                        <a:solidFill>
                          <a:srgbClr val="FFFFFF"/>
                        </a:solidFill>
                      </p:spPr>
                      <p:txBody>
                        <a:bodyPr wrap="square" rtlCol="0">
                          <a:spAutoFit/>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GB" sz="1400" dirty="0"/>
                            <a:t>Fluorescence</a:t>
                          </a:r>
                          <a:r>
                            <a:rPr lang="en-GB" dirty="0"/>
                            <a:t> </a:t>
                          </a:r>
                          <a:endParaRPr lang="de-DE" sz="1050" dirty="0">
                            <a:solidFill>
                              <a:srgbClr val="000000"/>
                            </a:solidFill>
                          </a:endParaRPr>
                        </a:p>
                      </p:txBody>
                    </p:sp>
                  </p:grpSp>
                  <p:sp>
                    <p:nvSpPr>
                      <p:cNvPr id="358" name="Abgerundetes Rechteck 391">
                        <a:extLst>
                          <a:ext uri="{FF2B5EF4-FFF2-40B4-BE49-F238E27FC236}">
                            <a16:creationId xmlns:a16="http://schemas.microsoft.com/office/drawing/2014/main" id="{6E960C91-0CCE-4FEF-AD7B-47699C35B843}"/>
                          </a:ext>
                        </a:extLst>
                      </p:cNvPr>
                      <p:cNvSpPr/>
                      <p:nvPr/>
                    </p:nvSpPr>
                    <p:spPr>
                      <a:xfrm rot="2032384">
                        <a:off x="1926098" y="1007333"/>
                        <a:ext cx="1100802" cy="395471"/>
                      </a:xfrm>
                      <a:prstGeom prst="roundRect">
                        <a:avLst/>
                      </a:prstGeom>
                      <a:solidFill>
                        <a:srgbClr val="00B050"/>
                      </a:solidFill>
                      <a:ln>
                        <a:solidFill>
                          <a:schemeClr val="bg1">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bg1">
                                <a:lumMod val="10000"/>
                              </a:schemeClr>
                            </a:solidFill>
                            <a:latin typeface="Arial" panose="020B0604020202020204" pitchFamily="34" charset="0"/>
                            <a:cs typeface="Arial" panose="020B0604020202020204" pitchFamily="34" charset="0"/>
                          </a:rPr>
                          <a:t>PIP5K1</a:t>
                        </a:r>
                        <a:r>
                          <a:rPr lang="el-GR" sz="1100" b="1" dirty="0">
                            <a:solidFill>
                              <a:schemeClr val="bg1">
                                <a:lumMod val="10000"/>
                              </a:schemeClr>
                            </a:solidFill>
                            <a:latin typeface="Arial" panose="020B0604020202020204" pitchFamily="34" charset="0"/>
                            <a:cs typeface="Arial" panose="020B0604020202020204" pitchFamily="34" charset="0"/>
                          </a:rPr>
                          <a:t>α</a:t>
                        </a:r>
                        <a:endParaRPr lang="de-DE" sz="1100" b="1" dirty="0">
                          <a:solidFill>
                            <a:schemeClr val="bg1">
                              <a:lumMod val="10000"/>
                            </a:schemeClr>
                          </a:solidFill>
                          <a:latin typeface="Arial" panose="020B0604020202020204" pitchFamily="34" charset="0"/>
                          <a:cs typeface="Arial" panose="020B0604020202020204" pitchFamily="34" charset="0"/>
                        </a:endParaRPr>
                      </a:p>
                    </p:txBody>
                  </p:sp>
                </p:grpSp>
                <p:sp>
                  <p:nvSpPr>
                    <p:cNvPr id="345" name="Rectangle 41">
                      <a:extLst>
                        <a:ext uri="{FF2B5EF4-FFF2-40B4-BE49-F238E27FC236}">
                          <a16:creationId xmlns:a16="http://schemas.microsoft.com/office/drawing/2014/main" id="{0CCC2298-6A34-46B5-9B1A-DB66E8BB6392}"/>
                        </a:ext>
                      </a:extLst>
                    </p:cNvPr>
                    <p:cNvSpPr/>
                    <p:nvPr/>
                  </p:nvSpPr>
                  <p:spPr>
                    <a:xfrm>
                      <a:off x="13737532" y="2364359"/>
                      <a:ext cx="602873" cy="7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6" name="Gruppieren 7">
                      <a:extLst>
                        <a:ext uri="{FF2B5EF4-FFF2-40B4-BE49-F238E27FC236}">
                          <a16:creationId xmlns:a16="http://schemas.microsoft.com/office/drawing/2014/main" id="{6AD7FB0B-10F5-4FCE-9E3D-E687D7F2B8EF}"/>
                        </a:ext>
                      </a:extLst>
                    </p:cNvPr>
                    <p:cNvGrpSpPr/>
                    <p:nvPr/>
                  </p:nvGrpSpPr>
                  <p:grpSpPr>
                    <a:xfrm>
                      <a:off x="13837508" y="2086041"/>
                      <a:ext cx="242252" cy="374403"/>
                      <a:chOff x="7123590" y="1776464"/>
                      <a:chExt cx="675000" cy="1033252"/>
                    </a:xfrm>
                  </p:grpSpPr>
                  <p:sp>
                    <p:nvSpPr>
                      <p:cNvPr id="355" name="Sechseck 27">
                        <a:extLst>
                          <a:ext uri="{FF2B5EF4-FFF2-40B4-BE49-F238E27FC236}">
                            <a16:creationId xmlns:a16="http://schemas.microsoft.com/office/drawing/2014/main" id="{7D8619E1-E1A8-4624-A50D-057C0B510986}"/>
                          </a:ext>
                        </a:extLst>
                      </p:cNvPr>
                      <p:cNvSpPr/>
                      <p:nvPr/>
                    </p:nvSpPr>
                    <p:spPr>
                      <a:xfrm rot="5400000">
                        <a:off x="7089840" y="1810214"/>
                        <a:ext cx="742500" cy="675000"/>
                      </a:xfrm>
                      <a:prstGeom prst="hexagon">
                        <a:avLst/>
                      </a:prstGeom>
                      <a:noFill/>
                      <a:ln w="28575">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6" name="Ellipse 28">
                        <a:extLst>
                          <a:ext uri="{FF2B5EF4-FFF2-40B4-BE49-F238E27FC236}">
                            <a16:creationId xmlns:a16="http://schemas.microsoft.com/office/drawing/2014/main" id="{FA7EBAA5-7958-4070-9BE0-AB35CBA38EEC}"/>
                          </a:ext>
                        </a:extLst>
                      </p:cNvPr>
                      <p:cNvSpPr/>
                      <p:nvPr/>
                    </p:nvSpPr>
                    <p:spPr>
                      <a:xfrm>
                        <a:off x="7320948" y="2530045"/>
                        <a:ext cx="315000" cy="279671"/>
                      </a:xfrm>
                      <a:prstGeom prst="ellipse">
                        <a:avLst/>
                      </a:prstGeom>
                      <a:solidFill>
                        <a:srgbClr val="F2816E"/>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7" name="Rectangle 43">
                      <a:extLst>
                        <a:ext uri="{FF2B5EF4-FFF2-40B4-BE49-F238E27FC236}">
                          <a16:creationId xmlns:a16="http://schemas.microsoft.com/office/drawing/2014/main" id="{41C929A4-61FC-4A14-A2CE-B6423344585E}"/>
                        </a:ext>
                      </a:extLst>
                    </p:cNvPr>
                    <p:cNvSpPr/>
                    <p:nvPr/>
                  </p:nvSpPr>
                  <p:spPr>
                    <a:xfrm>
                      <a:off x="14502579" y="2805233"/>
                      <a:ext cx="630342" cy="9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8" name="Group 44">
                      <a:extLst>
                        <a:ext uri="{FF2B5EF4-FFF2-40B4-BE49-F238E27FC236}">
                          <a16:creationId xmlns:a16="http://schemas.microsoft.com/office/drawing/2014/main" id="{2FBF37DA-18E5-4D60-B27E-834F4B9F1571}"/>
                        </a:ext>
                      </a:extLst>
                    </p:cNvPr>
                    <p:cNvGrpSpPr/>
                    <p:nvPr/>
                  </p:nvGrpSpPr>
                  <p:grpSpPr>
                    <a:xfrm>
                      <a:off x="14661225" y="2513574"/>
                      <a:ext cx="332959" cy="491164"/>
                      <a:chOff x="3430260" y="2191279"/>
                      <a:chExt cx="462443" cy="682172"/>
                    </a:xfrm>
                  </p:grpSpPr>
                  <p:sp>
                    <p:nvSpPr>
                      <p:cNvPr id="350" name="Sechseck 21">
                        <a:extLst>
                          <a:ext uri="{FF2B5EF4-FFF2-40B4-BE49-F238E27FC236}">
                            <a16:creationId xmlns:a16="http://schemas.microsoft.com/office/drawing/2014/main" id="{1BC852F7-F5C6-4588-BCD5-D8AA76575BC4}"/>
                          </a:ext>
                        </a:extLst>
                      </p:cNvPr>
                      <p:cNvSpPr/>
                      <p:nvPr/>
                    </p:nvSpPr>
                    <p:spPr>
                      <a:xfrm rot="5400000">
                        <a:off x="3411651" y="2209888"/>
                        <a:ext cx="373677" cy="336460"/>
                      </a:xfrm>
                      <a:prstGeom prst="hexagon">
                        <a:avLst/>
                      </a:prstGeom>
                      <a:noFill/>
                      <a:ln w="28575">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51" name="Group 75">
                        <a:extLst>
                          <a:ext uri="{FF2B5EF4-FFF2-40B4-BE49-F238E27FC236}">
                            <a16:creationId xmlns:a16="http://schemas.microsoft.com/office/drawing/2014/main" id="{9D7DED9A-AF24-4301-90A1-AD190528AC68}"/>
                          </a:ext>
                        </a:extLst>
                      </p:cNvPr>
                      <p:cNvGrpSpPr/>
                      <p:nvPr/>
                    </p:nvGrpSpPr>
                    <p:grpSpPr>
                      <a:xfrm>
                        <a:off x="3488246" y="2510103"/>
                        <a:ext cx="237792" cy="363348"/>
                        <a:chOff x="3488246" y="2510103"/>
                        <a:chExt cx="237792" cy="363348"/>
                      </a:xfrm>
                    </p:grpSpPr>
                    <p:sp>
                      <p:nvSpPr>
                        <p:cNvPr id="353" name="Ellipse 22">
                          <a:extLst>
                            <a:ext uri="{FF2B5EF4-FFF2-40B4-BE49-F238E27FC236}">
                              <a16:creationId xmlns:a16="http://schemas.microsoft.com/office/drawing/2014/main" id="{02B88F69-B50A-4C85-8AB4-047A15ADDC78}"/>
                            </a:ext>
                          </a:extLst>
                        </p:cNvPr>
                        <p:cNvSpPr/>
                        <p:nvPr/>
                      </p:nvSpPr>
                      <p:spPr>
                        <a:xfrm>
                          <a:off x="3528635" y="2570533"/>
                          <a:ext cx="157015" cy="140750"/>
                        </a:xfrm>
                        <a:prstGeom prst="ellipse">
                          <a:avLst/>
                        </a:prstGeom>
                        <a:solidFill>
                          <a:srgbClr val="F2816E"/>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4" name="Textfeld 23">
                          <a:extLst>
                            <a:ext uri="{FF2B5EF4-FFF2-40B4-BE49-F238E27FC236}">
                              <a16:creationId xmlns:a16="http://schemas.microsoft.com/office/drawing/2014/main" id="{5C2405DF-8E97-4F8F-ABE2-06272879BCB3}"/>
                            </a:ext>
                          </a:extLst>
                        </p:cNvPr>
                        <p:cNvSpPr txBox="1"/>
                        <p:nvPr/>
                      </p:nvSpPr>
                      <p:spPr>
                        <a:xfrm>
                          <a:off x="3488246" y="2510103"/>
                          <a:ext cx="237792" cy="363348"/>
                        </a:xfrm>
                        <a:prstGeom prst="rect">
                          <a:avLst/>
                        </a:prstGeom>
                        <a:noFill/>
                      </p:spPr>
                      <p:txBody>
                        <a:bodyPr wrap="square" rtlCol="0">
                          <a:spAutoFit/>
                        </a:bodyPr>
                        <a:lstStyle/>
                        <a:p>
                          <a:endParaRPr lang="de-DE" sz="1100" b="1" dirty="0">
                            <a:solidFill>
                              <a:schemeClr val="bg1">
                                <a:lumMod val="10000"/>
                              </a:schemeClr>
                            </a:solidFill>
                          </a:endParaRPr>
                        </a:p>
                      </p:txBody>
                    </p:sp>
                  </p:grpSp>
                  <p:sp>
                    <p:nvSpPr>
                      <p:cNvPr id="352" name="Ellipse 22">
                        <a:extLst>
                          <a:ext uri="{FF2B5EF4-FFF2-40B4-BE49-F238E27FC236}">
                            <a16:creationId xmlns:a16="http://schemas.microsoft.com/office/drawing/2014/main" id="{CBADCBBE-4E0C-45FC-87D1-29F48006877F}"/>
                          </a:ext>
                        </a:extLst>
                      </p:cNvPr>
                      <p:cNvSpPr/>
                      <p:nvPr/>
                    </p:nvSpPr>
                    <p:spPr>
                      <a:xfrm>
                        <a:off x="3735688" y="2455611"/>
                        <a:ext cx="157015" cy="140750"/>
                      </a:xfrm>
                      <a:prstGeom prst="ellipse">
                        <a:avLst/>
                      </a:prstGeom>
                      <a:solidFill>
                        <a:srgbClr val="F2816E"/>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9" name="Arrow: Curved Down 45">
                      <a:extLst>
                        <a:ext uri="{FF2B5EF4-FFF2-40B4-BE49-F238E27FC236}">
                          <a16:creationId xmlns:a16="http://schemas.microsoft.com/office/drawing/2014/main" id="{99035E76-B611-4E8B-A9C8-F67FA73FED47}"/>
                        </a:ext>
                      </a:extLst>
                    </p:cNvPr>
                    <p:cNvSpPr/>
                    <p:nvPr/>
                  </p:nvSpPr>
                  <p:spPr>
                    <a:xfrm rot="1745463">
                      <a:off x="13996024" y="1758781"/>
                      <a:ext cx="1031847" cy="335078"/>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342" name="Stern mit 5 Zacken 8">
                    <a:extLst>
                      <a:ext uri="{FF2B5EF4-FFF2-40B4-BE49-F238E27FC236}">
                        <a16:creationId xmlns:a16="http://schemas.microsoft.com/office/drawing/2014/main" id="{52400D34-6EC4-404A-A844-7B4867304929}"/>
                      </a:ext>
                    </a:extLst>
                  </p:cNvPr>
                  <p:cNvSpPr/>
                  <p:nvPr/>
                </p:nvSpPr>
                <p:spPr>
                  <a:xfrm>
                    <a:off x="3689050" y="958913"/>
                    <a:ext cx="181069" cy="164548"/>
                  </a:xfrm>
                  <a:prstGeom prst="star5">
                    <a:avLst/>
                  </a:prstGeom>
                  <a:solidFill>
                    <a:srgbClr val="1AEA50"/>
                  </a:solidFill>
                  <a:ln>
                    <a:solidFill>
                      <a:srgbClr val="1AEA50"/>
                    </a:solidFill>
                  </a:ln>
                  <a:effectLst>
                    <a:glow rad="139700">
                      <a:srgbClr val="92D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3" name="Stern mit 5 Zacken 8">
                    <a:extLst>
                      <a:ext uri="{FF2B5EF4-FFF2-40B4-BE49-F238E27FC236}">
                        <a16:creationId xmlns:a16="http://schemas.microsoft.com/office/drawing/2014/main" id="{040B2E30-D6FC-439D-944E-3995EB229914}"/>
                      </a:ext>
                    </a:extLst>
                  </p:cNvPr>
                  <p:cNvSpPr/>
                  <p:nvPr/>
                </p:nvSpPr>
                <p:spPr>
                  <a:xfrm>
                    <a:off x="2850570" y="520579"/>
                    <a:ext cx="181069" cy="164548"/>
                  </a:xfrm>
                  <a:prstGeom prst="star5">
                    <a:avLst/>
                  </a:prstGeom>
                  <a:solidFill>
                    <a:srgbClr val="1AEA50"/>
                  </a:solidFill>
                  <a:ln>
                    <a:solidFill>
                      <a:srgbClr val="1AEA50"/>
                    </a:solidFill>
                  </a:ln>
                  <a:effectLst>
                    <a:glow rad="139700">
                      <a:srgbClr val="92D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38" name="Group 20">
                  <a:extLst>
                    <a:ext uri="{FF2B5EF4-FFF2-40B4-BE49-F238E27FC236}">
                      <a16:creationId xmlns:a16="http://schemas.microsoft.com/office/drawing/2014/main" id="{C2CF3029-DCAF-491B-9882-A9CD0F40F228}"/>
                    </a:ext>
                  </a:extLst>
                </p:cNvPr>
                <p:cNvGrpSpPr/>
                <p:nvPr/>
              </p:nvGrpSpPr>
              <p:grpSpPr>
                <a:xfrm rot="10963614">
                  <a:off x="3445930" y="160729"/>
                  <a:ext cx="155520" cy="286360"/>
                  <a:chOff x="1845800" y="3198179"/>
                  <a:chExt cx="155520" cy="286360"/>
                </a:xfrm>
              </p:grpSpPr>
              <p:cxnSp>
                <p:nvCxnSpPr>
                  <p:cNvPr id="339" name="Straight Connector 531">
                    <a:extLst>
                      <a:ext uri="{FF2B5EF4-FFF2-40B4-BE49-F238E27FC236}">
                        <a16:creationId xmlns:a16="http://schemas.microsoft.com/office/drawing/2014/main" id="{54633993-C93F-46EF-AB5D-17CAEEF71470}"/>
                      </a:ext>
                    </a:extLst>
                  </p:cNvPr>
                  <p:cNvCxnSpPr/>
                  <p:nvPr/>
                </p:nvCxnSpPr>
                <p:spPr>
                  <a:xfrm rot="2072669">
                    <a:off x="1993734" y="3198179"/>
                    <a:ext cx="0" cy="2863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0" name="Straight Connector 532">
                    <a:extLst>
                      <a:ext uri="{FF2B5EF4-FFF2-40B4-BE49-F238E27FC236}">
                        <a16:creationId xmlns:a16="http://schemas.microsoft.com/office/drawing/2014/main" id="{1F81654E-CF48-4A45-91D5-60FEB53B32DA}"/>
                      </a:ext>
                    </a:extLst>
                  </p:cNvPr>
                  <p:cNvCxnSpPr>
                    <a:cxnSpLocks/>
                  </p:cNvCxnSpPr>
                  <p:nvPr/>
                </p:nvCxnSpPr>
                <p:spPr>
                  <a:xfrm rot="18272669">
                    <a:off x="1923560" y="3365533"/>
                    <a:ext cx="0" cy="155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36" name="Flowchart: Connector 526">
                <a:extLst>
                  <a:ext uri="{FF2B5EF4-FFF2-40B4-BE49-F238E27FC236}">
                    <a16:creationId xmlns:a16="http://schemas.microsoft.com/office/drawing/2014/main" id="{C1201A3F-2105-4F31-BBD1-6302B567BB9F}"/>
                  </a:ext>
                </a:extLst>
              </p:cNvPr>
              <p:cNvSpPr>
                <a:spLocks noChangeAspect="1"/>
              </p:cNvSpPr>
              <p:nvPr/>
            </p:nvSpPr>
            <p:spPr>
              <a:xfrm>
                <a:off x="1456364" y="-87527"/>
                <a:ext cx="193573" cy="175053"/>
              </a:xfrm>
              <a:prstGeom prst="flowChartConnector">
                <a:avLst/>
              </a:prstGeom>
              <a:solidFill>
                <a:schemeClr val="accent4">
                  <a:lumMod val="50000"/>
                </a:schemeClr>
              </a:solidFill>
              <a:ln>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4" name="Flowchart: Connector 2240">
              <a:extLst>
                <a:ext uri="{FF2B5EF4-FFF2-40B4-BE49-F238E27FC236}">
                  <a16:creationId xmlns:a16="http://schemas.microsoft.com/office/drawing/2014/main" id="{45EDA875-E6A4-4E4C-B572-9968EDA965D8}"/>
                </a:ext>
              </a:extLst>
            </p:cNvPr>
            <p:cNvSpPr>
              <a:spLocks noChangeAspect="1"/>
            </p:cNvSpPr>
            <p:nvPr/>
          </p:nvSpPr>
          <p:spPr>
            <a:xfrm rot="20477916">
              <a:off x="947760" y="208388"/>
              <a:ext cx="193573" cy="175053"/>
            </a:xfrm>
            <a:prstGeom prst="flowChartConnector">
              <a:avLst/>
            </a:prstGeom>
            <a:solidFill>
              <a:schemeClr val="accent4">
                <a:lumMod val="50000"/>
              </a:schemeClr>
            </a:solidFill>
            <a:ln>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Oval 2">
            <a:extLst>
              <a:ext uri="{FF2B5EF4-FFF2-40B4-BE49-F238E27FC236}">
                <a16:creationId xmlns:a16="http://schemas.microsoft.com/office/drawing/2014/main" id="{C97008D8-F6D6-413E-B6DF-127AADA562BC}"/>
              </a:ext>
            </a:extLst>
          </p:cNvPr>
          <p:cNvSpPr/>
          <p:nvPr/>
        </p:nvSpPr>
        <p:spPr>
          <a:xfrm>
            <a:off x="1870061" y="3766786"/>
            <a:ext cx="122479" cy="2058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Grafik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3206" y="3331132"/>
            <a:ext cx="1454892" cy="1507554"/>
          </a:xfrm>
          <a:prstGeom prst="rect">
            <a:avLst/>
          </a:prstGeom>
        </p:spPr>
      </p:pic>
      <p:sp>
        <p:nvSpPr>
          <p:cNvPr id="17" name="Rechteck 16"/>
          <p:cNvSpPr/>
          <p:nvPr/>
        </p:nvSpPr>
        <p:spPr>
          <a:xfrm>
            <a:off x="4419600" y="4967744"/>
            <a:ext cx="1530116" cy="338554"/>
          </a:xfrm>
          <a:prstGeom prst="rect">
            <a:avLst/>
          </a:prstGeom>
        </p:spPr>
        <p:txBody>
          <a:bodyPr wrap="square">
            <a:spAutoFit/>
          </a:bodyPr>
          <a:lstStyle/>
          <a:p>
            <a:r>
              <a:rPr lang="de-DE" sz="1600" b="1" i="0" dirty="0" smtClean="0">
                <a:solidFill>
                  <a:srgbClr val="1C1D1E"/>
                </a:solidFill>
                <a:effectLst/>
                <a:latin typeface="Arial" panose="020B0604020202020204" pitchFamily="34" charset="0"/>
                <a:cs typeface="Arial" panose="020B0604020202020204" pitchFamily="34" charset="0"/>
              </a:rPr>
              <a:t>IC</a:t>
            </a:r>
            <a:r>
              <a:rPr lang="de-DE" sz="1600" b="1" i="0" baseline="-25000" dirty="0" smtClean="0">
                <a:solidFill>
                  <a:srgbClr val="1C1D1E"/>
                </a:solidFill>
                <a:effectLst/>
                <a:latin typeface="Arial" panose="020B0604020202020204" pitchFamily="34" charset="0"/>
                <a:cs typeface="Arial" panose="020B0604020202020204" pitchFamily="34" charset="0"/>
              </a:rPr>
              <a:t>50</a:t>
            </a:r>
            <a:r>
              <a:rPr lang="de-DE" sz="1600" b="1" i="0" dirty="0" smtClean="0">
                <a:solidFill>
                  <a:srgbClr val="1C1D1E"/>
                </a:solidFill>
                <a:effectLst/>
                <a:latin typeface="Arial" panose="020B0604020202020204" pitchFamily="34" charset="0"/>
                <a:cs typeface="Arial" panose="020B0604020202020204" pitchFamily="34" charset="0"/>
              </a:rPr>
              <a:t> = 1.55 µM</a:t>
            </a:r>
            <a:endParaRPr lang="de-DE" sz="1600" b="1" dirty="0">
              <a:latin typeface="Arial" panose="020B0604020202020204" pitchFamily="34" charset="0"/>
              <a:cs typeface="Arial" panose="020B0604020202020204" pitchFamily="34" charset="0"/>
            </a:endParaRPr>
          </a:p>
        </p:txBody>
      </p:sp>
      <p:cxnSp>
        <p:nvCxnSpPr>
          <p:cNvPr id="18" name="Straight Arrow Connector 111">
            <a:extLst>
              <a:ext uri="{FF2B5EF4-FFF2-40B4-BE49-F238E27FC236}">
                <a16:creationId xmlns:a16="http://schemas.microsoft.com/office/drawing/2014/main" id="{C16E4BD9-269E-4EDE-AFA4-B3260126A003}"/>
              </a:ext>
            </a:extLst>
          </p:cNvPr>
          <p:cNvCxnSpPr>
            <a:cxnSpLocks/>
          </p:cNvCxnSpPr>
          <p:nvPr/>
        </p:nvCxnSpPr>
        <p:spPr>
          <a:xfrm>
            <a:off x="6248400" y="4158000"/>
            <a:ext cx="1454400" cy="5594"/>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2228">
            <a:extLst>
              <a:ext uri="{FF2B5EF4-FFF2-40B4-BE49-F238E27FC236}">
                <a16:creationId xmlns:a16="http://schemas.microsoft.com/office/drawing/2014/main" id="{81D1D624-2A21-422F-8E5E-6D30E6E5A0A7}"/>
              </a:ext>
            </a:extLst>
          </p:cNvPr>
          <p:cNvSpPr txBox="1"/>
          <p:nvPr/>
        </p:nvSpPr>
        <p:spPr>
          <a:xfrm>
            <a:off x="6048097" y="4190590"/>
            <a:ext cx="1670864" cy="338554"/>
          </a:xfrm>
          <a:prstGeom prst="rect">
            <a:avLst/>
          </a:prstGeom>
          <a:noFill/>
        </p:spPr>
        <p:txBody>
          <a:bodyPr wrap="square" rtlCol="0">
            <a:spAutoFit/>
          </a:bodyPr>
          <a:lstStyle>
            <a:defPPr>
              <a:defRPr lang="en-US"/>
            </a:defPPr>
            <a:lvl1pPr algn="ctr">
              <a:defRPr b="1">
                <a:solidFill>
                  <a:srgbClr val="0070C0"/>
                </a:solidFill>
                <a:latin typeface="Arial" panose="020B0604020202020204" pitchFamily="34" charset="0"/>
                <a:cs typeface="Arial" panose="020B0604020202020204" pitchFamily="34" charset="0"/>
              </a:defRPr>
            </a:lvl1pPr>
          </a:lstStyle>
          <a:p>
            <a:r>
              <a:rPr lang="de-DE" altLang="en-US" sz="1600" dirty="0">
                <a:solidFill>
                  <a:schemeClr val="accent5">
                    <a:lumMod val="75000"/>
                  </a:schemeClr>
                </a:solidFill>
                <a:latin typeface="+mn-lt"/>
              </a:rPr>
              <a:t>l</a:t>
            </a:r>
            <a:r>
              <a:rPr lang="de-DE" altLang="en-US" sz="1600" dirty="0" smtClean="0">
                <a:solidFill>
                  <a:schemeClr val="accent5">
                    <a:lumMod val="75000"/>
                  </a:schemeClr>
                </a:solidFill>
                <a:latin typeface="+mn-lt"/>
              </a:rPr>
              <a:t>ive </a:t>
            </a:r>
            <a:r>
              <a:rPr lang="de-DE" altLang="en-US" sz="1600" dirty="0" err="1" smtClean="0">
                <a:solidFill>
                  <a:schemeClr val="accent5">
                    <a:lumMod val="75000"/>
                  </a:schemeClr>
                </a:solidFill>
                <a:latin typeface="+mn-lt"/>
              </a:rPr>
              <a:t>cell</a:t>
            </a:r>
            <a:r>
              <a:rPr lang="de-DE" altLang="en-US" sz="1600" dirty="0" smtClean="0">
                <a:solidFill>
                  <a:schemeClr val="accent5">
                    <a:lumMod val="75000"/>
                  </a:schemeClr>
                </a:solidFill>
                <a:latin typeface="+mn-lt"/>
              </a:rPr>
              <a:t> </a:t>
            </a:r>
            <a:r>
              <a:rPr lang="de-DE" altLang="en-US" sz="1600" dirty="0" err="1" smtClean="0">
                <a:solidFill>
                  <a:schemeClr val="accent5">
                    <a:lumMod val="75000"/>
                  </a:schemeClr>
                </a:solidFill>
                <a:latin typeface="+mn-lt"/>
              </a:rPr>
              <a:t>imaging</a:t>
            </a:r>
            <a:endParaRPr lang="en-GB" altLang="en-US" sz="1600" dirty="0">
              <a:solidFill>
                <a:schemeClr val="accent5">
                  <a:lumMod val="75000"/>
                </a:schemeClr>
              </a:solidFill>
              <a:latin typeface="+mn-lt"/>
            </a:endParaRPr>
          </a:p>
        </p:txBody>
      </p:sp>
      <p:sp>
        <p:nvSpPr>
          <p:cNvPr id="20" name="TextBox 2227">
            <a:extLst>
              <a:ext uri="{FF2B5EF4-FFF2-40B4-BE49-F238E27FC236}">
                <a16:creationId xmlns:a16="http://schemas.microsoft.com/office/drawing/2014/main" id="{AD0797FC-6D52-4DEB-8989-AEBCC1BF9949}"/>
              </a:ext>
            </a:extLst>
          </p:cNvPr>
          <p:cNvSpPr txBox="1"/>
          <p:nvPr/>
        </p:nvSpPr>
        <p:spPr>
          <a:xfrm>
            <a:off x="6048097" y="3745052"/>
            <a:ext cx="1724486" cy="338554"/>
          </a:xfrm>
          <a:prstGeom prst="rect">
            <a:avLst/>
          </a:prstGeom>
          <a:noFill/>
        </p:spPr>
        <p:txBody>
          <a:bodyPr wrap="square" rtlCol="0">
            <a:spAutoFit/>
          </a:bodyPr>
          <a:lstStyle>
            <a:defPPr>
              <a:defRPr lang="en-US"/>
            </a:defPPr>
            <a:lvl1pPr algn="ctr">
              <a:defRPr b="1">
                <a:solidFill>
                  <a:srgbClr val="0070C0"/>
                </a:solidFill>
                <a:latin typeface="Arial" panose="020B0604020202020204" pitchFamily="34" charset="0"/>
                <a:cs typeface="Arial" panose="020B0604020202020204" pitchFamily="34" charset="0"/>
              </a:defRPr>
            </a:lvl1pPr>
          </a:lstStyle>
          <a:p>
            <a:r>
              <a:rPr lang="de-DE" altLang="en-US" sz="1600" dirty="0" err="1">
                <a:solidFill>
                  <a:schemeClr val="accent5">
                    <a:lumMod val="75000"/>
                  </a:schemeClr>
                </a:solidFill>
                <a:latin typeface="+mn-lt"/>
              </a:rPr>
              <a:t>a</a:t>
            </a:r>
            <a:r>
              <a:rPr lang="de-DE" altLang="en-US" sz="1600" dirty="0" err="1" smtClean="0">
                <a:solidFill>
                  <a:schemeClr val="accent5">
                    <a:lumMod val="75000"/>
                  </a:schemeClr>
                </a:solidFill>
                <a:latin typeface="+mn-lt"/>
              </a:rPr>
              <a:t>nticancer</a:t>
            </a:r>
            <a:r>
              <a:rPr lang="de-DE" altLang="en-US" sz="1600" dirty="0" smtClean="0">
                <a:solidFill>
                  <a:schemeClr val="accent5">
                    <a:lumMod val="75000"/>
                  </a:schemeClr>
                </a:solidFill>
                <a:latin typeface="+mn-lt"/>
              </a:rPr>
              <a:t> </a:t>
            </a:r>
            <a:r>
              <a:rPr lang="de-DE" altLang="en-US" sz="1600" dirty="0" err="1" smtClean="0">
                <a:solidFill>
                  <a:schemeClr val="accent5">
                    <a:lumMod val="75000"/>
                  </a:schemeClr>
                </a:solidFill>
                <a:latin typeface="+mn-lt"/>
              </a:rPr>
              <a:t>effects</a:t>
            </a:r>
            <a:endParaRPr lang="en-GB" altLang="en-US" sz="1600" dirty="0">
              <a:solidFill>
                <a:schemeClr val="accent5">
                  <a:lumMod val="75000"/>
                </a:schemeClr>
              </a:solidFill>
              <a:latin typeface="+mn-lt"/>
            </a:endParaRPr>
          </a:p>
        </p:txBody>
      </p:sp>
      <p:pic>
        <p:nvPicPr>
          <p:cNvPr id="21" name="Picture 1873" descr="A picture containing orange, water, looking, yellow&#10;&#10;Description automatically generated">
            <a:extLst>
              <a:ext uri="{FF2B5EF4-FFF2-40B4-BE49-F238E27FC236}">
                <a16:creationId xmlns:a16="http://schemas.microsoft.com/office/drawing/2014/main" id="{2BF17889-7323-4501-A69E-2D954C3DC293}"/>
              </a:ext>
            </a:extLst>
          </p:cNvPr>
          <p:cNvPicPr preferRelativeResize="0">
            <a:picLocks/>
          </p:cNvPicPr>
          <p:nvPr/>
        </p:nvPicPr>
        <p:blipFill rotWithShape="1">
          <a:blip r:embed="rId6" cstate="print">
            <a:extLst>
              <a:ext uri="{28A0092B-C50C-407E-A947-70E740481C1C}">
                <a14:useLocalDpi xmlns:a14="http://schemas.microsoft.com/office/drawing/2010/main" val="0"/>
              </a:ext>
            </a:extLst>
          </a:blip>
          <a:srcRect l="33238" t="24149" r="32917" b="27811"/>
          <a:stretch/>
        </p:blipFill>
        <p:spPr>
          <a:xfrm>
            <a:off x="7988195" y="4251810"/>
            <a:ext cx="1010807" cy="986400"/>
          </a:xfrm>
          <a:prstGeom prst="rect">
            <a:avLst/>
          </a:prstGeom>
          <a:ln w="19050">
            <a:solidFill>
              <a:schemeClr val="tx1"/>
            </a:solidFill>
          </a:ln>
        </p:spPr>
      </p:pic>
      <p:pic>
        <p:nvPicPr>
          <p:cNvPr id="22" name="Picture 1871" descr="A close up of a logo&#10;&#10;Description automatically generated">
            <a:extLst>
              <a:ext uri="{FF2B5EF4-FFF2-40B4-BE49-F238E27FC236}">
                <a16:creationId xmlns:a16="http://schemas.microsoft.com/office/drawing/2014/main" id="{15895B06-8D0F-49A7-9308-48656DDB7F55}"/>
              </a:ext>
            </a:extLst>
          </p:cNvPr>
          <p:cNvPicPr preferRelativeResize="0">
            <a:picLocks/>
          </p:cNvPicPr>
          <p:nvPr/>
        </p:nvPicPr>
        <p:blipFill rotWithShape="1">
          <a:blip r:embed="rId7" cstate="print">
            <a:extLst>
              <a:ext uri="{28A0092B-C50C-407E-A947-70E740481C1C}">
                <a14:useLocalDpi xmlns:a14="http://schemas.microsoft.com/office/drawing/2010/main" val="0"/>
              </a:ext>
            </a:extLst>
          </a:blip>
          <a:srcRect l="30123"/>
          <a:stretch/>
        </p:blipFill>
        <p:spPr>
          <a:xfrm>
            <a:off x="7988196" y="3143594"/>
            <a:ext cx="1010807" cy="987719"/>
          </a:xfrm>
          <a:prstGeom prst="rect">
            <a:avLst/>
          </a:prstGeom>
          <a:ln w="19050">
            <a:solidFill>
              <a:schemeClr val="tx1"/>
            </a:solidFill>
          </a:ln>
        </p:spPr>
      </p:pic>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7924800" cy="4862870"/>
          </a:xfrm>
          <a:prstGeom prst="rect">
            <a:avLst/>
          </a:prstGeom>
          <a:noFill/>
        </p:spPr>
        <p:txBody>
          <a:bodyPr wrap="square" rtlCol="0">
            <a:spAutoFit/>
          </a:bodyPr>
          <a:lstStyle/>
          <a:p>
            <a:r>
              <a:rPr lang="fr-FR" b="1" dirty="0"/>
              <a:t>Abstract</a:t>
            </a:r>
            <a:r>
              <a:rPr lang="fr-FR" b="1" dirty="0" smtClean="0"/>
              <a:t>:</a:t>
            </a:r>
            <a:endParaRPr lang="fr-FR" dirty="0"/>
          </a:p>
          <a:p>
            <a:endParaRPr lang="fr-FR" dirty="0"/>
          </a:p>
          <a:p>
            <a:pPr algn="just"/>
            <a:r>
              <a:rPr lang="en-US" sz="1400" dirty="0" err="1" smtClean="0"/>
              <a:t>Phosphoinositides</a:t>
            </a:r>
            <a:r>
              <a:rPr lang="en-US" sz="1400" dirty="0" smtClean="0"/>
              <a:t> </a:t>
            </a:r>
            <a:r>
              <a:rPr lang="en-US" sz="1400" dirty="0"/>
              <a:t>are a family of tiny cellular lipids formed through a series of phosphorylation processes catalyzed by enzymes termed phosphatidylinositol-phosphate kinases (PIPKs). The phosphatidylinositol 4-phosphate 5-kinase type 1 α (PIP5K1α) is the main isoform responsible for generating membrane pools of phosphatidylinositol-4,5-bisphosphate (PIP2), which, in turn, serves as a substrate for the well-established cancer-relevant target, phosphatidylinositol 3-kinases (PI3Ks). Recent studies provide strong evidence for a key role of PIP5K1α isoform in the development of prostate and breast cancers indicating that targeting this kinase could offer an effective therapeutic strategy in certain types of cancer.</a:t>
            </a:r>
          </a:p>
          <a:p>
            <a:pPr algn="just"/>
            <a:r>
              <a:rPr lang="en-US" sz="1400" dirty="0"/>
              <a:t>To identify small molecules that can directly inhibit the catalytic activity of PIP5K1α, we developed a robust </a:t>
            </a:r>
            <a:r>
              <a:rPr lang="en-US" sz="1400" dirty="0" err="1"/>
              <a:t>nonradiometric</a:t>
            </a:r>
            <a:r>
              <a:rPr lang="en-US" sz="1400" dirty="0"/>
              <a:t> assay to determine the activity of </a:t>
            </a:r>
            <a:r>
              <a:rPr lang="en-US" sz="1400" dirty="0" err="1"/>
              <a:t>recombinantly</a:t>
            </a:r>
            <a:r>
              <a:rPr lang="en-US" sz="1400" dirty="0"/>
              <a:t> expressed human PIP5K1α in bacterial cell lysates. This assay is based on the separation of a fluorescently labelled PIP5K1α substrate and its corresponding enzymatically phosphorylated product by capillary electrophoresis (CE).</a:t>
            </a:r>
          </a:p>
          <a:p>
            <a:pPr algn="just"/>
            <a:r>
              <a:rPr lang="en-US" sz="1400" dirty="0"/>
              <a:t>Here, a compound with a 2‐amino‐3‐cyano‐4H‐pyranobenzoquinone scaffold is presented as an example of potent inhibitors of human PIP5K1α identified recently in our lab using the developed CE-based assay. This compound exhibited potent inhibitory effect on PIP5K1α activity with an IC</a:t>
            </a:r>
            <a:r>
              <a:rPr lang="en-US" sz="1400" baseline="-25000" dirty="0"/>
              <a:t>50</a:t>
            </a:r>
            <a:r>
              <a:rPr lang="en-US" sz="1400" dirty="0"/>
              <a:t> value of 1.55 µM, in a substrate‐competitive mode of action. Furthermore, its ability to induce anticancer effects in 2D and 3D cell culture experiments was evaluated. The identified compound may provide the basis for developing highly potent and selective inhibitors of PIP5K1α in cancer cells.</a:t>
            </a:r>
          </a:p>
          <a:p>
            <a:r>
              <a:rPr lang="en-US" dirty="0" smtClean="0"/>
              <a:t> </a:t>
            </a:r>
            <a:endParaRPr lang="en-US" dirty="0"/>
          </a:p>
          <a:p>
            <a:r>
              <a:rPr lang="fr-FR" b="1" dirty="0"/>
              <a:t>Keywords</a:t>
            </a:r>
            <a:r>
              <a:rPr lang="fr-FR" sz="1400" b="1" dirty="0"/>
              <a:t>: </a:t>
            </a:r>
            <a:r>
              <a:rPr lang="fr-FR" sz="1400" dirty="0" err="1"/>
              <a:t>capillary</a:t>
            </a:r>
            <a:r>
              <a:rPr lang="fr-FR" sz="1400" dirty="0"/>
              <a:t> </a:t>
            </a:r>
            <a:r>
              <a:rPr lang="fr-FR" sz="1400" dirty="0" err="1" smtClean="0"/>
              <a:t>electrophoresis</a:t>
            </a:r>
            <a:r>
              <a:rPr lang="de-DE" sz="1400" dirty="0"/>
              <a:t>;</a:t>
            </a:r>
            <a:r>
              <a:rPr lang="fr-FR" sz="1400" dirty="0" smtClean="0"/>
              <a:t> </a:t>
            </a:r>
            <a:r>
              <a:rPr lang="fr-FR" sz="1400" dirty="0"/>
              <a:t>enzyme </a:t>
            </a:r>
            <a:r>
              <a:rPr lang="fr-FR" sz="1400" dirty="0" err="1" smtClean="0"/>
              <a:t>inhibitor</a:t>
            </a:r>
            <a:r>
              <a:rPr lang="fr-FR" sz="1400" dirty="0"/>
              <a:t>;</a:t>
            </a:r>
            <a:r>
              <a:rPr lang="fr-FR" sz="1400" dirty="0" smtClean="0"/>
              <a:t> </a:t>
            </a:r>
            <a:r>
              <a:rPr lang="fr-FR" sz="1400" dirty="0" err="1"/>
              <a:t>lipid</a:t>
            </a:r>
            <a:r>
              <a:rPr lang="fr-FR" sz="1400" dirty="0"/>
              <a:t> </a:t>
            </a:r>
            <a:r>
              <a:rPr lang="fr-FR" sz="1400" dirty="0" smtClean="0"/>
              <a:t>kinase; </a:t>
            </a:r>
            <a:r>
              <a:rPr lang="fr-FR" sz="1400" dirty="0"/>
              <a:t>PIP5K1</a:t>
            </a:r>
            <a:r>
              <a:rPr lang="el-GR" sz="1400" dirty="0" smtClean="0"/>
              <a:t>α</a:t>
            </a:r>
            <a:r>
              <a:rPr lang="de-DE" sz="1400" dirty="0" smtClean="0"/>
              <a:t>;</a:t>
            </a:r>
            <a:r>
              <a:rPr lang="el-GR" sz="1400" dirty="0" smtClean="0"/>
              <a:t> </a:t>
            </a:r>
            <a:r>
              <a:rPr lang="fr-FR" sz="1400" dirty="0"/>
              <a:t>prostate cancer</a:t>
            </a:r>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a:t>Introduction-</a:t>
            </a:r>
            <a:r>
              <a:rPr lang="fr-FR" sz="2400" b="1" dirty="0" err="1">
                <a:solidFill>
                  <a:srgbClr val="C00000"/>
                </a:solidFill>
              </a:rPr>
              <a:t>Phosphoinositides</a:t>
            </a:r>
            <a:endParaRPr lang="fr-FR" sz="2400" b="1" dirty="0">
              <a:solidFill>
                <a:srgbClr val="C00000"/>
              </a:solidFill>
            </a:endParaRP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pSp>
        <p:nvGrpSpPr>
          <p:cNvPr id="6" name="Gruppieren 5"/>
          <p:cNvGrpSpPr/>
          <p:nvPr/>
        </p:nvGrpSpPr>
        <p:grpSpPr>
          <a:xfrm>
            <a:off x="4572000" y="1524000"/>
            <a:ext cx="4467184" cy="2895600"/>
            <a:chOff x="7436641" y="2011557"/>
            <a:chExt cx="5957674" cy="3888441"/>
          </a:xfrm>
          <a:solidFill>
            <a:schemeClr val="bg1"/>
          </a:solidFill>
        </p:grpSpPr>
        <p:pic>
          <p:nvPicPr>
            <p:cNvPr id="8" name="Picture 3"/>
            <p:cNvPicPr/>
            <p:nvPr/>
          </p:nvPicPr>
          <p:blipFill rotWithShape="1">
            <a:blip r:embed="rId3" cstate="print">
              <a:extLst>
                <a:ext uri="{28A0092B-C50C-407E-A947-70E740481C1C}">
                  <a14:useLocalDpi xmlns:a14="http://schemas.microsoft.com/office/drawing/2010/main" val="0"/>
                </a:ext>
              </a:extLst>
            </a:blip>
            <a:srcRect b="3572"/>
            <a:stretch/>
          </p:blipFill>
          <p:spPr bwMode="auto">
            <a:xfrm>
              <a:off x="7436641" y="2011557"/>
              <a:ext cx="5957674" cy="3888441"/>
            </a:xfrm>
            <a:prstGeom prst="rect">
              <a:avLst/>
            </a:prstGeom>
            <a:grpFill/>
            <a:ln>
              <a:solidFill>
                <a:schemeClr val="bg1"/>
              </a:solidFill>
            </a:ln>
          </p:spPr>
        </p:pic>
        <p:sp>
          <p:nvSpPr>
            <p:cNvPr id="10" name="Ellipse 9"/>
            <p:cNvSpPr/>
            <p:nvPr/>
          </p:nvSpPr>
          <p:spPr>
            <a:xfrm>
              <a:off x="12111362" y="2480517"/>
              <a:ext cx="828147" cy="963623"/>
            </a:xfrm>
            <a:prstGeom prst="ellipse">
              <a:avLst/>
            </a:prstGeom>
            <a:grpFill/>
            <a:ln>
              <a:solidFill>
                <a:schemeClr val="bg1"/>
              </a:solid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Textfeld 1"/>
          <p:cNvSpPr txBox="1"/>
          <p:nvPr/>
        </p:nvSpPr>
        <p:spPr>
          <a:xfrm>
            <a:off x="457200" y="1447800"/>
            <a:ext cx="4114800" cy="466281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de-DE" dirty="0" smtClean="0"/>
              <a:t>Essential </a:t>
            </a:r>
            <a:r>
              <a:rPr lang="de-DE" dirty="0" err="1" smtClean="0"/>
              <a:t>polyphosphorylated</a:t>
            </a:r>
            <a:r>
              <a:rPr lang="de-DE" dirty="0" smtClean="0"/>
              <a:t> </a:t>
            </a:r>
            <a:r>
              <a:rPr lang="de-DE" dirty="0" err="1" smtClean="0"/>
              <a:t>lipids</a:t>
            </a:r>
            <a:r>
              <a:rPr lang="de-DE" dirty="0" smtClean="0"/>
              <a:t> </a:t>
            </a:r>
            <a:r>
              <a:rPr lang="de-DE" dirty="0" err="1" smtClean="0"/>
              <a:t>docked</a:t>
            </a:r>
            <a:r>
              <a:rPr lang="de-DE" dirty="0" smtClean="0"/>
              <a:t> in </a:t>
            </a:r>
            <a:r>
              <a:rPr lang="de-DE" dirty="0" err="1" smtClean="0"/>
              <a:t>eukaryotic</a:t>
            </a:r>
            <a:r>
              <a:rPr lang="de-DE" dirty="0" smtClean="0"/>
              <a:t> </a:t>
            </a:r>
            <a:r>
              <a:rPr lang="de-DE" dirty="0" err="1"/>
              <a:t>cell</a:t>
            </a:r>
            <a:r>
              <a:rPr lang="de-DE" dirty="0"/>
              <a:t> </a:t>
            </a:r>
            <a:r>
              <a:rPr lang="de-DE" dirty="0" err="1" smtClean="0"/>
              <a:t>membrane</a:t>
            </a:r>
            <a:endParaRPr lang="de-DE" dirty="0" smtClean="0"/>
          </a:p>
          <a:p>
            <a:pPr marL="285750" indent="-285750" algn="just">
              <a:lnSpc>
                <a:spcPct val="150000"/>
              </a:lnSpc>
              <a:buFont typeface="Arial" panose="020B0604020202020204" pitchFamily="34" charset="0"/>
              <a:buChar char="•"/>
            </a:pPr>
            <a:r>
              <a:rPr lang="de-DE" dirty="0" smtClean="0"/>
              <a:t>Biogenesis </a:t>
            </a:r>
            <a:r>
              <a:rPr lang="de-DE" dirty="0" err="1" smtClean="0"/>
              <a:t>mediated</a:t>
            </a:r>
            <a:r>
              <a:rPr lang="de-DE" dirty="0" smtClean="0"/>
              <a:t> </a:t>
            </a:r>
            <a:r>
              <a:rPr lang="de-DE" dirty="0" err="1"/>
              <a:t>by</a:t>
            </a:r>
            <a:r>
              <a:rPr lang="de-DE" dirty="0"/>
              <a:t> </a:t>
            </a:r>
            <a:r>
              <a:rPr lang="de-DE" dirty="0" smtClean="0"/>
              <a:t>a </a:t>
            </a:r>
            <a:r>
              <a:rPr lang="de-DE" dirty="0" err="1" smtClean="0"/>
              <a:t>family</a:t>
            </a:r>
            <a:r>
              <a:rPr lang="de-DE" dirty="0" smtClean="0"/>
              <a:t> </a:t>
            </a:r>
            <a:r>
              <a:rPr lang="de-DE" dirty="0" err="1" smtClean="0"/>
              <a:t>of</a:t>
            </a:r>
            <a:r>
              <a:rPr lang="de-DE" dirty="0" smtClean="0"/>
              <a:t> </a:t>
            </a:r>
            <a:r>
              <a:rPr lang="de-DE" dirty="0" err="1" smtClean="0"/>
              <a:t>lipid</a:t>
            </a:r>
            <a:r>
              <a:rPr lang="de-DE" dirty="0" smtClean="0"/>
              <a:t> </a:t>
            </a:r>
            <a:r>
              <a:rPr lang="de-DE" dirty="0" err="1" smtClean="0"/>
              <a:t>kinases</a:t>
            </a:r>
            <a:r>
              <a:rPr lang="de-DE" dirty="0" smtClean="0"/>
              <a:t>, </a:t>
            </a:r>
            <a:r>
              <a:rPr lang="de-DE" dirty="0" err="1" smtClean="0"/>
              <a:t>phosphatidylinositol</a:t>
            </a:r>
            <a:r>
              <a:rPr lang="de-DE" dirty="0" smtClean="0"/>
              <a:t>-phosphate </a:t>
            </a:r>
            <a:r>
              <a:rPr lang="de-DE" dirty="0" err="1"/>
              <a:t>kinases</a:t>
            </a:r>
            <a:r>
              <a:rPr lang="de-DE" dirty="0"/>
              <a:t> (</a:t>
            </a:r>
            <a:r>
              <a:rPr lang="de-DE" dirty="0" smtClean="0"/>
              <a:t>PIPKs)</a:t>
            </a:r>
          </a:p>
          <a:p>
            <a:pPr marL="285750" indent="-285750" algn="just">
              <a:lnSpc>
                <a:spcPct val="150000"/>
              </a:lnSpc>
              <a:buFont typeface="Arial" panose="020B0604020202020204" pitchFamily="34" charset="0"/>
              <a:buChar char="•"/>
            </a:pPr>
            <a:r>
              <a:rPr lang="en-US" dirty="0" smtClean="0">
                <a:solidFill>
                  <a:schemeClr val="bg1">
                    <a:lumMod val="10000"/>
                  </a:schemeClr>
                </a:solidFill>
              </a:rPr>
              <a:t>PIP5K1α </a:t>
            </a:r>
            <a:r>
              <a:rPr lang="en-US" dirty="0">
                <a:solidFill>
                  <a:schemeClr val="bg1">
                    <a:lumMod val="10000"/>
                  </a:schemeClr>
                </a:solidFill>
              </a:rPr>
              <a:t>responsible for generating membrane pools </a:t>
            </a:r>
            <a:r>
              <a:rPr lang="en-US" dirty="0" smtClean="0">
                <a:solidFill>
                  <a:schemeClr val="bg1">
                    <a:lumMod val="10000"/>
                  </a:schemeClr>
                </a:solidFill>
              </a:rPr>
              <a:t>of PIP2</a:t>
            </a:r>
            <a:r>
              <a:rPr lang="de-DE" dirty="0" smtClean="0">
                <a:solidFill>
                  <a:schemeClr val="bg1">
                    <a:lumMod val="10000"/>
                  </a:schemeClr>
                </a:solidFill>
              </a:rPr>
              <a:t> </a:t>
            </a:r>
            <a:r>
              <a:rPr lang="de-DE" dirty="0" err="1" smtClean="0">
                <a:solidFill>
                  <a:schemeClr val="bg1">
                    <a:lumMod val="10000"/>
                  </a:schemeClr>
                </a:solidFill>
              </a:rPr>
              <a:t>from</a:t>
            </a:r>
            <a:r>
              <a:rPr lang="de-DE" dirty="0" smtClean="0">
                <a:solidFill>
                  <a:schemeClr val="bg1">
                    <a:lumMod val="10000"/>
                  </a:schemeClr>
                </a:solidFill>
              </a:rPr>
              <a:t> PI(4)P</a:t>
            </a:r>
          </a:p>
          <a:p>
            <a:pPr marL="285750" indent="-285750" algn="just">
              <a:lnSpc>
                <a:spcPct val="150000"/>
              </a:lnSpc>
              <a:buFont typeface="Arial" panose="020B0604020202020204" pitchFamily="34" charset="0"/>
              <a:buChar char="•"/>
            </a:pPr>
            <a:r>
              <a:rPr lang="de-DE" dirty="0" smtClean="0">
                <a:solidFill>
                  <a:schemeClr val="bg1">
                    <a:lumMod val="10000"/>
                  </a:schemeClr>
                </a:solidFill>
              </a:rPr>
              <a:t>PIP2 </a:t>
            </a:r>
            <a:r>
              <a:rPr lang="de-DE" dirty="0" err="1" smtClean="0">
                <a:solidFill>
                  <a:schemeClr val="bg1">
                    <a:lumMod val="10000"/>
                  </a:schemeClr>
                </a:solidFill>
              </a:rPr>
              <a:t>is</a:t>
            </a:r>
            <a:r>
              <a:rPr lang="de-DE" dirty="0" smtClean="0">
                <a:solidFill>
                  <a:schemeClr val="bg1">
                    <a:lumMod val="10000"/>
                  </a:schemeClr>
                </a:solidFill>
              </a:rPr>
              <a:t> </a:t>
            </a:r>
            <a:r>
              <a:rPr lang="de-DE" dirty="0" err="1" smtClean="0">
                <a:solidFill>
                  <a:schemeClr val="bg1">
                    <a:lumMod val="10000"/>
                  </a:schemeClr>
                </a:solidFill>
              </a:rPr>
              <a:t>involved</a:t>
            </a:r>
            <a:r>
              <a:rPr lang="de-DE" dirty="0" smtClean="0">
                <a:solidFill>
                  <a:schemeClr val="bg1">
                    <a:lumMod val="10000"/>
                  </a:schemeClr>
                </a:solidFill>
              </a:rPr>
              <a:t> in </a:t>
            </a:r>
            <a:r>
              <a:rPr lang="de-DE" dirty="0" err="1" smtClean="0">
                <a:solidFill>
                  <a:schemeClr val="bg1">
                    <a:lumMod val="10000"/>
                  </a:schemeClr>
                </a:solidFill>
              </a:rPr>
              <a:t>several</a:t>
            </a:r>
            <a:r>
              <a:rPr lang="de-DE" dirty="0" smtClean="0">
                <a:solidFill>
                  <a:schemeClr val="bg1">
                    <a:lumMod val="10000"/>
                  </a:schemeClr>
                </a:solidFill>
              </a:rPr>
              <a:t> </a:t>
            </a:r>
            <a:r>
              <a:rPr lang="de-DE" dirty="0" err="1" smtClean="0">
                <a:solidFill>
                  <a:schemeClr val="bg1">
                    <a:lumMod val="10000"/>
                  </a:schemeClr>
                </a:solidFill>
              </a:rPr>
              <a:t>cell</a:t>
            </a:r>
            <a:r>
              <a:rPr lang="de-DE" dirty="0" smtClean="0">
                <a:solidFill>
                  <a:schemeClr val="bg1">
                    <a:lumMod val="10000"/>
                  </a:schemeClr>
                </a:solidFill>
              </a:rPr>
              <a:t> </a:t>
            </a:r>
            <a:r>
              <a:rPr lang="de-DE" dirty="0" err="1" smtClean="0">
                <a:solidFill>
                  <a:schemeClr val="bg1">
                    <a:lumMod val="10000"/>
                  </a:schemeClr>
                </a:solidFill>
              </a:rPr>
              <a:t>signalling</a:t>
            </a:r>
            <a:r>
              <a:rPr lang="de-DE" dirty="0" smtClean="0">
                <a:solidFill>
                  <a:schemeClr val="bg1">
                    <a:lumMod val="10000"/>
                  </a:schemeClr>
                </a:solidFill>
              </a:rPr>
              <a:t> </a:t>
            </a:r>
            <a:r>
              <a:rPr lang="de-DE" dirty="0" err="1" smtClean="0">
                <a:solidFill>
                  <a:schemeClr val="bg1">
                    <a:lumMod val="10000"/>
                  </a:schemeClr>
                </a:solidFill>
              </a:rPr>
              <a:t>pathways</a:t>
            </a:r>
            <a:r>
              <a:rPr lang="de-DE" dirty="0" smtClean="0">
                <a:solidFill>
                  <a:schemeClr val="bg1">
                    <a:lumMod val="10000"/>
                  </a:schemeClr>
                </a:solidFill>
              </a:rPr>
              <a:t> </a:t>
            </a:r>
          </a:p>
          <a:p>
            <a:pPr>
              <a:lnSpc>
                <a:spcPct val="150000"/>
              </a:lnSpc>
            </a:pPr>
            <a:endParaRPr lang="de-DE" dirty="0" smtClean="0"/>
          </a:p>
          <a:p>
            <a:pPr marL="285750" indent="-285750">
              <a:lnSpc>
                <a:spcPct val="150000"/>
              </a:lnSpc>
              <a:buFont typeface="Arial" panose="020B0604020202020204" pitchFamily="34" charset="0"/>
              <a:buChar char="•"/>
            </a:pPr>
            <a:endParaRPr lang="de-DE" dirty="0"/>
          </a:p>
        </p:txBody>
      </p:sp>
      <p:sp>
        <p:nvSpPr>
          <p:cNvPr id="14" name="Ellipse 13"/>
          <p:cNvSpPr/>
          <p:nvPr/>
        </p:nvSpPr>
        <p:spPr>
          <a:xfrm>
            <a:off x="7900603" y="2971800"/>
            <a:ext cx="620961" cy="717580"/>
          </a:xfrm>
          <a:prstGeom prst="ellipse">
            <a:avLst/>
          </a:prstGeom>
          <a:solidFill>
            <a:srgbClr val="C00000">
              <a:alpha val="83000"/>
            </a:srgb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8077200" y="3352800"/>
            <a:ext cx="620961" cy="717580"/>
          </a:xfrm>
          <a:prstGeom prst="ellipse">
            <a:avLst/>
          </a:prstGeom>
          <a:solidFill>
            <a:srgbClr val="C00000">
              <a:alpha val="83000"/>
            </a:srgb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4610100" y="4837093"/>
            <a:ext cx="4572000" cy="954107"/>
          </a:xfrm>
          <a:prstGeom prst="rect">
            <a:avLst/>
          </a:prstGeom>
        </p:spPr>
        <p:txBody>
          <a:bodyPr>
            <a:spAutoFit/>
          </a:bodyPr>
          <a:lstStyle/>
          <a:p>
            <a:pPr>
              <a:tabLst>
                <a:tab pos="1073150" algn="l"/>
              </a:tabLst>
            </a:pPr>
            <a:r>
              <a:rPr lang="de-DE" sz="1400" b="1" dirty="0">
                <a:solidFill>
                  <a:schemeClr val="bg1">
                    <a:lumMod val="10000"/>
                  </a:schemeClr>
                </a:solidFill>
                <a:cs typeface="Times New Roman" panose="02020603050405020304" pitchFamily="18" charset="0"/>
              </a:rPr>
              <a:t>PI(4)P:</a:t>
            </a:r>
            <a:r>
              <a:rPr lang="de-DE" sz="1400" dirty="0">
                <a:solidFill>
                  <a:schemeClr val="bg1">
                    <a:lumMod val="10000"/>
                  </a:schemeClr>
                </a:solidFill>
                <a:cs typeface="Times New Roman" panose="02020603050405020304" pitchFamily="18" charset="0"/>
              </a:rPr>
              <a:t>	phosphatidylinositol-4-phosphate</a:t>
            </a:r>
          </a:p>
          <a:p>
            <a:pPr>
              <a:tabLst>
                <a:tab pos="1073150" algn="l"/>
              </a:tabLst>
            </a:pPr>
            <a:r>
              <a:rPr lang="de-DE" sz="1400" b="1" dirty="0" smtClean="0">
                <a:solidFill>
                  <a:schemeClr val="bg1">
                    <a:lumMod val="10000"/>
                  </a:schemeClr>
                </a:solidFill>
                <a:cs typeface="Times New Roman" panose="02020603050405020304" pitchFamily="18" charset="0"/>
              </a:rPr>
              <a:t>PIP2:</a:t>
            </a:r>
            <a:r>
              <a:rPr lang="de-DE" sz="1400" dirty="0">
                <a:solidFill>
                  <a:schemeClr val="bg1">
                    <a:lumMod val="10000"/>
                  </a:schemeClr>
                </a:solidFill>
                <a:cs typeface="Times New Roman" panose="02020603050405020304" pitchFamily="18" charset="0"/>
              </a:rPr>
              <a:t>	</a:t>
            </a:r>
            <a:r>
              <a:rPr lang="de-DE" sz="1400" dirty="0" smtClean="0">
                <a:solidFill>
                  <a:schemeClr val="bg1">
                    <a:lumMod val="10000"/>
                  </a:schemeClr>
                </a:solidFill>
                <a:cs typeface="Times New Roman" panose="02020603050405020304" pitchFamily="18" charset="0"/>
              </a:rPr>
              <a:t>phosphatidylinositol-4,5-bisphosphate</a:t>
            </a:r>
          </a:p>
          <a:p>
            <a:pPr>
              <a:tabLst>
                <a:tab pos="1073150" algn="l"/>
              </a:tabLst>
            </a:pPr>
            <a:r>
              <a:rPr lang="de-DE" sz="1400" b="1" dirty="0" smtClean="0">
                <a:solidFill>
                  <a:schemeClr val="bg1">
                    <a:lumMod val="10000"/>
                  </a:schemeClr>
                </a:solidFill>
                <a:cs typeface="Times New Roman" panose="02020603050405020304" pitchFamily="18" charset="0"/>
              </a:rPr>
              <a:t>hPIP5K1</a:t>
            </a:r>
            <a:r>
              <a:rPr lang="de-DE" sz="1400" b="1" dirty="0">
                <a:solidFill>
                  <a:schemeClr val="bg1">
                    <a:lumMod val="10000"/>
                  </a:schemeClr>
                </a:solidFill>
                <a:cs typeface="Times New Roman" panose="02020603050405020304" pitchFamily="18" charset="0"/>
              </a:rPr>
              <a:t>:</a:t>
            </a:r>
            <a:r>
              <a:rPr lang="de-DE" sz="1400" dirty="0">
                <a:solidFill>
                  <a:schemeClr val="bg1">
                    <a:lumMod val="10000"/>
                  </a:schemeClr>
                </a:solidFill>
                <a:cs typeface="Times New Roman" panose="02020603050405020304" pitchFamily="18" charset="0"/>
              </a:rPr>
              <a:t> </a:t>
            </a:r>
            <a:r>
              <a:rPr lang="de-DE" sz="1400" dirty="0" smtClean="0">
                <a:solidFill>
                  <a:schemeClr val="bg1">
                    <a:lumMod val="10000"/>
                  </a:schemeClr>
                </a:solidFill>
                <a:cs typeface="Times New Roman" panose="02020603050405020304" pitchFamily="18" charset="0"/>
              </a:rPr>
              <a:t>	human </a:t>
            </a:r>
            <a:r>
              <a:rPr lang="de-DE" sz="1400" dirty="0" err="1" smtClean="0">
                <a:solidFill>
                  <a:schemeClr val="bg1">
                    <a:lumMod val="10000"/>
                  </a:schemeClr>
                </a:solidFill>
                <a:cs typeface="Times New Roman" panose="02020603050405020304" pitchFamily="18" charset="0"/>
              </a:rPr>
              <a:t>phosphatidylinositol</a:t>
            </a:r>
            <a:r>
              <a:rPr lang="de-DE" sz="1400" dirty="0" smtClean="0">
                <a:solidFill>
                  <a:schemeClr val="bg1">
                    <a:lumMod val="10000"/>
                  </a:schemeClr>
                </a:solidFill>
                <a:cs typeface="Times New Roman" panose="02020603050405020304" pitchFamily="18" charset="0"/>
              </a:rPr>
              <a:t> </a:t>
            </a:r>
            <a:r>
              <a:rPr lang="de-DE" sz="1400" dirty="0">
                <a:solidFill>
                  <a:schemeClr val="bg1">
                    <a:lumMod val="10000"/>
                  </a:schemeClr>
                </a:solidFill>
                <a:cs typeface="Times New Roman" panose="02020603050405020304" pitchFamily="18" charset="0"/>
              </a:rPr>
              <a:t>4-phosphate </a:t>
            </a:r>
            <a:r>
              <a:rPr lang="de-DE" sz="1400" dirty="0" smtClean="0">
                <a:solidFill>
                  <a:schemeClr val="bg1">
                    <a:lumMod val="10000"/>
                  </a:schemeClr>
                </a:solidFill>
                <a:cs typeface="Times New Roman" panose="02020603050405020304" pitchFamily="18" charset="0"/>
              </a:rPr>
              <a:t>5-	</a:t>
            </a:r>
            <a:r>
              <a:rPr lang="de-DE" sz="1400" dirty="0" err="1" smtClean="0">
                <a:solidFill>
                  <a:schemeClr val="bg1">
                    <a:lumMod val="10000"/>
                  </a:schemeClr>
                </a:solidFill>
                <a:cs typeface="Times New Roman" panose="02020603050405020304" pitchFamily="18" charset="0"/>
              </a:rPr>
              <a:t>kinase</a:t>
            </a:r>
            <a:r>
              <a:rPr lang="de-DE" sz="1400" dirty="0" smtClean="0">
                <a:solidFill>
                  <a:schemeClr val="bg1">
                    <a:lumMod val="10000"/>
                  </a:schemeClr>
                </a:solidFill>
                <a:cs typeface="Times New Roman" panose="02020603050405020304" pitchFamily="18" charset="0"/>
              </a:rPr>
              <a:t> </a:t>
            </a:r>
            <a:r>
              <a:rPr lang="de-DE" sz="1400" dirty="0">
                <a:solidFill>
                  <a:schemeClr val="bg1">
                    <a:lumMod val="10000"/>
                  </a:schemeClr>
                </a:solidFill>
                <a:cs typeface="Times New Roman" panose="02020603050405020304" pitchFamily="18" charset="0"/>
              </a:rPr>
              <a:t>type 1 </a:t>
            </a:r>
            <a:r>
              <a:rPr lang="el-GR" sz="1400" dirty="0">
                <a:solidFill>
                  <a:schemeClr val="bg1">
                    <a:lumMod val="10000"/>
                  </a:schemeClr>
                </a:solidFill>
                <a:cs typeface="Times New Roman" panose="02020603050405020304" pitchFamily="18" charset="0"/>
              </a:rPr>
              <a:t>α (</a:t>
            </a:r>
            <a:r>
              <a:rPr lang="de-DE" sz="1400" dirty="0">
                <a:solidFill>
                  <a:schemeClr val="bg1">
                    <a:lumMod val="10000"/>
                  </a:schemeClr>
                </a:solidFill>
                <a:cs typeface="Times New Roman" panose="02020603050405020304" pitchFamily="18" charset="0"/>
              </a:rPr>
              <a:t>PIP5K1</a:t>
            </a:r>
            <a:r>
              <a:rPr lang="el-GR" sz="1400" dirty="0">
                <a:solidFill>
                  <a:schemeClr val="bg1">
                    <a:lumMod val="10000"/>
                  </a:schemeClr>
                </a:solidFill>
                <a:cs typeface="Times New Roman" panose="02020603050405020304" pitchFamily="18" charset="0"/>
              </a:rPr>
              <a:t>α)</a:t>
            </a:r>
            <a:r>
              <a:rPr lang="de-DE" sz="1400" dirty="0" smtClean="0">
                <a:solidFill>
                  <a:schemeClr val="bg1">
                    <a:lumMod val="10000"/>
                  </a:schemeClr>
                </a:solidFill>
                <a:cs typeface="Times New Roman" panose="02020603050405020304" pitchFamily="18" charset="0"/>
              </a:rPr>
              <a:t> </a:t>
            </a:r>
            <a:endParaRPr lang="de-DE" sz="1400" dirty="0">
              <a:solidFill>
                <a:schemeClr val="bg1">
                  <a:lumMod val="10000"/>
                </a:schemeClr>
              </a:solidFill>
              <a:cs typeface="Times New Roman" panose="02020603050405020304" pitchFamily="18" charset="0"/>
            </a:endParaRPr>
          </a:p>
        </p:txBody>
      </p:sp>
      <p:sp>
        <p:nvSpPr>
          <p:cNvPr id="4" name="Textfeld 3"/>
          <p:cNvSpPr txBox="1"/>
          <p:nvPr/>
        </p:nvSpPr>
        <p:spPr>
          <a:xfrm>
            <a:off x="7505700" y="1597223"/>
            <a:ext cx="1143000" cy="307777"/>
          </a:xfrm>
          <a:prstGeom prst="rect">
            <a:avLst/>
          </a:prstGeom>
          <a:noFill/>
        </p:spPr>
        <p:txBody>
          <a:bodyPr wrap="square" rtlCol="0">
            <a:spAutoFit/>
          </a:bodyPr>
          <a:lstStyle/>
          <a:p>
            <a:r>
              <a:rPr lang="de-DE" sz="1400" b="1" dirty="0" err="1">
                <a:solidFill>
                  <a:srgbClr val="0070C0"/>
                </a:solidFill>
              </a:rPr>
              <a:t>C</a:t>
            </a:r>
            <a:r>
              <a:rPr lang="de-DE" sz="1400" b="1" dirty="0" err="1" smtClean="0">
                <a:solidFill>
                  <a:srgbClr val="0070C0"/>
                </a:solidFill>
              </a:rPr>
              <a:t>ytoplasm</a:t>
            </a:r>
            <a:endParaRPr lang="de-DE" sz="1400" b="1" dirty="0">
              <a:solidFill>
                <a:srgbClr val="0070C0"/>
              </a:solidFill>
            </a:endParaRPr>
          </a:p>
        </p:txBody>
      </p:sp>
      <p:sp>
        <p:nvSpPr>
          <p:cNvPr id="12" name="Textfeld 11"/>
          <p:cNvSpPr txBox="1"/>
          <p:nvPr/>
        </p:nvSpPr>
        <p:spPr>
          <a:xfrm>
            <a:off x="5410200" y="1594366"/>
            <a:ext cx="1600200" cy="307777"/>
          </a:xfrm>
          <a:prstGeom prst="rect">
            <a:avLst/>
          </a:prstGeom>
          <a:noFill/>
        </p:spPr>
        <p:txBody>
          <a:bodyPr wrap="square" rtlCol="0">
            <a:spAutoFit/>
          </a:bodyPr>
          <a:lstStyle/>
          <a:p>
            <a:r>
              <a:rPr lang="de-DE" sz="1400" b="1" dirty="0" smtClean="0">
                <a:solidFill>
                  <a:srgbClr val="0070C0"/>
                </a:solidFill>
              </a:rPr>
              <a:t>Plasma </a:t>
            </a:r>
            <a:r>
              <a:rPr lang="de-DE" sz="1400" b="1" dirty="0" err="1" smtClean="0">
                <a:solidFill>
                  <a:srgbClr val="0070C0"/>
                </a:solidFill>
              </a:rPr>
              <a:t>membrane</a:t>
            </a:r>
            <a:endParaRPr lang="de-DE" sz="1400" b="1" dirty="0">
              <a:solidFill>
                <a:srgbClr val="0070C0"/>
              </a:solidFill>
            </a:endParaRPr>
          </a:p>
        </p:txBody>
      </p:sp>
      <p:sp>
        <p:nvSpPr>
          <p:cNvPr id="9" name="Ellipse 8"/>
          <p:cNvSpPr/>
          <p:nvPr/>
        </p:nvSpPr>
        <p:spPr>
          <a:xfrm>
            <a:off x="7668000" y="4070380"/>
            <a:ext cx="45719" cy="1206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7570800" y="3970800"/>
            <a:ext cx="253596" cy="253916"/>
          </a:xfrm>
          <a:prstGeom prst="rect">
            <a:avLst/>
          </a:prstGeom>
          <a:noFill/>
        </p:spPr>
        <p:txBody>
          <a:bodyPr wrap="none" rtlCol="0">
            <a:spAutoFit/>
          </a:bodyPr>
          <a:lstStyle/>
          <a:p>
            <a:r>
              <a:rPr lang="de-DE" sz="1050" dirty="0" smtClean="0"/>
              <a:t>2</a:t>
            </a:r>
            <a:endParaRPr lang="de-DE" sz="1050" dirty="0"/>
          </a:p>
        </p:txBody>
      </p:sp>
    </p:spTree>
    <p:extLst>
      <p:ext uri="{BB962C8B-B14F-4D97-AF65-F5344CB8AC3E}">
        <p14:creationId xmlns:p14="http://schemas.microsoft.com/office/powerpoint/2010/main" val="3667692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1200329"/>
          </a:xfrm>
          <a:prstGeom prst="rect">
            <a:avLst/>
          </a:prstGeom>
          <a:noFill/>
        </p:spPr>
        <p:txBody>
          <a:bodyPr wrap="square" rtlCol="0">
            <a:spAutoFit/>
          </a:bodyPr>
          <a:lstStyle/>
          <a:p>
            <a:r>
              <a:rPr lang="fr-FR" sz="2400" b="1" dirty="0" smtClean="0"/>
              <a:t>Introduction-</a:t>
            </a:r>
            <a:r>
              <a:rPr lang="en-US" sz="2400" dirty="0">
                <a:solidFill>
                  <a:schemeClr val="bg1">
                    <a:lumMod val="10000"/>
                  </a:schemeClr>
                </a:solidFill>
              </a:rPr>
              <a:t> </a:t>
            </a:r>
            <a:r>
              <a:rPr lang="en-US" sz="2400" b="1" dirty="0" smtClean="0">
                <a:solidFill>
                  <a:srgbClr val="C00000"/>
                </a:solidFill>
              </a:rPr>
              <a:t>PIP5K1α as a target in treatment of </a:t>
            </a:r>
            <a:r>
              <a:rPr lang="en-US" sz="2400" b="1" dirty="0">
                <a:solidFill>
                  <a:srgbClr val="C00000"/>
                </a:solidFill>
              </a:rPr>
              <a:t>castration-resistant prostate </a:t>
            </a:r>
            <a:r>
              <a:rPr lang="en-US" sz="2400" b="1" dirty="0" smtClean="0">
                <a:solidFill>
                  <a:srgbClr val="C00000"/>
                </a:solidFill>
              </a:rPr>
              <a:t>cancer (CRPC)</a:t>
            </a:r>
            <a:endParaRPr lang="en-US" sz="2400" b="1" dirty="0">
              <a:solidFill>
                <a:srgbClr val="C00000"/>
              </a:solidFill>
            </a:endParaRPr>
          </a:p>
          <a:p>
            <a:endParaRPr lang="fr-FR" sz="2400" b="1" dirty="0">
              <a:solidFill>
                <a:srgbClr val="FF0000"/>
              </a:solidFill>
            </a:endParaRP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Textfeld 1"/>
          <p:cNvSpPr txBox="1"/>
          <p:nvPr/>
        </p:nvSpPr>
        <p:spPr>
          <a:xfrm>
            <a:off x="228600" y="1447800"/>
            <a:ext cx="3976825" cy="42473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smtClean="0"/>
              <a:t>Upstream activator </a:t>
            </a:r>
            <a:r>
              <a:rPr lang="en-US" dirty="0"/>
              <a:t>of PI3K </a:t>
            </a:r>
            <a:r>
              <a:rPr lang="en-US" dirty="0" smtClean="0"/>
              <a:t>through </a:t>
            </a:r>
            <a:r>
              <a:rPr lang="en-US" dirty="0"/>
              <a:t>modulating </a:t>
            </a:r>
            <a:r>
              <a:rPr lang="en-US" dirty="0" smtClean="0"/>
              <a:t>PI3K/AKT/</a:t>
            </a:r>
            <a:r>
              <a:rPr lang="en-US" dirty="0" err="1" smtClean="0"/>
              <a:t>mTOR</a:t>
            </a:r>
            <a:r>
              <a:rPr lang="en-US" dirty="0" smtClean="0"/>
              <a:t> p</a:t>
            </a:r>
            <a:r>
              <a:rPr lang="de-DE" dirty="0" err="1" smtClean="0"/>
              <a:t>athway</a:t>
            </a:r>
            <a:endParaRPr lang="de-DE" dirty="0" smtClean="0"/>
          </a:p>
          <a:p>
            <a:pPr marL="285750" indent="-285750">
              <a:lnSpc>
                <a:spcPct val="150000"/>
              </a:lnSpc>
              <a:buFont typeface="Arial" panose="020B0604020202020204" pitchFamily="34" charset="0"/>
              <a:buChar char="•"/>
            </a:pPr>
            <a:r>
              <a:rPr lang="en-US" dirty="0" smtClean="0"/>
              <a:t>Potential </a:t>
            </a:r>
            <a:r>
              <a:rPr lang="en-US" dirty="0"/>
              <a:t>crosstalk with androgen receptor (AR)-mediated </a:t>
            </a:r>
            <a:r>
              <a:rPr lang="en-US" dirty="0" err="1" smtClean="0"/>
              <a:t>signalling</a:t>
            </a:r>
            <a:endParaRPr lang="en-US" dirty="0" smtClean="0"/>
          </a:p>
          <a:p>
            <a:pPr marL="285750" indent="-285750">
              <a:lnSpc>
                <a:spcPct val="150000"/>
              </a:lnSpc>
              <a:buFont typeface="Arial" panose="020B0604020202020204" pitchFamily="34" charset="0"/>
              <a:buChar char="•"/>
            </a:pPr>
            <a:r>
              <a:rPr lang="en-US" dirty="0" smtClean="0"/>
              <a:t>overexpression is reported in aggressive forms of prostate and breast  cancers</a:t>
            </a:r>
          </a:p>
          <a:p>
            <a:pPr marL="266700">
              <a:lnSpc>
                <a:spcPct val="150000"/>
              </a:lnSpc>
            </a:pPr>
            <a:r>
              <a:rPr lang="en-US" b="1" dirty="0"/>
              <a:t>PIP5K1α </a:t>
            </a:r>
            <a:r>
              <a:rPr lang="en-US" b="1" dirty="0" smtClean="0"/>
              <a:t>plays important roles </a:t>
            </a:r>
            <a:r>
              <a:rPr lang="en-US" b="1" dirty="0"/>
              <a:t>in </a:t>
            </a:r>
            <a:r>
              <a:rPr lang="en-US" b="1" dirty="0" smtClean="0"/>
              <a:t>growth </a:t>
            </a:r>
            <a:r>
              <a:rPr lang="en-US" b="1" dirty="0"/>
              <a:t>and invasion of malignant </a:t>
            </a:r>
            <a:r>
              <a:rPr lang="en-US" b="1" dirty="0" smtClean="0"/>
              <a:t>prostate (and possibly other) tumors</a:t>
            </a:r>
            <a:endParaRPr lang="de-DE" b="1" dirty="0"/>
          </a:p>
        </p:txBody>
      </p:sp>
      <p:sp>
        <p:nvSpPr>
          <p:cNvPr id="20" name="Textfeld 19"/>
          <p:cNvSpPr txBox="1"/>
          <p:nvPr/>
        </p:nvSpPr>
        <p:spPr>
          <a:xfrm>
            <a:off x="4648200" y="4634805"/>
            <a:ext cx="4619083" cy="1169551"/>
          </a:xfrm>
          <a:prstGeom prst="rect">
            <a:avLst/>
          </a:prstGeom>
          <a:noFill/>
        </p:spPr>
        <p:txBody>
          <a:bodyPr wrap="square" rtlCol="0">
            <a:spAutoFit/>
          </a:bodyPr>
          <a:lstStyle/>
          <a:p>
            <a:r>
              <a:rPr lang="de-DE" sz="1400" b="1" dirty="0" smtClean="0">
                <a:solidFill>
                  <a:schemeClr val="bg1">
                    <a:lumMod val="10000"/>
                  </a:schemeClr>
                </a:solidFill>
                <a:cs typeface="Times New Roman" panose="02020603050405020304" pitchFamily="18" charset="0"/>
              </a:rPr>
              <a:t>PTEN:</a:t>
            </a:r>
            <a:r>
              <a:rPr lang="de-DE" sz="1400" dirty="0" smtClean="0">
                <a:solidFill>
                  <a:schemeClr val="bg1">
                    <a:lumMod val="10000"/>
                  </a:schemeClr>
                </a:solidFill>
                <a:cs typeface="Times New Roman" panose="02020603050405020304" pitchFamily="18" charset="0"/>
              </a:rPr>
              <a:t> </a:t>
            </a:r>
            <a:r>
              <a:rPr lang="de-DE" sz="1400" dirty="0" err="1" smtClean="0">
                <a:solidFill>
                  <a:schemeClr val="bg1">
                    <a:lumMod val="10000"/>
                  </a:schemeClr>
                </a:solidFill>
                <a:cs typeface="Times New Roman" panose="02020603050405020304" pitchFamily="18" charset="0"/>
              </a:rPr>
              <a:t>phosphatase</a:t>
            </a:r>
            <a:r>
              <a:rPr lang="de-DE" sz="1400" dirty="0" smtClean="0">
                <a:solidFill>
                  <a:schemeClr val="bg1">
                    <a:lumMod val="10000"/>
                  </a:schemeClr>
                </a:solidFill>
                <a:cs typeface="Times New Roman" panose="02020603050405020304" pitchFamily="18" charset="0"/>
              </a:rPr>
              <a:t> </a:t>
            </a:r>
            <a:r>
              <a:rPr lang="de-DE" sz="1400" dirty="0" err="1">
                <a:solidFill>
                  <a:schemeClr val="bg1">
                    <a:lumMod val="10000"/>
                  </a:schemeClr>
                </a:solidFill>
                <a:cs typeface="Times New Roman" panose="02020603050405020304" pitchFamily="18" charset="0"/>
              </a:rPr>
              <a:t>and</a:t>
            </a:r>
            <a:r>
              <a:rPr lang="de-DE" sz="1400" dirty="0">
                <a:solidFill>
                  <a:schemeClr val="bg1">
                    <a:lumMod val="10000"/>
                  </a:schemeClr>
                </a:solidFill>
                <a:cs typeface="Times New Roman" panose="02020603050405020304" pitchFamily="18" charset="0"/>
              </a:rPr>
              <a:t> </a:t>
            </a:r>
            <a:r>
              <a:rPr lang="de-DE" sz="1400" dirty="0" err="1">
                <a:solidFill>
                  <a:schemeClr val="bg1">
                    <a:lumMod val="10000"/>
                  </a:schemeClr>
                </a:solidFill>
                <a:cs typeface="Times New Roman" panose="02020603050405020304" pitchFamily="18" charset="0"/>
              </a:rPr>
              <a:t>tensin</a:t>
            </a:r>
            <a:r>
              <a:rPr lang="de-DE" sz="1400" dirty="0">
                <a:solidFill>
                  <a:schemeClr val="bg1">
                    <a:lumMod val="10000"/>
                  </a:schemeClr>
                </a:solidFill>
                <a:cs typeface="Times New Roman" panose="02020603050405020304" pitchFamily="18" charset="0"/>
              </a:rPr>
              <a:t> </a:t>
            </a:r>
            <a:r>
              <a:rPr lang="de-DE" sz="1400" dirty="0" err="1" smtClean="0">
                <a:solidFill>
                  <a:schemeClr val="bg1">
                    <a:lumMod val="10000"/>
                  </a:schemeClr>
                </a:solidFill>
                <a:cs typeface="Times New Roman" panose="02020603050405020304" pitchFamily="18" charset="0"/>
              </a:rPr>
              <a:t>homologue</a:t>
            </a:r>
            <a:r>
              <a:rPr lang="de-DE" sz="1400" dirty="0" smtClean="0">
                <a:solidFill>
                  <a:schemeClr val="bg1">
                    <a:lumMod val="10000"/>
                  </a:schemeClr>
                </a:solidFill>
                <a:cs typeface="Times New Roman" panose="02020603050405020304" pitchFamily="18" charset="0"/>
              </a:rPr>
              <a:t>; </a:t>
            </a:r>
            <a:r>
              <a:rPr lang="de-DE" sz="1400" b="1" dirty="0" smtClean="0">
                <a:solidFill>
                  <a:schemeClr val="bg1">
                    <a:lumMod val="10000"/>
                  </a:schemeClr>
                </a:solidFill>
                <a:cs typeface="Times New Roman" panose="02020603050405020304" pitchFamily="18" charset="0"/>
              </a:rPr>
              <a:t>PI3K</a:t>
            </a:r>
            <a:r>
              <a:rPr lang="de-DE" sz="1400" b="1" dirty="0">
                <a:solidFill>
                  <a:schemeClr val="bg1">
                    <a:lumMod val="10000"/>
                  </a:schemeClr>
                </a:solidFill>
                <a:cs typeface="Times New Roman" panose="02020603050405020304" pitchFamily="18" charset="0"/>
              </a:rPr>
              <a:t>:</a:t>
            </a:r>
            <a:r>
              <a:rPr lang="de-DE" sz="1400" dirty="0" smtClean="0">
                <a:solidFill>
                  <a:schemeClr val="bg1">
                    <a:lumMod val="10000"/>
                  </a:schemeClr>
                </a:solidFill>
                <a:cs typeface="Times New Roman" panose="02020603050405020304" pitchFamily="18" charset="0"/>
              </a:rPr>
              <a:t> </a:t>
            </a:r>
            <a:r>
              <a:rPr lang="de-DE" sz="1400" dirty="0" err="1">
                <a:solidFill>
                  <a:schemeClr val="bg1">
                    <a:lumMod val="10000"/>
                  </a:schemeClr>
                </a:solidFill>
                <a:cs typeface="Times New Roman" panose="02020603050405020304" pitchFamily="18" charset="0"/>
              </a:rPr>
              <a:t>phosphatidylinositol</a:t>
            </a:r>
            <a:r>
              <a:rPr lang="de-DE" sz="1400" dirty="0">
                <a:solidFill>
                  <a:schemeClr val="bg1">
                    <a:lumMod val="10000"/>
                  </a:schemeClr>
                </a:solidFill>
                <a:cs typeface="Times New Roman" panose="02020603050405020304" pitchFamily="18" charset="0"/>
              </a:rPr>
              <a:t> </a:t>
            </a:r>
            <a:r>
              <a:rPr lang="de-DE" sz="1400" dirty="0" smtClean="0">
                <a:solidFill>
                  <a:schemeClr val="bg1">
                    <a:lumMod val="10000"/>
                  </a:schemeClr>
                </a:solidFill>
                <a:cs typeface="Times New Roman" panose="02020603050405020304" pitchFamily="18" charset="0"/>
              </a:rPr>
              <a:t>3-kinase; </a:t>
            </a:r>
            <a:r>
              <a:rPr lang="de-DE" sz="1400" b="1" dirty="0" smtClean="0">
                <a:solidFill>
                  <a:schemeClr val="bg1">
                    <a:lumMod val="10000"/>
                  </a:schemeClr>
                </a:solidFill>
                <a:cs typeface="Times New Roman" panose="02020603050405020304" pitchFamily="18" charset="0"/>
              </a:rPr>
              <a:t>AKT:</a:t>
            </a:r>
            <a:r>
              <a:rPr lang="de-DE" sz="1400" dirty="0" smtClean="0">
                <a:solidFill>
                  <a:schemeClr val="bg1">
                    <a:lumMod val="10000"/>
                  </a:schemeClr>
                </a:solidFill>
                <a:cs typeface="Times New Roman" panose="02020603050405020304" pitchFamily="18" charset="0"/>
              </a:rPr>
              <a:t> </a:t>
            </a:r>
            <a:r>
              <a:rPr lang="de-DE" sz="1400" dirty="0" err="1">
                <a:solidFill>
                  <a:schemeClr val="bg1">
                    <a:lumMod val="10000"/>
                  </a:schemeClr>
                </a:solidFill>
                <a:cs typeface="Times New Roman" panose="02020603050405020304" pitchFamily="18" charset="0"/>
              </a:rPr>
              <a:t>protein</a:t>
            </a:r>
            <a:r>
              <a:rPr lang="de-DE" sz="1400" dirty="0">
                <a:solidFill>
                  <a:schemeClr val="bg1">
                    <a:lumMod val="10000"/>
                  </a:schemeClr>
                </a:solidFill>
                <a:cs typeface="Times New Roman" panose="02020603050405020304" pitchFamily="18" charset="0"/>
              </a:rPr>
              <a:t> </a:t>
            </a:r>
            <a:r>
              <a:rPr lang="de-DE" sz="1400" dirty="0" err="1">
                <a:solidFill>
                  <a:schemeClr val="bg1">
                    <a:lumMod val="10000"/>
                  </a:schemeClr>
                </a:solidFill>
                <a:cs typeface="Times New Roman" panose="02020603050405020304" pitchFamily="18" charset="0"/>
              </a:rPr>
              <a:t>kinase</a:t>
            </a:r>
            <a:r>
              <a:rPr lang="de-DE" sz="1400" dirty="0">
                <a:solidFill>
                  <a:schemeClr val="bg1">
                    <a:lumMod val="10000"/>
                  </a:schemeClr>
                </a:solidFill>
                <a:cs typeface="Times New Roman" panose="02020603050405020304" pitchFamily="18" charset="0"/>
              </a:rPr>
              <a:t> </a:t>
            </a:r>
            <a:r>
              <a:rPr lang="de-DE" sz="1400" dirty="0" smtClean="0">
                <a:solidFill>
                  <a:schemeClr val="bg1">
                    <a:lumMod val="10000"/>
                  </a:schemeClr>
                </a:solidFill>
                <a:cs typeface="Times New Roman" panose="02020603050405020304" pitchFamily="18" charset="0"/>
              </a:rPr>
              <a:t>B; </a:t>
            </a:r>
            <a:r>
              <a:rPr lang="de-DE" sz="1400" b="1" dirty="0" smtClean="0">
                <a:solidFill>
                  <a:schemeClr val="bg1">
                    <a:lumMod val="10000"/>
                  </a:schemeClr>
                </a:solidFill>
                <a:cs typeface="Times New Roman" panose="02020603050405020304" pitchFamily="18" charset="0"/>
              </a:rPr>
              <a:t>mTORC1:</a:t>
            </a:r>
            <a:r>
              <a:rPr lang="de-DE" sz="1400" dirty="0" smtClean="0">
                <a:solidFill>
                  <a:schemeClr val="bg1">
                    <a:lumMod val="10000"/>
                  </a:schemeClr>
                </a:solidFill>
                <a:cs typeface="Times New Roman" panose="02020603050405020304" pitchFamily="18" charset="0"/>
              </a:rPr>
              <a:t> </a:t>
            </a:r>
            <a:r>
              <a:rPr lang="de-DE" sz="1400" dirty="0" err="1" smtClean="0">
                <a:solidFill>
                  <a:schemeClr val="bg1">
                    <a:lumMod val="10000"/>
                  </a:schemeClr>
                </a:solidFill>
                <a:cs typeface="Times New Roman" panose="02020603050405020304" pitchFamily="18" charset="0"/>
              </a:rPr>
              <a:t>mammalian</a:t>
            </a:r>
            <a:r>
              <a:rPr lang="de-DE" sz="1400" dirty="0" smtClean="0">
                <a:solidFill>
                  <a:schemeClr val="bg1">
                    <a:lumMod val="10000"/>
                  </a:schemeClr>
                </a:solidFill>
                <a:cs typeface="Times New Roman" panose="02020603050405020304" pitchFamily="18" charset="0"/>
              </a:rPr>
              <a:t> </a:t>
            </a:r>
            <a:r>
              <a:rPr lang="de-DE" sz="1400" dirty="0" err="1">
                <a:solidFill>
                  <a:schemeClr val="bg1">
                    <a:lumMod val="10000"/>
                  </a:schemeClr>
                </a:solidFill>
                <a:cs typeface="Times New Roman" panose="02020603050405020304" pitchFamily="18" charset="0"/>
              </a:rPr>
              <a:t>target</a:t>
            </a:r>
            <a:r>
              <a:rPr lang="de-DE" sz="1400" dirty="0">
                <a:solidFill>
                  <a:schemeClr val="bg1">
                    <a:lumMod val="10000"/>
                  </a:schemeClr>
                </a:solidFill>
                <a:cs typeface="Times New Roman" panose="02020603050405020304" pitchFamily="18" charset="0"/>
              </a:rPr>
              <a:t> </a:t>
            </a:r>
            <a:r>
              <a:rPr lang="de-DE" sz="1400" dirty="0" err="1">
                <a:solidFill>
                  <a:schemeClr val="bg1">
                    <a:lumMod val="10000"/>
                  </a:schemeClr>
                </a:solidFill>
                <a:cs typeface="Times New Roman" panose="02020603050405020304" pitchFamily="18" charset="0"/>
              </a:rPr>
              <a:t>of</a:t>
            </a:r>
            <a:r>
              <a:rPr lang="de-DE" sz="1400" dirty="0">
                <a:solidFill>
                  <a:schemeClr val="bg1">
                    <a:lumMod val="10000"/>
                  </a:schemeClr>
                </a:solidFill>
                <a:cs typeface="Times New Roman" panose="02020603050405020304" pitchFamily="18" charset="0"/>
              </a:rPr>
              <a:t> </a:t>
            </a:r>
            <a:r>
              <a:rPr lang="de-DE" sz="1400" dirty="0" err="1">
                <a:solidFill>
                  <a:schemeClr val="bg1">
                    <a:lumMod val="10000"/>
                  </a:schemeClr>
                </a:solidFill>
                <a:cs typeface="Times New Roman" panose="02020603050405020304" pitchFamily="18" charset="0"/>
              </a:rPr>
              <a:t>rapamycin</a:t>
            </a:r>
            <a:r>
              <a:rPr lang="de-DE" sz="1400" dirty="0">
                <a:solidFill>
                  <a:schemeClr val="bg1">
                    <a:lumMod val="10000"/>
                  </a:schemeClr>
                </a:solidFill>
                <a:cs typeface="Times New Roman" panose="02020603050405020304" pitchFamily="18" charset="0"/>
              </a:rPr>
              <a:t> </a:t>
            </a:r>
            <a:r>
              <a:rPr lang="de-DE" sz="1400" dirty="0" err="1">
                <a:solidFill>
                  <a:schemeClr val="bg1">
                    <a:lumMod val="10000"/>
                  </a:schemeClr>
                </a:solidFill>
                <a:cs typeface="Times New Roman" panose="02020603050405020304" pitchFamily="18" charset="0"/>
              </a:rPr>
              <a:t>complex</a:t>
            </a:r>
            <a:r>
              <a:rPr lang="de-DE" sz="1400" dirty="0">
                <a:solidFill>
                  <a:schemeClr val="bg1">
                    <a:lumMod val="10000"/>
                  </a:schemeClr>
                </a:solidFill>
                <a:cs typeface="Times New Roman" panose="02020603050405020304" pitchFamily="18" charset="0"/>
              </a:rPr>
              <a:t> </a:t>
            </a:r>
            <a:r>
              <a:rPr lang="de-DE" sz="1400" dirty="0" smtClean="0">
                <a:solidFill>
                  <a:schemeClr val="bg1">
                    <a:lumMod val="10000"/>
                  </a:schemeClr>
                </a:solidFill>
                <a:cs typeface="Times New Roman" panose="02020603050405020304" pitchFamily="18" charset="0"/>
              </a:rPr>
              <a:t>1; </a:t>
            </a:r>
            <a:r>
              <a:rPr lang="de-DE" sz="1400" b="1" dirty="0" smtClean="0">
                <a:solidFill>
                  <a:schemeClr val="bg1">
                    <a:lumMod val="10000"/>
                  </a:schemeClr>
                </a:solidFill>
                <a:cs typeface="Times New Roman" panose="02020603050405020304" pitchFamily="18" charset="0"/>
              </a:rPr>
              <a:t>DHT:</a:t>
            </a:r>
            <a:r>
              <a:rPr lang="de-DE" sz="1400" dirty="0" smtClean="0">
                <a:solidFill>
                  <a:schemeClr val="bg1">
                    <a:lumMod val="10000"/>
                  </a:schemeClr>
                </a:solidFill>
                <a:cs typeface="Times New Roman" panose="02020603050405020304" pitchFamily="18" charset="0"/>
              </a:rPr>
              <a:t> </a:t>
            </a:r>
            <a:r>
              <a:rPr lang="de-DE" sz="1400" dirty="0" err="1" smtClean="0">
                <a:solidFill>
                  <a:schemeClr val="bg1">
                    <a:lumMod val="10000"/>
                  </a:schemeClr>
                </a:solidFill>
                <a:cs typeface="Times New Roman" panose="02020603050405020304" pitchFamily="18" charset="0"/>
              </a:rPr>
              <a:t>dihydrotestosterone</a:t>
            </a:r>
            <a:r>
              <a:rPr lang="de-DE" sz="1400" dirty="0">
                <a:solidFill>
                  <a:schemeClr val="bg1">
                    <a:lumMod val="10000"/>
                  </a:schemeClr>
                </a:solidFill>
                <a:cs typeface="Times New Roman" panose="02020603050405020304" pitchFamily="18" charset="0"/>
              </a:rPr>
              <a:t>;</a:t>
            </a:r>
            <a:r>
              <a:rPr lang="de-DE" sz="1400" dirty="0" smtClean="0">
                <a:solidFill>
                  <a:schemeClr val="bg1">
                    <a:lumMod val="10000"/>
                  </a:schemeClr>
                </a:solidFill>
                <a:cs typeface="Times New Roman" panose="02020603050405020304" pitchFamily="18" charset="0"/>
              </a:rPr>
              <a:t> </a:t>
            </a:r>
            <a:r>
              <a:rPr lang="de-DE" sz="1400" b="1" dirty="0" smtClean="0">
                <a:solidFill>
                  <a:schemeClr val="bg1">
                    <a:lumMod val="10000"/>
                  </a:schemeClr>
                </a:solidFill>
                <a:cs typeface="Times New Roman" panose="02020603050405020304" pitchFamily="18" charset="0"/>
              </a:rPr>
              <a:t>AR:</a:t>
            </a:r>
            <a:r>
              <a:rPr lang="de-DE" sz="1400" dirty="0" smtClean="0">
                <a:solidFill>
                  <a:schemeClr val="bg1">
                    <a:lumMod val="10000"/>
                  </a:schemeClr>
                </a:solidFill>
                <a:cs typeface="Times New Roman" panose="02020603050405020304" pitchFamily="18" charset="0"/>
              </a:rPr>
              <a:t> </a:t>
            </a:r>
            <a:r>
              <a:rPr lang="pt-BR" sz="1400" dirty="0" smtClean="0">
                <a:solidFill>
                  <a:schemeClr val="bg1">
                    <a:lumMod val="10000"/>
                  </a:schemeClr>
                </a:solidFill>
                <a:cs typeface="Times New Roman" panose="02020603050405020304" pitchFamily="18" charset="0"/>
              </a:rPr>
              <a:t>androgen </a:t>
            </a:r>
            <a:r>
              <a:rPr lang="pt-BR" sz="1400" dirty="0">
                <a:solidFill>
                  <a:schemeClr val="bg1">
                    <a:lumMod val="10000"/>
                  </a:schemeClr>
                </a:solidFill>
                <a:cs typeface="Times New Roman" panose="02020603050405020304" pitchFamily="18" charset="0"/>
              </a:rPr>
              <a:t>receptor; </a:t>
            </a:r>
            <a:r>
              <a:rPr lang="pt-BR" sz="1400" b="1" dirty="0" smtClean="0">
                <a:solidFill>
                  <a:schemeClr val="bg1">
                    <a:lumMod val="10000"/>
                  </a:schemeClr>
                </a:solidFill>
                <a:cs typeface="Times New Roman" panose="02020603050405020304" pitchFamily="18" charset="0"/>
              </a:rPr>
              <a:t>AR-V7:</a:t>
            </a:r>
            <a:r>
              <a:rPr lang="pt-BR" sz="1400" dirty="0" smtClean="0">
                <a:solidFill>
                  <a:schemeClr val="bg1">
                    <a:lumMod val="10000"/>
                  </a:schemeClr>
                </a:solidFill>
                <a:cs typeface="Times New Roman" panose="02020603050405020304" pitchFamily="18" charset="0"/>
              </a:rPr>
              <a:t> </a:t>
            </a:r>
            <a:r>
              <a:rPr lang="pt-BR" sz="1400" dirty="0">
                <a:solidFill>
                  <a:schemeClr val="bg1">
                    <a:lumMod val="10000"/>
                  </a:schemeClr>
                </a:solidFill>
                <a:cs typeface="Times New Roman" panose="02020603050405020304" pitchFamily="18" charset="0"/>
              </a:rPr>
              <a:t>constitutively active AR variant </a:t>
            </a:r>
            <a:r>
              <a:rPr lang="pt-BR" sz="1400" dirty="0" smtClean="0">
                <a:solidFill>
                  <a:schemeClr val="bg1">
                    <a:lumMod val="10000"/>
                  </a:schemeClr>
                </a:solidFill>
                <a:cs typeface="Times New Roman" panose="02020603050405020304" pitchFamily="18" charset="0"/>
              </a:rPr>
              <a:t>V7</a:t>
            </a:r>
            <a:endParaRPr lang="de-DE" dirty="0"/>
          </a:p>
        </p:txBody>
      </p:sp>
      <p:sp>
        <p:nvSpPr>
          <p:cNvPr id="6" name="Pfeil nach rechts 5"/>
          <p:cNvSpPr/>
          <p:nvPr/>
        </p:nvSpPr>
        <p:spPr>
          <a:xfrm>
            <a:off x="152400" y="4538512"/>
            <a:ext cx="350111" cy="15909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1406164"/>
            <a:ext cx="5460612" cy="280954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229600" cy="830997"/>
          </a:xfrm>
          <a:prstGeom prst="rect">
            <a:avLst/>
          </a:prstGeom>
          <a:noFill/>
        </p:spPr>
        <p:txBody>
          <a:bodyPr wrap="square" rtlCol="0">
            <a:spAutoFit/>
          </a:bodyPr>
          <a:lstStyle/>
          <a:p>
            <a:r>
              <a:rPr lang="fr-FR" sz="2400" b="1" dirty="0" err="1"/>
              <a:t>Results</a:t>
            </a:r>
            <a:r>
              <a:rPr lang="fr-FR" sz="2400" b="1" dirty="0"/>
              <a:t> and </a:t>
            </a:r>
            <a:r>
              <a:rPr lang="fr-FR" sz="2400" b="1" dirty="0" smtClean="0"/>
              <a:t>discussion-</a:t>
            </a:r>
            <a:r>
              <a:rPr lang="fr-FR" sz="2400" b="1" dirty="0" err="1" smtClean="0">
                <a:solidFill>
                  <a:srgbClr val="C00000"/>
                </a:solidFill>
              </a:rPr>
              <a:t>Capillar</a:t>
            </a:r>
            <a:r>
              <a:rPr lang="de-DE" sz="2400" b="1" dirty="0" smtClean="0">
                <a:solidFill>
                  <a:srgbClr val="C00000"/>
                </a:solidFill>
              </a:rPr>
              <a:t>y </a:t>
            </a:r>
            <a:r>
              <a:rPr lang="de-DE" sz="2400" b="1" dirty="0" err="1" smtClean="0">
                <a:solidFill>
                  <a:srgbClr val="C00000"/>
                </a:solidFill>
              </a:rPr>
              <a:t>electrophoresis-based</a:t>
            </a:r>
            <a:r>
              <a:rPr lang="de-DE" sz="2400" b="1" dirty="0">
                <a:solidFill>
                  <a:srgbClr val="C00000"/>
                </a:solidFill>
              </a:rPr>
              <a:t> </a:t>
            </a:r>
            <a:r>
              <a:rPr lang="de-DE" sz="2400" b="1" dirty="0" err="1">
                <a:solidFill>
                  <a:srgbClr val="C00000"/>
                </a:solidFill>
              </a:rPr>
              <a:t>kinase</a:t>
            </a:r>
            <a:r>
              <a:rPr lang="de-DE" sz="2400" b="1" dirty="0">
                <a:solidFill>
                  <a:srgbClr val="C00000"/>
                </a:solidFill>
              </a:rPr>
              <a:t> </a:t>
            </a:r>
            <a:r>
              <a:rPr lang="de-DE" sz="2400" b="1" dirty="0" err="1">
                <a:solidFill>
                  <a:srgbClr val="C00000"/>
                </a:solidFill>
              </a:rPr>
              <a:t>activity</a:t>
            </a:r>
            <a:r>
              <a:rPr lang="de-DE" sz="2400" b="1" dirty="0">
                <a:solidFill>
                  <a:srgbClr val="C00000"/>
                </a:solidFill>
              </a:rPr>
              <a:t> </a:t>
            </a:r>
            <a:r>
              <a:rPr lang="de-DE" sz="2400" b="1" dirty="0" err="1">
                <a:solidFill>
                  <a:srgbClr val="C00000"/>
                </a:solidFill>
              </a:rPr>
              <a:t>assay</a:t>
            </a:r>
            <a:r>
              <a:rPr lang="de-DE" sz="2400" b="1" dirty="0">
                <a:solidFill>
                  <a:srgbClr val="C00000"/>
                </a:solidFill>
              </a:rPr>
              <a:t> </a:t>
            </a:r>
            <a:r>
              <a:rPr lang="de-DE" sz="2400" b="1" dirty="0" smtClean="0">
                <a:solidFill>
                  <a:srgbClr val="C00000"/>
                </a:solidFill>
              </a:rPr>
              <a:t>for </a:t>
            </a:r>
            <a:r>
              <a:rPr lang="fr-FR" sz="2400" b="1" dirty="0" smtClean="0">
                <a:solidFill>
                  <a:srgbClr val="C00000"/>
                </a:solidFill>
              </a:rPr>
              <a:t>PIP5K1</a:t>
            </a:r>
            <a:r>
              <a:rPr lang="el-GR" sz="2400" b="1" dirty="0" smtClean="0">
                <a:solidFill>
                  <a:srgbClr val="C00000"/>
                </a:solidFill>
              </a:rPr>
              <a:t>α</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6</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7" name="Textfeld 16"/>
          <p:cNvSpPr txBox="1"/>
          <p:nvPr/>
        </p:nvSpPr>
        <p:spPr>
          <a:xfrm>
            <a:off x="228600" y="5334000"/>
            <a:ext cx="8762999" cy="646331"/>
          </a:xfrm>
          <a:prstGeom prst="rect">
            <a:avLst/>
          </a:prstGeom>
          <a:noFill/>
        </p:spPr>
        <p:txBody>
          <a:bodyPr wrap="square" rtlCol="0">
            <a:spAutoFit/>
          </a:bodyPr>
          <a:lstStyle/>
          <a:p>
            <a:r>
              <a:rPr lang="de-DE" dirty="0" smtClean="0"/>
              <a:t>For </a:t>
            </a:r>
            <a:r>
              <a:rPr lang="de-DE" dirty="0" err="1" smtClean="0"/>
              <a:t>detailed</a:t>
            </a:r>
            <a:r>
              <a:rPr lang="de-DE" dirty="0" smtClean="0"/>
              <a:t> </a:t>
            </a:r>
            <a:r>
              <a:rPr lang="de-DE" dirty="0" err="1" smtClean="0"/>
              <a:t>inforamtion</a:t>
            </a:r>
            <a:r>
              <a:rPr lang="de-DE" dirty="0" smtClean="0"/>
              <a:t> on </a:t>
            </a:r>
            <a:r>
              <a:rPr lang="de-DE" dirty="0" err="1" smtClean="0"/>
              <a:t>the</a:t>
            </a:r>
            <a:r>
              <a:rPr lang="de-DE" dirty="0" smtClean="0"/>
              <a:t> </a:t>
            </a:r>
            <a:r>
              <a:rPr lang="de-DE" dirty="0" err="1" smtClean="0"/>
              <a:t>detailed</a:t>
            </a:r>
            <a:r>
              <a:rPr lang="de-DE" dirty="0" smtClean="0"/>
              <a:t> </a:t>
            </a:r>
            <a:r>
              <a:rPr lang="de-DE" dirty="0" err="1" smtClean="0"/>
              <a:t>assay</a:t>
            </a:r>
            <a:r>
              <a:rPr lang="de-DE" dirty="0" smtClean="0"/>
              <a:t> </a:t>
            </a:r>
            <a:r>
              <a:rPr lang="de-DE" dirty="0" err="1" smtClean="0"/>
              <a:t>setup</a:t>
            </a:r>
            <a:r>
              <a:rPr lang="de-DE" dirty="0" smtClean="0"/>
              <a:t> </a:t>
            </a:r>
            <a:r>
              <a:rPr lang="de-DE" dirty="0" err="1" smtClean="0"/>
              <a:t>please</a:t>
            </a:r>
            <a:r>
              <a:rPr lang="de-DE" dirty="0" smtClean="0"/>
              <a:t> </a:t>
            </a:r>
            <a:r>
              <a:rPr lang="de-DE" dirty="0" err="1" smtClean="0"/>
              <a:t>refer</a:t>
            </a:r>
            <a:r>
              <a:rPr lang="de-DE" dirty="0" smtClean="0"/>
              <a:t> </a:t>
            </a:r>
            <a:r>
              <a:rPr lang="de-DE" dirty="0" err="1" smtClean="0"/>
              <a:t>to</a:t>
            </a:r>
            <a:r>
              <a:rPr lang="de-DE" dirty="0" smtClean="0"/>
              <a:t> </a:t>
            </a:r>
          </a:p>
          <a:p>
            <a:r>
              <a:rPr lang="de-DE" dirty="0" smtClean="0">
                <a:solidFill>
                  <a:srgbClr val="0070C0"/>
                </a:solidFill>
              </a:rPr>
              <a:t>Strätker, K. </a:t>
            </a:r>
            <a:r>
              <a:rPr lang="de-DE" i="1" dirty="0" smtClean="0">
                <a:solidFill>
                  <a:srgbClr val="0070C0"/>
                </a:solidFill>
              </a:rPr>
              <a:t>et al.</a:t>
            </a:r>
            <a:r>
              <a:rPr lang="de-DE" dirty="0" smtClean="0">
                <a:solidFill>
                  <a:srgbClr val="0070C0"/>
                </a:solidFill>
              </a:rPr>
              <a:t> </a:t>
            </a:r>
            <a:r>
              <a:rPr lang="de-DE" i="1" dirty="0">
                <a:solidFill>
                  <a:srgbClr val="0070C0"/>
                </a:solidFill>
              </a:rPr>
              <a:t>FEBS J</a:t>
            </a:r>
            <a:r>
              <a:rPr lang="de-DE" dirty="0">
                <a:solidFill>
                  <a:srgbClr val="0070C0"/>
                </a:solidFill>
              </a:rPr>
              <a:t>, </a:t>
            </a:r>
            <a:r>
              <a:rPr lang="de-DE" b="1" dirty="0">
                <a:solidFill>
                  <a:srgbClr val="0070C0"/>
                </a:solidFill>
              </a:rPr>
              <a:t>287</a:t>
            </a:r>
            <a:r>
              <a:rPr lang="de-DE" dirty="0">
                <a:solidFill>
                  <a:srgbClr val="0070C0"/>
                </a:solidFill>
              </a:rPr>
              <a:t>: </a:t>
            </a:r>
            <a:r>
              <a:rPr lang="de-DE" dirty="0" smtClean="0">
                <a:solidFill>
                  <a:srgbClr val="0070C0"/>
                </a:solidFill>
              </a:rPr>
              <a:t>3042-3064 (2020)</a:t>
            </a:r>
            <a:endParaRPr lang="de-DE" dirty="0">
              <a:solidFill>
                <a:srgbClr val="0070C0"/>
              </a:solidFill>
            </a:endParaRPr>
          </a:p>
        </p:txBody>
      </p:sp>
      <p:grpSp>
        <p:nvGrpSpPr>
          <p:cNvPr id="14" name="Gruppieren 13"/>
          <p:cNvGrpSpPr/>
          <p:nvPr/>
        </p:nvGrpSpPr>
        <p:grpSpPr>
          <a:xfrm>
            <a:off x="296036" y="1806816"/>
            <a:ext cx="4285488" cy="3061847"/>
            <a:chOff x="296036" y="1806816"/>
            <a:chExt cx="4285488" cy="3061847"/>
          </a:xfrm>
        </p:grpSpPr>
        <p:pic>
          <p:nvPicPr>
            <p:cNvPr id="12" name="Grafi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36" y="1806816"/>
              <a:ext cx="4285488" cy="3061847"/>
            </a:xfrm>
            <a:prstGeom prst="rect">
              <a:avLst/>
            </a:prstGeom>
          </p:spPr>
        </p:pic>
        <p:sp>
          <p:nvSpPr>
            <p:cNvPr id="19" name="Ellipse 18"/>
            <p:cNvSpPr/>
            <p:nvPr/>
          </p:nvSpPr>
          <p:spPr>
            <a:xfrm>
              <a:off x="3581400" y="3486963"/>
              <a:ext cx="872756" cy="627837"/>
            </a:xfrm>
            <a:prstGeom prst="ellipse">
              <a:avLst/>
            </a:prstGeom>
            <a:solidFill>
              <a:srgbClr val="FF0000">
                <a:alpha val="83000"/>
              </a:srgb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6" name="Gruppieren 25"/>
          <p:cNvGrpSpPr/>
          <p:nvPr/>
        </p:nvGrpSpPr>
        <p:grpSpPr>
          <a:xfrm>
            <a:off x="4861560" y="1828800"/>
            <a:ext cx="4130040" cy="3050977"/>
            <a:chOff x="4861560" y="1828800"/>
            <a:chExt cx="4130040" cy="3050977"/>
          </a:xfrm>
        </p:grpSpPr>
        <p:grpSp>
          <p:nvGrpSpPr>
            <p:cNvPr id="20" name="Gruppieren 19"/>
            <p:cNvGrpSpPr/>
            <p:nvPr/>
          </p:nvGrpSpPr>
          <p:grpSpPr>
            <a:xfrm>
              <a:off x="4861560" y="1828800"/>
              <a:ext cx="4130040" cy="3039863"/>
              <a:chOff x="4724400" y="1828800"/>
              <a:chExt cx="4130040" cy="3039863"/>
            </a:xfrm>
          </p:grpSpPr>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982134"/>
                <a:ext cx="4053840" cy="2886529"/>
              </a:xfrm>
              <a:prstGeom prst="rect">
                <a:avLst/>
              </a:prstGeom>
            </p:spPr>
          </p:pic>
          <p:sp>
            <p:nvSpPr>
              <p:cNvPr id="16" name="Rechteck 15"/>
              <p:cNvSpPr/>
              <p:nvPr/>
            </p:nvSpPr>
            <p:spPr>
              <a:xfrm>
                <a:off x="4800600" y="2819400"/>
                <a:ext cx="152400" cy="10843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rot="16200000">
                <a:off x="3468589" y="3084611"/>
                <a:ext cx="2819400" cy="307777"/>
              </a:xfrm>
              <a:prstGeom prst="rect">
                <a:avLst/>
              </a:prstGeom>
              <a:noFill/>
            </p:spPr>
            <p:txBody>
              <a:bodyPr wrap="square" rtlCol="0">
                <a:spAutoFit/>
              </a:bodyPr>
              <a:lstStyle/>
              <a:p>
                <a:pPr algn="ctr"/>
                <a:r>
                  <a:rPr lang="de-DE" sz="1400" dirty="0" err="1" smtClean="0"/>
                  <a:t>Fluorescence</a:t>
                </a:r>
                <a:r>
                  <a:rPr lang="de-DE" sz="1400" dirty="0" smtClean="0"/>
                  <a:t> </a:t>
                </a:r>
                <a:r>
                  <a:rPr lang="en-US" sz="1400" dirty="0" smtClean="0"/>
                  <a:t>[</a:t>
                </a:r>
                <a:r>
                  <a:rPr lang="de-DE" sz="1400" dirty="0" smtClean="0"/>
                  <a:t>%]</a:t>
                </a:r>
                <a:endParaRPr lang="de-DE" sz="1400" dirty="0"/>
              </a:p>
            </p:txBody>
          </p:sp>
        </p:grpSp>
        <p:sp>
          <p:nvSpPr>
            <p:cNvPr id="25" name="Rechteck 24"/>
            <p:cNvSpPr/>
            <p:nvPr/>
          </p:nvSpPr>
          <p:spPr>
            <a:xfrm>
              <a:off x="6400800" y="4666144"/>
              <a:ext cx="685800" cy="134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p:cNvSpPr txBox="1"/>
            <p:nvPr/>
          </p:nvSpPr>
          <p:spPr>
            <a:xfrm>
              <a:off x="5334000" y="4572000"/>
              <a:ext cx="2819400" cy="307777"/>
            </a:xfrm>
            <a:prstGeom prst="rect">
              <a:avLst/>
            </a:prstGeom>
            <a:noFill/>
          </p:spPr>
          <p:txBody>
            <a:bodyPr wrap="square" rtlCol="0">
              <a:spAutoFit/>
            </a:bodyPr>
            <a:lstStyle/>
            <a:p>
              <a:pPr algn="ctr"/>
              <a:r>
                <a:rPr lang="de-DE" sz="1400" dirty="0" smtClean="0"/>
                <a:t>Time </a:t>
              </a:r>
              <a:r>
                <a:rPr lang="en-US" sz="1400" dirty="0" smtClean="0"/>
                <a:t>[min</a:t>
              </a:r>
              <a:r>
                <a:rPr lang="de-DE" sz="1400" dirty="0" smtClean="0"/>
                <a:t>]</a:t>
              </a:r>
              <a:endParaRPr lang="de-DE" sz="1400" dirty="0"/>
            </a:p>
          </p:txBody>
        </p:sp>
      </p:grpSp>
    </p:spTree>
    <p:extLst>
      <p:ext uri="{BB962C8B-B14F-4D97-AF65-F5344CB8AC3E}">
        <p14:creationId xmlns:p14="http://schemas.microsoft.com/office/powerpoint/2010/main" val="1412598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830997"/>
          </a:xfrm>
          <a:prstGeom prst="rect">
            <a:avLst/>
          </a:prstGeom>
          <a:noFill/>
        </p:spPr>
        <p:txBody>
          <a:bodyPr wrap="square" rtlCol="0">
            <a:spAutoFit/>
          </a:bodyPr>
          <a:lstStyle/>
          <a:p>
            <a:r>
              <a:rPr lang="fr-FR" sz="2400" b="1" dirty="0" err="1"/>
              <a:t>Results</a:t>
            </a:r>
            <a:r>
              <a:rPr lang="fr-FR" sz="2400" b="1" dirty="0"/>
              <a:t> and </a:t>
            </a:r>
            <a:r>
              <a:rPr lang="fr-FR" sz="2400" b="1" dirty="0" smtClean="0"/>
              <a:t>discussion-</a:t>
            </a:r>
            <a:r>
              <a:rPr lang="fr-FR" sz="2400" b="1" dirty="0" smtClean="0">
                <a:solidFill>
                  <a:srgbClr val="C00000"/>
                </a:solidFill>
              </a:rPr>
              <a:t>Screening of </a:t>
            </a:r>
            <a:r>
              <a:rPr lang="fr-FR" sz="2400" b="1" dirty="0" err="1" smtClean="0">
                <a:solidFill>
                  <a:srgbClr val="C00000"/>
                </a:solidFill>
              </a:rPr>
              <a:t>Pyranobenzoquinone</a:t>
            </a:r>
            <a:r>
              <a:rPr lang="fr-FR" sz="2400" b="1" dirty="0" smtClean="0">
                <a:solidFill>
                  <a:srgbClr val="C00000"/>
                </a:solidFill>
              </a:rPr>
              <a:t> </a:t>
            </a:r>
            <a:r>
              <a:rPr lang="fr-FR" sz="2400" b="1" dirty="0" err="1" smtClean="0">
                <a:solidFill>
                  <a:srgbClr val="C00000"/>
                </a:solidFill>
              </a:rPr>
              <a:t>derivatives</a:t>
            </a:r>
            <a:r>
              <a:rPr lang="fr-FR" sz="2400" b="1" dirty="0" smtClean="0">
                <a:solidFill>
                  <a:srgbClr val="C00000"/>
                </a:solidFill>
              </a:rPr>
              <a:t> for </a:t>
            </a:r>
            <a:r>
              <a:rPr lang="fr-FR" sz="2400" b="1" dirty="0" err="1" smtClean="0">
                <a:solidFill>
                  <a:srgbClr val="C00000"/>
                </a:solidFill>
              </a:rPr>
              <a:t>inhibitors</a:t>
            </a:r>
            <a:r>
              <a:rPr lang="fr-FR" sz="2400" b="1" dirty="0" smtClean="0">
                <a:solidFill>
                  <a:srgbClr val="C00000"/>
                </a:solidFill>
              </a:rPr>
              <a:t> of </a:t>
            </a:r>
            <a:r>
              <a:rPr lang="fr-FR" sz="2400" b="1" dirty="0" err="1" smtClean="0">
                <a:solidFill>
                  <a:srgbClr val="C00000"/>
                </a:solidFill>
              </a:rPr>
              <a:t>human</a:t>
            </a:r>
            <a:r>
              <a:rPr lang="fr-FR" sz="2400" b="1" dirty="0" smtClean="0">
                <a:solidFill>
                  <a:srgbClr val="C00000"/>
                </a:solidFill>
              </a:rPr>
              <a:t> PIP5K1</a:t>
            </a:r>
            <a:r>
              <a:rPr lang="el-GR" sz="2400" b="1" dirty="0" smtClean="0">
                <a:solidFill>
                  <a:srgbClr val="C00000"/>
                </a:solidFill>
              </a:rPr>
              <a:t>α</a:t>
            </a:r>
            <a:r>
              <a:rPr lang="fr-FR" sz="2400" b="1" dirty="0" smtClean="0"/>
              <a:t> </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7</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pSp>
        <p:nvGrpSpPr>
          <p:cNvPr id="10" name="Gruppieren 9"/>
          <p:cNvGrpSpPr/>
          <p:nvPr/>
        </p:nvGrpSpPr>
        <p:grpSpPr>
          <a:xfrm>
            <a:off x="418898" y="1553242"/>
            <a:ext cx="7582102" cy="3598402"/>
            <a:chOff x="418898" y="1553242"/>
            <a:chExt cx="7582102" cy="3598402"/>
          </a:xfrm>
        </p:grpSpPr>
        <p:pic>
          <p:nvPicPr>
            <p:cNvPr id="9" name="Grafik 8"/>
            <p:cNvPicPr/>
            <p:nvPr/>
          </p:nvPicPr>
          <p:blipFill rotWithShape="1">
            <a:blip r:embed="rId3" cstate="print">
              <a:extLst>
                <a:ext uri="{28A0092B-C50C-407E-A947-70E740481C1C}">
                  <a14:useLocalDpi xmlns:a14="http://schemas.microsoft.com/office/drawing/2010/main" val="0"/>
                </a:ext>
              </a:extLst>
            </a:blip>
            <a:srcRect t="7712"/>
            <a:stretch/>
          </p:blipFill>
          <p:spPr>
            <a:xfrm>
              <a:off x="418898" y="1589687"/>
              <a:ext cx="7582102" cy="3561957"/>
            </a:xfrm>
            <a:prstGeom prst="rect">
              <a:avLst/>
            </a:prstGeom>
          </p:spPr>
        </p:pic>
        <p:sp>
          <p:nvSpPr>
            <p:cNvPr id="2" name="Rechteck 1"/>
            <p:cNvSpPr/>
            <p:nvPr/>
          </p:nvSpPr>
          <p:spPr>
            <a:xfrm>
              <a:off x="4876800" y="1553242"/>
              <a:ext cx="3124200" cy="3455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Ellipse 2"/>
            <p:cNvSpPr/>
            <p:nvPr/>
          </p:nvSpPr>
          <p:spPr>
            <a:xfrm>
              <a:off x="4686300" y="4698754"/>
              <a:ext cx="253931" cy="3204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418898" y="2286000"/>
              <a:ext cx="317564"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rot="16200000">
              <a:off x="-832366" y="3008412"/>
              <a:ext cx="2819400" cy="307777"/>
            </a:xfrm>
            <a:prstGeom prst="rect">
              <a:avLst/>
            </a:prstGeom>
            <a:noFill/>
          </p:spPr>
          <p:txBody>
            <a:bodyPr wrap="square" rtlCol="0">
              <a:spAutoFit/>
            </a:bodyPr>
            <a:lstStyle/>
            <a:p>
              <a:pPr algn="ctr"/>
              <a:r>
                <a:rPr lang="de-DE" sz="1400" dirty="0" smtClean="0"/>
                <a:t>Relative </a:t>
              </a:r>
              <a:r>
                <a:rPr lang="de-DE" sz="1400" dirty="0" err="1" smtClean="0"/>
                <a:t>enzyme</a:t>
              </a:r>
              <a:r>
                <a:rPr lang="de-DE" sz="1400" dirty="0" smtClean="0"/>
                <a:t> </a:t>
              </a:r>
              <a:r>
                <a:rPr lang="de-DE" sz="1400" dirty="0" err="1" smtClean="0"/>
                <a:t>activity</a:t>
              </a:r>
              <a:r>
                <a:rPr lang="de-DE" sz="1400" dirty="0" smtClean="0"/>
                <a:t> [%]</a:t>
              </a:r>
              <a:endParaRPr lang="de-DE" sz="1400" dirty="0"/>
            </a:p>
          </p:txBody>
        </p:sp>
      </p:grpSp>
      <p:pic>
        <p:nvPicPr>
          <p:cNvPr id="15" name="Grafik 14"/>
          <p:cNvPicPr/>
          <p:nvPr/>
        </p:nvPicPr>
        <p:blipFill>
          <a:blip r:embed="rId4">
            <a:extLst>
              <a:ext uri="{28A0092B-C50C-407E-A947-70E740481C1C}">
                <a14:useLocalDpi xmlns:a14="http://schemas.microsoft.com/office/drawing/2010/main" val="0"/>
              </a:ext>
            </a:extLst>
          </a:blip>
          <a:stretch>
            <a:fillRect/>
          </a:stretch>
        </p:blipFill>
        <p:spPr>
          <a:xfrm>
            <a:off x="5788342" y="2133600"/>
            <a:ext cx="2212658" cy="1535430"/>
          </a:xfrm>
          <a:prstGeom prst="rect">
            <a:avLst/>
          </a:prstGeom>
        </p:spPr>
      </p:pic>
      <p:sp>
        <p:nvSpPr>
          <p:cNvPr id="17" name="Textfeld 16"/>
          <p:cNvSpPr txBox="1"/>
          <p:nvPr/>
        </p:nvSpPr>
        <p:spPr>
          <a:xfrm>
            <a:off x="228600" y="5334000"/>
            <a:ext cx="8762999" cy="646331"/>
          </a:xfrm>
          <a:prstGeom prst="rect">
            <a:avLst/>
          </a:prstGeom>
          <a:noFill/>
        </p:spPr>
        <p:txBody>
          <a:bodyPr wrap="square" rtlCol="0">
            <a:spAutoFit/>
          </a:bodyPr>
          <a:lstStyle/>
          <a:p>
            <a:r>
              <a:rPr lang="de-DE" dirty="0" smtClean="0"/>
              <a:t>For </a:t>
            </a:r>
            <a:r>
              <a:rPr lang="de-DE" dirty="0" err="1" smtClean="0"/>
              <a:t>detailed</a:t>
            </a:r>
            <a:r>
              <a:rPr lang="de-DE" dirty="0" smtClean="0"/>
              <a:t> </a:t>
            </a:r>
            <a:r>
              <a:rPr lang="de-DE" dirty="0" err="1" smtClean="0"/>
              <a:t>inforamtion</a:t>
            </a:r>
            <a:r>
              <a:rPr lang="de-DE" dirty="0" smtClean="0"/>
              <a:t> on </a:t>
            </a:r>
            <a:r>
              <a:rPr lang="de-DE" dirty="0" err="1" smtClean="0"/>
              <a:t>the</a:t>
            </a:r>
            <a:r>
              <a:rPr lang="de-DE" dirty="0" smtClean="0"/>
              <a:t> </a:t>
            </a:r>
            <a:r>
              <a:rPr lang="de-DE" dirty="0" err="1" smtClean="0"/>
              <a:t>structural</a:t>
            </a:r>
            <a:r>
              <a:rPr lang="de-DE" dirty="0" smtClean="0"/>
              <a:t> </a:t>
            </a:r>
            <a:r>
              <a:rPr lang="de-DE" dirty="0" err="1" smtClean="0"/>
              <a:t>features</a:t>
            </a:r>
            <a:r>
              <a:rPr lang="de-DE" dirty="0" smtClean="0"/>
              <a:t> </a:t>
            </a:r>
            <a:r>
              <a:rPr lang="de-DE" dirty="0" err="1" smtClean="0"/>
              <a:t>of</a:t>
            </a:r>
            <a:r>
              <a:rPr lang="de-DE" dirty="0" smtClean="0"/>
              <a:t> </a:t>
            </a:r>
            <a:r>
              <a:rPr lang="de-DE" dirty="0" err="1" smtClean="0"/>
              <a:t>the</a:t>
            </a:r>
            <a:r>
              <a:rPr lang="de-DE" dirty="0" smtClean="0"/>
              <a:t> </a:t>
            </a:r>
            <a:r>
              <a:rPr lang="de-DE" dirty="0" err="1" smtClean="0"/>
              <a:t>compounds</a:t>
            </a:r>
            <a:r>
              <a:rPr lang="de-DE" dirty="0" smtClean="0"/>
              <a:t> </a:t>
            </a:r>
            <a:r>
              <a:rPr lang="de-DE" dirty="0" err="1" smtClean="0"/>
              <a:t>tested</a:t>
            </a:r>
            <a:r>
              <a:rPr lang="de-DE" dirty="0" smtClean="0"/>
              <a:t> </a:t>
            </a:r>
            <a:r>
              <a:rPr lang="de-DE" dirty="0" err="1" smtClean="0"/>
              <a:t>please</a:t>
            </a:r>
            <a:r>
              <a:rPr lang="de-DE" dirty="0" smtClean="0"/>
              <a:t> </a:t>
            </a:r>
            <a:r>
              <a:rPr lang="de-DE" dirty="0" err="1" smtClean="0"/>
              <a:t>refer</a:t>
            </a:r>
            <a:r>
              <a:rPr lang="de-DE" dirty="0" smtClean="0"/>
              <a:t> </a:t>
            </a:r>
            <a:r>
              <a:rPr lang="de-DE" dirty="0" err="1" smtClean="0"/>
              <a:t>to</a:t>
            </a:r>
            <a:r>
              <a:rPr lang="de-DE" dirty="0" smtClean="0"/>
              <a:t> </a:t>
            </a:r>
          </a:p>
          <a:p>
            <a:r>
              <a:rPr lang="de-DE" dirty="0" smtClean="0">
                <a:solidFill>
                  <a:srgbClr val="0070C0"/>
                </a:solidFill>
              </a:rPr>
              <a:t>Strätker, K. </a:t>
            </a:r>
            <a:r>
              <a:rPr lang="de-DE" i="1" dirty="0" smtClean="0">
                <a:solidFill>
                  <a:srgbClr val="0070C0"/>
                </a:solidFill>
              </a:rPr>
              <a:t>et al.</a:t>
            </a:r>
            <a:r>
              <a:rPr lang="de-DE" dirty="0" smtClean="0">
                <a:solidFill>
                  <a:srgbClr val="0070C0"/>
                </a:solidFill>
              </a:rPr>
              <a:t> </a:t>
            </a:r>
            <a:r>
              <a:rPr lang="de-DE" i="1" dirty="0">
                <a:solidFill>
                  <a:srgbClr val="0070C0"/>
                </a:solidFill>
              </a:rPr>
              <a:t>FEBS J</a:t>
            </a:r>
            <a:r>
              <a:rPr lang="de-DE" dirty="0">
                <a:solidFill>
                  <a:srgbClr val="0070C0"/>
                </a:solidFill>
              </a:rPr>
              <a:t>, </a:t>
            </a:r>
            <a:r>
              <a:rPr lang="de-DE" b="1" dirty="0">
                <a:solidFill>
                  <a:srgbClr val="0070C0"/>
                </a:solidFill>
              </a:rPr>
              <a:t>287</a:t>
            </a:r>
            <a:r>
              <a:rPr lang="de-DE" dirty="0">
                <a:solidFill>
                  <a:srgbClr val="0070C0"/>
                </a:solidFill>
              </a:rPr>
              <a:t>: </a:t>
            </a:r>
            <a:r>
              <a:rPr lang="de-DE" dirty="0" smtClean="0">
                <a:solidFill>
                  <a:srgbClr val="0070C0"/>
                </a:solidFill>
              </a:rPr>
              <a:t>3042-3064 (2020)</a:t>
            </a:r>
            <a:endParaRPr lang="de-DE" dirty="0">
              <a:solidFill>
                <a:srgbClr val="0070C0"/>
              </a:solidFill>
            </a:endParaRPr>
          </a:p>
        </p:txBody>
      </p:sp>
      <p:sp>
        <p:nvSpPr>
          <p:cNvPr id="18" name="Textfeld 17"/>
          <p:cNvSpPr txBox="1"/>
          <p:nvPr/>
        </p:nvSpPr>
        <p:spPr>
          <a:xfrm>
            <a:off x="990600" y="1628001"/>
            <a:ext cx="3679004" cy="276999"/>
          </a:xfrm>
          <a:prstGeom prst="rect">
            <a:avLst/>
          </a:prstGeom>
          <a:noFill/>
        </p:spPr>
        <p:txBody>
          <a:bodyPr wrap="square" rtlCol="0">
            <a:spAutoFit/>
          </a:bodyPr>
          <a:lstStyle/>
          <a:p>
            <a:r>
              <a:rPr lang="de-DE" sz="1200" dirty="0" err="1" smtClean="0"/>
              <a:t>Compound</a:t>
            </a:r>
            <a:r>
              <a:rPr lang="de-DE" sz="1200" dirty="0" smtClean="0"/>
              <a:t> </a:t>
            </a:r>
            <a:r>
              <a:rPr lang="de-DE" sz="1200" dirty="0" err="1" smtClean="0"/>
              <a:t>concentration</a:t>
            </a:r>
            <a:r>
              <a:rPr lang="de-DE" sz="1200" dirty="0" smtClean="0"/>
              <a:t> = 50 µM</a:t>
            </a:r>
            <a:endParaRPr lang="de-DE" sz="1200" dirty="0">
              <a:solidFill>
                <a:srgbClr val="0070C0"/>
              </a:solidFill>
            </a:endParaRPr>
          </a:p>
        </p:txBody>
      </p:sp>
      <p:cxnSp>
        <p:nvCxnSpPr>
          <p:cNvPr id="13" name="Gerade Verbindung mit Pfeil 12"/>
          <p:cNvCxnSpPr/>
          <p:nvPr/>
        </p:nvCxnSpPr>
        <p:spPr>
          <a:xfrm>
            <a:off x="1600200" y="4102049"/>
            <a:ext cx="0" cy="287644"/>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1" name="Gerade Verbindung mit Pfeil 20"/>
          <p:cNvCxnSpPr/>
          <p:nvPr/>
        </p:nvCxnSpPr>
        <p:spPr>
          <a:xfrm>
            <a:off x="2556000" y="4151320"/>
            <a:ext cx="0" cy="287644"/>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2" name="Gerade Verbindung mit Pfeil 21"/>
          <p:cNvCxnSpPr/>
          <p:nvPr/>
        </p:nvCxnSpPr>
        <p:spPr>
          <a:xfrm>
            <a:off x="3996000" y="3958227"/>
            <a:ext cx="0" cy="287644"/>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14054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534400" cy="461665"/>
          </a:xfrm>
          <a:prstGeom prst="rect">
            <a:avLst/>
          </a:prstGeom>
          <a:noFill/>
        </p:spPr>
        <p:txBody>
          <a:bodyPr wrap="square" rtlCol="0">
            <a:spAutoFit/>
          </a:bodyPr>
          <a:lstStyle/>
          <a:p>
            <a:r>
              <a:rPr lang="fr-FR" sz="2400" b="1" dirty="0" err="1"/>
              <a:t>Results</a:t>
            </a:r>
            <a:r>
              <a:rPr lang="fr-FR" sz="2400" b="1" dirty="0"/>
              <a:t> and </a:t>
            </a:r>
            <a:r>
              <a:rPr lang="fr-FR" sz="2400" b="1" dirty="0" smtClean="0"/>
              <a:t>discussion-</a:t>
            </a:r>
            <a:r>
              <a:rPr lang="fr-FR" sz="2400" b="1" dirty="0" smtClean="0">
                <a:solidFill>
                  <a:srgbClr val="C00000"/>
                </a:solidFill>
              </a:rPr>
              <a:t>IC</a:t>
            </a:r>
            <a:r>
              <a:rPr lang="fr-FR" sz="2400" b="1" baseline="-25000" dirty="0" smtClean="0">
                <a:solidFill>
                  <a:srgbClr val="C00000"/>
                </a:solidFill>
              </a:rPr>
              <a:t>50</a:t>
            </a:r>
            <a:r>
              <a:rPr lang="fr-FR" sz="2400" b="1" dirty="0">
                <a:solidFill>
                  <a:srgbClr val="C00000"/>
                </a:solidFill>
              </a:rPr>
              <a:t> </a:t>
            </a:r>
            <a:r>
              <a:rPr lang="fr-FR" sz="2400" b="1" dirty="0" err="1" smtClean="0">
                <a:solidFill>
                  <a:srgbClr val="C00000"/>
                </a:solidFill>
              </a:rPr>
              <a:t>determination</a:t>
            </a:r>
            <a:r>
              <a:rPr lang="fr-FR" sz="2400" b="1" dirty="0" smtClean="0">
                <a:solidFill>
                  <a:srgbClr val="C00000"/>
                </a:solidFill>
              </a:rPr>
              <a:t> of PMA-31</a:t>
            </a:r>
            <a:r>
              <a:rPr lang="fr-FR" sz="2400" b="1" dirty="0" smtClean="0"/>
              <a:t> </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8</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pSp>
        <p:nvGrpSpPr>
          <p:cNvPr id="40" name="Gruppieren 39"/>
          <p:cNvGrpSpPr/>
          <p:nvPr/>
        </p:nvGrpSpPr>
        <p:grpSpPr>
          <a:xfrm>
            <a:off x="530423" y="1219200"/>
            <a:ext cx="4720528" cy="3123163"/>
            <a:chOff x="530423" y="1677437"/>
            <a:chExt cx="4720528" cy="3123163"/>
          </a:xfrm>
        </p:grpSpPr>
        <p:grpSp>
          <p:nvGrpSpPr>
            <p:cNvPr id="12" name="Gruppieren 11"/>
            <p:cNvGrpSpPr/>
            <p:nvPr/>
          </p:nvGrpSpPr>
          <p:grpSpPr>
            <a:xfrm>
              <a:off x="530423" y="1677437"/>
              <a:ext cx="4720528" cy="3123163"/>
              <a:chOff x="530423" y="2137614"/>
              <a:chExt cx="4720528" cy="3123163"/>
            </a:xfrm>
          </p:grpSpPr>
          <p:pic>
            <p:nvPicPr>
              <p:cNvPr id="19" name="Grafik 18"/>
              <p:cNvPicPr/>
              <p:nvPr/>
            </p:nvPicPr>
            <p:blipFill rotWithShape="1">
              <a:blip r:embed="rId3" cstate="print">
                <a:extLst>
                  <a:ext uri="{28A0092B-C50C-407E-A947-70E740481C1C}">
                    <a14:useLocalDpi xmlns:a14="http://schemas.microsoft.com/office/drawing/2010/main" val="0"/>
                  </a:ext>
                </a:extLst>
              </a:blip>
              <a:srcRect t="4291" b="3"/>
              <a:stretch/>
            </p:blipFill>
            <p:spPr>
              <a:xfrm>
                <a:off x="533400" y="2137614"/>
                <a:ext cx="4717551" cy="3107933"/>
              </a:xfrm>
              <a:prstGeom prst="rect">
                <a:avLst/>
              </a:prstGeom>
            </p:spPr>
          </p:pic>
          <p:sp>
            <p:nvSpPr>
              <p:cNvPr id="20" name="Rechteck 19"/>
              <p:cNvSpPr/>
              <p:nvPr/>
            </p:nvSpPr>
            <p:spPr>
              <a:xfrm>
                <a:off x="1024651" y="3210380"/>
                <a:ext cx="2655586" cy="307777"/>
              </a:xfrm>
              <a:prstGeom prst="rect">
                <a:avLst/>
              </a:prstGeom>
            </p:spPr>
            <p:txBody>
              <a:bodyPr wrap="square">
                <a:spAutoFit/>
              </a:bodyPr>
              <a:lstStyle/>
              <a:p>
                <a:pPr>
                  <a:spcAft>
                    <a:spcPts val="1200"/>
                  </a:spcAft>
                </a:pPr>
                <a:r>
                  <a:rPr lang="de-DE" sz="1400" dirty="0" smtClean="0">
                    <a:solidFill>
                      <a:schemeClr val="bg1">
                        <a:lumMod val="10000"/>
                      </a:schemeClr>
                    </a:solidFill>
                    <a:latin typeface="+mj-lt"/>
                  </a:rPr>
                  <a:t>IC</a:t>
                </a:r>
                <a:r>
                  <a:rPr lang="de-DE" sz="1400" baseline="-25000" dirty="0" smtClean="0">
                    <a:solidFill>
                      <a:schemeClr val="bg1">
                        <a:lumMod val="10000"/>
                      </a:schemeClr>
                    </a:solidFill>
                    <a:latin typeface="+mj-lt"/>
                  </a:rPr>
                  <a:t>50 </a:t>
                </a:r>
                <a:r>
                  <a:rPr lang="de-DE" sz="1400" dirty="0" err="1" smtClean="0">
                    <a:solidFill>
                      <a:schemeClr val="bg1">
                        <a:lumMod val="10000"/>
                      </a:schemeClr>
                    </a:solidFill>
                    <a:latin typeface="+mj-lt"/>
                  </a:rPr>
                  <a:t>value</a:t>
                </a:r>
                <a:r>
                  <a:rPr lang="de-DE" sz="1400" dirty="0" smtClean="0">
                    <a:solidFill>
                      <a:schemeClr val="bg1">
                        <a:lumMod val="10000"/>
                      </a:schemeClr>
                    </a:solidFill>
                    <a:latin typeface="+mj-lt"/>
                  </a:rPr>
                  <a:t> = 1.55 µM</a:t>
                </a:r>
                <a:endParaRPr lang="de-DE" sz="1400" dirty="0">
                  <a:solidFill>
                    <a:schemeClr val="bg1">
                      <a:lumMod val="10000"/>
                    </a:schemeClr>
                  </a:solidFill>
                  <a:latin typeface="+mj-lt"/>
                </a:endParaRPr>
              </a:p>
            </p:txBody>
          </p:sp>
          <p:sp>
            <p:nvSpPr>
              <p:cNvPr id="11" name="Rechteck 10"/>
              <p:cNvSpPr/>
              <p:nvPr/>
            </p:nvSpPr>
            <p:spPr>
              <a:xfrm>
                <a:off x="609600" y="2916467"/>
                <a:ext cx="2286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p:cNvSpPr txBox="1"/>
              <p:nvPr/>
            </p:nvSpPr>
            <p:spPr>
              <a:xfrm rot="16200000">
                <a:off x="-713107" y="3529530"/>
                <a:ext cx="2794837" cy="307777"/>
              </a:xfrm>
              <a:prstGeom prst="rect">
                <a:avLst/>
              </a:prstGeom>
              <a:noFill/>
            </p:spPr>
            <p:txBody>
              <a:bodyPr wrap="square" rtlCol="0">
                <a:spAutoFit/>
              </a:bodyPr>
              <a:lstStyle/>
              <a:p>
                <a:pPr algn="ctr"/>
                <a:r>
                  <a:rPr lang="de-DE" sz="1400" dirty="0" smtClean="0"/>
                  <a:t>Enzyme Inhibition </a:t>
                </a:r>
                <a:r>
                  <a:rPr lang="en-US" sz="1400" dirty="0" smtClean="0"/>
                  <a:t>[</a:t>
                </a:r>
                <a:r>
                  <a:rPr lang="de-DE" sz="1400" dirty="0" smtClean="0"/>
                  <a:t>%]</a:t>
                </a:r>
                <a:endParaRPr lang="de-DE" sz="1400" dirty="0"/>
              </a:p>
            </p:txBody>
          </p:sp>
          <p:sp>
            <p:nvSpPr>
              <p:cNvPr id="29" name="Rechteck 28"/>
              <p:cNvSpPr/>
              <p:nvPr/>
            </p:nvSpPr>
            <p:spPr>
              <a:xfrm>
                <a:off x="1676400" y="4994061"/>
                <a:ext cx="2438400" cy="26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1548563" y="4953000"/>
                <a:ext cx="2794837" cy="307777"/>
              </a:xfrm>
              <a:prstGeom prst="rect">
                <a:avLst/>
              </a:prstGeom>
              <a:noFill/>
            </p:spPr>
            <p:txBody>
              <a:bodyPr wrap="square" rtlCol="0">
                <a:spAutoFit/>
              </a:bodyPr>
              <a:lstStyle/>
              <a:p>
                <a:pPr algn="ctr"/>
                <a:r>
                  <a:rPr lang="de-DE" sz="1400" dirty="0" smtClean="0"/>
                  <a:t>PMA-31 </a:t>
                </a:r>
                <a:r>
                  <a:rPr lang="de-DE" sz="1400" dirty="0" err="1" smtClean="0"/>
                  <a:t>concentration</a:t>
                </a:r>
                <a:r>
                  <a:rPr lang="de-DE" sz="1400" dirty="0"/>
                  <a:t> </a:t>
                </a:r>
                <a:r>
                  <a:rPr lang="en-US" sz="1400" dirty="0" smtClean="0"/>
                  <a:t>[</a:t>
                </a:r>
                <a:r>
                  <a:rPr lang="de-DE" sz="1400" dirty="0" smtClean="0"/>
                  <a:t>µM]</a:t>
                </a:r>
                <a:endParaRPr lang="de-DE" sz="1400" dirty="0"/>
              </a:p>
            </p:txBody>
          </p:sp>
        </p:grpSp>
        <p:grpSp>
          <p:nvGrpSpPr>
            <p:cNvPr id="23" name="Gruppieren 22"/>
            <p:cNvGrpSpPr/>
            <p:nvPr/>
          </p:nvGrpSpPr>
          <p:grpSpPr>
            <a:xfrm>
              <a:off x="3467100" y="3119178"/>
              <a:ext cx="1295400" cy="1219200"/>
              <a:chOff x="1085714" y="2677148"/>
              <a:chExt cx="2783640" cy="2624060"/>
            </a:xfrm>
          </p:grpSpPr>
          <p:pic>
            <p:nvPicPr>
              <p:cNvPr id="24" name="Grafik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774" y="2677148"/>
                <a:ext cx="2633580" cy="2624060"/>
              </a:xfrm>
              <a:prstGeom prst="rect">
                <a:avLst/>
              </a:prstGeom>
            </p:spPr>
          </p:pic>
          <p:sp>
            <p:nvSpPr>
              <p:cNvPr id="25" name="Textfeld 24"/>
              <p:cNvSpPr txBox="1"/>
              <p:nvPr/>
            </p:nvSpPr>
            <p:spPr>
              <a:xfrm>
                <a:off x="1085714" y="4197084"/>
                <a:ext cx="1801179" cy="662422"/>
              </a:xfrm>
              <a:prstGeom prst="rect">
                <a:avLst/>
              </a:prstGeom>
              <a:noFill/>
            </p:spPr>
            <p:txBody>
              <a:bodyPr wrap="square" rtlCol="0">
                <a:spAutoFit/>
              </a:bodyPr>
              <a:lstStyle/>
              <a:p>
                <a:r>
                  <a:rPr lang="de-DE" sz="1400" dirty="0" smtClean="0">
                    <a:solidFill>
                      <a:srgbClr val="000000"/>
                    </a:solidFill>
                  </a:rPr>
                  <a:t>PMA-31</a:t>
                </a:r>
                <a:endParaRPr lang="de-DE" sz="1400" dirty="0">
                  <a:solidFill>
                    <a:srgbClr val="000000"/>
                  </a:solidFill>
                </a:endParaRPr>
              </a:p>
            </p:txBody>
          </p:sp>
        </p:grpSp>
      </p:grpSp>
      <p:sp>
        <p:nvSpPr>
          <p:cNvPr id="32" name="Pfeil nach rechts 31"/>
          <p:cNvSpPr/>
          <p:nvPr/>
        </p:nvSpPr>
        <p:spPr>
          <a:xfrm>
            <a:off x="546719" y="4567028"/>
            <a:ext cx="350111" cy="15909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6" name="Gruppieren 15"/>
          <p:cNvGrpSpPr/>
          <p:nvPr/>
        </p:nvGrpSpPr>
        <p:grpSpPr>
          <a:xfrm>
            <a:off x="5178619" y="1066800"/>
            <a:ext cx="3508181" cy="3517453"/>
            <a:chOff x="4950018" y="1664147"/>
            <a:chExt cx="3508181" cy="3517453"/>
          </a:xfrm>
        </p:grpSpPr>
        <p:pic>
          <p:nvPicPr>
            <p:cNvPr id="36" name="Grafik 35"/>
            <p:cNvPicPr/>
            <p:nvPr/>
          </p:nvPicPr>
          <p:blipFill rotWithShape="1">
            <a:blip r:embed="rId5" cstate="print">
              <a:extLst>
                <a:ext uri="{28A0092B-C50C-407E-A947-70E740481C1C}">
                  <a14:useLocalDpi xmlns:a14="http://schemas.microsoft.com/office/drawing/2010/main" val="0"/>
                </a:ext>
              </a:extLst>
            </a:blip>
            <a:srcRect t="7276" b="13"/>
            <a:stretch/>
          </p:blipFill>
          <p:spPr>
            <a:xfrm>
              <a:off x="4952243" y="1804832"/>
              <a:ext cx="3505956" cy="3376767"/>
            </a:xfrm>
            <a:prstGeom prst="rect">
              <a:avLst/>
            </a:prstGeom>
          </p:spPr>
        </p:pic>
        <p:sp>
          <p:nvSpPr>
            <p:cNvPr id="14" name="Rechteck 13"/>
            <p:cNvSpPr/>
            <p:nvPr/>
          </p:nvSpPr>
          <p:spPr>
            <a:xfrm>
              <a:off x="6140763" y="1747288"/>
              <a:ext cx="2317436" cy="3434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p:cNvSpPr/>
            <p:nvPr/>
          </p:nvSpPr>
          <p:spPr>
            <a:xfrm>
              <a:off x="5831735" y="4724400"/>
              <a:ext cx="416665" cy="330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p:cNvSpPr/>
            <p:nvPr/>
          </p:nvSpPr>
          <p:spPr>
            <a:xfrm>
              <a:off x="6894400" y="4210666"/>
              <a:ext cx="1259000" cy="340734"/>
            </a:xfrm>
            <a:prstGeom prst="rect">
              <a:avLst/>
            </a:prstGeom>
          </p:spPr>
          <p:txBody>
            <a:bodyPr wrap="square">
              <a:spAutoFit/>
            </a:bodyPr>
            <a:lstStyle/>
            <a:p>
              <a:pPr>
                <a:lnSpc>
                  <a:spcPct val="150000"/>
                </a:lnSpc>
                <a:spcAft>
                  <a:spcPts val="1200"/>
                </a:spcAft>
              </a:pPr>
              <a:r>
                <a:rPr lang="de-DE" sz="1200" b="1" dirty="0" smtClean="0">
                  <a:solidFill>
                    <a:schemeClr val="bg1">
                      <a:lumMod val="10000"/>
                    </a:schemeClr>
                  </a:solidFill>
                  <a:latin typeface="+mj-lt"/>
                </a:rPr>
                <a:t>ISA-2011B</a:t>
              </a:r>
            </a:p>
          </p:txBody>
        </p:sp>
        <p:pic>
          <p:nvPicPr>
            <p:cNvPr id="34" name="Grafik 33"/>
            <p:cNvPicPr/>
            <p:nvPr/>
          </p:nvPicPr>
          <p:blipFill rotWithShape="1">
            <a:blip r:embed="rId6">
              <a:extLst>
                <a:ext uri="{28A0092B-C50C-407E-A947-70E740481C1C}">
                  <a14:useLocalDpi xmlns:a14="http://schemas.microsoft.com/office/drawing/2010/main" val="0"/>
                </a:ext>
              </a:extLst>
            </a:blip>
            <a:srcRect t="-8314"/>
            <a:stretch/>
          </p:blipFill>
          <p:spPr bwMode="auto">
            <a:xfrm>
              <a:off x="6753542" y="2971800"/>
              <a:ext cx="1360363" cy="1237628"/>
            </a:xfrm>
            <a:prstGeom prst="rect">
              <a:avLst/>
            </a:prstGeom>
            <a:ln>
              <a:noFill/>
            </a:ln>
            <a:extLst>
              <a:ext uri="{53640926-AAD7-44D8-BBD7-CCE9431645EC}">
                <a14:shadowObscured xmlns:a14="http://schemas.microsoft.com/office/drawing/2010/main"/>
              </a:ext>
            </a:extLst>
          </p:spPr>
        </p:pic>
        <p:sp>
          <p:nvSpPr>
            <p:cNvPr id="39" name="Rechteck 38"/>
            <p:cNvSpPr/>
            <p:nvPr/>
          </p:nvSpPr>
          <p:spPr>
            <a:xfrm>
              <a:off x="4950018" y="2308371"/>
              <a:ext cx="416665" cy="17311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p:cNvSpPr txBox="1"/>
            <p:nvPr/>
          </p:nvSpPr>
          <p:spPr>
            <a:xfrm rot="16200000">
              <a:off x="3770410" y="2919958"/>
              <a:ext cx="2819400" cy="307777"/>
            </a:xfrm>
            <a:prstGeom prst="rect">
              <a:avLst/>
            </a:prstGeom>
            <a:noFill/>
          </p:spPr>
          <p:txBody>
            <a:bodyPr wrap="square" rtlCol="0">
              <a:spAutoFit/>
            </a:bodyPr>
            <a:lstStyle/>
            <a:p>
              <a:pPr algn="ctr"/>
              <a:r>
                <a:rPr lang="de-DE" sz="1400" dirty="0" smtClean="0"/>
                <a:t>Relative </a:t>
              </a:r>
              <a:r>
                <a:rPr lang="de-DE" sz="1400" dirty="0" err="1" smtClean="0"/>
                <a:t>enzyme</a:t>
              </a:r>
              <a:r>
                <a:rPr lang="de-DE" sz="1400" dirty="0" smtClean="0"/>
                <a:t> </a:t>
              </a:r>
              <a:r>
                <a:rPr lang="de-DE" sz="1400" dirty="0" err="1" smtClean="0"/>
                <a:t>activity</a:t>
              </a:r>
              <a:r>
                <a:rPr lang="de-DE" sz="1400" dirty="0" smtClean="0"/>
                <a:t> [%]</a:t>
              </a:r>
              <a:endParaRPr lang="de-DE" sz="1400" dirty="0"/>
            </a:p>
          </p:txBody>
        </p:sp>
      </p:grpSp>
      <p:sp>
        <p:nvSpPr>
          <p:cNvPr id="41" name="Pfeil nach rechts 40"/>
          <p:cNvSpPr/>
          <p:nvPr/>
        </p:nvSpPr>
        <p:spPr>
          <a:xfrm>
            <a:off x="574346" y="5395488"/>
            <a:ext cx="350111" cy="15909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p:cNvSpPr txBox="1"/>
          <p:nvPr/>
        </p:nvSpPr>
        <p:spPr>
          <a:xfrm>
            <a:off x="665399" y="4343400"/>
            <a:ext cx="8407538" cy="1754326"/>
          </a:xfrm>
          <a:prstGeom prst="rect">
            <a:avLst/>
          </a:prstGeom>
          <a:noFill/>
        </p:spPr>
        <p:txBody>
          <a:bodyPr wrap="square" rtlCol="0">
            <a:spAutoFit/>
          </a:bodyPr>
          <a:lstStyle/>
          <a:p>
            <a:pPr marL="266700">
              <a:lnSpc>
                <a:spcPct val="150000"/>
              </a:lnSpc>
            </a:pPr>
            <a:r>
              <a:rPr lang="en-US" b="1" dirty="0" smtClean="0"/>
              <a:t>PMA-31 is the most potent direct inhibitor of the catalytic activity of </a:t>
            </a:r>
            <a:r>
              <a:rPr lang="fr-FR" b="1" dirty="0" smtClean="0"/>
              <a:t>PIP5K1</a:t>
            </a:r>
            <a:r>
              <a:rPr lang="el-GR" b="1" dirty="0" smtClean="0"/>
              <a:t>α</a:t>
            </a:r>
            <a:r>
              <a:rPr lang="de-DE" b="1" dirty="0" smtClean="0"/>
              <a:t> </a:t>
            </a:r>
            <a:r>
              <a:rPr lang="de-DE" b="1" dirty="0" err="1" smtClean="0"/>
              <a:t>identified</a:t>
            </a:r>
            <a:r>
              <a:rPr lang="de-DE" b="1" dirty="0" smtClean="0"/>
              <a:t> in </a:t>
            </a:r>
            <a:r>
              <a:rPr lang="de-DE" b="1" dirty="0" err="1" smtClean="0"/>
              <a:t>the</a:t>
            </a:r>
            <a:r>
              <a:rPr lang="de-DE" b="1" dirty="0" smtClean="0"/>
              <a:t> </a:t>
            </a:r>
            <a:r>
              <a:rPr lang="de-DE" b="1" dirty="0" err="1" smtClean="0"/>
              <a:t>screen</a:t>
            </a:r>
            <a:r>
              <a:rPr lang="de-DE" b="1" dirty="0" smtClean="0"/>
              <a:t> </a:t>
            </a:r>
          </a:p>
          <a:p>
            <a:pPr marL="266700">
              <a:lnSpc>
                <a:spcPct val="150000"/>
              </a:lnSpc>
            </a:pPr>
            <a:r>
              <a:rPr lang="de-DE" b="1" dirty="0" smtClean="0"/>
              <a:t>The </a:t>
            </a:r>
            <a:r>
              <a:rPr lang="de-DE" b="1" dirty="0" err="1"/>
              <a:t>recently</a:t>
            </a:r>
            <a:r>
              <a:rPr lang="de-DE" b="1" dirty="0"/>
              <a:t> </a:t>
            </a:r>
            <a:r>
              <a:rPr lang="de-DE" b="1" dirty="0" err="1" smtClean="0"/>
              <a:t>reported</a:t>
            </a:r>
            <a:r>
              <a:rPr lang="de-DE" b="1" dirty="0" smtClean="0"/>
              <a:t> </a:t>
            </a:r>
            <a:r>
              <a:rPr lang="fr-FR" b="1" dirty="0"/>
              <a:t>PIP5K1</a:t>
            </a:r>
            <a:r>
              <a:rPr lang="el-GR" b="1" dirty="0"/>
              <a:t>α </a:t>
            </a:r>
            <a:r>
              <a:rPr lang="de-DE" b="1" dirty="0" err="1" smtClean="0"/>
              <a:t>inhibitor</a:t>
            </a:r>
            <a:r>
              <a:rPr lang="de-DE" b="1" dirty="0" smtClean="0"/>
              <a:t> (ISA-2011B) </a:t>
            </a:r>
            <a:r>
              <a:rPr lang="de-DE" b="1" dirty="0" err="1" smtClean="0"/>
              <a:t>does</a:t>
            </a:r>
            <a:r>
              <a:rPr lang="de-DE" b="1" dirty="0" smtClean="0"/>
              <a:t> not </a:t>
            </a:r>
            <a:r>
              <a:rPr lang="de-DE" b="1" dirty="0" err="1" smtClean="0"/>
              <a:t>directly</a:t>
            </a:r>
            <a:r>
              <a:rPr lang="de-DE" b="1" dirty="0" smtClean="0"/>
              <a:t> </a:t>
            </a:r>
            <a:r>
              <a:rPr lang="de-DE" b="1" dirty="0" err="1" smtClean="0"/>
              <a:t>inhibit</a:t>
            </a:r>
            <a:r>
              <a:rPr lang="de-DE" b="1" dirty="0" smtClean="0"/>
              <a:t> </a:t>
            </a:r>
            <a:r>
              <a:rPr lang="de-DE" b="1" dirty="0" err="1" smtClean="0"/>
              <a:t>the</a:t>
            </a:r>
            <a:r>
              <a:rPr lang="de-DE" b="1" dirty="0" smtClean="0"/>
              <a:t> </a:t>
            </a:r>
            <a:r>
              <a:rPr lang="de-DE" b="1" dirty="0" err="1" smtClean="0"/>
              <a:t>catalytic</a:t>
            </a:r>
            <a:r>
              <a:rPr lang="de-DE" b="1" dirty="0" smtClean="0"/>
              <a:t> </a:t>
            </a:r>
            <a:r>
              <a:rPr lang="de-DE" b="1" dirty="0" err="1" smtClean="0"/>
              <a:t>activity</a:t>
            </a:r>
            <a:r>
              <a:rPr lang="de-DE" b="1" dirty="0" smtClean="0"/>
              <a:t> </a:t>
            </a:r>
            <a:r>
              <a:rPr lang="de-DE" b="1" dirty="0" err="1" smtClean="0"/>
              <a:t>of</a:t>
            </a:r>
            <a:r>
              <a:rPr lang="de-DE" b="1" dirty="0" smtClean="0"/>
              <a:t> </a:t>
            </a:r>
            <a:r>
              <a:rPr lang="de-DE" b="1" dirty="0" err="1" smtClean="0"/>
              <a:t>the</a:t>
            </a:r>
            <a:r>
              <a:rPr lang="de-DE" b="1" dirty="0" smtClean="0"/>
              <a:t> </a:t>
            </a:r>
            <a:r>
              <a:rPr lang="de-DE" b="1" dirty="0" err="1" smtClean="0"/>
              <a:t>enzyme</a:t>
            </a:r>
            <a:r>
              <a:rPr lang="de-DE" b="1" dirty="0" smtClean="0"/>
              <a:t> </a:t>
            </a:r>
            <a:endParaRPr lang="de-DE" b="1" dirty="0"/>
          </a:p>
        </p:txBody>
      </p:sp>
      <p:sp>
        <p:nvSpPr>
          <p:cNvPr id="42" name="Textfeld 41"/>
          <p:cNvSpPr txBox="1"/>
          <p:nvPr/>
        </p:nvSpPr>
        <p:spPr>
          <a:xfrm>
            <a:off x="6575164" y="1683603"/>
            <a:ext cx="3102236" cy="830997"/>
          </a:xfrm>
          <a:prstGeom prst="rect">
            <a:avLst/>
          </a:prstGeom>
          <a:noFill/>
        </p:spPr>
        <p:txBody>
          <a:bodyPr wrap="square" rtlCol="0">
            <a:spAutoFit/>
          </a:bodyPr>
          <a:lstStyle/>
          <a:p>
            <a:r>
              <a:rPr lang="de-DE" sz="1600" dirty="0" err="1"/>
              <a:t>diketopiperazine</a:t>
            </a:r>
            <a:r>
              <a:rPr lang="de-DE" sz="1600" dirty="0"/>
              <a:t> </a:t>
            </a:r>
            <a:r>
              <a:rPr lang="de-DE" sz="1600" dirty="0" err="1"/>
              <a:t>fused</a:t>
            </a:r>
            <a:r>
              <a:rPr lang="de-DE" sz="1600" dirty="0"/>
              <a:t> C-1</a:t>
            </a:r>
          </a:p>
          <a:p>
            <a:r>
              <a:rPr lang="de-DE" sz="1600" dirty="0"/>
              <a:t>indol-3-yl </a:t>
            </a:r>
            <a:r>
              <a:rPr lang="de-DE" sz="1600" dirty="0" err="1"/>
              <a:t>substituted</a:t>
            </a:r>
            <a:r>
              <a:rPr lang="de-DE" sz="1600" dirty="0"/>
              <a:t> 1,2,3,4-tetrahydroisoquinoline</a:t>
            </a:r>
          </a:p>
        </p:txBody>
      </p:sp>
      <p:sp>
        <p:nvSpPr>
          <p:cNvPr id="43" name="Textfeld 42"/>
          <p:cNvSpPr txBox="1"/>
          <p:nvPr/>
        </p:nvSpPr>
        <p:spPr>
          <a:xfrm>
            <a:off x="5840103" y="1143000"/>
            <a:ext cx="3679004" cy="276999"/>
          </a:xfrm>
          <a:prstGeom prst="rect">
            <a:avLst/>
          </a:prstGeom>
          <a:noFill/>
        </p:spPr>
        <p:txBody>
          <a:bodyPr wrap="square" rtlCol="0">
            <a:spAutoFit/>
          </a:bodyPr>
          <a:lstStyle/>
          <a:p>
            <a:r>
              <a:rPr lang="de-DE" sz="1200" dirty="0" err="1" smtClean="0"/>
              <a:t>Compound</a:t>
            </a:r>
            <a:r>
              <a:rPr lang="de-DE" sz="1200" dirty="0" smtClean="0"/>
              <a:t> </a:t>
            </a:r>
            <a:r>
              <a:rPr lang="de-DE" sz="1200" dirty="0" err="1" smtClean="0"/>
              <a:t>concentration</a:t>
            </a:r>
            <a:r>
              <a:rPr lang="de-DE" sz="1200" dirty="0" smtClean="0"/>
              <a:t> = 50 µM</a:t>
            </a:r>
            <a:endParaRPr lang="de-DE" sz="1200" dirty="0">
              <a:solidFill>
                <a:srgbClr val="0070C0"/>
              </a:solidFill>
            </a:endParaRPr>
          </a:p>
        </p:txBody>
      </p:sp>
    </p:spTree>
    <p:extLst>
      <p:ext uri="{BB962C8B-B14F-4D97-AF65-F5344CB8AC3E}">
        <p14:creationId xmlns:p14="http://schemas.microsoft.com/office/powerpoint/2010/main" val="2406401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830997"/>
          </a:xfrm>
          <a:prstGeom prst="rect">
            <a:avLst/>
          </a:prstGeom>
          <a:noFill/>
        </p:spPr>
        <p:txBody>
          <a:bodyPr wrap="square" rtlCol="0">
            <a:spAutoFit/>
          </a:bodyPr>
          <a:lstStyle/>
          <a:p>
            <a:r>
              <a:rPr lang="fr-FR" sz="2400" b="1" dirty="0" err="1"/>
              <a:t>Results</a:t>
            </a:r>
            <a:r>
              <a:rPr lang="fr-FR" sz="2400" b="1" dirty="0"/>
              <a:t> and </a:t>
            </a:r>
            <a:r>
              <a:rPr lang="fr-FR" sz="2400" b="1" dirty="0" smtClean="0"/>
              <a:t>discussion-</a:t>
            </a:r>
            <a:r>
              <a:rPr lang="fr-FR" sz="2400" b="1" dirty="0" smtClean="0">
                <a:solidFill>
                  <a:srgbClr val="C00000"/>
                </a:solidFill>
              </a:rPr>
              <a:t>Investigation of the mode of inhibition of PMA-31</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36" name="Textfeld 35"/>
          <p:cNvSpPr txBox="1"/>
          <p:nvPr/>
        </p:nvSpPr>
        <p:spPr>
          <a:xfrm>
            <a:off x="736462" y="4953000"/>
            <a:ext cx="8407538" cy="923330"/>
          </a:xfrm>
          <a:prstGeom prst="rect">
            <a:avLst/>
          </a:prstGeom>
          <a:noFill/>
        </p:spPr>
        <p:txBody>
          <a:bodyPr wrap="square" rtlCol="0">
            <a:spAutoFit/>
          </a:bodyPr>
          <a:lstStyle/>
          <a:p>
            <a:pPr marL="266700">
              <a:lnSpc>
                <a:spcPct val="150000"/>
              </a:lnSpc>
            </a:pPr>
            <a:r>
              <a:rPr lang="en-US" b="1" dirty="0" smtClean="0"/>
              <a:t>PMA-31 does not inhibit ATP binding to </a:t>
            </a:r>
            <a:r>
              <a:rPr lang="fr-FR" b="1" dirty="0"/>
              <a:t>PIP5K1</a:t>
            </a:r>
            <a:r>
              <a:rPr lang="el-GR" b="1" dirty="0" smtClean="0"/>
              <a:t>α</a:t>
            </a:r>
            <a:r>
              <a:rPr lang="de-DE" b="1" dirty="0" smtClean="0"/>
              <a:t> but </a:t>
            </a:r>
            <a:r>
              <a:rPr lang="de-DE" b="1" dirty="0" err="1" smtClean="0"/>
              <a:t>rather</a:t>
            </a:r>
            <a:r>
              <a:rPr lang="en-US" b="1" dirty="0" smtClean="0"/>
              <a:t> exhibits </a:t>
            </a:r>
            <a:r>
              <a:rPr lang="de-DE" b="1" dirty="0" smtClean="0"/>
              <a:t>a </a:t>
            </a:r>
            <a:r>
              <a:rPr lang="de-DE" b="1" dirty="0" err="1"/>
              <a:t>substrate‐competitive</a:t>
            </a:r>
            <a:r>
              <a:rPr lang="de-DE" b="1" dirty="0"/>
              <a:t> </a:t>
            </a:r>
            <a:r>
              <a:rPr lang="de-DE" b="1" dirty="0" err="1" smtClean="0"/>
              <a:t>inhibition</a:t>
            </a:r>
            <a:r>
              <a:rPr lang="de-DE" b="1" dirty="0" smtClean="0"/>
              <a:t> </a:t>
            </a:r>
            <a:r>
              <a:rPr lang="de-DE" b="1" dirty="0" err="1" smtClean="0"/>
              <a:t>of</a:t>
            </a:r>
            <a:r>
              <a:rPr lang="de-DE" b="1" dirty="0" smtClean="0"/>
              <a:t> </a:t>
            </a:r>
            <a:r>
              <a:rPr lang="fr-FR" b="1" dirty="0" smtClean="0"/>
              <a:t>PIP5K1</a:t>
            </a:r>
            <a:r>
              <a:rPr lang="el-GR" b="1" dirty="0" smtClean="0"/>
              <a:t>α</a:t>
            </a:r>
            <a:endParaRPr lang="de-DE" b="1" dirty="0"/>
          </a:p>
        </p:txBody>
      </p:sp>
      <p:sp>
        <p:nvSpPr>
          <p:cNvPr id="37" name="Pfeil nach rechts 36"/>
          <p:cNvSpPr/>
          <p:nvPr/>
        </p:nvSpPr>
        <p:spPr>
          <a:xfrm>
            <a:off x="546719" y="5151644"/>
            <a:ext cx="350111" cy="15909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p:cNvPicPr>
            <a:picLocks noChangeAspect="1"/>
          </p:cNvPicPr>
          <p:nvPr/>
        </p:nvPicPr>
        <p:blipFill>
          <a:blip r:embed="rId3"/>
          <a:stretch>
            <a:fillRect/>
          </a:stretch>
        </p:blipFill>
        <p:spPr>
          <a:xfrm>
            <a:off x="457200" y="1676400"/>
            <a:ext cx="3495675" cy="3162300"/>
          </a:xfrm>
          <a:prstGeom prst="rect">
            <a:avLst/>
          </a:prstGeom>
        </p:spPr>
      </p:pic>
      <p:pic>
        <p:nvPicPr>
          <p:cNvPr id="34" name="Grafik 33"/>
          <p:cNvPicPr>
            <a:picLocks noChangeAspect="1"/>
          </p:cNvPicPr>
          <p:nvPr/>
        </p:nvPicPr>
        <p:blipFill>
          <a:blip r:embed="rId4"/>
          <a:stretch>
            <a:fillRect/>
          </a:stretch>
        </p:blipFill>
        <p:spPr>
          <a:xfrm>
            <a:off x="4248150" y="1752600"/>
            <a:ext cx="3752850" cy="3162300"/>
          </a:xfrm>
          <a:prstGeom prst="rect">
            <a:avLst/>
          </a:prstGeom>
        </p:spPr>
      </p:pic>
    </p:spTree>
    <p:extLst>
      <p:ext uri="{BB962C8B-B14F-4D97-AF65-F5344CB8AC3E}">
        <p14:creationId xmlns:p14="http://schemas.microsoft.com/office/powerpoint/2010/main" val="866187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1033</Words>
  <Application>Microsoft Office PowerPoint</Application>
  <PresentationFormat>Bildschirmpräsentation (4:3)</PresentationFormat>
  <Paragraphs>108</Paragraphs>
  <Slides>12</Slides>
  <Notes>2</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12</vt:i4>
      </vt:variant>
    </vt:vector>
  </HeadingPairs>
  <TitlesOfParts>
    <vt:vector size="18" baseType="lpstr">
      <vt:lpstr>Arial</vt:lpstr>
      <vt:lpstr>Calibri</vt:lpstr>
      <vt:lpstr>Calibri Light</vt:lpstr>
      <vt:lpstr>Times New Roman</vt:lpstr>
      <vt:lpstr>Office Theme</vt:lpstr>
      <vt:lpstr>Custom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Dr. Ehab Ahmed Mohamed Elawaad</cp:lastModifiedBy>
  <cp:revision>141</cp:revision>
  <cp:lastPrinted>2020-10-29T18:57:31Z</cp:lastPrinted>
  <dcterms:created xsi:type="dcterms:W3CDTF">2015-04-04T09:45:50Z</dcterms:created>
  <dcterms:modified xsi:type="dcterms:W3CDTF">2020-10-29T19:11:18Z</dcterms:modified>
</cp:coreProperties>
</file>