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7" r:id="rId4"/>
    <p:sldId id="258" r:id="rId5"/>
    <p:sldId id="259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68" r:id="rId14"/>
    <p:sldId id="261" r:id="rId15"/>
    <p:sldId id="269" r:id="rId16"/>
    <p:sldId id="270" r:id="rId17"/>
    <p:sldId id="271" r:id="rId18"/>
    <p:sldId id="280" r:id="rId19"/>
    <p:sldId id="265" r:id="rId20"/>
    <p:sldId id="26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rldd.kara@yahoo.com" initials="r" lastIdx="2" clrIdx="2">
    <p:extLst>
      <p:ext uri="{19B8F6BF-5375-455C-9EA6-DF929625EA0E}">
        <p15:presenceInfo xmlns:p15="http://schemas.microsoft.com/office/powerpoint/2012/main" userId="cdbf9f332d6d55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4" autoAdjust="0"/>
    <p:restoredTop sz="92527" autoAdjust="0"/>
  </p:normalViewPr>
  <p:slideViewPr>
    <p:cSldViewPr>
      <p:cViewPr>
        <p:scale>
          <a:sx n="106" d="100"/>
          <a:sy n="106" d="100"/>
        </p:scale>
        <p:origin x="440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A480E-1976-7A40-9DEB-7005BED5329A}" type="doc">
      <dgm:prSet loTypeId="urn:microsoft.com/office/officeart/2005/8/layout/process2" loCatId="" qsTypeId="urn:microsoft.com/office/officeart/2005/8/quickstyle/simple4" qsCatId="simple" csTypeId="urn:microsoft.com/office/officeart/2005/8/colors/accent4_2" csCatId="accent4" phldr="1"/>
      <dgm:spPr/>
    </dgm:pt>
    <dgm:pt modelId="{AB59380D-8213-0C4E-B3F3-8ABD8082070B}">
      <dgm:prSet phldrT="[Text]" custT="1"/>
      <dgm:spPr/>
      <dgm:t>
        <a:bodyPr/>
        <a:lstStyle/>
        <a:p>
          <a:r>
            <a:rPr lang="en-US" sz="1800" b="1" dirty="0" err="1"/>
            <a:t>Bioisosteric</a:t>
          </a:r>
          <a:r>
            <a:rPr lang="en-US" sz="1800" b="1" dirty="0"/>
            <a:t> replacement</a:t>
          </a:r>
        </a:p>
        <a:p>
          <a:r>
            <a:rPr lang="en-US" sz="1400" dirty="0"/>
            <a:t>(Spark software; Cresset, UK)</a:t>
          </a:r>
        </a:p>
      </dgm:t>
    </dgm:pt>
    <dgm:pt modelId="{338EF206-8D3A-EB4B-89D8-238EB18AC6D4}" type="parTrans" cxnId="{58EC9E22-4BA2-524A-8835-98F06104EF1E}">
      <dgm:prSet/>
      <dgm:spPr/>
      <dgm:t>
        <a:bodyPr/>
        <a:lstStyle/>
        <a:p>
          <a:endParaRPr lang="en-US"/>
        </a:p>
      </dgm:t>
    </dgm:pt>
    <dgm:pt modelId="{103B45F2-FD9C-AE47-8B6D-50C78BAED509}" type="sibTrans" cxnId="{58EC9E22-4BA2-524A-8835-98F06104EF1E}">
      <dgm:prSet/>
      <dgm:spPr/>
      <dgm:t>
        <a:bodyPr/>
        <a:lstStyle/>
        <a:p>
          <a:endParaRPr lang="en-US"/>
        </a:p>
      </dgm:t>
    </dgm:pt>
    <dgm:pt modelId="{169001BC-2E1A-F74F-93E6-5647A8EA9437}">
      <dgm:prSet phldrT="[Text]" custT="1"/>
      <dgm:spPr/>
      <dgm:t>
        <a:bodyPr/>
        <a:lstStyle/>
        <a:p>
          <a:r>
            <a:rPr lang="en-US" sz="1800" b="1" dirty="0"/>
            <a:t>Affinity prediction</a:t>
          </a:r>
        </a:p>
        <a:p>
          <a:r>
            <a:rPr lang="en-US" sz="1400" dirty="0"/>
            <a:t>(</a:t>
          </a:r>
          <a:r>
            <a:rPr lang="en-US" sz="1400" dirty="0" err="1"/>
            <a:t>SeeSAR</a:t>
          </a:r>
          <a:r>
            <a:rPr lang="en-US" sz="1400" dirty="0"/>
            <a:t> software; </a:t>
          </a:r>
          <a:r>
            <a:rPr lang="en-US" sz="1400" dirty="0" err="1"/>
            <a:t>BioSolveIT</a:t>
          </a:r>
          <a:r>
            <a:rPr lang="en-US" sz="1400" dirty="0"/>
            <a:t> GmbH)</a:t>
          </a:r>
          <a:endParaRPr lang="en-US" sz="1100" dirty="0"/>
        </a:p>
      </dgm:t>
    </dgm:pt>
    <dgm:pt modelId="{3B0CA564-F695-9440-9609-EFDEBF14A57C}" type="parTrans" cxnId="{E96FAC0B-C9B0-CF42-96B5-3796A6F2FAA8}">
      <dgm:prSet/>
      <dgm:spPr/>
      <dgm:t>
        <a:bodyPr/>
        <a:lstStyle/>
        <a:p>
          <a:endParaRPr lang="en-US"/>
        </a:p>
      </dgm:t>
    </dgm:pt>
    <dgm:pt modelId="{804A1277-CD9A-C249-A0A7-044AD01B05DF}" type="sibTrans" cxnId="{E96FAC0B-C9B0-CF42-96B5-3796A6F2FAA8}">
      <dgm:prSet/>
      <dgm:spPr/>
      <dgm:t>
        <a:bodyPr/>
        <a:lstStyle/>
        <a:p>
          <a:endParaRPr lang="en-US"/>
        </a:p>
      </dgm:t>
    </dgm:pt>
    <dgm:pt modelId="{C71A7E80-4B12-9A46-94CD-07D53462741E}">
      <dgm:prSet phldrT="[Text]" custT="1"/>
      <dgm:spPr/>
      <dgm:t>
        <a:bodyPr/>
        <a:lstStyle/>
        <a:p>
          <a:r>
            <a:rPr lang="en-US" sz="1800" b="1" dirty="0"/>
            <a:t>Predicted drug-like properties analysis</a:t>
          </a:r>
        </a:p>
        <a:p>
          <a:r>
            <a:rPr lang="en-US" sz="1400" dirty="0"/>
            <a:t>(</a:t>
          </a:r>
          <a:r>
            <a:rPr lang="en-US" sz="1400" dirty="0" err="1"/>
            <a:t>StarDrop</a:t>
          </a:r>
          <a:r>
            <a:rPr lang="en-US" sz="1400" dirty="0"/>
            <a:t> software; </a:t>
          </a:r>
          <a:r>
            <a:rPr lang="en-US" sz="1400" dirty="0" err="1"/>
            <a:t>Optibrium</a:t>
          </a:r>
          <a:r>
            <a:rPr lang="en-US" sz="1400" dirty="0"/>
            <a:t>, UK)</a:t>
          </a:r>
          <a:endParaRPr lang="en-US" sz="1100" dirty="0"/>
        </a:p>
      </dgm:t>
    </dgm:pt>
    <dgm:pt modelId="{48A348FF-45FA-6147-B82F-5E460158EF68}" type="parTrans" cxnId="{04A6B502-9115-2A40-9CE0-8FDA5A2CBAC9}">
      <dgm:prSet/>
      <dgm:spPr/>
      <dgm:t>
        <a:bodyPr/>
        <a:lstStyle/>
        <a:p>
          <a:endParaRPr lang="en-US"/>
        </a:p>
      </dgm:t>
    </dgm:pt>
    <dgm:pt modelId="{A75EC2FD-EB62-8743-B8AA-BE1FA03F2D54}" type="sibTrans" cxnId="{04A6B502-9115-2A40-9CE0-8FDA5A2CBAC9}">
      <dgm:prSet/>
      <dgm:spPr/>
      <dgm:t>
        <a:bodyPr/>
        <a:lstStyle/>
        <a:p>
          <a:endParaRPr lang="en-US"/>
        </a:p>
      </dgm:t>
    </dgm:pt>
    <dgm:pt modelId="{8ED7014A-1EBE-5540-A688-D7D1FC049F0D}">
      <dgm:prSet phldrT="[Text]" custT="1"/>
      <dgm:spPr/>
      <dgm:t>
        <a:bodyPr/>
        <a:lstStyle/>
        <a:p>
          <a:r>
            <a:rPr lang="en-US" sz="1800" b="1" dirty="0"/>
            <a:t>Docking of best compounds</a:t>
          </a:r>
        </a:p>
        <a:p>
          <a:r>
            <a:rPr lang="en-US" sz="1400" dirty="0"/>
            <a:t>(</a:t>
          </a:r>
          <a:r>
            <a:rPr lang="en-US" sz="1400" dirty="0" err="1"/>
            <a:t>AutoDock</a:t>
          </a:r>
          <a:r>
            <a:rPr lang="en-US" sz="1400" dirty="0"/>
            <a:t> Vina; La Jolla, CA, USA)</a:t>
          </a:r>
          <a:endParaRPr lang="en-US" sz="1100" dirty="0"/>
        </a:p>
      </dgm:t>
    </dgm:pt>
    <dgm:pt modelId="{C31E29B8-6166-F942-B678-48B818020CAA}" type="parTrans" cxnId="{9157D252-A425-364B-A4A5-F07B01336000}">
      <dgm:prSet/>
      <dgm:spPr/>
      <dgm:t>
        <a:bodyPr/>
        <a:lstStyle/>
        <a:p>
          <a:endParaRPr lang="en-US"/>
        </a:p>
      </dgm:t>
    </dgm:pt>
    <dgm:pt modelId="{2F035421-CC52-BF4E-BED4-E4116B4D0F74}" type="sibTrans" cxnId="{9157D252-A425-364B-A4A5-F07B01336000}">
      <dgm:prSet/>
      <dgm:spPr/>
      <dgm:t>
        <a:bodyPr/>
        <a:lstStyle/>
        <a:p>
          <a:endParaRPr lang="en-US"/>
        </a:p>
      </dgm:t>
    </dgm:pt>
    <dgm:pt modelId="{5193E4DA-1427-024D-B996-B62281F3A472}">
      <dgm:prSet phldrT="[Text]"/>
      <dgm:spPr/>
      <dgm:t>
        <a:bodyPr/>
        <a:lstStyle/>
        <a:p>
          <a:r>
            <a:rPr lang="en-US" b="1" dirty="0"/>
            <a:t>Synthesis and testing</a:t>
          </a:r>
        </a:p>
      </dgm:t>
    </dgm:pt>
    <dgm:pt modelId="{112EE231-3FC6-A844-811E-69F2BF8BE9E6}" type="parTrans" cxnId="{AA295013-B78F-234D-89A1-C34E625AF385}">
      <dgm:prSet/>
      <dgm:spPr/>
      <dgm:t>
        <a:bodyPr/>
        <a:lstStyle/>
        <a:p>
          <a:endParaRPr lang="en-US"/>
        </a:p>
      </dgm:t>
    </dgm:pt>
    <dgm:pt modelId="{DD0982D5-ACF7-7B4A-B21C-611538E8CEFE}" type="sibTrans" cxnId="{AA295013-B78F-234D-89A1-C34E625AF385}">
      <dgm:prSet/>
      <dgm:spPr/>
      <dgm:t>
        <a:bodyPr/>
        <a:lstStyle/>
        <a:p>
          <a:endParaRPr lang="en-US"/>
        </a:p>
      </dgm:t>
    </dgm:pt>
    <dgm:pt modelId="{AD2001DA-3A64-C949-B953-4EBC667AC98F}" type="pres">
      <dgm:prSet presAssocID="{A2FA480E-1976-7A40-9DEB-7005BED5329A}" presName="linearFlow" presStyleCnt="0">
        <dgm:presLayoutVars>
          <dgm:resizeHandles val="exact"/>
        </dgm:presLayoutVars>
      </dgm:prSet>
      <dgm:spPr/>
    </dgm:pt>
    <dgm:pt modelId="{9389F4E7-AE7C-1C41-B35E-A44DB9D3BA17}" type="pres">
      <dgm:prSet presAssocID="{AB59380D-8213-0C4E-B3F3-8ABD8082070B}" presName="node" presStyleLbl="node1" presStyleIdx="0" presStyleCnt="5" custScaleX="168597">
        <dgm:presLayoutVars>
          <dgm:bulletEnabled val="1"/>
        </dgm:presLayoutVars>
      </dgm:prSet>
      <dgm:spPr/>
    </dgm:pt>
    <dgm:pt modelId="{B7F87063-49AC-014E-AE37-837B4644BB54}" type="pres">
      <dgm:prSet presAssocID="{103B45F2-FD9C-AE47-8B6D-50C78BAED509}" presName="sibTrans" presStyleLbl="sibTrans2D1" presStyleIdx="0" presStyleCnt="4"/>
      <dgm:spPr/>
    </dgm:pt>
    <dgm:pt modelId="{C1D5FDAD-5FCA-6A40-AF6E-1F622C9E3BE0}" type="pres">
      <dgm:prSet presAssocID="{103B45F2-FD9C-AE47-8B6D-50C78BAED509}" presName="connectorText" presStyleLbl="sibTrans2D1" presStyleIdx="0" presStyleCnt="4"/>
      <dgm:spPr/>
    </dgm:pt>
    <dgm:pt modelId="{9131D9B6-BF0A-F542-A73E-65438584C38F}" type="pres">
      <dgm:prSet presAssocID="{169001BC-2E1A-F74F-93E6-5647A8EA9437}" presName="node" presStyleLbl="node1" presStyleIdx="1" presStyleCnt="5" custScaleX="168597">
        <dgm:presLayoutVars>
          <dgm:bulletEnabled val="1"/>
        </dgm:presLayoutVars>
      </dgm:prSet>
      <dgm:spPr/>
    </dgm:pt>
    <dgm:pt modelId="{77B70097-17B5-9149-8C6E-C1397F96E8F9}" type="pres">
      <dgm:prSet presAssocID="{804A1277-CD9A-C249-A0A7-044AD01B05DF}" presName="sibTrans" presStyleLbl="sibTrans2D1" presStyleIdx="1" presStyleCnt="4"/>
      <dgm:spPr/>
    </dgm:pt>
    <dgm:pt modelId="{ACB8C721-D0BF-3348-A087-1508AFC8C7F3}" type="pres">
      <dgm:prSet presAssocID="{804A1277-CD9A-C249-A0A7-044AD01B05DF}" presName="connectorText" presStyleLbl="sibTrans2D1" presStyleIdx="1" presStyleCnt="4"/>
      <dgm:spPr/>
    </dgm:pt>
    <dgm:pt modelId="{8F975ADC-233D-5840-B732-CFB2C77DD47D}" type="pres">
      <dgm:prSet presAssocID="{C71A7E80-4B12-9A46-94CD-07D53462741E}" presName="node" presStyleLbl="node1" presStyleIdx="2" presStyleCnt="5" custScaleX="168597">
        <dgm:presLayoutVars>
          <dgm:bulletEnabled val="1"/>
        </dgm:presLayoutVars>
      </dgm:prSet>
      <dgm:spPr/>
    </dgm:pt>
    <dgm:pt modelId="{1ADF29C1-7548-F34F-ADEE-FB55A89179ED}" type="pres">
      <dgm:prSet presAssocID="{A75EC2FD-EB62-8743-B8AA-BE1FA03F2D54}" presName="sibTrans" presStyleLbl="sibTrans2D1" presStyleIdx="2" presStyleCnt="4"/>
      <dgm:spPr/>
    </dgm:pt>
    <dgm:pt modelId="{482CF98B-9C40-C848-93F9-2AD439C1CF80}" type="pres">
      <dgm:prSet presAssocID="{A75EC2FD-EB62-8743-B8AA-BE1FA03F2D54}" presName="connectorText" presStyleLbl="sibTrans2D1" presStyleIdx="2" presStyleCnt="4"/>
      <dgm:spPr/>
    </dgm:pt>
    <dgm:pt modelId="{47D99AC1-18DF-064A-9E82-A664C425F5AA}" type="pres">
      <dgm:prSet presAssocID="{8ED7014A-1EBE-5540-A688-D7D1FC049F0D}" presName="node" presStyleLbl="node1" presStyleIdx="3" presStyleCnt="5" custScaleX="168597">
        <dgm:presLayoutVars>
          <dgm:bulletEnabled val="1"/>
        </dgm:presLayoutVars>
      </dgm:prSet>
      <dgm:spPr/>
    </dgm:pt>
    <dgm:pt modelId="{652710C1-0C6C-6844-AED6-FBDFE61CD4B1}" type="pres">
      <dgm:prSet presAssocID="{2F035421-CC52-BF4E-BED4-E4116B4D0F74}" presName="sibTrans" presStyleLbl="sibTrans2D1" presStyleIdx="3" presStyleCnt="4"/>
      <dgm:spPr/>
    </dgm:pt>
    <dgm:pt modelId="{1513D699-884B-0247-B260-45616005FA16}" type="pres">
      <dgm:prSet presAssocID="{2F035421-CC52-BF4E-BED4-E4116B4D0F74}" presName="connectorText" presStyleLbl="sibTrans2D1" presStyleIdx="3" presStyleCnt="4"/>
      <dgm:spPr/>
    </dgm:pt>
    <dgm:pt modelId="{03347DD2-0589-E74F-AE0E-734960F119CE}" type="pres">
      <dgm:prSet presAssocID="{5193E4DA-1427-024D-B996-B62281F3A472}" presName="node" presStyleLbl="node1" presStyleIdx="4" presStyleCnt="5" custScaleX="168597">
        <dgm:presLayoutVars>
          <dgm:bulletEnabled val="1"/>
        </dgm:presLayoutVars>
      </dgm:prSet>
      <dgm:spPr/>
    </dgm:pt>
  </dgm:ptLst>
  <dgm:cxnLst>
    <dgm:cxn modelId="{1D49BC01-5F86-0B4A-9A9D-D680AC8B512E}" type="presOf" srcId="{A75EC2FD-EB62-8743-B8AA-BE1FA03F2D54}" destId="{482CF98B-9C40-C848-93F9-2AD439C1CF80}" srcOrd="1" destOrd="0" presId="urn:microsoft.com/office/officeart/2005/8/layout/process2"/>
    <dgm:cxn modelId="{04A6B502-9115-2A40-9CE0-8FDA5A2CBAC9}" srcId="{A2FA480E-1976-7A40-9DEB-7005BED5329A}" destId="{C71A7E80-4B12-9A46-94CD-07D53462741E}" srcOrd="2" destOrd="0" parTransId="{48A348FF-45FA-6147-B82F-5E460158EF68}" sibTransId="{A75EC2FD-EB62-8743-B8AA-BE1FA03F2D54}"/>
    <dgm:cxn modelId="{A258140B-F07A-B74A-804F-4C86C9343EE6}" type="presOf" srcId="{A2FA480E-1976-7A40-9DEB-7005BED5329A}" destId="{AD2001DA-3A64-C949-B953-4EBC667AC98F}" srcOrd="0" destOrd="0" presId="urn:microsoft.com/office/officeart/2005/8/layout/process2"/>
    <dgm:cxn modelId="{E96FAC0B-C9B0-CF42-96B5-3796A6F2FAA8}" srcId="{A2FA480E-1976-7A40-9DEB-7005BED5329A}" destId="{169001BC-2E1A-F74F-93E6-5647A8EA9437}" srcOrd="1" destOrd="0" parTransId="{3B0CA564-F695-9440-9609-EFDEBF14A57C}" sibTransId="{804A1277-CD9A-C249-A0A7-044AD01B05DF}"/>
    <dgm:cxn modelId="{990FED0E-8B5E-7F4C-829D-E01D33FEEFEC}" type="presOf" srcId="{103B45F2-FD9C-AE47-8B6D-50C78BAED509}" destId="{B7F87063-49AC-014E-AE37-837B4644BB54}" srcOrd="0" destOrd="0" presId="urn:microsoft.com/office/officeart/2005/8/layout/process2"/>
    <dgm:cxn modelId="{AA295013-B78F-234D-89A1-C34E625AF385}" srcId="{A2FA480E-1976-7A40-9DEB-7005BED5329A}" destId="{5193E4DA-1427-024D-B996-B62281F3A472}" srcOrd="4" destOrd="0" parTransId="{112EE231-3FC6-A844-811E-69F2BF8BE9E6}" sibTransId="{DD0982D5-ACF7-7B4A-B21C-611538E8CEFE}"/>
    <dgm:cxn modelId="{58EC9E22-4BA2-524A-8835-98F06104EF1E}" srcId="{A2FA480E-1976-7A40-9DEB-7005BED5329A}" destId="{AB59380D-8213-0C4E-B3F3-8ABD8082070B}" srcOrd="0" destOrd="0" parTransId="{338EF206-8D3A-EB4B-89D8-238EB18AC6D4}" sibTransId="{103B45F2-FD9C-AE47-8B6D-50C78BAED509}"/>
    <dgm:cxn modelId="{543E5727-44AE-D545-BB01-7FF3EFF9FBB0}" type="presOf" srcId="{8ED7014A-1EBE-5540-A688-D7D1FC049F0D}" destId="{47D99AC1-18DF-064A-9E82-A664C425F5AA}" srcOrd="0" destOrd="0" presId="urn:microsoft.com/office/officeart/2005/8/layout/process2"/>
    <dgm:cxn modelId="{DB0D7E29-B0BA-B946-A0CE-3897245CBE2F}" type="presOf" srcId="{AB59380D-8213-0C4E-B3F3-8ABD8082070B}" destId="{9389F4E7-AE7C-1C41-B35E-A44DB9D3BA17}" srcOrd="0" destOrd="0" presId="urn:microsoft.com/office/officeart/2005/8/layout/process2"/>
    <dgm:cxn modelId="{8B4CB02A-A322-3540-96C9-101018CB154F}" type="presOf" srcId="{804A1277-CD9A-C249-A0A7-044AD01B05DF}" destId="{77B70097-17B5-9149-8C6E-C1397F96E8F9}" srcOrd="0" destOrd="0" presId="urn:microsoft.com/office/officeart/2005/8/layout/process2"/>
    <dgm:cxn modelId="{FA252D38-BD49-A040-8ACD-F373BE1C3A55}" type="presOf" srcId="{2F035421-CC52-BF4E-BED4-E4116B4D0F74}" destId="{652710C1-0C6C-6844-AED6-FBDFE61CD4B1}" srcOrd="0" destOrd="0" presId="urn:microsoft.com/office/officeart/2005/8/layout/process2"/>
    <dgm:cxn modelId="{9157D252-A425-364B-A4A5-F07B01336000}" srcId="{A2FA480E-1976-7A40-9DEB-7005BED5329A}" destId="{8ED7014A-1EBE-5540-A688-D7D1FC049F0D}" srcOrd="3" destOrd="0" parTransId="{C31E29B8-6166-F942-B678-48B818020CAA}" sibTransId="{2F035421-CC52-BF4E-BED4-E4116B4D0F74}"/>
    <dgm:cxn modelId="{C040C173-9940-2B44-8063-FD009E75F6BA}" type="presOf" srcId="{103B45F2-FD9C-AE47-8B6D-50C78BAED509}" destId="{C1D5FDAD-5FCA-6A40-AF6E-1F622C9E3BE0}" srcOrd="1" destOrd="0" presId="urn:microsoft.com/office/officeart/2005/8/layout/process2"/>
    <dgm:cxn modelId="{0000C89C-189A-AA42-9D34-B9F20E991208}" type="presOf" srcId="{C71A7E80-4B12-9A46-94CD-07D53462741E}" destId="{8F975ADC-233D-5840-B732-CFB2C77DD47D}" srcOrd="0" destOrd="0" presId="urn:microsoft.com/office/officeart/2005/8/layout/process2"/>
    <dgm:cxn modelId="{61C2FABC-623B-9747-804A-BCEDFFC2B7AF}" type="presOf" srcId="{804A1277-CD9A-C249-A0A7-044AD01B05DF}" destId="{ACB8C721-D0BF-3348-A087-1508AFC8C7F3}" srcOrd="1" destOrd="0" presId="urn:microsoft.com/office/officeart/2005/8/layout/process2"/>
    <dgm:cxn modelId="{8251CDC1-669A-914D-A384-8FE2B8BCAADA}" type="presOf" srcId="{2F035421-CC52-BF4E-BED4-E4116B4D0F74}" destId="{1513D699-884B-0247-B260-45616005FA16}" srcOrd="1" destOrd="0" presId="urn:microsoft.com/office/officeart/2005/8/layout/process2"/>
    <dgm:cxn modelId="{2A3076D1-A332-8248-B6BC-ADCF7D136739}" type="presOf" srcId="{A75EC2FD-EB62-8743-B8AA-BE1FA03F2D54}" destId="{1ADF29C1-7548-F34F-ADEE-FB55A89179ED}" srcOrd="0" destOrd="0" presId="urn:microsoft.com/office/officeart/2005/8/layout/process2"/>
    <dgm:cxn modelId="{234E76E5-44C2-454D-8CBB-4FB7444E80FE}" type="presOf" srcId="{5193E4DA-1427-024D-B996-B62281F3A472}" destId="{03347DD2-0589-E74F-AE0E-734960F119CE}" srcOrd="0" destOrd="0" presId="urn:microsoft.com/office/officeart/2005/8/layout/process2"/>
    <dgm:cxn modelId="{97605EFC-1468-4340-BAE3-E444E38E22AA}" type="presOf" srcId="{169001BC-2E1A-F74F-93E6-5647A8EA9437}" destId="{9131D9B6-BF0A-F542-A73E-65438584C38F}" srcOrd="0" destOrd="0" presId="urn:microsoft.com/office/officeart/2005/8/layout/process2"/>
    <dgm:cxn modelId="{B8000CF0-A163-A34D-A123-3FC7F2A81FE6}" type="presParOf" srcId="{AD2001DA-3A64-C949-B953-4EBC667AC98F}" destId="{9389F4E7-AE7C-1C41-B35E-A44DB9D3BA17}" srcOrd="0" destOrd="0" presId="urn:microsoft.com/office/officeart/2005/8/layout/process2"/>
    <dgm:cxn modelId="{9712B19B-2923-D749-A141-5713EF224665}" type="presParOf" srcId="{AD2001DA-3A64-C949-B953-4EBC667AC98F}" destId="{B7F87063-49AC-014E-AE37-837B4644BB54}" srcOrd="1" destOrd="0" presId="urn:microsoft.com/office/officeart/2005/8/layout/process2"/>
    <dgm:cxn modelId="{CB42C75E-B3AA-AE40-B20E-C67FAC6FAB67}" type="presParOf" srcId="{B7F87063-49AC-014E-AE37-837B4644BB54}" destId="{C1D5FDAD-5FCA-6A40-AF6E-1F622C9E3BE0}" srcOrd="0" destOrd="0" presId="urn:microsoft.com/office/officeart/2005/8/layout/process2"/>
    <dgm:cxn modelId="{90FD3FF5-FFCA-3443-AB16-A11CE0E3AF86}" type="presParOf" srcId="{AD2001DA-3A64-C949-B953-4EBC667AC98F}" destId="{9131D9B6-BF0A-F542-A73E-65438584C38F}" srcOrd="2" destOrd="0" presId="urn:microsoft.com/office/officeart/2005/8/layout/process2"/>
    <dgm:cxn modelId="{EDD88D35-6EBB-C24C-8E9A-EED662E1D5A9}" type="presParOf" srcId="{AD2001DA-3A64-C949-B953-4EBC667AC98F}" destId="{77B70097-17B5-9149-8C6E-C1397F96E8F9}" srcOrd="3" destOrd="0" presId="urn:microsoft.com/office/officeart/2005/8/layout/process2"/>
    <dgm:cxn modelId="{5E8941E5-1595-2744-B1C4-227D438BA350}" type="presParOf" srcId="{77B70097-17B5-9149-8C6E-C1397F96E8F9}" destId="{ACB8C721-D0BF-3348-A087-1508AFC8C7F3}" srcOrd="0" destOrd="0" presId="urn:microsoft.com/office/officeart/2005/8/layout/process2"/>
    <dgm:cxn modelId="{6E4F3A00-553A-F046-8F14-9D30A7D28DEA}" type="presParOf" srcId="{AD2001DA-3A64-C949-B953-4EBC667AC98F}" destId="{8F975ADC-233D-5840-B732-CFB2C77DD47D}" srcOrd="4" destOrd="0" presId="urn:microsoft.com/office/officeart/2005/8/layout/process2"/>
    <dgm:cxn modelId="{7050A31D-05F8-B142-A104-55EBE3A69EF9}" type="presParOf" srcId="{AD2001DA-3A64-C949-B953-4EBC667AC98F}" destId="{1ADF29C1-7548-F34F-ADEE-FB55A89179ED}" srcOrd="5" destOrd="0" presId="urn:microsoft.com/office/officeart/2005/8/layout/process2"/>
    <dgm:cxn modelId="{1D0EFA3D-6BBB-9C46-A67E-49E093AE3341}" type="presParOf" srcId="{1ADF29C1-7548-F34F-ADEE-FB55A89179ED}" destId="{482CF98B-9C40-C848-93F9-2AD439C1CF80}" srcOrd="0" destOrd="0" presId="urn:microsoft.com/office/officeart/2005/8/layout/process2"/>
    <dgm:cxn modelId="{F61D8D12-EAFB-8D42-A3E3-141CAC396679}" type="presParOf" srcId="{AD2001DA-3A64-C949-B953-4EBC667AC98F}" destId="{47D99AC1-18DF-064A-9E82-A664C425F5AA}" srcOrd="6" destOrd="0" presId="urn:microsoft.com/office/officeart/2005/8/layout/process2"/>
    <dgm:cxn modelId="{6D828C2F-95DF-2B40-81A9-CCC71688E960}" type="presParOf" srcId="{AD2001DA-3A64-C949-B953-4EBC667AC98F}" destId="{652710C1-0C6C-6844-AED6-FBDFE61CD4B1}" srcOrd="7" destOrd="0" presId="urn:microsoft.com/office/officeart/2005/8/layout/process2"/>
    <dgm:cxn modelId="{B97198CE-1B09-7847-B4F0-187670C6897C}" type="presParOf" srcId="{652710C1-0C6C-6844-AED6-FBDFE61CD4B1}" destId="{1513D699-884B-0247-B260-45616005FA16}" srcOrd="0" destOrd="0" presId="urn:microsoft.com/office/officeart/2005/8/layout/process2"/>
    <dgm:cxn modelId="{FB29DD34-F7AC-B24F-9DEC-B8769271436E}" type="presParOf" srcId="{AD2001DA-3A64-C949-B953-4EBC667AC98F}" destId="{03347DD2-0589-E74F-AE0E-734960F119C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9F4E7-AE7C-1C41-B35E-A44DB9D3BA17}">
      <dsp:nvSpPr>
        <dsp:cNvPr id="0" name=""/>
        <dsp:cNvSpPr/>
      </dsp:nvSpPr>
      <dsp:spPr>
        <a:xfrm>
          <a:off x="1737578" y="3208"/>
          <a:ext cx="5059242" cy="750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Bioisosteric</a:t>
          </a:r>
          <a:r>
            <a:rPr lang="en-US" sz="1800" b="1" kern="1200" dirty="0"/>
            <a:t> replacement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(Spark software; Cresset, UK)</a:t>
          </a:r>
        </a:p>
      </dsp:txBody>
      <dsp:txXfrm>
        <a:off x="1759551" y="25181"/>
        <a:ext cx="5015296" cy="706251"/>
      </dsp:txXfrm>
    </dsp:sp>
    <dsp:sp modelId="{B7F87063-49AC-014E-AE37-837B4644BB54}">
      <dsp:nvSpPr>
        <dsp:cNvPr id="0" name=""/>
        <dsp:cNvSpPr/>
      </dsp:nvSpPr>
      <dsp:spPr>
        <a:xfrm rot="5400000">
          <a:off x="4126537" y="772160"/>
          <a:ext cx="281324" cy="3375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165924" y="800292"/>
        <a:ext cx="202552" cy="196927"/>
      </dsp:txXfrm>
    </dsp:sp>
    <dsp:sp modelId="{9131D9B6-BF0A-F542-A73E-65438584C38F}">
      <dsp:nvSpPr>
        <dsp:cNvPr id="0" name=""/>
        <dsp:cNvSpPr/>
      </dsp:nvSpPr>
      <dsp:spPr>
        <a:xfrm>
          <a:off x="1737578" y="1128504"/>
          <a:ext cx="5059242" cy="750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Affinity prediction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</a:t>
          </a:r>
          <a:r>
            <a:rPr lang="en-US" sz="1400" kern="1200" dirty="0" err="1"/>
            <a:t>SeeSAR</a:t>
          </a:r>
          <a:r>
            <a:rPr lang="en-US" sz="1400" kern="1200" dirty="0"/>
            <a:t> software; </a:t>
          </a:r>
          <a:r>
            <a:rPr lang="en-US" sz="1400" kern="1200" dirty="0" err="1"/>
            <a:t>BioSolveIT</a:t>
          </a:r>
          <a:r>
            <a:rPr lang="en-US" sz="1400" kern="1200" dirty="0"/>
            <a:t> GmbH)</a:t>
          </a:r>
          <a:endParaRPr lang="en-US" sz="1100" kern="1200" dirty="0"/>
        </a:p>
      </dsp:txBody>
      <dsp:txXfrm>
        <a:off x="1759551" y="1150477"/>
        <a:ext cx="5015296" cy="706251"/>
      </dsp:txXfrm>
    </dsp:sp>
    <dsp:sp modelId="{77B70097-17B5-9149-8C6E-C1397F96E8F9}">
      <dsp:nvSpPr>
        <dsp:cNvPr id="0" name=""/>
        <dsp:cNvSpPr/>
      </dsp:nvSpPr>
      <dsp:spPr>
        <a:xfrm rot="5400000">
          <a:off x="4126537" y="1897457"/>
          <a:ext cx="281324" cy="3375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165924" y="1925589"/>
        <a:ext cx="202552" cy="196927"/>
      </dsp:txXfrm>
    </dsp:sp>
    <dsp:sp modelId="{8F975ADC-233D-5840-B732-CFB2C77DD47D}">
      <dsp:nvSpPr>
        <dsp:cNvPr id="0" name=""/>
        <dsp:cNvSpPr/>
      </dsp:nvSpPr>
      <dsp:spPr>
        <a:xfrm>
          <a:off x="1737578" y="2253801"/>
          <a:ext cx="5059242" cy="750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Predicted drug-like properties analysis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</a:t>
          </a:r>
          <a:r>
            <a:rPr lang="en-US" sz="1400" kern="1200" dirty="0" err="1"/>
            <a:t>StarDrop</a:t>
          </a:r>
          <a:r>
            <a:rPr lang="en-US" sz="1400" kern="1200" dirty="0"/>
            <a:t> software; </a:t>
          </a:r>
          <a:r>
            <a:rPr lang="en-US" sz="1400" kern="1200" dirty="0" err="1"/>
            <a:t>Optibrium</a:t>
          </a:r>
          <a:r>
            <a:rPr lang="en-US" sz="1400" kern="1200" dirty="0"/>
            <a:t>, UK)</a:t>
          </a:r>
          <a:endParaRPr lang="en-US" sz="1100" kern="1200" dirty="0"/>
        </a:p>
      </dsp:txBody>
      <dsp:txXfrm>
        <a:off x="1759551" y="2275774"/>
        <a:ext cx="5015296" cy="706251"/>
      </dsp:txXfrm>
    </dsp:sp>
    <dsp:sp modelId="{1ADF29C1-7548-F34F-ADEE-FB55A89179ED}">
      <dsp:nvSpPr>
        <dsp:cNvPr id="0" name=""/>
        <dsp:cNvSpPr/>
      </dsp:nvSpPr>
      <dsp:spPr>
        <a:xfrm rot="5400000">
          <a:off x="4126537" y="3022753"/>
          <a:ext cx="281324" cy="3375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165924" y="3050885"/>
        <a:ext cx="202552" cy="196927"/>
      </dsp:txXfrm>
    </dsp:sp>
    <dsp:sp modelId="{47D99AC1-18DF-064A-9E82-A664C425F5AA}">
      <dsp:nvSpPr>
        <dsp:cNvPr id="0" name=""/>
        <dsp:cNvSpPr/>
      </dsp:nvSpPr>
      <dsp:spPr>
        <a:xfrm>
          <a:off x="1737578" y="3379097"/>
          <a:ext cx="5059242" cy="750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Docking of best compounds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</a:t>
          </a:r>
          <a:r>
            <a:rPr lang="en-US" sz="1400" kern="1200" dirty="0" err="1"/>
            <a:t>AutoDock</a:t>
          </a:r>
          <a:r>
            <a:rPr lang="en-US" sz="1400" kern="1200" dirty="0"/>
            <a:t> Vina; La Jolla, CA, USA)</a:t>
          </a:r>
          <a:endParaRPr lang="en-US" sz="1100" kern="1200" dirty="0"/>
        </a:p>
      </dsp:txBody>
      <dsp:txXfrm>
        <a:off x="1759551" y="3401070"/>
        <a:ext cx="5015296" cy="706251"/>
      </dsp:txXfrm>
    </dsp:sp>
    <dsp:sp modelId="{652710C1-0C6C-6844-AED6-FBDFE61CD4B1}">
      <dsp:nvSpPr>
        <dsp:cNvPr id="0" name=""/>
        <dsp:cNvSpPr/>
      </dsp:nvSpPr>
      <dsp:spPr>
        <a:xfrm rot="5400000">
          <a:off x="4126537" y="4148050"/>
          <a:ext cx="281324" cy="3375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165924" y="4176182"/>
        <a:ext cx="202552" cy="196927"/>
      </dsp:txXfrm>
    </dsp:sp>
    <dsp:sp modelId="{03347DD2-0589-E74F-AE0E-734960F119CE}">
      <dsp:nvSpPr>
        <dsp:cNvPr id="0" name=""/>
        <dsp:cNvSpPr/>
      </dsp:nvSpPr>
      <dsp:spPr>
        <a:xfrm>
          <a:off x="1737578" y="4504393"/>
          <a:ext cx="5059242" cy="750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Synthesis and testing</a:t>
          </a:r>
        </a:p>
      </dsp:txBody>
      <dsp:txXfrm>
        <a:off x="1759551" y="4526366"/>
        <a:ext cx="5015296" cy="706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4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0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Composition and Orientation of the Core Region of Novel HIV-1 Entry Inhibitors Influences Metabolic Stability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fr-FR" dirty="0"/>
          </a:p>
          <a:p>
            <a:pPr algn="ctr"/>
            <a:r>
              <a:rPr lang="it-IT" b="1" dirty="0"/>
              <a:t>Rama </a:t>
            </a:r>
            <a:r>
              <a:rPr lang="it-IT" b="1" dirty="0" err="1"/>
              <a:t>Karadsheh</a:t>
            </a:r>
            <a:r>
              <a:rPr lang="it-IT" b="1" dirty="0"/>
              <a:t> </a:t>
            </a:r>
            <a:r>
              <a:rPr lang="it-IT" b="1" baseline="30000" dirty="0"/>
              <a:t>1</a:t>
            </a:r>
            <a:r>
              <a:rPr lang="it-IT" b="1" dirty="0"/>
              <a:t>, and Megan </a:t>
            </a:r>
            <a:r>
              <a:rPr lang="it-IT" b="1" dirty="0" err="1"/>
              <a:t>Meuser</a:t>
            </a:r>
            <a:r>
              <a:rPr lang="it-IT" b="1" dirty="0"/>
              <a:t> </a:t>
            </a:r>
            <a:r>
              <a:rPr lang="it-IT" b="1" baseline="30000" dirty="0"/>
              <a:t>1</a:t>
            </a:r>
            <a:r>
              <a:rPr lang="it-IT" b="1" dirty="0"/>
              <a:t>, Simon </a:t>
            </a:r>
            <a:r>
              <a:rPr lang="it-IT" b="1" dirty="0" err="1"/>
              <a:t>Cocklin</a:t>
            </a:r>
            <a:r>
              <a:rPr lang="it-IT" b="1" dirty="0"/>
              <a:t> </a:t>
            </a:r>
            <a:r>
              <a:rPr lang="it-IT" b="1" baseline="30000" dirty="0"/>
              <a:t>1*</a:t>
            </a:r>
            <a:r>
              <a:rPr lang="it-IT" b="1" dirty="0"/>
              <a:t> </a:t>
            </a:r>
            <a:endParaRPr lang="it-IT" b="1" baseline="30000" dirty="0"/>
          </a:p>
          <a:p>
            <a:endParaRPr lang="it-IT" b="1" baseline="30000" dirty="0"/>
          </a:p>
          <a:p>
            <a:endParaRPr lang="fr-FR" dirty="0"/>
          </a:p>
          <a:p>
            <a:r>
              <a:rPr lang="en-US" baseline="30000" dirty="0"/>
              <a:t>1</a:t>
            </a:r>
            <a:r>
              <a:rPr lang="en-US" dirty="0"/>
              <a:t> Department of Biochemistry, Drexel University, 245 North 25</a:t>
            </a:r>
            <a:r>
              <a:rPr lang="en-US" baseline="30000" dirty="0"/>
              <a:t>th</a:t>
            </a:r>
            <a:r>
              <a:rPr lang="en-US" dirty="0"/>
              <a:t> Street, Philadelphia, Pennsylvania, USA</a:t>
            </a:r>
          </a:p>
          <a:p>
            <a:endParaRPr lang="fr-FR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author: sc349@drexel.edu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E1490F-BD83-7E40-827B-71F93AE29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5656536"/>
            <a:ext cx="984725" cy="984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D5F0F8-90DC-8B49-B947-B52C4B032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334" y="5587149"/>
            <a:ext cx="4051731" cy="9847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9D3A79-598A-6043-BBFC-CB098EE89BBA}"/>
              </a:ext>
            </a:extLst>
          </p:cNvPr>
          <p:cNvSpPr txBox="1">
            <a:spLocks/>
          </p:cNvSpPr>
          <p:nvPr/>
        </p:nvSpPr>
        <p:spPr>
          <a:xfrm>
            <a:off x="276660" y="2133601"/>
            <a:ext cx="8590679" cy="144780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Can we design an entry inhibitor that has a similar binding site, but has better solubility and metabolic stability than BMS-626529 (</a:t>
            </a:r>
            <a:r>
              <a:rPr lang="en-US" sz="2800" dirty="0" err="1"/>
              <a:t>Temsavir</a:t>
            </a:r>
            <a:r>
              <a:rPr lang="en-US" sz="280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87914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082" y="21072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Multi-</a:t>
            </a:r>
            <a:r>
              <a:rPr lang="fr-FR" sz="2400" b="1" dirty="0" err="1"/>
              <a:t>step</a:t>
            </a:r>
            <a:r>
              <a:rPr lang="fr-FR" sz="2400" b="1" dirty="0"/>
              <a:t> </a:t>
            </a:r>
            <a:r>
              <a:rPr lang="fr-FR" sz="2400" b="1" dirty="0" err="1"/>
              <a:t>Computational</a:t>
            </a:r>
            <a:r>
              <a:rPr lang="fr-FR" sz="2400" b="1" dirty="0"/>
              <a:t> Design Workflow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CB35611-259C-4842-B173-F766C55EA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890485"/>
              </p:ext>
            </p:extLst>
          </p:nvPr>
        </p:nvGraphicFramePr>
        <p:xfrm>
          <a:off x="381000" y="6096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432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469" y="237479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Bioisosteric</a:t>
            </a:r>
            <a:r>
              <a:rPr lang="fr-FR" sz="2400" b="1" dirty="0"/>
              <a:t> Replacement Identifies </a:t>
            </a:r>
            <a:r>
              <a:rPr lang="fr-FR" sz="2400" b="1" dirty="0" err="1"/>
              <a:t>Novel</a:t>
            </a:r>
            <a:r>
              <a:rPr lang="fr-FR" sz="2400" b="1" dirty="0"/>
              <a:t> </a:t>
            </a:r>
            <a:r>
              <a:rPr lang="fr-FR" sz="2400" b="1" dirty="0" err="1"/>
              <a:t>Scaffolds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Inhibitor</a:t>
            </a:r>
            <a:r>
              <a:rPr lang="fr-FR" sz="2400" b="1" dirty="0"/>
              <a:t> Activity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7" name="Picture 6" descr="Diagram, scatter chart&#10;&#10;Description automatically generated">
            <a:extLst>
              <a:ext uri="{FF2B5EF4-FFF2-40B4-BE49-F238E27FC236}">
                <a16:creationId xmlns:a16="http://schemas.microsoft.com/office/drawing/2014/main" id="{993DADF4-9B91-B341-A6ED-46D1E8ABE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6" y="986065"/>
            <a:ext cx="8951774" cy="5035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404F9C-6548-8041-9E27-217E1AED4AC7}"/>
              </a:ext>
            </a:extLst>
          </p:cNvPr>
          <p:cNvSpPr txBox="1"/>
          <p:nvPr/>
        </p:nvSpPr>
        <p:spPr>
          <a:xfrm>
            <a:off x="2760256" y="2721008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dipyrrolidine</a:t>
            </a: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4EF6C-56A2-E340-B657-7441E091455E}"/>
              </a:ext>
            </a:extLst>
          </p:cNvPr>
          <p:cNvSpPr txBox="1"/>
          <p:nvPr/>
        </p:nvSpPr>
        <p:spPr>
          <a:xfrm>
            <a:off x="6048531" y="3019269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9DBFB-C8E4-834B-8431-B0D649789E4D}"/>
              </a:ext>
            </a:extLst>
          </p:cNvPr>
          <p:cNvSpPr txBox="1"/>
          <p:nvPr/>
        </p:nvSpPr>
        <p:spPr>
          <a:xfrm>
            <a:off x="4668113" y="2715392"/>
            <a:ext cx="1171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pyrrolo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-pyrazole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145DB-3F47-AB4C-B1F9-1BE438BB2E80}"/>
              </a:ext>
            </a:extLst>
          </p:cNvPr>
          <p:cNvSpPr txBox="1"/>
          <p:nvPr/>
        </p:nvSpPr>
        <p:spPr>
          <a:xfrm>
            <a:off x="6962931" y="2694786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azetidine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E3AA7E-6802-CC4E-91F8-36DCFE1606D7}"/>
              </a:ext>
            </a:extLst>
          </p:cNvPr>
          <p:cNvSpPr txBox="1"/>
          <p:nvPr/>
        </p:nvSpPr>
        <p:spPr>
          <a:xfrm>
            <a:off x="1162065" y="5478323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azabicyclo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-hexane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E43071-55AE-5742-A723-413B1E60EF84}"/>
              </a:ext>
            </a:extLst>
          </p:cNvPr>
          <p:cNvSpPr txBox="1"/>
          <p:nvPr/>
        </p:nvSpPr>
        <p:spPr>
          <a:xfrm>
            <a:off x="3409961" y="5289151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azabicyclo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-hexane</a:t>
            </a:r>
          </a:p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(reversed)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968D1-2CEF-E644-A6AB-302E611D0BB8}"/>
              </a:ext>
            </a:extLst>
          </p:cNvPr>
          <p:cNvSpPr txBox="1"/>
          <p:nvPr/>
        </p:nvSpPr>
        <p:spPr>
          <a:xfrm>
            <a:off x="5786846" y="5157028"/>
            <a:ext cx="1437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dimethyl-piperazine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F3E10-C05F-F943-966D-75907021688E}"/>
              </a:ext>
            </a:extLst>
          </p:cNvPr>
          <p:cNvSpPr txBox="1"/>
          <p:nvPr/>
        </p:nvSpPr>
        <p:spPr>
          <a:xfrm>
            <a:off x="562131" y="273368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piperazine</a:t>
            </a:r>
          </a:p>
        </p:txBody>
      </p:sp>
    </p:spTree>
    <p:extLst>
      <p:ext uri="{BB962C8B-B14F-4D97-AF65-F5344CB8AC3E}">
        <p14:creationId xmlns:p14="http://schemas.microsoft.com/office/powerpoint/2010/main" val="11873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1" y="37489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SC </a:t>
            </a:r>
            <a:r>
              <a:rPr lang="fr-FR" sz="2400" b="1" dirty="0" err="1"/>
              <a:t>Derivatives</a:t>
            </a:r>
            <a:r>
              <a:rPr lang="fr-FR" sz="2400" b="1" dirty="0"/>
              <a:t> </a:t>
            </a:r>
            <a:r>
              <a:rPr lang="fr-FR" sz="2400" b="1" dirty="0" err="1"/>
              <a:t>Retain</a:t>
            </a:r>
            <a:r>
              <a:rPr lang="fr-FR" sz="2400" b="1" dirty="0"/>
              <a:t> Binding to HIV-1 B41 </a:t>
            </a:r>
            <a:r>
              <a:rPr lang="fr-FR" sz="2400" b="1" dirty="0" err="1"/>
              <a:t>Env</a:t>
            </a:r>
            <a:r>
              <a:rPr lang="fr-FR" sz="2400" b="1" dirty="0"/>
              <a:t> SOSIP </a:t>
            </a:r>
            <a:r>
              <a:rPr lang="fr-FR" sz="2400" b="1" dirty="0" err="1"/>
              <a:t>Trimers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9FA3290C-4091-4A44-87E5-CEA82B086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17696"/>
          <a:stretch/>
        </p:blipFill>
        <p:spPr>
          <a:xfrm>
            <a:off x="2863694" y="914400"/>
            <a:ext cx="6204105" cy="5107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B9B9ED-27BF-1F4D-A001-DF2BB935C3B0}"/>
              </a:ext>
            </a:extLst>
          </p:cNvPr>
          <p:cNvSpPr txBox="1"/>
          <p:nvPr/>
        </p:nvSpPr>
        <p:spPr>
          <a:xfrm>
            <a:off x="3962400" y="12514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89986-5666-F24A-BA2F-C4F57D9A830A}"/>
              </a:ext>
            </a:extLst>
          </p:cNvPr>
          <p:cNvSpPr txBox="1"/>
          <p:nvPr/>
        </p:nvSpPr>
        <p:spPr>
          <a:xfrm>
            <a:off x="7543800" y="12514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EAFAE-B2D4-3446-B319-024EA03EACE7}"/>
              </a:ext>
            </a:extLst>
          </p:cNvPr>
          <p:cNvSpPr txBox="1"/>
          <p:nvPr/>
        </p:nvSpPr>
        <p:spPr>
          <a:xfrm>
            <a:off x="229929" y="1620798"/>
            <a:ext cx="2403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Surface Plasmon Resonance (SPR) experiments show SC compounds bind to immobilized Env mimic (SOSIP)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a</a:t>
            </a:r>
            <a:r>
              <a:rPr lang="en-US" dirty="0"/>
              <a:t> = association rate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k</a:t>
            </a:r>
            <a:r>
              <a:rPr lang="en-US" baseline="-25000" dirty="0" err="1"/>
              <a:t>d</a:t>
            </a:r>
            <a:r>
              <a:rPr lang="en-US" dirty="0"/>
              <a:t> = dissociation rate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D </a:t>
            </a:r>
            <a:r>
              <a:rPr lang="en-US" dirty="0"/>
              <a:t>= binding affinity</a:t>
            </a:r>
            <a:endParaRPr lang="en-US" baseline="-2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1" y="37489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In silico </a:t>
            </a:r>
            <a:r>
              <a:rPr lang="fr-FR" sz="2400" b="1" i="1" dirty="0" err="1"/>
              <a:t>P</a:t>
            </a:r>
            <a:r>
              <a:rPr lang="fr-FR" sz="2400" b="1" dirty="0" err="1"/>
              <a:t>rediction</a:t>
            </a:r>
            <a:r>
              <a:rPr lang="fr-FR" sz="2400" b="1" dirty="0"/>
              <a:t> of Drug-</a:t>
            </a:r>
            <a:r>
              <a:rPr lang="fr-FR" sz="2400" b="1" dirty="0" err="1"/>
              <a:t>like</a:t>
            </a:r>
            <a:r>
              <a:rPr lang="fr-FR" sz="2400" b="1" dirty="0"/>
              <a:t> </a:t>
            </a:r>
            <a:r>
              <a:rPr lang="fr-FR" sz="2400" b="1" dirty="0" err="1"/>
              <a:t>Metrics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4D44E195-2807-7D43-B221-26DF8B0F6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61" y="1268064"/>
            <a:ext cx="6019800" cy="3691343"/>
          </a:xfrm>
          <a:prstGeom prst="rect">
            <a:avLst/>
          </a:prstGeom>
        </p:spPr>
      </p:pic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38FA2C3F-5212-DC40-916C-A09CFFF9B541}"/>
              </a:ext>
            </a:extLst>
          </p:cNvPr>
          <p:cNvSpPr/>
          <p:nvPr/>
        </p:nvSpPr>
        <p:spPr>
          <a:xfrm>
            <a:off x="3034145" y="4810201"/>
            <a:ext cx="228600" cy="521242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96F79-103A-6946-984E-0CA497115864}"/>
              </a:ext>
            </a:extLst>
          </p:cNvPr>
          <p:cNvSpPr txBox="1"/>
          <p:nvPr/>
        </p:nvSpPr>
        <p:spPr>
          <a:xfrm>
            <a:off x="3241963" y="5042794"/>
            <a:ext cx="548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Prediction of drug-like metrics</a:t>
            </a:r>
          </a:p>
          <a:p>
            <a:r>
              <a:rPr lang="en-US" sz="1400" dirty="0"/>
              <a:t>Value range from 0 (non-drug like) </a:t>
            </a:r>
            <a:r>
              <a:rPr lang="en-US" sz="1400" dirty="0">
                <a:sym typeface="Wingdings" pitchFamily="2" charset="2"/>
              </a:rPr>
              <a:t> 1 (perfect drug)</a:t>
            </a:r>
            <a:endParaRPr lang="en-US" sz="1400" dirty="0"/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8BB7524D-ED81-244E-A93C-8C0C281E2B42}"/>
              </a:ext>
            </a:extLst>
          </p:cNvPr>
          <p:cNvSpPr/>
          <p:nvPr/>
        </p:nvSpPr>
        <p:spPr>
          <a:xfrm rot="5400000">
            <a:off x="1247440" y="2188546"/>
            <a:ext cx="237930" cy="826042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9D227-4326-C44A-AABD-2D3DFE369779}"/>
              </a:ext>
            </a:extLst>
          </p:cNvPr>
          <p:cNvSpPr txBox="1"/>
          <p:nvPr/>
        </p:nvSpPr>
        <p:spPr>
          <a:xfrm>
            <a:off x="0" y="2758224"/>
            <a:ext cx="1906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Aqueous solubility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5C0DA5-26A7-7F4A-8A37-4CBF32CA7A38}"/>
              </a:ext>
            </a:extLst>
          </p:cNvPr>
          <p:cNvSpPr txBox="1"/>
          <p:nvPr/>
        </p:nvSpPr>
        <p:spPr>
          <a:xfrm>
            <a:off x="5257800" y="1257507"/>
            <a:ext cx="3539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SC derivatives did not exhibit increased solubility compared to </a:t>
            </a:r>
            <a:r>
              <a:rPr lang="en-US" sz="1600" dirty="0" err="1"/>
              <a:t>temsavir</a:t>
            </a:r>
            <a:r>
              <a:rPr lang="en-US" sz="1600" dirty="0"/>
              <a:t> (BMS-626529)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SC12</a:t>
            </a:r>
            <a:r>
              <a:rPr lang="en-US" sz="1600" dirty="0"/>
              <a:t> had overall improved oral non-CNS drug profile score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ACBA1-E1C2-3A4B-B6C3-9DD60448B02E}"/>
              </a:ext>
            </a:extLst>
          </p:cNvPr>
          <p:cNvSpPr txBox="1"/>
          <p:nvPr/>
        </p:nvSpPr>
        <p:spPr>
          <a:xfrm>
            <a:off x="6210300" y="5733882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StarDrop</a:t>
            </a:r>
            <a:r>
              <a:rPr lang="en-US" sz="1200" dirty="0"/>
              <a:t> 6.6 (</a:t>
            </a:r>
            <a:r>
              <a:rPr lang="en-US" sz="1200" dirty="0" err="1"/>
              <a:t>Optibrium</a:t>
            </a:r>
            <a:r>
              <a:rPr lang="en-US" sz="1200" dirty="0"/>
              <a:t>, Ltd., Cambridge, UK)</a:t>
            </a:r>
          </a:p>
        </p:txBody>
      </p:sp>
    </p:spTree>
    <p:extLst>
      <p:ext uri="{BB962C8B-B14F-4D97-AF65-F5344CB8AC3E}">
        <p14:creationId xmlns:p14="http://schemas.microsoft.com/office/powerpoint/2010/main" val="285425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1" y="37489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Computational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/>
              <a:t>Investigation of </a:t>
            </a:r>
            <a:r>
              <a:rPr lang="fr-FR" sz="2400" b="1" dirty="0" err="1"/>
              <a:t>Metabolic</a:t>
            </a:r>
            <a:r>
              <a:rPr lang="fr-FR" sz="2400" b="1" dirty="0"/>
              <a:t> </a:t>
            </a:r>
            <a:r>
              <a:rPr lang="fr-FR" sz="2400" b="1" dirty="0" err="1"/>
              <a:t>Stability</a:t>
            </a:r>
            <a:r>
              <a:rPr lang="fr-FR" sz="2400" b="1" dirty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7EC54C-BCD6-2F45-A398-CE5A31C46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61" y="2499068"/>
            <a:ext cx="6858000" cy="3203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33B2F-3DE3-7944-9778-83A668D65425}"/>
              </a:ext>
            </a:extLst>
          </p:cNvPr>
          <p:cNvSpPr txBox="1"/>
          <p:nvPr/>
        </p:nvSpPr>
        <p:spPr>
          <a:xfrm>
            <a:off x="280441" y="913969"/>
            <a:ext cx="857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Orally administered drugs may be adversely metabolized before adequate plasma concentrations are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Computational investigation of metabolic stability of  SC compounds using P450 module (</a:t>
            </a:r>
            <a:r>
              <a:rPr lang="en-US" sz="1600" dirty="0" err="1"/>
              <a:t>StarDrop</a:t>
            </a:r>
            <a:r>
              <a:rPr lang="en-US" sz="1600" dirty="0"/>
              <a:t> 6.6 (</a:t>
            </a:r>
            <a:r>
              <a:rPr lang="en-US" sz="1600" dirty="0" err="1"/>
              <a:t>Optibrium</a:t>
            </a:r>
            <a:r>
              <a:rPr lang="en-US" sz="1600" dirty="0"/>
              <a:t>, Ltd., Cambridge, UK))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 compounds are predicted to be primarily metabolized by P450 isoform CYP3A4 (lime green)</a:t>
            </a:r>
          </a:p>
        </p:txBody>
      </p:sp>
    </p:spTree>
    <p:extLst>
      <p:ext uri="{BB962C8B-B14F-4D97-AF65-F5344CB8AC3E}">
        <p14:creationId xmlns:p14="http://schemas.microsoft.com/office/powerpoint/2010/main" val="145629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633240-196E-1E40-B308-E5FB8D5B4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80" y="3124200"/>
            <a:ext cx="9144000" cy="2597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36E98-F9BC-7345-A128-A242B368D172}"/>
              </a:ext>
            </a:extLst>
          </p:cNvPr>
          <p:cNvSpPr txBox="1"/>
          <p:nvPr/>
        </p:nvSpPr>
        <p:spPr>
          <a:xfrm>
            <a:off x="131580" y="136525"/>
            <a:ext cx="8873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Prediction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/>
              <a:t>of </a:t>
            </a:r>
            <a:r>
              <a:rPr lang="fr-FR" sz="2400" b="1" dirty="0" err="1"/>
              <a:t>Metabolic</a:t>
            </a:r>
            <a:r>
              <a:rPr lang="fr-FR" sz="2400" b="1" dirty="0"/>
              <a:t> </a:t>
            </a:r>
            <a:r>
              <a:rPr lang="fr-FR" sz="2400" b="1" dirty="0" err="1"/>
              <a:t>Lability</a:t>
            </a:r>
            <a:r>
              <a:rPr lang="fr-FR" sz="2400" b="1" dirty="0"/>
              <a:t> of SC Compounds Against CYP3A4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FB792-5A04-6141-A371-809D2391196E}"/>
              </a:ext>
            </a:extLst>
          </p:cNvPr>
          <p:cNvSpPr txBox="1"/>
          <p:nvPr/>
        </p:nvSpPr>
        <p:spPr>
          <a:xfrm>
            <a:off x="304800" y="838200"/>
            <a:ext cx="8458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CSL score reflects overall efficiency of compound metabolism by CYP34A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Observed minimal differences of CSL scores and labile sites on SC compounds compared to BMS-626529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analysis assumes compounds bind to CYP3A4 with similar binding affinities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Predicted binding affinities were determined using HYDE (hydrogen bond and dehydration) energy scoring functions (</a:t>
            </a:r>
            <a:r>
              <a:rPr lang="en-US" sz="1600" dirty="0" err="1"/>
              <a:t>SeeSAR</a:t>
            </a:r>
            <a:r>
              <a:rPr lang="en-US" sz="1600" dirty="0"/>
              <a:t> 9.2)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SC28</a:t>
            </a:r>
            <a:r>
              <a:rPr lang="en-US" sz="1600" dirty="0"/>
              <a:t> and </a:t>
            </a:r>
            <a:r>
              <a:rPr lang="en-US" sz="1600" b="1" dirty="0"/>
              <a:t>SC46 </a:t>
            </a:r>
            <a:r>
              <a:rPr lang="en-US" sz="1600" dirty="0"/>
              <a:t>have</a:t>
            </a:r>
            <a:r>
              <a:rPr lang="en-US" sz="1600" b="1" dirty="0"/>
              <a:t> greater predicted metabolic stability </a:t>
            </a:r>
            <a:r>
              <a:rPr lang="en-US" sz="1600" dirty="0"/>
              <a:t>compared to the other SC derivatives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SC12</a:t>
            </a:r>
            <a:r>
              <a:rPr lang="en-US" sz="1600" dirty="0"/>
              <a:t> has the </a:t>
            </a:r>
            <a:r>
              <a:rPr lang="en-US" sz="1600" b="1" dirty="0"/>
              <a:t>lowest predicted metabolic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6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1" y="17984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Metabolic</a:t>
            </a:r>
            <a:r>
              <a:rPr lang="fr-FR" sz="2400" b="1" dirty="0"/>
              <a:t> </a:t>
            </a:r>
            <a:r>
              <a:rPr lang="fr-FR" sz="2400" b="1" dirty="0" err="1"/>
              <a:t>Stability</a:t>
            </a:r>
            <a:r>
              <a:rPr lang="fr-FR" sz="2400" b="1" dirty="0"/>
              <a:t> </a:t>
            </a:r>
            <a:r>
              <a:rPr lang="fr-FR" sz="2400" b="1" dirty="0" err="1"/>
              <a:t>Assays</a:t>
            </a:r>
            <a:r>
              <a:rPr lang="fr-FR" sz="2400" b="1" dirty="0"/>
              <a:t> </a:t>
            </a:r>
            <a:r>
              <a:rPr lang="fr-FR" sz="2400" b="1" dirty="0" err="1"/>
              <a:t>Using</a:t>
            </a:r>
            <a:r>
              <a:rPr lang="fr-FR" sz="2400" b="1" dirty="0"/>
              <a:t> </a:t>
            </a:r>
            <a:r>
              <a:rPr lang="fr-FR" sz="2400" b="1" dirty="0" err="1"/>
              <a:t>Human</a:t>
            </a:r>
            <a:r>
              <a:rPr lang="fr-FR" sz="2400" b="1" dirty="0"/>
              <a:t> </a:t>
            </a:r>
            <a:r>
              <a:rPr lang="fr-FR" sz="2400" b="1" dirty="0" err="1"/>
              <a:t>Liver</a:t>
            </a:r>
            <a:r>
              <a:rPr lang="fr-FR" sz="2400" b="1" dirty="0"/>
              <a:t> Microsomes &amp; </a:t>
            </a:r>
            <a:r>
              <a:rPr lang="fr-FR" sz="2400" b="1" dirty="0" err="1"/>
              <a:t>Predictive</a:t>
            </a:r>
            <a:r>
              <a:rPr lang="fr-FR" sz="2400" b="1" dirty="0"/>
              <a:t> </a:t>
            </a:r>
            <a:r>
              <a:rPr lang="fr-FR" sz="2400" b="1" dirty="0" err="1"/>
              <a:t>Pharmacokinetic</a:t>
            </a:r>
            <a:r>
              <a:rPr lang="fr-FR" sz="2400" b="1" dirty="0"/>
              <a:t> (PK) </a:t>
            </a:r>
            <a:r>
              <a:rPr lang="fr-FR" sz="2400" b="1" dirty="0" err="1"/>
              <a:t>Parameters</a:t>
            </a:r>
            <a:r>
              <a:rPr lang="fr-FR" sz="2400" b="1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D35E72-7875-9C49-8F65-6F9A659D7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" y="1135347"/>
            <a:ext cx="9144000" cy="3284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1F3045-2F90-D94C-827F-86F7791E06B2}"/>
              </a:ext>
            </a:extLst>
          </p:cNvPr>
          <p:cNvSpPr txBox="1"/>
          <p:nvPr/>
        </p:nvSpPr>
        <p:spPr>
          <a:xfrm>
            <a:off x="228600" y="44196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Testosterone </a:t>
            </a:r>
            <a:r>
              <a:rPr lang="en-US" dirty="0">
                <a:sym typeface="Wingdings" pitchFamily="2" charset="2"/>
              </a:rPr>
              <a:t> low stability; Propranolol  medium stability; Warfarin  high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Half-lives (T½) of SC compounds exhibit a range of stabilities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itchFamily="2" charset="2"/>
              </a:rPr>
              <a:t>SC28</a:t>
            </a:r>
            <a:r>
              <a:rPr lang="en-US" dirty="0">
                <a:sym typeface="Wingdings" pitchFamily="2" charset="2"/>
              </a:rPr>
              <a:t> and </a:t>
            </a:r>
            <a:r>
              <a:rPr lang="en-US" b="1" dirty="0">
                <a:sym typeface="Wingdings" pitchFamily="2" charset="2"/>
              </a:rPr>
              <a:t>SC46</a:t>
            </a:r>
            <a:r>
              <a:rPr lang="en-US" dirty="0">
                <a:sym typeface="Wingdings" pitchFamily="2" charset="2"/>
              </a:rPr>
              <a:t> have the </a:t>
            </a:r>
            <a:r>
              <a:rPr lang="en-US" b="1" dirty="0">
                <a:sym typeface="Wingdings" pitchFamily="2" charset="2"/>
              </a:rPr>
              <a:t>longest half-lives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itchFamily="2" charset="2"/>
              </a:rPr>
              <a:t>SC12 </a:t>
            </a:r>
            <a:r>
              <a:rPr lang="en-US" dirty="0">
                <a:sym typeface="Wingdings" pitchFamily="2" charset="2"/>
              </a:rPr>
              <a:t>has the </a:t>
            </a:r>
            <a:r>
              <a:rPr lang="en-US" b="1" dirty="0">
                <a:sym typeface="Wingdings" pitchFamily="2" charset="2"/>
              </a:rPr>
              <a:t>shortest half-life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7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CD786-0333-3740-B101-67AE909C3C71}"/>
              </a:ext>
            </a:extLst>
          </p:cNvPr>
          <p:cNvSpPr txBox="1"/>
          <p:nvPr/>
        </p:nvSpPr>
        <p:spPr>
          <a:xfrm>
            <a:off x="647700" y="1305341"/>
            <a:ext cx="784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Successfully used </a:t>
            </a:r>
            <a:r>
              <a:rPr lang="en-US" dirty="0" err="1"/>
              <a:t>bioisosteric</a:t>
            </a:r>
            <a:r>
              <a:rPr lang="en-US" dirty="0"/>
              <a:t> replacement to redesign the piperazine core of BMS-626529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Showed SC compounds retained binding to HIV-1 Env recombinant mimic via SPR analysis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Computationally investigated and compared solubility, metabolic stability and metabolic lability of BMS-626529 with SC compound derivatives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Concluded that replacement (and orientation) of the piperazine core influences metabolic stability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Established a computational workflow for next-generation compounds that includes metabolic stability prediction in the design process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Acknowledgements</a:t>
            </a:r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b="1" dirty="0"/>
              <a:t>Simon </a:t>
            </a:r>
            <a:r>
              <a:rPr lang="fr-FR" b="1" dirty="0" err="1"/>
              <a:t>Cocklin</a:t>
            </a:r>
            <a:r>
              <a:rPr lang="fr-FR" b="1" dirty="0"/>
              <a:t>, PhD (</a:t>
            </a:r>
            <a:r>
              <a:rPr lang="fr-FR" b="1" dirty="0" err="1"/>
              <a:t>Drexel</a:t>
            </a:r>
            <a:r>
              <a:rPr lang="fr-FR" dirty="0"/>
              <a:t>)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Megan </a:t>
            </a:r>
            <a:r>
              <a:rPr lang="fr-FR" b="1" dirty="0" err="1"/>
              <a:t>Meuser</a:t>
            </a:r>
            <a:r>
              <a:rPr lang="fr-FR" b="1" dirty="0"/>
              <a:t>, PhD candidate (</a:t>
            </a:r>
            <a:r>
              <a:rPr lang="fr-FR" b="1" dirty="0" err="1"/>
              <a:t>Drexel</a:t>
            </a:r>
            <a:r>
              <a:rPr lang="fr-FR" b="1" dirty="0"/>
              <a:t>)</a:t>
            </a:r>
          </a:p>
          <a:p>
            <a:pPr algn="ctr"/>
            <a:endParaRPr lang="fr-FR" dirty="0"/>
          </a:p>
          <a:p>
            <a:pPr algn="ctr"/>
            <a:r>
              <a:rPr lang="en-US" dirty="0">
                <a:solidFill>
                  <a:prstClr val="black"/>
                </a:solidFill>
              </a:rPr>
              <a:t>Gabriel </a:t>
            </a:r>
            <a:r>
              <a:rPr lang="en-US" dirty="0" err="1">
                <a:solidFill>
                  <a:prstClr val="black"/>
                </a:solidFill>
              </a:rPr>
              <a:t>Ozorowski</a:t>
            </a:r>
            <a:r>
              <a:rPr lang="en-US" dirty="0">
                <a:solidFill>
                  <a:prstClr val="black"/>
                </a:solidFill>
              </a:rPr>
              <a:t>, PhD (Scripps)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/>
              <a:t>Andrew B. Ward (Scripps)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4068C-6AC9-564F-8A9E-1E41595F94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2350" y="5212163"/>
            <a:ext cx="1682646" cy="594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9A8758-37BD-924C-9445-B30AC8517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676" y="4344369"/>
            <a:ext cx="1256724" cy="754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63602-0EFC-3A42-89CF-3682AC43D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4362145"/>
            <a:ext cx="2261592" cy="736600"/>
          </a:xfrm>
          <a:prstGeom prst="rect">
            <a:avLst/>
          </a:prstGeom>
        </p:spPr>
      </p:pic>
      <p:pic>
        <p:nvPicPr>
          <p:cNvPr id="11" name="Picture 10" descr="Image result for nih logo">
            <a:extLst>
              <a:ext uri="{FF2B5EF4-FFF2-40B4-BE49-F238E27FC236}">
                <a16:creationId xmlns:a16="http://schemas.microsoft.com/office/drawing/2014/main" id="{CF9DC423-D94B-2047-89B8-99C48BCF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9" y="4988428"/>
            <a:ext cx="976894" cy="9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AFC75702-FFFD-E946-AF57-D9A0AAA23BD5}"/>
              </a:ext>
            </a:extLst>
          </p:cNvPr>
          <p:cNvSpPr txBox="1"/>
          <p:nvPr/>
        </p:nvSpPr>
        <p:spPr>
          <a:xfrm>
            <a:off x="1164883" y="4938266"/>
            <a:ext cx="2139190" cy="10772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/>
              <a:t>Funding</a:t>
            </a:r>
            <a:endParaRPr lang="en-US" sz="1200" dirty="0"/>
          </a:p>
          <a:p>
            <a:pPr algn="ctr"/>
            <a:r>
              <a:rPr lang="en-US" sz="1400" dirty="0"/>
              <a:t>1R56AI118415-01A1</a:t>
            </a:r>
          </a:p>
          <a:p>
            <a:pPr algn="ctr"/>
            <a:endParaRPr lang="en-US" sz="600" dirty="0"/>
          </a:p>
          <a:p>
            <a:pPr algn="ctr"/>
            <a:r>
              <a:rPr lang="en-US" sz="1400" dirty="0"/>
              <a:t>1 R01 GM125396-01A1</a:t>
            </a:r>
            <a:endParaRPr lang="en-US" sz="700" dirty="0"/>
          </a:p>
          <a:p>
            <a:pPr algn="ctr"/>
            <a:r>
              <a:rPr lang="en-US" sz="1400" dirty="0"/>
              <a:t>T32-MH079785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99E6EC-8F41-1840-8D40-97C2F777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853" t="13889" r="11979" b="13889"/>
          <a:stretch>
            <a:fillRect/>
          </a:stretch>
        </p:blipFill>
        <p:spPr bwMode="auto">
          <a:xfrm>
            <a:off x="237681" y="4046443"/>
            <a:ext cx="2610853" cy="72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35907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Graphical</a:t>
            </a:r>
            <a:r>
              <a:rPr lang="fr-FR" b="1" dirty="0"/>
              <a:t> Abstract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63261" y="6096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Composition and Orientation of the Core Region of Novel HIV-1 Inhibitors Influences Metabolic Stability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FDE1F4-2091-0545-AFFB-FDD749CEC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4115">
            <a:off x="299516" y="2415440"/>
            <a:ext cx="1706145" cy="24050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8C3DFE-11F0-4647-B4F7-F607D4E050CC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1404446" y="2606643"/>
            <a:ext cx="1431323" cy="1145472"/>
          </a:xfrm>
          <a:prstGeom prst="line">
            <a:avLst/>
          </a:prstGeom>
          <a:ln w="19050">
            <a:solidFill>
              <a:srgbClr val="0A6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01E340-EFBE-A348-B825-33D311E2909E}"/>
              </a:ext>
            </a:extLst>
          </p:cNvPr>
          <p:cNvCxnSpPr>
            <a:cxnSpLocks/>
          </p:cNvCxnSpPr>
          <p:nvPr/>
        </p:nvCxnSpPr>
        <p:spPr>
          <a:xfrm>
            <a:off x="1405434" y="4310006"/>
            <a:ext cx="1504020" cy="966605"/>
          </a:xfrm>
          <a:prstGeom prst="line">
            <a:avLst/>
          </a:prstGeom>
          <a:ln w="19050">
            <a:solidFill>
              <a:srgbClr val="0A6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FF78645-7B6F-CE4D-8D1A-86DF5B61A050}"/>
              </a:ext>
            </a:extLst>
          </p:cNvPr>
          <p:cNvSpPr/>
          <p:nvPr/>
        </p:nvSpPr>
        <p:spPr>
          <a:xfrm>
            <a:off x="928513" y="3752115"/>
            <a:ext cx="474612" cy="559127"/>
          </a:xfrm>
          <a:prstGeom prst="rect">
            <a:avLst/>
          </a:prstGeom>
          <a:noFill/>
          <a:ln w="12700">
            <a:solidFill>
              <a:srgbClr val="0A6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87D68B-2DE0-0D46-8349-1EA717E08EC8}"/>
              </a:ext>
            </a:extLst>
          </p:cNvPr>
          <p:cNvSpPr txBox="1"/>
          <p:nvPr/>
        </p:nvSpPr>
        <p:spPr>
          <a:xfrm>
            <a:off x="102378" y="4885892"/>
            <a:ext cx="1776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BMS-626529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89023B-42D5-2344-87F7-B47A85B4CAA2}"/>
              </a:ext>
            </a:extLst>
          </p:cNvPr>
          <p:cNvSpPr/>
          <p:nvPr/>
        </p:nvSpPr>
        <p:spPr>
          <a:xfrm>
            <a:off x="2318042" y="2044949"/>
            <a:ext cx="3535263" cy="38354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A6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F9583D-7176-D445-9688-9E19FB8F623F}"/>
              </a:ext>
            </a:extLst>
          </p:cNvPr>
          <p:cNvSpPr txBox="1"/>
          <p:nvPr/>
        </p:nvSpPr>
        <p:spPr>
          <a:xfrm>
            <a:off x="3216310" y="2204264"/>
            <a:ext cx="2704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Bioisosteric</a:t>
            </a:r>
            <a:r>
              <a:rPr lang="en-US" sz="1200" b="1" dirty="0"/>
              <a:t> Replacement</a:t>
            </a:r>
          </a:p>
        </p:txBody>
      </p:sp>
      <p:pic>
        <p:nvPicPr>
          <p:cNvPr id="28" name="Graphic 27" descr="Arrow: Straight">
            <a:extLst>
              <a:ext uri="{FF2B5EF4-FFF2-40B4-BE49-F238E27FC236}">
                <a16:creationId xmlns:a16="http://schemas.microsoft.com/office/drawing/2014/main" id="{FF9B9CE3-A56A-9249-A2D7-2458DA749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803977" y="2332336"/>
            <a:ext cx="627012" cy="3693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A0C4C94-CBD5-714C-A5AB-2BE5C23476C4}"/>
              </a:ext>
            </a:extLst>
          </p:cNvPr>
          <p:cNvSpPr txBox="1"/>
          <p:nvPr/>
        </p:nvSpPr>
        <p:spPr>
          <a:xfrm>
            <a:off x="6469302" y="3382783"/>
            <a:ext cx="220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 binding analysis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9C52A4-3D2B-CF4D-8C38-BCC2A8D22BC7}"/>
              </a:ext>
            </a:extLst>
          </p:cNvPr>
          <p:cNvSpPr txBox="1"/>
          <p:nvPr/>
        </p:nvSpPr>
        <p:spPr>
          <a:xfrm>
            <a:off x="6454711" y="4285099"/>
            <a:ext cx="2636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Drug-like parameter and</a:t>
            </a:r>
          </a:p>
          <a:p>
            <a:r>
              <a:rPr lang="en-US" dirty="0"/>
              <a:t>Metabolic stability prediction</a:t>
            </a:r>
          </a:p>
        </p:txBody>
      </p:sp>
      <p:pic>
        <p:nvPicPr>
          <p:cNvPr id="37" name="Graphic 36" descr="Arrow: Straight">
            <a:extLst>
              <a:ext uri="{FF2B5EF4-FFF2-40B4-BE49-F238E27FC236}">
                <a16:creationId xmlns:a16="http://schemas.microsoft.com/office/drawing/2014/main" id="{0D2FFEFF-5118-1345-9228-5223589AB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863188" y="4545947"/>
            <a:ext cx="627012" cy="3693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4ACA8E8-08B2-5C42-AD6D-A4AC4EF2D06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589298" y="3139982"/>
            <a:ext cx="627012" cy="11454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6CD95D4-7F13-A141-8728-B75A9E53099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655301" y="2530455"/>
            <a:ext cx="627012" cy="1145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8914E3F-7473-F84A-830C-58943483359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4593209" y="2794404"/>
            <a:ext cx="980066" cy="11401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B9E566A-4488-C840-AD08-DE225238FFF0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079747" y="4493754"/>
            <a:ext cx="701250" cy="12108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7873209-C68A-E548-9F94-D24E33F60EC4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794528" y="3913442"/>
            <a:ext cx="863025" cy="11454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6B2F9A-4ABF-D340-B7A2-809E91B1F4A5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4747585" y="4076367"/>
            <a:ext cx="822576" cy="10306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09C52A4-3D2B-CF4D-8C38-BCC2A8D22BC7}"/>
              </a:ext>
            </a:extLst>
          </p:cNvPr>
          <p:cNvSpPr txBox="1"/>
          <p:nvPr/>
        </p:nvSpPr>
        <p:spPr>
          <a:xfrm>
            <a:off x="6454711" y="2309731"/>
            <a:ext cx="26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Antiviral potency</a:t>
            </a:r>
          </a:p>
        </p:txBody>
      </p:sp>
      <p:pic>
        <p:nvPicPr>
          <p:cNvPr id="26" name="Graphic 36" descr="Arrow: Straight">
            <a:extLst>
              <a:ext uri="{FF2B5EF4-FFF2-40B4-BE49-F238E27FC236}">
                <a16:creationId xmlns:a16="http://schemas.microsoft.com/office/drawing/2014/main" id="{0D2FFEFF-5118-1345-9228-5223589AB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866170" y="3415890"/>
            <a:ext cx="62701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Abstract: </a:t>
            </a:r>
          </a:p>
          <a:p>
            <a:pPr algn="just"/>
            <a:endParaRPr lang="fr-FR" dirty="0"/>
          </a:p>
          <a:p>
            <a:pPr algn="just"/>
            <a:r>
              <a:rPr lang="en-US" sz="1600" dirty="0" err="1"/>
              <a:t>Fostemsavir</a:t>
            </a:r>
            <a:r>
              <a:rPr lang="en-US" sz="1600" dirty="0"/>
              <a:t>/</a:t>
            </a:r>
            <a:r>
              <a:rPr lang="en-US" sz="1600" dirty="0" err="1"/>
              <a:t>temsavir</a:t>
            </a:r>
            <a:r>
              <a:rPr lang="en-US" sz="1600" dirty="0"/>
              <a:t> is an investigational HIV-1 entry inhibitor currently in late-stage clinical trials. Although it holds promise to be a first-in-class Env-targeted entry inhibitor for the clinic, issues with bioavailability relegate its use to salvage therapies only. As such, the development of a small molecule HIV-1 entry inhibitor that can be used in standard combination antiretroviral therapy (</a:t>
            </a:r>
            <a:r>
              <a:rPr lang="en-US" sz="1600" dirty="0" err="1"/>
              <a:t>cART</a:t>
            </a:r>
            <a:r>
              <a:rPr lang="en-US" sz="1600" dirty="0"/>
              <a:t>) remains a longstanding goal for the field. We previously demonstrated the ability of extending the </a:t>
            </a:r>
            <a:r>
              <a:rPr lang="en-US" sz="1600" dirty="0" err="1"/>
              <a:t>chemotypes</a:t>
            </a:r>
            <a:r>
              <a:rPr lang="en-US" sz="1600" dirty="0"/>
              <a:t> available to this class of inhibitor as the first step towards this overarching goal. In addition to poor solubility, metabolic stability is a crucial determinant of bioavailability. Therefore, we assess the metabolic stabilities of five of our novel </a:t>
            </a:r>
            <a:r>
              <a:rPr lang="en-US" sz="1600" dirty="0" err="1"/>
              <a:t>chemotype</a:t>
            </a:r>
            <a:r>
              <a:rPr lang="en-US" sz="1600" dirty="0"/>
              <a:t> entry inhibitors. We found that changing the </a:t>
            </a:r>
            <a:r>
              <a:rPr lang="en-US" sz="1600" dirty="0" err="1"/>
              <a:t>piperazine</a:t>
            </a:r>
            <a:r>
              <a:rPr lang="en-US" sz="1600" dirty="0"/>
              <a:t> core region of </a:t>
            </a:r>
            <a:r>
              <a:rPr lang="en-US" sz="1600" dirty="0" err="1"/>
              <a:t>temsavir</a:t>
            </a:r>
            <a:r>
              <a:rPr lang="en-US" sz="1600" dirty="0"/>
              <a:t> alters the stability of the compound in human liver </a:t>
            </a:r>
            <a:r>
              <a:rPr lang="en-US" sz="1600" dirty="0" err="1"/>
              <a:t>microsome</a:t>
            </a:r>
            <a:r>
              <a:rPr lang="en-US" sz="1600" dirty="0"/>
              <a:t> assays. Moreover, we identified an entry inhibitor with more than twice the metabolic stability of </a:t>
            </a:r>
            <a:r>
              <a:rPr lang="en-US" sz="1600" dirty="0" err="1"/>
              <a:t>temsavir</a:t>
            </a:r>
            <a:r>
              <a:rPr lang="en-US" sz="1600" dirty="0"/>
              <a:t> and demonstrated that the orientation of the core replacement is critical for this increase. This work further demonstrates the feasibility of our long-term goal-to design an entry inhibitor with improved drug-like qualities-and warrants expanded studies to achieve this.</a:t>
            </a:r>
          </a:p>
          <a:p>
            <a:pPr algn="just"/>
            <a:endParaRPr lang="en-US" sz="1600" dirty="0"/>
          </a:p>
          <a:p>
            <a:pPr algn="just"/>
            <a:r>
              <a:rPr lang="fr-FR" b="1" dirty="0"/>
              <a:t>Keywords: </a:t>
            </a:r>
            <a:r>
              <a:rPr lang="fr-FR" sz="1600" dirty="0"/>
              <a:t>HIV-1 entry </a:t>
            </a:r>
            <a:r>
              <a:rPr lang="fr-FR" sz="1600" dirty="0" err="1"/>
              <a:t>inhibitor</a:t>
            </a:r>
            <a:r>
              <a:rPr lang="fr-FR" sz="1600" dirty="0"/>
              <a:t>; </a:t>
            </a:r>
            <a:r>
              <a:rPr lang="fr-FR" sz="1600" dirty="0" err="1"/>
              <a:t>metabolic</a:t>
            </a:r>
            <a:r>
              <a:rPr lang="fr-FR" sz="1600" dirty="0"/>
              <a:t> </a:t>
            </a:r>
            <a:r>
              <a:rPr lang="fr-FR" sz="1600" dirty="0" err="1"/>
              <a:t>stability</a:t>
            </a:r>
            <a:r>
              <a:rPr lang="fr-FR" sz="1600" dirty="0"/>
              <a:t>; </a:t>
            </a:r>
            <a:r>
              <a:rPr lang="fr-FR" sz="1600" dirty="0" err="1"/>
              <a:t>docking</a:t>
            </a:r>
            <a:r>
              <a:rPr lang="fr-FR" sz="1600" dirty="0"/>
              <a:t>; antiviral; surface </a:t>
            </a:r>
            <a:r>
              <a:rPr lang="fr-FR" sz="1600" dirty="0" err="1"/>
              <a:t>plasmon</a:t>
            </a:r>
            <a:r>
              <a:rPr lang="fr-FR" sz="1600" dirty="0"/>
              <a:t> </a:t>
            </a:r>
            <a:r>
              <a:rPr lang="fr-FR" sz="1600" dirty="0" err="1"/>
              <a:t>resonance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HIV-1 </a:t>
            </a:r>
            <a:r>
              <a:rPr lang="fr-FR" sz="2400" b="1" err="1"/>
              <a:t>Pandemic</a:t>
            </a:r>
            <a:r>
              <a:rPr lang="fr-FR" sz="2400" b="1"/>
              <a:t> Continues to </a:t>
            </a:r>
            <a:r>
              <a:rPr lang="fr-FR" sz="2400" b="1" err="1"/>
              <a:t>be</a:t>
            </a:r>
            <a:r>
              <a:rPr lang="fr-FR" sz="2400" b="1"/>
              <a:t> a Global Issue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244DCD-21D6-6945-B4C9-E58EE62D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152" y="5171014"/>
            <a:ext cx="2214276" cy="7516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BB76667-21AC-0842-BA4F-0DDC549B1346}"/>
              </a:ext>
            </a:extLst>
          </p:cNvPr>
          <p:cNvSpPr/>
          <p:nvPr/>
        </p:nvSpPr>
        <p:spPr>
          <a:xfrm>
            <a:off x="1908904" y="1252370"/>
            <a:ext cx="54023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3F94C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39.0 million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F4CFE4-62F6-B44B-8223-35CA0646522C}"/>
              </a:ext>
            </a:extLst>
          </p:cNvPr>
          <p:cNvSpPr txBox="1"/>
          <p:nvPr/>
        </p:nvSpPr>
        <p:spPr>
          <a:xfrm>
            <a:off x="2050487" y="1915969"/>
            <a:ext cx="526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People currently estimated to be living with HIV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F3206B-EAE4-4E4C-8CAD-BCEDCC1D62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013" b="50000"/>
          <a:stretch/>
        </p:blipFill>
        <p:spPr>
          <a:xfrm>
            <a:off x="7082" y="2257756"/>
            <a:ext cx="9136918" cy="5802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F03ABF-A904-3C48-93C0-406B6C135C77}"/>
              </a:ext>
            </a:extLst>
          </p:cNvPr>
          <p:cNvSpPr txBox="1"/>
          <p:nvPr/>
        </p:nvSpPr>
        <p:spPr>
          <a:xfrm>
            <a:off x="3697975" y="2280036"/>
            <a:ext cx="16174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During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865D56-A05D-2F49-AE0F-E4A71C04B8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6418" t="50000" r="66912" b="36524"/>
          <a:stretch/>
        </p:blipFill>
        <p:spPr>
          <a:xfrm>
            <a:off x="1241595" y="2870687"/>
            <a:ext cx="1617784" cy="9241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0456F92-10FB-3243-8781-D432A6D6BD2B}"/>
              </a:ext>
            </a:extLst>
          </p:cNvPr>
          <p:cNvSpPr/>
          <p:nvPr/>
        </p:nvSpPr>
        <p:spPr>
          <a:xfrm>
            <a:off x="482589" y="3590100"/>
            <a:ext cx="29151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1.7 million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FC1B04-113D-DA48-A37D-3EB788567CFF}"/>
              </a:ext>
            </a:extLst>
          </p:cNvPr>
          <p:cNvSpPr txBox="1"/>
          <p:nvPr/>
        </p:nvSpPr>
        <p:spPr>
          <a:xfrm>
            <a:off x="592916" y="4195067"/>
            <a:ext cx="29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People newly infected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10766A-3A21-F348-8C75-B0CC2F986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535" t="50000" r="15533" b="35157"/>
          <a:stretch/>
        </p:blipFill>
        <p:spPr>
          <a:xfrm>
            <a:off x="6312133" y="2854486"/>
            <a:ext cx="1352063" cy="10179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FB1E606-258A-8C46-A53B-A471AACF6A9B}"/>
              </a:ext>
            </a:extLst>
          </p:cNvPr>
          <p:cNvSpPr/>
          <p:nvPr/>
        </p:nvSpPr>
        <p:spPr>
          <a:xfrm>
            <a:off x="5550109" y="3680785"/>
            <a:ext cx="28761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B5270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0.69 million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B50E4-81F7-B846-9A52-8CF85FDFB766}"/>
              </a:ext>
            </a:extLst>
          </p:cNvPr>
          <p:cNvSpPr txBox="1"/>
          <p:nvPr/>
        </p:nvSpPr>
        <p:spPr>
          <a:xfrm>
            <a:off x="5731840" y="4195067"/>
            <a:ext cx="251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HIV-related deaths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0173" y="58119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HIV-1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C0B71B-F9B8-924B-98CB-98D35D71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61" y="1018539"/>
            <a:ext cx="4564920" cy="3749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96215-34F1-CA44-AC26-E092E5200A4A}"/>
              </a:ext>
            </a:extLst>
          </p:cNvPr>
          <p:cNvSpPr txBox="1"/>
          <p:nvPr/>
        </p:nvSpPr>
        <p:spPr>
          <a:xfrm>
            <a:off x="248447" y="1258920"/>
            <a:ext cx="38663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Env is a heterotrimer of gp120 and gp41 dimers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Embedded in the lipid membrane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Sole viral protein on HIV-1 membrane</a:t>
            </a:r>
          </a:p>
          <a:p>
            <a:pPr lvl="1" algn="just"/>
            <a:r>
              <a:rPr lang="en-US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Capsid</a:t>
            </a:r>
            <a:r>
              <a:rPr lang="en-US" b="1" dirty="0"/>
              <a:t> </a:t>
            </a:r>
            <a:r>
              <a:rPr lang="en-US" dirty="0"/>
              <a:t>houses viral genome and replication machinery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Viral genome consists of 2 single stranded RNA molecules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Reverse Transcriptase transcribes viral RNA to viral DNA, which is incorporated into the host cells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8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53F0D21-2D01-2944-8D48-239DB885D20D}"/>
              </a:ext>
            </a:extLst>
          </p:cNvPr>
          <p:cNvGrpSpPr/>
          <p:nvPr/>
        </p:nvGrpSpPr>
        <p:grpSpPr>
          <a:xfrm>
            <a:off x="389192" y="484275"/>
            <a:ext cx="8397881" cy="5234354"/>
            <a:chOff x="590843" y="303980"/>
            <a:chExt cx="11236038" cy="6378174"/>
          </a:xfrm>
        </p:grpSpPr>
        <p:pic>
          <p:nvPicPr>
            <p:cNvPr id="16" name="Picture 2" descr="Schematic overview of the HIV-1 replication cycle.">
              <a:extLst>
                <a:ext uri="{FF2B5EF4-FFF2-40B4-BE49-F238E27FC236}">
                  <a16:creationId xmlns:a16="http://schemas.microsoft.com/office/drawing/2014/main" id="{3C71FA2D-0D64-B940-AE41-C7D6699E7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43" y="303980"/>
              <a:ext cx="11236038" cy="637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85EA7F-33FD-9740-AFF9-E13622DF53A6}"/>
                </a:ext>
              </a:extLst>
            </p:cNvPr>
            <p:cNvSpPr/>
            <p:nvPr/>
          </p:nvSpPr>
          <p:spPr>
            <a:xfrm>
              <a:off x="3233224" y="3429000"/>
              <a:ext cx="1181686" cy="337624"/>
            </a:xfrm>
            <a:prstGeom prst="rect">
              <a:avLst/>
            </a:prstGeom>
            <a:solidFill>
              <a:srgbClr val="E2EBEE"/>
            </a:solidFill>
            <a:ln>
              <a:solidFill>
                <a:srgbClr val="E2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58F39B-9B34-FC42-BE17-6B7843601022}"/>
                </a:ext>
              </a:extLst>
            </p:cNvPr>
            <p:cNvSpPr/>
            <p:nvPr/>
          </p:nvSpPr>
          <p:spPr>
            <a:xfrm>
              <a:off x="2166425" y="4188619"/>
              <a:ext cx="2248485" cy="759655"/>
            </a:xfrm>
            <a:prstGeom prst="rect">
              <a:avLst/>
            </a:prstGeom>
            <a:solidFill>
              <a:srgbClr val="EEF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52A014-B672-DE4B-AA5D-4BAEC9639368}"/>
                </a:ext>
              </a:extLst>
            </p:cNvPr>
            <p:cNvSpPr/>
            <p:nvPr/>
          </p:nvSpPr>
          <p:spPr>
            <a:xfrm>
              <a:off x="8199120" y="1671715"/>
              <a:ext cx="2056227" cy="382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50A4E9-A138-B142-8328-2E8EFE551A02}"/>
                </a:ext>
              </a:extLst>
            </p:cNvPr>
            <p:cNvSpPr/>
            <p:nvPr/>
          </p:nvSpPr>
          <p:spPr>
            <a:xfrm>
              <a:off x="1409700" y="2184400"/>
              <a:ext cx="9906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FAECEB-FD08-0C4E-93EE-C05A44425DB8}"/>
                </a:ext>
              </a:extLst>
            </p:cNvPr>
            <p:cNvSpPr/>
            <p:nvPr/>
          </p:nvSpPr>
          <p:spPr>
            <a:xfrm>
              <a:off x="5738962" y="4227732"/>
              <a:ext cx="9906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E97CCFA-CBFF-0F4F-8E84-1D0942194CCA}"/>
                </a:ext>
              </a:extLst>
            </p:cNvPr>
            <p:cNvSpPr/>
            <p:nvPr/>
          </p:nvSpPr>
          <p:spPr>
            <a:xfrm>
              <a:off x="6400800" y="4965700"/>
              <a:ext cx="9906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D536F5-F74E-8D4C-9F97-DB1045DDD752}"/>
                </a:ext>
              </a:extLst>
            </p:cNvPr>
            <p:cNvSpPr/>
            <p:nvPr/>
          </p:nvSpPr>
          <p:spPr>
            <a:xfrm>
              <a:off x="8940800" y="711200"/>
              <a:ext cx="9906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3833" y="28657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HIV-1 Replication Cycle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C6C1F2-BC09-4E4A-812B-9265E106DD50}"/>
              </a:ext>
            </a:extLst>
          </p:cNvPr>
          <p:cNvSpPr/>
          <p:nvPr/>
        </p:nvSpPr>
        <p:spPr>
          <a:xfrm>
            <a:off x="-33589" y="577537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Modified figure from </a:t>
            </a: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Nature Reviews Microbiology </a:t>
            </a: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 877–883 (2013)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6E758-780B-F242-AAF3-8389953AB231}"/>
              </a:ext>
            </a:extLst>
          </p:cNvPr>
          <p:cNvSpPr txBox="1"/>
          <p:nvPr/>
        </p:nvSpPr>
        <p:spPr>
          <a:xfrm>
            <a:off x="427159" y="3280028"/>
            <a:ext cx="1981200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Current approved therapies that target different stages of the viral life cycle are highlighted by the green box.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0F014C-5838-4444-BF6A-1AC4F017BC18}"/>
              </a:ext>
            </a:extLst>
          </p:cNvPr>
          <p:cNvSpPr/>
          <p:nvPr/>
        </p:nvSpPr>
        <p:spPr>
          <a:xfrm>
            <a:off x="2403744" y="942926"/>
            <a:ext cx="74038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2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833" y="28657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A </a:t>
            </a:r>
            <a:r>
              <a:rPr lang="fr-FR" sz="2400" b="1" err="1"/>
              <a:t>Closer</a:t>
            </a:r>
            <a:r>
              <a:rPr lang="fr-FR" sz="2400" b="1"/>
              <a:t> Look at HIV-1 Entry </a:t>
            </a:r>
          </a:p>
        </p:txBody>
      </p:sp>
      <p:pic>
        <p:nvPicPr>
          <p:cNvPr id="27" name="Picture 26" descr="http://questiongene.com/wp-content/uploads/2013/07/Overview-of-HIV1-entry2.png">
            <a:extLst>
              <a:ext uri="{FF2B5EF4-FFF2-40B4-BE49-F238E27FC236}">
                <a16:creationId xmlns:a16="http://schemas.microsoft.com/office/drawing/2014/main" id="{603447E1-4885-F343-93E2-1717E15DFB2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4" y="924274"/>
            <a:ext cx="913691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91D0AE-94A0-0940-8AC9-BC1F877A17B6}"/>
              </a:ext>
            </a:extLst>
          </p:cNvPr>
          <p:cNvSpPr txBox="1"/>
          <p:nvPr/>
        </p:nvSpPr>
        <p:spPr>
          <a:xfrm>
            <a:off x="6466380" y="5775217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Wilen et al., 2012. 10.1101/cshperspect.a006866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3B430-5092-1241-A208-83CD98010BFA}"/>
              </a:ext>
            </a:extLst>
          </p:cNvPr>
          <p:cNvSpPr txBox="1"/>
          <p:nvPr/>
        </p:nvSpPr>
        <p:spPr>
          <a:xfrm>
            <a:off x="168533" y="4267112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 Env is a trimer of gp120 and gp41 heterodimers that is conformationally metastable</a:t>
            </a:r>
          </a:p>
          <a:p>
            <a:r>
              <a:rPr lang="en-US"/>
              <a:t>2. Gp120 binds the CD4 receptor</a:t>
            </a:r>
          </a:p>
          <a:p>
            <a:r>
              <a:rPr lang="en-US"/>
              <a:t>3. Conformational rearrangements promote the gp120-CD4 complex to bind the co-receptor</a:t>
            </a:r>
          </a:p>
          <a:p>
            <a:r>
              <a:rPr lang="en-US"/>
              <a:t>4. Gp41 subunit contains a fusion peptide that inserts into the host cell membrane. Conformational rearrangements bring the viral and host cell membrane in close proximity until fusion occurs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0316E5-5105-DF4F-A07C-F3BFEE6C14A0}"/>
              </a:ext>
            </a:extLst>
          </p:cNvPr>
          <p:cNvSpPr txBox="1"/>
          <p:nvPr/>
        </p:nvSpPr>
        <p:spPr>
          <a:xfrm>
            <a:off x="5732128" y="3754765"/>
            <a:ext cx="146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CCR5 or CXCR4</a:t>
            </a:r>
          </a:p>
        </p:txBody>
      </p:sp>
    </p:spTree>
    <p:extLst>
      <p:ext uri="{BB962C8B-B14F-4D97-AF65-F5344CB8AC3E}">
        <p14:creationId xmlns:p14="http://schemas.microsoft.com/office/powerpoint/2010/main" val="429242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212" y="25166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err="1"/>
              <a:t>Approved</a:t>
            </a:r>
            <a:r>
              <a:rPr lang="fr-FR" sz="2400" b="1"/>
              <a:t> Entry </a:t>
            </a:r>
            <a:r>
              <a:rPr lang="fr-FR" sz="2400" b="1" err="1"/>
              <a:t>Inhibitors</a:t>
            </a:r>
            <a:r>
              <a:rPr lang="fr-FR" sz="2400" b="1"/>
              <a:t> and </a:t>
            </a:r>
            <a:r>
              <a:rPr lang="fr-FR" sz="2400" b="1" err="1"/>
              <a:t>Their</a:t>
            </a:r>
            <a:r>
              <a:rPr lang="fr-FR" sz="2400" b="1"/>
              <a:t> Limitations…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5591D2B-7480-8348-9A10-8D567605AD90}"/>
              </a:ext>
            </a:extLst>
          </p:cNvPr>
          <p:cNvSpPr txBox="1">
            <a:spLocks/>
          </p:cNvSpPr>
          <p:nvPr/>
        </p:nvSpPr>
        <p:spPr>
          <a:xfrm>
            <a:off x="838200" y="1054554"/>
            <a:ext cx="2362200" cy="83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err="1"/>
              <a:t>Enfurvitide</a:t>
            </a:r>
            <a:endParaRPr lang="en-US" sz="3600" b="1" u="sng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9F0800-92F9-424B-9046-79772ED38EA2}"/>
              </a:ext>
            </a:extLst>
          </p:cNvPr>
          <p:cNvSpPr txBox="1">
            <a:spLocks/>
          </p:cNvSpPr>
          <p:nvPr/>
        </p:nvSpPr>
        <p:spPr>
          <a:xfrm>
            <a:off x="5943600" y="1048473"/>
            <a:ext cx="2362200" cy="83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/>
              <a:t>Maraviroc</a:t>
            </a:r>
            <a:endParaRPr lang="en-US" sz="3600" b="1" u="sng"/>
          </a:p>
        </p:txBody>
      </p:sp>
      <p:pic>
        <p:nvPicPr>
          <p:cNvPr id="9" name="Picture 2" descr="http://www.chemicalbook.com/CAS/GIF/159519-65-0.gif">
            <a:extLst>
              <a:ext uri="{FF2B5EF4-FFF2-40B4-BE49-F238E27FC236}">
                <a16:creationId xmlns:a16="http://schemas.microsoft.com/office/drawing/2014/main" id="{158DA7DF-8BB9-1D4B-BAB4-5360A9257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9" y="3322452"/>
            <a:ext cx="4219479" cy="23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d/dd/Maraviroc.svg/1200px-Maraviroc.svg.png">
            <a:extLst>
              <a:ext uri="{FF2B5EF4-FFF2-40B4-BE49-F238E27FC236}">
                <a16:creationId xmlns:a16="http://schemas.microsoft.com/office/drawing/2014/main" id="{830BFDF9-4CC1-804D-9053-895CE4CA0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3294130" cy="17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369E4-10E2-CF48-86F6-F7612CDCB5E2}"/>
              </a:ext>
            </a:extLst>
          </p:cNvPr>
          <p:cNvSpPr txBox="1"/>
          <p:nvPr/>
        </p:nvSpPr>
        <p:spPr>
          <a:xfrm>
            <a:off x="228598" y="1551500"/>
            <a:ext cx="4343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Synthetic peptide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Binds to gp41 to prevent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 available orally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Injection is necessary; however, serious reactions to local injection have been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Twice daily 90 mg doses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Expensive - $25,000 (22,251€) for 1 year of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B1FBA-A180-9546-95B1-D9CAAA7E3716}"/>
              </a:ext>
            </a:extLst>
          </p:cNvPr>
          <p:cNvSpPr txBox="1"/>
          <p:nvPr/>
        </p:nvSpPr>
        <p:spPr>
          <a:xfrm>
            <a:off x="5334000" y="1634644"/>
            <a:ext cx="3581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Targets host cell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Binds to CCR5 co-receptor to block Env binding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Inactive against viruses that us CXCR4 co-receptor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8967C-8C14-9E42-AC3A-1FCFA1BDE7A1}"/>
              </a:ext>
            </a:extLst>
          </p:cNvPr>
          <p:cNvSpPr txBox="1"/>
          <p:nvPr/>
        </p:nvSpPr>
        <p:spPr>
          <a:xfrm>
            <a:off x="0" y="5831399"/>
            <a:ext cx="3924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Hardy, H and </a:t>
            </a:r>
            <a:r>
              <a:rPr lang="en-US" sz="1050" err="1"/>
              <a:t>Skolnik</a:t>
            </a:r>
            <a:r>
              <a:rPr lang="en-US" sz="1050"/>
              <a:t>, PR. Pharmacotherapy. 2004. 24(2): 198-211.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C2CE3-6601-A149-A2CE-000B1352C157}"/>
              </a:ext>
            </a:extLst>
          </p:cNvPr>
          <p:cNvSpPr txBox="1"/>
          <p:nvPr/>
        </p:nvSpPr>
        <p:spPr>
          <a:xfrm>
            <a:off x="4735139" y="5835246"/>
            <a:ext cx="47791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MacArthur, RD and Novak, R. Clinical Infectious Diseases 2008. 47(2):236-241.</a:t>
            </a:r>
          </a:p>
        </p:txBody>
      </p:sp>
    </p:spTree>
    <p:extLst>
      <p:ext uri="{BB962C8B-B14F-4D97-AF65-F5344CB8AC3E}">
        <p14:creationId xmlns:p14="http://schemas.microsoft.com/office/powerpoint/2010/main" val="51224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212" y="25166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err="1"/>
              <a:t>Env-targeting</a:t>
            </a:r>
            <a:r>
              <a:rPr lang="fr-FR" sz="2400" b="1"/>
              <a:t> </a:t>
            </a:r>
            <a:r>
              <a:rPr lang="fr-FR" sz="2400" b="1" err="1"/>
              <a:t>Attachment</a:t>
            </a:r>
            <a:r>
              <a:rPr lang="fr-FR" sz="2400" b="1"/>
              <a:t> </a:t>
            </a:r>
            <a:r>
              <a:rPr lang="fr-FR" sz="2400" b="1" err="1"/>
              <a:t>Inhibitors</a:t>
            </a:r>
            <a:r>
              <a:rPr lang="fr-FR" sz="2400" b="1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572E6650-0177-9245-A813-1D5C900B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841" y="3948654"/>
            <a:ext cx="2801152" cy="15153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61C234-AD23-C345-80F0-4FE9F3DD69B0}"/>
              </a:ext>
            </a:extLst>
          </p:cNvPr>
          <p:cNvSpPr txBox="1"/>
          <p:nvPr/>
        </p:nvSpPr>
        <p:spPr>
          <a:xfrm>
            <a:off x="6524706" y="3365504"/>
            <a:ext cx="1752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/>
              <a:t>Fostemsavir</a:t>
            </a:r>
          </a:p>
        </p:txBody>
      </p:sp>
      <p:pic>
        <p:nvPicPr>
          <p:cNvPr id="15" name="Picture 4" descr="https://upload.wikimedia.org/wikipedia/commons/thumb/3/3e/Temsavir_structure.svg/250px-Temsavir_structure.svg.png">
            <a:extLst>
              <a:ext uri="{FF2B5EF4-FFF2-40B4-BE49-F238E27FC236}">
                <a16:creationId xmlns:a16="http://schemas.microsoft.com/office/drawing/2014/main" id="{6FD424C3-9F24-4841-A22E-9365C3A2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41" y="1519621"/>
            <a:ext cx="3056698" cy="16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CA250E-8D7A-3A41-8AED-73BD28E8278A}"/>
              </a:ext>
            </a:extLst>
          </p:cNvPr>
          <p:cNvSpPr txBox="1"/>
          <p:nvPr/>
        </p:nvSpPr>
        <p:spPr>
          <a:xfrm>
            <a:off x="6629400" y="1046539"/>
            <a:ext cx="1752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err="1"/>
              <a:t>Temsavir</a:t>
            </a:r>
            <a:endParaRPr lang="en-US" sz="2000" u="sng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48CD3B-F350-5445-A831-36335DD2DC40}"/>
              </a:ext>
            </a:extLst>
          </p:cNvPr>
          <p:cNvSpPr txBox="1"/>
          <p:nvPr/>
        </p:nvSpPr>
        <p:spPr>
          <a:xfrm>
            <a:off x="228600" y="874491"/>
            <a:ext cx="5562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Temsavir</a:t>
            </a:r>
            <a:r>
              <a:rPr lang="en-US" dirty="0"/>
              <a:t> (BMS-626529)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Piperizine</a:t>
            </a:r>
            <a:r>
              <a:rPr lang="en-US" dirty="0"/>
              <a:t>-based chemotype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Potent against many HIV-1 subtypes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 solubility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Poor bioavailability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Fostemsavir (BMS-663068)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Phosphooxymethyl</a:t>
            </a:r>
            <a:r>
              <a:rPr lang="en-US" dirty="0"/>
              <a:t> prodrug of </a:t>
            </a:r>
            <a:r>
              <a:rPr lang="en-US" dirty="0" err="1"/>
              <a:t>temsavir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FDA approved in July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Suboptimal solubility after cleavage of the prodrug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Breadth issues against specific HIV-1 subtypes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Only recommended for treatment-experienced patients = limited therapeutic opportunity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Expensive - $7,650 for 30 day supply.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B25EE-9261-E14C-AA31-540EA428C40F}"/>
              </a:ext>
            </a:extLst>
          </p:cNvPr>
          <p:cNvSpPr txBox="1"/>
          <p:nvPr/>
        </p:nvSpPr>
        <p:spPr>
          <a:xfrm>
            <a:off x="-7917" y="5775362"/>
            <a:ext cx="4387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Cahn, P., Fink, V., and Patterson, P.. </a:t>
            </a:r>
            <a:r>
              <a:rPr lang="en-US" sz="1050" dirty="0" err="1"/>
              <a:t>Curr</a:t>
            </a:r>
            <a:r>
              <a:rPr lang="en-US" sz="1050" dirty="0"/>
              <a:t> </a:t>
            </a:r>
            <a:r>
              <a:rPr lang="en-US" sz="1050" dirty="0" err="1"/>
              <a:t>Opin</a:t>
            </a:r>
            <a:r>
              <a:rPr lang="en-US" sz="1050" dirty="0"/>
              <a:t> HIV AIDS. 2018. 13(4):341-345.</a:t>
            </a:r>
          </a:p>
        </p:txBody>
      </p:sp>
    </p:spTree>
    <p:extLst>
      <p:ext uri="{BB962C8B-B14F-4D97-AF65-F5344CB8AC3E}">
        <p14:creationId xmlns:p14="http://schemas.microsoft.com/office/powerpoint/2010/main" val="124585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1221</Words>
  <Application>Microsoft Macintosh PowerPoint</Application>
  <PresentationFormat>On-screen Show (4:3)</PresentationFormat>
  <Paragraphs>180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rldd.kara@yahoo.com</cp:lastModifiedBy>
  <cp:revision>142</cp:revision>
  <dcterms:created xsi:type="dcterms:W3CDTF">2015-04-04T09:45:50Z</dcterms:created>
  <dcterms:modified xsi:type="dcterms:W3CDTF">2020-10-31T01:41:48Z</dcterms:modified>
</cp:coreProperties>
</file>