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"/>
  </p:notesMasterIdLst>
  <p:sldIdLst>
    <p:sldId id="265" r:id="rId3"/>
  </p:sldIdLst>
  <p:sldSz cx="30275213" cy="42811700"/>
  <p:notesSz cx="6858000" cy="9144000"/>
  <p:defaultTextStyle>
    <a:defPPr>
      <a:defRPr lang="fr-FR"/>
    </a:defPPr>
    <a:lvl1pPr marL="0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1pPr>
    <a:lvl2pPr marL="1462811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2pPr>
    <a:lvl3pPr marL="2925623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3pPr>
    <a:lvl4pPr marL="4388434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4pPr>
    <a:lvl5pPr marL="5851246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5pPr>
    <a:lvl6pPr marL="7314057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6pPr>
    <a:lvl7pPr marL="8776868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7pPr>
    <a:lvl8pPr marL="10239680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8pPr>
    <a:lvl9pPr marL="11702491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6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Schalnich" initials="MS" lastIdx="3" clrIdx="0"/>
  <p:cmAuthor id="1" name="Samanta" initials="S" lastIdx="1" clrIdx="1"/>
  <p:cmAuthor id="2" name="Adriana Margarida Duarte E Silva" initials="AMDES" lastIdx="1" clrIdx="2">
    <p:extLst>
      <p:ext uri="{19B8F6BF-5375-455C-9EA6-DF929625EA0E}">
        <p15:presenceInfo xmlns:p15="http://schemas.microsoft.com/office/powerpoint/2012/main" userId="Adriana Margarida Duarte E Sil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99"/>
    <a:srgbClr val="6A4E9D"/>
    <a:srgbClr val="5E4197"/>
    <a:srgbClr val="603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Destaqu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76" autoAdjust="0"/>
    <p:restoredTop sz="93844" autoAdjust="0"/>
  </p:normalViewPr>
  <p:slideViewPr>
    <p:cSldViewPr>
      <p:cViewPr>
        <p:scale>
          <a:sx n="26" d="100"/>
          <a:sy n="26" d="100"/>
        </p:scale>
        <p:origin x="1733" y="14"/>
      </p:cViewPr>
      <p:guideLst>
        <p:guide orient="horz" pos="13486"/>
        <p:guide pos="953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20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FBF3B-F983-4F41-9E6C-02008BB91DD1}" type="datetimeFigureOut">
              <a:rPr lang="fr-FR" smtClean="0"/>
              <a:pPr/>
              <a:t>30/10/2020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69082-9D5D-43A3-B675-27AB9B8E552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9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1pPr>
    <a:lvl2pPr marL="1462811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2pPr>
    <a:lvl3pPr marL="2925623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3pPr>
    <a:lvl4pPr marL="4388434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4pPr>
    <a:lvl5pPr marL="5851246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5pPr>
    <a:lvl6pPr marL="7314057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6pPr>
    <a:lvl7pPr marL="8776868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7pPr>
    <a:lvl8pPr marL="10239680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8pPr>
    <a:lvl9pPr marL="11702491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269082-9D5D-43A3-B675-27AB9B8E552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563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13299391"/>
            <a:ext cx="25733931" cy="91767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282" y="24259965"/>
            <a:ext cx="21192649" cy="109407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1E2D-A50B-495F-9AA4-3F10866B781B}" type="datetime1">
              <a:rPr lang="fr-FR" smtClean="0"/>
              <a:t>30/10/2020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B278-45EA-45CC-9642-20CC60EAB0D1}" type="datetime1">
              <a:rPr lang="fr-FR" smtClean="0"/>
              <a:t>30/10/2020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49529" y="1714471"/>
            <a:ext cx="6811923" cy="36528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761" y="1714471"/>
            <a:ext cx="19931182" cy="36528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6925-72EC-42D4-94D3-A1003B939FCE}" type="datetime1">
              <a:rPr lang="fr-FR" smtClean="0"/>
              <a:t>30/10/2020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Paper</a:t>
            </a:r>
            <a:r>
              <a:rPr lang="it-IT" dirty="0"/>
              <a:t>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774612" y="5479523"/>
            <a:ext cx="16453907" cy="1318062"/>
          </a:xfrm>
        </p:spPr>
        <p:txBody>
          <a:bodyPr>
            <a:normAutofit/>
          </a:bodyPr>
          <a:lstStyle>
            <a:lvl1pPr marL="0" indent="0" algn="r">
              <a:buNone/>
              <a:defRPr sz="5400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author’s</a:t>
            </a:r>
            <a:r>
              <a:rPr lang="it-IT" dirty="0"/>
              <a:t> </a:t>
            </a:r>
            <a:r>
              <a:rPr lang="it-IT" dirty="0" err="1"/>
              <a:t>name</a:t>
            </a:r>
            <a:r>
              <a:rPr lang="it-IT" dirty="0"/>
              <a:t> and </a:t>
            </a:r>
            <a:r>
              <a:rPr lang="it-IT" dirty="0" err="1"/>
              <a:t>affiliation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5945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4402" y="7006456"/>
            <a:ext cx="22706410" cy="1490481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6055"/>
            <a:ext cx="22706410" cy="1033624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92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89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3215"/>
            <a:ext cx="26112371" cy="1780847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50163"/>
            <a:ext cx="26112371" cy="93650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36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6633"/>
            <a:ext cx="12803892" cy="2716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0" y="11396633"/>
            <a:ext cx="12803892" cy="2716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14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79" y="2279343"/>
            <a:ext cx="26112371" cy="8274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6687" y="10494814"/>
            <a:ext cx="12809147" cy="51433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6687" y="15638164"/>
            <a:ext cx="12809147" cy="230013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7" y="10494814"/>
            <a:ext cx="12872223" cy="51433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7" y="15638164"/>
            <a:ext cx="12872223" cy="230013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51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73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0309-1331-4F8F-AC1F-972AC9046391}" type="datetime1">
              <a:rPr lang="fr-FR" smtClean="0"/>
              <a:t>30/10/2020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87" y="2854114"/>
            <a:ext cx="9765859" cy="998939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2223" y="6164110"/>
            <a:ext cx="15326827" cy="304240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6687" y="12843511"/>
            <a:ext cx="9765859" cy="23794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69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87" y="2854114"/>
            <a:ext cx="9765859" cy="998939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72223" y="6164110"/>
            <a:ext cx="15326827" cy="3042405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6687" y="12843511"/>
            <a:ext cx="9765859" cy="23794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40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87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4" y="2279325"/>
            <a:ext cx="6528093" cy="36280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9" y="2279325"/>
            <a:ext cx="19079692" cy="362809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3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33" y="27510497"/>
            <a:ext cx="25733931" cy="85028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533" y="18145428"/>
            <a:ext cx="25733931" cy="93650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6765-7664-41F5-8267-06B87A0274DD}" type="datetime1">
              <a:rPr lang="fr-FR" smtClean="0"/>
              <a:t>30/10/2020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3761" y="9989411"/>
            <a:ext cx="13371552" cy="282537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0" y="9989411"/>
            <a:ext cx="13371552" cy="282537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947-2A44-4499-8893-791A730D1CEB}" type="datetime1">
              <a:rPr lang="fr-FR" smtClean="0"/>
              <a:t>30/10/2020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583086"/>
            <a:ext cx="13376810" cy="39937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761" y="13576859"/>
            <a:ext cx="13376810" cy="246662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96" y="9583086"/>
            <a:ext cx="13382065" cy="39937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96" y="13576859"/>
            <a:ext cx="13382065" cy="246662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4740-CB78-4DA2-9449-5BA6BAB8E8B9}" type="datetime1">
              <a:rPr lang="fr-FR" smtClean="0"/>
              <a:t>30/10/2020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13E3-8353-4C2E-BE7C-26AE1B623ED5}" type="datetime1">
              <a:rPr lang="fr-FR" smtClean="0"/>
              <a:t>30/10/2020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3025-920A-462C-B19C-06B25E7A86DA}" type="datetime1">
              <a:rPr lang="fr-FR" smtClean="0"/>
              <a:t>30/10/2020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958703" y="39680118"/>
            <a:ext cx="7064216" cy="2279326"/>
          </a:xfrm>
        </p:spPr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9" y="1704542"/>
            <a:ext cx="9960336" cy="725420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6767" y="1704558"/>
            <a:ext cx="16924685" cy="36538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769" y="8958760"/>
            <a:ext cx="9960336" cy="292843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D6D2-AC3E-41CF-B9A3-5BCCE2F511AB}" type="datetime1">
              <a:rPr lang="fr-FR" smtClean="0"/>
              <a:t>30/10/2020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154" y="29968193"/>
            <a:ext cx="18165128" cy="35379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154" y="3825307"/>
            <a:ext cx="18165128" cy="256870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154" y="33506104"/>
            <a:ext cx="18165128" cy="50244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8312-C233-4B5A-993A-6F581BBA2EDC}" type="datetime1">
              <a:rPr lang="fr-FR" smtClean="0"/>
              <a:t>30/10/2020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761" y="1714454"/>
            <a:ext cx="27247692" cy="7135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989411"/>
            <a:ext cx="27247692" cy="28253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761" y="39680118"/>
            <a:ext cx="7064216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FA5E1-D094-4A0B-B20B-B561C85E6A82}" type="datetime1">
              <a:rPr lang="fr-FR" smtClean="0"/>
              <a:t>30/10/2020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4031" y="39680118"/>
            <a:ext cx="9587151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7236" y="39680118"/>
            <a:ext cx="7064216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9343"/>
            <a:ext cx="26112371" cy="8274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6633"/>
            <a:ext cx="26112371" cy="27163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80118"/>
            <a:ext cx="6811923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80118"/>
            <a:ext cx="10217884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80118"/>
            <a:ext cx="6811923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8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emf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emf"/><Relationship Id="rId4" Type="http://schemas.openxmlformats.org/officeDocument/2006/relationships/image" Target="../media/image2.png"/><Relationship Id="rId9" Type="http://schemas.openxmlformats.org/officeDocument/2006/relationships/image" Target="../media/image7.emf"/><Relationship Id="rId1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170" y="1224188"/>
            <a:ext cx="20955625" cy="2089196"/>
          </a:xfrm>
        </p:spPr>
        <p:txBody>
          <a:bodyPr>
            <a:normAutofit fontScale="90000"/>
          </a:bodyPr>
          <a:lstStyle/>
          <a:p>
            <a:r>
              <a:rPr lang="en-US" sz="6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New procedure for the synthesis of </a:t>
            </a:r>
            <a:r>
              <a:rPr lang="en-US" sz="6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indolo</a:t>
            </a:r>
            <a:r>
              <a:rPr lang="en-US" sz="6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[</a:t>
            </a:r>
            <a:r>
              <a:rPr lang="en-US" sz="6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3,2-b]quinoline derivatives with DNA G-quadruplex stabilization capacity</a:t>
            </a:r>
            <a:endParaRPr lang="en-US" sz="16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485386" y="5782575"/>
            <a:ext cx="27383992" cy="934312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Cancer is one of the leading causes of death worldwide and the occurrence of resistance to common anticancer drugs demands new and innovative drug design approaches. G-quadruplexes (G4s) DNA structures in oncogenic promoter regions (of </a:t>
            </a:r>
            <a:r>
              <a:rPr lang="en-US" sz="24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c-MYC</a:t>
            </a: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4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KRAS</a:t>
            </a: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oncogenes, for example) and telomeres are potential targets for cancer therapy. Small molecules could serve as DNA G4 stabilizers and down-regulate the targeted gene expression leading to induction of programmed cell death by apoptosis [1][2]</a:t>
            </a:r>
            <a:r>
              <a:rPr lang="en-GB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PT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Indolo</a:t>
            </a: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[3,2-b]quinoline and </a:t>
            </a:r>
            <a:r>
              <a:rPr lang="en-US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indolo</a:t>
            </a: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[3,2-c]quinoline derivatives were previously reported as stabilizers of G4 DNA structures (</a:t>
            </a:r>
            <a:r>
              <a:rPr lang="en-US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1</a:t>
            </a: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and promising selective anticancer leads, as these compounds are able to preferentially target the G4 motifs in the </a:t>
            </a:r>
            <a:r>
              <a:rPr lang="en-US" sz="24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KRAS</a:t>
            </a: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promoter and inhibit the transcription and translation of this oncogene, inducing apoptosis of KRAS-dependent colon cancer cells by up-regulating the expression of the pro-apoptotic transcription factor p53 (</a:t>
            </a:r>
            <a:r>
              <a:rPr lang="en-US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2</a:t>
            </a: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[3][4]. Activation of p53 by small molecules is also expected to be a valuable approach in fighting cancer. In this area of research, we have previously identified other promising indole-based compounds with activity as p53 gene expression or p53 function activators [5][6]. Thus, the improvement of the synthetic procedures of these compounds are highly relevant. Herein we describe an alternative experimental procedure for the synthesis of 7-carboxylate </a:t>
            </a:r>
            <a:r>
              <a:rPr lang="en-US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indolo</a:t>
            </a: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[3,2-b]quinoline tri-alkylamine derivatives </a:t>
            </a:r>
            <a:r>
              <a:rPr lang="en-US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1a</a:t>
            </a: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2a</a:t>
            </a: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PT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4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85385" y="4075490"/>
            <a:ext cx="27383992" cy="1647118"/>
          </a:xfrm>
          <a:prstGeom prst="rect">
            <a:avLst/>
          </a:prstGeom>
          <a:solidFill>
            <a:srgbClr val="6633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Adriana M. D. Silva</a:t>
            </a:r>
            <a:r>
              <a:rPr lang="pt-PT" sz="28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pt-PT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Eduarda Mendes</a:t>
            </a:r>
            <a:r>
              <a:rPr lang="pt-PT" sz="28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pt-PT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Maria M. Santos</a:t>
            </a:r>
            <a:r>
              <a:rPr lang="pt-PT" sz="28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pt-PT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Alexandra Paulo</a:t>
            </a:r>
            <a:r>
              <a:rPr lang="pt-PT" sz="28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endParaRPr lang="pt-PT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GB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Research Institute for Medicines, Faculty of Pharmacy, </a:t>
            </a:r>
            <a:r>
              <a:rPr lang="en-GB" sz="2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Universidade</a:t>
            </a:r>
            <a:r>
              <a:rPr lang="en-GB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GB" sz="2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Lisboa</a:t>
            </a:r>
            <a:r>
              <a:rPr lang="en-GB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Portugal</a:t>
            </a:r>
            <a:endParaRPr lang="pt-PT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Email: adrianamsilva@campus.ul.pt, mapaulo@ff.ulisboa.pt</a:t>
            </a:r>
            <a:endParaRPr lang="pt-PT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5391" y="40166290"/>
            <a:ext cx="27423185" cy="250853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9703EFE-0E92-464B-8D34-D979203C6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2752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82D249C4-8349-44C1-9B98-CFED246813EE}"/>
              </a:ext>
            </a:extLst>
          </p:cNvPr>
          <p:cNvSpPr txBox="1">
            <a:spLocks/>
          </p:cNvSpPr>
          <p:nvPr/>
        </p:nvSpPr>
        <p:spPr>
          <a:xfrm>
            <a:off x="1506072" y="35814087"/>
            <a:ext cx="10247264" cy="3334144"/>
          </a:xfrm>
          <a:prstGeom prst="roundRect">
            <a:avLst>
              <a:gd name="adj" fmla="val 0"/>
            </a:avLst>
          </a:prstGeom>
          <a:ln>
            <a:solidFill>
              <a:srgbClr val="7030A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the herein reported </a:t>
            </a:r>
            <a:r>
              <a:rPr lang="en-GB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alternative method for the synthesis of intermediate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microwave apparatus can be replaced by a pressure tube, a much more economic lab equipment. </a:t>
            </a:r>
            <a:endParaRPr lang="pt-PT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 </a:t>
            </a:r>
            <a:r>
              <a:rPr lang="en-GB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improved work-up procedure to obtain intermediate 6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 also here reported. With this procedure the yield increases from 20% to 66%.</a:t>
            </a:r>
            <a:endParaRPr lang="pt-PT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ECB62AF-DCE3-43B7-A02F-17104E0C753D}"/>
              </a:ext>
            </a:extLst>
          </p:cNvPr>
          <p:cNvSpPr txBox="1">
            <a:spLocks/>
          </p:cNvSpPr>
          <p:nvPr/>
        </p:nvSpPr>
        <p:spPr>
          <a:xfrm>
            <a:off x="1506071" y="39155499"/>
            <a:ext cx="27363306" cy="100352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Acknowledgments</a:t>
            </a:r>
            <a:endParaRPr lang="en-US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This work was supported by National Funds (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Fundação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para a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Ciência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Tecnologia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) through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iMed.ULisboa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(UIDB/04138/2020) and project PTDC/QUI-QOR/29664/2017</a:t>
            </a:r>
            <a:endParaRPr lang="en-US" sz="2000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EB864362-F893-4462-9C21-056EDB926A6E}"/>
              </a:ext>
            </a:extLst>
          </p:cNvPr>
          <p:cNvSpPr txBox="1">
            <a:spLocks/>
          </p:cNvSpPr>
          <p:nvPr/>
        </p:nvSpPr>
        <p:spPr>
          <a:xfrm>
            <a:off x="11753335" y="36824878"/>
            <a:ext cx="17116043" cy="2330621"/>
          </a:xfrm>
          <a:prstGeom prst="roundRect">
            <a:avLst>
              <a:gd name="adj" fmla="val 0"/>
            </a:avLst>
          </a:prstGeom>
          <a:ln>
            <a:solidFill>
              <a:srgbClr val="7030A0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7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  <a:p>
            <a:pPr marL="3600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5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[1]	A. Paulo, C. C. Castillo, and S. </a:t>
            </a:r>
            <a:r>
              <a:rPr lang="en-GB" sz="5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Neidle</a:t>
            </a:r>
            <a:r>
              <a:rPr lang="en-GB" sz="5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“Targeting Promoter Quadruplex Nucleic Acids for Cancer Therapy,” in </a:t>
            </a:r>
            <a:r>
              <a:rPr lang="en-GB" sz="5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Comprehensive Medicinal Chemistry III</a:t>
            </a:r>
            <a:r>
              <a:rPr lang="en-GB" sz="5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Third Edit., vol. 5–8, Elsevier, 2017, pp. 308–340.</a:t>
            </a:r>
            <a:endParaRPr lang="pt-PT" sz="5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5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[2]	A. R. Duarte, E. </a:t>
            </a:r>
            <a:r>
              <a:rPr lang="en-GB" sz="5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Cadoni</a:t>
            </a:r>
            <a:r>
              <a:rPr lang="en-GB" sz="5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A. S. </a:t>
            </a:r>
            <a:r>
              <a:rPr lang="en-GB" sz="5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Ressurreição</a:t>
            </a:r>
            <a:r>
              <a:rPr lang="en-GB" sz="5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R. Moreira, and A. Paulo, “Design of Modular G-quadruplex Ligands,” </a:t>
            </a:r>
            <a:r>
              <a:rPr lang="en-GB" sz="5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ChemMedChem</a:t>
            </a:r>
            <a:r>
              <a:rPr lang="en-GB" sz="5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vol. 13, no. 9, pp. 869–893, May 2018.</a:t>
            </a:r>
            <a:endParaRPr lang="pt-PT" sz="5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5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[3]	H. Brito </a:t>
            </a:r>
            <a:r>
              <a:rPr lang="en-GB" sz="5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al.</a:t>
            </a:r>
            <a:r>
              <a:rPr lang="en-GB" sz="5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“Targeting KRAS Oncogene in Colon Cancer Cells with 7-Carboxylate </a:t>
            </a:r>
            <a:r>
              <a:rPr lang="en-GB" sz="5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Indolo</a:t>
            </a:r>
            <a:r>
              <a:rPr lang="en-GB" sz="5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[3,2-b]quinoline Tri-Alkylamine Derivatives,” </a:t>
            </a:r>
            <a:r>
              <a:rPr lang="en-GB" sz="5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PLoS</a:t>
            </a:r>
            <a:r>
              <a:rPr lang="en-GB" sz="5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One</a:t>
            </a:r>
            <a:r>
              <a:rPr lang="en-GB" sz="5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vol. 10, no. 5, p. e0126891, May 2015.</a:t>
            </a:r>
            <a:endParaRPr lang="pt-PT" sz="5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5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[4]	J. </a:t>
            </a:r>
            <a:r>
              <a:rPr lang="en-GB" sz="5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Lavrado</a:t>
            </a:r>
            <a:r>
              <a:rPr lang="en-GB" sz="5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5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al.</a:t>
            </a:r>
            <a:r>
              <a:rPr lang="en-GB" sz="5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“KRAS oncogene repression in colon cancer cell lines by G-quadruplex binding </a:t>
            </a:r>
            <a:r>
              <a:rPr lang="en-GB" sz="5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indolo</a:t>
            </a:r>
            <a:r>
              <a:rPr lang="en-GB" sz="5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[3,2-c]quinolines,” </a:t>
            </a:r>
            <a:r>
              <a:rPr lang="en-GB" sz="5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Sci. Rep.</a:t>
            </a:r>
            <a:r>
              <a:rPr lang="en-GB" sz="5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vol. 5, no. 1, p. 9696, Sep. 2015.</a:t>
            </a:r>
            <a:endParaRPr lang="pt-PT" sz="5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5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[5]	V. </a:t>
            </a:r>
            <a:r>
              <a:rPr lang="en-GB" sz="5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Barcherini</a:t>
            </a:r>
            <a:r>
              <a:rPr lang="en-GB" sz="5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5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al.</a:t>
            </a:r>
            <a:r>
              <a:rPr lang="en-GB" sz="5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“Potency and Selectivity Optimization of </a:t>
            </a:r>
            <a:r>
              <a:rPr lang="en-GB" sz="5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Tryptophanol</a:t>
            </a:r>
            <a:r>
              <a:rPr lang="en-GB" sz="5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‐Derived </a:t>
            </a:r>
            <a:r>
              <a:rPr lang="en-GB" sz="5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Oxazoloisoindolinones</a:t>
            </a:r>
            <a:r>
              <a:rPr lang="en-GB" sz="5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Novel p53 Activators in Human Colorectal Cancer,” </a:t>
            </a:r>
            <a:r>
              <a:rPr lang="en-GB" sz="5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ChemMedChem</a:t>
            </a:r>
            <a:r>
              <a:rPr lang="en-GB" sz="5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3600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5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doi.org/10.1002/cmdc.202000522, July. 2020.</a:t>
            </a:r>
            <a:endParaRPr lang="pt-PT" sz="5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5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[6]	Amaral JD, Silva D, Rodrigues CMP, </a:t>
            </a:r>
            <a:r>
              <a:rPr lang="en-GB" sz="5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Solá</a:t>
            </a:r>
            <a:r>
              <a:rPr lang="en-GB" sz="5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 and Santos MMM. A Novel Small Molecule p53 Stabilizer for Brain Cell Differentiation. </a:t>
            </a:r>
            <a:r>
              <a:rPr lang="en-GB" sz="5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Front. Chem</a:t>
            </a:r>
            <a:r>
              <a:rPr lang="en-GB" sz="5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2019, 7:15.</a:t>
            </a:r>
            <a:endParaRPr lang="pt-PT" sz="5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5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[7]	J. </a:t>
            </a:r>
            <a:r>
              <a:rPr lang="en-GB" sz="5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Lavrado</a:t>
            </a:r>
            <a:r>
              <a:rPr lang="en-GB" sz="5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5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al.</a:t>
            </a:r>
            <a:r>
              <a:rPr lang="en-GB" sz="5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“</a:t>
            </a:r>
            <a:r>
              <a:rPr lang="en-GB" sz="5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Indolo</a:t>
            </a:r>
            <a:r>
              <a:rPr lang="en-GB" sz="5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[3,2- c ]quinoline G-Quadruplex Stabilizers: a Structural Analysis of Binding to the Human Telomeric G-Quadruplex,” </a:t>
            </a:r>
            <a:r>
              <a:rPr lang="en-GB" sz="5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ChemMedChem</a:t>
            </a:r>
            <a:r>
              <a:rPr lang="en-GB" sz="5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vol. 10, no. 5, pp. 836–849, May 2015.</a:t>
            </a:r>
            <a:endParaRPr lang="en-US" sz="5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3" name="Imagem 12" descr="Uma imagem com desenho&#10;&#10;Descrição gerada automaticamente">
            <a:extLst>
              <a:ext uri="{FF2B5EF4-FFF2-40B4-BE49-F238E27FC236}">
                <a16:creationId xmlns:a16="http://schemas.microsoft.com/office/drawing/2014/main" id="{A6EBAD1A-56D0-4B34-8D2A-016E3734F2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67" y="1270188"/>
            <a:ext cx="3804183" cy="1997196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126ACC30-EE4D-4739-A52E-42ABCF99C1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2556" y="422179"/>
            <a:ext cx="1599790" cy="3231133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772D6541-4D3D-4A76-92AB-9CC156E790E6}"/>
              </a:ext>
            </a:extLst>
          </p:cNvPr>
          <p:cNvSpPr txBox="1"/>
          <p:nvPr/>
        </p:nvSpPr>
        <p:spPr>
          <a:xfrm flipH="1">
            <a:off x="16428569" y="28350916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D29F2BC0-45EE-4955-84CF-B01AE3EE3813}"/>
              </a:ext>
            </a:extLst>
          </p:cNvPr>
          <p:cNvSpPr txBox="1"/>
          <p:nvPr/>
        </p:nvSpPr>
        <p:spPr>
          <a:xfrm>
            <a:off x="8295673" y="10626136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dirty="0"/>
              <a:t>B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07545D2A-1C04-4780-AF18-27154A0B6DC8}"/>
              </a:ext>
            </a:extLst>
          </p:cNvPr>
          <p:cNvSpPr txBox="1"/>
          <p:nvPr/>
        </p:nvSpPr>
        <p:spPr>
          <a:xfrm>
            <a:off x="1864406" y="10667914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dirty="0"/>
              <a:t>A</a:t>
            </a: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8F032C48-E0BD-41A0-A5CD-0429EA3DC8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9847" y="9907795"/>
            <a:ext cx="4254407" cy="4286967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9FA9F9AF-0355-465A-A609-41A667A763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2467" y="9878080"/>
            <a:ext cx="5781317" cy="4132974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522BA99D-BA18-4EBC-B2B6-15DB8D2D61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36699" y="9914437"/>
            <a:ext cx="6303902" cy="5192605"/>
          </a:xfrm>
          <a:prstGeom prst="rect">
            <a:avLst/>
          </a:prstGeom>
        </p:spPr>
      </p:pic>
      <p:sp>
        <p:nvSpPr>
          <p:cNvPr id="38" name="CaixaDeTexto 37">
            <a:extLst>
              <a:ext uri="{FF2B5EF4-FFF2-40B4-BE49-F238E27FC236}">
                <a16:creationId xmlns:a16="http://schemas.microsoft.com/office/drawing/2014/main" id="{A22F1AA6-C9B2-442C-B719-6B27A62D7628}"/>
              </a:ext>
            </a:extLst>
          </p:cNvPr>
          <p:cNvSpPr txBox="1"/>
          <p:nvPr/>
        </p:nvSpPr>
        <p:spPr>
          <a:xfrm>
            <a:off x="1864406" y="14134958"/>
            <a:ext cx="12723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Figure 1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Structure of 2:1 complex of an </a:t>
            </a:r>
            <a:r>
              <a:rPr lang="en-GB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indolo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[3,2-b]quinoline derivative with </a:t>
            </a:r>
            <a:r>
              <a:rPr lang="en-GB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c-MYC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promoter G4 (PDB ID: 2L7V). B) Molecular modelling 2:1 complex of an </a:t>
            </a:r>
            <a:r>
              <a:rPr lang="en-GB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indolo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[3,2-c]quinoline derivative with antiparallel human </a:t>
            </a:r>
            <a:r>
              <a:rPr lang="en-GB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telemore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G4 (PDB ID: 143D).[7]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8956AF1D-914C-42BF-BE31-ECADBD25A3BE}"/>
              </a:ext>
            </a:extLst>
          </p:cNvPr>
          <p:cNvSpPr txBox="1"/>
          <p:nvPr/>
        </p:nvSpPr>
        <p:spPr>
          <a:xfrm>
            <a:off x="23324578" y="12419778"/>
            <a:ext cx="4533908" cy="1722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2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Exposure to </a:t>
            </a:r>
            <a:r>
              <a:rPr lang="en-GB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indolo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[3,2-b]quinoline derivatives </a:t>
            </a:r>
            <a:r>
              <a:rPr lang="en-GB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increases p53 steady-state protein expression in HCT116 cells. </a:t>
            </a:r>
            <a:r>
              <a:rPr lang="pt-P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(Figure </a:t>
            </a:r>
            <a:r>
              <a:rPr lang="pt-P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pt-P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[3])</a:t>
            </a:r>
            <a:endParaRPr lang="pt-P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3" name="Imagem 42">
            <a:extLst>
              <a:ext uri="{FF2B5EF4-FFF2-40B4-BE49-F238E27FC236}">
                <a16:creationId xmlns:a16="http://schemas.microsoft.com/office/drawing/2014/main" id="{EEBD7DFB-8562-4CC3-A3E2-203B56974B0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505" r="21838" b="20125"/>
          <a:stretch/>
        </p:blipFill>
        <p:spPr>
          <a:xfrm>
            <a:off x="17266661" y="29609849"/>
            <a:ext cx="9720293" cy="6571601"/>
          </a:xfrm>
          <a:prstGeom prst="rect">
            <a:avLst/>
          </a:prstGeom>
        </p:spPr>
      </p:pic>
      <p:pic>
        <p:nvPicPr>
          <p:cNvPr id="44" name="Imagem 43">
            <a:extLst>
              <a:ext uri="{FF2B5EF4-FFF2-40B4-BE49-F238E27FC236}">
                <a16:creationId xmlns:a16="http://schemas.microsoft.com/office/drawing/2014/main" id="{9CBA1067-551F-47B6-BE56-75D1769698E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9993" r="22313" b="19000"/>
          <a:stretch/>
        </p:blipFill>
        <p:spPr>
          <a:xfrm>
            <a:off x="17275829" y="22929685"/>
            <a:ext cx="9603541" cy="6751178"/>
          </a:xfrm>
          <a:prstGeom prst="rect">
            <a:avLst/>
          </a:prstGeom>
        </p:spPr>
      </p:pic>
      <p:pic>
        <p:nvPicPr>
          <p:cNvPr id="45" name="Imagem 44">
            <a:extLst>
              <a:ext uri="{FF2B5EF4-FFF2-40B4-BE49-F238E27FC236}">
                <a16:creationId xmlns:a16="http://schemas.microsoft.com/office/drawing/2014/main" id="{53C0331B-CF46-4F34-AF8B-4812B2CF0B8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8612" r="22300" b="20130"/>
          <a:stretch/>
        </p:blipFill>
        <p:spPr>
          <a:xfrm>
            <a:off x="17294520" y="16112723"/>
            <a:ext cx="9653795" cy="6930711"/>
          </a:xfrm>
          <a:prstGeom prst="rect">
            <a:avLst/>
          </a:prstGeom>
        </p:spPr>
      </p:pic>
      <p:sp>
        <p:nvSpPr>
          <p:cNvPr id="49" name="Content Placeholder 5">
            <a:extLst>
              <a:ext uri="{FF2B5EF4-FFF2-40B4-BE49-F238E27FC236}">
                <a16:creationId xmlns:a16="http://schemas.microsoft.com/office/drawing/2014/main" id="{1FF56491-C56E-4237-94D9-F0E4FA44FA27}"/>
              </a:ext>
            </a:extLst>
          </p:cNvPr>
          <p:cNvSpPr txBox="1">
            <a:spLocks/>
          </p:cNvSpPr>
          <p:nvPr/>
        </p:nvSpPr>
        <p:spPr>
          <a:xfrm>
            <a:off x="1485386" y="15125700"/>
            <a:ext cx="14433816" cy="15261767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0" lang="en-GB" altLang="pt-PT" sz="4000" b="1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Synthetic Procedures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pt-PT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pt-PT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pt-PT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pt-PT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pt-PT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pt-PT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pt-PT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pt-PT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pt-PT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pt-PT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pt-P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pt-P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pt-P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pt-P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Compounds </a:t>
            </a:r>
            <a:r>
              <a:rPr kumimoji="0" lang="en-GB" altLang="pt-PT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1a</a:t>
            </a:r>
            <a:r>
              <a:rPr kumimoji="0" lang="en-GB" altLang="pt-P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kumimoji="0" lang="en-GB" altLang="pt-PT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2a</a:t>
            </a:r>
            <a:r>
              <a:rPr kumimoji="0" lang="en-GB" altLang="pt-P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were synthesized as previously described [3], with the following modifications:</a:t>
            </a:r>
            <a:endParaRPr kumimoji="0" lang="pt-PT" altLang="pt-P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pt-PT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Synthesis of intermediate 5:</a:t>
            </a:r>
            <a:r>
              <a:rPr kumimoji="0" lang="en-GB" altLang="pt-P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GB" altLang="pt-PT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altLang="pt-P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GB" altLang="pt-PT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pt-PT" altLang="pt-P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pt-PT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Work-up procedure for intermediate</a:t>
            </a:r>
            <a:r>
              <a:rPr kumimoji="0" lang="en-GB" altLang="pt-P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pt-PT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6:</a:t>
            </a:r>
            <a:r>
              <a:rPr kumimoji="0" lang="en-GB" altLang="pt-P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35" name="Tabela 34">
            <a:extLst>
              <a:ext uri="{FF2B5EF4-FFF2-40B4-BE49-F238E27FC236}">
                <a16:creationId xmlns:a16="http://schemas.microsoft.com/office/drawing/2014/main" id="{B20A2B74-8204-429B-A75F-0B3DB46EBF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941508"/>
              </p:ext>
            </p:extLst>
          </p:nvPr>
        </p:nvGraphicFramePr>
        <p:xfrm>
          <a:off x="1506071" y="27917010"/>
          <a:ext cx="14433492" cy="2470457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7216746">
                  <a:extLst>
                    <a:ext uri="{9D8B030D-6E8A-4147-A177-3AD203B41FA5}">
                      <a16:colId xmlns:a16="http://schemas.microsoft.com/office/drawing/2014/main" val="1152093459"/>
                    </a:ext>
                  </a:extLst>
                </a:gridCol>
                <a:gridCol w="7216746">
                  <a:extLst>
                    <a:ext uri="{9D8B030D-6E8A-4147-A177-3AD203B41FA5}">
                      <a16:colId xmlns:a16="http://schemas.microsoft.com/office/drawing/2014/main" val="1375588160"/>
                    </a:ext>
                  </a:extLst>
                </a:gridCol>
              </a:tblGrid>
              <a:tr h="369048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Previous Procedure and yield</a:t>
                      </a:r>
                      <a:endParaRPr lang="pt-PT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Procedure and yield</a:t>
                      </a:r>
                      <a:endParaRPr lang="pt-PT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9609560"/>
                  </a:ext>
                </a:extLst>
              </a:tr>
              <a:tr h="2101409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reaction mixture is basified to pH 4 with KOH and the product is isolated by liquid-liquid extraction with ethyl acetate. </a:t>
                      </a:r>
                      <a:r>
                        <a:rPr lang="en-GB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Yield: 20 %.</a:t>
                      </a:r>
                      <a:endParaRPr lang="pt-PT" sz="2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reaction mixture is basified to pH 4 with KOH and </a:t>
                      </a:r>
                      <a:r>
                        <a:rPr lang="pt-PT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pt-PT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dark</a:t>
                      </a:r>
                      <a:r>
                        <a:rPr lang="pt-PT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green </a:t>
                      </a:r>
                      <a:r>
                        <a:rPr lang="pt-PT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sticky</a:t>
                      </a:r>
                      <a:r>
                        <a:rPr lang="pt-PT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precipitate</a:t>
                      </a:r>
                      <a:r>
                        <a:rPr lang="pt-PT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that</a:t>
                      </a:r>
                      <a:r>
                        <a:rPr lang="pt-PT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pt-PT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formed</a:t>
                      </a:r>
                      <a:r>
                        <a:rPr lang="pt-PT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pt-PT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filtered</a:t>
                      </a:r>
                      <a:r>
                        <a:rPr lang="pt-PT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lang="pt-PT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then</a:t>
                      </a:r>
                      <a:r>
                        <a:rPr lang="pt-PT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dissolved</a:t>
                      </a:r>
                      <a:r>
                        <a:rPr lang="pt-PT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metanol. </a:t>
                      </a:r>
                      <a:r>
                        <a:rPr lang="pt-PT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pt-PT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solubilized</a:t>
                      </a:r>
                      <a:r>
                        <a:rPr lang="pt-PT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</a:t>
                      </a:r>
                      <a:r>
                        <a:rPr lang="pt-PT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pt-PT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separated</a:t>
                      </a:r>
                      <a:r>
                        <a:rPr lang="pt-PT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</a:t>
                      </a:r>
                      <a:r>
                        <a:rPr lang="pt-PT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unsoluble</a:t>
                      </a:r>
                      <a:r>
                        <a:rPr lang="pt-PT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by-products</a:t>
                      </a:r>
                      <a:r>
                        <a:rPr lang="pt-PT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</a:t>
                      </a:r>
                      <a:r>
                        <a:rPr lang="pt-PT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filtration</a:t>
                      </a:r>
                      <a:r>
                        <a:rPr lang="pt-PT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Yield: 66 %.</a:t>
                      </a:r>
                      <a:endParaRPr lang="pt-PT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8963577"/>
                  </a:ext>
                </a:extLst>
              </a:tr>
            </a:tbl>
          </a:graphicData>
        </a:graphic>
      </p:graphicFrame>
      <p:graphicFrame>
        <p:nvGraphicFramePr>
          <p:cNvPr id="34" name="Tabela 33">
            <a:extLst>
              <a:ext uri="{FF2B5EF4-FFF2-40B4-BE49-F238E27FC236}">
                <a16:creationId xmlns:a16="http://schemas.microsoft.com/office/drawing/2014/main" id="{0DF58D56-9A1F-418E-BABE-5B4074EF5C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271511"/>
              </p:ext>
            </p:extLst>
          </p:nvPr>
        </p:nvGraphicFramePr>
        <p:xfrm>
          <a:off x="1499056" y="25266349"/>
          <a:ext cx="14440506" cy="1899857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7220253">
                  <a:extLst>
                    <a:ext uri="{9D8B030D-6E8A-4147-A177-3AD203B41FA5}">
                      <a16:colId xmlns:a16="http://schemas.microsoft.com/office/drawing/2014/main" val="2601929130"/>
                    </a:ext>
                  </a:extLst>
                </a:gridCol>
                <a:gridCol w="7220253">
                  <a:extLst>
                    <a:ext uri="{9D8B030D-6E8A-4147-A177-3AD203B41FA5}">
                      <a16:colId xmlns:a16="http://schemas.microsoft.com/office/drawing/2014/main" val="2461992704"/>
                    </a:ext>
                  </a:extLst>
                </a:gridCol>
              </a:tblGrid>
              <a:tr h="192428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Previous Procedure and yield</a:t>
                      </a:r>
                      <a:endParaRPr lang="pt-PT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Procedure and yield</a:t>
                      </a:r>
                      <a:endParaRPr lang="pt-PT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747668"/>
                  </a:ext>
                </a:extLst>
              </a:tr>
              <a:tr h="953777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en-GB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mixture of compound 4 and 4-ethylaminobenzoate in DMF was placed in a microwave apparatus, at 300 W, 140ºC, for 4 hours. Yield: 62 %.</a:t>
                      </a:r>
                      <a:endParaRPr lang="pt-PT" sz="2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mixture of compound 4 and 4-ethylaminobenzoate in DMF was heated at 140ºC in a pressure tube for 6 hours. Yield: 40-60 %.</a:t>
                      </a:r>
                      <a:endParaRPr lang="pt-PT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8450516"/>
                  </a:ext>
                </a:extLst>
              </a:tr>
            </a:tbl>
          </a:graphicData>
        </a:graphic>
      </p:graphicFrame>
      <p:pic>
        <p:nvPicPr>
          <p:cNvPr id="33" name="Imagem 32">
            <a:extLst>
              <a:ext uri="{FF2B5EF4-FFF2-40B4-BE49-F238E27FC236}">
                <a16:creationId xmlns:a16="http://schemas.microsoft.com/office/drawing/2014/main" id="{C09131C1-B58C-4E7E-9345-5E16990FD3E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62907" y="15825986"/>
            <a:ext cx="13403299" cy="8308254"/>
          </a:xfrm>
          <a:prstGeom prst="rect">
            <a:avLst/>
          </a:prstGeom>
        </p:spPr>
      </p:pic>
      <p:sp>
        <p:nvSpPr>
          <p:cNvPr id="55" name="Content Placeholder 5">
            <a:extLst>
              <a:ext uri="{FF2B5EF4-FFF2-40B4-BE49-F238E27FC236}">
                <a16:creationId xmlns:a16="http://schemas.microsoft.com/office/drawing/2014/main" id="{804E9DF9-84DC-4083-9C42-46B0445E1FF6}"/>
              </a:ext>
            </a:extLst>
          </p:cNvPr>
          <p:cNvSpPr txBox="1">
            <a:spLocks/>
          </p:cNvSpPr>
          <p:nvPr/>
        </p:nvSpPr>
        <p:spPr>
          <a:xfrm>
            <a:off x="15919202" y="15130813"/>
            <a:ext cx="12950176" cy="21694064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0" lang="en-GB" altLang="pt-PT" sz="4000" b="1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Spectra</a:t>
            </a: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94E69AE5-96C7-4702-B239-1C5BE262AEEC}"/>
              </a:ext>
            </a:extLst>
          </p:cNvPr>
          <p:cNvSpPr txBox="1"/>
          <p:nvPr/>
        </p:nvSpPr>
        <p:spPr>
          <a:xfrm>
            <a:off x="16462070" y="35295976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E0A1E226-9CF8-4713-9912-58D3CC97326A}"/>
              </a:ext>
            </a:extLst>
          </p:cNvPr>
          <p:cNvSpPr txBox="1"/>
          <p:nvPr/>
        </p:nvSpPr>
        <p:spPr>
          <a:xfrm>
            <a:off x="17252338" y="36272160"/>
            <a:ext cx="11916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Figure 3-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Proton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NMR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compounds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(a)), 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(b))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2a 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(c))</a:t>
            </a: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5B183175-1F89-47EE-B7F0-159633106F0E}"/>
              </a:ext>
            </a:extLst>
          </p:cNvPr>
          <p:cNvSpPr txBox="1"/>
          <p:nvPr/>
        </p:nvSpPr>
        <p:spPr>
          <a:xfrm>
            <a:off x="16440939" y="21674257"/>
            <a:ext cx="575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65" name="Content Placeholder 5">
            <a:extLst>
              <a:ext uri="{FF2B5EF4-FFF2-40B4-BE49-F238E27FC236}">
                <a16:creationId xmlns:a16="http://schemas.microsoft.com/office/drawing/2014/main" id="{CD444ED3-43A9-4626-A884-9C275E47F433}"/>
              </a:ext>
            </a:extLst>
          </p:cNvPr>
          <p:cNvSpPr txBox="1">
            <a:spLocks/>
          </p:cNvSpPr>
          <p:nvPr/>
        </p:nvSpPr>
        <p:spPr>
          <a:xfrm>
            <a:off x="1506285" y="30387468"/>
            <a:ext cx="14412917" cy="5426618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kumimoji="0" lang="en-GB" altLang="pt-PT" sz="4000" b="0" i="0" u="none" strike="noStrike" cap="none" normalizeH="0" baseline="0" dirty="0">
              <a:ln>
                <a:noFill/>
              </a:ln>
              <a:solidFill>
                <a:schemeClr val="accent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B82491F-EDE3-4221-B28C-D5629214E7C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5493" y="39228573"/>
            <a:ext cx="2972046" cy="89379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A16B599-1D01-4AD3-B0F8-5785B65FD5D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30120" y="30475383"/>
            <a:ext cx="7647139" cy="5021043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C54D3EF7-B906-44E4-8960-06AB9FF259B6}"/>
              </a:ext>
            </a:extLst>
          </p:cNvPr>
          <p:cNvSpPr txBox="1"/>
          <p:nvPr/>
        </p:nvSpPr>
        <p:spPr>
          <a:xfrm>
            <a:off x="8736806" y="32026468"/>
            <a:ext cx="7136109" cy="323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Indolo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[3,2-b]quinoline 2a preferentially binds and stabilize DNA G4 than ds-DNA.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Melting temperature variations (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ΔTm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of labeled G4s present in promoters of 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k-RAS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(KRAS), human telomere (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F21T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and hairpin loop sequence (T-loop) at 0.2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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M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stabilized by compound 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2a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ΔTm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values are averages from a triplicate experiment; std errors &lt; 0.25 °C.</a:t>
            </a:r>
            <a:endParaRPr lang="pt-P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3528000-19A2-4DC4-B921-0BFC4E73741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348275" y="20003648"/>
            <a:ext cx="3578662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54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2373</TotalTime>
  <Words>1087</Words>
  <Application>Microsoft Office PowerPoint</Application>
  <PresentationFormat>Personalizados</PresentationFormat>
  <Paragraphs>61</Paragraphs>
  <Slides>1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Custom Design</vt:lpstr>
      <vt:lpstr>New procedure for the synthesis of indolo[3,2-b]quinoline derivatives with DNA G-quadruplex stabilization capacity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Adriana Margarida Duarte E Silva</cp:lastModifiedBy>
  <cp:revision>125</cp:revision>
  <dcterms:created xsi:type="dcterms:W3CDTF">2015-04-04T09:45:50Z</dcterms:created>
  <dcterms:modified xsi:type="dcterms:W3CDTF">2020-10-30T14:37:51Z</dcterms:modified>
</cp:coreProperties>
</file>