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
  </p:notesMasterIdLst>
  <p:sldIdLst>
    <p:sldId id="265" r:id="rId3"/>
  </p:sldIdLst>
  <p:sldSz cx="30275213" cy="42811700"/>
  <p:notesSz cx="6858000" cy="9144000"/>
  <p:defaultTextStyle>
    <a:defPPr>
      <a:defRPr lang="fr-FR"/>
    </a:defPPr>
    <a:lvl1pPr marL="0" algn="l" defTabSz="2925623" rtl="0" eaLnBrk="1" latinLnBrk="0" hangingPunct="1">
      <a:defRPr sz="5759" kern="1200">
        <a:solidFill>
          <a:schemeClr val="tx1"/>
        </a:solidFill>
        <a:latin typeface="+mn-lt"/>
        <a:ea typeface="+mn-ea"/>
        <a:cs typeface="+mn-cs"/>
      </a:defRPr>
    </a:lvl1pPr>
    <a:lvl2pPr marL="1462811" algn="l" defTabSz="2925623" rtl="0" eaLnBrk="1" latinLnBrk="0" hangingPunct="1">
      <a:defRPr sz="5759" kern="1200">
        <a:solidFill>
          <a:schemeClr val="tx1"/>
        </a:solidFill>
        <a:latin typeface="+mn-lt"/>
        <a:ea typeface="+mn-ea"/>
        <a:cs typeface="+mn-cs"/>
      </a:defRPr>
    </a:lvl2pPr>
    <a:lvl3pPr marL="2925623" algn="l" defTabSz="2925623" rtl="0" eaLnBrk="1" latinLnBrk="0" hangingPunct="1">
      <a:defRPr sz="5759" kern="1200">
        <a:solidFill>
          <a:schemeClr val="tx1"/>
        </a:solidFill>
        <a:latin typeface="+mn-lt"/>
        <a:ea typeface="+mn-ea"/>
        <a:cs typeface="+mn-cs"/>
      </a:defRPr>
    </a:lvl3pPr>
    <a:lvl4pPr marL="4388434" algn="l" defTabSz="2925623" rtl="0" eaLnBrk="1" latinLnBrk="0" hangingPunct="1">
      <a:defRPr sz="5759" kern="1200">
        <a:solidFill>
          <a:schemeClr val="tx1"/>
        </a:solidFill>
        <a:latin typeface="+mn-lt"/>
        <a:ea typeface="+mn-ea"/>
        <a:cs typeface="+mn-cs"/>
      </a:defRPr>
    </a:lvl4pPr>
    <a:lvl5pPr marL="5851246" algn="l" defTabSz="2925623" rtl="0" eaLnBrk="1" latinLnBrk="0" hangingPunct="1">
      <a:defRPr sz="5759" kern="1200">
        <a:solidFill>
          <a:schemeClr val="tx1"/>
        </a:solidFill>
        <a:latin typeface="+mn-lt"/>
        <a:ea typeface="+mn-ea"/>
        <a:cs typeface="+mn-cs"/>
      </a:defRPr>
    </a:lvl5pPr>
    <a:lvl6pPr marL="7314057" algn="l" defTabSz="2925623" rtl="0" eaLnBrk="1" latinLnBrk="0" hangingPunct="1">
      <a:defRPr sz="5759" kern="1200">
        <a:solidFill>
          <a:schemeClr val="tx1"/>
        </a:solidFill>
        <a:latin typeface="+mn-lt"/>
        <a:ea typeface="+mn-ea"/>
        <a:cs typeface="+mn-cs"/>
      </a:defRPr>
    </a:lvl6pPr>
    <a:lvl7pPr marL="8776868" algn="l" defTabSz="2925623" rtl="0" eaLnBrk="1" latinLnBrk="0" hangingPunct="1">
      <a:defRPr sz="5759" kern="1200">
        <a:solidFill>
          <a:schemeClr val="tx1"/>
        </a:solidFill>
        <a:latin typeface="+mn-lt"/>
        <a:ea typeface="+mn-ea"/>
        <a:cs typeface="+mn-cs"/>
      </a:defRPr>
    </a:lvl7pPr>
    <a:lvl8pPr marL="10239680" algn="l" defTabSz="2925623" rtl="0" eaLnBrk="1" latinLnBrk="0" hangingPunct="1">
      <a:defRPr sz="5759" kern="1200">
        <a:solidFill>
          <a:schemeClr val="tx1"/>
        </a:solidFill>
        <a:latin typeface="+mn-lt"/>
        <a:ea typeface="+mn-ea"/>
        <a:cs typeface="+mn-cs"/>
      </a:defRPr>
    </a:lvl8pPr>
    <a:lvl9pPr marL="11702491" algn="l" defTabSz="2925623" rtl="0" eaLnBrk="1" latinLnBrk="0" hangingPunct="1">
      <a:defRPr sz="575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6" userDrawn="1">
          <p15:clr>
            <a:srgbClr val="A4A3A4"/>
          </p15:clr>
        </p15:guide>
        <p15:guide id="2" pos="95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 id="2" name="Maria Robalo" initials="MR" lastIdx="4" clrIdx="2">
    <p:extLst>
      <p:ext uri="{19B8F6BF-5375-455C-9EA6-DF929625EA0E}">
        <p15:presenceInfo xmlns:p15="http://schemas.microsoft.com/office/powerpoint/2012/main" userId="S::paula.robalo@isel.pt::1b99152c-b205-46e4-9627-5727498a54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03268"/>
    <a:srgbClr val="663399"/>
    <a:srgbClr val="6A4E9D"/>
    <a:srgbClr val="5E41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em Estilo, Sem Grelh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Destaqu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03" autoAdjust="0"/>
    <p:restoredTop sz="94063" autoAdjust="0"/>
  </p:normalViewPr>
  <p:slideViewPr>
    <p:cSldViewPr>
      <p:cViewPr>
        <p:scale>
          <a:sx n="50" d="100"/>
          <a:sy n="50" d="100"/>
        </p:scale>
        <p:origin x="-2220" y="36"/>
      </p:cViewPr>
      <p:guideLst>
        <p:guide orient="horz" pos="13486"/>
        <p:guide pos="9536"/>
      </p:guideLst>
    </p:cSldViewPr>
  </p:slideViewPr>
  <p:notesTextViewPr>
    <p:cViewPr>
      <p:scale>
        <a:sx n="100" d="100"/>
        <a:sy n="100" d="100"/>
      </p:scale>
      <p:origin x="0" y="0"/>
    </p:cViewPr>
  </p:notesTextViewPr>
  <p:notesViewPr>
    <p:cSldViewPr>
      <p:cViewPr varScale="1">
        <p:scale>
          <a:sx n="88" d="100"/>
          <a:sy n="88" d="100"/>
        </p:scale>
        <p:origin x="32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02/11/2020</a:t>
            </a:fld>
            <a:endParaRPr lang="fr-FR"/>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‹nº›</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2925623" rtl="0" eaLnBrk="1" latinLnBrk="0" hangingPunct="1">
      <a:defRPr sz="3839" kern="1200">
        <a:solidFill>
          <a:schemeClr val="tx1"/>
        </a:solidFill>
        <a:latin typeface="+mn-lt"/>
        <a:ea typeface="+mn-ea"/>
        <a:cs typeface="+mn-cs"/>
      </a:defRPr>
    </a:lvl1pPr>
    <a:lvl2pPr marL="1462811" algn="l" defTabSz="2925623" rtl="0" eaLnBrk="1" latinLnBrk="0" hangingPunct="1">
      <a:defRPr sz="3839" kern="1200">
        <a:solidFill>
          <a:schemeClr val="tx1"/>
        </a:solidFill>
        <a:latin typeface="+mn-lt"/>
        <a:ea typeface="+mn-ea"/>
        <a:cs typeface="+mn-cs"/>
      </a:defRPr>
    </a:lvl2pPr>
    <a:lvl3pPr marL="2925623" algn="l" defTabSz="2925623" rtl="0" eaLnBrk="1" latinLnBrk="0" hangingPunct="1">
      <a:defRPr sz="3839" kern="1200">
        <a:solidFill>
          <a:schemeClr val="tx1"/>
        </a:solidFill>
        <a:latin typeface="+mn-lt"/>
        <a:ea typeface="+mn-ea"/>
        <a:cs typeface="+mn-cs"/>
      </a:defRPr>
    </a:lvl3pPr>
    <a:lvl4pPr marL="4388434" algn="l" defTabSz="2925623" rtl="0" eaLnBrk="1" latinLnBrk="0" hangingPunct="1">
      <a:defRPr sz="3839" kern="1200">
        <a:solidFill>
          <a:schemeClr val="tx1"/>
        </a:solidFill>
        <a:latin typeface="+mn-lt"/>
        <a:ea typeface="+mn-ea"/>
        <a:cs typeface="+mn-cs"/>
      </a:defRPr>
    </a:lvl4pPr>
    <a:lvl5pPr marL="5851246" algn="l" defTabSz="2925623" rtl="0" eaLnBrk="1" latinLnBrk="0" hangingPunct="1">
      <a:defRPr sz="3839" kern="1200">
        <a:solidFill>
          <a:schemeClr val="tx1"/>
        </a:solidFill>
        <a:latin typeface="+mn-lt"/>
        <a:ea typeface="+mn-ea"/>
        <a:cs typeface="+mn-cs"/>
      </a:defRPr>
    </a:lvl5pPr>
    <a:lvl6pPr marL="7314057" algn="l" defTabSz="2925623" rtl="0" eaLnBrk="1" latinLnBrk="0" hangingPunct="1">
      <a:defRPr sz="3839" kern="1200">
        <a:solidFill>
          <a:schemeClr val="tx1"/>
        </a:solidFill>
        <a:latin typeface="+mn-lt"/>
        <a:ea typeface="+mn-ea"/>
        <a:cs typeface="+mn-cs"/>
      </a:defRPr>
    </a:lvl6pPr>
    <a:lvl7pPr marL="8776868" algn="l" defTabSz="2925623" rtl="0" eaLnBrk="1" latinLnBrk="0" hangingPunct="1">
      <a:defRPr sz="3839" kern="1200">
        <a:solidFill>
          <a:schemeClr val="tx1"/>
        </a:solidFill>
        <a:latin typeface="+mn-lt"/>
        <a:ea typeface="+mn-ea"/>
        <a:cs typeface="+mn-cs"/>
      </a:defRPr>
    </a:lvl7pPr>
    <a:lvl8pPr marL="10239680" algn="l" defTabSz="2925623" rtl="0" eaLnBrk="1" latinLnBrk="0" hangingPunct="1">
      <a:defRPr sz="3839" kern="1200">
        <a:solidFill>
          <a:schemeClr val="tx1"/>
        </a:solidFill>
        <a:latin typeface="+mn-lt"/>
        <a:ea typeface="+mn-ea"/>
        <a:cs typeface="+mn-cs"/>
      </a:defRPr>
    </a:lvl8pPr>
    <a:lvl9pPr marL="11702491" algn="l" defTabSz="2925623" rtl="0" eaLnBrk="1" latinLnBrk="0" hangingPunct="1">
      <a:defRPr sz="383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6269082-9D5D-43A3-B675-27AB9B8E552E}" type="slidenum">
              <a:rPr lang="en-US" smtClean="0"/>
              <a:t>1</a:t>
            </a:fld>
            <a:endParaRPr lang="en-US" dirty="0"/>
          </a:p>
        </p:txBody>
      </p:sp>
    </p:spTree>
    <p:extLst>
      <p:ext uri="{BB962C8B-B14F-4D97-AF65-F5344CB8AC3E}">
        <p14:creationId xmlns:p14="http://schemas.microsoft.com/office/powerpoint/2010/main" val="2072324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9391"/>
            <a:ext cx="25733931" cy="9176767"/>
          </a:xfrm>
        </p:spPr>
        <p:txBody>
          <a:bodyPr/>
          <a:lstStyle/>
          <a:p>
            <a:r>
              <a:rPr lang="en-US"/>
              <a:t>Click to edit Master title style</a:t>
            </a:r>
            <a:endParaRPr lang="fr-FR"/>
          </a:p>
        </p:txBody>
      </p:sp>
      <p:sp>
        <p:nvSpPr>
          <p:cNvPr id="3" name="Subtitle 2"/>
          <p:cNvSpPr>
            <a:spLocks noGrp="1"/>
          </p:cNvSpPr>
          <p:nvPr>
            <p:ph type="subTitle" idx="1"/>
          </p:nvPr>
        </p:nvSpPr>
        <p:spPr>
          <a:xfrm>
            <a:off x="4541282" y="24259965"/>
            <a:ext cx="21192649" cy="1094076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02/11/2020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02/11/2020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9529" y="1714471"/>
            <a:ext cx="6811923" cy="3652868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1513761" y="1714471"/>
            <a:ext cx="19931182" cy="36528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02/11/2020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dirty="0"/>
              <a:t>Click to </a:t>
            </a:r>
            <a:r>
              <a:rPr lang="it-IT" dirty="0" err="1"/>
              <a:t>edit</a:t>
            </a:r>
            <a:r>
              <a:rPr lang="it-IT" dirty="0"/>
              <a:t> </a:t>
            </a:r>
            <a:r>
              <a:rPr lang="it-IT" dirty="0" err="1"/>
              <a:t>Paper</a:t>
            </a:r>
            <a:r>
              <a:rPr lang="it-IT" dirty="0"/>
              <a:t> Title</a:t>
            </a:r>
          </a:p>
        </p:txBody>
      </p:sp>
      <p:sp>
        <p:nvSpPr>
          <p:cNvPr id="3" name="Content Placeholder 2"/>
          <p:cNvSpPr>
            <a:spLocks noGrp="1"/>
          </p:cNvSpPr>
          <p:nvPr>
            <p:ph idx="1"/>
          </p:nvPr>
        </p:nvSpPr>
        <p:spPr/>
        <p:txBody>
          <a:body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8" name="Text Placeholder 7"/>
          <p:cNvSpPr>
            <a:spLocks noGrp="1"/>
          </p:cNvSpPr>
          <p:nvPr>
            <p:ph type="body" sz="quarter" idx="10" hasCustomPrompt="1"/>
          </p:nvPr>
        </p:nvSpPr>
        <p:spPr>
          <a:xfrm>
            <a:off x="12774612" y="5479523"/>
            <a:ext cx="16453907" cy="1318062"/>
          </a:xfrm>
        </p:spPr>
        <p:txBody>
          <a:bodyPr>
            <a:normAutofit/>
          </a:bodyPr>
          <a:lstStyle>
            <a:lvl1pPr marL="0" indent="0" algn="r">
              <a:buNone/>
              <a:defRPr sz="5400">
                <a:solidFill>
                  <a:srgbClr val="FFFFFF"/>
                </a:solidFill>
              </a:defRPr>
            </a:lvl1pPr>
          </a:lstStyle>
          <a:p>
            <a:pPr lvl="0"/>
            <a:r>
              <a:rPr lang="it-IT" dirty="0"/>
              <a:t>Click to </a:t>
            </a:r>
            <a:r>
              <a:rPr lang="it-IT" dirty="0" err="1"/>
              <a:t>edit</a:t>
            </a:r>
            <a:r>
              <a:rPr lang="it-IT" dirty="0"/>
              <a:t> </a:t>
            </a:r>
            <a:r>
              <a:rPr lang="it-IT" dirty="0" err="1"/>
              <a:t>author’s</a:t>
            </a:r>
            <a:r>
              <a:rPr lang="it-IT" dirty="0"/>
              <a:t> </a:t>
            </a:r>
            <a:r>
              <a:rPr lang="it-IT" dirty="0" err="1"/>
              <a:t>name</a:t>
            </a:r>
            <a:r>
              <a:rPr lang="it-IT" dirty="0"/>
              <a:t> and </a:t>
            </a:r>
            <a:r>
              <a:rPr lang="it-IT" dirty="0" err="1"/>
              <a:t>affiliation</a:t>
            </a:r>
            <a:endParaRPr lang="it-IT" dirty="0"/>
          </a:p>
        </p:txBody>
      </p:sp>
    </p:spTree>
    <p:extLst>
      <p:ext uri="{BB962C8B-B14F-4D97-AF65-F5344CB8AC3E}">
        <p14:creationId xmlns:p14="http://schemas.microsoft.com/office/powerpoint/2010/main" val="3345945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4402" y="7006456"/>
            <a:ext cx="22706410" cy="1490481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784402" y="22486055"/>
            <a:ext cx="22706410" cy="1033624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3215"/>
            <a:ext cx="26112371" cy="1780847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065654" y="28650163"/>
            <a:ext cx="26112371" cy="936505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81421"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89900"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6679" y="2279343"/>
            <a:ext cx="26112371" cy="8274950"/>
          </a:xfrm>
        </p:spPr>
        <p:txBody>
          <a:bodyPr/>
          <a:lstStyle/>
          <a:p>
            <a:r>
              <a:rPr lang="en-US"/>
              <a:t>Click to edit Master title style</a:t>
            </a:r>
          </a:p>
        </p:txBody>
      </p:sp>
      <p:sp>
        <p:nvSpPr>
          <p:cNvPr id="3" name="Text Placeholder 2"/>
          <p:cNvSpPr>
            <a:spLocks noGrp="1"/>
          </p:cNvSpPr>
          <p:nvPr>
            <p:ph type="body" idx="1"/>
          </p:nvPr>
        </p:nvSpPr>
        <p:spPr>
          <a:xfrm>
            <a:off x="2086687" y="10494814"/>
            <a:ext cx="12809147"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86687" y="15638164"/>
            <a:ext cx="12809147"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6827" y="10494814"/>
            <a:ext cx="12872223"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26827" y="15638164"/>
            <a:ext cx="12872223"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02/11/2020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2872223" y="6164110"/>
            <a:ext cx="15326827" cy="304240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2872223" y="6164110"/>
            <a:ext cx="15326827" cy="304240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4" y="2279325"/>
            <a:ext cx="6528093" cy="36280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81429" y="2279325"/>
            <a:ext cx="19079692" cy="36280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10497"/>
            <a:ext cx="25733931" cy="8502880"/>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2391533" y="18145428"/>
            <a:ext cx="25733931" cy="93650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02/11/2020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1513761"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15389900"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02/11/2020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1513761" y="9583086"/>
            <a:ext cx="13376810"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761" y="13576859"/>
            <a:ext cx="13376810"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15379396" y="9583086"/>
            <a:ext cx="13382065"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396" y="13576859"/>
            <a:ext cx="13382065"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02/11/2020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02/11/2020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02/11/2020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22958703" y="39680118"/>
            <a:ext cx="7064216" cy="2279326"/>
          </a:xfrm>
        </p:spPr>
        <p:txBody>
          <a:bodyPr/>
          <a:lstStyle/>
          <a:p>
            <a:fld id="{FCAEAE96-855E-42B1-8DE9-9C9E68DE18C5}" type="slidenum">
              <a:rPr lang="fr-FR" smtClean="0"/>
              <a:pPr/>
              <a:t>‹nº›</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9" y="1704542"/>
            <a:ext cx="9960336" cy="7254204"/>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11836767" y="1704558"/>
            <a:ext cx="16924685" cy="36538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1513769" y="8958760"/>
            <a:ext cx="9960336" cy="292843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02/11/2020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8193"/>
            <a:ext cx="18165128" cy="3537915"/>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5934154" y="3825307"/>
            <a:ext cx="18165128" cy="256870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5934154" y="33506104"/>
            <a:ext cx="18165128" cy="50244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02/11/2020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454"/>
            <a:ext cx="27247692" cy="7135284"/>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1513761" y="9989411"/>
            <a:ext cx="27247692" cy="282537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1513761" y="39680118"/>
            <a:ext cx="7064216"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02/11/2020</a:t>
            </a:fld>
            <a:endParaRPr lang="fr-FR"/>
          </a:p>
        </p:txBody>
      </p:sp>
      <p:sp>
        <p:nvSpPr>
          <p:cNvPr id="5" name="Footer Placeholder 4"/>
          <p:cNvSpPr>
            <a:spLocks noGrp="1"/>
          </p:cNvSpPr>
          <p:nvPr>
            <p:ph type="ftr" sz="quarter" idx="3"/>
          </p:nvPr>
        </p:nvSpPr>
        <p:spPr>
          <a:xfrm>
            <a:off x="10344031" y="39680118"/>
            <a:ext cx="9587151"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1697236" y="39680118"/>
            <a:ext cx="7064216"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‹nº›</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9343"/>
            <a:ext cx="26112371" cy="82749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81421" y="11396633"/>
            <a:ext cx="26112371" cy="271636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81421" y="39680118"/>
            <a:ext cx="6811923"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11/2/2020</a:t>
            </a:fld>
            <a:endParaRPr lang="en-US"/>
          </a:p>
        </p:txBody>
      </p:sp>
      <p:sp>
        <p:nvSpPr>
          <p:cNvPr id="5" name="Footer Placeholder 4"/>
          <p:cNvSpPr>
            <a:spLocks noGrp="1"/>
          </p:cNvSpPr>
          <p:nvPr>
            <p:ph type="ftr" sz="quarter" idx="3"/>
          </p:nvPr>
        </p:nvSpPr>
        <p:spPr>
          <a:xfrm>
            <a:off x="10028665" y="39680118"/>
            <a:ext cx="10217884"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80118"/>
            <a:ext cx="6811923"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‹nº›</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emf"/><Relationship Id="rId13" Type="http://schemas.openxmlformats.org/officeDocument/2006/relationships/image" Target="../media/image8.jpeg"/><Relationship Id="rId18" Type="http://schemas.openxmlformats.org/officeDocument/2006/relationships/image" Target="../media/image13.png"/><Relationship Id="rId3" Type="http://schemas.openxmlformats.org/officeDocument/2006/relationships/notesSlide" Target="../notesSlides/notesSlide1.xml"/><Relationship Id="rId21" Type="http://schemas.openxmlformats.org/officeDocument/2006/relationships/image" Target="../media/image16.png"/><Relationship Id="rId7" Type="http://schemas.openxmlformats.org/officeDocument/2006/relationships/oleObject" Target="../embeddings/oleObject1.bin"/><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slideLayout" Target="../slideLayouts/slideLayout12.xml"/><Relationship Id="rId16" Type="http://schemas.openxmlformats.org/officeDocument/2006/relationships/image" Target="../media/image11.png"/><Relationship Id="rId20" Type="http://schemas.openxmlformats.org/officeDocument/2006/relationships/image" Target="../media/image15.png"/><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6.png"/><Relationship Id="rId5" Type="http://schemas.openxmlformats.org/officeDocument/2006/relationships/image" Target="../media/image4.png"/><Relationship Id="rId15" Type="http://schemas.openxmlformats.org/officeDocument/2006/relationships/image" Target="../media/image10.png"/><Relationship Id="rId10" Type="http://schemas.openxmlformats.org/officeDocument/2006/relationships/image" Target="../media/image2.emf"/><Relationship Id="rId19"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oleObject" Target="../embeddings/oleObject2.bin"/><Relationship Id="rId14" Type="http://schemas.openxmlformats.org/officeDocument/2006/relationships/image" Target="../media/image9.png"/><Relationship Id="rId2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598367" y="32330679"/>
            <a:ext cx="13619843" cy="2691074"/>
          </a:xfrm>
        </p:spPr>
        <p:txBody>
          <a:bodyPr>
            <a:normAutofit/>
          </a:bodyPr>
          <a:lstStyle/>
          <a:p>
            <a:pPr algn="just">
              <a:lnSpc>
                <a:spcPct val="150000"/>
              </a:lnSpc>
            </a:pP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Microwave irradiation synthesis were completed within ≤ 10 min, whereas similar reactions under conventional heating at reflu</a:t>
            </a:r>
            <a:r>
              <a:rPr lang="en-GB"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x</a:t>
            </a: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gave lower or similar yields, with comparatively longer </a:t>
            </a:r>
            <a:r>
              <a:rPr lang="en-GB" sz="1800" dirty="0">
                <a:solidFill>
                  <a:srgbClr val="00206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reaction times. </a:t>
            </a: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For arylamines derivatives (</a:t>
            </a:r>
            <a:r>
              <a:rPr lang="en-GB" sz="18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4a-d</a:t>
            </a: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and </a:t>
            </a:r>
            <a:r>
              <a:rPr lang="en-GB" sz="18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5a-d</a:t>
            </a: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y</a:t>
            </a:r>
            <a:r>
              <a:rPr lang="en-GB"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ields were significantly higher for 1,4-NQ derivatives (</a:t>
            </a:r>
            <a:r>
              <a:rPr lang="en-GB" sz="18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4a-d</a:t>
            </a:r>
            <a:r>
              <a:rPr lang="en-GB"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due to the presence of CaCO</a:t>
            </a:r>
            <a:r>
              <a:rPr lang="en-GB" sz="1800" baseline="-25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3</a:t>
            </a:r>
            <a:r>
              <a:rPr lang="en-GB"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For alkylamines derivatives </a:t>
            </a: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r>
              <a:rPr lang="en-GB" sz="18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4e-g</a:t>
            </a: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and </a:t>
            </a:r>
            <a:r>
              <a:rPr lang="en-GB" sz="18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5e-g</a:t>
            </a: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similar results were obtained with both precursors.</a:t>
            </a:r>
          </a:p>
          <a:p>
            <a:pPr algn="just">
              <a:lnSpc>
                <a:spcPct val="150000"/>
              </a:lnSpc>
            </a:pPr>
            <a:r>
              <a:rPr lang="en-GB"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Compounds were obtained by one-step Michael addition to C2 of nuclear </a:t>
            </a:r>
            <a:r>
              <a:rPr lang="en-GB" sz="1800" dirty="0">
                <a:solidFill>
                  <a:srgbClr val="002060"/>
                </a:solidFill>
                <a:highlight>
                  <a:srgbClr val="FFFFFF"/>
                </a:highlight>
                <a:latin typeface="Calibri" panose="020F0502020204030204" pitchFamily="34" charset="0"/>
                <a:ea typeface="Calibri" panose="020F0502020204030204" pitchFamily="34" charset="0"/>
                <a:cs typeface="Times New Roman" panose="02020603050405020304" pitchFamily="18" charset="0"/>
              </a:rPr>
              <a:t>naphthoquinone structure. Structural </a:t>
            </a:r>
            <a:r>
              <a:rPr lang="en-GB"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characterization </a:t>
            </a:r>
            <a:r>
              <a:rPr lang="en-US"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were assigned based on their </a:t>
            </a:r>
            <a:r>
              <a:rPr lang="en-US" sz="1800" baseline="30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1</a:t>
            </a:r>
            <a:r>
              <a:rPr lang="en-US"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H and </a:t>
            </a:r>
            <a:r>
              <a:rPr lang="en-US" sz="1800" baseline="30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13</a:t>
            </a:r>
            <a:r>
              <a:rPr lang="en-US"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C NMR spectra and two-dimensional NMR (HSQC and HMBC) techniques. ESI-Mass spectrometry  was used to corroborate NMR data and all compounds exhibited the expected m/z signals correspondent to the protonated molecules [M+H]</a:t>
            </a:r>
            <a:r>
              <a:rPr lang="en-US" sz="1800" baseline="30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en-US" sz="1800" dirty="0"/>
          </a:p>
        </p:txBody>
      </p:sp>
      <p:sp>
        <p:nvSpPr>
          <p:cNvPr id="8" name="TextBox 7"/>
          <p:cNvSpPr txBox="1"/>
          <p:nvPr/>
        </p:nvSpPr>
        <p:spPr>
          <a:xfrm>
            <a:off x="1506616" y="4489450"/>
            <a:ext cx="27423189" cy="2610843"/>
          </a:xfrm>
          <a:prstGeom prst="rect">
            <a:avLst/>
          </a:prstGeom>
          <a:solidFill>
            <a:srgbClr val="663399"/>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lnSpc>
                <a:spcPct val="150000"/>
              </a:lnSpc>
            </a:pPr>
            <a:r>
              <a:rPr lang="pt-PT" sz="2800" dirty="0">
                <a:solidFill>
                  <a:schemeClr val="bg1"/>
                </a:solidFill>
              </a:rPr>
              <a:t>Ana Catarina </a:t>
            </a:r>
            <a:r>
              <a:rPr lang="pt-PT" sz="2800" dirty="0" err="1">
                <a:solidFill>
                  <a:schemeClr val="bg1"/>
                </a:solidFill>
              </a:rPr>
              <a:t>Sousa</a:t>
            </a:r>
            <a:r>
              <a:rPr lang="pt-PT" sz="2800" baseline="30000" dirty="0" err="1">
                <a:solidFill>
                  <a:schemeClr val="bg1"/>
                </a:solidFill>
              </a:rPr>
              <a:t>a,b</a:t>
            </a:r>
            <a:r>
              <a:rPr lang="pt-PT" sz="2800" dirty="0">
                <a:solidFill>
                  <a:schemeClr val="bg1"/>
                </a:solidFill>
              </a:rPr>
              <a:t>*, Rafaela Cabral</a:t>
            </a:r>
            <a:r>
              <a:rPr lang="pt-PT" sz="2800" baseline="30000" dirty="0">
                <a:solidFill>
                  <a:schemeClr val="bg1"/>
                </a:solidFill>
              </a:rPr>
              <a:t>a,b</a:t>
            </a:r>
            <a:r>
              <a:rPr lang="pt-PT" sz="2800" dirty="0">
                <a:solidFill>
                  <a:schemeClr val="bg1"/>
                </a:solidFill>
              </a:rPr>
              <a:t> , João Costa</a:t>
            </a:r>
            <a:r>
              <a:rPr lang="pt-PT" sz="2800" baseline="30000" dirty="0">
                <a:solidFill>
                  <a:schemeClr val="bg1"/>
                </a:solidFill>
              </a:rPr>
              <a:t>a</a:t>
            </a:r>
            <a:r>
              <a:rPr lang="pt-PT" sz="2800" dirty="0">
                <a:solidFill>
                  <a:schemeClr val="bg1"/>
                </a:solidFill>
              </a:rPr>
              <a:t> </a:t>
            </a:r>
            <a:r>
              <a:rPr lang="pt-PT" sz="2800" dirty="0" err="1">
                <a:solidFill>
                  <a:schemeClr val="bg1"/>
                </a:solidFill>
              </a:rPr>
              <a:t>and</a:t>
            </a:r>
            <a:r>
              <a:rPr lang="pt-PT" sz="2800" dirty="0">
                <a:solidFill>
                  <a:schemeClr val="bg1"/>
                </a:solidFill>
              </a:rPr>
              <a:t> Maria Paula Robalo</a:t>
            </a:r>
            <a:r>
              <a:rPr lang="pt-PT" sz="2800" baseline="30000" dirty="0">
                <a:solidFill>
                  <a:schemeClr val="bg1"/>
                </a:solidFill>
              </a:rPr>
              <a:t>a,b</a:t>
            </a:r>
            <a:r>
              <a:rPr lang="pt-PT" sz="2800" dirty="0">
                <a:solidFill>
                  <a:schemeClr val="bg1"/>
                </a:solidFill>
              </a:rPr>
              <a:t> </a:t>
            </a:r>
          </a:p>
          <a:p>
            <a:pPr algn="ctr">
              <a:lnSpc>
                <a:spcPct val="150000"/>
              </a:lnSpc>
            </a:pPr>
            <a:r>
              <a:rPr lang="pt-PT" sz="2800" dirty="0">
                <a:solidFill>
                  <a:schemeClr val="bg1"/>
                </a:solidFill>
              </a:rPr>
              <a:t>a) Área Departamental de Engenharia Química, Instituto Superior de Engenharia de Lisboa, Instituto Politécnico de Lisboa, 1959-007 Lisboa, Portugal.;</a:t>
            </a:r>
          </a:p>
          <a:p>
            <a:pPr algn="ctr">
              <a:lnSpc>
                <a:spcPct val="150000"/>
              </a:lnSpc>
            </a:pPr>
            <a:r>
              <a:rPr lang="pt-PT" sz="2800" dirty="0">
                <a:solidFill>
                  <a:schemeClr val="bg1"/>
                </a:solidFill>
              </a:rPr>
              <a:t>b) Centro de Química Estrutural, Instituto Superior Técnico, Universidade de Lisboa, 1049-001 Lisboa, Portugal.</a:t>
            </a:r>
          </a:p>
          <a:p>
            <a:pPr algn="ctr">
              <a:lnSpc>
                <a:spcPct val="150000"/>
              </a:lnSpc>
            </a:pPr>
            <a:r>
              <a:rPr lang="pt-PT" sz="2800" dirty="0">
                <a:solidFill>
                  <a:schemeClr val="bg1"/>
                </a:solidFill>
              </a:rPr>
              <a:t> *acsousa@deq.isel.ipl.pt</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485391" y="39235053"/>
            <a:ext cx="27423185" cy="2508534"/>
          </a:xfrm>
          <a:prstGeom prst="rect">
            <a:avLst/>
          </a:prstGeom>
        </p:spPr>
      </p:pic>
      <p:sp>
        <p:nvSpPr>
          <p:cNvPr id="13" name="Text Placeholder 3">
            <a:extLst>
              <a:ext uri="{FF2B5EF4-FFF2-40B4-BE49-F238E27FC236}">
                <a16:creationId xmlns:a16="http://schemas.microsoft.com/office/drawing/2014/main" id="{CF904749-34AF-476C-A8B1-32F27CA9A88A}"/>
              </a:ext>
            </a:extLst>
          </p:cNvPr>
          <p:cNvSpPr txBox="1">
            <a:spLocks/>
          </p:cNvSpPr>
          <p:nvPr/>
        </p:nvSpPr>
        <p:spPr>
          <a:xfrm>
            <a:off x="1562243" y="24416837"/>
            <a:ext cx="13615961" cy="1014949"/>
          </a:xfrm>
          <a:prstGeom prst="rect">
            <a:avLst/>
          </a:prstGeom>
        </p:spPr>
        <p:txBody>
          <a:bodyPr vert="horz" lIns="91440" tIns="45720" rIns="91440" bIns="45720" rtlCol="0">
            <a:noAutofit/>
          </a:bodyPr>
          <a:lstStyle>
            <a:lvl1pPr marL="0" indent="0" algn="r" defTabSz="914400" rtl="0" eaLnBrk="1" latinLnBrk="0" hangingPunct="1">
              <a:spcBef>
                <a:spcPct val="20000"/>
              </a:spcBef>
              <a:buFont typeface="Arial" pitchFamily="34" charset="0"/>
              <a:buNone/>
              <a:defRPr sz="54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pPr>
            <a:r>
              <a:rPr lang="en-GB" sz="1800" dirty="0">
                <a:solidFill>
                  <a:srgbClr val="002060"/>
                </a:solidFill>
                <a:highlight>
                  <a:srgbClr val="FFFFFF"/>
                </a:highlight>
                <a:latin typeface="Calibri" panose="020F0502020204030204" pitchFamily="34" charset="0"/>
                <a:ea typeface="Calibri" panose="020F0502020204030204" pitchFamily="34" charset="0"/>
                <a:cs typeface="Times New Roman" panose="02020603050405020304" pitchFamily="18" charset="0"/>
              </a:rPr>
              <a:t>The synthesis of desirable compounds were performed under optimized conditions using a CEM Discover SP microwave reactor and were </a:t>
            </a:r>
            <a:r>
              <a:rPr lang="en-GB"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also conducted with conventional heating (oil bath) at reflux. All reactions were monitored by HPLC and achieved yields are presented in Table 1.</a:t>
            </a:r>
            <a:endParaRPr lang="pt-PT" sz="1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n-US" sz="1800" dirty="0"/>
          </a:p>
        </p:txBody>
      </p:sp>
      <p:sp>
        <p:nvSpPr>
          <p:cNvPr id="18" name="Text Placeholder 3">
            <a:extLst>
              <a:ext uri="{FF2B5EF4-FFF2-40B4-BE49-F238E27FC236}">
                <a16:creationId xmlns:a16="http://schemas.microsoft.com/office/drawing/2014/main" id="{873763BE-B5B5-4F42-8251-CBDF0735FA2B}"/>
              </a:ext>
            </a:extLst>
          </p:cNvPr>
          <p:cNvSpPr txBox="1">
            <a:spLocks/>
          </p:cNvSpPr>
          <p:nvPr/>
        </p:nvSpPr>
        <p:spPr>
          <a:xfrm>
            <a:off x="1570293" y="8776951"/>
            <a:ext cx="13500701" cy="5112999"/>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sz="54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pPr>
            <a:r>
              <a:rPr lang="en-GB" sz="1800" dirty="0">
                <a:solidFill>
                  <a:srgbClr val="002060"/>
                </a:solidFill>
                <a:highlight>
                  <a:srgbClr val="FFFFFF"/>
                </a:highlight>
                <a:latin typeface="Calibri" panose="020F0502020204030204" pitchFamily="34" charset="0"/>
                <a:ea typeface="Calibri" panose="020F0502020204030204" pitchFamily="34" charset="0"/>
                <a:cs typeface="Times New Roman" panose="02020603050405020304" pitchFamily="18" charset="0"/>
              </a:rPr>
              <a:t>Naphthoquinones have played a crucial role in the drug discovery research and have been used widely as important pharmacophores or intermediate for the synthesis of bioactive compounds. These heterocyclic compounds are</a:t>
            </a:r>
            <a:r>
              <a:rPr lang="en-US" sz="1800"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 known to exhibit a diverse range of biological properties, such as antimicrobial, antitumor</a:t>
            </a:r>
            <a:r>
              <a:rPr lang="en-US" sz="1800" b="1"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a:t>
            </a:r>
            <a:r>
              <a:rPr lang="en-US" sz="1800"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 antioxidant, antimalarial, neuroprotectant, among others.</a:t>
            </a:r>
            <a:r>
              <a:rPr lang="en-US" sz="1800" baseline="30000"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1-3</a:t>
            </a:r>
            <a:r>
              <a:rPr lang="en-US" sz="1800"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 Their mechanisms of action are related to their redox properties and their capacity to accept one or two electrons to generate highly reactive radical species that can easily interact with biological molecules like DNA, enzymes and proteins.</a:t>
            </a:r>
            <a:r>
              <a:rPr lang="en-US" sz="1800" baseline="30000"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4</a:t>
            </a:r>
            <a:r>
              <a:rPr lang="en-US" sz="1800"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 Despite the 1,4-naphthoquinone (</a:t>
            </a:r>
            <a:r>
              <a:rPr lang="en-US" sz="1800" b="1" i="1"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1</a:t>
            </a:r>
            <a:r>
              <a:rPr lang="en-US" sz="1800"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 and 5-OH-1,4-naphthoquinone (</a:t>
            </a:r>
            <a:r>
              <a:rPr lang="en-US" sz="1800" b="1" i="1"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2</a:t>
            </a:r>
            <a:r>
              <a:rPr lang="en-US" sz="1800"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 skeletons present reactivity, this can be enhanced by functionalization of 1,4-naphthoquinone ring. </a:t>
            </a:r>
          </a:p>
          <a:p>
            <a:pPr algn="just">
              <a:lnSpc>
                <a:spcPct val="150000"/>
              </a:lnSpc>
            </a:pPr>
            <a:r>
              <a:rPr lang="en-US" sz="1800"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Amine</a:t>
            </a:r>
            <a:r>
              <a:rPr lang="en-US" sz="1800" strike="sngStrike"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s</a:t>
            </a:r>
            <a:r>
              <a:rPr lang="en-US" sz="1800"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 moieties are ubiquitously present in a wide range of compounds with proved biological activities.</a:t>
            </a:r>
            <a:r>
              <a:rPr lang="en-US" sz="1800" baseline="30000"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5 </a:t>
            </a:r>
            <a:r>
              <a:rPr lang="en-US" sz="1800"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Their present plays a key role in many bioactive compounds.  By introducing amino substituents on the quinone moiety, its redox properties can be tuned to induce oxidative stress in cells and to alkylate DNA.</a:t>
            </a:r>
            <a:r>
              <a:rPr lang="en-US" sz="1800" baseline="30000"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6</a:t>
            </a:r>
            <a:r>
              <a:rPr lang="en-US" sz="1800"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 Also, the incorporation of </a:t>
            </a:r>
            <a:r>
              <a:rPr lang="en-US" sz="1800" dirty="0" err="1">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thio</a:t>
            </a:r>
            <a:r>
              <a:rPr lang="en-US" sz="1800"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 halo or alkyl/aryl groups into quinones improve their antifungal, antibacterial and cytotoxic activities.</a:t>
            </a:r>
            <a:r>
              <a:rPr lang="en-US" sz="1800" baseline="30000"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7</a:t>
            </a:r>
            <a:r>
              <a:rPr lang="en-US" sz="1800"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 Driven by these facts and motivated by the principles of green chemistry, herein we report the microwave synthesis of 1,4-NQ </a:t>
            </a:r>
            <a:r>
              <a:rPr lang="en-US" sz="180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and 5-OH-1,4-NQ </a:t>
            </a:r>
            <a:r>
              <a:rPr lang="en-US" sz="1800"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derivatives (Scheme 1), their structural characterization and </a:t>
            </a:r>
            <a:r>
              <a:rPr lang="en-US" sz="1800" i="1" dirty="0">
                <a:solidFill>
                  <a:srgbClr val="002060"/>
                </a:solidFill>
                <a:latin typeface="Calibri" panose="020F0502020204030204" pitchFamily="34" charset="0"/>
                <a:ea typeface="Calibri" panose="020F0502020204030204" pitchFamily="34" charset="0"/>
                <a:cs typeface="Arial" panose="020B0604020202020204" pitchFamily="34" charset="0"/>
              </a:rPr>
              <a:t>in silico </a:t>
            </a:r>
            <a:r>
              <a:rPr lang="en-US" sz="1800" dirty="0">
                <a:solidFill>
                  <a:srgbClr val="002060"/>
                </a:solidFill>
                <a:latin typeface="Calibri" panose="020F0502020204030204" pitchFamily="34" charset="0"/>
                <a:ea typeface="Calibri" panose="020F0502020204030204" pitchFamily="34" charset="0"/>
                <a:cs typeface="Arial" panose="020B0604020202020204" pitchFamily="34" charset="0"/>
              </a:rPr>
              <a:t>studies.</a:t>
            </a:r>
          </a:p>
          <a:p>
            <a:pPr algn="just"/>
            <a:endParaRPr lang="en-US" dirty="0"/>
          </a:p>
        </p:txBody>
      </p:sp>
      <p:sp>
        <p:nvSpPr>
          <p:cNvPr id="6" name="TextBox 7">
            <a:extLst>
              <a:ext uri="{FF2B5EF4-FFF2-40B4-BE49-F238E27FC236}">
                <a16:creationId xmlns:a16="http://schemas.microsoft.com/office/drawing/2014/main" id="{DB00DC11-59F5-4297-B909-3C68600E62CF}"/>
              </a:ext>
            </a:extLst>
          </p:cNvPr>
          <p:cNvSpPr txBox="1"/>
          <p:nvPr/>
        </p:nvSpPr>
        <p:spPr>
          <a:xfrm>
            <a:off x="1571700" y="7368970"/>
            <a:ext cx="27387518" cy="671851"/>
          </a:xfrm>
          <a:prstGeom prst="rect">
            <a:avLst/>
          </a:prstGeom>
          <a:solidFill>
            <a:srgbClr val="663399"/>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lnSpc>
                <a:spcPct val="150000"/>
              </a:lnSpc>
            </a:pPr>
            <a:r>
              <a:rPr lang="pt-PT" sz="2800" b="1" dirty="0">
                <a:solidFill>
                  <a:schemeClr val="bg1"/>
                </a:solidFill>
              </a:rPr>
              <a:t>INTRODUCTION</a:t>
            </a:r>
          </a:p>
        </p:txBody>
      </p:sp>
      <p:sp>
        <p:nvSpPr>
          <p:cNvPr id="7" name="TextBox 7">
            <a:extLst>
              <a:ext uri="{FF2B5EF4-FFF2-40B4-BE49-F238E27FC236}">
                <a16:creationId xmlns:a16="http://schemas.microsoft.com/office/drawing/2014/main" id="{A666C4BD-63B0-419F-B233-783F242077C5}"/>
              </a:ext>
            </a:extLst>
          </p:cNvPr>
          <p:cNvSpPr txBox="1"/>
          <p:nvPr/>
        </p:nvSpPr>
        <p:spPr>
          <a:xfrm>
            <a:off x="1451152" y="14344027"/>
            <a:ext cx="13619842" cy="671851"/>
          </a:xfrm>
          <a:prstGeom prst="rect">
            <a:avLst/>
          </a:prstGeom>
          <a:solidFill>
            <a:srgbClr val="663399"/>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nSpc>
                <a:spcPct val="150000"/>
              </a:lnSpc>
            </a:pPr>
            <a:r>
              <a:rPr lang="pt-PT" sz="2800" b="1" dirty="0">
                <a:solidFill>
                  <a:schemeClr val="bg1"/>
                </a:solidFill>
              </a:rPr>
              <a:t>                                                                 MICROWAVE SYNTHESIS</a:t>
            </a:r>
          </a:p>
        </p:txBody>
      </p:sp>
      <p:pic>
        <p:nvPicPr>
          <p:cNvPr id="1026" name="Picture 2" descr="CEM - DISCOVER SP - MICROWAVE SYNTHESIZER - John Morris">
            <a:extLst>
              <a:ext uri="{FF2B5EF4-FFF2-40B4-BE49-F238E27FC236}">
                <a16:creationId xmlns:a16="http://schemas.microsoft.com/office/drawing/2014/main" id="{4C8B1DDA-31E6-4296-A5A1-57E9912A36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0392" y="13709650"/>
            <a:ext cx="1728795" cy="145218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7">
            <a:extLst>
              <a:ext uri="{FF2B5EF4-FFF2-40B4-BE49-F238E27FC236}">
                <a16:creationId xmlns:a16="http://schemas.microsoft.com/office/drawing/2014/main" id="{B9735A81-9402-48D6-80A4-1B8E3FDEEB6E}"/>
              </a:ext>
            </a:extLst>
          </p:cNvPr>
          <p:cNvSpPr txBox="1"/>
          <p:nvPr/>
        </p:nvSpPr>
        <p:spPr>
          <a:xfrm>
            <a:off x="15766644" y="14340318"/>
            <a:ext cx="13320304" cy="671851"/>
          </a:xfrm>
          <a:prstGeom prst="rect">
            <a:avLst/>
          </a:prstGeom>
          <a:solidFill>
            <a:srgbClr val="663399"/>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nSpc>
                <a:spcPct val="150000"/>
              </a:lnSpc>
            </a:pPr>
            <a:r>
              <a:rPr lang="pt-PT" sz="2800" b="1" dirty="0">
                <a:solidFill>
                  <a:schemeClr val="bg1"/>
                </a:solidFill>
              </a:rPr>
              <a:t>                                                                 </a:t>
            </a:r>
            <a:r>
              <a:rPr lang="pt-PT" sz="2800" b="1" i="1" dirty="0">
                <a:solidFill>
                  <a:schemeClr val="bg1"/>
                </a:solidFill>
              </a:rPr>
              <a:t>In </a:t>
            </a:r>
            <a:r>
              <a:rPr lang="pt-PT" sz="2800" b="1" i="1" dirty="0" err="1">
                <a:solidFill>
                  <a:schemeClr val="bg1"/>
                </a:solidFill>
              </a:rPr>
              <a:t>silico</a:t>
            </a:r>
            <a:r>
              <a:rPr lang="pt-PT" sz="2800" b="1" i="1" dirty="0">
                <a:solidFill>
                  <a:schemeClr val="bg1"/>
                </a:solidFill>
              </a:rPr>
              <a:t> </a:t>
            </a:r>
            <a:r>
              <a:rPr lang="pt-PT" sz="2800" b="1" dirty="0">
                <a:solidFill>
                  <a:schemeClr val="bg1"/>
                </a:solidFill>
              </a:rPr>
              <a:t>STUDIES</a:t>
            </a:r>
          </a:p>
        </p:txBody>
      </p:sp>
      <p:pic>
        <p:nvPicPr>
          <p:cNvPr id="12" name="Imagem 11">
            <a:extLst>
              <a:ext uri="{FF2B5EF4-FFF2-40B4-BE49-F238E27FC236}">
                <a16:creationId xmlns:a16="http://schemas.microsoft.com/office/drawing/2014/main" id="{B91F614B-611D-4E88-9526-D2325DABDBB9}"/>
              </a:ext>
            </a:extLst>
          </p:cNvPr>
          <p:cNvPicPr>
            <a:picLocks noChangeAspect="1"/>
          </p:cNvPicPr>
          <p:nvPr/>
        </p:nvPicPr>
        <p:blipFill>
          <a:blip r:embed="rId6"/>
          <a:stretch>
            <a:fillRect/>
          </a:stretch>
        </p:blipFill>
        <p:spPr>
          <a:xfrm>
            <a:off x="16528643" y="13367996"/>
            <a:ext cx="1728795" cy="1789454"/>
          </a:xfrm>
          <a:prstGeom prst="rect">
            <a:avLst/>
          </a:prstGeom>
        </p:spPr>
      </p:pic>
      <p:sp>
        <p:nvSpPr>
          <p:cNvPr id="23" name="TextBox 7">
            <a:extLst>
              <a:ext uri="{FF2B5EF4-FFF2-40B4-BE49-F238E27FC236}">
                <a16:creationId xmlns:a16="http://schemas.microsoft.com/office/drawing/2014/main" id="{C0C831B0-87CF-4225-A174-021C0D0EC421}"/>
              </a:ext>
            </a:extLst>
          </p:cNvPr>
          <p:cNvSpPr txBox="1"/>
          <p:nvPr/>
        </p:nvSpPr>
        <p:spPr>
          <a:xfrm>
            <a:off x="15617190" y="34945653"/>
            <a:ext cx="13595319" cy="671851"/>
          </a:xfrm>
          <a:prstGeom prst="rect">
            <a:avLst/>
          </a:prstGeom>
          <a:solidFill>
            <a:srgbClr val="663399"/>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lnSpc>
                <a:spcPct val="150000"/>
              </a:lnSpc>
            </a:pPr>
            <a:r>
              <a:rPr lang="pt-PT" sz="2800" b="1" dirty="0">
                <a:solidFill>
                  <a:schemeClr val="bg1"/>
                </a:solidFill>
              </a:rPr>
              <a:t>CONCLUSIONS</a:t>
            </a:r>
          </a:p>
        </p:txBody>
      </p:sp>
      <p:sp>
        <p:nvSpPr>
          <p:cNvPr id="25" name="TextBox 7">
            <a:extLst>
              <a:ext uri="{FF2B5EF4-FFF2-40B4-BE49-F238E27FC236}">
                <a16:creationId xmlns:a16="http://schemas.microsoft.com/office/drawing/2014/main" id="{69A69E65-D0B2-41FD-B4B1-2D90D4B498E8}"/>
              </a:ext>
            </a:extLst>
          </p:cNvPr>
          <p:cNvSpPr txBox="1"/>
          <p:nvPr/>
        </p:nvSpPr>
        <p:spPr>
          <a:xfrm>
            <a:off x="1451151" y="35190379"/>
            <a:ext cx="13727053" cy="464871"/>
          </a:xfrm>
          <a:prstGeom prst="rect">
            <a:avLst/>
          </a:prstGeom>
          <a:solidFill>
            <a:srgbClr val="663399"/>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lnSpc>
                <a:spcPct val="150000"/>
              </a:lnSpc>
            </a:pPr>
            <a:r>
              <a:rPr lang="pt-PT" sz="1800" b="1" dirty="0">
                <a:solidFill>
                  <a:schemeClr val="bg1"/>
                </a:solidFill>
              </a:rPr>
              <a:t>REFERENCES</a:t>
            </a:r>
          </a:p>
        </p:txBody>
      </p:sp>
      <p:sp>
        <p:nvSpPr>
          <p:cNvPr id="28" name="Text Placeholder 3">
            <a:extLst>
              <a:ext uri="{FF2B5EF4-FFF2-40B4-BE49-F238E27FC236}">
                <a16:creationId xmlns:a16="http://schemas.microsoft.com/office/drawing/2014/main" id="{334E43C7-5AE2-44AC-9A0E-116F5A5A7974}"/>
              </a:ext>
            </a:extLst>
          </p:cNvPr>
          <p:cNvSpPr txBox="1">
            <a:spLocks/>
          </p:cNvSpPr>
          <p:nvPr/>
        </p:nvSpPr>
        <p:spPr>
          <a:xfrm>
            <a:off x="1392059" y="15394907"/>
            <a:ext cx="13727053" cy="1447291"/>
          </a:xfrm>
          <a:prstGeom prst="rect">
            <a:avLst/>
          </a:prstGeom>
        </p:spPr>
        <p:txBody>
          <a:bodyPr vert="horz" lIns="91440" tIns="45720" rIns="91440" bIns="45720" rtlCol="0">
            <a:noAutofit/>
          </a:bodyPr>
          <a:lstStyle>
            <a:lvl1pPr marL="0" indent="0" algn="r" defTabSz="914400" rtl="0" eaLnBrk="1" latinLnBrk="0" hangingPunct="1">
              <a:spcBef>
                <a:spcPct val="20000"/>
              </a:spcBef>
              <a:buFont typeface="Arial" pitchFamily="34" charset="0"/>
              <a:buNone/>
              <a:defRPr sz="54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70000"/>
              </a:lnSpc>
            </a:pPr>
            <a:r>
              <a:rPr lang="en-US"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In order to find the </a:t>
            </a:r>
            <a:r>
              <a:rPr lang="en-US" sz="1800" dirty="0">
                <a:solidFill>
                  <a:srgbClr val="002060"/>
                </a:solidFill>
                <a:highlight>
                  <a:srgbClr val="FFFFFF"/>
                </a:highlight>
                <a:latin typeface="Calibri" panose="020F0502020204030204" pitchFamily="34" charset="0"/>
                <a:ea typeface="Calibri" panose="020F0502020204030204" pitchFamily="34" charset="0"/>
                <a:cs typeface="Times New Roman" panose="02020603050405020304" pitchFamily="18" charset="0"/>
              </a:rPr>
              <a:t>optimized MW </a:t>
            </a:r>
            <a:r>
              <a:rPr lang="en-US"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synthesis conditions, initial screening reactions were performed with equimolar quantities in different </a:t>
            </a:r>
            <a:r>
              <a:rPr lang="en-US" sz="1800" dirty="0">
                <a:solidFill>
                  <a:srgbClr val="002060"/>
                </a:solidFill>
                <a:highlight>
                  <a:srgbClr val="FFFFFF"/>
                </a:highlight>
                <a:latin typeface="Calibri" panose="020F0502020204030204" pitchFamily="34" charset="0"/>
                <a:ea typeface="Calibri" panose="020F0502020204030204" pitchFamily="34" charset="0"/>
                <a:cs typeface="Times New Roman" panose="02020603050405020304" pitchFamily="18" charset="0"/>
              </a:rPr>
              <a:t>solvents (ethanol, acetone and acetonitrile) and without </a:t>
            </a:r>
            <a:r>
              <a:rPr lang="en-US"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solvent. </a:t>
            </a:r>
            <a:r>
              <a:rPr lang="en-US" sz="1800" dirty="0">
                <a:solidFill>
                  <a:srgbClr val="002060"/>
                </a:solidFill>
                <a:highlight>
                  <a:srgbClr val="FFFFFF"/>
                </a:highlight>
                <a:latin typeface="Calibri" panose="020F0502020204030204" pitchFamily="34" charset="0"/>
                <a:ea typeface="Calibri" panose="020F0502020204030204" pitchFamily="34" charset="0"/>
                <a:cs typeface="Times New Roman" panose="02020603050405020304" pitchFamily="18" charset="0"/>
              </a:rPr>
              <a:t>Power </a:t>
            </a:r>
            <a:r>
              <a:rPr lang="en-US"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was fixed to 200 w and reaction time was changed from 5 to 20 minutes. Different bases (CaCO</a:t>
            </a:r>
            <a:r>
              <a:rPr lang="en-US" sz="1800" baseline="-25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3</a:t>
            </a:r>
            <a:r>
              <a:rPr lang="en-US"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K</a:t>
            </a:r>
            <a:r>
              <a:rPr lang="en-US" sz="1800" baseline="-25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2</a:t>
            </a:r>
            <a:r>
              <a:rPr lang="en-US"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CO</a:t>
            </a:r>
            <a:r>
              <a:rPr lang="en-US" sz="1800" baseline="-25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3</a:t>
            </a:r>
            <a:r>
              <a:rPr lang="en-US"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NaHCO</a:t>
            </a:r>
            <a:r>
              <a:rPr lang="en-US" sz="1800" baseline="-25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3</a:t>
            </a:r>
            <a:r>
              <a:rPr lang="en-US"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were also tested. Reactions were followed by HPLC and Figure 1 illustrate the HPLC profiles for the synthesis of </a:t>
            </a:r>
            <a:r>
              <a:rPr lang="en-US" sz="18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4a</a:t>
            </a:r>
            <a:r>
              <a:rPr lang="en-US"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3" name="Text Placeholder 3">
            <a:extLst>
              <a:ext uri="{FF2B5EF4-FFF2-40B4-BE49-F238E27FC236}">
                <a16:creationId xmlns:a16="http://schemas.microsoft.com/office/drawing/2014/main" id="{A260C579-E995-4881-A160-6FC366421282}"/>
              </a:ext>
            </a:extLst>
          </p:cNvPr>
          <p:cNvSpPr txBox="1">
            <a:spLocks/>
          </p:cNvSpPr>
          <p:nvPr/>
        </p:nvSpPr>
        <p:spPr>
          <a:xfrm>
            <a:off x="15756742" y="15347688"/>
            <a:ext cx="13447660" cy="1562362"/>
          </a:xfrm>
          <a:prstGeom prst="rect">
            <a:avLst/>
          </a:prstGeom>
        </p:spPr>
        <p:txBody>
          <a:bodyPr vert="horz" lIns="91440" tIns="45720" rIns="91440" bIns="45720" rtlCol="0">
            <a:noAutofit/>
          </a:bodyPr>
          <a:lstStyle>
            <a:lvl1pPr marL="0" indent="0" algn="r" defTabSz="914400" rtl="0" eaLnBrk="1" latinLnBrk="0" hangingPunct="1">
              <a:spcBef>
                <a:spcPct val="20000"/>
              </a:spcBef>
              <a:buFont typeface="Arial" pitchFamily="34" charset="0"/>
              <a:buNone/>
              <a:defRPr sz="54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70000"/>
              </a:lnSpc>
            </a:pPr>
            <a:r>
              <a:rPr lang="en-US"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In the present study </a:t>
            </a:r>
            <a:r>
              <a:rPr lang="en-US" sz="18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Molinspiration</a:t>
            </a:r>
            <a:r>
              <a:rPr lang="en-US"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software was used to estimate Lipinski’s rule of 5 (RO5) parameters and bioactivity scores. In general, all compounds were found to be in good agreement with RO5 criteria, with polar surface areas smaller than 90 Å (except compound </a:t>
            </a:r>
            <a:r>
              <a:rPr lang="en-US" sz="18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5a: </a:t>
            </a:r>
            <a:r>
              <a:rPr lang="en-US"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92.42 Å) which indicates that these molecules could penetrate the blood-brain barrier and thus act on receptors in the central nervous system. No violations to RO5 were found. The bioactivity scores for different parameters such as binding to G protein-coupler receptor (GPCR) ligand, nuclear receptor ligand, ion channel modulation, kinase inhibition, protease inhibition and enzyme activity inhibition are presented in Table 2.</a:t>
            </a:r>
          </a:p>
          <a:p>
            <a:pPr algn="just">
              <a:lnSpc>
                <a:spcPct val="170000"/>
              </a:lnSpc>
            </a:pPr>
            <a:endParaRPr lang="en-US" sz="1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70000"/>
              </a:lnSpc>
            </a:pPr>
            <a:endParaRPr lang="en-US" sz="1800" dirty="0"/>
          </a:p>
        </p:txBody>
      </p:sp>
      <p:graphicFrame>
        <p:nvGraphicFramePr>
          <p:cNvPr id="21" name="Tabela 20">
            <a:extLst>
              <a:ext uri="{FF2B5EF4-FFF2-40B4-BE49-F238E27FC236}">
                <a16:creationId xmlns:a16="http://schemas.microsoft.com/office/drawing/2014/main" id="{53D27ABF-1DD4-43B5-8367-AA244F0726E2}"/>
              </a:ext>
            </a:extLst>
          </p:cNvPr>
          <p:cNvGraphicFramePr>
            <a:graphicFrameLocks noGrp="1"/>
          </p:cNvGraphicFramePr>
          <p:nvPr>
            <p:extLst>
              <p:ext uri="{D42A27DB-BD31-4B8C-83A1-F6EECF244321}">
                <p14:modId xmlns:p14="http://schemas.microsoft.com/office/powerpoint/2010/main" val="2437932730"/>
              </p:ext>
            </p:extLst>
          </p:nvPr>
        </p:nvGraphicFramePr>
        <p:xfrm>
          <a:off x="15639288" y="18122621"/>
          <a:ext cx="13447660" cy="6067298"/>
        </p:xfrm>
        <a:graphic>
          <a:graphicData uri="http://schemas.openxmlformats.org/drawingml/2006/table">
            <a:tbl>
              <a:tblPr firstRow="1" firstCol="1" bandRow="1">
                <a:tableStyleId>{2D5ABB26-0587-4C30-8999-92F81FD0307C}</a:tableStyleId>
              </a:tblPr>
              <a:tblGrid>
                <a:gridCol w="1447763">
                  <a:extLst>
                    <a:ext uri="{9D8B030D-6E8A-4147-A177-3AD203B41FA5}">
                      <a16:colId xmlns:a16="http://schemas.microsoft.com/office/drawing/2014/main" val="2105914040"/>
                    </a:ext>
                  </a:extLst>
                </a:gridCol>
                <a:gridCol w="1507448">
                  <a:extLst>
                    <a:ext uri="{9D8B030D-6E8A-4147-A177-3AD203B41FA5}">
                      <a16:colId xmlns:a16="http://schemas.microsoft.com/office/drawing/2014/main" val="256683751"/>
                    </a:ext>
                  </a:extLst>
                </a:gridCol>
                <a:gridCol w="2110427">
                  <a:extLst>
                    <a:ext uri="{9D8B030D-6E8A-4147-A177-3AD203B41FA5}">
                      <a16:colId xmlns:a16="http://schemas.microsoft.com/office/drawing/2014/main" val="1598272230"/>
                    </a:ext>
                  </a:extLst>
                </a:gridCol>
                <a:gridCol w="2110427">
                  <a:extLst>
                    <a:ext uri="{9D8B030D-6E8A-4147-A177-3AD203B41FA5}">
                      <a16:colId xmlns:a16="http://schemas.microsoft.com/office/drawing/2014/main" val="717951669"/>
                    </a:ext>
                  </a:extLst>
                </a:gridCol>
                <a:gridCol w="2487289">
                  <a:extLst>
                    <a:ext uri="{9D8B030D-6E8A-4147-A177-3AD203B41FA5}">
                      <a16:colId xmlns:a16="http://schemas.microsoft.com/office/drawing/2014/main" val="1197556030"/>
                    </a:ext>
                  </a:extLst>
                </a:gridCol>
                <a:gridCol w="2131611">
                  <a:extLst>
                    <a:ext uri="{9D8B030D-6E8A-4147-A177-3AD203B41FA5}">
                      <a16:colId xmlns:a16="http://schemas.microsoft.com/office/drawing/2014/main" val="3544341692"/>
                    </a:ext>
                  </a:extLst>
                </a:gridCol>
                <a:gridCol w="1652695">
                  <a:extLst>
                    <a:ext uri="{9D8B030D-6E8A-4147-A177-3AD203B41FA5}">
                      <a16:colId xmlns:a16="http://schemas.microsoft.com/office/drawing/2014/main" val="1579421951"/>
                    </a:ext>
                  </a:extLst>
                </a:gridCol>
              </a:tblGrid>
              <a:tr h="0">
                <a:tc rowSpan="2">
                  <a:txBody>
                    <a:bodyPr/>
                    <a:lstStyle/>
                    <a:p>
                      <a:pPr>
                        <a:lnSpc>
                          <a:spcPct val="150000"/>
                        </a:lnSpc>
                        <a:spcAft>
                          <a:spcPts val="1000"/>
                        </a:spcAft>
                      </a:pPr>
                      <a:r>
                        <a:rPr lang="en-GB" sz="1600" b="1" dirty="0">
                          <a:solidFill>
                            <a:schemeClr val="tx2">
                              <a:lumMod val="50000"/>
                            </a:schemeClr>
                          </a:solidFill>
                          <a:effectLst/>
                        </a:rPr>
                        <a:t> </a:t>
                      </a:r>
                      <a:endParaRPr lang="pt-PT" sz="1600" b="1" dirty="0">
                        <a:solidFill>
                          <a:schemeClr val="tx2">
                            <a:lumMod val="50000"/>
                          </a:schemeClr>
                        </a:solidFill>
                        <a:effectLst/>
                      </a:endParaRPr>
                    </a:p>
                    <a:p>
                      <a:pPr>
                        <a:lnSpc>
                          <a:spcPct val="150000"/>
                        </a:lnSpc>
                        <a:spcAft>
                          <a:spcPts val="1000"/>
                        </a:spcAft>
                      </a:pPr>
                      <a:r>
                        <a:rPr lang="en-GB" sz="1600" b="1" dirty="0">
                          <a:solidFill>
                            <a:schemeClr val="tx2">
                              <a:lumMod val="50000"/>
                            </a:schemeClr>
                          </a:solidFill>
                          <a:effectLst/>
                        </a:rPr>
                        <a:t> Compound</a:t>
                      </a:r>
                      <a:endParaRPr lang="pt-PT" sz="1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gridSpan="6">
                  <a:txBody>
                    <a:bodyPr/>
                    <a:lstStyle/>
                    <a:p>
                      <a:pPr>
                        <a:lnSpc>
                          <a:spcPct val="150000"/>
                        </a:lnSpc>
                        <a:spcAft>
                          <a:spcPts val="1000"/>
                        </a:spcAft>
                      </a:pPr>
                      <a:r>
                        <a:rPr lang="en-GB" sz="1600" b="1" dirty="0">
                          <a:solidFill>
                            <a:schemeClr val="tx2">
                              <a:lumMod val="50000"/>
                            </a:schemeClr>
                          </a:solidFill>
                          <a:effectLst/>
                        </a:rPr>
                        <a:t>Table 2. Parameters of bioactivity scores estimated using </a:t>
                      </a:r>
                      <a:r>
                        <a:rPr lang="en-GB" sz="1600" b="1" dirty="0" err="1">
                          <a:solidFill>
                            <a:schemeClr val="tx2">
                              <a:lumMod val="50000"/>
                            </a:schemeClr>
                          </a:solidFill>
                          <a:effectLst/>
                        </a:rPr>
                        <a:t>Molinspiration</a:t>
                      </a:r>
                      <a:r>
                        <a:rPr lang="en-GB" sz="1600" b="1" dirty="0">
                          <a:solidFill>
                            <a:schemeClr val="tx2">
                              <a:lumMod val="50000"/>
                            </a:schemeClr>
                          </a:solidFill>
                          <a:effectLst/>
                        </a:rPr>
                        <a:t> software</a:t>
                      </a:r>
                      <a:endParaRPr lang="pt-PT" sz="1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extLst>
                  <a:ext uri="{0D108BD9-81ED-4DB2-BD59-A6C34878D82A}">
                    <a16:rowId xmlns:a16="http://schemas.microsoft.com/office/drawing/2014/main" val="708323611"/>
                  </a:ext>
                </a:extLst>
              </a:tr>
              <a:tr h="0">
                <a:tc vMerge="1">
                  <a:txBody>
                    <a:bodyPr/>
                    <a:lstStyle/>
                    <a:p>
                      <a:endParaRPr lang="pt-PT"/>
                    </a:p>
                  </a:txBody>
                  <a:tcPr/>
                </a:tc>
                <a:tc>
                  <a:txBody>
                    <a:bodyPr/>
                    <a:lstStyle/>
                    <a:p>
                      <a:pPr>
                        <a:lnSpc>
                          <a:spcPct val="150000"/>
                        </a:lnSpc>
                        <a:spcAft>
                          <a:spcPts val="1000"/>
                        </a:spcAft>
                      </a:pPr>
                      <a:r>
                        <a:rPr lang="en-GB" sz="1600" b="1" dirty="0">
                          <a:solidFill>
                            <a:schemeClr val="tx2">
                              <a:lumMod val="50000"/>
                            </a:schemeClr>
                          </a:solidFill>
                          <a:effectLst/>
                        </a:rPr>
                        <a:t>GPCR ligand</a:t>
                      </a:r>
                      <a:endParaRPr lang="pt-PT" sz="1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000"/>
                        </a:spcAft>
                      </a:pPr>
                      <a:r>
                        <a:rPr lang="en-GB" sz="1600" b="1" dirty="0">
                          <a:solidFill>
                            <a:schemeClr val="tx2">
                              <a:lumMod val="50000"/>
                            </a:schemeClr>
                          </a:solidFill>
                          <a:effectLst/>
                        </a:rPr>
                        <a:t>Ion channel modulator</a:t>
                      </a:r>
                      <a:endParaRPr lang="pt-PT" sz="1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000"/>
                        </a:spcAft>
                      </a:pPr>
                      <a:r>
                        <a:rPr lang="en-GB" sz="1600" b="1" dirty="0">
                          <a:solidFill>
                            <a:schemeClr val="tx2">
                              <a:lumMod val="50000"/>
                            </a:schemeClr>
                          </a:solidFill>
                          <a:effectLst/>
                        </a:rPr>
                        <a:t>Kinase inhibitor</a:t>
                      </a:r>
                      <a:endParaRPr lang="pt-PT" sz="1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000"/>
                        </a:spcAft>
                      </a:pPr>
                      <a:r>
                        <a:rPr lang="en-GB" sz="1600" b="1" dirty="0">
                          <a:solidFill>
                            <a:schemeClr val="tx2">
                              <a:lumMod val="50000"/>
                            </a:schemeClr>
                          </a:solidFill>
                          <a:effectLst/>
                        </a:rPr>
                        <a:t>Nuclear receptor ligand</a:t>
                      </a:r>
                      <a:endParaRPr lang="pt-PT" sz="1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000"/>
                        </a:spcAft>
                      </a:pPr>
                      <a:r>
                        <a:rPr lang="en-GB" sz="1600" b="1" dirty="0">
                          <a:solidFill>
                            <a:schemeClr val="tx2">
                              <a:lumMod val="50000"/>
                            </a:schemeClr>
                          </a:solidFill>
                          <a:effectLst/>
                        </a:rPr>
                        <a:t>Protease inhibitor</a:t>
                      </a:r>
                      <a:endParaRPr lang="pt-PT" sz="1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000"/>
                        </a:spcAft>
                      </a:pPr>
                      <a:r>
                        <a:rPr lang="en-GB" sz="1600" b="1" dirty="0">
                          <a:solidFill>
                            <a:schemeClr val="tx2">
                              <a:lumMod val="50000"/>
                            </a:schemeClr>
                          </a:solidFill>
                          <a:effectLst/>
                        </a:rPr>
                        <a:t>Enzyme inhibitor</a:t>
                      </a:r>
                      <a:endParaRPr lang="pt-PT" sz="1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8980100"/>
                  </a:ext>
                </a:extLst>
              </a:tr>
              <a:tr h="0">
                <a:tc>
                  <a:txBody>
                    <a:bodyPr/>
                    <a:lstStyle/>
                    <a:p>
                      <a:pPr>
                        <a:lnSpc>
                          <a:spcPct val="150000"/>
                        </a:lnSpc>
                        <a:spcAft>
                          <a:spcPts val="1000"/>
                        </a:spcAft>
                      </a:pPr>
                      <a:r>
                        <a:rPr lang="en-GB" sz="1600" b="1" dirty="0">
                          <a:solidFill>
                            <a:schemeClr val="tx2">
                              <a:lumMod val="50000"/>
                            </a:schemeClr>
                          </a:solidFill>
                          <a:effectLst/>
                        </a:rPr>
                        <a:t>1,4- NQ</a:t>
                      </a:r>
                      <a:endParaRPr lang="pt-PT" sz="1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50000"/>
                        </a:lnSpc>
                        <a:spcAft>
                          <a:spcPts val="1000"/>
                        </a:spcAft>
                      </a:pPr>
                      <a:r>
                        <a:rPr lang="pt-PT" sz="1600" b="1" dirty="0">
                          <a:solidFill>
                            <a:schemeClr val="tx2">
                              <a:lumMod val="50000"/>
                            </a:schemeClr>
                          </a:solidFill>
                          <a:effectLst/>
                        </a:rPr>
                        <a:t>-0.94</a:t>
                      </a:r>
                      <a:endParaRPr lang="pt-PT" sz="1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50000"/>
                        </a:lnSpc>
                        <a:spcAft>
                          <a:spcPts val="1000"/>
                        </a:spcAft>
                      </a:pPr>
                      <a:r>
                        <a:rPr lang="pt-PT" sz="1600" b="1" dirty="0">
                          <a:solidFill>
                            <a:schemeClr val="tx2">
                              <a:lumMod val="50000"/>
                            </a:schemeClr>
                          </a:solidFill>
                          <a:effectLst/>
                        </a:rPr>
                        <a:t>-0.46</a:t>
                      </a:r>
                      <a:endParaRPr lang="pt-PT" sz="1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50000"/>
                        </a:lnSpc>
                        <a:spcAft>
                          <a:spcPts val="1000"/>
                        </a:spcAft>
                      </a:pPr>
                      <a:r>
                        <a:rPr lang="pt-PT" sz="1600" b="1" dirty="0">
                          <a:solidFill>
                            <a:schemeClr val="tx2">
                              <a:lumMod val="50000"/>
                            </a:schemeClr>
                          </a:solidFill>
                          <a:effectLst/>
                        </a:rPr>
                        <a:t>-0.77</a:t>
                      </a:r>
                      <a:endParaRPr lang="pt-PT" sz="1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50000"/>
                        </a:lnSpc>
                        <a:spcAft>
                          <a:spcPts val="1000"/>
                        </a:spcAft>
                      </a:pPr>
                      <a:r>
                        <a:rPr lang="pt-PT" sz="1600" b="1" dirty="0">
                          <a:solidFill>
                            <a:schemeClr val="tx2">
                              <a:lumMod val="50000"/>
                            </a:schemeClr>
                          </a:solidFill>
                          <a:effectLst/>
                        </a:rPr>
                        <a:t>-1.00</a:t>
                      </a:r>
                      <a:endParaRPr lang="pt-PT" sz="1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50000"/>
                        </a:lnSpc>
                        <a:spcAft>
                          <a:spcPts val="1000"/>
                        </a:spcAft>
                      </a:pPr>
                      <a:r>
                        <a:rPr lang="pt-PT" sz="1600" b="1" dirty="0">
                          <a:solidFill>
                            <a:schemeClr val="tx2">
                              <a:lumMod val="50000"/>
                            </a:schemeClr>
                          </a:solidFill>
                          <a:effectLst/>
                        </a:rPr>
                        <a:t>-1.10</a:t>
                      </a:r>
                      <a:endParaRPr lang="pt-PT" sz="1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50000"/>
                        </a:lnSpc>
                        <a:spcAft>
                          <a:spcPts val="1000"/>
                        </a:spcAft>
                      </a:pPr>
                      <a:r>
                        <a:rPr lang="pt-PT" sz="1600" b="1" dirty="0">
                          <a:solidFill>
                            <a:schemeClr val="tx2">
                              <a:lumMod val="50000"/>
                            </a:schemeClr>
                          </a:solidFill>
                          <a:effectLst/>
                        </a:rPr>
                        <a:t>-0.34</a:t>
                      </a:r>
                      <a:endParaRPr lang="pt-PT" sz="1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672972071"/>
                  </a:ext>
                </a:extLst>
              </a:tr>
              <a:tr h="0">
                <a:tc>
                  <a:txBody>
                    <a:bodyPr/>
                    <a:lstStyle/>
                    <a:p>
                      <a:pPr>
                        <a:lnSpc>
                          <a:spcPct val="150000"/>
                        </a:lnSpc>
                        <a:spcAft>
                          <a:spcPts val="1000"/>
                        </a:spcAft>
                      </a:pPr>
                      <a:r>
                        <a:rPr lang="pt-PT" sz="1600" b="1" i="1" dirty="0">
                          <a:solidFill>
                            <a:schemeClr val="tx2">
                              <a:lumMod val="50000"/>
                            </a:schemeClr>
                          </a:solidFill>
                          <a:effectLst/>
                        </a:rPr>
                        <a:t>4a</a:t>
                      </a:r>
                      <a:endParaRPr lang="pt-PT"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nSpc>
                          <a:spcPct val="150000"/>
                        </a:lnSpc>
                        <a:spcAft>
                          <a:spcPts val="1000"/>
                        </a:spcAft>
                      </a:pPr>
                      <a:r>
                        <a:rPr lang="pt-PT" sz="1600" dirty="0">
                          <a:solidFill>
                            <a:schemeClr val="tx2">
                              <a:lumMod val="50000"/>
                            </a:schemeClr>
                          </a:solidFill>
                          <a:effectLst/>
                        </a:rPr>
                        <a:t>-0.11</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nSpc>
                          <a:spcPct val="150000"/>
                        </a:lnSpc>
                        <a:spcAft>
                          <a:spcPts val="1000"/>
                        </a:spcAft>
                      </a:pPr>
                      <a:r>
                        <a:rPr lang="pt-PT" sz="1600" dirty="0">
                          <a:solidFill>
                            <a:schemeClr val="tx2">
                              <a:lumMod val="50000"/>
                            </a:schemeClr>
                          </a:solidFill>
                          <a:effectLst/>
                        </a:rPr>
                        <a:t>-0.25</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nSpc>
                          <a:spcPct val="150000"/>
                        </a:lnSpc>
                        <a:spcAft>
                          <a:spcPts val="1000"/>
                        </a:spcAft>
                      </a:pPr>
                      <a:r>
                        <a:rPr lang="pt-PT" sz="1600" dirty="0">
                          <a:solidFill>
                            <a:schemeClr val="tx2">
                              <a:lumMod val="50000"/>
                            </a:schemeClr>
                          </a:solidFill>
                          <a:effectLst/>
                          <a:highlight>
                            <a:srgbClr val="FFFFFF"/>
                          </a:highlight>
                        </a:rPr>
                        <a:t>0.46</a:t>
                      </a:r>
                      <a:endParaRPr lang="pt-PT" sz="1600" dirty="0">
                        <a:solidFill>
                          <a:schemeClr val="tx2">
                            <a:lumMod val="50000"/>
                          </a:schemeClr>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nSpc>
                          <a:spcPct val="150000"/>
                        </a:lnSpc>
                        <a:spcAft>
                          <a:spcPts val="1000"/>
                        </a:spcAft>
                      </a:pPr>
                      <a:r>
                        <a:rPr lang="pt-PT" sz="1600" dirty="0">
                          <a:solidFill>
                            <a:schemeClr val="tx2">
                              <a:lumMod val="50000"/>
                            </a:schemeClr>
                          </a:solidFill>
                          <a:effectLst/>
                        </a:rPr>
                        <a:t>-0.60</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nSpc>
                          <a:spcPct val="150000"/>
                        </a:lnSpc>
                        <a:spcAft>
                          <a:spcPts val="1000"/>
                        </a:spcAft>
                      </a:pPr>
                      <a:r>
                        <a:rPr lang="pt-PT" sz="1600" dirty="0">
                          <a:solidFill>
                            <a:schemeClr val="tx2">
                              <a:lumMod val="50000"/>
                            </a:schemeClr>
                          </a:solidFill>
                          <a:effectLst/>
                        </a:rPr>
                        <a:t>-0.30</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nSpc>
                          <a:spcPct val="150000"/>
                        </a:lnSpc>
                        <a:spcAft>
                          <a:spcPts val="1000"/>
                        </a:spcAft>
                      </a:pPr>
                      <a:r>
                        <a:rPr lang="pt-PT" sz="1600" dirty="0">
                          <a:solidFill>
                            <a:schemeClr val="tx2">
                              <a:lumMod val="50000"/>
                            </a:schemeClr>
                          </a:solidFill>
                          <a:effectLst/>
                        </a:rPr>
                        <a:t>0.20</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29160353"/>
                  </a:ext>
                </a:extLst>
              </a:tr>
              <a:tr h="0">
                <a:tc>
                  <a:txBody>
                    <a:bodyPr/>
                    <a:lstStyle/>
                    <a:p>
                      <a:pPr>
                        <a:lnSpc>
                          <a:spcPct val="150000"/>
                        </a:lnSpc>
                        <a:spcAft>
                          <a:spcPts val="1000"/>
                        </a:spcAft>
                      </a:pPr>
                      <a:r>
                        <a:rPr lang="pt-PT" sz="1600" b="1" i="1" dirty="0">
                          <a:solidFill>
                            <a:schemeClr val="tx2">
                              <a:lumMod val="50000"/>
                            </a:schemeClr>
                          </a:solidFill>
                          <a:effectLst/>
                        </a:rPr>
                        <a:t>4b</a:t>
                      </a:r>
                      <a:endParaRPr lang="pt-PT"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chemeClr val="tx2">
                              <a:lumMod val="50000"/>
                            </a:schemeClr>
                          </a:solidFill>
                          <a:effectLst/>
                          <a:highlight>
                            <a:srgbClr val="FFFFFF"/>
                          </a:highlight>
                        </a:rPr>
                        <a:t>-0.12</a:t>
                      </a:r>
                      <a:endParaRPr lang="pt-PT" sz="1600" dirty="0">
                        <a:solidFill>
                          <a:schemeClr val="tx2">
                            <a:lumMod val="50000"/>
                          </a:schemeClr>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chemeClr val="tx2">
                              <a:lumMod val="50000"/>
                            </a:schemeClr>
                          </a:solidFill>
                          <a:effectLst/>
                          <a:highlight>
                            <a:srgbClr val="FFFFFF"/>
                          </a:highlight>
                        </a:rPr>
                        <a:t>-0.28</a:t>
                      </a:r>
                      <a:endParaRPr lang="pt-PT" sz="1600" dirty="0">
                        <a:solidFill>
                          <a:schemeClr val="tx2">
                            <a:lumMod val="50000"/>
                          </a:schemeClr>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chemeClr val="tx2">
                              <a:lumMod val="50000"/>
                            </a:schemeClr>
                          </a:solidFill>
                          <a:effectLst/>
                          <a:highlight>
                            <a:srgbClr val="FFFFFF"/>
                          </a:highlight>
                        </a:rPr>
                        <a:t>0.40</a:t>
                      </a:r>
                      <a:endParaRPr lang="pt-PT" sz="1600" dirty="0">
                        <a:solidFill>
                          <a:schemeClr val="tx2">
                            <a:lumMod val="50000"/>
                          </a:schemeClr>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chemeClr val="tx2">
                              <a:lumMod val="50000"/>
                            </a:schemeClr>
                          </a:solidFill>
                          <a:effectLst/>
                        </a:rPr>
                        <a:t>-0.12</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chemeClr val="tx2">
                              <a:lumMod val="50000"/>
                            </a:schemeClr>
                          </a:solidFill>
                          <a:effectLst/>
                        </a:rPr>
                        <a:t>-0.40</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chemeClr val="tx2">
                              <a:lumMod val="50000"/>
                            </a:schemeClr>
                          </a:solidFill>
                          <a:effectLst/>
                        </a:rPr>
                        <a:t>-0.14</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5529007"/>
                  </a:ext>
                </a:extLst>
              </a:tr>
              <a:tr h="0">
                <a:tc>
                  <a:txBody>
                    <a:bodyPr/>
                    <a:lstStyle/>
                    <a:p>
                      <a:pPr>
                        <a:lnSpc>
                          <a:spcPct val="150000"/>
                        </a:lnSpc>
                        <a:spcAft>
                          <a:spcPts val="1000"/>
                        </a:spcAft>
                      </a:pPr>
                      <a:r>
                        <a:rPr lang="pt-PT" sz="1600" b="1" i="1" dirty="0">
                          <a:solidFill>
                            <a:schemeClr val="tx2">
                              <a:lumMod val="50000"/>
                            </a:schemeClr>
                          </a:solidFill>
                          <a:effectLst/>
                        </a:rPr>
                        <a:t>4c</a:t>
                      </a:r>
                      <a:endParaRPr lang="pt-PT"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chemeClr val="tx2">
                              <a:lumMod val="50000"/>
                            </a:schemeClr>
                          </a:solidFill>
                          <a:effectLst/>
                        </a:rPr>
                        <a:t>-0.19</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chemeClr val="tx2">
                              <a:lumMod val="50000"/>
                            </a:schemeClr>
                          </a:solidFill>
                          <a:effectLst/>
                        </a:rPr>
                        <a:t>-0.41</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chemeClr val="tx2">
                              <a:lumMod val="50000"/>
                            </a:schemeClr>
                          </a:solidFill>
                          <a:effectLst/>
                          <a:highlight>
                            <a:srgbClr val="FFFFFF"/>
                          </a:highlight>
                        </a:rPr>
                        <a:t>0.32</a:t>
                      </a:r>
                      <a:endParaRPr lang="pt-PT" sz="1600" dirty="0">
                        <a:solidFill>
                          <a:schemeClr val="tx2">
                            <a:lumMod val="50000"/>
                          </a:schemeClr>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chemeClr val="tx2">
                              <a:lumMod val="50000"/>
                            </a:schemeClr>
                          </a:solidFill>
                          <a:effectLst/>
                        </a:rPr>
                        <a:t>-0.26</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chemeClr val="tx2">
                              <a:lumMod val="50000"/>
                            </a:schemeClr>
                          </a:solidFill>
                          <a:effectLst/>
                        </a:rPr>
                        <a:t>-0.42</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chemeClr val="tx2">
                              <a:lumMod val="50000"/>
                            </a:schemeClr>
                          </a:solidFill>
                          <a:effectLst/>
                        </a:rPr>
                        <a:t>0.02</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8446291"/>
                  </a:ext>
                </a:extLst>
              </a:tr>
              <a:tr h="0">
                <a:tc>
                  <a:txBody>
                    <a:bodyPr/>
                    <a:lstStyle/>
                    <a:p>
                      <a:pPr>
                        <a:lnSpc>
                          <a:spcPct val="150000"/>
                        </a:lnSpc>
                        <a:spcAft>
                          <a:spcPts val="1000"/>
                        </a:spcAft>
                      </a:pPr>
                      <a:r>
                        <a:rPr lang="en-GB" sz="1600" b="1" i="1" dirty="0">
                          <a:solidFill>
                            <a:schemeClr val="tx2">
                              <a:lumMod val="50000"/>
                            </a:schemeClr>
                          </a:solidFill>
                          <a:effectLst/>
                        </a:rPr>
                        <a:t>4d</a:t>
                      </a:r>
                      <a:endParaRPr lang="pt-PT"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GB" sz="1600" dirty="0">
                          <a:solidFill>
                            <a:schemeClr val="tx2">
                              <a:lumMod val="50000"/>
                            </a:schemeClr>
                          </a:solidFill>
                          <a:effectLst/>
                        </a:rPr>
                        <a:t>-0.11</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GB" sz="1600" dirty="0">
                          <a:solidFill>
                            <a:schemeClr val="tx2">
                              <a:lumMod val="50000"/>
                            </a:schemeClr>
                          </a:solidFill>
                          <a:effectLst/>
                        </a:rPr>
                        <a:t>-0.32</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GB" sz="1600" dirty="0">
                          <a:solidFill>
                            <a:schemeClr val="tx2">
                              <a:lumMod val="50000"/>
                            </a:schemeClr>
                          </a:solidFill>
                          <a:effectLst/>
                          <a:highlight>
                            <a:srgbClr val="FFFFFF"/>
                          </a:highlight>
                        </a:rPr>
                        <a:t>0.47</a:t>
                      </a:r>
                      <a:endParaRPr lang="pt-PT" sz="1600" dirty="0">
                        <a:solidFill>
                          <a:schemeClr val="tx2">
                            <a:lumMod val="50000"/>
                          </a:schemeClr>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GB" sz="1600" dirty="0">
                          <a:solidFill>
                            <a:schemeClr val="tx2">
                              <a:lumMod val="50000"/>
                            </a:schemeClr>
                          </a:solidFill>
                          <a:effectLst/>
                        </a:rPr>
                        <a:t>-0.13</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GB" sz="1600" dirty="0">
                          <a:solidFill>
                            <a:schemeClr val="tx2">
                              <a:lumMod val="50000"/>
                            </a:schemeClr>
                          </a:solidFill>
                          <a:effectLst/>
                        </a:rPr>
                        <a:t>-0.33</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GB" sz="1600" dirty="0">
                          <a:solidFill>
                            <a:schemeClr val="tx2">
                              <a:lumMod val="50000"/>
                            </a:schemeClr>
                          </a:solidFill>
                          <a:effectLst/>
                        </a:rPr>
                        <a:t>0.12</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5030529"/>
                  </a:ext>
                </a:extLst>
              </a:tr>
              <a:tr h="0">
                <a:tc>
                  <a:txBody>
                    <a:bodyPr/>
                    <a:lstStyle/>
                    <a:p>
                      <a:pPr>
                        <a:lnSpc>
                          <a:spcPct val="150000"/>
                        </a:lnSpc>
                        <a:spcAft>
                          <a:spcPts val="1000"/>
                        </a:spcAft>
                      </a:pPr>
                      <a:r>
                        <a:rPr lang="pt-PT" sz="1600" b="1" i="1" dirty="0">
                          <a:solidFill>
                            <a:schemeClr val="tx2">
                              <a:lumMod val="50000"/>
                            </a:schemeClr>
                          </a:solidFill>
                          <a:effectLst/>
                        </a:rPr>
                        <a:t>4e</a:t>
                      </a:r>
                      <a:endParaRPr lang="pt-PT"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chemeClr val="tx2">
                              <a:lumMod val="50000"/>
                            </a:schemeClr>
                          </a:solidFill>
                          <a:effectLst/>
                        </a:rPr>
                        <a:t>-0.17</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chemeClr val="tx2">
                              <a:lumMod val="50000"/>
                            </a:schemeClr>
                          </a:solidFill>
                          <a:effectLst/>
                        </a:rPr>
                        <a:t>-0.32</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chemeClr val="tx2">
                              <a:lumMod val="50000"/>
                            </a:schemeClr>
                          </a:solidFill>
                          <a:effectLst/>
                        </a:rPr>
                        <a:t>-0.02</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chemeClr val="tx2">
                              <a:lumMod val="50000"/>
                            </a:schemeClr>
                          </a:solidFill>
                          <a:effectLst/>
                        </a:rPr>
                        <a:t>-0.37</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chemeClr val="tx2">
                              <a:lumMod val="50000"/>
                            </a:schemeClr>
                          </a:solidFill>
                          <a:effectLst/>
                        </a:rPr>
                        <a:t>-0.42</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chemeClr val="tx2">
                              <a:lumMod val="50000"/>
                            </a:schemeClr>
                          </a:solidFill>
                          <a:effectLst/>
                          <a:highlight>
                            <a:srgbClr val="FFFFFF"/>
                          </a:highlight>
                        </a:rPr>
                        <a:t>0.23</a:t>
                      </a:r>
                      <a:endParaRPr lang="pt-PT" sz="1600" dirty="0">
                        <a:solidFill>
                          <a:schemeClr val="tx2">
                            <a:lumMod val="50000"/>
                          </a:schemeClr>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6575846"/>
                  </a:ext>
                </a:extLst>
              </a:tr>
              <a:tr h="198803">
                <a:tc>
                  <a:txBody>
                    <a:bodyPr/>
                    <a:lstStyle/>
                    <a:p>
                      <a:pPr>
                        <a:lnSpc>
                          <a:spcPct val="150000"/>
                        </a:lnSpc>
                        <a:spcAft>
                          <a:spcPts val="1000"/>
                        </a:spcAft>
                      </a:pPr>
                      <a:r>
                        <a:rPr lang="pt-PT" sz="1600" b="1" i="1" dirty="0">
                          <a:solidFill>
                            <a:schemeClr val="tx2">
                              <a:lumMod val="50000"/>
                            </a:schemeClr>
                          </a:solidFill>
                          <a:effectLst/>
                        </a:rPr>
                        <a:t>4f</a:t>
                      </a:r>
                      <a:endParaRPr lang="pt-PT"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chemeClr val="tx2">
                              <a:lumMod val="50000"/>
                            </a:schemeClr>
                          </a:solidFill>
                          <a:effectLst/>
                        </a:rPr>
                        <a:t>-0.19</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chemeClr val="tx2">
                              <a:lumMod val="50000"/>
                            </a:schemeClr>
                          </a:solidFill>
                          <a:effectLst/>
                        </a:rPr>
                        <a:t>-0.31</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chemeClr val="tx2">
                              <a:lumMod val="50000"/>
                            </a:schemeClr>
                          </a:solidFill>
                          <a:effectLst/>
                        </a:rPr>
                        <a:t>0.19</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chemeClr val="tx2">
                              <a:lumMod val="50000"/>
                            </a:schemeClr>
                          </a:solidFill>
                          <a:effectLst/>
                        </a:rPr>
                        <a:t>-0.74</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chemeClr val="tx2">
                              <a:lumMod val="50000"/>
                            </a:schemeClr>
                          </a:solidFill>
                          <a:effectLst/>
                        </a:rPr>
                        <a:t>-0.33</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chemeClr val="tx2">
                              <a:lumMod val="50000"/>
                            </a:schemeClr>
                          </a:solidFill>
                          <a:effectLst/>
                          <a:highlight>
                            <a:srgbClr val="FFFFFF"/>
                          </a:highlight>
                        </a:rPr>
                        <a:t>0.29</a:t>
                      </a:r>
                      <a:endParaRPr lang="pt-PT" sz="1600" dirty="0">
                        <a:solidFill>
                          <a:schemeClr val="tx2">
                            <a:lumMod val="50000"/>
                          </a:schemeClr>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7870970"/>
                  </a:ext>
                </a:extLst>
              </a:tr>
              <a:tr h="0">
                <a:tc>
                  <a:txBody>
                    <a:bodyPr/>
                    <a:lstStyle/>
                    <a:p>
                      <a:pPr>
                        <a:lnSpc>
                          <a:spcPct val="150000"/>
                        </a:lnSpc>
                        <a:spcAft>
                          <a:spcPts val="1000"/>
                        </a:spcAft>
                      </a:pPr>
                      <a:r>
                        <a:rPr lang="pt-PT" sz="1600" b="1" i="1" dirty="0">
                          <a:solidFill>
                            <a:schemeClr val="tx2">
                              <a:lumMod val="50000"/>
                            </a:schemeClr>
                          </a:solidFill>
                          <a:effectLst/>
                        </a:rPr>
                        <a:t>4g</a:t>
                      </a:r>
                      <a:endParaRPr lang="pt-PT"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nSpc>
                          <a:spcPct val="150000"/>
                        </a:lnSpc>
                        <a:spcAft>
                          <a:spcPts val="1000"/>
                        </a:spcAft>
                      </a:pPr>
                      <a:r>
                        <a:rPr lang="pt-PT" sz="1600" dirty="0">
                          <a:solidFill>
                            <a:schemeClr val="tx2">
                              <a:lumMod val="50000"/>
                            </a:schemeClr>
                          </a:solidFill>
                          <a:effectLst/>
                        </a:rPr>
                        <a:t>-0.19</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nSpc>
                          <a:spcPct val="150000"/>
                        </a:lnSpc>
                        <a:spcAft>
                          <a:spcPts val="1000"/>
                        </a:spcAft>
                      </a:pPr>
                      <a:r>
                        <a:rPr lang="pt-PT" sz="1600" dirty="0">
                          <a:solidFill>
                            <a:schemeClr val="tx2">
                              <a:lumMod val="50000"/>
                            </a:schemeClr>
                          </a:solidFill>
                          <a:effectLst/>
                        </a:rPr>
                        <a:t>-0.36</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nSpc>
                          <a:spcPct val="150000"/>
                        </a:lnSpc>
                        <a:spcAft>
                          <a:spcPts val="1000"/>
                        </a:spcAft>
                      </a:pPr>
                      <a:r>
                        <a:rPr lang="pt-PT" sz="1600" dirty="0">
                          <a:solidFill>
                            <a:schemeClr val="tx2">
                              <a:lumMod val="50000"/>
                            </a:schemeClr>
                          </a:solidFill>
                          <a:effectLst/>
                        </a:rPr>
                        <a:t>-0.06</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nSpc>
                          <a:spcPct val="150000"/>
                        </a:lnSpc>
                        <a:spcAft>
                          <a:spcPts val="1000"/>
                        </a:spcAft>
                      </a:pPr>
                      <a:r>
                        <a:rPr lang="pt-PT" sz="1600" dirty="0">
                          <a:solidFill>
                            <a:schemeClr val="tx2">
                              <a:lumMod val="50000"/>
                            </a:schemeClr>
                          </a:solidFill>
                          <a:effectLst/>
                        </a:rPr>
                        <a:t>-0.46</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nSpc>
                          <a:spcPct val="150000"/>
                        </a:lnSpc>
                        <a:spcAft>
                          <a:spcPts val="1000"/>
                        </a:spcAft>
                      </a:pPr>
                      <a:r>
                        <a:rPr lang="pt-PT" sz="1600" dirty="0">
                          <a:solidFill>
                            <a:schemeClr val="tx2">
                              <a:lumMod val="50000"/>
                            </a:schemeClr>
                          </a:solidFill>
                          <a:effectLst/>
                        </a:rPr>
                        <a:t>-0.62</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nSpc>
                          <a:spcPct val="150000"/>
                        </a:lnSpc>
                        <a:spcAft>
                          <a:spcPts val="1000"/>
                        </a:spcAft>
                      </a:pPr>
                      <a:r>
                        <a:rPr lang="pt-PT" sz="1600" dirty="0">
                          <a:solidFill>
                            <a:schemeClr val="tx2">
                              <a:lumMod val="50000"/>
                            </a:schemeClr>
                          </a:solidFill>
                          <a:effectLst/>
                        </a:rPr>
                        <a:t>0.04</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7103710"/>
                  </a:ext>
                </a:extLst>
              </a:tr>
              <a:tr h="0">
                <a:tc>
                  <a:txBody>
                    <a:bodyPr/>
                    <a:lstStyle/>
                    <a:p>
                      <a:pPr>
                        <a:lnSpc>
                          <a:spcPct val="150000"/>
                        </a:lnSpc>
                        <a:spcAft>
                          <a:spcPts val="1000"/>
                        </a:spcAft>
                      </a:pPr>
                      <a:r>
                        <a:rPr lang="pt-PT" sz="1600" b="1" dirty="0">
                          <a:solidFill>
                            <a:schemeClr val="tx2">
                              <a:lumMod val="50000"/>
                            </a:schemeClr>
                          </a:solidFill>
                          <a:effectLst/>
                        </a:rPr>
                        <a:t>5OH-1,4-NQ</a:t>
                      </a:r>
                      <a:endParaRPr lang="pt-PT" sz="1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50000"/>
                        </a:lnSpc>
                        <a:spcAft>
                          <a:spcPts val="1000"/>
                        </a:spcAft>
                      </a:pPr>
                      <a:r>
                        <a:rPr lang="pt-PT" sz="1600" b="1" dirty="0">
                          <a:solidFill>
                            <a:schemeClr val="tx2">
                              <a:lumMod val="50000"/>
                            </a:schemeClr>
                          </a:solidFill>
                          <a:effectLst/>
                        </a:rPr>
                        <a:t>-0.79</a:t>
                      </a:r>
                      <a:endParaRPr lang="pt-PT" sz="1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50000"/>
                        </a:lnSpc>
                        <a:spcAft>
                          <a:spcPts val="1000"/>
                        </a:spcAft>
                      </a:pPr>
                      <a:r>
                        <a:rPr lang="pt-PT" sz="1600" b="1" dirty="0">
                          <a:solidFill>
                            <a:schemeClr val="tx2">
                              <a:lumMod val="50000"/>
                            </a:schemeClr>
                          </a:solidFill>
                          <a:effectLst/>
                        </a:rPr>
                        <a:t>-0.3</a:t>
                      </a:r>
                      <a:endParaRPr lang="pt-PT" sz="1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50000"/>
                        </a:lnSpc>
                        <a:spcAft>
                          <a:spcPts val="1000"/>
                        </a:spcAft>
                      </a:pPr>
                      <a:r>
                        <a:rPr lang="pt-PT" sz="1600" b="1" dirty="0">
                          <a:solidFill>
                            <a:schemeClr val="tx2">
                              <a:lumMod val="50000"/>
                            </a:schemeClr>
                          </a:solidFill>
                          <a:effectLst/>
                        </a:rPr>
                        <a:t>-0,49</a:t>
                      </a:r>
                      <a:endParaRPr lang="pt-PT" sz="1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50000"/>
                        </a:lnSpc>
                        <a:spcAft>
                          <a:spcPts val="1000"/>
                        </a:spcAft>
                      </a:pPr>
                      <a:r>
                        <a:rPr lang="pt-PT" sz="1600" b="1" dirty="0">
                          <a:solidFill>
                            <a:schemeClr val="tx2">
                              <a:lumMod val="50000"/>
                            </a:schemeClr>
                          </a:solidFill>
                          <a:effectLst/>
                        </a:rPr>
                        <a:t>-0.51</a:t>
                      </a:r>
                      <a:endParaRPr lang="pt-PT" sz="1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50000"/>
                        </a:lnSpc>
                        <a:spcAft>
                          <a:spcPts val="1000"/>
                        </a:spcAft>
                      </a:pPr>
                      <a:r>
                        <a:rPr lang="pt-PT" sz="1600" b="1" dirty="0">
                          <a:solidFill>
                            <a:schemeClr val="tx2">
                              <a:lumMod val="50000"/>
                            </a:schemeClr>
                          </a:solidFill>
                          <a:effectLst/>
                        </a:rPr>
                        <a:t>-0.84</a:t>
                      </a:r>
                      <a:endParaRPr lang="pt-PT" sz="1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50000"/>
                        </a:lnSpc>
                        <a:spcAft>
                          <a:spcPts val="1000"/>
                        </a:spcAft>
                      </a:pPr>
                      <a:r>
                        <a:rPr lang="pt-PT" sz="1600" b="1" dirty="0">
                          <a:solidFill>
                            <a:schemeClr val="tx2">
                              <a:lumMod val="50000"/>
                            </a:schemeClr>
                          </a:solidFill>
                          <a:effectLst/>
                        </a:rPr>
                        <a:t>-0.01</a:t>
                      </a:r>
                      <a:endParaRPr lang="pt-PT" sz="1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320574048"/>
                  </a:ext>
                </a:extLst>
              </a:tr>
              <a:tr h="0">
                <a:tc>
                  <a:txBody>
                    <a:bodyPr/>
                    <a:lstStyle/>
                    <a:p>
                      <a:pPr>
                        <a:lnSpc>
                          <a:spcPct val="150000"/>
                        </a:lnSpc>
                        <a:spcAft>
                          <a:spcPts val="1000"/>
                        </a:spcAft>
                      </a:pPr>
                      <a:r>
                        <a:rPr lang="pt-PT"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5a</a:t>
                      </a:r>
                    </a:p>
                  </a:txBody>
                  <a:tcPr marL="68580" marR="68580" marT="0" marB="0">
                    <a:lnT w="12700" cap="flat" cmpd="sng" algn="ctr">
                      <a:solidFill>
                        <a:schemeClr val="tx1"/>
                      </a:solidFill>
                      <a:prstDash val="solid"/>
                      <a:round/>
                      <a:headEnd type="none" w="med" len="med"/>
                      <a:tailEnd type="none" w="med" len="med"/>
                    </a:lnT>
                  </a:tcPr>
                </a:tc>
                <a:tc>
                  <a:txBody>
                    <a:bodyPr/>
                    <a:lstStyle/>
                    <a:p>
                      <a:pPr>
                        <a:lnSpc>
                          <a:spcPct val="150000"/>
                        </a:lnSpc>
                        <a:spcAft>
                          <a:spcPts val="1000"/>
                        </a:spcAft>
                      </a:pPr>
                      <a:r>
                        <a:rPr lang="pt-PT" sz="1600" dirty="0">
                          <a:solidFill>
                            <a:schemeClr val="tx2">
                              <a:lumMod val="50000"/>
                            </a:schemeClr>
                          </a:solidFill>
                          <a:effectLst/>
                        </a:rPr>
                        <a:t>-0.07</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tcPr>
                </a:tc>
                <a:tc>
                  <a:txBody>
                    <a:bodyPr/>
                    <a:lstStyle/>
                    <a:p>
                      <a:pPr>
                        <a:lnSpc>
                          <a:spcPct val="150000"/>
                        </a:lnSpc>
                        <a:spcAft>
                          <a:spcPts val="1000"/>
                        </a:spcAft>
                      </a:pPr>
                      <a:r>
                        <a:rPr lang="pt-PT" sz="1600" dirty="0">
                          <a:solidFill>
                            <a:schemeClr val="tx2">
                              <a:lumMod val="50000"/>
                            </a:schemeClr>
                          </a:solidFill>
                          <a:effectLst/>
                        </a:rPr>
                        <a:t>-0.19</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tcPr>
                </a:tc>
                <a:tc>
                  <a:txBody>
                    <a:bodyPr/>
                    <a:lstStyle/>
                    <a:p>
                      <a:pPr>
                        <a:lnSpc>
                          <a:spcPct val="150000"/>
                        </a:lnSpc>
                        <a:spcAft>
                          <a:spcPts val="1000"/>
                        </a:spcAft>
                      </a:pPr>
                      <a:r>
                        <a:rPr lang="pt-PT" sz="1600" dirty="0">
                          <a:solidFill>
                            <a:schemeClr val="tx2">
                              <a:lumMod val="50000"/>
                            </a:schemeClr>
                          </a:solidFill>
                          <a:effectLst/>
                        </a:rPr>
                        <a:t>0.57</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tcPr>
                </a:tc>
                <a:tc>
                  <a:txBody>
                    <a:bodyPr/>
                    <a:lstStyle/>
                    <a:p>
                      <a:pPr>
                        <a:lnSpc>
                          <a:spcPct val="150000"/>
                        </a:lnSpc>
                        <a:spcAft>
                          <a:spcPts val="1000"/>
                        </a:spcAft>
                      </a:pPr>
                      <a:r>
                        <a:rPr lang="pt-PT" sz="1600" dirty="0">
                          <a:solidFill>
                            <a:schemeClr val="tx2">
                              <a:lumMod val="50000"/>
                            </a:schemeClr>
                          </a:solidFill>
                          <a:effectLst/>
                        </a:rPr>
                        <a:t>-0.09</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tcPr>
                </a:tc>
                <a:tc>
                  <a:txBody>
                    <a:bodyPr/>
                    <a:lstStyle/>
                    <a:p>
                      <a:pPr>
                        <a:lnSpc>
                          <a:spcPct val="150000"/>
                        </a:lnSpc>
                        <a:spcAft>
                          <a:spcPts val="1000"/>
                        </a:spcAft>
                      </a:pPr>
                      <a:r>
                        <a:rPr lang="pt-PT" sz="1600" dirty="0">
                          <a:solidFill>
                            <a:schemeClr val="tx2">
                              <a:lumMod val="50000"/>
                            </a:schemeClr>
                          </a:solidFill>
                          <a:effectLst/>
                        </a:rPr>
                        <a:t>-0.17</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tcPr>
                </a:tc>
                <a:tc>
                  <a:txBody>
                    <a:bodyPr/>
                    <a:lstStyle/>
                    <a:p>
                      <a:pPr>
                        <a:lnSpc>
                          <a:spcPct val="150000"/>
                        </a:lnSpc>
                        <a:spcAft>
                          <a:spcPts val="1000"/>
                        </a:spcAft>
                      </a:pPr>
                      <a:r>
                        <a:rPr lang="pt-PT" sz="1600" dirty="0">
                          <a:solidFill>
                            <a:schemeClr val="tx2">
                              <a:lumMod val="50000"/>
                            </a:schemeClr>
                          </a:solidFill>
                          <a:effectLst/>
                        </a:rPr>
                        <a:t>0.35</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0264745"/>
                  </a:ext>
                </a:extLst>
              </a:tr>
              <a:tr h="0">
                <a:tc>
                  <a:txBody>
                    <a:bodyPr/>
                    <a:lstStyle/>
                    <a:p>
                      <a:pPr>
                        <a:lnSpc>
                          <a:spcPct val="150000"/>
                        </a:lnSpc>
                        <a:spcAft>
                          <a:spcPts val="1000"/>
                        </a:spcAft>
                      </a:pPr>
                      <a:r>
                        <a:rPr lang="pt-PT"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5b</a:t>
                      </a:r>
                    </a:p>
                  </a:txBody>
                  <a:tcPr marL="68580" marR="68580" marT="0" marB="0"/>
                </a:tc>
                <a:tc>
                  <a:txBody>
                    <a:bodyPr/>
                    <a:lstStyle/>
                    <a:p>
                      <a:pPr>
                        <a:lnSpc>
                          <a:spcPct val="150000"/>
                        </a:lnSpc>
                        <a:spcAft>
                          <a:spcPts val="1000"/>
                        </a:spcAft>
                      </a:pPr>
                      <a:r>
                        <a:rPr lang="pt-PT" sz="1600" dirty="0">
                          <a:solidFill>
                            <a:schemeClr val="tx2">
                              <a:lumMod val="50000"/>
                            </a:schemeClr>
                          </a:solidFill>
                          <a:effectLst/>
                        </a:rPr>
                        <a:t>-0,10</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1000"/>
                        </a:spcAft>
                      </a:pPr>
                      <a:r>
                        <a:rPr lang="pt-PT" sz="1600" dirty="0">
                          <a:solidFill>
                            <a:schemeClr val="tx2">
                              <a:lumMod val="50000"/>
                            </a:schemeClr>
                          </a:solidFill>
                          <a:effectLst/>
                        </a:rPr>
                        <a:t>-0.24</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1000"/>
                        </a:spcAft>
                      </a:pPr>
                      <a:r>
                        <a:rPr lang="pt-PT" sz="1600" dirty="0">
                          <a:solidFill>
                            <a:schemeClr val="tx2">
                              <a:lumMod val="50000"/>
                            </a:schemeClr>
                          </a:solidFill>
                          <a:effectLst/>
                        </a:rPr>
                        <a:t>0.49</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1000"/>
                        </a:spcAft>
                      </a:pPr>
                      <a:r>
                        <a:rPr lang="pt-PT" sz="1600" dirty="0">
                          <a:solidFill>
                            <a:schemeClr val="tx2">
                              <a:lumMod val="50000"/>
                            </a:schemeClr>
                          </a:solidFill>
                          <a:effectLst/>
                        </a:rPr>
                        <a:t>0.03</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1000"/>
                        </a:spcAft>
                      </a:pPr>
                      <a:r>
                        <a:rPr lang="pt-PT" sz="1600" dirty="0">
                          <a:solidFill>
                            <a:schemeClr val="tx2">
                              <a:lumMod val="50000"/>
                            </a:schemeClr>
                          </a:solidFill>
                          <a:effectLst/>
                        </a:rPr>
                        <a:t>-0.27</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1000"/>
                        </a:spcAft>
                      </a:pPr>
                      <a:r>
                        <a:rPr lang="pt-PT" sz="1600" dirty="0">
                          <a:solidFill>
                            <a:schemeClr val="tx2">
                              <a:lumMod val="50000"/>
                            </a:schemeClr>
                          </a:solidFill>
                          <a:effectLst/>
                        </a:rPr>
                        <a:t>0.26</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69358672"/>
                  </a:ext>
                </a:extLst>
              </a:tr>
              <a:tr h="0">
                <a:tc>
                  <a:txBody>
                    <a:bodyPr/>
                    <a:lstStyle/>
                    <a:p>
                      <a:pPr>
                        <a:lnSpc>
                          <a:spcPct val="150000"/>
                        </a:lnSpc>
                        <a:spcAft>
                          <a:spcPts val="1000"/>
                        </a:spcAft>
                      </a:pPr>
                      <a:r>
                        <a:rPr lang="pt-PT" sz="1600" b="1" i="1" dirty="0">
                          <a:solidFill>
                            <a:schemeClr val="tx2">
                              <a:lumMod val="50000"/>
                            </a:schemeClr>
                          </a:solidFill>
                          <a:effectLst/>
                        </a:rPr>
                        <a:t>5c</a:t>
                      </a:r>
                      <a:endParaRPr lang="pt-PT"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chemeClr val="tx2">
                              <a:lumMod val="50000"/>
                            </a:schemeClr>
                          </a:solidFill>
                          <a:effectLst/>
                        </a:rPr>
                        <a:t>-0.14</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1000"/>
                        </a:spcAft>
                      </a:pPr>
                      <a:r>
                        <a:rPr lang="pt-PT" sz="1600" dirty="0">
                          <a:solidFill>
                            <a:schemeClr val="tx2">
                              <a:lumMod val="50000"/>
                            </a:schemeClr>
                          </a:solidFill>
                          <a:effectLst/>
                        </a:rPr>
                        <a:t>-0.32</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1000"/>
                        </a:spcAft>
                      </a:pPr>
                      <a:r>
                        <a:rPr lang="pt-PT" sz="1600" dirty="0">
                          <a:solidFill>
                            <a:schemeClr val="tx2">
                              <a:lumMod val="50000"/>
                            </a:schemeClr>
                          </a:solidFill>
                          <a:effectLst/>
                        </a:rPr>
                        <a:t>0.42</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1000"/>
                        </a:spcAft>
                      </a:pPr>
                      <a:r>
                        <a:rPr lang="pt-PT" sz="1600" dirty="0">
                          <a:solidFill>
                            <a:schemeClr val="tx2">
                              <a:lumMod val="50000"/>
                            </a:schemeClr>
                          </a:solidFill>
                          <a:effectLst/>
                        </a:rPr>
                        <a:t>-0.03</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1000"/>
                        </a:spcAft>
                      </a:pPr>
                      <a:r>
                        <a:rPr lang="pt-PT" sz="1600" dirty="0">
                          <a:solidFill>
                            <a:schemeClr val="tx2">
                              <a:lumMod val="50000"/>
                            </a:schemeClr>
                          </a:solidFill>
                          <a:effectLst/>
                        </a:rPr>
                        <a:t>-0.29</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1000"/>
                        </a:spcAft>
                      </a:pPr>
                      <a:r>
                        <a:rPr lang="pt-PT" sz="1600" dirty="0">
                          <a:solidFill>
                            <a:schemeClr val="tx2">
                              <a:lumMod val="50000"/>
                            </a:schemeClr>
                          </a:solidFill>
                          <a:effectLst/>
                        </a:rPr>
                        <a:t>0.18</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83071369"/>
                  </a:ext>
                </a:extLst>
              </a:tr>
              <a:tr h="0">
                <a:tc>
                  <a:txBody>
                    <a:bodyPr/>
                    <a:lstStyle/>
                    <a:p>
                      <a:pPr>
                        <a:lnSpc>
                          <a:spcPct val="150000"/>
                        </a:lnSpc>
                        <a:spcAft>
                          <a:spcPts val="1000"/>
                        </a:spcAft>
                      </a:pPr>
                      <a:r>
                        <a:rPr lang="pt-PT" sz="1600" b="1" i="1" dirty="0">
                          <a:solidFill>
                            <a:schemeClr val="tx2">
                              <a:lumMod val="50000"/>
                            </a:schemeClr>
                          </a:solidFill>
                          <a:effectLst/>
                        </a:rPr>
                        <a:t>5d</a:t>
                      </a:r>
                      <a:endParaRPr lang="pt-PT"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chemeClr val="tx2">
                              <a:lumMod val="50000"/>
                            </a:schemeClr>
                          </a:solidFill>
                          <a:effectLst/>
                        </a:rPr>
                        <a:t>-0.07</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1000"/>
                        </a:spcAft>
                      </a:pPr>
                      <a:r>
                        <a:rPr lang="pt-PT" sz="1600" dirty="0">
                          <a:solidFill>
                            <a:schemeClr val="tx2">
                              <a:lumMod val="50000"/>
                            </a:schemeClr>
                          </a:solidFill>
                          <a:effectLst/>
                        </a:rPr>
                        <a:t>-0.26</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1000"/>
                        </a:spcAft>
                      </a:pPr>
                      <a:r>
                        <a:rPr lang="pt-PT" sz="1600" dirty="0">
                          <a:solidFill>
                            <a:schemeClr val="tx2">
                              <a:lumMod val="50000"/>
                            </a:schemeClr>
                          </a:solidFill>
                          <a:effectLst/>
                        </a:rPr>
                        <a:t>0.56</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1000"/>
                        </a:spcAft>
                      </a:pPr>
                      <a:r>
                        <a:rPr lang="pt-PT" sz="1600" dirty="0">
                          <a:solidFill>
                            <a:schemeClr val="tx2">
                              <a:lumMod val="50000"/>
                            </a:schemeClr>
                          </a:solidFill>
                          <a:effectLst/>
                        </a:rPr>
                        <a:t>0.11</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1000"/>
                        </a:spcAft>
                      </a:pPr>
                      <a:r>
                        <a:rPr lang="pt-PT" sz="1600" dirty="0">
                          <a:solidFill>
                            <a:schemeClr val="tx2">
                              <a:lumMod val="50000"/>
                            </a:schemeClr>
                          </a:solidFill>
                          <a:effectLst/>
                        </a:rPr>
                        <a:t>-0.21</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1000"/>
                        </a:spcAft>
                      </a:pPr>
                      <a:r>
                        <a:rPr lang="pt-PT" sz="1600" dirty="0">
                          <a:solidFill>
                            <a:schemeClr val="tx2">
                              <a:lumMod val="50000"/>
                            </a:schemeClr>
                          </a:solidFill>
                          <a:effectLst/>
                        </a:rPr>
                        <a:t>0.27</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10749267"/>
                  </a:ext>
                </a:extLst>
              </a:tr>
              <a:tr h="0">
                <a:tc>
                  <a:txBody>
                    <a:bodyPr/>
                    <a:lstStyle/>
                    <a:p>
                      <a:pPr>
                        <a:lnSpc>
                          <a:spcPct val="150000"/>
                        </a:lnSpc>
                        <a:spcAft>
                          <a:spcPts val="1000"/>
                        </a:spcAft>
                      </a:pPr>
                      <a:r>
                        <a:rPr lang="pt-PT" sz="1600" b="1" i="1" dirty="0">
                          <a:solidFill>
                            <a:schemeClr val="tx2">
                              <a:lumMod val="50000"/>
                            </a:schemeClr>
                          </a:solidFill>
                          <a:effectLst/>
                        </a:rPr>
                        <a:t>5e</a:t>
                      </a:r>
                      <a:endParaRPr lang="pt-PT"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chemeClr val="tx2">
                              <a:lumMod val="50000"/>
                            </a:schemeClr>
                          </a:solidFill>
                          <a:effectLst/>
                        </a:rPr>
                        <a:t>-0.10</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1000"/>
                        </a:spcAft>
                      </a:pPr>
                      <a:r>
                        <a:rPr lang="pt-PT" sz="1600" dirty="0">
                          <a:solidFill>
                            <a:schemeClr val="tx2">
                              <a:lumMod val="50000"/>
                            </a:schemeClr>
                          </a:solidFill>
                          <a:effectLst/>
                        </a:rPr>
                        <a:t>-0.23</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1000"/>
                        </a:spcAft>
                      </a:pPr>
                      <a:r>
                        <a:rPr lang="pt-PT" sz="1600" dirty="0">
                          <a:solidFill>
                            <a:schemeClr val="tx2">
                              <a:lumMod val="50000"/>
                            </a:schemeClr>
                          </a:solidFill>
                          <a:effectLst/>
                        </a:rPr>
                        <a:t>0.15</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1000"/>
                        </a:spcAft>
                      </a:pPr>
                      <a:r>
                        <a:rPr lang="pt-PT" sz="1600" dirty="0">
                          <a:solidFill>
                            <a:schemeClr val="tx2">
                              <a:lumMod val="50000"/>
                            </a:schemeClr>
                          </a:solidFill>
                          <a:effectLst/>
                        </a:rPr>
                        <a:t>-0.04</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1000"/>
                        </a:spcAft>
                      </a:pPr>
                      <a:r>
                        <a:rPr lang="pt-PT" sz="1600" dirty="0">
                          <a:solidFill>
                            <a:schemeClr val="tx2">
                              <a:lumMod val="50000"/>
                            </a:schemeClr>
                          </a:solidFill>
                          <a:effectLst/>
                        </a:rPr>
                        <a:t>-0.25</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1000"/>
                        </a:spcAft>
                      </a:pPr>
                      <a:r>
                        <a:rPr lang="pt-PT" sz="1600" dirty="0">
                          <a:solidFill>
                            <a:schemeClr val="tx2">
                              <a:lumMod val="50000"/>
                            </a:schemeClr>
                          </a:solidFill>
                          <a:effectLst/>
                        </a:rPr>
                        <a:t>0.43</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19612137"/>
                  </a:ext>
                </a:extLst>
              </a:tr>
              <a:tr h="166291">
                <a:tc>
                  <a:txBody>
                    <a:bodyPr/>
                    <a:lstStyle/>
                    <a:p>
                      <a:pPr>
                        <a:lnSpc>
                          <a:spcPct val="150000"/>
                        </a:lnSpc>
                        <a:spcAft>
                          <a:spcPts val="1000"/>
                        </a:spcAft>
                      </a:pPr>
                      <a:r>
                        <a:rPr lang="pt-PT" sz="1600" b="1" i="1" dirty="0">
                          <a:solidFill>
                            <a:schemeClr val="tx2">
                              <a:lumMod val="50000"/>
                            </a:schemeClr>
                          </a:solidFill>
                          <a:effectLst/>
                        </a:rPr>
                        <a:t>5f</a:t>
                      </a:r>
                      <a:endParaRPr lang="pt-PT"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chemeClr val="tx2">
                              <a:lumMod val="50000"/>
                            </a:schemeClr>
                          </a:solidFill>
                          <a:effectLst/>
                        </a:rPr>
                        <a:t>-0.11</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1000"/>
                        </a:spcAft>
                      </a:pPr>
                      <a:r>
                        <a:rPr lang="pt-PT" sz="1600" dirty="0">
                          <a:solidFill>
                            <a:schemeClr val="tx2">
                              <a:lumMod val="50000"/>
                            </a:schemeClr>
                          </a:solidFill>
                          <a:effectLst/>
                        </a:rPr>
                        <a:t>-0.21</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1000"/>
                        </a:spcAft>
                      </a:pPr>
                      <a:r>
                        <a:rPr lang="pt-PT" sz="1600" dirty="0">
                          <a:solidFill>
                            <a:schemeClr val="tx2">
                              <a:lumMod val="50000"/>
                            </a:schemeClr>
                          </a:solidFill>
                          <a:effectLst/>
                        </a:rPr>
                        <a:t>0.36</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1000"/>
                        </a:spcAft>
                      </a:pPr>
                      <a:r>
                        <a:rPr lang="pt-PT" sz="1600" dirty="0">
                          <a:solidFill>
                            <a:schemeClr val="tx2">
                              <a:lumMod val="50000"/>
                            </a:schemeClr>
                          </a:solidFill>
                          <a:effectLst/>
                        </a:rPr>
                        <a:t>-0.36</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1000"/>
                        </a:spcAft>
                      </a:pPr>
                      <a:r>
                        <a:rPr lang="pt-PT" sz="1600" dirty="0">
                          <a:solidFill>
                            <a:schemeClr val="tx2">
                              <a:lumMod val="50000"/>
                            </a:schemeClr>
                          </a:solidFill>
                          <a:effectLst/>
                        </a:rPr>
                        <a:t>-0.15</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1000"/>
                        </a:spcAft>
                      </a:pPr>
                      <a:r>
                        <a:rPr lang="pt-PT" sz="1600" dirty="0">
                          <a:solidFill>
                            <a:schemeClr val="tx2">
                              <a:lumMod val="50000"/>
                            </a:schemeClr>
                          </a:solidFill>
                          <a:effectLst/>
                        </a:rPr>
                        <a:t>0.50</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67528978"/>
                  </a:ext>
                </a:extLst>
              </a:tr>
              <a:tr h="0">
                <a:tc>
                  <a:txBody>
                    <a:bodyPr/>
                    <a:lstStyle/>
                    <a:p>
                      <a:pPr>
                        <a:lnSpc>
                          <a:spcPct val="150000"/>
                        </a:lnSpc>
                        <a:spcAft>
                          <a:spcPts val="1000"/>
                        </a:spcAft>
                      </a:pPr>
                      <a:r>
                        <a:rPr lang="pt-PT" sz="1600" b="1" i="1" dirty="0">
                          <a:solidFill>
                            <a:schemeClr val="tx2">
                              <a:lumMod val="50000"/>
                            </a:schemeClr>
                          </a:solidFill>
                          <a:effectLst/>
                        </a:rPr>
                        <a:t>5g</a:t>
                      </a:r>
                      <a:endParaRPr lang="pt-PT"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nSpc>
                          <a:spcPct val="150000"/>
                        </a:lnSpc>
                        <a:spcAft>
                          <a:spcPts val="1000"/>
                        </a:spcAft>
                      </a:pPr>
                      <a:r>
                        <a:rPr lang="pt-PT" sz="1600" dirty="0">
                          <a:solidFill>
                            <a:schemeClr val="tx2">
                              <a:lumMod val="50000"/>
                            </a:schemeClr>
                          </a:solidFill>
                          <a:effectLst/>
                        </a:rPr>
                        <a:t>-0.12</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a:lnSpc>
                          <a:spcPct val="150000"/>
                        </a:lnSpc>
                        <a:spcAft>
                          <a:spcPts val="1000"/>
                        </a:spcAft>
                      </a:pPr>
                      <a:r>
                        <a:rPr lang="pt-PT" sz="1600" dirty="0">
                          <a:solidFill>
                            <a:schemeClr val="tx2">
                              <a:lumMod val="50000"/>
                            </a:schemeClr>
                          </a:solidFill>
                          <a:effectLst/>
                        </a:rPr>
                        <a:t>-0.27</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a:lnSpc>
                          <a:spcPct val="150000"/>
                        </a:lnSpc>
                        <a:spcAft>
                          <a:spcPts val="1000"/>
                        </a:spcAft>
                      </a:pPr>
                      <a:r>
                        <a:rPr lang="pt-PT" sz="1600" dirty="0">
                          <a:solidFill>
                            <a:schemeClr val="tx2">
                              <a:lumMod val="50000"/>
                            </a:schemeClr>
                          </a:solidFill>
                          <a:effectLst/>
                        </a:rPr>
                        <a:t>0.12</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a:lnSpc>
                          <a:spcPct val="150000"/>
                        </a:lnSpc>
                        <a:spcAft>
                          <a:spcPts val="1000"/>
                        </a:spcAft>
                      </a:pPr>
                      <a:r>
                        <a:rPr lang="pt-PT" sz="1600" dirty="0">
                          <a:solidFill>
                            <a:schemeClr val="tx2">
                              <a:lumMod val="50000"/>
                            </a:schemeClr>
                          </a:solidFill>
                          <a:effectLst/>
                        </a:rPr>
                        <a:t>-0.13</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a:lnSpc>
                          <a:spcPct val="150000"/>
                        </a:lnSpc>
                        <a:spcAft>
                          <a:spcPts val="1000"/>
                        </a:spcAft>
                      </a:pPr>
                      <a:r>
                        <a:rPr lang="pt-PT" sz="1600" dirty="0">
                          <a:solidFill>
                            <a:schemeClr val="tx2">
                              <a:lumMod val="50000"/>
                            </a:schemeClr>
                          </a:solidFill>
                          <a:effectLst/>
                        </a:rPr>
                        <a:t>-0.44</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a:lnSpc>
                          <a:spcPct val="150000"/>
                        </a:lnSpc>
                        <a:spcAft>
                          <a:spcPts val="1000"/>
                        </a:spcAft>
                      </a:pPr>
                      <a:r>
                        <a:rPr lang="pt-PT" sz="1600" dirty="0">
                          <a:solidFill>
                            <a:schemeClr val="tx2">
                              <a:lumMod val="50000"/>
                            </a:schemeClr>
                          </a:solidFill>
                          <a:effectLst/>
                        </a:rPr>
                        <a:t>0.25</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5006419"/>
                  </a:ext>
                </a:extLst>
              </a:tr>
            </a:tbl>
          </a:graphicData>
        </a:graphic>
      </p:graphicFrame>
      <p:sp>
        <p:nvSpPr>
          <p:cNvPr id="22" name="Text Placeholder 3">
            <a:extLst>
              <a:ext uri="{FF2B5EF4-FFF2-40B4-BE49-F238E27FC236}">
                <a16:creationId xmlns:a16="http://schemas.microsoft.com/office/drawing/2014/main" id="{E507940D-4EE9-4503-8F34-B82D43550625}"/>
              </a:ext>
            </a:extLst>
          </p:cNvPr>
          <p:cNvSpPr txBox="1">
            <a:spLocks/>
          </p:cNvSpPr>
          <p:nvPr/>
        </p:nvSpPr>
        <p:spPr>
          <a:xfrm>
            <a:off x="15617190" y="24339289"/>
            <a:ext cx="13630990" cy="1562362"/>
          </a:xfrm>
          <a:prstGeom prst="rect">
            <a:avLst/>
          </a:prstGeom>
        </p:spPr>
        <p:txBody>
          <a:bodyPr vert="horz" lIns="91440" tIns="45720" rIns="91440" bIns="45720" rtlCol="0">
            <a:noAutofit/>
          </a:bodyPr>
          <a:lstStyle>
            <a:lvl1pPr marL="0" indent="0" algn="r" defTabSz="914400" rtl="0" eaLnBrk="1" latinLnBrk="0" hangingPunct="1">
              <a:spcBef>
                <a:spcPct val="20000"/>
              </a:spcBef>
              <a:buFont typeface="Arial" pitchFamily="34" charset="0"/>
              <a:buNone/>
              <a:defRPr sz="54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70000"/>
              </a:lnSpc>
            </a:pPr>
            <a:r>
              <a:rPr lang="en-US"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In general, the bioactivity scores increase with the incorporation of aryl and alkylamines into the 1,4-NQ and 5-OH-1,4-NQ skeleton. A significant improvement is observed for protein kinase inhibitor which can be used to treat diseases due to hyperactive protein kinases (including mutant or overexpressed kinases in cancer). The success of a drug candidate is determined not only by its good potential but also by a satisfactory ADME profile, so we investigated ADME properties using </a:t>
            </a:r>
            <a:r>
              <a:rPr lang="en-US" sz="18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ADMETSar</a:t>
            </a:r>
            <a:r>
              <a:rPr lang="en-US"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simulator. The selected properties are showed in Table 3.</a:t>
            </a:r>
            <a:endParaRPr lang="en-US" sz="1800" dirty="0">
              <a:solidFill>
                <a:srgbClr val="002060"/>
              </a:solidFill>
            </a:endParaRPr>
          </a:p>
          <a:p>
            <a:pPr algn="just">
              <a:lnSpc>
                <a:spcPct val="170000"/>
              </a:lnSpc>
            </a:pPr>
            <a:r>
              <a:rPr lang="en-US" sz="1800"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p>
          <a:p>
            <a:pPr algn="just">
              <a:lnSpc>
                <a:spcPct val="170000"/>
              </a:lnSpc>
            </a:pPr>
            <a:endParaRPr lang="en-US" sz="1800"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9" name="Tabela 28">
            <a:extLst>
              <a:ext uri="{FF2B5EF4-FFF2-40B4-BE49-F238E27FC236}">
                <a16:creationId xmlns:a16="http://schemas.microsoft.com/office/drawing/2014/main" id="{9F333568-3822-458A-84B5-A3D1434BDA32}"/>
              </a:ext>
            </a:extLst>
          </p:cNvPr>
          <p:cNvGraphicFramePr>
            <a:graphicFrameLocks noGrp="1"/>
          </p:cNvGraphicFramePr>
          <p:nvPr>
            <p:extLst>
              <p:ext uri="{D42A27DB-BD31-4B8C-83A1-F6EECF244321}">
                <p14:modId xmlns:p14="http://schemas.microsoft.com/office/powerpoint/2010/main" val="3292014410"/>
              </p:ext>
            </p:extLst>
          </p:nvPr>
        </p:nvGraphicFramePr>
        <p:xfrm>
          <a:off x="15639288" y="26559354"/>
          <a:ext cx="13611362" cy="6395212"/>
        </p:xfrm>
        <a:graphic>
          <a:graphicData uri="http://schemas.openxmlformats.org/drawingml/2006/table">
            <a:tbl>
              <a:tblPr firstRow="1" firstCol="1" bandRow="1">
                <a:tableStyleId>{2D5ABB26-0587-4C30-8999-92F81FD0307C}</a:tableStyleId>
              </a:tblPr>
              <a:tblGrid>
                <a:gridCol w="1249867">
                  <a:extLst>
                    <a:ext uri="{9D8B030D-6E8A-4147-A177-3AD203B41FA5}">
                      <a16:colId xmlns:a16="http://schemas.microsoft.com/office/drawing/2014/main" val="2795896867"/>
                    </a:ext>
                  </a:extLst>
                </a:gridCol>
                <a:gridCol w="1327982">
                  <a:extLst>
                    <a:ext uri="{9D8B030D-6E8A-4147-A177-3AD203B41FA5}">
                      <a16:colId xmlns:a16="http://schemas.microsoft.com/office/drawing/2014/main" val="3841523422"/>
                    </a:ext>
                  </a:extLst>
                </a:gridCol>
                <a:gridCol w="1171749">
                  <a:extLst>
                    <a:ext uri="{9D8B030D-6E8A-4147-A177-3AD203B41FA5}">
                      <a16:colId xmlns:a16="http://schemas.microsoft.com/office/drawing/2014/main" val="2220120309"/>
                    </a:ext>
                  </a:extLst>
                </a:gridCol>
                <a:gridCol w="1796682">
                  <a:extLst>
                    <a:ext uri="{9D8B030D-6E8A-4147-A177-3AD203B41FA5}">
                      <a16:colId xmlns:a16="http://schemas.microsoft.com/office/drawing/2014/main" val="1771147849"/>
                    </a:ext>
                  </a:extLst>
                </a:gridCol>
                <a:gridCol w="1406099">
                  <a:extLst>
                    <a:ext uri="{9D8B030D-6E8A-4147-A177-3AD203B41FA5}">
                      <a16:colId xmlns:a16="http://schemas.microsoft.com/office/drawing/2014/main" val="226739498"/>
                    </a:ext>
                  </a:extLst>
                </a:gridCol>
                <a:gridCol w="1640449">
                  <a:extLst>
                    <a:ext uri="{9D8B030D-6E8A-4147-A177-3AD203B41FA5}">
                      <a16:colId xmlns:a16="http://schemas.microsoft.com/office/drawing/2014/main" val="751934872"/>
                    </a:ext>
                  </a:extLst>
                </a:gridCol>
                <a:gridCol w="2734081">
                  <a:extLst>
                    <a:ext uri="{9D8B030D-6E8A-4147-A177-3AD203B41FA5}">
                      <a16:colId xmlns:a16="http://schemas.microsoft.com/office/drawing/2014/main" val="413369294"/>
                    </a:ext>
                  </a:extLst>
                </a:gridCol>
                <a:gridCol w="2284453">
                  <a:extLst>
                    <a:ext uri="{9D8B030D-6E8A-4147-A177-3AD203B41FA5}">
                      <a16:colId xmlns:a16="http://schemas.microsoft.com/office/drawing/2014/main" val="3127619896"/>
                    </a:ext>
                  </a:extLst>
                </a:gridCol>
              </a:tblGrid>
              <a:tr h="277960">
                <a:tc rowSpan="2">
                  <a:txBody>
                    <a:bodyPr/>
                    <a:lstStyle/>
                    <a:p>
                      <a:pPr>
                        <a:lnSpc>
                          <a:spcPct val="150000"/>
                        </a:lnSpc>
                        <a:spcAft>
                          <a:spcPts val="1000"/>
                        </a:spcAft>
                      </a:pPr>
                      <a:r>
                        <a:rPr lang="en-GB" sz="1600" b="1" dirty="0">
                          <a:solidFill>
                            <a:schemeClr val="tx2">
                              <a:lumMod val="50000"/>
                            </a:schemeClr>
                          </a:solidFill>
                          <a:effectLst/>
                        </a:rPr>
                        <a:t>  </a:t>
                      </a:r>
                    </a:p>
                    <a:p>
                      <a:pPr>
                        <a:lnSpc>
                          <a:spcPct val="150000"/>
                        </a:lnSpc>
                        <a:spcAft>
                          <a:spcPts val="1000"/>
                        </a:spcAft>
                      </a:pPr>
                      <a:r>
                        <a:rPr lang="en-GB" sz="1600" b="1" dirty="0">
                          <a:solidFill>
                            <a:schemeClr val="tx2">
                              <a:lumMod val="50000"/>
                            </a:schemeClr>
                          </a:solidFill>
                          <a:effectLst/>
                        </a:rPr>
                        <a:t>Compound</a:t>
                      </a:r>
                      <a:endParaRPr lang="pt-PT" sz="1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gridSpan="6">
                  <a:txBody>
                    <a:bodyPr/>
                    <a:lstStyle/>
                    <a:p>
                      <a:pPr>
                        <a:lnSpc>
                          <a:spcPct val="150000"/>
                        </a:lnSpc>
                        <a:spcAft>
                          <a:spcPts val="1000"/>
                        </a:spcAft>
                      </a:pPr>
                      <a:r>
                        <a:rPr lang="en-GB" sz="1600" b="1" dirty="0">
                          <a:solidFill>
                            <a:schemeClr val="tx2">
                              <a:lumMod val="50000"/>
                            </a:schemeClr>
                          </a:solidFill>
                          <a:effectLst/>
                          <a:highlight>
                            <a:srgbClr val="FFFFFF"/>
                          </a:highlight>
                        </a:rPr>
                        <a:t>Table 3. ADME properties estimated using </a:t>
                      </a:r>
                      <a:r>
                        <a:rPr lang="en-GB" sz="1600" b="1" dirty="0" err="1">
                          <a:solidFill>
                            <a:schemeClr val="tx2">
                              <a:lumMod val="50000"/>
                            </a:schemeClr>
                          </a:solidFill>
                          <a:effectLst/>
                          <a:highlight>
                            <a:srgbClr val="FFFFFF"/>
                          </a:highlight>
                        </a:rPr>
                        <a:t>ADMETSar</a:t>
                      </a:r>
                      <a:r>
                        <a:rPr lang="en-GB" sz="1600" b="1" dirty="0">
                          <a:solidFill>
                            <a:schemeClr val="tx2">
                              <a:lumMod val="50000"/>
                            </a:schemeClr>
                          </a:solidFill>
                          <a:effectLst/>
                          <a:highlight>
                            <a:srgbClr val="FFFFFF"/>
                          </a:highlight>
                        </a:rPr>
                        <a:t> simulator</a:t>
                      </a:r>
                      <a:endParaRPr lang="pt-PT" sz="1600" b="1" dirty="0">
                        <a:solidFill>
                          <a:schemeClr val="tx2">
                            <a:lumMod val="50000"/>
                          </a:schemeClr>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a:lnSpc>
                          <a:spcPct val="150000"/>
                        </a:lnSpc>
                        <a:spcAft>
                          <a:spcPts val="1000"/>
                        </a:spcAft>
                      </a:pPr>
                      <a:endParaRPr lang="pt-PT" sz="1600" b="1" dirty="0">
                        <a:solidFill>
                          <a:schemeClr val="tx2">
                            <a:lumMod val="50000"/>
                          </a:schemeClr>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2034622"/>
                  </a:ext>
                </a:extLst>
              </a:tr>
              <a:tr h="137549">
                <a:tc vMerge="1">
                  <a:txBody>
                    <a:bodyPr/>
                    <a:lstStyle/>
                    <a:p>
                      <a:endParaRPr lang="pt-PT"/>
                    </a:p>
                  </a:txBody>
                  <a:tcPr/>
                </a:tc>
                <a:tc gridSpan="3">
                  <a:txBody>
                    <a:bodyPr/>
                    <a:lstStyle/>
                    <a:p>
                      <a:pPr algn="ctr">
                        <a:lnSpc>
                          <a:spcPct val="150000"/>
                        </a:lnSpc>
                        <a:spcAft>
                          <a:spcPts val="1000"/>
                        </a:spcAft>
                      </a:pPr>
                      <a:r>
                        <a:rPr lang="pt-PT" sz="1600" b="1" dirty="0" err="1">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Absorption</a:t>
                      </a:r>
                      <a:r>
                        <a:rPr lang="pt-PT" sz="1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 </a:t>
                      </a:r>
                      <a:r>
                        <a:rPr lang="pt-PT" sz="1600" b="1" dirty="0" err="1">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values</a:t>
                      </a:r>
                      <a:r>
                        <a:rPr lang="pt-PT" sz="1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in %)</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50000"/>
                        </a:lnSpc>
                        <a:spcAft>
                          <a:spcPts val="1000"/>
                        </a:spcAft>
                      </a:pPr>
                      <a:endParaRPr lang="pt-PT" sz="1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50000"/>
                        </a:lnSpc>
                        <a:spcAft>
                          <a:spcPts val="1000"/>
                        </a:spcAft>
                      </a:pPr>
                      <a:endParaRPr lang="pt-PT" sz="1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lnSpc>
                          <a:spcPct val="150000"/>
                        </a:lnSpc>
                        <a:spcAft>
                          <a:spcPts val="1000"/>
                        </a:spcAft>
                      </a:pPr>
                      <a:r>
                        <a:rPr lang="pt-PT" sz="1600" b="1" baseline="0" dirty="0" err="1">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Toxicity</a:t>
                      </a:r>
                      <a:r>
                        <a:rPr lang="pt-PT" sz="1600" b="1" baseline="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pt-PT" sz="1600" b="1" baseline="0" dirty="0" err="1">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values</a:t>
                      </a:r>
                      <a:r>
                        <a:rPr lang="pt-PT" sz="1600" b="1" baseline="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in %)</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50000"/>
                        </a:lnSpc>
                        <a:spcAft>
                          <a:spcPts val="1000"/>
                        </a:spcAft>
                      </a:pPr>
                      <a:endParaRPr lang="pt-PT" sz="1600" b="1" baseline="-250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50000"/>
                        </a:lnSpc>
                        <a:spcAft>
                          <a:spcPts val="1000"/>
                        </a:spcAft>
                      </a:pPr>
                      <a:endParaRPr lang="pt-PT" sz="1600" b="1" baseline="-250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50000"/>
                        </a:lnSpc>
                        <a:spcAft>
                          <a:spcPts val="1000"/>
                        </a:spcAft>
                      </a:pPr>
                      <a:endParaRPr lang="pt-PT" sz="1600" b="1" baseline="-250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5813933"/>
                  </a:ext>
                </a:extLst>
              </a:tr>
              <a:tr h="137549">
                <a:tc>
                  <a:txBody>
                    <a:bodyPr/>
                    <a:lstStyle/>
                    <a:p>
                      <a:pPr>
                        <a:lnSpc>
                          <a:spcPct val="150000"/>
                        </a:lnSpc>
                        <a:spcAft>
                          <a:spcPts val="1000"/>
                        </a:spcAft>
                      </a:pPr>
                      <a:endParaRPr lang="pt-PT" sz="1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pt-PT" sz="1600" dirty="0">
                          <a:solidFill>
                            <a:schemeClr val="tx2">
                              <a:lumMod val="75000"/>
                            </a:schemeClr>
                          </a:solidFill>
                          <a:effectLst/>
                        </a:rPr>
                        <a:t>HIA</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pt-PT" sz="1600" dirty="0">
                          <a:solidFill>
                            <a:schemeClr val="tx2">
                              <a:lumMod val="75000"/>
                            </a:schemeClr>
                          </a:solidFill>
                          <a:effectLst/>
                        </a:rPr>
                        <a:t>BBB</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pt-PT" sz="1600" dirty="0">
                          <a:solidFill>
                            <a:schemeClr val="tx2">
                              <a:lumMod val="75000"/>
                            </a:schemeClr>
                          </a:solidFill>
                          <a:effectLst/>
                        </a:rPr>
                        <a:t>Caco2-Permeability</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pt-PT" sz="1600" dirty="0">
                          <a:solidFill>
                            <a:schemeClr val="tx2">
                              <a:lumMod val="75000"/>
                            </a:schemeClr>
                          </a:solidFill>
                          <a:effectLst/>
                        </a:rPr>
                        <a:t>AMES Toxicity</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pt-PT" sz="1600" dirty="0" err="1">
                          <a:solidFill>
                            <a:schemeClr val="tx2">
                              <a:lumMod val="75000"/>
                            </a:schemeClr>
                          </a:solidFill>
                          <a:effectLst/>
                        </a:rPr>
                        <a:t>Carcinogens</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pt-PT" sz="1600" dirty="0" err="1">
                          <a:solidFill>
                            <a:schemeClr val="tx2">
                              <a:lumMod val="75000"/>
                            </a:schemeClr>
                          </a:solidFill>
                          <a:effectLst/>
                        </a:rPr>
                        <a:t>Carcinogenicity</a:t>
                      </a:r>
                      <a:r>
                        <a:rPr lang="pt-PT" sz="1600" dirty="0">
                          <a:solidFill>
                            <a:schemeClr val="tx2">
                              <a:lumMod val="75000"/>
                            </a:schemeClr>
                          </a:solidFill>
                          <a:effectLst/>
                        </a:rPr>
                        <a:t> (</a:t>
                      </a:r>
                      <a:r>
                        <a:rPr lang="pt-PT" sz="1600" dirty="0" err="1">
                          <a:solidFill>
                            <a:schemeClr val="tx2">
                              <a:lumMod val="75000"/>
                            </a:schemeClr>
                          </a:solidFill>
                          <a:effectLst/>
                        </a:rPr>
                        <a:t>Three-class</a:t>
                      </a:r>
                      <a:r>
                        <a:rPr lang="pt-PT" sz="1600" dirty="0">
                          <a:solidFill>
                            <a:schemeClr val="tx2">
                              <a:lumMod val="75000"/>
                            </a:schemeClr>
                          </a:solidFill>
                          <a:effectLst/>
                        </a:rPr>
                        <a:t>)</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pt-PT" sz="1600" dirty="0" err="1">
                          <a:solidFill>
                            <a:schemeClr val="tx2">
                              <a:lumMod val="75000"/>
                            </a:schemeClr>
                          </a:solidFill>
                          <a:effectLst/>
                        </a:rPr>
                        <a:t>Acute</a:t>
                      </a:r>
                      <a:r>
                        <a:rPr lang="pt-PT" sz="1600" dirty="0">
                          <a:solidFill>
                            <a:schemeClr val="tx2">
                              <a:lumMod val="75000"/>
                            </a:schemeClr>
                          </a:solidFill>
                          <a:effectLst/>
                        </a:rPr>
                        <a:t> Oral Toxicity</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0965534"/>
                  </a:ext>
                </a:extLst>
              </a:tr>
              <a:tr h="0">
                <a:tc>
                  <a:txBody>
                    <a:bodyPr/>
                    <a:lstStyle/>
                    <a:p>
                      <a:pPr>
                        <a:lnSpc>
                          <a:spcPct val="150000"/>
                        </a:lnSpc>
                        <a:spcAft>
                          <a:spcPts val="1000"/>
                        </a:spcAft>
                      </a:pPr>
                      <a:r>
                        <a:rPr lang="en-GB" sz="1600" b="1" dirty="0">
                          <a:solidFill>
                            <a:schemeClr val="tx2">
                              <a:lumMod val="50000"/>
                            </a:schemeClr>
                          </a:solidFill>
                          <a:effectLst/>
                        </a:rPr>
                        <a:t>1,4- NQ</a:t>
                      </a:r>
                      <a:endParaRPr lang="pt-PT" sz="1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r>
                        <a:rPr lang="pt-PT" sz="1600" dirty="0">
                          <a:solidFill>
                            <a:schemeClr val="tx2">
                              <a:lumMod val="75000"/>
                            </a:schemeClr>
                          </a:solidFill>
                          <a:effectLst/>
                        </a:rPr>
                        <a:t>+ (98.7)</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r>
                        <a:rPr lang="pt-PT" sz="1600" dirty="0">
                          <a:solidFill>
                            <a:schemeClr val="tx2">
                              <a:lumMod val="75000"/>
                            </a:schemeClr>
                          </a:solidFill>
                          <a:effectLst/>
                        </a:rPr>
                        <a:t>- (25.3)</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r>
                        <a:rPr lang="pt-PT" sz="1600" dirty="0">
                          <a:solidFill>
                            <a:schemeClr val="tx2">
                              <a:lumMod val="75000"/>
                            </a:schemeClr>
                          </a:solidFill>
                          <a:effectLst/>
                        </a:rPr>
                        <a:t>+ (85.0)</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r>
                        <a:rPr lang="pt-PT" sz="1600" dirty="0">
                          <a:solidFill>
                            <a:schemeClr val="tx2">
                              <a:lumMod val="75000"/>
                            </a:schemeClr>
                          </a:solidFill>
                          <a:effectLst/>
                        </a:rPr>
                        <a:t>+ (75)</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r>
                        <a:rPr lang="pt-PT" sz="1600" dirty="0">
                          <a:solidFill>
                            <a:schemeClr val="tx2">
                              <a:lumMod val="75000"/>
                            </a:schemeClr>
                          </a:solidFill>
                          <a:effectLst/>
                        </a:rPr>
                        <a:t>- (62.1)</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r>
                        <a:rPr lang="pt-PT" sz="1600" dirty="0">
                          <a:solidFill>
                            <a:schemeClr val="tx2">
                              <a:lumMod val="75000"/>
                            </a:schemeClr>
                          </a:solidFill>
                          <a:effectLst/>
                        </a:rPr>
                        <a:t>No (56.3)</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r>
                        <a:rPr lang="pt-PT" sz="1600" dirty="0">
                          <a:solidFill>
                            <a:schemeClr val="tx2">
                              <a:lumMod val="75000"/>
                            </a:schemeClr>
                          </a:solidFill>
                          <a:effectLst/>
                        </a:rPr>
                        <a:t>II (73.6)</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381814475"/>
                  </a:ext>
                </a:extLst>
              </a:tr>
              <a:tr h="0">
                <a:tc>
                  <a:txBody>
                    <a:bodyPr/>
                    <a:lstStyle/>
                    <a:p>
                      <a:pPr>
                        <a:lnSpc>
                          <a:spcPct val="150000"/>
                        </a:lnSpc>
                        <a:spcAft>
                          <a:spcPts val="1000"/>
                        </a:spcAft>
                      </a:pPr>
                      <a:r>
                        <a:rPr lang="pt-PT" sz="1600" b="1" i="1" dirty="0">
                          <a:solidFill>
                            <a:schemeClr val="tx2">
                              <a:lumMod val="50000"/>
                            </a:schemeClr>
                          </a:solidFill>
                          <a:effectLst/>
                        </a:rPr>
                        <a:t>4a</a:t>
                      </a:r>
                      <a:endParaRPr lang="pt-PT"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pt-PT" sz="1600" dirty="0">
                          <a:solidFill>
                            <a:schemeClr val="tx2">
                              <a:lumMod val="75000"/>
                            </a:schemeClr>
                          </a:solidFill>
                          <a:effectLst/>
                        </a:rPr>
                        <a:t>+ (97.7)</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pt-PT" sz="1600" dirty="0">
                          <a:solidFill>
                            <a:schemeClr val="tx2">
                              <a:lumMod val="75000"/>
                            </a:schemeClr>
                          </a:solidFill>
                          <a:effectLst/>
                        </a:rPr>
                        <a:t>+ (94.7)</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pt-PT" sz="1600" dirty="0">
                          <a:solidFill>
                            <a:schemeClr val="tx2">
                              <a:lumMod val="75000"/>
                            </a:schemeClr>
                          </a:solidFill>
                          <a:effectLst/>
                        </a:rPr>
                        <a:t>+ (77.8)</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pt-PT" sz="1600">
                          <a:solidFill>
                            <a:schemeClr val="tx2">
                              <a:lumMod val="75000"/>
                            </a:schemeClr>
                          </a:solidFill>
                          <a:effectLst/>
                        </a:rPr>
                        <a:t>+ (68)</a:t>
                      </a:r>
                      <a:endParaRPr lang="pt-PT" sz="16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pt-PT" sz="1600" dirty="0">
                          <a:solidFill>
                            <a:schemeClr val="tx2">
                              <a:lumMod val="75000"/>
                            </a:schemeClr>
                          </a:solidFill>
                          <a:effectLst/>
                        </a:rPr>
                        <a:t>+ (56.3)</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pt-PT" sz="1600" dirty="0">
                          <a:solidFill>
                            <a:schemeClr val="tx2">
                              <a:lumMod val="75000"/>
                            </a:schemeClr>
                          </a:solidFill>
                          <a:effectLst/>
                        </a:rPr>
                        <a:t>Warning (42.6)</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pt-PT" sz="1600" dirty="0">
                          <a:solidFill>
                            <a:schemeClr val="tx2">
                              <a:lumMod val="75000"/>
                            </a:schemeClr>
                          </a:solidFill>
                          <a:effectLst/>
                        </a:rPr>
                        <a:t>III (61.9)</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2702577"/>
                  </a:ext>
                </a:extLst>
              </a:tr>
              <a:tr h="0">
                <a:tc>
                  <a:txBody>
                    <a:bodyPr/>
                    <a:lstStyle/>
                    <a:p>
                      <a:pPr>
                        <a:lnSpc>
                          <a:spcPct val="150000"/>
                        </a:lnSpc>
                        <a:spcAft>
                          <a:spcPts val="1000"/>
                        </a:spcAft>
                      </a:pPr>
                      <a:r>
                        <a:rPr lang="pt-PT" sz="1600" b="1" i="1" dirty="0">
                          <a:solidFill>
                            <a:schemeClr val="tx2">
                              <a:lumMod val="50000"/>
                            </a:schemeClr>
                          </a:solidFill>
                          <a:effectLst/>
                        </a:rPr>
                        <a:t>4b</a:t>
                      </a:r>
                      <a:endParaRPr lang="pt-PT"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PT" sz="1600" dirty="0">
                          <a:solidFill>
                            <a:schemeClr val="tx2">
                              <a:lumMod val="75000"/>
                            </a:schemeClr>
                          </a:solidFill>
                          <a:effectLst/>
                        </a:rPr>
                        <a:t>+ (98.1)</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pt-PT" sz="1600" dirty="0">
                          <a:solidFill>
                            <a:schemeClr val="tx2">
                              <a:lumMod val="75000"/>
                            </a:schemeClr>
                          </a:solidFill>
                          <a:effectLst/>
                        </a:rPr>
                        <a:t>+ (81.9)</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pt-PT" sz="1600" dirty="0">
                          <a:solidFill>
                            <a:schemeClr val="tx2">
                              <a:lumMod val="75000"/>
                            </a:schemeClr>
                          </a:solidFill>
                          <a:effectLst/>
                        </a:rPr>
                        <a:t>+ (57.5)</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pt-PT" sz="1600" dirty="0">
                          <a:solidFill>
                            <a:schemeClr val="tx2">
                              <a:lumMod val="75000"/>
                            </a:schemeClr>
                          </a:solidFill>
                          <a:effectLst/>
                        </a:rPr>
                        <a:t>+ (66)</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pt-PT" sz="1600" dirty="0">
                          <a:solidFill>
                            <a:schemeClr val="tx2">
                              <a:lumMod val="75000"/>
                            </a:schemeClr>
                          </a:solidFill>
                          <a:effectLst/>
                        </a:rPr>
                        <a:t>+ (51.7)</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pt-PT" sz="1600" dirty="0">
                          <a:solidFill>
                            <a:schemeClr val="tx2">
                              <a:lumMod val="75000"/>
                            </a:schemeClr>
                          </a:solidFill>
                          <a:effectLst/>
                        </a:rPr>
                        <a:t>No (50.9)</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pt-PT" sz="1600" dirty="0">
                          <a:solidFill>
                            <a:schemeClr val="tx2">
                              <a:lumMod val="75000"/>
                            </a:schemeClr>
                          </a:solidFill>
                          <a:effectLst/>
                        </a:rPr>
                        <a:t>III (67.9)</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43720566"/>
                  </a:ext>
                </a:extLst>
              </a:tr>
              <a:tr h="0">
                <a:tc>
                  <a:txBody>
                    <a:bodyPr/>
                    <a:lstStyle/>
                    <a:p>
                      <a:pPr>
                        <a:lnSpc>
                          <a:spcPct val="150000"/>
                        </a:lnSpc>
                        <a:spcAft>
                          <a:spcPts val="1000"/>
                        </a:spcAft>
                      </a:pPr>
                      <a:r>
                        <a:rPr lang="pt-PT"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4c</a:t>
                      </a:r>
                    </a:p>
                  </a:txBody>
                  <a:tcPr marL="68580" marR="68580" marT="0" marB="0"/>
                </a:tc>
                <a:tc>
                  <a:txBody>
                    <a:bodyPr/>
                    <a:lstStyle/>
                    <a:p>
                      <a:pPr algn="ctr">
                        <a:lnSpc>
                          <a:spcPct val="107000"/>
                        </a:lnSpc>
                        <a:spcAft>
                          <a:spcPts val="800"/>
                        </a:spcAft>
                      </a:pPr>
                      <a:r>
                        <a:rPr lang="pt-PT" sz="1600" dirty="0">
                          <a:solidFill>
                            <a:schemeClr val="tx2">
                              <a:lumMod val="75000"/>
                            </a:schemeClr>
                          </a:solidFill>
                          <a:effectLst/>
                        </a:rPr>
                        <a:t>+ (98.6)</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pt-PT" sz="1600" dirty="0">
                          <a:solidFill>
                            <a:schemeClr val="tx2">
                              <a:lumMod val="75000"/>
                            </a:schemeClr>
                          </a:solidFill>
                          <a:effectLst/>
                        </a:rPr>
                        <a:t>+ (94.6)</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pt-PT" sz="1600" dirty="0">
                          <a:solidFill>
                            <a:schemeClr val="tx2">
                              <a:lumMod val="75000"/>
                            </a:schemeClr>
                          </a:solidFill>
                          <a:effectLst/>
                        </a:rPr>
                        <a:t>+ (88.5)</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pt-PT" sz="1600" dirty="0">
                          <a:solidFill>
                            <a:schemeClr val="tx2">
                              <a:lumMod val="75000"/>
                            </a:schemeClr>
                          </a:solidFill>
                          <a:effectLst/>
                        </a:rPr>
                        <a:t>+ (62)</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pt-PT" sz="1600" dirty="0">
                          <a:solidFill>
                            <a:schemeClr val="tx2">
                              <a:lumMod val="75000"/>
                            </a:schemeClr>
                          </a:solidFill>
                          <a:effectLst/>
                        </a:rPr>
                        <a:t>+ (52.9)</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pt-PT" sz="1600" dirty="0">
                          <a:solidFill>
                            <a:schemeClr val="tx2">
                              <a:lumMod val="75000"/>
                            </a:schemeClr>
                          </a:solidFill>
                          <a:effectLst/>
                        </a:rPr>
                        <a:t>Warning (43.2)</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pt-PT" sz="1600" dirty="0">
                          <a:solidFill>
                            <a:schemeClr val="tx2">
                              <a:lumMod val="75000"/>
                            </a:schemeClr>
                          </a:solidFill>
                          <a:effectLst/>
                        </a:rPr>
                        <a:t>III (75.5)</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08116672"/>
                  </a:ext>
                </a:extLst>
              </a:tr>
              <a:tr h="0">
                <a:tc>
                  <a:txBody>
                    <a:bodyPr/>
                    <a:lstStyle/>
                    <a:p>
                      <a:pPr>
                        <a:lnSpc>
                          <a:spcPct val="150000"/>
                        </a:lnSpc>
                        <a:spcAft>
                          <a:spcPts val="1000"/>
                        </a:spcAft>
                      </a:pPr>
                      <a:r>
                        <a:rPr lang="en-GB" sz="1600" b="1" i="1" dirty="0">
                          <a:solidFill>
                            <a:schemeClr val="tx2">
                              <a:lumMod val="50000"/>
                            </a:schemeClr>
                          </a:solidFill>
                          <a:effectLst/>
                        </a:rPr>
                        <a:t>4d</a:t>
                      </a:r>
                      <a:endParaRPr lang="pt-PT"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PT" sz="1600" dirty="0">
                          <a:solidFill>
                            <a:schemeClr val="tx2">
                              <a:lumMod val="75000"/>
                            </a:schemeClr>
                          </a:solidFill>
                          <a:effectLst/>
                        </a:rPr>
                        <a:t>+ (96.9)</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pt-PT" sz="1600" dirty="0">
                          <a:solidFill>
                            <a:schemeClr val="tx2">
                              <a:lumMod val="75000"/>
                            </a:schemeClr>
                          </a:solidFill>
                          <a:effectLst/>
                        </a:rPr>
                        <a:t>+ (96,0)</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pt-PT" sz="1600" dirty="0">
                          <a:solidFill>
                            <a:schemeClr val="tx2">
                              <a:lumMod val="75000"/>
                            </a:schemeClr>
                          </a:solidFill>
                          <a:effectLst/>
                        </a:rPr>
                        <a:t>+ (66.5)</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pt-PT" sz="1600" dirty="0">
                          <a:solidFill>
                            <a:schemeClr val="tx2">
                              <a:lumMod val="75000"/>
                            </a:schemeClr>
                          </a:solidFill>
                          <a:effectLst/>
                        </a:rPr>
                        <a:t>+ (76)</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pt-PT" sz="1600" dirty="0">
                          <a:solidFill>
                            <a:schemeClr val="tx2">
                              <a:lumMod val="75000"/>
                            </a:schemeClr>
                          </a:solidFill>
                          <a:effectLst/>
                        </a:rPr>
                        <a:t>+ (60.5)</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pt-PT" sz="1600" dirty="0">
                          <a:solidFill>
                            <a:schemeClr val="tx2">
                              <a:lumMod val="75000"/>
                            </a:schemeClr>
                          </a:solidFill>
                          <a:effectLst/>
                        </a:rPr>
                        <a:t>No (49.3)</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pt-PT" sz="1600" dirty="0">
                          <a:solidFill>
                            <a:schemeClr val="tx2">
                              <a:lumMod val="75000"/>
                            </a:schemeClr>
                          </a:solidFill>
                          <a:effectLst/>
                        </a:rPr>
                        <a:t>III (57.5)</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80993240"/>
                  </a:ext>
                </a:extLst>
              </a:tr>
              <a:tr h="0">
                <a:tc>
                  <a:txBody>
                    <a:bodyPr/>
                    <a:lstStyle/>
                    <a:p>
                      <a:pPr>
                        <a:lnSpc>
                          <a:spcPct val="150000"/>
                        </a:lnSpc>
                        <a:spcAft>
                          <a:spcPts val="1000"/>
                        </a:spcAft>
                      </a:pPr>
                      <a:r>
                        <a:rPr lang="pt-PT" sz="1600" b="1" i="1" dirty="0">
                          <a:solidFill>
                            <a:schemeClr val="tx2">
                              <a:lumMod val="50000"/>
                            </a:schemeClr>
                          </a:solidFill>
                          <a:effectLst/>
                        </a:rPr>
                        <a:t>4e</a:t>
                      </a:r>
                      <a:endParaRPr lang="pt-PT"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PT" sz="1600" dirty="0">
                          <a:solidFill>
                            <a:schemeClr val="tx2">
                              <a:lumMod val="75000"/>
                            </a:schemeClr>
                          </a:solidFill>
                          <a:effectLst/>
                        </a:rPr>
                        <a:t>+ (99.0)</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pt-PT" sz="1600" dirty="0">
                          <a:solidFill>
                            <a:schemeClr val="tx2">
                              <a:lumMod val="75000"/>
                            </a:schemeClr>
                          </a:solidFill>
                          <a:effectLst/>
                        </a:rPr>
                        <a:t>+ (97.2)</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pt-PT" sz="1600" dirty="0">
                          <a:solidFill>
                            <a:schemeClr val="tx2">
                              <a:lumMod val="75000"/>
                            </a:schemeClr>
                          </a:solidFill>
                          <a:effectLst/>
                        </a:rPr>
                        <a:t>+ (80.5)</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pt-PT" sz="1600" dirty="0">
                          <a:solidFill>
                            <a:schemeClr val="tx2">
                              <a:lumMod val="75000"/>
                            </a:schemeClr>
                          </a:solidFill>
                          <a:effectLst/>
                        </a:rPr>
                        <a:t>+ (53)</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pt-PT" sz="1600" dirty="0">
                          <a:solidFill>
                            <a:schemeClr val="tx2">
                              <a:lumMod val="75000"/>
                            </a:schemeClr>
                          </a:solidFill>
                          <a:effectLst/>
                        </a:rPr>
                        <a:t>- (77.1)</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pt-PT" sz="1600" dirty="0">
                          <a:solidFill>
                            <a:schemeClr val="tx2">
                              <a:lumMod val="75000"/>
                            </a:schemeClr>
                          </a:solidFill>
                          <a:effectLst/>
                        </a:rPr>
                        <a:t>No (64.1)</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pt-PT" sz="1600" dirty="0">
                          <a:solidFill>
                            <a:schemeClr val="tx2">
                              <a:lumMod val="75000"/>
                            </a:schemeClr>
                          </a:solidFill>
                          <a:effectLst/>
                        </a:rPr>
                        <a:t>III (63.6)</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03892013"/>
                  </a:ext>
                </a:extLst>
              </a:tr>
              <a:tr h="69934">
                <a:tc>
                  <a:txBody>
                    <a:bodyPr/>
                    <a:lstStyle/>
                    <a:p>
                      <a:pPr>
                        <a:lnSpc>
                          <a:spcPct val="150000"/>
                        </a:lnSpc>
                        <a:spcAft>
                          <a:spcPts val="1000"/>
                        </a:spcAft>
                      </a:pPr>
                      <a:r>
                        <a:rPr lang="pt-PT" sz="1600" b="1" i="1" dirty="0">
                          <a:solidFill>
                            <a:schemeClr val="tx2">
                              <a:lumMod val="50000"/>
                            </a:schemeClr>
                          </a:solidFill>
                          <a:effectLst/>
                        </a:rPr>
                        <a:t>4f</a:t>
                      </a:r>
                      <a:endParaRPr lang="pt-PT"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PT" sz="1600" dirty="0">
                          <a:solidFill>
                            <a:schemeClr val="tx2">
                              <a:lumMod val="75000"/>
                            </a:schemeClr>
                          </a:solidFill>
                          <a:effectLst/>
                        </a:rPr>
                        <a:t>+ (98.2)</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pt-PT" sz="1600" dirty="0">
                          <a:solidFill>
                            <a:schemeClr val="tx2">
                              <a:lumMod val="75000"/>
                            </a:schemeClr>
                          </a:solidFill>
                          <a:effectLst/>
                        </a:rPr>
                        <a:t>+ (96.6)</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pt-PT" sz="1600" dirty="0">
                          <a:solidFill>
                            <a:schemeClr val="tx2">
                              <a:lumMod val="75000"/>
                            </a:schemeClr>
                          </a:solidFill>
                          <a:effectLst/>
                        </a:rPr>
                        <a:t>+ (58.1)</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pt-PT" sz="1600" dirty="0">
                          <a:solidFill>
                            <a:schemeClr val="tx2">
                              <a:lumMod val="75000"/>
                            </a:schemeClr>
                          </a:solidFill>
                          <a:effectLst/>
                        </a:rPr>
                        <a:t>+ (81)</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pt-PT" sz="1600" dirty="0">
                          <a:solidFill>
                            <a:schemeClr val="tx2">
                              <a:lumMod val="75000"/>
                            </a:schemeClr>
                          </a:solidFill>
                          <a:effectLst/>
                        </a:rPr>
                        <a:t>- (53.3)</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pt-PT" sz="1600" dirty="0">
                          <a:solidFill>
                            <a:schemeClr val="tx2">
                              <a:lumMod val="75000"/>
                            </a:schemeClr>
                          </a:solidFill>
                          <a:effectLst/>
                        </a:rPr>
                        <a:t>No (58.9)</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pt-PT" sz="1600" dirty="0">
                          <a:solidFill>
                            <a:schemeClr val="tx2">
                              <a:lumMod val="75000"/>
                            </a:schemeClr>
                          </a:solidFill>
                          <a:effectLst/>
                        </a:rPr>
                        <a:t>III (63.8)</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9133028"/>
                  </a:ext>
                </a:extLst>
              </a:tr>
              <a:tr h="0">
                <a:tc>
                  <a:txBody>
                    <a:bodyPr/>
                    <a:lstStyle/>
                    <a:p>
                      <a:pPr>
                        <a:lnSpc>
                          <a:spcPct val="150000"/>
                        </a:lnSpc>
                        <a:spcAft>
                          <a:spcPts val="1000"/>
                        </a:spcAft>
                      </a:pPr>
                      <a:r>
                        <a:rPr lang="pt-PT" sz="1600" b="1" i="1" dirty="0">
                          <a:solidFill>
                            <a:schemeClr val="tx2">
                              <a:lumMod val="50000"/>
                            </a:schemeClr>
                          </a:solidFill>
                          <a:effectLst/>
                        </a:rPr>
                        <a:t>4g</a:t>
                      </a:r>
                      <a:endParaRPr lang="pt-PT"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pt-PT" sz="1600" dirty="0">
                          <a:solidFill>
                            <a:schemeClr val="tx2">
                              <a:lumMod val="75000"/>
                            </a:schemeClr>
                          </a:solidFill>
                          <a:effectLst/>
                        </a:rPr>
                        <a:t>+ (99.1)</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pt-PT" sz="1600" dirty="0">
                          <a:solidFill>
                            <a:schemeClr val="tx2">
                              <a:lumMod val="75000"/>
                            </a:schemeClr>
                          </a:solidFill>
                          <a:effectLst/>
                        </a:rPr>
                        <a:t>+ (97.4)</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pt-PT" sz="1600" dirty="0">
                          <a:solidFill>
                            <a:schemeClr val="tx2">
                              <a:lumMod val="75000"/>
                            </a:schemeClr>
                          </a:solidFill>
                          <a:effectLst/>
                        </a:rPr>
                        <a:t>+ (94.4)</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pt-PT" sz="1600" dirty="0">
                          <a:solidFill>
                            <a:schemeClr val="tx2">
                              <a:lumMod val="75000"/>
                            </a:schemeClr>
                          </a:solidFill>
                          <a:effectLst/>
                        </a:rPr>
                        <a:t>+ (64)</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pt-PT" sz="1600" dirty="0">
                          <a:solidFill>
                            <a:schemeClr val="tx2">
                              <a:lumMod val="75000"/>
                            </a:schemeClr>
                          </a:solidFill>
                          <a:effectLst/>
                        </a:rPr>
                        <a:t>- (50.8)</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pt-PT" sz="1600" dirty="0">
                          <a:solidFill>
                            <a:schemeClr val="tx2">
                              <a:lumMod val="75000"/>
                            </a:schemeClr>
                          </a:solidFill>
                          <a:effectLst/>
                        </a:rPr>
                        <a:t>No (44.1)</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pt-PT" sz="1600" dirty="0">
                          <a:solidFill>
                            <a:schemeClr val="tx2">
                              <a:lumMod val="75000"/>
                            </a:schemeClr>
                          </a:solidFill>
                          <a:effectLst/>
                        </a:rPr>
                        <a:t>III (56.9)</a:t>
                      </a:r>
                      <a:endParaRPr lang="pt-PT"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5759484"/>
                  </a:ext>
                </a:extLst>
              </a:tr>
              <a:tr h="176106">
                <a:tc>
                  <a:txBody>
                    <a:bodyPr/>
                    <a:lstStyle/>
                    <a:p>
                      <a:pPr>
                        <a:lnSpc>
                          <a:spcPct val="150000"/>
                        </a:lnSpc>
                        <a:spcAft>
                          <a:spcPts val="1000"/>
                        </a:spcAft>
                      </a:pPr>
                      <a:r>
                        <a:rPr lang="pt-PT" sz="1600" b="1" dirty="0">
                          <a:solidFill>
                            <a:schemeClr val="tx2">
                              <a:lumMod val="50000"/>
                            </a:schemeClr>
                          </a:solidFill>
                          <a:effectLst/>
                        </a:rPr>
                        <a:t>5OH-1,4-NQ</a:t>
                      </a:r>
                      <a:endParaRPr lang="pt-PT" sz="1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 (97.9)</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 (56.8)</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 (82.4)</a:t>
                      </a: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r>
                        <a:rPr lang="pt-PT" sz="1600">
                          <a:solidFill>
                            <a:schemeClr val="tx2">
                              <a:lumMod val="75000"/>
                            </a:schemeClr>
                          </a:solidFill>
                          <a:effectLst/>
                          <a:latin typeface="+mn-lt"/>
                          <a:ea typeface="Calibri" panose="020F0502020204030204" pitchFamily="34" charset="0"/>
                          <a:cs typeface="Times New Roman" panose="02020603050405020304" pitchFamily="18" charset="0"/>
                        </a:rPr>
                        <a:t>+ (92)</a:t>
                      </a: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 (64.9)</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Warning (47.3)</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II (72.7)</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895483081"/>
                  </a:ext>
                </a:extLst>
              </a:tr>
              <a:tr h="152992">
                <a:tc>
                  <a:txBody>
                    <a:bodyPr/>
                    <a:lstStyle/>
                    <a:p>
                      <a:pPr>
                        <a:lnSpc>
                          <a:spcPct val="150000"/>
                        </a:lnSpc>
                        <a:spcAft>
                          <a:spcPts val="1000"/>
                        </a:spcAft>
                      </a:pPr>
                      <a:r>
                        <a:rPr lang="pt-PT" sz="1600" b="1" i="1" dirty="0">
                          <a:solidFill>
                            <a:schemeClr val="tx2">
                              <a:lumMod val="50000"/>
                            </a:schemeClr>
                          </a:solidFill>
                          <a:effectLst/>
                        </a:rPr>
                        <a:t>5a</a:t>
                      </a:r>
                      <a:endParaRPr lang="pt-PT"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 (97.1)</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 (85.4)</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 (72.4)</a:t>
                      </a: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pt-PT" sz="1600">
                          <a:solidFill>
                            <a:schemeClr val="tx2">
                              <a:lumMod val="75000"/>
                            </a:schemeClr>
                          </a:solidFill>
                          <a:effectLst/>
                          <a:latin typeface="+mn-lt"/>
                          <a:ea typeface="Calibri" panose="020F0502020204030204" pitchFamily="34" charset="0"/>
                          <a:cs typeface="Times New Roman" panose="02020603050405020304" pitchFamily="18" charset="0"/>
                        </a:rPr>
                        <a:t>+ (75)</a:t>
                      </a: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 (53.7)</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No (46.6)</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III (65.1)</a:t>
                      </a: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39384944"/>
                  </a:ext>
                </a:extLst>
              </a:tr>
              <a:tr h="0">
                <a:tc>
                  <a:txBody>
                    <a:bodyPr/>
                    <a:lstStyle/>
                    <a:p>
                      <a:pPr>
                        <a:lnSpc>
                          <a:spcPct val="150000"/>
                        </a:lnSpc>
                        <a:spcAft>
                          <a:spcPts val="1000"/>
                        </a:spcAft>
                      </a:pPr>
                      <a:r>
                        <a:rPr lang="pt-PT" sz="1600" b="1" i="1" dirty="0">
                          <a:solidFill>
                            <a:schemeClr val="tx2">
                              <a:lumMod val="50000"/>
                            </a:schemeClr>
                          </a:solidFill>
                          <a:effectLst/>
                        </a:rPr>
                        <a:t>5b</a:t>
                      </a:r>
                      <a:endParaRPr lang="pt-PT"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 (97.9)</a:t>
                      </a:r>
                    </a:p>
                  </a:txBody>
                  <a:tcPr marL="68580" marR="68580" marT="0" marB="0" anchor="ct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 (81.9)</a:t>
                      </a:r>
                    </a:p>
                  </a:txBody>
                  <a:tcPr marL="68580" marR="68580" marT="0" marB="0" anchor="ct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 (55.0)</a:t>
                      </a: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pt-PT" sz="1600">
                          <a:solidFill>
                            <a:schemeClr val="tx2">
                              <a:lumMod val="75000"/>
                            </a:schemeClr>
                          </a:solidFill>
                          <a:effectLst/>
                          <a:latin typeface="+mn-lt"/>
                          <a:ea typeface="Calibri" panose="020F0502020204030204" pitchFamily="34" charset="0"/>
                          <a:cs typeface="Times New Roman" panose="02020603050405020304" pitchFamily="18" charset="0"/>
                        </a:rPr>
                        <a:t>+ (79)</a:t>
                      </a: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 (51.1)</a:t>
                      </a:r>
                    </a:p>
                  </a:txBody>
                  <a:tcPr marL="68580" marR="68580" marT="0" marB="0" anchor="ct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No (54.5)</a:t>
                      </a:r>
                    </a:p>
                  </a:txBody>
                  <a:tcPr marL="68580" marR="68580" marT="0" marB="0" anchor="ct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III (64.9)</a:t>
                      </a:r>
                    </a:p>
                  </a:txBody>
                  <a:tcPr marL="68580" marR="68580" marT="0" marB="0" anchor="ctr"/>
                </a:tc>
                <a:extLst>
                  <a:ext uri="{0D108BD9-81ED-4DB2-BD59-A6C34878D82A}">
                    <a16:rowId xmlns:a16="http://schemas.microsoft.com/office/drawing/2014/main" val="2566698131"/>
                  </a:ext>
                </a:extLst>
              </a:tr>
              <a:tr h="0">
                <a:tc>
                  <a:txBody>
                    <a:bodyPr/>
                    <a:lstStyle/>
                    <a:p>
                      <a:pPr>
                        <a:lnSpc>
                          <a:spcPct val="150000"/>
                        </a:lnSpc>
                        <a:spcAft>
                          <a:spcPts val="1000"/>
                        </a:spcAft>
                      </a:pPr>
                      <a:r>
                        <a:rPr lang="pt-PT" sz="1600" b="1" i="1" dirty="0">
                          <a:solidFill>
                            <a:schemeClr val="tx2">
                              <a:lumMod val="50000"/>
                            </a:schemeClr>
                          </a:solidFill>
                          <a:effectLst/>
                        </a:rPr>
                        <a:t>5c</a:t>
                      </a:r>
                      <a:endParaRPr lang="pt-PT"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 (97.9)</a:t>
                      </a:r>
                    </a:p>
                  </a:txBody>
                  <a:tcPr marL="68580" marR="68580" marT="0" marB="0" anchor="ct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 (89.1)</a:t>
                      </a:r>
                    </a:p>
                  </a:txBody>
                  <a:tcPr marL="68580" marR="68580" marT="0" marB="0" anchor="ct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 (83.8)</a:t>
                      </a: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pt-PT" sz="1600">
                          <a:solidFill>
                            <a:schemeClr val="tx2">
                              <a:lumMod val="75000"/>
                            </a:schemeClr>
                          </a:solidFill>
                          <a:effectLst/>
                          <a:latin typeface="+mn-lt"/>
                          <a:ea typeface="Calibri" panose="020F0502020204030204" pitchFamily="34" charset="0"/>
                          <a:cs typeface="Times New Roman" panose="02020603050405020304" pitchFamily="18" charset="0"/>
                        </a:rPr>
                        <a:t>+ (77)</a:t>
                      </a: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 (57.0)</a:t>
                      </a:r>
                    </a:p>
                  </a:txBody>
                  <a:tcPr marL="68580" marR="68580" marT="0" marB="0" anchor="ct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No (48.9)</a:t>
                      </a:r>
                    </a:p>
                  </a:txBody>
                  <a:tcPr marL="68580" marR="68580" marT="0" marB="0" anchor="ct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III (65.7)</a:t>
                      </a:r>
                    </a:p>
                  </a:txBody>
                  <a:tcPr marL="68580" marR="68580" marT="0" marB="0" anchor="ctr"/>
                </a:tc>
                <a:extLst>
                  <a:ext uri="{0D108BD9-81ED-4DB2-BD59-A6C34878D82A}">
                    <a16:rowId xmlns:a16="http://schemas.microsoft.com/office/drawing/2014/main" val="3530273428"/>
                  </a:ext>
                </a:extLst>
              </a:tr>
              <a:tr h="0">
                <a:tc>
                  <a:txBody>
                    <a:bodyPr/>
                    <a:lstStyle/>
                    <a:p>
                      <a:pPr>
                        <a:lnSpc>
                          <a:spcPct val="150000"/>
                        </a:lnSpc>
                        <a:spcAft>
                          <a:spcPts val="1000"/>
                        </a:spcAft>
                      </a:pPr>
                      <a:r>
                        <a:rPr lang="pt-PT" sz="1600" b="1" i="1" dirty="0">
                          <a:solidFill>
                            <a:schemeClr val="tx2">
                              <a:lumMod val="50000"/>
                            </a:schemeClr>
                          </a:solidFill>
                          <a:effectLst/>
                        </a:rPr>
                        <a:t>5d</a:t>
                      </a:r>
                      <a:endParaRPr lang="pt-PT"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 (96.1)</a:t>
                      </a:r>
                    </a:p>
                  </a:txBody>
                  <a:tcPr marL="68580" marR="68580" marT="0" marB="0" anchor="ct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 (85.4)</a:t>
                      </a:r>
                    </a:p>
                  </a:txBody>
                  <a:tcPr marL="68580" marR="68580" marT="0" marB="0" anchor="ct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 (57.5)</a:t>
                      </a: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pt-PT" sz="1600">
                          <a:solidFill>
                            <a:schemeClr val="tx2">
                              <a:lumMod val="75000"/>
                            </a:schemeClr>
                          </a:solidFill>
                          <a:effectLst/>
                          <a:latin typeface="+mn-lt"/>
                          <a:ea typeface="Calibri" panose="020F0502020204030204" pitchFamily="34" charset="0"/>
                          <a:cs typeface="Times New Roman" panose="02020603050405020304" pitchFamily="18" charset="0"/>
                        </a:rPr>
                        <a:t>+ (82)</a:t>
                      </a: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 (51.1)</a:t>
                      </a:r>
                    </a:p>
                  </a:txBody>
                  <a:tcPr marL="68580" marR="68580" marT="0" marB="0" anchor="ct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No (54.0)</a:t>
                      </a:r>
                    </a:p>
                  </a:txBody>
                  <a:tcPr marL="68580" marR="68580" marT="0" marB="0" anchor="ct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III (56.9)</a:t>
                      </a:r>
                    </a:p>
                  </a:txBody>
                  <a:tcPr marL="68580" marR="68580" marT="0" marB="0" anchor="ctr"/>
                </a:tc>
                <a:extLst>
                  <a:ext uri="{0D108BD9-81ED-4DB2-BD59-A6C34878D82A}">
                    <a16:rowId xmlns:a16="http://schemas.microsoft.com/office/drawing/2014/main" val="890391609"/>
                  </a:ext>
                </a:extLst>
              </a:tr>
              <a:tr h="0">
                <a:tc>
                  <a:txBody>
                    <a:bodyPr/>
                    <a:lstStyle/>
                    <a:p>
                      <a:pPr>
                        <a:lnSpc>
                          <a:spcPct val="150000"/>
                        </a:lnSpc>
                        <a:spcAft>
                          <a:spcPts val="1000"/>
                        </a:spcAft>
                      </a:pPr>
                      <a:r>
                        <a:rPr lang="pt-PT" sz="1600" b="1" i="1" dirty="0">
                          <a:solidFill>
                            <a:schemeClr val="tx2">
                              <a:lumMod val="50000"/>
                            </a:schemeClr>
                          </a:solidFill>
                          <a:effectLst/>
                        </a:rPr>
                        <a:t>5e</a:t>
                      </a:r>
                      <a:endParaRPr lang="pt-PT"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 (98.6)</a:t>
                      </a:r>
                    </a:p>
                  </a:txBody>
                  <a:tcPr marL="68580" marR="68580" marT="0" marB="0" anchor="ct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 (88.9)</a:t>
                      </a:r>
                    </a:p>
                  </a:txBody>
                  <a:tcPr marL="68580" marR="68580" marT="0" marB="0" anchor="ct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 (54.3)</a:t>
                      </a: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pt-PT" sz="1600">
                          <a:solidFill>
                            <a:schemeClr val="tx2">
                              <a:lumMod val="75000"/>
                            </a:schemeClr>
                          </a:solidFill>
                          <a:effectLst/>
                          <a:latin typeface="+mn-lt"/>
                          <a:ea typeface="Calibri" panose="020F0502020204030204" pitchFamily="34" charset="0"/>
                          <a:cs typeface="Times New Roman" panose="02020603050405020304" pitchFamily="18" charset="0"/>
                        </a:rPr>
                        <a:t>+ (70)</a:t>
                      </a: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 (75.7)</a:t>
                      </a:r>
                    </a:p>
                  </a:txBody>
                  <a:tcPr marL="68580" marR="68580" marT="0" marB="0" anchor="ct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No (63.6)</a:t>
                      </a:r>
                    </a:p>
                  </a:txBody>
                  <a:tcPr marL="68580" marR="68580" marT="0" marB="0" anchor="ct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III (65.7)</a:t>
                      </a:r>
                    </a:p>
                  </a:txBody>
                  <a:tcPr marL="68580" marR="68580" marT="0" marB="0" anchor="ctr"/>
                </a:tc>
                <a:extLst>
                  <a:ext uri="{0D108BD9-81ED-4DB2-BD59-A6C34878D82A}">
                    <a16:rowId xmlns:a16="http://schemas.microsoft.com/office/drawing/2014/main" val="1845148018"/>
                  </a:ext>
                </a:extLst>
              </a:tr>
              <a:tr h="0">
                <a:tc>
                  <a:txBody>
                    <a:bodyPr/>
                    <a:lstStyle/>
                    <a:p>
                      <a:pPr>
                        <a:lnSpc>
                          <a:spcPct val="150000"/>
                        </a:lnSpc>
                        <a:spcAft>
                          <a:spcPts val="1000"/>
                        </a:spcAft>
                      </a:pPr>
                      <a:r>
                        <a:rPr lang="pt-PT" sz="1600" b="1" i="1" dirty="0">
                          <a:solidFill>
                            <a:schemeClr val="tx2">
                              <a:lumMod val="50000"/>
                            </a:schemeClr>
                          </a:solidFill>
                          <a:effectLst/>
                        </a:rPr>
                        <a:t>5f</a:t>
                      </a:r>
                      <a:endParaRPr lang="pt-PT"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 (97.6)</a:t>
                      </a:r>
                    </a:p>
                  </a:txBody>
                  <a:tcPr marL="68580" marR="68580" marT="0" marB="0" anchor="ct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 (91.9)</a:t>
                      </a:r>
                    </a:p>
                  </a:txBody>
                  <a:tcPr marL="68580" marR="68580" marT="0" marB="0" anchor="ct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 (60.6)</a:t>
                      </a: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pt-PT" sz="1600">
                          <a:solidFill>
                            <a:schemeClr val="tx2">
                              <a:lumMod val="75000"/>
                            </a:schemeClr>
                          </a:solidFill>
                          <a:effectLst/>
                          <a:latin typeface="+mn-lt"/>
                          <a:ea typeface="Calibri" panose="020F0502020204030204" pitchFamily="34" charset="0"/>
                          <a:cs typeface="Times New Roman" panose="02020603050405020304" pitchFamily="18" charset="0"/>
                        </a:rPr>
                        <a:t>+ (85)</a:t>
                      </a: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 (57.8)</a:t>
                      </a:r>
                    </a:p>
                  </a:txBody>
                  <a:tcPr marL="68580" marR="68580" marT="0" marB="0" anchor="ct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No (61.6)</a:t>
                      </a:r>
                    </a:p>
                  </a:txBody>
                  <a:tcPr marL="68580" marR="68580" marT="0" marB="0" anchor="ct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III (69.7)</a:t>
                      </a:r>
                    </a:p>
                  </a:txBody>
                  <a:tcPr marL="68580" marR="68580" marT="0" marB="0" anchor="ctr"/>
                </a:tc>
                <a:extLst>
                  <a:ext uri="{0D108BD9-81ED-4DB2-BD59-A6C34878D82A}">
                    <a16:rowId xmlns:a16="http://schemas.microsoft.com/office/drawing/2014/main" val="2796514605"/>
                  </a:ext>
                </a:extLst>
              </a:tr>
              <a:tr h="0">
                <a:tc>
                  <a:txBody>
                    <a:bodyPr/>
                    <a:lstStyle/>
                    <a:p>
                      <a:pPr>
                        <a:lnSpc>
                          <a:spcPct val="150000"/>
                        </a:lnSpc>
                        <a:spcAft>
                          <a:spcPts val="1000"/>
                        </a:spcAft>
                      </a:pPr>
                      <a:r>
                        <a:rPr lang="pt-PT" sz="1600" b="1" i="1" dirty="0">
                          <a:solidFill>
                            <a:schemeClr val="tx2">
                              <a:lumMod val="50000"/>
                            </a:schemeClr>
                          </a:solidFill>
                          <a:effectLst/>
                        </a:rPr>
                        <a:t>5g</a:t>
                      </a:r>
                      <a:endParaRPr lang="pt-PT"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 (98.8)</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 (95.3)</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 (93.7)</a:t>
                      </a: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pt-PT" sz="1600">
                          <a:solidFill>
                            <a:schemeClr val="tx2">
                              <a:lumMod val="75000"/>
                            </a:schemeClr>
                          </a:solidFill>
                          <a:effectLst/>
                          <a:latin typeface="+mn-lt"/>
                          <a:ea typeface="Calibri" panose="020F0502020204030204" pitchFamily="34" charset="0"/>
                          <a:cs typeface="Times New Roman" panose="02020603050405020304" pitchFamily="18" charset="0"/>
                        </a:rPr>
                        <a:t>+ (88)</a:t>
                      </a: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 (62.2)</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No (47.6)</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pt-PT" sz="1600" dirty="0">
                          <a:solidFill>
                            <a:schemeClr val="tx2">
                              <a:lumMod val="75000"/>
                            </a:schemeClr>
                          </a:solidFill>
                          <a:effectLst/>
                          <a:latin typeface="+mn-lt"/>
                          <a:ea typeface="Calibri" panose="020F0502020204030204" pitchFamily="34" charset="0"/>
                          <a:cs typeface="Times New Roman" panose="02020603050405020304" pitchFamily="18" charset="0"/>
                        </a:rPr>
                        <a:t>III (66.5)</a:t>
                      </a: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2026480"/>
                  </a:ext>
                </a:extLst>
              </a:tr>
            </a:tbl>
          </a:graphicData>
        </a:graphic>
      </p:graphicFrame>
      <p:sp>
        <p:nvSpPr>
          <p:cNvPr id="5" name="Text Placeholder 3">
            <a:extLst>
              <a:ext uri="{FF2B5EF4-FFF2-40B4-BE49-F238E27FC236}">
                <a16:creationId xmlns:a16="http://schemas.microsoft.com/office/drawing/2014/main" id="{AEC8D4BE-C1E6-49FE-B8D9-E92641878F21}"/>
              </a:ext>
            </a:extLst>
          </p:cNvPr>
          <p:cNvSpPr txBox="1">
            <a:spLocks/>
          </p:cNvSpPr>
          <p:nvPr/>
        </p:nvSpPr>
        <p:spPr>
          <a:xfrm>
            <a:off x="15547623" y="33131132"/>
            <a:ext cx="13630990" cy="1562362"/>
          </a:xfrm>
          <a:prstGeom prst="rect">
            <a:avLst/>
          </a:prstGeom>
        </p:spPr>
        <p:txBody>
          <a:bodyPr vert="horz" lIns="91440" tIns="45720" rIns="91440" bIns="45720" rtlCol="0">
            <a:noAutofit/>
          </a:bodyPr>
          <a:lstStyle>
            <a:lvl1pPr marL="0" indent="0" algn="r" defTabSz="914400" rtl="0" eaLnBrk="1" latinLnBrk="0" hangingPunct="1">
              <a:spcBef>
                <a:spcPct val="20000"/>
              </a:spcBef>
              <a:buFont typeface="Arial" pitchFamily="34" charset="0"/>
              <a:buNone/>
              <a:defRPr sz="54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70000"/>
              </a:lnSpc>
            </a:pPr>
            <a:r>
              <a:rPr lang="en-US"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In general, the AMES toxicity decreased with the incorporation of aryl and alkyl amines into the 1,4-NQ and 5-OH-1,4-NQ skeleton. All derivative compounds decreased their Acute Oral Toxicity and were classified as Category III (LD</a:t>
            </a:r>
            <a:r>
              <a:rPr lang="en-US" sz="1800" baseline="-25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50</a:t>
            </a:r>
            <a:r>
              <a:rPr lang="en-US"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values between 500 mg/kg and 5000 mg/kg) instead of Category II (LD</a:t>
            </a:r>
            <a:r>
              <a:rPr lang="en-US" sz="1800" baseline="-25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50</a:t>
            </a:r>
            <a:r>
              <a:rPr lang="en-US"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values between 50 mg/kg and 500 mg/kg) in which their precursors were inserted. </a:t>
            </a:r>
            <a:endParaRPr lang="en-US" sz="1800" dirty="0">
              <a:solidFill>
                <a:srgbClr val="1F497D"/>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gn="just">
              <a:lnSpc>
                <a:spcPct val="170000"/>
              </a:lnSpc>
            </a:pPr>
            <a:endParaRPr lang="en-US" sz="1800" dirty="0"/>
          </a:p>
          <a:p>
            <a:pPr algn="just">
              <a:lnSpc>
                <a:spcPct val="170000"/>
              </a:lnSpc>
            </a:pPr>
            <a:r>
              <a:rPr lang="en-US" sz="1800"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p>
          <a:p>
            <a:pPr algn="just">
              <a:lnSpc>
                <a:spcPct val="170000"/>
              </a:lnSpc>
            </a:pPr>
            <a:endParaRPr lang="en-US" sz="1800"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Placeholder 3">
            <a:extLst>
              <a:ext uri="{FF2B5EF4-FFF2-40B4-BE49-F238E27FC236}">
                <a16:creationId xmlns:a16="http://schemas.microsoft.com/office/drawing/2014/main" id="{6C260CC9-2CFF-4271-963B-FFE967FEE861}"/>
              </a:ext>
            </a:extLst>
          </p:cNvPr>
          <p:cNvSpPr txBox="1">
            <a:spLocks/>
          </p:cNvSpPr>
          <p:nvPr/>
        </p:nvSpPr>
        <p:spPr>
          <a:xfrm>
            <a:off x="15599355" y="35722753"/>
            <a:ext cx="13630990" cy="1562362"/>
          </a:xfrm>
          <a:prstGeom prst="rect">
            <a:avLst/>
          </a:prstGeom>
        </p:spPr>
        <p:txBody>
          <a:bodyPr vert="horz" lIns="91440" tIns="45720" rIns="91440" bIns="45720" rtlCol="0">
            <a:noAutofit/>
          </a:bodyPr>
          <a:lstStyle>
            <a:lvl1pPr marL="0" indent="0" algn="r" defTabSz="914400" rtl="0" eaLnBrk="1" latinLnBrk="0" hangingPunct="1">
              <a:spcBef>
                <a:spcPct val="20000"/>
              </a:spcBef>
              <a:buFont typeface="Arial" pitchFamily="34" charset="0"/>
              <a:buNone/>
              <a:defRPr sz="54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70000"/>
              </a:lnSpc>
            </a:pPr>
            <a:r>
              <a:rPr lang="en-US"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microwave synthesis, characterization and </a:t>
            </a:r>
            <a:r>
              <a:rPr lang="en-US" sz="18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in silico </a:t>
            </a:r>
            <a:r>
              <a:rPr lang="en-US"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biological parameters and activities of a series of 1,4-NQ and 5-OH-1,4-NQ derivatives  have been described. Microwave synthesis showed to be an excellent green alternative to produce these compounds with relatively good yields in reaction times ≤ 10 minutes. Synthetized naphthoquinones derivatives showed promising </a:t>
            </a:r>
            <a:r>
              <a:rPr lang="en-US" sz="18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in silico </a:t>
            </a:r>
            <a:r>
              <a:rPr lang="en-US"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results,  as indicated by their scoring functions, which showed better activities when compared to their precursors. ADME profiles revealed an increase on blood-brain barrier (BBB) penetration with the incorporation of aryl and</a:t>
            </a:r>
            <a:r>
              <a:rPr lang="en-US" sz="1800" dirty="0">
                <a:solidFill>
                  <a:srgbClr val="002060"/>
                </a:solidFill>
                <a:highlight>
                  <a:srgbClr val="FFFFFF"/>
                </a:highlight>
                <a:latin typeface="Calibri" panose="020F0502020204030204" pitchFamily="34" charset="0"/>
                <a:ea typeface="Calibri" panose="020F0502020204030204" pitchFamily="34" charset="0"/>
                <a:cs typeface="Times New Roman" panose="02020603050405020304" pitchFamily="18" charset="0"/>
              </a:rPr>
              <a:t> alkyl </a:t>
            </a:r>
            <a:r>
              <a:rPr lang="en-US"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couplers, into the nuclear scaffold and a decrease on the AMES Toxicity, suggesting that the studied compounds are promising leads for the development of selective drugs. Future studies are planned to predict the antioxidant activity and </a:t>
            </a:r>
            <a:r>
              <a:rPr lang="en-US" sz="18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in vitro </a:t>
            </a:r>
            <a:r>
              <a:rPr lang="en-US"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biological evaluation.</a:t>
            </a:r>
          </a:p>
          <a:p>
            <a:pPr algn="just">
              <a:lnSpc>
                <a:spcPct val="170000"/>
              </a:lnSpc>
            </a:pPr>
            <a:endParaRPr lang="en-US" sz="1800"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70000"/>
              </a:lnSpc>
            </a:pPr>
            <a:endParaRPr lang="en-US" sz="1800"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70000"/>
              </a:lnSpc>
            </a:pPr>
            <a:endParaRPr lang="en-US" sz="1800"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a:p>
            <a:pPr>
              <a:lnSpc>
                <a:spcPct val="170000"/>
              </a:lnSpc>
            </a:pPr>
            <a:endParaRPr lang="en-US" sz="1800" dirty="0"/>
          </a:p>
        </p:txBody>
      </p:sp>
      <p:graphicFrame>
        <p:nvGraphicFramePr>
          <p:cNvPr id="1024" name="Objeto 1023">
            <a:extLst>
              <a:ext uri="{FF2B5EF4-FFF2-40B4-BE49-F238E27FC236}">
                <a16:creationId xmlns:a16="http://schemas.microsoft.com/office/drawing/2014/main" id="{4184BF5B-7CEF-4D19-8C43-8695E24277A5}"/>
              </a:ext>
            </a:extLst>
          </p:cNvPr>
          <p:cNvGraphicFramePr>
            <a:graphicFrameLocks noChangeAspect="1"/>
          </p:cNvGraphicFramePr>
          <p:nvPr>
            <p:extLst>
              <p:ext uri="{D42A27DB-BD31-4B8C-83A1-F6EECF244321}">
                <p14:modId xmlns:p14="http://schemas.microsoft.com/office/powerpoint/2010/main" val="4118334286"/>
              </p:ext>
            </p:extLst>
          </p:nvPr>
        </p:nvGraphicFramePr>
        <p:xfrm>
          <a:off x="17073834" y="8899387"/>
          <a:ext cx="1183604" cy="3999416"/>
        </p:xfrm>
        <a:graphic>
          <a:graphicData uri="http://schemas.openxmlformats.org/presentationml/2006/ole">
            <mc:AlternateContent xmlns:mc="http://schemas.openxmlformats.org/markup-compatibility/2006">
              <mc:Choice xmlns:v="urn:schemas-microsoft-com:vml" Requires="v">
                <p:oleObj spid="_x0000_s1128" name="CS ChemDraw Drawing" r:id="rId7" imgW="741711" imgH="2504890" progId="ChemDraw.Document.6.0">
                  <p:embed/>
                </p:oleObj>
              </mc:Choice>
              <mc:Fallback>
                <p:oleObj name="CS ChemDraw Drawing" r:id="rId7" imgW="741711" imgH="2504890" progId="ChemDraw.Document.6.0">
                  <p:embed/>
                  <p:pic>
                    <p:nvPicPr>
                      <p:cNvPr id="0" name=""/>
                      <p:cNvPicPr/>
                      <p:nvPr/>
                    </p:nvPicPr>
                    <p:blipFill>
                      <a:blip r:embed="rId8"/>
                      <a:stretch>
                        <a:fillRect/>
                      </a:stretch>
                    </p:blipFill>
                    <p:spPr>
                      <a:xfrm>
                        <a:off x="17073834" y="8899387"/>
                        <a:ext cx="1183604" cy="3999416"/>
                      </a:xfrm>
                      <a:prstGeom prst="rect">
                        <a:avLst/>
                      </a:prstGeom>
                    </p:spPr>
                  </p:pic>
                </p:oleObj>
              </mc:Fallback>
            </mc:AlternateContent>
          </a:graphicData>
        </a:graphic>
      </p:graphicFrame>
      <p:graphicFrame>
        <p:nvGraphicFramePr>
          <p:cNvPr id="1025" name="Objeto 1024">
            <a:extLst>
              <a:ext uri="{FF2B5EF4-FFF2-40B4-BE49-F238E27FC236}">
                <a16:creationId xmlns:a16="http://schemas.microsoft.com/office/drawing/2014/main" id="{857CC05B-1A3C-4944-BB6C-7B9EA884144F}"/>
              </a:ext>
            </a:extLst>
          </p:cNvPr>
          <p:cNvGraphicFramePr>
            <a:graphicFrameLocks noChangeAspect="1"/>
          </p:cNvGraphicFramePr>
          <p:nvPr>
            <p:extLst>
              <p:ext uri="{D42A27DB-BD31-4B8C-83A1-F6EECF244321}">
                <p14:modId xmlns:p14="http://schemas.microsoft.com/office/powerpoint/2010/main" val="2914989494"/>
              </p:ext>
            </p:extLst>
          </p:nvPr>
        </p:nvGraphicFramePr>
        <p:xfrm>
          <a:off x="18852539" y="8299450"/>
          <a:ext cx="7777163" cy="5281612"/>
        </p:xfrm>
        <a:graphic>
          <a:graphicData uri="http://schemas.openxmlformats.org/presentationml/2006/ole">
            <mc:AlternateContent xmlns:mc="http://schemas.openxmlformats.org/markup-compatibility/2006">
              <mc:Choice xmlns:v="urn:schemas-microsoft-com:vml" Requires="v">
                <p:oleObj spid="_x0000_s1129" name="CS ChemDraw Drawing" r:id="rId9" imgW="5240901" imgH="3559925" progId="ChemDraw.Document.6.0">
                  <p:embed/>
                </p:oleObj>
              </mc:Choice>
              <mc:Fallback>
                <p:oleObj name="CS ChemDraw Drawing" r:id="rId9" imgW="5240901" imgH="3559925" progId="ChemDraw.Document.6.0">
                  <p:embed/>
                  <p:pic>
                    <p:nvPicPr>
                      <p:cNvPr id="0" name=""/>
                      <p:cNvPicPr/>
                      <p:nvPr/>
                    </p:nvPicPr>
                    <p:blipFill>
                      <a:blip r:embed="rId10"/>
                      <a:stretch>
                        <a:fillRect/>
                      </a:stretch>
                    </p:blipFill>
                    <p:spPr>
                      <a:xfrm>
                        <a:off x="18852539" y="8299450"/>
                        <a:ext cx="7777163" cy="5281612"/>
                      </a:xfrm>
                      <a:prstGeom prst="rect">
                        <a:avLst/>
                      </a:prstGeom>
                    </p:spPr>
                  </p:pic>
                </p:oleObj>
              </mc:Fallback>
            </mc:AlternateContent>
          </a:graphicData>
        </a:graphic>
      </p:graphicFrame>
      <p:sp>
        <p:nvSpPr>
          <p:cNvPr id="36" name="CaixaDeTexto 35">
            <a:extLst>
              <a:ext uri="{FF2B5EF4-FFF2-40B4-BE49-F238E27FC236}">
                <a16:creationId xmlns:a16="http://schemas.microsoft.com/office/drawing/2014/main" id="{CFAB5A76-1592-40CB-827A-4980C45457D5}"/>
              </a:ext>
            </a:extLst>
          </p:cNvPr>
          <p:cNvSpPr txBox="1"/>
          <p:nvPr/>
        </p:nvSpPr>
        <p:spPr>
          <a:xfrm>
            <a:off x="19900162" y="13731856"/>
            <a:ext cx="7129831" cy="423449"/>
          </a:xfrm>
          <a:prstGeom prst="rect">
            <a:avLst/>
          </a:prstGeom>
          <a:noFill/>
        </p:spPr>
        <p:txBody>
          <a:bodyPr wrap="square">
            <a:spAutoFit/>
          </a:bodyPr>
          <a:lstStyle/>
          <a:p>
            <a:pPr>
              <a:lnSpc>
                <a:spcPct val="150000"/>
              </a:lnSpc>
              <a:spcAft>
                <a:spcPts val="1000"/>
              </a:spcAft>
            </a:pPr>
            <a:r>
              <a:rPr lang="en-GB" sz="1600" b="1" dirty="0">
                <a:solidFill>
                  <a:schemeClr val="tx2">
                    <a:lumMod val="50000"/>
                  </a:schemeClr>
                </a:solidFill>
                <a:effectLst/>
              </a:rPr>
              <a:t>Scheme 1. </a:t>
            </a:r>
            <a:r>
              <a:rPr lang="en-GB" sz="1600" dirty="0">
                <a:solidFill>
                  <a:schemeClr val="tx2">
                    <a:lumMod val="50000"/>
                  </a:schemeClr>
                </a:solidFill>
                <a:effectLst/>
              </a:rPr>
              <a:t>Naphthoquinone aryl and alkylamine derivatives</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28" name="Tabela 1027">
            <a:extLst>
              <a:ext uri="{FF2B5EF4-FFF2-40B4-BE49-F238E27FC236}">
                <a16:creationId xmlns:a16="http://schemas.microsoft.com/office/drawing/2014/main" id="{42354561-EEA3-48FB-A337-24660840CAA9}"/>
              </a:ext>
            </a:extLst>
          </p:cNvPr>
          <p:cNvGraphicFramePr>
            <a:graphicFrameLocks noGrp="1"/>
          </p:cNvGraphicFramePr>
          <p:nvPr>
            <p:extLst>
              <p:ext uri="{D42A27DB-BD31-4B8C-83A1-F6EECF244321}">
                <p14:modId xmlns:p14="http://schemas.microsoft.com/office/powerpoint/2010/main" val="3154216275"/>
              </p:ext>
            </p:extLst>
          </p:nvPr>
        </p:nvGraphicFramePr>
        <p:xfrm>
          <a:off x="2142959" y="25469233"/>
          <a:ext cx="7702306" cy="6026468"/>
        </p:xfrm>
        <a:graphic>
          <a:graphicData uri="http://schemas.openxmlformats.org/drawingml/2006/table">
            <a:tbl>
              <a:tblPr firstRow="1" firstCol="1" bandRow="1">
                <a:tableStyleId>{2D5ABB26-0587-4C30-8999-92F81FD0307C}</a:tableStyleId>
              </a:tblPr>
              <a:tblGrid>
                <a:gridCol w="1144416">
                  <a:extLst>
                    <a:ext uri="{9D8B030D-6E8A-4147-A177-3AD203B41FA5}">
                      <a16:colId xmlns:a16="http://schemas.microsoft.com/office/drawing/2014/main" val="2105914040"/>
                    </a:ext>
                  </a:extLst>
                </a:gridCol>
                <a:gridCol w="1514043">
                  <a:extLst>
                    <a:ext uri="{9D8B030D-6E8A-4147-A177-3AD203B41FA5}">
                      <a16:colId xmlns:a16="http://schemas.microsoft.com/office/drawing/2014/main" val="256683751"/>
                    </a:ext>
                  </a:extLst>
                </a:gridCol>
                <a:gridCol w="1689512">
                  <a:extLst>
                    <a:ext uri="{9D8B030D-6E8A-4147-A177-3AD203B41FA5}">
                      <a16:colId xmlns:a16="http://schemas.microsoft.com/office/drawing/2014/main" val="1598272230"/>
                    </a:ext>
                  </a:extLst>
                </a:gridCol>
                <a:gridCol w="1616055">
                  <a:extLst>
                    <a:ext uri="{9D8B030D-6E8A-4147-A177-3AD203B41FA5}">
                      <a16:colId xmlns:a16="http://schemas.microsoft.com/office/drawing/2014/main" val="717951669"/>
                    </a:ext>
                  </a:extLst>
                </a:gridCol>
                <a:gridCol w="1738280">
                  <a:extLst>
                    <a:ext uri="{9D8B030D-6E8A-4147-A177-3AD203B41FA5}">
                      <a16:colId xmlns:a16="http://schemas.microsoft.com/office/drawing/2014/main" val="1197556030"/>
                    </a:ext>
                  </a:extLst>
                </a:gridCol>
              </a:tblGrid>
              <a:tr h="445512">
                <a:tc rowSpan="2">
                  <a:txBody>
                    <a:bodyPr/>
                    <a:lstStyle/>
                    <a:p>
                      <a:pPr>
                        <a:lnSpc>
                          <a:spcPct val="150000"/>
                        </a:lnSpc>
                        <a:spcAft>
                          <a:spcPts val="1000"/>
                        </a:spcAft>
                      </a:pPr>
                      <a:r>
                        <a:rPr lang="en-GB" sz="1600" b="1" dirty="0">
                          <a:solidFill>
                            <a:schemeClr val="tx2">
                              <a:lumMod val="50000"/>
                            </a:schemeClr>
                          </a:solidFill>
                          <a:effectLst/>
                          <a:highlight>
                            <a:srgbClr val="FFFFFF"/>
                          </a:highlight>
                        </a:rPr>
                        <a:t> </a:t>
                      </a:r>
                      <a:endParaRPr lang="pt-PT" sz="1600" b="1" dirty="0">
                        <a:solidFill>
                          <a:schemeClr val="tx2">
                            <a:lumMod val="50000"/>
                          </a:schemeClr>
                        </a:solidFill>
                        <a:effectLst/>
                        <a:highlight>
                          <a:srgbClr val="FFFFFF"/>
                        </a:highlight>
                      </a:endParaRPr>
                    </a:p>
                    <a:p>
                      <a:pPr>
                        <a:lnSpc>
                          <a:spcPct val="150000"/>
                        </a:lnSpc>
                        <a:spcAft>
                          <a:spcPts val="1000"/>
                        </a:spcAft>
                      </a:pPr>
                      <a:r>
                        <a:rPr lang="en-GB" sz="1600" b="1" dirty="0">
                          <a:solidFill>
                            <a:schemeClr val="tx2">
                              <a:lumMod val="50000"/>
                            </a:schemeClr>
                          </a:solidFill>
                          <a:effectLst/>
                          <a:highlight>
                            <a:srgbClr val="FFFFFF"/>
                          </a:highlight>
                        </a:rPr>
                        <a:t> Compound</a:t>
                      </a:r>
                      <a:endParaRPr lang="pt-PT" sz="1600" b="1" dirty="0">
                        <a:solidFill>
                          <a:schemeClr val="tx2">
                            <a:lumMod val="50000"/>
                          </a:schemeClr>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gridSpan="4">
                  <a:txBody>
                    <a:bodyPr/>
                    <a:lstStyle/>
                    <a:p>
                      <a:pPr>
                        <a:lnSpc>
                          <a:spcPct val="100000"/>
                        </a:lnSpc>
                        <a:spcAft>
                          <a:spcPts val="1000"/>
                        </a:spcAft>
                      </a:pPr>
                      <a:r>
                        <a:rPr lang="en-GB" sz="1600" b="1" dirty="0">
                          <a:solidFill>
                            <a:schemeClr val="tx2">
                              <a:lumMod val="50000"/>
                            </a:schemeClr>
                          </a:solidFill>
                          <a:effectLst/>
                        </a:rPr>
                        <a:t>Table 1. Yields (%) of naphthoquinone derivatives under microwave </a:t>
                      </a:r>
                      <a:r>
                        <a:rPr lang="en-GB" sz="1600" b="1" dirty="0">
                          <a:solidFill>
                            <a:schemeClr val="tx2">
                              <a:lumMod val="50000"/>
                            </a:schemeClr>
                          </a:solidFill>
                          <a:effectLst/>
                          <a:highlight>
                            <a:srgbClr val="FFFFFF"/>
                          </a:highlight>
                        </a:rPr>
                        <a:t>irradiation and conventional heating</a:t>
                      </a:r>
                      <a:endParaRPr lang="pt-PT" sz="1600" b="1" dirty="0">
                        <a:solidFill>
                          <a:schemeClr val="tx2">
                            <a:lumMod val="50000"/>
                          </a:schemeClr>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hMerge="1">
                  <a:txBody>
                    <a:bodyPr/>
                    <a:lstStyle/>
                    <a:p>
                      <a:endParaRPr lang="pt-PT"/>
                    </a:p>
                  </a:txBody>
                  <a:tcPr/>
                </a:tc>
                <a:tc hMerge="1">
                  <a:txBody>
                    <a:bodyPr/>
                    <a:lstStyle/>
                    <a:p>
                      <a:endParaRPr lang="pt-PT"/>
                    </a:p>
                  </a:txBody>
                  <a:tcPr/>
                </a:tc>
                <a:tc hMerge="1">
                  <a:txBody>
                    <a:bodyPr/>
                    <a:lstStyle/>
                    <a:p>
                      <a:endParaRPr lang="pt-PT"/>
                    </a:p>
                  </a:txBody>
                  <a:tcPr/>
                </a:tc>
                <a:extLst>
                  <a:ext uri="{0D108BD9-81ED-4DB2-BD59-A6C34878D82A}">
                    <a16:rowId xmlns:a16="http://schemas.microsoft.com/office/drawing/2014/main" val="708323611"/>
                  </a:ext>
                </a:extLst>
              </a:tr>
              <a:tr h="0">
                <a:tc vMerge="1">
                  <a:txBody>
                    <a:bodyPr/>
                    <a:lstStyle/>
                    <a:p>
                      <a:endParaRPr lang="pt-PT"/>
                    </a:p>
                  </a:txBody>
                  <a:tcPr/>
                </a:tc>
                <a:tc gridSpan="2">
                  <a:txBody>
                    <a:bodyPr/>
                    <a:lstStyle/>
                    <a:p>
                      <a:pPr>
                        <a:lnSpc>
                          <a:spcPct val="150000"/>
                        </a:lnSpc>
                        <a:spcAft>
                          <a:spcPts val="1000"/>
                        </a:spcAft>
                      </a:pPr>
                      <a:r>
                        <a:rPr lang="en-GB" sz="1600" b="1" dirty="0">
                          <a:solidFill>
                            <a:schemeClr val="tx2">
                              <a:lumMod val="50000"/>
                            </a:schemeClr>
                          </a:solidFill>
                          <a:effectLst/>
                          <a:highlight>
                            <a:srgbClr val="FFFFFF"/>
                          </a:highlight>
                        </a:rPr>
                        <a:t>Microwave irradiation</a:t>
                      </a:r>
                      <a:endParaRPr lang="pt-PT" sz="1600" b="1" dirty="0">
                        <a:solidFill>
                          <a:schemeClr val="tx2">
                            <a:lumMod val="50000"/>
                          </a:schemeClr>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50000"/>
                        </a:lnSpc>
                        <a:spcAft>
                          <a:spcPts val="1000"/>
                        </a:spcAft>
                      </a:pPr>
                      <a:endParaRPr lang="pt-PT" sz="1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ct val="150000"/>
                        </a:lnSpc>
                        <a:spcAft>
                          <a:spcPts val="1000"/>
                        </a:spcAft>
                      </a:pPr>
                      <a:r>
                        <a:rPr lang="pt-PT" sz="1600" b="1" dirty="0" err="1">
                          <a:solidFill>
                            <a:schemeClr val="tx2">
                              <a:lumMod val="50000"/>
                            </a:schemeClr>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Conventional</a:t>
                      </a:r>
                      <a:r>
                        <a:rPr lang="pt-PT" sz="1600" b="1" dirty="0">
                          <a:solidFill>
                            <a:schemeClr val="tx2">
                              <a:lumMod val="50000"/>
                            </a:schemeClr>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 </a:t>
                      </a:r>
                      <a:r>
                        <a:rPr lang="pt-PT" sz="1600" b="1" dirty="0" err="1">
                          <a:solidFill>
                            <a:schemeClr val="tx2">
                              <a:lumMod val="50000"/>
                            </a:schemeClr>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heating</a:t>
                      </a:r>
                      <a:r>
                        <a:rPr lang="pt-PT" sz="1600" b="1" dirty="0">
                          <a:solidFill>
                            <a:schemeClr val="tx2">
                              <a:lumMod val="50000"/>
                            </a:schemeClr>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 </a:t>
                      </a:r>
                      <a:r>
                        <a:rPr lang="pt-PT" sz="1600" b="1" baseline="30000" dirty="0">
                          <a:solidFill>
                            <a:schemeClr val="tx2">
                              <a:lumMod val="50000"/>
                            </a:schemeClr>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4</a:t>
                      </a:r>
                      <a:r>
                        <a:rPr lang="en-GB" sz="1600" baseline="30000" dirty="0">
                          <a:solidFill>
                            <a:srgbClr val="00206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a:t>
                      </a:r>
                      <a:endParaRPr lang="pt-PT" sz="1600" b="1" dirty="0">
                        <a:solidFill>
                          <a:schemeClr val="tx2">
                            <a:lumMod val="50000"/>
                          </a:schemeClr>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50000"/>
                        </a:lnSpc>
                        <a:spcAft>
                          <a:spcPts val="1000"/>
                        </a:spcAft>
                      </a:pPr>
                      <a:endParaRPr lang="pt-PT" sz="1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8980100"/>
                  </a:ext>
                </a:extLst>
              </a:tr>
              <a:tr h="0">
                <a:tc>
                  <a:txBody>
                    <a:bodyPr/>
                    <a:lstStyle/>
                    <a:p>
                      <a:pPr>
                        <a:lnSpc>
                          <a:spcPct val="150000"/>
                        </a:lnSpc>
                        <a:spcAft>
                          <a:spcPts val="1000"/>
                        </a:spcAft>
                      </a:pPr>
                      <a:endParaRPr lang="pt-PT" sz="1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000"/>
                        </a:spcAft>
                      </a:pPr>
                      <a:r>
                        <a:rPr lang="pt-PT" sz="1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Time (minutes)</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000"/>
                        </a:spcAft>
                      </a:pPr>
                      <a:r>
                        <a:rPr lang="pt-PT" sz="1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Yield (%)</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000"/>
                        </a:spcAft>
                      </a:pPr>
                      <a:r>
                        <a:rPr lang="pt-PT" sz="1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Time (</a:t>
                      </a:r>
                      <a:r>
                        <a:rPr lang="pt-PT" sz="1600" b="1" dirty="0" err="1">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hours</a:t>
                      </a:r>
                      <a:r>
                        <a:rPr lang="pt-PT" sz="1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000"/>
                        </a:spcAft>
                      </a:pPr>
                      <a:r>
                        <a:rPr lang="pt-PT" sz="1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Yield (%)</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4148767"/>
                  </a:ext>
                </a:extLst>
              </a:tr>
              <a:tr h="0">
                <a:tc>
                  <a:txBody>
                    <a:bodyPr/>
                    <a:lstStyle/>
                    <a:p>
                      <a:pPr>
                        <a:lnSpc>
                          <a:spcPct val="150000"/>
                        </a:lnSpc>
                        <a:spcAft>
                          <a:spcPts val="1000"/>
                        </a:spcAft>
                      </a:pPr>
                      <a:r>
                        <a:rPr lang="pt-PT" sz="1600" b="1" i="1" dirty="0">
                          <a:solidFill>
                            <a:srgbClr val="002060"/>
                          </a:solidFill>
                          <a:effectLst/>
                        </a:rPr>
                        <a:t>4a</a:t>
                      </a:r>
                      <a:endParaRPr lang="pt-PT" sz="16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nSpc>
                          <a:spcPct val="150000"/>
                        </a:lnSpc>
                        <a:spcAft>
                          <a:spcPts val="1000"/>
                        </a:spcAft>
                      </a:pPr>
                      <a:r>
                        <a:rPr lang="pt-PT"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10</a:t>
                      </a:r>
                      <a:endParaRPr lang="pt-PT" sz="1600" baseline="30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l">
                        <a:lnSpc>
                          <a:spcPct val="115000"/>
                        </a:lnSpc>
                        <a:spcAft>
                          <a:spcPts val="1000"/>
                        </a:spcAft>
                      </a:pP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76</a:t>
                      </a:r>
                      <a:r>
                        <a:rPr lang="en-GB" sz="1800" baseline="30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1)</a:t>
                      </a:r>
                      <a:endParaRPr lang="pt-PT" sz="1800" baseline="30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l">
                        <a:lnSpc>
                          <a:spcPct val="115000"/>
                        </a:lnSpc>
                        <a:spcAft>
                          <a:spcPts val="1000"/>
                        </a:spcAft>
                      </a:pP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24</a:t>
                      </a:r>
                      <a:endParaRPr lang="pt-PT"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l">
                        <a:lnSpc>
                          <a:spcPct val="115000"/>
                        </a:lnSpc>
                        <a:spcAft>
                          <a:spcPts val="1000"/>
                        </a:spcAft>
                      </a:pP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42</a:t>
                      </a:r>
                      <a:endParaRPr lang="pt-PT"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29160353"/>
                  </a:ext>
                </a:extLst>
              </a:tr>
              <a:tr h="0">
                <a:tc>
                  <a:txBody>
                    <a:bodyPr/>
                    <a:lstStyle/>
                    <a:p>
                      <a:pPr>
                        <a:lnSpc>
                          <a:spcPct val="150000"/>
                        </a:lnSpc>
                        <a:spcAft>
                          <a:spcPts val="1000"/>
                        </a:spcAft>
                      </a:pPr>
                      <a:r>
                        <a:rPr lang="pt-PT" sz="1600" b="1" i="1" dirty="0">
                          <a:solidFill>
                            <a:srgbClr val="002060"/>
                          </a:solidFill>
                          <a:effectLst/>
                        </a:rPr>
                        <a:t>4b</a:t>
                      </a:r>
                      <a:endParaRPr lang="pt-PT" sz="16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rgbClr val="00206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tc>
                <a:tc>
                  <a:txBody>
                    <a:bodyPr/>
                    <a:lstStyle/>
                    <a:p>
                      <a:pPr algn="l">
                        <a:lnSpc>
                          <a:spcPct val="115000"/>
                        </a:lnSpc>
                        <a:spcAft>
                          <a:spcPts val="1000"/>
                        </a:spcAft>
                      </a:pP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59 </a:t>
                      </a:r>
                      <a:r>
                        <a:rPr lang="en-GB" sz="1800" baseline="30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a:t>
                      </a:r>
                      <a:endParaRPr lang="pt-PT"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4</a:t>
                      </a:r>
                      <a:endParaRPr lang="pt-PT"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64</a:t>
                      </a:r>
                      <a:endParaRPr lang="pt-PT"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5529007"/>
                  </a:ext>
                </a:extLst>
              </a:tr>
              <a:tr h="0">
                <a:tc>
                  <a:txBody>
                    <a:bodyPr/>
                    <a:lstStyle/>
                    <a:p>
                      <a:pPr>
                        <a:lnSpc>
                          <a:spcPct val="150000"/>
                        </a:lnSpc>
                        <a:spcAft>
                          <a:spcPts val="1000"/>
                        </a:spcAft>
                      </a:pPr>
                      <a:r>
                        <a:rPr lang="pt-PT" sz="1600" b="1" i="1" dirty="0">
                          <a:solidFill>
                            <a:srgbClr val="002060"/>
                          </a:solidFill>
                          <a:effectLst/>
                        </a:rPr>
                        <a:t>4c</a:t>
                      </a:r>
                      <a:endParaRPr lang="pt-PT" sz="16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tc>
                <a:tc>
                  <a:txBody>
                    <a:bodyPr/>
                    <a:lstStyle/>
                    <a:p>
                      <a:pPr algn="l">
                        <a:lnSpc>
                          <a:spcPct val="115000"/>
                        </a:lnSpc>
                        <a:spcAft>
                          <a:spcPts val="1000"/>
                        </a:spcAft>
                      </a:pP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50 </a:t>
                      </a:r>
                      <a:r>
                        <a:rPr lang="en-GB" sz="1800" baseline="30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a:t>
                      </a:r>
                      <a:endParaRPr lang="pt-PT"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24</a:t>
                      </a:r>
                      <a:endParaRPr lang="pt-PT"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20</a:t>
                      </a:r>
                      <a:endParaRPr lang="pt-PT"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8446291"/>
                  </a:ext>
                </a:extLst>
              </a:tr>
              <a:tr h="0">
                <a:tc>
                  <a:txBody>
                    <a:bodyPr/>
                    <a:lstStyle/>
                    <a:p>
                      <a:pPr>
                        <a:lnSpc>
                          <a:spcPct val="150000"/>
                        </a:lnSpc>
                        <a:spcAft>
                          <a:spcPts val="1000"/>
                        </a:spcAft>
                      </a:pPr>
                      <a:r>
                        <a:rPr lang="en-GB" sz="1600" b="1" i="1" dirty="0">
                          <a:solidFill>
                            <a:srgbClr val="002060"/>
                          </a:solidFill>
                          <a:effectLst/>
                        </a:rPr>
                        <a:t>4d</a:t>
                      </a:r>
                      <a:endParaRPr lang="pt-PT" sz="16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tc>
                <a:tc>
                  <a:txBody>
                    <a:bodyPr/>
                    <a:lstStyle/>
                    <a:p>
                      <a:pPr algn="l">
                        <a:lnSpc>
                          <a:spcPct val="115000"/>
                        </a:lnSpc>
                        <a:spcAft>
                          <a:spcPts val="1000"/>
                        </a:spcAft>
                      </a:pP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7 </a:t>
                      </a:r>
                      <a:r>
                        <a:rPr lang="en-GB" sz="1800" baseline="30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a:t>
                      </a:r>
                      <a:endParaRPr lang="pt-PT"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24</a:t>
                      </a:r>
                      <a:endParaRPr lang="pt-PT"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0</a:t>
                      </a:r>
                      <a:endParaRPr lang="pt-PT"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5030529"/>
                  </a:ext>
                </a:extLst>
              </a:tr>
              <a:tr h="0">
                <a:tc>
                  <a:txBody>
                    <a:bodyPr/>
                    <a:lstStyle/>
                    <a:p>
                      <a:pPr>
                        <a:lnSpc>
                          <a:spcPct val="150000"/>
                        </a:lnSpc>
                        <a:spcAft>
                          <a:spcPts val="1000"/>
                        </a:spcAft>
                      </a:pPr>
                      <a:r>
                        <a:rPr lang="pt-PT" sz="1600" b="1" i="1" dirty="0">
                          <a:solidFill>
                            <a:srgbClr val="002060"/>
                          </a:solidFill>
                          <a:effectLst/>
                        </a:rPr>
                        <a:t>4e</a:t>
                      </a:r>
                      <a:endParaRPr lang="pt-PT" sz="16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tc>
                <a:tc>
                  <a:txBody>
                    <a:bodyPr/>
                    <a:lstStyle/>
                    <a:p>
                      <a:pPr algn="l">
                        <a:lnSpc>
                          <a:spcPct val="115000"/>
                        </a:lnSpc>
                        <a:spcAft>
                          <a:spcPts val="1000"/>
                        </a:spcAft>
                      </a:pP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73 </a:t>
                      </a:r>
                      <a:r>
                        <a:rPr lang="en-GB" sz="1800" baseline="30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a:t>
                      </a:r>
                      <a:endParaRPr lang="pt-PT"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a:lnSpc>
                          <a:spcPct val="150000"/>
                        </a:lnSpc>
                        <a:spcAft>
                          <a:spcPts val="1000"/>
                        </a:spcAft>
                      </a:pPr>
                      <a:r>
                        <a:rPr lang="pt-PT"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80</a:t>
                      </a:r>
                    </a:p>
                  </a:txBody>
                  <a:tcPr marL="68580" marR="68580" marT="0" marB="0"/>
                </a:tc>
                <a:extLst>
                  <a:ext uri="{0D108BD9-81ED-4DB2-BD59-A6C34878D82A}">
                    <a16:rowId xmlns:a16="http://schemas.microsoft.com/office/drawing/2014/main" val="1366575846"/>
                  </a:ext>
                </a:extLst>
              </a:tr>
              <a:tr h="345808">
                <a:tc>
                  <a:txBody>
                    <a:bodyPr/>
                    <a:lstStyle/>
                    <a:p>
                      <a:pPr>
                        <a:lnSpc>
                          <a:spcPct val="150000"/>
                        </a:lnSpc>
                        <a:spcAft>
                          <a:spcPts val="1000"/>
                        </a:spcAft>
                      </a:pPr>
                      <a:r>
                        <a:rPr lang="pt-PT" sz="1600" b="1" i="1" dirty="0">
                          <a:solidFill>
                            <a:srgbClr val="002060"/>
                          </a:solidFill>
                          <a:effectLst/>
                        </a:rPr>
                        <a:t>4f</a:t>
                      </a:r>
                      <a:endParaRPr lang="pt-PT" sz="16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tc>
                <a:tc>
                  <a:txBody>
                    <a:bodyPr/>
                    <a:lstStyle/>
                    <a:p>
                      <a:pPr algn="l">
                        <a:lnSpc>
                          <a:spcPct val="115000"/>
                        </a:lnSpc>
                        <a:spcAft>
                          <a:spcPts val="1000"/>
                        </a:spcAft>
                      </a:pP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66 </a:t>
                      </a:r>
                      <a:r>
                        <a:rPr lang="en-GB" sz="1800" baseline="30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a:t>
                      </a:r>
                      <a:endParaRPr lang="pt-PT"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a:lnSpc>
                          <a:spcPct val="150000"/>
                        </a:lnSpc>
                        <a:spcAft>
                          <a:spcPts val="1000"/>
                        </a:spcAft>
                      </a:pPr>
                      <a:r>
                        <a:rPr lang="pt-PT"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71</a:t>
                      </a:r>
                    </a:p>
                  </a:txBody>
                  <a:tcPr marL="68580" marR="68580" marT="0" marB="0"/>
                </a:tc>
                <a:extLst>
                  <a:ext uri="{0D108BD9-81ED-4DB2-BD59-A6C34878D82A}">
                    <a16:rowId xmlns:a16="http://schemas.microsoft.com/office/drawing/2014/main" val="1637870970"/>
                  </a:ext>
                </a:extLst>
              </a:tr>
              <a:tr h="0">
                <a:tc>
                  <a:txBody>
                    <a:bodyPr/>
                    <a:lstStyle/>
                    <a:p>
                      <a:pPr>
                        <a:lnSpc>
                          <a:spcPct val="150000"/>
                        </a:lnSpc>
                        <a:spcAft>
                          <a:spcPts val="1000"/>
                        </a:spcAft>
                      </a:pPr>
                      <a:r>
                        <a:rPr lang="pt-PT" sz="1600" b="1" i="1" dirty="0">
                          <a:solidFill>
                            <a:srgbClr val="002060"/>
                          </a:solidFill>
                          <a:effectLst/>
                        </a:rPr>
                        <a:t>4g</a:t>
                      </a:r>
                      <a:endParaRPr lang="pt-PT" sz="16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nSpc>
                          <a:spcPct val="150000"/>
                        </a:lnSpc>
                        <a:spcAft>
                          <a:spcPts val="1000"/>
                        </a:spcAft>
                      </a:pPr>
                      <a:r>
                        <a:rPr lang="pt-PT"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65 </a:t>
                      </a:r>
                      <a:r>
                        <a:rPr lang="en-GB" sz="1800" baseline="30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a:t>
                      </a:r>
                      <a:endParaRPr lang="pt-PT"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nSpc>
                          <a:spcPct val="150000"/>
                        </a:lnSpc>
                        <a:spcAft>
                          <a:spcPts val="1000"/>
                        </a:spcAft>
                      </a:pPr>
                      <a:r>
                        <a:rPr lang="pt-PT"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B w="12700" cap="flat" cmpd="sng" algn="ctr">
                      <a:solidFill>
                        <a:schemeClr val="tx1"/>
                      </a:solidFill>
                      <a:prstDash val="solid"/>
                      <a:round/>
                      <a:headEnd type="none" w="med" len="med"/>
                      <a:tailEnd type="none" w="med" len="med"/>
                    </a:lnB>
                  </a:tcPr>
                </a:tc>
                <a:tc>
                  <a:txBody>
                    <a:bodyPr/>
                    <a:lstStyle/>
                    <a:p>
                      <a:pPr>
                        <a:lnSpc>
                          <a:spcPct val="150000"/>
                        </a:lnSpc>
                        <a:spcAft>
                          <a:spcPts val="1000"/>
                        </a:spcAft>
                      </a:pPr>
                      <a:r>
                        <a:rPr lang="pt-PT"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7103710"/>
                  </a:ext>
                </a:extLst>
              </a:tr>
              <a:tr h="0">
                <a:tc>
                  <a:txBody>
                    <a:bodyPr/>
                    <a:lstStyle/>
                    <a:p>
                      <a:pPr>
                        <a:lnSpc>
                          <a:spcPct val="150000"/>
                        </a:lnSpc>
                        <a:spcAft>
                          <a:spcPts val="1000"/>
                        </a:spcAft>
                      </a:pPr>
                      <a:endParaRPr lang="pt-PT" sz="8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50000"/>
                        </a:lnSpc>
                        <a:spcAft>
                          <a:spcPts val="1000"/>
                        </a:spcAft>
                      </a:pPr>
                      <a:endParaRPr lang="pt-PT" sz="8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50000"/>
                        </a:lnSpc>
                        <a:spcAft>
                          <a:spcPts val="1000"/>
                        </a:spcAft>
                      </a:pPr>
                      <a:endParaRPr lang="pt-PT" sz="8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50000"/>
                        </a:lnSpc>
                        <a:spcAft>
                          <a:spcPts val="1000"/>
                        </a:spcAft>
                      </a:pPr>
                      <a:endParaRPr lang="pt-PT" sz="8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50000"/>
                        </a:lnSpc>
                        <a:spcAft>
                          <a:spcPts val="1000"/>
                        </a:spcAft>
                      </a:pPr>
                      <a:endParaRPr lang="pt-PT" sz="8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320574048"/>
                  </a:ext>
                </a:extLst>
              </a:tr>
              <a:tr h="0">
                <a:tc>
                  <a:txBody>
                    <a:bodyPr/>
                    <a:lstStyle/>
                    <a:p>
                      <a:pPr>
                        <a:lnSpc>
                          <a:spcPct val="150000"/>
                        </a:lnSpc>
                        <a:spcAft>
                          <a:spcPts val="1000"/>
                        </a:spcAft>
                      </a:pPr>
                      <a:r>
                        <a:rPr lang="pt-PT"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5a</a:t>
                      </a:r>
                    </a:p>
                  </a:txBody>
                  <a:tcPr marL="68580" marR="68580" marT="0" marB="0">
                    <a:lnT w="12700" cap="flat" cmpd="sng" algn="ctr">
                      <a:solidFill>
                        <a:schemeClr val="tx1"/>
                      </a:solidFill>
                      <a:prstDash val="solid"/>
                      <a:round/>
                      <a:headEnd type="none" w="med" len="med"/>
                      <a:tailEnd type="none" w="med" len="med"/>
                    </a:lnT>
                  </a:tcPr>
                </a:tc>
                <a:tc>
                  <a:txBody>
                    <a:bodyPr/>
                    <a:lstStyle/>
                    <a:p>
                      <a:pPr>
                        <a:lnSpc>
                          <a:spcPct val="150000"/>
                        </a:lnSpc>
                        <a:spcAft>
                          <a:spcPts val="1000"/>
                        </a:spcAft>
                      </a:pPr>
                      <a:r>
                        <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nchor="b">
                    <a:lnT w="12700" cap="flat" cmpd="sng" algn="ctr">
                      <a:solidFill>
                        <a:schemeClr val="tx1"/>
                      </a:solidFill>
                      <a:prstDash val="solid"/>
                      <a:round/>
                      <a:headEnd type="none" w="med" len="med"/>
                      <a:tailEnd type="none" w="med" len="med"/>
                    </a:lnT>
                  </a:tcPr>
                </a:tc>
                <a:tc>
                  <a:txBody>
                    <a:bodyPr/>
                    <a:lstStyle/>
                    <a:p>
                      <a:pPr algn="l">
                        <a:lnSpc>
                          <a:spcPct val="115000"/>
                        </a:lnSpc>
                        <a:spcAft>
                          <a:spcPts val="1000"/>
                        </a:spcAft>
                      </a:pP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31 </a:t>
                      </a:r>
                      <a:r>
                        <a:rPr lang="en-GB" sz="1800" baseline="30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3)</a:t>
                      </a:r>
                      <a:endParaRPr lang="pt-PT"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nSpc>
                          <a:spcPct val="150000"/>
                        </a:lnSpc>
                        <a:spcAft>
                          <a:spcPts val="1000"/>
                        </a:spcAft>
                      </a:pPr>
                      <a:r>
                        <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b">
                    <a:lnT w="12700" cap="flat" cmpd="sng" algn="ctr">
                      <a:solidFill>
                        <a:schemeClr val="tx1"/>
                      </a:solidFill>
                      <a:prstDash val="solid"/>
                      <a:round/>
                      <a:headEnd type="none" w="med" len="med"/>
                      <a:tailEnd type="none" w="med" len="med"/>
                    </a:lnT>
                  </a:tcPr>
                </a:tc>
                <a:tc>
                  <a:txBody>
                    <a:bodyPr/>
                    <a:lstStyle/>
                    <a:p>
                      <a:pPr>
                        <a:lnSpc>
                          <a:spcPct val="150000"/>
                        </a:lnSpc>
                        <a:spcAft>
                          <a:spcPts val="1000"/>
                        </a:spcAft>
                      </a:pPr>
                      <a:r>
                        <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0264745"/>
                  </a:ext>
                </a:extLst>
              </a:tr>
              <a:tr h="0">
                <a:tc>
                  <a:txBody>
                    <a:bodyPr/>
                    <a:lstStyle/>
                    <a:p>
                      <a:pPr>
                        <a:lnSpc>
                          <a:spcPct val="150000"/>
                        </a:lnSpc>
                        <a:spcAft>
                          <a:spcPts val="1000"/>
                        </a:spcAft>
                      </a:pPr>
                      <a:r>
                        <a:rPr lang="pt-PT"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5b</a:t>
                      </a:r>
                    </a:p>
                  </a:txBody>
                  <a:tcPr marL="68580" marR="68580" marT="0" marB="0"/>
                </a:tc>
                <a:tc>
                  <a:txBody>
                    <a:bodyPr/>
                    <a:lstStyle/>
                    <a:p>
                      <a:pPr>
                        <a:lnSpc>
                          <a:spcPct val="150000"/>
                        </a:lnSpc>
                        <a:spcAft>
                          <a:spcPts val="1000"/>
                        </a:spcAft>
                      </a:pPr>
                      <a:r>
                        <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nchor="b"/>
                </a:tc>
                <a:tc>
                  <a:txBody>
                    <a:bodyPr/>
                    <a:lstStyle/>
                    <a:p>
                      <a:pPr algn="l">
                        <a:lnSpc>
                          <a:spcPct val="115000"/>
                        </a:lnSpc>
                        <a:spcAft>
                          <a:spcPts val="1000"/>
                        </a:spcAft>
                      </a:pP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24 </a:t>
                      </a:r>
                      <a:r>
                        <a:rPr lang="en-GB" sz="1800" baseline="30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3)</a:t>
                      </a:r>
                      <a:endParaRPr lang="pt-PT"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b"/>
                </a:tc>
                <a:tc>
                  <a:txBody>
                    <a:bodyPr/>
                    <a:lstStyle/>
                    <a:p>
                      <a:pPr>
                        <a:lnSpc>
                          <a:spcPct val="150000"/>
                        </a:lnSpc>
                        <a:spcAft>
                          <a:spcPts val="1000"/>
                        </a:spcAft>
                      </a:pPr>
                      <a:r>
                        <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b"/>
                </a:tc>
                <a:extLst>
                  <a:ext uri="{0D108BD9-81ED-4DB2-BD59-A6C34878D82A}">
                    <a16:rowId xmlns:a16="http://schemas.microsoft.com/office/drawing/2014/main" val="2069358672"/>
                  </a:ext>
                </a:extLst>
              </a:tr>
              <a:tr h="261375">
                <a:tc>
                  <a:txBody>
                    <a:bodyPr/>
                    <a:lstStyle/>
                    <a:p>
                      <a:pPr>
                        <a:lnSpc>
                          <a:spcPct val="150000"/>
                        </a:lnSpc>
                        <a:spcAft>
                          <a:spcPts val="1000"/>
                        </a:spcAft>
                      </a:pPr>
                      <a:r>
                        <a:rPr lang="pt-PT" sz="1600" b="1" i="1" dirty="0">
                          <a:solidFill>
                            <a:schemeClr val="tx2">
                              <a:lumMod val="50000"/>
                            </a:schemeClr>
                          </a:solidFill>
                          <a:effectLst/>
                        </a:rPr>
                        <a:t>5c</a:t>
                      </a:r>
                      <a:endParaRPr lang="pt-PT"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nchor="b"/>
                </a:tc>
                <a:tc>
                  <a:txBody>
                    <a:bodyPr/>
                    <a:lstStyle/>
                    <a:p>
                      <a:pPr algn="l">
                        <a:lnSpc>
                          <a:spcPct val="115000"/>
                        </a:lnSpc>
                        <a:spcAft>
                          <a:spcPts val="1000"/>
                        </a:spcAft>
                      </a:pP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19 </a:t>
                      </a:r>
                      <a:r>
                        <a:rPr lang="en-GB" sz="1800" baseline="30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3)</a:t>
                      </a:r>
                      <a:endParaRPr lang="pt-PT"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b"/>
                </a:tc>
                <a:tc>
                  <a:txBody>
                    <a:bodyPr/>
                    <a:lstStyle/>
                    <a:p>
                      <a:pPr>
                        <a:lnSpc>
                          <a:spcPct val="150000"/>
                        </a:lnSpc>
                        <a:spcAft>
                          <a:spcPts val="1000"/>
                        </a:spcAft>
                      </a:pPr>
                      <a:r>
                        <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b"/>
                </a:tc>
                <a:extLst>
                  <a:ext uri="{0D108BD9-81ED-4DB2-BD59-A6C34878D82A}">
                    <a16:rowId xmlns:a16="http://schemas.microsoft.com/office/drawing/2014/main" val="2083071369"/>
                  </a:ext>
                </a:extLst>
              </a:tr>
              <a:tr h="0">
                <a:tc>
                  <a:txBody>
                    <a:bodyPr/>
                    <a:lstStyle/>
                    <a:p>
                      <a:pPr>
                        <a:lnSpc>
                          <a:spcPct val="150000"/>
                        </a:lnSpc>
                        <a:spcAft>
                          <a:spcPts val="1000"/>
                        </a:spcAft>
                      </a:pPr>
                      <a:r>
                        <a:rPr lang="pt-PT" sz="1600" b="1" i="1" dirty="0">
                          <a:solidFill>
                            <a:schemeClr val="tx2">
                              <a:lumMod val="50000"/>
                            </a:schemeClr>
                          </a:solidFill>
                          <a:effectLst/>
                        </a:rPr>
                        <a:t>5d</a:t>
                      </a:r>
                      <a:endParaRPr lang="pt-PT"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nchor="b"/>
                </a:tc>
                <a:tc>
                  <a:txBody>
                    <a:bodyPr/>
                    <a:lstStyle/>
                    <a:p>
                      <a:pPr algn="l">
                        <a:lnSpc>
                          <a:spcPct val="115000"/>
                        </a:lnSpc>
                        <a:spcAft>
                          <a:spcPts val="1000"/>
                        </a:spcAft>
                      </a:pPr>
                      <a:r>
                        <a:rPr lang="pt-PT"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0 </a:t>
                      </a:r>
                      <a:r>
                        <a:rPr lang="en-GB" sz="1800" baseline="30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3)</a:t>
                      </a:r>
                      <a:endParaRPr lang="pt-PT"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b"/>
                </a:tc>
                <a:tc>
                  <a:txBody>
                    <a:bodyPr/>
                    <a:lstStyle/>
                    <a:p>
                      <a:pPr>
                        <a:lnSpc>
                          <a:spcPct val="150000"/>
                        </a:lnSpc>
                        <a:spcAft>
                          <a:spcPts val="1000"/>
                        </a:spcAft>
                      </a:pPr>
                      <a:r>
                        <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b"/>
                </a:tc>
                <a:extLst>
                  <a:ext uri="{0D108BD9-81ED-4DB2-BD59-A6C34878D82A}">
                    <a16:rowId xmlns:a16="http://schemas.microsoft.com/office/drawing/2014/main" val="1610749267"/>
                  </a:ext>
                </a:extLst>
              </a:tr>
              <a:tr h="62513">
                <a:tc>
                  <a:txBody>
                    <a:bodyPr/>
                    <a:lstStyle/>
                    <a:p>
                      <a:pPr>
                        <a:lnSpc>
                          <a:spcPct val="150000"/>
                        </a:lnSpc>
                        <a:spcAft>
                          <a:spcPts val="1000"/>
                        </a:spcAft>
                      </a:pPr>
                      <a:r>
                        <a:rPr lang="pt-PT" sz="1600" b="1" i="1" dirty="0">
                          <a:solidFill>
                            <a:schemeClr val="tx2">
                              <a:lumMod val="50000"/>
                            </a:schemeClr>
                          </a:solidFill>
                          <a:effectLst/>
                        </a:rPr>
                        <a:t>5e</a:t>
                      </a:r>
                      <a:endParaRPr lang="pt-PT"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nchor="b"/>
                </a:tc>
                <a:tc>
                  <a:txBody>
                    <a:bodyPr/>
                    <a:lstStyle/>
                    <a:p>
                      <a:pPr algn="l">
                        <a:lnSpc>
                          <a:spcPct val="115000"/>
                        </a:lnSpc>
                        <a:spcAft>
                          <a:spcPts val="1000"/>
                        </a:spcAft>
                      </a:pP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66 </a:t>
                      </a:r>
                      <a:r>
                        <a:rPr lang="en-GB" sz="1800" baseline="30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3)</a:t>
                      </a:r>
                      <a:endParaRPr lang="pt-PT"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b"/>
                </a:tc>
                <a:tc>
                  <a:txBody>
                    <a:bodyPr/>
                    <a:lstStyle/>
                    <a:p>
                      <a:pPr>
                        <a:lnSpc>
                          <a:spcPct val="150000"/>
                        </a:lnSpc>
                        <a:spcAft>
                          <a:spcPts val="1000"/>
                        </a:spcAft>
                      </a:pPr>
                      <a:r>
                        <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b"/>
                </a:tc>
                <a:extLst>
                  <a:ext uri="{0D108BD9-81ED-4DB2-BD59-A6C34878D82A}">
                    <a16:rowId xmlns:a16="http://schemas.microsoft.com/office/drawing/2014/main" val="819612137"/>
                  </a:ext>
                </a:extLst>
              </a:tr>
              <a:tr h="166291">
                <a:tc>
                  <a:txBody>
                    <a:bodyPr/>
                    <a:lstStyle/>
                    <a:p>
                      <a:pPr>
                        <a:lnSpc>
                          <a:spcPct val="150000"/>
                        </a:lnSpc>
                        <a:spcAft>
                          <a:spcPts val="1000"/>
                        </a:spcAft>
                      </a:pPr>
                      <a:r>
                        <a:rPr lang="pt-PT" sz="1600" b="1" i="1" dirty="0">
                          <a:solidFill>
                            <a:schemeClr val="tx2">
                              <a:lumMod val="50000"/>
                            </a:schemeClr>
                          </a:solidFill>
                          <a:effectLst/>
                        </a:rPr>
                        <a:t>5f</a:t>
                      </a:r>
                      <a:endParaRPr lang="pt-PT"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nchor="b"/>
                </a:tc>
                <a:tc>
                  <a:txBody>
                    <a:bodyPr/>
                    <a:lstStyle/>
                    <a:p>
                      <a:pPr algn="l">
                        <a:lnSpc>
                          <a:spcPct val="115000"/>
                        </a:lnSpc>
                        <a:spcAft>
                          <a:spcPts val="1000"/>
                        </a:spcAft>
                      </a:pP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78 </a:t>
                      </a:r>
                      <a:r>
                        <a:rPr lang="en-GB" sz="1800" baseline="30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3)</a:t>
                      </a:r>
                      <a:endParaRPr lang="pt-PT"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b"/>
                </a:tc>
                <a:tc>
                  <a:txBody>
                    <a:bodyPr/>
                    <a:lstStyle/>
                    <a:p>
                      <a:pPr>
                        <a:lnSpc>
                          <a:spcPct val="150000"/>
                        </a:lnSpc>
                        <a:spcAft>
                          <a:spcPts val="1000"/>
                        </a:spcAft>
                      </a:pPr>
                      <a:r>
                        <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b"/>
                </a:tc>
                <a:extLst>
                  <a:ext uri="{0D108BD9-81ED-4DB2-BD59-A6C34878D82A}">
                    <a16:rowId xmlns:a16="http://schemas.microsoft.com/office/drawing/2014/main" val="2367528978"/>
                  </a:ext>
                </a:extLst>
              </a:tr>
              <a:tr h="0">
                <a:tc>
                  <a:txBody>
                    <a:bodyPr/>
                    <a:lstStyle/>
                    <a:p>
                      <a:pPr>
                        <a:lnSpc>
                          <a:spcPct val="150000"/>
                        </a:lnSpc>
                        <a:spcAft>
                          <a:spcPts val="1000"/>
                        </a:spcAft>
                      </a:pPr>
                      <a:r>
                        <a:rPr lang="pt-PT" sz="1600" b="1" i="1" dirty="0">
                          <a:solidFill>
                            <a:schemeClr val="tx2">
                              <a:lumMod val="50000"/>
                            </a:schemeClr>
                          </a:solidFill>
                          <a:effectLst/>
                        </a:rPr>
                        <a:t>5g</a:t>
                      </a:r>
                      <a:endParaRPr lang="pt-PT" sz="1600" b="1" i="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nSpc>
                          <a:spcPct val="150000"/>
                        </a:lnSpc>
                        <a:spcAft>
                          <a:spcPts val="1000"/>
                        </a:spcAft>
                      </a:pPr>
                      <a:r>
                        <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nchor="b">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55 </a:t>
                      </a:r>
                      <a:r>
                        <a:rPr lang="en-GB" sz="1800" baseline="30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3)</a:t>
                      </a:r>
                      <a:endParaRPr lang="pt-PT"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nSpc>
                          <a:spcPct val="150000"/>
                        </a:lnSpc>
                        <a:spcAft>
                          <a:spcPts val="1000"/>
                        </a:spcAft>
                      </a:pPr>
                      <a:r>
                        <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b">
                    <a:lnB w="12700" cap="flat" cmpd="sng" algn="ctr">
                      <a:solidFill>
                        <a:schemeClr val="tx1"/>
                      </a:solidFill>
                      <a:prstDash val="solid"/>
                      <a:round/>
                      <a:headEnd type="none" w="med" len="med"/>
                      <a:tailEnd type="none" w="med" len="med"/>
                    </a:lnB>
                  </a:tcPr>
                </a:tc>
                <a:tc>
                  <a:txBody>
                    <a:bodyPr/>
                    <a:lstStyle/>
                    <a:p>
                      <a:pPr>
                        <a:lnSpc>
                          <a:spcPct val="150000"/>
                        </a:lnSpc>
                        <a:spcAft>
                          <a:spcPts val="1000"/>
                        </a:spcAft>
                      </a:pPr>
                      <a:r>
                        <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5006419"/>
                  </a:ext>
                </a:extLst>
              </a:tr>
            </a:tbl>
          </a:graphicData>
        </a:graphic>
      </p:graphicFrame>
      <p:sp>
        <p:nvSpPr>
          <p:cNvPr id="39" name="Text Placeholder 3">
            <a:extLst>
              <a:ext uri="{FF2B5EF4-FFF2-40B4-BE49-F238E27FC236}">
                <a16:creationId xmlns:a16="http://schemas.microsoft.com/office/drawing/2014/main" id="{BE4151C0-46BD-4A8B-8985-F9EBA5F3B0B0}"/>
              </a:ext>
            </a:extLst>
          </p:cNvPr>
          <p:cNvSpPr txBox="1">
            <a:spLocks/>
          </p:cNvSpPr>
          <p:nvPr/>
        </p:nvSpPr>
        <p:spPr>
          <a:xfrm>
            <a:off x="2142959" y="31573215"/>
            <a:ext cx="7702306" cy="1014949"/>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sz="54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400" dirty="0">
                <a:solidFill>
                  <a:srgbClr val="002060"/>
                </a:solidFill>
              </a:rPr>
              <a:t>Equimolar quantities 50:50 mM </a:t>
            </a:r>
            <a:r>
              <a:rPr lang="en-US" sz="1400" dirty="0" err="1">
                <a:solidFill>
                  <a:srgbClr val="002060"/>
                </a:solidFill>
              </a:rPr>
              <a:t>precursor:couplers</a:t>
            </a:r>
            <a:r>
              <a:rPr lang="en-US" sz="1400" dirty="0">
                <a:solidFill>
                  <a:srgbClr val="002060"/>
                </a:solidFill>
              </a:rPr>
              <a:t> were used in all reactions. </a:t>
            </a:r>
            <a:r>
              <a:rPr lang="en-US" sz="1400" baseline="30000" dirty="0">
                <a:solidFill>
                  <a:srgbClr val="002060"/>
                </a:solidFill>
              </a:rPr>
              <a:t>1) </a:t>
            </a:r>
            <a:r>
              <a:rPr lang="en-US" sz="1400" dirty="0">
                <a:solidFill>
                  <a:srgbClr val="002060"/>
                </a:solidFill>
              </a:rPr>
              <a:t>Acetonitrile (2 mL), 1 eq CaCO</a:t>
            </a:r>
            <a:r>
              <a:rPr lang="en-US" sz="1400" baseline="-25000" dirty="0">
                <a:solidFill>
                  <a:srgbClr val="002060"/>
                </a:solidFill>
              </a:rPr>
              <a:t>3</a:t>
            </a:r>
            <a:r>
              <a:rPr lang="en-US" sz="1400" dirty="0">
                <a:solidFill>
                  <a:srgbClr val="002060"/>
                </a:solidFill>
              </a:rPr>
              <a:t>, </a:t>
            </a:r>
            <a:r>
              <a:rPr lang="en-US" sz="1400" baseline="30000" dirty="0">
                <a:solidFill>
                  <a:srgbClr val="002060"/>
                </a:solidFill>
              </a:rPr>
              <a:t>2) </a:t>
            </a:r>
            <a:r>
              <a:rPr lang="en-US" sz="1400" dirty="0">
                <a:solidFill>
                  <a:srgbClr val="002060"/>
                </a:solidFill>
              </a:rPr>
              <a:t>No solvent or CaCO</a:t>
            </a:r>
            <a:r>
              <a:rPr lang="en-US" sz="1400" baseline="-25000" dirty="0">
                <a:solidFill>
                  <a:srgbClr val="002060"/>
                </a:solidFill>
              </a:rPr>
              <a:t>3</a:t>
            </a:r>
            <a:r>
              <a:rPr lang="en-US" sz="1400" dirty="0">
                <a:solidFill>
                  <a:srgbClr val="002060"/>
                </a:solidFill>
              </a:rPr>
              <a:t>; </a:t>
            </a:r>
            <a:r>
              <a:rPr lang="en-US" sz="1400" baseline="30000" dirty="0">
                <a:solidFill>
                  <a:srgbClr val="002060"/>
                </a:solidFill>
              </a:rPr>
              <a:t>3) </a:t>
            </a:r>
            <a:r>
              <a:rPr lang="en-US" sz="1400" dirty="0">
                <a:solidFill>
                  <a:srgbClr val="002060"/>
                </a:solidFill>
              </a:rPr>
              <a:t>Acetonitrile (2mL), without CaCO</a:t>
            </a:r>
            <a:r>
              <a:rPr lang="en-US" sz="1400" baseline="-25000" dirty="0">
                <a:solidFill>
                  <a:srgbClr val="002060"/>
                </a:solidFill>
              </a:rPr>
              <a:t>3</a:t>
            </a:r>
            <a:r>
              <a:rPr lang="en-US" sz="1400" dirty="0">
                <a:solidFill>
                  <a:srgbClr val="002060"/>
                </a:solidFill>
              </a:rPr>
              <a:t>; (All MW reactions were performed with 200 w Power); </a:t>
            </a:r>
            <a:r>
              <a:rPr lang="en-US" sz="1400" baseline="30000" dirty="0">
                <a:solidFill>
                  <a:srgbClr val="002060"/>
                </a:solidFill>
              </a:rPr>
              <a:t>4) </a:t>
            </a:r>
            <a:r>
              <a:rPr lang="en-US" sz="1400" dirty="0">
                <a:solidFill>
                  <a:srgbClr val="002060"/>
                </a:solidFill>
              </a:rPr>
              <a:t>Reflux in 50 mL of acetonitrile  and 1 eq CaCO</a:t>
            </a:r>
            <a:r>
              <a:rPr lang="en-US" sz="1400" baseline="-25000" dirty="0">
                <a:solidFill>
                  <a:srgbClr val="002060"/>
                </a:solidFill>
              </a:rPr>
              <a:t>3</a:t>
            </a:r>
            <a:r>
              <a:rPr lang="en-US" sz="1400" dirty="0">
                <a:solidFill>
                  <a:srgbClr val="002060"/>
                </a:solidFill>
              </a:rPr>
              <a:t>. </a:t>
            </a:r>
          </a:p>
        </p:txBody>
      </p:sp>
      <p:sp>
        <p:nvSpPr>
          <p:cNvPr id="43" name="CaixaDeTexto 42">
            <a:extLst>
              <a:ext uri="{FF2B5EF4-FFF2-40B4-BE49-F238E27FC236}">
                <a16:creationId xmlns:a16="http://schemas.microsoft.com/office/drawing/2014/main" id="{77CC92A4-6042-47E6-B69B-00736A6BC69B}"/>
              </a:ext>
            </a:extLst>
          </p:cNvPr>
          <p:cNvSpPr txBox="1"/>
          <p:nvPr/>
        </p:nvSpPr>
        <p:spPr>
          <a:xfrm>
            <a:off x="1451151" y="35827662"/>
            <a:ext cx="13814308" cy="1351588"/>
          </a:xfrm>
          <a:prstGeom prst="rect">
            <a:avLst/>
          </a:prstGeom>
          <a:noFill/>
        </p:spPr>
        <p:txBody>
          <a:bodyPr wrap="square">
            <a:spAutoFit/>
          </a:bodyPr>
          <a:lstStyle/>
          <a:p>
            <a:pPr>
              <a:lnSpc>
                <a:spcPct val="150000"/>
              </a:lnSpc>
            </a:pPr>
            <a:r>
              <a:rPr lang="en-US" sz="1400"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[1] – S. </a:t>
            </a:r>
            <a:r>
              <a:rPr lang="en-US" sz="1400" dirty="0" err="1">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Fiorito</a:t>
            </a:r>
            <a:r>
              <a:rPr lang="en-US" sz="1400"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 </a:t>
            </a:r>
            <a:r>
              <a:rPr lang="en-US" sz="1400" i="1"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et al., </a:t>
            </a:r>
            <a:r>
              <a:rPr lang="en-US" sz="1400" dirty="0" err="1">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Bioorg</a:t>
            </a:r>
            <a:r>
              <a:rPr lang="en-US" sz="1400"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 Med. Chem. Lett. 26 (2016), 334–337.                                                        [2] – Q. Han </a:t>
            </a:r>
            <a:r>
              <a:rPr lang="en-US" sz="1400" i="1"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et al</a:t>
            </a:r>
            <a:r>
              <a:rPr lang="en-US" sz="1400"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 Chem. Biol. Drug. Des. 91 (2018), 681-690.</a:t>
            </a:r>
          </a:p>
          <a:p>
            <a:pPr>
              <a:lnSpc>
                <a:spcPct val="150000"/>
              </a:lnSpc>
            </a:pPr>
            <a:r>
              <a:rPr lang="en-US" sz="1400"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[3]- J. López </a:t>
            </a:r>
            <a:r>
              <a:rPr lang="en-US" sz="1400" i="1"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et. al., </a:t>
            </a:r>
            <a:r>
              <a:rPr lang="en-US" sz="1400"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Med. Chem. Res. 24 (2015), 3599-3620.                                                                      [4] - D. Dmitry </a:t>
            </a:r>
            <a:r>
              <a:rPr lang="en-US" sz="1400" dirty="0" err="1">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Aminin</a:t>
            </a:r>
            <a:r>
              <a:rPr lang="en-US" sz="1400"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 and Sergey </a:t>
            </a:r>
            <a:r>
              <a:rPr lang="en-US" sz="1400" dirty="0" err="1">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Polonik</a:t>
            </a:r>
            <a:r>
              <a:rPr lang="en-US" sz="1400"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 Chem. Pharm. Bull. 68 (2020), 46–57.</a:t>
            </a:r>
          </a:p>
          <a:p>
            <a:pPr>
              <a:lnSpc>
                <a:spcPct val="150000"/>
              </a:lnSpc>
            </a:pPr>
            <a:r>
              <a:rPr lang="en-US" sz="1400"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[5] – P. </a:t>
            </a:r>
            <a:r>
              <a:rPr lang="en-US" sz="1400" dirty="0" err="1">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Kittakoop</a:t>
            </a:r>
            <a:r>
              <a:rPr lang="en-US" sz="1400"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 </a:t>
            </a:r>
            <a:r>
              <a:rPr lang="en-US" sz="1400" i="1"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et al</a:t>
            </a:r>
            <a:r>
              <a:rPr lang="en-US" sz="1400"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 </a:t>
            </a:r>
            <a:r>
              <a:rPr lang="en-US" sz="1400" dirty="0" err="1">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Curr</a:t>
            </a:r>
            <a:r>
              <a:rPr lang="en-US" sz="1400"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 Top. Med. Chem. 14 (2014), 239–252.                                                        [6] - A.K. </a:t>
            </a:r>
            <a:r>
              <a:rPr lang="en-US" sz="1400" dirty="0" err="1">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Jordão</a:t>
            </a:r>
            <a:r>
              <a:rPr lang="en-US" sz="1400"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 </a:t>
            </a:r>
            <a:r>
              <a:rPr lang="en-US" sz="1400" i="1"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et al., </a:t>
            </a:r>
            <a:r>
              <a:rPr lang="en-US" sz="1400"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Eur. J. Med. Chem. 63 (2013), 196-201.</a:t>
            </a:r>
          </a:p>
          <a:p>
            <a:pPr>
              <a:lnSpc>
                <a:spcPct val="150000"/>
              </a:lnSpc>
            </a:pPr>
            <a:r>
              <a:rPr lang="en-US" sz="1400" dirty="0">
                <a:solidFill>
                  <a:srgbClr val="002060"/>
                </a:solidFill>
                <a:highlight>
                  <a:srgbClr val="FFFFFF"/>
                </a:highlight>
                <a:latin typeface="Calibri" panose="020F0502020204030204" pitchFamily="34" charset="0"/>
                <a:cs typeface="Arial" panose="020B0604020202020204" pitchFamily="34" charset="0"/>
              </a:rPr>
              <a:t>[7] – A. Kacmaz</a:t>
            </a:r>
            <a:r>
              <a:rPr lang="en-US" sz="1400" i="1"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 et al.,</a:t>
            </a:r>
            <a:r>
              <a:rPr lang="en-US" sz="1400" dirty="0">
                <a:solidFill>
                  <a:srgbClr val="002060"/>
                </a:solidFill>
                <a:latin typeface="Calibri" panose="020F0502020204030204" pitchFamily="34" charset="0"/>
                <a:ea typeface="Calibri" panose="020F0502020204030204" pitchFamily="34" charset="0"/>
                <a:cs typeface="Arial" panose="020B0604020202020204" pitchFamily="34" charset="0"/>
              </a:rPr>
              <a:t> </a:t>
            </a:r>
            <a:r>
              <a:rPr lang="en-US" sz="1400" dirty="0">
                <a:solidFill>
                  <a:srgbClr val="002060"/>
                </a:solidFill>
                <a:highlight>
                  <a:srgbClr val="FFFFFF"/>
                </a:highlight>
                <a:latin typeface="Calibri" panose="020F0502020204030204" pitchFamily="34" charset="0"/>
                <a:ea typeface="Calibri" panose="020F0502020204030204" pitchFamily="34" charset="0"/>
                <a:cs typeface="Arial" panose="020B0604020202020204" pitchFamily="34" charset="0"/>
              </a:rPr>
              <a:t>Open Chem. 17 (2019), 337–345.                                                                             [8] - </a:t>
            </a:r>
            <a:r>
              <a:rPr lang="en-US" sz="1400" b="0" i="0" dirty="0">
                <a:solidFill>
                  <a:srgbClr val="002060"/>
                </a:solidFill>
                <a:effectLst/>
              </a:rPr>
              <a:t>A Chemist's Guide to Microwave Synthesis, 3</a:t>
            </a:r>
            <a:r>
              <a:rPr lang="en-US" sz="1400" b="0" i="0" baseline="30000" dirty="0">
                <a:solidFill>
                  <a:srgbClr val="002060"/>
                </a:solidFill>
                <a:effectLst/>
              </a:rPr>
              <a:t>rd</a:t>
            </a:r>
            <a:r>
              <a:rPr lang="en-US" sz="1400" b="0" i="0" dirty="0">
                <a:solidFill>
                  <a:srgbClr val="002060"/>
                </a:solidFill>
                <a:effectLst/>
              </a:rPr>
              <a:t> Edition, Anton </a:t>
            </a:r>
            <a:r>
              <a:rPr lang="en-US" sz="1400" b="0" i="0" dirty="0" err="1">
                <a:solidFill>
                  <a:srgbClr val="002060"/>
                </a:solidFill>
                <a:effectLst/>
              </a:rPr>
              <a:t>Paar</a:t>
            </a:r>
            <a:r>
              <a:rPr lang="en-US" sz="1400" b="0" i="0" dirty="0">
                <a:solidFill>
                  <a:srgbClr val="002060"/>
                </a:solidFill>
                <a:effectLst/>
              </a:rPr>
              <a:t>.</a:t>
            </a:r>
            <a:endParaRPr lang="pt-PT" sz="1400" dirty="0">
              <a:solidFill>
                <a:srgbClr val="002060"/>
              </a:solidFill>
              <a:highlight>
                <a:srgbClr val="FFFFFF"/>
              </a:highlight>
            </a:endParaRPr>
          </a:p>
        </p:txBody>
      </p:sp>
      <p:sp>
        <p:nvSpPr>
          <p:cNvPr id="30" name="Title 1">
            <a:extLst>
              <a:ext uri="{FF2B5EF4-FFF2-40B4-BE49-F238E27FC236}">
                <a16:creationId xmlns:a16="http://schemas.microsoft.com/office/drawing/2014/main" id="{A2E73276-2FC4-43ED-A079-E24C686D63AA}"/>
              </a:ext>
            </a:extLst>
          </p:cNvPr>
          <p:cNvSpPr>
            <a:spLocks noGrp="1"/>
          </p:cNvSpPr>
          <p:nvPr>
            <p:ph type="title"/>
          </p:nvPr>
        </p:nvSpPr>
        <p:spPr>
          <a:xfrm>
            <a:off x="1573851" y="2029034"/>
            <a:ext cx="27246263" cy="2089150"/>
          </a:xfrm>
        </p:spPr>
        <p:txBody>
          <a:bodyPr/>
          <a:lstStyle/>
          <a:p>
            <a:r>
              <a:rPr lang="en-US" b="0" i="0" dirty="0">
                <a:effectLst/>
              </a:rPr>
              <a:t>Synthesis of 1,4-naphthoquinones derivatives under non-conventional conditions and</a:t>
            </a:r>
            <a:r>
              <a:rPr lang="en-US" b="0" i="1" dirty="0">
                <a:effectLst/>
              </a:rPr>
              <a:t> in silico</a:t>
            </a:r>
            <a:r>
              <a:rPr lang="en-US" b="0" i="0" dirty="0">
                <a:effectLst/>
              </a:rPr>
              <a:t> studies</a:t>
            </a:r>
            <a:endParaRPr lang="en-US" dirty="0"/>
          </a:p>
        </p:txBody>
      </p:sp>
      <p:pic>
        <p:nvPicPr>
          <p:cNvPr id="14" name="Picture 2" descr="https://www.isel.pt/media/assets/default/images/logo-isel.png">
            <a:extLst>
              <a:ext uri="{FF2B5EF4-FFF2-40B4-BE49-F238E27FC236}">
                <a16:creationId xmlns:a16="http://schemas.microsoft.com/office/drawing/2014/main" id="{3A3BFDBF-C142-4F7B-BA5D-936A81593FC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83260" y="739076"/>
            <a:ext cx="3760552" cy="21003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2">
            <a:extLst>
              <a:ext uri="{FF2B5EF4-FFF2-40B4-BE49-F238E27FC236}">
                <a16:creationId xmlns:a16="http://schemas.microsoft.com/office/drawing/2014/main" id="{B484B78B-A184-489C-B7C4-3BB5C8FC9AB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42288" y="3083827"/>
            <a:ext cx="1393730" cy="1109382"/>
          </a:xfrm>
          <a:prstGeom prst="rect">
            <a:avLst/>
          </a:prstGeom>
        </p:spPr>
      </p:pic>
      <p:sp>
        <p:nvSpPr>
          <p:cNvPr id="37" name="CaixaDeTexto 36">
            <a:extLst>
              <a:ext uri="{FF2B5EF4-FFF2-40B4-BE49-F238E27FC236}">
                <a16:creationId xmlns:a16="http://schemas.microsoft.com/office/drawing/2014/main" id="{B74C59A1-2121-46E9-B01E-84824AA2878F}"/>
              </a:ext>
            </a:extLst>
          </p:cNvPr>
          <p:cNvSpPr txBox="1"/>
          <p:nvPr/>
        </p:nvSpPr>
        <p:spPr>
          <a:xfrm>
            <a:off x="1392059" y="37998047"/>
            <a:ext cx="13786145" cy="1162113"/>
          </a:xfrm>
          <a:prstGeom prst="rect">
            <a:avLst/>
          </a:prstGeom>
          <a:noFill/>
        </p:spPr>
        <p:txBody>
          <a:bodyPr wrap="square">
            <a:spAutoFit/>
          </a:bodyPr>
          <a:lstStyle/>
          <a:p>
            <a:pPr algn="just">
              <a:lnSpc>
                <a:spcPct val="150000"/>
              </a:lnSpc>
            </a:pPr>
            <a:r>
              <a:rPr lang="en-US" sz="1600" dirty="0">
                <a:solidFill>
                  <a:srgbClr val="002060"/>
                </a:solidFill>
              </a:rPr>
              <a:t>We thank the </a:t>
            </a:r>
            <a:r>
              <a:rPr lang="en-US" sz="1600" dirty="0" err="1">
                <a:solidFill>
                  <a:srgbClr val="002060"/>
                </a:solidFill>
              </a:rPr>
              <a:t>Fundação</a:t>
            </a:r>
            <a:r>
              <a:rPr lang="en-US" sz="1600" dirty="0">
                <a:solidFill>
                  <a:srgbClr val="002060"/>
                </a:solidFill>
              </a:rPr>
              <a:t> para a </a:t>
            </a:r>
            <a:r>
              <a:rPr lang="en-US" sz="1600" dirty="0" err="1">
                <a:solidFill>
                  <a:srgbClr val="002060"/>
                </a:solidFill>
              </a:rPr>
              <a:t>Ciência</a:t>
            </a:r>
            <a:r>
              <a:rPr lang="en-US" sz="1600" dirty="0">
                <a:solidFill>
                  <a:srgbClr val="002060"/>
                </a:solidFill>
              </a:rPr>
              <a:t> e </a:t>
            </a:r>
            <a:r>
              <a:rPr lang="en-US" sz="1600" dirty="0" err="1">
                <a:solidFill>
                  <a:srgbClr val="002060"/>
                </a:solidFill>
              </a:rPr>
              <a:t>Tecnologia</a:t>
            </a:r>
            <a:r>
              <a:rPr lang="en-US" sz="1600" dirty="0">
                <a:solidFill>
                  <a:srgbClr val="002060"/>
                </a:solidFill>
              </a:rPr>
              <a:t> for financial support through projects IUD/QUI/00100/2013, PTDC/BBB-BB/0122/2014 and RECI/QEQ-QIN/0189/2012. Authors gratefully acknowledge IST-UTL NMR and MS Networks for facilities and the analysis performed by HPLC in the </a:t>
            </a:r>
            <a:r>
              <a:rPr lang="en-US" sz="1600" dirty="0" err="1">
                <a:solidFill>
                  <a:srgbClr val="002060"/>
                </a:solidFill>
              </a:rPr>
              <a:t>pHarmaLAB</a:t>
            </a:r>
            <a:r>
              <a:rPr lang="en-US" sz="1600" dirty="0">
                <a:solidFill>
                  <a:srgbClr val="002060"/>
                </a:solidFill>
              </a:rPr>
              <a:t> laboratory funded by 9ºW program of Hovione </a:t>
            </a:r>
            <a:r>
              <a:rPr lang="en-US" sz="1600" dirty="0" err="1">
                <a:solidFill>
                  <a:srgbClr val="002060"/>
                </a:solidFill>
              </a:rPr>
              <a:t>Farmaciência</a:t>
            </a:r>
            <a:r>
              <a:rPr lang="en-US" sz="1600" dirty="0">
                <a:solidFill>
                  <a:srgbClr val="002060"/>
                </a:solidFill>
              </a:rPr>
              <a:t> S.A.</a:t>
            </a:r>
            <a:endParaRPr lang="pt-PT" sz="1600" dirty="0">
              <a:solidFill>
                <a:srgbClr val="002060"/>
              </a:solidFill>
            </a:endParaRPr>
          </a:p>
        </p:txBody>
      </p:sp>
      <p:sp>
        <p:nvSpPr>
          <p:cNvPr id="20" name="TextBox 7">
            <a:extLst>
              <a:ext uri="{FF2B5EF4-FFF2-40B4-BE49-F238E27FC236}">
                <a16:creationId xmlns:a16="http://schemas.microsoft.com/office/drawing/2014/main" id="{F8E4CDA2-2BE7-4B78-83BA-87B8F2FBD8E1}"/>
              </a:ext>
            </a:extLst>
          </p:cNvPr>
          <p:cNvSpPr txBox="1"/>
          <p:nvPr/>
        </p:nvSpPr>
        <p:spPr>
          <a:xfrm>
            <a:off x="1493923" y="37407850"/>
            <a:ext cx="13727053" cy="464871"/>
          </a:xfrm>
          <a:prstGeom prst="rect">
            <a:avLst/>
          </a:prstGeom>
          <a:solidFill>
            <a:srgbClr val="663399"/>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lnSpc>
                <a:spcPct val="150000"/>
              </a:lnSpc>
            </a:pPr>
            <a:r>
              <a:rPr lang="pt-PT" sz="1800" b="1" dirty="0">
                <a:solidFill>
                  <a:schemeClr val="bg1"/>
                </a:solidFill>
              </a:rPr>
              <a:t>ACKNOLEGMENTS</a:t>
            </a:r>
          </a:p>
        </p:txBody>
      </p:sp>
      <p:pic>
        <p:nvPicPr>
          <p:cNvPr id="24" name="Picture 983" descr="http://www.fulbright.pt/image.php/7fc8de5bb451eb25.jpg?image=data/images/7fc8de5bb451eb25.jpg&amp;width=600">
            <a:extLst>
              <a:ext uri="{FF2B5EF4-FFF2-40B4-BE49-F238E27FC236}">
                <a16:creationId xmlns:a16="http://schemas.microsoft.com/office/drawing/2014/main" id="{C580886D-3CB6-45AE-9F7A-0B5304DB2729}"/>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22519" r="5432" b="31013"/>
          <a:stretch/>
        </p:blipFill>
        <p:spPr bwMode="auto">
          <a:xfrm>
            <a:off x="25727096" y="816697"/>
            <a:ext cx="3181480" cy="1201325"/>
          </a:xfrm>
          <a:prstGeom prst="rect">
            <a:avLst/>
          </a:prstGeom>
          <a:noFill/>
          <a:extLst>
            <a:ext uri="{909E8E84-426E-40DD-AFC4-6F175D3DCCD1}">
              <a14:hiddenFill xmlns:a14="http://schemas.microsoft.com/office/drawing/2010/main">
                <a:solidFill>
                  <a:srgbClr val="FFFFFF"/>
                </a:solidFill>
              </a14:hiddenFill>
            </a:ext>
          </a:extLst>
        </p:spPr>
      </p:pic>
      <p:sp>
        <p:nvSpPr>
          <p:cNvPr id="26" name="Retângulo: Cantos Arredondados 25">
            <a:extLst>
              <a:ext uri="{FF2B5EF4-FFF2-40B4-BE49-F238E27FC236}">
                <a16:creationId xmlns:a16="http://schemas.microsoft.com/office/drawing/2014/main" id="{8C71BD32-2CF7-474F-8A35-CFA092665AA7}"/>
              </a:ext>
            </a:extLst>
          </p:cNvPr>
          <p:cNvSpPr/>
          <p:nvPr/>
        </p:nvSpPr>
        <p:spPr>
          <a:xfrm>
            <a:off x="10044010" y="25869599"/>
            <a:ext cx="5134194" cy="5816180"/>
          </a:xfrm>
          <a:prstGeom prst="roundRect">
            <a:avLst>
              <a:gd name="adj" fmla="val 1889"/>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9" name="Agrupar 8">
            <a:extLst>
              <a:ext uri="{FF2B5EF4-FFF2-40B4-BE49-F238E27FC236}">
                <a16:creationId xmlns:a16="http://schemas.microsoft.com/office/drawing/2014/main" id="{1192DAF4-8F15-4A7E-A848-D3890A896827}"/>
              </a:ext>
            </a:extLst>
          </p:cNvPr>
          <p:cNvGrpSpPr/>
          <p:nvPr/>
        </p:nvGrpSpPr>
        <p:grpSpPr>
          <a:xfrm>
            <a:off x="10135304" y="26204144"/>
            <a:ext cx="4849902" cy="5864180"/>
            <a:chOff x="10008116" y="19989686"/>
            <a:chExt cx="4849902" cy="5864180"/>
          </a:xfrm>
        </p:grpSpPr>
        <p:grpSp>
          <p:nvGrpSpPr>
            <p:cNvPr id="32" name="Agrupar 31">
              <a:extLst>
                <a:ext uri="{FF2B5EF4-FFF2-40B4-BE49-F238E27FC236}">
                  <a16:creationId xmlns:a16="http://schemas.microsoft.com/office/drawing/2014/main" id="{068F4A3D-7D0A-4C58-8F4C-A980DA8994D4}"/>
                </a:ext>
              </a:extLst>
            </p:cNvPr>
            <p:cNvGrpSpPr/>
            <p:nvPr/>
          </p:nvGrpSpPr>
          <p:grpSpPr>
            <a:xfrm>
              <a:off x="10008116" y="19989686"/>
              <a:ext cx="4849902" cy="5864180"/>
              <a:chOff x="9869449" y="20041510"/>
              <a:chExt cx="4849902" cy="5864180"/>
            </a:xfrm>
          </p:grpSpPr>
          <p:grpSp>
            <p:nvGrpSpPr>
              <p:cNvPr id="27" name="Agrupar 26">
                <a:extLst>
                  <a:ext uri="{FF2B5EF4-FFF2-40B4-BE49-F238E27FC236}">
                    <a16:creationId xmlns:a16="http://schemas.microsoft.com/office/drawing/2014/main" id="{8F95AB50-6D2D-4DEA-BB12-65563EAE8E7E}"/>
                  </a:ext>
                </a:extLst>
              </p:cNvPr>
              <p:cNvGrpSpPr/>
              <p:nvPr/>
            </p:nvGrpSpPr>
            <p:grpSpPr>
              <a:xfrm>
                <a:off x="9869449" y="20041510"/>
                <a:ext cx="4849902" cy="5864180"/>
                <a:chOff x="10098154" y="21226868"/>
                <a:chExt cx="4849902" cy="5864180"/>
              </a:xfrm>
            </p:grpSpPr>
            <p:pic>
              <p:nvPicPr>
                <p:cNvPr id="35" name="Imagem 34">
                  <a:extLst>
                    <a:ext uri="{FF2B5EF4-FFF2-40B4-BE49-F238E27FC236}">
                      <a16:creationId xmlns:a16="http://schemas.microsoft.com/office/drawing/2014/main" id="{04A61FC3-6A9C-4D48-9358-43599DE3D04A}"/>
                    </a:ext>
                  </a:extLst>
                </p:cNvPr>
                <p:cNvPicPr>
                  <a:picLocks noChangeAspect="1"/>
                </p:cNvPicPr>
                <p:nvPr/>
              </p:nvPicPr>
              <p:blipFill rotWithShape="1">
                <a:blip r:embed="rId14"/>
                <a:srcRect l="46117"/>
                <a:stretch/>
              </p:blipFill>
              <p:spPr>
                <a:xfrm>
                  <a:off x="12482226" y="22048111"/>
                  <a:ext cx="1831025" cy="1486203"/>
                </a:xfrm>
                <a:prstGeom prst="rect">
                  <a:avLst/>
                </a:prstGeom>
              </p:spPr>
            </p:pic>
            <p:pic>
              <p:nvPicPr>
                <p:cNvPr id="44" name="Imagem 43">
                  <a:extLst>
                    <a:ext uri="{FF2B5EF4-FFF2-40B4-BE49-F238E27FC236}">
                      <a16:creationId xmlns:a16="http://schemas.microsoft.com/office/drawing/2014/main" id="{93833D5B-4C3B-44AF-8F27-8C0C8D1ECAC7}"/>
                    </a:ext>
                  </a:extLst>
                </p:cNvPr>
                <p:cNvPicPr>
                  <a:picLocks noChangeAspect="1"/>
                </p:cNvPicPr>
                <p:nvPr/>
              </p:nvPicPr>
              <p:blipFill rotWithShape="1">
                <a:blip r:embed="rId15"/>
                <a:srcRect l="47807"/>
                <a:stretch/>
              </p:blipFill>
              <p:spPr>
                <a:xfrm>
                  <a:off x="12482227" y="24696731"/>
                  <a:ext cx="1763107" cy="1587610"/>
                </a:xfrm>
                <a:prstGeom prst="rect">
                  <a:avLst/>
                </a:prstGeom>
              </p:spPr>
            </p:pic>
            <p:pic>
              <p:nvPicPr>
                <p:cNvPr id="47" name="Imagem 46">
                  <a:extLst>
                    <a:ext uri="{FF2B5EF4-FFF2-40B4-BE49-F238E27FC236}">
                      <a16:creationId xmlns:a16="http://schemas.microsoft.com/office/drawing/2014/main" id="{D6786C5E-CE23-47BB-98CF-CB3A1B2139BC}"/>
                    </a:ext>
                  </a:extLst>
                </p:cNvPr>
                <p:cNvPicPr>
                  <a:picLocks noChangeAspect="1"/>
                </p:cNvPicPr>
                <p:nvPr/>
              </p:nvPicPr>
              <p:blipFill>
                <a:blip r:embed="rId16"/>
                <a:stretch>
                  <a:fillRect/>
                </a:stretch>
              </p:blipFill>
              <p:spPr>
                <a:xfrm>
                  <a:off x="10984811" y="21773867"/>
                  <a:ext cx="3771900" cy="285750"/>
                </a:xfrm>
                <a:prstGeom prst="rect">
                  <a:avLst/>
                </a:prstGeom>
              </p:spPr>
            </p:pic>
            <p:pic>
              <p:nvPicPr>
                <p:cNvPr id="48" name="Imagem 47">
                  <a:extLst>
                    <a:ext uri="{FF2B5EF4-FFF2-40B4-BE49-F238E27FC236}">
                      <a16:creationId xmlns:a16="http://schemas.microsoft.com/office/drawing/2014/main" id="{30F8C306-CEF5-40B9-8D16-7789AF3C4ECD}"/>
                    </a:ext>
                  </a:extLst>
                </p:cNvPr>
                <p:cNvPicPr>
                  <a:picLocks noChangeAspect="1"/>
                </p:cNvPicPr>
                <p:nvPr/>
              </p:nvPicPr>
              <p:blipFill>
                <a:blip r:embed="rId16"/>
                <a:stretch>
                  <a:fillRect/>
                </a:stretch>
              </p:blipFill>
              <p:spPr>
                <a:xfrm>
                  <a:off x="11061011" y="24417466"/>
                  <a:ext cx="3771900" cy="285750"/>
                </a:xfrm>
                <a:prstGeom prst="rect">
                  <a:avLst/>
                </a:prstGeom>
              </p:spPr>
            </p:pic>
            <p:sp>
              <p:nvSpPr>
                <p:cNvPr id="49" name="CaixaDeTexto 48">
                  <a:extLst>
                    <a:ext uri="{FF2B5EF4-FFF2-40B4-BE49-F238E27FC236}">
                      <a16:creationId xmlns:a16="http://schemas.microsoft.com/office/drawing/2014/main" id="{349A04A8-0C94-40FD-B2D4-3E430C616246}"/>
                    </a:ext>
                  </a:extLst>
                </p:cNvPr>
                <p:cNvSpPr txBox="1"/>
                <p:nvPr/>
              </p:nvSpPr>
              <p:spPr>
                <a:xfrm>
                  <a:off x="10098154" y="26667599"/>
                  <a:ext cx="4849902" cy="423449"/>
                </a:xfrm>
                <a:prstGeom prst="rect">
                  <a:avLst/>
                </a:prstGeom>
                <a:noFill/>
              </p:spPr>
              <p:txBody>
                <a:bodyPr wrap="square">
                  <a:spAutoFit/>
                </a:bodyPr>
                <a:lstStyle/>
                <a:p>
                  <a:pPr>
                    <a:lnSpc>
                      <a:spcPct val="150000"/>
                    </a:lnSpc>
                    <a:spcAft>
                      <a:spcPts val="1000"/>
                    </a:spcAft>
                  </a:pPr>
                  <a:r>
                    <a:rPr lang="en-GB" sz="1600" b="1" dirty="0">
                      <a:solidFill>
                        <a:schemeClr val="tx2">
                          <a:lumMod val="50000"/>
                        </a:schemeClr>
                      </a:solidFill>
                      <a:effectLst/>
                    </a:rPr>
                    <a:t>Scheme 2. </a:t>
                  </a:r>
                  <a:r>
                    <a:rPr lang="en-GB" sz="1600" dirty="0">
                      <a:solidFill>
                        <a:schemeClr val="tx2">
                          <a:lumMod val="50000"/>
                        </a:schemeClr>
                      </a:solidFill>
                      <a:effectLst/>
                    </a:rPr>
                    <a:t>Overview of different heating methods </a:t>
                  </a:r>
                  <a:r>
                    <a:rPr lang="en-GB" sz="1600" baseline="30000" dirty="0">
                      <a:solidFill>
                        <a:schemeClr val="tx2">
                          <a:lumMod val="50000"/>
                        </a:schemeClr>
                      </a:solidFill>
                      <a:effectLst/>
                    </a:rPr>
                    <a:t>adp</a:t>
                  </a:r>
                  <a:r>
                    <a:rPr lang="en-GB" sz="1600" baseline="30000" dirty="0">
                      <a:solidFill>
                        <a:schemeClr val="tx2">
                          <a:lumMod val="50000"/>
                        </a:schemeClr>
                      </a:solidFill>
                    </a:rPr>
                    <a:t>8</a:t>
                  </a:r>
                  <a:endParaRPr lang="pt-PT" sz="1600" baseline="300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m 1">
                  <a:extLst>
                    <a:ext uri="{FF2B5EF4-FFF2-40B4-BE49-F238E27FC236}">
                      <a16:creationId xmlns:a16="http://schemas.microsoft.com/office/drawing/2014/main" id="{54B0F4F2-F481-4478-B9D3-94AA87150309}"/>
                    </a:ext>
                  </a:extLst>
                </p:cNvPr>
                <p:cNvPicPr>
                  <a:picLocks noChangeAspect="1"/>
                </p:cNvPicPr>
                <p:nvPr/>
              </p:nvPicPr>
              <p:blipFill>
                <a:blip r:embed="rId17"/>
                <a:stretch>
                  <a:fillRect/>
                </a:stretch>
              </p:blipFill>
              <p:spPr>
                <a:xfrm>
                  <a:off x="11330156" y="21226868"/>
                  <a:ext cx="2414588" cy="488753"/>
                </a:xfrm>
                <a:prstGeom prst="rect">
                  <a:avLst/>
                </a:prstGeom>
              </p:spPr>
            </p:pic>
            <p:pic>
              <p:nvPicPr>
                <p:cNvPr id="17" name="Imagem 16">
                  <a:extLst>
                    <a:ext uri="{FF2B5EF4-FFF2-40B4-BE49-F238E27FC236}">
                      <a16:creationId xmlns:a16="http://schemas.microsoft.com/office/drawing/2014/main" id="{67F00EC9-0C65-4007-A555-36029CFB9AC9}"/>
                    </a:ext>
                  </a:extLst>
                </p:cNvPr>
                <p:cNvPicPr>
                  <a:picLocks noChangeAspect="1"/>
                </p:cNvPicPr>
                <p:nvPr/>
              </p:nvPicPr>
              <p:blipFill>
                <a:blip r:embed="rId18"/>
                <a:stretch>
                  <a:fillRect/>
                </a:stretch>
              </p:blipFill>
              <p:spPr>
                <a:xfrm>
                  <a:off x="11353785" y="23964729"/>
                  <a:ext cx="2520793" cy="465066"/>
                </a:xfrm>
                <a:prstGeom prst="rect">
                  <a:avLst/>
                </a:prstGeom>
              </p:spPr>
            </p:pic>
            <p:pic>
              <p:nvPicPr>
                <p:cNvPr id="19" name="Imagem 18">
                  <a:extLst>
                    <a:ext uri="{FF2B5EF4-FFF2-40B4-BE49-F238E27FC236}">
                      <a16:creationId xmlns:a16="http://schemas.microsoft.com/office/drawing/2014/main" id="{47976F7F-7EA2-4092-9CD2-6935EB5EAF96}"/>
                    </a:ext>
                  </a:extLst>
                </p:cNvPr>
                <p:cNvPicPr>
                  <a:picLocks noChangeAspect="1"/>
                </p:cNvPicPr>
                <p:nvPr/>
              </p:nvPicPr>
              <p:blipFill>
                <a:blip r:embed="rId19"/>
                <a:stretch>
                  <a:fillRect/>
                </a:stretch>
              </p:blipFill>
              <p:spPr>
                <a:xfrm>
                  <a:off x="10467951" y="26227348"/>
                  <a:ext cx="4169542" cy="351428"/>
                </a:xfrm>
                <a:prstGeom prst="rect">
                  <a:avLst/>
                </a:prstGeom>
              </p:spPr>
            </p:pic>
          </p:grpSp>
          <p:pic>
            <p:nvPicPr>
              <p:cNvPr id="31" name="Imagem 30">
                <a:extLst>
                  <a:ext uri="{FF2B5EF4-FFF2-40B4-BE49-F238E27FC236}">
                    <a16:creationId xmlns:a16="http://schemas.microsoft.com/office/drawing/2014/main" id="{8FCE3972-300C-4631-BE26-11C50E7F363B}"/>
                  </a:ext>
                </a:extLst>
              </p:cNvPr>
              <p:cNvPicPr>
                <a:picLocks noChangeAspect="1"/>
              </p:cNvPicPr>
              <p:nvPr/>
            </p:nvPicPr>
            <p:blipFill rotWithShape="1">
              <a:blip r:embed="rId20"/>
              <a:srcRect t="20485"/>
              <a:stretch/>
            </p:blipFill>
            <p:spPr>
              <a:xfrm>
                <a:off x="10944303" y="23594197"/>
                <a:ext cx="1152512" cy="1472946"/>
              </a:xfrm>
              <a:prstGeom prst="rect">
                <a:avLst/>
              </a:prstGeom>
            </p:spPr>
          </p:pic>
        </p:grpSp>
        <p:pic>
          <p:nvPicPr>
            <p:cNvPr id="33" name="Imagem 32">
              <a:extLst>
                <a:ext uri="{FF2B5EF4-FFF2-40B4-BE49-F238E27FC236}">
                  <a16:creationId xmlns:a16="http://schemas.microsoft.com/office/drawing/2014/main" id="{D9D77A41-ABA4-49DC-9E8F-267857C4258F}"/>
                </a:ext>
              </a:extLst>
            </p:cNvPr>
            <p:cNvPicPr>
              <a:picLocks noChangeAspect="1"/>
            </p:cNvPicPr>
            <p:nvPr/>
          </p:nvPicPr>
          <p:blipFill>
            <a:blip r:embed="rId21"/>
            <a:stretch>
              <a:fillRect/>
            </a:stretch>
          </p:blipFill>
          <p:spPr>
            <a:xfrm>
              <a:off x="10776847" y="21031675"/>
              <a:ext cx="1487423" cy="1468772"/>
            </a:xfrm>
            <a:prstGeom prst="rect">
              <a:avLst/>
            </a:prstGeom>
          </p:spPr>
        </p:pic>
      </p:grpSp>
      <p:pic>
        <p:nvPicPr>
          <p:cNvPr id="34" name="Imagem 33">
            <a:extLst>
              <a:ext uri="{FF2B5EF4-FFF2-40B4-BE49-F238E27FC236}">
                <a16:creationId xmlns:a16="http://schemas.microsoft.com/office/drawing/2014/main" id="{992B62A4-FC27-4BEB-AAE9-70DBE9AC9789}"/>
              </a:ext>
            </a:extLst>
          </p:cNvPr>
          <p:cNvPicPr>
            <a:picLocks noChangeAspect="1"/>
          </p:cNvPicPr>
          <p:nvPr/>
        </p:nvPicPr>
        <p:blipFill>
          <a:blip r:embed="rId22"/>
          <a:stretch>
            <a:fillRect/>
          </a:stretch>
        </p:blipFill>
        <p:spPr>
          <a:xfrm>
            <a:off x="1919561" y="17094253"/>
            <a:ext cx="12744450" cy="4848225"/>
          </a:xfrm>
          <a:prstGeom prst="rect">
            <a:avLst/>
          </a:prstGeom>
        </p:spPr>
      </p:pic>
      <p:sp>
        <p:nvSpPr>
          <p:cNvPr id="53" name="CaixaDeTexto 52">
            <a:extLst>
              <a:ext uri="{FF2B5EF4-FFF2-40B4-BE49-F238E27FC236}">
                <a16:creationId xmlns:a16="http://schemas.microsoft.com/office/drawing/2014/main" id="{B5644E83-3343-4DE8-ACCA-8343EE6FA3F9}"/>
              </a:ext>
            </a:extLst>
          </p:cNvPr>
          <p:cNvSpPr txBox="1"/>
          <p:nvPr/>
        </p:nvSpPr>
        <p:spPr>
          <a:xfrm>
            <a:off x="1591711" y="22998151"/>
            <a:ext cx="13386839" cy="1448217"/>
          </a:xfrm>
          <a:prstGeom prst="rect">
            <a:avLst/>
          </a:prstGeom>
          <a:noFill/>
        </p:spPr>
        <p:txBody>
          <a:bodyPr wrap="square">
            <a:spAutoFit/>
          </a:bodyPr>
          <a:lstStyle/>
          <a:p>
            <a:pPr algn="just">
              <a:lnSpc>
                <a:spcPct val="170000"/>
              </a:lnSpc>
            </a:pPr>
            <a:r>
              <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For 1,4-NQ reactions, acetonitrile showed to be the best solvent</a:t>
            </a:r>
            <a:r>
              <a:rPr lang="en-US" sz="1800" dirty="0">
                <a:solidFill>
                  <a:srgbClr val="00206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rgbClr val="002060"/>
                </a:solidFill>
                <a:highlight>
                  <a:srgbClr val="FFFFFF"/>
                </a:highlight>
                <a:latin typeface="Calibri" panose="020F0502020204030204" pitchFamily="34" charset="0"/>
                <a:ea typeface="Calibri" panose="020F0502020204030204" pitchFamily="34" charset="0"/>
                <a:cs typeface="Times New Roman" panose="02020603050405020304" pitchFamily="18" charset="0"/>
              </a:rPr>
              <a:t>and </a:t>
            </a:r>
            <a:r>
              <a:rPr lang="en-GB"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CaCO</a:t>
            </a:r>
            <a:r>
              <a:rPr lang="en-GB" sz="1800" baseline="-25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3</a:t>
            </a:r>
            <a:r>
              <a:rPr lang="en-GB"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rgbClr val="002060"/>
                </a:solidFill>
                <a:highlight>
                  <a:srgbClr val="FFFFFF"/>
                </a:highlight>
                <a:latin typeface="Calibri" panose="020F0502020204030204" pitchFamily="34" charset="0"/>
                <a:ea typeface="Calibri" panose="020F0502020204030204" pitchFamily="34" charset="0"/>
                <a:cs typeface="Times New Roman" panose="02020603050405020304" pitchFamily="18" charset="0"/>
              </a:rPr>
              <a:t>was essential </a:t>
            </a:r>
            <a:r>
              <a:rPr lang="en-GB"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to increase yields of final compounds </a:t>
            </a:r>
            <a:r>
              <a:rPr lang="en-GB" sz="18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4a-d </a:t>
            </a:r>
            <a:r>
              <a:rPr lang="en-GB"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and was not </a:t>
            </a:r>
            <a:r>
              <a:rPr lang="en-GB" sz="1800" dirty="0">
                <a:solidFill>
                  <a:srgbClr val="002060"/>
                </a:solidFill>
                <a:highlight>
                  <a:srgbClr val="FFFFFF"/>
                </a:highlight>
                <a:latin typeface="Calibri" panose="020F0502020204030204" pitchFamily="34" charset="0"/>
                <a:ea typeface="Calibri" panose="020F0502020204030204" pitchFamily="34" charset="0"/>
                <a:cs typeface="Times New Roman" panose="02020603050405020304" pitchFamily="18" charset="0"/>
              </a:rPr>
              <a:t>used </a:t>
            </a:r>
            <a:r>
              <a:rPr lang="en-GB"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in the synthesis of </a:t>
            </a:r>
            <a:r>
              <a:rPr lang="en-GB" sz="18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4e-g, </a:t>
            </a:r>
            <a:r>
              <a:rPr lang="en-GB" sz="1800" dirty="0">
                <a:solidFill>
                  <a:srgbClr val="002060"/>
                </a:solidFill>
                <a:highlight>
                  <a:srgbClr val="FFFFFF"/>
                </a:highlight>
                <a:latin typeface="Calibri" panose="020F0502020204030204" pitchFamily="34" charset="0"/>
                <a:ea typeface="Calibri" panose="020F0502020204030204" pitchFamily="34" charset="0"/>
                <a:cs typeface="Times New Roman" panose="02020603050405020304" pitchFamily="18" charset="0"/>
              </a:rPr>
              <a:t>due to the higher nucleophilicity of alkyl amines. </a:t>
            </a:r>
            <a:r>
              <a:rPr lang="en-GB"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For 5-OH-1,4-NQ similar results were found, however the presence of CaCO</a:t>
            </a:r>
            <a:r>
              <a:rPr lang="en-GB" sz="1800" baseline="-25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3</a:t>
            </a:r>
            <a:r>
              <a:rPr lang="en-GB"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was counterproductive and consequently yields of arylamines derivatives decreased. </a:t>
            </a:r>
          </a:p>
        </p:txBody>
      </p:sp>
      <p:sp>
        <p:nvSpPr>
          <p:cNvPr id="42" name="CaixaDeTexto 41">
            <a:extLst>
              <a:ext uri="{FF2B5EF4-FFF2-40B4-BE49-F238E27FC236}">
                <a16:creationId xmlns:a16="http://schemas.microsoft.com/office/drawing/2014/main" id="{1ADDD120-2AD8-4A89-B554-6790C501D644}"/>
              </a:ext>
            </a:extLst>
          </p:cNvPr>
          <p:cNvSpPr txBox="1"/>
          <p:nvPr/>
        </p:nvSpPr>
        <p:spPr>
          <a:xfrm>
            <a:off x="2142960" y="22031301"/>
            <a:ext cx="12650902" cy="792781"/>
          </a:xfrm>
          <a:prstGeom prst="rect">
            <a:avLst/>
          </a:prstGeom>
          <a:noFill/>
        </p:spPr>
        <p:txBody>
          <a:bodyPr wrap="square">
            <a:spAutoFit/>
          </a:bodyPr>
          <a:lstStyle/>
          <a:p>
            <a:pPr algn="ctr">
              <a:lnSpc>
                <a:spcPct val="150000"/>
              </a:lnSpc>
              <a:spcAft>
                <a:spcPts val="1000"/>
              </a:spcAft>
            </a:pPr>
            <a:r>
              <a:rPr lang="en-GB" sz="1600" b="1" dirty="0">
                <a:solidFill>
                  <a:schemeClr val="tx2">
                    <a:lumMod val="50000"/>
                  </a:schemeClr>
                </a:solidFill>
                <a:effectLst/>
              </a:rPr>
              <a:t>Figure 1. </a:t>
            </a:r>
            <a:r>
              <a:rPr lang="en-GB" sz="1600" dirty="0">
                <a:solidFill>
                  <a:schemeClr val="tx2">
                    <a:lumMod val="50000"/>
                  </a:schemeClr>
                </a:solidFill>
                <a:effectLst/>
              </a:rPr>
              <a:t>HPLC profiles of MW synthesis of </a:t>
            </a:r>
            <a:r>
              <a:rPr lang="en-GB" sz="1600" b="1" i="1" dirty="0">
                <a:solidFill>
                  <a:schemeClr val="tx2">
                    <a:lumMod val="50000"/>
                  </a:schemeClr>
                </a:solidFill>
                <a:effectLst/>
              </a:rPr>
              <a:t>4a</a:t>
            </a:r>
            <a:r>
              <a:rPr lang="en-GB" sz="1600" dirty="0">
                <a:solidFill>
                  <a:schemeClr val="tx2">
                    <a:lumMod val="50000"/>
                  </a:schemeClr>
                </a:solidFill>
                <a:effectLst/>
              </a:rPr>
              <a:t>; A) Acetonitrile (2mL), 1 </a:t>
            </a:r>
            <a:r>
              <a:rPr lang="en-GB" sz="1600" dirty="0" err="1">
                <a:solidFill>
                  <a:schemeClr val="tx2">
                    <a:lumMod val="50000"/>
                  </a:schemeClr>
                </a:solidFill>
                <a:effectLst/>
              </a:rPr>
              <a:t>eq</a:t>
            </a:r>
            <a:r>
              <a:rPr lang="en-GB" sz="1600" dirty="0">
                <a:solidFill>
                  <a:schemeClr val="tx2">
                    <a:lumMod val="50000"/>
                  </a:schemeClr>
                </a:solidFill>
                <a:effectLst/>
              </a:rPr>
              <a:t> CaCO</a:t>
            </a:r>
            <a:r>
              <a:rPr lang="en-GB" sz="1600" baseline="-25000" dirty="0">
                <a:solidFill>
                  <a:schemeClr val="tx2">
                    <a:lumMod val="50000"/>
                  </a:schemeClr>
                </a:solidFill>
                <a:effectLst/>
              </a:rPr>
              <a:t>3</a:t>
            </a:r>
            <a:r>
              <a:rPr lang="en-GB" sz="1600" dirty="0">
                <a:solidFill>
                  <a:schemeClr val="tx2">
                    <a:lumMod val="50000"/>
                  </a:schemeClr>
                </a:solidFill>
                <a:effectLst/>
              </a:rPr>
              <a:t>; B</a:t>
            </a:r>
            <a:r>
              <a:rPr lang="en-GB" sz="1600" dirty="0">
                <a:solidFill>
                  <a:schemeClr val="tx2">
                    <a:lumMod val="50000"/>
                  </a:schemeClr>
                </a:solidFill>
              </a:rPr>
              <a:t>); Acetonitrile (2 mL), without CaCO</a:t>
            </a:r>
            <a:r>
              <a:rPr lang="en-GB" sz="1600" baseline="-25000" dirty="0">
                <a:solidFill>
                  <a:schemeClr val="tx2">
                    <a:lumMod val="50000"/>
                  </a:schemeClr>
                </a:solidFill>
              </a:rPr>
              <a:t>3</a:t>
            </a:r>
            <a:r>
              <a:rPr lang="en-GB" sz="1600" baseline="30000" dirty="0">
                <a:solidFill>
                  <a:schemeClr val="tx2">
                    <a:lumMod val="50000"/>
                  </a:schemeClr>
                </a:solidFill>
              </a:rPr>
              <a:t>;</a:t>
            </a:r>
            <a:r>
              <a:rPr lang="en-GB" sz="1600" baseline="-25000" dirty="0">
                <a:solidFill>
                  <a:schemeClr val="tx2">
                    <a:lumMod val="50000"/>
                  </a:schemeClr>
                </a:solidFill>
              </a:rPr>
              <a:t> </a:t>
            </a:r>
            <a:r>
              <a:rPr lang="en-GB" sz="1600" dirty="0">
                <a:solidFill>
                  <a:schemeClr val="tx2">
                    <a:lumMod val="50000"/>
                  </a:schemeClr>
                </a:solidFill>
                <a:effectLst/>
              </a:rPr>
              <a:t>C) </a:t>
            </a:r>
            <a:r>
              <a:rPr lang="en-GB" sz="1600" dirty="0">
                <a:solidFill>
                  <a:schemeClr val="tx2">
                    <a:lumMod val="50000"/>
                  </a:schemeClr>
                </a:solidFill>
              </a:rPr>
              <a:t>Acetone (2 mL) , 1 </a:t>
            </a:r>
            <a:r>
              <a:rPr lang="en-GB" sz="1600" dirty="0" err="1">
                <a:solidFill>
                  <a:schemeClr val="tx2">
                    <a:lumMod val="50000"/>
                  </a:schemeClr>
                </a:solidFill>
              </a:rPr>
              <a:t>eq</a:t>
            </a:r>
            <a:r>
              <a:rPr lang="en-GB" sz="1600" dirty="0">
                <a:solidFill>
                  <a:schemeClr val="tx2">
                    <a:lumMod val="50000"/>
                  </a:schemeClr>
                </a:solidFill>
              </a:rPr>
              <a:t> CaCO</a:t>
            </a:r>
            <a:r>
              <a:rPr lang="en-GB" sz="1600" baseline="-25000" dirty="0">
                <a:solidFill>
                  <a:schemeClr val="tx2">
                    <a:lumMod val="50000"/>
                  </a:schemeClr>
                </a:solidFill>
              </a:rPr>
              <a:t>3</a:t>
            </a:r>
            <a:r>
              <a:rPr lang="en-GB" sz="1600" dirty="0">
                <a:solidFill>
                  <a:schemeClr val="tx2">
                    <a:lumMod val="50000"/>
                  </a:schemeClr>
                </a:solidFill>
                <a:effectLst/>
              </a:rPr>
              <a:t>. </a:t>
            </a:r>
            <a:r>
              <a:rPr lang="en-GB" sz="1600" dirty="0">
                <a:solidFill>
                  <a:schemeClr val="tx2">
                    <a:lumMod val="50000"/>
                  </a:schemeClr>
                </a:solidFill>
              </a:rPr>
              <a:t>Power:200 w (All reactions)</a:t>
            </a:r>
            <a:r>
              <a:rPr lang="en-GB" sz="1600" dirty="0">
                <a:solidFill>
                  <a:schemeClr val="tx2">
                    <a:lumMod val="50000"/>
                  </a:schemeClr>
                </a:solidFill>
                <a:effectLst/>
              </a:rPr>
              <a:t> </a:t>
            </a:r>
            <a:endParaRPr lang="pt-PT"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8454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1353</TotalTime>
  <Words>2307</Words>
  <Application>Microsoft Office PowerPoint</Application>
  <PresentationFormat>Personalizados</PresentationFormat>
  <Paragraphs>377</Paragraphs>
  <Slides>1</Slides>
  <Notes>1</Notes>
  <HiddenSlides>0</HiddenSlides>
  <MMClips>0</MMClips>
  <ScaleCrop>false</ScaleCrop>
  <HeadingPairs>
    <vt:vector size="8" baseType="variant">
      <vt:variant>
        <vt:lpstr>Tipos de letra usados</vt:lpstr>
      </vt:variant>
      <vt:variant>
        <vt:i4>3</vt:i4>
      </vt:variant>
      <vt:variant>
        <vt:lpstr>Tema</vt:lpstr>
      </vt:variant>
      <vt:variant>
        <vt:i4>2</vt:i4>
      </vt:variant>
      <vt:variant>
        <vt:lpstr>Servidores OLE incorporados</vt:lpstr>
      </vt:variant>
      <vt:variant>
        <vt:i4>1</vt:i4>
      </vt:variant>
      <vt:variant>
        <vt:lpstr>Títulos dos diapositivos</vt:lpstr>
      </vt:variant>
      <vt:variant>
        <vt:i4>1</vt:i4>
      </vt:variant>
    </vt:vector>
  </HeadingPairs>
  <TitlesOfParts>
    <vt:vector size="7" baseType="lpstr">
      <vt:lpstr>Arial</vt:lpstr>
      <vt:lpstr>Calibri</vt:lpstr>
      <vt:lpstr>Calibri Light</vt:lpstr>
      <vt:lpstr>Office Theme</vt:lpstr>
      <vt:lpstr>Custom Design</vt:lpstr>
      <vt:lpstr>CS ChemDraw Drawing</vt:lpstr>
      <vt:lpstr>Synthesis of 1,4-naphthoquinones derivatives under non-conventional conditions and in silico studies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Ana Sousa</cp:lastModifiedBy>
  <cp:revision>160</cp:revision>
  <dcterms:created xsi:type="dcterms:W3CDTF">2015-04-04T09:45:50Z</dcterms:created>
  <dcterms:modified xsi:type="dcterms:W3CDTF">2020-11-02T12:13:31Z</dcterms:modified>
</cp:coreProperties>
</file>