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5" autoAdjust="0"/>
    <p:restoredTop sz="94659"/>
  </p:normalViewPr>
  <p:slideViewPr>
    <p:cSldViewPr>
      <p:cViewPr>
        <p:scale>
          <a:sx n="40" d="100"/>
          <a:sy n="40" d="100"/>
        </p:scale>
        <p:origin x="520" y="-1848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tif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tif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65D005F-6293-3D4B-8903-9D5C65A77966}"/>
              </a:ext>
            </a:extLst>
          </p:cNvPr>
          <p:cNvSpPr/>
          <p:nvPr/>
        </p:nvSpPr>
        <p:spPr>
          <a:xfrm>
            <a:off x="22300407" y="30854649"/>
            <a:ext cx="6608170" cy="80756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10C1AF-FAD9-5B47-AD12-CF20C57663CA}"/>
              </a:ext>
            </a:extLst>
          </p:cNvPr>
          <p:cNvSpPr/>
          <p:nvPr/>
        </p:nvSpPr>
        <p:spPr>
          <a:xfrm>
            <a:off x="1506617" y="15718944"/>
            <a:ext cx="27254835" cy="105637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0" name="Rectangle à coins arrondis 130">
            <a:extLst>
              <a:ext uri="{FF2B5EF4-FFF2-40B4-BE49-F238E27FC236}">
                <a16:creationId xmlns:a16="http://schemas.microsoft.com/office/drawing/2014/main" id="{F43FEEF2-9170-6D42-8D9E-F37FA3EF84BE}"/>
              </a:ext>
            </a:extLst>
          </p:cNvPr>
          <p:cNvSpPr/>
          <p:nvPr/>
        </p:nvSpPr>
        <p:spPr>
          <a:xfrm>
            <a:off x="6078126" y="11084273"/>
            <a:ext cx="6715993" cy="21021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AC634A-7FB7-1F4D-9108-D4F68CB1460D}"/>
              </a:ext>
            </a:extLst>
          </p:cNvPr>
          <p:cNvSpPr/>
          <p:nvPr/>
        </p:nvSpPr>
        <p:spPr>
          <a:xfrm>
            <a:off x="16731592" y="7121960"/>
            <a:ext cx="12037005" cy="8371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A0C0F7-551A-B944-AD77-A32DB68D943D}"/>
              </a:ext>
            </a:extLst>
          </p:cNvPr>
          <p:cNvSpPr/>
          <p:nvPr/>
        </p:nvSpPr>
        <p:spPr>
          <a:xfrm>
            <a:off x="1513760" y="7036856"/>
            <a:ext cx="15065435" cy="845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47" y="2019254"/>
            <a:ext cx="27451559" cy="2089196"/>
          </a:xfrm>
        </p:spPr>
        <p:txBody>
          <a:bodyPr>
            <a:normAutofit/>
          </a:bodyPr>
          <a:lstStyle/>
          <a:p>
            <a:r>
              <a:rPr lang="en-US" sz="4800" b="1" dirty="0"/>
              <a:t>Functionalization of </a:t>
            </a:r>
            <a:r>
              <a:rPr lang="en-US" sz="4800" b="1" dirty="0" err="1"/>
              <a:t>imidazo</a:t>
            </a:r>
            <a:r>
              <a:rPr lang="en-US" sz="4800" b="1" dirty="0"/>
              <a:t>[2,1-</a:t>
            </a:r>
            <a:r>
              <a:rPr lang="en-US" sz="4800" b="1" i="1" dirty="0"/>
              <a:t>c</a:t>
            </a:r>
            <a:r>
              <a:rPr lang="en-US" sz="4800" b="1" dirty="0"/>
              <a:t>][1,2,4]triazine core and their evaluation in H2O2-induced oxidative stress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44413" cy="32689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617" y="3923159"/>
            <a:ext cx="27261980" cy="2779196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9FFEC5A0-5A82-744C-9685-351FFB3F2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19299"/>
              </p:ext>
            </p:extLst>
          </p:nvPr>
        </p:nvGraphicFramePr>
        <p:xfrm>
          <a:off x="17042606" y="7797050"/>
          <a:ext cx="11506200" cy="606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S ChemDraw Drawing" r:id="rId4" imgW="5850269" imgH="3951321" progId="ChemDraw.Document.6.0">
                  <p:embed/>
                </p:oleObj>
              </mc:Choice>
              <mc:Fallback>
                <p:oleObj name="CS ChemDraw Drawing" r:id="rId4" imgW="5850269" imgH="3951321" progId="ChemDraw.Document.6.0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42606" y="7797050"/>
                        <a:ext cx="11506200" cy="606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67A79C9B-3D76-0649-B76D-55985BE7A8B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15" y="18394696"/>
            <a:ext cx="10846792" cy="56574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120E3DF-0F20-9949-BC30-D98A47237D92}"/>
              </a:ext>
            </a:extLst>
          </p:cNvPr>
          <p:cNvSpPr txBox="1"/>
          <p:nvPr/>
        </p:nvSpPr>
        <p:spPr>
          <a:xfrm>
            <a:off x="16534969" y="6927850"/>
            <a:ext cx="12455082" cy="103727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Synthetic strategies / Pharmacomodulations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C86929-4768-FD4C-9CAD-03A5A197B3B7}"/>
              </a:ext>
            </a:extLst>
          </p:cNvPr>
          <p:cNvSpPr/>
          <p:nvPr/>
        </p:nvSpPr>
        <p:spPr>
          <a:xfrm>
            <a:off x="1621472" y="8054893"/>
            <a:ext cx="148115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a typeface="Calibri" panose="020F0502020204030204" pitchFamily="34" charset="0"/>
              </a:rPr>
              <a:t>Neurodegenerative disorders including Alzheimer's disease, Parkinson's disease, Huntington's disease and epilepsy are among the most serious health problems</a:t>
            </a:r>
            <a:r>
              <a:rPr lang="fr-MA" sz="3200" dirty="0">
                <a:ea typeface="Calibri" panose="020F0502020204030204" pitchFamily="34" charset="0"/>
              </a:rPr>
              <a:t>. The </a:t>
            </a:r>
            <a:r>
              <a:rPr lang="fr-MA" sz="3200" dirty="0" err="1">
                <a:ea typeface="Calibri" panose="020F0502020204030204" pitchFamily="34" charset="0"/>
              </a:rPr>
              <a:t>molecular</a:t>
            </a:r>
            <a:r>
              <a:rPr lang="fr-MA" sz="3200" dirty="0">
                <a:ea typeface="Calibri" panose="020F0502020204030204" pitchFamily="34" charset="0"/>
              </a:rPr>
              <a:t> </a:t>
            </a:r>
            <a:r>
              <a:rPr lang="fr-MA" sz="3200" dirty="0" err="1">
                <a:ea typeface="Calibri" panose="020F0502020204030204" pitchFamily="34" charset="0"/>
              </a:rPr>
              <a:t>pathogenesis</a:t>
            </a:r>
            <a:r>
              <a:rPr lang="fr-MA" sz="3200" dirty="0">
                <a:ea typeface="Calibri" panose="020F0502020204030204" pitchFamily="34" charset="0"/>
              </a:rPr>
              <a:t> of </a:t>
            </a:r>
            <a:r>
              <a:rPr lang="fr-MA" sz="3200" dirty="0" err="1">
                <a:ea typeface="Calibri" panose="020F0502020204030204" pitchFamily="34" charset="0"/>
              </a:rPr>
              <a:t>neurodegenerative</a:t>
            </a:r>
            <a:r>
              <a:rPr lang="fr-MA" sz="3200" dirty="0">
                <a:ea typeface="Calibri" panose="020F0502020204030204" pitchFamily="34" charset="0"/>
              </a:rPr>
              <a:t> </a:t>
            </a:r>
            <a:r>
              <a:rPr lang="fr-MA" sz="3200" dirty="0" err="1">
                <a:ea typeface="Calibri" panose="020F0502020204030204" pitchFamily="34" charset="0"/>
              </a:rPr>
              <a:t>disorders</a:t>
            </a:r>
            <a:r>
              <a:rPr lang="fr-MA" sz="3200" dirty="0">
                <a:ea typeface="Calibri" panose="020F0502020204030204" pitchFamily="34" charset="0"/>
              </a:rPr>
              <a:t> </a:t>
            </a:r>
            <a:r>
              <a:rPr lang="fr-MA" sz="3200" dirty="0" err="1">
                <a:ea typeface="Calibri" panose="020F0502020204030204" pitchFamily="34" charset="0"/>
              </a:rPr>
              <a:t>is</a:t>
            </a:r>
            <a:r>
              <a:rPr lang="fr-MA" sz="3200" dirty="0">
                <a:ea typeface="Calibri" panose="020F0502020204030204" pitchFamily="34" charset="0"/>
              </a:rPr>
              <a:t> </a:t>
            </a:r>
            <a:r>
              <a:rPr lang="fr-MA" sz="3200" dirty="0" err="1">
                <a:ea typeface="Calibri" panose="020F0502020204030204" pitchFamily="34" charset="0"/>
              </a:rPr>
              <a:t>associated</a:t>
            </a:r>
            <a:r>
              <a:rPr lang="fr-MA" sz="3200" dirty="0">
                <a:ea typeface="Calibri" panose="020F0502020204030204" pitchFamily="34" charset="0"/>
              </a:rPr>
              <a:t> </a:t>
            </a:r>
            <a:r>
              <a:rPr lang="fr-MA" sz="3200" dirty="0" err="1">
                <a:ea typeface="Calibri" panose="020F0502020204030204" pitchFamily="34" charset="0"/>
              </a:rPr>
              <a:t>with</a:t>
            </a:r>
            <a:r>
              <a:rPr lang="fr-MA" sz="3200" dirty="0">
                <a:ea typeface="Calibri" panose="020F0502020204030204" pitchFamily="34" charset="0"/>
              </a:rPr>
              <a:t> mitochondrial </a:t>
            </a:r>
            <a:r>
              <a:rPr lang="fr-MA" sz="3200" dirty="0" err="1">
                <a:ea typeface="Calibri" panose="020F0502020204030204" pitchFamily="34" charset="0"/>
              </a:rPr>
              <a:t>dysfunction</a:t>
            </a:r>
            <a:r>
              <a:rPr lang="fr-MA" sz="3200" dirty="0">
                <a:ea typeface="Calibri" panose="020F0502020204030204" pitchFamily="34" charset="0"/>
              </a:rPr>
              <a:t>, </a:t>
            </a:r>
            <a:r>
              <a:rPr lang="fr-MA" sz="3200" dirty="0" err="1">
                <a:ea typeface="Calibri" panose="020F0502020204030204" pitchFamily="34" charset="0"/>
              </a:rPr>
              <a:t>oxidative</a:t>
            </a:r>
            <a:r>
              <a:rPr lang="fr-MA" sz="3200" dirty="0">
                <a:ea typeface="Calibri" panose="020F0502020204030204" pitchFamily="34" charset="0"/>
              </a:rPr>
              <a:t> stress, and </a:t>
            </a:r>
            <a:r>
              <a:rPr lang="fr-MA" sz="3200" dirty="0" err="1">
                <a:ea typeface="Calibri" panose="020F0502020204030204" pitchFamily="34" charset="0"/>
              </a:rPr>
              <a:t>apoptosis</a:t>
            </a:r>
            <a:r>
              <a:rPr lang="fr-MA" sz="3200" dirty="0">
                <a:ea typeface="Calibri" panose="020F0502020204030204" pitchFamily="34" charset="0"/>
              </a:rPr>
              <a:t>. </a:t>
            </a:r>
            <a:r>
              <a:rPr lang="en-US" sz="3200" dirty="0"/>
              <a:t>Apoptosis is a genetically regulated process of cell deletion and plays an essential role in the maintenance of tissue homeostasis</a:t>
            </a:r>
            <a:r>
              <a:rPr lang="fr-MA" sz="32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Aim/purpose: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fr-FR" sz="3200" dirty="0" err="1"/>
              <a:t>Synthesize</a:t>
            </a:r>
            <a:r>
              <a:rPr lang="fr-FR" sz="3200" dirty="0"/>
              <a:t> </a:t>
            </a:r>
            <a:r>
              <a:rPr lang="fr-FR" sz="3200" dirty="0" err="1"/>
              <a:t>imidazo</a:t>
            </a:r>
            <a:r>
              <a:rPr lang="fr-FR" sz="3200" dirty="0"/>
              <a:t>[2,1-c][1,2,4]</a:t>
            </a:r>
            <a:r>
              <a:rPr lang="fr-FR" sz="3200" dirty="0" err="1"/>
              <a:t>triazines</a:t>
            </a:r>
            <a:r>
              <a:rPr lang="fr-FR" sz="3200" dirty="0"/>
              <a:t> </a:t>
            </a:r>
            <a:r>
              <a:rPr lang="fr-FR" sz="3200" dirty="0" err="1"/>
              <a:t>derivatives</a:t>
            </a:r>
            <a:r>
              <a:rPr lang="fr-FR" sz="3200" dirty="0"/>
              <a:t>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fr-FR" sz="3200" dirty="0" err="1"/>
              <a:t>Evaluate</a:t>
            </a:r>
            <a:r>
              <a:rPr lang="fr-FR" sz="3200" dirty="0"/>
              <a:t> </a:t>
            </a:r>
            <a:r>
              <a:rPr lang="fr-FR" sz="3200" dirty="0" err="1"/>
              <a:t>their</a:t>
            </a:r>
            <a:r>
              <a:rPr lang="fr-FR" sz="3200" dirty="0"/>
              <a:t> </a:t>
            </a:r>
            <a:r>
              <a:rPr lang="fr-FR" sz="3200" dirty="0" err="1"/>
              <a:t>effects</a:t>
            </a:r>
            <a:r>
              <a:rPr lang="fr-FR" sz="3200" dirty="0"/>
              <a:t> in 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-induced </a:t>
            </a:r>
            <a:r>
              <a:rPr lang="fr-FR" sz="3200" dirty="0" err="1"/>
              <a:t>oxidative</a:t>
            </a:r>
            <a:r>
              <a:rPr lang="fr-FR" sz="3200" dirty="0"/>
              <a:t> stress in </a:t>
            </a:r>
            <a:r>
              <a:rPr lang="fr-FR" sz="3200" dirty="0" err="1"/>
              <a:t>human</a:t>
            </a:r>
            <a:r>
              <a:rPr lang="fr-FR" sz="3200" dirty="0"/>
              <a:t> </a:t>
            </a:r>
            <a:r>
              <a:rPr lang="fr-FR" sz="3200" dirty="0" err="1"/>
              <a:t>neuroblastoma</a:t>
            </a:r>
            <a:r>
              <a:rPr lang="fr-FR" sz="3200" dirty="0"/>
              <a:t> </a:t>
            </a:r>
            <a:r>
              <a:rPr lang="fr-FR" sz="3200" dirty="0" err="1"/>
              <a:t>cell</a:t>
            </a:r>
            <a:r>
              <a:rPr lang="fr-FR" sz="3200" dirty="0"/>
              <a:t> line (SH-SY5Y </a:t>
            </a:r>
            <a:r>
              <a:rPr lang="fr-FR" sz="3200" dirty="0" err="1"/>
              <a:t>cells</a:t>
            </a:r>
            <a:r>
              <a:rPr lang="fr-FR" sz="3200" dirty="0"/>
              <a:t>).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F30DE02-5ADC-744B-93D2-85389C1CC105}"/>
              </a:ext>
            </a:extLst>
          </p:cNvPr>
          <p:cNvSpPr txBox="1"/>
          <p:nvPr/>
        </p:nvSpPr>
        <p:spPr>
          <a:xfrm>
            <a:off x="2461344" y="6993938"/>
            <a:ext cx="12785645" cy="103727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Background/ Purpose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7511B7-CBAF-A24B-92DC-60953D70D7B2}"/>
              </a:ext>
            </a:extLst>
          </p:cNvPr>
          <p:cNvSpPr txBox="1"/>
          <p:nvPr/>
        </p:nvSpPr>
        <p:spPr>
          <a:xfrm>
            <a:off x="16935986" y="11880850"/>
            <a:ext cx="8488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/>
              <a:t>Synthesis of various </a:t>
            </a:r>
            <a:r>
              <a:rPr lang="en-US" sz="3200" dirty="0" err="1"/>
              <a:t>imidazo</a:t>
            </a:r>
            <a:r>
              <a:rPr lang="en-US" sz="3200" dirty="0"/>
              <a:t>[2,1-</a:t>
            </a:r>
            <a:r>
              <a:rPr lang="en-US" sz="3200" i="1" dirty="0"/>
              <a:t>c</a:t>
            </a:r>
            <a:r>
              <a:rPr lang="en-US" sz="3200" dirty="0"/>
              <a:t>][1,2,4]triazine derivatives from common 3-amino-1,2,4-triazine.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fr-FR" sz="3200" dirty="0" err="1"/>
              <a:t>Various</a:t>
            </a:r>
            <a:r>
              <a:rPr lang="fr-FR" sz="3200" dirty="0"/>
              <a:t> of </a:t>
            </a:r>
            <a:r>
              <a:rPr lang="fr-FR" sz="3200" dirty="0" err="1"/>
              <a:t>electrophiles</a:t>
            </a:r>
            <a:r>
              <a:rPr lang="fr-FR" sz="3200" dirty="0"/>
              <a:t> </a:t>
            </a:r>
            <a:r>
              <a:rPr lang="fr-FR" sz="3200" dirty="0" err="1"/>
              <a:t>were</a:t>
            </a:r>
            <a:r>
              <a:rPr lang="fr-FR" sz="3200" dirty="0"/>
              <a:t> </a:t>
            </a:r>
            <a:r>
              <a:rPr lang="fr-FR" sz="3200" dirty="0" err="1"/>
              <a:t>regioselectively</a:t>
            </a:r>
            <a:r>
              <a:rPr lang="fr-FR" sz="3200" dirty="0"/>
              <a:t> </a:t>
            </a:r>
            <a:r>
              <a:rPr lang="fr-FR" sz="3200" dirty="0" err="1"/>
              <a:t>introduced</a:t>
            </a:r>
            <a:r>
              <a:rPr lang="fr-FR" sz="3200" dirty="0"/>
              <a:t> in position C-6 </a:t>
            </a:r>
            <a:r>
              <a:rPr lang="fr-FR" sz="3200" dirty="0" err="1"/>
              <a:t>giving</a:t>
            </a:r>
            <a:r>
              <a:rPr lang="fr-FR" sz="3200" dirty="0"/>
              <a:t> </a:t>
            </a:r>
            <a:r>
              <a:rPr lang="fr-FR" sz="3200" dirty="0" err="1"/>
              <a:t>access</a:t>
            </a:r>
            <a:r>
              <a:rPr lang="fr-FR" sz="3200" dirty="0"/>
              <a:t> to a </a:t>
            </a:r>
            <a:r>
              <a:rPr lang="fr-FR" sz="3200" dirty="0" err="1"/>
              <a:t>diversified</a:t>
            </a:r>
            <a:r>
              <a:rPr lang="fr-FR" sz="3200" dirty="0"/>
              <a:t> </a:t>
            </a:r>
            <a:r>
              <a:rPr lang="fr-FR" sz="3200" dirty="0" err="1"/>
              <a:t>library</a:t>
            </a:r>
            <a:r>
              <a:rPr lang="fr-FR" sz="3200" dirty="0"/>
              <a:t> of </a:t>
            </a:r>
            <a:r>
              <a:rPr lang="fr-FR" sz="3200" dirty="0" err="1"/>
              <a:t>disubstituted</a:t>
            </a:r>
            <a:r>
              <a:rPr lang="fr-FR" sz="3200" dirty="0"/>
              <a:t> </a:t>
            </a:r>
            <a:r>
              <a:rPr lang="fr-FR" sz="3200" dirty="0" err="1"/>
              <a:t>imidazotriazines</a:t>
            </a:r>
            <a:r>
              <a:rPr lang="fr-FR" sz="3200" dirty="0"/>
              <a:t> in good </a:t>
            </a:r>
            <a:r>
              <a:rPr lang="fr-FR" sz="3200" dirty="0" err="1"/>
              <a:t>overall</a:t>
            </a:r>
            <a:r>
              <a:rPr lang="fr-FR" sz="3200" dirty="0"/>
              <a:t> </a:t>
            </a:r>
            <a:r>
              <a:rPr lang="fr-FR" sz="3200" dirty="0" err="1"/>
              <a:t>yields</a:t>
            </a:r>
            <a:r>
              <a:rPr lang="fr-FR" sz="3200" dirty="0"/>
              <a:t>.  </a:t>
            </a:r>
          </a:p>
        </p:txBody>
      </p:sp>
      <p:sp>
        <p:nvSpPr>
          <p:cNvPr id="41" name="Rectangle à coins arrondis 51">
            <a:extLst>
              <a:ext uri="{FF2B5EF4-FFF2-40B4-BE49-F238E27FC236}">
                <a16:creationId xmlns:a16="http://schemas.microsoft.com/office/drawing/2014/main" id="{951520D0-1755-564E-A8D7-21E024326F6B}"/>
              </a:ext>
            </a:extLst>
          </p:cNvPr>
          <p:cNvSpPr/>
          <p:nvPr/>
        </p:nvSpPr>
        <p:spPr>
          <a:xfrm>
            <a:off x="5507578" y="12795250"/>
            <a:ext cx="7039228" cy="23254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E2BE29-315C-AF4B-A138-B43B34ECCE7F}"/>
              </a:ext>
            </a:extLst>
          </p:cNvPr>
          <p:cNvGrpSpPr/>
          <p:nvPr/>
        </p:nvGrpSpPr>
        <p:grpSpPr>
          <a:xfrm>
            <a:off x="5754613" y="12947650"/>
            <a:ext cx="6944593" cy="2218879"/>
            <a:chOff x="11937206" y="13328650"/>
            <a:chExt cx="6487393" cy="1772305"/>
          </a:xfrm>
        </p:grpSpPr>
        <p:cxnSp>
          <p:nvCxnSpPr>
            <p:cNvPr id="16" name="Düz Ok Bağlayıcısı 16">
              <a:extLst>
                <a:ext uri="{FF2B5EF4-FFF2-40B4-BE49-F238E27FC236}">
                  <a16:creationId xmlns:a16="http://schemas.microsoft.com/office/drawing/2014/main" id="{C0C03055-7678-5A49-9E37-72648CB29318}"/>
                </a:ext>
              </a:extLst>
            </p:cNvPr>
            <p:cNvCxnSpPr/>
            <p:nvPr/>
          </p:nvCxnSpPr>
          <p:spPr>
            <a:xfrm>
              <a:off x="13613606" y="13757910"/>
              <a:ext cx="575945" cy="1612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25">
              <a:extLst>
                <a:ext uri="{FF2B5EF4-FFF2-40B4-BE49-F238E27FC236}">
                  <a16:creationId xmlns:a16="http://schemas.microsoft.com/office/drawing/2014/main" id="{7D969873-92CB-9940-8459-FFB833FB6036}"/>
                </a:ext>
              </a:extLst>
            </p:cNvPr>
            <p:cNvCxnSpPr/>
            <p:nvPr/>
          </p:nvCxnSpPr>
          <p:spPr>
            <a:xfrm flipV="1">
              <a:off x="15628144" y="13749655"/>
              <a:ext cx="503555" cy="1130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7">
              <a:extLst>
                <a:ext uri="{FF2B5EF4-FFF2-40B4-BE49-F238E27FC236}">
                  <a16:creationId xmlns:a16="http://schemas.microsoft.com/office/drawing/2014/main" id="{63E50B80-802B-9D41-903B-FA77E8138F9E}"/>
                </a:ext>
              </a:extLst>
            </p:cNvPr>
            <p:cNvCxnSpPr/>
            <p:nvPr/>
          </p:nvCxnSpPr>
          <p:spPr>
            <a:xfrm>
              <a:off x="15621794" y="14455775"/>
              <a:ext cx="499110" cy="1047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DA8C72BE-F749-9946-814C-BF9CB82BEC86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73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9561" y="13731875"/>
              <a:ext cx="1356043" cy="86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Metin kutusu 5">
              <a:extLst>
                <a:ext uri="{FF2B5EF4-FFF2-40B4-BE49-F238E27FC236}">
                  <a16:creationId xmlns:a16="http://schemas.microsoft.com/office/drawing/2014/main" id="{EF25C229-FE5E-844F-8411-B20DC8226487}"/>
                </a:ext>
              </a:extLst>
            </p:cNvPr>
            <p:cNvSpPr txBox="1"/>
            <p:nvPr/>
          </p:nvSpPr>
          <p:spPr>
            <a:xfrm>
              <a:off x="14011352" y="14639290"/>
              <a:ext cx="195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SH-SY5Y </a:t>
              </a:r>
              <a:r>
                <a:rPr lang="tr-TR" sz="24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cells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" name="Metin kutusu 6">
              <a:extLst>
                <a:ext uri="{FF2B5EF4-FFF2-40B4-BE49-F238E27FC236}">
                  <a16:creationId xmlns:a16="http://schemas.microsoft.com/office/drawing/2014/main" id="{D587B253-B96F-E141-ADFD-72F603CB664E}"/>
                </a:ext>
              </a:extLst>
            </p:cNvPr>
            <p:cNvSpPr txBox="1"/>
            <p:nvPr/>
          </p:nvSpPr>
          <p:spPr>
            <a:xfrm>
              <a:off x="11937206" y="13328650"/>
              <a:ext cx="174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Compounds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Metin kutusu 8">
              <a:extLst>
                <a:ext uri="{FF2B5EF4-FFF2-40B4-BE49-F238E27FC236}">
                  <a16:creationId xmlns:a16="http://schemas.microsoft.com/office/drawing/2014/main" id="{FC0260CD-B3DE-104E-B830-7CD4F6EC7441}"/>
                </a:ext>
              </a:extLst>
            </p:cNvPr>
            <p:cNvSpPr txBox="1"/>
            <p:nvPr/>
          </p:nvSpPr>
          <p:spPr>
            <a:xfrm>
              <a:off x="12470606" y="14243050"/>
              <a:ext cx="872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</a:t>
              </a:r>
              <a:r>
                <a:rPr lang="tr-TR" sz="2400" b="1" kern="12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O</a:t>
              </a:r>
              <a:r>
                <a:rPr lang="tr-TR" sz="2400" b="1" kern="12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0" name="Metin kutusu 9">
              <a:extLst>
                <a:ext uri="{FF2B5EF4-FFF2-40B4-BE49-F238E27FC236}">
                  <a16:creationId xmlns:a16="http://schemas.microsoft.com/office/drawing/2014/main" id="{9271A2F1-344F-C548-B0E3-6A4F6090169A}"/>
                </a:ext>
              </a:extLst>
            </p:cNvPr>
            <p:cNvSpPr txBox="1"/>
            <p:nvPr/>
          </p:nvSpPr>
          <p:spPr>
            <a:xfrm>
              <a:off x="16211709" y="13481050"/>
              <a:ext cx="1743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Cell </a:t>
              </a:r>
              <a:r>
                <a:rPr lang="tr-TR" sz="24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viability</a:t>
              </a:r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  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1" name="Metin kutusu 10">
              <a:extLst>
                <a:ext uri="{FF2B5EF4-FFF2-40B4-BE49-F238E27FC236}">
                  <a16:creationId xmlns:a16="http://schemas.microsoft.com/office/drawing/2014/main" id="{99C3CC77-259C-394B-B44F-092D2B9D80DD}"/>
                </a:ext>
              </a:extLst>
            </p:cNvPr>
            <p:cNvSpPr txBox="1"/>
            <p:nvPr/>
          </p:nvSpPr>
          <p:spPr>
            <a:xfrm>
              <a:off x="16265049" y="14014450"/>
              <a:ext cx="165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Apoptosis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2" name="Metin kutusu 12">
              <a:extLst>
                <a:ext uri="{FF2B5EF4-FFF2-40B4-BE49-F238E27FC236}">
                  <a16:creationId xmlns:a16="http://schemas.microsoft.com/office/drawing/2014/main" id="{0BBCD567-565D-ED4B-8562-5CF2E737244B}"/>
                </a:ext>
              </a:extLst>
            </p:cNvPr>
            <p:cNvSpPr txBox="1"/>
            <p:nvPr/>
          </p:nvSpPr>
          <p:spPr>
            <a:xfrm>
              <a:off x="16252369" y="14481175"/>
              <a:ext cx="2172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ERK </a:t>
              </a:r>
              <a:r>
                <a:rPr lang="tr-TR" sz="2400" b="1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pathway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6" name="Düz Ok Bağlayıcısı 21">
              <a:extLst>
                <a:ext uri="{FF2B5EF4-FFF2-40B4-BE49-F238E27FC236}">
                  <a16:creationId xmlns:a16="http://schemas.microsoft.com/office/drawing/2014/main" id="{990A6E53-8BBD-BE47-814A-026AE54F92C0}"/>
                </a:ext>
              </a:extLst>
            </p:cNvPr>
            <p:cNvCxnSpPr/>
            <p:nvPr/>
          </p:nvCxnSpPr>
          <p:spPr>
            <a:xfrm flipV="1">
              <a:off x="13613606" y="14410055"/>
              <a:ext cx="575945" cy="1612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642E574-E66B-714C-BA5D-8A14C9CC00BD}"/>
              </a:ext>
            </a:extLst>
          </p:cNvPr>
          <p:cNvSpPr/>
          <p:nvPr/>
        </p:nvSpPr>
        <p:spPr>
          <a:xfrm>
            <a:off x="3315821" y="13643630"/>
            <a:ext cx="153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1</a:t>
            </a:r>
            <a:endParaRPr lang="fr-FR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7E5FE2-17A9-0845-977F-15A034ABDBBF}"/>
              </a:ext>
            </a:extLst>
          </p:cNvPr>
          <p:cNvSpPr/>
          <p:nvPr/>
        </p:nvSpPr>
        <p:spPr>
          <a:xfrm>
            <a:off x="21311351" y="1134745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</a:t>
            </a:r>
            <a:endParaRPr lang="fr-FR" sz="28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7B26605-BDCB-654F-81E8-E469300567B3}"/>
              </a:ext>
            </a:extLst>
          </p:cNvPr>
          <p:cNvSpPr txBox="1"/>
          <p:nvPr/>
        </p:nvSpPr>
        <p:spPr>
          <a:xfrm>
            <a:off x="10705091" y="15849457"/>
            <a:ext cx="1145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vitro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379D0D-AAC5-BE4C-B622-A6E2A2A965C8}"/>
              </a:ext>
            </a:extLst>
          </p:cNvPr>
          <p:cNvSpPr/>
          <p:nvPr/>
        </p:nvSpPr>
        <p:spPr>
          <a:xfrm>
            <a:off x="1811133" y="24096808"/>
            <a:ext cx="111367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/>
              <a:t>Bcl-2/</a:t>
            </a:r>
            <a:r>
              <a:rPr lang="en-US" sz="3200" dirty="0" err="1"/>
              <a:t>Bax</a:t>
            </a:r>
            <a:r>
              <a:rPr lang="en-US" sz="3200" dirty="0"/>
              <a:t> ratio was significantly increased following compounds </a:t>
            </a:r>
            <a:r>
              <a:rPr lang="en-US" sz="3200" b="1" dirty="0"/>
              <a:t>6, 8, 13, 14, 16</a:t>
            </a:r>
            <a:r>
              <a:rPr lang="en-US" sz="3200" dirty="0"/>
              <a:t> and </a:t>
            </a:r>
            <a:r>
              <a:rPr lang="en-US" sz="3200" b="1" dirty="0"/>
              <a:t>17</a:t>
            </a:r>
            <a:r>
              <a:rPr lang="en-US" sz="3200" dirty="0"/>
              <a:t> treatments when compared to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-treated cells.</a:t>
            </a:r>
            <a:r>
              <a:rPr lang="fr-MA" sz="3200" dirty="0"/>
              <a:t>  </a:t>
            </a:r>
            <a:endParaRPr lang="en-US" sz="3200" dirty="0"/>
          </a:p>
          <a:p>
            <a:pPr algn="just"/>
            <a:r>
              <a:rPr lang="en-US" sz="3200" dirty="0">
                <a:ea typeface="Calibri" panose="020F0502020204030204" pitchFamily="34" charset="0"/>
              </a:rPr>
              <a:t> </a:t>
            </a:r>
            <a:endParaRPr lang="fr-FR" sz="3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DEAD17-F3D6-384B-8B02-4334CD3E5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7412" y="16865057"/>
            <a:ext cx="9226576" cy="35099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697293-5EC0-BF47-8E12-9831A3A2F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7640" y="20600761"/>
            <a:ext cx="4020380" cy="551583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B9F3A45-F274-1A40-A044-81DF62364A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77405" y="21031356"/>
            <a:ext cx="3509937" cy="31411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F343120-57DD-0D4D-A39A-0D91AFD78210}"/>
              </a:ext>
            </a:extLst>
          </p:cNvPr>
          <p:cNvSpPr/>
          <p:nvPr/>
        </p:nvSpPr>
        <p:spPr>
          <a:xfrm>
            <a:off x="20702963" y="23610360"/>
            <a:ext cx="8065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ea typeface="Calibri" panose="020F0502020204030204" pitchFamily="34" charset="0"/>
              </a:rPr>
              <a:t>Numbers on the target map correspond to the numbered targets shown on the right. The expression levels of </a:t>
            </a:r>
            <a:r>
              <a:rPr lang="el-GR" sz="3200" dirty="0">
                <a:ea typeface="Calibri" panose="020F0502020204030204" pitchFamily="34" charset="0"/>
              </a:rPr>
              <a:t>α-</a:t>
            </a:r>
            <a:r>
              <a:rPr lang="en-US" sz="3200" dirty="0">
                <a:ea typeface="Calibri" panose="020F0502020204030204" pitchFamily="34" charset="0"/>
              </a:rPr>
              <a:t>tubulin were used to normalize the signals between various samples.  </a:t>
            </a:r>
            <a:endParaRPr lang="fr-FR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737405-6616-0344-887A-4778D236FA4F}"/>
              </a:ext>
            </a:extLst>
          </p:cNvPr>
          <p:cNvSpPr/>
          <p:nvPr/>
        </p:nvSpPr>
        <p:spPr>
          <a:xfrm>
            <a:off x="21801081" y="16757650"/>
            <a:ext cx="67477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200" dirty="0">
                <a:ea typeface="Calibri" panose="020F0502020204030204" pitchFamily="34" charset="0"/>
              </a:rPr>
              <a:t>Stress and apoptosis were evaluated by using </a:t>
            </a:r>
            <a:r>
              <a:rPr lang="en-US" sz="3200" dirty="0" err="1">
                <a:ea typeface="Calibri" panose="020F0502020204030204" pitchFamily="34" charset="0"/>
              </a:rPr>
              <a:t>PathScan</a:t>
            </a:r>
            <a:r>
              <a:rPr lang="en-US" sz="3200" dirty="0">
                <a:ea typeface="Calibri" panose="020F0502020204030204" pitchFamily="34" charset="0"/>
              </a:rPr>
              <a:t>® Stress and Apoptosis Signaling Antibody Array kit to evaluate the potential regulatory role of selected compounds in Akt signaling and ERK pathway while fighting against oxidative stress. </a:t>
            </a:r>
            <a:endParaRPr lang="fr-FR" sz="3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58BE8C-C0A7-EA45-9FA7-43F3A44C4879}"/>
              </a:ext>
            </a:extLst>
          </p:cNvPr>
          <p:cNvSpPr/>
          <p:nvPr/>
        </p:nvSpPr>
        <p:spPr>
          <a:xfrm>
            <a:off x="6416051" y="23102262"/>
            <a:ext cx="150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fr-FR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54DD68-6E69-A847-90C5-9E06D0D0B676}"/>
              </a:ext>
            </a:extLst>
          </p:cNvPr>
          <p:cNvSpPr/>
          <p:nvPr/>
        </p:nvSpPr>
        <p:spPr>
          <a:xfrm>
            <a:off x="18651825" y="25200098"/>
            <a:ext cx="153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4</a:t>
            </a:r>
            <a:endParaRPr lang="fr-FR" sz="3200" dirty="0"/>
          </a:p>
        </p:txBody>
      </p:sp>
      <p:sp>
        <p:nvSpPr>
          <p:cNvPr id="54" name="Forme en L 53">
            <a:extLst>
              <a:ext uri="{FF2B5EF4-FFF2-40B4-BE49-F238E27FC236}">
                <a16:creationId xmlns:a16="http://schemas.microsoft.com/office/drawing/2014/main" id="{0F70C28F-F358-8249-8C93-94B47C958276}"/>
              </a:ext>
            </a:extLst>
          </p:cNvPr>
          <p:cNvSpPr/>
          <p:nvPr/>
        </p:nvSpPr>
        <p:spPr>
          <a:xfrm flipV="1">
            <a:off x="1542130" y="26492537"/>
            <a:ext cx="27366446" cy="12437716"/>
          </a:xfrm>
          <a:prstGeom prst="corner">
            <a:avLst>
              <a:gd name="adj1" fmla="val 34131"/>
              <a:gd name="adj2" fmla="val 166081"/>
            </a:avLst>
          </a:prstGeom>
          <a:gradFill flip="none"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69E6979E-3D44-8D4F-91A7-1A9DEDDD965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51" y="28391299"/>
            <a:ext cx="11580489" cy="63655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02F041E-69A8-D441-AED0-FAF1F98157B0}"/>
              </a:ext>
            </a:extLst>
          </p:cNvPr>
          <p:cNvSpPr/>
          <p:nvPr/>
        </p:nvSpPr>
        <p:spPr>
          <a:xfrm>
            <a:off x="1678783" y="27046957"/>
            <a:ext cx="11401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fr-FR" sz="3200" dirty="0"/>
              <a:t>The changes in </a:t>
            </a:r>
            <a:r>
              <a:rPr lang="fr-FR" sz="3200" dirty="0" err="1"/>
              <a:t>cleavage</a:t>
            </a:r>
            <a:r>
              <a:rPr lang="fr-FR" sz="3200" dirty="0"/>
              <a:t> of caspase-7, caspase-3 and PARP in SH-SY5Y </a:t>
            </a:r>
            <a:r>
              <a:rPr lang="fr-FR" sz="3200" dirty="0" err="1"/>
              <a:t>cells</a:t>
            </a:r>
            <a:r>
              <a:rPr lang="fr-FR" sz="3200" dirty="0"/>
              <a:t> </a:t>
            </a:r>
            <a:r>
              <a:rPr lang="fr-FR" sz="3200" dirty="0" err="1"/>
              <a:t>treated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selected</a:t>
            </a:r>
            <a:r>
              <a:rPr lang="fr-FR" sz="3200" dirty="0"/>
              <a:t> compounds </a:t>
            </a:r>
            <a:r>
              <a:rPr lang="fr-FR" sz="3200" dirty="0" err="1"/>
              <a:t>against</a:t>
            </a:r>
            <a:r>
              <a:rPr lang="fr-FR" sz="3200" dirty="0"/>
              <a:t> 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-induced </a:t>
            </a:r>
            <a:r>
              <a:rPr lang="fr-FR" sz="3200" dirty="0" err="1"/>
              <a:t>oxidative</a:t>
            </a:r>
            <a:r>
              <a:rPr lang="fr-FR" sz="3200" dirty="0"/>
              <a:t> stress.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96EFE9-B5D0-0348-9712-585838D68FDD}"/>
              </a:ext>
            </a:extLst>
          </p:cNvPr>
          <p:cNvSpPr/>
          <p:nvPr/>
        </p:nvSpPr>
        <p:spPr>
          <a:xfrm>
            <a:off x="1852414" y="35523788"/>
            <a:ext cx="12588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fr-FR" sz="3200" dirty="0"/>
              <a:t>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-induced </a:t>
            </a:r>
            <a:r>
              <a:rPr lang="fr-FR" sz="3200" dirty="0" err="1"/>
              <a:t>toxicity</a:t>
            </a:r>
            <a:r>
              <a:rPr lang="fr-FR" sz="3200" dirty="0"/>
              <a:t> </a:t>
            </a:r>
            <a:r>
              <a:rPr lang="fr-FR" sz="3200" dirty="0" err="1"/>
              <a:t>increased</a:t>
            </a:r>
            <a:r>
              <a:rPr lang="fr-FR" sz="3200" dirty="0"/>
              <a:t> </a:t>
            </a:r>
            <a:r>
              <a:rPr lang="fr-FR" sz="3200" b="1" dirty="0" err="1"/>
              <a:t>cleaved</a:t>
            </a:r>
            <a:r>
              <a:rPr lang="fr-FR" sz="3200" b="1" dirty="0"/>
              <a:t> caspase-7, </a:t>
            </a:r>
            <a:r>
              <a:rPr lang="fr-FR" sz="3200" b="1" dirty="0" err="1"/>
              <a:t>cleaved</a:t>
            </a:r>
            <a:r>
              <a:rPr lang="fr-FR" sz="3200" b="1" dirty="0"/>
              <a:t> caspase-3 </a:t>
            </a:r>
            <a:r>
              <a:rPr lang="fr-FR" sz="3200" dirty="0"/>
              <a:t>and </a:t>
            </a:r>
            <a:r>
              <a:rPr lang="fr-FR" sz="3200" b="1" dirty="0" err="1"/>
              <a:t>cleaved</a:t>
            </a:r>
            <a:r>
              <a:rPr lang="fr-FR" sz="3200" b="1" dirty="0"/>
              <a:t> PARP </a:t>
            </a:r>
            <a:r>
              <a:rPr lang="fr-FR" sz="3200" dirty="0" err="1"/>
              <a:t>levels</a:t>
            </a:r>
            <a:r>
              <a:rPr lang="fr-FR" sz="3200" dirty="0"/>
              <a:t> </a:t>
            </a:r>
            <a:r>
              <a:rPr lang="fr-FR" sz="3200" dirty="0" err="1"/>
              <a:t>which</a:t>
            </a:r>
            <a:r>
              <a:rPr lang="fr-FR" sz="3200" dirty="0"/>
              <a:t> </a:t>
            </a:r>
            <a:r>
              <a:rPr lang="fr-FR" sz="3200" dirty="0" err="1"/>
              <a:t>indicates</a:t>
            </a:r>
            <a:r>
              <a:rPr lang="fr-FR" sz="3200" dirty="0"/>
              <a:t> the induction of </a:t>
            </a:r>
            <a:r>
              <a:rPr lang="fr-FR" sz="3200" dirty="0" err="1"/>
              <a:t>apoptosis</a:t>
            </a:r>
            <a:r>
              <a:rPr lang="fr-FR" sz="3200" dirty="0"/>
              <a:t> at </a:t>
            </a:r>
            <a:r>
              <a:rPr lang="fr-FR" sz="3200" dirty="0" err="1"/>
              <a:t>molecular</a:t>
            </a:r>
            <a:r>
              <a:rPr lang="fr-FR" sz="3200" dirty="0"/>
              <a:t> </a:t>
            </a:r>
            <a:r>
              <a:rPr lang="fr-FR" sz="3200" dirty="0" err="1"/>
              <a:t>level</a:t>
            </a:r>
            <a:r>
              <a:rPr lang="fr-FR" sz="3200" dirty="0"/>
              <a:t>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3200" dirty="0"/>
              <a:t>Our </a:t>
            </a:r>
            <a:r>
              <a:rPr lang="fr-FR" sz="3200" dirty="0" err="1"/>
              <a:t>findings</a:t>
            </a:r>
            <a:r>
              <a:rPr lang="fr-FR" sz="3200" dirty="0"/>
              <a:t> </a:t>
            </a:r>
            <a:r>
              <a:rPr lang="fr-FR" sz="3200" dirty="0" err="1"/>
              <a:t>indicate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</a:t>
            </a:r>
            <a:r>
              <a:rPr lang="fr-FR" sz="3200" dirty="0" err="1"/>
              <a:t>particularly</a:t>
            </a:r>
            <a:r>
              <a:rPr lang="fr-FR" sz="3200" dirty="0"/>
              <a:t> compound 1,3 and 10 and 16 </a:t>
            </a:r>
            <a:r>
              <a:rPr lang="fr-FR" sz="3200" dirty="0" err="1"/>
              <a:t>prevent</a:t>
            </a:r>
            <a:r>
              <a:rPr lang="fr-FR" sz="3200" dirty="0"/>
              <a:t> 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-induced </a:t>
            </a:r>
            <a:r>
              <a:rPr lang="fr-FR" sz="3200" dirty="0" err="1"/>
              <a:t>apoptosis</a:t>
            </a:r>
            <a:r>
              <a:rPr lang="fr-FR" sz="3200" dirty="0"/>
              <a:t> </a:t>
            </a:r>
            <a:r>
              <a:rPr lang="fr-FR" sz="3200" dirty="0" err="1"/>
              <a:t>through</a:t>
            </a:r>
            <a:r>
              <a:rPr lang="fr-FR" sz="3200" dirty="0"/>
              <a:t> the inactivation of caspase cascades in SH-SY5Y </a:t>
            </a:r>
            <a:r>
              <a:rPr lang="fr-FR" sz="3200" dirty="0" err="1"/>
              <a:t>cells</a:t>
            </a:r>
            <a:r>
              <a:rPr lang="fr-FR" sz="3200" dirty="0"/>
              <a:t>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965CF2-5E07-354F-B50C-607389D9FE17}"/>
              </a:ext>
            </a:extLst>
          </p:cNvPr>
          <p:cNvSpPr/>
          <p:nvPr/>
        </p:nvSpPr>
        <p:spPr>
          <a:xfrm>
            <a:off x="14571523" y="27044650"/>
            <a:ext cx="5955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Anti-apoptotic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proteins analysis </a:t>
            </a:r>
            <a:endParaRPr lang="fr-FR" sz="2800" dirty="0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D00E5590-76CD-8543-B45E-AFCA149FF1F0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70" y="27561624"/>
            <a:ext cx="7818120" cy="40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4B19E46-FA4A-CC48-A845-0DFA88A84317}"/>
              </a:ext>
            </a:extLst>
          </p:cNvPr>
          <p:cNvSpPr/>
          <p:nvPr/>
        </p:nvSpPr>
        <p:spPr>
          <a:xfrm>
            <a:off x="21953481" y="28001064"/>
            <a:ext cx="6958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fr-FR" sz="3200" dirty="0"/>
              <a:t>The changes in </a:t>
            </a:r>
            <a:r>
              <a:rPr lang="fr-FR" sz="3200" dirty="0" err="1"/>
              <a:t>phosphorylated</a:t>
            </a:r>
            <a:r>
              <a:rPr lang="fr-FR" sz="3200" dirty="0"/>
              <a:t> p44/42 MAPK (ERK1/2) in SH-SY5Y </a:t>
            </a:r>
            <a:r>
              <a:rPr lang="fr-FR" sz="3200" dirty="0" err="1"/>
              <a:t>cells</a:t>
            </a:r>
            <a:r>
              <a:rPr lang="fr-FR" sz="3200" dirty="0"/>
              <a:t> </a:t>
            </a:r>
            <a:r>
              <a:rPr lang="fr-FR" sz="3200" dirty="0" err="1"/>
              <a:t>treated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selected</a:t>
            </a:r>
            <a:r>
              <a:rPr lang="fr-FR" sz="3200" dirty="0"/>
              <a:t> compounds </a:t>
            </a:r>
            <a:r>
              <a:rPr lang="fr-FR" sz="3200" dirty="0" err="1"/>
              <a:t>against</a:t>
            </a:r>
            <a:r>
              <a:rPr lang="fr-FR" sz="3200" dirty="0"/>
              <a:t> 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-induced </a:t>
            </a:r>
            <a:r>
              <a:rPr lang="fr-FR" sz="3200" dirty="0" err="1"/>
              <a:t>oxidative</a:t>
            </a:r>
            <a:r>
              <a:rPr lang="fr-FR" sz="3200" dirty="0"/>
              <a:t> stress.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D07E13C-01B0-424B-A5F3-CBD7D261F139}"/>
              </a:ext>
            </a:extLst>
          </p:cNvPr>
          <p:cNvSpPr/>
          <p:nvPr/>
        </p:nvSpPr>
        <p:spPr>
          <a:xfrm>
            <a:off x="14354597" y="32109284"/>
            <a:ext cx="7262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fr-FR" sz="3200" dirty="0"/>
              <a:t>The </a:t>
            </a:r>
            <a:r>
              <a:rPr lang="fr-FR" sz="3200" dirty="0" err="1"/>
              <a:t>significant</a:t>
            </a:r>
            <a:r>
              <a:rPr lang="fr-FR" sz="3200" dirty="0"/>
              <a:t> </a:t>
            </a:r>
            <a:r>
              <a:rPr lang="fr-FR" sz="3200" dirty="0" err="1"/>
              <a:t>elevation</a:t>
            </a:r>
            <a:r>
              <a:rPr lang="fr-FR" sz="3200" dirty="0"/>
              <a:t> in </a:t>
            </a:r>
            <a:r>
              <a:rPr lang="fr-FR" sz="3200" dirty="0" err="1"/>
              <a:t>phosphorylated</a:t>
            </a:r>
            <a:r>
              <a:rPr lang="fr-FR" sz="3200" dirty="0"/>
              <a:t> p44/42 MAPK </a:t>
            </a:r>
            <a:r>
              <a:rPr lang="fr-FR" sz="3200" dirty="0" err="1"/>
              <a:t>levels</a:t>
            </a:r>
            <a:r>
              <a:rPr lang="fr-FR" sz="3200" dirty="0"/>
              <a:t> </a:t>
            </a:r>
            <a:r>
              <a:rPr lang="fr-FR" sz="3200" dirty="0" err="1"/>
              <a:t>was</a:t>
            </a:r>
            <a:r>
              <a:rPr lang="fr-FR" sz="3200" dirty="0"/>
              <a:t> </a:t>
            </a:r>
            <a:r>
              <a:rPr lang="fr-FR" sz="3200" dirty="0" err="1"/>
              <a:t>observed</a:t>
            </a:r>
            <a:r>
              <a:rPr lang="fr-FR" sz="3200" dirty="0"/>
              <a:t> </a:t>
            </a:r>
            <a:r>
              <a:rPr lang="fr-FR" sz="3200" dirty="0" err="1"/>
              <a:t>following</a:t>
            </a:r>
            <a:r>
              <a:rPr lang="fr-FR" sz="3200" dirty="0"/>
              <a:t> compound 1, 3, 8, 9, 10, and 16 </a:t>
            </a:r>
            <a:r>
              <a:rPr lang="fr-FR" sz="3200" dirty="0" err="1"/>
              <a:t>treatments</a:t>
            </a:r>
            <a:r>
              <a:rPr lang="fr-FR" sz="3200" dirty="0"/>
              <a:t> </a:t>
            </a:r>
            <a:r>
              <a:rPr lang="fr-FR" sz="3200" dirty="0" err="1"/>
              <a:t>when</a:t>
            </a:r>
            <a:r>
              <a:rPr lang="fr-FR" sz="3200" dirty="0"/>
              <a:t> </a:t>
            </a:r>
            <a:r>
              <a:rPr lang="fr-FR" sz="3200" dirty="0" err="1"/>
              <a:t>compared</a:t>
            </a:r>
            <a:r>
              <a:rPr lang="fr-FR" sz="3200" dirty="0"/>
              <a:t> to H</a:t>
            </a:r>
            <a:r>
              <a:rPr lang="fr-FR" sz="3200" baseline="-25000" dirty="0"/>
              <a:t>2</a:t>
            </a:r>
            <a:r>
              <a:rPr lang="fr-FR" sz="3200" dirty="0"/>
              <a:t>O</a:t>
            </a:r>
            <a:r>
              <a:rPr lang="fr-FR" sz="3200" baseline="-25000" dirty="0"/>
              <a:t>2</a:t>
            </a:r>
            <a:r>
              <a:rPr lang="fr-FR" sz="3200" dirty="0"/>
              <a:t>-treated group </a:t>
            </a:r>
            <a:r>
              <a:rPr lang="fr-FR" sz="3200" dirty="0" err="1"/>
              <a:t>indicating</a:t>
            </a:r>
            <a:r>
              <a:rPr lang="fr-FR" sz="3200" dirty="0"/>
              <a:t> </a:t>
            </a:r>
            <a:r>
              <a:rPr lang="fr-FR" sz="3200" dirty="0" err="1"/>
              <a:t>that</a:t>
            </a:r>
            <a:r>
              <a:rPr lang="fr-FR" sz="3200" dirty="0"/>
              <a:t> the inhibition of </a:t>
            </a:r>
            <a:r>
              <a:rPr lang="fr-FR" sz="3200" b="1" dirty="0"/>
              <a:t>ERK </a:t>
            </a:r>
            <a:r>
              <a:rPr lang="fr-FR" sz="3200" b="1" dirty="0" err="1"/>
              <a:t>signalling</a:t>
            </a:r>
            <a:r>
              <a:rPr lang="fr-FR" sz="3200" b="1" dirty="0"/>
              <a:t> </a:t>
            </a:r>
            <a:r>
              <a:rPr lang="fr-FR" sz="3200" dirty="0" err="1"/>
              <a:t>can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achieved</a:t>
            </a:r>
            <a:r>
              <a:rPr lang="fr-FR" sz="3200" dirty="0"/>
              <a:t> by </a:t>
            </a:r>
            <a:r>
              <a:rPr lang="fr-FR" sz="3200" dirty="0" err="1"/>
              <a:t>indicated</a:t>
            </a:r>
            <a:r>
              <a:rPr lang="fr-FR" sz="3200" dirty="0"/>
              <a:t> compounds and </a:t>
            </a:r>
            <a:r>
              <a:rPr lang="fr-FR" sz="3200" dirty="0" err="1"/>
              <a:t>thus</a:t>
            </a:r>
            <a:r>
              <a:rPr lang="fr-FR" sz="3200" dirty="0"/>
              <a:t> the induction of </a:t>
            </a:r>
            <a:r>
              <a:rPr lang="fr-FR" sz="3200" dirty="0" err="1"/>
              <a:t>apoptosis</a:t>
            </a:r>
            <a:r>
              <a:rPr lang="fr-FR" sz="3200" dirty="0"/>
              <a:t> </a:t>
            </a:r>
            <a:r>
              <a:rPr lang="fr-FR" sz="3200" dirty="0" err="1"/>
              <a:t>can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inhibited</a:t>
            </a:r>
            <a:r>
              <a:rPr lang="fr-FR" sz="3200" dirty="0"/>
              <a:t>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F11E26-9547-5746-993B-B93865FE4526}"/>
              </a:ext>
            </a:extLst>
          </p:cNvPr>
          <p:cNvSpPr/>
          <p:nvPr/>
        </p:nvSpPr>
        <p:spPr>
          <a:xfrm>
            <a:off x="22300406" y="31479192"/>
            <a:ext cx="6489416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100" dirty="0"/>
              <a:t>In the </a:t>
            </a:r>
            <a:r>
              <a:rPr lang="fr-FR" sz="3100" dirty="0" err="1"/>
              <a:t>present</a:t>
            </a:r>
            <a:r>
              <a:rPr lang="fr-FR" sz="3100" dirty="0"/>
              <a:t> </a:t>
            </a:r>
            <a:r>
              <a:rPr lang="fr-FR" sz="3100" dirty="0" err="1"/>
              <a:t>study</a:t>
            </a:r>
            <a:r>
              <a:rPr lang="fr-FR" sz="3100" dirty="0"/>
              <a:t>, the </a:t>
            </a:r>
            <a:r>
              <a:rPr lang="fr-FR" sz="3100" dirty="0" err="1"/>
              <a:t>neuroprotective</a:t>
            </a:r>
            <a:r>
              <a:rPr lang="fr-FR" sz="3100" dirty="0"/>
              <a:t> </a:t>
            </a:r>
            <a:r>
              <a:rPr lang="fr-FR" sz="3100" dirty="0" err="1"/>
              <a:t>properties</a:t>
            </a:r>
            <a:r>
              <a:rPr lang="fr-FR" sz="3100" dirty="0"/>
              <a:t> of </a:t>
            </a:r>
            <a:r>
              <a:rPr lang="fr-FR" sz="3100" dirty="0" err="1"/>
              <a:t>novel</a:t>
            </a:r>
            <a:r>
              <a:rPr lang="fr-FR" sz="3100" dirty="0"/>
              <a:t> </a:t>
            </a:r>
            <a:r>
              <a:rPr lang="fr-FR" sz="3100" dirty="0" err="1"/>
              <a:t>imidazo</a:t>
            </a:r>
            <a:r>
              <a:rPr lang="fr-FR" sz="3100" dirty="0"/>
              <a:t>[2,1-c][1,2,4]</a:t>
            </a:r>
            <a:r>
              <a:rPr lang="fr-FR" sz="3100" dirty="0" err="1"/>
              <a:t>triazine</a:t>
            </a:r>
            <a:r>
              <a:rPr lang="fr-FR" sz="3100" dirty="0"/>
              <a:t> have been </a:t>
            </a:r>
            <a:r>
              <a:rPr lang="fr-FR" sz="3100" dirty="0" err="1"/>
              <a:t>explored</a:t>
            </a:r>
            <a:r>
              <a:rPr lang="fr-FR" sz="3100" dirty="0"/>
              <a:t>. H</a:t>
            </a:r>
            <a:r>
              <a:rPr lang="fr-FR" sz="3100" baseline="-25000" dirty="0"/>
              <a:t>2</a:t>
            </a:r>
            <a:r>
              <a:rPr lang="fr-FR" sz="3100" dirty="0"/>
              <a:t>O</a:t>
            </a:r>
            <a:r>
              <a:rPr lang="fr-FR" sz="3100" baseline="-25000" dirty="0"/>
              <a:t>2</a:t>
            </a:r>
            <a:r>
              <a:rPr lang="fr-FR" sz="3100" dirty="0"/>
              <a:t>was </a:t>
            </a:r>
            <a:r>
              <a:rPr lang="fr-FR" sz="3100" dirty="0" err="1"/>
              <a:t>used</a:t>
            </a:r>
            <a:r>
              <a:rPr lang="fr-FR" sz="3100" dirty="0"/>
              <a:t> to </a:t>
            </a:r>
            <a:r>
              <a:rPr lang="fr-FR" sz="3100" dirty="0" err="1"/>
              <a:t>generate</a:t>
            </a:r>
            <a:r>
              <a:rPr lang="fr-FR" sz="3100" dirty="0"/>
              <a:t> </a:t>
            </a:r>
            <a:r>
              <a:rPr lang="fr-FR" sz="3100" dirty="0" err="1"/>
              <a:t>oxidative</a:t>
            </a:r>
            <a:r>
              <a:rPr lang="fr-FR" sz="3100" dirty="0"/>
              <a:t> stress conditions in </a:t>
            </a:r>
            <a:r>
              <a:rPr lang="fr-FR" sz="3100" dirty="0" err="1"/>
              <a:t>human</a:t>
            </a:r>
            <a:r>
              <a:rPr lang="fr-FR" sz="3100" dirty="0"/>
              <a:t> </a:t>
            </a:r>
            <a:r>
              <a:rPr lang="fr-FR" sz="3100" dirty="0" err="1"/>
              <a:t>neuroblastoma</a:t>
            </a:r>
            <a:r>
              <a:rPr lang="fr-FR" sz="3100" dirty="0"/>
              <a:t> </a:t>
            </a:r>
            <a:r>
              <a:rPr lang="fr-FR" sz="3100" dirty="0" err="1"/>
              <a:t>cell</a:t>
            </a:r>
            <a:r>
              <a:rPr lang="fr-FR" sz="3100" dirty="0"/>
              <a:t> line, SH-SY5Y . Our </a:t>
            </a:r>
            <a:r>
              <a:rPr lang="fr-FR" sz="3100" dirty="0" err="1"/>
              <a:t>results</a:t>
            </a:r>
            <a:r>
              <a:rPr lang="fr-FR" sz="3100" dirty="0"/>
              <a:t> </a:t>
            </a:r>
            <a:r>
              <a:rPr lang="fr-FR" sz="3100" dirty="0" err="1"/>
              <a:t>suggest</a:t>
            </a:r>
            <a:r>
              <a:rPr lang="fr-FR" sz="3100" dirty="0"/>
              <a:t> </a:t>
            </a:r>
            <a:r>
              <a:rPr lang="fr-FR" sz="3100" dirty="0" err="1"/>
              <a:t>that</a:t>
            </a:r>
            <a:r>
              <a:rPr lang="fr-FR" sz="3100" dirty="0"/>
              <a:t> </a:t>
            </a:r>
            <a:r>
              <a:rPr lang="fr-FR" sz="3100" dirty="0" err="1"/>
              <a:t>both</a:t>
            </a:r>
            <a:r>
              <a:rPr lang="fr-FR" sz="3100" dirty="0"/>
              <a:t> activation of PI3K/</a:t>
            </a:r>
            <a:r>
              <a:rPr lang="fr-FR" sz="3100" dirty="0" err="1"/>
              <a:t>Akt</a:t>
            </a:r>
            <a:r>
              <a:rPr lang="fr-FR" sz="3100" dirty="0"/>
              <a:t> cascade and inhibition of ERK </a:t>
            </a:r>
            <a:r>
              <a:rPr lang="fr-FR" sz="3100" dirty="0" err="1"/>
              <a:t>signaling</a:t>
            </a:r>
            <a:r>
              <a:rPr lang="fr-FR" sz="3100" dirty="0"/>
              <a:t> are </a:t>
            </a:r>
            <a:r>
              <a:rPr lang="fr-FR" sz="3100" dirty="0" err="1"/>
              <a:t>involved</a:t>
            </a:r>
            <a:r>
              <a:rPr lang="fr-FR" sz="3100" dirty="0"/>
              <a:t> in </a:t>
            </a:r>
            <a:r>
              <a:rPr lang="fr-FR" sz="3100" dirty="0" err="1"/>
              <a:t>neuroprotection</a:t>
            </a:r>
            <a:r>
              <a:rPr lang="fr-FR" sz="3100" dirty="0"/>
              <a:t> by four compounds 1, 3, 10 and 16 in H</a:t>
            </a:r>
            <a:r>
              <a:rPr lang="fr-FR" sz="3100" baseline="-25000" dirty="0"/>
              <a:t>2</a:t>
            </a:r>
            <a:r>
              <a:rPr lang="fr-FR" sz="3100" dirty="0"/>
              <a:t>O</a:t>
            </a:r>
            <a:r>
              <a:rPr lang="fr-FR" sz="3100" baseline="-25000" dirty="0"/>
              <a:t>2</a:t>
            </a:r>
            <a:r>
              <a:rPr lang="fr-FR" sz="3100" dirty="0"/>
              <a:t>-induced </a:t>
            </a:r>
            <a:r>
              <a:rPr lang="fr-FR" sz="3100" dirty="0" err="1"/>
              <a:t>toxicity</a:t>
            </a:r>
            <a:r>
              <a:rPr lang="fr-FR" sz="3100" dirty="0"/>
              <a:t> in SH-SY5Y </a:t>
            </a:r>
            <a:r>
              <a:rPr lang="fr-FR" sz="3100" dirty="0" err="1"/>
              <a:t>cells</a:t>
            </a:r>
            <a:r>
              <a:rPr lang="fr-FR" sz="3100" dirty="0"/>
              <a:t> and </a:t>
            </a:r>
            <a:r>
              <a:rPr lang="fr-FR" sz="3100" dirty="0" err="1"/>
              <a:t>further</a:t>
            </a:r>
            <a:r>
              <a:rPr lang="fr-FR" sz="3100" dirty="0"/>
              <a:t> investigations are </a:t>
            </a:r>
            <a:r>
              <a:rPr lang="fr-FR" sz="3100" dirty="0" err="1"/>
              <a:t>needed</a:t>
            </a:r>
            <a:r>
              <a:rPr lang="fr-FR" sz="3100" dirty="0"/>
              <a:t> to </a:t>
            </a:r>
            <a:r>
              <a:rPr lang="fr-FR" sz="3100" dirty="0" err="1"/>
              <a:t>reveal</a:t>
            </a:r>
            <a:r>
              <a:rPr lang="fr-FR" sz="3100" dirty="0"/>
              <a:t> </a:t>
            </a:r>
            <a:r>
              <a:rPr lang="fr-FR" sz="3100" dirty="0" err="1"/>
              <a:t>their</a:t>
            </a:r>
            <a:r>
              <a:rPr lang="fr-FR" sz="3100" dirty="0"/>
              <a:t> </a:t>
            </a:r>
            <a:r>
              <a:rPr lang="fr-FR" sz="3100" dirty="0" err="1"/>
              <a:t>potential</a:t>
            </a:r>
            <a:r>
              <a:rPr lang="fr-FR" sz="3100" dirty="0"/>
              <a:t> in </a:t>
            </a:r>
            <a:r>
              <a:rPr lang="fr-FR" sz="3100" dirty="0" err="1"/>
              <a:t>specific</a:t>
            </a:r>
            <a:r>
              <a:rPr lang="fr-FR" sz="3100" dirty="0"/>
              <a:t> </a:t>
            </a:r>
            <a:r>
              <a:rPr lang="fr-FR" sz="3100" dirty="0" err="1"/>
              <a:t>disease</a:t>
            </a:r>
            <a:r>
              <a:rPr lang="fr-FR" sz="3100" dirty="0"/>
              <a:t> </a:t>
            </a:r>
            <a:r>
              <a:rPr lang="fr-FR" sz="3100" dirty="0" err="1"/>
              <a:t>models</a:t>
            </a:r>
            <a:r>
              <a:rPr lang="fr-FR" sz="3100" dirty="0"/>
              <a:t> </a:t>
            </a:r>
            <a:r>
              <a:rPr lang="fr-FR" sz="3100" dirty="0" err="1"/>
              <a:t>where</a:t>
            </a:r>
            <a:r>
              <a:rPr lang="fr-FR" sz="3100" dirty="0"/>
              <a:t> </a:t>
            </a:r>
            <a:r>
              <a:rPr lang="fr-FR" sz="3100" dirty="0" err="1"/>
              <a:t>oxidative</a:t>
            </a:r>
            <a:r>
              <a:rPr lang="fr-FR" sz="3100" dirty="0"/>
              <a:t> stress </a:t>
            </a:r>
            <a:r>
              <a:rPr lang="fr-FR" sz="3100" dirty="0" err="1"/>
              <a:t>is</a:t>
            </a:r>
            <a:r>
              <a:rPr lang="fr-FR" sz="3100" dirty="0"/>
              <a:t> </a:t>
            </a:r>
            <a:r>
              <a:rPr lang="fr-FR" sz="3100" dirty="0" err="1"/>
              <a:t>involved</a:t>
            </a:r>
            <a:r>
              <a:rPr lang="fr-FR" sz="3100" dirty="0"/>
              <a:t> in. </a:t>
            </a:r>
          </a:p>
          <a:p>
            <a:pPr algn="just"/>
            <a:endParaRPr lang="fr-FR" sz="2800" dirty="0"/>
          </a:p>
        </p:txBody>
      </p:sp>
      <p:sp>
        <p:nvSpPr>
          <p:cNvPr id="69" name="ZoneTexte 12">
            <a:extLst>
              <a:ext uri="{FF2B5EF4-FFF2-40B4-BE49-F238E27FC236}">
                <a16:creationId xmlns:a16="http://schemas.microsoft.com/office/drawing/2014/main" id="{1D1E6C2B-639A-7F4B-98EF-94145EDA1522}"/>
              </a:ext>
            </a:extLst>
          </p:cNvPr>
          <p:cNvSpPr txBox="1"/>
          <p:nvPr/>
        </p:nvSpPr>
        <p:spPr>
          <a:xfrm>
            <a:off x="1397642" y="3891515"/>
            <a:ext cx="27472784" cy="2883935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Jabrane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Jouha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1,2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Mohammed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Loubidi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1,3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Zahira Tber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Güliz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Armagan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Franck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Suzenet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Gérald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Guillaumet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(1) Institut de Chimie Organique et Analytique (ICOA), Université d’Orléans, UMR-CNRS 7311, BP 6759, rue de Chartres, 45067 Orléans cedex 2, France;(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) College of Chemistry and Chemical Engineering, State Key Laboratory of Chemo/Biosensing and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Chemometrics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, Hunan University, Changsha 410082, P. R. China; (3)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Equipe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 de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Chimie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Bioorganique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 &amp;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Analytique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, URAC 22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Université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 Hassan II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Mohammedia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-Casablanca, BP 146, 28800 </a:t>
            </a:r>
            <a:r>
              <a:rPr lang="en-US" sz="3200" i="1" dirty="0" err="1">
                <a:solidFill>
                  <a:schemeClr val="bg1"/>
                </a:solidFill>
                <a:latin typeface="Trebuchet MS"/>
              </a:rPr>
              <a:t>Mohammedia</a:t>
            </a:r>
            <a:r>
              <a:rPr lang="en-US" sz="3200" i="1" dirty="0">
                <a:solidFill>
                  <a:schemeClr val="bg1"/>
                </a:solidFill>
                <a:latin typeface="Trebuchet MS"/>
              </a:rPr>
              <a:t>, Morocco. (4)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Department of Biochemistry, Faculty of Pharmacy,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Ege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University, 35100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Bornova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Izmir, Turkey.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0F7B723-6995-0E42-8E85-1AABD673D709}"/>
              </a:ext>
            </a:extLst>
          </p:cNvPr>
          <p:cNvSpPr/>
          <p:nvPr/>
        </p:nvSpPr>
        <p:spPr>
          <a:xfrm>
            <a:off x="6107344" y="34783300"/>
            <a:ext cx="153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5</a:t>
            </a:r>
            <a:endParaRPr lang="fr-FR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D4D1CD-612A-434D-B287-7BC168F0D5A6}"/>
              </a:ext>
            </a:extLst>
          </p:cNvPr>
          <p:cNvSpPr/>
          <p:nvPr/>
        </p:nvSpPr>
        <p:spPr>
          <a:xfrm>
            <a:off x="17348423" y="31412559"/>
            <a:ext cx="153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</a:t>
            </a:r>
            <a:endParaRPr lang="fr-FR" sz="320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D33D11D-1050-2645-9267-28D84DDA573A}"/>
              </a:ext>
            </a:extLst>
          </p:cNvPr>
          <p:cNvSpPr txBox="1"/>
          <p:nvPr/>
        </p:nvSpPr>
        <p:spPr>
          <a:xfrm>
            <a:off x="22571514" y="30854650"/>
            <a:ext cx="5291492" cy="73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Conclusion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F912BA-0919-2C49-A430-E15ED844AF36}"/>
              </a:ext>
            </a:extLst>
          </p:cNvPr>
          <p:cNvSpPr/>
          <p:nvPr/>
        </p:nvSpPr>
        <p:spPr>
          <a:xfrm>
            <a:off x="1850878" y="17119631"/>
            <a:ext cx="10308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/>
              <a:t>Quantification of </a:t>
            </a:r>
            <a:r>
              <a:rPr lang="en-US" sz="3200" b="1" dirty="0" err="1"/>
              <a:t>Bax</a:t>
            </a:r>
            <a:r>
              <a:rPr lang="en-US" sz="3200" b="1" dirty="0"/>
              <a:t>/Bcl-2 </a:t>
            </a:r>
            <a:r>
              <a:rPr lang="en-US" sz="3200" dirty="0"/>
              <a:t>(A) and </a:t>
            </a:r>
            <a:r>
              <a:rPr lang="en-US" sz="3200" b="1" dirty="0"/>
              <a:t>Bcl-2/</a:t>
            </a:r>
            <a:r>
              <a:rPr lang="en-US" sz="3200" b="1" dirty="0" err="1"/>
              <a:t>Bax</a:t>
            </a:r>
            <a:r>
              <a:rPr lang="en-US" sz="3200" b="1" dirty="0"/>
              <a:t> </a:t>
            </a:r>
            <a:r>
              <a:rPr lang="en-US" sz="3200" dirty="0"/>
              <a:t>(B) ratio in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-treated SH-SY5Y cells.</a:t>
            </a:r>
          </a:p>
          <a:p>
            <a:pPr algn="just"/>
            <a:r>
              <a:rPr lang="en-US" sz="3200" dirty="0">
                <a:ea typeface="Calibri" panose="020F0502020204030204" pitchFamily="34" charset="0"/>
              </a:rPr>
              <a:t> </a:t>
            </a:r>
            <a:endParaRPr lang="fr-FR" sz="3200" dirty="0"/>
          </a:p>
        </p:txBody>
      </p:sp>
      <p:pic>
        <p:nvPicPr>
          <p:cNvPr id="60" name="Picture 4" descr="logo_uo">
            <a:extLst>
              <a:ext uri="{FF2B5EF4-FFF2-40B4-BE49-F238E27FC236}">
                <a16:creationId xmlns:a16="http://schemas.microsoft.com/office/drawing/2014/main" id="{1542A1C2-1838-5F4C-856A-A6A16987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05091" y="708139"/>
            <a:ext cx="2166929" cy="14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773F3CDC-CC38-2141-B5B6-774E0F7B6B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308" y="502393"/>
            <a:ext cx="1909742" cy="19097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6EE585-B578-654F-B468-5E5EE49645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069" y="596443"/>
            <a:ext cx="2253369" cy="18505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5C5DDE-BC8D-FB49-A09F-E0A5DB82B0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640" y="587676"/>
            <a:ext cx="1959350" cy="18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672</Words>
  <Application>Microsoft Macintosh PowerPoint</Application>
  <PresentationFormat>Personnalisé</PresentationFormat>
  <Paragraphs>52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Custom Design</vt:lpstr>
      <vt:lpstr>CS ChemDraw Drawing</vt:lpstr>
      <vt:lpstr>Functionalization of imidazo[2,1-c][1,2,4]triazine core and their evaluation in H2O2-induced oxidative stress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Microsoft Office User</cp:lastModifiedBy>
  <cp:revision>146</cp:revision>
  <cp:lastPrinted>2020-10-29T02:08:20Z</cp:lastPrinted>
  <dcterms:created xsi:type="dcterms:W3CDTF">2015-04-04T09:45:50Z</dcterms:created>
  <dcterms:modified xsi:type="dcterms:W3CDTF">2020-10-29T02:12:38Z</dcterms:modified>
</cp:coreProperties>
</file>