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4"/>
  </p:notesMasterIdLst>
  <p:handoutMasterIdLst>
    <p:handoutMasterId r:id="rId15"/>
  </p:handoutMasterIdLst>
  <p:sldIdLst>
    <p:sldId id="256" r:id="rId3"/>
    <p:sldId id="267" r:id="rId4"/>
    <p:sldId id="258" r:id="rId5"/>
    <p:sldId id="259" r:id="rId6"/>
    <p:sldId id="268" r:id="rId7"/>
    <p:sldId id="270" r:id="rId8"/>
    <p:sldId id="269" r:id="rId9"/>
    <p:sldId id="272" r:id="rId10"/>
    <p:sldId id="271" r:id="rId11"/>
    <p:sldId id="273" r:id="rId12"/>
    <p:sldId id="264" r:id="rId13"/>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ia Schalnich" initials="MS" lastIdx="3" clrIdx="0"/>
  <p:cmAuthor id="1" name="Samanta" initials="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94638" autoAdjust="0"/>
  </p:normalViewPr>
  <p:slideViewPr>
    <p:cSldViewPr>
      <p:cViewPr varScale="1">
        <p:scale>
          <a:sx n="64" d="100"/>
          <a:sy n="64" d="100"/>
        </p:scale>
        <p:origin x="1482"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63" d="100"/>
          <a:sy n="63" d="100"/>
        </p:scale>
        <p:origin x="3134" y="6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image" Target="../media/image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image" Target="../media/image1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683100A-8A72-460F-8D5A-54D1E8721B8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32E079F-1A5F-425D-8548-7D6E0BA7654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00DBEE4-A35F-451C-BCBF-73654C02E910}" type="datetimeFigureOut">
              <a:rPr lang="en-US" smtClean="0"/>
              <a:t>10/29/2020</a:t>
            </a:fld>
            <a:endParaRPr lang="en-US"/>
          </a:p>
        </p:txBody>
      </p:sp>
      <p:sp>
        <p:nvSpPr>
          <p:cNvPr id="4" name="Footer Placeholder 3">
            <a:extLst>
              <a:ext uri="{FF2B5EF4-FFF2-40B4-BE49-F238E27FC236}">
                <a16:creationId xmlns:a16="http://schemas.microsoft.com/office/drawing/2014/main" id="{CC9FF8A4-6C72-4FA9-92D5-35F646DB18A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5BC330F-8964-486B-B51A-F7EA8535061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B602DDE-B420-4AB0-A81B-677338ED35D9}" type="slidenum">
              <a:rPr lang="en-US" smtClean="0"/>
              <a:t>‹Nº›</a:t>
            </a:fld>
            <a:endParaRPr lang="en-US"/>
          </a:p>
        </p:txBody>
      </p:sp>
    </p:spTree>
    <p:extLst>
      <p:ext uri="{BB962C8B-B14F-4D97-AF65-F5344CB8AC3E}">
        <p14:creationId xmlns:p14="http://schemas.microsoft.com/office/powerpoint/2010/main" val="22650321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9CFBF3B-F983-4F41-9E6C-02008BB91DD1}" type="datetimeFigureOut">
              <a:rPr lang="fr-FR" smtClean="0"/>
              <a:pPr/>
              <a:t>29/10/2020</a:t>
            </a:fld>
            <a:endParaRPr lang="fr-F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8" name="Slide Number Placeholder 7"/>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269082-9D5D-43A3-B675-27AB9B8E552E}" type="slidenum">
              <a:rPr lang="en-US" smtClean="0"/>
              <a:t>‹Nº›</a:t>
            </a:fld>
            <a:endParaRPr lang="en-US" dirty="0"/>
          </a:p>
        </p:txBody>
      </p:sp>
    </p:spTree>
    <p:extLst>
      <p:ext uri="{BB962C8B-B14F-4D97-AF65-F5344CB8AC3E}">
        <p14:creationId xmlns:p14="http://schemas.microsoft.com/office/powerpoint/2010/main" val="16260967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dirty="0"/>
          </a:p>
        </p:txBody>
      </p:sp>
      <p:sp>
        <p:nvSpPr>
          <p:cNvPr id="4" name="Slide Number Placeholder 3"/>
          <p:cNvSpPr>
            <a:spLocks noGrp="1"/>
          </p:cNvSpPr>
          <p:nvPr>
            <p:ph type="sldNum" sz="quarter" idx="10"/>
          </p:nvPr>
        </p:nvSpPr>
        <p:spPr>
          <a:xfrm>
            <a:off x="3886200" y="8685213"/>
            <a:ext cx="2971800" cy="457200"/>
          </a:xfrm>
          <a:prstGeom prst="rect">
            <a:avLst/>
          </a:prstGeom>
        </p:spPr>
        <p:txBody>
          <a:bodyPr/>
          <a:lstStyle/>
          <a:p>
            <a:fld id="{B34537CB-67C2-4565-B688-976D9E72B324}" type="slidenum">
              <a:rPr lang="fr-FR" smtClean="0"/>
              <a:pPr/>
              <a:t>1</a:t>
            </a:fld>
            <a:endParaRPr lang="fr-FR"/>
          </a:p>
        </p:txBody>
      </p:sp>
    </p:spTree>
    <p:extLst>
      <p:ext uri="{BB962C8B-B14F-4D97-AF65-F5344CB8AC3E}">
        <p14:creationId xmlns:p14="http://schemas.microsoft.com/office/powerpoint/2010/main" val="34983208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6200" y="8685213"/>
            <a:ext cx="2971800" cy="457200"/>
          </a:xfrm>
          <a:prstGeom prst="rect">
            <a:avLst/>
          </a:prstGeom>
        </p:spPr>
        <p:txBody>
          <a:bodyPr/>
          <a:lstStyle/>
          <a:p>
            <a:fld id="{B34537CB-67C2-4565-B688-976D9E72B324}" type="slidenum">
              <a:rPr lang="fr-FR" smtClean="0"/>
              <a:pPr/>
              <a:t>2</a:t>
            </a:fld>
            <a:endParaRPr lang="fr-FR"/>
          </a:p>
        </p:txBody>
      </p:sp>
    </p:spTree>
    <p:extLst>
      <p:ext uri="{BB962C8B-B14F-4D97-AF65-F5344CB8AC3E}">
        <p14:creationId xmlns:p14="http://schemas.microsoft.com/office/powerpoint/2010/main" val="22204487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fr-F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r-FR"/>
          </a:p>
        </p:txBody>
      </p:sp>
      <p:sp>
        <p:nvSpPr>
          <p:cNvPr id="4" name="Date Placeholder 3"/>
          <p:cNvSpPr>
            <a:spLocks noGrp="1"/>
          </p:cNvSpPr>
          <p:nvPr>
            <p:ph type="dt" sz="half" idx="10"/>
          </p:nvPr>
        </p:nvSpPr>
        <p:spPr/>
        <p:txBody>
          <a:bodyPr/>
          <a:lstStyle/>
          <a:p>
            <a:fld id="{2F621E2D-A50B-495F-9AA4-3F10866B781B}" type="datetime1">
              <a:rPr lang="fr-FR" smtClean="0"/>
              <a:t>29/10/2020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‹Nº›</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1AD6B278-45EA-45CC-9642-20CC60EAB0D1}" type="datetime1">
              <a:rPr lang="fr-FR" smtClean="0"/>
              <a:t>29/10/2020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‹Nº›</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fr-F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1AE16925-72EC-42D4-94D3-A1003B939FCE}" type="datetime1">
              <a:rPr lang="fr-FR" smtClean="0"/>
              <a:t>29/10/2020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‹Nº›</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FA24ED9-1BAC-43CE-92AB-135E2507265C}" type="datetimeFigureOut">
              <a:rPr lang="en-US" smtClean="0"/>
              <a:t>10/29/2020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‹Nº›</a:t>
            </a:fld>
            <a:endParaRPr lang="en-US"/>
          </a:p>
        </p:txBody>
      </p:sp>
    </p:spTree>
    <p:extLst>
      <p:ext uri="{BB962C8B-B14F-4D97-AF65-F5344CB8AC3E}">
        <p14:creationId xmlns:p14="http://schemas.microsoft.com/office/powerpoint/2010/main" val="20738924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A24ED9-1BAC-43CE-92AB-135E2507265C}" type="datetimeFigureOut">
              <a:rPr lang="en-US" smtClean="0"/>
              <a:t>10/29/2020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‹Nº›</a:t>
            </a:fld>
            <a:endParaRPr lang="en-US"/>
          </a:p>
        </p:txBody>
      </p:sp>
    </p:spTree>
    <p:extLst>
      <p:ext uri="{BB962C8B-B14F-4D97-AF65-F5344CB8AC3E}">
        <p14:creationId xmlns:p14="http://schemas.microsoft.com/office/powerpoint/2010/main" val="13695894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FA24ED9-1BAC-43CE-92AB-135E2507265C}" type="datetimeFigureOut">
              <a:rPr lang="en-US" smtClean="0"/>
              <a:t>10/29/2020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‹Nº›</a:t>
            </a:fld>
            <a:endParaRPr lang="en-US"/>
          </a:p>
        </p:txBody>
      </p:sp>
    </p:spTree>
    <p:extLst>
      <p:ext uri="{BB962C8B-B14F-4D97-AF65-F5344CB8AC3E}">
        <p14:creationId xmlns:p14="http://schemas.microsoft.com/office/powerpoint/2010/main" val="21209364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FA24ED9-1BAC-43CE-92AB-135E2507265C}" type="datetimeFigureOut">
              <a:rPr lang="en-US" smtClean="0"/>
              <a:t>10/29/2020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29872-1DA2-4001-977B-942AFF1DF91F}" type="slidenum">
              <a:rPr lang="en-US" smtClean="0"/>
              <a:t>‹Nº›</a:t>
            </a:fld>
            <a:endParaRPr lang="en-US"/>
          </a:p>
        </p:txBody>
      </p:sp>
    </p:spTree>
    <p:extLst>
      <p:ext uri="{BB962C8B-B14F-4D97-AF65-F5344CB8AC3E}">
        <p14:creationId xmlns:p14="http://schemas.microsoft.com/office/powerpoint/2010/main" val="6630149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FA24ED9-1BAC-43CE-92AB-135E2507265C}" type="datetimeFigureOut">
              <a:rPr lang="en-US" smtClean="0"/>
              <a:t>10/29/2020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F29872-1DA2-4001-977B-942AFF1DF91F}" type="slidenum">
              <a:rPr lang="en-US" smtClean="0"/>
              <a:t>‹Nº›</a:t>
            </a:fld>
            <a:endParaRPr lang="en-US"/>
          </a:p>
        </p:txBody>
      </p:sp>
    </p:spTree>
    <p:extLst>
      <p:ext uri="{BB962C8B-B14F-4D97-AF65-F5344CB8AC3E}">
        <p14:creationId xmlns:p14="http://schemas.microsoft.com/office/powerpoint/2010/main" val="37827512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FA24ED9-1BAC-43CE-92AB-135E2507265C}" type="datetimeFigureOut">
              <a:rPr lang="en-US" smtClean="0"/>
              <a:t>10/29/2020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F29872-1DA2-4001-977B-942AFF1DF91F}" type="slidenum">
              <a:rPr lang="en-US" smtClean="0"/>
              <a:t>‹Nº›</a:t>
            </a:fld>
            <a:endParaRPr lang="en-US"/>
          </a:p>
        </p:txBody>
      </p:sp>
    </p:spTree>
    <p:extLst>
      <p:ext uri="{BB962C8B-B14F-4D97-AF65-F5344CB8AC3E}">
        <p14:creationId xmlns:p14="http://schemas.microsoft.com/office/powerpoint/2010/main" val="15838737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A24ED9-1BAC-43CE-92AB-135E2507265C}" type="datetimeFigureOut">
              <a:rPr lang="en-US" smtClean="0"/>
              <a:t>10/29/2020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F29872-1DA2-4001-977B-942AFF1DF91F}" type="slidenum">
              <a:rPr lang="en-US" smtClean="0"/>
              <a:t>‹Nº›</a:t>
            </a:fld>
            <a:endParaRPr lang="en-US"/>
          </a:p>
        </p:txBody>
      </p:sp>
    </p:spTree>
    <p:extLst>
      <p:ext uri="{BB962C8B-B14F-4D97-AF65-F5344CB8AC3E}">
        <p14:creationId xmlns:p14="http://schemas.microsoft.com/office/powerpoint/2010/main" val="23438120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FA24ED9-1BAC-43CE-92AB-135E2507265C}" type="datetimeFigureOut">
              <a:rPr lang="en-US" smtClean="0"/>
              <a:t>10/29/2020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29872-1DA2-4001-977B-942AFF1DF91F}" type="slidenum">
              <a:rPr lang="en-US" smtClean="0"/>
              <a:t>‹Nº›</a:t>
            </a:fld>
            <a:endParaRPr lang="en-US"/>
          </a:p>
        </p:txBody>
      </p:sp>
    </p:spTree>
    <p:extLst>
      <p:ext uri="{BB962C8B-B14F-4D97-AF65-F5344CB8AC3E}">
        <p14:creationId xmlns:p14="http://schemas.microsoft.com/office/powerpoint/2010/main" val="686869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83760309-1331-4F8F-AC1F-972AC9046391}" type="datetime1">
              <a:rPr lang="fr-FR" smtClean="0"/>
              <a:t>29/10/2020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‹Nº›</a:t>
            </a:fld>
            <a:endParaRPr lang="fr-F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FA24ED9-1BAC-43CE-92AB-135E2507265C}" type="datetimeFigureOut">
              <a:rPr lang="en-US" smtClean="0"/>
              <a:t>10/29/2020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29872-1DA2-4001-977B-942AFF1DF91F}" type="slidenum">
              <a:rPr lang="en-US" smtClean="0"/>
              <a:t>‹Nº›</a:t>
            </a:fld>
            <a:endParaRPr lang="en-US"/>
          </a:p>
        </p:txBody>
      </p:sp>
    </p:spTree>
    <p:extLst>
      <p:ext uri="{BB962C8B-B14F-4D97-AF65-F5344CB8AC3E}">
        <p14:creationId xmlns:p14="http://schemas.microsoft.com/office/powerpoint/2010/main" val="8113406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A24ED9-1BAC-43CE-92AB-135E2507265C}" type="datetimeFigureOut">
              <a:rPr lang="en-US" smtClean="0"/>
              <a:t>10/29/2020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‹Nº›</a:t>
            </a:fld>
            <a:endParaRPr lang="en-US"/>
          </a:p>
        </p:txBody>
      </p:sp>
    </p:spTree>
    <p:extLst>
      <p:ext uri="{BB962C8B-B14F-4D97-AF65-F5344CB8AC3E}">
        <p14:creationId xmlns:p14="http://schemas.microsoft.com/office/powerpoint/2010/main" val="22804872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A24ED9-1BAC-43CE-92AB-135E2507265C}" type="datetimeFigureOut">
              <a:rPr lang="en-US" smtClean="0"/>
              <a:t>10/29/2020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‹Nº›</a:t>
            </a:fld>
            <a:endParaRPr lang="en-US"/>
          </a:p>
        </p:txBody>
      </p:sp>
    </p:spTree>
    <p:extLst>
      <p:ext uri="{BB962C8B-B14F-4D97-AF65-F5344CB8AC3E}">
        <p14:creationId xmlns:p14="http://schemas.microsoft.com/office/powerpoint/2010/main" val="22773370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fr-F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3B96765-7664-41F5-8267-06B87A0274DD}" type="datetime1">
              <a:rPr lang="fr-FR" smtClean="0"/>
              <a:t>29/10/2020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‹Nº›</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Date Placeholder 4"/>
          <p:cNvSpPr>
            <a:spLocks noGrp="1"/>
          </p:cNvSpPr>
          <p:nvPr>
            <p:ph type="dt" sz="half" idx="10"/>
          </p:nvPr>
        </p:nvSpPr>
        <p:spPr/>
        <p:txBody>
          <a:bodyPr/>
          <a:lstStyle/>
          <a:p>
            <a:fld id="{21FF9947-2A44-4499-8893-791A730D1CEB}" type="datetime1">
              <a:rPr lang="fr-FR" smtClean="0"/>
              <a:t>29/10/2020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CAEAE96-855E-42B1-8DE9-9C9E68DE18C5}" type="slidenum">
              <a:rPr lang="fr-FR" smtClean="0"/>
              <a:pPr/>
              <a:t>‹Nº›</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r-F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7" name="Date Placeholder 6"/>
          <p:cNvSpPr>
            <a:spLocks noGrp="1"/>
          </p:cNvSpPr>
          <p:nvPr>
            <p:ph type="dt" sz="half" idx="10"/>
          </p:nvPr>
        </p:nvSpPr>
        <p:spPr/>
        <p:txBody>
          <a:bodyPr/>
          <a:lstStyle/>
          <a:p>
            <a:fld id="{A2CD4740-CB78-4DA2-9449-5BA6BAB8E8B9}" type="datetime1">
              <a:rPr lang="fr-FR" smtClean="0"/>
              <a:t>29/10/2020</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FCAEAE96-855E-42B1-8DE9-9C9E68DE18C5}" type="slidenum">
              <a:rPr lang="fr-FR" smtClean="0"/>
              <a:pPr/>
              <a:t>‹Nº›</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Date Placeholder 2"/>
          <p:cNvSpPr>
            <a:spLocks noGrp="1"/>
          </p:cNvSpPr>
          <p:nvPr>
            <p:ph type="dt" sz="half" idx="10"/>
          </p:nvPr>
        </p:nvSpPr>
        <p:spPr/>
        <p:txBody>
          <a:bodyPr/>
          <a:lstStyle/>
          <a:p>
            <a:fld id="{774D13E3-8353-4C2E-BE7C-26AE1B623ED5}" type="datetime1">
              <a:rPr lang="fr-FR" smtClean="0"/>
              <a:t>29/10/2020</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FCAEAE96-855E-42B1-8DE9-9C9E68DE18C5}" type="slidenum">
              <a:rPr lang="fr-FR" smtClean="0"/>
              <a:pPr/>
              <a:t>‹Nº›</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413025-920A-462C-B19C-06B25E7A86DA}" type="datetime1">
              <a:rPr lang="fr-FR" smtClean="0"/>
              <a:t>29/10/2020</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a:xfrm>
            <a:off x="6934200" y="6356350"/>
            <a:ext cx="2133600" cy="365125"/>
          </a:xfrm>
        </p:spPr>
        <p:txBody>
          <a:bodyPr/>
          <a:lstStyle/>
          <a:p>
            <a:fld id="{FCAEAE96-855E-42B1-8DE9-9C9E68DE18C5}" type="slidenum">
              <a:rPr lang="fr-FR" smtClean="0"/>
              <a:pPr/>
              <a:t>‹Nº›</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fr-F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C14D6D2-AC3E-41CF-B9A3-5BCCE2F511AB}" type="datetime1">
              <a:rPr lang="fr-FR" smtClean="0"/>
              <a:t>29/10/2020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CAEAE96-855E-42B1-8DE9-9C9E68DE18C5}" type="slidenum">
              <a:rPr lang="fr-FR" smtClean="0"/>
              <a:pPr/>
              <a:t>‹Nº›</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fr-F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128312-C233-4B5A-993A-6F581BBA2EDC}" type="datetime1">
              <a:rPr lang="fr-FR" smtClean="0"/>
              <a:t>29/10/2020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CAEAE96-855E-42B1-8DE9-9C9E68DE18C5}" type="slidenum">
              <a:rPr lang="fr-FR" smtClean="0"/>
              <a:pPr/>
              <a:t>‹Nº›</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fr-F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CFA5E1-D094-4A0B-B20B-B561C85E6A82}" type="datetime1">
              <a:rPr lang="fr-FR" smtClean="0"/>
              <a:t>29/10/2020</a:t>
            </a:fld>
            <a:endParaRPr lang="fr-F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AEAE96-855E-42B1-8DE9-9C9E68DE18C5}" type="slidenum">
              <a:rPr lang="fr-FR" smtClean="0"/>
              <a:pPr/>
              <a:t>‹Nº›</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A24ED9-1BAC-43CE-92AB-135E2507265C}" type="datetimeFigureOut">
              <a:rPr lang="en-US" smtClean="0"/>
              <a:t>10/29/2020</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F29872-1DA2-4001-977B-942AFF1DF91F}" type="slidenum">
              <a:rPr lang="en-US" smtClean="0"/>
              <a:t>‹Nº›</a:t>
            </a:fld>
            <a:endParaRPr lang="en-US"/>
          </a:p>
        </p:txBody>
      </p:sp>
    </p:spTree>
    <p:extLst>
      <p:ext uri="{BB962C8B-B14F-4D97-AF65-F5344CB8AC3E}">
        <p14:creationId xmlns:p14="http://schemas.microsoft.com/office/powerpoint/2010/main" val="16640868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w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9.wmf"/><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11.wmf"/><Relationship Id="rId4" Type="http://schemas.openxmlformats.org/officeDocument/2006/relationships/oleObject" Target="../embeddings/oleObject3.bin"/></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14.png"/><Relationship Id="rId5" Type="http://schemas.openxmlformats.org/officeDocument/2006/relationships/image" Target="../media/image12.wmf"/><Relationship Id="rId4" Type="http://schemas.openxmlformats.org/officeDocument/2006/relationships/oleObject" Target="../embeddings/oleObject4.bin"/></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6.wmf"/><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oleObject" Target="../embeddings/oleObject6.bin"/><Relationship Id="rId5" Type="http://schemas.openxmlformats.org/officeDocument/2006/relationships/image" Target="../media/image15.wmf"/><Relationship Id="rId4" Type="http://schemas.openxmlformats.org/officeDocument/2006/relationships/oleObject" Target="../embeddings/oleObject5.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19100" y="2355574"/>
            <a:ext cx="8305800" cy="3077766"/>
          </a:xfrm>
          <a:prstGeom prst="rect">
            <a:avLst/>
          </a:prstGeom>
          <a:noFill/>
        </p:spPr>
        <p:txBody>
          <a:bodyPr wrap="square" rtlCol="0">
            <a:spAutoFit/>
          </a:bodyPr>
          <a:lstStyle/>
          <a:p>
            <a:pPr algn="ctr"/>
            <a:r>
              <a:rPr lang="en-US" sz="2400" b="1" dirty="0"/>
              <a:t>SOLVATOCHROMIC AND THERMOCHROMIC STUDY OF KETOCONAZOLE AND MICONAZOLE</a:t>
            </a:r>
          </a:p>
          <a:p>
            <a:pPr algn="ctr"/>
            <a:endParaRPr lang="fr-FR" sz="1400" dirty="0"/>
          </a:p>
          <a:p>
            <a:pPr algn="ctr"/>
            <a:r>
              <a:rPr lang="it-IT" b="1" dirty="0"/>
              <a:t>Fernando G. Olivares </a:t>
            </a:r>
            <a:r>
              <a:rPr lang="it-IT" b="1" baseline="30000" dirty="0"/>
              <a:t>1,</a:t>
            </a:r>
            <a:r>
              <a:rPr lang="it-IT" b="1" dirty="0"/>
              <a:t>*, María G. Barúa </a:t>
            </a:r>
            <a:r>
              <a:rPr lang="it-IT" b="1" baseline="30000" dirty="0"/>
              <a:t>1</a:t>
            </a:r>
            <a:r>
              <a:rPr lang="it-IT" b="1" dirty="0"/>
              <a:t>, Francisco G. Lazcano</a:t>
            </a:r>
            <a:r>
              <a:rPr lang="it-IT" b="1" baseline="30000" dirty="0"/>
              <a:t> 1</a:t>
            </a:r>
            <a:r>
              <a:rPr lang="it-IT" b="1" dirty="0"/>
              <a:t>, Juan P. Escalada </a:t>
            </a:r>
            <a:r>
              <a:rPr lang="it-IT" b="1" baseline="30000" dirty="0"/>
              <a:t>1</a:t>
            </a:r>
            <a:r>
              <a:rPr lang="it-IT" b="1" dirty="0"/>
              <a:t>,  Graciela Pinto Vitorino </a:t>
            </a:r>
            <a:r>
              <a:rPr lang="it-IT" b="1" baseline="30000" dirty="0"/>
              <a:t>2</a:t>
            </a:r>
          </a:p>
          <a:p>
            <a:endParaRPr lang="fr-FR" sz="1400" dirty="0"/>
          </a:p>
          <a:p>
            <a:pPr algn="just"/>
            <a:r>
              <a:rPr lang="en-US" baseline="30000" dirty="0"/>
              <a:t>1</a:t>
            </a:r>
            <a:r>
              <a:rPr lang="en-US" dirty="0"/>
              <a:t> ITA, UNPA-UARG, Av. </a:t>
            </a:r>
            <a:r>
              <a:rPr lang="en-US" dirty="0" err="1"/>
              <a:t>Piloto</a:t>
            </a:r>
            <a:r>
              <a:rPr lang="en-US" dirty="0"/>
              <a:t> “</a:t>
            </a:r>
            <a:r>
              <a:rPr lang="en-US" dirty="0" err="1"/>
              <a:t>Lero</a:t>
            </a:r>
            <a:r>
              <a:rPr lang="en-US" dirty="0"/>
              <a:t>” Rivera y Av. </a:t>
            </a:r>
            <a:r>
              <a:rPr lang="en-US" dirty="0" err="1"/>
              <a:t>Gdor</a:t>
            </a:r>
            <a:r>
              <a:rPr lang="en-US" dirty="0"/>
              <a:t>. </a:t>
            </a:r>
            <a:r>
              <a:rPr lang="en-US" dirty="0" err="1"/>
              <a:t>Gregores</a:t>
            </a:r>
            <a:r>
              <a:rPr lang="en-US" dirty="0"/>
              <a:t> S/N, (9400), Río Gallegos, </a:t>
            </a:r>
            <a:r>
              <a:rPr lang="en-US" dirty="0" err="1"/>
              <a:t>Santra</a:t>
            </a:r>
            <a:r>
              <a:rPr lang="en-US" dirty="0"/>
              <a:t> Cruz; </a:t>
            </a:r>
            <a:r>
              <a:rPr lang="en-US" baseline="30000" dirty="0"/>
              <a:t>2</a:t>
            </a:r>
            <a:r>
              <a:rPr lang="en-US" dirty="0"/>
              <a:t> </a:t>
            </a:r>
            <a:r>
              <a:rPr lang="en-US" dirty="0" err="1"/>
              <a:t>Depto</a:t>
            </a:r>
            <a:r>
              <a:rPr lang="en-US" dirty="0"/>
              <a:t>. </a:t>
            </a:r>
            <a:r>
              <a:rPr lang="en-US" dirty="0" err="1"/>
              <a:t>Farmacia</a:t>
            </a:r>
            <a:r>
              <a:rPr lang="en-US" dirty="0"/>
              <a:t>, CRIDECIT, </a:t>
            </a:r>
            <a:r>
              <a:rPr lang="en-US" dirty="0" err="1"/>
              <a:t>FCNyCS</a:t>
            </a:r>
            <a:r>
              <a:rPr lang="en-US" dirty="0"/>
              <a:t>, UNPSJB, </a:t>
            </a:r>
            <a:r>
              <a:rPr lang="en-US" dirty="0" err="1"/>
              <a:t>Ruta</a:t>
            </a:r>
            <a:r>
              <a:rPr lang="en-US" dirty="0"/>
              <a:t> Prov N° 1, Km. 4, (9000), </a:t>
            </a:r>
            <a:r>
              <a:rPr lang="en-US" dirty="0" err="1"/>
              <a:t>Comodoro</a:t>
            </a:r>
            <a:r>
              <a:rPr lang="en-US" dirty="0"/>
              <a:t> </a:t>
            </a:r>
            <a:r>
              <a:rPr lang="en-US" dirty="0" err="1"/>
              <a:t>Rivadavia</a:t>
            </a:r>
            <a:r>
              <a:rPr lang="en-US" dirty="0"/>
              <a:t>, Chubut. </a:t>
            </a:r>
          </a:p>
          <a:p>
            <a:endParaRPr lang="en-US" sz="1000" dirty="0"/>
          </a:p>
          <a:p>
            <a:r>
              <a:rPr lang="en-US" sz="1400" b="1" dirty="0"/>
              <a:t>*</a:t>
            </a:r>
            <a:r>
              <a:rPr lang="en-US" sz="1400" dirty="0"/>
              <a:t> folivares@uarg.unpa.edu.ar</a:t>
            </a:r>
            <a:endParaRPr lang="fr-FR" sz="1400" dirty="0"/>
          </a:p>
        </p:txBody>
      </p:sp>
      <p:sp>
        <p:nvSpPr>
          <p:cNvPr id="5" name="Slide Number Placeholder 4"/>
          <p:cNvSpPr>
            <a:spLocks noGrp="1"/>
          </p:cNvSpPr>
          <p:nvPr>
            <p:ph type="sldNum" sz="quarter" idx="12"/>
          </p:nvPr>
        </p:nvSpPr>
        <p:spPr/>
        <p:txBody>
          <a:bodyPr/>
          <a:lstStyle/>
          <a:p>
            <a:fld id="{FCAEAE96-855E-42B1-8DE9-9C9E68DE18C5}" type="slidenum">
              <a:rPr lang="fr-FR" smtClean="0"/>
              <a:pPr/>
              <a:t>1</a:t>
            </a:fld>
            <a:endParaRPr lang="fr-F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 y="2725"/>
            <a:ext cx="9143997" cy="2196051"/>
          </a:xfrm>
          <a:prstGeom prst="rect">
            <a:avLst/>
          </a:prstGeom>
        </p:spPr>
      </p:pic>
      <p:pic>
        <p:nvPicPr>
          <p:cNvPr id="2" name="Imagen 1">
            <a:extLst>
              <a:ext uri="{FF2B5EF4-FFF2-40B4-BE49-F238E27FC236}">
                <a16:creationId xmlns:a16="http://schemas.microsoft.com/office/drawing/2014/main" id="{227E12E7-AAF5-4156-98A7-1DCC58602278}"/>
              </a:ext>
            </a:extLst>
          </p:cNvPr>
          <p:cNvPicPr>
            <a:picLocks noChangeAspect="1"/>
          </p:cNvPicPr>
          <p:nvPr/>
        </p:nvPicPr>
        <p:blipFill>
          <a:blip r:embed="rId4"/>
          <a:stretch>
            <a:fillRect/>
          </a:stretch>
        </p:blipFill>
        <p:spPr>
          <a:xfrm>
            <a:off x="908413" y="5549358"/>
            <a:ext cx="685800" cy="929640"/>
          </a:xfrm>
          <a:prstGeom prst="rect">
            <a:avLst/>
          </a:prstGeom>
        </p:spPr>
      </p:pic>
      <p:pic>
        <p:nvPicPr>
          <p:cNvPr id="11" name="Imagen 10">
            <a:extLst>
              <a:ext uri="{FF2B5EF4-FFF2-40B4-BE49-F238E27FC236}">
                <a16:creationId xmlns:a16="http://schemas.microsoft.com/office/drawing/2014/main" id="{04E1814D-1097-4DDE-BC43-E06E6E3AF9A6}"/>
              </a:ext>
            </a:extLst>
          </p:cNvPr>
          <p:cNvPicPr>
            <a:picLocks noChangeAspect="1"/>
          </p:cNvPicPr>
          <p:nvPr/>
        </p:nvPicPr>
        <p:blipFill>
          <a:blip r:embed="rId5"/>
          <a:stretch>
            <a:fillRect/>
          </a:stretch>
        </p:blipFill>
        <p:spPr>
          <a:xfrm>
            <a:off x="2514600" y="5540649"/>
            <a:ext cx="734726" cy="905593"/>
          </a:xfrm>
          <a:prstGeom prst="rect">
            <a:avLst/>
          </a:prstGeom>
        </p:spPr>
      </p:pic>
      <p:pic>
        <p:nvPicPr>
          <p:cNvPr id="13" name="Imagen 12" descr="Texto&#10;&#10;Descripción generada automáticamente">
            <a:extLst>
              <a:ext uri="{FF2B5EF4-FFF2-40B4-BE49-F238E27FC236}">
                <a16:creationId xmlns:a16="http://schemas.microsoft.com/office/drawing/2014/main" id="{B5586199-1053-47BB-BEDF-8409D76E8C6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41112" y="5549358"/>
            <a:ext cx="2985284" cy="811624"/>
          </a:xfrm>
          <a:prstGeom prst="rect">
            <a:avLst/>
          </a:prstGeom>
        </p:spPr>
      </p:pic>
      <p:pic>
        <p:nvPicPr>
          <p:cNvPr id="19" name="Imagen 18" descr="Diagrama&#10;&#10;Descripción generada automáticamente">
            <a:extLst>
              <a:ext uri="{FF2B5EF4-FFF2-40B4-BE49-F238E27FC236}">
                <a16:creationId xmlns:a16="http://schemas.microsoft.com/office/drawing/2014/main" id="{0207B018-EB6F-4627-BBB7-99AD53AC10F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485321" y="5455447"/>
            <a:ext cx="896679" cy="109775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CF8AFEB-D629-432D-9288-39A0078A474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sp>
        <p:nvSpPr>
          <p:cNvPr id="2" name="TextBox 2">
            <a:extLst>
              <a:ext uri="{FF2B5EF4-FFF2-40B4-BE49-F238E27FC236}">
                <a16:creationId xmlns:a16="http://schemas.microsoft.com/office/drawing/2014/main" id="{9EB3D0D6-71F5-4327-A07E-C694AEA9ADAF}"/>
              </a:ext>
            </a:extLst>
          </p:cNvPr>
          <p:cNvSpPr txBox="1"/>
          <p:nvPr/>
        </p:nvSpPr>
        <p:spPr>
          <a:xfrm>
            <a:off x="685800" y="990600"/>
            <a:ext cx="7848600" cy="1200329"/>
          </a:xfrm>
          <a:prstGeom prst="rect">
            <a:avLst/>
          </a:prstGeom>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p:spPr>
        <p:txBody>
          <a:bodyPr wrap="square" rtlCol="0">
            <a:spAutoFit/>
          </a:bodyPr>
          <a:lstStyle/>
          <a:p>
            <a:pPr algn="just"/>
            <a:r>
              <a:rPr lang="en-US" b="0" i="0" dirty="0">
                <a:solidFill>
                  <a:srgbClr val="222222"/>
                </a:solidFill>
                <a:effectLst/>
              </a:rPr>
              <a:t>KNZ polarity/polarizability and MNZ polarizability are highlighted as the main non-specific interactions in solution. The halogenated phenyl ring and the long  </a:t>
            </a:r>
            <a:r>
              <a:rPr lang="en-US" b="0" i="0" dirty="0" err="1">
                <a:solidFill>
                  <a:srgbClr val="222222"/>
                </a:solidFill>
                <a:effectLst/>
              </a:rPr>
              <a:t>alkylic</a:t>
            </a:r>
            <a:r>
              <a:rPr lang="en-US" b="0" i="0" dirty="0">
                <a:solidFill>
                  <a:srgbClr val="222222"/>
                </a:solidFill>
                <a:effectLst/>
              </a:rPr>
              <a:t> chain of KNZ, and the two halogenated </a:t>
            </a:r>
            <a:r>
              <a:rPr lang="en-US" b="0" i="0" dirty="0" err="1">
                <a:solidFill>
                  <a:srgbClr val="222222"/>
                </a:solidFill>
                <a:effectLst/>
              </a:rPr>
              <a:t>phenil</a:t>
            </a:r>
            <a:r>
              <a:rPr lang="en-US" b="0" i="0" dirty="0">
                <a:solidFill>
                  <a:srgbClr val="222222"/>
                </a:solidFill>
                <a:effectLst/>
              </a:rPr>
              <a:t> rings of MNZ are responsible for this predominant interactions in solution.</a:t>
            </a:r>
            <a:endParaRPr lang="fr-FR" dirty="0"/>
          </a:p>
        </p:txBody>
      </p:sp>
      <p:sp>
        <p:nvSpPr>
          <p:cNvPr id="7" name="TextBox 2">
            <a:extLst>
              <a:ext uri="{FF2B5EF4-FFF2-40B4-BE49-F238E27FC236}">
                <a16:creationId xmlns:a16="http://schemas.microsoft.com/office/drawing/2014/main" id="{D496E235-FA16-4D37-AF9A-7C3DCA9DBB5C}"/>
              </a:ext>
            </a:extLst>
          </p:cNvPr>
          <p:cNvSpPr txBox="1"/>
          <p:nvPr/>
        </p:nvSpPr>
        <p:spPr>
          <a:xfrm>
            <a:off x="685800" y="217920"/>
            <a:ext cx="7848600" cy="461665"/>
          </a:xfrm>
          <a:prstGeom prst="rect">
            <a:avLst/>
          </a:prstGeom>
          <a:noFill/>
        </p:spPr>
        <p:txBody>
          <a:bodyPr wrap="square" rtlCol="0">
            <a:spAutoFit/>
          </a:bodyPr>
          <a:lstStyle/>
          <a:p>
            <a:r>
              <a:rPr lang="fr-FR" sz="2400" b="1" dirty="0">
                <a:solidFill>
                  <a:schemeClr val="tx2"/>
                </a:solidFill>
                <a:effectLst>
                  <a:outerShdw blurRad="38100" dist="38100" dir="2700000" algn="tl">
                    <a:srgbClr val="000000">
                      <a:alpha val="43137"/>
                    </a:srgbClr>
                  </a:outerShdw>
                </a:effectLst>
              </a:rPr>
              <a:t>Conclusions</a:t>
            </a:r>
          </a:p>
        </p:txBody>
      </p:sp>
      <p:sp>
        <p:nvSpPr>
          <p:cNvPr id="9" name="TextBox 2">
            <a:extLst>
              <a:ext uri="{FF2B5EF4-FFF2-40B4-BE49-F238E27FC236}">
                <a16:creationId xmlns:a16="http://schemas.microsoft.com/office/drawing/2014/main" id="{93C77C96-493E-4A3E-A68E-2DB889B12805}"/>
              </a:ext>
            </a:extLst>
          </p:cNvPr>
          <p:cNvSpPr txBox="1"/>
          <p:nvPr/>
        </p:nvSpPr>
        <p:spPr>
          <a:xfrm>
            <a:off x="685800" y="3581400"/>
            <a:ext cx="7848600" cy="923330"/>
          </a:xfrm>
          <a:prstGeom prst="rect">
            <a:avLst/>
          </a:prstGeom>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p:spPr>
        <p:txBody>
          <a:bodyPr wrap="square" rtlCol="0">
            <a:spAutoFit/>
          </a:bodyPr>
          <a:lstStyle/>
          <a:p>
            <a:pPr algn="just"/>
            <a:r>
              <a:rPr lang="en-US" b="0" i="0" dirty="0">
                <a:solidFill>
                  <a:srgbClr val="222222"/>
                </a:solidFill>
                <a:effectLst/>
              </a:rPr>
              <a:t>The absorbance of KNZ observed at pH 5.00 corresponds to the higher concentration of the BH</a:t>
            </a:r>
            <a:r>
              <a:rPr lang="en-US" b="0" i="0" baseline="30000" dirty="0">
                <a:solidFill>
                  <a:srgbClr val="222222"/>
                </a:solidFill>
                <a:effectLst/>
              </a:rPr>
              <a:t>+</a:t>
            </a:r>
            <a:r>
              <a:rPr lang="en-US" b="0" i="0" dirty="0">
                <a:solidFill>
                  <a:srgbClr val="222222"/>
                </a:solidFill>
                <a:effectLst/>
              </a:rPr>
              <a:t> species, while at pH 7.40 it is due to the predominance of the B molecular species.</a:t>
            </a:r>
            <a:endParaRPr lang="fr-FR" dirty="0"/>
          </a:p>
        </p:txBody>
      </p:sp>
      <p:sp>
        <p:nvSpPr>
          <p:cNvPr id="4" name="TextBox 2">
            <a:extLst>
              <a:ext uri="{FF2B5EF4-FFF2-40B4-BE49-F238E27FC236}">
                <a16:creationId xmlns:a16="http://schemas.microsoft.com/office/drawing/2014/main" id="{CD673B1B-ABB1-4FD6-A563-F70458931A83}"/>
              </a:ext>
            </a:extLst>
          </p:cNvPr>
          <p:cNvSpPr txBox="1"/>
          <p:nvPr/>
        </p:nvSpPr>
        <p:spPr>
          <a:xfrm>
            <a:off x="685800" y="2429470"/>
            <a:ext cx="7848600" cy="923330"/>
          </a:xfrm>
          <a:prstGeom prst="rect">
            <a:avLst/>
          </a:prstGeom>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p:spPr>
        <p:txBody>
          <a:bodyPr wrap="square" rtlCol="0">
            <a:spAutoFit/>
          </a:bodyPr>
          <a:lstStyle/>
          <a:p>
            <a:pPr algn="just"/>
            <a:r>
              <a:rPr lang="en-US" b="0" i="0" dirty="0">
                <a:solidFill>
                  <a:srgbClr val="222222"/>
                </a:solidFill>
                <a:effectLst/>
              </a:rPr>
              <a:t>The </a:t>
            </a:r>
            <a:r>
              <a:rPr lang="en-US" b="0" i="0" dirty="0" err="1">
                <a:solidFill>
                  <a:srgbClr val="222222"/>
                </a:solidFill>
                <a:effectLst/>
              </a:rPr>
              <a:t>hypsochromic</a:t>
            </a:r>
            <a:r>
              <a:rPr lang="en-US" b="0" i="0" dirty="0">
                <a:solidFill>
                  <a:srgbClr val="222222"/>
                </a:solidFill>
                <a:effectLst/>
              </a:rPr>
              <a:t> shift observed and the sign and magnitudes of the parameters analyzed in KNZ and MNZ shows that the excited state in solution is of lower polarity and higher energy than the basal state.</a:t>
            </a:r>
            <a:endParaRPr lang="fr-FR" dirty="0"/>
          </a:p>
        </p:txBody>
      </p:sp>
      <p:sp>
        <p:nvSpPr>
          <p:cNvPr id="12" name="TextBox 2">
            <a:extLst>
              <a:ext uri="{FF2B5EF4-FFF2-40B4-BE49-F238E27FC236}">
                <a16:creationId xmlns:a16="http://schemas.microsoft.com/office/drawing/2014/main" id="{D1963CA4-5EB5-43F9-9F85-6EBC6520395C}"/>
              </a:ext>
            </a:extLst>
          </p:cNvPr>
          <p:cNvSpPr txBox="1"/>
          <p:nvPr/>
        </p:nvSpPr>
        <p:spPr>
          <a:xfrm>
            <a:off x="644161" y="4763869"/>
            <a:ext cx="7848600" cy="923330"/>
          </a:xfrm>
          <a:prstGeom prst="rect">
            <a:avLst/>
          </a:prstGeom>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p:spPr>
        <p:txBody>
          <a:bodyPr wrap="square" rtlCol="0">
            <a:spAutoFit/>
          </a:bodyPr>
          <a:lstStyle/>
          <a:p>
            <a:pPr algn="just"/>
            <a:r>
              <a:rPr lang="en-US" b="0" i="0" dirty="0">
                <a:solidFill>
                  <a:srgbClr val="222222"/>
                </a:solidFill>
                <a:effectLst/>
              </a:rPr>
              <a:t>Both the polarity and the polarizability of the solutes are correlated with the binding to the substrate of the target enzyme and the antifungal activity of imidazoles.</a:t>
            </a:r>
            <a:endParaRPr lang="fr-FR" dirty="0"/>
          </a:p>
        </p:txBody>
      </p:sp>
    </p:spTree>
    <p:extLst>
      <p:ext uri="{BB962C8B-B14F-4D97-AF65-F5344CB8AC3E}">
        <p14:creationId xmlns:p14="http://schemas.microsoft.com/office/powerpoint/2010/main" val="8565830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609600"/>
            <a:ext cx="8153400" cy="2492990"/>
          </a:xfrm>
          <a:prstGeom prst="rect">
            <a:avLst/>
          </a:prstGeom>
          <a:noFill/>
        </p:spPr>
        <p:txBody>
          <a:bodyPr wrap="square" rtlCol="0">
            <a:spAutoFit/>
          </a:bodyPr>
          <a:lstStyle/>
          <a:p>
            <a:r>
              <a:rPr lang="fr-FR" sz="2400" b="1" dirty="0" err="1">
                <a:solidFill>
                  <a:schemeClr val="tx2"/>
                </a:solidFill>
                <a:effectLst>
                  <a:outerShdw blurRad="38100" dist="38100" dir="2700000" algn="tl">
                    <a:srgbClr val="000000">
                      <a:alpha val="43137"/>
                    </a:srgbClr>
                  </a:outerShdw>
                </a:effectLst>
              </a:rPr>
              <a:t>Acknowledgments</a:t>
            </a:r>
            <a:endParaRPr lang="fr-FR" sz="2400" b="1" dirty="0">
              <a:solidFill>
                <a:schemeClr val="tx2"/>
              </a:solidFill>
              <a:effectLst>
                <a:outerShdw blurRad="38100" dist="38100" dir="2700000" algn="tl">
                  <a:srgbClr val="000000">
                    <a:alpha val="43137"/>
                  </a:srgbClr>
                </a:outerShdw>
              </a:effectLst>
            </a:endParaRPr>
          </a:p>
          <a:p>
            <a:endParaRPr lang="fr-FR" sz="2400" b="1" dirty="0"/>
          </a:p>
          <a:p>
            <a:r>
              <a:rPr lang="en-US" sz="1800" b="0" i="0" dirty="0">
                <a:solidFill>
                  <a:srgbClr val="000000"/>
                </a:solidFill>
                <a:effectLst/>
                <a:latin typeface="Calibri" panose="020F0502020204030204" pitchFamily="34" charset="0"/>
              </a:rPr>
              <a:t>The authors acknowledge financial support from UNPA and UNPSJB.</a:t>
            </a:r>
            <a:r>
              <a:rPr lang="en-US" dirty="0"/>
              <a:t> </a:t>
            </a:r>
            <a:br>
              <a:rPr lang="en-US" dirty="0"/>
            </a:br>
            <a:endParaRPr lang="en-US" dirty="0"/>
          </a:p>
          <a:p>
            <a:endParaRPr lang="en-US" dirty="0"/>
          </a:p>
          <a:p>
            <a:endParaRPr lang="en-US" dirty="0"/>
          </a:p>
          <a:p>
            <a:endParaRPr lang="fr-FR" dirty="0"/>
          </a:p>
          <a:p>
            <a:endParaRPr lang="fr-FR" dirty="0"/>
          </a:p>
        </p:txBody>
      </p:sp>
      <p:sp>
        <p:nvSpPr>
          <p:cNvPr id="6" name="Slide Number Placeholder 5"/>
          <p:cNvSpPr>
            <a:spLocks noGrp="1"/>
          </p:cNvSpPr>
          <p:nvPr>
            <p:ph type="sldNum" sz="quarter" idx="12"/>
          </p:nvPr>
        </p:nvSpPr>
        <p:spPr/>
        <p:txBody>
          <a:bodyPr/>
          <a:lstStyle/>
          <a:p>
            <a:fld id="{FCAEAE96-855E-42B1-8DE9-9C9E68DE18C5}" type="slidenum">
              <a:rPr lang="fr-FR" smtClean="0"/>
              <a:pPr/>
              <a:t>11</a:t>
            </a:fld>
            <a:endParaRPr lang="fr-FR"/>
          </a:p>
        </p:txBody>
      </p:sp>
      <p:pic>
        <p:nvPicPr>
          <p:cNvPr id="5" name="Picture 4">
            <a:extLst>
              <a:ext uri="{FF2B5EF4-FFF2-40B4-BE49-F238E27FC236}">
                <a16:creationId xmlns:a16="http://schemas.microsoft.com/office/drawing/2014/main" id="{BE90E4F9-57B5-40AD-9E3E-3CC678427C6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pic>
        <p:nvPicPr>
          <p:cNvPr id="2" name="Imagen 1">
            <a:extLst>
              <a:ext uri="{FF2B5EF4-FFF2-40B4-BE49-F238E27FC236}">
                <a16:creationId xmlns:a16="http://schemas.microsoft.com/office/drawing/2014/main" id="{AC557905-F461-4529-B5FB-B86D5E06676F}"/>
              </a:ext>
            </a:extLst>
          </p:cNvPr>
          <p:cNvPicPr>
            <a:picLocks noChangeAspect="1"/>
          </p:cNvPicPr>
          <p:nvPr/>
        </p:nvPicPr>
        <p:blipFill>
          <a:blip r:embed="rId3"/>
          <a:stretch>
            <a:fillRect/>
          </a:stretch>
        </p:blipFill>
        <p:spPr>
          <a:xfrm>
            <a:off x="1981200" y="2690707"/>
            <a:ext cx="1396062" cy="1892439"/>
          </a:xfrm>
          <a:prstGeom prst="rect">
            <a:avLst/>
          </a:prstGeom>
        </p:spPr>
      </p:pic>
      <p:pic>
        <p:nvPicPr>
          <p:cNvPr id="3" name="Imagen 2">
            <a:extLst>
              <a:ext uri="{FF2B5EF4-FFF2-40B4-BE49-F238E27FC236}">
                <a16:creationId xmlns:a16="http://schemas.microsoft.com/office/drawing/2014/main" id="{5F5A016F-45FF-4CFF-AD82-05B946BC16EE}"/>
              </a:ext>
            </a:extLst>
          </p:cNvPr>
          <p:cNvPicPr>
            <a:picLocks noChangeAspect="1"/>
          </p:cNvPicPr>
          <p:nvPr/>
        </p:nvPicPr>
        <p:blipFill>
          <a:blip r:embed="rId4"/>
          <a:stretch>
            <a:fillRect/>
          </a:stretch>
        </p:blipFill>
        <p:spPr>
          <a:xfrm>
            <a:off x="5538137" y="2666999"/>
            <a:ext cx="1535374" cy="1892439"/>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90600" y="1777305"/>
            <a:ext cx="7010400" cy="369332"/>
          </a:xfrm>
          <a:prstGeom prst="rect">
            <a:avLst/>
          </a:prstGeom>
          <a:noFill/>
        </p:spPr>
        <p:txBody>
          <a:bodyPr wrap="square" rtlCol="0">
            <a:spAutoFit/>
          </a:bodyPr>
          <a:lstStyle/>
          <a:p>
            <a:endParaRPr lang="fr-FR" b="1" dirty="0"/>
          </a:p>
        </p:txBody>
      </p:sp>
      <p:sp>
        <p:nvSpPr>
          <p:cNvPr id="5" name="Rectangle 4"/>
          <p:cNvSpPr/>
          <p:nvPr/>
        </p:nvSpPr>
        <p:spPr>
          <a:xfrm>
            <a:off x="1752600" y="685800"/>
            <a:ext cx="5334000" cy="1200329"/>
          </a:xfrm>
          <a:prstGeom prst="rect">
            <a:avLst/>
          </a:prstGeom>
        </p:spPr>
        <p:txBody>
          <a:bodyPr wrap="square">
            <a:spAutoFit/>
          </a:bodyPr>
          <a:lstStyle/>
          <a:p>
            <a:pPr algn="ctr"/>
            <a:r>
              <a:rPr lang="en-US" sz="2400" b="1" dirty="0"/>
              <a:t>SOLVATOCHROMIC AND THERMOCHROMIC STUDY OF KETOCONAZOLE AND MICONAZOLE</a:t>
            </a:r>
          </a:p>
        </p:txBody>
      </p:sp>
      <p:sp>
        <p:nvSpPr>
          <p:cNvPr id="12" name="Slide Number Placeholder 11"/>
          <p:cNvSpPr>
            <a:spLocks noGrp="1"/>
          </p:cNvSpPr>
          <p:nvPr>
            <p:ph type="sldNum" sz="quarter" idx="12"/>
          </p:nvPr>
        </p:nvSpPr>
        <p:spPr/>
        <p:txBody>
          <a:bodyPr/>
          <a:lstStyle/>
          <a:p>
            <a:fld id="{FCAEAE96-855E-42B1-8DE9-9C9E68DE18C5}" type="slidenum">
              <a:rPr lang="fr-FR" smtClean="0">
                <a:latin typeface="Arial" panose="020B0604020202020204" pitchFamily="34" charset="0"/>
                <a:cs typeface="Arial" panose="020B0604020202020204" pitchFamily="34" charset="0"/>
              </a:rPr>
              <a:pPr/>
              <a:t>2</a:t>
            </a:fld>
            <a:endParaRPr lang="fr-FR"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pic>
        <p:nvPicPr>
          <p:cNvPr id="23" name="Imagen 22" descr="Imagen que contiene interior, computer, computadora, tabla&#10;&#10;Descripción generada automáticamente">
            <a:extLst>
              <a:ext uri="{FF2B5EF4-FFF2-40B4-BE49-F238E27FC236}">
                <a16:creationId xmlns:a16="http://schemas.microsoft.com/office/drawing/2014/main" id="{E9B4AADC-B24D-48D5-845A-EBD7375A99D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30015" y="2139614"/>
            <a:ext cx="4680585" cy="2571750"/>
          </a:xfrm>
          <a:prstGeom prst="rect">
            <a:avLst/>
          </a:prstGeom>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p:spPr>
      </p:pic>
      <p:pic>
        <p:nvPicPr>
          <p:cNvPr id="21" name="Imagen 20" descr="Imagen que contiene interior, computer, tabla, viendo&#10;&#10;Descripción generada automáticamente">
            <a:extLst>
              <a:ext uri="{FF2B5EF4-FFF2-40B4-BE49-F238E27FC236}">
                <a16:creationId xmlns:a16="http://schemas.microsoft.com/office/drawing/2014/main" id="{F42ADDEE-8E27-4D8E-94EA-48D81221714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7598" y="2146637"/>
            <a:ext cx="4667802" cy="2564727"/>
          </a:xfrm>
          <a:prstGeom prst="rect">
            <a:avLst/>
          </a:prstGeom>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p:spPr>
      </p:pic>
    </p:spTree>
    <p:extLst>
      <p:ext uri="{BB962C8B-B14F-4D97-AF65-F5344CB8AC3E}">
        <p14:creationId xmlns:p14="http://schemas.microsoft.com/office/powerpoint/2010/main" val="25586196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 y="136525"/>
            <a:ext cx="8382000" cy="5909310"/>
          </a:xfrm>
          <a:prstGeom prst="rect">
            <a:avLst/>
          </a:prstGeom>
          <a:noFill/>
        </p:spPr>
        <p:txBody>
          <a:bodyPr wrap="square" rtlCol="0">
            <a:spAutoFit/>
          </a:bodyPr>
          <a:lstStyle/>
          <a:p>
            <a:pPr algn="just"/>
            <a:r>
              <a:rPr lang="en-US" sz="1800" dirty="0">
                <a:effectLst/>
                <a:ea typeface="Times New Roman" panose="02020603050405020304" pitchFamily="18" charset="0"/>
                <a:cs typeface="Times New Roman" panose="02020603050405020304" pitchFamily="18" charset="0"/>
              </a:rPr>
              <a:t>Ketoconazole (KNZ) and miconazole (MNZ) are two of the most common topical and vaginal antifungal drugs in clinical use. Although they are imidazoles of extremely low aqueous solubility, they are presented in various pharmaceutical formulations. The purpose of this work is to analyze the solute-solvent interactions in pure solvents and the effect of temperature on KNZ and MNZ in buffer solutions at physiological </a:t>
            </a:r>
            <a:r>
              <a:rPr lang="en-US" sz="1800" dirty="0" err="1">
                <a:effectLst/>
                <a:ea typeface="Times New Roman" panose="02020603050405020304" pitchFamily="18" charset="0"/>
                <a:cs typeface="Times New Roman" panose="02020603050405020304" pitchFamily="18" charset="0"/>
              </a:rPr>
              <a:t>pH.</a:t>
            </a:r>
            <a:r>
              <a:rPr lang="en-US" sz="1800" dirty="0">
                <a:effectLst/>
                <a:ea typeface="Times New Roman" panose="02020603050405020304" pitchFamily="18" charset="0"/>
                <a:cs typeface="Times New Roman" panose="02020603050405020304" pitchFamily="18" charset="0"/>
              </a:rPr>
              <a:t> The study was carried out using solvatochromic and thermochromic techniques, and the multiparametric statistical analysis was performed with the method of linear solvation energy relationship of Kamlet and Taft and the </a:t>
            </a:r>
            <a:r>
              <a:rPr lang="en-US" sz="1800" dirty="0" err="1">
                <a:effectLst/>
                <a:ea typeface="Times New Roman" panose="02020603050405020304" pitchFamily="18" charset="0"/>
                <a:cs typeface="Times New Roman" panose="02020603050405020304" pitchFamily="18" charset="0"/>
              </a:rPr>
              <a:t>Catalán</a:t>
            </a:r>
            <a:r>
              <a:rPr lang="en-US" sz="1800" dirty="0">
                <a:effectLst/>
                <a:ea typeface="Times New Roman" panose="02020603050405020304" pitchFamily="18" charset="0"/>
                <a:cs typeface="Times New Roman" panose="02020603050405020304" pitchFamily="18" charset="0"/>
              </a:rPr>
              <a:t> method. The results showed a </a:t>
            </a:r>
            <a:r>
              <a:rPr lang="en-US" sz="1800" dirty="0" err="1">
                <a:effectLst/>
                <a:ea typeface="Times New Roman" panose="02020603050405020304" pitchFamily="18" charset="0"/>
                <a:cs typeface="Times New Roman" panose="02020603050405020304" pitchFamily="18" charset="0"/>
              </a:rPr>
              <a:t>hypsochromic</a:t>
            </a:r>
            <a:r>
              <a:rPr lang="en-US" sz="1800" dirty="0">
                <a:effectLst/>
                <a:ea typeface="Times New Roman" panose="02020603050405020304" pitchFamily="18" charset="0"/>
                <a:cs typeface="Times New Roman" panose="02020603050405020304" pitchFamily="18" charset="0"/>
              </a:rPr>
              <a:t> shift as the polarity of the solvents decreases. The highest relative contribution in KNZ by means of the Kamlet and Taft equation was due to the </a:t>
            </a:r>
            <a:r>
              <a:rPr lang="es-AR" sz="1800" dirty="0">
                <a:effectLst/>
                <a:ea typeface="Times New Roman" panose="02020603050405020304" pitchFamily="18" charset="0"/>
                <a:cs typeface="Times New Roman" panose="02020603050405020304" pitchFamily="18" charset="0"/>
              </a:rPr>
              <a:t>π</a:t>
            </a:r>
            <a:r>
              <a:rPr lang="en-US" sz="1800" dirty="0">
                <a:effectLst/>
                <a:ea typeface="Times New Roman" panose="02020603050405020304" pitchFamily="18" charset="0"/>
                <a:cs typeface="Times New Roman" panose="02020603050405020304" pitchFamily="18" charset="0"/>
              </a:rPr>
              <a:t> parameter, while in MNZ it was the SP parameter by means of the </a:t>
            </a:r>
            <a:r>
              <a:rPr lang="en-US" sz="1800" dirty="0" err="1">
                <a:effectLst/>
                <a:ea typeface="Times New Roman" panose="02020603050405020304" pitchFamily="18" charset="0"/>
                <a:cs typeface="Times New Roman" panose="02020603050405020304" pitchFamily="18" charset="0"/>
              </a:rPr>
              <a:t>Catalán</a:t>
            </a:r>
            <a:r>
              <a:rPr lang="en-US" sz="1800" dirty="0">
                <a:effectLst/>
                <a:ea typeface="Times New Roman" panose="02020603050405020304" pitchFamily="18" charset="0"/>
                <a:cs typeface="Times New Roman" panose="02020603050405020304" pitchFamily="18" charset="0"/>
              </a:rPr>
              <a:t> equation. The thermochromic study of KNZ at physiological pH 5.00 and 7.40 allowed us to visualize a considerable increase in absorbance as temperature rises, without isosbestic points or crossovers. KNZ polarity/polarizability and MNZ polarizability are highlighted as the main non-specific interactions in solution. The </a:t>
            </a:r>
            <a:r>
              <a:rPr lang="en-US" sz="1800" dirty="0" err="1">
                <a:effectLst/>
                <a:ea typeface="Times New Roman" panose="02020603050405020304" pitchFamily="18" charset="0"/>
                <a:cs typeface="Times New Roman" panose="02020603050405020304" pitchFamily="18" charset="0"/>
              </a:rPr>
              <a:t>hypsochromic</a:t>
            </a:r>
            <a:r>
              <a:rPr lang="en-US" sz="1800" dirty="0">
                <a:effectLst/>
                <a:ea typeface="Times New Roman" panose="02020603050405020304" pitchFamily="18" charset="0"/>
                <a:cs typeface="Times New Roman" panose="02020603050405020304" pitchFamily="18" charset="0"/>
              </a:rPr>
              <a:t> shift observed shows that the excited state in solution is of lower polarity and higher energy than the basal state. The absorbance of KNZ observed at pH 5.00 corresponds to the higher concentration of the BH</a:t>
            </a:r>
            <a:r>
              <a:rPr lang="en-US" sz="1800" baseline="30000" dirty="0">
                <a:effectLst/>
                <a:ea typeface="Times New Roman" panose="02020603050405020304" pitchFamily="18" charset="0"/>
                <a:cs typeface="Times New Roman" panose="02020603050405020304" pitchFamily="18" charset="0"/>
              </a:rPr>
              <a:t>+</a:t>
            </a:r>
            <a:r>
              <a:rPr lang="en-US" sz="1800" dirty="0">
                <a:effectLst/>
                <a:ea typeface="Times New Roman" panose="02020603050405020304" pitchFamily="18" charset="0"/>
                <a:cs typeface="Times New Roman" panose="02020603050405020304" pitchFamily="18" charset="0"/>
              </a:rPr>
              <a:t> species, while at pH 7.40 it is due to the predominance of the B molecular species.</a:t>
            </a:r>
            <a:endParaRPr lang="en-US" dirty="0"/>
          </a:p>
          <a:p>
            <a:pPr algn="just"/>
            <a:r>
              <a:rPr lang="fr-FR" b="1" dirty="0"/>
              <a:t>Keywords: </a:t>
            </a:r>
            <a:r>
              <a:rPr lang="fr-FR" dirty="0" err="1"/>
              <a:t>Catalán</a:t>
            </a:r>
            <a:r>
              <a:rPr lang="fr-FR" dirty="0"/>
              <a:t>; Kamlet and Taft; </a:t>
            </a:r>
            <a:r>
              <a:rPr lang="fr-FR" dirty="0" err="1"/>
              <a:t>ketoconazole</a:t>
            </a:r>
            <a:r>
              <a:rPr lang="fr-FR" dirty="0"/>
              <a:t>; miconazole; </a:t>
            </a:r>
            <a:r>
              <a:rPr lang="fr-FR" dirty="0" err="1"/>
              <a:t>solvatochromism</a:t>
            </a:r>
            <a:r>
              <a:rPr lang="fr-FR" dirty="0"/>
              <a:t>; </a:t>
            </a:r>
            <a:r>
              <a:rPr lang="fr-FR" dirty="0" err="1"/>
              <a:t>thermochromism</a:t>
            </a:r>
            <a:r>
              <a:rPr lang="fr-FR" dirty="0"/>
              <a:t>.</a:t>
            </a:r>
            <a:endParaRPr lang="fr-FR" b="1" dirty="0"/>
          </a:p>
        </p:txBody>
      </p:sp>
      <p:sp>
        <p:nvSpPr>
          <p:cNvPr id="6" name="Slide Number Placeholder 5"/>
          <p:cNvSpPr>
            <a:spLocks noGrp="1"/>
          </p:cNvSpPr>
          <p:nvPr>
            <p:ph type="sldNum" sz="quarter" idx="12"/>
          </p:nvPr>
        </p:nvSpPr>
        <p:spPr/>
        <p:txBody>
          <a:bodyPr/>
          <a:lstStyle/>
          <a:p>
            <a:fld id="{FCAEAE96-855E-42B1-8DE9-9C9E68DE18C5}" type="slidenum">
              <a:rPr lang="fr-FR" smtClean="0"/>
              <a:pPr/>
              <a:t>3</a:t>
            </a:fld>
            <a:endParaRPr lang="fr-FR"/>
          </a:p>
        </p:txBody>
      </p:sp>
      <p:pic>
        <p:nvPicPr>
          <p:cNvPr id="7" name="Picture 6">
            <a:extLst>
              <a:ext uri="{FF2B5EF4-FFF2-40B4-BE49-F238E27FC236}">
                <a16:creationId xmlns:a16="http://schemas.microsoft.com/office/drawing/2014/main" id="{DD466382-20B6-490F-8C41-6253E43E3BB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CF8AFEB-D629-432D-9288-39A0078A474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sp>
        <p:nvSpPr>
          <p:cNvPr id="2" name="TextBox 2">
            <a:extLst>
              <a:ext uri="{FF2B5EF4-FFF2-40B4-BE49-F238E27FC236}">
                <a16:creationId xmlns:a16="http://schemas.microsoft.com/office/drawing/2014/main" id="{9EB3D0D6-71F5-4327-A07E-C694AEA9ADAF}"/>
              </a:ext>
            </a:extLst>
          </p:cNvPr>
          <p:cNvSpPr txBox="1"/>
          <p:nvPr/>
        </p:nvSpPr>
        <p:spPr>
          <a:xfrm>
            <a:off x="685800" y="725707"/>
            <a:ext cx="7848600" cy="1477328"/>
          </a:xfrm>
          <a:prstGeom prst="rect">
            <a:avLst/>
          </a:prstGeom>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p:spPr>
        <p:txBody>
          <a:bodyPr wrap="square" rtlCol="0">
            <a:spAutoFit/>
          </a:bodyPr>
          <a:lstStyle/>
          <a:p>
            <a:pPr algn="just"/>
            <a:r>
              <a:rPr lang="es-AR" b="0" i="0" dirty="0" err="1">
                <a:solidFill>
                  <a:srgbClr val="222222"/>
                </a:solidFill>
                <a:effectLst/>
              </a:rPr>
              <a:t>Solvatochromism</a:t>
            </a:r>
            <a:r>
              <a:rPr lang="es-AR" b="0" i="0" dirty="0">
                <a:solidFill>
                  <a:srgbClr val="222222"/>
                </a:solidFill>
                <a:effectLst/>
              </a:rPr>
              <a:t> and </a:t>
            </a:r>
            <a:r>
              <a:rPr lang="es-AR" b="0" i="0" dirty="0" err="1">
                <a:solidFill>
                  <a:srgbClr val="222222"/>
                </a:solidFill>
                <a:effectLst/>
              </a:rPr>
              <a:t>thermochromism</a:t>
            </a:r>
            <a:r>
              <a:rPr lang="es-AR" b="0" i="0" dirty="0">
                <a:solidFill>
                  <a:srgbClr val="222222"/>
                </a:solidFill>
                <a:effectLst/>
              </a:rPr>
              <a:t> </a:t>
            </a:r>
            <a:r>
              <a:rPr lang="es-AR" b="0" i="0" dirty="0" err="1">
                <a:solidFill>
                  <a:srgbClr val="222222"/>
                </a:solidFill>
                <a:effectLst/>
              </a:rPr>
              <a:t>studies</a:t>
            </a:r>
            <a:r>
              <a:rPr lang="es-AR" b="0" i="0" dirty="0">
                <a:solidFill>
                  <a:srgbClr val="222222"/>
                </a:solidFill>
                <a:effectLst/>
              </a:rPr>
              <a:t> of active </a:t>
            </a:r>
            <a:r>
              <a:rPr lang="es-AR" dirty="0" err="1">
                <a:solidFill>
                  <a:srgbClr val="222222"/>
                </a:solidFill>
              </a:rPr>
              <a:t>pharmaceutical</a:t>
            </a:r>
            <a:r>
              <a:rPr lang="es-AR" dirty="0">
                <a:solidFill>
                  <a:srgbClr val="222222"/>
                </a:solidFill>
              </a:rPr>
              <a:t> </a:t>
            </a:r>
            <a:r>
              <a:rPr lang="es-AR" dirty="0" err="1">
                <a:solidFill>
                  <a:srgbClr val="222222"/>
                </a:solidFill>
              </a:rPr>
              <a:t>ingredients</a:t>
            </a:r>
            <a:r>
              <a:rPr lang="es-AR" dirty="0">
                <a:solidFill>
                  <a:srgbClr val="222222"/>
                </a:solidFill>
              </a:rPr>
              <a:t> </a:t>
            </a:r>
            <a:r>
              <a:rPr lang="es-AR" b="0" i="0" dirty="0" err="1">
                <a:solidFill>
                  <a:srgbClr val="222222"/>
                </a:solidFill>
                <a:effectLst/>
              </a:rPr>
              <a:t>account</a:t>
            </a:r>
            <a:r>
              <a:rPr lang="es-AR" b="0" i="0" dirty="0">
                <a:solidFill>
                  <a:srgbClr val="222222"/>
                </a:solidFill>
                <a:effectLst/>
              </a:rPr>
              <a:t> </a:t>
            </a:r>
            <a:r>
              <a:rPr lang="es-AR" b="0" i="0" dirty="0" err="1">
                <a:solidFill>
                  <a:srgbClr val="222222"/>
                </a:solidFill>
                <a:effectLst/>
              </a:rPr>
              <a:t>for</a:t>
            </a:r>
            <a:r>
              <a:rPr lang="es-AR" b="0" i="0" dirty="0">
                <a:solidFill>
                  <a:srgbClr val="222222"/>
                </a:solidFill>
                <a:effectLst/>
              </a:rPr>
              <a:t> </a:t>
            </a:r>
            <a:r>
              <a:rPr lang="es-AR" b="0" i="0" dirty="0" err="1">
                <a:solidFill>
                  <a:srgbClr val="222222"/>
                </a:solidFill>
                <a:effectLst/>
              </a:rPr>
              <a:t>solute-solvent</a:t>
            </a:r>
            <a:r>
              <a:rPr lang="es-AR" b="0" i="0" dirty="0">
                <a:solidFill>
                  <a:srgbClr val="222222"/>
                </a:solidFill>
                <a:effectLst/>
              </a:rPr>
              <a:t> </a:t>
            </a:r>
            <a:r>
              <a:rPr lang="es-AR" b="0" i="0" dirty="0" err="1">
                <a:solidFill>
                  <a:srgbClr val="222222"/>
                </a:solidFill>
                <a:effectLst/>
              </a:rPr>
              <a:t>interactions</a:t>
            </a:r>
            <a:r>
              <a:rPr lang="es-AR" b="0" i="0" dirty="0">
                <a:solidFill>
                  <a:srgbClr val="222222"/>
                </a:solidFill>
                <a:effectLst/>
              </a:rPr>
              <a:t> and </a:t>
            </a:r>
            <a:r>
              <a:rPr lang="es-AR" b="0" i="0" dirty="0" err="1">
                <a:solidFill>
                  <a:srgbClr val="222222"/>
                </a:solidFill>
                <a:effectLst/>
              </a:rPr>
              <a:t>the</a:t>
            </a:r>
            <a:r>
              <a:rPr lang="es-AR" b="0" i="0" dirty="0">
                <a:solidFill>
                  <a:srgbClr val="222222"/>
                </a:solidFill>
                <a:effectLst/>
              </a:rPr>
              <a:t> </a:t>
            </a:r>
            <a:r>
              <a:rPr lang="es-AR" b="0" i="0" dirty="0" err="1">
                <a:solidFill>
                  <a:srgbClr val="222222"/>
                </a:solidFill>
                <a:effectLst/>
              </a:rPr>
              <a:t>presence</a:t>
            </a:r>
            <a:r>
              <a:rPr lang="es-AR" b="0" i="0" dirty="0">
                <a:solidFill>
                  <a:srgbClr val="222222"/>
                </a:solidFill>
                <a:effectLst/>
              </a:rPr>
              <a:t> of molecular </a:t>
            </a:r>
            <a:r>
              <a:rPr lang="es-AR" b="0" i="0" dirty="0" err="1">
                <a:solidFill>
                  <a:srgbClr val="222222"/>
                </a:solidFill>
                <a:effectLst/>
              </a:rPr>
              <a:t>equilibria</a:t>
            </a:r>
            <a:r>
              <a:rPr lang="es-AR" b="0" i="0" dirty="0">
                <a:solidFill>
                  <a:srgbClr val="222222"/>
                </a:solidFill>
                <a:effectLst/>
              </a:rPr>
              <a:t>, </a:t>
            </a:r>
            <a:r>
              <a:rPr lang="es-AR" b="0" i="0" dirty="0" err="1">
                <a:solidFill>
                  <a:srgbClr val="222222"/>
                </a:solidFill>
                <a:effectLst/>
              </a:rPr>
              <a:t>the</a:t>
            </a:r>
            <a:r>
              <a:rPr lang="es-AR" b="0" i="0" dirty="0">
                <a:solidFill>
                  <a:srgbClr val="222222"/>
                </a:solidFill>
                <a:effectLst/>
              </a:rPr>
              <a:t> </a:t>
            </a:r>
            <a:r>
              <a:rPr lang="es-AR" b="0" i="0" dirty="0" err="1">
                <a:solidFill>
                  <a:srgbClr val="222222"/>
                </a:solidFill>
                <a:effectLst/>
              </a:rPr>
              <a:t>analysis</a:t>
            </a:r>
            <a:r>
              <a:rPr lang="es-AR" b="0" i="0" dirty="0">
                <a:solidFill>
                  <a:srgbClr val="222222"/>
                </a:solidFill>
                <a:effectLst/>
              </a:rPr>
              <a:t> of </a:t>
            </a:r>
            <a:r>
              <a:rPr lang="es-AR" b="0" i="0" dirty="0" err="1">
                <a:solidFill>
                  <a:srgbClr val="222222"/>
                </a:solidFill>
                <a:effectLst/>
              </a:rPr>
              <a:t>which</a:t>
            </a:r>
            <a:r>
              <a:rPr lang="es-AR" b="0" i="0" dirty="0">
                <a:solidFill>
                  <a:srgbClr val="222222"/>
                </a:solidFill>
                <a:effectLst/>
              </a:rPr>
              <a:t> </a:t>
            </a:r>
            <a:r>
              <a:rPr lang="es-AR" b="0" i="0" dirty="0" err="1">
                <a:solidFill>
                  <a:srgbClr val="222222"/>
                </a:solidFill>
                <a:effectLst/>
              </a:rPr>
              <a:t>provides</a:t>
            </a:r>
            <a:r>
              <a:rPr lang="es-AR" b="0" i="0" dirty="0">
                <a:solidFill>
                  <a:srgbClr val="222222"/>
                </a:solidFill>
                <a:effectLst/>
              </a:rPr>
              <a:t> </a:t>
            </a:r>
            <a:r>
              <a:rPr lang="es-AR" b="0" i="0" dirty="0" err="1">
                <a:solidFill>
                  <a:srgbClr val="222222"/>
                </a:solidFill>
                <a:effectLst/>
              </a:rPr>
              <a:t>relevant</a:t>
            </a:r>
            <a:r>
              <a:rPr lang="es-AR" b="0" i="0" dirty="0">
                <a:solidFill>
                  <a:srgbClr val="222222"/>
                </a:solidFill>
                <a:effectLst/>
              </a:rPr>
              <a:t> </a:t>
            </a:r>
            <a:r>
              <a:rPr lang="es-AR" b="0" i="0" dirty="0" err="1">
                <a:solidFill>
                  <a:srgbClr val="222222"/>
                </a:solidFill>
                <a:effectLst/>
              </a:rPr>
              <a:t>information</a:t>
            </a:r>
            <a:r>
              <a:rPr lang="es-AR" b="0" i="0" dirty="0">
                <a:solidFill>
                  <a:srgbClr val="222222"/>
                </a:solidFill>
                <a:effectLst/>
              </a:rPr>
              <a:t> </a:t>
            </a:r>
            <a:r>
              <a:rPr lang="es-AR" b="0" i="0" dirty="0" err="1">
                <a:solidFill>
                  <a:srgbClr val="222222"/>
                </a:solidFill>
                <a:effectLst/>
              </a:rPr>
              <a:t>applicable</a:t>
            </a:r>
            <a:r>
              <a:rPr lang="es-AR" b="0" i="0" dirty="0">
                <a:solidFill>
                  <a:srgbClr val="222222"/>
                </a:solidFill>
                <a:effectLst/>
              </a:rPr>
              <a:t> </a:t>
            </a:r>
            <a:r>
              <a:rPr lang="es-AR" b="0" i="0" dirty="0" err="1">
                <a:solidFill>
                  <a:srgbClr val="222222"/>
                </a:solidFill>
                <a:effectLst/>
              </a:rPr>
              <a:t>to</a:t>
            </a:r>
            <a:r>
              <a:rPr lang="es-AR" b="0" i="0" dirty="0">
                <a:solidFill>
                  <a:srgbClr val="222222"/>
                </a:solidFill>
                <a:effectLst/>
              </a:rPr>
              <a:t> </a:t>
            </a:r>
            <a:r>
              <a:rPr lang="es-AR" b="0" i="0" dirty="0" err="1">
                <a:solidFill>
                  <a:srgbClr val="222222"/>
                </a:solidFill>
                <a:effectLst/>
              </a:rPr>
              <a:t>pharmaceutical</a:t>
            </a:r>
            <a:r>
              <a:rPr lang="es-AR" b="0" i="0" dirty="0">
                <a:solidFill>
                  <a:srgbClr val="222222"/>
                </a:solidFill>
                <a:effectLst/>
              </a:rPr>
              <a:t> </a:t>
            </a:r>
            <a:r>
              <a:rPr lang="es-AR" b="0" i="0" dirty="0" err="1">
                <a:solidFill>
                  <a:srgbClr val="222222"/>
                </a:solidFill>
                <a:effectLst/>
              </a:rPr>
              <a:t>manufacturing</a:t>
            </a:r>
            <a:r>
              <a:rPr lang="es-AR" b="0" i="0" dirty="0">
                <a:solidFill>
                  <a:srgbClr val="222222"/>
                </a:solidFill>
                <a:effectLst/>
              </a:rPr>
              <a:t>, </a:t>
            </a:r>
            <a:r>
              <a:rPr lang="es-AR" b="0" i="0" dirty="0" err="1">
                <a:solidFill>
                  <a:srgbClr val="222222"/>
                </a:solidFill>
                <a:effectLst/>
              </a:rPr>
              <a:t>pharmacokinetics</a:t>
            </a:r>
            <a:r>
              <a:rPr lang="es-AR" b="0" i="0" dirty="0">
                <a:solidFill>
                  <a:srgbClr val="222222"/>
                </a:solidFill>
                <a:effectLst/>
              </a:rPr>
              <a:t> and </a:t>
            </a:r>
            <a:r>
              <a:rPr lang="es-AR" b="0" i="0" dirty="0" err="1">
                <a:solidFill>
                  <a:srgbClr val="222222"/>
                </a:solidFill>
                <a:effectLst/>
              </a:rPr>
              <a:t>pharmacodynamics</a:t>
            </a:r>
            <a:r>
              <a:rPr lang="es-AR" b="0" i="0" dirty="0">
                <a:solidFill>
                  <a:srgbClr val="222222"/>
                </a:solidFill>
                <a:effectLst/>
              </a:rPr>
              <a:t>  </a:t>
            </a:r>
            <a:r>
              <a:rPr lang="es-AR" b="0" i="0" dirty="0" err="1">
                <a:solidFill>
                  <a:srgbClr val="222222"/>
                </a:solidFill>
                <a:effectLst/>
              </a:rPr>
              <a:t>stages</a:t>
            </a:r>
            <a:r>
              <a:rPr lang="es-AR" b="0" i="0" dirty="0">
                <a:solidFill>
                  <a:srgbClr val="222222"/>
                </a:solidFill>
                <a:effectLst/>
              </a:rPr>
              <a:t> of </a:t>
            </a:r>
            <a:r>
              <a:rPr lang="es-AR" b="0" i="0" dirty="0" err="1">
                <a:solidFill>
                  <a:srgbClr val="222222"/>
                </a:solidFill>
                <a:effectLst/>
              </a:rPr>
              <a:t>the</a:t>
            </a:r>
            <a:r>
              <a:rPr lang="es-AR" b="0" i="0" dirty="0">
                <a:solidFill>
                  <a:srgbClr val="222222"/>
                </a:solidFill>
                <a:effectLst/>
              </a:rPr>
              <a:t> </a:t>
            </a:r>
            <a:r>
              <a:rPr lang="es-AR" b="0" i="0" dirty="0" err="1">
                <a:solidFill>
                  <a:srgbClr val="222222"/>
                </a:solidFill>
                <a:effectLst/>
              </a:rPr>
              <a:t>drug</a:t>
            </a:r>
            <a:r>
              <a:rPr lang="es-AR" b="0" i="0" dirty="0">
                <a:solidFill>
                  <a:srgbClr val="222222"/>
                </a:solidFill>
                <a:effectLst/>
              </a:rPr>
              <a:t>.</a:t>
            </a:r>
            <a:endParaRPr lang="fr-FR" dirty="0"/>
          </a:p>
        </p:txBody>
      </p:sp>
      <p:sp>
        <p:nvSpPr>
          <p:cNvPr id="7" name="TextBox 2">
            <a:extLst>
              <a:ext uri="{FF2B5EF4-FFF2-40B4-BE49-F238E27FC236}">
                <a16:creationId xmlns:a16="http://schemas.microsoft.com/office/drawing/2014/main" id="{D496E235-FA16-4D37-AF9A-7C3DCA9DBB5C}"/>
              </a:ext>
            </a:extLst>
          </p:cNvPr>
          <p:cNvSpPr txBox="1"/>
          <p:nvPr/>
        </p:nvSpPr>
        <p:spPr>
          <a:xfrm>
            <a:off x="685800" y="217920"/>
            <a:ext cx="7848600" cy="461665"/>
          </a:xfrm>
          <a:prstGeom prst="rect">
            <a:avLst/>
          </a:prstGeom>
          <a:noFill/>
        </p:spPr>
        <p:txBody>
          <a:bodyPr wrap="square" rtlCol="0">
            <a:spAutoFit/>
          </a:bodyPr>
          <a:lstStyle/>
          <a:p>
            <a:r>
              <a:rPr lang="fr-FR" sz="2400" b="1" dirty="0">
                <a:solidFill>
                  <a:schemeClr val="tx2"/>
                </a:solidFill>
                <a:effectLst>
                  <a:outerShdw blurRad="38100" dist="38100" dir="2700000" algn="tl">
                    <a:srgbClr val="000000">
                      <a:alpha val="43137"/>
                    </a:srgbClr>
                  </a:outerShdw>
                </a:effectLst>
              </a:rPr>
              <a:t>Introduction</a:t>
            </a:r>
          </a:p>
        </p:txBody>
      </p:sp>
      <p:sp>
        <p:nvSpPr>
          <p:cNvPr id="9" name="TextBox 2">
            <a:extLst>
              <a:ext uri="{FF2B5EF4-FFF2-40B4-BE49-F238E27FC236}">
                <a16:creationId xmlns:a16="http://schemas.microsoft.com/office/drawing/2014/main" id="{93C77C96-493E-4A3E-A68E-2DB889B12805}"/>
              </a:ext>
            </a:extLst>
          </p:cNvPr>
          <p:cNvSpPr txBox="1"/>
          <p:nvPr/>
        </p:nvSpPr>
        <p:spPr>
          <a:xfrm>
            <a:off x="655674" y="2347185"/>
            <a:ext cx="7848600" cy="1200329"/>
          </a:xfrm>
          <a:prstGeom prst="rect">
            <a:avLst/>
          </a:prstGeom>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p:spPr>
        <p:txBody>
          <a:bodyPr wrap="square" rtlCol="0">
            <a:spAutoFit/>
          </a:bodyPr>
          <a:lstStyle/>
          <a:p>
            <a:pPr algn="just"/>
            <a:r>
              <a:rPr lang="en-US" b="0" i="0" dirty="0">
                <a:solidFill>
                  <a:srgbClr val="222222"/>
                </a:solidFill>
                <a:effectLst/>
              </a:rPr>
              <a:t>Ketoconazole (KNZ) and Miconazole (MNZ) are two of the most common topical and vaginal antifungal drugs in clinical use. Although they are imidazoles of extremely low aqueous solubility, they are presented in various pharmaceutical formulations.</a:t>
            </a:r>
            <a:endParaRPr lang="fr-FR" dirty="0"/>
          </a:p>
        </p:txBody>
      </p:sp>
      <p:sp>
        <p:nvSpPr>
          <p:cNvPr id="11" name="TextBox 2">
            <a:extLst>
              <a:ext uri="{FF2B5EF4-FFF2-40B4-BE49-F238E27FC236}">
                <a16:creationId xmlns:a16="http://schemas.microsoft.com/office/drawing/2014/main" id="{9332A8A6-01BA-42CE-A632-CA4818FEA310}"/>
              </a:ext>
            </a:extLst>
          </p:cNvPr>
          <p:cNvSpPr txBox="1"/>
          <p:nvPr/>
        </p:nvSpPr>
        <p:spPr>
          <a:xfrm>
            <a:off x="685800" y="3753629"/>
            <a:ext cx="7848600" cy="923330"/>
          </a:xfrm>
          <a:prstGeom prst="rect">
            <a:avLst/>
          </a:prstGeom>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p:spPr>
        <p:txBody>
          <a:bodyPr wrap="square" rtlCol="0">
            <a:spAutoFit/>
          </a:bodyPr>
          <a:lstStyle/>
          <a:p>
            <a:pPr algn="just"/>
            <a:r>
              <a:rPr lang="en-US" b="0" i="0" dirty="0">
                <a:solidFill>
                  <a:srgbClr val="222222"/>
                </a:solidFill>
                <a:effectLst/>
              </a:rPr>
              <a:t>The purpose of this work is to analyze the solute-solvent interactions in pure solvents and the effect of temperature on KNZ and MNZ in buffer solutions at physiological </a:t>
            </a:r>
            <a:r>
              <a:rPr lang="en-US" b="0" i="0" dirty="0" err="1">
                <a:solidFill>
                  <a:srgbClr val="222222"/>
                </a:solidFill>
                <a:effectLst/>
              </a:rPr>
              <a:t>pH.</a:t>
            </a:r>
            <a:endParaRPr lang="fr-FR" dirty="0"/>
          </a:p>
        </p:txBody>
      </p:sp>
      <p:graphicFrame>
        <p:nvGraphicFramePr>
          <p:cNvPr id="13" name="Objeto 12">
            <a:extLst>
              <a:ext uri="{FF2B5EF4-FFF2-40B4-BE49-F238E27FC236}">
                <a16:creationId xmlns:a16="http://schemas.microsoft.com/office/drawing/2014/main" id="{EF6459EA-D534-41CF-AD1E-2983CFF9DDB6}"/>
              </a:ext>
            </a:extLst>
          </p:cNvPr>
          <p:cNvGraphicFramePr>
            <a:graphicFrameLocks noChangeAspect="1"/>
          </p:cNvGraphicFramePr>
          <p:nvPr>
            <p:extLst>
              <p:ext uri="{D42A27DB-BD31-4B8C-83A1-F6EECF244321}">
                <p14:modId xmlns:p14="http://schemas.microsoft.com/office/powerpoint/2010/main" val="787288360"/>
              </p:ext>
            </p:extLst>
          </p:nvPr>
        </p:nvGraphicFramePr>
        <p:xfrm>
          <a:off x="1371600" y="4801620"/>
          <a:ext cx="2971800" cy="1113689"/>
        </p:xfrm>
        <a:graphic>
          <a:graphicData uri="http://schemas.openxmlformats.org/presentationml/2006/ole">
            <mc:AlternateContent xmlns:mc="http://schemas.openxmlformats.org/markup-compatibility/2006">
              <mc:Choice xmlns:v="urn:schemas-microsoft-com:vml" Requires="v">
                <p:oleObj spid="_x0000_s1058" name="CS ChemDraw Drawing" r:id="rId4" imgW="5609160" imgH="2102040" progId="ChemDraw.Document.6.0">
                  <p:embed/>
                </p:oleObj>
              </mc:Choice>
              <mc:Fallback>
                <p:oleObj name="CS ChemDraw Drawing" r:id="rId4" imgW="5609160" imgH="2102040" progId="ChemDraw.Document.6.0">
                  <p:embed/>
                  <p:pic>
                    <p:nvPicPr>
                      <p:cNvPr id="6" name="Objeto 5">
                        <a:extLst>
                          <a:ext uri="{FF2B5EF4-FFF2-40B4-BE49-F238E27FC236}">
                            <a16:creationId xmlns:a16="http://schemas.microsoft.com/office/drawing/2014/main" id="{D109C2C4-B729-4684-8073-200A41E94DC4}"/>
                          </a:ext>
                        </a:extLst>
                      </p:cNvPr>
                      <p:cNvPicPr/>
                      <p:nvPr/>
                    </p:nvPicPr>
                    <p:blipFill>
                      <a:blip r:embed="rId5"/>
                      <a:stretch>
                        <a:fillRect/>
                      </a:stretch>
                    </p:blipFill>
                    <p:spPr>
                      <a:xfrm>
                        <a:off x="1371600" y="4801620"/>
                        <a:ext cx="2971800" cy="1113689"/>
                      </a:xfrm>
                      <a:prstGeom prst="rect">
                        <a:avLst/>
                      </a:prstGeom>
                    </p:spPr>
                  </p:pic>
                </p:oleObj>
              </mc:Fallback>
            </mc:AlternateContent>
          </a:graphicData>
        </a:graphic>
      </p:graphicFrame>
      <p:graphicFrame>
        <p:nvGraphicFramePr>
          <p:cNvPr id="14" name="Objeto 13">
            <a:extLst>
              <a:ext uri="{FF2B5EF4-FFF2-40B4-BE49-F238E27FC236}">
                <a16:creationId xmlns:a16="http://schemas.microsoft.com/office/drawing/2014/main" id="{9411813D-4B4C-41A2-8A7F-65F80D2F10AB}"/>
              </a:ext>
            </a:extLst>
          </p:cNvPr>
          <p:cNvGraphicFramePr>
            <a:graphicFrameLocks noChangeAspect="1"/>
          </p:cNvGraphicFramePr>
          <p:nvPr>
            <p:extLst>
              <p:ext uri="{D42A27DB-BD31-4B8C-83A1-F6EECF244321}">
                <p14:modId xmlns:p14="http://schemas.microsoft.com/office/powerpoint/2010/main" val="1461718550"/>
              </p:ext>
            </p:extLst>
          </p:nvPr>
        </p:nvGraphicFramePr>
        <p:xfrm>
          <a:off x="5257800" y="4768020"/>
          <a:ext cx="2095499" cy="1119768"/>
        </p:xfrm>
        <a:graphic>
          <a:graphicData uri="http://schemas.openxmlformats.org/presentationml/2006/ole">
            <mc:AlternateContent xmlns:mc="http://schemas.openxmlformats.org/markup-compatibility/2006">
              <mc:Choice xmlns:v="urn:schemas-microsoft-com:vml" Requires="v">
                <p:oleObj spid="_x0000_s1059" name="CS ChemDraw Drawing" r:id="rId6" imgW="3579480" imgH="1913040" progId="ChemDraw.Document.6.0">
                  <p:embed/>
                </p:oleObj>
              </mc:Choice>
              <mc:Fallback>
                <p:oleObj name="CS ChemDraw Drawing" r:id="rId6" imgW="3579480" imgH="1913040" progId="ChemDraw.Document.6.0">
                  <p:embed/>
                  <p:pic>
                    <p:nvPicPr>
                      <p:cNvPr id="0" name=""/>
                      <p:cNvPicPr/>
                      <p:nvPr/>
                    </p:nvPicPr>
                    <p:blipFill>
                      <a:blip r:embed="rId7"/>
                      <a:stretch>
                        <a:fillRect/>
                      </a:stretch>
                    </p:blipFill>
                    <p:spPr>
                      <a:xfrm>
                        <a:off x="5257800" y="4768020"/>
                        <a:ext cx="2095499" cy="1119768"/>
                      </a:xfrm>
                      <a:prstGeom prst="rect">
                        <a:avLst/>
                      </a:prstGeom>
                    </p:spPr>
                  </p:pic>
                </p:oleObj>
              </mc:Fallback>
            </mc:AlternateContent>
          </a:graphicData>
        </a:graphic>
      </p:graphicFrame>
      <p:sp>
        <p:nvSpPr>
          <p:cNvPr id="16" name="CuadroTexto 15">
            <a:extLst>
              <a:ext uri="{FF2B5EF4-FFF2-40B4-BE49-F238E27FC236}">
                <a16:creationId xmlns:a16="http://schemas.microsoft.com/office/drawing/2014/main" id="{BA533B85-BDB9-4CCA-A48A-7F84ACC990BE}"/>
              </a:ext>
            </a:extLst>
          </p:cNvPr>
          <p:cNvSpPr txBox="1"/>
          <p:nvPr/>
        </p:nvSpPr>
        <p:spPr>
          <a:xfrm>
            <a:off x="3886200" y="5585281"/>
            <a:ext cx="1828800" cy="369332"/>
          </a:xfrm>
          <a:prstGeom prst="rect">
            <a:avLst/>
          </a:prstGeom>
          <a:noFill/>
        </p:spPr>
        <p:txBody>
          <a:bodyPr wrap="square" rtlCol="0">
            <a:spAutoFit/>
          </a:bodyPr>
          <a:lstStyle/>
          <a:p>
            <a:r>
              <a:rPr lang="es-AR" dirty="0"/>
              <a:t>KNZ</a:t>
            </a:r>
          </a:p>
        </p:txBody>
      </p:sp>
      <p:sp>
        <p:nvSpPr>
          <p:cNvPr id="18" name="CuadroTexto 17">
            <a:extLst>
              <a:ext uri="{FF2B5EF4-FFF2-40B4-BE49-F238E27FC236}">
                <a16:creationId xmlns:a16="http://schemas.microsoft.com/office/drawing/2014/main" id="{A22C06BA-1AB2-4EFB-AA0F-CF7BD9E1E066}"/>
              </a:ext>
            </a:extLst>
          </p:cNvPr>
          <p:cNvSpPr txBox="1"/>
          <p:nvPr/>
        </p:nvSpPr>
        <p:spPr>
          <a:xfrm>
            <a:off x="7162800" y="5562600"/>
            <a:ext cx="1828800" cy="369332"/>
          </a:xfrm>
          <a:prstGeom prst="rect">
            <a:avLst/>
          </a:prstGeom>
          <a:noFill/>
        </p:spPr>
        <p:txBody>
          <a:bodyPr wrap="square" rtlCol="0">
            <a:spAutoFit/>
          </a:bodyPr>
          <a:lstStyle/>
          <a:p>
            <a:r>
              <a:rPr lang="es-AR" dirty="0"/>
              <a:t>MNZ</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CF8AFEB-D629-432D-9288-39A0078A474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sp>
        <p:nvSpPr>
          <p:cNvPr id="2" name="TextBox 2">
            <a:extLst>
              <a:ext uri="{FF2B5EF4-FFF2-40B4-BE49-F238E27FC236}">
                <a16:creationId xmlns:a16="http://schemas.microsoft.com/office/drawing/2014/main" id="{9EB3D0D6-71F5-4327-A07E-C694AEA9ADAF}"/>
              </a:ext>
            </a:extLst>
          </p:cNvPr>
          <p:cNvSpPr txBox="1"/>
          <p:nvPr/>
        </p:nvSpPr>
        <p:spPr>
          <a:xfrm>
            <a:off x="685800" y="725707"/>
            <a:ext cx="7848600" cy="923330"/>
          </a:xfrm>
          <a:prstGeom prst="rect">
            <a:avLst/>
          </a:prstGeom>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p:spPr>
        <p:txBody>
          <a:bodyPr wrap="square" rtlCol="0">
            <a:spAutoFit/>
          </a:bodyPr>
          <a:lstStyle/>
          <a:p>
            <a:pPr algn="just"/>
            <a:r>
              <a:rPr lang="en-US" b="0" i="0" dirty="0">
                <a:solidFill>
                  <a:srgbClr val="222222"/>
                </a:solidFill>
                <a:effectLst/>
              </a:rPr>
              <a:t>The study was carried out using solvatochromic and thermochromic techniques, and the multiparametric statistical analysis was performed with the method of linear solvation energy relationship of Kamlet and Taft and the </a:t>
            </a:r>
            <a:r>
              <a:rPr lang="en-US" b="0" i="0" dirty="0" err="1">
                <a:solidFill>
                  <a:srgbClr val="222222"/>
                </a:solidFill>
                <a:effectLst/>
              </a:rPr>
              <a:t>Catalán</a:t>
            </a:r>
            <a:r>
              <a:rPr lang="en-US" b="0" i="0" dirty="0">
                <a:solidFill>
                  <a:srgbClr val="222222"/>
                </a:solidFill>
                <a:effectLst/>
              </a:rPr>
              <a:t> method.</a:t>
            </a:r>
            <a:endParaRPr lang="fr-FR" dirty="0"/>
          </a:p>
        </p:txBody>
      </p:sp>
      <p:sp>
        <p:nvSpPr>
          <p:cNvPr id="7" name="TextBox 2">
            <a:extLst>
              <a:ext uri="{FF2B5EF4-FFF2-40B4-BE49-F238E27FC236}">
                <a16:creationId xmlns:a16="http://schemas.microsoft.com/office/drawing/2014/main" id="{D496E235-FA16-4D37-AF9A-7C3DCA9DBB5C}"/>
              </a:ext>
            </a:extLst>
          </p:cNvPr>
          <p:cNvSpPr txBox="1"/>
          <p:nvPr/>
        </p:nvSpPr>
        <p:spPr>
          <a:xfrm>
            <a:off x="685800" y="217920"/>
            <a:ext cx="7848600" cy="461665"/>
          </a:xfrm>
          <a:prstGeom prst="rect">
            <a:avLst/>
          </a:prstGeom>
          <a:noFill/>
        </p:spPr>
        <p:txBody>
          <a:bodyPr wrap="square" rtlCol="0">
            <a:spAutoFit/>
          </a:bodyPr>
          <a:lstStyle/>
          <a:p>
            <a:r>
              <a:rPr lang="fr-FR" sz="2400" b="1" dirty="0" err="1">
                <a:solidFill>
                  <a:schemeClr val="tx2"/>
                </a:solidFill>
                <a:effectLst>
                  <a:outerShdw blurRad="38100" dist="38100" dir="2700000" algn="tl">
                    <a:srgbClr val="000000">
                      <a:alpha val="43137"/>
                    </a:srgbClr>
                  </a:outerShdw>
                </a:effectLst>
              </a:rPr>
              <a:t>Results</a:t>
            </a:r>
            <a:r>
              <a:rPr lang="fr-FR" sz="2400" b="1" dirty="0">
                <a:solidFill>
                  <a:schemeClr val="tx2"/>
                </a:solidFill>
                <a:effectLst>
                  <a:outerShdw blurRad="38100" dist="38100" dir="2700000" algn="tl">
                    <a:srgbClr val="000000">
                      <a:alpha val="43137"/>
                    </a:srgbClr>
                  </a:outerShdw>
                </a:effectLst>
              </a:rPr>
              <a:t> and discussion</a:t>
            </a:r>
          </a:p>
        </p:txBody>
      </p:sp>
      <p:sp>
        <p:nvSpPr>
          <p:cNvPr id="9" name="TextBox 2">
            <a:extLst>
              <a:ext uri="{FF2B5EF4-FFF2-40B4-BE49-F238E27FC236}">
                <a16:creationId xmlns:a16="http://schemas.microsoft.com/office/drawing/2014/main" id="{93C77C96-493E-4A3E-A68E-2DB889B12805}"/>
              </a:ext>
            </a:extLst>
          </p:cNvPr>
          <p:cNvSpPr txBox="1"/>
          <p:nvPr/>
        </p:nvSpPr>
        <p:spPr>
          <a:xfrm>
            <a:off x="4463903" y="3066871"/>
            <a:ext cx="4070497" cy="1200329"/>
          </a:xfrm>
          <a:prstGeom prst="rect">
            <a:avLst/>
          </a:prstGeom>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p:spPr>
        <p:txBody>
          <a:bodyPr wrap="square" rtlCol="0">
            <a:spAutoFit/>
          </a:bodyPr>
          <a:lstStyle/>
          <a:p>
            <a:pPr algn="just"/>
            <a:r>
              <a:rPr lang="en-US" b="0" i="0" dirty="0">
                <a:solidFill>
                  <a:srgbClr val="222222"/>
                </a:solidFill>
                <a:effectLst/>
              </a:rPr>
              <a:t>The solvatochromic study of KNZ was performed with 1x10</a:t>
            </a:r>
            <a:r>
              <a:rPr lang="en-US" b="0" i="0" baseline="30000" dirty="0">
                <a:solidFill>
                  <a:srgbClr val="222222"/>
                </a:solidFill>
                <a:effectLst/>
              </a:rPr>
              <a:t>-5</a:t>
            </a:r>
            <a:r>
              <a:rPr lang="en-US" b="0" i="0" dirty="0">
                <a:solidFill>
                  <a:srgbClr val="222222"/>
                </a:solidFill>
                <a:effectLst/>
              </a:rPr>
              <a:t> M solutions in 5 pure polar solvents, 3 protic and 2 aprotic.</a:t>
            </a:r>
            <a:endParaRPr lang="fr-FR" dirty="0"/>
          </a:p>
        </p:txBody>
      </p:sp>
      <p:graphicFrame>
        <p:nvGraphicFramePr>
          <p:cNvPr id="4" name="Objeto 3">
            <a:extLst>
              <a:ext uri="{FF2B5EF4-FFF2-40B4-BE49-F238E27FC236}">
                <a16:creationId xmlns:a16="http://schemas.microsoft.com/office/drawing/2014/main" id="{7EF1A326-B9F6-4486-A93B-3AB6C86D039F}"/>
              </a:ext>
            </a:extLst>
          </p:cNvPr>
          <p:cNvGraphicFramePr>
            <a:graphicFrameLocks noChangeAspect="1"/>
          </p:cNvGraphicFramePr>
          <p:nvPr>
            <p:extLst>
              <p:ext uri="{D42A27DB-BD31-4B8C-83A1-F6EECF244321}">
                <p14:modId xmlns:p14="http://schemas.microsoft.com/office/powerpoint/2010/main" val="3469906266"/>
              </p:ext>
            </p:extLst>
          </p:nvPr>
        </p:nvGraphicFramePr>
        <p:xfrm>
          <a:off x="457200" y="2743200"/>
          <a:ext cx="4022725" cy="3108325"/>
        </p:xfrm>
        <a:graphic>
          <a:graphicData uri="http://schemas.openxmlformats.org/presentationml/2006/ole">
            <mc:AlternateContent xmlns:mc="http://schemas.openxmlformats.org/markup-compatibility/2006">
              <mc:Choice xmlns:v="urn:schemas-microsoft-com:vml" Requires="v">
                <p:oleObj spid="_x0000_s3099" name="Graph" r:id="rId4" imgW="4023360" imgH="3108960" progId="Origin50.Graph">
                  <p:embed/>
                </p:oleObj>
              </mc:Choice>
              <mc:Fallback>
                <p:oleObj name="Graph" r:id="rId4" imgW="4023360" imgH="3108960" progId="Origin50.Graph">
                  <p:embed/>
                  <p:pic>
                    <p:nvPicPr>
                      <p:cNvPr id="0" name=""/>
                      <p:cNvPicPr/>
                      <p:nvPr/>
                    </p:nvPicPr>
                    <p:blipFill>
                      <a:blip r:embed="rId5"/>
                      <a:stretch>
                        <a:fillRect/>
                      </a:stretch>
                    </p:blipFill>
                    <p:spPr>
                      <a:xfrm>
                        <a:off x="457200" y="2743200"/>
                        <a:ext cx="4022725" cy="3108325"/>
                      </a:xfrm>
                      <a:prstGeom prst="rect">
                        <a:avLst/>
                      </a:prstGeom>
                    </p:spPr>
                  </p:pic>
                </p:oleObj>
              </mc:Fallback>
            </mc:AlternateContent>
          </a:graphicData>
        </a:graphic>
      </p:graphicFrame>
      <p:sp>
        <p:nvSpPr>
          <p:cNvPr id="8" name="TextBox 2">
            <a:extLst>
              <a:ext uri="{FF2B5EF4-FFF2-40B4-BE49-F238E27FC236}">
                <a16:creationId xmlns:a16="http://schemas.microsoft.com/office/drawing/2014/main" id="{D28EAC43-258E-4F95-9F61-22039D97CA9C}"/>
              </a:ext>
            </a:extLst>
          </p:cNvPr>
          <p:cNvSpPr txBox="1"/>
          <p:nvPr/>
        </p:nvSpPr>
        <p:spPr>
          <a:xfrm>
            <a:off x="4488748" y="4611469"/>
            <a:ext cx="4054549" cy="646331"/>
          </a:xfrm>
          <a:prstGeom prst="rect">
            <a:avLst/>
          </a:prstGeom>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p:spPr>
        <p:txBody>
          <a:bodyPr wrap="square" rtlCol="0">
            <a:spAutoFit/>
          </a:bodyPr>
          <a:lstStyle/>
          <a:p>
            <a:pPr algn="just"/>
            <a:r>
              <a:rPr lang="en-US" b="0" i="0" dirty="0">
                <a:solidFill>
                  <a:srgbClr val="222222"/>
                </a:solidFill>
                <a:effectLst/>
              </a:rPr>
              <a:t>The results showed a </a:t>
            </a:r>
            <a:r>
              <a:rPr lang="en-US" b="0" i="0" dirty="0" err="1">
                <a:solidFill>
                  <a:srgbClr val="222222"/>
                </a:solidFill>
                <a:effectLst/>
              </a:rPr>
              <a:t>hypsochromic</a:t>
            </a:r>
            <a:r>
              <a:rPr lang="en-US" b="0" i="0" dirty="0">
                <a:solidFill>
                  <a:srgbClr val="222222"/>
                </a:solidFill>
                <a:effectLst/>
              </a:rPr>
              <a:t> shift as the polarity of the solvents decreases.</a:t>
            </a:r>
            <a:endParaRPr lang="fr-FR" dirty="0"/>
          </a:p>
        </p:txBody>
      </p:sp>
      <p:sp>
        <p:nvSpPr>
          <p:cNvPr id="12" name="TextBox 2">
            <a:extLst>
              <a:ext uri="{FF2B5EF4-FFF2-40B4-BE49-F238E27FC236}">
                <a16:creationId xmlns:a16="http://schemas.microsoft.com/office/drawing/2014/main" id="{8C2B6FE9-F958-4F95-B9FF-BE14F9C3C85B}"/>
              </a:ext>
            </a:extLst>
          </p:cNvPr>
          <p:cNvSpPr txBox="1"/>
          <p:nvPr/>
        </p:nvSpPr>
        <p:spPr>
          <a:xfrm>
            <a:off x="685800" y="1872953"/>
            <a:ext cx="7848600" cy="646331"/>
          </a:xfrm>
          <a:prstGeom prst="rect">
            <a:avLst/>
          </a:prstGeom>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p:spPr>
        <p:txBody>
          <a:bodyPr wrap="square" rtlCol="0">
            <a:spAutoFit/>
          </a:bodyPr>
          <a:lstStyle/>
          <a:p>
            <a:pPr algn="just"/>
            <a:r>
              <a:rPr lang="en-US" b="0" i="0" dirty="0">
                <a:solidFill>
                  <a:srgbClr val="222222"/>
                </a:solidFill>
                <a:effectLst/>
              </a:rPr>
              <a:t>The quality control of the drugs was determined by measurement of the melting point and by HPLC. The solvents were tested by the refractive index.</a:t>
            </a:r>
            <a:endParaRPr lang="fr-FR" dirty="0"/>
          </a:p>
        </p:txBody>
      </p:sp>
    </p:spTree>
    <p:extLst>
      <p:ext uri="{BB962C8B-B14F-4D97-AF65-F5344CB8AC3E}">
        <p14:creationId xmlns:p14="http://schemas.microsoft.com/office/powerpoint/2010/main" val="13314797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CF8AFEB-D629-432D-9288-39A0078A474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mc:AlternateContent xmlns:mc="http://schemas.openxmlformats.org/markup-compatibility/2006" xmlns:a14="http://schemas.microsoft.com/office/drawing/2010/main">
        <mc:Choice Requires="a14">
          <p:sp>
            <p:nvSpPr>
              <p:cNvPr id="2" name="TextBox 2">
                <a:extLst>
                  <a:ext uri="{FF2B5EF4-FFF2-40B4-BE49-F238E27FC236}">
                    <a16:creationId xmlns:a16="http://schemas.microsoft.com/office/drawing/2014/main" id="{9EB3D0D6-71F5-4327-A07E-C694AEA9ADAF}"/>
                  </a:ext>
                </a:extLst>
              </p:cNvPr>
              <p:cNvSpPr txBox="1"/>
              <p:nvPr/>
            </p:nvSpPr>
            <p:spPr>
              <a:xfrm>
                <a:off x="644161" y="2352688"/>
                <a:ext cx="7848600" cy="2066912"/>
              </a:xfrm>
              <a:prstGeom prst="rect">
                <a:avLst/>
              </a:prstGeom>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p:spPr>
            <p:txBody>
              <a:bodyPr wrap="square" rtlCol="0">
                <a:spAutoFit/>
              </a:bodyPr>
              <a:lstStyle/>
              <a:p>
                <a:pPr algn="just"/>
                <a:r>
                  <a:rPr lang="en-US" b="0" i="0" dirty="0">
                    <a:solidFill>
                      <a:srgbClr val="222222"/>
                    </a:solidFill>
                    <a:effectLst/>
                  </a:rPr>
                  <a:t>The multiple regression analysis of the Kamlet and Taft equation of KNZ at 243 nm is expressed as</a:t>
                </a:r>
              </a:p>
              <a:p>
                <a:pPr algn="just"/>
                <a:endParaRPr lang="en-US" sz="800" b="0" i="0" dirty="0">
                  <a:solidFill>
                    <a:srgbClr val="222222"/>
                  </a:solidFill>
                  <a:effectLst/>
                </a:endParaRPr>
              </a:p>
              <a:p>
                <a:pPr algn="just"/>
                <a14:m>
                  <m:oMathPara xmlns:m="http://schemas.openxmlformats.org/officeDocument/2006/math">
                    <m:oMathParaPr>
                      <m:jc m:val="centerGroup"/>
                    </m:oMathParaPr>
                    <m:oMath xmlns:m="http://schemas.openxmlformats.org/officeDocument/2006/math">
                      <m:acc>
                        <m:accPr>
                          <m:chr m:val="̃"/>
                          <m:ctrlPr>
                            <a:rPr lang="es-AR" sz="1400" i="1" smtClean="0">
                              <a:latin typeface="Cambria Math" panose="02040503050406030204" pitchFamily="18" charset="0"/>
                            </a:rPr>
                          </m:ctrlPr>
                        </m:accPr>
                        <m:e>
                          <m:r>
                            <m:rPr>
                              <m:sty m:val="p"/>
                            </m:rPr>
                            <a:rPr lang="es-AR" sz="1400" i="0">
                              <a:latin typeface="Cambria Math" panose="02040503050406030204" pitchFamily="18" charset="0"/>
                            </a:rPr>
                            <m:t>v</m:t>
                          </m:r>
                        </m:e>
                      </m:acc>
                      <m:r>
                        <a:rPr lang="es-AR" sz="1400" i="0">
                          <a:latin typeface="Cambria Math" panose="02040503050406030204" pitchFamily="18" charset="0"/>
                        </a:rPr>
                        <m:t> (</m:t>
                      </m:r>
                      <m:sSup>
                        <m:sSupPr>
                          <m:ctrlPr>
                            <a:rPr lang="es-AR" sz="1400" i="1">
                              <a:latin typeface="Cambria Math" panose="02040503050406030204" pitchFamily="18" charset="0"/>
                              <a:ea typeface="Cambria Math" panose="02040503050406030204" pitchFamily="18" charset="0"/>
                            </a:rPr>
                          </m:ctrlPr>
                        </m:sSupPr>
                        <m:e>
                          <m:r>
                            <m:rPr>
                              <m:sty m:val="p"/>
                            </m:rPr>
                            <a:rPr lang="es-AR" sz="1400" i="0">
                              <a:latin typeface="Cambria Math" panose="02040503050406030204" pitchFamily="18" charset="0"/>
                              <a:ea typeface="Cambria Math" panose="02040503050406030204" pitchFamily="18" charset="0"/>
                            </a:rPr>
                            <m:t>cm</m:t>
                          </m:r>
                        </m:e>
                        <m:sup>
                          <m:r>
                            <a:rPr lang="es-AR" sz="1400" i="0">
                              <a:latin typeface="Cambria Math" panose="02040503050406030204" pitchFamily="18" charset="0"/>
                              <a:ea typeface="Cambria Math" panose="02040503050406030204" pitchFamily="18" charset="0"/>
                            </a:rPr>
                            <m:t>−1</m:t>
                          </m:r>
                        </m:sup>
                      </m:sSup>
                      <m:r>
                        <a:rPr lang="es-AR" sz="1400" i="0">
                          <a:latin typeface="Cambria Math" panose="02040503050406030204" pitchFamily="18" charset="0"/>
                          <a:ea typeface="Cambria Math" panose="02040503050406030204" pitchFamily="18" charset="0"/>
                        </a:rPr>
                        <m:t>)=</m:t>
                      </m:r>
                      <m:d>
                        <m:dPr>
                          <m:ctrlPr>
                            <a:rPr lang="es-AR" sz="1400" i="1">
                              <a:latin typeface="Cambria Math" panose="02040503050406030204" pitchFamily="18" charset="0"/>
                              <a:ea typeface="Cambria Math" panose="02040503050406030204" pitchFamily="18" charset="0"/>
                            </a:rPr>
                          </m:ctrlPr>
                        </m:dPr>
                        <m:e>
                          <m:r>
                            <a:rPr lang="es-AR" sz="1400" i="0">
                              <a:latin typeface="Cambria Math" panose="02040503050406030204" pitchFamily="18" charset="0"/>
                              <a:ea typeface="Cambria Math" panose="02040503050406030204" pitchFamily="18" charset="0"/>
                            </a:rPr>
                            <m:t>42065</m:t>
                          </m:r>
                          <m:r>
                            <a:rPr lang="es-AR" sz="1400" b="0" i="0" smtClean="0">
                              <a:latin typeface="Cambria Math" panose="02040503050406030204" pitchFamily="18" charset="0"/>
                              <a:ea typeface="Cambria Math" panose="02040503050406030204" pitchFamily="18" charset="0"/>
                            </a:rPr>
                            <m:t>.</m:t>
                          </m:r>
                          <m:r>
                            <a:rPr lang="es-AR" sz="1400" i="0" smtClean="0">
                              <a:latin typeface="Cambria Math" panose="02040503050406030204" pitchFamily="18" charset="0"/>
                              <a:ea typeface="Cambria Math" panose="02040503050406030204" pitchFamily="18" charset="0"/>
                            </a:rPr>
                            <m:t>2</m:t>
                          </m:r>
                          <m:r>
                            <a:rPr lang="es-AR" sz="1400" i="0">
                              <a:latin typeface="Cambria Math" panose="02040503050406030204" pitchFamily="18" charset="0"/>
                              <a:ea typeface="Cambria Math" panose="02040503050406030204" pitchFamily="18" charset="0"/>
                            </a:rPr>
                            <m:t> ± 152</m:t>
                          </m:r>
                          <m:r>
                            <a:rPr lang="es-AR" sz="1400" b="0" i="0" smtClean="0">
                              <a:latin typeface="Cambria Math" panose="02040503050406030204" pitchFamily="18" charset="0"/>
                              <a:ea typeface="Cambria Math" panose="02040503050406030204" pitchFamily="18" charset="0"/>
                            </a:rPr>
                            <m:t>.</m:t>
                          </m:r>
                          <m:r>
                            <a:rPr lang="es-AR" sz="1400" i="0">
                              <a:latin typeface="Cambria Math" panose="02040503050406030204" pitchFamily="18" charset="0"/>
                              <a:ea typeface="Cambria Math" panose="02040503050406030204" pitchFamily="18" charset="0"/>
                            </a:rPr>
                            <m:t>1</m:t>
                          </m:r>
                        </m:e>
                      </m:d>
                      <m:r>
                        <a:rPr lang="es-AR" sz="1400" i="0">
                          <a:latin typeface="Cambria Math" panose="02040503050406030204" pitchFamily="18" charset="0"/>
                          <a:ea typeface="Cambria Math" panose="02040503050406030204" pitchFamily="18" charset="0"/>
                        </a:rPr>
                        <m:t>−</m:t>
                      </m:r>
                      <m:d>
                        <m:dPr>
                          <m:ctrlPr>
                            <a:rPr lang="es-AR" sz="1400" i="1">
                              <a:latin typeface="Cambria Math" panose="02040503050406030204" pitchFamily="18" charset="0"/>
                              <a:ea typeface="Cambria Math" panose="02040503050406030204" pitchFamily="18" charset="0"/>
                            </a:rPr>
                          </m:ctrlPr>
                        </m:dPr>
                        <m:e>
                          <m:r>
                            <a:rPr lang="es-AR" sz="1400" i="0">
                              <a:latin typeface="Cambria Math" panose="02040503050406030204" pitchFamily="18" charset="0"/>
                              <a:ea typeface="Cambria Math" panose="02040503050406030204" pitchFamily="18" charset="0"/>
                            </a:rPr>
                            <m:t>193</m:t>
                          </m:r>
                          <m:r>
                            <a:rPr lang="es-AR" sz="1400" b="0" i="0" smtClean="0">
                              <a:latin typeface="Cambria Math" panose="02040503050406030204" pitchFamily="18" charset="0"/>
                              <a:ea typeface="Cambria Math" panose="02040503050406030204" pitchFamily="18" charset="0"/>
                            </a:rPr>
                            <m:t>.</m:t>
                          </m:r>
                          <m:r>
                            <a:rPr lang="es-AR" sz="1400" i="0">
                              <a:latin typeface="Cambria Math" panose="02040503050406030204" pitchFamily="18" charset="0"/>
                              <a:ea typeface="Cambria Math" panose="02040503050406030204" pitchFamily="18" charset="0"/>
                            </a:rPr>
                            <m:t>9 ± 185</m:t>
                          </m:r>
                          <m:r>
                            <a:rPr lang="es-AR" sz="1400" b="0" i="0" smtClean="0">
                              <a:latin typeface="Cambria Math" panose="02040503050406030204" pitchFamily="18" charset="0"/>
                              <a:ea typeface="Cambria Math" panose="02040503050406030204" pitchFamily="18" charset="0"/>
                            </a:rPr>
                            <m:t>.</m:t>
                          </m:r>
                          <m:r>
                            <a:rPr lang="es-AR" sz="1400" i="0">
                              <a:latin typeface="Cambria Math" panose="02040503050406030204" pitchFamily="18" charset="0"/>
                              <a:ea typeface="Cambria Math" panose="02040503050406030204" pitchFamily="18" charset="0"/>
                            </a:rPr>
                            <m:t>5</m:t>
                          </m:r>
                        </m:e>
                      </m:d>
                      <m:r>
                        <m:rPr>
                          <m:sty m:val="p"/>
                        </m:rPr>
                        <a:rPr lang="es-AR" sz="1400" i="0">
                          <a:latin typeface="Cambria Math" panose="02040503050406030204" pitchFamily="18" charset="0"/>
                          <a:ea typeface="Cambria Math" panose="02040503050406030204" pitchFamily="18" charset="0"/>
                        </a:rPr>
                        <m:t>π</m:t>
                      </m:r>
                      <m:r>
                        <a:rPr lang="es-AR" sz="1400" i="0" baseline="30000">
                          <a:latin typeface="Cambria Math" panose="02040503050406030204" pitchFamily="18" charset="0"/>
                          <a:ea typeface="Cambria Math" panose="02040503050406030204" pitchFamily="18" charset="0"/>
                        </a:rPr>
                        <m:t>∗</m:t>
                      </m:r>
                      <m:r>
                        <a:rPr lang="es-AR" sz="1400" i="0">
                          <a:latin typeface="Cambria Math" panose="02040503050406030204" pitchFamily="18" charset="0"/>
                          <a:ea typeface="Cambria Math" panose="02040503050406030204" pitchFamily="18" charset="0"/>
                        </a:rPr>
                        <m:t>+</m:t>
                      </m:r>
                      <m:d>
                        <m:dPr>
                          <m:ctrlPr>
                            <a:rPr lang="es-AR" sz="1400" i="1">
                              <a:latin typeface="Cambria Math" panose="02040503050406030204" pitchFamily="18" charset="0"/>
                              <a:ea typeface="Cambria Math" panose="02040503050406030204" pitchFamily="18" charset="0"/>
                            </a:rPr>
                          </m:ctrlPr>
                        </m:dPr>
                        <m:e>
                          <m:r>
                            <a:rPr lang="es-AR" sz="1400" i="0">
                              <a:latin typeface="Cambria Math" panose="02040503050406030204" pitchFamily="18" charset="0"/>
                              <a:ea typeface="Cambria Math" panose="02040503050406030204" pitchFamily="18" charset="0"/>
                            </a:rPr>
                            <m:t>100</m:t>
                          </m:r>
                          <m:r>
                            <a:rPr lang="es-AR" sz="1400" b="0" i="0" smtClean="0">
                              <a:latin typeface="Cambria Math" panose="02040503050406030204" pitchFamily="18" charset="0"/>
                              <a:ea typeface="Cambria Math" panose="02040503050406030204" pitchFamily="18" charset="0"/>
                            </a:rPr>
                            <m:t>.</m:t>
                          </m:r>
                          <m:r>
                            <a:rPr lang="es-AR" sz="1400" i="0">
                              <a:latin typeface="Cambria Math" panose="02040503050406030204" pitchFamily="18" charset="0"/>
                              <a:ea typeface="Cambria Math" panose="02040503050406030204" pitchFamily="18" charset="0"/>
                            </a:rPr>
                            <m:t>6 ± 35</m:t>
                          </m:r>
                          <m:r>
                            <a:rPr lang="es-AR" sz="1400" b="0" i="0" smtClean="0">
                              <a:latin typeface="Cambria Math" panose="02040503050406030204" pitchFamily="18" charset="0"/>
                              <a:ea typeface="Cambria Math" panose="02040503050406030204" pitchFamily="18" charset="0"/>
                            </a:rPr>
                            <m:t>.</m:t>
                          </m:r>
                          <m:r>
                            <a:rPr lang="es-AR" sz="1400" i="0">
                              <a:latin typeface="Cambria Math" panose="02040503050406030204" pitchFamily="18" charset="0"/>
                              <a:ea typeface="Cambria Math" panose="02040503050406030204" pitchFamily="18" charset="0"/>
                            </a:rPr>
                            <m:t>4</m:t>
                          </m:r>
                        </m:e>
                      </m:d>
                      <m:r>
                        <m:rPr>
                          <m:sty m:val="p"/>
                        </m:rPr>
                        <a:rPr lang="es-AR" sz="1400" i="0">
                          <a:latin typeface="Cambria Math" panose="02040503050406030204" pitchFamily="18" charset="0"/>
                          <a:ea typeface="Cambria Math" panose="02040503050406030204" pitchFamily="18" charset="0"/>
                        </a:rPr>
                        <m:t>α</m:t>
                      </m:r>
                      <m:r>
                        <a:rPr lang="es-AR" sz="1400" i="0">
                          <a:latin typeface="Cambria Math" panose="02040503050406030204" pitchFamily="18" charset="0"/>
                          <a:ea typeface="Cambria Math" panose="02040503050406030204" pitchFamily="18" charset="0"/>
                        </a:rPr>
                        <m:t>−</m:t>
                      </m:r>
                      <m:d>
                        <m:dPr>
                          <m:ctrlPr>
                            <a:rPr lang="es-AR" sz="1400" i="1">
                              <a:latin typeface="Cambria Math" panose="02040503050406030204" pitchFamily="18" charset="0"/>
                              <a:ea typeface="Cambria Math" panose="02040503050406030204" pitchFamily="18" charset="0"/>
                            </a:rPr>
                          </m:ctrlPr>
                        </m:dPr>
                        <m:e>
                          <m:r>
                            <a:rPr lang="es-AR" sz="1400" i="0">
                              <a:latin typeface="Cambria Math" panose="02040503050406030204" pitchFamily="18" charset="0"/>
                              <a:ea typeface="Cambria Math" panose="02040503050406030204" pitchFamily="18" charset="0"/>
                            </a:rPr>
                            <m:t>95</m:t>
                          </m:r>
                          <m:r>
                            <a:rPr lang="es-AR" sz="1400" b="0" i="0" smtClean="0">
                              <a:latin typeface="Cambria Math" panose="02040503050406030204" pitchFamily="18" charset="0"/>
                              <a:ea typeface="Cambria Math" panose="02040503050406030204" pitchFamily="18" charset="0"/>
                            </a:rPr>
                            <m:t>.</m:t>
                          </m:r>
                          <m:r>
                            <a:rPr lang="es-AR" sz="1400" i="0">
                              <a:latin typeface="Cambria Math" panose="02040503050406030204" pitchFamily="18" charset="0"/>
                              <a:ea typeface="Cambria Math" panose="02040503050406030204" pitchFamily="18" charset="0"/>
                            </a:rPr>
                            <m:t>2 ± 77</m:t>
                          </m:r>
                          <m:r>
                            <a:rPr lang="es-AR" sz="1400" b="0" i="0" smtClean="0">
                              <a:latin typeface="Cambria Math" panose="02040503050406030204" pitchFamily="18" charset="0"/>
                              <a:ea typeface="Cambria Math" panose="02040503050406030204" pitchFamily="18" charset="0"/>
                            </a:rPr>
                            <m:t>.</m:t>
                          </m:r>
                          <m:r>
                            <a:rPr lang="es-AR" sz="1400" i="0">
                              <a:latin typeface="Cambria Math" panose="02040503050406030204" pitchFamily="18" charset="0"/>
                              <a:ea typeface="Cambria Math" panose="02040503050406030204" pitchFamily="18" charset="0"/>
                            </a:rPr>
                            <m:t>3</m:t>
                          </m:r>
                        </m:e>
                      </m:d>
                      <m:r>
                        <m:rPr>
                          <m:sty m:val="p"/>
                        </m:rPr>
                        <a:rPr lang="es-AR" sz="1400" i="0">
                          <a:latin typeface="Cambria Math" panose="02040503050406030204" pitchFamily="18" charset="0"/>
                          <a:ea typeface="Cambria Math" panose="02040503050406030204" pitchFamily="18" charset="0"/>
                        </a:rPr>
                        <m:t>β</m:t>
                      </m:r>
                    </m:oMath>
                  </m:oMathPara>
                </a14:m>
                <a:endParaRPr lang="en-US" sz="1400" b="0" dirty="0">
                  <a:solidFill>
                    <a:srgbClr val="222222"/>
                  </a:solidFill>
                  <a:effectLst/>
                </a:endParaRPr>
              </a:p>
              <a:p>
                <a:pPr algn="just"/>
                <a:endParaRPr lang="fr-FR" sz="800" dirty="0"/>
              </a:p>
              <a:p>
                <a:pPr algn="just"/>
                <a:r>
                  <a:rPr lang="fr-FR" dirty="0"/>
                  <a:t>Relative contribution:</a:t>
                </a:r>
              </a:p>
              <a:p>
                <a:pPr marL="265113" algn="just"/>
                <a:r>
                  <a:rPr lang="fr-FR" dirty="0"/>
                  <a:t>𝜋 </a:t>
                </a:r>
                <a:r>
                  <a:rPr lang="fr-FR" baseline="30000" dirty="0"/>
                  <a:t>∗</a:t>
                </a:r>
                <a:r>
                  <a:rPr lang="fr-FR" dirty="0"/>
                  <a:t> = 49.76 %, 𝛼 = 25.82 %, 𝛽 = 24.42 %, R</a:t>
                </a:r>
                <a:r>
                  <a:rPr lang="fr-FR" baseline="30000" dirty="0"/>
                  <a:t>2</a:t>
                </a:r>
                <a:r>
                  <a:rPr lang="fr-FR" dirty="0"/>
                  <a:t> = 0.9706.</a:t>
                </a:r>
              </a:p>
              <a:p>
                <a:pPr algn="just"/>
                <a:endParaRPr lang="fr-FR" sz="800" dirty="0"/>
              </a:p>
              <a:p>
                <a:pPr algn="just"/>
                <a:r>
                  <a:rPr lang="en-US" dirty="0"/>
                  <a:t>The analysis using the </a:t>
                </a:r>
                <a:r>
                  <a:rPr lang="en-US" dirty="0" err="1"/>
                  <a:t>Catalán</a:t>
                </a:r>
                <a:r>
                  <a:rPr lang="en-US" dirty="0"/>
                  <a:t> method yielded a non-significant result.</a:t>
                </a:r>
                <a:endParaRPr lang="fr-FR" dirty="0"/>
              </a:p>
            </p:txBody>
          </p:sp>
        </mc:Choice>
        <mc:Fallback xmlns="">
          <p:sp>
            <p:nvSpPr>
              <p:cNvPr id="2" name="TextBox 2">
                <a:extLst>
                  <a:ext uri="{FF2B5EF4-FFF2-40B4-BE49-F238E27FC236}">
                    <a16:creationId xmlns:a16="http://schemas.microsoft.com/office/drawing/2014/main" id="{9EB3D0D6-71F5-4327-A07E-C694AEA9ADAF}"/>
                  </a:ext>
                </a:extLst>
              </p:cNvPr>
              <p:cNvSpPr txBox="1">
                <a:spLocks noRot="1" noChangeAspect="1" noMove="1" noResize="1" noEditPoints="1" noAdjustHandles="1" noChangeArrowheads="1" noChangeShapeType="1" noTextEdit="1"/>
              </p:cNvSpPr>
              <p:nvPr/>
            </p:nvSpPr>
            <p:spPr>
              <a:xfrm>
                <a:off x="644161" y="2352688"/>
                <a:ext cx="7848600" cy="2066912"/>
              </a:xfrm>
              <a:prstGeom prst="rect">
                <a:avLst/>
              </a:prstGeom>
              <a:blipFill>
                <a:blip r:embed="rId3"/>
                <a:stretch>
                  <a:fillRect l="-699" t="-1770" r="-622" b="-3540"/>
                </a:stretch>
              </a:blipFill>
            </p:spPr>
            <p:txBody>
              <a:bodyPr/>
              <a:lstStyle/>
              <a:p>
                <a:r>
                  <a:rPr lang="es-AR">
                    <a:noFill/>
                  </a:rPr>
                  <a:t> </a:t>
                </a:r>
              </a:p>
            </p:txBody>
          </p:sp>
        </mc:Fallback>
      </mc:AlternateContent>
      <p:sp>
        <p:nvSpPr>
          <p:cNvPr id="7" name="TextBox 2">
            <a:extLst>
              <a:ext uri="{FF2B5EF4-FFF2-40B4-BE49-F238E27FC236}">
                <a16:creationId xmlns:a16="http://schemas.microsoft.com/office/drawing/2014/main" id="{D496E235-FA16-4D37-AF9A-7C3DCA9DBB5C}"/>
              </a:ext>
            </a:extLst>
          </p:cNvPr>
          <p:cNvSpPr txBox="1"/>
          <p:nvPr/>
        </p:nvSpPr>
        <p:spPr>
          <a:xfrm>
            <a:off x="685800" y="217920"/>
            <a:ext cx="7848600" cy="461665"/>
          </a:xfrm>
          <a:prstGeom prst="rect">
            <a:avLst/>
          </a:prstGeom>
          <a:noFill/>
        </p:spPr>
        <p:txBody>
          <a:bodyPr wrap="square" rtlCol="0">
            <a:spAutoFit/>
          </a:bodyPr>
          <a:lstStyle/>
          <a:p>
            <a:r>
              <a:rPr lang="fr-FR" sz="2400" b="1" dirty="0" err="1">
                <a:solidFill>
                  <a:schemeClr val="tx2"/>
                </a:solidFill>
                <a:effectLst>
                  <a:outerShdw blurRad="38100" dist="38100" dir="2700000" algn="tl">
                    <a:srgbClr val="000000">
                      <a:alpha val="43137"/>
                    </a:srgbClr>
                  </a:outerShdw>
                </a:effectLst>
              </a:rPr>
              <a:t>Results</a:t>
            </a:r>
            <a:r>
              <a:rPr lang="fr-FR" sz="2400" b="1" dirty="0">
                <a:solidFill>
                  <a:schemeClr val="tx2"/>
                </a:solidFill>
                <a:effectLst>
                  <a:outerShdw blurRad="38100" dist="38100" dir="2700000" algn="tl">
                    <a:srgbClr val="000000">
                      <a:alpha val="43137"/>
                    </a:srgbClr>
                  </a:outerShdw>
                </a:effectLst>
              </a:rPr>
              <a:t> and discussion</a:t>
            </a:r>
          </a:p>
        </p:txBody>
      </p:sp>
      <p:sp>
        <p:nvSpPr>
          <p:cNvPr id="16" name="TextBox 2">
            <a:extLst>
              <a:ext uri="{FF2B5EF4-FFF2-40B4-BE49-F238E27FC236}">
                <a16:creationId xmlns:a16="http://schemas.microsoft.com/office/drawing/2014/main" id="{BFC5D384-2048-4C4E-BA32-137F60EA925F}"/>
              </a:ext>
            </a:extLst>
          </p:cNvPr>
          <p:cNvSpPr txBox="1"/>
          <p:nvPr/>
        </p:nvSpPr>
        <p:spPr>
          <a:xfrm>
            <a:off x="644161" y="4724400"/>
            <a:ext cx="7848600" cy="923330"/>
          </a:xfrm>
          <a:prstGeom prst="rect">
            <a:avLst/>
          </a:prstGeom>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p:spPr>
        <p:txBody>
          <a:bodyPr wrap="square" rtlCol="0">
            <a:spAutoFit/>
          </a:bodyPr>
          <a:lstStyle/>
          <a:p>
            <a:pPr algn="just"/>
            <a:r>
              <a:rPr lang="en-US" b="0" i="0" dirty="0">
                <a:solidFill>
                  <a:srgbClr val="222222"/>
                </a:solidFill>
                <a:effectLst/>
              </a:rPr>
              <a:t>The highest relative contribution in KNZ was due to the π parameter which means that polarity/polarizability of the drug is highlighted as the main non-specific interaction in solution.</a:t>
            </a:r>
            <a:endParaRPr lang="fr-FR" dirty="0"/>
          </a:p>
        </p:txBody>
      </p:sp>
      <mc:AlternateContent xmlns:mc="http://schemas.openxmlformats.org/markup-compatibility/2006" xmlns:a14="http://schemas.microsoft.com/office/drawing/2010/main">
        <mc:Choice Requires="a14">
          <p:graphicFrame>
            <p:nvGraphicFramePr>
              <p:cNvPr id="3" name="Tabla 2">
                <a:extLst>
                  <a:ext uri="{FF2B5EF4-FFF2-40B4-BE49-F238E27FC236}">
                    <a16:creationId xmlns:a16="http://schemas.microsoft.com/office/drawing/2014/main" id="{486BAEBF-B72A-4716-BE7D-FE5BA52481B4}"/>
                  </a:ext>
                </a:extLst>
              </p:cNvPr>
              <p:cNvGraphicFramePr>
                <a:graphicFrameLocks noGrp="1"/>
              </p:cNvGraphicFramePr>
              <p:nvPr>
                <p:extLst>
                  <p:ext uri="{D42A27DB-BD31-4B8C-83A1-F6EECF244321}">
                    <p14:modId xmlns:p14="http://schemas.microsoft.com/office/powerpoint/2010/main" val="884801341"/>
                  </p:ext>
                </p:extLst>
              </p:nvPr>
            </p:nvGraphicFramePr>
            <p:xfrm>
              <a:off x="495300" y="840920"/>
              <a:ext cx="8229600" cy="1133706"/>
            </p:xfrm>
            <a:graphic>
              <a:graphicData uri="http://schemas.openxmlformats.org/drawingml/2006/table">
                <a:tbl>
                  <a:tblPr firstRow="1" firstCol="1" bandRow="1">
                    <a:tableStyleId>{5C22544A-7EE6-4342-B048-85BDC9FD1C3A}</a:tableStyleId>
                  </a:tblPr>
                  <a:tblGrid>
                    <a:gridCol w="1685423">
                      <a:extLst>
                        <a:ext uri="{9D8B030D-6E8A-4147-A177-3AD203B41FA5}">
                          <a16:colId xmlns:a16="http://schemas.microsoft.com/office/drawing/2014/main" val="1442178841"/>
                        </a:ext>
                      </a:extLst>
                    </a:gridCol>
                    <a:gridCol w="1282171">
                      <a:extLst>
                        <a:ext uri="{9D8B030D-6E8A-4147-A177-3AD203B41FA5}">
                          <a16:colId xmlns:a16="http://schemas.microsoft.com/office/drawing/2014/main" val="877592026"/>
                        </a:ext>
                      </a:extLst>
                    </a:gridCol>
                    <a:gridCol w="1171896">
                      <a:extLst>
                        <a:ext uri="{9D8B030D-6E8A-4147-A177-3AD203B41FA5}">
                          <a16:colId xmlns:a16="http://schemas.microsoft.com/office/drawing/2014/main" val="1447267568"/>
                        </a:ext>
                      </a:extLst>
                    </a:gridCol>
                    <a:gridCol w="511882">
                      <a:extLst>
                        <a:ext uri="{9D8B030D-6E8A-4147-A177-3AD203B41FA5}">
                          <a16:colId xmlns:a16="http://schemas.microsoft.com/office/drawing/2014/main" val="807573991"/>
                        </a:ext>
                      </a:extLst>
                    </a:gridCol>
                    <a:gridCol w="511882">
                      <a:extLst>
                        <a:ext uri="{9D8B030D-6E8A-4147-A177-3AD203B41FA5}">
                          <a16:colId xmlns:a16="http://schemas.microsoft.com/office/drawing/2014/main" val="2919791962"/>
                        </a:ext>
                      </a:extLst>
                    </a:gridCol>
                    <a:gridCol w="577718">
                      <a:extLst>
                        <a:ext uri="{9D8B030D-6E8A-4147-A177-3AD203B41FA5}">
                          <a16:colId xmlns:a16="http://schemas.microsoft.com/office/drawing/2014/main" val="3127519593"/>
                        </a:ext>
                      </a:extLst>
                    </a:gridCol>
                    <a:gridCol w="622157">
                      <a:extLst>
                        <a:ext uri="{9D8B030D-6E8A-4147-A177-3AD203B41FA5}">
                          <a16:colId xmlns:a16="http://schemas.microsoft.com/office/drawing/2014/main" val="3486970008"/>
                        </a:ext>
                      </a:extLst>
                    </a:gridCol>
                    <a:gridCol w="622157">
                      <a:extLst>
                        <a:ext uri="{9D8B030D-6E8A-4147-A177-3AD203B41FA5}">
                          <a16:colId xmlns:a16="http://schemas.microsoft.com/office/drawing/2014/main" val="1706145078"/>
                        </a:ext>
                      </a:extLst>
                    </a:gridCol>
                    <a:gridCol w="622157">
                      <a:extLst>
                        <a:ext uri="{9D8B030D-6E8A-4147-A177-3AD203B41FA5}">
                          <a16:colId xmlns:a16="http://schemas.microsoft.com/office/drawing/2014/main" val="4069416246"/>
                        </a:ext>
                      </a:extLst>
                    </a:gridCol>
                    <a:gridCol w="622157">
                      <a:extLst>
                        <a:ext uri="{9D8B030D-6E8A-4147-A177-3AD203B41FA5}">
                          <a16:colId xmlns:a16="http://schemas.microsoft.com/office/drawing/2014/main" val="3445557184"/>
                        </a:ext>
                      </a:extLst>
                    </a:gridCol>
                  </a:tblGrid>
                  <a:tr h="188951">
                    <a:tc>
                      <a:txBody>
                        <a:bodyPr/>
                        <a:lstStyle/>
                        <a:p>
                          <a:pPr algn="ctr">
                            <a:lnSpc>
                              <a:spcPct val="107000"/>
                            </a:lnSpc>
                            <a:spcAft>
                              <a:spcPts val="800"/>
                            </a:spcAft>
                          </a:pPr>
                          <a:r>
                            <a:rPr lang="es-AR" sz="1200">
                              <a:effectLst/>
                            </a:rPr>
                            <a:t>SOLVENT</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44088" marR="44088" marT="0" marB="0" anchor="ctr"/>
                    </a:tc>
                    <a:tc>
                      <a:txBody>
                        <a:bodyPr/>
                        <a:lstStyle/>
                        <a:p>
                          <a:pPr algn="ctr">
                            <a:lnSpc>
                              <a:spcPct val="107000"/>
                            </a:lnSpc>
                            <a:spcAft>
                              <a:spcPts val="800"/>
                            </a:spcAft>
                          </a:pPr>
                          <a:r>
                            <a:rPr lang="es-AR" sz="1200" dirty="0">
                              <a:effectLst/>
                            </a:rPr>
                            <a:t>λ (nm)</a:t>
                          </a:r>
                          <a:endParaRPr lang="es-A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088" marR="44088" marT="0" marB="0" anchor="ctr"/>
                    </a:tc>
                    <a:tc>
                      <a:txBody>
                        <a:bodyPr/>
                        <a:lstStyle/>
                        <a:p>
                          <a:pPr algn="ctr">
                            <a:lnSpc>
                              <a:spcPct val="107000"/>
                            </a:lnSpc>
                            <a:spcAft>
                              <a:spcPts val="800"/>
                            </a:spcAft>
                          </a:pPr>
                          <a14:m>
                            <m:oMath xmlns:m="http://schemas.openxmlformats.org/officeDocument/2006/math">
                              <m:acc>
                                <m:accPr>
                                  <m:chr m:val="̃"/>
                                  <m:ctrlPr>
                                    <a:rPr lang="es-AR" sz="1200" i="1">
                                      <a:effectLst/>
                                      <a:latin typeface="Cambria Math" panose="02040503050406030204" pitchFamily="18" charset="0"/>
                                    </a:rPr>
                                  </m:ctrlPr>
                                </m:accPr>
                                <m:e>
                                  <m:r>
                                    <a:rPr lang="es-AR" sz="1200">
                                      <a:effectLst/>
                                      <a:latin typeface="Cambria Math" panose="02040503050406030204" pitchFamily="18" charset="0"/>
                                    </a:rPr>
                                    <m:t>𝑣</m:t>
                                  </m:r>
                                </m:e>
                              </m:acc>
                            </m:oMath>
                          </a14:m>
                          <a:r>
                            <a:rPr lang="es-AR" sz="1200">
                              <a:effectLst/>
                            </a:rPr>
                            <a:t> (cm</a:t>
                          </a:r>
                          <a:r>
                            <a:rPr lang="es-AR" sz="1200" baseline="30000">
                              <a:effectLst/>
                            </a:rPr>
                            <a:t>-1</a:t>
                          </a:r>
                          <a:r>
                            <a:rPr lang="es-AR" sz="1200">
                              <a:effectLst/>
                            </a:rPr>
                            <a:t>)</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44088" marR="44088" marT="0" marB="0" anchor="ctr"/>
                    </a:tc>
                    <a:tc>
                      <a:txBody>
                        <a:bodyPr/>
                        <a:lstStyle/>
                        <a:p>
                          <a:pPr algn="ctr">
                            <a:lnSpc>
                              <a:spcPct val="107000"/>
                            </a:lnSpc>
                            <a:spcAft>
                              <a:spcPts val="800"/>
                            </a:spcAft>
                          </a:pPr>
                          <a:r>
                            <a:rPr lang="es-AR" sz="1200">
                              <a:effectLst/>
                            </a:rPr>
                            <a:t>π*</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44088" marR="44088" marT="0" marB="0" anchor="ctr"/>
                    </a:tc>
                    <a:tc>
                      <a:txBody>
                        <a:bodyPr/>
                        <a:lstStyle/>
                        <a:p>
                          <a:pPr algn="ctr">
                            <a:lnSpc>
                              <a:spcPct val="107000"/>
                            </a:lnSpc>
                            <a:spcAft>
                              <a:spcPts val="800"/>
                            </a:spcAft>
                          </a:pPr>
                          <a:r>
                            <a:rPr lang="es-AR" sz="1200">
                              <a:effectLst/>
                            </a:rPr>
                            <a:t>α</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44088" marR="44088" marT="0" marB="0" anchor="ctr"/>
                    </a:tc>
                    <a:tc>
                      <a:txBody>
                        <a:bodyPr/>
                        <a:lstStyle/>
                        <a:p>
                          <a:pPr algn="ctr">
                            <a:lnSpc>
                              <a:spcPct val="107000"/>
                            </a:lnSpc>
                            <a:spcAft>
                              <a:spcPts val="800"/>
                            </a:spcAft>
                          </a:pPr>
                          <a:r>
                            <a:rPr lang="es-AR" sz="1200">
                              <a:effectLst/>
                            </a:rPr>
                            <a:t>β</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44088" marR="44088" marT="0" marB="0" anchor="ctr"/>
                    </a:tc>
                    <a:tc>
                      <a:txBody>
                        <a:bodyPr/>
                        <a:lstStyle/>
                        <a:p>
                          <a:pPr algn="ctr">
                            <a:lnSpc>
                              <a:spcPct val="107000"/>
                            </a:lnSpc>
                            <a:spcAft>
                              <a:spcPts val="800"/>
                            </a:spcAft>
                          </a:pPr>
                          <a:r>
                            <a:rPr lang="es-AR" sz="1200">
                              <a:effectLst/>
                            </a:rPr>
                            <a:t>SP</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44088" marR="44088" marT="0" marB="0" anchor="ctr"/>
                    </a:tc>
                    <a:tc>
                      <a:txBody>
                        <a:bodyPr/>
                        <a:lstStyle/>
                        <a:p>
                          <a:pPr algn="ctr">
                            <a:lnSpc>
                              <a:spcPct val="107000"/>
                            </a:lnSpc>
                            <a:spcAft>
                              <a:spcPts val="800"/>
                            </a:spcAft>
                          </a:pPr>
                          <a:r>
                            <a:rPr lang="es-AR" sz="1200">
                              <a:effectLst/>
                            </a:rPr>
                            <a:t>SdP</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44088" marR="44088" marT="0" marB="0" anchor="ctr"/>
                    </a:tc>
                    <a:tc>
                      <a:txBody>
                        <a:bodyPr/>
                        <a:lstStyle/>
                        <a:p>
                          <a:pPr algn="ctr">
                            <a:lnSpc>
                              <a:spcPct val="107000"/>
                            </a:lnSpc>
                            <a:spcAft>
                              <a:spcPts val="800"/>
                            </a:spcAft>
                          </a:pPr>
                          <a:r>
                            <a:rPr lang="es-AR" sz="1200">
                              <a:effectLst/>
                            </a:rPr>
                            <a:t>SA</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44088" marR="44088" marT="0" marB="0" anchor="ctr"/>
                    </a:tc>
                    <a:tc>
                      <a:txBody>
                        <a:bodyPr/>
                        <a:lstStyle/>
                        <a:p>
                          <a:pPr algn="ctr">
                            <a:lnSpc>
                              <a:spcPct val="107000"/>
                            </a:lnSpc>
                            <a:spcAft>
                              <a:spcPts val="800"/>
                            </a:spcAft>
                          </a:pPr>
                          <a:r>
                            <a:rPr lang="es-AR" sz="1200">
                              <a:effectLst/>
                            </a:rPr>
                            <a:t>SB</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44088" marR="44088" marT="0" marB="0" anchor="ctr"/>
                    </a:tc>
                    <a:extLst>
                      <a:ext uri="{0D108BD9-81ED-4DB2-BD59-A6C34878D82A}">
                        <a16:rowId xmlns:a16="http://schemas.microsoft.com/office/drawing/2014/main" val="971809129"/>
                      </a:ext>
                    </a:extLst>
                  </a:tr>
                  <a:tr h="188951">
                    <a:tc>
                      <a:txBody>
                        <a:bodyPr/>
                        <a:lstStyle/>
                        <a:p>
                          <a:pPr>
                            <a:lnSpc>
                              <a:spcPct val="107000"/>
                            </a:lnSpc>
                            <a:spcAft>
                              <a:spcPts val="800"/>
                            </a:spcAft>
                          </a:pPr>
                          <a:r>
                            <a:rPr lang="es-AR" sz="1200">
                              <a:effectLst/>
                            </a:rPr>
                            <a:t>Dichlorometane</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44088" marR="44088" marT="0" marB="0" anchor="ctr"/>
                    </a:tc>
                    <a:tc>
                      <a:txBody>
                        <a:bodyPr/>
                        <a:lstStyle/>
                        <a:p>
                          <a:pPr algn="ctr">
                            <a:lnSpc>
                              <a:spcPct val="107000"/>
                            </a:lnSpc>
                            <a:spcAft>
                              <a:spcPts val="800"/>
                            </a:spcAft>
                          </a:pPr>
                          <a:r>
                            <a:rPr lang="es-AR" sz="1200">
                              <a:effectLst/>
                            </a:rPr>
                            <a:t>246,5044475</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44088" marR="44088" marT="0" marB="0" anchor="ctr"/>
                    </a:tc>
                    <a:tc>
                      <a:txBody>
                        <a:bodyPr/>
                        <a:lstStyle/>
                        <a:p>
                          <a:pPr algn="ctr">
                            <a:lnSpc>
                              <a:spcPct val="107000"/>
                            </a:lnSpc>
                            <a:spcAft>
                              <a:spcPts val="800"/>
                            </a:spcAft>
                          </a:pPr>
                          <a:r>
                            <a:rPr lang="es-AR" sz="1200">
                              <a:effectLst/>
                            </a:rPr>
                            <a:t>40,567219</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44088" marR="44088" marT="0" marB="0" anchor="ctr"/>
                    </a:tc>
                    <a:tc>
                      <a:txBody>
                        <a:bodyPr/>
                        <a:lstStyle/>
                        <a:p>
                          <a:pPr algn="ctr">
                            <a:lnSpc>
                              <a:spcPct val="107000"/>
                            </a:lnSpc>
                            <a:spcAft>
                              <a:spcPts val="800"/>
                            </a:spcAft>
                          </a:pPr>
                          <a:r>
                            <a:rPr lang="es-AR" sz="1200">
                              <a:effectLst/>
                            </a:rPr>
                            <a:t>0,79</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44088" marR="44088" marT="0" marB="0" anchor="ctr"/>
                    </a:tc>
                    <a:tc>
                      <a:txBody>
                        <a:bodyPr/>
                        <a:lstStyle/>
                        <a:p>
                          <a:pPr algn="ctr">
                            <a:lnSpc>
                              <a:spcPct val="107000"/>
                            </a:lnSpc>
                            <a:spcAft>
                              <a:spcPts val="800"/>
                            </a:spcAft>
                          </a:pPr>
                          <a:r>
                            <a:rPr lang="es-AR" sz="1200">
                              <a:effectLst/>
                            </a:rPr>
                            <a:t>0,04</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44088" marR="44088" marT="0" marB="0" anchor="ctr"/>
                    </a:tc>
                    <a:tc>
                      <a:txBody>
                        <a:bodyPr/>
                        <a:lstStyle/>
                        <a:p>
                          <a:pPr algn="ctr">
                            <a:lnSpc>
                              <a:spcPct val="107000"/>
                            </a:lnSpc>
                            <a:spcAft>
                              <a:spcPts val="800"/>
                            </a:spcAft>
                          </a:pPr>
                          <a:r>
                            <a:rPr lang="es-AR" sz="1200">
                              <a:effectLst/>
                            </a:rPr>
                            <a:t>-0,01</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44088" marR="44088" marT="0" marB="0" anchor="ctr"/>
                    </a:tc>
                    <a:tc>
                      <a:txBody>
                        <a:bodyPr/>
                        <a:lstStyle/>
                        <a:p>
                          <a:pPr algn="ctr">
                            <a:lnSpc>
                              <a:spcPct val="107000"/>
                            </a:lnSpc>
                            <a:spcAft>
                              <a:spcPts val="800"/>
                            </a:spcAft>
                          </a:pPr>
                          <a:r>
                            <a:rPr lang="es-AR" sz="1200">
                              <a:effectLst/>
                            </a:rPr>
                            <a:t>0,761</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44088" marR="44088" marT="0" marB="0" anchor="ctr"/>
                    </a:tc>
                    <a:tc>
                      <a:txBody>
                        <a:bodyPr/>
                        <a:lstStyle/>
                        <a:p>
                          <a:pPr algn="ctr">
                            <a:lnSpc>
                              <a:spcPct val="107000"/>
                            </a:lnSpc>
                            <a:spcAft>
                              <a:spcPts val="800"/>
                            </a:spcAft>
                          </a:pPr>
                          <a:r>
                            <a:rPr lang="es-AR" sz="1200">
                              <a:effectLst/>
                            </a:rPr>
                            <a:t>0,769</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44088" marR="44088" marT="0" marB="0" anchor="ctr"/>
                    </a:tc>
                    <a:tc>
                      <a:txBody>
                        <a:bodyPr/>
                        <a:lstStyle/>
                        <a:p>
                          <a:pPr algn="ctr">
                            <a:lnSpc>
                              <a:spcPct val="107000"/>
                            </a:lnSpc>
                            <a:spcAft>
                              <a:spcPts val="800"/>
                            </a:spcAft>
                          </a:pPr>
                          <a:r>
                            <a:rPr lang="es-AR" sz="1200">
                              <a:effectLst/>
                            </a:rPr>
                            <a:t>0,04</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44088" marR="44088" marT="0" marB="0" anchor="ctr"/>
                    </a:tc>
                    <a:tc>
                      <a:txBody>
                        <a:bodyPr/>
                        <a:lstStyle/>
                        <a:p>
                          <a:pPr algn="ctr">
                            <a:lnSpc>
                              <a:spcPct val="107000"/>
                            </a:lnSpc>
                            <a:spcAft>
                              <a:spcPts val="800"/>
                            </a:spcAft>
                          </a:pPr>
                          <a:r>
                            <a:rPr lang="es-AR" sz="1200">
                              <a:effectLst/>
                            </a:rPr>
                            <a:t>0,178</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44088" marR="44088" marT="0" marB="0" anchor="ctr"/>
                    </a:tc>
                    <a:extLst>
                      <a:ext uri="{0D108BD9-81ED-4DB2-BD59-A6C34878D82A}">
                        <a16:rowId xmlns:a16="http://schemas.microsoft.com/office/drawing/2014/main" val="4011658328"/>
                      </a:ext>
                    </a:extLst>
                  </a:tr>
                  <a:tr h="188951">
                    <a:tc>
                      <a:txBody>
                        <a:bodyPr/>
                        <a:lstStyle/>
                        <a:p>
                          <a:pPr>
                            <a:lnSpc>
                              <a:spcPct val="107000"/>
                            </a:lnSpc>
                            <a:spcAft>
                              <a:spcPts val="800"/>
                            </a:spcAft>
                          </a:pPr>
                          <a:r>
                            <a:rPr lang="es-AR" sz="1200">
                              <a:effectLst/>
                            </a:rPr>
                            <a:t>Acetonitrile</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44088" marR="44088" marT="0" marB="0" anchor="ctr"/>
                    </a:tc>
                    <a:tc>
                      <a:txBody>
                        <a:bodyPr/>
                        <a:lstStyle/>
                        <a:p>
                          <a:pPr algn="ctr">
                            <a:lnSpc>
                              <a:spcPct val="107000"/>
                            </a:lnSpc>
                            <a:spcAft>
                              <a:spcPts val="800"/>
                            </a:spcAft>
                          </a:pPr>
                          <a:r>
                            <a:rPr lang="es-AR" sz="1200">
                              <a:effectLst/>
                            </a:rPr>
                            <a:t>246,7390225</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44088" marR="44088" marT="0" marB="0" anchor="ctr"/>
                    </a:tc>
                    <a:tc>
                      <a:txBody>
                        <a:bodyPr/>
                        <a:lstStyle/>
                        <a:p>
                          <a:pPr algn="ctr">
                            <a:lnSpc>
                              <a:spcPct val="107000"/>
                            </a:lnSpc>
                            <a:spcAft>
                              <a:spcPts val="800"/>
                            </a:spcAft>
                          </a:pPr>
                          <a:r>
                            <a:rPr lang="es-AR" sz="1200">
                              <a:effectLst/>
                            </a:rPr>
                            <a:t>40,5286521</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44088" marR="44088" marT="0" marB="0" anchor="ctr"/>
                    </a:tc>
                    <a:tc>
                      <a:txBody>
                        <a:bodyPr/>
                        <a:lstStyle/>
                        <a:p>
                          <a:pPr algn="ctr">
                            <a:lnSpc>
                              <a:spcPct val="107000"/>
                            </a:lnSpc>
                            <a:spcAft>
                              <a:spcPts val="800"/>
                            </a:spcAft>
                          </a:pPr>
                          <a:r>
                            <a:rPr lang="es-AR" sz="1200">
                              <a:effectLst/>
                            </a:rPr>
                            <a:t>0,75</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44088" marR="44088" marT="0" marB="0" anchor="ctr"/>
                    </a:tc>
                    <a:tc>
                      <a:txBody>
                        <a:bodyPr/>
                        <a:lstStyle/>
                        <a:p>
                          <a:pPr algn="ctr">
                            <a:lnSpc>
                              <a:spcPct val="107000"/>
                            </a:lnSpc>
                            <a:spcAft>
                              <a:spcPts val="800"/>
                            </a:spcAft>
                          </a:pPr>
                          <a:r>
                            <a:rPr lang="es-AR" sz="1200">
                              <a:effectLst/>
                            </a:rPr>
                            <a:t>0,19</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44088" marR="44088" marT="0" marB="0" anchor="ctr"/>
                    </a:tc>
                    <a:tc>
                      <a:txBody>
                        <a:bodyPr/>
                        <a:lstStyle/>
                        <a:p>
                          <a:pPr algn="ctr">
                            <a:lnSpc>
                              <a:spcPct val="107000"/>
                            </a:lnSpc>
                            <a:spcAft>
                              <a:spcPts val="800"/>
                            </a:spcAft>
                          </a:pPr>
                          <a:r>
                            <a:rPr lang="es-AR" sz="1200">
                              <a:effectLst/>
                            </a:rPr>
                            <a:t>0,31</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44088" marR="44088" marT="0" marB="0" anchor="ctr"/>
                    </a:tc>
                    <a:tc>
                      <a:txBody>
                        <a:bodyPr/>
                        <a:lstStyle/>
                        <a:p>
                          <a:pPr algn="ctr">
                            <a:lnSpc>
                              <a:spcPct val="107000"/>
                            </a:lnSpc>
                            <a:spcAft>
                              <a:spcPts val="800"/>
                            </a:spcAft>
                          </a:pPr>
                          <a:r>
                            <a:rPr lang="es-AR" sz="1200">
                              <a:effectLst/>
                            </a:rPr>
                            <a:t>0,645</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44088" marR="44088" marT="0" marB="0" anchor="ctr"/>
                    </a:tc>
                    <a:tc>
                      <a:txBody>
                        <a:bodyPr/>
                        <a:lstStyle/>
                        <a:p>
                          <a:pPr algn="ctr">
                            <a:lnSpc>
                              <a:spcPct val="107000"/>
                            </a:lnSpc>
                            <a:spcAft>
                              <a:spcPts val="800"/>
                            </a:spcAft>
                          </a:pPr>
                          <a:r>
                            <a:rPr lang="es-AR" sz="1200">
                              <a:effectLst/>
                            </a:rPr>
                            <a:t>0,974</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44088" marR="44088" marT="0" marB="0" anchor="ctr"/>
                    </a:tc>
                    <a:tc>
                      <a:txBody>
                        <a:bodyPr/>
                        <a:lstStyle/>
                        <a:p>
                          <a:pPr algn="ctr">
                            <a:lnSpc>
                              <a:spcPct val="107000"/>
                            </a:lnSpc>
                            <a:spcAft>
                              <a:spcPts val="800"/>
                            </a:spcAft>
                          </a:pPr>
                          <a:r>
                            <a:rPr lang="es-AR" sz="1200">
                              <a:effectLst/>
                            </a:rPr>
                            <a:t>0,044</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44088" marR="44088" marT="0" marB="0" anchor="ctr"/>
                    </a:tc>
                    <a:tc>
                      <a:txBody>
                        <a:bodyPr/>
                        <a:lstStyle/>
                        <a:p>
                          <a:pPr algn="ctr">
                            <a:lnSpc>
                              <a:spcPct val="107000"/>
                            </a:lnSpc>
                            <a:spcAft>
                              <a:spcPts val="800"/>
                            </a:spcAft>
                          </a:pPr>
                          <a:r>
                            <a:rPr lang="es-AR" sz="1200">
                              <a:effectLst/>
                            </a:rPr>
                            <a:t>0,286</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44088" marR="44088" marT="0" marB="0" anchor="ctr"/>
                    </a:tc>
                    <a:extLst>
                      <a:ext uri="{0D108BD9-81ED-4DB2-BD59-A6C34878D82A}">
                        <a16:rowId xmlns:a16="http://schemas.microsoft.com/office/drawing/2014/main" val="2458781847"/>
                      </a:ext>
                    </a:extLst>
                  </a:tr>
                  <a:tr h="188951">
                    <a:tc>
                      <a:txBody>
                        <a:bodyPr/>
                        <a:lstStyle/>
                        <a:p>
                          <a:pPr>
                            <a:lnSpc>
                              <a:spcPct val="107000"/>
                            </a:lnSpc>
                            <a:spcAft>
                              <a:spcPts val="800"/>
                            </a:spcAft>
                          </a:pPr>
                          <a:r>
                            <a:rPr lang="es-AR" sz="1200">
                              <a:effectLst/>
                            </a:rPr>
                            <a:t>2-propanol</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44088" marR="44088" marT="0" marB="0" anchor="ctr"/>
                    </a:tc>
                    <a:tc>
                      <a:txBody>
                        <a:bodyPr/>
                        <a:lstStyle/>
                        <a:p>
                          <a:pPr algn="ctr">
                            <a:lnSpc>
                              <a:spcPct val="107000"/>
                            </a:lnSpc>
                            <a:spcAft>
                              <a:spcPts val="800"/>
                            </a:spcAft>
                          </a:pPr>
                          <a:r>
                            <a:rPr lang="es-AR" sz="1200">
                              <a:effectLst/>
                            </a:rPr>
                            <a:t>242,1926825</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44088" marR="44088" marT="0" marB="0" anchor="ctr"/>
                    </a:tc>
                    <a:tc>
                      <a:txBody>
                        <a:bodyPr/>
                        <a:lstStyle/>
                        <a:p>
                          <a:pPr algn="ctr">
                            <a:lnSpc>
                              <a:spcPct val="107000"/>
                            </a:lnSpc>
                            <a:spcAft>
                              <a:spcPts val="800"/>
                            </a:spcAft>
                          </a:pPr>
                          <a:r>
                            <a:rPr lang="es-AR" sz="1200">
                              <a:effectLst/>
                            </a:rPr>
                            <a:t>41,2894391</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44088" marR="44088" marT="0" marB="0" anchor="ctr"/>
                    </a:tc>
                    <a:tc>
                      <a:txBody>
                        <a:bodyPr/>
                        <a:lstStyle/>
                        <a:p>
                          <a:pPr algn="ctr">
                            <a:lnSpc>
                              <a:spcPct val="107000"/>
                            </a:lnSpc>
                            <a:spcAft>
                              <a:spcPts val="800"/>
                            </a:spcAft>
                          </a:pPr>
                          <a:r>
                            <a:rPr lang="es-AR" sz="1200">
                              <a:effectLst/>
                            </a:rPr>
                            <a:t>0,48</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44088" marR="44088" marT="0" marB="0" anchor="ctr"/>
                    </a:tc>
                    <a:tc>
                      <a:txBody>
                        <a:bodyPr/>
                        <a:lstStyle/>
                        <a:p>
                          <a:pPr algn="ctr">
                            <a:lnSpc>
                              <a:spcPct val="107000"/>
                            </a:lnSpc>
                            <a:spcAft>
                              <a:spcPts val="800"/>
                            </a:spcAft>
                          </a:pPr>
                          <a:r>
                            <a:rPr lang="es-AR" sz="1200">
                              <a:effectLst/>
                            </a:rPr>
                            <a:t>0,76</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44088" marR="44088" marT="0" marB="0" anchor="ctr"/>
                    </a:tc>
                    <a:tc>
                      <a:txBody>
                        <a:bodyPr/>
                        <a:lstStyle/>
                        <a:p>
                          <a:pPr algn="ctr">
                            <a:lnSpc>
                              <a:spcPct val="107000"/>
                            </a:lnSpc>
                            <a:spcAft>
                              <a:spcPts val="800"/>
                            </a:spcAft>
                          </a:pPr>
                          <a:r>
                            <a:rPr lang="es-AR" sz="1200">
                              <a:effectLst/>
                            </a:rPr>
                            <a:t>0,84</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44088" marR="44088" marT="0" marB="0" anchor="ctr"/>
                    </a:tc>
                    <a:tc>
                      <a:txBody>
                        <a:bodyPr/>
                        <a:lstStyle/>
                        <a:p>
                          <a:pPr algn="ctr">
                            <a:lnSpc>
                              <a:spcPct val="107000"/>
                            </a:lnSpc>
                            <a:spcAft>
                              <a:spcPts val="800"/>
                            </a:spcAft>
                          </a:pPr>
                          <a:r>
                            <a:rPr lang="es-AR" sz="1200">
                              <a:effectLst/>
                            </a:rPr>
                            <a:t>0,633</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44088" marR="44088" marT="0" marB="0" anchor="ctr"/>
                    </a:tc>
                    <a:tc>
                      <a:txBody>
                        <a:bodyPr/>
                        <a:lstStyle/>
                        <a:p>
                          <a:pPr algn="ctr">
                            <a:lnSpc>
                              <a:spcPct val="107000"/>
                            </a:lnSpc>
                            <a:spcAft>
                              <a:spcPts val="800"/>
                            </a:spcAft>
                          </a:pPr>
                          <a:r>
                            <a:rPr lang="es-AR" sz="1200">
                              <a:effectLst/>
                            </a:rPr>
                            <a:t>0,808</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44088" marR="44088" marT="0" marB="0" anchor="ctr"/>
                    </a:tc>
                    <a:tc>
                      <a:txBody>
                        <a:bodyPr/>
                        <a:lstStyle/>
                        <a:p>
                          <a:pPr algn="ctr">
                            <a:lnSpc>
                              <a:spcPct val="107000"/>
                            </a:lnSpc>
                            <a:spcAft>
                              <a:spcPts val="800"/>
                            </a:spcAft>
                          </a:pPr>
                          <a:r>
                            <a:rPr lang="es-AR" sz="1200">
                              <a:effectLst/>
                            </a:rPr>
                            <a:t>0,283</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44088" marR="44088" marT="0" marB="0" anchor="ctr"/>
                    </a:tc>
                    <a:tc>
                      <a:txBody>
                        <a:bodyPr/>
                        <a:lstStyle/>
                        <a:p>
                          <a:pPr algn="ctr">
                            <a:lnSpc>
                              <a:spcPct val="107000"/>
                            </a:lnSpc>
                            <a:spcAft>
                              <a:spcPts val="800"/>
                            </a:spcAft>
                          </a:pPr>
                          <a:r>
                            <a:rPr lang="es-AR" sz="1200">
                              <a:effectLst/>
                            </a:rPr>
                            <a:t>0,83</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44088" marR="44088" marT="0" marB="0" anchor="ctr"/>
                    </a:tc>
                    <a:extLst>
                      <a:ext uri="{0D108BD9-81ED-4DB2-BD59-A6C34878D82A}">
                        <a16:rowId xmlns:a16="http://schemas.microsoft.com/office/drawing/2014/main" val="1256191470"/>
                      </a:ext>
                    </a:extLst>
                  </a:tr>
                  <a:tr h="188951">
                    <a:tc>
                      <a:txBody>
                        <a:bodyPr/>
                        <a:lstStyle/>
                        <a:p>
                          <a:pPr>
                            <a:lnSpc>
                              <a:spcPct val="107000"/>
                            </a:lnSpc>
                            <a:spcAft>
                              <a:spcPts val="800"/>
                            </a:spcAft>
                          </a:pPr>
                          <a:r>
                            <a:rPr lang="es-AR" sz="1200">
                              <a:effectLst/>
                            </a:rPr>
                            <a:t>Ethanol</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44088" marR="44088" marT="0" marB="0" anchor="ctr"/>
                    </a:tc>
                    <a:tc>
                      <a:txBody>
                        <a:bodyPr/>
                        <a:lstStyle/>
                        <a:p>
                          <a:pPr algn="ctr">
                            <a:lnSpc>
                              <a:spcPct val="107000"/>
                            </a:lnSpc>
                            <a:spcAft>
                              <a:spcPts val="800"/>
                            </a:spcAft>
                          </a:pPr>
                          <a:r>
                            <a:rPr lang="es-AR" sz="1200">
                              <a:effectLst/>
                            </a:rPr>
                            <a:t>243,7554925</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44088" marR="44088" marT="0" marB="0" anchor="ctr"/>
                    </a:tc>
                    <a:tc>
                      <a:txBody>
                        <a:bodyPr/>
                        <a:lstStyle/>
                        <a:p>
                          <a:pPr algn="ctr">
                            <a:lnSpc>
                              <a:spcPct val="107000"/>
                            </a:lnSpc>
                            <a:spcAft>
                              <a:spcPts val="800"/>
                            </a:spcAft>
                          </a:pPr>
                          <a:r>
                            <a:rPr lang="es-AR" sz="1200">
                              <a:effectLst/>
                            </a:rPr>
                            <a:t>41,0247166</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44088" marR="44088" marT="0" marB="0" anchor="ctr"/>
                    </a:tc>
                    <a:tc>
                      <a:txBody>
                        <a:bodyPr/>
                        <a:lstStyle/>
                        <a:p>
                          <a:pPr algn="ctr">
                            <a:lnSpc>
                              <a:spcPct val="107000"/>
                            </a:lnSpc>
                            <a:spcAft>
                              <a:spcPts val="800"/>
                            </a:spcAft>
                          </a:pPr>
                          <a:r>
                            <a:rPr lang="es-AR" sz="1200">
                              <a:effectLst/>
                            </a:rPr>
                            <a:t>0,54</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44088" marR="44088" marT="0" marB="0" anchor="ctr"/>
                    </a:tc>
                    <a:tc>
                      <a:txBody>
                        <a:bodyPr/>
                        <a:lstStyle/>
                        <a:p>
                          <a:pPr algn="ctr">
                            <a:lnSpc>
                              <a:spcPct val="107000"/>
                            </a:lnSpc>
                            <a:spcAft>
                              <a:spcPts val="800"/>
                            </a:spcAft>
                          </a:pPr>
                          <a:r>
                            <a:rPr lang="es-AR" sz="1200">
                              <a:effectLst/>
                            </a:rPr>
                            <a:t>0,83</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44088" marR="44088" marT="0" marB="0" anchor="ctr"/>
                    </a:tc>
                    <a:tc>
                      <a:txBody>
                        <a:bodyPr/>
                        <a:lstStyle/>
                        <a:p>
                          <a:pPr algn="ctr">
                            <a:lnSpc>
                              <a:spcPct val="107000"/>
                            </a:lnSpc>
                            <a:spcAft>
                              <a:spcPts val="800"/>
                            </a:spcAft>
                          </a:pPr>
                          <a:r>
                            <a:rPr lang="es-AR" sz="1200">
                              <a:effectLst/>
                            </a:rPr>
                            <a:t>0,77</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44088" marR="44088" marT="0" marB="0" anchor="ctr"/>
                    </a:tc>
                    <a:tc>
                      <a:txBody>
                        <a:bodyPr/>
                        <a:lstStyle/>
                        <a:p>
                          <a:pPr algn="ctr">
                            <a:lnSpc>
                              <a:spcPct val="107000"/>
                            </a:lnSpc>
                            <a:spcAft>
                              <a:spcPts val="800"/>
                            </a:spcAft>
                          </a:pPr>
                          <a:r>
                            <a:rPr lang="es-AR" sz="1200">
                              <a:effectLst/>
                            </a:rPr>
                            <a:t>0,633</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44088" marR="44088" marT="0" marB="0" anchor="ctr"/>
                    </a:tc>
                    <a:tc>
                      <a:txBody>
                        <a:bodyPr/>
                        <a:lstStyle/>
                        <a:p>
                          <a:pPr algn="ctr">
                            <a:lnSpc>
                              <a:spcPct val="107000"/>
                            </a:lnSpc>
                            <a:spcAft>
                              <a:spcPts val="800"/>
                            </a:spcAft>
                          </a:pPr>
                          <a:r>
                            <a:rPr lang="es-AR" sz="1200">
                              <a:effectLst/>
                            </a:rPr>
                            <a:t>0,783</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44088" marR="44088" marT="0" marB="0" anchor="ctr"/>
                    </a:tc>
                    <a:tc>
                      <a:txBody>
                        <a:bodyPr/>
                        <a:lstStyle/>
                        <a:p>
                          <a:pPr algn="ctr">
                            <a:lnSpc>
                              <a:spcPct val="107000"/>
                            </a:lnSpc>
                            <a:spcAft>
                              <a:spcPts val="800"/>
                            </a:spcAft>
                          </a:pPr>
                          <a:r>
                            <a:rPr lang="es-AR" sz="1200">
                              <a:effectLst/>
                            </a:rPr>
                            <a:t>0,4</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44088" marR="44088" marT="0" marB="0" anchor="ctr"/>
                    </a:tc>
                    <a:tc>
                      <a:txBody>
                        <a:bodyPr/>
                        <a:lstStyle/>
                        <a:p>
                          <a:pPr algn="ctr">
                            <a:lnSpc>
                              <a:spcPct val="107000"/>
                            </a:lnSpc>
                            <a:spcAft>
                              <a:spcPts val="800"/>
                            </a:spcAft>
                          </a:pPr>
                          <a:r>
                            <a:rPr lang="es-AR" sz="1200">
                              <a:effectLst/>
                            </a:rPr>
                            <a:t>0,658</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44088" marR="44088" marT="0" marB="0" anchor="ctr"/>
                    </a:tc>
                    <a:extLst>
                      <a:ext uri="{0D108BD9-81ED-4DB2-BD59-A6C34878D82A}">
                        <a16:rowId xmlns:a16="http://schemas.microsoft.com/office/drawing/2014/main" val="1743594393"/>
                      </a:ext>
                    </a:extLst>
                  </a:tr>
                  <a:tr h="188951">
                    <a:tc>
                      <a:txBody>
                        <a:bodyPr/>
                        <a:lstStyle/>
                        <a:p>
                          <a:pPr>
                            <a:lnSpc>
                              <a:spcPct val="107000"/>
                            </a:lnSpc>
                            <a:spcAft>
                              <a:spcPts val="800"/>
                            </a:spcAft>
                          </a:pPr>
                          <a:r>
                            <a:rPr lang="es-AR" sz="1200">
                              <a:effectLst/>
                            </a:rPr>
                            <a:t>Methanol</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44088" marR="44088" marT="0" marB="0" anchor="ctr"/>
                    </a:tc>
                    <a:tc>
                      <a:txBody>
                        <a:bodyPr/>
                        <a:lstStyle/>
                        <a:p>
                          <a:pPr algn="ctr">
                            <a:lnSpc>
                              <a:spcPct val="107000"/>
                            </a:lnSpc>
                            <a:spcAft>
                              <a:spcPts val="800"/>
                            </a:spcAft>
                          </a:pPr>
                          <a:r>
                            <a:rPr lang="es-AR" sz="1200">
                              <a:effectLst/>
                            </a:rPr>
                            <a:t>243,0220125</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44088" marR="44088" marT="0" marB="0" anchor="ctr"/>
                    </a:tc>
                    <a:tc>
                      <a:txBody>
                        <a:bodyPr/>
                        <a:lstStyle/>
                        <a:p>
                          <a:pPr algn="ctr">
                            <a:lnSpc>
                              <a:spcPct val="107000"/>
                            </a:lnSpc>
                            <a:spcAft>
                              <a:spcPts val="800"/>
                            </a:spcAft>
                          </a:pPr>
                          <a:r>
                            <a:rPr lang="es-AR" sz="1200">
                              <a:effectLst/>
                            </a:rPr>
                            <a:t>41,1485358</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44088" marR="44088" marT="0" marB="0" anchor="ctr"/>
                    </a:tc>
                    <a:tc>
                      <a:txBody>
                        <a:bodyPr/>
                        <a:lstStyle/>
                        <a:p>
                          <a:pPr algn="ctr">
                            <a:lnSpc>
                              <a:spcPct val="107000"/>
                            </a:lnSpc>
                            <a:spcAft>
                              <a:spcPts val="800"/>
                            </a:spcAft>
                          </a:pPr>
                          <a:r>
                            <a:rPr lang="es-AR" sz="1200">
                              <a:effectLst/>
                            </a:rPr>
                            <a:t>0,6</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44088" marR="44088" marT="0" marB="0" anchor="ctr"/>
                    </a:tc>
                    <a:tc>
                      <a:txBody>
                        <a:bodyPr/>
                        <a:lstStyle/>
                        <a:p>
                          <a:pPr algn="ctr">
                            <a:lnSpc>
                              <a:spcPct val="107000"/>
                            </a:lnSpc>
                            <a:spcAft>
                              <a:spcPts val="800"/>
                            </a:spcAft>
                          </a:pPr>
                          <a:r>
                            <a:rPr lang="es-AR" sz="1200">
                              <a:effectLst/>
                            </a:rPr>
                            <a:t>0,93</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44088" marR="44088" marT="0" marB="0" anchor="ctr"/>
                    </a:tc>
                    <a:tc>
                      <a:txBody>
                        <a:bodyPr/>
                        <a:lstStyle/>
                        <a:p>
                          <a:pPr algn="ctr">
                            <a:lnSpc>
                              <a:spcPct val="107000"/>
                            </a:lnSpc>
                            <a:spcAft>
                              <a:spcPts val="800"/>
                            </a:spcAft>
                          </a:pPr>
                          <a:r>
                            <a:rPr lang="es-AR" sz="1200">
                              <a:effectLst/>
                            </a:rPr>
                            <a:t>0,62</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44088" marR="44088" marT="0" marB="0" anchor="ctr"/>
                    </a:tc>
                    <a:tc>
                      <a:txBody>
                        <a:bodyPr/>
                        <a:lstStyle/>
                        <a:p>
                          <a:pPr algn="ctr">
                            <a:lnSpc>
                              <a:spcPct val="107000"/>
                            </a:lnSpc>
                            <a:spcAft>
                              <a:spcPts val="800"/>
                            </a:spcAft>
                          </a:pPr>
                          <a:r>
                            <a:rPr lang="es-AR" sz="1200">
                              <a:effectLst/>
                            </a:rPr>
                            <a:t>0,608</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44088" marR="44088" marT="0" marB="0" anchor="ctr"/>
                    </a:tc>
                    <a:tc>
                      <a:txBody>
                        <a:bodyPr/>
                        <a:lstStyle/>
                        <a:p>
                          <a:pPr algn="ctr">
                            <a:lnSpc>
                              <a:spcPct val="107000"/>
                            </a:lnSpc>
                            <a:spcAft>
                              <a:spcPts val="800"/>
                            </a:spcAft>
                          </a:pPr>
                          <a:r>
                            <a:rPr lang="es-AR" sz="1200">
                              <a:effectLst/>
                            </a:rPr>
                            <a:t>0,904</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44088" marR="44088" marT="0" marB="0" anchor="ctr"/>
                    </a:tc>
                    <a:tc>
                      <a:txBody>
                        <a:bodyPr/>
                        <a:lstStyle/>
                        <a:p>
                          <a:pPr algn="ctr">
                            <a:lnSpc>
                              <a:spcPct val="107000"/>
                            </a:lnSpc>
                            <a:spcAft>
                              <a:spcPts val="800"/>
                            </a:spcAft>
                          </a:pPr>
                          <a:r>
                            <a:rPr lang="es-AR" sz="1200">
                              <a:effectLst/>
                            </a:rPr>
                            <a:t>0,605</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44088" marR="44088" marT="0" marB="0" anchor="ctr"/>
                    </a:tc>
                    <a:tc>
                      <a:txBody>
                        <a:bodyPr/>
                        <a:lstStyle/>
                        <a:p>
                          <a:pPr algn="ctr">
                            <a:lnSpc>
                              <a:spcPct val="107000"/>
                            </a:lnSpc>
                            <a:spcAft>
                              <a:spcPts val="800"/>
                            </a:spcAft>
                          </a:pPr>
                          <a:r>
                            <a:rPr lang="es-AR" sz="1200" dirty="0">
                              <a:effectLst/>
                            </a:rPr>
                            <a:t>0,545</a:t>
                          </a:r>
                          <a:endParaRPr lang="es-A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088" marR="44088" marT="0" marB="0" anchor="ctr"/>
                    </a:tc>
                    <a:extLst>
                      <a:ext uri="{0D108BD9-81ED-4DB2-BD59-A6C34878D82A}">
                        <a16:rowId xmlns:a16="http://schemas.microsoft.com/office/drawing/2014/main" val="3485356541"/>
                      </a:ext>
                    </a:extLst>
                  </a:tr>
                </a:tbl>
              </a:graphicData>
            </a:graphic>
          </p:graphicFrame>
        </mc:Choice>
        <mc:Fallback xmlns="">
          <p:graphicFrame>
            <p:nvGraphicFramePr>
              <p:cNvPr id="3" name="Tabla 2">
                <a:extLst>
                  <a:ext uri="{FF2B5EF4-FFF2-40B4-BE49-F238E27FC236}">
                    <a16:creationId xmlns:a16="http://schemas.microsoft.com/office/drawing/2014/main" id="{486BAEBF-B72A-4716-BE7D-FE5BA52481B4}"/>
                  </a:ext>
                </a:extLst>
              </p:cNvPr>
              <p:cNvGraphicFramePr>
                <a:graphicFrameLocks noGrp="1"/>
              </p:cNvGraphicFramePr>
              <p:nvPr>
                <p:extLst>
                  <p:ext uri="{D42A27DB-BD31-4B8C-83A1-F6EECF244321}">
                    <p14:modId xmlns:p14="http://schemas.microsoft.com/office/powerpoint/2010/main" val="884801341"/>
                  </p:ext>
                </p:extLst>
              </p:nvPr>
            </p:nvGraphicFramePr>
            <p:xfrm>
              <a:off x="495300" y="840920"/>
              <a:ext cx="8229600" cy="1133706"/>
            </p:xfrm>
            <a:graphic>
              <a:graphicData uri="http://schemas.openxmlformats.org/drawingml/2006/table">
                <a:tbl>
                  <a:tblPr firstRow="1" firstCol="1" bandRow="1">
                    <a:tableStyleId>{5C22544A-7EE6-4342-B048-85BDC9FD1C3A}</a:tableStyleId>
                  </a:tblPr>
                  <a:tblGrid>
                    <a:gridCol w="1685423">
                      <a:extLst>
                        <a:ext uri="{9D8B030D-6E8A-4147-A177-3AD203B41FA5}">
                          <a16:colId xmlns:a16="http://schemas.microsoft.com/office/drawing/2014/main" val="1442178841"/>
                        </a:ext>
                      </a:extLst>
                    </a:gridCol>
                    <a:gridCol w="1282171">
                      <a:extLst>
                        <a:ext uri="{9D8B030D-6E8A-4147-A177-3AD203B41FA5}">
                          <a16:colId xmlns:a16="http://schemas.microsoft.com/office/drawing/2014/main" val="877592026"/>
                        </a:ext>
                      </a:extLst>
                    </a:gridCol>
                    <a:gridCol w="1171896">
                      <a:extLst>
                        <a:ext uri="{9D8B030D-6E8A-4147-A177-3AD203B41FA5}">
                          <a16:colId xmlns:a16="http://schemas.microsoft.com/office/drawing/2014/main" val="1447267568"/>
                        </a:ext>
                      </a:extLst>
                    </a:gridCol>
                    <a:gridCol w="511882">
                      <a:extLst>
                        <a:ext uri="{9D8B030D-6E8A-4147-A177-3AD203B41FA5}">
                          <a16:colId xmlns:a16="http://schemas.microsoft.com/office/drawing/2014/main" val="807573991"/>
                        </a:ext>
                      </a:extLst>
                    </a:gridCol>
                    <a:gridCol w="511882">
                      <a:extLst>
                        <a:ext uri="{9D8B030D-6E8A-4147-A177-3AD203B41FA5}">
                          <a16:colId xmlns:a16="http://schemas.microsoft.com/office/drawing/2014/main" val="2919791962"/>
                        </a:ext>
                      </a:extLst>
                    </a:gridCol>
                    <a:gridCol w="577718">
                      <a:extLst>
                        <a:ext uri="{9D8B030D-6E8A-4147-A177-3AD203B41FA5}">
                          <a16:colId xmlns:a16="http://schemas.microsoft.com/office/drawing/2014/main" val="3127519593"/>
                        </a:ext>
                      </a:extLst>
                    </a:gridCol>
                    <a:gridCol w="622157">
                      <a:extLst>
                        <a:ext uri="{9D8B030D-6E8A-4147-A177-3AD203B41FA5}">
                          <a16:colId xmlns:a16="http://schemas.microsoft.com/office/drawing/2014/main" val="3486970008"/>
                        </a:ext>
                      </a:extLst>
                    </a:gridCol>
                    <a:gridCol w="622157">
                      <a:extLst>
                        <a:ext uri="{9D8B030D-6E8A-4147-A177-3AD203B41FA5}">
                          <a16:colId xmlns:a16="http://schemas.microsoft.com/office/drawing/2014/main" val="1706145078"/>
                        </a:ext>
                      </a:extLst>
                    </a:gridCol>
                    <a:gridCol w="622157">
                      <a:extLst>
                        <a:ext uri="{9D8B030D-6E8A-4147-A177-3AD203B41FA5}">
                          <a16:colId xmlns:a16="http://schemas.microsoft.com/office/drawing/2014/main" val="4069416246"/>
                        </a:ext>
                      </a:extLst>
                    </a:gridCol>
                    <a:gridCol w="622157">
                      <a:extLst>
                        <a:ext uri="{9D8B030D-6E8A-4147-A177-3AD203B41FA5}">
                          <a16:colId xmlns:a16="http://schemas.microsoft.com/office/drawing/2014/main" val="3445557184"/>
                        </a:ext>
                      </a:extLst>
                    </a:gridCol>
                  </a:tblGrid>
                  <a:tr h="188951">
                    <a:tc>
                      <a:txBody>
                        <a:bodyPr/>
                        <a:lstStyle/>
                        <a:p>
                          <a:pPr algn="ctr">
                            <a:lnSpc>
                              <a:spcPct val="107000"/>
                            </a:lnSpc>
                            <a:spcAft>
                              <a:spcPts val="800"/>
                            </a:spcAft>
                          </a:pPr>
                          <a:r>
                            <a:rPr lang="es-AR" sz="1200">
                              <a:effectLst/>
                            </a:rPr>
                            <a:t>SOLVENT</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44088" marR="44088" marT="0" marB="0" anchor="ctr"/>
                    </a:tc>
                    <a:tc>
                      <a:txBody>
                        <a:bodyPr/>
                        <a:lstStyle/>
                        <a:p>
                          <a:pPr algn="ctr">
                            <a:lnSpc>
                              <a:spcPct val="107000"/>
                            </a:lnSpc>
                            <a:spcAft>
                              <a:spcPts val="800"/>
                            </a:spcAft>
                          </a:pPr>
                          <a:r>
                            <a:rPr lang="es-AR" sz="1200" dirty="0">
                              <a:effectLst/>
                            </a:rPr>
                            <a:t>λ (nm)</a:t>
                          </a:r>
                          <a:endParaRPr lang="es-A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088" marR="44088" marT="0" marB="0" anchor="ctr"/>
                    </a:tc>
                    <a:tc>
                      <a:txBody>
                        <a:bodyPr/>
                        <a:lstStyle/>
                        <a:p>
                          <a:endParaRPr lang="es-AR"/>
                        </a:p>
                      </a:txBody>
                      <a:tcPr marL="44088" marR="44088" marT="0" marB="0" anchor="ctr">
                        <a:blipFill>
                          <a:blip r:embed="rId4"/>
                          <a:stretch>
                            <a:fillRect l="-252850" t="-19355" r="-349741" b="-554839"/>
                          </a:stretch>
                        </a:blipFill>
                      </a:tcPr>
                    </a:tc>
                    <a:tc>
                      <a:txBody>
                        <a:bodyPr/>
                        <a:lstStyle/>
                        <a:p>
                          <a:pPr algn="ctr">
                            <a:lnSpc>
                              <a:spcPct val="107000"/>
                            </a:lnSpc>
                            <a:spcAft>
                              <a:spcPts val="800"/>
                            </a:spcAft>
                          </a:pPr>
                          <a:r>
                            <a:rPr lang="es-AR" sz="1200">
                              <a:effectLst/>
                            </a:rPr>
                            <a:t>π*</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44088" marR="44088" marT="0" marB="0" anchor="ctr"/>
                    </a:tc>
                    <a:tc>
                      <a:txBody>
                        <a:bodyPr/>
                        <a:lstStyle/>
                        <a:p>
                          <a:pPr algn="ctr">
                            <a:lnSpc>
                              <a:spcPct val="107000"/>
                            </a:lnSpc>
                            <a:spcAft>
                              <a:spcPts val="800"/>
                            </a:spcAft>
                          </a:pPr>
                          <a:r>
                            <a:rPr lang="es-AR" sz="1200">
                              <a:effectLst/>
                            </a:rPr>
                            <a:t>α</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44088" marR="44088" marT="0" marB="0" anchor="ctr"/>
                    </a:tc>
                    <a:tc>
                      <a:txBody>
                        <a:bodyPr/>
                        <a:lstStyle/>
                        <a:p>
                          <a:pPr algn="ctr">
                            <a:lnSpc>
                              <a:spcPct val="107000"/>
                            </a:lnSpc>
                            <a:spcAft>
                              <a:spcPts val="800"/>
                            </a:spcAft>
                          </a:pPr>
                          <a:r>
                            <a:rPr lang="es-AR" sz="1200">
                              <a:effectLst/>
                            </a:rPr>
                            <a:t>β</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44088" marR="44088" marT="0" marB="0" anchor="ctr"/>
                    </a:tc>
                    <a:tc>
                      <a:txBody>
                        <a:bodyPr/>
                        <a:lstStyle/>
                        <a:p>
                          <a:pPr algn="ctr">
                            <a:lnSpc>
                              <a:spcPct val="107000"/>
                            </a:lnSpc>
                            <a:spcAft>
                              <a:spcPts val="800"/>
                            </a:spcAft>
                          </a:pPr>
                          <a:r>
                            <a:rPr lang="es-AR" sz="1200">
                              <a:effectLst/>
                            </a:rPr>
                            <a:t>SP</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44088" marR="44088" marT="0" marB="0" anchor="ctr"/>
                    </a:tc>
                    <a:tc>
                      <a:txBody>
                        <a:bodyPr/>
                        <a:lstStyle/>
                        <a:p>
                          <a:pPr algn="ctr">
                            <a:lnSpc>
                              <a:spcPct val="107000"/>
                            </a:lnSpc>
                            <a:spcAft>
                              <a:spcPts val="800"/>
                            </a:spcAft>
                          </a:pPr>
                          <a:r>
                            <a:rPr lang="es-AR" sz="1200">
                              <a:effectLst/>
                            </a:rPr>
                            <a:t>SdP</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44088" marR="44088" marT="0" marB="0" anchor="ctr"/>
                    </a:tc>
                    <a:tc>
                      <a:txBody>
                        <a:bodyPr/>
                        <a:lstStyle/>
                        <a:p>
                          <a:pPr algn="ctr">
                            <a:lnSpc>
                              <a:spcPct val="107000"/>
                            </a:lnSpc>
                            <a:spcAft>
                              <a:spcPts val="800"/>
                            </a:spcAft>
                          </a:pPr>
                          <a:r>
                            <a:rPr lang="es-AR" sz="1200">
                              <a:effectLst/>
                            </a:rPr>
                            <a:t>SA</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44088" marR="44088" marT="0" marB="0" anchor="ctr"/>
                    </a:tc>
                    <a:tc>
                      <a:txBody>
                        <a:bodyPr/>
                        <a:lstStyle/>
                        <a:p>
                          <a:pPr algn="ctr">
                            <a:lnSpc>
                              <a:spcPct val="107000"/>
                            </a:lnSpc>
                            <a:spcAft>
                              <a:spcPts val="800"/>
                            </a:spcAft>
                          </a:pPr>
                          <a:r>
                            <a:rPr lang="es-AR" sz="1200">
                              <a:effectLst/>
                            </a:rPr>
                            <a:t>SB</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44088" marR="44088" marT="0" marB="0" anchor="ctr"/>
                    </a:tc>
                    <a:extLst>
                      <a:ext uri="{0D108BD9-81ED-4DB2-BD59-A6C34878D82A}">
                        <a16:rowId xmlns:a16="http://schemas.microsoft.com/office/drawing/2014/main" val="971809129"/>
                      </a:ext>
                    </a:extLst>
                  </a:tr>
                  <a:tr h="188951">
                    <a:tc>
                      <a:txBody>
                        <a:bodyPr/>
                        <a:lstStyle/>
                        <a:p>
                          <a:pPr>
                            <a:lnSpc>
                              <a:spcPct val="107000"/>
                            </a:lnSpc>
                            <a:spcAft>
                              <a:spcPts val="800"/>
                            </a:spcAft>
                          </a:pPr>
                          <a:r>
                            <a:rPr lang="es-AR" sz="1200">
                              <a:effectLst/>
                            </a:rPr>
                            <a:t>Dichlorometane</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44088" marR="44088" marT="0" marB="0" anchor="ctr"/>
                    </a:tc>
                    <a:tc>
                      <a:txBody>
                        <a:bodyPr/>
                        <a:lstStyle/>
                        <a:p>
                          <a:pPr algn="ctr">
                            <a:lnSpc>
                              <a:spcPct val="107000"/>
                            </a:lnSpc>
                            <a:spcAft>
                              <a:spcPts val="800"/>
                            </a:spcAft>
                          </a:pPr>
                          <a:r>
                            <a:rPr lang="es-AR" sz="1200">
                              <a:effectLst/>
                            </a:rPr>
                            <a:t>246,5044475</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44088" marR="44088" marT="0" marB="0" anchor="ctr"/>
                    </a:tc>
                    <a:tc>
                      <a:txBody>
                        <a:bodyPr/>
                        <a:lstStyle/>
                        <a:p>
                          <a:pPr algn="ctr">
                            <a:lnSpc>
                              <a:spcPct val="107000"/>
                            </a:lnSpc>
                            <a:spcAft>
                              <a:spcPts val="800"/>
                            </a:spcAft>
                          </a:pPr>
                          <a:r>
                            <a:rPr lang="es-AR" sz="1200">
                              <a:effectLst/>
                            </a:rPr>
                            <a:t>40,567219</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44088" marR="44088" marT="0" marB="0" anchor="ctr"/>
                    </a:tc>
                    <a:tc>
                      <a:txBody>
                        <a:bodyPr/>
                        <a:lstStyle/>
                        <a:p>
                          <a:pPr algn="ctr">
                            <a:lnSpc>
                              <a:spcPct val="107000"/>
                            </a:lnSpc>
                            <a:spcAft>
                              <a:spcPts val="800"/>
                            </a:spcAft>
                          </a:pPr>
                          <a:r>
                            <a:rPr lang="es-AR" sz="1200">
                              <a:effectLst/>
                            </a:rPr>
                            <a:t>0,79</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44088" marR="44088" marT="0" marB="0" anchor="ctr"/>
                    </a:tc>
                    <a:tc>
                      <a:txBody>
                        <a:bodyPr/>
                        <a:lstStyle/>
                        <a:p>
                          <a:pPr algn="ctr">
                            <a:lnSpc>
                              <a:spcPct val="107000"/>
                            </a:lnSpc>
                            <a:spcAft>
                              <a:spcPts val="800"/>
                            </a:spcAft>
                          </a:pPr>
                          <a:r>
                            <a:rPr lang="es-AR" sz="1200">
                              <a:effectLst/>
                            </a:rPr>
                            <a:t>0,04</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44088" marR="44088" marT="0" marB="0" anchor="ctr"/>
                    </a:tc>
                    <a:tc>
                      <a:txBody>
                        <a:bodyPr/>
                        <a:lstStyle/>
                        <a:p>
                          <a:pPr algn="ctr">
                            <a:lnSpc>
                              <a:spcPct val="107000"/>
                            </a:lnSpc>
                            <a:spcAft>
                              <a:spcPts val="800"/>
                            </a:spcAft>
                          </a:pPr>
                          <a:r>
                            <a:rPr lang="es-AR" sz="1200">
                              <a:effectLst/>
                            </a:rPr>
                            <a:t>-0,01</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44088" marR="44088" marT="0" marB="0" anchor="ctr"/>
                    </a:tc>
                    <a:tc>
                      <a:txBody>
                        <a:bodyPr/>
                        <a:lstStyle/>
                        <a:p>
                          <a:pPr algn="ctr">
                            <a:lnSpc>
                              <a:spcPct val="107000"/>
                            </a:lnSpc>
                            <a:spcAft>
                              <a:spcPts val="800"/>
                            </a:spcAft>
                          </a:pPr>
                          <a:r>
                            <a:rPr lang="es-AR" sz="1200">
                              <a:effectLst/>
                            </a:rPr>
                            <a:t>0,761</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44088" marR="44088" marT="0" marB="0" anchor="ctr"/>
                    </a:tc>
                    <a:tc>
                      <a:txBody>
                        <a:bodyPr/>
                        <a:lstStyle/>
                        <a:p>
                          <a:pPr algn="ctr">
                            <a:lnSpc>
                              <a:spcPct val="107000"/>
                            </a:lnSpc>
                            <a:spcAft>
                              <a:spcPts val="800"/>
                            </a:spcAft>
                          </a:pPr>
                          <a:r>
                            <a:rPr lang="es-AR" sz="1200">
                              <a:effectLst/>
                            </a:rPr>
                            <a:t>0,769</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44088" marR="44088" marT="0" marB="0" anchor="ctr"/>
                    </a:tc>
                    <a:tc>
                      <a:txBody>
                        <a:bodyPr/>
                        <a:lstStyle/>
                        <a:p>
                          <a:pPr algn="ctr">
                            <a:lnSpc>
                              <a:spcPct val="107000"/>
                            </a:lnSpc>
                            <a:spcAft>
                              <a:spcPts val="800"/>
                            </a:spcAft>
                          </a:pPr>
                          <a:r>
                            <a:rPr lang="es-AR" sz="1200">
                              <a:effectLst/>
                            </a:rPr>
                            <a:t>0,04</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44088" marR="44088" marT="0" marB="0" anchor="ctr"/>
                    </a:tc>
                    <a:tc>
                      <a:txBody>
                        <a:bodyPr/>
                        <a:lstStyle/>
                        <a:p>
                          <a:pPr algn="ctr">
                            <a:lnSpc>
                              <a:spcPct val="107000"/>
                            </a:lnSpc>
                            <a:spcAft>
                              <a:spcPts val="800"/>
                            </a:spcAft>
                          </a:pPr>
                          <a:r>
                            <a:rPr lang="es-AR" sz="1200">
                              <a:effectLst/>
                            </a:rPr>
                            <a:t>0,178</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44088" marR="44088" marT="0" marB="0" anchor="ctr"/>
                    </a:tc>
                    <a:extLst>
                      <a:ext uri="{0D108BD9-81ED-4DB2-BD59-A6C34878D82A}">
                        <a16:rowId xmlns:a16="http://schemas.microsoft.com/office/drawing/2014/main" val="4011658328"/>
                      </a:ext>
                    </a:extLst>
                  </a:tr>
                  <a:tr h="188951">
                    <a:tc>
                      <a:txBody>
                        <a:bodyPr/>
                        <a:lstStyle/>
                        <a:p>
                          <a:pPr>
                            <a:lnSpc>
                              <a:spcPct val="107000"/>
                            </a:lnSpc>
                            <a:spcAft>
                              <a:spcPts val="800"/>
                            </a:spcAft>
                          </a:pPr>
                          <a:r>
                            <a:rPr lang="es-AR" sz="1200">
                              <a:effectLst/>
                            </a:rPr>
                            <a:t>Acetonitrile</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44088" marR="44088" marT="0" marB="0" anchor="ctr"/>
                    </a:tc>
                    <a:tc>
                      <a:txBody>
                        <a:bodyPr/>
                        <a:lstStyle/>
                        <a:p>
                          <a:pPr algn="ctr">
                            <a:lnSpc>
                              <a:spcPct val="107000"/>
                            </a:lnSpc>
                            <a:spcAft>
                              <a:spcPts val="800"/>
                            </a:spcAft>
                          </a:pPr>
                          <a:r>
                            <a:rPr lang="es-AR" sz="1200">
                              <a:effectLst/>
                            </a:rPr>
                            <a:t>246,7390225</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44088" marR="44088" marT="0" marB="0" anchor="ctr"/>
                    </a:tc>
                    <a:tc>
                      <a:txBody>
                        <a:bodyPr/>
                        <a:lstStyle/>
                        <a:p>
                          <a:pPr algn="ctr">
                            <a:lnSpc>
                              <a:spcPct val="107000"/>
                            </a:lnSpc>
                            <a:spcAft>
                              <a:spcPts val="800"/>
                            </a:spcAft>
                          </a:pPr>
                          <a:r>
                            <a:rPr lang="es-AR" sz="1200">
                              <a:effectLst/>
                            </a:rPr>
                            <a:t>40,5286521</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44088" marR="44088" marT="0" marB="0" anchor="ctr"/>
                    </a:tc>
                    <a:tc>
                      <a:txBody>
                        <a:bodyPr/>
                        <a:lstStyle/>
                        <a:p>
                          <a:pPr algn="ctr">
                            <a:lnSpc>
                              <a:spcPct val="107000"/>
                            </a:lnSpc>
                            <a:spcAft>
                              <a:spcPts val="800"/>
                            </a:spcAft>
                          </a:pPr>
                          <a:r>
                            <a:rPr lang="es-AR" sz="1200">
                              <a:effectLst/>
                            </a:rPr>
                            <a:t>0,75</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44088" marR="44088" marT="0" marB="0" anchor="ctr"/>
                    </a:tc>
                    <a:tc>
                      <a:txBody>
                        <a:bodyPr/>
                        <a:lstStyle/>
                        <a:p>
                          <a:pPr algn="ctr">
                            <a:lnSpc>
                              <a:spcPct val="107000"/>
                            </a:lnSpc>
                            <a:spcAft>
                              <a:spcPts val="800"/>
                            </a:spcAft>
                          </a:pPr>
                          <a:r>
                            <a:rPr lang="es-AR" sz="1200">
                              <a:effectLst/>
                            </a:rPr>
                            <a:t>0,19</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44088" marR="44088" marT="0" marB="0" anchor="ctr"/>
                    </a:tc>
                    <a:tc>
                      <a:txBody>
                        <a:bodyPr/>
                        <a:lstStyle/>
                        <a:p>
                          <a:pPr algn="ctr">
                            <a:lnSpc>
                              <a:spcPct val="107000"/>
                            </a:lnSpc>
                            <a:spcAft>
                              <a:spcPts val="800"/>
                            </a:spcAft>
                          </a:pPr>
                          <a:r>
                            <a:rPr lang="es-AR" sz="1200">
                              <a:effectLst/>
                            </a:rPr>
                            <a:t>0,31</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44088" marR="44088" marT="0" marB="0" anchor="ctr"/>
                    </a:tc>
                    <a:tc>
                      <a:txBody>
                        <a:bodyPr/>
                        <a:lstStyle/>
                        <a:p>
                          <a:pPr algn="ctr">
                            <a:lnSpc>
                              <a:spcPct val="107000"/>
                            </a:lnSpc>
                            <a:spcAft>
                              <a:spcPts val="800"/>
                            </a:spcAft>
                          </a:pPr>
                          <a:r>
                            <a:rPr lang="es-AR" sz="1200">
                              <a:effectLst/>
                            </a:rPr>
                            <a:t>0,645</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44088" marR="44088" marT="0" marB="0" anchor="ctr"/>
                    </a:tc>
                    <a:tc>
                      <a:txBody>
                        <a:bodyPr/>
                        <a:lstStyle/>
                        <a:p>
                          <a:pPr algn="ctr">
                            <a:lnSpc>
                              <a:spcPct val="107000"/>
                            </a:lnSpc>
                            <a:spcAft>
                              <a:spcPts val="800"/>
                            </a:spcAft>
                          </a:pPr>
                          <a:r>
                            <a:rPr lang="es-AR" sz="1200">
                              <a:effectLst/>
                            </a:rPr>
                            <a:t>0,974</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44088" marR="44088" marT="0" marB="0" anchor="ctr"/>
                    </a:tc>
                    <a:tc>
                      <a:txBody>
                        <a:bodyPr/>
                        <a:lstStyle/>
                        <a:p>
                          <a:pPr algn="ctr">
                            <a:lnSpc>
                              <a:spcPct val="107000"/>
                            </a:lnSpc>
                            <a:spcAft>
                              <a:spcPts val="800"/>
                            </a:spcAft>
                          </a:pPr>
                          <a:r>
                            <a:rPr lang="es-AR" sz="1200">
                              <a:effectLst/>
                            </a:rPr>
                            <a:t>0,044</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44088" marR="44088" marT="0" marB="0" anchor="ctr"/>
                    </a:tc>
                    <a:tc>
                      <a:txBody>
                        <a:bodyPr/>
                        <a:lstStyle/>
                        <a:p>
                          <a:pPr algn="ctr">
                            <a:lnSpc>
                              <a:spcPct val="107000"/>
                            </a:lnSpc>
                            <a:spcAft>
                              <a:spcPts val="800"/>
                            </a:spcAft>
                          </a:pPr>
                          <a:r>
                            <a:rPr lang="es-AR" sz="1200">
                              <a:effectLst/>
                            </a:rPr>
                            <a:t>0,286</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44088" marR="44088" marT="0" marB="0" anchor="ctr"/>
                    </a:tc>
                    <a:extLst>
                      <a:ext uri="{0D108BD9-81ED-4DB2-BD59-A6C34878D82A}">
                        <a16:rowId xmlns:a16="http://schemas.microsoft.com/office/drawing/2014/main" val="2458781847"/>
                      </a:ext>
                    </a:extLst>
                  </a:tr>
                  <a:tr h="188951">
                    <a:tc>
                      <a:txBody>
                        <a:bodyPr/>
                        <a:lstStyle/>
                        <a:p>
                          <a:pPr>
                            <a:lnSpc>
                              <a:spcPct val="107000"/>
                            </a:lnSpc>
                            <a:spcAft>
                              <a:spcPts val="800"/>
                            </a:spcAft>
                          </a:pPr>
                          <a:r>
                            <a:rPr lang="es-AR" sz="1200">
                              <a:effectLst/>
                            </a:rPr>
                            <a:t>2-propanol</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44088" marR="44088" marT="0" marB="0" anchor="ctr"/>
                    </a:tc>
                    <a:tc>
                      <a:txBody>
                        <a:bodyPr/>
                        <a:lstStyle/>
                        <a:p>
                          <a:pPr algn="ctr">
                            <a:lnSpc>
                              <a:spcPct val="107000"/>
                            </a:lnSpc>
                            <a:spcAft>
                              <a:spcPts val="800"/>
                            </a:spcAft>
                          </a:pPr>
                          <a:r>
                            <a:rPr lang="es-AR" sz="1200">
                              <a:effectLst/>
                            </a:rPr>
                            <a:t>242,1926825</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44088" marR="44088" marT="0" marB="0" anchor="ctr"/>
                    </a:tc>
                    <a:tc>
                      <a:txBody>
                        <a:bodyPr/>
                        <a:lstStyle/>
                        <a:p>
                          <a:pPr algn="ctr">
                            <a:lnSpc>
                              <a:spcPct val="107000"/>
                            </a:lnSpc>
                            <a:spcAft>
                              <a:spcPts val="800"/>
                            </a:spcAft>
                          </a:pPr>
                          <a:r>
                            <a:rPr lang="es-AR" sz="1200">
                              <a:effectLst/>
                            </a:rPr>
                            <a:t>41,2894391</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44088" marR="44088" marT="0" marB="0" anchor="ctr"/>
                    </a:tc>
                    <a:tc>
                      <a:txBody>
                        <a:bodyPr/>
                        <a:lstStyle/>
                        <a:p>
                          <a:pPr algn="ctr">
                            <a:lnSpc>
                              <a:spcPct val="107000"/>
                            </a:lnSpc>
                            <a:spcAft>
                              <a:spcPts val="800"/>
                            </a:spcAft>
                          </a:pPr>
                          <a:r>
                            <a:rPr lang="es-AR" sz="1200">
                              <a:effectLst/>
                            </a:rPr>
                            <a:t>0,48</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44088" marR="44088" marT="0" marB="0" anchor="ctr"/>
                    </a:tc>
                    <a:tc>
                      <a:txBody>
                        <a:bodyPr/>
                        <a:lstStyle/>
                        <a:p>
                          <a:pPr algn="ctr">
                            <a:lnSpc>
                              <a:spcPct val="107000"/>
                            </a:lnSpc>
                            <a:spcAft>
                              <a:spcPts val="800"/>
                            </a:spcAft>
                          </a:pPr>
                          <a:r>
                            <a:rPr lang="es-AR" sz="1200">
                              <a:effectLst/>
                            </a:rPr>
                            <a:t>0,76</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44088" marR="44088" marT="0" marB="0" anchor="ctr"/>
                    </a:tc>
                    <a:tc>
                      <a:txBody>
                        <a:bodyPr/>
                        <a:lstStyle/>
                        <a:p>
                          <a:pPr algn="ctr">
                            <a:lnSpc>
                              <a:spcPct val="107000"/>
                            </a:lnSpc>
                            <a:spcAft>
                              <a:spcPts val="800"/>
                            </a:spcAft>
                          </a:pPr>
                          <a:r>
                            <a:rPr lang="es-AR" sz="1200">
                              <a:effectLst/>
                            </a:rPr>
                            <a:t>0,84</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44088" marR="44088" marT="0" marB="0" anchor="ctr"/>
                    </a:tc>
                    <a:tc>
                      <a:txBody>
                        <a:bodyPr/>
                        <a:lstStyle/>
                        <a:p>
                          <a:pPr algn="ctr">
                            <a:lnSpc>
                              <a:spcPct val="107000"/>
                            </a:lnSpc>
                            <a:spcAft>
                              <a:spcPts val="800"/>
                            </a:spcAft>
                          </a:pPr>
                          <a:r>
                            <a:rPr lang="es-AR" sz="1200">
                              <a:effectLst/>
                            </a:rPr>
                            <a:t>0,633</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44088" marR="44088" marT="0" marB="0" anchor="ctr"/>
                    </a:tc>
                    <a:tc>
                      <a:txBody>
                        <a:bodyPr/>
                        <a:lstStyle/>
                        <a:p>
                          <a:pPr algn="ctr">
                            <a:lnSpc>
                              <a:spcPct val="107000"/>
                            </a:lnSpc>
                            <a:spcAft>
                              <a:spcPts val="800"/>
                            </a:spcAft>
                          </a:pPr>
                          <a:r>
                            <a:rPr lang="es-AR" sz="1200">
                              <a:effectLst/>
                            </a:rPr>
                            <a:t>0,808</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44088" marR="44088" marT="0" marB="0" anchor="ctr"/>
                    </a:tc>
                    <a:tc>
                      <a:txBody>
                        <a:bodyPr/>
                        <a:lstStyle/>
                        <a:p>
                          <a:pPr algn="ctr">
                            <a:lnSpc>
                              <a:spcPct val="107000"/>
                            </a:lnSpc>
                            <a:spcAft>
                              <a:spcPts val="800"/>
                            </a:spcAft>
                          </a:pPr>
                          <a:r>
                            <a:rPr lang="es-AR" sz="1200">
                              <a:effectLst/>
                            </a:rPr>
                            <a:t>0,283</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44088" marR="44088" marT="0" marB="0" anchor="ctr"/>
                    </a:tc>
                    <a:tc>
                      <a:txBody>
                        <a:bodyPr/>
                        <a:lstStyle/>
                        <a:p>
                          <a:pPr algn="ctr">
                            <a:lnSpc>
                              <a:spcPct val="107000"/>
                            </a:lnSpc>
                            <a:spcAft>
                              <a:spcPts val="800"/>
                            </a:spcAft>
                          </a:pPr>
                          <a:r>
                            <a:rPr lang="es-AR" sz="1200">
                              <a:effectLst/>
                            </a:rPr>
                            <a:t>0,83</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44088" marR="44088" marT="0" marB="0" anchor="ctr"/>
                    </a:tc>
                    <a:extLst>
                      <a:ext uri="{0D108BD9-81ED-4DB2-BD59-A6C34878D82A}">
                        <a16:rowId xmlns:a16="http://schemas.microsoft.com/office/drawing/2014/main" val="1256191470"/>
                      </a:ext>
                    </a:extLst>
                  </a:tr>
                  <a:tr h="188951">
                    <a:tc>
                      <a:txBody>
                        <a:bodyPr/>
                        <a:lstStyle/>
                        <a:p>
                          <a:pPr>
                            <a:lnSpc>
                              <a:spcPct val="107000"/>
                            </a:lnSpc>
                            <a:spcAft>
                              <a:spcPts val="800"/>
                            </a:spcAft>
                          </a:pPr>
                          <a:r>
                            <a:rPr lang="es-AR" sz="1200">
                              <a:effectLst/>
                            </a:rPr>
                            <a:t>Ethanol</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44088" marR="44088" marT="0" marB="0" anchor="ctr"/>
                    </a:tc>
                    <a:tc>
                      <a:txBody>
                        <a:bodyPr/>
                        <a:lstStyle/>
                        <a:p>
                          <a:pPr algn="ctr">
                            <a:lnSpc>
                              <a:spcPct val="107000"/>
                            </a:lnSpc>
                            <a:spcAft>
                              <a:spcPts val="800"/>
                            </a:spcAft>
                          </a:pPr>
                          <a:r>
                            <a:rPr lang="es-AR" sz="1200">
                              <a:effectLst/>
                            </a:rPr>
                            <a:t>243,7554925</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44088" marR="44088" marT="0" marB="0" anchor="ctr"/>
                    </a:tc>
                    <a:tc>
                      <a:txBody>
                        <a:bodyPr/>
                        <a:lstStyle/>
                        <a:p>
                          <a:pPr algn="ctr">
                            <a:lnSpc>
                              <a:spcPct val="107000"/>
                            </a:lnSpc>
                            <a:spcAft>
                              <a:spcPts val="800"/>
                            </a:spcAft>
                          </a:pPr>
                          <a:r>
                            <a:rPr lang="es-AR" sz="1200">
                              <a:effectLst/>
                            </a:rPr>
                            <a:t>41,0247166</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44088" marR="44088" marT="0" marB="0" anchor="ctr"/>
                    </a:tc>
                    <a:tc>
                      <a:txBody>
                        <a:bodyPr/>
                        <a:lstStyle/>
                        <a:p>
                          <a:pPr algn="ctr">
                            <a:lnSpc>
                              <a:spcPct val="107000"/>
                            </a:lnSpc>
                            <a:spcAft>
                              <a:spcPts val="800"/>
                            </a:spcAft>
                          </a:pPr>
                          <a:r>
                            <a:rPr lang="es-AR" sz="1200">
                              <a:effectLst/>
                            </a:rPr>
                            <a:t>0,54</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44088" marR="44088" marT="0" marB="0" anchor="ctr"/>
                    </a:tc>
                    <a:tc>
                      <a:txBody>
                        <a:bodyPr/>
                        <a:lstStyle/>
                        <a:p>
                          <a:pPr algn="ctr">
                            <a:lnSpc>
                              <a:spcPct val="107000"/>
                            </a:lnSpc>
                            <a:spcAft>
                              <a:spcPts val="800"/>
                            </a:spcAft>
                          </a:pPr>
                          <a:r>
                            <a:rPr lang="es-AR" sz="1200">
                              <a:effectLst/>
                            </a:rPr>
                            <a:t>0,83</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44088" marR="44088" marT="0" marB="0" anchor="ctr"/>
                    </a:tc>
                    <a:tc>
                      <a:txBody>
                        <a:bodyPr/>
                        <a:lstStyle/>
                        <a:p>
                          <a:pPr algn="ctr">
                            <a:lnSpc>
                              <a:spcPct val="107000"/>
                            </a:lnSpc>
                            <a:spcAft>
                              <a:spcPts val="800"/>
                            </a:spcAft>
                          </a:pPr>
                          <a:r>
                            <a:rPr lang="es-AR" sz="1200">
                              <a:effectLst/>
                            </a:rPr>
                            <a:t>0,77</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44088" marR="44088" marT="0" marB="0" anchor="ctr"/>
                    </a:tc>
                    <a:tc>
                      <a:txBody>
                        <a:bodyPr/>
                        <a:lstStyle/>
                        <a:p>
                          <a:pPr algn="ctr">
                            <a:lnSpc>
                              <a:spcPct val="107000"/>
                            </a:lnSpc>
                            <a:spcAft>
                              <a:spcPts val="800"/>
                            </a:spcAft>
                          </a:pPr>
                          <a:r>
                            <a:rPr lang="es-AR" sz="1200">
                              <a:effectLst/>
                            </a:rPr>
                            <a:t>0,633</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44088" marR="44088" marT="0" marB="0" anchor="ctr"/>
                    </a:tc>
                    <a:tc>
                      <a:txBody>
                        <a:bodyPr/>
                        <a:lstStyle/>
                        <a:p>
                          <a:pPr algn="ctr">
                            <a:lnSpc>
                              <a:spcPct val="107000"/>
                            </a:lnSpc>
                            <a:spcAft>
                              <a:spcPts val="800"/>
                            </a:spcAft>
                          </a:pPr>
                          <a:r>
                            <a:rPr lang="es-AR" sz="1200">
                              <a:effectLst/>
                            </a:rPr>
                            <a:t>0,783</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44088" marR="44088" marT="0" marB="0" anchor="ctr"/>
                    </a:tc>
                    <a:tc>
                      <a:txBody>
                        <a:bodyPr/>
                        <a:lstStyle/>
                        <a:p>
                          <a:pPr algn="ctr">
                            <a:lnSpc>
                              <a:spcPct val="107000"/>
                            </a:lnSpc>
                            <a:spcAft>
                              <a:spcPts val="800"/>
                            </a:spcAft>
                          </a:pPr>
                          <a:r>
                            <a:rPr lang="es-AR" sz="1200">
                              <a:effectLst/>
                            </a:rPr>
                            <a:t>0,4</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44088" marR="44088" marT="0" marB="0" anchor="ctr"/>
                    </a:tc>
                    <a:tc>
                      <a:txBody>
                        <a:bodyPr/>
                        <a:lstStyle/>
                        <a:p>
                          <a:pPr algn="ctr">
                            <a:lnSpc>
                              <a:spcPct val="107000"/>
                            </a:lnSpc>
                            <a:spcAft>
                              <a:spcPts val="800"/>
                            </a:spcAft>
                          </a:pPr>
                          <a:r>
                            <a:rPr lang="es-AR" sz="1200">
                              <a:effectLst/>
                            </a:rPr>
                            <a:t>0,658</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44088" marR="44088" marT="0" marB="0" anchor="ctr"/>
                    </a:tc>
                    <a:extLst>
                      <a:ext uri="{0D108BD9-81ED-4DB2-BD59-A6C34878D82A}">
                        <a16:rowId xmlns:a16="http://schemas.microsoft.com/office/drawing/2014/main" val="1743594393"/>
                      </a:ext>
                    </a:extLst>
                  </a:tr>
                  <a:tr h="188951">
                    <a:tc>
                      <a:txBody>
                        <a:bodyPr/>
                        <a:lstStyle/>
                        <a:p>
                          <a:pPr>
                            <a:lnSpc>
                              <a:spcPct val="107000"/>
                            </a:lnSpc>
                            <a:spcAft>
                              <a:spcPts val="800"/>
                            </a:spcAft>
                          </a:pPr>
                          <a:r>
                            <a:rPr lang="es-AR" sz="1200">
                              <a:effectLst/>
                            </a:rPr>
                            <a:t>Methanol</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44088" marR="44088" marT="0" marB="0" anchor="ctr"/>
                    </a:tc>
                    <a:tc>
                      <a:txBody>
                        <a:bodyPr/>
                        <a:lstStyle/>
                        <a:p>
                          <a:pPr algn="ctr">
                            <a:lnSpc>
                              <a:spcPct val="107000"/>
                            </a:lnSpc>
                            <a:spcAft>
                              <a:spcPts val="800"/>
                            </a:spcAft>
                          </a:pPr>
                          <a:r>
                            <a:rPr lang="es-AR" sz="1200">
                              <a:effectLst/>
                            </a:rPr>
                            <a:t>243,0220125</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44088" marR="44088" marT="0" marB="0" anchor="ctr"/>
                    </a:tc>
                    <a:tc>
                      <a:txBody>
                        <a:bodyPr/>
                        <a:lstStyle/>
                        <a:p>
                          <a:pPr algn="ctr">
                            <a:lnSpc>
                              <a:spcPct val="107000"/>
                            </a:lnSpc>
                            <a:spcAft>
                              <a:spcPts val="800"/>
                            </a:spcAft>
                          </a:pPr>
                          <a:r>
                            <a:rPr lang="es-AR" sz="1200">
                              <a:effectLst/>
                            </a:rPr>
                            <a:t>41,1485358</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44088" marR="44088" marT="0" marB="0" anchor="ctr"/>
                    </a:tc>
                    <a:tc>
                      <a:txBody>
                        <a:bodyPr/>
                        <a:lstStyle/>
                        <a:p>
                          <a:pPr algn="ctr">
                            <a:lnSpc>
                              <a:spcPct val="107000"/>
                            </a:lnSpc>
                            <a:spcAft>
                              <a:spcPts val="800"/>
                            </a:spcAft>
                          </a:pPr>
                          <a:r>
                            <a:rPr lang="es-AR" sz="1200">
                              <a:effectLst/>
                            </a:rPr>
                            <a:t>0,6</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44088" marR="44088" marT="0" marB="0" anchor="ctr"/>
                    </a:tc>
                    <a:tc>
                      <a:txBody>
                        <a:bodyPr/>
                        <a:lstStyle/>
                        <a:p>
                          <a:pPr algn="ctr">
                            <a:lnSpc>
                              <a:spcPct val="107000"/>
                            </a:lnSpc>
                            <a:spcAft>
                              <a:spcPts val="800"/>
                            </a:spcAft>
                          </a:pPr>
                          <a:r>
                            <a:rPr lang="es-AR" sz="1200">
                              <a:effectLst/>
                            </a:rPr>
                            <a:t>0,93</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44088" marR="44088" marT="0" marB="0" anchor="ctr"/>
                    </a:tc>
                    <a:tc>
                      <a:txBody>
                        <a:bodyPr/>
                        <a:lstStyle/>
                        <a:p>
                          <a:pPr algn="ctr">
                            <a:lnSpc>
                              <a:spcPct val="107000"/>
                            </a:lnSpc>
                            <a:spcAft>
                              <a:spcPts val="800"/>
                            </a:spcAft>
                          </a:pPr>
                          <a:r>
                            <a:rPr lang="es-AR" sz="1200">
                              <a:effectLst/>
                            </a:rPr>
                            <a:t>0,62</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44088" marR="44088" marT="0" marB="0" anchor="ctr"/>
                    </a:tc>
                    <a:tc>
                      <a:txBody>
                        <a:bodyPr/>
                        <a:lstStyle/>
                        <a:p>
                          <a:pPr algn="ctr">
                            <a:lnSpc>
                              <a:spcPct val="107000"/>
                            </a:lnSpc>
                            <a:spcAft>
                              <a:spcPts val="800"/>
                            </a:spcAft>
                          </a:pPr>
                          <a:r>
                            <a:rPr lang="es-AR" sz="1200">
                              <a:effectLst/>
                            </a:rPr>
                            <a:t>0,608</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44088" marR="44088" marT="0" marB="0" anchor="ctr"/>
                    </a:tc>
                    <a:tc>
                      <a:txBody>
                        <a:bodyPr/>
                        <a:lstStyle/>
                        <a:p>
                          <a:pPr algn="ctr">
                            <a:lnSpc>
                              <a:spcPct val="107000"/>
                            </a:lnSpc>
                            <a:spcAft>
                              <a:spcPts val="800"/>
                            </a:spcAft>
                          </a:pPr>
                          <a:r>
                            <a:rPr lang="es-AR" sz="1200">
                              <a:effectLst/>
                            </a:rPr>
                            <a:t>0,904</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44088" marR="44088" marT="0" marB="0" anchor="ctr"/>
                    </a:tc>
                    <a:tc>
                      <a:txBody>
                        <a:bodyPr/>
                        <a:lstStyle/>
                        <a:p>
                          <a:pPr algn="ctr">
                            <a:lnSpc>
                              <a:spcPct val="107000"/>
                            </a:lnSpc>
                            <a:spcAft>
                              <a:spcPts val="800"/>
                            </a:spcAft>
                          </a:pPr>
                          <a:r>
                            <a:rPr lang="es-AR" sz="1200">
                              <a:effectLst/>
                            </a:rPr>
                            <a:t>0,605</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44088" marR="44088" marT="0" marB="0" anchor="ctr"/>
                    </a:tc>
                    <a:tc>
                      <a:txBody>
                        <a:bodyPr/>
                        <a:lstStyle/>
                        <a:p>
                          <a:pPr algn="ctr">
                            <a:lnSpc>
                              <a:spcPct val="107000"/>
                            </a:lnSpc>
                            <a:spcAft>
                              <a:spcPts val="800"/>
                            </a:spcAft>
                          </a:pPr>
                          <a:r>
                            <a:rPr lang="es-AR" sz="1200" dirty="0">
                              <a:effectLst/>
                            </a:rPr>
                            <a:t>0,545</a:t>
                          </a:r>
                          <a:endParaRPr lang="es-A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088" marR="44088" marT="0" marB="0" anchor="ctr"/>
                    </a:tc>
                    <a:extLst>
                      <a:ext uri="{0D108BD9-81ED-4DB2-BD59-A6C34878D82A}">
                        <a16:rowId xmlns:a16="http://schemas.microsoft.com/office/drawing/2014/main" val="3485356541"/>
                      </a:ext>
                    </a:extLst>
                  </a:tr>
                </a:tbl>
              </a:graphicData>
            </a:graphic>
          </p:graphicFrame>
        </mc:Fallback>
      </mc:AlternateContent>
    </p:spTree>
    <p:extLst>
      <p:ext uri="{BB962C8B-B14F-4D97-AF65-F5344CB8AC3E}">
        <p14:creationId xmlns:p14="http://schemas.microsoft.com/office/powerpoint/2010/main" val="31431670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CF8AFEB-D629-432D-9288-39A0078A474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sp>
        <p:nvSpPr>
          <p:cNvPr id="2" name="TextBox 2">
            <a:extLst>
              <a:ext uri="{FF2B5EF4-FFF2-40B4-BE49-F238E27FC236}">
                <a16:creationId xmlns:a16="http://schemas.microsoft.com/office/drawing/2014/main" id="{9EB3D0D6-71F5-4327-A07E-C694AEA9ADAF}"/>
              </a:ext>
            </a:extLst>
          </p:cNvPr>
          <p:cNvSpPr txBox="1"/>
          <p:nvPr/>
        </p:nvSpPr>
        <p:spPr>
          <a:xfrm>
            <a:off x="693775" y="914400"/>
            <a:ext cx="4022724" cy="1200329"/>
          </a:xfrm>
          <a:prstGeom prst="rect">
            <a:avLst/>
          </a:prstGeom>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p:spPr>
        <p:txBody>
          <a:bodyPr wrap="square" rtlCol="0">
            <a:spAutoFit/>
          </a:bodyPr>
          <a:lstStyle/>
          <a:p>
            <a:pPr algn="just"/>
            <a:r>
              <a:rPr lang="en-US" b="0" i="0" dirty="0">
                <a:solidFill>
                  <a:srgbClr val="222222"/>
                </a:solidFill>
                <a:effectLst/>
              </a:rPr>
              <a:t>The solvatochromic study of MNZ was performed with 2x10</a:t>
            </a:r>
            <a:r>
              <a:rPr lang="en-US" b="0" i="0" baseline="30000" dirty="0">
                <a:solidFill>
                  <a:srgbClr val="222222"/>
                </a:solidFill>
                <a:effectLst/>
              </a:rPr>
              <a:t>-4</a:t>
            </a:r>
            <a:r>
              <a:rPr lang="en-US" b="0" i="0" dirty="0">
                <a:solidFill>
                  <a:srgbClr val="222222"/>
                </a:solidFill>
                <a:effectLst/>
              </a:rPr>
              <a:t> M solutions in 7 pure polar solvents, 3 protic and 4 aprotic.</a:t>
            </a:r>
          </a:p>
        </p:txBody>
      </p:sp>
      <p:sp>
        <p:nvSpPr>
          <p:cNvPr id="7" name="TextBox 2">
            <a:extLst>
              <a:ext uri="{FF2B5EF4-FFF2-40B4-BE49-F238E27FC236}">
                <a16:creationId xmlns:a16="http://schemas.microsoft.com/office/drawing/2014/main" id="{D496E235-FA16-4D37-AF9A-7C3DCA9DBB5C}"/>
              </a:ext>
            </a:extLst>
          </p:cNvPr>
          <p:cNvSpPr txBox="1"/>
          <p:nvPr/>
        </p:nvSpPr>
        <p:spPr>
          <a:xfrm>
            <a:off x="685800" y="217920"/>
            <a:ext cx="7848600" cy="461665"/>
          </a:xfrm>
          <a:prstGeom prst="rect">
            <a:avLst/>
          </a:prstGeom>
          <a:noFill/>
        </p:spPr>
        <p:txBody>
          <a:bodyPr wrap="square" rtlCol="0">
            <a:spAutoFit/>
          </a:bodyPr>
          <a:lstStyle/>
          <a:p>
            <a:r>
              <a:rPr lang="fr-FR" sz="2400" b="1" dirty="0" err="1">
                <a:solidFill>
                  <a:schemeClr val="tx2"/>
                </a:solidFill>
                <a:effectLst>
                  <a:outerShdw blurRad="38100" dist="38100" dir="2700000" algn="tl">
                    <a:srgbClr val="000000">
                      <a:alpha val="43137"/>
                    </a:srgbClr>
                  </a:outerShdw>
                </a:effectLst>
              </a:rPr>
              <a:t>Results</a:t>
            </a:r>
            <a:r>
              <a:rPr lang="fr-FR" sz="2400" b="1" dirty="0">
                <a:solidFill>
                  <a:schemeClr val="tx2"/>
                </a:solidFill>
                <a:effectLst>
                  <a:outerShdw blurRad="38100" dist="38100" dir="2700000" algn="tl">
                    <a:srgbClr val="000000">
                      <a:alpha val="43137"/>
                    </a:srgbClr>
                  </a:outerShdw>
                </a:effectLst>
              </a:rPr>
              <a:t> and discussion</a:t>
            </a:r>
          </a:p>
        </p:txBody>
      </p:sp>
      <p:graphicFrame>
        <p:nvGraphicFramePr>
          <p:cNvPr id="6" name="Objeto 5">
            <a:extLst>
              <a:ext uri="{FF2B5EF4-FFF2-40B4-BE49-F238E27FC236}">
                <a16:creationId xmlns:a16="http://schemas.microsoft.com/office/drawing/2014/main" id="{F7756BF2-157F-4980-8664-9F050E30CC5F}"/>
              </a:ext>
            </a:extLst>
          </p:cNvPr>
          <p:cNvGraphicFramePr>
            <a:graphicFrameLocks noChangeAspect="1"/>
          </p:cNvGraphicFramePr>
          <p:nvPr>
            <p:extLst>
              <p:ext uri="{D42A27DB-BD31-4B8C-83A1-F6EECF244321}">
                <p14:modId xmlns:p14="http://schemas.microsoft.com/office/powerpoint/2010/main" val="605294419"/>
              </p:ext>
            </p:extLst>
          </p:nvPr>
        </p:nvGraphicFramePr>
        <p:xfrm>
          <a:off x="5045075" y="625475"/>
          <a:ext cx="4022725" cy="3108325"/>
        </p:xfrm>
        <a:graphic>
          <a:graphicData uri="http://schemas.openxmlformats.org/presentationml/2006/ole">
            <mc:AlternateContent xmlns:mc="http://schemas.openxmlformats.org/markup-compatibility/2006">
              <mc:Choice xmlns:v="urn:schemas-microsoft-com:vml" Requires="v">
                <p:oleObj spid="_x0000_s4120" name="Graph" r:id="rId4" imgW="4023360" imgH="3108960" progId="Origin50.Graph">
                  <p:embed/>
                </p:oleObj>
              </mc:Choice>
              <mc:Fallback>
                <p:oleObj name="Graph" r:id="rId4" imgW="4023360" imgH="3108960" progId="Origin50.Graph">
                  <p:embed/>
                  <p:pic>
                    <p:nvPicPr>
                      <p:cNvPr id="6" name="Objeto 5">
                        <a:extLst>
                          <a:ext uri="{FF2B5EF4-FFF2-40B4-BE49-F238E27FC236}">
                            <a16:creationId xmlns:a16="http://schemas.microsoft.com/office/drawing/2014/main" id="{F7756BF2-157F-4980-8664-9F050E30CC5F}"/>
                          </a:ext>
                        </a:extLst>
                      </p:cNvPr>
                      <p:cNvPicPr/>
                      <p:nvPr/>
                    </p:nvPicPr>
                    <p:blipFill>
                      <a:blip r:embed="rId5"/>
                      <a:stretch>
                        <a:fillRect/>
                      </a:stretch>
                    </p:blipFill>
                    <p:spPr>
                      <a:xfrm>
                        <a:off x="5045075" y="625475"/>
                        <a:ext cx="4022725" cy="3108325"/>
                      </a:xfrm>
                      <a:prstGeom prst="rect">
                        <a:avLst/>
                      </a:prstGeom>
                    </p:spPr>
                  </p:pic>
                </p:oleObj>
              </mc:Fallback>
            </mc:AlternateContent>
          </a:graphicData>
        </a:graphic>
      </p:graphicFrame>
      <p:sp>
        <p:nvSpPr>
          <p:cNvPr id="11" name="TextBox 2">
            <a:extLst>
              <a:ext uri="{FF2B5EF4-FFF2-40B4-BE49-F238E27FC236}">
                <a16:creationId xmlns:a16="http://schemas.microsoft.com/office/drawing/2014/main" id="{133D1D88-3BEF-412F-B550-B2D8AF87E8D8}"/>
              </a:ext>
            </a:extLst>
          </p:cNvPr>
          <p:cNvSpPr txBox="1"/>
          <p:nvPr/>
        </p:nvSpPr>
        <p:spPr>
          <a:xfrm>
            <a:off x="693775" y="2667000"/>
            <a:ext cx="4054549" cy="646331"/>
          </a:xfrm>
          <a:prstGeom prst="rect">
            <a:avLst/>
          </a:prstGeom>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p:spPr>
        <p:txBody>
          <a:bodyPr wrap="square" rtlCol="0">
            <a:spAutoFit/>
          </a:bodyPr>
          <a:lstStyle/>
          <a:p>
            <a:pPr algn="just"/>
            <a:r>
              <a:rPr lang="en-US" b="0" i="0" dirty="0">
                <a:solidFill>
                  <a:srgbClr val="222222"/>
                </a:solidFill>
                <a:effectLst/>
              </a:rPr>
              <a:t>The results showed a </a:t>
            </a:r>
            <a:r>
              <a:rPr lang="en-US" b="0" i="0" dirty="0" err="1">
                <a:solidFill>
                  <a:srgbClr val="222222"/>
                </a:solidFill>
                <a:effectLst/>
              </a:rPr>
              <a:t>hypsochromic</a:t>
            </a:r>
            <a:r>
              <a:rPr lang="en-US" b="0" i="0" dirty="0">
                <a:solidFill>
                  <a:srgbClr val="222222"/>
                </a:solidFill>
                <a:effectLst/>
              </a:rPr>
              <a:t> shift as the polarity of the solvents decreases.</a:t>
            </a:r>
            <a:endParaRPr lang="fr-FR" dirty="0"/>
          </a:p>
        </p:txBody>
      </p:sp>
      <mc:AlternateContent xmlns:mc="http://schemas.openxmlformats.org/markup-compatibility/2006">
        <mc:Choice xmlns:a14="http://schemas.microsoft.com/office/drawing/2010/main" Requires="a14">
          <p:graphicFrame>
            <p:nvGraphicFramePr>
              <p:cNvPr id="4" name="Tabla 3">
                <a:extLst>
                  <a:ext uri="{FF2B5EF4-FFF2-40B4-BE49-F238E27FC236}">
                    <a16:creationId xmlns:a16="http://schemas.microsoft.com/office/drawing/2014/main" id="{4B4FD8BC-3C74-4DA6-BC6B-33D3E4859E2B}"/>
                  </a:ext>
                </a:extLst>
              </p:cNvPr>
              <p:cNvGraphicFramePr>
                <a:graphicFrameLocks noGrp="1"/>
              </p:cNvGraphicFramePr>
              <p:nvPr>
                <p:extLst>
                  <p:ext uri="{D42A27DB-BD31-4B8C-83A1-F6EECF244321}">
                    <p14:modId xmlns:p14="http://schemas.microsoft.com/office/powerpoint/2010/main" val="1501048390"/>
                  </p:ext>
                </p:extLst>
              </p:nvPr>
            </p:nvGraphicFramePr>
            <p:xfrm>
              <a:off x="457200" y="3962400"/>
              <a:ext cx="8229599" cy="1500296"/>
            </p:xfrm>
            <a:graphic>
              <a:graphicData uri="http://schemas.openxmlformats.org/drawingml/2006/table">
                <a:tbl>
                  <a:tblPr firstRow="1" firstCol="1" bandRow="1">
                    <a:tableStyleId>{5C22544A-7EE6-4342-B048-85BDC9FD1C3A}</a:tableStyleId>
                  </a:tblPr>
                  <a:tblGrid>
                    <a:gridCol w="1657773">
                      <a:extLst>
                        <a:ext uri="{9D8B030D-6E8A-4147-A177-3AD203B41FA5}">
                          <a16:colId xmlns:a16="http://schemas.microsoft.com/office/drawing/2014/main" val="210548802"/>
                        </a:ext>
                      </a:extLst>
                    </a:gridCol>
                    <a:gridCol w="1239626">
                      <a:extLst>
                        <a:ext uri="{9D8B030D-6E8A-4147-A177-3AD203B41FA5}">
                          <a16:colId xmlns:a16="http://schemas.microsoft.com/office/drawing/2014/main" val="3238825082"/>
                        </a:ext>
                      </a:extLst>
                    </a:gridCol>
                    <a:gridCol w="1274197">
                      <a:extLst>
                        <a:ext uri="{9D8B030D-6E8A-4147-A177-3AD203B41FA5}">
                          <a16:colId xmlns:a16="http://schemas.microsoft.com/office/drawing/2014/main" val="3658369371"/>
                        </a:ext>
                      </a:extLst>
                    </a:gridCol>
                    <a:gridCol w="507045">
                      <a:extLst>
                        <a:ext uri="{9D8B030D-6E8A-4147-A177-3AD203B41FA5}">
                          <a16:colId xmlns:a16="http://schemas.microsoft.com/office/drawing/2014/main" val="3570120102"/>
                        </a:ext>
                      </a:extLst>
                    </a:gridCol>
                    <a:gridCol w="507045">
                      <a:extLst>
                        <a:ext uri="{9D8B030D-6E8A-4147-A177-3AD203B41FA5}">
                          <a16:colId xmlns:a16="http://schemas.microsoft.com/office/drawing/2014/main" val="38763947"/>
                        </a:ext>
                      </a:extLst>
                    </a:gridCol>
                    <a:gridCol w="574541">
                      <a:extLst>
                        <a:ext uri="{9D8B030D-6E8A-4147-A177-3AD203B41FA5}">
                          <a16:colId xmlns:a16="http://schemas.microsoft.com/office/drawing/2014/main" val="4007396935"/>
                        </a:ext>
                      </a:extLst>
                    </a:gridCol>
                    <a:gridCol w="617343">
                      <a:extLst>
                        <a:ext uri="{9D8B030D-6E8A-4147-A177-3AD203B41FA5}">
                          <a16:colId xmlns:a16="http://schemas.microsoft.com/office/drawing/2014/main" val="1703678346"/>
                        </a:ext>
                      </a:extLst>
                    </a:gridCol>
                    <a:gridCol w="617343">
                      <a:extLst>
                        <a:ext uri="{9D8B030D-6E8A-4147-A177-3AD203B41FA5}">
                          <a16:colId xmlns:a16="http://schemas.microsoft.com/office/drawing/2014/main" val="1741839916"/>
                        </a:ext>
                      </a:extLst>
                    </a:gridCol>
                    <a:gridCol w="617343">
                      <a:extLst>
                        <a:ext uri="{9D8B030D-6E8A-4147-A177-3AD203B41FA5}">
                          <a16:colId xmlns:a16="http://schemas.microsoft.com/office/drawing/2014/main" val="3009008369"/>
                        </a:ext>
                      </a:extLst>
                    </a:gridCol>
                    <a:gridCol w="617343">
                      <a:extLst>
                        <a:ext uri="{9D8B030D-6E8A-4147-A177-3AD203B41FA5}">
                          <a16:colId xmlns:a16="http://schemas.microsoft.com/office/drawing/2014/main" val="605602640"/>
                        </a:ext>
                      </a:extLst>
                    </a:gridCol>
                  </a:tblGrid>
                  <a:tr h="187537">
                    <a:tc>
                      <a:txBody>
                        <a:bodyPr/>
                        <a:lstStyle/>
                        <a:p>
                          <a:pPr algn="ctr">
                            <a:lnSpc>
                              <a:spcPct val="107000"/>
                            </a:lnSpc>
                            <a:spcAft>
                              <a:spcPts val="800"/>
                            </a:spcAft>
                          </a:pPr>
                          <a:r>
                            <a:rPr lang="es-AR" sz="1200">
                              <a:effectLst/>
                            </a:rPr>
                            <a:t>SOLVENT</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43759" marR="43759" marT="0" marB="0" anchor="ctr"/>
                    </a:tc>
                    <a:tc>
                      <a:txBody>
                        <a:bodyPr/>
                        <a:lstStyle/>
                        <a:p>
                          <a:pPr algn="ctr">
                            <a:lnSpc>
                              <a:spcPct val="107000"/>
                            </a:lnSpc>
                            <a:spcAft>
                              <a:spcPts val="800"/>
                            </a:spcAft>
                          </a:pPr>
                          <a:r>
                            <a:rPr lang="es-AR" sz="1200">
                              <a:effectLst/>
                            </a:rPr>
                            <a:t>λ (nm)</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43759" marR="43759" marT="0" marB="0" anchor="ctr"/>
                    </a:tc>
                    <a:tc>
                      <a:txBody>
                        <a:bodyPr/>
                        <a:lstStyle/>
                        <a:p>
                          <a:pPr algn="ctr">
                            <a:lnSpc>
                              <a:spcPct val="107000"/>
                            </a:lnSpc>
                            <a:spcAft>
                              <a:spcPts val="800"/>
                            </a:spcAft>
                          </a:pPr>
                          <a14:m>
                            <m:oMath xmlns:m="http://schemas.openxmlformats.org/officeDocument/2006/math">
                              <m:acc>
                                <m:accPr>
                                  <m:chr m:val="̃"/>
                                  <m:ctrlPr>
                                    <a:rPr lang="es-AR" sz="1200">
                                      <a:effectLst/>
                                    </a:rPr>
                                  </m:ctrlPr>
                                </m:accPr>
                                <m:e>
                                  <m:r>
                                    <a:rPr lang="es-AR" sz="1200">
                                      <a:effectLst/>
                                    </a:rPr>
                                    <m:t>𝑣</m:t>
                                  </m:r>
                                </m:e>
                              </m:acc>
                            </m:oMath>
                          </a14:m>
                          <a:r>
                            <a:rPr lang="es-AR" sz="1200">
                              <a:effectLst/>
                            </a:rPr>
                            <a:t> (cm</a:t>
                          </a:r>
                          <a:r>
                            <a:rPr lang="es-AR" sz="1200" baseline="30000">
                              <a:effectLst/>
                            </a:rPr>
                            <a:t>-1</a:t>
                          </a:r>
                          <a:r>
                            <a:rPr lang="es-AR" sz="1200">
                              <a:effectLst/>
                            </a:rPr>
                            <a:t>)</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43759" marR="43759" marT="0" marB="0" anchor="ctr"/>
                    </a:tc>
                    <a:tc>
                      <a:txBody>
                        <a:bodyPr/>
                        <a:lstStyle/>
                        <a:p>
                          <a:pPr algn="ctr">
                            <a:lnSpc>
                              <a:spcPct val="107000"/>
                            </a:lnSpc>
                            <a:spcAft>
                              <a:spcPts val="800"/>
                            </a:spcAft>
                          </a:pPr>
                          <a:r>
                            <a:rPr lang="es-AR" sz="1200">
                              <a:effectLst/>
                            </a:rPr>
                            <a:t>π*</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43759" marR="43759" marT="0" marB="0" anchor="ctr"/>
                    </a:tc>
                    <a:tc>
                      <a:txBody>
                        <a:bodyPr/>
                        <a:lstStyle/>
                        <a:p>
                          <a:pPr algn="ctr">
                            <a:lnSpc>
                              <a:spcPct val="107000"/>
                            </a:lnSpc>
                            <a:spcAft>
                              <a:spcPts val="800"/>
                            </a:spcAft>
                          </a:pPr>
                          <a:r>
                            <a:rPr lang="es-AR" sz="1200">
                              <a:effectLst/>
                            </a:rPr>
                            <a:t>α</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43759" marR="43759" marT="0" marB="0" anchor="ctr"/>
                    </a:tc>
                    <a:tc>
                      <a:txBody>
                        <a:bodyPr/>
                        <a:lstStyle/>
                        <a:p>
                          <a:pPr algn="ctr">
                            <a:lnSpc>
                              <a:spcPct val="107000"/>
                            </a:lnSpc>
                            <a:spcAft>
                              <a:spcPts val="800"/>
                            </a:spcAft>
                          </a:pPr>
                          <a:r>
                            <a:rPr lang="es-AR" sz="1200">
                              <a:effectLst/>
                            </a:rPr>
                            <a:t>β</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43759" marR="43759" marT="0" marB="0" anchor="ctr"/>
                    </a:tc>
                    <a:tc>
                      <a:txBody>
                        <a:bodyPr/>
                        <a:lstStyle/>
                        <a:p>
                          <a:pPr algn="ctr">
                            <a:lnSpc>
                              <a:spcPct val="107000"/>
                            </a:lnSpc>
                            <a:spcAft>
                              <a:spcPts val="800"/>
                            </a:spcAft>
                          </a:pPr>
                          <a:r>
                            <a:rPr lang="es-AR" sz="1200">
                              <a:effectLst/>
                            </a:rPr>
                            <a:t>SP</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43759" marR="43759" marT="0" marB="0" anchor="ctr"/>
                    </a:tc>
                    <a:tc>
                      <a:txBody>
                        <a:bodyPr/>
                        <a:lstStyle/>
                        <a:p>
                          <a:pPr algn="ctr">
                            <a:lnSpc>
                              <a:spcPct val="107000"/>
                            </a:lnSpc>
                            <a:spcAft>
                              <a:spcPts val="800"/>
                            </a:spcAft>
                          </a:pPr>
                          <a:r>
                            <a:rPr lang="es-AR" sz="1200">
                              <a:effectLst/>
                            </a:rPr>
                            <a:t>SdP</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43759" marR="43759" marT="0" marB="0" anchor="ctr"/>
                    </a:tc>
                    <a:tc>
                      <a:txBody>
                        <a:bodyPr/>
                        <a:lstStyle/>
                        <a:p>
                          <a:pPr algn="ctr">
                            <a:lnSpc>
                              <a:spcPct val="107000"/>
                            </a:lnSpc>
                            <a:spcAft>
                              <a:spcPts val="800"/>
                            </a:spcAft>
                          </a:pPr>
                          <a:r>
                            <a:rPr lang="es-AR" sz="1200">
                              <a:effectLst/>
                            </a:rPr>
                            <a:t>SA</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43759" marR="43759" marT="0" marB="0" anchor="ctr"/>
                    </a:tc>
                    <a:tc>
                      <a:txBody>
                        <a:bodyPr/>
                        <a:lstStyle/>
                        <a:p>
                          <a:pPr algn="ctr">
                            <a:lnSpc>
                              <a:spcPct val="107000"/>
                            </a:lnSpc>
                            <a:spcAft>
                              <a:spcPts val="800"/>
                            </a:spcAft>
                          </a:pPr>
                          <a:r>
                            <a:rPr lang="es-AR" sz="1200">
                              <a:effectLst/>
                            </a:rPr>
                            <a:t>SB</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43759" marR="43759" marT="0" marB="0" anchor="ctr"/>
                    </a:tc>
                    <a:extLst>
                      <a:ext uri="{0D108BD9-81ED-4DB2-BD59-A6C34878D82A}">
                        <a16:rowId xmlns:a16="http://schemas.microsoft.com/office/drawing/2014/main" val="780982197"/>
                      </a:ext>
                    </a:extLst>
                  </a:tr>
                  <a:tr h="187537">
                    <a:tc>
                      <a:txBody>
                        <a:bodyPr/>
                        <a:lstStyle/>
                        <a:p>
                          <a:pPr>
                            <a:lnSpc>
                              <a:spcPct val="107000"/>
                            </a:lnSpc>
                            <a:spcAft>
                              <a:spcPts val="800"/>
                            </a:spcAft>
                          </a:pPr>
                          <a:r>
                            <a:rPr lang="es-AR" sz="1200">
                              <a:effectLst/>
                            </a:rPr>
                            <a:t>Chloroform</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43759" marR="43759" marT="0" marB="0" anchor="b"/>
                    </a:tc>
                    <a:tc>
                      <a:txBody>
                        <a:bodyPr/>
                        <a:lstStyle/>
                        <a:p>
                          <a:pPr algn="ctr">
                            <a:lnSpc>
                              <a:spcPct val="107000"/>
                            </a:lnSpc>
                            <a:spcAft>
                              <a:spcPts val="800"/>
                            </a:spcAft>
                          </a:pPr>
                          <a:r>
                            <a:rPr lang="es-AR" sz="1200">
                              <a:effectLst/>
                            </a:rPr>
                            <a:t>272,529345</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43759" marR="43759" marT="0" marB="0" anchor="b"/>
                    </a:tc>
                    <a:tc>
                      <a:txBody>
                        <a:bodyPr/>
                        <a:lstStyle/>
                        <a:p>
                          <a:pPr algn="ctr">
                            <a:lnSpc>
                              <a:spcPct val="107000"/>
                            </a:lnSpc>
                            <a:spcAft>
                              <a:spcPts val="800"/>
                            </a:spcAft>
                          </a:pPr>
                          <a:r>
                            <a:rPr lang="es-AR" sz="1200">
                              <a:effectLst/>
                            </a:rPr>
                            <a:t>36,69329628</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43759" marR="43759" marT="0" marB="0" anchor="b"/>
                    </a:tc>
                    <a:tc>
                      <a:txBody>
                        <a:bodyPr/>
                        <a:lstStyle/>
                        <a:p>
                          <a:pPr algn="ctr">
                            <a:lnSpc>
                              <a:spcPct val="107000"/>
                            </a:lnSpc>
                            <a:spcAft>
                              <a:spcPts val="800"/>
                            </a:spcAft>
                          </a:pPr>
                          <a:r>
                            <a:rPr lang="es-AR" sz="1200">
                              <a:effectLst/>
                            </a:rPr>
                            <a:t>0,58</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43759" marR="43759" marT="0" marB="0" anchor="b"/>
                    </a:tc>
                    <a:tc>
                      <a:txBody>
                        <a:bodyPr/>
                        <a:lstStyle/>
                        <a:p>
                          <a:pPr algn="ctr">
                            <a:lnSpc>
                              <a:spcPct val="107000"/>
                            </a:lnSpc>
                            <a:spcAft>
                              <a:spcPts val="800"/>
                            </a:spcAft>
                          </a:pPr>
                          <a:r>
                            <a:rPr lang="es-AR" sz="1200">
                              <a:effectLst/>
                            </a:rPr>
                            <a:t>0,44</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43759" marR="43759" marT="0" marB="0" anchor="b"/>
                    </a:tc>
                    <a:tc>
                      <a:txBody>
                        <a:bodyPr/>
                        <a:lstStyle/>
                        <a:p>
                          <a:pPr algn="ctr">
                            <a:lnSpc>
                              <a:spcPct val="107000"/>
                            </a:lnSpc>
                            <a:spcAft>
                              <a:spcPts val="800"/>
                            </a:spcAft>
                          </a:pPr>
                          <a:r>
                            <a:rPr lang="es-AR" sz="1200">
                              <a:effectLst/>
                            </a:rPr>
                            <a:t>0</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43759" marR="43759" marT="0" marB="0" anchor="b"/>
                    </a:tc>
                    <a:tc>
                      <a:txBody>
                        <a:bodyPr/>
                        <a:lstStyle/>
                        <a:p>
                          <a:pPr algn="ctr">
                            <a:lnSpc>
                              <a:spcPct val="107000"/>
                            </a:lnSpc>
                            <a:spcAft>
                              <a:spcPts val="800"/>
                            </a:spcAft>
                          </a:pPr>
                          <a:r>
                            <a:rPr lang="es-AR" sz="1200">
                              <a:effectLst/>
                            </a:rPr>
                            <a:t>0,783</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43759" marR="43759" marT="0" marB="0" anchor="b"/>
                    </a:tc>
                    <a:tc>
                      <a:txBody>
                        <a:bodyPr/>
                        <a:lstStyle/>
                        <a:p>
                          <a:pPr algn="ctr">
                            <a:lnSpc>
                              <a:spcPct val="107000"/>
                            </a:lnSpc>
                            <a:spcAft>
                              <a:spcPts val="800"/>
                            </a:spcAft>
                          </a:pPr>
                          <a:r>
                            <a:rPr lang="es-AR" sz="1200">
                              <a:effectLst/>
                            </a:rPr>
                            <a:t>0,614</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43759" marR="43759" marT="0" marB="0" anchor="b"/>
                    </a:tc>
                    <a:tc>
                      <a:txBody>
                        <a:bodyPr/>
                        <a:lstStyle/>
                        <a:p>
                          <a:pPr algn="ctr">
                            <a:lnSpc>
                              <a:spcPct val="107000"/>
                            </a:lnSpc>
                            <a:spcAft>
                              <a:spcPts val="800"/>
                            </a:spcAft>
                          </a:pPr>
                          <a:r>
                            <a:rPr lang="es-AR" sz="1200">
                              <a:effectLst/>
                            </a:rPr>
                            <a:t>0,047</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43759" marR="43759" marT="0" marB="0" anchor="b"/>
                    </a:tc>
                    <a:tc>
                      <a:txBody>
                        <a:bodyPr/>
                        <a:lstStyle/>
                        <a:p>
                          <a:pPr algn="ctr">
                            <a:lnSpc>
                              <a:spcPct val="107000"/>
                            </a:lnSpc>
                            <a:spcAft>
                              <a:spcPts val="800"/>
                            </a:spcAft>
                          </a:pPr>
                          <a:r>
                            <a:rPr lang="es-AR" sz="1200">
                              <a:effectLst/>
                            </a:rPr>
                            <a:t>0,071</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43759" marR="43759" marT="0" marB="0" anchor="b"/>
                    </a:tc>
                    <a:extLst>
                      <a:ext uri="{0D108BD9-81ED-4DB2-BD59-A6C34878D82A}">
                        <a16:rowId xmlns:a16="http://schemas.microsoft.com/office/drawing/2014/main" val="3483478139"/>
                      </a:ext>
                    </a:extLst>
                  </a:tr>
                  <a:tr h="187537">
                    <a:tc>
                      <a:txBody>
                        <a:bodyPr/>
                        <a:lstStyle/>
                        <a:p>
                          <a:pPr>
                            <a:lnSpc>
                              <a:spcPct val="107000"/>
                            </a:lnSpc>
                            <a:spcAft>
                              <a:spcPts val="800"/>
                            </a:spcAft>
                          </a:pPr>
                          <a:r>
                            <a:rPr lang="es-AR" sz="1200">
                              <a:effectLst/>
                            </a:rPr>
                            <a:t>Dichlorometane</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43759" marR="43759" marT="0" marB="0" anchor="b"/>
                    </a:tc>
                    <a:tc>
                      <a:txBody>
                        <a:bodyPr/>
                        <a:lstStyle/>
                        <a:p>
                          <a:pPr algn="ctr">
                            <a:lnSpc>
                              <a:spcPct val="107000"/>
                            </a:lnSpc>
                            <a:spcAft>
                              <a:spcPts val="800"/>
                            </a:spcAft>
                          </a:pPr>
                          <a:r>
                            <a:rPr lang="es-AR" sz="1200">
                              <a:effectLst/>
                            </a:rPr>
                            <a:t>271,980895</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43759" marR="43759" marT="0" marB="0" anchor="b"/>
                    </a:tc>
                    <a:tc>
                      <a:txBody>
                        <a:bodyPr/>
                        <a:lstStyle/>
                        <a:p>
                          <a:pPr algn="ctr">
                            <a:lnSpc>
                              <a:spcPct val="107000"/>
                            </a:lnSpc>
                            <a:spcAft>
                              <a:spcPts val="800"/>
                            </a:spcAft>
                          </a:pPr>
                          <a:r>
                            <a:rPr lang="es-AR" sz="1200">
                              <a:effectLst/>
                            </a:rPr>
                            <a:t>36,76728838</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43759" marR="43759" marT="0" marB="0" anchor="b"/>
                    </a:tc>
                    <a:tc>
                      <a:txBody>
                        <a:bodyPr/>
                        <a:lstStyle/>
                        <a:p>
                          <a:pPr algn="ctr">
                            <a:lnSpc>
                              <a:spcPct val="107000"/>
                            </a:lnSpc>
                            <a:spcAft>
                              <a:spcPts val="800"/>
                            </a:spcAft>
                          </a:pPr>
                          <a:r>
                            <a:rPr lang="es-AR" sz="1200">
                              <a:effectLst/>
                            </a:rPr>
                            <a:t>0,79</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43759" marR="43759" marT="0" marB="0" anchor="b"/>
                    </a:tc>
                    <a:tc>
                      <a:txBody>
                        <a:bodyPr/>
                        <a:lstStyle/>
                        <a:p>
                          <a:pPr algn="ctr">
                            <a:lnSpc>
                              <a:spcPct val="107000"/>
                            </a:lnSpc>
                            <a:spcAft>
                              <a:spcPts val="800"/>
                            </a:spcAft>
                          </a:pPr>
                          <a:r>
                            <a:rPr lang="es-AR" sz="1200">
                              <a:effectLst/>
                            </a:rPr>
                            <a:t>0,04</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43759" marR="43759" marT="0" marB="0" anchor="b"/>
                    </a:tc>
                    <a:tc>
                      <a:txBody>
                        <a:bodyPr/>
                        <a:lstStyle/>
                        <a:p>
                          <a:pPr algn="ctr">
                            <a:lnSpc>
                              <a:spcPct val="107000"/>
                            </a:lnSpc>
                            <a:spcAft>
                              <a:spcPts val="800"/>
                            </a:spcAft>
                          </a:pPr>
                          <a:r>
                            <a:rPr lang="es-AR" sz="1200">
                              <a:effectLst/>
                            </a:rPr>
                            <a:t>-0,01</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43759" marR="43759" marT="0" marB="0" anchor="b"/>
                    </a:tc>
                    <a:tc>
                      <a:txBody>
                        <a:bodyPr/>
                        <a:lstStyle/>
                        <a:p>
                          <a:pPr algn="ctr">
                            <a:lnSpc>
                              <a:spcPct val="107000"/>
                            </a:lnSpc>
                            <a:spcAft>
                              <a:spcPts val="800"/>
                            </a:spcAft>
                          </a:pPr>
                          <a:r>
                            <a:rPr lang="es-AR" sz="1200">
                              <a:effectLst/>
                            </a:rPr>
                            <a:t>0,761</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43759" marR="43759" marT="0" marB="0" anchor="b"/>
                    </a:tc>
                    <a:tc>
                      <a:txBody>
                        <a:bodyPr/>
                        <a:lstStyle/>
                        <a:p>
                          <a:pPr algn="ctr">
                            <a:lnSpc>
                              <a:spcPct val="107000"/>
                            </a:lnSpc>
                            <a:spcAft>
                              <a:spcPts val="800"/>
                            </a:spcAft>
                          </a:pPr>
                          <a:r>
                            <a:rPr lang="es-AR" sz="1200">
                              <a:effectLst/>
                            </a:rPr>
                            <a:t>0,769</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43759" marR="43759" marT="0" marB="0" anchor="b"/>
                    </a:tc>
                    <a:tc>
                      <a:txBody>
                        <a:bodyPr/>
                        <a:lstStyle/>
                        <a:p>
                          <a:pPr algn="ctr">
                            <a:lnSpc>
                              <a:spcPct val="107000"/>
                            </a:lnSpc>
                            <a:spcAft>
                              <a:spcPts val="800"/>
                            </a:spcAft>
                          </a:pPr>
                          <a:r>
                            <a:rPr lang="es-AR" sz="1200">
                              <a:effectLst/>
                            </a:rPr>
                            <a:t>0,04</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43759" marR="43759" marT="0" marB="0" anchor="b"/>
                    </a:tc>
                    <a:tc>
                      <a:txBody>
                        <a:bodyPr/>
                        <a:lstStyle/>
                        <a:p>
                          <a:pPr algn="ctr">
                            <a:lnSpc>
                              <a:spcPct val="107000"/>
                            </a:lnSpc>
                            <a:spcAft>
                              <a:spcPts val="800"/>
                            </a:spcAft>
                          </a:pPr>
                          <a:r>
                            <a:rPr lang="es-AR" sz="1200">
                              <a:effectLst/>
                            </a:rPr>
                            <a:t>0,178</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43759" marR="43759" marT="0" marB="0" anchor="b"/>
                    </a:tc>
                    <a:extLst>
                      <a:ext uri="{0D108BD9-81ED-4DB2-BD59-A6C34878D82A}">
                        <a16:rowId xmlns:a16="http://schemas.microsoft.com/office/drawing/2014/main" val="914470367"/>
                      </a:ext>
                    </a:extLst>
                  </a:tr>
                  <a:tr h="187537">
                    <a:tc>
                      <a:txBody>
                        <a:bodyPr/>
                        <a:lstStyle/>
                        <a:p>
                          <a:pPr>
                            <a:lnSpc>
                              <a:spcPct val="107000"/>
                            </a:lnSpc>
                            <a:spcAft>
                              <a:spcPts val="800"/>
                            </a:spcAft>
                          </a:pPr>
                          <a:r>
                            <a:rPr lang="es-AR" sz="1200">
                              <a:effectLst/>
                            </a:rPr>
                            <a:t>Ethyl acetate</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43759" marR="43759" marT="0" marB="0" anchor="b"/>
                    </a:tc>
                    <a:tc>
                      <a:txBody>
                        <a:bodyPr/>
                        <a:lstStyle/>
                        <a:p>
                          <a:pPr algn="ctr">
                            <a:lnSpc>
                              <a:spcPct val="107000"/>
                            </a:lnSpc>
                            <a:spcAft>
                              <a:spcPts val="800"/>
                            </a:spcAft>
                          </a:pPr>
                          <a:r>
                            <a:rPr lang="es-AR" sz="1200">
                              <a:effectLst/>
                            </a:rPr>
                            <a:t>271,986495</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43759" marR="43759" marT="0" marB="0" anchor="b"/>
                    </a:tc>
                    <a:tc>
                      <a:txBody>
                        <a:bodyPr/>
                        <a:lstStyle/>
                        <a:p>
                          <a:pPr algn="ctr">
                            <a:lnSpc>
                              <a:spcPct val="107000"/>
                            </a:lnSpc>
                            <a:spcAft>
                              <a:spcPts val="800"/>
                            </a:spcAft>
                          </a:pPr>
                          <a:r>
                            <a:rPr lang="es-AR" sz="1200">
                              <a:effectLst/>
                            </a:rPr>
                            <a:t>36,76653137</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43759" marR="43759" marT="0" marB="0" anchor="b"/>
                    </a:tc>
                    <a:tc>
                      <a:txBody>
                        <a:bodyPr/>
                        <a:lstStyle/>
                        <a:p>
                          <a:pPr algn="ctr">
                            <a:lnSpc>
                              <a:spcPct val="107000"/>
                            </a:lnSpc>
                            <a:spcAft>
                              <a:spcPts val="800"/>
                            </a:spcAft>
                          </a:pPr>
                          <a:r>
                            <a:rPr lang="es-AR" sz="1200">
                              <a:effectLst/>
                            </a:rPr>
                            <a:t>0,45</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43759" marR="43759" marT="0" marB="0" anchor="b"/>
                    </a:tc>
                    <a:tc>
                      <a:txBody>
                        <a:bodyPr/>
                        <a:lstStyle/>
                        <a:p>
                          <a:pPr algn="ctr">
                            <a:lnSpc>
                              <a:spcPct val="107000"/>
                            </a:lnSpc>
                            <a:spcAft>
                              <a:spcPts val="800"/>
                            </a:spcAft>
                          </a:pPr>
                          <a:r>
                            <a:rPr lang="es-AR" sz="1200">
                              <a:effectLst/>
                            </a:rPr>
                            <a:t>0</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43759" marR="43759" marT="0" marB="0" anchor="b"/>
                    </a:tc>
                    <a:tc>
                      <a:txBody>
                        <a:bodyPr/>
                        <a:lstStyle/>
                        <a:p>
                          <a:pPr algn="ctr">
                            <a:lnSpc>
                              <a:spcPct val="107000"/>
                            </a:lnSpc>
                            <a:spcAft>
                              <a:spcPts val="800"/>
                            </a:spcAft>
                          </a:pPr>
                          <a:r>
                            <a:rPr lang="es-AR" sz="1200">
                              <a:effectLst/>
                            </a:rPr>
                            <a:t>0,45</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43759" marR="43759" marT="0" marB="0" anchor="b"/>
                    </a:tc>
                    <a:tc>
                      <a:txBody>
                        <a:bodyPr/>
                        <a:lstStyle/>
                        <a:p>
                          <a:pPr algn="ctr">
                            <a:lnSpc>
                              <a:spcPct val="107000"/>
                            </a:lnSpc>
                            <a:spcAft>
                              <a:spcPts val="800"/>
                            </a:spcAft>
                          </a:pPr>
                          <a:r>
                            <a:rPr lang="es-AR" sz="1200">
                              <a:effectLst/>
                            </a:rPr>
                            <a:t>0,656</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43759" marR="43759" marT="0" marB="0" anchor="b"/>
                    </a:tc>
                    <a:tc>
                      <a:txBody>
                        <a:bodyPr/>
                        <a:lstStyle/>
                        <a:p>
                          <a:pPr algn="ctr">
                            <a:lnSpc>
                              <a:spcPct val="107000"/>
                            </a:lnSpc>
                            <a:spcAft>
                              <a:spcPts val="800"/>
                            </a:spcAft>
                          </a:pPr>
                          <a:r>
                            <a:rPr lang="es-AR" sz="1200">
                              <a:effectLst/>
                            </a:rPr>
                            <a:t>0,603</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43759" marR="43759" marT="0" marB="0" anchor="b"/>
                    </a:tc>
                    <a:tc>
                      <a:txBody>
                        <a:bodyPr/>
                        <a:lstStyle/>
                        <a:p>
                          <a:pPr algn="ctr">
                            <a:lnSpc>
                              <a:spcPct val="107000"/>
                            </a:lnSpc>
                            <a:spcAft>
                              <a:spcPts val="800"/>
                            </a:spcAft>
                          </a:pPr>
                          <a:r>
                            <a:rPr lang="es-AR" sz="1200">
                              <a:effectLst/>
                            </a:rPr>
                            <a:t>0</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43759" marR="43759" marT="0" marB="0" anchor="b"/>
                    </a:tc>
                    <a:tc>
                      <a:txBody>
                        <a:bodyPr/>
                        <a:lstStyle/>
                        <a:p>
                          <a:pPr algn="ctr">
                            <a:lnSpc>
                              <a:spcPct val="107000"/>
                            </a:lnSpc>
                            <a:spcAft>
                              <a:spcPts val="800"/>
                            </a:spcAft>
                          </a:pPr>
                          <a:r>
                            <a:rPr lang="es-AR" sz="1200">
                              <a:effectLst/>
                            </a:rPr>
                            <a:t>0,542</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43759" marR="43759" marT="0" marB="0" anchor="b"/>
                    </a:tc>
                    <a:extLst>
                      <a:ext uri="{0D108BD9-81ED-4DB2-BD59-A6C34878D82A}">
                        <a16:rowId xmlns:a16="http://schemas.microsoft.com/office/drawing/2014/main" val="2229327094"/>
                      </a:ext>
                    </a:extLst>
                  </a:tr>
                  <a:tr h="187537">
                    <a:tc>
                      <a:txBody>
                        <a:bodyPr/>
                        <a:lstStyle/>
                        <a:p>
                          <a:pPr>
                            <a:lnSpc>
                              <a:spcPct val="107000"/>
                            </a:lnSpc>
                            <a:spcAft>
                              <a:spcPts val="800"/>
                            </a:spcAft>
                          </a:pPr>
                          <a:r>
                            <a:rPr lang="es-AR" sz="1200">
                              <a:effectLst/>
                            </a:rPr>
                            <a:t>Acetonitrile</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43759" marR="43759" marT="0" marB="0" anchor="b"/>
                    </a:tc>
                    <a:tc>
                      <a:txBody>
                        <a:bodyPr/>
                        <a:lstStyle/>
                        <a:p>
                          <a:pPr algn="ctr">
                            <a:lnSpc>
                              <a:spcPct val="107000"/>
                            </a:lnSpc>
                            <a:spcAft>
                              <a:spcPts val="800"/>
                            </a:spcAft>
                          </a:pPr>
                          <a:r>
                            <a:rPr lang="es-AR" sz="1200">
                              <a:effectLst/>
                            </a:rPr>
                            <a:t>272,01491</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43759" marR="43759" marT="0" marB="0" anchor="b"/>
                    </a:tc>
                    <a:tc>
                      <a:txBody>
                        <a:bodyPr/>
                        <a:lstStyle/>
                        <a:p>
                          <a:pPr algn="ctr">
                            <a:lnSpc>
                              <a:spcPct val="107000"/>
                            </a:lnSpc>
                            <a:spcAft>
                              <a:spcPts val="800"/>
                            </a:spcAft>
                          </a:pPr>
                          <a:r>
                            <a:rPr lang="es-AR" sz="1200">
                              <a:effectLst/>
                            </a:rPr>
                            <a:t>36,76269069</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43759" marR="43759" marT="0" marB="0" anchor="b"/>
                    </a:tc>
                    <a:tc>
                      <a:txBody>
                        <a:bodyPr/>
                        <a:lstStyle/>
                        <a:p>
                          <a:pPr algn="ctr">
                            <a:lnSpc>
                              <a:spcPct val="107000"/>
                            </a:lnSpc>
                            <a:spcAft>
                              <a:spcPts val="800"/>
                            </a:spcAft>
                          </a:pPr>
                          <a:r>
                            <a:rPr lang="es-AR" sz="1200">
                              <a:effectLst/>
                            </a:rPr>
                            <a:t>0,75</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43759" marR="43759" marT="0" marB="0" anchor="b"/>
                    </a:tc>
                    <a:tc>
                      <a:txBody>
                        <a:bodyPr/>
                        <a:lstStyle/>
                        <a:p>
                          <a:pPr algn="ctr">
                            <a:lnSpc>
                              <a:spcPct val="107000"/>
                            </a:lnSpc>
                            <a:spcAft>
                              <a:spcPts val="800"/>
                            </a:spcAft>
                          </a:pPr>
                          <a:r>
                            <a:rPr lang="es-AR" sz="1200">
                              <a:effectLst/>
                            </a:rPr>
                            <a:t>0,19</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43759" marR="43759" marT="0" marB="0" anchor="b"/>
                    </a:tc>
                    <a:tc>
                      <a:txBody>
                        <a:bodyPr/>
                        <a:lstStyle/>
                        <a:p>
                          <a:pPr algn="ctr">
                            <a:lnSpc>
                              <a:spcPct val="107000"/>
                            </a:lnSpc>
                            <a:spcAft>
                              <a:spcPts val="800"/>
                            </a:spcAft>
                          </a:pPr>
                          <a:r>
                            <a:rPr lang="es-AR" sz="1200">
                              <a:effectLst/>
                            </a:rPr>
                            <a:t>0,31</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43759" marR="43759" marT="0" marB="0" anchor="b"/>
                    </a:tc>
                    <a:tc>
                      <a:txBody>
                        <a:bodyPr/>
                        <a:lstStyle/>
                        <a:p>
                          <a:pPr algn="ctr">
                            <a:lnSpc>
                              <a:spcPct val="107000"/>
                            </a:lnSpc>
                            <a:spcAft>
                              <a:spcPts val="800"/>
                            </a:spcAft>
                          </a:pPr>
                          <a:r>
                            <a:rPr lang="es-AR" sz="1200">
                              <a:effectLst/>
                            </a:rPr>
                            <a:t>0,645</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43759" marR="43759" marT="0" marB="0" anchor="b"/>
                    </a:tc>
                    <a:tc>
                      <a:txBody>
                        <a:bodyPr/>
                        <a:lstStyle/>
                        <a:p>
                          <a:pPr algn="ctr">
                            <a:lnSpc>
                              <a:spcPct val="107000"/>
                            </a:lnSpc>
                            <a:spcAft>
                              <a:spcPts val="800"/>
                            </a:spcAft>
                          </a:pPr>
                          <a:r>
                            <a:rPr lang="es-AR" sz="1200">
                              <a:effectLst/>
                            </a:rPr>
                            <a:t>0,974</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43759" marR="43759" marT="0" marB="0" anchor="b"/>
                    </a:tc>
                    <a:tc>
                      <a:txBody>
                        <a:bodyPr/>
                        <a:lstStyle/>
                        <a:p>
                          <a:pPr algn="ctr">
                            <a:lnSpc>
                              <a:spcPct val="107000"/>
                            </a:lnSpc>
                            <a:spcAft>
                              <a:spcPts val="800"/>
                            </a:spcAft>
                          </a:pPr>
                          <a:r>
                            <a:rPr lang="es-AR" sz="1200">
                              <a:effectLst/>
                            </a:rPr>
                            <a:t>0,044</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43759" marR="43759" marT="0" marB="0" anchor="b"/>
                    </a:tc>
                    <a:tc>
                      <a:txBody>
                        <a:bodyPr/>
                        <a:lstStyle/>
                        <a:p>
                          <a:pPr algn="ctr">
                            <a:lnSpc>
                              <a:spcPct val="107000"/>
                            </a:lnSpc>
                            <a:spcAft>
                              <a:spcPts val="800"/>
                            </a:spcAft>
                          </a:pPr>
                          <a:r>
                            <a:rPr lang="es-AR" sz="1200">
                              <a:effectLst/>
                            </a:rPr>
                            <a:t>0,286</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43759" marR="43759" marT="0" marB="0" anchor="b"/>
                    </a:tc>
                    <a:extLst>
                      <a:ext uri="{0D108BD9-81ED-4DB2-BD59-A6C34878D82A}">
                        <a16:rowId xmlns:a16="http://schemas.microsoft.com/office/drawing/2014/main" val="2862726501"/>
                      </a:ext>
                    </a:extLst>
                  </a:tr>
                  <a:tr h="187537">
                    <a:tc>
                      <a:txBody>
                        <a:bodyPr/>
                        <a:lstStyle/>
                        <a:p>
                          <a:pPr>
                            <a:lnSpc>
                              <a:spcPct val="107000"/>
                            </a:lnSpc>
                            <a:spcAft>
                              <a:spcPts val="800"/>
                            </a:spcAft>
                          </a:pPr>
                          <a:r>
                            <a:rPr lang="es-AR" sz="1200">
                              <a:effectLst/>
                            </a:rPr>
                            <a:t>2-propanol</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43759" marR="43759" marT="0" marB="0" anchor="b"/>
                    </a:tc>
                    <a:tc>
                      <a:txBody>
                        <a:bodyPr/>
                        <a:lstStyle/>
                        <a:p>
                          <a:pPr algn="ctr">
                            <a:lnSpc>
                              <a:spcPct val="107000"/>
                            </a:lnSpc>
                            <a:spcAft>
                              <a:spcPts val="800"/>
                            </a:spcAft>
                          </a:pPr>
                          <a:r>
                            <a:rPr lang="es-AR" sz="1200">
                              <a:effectLst/>
                            </a:rPr>
                            <a:t>271,975085</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43759" marR="43759" marT="0" marB="0" anchor="b"/>
                    </a:tc>
                    <a:tc>
                      <a:txBody>
                        <a:bodyPr/>
                        <a:lstStyle/>
                        <a:p>
                          <a:pPr algn="ctr">
                            <a:lnSpc>
                              <a:spcPct val="107000"/>
                            </a:lnSpc>
                            <a:spcAft>
                              <a:spcPts val="800"/>
                            </a:spcAft>
                          </a:pPr>
                          <a:r>
                            <a:rPr lang="es-AR" sz="1200">
                              <a:effectLst/>
                            </a:rPr>
                            <a:t>36,76807381</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43759" marR="43759" marT="0" marB="0" anchor="b"/>
                    </a:tc>
                    <a:tc>
                      <a:txBody>
                        <a:bodyPr/>
                        <a:lstStyle/>
                        <a:p>
                          <a:pPr algn="ctr">
                            <a:lnSpc>
                              <a:spcPct val="107000"/>
                            </a:lnSpc>
                            <a:spcAft>
                              <a:spcPts val="800"/>
                            </a:spcAft>
                          </a:pPr>
                          <a:r>
                            <a:rPr lang="es-AR" sz="1200">
                              <a:effectLst/>
                            </a:rPr>
                            <a:t>0,48</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43759" marR="43759" marT="0" marB="0" anchor="b"/>
                    </a:tc>
                    <a:tc>
                      <a:txBody>
                        <a:bodyPr/>
                        <a:lstStyle/>
                        <a:p>
                          <a:pPr algn="ctr">
                            <a:lnSpc>
                              <a:spcPct val="107000"/>
                            </a:lnSpc>
                            <a:spcAft>
                              <a:spcPts val="800"/>
                            </a:spcAft>
                          </a:pPr>
                          <a:r>
                            <a:rPr lang="es-AR" sz="1200">
                              <a:effectLst/>
                            </a:rPr>
                            <a:t>0,76</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43759" marR="43759" marT="0" marB="0" anchor="b"/>
                    </a:tc>
                    <a:tc>
                      <a:txBody>
                        <a:bodyPr/>
                        <a:lstStyle/>
                        <a:p>
                          <a:pPr algn="ctr">
                            <a:lnSpc>
                              <a:spcPct val="107000"/>
                            </a:lnSpc>
                            <a:spcAft>
                              <a:spcPts val="800"/>
                            </a:spcAft>
                          </a:pPr>
                          <a:r>
                            <a:rPr lang="es-AR" sz="1200">
                              <a:effectLst/>
                            </a:rPr>
                            <a:t>0,84</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43759" marR="43759" marT="0" marB="0" anchor="b"/>
                    </a:tc>
                    <a:tc>
                      <a:txBody>
                        <a:bodyPr/>
                        <a:lstStyle/>
                        <a:p>
                          <a:pPr algn="ctr">
                            <a:lnSpc>
                              <a:spcPct val="107000"/>
                            </a:lnSpc>
                            <a:spcAft>
                              <a:spcPts val="800"/>
                            </a:spcAft>
                          </a:pPr>
                          <a:r>
                            <a:rPr lang="es-AR" sz="1200">
                              <a:effectLst/>
                            </a:rPr>
                            <a:t>0,633</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43759" marR="43759" marT="0" marB="0" anchor="b"/>
                    </a:tc>
                    <a:tc>
                      <a:txBody>
                        <a:bodyPr/>
                        <a:lstStyle/>
                        <a:p>
                          <a:pPr algn="ctr">
                            <a:lnSpc>
                              <a:spcPct val="107000"/>
                            </a:lnSpc>
                            <a:spcAft>
                              <a:spcPts val="800"/>
                            </a:spcAft>
                          </a:pPr>
                          <a:r>
                            <a:rPr lang="es-AR" sz="1200">
                              <a:effectLst/>
                            </a:rPr>
                            <a:t>0,808</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43759" marR="43759" marT="0" marB="0" anchor="b"/>
                    </a:tc>
                    <a:tc>
                      <a:txBody>
                        <a:bodyPr/>
                        <a:lstStyle/>
                        <a:p>
                          <a:pPr algn="ctr">
                            <a:lnSpc>
                              <a:spcPct val="107000"/>
                            </a:lnSpc>
                            <a:spcAft>
                              <a:spcPts val="800"/>
                            </a:spcAft>
                          </a:pPr>
                          <a:r>
                            <a:rPr lang="es-AR" sz="1200">
                              <a:effectLst/>
                            </a:rPr>
                            <a:t>0,283</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43759" marR="43759" marT="0" marB="0" anchor="b"/>
                    </a:tc>
                    <a:tc>
                      <a:txBody>
                        <a:bodyPr/>
                        <a:lstStyle/>
                        <a:p>
                          <a:pPr algn="ctr">
                            <a:lnSpc>
                              <a:spcPct val="107000"/>
                            </a:lnSpc>
                            <a:spcAft>
                              <a:spcPts val="800"/>
                            </a:spcAft>
                          </a:pPr>
                          <a:r>
                            <a:rPr lang="es-AR" sz="1200">
                              <a:effectLst/>
                            </a:rPr>
                            <a:t>0,83</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43759" marR="43759" marT="0" marB="0" anchor="b"/>
                    </a:tc>
                    <a:extLst>
                      <a:ext uri="{0D108BD9-81ED-4DB2-BD59-A6C34878D82A}">
                        <a16:rowId xmlns:a16="http://schemas.microsoft.com/office/drawing/2014/main" val="3013893916"/>
                      </a:ext>
                    </a:extLst>
                  </a:tr>
                  <a:tr h="187537">
                    <a:tc>
                      <a:txBody>
                        <a:bodyPr/>
                        <a:lstStyle/>
                        <a:p>
                          <a:pPr>
                            <a:lnSpc>
                              <a:spcPct val="107000"/>
                            </a:lnSpc>
                            <a:spcAft>
                              <a:spcPts val="800"/>
                            </a:spcAft>
                          </a:pPr>
                          <a:r>
                            <a:rPr lang="es-AR" sz="1200">
                              <a:effectLst/>
                            </a:rPr>
                            <a:t>Ethanol</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43759" marR="43759" marT="0" marB="0" anchor="b"/>
                    </a:tc>
                    <a:tc>
                      <a:txBody>
                        <a:bodyPr/>
                        <a:lstStyle/>
                        <a:p>
                          <a:pPr algn="ctr">
                            <a:lnSpc>
                              <a:spcPct val="107000"/>
                            </a:lnSpc>
                            <a:spcAft>
                              <a:spcPts val="800"/>
                            </a:spcAft>
                          </a:pPr>
                          <a:r>
                            <a:rPr lang="es-AR" sz="1200">
                              <a:effectLst/>
                            </a:rPr>
                            <a:t>271,99063</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43759" marR="43759" marT="0" marB="0" anchor="b"/>
                    </a:tc>
                    <a:tc>
                      <a:txBody>
                        <a:bodyPr/>
                        <a:lstStyle/>
                        <a:p>
                          <a:pPr algn="ctr">
                            <a:lnSpc>
                              <a:spcPct val="107000"/>
                            </a:lnSpc>
                            <a:spcAft>
                              <a:spcPts val="800"/>
                            </a:spcAft>
                          </a:pPr>
                          <a:r>
                            <a:rPr lang="es-AR" sz="1200">
                              <a:effectLst/>
                            </a:rPr>
                            <a:t>36,76597242</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43759" marR="43759" marT="0" marB="0" anchor="b"/>
                    </a:tc>
                    <a:tc>
                      <a:txBody>
                        <a:bodyPr/>
                        <a:lstStyle/>
                        <a:p>
                          <a:pPr algn="ctr">
                            <a:lnSpc>
                              <a:spcPct val="107000"/>
                            </a:lnSpc>
                            <a:spcAft>
                              <a:spcPts val="800"/>
                            </a:spcAft>
                          </a:pPr>
                          <a:r>
                            <a:rPr lang="es-AR" sz="1200">
                              <a:effectLst/>
                            </a:rPr>
                            <a:t>0,54</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43759" marR="43759" marT="0" marB="0" anchor="b"/>
                    </a:tc>
                    <a:tc>
                      <a:txBody>
                        <a:bodyPr/>
                        <a:lstStyle/>
                        <a:p>
                          <a:pPr algn="ctr">
                            <a:lnSpc>
                              <a:spcPct val="107000"/>
                            </a:lnSpc>
                            <a:spcAft>
                              <a:spcPts val="800"/>
                            </a:spcAft>
                          </a:pPr>
                          <a:r>
                            <a:rPr lang="es-AR" sz="1200">
                              <a:effectLst/>
                            </a:rPr>
                            <a:t>0,83</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43759" marR="43759" marT="0" marB="0" anchor="b"/>
                    </a:tc>
                    <a:tc>
                      <a:txBody>
                        <a:bodyPr/>
                        <a:lstStyle/>
                        <a:p>
                          <a:pPr algn="ctr">
                            <a:lnSpc>
                              <a:spcPct val="107000"/>
                            </a:lnSpc>
                            <a:spcAft>
                              <a:spcPts val="800"/>
                            </a:spcAft>
                          </a:pPr>
                          <a:r>
                            <a:rPr lang="es-AR" sz="1200">
                              <a:effectLst/>
                            </a:rPr>
                            <a:t>0,77</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43759" marR="43759" marT="0" marB="0" anchor="b"/>
                    </a:tc>
                    <a:tc>
                      <a:txBody>
                        <a:bodyPr/>
                        <a:lstStyle/>
                        <a:p>
                          <a:pPr algn="ctr">
                            <a:lnSpc>
                              <a:spcPct val="107000"/>
                            </a:lnSpc>
                            <a:spcAft>
                              <a:spcPts val="800"/>
                            </a:spcAft>
                          </a:pPr>
                          <a:r>
                            <a:rPr lang="es-AR" sz="1200">
                              <a:effectLst/>
                            </a:rPr>
                            <a:t>0,633</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43759" marR="43759" marT="0" marB="0" anchor="b"/>
                    </a:tc>
                    <a:tc>
                      <a:txBody>
                        <a:bodyPr/>
                        <a:lstStyle/>
                        <a:p>
                          <a:pPr algn="ctr">
                            <a:lnSpc>
                              <a:spcPct val="107000"/>
                            </a:lnSpc>
                            <a:spcAft>
                              <a:spcPts val="800"/>
                            </a:spcAft>
                          </a:pPr>
                          <a:r>
                            <a:rPr lang="es-AR" sz="1200">
                              <a:effectLst/>
                            </a:rPr>
                            <a:t>0,783</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43759" marR="43759" marT="0" marB="0" anchor="b"/>
                    </a:tc>
                    <a:tc>
                      <a:txBody>
                        <a:bodyPr/>
                        <a:lstStyle/>
                        <a:p>
                          <a:pPr algn="ctr">
                            <a:lnSpc>
                              <a:spcPct val="107000"/>
                            </a:lnSpc>
                            <a:spcAft>
                              <a:spcPts val="800"/>
                            </a:spcAft>
                          </a:pPr>
                          <a:r>
                            <a:rPr lang="es-AR" sz="1200">
                              <a:effectLst/>
                            </a:rPr>
                            <a:t>0,4</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43759" marR="43759" marT="0" marB="0" anchor="b"/>
                    </a:tc>
                    <a:tc>
                      <a:txBody>
                        <a:bodyPr/>
                        <a:lstStyle/>
                        <a:p>
                          <a:pPr algn="ctr">
                            <a:lnSpc>
                              <a:spcPct val="107000"/>
                            </a:lnSpc>
                            <a:spcAft>
                              <a:spcPts val="800"/>
                            </a:spcAft>
                          </a:pPr>
                          <a:r>
                            <a:rPr lang="es-AR" sz="1200">
                              <a:effectLst/>
                            </a:rPr>
                            <a:t>0,658</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43759" marR="43759" marT="0" marB="0" anchor="b"/>
                    </a:tc>
                    <a:extLst>
                      <a:ext uri="{0D108BD9-81ED-4DB2-BD59-A6C34878D82A}">
                        <a16:rowId xmlns:a16="http://schemas.microsoft.com/office/drawing/2014/main" val="3550041575"/>
                      </a:ext>
                    </a:extLst>
                  </a:tr>
                  <a:tr h="187537">
                    <a:tc>
                      <a:txBody>
                        <a:bodyPr/>
                        <a:lstStyle/>
                        <a:p>
                          <a:pPr>
                            <a:lnSpc>
                              <a:spcPct val="107000"/>
                            </a:lnSpc>
                            <a:spcAft>
                              <a:spcPts val="800"/>
                            </a:spcAft>
                          </a:pPr>
                          <a:r>
                            <a:rPr lang="es-AR" sz="1200">
                              <a:effectLst/>
                            </a:rPr>
                            <a:t>Methanol</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43759" marR="43759" marT="0" marB="0" anchor="b"/>
                    </a:tc>
                    <a:tc>
                      <a:txBody>
                        <a:bodyPr/>
                        <a:lstStyle/>
                        <a:p>
                          <a:pPr algn="ctr">
                            <a:lnSpc>
                              <a:spcPct val="107000"/>
                            </a:lnSpc>
                            <a:spcAft>
                              <a:spcPts val="800"/>
                            </a:spcAft>
                          </a:pPr>
                          <a:r>
                            <a:rPr lang="es-AR" sz="1200">
                              <a:effectLst/>
                            </a:rPr>
                            <a:t>271,99063</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43759" marR="43759" marT="0" marB="0" anchor="b"/>
                    </a:tc>
                    <a:tc>
                      <a:txBody>
                        <a:bodyPr/>
                        <a:lstStyle/>
                        <a:p>
                          <a:pPr algn="ctr">
                            <a:lnSpc>
                              <a:spcPct val="107000"/>
                            </a:lnSpc>
                            <a:spcAft>
                              <a:spcPts val="800"/>
                            </a:spcAft>
                          </a:pPr>
                          <a:r>
                            <a:rPr lang="es-AR" sz="1200">
                              <a:effectLst/>
                            </a:rPr>
                            <a:t>36,76597242</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43759" marR="43759" marT="0" marB="0" anchor="b"/>
                    </a:tc>
                    <a:tc>
                      <a:txBody>
                        <a:bodyPr/>
                        <a:lstStyle/>
                        <a:p>
                          <a:pPr algn="ctr">
                            <a:lnSpc>
                              <a:spcPct val="107000"/>
                            </a:lnSpc>
                            <a:spcAft>
                              <a:spcPts val="800"/>
                            </a:spcAft>
                          </a:pPr>
                          <a:r>
                            <a:rPr lang="es-AR" sz="1200">
                              <a:effectLst/>
                            </a:rPr>
                            <a:t>0,6</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43759" marR="43759" marT="0" marB="0" anchor="b"/>
                    </a:tc>
                    <a:tc>
                      <a:txBody>
                        <a:bodyPr/>
                        <a:lstStyle/>
                        <a:p>
                          <a:pPr algn="ctr">
                            <a:lnSpc>
                              <a:spcPct val="107000"/>
                            </a:lnSpc>
                            <a:spcAft>
                              <a:spcPts val="800"/>
                            </a:spcAft>
                          </a:pPr>
                          <a:r>
                            <a:rPr lang="es-AR" sz="1200">
                              <a:effectLst/>
                            </a:rPr>
                            <a:t>0,93</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43759" marR="43759" marT="0" marB="0" anchor="b"/>
                    </a:tc>
                    <a:tc>
                      <a:txBody>
                        <a:bodyPr/>
                        <a:lstStyle/>
                        <a:p>
                          <a:pPr algn="ctr">
                            <a:lnSpc>
                              <a:spcPct val="107000"/>
                            </a:lnSpc>
                            <a:spcAft>
                              <a:spcPts val="800"/>
                            </a:spcAft>
                          </a:pPr>
                          <a:r>
                            <a:rPr lang="es-AR" sz="1200">
                              <a:effectLst/>
                            </a:rPr>
                            <a:t>0,62</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43759" marR="43759" marT="0" marB="0" anchor="b"/>
                    </a:tc>
                    <a:tc>
                      <a:txBody>
                        <a:bodyPr/>
                        <a:lstStyle/>
                        <a:p>
                          <a:pPr algn="ctr">
                            <a:lnSpc>
                              <a:spcPct val="107000"/>
                            </a:lnSpc>
                            <a:spcAft>
                              <a:spcPts val="800"/>
                            </a:spcAft>
                          </a:pPr>
                          <a:r>
                            <a:rPr lang="es-AR" sz="1200">
                              <a:effectLst/>
                            </a:rPr>
                            <a:t>0,608</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43759" marR="43759" marT="0" marB="0" anchor="b"/>
                    </a:tc>
                    <a:tc>
                      <a:txBody>
                        <a:bodyPr/>
                        <a:lstStyle/>
                        <a:p>
                          <a:pPr algn="ctr">
                            <a:lnSpc>
                              <a:spcPct val="107000"/>
                            </a:lnSpc>
                            <a:spcAft>
                              <a:spcPts val="800"/>
                            </a:spcAft>
                          </a:pPr>
                          <a:r>
                            <a:rPr lang="es-AR" sz="1200">
                              <a:effectLst/>
                            </a:rPr>
                            <a:t>0,904</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43759" marR="43759" marT="0" marB="0" anchor="b"/>
                    </a:tc>
                    <a:tc>
                      <a:txBody>
                        <a:bodyPr/>
                        <a:lstStyle/>
                        <a:p>
                          <a:pPr algn="ctr">
                            <a:lnSpc>
                              <a:spcPct val="107000"/>
                            </a:lnSpc>
                            <a:spcAft>
                              <a:spcPts val="800"/>
                            </a:spcAft>
                          </a:pPr>
                          <a:r>
                            <a:rPr lang="es-AR" sz="1200">
                              <a:effectLst/>
                            </a:rPr>
                            <a:t>0,605</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43759" marR="43759" marT="0" marB="0" anchor="b"/>
                    </a:tc>
                    <a:tc>
                      <a:txBody>
                        <a:bodyPr/>
                        <a:lstStyle/>
                        <a:p>
                          <a:pPr algn="ctr">
                            <a:lnSpc>
                              <a:spcPct val="107000"/>
                            </a:lnSpc>
                            <a:spcAft>
                              <a:spcPts val="800"/>
                            </a:spcAft>
                          </a:pPr>
                          <a:r>
                            <a:rPr lang="es-AR" sz="1200" dirty="0">
                              <a:effectLst/>
                            </a:rPr>
                            <a:t>0,545</a:t>
                          </a:r>
                          <a:endParaRPr lang="es-A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3759" marR="43759" marT="0" marB="0" anchor="b"/>
                    </a:tc>
                    <a:extLst>
                      <a:ext uri="{0D108BD9-81ED-4DB2-BD59-A6C34878D82A}">
                        <a16:rowId xmlns:a16="http://schemas.microsoft.com/office/drawing/2014/main" val="1811506248"/>
                      </a:ext>
                    </a:extLst>
                  </a:tr>
                </a:tbl>
              </a:graphicData>
            </a:graphic>
          </p:graphicFrame>
        </mc:Choice>
        <mc:Fallback>
          <p:graphicFrame>
            <p:nvGraphicFramePr>
              <p:cNvPr id="4" name="Tabla 3">
                <a:extLst>
                  <a:ext uri="{FF2B5EF4-FFF2-40B4-BE49-F238E27FC236}">
                    <a16:creationId xmlns:a16="http://schemas.microsoft.com/office/drawing/2014/main" id="{4B4FD8BC-3C74-4DA6-BC6B-33D3E4859E2B}"/>
                  </a:ext>
                </a:extLst>
              </p:cNvPr>
              <p:cNvGraphicFramePr>
                <a:graphicFrameLocks noGrp="1"/>
              </p:cNvGraphicFramePr>
              <p:nvPr>
                <p:extLst>
                  <p:ext uri="{D42A27DB-BD31-4B8C-83A1-F6EECF244321}">
                    <p14:modId xmlns:p14="http://schemas.microsoft.com/office/powerpoint/2010/main" val="1501048390"/>
                  </p:ext>
                </p:extLst>
              </p:nvPr>
            </p:nvGraphicFramePr>
            <p:xfrm>
              <a:off x="457200" y="3962400"/>
              <a:ext cx="8229599" cy="1500296"/>
            </p:xfrm>
            <a:graphic>
              <a:graphicData uri="http://schemas.openxmlformats.org/drawingml/2006/table">
                <a:tbl>
                  <a:tblPr firstRow="1" firstCol="1" bandRow="1">
                    <a:tableStyleId>{5C22544A-7EE6-4342-B048-85BDC9FD1C3A}</a:tableStyleId>
                  </a:tblPr>
                  <a:tblGrid>
                    <a:gridCol w="1657773">
                      <a:extLst>
                        <a:ext uri="{9D8B030D-6E8A-4147-A177-3AD203B41FA5}">
                          <a16:colId xmlns:a16="http://schemas.microsoft.com/office/drawing/2014/main" val="210548802"/>
                        </a:ext>
                      </a:extLst>
                    </a:gridCol>
                    <a:gridCol w="1239626">
                      <a:extLst>
                        <a:ext uri="{9D8B030D-6E8A-4147-A177-3AD203B41FA5}">
                          <a16:colId xmlns:a16="http://schemas.microsoft.com/office/drawing/2014/main" val="3238825082"/>
                        </a:ext>
                      </a:extLst>
                    </a:gridCol>
                    <a:gridCol w="1274197">
                      <a:extLst>
                        <a:ext uri="{9D8B030D-6E8A-4147-A177-3AD203B41FA5}">
                          <a16:colId xmlns:a16="http://schemas.microsoft.com/office/drawing/2014/main" val="3658369371"/>
                        </a:ext>
                      </a:extLst>
                    </a:gridCol>
                    <a:gridCol w="507045">
                      <a:extLst>
                        <a:ext uri="{9D8B030D-6E8A-4147-A177-3AD203B41FA5}">
                          <a16:colId xmlns:a16="http://schemas.microsoft.com/office/drawing/2014/main" val="3570120102"/>
                        </a:ext>
                      </a:extLst>
                    </a:gridCol>
                    <a:gridCol w="507045">
                      <a:extLst>
                        <a:ext uri="{9D8B030D-6E8A-4147-A177-3AD203B41FA5}">
                          <a16:colId xmlns:a16="http://schemas.microsoft.com/office/drawing/2014/main" val="38763947"/>
                        </a:ext>
                      </a:extLst>
                    </a:gridCol>
                    <a:gridCol w="574541">
                      <a:extLst>
                        <a:ext uri="{9D8B030D-6E8A-4147-A177-3AD203B41FA5}">
                          <a16:colId xmlns:a16="http://schemas.microsoft.com/office/drawing/2014/main" val="4007396935"/>
                        </a:ext>
                      </a:extLst>
                    </a:gridCol>
                    <a:gridCol w="617343">
                      <a:extLst>
                        <a:ext uri="{9D8B030D-6E8A-4147-A177-3AD203B41FA5}">
                          <a16:colId xmlns:a16="http://schemas.microsoft.com/office/drawing/2014/main" val="1703678346"/>
                        </a:ext>
                      </a:extLst>
                    </a:gridCol>
                    <a:gridCol w="617343">
                      <a:extLst>
                        <a:ext uri="{9D8B030D-6E8A-4147-A177-3AD203B41FA5}">
                          <a16:colId xmlns:a16="http://schemas.microsoft.com/office/drawing/2014/main" val="1741839916"/>
                        </a:ext>
                      </a:extLst>
                    </a:gridCol>
                    <a:gridCol w="617343">
                      <a:extLst>
                        <a:ext uri="{9D8B030D-6E8A-4147-A177-3AD203B41FA5}">
                          <a16:colId xmlns:a16="http://schemas.microsoft.com/office/drawing/2014/main" val="3009008369"/>
                        </a:ext>
                      </a:extLst>
                    </a:gridCol>
                    <a:gridCol w="617343">
                      <a:extLst>
                        <a:ext uri="{9D8B030D-6E8A-4147-A177-3AD203B41FA5}">
                          <a16:colId xmlns:a16="http://schemas.microsoft.com/office/drawing/2014/main" val="605602640"/>
                        </a:ext>
                      </a:extLst>
                    </a:gridCol>
                  </a:tblGrid>
                  <a:tr h="187537">
                    <a:tc>
                      <a:txBody>
                        <a:bodyPr/>
                        <a:lstStyle/>
                        <a:p>
                          <a:pPr algn="ctr">
                            <a:lnSpc>
                              <a:spcPct val="107000"/>
                            </a:lnSpc>
                            <a:spcAft>
                              <a:spcPts val="800"/>
                            </a:spcAft>
                          </a:pPr>
                          <a:r>
                            <a:rPr lang="es-AR" sz="1200">
                              <a:effectLst/>
                            </a:rPr>
                            <a:t>SOLVENT</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43759" marR="43759" marT="0" marB="0" anchor="ctr"/>
                    </a:tc>
                    <a:tc>
                      <a:txBody>
                        <a:bodyPr/>
                        <a:lstStyle/>
                        <a:p>
                          <a:pPr algn="ctr">
                            <a:lnSpc>
                              <a:spcPct val="107000"/>
                            </a:lnSpc>
                            <a:spcAft>
                              <a:spcPts val="800"/>
                            </a:spcAft>
                          </a:pPr>
                          <a:r>
                            <a:rPr lang="es-AR" sz="1200">
                              <a:effectLst/>
                            </a:rPr>
                            <a:t>λ (nm)</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43759" marR="43759" marT="0" marB="0" anchor="ctr"/>
                    </a:tc>
                    <a:tc>
                      <a:txBody>
                        <a:bodyPr/>
                        <a:lstStyle/>
                        <a:p>
                          <a:endParaRPr lang="es-AR"/>
                        </a:p>
                      </a:txBody>
                      <a:tcPr marL="43759" marR="43759" marT="0" marB="0" anchor="ctr">
                        <a:blipFill>
                          <a:blip r:embed="rId6"/>
                          <a:stretch>
                            <a:fillRect l="-228230" t="-22581" r="-321053" b="-745161"/>
                          </a:stretch>
                        </a:blipFill>
                      </a:tcPr>
                    </a:tc>
                    <a:tc>
                      <a:txBody>
                        <a:bodyPr/>
                        <a:lstStyle/>
                        <a:p>
                          <a:pPr algn="ctr">
                            <a:lnSpc>
                              <a:spcPct val="107000"/>
                            </a:lnSpc>
                            <a:spcAft>
                              <a:spcPts val="800"/>
                            </a:spcAft>
                          </a:pPr>
                          <a:r>
                            <a:rPr lang="es-AR" sz="1200">
                              <a:effectLst/>
                            </a:rPr>
                            <a:t>π*</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43759" marR="43759" marT="0" marB="0" anchor="ctr"/>
                    </a:tc>
                    <a:tc>
                      <a:txBody>
                        <a:bodyPr/>
                        <a:lstStyle/>
                        <a:p>
                          <a:pPr algn="ctr">
                            <a:lnSpc>
                              <a:spcPct val="107000"/>
                            </a:lnSpc>
                            <a:spcAft>
                              <a:spcPts val="800"/>
                            </a:spcAft>
                          </a:pPr>
                          <a:r>
                            <a:rPr lang="es-AR" sz="1200">
                              <a:effectLst/>
                            </a:rPr>
                            <a:t>α</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43759" marR="43759" marT="0" marB="0" anchor="ctr"/>
                    </a:tc>
                    <a:tc>
                      <a:txBody>
                        <a:bodyPr/>
                        <a:lstStyle/>
                        <a:p>
                          <a:pPr algn="ctr">
                            <a:lnSpc>
                              <a:spcPct val="107000"/>
                            </a:lnSpc>
                            <a:spcAft>
                              <a:spcPts val="800"/>
                            </a:spcAft>
                          </a:pPr>
                          <a:r>
                            <a:rPr lang="es-AR" sz="1200">
                              <a:effectLst/>
                            </a:rPr>
                            <a:t>β</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43759" marR="43759" marT="0" marB="0" anchor="ctr"/>
                    </a:tc>
                    <a:tc>
                      <a:txBody>
                        <a:bodyPr/>
                        <a:lstStyle/>
                        <a:p>
                          <a:pPr algn="ctr">
                            <a:lnSpc>
                              <a:spcPct val="107000"/>
                            </a:lnSpc>
                            <a:spcAft>
                              <a:spcPts val="800"/>
                            </a:spcAft>
                          </a:pPr>
                          <a:r>
                            <a:rPr lang="es-AR" sz="1200">
                              <a:effectLst/>
                            </a:rPr>
                            <a:t>SP</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43759" marR="43759" marT="0" marB="0" anchor="ctr"/>
                    </a:tc>
                    <a:tc>
                      <a:txBody>
                        <a:bodyPr/>
                        <a:lstStyle/>
                        <a:p>
                          <a:pPr algn="ctr">
                            <a:lnSpc>
                              <a:spcPct val="107000"/>
                            </a:lnSpc>
                            <a:spcAft>
                              <a:spcPts val="800"/>
                            </a:spcAft>
                          </a:pPr>
                          <a:r>
                            <a:rPr lang="es-AR" sz="1200">
                              <a:effectLst/>
                            </a:rPr>
                            <a:t>SdP</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43759" marR="43759" marT="0" marB="0" anchor="ctr"/>
                    </a:tc>
                    <a:tc>
                      <a:txBody>
                        <a:bodyPr/>
                        <a:lstStyle/>
                        <a:p>
                          <a:pPr algn="ctr">
                            <a:lnSpc>
                              <a:spcPct val="107000"/>
                            </a:lnSpc>
                            <a:spcAft>
                              <a:spcPts val="800"/>
                            </a:spcAft>
                          </a:pPr>
                          <a:r>
                            <a:rPr lang="es-AR" sz="1200">
                              <a:effectLst/>
                            </a:rPr>
                            <a:t>SA</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43759" marR="43759" marT="0" marB="0" anchor="ctr"/>
                    </a:tc>
                    <a:tc>
                      <a:txBody>
                        <a:bodyPr/>
                        <a:lstStyle/>
                        <a:p>
                          <a:pPr algn="ctr">
                            <a:lnSpc>
                              <a:spcPct val="107000"/>
                            </a:lnSpc>
                            <a:spcAft>
                              <a:spcPts val="800"/>
                            </a:spcAft>
                          </a:pPr>
                          <a:r>
                            <a:rPr lang="es-AR" sz="1200">
                              <a:effectLst/>
                            </a:rPr>
                            <a:t>SB</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43759" marR="43759" marT="0" marB="0" anchor="ctr"/>
                    </a:tc>
                    <a:extLst>
                      <a:ext uri="{0D108BD9-81ED-4DB2-BD59-A6C34878D82A}">
                        <a16:rowId xmlns:a16="http://schemas.microsoft.com/office/drawing/2014/main" val="780982197"/>
                      </a:ext>
                    </a:extLst>
                  </a:tr>
                  <a:tr h="187537">
                    <a:tc>
                      <a:txBody>
                        <a:bodyPr/>
                        <a:lstStyle/>
                        <a:p>
                          <a:pPr>
                            <a:lnSpc>
                              <a:spcPct val="107000"/>
                            </a:lnSpc>
                            <a:spcAft>
                              <a:spcPts val="800"/>
                            </a:spcAft>
                          </a:pPr>
                          <a:r>
                            <a:rPr lang="es-AR" sz="1200">
                              <a:effectLst/>
                            </a:rPr>
                            <a:t>Chloroform</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43759" marR="43759" marT="0" marB="0" anchor="b"/>
                    </a:tc>
                    <a:tc>
                      <a:txBody>
                        <a:bodyPr/>
                        <a:lstStyle/>
                        <a:p>
                          <a:pPr algn="ctr">
                            <a:lnSpc>
                              <a:spcPct val="107000"/>
                            </a:lnSpc>
                            <a:spcAft>
                              <a:spcPts val="800"/>
                            </a:spcAft>
                          </a:pPr>
                          <a:r>
                            <a:rPr lang="es-AR" sz="1200">
                              <a:effectLst/>
                            </a:rPr>
                            <a:t>272,529345</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43759" marR="43759" marT="0" marB="0" anchor="b"/>
                    </a:tc>
                    <a:tc>
                      <a:txBody>
                        <a:bodyPr/>
                        <a:lstStyle/>
                        <a:p>
                          <a:pPr algn="ctr">
                            <a:lnSpc>
                              <a:spcPct val="107000"/>
                            </a:lnSpc>
                            <a:spcAft>
                              <a:spcPts val="800"/>
                            </a:spcAft>
                          </a:pPr>
                          <a:r>
                            <a:rPr lang="es-AR" sz="1200">
                              <a:effectLst/>
                            </a:rPr>
                            <a:t>36,69329628</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43759" marR="43759" marT="0" marB="0" anchor="b"/>
                    </a:tc>
                    <a:tc>
                      <a:txBody>
                        <a:bodyPr/>
                        <a:lstStyle/>
                        <a:p>
                          <a:pPr algn="ctr">
                            <a:lnSpc>
                              <a:spcPct val="107000"/>
                            </a:lnSpc>
                            <a:spcAft>
                              <a:spcPts val="800"/>
                            </a:spcAft>
                          </a:pPr>
                          <a:r>
                            <a:rPr lang="es-AR" sz="1200">
                              <a:effectLst/>
                            </a:rPr>
                            <a:t>0,58</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43759" marR="43759" marT="0" marB="0" anchor="b"/>
                    </a:tc>
                    <a:tc>
                      <a:txBody>
                        <a:bodyPr/>
                        <a:lstStyle/>
                        <a:p>
                          <a:pPr algn="ctr">
                            <a:lnSpc>
                              <a:spcPct val="107000"/>
                            </a:lnSpc>
                            <a:spcAft>
                              <a:spcPts val="800"/>
                            </a:spcAft>
                          </a:pPr>
                          <a:r>
                            <a:rPr lang="es-AR" sz="1200">
                              <a:effectLst/>
                            </a:rPr>
                            <a:t>0,44</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43759" marR="43759" marT="0" marB="0" anchor="b"/>
                    </a:tc>
                    <a:tc>
                      <a:txBody>
                        <a:bodyPr/>
                        <a:lstStyle/>
                        <a:p>
                          <a:pPr algn="ctr">
                            <a:lnSpc>
                              <a:spcPct val="107000"/>
                            </a:lnSpc>
                            <a:spcAft>
                              <a:spcPts val="800"/>
                            </a:spcAft>
                          </a:pPr>
                          <a:r>
                            <a:rPr lang="es-AR" sz="1200">
                              <a:effectLst/>
                            </a:rPr>
                            <a:t>0</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43759" marR="43759" marT="0" marB="0" anchor="b"/>
                    </a:tc>
                    <a:tc>
                      <a:txBody>
                        <a:bodyPr/>
                        <a:lstStyle/>
                        <a:p>
                          <a:pPr algn="ctr">
                            <a:lnSpc>
                              <a:spcPct val="107000"/>
                            </a:lnSpc>
                            <a:spcAft>
                              <a:spcPts val="800"/>
                            </a:spcAft>
                          </a:pPr>
                          <a:r>
                            <a:rPr lang="es-AR" sz="1200">
                              <a:effectLst/>
                            </a:rPr>
                            <a:t>0,783</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43759" marR="43759" marT="0" marB="0" anchor="b"/>
                    </a:tc>
                    <a:tc>
                      <a:txBody>
                        <a:bodyPr/>
                        <a:lstStyle/>
                        <a:p>
                          <a:pPr algn="ctr">
                            <a:lnSpc>
                              <a:spcPct val="107000"/>
                            </a:lnSpc>
                            <a:spcAft>
                              <a:spcPts val="800"/>
                            </a:spcAft>
                          </a:pPr>
                          <a:r>
                            <a:rPr lang="es-AR" sz="1200">
                              <a:effectLst/>
                            </a:rPr>
                            <a:t>0,614</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43759" marR="43759" marT="0" marB="0" anchor="b"/>
                    </a:tc>
                    <a:tc>
                      <a:txBody>
                        <a:bodyPr/>
                        <a:lstStyle/>
                        <a:p>
                          <a:pPr algn="ctr">
                            <a:lnSpc>
                              <a:spcPct val="107000"/>
                            </a:lnSpc>
                            <a:spcAft>
                              <a:spcPts val="800"/>
                            </a:spcAft>
                          </a:pPr>
                          <a:r>
                            <a:rPr lang="es-AR" sz="1200">
                              <a:effectLst/>
                            </a:rPr>
                            <a:t>0,047</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43759" marR="43759" marT="0" marB="0" anchor="b"/>
                    </a:tc>
                    <a:tc>
                      <a:txBody>
                        <a:bodyPr/>
                        <a:lstStyle/>
                        <a:p>
                          <a:pPr algn="ctr">
                            <a:lnSpc>
                              <a:spcPct val="107000"/>
                            </a:lnSpc>
                            <a:spcAft>
                              <a:spcPts val="800"/>
                            </a:spcAft>
                          </a:pPr>
                          <a:r>
                            <a:rPr lang="es-AR" sz="1200">
                              <a:effectLst/>
                            </a:rPr>
                            <a:t>0,071</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43759" marR="43759" marT="0" marB="0" anchor="b"/>
                    </a:tc>
                    <a:extLst>
                      <a:ext uri="{0D108BD9-81ED-4DB2-BD59-A6C34878D82A}">
                        <a16:rowId xmlns:a16="http://schemas.microsoft.com/office/drawing/2014/main" val="3483478139"/>
                      </a:ext>
                    </a:extLst>
                  </a:tr>
                  <a:tr h="187537">
                    <a:tc>
                      <a:txBody>
                        <a:bodyPr/>
                        <a:lstStyle/>
                        <a:p>
                          <a:pPr>
                            <a:lnSpc>
                              <a:spcPct val="107000"/>
                            </a:lnSpc>
                            <a:spcAft>
                              <a:spcPts val="800"/>
                            </a:spcAft>
                          </a:pPr>
                          <a:r>
                            <a:rPr lang="es-AR" sz="1200">
                              <a:effectLst/>
                            </a:rPr>
                            <a:t>Dichlorometane</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43759" marR="43759" marT="0" marB="0" anchor="b"/>
                    </a:tc>
                    <a:tc>
                      <a:txBody>
                        <a:bodyPr/>
                        <a:lstStyle/>
                        <a:p>
                          <a:pPr algn="ctr">
                            <a:lnSpc>
                              <a:spcPct val="107000"/>
                            </a:lnSpc>
                            <a:spcAft>
                              <a:spcPts val="800"/>
                            </a:spcAft>
                          </a:pPr>
                          <a:r>
                            <a:rPr lang="es-AR" sz="1200">
                              <a:effectLst/>
                            </a:rPr>
                            <a:t>271,980895</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43759" marR="43759" marT="0" marB="0" anchor="b"/>
                    </a:tc>
                    <a:tc>
                      <a:txBody>
                        <a:bodyPr/>
                        <a:lstStyle/>
                        <a:p>
                          <a:pPr algn="ctr">
                            <a:lnSpc>
                              <a:spcPct val="107000"/>
                            </a:lnSpc>
                            <a:spcAft>
                              <a:spcPts val="800"/>
                            </a:spcAft>
                          </a:pPr>
                          <a:r>
                            <a:rPr lang="es-AR" sz="1200">
                              <a:effectLst/>
                            </a:rPr>
                            <a:t>36,76728838</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43759" marR="43759" marT="0" marB="0" anchor="b"/>
                    </a:tc>
                    <a:tc>
                      <a:txBody>
                        <a:bodyPr/>
                        <a:lstStyle/>
                        <a:p>
                          <a:pPr algn="ctr">
                            <a:lnSpc>
                              <a:spcPct val="107000"/>
                            </a:lnSpc>
                            <a:spcAft>
                              <a:spcPts val="800"/>
                            </a:spcAft>
                          </a:pPr>
                          <a:r>
                            <a:rPr lang="es-AR" sz="1200">
                              <a:effectLst/>
                            </a:rPr>
                            <a:t>0,79</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43759" marR="43759" marT="0" marB="0" anchor="b"/>
                    </a:tc>
                    <a:tc>
                      <a:txBody>
                        <a:bodyPr/>
                        <a:lstStyle/>
                        <a:p>
                          <a:pPr algn="ctr">
                            <a:lnSpc>
                              <a:spcPct val="107000"/>
                            </a:lnSpc>
                            <a:spcAft>
                              <a:spcPts val="800"/>
                            </a:spcAft>
                          </a:pPr>
                          <a:r>
                            <a:rPr lang="es-AR" sz="1200">
                              <a:effectLst/>
                            </a:rPr>
                            <a:t>0,04</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43759" marR="43759" marT="0" marB="0" anchor="b"/>
                    </a:tc>
                    <a:tc>
                      <a:txBody>
                        <a:bodyPr/>
                        <a:lstStyle/>
                        <a:p>
                          <a:pPr algn="ctr">
                            <a:lnSpc>
                              <a:spcPct val="107000"/>
                            </a:lnSpc>
                            <a:spcAft>
                              <a:spcPts val="800"/>
                            </a:spcAft>
                          </a:pPr>
                          <a:r>
                            <a:rPr lang="es-AR" sz="1200">
                              <a:effectLst/>
                            </a:rPr>
                            <a:t>-0,01</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43759" marR="43759" marT="0" marB="0" anchor="b"/>
                    </a:tc>
                    <a:tc>
                      <a:txBody>
                        <a:bodyPr/>
                        <a:lstStyle/>
                        <a:p>
                          <a:pPr algn="ctr">
                            <a:lnSpc>
                              <a:spcPct val="107000"/>
                            </a:lnSpc>
                            <a:spcAft>
                              <a:spcPts val="800"/>
                            </a:spcAft>
                          </a:pPr>
                          <a:r>
                            <a:rPr lang="es-AR" sz="1200">
                              <a:effectLst/>
                            </a:rPr>
                            <a:t>0,761</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43759" marR="43759" marT="0" marB="0" anchor="b"/>
                    </a:tc>
                    <a:tc>
                      <a:txBody>
                        <a:bodyPr/>
                        <a:lstStyle/>
                        <a:p>
                          <a:pPr algn="ctr">
                            <a:lnSpc>
                              <a:spcPct val="107000"/>
                            </a:lnSpc>
                            <a:spcAft>
                              <a:spcPts val="800"/>
                            </a:spcAft>
                          </a:pPr>
                          <a:r>
                            <a:rPr lang="es-AR" sz="1200">
                              <a:effectLst/>
                            </a:rPr>
                            <a:t>0,769</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43759" marR="43759" marT="0" marB="0" anchor="b"/>
                    </a:tc>
                    <a:tc>
                      <a:txBody>
                        <a:bodyPr/>
                        <a:lstStyle/>
                        <a:p>
                          <a:pPr algn="ctr">
                            <a:lnSpc>
                              <a:spcPct val="107000"/>
                            </a:lnSpc>
                            <a:spcAft>
                              <a:spcPts val="800"/>
                            </a:spcAft>
                          </a:pPr>
                          <a:r>
                            <a:rPr lang="es-AR" sz="1200">
                              <a:effectLst/>
                            </a:rPr>
                            <a:t>0,04</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43759" marR="43759" marT="0" marB="0" anchor="b"/>
                    </a:tc>
                    <a:tc>
                      <a:txBody>
                        <a:bodyPr/>
                        <a:lstStyle/>
                        <a:p>
                          <a:pPr algn="ctr">
                            <a:lnSpc>
                              <a:spcPct val="107000"/>
                            </a:lnSpc>
                            <a:spcAft>
                              <a:spcPts val="800"/>
                            </a:spcAft>
                          </a:pPr>
                          <a:r>
                            <a:rPr lang="es-AR" sz="1200">
                              <a:effectLst/>
                            </a:rPr>
                            <a:t>0,178</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43759" marR="43759" marT="0" marB="0" anchor="b"/>
                    </a:tc>
                    <a:extLst>
                      <a:ext uri="{0D108BD9-81ED-4DB2-BD59-A6C34878D82A}">
                        <a16:rowId xmlns:a16="http://schemas.microsoft.com/office/drawing/2014/main" val="914470367"/>
                      </a:ext>
                    </a:extLst>
                  </a:tr>
                  <a:tr h="187537">
                    <a:tc>
                      <a:txBody>
                        <a:bodyPr/>
                        <a:lstStyle/>
                        <a:p>
                          <a:pPr>
                            <a:lnSpc>
                              <a:spcPct val="107000"/>
                            </a:lnSpc>
                            <a:spcAft>
                              <a:spcPts val="800"/>
                            </a:spcAft>
                          </a:pPr>
                          <a:r>
                            <a:rPr lang="es-AR" sz="1200">
                              <a:effectLst/>
                            </a:rPr>
                            <a:t>Ethyl acetate</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43759" marR="43759" marT="0" marB="0" anchor="b"/>
                    </a:tc>
                    <a:tc>
                      <a:txBody>
                        <a:bodyPr/>
                        <a:lstStyle/>
                        <a:p>
                          <a:pPr algn="ctr">
                            <a:lnSpc>
                              <a:spcPct val="107000"/>
                            </a:lnSpc>
                            <a:spcAft>
                              <a:spcPts val="800"/>
                            </a:spcAft>
                          </a:pPr>
                          <a:r>
                            <a:rPr lang="es-AR" sz="1200">
                              <a:effectLst/>
                            </a:rPr>
                            <a:t>271,986495</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43759" marR="43759" marT="0" marB="0" anchor="b"/>
                    </a:tc>
                    <a:tc>
                      <a:txBody>
                        <a:bodyPr/>
                        <a:lstStyle/>
                        <a:p>
                          <a:pPr algn="ctr">
                            <a:lnSpc>
                              <a:spcPct val="107000"/>
                            </a:lnSpc>
                            <a:spcAft>
                              <a:spcPts val="800"/>
                            </a:spcAft>
                          </a:pPr>
                          <a:r>
                            <a:rPr lang="es-AR" sz="1200">
                              <a:effectLst/>
                            </a:rPr>
                            <a:t>36,76653137</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43759" marR="43759" marT="0" marB="0" anchor="b"/>
                    </a:tc>
                    <a:tc>
                      <a:txBody>
                        <a:bodyPr/>
                        <a:lstStyle/>
                        <a:p>
                          <a:pPr algn="ctr">
                            <a:lnSpc>
                              <a:spcPct val="107000"/>
                            </a:lnSpc>
                            <a:spcAft>
                              <a:spcPts val="800"/>
                            </a:spcAft>
                          </a:pPr>
                          <a:r>
                            <a:rPr lang="es-AR" sz="1200">
                              <a:effectLst/>
                            </a:rPr>
                            <a:t>0,45</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43759" marR="43759" marT="0" marB="0" anchor="b"/>
                    </a:tc>
                    <a:tc>
                      <a:txBody>
                        <a:bodyPr/>
                        <a:lstStyle/>
                        <a:p>
                          <a:pPr algn="ctr">
                            <a:lnSpc>
                              <a:spcPct val="107000"/>
                            </a:lnSpc>
                            <a:spcAft>
                              <a:spcPts val="800"/>
                            </a:spcAft>
                          </a:pPr>
                          <a:r>
                            <a:rPr lang="es-AR" sz="1200">
                              <a:effectLst/>
                            </a:rPr>
                            <a:t>0</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43759" marR="43759" marT="0" marB="0" anchor="b"/>
                    </a:tc>
                    <a:tc>
                      <a:txBody>
                        <a:bodyPr/>
                        <a:lstStyle/>
                        <a:p>
                          <a:pPr algn="ctr">
                            <a:lnSpc>
                              <a:spcPct val="107000"/>
                            </a:lnSpc>
                            <a:spcAft>
                              <a:spcPts val="800"/>
                            </a:spcAft>
                          </a:pPr>
                          <a:r>
                            <a:rPr lang="es-AR" sz="1200">
                              <a:effectLst/>
                            </a:rPr>
                            <a:t>0,45</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43759" marR="43759" marT="0" marB="0" anchor="b"/>
                    </a:tc>
                    <a:tc>
                      <a:txBody>
                        <a:bodyPr/>
                        <a:lstStyle/>
                        <a:p>
                          <a:pPr algn="ctr">
                            <a:lnSpc>
                              <a:spcPct val="107000"/>
                            </a:lnSpc>
                            <a:spcAft>
                              <a:spcPts val="800"/>
                            </a:spcAft>
                          </a:pPr>
                          <a:r>
                            <a:rPr lang="es-AR" sz="1200">
                              <a:effectLst/>
                            </a:rPr>
                            <a:t>0,656</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43759" marR="43759" marT="0" marB="0" anchor="b"/>
                    </a:tc>
                    <a:tc>
                      <a:txBody>
                        <a:bodyPr/>
                        <a:lstStyle/>
                        <a:p>
                          <a:pPr algn="ctr">
                            <a:lnSpc>
                              <a:spcPct val="107000"/>
                            </a:lnSpc>
                            <a:spcAft>
                              <a:spcPts val="800"/>
                            </a:spcAft>
                          </a:pPr>
                          <a:r>
                            <a:rPr lang="es-AR" sz="1200">
                              <a:effectLst/>
                            </a:rPr>
                            <a:t>0,603</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43759" marR="43759" marT="0" marB="0" anchor="b"/>
                    </a:tc>
                    <a:tc>
                      <a:txBody>
                        <a:bodyPr/>
                        <a:lstStyle/>
                        <a:p>
                          <a:pPr algn="ctr">
                            <a:lnSpc>
                              <a:spcPct val="107000"/>
                            </a:lnSpc>
                            <a:spcAft>
                              <a:spcPts val="800"/>
                            </a:spcAft>
                          </a:pPr>
                          <a:r>
                            <a:rPr lang="es-AR" sz="1200">
                              <a:effectLst/>
                            </a:rPr>
                            <a:t>0</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43759" marR="43759" marT="0" marB="0" anchor="b"/>
                    </a:tc>
                    <a:tc>
                      <a:txBody>
                        <a:bodyPr/>
                        <a:lstStyle/>
                        <a:p>
                          <a:pPr algn="ctr">
                            <a:lnSpc>
                              <a:spcPct val="107000"/>
                            </a:lnSpc>
                            <a:spcAft>
                              <a:spcPts val="800"/>
                            </a:spcAft>
                          </a:pPr>
                          <a:r>
                            <a:rPr lang="es-AR" sz="1200">
                              <a:effectLst/>
                            </a:rPr>
                            <a:t>0,542</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43759" marR="43759" marT="0" marB="0" anchor="b"/>
                    </a:tc>
                    <a:extLst>
                      <a:ext uri="{0D108BD9-81ED-4DB2-BD59-A6C34878D82A}">
                        <a16:rowId xmlns:a16="http://schemas.microsoft.com/office/drawing/2014/main" val="2229327094"/>
                      </a:ext>
                    </a:extLst>
                  </a:tr>
                  <a:tr h="187537">
                    <a:tc>
                      <a:txBody>
                        <a:bodyPr/>
                        <a:lstStyle/>
                        <a:p>
                          <a:pPr>
                            <a:lnSpc>
                              <a:spcPct val="107000"/>
                            </a:lnSpc>
                            <a:spcAft>
                              <a:spcPts val="800"/>
                            </a:spcAft>
                          </a:pPr>
                          <a:r>
                            <a:rPr lang="es-AR" sz="1200">
                              <a:effectLst/>
                            </a:rPr>
                            <a:t>Acetonitrile</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43759" marR="43759" marT="0" marB="0" anchor="b"/>
                    </a:tc>
                    <a:tc>
                      <a:txBody>
                        <a:bodyPr/>
                        <a:lstStyle/>
                        <a:p>
                          <a:pPr algn="ctr">
                            <a:lnSpc>
                              <a:spcPct val="107000"/>
                            </a:lnSpc>
                            <a:spcAft>
                              <a:spcPts val="800"/>
                            </a:spcAft>
                          </a:pPr>
                          <a:r>
                            <a:rPr lang="es-AR" sz="1200">
                              <a:effectLst/>
                            </a:rPr>
                            <a:t>272,01491</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43759" marR="43759" marT="0" marB="0" anchor="b"/>
                    </a:tc>
                    <a:tc>
                      <a:txBody>
                        <a:bodyPr/>
                        <a:lstStyle/>
                        <a:p>
                          <a:pPr algn="ctr">
                            <a:lnSpc>
                              <a:spcPct val="107000"/>
                            </a:lnSpc>
                            <a:spcAft>
                              <a:spcPts val="800"/>
                            </a:spcAft>
                          </a:pPr>
                          <a:r>
                            <a:rPr lang="es-AR" sz="1200">
                              <a:effectLst/>
                            </a:rPr>
                            <a:t>36,76269069</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43759" marR="43759" marT="0" marB="0" anchor="b"/>
                    </a:tc>
                    <a:tc>
                      <a:txBody>
                        <a:bodyPr/>
                        <a:lstStyle/>
                        <a:p>
                          <a:pPr algn="ctr">
                            <a:lnSpc>
                              <a:spcPct val="107000"/>
                            </a:lnSpc>
                            <a:spcAft>
                              <a:spcPts val="800"/>
                            </a:spcAft>
                          </a:pPr>
                          <a:r>
                            <a:rPr lang="es-AR" sz="1200">
                              <a:effectLst/>
                            </a:rPr>
                            <a:t>0,75</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43759" marR="43759" marT="0" marB="0" anchor="b"/>
                    </a:tc>
                    <a:tc>
                      <a:txBody>
                        <a:bodyPr/>
                        <a:lstStyle/>
                        <a:p>
                          <a:pPr algn="ctr">
                            <a:lnSpc>
                              <a:spcPct val="107000"/>
                            </a:lnSpc>
                            <a:spcAft>
                              <a:spcPts val="800"/>
                            </a:spcAft>
                          </a:pPr>
                          <a:r>
                            <a:rPr lang="es-AR" sz="1200">
                              <a:effectLst/>
                            </a:rPr>
                            <a:t>0,19</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43759" marR="43759" marT="0" marB="0" anchor="b"/>
                    </a:tc>
                    <a:tc>
                      <a:txBody>
                        <a:bodyPr/>
                        <a:lstStyle/>
                        <a:p>
                          <a:pPr algn="ctr">
                            <a:lnSpc>
                              <a:spcPct val="107000"/>
                            </a:lnSpc>
                            <a:spcAft>
                              <a:spcPts val="800"/>
                            </a:spcAft>
                          </a:pPr>
                          <a:r>
                            <a:rPr lang="es-AR" sz="1200">
                              <a:effectLst/>
                            </a:rPr>
                            <a:t>0,31</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43759" marR="43759" marT="0" marB="0" anchor="b"/>
                    </a:tc>
                    <a:tc>
                      <a:txBody>
                        <a:bodyPr/>
                        <a:lstStyle/>
                        <a:p>
                          <a:pPr algn="ctr">
                            <a:lnSpc>
                              <a:spcPct val="107000"/>
                            </a:lnSpc>
                            <a:spcAft>
                              <a:spcPts val="800"/>
                            </a:spcAft>
                          </a:pPr>
                          <a:r>
                            <a:rPr lang="es-AR" sz="1200">
                              <a:effectLst/>
                            </a:rPr>
                            <a:t>0,645</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43759" marR="43759" marT="0" marB="0" anchor="b"/>
                    </a:tc>
                    <a:tc>
                      <a:txBody>
                        <a:bodyPr/>
                        <a:lstStyle/>
                        <a:p>
                          <a:pPr algn="ctr">
                            <a:lnSpc>
                              <a:spcPct val="107000"/>
                            </a:lnSpc>
                            <a:spcAft>
                              <a:spcPts val="800"/>
                            </a:spcAft>
                          </a:pPr>
                          <a:r>
                            <a:rPr lang="es-AR" sz="1200">
                              <a:effectLst/>
                            </a:rPr>
                            <a:t>0,974</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43759" marR="43759" marT="0" marB="0" anchor="b"/>
                    </a:tc>
                    <a:tc>
                      <a:txBody>
                        <a:bodyPr/>
                        <a:lstStyle/>
                        <a:p>
                          <a:pPr algn="ctr">
                            <a:lnSpc>
                              <a:spcPct val="107000"/>
                            </a:lnSpc>
                            <a:spcAft>
                              <a:spcPts val="800"/>
                            </a:spcAft>
                          </a:pPr>
                          <a:r>
                            <a:rPr lang="es-AR" sz="1200">
                              <a:effectLst/>
                            </a:rPr>
                            <a:t>0,044</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43759" marR="43759" marT="0" marB="0" anchor="b"/>
                    </a:tc>
                    <a:tc>
                      <a:txBody>
                        <a:bodyPr/>
                        <a:lstStyle/>
                        <a:p>
                          <a:pPr algn="ctr">
                            <a:lnSpc>
                              <a:spcPct val="107000"/>
                            </a:lnSpc>
                            <a:spcAft>
                              <a:spcPts val="800"/>
                            </a:spcAft>
                          </a:pPr>
                          <a:r>
                            <a:rPr lang="es-AR" sz="1200">
                              <a:effectLst/>
                            </a:rPr>
                            <a:t>0,286</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43759" marR="43759" marT="0" marB="0" anchor="b"/>
                    </a:tc>
                    <a:extLst>
                      <a:ext uri="{0D108BD9-81ED-4DB2-BD59-A6C34878D82A}">
                        <a16:rowId xmlns:a16="http://schemas.microsoft.com/office/drawing/2014/main" val="2862726501"/>
                      </a:ext>
                    </a:extLst>
                  </a:tr>
                  <a:tr h="187537">
                    <a:tc>
                      <a:txBody>
                        <a:bodyPr/>
                        <a:lstStyle/>
                        <a:p>
                          <a:pPr>
                            <a:lnSpc>
                              <a:spcPct val="107000"/>
                            </a:lnSpc>
                            <a:spcAft>
                              <a:spcPts val="800"/>
                            </a:spcAft>
                          </a:pPr>
                          <a:r>
                            <a:rPr lang="es-AR" sz="1200">
                              <a:effectLst/>
                            </a:rPr>
                            <a:t>2-propanol</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43759" marR="43759" marT="0" marB="0" anchor="b"/>
                    </a:tc>
                    <a:tc>
                      <a:txBody>
                        <a:bodyPr/>
                        <a:lstStyle/>
                        <a:p>
                          <a:pPr algn="ctr">
                            <a:lnSpc>
                              <a:spcPct val="107000"/>
                            </a:lnSpc>
                            <a:spcAft>
                              <a:spcPts val="800"/>
                            </a:spcAft>
                          </a:pPr>
                          <a:r>
                            <a:rPr lang="es-AR" sz="1200">
                              <a:effectLst/>
                            </a:rPr>
                            <a:t>271,975085</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43759" marR="43759" marT="0" marB="0" anchor="b"/>
                    </a:tc>
                    <a:tc>
                      <a:txBody>
                        <a:bodyPr/>
                        <a:lstStyle/>
                        <a:p>
                          <a:pPr algn="ctr">
                            <a:lnSpc>
                              <a:spcPct val="107000"/>
                            </a:lnSpc>
                            <a:spcAft>
                              <a:spcPts val="800"/>
                            </a:spcAft>
                          </a:pPr>
                          <a:r>
                            <a:rPr lang="es-AR" sz="1200">
                              <a:effectLst/>
                            </a:rPr>
                            <a:t>36,76807381</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43759" marR="43759" marT="0" marB="0" anchor="b"/>
                    </a:tc>
                    <a:tc>
                      <a:txBody>
                        <a:bodyPr/>
                        <a:lstStyle/>
                        <a:p>
                          <a:pPr algn="ctr">
                            <a:lnSpc>
                              <a:spcPct val="107000"/>
                            </a:lnSpc>
                            <a:spcAft>
                              <a:spcPts val="800"/>
                            </a:spcAft>
                          </a:pPr>
                          <a:r>
                            <a:rPr lang="es-AR" sz="1200">
                              <a:effectLst/>
                            </a:rPr>
                            <a:t>0,48</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43759" marR="43759" marT="0" marB="0" anchor="b"/>
                    </a:tc>
                    <a:tc>
                      <a:txBody>
                        <a:bodyPr/>
                        <a:lstStyle/>
                        <a:p>
                          <a:pPr algn="ctr">
                            <a:lnSpc>
                              <a:spcPct val="107000"/>
                            </a:lnSpc>
                            <a:spcAft>
                              <a:spcPts val="800"/>
                            </a:spcAft>
                          </a:pPr>
                          <a:r>
                            <a:rPr lang="es-AR" sz="1200">
                              <a:effectLst/>
                            </a:rPr>
                            <a:t>0,76</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43759" marR="43759" marT="0" marB="0" anchor="b"/>
                    </a:tc>
                    <a:tc>
                      <a:txBody>
                        <a:bodyPr/>
                        <a:lstStyle/>
                        <a:p>
                          <a:pPr algn="ctr">
                            <a:lnSpc>
                              <a:spcPct val="107000"/>
                            </a:lnSpc>
                            <a:spcAft>
                              <a:spcPts val="800"/>
                            </a:spcAft>
                          </a:pPr>
                          <a:r>
                            <a:rPr lang="es-AR" sz="1200">
                              <a:effectLst/>
                            </a:rPr>
                            <a:t>0,84</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43759" marR="43759" marT="0" marB="0" anchor="b"/>
                    </a:tc>
                    <a:tc>
                      <a:txBody>
                        <a:bodyPr/>
                        <a:lstStyle/>
                        <a:p>
                          <a:pPr algn="ctr">
                            <a:lnSpc>
                              <a:spcPct val="107000"/>
                            </a:lnSpc>
                            <a:spcAft>
                              <a:spcPts val="800"/>
                            </a:spcAft>
                          </a:pPr>
                          <a:r>
                            <a:rPr lang="es-AR" sz="1200">
                              <a:effectLst/>
                            </a:rPr>
                            <a:t>0,633</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43759" marR="43759" marT="0" marB="0" anchor="b"/>
                    </a:tc>
                    <a:tc>
                      <a:txBody>
                        <a:bodyPr/>
                        <a:lstStyle/>
                        <a:p>
                          <a:pPr algn="ctr">
                            <a:lnSpc>
                              <a:spcPct val="107000"/>
                            </a:lnSpc>
                            <a:spcAft>
                              <a:spcPts val="800"/>
                            </a:spcAft>
                          </a:pPr>
                          <a:r>
                            <a:rPr lang="es-AR" sz="1200">
                              <a:effectLst/>
                            </a:rPr>
                            <a:t>0,808</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43759" marR="43759" marT="0" marB="0" anchor="b"/>
                    </a:tc>
                    <a:tc>
                      <a:txBody>
                        <a:bodyPr/>
                        <a:lstStyle/>
                        <a:p>
                          <a:pPr algn="ctr">
                            <a:lnSpc>
                              <a:spcPct val="107000"/>
                            </a:lnSpc>
                            <a:spcAft>
                              <a:spcPts val="800"/>
                            </a:spcAft>
                          </a:pPr>
                          <a:r>
                            <a:rPr lang="es-AR" sz="1200">
                              <a:effectLst/>
                            </a:rPr>
                            <a:t>0,283</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43759" marR="43759" marT="0" marB="0" anchor="b"/>
                    </a:tc>
                    <a:tc>
                      <a:txBody>
                        <a:bodyPr/>
                        <a:lstStyle/>
                        <a:p>
                          <a:pPr algn="ctr">
                            <a:lnSpc>
                              <a:spcPct val="107000"/>
                            </a:lnSpc>
                            <a:spcAft>
                              <a:spcPts val="800"/>
                            </a:spcAft>
                          </a:pPr>
                          <a:r>
                            <a:rPr lang="es-AR" sz="1200">
                              <a:effectLst/>
                            </a:rPr>
                            <a:t>0,83</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43759" marR="43759" marT="0" marB="0" anchor="b"/>
                    </a:tc>
                    <a:extLst>
                      <a:ext uri="{0D108BD9-81ED-4DB2-BD59-A6C34878D82A}">
                        <a16:rowId xmlns:a16="http://schemas.microsoft.com/office/drawing/2014/main" val="3013893916"/>
                      </a:ext>
                    </a:extLst>
                  </a:tr>
                  <a:tr h="187537">
                    <a:tc>
                      <a:txBody>
                        <a:bodyPr/>
                        <a:lstStyle/>
                        <a:p>
                          <a:pPr>
                            <a:lnSpc>
                              <a:spcPct val="107000"/>
                            </a:lnSpc>
                            <a:spcAft>
                              <a:spcPts val="800"/>
                            </a:spcAft>
                          </a:pPr>
                          <a:r>
                            <a:rPr lang="es-AR" sz="1200">
                              <a:effectLst/>
                            </a:rPr>
                            <a:t>Ethanol</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43759" marR="43759" marT="0" marB="0" anchor="b"/>
                    </a:tc>
                    <a:tc>
                      <a:txBody>
                        <a:bodyPr/>
                        <a:lstStyle/>
                        <a:p>
                          <a:pPr algn="ctr">
                            <a:lnSpc>
                              <a:spcPct val="107000"/>
                            </a:lnSpc>
                            <a:spcAft>
                              <a:spcPts val="800"/>
                            </a:spcAft>
                          </a:pPr>
                          <a:r>
                            <a:rPr lang="es-AR" sz="1200">
                              <a:effectLst/>
                            </a:rPr>
                            <a:t>271,99063</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43759" marR="43759" marT="0" marB="0" anchor="b"/>
                    </a:tc>
                    <a:tc>
                      <a:txBody>
                        <a:bodyPr/>
                        <a:lstStyle/>
                        <a:p>
                          <a:pPr algn="ctr">
                            <a:lnSpc>
                              <a:spcPct val="107000"/>
                            </a:lnSpc>
                            <a:spcAft>
                              <a:spcPts val="800"/>
                            </a:spcAft>
                          </a:pPr>
                          <a:r>
                            <a:rPr lang="es-AR" sz="1200">
                              <a:effectLst/>
                            </a:rPr>
                            <a:t>36,76597242</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43759" marR="43759" marT="0" marB="0" anchor="b"/>
                    </a:tc>
                    <a:tc>
                      <a:txBody>
                        <a:bodyPr/>
                        <a:lstStyle/>
                        <a:p>
                          <a:pPr algn="ctr">
                            <a:lnSpc>
                              <a:spcPct val="107000"/>
                            </a:lnSpc>
                            <a:spcAft>
                              <a:spcPts val="800"/>
                            </a:spcAft>
                          </a:pPr>
                          <a:r>
                            <a:rPr lang="es-AR" sz="1200">
                              <a:effectLst/>
                            </a:rPr>
                            <a:t>0,54</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43759" marR="43759" marT="0" marB="0" anchor="b"/>
                    </a:tc>
                    <a:tc>
                      <a:txBody>
                        <a:bodyPr/>
                        <a:lstStyle/>
                        <a:p>
                          <a:pPr algn="ctr">
                            <a:lnSpc>
                              <a:spcPct val="107000"/>
                            </a:lnSpc>
                            <a:spcAft>
                              <a:spcPts val="800"/>
                            </a:spcAft>
                          </a:pPr>
                          <a:r>
                            <a:rPr lang="es-AR" sz="1200">
                              <a:effectLst/>
                            </a:rPr>
                            <a:t>0,83</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43759" marR="43759" marT="0" marB="0" anchor="b"/>
                    </a:tc>
                    <a:tc>
                      <a:txBody>
                        <a:bodyPr/>
                        <a:lstStyle/>
                        <a:p>
                          <a:pPr algn="ctr">
                            <a:lnSpc>
                              <a:spcPct val="107000"/>
                            </a:lnSpc>
                            <a:spcAft>
                              <a:spcPts val="800"/>
                            </a:spcAft>
                          </a:pPr>
                          <a:r>
                            <a:rPr lang="es-AR" sz="1200">
                              <a:effectLst/>
                            </a:rPr>
                            <a:t>0,77</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43759" marR="43759" marT="0" marB="0" anchor="b"/>
                    </a:tc>
                    <a:tc>
                      <a:txBody>
                        <a:bodyPr/>
                        <a:lstStyle/>
                        <a:p>
                          <a:pPr algn="ctr">
                            <a:lnSpc>
                              <a:spcPct val="107000"/>
                            </a:lnSpc>
                            <a:spcAft>
                              <a:spcPts val="800"/>
                            </a:spcAft>
                          </a:pPr>
                          <a:r>
                            <a:rPr lang="es-AR" sz="1200">
                              <a:effectLst/>
                            </a:rPr>
                            <a:t>0,633</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43759" marR="43759" marT="0" marB="0" anchor="b"/>
                    </a:tc>
                    <a:tc>
                      <a:txBody>
                        <a:bodyPr/>
                        <a:lstStyle/>
                        <a:p>
                          <a:pPr algn="ctr">
                            <a:lnSpc>
                              <a:spcPct val="107000"/>
                            </a:lnSpc>
                            <a:spcAft>
                              <a:spcPts val="800"/>
                            </a:spcAft>
                          </a:pPr>
                          <a:r>
                            <a:rPr lang="es-AR" sz="1200">
                              <a:effectLst/>
                            </a:rPr>
                            <a:t>0,783</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43759" marR="43759" marT="0" marB="0" anchor="b"/>
                    </a:tc>
                    <a:tc>
                      <a:txBody>
                        <a:bodyPr/>
                        <a:lstStyle/>
                        <a:p>
                          <a:pPr algn="ctr">
                            <a:lnSpc>
                              <a:spcPct val="107000"/>
                            </a:lnSpc>
                            <a:spcAft>
                              <a:spcPts val="800"/>
                            </a:spcAft>
                          </a:pPr>
                          <a:r>
                            <a:rPr lang="es-AR" sz="1200">
                              <a:effectLst/>
                            </a:rPr>
                            <a:t>0,4</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43759" marR="43759" marT="0" marB="0" anchor="b"/>
                    </a:tc>
                    <a:tc>
                      <a:txBody>
                        <a:bodyPr/>
                        <a:lstStyle/>
                        <a:p>
                          <a:pPr algn="ctr">
                            <a:lnSpc>
                              <a:spcPct val="107000"/>
                            </a:lnSpc>
                            <a:spcAft>
                              <a:spcPts val="800"/>
                            </a:spcAft>
                          </a:pPr>
                          <a:r>
                            <a:rPr lang="es-AR" sz="1200">
                              <a:effectLst/>
                            </a:rPr>
                            <a:t>0,658</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43759" marR="43759" marT="0" marB="0" anchor="b"/>
                    </a:tc>
                    <a:extLst>
                      <a:ext uri="{0D108BD9-81ED-4DB2-BD59-A6C34878D82A}">
                        <a16:rowId xmlns:a16="http://schemas.microsoft.com/office/drawing/2014/main" val="3550041575"/>
                      </a:ext>
                    </a:extLst>
                  </a:tr>
                  <a:tr h="187537">
                    <a:tc>
                      <a:txBody>
                        <a:bodyPr/>
                        <a:lstStyle/>
                        <a:p>
                          <a:pPr>
                            <a:lnSpc>
                              <a:spcPct val="107000"/>
                            </a:lnSpc>
                            <a:spcAft>
                              <a:spcPts val="800"/>
                            </a:spcAft>
                          </a:pPr>
                          <a:r>
                            <a:rPr lang="es-AR" sz="1200">
                              <a:effectLst/>
                            </a:rPr>
                            <a:t>Methanol</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43759" marR="43759" marT="0" marB="0" anchor="b"/>
                    </a:tc>
                    <a:tc>
                      <a:txBody>
                        <a:bodyPr/>
                        <a:lstStyle/>
                        <a:p>
                          <a:pPr algn="ctr">
                            <a:lnSpc>
                              <a:spcPct val="107000"/>
                            </a:lnSpc>
                            <a:spcAft>
                              <a:spcPts val="800"/>
                            </a:spcAft>
                          </a:pPr>
                          <a:r>
                            <a:rPr lang="es-AR" sz="1200">
                              <a:effectLst/>
                            </a:rPr>
                            <a:t>271,99063</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43759" marR="43759" marT="0" marB="0" anchor="b"/>
                    </a:tc>
                    <a:tc>
                      <a:txBody>
                        <a:bodyPr/>
                        <a:lstStyle/>
                        <a:p>
                          <a:pPr algn="ctr">
                            <a:lnSpc>
                              <a:spcPct val="107000"/>
                            </a:lnSpc>
                            <a:spcAft>
                              <a:spcPts val="800"/>
                            </a:spcAft>
                          </a:pPr>
                          <a:r>
                            <a:rPr lang="es-AR" sz="1200">
                              <a:effectLst/>
                            </a:rPr>
                            <a:t>36,76597242</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43759" marR="43759" marT="0" marB="0" anchor="b"/>
                    </a:tc>
                    <a:tc>
                      <a:txBody>
                        <a:bodyPr/>
                        <a:lstStyle/>
                        <a:p>
                          <a:pPr algn="ctr">
                            <a:lnSpc>
                              <a:spcPct val="107000"/>
                            </a:lnSpc>
                            <a:spcAft>
                              <a:spcPts val="800"/>
                            </a:spcAft>
                          </a:pPr>
                          <a:r>
                            <a:rPr lang="es-AR" sz="1200">
                              <a:effectLst/>
                            </a:rPr>
                            <a:t>0,6</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43759" marR="43759" marT="0" marB="0" anchor="b"/>
                    </a:tc>
                    <a:tc>
                      <a:txBody>
                        <a:bodyPr/>
                        <a:lstStyle/>
                        <a:p>
                          <a:pPr algn="ctr">
                            <a:lnSpc>
                              <a:spcPct val="107000"/>
                            </a:lnSpc>
                            <a:spcAft>
                              <a:spcPts val="800"/>
                            </a:spcAft>
                          </a:pPr>
                          <a:r>
                            <a:rPr lang="es-AR" sz="1200">
                              <a:effectLst/>
                            </a:rPr>
                            <a:t>0,93</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43759" marR="43759" marT="0" marB="0" anchor="b"/>
                    </a:tc>
                    <a:tc>
                      <a:txBody>
                        <a:bodyPr/>
                        <a:lstStyle/>
                        <a:p>
                          <a:pPr algn="ctr">
                            <a:lnSpc>
                              <a:spcPct val="107000"/>
                            </a:lnSpc>
                            <a:spcAft>
                              <a:spcPts val="800"/>
                            </a:spcAft>
                          </a:pPr>
                          <a:r>
                            <a:rPr lang="es-AR" sz="1200">
                              <a:effectLst/>
                            </a:rPr>
                            <a:t>0,62</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43759" marR="43759" marT="0" marB="0" anchor="b"/>
                    </a:tc>
                    <a:tc>
                      <a:txBody>
                        <a:bodyPr/>
                        <a:lstStyle/>
                        <a:p>
                          <a:pPr algn="ctr">
                            <a:lnSpc>
                              <a:spcPct val="107000"/>
                            </a:lnSpc>
                            <a:spcAft>
                              <a:spcPts val="800"/>
                            </a:spcAft>
                          </a:pPr>
                          <a:r>
                            <a:rPr lang="es-AR" sz="1200">
                              <a:effectLst/>
                            </a:rPr>
                            <a:t>0,608</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43759" marR="43759" marT="0" marB="0" anchor="b"/>
                    </a:tc>
                    <a:tc>
                      <a:txBody>
                        <a:bodyPr/>
                        <a:lstStyle/>
                        <a:p>
                          <a:pPr algn="ctr">
                            <a:lnSpc>
                              <a:spcPct val="107000"/>
                            </a:lnSpc>
                            <a:spcAft>
                              <a:spcPts val="800"/>
                            </a:spcAft>
                          </a:pPr>
                          <a:r>
                            <a:rPr lang="es-AR" sz="1200">
                              <a:effectLst/>
                            </a:rPr>
                            <a:t>0,904</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43759" marR="43759" marT="0" marB="0" anchor="b"/>
                    </a:tc>
                    <a:tc>
                      <a:txBody>
                        <a:bodyPr/>
                        <a:lstStyle/>
                        <a:p>
                          <a:pPr algn="ctr">
                            <a:lnSpc>
                              <a:spcPct val="107000"/>
                            </a:lnSpc>
                            <a:spcAft>
                              <a:spcPts val="800"/>
                            </a:spcAft>
                          </a:pPr>
                          <a:r>
                            <a:rPr lang="es-AR" sz="1200">
                              <a:effectLst/>
                            </a:rPr>
                            <a:t>0,605</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43759" marR="43759" marT="0" marB="0" anchor="b"/>
                    </a:tc>
                    <a:tc>
                      <a:txBody>
                        <a:bodyPr/>
                        <a:lstStyle/>
                        <a:p>
                          <a:pPr algn="ctr">
                            <a:lnSpc>
                              <a:spcPct val="107000"/>
                            </a:lnSpc>
                            <a:spcAft>
                              <a:spcPts val="800"/>
                            </a:spcAft>
                          </a:pPr>
                          <a:r>
                            <a:rPr lang="es-AR" sz="1200" dirty="0">
                              <a:effectLst/>
                            </a:rPr>
                            <a:t>0,545</a:t>
                          </a:r>
                          <a:endParaRPr lang="es-A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3759" marR="43759" marT="0" marB="0" anchor="b"/>
                    </a:tc>
                    <a:extLst>
                      <a:ext uri="{0D108BD9-81ED-4DB2-BD59-A6C34878D82A}">
                        <a16:rowId xmlns:a16="http://schemas.microsoft.com/office/drawing/2014/main" val="1811506248"/>
                      </a:ext>
                    </a:extLst>
                  </a:tr>
                </a:tbl>
              </a:graphicData>
            </a:graphic>
          </p:graphicFrame>
        </mc:Fallback>
      </mc:AlternateContent>
    </p:spTree>
    <p:extLst>
      <p:ext uri="{BB962C8B-B14F-4D97-AF65-F5344CB8AC3E}">
        <p14:creationId xmlns:p14="http://schemas.microsoft.com/office/powerpoint/2010/main" val="373482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CF8AFEB-D629-432D-9288-39A0078A474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mc:AlternateContent xmlns:mc="http://schemas.openxmlformats.org/markup-compatibility/2006" xmlns:a14="http://schemas.microsoft.com/office/drawing/2010/main">
        <mc:Choice Requires="a14">
          <p:sp>
            <p:nvSpPr>
              <p:cNvPr id="2" name="TextBox 2">
                <a:extLst>
                  <a:ext uri="{FF2B5EF4-FFF2-40B4-BE49-F238E27FC236}">
                    <a16:creationId xmlns:a16="http://schemas.microsoft.com/office/drawing/2014/main" id="{9EB3D0D6-71F5-4327-A07E-C694AEA9ADAF}"/>
                  </a:ext>
                </a:extLst>
              </p:cNvPr>
              <p:cNvSpPr txBox="1"/>
              <p:nvPr/>
            </p:nvSpPr>
            <p:spPr>
              <a:xfrm>
                <a:off x="670742" y="685800"/>
                <a:ext cx="7848600" cy="1538883"/>
              </a:xfrm>
              <a:prstGeom prst="rect">
                <a:avLst/>
              </a:prstGeom>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p:spPr>
            <p:txBody>
              <a:bodyPr wrap="square" rtlCol="0">
                <a:spAutoFit/>
              </a:bodyPr>
              <a:lstStyle/>
              <a:p>
                <a:pPr algn="just"/>
                <a:r>
                  <a:rPr lang="en-US" b="0" i="0" dirty="0">
                    <a:solidFill>
                      <a:srgbClr val="222222"/>
                    </a:solidFill>
                    <a:effectLst/>
                  </a:rPr>
                  <a:t>The multiple regression analysis of the Kamlet and Taft equation of </a:t>
                </a:r>
                <a:r>
                  <a:rPr lang="en-US" dirty="0">
                    <a:solidFill>
                      <a:srgbClr val="222222"/>
                    </a:solidFill>
                  </a:rPr>
                  <a:t>M</a:t>
                </a:r>
                <a:r>
                  <a:rPr lang="en-US" b="0" i="0" dirty="0">
                    <a:solidFill>
                      <a:srgbClr val="222222"/>
                    </a:solidFill>
                    <a:effectLst/>
                  </a:rPr>
                  <a:t>NZ at 272 nm is expressed as</a:t>
                </a:r>
              </a:p>
              <a:p>
                <a:pPr algn="just"/>
                <a14:m>
                  <m:oMathPara xmlns:m="http://schemas.openxmlformats.org/officeDocument/2006/math">
                    <m:oMathParaPr>
                      <m:jc m:val="centerGroup"/>
                    </m:oMathParaPr>
                    <m:oMath xmlns:m="http://schemas.openxmlformats.org/officeDocument/2006/math">
                      <m:acc>
                        <m:accPr>
                          <m:chr m:val="̃"/>
                          <m:ctrlPr>
                            <a:rPr lang="es-AR" sz="1400" i="1" smtClean="0">
                              <a:latin typeface="Cambria Math" panose="02040503050406030204" pitchFamily="18" charset="0"/>
                            </a:rPr>
                          </m:ctrlPr>
                        </m:accPr>
                        <m:e>
                          <m:r>
                            <m:rPr>
                              <m:sty m:val="p"/>
                            </m:rPr>
                            <a:rPr lang="es-AR" sz="1400" i="0">
                              <a:latin typeface="Cambria Math" panose="02040503050406030204" pitchFamily="18" charset="0"/>
                            </a:rPr>
                            <m:t>v</m:t>
                          </m:r>
                        </m:e>
                      </m:acc>
                      <m:r>
                        <a:rPr lang="es-AR" sz="1400" i="0">
                          <a:latin typeface="Cambria Math" panose="02040503050406030204" pitchFamily="18" charset="0"/>
                        </a:rPr>
                        <m:t> </m:t>
                      </m:r>
                      <m:d>
                        <m:dPr>
                          <m:ctrlPr>
                            <a:rPr lang="es-AR" sz="1400" i="1">
                              <a:latin typeface="Cambria Math" panose="02040503050406030204" pitchFamily="18" charset="0"/>
                              <a:ea typeface="Cambria Math" panose="02040503050406030204" pitchFamily="18" charset="0"/>
                            </a:rPr>
                          </m:ctrlPr>
                        </m:dPr>
                        <m:e>
                          <m:sSup>
                            <m:sSupPr>
                              <m:ctrlPr>
                                <a:rPr lang="es-AR" sz="1400" i="1">
                                  <a:latin typeface="Cambria Math" panose="02040503050406030204" pitchFamily="18" charset="0"/>
                                  <a:ea typeface="Cambria Math" panose="02040503050406030204" pitchFamily="18" charset="0"/>
                                </a:rPr>
                              </m:ctrlPr>
                            </m:sSupPr>
                            <m:e>
                              <m:r>
                                <m:rPr>
                                  <m:sty m:val="p"/>
                                </m:rPr>
                                <a:rPr lang="es-AR" sz="1400" i="0">
                                  <a:latin typeface="Cambria Math" panose="02040503050406030204" pitchFamily="18" charset="0"/>
                                  <a:ea typeface="Cambria Math" panose="02040503050406030204" pitchFamily="18" charset="0"/>
                                </a:rPr>
                                <m:t>cm</m:t>
                              </m:r>
                            </m:e>
                            <m:sup>
                              <m:r>
                                <a:rPr lang="es-AR" sz="1400" i="0">
                                  <a:latin typeface="Cambria Math" panose="02040503050406030204" pitchFamily="18" charset="0"/>
                                  <a:ea typeface="Cambria Math" panose="02040503050406030204" pitchFamily="18" charset="0"/>
                                </a:rPr>
                                <m:t>−1</m:t>
                              </m:r>
                            </m:sup>
                          </m:sSup>
                        </m:e>
                      </m:d>
                      <m:r>
                        <a:rPr lang="es-AR" sz="1400" i="0">
                          <a:latin typeface="Cambria Math" panose="02040503050406030204" pitchFamily="18" charset="0"/>
                          <a:ea typeface="Cambria Math" panose="02040503050406030204" pitchFamily="18" charset="0"/>
                        </a:rPr>
                        <m:t>=</m:t>
                      </m:r>
                      <m:d>
                        <m:dPr>
                          <m:ctrlPr>
                            <a:rPr lang="es-AR" sz="1400" i="1">
                              <a:latin typeface="Cambria Math" panose="02040503050406030204" pitchFamily="18" charset="0"/>
                              <a:ea typeface="Cambria Math" panose="02040503050406030204" pitchFamily="18" charset="0"/>
                            </a:rPr>
                          </m:ctrlPr>
                        </m:dPr>
                        <m:e>
                          <m:r>
                            <a:rPr lang="es-AR" sz="1400">
                              <a:latin typeface="Cambria Math" panose="02040503050406030204" pitchFamily="18" charset="0"/>
                              <a:ea typeface="Cambria Math" panose="02040503050406030204" pitchFamily="18" charset="0"/>
                            </a:rPr>
                            <m:t>36638</m:t>
                          </m:r>
                          <m:r>
                            <a:rPr lang="es-AR" sz="1400" b="0" i="0" smtClean="0">
                              <a:latin typeface="Cambria Math" panose="02040503050406030204" pitchFamily="18" charset="0"/>
                              <a:ea typeface="Cambria Math" panose="02040503050406030204" pitchFamily="18" charset="0"/>
                            </a:rPr>
                            <m:t>.</m:t>
                          </m:r>
                          <m:r>
                            <a:rPr lang="es-AR" sz="1400">
                              <a:latin typeface="Cambria Math" panose="02040503050406030204" pitchFamily="18" charset="0"/>
                              <a:ea typeface="Cambria Math" panose="02040503050406030204" pitchFamily="18" charset="0"/>
                            </a:rPr>
                            <m:t>5 ± 44</m:t>
                          </m:r>
                          <m:r>
                            <a:rPr lang="es-AR" sz="1400" b="0" i="0" smtClean="0">
                              <a:latin typeface="Cambria Math" panose="02040503050406030204" pitchFamily="18" charset="0"/>
                              <a:ea typeface="Cambria Math" panose="02040503050406030204" pitchFamily="18" charset="0"/>
                            </a:rPr>
                            <m:t>.</m:t>
                          </m:r>
                          <m:r>
                            <a:rPr lang="es-AR" sz="1400">
                              <a:latin typeface="Cambria Math" panose="02040503050406030204" pitchFamily="18" charset="0"/>
                              <a:ea typeface="Cambria Math" panose="02040503050406030204" pitchFamily="18" charset="0"/>
                            </a:rPr>
                            <m:t>5</m:t>
                          </m:r>
                        </m:e>
                      </m:d>
                      <m:r>
                        <a:rPr lang="es-AR" sz="1400" b="0" i="1" smtClean="0">
                          <a:latin typeface="Cambria Math" panose="02040503050406030204" pitchFamily="18" charset="0"/>
                          <a:ea typeface="Cambria Math" panose="02040503050406030204" pitchFamily="18" charset="0"/>
                        </a:rPr>
                        <m:t>+</m:t>
                      </m:r>
                      <m:d>
                        <m:dPr>
                          <m:ctrlPr>
                            <a:rPr lang="es-AR" sz="1400" i="1">
                              <a:latin typeface="Cambria Math" panose="02040503050406030204" pitchFamily="18" charset="0"/>
                              <a:ea typeface="Cambria Math" panose="02040503050406030204" pitchFamily="18" charset="0"/>
                            </a:rPr>
                          </m:ctrlPr>
                        </m:dPr>
                        <m:e>
                          <m:r>
                            <a:rPr lang="es-AR" sz="1400">
                              <a:latin typeface="Cambria Math" panose="02040503050406030204" pitchFamily="18" charset="0"/>
                              <a:ea typeface="Cambria Math" panose="02040503050406030204" pitchFamily="18" charset="0"/>
                            </a:rPr>
                            <m:t>150</m:t>
                          </m:r>
                          <m:r>
                            <a:rPr lang="es-AR" sz="1400" b="0" i="0" smtClean="0">
                              <a:latin typeface="Cambria Math" panose="02040503050406030204" pitchFamily="18" charset="0"/>
                              <a:ea typeface="Cambria Math" panose="02040503050406030204" pitchFamily="18" charset="0"/>
                            </a:rPr>
                            <m:t>.</m:t>
                          </m:r>
                          <m:r>
                            <a:rPr lang="es-AR" sz="1400">
                              <a:latin typeface="Cambria Math" panose="02040503050406030204" pitchFamily="18" charset="0"/>
                              <a:ea typeface="Cambria Math" panose="02040503050406030204" pitchFamily="18" charset="0"/>
                            </a:rPr>
                            <m:t>5 ± 62</m:t>
                          </m:r>
                          <m:r>
                            <a:rPr lang="es-AR" sz="1400" b="0" i="0" smtClean="0">
                              <a:latin typeface="Cambria Math" panose="02040503050406030204" pitchFamily="18" charset="0"/>
                              <a:ea typeface="Cambria Math" panose="02040503050406030204" pitchFamily="18" charset="0"/>
                            </a:rPr>
                            <m:t>.</m:t>
                          </m:r>
                          <m:r>
                            <a:rPr lang="es-AR" sz="1400">
                              <a:latin typeface="Cambria Math" panose="02040503050406030204" pitchFamily="18" charset="0"/>
                              <a:ea typeface="Cambria Math" panose="02040503050406030204" pitchFamily="18" charset="0"/>
                            </a:rPr>
                            <m:t>6</m:t>
                          </m:r>
                        </m:e>
                      </m:d>
                      <m:r>
                        <m:rPr>
                          <m:sty m:val="p"/>
                        </m:rPr>
                        <a:rPr lang="es-AR" sz="1400" i="0">
                          <a:latin typeface="Cambria Math" panose="02040503050406030204" pitchFamily="18" charset="0"/>
                          <a:ea typeface="Cambria Math" panose="02040503050406030204" pitchFamily="18" charset="0"/>
                        </a:rPr>
                        <m:t>π</m:t>
                      </m:r>
                      <m:r>
                        <a:rPr lang="es-AR" sz="1400" i="0" baseline="30000">
                          <a:latin typeface="Cambria Math" panose="02040503050406030204" pitchFamily="18" charset="0"/>
                          <a:ea typeface="Cambria Math" panose="02040503050406030204" pitchFamily="18" charset="0"/>
                        </a:rPr>
                        <m:t>∗</m:t>
                      </m:r>
                      <m:r>
                        <a:rPr lang="es-AR" sz="1400" b="0" i="0" smtClean="0">
                          <a:latin typeface="Cambria Math" panose="02040503050406030204" pitchFamily="18" charset="0"/>
                          <a:ea typeface="Cambria Math" panose="02040503050406030204" pitchFamily="18" charset="0"/>
                        </a:rPr>
                        <m:t>−</m:t>
                      </m:r>
                      <m:d>
                        <m:dPr>
                          <m:ctrlPr>
                            <a:rPr lang="es-AR" sz="1400" i="1">
                              <a:latin typeface="Cambria Math" panose="02040503050406030204" pitchFamily="18" charset="0"/>
                              <a:ea typeface="Cambria Math" panose="02040503050406030204" pitchFamily="18" charset="0"/>
                            </a:rPr>
                          </m:ctrlPr>
                        </m:dPr>
                        <m:e>
                          <m:r>
                            <a:rPr lang="es-AR" sz="1400">
                              <a:latin typeface="Cambria Math" panose="02040503050406030204" pitchFamily="18" charset="0"/>
                              <a:ea typeface="Cambria Math" panose="02040503050406030204" pitchFamily="18" charset="0"/>
                            </a:rPr>
                            <m:t>53</m:t>
                          </m:r>
                          <m:r>
                            <a:rPr lang="es-AR" sz="1400" b="0" i="0" smtClean="0">
                              <a:latin typeface="Cambria Math" panose="02040503050406030204" pitchFamily="18" charset="0"/>
                              <a:ea typeface="Cambria Math" panose="02040503050406030204" pitchFamily="18" charset="0"/>
                            </a:rPr>
                            <m:t>.</m:t>
                          </m:r>
                          <m:r>
                            <a:rPr lang="es-AR" sz="1400">
                              <a:latin typeface="Cambria Math" panose="02040503050406030204" pitchFamily="18" charset="0"/>
                              <a:ea typeface="Cambria Math" panose="02040503050406030204" pitchFamily="18" charset="0"/>
                            </a:rPr>
                            <m:t>8 ± 22</m:t>
                          </m:r>
                          <m:r>
                            <a:rPr lang="es-AR" sz="1400" b="0" i="0" smtClean="0">
                              <a:latin typeface="Cambria Math" panose="02040503050406030204" pitchFamily="18" charset="0"/>
                              <a:ea typeface="Cambria Math" panose="02040503050406030204" pitchFamily="18" charset="0"/>
                            </a:rPr>
                            <m:t>.</m:t>
                          </m:r>
                          <m:r>
                            <a:rPr lang="es-AR" sz="1400">
                              <a:latin typeface="Cambria Math" panose="02040503050406030204" pitchFamily="18" charset="0"/>
                              <a:ea typeface="Cambria Math" panose="02040503050406030204" pitchFamily="18" charset="0"/>
                            </a:rPr>
                            <m:t>4</m:t>
                          </m:r>
                        </m:e>
                      </m:d>
                      <m:r>
                        <m:rPr>
                          <m:sty m:val="p"/>
                        </m:rPr>
                        <a:rPr lang="es-AR" sz="1400" i="0">
                          <a:latin typeface="Cambria Math" panose="02040503050406030204" pitchFamily="18" charset="0"/>
                          <a:ea typeface="Cambria Math" panose="02040503050406030204" pitchFamily="18" charset="0"/>
                        </a:rPr>
                        <m:t>α</m:t>
                      </m:r>
                      <m:r>
                        <a:rPr lang="es-AR" sz="1400" b="0" i="0" smtClean="0">
                          <a:latin typeface="Cambria Math" panose="02040503050406030204" pitchFamily="18" charset="0"/>
                          <a:ea typeface="Cambria Math" panose="02040503050406030204" pitchFamily="18" charset="0"/>
                        </a:rPr>
                        <m:t>+</m:t>
                      </m:r>
                      <m:d>
                        <m:dPr>
                          <m:ctrlPr>
                            <a:rPr lang="es-AR" sz="1400" i="1">
                              <a:latin typeface="Cambria Math" panose="02040503050406030204" pitchFamily="18" charset="0"/>
                              <a:ea typeface="Cambria Math" panose="02040503050406030204" pitchFamily="18" charset="0"/>
                            </a:rPr>
                          </m:ctrlPr>
                        </m:dPr>
                        <m:e>
                          <m:r>
                            <a:rPr lang="es-AR" sz="1400">
                              <a:latin typeface="Cambria Math" panose="02040503050406030204" pitchFamily="18" charset="0"/>
                              <a:ea typeface="Cambria Math" panose="02040503050406030204" pitchFamily="18" charset="0"/>
                            </a:rPr>
                            <m:t>121</m:t>
                          </m:r>
                          <m:r>
                            <a:rPr lang="es-AR" sz="1400" b="0" i="0" smtClean="0">
                              <a:latin typeface="Cambria Math" panose="02040503050406030204" pitchFamily="18" charset="0"/>
                              <a:ea typeface="Cambria Math" panose="02040503050406030204" pitchFamily="18" charset="0"/>
                            </a:rPr>
                            <m:t>.</m:t>
                          </m:r>
                          <m:r>
                            <a:rPr lang="es-AR" sz="1400">
                              <a:latin typeface="Cambria Math" panose="02040503050406030204" pitchFamily="18" charset="0"/>
                              <a:ea typeface="Cambria Math" panose="02040503050406030204" pitchFamily="18" charset="0"/>
                            </a:rPr>
                            <m:t>2 ± 30</m:t>
                          </m:r>
                          <m:r>
                            <a:rPr lang="es-AR" sz="1400" b="0" i="0" smtClean="0">
                              <a:latin typeface="Cambria Math" panose="02040503050406030204" pitchFamily="18" charset="0"/>
                              <a:ea typeface="Cambria Math" panose="02040503050406030204" pitchFamily="18" charset="0"/>
                            </a:rPr>
                            <m:t>.</m:t>
                          </m:r>
                          <m:r>
                            <a:rPr lang="es-AR" sz="1400">
                              <a:latin typeface="Cambria Math" panose="02040503050406030204" pitchFamily="18" charset="0"/>
                              <a:ea typeface="Cambria Math" panose="02040503050406030204" pitchFamily="18" charset="0"/>
                            </a:rPr>
                            <m:t>1</m:t>
                          </m:r>
                        </m:e>
                      </m:d>
                      <m:r>
                        <m:rPr>
                          <m:sty m:val="p"/>
                        </m:rPr>
                        <a:rPr lang="es-AR" sz="1400" i="0">
                          <a:latin typeface="Cambria Math" panose="02040503050406030204" pitchFamily="18" charset="0"/>
                          <a:ea typeface="Cambria Math" panose="02040503050406030204" pitchFamily="18" charset="0"/>
                        </a:rPr>
                        <m:t>β</m:t>
                      </m:r>
                    </m:oMath>
                  </m:oMathPara>
                </a14:m>
                <a:endParaRPr lang="en-US" sz="1400" b="0" dirty="0">
                  <a:solidFill>
                    <a:srgbClr val="222222"/>
                  </a:solidFill>
                  <a:effectLst/>
                </a:endParaRPr>
              </a:p>
              <a:p>
                <a:pPr algn="just"/>
                <a:endParaRPr lang="fr-FR" sz="800" dirty="0"/>
              </a:p>
              <a:p>
                <a:pPr algn="just"/>
                <a:r>
                  <a:rPr lang="fr-FR" dirty="0"/>
                  <a:t>Relative contribution:</a:t>
                </a:r>
              </a:p>
              <a:p>
                <a:pPr marL="265113" algn="just"/>
                <a:r>
                  <a:rPr lang="fr-FR" dirty="0"/>
                  <a:t>𝜋 </a:t>
                </a:r>
                <a:r>
                  <a:rPr lang="fr-FR" baseline="30000" dirty="0"/>
                  <a:t>∗</a:t>
                </a:r>
                <a:r>
                  <a:rPr lang="fr-FR" dirty="0"/>
                  <a:t> = 46.24 %, 𝛼 = 16.53 %, 𝛽 = 37.23 %, R</a:t>
                </a:r>
                <a:r>
                  <a:rPr lang="fr-FR" baseline="30000" dirty="0"/>
                  <a:t>2</a:t>
                </a:r>
                <a:r>
                  <a:rPr lang="fr-FR" dirty="0"/>
                  <a:t> = 0.8446.</a:t>
                </a:r>
              </a:p>
            </p:txBody>
          </p:sp>
        </mc:Choice>
        <mc:Fallback xmlns="">
          <p:sp>
            <p:nvSpPr>
              <p:cNvPr id="2" name="TextBox 2">
                <a:extLst>
                  <a:ext uri="{FF2B5EF4-FFF2-40B4-BE49-F238E27FC236}">
                    <a16:creationId xmlns:a16="http://schemas.microsoft.com/office/drawing/2014/main" id="{9EB3D0D6-71F5-4327-A07E-C694AEA9ADAF}"/>
                  </a:ext>
                </a:extLst>
              </p:cNvPr>
              <p:cNvSpPr txBox="1">
                <a:spLocks noRot="1" noChangeAspect="1" noMove="1" noResize="1" noEditPoints="1" noAdjustHandles="1" noChangeArrowheads="1" noChangeShapeType="1" noTextEdit="1"/>
              </p:cNvSpPr>
              <p:nvPr/>
            </p:nvSpPr>
            <p:spPr>
              <a:xfrm>
                <a:off x="670742" y="685800"/>
                <a:ext cx="7848600" cy="1538883"/>
              </a:xfrm>
              <a:prstGeom prst="rect">
                <a:avLst/>
              </a:prstGeom>
              <a:blipFill>
                <a:blip r:embed="rId3"/>
                <a:stretch>
                  <a:fillRect l="-621" t="-2381" r="-621" b="-5159"/>
                </a:stretch>
              </a:blipFill>
            </p:spPr>
            <p:txBody>
              <a:bodyPr/>
              <a:lstStyle/>
              <a:p>
                <a:r>
                  <a:rPr lang="es-AR">
                    <a:noFill/>
                  </a:rPr>
                  <a:t> </a:t>
                </a:r>
              </a:p>
            </p:txBody>
          </p:sp>
        </mc:Fallback>
      </mc:AlternateContent>
      <p:sp>
        <p:nvSpPr>
          <p:cNvPr id="7" name="TextBox 2">
            <a:extLst>
              <a:ext uri="{FF2B5EF4-FFF2-40B4-BE49-F238E27FC236}">
                <a16:creationId xmlns:a16="http://schemas.microsoft.com/office/drawing/2014/main" id="{D496E235-FA16-4D37-AF9A-7C3DCA9DBB5C}"/>
              </a:ext>
            </a:extLst>
          </p:cNvPr>
          <p:cNvSpPr txBox="1"/>
          <p:nvPr/>
        </p:nvSpPr>
        <p:spPr>
          <a:xfrm>
            <a:off x="685800" y="217920"/>
            <a:ext cx="7848600" cy="461665"/>
          </a:xfrm>
          <a:prstGeom prst="rect">
            <a:avLst/>
          </a:prstGeom>
          <a:noFill/>
        </p:spPr>
        <p:txBody>
          <a:bodyPr wrap="square" rtlCol="0">
            <a:spAutoFit/>
          </a:bodyPr>
          <a:lstStyle/>
          <a:p>
            <a:r>
              <a:rPr lang="fr-FR" sz="2400" b="1" dirty="0" err="1">
                <a:solidFill>
                  <a:schemeClr val="tx2"/>
                </a:solidFill>
                <a:effectLst>
                  <a:outerShdw blurRad="38100" dist="38100" dir="2700000" algn="tl">
                    <a:srgbClr val="000000">
                      <a:alpha val="43137"/>
                    </a:srgbClr>
                  </a:outerShdw>
                </a:effectLst>
              </a:rPr>
              <a:t>Results</a:t>
            </a:r>
            <a:r>
              <a:rPr lang="fr-FR" sz="2400" b="1" dirty="0">
                <a:solidFill>
                  <a:schemeClr val="tx2"/>
                </a:solidFill>
                <a:effectLst>
                  <a:outerShdw blurRad="38100" dist="38100" dir="2700000" algn="tl">
                    <a:srgbClr val="000000">
                      <a:alpha val="43137"/>
                    </a:srgbClr>
                  </a:outerShdw>
                </a:effectLst>
              </a:rPr>
              <a:t> and discussion</a:t>
            </a:r>
          </a:p>
        </p:txBody>
      </p:sp>
      <p:sp>
        <p:nvSpPr>
          <p:cNvPr id="16" name="TextBox 2">
            <a:extLst>
              <a:ext uri="{FF2B5EF4-FFF2-40B4-BE49-F238E27FC236}">
                <a16:creationId xmlns:a16="http://schemas.microsoft.com/office/drawing/2014/main" id="{BFC5D384-2048-4C4E-BA32-137F60EA925F}"/>
              </a:ext>
            </a:extLst>
          </p:cNvPr>
          <p:cNvSpPr txBox="1"/>
          <p:nvPr/>
        </p:nvSpPr>
        <p:spPr>
          <a:xfrm>
            <a:off x="670742" y="4490839"/>
            <a:ext cx="7848600" cy="1200329"/>
          </a:xfrm>
          <a:prstGeom prst="rect">
            <a:avLst/>
          </a:prstGeom>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p:spPr>
        <p:txBody>
          <a:bodyPr wrap="square" rtlCol="0">
            <a:spAutoFit/>
          </a:bodyPr>
          <a:lstStyle/>
          <a:p>
            <a:pPr algn="just"/>
            <a:r>
              <a:rPr lang="en-US" b="0" i="0" dirty="0">
                <a:solidFill>
                  <a:srgbClr val="222222"/>
                </a:solidFill>
                <a:effectLst/>
              </a:rPr>
              <a:t>The highest relative contribution in MNZ by the Kamlet and Taft method was due to the </a:t>
            </a:r>
            <a:r>
              <a:rPr lang="el-GR" b="0" i="0" dirty="0">
                <a:solidFill>
                  <a:srgbClr val="222222"/>
                </a:solidFill>
                <a:effectLst/>
              </a:rPr>
              <a:t>π</a:t>
            </a:r>
            <a:r>
              <a:rPr lang="en-US" b="0" i="0" dirty="0">
                <a:solidFill>
                  <a:srgbClr val="222222"/>
                </a:solidFill>
                <a:effectLst/>
              </a:rPr>
              <a:t> parameter while the one shown by the </a:t>
            </a:r>
            <a:r>
              <a:rPr lang="en-US" b="0" i="0" dirty="0" err="1">
                <a:solidFill>
                  <a:srgbClr val="222222"/>
                </a:solidFill>
                <a:effectLst/>
              </a:rPr>
              <a:t>Catalán</a:t>
            </a:r>
            <a:r>
              <a:rPr lang="en-US" b="0" i="0" dirty="0">
                <a:solidFill>
                  <a:srgbClr val="222222"/>
                </a:solidFill>
                <a:effectLst/>
              </a:rPr>
              <a:t> method was because of the SP parameter. Therefore, polarity/polarizability -especially polarizability- of the drug,  is highlighted as the main non-specific interaction in solution.</a:t>
            </a:r>
            <a:endParaRPr lang="fr-FR" dirty="0"/>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FB1CC473-78D8-4260-B8D7-8513C4FD22A8}"/>
                  </a:ext>
                </a:extLst>
              </p:cNvPr>
              <p:cNvSpPr txBox="1"/>
              <p:nvPr/>
            </p:nvSpPr>
            <p:spPr>
              <a:xfrm>
                <a:off x="685800" y="2368672"/>
                <a:ext cx="7848600" cy="1963679"/>
              </a:xfrm>
              <a:prstGeom prst="rect">
                <a:avLst/>
              </a:prstGeom>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p:spPr>
            <p:txBody>
              <a:bodyPr wrap="square" rtlCol="0">
                <a:spAutoFit/>
              </a:bodyPr>
              <a:lstStyle/>
              <a:p>
                <a:pPr algn="just"/>
                <a:r>
                  <a:rPr lang="en-US" b="0" i="0" dirty="0">
                    <a:solidFill>
                      <a:srgbClr val="222222"/>
                    </a:solidFill>
                    <a:effectLst/>
                  </a:rPr>
                  <a:t>The multiple regression analysis of the </a:t>
                </a:r>
                <a:r>
                  <a:rPr lang="en-US" b="0" i="0" dirty="0" err="1">
                    <a:solidFill>
                      <a:srgbClr val="222222"/>
                    </a:solidFill>
                    <a:effectLst/>
                  </a:rPr>
                  <a:t>Catalán</a:t>
                </a:r>
                <a:r>
                  <a:rPr lang="en-US" b="0" i="0" dirty="0">
                    <a:solidFill>
                      <a:srgbClr val="222222"/>
                    </a:solidFill>
                    <a:effectLst/>
                  </a:rPr>
                  <a:t> equation of </a:t>
                </a:r>
                <a:r>
                  <a:rPr lang="en-US" dirty="0">
                    <a:solidFill>
                      <a:srgbClr val="222222"/>
                    </a:solidFill>
                  </a:rPr>
                  <a:t>M</a:t>
                </a:r>
                <a:r>
                  <a:rPr lang="en-US" b="0" i="0" dirty="0">
                    <a:solidFill>
                      <a:srgbClr val="222222"/>
                    </a:solidFill>
                    <a:effectLst/>
                  </a:rPr>
                  <a:t>NZ at 280 nm is expressed as</a:t>
                </a:r>
              </a:p>
              <a:p>
                <a:pPr algn="just"/>
                <a14:m>
                  <m:oMathPara xmlns:m="http://schemas.openxmlformats.org/officeDocument/2006/math">
                    <m:oMathParaPr>
                      <m:jc m:val="centerGroup"/>
                    </m:oMathParaPr>
                    <m:oMath xmlns:m="http://schemas.openxmlformats.org/officeDocument/2006/math">
                      <m:acc>
                        <m:accPr>
                          <m:chr m:val="̃"/>
                          <m:ctrlPr>
                            <a:rPr lang="es-AR" sz="1400" i="1" smtClean="0">
                              <a:latin typeface="Cambria Math" panose="02040503050406030204" pitchFamily="18" charset="0"/>
                            </a:rPr>
                          </m:ctrlPr>
                        </m:accPr>
                        <m:e>
                          <m:r>
                            <m:rPr>
                              <m:sty m:val="p"/>
                            </m:rPr>
                            <a:rPr lang="es-AR" sz="1400" i="0">
                              <a:latin typeface="Cambria Math" panose="02040503050406030204" pitchFamily="18" charset="0"/>
                            </a:rPr>
                            <m:t>v</m:t>
                          </m:r>
                        </m:e>
                      </m:acc>
                      <m:r>
                        <a:rPr lang="es-AR" sz="1400" i="0">
                          <a:latin typeface="Cambria Math" panose="02040503050406030204" pitchFamily="18" charset="0"/>
                        </a:rPr>
                        <m:t> </m:t>
                      </m:r>
                      <m:d>
                        <m:dPr>
                          <m:ctrlPr>
                            <a:rPr lang="es-AR" sz="1400" i="1">
                              <a:latin typeface="Cambria Math" panose="02040503050406030204" pitchFamily="18" charset="0"/>
                              <a:ea typeface="Cambria Math" panose="02040503050406030204" pitchFamily="18" charset="0"/>
                            </a:rPr>
                          </m:ctrlPr>
                        </m:dPr>
                        <m:e>
                          <m:sSup>
                            <m:sSupPr>
                              <m:ctrlPr>
                                <a:rPr lang="es-AR" sz="1400" i="1">
                                  <a:latin typeface="Cambria Math" panose="02040503050406030204" pitchFamily="18" charset="0"/>
                                  <a:ea typeface="Cambria Math" panose="02040503050406030204" pitchFamily="18" charset="0"/>
                                </a:rPr>
                              </m:ctrlPr>
                            </m:sSupPr>
                            <m:e>
                              <m:r>
                                <m:rPr>
                                  <m:sty m:val="p"/>
                                </m:rPr>
                                <a:rPr lang="es-AR" sz="1400" i="0">
                                  <a:latin typeface="Cambria Math" panose="02040503050406030204" pitchFamily="18" charset="0"/>
                                  <a:ea typeface="Cambria Math" panose="02040503050406030204" pitchFamily="18" charset="0"/>
                                </a:rPr>
                                <m:t>cm</m:t>
                              </m:r>
                            </m:e>
                            <m:sup>
                              <m:r>
                                <a:rPr lang="es-AR" sz="1400" i="0">
                                  <a:latin typeface="Cambria Math" panose="02040503050406030204" pitchFamily="18" charset="0"/>
                                  <a:ea typeface="Cambria Math" panose="02040503050406030204" pitchFamily="18" charset="0"/>
                                </a:rPr>
                                <m:t>−1</m:t>
                              </m:r>
                            </m:sup>
                          </m:sSup>
                        </m:e>
                      </m:d>
                      <m:r>
                        <a:rPr lang="es-AR" sz="1400" i="0">
                          <a:latin typeface="Cambria Math" panose="02040503050406030204" pitchFamily="18" charset="0"/>
                          <a:ea typeface="Cambria Math" panose="02040503050406030204" pitchFamily="18" charset="0"/>
                        </a:rPr>
                        <m:t>=</m:t>
                      </m:r>
                      <m:d>
                        <m:dPr>
                          <m:ctrlPr>
                            <a:rPr lang="es-AR" sz="1400" i="1">
                              <a:latin typeface="Cambria Math" panose="02040503050406030204" pitchFamily="18" charset="0"/>
                              <a:ea typeface="Cambria Math" panose="02040503050406030204" pitchFamily="18" charset="0"/>
                            </a:rPr>
                          </m:ctrlPr>
                        </m:dPr>
                        <m:e>
                          <m:r>
                            <a:rPr lang="es-AR" sz="1400" i="1">
                              <a:latin typeface="Cambria Math" panose="02040503050406030204" pitchFamily="18" charset="0"/>
                              <a:ea typeface="Cambria Math" panose="02040503050406030204" pitchFamily="18" charset="0"/>
                            </a:rPr>
                            <m:t>36830</m:t>
                          </m:r>
                          <m:r>
                            <a:rPr lang="es-AR" sz="1400" b="0" i="1" smtClean="0">
                              <a:latin typeface="Cambria Math" panose="02040503050406030204" pitchFamily="18" charset="0"/>
                              <a:ea typeface="Cambria Math" panose="02040503050406030204" pitchFamily="18" charset="0"/>
                            </a:rPr>
                            <m:t>.</m:t>
                          </m:r>
                          <m:r>
                            <a:rPr lang="es-AR" sz="1400" i="1">
                              <a:latin typeface="Cambria Math" panose="02040503050406030204" pitchFamily="18" charset="0"/>
                              <a:ea typeface="Cambria Math" panose="02040503050406030204" pitchFamily="18" charset="0"/>
                            </a:rPr>
                            <m:t>9 ± 410</m:t>
                          </m:r>
                          <m:r>
                            <a:rPr lang="es-AR" sz="1400" b="0" i="1" smtClean="0">
                              <a:latin typeface="Cambria Math" panose="02040503050406030204" pitchFamily="18" charset="0"/>
                              <a:ea typeface="Cambria Math" panose="02040503050406030204" pitchFamily="18" charset="0"/>
                            </a:rPr>
                            <m:t>.</m:t>
                          </m:r>
                          <m:r>
                            <a:rPr lang="es-AR" sz="1400" i="1">
                              <a:latin typeface="Cambria Math" panose="02040503050406030204" pitchFamily="18" charset="0"/>
                              <a:ea typeface="Cambria Math" panose="02040503050406030204" pitchFamily="18" charset="0"/>
                            </a:rPr>
                            <m:t>5</m:t>
                          </m:r>
                        </m:e>
                      </m:d>
                      <m:r>
                        <a:rPr lang="es-AR" sz="1400" b="0" i="1" smtClean="0">
                          <a:latin typeface="Cambria Math" panose="02040503050406030204" pitchFamily="18" charset="0"/>
                          <a:ea typeface="Cambria Math" panose="02040503050406030204" pitchFamily="18" charset="0"/>
                        </a:rPr>
                        <m:t>−</m:t>
                      </m:r>
                      <m:d>
                        <m:dPr>
                          <m:ctrlPr>
                            <a:rPr lang="es-AR" sz="1400" i="1">
                              <a:latin typeface="Cambria Math" panose="02040503050406030204" pitchFamily="18" charset="0"/>
                              <a:ea typeface="Cambria Math" panose="02040503050406030204" pitchFamily="18" charset="0"/>
                            </a:rPr>
                          </m:ctrlPr>
                        </m:dPr>
                        <m:e>
                          <m:r>
                            <a:rPr lang="es-AR" sz="1400" i="1">
                              <a:latin typeface="Cambria Math" panose="02040503050406030204" pitchFamily="18" charset="0"/>
                              <a:ea typeface="Cambria Math" panose="02040503050406030204" pitchFamily="18" charset="0"/>
                            </a:rPr>
                            <m:t>1358</m:t>
                          </m:r>
                          <m:r>
                            <a:rPr lang="es-AR" sz="1400" b="0" i="1" smtClean="0">
                              <a:latin typeface="Cambria Math" panose="02040503050406030204" pitchFamily="18" charset="0"/>
                              <a:ea typeface="Cambria Math" panose="02040503050406030204" pitchFamily="18" charset="0"/>
                            </a:rPr>
                            <m:t>.7</m:t>
                          </m:r>
                          <m:r>
                            <a:rPr lang="es-AR" sz="1400" i="1">
                              <a:latin typeface="Cambria Math" panose="02040503050406030204" pitchFamily="18" charset="0"/>
                              <a:ea typeface="Cambria Math" panose="02040503050406030204" pitchFamily="18" charset="0"/>
                            </a:rPr>
                            <m:t> ± 441</m:t>
                          </m:r>
                          <m:r>
                            <a:rPr lang="es-AR" sz="1400" b="0" i="1" smtClean="0">
                              <a:latin typeface="Cambria Math" panose="02040503050406030204" pitchFamily="18" charset="0"/>
                              <a:ea typeface="Cambria Math" panose="02040503050406030204" pitchFamily="18" charset="0"/>
                            </a:rPr>
                            <m:t>.</m:t>
                          </m:r>
                          <m:r>
                            <a:rPr lang="es-AR" sz="1400" i="1">
                              <a:latin typeface="Cambria Math" panose="02040503050406030204" pitchFamily="18" charset="0"/>
                              <a:ea typeface="Cambria Math" panose="02040503050406030204" pitchFamily="18" charset="0"/>
                            </a:rPr>
                            <m:t>3</m:t>
                          </m:r>
                        </m:e>
                      </m:d>
                      <m:r>
                        <m:rPr>
                          <m:sty m:val="p"/>
                        </m:rPr>
                        <a:rPr lang="es-AR" sz="1400" b="0" i="0" smtClean="0">
                          <a:latin typeface="Cambria Math" panose="02040503050406030204" pitchFamily="18" charset="0"/>
                          <a:ea typeface="Cambria Math" panose="02040503050406030204" pitchFamily="18" charset="0"/>
                        </a:rPr>
                        <m:t>SP</m:t>
                      </m:r>
                      <m:r>
                        <a:rPr lang="es-AR" sz="1400" b="0" i="0" smtClean="0">
                          <a:latin typeface="Cambria Math" panose="02040503050406030204" pitchFamily="18" charset="0"/>
                          <a:ea typeface="Cambria Math" panose="02040503050406030204" pitchFamily="18" charset="0"/>
                        </a:rPr>
                        <m:t>−</m:t>
                      </m:r>
                      <m:d>
                        <m:dPr>
                          <m:ctrlPr>
                            <a:rPr lang="es-AR" sz="1400" i="1">
                              <a:latin typeface="Cambria Math" panose="02040503050406030204" pitchFamily="18" charset="0"/>
                              <a:ea typeface="Cambria Math" panose="02040503050406030204" pitchFamily="18" charset="0"/>
                            </a:rPr>
                          </m:ctrlPr>
                        </m:dPr>
                        <m:e>
                          <m:r>
                            <a:rPr lang="es-AR" sz="1400" i="1">
                              <a:latin typeface="Cambria Math" panose="02040503050406030204" pitchFamily="18" charset="0"/>
                              <a:ea typeface="Cambria Math" panose="02040503050406030204" pitchFamily="18" charset="0"/>
                            </a:rPr>
                            <m:t>256</m:t>
                          </m:r>
                          <m:r>
                            <a:rPr lang="es-AR" sz="1400" b="0" i="1" smtClean="0">
                              <a:latin typeface="Cambria Math" panose="02040503050406030204" pitchFamily="18" charset="0"/>
                              <a:ea typeface="Cambria Math" panose="02040503050406030204" pitchFamily="18" charset="0"/>
                            </a:rPr>
                            <m:t>.</m:t>
                          </m:r>
                          <m:r>
                            <a:rPr lang="es-AR" sz="1400" i="1">
                              <a:latin typeface="Cambria Math" panose="02040503050406030204" pitchFamily="18" charset="0"/>
                              <a:ea typeface="Cambria Math" panose="02040503050406030204" pitchFamily="18" charset="0"/>
                            </a:rPr>
                            <m:t>6 ± 134</m:t>
                          </m:r>
                          <m:r>
                            <a:rPr lang="es-AR" sz="1400" b="0" i="1" smtClean="0">
                              <a:latin typeface="Cambria Math" panose="02040503050406030204" pitchFamily="18" charset="0"/>
                              <a:ea typeface="Cambria Math" panose="02040503050406030204" pitchFamily="18" charset="0"/>
                            </a:rPr>
                            <m:t>.</m:t>
                          </m:r>
                          <m:r>
                            <a:rPr lang="es-AR" sz="1400" i="1">
                              <a:latin typeface="Cambria Math" panose="02040503050406030204" pitchFamily="18" charset="0"/>
                              <a:ea typeface="Cambria Math" panose="02040503050406030204" pitchFamily="18" charset="0"/>
                            </a:rPr>
                            <m:t>4</m:t>
                          </m:r>
                        </m:e>
                      </m:d>
                      <m:r>
                        <m:rPr>
                          <m:sty m:val="p"/>
                        </m:rPr>
                        <a:rPr lang="es-AR" sz="1400" b="0" i="0" smtClean="0">
                          <a:latin typeface="Cambria Math" panose="02040503050406030204" pitchFamily="18" charset="0"/>
                          <a:ea typeface="Cambria Math" panose="02040503050406030204" pitchFamily="18" charset="0"/>
                        </a:rPr>
                        <m:t>SdP</m:t>
                      </m:r>
                      <m:r>
                        <a:rPr lang="es-AR" sz="1400" b="0" i="0" smtClean="0">
                          <a:latin typeface="Cambria Math" panose="02040503050406030204" pitchFamily="18" charset="0"/>
                          <a:ea typeface="Cambria Math" panose="02040503050406030204" pitchFamily="18" charset="0"/>
                        </a:rPr>
                        <m:t>+</m:t>
                      </m:r>
                      <m:d>
                        <m:dPr>
                          <m:ctrlPr>
                            <a:rPr lang="es-AR" sz="1400" i="1">
                              <a:latin typeface="Cambria Math" panose="02040503050406030204" pitchFamily="18" charset="0"/>
                              <a:ea typeface="Cambria Math" panose="02040503050406030204" pitchFamily="18" charset="0"/>
                            </a:rPr>
                          </m:ctrlPr>
                        </m:dPr>
                        <m:e>
                          <m:r>
                            <a:rPr lang="es-AR" sz="1400" i="1">
                              <a:latin typeface="Cambria Math" panose="02040503050406030204" pitchFamily="18" charset="0"/>
                              <a:ea typeface="Cambria Math" panose="02040503050406030204" pitchFamily="18" charset="0"/>
                            </a:rPr>
                            <m:t>98</m:t>
                          </m:r>
                          <m:r>
                            <a:rPr lang="es-AR" sz="1400" b="0" i="1" smtClean="0">
                              <a:latin typeface="Cambria Math" panose="02040503050406030204" pitchFamily="18" charset="0"/>
                              <a:ea typeface="Cambria Math" panose="02040503050406030204" pitchFamily="18" charset="0"/>
                            </a:rPr>
                            <m:t>.</m:t>
                          </m:r>
                          <m:r>
                            <a:rPr lang="es-AR" sz="1400" i="1">
                              <a:latin typeface="Cambria Math" panose="02040503050406030204" pitchFamily="18" charset="0"/>
                              <a:ea typeface="Cambria Math" panose="02040503050406030204" pitchFamily="18" charset="0"/>
                            </a:rPr>
                            <m:t>1 ± 72</m:t>
                          </m:r>
                          <m:r>
                            <a:rPr lang="es-AR" sz="1400" b="0" i="1" smtClean="0">
                              <a:latin typeface="Cambria Math" panose="02040503050406030204" pitchFamily="18" charset="0"/>
                              <a:ea typeface="Cambria Math" panose="02040503050406030204" pitchFamily="18" charset="0"/>
                            </a:rPr>
                            <m:t>.</m:t>
                          </m:r>
                          <m:r>
                            <a:rPr lang="es-AR" sz="1400" i="1">
                              <a:latin typeface="Cambria Math" panose="02040503050406030204" pitchFamily="18" charset="0"/>
                              <a:ea typeface="Cambria Math" panose="02040503050406030204" pitchFamily="18" charset="0"/>
                            </a:rPr>
                            <m:t>2</m:t>
                          </m:r>
                        </m:e>
                      </m:d>
                      <m:r>
                        <m:rPr>
                          <m:sty m:val="p"/>
                        </m:rPr>
                        <a:rPr lang="es-AR" sz="1400" b="0" i="0" smtClean="0">
                          <a:latin typeface="Cambria Math" panose="02040503050406030204" pitchFamily="18" charset="0"/>
                          <a:ea typeface="Cambria Math" panose="02040503050406030204" pitchFamily="18" charset="0"/>
                        </a:rPr>
                        <m:t>SA</m:t>
                      </m:r>
                      <m:r>
                        <a:rPr lang="es-AR" sz="1400" b="0" i="1" smtClean="0">
                          <a:latin typeface="Cambria Math" panose="02040503050406030204" pitchFamily="18" charset="0"/>
                          <a:ea typeface="Cambria Math" panose="02040503050406030204" pitchFamily="18" charset="0"/>
                        </a:rPr>
                        <m:t>−</m:t>
                      </m:r>
                      <m:d>
                        <m:dPr>
                          <m:ctrlPr>
                            <a:rPr lang="es-AR" sz="1400" i="1">
                              <a:latin typeface="Cambria Math" panose="02040503050406030204" pitchFamily="18" charset="0"/>
                              <a:ea typeface="Cambria Math" panose="02040503050406030204" pitchFamily="18" charset="0"/>
                            </a:rPr>
                          </m:ctrlPr>
                        </m:dPr>
                        <m:e>
                          <m:r>
                            <a:rPr lang="es-AR" sz="1400" i="1">
                              <a:latin typeface="Cambria Math" panose="02040503050406030204" pitchFamily="18" charset="0"/>
                              <a:ea typeface="Cambria Math" panose="02040503050406030204" pitchFamily="18" charset="0"/>
                            </a:rPr>
                            <m:t>147</m:t>
                          </m:r>
                          <m:r>
                            <a:rPr lang="es-AR" sz="1400" b="0" i="1" smtClean="0">
                              <a:latin typeface="Cambria Math" panose="02040503050406030204" pitchFamily="18" charset="0"/>
                              <a:ea typeface="Cambria Math" panose="02040503050406030204" pitchFamily="18" charset="0"/>
                            </a:rPr>
                            <m:t>.</m:t>
                          </m:r>
                          <m:r>
                            <a:rPr lang="es-AR" sz="1400" i="1">
                              <a:latin typeface="Cambria Math" panose="02040503050406030204" pitchFamily="18" charset="0"/>
                              <a:ea typeface="Cambria Math" panose="02040503050406030204" pitchFamily="18" charset="0"/>
                            </a:rPr>
                            <m:t>3 ± 97</m:t>
                          </m:r>
                          <m:r>
                            <a:rPr lang="es-AR" sz="1400" b="0" i="1" smtClean="0">
                              <a:latin typeface="Cambria Math" panose="02040503050406030204" pitchFamily="18" charset="0"/>
                              <a:ea typeface="Cambria Math" panose="02040503050406030204" pitchFamily="18" charset="0"/>
                            </a:rPr>
                            <m:t>.</m:t>
                          </m:r>
                          <m:r>
                            <a:rPr lang="es-AR" sz="1400" i="1">
                              <a:latin typeface="Cambria Math" panose="02040503050406030204" pitchFamily="18" charset="0"/>
                              <a:ea typeface="Cambria Math" panose="02040503050406030204" pitchFamily="18" charset="0"/>
                            </a:rPr>
                            <m:t>5</m:t>
                          </m:r>
                        </m:e>
                      </m:d>
                      <m:r>
                        <m:rPr>
                          <m:sty m:val="p"/>
                        </m:rPr>
                        <a:rPr lang="es-AR" sz="1400">
                          <a:latin typeface="Cambria Math" panose="02040503050406030204" pitchFamily="18" charset="0"/>
                          <a:ea typeface="Cambria Math" panose="02040503050406030204" pitchFamily="18" charset="0"/>
                        </a:rPr>
                        <m:t>S</m:t>
                      </m:r>
                      <m:r>
                        <m:rPr>
                          <m:sty m:val="p"/>
                        </m:rPr>
                        <a:rPr lang="es-AR" sz="1400" b="0" i="0" smtClean="0">
                          <a:latin typeface="Cambria Math" panose="02040503050406030204" pitchFamily="18" charset="0"/>
                          <a:ea typeface="Cambria Math" panose="02040503050406030204" pitchFamily="18" charset="0"/>
                        </a:rPr>
                        <m:t>B</m:t>
                      </m:r>
                    </m:oMath>
                  </m:oMathPara>
                </a14:m>
                <a:endParaRPr lang="en-US" sz="1400" dirty="0">
                  <a:solidFill>
                    <a:srgbClr val="222222"/>
                  </a:solidFill>
                </a:endParaRPr>
              </a:p>
              <a:p>
                <a:pPr algn="just"/>
                <a:endParaRPr lang="fr-FR" sz="800" dirty="0"/>
              </a:p>
              <a:p>
                <a:pPr algn="just"/>
                <a:r>
                  <a:rPr lang="fr-FR" dirty="0"/>
                  <a:t>Relative contribution:</a:t>
                </a:r>
              </a:p>
              <a:p>
                <a:pPr marL="265113" algn="just"/>
                <a:r>
                  <a:rPr lang="fr-FR" dirty="0"/>
                  <a:t>SP = 73.02 %, </a:t>
                </a:r>
                <a:r>
                  <a:rPr lang="fr-FR" dirty="0" err="1"/>
                  <a:t>SdP</a:t>
                </a:r>
                <a:r>
                  <a:rPr lang="fr-FR" dirty="0"/>
                  <a:t> = 13.79 %, SA = 5.27 %, SB = 7.92 %, R</a:t>
                </a:r>
                <a:r>
                  <a:rPr lang="fr-FR" baseline="30000" dirty="0"/>
                  <a:t>2</a:t>
                </a:r>
                <a:r>
                  <a:rPr lang="fr-FR" dirty="0"/>
                  <a:t> = 0.8888.</a:t>
                </a:r>
              </a:p>
            </p:txBody>
          </p:sp>
        </mc:Choice>
        <mc:Fallback xmlns="">
          <p:sp>
            <p:nvSpPr>
              <p:cNvPr id="3" name="TextBox 2">
                <a:extLst>
                  <a:ext uri="{FF2B5EF4-FFF2-40B4-BE49-F238E27FC236}">
                    <a16:creationId xmlns:a16="http://schemas.microsoft.com/office/drawing/2014/main" id="{FB1CC473-78D8-4260-B8D7-8513C4FD22A8}"/>
                  </a:ext>
                </a:extLst>
              </p:cNvPr>
              <p:cNvSpPr txBox="1">
                <a:spLocks noRot="1" noChangeAspect="1" noMove="1" noResize="1" noEditPoints="1" noAdjustHandles="1" noChangeArrowheads="1" noChangeShapeType="1" noTextEdit="1"/>
              </p:cNvSpPr>
              <p:nvPr/>
            </p:nvSpPr>
            <p:spPr>
              <a:xfrm>
                <a:off x="685800" y="2368672"/>
                <a:ext cx="7848600" cy="1963679"/>
              </a:xfrm>
              <a:prstGeom prst="rect">
                <a:avLst/>
              </a:prstGeom>
              <a:blipFill>
                <a:blip r:embed="rId4"/>
                <a:stretch>
                  <a:fillRect l="-699" t="-1863" r="-622" b="-4037"/>
                </a:stretch>
              </a:blipFill>
            </p:spPr>
            <p:txBody>
              <a:bodyPr/>
              <a:lstStyle/>
              <a:p>
                <a:r>
                  <a:rPr lang="es-AR">
                    <a:noFill/>
                  </a:rPr>
                  <a:t> </a:t>
                </a:r>
              </a:p>
            </p:txBody>
          </p:sp>
        </mc:Fallback>
      </mc:AlternateContent>
    </p:spTree>
    <p:extLst>
      <p:ext uri="{BB962C8B-B14F-4D97-AF65-F5344CB8AC3E}">
        <p14:creationId xmlns:p14="http://schemas.microsoft.com/office/powerpoint/2010/main" val="28810311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CF8AFEB-D629-432D-9288-39A0078A474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sp>
        <p:nvSpPr>
          <p:cNvPr id="2" name="TextBox 2">
            <a:extLst>
              <a:ext uri="{FF2B5EF4-FFF2-40B4-BE49-F238E27FC236}">
                <a16:creationId xmlns:a16="http://schemas.microsoft.com/office/drawing/2014/main" id="{9EB3D0D6-71F5-4327-A07E-C694AEA9ADAF}"/>
              </a:ext>
            </a:extLst>
          </p:cNvPr>
          <p:cNvSpPr txBox="1"/>
          <p:nvPr/>
        </p:nvSpPr>
        <p:spPr>
          <a:xfrm>
            <a:off x="685800" y="725707"/>
            <a:ext cx="7848600" cy="923330"/>
          </a:xfrm>
          <a:prstGeom prst="rect">
            <a:avLst/>
          </a:prstGeom>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p:spPr>
        <p:txBody>
          <a:bodyPr wrap="square" rtlCol="0">
            <a:spAutoFit/>
          </a:bodyPr>
          <a:lstStyle/>
          <a:p>
            <a:pPr algn="just"/>
            <a:r>
              <a:rPr lang="en-US" b="0" i="0" dirty="0">
                <a:solidFill>
                  <a:srgbClr val="222222"/>
                </a:solidFill>
                <a:effectLst/>
              </a:rPr>
              <a:t>The thermochromic assays of KNZ were performed with 1x10</a:t>
            </a:r>
            <a:r>
              <a:rPr lang="en-US" b="0" i="0" baseline="30000" dirty="0">
                <a:solidFill>
                  <a:srgbClr val="222222"/>
                </a:solidFill>
                <a:effectLst/>
              </a:rPr>
              <a:t>-5</a:t>
            </a:r>
            <a:r>
              <a:rPr lang="en-US" b="0" i="0" dirty="0">
                <a:solidFill>
                  <a:srgbClr val="222222"/>
                </a:solidFill>
                <a:effectLst/>
              </a:rPr>
              <a:t> M buffer solutions at physiological pH 5.00 and 7.40. The UV-Vis absorption spectrum was measured for the 230 nm to 270 nm interval in the 5 to 75 °C temperature range.</a:t>
            </a:r>
            <a:endParaRPr lang="fr-FR" dirty="0"/>
          </a:p>
        </p:txBody>
      </p:sp>
      <p:sp>
        <p:nvSpPr>
          <p:cNvPr id="7" name="TextBox 2">
            <a:extLst>
              <a:ext uri="{FF2B5EF4-FFF2-40B4-BE49-F238E27FC236}">
                <a16:creationId xmlns:a16="http://schemas.microsoft.com/office/drawing/2014/main" id="{D496E235-FA16-4D37-AF9A-7C3DCA9DBB5C}"/>
              </a:ext>
            </a:extLst>
          </p:cNvPr>
          <p:cNvSpPr txBox="1"/>
          <p:nvPr/>
        </p:nvSpPr>
        <p:spPr>
          <a:xfrm>
            <a:off x="685800" y="217920"/>
            <a:ext cx="7848600" cy="461665"/>
          </a:xfrm>
          <a:prstGeom prst="rect">
            <a:avLst/>
          </a:prstGeom>
          <a:noFill/>
        </p:spPr>
        <p:txBody>
          <a:bodyPr wrap="square" rtlCol="0">
            <a:spAutoFit/>
          </a:bodyPr>
          <a:lstStyle/>
          <a:p>
            <a:r>
              <a:rPr lang="fr-FR" sz="2400" b="1" dirty="0" err="1">
                <a:solidFill>
                  <a:schemeClr val="tx2"/>
                </a:solidFill>
                <a:effectLst>
                  <a:outerShdw blurRad="38100" dist="38100" dir="2700000" algn="tl">
                    <a:srgbClr val="000000">
                      <a:alpha val="43137"/>
                    </a:srgbClr>
                  </a:outerShdw>
                </a:effectLst>
              </a:rPr>
              <a:t>Results</a:t>
            </a:r>
            <a:r>
              <a:rPr lang="fr-FR" sz="2400" b="1" dirty="0">
                <a:solidFill>
                  <a:schemeClr val="tx2"/>
                </a:solidFill>
                <a:effectLst>
                  <a:outerShdw blurRad="38100" dist="38100" dir="2700000" algn="tl">
                    <a:srgbClr val="000000">
                      <a:alpha val="43137"/>
                    </a:srgbClr>
                  </a:outerShdw>
                </a:effectLst>
              </a:rPr>
              <a:t> and discussion</a:t>
            </a:r>
          </a:p>
        </p:txBody>
      </p:sp>
      <p:sp>
        <p:nvSpPr>
          <p:cNvPr id="9" name="TextBox 2">
            <a:extLst>
              <a:ext uri="{FF2B5EF4-FFF2-40B4-BE49-F238E27FC236}">
                <a16:creationId xmlns:a16="http://schemas.microsoft.com/office/drawing/2014/main" id="{93C77C96-493E-4A3E-A68E-2DB889B12805}"/>
              </a:ext>
            </a:extLst>
          </p:cNvPr>
          <p:cNvSpPr txBox="1"/>
          <p:nvPr/>
        </p:nvSpPr>
        <p:spPr>
          <a:xfrm>
            <a:off x="685800" y="1844677"/>
            <a:ext cx="7848600" cy="923330"/>
          </a:xfrm>
          <a:prstGeom prst="rect">
            <a:avLst/>
          </a:prstGeom>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p:spPr>
        <p:txBody>
          <a:bodyPr wrap="square" rtlCol="0">
            <a:spAutoFit/>
          </a:bodyPr>
          <a:lstStyle/>
          <a:p>
            <a:pPr algn="just"/>
            <a:r>
              <a:rPr lang="en-US" b="0" i="0" dirty="0">
                <a:solidFill>
                  <a:srgbClr val="222222"/>
                </a:solidFill>
                <a:effectLst/>
              </a:rPr>
              <a:t>This study allowed us to visualize a considerable increase in absorbance as temperature rises, without isosbestic points or crossovers. The acid-base equilibrium of BH</a:t>
            </a:r>
            <a:r>
              <a:rPr lang="en-US" b="0" i="0" baseline="30000" dirty="0">
                <a:solidFill>
                  <a:srgbClr val="222222"/>
                </a:solidFill>
                <a:effectLst/>
              </a:rPr>
              <a:t>+</a:t>
            </a:r>
            <a:r>
              <a:rPr lang="en-US" b="0" i="0" dirty="0">
                <a:solidFill>
                  <a:srgbClr val="222222"/>
                </a:solidFill>
                <a:effectLst/>
              </a:rPr>
              <a:t>/B is set by </a:t>
            </a:r>
            <a:r>
              <a:rPr lang="en-US" b="0" i="1" dirty="0" err="1">
                <a:solidFill>
                  <a:srgbClr val="222222"/>
                </a:solidFill>
                <a:effectLst/>
              </a:rPr>
              <a:t>pKa</a:t>
            </a:r>
            <a:r>
              <a:rPr lang="en-US" b="0" i="1" baseline="-25000" dirty="0" err="1">
                <a:solidFill>
                  <a:srgbClr val="222222"/>
                </a:solidFill>
                <a:effectLst/>
              </a:rPr>
              <a:t>b</a:t>
            </a:r>
            <a:r>
              <a:rPr lang="en-US" b="0" i="0" dirty="0">
                <a:solidFill>
                  <a:srgbClr val="222222"/>
                </a:solidFill>
                <a:effectLst/>
              </a:rPr>
              <a:t> BH</a:t>
            </a:r>
            <a:r>
              <a:rPr lang="en-US" b="0" i="0" baseline="30000" dirty="0">
                <a:solidFill>
                  <a:srgbClr val="222222"/>
                </a:solidFill>
                <a:effectLst/>
              </a:rPr>
              <a:t>+</a:t>
            </a:r>
            <a:r>
              <a:rPr lang="en-US" b="0" i="0" dirty="0">
                <a:solidFill>
                  <a:srgbClr val="222222"/>
                </a:solidFill>
                <a:effectLst/>
              </a:rPr>
              <a:t> = 6.10.</a:t>
            </a:r>
            <a:endParaRPr lang="fr-FR" dirty="0"/>
          </a:p>
        </p:txBody>
      </p:sp>
      <p:graphicFrame>
        <p:nvGraphicFramePr>
          <p:cNvPr id="3" name="Objeto 2">
            <a:extLst>
              <a:ext uri="{FF2B5EF4-FFF2-40B4-BE49-F238E27FC236}">
                <a16:creationId xmlns:a16="http://schemas.microsoft.com/office/drawing/2014/main" id="{90594C15-FC16-4CC5-AC4E-C0D2D2C74DBC}"/>
              </a:ext>
            </a:extLst>
          </p:cNvPr>
          <p:cNvGraphicFramePr>
            <a:graphicFrameLocks noChangeAspect="1"/>
          </p:cNvGraphicFramePr>
          <p:nvPr>
            <p:extLst>
              <p:ext uri="{D42A27DB-BD31-4B8C-83A1-F6EECF244321}">
                <p14:modId xmlns:p14="http://schemas.microsoft.com/office/powerpoint/2010/main" val="2155483471"/>
              </p:ext>
            </p:extLst>
          </p:nvPr>
        </p:nvGraphicFramePr>
        <p:xfrm>
          <a:off x="4511675" y="2868917"/>
          <a:ext cx="4022725" cy="3108325"/>
        </p:xfrm>
        <a:graphic>
          <a:graphicData uri="http://schemas.openxmlformats.org/presentationml/2006/ole">
            <mc:AlternateContent xmlns:mc="http://schemas.openxmlformats.org/markup-compatibility/2006">
              <mc:Choice xmlns:v="urn:schemas-microsoft-com:vml" Requires="v">
                <p:oleObj spid="_x0000_s6181" name="Graph" r:id="rId4" imgW="4023360" imgH="3108960" progId="Origin50.Graph">
                  <p:embed/>
                </p:oleObj>
              </mc:Choice>
              <mc:Fallback>
                <p:oleObj name="Graph" r:id="rId4" imgW="4023360" imgH="3108960" progId="Origin50.Graph">
                  <p:embed/>
                  <p:pic>
                    <p:nvPicPr>
                      <p:cNvPr id="0" name=""/>
                      <p:cNvPicPr/>
                      <p:nvPr/>
                    </p:nvPicPr>
                    <p:blipFill>
                      <a:blip r:embed="rId5"/>
                      <a:stretch>
                        <a:fillRect/>
                      </a:stretch>
                    </p:blipFill>
                    <p:spPr>
                      <a:xfrm>
                        <a:off x="4511675" y="2868917"/>
                        <a:ext cx="4022725" cy="3108325"/>
                      </a:xfrm>
                      <a:prstGeom prst="rect">
                        <a:avLst/>
                      </a:prstGeom>
                    </p:spPr>
                  </p:pic>
                </p:oleObj>
              </mc:Fallback>
            </mc:AlternateContent>
          </a:graphicData>
        </a:graphic>
      </p:graphicFrame>
      <p:graphicFrame>
        <p:nvGraphicFramePr>
          <p:cNvPr id="10" name="Objeto 9">
            <a:extLst>
              <a:ext uri="{FF2B5EF4-FFF2-40B4-BE49-F238E27FC236}">
                <a16:creationId xmlns:a16="http://schemas.microsoft.com/office/drawing/2014/main" id="{5B3F84A8-9C03-4C92-AAC9-61EBA65B3D82}"/>
              </a:ext>
            </a:extLst>
          </p:cNvPr>
          <p:cNvGraphicFramePr>
            <a:graphicFrameLocks noChangeAspect="1"/>
          </p:cNvGraphicFramePr>
          <p:nvPr>
            <p:extLst>
              <p:ext uri="{D42A27DB-BD31-4B8C-83A1-F6EECF244321}">
                <p14:modId xmlns:p14="http://schemas.microsoft.com/office/powerpoint/2010/main" val="647152507"/>
              </p:ext>
            </p:extLst>
          </p:nvPr>
        </p:nvGraphicFramePr>
        <p:xfrm>
          <a:off x="685800" y="2812203"/>
          <a:ext cx="3946576" cy="3108325"/>
        </p:xfrm>
        <a:graphic>
          <a:graphicData uri="http://schemas.openxmlformats.org/presentationml/2006/ole">
            <mc:AlternateContent xmlns:mc="http://schemas.openxmlformats.org/markup-compatibility/2006">
              <mc:Choice xmlns:v="urn:schemas-microsoft-com:vml" Requires="v">
                <p:oleObj spid="_x0000_s6182" name="CS ChemDraw Drawing" r:id="rId6" imgW="6913440" imgH="5445720" progId="ChemDraw.Document.6.0">
                  <p:embed/>
                </p:oleObj>
              </mc:Choice>
              <mc:Fallback>
                <p:oleObj name="CS ChemDraw Drawing" r:id="rId6" imgW="6913440" imgH="5445720" progId="ChemDraw.Document.6.0">
                  <p:embed/>
                  <p:pic>
                    <p:nvPicPr>
                      <p:cNvPr id="0" name=""/>
                      <p:cNvPicPr/>
                      <p:nvPr/>
                    </p:nvPicPr>
                    <p:blipFill>
                      <a:blip r:embed="rId7"/>
                      <a:stretch>
                        <a:fillRect/>
                      </a:stretch>
                    </p:blipFill>
                    <p:spPr>
                      <a:xfrm>
                        <a:off x="685800" y="2812203"/>
                        <a:ext cx="3946576" cy="3108325"/>
                      </a:xfrm>
                      <a:prstGeom prst="rect">
                        <a:avLst/>
                      </a:prstGeom>
                    </p:spPr>
                  </p:pic>
                </p:oleObj>
              </mc:Fallback>
            </mc:AlternateContent>
          </a:graphicData>
        </a:graphic>
      </p:graphicFrame>
    </p:spTree>
    <p:extLst>
      <p:ext uri="{BB962C8B-B14F-4D97-AF65-F5344CB8AC3E}">
        <p14:creationId xmlns:p14="http://schemas.microsoft.com/office/powerpoint/2010/main" val="18158889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782</TotalTime>
  <Words>1314</Words>
  <Application>Microsoft Office PowerPoint</Application>
  <PresentationFormat>Presentación en pantalla (4:3)</PresentationFormat>
  <Paragraphs>205</Paragraphs>
  <Slides>11</Slides>
  <Notes>2</Notes>
  <HiddenSlides>0</HiddenSlides>
  <MMClips>0</MMClips>
  <ScaleCrop>false</ScaleCrop>
  <HeadingPairs>
    <vt:vector size="8" baseType="variant">
      <vt:variant>
        <vt:lpstr>Fuentes usadas</vt:lpstr>
      </vt:variant>
      <vt:variant>
        <vt:i4>4</vt:i4>
      </vt:variant>
      <vt:variant>
        <vt:lpstr>Tema</vt:lpstr>
      </vt:variant>
      <vt:variant>
        <vt:i4>2</vt:i4>
      </vt:variant>
      <vt:variant>
        <vt:lpstr>Servidores OLE incrustados</vt:lpstr>
      </vt:variant>
      <vt:variant>
        <vt:i4>2</vt:i4>
      </vt:variant>
      <vt:variant>
        <vt:lpstr>Títulos de diapositiva</vt:lpstr>
      </vt:variant>
      <vt:variant>
        <vt:i4>11</vt:i4>
      </vt:variant>
    </vt:vector>
  </HeadingPairs>
  <TitlesOfParts>
    <vt:vector size="19" baseType="lpstr">
      <vt:lpstr>Arial</vt:lpstr>
      <vt:lpstr>Calibri</vt:lpstr>
      <vt:lpstr>Calibri Light</vt:lpstr>
      <vt:lpstr>Cambria Math</vt:lpstr>
      <vt:lpstr>Office Theme</vt:lpstr>
      <vt:lpstr>Custom Design</vt:lpstr>
      <vt:lpstr>CS ChemDraw Drawing</vt:lpstr>
      <vt:lpstr>Graph</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Owner</dc:creator>
  <cp:lastModifiedBy>Fernando Olivares</cp:lastModifiedBy>
  <cp:revision>126</cp:revision>
  <cp:lastPrinted>2020-10-29T22:54:03Z</cp:lastPrinted>
  <dcterms:created xsi:type="dcterms:W3CDTF">2015-04-04T09:45:50Z</dcterms:created>
  <dcterms:modified xsi:type="dcterms:W3CDTF">2020-10-29T22:58:27Z</dcterms:modified>
</cp:coreProperties>
</file>