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67" r:id="rId4"/>
    <p:sldId id="258" r:id="rId5"/>
    <p:sldId id="259" r:id="rId6"/>
    <p:sldId id="284" r:id="rId7"/>
    <p:sldId id="268" r:id="rId8"/>
    <p:sldId id="269" r:id="rId9"/>
    <p:sldId id="261" r:id="rId10"/>
    <p:sldId id="283" r:id="rId11"/>
    <p:sldId id="272" r:id="rId12"/>
    <p:sldId id="275" r:id="rId13"/>
    <p:sldId id="280" r:id="rId14"/>
    <p:sldId id="279" r:id="rId15"/>
    <p:sldId id="281" r:id="rId16"/>
    <p:sldId id="282" r:id="rId17"/>
    <p:sldId id="276" r:id="rId18"/>
    <p:sldId id="271" r:id="rId19"/>
    <p:sldId id="273" r:id="rId20"/>
    <p:sldId id="274" r:id="rId21"/>
    <p:sldId id="277" r:id="rId22"/>
    <p:sldId id="265" r:id="rId23"/>
    <p:sldId id="278" r:id="rId24"/>
    <p:sldId id="26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80" d="100"/>
          <a:sy n="80" d="100"/>
        </p:scale>
        <p:origin x="11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11/24/2020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24/11/2020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15</a:t>
            </a:fld>
            <a:endParaRPr lang="en-US" dirty="0"/>
          </a:p>
        </p:txBody>
      </p:sp>
    </p:spTree>
    <p:extLst>
      <p:ext uri="{BB962C8B-B14F-4D97-AF65-F5344CB8AC3E}">
        <p14:creationId xmlns:p14="http://schemas.microsoft.com/office/powerpoint/2010/main" val="104207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16</a:t>
            </a:fld>
            <a:endParaRPr lang="en-US" dirty="0"/>
          </a:p>
        </p:txBody>
      </p:sp>
    </p:spTree>
    <p:extLst>
      <p:ext uri="{BB962C8B-B14F-4D97-AF65-F5344CB8AC3E}">
        <p14:creationId xmlns:p14="http://schemas.microsoft.com/office/powerpoint/2010/main" val="206780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17</a:t>
            </a:fld>
            <a:endParaRPr lang="en-US" dirty="0"/>
          </a:p>
        </p:txBody>
      </p:sp>
    </p:spTree>
    <p:extLst>
      <p:ext uri="{BB962C8B-B14F-4D97-AF65-F5344CB8AC3E}">
        <p14:creationId xmlns:p14="http://schemas.microsoft.com/office/powerpoint/2010/main" val="94696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18</a:t>
            </a:fld>
            <a:endParaRPr lang="en-US" dirty="0"/>
          </a:p>
        </p:txBody>
      </p:sp>
    </p:spTree>
    <p:extLst>
      <p:ext uri="{BB962C8B-B14F-4D97-AF65-F5344CB8AC3E}">
        <p14:creationId xmlns:p14="http://schemas.microsoft.com/office/powerpoint/2010/main" val="2420364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19</a:t>
            </a:fld>
            <a:endParaRPr lang="en-US" dirty="0"/>
          </a:p>
        </p:txBody>
      </p:sp>
    </p:spTree>
    <p:extLst>
      <p:ext uri="{BB962C8B-B14F-4D97-AF65-F5344CB8AC3E}">
        <p14:creationId xmlns:p14="http://schemas.microsoft.com/office/powerpoint/2010/main" val="44006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20</a:t>
            </a:fld>
            <a:endParaRPr lang="en-US" dirty="0"/>
          </a:p>
        </p:txBody>
      </p:sp>
    </p:spTree>
    <p:extLst>
      <p:ext uri="{BB962C8B-B14F-4D97-AF65-F5344CB8AC3E}">
        <p14:creationId xmlns:p14="http://schemas.microsoft.com/office/powerpoint/2010/main" val="318825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8</a:t>
            </a:fld>
            <a:endParaRPr lang="en-US" dirty="0"/>
          </a:p>
        </p:txBody>
      </p:sp>
    </p:spTree>
    <p:extLst>
      <p:ext uri="{BB962C8B-B14F-4D97-AF65-F5344CB8AC3E}">
        <p14:creationId xmlns:p14="http://schemas.microsoft.com/office/powerpoint/2010/main" val="83189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9</a:t>
            </a:fld>
            <a:endParaRPr lang="en-US" dirty="0"/>
          </a:p>
        </p:txBody>
      </p:sp>
    </p:spTree>
    <p:extLst>
      <p:ext uri="{BB962C8B-B14F-4D97-AF65-F5344CB8AC3E}">
        <p14:creationId xmlns:p14="http://schemas.microsoft.com/office/powerpoint/2010/main" val="311851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10</a:t>
            </a:fld>
            <a:endParaRPr lang="en-US" dirty="0"/>
          </a:p>
        </p:txBody>
      </p:sp>
    </p:spTree>
    <p:extLst>
      <p:ext uri="{BB962C8B-B14F-4D97-AF65-F5344CB8AC3E}">
        <p14:creationId xmlns:p14="http://schemas.microsoft.com/office/powerpoint/2010/main" val="361733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11</a:t>
            </a:fld>
            <a:endParaRPr lang="en-US" dirty="0"/>
          </a:p>
        </p:txBody>
      </p:sp>
    </p:spTree>
    <p:extLst>
      <p:ext uri="{BB962C8B-B14F-4D97-AF65-F5344CB8AC3E}">
        <p14:creationId xmlns:p14="http://schemas.microsoft.com/office/powerpoint/2010/main" val="409539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12</a:t>
            </a:fld>
            <a:endParaRPr lang="en-US" dirty="0"/>
          </a:p>
        </p:txBody>
      </p:sp>
    </p:spTree>
    <p:extLst>
      <p:ext uri="{BB962C8B-B14F-4D97-AF65-F5344CB8AC3E}">
        <p14:creationId xmlns:p14="http://schemas.microsoft.com/office/powerpoint/2010/main" val="67014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13</a:t>
            </a:fld>
            <a:endParaRPr lang="en-US" dirty="0"/>
          </a:p>
        </p:txBody>
      </p:sp>
    </p:spTree>
    <p:extLst>
      <p:ext uri="{BB962C8B-B14F-4D97-AF65-F5344CB8AC3E}">
        <p14:creationId xmlns:p14="http://schemas.microsoft.com/office/powerpoint/2010/main" val="382311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t>14</a:t>
            </a:fld>
            <a:endParaRPr lang="en-US" dirty="0"/>
          </a:p>
        </p:txBody>
      </p:sp>
    </p:spTree>
    <p:extLst>
      <p:ext uri="{BB962C8B-B14F-4D97-AF65-F5344CB8AC3E}">
        <p14:creationId xmlns:p14="http://schemas.microsoft.com/office/powerpoint/2010/main" val="236931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24/11/2020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24/11/2020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24/11/2020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24/11/2020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24/11/2020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24/11/2020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11/24/2020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tif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tiff"/><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tiff"/><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tif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tiff"/><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tiff"/><Relationship Id="rId5"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tiff"/><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tif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496341"/>
            <a:ext cx="8305800" cy="3508653"/>
          </a:xfrm>
          <a:prstGeom prst="rect">
            <a:avLst/>
          </a:prstGeom>
          <a:noFill/>
        </p:spPr>
        <p:txBody>
          <a:bodyPr wrap="square" rtlCol="0">
            <a:spAutoFit/>
          </a:bodyPr>
          <a:lstStyle/>
          <a:p>
            <a:pPr algn="ctr"/>
            <a:r>
              <a:rPr lang="en-US" sz="2500" b="1" dirty="0" err="1"/>
              <a:t>Pentoxifylline</a:t>
            </a:r>
            <a:r>
              <a:rPr lang="en-US" sz="2500" b="1" dirty="0"/>
              <a:t> and </a:t>
            </a:r>
            <a:r>
              <a:rPr lang="en-US" sz="2500" b="1" dirty="0" err="1"/>
              <a:t>Pirfenidone</a:t>
            </a:r>
            <a:r>
              <a:rPr lang="en-US" sz="2500" b="1" dirty="0"/>
              <a:t> sensitize pancreatic cancer cells to gemcitabine treatment </a:t>
            </a:r>
            <a:endParaRPr lang="en-US" sz="2500" dirty="0"/>
          </a:p>
          <a:p>
            <a:pPr algn="ctr"/>
            <a:endParaRPr lang="en-US" b="1" dirty="0"/>
          </a:p>
          <a:p>
            <a:pPr algn="ctr"/>
            <a:r>
              <a:rPr lang="pt-PT" sz="1700" b="1" u="sng" dirty="0"/>
              <a:t>Cristina P.R. Xavier</a:t>
            </a:r>
            <a:r>
              <a:rPr lang="pt-PT" sz="1700" baseline="30000" dirty="0"/>
              <a:t>1,2</a:t>
            </a:r>
            <a:r>
              <a:rPr lang="pt-PT" sz="1700" dirty="0"/>
              <a:t>, Inês Castro</a:t>
            </a:r>
            <a:r>
              <a:rPr lang="pt-PT" sz="1700" baseline="30000" dirty="0"/>
              <a:t>1,2</a:t>
            </a:r>
            <a:r>
              <a:rPr lang="pt-PT" sz="1700" dirty="0"/>
              <a:t>, Hugo R. Caires</a:t>
            </a:r>
            <a:r>
              <a:rPr lang="pt-PT" sz="1700" baseline="30000" dirty="0"/>
              <a:t>1,2</a:t>
            </a:r>
            <a:r>
              <a:rPr lang="pt-PT" sz="1700" dirty="0"/>
              <a:t>, </a:t>
            </a:r>
            <a:r>
              <a:rPr lang="pt-PT" sz="1700" dirty="0" err="1"/>
              <a:t>Dylan</a:t>
            </a:r>
            <a:r>
              <a:rPr lang="pt-PT" sz="1700" dirty="0"/>
              <a:t> Ferreira</a:t>
            </a:r>
            <a:r>
              <a:rPr lang="pt-PT" sz="1700" baseline="30000" dirty="0"/>
              <a:t>3</a:t>
            </a:r>
            <a:r>
              <a:rPr lang="pt-PT" sz="1700" dirty="0"/>
              <a:t>, Bruno Cavadas</a:t>
            </a:r>
            <a:r>
              <a:rPr lang="pt-PT" sz="1700" baseline="30000" dirty="0"/>
              <a:t>1,2</a:t>
            </a:r>
            <a:r>
              <a:rPr lang="pt-PT" sz="1700" dirty="0"/>
              <a:t>, </a:t>
            </a:r>
            <a:r>
              <a:rPr lang="pt-PT" sz="1700" dirty="0" err="1"/>
              <a:t>Luisa</a:t>
            </a:r>
            <a:r>
              <a:rPr lang="pt-PT" sz="1700" dirty="0"/>
              <a:t> Pereira</a:t>
            </a:r>
            <a:r>
              <a:rPr lang="pt-PT" sz="1700" baseline="30000" dirty="0"/>
              <a:t>1,2</a:t>
            </a:r>
            <a:r>
              <a:rPr lang="pt-PT" sz="1700" dirty="0"/>
              <a:t>, Lúcio L. Santos</a:t>
            </a:r>
            <a:r>
              <a:rPr lang="pt-PT" sz="1700" baseline="30000" dirty="0"/>
              <a:t>3,4</a:t>
            </a:r>
            <a:r>
              <a:rPr lang="pt-PT" sz="1700" dirty="0"/>
              <a:t>, Maria J. Oliveira</a:t>
            </a:r>
            <a:r>
              <a:rPr lang="pt-PT" sz="1700" baseline="30000" dirty="0"/>
              <a:t>1,5,6</a:t>
            </a:r>
            <a:r>
              <a:rPr lang="pt-PT" sz="1700" dirty="0"/>
              <a:t>, M. Helena </a:t>
            </a:r>
            <a:r>
              <a:rPr lang="pt-PT" sz="1700" dirty="0" smtClean="0"/>
              <a:t>Vasconcelos</a:t>
            </a:r>
            <a:r>
              <a:rPr lang="pt-PT" sz="1700" baseline="30000" dirty="0" smtClean="0"/>
              <a:t>1,2,7,</a:t>
            </a:r>
            <a:r>
              <a:rPr lang="pt-PT" sz="2000" b="1" baseline="30000" dirty="0" smtClean="0"/>
              <a:t>*</a:t>
            </a:r>
          </a:p>
          <a:p>
            <a:pPr algn="ctr"/>
            <a:endParaRPr lang="en-US" sz="2000" b="1" dirty="0"/>
          </a:p>
          <a:p>
            <a:endParaRPr lang="it-IT" b="1" baseline="30000" dirty="0"/>
          </a:p>
          <a:p>
            <a:pPr algn="just"/>
            <a:r>
              <a:rPr lang="pt-PT" sz="1400" baseline="30000" dirty="0" smtClean="0"/>
              <a:t>1</a:t>
            </a:r>
            <a:r>
              <a:rPr lang="pt-PT" sz="1400" dirty="0" smtClean="0"/>
              <a:t>Instituto </a:t>
            </a:r>
            <a:r>
              <a:rPr lang="pt-PT" sz="1400" dirty="0"/>
              <a:t>de Investigação e Inovação em Saúde (i3S), Universidade do Porto, Portugal; </a:t>
            </a:r>
            <a:r>
              <a:rPr lang="pt-PT" sz="1400" baseline="30000" dirty="0"/>
              <a:t>2</a:t>
            </a:r>
            <a:r>
              <a:rPr lang="pt-PT" sz="1400" dirty="0"/>
              <a:t>Institute </a:t>
            </a:r>
            <a:r>
              <a:rPr lang="pt-PT" sz="1400" dirty="0" err="1"/>
              <a:t>of</a:t>
            </a:r>
            <a:r>
              <a:rPr lang="pt-PT" sz="1400" dirty="0"/>
              <a:t> Molecular </a:t>
            </a:r>
            <a:r>
              <a:rPr lang="pt-PT" sz="1400" dirty="0" err="1"/>
              <a:t>Pathology</a:t>
            </a:r>
            <a:r>
              <a:rPr lang="pt-PT" sz="1400" dirty="0"/>
              <a:t> </a:t>
            </a:r>
            <a:r>
              <a:rPr lang="pt-PT" sz="1400" dirty="0" err="1"/>
              <a:t>and</a:t>
            </a:r>
            <a:r>
              <a:rPr lang="pt-PT" sz="1400" dirty="0"/>
              <a:t> </a:t>
            </a:r>
            <a:r>
              <a:rPr lang="pt-PT" sz="1400" dirty="0" err="1"/>
              <a:t>Immunology</a:t>
            </a:r>
            <a:r>
              <a:rPr lang="pt-PT" sz="1400" dirty="0"/>
              <a:t>, </a:t>
            </a:r>
            <a:r>
              <a:rPr lang="pt-PT" sz="1400" dirty="0" err="1"/>
              <a:t>University</a:t>
            </a:r>
            <a:r>
              <a:rPr lang="pt-PT" sz="1400" dirty="0"/>
              <a:t> </a:t>
            </a:r>
            <a:r>
              <a:rPr lang="pt-PT" sz="1400" dirty="0" err="1"/>
              <a:t>of</a:t>
            </a:r>
            <a:r>
              <a:rPr lang="pt-PT" sz="1400" dirty="0"/>
              <a:t> Porto (IPATIMUP), Portugal; </a:t>
            </a:r>
            <a:r>
              <a:rPr lang="pt-PT" sz="1400" baseline="30000" dirty="0"/>
              <a:t>3</a:t>
            </a:r>
            <a:r>
              <a:rPr lang="pt-PT" sz="1400" dirty="0"/>
              <a:t>Instituto Português de Oncologia (IPO)- Porto, Portugal; </a:t>
            </a:r>
            <a:r>
              <a:rPr lang="pt-PT" sz="1400" baseline="30000" dirty="0" smtClean="0"/>
              <a:t>4</a:t>
            </a:r>
            <a:r>
              <a:rPr lang="pt-PT" sz="1400" dirty="0" smtClean="0"/>
              <a:t>Biomedical </a:t>
            </a:r>
            <a:r>
              <a:rPr lang="pt-PT" sz="1400" dirty="0" err="1"/>
              <a:t>Sciences</a:t>
            </a:r>
            <a:r>
              <a:rPr lang="pt-PT" sz="1400" dirty="0"/>
              <a:t> </a:t>
            </a:r>
            <a:r>
              <a:rPr lang="pt-PT" sz="1400" dirty="0" err="1"/>
              <a:t>Institute</a:t>
            </a:r>
            <a:r>
              <a:rPr lang="pt-PT" sz="1400" dirty="0"/>
              <a:t> Abel Salazar (ICBAS), Portugal; </a:t>
            </a:r>
            <a:r>
              <a:rPr lang="pt-PT" sz="1400" baseline="30000" dirty="0" smtClean="0"/>
              <a:t>5</a:t>
            </a:r>
            <a:r>
              <a:rPr lang="pt-PT" sz="1400" dirty="0" smtClean="0"/>
              <a:t>Faculdade </a:t>
            </a:r>
            <a:r>
              <a:rPr lang="pt-PT" sz="1400" dirty="0"/>
              <a:t>de Medicina da Universidade do Porto (FMUP), Portugal; </a:t>
            </a:r>
            <a:r>
              <a:rPr lang="pt-PT" sz="1400" baseline="30000" dirty="0" smtClean="0"/>
              <a:t>6</a:t>
            </a:r>
            <a:r>
              <a:rPr lang="pt-PT" sz="1400" dirty="0" smtClean="0"/>
              <a:t>Instituto </a:t>
            </a:r>
            <a:r>
              <a:rPr lang="pt-PT" sz="1400" dirty="0"/>
              <a:t>Nacional de Engenharia Biomédica (INEB), Portugal; </a:t>
            </a:r>
            <a:r>
              <a:rPr lang="en-US" sz="1400" baseline="30000" dirty="0" smtClean="0"/>
              <a:t>7</a:t>
            </a:r>
            <a:r>
              <a:rPr lang="en-US" sz="1400" dirty="0" smtClean="0"/>
              <a:t>Faculty </a:t>
            </a:r>
            <a:r>
              <a:rPr lang="en-US" sz="1400" dirty="0"/>
              <a:t>of Pharmacy of the University of Porto (FFUP), Portugal. </a:t>
            </a:r>
          </a:p>
          <a:p>
            <a:r>
              <a:rPr lang="en-US" sz="1400" b="1" i="1" dirty="0" smtClean="0"/>
              <a:t>*Corresponding </a:t>
            </a:r>
            <a:r>
              <a:rPr lang="en-US" sz="1400" b="1" i="1" dirty="0"/>
              <a:t>author</a:t>
            </a:r>
            <a:r>
              <a:rPr lang="en-US" sz="1400" i="1" dirty="0"/>
              <a:t>: hvasconcelos@ipatimup.pt</a:t>
            </a:r>
            <a:endParaRPr lang="fr-FR" sz="1400" i="1"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6" name="Imagem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315" t="40685" r="9113" b="39201"/>
          <a:stretch>
            <a:fillRect/>
          </a:stretch>
        </p:blipFill>
        <p:spPr bwMode="auto">
          <a:xfrm>
            <a:off x="3810000" y="6147624"/>
            <a:ext cx="2326728" cy="573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248400" y="6147625"/>
            <a:ext cx="2148496" cy="573850"/>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TextBox 2"/>
          <p:cNvSpPr txBox="1"/>
          <p:nvPr/>
        </p:nvSpPr>
        <p:spPr>
          <a:xfrm>
            <a:off x="404242" y="460525"/>
            <a:ext cx="8382000" cy="707886"/>
          </a:xfrm>
          <a:prstGeom prst="rect">
            <a:avLst/>
          </a:prstGeom>
          <a:noFill/>
        </p:spPr>
        <p:txBody>
          <a:bodyPr wrap="square" rtlCol="0">
            <a:spAutoFi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Identification of Fibronectin </a:t>
            </a:r>
            <a:r>
              <a:rPr lang="en-US" sz="2000" b="1" dirty="0">
                <a:solidFill>
                  <a:srgbClr val="002060"/>
                </a:solidFill>
                <a:latin typeface="Times New Roman" panose="02020603050405020304" pitchFamily="18" charset="0"/>
                <a:cs typeface="Times New Roman" panose="02020603050405020304" pitchFamily="18" charset="0"/>
              </a:rPr>
              <a:t>(FN1) and Chitinase 3-like 1 (CH3IL1) as abundantly present in EVs cargo released by </a:t>
            </a:r>
            <a:r>
              <a:rPr lang="en-US" sz="2000" b="1" dirty="0" smtClean="0">
                <a:solidFill>
                  <a:srgbClr val="002060"/>
                </a:solidFill>
                <a:latin typeface="Times New Roman" panose="02020603050405020304" pitchFamily="18" charset="0"/>
                <a:cs typeface="Times New Roman" panose="02020603050405020304" pitchFamily="18" charset="0"/>
              </a:rPr>
              <a:t>Anti-Mac</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67335" r="42764"/>
          <a:stretch/>
        </p:blipFill>
        <p:spPr>
          <a:xfrm>
            <a:off x="5243484" y="1451364"/>
            <a:ext cx="3679039" cy="3732747"/>
          </a:xfrm>
          <a:prstGeom prst="rect">
            <a:avLst/>
          </a:prstGeom>
          <a:ln>
            <a:solidFill>
              <a:schemeClr val="tx1"/>
            </a:solidFill>
          </a:ln>
        </p:spPr>
      </p:pic>
      <p:sp>
        <p:nvSpPr>
          <p:cNvPr id="14" name="TextBox 13"/>
          <p:cNvSpPr txBox="1"/>
          <p:nvPr/>
        </p:nvSpPr>
        <p:spPr>
          <a:xfrm>
            <a:off x="153452" y="4655619"/>
            <a:ext cx="2068201" cy="646331"/>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Liquid chromatography-mass spectrometry </a:t>
            </a:r>
            <a:endParaRPr lang="en-GB" sz="1200" dirty="0" smtClean="0">
              <a:latin typeface="Times New Roman" panose="02020603050405020304" pitchFamily="18" charset="0"/>
              <a:cs typeface="Times New Roman" panose="02020603050405020304" pitchFamily="18" charset="0"/>
            </a:endParaRPr>
          </a:p>
          <a:p>
            <a:r>
              <a:rPr lang="en-GB" sz="1200" dirty="0" smtClean="0">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LC-MS/MS</a:t>
            </a:r>
            <a:r>
              <a:rPr lang="en-GB"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15" name="Oval 14"/>
          <p:cNvSpPr/>
          <p:nvPr/>
        </p:nvSpPr>
        <p:spPr>
          <a:xfrm>
            <a:off x="6499418" y="4603432"/>
            <a:ext cx="762000" cy="464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56418" y="4153351"/>
            <a:ext cx="1226585"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7918" y="1893856"/>
            <a:ext cx="3351831" cy="3082987"/>
            <a:chOff x="470545" y="1752600"/>
            <a:chExt cx="3615432" cy="3522709"/>
          </a:xfrm>
        </p:grpSpPr>
        <p:pic>
          <p:nvPicPr>
            <p:cNvPr id="2" name="Picture 1"/>
            <p:cNvPicPr>
              <a:picLocks noChangeAspect="1"/>
            </p:cNvPicPr>
            <p:nvPr/>
          </p:nvPicPr>
          <p:blipFill rotWithShape="1">
            <a:blip r:embed="rId6"/>
            <a:srcRect l="28832" t="5136" r="28611" b="12778"/>
            <a:stretch/>
          </p:blipFill>
          <p:spPr>
            <a:xfrm>
              <a:off x="533400" y="1752600"/>
              <a:ext cx="3378309" cy="3200400"/>
            </a:xfrm>
            <a:prstGeom prst="rect">
              <a:avLst/>
            </a:prstGeom>
          </p:spPr>
        </p:pic>
        <p:sp>
          <p:nvSpPr>
            <p:cNvPr id="4" name="Rectangle 3"/>
            <p:cNvSpPr/>
            <p:nvPr/>
          </p:nvSpPr>
          <p:spPr>
            <a:xfrm rot="987588">
              <a:off x="2362196" y="4132309"/>
              <a:ext cx="1661105"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331766">
              <a:off x="470545" y="3378003"/>
              <a:ext cx="685800" cy="759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1127721">
              <a:off x="2474370" y="3620941"/>
              <a:ext cx="1611607" cy="531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3657600"/>
              <a:ext cx="2286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082298" y="3540918"/>
            <a:ext cx="1163105" cy="10085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n>
                <a:solidFill>
                  <a:schemeClr val="tx1"/>
                </a:solidFill>
              </a:ln>
              <a:solidFill>
                <a:schemeClr val="tx1"/>
              </a:solidFill>
              <a:latin typeface="+mj-lt"/>
            </a:endParaRPr>
          </a:p>
        </p:txBody>
      </p:sp>
      <p:cxnSp>
        <p:nvCxnSpPr>
          <p:cNvPr id="23" name="Elbow Connector 22"/>
          <p:cNvCxnSpPr/>
          <p:nvPr/>
        </p:nvCxnSpPr>
        <p:spPr>
          <a:xfrm flipV="1">
            <a:off x="2284121" y="3176138"/>
            <a:ext cx="2959363" cy="889604"/>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2161968" y="4393320"/>
            <a:ext cx="2965772" cy="1077218"/>
          </a:xfrm>
          <a:prstGeom prst="rect">
            <a:avLst/>
          </a:prstGeom>
          <a:noFill/>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To identify in the </a:t>
            </a:r>
            <a:r>
              <a:rPr lang="en-GB" sz="1600" b="1" dirty="0">
                <a:latin typeface="Times New Roman" panose="02020603050405020304" pitchFamily="18" charset="0"/>
                <a:cs typeface="Times New Roman" panose="02020603050405020304" pitchFamily="18" charset="0"/>
              </a:rPr>
              <a:t>EVs cargo proteins responsible for decreased PDAC cellular response to </a:t>
            </a:r>
            <a:r>
              <a:rPr lang="en-GB" sz="1600" b="1" dirty="0" smtClean="0">
                <a:latin typeface="Times New Roman" panose="02020603050405020304" pitchFamily="18" charset="0"/>
                <a:cs typeface="Times New Roman" panose="02020603050405020304" pitchFamily="18" charset="0"/>
              </a:rPr>
              <a:t>gemcitabine</a:t>
            </a:r>
            <a:endParaRPr lang="en-US" sz="16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90600" y="3793645"/>
            <a:ext cx="1187640" cy="584775"/>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Proteomic analysis</a:t>
            </a:r>
            <a:endParaRPr lang="en-US" sz="16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84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10" name="TextBox 9"/>
          <p:cNvSpPr txBox="1"/>
          <p:nvPr/>
        </p:nvSpPr>
        <p:spPr>
          <a:xfrm>
            <a:off x="-123843" y="533400"/>
            <a:ext cx="9344043" cy="400110"/>
          </a:xfrm>
          <a:prstGeom prst="rect">
            <a:avLst/>
          </a:prstGeom>
          <a:noFill/>
        </p:spPr>
        <p:txBody>
          <a:bodyPr wrap="square" rtlCol="0">
            <a:spAutoFit/>
          </a:bodyPr>
          <a:lstStyle/>
          <a:p>
            <a:pPr algn="ctr"/>
            <a:r>
              <a:rPr lang="en-GB" sz="2000" b="1" dirty="0" smtClean="0">
                <a:solidFill>
                  <a:srgbClr val="002060"/>
                </a:solidFill>
                <a:latin typeface="Times New Roman" panose="02020603050405020304" pitchFamily="18" charset="0"/>
                <a:cs typeface="Times New Roman" panose="02020603050405020304" pitchFamily="18" charset="0"/>
              </a:rPr>
              <a:t>CHI3L1 </a:t>
            </a:r>
            <a:r>
              <a:rPr lang="en-GB" sz="2000" b="1" dirty="0">
                <a:solidFill>
                  <a:srgbClr val="002060"/>
                </a:solidFill>
                <a:latin typeface="Times New Roman" panose="02020603050405020304" pitchFamily="18" charset="0"/>
                <a:cs typeface="Times New Roman" panose="02020603050405020304" pitchFamily="18" charset="0"/>
              </a:rPr>
              <a:t>and FN1 as molecular targets to overcome </a:t>
            </a:r>
            <a:r>
              <a:rPr lang="en-GB" sz="2000" b="1" dirty="0" smtClean="0">
                <a:solidFill>
                  <a:srgbClr val="002060"/>
                </a:solidFill>
                <a:latin typeface="Times New Roman" panose="02020603050405020304" pitchFamily="18" charset="0"/>
                <a:cs typeface="Times New Roman" panose="02020603050405020304" pitchFamily="18" charset="0"/>
              </a:rPr>
              <a:t>gemcitabine resistance in PDAC</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213585" y="1054155"/>
            <a:ext cx="6004522" cy="2573366"/>
          </a:xfrm>
          <a:prstGeom prst="rect">
            <a:avLst/>
          </a:prstGeom>
        </p:spPr>
      </p:pic>
      <p:sp>
        <p:nvSpPr>
          <p:cNvPr id="4" name="Left-Up Arrow 3"/>
          <p:cNvSpPr/>
          <p:nvPr/>
        </p:nvSpPr>
        <p:spPr>
          <a:xfrm rot="10051120">
            <a:off x="3064633" y="3337334"/>
            <a:ext cx="1029351" cy="1038870"/>
          </a:xfrm>
          <a:prstGeom prst="leftUpArrow">
            <a:avLst>
              <a:gd name="adj1" fmla="val 7110"/>
              <a:gd name="adj2" fmla="val 12126"/>
              <a:gd name="adj3" fmla="val 959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083819" y="3025409"/>
            <a:ext cx="4899854" cy="18806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42119" y="3459463"/>
            <a:ext cx="4826937" cy="1446550"/>
          </a:xfrm>
          <a:prstGeom prst="rect">
            <a:avLst/>
          </a:prstGeom>
          <a:noFill/>
        </p:spPr>
        <p:txBody>
          <a:bodyPr wrap="square" rtlCol="0">
            <a:spAutoFit/>
          </a:bodyPr>
          <a:lstStyle/>
          <a:p>
            <a:pPr marL="342900" indent="-342900">
              <a:buFontTx/>
              <a:buChar char="-"/>
            </a:pPr>
            <a:r>
              <a:rPr lang="en-US" sz="1600" b="1" dirty="0" smtClean="0">
                <a:latin typeface="Times New Roman" panose="02020603050405020304" pitchFamily="18" charset="0"/>
                <a:cs typeface="Times New Roman" panose="02020603050405020304" pitchFamily="18" charset="0"/>
              </a:rPr>
              <a:t>Inhibition </a:t>
            </a:r>
            <a:r>
              <a:rPr lang="en-US" sz="1600" b="1" dirty="0">
                <a:latin typeface="Times New Roman" panose="02020603050405020304" pitchFamily="18" charset="0"/>
                <a:cs typeface="Times New Roman" panose="02020603050405020304" pitchFamily="18" charset="0"/>
              </a:rPr>
              <a:t>of </a:t>
            </a:r>
            <a:r>
              <a:rPr lang="en-US" sz="1600" b="1" dirty="0" smtClean="0">
                <a:latin typeface="Times New Roman" panose="02020603050405020304" pitchFamily="18" charset="0"/>
                <a:cs typeface="Times New Roman" panose="02020603050405020304" pitchFamily="18" charset="0"/>
              </a:rPr>
              <a:t>CHI3L1</a:t>
            </a:r>
            <a:r>
              <a:rPr lang="en-US" sz="16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Pentoxifylline</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(approved drug for peripheral arterial disease) </a:t>
            </a:r>
            <a:endParaRPr lang="en-US" sz="1600" dirty="0" smtClean="0">
              <a:latin typeface="Times New Roman" panose="02020603050405020304" pitchFamily="18" charset="0"/>
              <a:cs typeface="Times New Roman" panose="02020603050405020304" pitchFamily="18" charset="0"/>
            </a:endParaRPr>
          </a:p>
          <a:p>
            <a:pPr marL="342900" indent="-342900">
              <a:buFontTx/>
              <a:buChar char="-"/>
            </a:pPr>
            <a:r>
              <a:rPr lang="en-US" sz="1600" b="1" dirty="0" smtClean="0">
                <a:latin typeface="Times New Roman" panose="02020603050405020304" pitchFamily="18" charset="0"/>
                <a:cs typeface="Times New Roman" panose="02020603050405020304" pitchFamily="18" charset="0"/>
              </a:rPr>
              <a:t>Decrease FN1</a:t>
            </a:r>
            <a:r>
              <a:rPr lang="en-US" sz="16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Pirfenidone</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 </a:t>
            </a:r>
            <a:r>
              <a:rPr lang="en-US" sz="1600" dirty="0" err="1">
                <a:latin typeface="Times New Roman" panose="02020603050405020304" pitchFamily="18" charset="0"/>
                <a:cs typeface="Times New Roman" panose="02020603050405020304" pitchFamily="18" charset="0"/>
              </a:rPr>
              <a:t>antifibrotic</a:t>
            </a:r>
            <a:r>
              <a:rPr lang="en-US" sz="1600" dirty="0">
                <a:latin typeface="Times New Roman" panose="02020603050405020304" pitchFamily="18" charset="0"/>
                <a:cs typeface="Times New Roman" panose="02020603050405020304" pitchFamily="18" charset="0"/>
              </a:rPr>
              <a:t> drug for the treatment of idiopathic pulmonary </a:t>
            </a:r>
            <a:r>
              <a:rPr lang="en-US" sz="1600" dirty="0" smtClean="0">
                <a:latin typeface="Times New Roman" panose="02020603050405020304" pitchFamily="18" charset="0"/>
                <a:cs typeface="Times New Roman" panose="02020603050405020304" pitchFamily="18" charset="0"/>
              </a:rPr>
              <a:t>fibrosis)</a:t>
            </a:r>
          </a:p>
          <a:p>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04419" y="3059353"/>
            <a:ext cx="4764638" cy="400110"/>
          </a:xfrm>
          <a:prstGeom prst="rect">
            <a:avLst/>
          </a:prstGeom>
          <a:noFill/>
        </p:spPr>
        <p:txBody>
          <a:bodyPr wrap="none" rtlCol="0">
            <a:sp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Specific inhibitors – FDA-approved drugs</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06207" y="4565588"/>
            <a:ext cx="3642947" cy="99608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89526" y="4889310"/>
            <a:ext cx="1828800" cy="584775"/>
          </a:xfrm>
          <a:prstGeom prst="rect">
            <a:avLst/>
          </a:prstGeom>
          <a:noFill/>
        </p:spPr>
        <p:txBody>
          <a:bodyPr wrap="square" rtlCol="0">
            <a:spAutoFit/>
          </a:bodyPr>
          <a:lstStyle/>
          <a:p>
            <a:pPr marL="342900" indent="-342900">
              <a:buFontTx/>
              <a:buChar char="-"/>
            </a:pPr>
            <a:r>
              <a:rPr lang="en-US" sz="1600" b="1" dirty="0" smtClean="0">
                <a:latin typeface="Times New Roman" panose="02020603050405020304" pitchFamily="18" charset="0"/>
                <a:cs typeface="Times New Roman" panose="02020603050405020304" pitchFamily="18" charset="0"/>
              </a:rPr>
              <a:t>rhCHI3L1</a:t>
            </a:r>
            <a:endParaRPr lang="en-US" sz="1600" dirty="0">
              <a:latin typeface="Times New Roman" panose="02020603050405020304" pitchFamily="18" charset="0"/>
              <a:cs typeface="Times New Roman" panose="02020603050405020304" pitchFamily="18" charset="0"/>
            </a:endParaRPr>
          </a:p>
          <a:p>
            <a:pPr marL="342900" indent="-342900">
              <a:buFontTx/>
              <a:buChar char="-"/>
            </a:pPr>
            <a:r>
              <a:rPr lang="en-US" sz="1600" b="1" dirty="0" smtClean="0">
                <a:latin typeface="Times New Roman" panose="02020603050405020304" pitchFamily="18" charset="0"/>
                <a:cs typeface="Times New Roman" panose="02020603050405020304" pitchFamily="18" charset="0"/>
              </a:rPr>
              <a:t>rhFN1</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89526" y="4565589"/>
            <a:ext cx="3559629" cy="369332"/>
          </a:xfrm>
          <a:prstGeom prst="rect">
            <a:avLst/>
          </a:prstGeom>
          <a:noFill/>
        </p:spPr>
        <p:txBody>
          <a:bodyPr wrap="non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Recombinant human (</a:t>
            </a:r>
            <a:r>
              <a:rPr lang="en-US" b="1" dirty="0" err="1" smtClean="0">
                <a:solidFill>
                  <a:srgbClr val="002060"/>
                </a:solidFill>
                <a:latin typeface="Times New Roman" panose="02020603050405020304" pitchFamily="18" charset="0"/>
                <a:cs typeface="Times New Roman" panose="02020603050405020304" pitchFamily="18" charset="0"/>
              </a:rPr>
              <a:t>rh</a:t>
            </a:r>
            <a:r>
              <a:rPr lang="en-US" b="1" dirty="0" smtClean="0">
                <a:solidFill>
                  <a:srgbClr val="002060"/>
                </a:solidFill>
                <a:latin typeface="Times New Roman" panose="02020603050405020304" pitchFamily="18" charset="0"/>
                <a:cs typeface="Times New Roman" panose="02020603050405020304" pitchFamily="18" charset="0"/>
              </a:rPr>
              <a:t>) proteins</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71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7" grpId="0"/>
      <p:bldP spid="14" grpId="0" animBg="1"/>
      <p:bldP spid="1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065" t="3227" r="66576" b="68889"/>
          <a:stretch/>
        </p:blipFill>
        <p:spPr>
          <a:xfrm>
            <a:off x="228600" y="1588996"/>
            <a:ext cx="4191000" cy="4060201"/>
          </a:xfrm>
          <a:prstGeom prst="rect">
            <a:avLst/>
          </a:prstGeom>
          <a:ln>
            <a:solidFill>
              <a:schemeClr val="tx1"/>
            </a:solidFill>
          </a:ln>
        </p:spPr>
      </p:pic>
      <p:sp>
        <p:nvSpPr>
          <p:cNvPr id="4" name="Rectangle 3"/>
          <p:cNvSpPr/>
          <p:nvPr/>
        </p:nvSpPr>
        <p:spPr>
          <a:xfrm>
            <a:off x="228600" y="160404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1944" y="1597172"/>
            <a:ext cx="4121055" cy="1815882"/>
          </a:xfrm>
          <a:prstGeom prst="rect">
            <a:avLst/>
          </a:prstGeom>
          <a:noFill/>
        </p:spPr>
        <p:txBody>
          <a:bodyPr wrap="square" rtlCol="0">
            <a:spAutoFit/>
          </a:bodyPr>
          <a:lstStyle/>
          <a:p>
            <a:pPr marL="285750" indent="-285750" algn="just">
              <a:buFontTx/>
              <a:buChar char="-"/>
            </a:pPr>
            <a:r>
              <a:rPr lang="en-GB" sz="1600" dirty="0" smtClean="0">
                <a:latin typeface="Times New Roman" panose="02020603050405020304" pitchFamily="18" charset="0"/>
                <a:cs typeface="Times New Roman" panose="02020603050405020304" pitchFamily="18" charset="0"/>
              </a:rPr>
              <a:t>BxPC3 </a:t>
            </a:r>
            <a:r>
              <a:rPr lang="en-GB" sz="1600" dirty="0">
                <a:latin typeface="Times New Roman" panose="02020603050405020304" pitchFamily="18" charset="0"/>
                <a:cs typeface="Times New Roman" panose="02020603050405020304" pitchFamily="18" charset="0"/>
              </a:rPr>
              <a:t>cells incubated with </a:t>
            </a:r>
            <a:r>
              <a:rPr lang="en-GB" sz="1600" b="1" dirty="0">
                <a:latin typeface="Times New Roman" panose="02020603050405020304" pitchFamily="18" charset="0"/>
                <a:cs typeface="Times New Roman" panose="02020603050405020304" pitchFamily="18" charset="0"/>
              </a:rPr>
              <a:t>EVs </a:t>
            </a:r>
            <a:r>
              <a:rPr lang="en-GB" sz="1600" dirty="0">
                <a:latin typeface="Times New Roman" panose="02020603050405020304" pitchFamily="18" charset="0"/>
                <a:cs typeface="Times New Roman" panose="02020603050405020304" pitchFamily="18" charset="0"/>
              </a:rPr>
              <a:t>released by </a:t>
            </a:r>
            <a:r>
              <a:rPr lang="en-GB" sz="1600" dirty="0" smtClean="0">
                <a:latin typeface="Times New Roman" panose="02020603050405020304" pitchFamily="18" charset="0"/>
                <a:cs typeface="Times New Roman" panose="02020603050405020304" pitchFamily="18" charset="0"/>
              </a:rPr>
              <a:t>Anti-Mac were </a:t>
            </a:r>
            <a:r>
              <a:rPr lang="en-GB" sz="1600" b="1" dirty="0">
                <a:latin typeface="Times New Roman" panose="02020603050405020304" pitchFamily="18" charset="0"/>
                <a:cs typeface="Times New Roman" panose="02020603050405020304" pitchFamily="18" charset="0"/>
              </a:rPr>
              <a:t>less sensitive to </a:t>
            </a:r>
            <a:r>
              <a:rPr lang="en-GB" sz="1600" b="1" dirty="0" smtClean="0">
                <a:latin typeface="Times New Roman" panose="02020603050405020304" pitchFamily="18" charset="0"/>
                <a:cs typeface="Times New Roman" panose="02020603050405020304" pitchFamily="18" charset="0"/>
              </a:rPr>
              <a:t>gemcitabine </a:t>
            </a:r>
            <a:r>
              <a:rPr lang="en-GB" sz="1600" b="1" dirty="0">
                <a:latin typeface="Times New Roman" panose="02020603050405020304" pitchFamily="18" charset="0"/>
                <a:cs typeface="Times New Roman" panose="02020603050405020304" pitchFamily="18" charset="0"/>
              </a:rPr>
              <a:t>treatment </a:t>
            </a:r>
            <a:endParaRPr lang="en-GB" sz="1600" b="1" dirty="0" smtClean="0">
              <a:latin typeface="Times New Roman" panose="02020603050405020304" pitchFamily="18" charset="0"/>
              <a:cs typeface="Times New Roman" panose="02020603050405020304" pitchFamily="18" charset="0"/>
            </a:endParaRPr>
          </a:p>
          <a:p>
            <a:pPr marL="285750" indent="-285750" algn="just">
              <a:buFontTx/>
              <a:buChar char="-"/>
            </a:pPr>
            <a:endParaRPr lang="en-GB" sz="1600" dirty="0">
              <a:latin typeface="Times New Roman" panose="02020603050405020304" pitchFamily="18" charset="0"/>
              <a:cs typeface="Times New Roman" panose="02020603050405020304" pitchFamily="18" charset="0"/>
            </a:endParaRPr>
          </a:p>
          <a:p>
            <a:pPr marL="285750" indent="-285750" algn="just">
              <a:buFontTx/>
              <a:buChar char="-"/>
            </a:pPr>
            <a:r>
              <a:rPr lang="en-GB" sz="1600" b="1" dirty="0">
                <a:latin typeface="Times New Roman" panose="02020603050405020304" pitchFamily="18" charset="0"/>
                <a:cs typeface="Times New Roman" panose="02020603050405020304" pitchFamily="18" charset="0"/>
              </a:rPr>
              <a:t>C</a:t>
            </a:r>
            <a:r>
              <a:rPr lang="en-GB" sz="1600" b="1" dirty="0" smtClean="0">
                <a:latin typeface="Times New Roman" panose="02020603050405020304" pitchFamily="18" charset="0"/>
                <a:cs typeface="Times New Roman" panose="02020603050405020304" pitchFamily="18" charset="0"/>
              </a:rPr>
              <a:t>oncomitant </a:t>
            </a:r>
            <a:r>
              <a:rPr lang="en-GB" sz="1600" b="1" dirty="0">
                <a:latin typeface="Times New Roman" panose="02020603050405020304" pitchFamily="18" charset="0"/>
                <a:cs typeface="Times New Roman" panose="02020603050405020304" pitchFamily="18" charset="0"/>
              </a:rPr>
              <a:t>treatment </a:t>
            </a:r>
            <a:r>
              <a:rPr lang="en-GB" sz="1600" dirty="0" smtClean="0">
                <a:latin typeface="Times New Roman" panose="02020603050405020304" pitchFamily="18" charset="0"/>
                <a:cs typeface="Times New Roman" panose="02020603050405020304" pitchFamily="18" charset="0"/>
              </a:rPr>
              <a:t>of gemcitabine with Pentoxifylline or Pirfenidone counteracted </a:t>
            </a:r>
            <a:r>
              <a:rPr lang="en-GB" sz="1600" dirty="0">
                <a:latin typeface="Times New Roman" panose="02020603050405020304" pitchFamily="18" charset="0"/>
                <a:cs typeface="Times New Roman" panose="02020603050405020304" pitchFamily="18" charset="0"/>
              </a:rPr>
              <a:t>this drug resistance </a:t>
            </a:r>
            <a:endParaRPr lang="en-US" sz="1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869726" y="4142546"/>
            <a:ext cx="4128947" cy="1692771"/>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Pentoxifylline and Pirfenidone decreased gemcitabine resistance </a:t>
            </a:r>
            <a:r>
              <a:rPr lang="en-GB" b="1" dirty="0">
                <a:latin typeface="Times New Roman" panose="02020603050405020304" pitchFamily="18" charset="0"/>
                <a:cs typeface="Times New Roman" panose="02020603050405020304" pitchFamily="18" charset="0"/>
              </a:rPr>
              <a:t>in PDAC </a:t>
            </a:r>
            <a:r>
              <a:rPr lang="en-GB" b="1" dirty="0" smtClean="0">
                <a:latin typeface="Times New Roman" panose="02020603050405020304" pitchFamily="18" charset="0"/>
                <a:cs typeface="Times New Roman" panose="02020603050405020304" pitchFamily="18" charset="0"/>
              </a:rPr>
              <a:t>cells</a:t>
            </a:r>
          </a:p>
          <a:p>
            <a:pPr algn="ctr"/>
            <a:endParaRPr lang="en-GB" b="1" dirty="0">
              <a:latin typeface="Times New Roman" panose="02020603050405020304" pitchFamily="18" charset="0"/>
              <a:cs typeface="Times New Roman" panose="02020603050405020304" pitchFamily="18" charset="0"/>
            </a:endParaRPr>
          </a:p>
          <a:p>
            <a:pPr algn="ctr"/>
            <a:r>
              <a:rPr lang="en-GB" sz="1600" dirty="0" smtClean="0">
                <a:latin typeface="Times New Roman" panose="02020603050405020304" pitchFamily="18" charset="0"/>
                <a:cs typeface="Times New Roman" panose="02020603050405020304" pitchFamily="18" charset="0"/>
              </a:rPr>
              <a:t>(which have been induced </a:t>
            </a:r>
            <a:r>
              <a:rPr lang="en-GB" sz="1600" dirty="0">
                <a:latin typeface="Times New Roman" panose="02020603050405020304" pitchFamily="18" charset="0"/>
                <a:cs typeface="Times New Roman" panose="02020603050405020304" pitchFamily="18" charset="0"/>
              </a:rPr>
              <a:t>by EVs secreted by </a:t>
            </a:r>
            <a:r>
              <a:rPr lang="en-GB" sz="1600" dirty="0" smtClean="0">
                <a:latin typeface="Times New Roman" panose="02020603050405020304" pitchFamily="18" charset="0"/>
                <a:cs typeface="Times New Roman" panose="02020603050405020304" pitchFamily="18" charset="0"/>
              </a:rPr>
              <a:t>anti-inflammatory macrophages)</a:t>
            </a:r>
            <a:endParaRPr lang="en-US" sz="1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434" y="444615"/>
            <a:ext cx="9239285" cy="707886"/>
          </a:xfrm>
          <a:prstGeom prst="rect">
            <a:avLst/>
          </a:prstGeom>
          <a:noFill/>
        </p:spPr>
        <p:txBody>
          <a:bodyPr wrap="square" rtlCol="0">
            <a:spAutoFit/>
          </a:bodyPr>
          <a:lstStyle/>
          <a:p>
            <a:pPr algn="ctr"/>
            <a:r>
              <a:rPr lang="en-GB" sz="2000" b="1" dirty="0" smtClean="0">
                <a:solidFill>
                  <a:srgbClr val="002060"/>
                </a:solidFill>
                <a:latin typeface="Times New Roman" panose="02020603050405020304" pitchFamily="18" charset="0"/>
                <a:cs typeface="Times New Roman" panose="02020603050405020304" pitchFamily="18" charset="0"/>
              </a:rPr>
              <a:t>CHI3L1 </a:t>
            </a:r>
            <a:r>
              <a:rPr lang="en-GB" sz="2000" b="1" dirty="0">
                <a:solidFill>
                  <a:srgbClr val="002060"/>
                </a:solidFill>
                <a:latin typeface="Times New Roman" panose="02020603050405020304" pitchFamily="18" charset="0"/>
                <a:cs typeface="Times New Roman" panose="02020603050405020304" pitchFamily="18" charset="0"/>
              </a:rPr>
              <a:t>and FN1 as molecular targets </a:t>
            </a:r>
            <a:r>
              <a:rPr lang="en-GB" sz="2000" b="1" dirty="0" smtClean="0">
                <a:solidFill>
                  <a:srgbClr val="002060"/>
                </a:solidFill>
                <a:latin typeface="Times New Roman" panose="02020603050405020304" pitchFamily="18" charset="0"/>
                <a:cs typeface="Times New Roman" panose="02020603050405020304" pitchFamily="18" charset="0"/>
              </a:rPr>
              <a:t>for pharmacological inhibition with Pentoxifylline or Pirfenidone to </a:t>
            </a:r>
            <a:r>
              <a:rPr lang="en-GB" sz="2000" b="1" dirty="0">
                <a:solidFill>
                  <a:srgbClr val="002060"/>
                </a:solidFill>
                <a:latin typeface="Times New Roman" panose="02020603050405020304" pitchFamily="18" charset="0"/>
                <a:cs typeface="Times New Roman" panose="02020603050405020304" pitchFamily="18" charset="0"/>
              </a:rPr>
              <a:t>overcome </a:t>
            </a:r>
            <a:r>
              <a:rPr lang="en-GB" sz="2000" b="1" dirty="0" smtClean="0">
                <a:solidFill>
                  <a:srgbClr val="002060"/>
                </a:solidFill>
                <a:latin typeface="Times New Roman" panose="02020603050405020304" pitchFamily="18" charset="0"/>
                <a:cs typeface="Times New Roman" panose="02020603050405020304" pitchFamily="18" charset="0"/>
              </a:rPr>
              <a:t>gemcitabine resistance</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123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32511" t="4466" b="71989"/>
          <a:stretch/>
        </p:blipFill>
        <p:spPr>
          <a:xfrm>
            <a:off x="761999" y="1274133"/>
            <a:ext cx="7382536" cy="2895600"/>
          </a:xfrm>
          <a:prstGeom prst="rect">
            <a:avLst/>
          </a:prstGeom>
          <a:ln>
            <a:solidFill>
              <a:schemeClr val="tx1"/>
            </a:solidFill>
          </a:ln>
        </p:spPr>
      </p:pic>
      <p:sp>
        <p:nvSpPr>
          <p:cNvPr id="3" name="TextBox 2"/>
          <p:cNvSpPr txBox="1"/>
          <p:nvPr/>
        </p:nvSpPr>
        <p:spPr>
          <a:xfrm>
            <a:off x="775137" y="4228058"/>
            <a:ext cx="7476953" cy="584775"/>
          </a:xfrm>
          <a:prstGeom prst="rect">
            <a:avLst/>
          </a:prstGeom>
          <a:noFill/>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rhCHI3L1 </a:t>
            </a:r>
            <a:r>
              <a:rPr lang="en-GB" sz="1600" b="1" dirty="0">
                <a:latin typeface="Times New Roman" panose="02020603050405020304" pitchFamily="18" charset="0"/>
                <a:cs typeface="Times New Roman" panose="02020603050405020304" pitchFamily="18" charset="0"/>
              </a:rPr>
              <a:t>or rhFN1 </a:t>
            </a:r>
            <a:r>
              <a:rPr lang="en-GB" sz="1600" dirty="0" smtClean="0">
                <a:latin typeface="Times New Roman" panose="02020603050405020304" pitchFamily="18" charset="0"/>
                <a:cs typeface="Times New Roman" panose="02020603050405020304" pitchFamily="18" charset="0"/>
              </a:rPr>
              <a:t>significantly </a:t>
            </a:r>
            <a:r>
              <a:rPr lang="en-GB" sz="1600" b="1" dirty="0" smtClean="0">
                <a:latin typeface="Times New Roman" panose="02020603050405020304" pitchFamily="18" charset="0"/>
                <a:cs typeface="Times New Roman" panose="02020603050405020304" pitchFamily="18" charset="0"/>
              </a:rPr>
              <a:t>enhanced gemcitabine resistance </a:t>
            </a:r>
            <a:r>
              <a:rPr lang="en-GB" sz="1600" dirty="0">
                <a:latin typeface="Times New Roman" panose="02020603050405020304" pitchFamily="18" charset="0"/>
                <a:cs typeface="Times New Roman" panose="02020603050405020304" pitchFamily="18" charset="0"/>
              </a:rPr>
              <a:t>in BxPC3 </a:t>
            </a:r>
            <a:r>
              <a:rPr lang="en-GB" sz="1600" dirty="0" smtClean="0">
                <a:latin typeface="Times New Roman" panose="02020603050405020304" pitchFamily="18" charset="0"/>
                <a:cs typeface="Times New Roman" panose="02020603050405020304" pitchFamily="18" charset="0"/>
              </a:rPr>
              <a:t>cells, which was</a:t>
            </a:r>
            <a:r>
              <a:rPr lang="en-GB" sz="1600" b="1" dirty="0" smtClean="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partially </a:t>
            </a:r>
            <a:r>
              <a:rPr lang="en-GB" sz="1600" dirty="0" smtClean="0">
                <a:latin typeface="Times New Roman" panose="02020603050405020304" pitchFamily="18" charset="0"/>
                <a:cs typeface="Times New Roman" panose="02020603050405020304" pitchFamily="18" charset="0"/>
              </a:rPr>
              <a:t>reverted</a:t>
            </a:r>
            <a:r>
              <a:rPr lang="en-GB" sz="1600" b="1" dirty="0" smtClean="0">
                <a:latin typeface="Times New Roman" panose="02020603050405020304" pitchFamily="18" charset="0"/>
                <a:cs typeface="Times New Roman" panose="02020603050405020304" pitchFamily="18" charset="0"/>
              </a:rPr>
              <a:t> by Pentoxifylline and Pirfenidone</a:t>
            </a:r>
            <a:r>
              <a:rPr lang="en-GB" sz="1600" dirty="0" smtClean="0">
                <a:latin typeface="Times New Roman" panose="02020603050405020304" pitchFamily="18" charset="0"/>
                <a:cs typeface="Times New Roman" panose="02020603050405020304" pitchFamily="18" charset="0"/>
              </a:rPr>
              <a:t>, respectively</a:t>
            </a:r>
            <a:endParaRPr lang="en-US"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21580" y="4979366"/>
            <a:ext cx="8181255" cy="584775"/>
          </a:xfrm>
          <a:prstGeom prst="rect">
            <a:avLst/>
          </a:prstGeom>
          <a:noFill/>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CHI3L1 and FN1 are involved in gemcitabine resistance and the combination of gemcitabine with Pentoxifylline or Pirfenidone could improve PDAC treatment</a:t>
            </a:r>
            <a:endParaRPr lang="en-US" sz="16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434" y="444615"/>
            <a:ext cx="9239285" cy="707886"/>
          </a:xfrm>
          <a:prstGeom prst="rect">
            <a:avLst/>
          </a:prstGeom>
          <a:noFill/>
        </p:spPr>
        <p:txBody>
          <a:bodyPr wrap="square" rtlCol="0">
            <a:spAutoFit/>
          </a:bodyPr>
          <a:lstStyle/>
          <a:p>
            <a:pPr algn="ctr"/>
            <a:r>
              <a:rPr lang="en-GB" sz="2000" b="1" dirty="0" smtClean="0">
                <a:solidFill>
                  <a:srgbClr val="002060"/>
                </a:solidFill>
                <a:latin typeface="Times New Roman" panose="02020603050405020304" pitchFamily="18" charset="0"/>
                <a:cs typeface="Times New Roman" panose="02020603050405020304" pitchFamily="18" charset="0"/>
              </a:rPr>
              <a:t>CHI3L1 </a:t>
            </a:r>
            <a:r>
              <a:rPr lang="en-GB" sz="2000" b="1" dirty="0">
                <a:solidFill>
                  <a:srgbClr val="002060"/>
                </a:solidFill>
                <a:latin typeface="Times New Roman" panose="02020603050405020304" pitchFamily="18" charset="0"/>
                <a:cs typeface="Times New Roman" panose="02020603050405020304" pitchFamily="18" charset="0"/>
              </a:rPr>
              <a:t>and FN1 as molecular targets </a:t>
            </a:r>
            <a:r>
              <a:rPr lang="en-GB" sz="2000" b="1" dirty="0" smtClean="0">
                <a:solidFill>
                  <a:srgbClr val="002060"/>
                </a:solidFill>
                <a:latin typeface="Times New Roman" panose="02020603050405020304" pitchFamily="18" charset="0"/>
                <a:cs typeface="Times New Roman" panose="02020603050405020304" pitchFamily="18" charset="0"/>
              </a:rPr>
              <a:t>for pharmacological inhibition with Pentoxifylline or Pirfenidone to </a:t>
            </a:r>
            <a:r>
              <a:rPr lang="en-GB" sz="2000" b="1" dirty="0">
                <a:solidFill>
                  <a:srgbClr val="002060"/>
                </a:solidFill>
                <a:latin typeface="Times New Roman" panose="02020603050405020304" pitchFamily="18" charset="0"/>
                <a:cs typeface="Times New Roman" panose="02020603050405020304" pitchFamily="18" charset="0"/>
              </a:rPr>
              <a:t>overcome </a:t>
            </a:r>
            <a:r>
              <a:rPr lang="en-GB" sz="2000" b="1" dirty="0" smtClean="0">
                <a:solidFill>
                  <a:srgbClr val="002060"/>
                </a:solidFill>
                <a:latin typeface="Times New Roman" panose="02020603050405020304" pitchFamily="18" charset="0"/>
                <a:cs typeface="Times New Roman" panose="02020603050405020304" pitchFamily="18" charset="0"/>
              </a:rPr>
              <a:t>gemcitabine resistance</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219200" y="1297783"/>
            <a:ext cx="304800" cy="1736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79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10" name="TextBox 9"/>
          <p:cNvSpPr txBox="1"/>
          <p:nvPr/>
        </p:nvSpPr>
        <p:spPr>
          <a:xfrm>
            <a:off x="4953000" y="2057400"/>
            <a:ext cx="3429000" cy="2123658"/>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rhCHI3L1 and </a:t>
            </a:r>
            <a:r>
              <a:rPr lang="en-US" sz="2000" b="1" dirty="0" err="1" smtClean="0">
                <a:latin typeface="Times New Roman" panose="02020603050405020304" pitchFamily="18" charset="0"/>
                <a:cs typeface="Times New Roman" panose="02020603050405020304" pitchFamily="18" charset="0"/>
              </a:rPr>
              <a:t>rhFN</a:t>
            </a:r>
            <a:r>
              <a:rPr lang="en-US" sz="2000" b="1" dirty="0" smtClean="0">
                <a:latin typeface="Times New Roman" panose="02020603050405020304" pitchFamily="18" charset="0"/>
                <a:cs typeface="Times New Roman" panose="02020603050405020304" pitchFamily="18" charset="0"/>
              </a:rPr>
              <a:t> also reduced PDAC cellular sensitivity to gemcitabine in another PDAC cell line</a:t>
            </a:r>
          </a:p>
          <a:p>
            <a:pPr algn="ctr"/>
            <a:r>
              <a:rPr lang="en-US" sz="2000" b="1" dirty="0" smtClean="0">
                <a:latin typeface="Times New Roman" panose="02020603050405020304" pitchFamily="18" charset="0"/>
                <a:cs typeface="Times New Roman" panose="02020603050405020304" pitchFamily="18" charset="0"/>
              </a:rPr>
              <a:t> </a:t>
            </a:r>
          </a:p>
          <a:p>
            <a:pPr algn="ctr"/>
            <a:r>
              <a:rPr lang="en-US" sz="1600" dirty="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PANC-1 cells: more resistant cells and harboring a KRAS mutation)</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3642" t="31111" r="15510" b="43689"/>
          <a:stretch/>
        </p:blipFill>
        <p:spPr>
          <a:xfrm>
            <a:off x="434857" y="1371600"/>
            <a:ext cx="4114800" cy="3779203"/>
          </a:xfrm>
          <a:prstGeom prst="rect">
            <a:avLst/>
          </a:prstGeom>
          <a:ln>
            <a:solidFill>
              <a:schemeClr val="tx1"/>
            </a:solidFill>
          </a:ln>
        </p:spPr>
      </p:pic>
      <p:sp>
        <p:nvSpPr>
          <p:cNvPr id="11" name="TextBox 10"/>
          <p:cNvSpPr txBox="1"/>
          <p:nvPr/>
        </p:nvSpPr>
        <p:spPr>
          <a:xfrm>
            <a:off x="-28697" y="524716"/>
            <a:ext cx="9239285" cy="400110"/>
          </a:xfrm>
          <a:prstGeom prst="rect">
            <a:avLst/>
          </a:prstGeom>
          <a:noFill/>
        </p:spPr>
        <p:txBody>
          <a:bodyPr wrap="square" rtlCol="0">
            <a:spAutoFit/>
          </a:bodyPr>
          <a:lstStyle/>
          <a:p>
            <a:pPr algn="ctr"/>
            <a:r>
              <a:rPr lang="en-GB" sz="2000" b="1" dirty="0" smtClean="0">
                <a:solidFill>
                  <a:srgbClr val="002060"/>
                </a:solidFill>
                <a:latin typeface="Times New Roman" panose="02020603050405020304" pitchFamily="18" charset="0"/>
                <a:cs typeface="Times New Roman" panose="02020603050405020304" pitchFamily="18" charset="0"/>
              </a:rPr>
              <a:t>CHI3L1 </a:t>
            </a:r>
            <a:r>
              <a:rPr lang="en-GB" sz="2000" b="1" dirty="0">
                <a:solidFill>
                  <a:srgbClr val="002060"/>
                </a:solidFill>
                <a:latin typeface="Times New Roman" panose="02020603050405020304" pitchFamily="18" charset="0"/>
                <a:cs typeface="Times New Roman" panose="02020603050405020304" pitchFamily="18" charset="0"/>
              </a:rPr>
              <a:t>and FN1 as molecular </a:t>
            </a:r>
            <a:r>
              <a:rPr lang="en-GB" sz="2000" b="1" dirty="0" smtClean="0">
                <a:solidFill>
                  <a:srgbClr val="002060"/>
                </a:solidFill>
                <a:latin typeface="Times New Roman" panose="02020603050405020304" pitchFamily="18" charset="0"/>
                <a:cs typeface="Times New Roman" panose="02020603050405020304" pitchFamily="18" charset="0"/>
              </a:rPr>
              <a:t>targets  </a:t>
            </a:r>
            <a:r>
              <a:rPr lang="en-GB" sz="2000" b="1" dirty="0">
                <a:solidFill>
                  <a:srgbClr val="002060"/>
                </a:solidFill>
                <a:latin typeface="Times New Roman" panose="02020603050405020304" pitchFamily="18" charset="0"/>
                <a:cs typeface="Times New Roman" panose="02020603050405020304" pitchFamily="18" charset="0"/>
              </a:rPr>
              <a:t>to overcome </a:t>
            </a:r>
            <a:r>
              <a:rPr lang="en-GB" sz="2000" b="1" dirty="0" smtClean="0">
                <a:solidFill>
                  <a:srgbClr val="002060"/>
                </a:solidFill>
                <a:latin typeface="Times New Roman" panose="02020603050405020304" pitchFamily="18" charset="0"/>
                <a:cs typeface="Times New Roman" panose="02020603050405020304" pitchFamily="18" charset="0"/>
              </a:rPr>
              <a:t>gemcitabine resistance</a:t>
            </a:r>
          </a:p>
        </p:txBody>
      </p:sp>
      <p:sp>
        <p:nvSpPr>
          <p:cNvPr id="13" name="TextBox 12"/>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02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7" name="TextBox 6"/>
          <p:cNvSpPr txBox="1"/>
          <p:nvPr/>
        </p:nvSpPr>
        <p:spPr>
          <a:xfrm>
            <a:off x="-34634" y="422058"/>
            <a:ext cx="5715000" cy="400110"/>
          </a:xfrm>
          <a:prstGeom prst="rect">
            <a:avLst/>
          </a:prstGeom>
          <a:noFill/>
        </p:spPr>
        <p:txBody>
          <a:bodyPr wrap="square" rtlCol="0">
            <a:spAutoFit/>
          </a:bodyPr>
          <a:lstStyle/>
          <a:p>
            <a:pPr algn="ctr"/>
            <a:r>
              <a:rPr lang="en-GB" sz="2000" b="1" dirty="0" smtClean="0">
                <a:solidFill>
                  <a:srgbClr val="002060"/>
                </a:solidFill>
                <a:latin typeface="Times New Roman" panose="02020603050405020304" pitchFamily="18" charset="0"/>
                <a:cs typeface="Times New Roman" panose="02020603050405020304" pitchFamily="18" charset="0"/>
              </a:rPr>
              <a:t>Role of ERK pathway in gemcitabine resistance</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526" t="60000" r="57495" b="7574"/>
          <a:stretch/>
        </p:blipFill>
        <p:spPr>
          <a:xfrm>
            <a:off x="1066800" y="1017566"/>
            <a:ext cx="2514600" cy="2620850"/>
          </a:xfrm>
          <a:prstGeom prst="rect">
            <a:avLst/>
          </a:prstGeom>
          <a:ln>
            <a:solidFill>
              <a:schemeClr val="tx1"/>
            </a:solidFill>
          </a:ln>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7502" t="58889" r="3779" b="1919"/>
          <a:stretch/>
        </p:blipFill>
        <p:spPr>
          <a:xfrm>
            <a:off x="5062909" y="1028076"/>
            <a:ext cx="3918631" cy="3544185"/>
          </a:xfrm>
          <a:prstGeom prst="rect">
            <a:avLst/>
          </a:prstGeom>
          <a:ln>
            <a:solidFill>
              <a:schemeClr val="tx1"/>
            </a:solidFill>
          </a:ln>
        </p:spPr>
      </p:pic>
      <p:sp>
        <p:nvSpPr>
          <p:cNvPr id="12" name="TextBox 11"/>
          <p:cNvSpPr txBox="1"/>
          <p:nvPr/>
        </p:nvSpPr>
        <p:spPr>
          <a:xfrm>
            <a:off x="588355" y="3638416"/>
            <a:ext cx="3221645" cy="738664"/>
          </a:xfrm>
          <a:prstGeom prst="rect">
            <a:avLst/>
          </a:prstGeom>
          <a:noFill/>
        </p:spPr>
        <p:txBody>
          <a:bodyPr wrap="square" rtlCol="0">
            <a:spAutoFit/>
          </a:bodyPr>
          <a:lstStyle/>
          <a:p>
            <a:pPr algn="ctr"/>
            <a:r>
              <a:rPr lang="en-GB" sz="1400" dirty="0" smtClean="0">
                <a:latin typeface="Times New Roman" panose="02020603050405020304" pitchFamily="18" charset="0"/>
                <a:cs typeface="Times New Roman" panose="02020603050405020304" pitchFamily="18" charset="0"/>
              </a:rPr>
              <a:t>BxPC3 cells incubated with large EVs presented higher expression </a:t>
            </a:r>
            <a:r>
              <a:rPr lang="en-GB" sz="1400" dirty="0">
                <a:latin typeface="Times New Roman" panose="02020603050405020304" pitchFamily="18" charset="0"/>
                <a:cs typeface="Times New Roman" panose="02020603050405020304" pitchFamily="18" charset="0"/>
              </a:rPr>
              <a:t>of </a:t>
            </a:r>
            <a:r>
              <a:rPr lang="en-GB" sz="1400" dirty="0" smtClean="0">
                <a:latin typeface="Times New Roman" panose="02020603050405020304" pitchFamily="18" charset="0"/>
                <a:cs typeface="Times New Roman" panose="02020603050405020304" pitchFamily="18" charset="0"/>
              </a:rPr>
              <a:t>CHI3L1, β-catenin</a:t>
            </a:r>
            <a:r>
              <a:rPr lang="en-GB" sz="1400" dirty="0">
                <a:latin typeface="Times New Roman" panose="02020603050405020304" pitchFamily="18" charset="0"/>
                <a:cs typeface="Times New Roman" panose="02020603050405020304" pitchFamily="18" charset="0"/>
              </a:rPr>
              <a:t>, and </a:t>
            </a:r>
            <a:r>
              <a:rPr lang="en-GB" sz="1400" dirty="0" smtClean="0">
                <a:latin typeface="Times New Roman" panose="02020603050405020304" pitchFamily="18" charset="0"/>
                <a:cs typeface="Times New Roman" panose="02020603050405020304" pitchFamily="18" charset="0"/>
              </a:rPr>
              <a:t>p-ERK </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082202" y="4584495"/>
            <a:ext cx="3899338" cy="738664"/>
          </a:xfrm>
          <a:prstGeom prst="rect">
            <a:avLst/>
          </a:prstGeom>
          <a:noFill/>
        </p:spPr>
        <p:txBody>
          <a:bodyPr wrap="square" rtlCol="0">
            <a:spAutoFit/>
          </a:bodyPr>
          <a:lstStyle/>
          <a:p>
            <a:pPr algn="ctr"/>
            <a:r>
              <a:rPr lang="en-GB" sz="1400" dirty="0" smtClean="0">
                <a:latin typeface="Times New Roman" panose="02020603050405020304" pitchFamily="18" charset="0"/>
                <a:cs typeface="Times New Roman" panose="02020603050405020304" pitchFamily="18" charset="0"/>
              </a:rPr>
              <a:t>BxPC3 cells incubated with rhFN1 or rhCHI3L1 under gemcitabine treatment presented higher expression of p-ERK and β-catenin</a:t>
            </a:r>
            <a:endParaRPr lang="en-US"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28600" y="4647695"/>
            <a:ext cx="4646022" cy="830997"/>
          </a:xfrm>
          <a:prstGeom prst="rect">
            <a:avLst/>
          </a:prstGeom>
          <a:noFill/>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CHI3L1 </a:t>
            </a:r>
            <a:r>
              <a:rPr lang="en-GB" sz="1600" b="1" dirty="0">
                <a:latin typeface="Times New Roman" panose="02020603050405020304" pitchFamily="18" charset="0"/>
                <a:cs typeface="Times New Roman" panose="02020603050405020304" pitchFamily="18" charset="0"/>
              </a:rPr>
              <a:t>and FN1 in the cargo of EVs shed by human </a:t>
            </a:r>
            <a:r>
              <a:rPr lang="en-GB" sz="1600" b="1" dirty="0" smtClean="0">
                <a:latin typeface="Times New Roman" panose="02020603050405020304" pitchFamily="18" charset="0"/>
                <a:cs typeface="Times New Roman" panose="02020603050405020304" pitchFamily="18" charset="0"/>
              </a:rPr>
              <a:t>Anti-Mac </a:t>
            </a:r>
            <a:r>
              <a:rPr lang="en-GB" sz="1600" b="1" dirty="0">
                <a:latin typeface="Times New Roman" panose="02020603050405020304" pitchFamily="18" charset="0"/>
                <a:cs typeface="Times New Roman" panose="02020603050405020304" pitchFamily="18" charset="0"/>
              </a:rPr>
              <a:t>induce </a:t>
            </a:r>
            <a:r>
              <a:rPr lang="en-GB" sz="1600" b="1" dirty="0" smtClean="0">
                <a:latin typeface="Times New Roman" panose="02020603050405020304" pitchFamily="18" charset="0"/>
                <a:cs typeface="Times New Roman" panose="02020603050405020304" pitchFamily="18" charset="0"/>
              </a:rPr>
              <a:t>gemcitabine resistance </a:t>
            </a:r>
            <a:r>
              <a:rPr lang="en-GB" sz="1600" b="1" dirty="0">
                <a:latin typeface="Times New Roman" panose="02020603050405020304" pitchFamily="18" charset="0"/>
                <a:cs typeface="Times New Roman" panose="02020603050405020304" pitchFamily="18" charset="0"/>
              </a:rPr>
              <a:t>through the activation of ERK </a:t>
            </a:r>
            <a:r>
              <a:rPr lang="en-GB" sz="1600" b="1" dirty="0" smtClean="0">
                <a:latin typeface="Times New Roman" panose="02020603050405020304" pitchFamily="18" charset="0"/>
                <a:cs typeface="Times New Roman" panose="02020603050405020304" pitchFamily="18" charset="0"/>
              </a:rPr>
              <a:t>signalling</a:t>
            </a:r>
            <a:endParaRPr lang="en-US" sz="16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27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620" y="1595657"/>
            <a:ext cx="3962180" cy="3459794"/>
          </a:xfrm>
          <a:prstGeom prst="rect">
            <a:avLst/>
          </a:prstGeom>
          <a:ln>
            <a:solidFill>
              <a:srgbClr val="002060"/>
            </a:solidFill>
          </a:ln>
        </p:spPr>
      </p:pic>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7" name="TextBox 6"/>
          <p:cNvSpPr txBox="1"/>
          <p:nvPr/>
        </p:nvSpPr>
        <p:spPr>
          <a:xfrm>
            <a:off x="0" y="470500"/>
            <a:ext cx="6248401" cy="400110"/>
          </a:xfrm>
          <a:prstGeom prst="rect">
            <a:avLst/>
          </a:prstGeom>
          <a:noFill/>
        </p:spPr>
        <p:txBody>
          <a:bodyPr wrap="square" rtlCol="0">
            <a:spAutoFit/>
          </a:bodyPr>
          <a:lstStyle/>
          <a:p>
            <a:pPr algn="ctr"/>
            <a:r>
              <a:rPr lang="en-GB" sz="2000" b="1" dirty="0" smtClean="0">
                <a:solidFill>
                  <a:srgbClr val="002060"/>
                </a:solidFill>
                <a:latin typeface="Times New Roman" panose="02020603050405020304" pitchFamily="18" charset="0"/>
                <a:cs typeface="Times New Roman" panose="02020603050405020304" pitchFamily="18" charset="0"/>
              </a:rPr>
              <a:t>Effect of Pentoxifylline and Pirfenidone in PDAC cells</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86" y="1284701"/>
            <a:ext cx="4877020" cy="2730533"/>
          </a:xfrm>
          <a:prstGeom prst="rect">
            <a:avLst/>
          </a:prstGeom>
          <a:ln>
            <a:solidFill>
              <a:schemeClr val="tx1"/>
            </a:solidFill>
          </a:ln>
        </p:spPr>
      </p:pic>
      <p:sp>
        <p:nvSpPr>
          <p:cNvPr id="3" name="Oval 2"/>
          <p:cNvSpPr/>
          <p:nvPr/>
        </p:nvSpPr>
        <p:spPr>
          <a:xfrm>
            <a:off x="228600" y="1342626"/>
            <a:ext cx="355151" cy="3154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32689" y="1376603"/>
            <a:ext cx="4572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8216" y="4150525"/>
            <a:ext cx="4038711" cy="584775"/>
          </a:xfrm>
          <a:prstGeom prst="rect">
            <a:avLst/>
          </a:prstGeom>
          <a:noFill/>
        </p:spPr>
        <p:txBody>
          <a:bodyPr wrap="square" rtlCol="0">
            <a:spAutoFit/>
          </a:bodyPr>
          <a:lstStyle/>
          <a:p>
            <a:pPr algn="ctr"/>
            <a:r>
              <a:rPr lang="en-GB" sz="1600" dirty="0">
                <a:latin typeface="Times New Roman" panose="02020603050405020304" pitchFamily="18" charset="0"/>
                <a:cs typeface="Times New Roman" panose="02020603050405020304" pitchFamily="18" charset="0"/>
              </a:rPr>
              <a:t>Pentoxifylline and Pirfenidone </a:t>
            </a:r>
            <a:r>
              <a:rPr lang="en-US" sz="1600" dirty="0" smtClean="0">
                <a:latin typeface="Times New Roman" panose="02020603050405020304" pitchFamily="18" charset="0"/>
                <a:cs typeface="Times New Roman" panose="02020603050405020304" pitchFamily="18" charset="0"/>
              </a:rPr>
              <a:t>decreased ERK </a:t>
            </a:r>
            <a:r>
              <a:rPr lang="en-US" sz="1600" dirty="0">
                <a:latin typeface="Times New Roman" panose="02020603050405020304" pitchFamily="18" charset="0"/>
                <a:cs typeface="Times New Roman" panose="02020603050405020304" pitchFamily="18" charset="0"/>
              </a:rPr>
              <a:t>signaling in </a:t>
            </a:r>
            <a:r>
              <a:rPr lang="en-US" sz="1600" dirty="0" smtClean="0">
                <a:latin typeface="Times New Roman" panose="02020603050405020304" pitchFamily="18" charset="0"/>
                <a:cs typeface="Times New Roman" panose="02020603050405020304" pitchFamily="18" charset="0"/>
              </a:rPr>
              <a:t>BxPC3 PDAC cells </a:t>
            </a:r>
            <a:endParaRPr lang="en-US" sz="1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721371" y="5072735"/>
            <a:ext cx="4488720" cy="584775"/>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Pentoxifylline, at different concentrations, </a:t>
            </a:r>
            <a:r>
              <a:rPr lang="en-US" sz="1600" dirty="0">
                <a:latin typeface="Times New Roman" panose="02020603050405020304" pitchFamily="18" charset="0"/>
                <a:cs typeface="Times New Roman" panose="02020603050405020304" pitchFamily="18" charset="0"/>
              </a:rPr>
              <a:t>combined with gemcitabine </a:t>
            </a:r>
            <a:r>
              <a:rPr lang="en-US" sz="1600" dirty="0" smtClean="0">
                <a:latin typeface="Times New Roman" panose="02020603050405020304" pitchFamily="18" charset="0"/>
                <a:cs typeface="Times New Roman" panose="02020603050405020304" pitchFamily="18" charset="0"/>
              </a:rPr>
              <a:t>reduced PDAC </a:t>
            </a:r>
            <a:r>
              <a:rPr lang="en-US" sz="1600" dirty="0">
                <a:latin typeface="Times New Roman" panose="02020603050405020304" pitchFamily="18" charset="0"/>
                <a:cs typeface="Times New Roman" panose="02020603050405020304" pitchFamily="18" charset="0"/>
              </a:rPr>
              <a:t>cell </a:t>
            </a:r>
            <a:r>
              <a:rPr lang="en-US" sz="1600" dirty="0" smtClean="0">
                <a:latin typeface="Times New Roman" panose="02020603050405020304" pitchFamily="18" charset="0"/>
                <a:cs typeface="Times New Roman" panose="02020603050405020304" pitchFamily="18" charset="0"/>
              </a:rPr>
              <a:t>growth</a:t>
            </a:r>
            <a:endParaRPr lang="en-US" sz="16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208397" y="1637724"/>
            <a:ext cx="522720" cy="337651"/>
          </a:xfrm>
          <a:prstGeom prst="rect">
            <a:avLst/>
          </a:prstGeom>
          <a:noFill/>
        </p:spPr>
        <p:txBody>
          <a:bodyPr wrap="square" rtlCol="0">
            <a:spAutoFit/>
          </a:bodyPr>
          <a:lstStyle/>
          <a:p>
            <a:r>
              <a:rPr lang="en-US" sz="1600" b="1" dirty="0" smtClean="0"/>
              <a:t>SRB</a:t>
            </a:r>
            <a:endParaRPr lang="en-US" sz="1600" b="1" dirty="0"/>
          </a:p>
        </p:txBody>
      </p:sp>
      <p:sp>
        <p:nvSpPr>
          <p:cNvPr id="4" name="TextBox 3"/>
          <p:cNvSpPr txBox="1"/>
          <p:nvPr/>
        </p:nvSpPr>
        <p:spPr>
          <a:xfrm>
            <a:off x="7119262" y="1149797"/>
            <a:ext cx="1999265" cy="400110"/>
          </a:xfrm>
          <a:prstGeom prst="rect">
            <a:avLst/>
          </a:prstGeom>
          <a:noFill/>
        </p:spPr>
        <p:txBody>
          <a:bodyPr wrap="none" rtlCol="0">
            <a:spAutoFit/>
          </a:bodyPr>
          <a:lstStyle/>
          <a:p>
            <a:r>
              <a:rPr lang="en-US" sz="1000" b="1" dirty="0" smtClean="0"/>
              <a:t>* </a:t>
            </a:r>
            <a:r>
              <a:rPr lang="en-US" sz="1000" dirty="0" smtClean="0"/>
              <a:t>compared to gemcitabine alone </a:t>
            </a:r>
          </a:p>
          <a:p>
            <a:r>
              <a:rPr lang="en-US" sz="1000" b="1" dirty="0" smtClean="0"/>
              <a:t># </a:t>
            </a:r>
            <a:r>
              <a:rPr lang="en-US" sz="1000" dirty="0" smtClean="0"/>
              <a:t>compared to Pentoxifylline alone</a:t>
            </a:r>
            <a:endParaRPr lang="en-US" sz="1000" dirty="0"/>
          </a:p>
        </p:txBody>
      </p:sp>
      <p:sp>
        <p:nvSpPr>
          <p:cNvPr id="18" name="TextBox 17"/>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29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10" name="TextBox 9"/>
          <p:cNvSpPr txBox="1"/>
          <p:nvPr/>
        </p:nvSpPr>
        <p:spPr>
          <a:xfrm>
            <a:off x="-15766" y="458303"/>
            <a:ext cx="8991600" cy="400110"/>
          </a:xfrm>
          <a:prstGeom prst="rect">
            <a:avLst/>
          </a:prstGeom>
          <a:noFill/>
        </p:spPr>
        <p:txBody>
          <a:bodyPr wrap="square" rtlCol="0">
            <a:spAutoFi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Expression </a:t>
            </a:r>
            <a:r>
              <a:rPr lang="en-US" sz="2000" b="1" dirty="0">
                <a:solidFill>
                  <a:srgbClr val="002060"/>
                </a:solidFill>
                <a:latin typeface="Times New Roman" panose="02020603050405020304" pitchFamily="18" charset="0"/>
                <a:cs typeface="Times New Roman" panose="02020603050405020304" pitchFamily="18" charset="0"/>
              </a:rPr>
              <a:t>of FN1 and CH3IL1 was associated to high presence of </a:t>
            </a:r>
            <a:r>
              <a:rPr lang="en-US" sz="2000" b="1" dirty="0" smtClean="0">
                <a:solidFill>
                  <a:srgbClr val="002060"/>
                </a:solidFill>
                <a:latin typeface="Times New Roman" panose="02020603050405020304" pitchFamily="18" charset="0"/>
                <a:cs typeface="Times New Roman" panose="02020603050405020304" pitchFamily="18" charset="0"/>
              </a:rPr>
              <a:t>macrophages</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0499" y="5020849"/>
            <a:ext cx="4625189" cy="523220"/>
          </a:xfrm>
          <a:prstGeom prst="rect">
            <a:avLst/>
          </a:prstGeom>
          <a:noFill/>
        </p:spPr>
        <p:txBody>
          <a:bodyPr wrap="square" rtlCol="0">
            <a:spAutoFit/>
          </a:bodyPr>
          <a:lstStyle/>
          <a:p>
            <a:r>
              <a:rPr lang="en-GB" sz="1400" b="1" dirty="0" smtClean="0"/>
              <a:t>Immunohistochemistry of three </a:t>
            </a:r>
            <a:r>
              <a:rPr lang="en-GB" sz="1400" b="1" dirty="0"/>
              <a:t>metastatic PDAC </a:t>
            </a:r>
            <a:r>
              <a:rPr lang="en-GB" sz="1400" b="1" dirty="0" smtClean="0"/>
              <a:t>tumor patient samples</a:t>
            </a:r>
            <a:endParaRPr lang="en-US" sz="1400" b="1" dirty="0"/>
          </a:p>
        </p:txBody>
      </p:sp>
      <p:sp>
        <p:nvSpPr>
          <p:cNvPr id="4" name="TextBox 3"/>
          <p:cNvSpPr txBox="1"/>
          <p:nvPr/>
        </p:nvSpPr>
        <p:spPr>
          <a:xfrm>
            <a:off x="5032484" y="1608661"/>
            <a:ext cx="3803431" cy="3785652"/>
          </a:xfrm>
          <a:prstGeom prst="rect">
            <a:avLst/>
          </a:prstGeom>
          <a:noFill/>
        </p:spPr>
        <p:txBody>
          <a:bodyPr wrap="square" rtlCol="0">
            <a:spAutoFit/>
          </a:bodyPr>
          <a:lstStyle/>
          <a:p>
            <a:pPr marL="285750" indent="-285750" algn="just">
              <a:buFontTx/>
              <a:buChar char="-"/>
            </a:pPr>
            <a:r>
              <a:rPr lang="en-US" sz="1600" b="1" dirty="0" smtClean="0">
                <a:latin typeface="Times New Roman" panose="02020603050405020304" pitchFamily="18" charset="0"/>
                <a:cs typeface="Times New Roman" panose="02020603050405020304" pitchFamily="18" charset="0"/>
              </a:rPr>
              <a:t>Higher CD68 </a:t>
            </a:r>
            <a:r>
              <a:rPr lang="en-US" sz="1600" dirty="0" smtClean="0">
                <a:latin typeface="Times New Roman" panose="02020603050405020304" pitchFamily="18" charset="0"/>
                <a:cs typeface="Times New Roman" panose="02020603050405020304" pitchFamily="18" charset="0"/>
              </a:rPr>
              <a:t>expression (a macrophage lineage marker) associated with </a:t>
            </a:r>
            <a:r>
              <a:rPr lang="en-US" sz="1600" b="1" dirty="0" smtClean="0">
                <a:latin typeface="Times New Roman" panose="02020603050405020304" pitchFamily="18" charset="0"/>
                <a:cs typeface="Times New Roman" panose="02020603050405020304" pitchFamily="18" charset="0"/>
              </a:rPr>
              <a:t>higher FN1 expression</a:t>
            </a:r>
          </a:p>
          <a:p>
            <a:pPr algn="just"/>
            <a:endParaRPr lang="en-US" sz="1600" b="1"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1600" b="1" dirty="0" smtClean="0">
                <a:latin typeface="Times New Roman" panose="02020603050405020304" pitchFamily="18" charset="0"/>
                <a:cs typeface="Times New Roman" panose="02020603050405020304" pitchFamily="18" charset="0"/>
              </a:rPr>
              <a:t>FN1 </a:t>
            </a:r>
            <a:r>
              <a:rPr lang="en-US" sz="1600" dirty="0" smtClean="0">
                <a:latin typeface="Times New Roman" panose="02020603050405020304" pitchFamily="18" charset="0"/>
                <a:cs typeface="Times New Roman" panose="02020603050405020304" pitchFamily="18" charset="0"/>
              </a:rPr>
              <a:t>not detected inside the tumor cells but detected in the extracellular matrix</a:t>
            </a:r>
          </a:p>
          <a:p>
            <a:pPr marL="285750" indent="-285750" algn="just">
              <a:buFontTx/>
              <a:buChar char="-"/>
            </a:pPr>
            <a:endParaRPr lang="en-US" sz="1600" dirty="0">
              <a:latin typeface="Times New Roman" panose="02020603050405020304" pitchFamily="18" charset="0"/>
              <a:cs typeface="Times New Roman" panose="02020603050405020304" pitchFamily="18" charset="0"/>
            </a:endParaRPr>
          </a:p>
          <a:p>
            <a:pPr marL="285750" indent="-285750" algn="just">
              <a:buFontTx/>
              <a:buChar char="-"/>
            </a:pPr>
            <a:r>
              <a:rPr lang="en-US" sz="1600" b="1" dirty="0" smtClean="0">
                <a:latin typeface="Times New Roman" panose="02020603050405020304" pitchFamily="18" charset="0"/>
                <a:cs typeface="Times New Roman" panose="02020603050405020304" pitchFamily="18" charset="0"/>
              </a:rPr>
              <a:t>CHI3L1 </a:t>
            </a:r>
            <a:r>
              <a:rPr lang="en-US" sz="1600" dirty="0" smtClean="0">
                <a:latin typeface="Times New Roman" panose="02020603050405020304" pitchFamily="18" charset="0"/>
                <a:cs typeface="Times New Roman" panose="02020603050405020304" pitchFamily="18" charset="0"/>
              </a:rPr>
              <a:t>presented reduced cytoplasmic expression in tumor cells and moderate cytoplasmic expression in stromal cells, especially </a:t>
            </a:r>
            <a:r>
              <a:rPr lang="en-US" sz="1600" b="1" dirty="0" smtClean="0">
                <a:latin typeface="Times New Roman" panose="02020603050405020304" pitchFamily="18" charset="0"/>
                <a:cs typeface="Times New Roman" panose="02020603050405020304" pitchFamily="18" charset="0"/>
              </a:rPr>
              <a:t>in CD68 positive cases</a:t>
            </a:r>
          </a:p>
          <a:p>
            <a:pPr marL="285750" indent="-285750" algn="just">
              <a:buFontTx/>
              <a:buChar char="-"/>
            </a:pPr>
            <a:endParaRPr lang="en-US" sz="1600" dirty="0">
              <a:latin typeface="Times New Roman" panose="02020603050405020304" pitchFamily="18" charset="0"/>
              <a:cs typeface="Times New Roman" panose="02020603050405020304" pitchFamily="18" charset="0"/>
            </a:endParaRPr>
          </a:p>
          <a:p>
            <a:pPr marL="285750" indent="-285750" algn="just">
              <a:buFontTx/>
              <a:buChar char="-"/>
            </a:pPr>
            <a:r>
              <a:rPr lang="en-GB" sz="1600" dirty="0">
                <a:latin typeface="Times New Roman" panose="02020603050405020304" pitchFamily="18" charset="0"/>
                <a:cs typeface="Times New Roman" panose="02020603050405020304" pitchFamily="18" charset="0"/>
              </a:rPr>
              <a:t>R</a:t>
            </a:r>
            <a:r>
              <a:rPr lang="en-GB" sz="1600" dirty="0" smtClean="0">
                <a:latin typeface="Times New Roman" panose="02020603050405020304" pitchFamily="18" charset="0"/>
                <a:cs typeface="Times New Roman" panose="02020603050405020304" pitchFamily="18" charset="0"/>
              </a:rPr>
              <a:t>educed </a:t>
            </a:r>
            <a:r>
              <a:rPr lang="en-GB" sz="1600" dirty="0">
                <a:latin typeface="Times New Roman" panose="02020603050405020304" pitchFamily="18" charset="0"/>
                <a:cs typeface="Times New Roman" panose="02020603050405020304" pitchFamily="18" charset="0"/>
              </a:rPr>
              <a:t>CHI3L1 </a:t>
            </a:r>
            <a:r>
              <a:rPr lang="en-GB" sz="1600" dirty="0" smtClean="0">
                <a:latin typeface="Times New Roman" panose="02020603050405020304" pitchFamily="18" charset="0"/>
                <a:cs typeface="Times New Roman" panose="02020603050405020304" pitchFamily="18" charset="0"/>
              </a:rPr>
              <a:t>expression, and no </a:t>
            </a:r>
            <a:r>
              <a:rPr lang="en-GB" sz="1600" dirty="0">
                <a:latin typeface="Times New Roman" panose="02020603050405020304" pitchFamily="18" charset="0"/>
                <a:cs typeface="Times New Roman" panose="02020603050405020304" pitchFamily="18" charset="0"/>
              </a:rPr>
              <a:t>relevant expression of CD68 and FN1 was </a:t>
            </a:r>
            <a:r>
              <a:rPr lang="en-GB" sz="1600" dirty="0" smtClean="0">
                <a:latin typeface="Times New Roman" panose="02020603050405020304" pitchFamily="18" charset="0"/>
                <a:cs typeface="Times New Roman" panose="02020603050405020304" pitchFamily="18" charset="0"/>
              </a:rPr>
              <a:t>found in </a:t>
            </a:r>
            <a:r>
              <a:rPr lang="en-GB" sz="1600" b="1" dirty="0" smtClean="0">
                <a:latin typeface="Times New Roman" panose="02020603050405020304" pitchFamily="18" charset="0"/>
                <a:cs typeface="Times New Roman" panose="02020603050405020304" pitchFamily="18" charset="0"/>
              </a:rPr>
              <a:t>healthy pancreas</a:t>
            </a:r>
            <a:endParaRPr lang="en-US" sz="16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1020" y="803993"/>
            <a:ext cx="4794668" cy="4275451"/>
            <a:chOff x="52189" y="1295400"/>
            <a:chExt cx="4794668" cy="4275451"/>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2732"/>
            <a:stretch/>
          </p:blipFill>
          <p:spPr>
            <a:xfrm>
              <a:off x="52189" y="1329607"/>
              <a:ext cx="4794668" cy="4241244"/>
            </a:xfrm>
            <a:prstGeom prst="rect">
              <a:avLst/>
            </a:prstGeom>
          </p:spPr>
        </p:pic>
        <p:sp>
          <p:nvSpPr>
            <p:cNvPr id="11" name="Rounded Rectangle 10"/>
            <p:cNvSpPr/>
            <p:nvPr/>
          </p:nvSpPr>
          <p:spPr>
            <a:xfrm>
              <a:off x="112986" y="1295400"/>
              <a:ext cx="541282"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459218" y="1295400"/>
              <a:ext cx="541282"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439510" y="4724579"/>
              <a:ext cx="274582" cy="2848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90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10" name="TextBox 9"/>
          <p:cNvSpPr txBox="1"/>
          <p:nvPr/>
        </p:nvSpPr>
        <p:spPr>
          <a:xfrm>
            <a:off x="215752" y="497552"/>
            <a:ext cx="9075683" cy="707886"/>
          </a:xfrm>
          <a:prstGeom prst="rect">
            <a:avLst/>
          </a:prstGeom>
          <a:noFill/>
        </p:spPr>
        <p:txBody>
          <a:bodyPr wrap="square" rtlCol="0">
            <a:sp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Association </a:t>
            </a:r>
            <a:r>
              <a:rPr lang="en-US" sz="2000" b="1" dirty="0">
                <a:solidFill>
                  <a:srgbClr val="002060"/>
                </a:solidFill>
                <a:latin typeface="Times New Roman" panose="02020603050405020304" pitchFamily="18" charset="0"/>
                <a:cs typeface="Times New Roman" panose="02020603050405020304" pitchFamily="18" charset="0"/>
              </a:rPr>
              <a:t>of </a:t>
            </a:r>
            <a:r>
              <a:rPr lang="en-US" sz="2000" b="1" i="1" dirty="0">
                <a:solidFill>
                  <a:srgbClr val="002060"/>
                </a:solidFill>
                <a:latin typeface="Times New Roman" panose="02020603050405020304" pitchFamily="18" charset="0"/>
                <a:cs typeface="Times New Roman" panose="02020603050405020304" pitchFamily="18" charset="0"/>
              </a:rPr>
              <a:t>CHI3L1</a:t>
            </a:r>
            <a:r>
              <a:rPr lang="en-US" sz="2000" b="1" dirty="0">
                <a:solidFill>
                  <a:srgbClr val="002060"/>
                </a:solidFill>
                <a:latin typeface="Times New Roman" panose="02020603050405020304" pitchFamily="18" charset="0"/>
                <a:cs typeface="Times New Roman" panose="02020603050405020304" pitchFamily="18" charset="0"/>
              </a:rPr>
              <a:t> and</a:t>
            </a:r>
            <a:r>
              <a:rPr lang="en-US" sz="2000" b="1" i="1" dirty="0">
                <a:solidFill>
                  <a:srgbClr val="002060"/>
                </a:solidFill>
                <a:latin typeface="Times New Roman" panose="02020603050405020304" pitchFamily="18" charset="0"/>
                <a:cs typeface="Times New Roman" panose="02020603050405020304" pitchFamily="18" charset="0"/>
              </a:rPr>
              <a:t> FN1</a:t>
            </a:r>
            <a:r>
              <a:rPr lang="en-US" sz="2000" b="1" dirty="0">
                <a:solidFill>
                  <a:srgbClr val="002060"/>
                </a:solidFill>
                <a:latin typeface="Times New Roman" panose="02020603050405020304" pitchFamily="18" charset="0"/>
                <a:cs typeface="Times New Roman" panose="02020603050405020304" pitchFamily="18" charset="0"/>
              </a:rPr>
              <a:t> gene expression with PDAC patients overall </a:t>
            </a:r>
            <a:r>
              <a:rPr lang="en-US" sz="2000" b="1" dirty="0" smtClean="0">
                <a:solidFill>
                  <a:srgbClr val="002060"/>
                </a:solidFill>
                <a:latin typeface="Times New Roman" panose="02020603050405020304" pitchFamily="18" charset="0"/>
                <a:cs typeface="Times New Roman" panose="02020603050405020304" pitchFamily="18" charset="0"/>
              </a:rPr>
              <a:t>survival</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688023" y="4810959"/>
            <a:ext cx="6324600" cy="584775"/>
          </a:xfrm>
          <a:prstGeom prst="rect">
            <a:avLst/>
          </a:prstGeom>
          <a:noFill/>
        </p:spPr>
        <p:txBody>
          <a:bodyPr wrap="square" rtlCol="0">
            <a:spAutoFit/>
          </a:bodyPr>
          <a:lstStyle/>
          <a:p>
            <a:pPr algn="ctr"/>
            <a:r>
              <a:rPr lang="en-GB" sz="1600" dirty="0" smtClean="0">
                <a:latin typeface="Times New Roman" panose="02020603050405020304" pitchFamily="18" charset="0"/>
                <a:cs typeface="Times New Roman" panose="02020603050405020304" pitchFamily="18" charset="0"/>
              </a:rPr>
              <a:t>A </a:t>
            </a:r>
            <a:r>
              <a:rPr lang="en-GB" sz="1600" b="1" dirty="0">
                <a:latin typeface="Times New Roman" panose="02020603050405020304" pitchFamily="18" charset="0"/>
                <a:cs typeface="Times New Roman" panose="02020603050405020304" pitchFamily="18" charset="0"/>
              </a:rPr>
              <a:t>higher</a:t>
            </a:r>
            <a:r>
              <a:rPr lang="en-GB" sz="1600" b="1" i="1" dirty="0">
                <a:latin typeface="Times New Roman" panose="02020603050405020304" pitchFamily="18" charset="0"/>
                <a:cs typeface="Times New Roman" panose="02020603050405020304" pitchFamily="18" charset="0"/>
              </a:rPr>
              <a:t> </a:t>
            </a:r>
            <a:r>
              <a:rPr lang="en-GB" sz="1600" b="1" i="1" dirty="0" smtClean="0">
                <a:latin typeface="Times New Roman" panose="02020603050405020304" pitchFamily="18" charset="0"/>
                <a:cs typeface="Times New Roman" panose="02020603050405020304" pitchFamily="18" charset="0"/>
              </a:rPr>
              <a:t>FN1 </a:t>
            </a:r>
            <a:r>
              <a:rPr lang="en-GB" sz="1600" dirty="0" smtClean="0">
                <a:latin typeface="Times New Roman" panose="02020603050405020304" pitchFamily="18" charset="0"/>
                <a:cs typeface="Times New Roman" panose="02020603050405020304" pitchFamily="18" charset="0"/>
              </a:rPr>
              <a:t>and </a:t>
            </a:r>
            <a:r>
              <a:rPr lang="en-GB" sz="1600" b="1" i="1" dirty="0">
                <a:latin typeface="Times New Roman" panose="02020603050405020304" pitchFamily="18" charset="0"/>
                <a:cs typeface="Times New Roman" panose="02020603050405020304" pitchFamily="18" charset="0"/>
              </a:rPr>
              <a:t>CHI3L1</a:t>
            </a:r>
            <a:r>
              <a:rPr lang="en-GB" sz="1600" b="1" dirty="0" smtClean="0">
                <a:latin typeface="Times New Roman" panose="02020603050405020304" pitchFamily="18" charset="0"/>
                <a:cs typeface="Times New Roman" panose="02020603050405020304" pitchFamily="18" charset="0"/>
              </a:rPr>
              <a:t> </a:t>
            </a:r>
            <a:r>
              <a:rPr lang="en-GB" sz="1600" dirty="0" smtClean="0">
                <a:latin typeface="Times New Roman" panose="02020603050405020304" pitchFamily="18" charset="0"/>
                <a:cs typeface="Times New Roman" panose="02020603050405020304" pitchFamily="18" charset="0"/>
              </a:rPr>
              <a:t>expression were</a:t>
            </a:r>
            <a:r>
              <a:rPr lang="en-GB" sz="1600" b="1" dirty="0" smtClean="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significantly associated with </a:t>
            </a:r>
            <a:r>
              <a:rPr lang="en-GB" sz="1600" b="1" dirty="0">
                <a:latin typeface="Times New Roman" panose="02020603050405020304" pitchFamily="18" charset="0"/>
                <a:cs typeface="Times New Roman" panose="02020603050405020304" pitchFamily="18" charset="0"/>
              </a:rPr>
              <a:t>poorer </a:t>
            </a:r>
            <a:r>
              <a:rPr lang="en-GB" sz="1600" b="1" dirty="0" smtClean="0">
                <a:latin typeface="Times New Roman" panose="02020603050405020304" pitchFamily="18" charset="0"/>
                <a:cs typeface="Times New Roman" panose="02020603050405020304" pitchFamily="18" charset="0"/>
              </a:rPr>
              <a:t>survival </a:t>
            </a:r>
            <a:r>
              <a:rPr lang="en-GB" sz="1600" dirty="0" smtClean="0">
                <a:latin typeface="Times New Roman" panose="02020603050405020304" pitchFamily="18" charset="0"/>
                <a:cs typeface="Times New Roman" panose="02020603050405020304" pitchFamily="18" charset="0"/>
              </a:rPr>
              <a:t>(although </a:t>
            </a:r>
            <a:r>
              <a:rPr lang="en-GB" sz="1600" dirty="0">
                <a:latin typeface="Times New Roman" panose="02020603050405020304" pitchFamily="18" charset="0"/>
                <a:cs typeface="Times New Roman" panose="02020603050405020304" pitchFamily="18" charset="0"/>
              </a:rPr>
              <a:t>not statistically </a:t>
            </a:r>
            <a:r>
              <a:rPr lang="en-GB" sz="1600" dirty="0" smtClean="0">
                <a:latin typeface="Times New Roman" panose="02020603050405020304" pitchFamily="18" charset="0"/>
                <a:cs typeface="Times New Roman" panose="02020603050405020304" pitchFamily="18" charset="0"/>
              </a:rPr>
              <a:t>significant for </a:t>
            </a:r>
            <a:r>
              <a:rPr lang="en-GB" sz="1600" i="1" dirty="0" smtClean="0">
                <a:latin typeface="Times New Roman" panose="02020603050405020304" pitchFamily="18" charset="0"/>
                <a:cs typeface="Times New Roman" panose="02020603050405020304" pitchFamily="18" charset="0"/>
              </a:rPr>
              <a:t>CHI3L1</a:t>
            </a:r>
            <a:r>
              <a:rPr lang="en-GB"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387161" y="1112806"/>
            <a:ext cx="5643853" cy="338554"/>
          </a:xfrm>
          <a:prstGeom prst="rect">
            <a:avLst/>
          </a:prstGeom>
          <a:noFill/>
        </p:spPr>
        <p:txBody>
          <a:bodyPr wrap="none" rtlCol="0">
            <a:spAutoFit/>
          </a:bodyPr>
          <a:lstStyle/>
          <a:p>
            <a:r>
              <a:rPr lang="en-GB" sz="1600" b="1" dirty="0">
                <a:latin typeface="Times New Roman" panose="02020603050405020304" pitchFamily="18" charset="0"/>
                <a:cs typeface="Times New Roman" panose="02020603050405020304" pitchFamily="18" charset="0"/>
              </a:rPr>
              <a:t>176 PDAC patients was investigated using the TCGA database</a:t>
            </a:r>
            <a:endParaRPr lang="en-US" sz="1600" b="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r="35653" b="66667"/>
          <a:stretch/>
        </p:blipFill>
        <p:spPr>
          <a:xfrm>
            <a:off x="2057400" y="1692302"/>
            <a:ext cx="5715000" cy="3172258"/>
          </a:xfrm>
          <a:prstGeom prst="rect">
            <a:avLst/>
          </a:prstGeom>
        </p:spPr>
      </p:pic>
      <p:sp>
        <p:nvSpPr>
          <p:cNvPr id="17" name="Rounded Rectangle 16"/>
          <p:cNvSpPr/>
          <p:nvPr/>
        </p:nvSpPr>
        <p:spPr>
          <a:xfrm>
            <a:off x="1938757" y="1692302"/>
            <a:ext cx="541282" cy="1606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850323" y="1668062"/>
            <a:ext cx="541282"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20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10" name="TextBox 9"/>
          <p:cNvSpPr txBox="1"/>
          <p:nvPr/>
        </p:nvSpPr>
        <p:spPr>
          <a:xfrm>
            <a:off x="269327" y="467083"/>
            <a:ext cx="8833945" cy="707886"/>
          </a:xfrm>
          <a:prstGeom prst="rect">
            <a:avLst/>
          </a:prstGeom>
          <a:noFill/>
        </p:spPr>
        <p:txBody>
          <a:bodyPr wrap="square" rtlCol="0">
            <a:sp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Association </a:t>
            </a:r>
            <a:r>
              <a:rPr lang="en-US" sz="2000" b="1" dirty="0">
                <a:solidFill>
                  <a:srgbClr val="002060"/>
                </a:solidFill>
                <a:latin typeface="Times New Roman" panose="02020603050405020304" pitchFamily="18" charset="0"/>
                <a:cs typeface="Times New Roman" panose="02020603050405020304" pitchFamily="18" charset="0"/>
              </a:rPr>
              <a:t>of </a:t>
            </a:r>
            <a:r>
              <a:rPr lang="en-US" sz="2000" b="1" i="1" dirty="0">
                <a:solidFill>
                  <a:srgbClr val="002060"/>
                </a:solidFill>
                <a:latin typeface="Times New Roman" panose="02020603050405020304" pitchFamily="18" charset="0"/>
                <a:cs typeface="Times New Roman" panose="02020603050405020304" pitchFamily="18" charset="0"/>
              </a:rPr>
              <a:t>CHI3L1</a:t>
            </a:r>
            <a:r>
              <a:rPr lang="en-US" sz="2000" b="1" dirty="0">
                <a:solidFill>
                  <a:srgbClr val="002060"/>
                </a:solidFill>
                <a:latin typeface="Times New Roman" panose="02020603050405020304" pitchFamily="18" charset="0"/>
                <a:cs typeface="Times New Roman" panose="02020603050405020304" pitchFamily="18" charset="0"/>
              </a:rPr>
              <a:t> and</a:t>
            </a:r>
            <a:r>
              <a:rPr lang="en-US" sz="2000" b="1" i="1" dirty="0">
                <a:solidFill>
                  <a:srgbClr val="002060"/>
                </a:solidFill>
                <a:latin typeface="Times New Roman" panose="02020603050405020304" pitchFamily="18" charset="0"/>
                <a:cs typeface="Times New Roman" panose="02020603050405020304" pitchFamily="18" charset="0"/>
              </a:rPr>
              <a:t> FN1</a:t>
            </a:r>
            <a:r>
              <a:rPr lang="en-US" sz="2000" b="1" dirty="0">
                <a:solidFill>
                  <a:srgbClr val="002060"/>
                </a:solidFill>
                <a:latin typeface="Times New Roman" panose="02020603050405020304" pitchFamily="18" charset="0"/>
                <a:cs typeface="Times New Roman" panose="02020603050405020304" pitchFamily="18" charset="0"/>
              </a:rPr>
              <a:t> gene expression with PDAC patients </a:t>
            </a:r>
            <a:r>
              <a:rPr lang="en-US" sz="2000" b="1" dirty="0" smtClean="0">
                <a:solidFill>
                  <a:srgbClr val="002060"/>
                </a:solidFill>
                <a:latin typeface="Times New Roman" panose="02020603050405020304" pitchFamily="18" charset="0"/>
                <a:cs typeface="Times New Roman" panose="02020603050405020304" pitchFamily="18" charset="0"/>
              </a:rPr>
              <a:t>gemcitabine response</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4283" t="32222" r="11902" b="33333"/>
          <a:stretch/>
        </p:blipFill>
        <p:spPr>
          <a:xfrm>
            <a:off x="1600200" y="1487170"/>
            <a:ext cx="6934200" cy="3467100"/>
          </a:xfrm>
          <a:prstGeom prst="rect">
            <a:avLst/>
          </a:prstGeom>
        </p:spPr>
      </p:pic>
      <p:sp>
        <p:nvSpPr>
          <p:cNvPr id="12" name="TextBox 11"/>
          <p:cNvSpPr txBox="1"/>
          <p:nvPr/>
        </p:nvSpPr>
        <p:spPr>
          <a:xfrm>
            <a:off x="3500147" y="1106792"/>
            <a:ext cx="5643853" cy="338554"/>
          </a:xfrm>
          <a:prstGeom prst="rect">
            <a:avLst/>
          </a:prstGeom>
          <a:noFill/>
        </p:spPr>
        <p:txBody>
          <a:bodyPr wrap="none" rtlCol="0">
            <a:spAutoFit/>
          </a:bodyPr>
          <a:lstStyle/>
          <a:p>
            <a:r>
              <a:rPr lang="en-GB" sz="1600" b="1" dirty="0">
                <a:latin typeface="Times New Roman" panose="02020603050405020304" pitchFamily="18" charset="0"/>
                <a:cs typeface="Times New Roman" panose="02020603050405020304" pitchFamily="18" charset="0"/>
              </a:rPr>
              <a:t>176 PDAC patients was investigated using the TCGA database</a:t>
            </a:r>
            <a:endParaRPr lang="en-US" sz="1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62352" y="4921408"/>
            <a:ext cx="6243145" cy="584775"/>
          </a:xfrm>
          <a:prstGeom prst="rect">
            <a:avLst/>
          </a:prstGeom>
          <a:noFill/>
        </p:spPr>
        <p:txBody>
          <a:bodyPr wrap="square" rtlCol="0">
            <a:spAutoFit/>
          </a:bodyPr>
          <a:lstStyle/>
          <a:p>
            <a:pPr algn="ctr"/>
            <a:r>
              <a:rPr lang="en-GB" sz="1600" b="1" dirty="0" smtClean="0">
                <a:latin typeface="Times New Roman" panose="02020603050405020304" pitchFamily="18" charset="0"/>
                <a:cs typeface="Times New Roman" panose="02020603050405020304" pitchFamily="18" charset="0"/>
              </a:rPr>
              <a:t>No overall survival improvement</a:t>
            </a:r>
            <a:r>
              <a:rPr lang="en-GB" sz="1600" dirty="0" smtClean="0">
                <a:latin typeface="Times New Roman" panose="02020603050405020304" pitchFamily="18" charset="0"/>
                <a:cs typeface="Times New Roman" panose="02020603050405020304" pitchFamily="18" charset="0"/>
              </a:rPr>
              <a:t> was observed in </a:t>
            </a:r>
            <a:r>
              <a:rPr lang="en-GB" sz="1600" dirty="0">
                <a:latin typeface="Times New Roman" panose="02020603050405020304" pitchFamily="18" charset="0"/>
                <a:cs typeface="Times New Roman" panose="02020603050405020304" pitchFamily="18" charset="0"/>
              </a:rPr>
              <a:t>PDAC </a:t>
            </a:r>
            <a:r>
              <a:rPr lang="en-GB" sz="1600" dirty="0" smtClean="0">
                <a:latin typeface="Times New Roman" panose="02020603050405020304" pitchFamily="18" charset="0"/>
                <a:cs typeface="Times New Roman" panose="02020603050405020304" pitchFamily="18" charset="0"/>
              </a:rPr>
              <a:t>patients treated with gemcitabine with </a:t>
            </a:r>
            <a:r>
              <a:rPr lang="en-GB" sz="1600" b="1" dirty="0" smtClean="0">
                <a:latin typeface="Times New Roman" panose="02020603050405020304" pitchFamily="18" charset="0"/>
                <a:cs typeface="Times New Roman" panose="02020603050405020304" pitchFamily="18" charset="0"/>
              </a:rPr>
              <a:t>high expression levels of </a:t>
            </a:r>
            <a:r>
              <a:rPr lang="en-GB" sz="1600" b="1" i="1" dirty="0">
                <a:latin typeface="Times New Roman" panose="02020603050405020304" pitchFamily="18" charset="0"/>
                <a:cs typeface="Times New Roman" panose="02020603050405020304" pitchFamily="18" charset="0"/>
              </a:rPr>
              <a:t>FN1</a:t>
            </a:r>
            <a:r>
              <a:rPr lang="en-GB" sz="1600" b="1" dirty="0">
                <a:latin typeface="Times New Roman" panose="02020603050405020304" pitchFamily="18" charset="0"/>
                <a:cs typeface="Times New Roman" panose="02020603050405020304" pitchFamily="18" charset="0"/>
              </a:rPr>
              <a:t> or </a:t>
            </a:r>
            <a:r>
              <a:rPr lang="en-GB" sz="1600" b="1" i="1" dirty="0" smtClean="0">
                <a:latin typeface="Times New Roman" panose="02020603050405020304" pitchFamily="18" charset="0"/>
                <a:cs typeface="Times New Roman" panose="02020603050405020304" pitchFamily="18" charset="0"/>
              </a:rPr>
              <a:t>CHI3L1</a:t>
            </a:r>
            <a:endParaRPr lang="en-US" sz="16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1329559" y="1628288"/>
            <a:ext cx="541282"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025259" y="1651604"/>
            <a:ext cx="541282"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85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533400"/>
            <a:ext cx="6568966" cy="769441"/>
          </a:xfrm>
          <a:prstGeom prst="rect">
            <a:avLst/>
          </a:prstGeom>
        </p:spPr>
        <p:txBody>
          <a:bodyPr wrap="square">
            <a:spAutoFit/>
          </a:bodyPr>
          <a:lstStyle/>
          <a:p>
            <a:pPr algn="ctr"/>
            <a:r>
              <a:rPr lang="en-US" sz="2200" b="1" dirty="0" err="1"/>
              <a:t>Pentoxifylline</a:t>
            </a:r>
            <a:r>
              <a:rPr lang="en-US" sz="2200" b="1" dirty="0"/>
              <a:t> and </a:t>
            </a:r>
            <a:r>
              <a:rPr lang="en-US" sz="2200" b="1" dirty="0" err="1"/>
              <a:t>Pirfenidone</a:t>
            </a:r>
            <a:r>
              <a:rPr lang="en-US" sz="2200" b="1" dirty="0"/>
              <a:t> sensitize pancreatic cancer cells to gemcitabine treatment </a:t>
            </a:r>
            <a:endParaRPr lang="en-US" sz="2200"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500" t="4762" r="2500" b="32143"/>
          <a:stretch/>
        </p:blipFill>
        <p:spPr>
          <a:xfrm>
            <a:off x="457200" y="1828800"/>
            <a:ext cx="7919049" cy="38862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Tree>
    <p:extLst>
      <p:ext uri="{BB962C8B-B14F-4D97-AF65-F5344CB8AC3E}">
        <p14:creationId xmlns:p14="http://schemas.microsoft.com/office/powerpoint/2010/main" val="255861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10" name="TextBox 9"/>
          <p:cNvSpPr txBox="1"/>
          <p:nvPr/>
        </p:nvSpPr>
        <p:spPr>
          <a:xfrm>
            <a:off x="145320" y="487534"/>
            <a:ext cx="8991600" cy="400110"/>
          </a:xfrm>
          <a:prstGeom prst="rect">
            <a:avLst/>
          </a:prstGeom>
          <a:noFill/>
        </p:spPr>
        <p:txBody>
          <a:bodyPr wrap="square" rtlCol="0">
            <a:spAutoFit/>
          </a:bodyPr>
          <a:lstStyle/>
          <a:p>
            <a:pPr algn="just"/>
            <a:r>
              <a:rPr lang="en-US" sz="2000" b="1" dirty="0" smtClean="0">
                <a:solidFill>
                  <a:srgbClr val="002060"/>
                </a:solidFill>
                <a:latin typeface="Times New Roman" panose="02020603050405020304" pitchFamily="18" charset="0"/>
                <a:cs typeface="Times New Roman" panose="02020603050405020304" pitchFamily="18" charset="0"/>
              </a:rPr>
              <a:t>Association </a:t>
            </a:r>
            <a:r>
              <a:rPr lang="en-US" sz="2000" b="1" dirty="0">
                <a:solidFill>
                  <a:srgbClr val="002060"/>
                </a:solidFill>
                <a:latin typeface="Times New Roman" panose="02020603050405020304" pitchFamily="18" charset="0"/>
                <a:cs typeface="Times New Roman" panose="02020603050405020304" pitchFamily="18" charset="0"/>
              </a:rPr>
              <a:t>of </a:t>
            </a:r>
            <a:r>
              <a:rPr lang="en-US" sz="2000" b="1" i="1" dirty="0">
                <a:solidFill>
                  <a:srgbClr val="002060"/>
                </a:solidFill>
                <a:latin typeface="Times New Roman" panose="02020603050405020304" pitchFamily="18" charset="0"/>
                <a:cs typeface="Times New Roman" panose="02020603050405020304" pitchFamily="18" charset="0"/>
              </a:rPr>
              <a:t>CHI3L1</a:t>
            </a:r>
            <a:r>
              <a:rPr lang="en-US" sz="2000" b="1" dirty="0">
                <a:solidFill>
                  <a:srgbClr val="002060"/>
                </a:solidFill>
                <a:latin typeface="Times New Roman" panose="02020603050405020304" pitchFamily="18" charset="0"/>
                <a:cs typeface="Times New Roman" panose="02020603050405020304" pitchFamily="18" charset="0"/>
              </a:rPr>
              <a:t> and</a:t>
            </a:r>
            <a:r>
              <a:rPr lang="en-US" sz="2000" b="1" i="1" dirty="0">
                <a:solidFill>
                  <a:srgbClr val="002060"/>
                </a:solidFill>
                <a:latin typeface="Times New Roman" panose="02020603050405020304" pitchFamily="18" charset="0"/>
                <a:cs typeface="Times New Roman" panose="02020603050405020304" pitchFamily="18" charset="0"/>
              </a:rPr>
              <a:t> FN1</a:t>
            </a:r>
            <a:r>
              <a:rPr lang="en-US" sz="2000" b="1" dirty="0">
                <a:solidFill>
                  <a:srgbClr val="002060"/>
                </a:solidFill>
                <a:latin typeface="Times New Roman" panose="02020603050405020304" pitchFamily="18" charset="0"/>
                <a:cs typeface="Times New Roman" panose="02020603050405020304" pitchFamily="18" charset="0"/>
              </a:rPr>
              <a:t> gene expression with </a:t>
            </a:r>
            <a:r>
              <a:rPr lang="en-US" sz="2000" b="1" dirty="0" smtClean="0">
                <a:solidFill>
                  <a:srgbClr val="002060"/>
                </a:solidFill>
                <a:latin typeface="Times New Roman" panose="02020603050405020304" pitchFamily="18" charset="0"/>
                <a:cs typeface="Times New Roman" panose="02020603050405020304" pitchFamily="18" charset="0"/>
              </a:rPr>
              <a:t>macrophage </a:t>
            </a:r>
            <a:r>
              <a:rPr lang="en-US" sz="2000" b="1" dirty="0">
                <a:solidFill>
                  <a:srgbClr val="002060"/>
                </a:solidFill>
                <a:latin typeface="Times New Roman" panose="02020603050405020304" pitchFamily="18" charset="0"/>
                <a:cs typeface="Times New Roman" panose="02020603050405020304" pitchFamily="18" charset="0"/>
              </a:rPr>
              <a:t>infiltration</a:t>
            </a:r>
          </a:p>
        </p:txBody>
      </p:sp>
      <p:sp>
        <p:nvSpPr>
          <p:cNvPr id="12" name="TextBox 11"/>
          <p:cNvSpPr txBox="1"/>
          <p:nvPr/>
        </p:nvSpPr>
        <p:spPr>
          <a:xfrm>
            <a:off x="3423947" y="1256715"/>
            <a:ext cx="5643853" cy="338554"/>
          </a:xfrm>
          <a:prstGeom prst="rect">
            <a:avLst/>
          </a:prstGeom>
          <a:noFill/>
        </p:spPr>
        <p:txBody>
          <a:bodyPr wrap="none" rtlCol="0">
            <a:spAutoFit/>
          </a:bodyPr>
          <a:lstStyle/>
          <a:p>
            <a:r>
              <a:rPr lang="en-GB" sz="1600" b="1" dirty="0">
                <a:latin typeface="Times New Roman" panose="02020603050405020304" pitchFamily="18" charset="0"/>
                <a:cs typeface="Times New Roman" panose="02020603050405020304" pitchFamily="18" charset="0"/>
              </a:rPr>
              <a:t>176 PDAC patients was investigated using the TCGA database</a:t>
            </a:r>
            <a:endParaRPr lang="en-US" sz="1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44817" y="4721155"/>
            <a:ext cx="5187767" cy="584775"/>
          </a:xfrm>
          <a:prstGeom prst="rect">
            <a:avLst/>
          </a:prstGeom>
          <a:noFill/>
        </p:spPr>
        <p:txBody>
          <a:bodyPr wrap="square" rtlCol="0">
            <a:spAutoFit/>
          </a:bodyPr>
          <a:lstStyle/>
          <a:p>
            <a:pPr algn="ctr"/>
            <a:r>
              <a:rPr lang="en-GB" sz="1600" dirty="0">
                <a:latin typeface="Times New Roman" panose="02020603050405020304" pitchFamily="18" charset="0"/>
                <a:cs typeface="Times New Roman" panose="02020603050405020304" pitchFamily="18" charset="0"/>
              </a:rPr>
              <a:t>T</a:t>
            </a:r>
            <a:r>
              <a:rPr lang="en-GB" sz="1600" dirty="0" smtClean="0">
                <a:latin typeface="Times New Roman" panose="02020603050405020304" pitchFamily="18" charset="0"/>
                <a:cs typeface="Times New Roman" panose="02020603050405020304" pitchFamily="18" charset="0"/>
              </a:rPr>
              <a:t>umours </a:t>
            </a:r>
            <a:r>
              <a:rPr lang="en-GB" sz="1600" dirty="0">
                <a:latin typeface="Times New Roman" panose="02020603050405020304" pitchFamily="18" charset="0"/>
                <a:cs typeface="Times New Roman" panose="02020603050405020304" pitchFamily="18" charset="0"/>
              </a:rPr>
              <a:t>expressing </a:t>
            </a:r>
            <a:r>
              <a:rPr lang="en-GB" sz="1600" b="1" dirty="0">
                <a:latin typeface="Times New Roman" panose="02020603050405020304" pitchFamily="18" charset="0"/>
                <a:cs typeface="Times New Roman" panose="02020603050405020304" pitchFamily="18" charset="0"/>
              </a:rPr>
              <a:t>higher levels of </a:t>
            </a:r>
            <a:r>
              <a:rPr lang="en-GB" sz="1600" b="1" i="1" dirty="0">
                <a:latin typeface="Times New Roman" panose="02020603050405020304" pitchFamily="18" charset="0"/>
                <a:cs typeface="Times New Roman" panose="02020603050405020304" pitchFamily="18" charset="0"/>
              </a:rPr>
              <a:t>CD68</a:t>
            </a:r>
            <a:r>
              <a:rPr lang="en-GB" sz="1600" dirty="0">
                <a:latin typeface="Times New Roman" panose="02020603050405020304" pitchFamily="18" charset="0"/>
                <a:cs typeface="Times New Roman" panose="02020603050405020304" pitchFamily="18" charset="0"/>
              </a:rPr>
              <a:t> also expressed </a:t>
            </a:r>
            <a:r>
              <a:rPr lang="en-GB" sz="1600" b="1" dirty="0">
                <a:latin typeface="Times New Roman" panose="02020603050405020304" pitchFamily="18" charset="0"/>
                <a:cs typeface="Times New Roman" panose="02020603050405020304" pitchFamily="18" charset="0"/>
              </a:rPr>
              <a:t>higher levels of </a:t>
            </a:r>
            <a:r>
              <a:rPr lang="en-GB" sz="1600" b="1" i="1" dirty="0">
                <a:latin typeface="Times New Roman" panose="02020603050405020304" pitchFamily="18" charset="0"/>
                <a:cs typeface="Times New Roman" panose="02020603050405020304" pitchFamily="18" charset="0"/>
              </a:rPr>
              <a:t>CHI3L1</a:t>
            </a:r>
            <a:r>
              <a:rPr lang="en-GB" sz="1600" b="1" dirty="0">
                <a:latin typeface="Times New Roman" panose="02020603050405020304" pitchFamily="18" charset="0"/>
                <a:cs typeface="Times New Roman" panose="02020603050405020304" pitchFamily="18" charset="0"/>
              </a:rPr>
              <a:t> </a:t>
            </a:r>
            <a:r>
              <a:rPr lang="en-GB" sz="1600" b="1" dirty="0" smtClean="0">
                <a:latin typeface="Times New Roman" panose="02020603050405020304" pitchFamily="18" charset="0"/>
                <a:cs typeface="Times New Roman" panose="02020603050405020304" pitchFamily="18" charset="0"/>
              </a:rPr>
              <a:t>or </a:t>
            </a:r>
            <a:r>
              <a:rPr lang="en-GB" sz="1600" b="1" i="1" dirty="0" smtClean="0">
                <a:latin typeface="Times New Roman" panose="02020603050405020304" pitchFamily="18" charset="0"/>
                <a:cs typeface="Times New Roman" panose="02020603050405020304" pitchFamily="18" charset="0"/>
              </a:rPr>
              <a:t>FN1</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1901" t="68920" r="15473"/>
          <a:stretch/>
        </p:blipFill>
        <p:spPr>
          <a:xfrm>
            <a:off x="1752600" y="1862668"/>
            <a:ext cx="6172200" cy="2830243"/>
          </a:xfrm>
          <a:prstGeom prst="rect">
            <a:avLst/>
          </a:prstGeom>
        </p:spPr>
      </p:pic>
      <p:sp>
        <p:nvSpPr>
          <p:cNvPr id="13" name="TextBox 12"/>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653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4" name="TextBox 3"/>
          <p:cNvSpPr txBox="1"/>
          <p:nvPr/>
        </p:nvSpPr>
        <p:spPr>
          <a:xfrm>
            <a:off x="26276" y="-17444"/>
            <a:ext cx="8153400" cy="400110"/>
          </a:xfrm>
          <a:prstGeom prst="rect">
            <a:avLst/>
          </a:prstGeom>
          <a:noFill/>
        </p:spPr>
        <p:txBody>
          <a:bodyPr wrap="square" rtlCol="0">
            <a:spAutoFit/>
          </a:bodyPr>
          <a:lstStyle/>
          <a:p>
            <a:r>
              <a:rPr lang="fr-FR" sz="2000" b="1" dirty="0"/>
              <a:t>Conclusions</a:t>
            </a:r>
          </a:p>
        </p:txBody>
      </p:sp>
      <p:sp>
        <p:nvSpPr>
          <p:cNvPr id="2" name="TextBox 1"/>
          <p:cNvSpPr txBox="1"/>
          <p:nvPr/>
        </p:nvSpPr>
        <p:spPr>
          <a:xfrm>
            <a:off x="245928" y="608503"/>
            <a:ext cx="8661586" cy="1400383"/>
          </a:xfrm>
          <a:prstGeom prst="rect">
            <a:avLst/>
          </a:prstGeom>
          <a:noFill/>
        </p:spPr>
        <p:txBody>
          <a:bodyPr wrap="square" rtlCol="0">
            <a:spAutoFit/>
          </a:bodyPr>
          <a:lstStyle/>
          <a:p>
            <a:pPr marL="285750" indent="-285750" algn="just">
              <a:buFont typeface="Wingdings" panose="05000000000000000000" pitchFamily="2" charset="2"/>
              <a:buChar char="ü"/>
            </a:pPr>
            <a:r>
              <a:rPr lang="en-GB" sz="1700" b="1" i="1" dirty="0" smtClean="0">
                <a:latin typeface="Times New Roman" panose="02020603050405020304" pitchFamily="18" charset="0"/>
                <a:cs typeface="Times New Roman" panose="02020603050405020304" pitchFamily="18" charset="0"/>
              </a:rPr>
              <a:t>In vitro </a:t>
            </a:r>
            <a:r>
              <a:rPr lang="en-GB" sz="1700" dirty="0" smtClean="0">
                <a:latin typeface="Times New Roman" panose="02020603050405020304" pitchFamily="18" charset="0"/>
                <a:cs typeface="Times New Roman" panose="02020603050405020304" pitchFamily="18" charset="0"/>
              </a:rPr>
              <a:t>data showed that </a:t>
            </a:r>
            <a:r>
              <a:rPr lang="en-GB" sz="1700" b="1" dirty="0" smtClean="0">
                <a:latin typeface="Times New Roman" panose="02020603050405020304" pitchFamily="18" charset="0"/>
                <a:cs typeface="Times New Roman" panose="02020603050405020304" pitchFamily="18" charset="0"/>
              </a:rPr>
              <a:t>CHI3L1 and FN1 </a:t>
            </a:r>
            <a:r>
              <a:rPr lang="en-GB" sz="1700" dirty="0" smtClean="0">
                <a:latin typeface="Times New Roman" panose="02020603050405020304" pitchFamily="18" charset="0"/>
                <a:cs typeface="Times New Roman" panose="02020603050405020304" pitchFamily="18" charset="0"/>
              </a:rPr>
              <a:t>are </a:t>
            </a:r>
            <a:r>
              <a:rPr lang="en-GB" sz="1700" dirty="0">
                <a:latin typeface="Times New Roman" panose="02020603050405020304" pitchFamily="18" charset="0"/>
                <a:cs typeface="Times New Roman" panose="02020603050405020304" pitchFamily="18" charset="0"/>
              </a:rPr>
              <a:t>responsible, at least in part, for </a:t>
            </a:r>
            <a:r>
              <a:rPr lang="en-GB" sz="1700" dirty="0" smtClean="0">
                <a:latin typeface="Times New Roman" panose="02020603050405020304" pitchFamily="18" charset="0"/>
                <a:cs typeface="Times New Roman" panose="02020603050405020304" pitchFamily="18" charset="0"/>
              </a:rPr>
              <a:t>gemcitabine resistance of PDAC cells through activation of the ERK signalling </a:t>
            </a:r>
          </a:p>
          <a:p>
            <a:pPr algn="just"/>
            <a:endParaRPr lang="en-GB" sz="17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GB" sz="1700" b="1" dirty="0" smtClean="0">
                <a:latin typeface="Times New Roman" panose="02020603050405020304" pitchFamily="18" charset="0"/>
                <a:cs typeface="Times New Roman" panose="02020603050405020304" pitchFamily="18" charset="0"/>
              </a:rPr>
              <a:t>Clinical data </a:t>
            </a:r>
            <a:r>
              <a:rPr lang="en-GB" sz="1700" dirty="0" smtClean="0">
                <a:latin typeface="Times New Roman" panose="02020603050405020304" pitchFamily="18" charset="0"/>
                <a:cs typeface="Times New Roman" panose="02020603050405020304" pitchFamily="18" charset="0"/>
              </a:rPr>
              <a:t>supports </a:t>
            </a:r>
            <a:r>
              <a:rPr lang="en-GB" sz="1700" dirty="0">
                <a:latin typeface="Times New Roman" panose="02020603050405020304" pitchFamily="18" charset="0"/>
                <a:cs typeface="Times New Roman" panose="02020603050405020304" pitchFamily="18" charset="0"/>
              </a:rPr>
              <a:t>that CHI3L1 and FN1 </a:t>
            </a:r>
            <a:r>
              <a:rPr lang="en-GB" sz="1700" dirty="0" smtClean="0">
                <a:latin typeface="Times New Roman" panose="02020603050405020304" pitchFamily="18" charset="0"/>
                <a:cs typeface="Times New Roman" panose="02020603050405020304" pitchFamily="18" charset="0"/>
              </a:rPr>
              <a:t>counteract cellular response to gemcitabine in </a:t>
            </a:r>
            <a:r>
              <a:rPr lang="en-GB" sz="1700" dirty="0">
                <a:latin typeface="Times New Roman" panose="02020603050405020304" pitchFamily="18" charset="0"/>
                <a:cs typeface="Times New Roman" panose="02020603050405020304" pitchFamily="18" charset="0"/>
              </a:rPr>
              <a:t>PDAC </a:t>
            </a:r>
            <a:r>
              <a:rPr lang="en-GB" sz="1700" dirty="0" smtClean="0">
                <a:latin typeface="Times New Roman" panose="02020603050405020304" pitchFamily="18" charset="0"/>
                <a:cs typeface="Times New Roman" panose="02020603050405020304" pitchFamily="18" charset="0"/>
              </a:rPr>
              <a:t>patients</a:t>
            </a:r>
            <a:endParaRPr lang="en-US" sz="1700"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276408" y="2216329"/>
            <a:ext cx="6858000" cy="2934209"/>
            <a:chOff x="990600" y="3149438"/>
            <a:chExt cx="6477000" cy="2795800"/>
          </a:xfrm>
        </p:grpSpPr>
        <p:pic>
          <p:nvPicPr>
            <p:cNvPr id="3" name="Picture 2"/>
            <p:cNvPicPr>
              <a:picLocks noChangeAspect="1"/>
            </p:cNvPicPr>
            <p:nvPr/>
          </p:nvPicPr>
          <p:blipFill rotWithShape="1">
            <a:blip r:embed="rId4"/>
            <a:srcRect b="11989"/>
            <a:stretch/>
          </p:blipFill>
          <p:spPr>
            <a:xfrm>
              <a:off x="990600" y="3149438"/>
              <a:ext cx="6438095" cy="2782951"/>
            </a:xfrm>
            <a:prstGeom prst="rect">
              <a:avLst/>
            </a:prstGeom>
          </p:spPr>
        </p:pic>
        <p:sp>
          <p:nvSpPr>
            <p:cNvPr id="10" name="Rectangle 9"/>
            <p:cNvSpPr/>
            <p:nvPr/>
          </p:nvSpPr>
          <p:spPr>
            <a:xfrm>
              <a:off x="4800600" y="5181600"/>
              <a:ext cx="2667000" cy="763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112971">
              <a:off x="4352048" y="5404250"/>
              <a:ext cx="763400" cy="4175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4181263" y="4608933"/>
            <a:ext cx="4208926" cy="923330"/>
          </a:xfrm>
          <a:prstGeom prst="rect">
            <a:avLst/>
          </a:prstGeom>
          <a:noFill/>
        </p:spPr>
        <p:txBody>
          <a:bodyPr wrap="square" rtlCol="0">
            <a:spAutoFit/>
          </a:bodyPr>
          <a:lstStyle/>
          <a:p>
            <a:pPr algn="ctr"/>
            <a:r>
              <a:rPr lang="en-GB" b="1" dirty="0" smtClean="0">
                <a:latin typeface="Times New Roman" panose="02020603050405020304" pitchFamily="18" charset="0"/>
                <a:cs typeface="Times New Roman" panose="02020603050405020304" pitchFamily="18" charset="0"/>
              </a:rPr>
              <a:t>CHI3L1 and FN1 are potential therapeutic targets for pharmacological inhibition in PDAC</a:t>
            </a: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oss 1"/>
          <p:cNvSpPr/>
          <p:nvPr/>
        </p:nvSpPr>
        <p:spPr>
          <a:xfrm>
            <a:off x="6111593" y="2590800"/>
            <a:ext cx="2914166" cy="2481656"/>
          </a:xfrm>
          <a:prstGeom prst="pl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FCAEAE96-855E-42B1-8DE9-9C9E68DE18C5}" type="slidenum">
              <a:rPr lang="fr-FR" smtClean="0"/>
              <a:pPr/>
              <a:t>22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4" name="TextBox 3"/>
          <p:cNvSpPr txBox="1"/>
          <p:nvPr/>
        </p:nvSpPr>
        <p:spPr>
          <a:xfrm>
            <a:off x="26276" y="-17444"/>
            <a:ext cx="8153400" cy="400110"/>
          </a:xfrm>
          <a:prstGeom prst="rect">
            <a:avLst/>
          </a:prstGeom>
          <a:noFill/>
        </p:spPr>
        <p:txBody>
          <a:bodyPr wrap="square" rtlCol="0">
            <a:spAutoFit/>
          </a:bodyPr>
          <a:lstStyle/>
          <a:p>
            <a:r>
              <a:rPr lang="fr-FR" sz="2000" b="1" dirty="0"/>
              <a:t>Conclusions</a:t>
            </a:r>
          </a:p>
        </p:txBody>
      </p:sp>
      <p:sp>
        <p:nvSpPr>
          <p:cNvPr id="8" name="TextBox 7"/>
          <p:cNvSpPr txBox="1"/>
          <p:nvPr/>
        </p:nvSpPr>
        <p:spPr>
          <a:xfrm>
            <a:off x="193529" y="467530"/>
            <a:ext cx="8690339" cy="1400383"/>
          </a:xfrm>
          <a:prstGeom prst="rect">
            <a:avLst/>
          </a:prstGeom>
          <a:noFill/>
        </p:spPr>
        <p:txBody>
          <a:bodyPr wrap="square" rtlCol="0">
            <a:spAutoFit/>
          </a:bodyPr>
          <a:lstStyle/>
          <a:p>
            <a:pPr marL="285750" indent="-285750" algn="just">
              <a:buFont typeface="Wingdings" panose="05000000000000000000" pitchFamily="2" charset="2"/>
              <a:buChar char="ü"/>
            </a:pPr>
            <a:r>
              <a:rPr lang="en-GB" sz="1700" b="1" dirty="0" smtClean="0">
                <a:latin typeface="Times New Roman" panose="02020603050405020304" pitchFamily="18" charset="0"/>
                <a:cs typeface="Times New Roman" panose="02020603050405020304" pitchFamily="18" charset="0"/>
              </a:rPr>
              <a:t>Pentoxifylline</a:t>
            </a:r>
            <a:r>
              <a:rPr lang="en-GB" sz="1700" dirty="0" smtClean="0">
                <a:latin typeface="Times New Roman" panose="02020603050405020304" pitchFamily="18" charset="0"/>
                <a:cs typeface="Times New Roman" panose="02020603050405020304" pitchFamily="18" charset="0"/>
              </a:rPr>
              <a:t>, approved </a:t>
            </a:r>
            <a:r>
              <a:rPr lang="en-GB" sz="1700" dirty="0">
                <a:latin typeface="Times New Roman" panose="02020603050405020304" pitchFamily="18" charset="0"/>
                <a:cs typeface="Times New Roman" panose="02020603050405020304" pitchFamily="18" charset="0"/>
              </a:rPr>
              <a:t>for peripheral arterial disease and a known inhibitor of </a:t>
            </a:r>
            <a:r>
              <a:rPr lang="en-GB" sz="1700" dirty="0" smtClean="0">
                <a:latin typeface="Times New Roman" panose="02020603050405020304" pitchFamily="18" charset="0"/>
                <a:cs typeface="Times New Roman" panose="02020603050405020304" pitchFamily="18" charset="0"/>
              </a:rPr>
              <a:t>CHI3L1,  reversed </a:t>
            </a:r>
            <a:r>
              <a:rPr lang="en-GB" sz="1700" dirty="0">
                <a:latin typeface="Times New Roman" panose="02020603050405020304" pitchFamily="18" charset="0"/>
                <a:cs typeface="Times New Roman" panose="02020603050405020304" pitchFamily="18" charset="0"/>
              </a:rPr>
              <a:t>the </a:t>
            </a:r>
            <a:r>
              <a:rPr lang="en-GB" sz="1700" dirty="0" err="1">
                <a:latin typeface="Times New Roman" panose="02020603050405020304" pitchFamily="18" charset="0"/>
                <a:cs typeface="Times New Roman" panose="02020603050405020304" pitchFamily="18" charset="0"/>
              </a:rPr>
              <a:t>chemoresistant</a:t>
            </a:r>
            <a:r>
              <a:rPr lang="en-GB" sz="1700" dirty="0">
                <a:latin typeface="Times New Roman" panose="02020603050405020304" pitchFamily="18" charset="0"/>
                <a:cs typeface="Times New Roman" panose="02020603050405020304" pitchFamily="18" charset="0"/>
              </a:rPr>
              <a:t> effect of the </a:t>
            </a:r>
            <a:r>
              <a:rPr lang="en-GB" sz="1700" dirty="0" smtClean="0">
                <a:latin typeface="Times New Roman" panose="02020603050405020304" pitchFamily="18" charset="0"/>
                <a:cs typeface="Times New Roman" panose="02020603050405020304" pitchFamily="18" charset="0"/>
              </a:rPr>
              <a:t>EVs </a:t>
            </a:r>
            <a:r>
              <a:rPr lang="en-GB" sz="1700" dirty="0">
                <a:latin typeface="Times New Roman" panose="02020603050405020304" pitchFamily="18" charset="0"/>
                <a:cs typeface="Times New Roman" panose="02020603050405020304" pitchFamily="18" charset="0"/>
              </a:rPr>
              <a:t>or of rhCHI3L1 on </a:t>
            </a:r>
            <a:r>
              <a:rPr lang="en-GB" sz="1700" dirty="0" smtClean="0">
                <a:latin typeface="Times New Roman" panose="02020603050405020304" pitchFamily="18" charset="0"/>
                <a:cs typeface="Times New Roman" panose="02020603050405020304" pitchFamily="18" charset="0"/>
              </a:rPr>
              <a:t>gemcitabine response</a:t>
            </a:r>
          </a:p>
          <a:p>
            <a:pPr algn="just"/>
            <a:endParaRPr lang="en-GB" sz="17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GB" sz="1700" b="1" dirty="0" smtClean="0">
                <a:latin typeface="Times New Roman" panose="02020603050405020304" pitchFamily="18" charset="0"/>
                <a:cs typeface="Times New Roman" panose="02020603050405020304" pitchFamily="18" charset="0"/>
              </a:rPr>
              <a:t>Pirfenidone, </a:t>
            </a:r>
            <a:r>
              <a:rPr lang="en-GB" sz="1700" dirty="0">
                <a:latin typeface="Times New Roman" panose="02020603050405020304" pitchFamily="18" charset="0"/>
                <a:cs typeface="Times New Roman" panose="02020603050405020304" pitchFamily="18" charset="0"/>
              </a:rPr>
              <a:t>an </a:t>
            </a:r>
            <a:r>
              <a:rPr lang="en-GB" sz="1700" dirty="0" err="1">
                <a:latin typeface="Times New Roman" panose="02020603050405020304" pitchFamily="18" charset="0"/>
                <a:cs typeface="Times New Roman" panose="02020603050405020304" pitchFamily="18" charset="0"/>
              </a:rPr>
              <a:t>antifibrotic</a:t>
            </a:r>
            <a:r>
              <a:rPr lang="en-GB" sz="1700" dirty="0">
                <a:latin typeface="Times New Roman" panose="02020603050405020304" pitchFamily="18" charset="0"/>
                <a:cs typeface="Times New Roman" panose="02020603050405020304" pitchFamily="18" charset="0"/>
              </a:rPr>
              <a:t> agent used for the treatment of idiopathic pulmonary fibrosis, </a:t>
            </a:r>
            <a:r>
              <a:rPr lang="en-GB" sz="1700" dirty="0" smtClean="0">
                <a:latin typeface="Times New Roman" panose="02020603050405020304" pitchFamily="18" charset="0"/>
                <a:cs typeface="Times New Roman" panose="02020603050405020304" pitchFamily="18" charset="0"/>
              </a:rPr>
              <a:t>decreased </a:t>
            </a:r>
            <a:r>
              <a:rPr lang="en-GB" sz="1700" dirty="0">
                <a:latin typeface="Times New Roman" panose="02020603050405020304" pitchFamily="18" charset="0"/>
                <a:cs typeface="Times New Roman" panose="02020603050405020304" pitchFamily="18" charset="0"/>
              </a:rPr>
              <a:t>the effect of the EVs shed by macrophages on </a:t>
            </a:r>
            <a:r>
              <a:rPr lang="en-GB" sz="1700" dirty="0" smtClean="0">
                <a:latin typeface="Times New Roman" panose="02020603050405020304" pitchFamily="18" charset="0"/>
                <a:cs typeface="Times New Roman" panose="02020603050405020304" pitchFamily="18" charset="0"/>
              </a:rPr>
              <a:t>gemcitabine resistance</a:t>
            </a:r>
            <a:endParaRPr lang="en-GB" sz="17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91355" y="4719960"/>
            <a:ext cx="3505200" cy="584775"/>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Additional </a:t>
            </a:r>
            <a:r>
              <a:rPr lang="en-US" sz="1600" dirty="0">
                <a:latin typeface="Times New Roman" panose="02020603050405020304" pitchFamily="18" charset="0"/>
                <a:cs typeface="Times New Roman" panose="02020603050405020304" pitchFamily="18" charset="0"/>
              </a:rPr>
              <a:t>work will be performed in xenograft mice models of </a:t>
            </a:r>
            <a:r>
              <a:rPr lang="en-US" sz="1600" dirty="0" smtClean="0">
                <a:latin typeface="Times New Roman" panose="02020603050405020304" pitchFamily="18" charset="0"/>
                <a:cs typeface="Times New Roman" panose="02020603050405020304" pitchFamily="18" charset="0"/>
              </a:rPr>
              <a:t>PDAC</a:t>
            </a:r>
            <a:endParaRPr lang="en-US" sz="16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37500" t="33333" r="2500" b="30952"/>
          <a:stretch/>
        </p:blipFill>
        <p:spPr>
          <a:xfrm>
            <a:off x="381000" y="2231221"/>
            <a:ext cx="5400460" cy="2250191"/>
          </a:xfrm>
          <a:prstGeom prst="rect">
            <a:avLst/>
          </a:prstGeom>
        </p:spPr>
      </p:pic>
      <p:sp>
        <p:nvSpPr>
          <p:cNvPr id="18" name="TextBox 17"/>
          <p:cNvSpPr txBox="1"/>
          <p:nvPr/>
        </p:nvSpPr>
        <p:spPr>
          <a:xfrm>
            <a:off x="6040648" y="3256757"/>
            <a:ext cx="3056056" cy="1631216"/>
          </a:xfrm>
          <a:prstGeom prst="rect">
            <a:avLst/>
          </a:prstGeom>
          <a:noFill/>
        </p:spPr>
        <p:txBody>
          <a:bodyPr wrap="square" rtlCol="0">
            <a:spAutoFit/>
          </a:bodyPr>
          <a:lstStyle/>
          <a:p>
            <a:pPr algn="ctr"/>
            <a:r>
              <a:rPr lang="en-US" sz="2000" b="1" i="1" dirty="0">
                <a:latin typeface="Times New Roman" panose="02020603050405020304" pitchFamily="18" charset="0"/>
                <a:cs typeface="Times New Roman" panose="02020603050405020304" pitchFamily="18" charset="0"/>
              </a:rPr>
              <a:t>P</a:t>
            </a:r>
            <a:r>
              <a:rPr lang="en-US" sz="2000" b="1" i="1" dirty="0" smtClean="0">
                <a:latin typeface="Times New Roman" panose="02020603050405020304" pitchFamily="18" charset="0"/>
                <a:cs typeface="Times New Roman" panose="02020603050405020304" pitchFamily="18" charset="0"/>
              </a:rPr>
              <a:t>ossibility </a:t>
            </a:r>
            <a:r>
              <a:rPr lang="en-US" sz="2000" b="1" i="1" dirty="0">
                <a:latin typeface="Times New Roman" panose="02020603050405020304" pitchFamily="18" charset="0"/>
                <a:cs typeface="Times New Roman" panose="02020603050405020304" pitchFamily="18" charset="0"/>
              </a:rPr>
              <a:t>of repurposing P</a:t>
            </a:r>
            <a:r>
              <a:rPr lang="en-US" sz="2000" b="1" i="1" dirty="0" smtClean="0">
                <a:latin typeface="Times New Roman" panose="02020603050405020304" pitchFamily="18" charset="0"/>
                <a:cs typeface="Times New Roman" panose="02020603050405020304" pitchFamily="18" charset="0"/>
              </a:rPr>
              <a:t>irfenidone </a:t>
            </a:r>
            <a:r>
              <a:rPr lang="en-US" sz="2000" b="1" i="1" dirty="0">
                <a:latin typeface="Times New Roman" panose="02020603050405020304" pitchFamily="18" charset="0"/>
                <a:cs typeface="Times New Roman" panose="02020603050405020304" pitchFamily="18" charset="0"/>
              </a:rPr>
              <a:t>and P</a:t>
            </a:r>
            <a:r>
              <a:rPr lang="en-US" sz="2000" b="1" i="1" dirty="0" smtClean="0">
                <a:latin typeface="Times New Roman" panose="02020603050405020304" pitchFamily="18" charset="0"/>
                <a:cs typeface="Times New Roman" panose="02020603050405020304" pitchFamily="18" charset="0"/>
              </a:rPr>
              <a:t>entoxifylline </a:t>
            </a:r>
            <a:r>
              <a:rPr lang="en-US" sz="2000" b="1" i="1" dirty="0">
                <a:latin typeface="Times New Roman" panose="02020603050405020304" pitchFamily="18" charset="0"/>
                <a:cs typeface="Times New Roman" panose="02020603050405020304" pitchFamily="18" charset="0"/>
              </a:rPr>
              <a:t>for PDAC </a:t>
            </a:r>
            <a:r>
              <a:rPr lang="en-US" sz="2000" b="1" i="1" dirty="0" smtClean="0">
                <a:latin typeface="Times New Roman" panose="02020603050405020304" pitchFamily="18" charset="0"/>
                <a:cs typeface="Times New Roman" panose="02020603050405020304" pitchFamily="18" charset="0"/>
              </a:rPr>
              <a:t>treatment  </a:t>
            </a:r>
            <a:endParaRPr lang="en-US" sz="2000" b="1" i="1" dirty="0">
              <a:latin typeface="Times New Roman" panose="02020603050405020304" pitchFamily="18" charset="0"/>
              <a:cs typeface="Times New Roman" panose="02020603050405020304" pitchFamily="18" charset="0"/>
            </a:endParaRPr>
          </a:p>
          <a:p>
            <a:pPr algn="ctr"/>
            <a:endParaRPr lang="en-US" sz="2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43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23</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CaixaDeTexto 2">
            <a:extLst>
              <a:ext uri="{FF2B5EF4-FFF2-40B4-BE49-F238E27FC236}">
                <a16:creationId xmlns:a16="http://schemas.microsoft.com/office/drawing/2014/main" id="{1537AC32-1563-4AFD-8BD5-AD1E1295044E}"/>
              </a:ext>
            </a:extLst>
          </p:cNvPr>
          <p:cNvSpPr txBox="1"/>
          <p:nvPr/>
        </p:nvSpPr>
        <p:spPr>
          <a:xfrm>
            <a:off x="97221" y="524155"/>
            <a:ext cx="6145924" cy="530914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pt-PT" b="1" dirty="0" smtClean="0">
                <a:latin typeface="Times New Roman" panose="02020603050405020304" pitchFamily="18" charset="0"/>
                <a:cs typeface="Times New Roman" panose="02020603050405020304" pitchFamily="18" charset="0"/>
              </a:rPr>
              <a:t>Prof. Helena Vasconcelos (Supervisor), i3S, Portugal </a:t>
            </a:r>
          </a:p>
          <a:p>
            <a:pPr>
              <a:defRPr/>
            </a:pPr>
            <a:r>
              <a:rPr lang="pt-PT" sz="1600" dirty="0" err="1" smtClean="0">
                <a:latin typeface="Times New Roman" panose="02020603050405020304" pitchFamily="18" charset="0"/>
                <a:cs typeface="Times New Roman" panose="02020603050405020304" pitchFamily="18" charset="0"/>
              </a:rPr>
              <a:t>Ines</a:t>
            </a:r>
            <a:r>
              <a:rPr lang="pt-PT" sz="1600" dirty="0" smtClean="0">
                <a:latin typeface="Times New Roman" panose="02020603050405020304" pitchFamily="18" charset="0"/>
                <a:cs typeface="Times New Roman" panose="02020603050405020304" pitchFamily="18" charset="0"/>
              </a:rPr>
              <a:t> Castro</a:t>
            </a:r>
          </a:p>
          <a:p>
            <a:pPr>
              <a:defRPr/>
            </a:pPr>
            <a:r>
              <a:rPr lang="pt-PT" sz="1600" dirty="0" smtClean="0">
                <a:latin typeface="Times New Roman" panose="02020603050405020304" pitchFamily="18" charset="0"/>
                <a:cs typeface="Times New Roman" panose="02020603050405020304" pitchFamily="18" charset="0"/>
              </a:rPr>
              <a:t>Dr. Hugo Caires</a:t>
            </a:r>
          </a:p>
          <a:p>
            <a:pPr>
              <a:defRPr/>
            </a:pPr>
            <a:r>
              <a:rPr lang="pt-PT" sz="1600" dirty="0" err="1">
                <a:latin typeface="Times New Roman" panose="02020603050405020304" pitchFamily="18" charset="0"/>
                <a:cs typeface="Times New Roman" panose="02020603050405020304" pitchFamily="18" charset="0"/>
              </a:rPr>
              <a:t>Cancer</a:t>
            </a:r>
            <a:r>
              <a:rPr lang="pt-PT" sz="1600" dirty="0">
                <a:latin typeface="Times New Roman" panose="02020603050405020304" pitchFamily="18" charset="0"/>
                <a:cs typeface="Times New Roman" panose="02020603050405020304" pitchFamily="18" charset="0"/>
              </a:rPr>
              <a:t> </a:t>
            </a:r>
            <a:r>
              <a:rPr lang="pt-PT" sz="1600" dirty="0" err="1">
                <a:latin typeface="Times New Roman" panose="02020603050405020304" pitchFamily="18" charset="0"/>
                <a:cs typeface="Times New Roman" panose="02020603050405020304" pitchFamily="18" charset="0"/>
              </a:rPr>
              <a:t>Drug</a:t>
            </a:r>
            <a:r>
              <a:rPr lang="pt-PT" sz="1600" dirty="0">
                <a:latin typeface="Times New Roman" panose="02020603050405020304" pitchFamily="18" charset="0"/>
                <a:cs typeface="Times New Roman" panose="02020603050405020304" pitchFamily="18" charset="0"/>
              </a:rPr>
              <a:t> </a:t>
            </a:r>
            <a:r>
              <a:rPr lang="pt-PT" sz="1600" dirty="0" err="1">
                <a:latin typeface="Times New Roman" panose="02020603050405020304" pitchFamily="18" charset="0"/>
                <a:cs typeface="Times New Roman" panose="02020603050405020304" pitchFamily="18" charset="0"/>
              </a:rPr>
              <a:t>Resistance</a:t>
            </a:r>
            <a:r>
              <a:rPr lang="pt-PT" sz="1600" dirty="0">
                <a:latin typeface="Times New Roman" panose="02020603050405020304" pitchFamily="18" charset="0"/>
                <a:cs typeface="Times New Roman" panose="02020603050405020304" pitchFamily="18" charset="0"/>
              </a:rPr>
              <a:t> </a:t>
            </a:r>
            <a:r>
              <a:rPr lang="pt-PT" sz="1600" dirty="0" err="1">
                <a:latin typeface="Times New Roman" panose="02020603050405020304" pitchFamily="18" charset="0"/>
                <a:cs typeface="Times New Roman" panose="02020603050405020304" pitchFamily="18" charset="0"/>
              </a:rPr>
              <a:t>Group</a:t>
            </a:r>
            <a:r>
              <a:rPr lang="pt-PT" sz="1600" dirty="0">
                <a:latin typeface="Times New Roman" panose="02020603050405020304" pitchFamily="18" charset="0"/>
                <a:cs typeface="Times New Roman" panose="02020603050405020304" pitchFamily="18" charset="0"/>
              </a:rPr>
              <a:t> </a:t>
            </a:r>
          </a:p>
          <a:p>
            <a:pPr>
              <a:defRPr/>
            </a:pPr>
            <a:endParaRPr lang="pt-PT" sz="1600" b="1" dirty="0">
              <a:latin typeface="Times New Roman" panose="02020603050405020304" pitchFamily="18" charset="0"/>
              <a:cs typeface="Times New Roman" panose="02020603050405020304" pitchFamily="18" charset="0"/>
            </a:endParaRPr>
          </a:p>
          <a:p>
            <a:pPr>
              <a:defRPr/>
            </a:pPr>
            <a:r>
              <a:rPr lang="pt-PT" sz="1700" b="1" dirty="0" smtClean="0">
                <a:latin typeface="Times New Roman" panose="02020603050405020304" pitchFamily="18" charset="0"/>
                <a:cs typeface="Times New Roman" panose="02020603050405020304" pitchFamily="18" charset="0"/>
              </a:rPr>
              <a:t>Prof. </a:t>
            </a:r>
            <a:r>
              <a:rPr lang="pt-PT" sz="1700" b="1" dirty="0">
                <a:latin typeface="Times New Roman" panose="02020603050405020304" pitchFamily="18" charset="0"/>
                <a:cs typeface="Times New Roman" panose="02020603050405020304" pitchFamily="18" charset="0"/>
              </a:rPr>
              <a:t>Maria José Oliveira </a:t>
            </a:r>
            <a:r>
              <a:rPr lang="pt-PT" sz="1700" b="1" dirty="0" smtClean="0">
                <a:latin typeface="Times New Roman" panose="02020603050405020304" pitchFamily="18" charset="0"/>
                <a:cs typeface="Times New Roman" panose="02020603050405020304" pitchFamily="18" charset="0"/>
              </a:rPr>
              <a:t>(</a:t>
            </a:r>
            <a:r>
              <a:rPr lang="pt-PT" sz="1700" b="1" dirty="0" err="1" smtClean="0">
                <a:latin typeface="Times New Roman" panose="02020603050405020304" pitchFamily="18" charset="0"/>
                <a:cs typeface="Times New Roman" panose="02020603050405020304" pitchFamily="18" charset="0"/>
              </a:rPr>
              <a:t>Co-Supervisor</a:t>
            </a:r>
            <a:r>
              <a:rPr lang="pt-PT" sz="1700" b="1" dirty="0" smtClean="0">
                <a:latin typeface="Times New Roman" panose="02020603050405020304" pitchFamily="18" charset="0"/>
                <a:cs typeface="Times New Roman" panose="02020603050405020304" pitchFamily="18" charset="0"/>
              </a:rPr>
              <a:t>), i3S, Portugal</a:t>
            </a:r>
          </a:p>
          <a:p>
            <a:pPr>
              <a:defRPr/>
            </a:pPr>
            <a:r>
              <a:rPr lang="en-US" sz="1600" dirty="0" err="1">
                <a:latin typeface="Times New Roman" panose="02020603050405020304" pitchFamily="18" charset="0"/>
                <a:cs typeface="Times New Roman" panose="02020603050405020304" pitchFamily="18" charset="0"/>
              </a:rPr>
              <a:t>Tumour</a:t>
            </a:r>
            <a:r>
              <a:rPr lang="en-US" sz="1600" dirty="0">
                <a:latin typeface="Times New Roman" panose="02020603050405020304" pitchFamily="18" charset="0"/>
                <a:cs typeface="Times New Roman" panose="02020603050405020304" pitchFamily="18" charset="0"/>
              </a:rPr>
              <a:t> and Microenvironment </a:t>
            </a:r>
            <a:r>
              <a:rPr lang="en-US" sz="1600" dirty="0" smtClean="0">
                <a:latin typeface="Times New Roman" panose="02020603050405020304" pitchFamily="18" charset="0"/>
                <a:cs typeface="Times New Roman" panose="02020603050405020304" pitchFamily="18" charset="0"/>
              </a:rPr>
              <a:t>Interactions Group</a:t>
            </a:r>
            <a:endParaRPr lang="pt-PT" sz="1600" b="1" dirty="0" smtClean="0">
              <a:latin typeface="Times New Roman" panose="02020603050405020304" pitchFamily="18" charset="0"/>
              <a:cs typeface="Times New Roman" panose="02020603050405020304" pitchFamily="18" charset="0"/>
            </a:endParaRPr>
          </a:p>
          <a:p>
            <a:pPr>
              <a:defRPr/>
            </a:pPr>
            <a:endParaRPr lang="pt-PT" sz="1600" b="1" dirty="0" smtClean="0">
              <a:latin typeface="Times New Roman" panose="02020603050405020304" pitchFamily="18" charset="0"/>
              <a:cs typeface="Times New Roman" panose="02020603050405020304" pitchFamily="18" charset="0"/>
            </a:endParaRPr>
          </a:p>
          <a:p>
            <a:pPr>
              <a:defRPr/>
            </a:pPr>
            <a:r>
              <a:rPr lang="en-US" sz="1600" b="1" dirty="0" smtClean="0">
                <a:latin typeface="Times New Roman" panose="02020603050405020304" pitchFamily="18" charset="0"/>
                <a:cs typeface="Times New Roman" panose="02020603050405020304" pitchFamily="18" charset="0"/>
              </a:rPr>
              <a:t>Prof. </a:t>
            </a:r>
            <a:r>
              <a:rPr lang="en-US" sz="1600" b="1" dirty="0" err="1">
                <a:latin typeface="Times New Roman" panose="02020603050405020304" pitchFamily="18" charset="0"/>
                <a:cs typeface="Times New Roman" panose="02020603050405020304" pitchFamily="18" charset="0"/>
              </a:rPr>
              <a:t>Lúcio</a:t>
            </a:r>
            <a:r>
              <a:rPr lang="en-US" sz="1600" b="1" dirty="0">
                <a:latin typeface="Times New Roman" panose="02020603050405020304" pitchFamily="18" charset="0"/>
                <a:cs typeface="Times New Roman" panose="02020603050405020304" pitchFamily="18" charset="0"/>
              </a:rPr>
              <a:t> Lara Santos, </a:t>
            </a:r>
            <a:r>
              <a:rPr lang="en-US" sz="1600" b="1" dirty="0" smtClean="0">
                <a:latin typeface="Times New Roman" panose="02020603050405020304" pitchFamily="18" charset="0"/>
                <a:cs typeface="Times New Roman" panose="02020603050405020304" pitchFamily="18" charset="0"/>
              </a:rPr>
              <a:t>IPO-Porto, Portugal</a:t>
            </a:r>
            <a:endParaRPr lang="en-US" sz="1600" b="1" dirty="0">
              <a:latin typeface="Times New Roman" panose="02020603050405020304" pitchFamily="18" charset="0"/>
              <a:cs typeface="Times New Roman" panose="02020603050405020304" pitchFamily="18" charset="0"/>
            </a:endParaRPr>
          </a:p>
          <a:p>
            <a:pPr>
              <a:defRPr/>
            </a:pPr>
            <a:r>
              <a:rPr lang="pt-PT" sz="1600" dirty="0" err="1" smtClean="0">
                <a:latin typeface="Times New Roman" panose="02020603050405020304" pitchFamily="18" charset="0"/>
                <a:cs typeface="Times New Roman" panose="02020603050405020304" pitchFamily="18" charset="0"/>
              </a:rPr>
              <a:t>Dylan</a:t>
            </a:r>
            <a:r>
              <a:rPr lang="pt-PT" sz="1600" dirty="0" smtClean="0">
                <a:latin typeface="Times New Roman" panose="02020603050405020304" pitchFamily="18" charset="0"/>
                <a:cs typeface="Times New Roman" panose="02020603050405020304" pitchFamily="18" charset="0"/>
              </a:rPr>
              <a:t> Ferreira</a:t>
            </a:r>
            <a:endParaRPr lang="pt-PT" sz="1600" dirty="0">
              <a:latin typeface="Times New Roman" panose="02020603050405020304" pitchFamily="18" charset="0"/>
              <a:cs typeface="Times New Roman" panose="02020603050405020304" pitchFamily="18" charset="0"/>
            </a:endParaRPr>
          </a:p>
          <a:p>
            <a:pPr>
              <a:defRPr/>
            </a:pPr>
            <a:r>
              <a:rPr lang="en-US" sz="1600" dirty="0">
                <a:latin typeface="Times New Roman" panose="02020603050405020304" pitchFamily="18" charset="0"/>
                <a:cs typeface="Times New Roman" panose="02020603050405020304" pitchFamily="18" charset="0"/>
              </a:rPr>
              <a:t>Pathology and Experimental Therapy Group</a:t>
            </a:r>
          </a:p>
          <a:p>
            <a:pPr>
              <a:defRPr/>
            </a:pPr>
            <a:endParaRPr lang="pt-PT" sz="1600" b="1" dirty="0" smtClean="0">
              <a:latin typeface="Times New Roman" panose="02020603050405020304" pitchFamily="18" charset="0"/>
              <a:cs typeface="Times New Roman" panose="02020603050405020304" pitchFamily="18" charset="0"/>
            </a:endParaRPr>
          </a:p>
          <a:p>
            <a:pPr>
              <a:defRPr/>
            </a:pPr>
            <a:r>
              <a:rPr lang="pt-PT" sz="1600" b="1" dirty="0" smtClean="0">
                <a:latin typeface="Times New Roman" panose="02020603050405020304" pitchFamily="18" charset="0"/>
                <a:cs typeface="Times New Roman" panose="02020603050405020304" pitchFamily="18" charset="0"/>
              </a:rPr>
              <a:t>Dr. </a:t>
            </a:r>
            <a:r>
              <a:rPr lang="pt-PT" sz="1600" b="1" dirty="0" err="1" smtClean="0">
                <a:latin typeface="Times New Roman" panose="02020603050405020304" pitchFamily="18" charset="0"/>
                <a:cs typeface="Times New Roman" panose="02020603050405020304" pitchFamily="18" charset="0"/>
              </a:rPr>
              <a:t>Luisa</a:t>
            </a:r>
            <a:r>
              <a:rPr lang="pt-PT" sz="1600" b="1" dirty="0" smtClean="0">
                <a:latin typeface="Times New Roman" panose="02020603050405020304" pitchFamily="18" charset="0"/>
                <a:cs typeface="Times New Roman" panose="02020603050405020304" pitchFamily="18" charset="0"/>
              </a:rPr>
              <a:t> Pereira, i3S, Portugal</a:t>
            </a:r>
            <a:endParaRPr lang="pt-PT" sz="1600" b="1" dirty="0">
              <a:latin typeface="Times New Roman" panose="02020603050405020304" pitchFamily="18" charset="0"/>
              <a:cs typeface="Times New Roman" panose="02020603050405020304" pitchFamily="18" charset="0"/>
            </a:endParaRPr>
          </a:p>
          <a:p>
            <a:pPr>
              <a:defRPr/>
            </a:pPr>
            <a:r>
              <a:rPr lang="en-US" sz="1600" dirty="0" smtClean="0">
                <a:latin typeface="Times New Roman" panose="02020603050405020304" pitchFamily="18" charset="0"/>
                <a:cs typeface="Times New Roman" panose="02020603050405020304" pitchFamily="18" charset="0"/>
              </a:rPr>
              <a:t>Dr. Bruno </a:t>
            </a:r>
            <a:r>
              <a:rPr lang="en-US" sz="1600" dirty="0" err="1">
                <a:latin typeface="Times New Roman" panose="02020603050405020304" pitchFamily="18" charset="0"/>
                <a:cs typeface="Times New Roman" panose="02020603050405020304" pitchFamily="18" charset="0"/>
              </a:rPr>
              <a:t>Cavadas</a:t>
            </a:r>
            <a:endParaRPr lang="en-US" sz="1600" dirty="0">
              <a:latin typeface="Times New Roman" panose="02020603050405020304" pitchFamily="18" charset="0"/>
              <a:cs typeface="Times New Roman" panose="02020603050405020304" pitchFamily="18" charset="0"/>
            </a:endParaRPr>
          </a:p>
          <a:p>
            <a:pPr>
              <a:defRPr/>
            </a:pPr>
            <a:r>
              <a:rPr lang="en-US" sz="1600" dirty="0" smtClean="0">
                <a:latin typeface="Times New Roman" panose="02020603050405020304" pitchFamily="18" charset="0"/>
                <a:cs typeface="Times New Roman" panose="02020603050405020304" pitchFamily="18" charset="0"/>
              </a:rPr>
              <a:t>Genetic </a:t>
            </a:r>
            <a:r>
              <a:rPr lang="en-US" sz="1600" dirty="0">
                <a:latin typeface="Times New Roman" panose="02020603050405020304" pitchFamily="18" charset="0"/>
                <a:cs typeface="Times New Roman" panose="02020603050405020304" pitchFamily="18" charset="0"/>
              </a:rPr>
              <a:t>Diversity </a:t>
            </a:r>
            <a:r>
              <a:rPr lang="en-US" sz="1600" dirty="0" smtClean="0">
                <a:latin typeface="Times New Roman" panose="02020603050405020304" pitchFamily="18" charset="0"/>
                <a:cs typeface="Times New Roman" panose="02020603050405020304" pitchFamily="18" charset="0"/>
              </a:rPr>
              <a:t>Group</a:t>
            </a:r>
          </a:p>
          <a:p>
            <a:pPr>
              <a:defRPr/>
            </a:pPr>
            <a:endParaRPr lang="en-US" sz="1600" b="1" dirty="0">
              <a:latin typeface="Times New Roman" panose="02020603050405020304" pitchFamily="18" charset="0"/>
              <a:cs typeface="Times New Roman" panose="02020603050405020304" pitchFamily="18" charset="0"/>
            </a:endParaRPr>
          </a:p>
          <a:p>
            <a:pPr>
              <a:defRPr/>
            </a:pPr>
            <a:r>
              <a:rPr lang="en-US" sz="1600" b="1" dirty="0">
                <a:latin typeface="Times New Roman" panose="02020603050405020304" pitchFamily="18" charset="0"/>
                <a:cs typeface="Times New Roman" panose="02020603050405020304" pitchFamily="18" charset="0"/>
              </a:rPr>
              <a:t>Centro </a:t>
            </a:r>
            <a:r>
              <a:rPr lang="en-US" sz="1600" b="1" dirty="0" err="1">
                <a:latin typeface="Times New Roman" panose="02020603050405020304" pitchFamily="18" charset="0"/>
                <a:cs typeface="Times New Roman" panose="02020603050405020304" pitchFamily="18" charset="0"/>
              </a:rPr>
              <a:t>Hospitalar</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Universitário</a:t>
            </a:r>
            <a:r>
              <a:rPr lang="en-US" sz="1600" b="1" dirty="0">
                <a:latin typeface="Times New Roman" panose="02020603050405020304" pitchFamily="18" charset="0"/>
                <a:cs typeface="Times New Roman" panose="02020603050405020304" pitchFamily="18" charset="0"/>
              </a:rPr>
              <a:t> São </a:t>
            </a:r>
            <a:r>
              <a:rPr lang="en-US" sz="1600" b="1" dirty="0" err="1">
                <a:latin typeface="Times New Roman" panose="02020603050405020304" pitchFamily="18" charset="0"/>
                <a:cs typeface="Times New Roman" panose="02020603050405020304" pitchFamily="18" charset="0"/>
              </a:rPr>
              <a:t>João</a:t>
            </a:r>
            <a:r>
              <a:rPr lang="en-US" sz="1600" b="1" dirty="0">
                <a:latin typeface="Times New Roman" panose="02020603050405020304" pitchFamily="18" charset="0"/>
                <a:cs typeface="Times New Roman" panose="02020603050405020304" pitchFamily="18" charset="0"/>
              </a:rPr>
              <a:t> (CHUSJ), </a:t>
            </a:r>
            <a:r>
              <a:rPr lang="en-US" sz="1600" b="1" dirty="0" smtClean="0">
                <a:latin typeface="Times New Roman" panose="02020603050405020304" pitchFamily="18" charset="0"/>
                <a:cs typeface="Times New Roman" panose="02020603050405020304" pitchFamily="18" charset="0"/>
              </a:rPr>
              <a:t>Porto, Portugal</a:t>
            </a:r>
            <a:endParaRPr lang="en-US" sz="1600" b="1" dirty="0">
              <a:latin typeface="Times New Roman" panose="02020603050405020304" pitchFamily="18" charset="0"/>
              <a:cs typeface="Times New Roman" panose="02020603050405020304" pitchFamily="18" charset="0"/>
            </a:endParaRPr>
          </a:p>
          <a:p>
            <a:pPr>
              <a:defRPr/>
            </a:pPr>
            <a:endParaRPr lang="pt-PT" sz="1600" b="1" dirty="0" smtClean="0">
              <a:latin typeface="Times New Roman" panose="02020603050405020304" pitchFamily="18" charset="0"/>
              <a:cs typeface="Times New Roman" panose="02020603050405020304" pitchFamily="18" charset="0"/>
            </a:endParaRPr>
          </a:p>
          <a:p>
            <a:pPr>
              <a:defRPr/>
            </a:pPr>
            <a:r>
              <a:rPr lang="pt-PT" sz="1600" b="1" dirty="0">
                <a:latin typeface="Times New Roman" panose="02020603050405020304" pitchFamily="18" charset="0"/>
                <a:cs typeface="Times New Roman" panose="02020603050405020304" pitchFamily="18" charset="0"/>
              </a:rPr>
              <a:t>i</a:t>
            </a:r>
            <a:r>
              <a:rPr lang="pt-PT" sz="1600" b="1" dirty="0">
                <a:solidFill>
                  <a:schemeClr val="tx1">
                    <a:lumMod val="95000"/>
                    <a:lumOff val="5000"/>
                  </a:schemeClr>
                </a:solidFill>
                <a:latin typeface="Times New Roman" panose="02020603050405020304" pitchFamily="18" charset="0"/>
                <a:cs typeface="Times New Roman" panose="02020603050405020304" pitchFamily="18" charset="0"/>
              </a:rPr>
              <a:t>3S </a:t>
            </a:r>
            <a:r>
              <a:rPr lang="pt-PT" sz="1600" b="1" dirty="0" err="1" smtClean="0">
                <a:solidFill>
                  <a:schemeClr val="tx1">
                    <a:lumMod val="95000"/>
                    <a:lumOff val="5000"/>
                  </a:schemeClr>
                </a:solidFill>
                <a:latin typeface="Times New Roman" panose="02020603050405020304" pitchFamily="18" charset="0"/>
                <a:cs typeface="Times New Roman" panose="02020603050405020304" pitchFamily="18" charset="0"/>
              </a:rPr>
              <a:t>Scientific</a:t>
            </a:r>
            <a:r>
              <a:rPr lang="pt-PT" sz="1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pt-PT" sz="1600" b="1" dirty="0" err="1" smtClean="0">
                <a:solidFill>
                  <a:schemeClr val="tx1">
                    <a:lumMod val="95000"/>
                    <a:lumOff val="5000"/>
                  </a:schemeClr>
                </a:solidFill>
                <a:latin typeface="Times New Roman" panose="02020603050405020304" pitchFamily="18" charset="0"/>
                <a:cs typeface="Times New Roman" panose="02020603050405020304" pitchFamily="18" charset="0"/>
              </a:rPr>
              <a:t>Platforms</a:t>
            </a:r>
            <a:r>
              <a:rPr lang="pt-PT" sz="1600" b="1" dirty="0" smtClean="0">
                <a:solidFill>
                  <a:schemeClr val="tx1">
                    <a:lumMod val="95000"/>
                    <a:lumOff val="5000"/>
                  </a:schemeClr>
                </a:solidFill>
                <a:latin typeface="Times New Roman" panose="02020603050405020304" pitchFamily="18" charset="0"/>
                <a:cs typeface="Times New Roman" panose="02020603050405020304" pitchFamily="18" charset="0"/>
              </a:rPr>
              <a:t>, i3S, Portugal</a:t>
            </a:r>
            <a:endParaRPr lang="pt-PT" sz="1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pt-PT" sz="1600" dirty="0" smtClean="0">
                <a:latin typeface="Times New Roman" panose="02020603050405020304" pitchFamily="18" charset="0"/>
                <a:cs typeface="Times New Roman" panose="02020603050405020304" pitchFamily="18" charset="0"/>
              </a:rPr>
              <a:t>Dr. Hugo Osório, </a:t>
            </a:r>
            <a:r>
              <a:rPr lang="pt-PT" sz="1600" dirty="0" err="1" smtClean="0">
                <a:solidFill>
                  <a:schemeClr val="tx1">
                    <a:lumMod val="95000"/>
                    <a:lumOff val="5000"/>
                  </a:schemeClr>
                </a:solidFill>
                <a:latin typeface="Times New Roman" panose="02020603050405020304" pitchFamily="18" charset="0"/>
                <a:cs typeface="Times New Roman" panose="02020603050405020304" pitchFamily="18" charset="0"/>
              </a:rPr>
              <a:t>Proteomics</a:t>
            </a:r>
            <a:r>
              <a:rPr lang="pt-PT" sz="16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defRPr/>
            </a:pPr>
            <a:r>
              <a:rPr lang="en-GB" sz="1600" dirty="0" err="1" smtClean="0">
                <a:latin typeface="Times New Roman" panose="02020603050405020304" pitchFamily="18" charset="0"/>
                <a:cs typeface="Times New Roman" panose="02020603050405020304" pitchFamily="18" charset="0"/>
              </a:rPr>
              <a:t>Dr.</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Rui</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Fernandes</a:t>
            </a:r>
            <a:r>
              <a:rPr lang="en-GB" sz="1600" dirty="0" smtClean="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Bioimaging</a:t>
            </a:r>
            <a:r>
              <a:rPr lang="en-GB" sz="1600" dirty="0">
                <a:latin typeface="Times New Roman" panose="02020603050405020304" pitchFamily="18" charset="0"/>
                <a:cs typeface="Times New Roman" panose="02020603050405020304" pitchFamily="18" charset="0"/>
              </a:rPr>
              <a:t>, and Histology and Electron Microscopy </a:t>
            </a:r>
            <a:endParaRPr lang="pt-PT" sz="16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7831" t="7742" r="4560" b="3448"/>
          <a:stretch/>
        </p:blipFill>
        <p:spPr bwMode="auto">
          <a:xfrm>
            <a:off x="6731023" y="2683529"/>
            <a:ext cx="2118392" cy="6441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CaixaDeTexto 2">
            <a:extLst>
              <a:ext uri="{FF2B5EF4-FFF2-40B4-BE49-F238E27FC236}">
                <a16:creationId xmlns:a16="http://schemas.microsoft.com/office/drawing/2014/main" id="{1537AC32-1563-4AFD-8BD5-AD1E1295044E}"/>
              </a:ext>
            </a:extLst>
          </p:cNvPr>
          <p:cNvSpPr txBox="1"/>
          <p:nvPr/>
        </p:nvSpPr>
        <p:spPr>
          <a:xfrm>
            <a:off x="6419192" y="3456915"/>
            <a:ext cx="2724808"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pt-PT" sz="1600" b="1" dirty="0" smtClean="0">
                <a:latin typeface="Times New Roman" panose="02020603050405020304" pitchFamily="18" charset="0"/>
                <a:cs typeface="Times New Roman" panose="02020603050405020304" pitchFamily="18" charset="0"/>
              </a:rPr>
              <a:t>FCT </a:t>
            </a:r>
            <a:r>
              <a:rPr lang="pt-PT" sz="1600" b="1" dirty="0" err="1" smtClean="0">
                <a:latin typeface="Times New Roman" panose="02020603050405020304" pitchFamily="18" charset="0"/>
                <a:cs typeface="Times New Roman" panose="02020603050405020304" pitchFamily="18" charset="0"/>
              </a:rPr>
              <a:t>post-doctoral</a:t>
            </a:r>
            <a:r>
              <a:rPr lang="pt-PT" sz="1600" b="1" dirty="0" smtClean="0">
                <a:latin typeface="Times New Roman" panose="02020603050405020304" pitchFamily="18" charset="0"/>
                <a:cs typeface="Times New Roman" panose="02020603050405020304" pitchFamily="18" charset="0"/>
              </a:rPr>
              <a:t> Grant (</a:t>
            </a:r>
            <a:r>
              <a:rPr lang="en-US" sz="1600" b="1" dirty="0" smtClean="0">
                <a:latin typeface="Times New Roman" panose="02020603050405020304" pitchFamily="18" charset="0"/>
                <a:cs typeface="Times New Roman" panose="02020603050405020304" pitchFamily="18" charset="0"/>
              </a:rPr>
              <a:t>SFRH/BPD/122871/2016)</a:t>
            </a:r>
            <a:endParaRPr lang="pt-PT" sz="16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11" name="TextBox 10"/>
          <p:cNvSpPr txBox="1"/>
          <p:nvPr/>
        </p:nvSpPr>
        <p:spPr>
          <a:xfrm>
            <a:off x="76200" y="-19066"/>
            <a:ext cx="7848600" cy="400110"/>
          </a:xfrm>
          <a:prstGeom prst="rect">
            <a:avLst/>
          </a:prstGeom>
          <a:noFill/>
        </p:spPr>
        <p:txBody>
          <a:bodyPr wrap="square" rtlCol="0">
            <a:spAutoFit/>
          </a:bodyPr>
          <a:lstStyle/>
          <a:p>
            <a:r>
              <a:rPr lang="fr-FR" sz="2000" b="1" dirty="0" err="1"/>
              <a:t>Acknowledgments</a:t>
            </a:r>
            <a:endParaRPr lang="fr-FR" sz="2000" b="1" dirty="0"/>
          </a:p>
        </p:txBody>
      </p:sp>
      <p:pic>
        <p:nvPicPr>
          <p:cNvPr id="12" name="Imagem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315" t="40685" r="9113" b="39201"/>
          <a:stretch>
            <a:fillRect/>
          </a:stretch>
        </p:blipFill>
        <p:spPr bwMode="auto">
          <a:xfrm>
            <a:off x="6731023" y="907419"/>
            <a:ext cx="2084233" cy="5140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a:off x="6731023" y="1498383"/>
            <a:ext cx="2084233" cy="556686"/>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761" y="142906"/>
            <a:ext cx="8915400" cy="5816977"/>
          </a:xfrm>
          <a:prstGeom prst="rect">
            <a:avLst/>
          </a:prstGeom>
          <a:noFill/>
        </p:spPr>
        <p:txBody>
          <a:bodyPr wrap="square" rtlCol="0">
            <a:spAutoFit/>
          </a:bodyPr>
          <a:lstStyle/>
          <a:p>
            <a:pPr algn="just" defTabSz="357188"/>
            <a:endParaRPr lang="en-US" sz="1600" dirty="0" smtClean="0"/>
          </a:p>
          <a:p>
            <a:pPr algn="just" defTabSz="357188"/>
            <a:r>
              <a:rPr lang="en-US" sz="1600" dirty="0" smtClean="0"/>
              <a:t>	Repurposing </a:t>
            </a:r>
            <a:r>
              <a:rPr lang="en-US" sz="1600" dirty="0"/>
              <a:t>“old” drugs is an attractive strategy f</a:t>
            </a:r>
            <a:r>
              <a:rPr lang="en-GB" sz="1600" dirty="0"/>
              <a:t>or cancer drug discovery, particularly for cancers with </a:t>
            </a:r>
            <a:r>
              <a:rPr lang="en-US" sz="1600" dirty="0"/>
              <a:t>limited chemotherapeutic options and/or high therapy resistance, such as pancreatic ductal adenocarcinoma (PDAC). Drug resistance in PDAC is highly influenced by the tumor microenvironment, especially by macrophages. Extracellular vesicles (EVs) released by macrophages might have a role in PDAC drug resistance, by carrying cargo from their donor macrophages. Therefore, we aimed to </a:t>
            </a:r>
            <a:r>
              <a:rPr lang="en-US" sz="1600" dirty="0" err="1"/>
              <a:t>i</a:t>
            </a:r>
            <a:r>
              <a:rPr lang="en-US" sz="1600" dirty="0"/>
              <a:t>) identify, in the cargo of EVs shed by macrophages, proteins responsible for decreasing sensitivity to gemcitabine (standard-based chemotherapy in PDAC) and ii) study in PDAC cells the antitumor effect of drugs clinically approved for other diseases and known to inhibit those protein targets as an off-target effect. </a:t>
            </a:r>
          </a:p>
          <a:p>
            <a:pPr algn="just" defTabSz="357188"/>
            <a:r>
              <a:rPr lang="en-US" sz="1600" dirty="0" smtClean="0"/>
              <a:t>	Proteomic </a:t>
            </a:r>
            <a:r>
              <a:rPr lang="en-US" sz="1600" dirty="0"/>
              <a:t>analysis identified Fibronectin (FN1) and </a:t>
            </a:r>
            <a:r>
              <a:rPr lang="en-US" sz="1600" dirty="0" err="1"/>
              <a:t>Chitinase</a:t>
            </a:r>
            <a:r>
              <a:rPr lang="en-US" sz="1600" dirty="0"/>
              <a:t> 3-like 1 (CH3IL1) as abundantly present in EVs cargo released by human macrophages. Recombinant human proteins, rhCHI3L1 and </a:t>
            </a:r>
            <a:r>
              <a:rPr lang="en-US" sz="1600" dirty="0" err="1"/>
              <a:t>rhFN</a:t>
            </a:r>
            <a:r>
              <a:rPr lang="en-US" sz="1600" dirty="0"/>
              <a:t>, reduced PDAC cellular sensitivity to gemcitabine through the ERK pathway. Immunohistochemistry of PDAC tumor patient samples showed that expression of FN1 and CH3IL1 was associated to high presence of macrophages. The Cancer Genome Atlas confirmed an association of </a:t>
            </a:r>
            <a:r>
              <a:rPr lang="en-US" sz="1600" i="1" dirty="0"/>
              <a:t>CHI3L1</a:t>
            </a:r>
            <a:r>
              <a:rPr lang="en-US" sz="1600" dirty="0"/>
              <a:t> and</a:t>
            </a:r>
            <a:r>
              <a:rPr lang="en-US" sz="1600" i="1" dirty="0"/>
              <a:t> FN1</a:t>
            </a:r>
            <a:r>
              <a:rPr lang="en-US" sz="1600" dirty="0"/>
              <a:t> gene expression with PDAC patients overall survival, gemcitabine response and macrophage infiltration. Inhibition of CHI3L1 by </a:t>
            </a:r>
            <a:r>
              <a:rPr lang="en-US" sz="1600" dirty="0" err="1"/>
              <a:t>pentoxifylline</a:t>
            </a:r>
            <a:r>
              <a:rPr lang="en-US" sz="1600" dirty="0"/>
              <a:t> (approved drug for peripheral arterial disease) and of FN1 by </a:t>
            </a:r>
            <a:r>
              <a:rPr lang="en-US" sz="1600" dirty="0" err="1"/>
              <a:t>pirfenidone</a:t>
            </a:r>
            <a:r>
              <a:rPr lang="en-US" sz="1600" dirty="0"/>
              <a:t> (an </a:t>
            </a:r>
            <a:r>
              <a:rPr lang="en-US" sz="1600" dirty="0" err="1"/>
              <a:t>antifibrotic</a:t>
            </a:r>
            <a:r>
              <a:rPr lang="en-US" sz="1600" dirty="0"/>
              <a:t> drug for the treatment of idiopathic pulmonary fibrosis), partially reverted gemcitabine resistance induced by the respective recombinant proteins. </a:t>
            </a:r>
          </a:p>
          <a:p>
            <a:pPr algn="just" defTabSz="357188"/>
            <a:r>
              <a:rPr lang="en-US" sz="1600" dirty="0" smtClean="0"/>
              <a:t>	Additional </a:t>
            </a:r>
            <a:r>
              <a:rPr lang="en-US" sz="1600" dirty="0"/>
              <a:t>work will be performed in xenograft mice models of PDAC, to further study the possibility of repurposing </a:t>
            </a:r>
            <a:r>
              <a:rPr lang="en-US" sz="1600" dirty="0" err="1"/>
              <a:t>pirfenidone</a:t>
            </a:r>
            <a:r>
              <a:rPr lang="en-US" sz="1600" dirty="0"/>
              <a:t> and </a:t>
            </a:r>
            <a:r>
              <a:rPr lang="en-US" sz="1600" dirty="0" err="1"/>
              <a:t>pentoxifylline</a:t>
            </a:r>
            <a:r>
              <a:rPr lang="en-US" sz="1600" dirty="0"/>
              <a:t> for PDAC treatment.  </a:t>
            </a:r>
          </a:p>
          <a:p>
            <a:endParaRPr lang="en-US" dirty="0"/>
          </a:p>
          <a:p>
            <a:r>
              <a:rPr lang="fr-FR" b="1" dirty="0"/>
              <a:t>Keywords: </a:t>
            </a:r>
            <a:r>
              <a:rPr lang="en-US" sz="1600" dirty="0"/>
              <a:t>Chitinase 3-like 1, Fibronectin, Gemcitabine resistance, Pancreatic cancer, Drug repurposing, Pirfenidone, Pentoxifylline</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2" name="TextBox 1"/>
          <p:cNvSpPr txBox="1"/>
          <p:nvPr/>
        </p:nvSpPr>
        <p:spPr>
          <a:xfrm>
            <a:off x="36788" y="0"/>
            <a:ext cx="1072538" cy="400110"/>
          </a:xfrm>
          <a:prstGeom prst="rect">
            <a:avLst/>
          </a:prstGeom>
          <a:noFill/>
        </p:spPr>
        <p:txBody>
          <a:bodyPr wrap="none" rtlCol="0">
            <a:spAutoFit/>
          </a:bodyPr>
          <a:lstStyle/>
          <a:p>
            <a:r>
              <a:rPr lang="fr-FR" sz="2000" b="1" dirty="0" smtClean="0"/>
              <a:t>Abstract</a:t>
            </a:r>
            <a:endParaRPr lang="fr-FR"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157223" y="942513"/>
            <a:ext cx="8758177"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An attractive </a:t>
            </a:r>
            <a:r>
              <a:rPr lang="en-US" sz="1600" dirty="0">
                <a:latin typeface="Times New Roman" panose="02020603050405020304" pitchFamily="18" charset="0"/>
                <a:cs typeface="Times New Roman" panose="02020603050405020304" pitchFamily="18" charset="0"/>
              </a:rPr>
              <a:t>strategy </a:t>
            </a:r>
            <a:r>
              <a:rPr lang="en-US" sz="1600" dirty="0" smtClean="0">
                <a:latin typeface="Times New Roman" panose="02020603050405020304" pitchFamily="18" charset="0"/>
                <a:cs typeface="Times New Roman" panose="02020603050405020304" pitchFamily="18" charset="0"/>
              </a:rPr>
              <a:t>for</a:t>
            </a:r>
            <a:r>
              <a:rPr lang="pt-PT" sz="1600" dirty="0" smtClean="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identification of </a:t>
            </a:r>
            <a:r>
              <a:rPr lang="en-GB" sz="1600" b="1" dirty="0">
                <a:latin typeface="Times New Roman" panose="02020603050405020304" pitchFamily="18" charset="0"/>
                <a:cs typeface="Times New Roman" panose="02020603050405020304" pitchFamily="18" charset="0"/>
              </a:rPr>
              <a:t>antitumor therapeutic potential on drugs previously clinically approved </a:t>
            </a:r>
            <a:r>
              <a:rPr lang="en-GB" sz="1600" dirty="0">
                <a:latin typeface="Times New Roman" panose="02020603050405020304" pitchFamily="18" charset="0"/>
                <a:cs typeface="Times New Roman" panose="02020603050405020304" pitchFamily="18" charset="0"/>
              </a:rPr>
              <a:t>for other </a:t>
            </a:r>
            <a:r>
              <a:rPr lang="en-GB" sz="1600" dirty="0" smtClean="0">
                <a:latin typeface="Times New Roman" panose="02020603050405020304" pitchFamily="18" charset="0"/>
                <a:cs typeface="Times New Roman" panose="02020603050405020304" pitchFamily="18" charset="0"/>
              </a:rPr>
              <a:t>diseases</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3" name="TextBox 2"/>
          <p:cNvSpPr txBox="1"/>
          <p:nvPr/>
        </p:nvSpPr>
        <p:spPr>
          <a:xfrm>
            <a:off x="76200" y="-19066"/>
            <a:ext cx="7848600" cy="400110"/>
          </a:xfrm>
          <a:prstGeom prst="rect">
            <a:avLst/>
          </a:prstGeom>
          <a:noFill/>
        </p:spPr>
        <p:txBody>
          <a:bodyPr wrap="square" rtlCol="0">
            <a:spAutoFit/>
          </a:bodyPr>
          <a:lstStyle/>
          <a:p>
            <a:r>
              <a:rPr lang="fr-FR" sz="2000" b="1" dirty="0"/>
              <a:t>Introduction</a:t>
            </a:r>
          </a:p>
        </p:txBody>
      </p:sp>
      <p:sp>
        <p:nvSpPr>
          <p:cNvPr id="9" name="TextBox 8"/>
          <p:cNvSpPr txBox="1"/>
          <p:nvPr/>
        </p:nvSpPr>
        <p:spPr>
          <a:xfrm>
            <a:off x="157223" y="463956"/>
            <a:ext cx="2153346" cy="400110"/>
          </a:xfrm>
          <a:prstGeom prst="rect">
            <a:avLst/>
          </a:prstGeom>
          <a:no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Drug </a:t>
            </a:r>
            <a:r>
              <a:rPr lang="en-US" sz="2000" b="1" dirty="0" smtClean="0">
                <a:solidFill>
                  <a:srgbClr val="002060"/>
                </a:solidFill>
                <a:latin typeface="Times New Roman" panose="02020603050405020304" pitchFamily="18" charset="0"/>
                <a:cs typeface="Times New Roman" panose="02020603050405020304" pitchFamily="18" charset="0"/>
              </a:rPr>
              <a:t>repurposing</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5953" r="7500" b="5953"/>
          <a:stretch/>
        </p:blipFill>
        <p:spPr>
          <a:xfrm>
            <a:off x="2667000" y="1701800"/>
            <a:ext cx="6405379" cy="4270253"/>
          </a:xfrm>
          <a:prstGeom prst="rect">
            <a:avLst/>
          </a:prstGeom>
        </p:spPr>
      </p:pic>
      <p:sp>
        <p:nvSpPr>
          <p:cNvPr id="14" name="TextBox 13"/>
          <p:cNvSpPr txBox="1"/>
          <p:nvPr/>
        </p:nvSpPr>
        <p:spPr>
          <a:xfrm>
            <a:off x="73572" y="4033061"/>
            <a:ext cx="3657600" cy="1938992"/>
          </a:xfrm>
          <a:prstGeom prst="rect">
            <a:avLst/>
          </a:prstGeom>
          <a:noFill/>
          <a:ln>
            <a:solidFill>
              <a:schemeClr val="tx1"/>
            </a:solidFill>
          </a:ln>
        </p:spPr>
        <p:txBody>
          <a:bodyPr wrap="square" rtlCol="0">
            <a:spAutoFit/>
          </a:bodyPr>
          <a:lstStyle/>
          <a:p>
            <a:r>
              <a:rPr lang="en-GB" sz="1500" b="1" i="1" u="sng" dirty="0" smtClean="0">
                <a:latin typeface="Times New Roman" panose="02020603050405020304" pitchFamily="18" charset="0"/>
                <a:cs typeface="Times New Roman" panose="02020603050405020304" pitchFamily="18" charset="0"/>
              </a:rPr>
              <a:t>Advantages of clinically-approved drugs:</a:t>
            </a:r>
          </a:p>
          <a:p>
            <a:pPr marL="285750" indent="-285750">
              <a:buFontTx/>
              <a:buChar char="-"/>
            </a:pPr>
            <a:r>
              <a:rPr lang="en-GB" sz="1500" dirty="0" smtClean="0">
                <a:latin typeface="Times New Roman" panose="02020603050405020304" pitchFamily="18" charset="0"/>
                <a:cs typeface="Times New Roman" panose="02020603050405020304" pitchFamily="18" charset="0"/>
              </a:rPr>
              <a:t>Previously </a:t>
            </a:r>
            <a:r>
              <a:rPr lang="en-GB" sz="1500" dirty="0">
                <a:latin typeface="Times New Roman" panose="02020603050405020304" pitchFamily="18" charset="0"/>
                <a:cs typeface="Times New Roman" panose="02020603050405020304" pitchFamily="18" charset="0"/>
              </a:rPr>
              <a:t>established safety and </a:t>
            </a:r>
            <a:r>
              <a:rPr lang="en-GB" sz="1500" dirty="0" smtClean="0">
                <a:latin typeface="Times New Roman" panose="02020603050405020304" pitchFamily="18" charset="0"/>
                <a:cs typeface="Times New Roman" panose="02020603050405020304" pitchFamily="18" charset="0"/>
              </a:rPr>
              <a:t>toxicity</a:t>
            </a:r>
          </a:p>
          <a:p>
            <a:pPr marL="285750" indent="-285750">
              <a:buFontTx/>
              <a:buChar char="-"/>
            </a:pPr>
            <a:r>
              <a:rPr lang="en-GB" sz="1500" dirty="0" smtClean="0">
                <a:latin typeface="Times New Roman" panose="02020603050405020304" pitchFamily="18" charset="0"/>
                <a:cs typeface="Times New Roman" panose="02020603050405020304" pitchFamily="18" charset="0"/>
              </a:rPr>
              <a:t>Reduce the time necessary for drug development</a:t>
            </a:r>
          </a:p>
          <a:p>
            <a:pPr marL="285750" indent="-285750">
              <a:buFontTx/>
              <a:buChar char="-"/>
            </a:pPr>
            <a:r>
              <a:rPr lang="en-GB" sz="1500" dirty="0" smtClean="0">
                <a:latin typeface="Times New Roman" panose="02020603050405020304" pitchFamily="18" charset="0"/>
                <a:cs typeface="Times New Roman" panose="02020603050405020304" pitchFamily="18" charset="0"/>
              </a:rPr>
              <a:t>Less investment required</a:t>
            </a:r>
          </a:p>
          <a:p>
            <a:pPr marL="285750" indent="-285750">
              <a:buFontTx/>
              <a:buChar char="-"/>
            </a:pPr>
            <a:r>
              <a:rPr lang="en-GB" sz="1500" dirty="0" smtClean="0">
                <a:latin typeface="Times New Roman" panose="02020603050405020304" pitchFamily="18" charset="0"/>
                <a:cs typeface="Times New Roman" panose="02020603050405020304" pitchFamily="18" charset="0"/>
              </a:rPr>
              <a:t>Less economic risk (less failure in the clinic)</a:t>
            </a:r>
          </a:p>
          <a:p>
            <a:pPr marL="285750" indent="-285750">
              <a:buFontTx/>
              <a:buChar char="-"/>
            </a:pPr>
            <a:r>
              <a:rPr lang="en-GB" sz="1500" dirty="0" smtClean="0">
                <a:latin typeface="Times New Roman" panose="02020603050405020304" pitchFamily="18" charset="0"/>
                <a:cs typeface="Times New Roman" panose="02020603050405020304" pitchFamily="18" charset="0"/>
              </a:rPr>
              <a:t>Provide cheaper medicines</a:t>
            </a:r>
            <a:endParaRPr lang="en-US" sz="1500" dirty="0" smtClean="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14399" y="4064292"/>
            <a:ext cx="7389101" cy="15232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157223" y="1053778"/>
            <a:ext cx="9023563"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attractive strategy </a:t>
            </a:r>
            <a:r>
              <a:rPr lang="en-GB" dirty="0" smtClean="0">
                <a:latin typeface="Times New Roman" panose="02020603050405020304" pitchFamily="18" charset="0"/>
                <a:cs typeface="Times New Roman" panose="02020603050405020304" pitchFamily="18" charset="0"/>
              </a:rPr>
              <a:t>for </a:t>
            </a:r>
            <a:r>
              <a:rPr lang="en-GB" dirty="0">
                <a:latin typeface="Times New Roman" panose="02020603050405020304" pitchFamily="18" charset="0"/>
                <a:cs typeface="Times New Roman" panose="02020603050405020304" pitchFamily="18" charset="0"/>
              </a:rPr>
              <a:t>cancers with </a:t>
            </a:r>
            <a:r>
              <a:rPr lang="en-US" dirty="0">
                <a:latin typeface="Times New Roman" panose="02020603050405020304" pitchFamily="18" charset="0"/>
                <a:cs typeface="Times New Roman" panose="02020603050405020304" pitchFamily="18" charset="0"/>
              </a:rPr>
              <a:t>limited chemotherapeutic options and/or high therapy </a:t>
            </a:r>
            <a:r>
              <a:rPr lang="en-US" dirty="0" smtClean="0">
                <a:latin typeface="Times New Roman" panose="02020603050405020304" pitchFamily="18" charset="0"/>
                <a:cs typeface="Times New Roman" panose="02020603050405020304" pitchFamily="18" charset="0"/>
              </a:rPr>
              <a:t>resistance, </a:t>
            </a:r>
            <a:r>
              <a:rPr lang="en-US" dirty="0">
                <a:latin typeface="Times New Roman" panose="02020603050405020304" pitchFamily="18" charset="0"/>
                <a:cs typeface="Times New Roman" panose="02020603050405020304" pitchFamily="18" charset="0"/>
              </a:rPr>
              <a:t>such as </a:t>
            </a:r>
            <a:r>
              <a:rPr lang="en-US" b="1" u="sng" dirty="0">
                <a:latin typeface="Times New Roman" panose="02020603050405020304" pitchFamily="18" charset="0"/>
                <a:cs typeface="Times New Roman" panose="02020603050405020304" pitchFamily="18" charset="0"/>
              </a:rPr>
              <a:t>pancreatic ductal adenocarcinoma (PDAC</a:t>
            </a:r>
            <a:r>
              <a:rPr lang="en-US" b="1" u="sng"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3" name="TextBox 2"/>
          <p:cNvSpPr txBox="1"/>
          <p:nvPr/>
        </p:nvSpPr>
        <p:spPr>
          <a:xfrm>
            <a:off x="76200" y="-19066"/>
            <a:ext cx="7848600" cy="400110"/>
          </a:xfrm>
          <a:prstGeom prst="rect">
            <a:avLst/>
          </a:prstGeom>
          <a:noFill/>
        </p:spPr>
        <p:txBody>
          <a:bodyPr wrap="square" rtlCol="0">
            <a:spAutoFit/>
          </a:bodyPr>
          <a:lstStyle/>
          <a:p>
            <a:r>
              <a:rPr lang="fr-FR" sz="2000" b="1" dirty="0"/>
              <a:t>Introduction</a:t>
            </a:r>
          </a:p>
        </p:txBody>
      </p:sp>
      <p:sp>
        <p:nvSpPr>
          <p:cNvPr id="8" name="TextBox 7"/>
          <p:cNvSpPr txBox="1"/>
          <p:nvPr/>
        </p:nvSpPr>
        <p:spPr>
          <a:xfrm>
            <a:off x="1638188" y="2568432"/>
            <a:ext cx="5829412" cy="1323439"/>
          </a:xfrm>
          <a:prstGeom prst="rect">
            <a:avLst/>
          </a:prstGeom>
          <a:noFill/>
        </p:spPr>
        <p:txBody>
          <a:bodyPr wrap="square" rtlCol="0">
            <a:spAutoFit/>
          </a:bodyPr>
          <a:lstStyle/>
          <a:p>
            <a:pPr marL="285750" indent="-285750">
              <a:buFontTx/>
              <a:buChar char="-"/>
            </a:pPr>
            <a:r>
              <a:rPr lang="en-US" sz="1600" dirty="0" smtClean="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very aggressive type of cancer </a:t>
            </a:r>
            <a:endParaRPr lang="en-US" sz="1600" dirty="0" smtClean="0">
              <a:latin typeface="Times New Roman" panose="02020603050405020304" pitchFamily="18" charset="0"/>
              <a:cs typeface="Times New Roman" panose="02020603050405020304" pitchFamily="18" charset="0"/>
            </a:endParaRPr>
          </a:p>
          <a:p>
            <a:pPr marL="285750" indent="-285750">
              <a:buFontTx/>
              <a:buChar char="-"/>
            </a:pPr>
            <a:r>
              <a:rPr lang="en-US" sz="1600" dirty="0" smtClean="0">
                <a:latin typeface="Times New Roman" panose="02020603050405020304" pitchFamily="18" charset="0"/>
                <a:cs typeface="Times New Roman" panose="02020603050405020304" pitchFamily="18" charset="0"/>
              </a:rPr>
              <a:t>Low </a:t>
            </a:r>
            <a:r>
              <a:rPr lang="en-US" sz="1600" dirty="0">
                <a:latin typeface="Times New Roman" panose="02020603050405020304" pitchFamily="18" charset="0"/>
                <a:cs typeface="Times New Roman" panose="02020603050405020304" pitchFamily="18" charset="0"/>
              </a:rPr>
              <a:t>survival rate </a:t>
            </a:r>
            <a:endParaRPr lang="en-US" sz="1600" dirty="0" smtClean="0">
              <a:latin typeface="Times New Roman" panose="02020603050405020304" pitchFamily="18" charset="0"/>
              <a:cs typeface="Times New Roman" panose="02020603050405020304" pitchFamily="18" charset="0"/>
            </a:endParaRPr>
          </a:p>
          <a:p>
            <a:pPr marL="285750" indent="-285750">
              <a:buFontTx/>
              <a:buChar char="-"/>
            </a:pPr>
            <a:r>
              <a:rPr lang="en-US" sz="1600" dirty="0" smtClean="0">
                <a:latin typeface="Times New Roman" panose="02020603050405020304" pitchFamily="18" charset="0"/>
                <a:cs typeface="Times New Roman" panose="02020603050405020304" pitchFamily="18" charset="0"/>
              </a:rPr>
              <a:t>High </a:t>
            </a:r>
            <a:r>
              <a:rPr lang="en-US" sz="1600" dirty="0">
                <a:latin typeface="Times New Roman" panose="02020603050405020304" pitchFamily="18" charset="0"/>
                <a:cs typeface="Times New Roman" panose="02020603050405020304" pitchFamily="18" charset="0"/>
              </a:rPr>
              <a:t>rate of resistance to </a:t>
            </a:r>
            <a:r>
              <a:rPr lang="en-US" sz="1600" dirty="0" smtClean="0">
                <a:latin typeface="Times New Roman" panose="02020603050405020304" pitchFamily="18" charset="0"/>
                <a:cs typeface="Times New Roman" panose="02020603050405020304" pitchFamily="18" charset="0"/>
              </a:rPr>
              <a:t>chemotherapy in </a:t>
            </a:r>
            <a:r>
              <a:rPr lang="en-US" sz="1600" dirty="0">
                <a:latin typeface="Times New Roman" panose="02020603050405020304" pitchFamily="18" charset="0"/>
                <a:cs typeface="Times New Roman" panose="02020603050405020304" pitchFamily="18" charset="0"/>
              </a:rPr>
              <a:t>the majority of PDAC patients </a:t>
            </a:r>
            <a:r>
              <a:rPr lang="en-US" sz="1600" dirty="0" smtClean="0">
                <a:latin typeface="Times New Roman" panose="02020603050405020304" pitchFamily="18" charset="0"/>
                <a:cs typeface="Times New Roman" panose="02020603050405020304" pitchFamily="18" charset="0"/>
              </a:rPr>
              <a:t>undergoing gemcitabine </a:t>
            </a:r>
            <a:r>
              <a:rPr lang="en-US" sz="1600" dirty="0">
                <a:latin typeface="Times New Roman" panose="02020603050405020304" pitchFamily="18" charset="0"/>
                <a:cs typeface="Times New Roman" panose="02020603050405020304" pitchFamily="18" charset="0"/>
              </a:rPr>
              <a:t>treatment</a:t>
            </a:r>
          </a:p>
          <a:p>
            <a:endParaRPr lang="en-US" sz="1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7223" y="463956"/>
            <a:ext cx="3209725" cy="400110"/>
          </a:xfrm>
          <a:prstGeom prst="rect">
            <a:avLst/>
          </a:prstGeom>
          <a:no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Drug </a:t>
            </a:r>
            <a:r>
              <a:rPr lang="en-US" sz="2000" b="1" dirty="0" smtClean="0">
                <a:solidFill>
                  <a:srgbClr val="002060"/>
                </a:solidFill>
                <a:latin typeface="Times New Roman" panose="02020603050405020304" pitchFamily="18" charset="0"/>
                <a:cs typeface="Times New Roman" panose="02020603050405020304" pitchFamily="18" charset="0"/>
              </a:rPr>
              <a:t>repurposing in PDAC</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 name="Striped Right Arrow 3"/>
          <p:cNvSpPr/>
          <p:nvPr/>
        </p:nvSpPr>
        <p:spPr>
          <a:xfrm rot="5400000">
            <a:off x="3753366" y="1623306"/>
            <a:ext cx="639589" cy="990600"/>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0" y="4169732"/>
            <a:ext cx="7543800" cy="1477328"/>
          </a:xfrm>
          <a:prstGeom prst="rect">
            <a:avLst/>
          </a:prstGeom>
          <a:noFill/>
        </p:spPr>
        <p:txBody>
          <a:bodyPr wrap="square" rtlCol="0">
            <a:spAutoFit/>
          </a:bodyPr>
          <a:lstStyle/>
          <a:p>
            <a:pPr marL="285750"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S</a:t>
            </a:r>
            <a:r>
              <a:rPr lang="en-US" b="1" dirty="0" smtClean="0">
                <a:latin typeface="Times New Roman" panose="02020603050405020304" pitchFamily="18" charset="0"/>
                <a:cs typeface="Times New Roman" panose="02020603050405020304" pitchFamily="18" charset="0"/>
              </a:rPr>
              <a:t>tudy the possibility </a:t>
            </a:r>
            <a:r>
              <a:rPr lang="en-US" b="1" dirty="0">
                <a:latin typeface="Times New Roman" panose="02020603050405020304" pitchFamily="18" charset="0"/>
                <a:cs typeface="Times New Roman" panose="02020603050405020304" pitchFamily="18" charset="0"/>
              </a:rPr>
              <a:t>of repurposing </a:t>
            </a:r>
            <a:r>
              <a:rPr lang="en-US" b="1" dirty="0" smtClean="0">
                <a:latin typeface="Times New Roman" panose="02020603050405020304" pitchFamily="18" charset="0"/>
                <a:cs typeface="Times New Roman" panose="02020603050405020304" pitchFamily="18" charset="0"/>
              </a:rPr>
              <a:t>clinically-approved </a:t>
            </a:r>
            <a:r>
              <a:rPr lang="en-US" b="1" dirty="0">
                <a:latin typeface="Times New Roman" panose="02020603050405020304" pitchFamily="18" charset="0"/>
                <a:cs typeface="Times New Roman" panose="02020603050405020304" pitchFamily="18" charset="0"/>
              </a:rPr>
              <a:t>drugs </a:t>
            </a:r>
            <a:r>
              <a:rPr lang="en-US" b="1" dirty="0" smtClean="0">
                <a:latin typeface="Times New Roman" panose="02020603050405020304" pitchFamily="18" charset="0"/>
                <a:cs typeface="Times New Roman" panose="02020603050405020304" pitchFamily="18" charset="0"/>
              </a:rPr>
              <a:t>to </a:t>
            </a:r>
            <a:r>
              <a:rPr lang="en-US" b="1" dirty="0">
                <a:latin typeface="Times New Roman" panose="02020603050405020304" pitchFamily="18" charset="0"/>
                <a:cs typeface="Times New Roman" panose="02020603050405020304" pitchFamily="18" charset="0"/>
              </a:rPr>
              <a:t>increase the sensitivity of PDAC </a:t>
            </a:r>
            <a:r>
              <a:rPr lang="en-US" b="1" dirty="0" smtClean="0">
                <a:latin typeface="Times New Roman" panose="02020603050405020304" pitchFamily="18" charset="0"/>
                <a:cs typeface="Times New Roman" panose="02020603050405020304" pitchFamily="18" charset="0"/>
              </a:rPr>
              <a:t>to </a:t>
            </a:r>
            <a:r>
              <a:rPr lang="en-US" b="1" dirty="0">
                <a:latin typeface="Times New Roman" panose="02020603050405020304" pitchFamily="18" charset="0"/>
                <a:cs typeface="Times New Roman" panose="02020603050405020304" pitchFamily="18" charset="0"/>
              </a:rPr>
              <a:t>conventional </a:t>
            </a:r>
            <a:r>
              <a:rPr lang="en-US" b="1" dirty="0" smtClean="0">
                <a:latin typeface="Times New Roman" panose="02020603050405020304" pitchFamily="18" charset="0"/>
                <a:cs typeface="Times New Roman" panose="02020603050405020304" pitchFamily="18" charset="0"/>
              </a:rPr>
              <a:t>chemotherapy</a:t>
            </a:r>
          </a:p>
          <a:p>
            <a:pPr marL="285750" indent="-285750">
              <a:buFont typeface="Wingdings" panose="05000000000000000000" pitchFamily="2" charset="2"/>
              <a:buChar char="ü"/>
            </a:pPr>
            <a:endParaRPr lang="en-US"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F</a:t>
            </a:r>
            <a:r>
              <a:rPr lang="en-US" b="1" dirty="0" smtClean="0">
                <a:latin typeface="Times New Roman" panose="02020603050405020304" pitchFamily="18" charset="0"/>
                <a:cs typeface="Times New Roman" panose="02020603050405020304" pitchFamily="18" charset="0"/>
              </a:rPr>
              <a:t>ind new molecular therapeutic targets for pharmacological inhibition</a:t>
            </a:r>
          </a:p>
          <a:p>
            <a:endParaRPr lang="en-US" b="1" dirty="0">
              <a:latin typeface="Times New Roman" panose="02020603050405020304" pitchFamily="18" charset="0"/>
              <a:cs typeface="Times New Roman" panose="02020603050405020304" pitchFamily="18" charset="0"/>
            </a:endParaRPr>
          </a:p>
        </p:txBody>
      </p:sp>
      <p:sp>
        <p:nvSpPr>
          <p:cNvPr id="12" name="Rectangle 11"/>
          <p:cNvSpPr/>
          <p:nvPr/>
        </p:nvSpPr>
        <p:spPr>
          <a:xfrm>
            <a:off x="1600200" y="2575278"/>
            <a:ext cx="5983510" cy="114417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376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p:cNvSpPr txBox="1"/>
          <p:nvPr/>
        </p:nvSpPr>
        <p:spPr>
          <a:xfrm>
            <a:off x="157223" y="1030722"/>
            <a:ext cx="8963499" cy="1138773"/>
          </a:xfrm>
          <a:prstGeom prst="rect">
            <a:avLst/>
          </a:prstGeom>
          <a:noFill/>
        </p:spPr>
        <p:txBody>
          <a:bodyPr wrap="square" rtlCol="0">
            <a:spAutoFit/>
          </a:bodyPr>
          <a:lstStyle/>
          <a:p>
            <a:pPr marL="285750" indent="-285750">
              <a:buFont typeface="Wingdings" panose="05000000000000000000" pitchFamily="2" charset="2"/>
              <a:buChar char="ü"/>
            </a:pPr>
            <a:r>
              <a:rPr lang="en-US" sz="1700" dirty="0">
                <a:latin typeface="Times New Roman" panose="02020603050405020304" pitchFamily="18" charset="0"/>
                <a:cs typeface="Times New Roman" panose="02020603050405020304" pitchFamily="18" charset="0"/>
              </a:rPr>
              <a:t>H</a:t>
            </a:r>
            <a:r>
              <a:rPr lang="en-US" sz="1700" dirty="0" smtClean="0">
                <a:latin typeface="Times New Roman" panose="02020603050405020304" pitchFamily="18" charset="0"/>
                <a:cs typeface="Times New Roman" panose="02020603050405020304" pitchFamily="18" charset="0"/>
              </a:rPr>
              <a:t>ighly </a:t>
            </a:r>
            <a:r>
              <a:rPr lang="en-US" sz="1700" dirty="0">
                <a:latin typeface="Times New Roman" panose="02020603050405020304" pitchFamily="18" charset="0"/>
                <a:cs typeface="Times New Roman" panose="02020603050405020304" pitchFamily="18" charset="0"/>
              </a:rPr>
              <a:t>influenced by the </a:t>
            </a:r>
            <a:r>
              <a:rPr lang="en-US" sz="1700" b="1" dirty="0">
                <a:latin typeface="Times New Roman" panose="02020603050405020304" pitchFamily="18" charset="0"/>
                <a:cs typeface="Times New Roman" panose="02020603050405020304" pitchFamily="18" charset="0"/>
              </a:rPr>
              <a:t>tumor </a:t>
            </a:r>
            <a:r>
              <a:rPr lang="en-US" sz="1700" b="1" dirty="0" smtClean="0">
                <a:latin typeface="Times New Roman" panose="02020603050405020304" pitchFamily="18" charset="0"/>
                <a:cs typeface="Times New Roman" panose="02020603050405020304" pitchFamily="18" charset="0"/>
              </a:rPr>
              <a:t>microenvironment </a:t>
            </a:r>
            <a:r>
              <a:rPr lang="en-US" sz="17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endParaRPr lang="en-US" sz="17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700" dirty="0" smtClean="0">
                <a:latin typeface="Times New Roman" panose="02020603050405020304" pitchFamily="18" charset="0"/>
                <a:cs typeface="Times New Roman" panose="02020603050405020304" pitchFamily="18" charset="0"/>
              </a:rPr>
              <a:t>Macrophages are </a:t>
            </a:r>
            <a:r>
              <a:rPr lang="en-US" sz="1700" dirty="0">
                <a:latin typeface="Times New Roman" panose="02020603050405020304" pitchFamily="18" charset="0"/>
                <a:cs typeface="Times New Roman" panose="02020603050405020304" pitchFamily="18" charset="0"/>
              </a:rPr>
              <a:t>the most frequent immune cells present in the stroma of </a:t>
            </a:r>
            <a:r>
              <a:rPr lang="en-US" sz="1700" dirty="0" smtClean="0">
                <a:latin typeface="Times New Roman" panose="02020603050405020304" pitchFamily="18" charset="0"/>
                <a:cs typeface="Times New Roman" panose="02020603050405020304" pitchFamily="18" charset="0"/>
              </a:rPr>
              <a:t>PDAC influencing </a:t>
            </a:r>
            <a:r>
              <a:rPr lang="en-US" sz="1700" b="1" dirty="0">
                <a:latin typeface="Times New Roman" panose="02020603050405020304" pitchFamily="18" charset="0"/>
                <a:cs typeface="Times New Roman" panose="02020603050405020304" pitchFamily="18" charset="0"/>
              </a:rPr>
              <a:t>therapy </a:t>
            </a:r>
            <a:r>
              <a:rPr lang="en-US" sz="1700" b="1" dirty="0" smtClean="0">
                <a:latin typeface="Times New Roman" panose="02020603050405020304" pitchFamily="18" charset="0"/>
                <a:cs typeface="Times New Roman" panose="02020603050405020304" pitchFamily="18" charset="0"/>
              </a:rPr>
              <a:t>response, </a:t>
            </a:r>
            <a:r>
              <a:rPr lang="en-US" sz="1700" dirty="0">
                <a:latin typeface="Times New Roman" panose="02020603050405020304" pitchFamily="18" charset="0"/>
                <a:cs typeface="Times New Roman" panose="02020603050405020304" pitchFamily="18" charset="0"/>
              </a:rPr>
              <a:t>possibly through </a:t>
            </a:r>
            <a:r>
              <a:rPr lang="en-US" sz="1700" b="1" dirty="0" smtClean="0">
                <a:latin typeface="Times New Roman" panose="02020603050405020304" pitchFamily="18" charset="0"/>
                <a:cs typeface="Times New Roman" panose="02020603050405020304" pitchFamily="18" charset="0"/>
              </a:rPr>
              <a:t>Extracellular Vesicles (EVs)</a:t>
            </a:r>
            <a:endParaRPr lang="en-US" sz="17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3" name="TextBox 2"/>
          <p:cNvSpPr txBox="1"/>
          <p:nvPr/>
        </p:nvSpPr>
        <p:spPr>
          <a:xfrm>
            <a:off x="76200" y="-19066"/>
            <a:ext cx="7848600" cy="400110"/>
          </a:xfrm>
          <a:prstGeom prst="rect">
            <a:avLst/>
          </a:prstGeom>
          <a:noFill/>
        </p:spPr>
        <p:txBody>
          <a:bodyPr wrap="square" rtlCol="0">
            <a:spAutoFit/>
          </a:bodyPr>
          <a:lstStyle/>
          <a:p>
            <a:r>
              <a:rPr lang="fr-FR" sz="2000" b="1" dirty="0"/>
              <a:t>Introduction</a:t>
            </a:r>
          </a:p>
        </p:txBody>
      </p:sp>
      <p:sp>
        <p:nvSpPr>
          <p:cNvPr id="7" name="TextBox 6"/>
          <p:cNvSpPr txBox="1"/>
          <p:nvPr/>
        </p:nvSpPr>
        <p:spPr>
          <a:xfrm>
            <a:off x="2590800" y="5026065"/>
            <a:ext cx="6096000" cy="784830"/>
          </a:xfrm>
          <a:prstGeom prst="rect">
            <a:avLst/>
          </a:prstGeom>
          <a:gradFill flip="none" rotWithShape="1">
            <a:gsLst>
              <a:gs pos="0">
                <a:schemeClr val="accent1">
                  <a:tint val="66000"/>
                  <a:satMod val="160000"/>
                </a:schemeClr>
              </a:gs>
              <a:gs pos="96237">
                <a:srgbClr val="E9E7E8">
                  <a:alpha val="59000"/>
                  <a:lumMod val="92000"/>
                  <a:lumOff val="8000"/>
                </a:srgbClr>
              </a:gs>
              <a:gs pos="9000">
                <a:srgbClr val="AFCFFF">
                  <a:alpha val="36000"/>
                  <a:lumMod val="86000"/>
                  <a:lumOff val="14000"/>
                </a:srgbClr>
              </a:gs>
            </a:gsLst>
            <a:path path="rect">
              <a:fillToRect l="100000" t="100000"/>
            </a:path>
            <a:tileRect r="-100000" b="-100000"/>
          </a:gradFill>
        </p:spPr>
        <p:txBody>
          <a:bodyPr wrap="square" rtlCol="0">
            <a:spAutoFit/>
          </a:bodyPr>
          <a:lstStyle/>
          <a:p>
            <a:r>
              <a:rPr lang="en-US" sz="1500" b="1" dirty="0" smtClean="0">
                <a:latin typeface="Times New Roman" panose="02020603050405020304" pitchFamily="18" charset="0"/>
                <a:cs typeface="Times New Roman" panose="02020603050405020304" pitchFamily="18" charset="0"/>
              </a:rPr>
              <a:t>EVs </a:t>
            </a:r>
            <a:r>
              <a:rPr lang="en-US" sz="1500" dirty="0" smtClean="0">
                <a:latin typeface="Times New Roman" panose="02020603050405020304" pitchFamily="18" charset="0"/>
                <a:cs typeface="Times New Roman" panose="02020603050405020304" pitchFamily="18" charset="0"/>
              </a:rPr>
              <a:t>are small size particles released by all cells, containing molecules and genetic material from their donor cells, which can be horizontally transferred to recipient cells, being </a:t>
            </a:r>
            <a:r>
              <a:rPr lang="en-US" sz="1500" b="1" dirty="0" smtClean="0">
                <a:latin typeface="Times New Roman" panose="02020603050405020304" pitchFamily="18" charset="0"/>
                <a:cs typeface="Times New Roman" panose="02020603050405020304" pitchFamily="18" charset="0"/>
              </a:rPr>
              <a:t>important mediators of drug resistance</a:t>
            </a:r>
            <a:endParaRPr lang="en-US" sz="15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334" t="3572" r="16666" b="52381"/>
          <a:stretch/>
        </p:blipFill>
        <p:spPr>
          <a:xfrm>
            <a:off x="3004261" y="2334369"/>
            <a:ext cx="6101127" cy="2351475"/>
          </a:xfrm>
          <a:prstGeom prst="rect">
            <a:avLst/>
          </a:prstGeom>
        </p:spPr>
      </p:pic>
      <p:sp>
        <p:nvSpPr>
          <p:cNvPr id="11" name="TextBox 10"/>
          <p:cNvSpPr txBox="1"/>
          <p:nvPr/>
        </p:nvSpPr>
        <p:spPr>
          <a:xfrm>
            <a:off x="157223" y="463956"/>
            <a:ext cx="2951642" cy="400110"/>
          </a:xfrm>
          <a:prstGeom prst="rect">
            <a:avLst/>
          </a:prstGeom>
          <a:noFill/>
        </p:spPr>
        <p:txBody>
          <a:bodyPr wrap="non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Drug resistance in PDAC</a:t>
            </a:r>
          </a:p>
        </p:txBody>
      </p:sp>
      <p:sp>
        <p:nvSpPr>
          <p:cNvPr id="12" name="TextBox 11"/>
          <p:cNvSpPr txBox="1"/>
          <p:nvPr/>
        </p:nvSpPr>
        <p:spPr>
          <a:xfrm>
            <a:off x="76200" y="2904143"/>
            <a:ext cx="2982311" cy="1077218"/>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EVs </a:t>
            </a:r>
            <a:r>
              <a:rPr lang="en-US" sz="1600" b="1" dirty="0">
                <a:latin typeface="Times New Roman" panose="02020603050405020304" pitchFamily="18" charset="0"/>
                <a:cs typeface="Times New Roman" panose="02020603050405020304" pitchFamily="18" charset="0"/>
              </a:rPr>
              <a:t>released by macrophages </a:t>
            </a:r>
            <a:r>
              <a:rPr lang="en-US" sz="1600" dirty="0">
                <a:latin typeface="Times New Roman" panose="02020603050405020304" pitchFamily="18" charset="0"/>
                <a:cs typeface="Times New Roman" panose="02020603050405020304" pitchFamily="18" charset="0"/>
              </a:rPr>
              <a:t>might have a role in </a:t>
            </a:r>
            <a:r>
              <a:rPr lang="en-US" sz="1600" b="1" dirty="0">
                <a:latin typeface="Times New Roman" panose="02020603050405020304" pitchFamily="18" charset="0"/>
                <a:cs typeface="Times New Roman" panose="02020603050405020304" pitchFamily="18" charset="0"/>
              </a:rPr>
              <a:t>PDAC drug resistance</a:t>
            </a:r>
            <a:r>
              <a:rPr lang="en-US" sz="1600" dirty="0">
                <a:latin typeface="Times New Roman" panose="02020603050405020304" pitchFamily="18" charset="0"/>
                <a:cs typeface="Times New Roman" panose="02020603050405020304" pitchFamily="18" charset="0"/>
              </a:rPr>
              <a:t>, by carrying cargo from their donor </a:t>
            </a:r>
            <a:r>
              <a:rPr lang="en-US" sz="1600" dirty="0" smtClean="0">
                <a:latin typeface="Times New Roman" panose="02020603050405020304" pitchFamily="18" charset="0"/>
                <a:cs typeface="Times New Roman" panose="02020603050405020304" pitchFamily="18" charset="0"/>
              </a:rPr>
              <a:t>macrophages</a:t>
            </a:r>
            <a:endParaRPr lang="en-US" sz="16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a:off x="5486400" y="4285067"/>
            <a:ext cx="152400" cy="6679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9215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3" name="TextBox 2"/>
          <p:cNvSpPr txBox="1"/>
          <p:nvPr/>
        </p:nvSpPr>
        <p:spPr>
          <a:xfrm>
            <a:off x="76200" y="-19066"/>
            <a:ext cx="7848600" cy="400110"/>
          </a:xfrm>
          <a:prstGeom prst="rect">
            <a:avLst/>
          </a:prstGeom>
          <a:noFill/>
        </p:spPr>
        <p:txBody>
          <a:bodyPr wrap="square" rtlCol="0">
            <a:spAutoFit/>
          </a:bodyPr>
          <a:lstStyle/>
          <a:p>
            <a:r>
              <a:rPr lang="fr-FR" sz="2000" b="1" dirty="0" smtClean="0"/>
              <a:t>AIMS</a:t>
            </a:r>
            <a:endParaRPr lang="fr-FR" sz="2000" b="1" dirty="0"/>
          </a:p>
        </p:txBody>
      </p:sp>
      <p:sp>
        <p:nvSpPr>
          <p:cNvPr id="7" name="TextBox 6"/>
          <p:cNvSpPr txBox="1"/>
          <p:nvPr/>
        </p:nvSpPr>
        <p:spPr>
          <a:xfrm>
            <a:off x="457200" y="1307604"/>
            <a:ext cx="7883369" cy="3785652"/>
          </a:xfrm>
          <a:prstGeom prst="rect">
            <a:avLst/>
          </a:prstGeom>
          <a:noFill/>
        </p:spPr>
        <p:txBody>
          <a:bodyPr wrap="square" rtlCol="0">
            <a:spAutoFit/>
          </a:bodyPr>
          <a:lstStyle/>
          <a:p>
            <a:pPr marL="285750" indent="-285750" algn="just" defTabSz="357188">
              <a:lnSpc>
                <a:spcPct val="150000"/>
              </a:lnSpc>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Identify</a:t>
            </a:r>
            <a:r>
              <a:rPr lang="en-US" sz="2000" b="1" dirty="0">
                <a:latin typeface="Times New Roman" panose="02020603050405020304" pitchFamily="18" charset="0"/>
                <a:cs typeface="Times New Roman" panose="02020603050405020304" pitchFamily="18" charset="0"/>
              </a:rPr>
              <a:t>, in the cargo of EVs shed by </a:t>
            </a:r>
            <a:r>
              <a:rPr lang="en-US" sz="2000" b="1" dirty="0" smtClean="0">
                <a:latin typeface="Times New Roman" panose="02020603050405020304" pitchFamily="18" charset="0"/>
                <a:cs typeface="Times New Roman" panose="02020603050405020304" pitchFamily="18" charset="0"/>
              </a:rPr>
              <a:t>human anti-inflammatory macrophages</a:t>
            </a:r>
            <a:r>
              <a:rPr lang="en-US" sz="2000" b="1" dirty="0">
                <a:latin typeface="Times New Roman" panose="02020603050405020304" pitchFamily="18" charset="0"/>
                <a:cs typeface="Times New Roman" panose="02020603050405020304" pitchFamily="18" charset="0"/>
              </a:rPr>
              <a:t>, proteins responsible for decreasing sensitivity to gemcitabine (standard-based chemotherapy in PDAC</a:t>
            </a:r>
            <a:r>
              <a:rPr lang="en-US" sz="2000" b="1" dirty="0" smtClean="0">
                <a:latin typeface="Times New Roman" panose="02020603050405020304" pitchFamily="18" charset="0"/>
                <a:cs typeface="Times New Roman" panose="02020603050405020304" pitchFamily="18" charset="0"/>
              </a:rPr>
              <a:t>)</a:t>
            </a:r>
          </a:p>
          <a:p>
            <a:pPr marL="285750" indent="-285750" algn="just" defTabSz="357188">
              <a:lnSpc>
                <a:spcPct val="150000"/>
              </a:lnSpc>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lgn="just" defTabSz="357188">
              <a:lnSpc>
                <a:spcPct val="150000"/>
              </a:lnSpc>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lgn="just" defTabSz="357188">
              <a:lnSpc>
                <a:spcPct val="150000"/>
              </a:lnSpc>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Study </a:t>
            </a:r>
            <a:r>
              <a:rPr lang="en-US" sz="2000" b="1" dirty="0">
                <a:latin typeface="Times New Roman" panose="02020603050405020304" pitchFamily="18" charset="0"/>
                <a:cs typeface="Times New Roman" panose="02020603050405020304" pitchFamily="18" charset="0"/>
              </a:rPr>
              <a:t>in </a:t>
            </a:r>
            <a:r>
              <a:rPr lang="en-US" sz="2000" b="1" dirty="0" smtClean="0">
                <a:latin typeface="Times New Roman" panose="02020603050405020304" pitchFamily="18" charset="0"/>
                <a:cs typeface="Times New Roman" panose="02020603050405020304" pitchFamily="18" charset="0"/>
              </a:rPr>
              <a:t>pancreatic cancer </a:t>
            </a:r>
            <a:r>
              <a:rPr lang="en-US" sz="2000" b="1" dirty="0">
                <a:latin typeface="Times New Roman" panose="02020603050405020304" pitchFamily="18" charset="0"/>
                <a:cs typeface="Times New Roman" panose="02020603050405020304" pitchFamily="18" charset="0"/>
              </a:rPr>
              <a:t>cells the antitumor effect of drugs clinically approved for other diseases and known to inhibit those protein targets as an off-target </a:t>
            </a:r>
            <a:r>
              <a:rPr lang="en-US" sz="2000" b="1" dirty="0" smtClean="0">
                <a:latin typeface="Times New Roman" panose="02020603050405020304" pitchFamily="18" charset="0"/>
                <a:cs typeface="Times New Roman" panose="02020603050405020304" pitchFamily="18" charset="0"/>
              </a:rPr>
              <a:t>effect</a:t>
            </a: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131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10" name="TextBox 9"/>
          <p:cNvSpPr txBox="1"/>
          <p:nvPr/>
        </p:nvSpPr>
        <p:spPr>
          <a:xfrm>
            <a:off x="0" y="460898"/>
            <a:ext cx="8458199" cy="677108"/>
          </a:xfrm>
          <a:prstGeom prst="rect">
            <a:avLst/>
          </a:prstGeom>
          <a:noFill/>
        </p:spPr>
        <p:txBody>
          <a:bodyPr wrap="square" rtlCol="0">
            <a:spAutoFit/>
          </a:bodyPr>
          <a:lstStyle/>
          <a:p>
            <a:pPr algn="ctr"/>
            <a:r>
              <a:rPr lang="en-GB" sz="2000" b="1" dirty="0" smtClean="0">
                <a:solidFill>
                  <a:srgbClr val="002060"/>
                </a:solidFill>
                <a:latin typeface="Times New Roman" panose="02020603050405020304" pitchFamily="18" charset="0"/>
                <a:cs typeface="Times New Roman" panose="02020603050405020304" pitchFamily="18" charset="0"/>
              </a:rPr>
              <a:t>Successful </a:t>
            </a:r>
            <a:r>
              <a:rPr lang="en-GB" sz="2000" b="1" dirty="0">
                <a:solidFill>
                  <a:srgbClr val="002060"/>
                </a:solidFill>
                <a:latin typeface="Times New Roman" panose="02020603050405020304" pitchFamily="18" charset="0"/>
                <a:cs typeface="Times New Roman" panose="02020603050405020304" pitchFamily="18" charset="0"/>
              </a:rPr>
              <a:t>characterisation of EVs released from human macrophages</a:t>
            </a:r>
          </a:p>
          <a:p>
            <a:pPr algn="ctr"/>
            <a:r>
              <a:rPr lang="en-GB" dirty="0">
                <a:solidFill>
                  <a:srgbClr val="002060"/>
                </a:solidFill>
                <a:latin typeface="Times New Roman" panose="02020603050405020304" pitchFamily="18" charset="0"/>
                <a:cs typeface="Times New Roman" panose="02020603050405020304" pitchFamily="18" charset="0"/>
              </a:rPr>
              <a:t>(isolated from healthy blood donors</a:t>
            </a:r>
            <a:r>
              <a:rPr lang="en-GB" dirty="0" smtClean="0">
                <a:solidFill>
                  <a:srgbClr val="002060"/>
                </a:solidFill>
                <a:latin typeface="Times New Roman" panose="02020603050405020304" pitchFamily="18" charset="0"/>
                <a:cs typeface="Times New Roman" panose="02020603050405020304" pitchFamily="18" charset="0"/>
              </a:rPr>
              <a:t>)</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7340" t="4497" r="-1224" b="4146"/>
          <a:stretch/>
        </p:blipFill>
        <p:spPr>
          <a:xfrm>
            <a:off x="6013971" y="2823166"/>
            <a:ext cx="2895600" cy="2857821"/>
          </a:xfrm>
          <a:prstGeom prst="rect">
            <a:avLst/>
          </a:prstGeom>
          <a:ln w="38100">
            <a:solidFill>
              <a:schemeClr val="tx1"/>
            </a:solidFill>
          </a:ln>
        </p:spPr>
      </p:pic>
      <p:sp>
        <p:nvSpPr>
          <p:cNvPr id="23" name="Rectangle 22"/>
          <p:cNvSpPr/>
          <p:nvPr/>
        </p:nvSpPr>
        <p:spPr>
          <a:xfrm>
            <a:off x="2614448" y="2945318"/>
            <a:ext cx="726176" cy="51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401614" y="3997724"/>
            <a:ext cx="2675975" cy="338554"/>
          </a:xfrm>
          <a:prstGeom prst="rect">
            <a:avLst/>
          </a:prstGeom>
          <a:noFill/>
          <a:ln>
            <a:solidFill>
              <a:schemeClr val="tx1"/>
            </a:solidFill>
          </a:ln>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Differential Centrifugation</a:t>
            </a:r>
            <a:endParaRPr lang="en-US" sz="1600" b="1" dirty="0">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rotWithShape="1">
          <a:blip r:embed="rId6">
            <a:extLst>
              <a:ext uri="{28A0092B-C50C-407E-A947-70E740481C1C}">
                <a14:useLocalDpi xmlns:a14="http://schemas.microsoft.com/office/drawing/2010/main" val="0"/>
              </a:ext>
            </a:extLst>
          </a:blip>
          <a:srcRect r="27500" b="44404"/>
          <a:stretch/>
        </p:blipFill>
        <p:spPr>
          <a:xfrm>
            <a:off x="114521" y="1295400"/>
            <a:ext cx="4999854" cy="2683887"/>
          </a:xfrm>
          <a:prstGeom prst="rect">
            <a:avLst/>
          </a:prstGeom>
        </p:spPr>
      </p:pic>
      <p:cxnSp>
        <p:nvCxnSpPr>
          <p:cNvPr id="46" name="Elbow Connector 45"/>
          <p:cNvCxnSpPr>
            <a:stCxn id="26" idx="3"/>
          </p:cNvCxnSpPr>
          <p:nvPr/>
        </p:nvCxnSpPr>
        <p:spPr>
          <a:xfrm>
            <a:off x="5077589" y="4167001"/>
            <a:ext cx="789811" cy="709799"/>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sp>
        <p:nvSpPr>
          <p:cNvPr id="47" name="Oval 46"/>
          <p:cNvSpPr/>
          <p:nvPr/>
        </p:nvSpPr>
        <p:spPr>
          <a:xfrm>
            <a:off x="4876800" y="1905000"/>
            <a:ext cx="3810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p:cNvPicPr>
            <a:picLocks noChangeAspect="1"/>
          </p:cNvPicPr>
          <p:nvPr/>
        </p:nvPicPr>
        <p:blipFill>
          <a:blip r:embed="rId4"/>
          <a:stretch>
            <a:fillRect/>
          </a:stretch>
        </p:blipFill>
        <p:spPr>
          <a:xfrm>
            <a:off x="4236691" y="1802482"/>
            <a:ext cx="4804177" cy="2871463"/>
          </a:xfrm>
          <a:prstGeom prst="rect">
            <a:avLst/>
          </a:prstGeom>
          <a:ln>
            <a:solidFill>
              <a:schemeClr val="bg1"/>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82775"/>
          <a:stretch/>
        </p:blipFill>
        <p:spPr>
          <a:xfrm>
            <a:off x="3" y="4391"/>
            <a:ext cx="9143997" cy="378275"/>
          </a:xfrm>
          <a:prstGeom prst="rect">
            <a:avLst/>
          </a:prstGeom>
        </p:spPr>
      </p:pic>
      <p:sp>
        <p:nvSpPr>
          <p:cNvPr id="9" name="TextBox 8"/>
          <p:cNvSpPr txBox="1"/>
          <p:nvPr/>
        </p:nvSpPr>
        <p:spPr>
          <a:xfrm>
            <a:off x="76200" y="-19066"/>
            <a:ext cx="7848600" cy="400110"/>
          </a:xfrm>
          <a:prstGeom prst="rect">
            <a:avLst/>
          </a:prstGeom>
          <a:noFill/>
        </p:spPr>
        <p:txBody>
          <a:bodyPr wrap="square" rtlCol="0">
            <a:spAutoFit/>
          </a:bodyPr>
          <a:lstStyle/>
          <a:p>
            <a:r>
              <a:rPr lang="fr-FR" sz="2000" b="1" dirty="0" err="1" smtClean="0"/>
              <a:t>Results</a:t>
            </a:r>
            <a:r>
              <a:rPr lang="fr-FR" sz="2000" b="1" dirty="0" smtClean="0"/>
              <a:t> and Discussion</a:t>
            </a:r>
            <a:endParaRPr lang="fr-FR" sz="2000" b="1" dirty="0"/>
          </a:p>
        </p:txBody>
      </p:sp>
      <p:sp>
        <p:nvSpPr>
          <p:cNvPr id="10" name="TextBox 9"/>
          <p:cNvSpPr txBox="1"/>
          <p:nvPr/>
        </p:nvSpPr>
        <p:spPr>
          <a:xfrm>
            <a:off x="609600" y="480260"/>
            <a:ext cx="8431924" cy="707886"/>
          </a:xfrm>
          <a:prstGeom prst="rect">
            <a:avLst/>
          </a:prstGeom>
          <a:noFill/>
        </p:spPr>
        <p:txBody>
          <a:bodyPr wrap="square" rtlCol="0">
            <a:spAutoFi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Large </a:t>
            </a:r>
            <a:r>
              <a:rPr lang="en-US" sz="2000" b="1" dirty="0">
                <a:solidFill>
                  <a:srgbClr val="002060"/>
                </a:solidFill>
                <a:latin typeface="Times New Roman" panose="02020603050405020304" pitchFamily="18" charset="0"/>
                <a:cs typeface="Times New Roman" panose="02020603050405020304" pitchFamily="18" charset="0"/>
              </a:rPr>
              <a:t>EVs </a:t>
            </a:r>
            <a:r>
              <a:rPr lang="en-US" sz="2000" b="1" dirty="0" smtClean="0">
                <a:solidFill>
                  <a:srgbClr val="002060"/>
                </a:solidFill>
                <a:latin typeface="Times New Roman" panose="02020603050405020304" pitchFamily="18" charset="0"/>
                <a:cs typeface="Times New Roman" panose="02020603050405020304" pitchFamily="18" charset="0"/>
              </a:rPr>
              <a:t>shed by macrophages decreased PDAC cellular response to gemcitabine in a concentration-dependent manner</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212257" y="5643747"/>
            <a:ext cx="3855543"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Anti-Mac: </a:t>
            </a:r>
            <a:r>
              <a:rPr lang="en-US" sz="1400" dirty="0" smtClean="0">
                <a:latin typeface="Times New Roman" panose="02020603050405020304" pitchFamily="18" charset="0"/>
                <a:cs typeface="Times New Roman" panose="02020603050405020304" pitchFamily="18" charset="0"/>
              </a:rPr>
              <a:t>anti-inflammatory human macrophages</a:t>
            </a:r>
            <a:endParaRPr lang="en-US" sz="14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7340" t="4497" r="-1224" b="4146"/>
          <a:stretch/>
        </p:blipFill>
        <p:spPr>
          <a:xfrm>
            <a:off x="157799" y="1964636"/>
            <a:ext cx="2988787" cy="2949792"/>
          </a:xfrm>
          <a:prstGeom prst="rect">
            <a:avLst/>
          </a:prstGeom>
          <a:ln>
            <a:solidFill>
              <a:srgbClr val="0070C0"/>
            </a:solidFill>
          </a:ln>
        </p:spPr>
      </p:pic>
      <p:cxnSp>
        <p:nvCxnSpPr>
          <p:cNvPr id="20" name="Elbow Connector 19"/>
          <p:cNvCxnSpPr/>
          <p:nvPr/>
        </p:nvCxnSpPr>
        <p:spPr>
          <a:xfrm>
            <a:off x="2878922" y="3808978"/>
            <a:ext cx="1588178" cy="414733"/>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2296887" y="2025191"/>
            <a:ext cx="726176" cy="51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201379" y="4745946"/>
            <a:ext cx="4942621"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Co-culture experiments </a:t>
            </a:r>
            <a:r>
              <a:rPr lang="en-US" sz="1600" dirty="0" smtClean="0">
                <a:latin typeface="Times New Roman" panose="02020603050405020304" pitchFamily="18" charset="0"/>
                <a:cs typeface="Times New Roman" panose="02020603050405020304" pitchFamily="18" charset="0"/>
              </a:rPr>
              <a:t>of Large EVs with BCPC3 cells</a:t>
            </a:r>
            <a:endParaRPr lang="en-US" sz="16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4467100" y="1502232"/>
            <a:ext cx="1101584"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SRB assay</a:t>
            </a:r>
            <a:endParaRPr lang="en-US" sz="1600" b="1" dirty="0">
              <a:latin typeface="Times New Roman" panose="02020603050405020304" pitchFamily="18" charset="0"/>
              <a:cs typeface="Times New Roman" panose="02020603050405020304" pitchFamily="18" charset="0"/>
            </a:endParaRPr>
          </a:p>
        </p:txBody>
      </p:sp>
      <p:cxnSp>
        <p:nvCxnSpPr>
          <p:cNvPr id="4" name="Elbow Connector 3"/>
          <p:cNvCxnSpPr/>
          <p:nvPr/>
        </p:nvCxnSpPr>
        <p:spPr>
          <a:xfrm rot="16200000" flipH="1">
            <a:off x="1892068" y="4756298"/>
            <a:ext cx="475497" cy="334142"/>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893165" y="5136976"/>
            <a:ext cx="2743200" cy="523220"/>
          </a:xfrm>
          <a:prstGeom prst="rect">
            <a:avLst/>
          </a:prstGeom>
          <a:noFill/>
        </p:spPr>
        <p:txBody>
          <a:bodyPr wrap="square" rtlCol="0">
            <a:spAutoFit/>
          </a:bodyPr>
          <a:lstStyle/>
          <a:p>
            <a:pPr algn="ctr"/>
            <a:r>
              <a:rPr lang="en-GB" sz="1400" dirty="0" smtClean="0">
                <a:latin typeface="Times New Roman" panose="02020603050405020304" pitchFamily="18" charset="0"/>
                <a:cs typeface="Times New Roman" panose="02020603050405020304" pitchFamily="18" charset="0"/>
              </a:rPr>
              <a:t>Did not affect response </a:t>
            </a:r>
            <a:r>
              <a:rPr lang="en-GB" sz="1400" dirty="0">
                <a:latin typeface="Times New Roman" panose="02020603050405020304" pitchFamily="18" charset="0"/>
                <a:cs typeface="Times New Roman" panose="02020603050405020304" pitchFamily="18" charset="0"/>
              </a:rPr>
              <a:t>to </a:t>
            </a:r>
            <a:r>
              <a:rPr lang="en-GB" sz="1400" dirty="0" smtClean="0">
                <a:latin typeface="Times New Roman" panose="02020603050405020304" pitchFamily="18" charset="0"/>
                <a:cs typeface="Times New Roman" panose="02020603050405020304" pitchFamily="18" charset="0"/>
              </a:rPr>
              <a:t>gemcitabine </a:t>
            </a:r>
            <a:r>
              <a:rPr lang="en-GB" sz="1400" dirty="0">
                <a:latin typeface="Times New Roman" panose="02020603050405020304" pitchFamily="18" charset="0"/>
                <a:cs typeface="Times New Roman" panose="02020603050405020304" pitchFamily="18" charset="0"/>
              </a:rPr>
              <a:t>treatment </a:t>
            </a:r>
            <a:endParaRPr lang="en-US" sz="1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692405" y="5161118"/>
            <a:ext cx="2444515" cy="276999"/>
          </a:xfrm>
          <a:prstGeom prst="rect">
            <a:avLst/>
          </a:prstGeom>
          <a:noFill/>
        </p:spPr>
        <p:txBody>
          <a:bodyPr wrap="none" rtlCol="0">
            <a:spAutoFit/>
          </a:bodyPr>
          <a:lstStyle/>
          <a:p>
            <a:r>
              <a:rPr lang="en-US" sz="1200" b="1" dirty="0" smtClean="0"/>
              <a:t>*</a:t>
            </a:r>
            <a:r>
              <a:rPr lang="en-US" sz="1200" dirty="0" smtClean="0"/>
              <a:t>compared with gemcitabine alone</a:t>
            </a:r>
            <a:endParaRPr lang="en-US" sz="1200" dirty="0"/>
          </a:p>
        </p:txBody>
      </p:sp>
      <p:sp>
        <p:nvSpPr>
          <p:cNvPr id="21" name="TextBox 20"/>
          <p:cNvSpPr txBox="1"/>
          <p:nvPr/>
        </p:nvSpPr>
        <p:spPr>
          <a:xfrm>
            <a:off x="-34189" y="5773595"/>
            <a:ext cx="3773790"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(Cancer Letters, </a:t>
            </a:r>
            <a:r>
              <a:rPr lang="en-US" sz="1000" b="1" i="1" dirty="0" smtClean="0">
                <a:latin typeface="Arial" panose="020B0604020202020204" pitchFamily="34" charset="0"/>
                <a:cs typeface="Arial" panose="020B0604020202020204" pitchFamily="34" charset="0"/>
              </a:rPr>
              <a:t>in Press</a:t>
            </a:r>
            <a:r>
              <a:rPr lang="en-US" sz="1000" b="1" dirty="0" smtClean="0">
                <a:latin typeface="Arial" panose="020B0604020202020204" pitchFamily="34" charset="0"/>
                <a:cs typeface="Arial" panose="020B0604020202020204" pitchFamily="34" charset="0"/>
              </a:rPr>
              <a:t>, </a:t>
            </a:r>
            <a:r>
              <a:rPr lang="pt-PT" sz="1000" b="1">
                <a:latin typeface="Arial" panose="020B0604020202020204" pitchFamily="34" charset="0"/>
                <a:cs typeface="Arial" panose="020B0604020202020204" pitchFamily="34" charset="0"/>
              </a:rPr>
              <a:t>DOI: </a:t>
            </a:r>
            <a:r>
              <a:rPr lang="pt-PT" sz="1000" b="1" smtClean="0">
                <a:latin typeface="Arial" panose="020B0604020202020204" pitchFamily="34" charset="0"/>
                <a:cs typeface="Arial" panose="020B0604020202020204" pitchFamily="34" charset="0"/>
              </a:rPr>
              <a:t>10.1016/j.canlet.2020.11.013</a:t>
            </a:r>
            <a:r>
              <a:rPr lang="en-US" sz="1000" b="1" smtClean="0">
                <a:latin typeface="Arial" panose="020B0604020202020204" pitchFamily="34" charset="0"/>
                <a:cs typeface="Arial" panose="020B0604020202020204" pitchFamily="34" charset="0"/>
              </a:rPr>
              <a: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46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1500</Words>
  <Application>Microsoft Office PowerPoint</Application>
  <PresentationFormat>Apresentação no Ecrã (4:3)</PresentationFormat>
  <Paragraphs>202</Paragraphs>
  <Slides>23</Slides>
  <Notes>15</Notes>
  <HiddenSlides>0</HiddenSlides>
  <MMClips>0</MMClips>
  <ScaleCrop>false</ScaleCrop>
  <HeadingPairs>
    <vt:vector size="6" baseType="variant">
      <vt:variant>
        <vt:lpstr>Tipos de letra usados</vt:lpstr>
      </vt:variant>
      <vt:variant>
        <vt:i4>5</vt:i4>
      </vt:variant>
      <vt:variant>
        <vt:lpstr>Tema</vt:lpstr>
      </vt:variant>
      <vt:variant>
        <vt:i4>2</vt:i4>
      </vt:variant>
      <vt:variant>
        <vt:lpstr>Títulos dos diapositivos</vt:lpstr>
      </vt:variant>
      <vt:variant>
        <vt:i4>23</vt:i4>
      </vt:variant>
    </vt:vector>
  </HeadingPairs>
  <TitlesOfParts>
    <vt:vector size="30" baseType="lpstr">
      <vt:lpstr>Arial</vt:lpstr>
      <vt:lpstr>Calibri</vt:lpstr>
      <vt:lpstr>Calibri Light</vt:lpstr>
      <vt:lpstr>Times New Roman</vt:lpstr>
      <vt:lpstr>Wingdings</vt:lpstr>
      <vt:lpstr>Office Theme</vt:lpstr>
      <vt:lpstr>Custom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162</cp:revision>
  <dcterms:created xsi:type="dcterms:W3CDTF">2015-04-04T09:45:50Z</dcterms:created>
  <dcterms:modified xsi:type="dcterms:W3CDTF">2020-11-24T09:24:05Z</dcterms:modified>
</cp:coreProperties>
</file>