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Alexia Barbarossa" initials="AB" lastIdx="1" clrIdx="2">
    <p:extLst>
      <p:ext uri="{19B8F6BF-5375-455C-9EA6-DF929625EA0E}">
        <p15:presenceInfo xmlns:p15="http://schemas.microsoft.com/office/powerpoint/2012/main" userId="S-1-5-21-334596648-2440964806-3207665681-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4E9D"/>
    <a:srgbClr val="663399"/>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650" autoAdjust="0"/>
    <p:restoredTop sz="93554" autoAdjust="0"/>
  </p:normalViewPr>
  <p:slideViewPr>
    <p:cSldViewPr>
      <p:cViewPr>
        <p:scale>
          <a:sx n="20" d="100"/>
          <a:sy n="20" d="100"/>
        </p:scale>
        <p:origin x="1770" y="-1950"/>
      </p:cViewPr>
      <p:guideLst>
        <p:guide orient="horz" pos="13486"/>
        <p:guide pos="953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essi\Desktop\CC%20tesi%20MTT%20grafici.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Jessi\Desktop\CC%20tesi%20MTT%20grafici.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Jessi\Desktop\CC%20tesi%20MTT%20grafici.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Jessi\Desktop\CC%20tesi%20MTT%20grafici.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Jessi\Desktop\CC%20tesi%20MTT%20grafici.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Jessi\Desktop\CC%20tesi%20MTT%20grafici.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Jessi\Desktop\CC%20tesi%20MTT%20grafici.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2400" b="1" dirty="0"/>
              <a:t>THALIDOMIDE</a:t>
            </a:r>
          </a:p>
        </c:rich>
      </c:tx>
      <c:layout>
        <c:manualLayout>
          <c:xMode val="edge"/>
          <c:yMode val="edge"/>
          <c:x val="0.53850256449097622"/>
          <c:y val="2.2904369318227986E-2"/>
        </c:manualLayout>
      </c:layout>
      <c:overlay val="0"/>
      <c:spPr>
        <a:noFill/>
        <a:ln>
          <a:noFill/>
        </a:ln>
        <a:effectLst/>
      </c:spPr>
    </c:title>
    <c:autoTitleDeleted val="0"/>
    <c:plotArea>
      <c:layout>
        <c:manualLayout>
          <c:layoutTarget val="inner"/>
          <c:xMode val="edge"/>
          <c:yMode val="edge"/>
          <c:x val="0.14092825896762903"/>
          <c:y val="8.3750000000000005E-2"/>
          <c:w val="0.62219882514685665"/>
          <c:h val="0.72088764946048411"/>
        </c:manualLayout>
      </c:layout>
      <c:lineChart>
        <c:grouping val="standard"/>
        <c:varyColors val="0"/>
        <c:ser>
          <c:idx val="0"/>
          <c:order val="0"/>
          <c:tx>
            <c:strRef>
              <c:f>TALIDOMIDE!$G$1</c:f>
              <c:strCache>
                <c:ptCount val="1"/>
                <c:pt idx="0">
                  <c:v>MCF-10A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TALIDOMIDE!$G$11:$G$17</c:f>
                <c:numCache>
                  <c:formatCode>General</c:formatCode>
                  <c:ptCount val="7"/>
                  <c:pt idx="0">
                    <c:v>4.5999999999999996</c:v>
                  </c:pt>
                  <c:pt idx="1">
                    <c:v>3.3</c:v>
                  </c:pt>
                  <c:pt idx="2">
                    <c:v>2</c:v>
                  </c:pt>
                  <c:pt idx="3">
                    <c:v>1.98</c:v>
                  </c:pt>
                  <c:pt idx="4">
                    <c:v>3</c:v>
                  </c:pt>
                  <c:pt idx="5">
                    <c:v>2</c:v>
                  </c:pt>
                  <c:pt idx="6">
                    <c:v>4.4400000000000004</c:v>
                  </c:pt>
                </c:numCache>
              </c:numRef>
            </c:plus>
            <c:minus>
              <c:numRef>
                <c:f>TALIDOMIDE!$G$11:$G$17</c:f>
                <c:numCache>
                  <c:formatCode>General</c:formatCode>
                  <c:ptCount val="7"/>
                  <c:pt idx="0">
                    <c:v>4.5999999999999996</c:v>
                  </c:pt>
                  <c:pt idx="1">
                    <c:v>3.3</c:v>
                  </c:pt>
                  <c:pt idx="2">
                    <c:v>2</c:v>
                  </c:pt>
                  <c:pt idx="3">
                    <c:v>1.98</c:v>
                  </c:pt>
                  <c:pt idx="4">
                    <c:v>3</c:v>
                  </c:pt>
                  <c:pt idx="5">
                    <c:v>2</c:v>
                  </c:pt>
                  <c:pt idx="6">
                    <c:v>4.4400000000000004</c:v>
                  </c:pt>
                </c:numCache>
              </c:numRef>
            </c:minus>
            <c:spPr>
              <a:noFill/>
              <a:ln w="9525" cap="flat" cmpd="sng" algn="ctr">
                <a:solidFill>
                  <a:schemeClr val="tx1">
                    <a:lumMod val="65000"/>
                    <a:lumOff val="35000"/>
                  </a:schemeClr>
                </a:solidFill>
                <a:round/>
              </a:ln>
              <a:effectLst/>
            </c:spPr>
          </c:errBars>
          <c:cat>
            <c:numRef>
              <c:f>TALIDOMIDE!$F$3:$F$9</c:f>
              <c:numCache>
                <c:formatCode>General</c:formatCode>
                <c:ptCount val="7"/>
                <c:pt idx="0">
                  <c:v>0</c:v>
                </c:pt>
                <c:pt idx="1">
                  <c:v>0.1</c:v>
                </c:pt>
                <c:pt idx="2">
                  <c:v>1</c:v>
                </c:pt>
                <c:pt idx="3">
                  <c:v>10</c:v>
                </c:pt>
                <c:pt idx="4">
                  <c:v>20</c:v>
                </c:pt>
                <c:pt idx="5">
                  <c:v>40</c:v>
                </c:pt>
              </c:numCache>
            </c:numRef>
          </c:cat>
          <c:val>
            <c:numRef>
              <c:f>TALIDOMIDE!$G$3:$G$9</c:f>
              <c:numCache>
                <c:formatCode>General</c:formatCode>
                <c:ptCount val="7"/>
                <c:pt idx="0">
                  <c:v>100</c:v>
                </c:pt>
                <c:pt idx="1">
                  <c:v>99.02</c:v>
                </c:pt>
                <c:pt idx="2">
                  <c:v>96.594430000000003</c:v>
                </c:pt>
                <c:pt idx="3">
                  <c:v>96.996899999999997</c:v>
                </c:pt>
                <c:pt idx="4">
                  <c:v>98.060900000000004</c:v>
                </c:pt>
                <c:pt idx="5">
                  <c:v>96.852789999999999</c:v>
                </c:pt>
              </c:numCache>
            </c:numRef>
          </c:val>
          <c:smooth val="1"/>
          <c:extLst>
            <c:ext xmlns:c16="http://schemas.microsoft.com/office/drawing/2014/chart" uri="{C3380CC4-5D6E-409C-BE32-E72D297353CC}">
              <c16:uniqueId val="{00000000-6029-42DA-85F8-F38075B0536C}"/>
            </c:ext>
          </c:extLst>
        </c:ser>
        <c:ser>
          <c:idx val="1"/>
          <c:order val="1"/>
          <c:tx>
            <c:strRef>
              <c:f>TALIDOMIDE!$H$1</c:f>
              <c:strCache>
                <c:ptCount val="1"/>
                <c:pt idx="0">
                  <c:v>MCF-7 </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TALIDOMIDE!$H$11:$H$17</c:f>
                <c:numCache>
                  <c:formatCode>General</c:formatCode>
                  <c:ptCount val="7"/>
                  <c:pt idx="0">
                    <c:v>2.2999999999999998</c:v>
                  </c:pt>
                  <c:pt idx="1">
                    <c:v>4.5</c:v>
                  </c:pt>
                  <c:pt idx="2">
                    <c:v>5</c:v>
                  </c:pt>
                  <c:pt idx="3">
                    <c:v>2</c:v>
                  </c:pt>
                  <c:pt idx="4">
                    <c:v>3.45</c:v>
                  </c:pt>
                  <c:pt idx="5">
                    <c:v>2</c:v>
                  </c:pt>
                  <c:pt idx="6">
                    <c:v>1.86</c:v>
                  </c:pt>
                </c:numCache>
              </c:numRef>
            </c:plus>
            <c:minus>
              <c:numRef>
                <c:f>TALIDOMIDE!$H$11:$H$17</c:f>
                <c:numCache>
                  <c:formatCode>General</c:formatCode>
                  <c:ptCount val="7"/>
                  <c:pt idx="0">
                    <c:v>2.2999999999999998</c:v>
                  </c:pt>
                  <c:pt idx="1">
                    <c:v>4.5</c:v>
                  </c:pt>
                  <c:pt idx="2">
                    <c:v>5</c:v>
                  </c:pt>
                  <c:pt idx="3">
                    <c:v>2</c:v>
                  </c:pt>
                  <c:pt idx="4">
                    <c:v>3.45</c:v>
                  </c:pt>
                  <c:pt idx="5">
                    <c:v>2</c:v>
                  </c:pt>
                  <c:pt idx="6">
                    <c:v>1.86</c:v>
                  </c:pt>
                </c:numCache>
              </c:numRef>
            </c:minus>
            <c:spPr>
              <a:noFill/>
              <a:ln w="9525" cap="flat" cmpd="sng" algn="ctr">
                <a:solidFill>
                  <a:schemeClr val="tx1">
                    <a:lumMod val="65000"/>
                    <a:lumOff val="35000"/>
                  </a:schemeClr>
                </a:solidFill>
                <a:round/>
              </a:ln>
              <a:effectLst/>
            </c:spPr>
          </c:errBars>
          <c:cat>
            <c:numRef>
              <c:f>TALIDOMIDE!$F$3:$F$9</c:f>
              <c:numCache>
                <c:formatCode>General</c:formatCode>
                <c:ptCount val="7"/>
                <c:pt idx="0">
                  <c:v>0</c:v>
                </c:pt>
                <c:pt idx="1">
                  <c:v>0.1</c:v>
                </c:pt>
                <c:pt idx="2">
                  <c:v>1</c:v>
                </c:pt>
                <c:pt idx="3">
                  <c:v>10</c:v>
                </c:pt>
                <c:pt idx="4">
                  <c:v>20</c:v>
                </c:pt>
                <c:pt idx="5">
                  <c:v>40</c:v>
                </c:pt>
              </c:numCache>
            </c:numRef>
          </c:cat>
          <c:val>
            <c:numRef>
              <c:f>TALIDOMIDE!$H$3:$H$9</c:f>
              <c:numCache>
                <c:formatCode>General</c:formatCode>
                <c:ptCount val="7"/>
                <c:pt idx="0">
                  <c:v>100</c:v>
                </c:pt>
                <c:pt idx="1">
                  <c:v>100.3296</c:v>
                </c:pt>
                <c:pt idx="2">
                  <c:v>99.670360000000002</c:v>
                </c:pt>
                <c:pt idx="3">
                  <c:v>98.226420000000005</c:v>
                </c:pt>
                <c:pt idx="4">
                  <c:v>97.284829999999999</c:v>
                </c:pt>
                <c:pt idx="5">
                  <c:v>99.259259999999998</c:v>
                </c:pt>
              </c:numCache>
            </c:numRef>
          </c:val>
          <c:smooth val="1"/>
          <c:extLst>
            <c:ext xmlns:c16="http://schemas.microsoft.com/office/drawing/2014/chart" uri="{C3380CC4-5D6E-409C-BE32-E72D297353CC}">
              <c16:uniqueId val="{00000001-6029-42DA-85F8-F38075B0536C}"/>
            </c:ext>
          </c:extLst>
        </c:ser>
        <c:ser>
          <c:idx val="2"/>
          <c:order val="2"/>
          <c:tx>
            <c:strRef>
              <c:f>TALIDOMIDE!$I$1</c:f>
              <c:strCache>
                <c:ptCount val="1"/>
                <c:pt idx="0">
                  <c:v>MDA-MB-231</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errBars>
            <c:errDir val="y"/>
            <c:errBarType val="both"/>
            <c:errValType val="cust"/>
            <c:noEndCap val="0"/>
            <c:plus>
              <c:numRef>
                <c:f>TALIDOMIDE!$I$11:$I$17</c:f>
                <c:numCache>
                  <c:formatCode>General</c:formatCode>
                  <c:ptCount val="7"/>
                  <c:pt idx="0">
                    <c:v>3.6</c:v>
                  </c:pt>
                  <c:pt idx="1">
                    <c:v>2</c:v>
                  </c:pt>
                  <c:pt idx="2">
                    <c:v>4</c:v>
                  </c:pt>
                  <c:pt idx="3">
                    <c:v>5.4</c:v>
                  </c:pt>
                  <c:pt idx="4">
                    <c:v>2.8</c:v>
                  </c:pt>
                  <c:pt idx="5">
                    <c:v>4</c:v>
                  </c:pt>
                  <c:pt idx="6">
                    <c:v>1.66</c:v>
                  </c:pt>
                </c:numCache>
              </c:numRef>
            </c:plus>
            <c:minus>
              <c:numRef>
                <c:f>TALIDOMIDE!$I$11:$I$17</c:f>
                <c:numCache>
                  <c:formatCode>General</c:formatCode>
                  <c:ptCount val="7"/>
                  <c:pt idx="0">
                    <c:v>3.6</c:v>
                  </c:pt>
                  <c:pt idx="1">
                    <c:v>2</c:v>
                  </c:pt>
                  <c:pt idx="2">
                    <c:v>4</c:v>
                  </c:pt>
                  <c:pt idx="3">
                    <c:v>5.4</c:v>
                  </c:pt>
                  <c:pt idx="4">
                    <c:v>2.8</c:v>
                  </c:pt>
                  <c:pt idx="5">
                    <c:v>4</c:v>
                  </c:pt>
                  <c:pt idx="6">
                    <c:v>1.66</c:v>
                  </c:pt>
                </c:numCache>
              </c:numRef>
            </c:minus>
            <c:spPr>
              <a:noFill/>
              <a:ln w="9525" cap="flat" cmpd="sng" algn="ctr">
                <a:solidFill>
                  <a:schemeClr val="tx1">
                    <a:lumMod val="65000"/>
                    <a:lumOff val="35000"/>
                  </a:schemeClr>
                </a:solidFill>
                <a:round/>
              </a:ln>
              <a:effectLst/>
            </c:spPr>
          </c:errBars>
          <c:cat>
            <c:numRef>
              <c:f>TALIDOMIDE!$F$3:$F$9</c:f>
              <c:numCache>
                <c:formatCode>General</c:formatCode>
                <c:ptCount val="7"/>
                <c:pt idx="0">
                  <c:v>0</c:v>
                </c:pt>
                <c:pt idx="1">
                  <c:v>0.1</c:v>
                </c:pt>
                <c:pt idx="2">
                  <c:v>1</c:v>
                </c:pt>
                <c:pt idx="3">
                  <c:v>10</c:v>
                </c:pt>
                <c:pt idx="4">
                  <c:v>20</c:v>
                </c:pt>
                <c:pt idx="5">
                  <c:v>40</c:v>
                </c:pt>
              </c:numCache>
            </c:numRef>
          </c:cat>
          <c:val>
            <c:numRef>
              <c:f>TALIDOMIDE!$I$3:$I$9</c:f>
              <c:numCache>
                <c:formatCode>General</c:formatCode>
                <c:ptCount val="7"/>
                <c:pt idx="0">
                  <c:v>100</c:v>
                </c:pt>
                <c:pt idx="1">
                  <c:v>100.3296</c:v>
                </c:pt>
                <c:pt idx="2">
                  <c:v>100.67036</c:v>
                </c:pt>
                <c:pt idx="3">
                  <c:v>100.22642</c:v>
                </c:pt>
                <c:pt idx="4">
                  <c:v>99.284829999999999</c:v>
                </c:pt>
                <c:pt idx="5">
                  <c:v>97.275599999999997</c:v>
                </c:pt>
              </c:numCache>
            </c:numRef>
          </c:val>
          <c:smooth val="1"/>
          <c:extLst>
            <c:ext xmlns:c16="http://schemas.microsoft.com/office/drawing/2014/chart" uri="{C3380CC4-5D6E-409C-BE32-E72D297353CC}">
              <c16:uniqueId val="{00000002-6029-42DA-85F8-F38075B0536C}"/>
            </c:ext>
          </c:extLst>
        </c:ser>
        <c:dLbls>
          <c:showLegendKey val="0"/>
          <c:showVal val="0"/>
          <c:showCatName val="0"/>
          <c:showSerName val="0"/>
          <c:showPercent val="0"/>
          <c:showBubbleSize val="0"/>
        </c:dLbls>
        <c:marker val="1"/>
        <c:smooth val="0"/>
        <c:axId val="148288368"/>
        <c:axId val="97701624"/>
      </c:lineChart>
      <c:catAx>
        <c:axId val="148288368"/>
        <c:scaling>
          <c:orientation val="minMax"/>
        </c:scaling>
        <c:delete val="0"/>
        <c:axPos val="b"/>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ysClr val="windowText" lastClr="000000">
                        <a:lumMod val="65000"/>
                        <a:lumOff val="35000"/>
                      </a:sysClr>
                    </a:solidFill>
                    <a:latin typeface="+mn-lt"/>
                    <a:ea typeface="+mn-ea"/>
                    <a:cs typeface="+mn-cs"/>
                  </a:defRPr>
                </a:pPr>
                <a:r>
                  <a:rPr lang="it-IT" sz="1000" dirty="0"/>
                  <a:t>Concentrazione</a:t>
                </a:r>
                <a:r>
                  <a:rPr lang="it-IT" sz="1000" baseline="0" dirty="0"/>
                  <a:t> </a:t>
                </a:r>
                <a:r>
                  <a:rPr lang="it-IT" sz="1000" baseline="0" dirty="0">
                    <a:latin typeface="Calibri" panose="020F0502020204030204" pitchFamily="34" charset="0"/>
                  </a:rPr>
                  <a:t>µM</a:t>
                </a:r>
                <a:endParaRPr lang="it-IT" sz="1000" dirty="0">
                  <a:effectLst/>
                </a:endParaRPr>
              </a:p>
            </c:rich>
          </c:tx>
          <c:layout>
            <c:manualLayout>
              <c:xMode val="edge"/>
              <c:yMode val="edge"/>
              <c:x val="0.33063694281213285"/>
              <c:y val="0.8993788507890123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7701624"/>
        <c:crosses val="autoZero"/>
        <c:auto val="1"/>
        <c:lblAlgn val="ctr"/>
        <c:lblOffset val="100"/>
        <c:noMultiLvlLbl val="0"/>
      </c:catAx>
      <c:valAx>
        <c:axId val="9770162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800" dirty="0"/>
                  <a:t>% </a:t>
                </a:r>
                <a:r>
                  <a:rPr lang="en-US" sz="1000" dirty="0" err="1"/>
                  <a:t>vitalità</a:t>
                </a:r>
                <a:r>
                  <a:rPr lang="en-US" sz="1000" dirty="0"/>
                  <a:t> </a:t>
                </a:r>
                <a:r>
                  <a:rPr lang="en-US" sz="1000" dirty="0" err="1"/>
                  <a:t>cellulare</a:t>
                </a:r>
                <a:endParaRPr lang="en-US" sz="800" dirty="0"/>
              </a:p>
            </c:rich>
          </c:tx>
          <c:layout>
            <c:manualLayout>
              <c:xMode val="edge"/>
              <c:yMode val="edge"/>
              <c:x val="1.0288189335244675E-2"/>
              <c:y val="0.2995976470170075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8288368"/>
        <c:crosses val="autoZero"/>
        <c:crossBetween val="between"/>
      </c:valAx>
      <c:spPr>
        <a:noFill/>
        <a:ln>
          <a:noFill/>
        </a:ln>
        <a:effectLst/>
      </c:spPr>
    </c:plotArea>
    <c:legend>
      <c:legendPos val="r"/>
      <c:layout>
        <c:manualLayout>
          <c:xMode val="edge"/>
          <c:yMode val="edge"/>
          <c:x val="0.75605626140843596"/>
          <c:y val="0.37839020122484696"/>
          <c:w val="0.2378093145183354"/>
          <c:h val="0.3710681417452305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800" b="1" dirty="0"/>
              <a:t>3h</a:t>
            </a:r>
          </a:p>
        </c:rich>
      </c:tx>
      <c:layout>
        <c:manualLayout>
          <c:xMode val="edge"/>
          <c:yMode val="edge"/>
          <c:x val="0.84028576427946522"/>
          <c:y val="2.7777777777777776E-2"/>
        </c:manualLayout>
      </c:layout>
      <c:overlay val="0"/>
      <c:spPr>
        <a:noFill/>
        <a:ln>
          <a:noFill/>
        </a:ln>
        <a:effectLst/>
      </c:spPr>
    </c:title>
    <c:autoTitleDeleted val="0"/>
    <c:plotArea>
      <c:layout>
        <c:manualLayout>
          <c:layoutTarget val="inner"/>
          <c:xMode val="edge"/>
          <c:yMode val="edge"/>
          <c:x val="0.14092825896762903"/>
          <c:y val="8.3750000000000005E-2"/>
          <c:w val="0.62219882514685665"/>
          <c:h val="0.72088764946048411"/>
        </c:manualLayout>
      </c:layout>
      <c:lineChart>
        <c:grouping val="standard"/>
        <c:varyColors val="0"/>
        <c:ser>
          <c:idx val="0"/>
          <c:order val="0"/>
          <c:tx>
            <c:strRef>
              <c:f>'SE12'!$G$1</c:f>
              <c:strCache>
                <c:ptCount val="1"/>
                <c:pt idx="0">
                  <c:v>MCF-10A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'SE12'!$G$11:$G$17</c:f>
                <c:numCache>
                  <c:formatCode>General</c:formatCode>
                  <c:ptCount val="7"/>
                  <c:pt idx="0">
                    <c:v>4.2</c:v>
                  </c:pt>
                  <c:pt idx="1">
                    <c:v>3.9</c:v>
                  </c:pt>
                  <c:pt idx="2">
                    <c:v>1.7</c:v>
                  </c:pt>
                  <c:pt idx="3">
                    <c:v>2.7</c:v>
                  </c:pt>
                  <c:pt idx="4">
                    <c:v>4.5999999999999996</c:v>
                  </c:pt>
                  <c:pt idx="5">
                    <c:v>1.2</c:v>
                  </c:pt>
                </c:numCache>
              </c:numRef>
            </c:plus>
            <c:minus>
              <c:numRef>
                <c:f>'SE12'!$G$11:$G$17</c:f>
                <c:numCache>
                  <c:formatCode>General</c:formatCode>
                  <c:ptCount val="7"/>
                  <c:pt idx="0">
                    <c:v>4.2</c:v>
                  </c:pt>
                  <c:pt idx="1">
                    <c:v>3.9</c:v>
                  </c:pt>
                  <c:pt idx="2">
                    <c:v>1.7</c:v>
                  </c:pt>
                  <c:pt idx="3">
                    <c:v>2.7</c:v>
                  </c:pt>
                  <c:pt idx="4">
                    <c:v>4.5999999999999996</c:v>
                  </c:pt>
                  <c:pt idx="5">
                    <c:v>1.2</c:v>
                  </c:pt>
                </c:numCache>
              </c:numRef>
            </c:minus>
            <c:spPr>
              <a:noFill/>
              <a:ln w="9525" cap="flat" cmpd="sng" algn="ctr">
                <a:solidFill>
                  <a:schemeClr val="tx1">
                    <a:lumMod val="65000"/>
                    <a:lumOff val="35000"/>
                  </a:schemeClr>
                </a:solidFill>
                <a:round/>
              </a:ln>
              <a:effectLst/>
            </c:spPr>
          </c:errBars>
          <c:cat>
            <c:numRef>
              <c:f>'SE12'!$F$3:$F$9</c:f>
              <c:numCache>
                <c:formatCode>General</c:formatCode>
                <c:ptCount val="7"/>
                <c:pt idx="0">
                  <c:v>0</c:v>
                </c:pt>
                <c:pt idx="1">
                  <c:v>0.1</c:v>
                </c:pt>
                <c:pt idx="2">
                  <c:v>1</c:v>
                </c:pt>
                <c:pt idx="3">
                  <c:v>10</c:v>
                </c:pt>
                <c:pt idx="4">
                  <c:v>20</c:v>
                </c:pt>
                <c:pt idx="5">
                  <c:v>40</c:v>
                </c:pt>
              </c:numCache>
            </c:numRef>
          </c:cat>
          <c:val>
            <c:numRef>
              <c:f>'SE12'!$G$3:$G$9</c:f>
              <c:numCache>
                <c:formatCode>General</c:formatCode>
                <c:ptCount val="7"/>
                <c:pt idx="0">
                  <c:v>100</c:v>
                </c:pt>
                <c:pt idx="1">
                  <c:v>100.6036</c:v>
                </c:pt>
                <c:pt idx="2">
                  <c:v>100.4438</c:v>
                </c:pt>
                <c:pt idx="3">
                  <c:v>100.69823</c:v>
                </c:pt>
                <c:pt idx="4">
                  <c:v>99.052639999999997</c:v>
                </c:pt>
                <c:pt idx="5">
                  <c:v>98.150790000000001</c:v>
                </c:pt>
              </c:numCache>
            </c:numRef>
          </c:val>
          <c:smooth val="1"/>
          <c:extLst>
            <c:ext xmlns:c16="http://schemas.microsoft.com/office/drawing/2014/chart" uri="{C3380CC4-5D6E-409C-BE32-E72D297353CC}">
              <c16:uniqueId val="{00000000-5544-4A10-BC9B-C131EAC17907}"/>
            </c:ext>
          </c:extLst>
        </c:ser>
        <c:ser>
          <c:idx val="1"/>
          <c:order val="1"/>
          <c:tx>
            <c:strRef>
              <c:f>'SE12'!$H$1</c:f>
              <c:strCache>
                <c:ptCount val="1"/>
                <c:pt idx="0">
                  <c:v>MCF-7 </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'SE12'!$H$11:$H$17</c:f>
                <c:numCache>
                  <c:formatCode>General</c:formatCode>
                  <c:ptCount val="7"/>
                  <c:pt idx="0">
                    <c:v>5</c:v>
                  </c:pt>
                  <c:pt idx="1">
                    <c:v>1.7</c:v>
                  </c:pt>
                  <c:pt idx="2">
                    <c:v>3</c:v>
                  </c:pt>
                  <c:pt idx="3">
                    <c:v>4.0999999999999996</c:v>
                  </c:pt>
                  <c:pt idx="4">
                    <c:v>3</c:v>
                  </c:pt>
                  <c:pt idx="5">
                    <c:v>2.76</c:v>
                  </c:pt>
                </c:numCache>
              </c:numRef>
            </c:plus>
            <c:minus>
              <c:numRef>
                <c:f>'SE12'!$H$11:$H$17</c:f>
                <c:numCache>
                  <c:formatCode>General</c:formatCode>
                  <c:ptCount val="7"/>
                  <c:pt idx="0">
                    <c:v>5</c:v>
                  </c:pt>
                  <c:pt idx="1">
                    <c:v>1.7</c:v>
                  </c:pt>
                  <c:pt idx="2">
                    <c:v>3</c:v>
                  </c:pt>
                  <c:pt idx="3">
                    <c:v>4.0999999999999996</c:v>
                  </c:pt>
                  <c:pt idx="4">
                    <c:v>3</c:v>
                  </c:pt>
                  <c:pt idx="5">
                    <c:v>2.76</c:v>
                  </c:pt>
                </c:numCache>
              </c:numRef>
            </c:minus>
            <c:spPr>
              <a:noFill/>
              <a:ln w="9525" cap="flat" cmpd="sng" algn="ctr">
                <a:solidFill>
                  <a:schemeClr val="tx1">
                    <a:lumMod val="65000"/>
                    <a:lumOff val="35000"/>
                  </a:schemeClr>
                </a:solidFill>
                <a:round/>
              </a:ln>
              <a:effectLst/>
            </c:spPr>
          </c:errBars>
          <c:cat>
            <c:numRef>
              <c:f>'SE12'!$F$3:$F$9</c:f>
              <c:numCache>
                <c:formatCode>General</c:formatCode>
                <c:ptCount val="7"/>
                <c:pt idx="0">
                  <c:v>0</c:v>
                </c:pt>
                <c:pt idx="1">
                  <c:v>0.1</c:v>
                </c:pt>
                <c:pt idx="2">
                  <c:v>1</c:v>
                </c:pt>
                <c:pt idx="3">
                  <c:v>10</c:v>
                </c:pt>
                <c:pt idx="4">
                  <c:v>20</c:v>
                </c:pt>
                <c:pt idx="5">
                  <c:v>40</c:v>
                </c:pt>
              </c:numCache>
            </c:numRef>
          </c:cat>
          <c:val>
            <c:numRef>
              <c:f>'SE12'!$H$3:$H$9</c:f>
              <c:numCache>
                <c:formatCode>General</c:formatCode>
                <c:ptCount val="7"/>
                <c:pt idx="0">
                  <c:v>100</c:v>
                </c:pt>
                <c:pt idx="1">
                  <c:v>91.498559077809773</c:v>
                </c:pt>
                <c:pt idx="2">
                  <c:v>81.648414985590804</c:v>
                </c:pt>
                <c:pt idx="3">
                  <c:v>76.368876080691649</c:v>
                </c:pt>
                <c:pt idx="4">
                  <c:v>74.518731988472595</c:v>
                </c:pt>
                <c:pt idx="5">
                  <c:v>73.487031700288185</c:v>
                </c:pt>
              </c:numCache>
            </c:numRef>
          </c:val>
          <c:smooth val="1"/>
          <c:extLst>
            <c:ext xmlns:c16="http://schemas.microsoft.com/office/drawing/2014/chart" uri="{C3380CC4-5D6E-409C-BE32-E72D297353CC}">
              <c16:uniqueId val="{00000001-5544-4A10-BC9B-C131EAC17907}"/>
            </c:ext>
          </c:extLst>
        </c:ser>
        <c:ser>
          <c:idx val="2"/>
          <c:order val="2"/>
          <c:tx>
            <c:strRef>
              <c:f>'SE12'!$I$1</c:f>
              <c:strCache>
                <c:ptCount val="1"/>
                <c:pt idx="0">
                  <c:v>MDA-MB-231</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errBars>
            <c:errDir val="y"/>
            <c:errBarType val="both"/>
            <c:errValType val="cust"/>
            <c:noEndCap val="0"/>
            <c:plus>
              <c:numRef>
                <c:f>'SE12'!$I$11:$I$17</c:f>
                <c:numCache>
                  <c:formatCode>General</c:formatCode>
                  <c:ptCount val="7"/>
                  <c:pt idx="0">
                    <c:v>5.2</c:v>
                  </c:pt>
                  <c:pt idx="1">
                    <c:v>2</c:v>
                  </c:pt>
                  <c:pt idx="2">
                    <c:v>3.4</c:v>
                  </c:pt>
                  <c:pt idx="3">
                    <c:v>2</c:v>
                  </c:pt>
                  <c:pt idx="4">
                    <c:v>3.76</c:v>
                  </c:pt>
                  <c:pt idx="5">
                    <c:v>5.4</c:v>
                  </c:pt>
                </c:numCache>
              </c:numRef>
            </c:plus>
            <c:minus>
              <c:numRef>
                <c:f>'SE12'!$I$11:$I$17</c:f>
                <c:numCache>
                  <c:formatCode>General</c:formatCode>
                  <c:ptCount val="7"/>
                  <c:pt idx="0">
                    <c:v>5.2</c:v>
                  </c:pt>
                  <c:pt idx="1">
                    <c:v>2</c:v>
                  </c:pt>
                  <c:pt idx="2">
                    <c:v>3.4</c:v>
                  </c:pt>
                  <c:pt idx="3">
                    <c:v>2</c:v>
                  </c:pt>
                  <c:pt idx="4">
                    <c:v>3.76</c:v>
                  </c:pt>
                  <c:pt idx="5">
                    <c:v>5.4</c:v>
                  </c:pt>
                </c:numCache>
              </c:numRef>
            </c:minus>
            <c:spPr>
              <a:noFill/>
              <a:ln w="9525" cap="flat" cmpd="sng" algn="ctr">
                <a:solidFill>
                  <a:schemeClr val="tx1">
                    <a:lumMod val="65000"/>
                    <a:lumOff val="35000"/>
                  </a:schemeClr>
                </a:solidFill>
                <a:round/>
              </a:ln>
              <a:effectLst/>
            </c:spPr>
          </c:errBars>
          <c:cat>
            <c:numRef>
              <c:f>'SE12'!$F$3:$F$9</c:f>
              <c:numCache>
                <c:formatCode>General</c:formatCode>
                <c:ptCount val="7"/>
                <c:pt idx="0">
                  <c:v>0</c:v>
                </c:pt>
                <c:pt idx="1">
                  <c:v>0.1</c:v>
                </c:pt>
                <c:pt idx="2">
                  <c:v>1</c:v>
                </c:pt>
                <c:pt idx="3">
                  <c:v>10</c:v>
                </c:pt>
                <c:pt idx="4">
                  <c:v>20</c:v>
                </c:pt>
                <c:pt idx="5">
                  <c:v>40</c:v>
                </c:pt>
              </c:numCache>
            </c:numRef>
          </c:cat>
          <c:val>
            <c:numRef>
              <c:f>'SE12'!$I$3:$I$9</c:f>
              <c:numCache>
                <c:formatCode>General</c:formatCode>
                <c:ptCount val="7"/>
                <c:pt idx="0">
                  <c:v>100</c:v>
                </c:pt>
                <c:pt idx="1">
                  <c:v>71.467098166127272</c:v>
                </c:pt>
                <c:pt idx="2">
                  <c:v>66.073354908306356</c:v>
                </c:pt>
                <c:pt idx="3">
                  <c:v>63.241639697950369</c:v>
                </c:pt>
                <c:pt idx="4">
                  <c:v>62.882416396979501</c:v>
                </c:pt>
                <c:pt idx="5">
                  <c:v>60.275080906148851</c:v>
                </c:pt>
              </c:numCache>
            </c:numRef>
          </c:val>
          <c:smooth val="1"/>
          <c:extLst>
            <c:ext xmlns:c16="http://schemas.microsoft.com/office/drawing/2014/chart" uri="{C3380CC4-5D6E-409C-BE32-E72D297353CC}">
              <c16:uniqueId val="{00000002-5544-4A10-BC9B-C131EAC17907}"/>
            </c:ext>
          </c:extLst>
        </c:ser>
        <c:dLbls>
          <c:showLegendKey val="0"/>
          <c:showVal val="0"/>
          <c:showCatName val="0"/>
          <c:showSerName val="0"/>
          <c:showPercent val="0"/>
          <c:showBubbleSize val="0"/>
        </c:dLbls>
        <c:marker val="1"/>
        <c:smooth val="0"/>
        <c:axId val="281004344"/>
        <c:axId val="147220096"/>
      </c:lineChart>
      <c:catAx>
        <c:axId val="281004344"/>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1000" dirty="0" err="1"/>
                  <a:t>Concentrazione</a:t>
                </a:r>
                <a:r>
                  <a:rPr lang="en-US" sz="1000" dirty="0"/>
                  <a:t> µM</a:t>
                </a:r>
              </a:p>
            </c:rich>
          </c:tx>
          <c:overlay val="0"/>
          <c:spPr>
            <a:noFill/>
            <a:ln>
              <a:noFill/>
            </a:ln>
            <a:effectLst/>
          </c:sp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7220096"/>
        <c:crosses val="autoZero"/>
        <c:auto val="1"/>
        <c:lblAlgn val="ctr"/>
        <c:lblOffset val="100"/>
        <c:noMultiLvlLbl val="1"/>
      </c:catAx>
      <c:valAx>
        <c:axId val="14722009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1000" dirty="0"/>
                  <a:t>% </a:t>
                </a:r>
                <a:r>
                  <a:rPr lang="en-US" sz="1000" dirty="0" err="1"/>
                  <a:t>vitalità</a:t>
                </a:r>
                <a:r>
                  <a:rPr lang="en-US" sz="1000" dirty="0"/>
                  <a:t> </a:t>
                </a:r>
                <a:r>
                  <a:rPr lang="en-US" sz="1000" dirty="0" err="1"/>
                  <a:t>cellulare</a:t>
                </a:r>
                <a:endParaRPr lang="en-US" sz="1000"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81004344"/>
        <c:crosses val="autoZero"/>
        <c:crossBetween val="between"/>
      </c:valAx>
      <c:spPr>
        <a:noFill/>
        <a:ln>
          <a:noFill/>
        </a:ln>
        <a:effectLst/>
      </c:spPr>
    </c:plotArea>
    <c:legend>
      <c:legendPos val="r"/>
      <c:layout>
        <c:manualLayout>
          <c:xMode val="edge"/>
          <c:yMode val="edge"/>
          <c:x val="0.75605658911934237"/>
          <c:y val="0.29500370510558216"/>
          <c:w val="0.24084383128535458"/>
          <c:h val="0.3878536782107120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800" b="1" dirty="0"/>
              <a:t>3g</a:t>
            </a:r>
          </a:p>
        </c:rich>
      </c:tx>
      <c:layout>
        <c:manualLayout>
          <c:xMode val="edge"/>
          <c:yMode val="edge"/>
          <c:x val="0.84536512935883035"/>
          <c:y val="3.7037037037037035E-2"/>
        </c:manualLayout>
      </c:layout>
      <c:overlay val="0"/>
      <c:spPr>
        <a:noFill/>
        <a:ln>
          <a:noFill/>
        </a:ln>
        <a:effectLst/>
      </c:spPr>
    </c:title>
    <c:autoTitleDeleted val="0"/>
    <c:plotArea>
      <c:layout>
        <c:manualLayout>
          <c:layoutTarget val="inner"/>
          <c:xMode val="edge"/>
          <c:yMode val="edge"/>
          <c:x val="0.14092825896762903"/>
          <c:y val="8.3750000000000005E-2"/>
          <c:w val="0.62219882514685665"/>
          <c:h val="0.72088764946048411"/>
        </c:manualLayout>
      </c:layout>
      <c:lineChart>
        <c:grouping val="standard"/>
        <c:varyColors val="0"/>
        <c:ser>
          <c:idx val="0"/>
          <c:order val="0"/>
          <c:tx>
            <c:strRef>
              <c:f>'SE11'!$G$1</c:f>
              <c:strCache>
                <c:ptCount val="1"/>
                <c:pt idx="0">
                  <c:v>MCF-10A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'SE11'!$G$11:$G$17</c:f>
                <c:numCache>
                  <c:formatCode>General</c:formatCode>
                  <c:ptCount val="7"/>
                  <c:pt idx="0">
                    <c:v>2.6</c:v>
                  </c:pt>
                  <c:pt idx="1">
                    <c:v>1.9</c:v>
                  </c:pt>
                  <c:pt idx="2">
                    <c:v>3.7</c:v>
                  </c:pt>
                  <c:pt idx="3">
                    <c:v>5.2</c:v>
                  </c:pt>
                  <c:pt idx="4">
                    <c:v>4.5</c:v>
                  </c:pt>
                  <c:pt idx="5">
                    <c:v>2.8</c:v>
                  </c:pt>
                </c:numCache>
              </c:numRef>
            </c:plus>
            <c:minus>
              <c:numRef>
                <c:f>'SE11'!$G$11:$G$17</c:f>
                <c:numCache>
                  <c:formatCode>General</c:formatCode>
                  <c:ptCount val="7"/>
                  <c:pt idx="0">
                    <c:v>2.6</c:v>
                  </c:pt>
                  <c:pt idx="1">
                    <c:v>1.9</c:v>
                  </c:pt>
                  <c:pt idx="2">
                    <c:v>3.7</c:v>
                  </c:pt>
                  <c:pt idx="3">
                    <c:v>5.2</c:v>
                  </c:pt>
                  <c:pt idx="4">
                    <c:v>4.5</c:v>
                  </c:pt>
                  <c:pt idx="5">
                    <c:v>2.8</c:v>
                  </c:pt>
                </c:numCache>
              </c:numRef>
            </c:minus>
            <c:spPr>
              <a:noFill/>
              <a:ln w="9525" cap="flat" cmpd="sng" algn="ctr">
                <a:solidFill>
                  <a:schemeClr val="tx1">
                    <a:lumMod val="65000"/>
                    <a:lumOff val="35000"/>
                  </a:schemeClr>
                </a:solidFill>
                <a:round/>
              </a:ln>
              <a:effectLst/>
            </c:spPr>
          </c:errBars>
          <c:cat>
            <c:numRef>
              <c:f>'SE11'!$F$3:$F$9</c:f>
              <c:numCache>
                <c:formatCode>General</c:formatCode>
                <c:ptCount val="7"/>
                <c:pt idx="0">
                  <c:v>0</c:v>
                </c:pt>
                <c:pt idx="1">
                  <c:v>0.1</c:v>
                </c:pt>
                <c:pt idx="2">
                  <c:v>1</c:v>
                </c:pt>
                <c:pt idx="3">
                  <c:v>10</c:v>
                </c:pt>
                <c:pt idx="4">
                  <c:v>20</c:v>
                </c:pt>
                <c:pt idx="5">
                  <c:v>40</c:v>
                </c:pt>
              </c:numCache>
            </c:numRef>
          </c:cat>
          <c:val>
            <c:numRef>
              <c:f>'SE11'!$G$3:$G$9</c:f>
              <c:numCache>
                <c:formatCode>General</c:formatCode>
                <c:ptCount val="7"/>
                <c:pt idx="0">
                  <c:v>100</c:v>
                </c:pt>
                <c:pt idx="1">
                  <c:v>100.6036</c:v>
                </c:pt>
                <c:pt idx="2">
                  <c:v>100.4438</c:v>
                </c:pt>
                <c:pt idx="3">
                  <c:v>98.698229999999995</c:v>
                </c:pt>
                <c:pt idx="4">
                  <c:v>97.052639999999997</c:v>
                </c:pt>
                <c:pt idx="5">
                  <c:v>96.105789999999999</c:v>
                </c:pt>
              </c:numCache>
            </c:numRef>
          </c:val>
          <c:smooth val="1"/>
          <c:extLst>
            <c:ext xmlns:c16="http://schemas.microsoft.com/office/drawing/2014/chart" uri="{C3380CC4-5D6E-409C-BE32-E72D297353CC}">
              <c16:uniqueId val="{00000000-81A1-47C9-A872-0962BB9BF952}"/>
            </c:ext>
          </c:extLst>
        </c:ser>
        <c:ser>
          <c:idx val="1"/>
          <c:order val="1"/>
          <c:tx>
            <c:strRef>
              <c:f>'SE11'!$H$1</c:f>
              <c:strCache>
                <c:ptCount val="1"/>
                <c:pt idx="0">
                  <c:v>MCF-7</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'SE11'!$H$11:$H$17</c:f>
                <c:numCache>
                  <c:formatCode>General</c:formatCode>
                  <c:ptCount val="7"/>
                  <c:pt idx="0">
                    <c:v>3.2</c:v>
                  </c:pt>
                  <c:pt idx="1">
                    <c:v>5.7</c:v>
                  </c:pt>
                  <c:pt idx="2">
                    <c:v>4.3</c:v>
                  </c:pt>
                  <c:pt idx="3">
                    <c:v>1.8</c:v>
                  </c:pt>
                  <c:pt idx="4">
                    <c:v>3.7</c:v>
                  </c:pt>
                  <c:pt idx="5">
                    <c:v>2.2000000000000002</c:v>
                  </c:pt>
                </c:numCache>
              </c:numRef>
            </c:plus>
            <c:minus>
              <c:numRef>
                <c:f>'SE11'!$H$11:$H$17</c:f>
                <c:numCache>
                  <c:formatCode>General</c:formatCode>
                  <c:ptCount val="7"/>
                  <c:pt idx="0">
                    <c:v>3.2</c:v>
                  </c:pt>
                  <c:pt idx="1">
                    <c:v>5.7</c:v>
                  </c:pt>
                  <c:pt idx="2">
                    <c:v>4.3</c:v>
                  </c:pt>
                  <c:pt idx="3">
                    <c:v>1.8</c:v>
                  </c:pt>
                  <c:pt idx="4">
                    <c:v>3.7</c:v>
                  </c:pt>
                  <c:pt idx="5">
                    <c:v>2.2000000000000002</c:v>
                  </c:pt>
                </c:numCache>
              </c:numRef>
            </c:minus>
            <c:spPr>
              <a:noFill/>
              <a:ln w="9525" cap="flat" cmpd="sng" algn="ctr">
                <a:solidFill>
                  <a:schemeClr val="tx1">
                    <a:lumMod val="65000"/>
                    <a:lumOff val="35000"/>
                  </a:schemeClr>
                </a:solidFill>
                <a:round/>
              </a:ln>
              <a:effectLst/>
            </c:spPr>
          </c:errBars>
          <c:cat>
            <c:numRef>
              <c:f>'SE11'!$F$3:$F$9</c:f>
              <c:numCache>
                <c:formatCode>General</c:formatCode>
                <c:ptCount val="7"/>
                <c:pt idx="0">
                  <c:v>0</c:v>
                </c:pt>
                <c:pt idx="1">
                  <c:v>0.1</c:v>
                </c:pt>
                <c:pt idx="2">
                  <c:v>1</c:v>
                </c:pt>
                <c:pt idx="3">
                  <c:v>10</c:v>
                </c:pt>
                <c:pt idx="4">
                  <c:v>20</c:v>
                </c:pt>
                <c:pt idx="5">
                  <c:v>40</c:v>
                </c:pt>
              </c:numCache>
            </c:numRef>
          </c:cat>
          <c:val>
            <c:numRef>
              <c:f>'SE11'!$H$3:$H$9</c:f>
              <c:numCache>
                <c:formatCode>General</c:formatCode>
                <c:ptCount val="7"/>
                <c:pt idx="0">
                  <c:v>100</c:v>
                </c:pt>
                <c:pt idx="1">
                  <c:v>99.210031347962001</c:v>
                </c:pt>
                <c:pt idx="2">
                  <c:v>91.849529780564239</c:v>
                </c:pt>
                <c:pt idx="3">
                  <c:v>94.984326018808801</c:v>
                </c:pt>
                <c:pt idx="4">
                  <c:v>91.849529780564239</c:v>
                </c:pt>
                <c:pt idx="5">
                  <c:v>82.445141065830754</c:v>
                </c:pt>
              </c:numCache>
            </c:numRef>
          </c:val>
          <c:smooth val="0"/>
          <c:extLst>
            <c:ext xmlns:c16="http://schemas.microsoft.com/office/drawing/2014/chart" uri="{C3380CC4-5D6E-409C-BE32-E72D297353CC}">
              <c16:uniqueId val="{00000001-81A1-47C9-A872-0962BB9BF952}"/>
            </c:ext>
          </c:extLst>
        </c:ser>
        <c:ser>
          <c:idx val="2"/>
          <c:order val="2"/>
          <c:tx>
            <c:strRef>
              <c:f>'SE11'!$I$1</c:f>
              <c:strCache>
                <c:ptCount val="1"/>
                <c:pt idx="0">
                  <c:v>MDA-MB-231</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errBars>
            <c:errDir val="y"/>
            <c:errBarType val="both"/>
            <c:errValType val="cust"/>
            <c:noEndCap val="0"/>
            <c:plus>
              <c:numRef>
                <c:f>'SE11'!$H$11:$H$17</c:f>
                <c:numCache>
                  <c:formatCode>General</c:formatCode>
                  <c:ptCount val="7"/>
                  <c:pt idx="0">
                    <c:v>3.2</c:v>
                  </c:pt>
                  <c:pt idx="1">
                    <c:v>5.7</c:v>
                  </c:pt>
                  <c:pt idx="2">
                    <c:v>4.3</c:v>
                  </c:pt>
                  <c:pt idx="3">
                    <c:v>1.8</c:v>
                  </c:pt>
                  <c:pt idx="4">
                    <c:v>3.7</c:v>
                  </c:pt>
                  <c:pt idx="5">
                    <c:v>2.2000000000000002</c:v>
                  </c:pt>
                </c:numCache>
              </c:numRef>
            </c:plus>
            <c:minus>
              <c:numRef>
                <c:f>'SE11'!$H$11:$H$17</c:f>
                <c:numCache>
                  <c:formatCode>General</c:formatCode>
                  <c:ptCount val="7"/>
                  <c:pt idx="0">
                    <c:v>3.2</c:v>
                  </c:pt>
                  <c:pt idx="1">
                    <c:v>5.7</c:v>
                  </c:pt>
                  <c:pt idx="2">
                    <c:v>4.3</c:v>
                  </c:pt>
                  <c:pt idx="3">
                    <c:v>1.8</c:v>
                  </c:pt>
                  <c:pt idx="4">
                    <c:v>3.7</c:v>
                  </c:pt>
                  <c:pt idx="5">
                    <c:v>2.2000000000000002</c:v>
                  </c:pt>
                </c:numCache>
              </c:numRef>
            </c:minus>
            <c:spPr>
              <a:noFill/>
              <a:ln w="9525" cap="flat" cmpd="sng" algn="ctr">
                <a:solidFill>
                  <a:schemeClr val="tx1">
                    <a:lumMod val="65000"/>
                    <a:lumOff val="35000"/>
                  </a:schemeClr>
                </a:solidFill>
                <a:round/>
              </a:ln>
              <a:effectLst/>
            </c:spPr>
          </c:errBars>
          <c:cat>
            <c:numRef>
              <c:f>'SE11'!$F$3:$F$9</c:f>
              <c:numCache>
                <c:formatCode>General</c:formatCode>
                <c:ptCount val="7"/>
                <c:pt idx="0">
                  <c:v>0</c:v>
                </c:pt>
                <c:pt idx="1">
                  <c:v>0.1</c:v>
                </c:pt>
                <c:pt idx="2">
                  <c:v>1</c:v>
                </c:pt>
                <c:pt idx="3">
                  <c:v>10</c:v>
                </c:pt>
                <c:pt idx="4">
                  <c:v>20</c:v>
                </c:pt>
                <c:pt idx="5">
                  <c:v>40</c:v>
                </c:pt>
              </c:numCache>
            </c:numRef>
          </c:cat>
          <c:val>
            <c:numRef>
              <c:f>'SE11'!$I$3:$I$9</c:f>
              <c:numCache>
                <c:formatCode>General</c:formatCode>
                <c:ptCount val="7"/>
                <c:pt idx="0">
                  <c:v>100</c:v>
                </c:pt>
                <c:pt idx="1">
                  <c:v>101.64319248826288</c:v>
                </c:pt>
                <c:pt idx="2">
                  <c:v>92.394366197183103</c:v>
                </c:pt>
                <c:pt idx="3">
                  <c:v>86.244131455399</c:v>
                </c:pt>
                <c:pt idx="4">
                  <c:v>88.967136150234708</c:v>
                </c:pt>
                <c:pt idx="5">
                  <c:v>96.478873239436581</c:v>
                </c:pt>
              </c:numCache>
            </c:numRef>
          </c:val>
          <c:smooth val="0"/>
          <c:extLst>
            <c:ext xmlns:c16="http://schemas.microsoft.com/office/drawing/2014/chart" uri="{C3380CC4-5D6E-409C-BE32-E72D297353CC}">
              <c16:uniqueId val="{00000002-81A1-47C9-A872-0962BB9BF952}"/>
            </c:ext>
          </c:extLst>
        </c:ser>
        <c:dLbls>
          <c:showLegendKey val="0"/>
          <c:showVal val="0"/>
          <c:showCatName val="0"/>
          <c:showSerName val="0"/>
          <c:showPercent val="0"/>
          <c:showBubbleSize val="0"/>
        </c:dLbls>
        <c:marker val="1"/>
        <c:smooth val="0"/>
        <c:axId val="147217744"/>
        <c:axId val="147222840"/>
      </c:lineChart>
      <c:catAx>
        <c:axId val="147217744"/>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1000" dirty="0" err="1"/>
                  <a:t>Concentrazione</a:t>
                </a:r>
                <a:r>
                  <a:rPr lang="en-US" sz="1000" dirty="0"/>
                  <a:t> µM</a:t>
                </a:r>
              </a:p>
            </c:rich>
          </c:tx>
          <c:layout>
            <c:manualLayout>
              <c:xMode val="edge"/>
              <c:yMode val="edge"/>
              <c:x val="0.34438882612525407"/>
              <c:y val="0.9046683667404815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7222840"/>
        <c:crosses val="autoZero"/>
        <c:auto val="1"/>
        <c:lblAlgn val="ctr"/>
        <c:lblOffset val="100"/>
        <c:noMultiLvlLbl val="0"/>
      </c:catAx>
      <c:valAx>
        <c:axId val="14722284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1000" dirty="0"/>
                  <a:t>% </a:t>
                </a:r>
                <a:r>
                  <a:rPr lang="en-US" sz="1000" dirty="0" err="1"/>
                  <a:t>vitalità</a:t>
                </a:r>
                <a:r>
                  <a:rPr lang="en-US" sz="1000" dirty="0"/>
                  <a:t> </a:t>
                </a:r>
                <a:r>
                  <a:rPr lang="en-US" sz="1000" dirty="0" err="1"/>
                  <a:t>cellulare</a:t>
                </a:r>
                <a:endParaRPr lang="en-US" sz="1000"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7217744"/>
        <c:crosses val="autoZero"/>
        <c:crossBetween val="between"/>
      </c:valAx>
      <c:spPr>
        <a:noFill/>
        <a:ln>
          <a:noFill/>
        </a:ln>
        <a:effectLst/>
      </c:spPr>
    </c:plotArea>
    <c:legend>
      <c:legendPos val="r"/>
      <c:layout>
        <c:manualLayout>
          <c:xMode val="edge"/>
          <c:yMode val="edge"/>
          <c:x val="0.76843945509357203"/>
          <c:y val="0.32074287176844063"/>
          <c:w val="0.2315606289737496"/>
          <c:h val="0.3677339851662823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800" b="1" dirty="0"/>
              <a:t>3f</a:t>
            </a:r>
          </a:p>
        </c:rich>
      </c:tx>
      <c:layout>
        <c:manualLayout>
          <c:xMode val="edge"/>
          <c:yMode val="edge"/>
          <c:x val="0.85044449443819525"/>
          <c:y val="3.2407407407407406E-2"/>
        </c:manualLayout>
      </c:layout>
      <c:overlay val="0"/>
      <c:spPr>
        <a:noFill/>
        <a:ln>
          <a:noFill/>
        </a:ln>
        <a:effectLst/>
      </c:spPr>
    </c:title>
    <c:autoTitleDeleted val="0"/>
    <c:plotArea>
      <c:layout>
        <c:manualLayout>
          <c:layoutTarget val="inner"/>
          <c:xMode val="edge"/>
          <c:yMode val="edge"/>
          <c:x val="0.14092825896762903"/>
          <c:y val="8.3750000000000005E-2"/>
          <c:w val="0.62522982679221939"/>
          <c:h val="0.77057338958468036"/>
        </c:manualLayout>
      </c:layout>
      <c:lineChart>
        <c:grouping val="standard"/>
        <c:varyColors val="0"/>
        <c:ser>
          <c:idx val="0"/>
          <c:order val="0"/>
          <c:tx>
            <c:strRef>
              <c:f>'SE9'!$G$1</c:f>
              <c:strCache>
                <c:ptCount val="1"/>
                <c:pt idx="0">
                  <c:v>MCF-10A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'SE9'!$G$11:$G$17</c:f>
                <c:numCache>
                  <c:formatCode>General</c:formatCode>
                  <c:ptCount val="7"/>
                  <c:pt idx="0">
                    <c:v>3.2</c:v>
                  </c:pt>
                  <c:pt idx="1">
                    <c:v>4.0999999999999996</c:v>
                  </c:pt>
                  <c:pt idx="2">
                    <c:v>1.4</c:v>
                  </c:pt>
                  <c:pt idx="3">
                    <c:v>3.3</c:v>
                  </c:pt>
                  <c:pt idx="4">
                    <c:v>4.0999999999999996</c:v>
                  </c:pt>
                  <c:pt idx="5">
                    <c:v>1.2</c:v>
                  </c:pt>
                </c:numCache>
              </c:numRef>
            </c:plus>
            <c:minus>
              <c:numRef>
                <c:f>'SE9'!$G$11:$G$17</c:f>
                <c:numCache>
                  <c:formatCode>General</c:formatCode>
                  <c:ptCount val="7"/>
                  <c:pt idx="0">
                    <c:v>3.2</c:v>
                  </c:pt>
                  <c:pt idx="1">
                    <c:v>4.0999999999999996</c:v>
                  </c:pt>
                  <c:pt idx="2">
                    <c:v>1.4</c:v>
                  </c:pt>
                  <c:pt idx="3">
                    <c:v>3.3</c:v>
                  </c:pt>
                  <c:pt idx="4">
                    <c:v>4.0999999999999996</c:v>
                  </c:pt>
                  <c:pt idx="5">
                    <c:v>1.2</c:v>
                  </c:pt>
                </c:numCache>
              </c:numRef>
            </c:minus>
            <c:spPr>
              <a:noFill/>
              <a:ln w="9525" cap="flat" cmpd="sng" algn="ctr">
                <a:solidFill>
                  <a:schemeClr val="tx1">
                    <a:lumMod val="65000"/>
                    <a:lumOff val="35000"/>
                  </a:schemeClr>
                </a:solidFill>
                <a:round/>
              </a:ln>
              <a:effectLst/>
            </c:spPr>
          </c:errBars>
          <c:cat>
            <c:numRef>
              <c:f>'SE9'!$F$3:$F$9</c:f>
              <c:numCache>
                <c:formatCode>General</c:formatCode>
                <c:ptCount val="7"/>
                <c:pt idx="0">
                  <c:v>0</c:v>
                </c:pt>
                <c:pt idx="1">
                  <c:v>0.1</c:v>
                </c:pt>
                <c:pt idx="2">
                  <c:v>1</c:v>
                </c:pt>
                <c:pt idx="3">
                  <c:v>10</c:v>
                </c:pt>
                <c:pt idx="4">
                  <c:v>20</c:v>
                </c:pt>
                <c:pt idx="5">
                  <c:v>40</c:v>
                </c:pt>
              </c:numCache>
            </c:numRef>
          </c:cat>
          <c:val>
            <c:numRef>
              <c:f>'SE9'!$G$3:$G$9</c:f>
              <c:numCache>
                <c:formatCode>General</c:formatCode>
                <c:ptCount val="7"/>
                <c:pt idx="0">
                  <c:v>100</c:v>
                </c:pt>
                <c:pt idx="1">
                  <c:v>100.3296</c:v>
                </c:pt>
                <c:pt idx="2">
                  <c:v>100.67036</c:v>
                </c:pt>
                <c:pt idx="3">
                  <c:v>100.22642</c:v>
                </c:pt>
                <c:pt idx="4">
                  <c:v>99.284829999999999</c:v>
                </c:pt>
                <c:pt idx="5">
                  <c:v>100.3456</c:v>
                </c:pt>
              </c:numCache>
            </c:numRef>
          </c:val>
          <c:smooth val="1"/>
          <c:extLst>
            <c:ext xmlns:c16="http://schemas.microsoft.com/office/drawing/2014/chart" uri="{C3380CC4-5D6E-409C-BE32-E72D297353CC}">
              <c16:uniqueId val="{00000000-78DB-4375-8387-502F4979587D}"/>
            </c:ext>
          </c:extLst>
        </c:ser>
        <c:ser>
          <c:idx val="1"/>
          <c:order val="1"/>
          <c:tx>
            <c:strRef>
              <c:f>'SE9'!$H$1</c:f>
              <c:strCache>
                <c:ptCount val="1"/>
                <c:pt idx="0">
                  <c:v>MCF-7 </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'SE9'!$H$11:$H$17</c:f>
                <c:numCache>
                  <c:formatCode>General</c:formatCode>
                  <c:ptCount val="7"/>
                  <c:pt idx="0">
                    <c:v>4.5</c:v>
                  </c:pt>
                  <c:pt idx="1">
                    <c:v>2.4</c:v>
                  </c:pt>
                  <c:pt idx="2">
                    <c:v>5.6</c:v>
                  </c:pt>
                  <c:pt idx="3">
                    <c:v>3.3</c:v>
                  </c:pt>
                  <c:pt idx="4">
                    <c:v>4.4000000000000004</c:v>
                  </c:pt>
                  <c:pt idx="5">
                    <c:v>1.3</c:v>
                  </c:pt>
                </c:numCache>
              </c:numRef>
            </c:plus>
            <c:minus>
              <c:numRef>
                <c:f>'SE9'!$H$11:$H$17</c:f>
                <c:numCache>
                  <c:formatCode>General</c:formatCode>
                  <c:ptCount val="7"/>
                  <c:pt idx="0">
                    <c:v>4.5</c:v>
                  </c:pt>
                  <c:pt idx="1">
                    <c:v>2.4</c:v>
                  </c:pt>
                  <c:pt idx="2">
                    <c:v>5.6</c:v>
                  </c:pt>
                  <c:pt idx="3">
                    <c:v>3.3</c:v>
                  </c:pt>
                  <c:pt idx="4">
                    <c:v>4.4000000000000004</c:v>
                  </c:pt>
                  <c:pt idx="5">
                    <c:v>1.3</c:v>
                  </c:pt>
                </c:numCache>
              </c:numRef>
            </c:minus>
            <c:spPr>
              <a:noFill/>
              <a:ln w="9525" cap="flat" cmpd="sng" algn="ctr">
                <a:solidFill>
                  <a:schemeClr val="tx1">
                    <a:lumMod val="65000"/>
                    <a:lumOff val="35000"/>
                  </a:schemeClr>
                </a:solidFill>
                <a:round/>
              </a:ln>
              <a:effectLst/>
            </c:spPr>
          </c:errBars>
          <c:cat>
            <c:numRef>
              <c:f>'SE9'!$F$3:$F$9</c:f>
              <c:numCache>
                <c:formatCode>General</c:formatCode>
                <c:ptCount val="7"/>
                <c:pt idx="0">
                  <c:v>0</c:v>
                </c:pt>
                <c:pt idx="1">
                  <c:v>0.1</c:v>
                </c:pt>
                <c:pt idx="2">
                  <c:v>1</c:v>
                </c:pt>
                <c:pt idx="3">
                  <c:v>10</c:v>
                </c:pt>
                <c:pt idx="4">
                  <c:v>20</c:v>
                </c:pt>
                <c:pt idx="5">
                  <c:v>40</c:v>
                </c:pt>
              </c:numCache>
            </c:numRef>
          </c:cat>
          <c:val>
            <c:numRef>
              <c:f>'SE9'!$H$3:$H$9</c:f>
              <c:numCache>
                <c:formatCode>General</c:formatCode>
                <c:ptCount val="7"/>
                <c:pt idx="0">
                  <c:v>100</c:v>
                </c:pt>
                <c:pt idx="1">
                  <c:v>67.444876783398172</c:v>
                </c:pt>
                <c:pt idx="2">
                  <c:v>64.418504107220059</c:v>
                </c:pt>
                <c:pt idx="3">
                  <c:v>63.121487246000903</c:v>
                </c:pt>
                <c:pt idx="4">
                  <c:v>64.037181150021595</c:v>
                </c:pt>
                <c:pt idx="5">
                  <c:v>63.121487246000854</c:v>
                </c:pt>
              </c:numCache>
            </c:numRef>
          </c:val>
          <c:smooth val="1"/>
          <c:extLst>
            <c:ext xmlns:c16="http://schemas.microsoft.com/office/drawing/2014/chart" uri="{C3380CC4-5D6E-409C-BE32-E72D297353CC}">
              <c16:uniqueId val="{00000001-78DB-4375-8387-502F4979587D}"/>
            </c:ext>
          </c:extLst>
        </c:ser>
        <c:ser>
          <c:idx val="2"/>
          <c:order val="2"/>
          <c:tx>
            <c:strRef>
              <c:f>'SE9'!$I$1</c:f>
              <c:strCache>
                <c:ptCount val="1"/>
                <c:pt idx="0">
                  <c:v>MDA-MB-231</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errBars>
            <c:errDir val="y"/>
            <c:errBarType val="both"/>
            <c:errValType val="cust"/>
            <c:noEndCap val="0"/>
            <c:plus>
              <c:numRef>
                <c:f>'SE9'!$I$11:$I$17</c:f>
                <c:numCache>
                  <c:formatCode>General</c:formatCode>
                  <c:ptCount val="7"/>
                  <c:pt idx="0">
                    <c:v>4.0999999999999996</c:v>
                  </c:pt>
                  <c:pt idx="1">
                    <c:v>2</c:v>
                  </c:pt>
                  <c:pt idx="2">
                    <c:v>2.2000000000000002</c:v>
                  </c:pt>
                  <c:pt idx="3">
                    <c:v>3.2</c:v>
                  </c:pt>
                  <c:pt idx="4">
                    <c:v>3.1</c:v>
                  </c:pt>
                  <c:pt idx="5">
                    <c:v>3.3</c:v>
                  </c:pt>
                </c:numCache>
              </c:numRef>
            </c:plus>
            <c:minus>
              <c:numRef>
                <c:f>'SE9'!$I$11:$I$17</c:f>
                <c:numCache>
                  <c:formatCode>General</c:formatCode>
                  <c:ptCount val="7"/>
                  <c:pt idx="0">
                    <c:v>4.0999999999999996</c:v>
                  </c:pt>
                  <c:pt idx="1">
                    <c:v>2</c:v>
                  </c:pt>
                  <c:pt idx="2">
                    <c:v>2.2000000000000002</c:v>
                  </c:pt>
                  <c:pt idx="3">
                    <c:v>3.2</c:v>
                  </c:pt>
                  <c:pt idx="4">
                    <c:v>3.1</c:v>
                  </c:pt>
                  <c:pt idx="5">
                    <c:v>3.3</c:v>
                  </c:pt>
                </c:numCache>
              </c:numRef>
            </c:minus>
            <c:spPr>
              <a:noFill/>
              <a:ln w="9525" cap="flat" cmpd="sng" algn="ctr">
                <a:solidFill>
                  <a:schemeClr val="tx1">
                    <a:lumMod val="65000"/>
                    <a:lumOff val="35000"/>
                  </a:schemeClr>
                </a:solidFill>
                <a:round/>
              </a:ln>
              <a:effectLst/>
            </c:spPr>
          </c:errBars>
          <c:cat>
            <c:numRef>
              <c:f>'SE9'!$F$3:$F$9</c:f>
              <c:numCache>
                <c:formatCode>General</c:formatCode>
                <c:ptCount val="7"/>
                <c:pt idx="0">
                  <c:v>0</c:v>
                </c:pt>
                <c:pt idx="1">
                  <c:v>0.1</c:v>
                </c:pt>
                <c:pt idx="2">
                  <c:v>1</c:v>
                </c:pt>
                <c:pt idx="3">
                  <c:v>10</c:v>
                </c:pt>
                <c:pt idx="4">
                  <c:v>20</c:v>
                </c:pt>
                <c:pt idx="5">
                  <c:v>40</c:v>
                </c:pt>
              </c:numCache>
            </c:numRef>
          </c:cat>
          <c:val>
            <c:numRef>
              <c:f>'SE9'!$I$3:$I$9</c:f>
              <c:numCache>
                <c:formatCode>General</c:formatCode>
                <c:ptCount val="7"/>
                <c:pt idx="0">
                  <c:v>100</c:v>
                </c:pt>
                <c:pt idx="1">
                  <c:v>71.727917472598307</c:v>
                </c:pt>
                <c:pt idx="2">
                  <c:v>61.734364925854265</c:v>
                </c:pt>
                <c:pt idx="3">
                  <c:v>59.800128949065098</c:v>
                </c:pt>
                <c:pt idx="4">
                  <c:v>58.958091553836198</c:v>
                </c:pt>
                <c:pt idx="5">
                  <c:v>57.059961315280461</c:v>
                </c:pt>
              </c:numCache>
            </c:numRef>
          </c:val>
          <c:smooth val="1"/>
          <c:extLst>
            <c:ext xmlns:c16="http://schemas.microsoft.com/office/drawing/2014/chart" uri="{C3380CC4-5D6E-409C-BE32-E72D297353CC}">
              <c16:uniqueId val="{00000002-78DB-4375-8387-502F4979587D}"/>
            </c:ext>
          </c:extLst>
        </c:ser>
        <c:dLbls>
          <c:showLegendKey val="0"/>
          <c:showVal val="0"/>
          <c:showCatName val="0"/>
          <c:showSerName val="0"/>
          <c:showPercent val="0"/>
          <c:showBubbleSize val="0"/>
        </c:dLbls>
        <c:marker val="1"/>
        <c:smooth val="0"/>
        <c:axId val="147222056"/>
        <c:axId val="147223232"/>
      </c:lineChart>
      <c:catAx>
        <c:axId val="147222056"/>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1000" dirty="0" err="1"/>
                  <a:t>Concentrazione</a:t>
                </a:r>
                <a:r>
                  <a:rPr lang="en-US" sz="1000" dirty="0"/>
                  <a:t> µM</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7223232"/>
        <c:crosses val="autoZero"/>
        <c:auto val="1"/>
        <c:lblAlgn val="ctr"/>
        <c:lblOffset val="100"/>
        <c:noMultiLvlLbl val="0"/>
      </c:catAx>
      <c:valAx>
        <c:axId val="14722323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1000" dirty="0"/>
                  <a:t>% </a:t>
                </a:r>
                <a:r>
                  <a:rPr lang="en-US" sz="1000" dirty="0" err="1"/>
                  <a:t>vitalità</a:t>
                </a:r>
                <a:r>
                  <a:rPr lang="en-US" sz="1000" dirty="0"/>
                  <a:t> </a:t>
                </a:r>
                <a:r>
                  <a:rPr lang="en-US" sz="1000" dirty="0" err="1"/>
                  <a:t>cellulare</a:t>
                </a:r>
                <a:endParaRPr lang="en-US" sz="1000"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7222056"/>
        <c:crosses val="autoZero"/>
        <c:crossBetween val="between"/>
      </c:valAx>
      <c:spPr>
        <a:noFill/>
        <a:ln>
          <a:noFill/>
        </a:ln>
        <a:effectLst/>
      </c:spPr>
    </c:plotArea>
    <c:legend>
      <c:legendPos val="r"/>
      <c:layout>
        <c:manualLayout>
          <c:xMode val="edge"/>
          <c:yMode val="edge"/>
          <c:x val="0.73524661884272169"/>
          <c:y val="0.37839020122484696"/>
          <c:w val="0.25860788446705002"/>
          <c:h val="0.36099202394594521"/>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800" b="1" dirty="0"/>
              <a:t>3e</a:t>
            </a:r>
          </a:p>
        </c:rich>
      </c:tx>
      <c:layout>
        <c:manualLayout>
          <c:xMode val="edge"/>
          <c:yMode val="edge"/>
          <c:x val="0.84536512935883035"/>
          <c:y val="2.7777777777777776E-2"/>
        </c:manualLayout>
      </c:layout>
      <c:overlay val="0"/>
      <c:spPr>
        <a:noFill/>
        <a:ln>
          <a:noFill/>
        </a:ln>
        <a:effectLst/>
      </c:spPr>
    </c:title>
    <c:autoTitleDeleted val="0"/>
    <c:plotArea>
      <c:layout>
        <c:manualLayout>
          <c:layoutTarget val="inner"/>
          <c:xMode val="edge"/>
          <c:yMode val="edge"/>
          <c:x val="0.14092825896762903"/>
          <c:y val="8.3750000000000005E-2"/>
          <c:w val="0.62219882514685665"/>
          <c:h val="0.72088764946048411"/>
        </c:manualLayout>
      </c:layout>
      <c:lineChart>
        <c:grouping val="standard"/>
        <c:varyColors val="0"/>
        <c:ser>
          <c:idx val="0"/>
          <c:order val="0"/>
          <c:tx>
            <c:strRef>
              <c:f>'SE8'!$G$1</c:f>
              <c:strCache>
                <c:ptCount val="1"/>
                <c:pt idx="0">
                  <c:v>MCF-10A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'SE8'!$G$11:$G$17</c:f>
                <c:numCache>
                  <c:formatCode>General</c:formatCode>
                  <c:ptCount val="7"/>
                  <c:pt idx="0">
                    <c:v>3.1</c:v>
                  </c:pt>
                  <c:pt idx="1">
                    <c:v>2.4</c:v>
                  </c:pt>
                  <c:pt idx="2">
                    <c:v>1.9087000000000001</c:v>
                  </c:pt>
                  <c:pt idx="3">
                    <c:v>3.5</c:v>
                  </c:pt>
                  <c:pt idx="4">
                    <c:v>4.2</c:v>
                  </c:pt>
                  <c:pt idx="5">
                    <c:v>5.9</c:v>
                  </c:pt>
                </c:numCache>
              </c:numRef>
            </c:plus>
            <c:minus>
              <c:numRef>
                <c:f>'SE8'!$G$11:$G$17</c:f>
                <c:numCache>
                  <c:formatCode>General</c:formatCode>
                  <c:ptCount val="7"/>
                  <c:pt idx="0">
                    <c:v>3.1</c:v>
                  </c:pt>
                  <c:pt idx="1">
                    <c:v>2.4</c:v>
                  </c:pt>
                  <c:pt idx="2">
                    <c:v>1.9087000000000001</c:v>
                  </c:pt>
                  <c:pt idx="3">
                    <c:v>3.5</c:v>
                  </c:pt>
                  <c:pt idx="4">
                    <c:v>4.2</c:v>
                  </c:pt>
                  <c:pt idx="5">
                    <c:v>5.9</c:v>
                  </c:pt>
                </c:numCache>
              </c:numRef>
            </c:minus>
            <c:spPr>
              <a:noFill/>
              <a:ln w="9525" cap="flat" cmpd="sng" algn="ctr">
                <a:solidFill>
                  <a:schemeClr val="tx1">
                    <a:lumMod val="65000"/>
                    <a:lumOff val="35000"/>
                  </a:schemeClr>
                </a:solidFill>
                <a:round/>
              </a:ln>
              <a:effectLst/>
            </c:spPr>
          </c:errBars>
          <c:cat>
            <c:numRef>
              <c:f>'SE8'!$F$3:$F$9</c:f>
              <c:numCache>
                <c:formatCode>General</c:formatCode>
                <c:ptCount val="7"/>
                <c:pt idx="0">
                  <c:v>0</c:v>
                </c:pt>
                <c:pt idx="1">
                  <c:v>0.1</c:v>
                </c:pt>
                <c:pt idx="2">
                  <c:v>1</c:v>
                </c:pt>
                <c:pt idx="3">
                  <c:v>10</c:v>
                </c:pt>
                <c:pt idx="4">
                  <c:v>20</c:v>
                </c:pt>
                <c:pt idx="5">
                  <c:v>40</c:v>
                </c:pt>
              </c:numCache>
            </c:numRef>
          </c:cat>
          <c:val>
            <c:numRef>
              <c:f>'SE8'!$G$3:$G$9</c:f>
              <c:numCache>
                <c:formatCode>General</c:formatCode>
                <c:ptCount val="7"/>
                <c:pt idx="0">
                  <c:v>100</c:v>
                </c:pt>
                <c:pt idx="1">
                  <c:v>100.3296</c:v>
                </c:pt>
                <c:pt idx="2">
                  <c:v>100.67036</c:v>
                </c:pt>
                <c:pt idx="3">
                  <c:v>100.22642</c:v>
                </c:pt>
                <c:pt idx="4">
                  <c:v>99.284829999999999</c:v>
                </c:pt>
                <c:pt idx="5">
                  <c:v>96.879260000000002</c:v>
                </c:pt>
              </c:numCache>
            </c:numRef>
          </c:val>
          <c:smooth val="1"/>
          <c:extLst>
            <c:ext xmlns:c16="http://schemas.microsoft.com/office/drawing/2014/chart" uri="{C3380CC4-5D6E-409C-BE32-E72D297353CC}">
              <c16:uniqueId val="{00000000-A472-4ACE-A75D-451461329CF8}"/>
            </c:ext>
          </c:extLst>
        </c:ser>
        <c:ser>
          <c:idx val="1"/>
          <c:order val="1"/>
          <c:tx>
            <c:strRef>
              <c:f>'SE8'!$H$1</c:f>
              <c:strCache>
                <c:ptCount val="1"/>
                <c:pt idx="0">
                  <c:v>MCF-7 </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'SE8'!$H$11:$H$17</c:f>
                <c:numCache>
                  <c:formatCode>General</c:formatCode>
                  <c:ptCount val="7"/>
                  <c:pt idx="0">
                    <c:v>4.4000000000000004</c:v>
                  </c:pt>
                  <c:pt idx="1">
                    <c:v>2.7</c:v>
                  </c:pt>
                  <c:pt idx="2">
                    <c:v>1.6</c:v>
                  </c:pt>
                  <c:pt idx="3">
                    <c:v>4</c:v>
                  </c:pt>
                  <c:pt idx="4">
                    <c:v>5</c:v>
                  </c:pt>
                  <c:pt idx="5">
                    <c:v>3</c:v>
                  </c:pt>
                </c:numCache>
              </c:numRef>
            </c:plus>
            <c:minus>
              <c:numRef>
                <c:f>'SE8'!$H$11:$H$17</c:f>
                <c:numCache>
                  <c:formatCode>General</c:formatCode>
                  <c:ptCount val="7"/>
                  <c:pt idx="0">
                    <c:v>4.4000000000000004</c:v>
                  </c:pt>
                  <c:pt idx="1">
                    <c:v>2.7</c:v>
                  </c:pt>
                  <c:pt idx="2">
                    <c:v>1.6</c:v>
                  </c:pt>
                  <c:pt idx="3">
                    <c:v>4</c:v>
                  </c:pt>
                  <c:pt idx="4">
                    <c:v>5</c:v>
                  </c:pt>
                  <c:pt idx="5">
                    <c:v>3</c:v>
                  </c:pt>
                </c:numCache>
              </c:numRef>
            </c:minus>
            <c:spPr>
              <a:noFill/>
              <a:ln w="9525" cap="flat" cmpd="sng" algn="ctr">
                <a:solidFill>
                  <a:schemeClr val="tx1">
                    <a:lumMod val="65000"/>
                    <a:lumOff val="35000"/>
                  </a:schemeClr>
                </a:solidFill>
                <a:round/>
              </a:ln>
              <a:effectLst/>
            </c:spPr>
          </c:errBars>
          <c:cat>
            <c:numRef>
              <c:f>'SE8'!$F$3:$F$9</c:f>
              <c:numCache>
                <c:formatCode>General</c:formatCode>
                <c:ptCount val="7"/>
                <c:pt idx="0">
                  <c:v>0</c:v>
                </c:pt>
                <c:pt idx="1">
                  <c:v>0.1</c:v>
                </c:pt>
                <c:pt idx="2">
                  <c:v>1</c:v>
                </c:pt>
                <c:pt idx="3">
                  <c:v>10</c:v>
                </c:pt>
                <c:pt idx="4">
                  <c:v>20</c:v>
                </c:pt>
                <c:pt idx="5">
                  <c:v>40</c:v>
                </c:pt>
              </c:numCache>
            </c:numRef>
          </c:cat>
          <c:val>
            <c:numRef>
              <c:f>'SE8'!$H$3:$H$9</c:f>
              <c:numCache>
                <c:formatCode>General</c:formatCode>
                <c:ptCount val="7"/>
                <c:pt idx="0">
                  <c:v>100</c:v>
                </c:pt>
                <c:pt idx="1">
                  <c:v>74.794638996973632</c:v>
                </c:pt>
                <c:pt idx="2">
                  <c:v>68.958063121487228</c:v>
                </c:pt>
                <c:pt idx="3">
                  <c:v>71.98443579766537</c:v>
                </c:pt>
                <c:pt idx="4">
                  <c:v>67.444876783398172</c:v>
                </c:pt>
                <c:pt idx="5">
                  <c:v>71.119757890185895</c:v>
                </c:pt>
              </c:numCache>
            </c:numRef>
          </c:val>
          <c:smooth val="0"/>
          <c:extLst>
            <c:ext xmlns:c16="http://schemas.microsoft.com/office/drawing/2014/chart" uri="{C3380CC4-5D6E-409C-BE32-E72D297353CC}">
              <c16:uniqueId val="{00000001-A472-4ACE-A75D-451461329CF8}"/>
            </c:ext>
          </c:extLst>
        </c:ser>
        <c:ser>
          <c:idx val="2"/>
          <c:order val="2"/>
          <c:tx>
            <c:strRef>
              <c:f>'SE8'!$I$1</c:f>
              <c:strCache>
                <c:ptCount val="1"/>
                <c:pt idx="0">
                  <c:v>MDA-MB-231</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errBars>
            <c:errDir val="y"/>
            <c:errBarType val="both"/>
            <c:errValType val="cust"/>
            <c:noEndCap val="0"/>
            <c:plus>
              <c:numRef>
                <c:f>'SE8'!$I$11:$I$17</c:f>
                <c:numCache>
                  <c:formatCode>General</c:formatCode>
                  <c:ptCount val="7"/>
                  <c:pt idx="0">
                    <c:v>1.7</c:v>
                  </c:pt>
                  <c:pt idx="1">
                    <c:v>4.5999999999999996</c:v>
                  </c:pt>
                  <c:pt idx="2">
                    <c:v>5.0999999999999996</c:v>
                  </c:pt>
                  <c:pt idx="3">
                    <c:v>2</c:v>
                  </c:pt>
                  <c:pt idx="4">
                    <c:v>4</c:v>
                  </c:pt>
                  <c:pt idx="5">
                    <c:v>2.9</c:v>
                  </c:pt>
                </c:numCache>
              </c:numRef>
            </c:plus>
            <c:minus>
              <c:numRef>
                <c:f>'SE8'!$I$11:$I$17</c:f>
                <c:numCache>
                  <c:formatCode>General</c:formatCode>
                  <c:ptCount val="7"/>
                  <c:pt idx="0">
                    <c:v>1.7</c:v>
                  </c:pt>
                  <c:pt idx="1">
                    <c:v>4.5999999999999996</c:v>
                  </c:pt>
                  <c:pt idx="2">
                    <c:v>5.0999999999999996</c:v>
                  </c:pt>
                  <c:pt idx="3">
                    <c:v>2</c:v>
                  </c:pt>
                  <c:pt idx="4">
                    <c:v>4</c:v>
                  </c:pt>
                  <c:pt idx="5">
                    <c:v>2.9</c:v>
                  </c:pt>
                </c:numCache>
              </c:numRef>
            </c:minus>
            <c:spPr>
              <a:noFill/>
              <a:ln w="9525" cap="flat" cmpd="sng" algn="ctr">
                <a:solidFill>
                  <a:schemeClr val="tx1">
                    <a:lumMod val="65000"/>
                    <a:lumOff val="35000"/>
                  </a:schemeClr>
                </a:solidFill>
                <a:round/>
              </a:ln>
              <a:effectLst/>
            </c:spPr>
          </c:errBars>
          <c:cat>
            <c:numRef>
              <c:f>'SE8'!$F$3:$F$9</c:f>
              <c:numCache>
                <c:formatCode>General</c:formatCode>
                <c:ptCount val="7"/>
                <c:pt idx="0">
                  <c:v>0</c:v>
                </c:pt>
                <c:pt idx="1">
                  <c:v>0.1</c:v>
                </c:pt>
                <c:pt idx="2">
                  <c:v>1</c:v>
                </c:pt>
                <c:pt idx="3">
                  <c:v>10</c:v>
                </c:pt>
                <c:pt idx="4">
                  <c:v>20</c:v>
                </c:pt>
                <c:pt idx="5">
                  <c:v>40</c:v>
                </c:pt>
              </c:numCache>
            </c:numRef>
          </c:cat>
          <c:val>
            <c:numRef>
              <c:f>'SE8'!$I$3:$I$9</c:f>
              <c:numCache>
                <c:formatCode>General</c:formatCode>
                <c:ptCount val="7"/>
                <c:pt idx="0">
                  <c:v>100</c:v>
                </c:pt>
                <c:pt idx="1">
                  <c:v>73.017408123791071</c:v>
                </c:pt>
                <c:pt idx="2">
                  <c:v>68.665377176015468</c:v>
                </c:pt>
                <c:pt idx="3">
                  <c:v>65.764023210831709</c:v>
                </c:pt>
                <c:pt idx="4">
                  <c:v>66.951644100580197</c:v>
                </c:pt>
                <c:pt idx="5">
                  <c:v>62.701482914248849</c:v>
                </c:pt>
              </c:numCache>
            </c:numRef>
          </c:val>
          <c:smooth val="0"/>
          <c:extLst>
            <c:ext xmlns:c16="http://schemas.microsoft.com/office/drawing/2014/chart" uri="{C3380CC4-5D6E-409C-BE32-E72D297353CC}">
              <c16:uniqueId val="{00000002-A472-4ACE-A75D-451461329CF8}"/>
            </c:ext>
          </c:extLst>
        </c:ser>
        <c:dLbls>
          <c:showLegendKey val="0"/>
          <c:showVal val="0"/>
          <c:showCatName val="0"/>
          <c:showSerName val="0"/>
          <c:showPercent val="0"/>
          <c:showBubbleSize val="0"/>
        </c:dLbls>
        <c:marker val="1"/>
        <c:smooth val="0"/>
        <c:axId val="146701544"/>
        <c:axId val="146705464"/>
      </c:lineChart>
      <c:catAx>
        <c:axId val="146701544"/>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1000" dirty="0" err="1"/>
                  <a:t>Concentrazione</a:t>
                </a:r>
                <a:r>
                  <a:rPr lang="en-US" sz="1000" dirty="0"/>
                  <a:t> µM</a:t>
                </a:r>
              </a:p>
            </c:rich>
          </c:tx>
          <c:layout>
            <c:manualLayout>
              <c:xMode val="edge"/>
              <c:yMode val="edge"/>
              <c:x val="0.32168933828530677"/>
              <c:y val="0.9046683667404815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6705464"/>
        <c:crosses val="autoZero"/>
        <c:auto val="1"/>
        <c:lblAlgn val="ctr"/>
        <c:lblOffset val="100"/>
        <c:noMultiLvlLbl val="0"/>
      </c:catAx>
      <c:valAx>
        <c:axId val="1467054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1000" dirty="0"/>
                  <a:t>% </a:t>
                </a:r>
                <a:r>
                  <a:rPr lang="en-US" sz="1000" dirty="0" err="1"/>
                  <a:t>vitalità</a:t>
                </a:r>
                <a:r>
                  <a:rPr lang="en-US" sz="1000" dirty="0"/>
                  <a:t> </a:t>
                </a:r>
                <a:r>
                  <a:rPr lang="en-US" sz="1000" dirty="0" err="1"/>
                  <a:t>cellulare</a:t>
                </a:r>
                <a:endParaRPr lang="en-US" sz="1000"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6701544"/>
        <c:crosses val="autoZero"/>
        <c:crossBetween val="between"/>
      </c:valAx>
      <c:spPr>
        <a:noFill/>
        <a:ln>
          <a:noFill/>
        </a:ln>
        <a:effectLst/>
      </c:spPr>
    </c:plotArea>
    <c:legend>
      <c:legendPos val="r"/>
      <c:layout>
        <c:manualLayout>
          <c:xMode val="edge"/>
          <c:yMode val="edge"/>
          <c:x val="0.7643326336394044"/>
          <c:y val="0.37376057159521725"/>
          <c:w val="0.23255309998725568"/>
          <c:h val="0.392543188131606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800" b="1" dirty="0"/>
              <a:t>3d</a:t>
            </a:r>
          </a:p>
        </c:rich>
      </c:tx>
      <c:layout>
        <c:manualLayout>
          <c:xMode val="edge"/>
          <c:yMode val="edge"/>
          <c:x val="0.84790481189851263"/>
          <c:y val="4.1666666666666664E-2"/>
        </c:manualLayout>
      </c:layout>
      <c:overlay val="0"/>
      <c:spPr>
        <a:noFill/>
        <a:ln>
          <a:noFill/>
        </a:ln>
        <a:effectLst/>
      </c:spPr>
    </c:title>
    <c:autoTitleDeleted val="0"/>
    <c:plotArea>
      <c:layout>
        <c:manualLayout>
          <c:layoutTarget val="inner"/>
          <c:xMode val="edge"/>
          <c:yMode val="edge"/>
          <c:x val="0.15486017037201016"/>
          <c:y val="0.10781369921558502"/>
          <c:w val="0.61310589953063321"/>
          <c:h val="0.71184137188037"/>
        </c:manualLayout>
      </c:layout>
      <c:lineChart>
        <c:grouping val="standard"/>
        <c:varyColors val="0"/>
        <c:ser>
          <c:idx val="0"/>
          <c:order val="0"/>
          <c:tx>
            <c:strRef>
              <c:f>'SE7'!$G$1</c:f>
              <c:strCache>
                <c:ptCount val="1"/>
                <c:pt idx="0">
                  <c:v>MCF-10A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'SE7'!$G$11:$G$17</c:f>
                <c:numCache>
                  <c:formatCode>General</c:formatCode>
                  <c:ptCount val="7"/>
                  <c:pt idx="0">
                    <c:v>2.7</c:v>
                  </c:pt>
                  <c:pt idx="1">
                    <c:v>2.8</c:v>
                  </c:pt>
                  <c:pt idx="2">
                    <c:v>4.3447889999999996</c:v>
                  </c:pt>
                  <c:pt idx="3">
                    <c:v>4.8763199999999998</c:v>
                  </c:pt>
                  <c:pt idx="4">
                    <c:v>3.7654299999999998</c:v>
                  </c:pt>
                  <c:pt idx="5">
                    <c:v>1.3214570000000001</c:v>
                  </c:pt>
                </c:numCache>
              </c:numRef>
            </c:plus>
            <c:minus>
              <c:numRef>
                <c:f>'SE7'!$G$11:$G$17</c:f>
                <c:numCache>
                  <c:formatCode>General</c:formatCode>
                  <c:ptCount val="7"/>
                  <c:pt idx="0">
                    <c:v>2.7</c:v>
                  </c:pt>
                  <c:pt idx="1">
                    <c:v>2.8</c:v>
                  </c:pt>
                  <c:pt idx="2">
                    <c:v>4.3447889999999996</c:v>
                  </c:pt>
                  <c:pt idx="3">
                    <c:v>4.8763199999999998</c:v>
                  </c:pt>
                  <c:pt idx="4">
                    <c:v>3.7654299999999998</c:v>
                  </c:pt>
                  <c:pt idx="5">
                    <c:v>1.3214570000000001</c:v>
                  </c:pt>
                </c:numCache>
              </c:numRef>
            </c:minus>
            <c:spPr>
              <a:noFill/>
              <a:ln w="9525" cap="flat" cmpd="sng" algn="ctr">
                <a:solidFill>
                  <a:schemeClr val="tx1">
                    <a:lumMod val="65000"/>
                    <a:lumOff val="35000"/>
                  </a:schemeClr>
                </a:solidFill>
                <a:round/>
              </a:ln>
              <a:effectLst/>
            </c:spPr>
          </c:errBars>
          <c:cat>
            <c:numRef>
              <c:f>'SE7'!$F$3:$F$9</c:f>
              <c:numCache>
                <c:formatCode>General</c:formatCode>
                <c:ptCount val="7"/>
                <c:pt idx="0">
                  <c:v>0</c:v>
                </c:pt>
                <c:pt idx="1">
                  <c:v>0.1</c:v>
                </c:pt>
                <c:pt idx="2">
                  <c:v>1</c:v>
                </c:pt>
                <c:pt idx="3">
                  <c:v>10</c:v>
                </c:pt>
                <c:pt idx="4">
                  <c:v>20</c:v>
                </c:pt>
                <c:pt idx="5">
                  <c:v>40</c:v>
                </c:pt>
              </c:numCache>
            </c:numRef>
          </c:cat>
          <c:val>
            <c:numRef>
              <c:f>'SE7'!$G$3:$G$9</c:f>
              <c:numCache>
                <c:formatCode>General</c:formatCode>
                <c:ptCount val="7"/>
                <c:pt idx="0">
                  <c:v>100</c:v>
                </c:pt>
                <c:pt idx="1">
                  <c:v>100.3296</c:v>
                </c:pt>
                <c:pt idx="2">
                  <c:v>99.670360000000002</c:v>
                </c:pt>
                <c:pt idx="3">
                  <c:v>98.226420000000005</c:v>
                </c:pt>
                <c:pt idx="4">
                  <c:v>97.284829999999999</c:v>
                </c:pt>
                <c:pt idx="5">
                  <c:v>96.879260000000002</c:v>
                </c:pt>
              </c:numCache>
            </c:numRef>
          </c:val>
          <c:smooth val="1"/>
          <c:extLst>
            <c:ext xmlns:c16="http://schemas.microsoft.com/office/drawing/2014/chart" uri="{C3380CC4-5D6E-409C-BE32-E72D297353CC}">
              <c16:uniqueId val="{00000000-BE72-4AA6-9EC7-1141FCAF62D1}"/>
            </c:ext>
          </c:extLst>
        </c:ser>
        <c:ser>
          <c:idx val="1"/>
          <c:order val="1"/>
          <c:tx>
            <c:strRef>
              <c:f>'SE7'!$H$1</c:f>
              <c:strCache>
                <c:ptCount val="1"/>
                <c:pt idx="0">
                  <c:v>MCF-7 </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'SE7'!$H$11:$H$17</c:f>
                <c:numCache>
                  <c:formatCode>General</c:formatCode>
                  <c:ptCount val="7"/>
                  <c:pt idx="0">
                    <c:v>2.4</c:v>
                  </c:pt>
                  <c:pt idx="1">
                    <c:v>4</c:v>
                  </c:pt>
                  <c:pt idx="2">
                    <c:v>2</c:v>
                  </c:pt>
                  <c:pt idx="3">
                    <c:v>3.5</c:v>
                  </c:pt>
                  <c:pt idx="4">
                    <c:v>4.9800000000000004</c:v>
                  </c:pt>
                  <c:pt idx="5">
                    <c:v>2.222</c:v>
                  </c:pt>
                </c:numCache>
              </c:numRef>
            </c:plus>
            <c:minus>
              <c:numRef>
                <c:f>'SE7'!$H$11:$H$17</c:f>
                <c:numCache>
                  <c:formatCode>General</c:formatCode>
                  <c:ptCount val="7"/>
                  <c:pt idx="0">
                    <c:v>2.4</c:v>
                  </c:pt>
                  <c:pt idx="1">
                    <c:v>4</c:v>
                  </c:pt>
                  <c:pt idx="2">
                    <c:v>2</c:v>
                  </c:pt>
                  <c:pt idx="3">
                    <c:v>3.5</c:v>
                  </c:pt>
                  <c:pt idx="4">
                    <c:v>4.9800000000000004</c:v>
                  </c:pt>
                  <c:pt idx="5">
                    <c:v>2.222</c:v>
                  </c:pt>
                </c:numCache>
              </c:numRef>
            </c:minus>
            <c:spPr>
              <a:noFill/>
              <a:ln w="9525" cap="flat" cmpd="sng" algn="ctr">
                <a:solidFill>
                  <a:schemeClr val="tx1">
                    <a:lumMod val="65000"/>
                    <a:lumOff val="35000"/>
                  </a:schemeClr>
                </a:solidFill>
                <a:round/>
              </a:ln>
              <a:effectLst/>
            </c:spPr>
          </c:errBars>
          <c:cat>
            <c:numRef>
              <c:f>'SE7'!$F$3:$F$9</c:f>
              <c:numCache>
                <c:formatCode>General</c:formatCode>
                <c:ptCount val="7"/>
                <c:pt idx="0">
                  <c:v>0</c:v>
                </c:pt>
                <c:pt idx="1">
                  <c:v>0.1</c:v>
                </c:pt>
                <c:pt idx="2">
                  <c:v>1</c:v>
                </c:pt>
                <c:pt idx="3">
                  <c:v>10</c:v>
                </c:pt>
                <c:pt idx="4">
                  <c:v>20</c:v>
                </c:pt>
                <c:pt idx="5">
                  <c:v>40</c:v>
                </c:pt>
              </c:numCache>
            </c:numRef>
          </c:cat>
          <c:val>
            <c:numRef>
              <c:f>'SE7'!$H$3:$H$9</c:f>
              <c:numCache>
                <c:formatCode>General</c:formatCode>
                <c:ptCount val="7"/>
                <c:pt idx="0">
                  <c:v>99.59</c:v>
                </c:pt>
                <c:pt idx="1">
                  <c:v>90.490797546012274</c:v>
                </c:pt>
                <c:pt idx="2">
                  <c:v>75.889570552147205</c:v>
                </c:pt>
                <c:pt idx="3">
                  <c:v>67.484662576687128</c:v>
                </c:pt>
                <c:pt idx="4">
                  <c:v>60.429447852760731</c:v>
                </c:pt>
                <c:pt idx="5">
                  <c:v>59.509202453987754</c:v>
                </c:pt>
              </c:numCache>
            </c:numRef>
          </c:val>
          <c:smooth val="1"/>
          <c:extLst>
            <c:ext xmlns:c16="http://schemas.microsoft.com/office/drawing/2014/chart" uri="{C3380CC4-5D6E-409C-BE32-E72D297353CC}">
              <c16:uniqueId val="{00000001-BE72-4AA6-9EC7-1141FCAF62D1}"/>
            </c:ext>
          </c:extLst>
        </c:ser>
        <c:ser>
          <c:idx val="2"/>
          <c:order val="2"/>
          <c:tx>
            <c:strRef>
              <c:f>'SE7'!$I$1</c:f>
              <c:strCache>
                <c:ptCount val="1"/>
                <c:pt idx="0">
                  <c:v>MDA-MB-231</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errBars>
            <c:errDir val="y"/>
            <c:errBarType val="both"/>
            <c:errValType val="cust"/>
            <c:noEndCap val="0"/>
            <c:plus>
              <c:numRef>
                <c:f>'SE7'!$I$11:$I$17</c:f>
                <c:numCache>
                  <c:formatCode>General</c:formatCode>
                  <c:ptCount val="7"/>
                  <c:pt idx="0">
                    <c:v>2.17</c:v>
                  </c:pt>
                  <c:pt idx="1">
                    <c:v>4.2</c:v>
                  </c:pt>
                  <c:pt idx="2">
                    <c:v>1.5</c:v>
                  </c:pt>
                  <c:pt idx="3">
                    <c:v>5.2</c:v>
                  </c:pt>
                  <c:pt idx="4">
                    <c:v>3.6</c:v>
                  </c:pt>
                  <c:pt idx="5">
                    <c:v>4.7</c:v>
                  </c:pt>
                </c:numCache>
              </c:numRef>
            </c:plus>
            <c:minus>
              <c:numRef>
                <c:f>'SE7'!$I$11:$I$17</c:f>
                <c:numCache>
                  <c:formatCode>General</c:formatCode>
                  <c:ptCount val="7"/>
                  <c:pt idx="0">
                    <c:v>2.17</c:v>
                  </c:pt>
                  <c:pt idx="1">
                    <c:v>4.2</c:v>
                  </c:pt>
                  <c:pt idx="2">
                    <c:v>1.5</c:v>
                  </c:pt>
                  <c:pt idx="3">
                    <c:v>5.2</c:v>
                  </c:pt>
                  <c:pt idx="4">
                    <c:v>3.6</c:v>
                  </c:pt>
                  <c:pt idx="5">
                    <c:v>4.7</c:v>
                  </c:pt>
                </c:numCache>
              </c:numRef>
            </c:minus>
            <c:spPr>
              <a:noFill/>
              <a:ln w="9525" cap="flat" cmpd="sng" algn="ctr">
                <a:solidFill>
                  <a:schemeClr val="tx1">
                    <a:lumMod val="65000"/>
                    <a:lumOff val="35000"/>
                  </a:schemeClr>
                </a:solidFill>
                <a:round/>
              </a:ln>
              <a:effectLst/>
            </c:spPr>
          </c:errBars>
          <c:cat>
            <c:numRef>
              <c:f>'SE7'!$F$3:$F$9</c:f>
              <c:numCache>
                <c:formatCode>General</c:formatCode>
                <c:ptCount val="7"/>
                <c:pt idx="0">
                  <c:v>0</c:v>
                </c:pt>
                <c:pt idx="1">
                  <c:v>0.1</c:v>
                </c:pt>
                <c:pt idx="2">
                  <c:v>1</c:v>
                </c:pt>
                <c:pt idx="3">
                  <c:v>10</c:v>
                </c:pt>
                <c:pt idx="4">
                  <c:v>20</c:v>
                </c:pt>
                <c:pt idx="5">
                  <c:v>40</c:v>
                </c:pt>
              </c:numCache>
            </c:numRef>
          </c:cat>
          <c:val>
            <c:numRef>
              <c:f>'SE7'!$I$3:$I$9</c:f>
              <c:numCache>
                <c:formatCode>General</c:formatCode>
                <c:ptCount val="7"/>
                <c:pt idx="0">
                  <c:v>100</c:v>
                </c:pt>
                <c:pt idx="1">
                  <c:v>92.585551330798481</c:v>
                </c:pt>
                <c:pt idx="2">
                  <c:v>88.403041825095045</c:v>
                </c:pt>
                <c:pt idx="3">
                  <c:v>79.467680608365029</c:v>
                </c:pt>
                <c:pt idx="4">
                  <c:v>75.262357414448601</c:v>
                </c:pt>
                <c:pt idx="5">
                  <c:v>72.813688212927744</c:v>
                </c:pt>
              </c:numCache>
            </c:numRef>
          </c:val>
          <c:smooth val="1"/>
          <c:extLst>
            <c:ext xmlns:c16="http://schemas.microsoft.com/office/drawing/2014/chart" uri="{C3380CC4-5D6E-409C-BE32-E72D297353CC}">
              <c16:uniqueId val="{00000002-BE72-4AA6-9EC7-1141FCAF62D1}"/>
            </c:ext>
          </c:extLst>
        </c:ser>
        <c:dLbls>
          <c:showLegendKey val="0"/>
          <c:showVal val="0"/>
          <c:showCatName val="0"/>
          <c:showSerName val="0"/>
          <c:showPercent val="0"/>
          <c:showBubbleSize val="0"/>
        </c:dLbls>
        <c:marker val="1"/>
        <c:smooth val="0"/>
        <c:axId val="281863640"/>
        <c:axId val="281864032"/>
      </c:lineChart>
      <c:catAx>
        <c:axId val="281863640"/>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1000" dirty="0" err="1"/>
                  <a:t>Concentrazione</a:t>
                </a:r>
                <a:r>
                  <a:rPr lang="en-US" sz="1000" dirty="0"/>
                  <a:t> µM</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81864032"/>
        <c:crosses val="autoZero"/>
        <c:auto val="1"/>
        <c:lblAlgn val="ctr"/>
        <c:lblOffset val="100"/>
        <c:noMultiLvlLbl val="0"/>
      </c:catAx>
      <c:valAx>
        <c:axId val="28186403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1000" dirty="0"/>
                  <a:t>% </a:t>
                </a:r>
                <a:r>
                  <a:rPr lang="en-US" sz="1000" dirty="0" err="1"/>
                  <a:t>vitalità</a:t>
                </a:r>
                <a:r>
                  <a:rPr lang="en-US" sz="1000" dirty="0"/>
                  <a:t> </a:t>
                </a:r>
                <a:r>
                  <a:rPr lang="en-US" sz="1000" dirty="0" err="1"/>
                  <a:t>cellulare</a:t>
                </a:r>
                <a:endParaRPr lang="en-US" sz="1000"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81863640"/>
        <c:crosses val="autoZero"/>
        <c:crossBetween val="between"/>
      </c:valAx>
      <c:spPr>
        <a:noFill/>
        <a:ln>
          <a:noFill/>
        </a:ln>
        <a:effectLst/>
      </c:spPr>
    </c:plotArea>
    <c:legend>
      <c:legendPos val="r"/>
      <c:layout>
        <c:manualLayout>
          <c:xMode val="edge"/>
          <c:yMode val="edge"/>
          <c:x val="0.76021818992157875"/>
          <c:y val="0.37839020122484696"/>
          <c:w val="0.2336364198292504"/>
          <c:h val="0.424508293786115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800" b="1" dirty="0"/>
              <a:t>3c</a:t>
            </a:r>
          </a:p>
        </c:rich>
      </c:tx>
      <c:layout>
        <c:manualLayout>
          <c:xMode val="edge"/>
          <c:yMode val="edge"/>
          <c:x val="0.85298417697787776"/>
          <c:y val="4.1666666666666664E-2"/>
        </c:manualLayout>
      </c:layout>
      <c:overlay val="0"/>
      <c:spPr>
        <a:noFill/>
        <a:ln>
          <a:noFill/>
        </a:ln>
        <a:effectLst/>
      </c:spPr>
    </c:title>
    <c:autoTitleDeleted val="0"/>
    <c:plotArea>
      <c:layout>
        <c:manualLayout>
          <c:layoutTarget val="inner"/>
          <c:xMode val="edge"/>
          <c:yMode val="edge"/>
          <c:x val="0.14092825896762903"/>
          <c:y val="8.3750000000000005E-2"/>
          <c:w val="0.62219882514685665"/>
          <c:h val="0.72088764946048411"/>
        </c:manualLayout>
      </c:layout>
      <c:lineChart>
        <c:grouping val="standard"/>
        <c:varyColors val="0"/>
        <c:ser>
          <c:idx val="0"/>
          <c:order val="0"/>
          <c:tx>
            <c:strRef>
              <c:f>'SE6'!$G$1</c:f>
              <c:strCache>
                <c:ptCount val="1"/>
                <c:pt idx="0">
                  <c:v>MCF-10A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'SE6'!$G$11:$G$17</c:f>
                <c:numCache>
                  <c:formatCode>General</c:formatCode>
                  <c:ptCount val="7"/>
                  <c:pt idx="0">
                    <c:v>2</c:v>
                  </c:pt>
                  <c:pt idx="1">
                    <c:v>4</c:v>
                  </c:pt>
                  <c:pt idx="2">
                    <c:v>3.4</c:v>
                  </c:pt>
                  <c:pt idx="3">
                    <c:v>5</c:v>
                  </c:pt>
                  <c:pt idx="4">
                    <c:v>4.4000000000000004</c:v>
                  </c:pt>
                  <c:pt idx="5">
                    <c:v>1.1000000000000001</c:v>
                  </c:pt>
                </c:numCache>
              </c:numRef>
            </c:plus>
            <c:minus>
              <c:numRef>
                <c:f>'SE6'!$G$11:$G$17</c:f>
                <c:numCache>
                  <c:formatCode>General</c:formatCode>
                  <c:ptCount val="7"/>
                  <c:pt idx="0">
                    <c:v>2</c:v>
                  </c:pt>
                  <c:pt idx="1">
                    <c:v>4</c:v>
                  </c:pt>
                  <c:pt idx="2">
                    <c:v>3.4</c:v>
                  </c:pt>
                  <c:pt idx="3">
                    <c:v>5</c:v>
                  </c:pt>
                  <c:pt idx="4">
                    <c:v>4.4000000000000004</c:v>
                  </c:pt>
                  <c:pt idx="5">
                    <c:v>1.1000000000000001</c:v>
                  </c:pt>
                </c:numCache>
              </c:numRef>
            </c:minus>
            <c:spPr>
              <a:noFill/>
              <a:ln w="9525" cap="flat" cmpd="sng" algn="ctr">
                <a:solidFill>
                  <a:schemeClr val="tx1">
                    <a:lumMod val="65000"/>
                    <a:lumOff val="35000"/>
                  </a:schemeClr>
                </a:solidFill>
                <a:round/>
              </a:ln>
              <a:effectLst/>
            </c:spPr>
          </c:errBars>
          <c:cat>
            <c:numRef>
              <c:f>'SE6'!$F$3:$F$9</c:f>
              <c:numCache>
                <c:formatCode>General</c:formatCode>
                <c:ptCount val="7"/>
                <c:pt idx="0">
                  <c:v>0</c:v>
                </c:pt>
                <c:pt idx="1">
                  <c:v>0.1</c:v>
                </c:pt>
                <c:pt idx="2">
                  <c:v>1</c:v>
                </c:pt>
                <c:pt idx="3">
                  <c:v>10</c:v>
                </c:pt>
                <c:pt idx="4">
                  <c:v>20</c:v>
                </c:pt>
                <c:pt idx="5">
                  <c:v>40</c:v>
                </c:pt>
              </c:numCache>
            </c:numRef>
          </c:cat>
          <c:val>
            <c:numRef>
              <c:f>'SE6'!$G$3:$G$9</c:f>
              <c:numCache>
                <c:formatCode>General</c:formatCode>
                <c:ptCount val="7"/>
                <c:pt idx="0">
                  <c:v>100</c:v>
                </c:pt>
                <c:pt idx="1">
                  <c:v>100.3296</c:v>
                </c:pt>
                <c:pt idx="2">
                  <c:v>98.670360000000002</c:v>
                </c:pt>
                <c:pt idx="3">
                  <c:v>96.226420000000005</c:v>
                </c:pt>
                <c:pt idx="4">
                  <c:v>96.284829999999999</c:v>
                </c:pt>
                <c:pt idx="5">
                  <c:v>92.879260000000002</c:v>
                </c:pt>
              </c:numCache>
            </c:numRef>
          </c:val>
          <c:smooth val="1"/>
          <c:extLst>
            <c:ext xmlns:c16="http://schemas.microsoft.com/office/drawing/2014/chart" uri="{C3380CC4-5D6E-409C-BE32-E72D297353CC}">
              <c16:uniqueId val="{00000000-07CE-42F4-94BB-B52D4572F24E}"/>
            </c:ext>
          </c:extLst>
        </c:ser>
        <c:ser>
          <c:idx val="1"/>
          <c:order val="1"/>
          <c:tx>
            <c:strRef>
              <c:f>'SE6'!$H$1</c:f>
              <c:strCache>
                <c:ptCount val="1"/>
                <c:pt idx="0">
                  <c:v>MCF-7 </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'SE6'!$H$11:$H$17</c:f>
                <c:numCache>
                  <c:formatCode>General</c:formatCode>
                  <c:ptCount val="7"/>
                  <c:pt idx="0">
                    <c:v>4</c:v>
                  </c:pt>
                  <c:pt idx="1">
                    <c:v>2.2000000000000002</c:v>
                  </c:pt>
                  <c:pt idx="2">
                    <c:v>3.5</c:v>
                  </c:pt>
                  <c:pt idx="3">
                    <c:v>4.0999999999999996</c:v>
                  </c:pt>
                  <c:pt idx="4">
                    <c:v>3</c:v>
                  </c:pt>
                  <c:pt idx="5">
                    <c:v>4</c:v>
                  </c:pt>
                </c:numCache>
              </c:numRef>
            </c:plus>
            <c:minus>
              <c:numRef>
                <c:f>'SE6'!$H$11:$H$17</c:f>
                <c:numCache>
                  <c:formatCode>General</c:formatCode>
                  <c:ptCount val="7"/>
                  <c:pt idx="0">
                    <c:v>4</c:v>
                  </c:pt>
                  <c:pt idx="1">
                    <c:v>2.2000000000000002</c:v>
                  </c:pt>
                  <c:pt idx="2">
                    <c:v>3.5</c:v>
                  </c:pt>
                  <c:pt idx="3">
                    <c:v>4.0999999999999996</c:v>
                  </c:pt>
                  <c:pt idx="4">
                    <c:v>3</c:v>
                  </c:pt>
                  <c:pt idx="5">
                    <c:v>4</c:v>
                  </c:pt>
                </c:numCache>
              </c:numRef>
            </c:minus>
            <c:spPr>
              <a:noFill/>
              <a:ln w="9525" cap="flat" cmpd="sng" algn="ctr">
                <a:solidFill>
                  <a:schemeClr val="tx1">
                    <a:lumMod val="65000"/>
                    <a:lumOff val="35000"/>
                  </a:schemeClr>
                </a:solidFill>
                <a:round/>
              </a:ln>
              <a:effectLst/>
            </c:spPr>
          </c:errBars>
          <c:cat>
            <c:numRef>
              <c:f>'SE6'!$F$3:$F$9</c:f>
              <c:numCache>
                <c:formatCode>General</c:formatCode>
                <c:ptCount val="7"/>
                <c:pt idx="0">
                  <c:v>0</c:v>
                </c:pt>
                <c:pt idx="1">
                  <c:v>0.1</c:v>
                </c:pt>
                <c:pt idx="2">
                  <c:v>1</c:v>
                </c:pt>
                <c:pt idx="3">
                  <c:v>10</c:v>
                </c:pt>
                <c:pt idx="4">
                  <c:v>20</c:v>
                </c:pt>
                <c:pt idx="5">
                  <c:v>40</c:v>
                </c:pt>
              </c:numCache>
            </c:numRef>
          </c:cat>
          <c:val>
            <c:numRef>
              <c:f>'SE6'!$H$3:$H$9</c:f>
              <c:numCache>
                <c:formatCode>General</c:formatCode>
                <c:ptCount val="7"/>
                <c:pt idx="0">
                  <c:v>100</c:v>
                </c:pt>
                <c:pt idx="1">
                  <c:v>77.210460772104625</c:v>
                </c:pt>
                <c:pt idx="2">
                  <c:v>55.002075550020798</c:v>
                </c:pt>
                <c:pt idx="3">
                  <c:v>47.473640514736402</c:v>
                </c:pt>
                <c:pt idx="4">
                  <c:v>42.133665421336651</c:v>
                </c:pt>
                <c:pt idx="5">
                  <c:v>41.718555417185556</c:v>
                </c:pt>
              </c:numCache>
            </c:numRef>
          </c:val>
          <c:smooth val="1"/>
          <c:extLst>
            <c:ext xmlns:c16="http://schemas.microsoft.com/office/drawing/2014/chart" uri="{C3380CC4-5D6E-409C-BE32-E72D297353CC}">
              <c16:uniqueId val="{00000001-07CE-42F4-94BB-B52D4572F24E}"/>
            </c:ext>
          </c:extLst>
        </c:ser>
        <c:ser>
          <c:idx val="2"/>
          <c:order val="2"/>
          <c:tx>
            <c:strRef>
              <c:f>'SE6'!$I$1</c:f>
              <c:strCache>
                <c:ptCount val="1"/>
                <c:pt idx="0">
                  <c:v>MDA-MB-231</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errBars>
            <c:errDir val="y"/>
            <c:errBarType val="both"/>
            <c:errValType val="cust"/>
            <c:noEndCap val="0"/>
            <c:plus>
              <c:numRef>
                <c:f>'SE6'!$I$11:$I$17</c:f>
                <c:numCache>
                  <c:formatCode>General</c:formatCode>
                  <c:ptCount val="7"/>
                  <c:pt idx="0">
                    <c:v>4.3</c:v>
                  </c:pt>
                  <c:pt idx="1">
                    <c:v>2</c:v>
                  </c:pt>
                  <c:pt idx="2">
                    <c:v>5</c:v>
                  </c:pt>
                  <c:pt idx="3">
                    <c:v>3.5</c:v>
                  </c:pt>
                  <c:pt idx="4">
                    <c:v>2.9</c:v>
                  </c:pt>
                  <c:pt idx="5">
                    <c:v>1.76</c:v>
                  </c:pt>
                </c:numCache>
              </c:numRef>
            </c:plus>
            <c:minus>
              <c:numRef>
                <c:f>'SE6'!$I$11:$I$17</c:f>
                <c:numCache>
                  <c:formatCode>General</c:formatCode>
                  <c:ptCount val="7"/>
                  <c:pt idx="0">
                    <c:v>4.3</c:v>
                  </c:pt>
                  <c:pt idx="1">
                    <c:v>2</c:v>
                  </c:pt>
                  <c:pt idx="2">
                    <c:v>5</c:v>
                  </c:pt>
                  <c:pt idx="3">
                    <c:v>3.5</c:v>
                  </c:pt>
                  <c:pt idx="4">
                    <c:v>2.9</c:v>
                  </c:pt>
                  <c:pt idx="5">
                    <c:v>1.76</c:v>
                  </c:pt>
                </c:numCache>
              </c:numRef>
            </c:minus>
            <c:spPr>
              <a:noFill/>
              <a:ln w="9525" cap="flat" cmpd="sng" algn="ctr">
                <a:solidFill>
                  <a:schemeClr val="tx1">
                    <a:lumMod val="65000"/>
                    <a:lumOff val="35000"/>
                  </a:schemeClr>
                </a:solidFill>
                <a:round/>
              </a:ln>
              <a:effectLst/>
            </c:spPr>
          </c:errBars>
          <c:cat>
            <c:numRef>
              <c:f>'SE6'!$F$3:$F$9</c:f>
              <c:numCache>
                <c:formatCode>General</c:formatCode>
                <c:ptCount val="7"/>
                <c:pt idx="0">
                  <c:v>0</c:v>
                </c:pt>
                <c:pt idx="1">
                  <c:v>0.1</c:v>
                </c:pt>
                <c:pt idx="2">
                  <c:v>1</c:v>
                </c:pt>
                <c:pt idx="3">
                  <c:v>10</c:v>
                </c:pt>
                <c:pt idx="4">
                  <c:v>20</c:v>
                </c:pt>
                <c:pt idx="5">
                  <c:v>40</c:v>
                </c:pt>
              </c:numCache>
            </c:numRef>
          </c:cat>
          <c:val>
            <c:numRef>
              <c:f>'SE6'!$I$3:$I$9</c:f>
              <c:numCache>
                <c:formatCode>General</c:formatCode>
                <c:ptCount val="7"/>
                <c:pt idx="0">
                  <c:v>100</c:v>
                </c:pt>
                <c:pt idx="1">
                  <c:v>80.599943930473771</c:v>
                </c:pt>
                <c:pt idx="2">
                  <c:v>67.423605270535461</c:v>
                </c:pt>
                <c:pt idx="3">
                  <c:v>58.640313989346801</c:v>
                </c:pt>
                <c:pt idx="4">
                  <c:v>47.939444911690494</c:v>
                </c:pt>
                <c:pt idx="5">
                  <c:v>46.257359125315389</c:v>
                </c:pt>
              </c:numCache>
            </c:numRef>
          </c:val>
          <c:smooth val="1"/>
          <c:extLst>
            <c:ext xmlns:c16="http://schemas.microsoft.com/office/drawing/2014/chart" uri="{C3380CC4-5D6E-409C-BE32-E72D297353CC}">
              <c16:uniqueId val="{00000002-07CE-42F4-94BB-B52D4572F24E}"/>
            </c:ext>
          </c:extLst>
        </c:ser>
        <c:dLbls>
          <c:showLegendKey val="0"/>
          <c:showVal val="0"/>
          <c:showCatName val="0"/>
          <c:showSerName val="0"/>
          <c:showPercent val="0"/>
          <c:showBubbleSize val="0"/>
        </c:dLbls>
        <c:marker val="1"/>
        <c:smooth val="0"/>
        <c:axId val="281864816"/>
        <c:axId val="281865208"/>
      </c:lineChart>
      <c:catAx>
        <c:axId val="281864816"/>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it-IT" sz="1000" dirty="0"/>
                  <a:t>Concentrazione</a:t>
                </a:r>
                <a:r>
                  <a:rPr lang="it-IT" sz="1000" baseline="0" dirty="0"/>
                  <a:t> </a:t>
                </a:r>
                <a:r>
                  <a:rPr lang="it-IT" sz="1000" baseline="0" dirty="0">
                    <a:latin typeface="Calibri" panose="020F0502020204030204" pitchFamily="34" charset="0"/>
                  </a:rPr>
                  <a:t>µM</a:t>
                </a:r>
                <a:endParaRPr lang="it-IT" sz="1000" dirty="0"/>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81865208"/>
        <c:crosses val="autoZero"/>
        <c:auto val="1"/>
        <c:lblAlgn val="ctr"/>
        <c:lblOffset val="100"/>
        <c:noMultiLvlLbl val="0"/>
      </c:catAx>
      <c:valAx>
        <c:axId val="2818652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1000" dirty="0"/>
                  <a:t>%</a:t>
                </a:r>
                <a:r>
                  <a:rPr lang="en-US" sz="1000" baseline="0" dirty="0"/>
                  <a:t> </a:t>
                </a:r>
                <a:r>
                  <a:rPr lang="en-US" sz="1000" baseline="0" dirty="0" err="1"/>
                  <a:t>vitalità</a:t>
                </a:r>
                <a:r>
                  <a:rPr lang="en-US" sz="1000" baseline="0" dirty="0"/>
                  <a:t> </a:t>
                </a:r>
                <a:r>
                  <a:rPr lang="en-US" sz="1000" baseline="0" dirty="0" err="1"/>
                  <a:t>cellulare</a:t>
                </a:r>
                <a:endParaRPr lang="en-US" sz="1000"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81864816"/>
        <c:crosses val="autoZero"/>
        <c:crossBetween val="between"/>
      </c:valAx>
      <c:spPr>
        <a:noFill/>
        <a:ln>
          <a:noFill/>
        </a:ln>
        <a:effectLst/>
      </c:spPr>
    </c:plotArea>
    <c:legend>
      <c:legendPos val="r"/>
      <c:layout>
        <c:manualLayout>
          <c:xMode val="edge"/>
          <c:yMode val="edge"/>
          <c:x val="0.74773240438215027"/>
          <c:y val="0.37839020122484696"/>
          <c:w val="0.24915312566674794"/>
          <c:h val="0.3744681651302252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800" b="1" dirty="0"/>
              <a:t>3i</a:t>
            </a:r>
          </a:p>
        </c:rich>
      </c:tx>
      <c:layout>
        <c:manualLayout>
          <c:xMode val="edge"/>
          <c:yMode val="edge"/>
          <c:x val="0.85292209287946719"/>
          <c:y val="9.6512656035208061E-2"/>
        </c:manualLayout>
      </c:layout>
      <c:overlay val="0"/>
      <c:spPr>
        <a:noFill/>
        <a:ln>
          <a:noFill/>
        </a:ln>
        <a:effectLst/>
      </c:spPr>
    </c:title>
    <c:autoTitleDeleted val="0"/>
    <c:plotArea>
      <c:layout>
        <c:manualLayout>
          <c:layoutTarget val="inner"/>
          <c:xMode val="edge"/>
          <c:yMode val="edge"/>
          <c:x val="0.14092825896762903"/>
          <c:y val="8.3750000000000005E-2"/>
          <c:w val="0.62219882514685665"/>
          <c:h val="0.72088764946048411"/>
        </c:manualLayout>
      </c:layout>
      <c:lineChart>
        <c:grouping val="standard"/>
        <c:varyColors val="0"/>
        <c:ser>
          <c:idx val="0"/>
          <c:order val="0"/>
          <c:tx>
            <c:strRef>
              <c:f>'SE13'!$G$1</c:f>
              <c:strCache>
                <c:ptCount val="1"/>
                <c:pt idx="0">
                  <c:v>MCF-10a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'SE13'!$G$11:$G$17</c:f>
                <c:numCache>
                  <c:formatCode>General</c:formatCode>
                  <c:ptCount val="7"/>
                  <c:pt idx="0">
                    <c:v>1.4</c:v>
                  </c:pt>
                  <c:pt idx="1">
                    <c:v>4.5</c:v>
                  </c:pt>
                  <c:pt idx="2">
                    <c:v>3.5</c:v>
                  </c:pt>
                  <c:pt idx="3">
                    <c:v>2.8</c:v>
                  </c:pt>
                  <c:pt idx="4">
                    <c:v>4</c:v>
                  </c:pt>
                  <c:pt idx="5">
                    <c:v>5</c:v>
                  </c:pt>
                </c:numCache>
              </c:numRef>
            </c:plus>
            <c:minus>
              <c:numRef>
                <c:f>'SE13'!$G$11:$G$17</c:f>
                <c:numCache>
                  <c:formatCode>General</c:formatCode>
                  <c:ptCount val="7"/>
                  <c:pt idx="0">
                    <c:v>1.4</c:v>
                  </c:pt>
                  <c:pt idx="1">
                    <c:v>4.5</c:v>
                  </c:pt>
                  <c:pt idx="2">
                    <c:v>3.5</c:v>
                  </c:pt>
                  <c:pt idx="3">
                    <c:v>2.8</c:v>
                  </c:pt>
                  <c:pt idx="4">
                    <c:v>4</c:v>
                  </c:pt>
                  <c:pt idx="5">
                    <c:v>5</c:v>
                  </c:pt>
                </c:numCache>
              </c:numRef>
            </c:minus>
            <c:spPr>
              <a:noFill/>
              <a:ln w="9525" cap="flat" cmpd="sng" algn="ctr">
                <a:solidFill>
                  <a:schemeClr val="tx1">
                    <a:lumMod val="65000"/>
                    <a:lumOff val="35000"/>
                  </a:schemeClr>
                </a:solidFill>
                <a:round/>
              </a:ln>
              <a:effectLst/>
            </c:spPr>
          </c:errBars>
          <c:cat>
            <c:numRef>
              <c:f>'SE13'!$F$3:$F$9</c:f>
              <c:numCache>
                <c:formatCode>General</c:formatCode>
                <c:ptCount val="7"/>
                <c:pt idx="0">
                  <c:v>0</c:v>
                </c:pt>
                <c:pt idx="1">
                  <c:v>0.1</c:v>
                </c:pt>
                <c:pt idx="2">
                  <c:v>1</c:v>
                </c:pt>
                <c:pt idx="3">
                  <c:v>10</c:v>
                </c:pt>
                <c:pt idx="4">
                  <c:v>20</c:v>
                </c:pt>
                <c:pt idx="5">
                  <c:v>40</c:v>
                </c:pt>
              </c:numCache>
            </c:numRef>
          </c:cat>
          <c:val>
            <c:numRef>
              <c:f>'SE13'!$G$3:$G$9</c:f>
              <c:numCache>
                <c:formatCode>General</c:formatCode>
                <c:ptCount val="7"/>
                <c:pt idx="0">
                  <c:v>100</c:v>
                </c:pt>
                <c:pt idx="1">
                  <c:v>100.62130000000001</c:v>
                </c:pt>
                <c:pt idx="2">
                  <c:v>100.7337</c:v>
                </c:pt>
                <c:pt idx="3">
                  <c:v>99.502960000000002</c:v>
                </c:pt>
                <c:pt idx="4">
                  <c:v>100.29931999999999</c:v>
                </c:pt>
                <c:pt idx="5">
                  <c:v>99.578230000000005</c:v>
                </c:pt>
              </c:numCache>
            </c:numRef>
          </c:val>
          <c:smooth val="1"/>
          <c:extLst>
            <c:ext xmlns:c16="http://schemas.microsoft.com/office/drawing/2014/chart" uri="{C3380CC4-5D6E-409C-BE32-E72D297353CC}">
              <c16:uniqueId val="{00000000-3648-48E3-84B4-81FAD1BFBCC9}"/>
            </c:ext>
          </c:extLst>
        </c:ser>
        <c:ser>
          <c:idx val="1"/>
          <c:order val="1"/>
          <c:tx>
            <c:strRef>
              <c:f>'SE13'!$H$1</c:f>
              <c:strCache>
                <c:ptCount val="1"/>
                <c:pt idx="0">
                  <c:v>MCF-7 </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'SE13'!$H$11:$H$17</c:f>
                <c:numCache>
                  <c:formatCode>General</c:formatCode>
                  <c:ptCount val="7"/>
                  <c:pt idx="0">
                    <c:v>3</c:v>
                  </c:pt>
                  <c:pt idx="1">
                    <c:v>4.5</c:v>
                  </c:pt>
                  <c:pt idx="2">
                    <c:v>2</c:v>
                  </c:pt>
                  <c:pt idx="3">
                    <c:v>5</c:v>
                  </c:pt>
                  <c:pt idx="4">
                    <c:v>1.7</c:v>
                  </c:pt>
                  <c:pt idx="5">
                    <c:v>3.5</c:v>
                  </c:pt>
                </c:numCache>
              </c:numRef>
            </c:plus>
            <c:minus>
              <c:numRef>
                <c:f>'SE13'!$H$11:$H$17</c:f>
                <c:numCache>
                  <c:formatCode>General</c:formatCode>
                  <c:ptCount val="7"/>
                  <c:pt idx="0">
                    <c:v>3</c:v>
                  </c:pt>
                  <c:pt idx="1">
                    <c:v>4.5</c:v>
                  </c:pt>
                  <c:pt idx="2">
                    <c:v>2</c:v>
                  </c:pt>
                  <c:pt idx="3">
                    <c:v>5</c:v>
                  </c:pt>
                  <c:pt idx="4">
                    <c:v>1.7</c:v>
                  </c:pt>
                  <c:pt idx="5">
                    <c:v>3.5</c:v>
                  </c:pt>
                </c:numCache>
              </c:numRef>
            </c:minus>
            <c:spPr>
              <a:noFill/>
              <a:ln w="9525" cap="flat" cmpd="sng" algn="ctr">
                <a:solidFill>
                  <a:schemeClr val="tx1">
                    <a:lumMod val="65000"/>
                    <a:lumOff val="35000"/>
                  </a:schemeClr>
                </a:solidFill>
                <a:round/>
              </a:ln>
              <a:effectLst/>
            </c:spPr>
          </c:errBars>
          <c:cat>
            <c:numRef>
              <c:f>'SE13'!$F$3:$F$9</c:f>
              <c:numCache>
                <c:formatCode>General</c:formatCode>
                <c:ptCount val="7"/>
                <c:pt idx="0">
                  <c:v>0</c:v>
                </c:pt>
                <c:pt idx="1">
                  <c:v>0.1</c:v>
                </c:pt>
                <c:pt idx="2">
                  <c:v>1</c:v>
                </c:pt>
                <c:pt idx="3">
                  <c:v>10</c:v>
                </c:pt>
                <c:pt idx="4">
                  <c:v>20</c:v>
                </c:pt>
                <c:pt idx="5">
                  <c:v>40</c:v>
                </c:pt>
              </c:numCache>
            </c:numRef>
          </c:cat>
          <c:val>
            <c:numRef>
              <c:f>'SE13'!$H$3:$H$9</c:f>
              <c:numCache>
                <c:formatCode>General</c:formatCode>
                <c:ptCount val="7"/>
                <c:pt idx="0">
                  <c:v>100</c:v>
                </c:pt>
                <c:pt idx="1">
                  <c:v>62.680115273775229</c:v>
                </c:pt>
                <c:pt idx="2">
                  <c:v>51.077809798270899</c:v>
                </c:pt>
                <c:pt idx="3">
                  <c:v>41.066282420749282</c:v>
                </c:pt>
                <c:pt idx="4">
                  <c:v>31.700288184438051</c:v>
                </c:pt>
                <c:pt idx="5">
                  <c:v>26.416906820365039</c:v>
                </c:pt>
              </c:numCache>
            </c:numRef>
          </c:val>
          <c:smooth val="1"/>
          <c:extLst>
            <c:ext xmlns:c16="http://schemas.microsoft.com/office/drawing/2014/chart" uri="{C3380CC4-5D6E-409C-BE32-E72D297353CC}">
              <c16:uniqueId val="{00000001-3648-48E3-84B4-81FAD1BFBCC9}"/>
            </c:ext>
          </c:extLst>
        </c:ser>
        <c:ser>
          <c:idx val="2"/>
          <c:order val="2"/>
          <c:tx>
            <c:strRef>
              <c:f>'SE13'!$I$1</c:f>
              <c:strCache>
                <c:ptCount val="1"/>
                <c:pt idx="0">
                  <c:v>MDA-MB-231</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errBars>
            <c:errDir val="y"/>
            <c:errBarType val="both"/>
            <c:errValType val="cust"/>
            <c:noEndCap val="0"/>
            <c:plus>
              <c:numRef>
                <c:f>'SE13'!$I$11:$I$17</c:f>
                <c:numCache>
                  <c:formatCode>General</c:formatCode>
                  <c:ptCount val="7"/>
                  <c:pt idx="0">
                    <c:v>2.5</c:v>
                  </c:pt>
                  <c:pt idx="1">
                    <c:v>4.5</c:v>
                  </c:pt>
                  <c:pt idx="2">
                    <c:v>3</c:v>
                  </c:pt>
                  <c:pt idx="3">
                    <c:v>4</c:v>
                  </c:pt>
                  <c:pt idx="4">
                    <c:v>1.6</c:v>
                  </c:pt>
                  <c:pt idx="5">
                    <c:v>1.2</c:v>
                  </c:pt>
                </c:numCache>
              </c:numRef>
            </c:plus>
            <c:minus>
              <c:numRef>
                <c:f>'SE13'!$I$11:$I$17</c:f>
                <c:numCache>
                  <c:formatCode>General</c:formatCode>
                  <c:ptCount val="7"/>
                  <c:pt idx="0">
                    <c:v>2.5</c:v>
                  </c:pt>
                  <c:pt idx="1">
                    <c:v>4.5</c:v>
                  </c:pt>
                  <c:pt idx="2">
                    <c:v>3</c:v>
                  </c:pt>
                  <c:pt idx="3">
                    <c:v>4</c:v>
                  </c:pt>
                  <c:pt idx="4">
                    <c:v>1.6</c:v>
                  </c:pt>
                  <c:pt idx="5">
                    <c:v>1.2</c:v>
                  </c:pt>
                </c:numCache>
              </c:numRef>
            </c:minus>
            <c:spPr>
              <a:noFill/>
              <a:ln w="9525" cap="flat" cmpd="sng" algn="ctr">
                <a:solidFill>
                  <a:schemeClr val="tx1">
                    <a:lumMod val="65000"/>
                    <a:lumOff val="35000"/>
                  </a:schemeClr>
                </a:solidFill>
                <a:round/>
              </a:ln>
              <a:effectLst/>
            </c:spPr>
          </c:errBars>
          <c:cat>
            <c:numRef>
              <c:f>'SE13'!$F$3:$F$9</c:f>
              <c:numCache>
                <c:formatCode>General</c:formatCode>
                <c:ptCount val="7"/>
                <c:pt idx="0">
                  <c:v>0</c:v>
                </c:pt>
                <c:pt idx="1">
                  <c:v>0.1</c:v>
                </c:pt>
                <c:pt idx="2">
                  <c:v>1</c:v>
                </c:pt>
                <c:pt idx="3">
                  <c:v>10</c:v>
                </c:pt>
                <c:pt idx="4">
                  <c:v>20</c:v>
                </c:pt>
                <c:pt idx="5">
                  <c:v>40</c:v>
                </c:pt>
              </c:numCache>
            </c:numRef>
          </c:cat>
          <c:val>
            <c:numRef>
              <c:f>'SE13'!$I$3:$I$9</c:f>
              <c:numCache>
                <c:formatCode>General</c:formatCode>
                <c:ptCount val="7"/>
                <c:pt idx="0">
                  <c:v>100</c:v>
                </c:pt>
                <c:pt idx="1">
                  <c:v>70.409924487594395</c:v>
                </c:pt>
                <c:pt idx="2">
                  <c:v>54.8144552319309</c:v>
                </c:pt>
                <c:pt idx="3">
                  <c:v>50.847896440129396</c:v>
                </c:pt>
                <c:pt idx="4">
                  <c:v>40.318230852211414</c:v>
                </c:pt>
                <c:pt idx="5">
                  <c:v>32.092772384034511</c:v>
                </c:pt>
              </c:numCache>
            </c:numRef>
          </c:val>
          <c:smooth val="1"/>
          <c:extLst>
            <c:ext xmlns:c16="http://schemas.microsoft.com/office/drawing/2014/chart" uri="{C3380CC4-5D6E-409C-BE32-E72D297353CC}">
              <c16:uniqueId val="{00000002-3648-48E3-84B4-81FAD1BFBCC9}"/>
            </c:ext>
          </c:extLst>
        </c:ser>
        <c:dLbls>
          <c:showLegendKey val="0"/>
          <c:showVal val="0"/>
          <c:showCatName val="0"/>
          <c:showSerName val="0"/>
          <c:showPercent val="0"/>
          <c:showBubbleSize val="0"/>
        </c:dLbls>
        <c:marker val="1"/>
        <c:smooth val="0"/>
        <c:axId val="281865992"/>
        <c:axId val="281866384"/>
      </c:lineChart>
      <c:catAx>
        <c:axId val="28186599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1000" dirty="0" err="1"/>
                  <a:t>Concentrazione</a:t>
                </a:r>
                <a:r>
                  <a:rPr lang="en-US" sz="1000" dirty="0"/>
                  <a:t> µM</a:t>
                </a:r>
              </a:p>
            </c:rich>
          </c:tx>
          <c:layout>
            <c:manualLayout>
              <c:xMode val="edge"/>
              <c:yMode val="edge"/>
              <c:x val="0.31865839449714256"/>
              <c:y val="0.9134505507168443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81866384"/>
        <c:crosses val="autoZero"/>
        <c:auto val="1"/>
        <c:lblAlgn val="ctr"/>
        <c:lblOffset val="100"/>
        <c:noMultiLvlLbl val="0"/>
      </c:catAx>
      <c:valAx>
        <c:axId val="28186638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800" dirty="0"/>
                  <a:t>% </a:t>
                </a:r>
                <a:r>
                  <a:rPr lang="en-US" sz="1000" dirty="0" err="1"/>
                  <a:t>vitalità</a:t>
                </a:r>
                <a:r>
                  <a:rPr lang="en-US" sz="1000" dirty="0"/>
                  <a:t> </a:t>
                </a:r>
                <a:r>
                  <a:rPr lang="en-US" sz="1000" dirty="0" err="1"/>
                  <a:t>cellulare</a:t>
                </a:r>
                <a:endParaRPr lang="en-US" sz="800"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81865992"/>
        <c:crosses val="autoZero"/>
        <c:crossBetween val="between"/>
      </c:valAx>
      <c:spPr>
        <a:noFill/>
        <a:ln>
          <a:noFill/>
        </a:ln>
        <a:effectLst/>
      </c:spPr>
    </c:plotArea>
    <c:legend>
      <c:legendPos val="r"/>
      <c:layout>
        <c:manualLayout>
          <c:xMode val="edge"/>
          <c:yMode val="edge"/>
          <c:x val="0.73906629295564863"/>
          <c:y val="0.37839020122484696"/>
          <c:w val="0.25175735075465727"/>
          <c:h val="0.4548279965518795"/>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6269082-9D5D-43A3-B675-27AB9B8E552E}" type="slidenum">
              <a:rPr lang="en-US" smtClean="0"/>
              <a:t>1</a:t>
            </a:fld>
            <a:endParaRPr lang="en-US" dirty="0"/>
          </a:p>
        </p:txBody>
      </p:sp>
    </p:spTree>
    <p:extLst>
      <p:ext uri="{BB962C8B-B14F-4D97-AF65-F5344CB8AC3E}">
        <p14:creationId xmlns:p14="http://schemas.microsoft.com/office/powerpoint/2010/main" val="411804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hart" Target="../charts/chart3.xml"/><Relationship Id="rId18" Type="http://schemas.openxmlformats.org/officeDocument/2006/relationships/chart" Target="../charts/chart8.xml"/><Relationship Id="rId3" Type="http://schemas.openxmlformats.org/officeDocument/2006/relationships/notesSlide" Target="../notesSlides/notesSlide1.xml"/><Relationship Id="rId7" Type="http://schemas.openxmlformats.org/officeDocument/2006/relationships/image" Target="../media/image1.wmf"/><Relationship Id="rId12" Type="http://schemas.openxmlformats.org/officeDocument/2006/relationships/chart" Target="../charts/chart2.xml"/><Relationship Id="rId17" Type="http://schemas.openxmlformats.org/officeDocument/2006/relationships/chart" Target="../charts/chart7.xml"/><Relationship Id="rId2" Type="http://schemas.openxmlformats.org/officeDocument/2006/relationships/slideLayout" Target="../slideLayouts/slideLayout12.xml"/><Relationship Id="rId16" Type="http://schemas.openxmlformats.org/officeDocument/2006/relationships/chart" Target="../charts/chart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chart" Target="../charts/chart1.xml"/><Relationship Id="rId5" Type="http://schemas.openxmlformats.org/officeDocument/2006/relationships/image" Target="../media/image3.png"/><Relationship Id="rId15" Type="http://schemas.openxmlformats.org/officeDocument/2006/relationships/chart" Target="../charts/chart5.xml"/><Relationship Id="rId10" Type="http://schemas.openxmlformats.org/officeDocument/2006/relationships/image" Target="../media/image6.emf"/><Relationship Id="rId19" Type="http://schemas.openxmlformats.org/officeDocument/2006/relationships/image" Target="../media/image7.png"/><Relationship Id="rId4" Type="http://schemas.openxmlformats.org/officeDocument/2006/relationships/image" Target="../media/image2.jpg"/><Relationship Id="rId9" Type="http://schemas.openxmlformats.org/officeDocument/2006/relationships/image" Target="../media/image5.emf"/><Relationship Id="rId1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1000"/>
            <a:lum/>
          </a:blip>
          <a:srcRect/>
          <a:stretch>
            <a:fillRect l="-38000" r="-38000"/>
          </a:stretch>
        </a:blipFill>
        <a:effectLst/>
      </p:bgPr>
    </p:bg>
    <p:spTree>
      <p:nvGrpSpPr>
        <p:cNvPr id="1" name=""/>
        <p:cNvGrpSpPr/>
        <p:nvPr/>
      </p:nvGrpSpPr>
      <p:grpSpPr>
        <a:xfrm>
          <a:off x="0" y="0"/>
          <a:ext cx="0" cy="0"/>
          <a:chOff x="0" y="0"/>
          <a:chExt cx="0" cy="0"/>
        </a:xfrm>
      </p:grpSpPr>
      <p:sp>
        <p:nvSpPr>
          <p:cNvPr id="44" name="Rettangolo 43">
            <a:extLst>
              <a:ext uri="{FF2B5EF4-FFF2-40B4-BE49-F238E27FC236}">
                <a16:creationId xmlns:a16="http://schemas.microsoft.com/office/drawing/2014/main" id="{70E30528-CAF4-4E02-8B21-11ABC74C8B04}"/>
              </a:ext>
            </a:extLst>
          </p:cNvPr>
          <p:cNvSpPr/>
          <p:nvPr/>
        </p:nvSpPr>
        <p:spPr>
          <a:xfrm>
            <a:off x="15012908" y="35413493"/>
            <a:ext cx="14133731" cy="259059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p:cNvSpPr>
            <a:spLocks noGrp="1"/>
          </p:cNvSpPr>
          <p:nvPr>
            <p:ph type="title"/>
          </p:nvPr>
        </p:nvSpPr>
        <p:spPr>
          <a:xfrm>
            <a:off x="1513760" y="904847"/>
            <a:ext cx="27247692" cy="2089196"/>
          </a:xfrm>
          <a:gradFill flip="none" rotWithShape="1">
            <a:gsLst>
              <a:gs pos="0">
                <a:schemeClr val="accent1">
                  <a:lumMod val="5000"/>
                  <a:lumOff val="95000"/>
                </a:schemeClr>
              </a:gs>
              <a:gs pos="0">
                <a:schemeClr val="accent1">
                  <a:lumMod val="45000"/>
                  <a:lumOff val="55000"/>
                </a:schemeClr>
              </a:gs>
              <a:gs pos="20000">
                <a:schemeClr val="accent1">
                  <a:lumMod val="45000"/>
                  <a:lumOff val="55000"/>
                </a:schemeClr>
              </a:gs>
              <a:gs pos="100000">
                <a:srgbClr val="002060"/>
              </a:gs>
            </a:gsLst>
            <a:lin ang="5400000" scaled="1"/>
            <a:tileRect/>
          </a:gradFill>
        </p:spPr>
        <p:txBody>
          <a:bodyPr/>
          <a:lstStyle/>
          <a:p>
            <a:endParaRPr lang="en-US" dirty="0">
              <a:effectLst>
                <a:outerShdw blurRad="50800" dist="38100" dir="2700000" algn="tl" rotWithShape="0">
                  <a:prstClr val="black">
                    <a:alpha val="40000"/>
                  </a:prstClr>
                </a:outerShdw>
              </a:effectLst>
            </a:endParaRPr>
          </a:p>
        </p:txBody>
      </p:sp>
      <p:sp>
        <p:nvSpPr>
          <p:cNvPr id="28" name="Rettangolo 27">
            <a:extLst>
              <a:ext uri="{FF2B5EF4-FFF2-40B4-BE49-F238E27FC236}">
                <a16:creationId xmlns:a16="http://schemas.microsoft.com/office/drawing/2014/main" id="{B4E70A6F-7540-48E0-85F0-F5C9BA7BDF32}"/>
              </a:ext>
            </a:extLst>
          </p:cNvPr>
          <p:cNvSpPr/>
          <p:nvPr/>
        </p:nvSpPr>
        <p:spPr>
          <a:xfrm>
            <a:off x="1531110" y="5859430"/>
            <a:ext cx="22576866" cy="335607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Text Placeholder 3"/>
          <p:cNvSpPr>
            <a:spLocks noGrp="1"/>
          </p:cNvSpPr>
          <p:nvPr>
            <p:ph type="body" sz="quarter" idx="10"/>
          </p:nvPr>
        </p:nvSpPr>
        <p:spPr>
          <a:xfrm>
            <a:off x="1557304" y="5859430"/>
            <a:ext cx="17701566" cy="3583506"/>
          </a:xfrm>
        </p:spPr>
        <p:txBody>
          <a:bodyPr>
            <a:normAutofit lnSpcReduction="10000"/>
          </a:bodyPr>
          <a:lstStyle/>
          <a:p>
            <a:pPr algn="just"/>
            <a:r>
              <a:rPr lang="en-US" sz="3400" dirty="0">
                <a:solidFill>
                  <a:schemeClr val="tx1"/>
                </a:solidFill>
              </a:rPr>
              <a:t>Thalidomide is an old well-known drug firstly used as morning sickness relief in pregnant women and then withdrawn from market due to its severe side effects on fetal normal development. More recently, however, further surveys renewed the interest on this drug. The reason lies in its efficacy in many important disorders including multiple myeloma, breast cancer, and HIV-related diseases. It became clearer that thalidomide exerts multifaceted properties, directing the efforts of many research groups toward the synthesis of several derivatives and the study of their effects, mostly as new anti-cancer agents [1,2].</a:t>
            </a:r>
          </a:p>
        </p:txBody>
      </p:sp>
      <p:sp>
        <p:nvSpPr>
          <p:cNvPr id="8" name="TextBox 7"/>
          <p:cNvSpPr txBox="1"/>
          <p:nvPr/>
        </p:nvSpPr>
        <p:spPr>
          <a:xfrm>
            <a:off x="1530473" y="3022183"/>
            <a:ext cx="27247692" cy="2583464"/>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742950" indent="-742950" algn="r">
              <a:lnSpc>
                <a:spcPct val="150000"/>
              </a:lnSpc>
              <a:buAutoNum type="alphaUcPeriod"/>
            </a:pPr>
            <a:r>
              <a:rPr lang="it-IT" sz="4000" b="1" dirty="0">
                <a:ea typeface="Calibri" panose="020F0502020204030204" pitchFamily="34" charset="0"/>
                <a:cs typeface="Times New Roman" panose="02020603050405020304" pitchFamily="18" charset="0"/>
              </a:rPr>
              <a:t>Barbarossa </a:t>
            </a:r>
            <a:r>
              <a:rPr lang="it-IT" sz="4000" b="1" baseline="30000" dirty="0">
                <a:ea typeface="Calibri" panose="020F0502020204030204" pitchFamily="34" charset="0"/>
                <a:cs typeface="Times New Roman" panose="02020603050405020304" pitchFamily="18" charset="0"/>
              </a:rPr>
              <a:t>1 </a:t>
            </a:r>
            <a:r>
              <a:rPr lang="it-IT" sz="4000" b="1" dirty="0">
                <a:ea typeface="Calibri" panose="020F0502020204030204" pitchFamily="34" charset="0"/>
                <a:cs typeface="Times New Roman" panose="02020603050405020304" pitchFamily="18" charset="0"/>
              </a:rPr>
              <a:t>, A. Carocci </a:t>
            </a:r>
            <a:r>
              <a:rPr lang="it-IT" sz="4000" b="1" baseline="30000" dirty="0">
                <a:ea typeface="Calibri" panose="020F0502020204030204" pitchFamily="34" charset="0"/>
                <a:cs typeface="Times New Roman" panose="02020603050405020304" pitchFamily="18" charset="0"/>
              </a:rPr>
              <a:t>1</a:t>
            </a:r>
            <a:r>
              <a:rPr lang="it-IT" sz="4000" b="1" dirty="0">
                <a:ea typeface="Calibri" panose="020F0502020204030204" pitchFamily="34" charset="0"/>
                <a:cs typeface="Times New Roman" panose="02020603050405020304" pitchFamily="18" charset="0"/>
              </a:rPr>
              <a:t>, A. Catalano </a:t>
            </a:r>
            <a:r>
              <a:rPr lang="it-IT" sz="4000" b="1" baseline="30000" dirty="0">
                <a:ea typeface="Calibri" panose="020F0502020204030204" pitchFamily="34" charset="0"/>
                <a:cs typeface="Times New Roman" panose="02020603050405020304" pitchFamily="18" charset="0"/>
              </a:rPr>
              <a:t>1</a:t>
            </a:r>
            <a:r>
              <a:rPr lang="it-IT" sz="4000" b="1" dirty="0">
                <a:ea typeface="Calibri" panose="020F0502020204030204" pitchFamily="34" charset="0"/>
                <a:cs typeface="Times New Roman" panose="02020603050405020304" pitchFamily="18" charset="0"/>
              </a:rPr>
              <a:t>, J. Ceramella </a:t>
            </a:r>
            <a:r>
              <a:rPr lang="it-IT" sz="4000" b="1" baseline="30000" dirty="0">
                <a:ea typeface="Calibri" panose="020F0502020204030204" pitchFamily="34" charset="0"/>
                <a:cs typeface="Times New Roman" panose="02020603050405020304" pitchFamily="18" charset="0"/>
              </a:rPr>
              <a:t>2</a:t>
            </a:r>
            <a:r>
              <a:rPr lang="it-IT" sz="4000" b="1" dirty="0">
                <a:ea typeface="Calibri" panose="020F0502020204030204" pitchFamily="34" charset="0"/>
                <a:cs typeface="Times New Roman" panose="02020603050405020304" pitchFamily="18" charset="0"/>
              </a:rPr>
              <a:t>, A. Caruso </a:t>
            </a:r>
            <a:r>
              <a:rPr lang="it-IT" sz="4000" b="1" baseline="30000" dirty="0">
                <a:ea typeface="Calibri" panose="020F0502020204030204" pitchFamily="34" charset="0"/>
                <a:cs typeface="Times New Roman" panose="02020603050405020304" pitchFamily="18" charset="0"/>
              </a:rPr>
              <a:t>2</a:t>
            </a:r>
            <a:r>
              <a:rPr lang="it-IT" sz="4000" b="1" dirty="0">
                <a:ea typeface="Calibri" panose="020F0502020204030204" pitchFamily="34" charset="0"/>
                <a:cs typeface="Times New Roman" panose="02020603050405020304" pitchFamily="18" charset="0"/>
              </a:rPr>
              <a:t>, D. </a:t>
            </a:r>
            <a:r>
              <a:rPr lang="it-IT" sz="4000" b="1" dirty="0" err="1">
                <a:ea typeface="Calibri" panose="020F0502020204030204" pitchFamily="34" charset="0"/>
                <a:cs typeface="Times New Roman" panose="02020603050405020304" pitchFamily="18" charset="0"/>
              </a:rPr>
              <a:t>Iacopetta</a:t>
            </a:r>
            <a:r>
              <a:rPr lang="it-IT" sz="4000" b="1" dirty="0">
                <a:ea typeface="Calibri" panose="020F0502020204030204" pitchFamily="34" charset="0"/>
                <a:cs typeface="Times New Roman" panose="02020603050405020304" pitchFamily="18" charset="0"/>
              </a:rPr>
              <a:t> </a:t>
            </a:r>
            <a:r>
              <a:rPr lang="it-IT" sz="4000" b="1" baseline="30000" dirty="0">
                <a:ea typeface="Calibri" panose="020F0502020204030204" pitchFamily="34" charset="0"/>
                <a:cs typeface="Times New Roman" panose="02020603050405020304" pitchFamily="18" charset="0"/>
              </a:rPr>
              <a:t>2</a:t>
            </a:r>
            <a:r>
              <a:rPr lang="it-IT" sz="4000" b="1" dirty="0">
                <a:ea typeface="Calibri" panose="020F0502020204030204" pitchFamily="34" charset="0"/>
                <a:cs typeface="Times New Roman" panose="02020603050405020304" pitchFamily="18" charset="0"/>
              </a:rPr>
              <a:t>,  C. Rosano</a:t>
            </a:r>
            <a:r>
              <a:rPr lang="it-IT" sz="4000" b="1" baseline="30000" dirty="0">
                <a:ea typeface="Calibri" panose="020F0502020204030204" pitchFamily="34" charset="0"/>
                <a:cs typeface="Times New Roman" panose="02020603050405020304" pitchFamily="18" charset="0"/>
              </a:rPr>
              <a:t>3</a:t>
            </a:r>
            <a:r>
              <a:rPr lang="it-IT" sz="4000" b="1" dirty="0">
                <a:ea typeface="Calibri" panose="020F0502020204030204" pitchFamily="34" charset="0"/>
                <a:cs typeface="Times New Roman" panose="02020603050405020304" pitchFamily="18" charset="0"/>
              </a:rPr>
              <a:t>, M.S. </a:t>
            </a:r>
            <a:r>
              <a:rPr lang="it-IT" sz="4000" b="1" dirty="0" err="1">
                <a:ea typeface="Calibri" panose="020F0502020204030204" pitchFamily="34" charset="0"/>
                <a:cs typeface="Times New Roman" panose="02020603050405020304" pitchFamily="18" charset="0"/>
              </a:rPr>
              <a:t>Sinicropi</a:t>
            </a:r>
            <a:r>
              <a:rPr lang="it-IT" sz="4000" b="1" dirty="0">
                <a:ea typeface="Calibri" panose="020F0502020204030204" pitchFamily="34" charset="0"/>
                <a:cs typeface="Times New Roman" panose="02020603050405020304" pitchFamily="18" charset="0"/>
              </a:rPr>
              <a:t> </a:t>
            </a:r>
            <a:r>
              <a:rPr lang="it-IT" sz="4000" b="1" baseline="30000" dirty="0">
                <a:ea typeface="Calibri" panose="020F0502020204030204" pitchFamily="34" charset="0"/>
                <a:cs typeface="Times New Roman" panose="02020603050405020304" pitchFamily="18" charset="0"/>
              </a:rPr>
              <a:t>2</a:t>
            </a:r>
            <a:r>
              <a:rPr lang="it-IT" sz="4000" b="1" dirty="0">
                <a:ea typeface="Calibri" panose="020F0502020204030204" pitchFamily="34" charset="0"/>
                <a:cs typeface="Times New Roman" panose="02020603050405020304" pitchFamily="18" charset="0"/>
              </a:rPr>
              <a:t>, C. Franchini </a:t>
            </a:r>
            <a:r>
              <a:rPr lang="it-IT" sz="4000" b="1" baseline="30000" dirty="0">
                <a:ea typeface="Calibri" panose="020F0502020204030204" pitchFamily="34" charset="0"/>
                <a:cs typeface="Times New Roman" panose="02020603050405020304" pitchFamily="18" charset="0"/>
              </a:rPr>
              <a:t>1</a:t>
            </a:r>
            <a:r>
              <a:rPr lang="it-IT" sz="4000" b="1" dirty="0">
                <a:ea typeface="Calibri" panose="020F0502020204030204" pitchFamily="34" charset="0"/>
                <a:cs typeface="Times New Roman" panose="02020603050405020304" pitchFamily="18" charset="0"/>
              </a:rPr>
              <a:t>.</a:t>
            </a:r>
          </a:p>
          <a:p>
            <a:pPr marL="457200" algn="ctr">
              <a:lnSpc>
                <a:spcPct val="107000"/>
              </a:lnSpc>
              <a:spcAft>
                <a:spcPts val="800"/>
              </a:spcAft>
            </a:pPr>
            <a:r>
              <a:rPr lang="en-US" sz="2800" baseline="30000" dirty="0">
                <a:ea typeface="Calibri" panose="020F0502020204030204" pitchFamily="34" charset="0"/>
                <a:cs typeface="Times New Roman" panose="02020603050405020304" pitchFamily="18" charset="0"/>
              </a:rPr>
              <a:t>1</a:t>
            </a:r>
            <a:r>
              <a:rPr lang="en-US" sz="2800" dirty="0">
                <a:ea typeface="Calibri" panose="020F0502020204030204" pitchFamily="34" charset="0"/>
                <a:cs typeface="Times New Roman" panose="02020603050405020304" pitchFamily="18" charset="0"/>
              </a:rPr>
              <a:t>Department of Pharmacy-Drug Sciences, via </a:t>
            </a:r>
            <a:r>
              <a:rPr lang="en-US" sz="2800" dirty="0" err="1">
                <a:ea typeface="Calibri" panose="020F0502020204030204" pitchFamily="34" charset="0"/>
                <a:cs typeface="Times New Roman" panose="02020603050405020304" pitchFamily="18" charset="0"/>
              </a:rPr>
              <a:t>Orabona</a:t>
            </a:r>
            <a:r>
              <a:rPr lang="en-US" sz="2800" dirty="0">
                <a:ea typeface="Calibri" panose="020F0502020204030204" pitchFamily="34" charset="0"/>
                <a:cs typeface="Times New Roman" panose="02020603050405020304" pitchFamily="18" charset="0"/>
              </a:rPr>
              <a:t>, 4, University of Bari “A. Moro”, 70126 Bari</a:t>
            </a:r>
            <a:endParaRPr lang="it-IT" sz="2800" dirty="0">
              <a:ea typeface="Calibri" panose="020F0502020204030204" pitchFamily="34" charset="0"/>
              <a:cs typeface="Times New Roman" panose="02020603050405020304" pitchFamily="18" charset="0"/>
            </a:endParaRPr>
          </a:p>
          <a:p>
            <a:pPr algn="ctr">
              <a:lnSpc>
                <a:spcPct val="107000"/>
              </a:lnSpc>
              <a:spcAft>
                <a:spcPts val="800"/>
              </a:spcAft>
            </a:pPr>
            <a:r>
              <a:rPr lang="en-US" sz="2800" baseline="30000" dirty="0">
                <a:ea typeface="Calibri" panose="020F0502020204030204" pitchFamily="34" charset="0"/>
                <a:cs typeface="Times New Roman" panose="02020603050405020304" pitchFamily="18" charset="0"/>
              </a:rPr>
              <a:t>2</a:t>
            </a:r>
            <a:r>
              <a:rPr lang="en-US" sz="2800" dirty="0">
                <a:ea typeface="Calibri" panose="020F0502020204030204" pitchFamily="34" charset="0"/>
                <a:cs typeface="Times New Roman" panose="02020603050405020304" pitchFamily="18" charset="0"/>
              </a:rPr>
              <a:t>Department of Pharmacy, Health and Nutritional Sciences, University of Calabria, 87036, </a:t>
            </a:r>
            <a:r>
              <a:rPr lang="en-US" sz="2800" dirty="0" err="1">
                <a:ea typeface="Calibri" panose="020F0502020204030204" pitchFamily="34" charset="0"/>
                <a:cs typeface="Times New Roman" panose="02020603050405020304" pitchFamily="18" charset="0"/>
              </a:rPr>
              <a:t>Arcavacata</a:t>
            </a:r>
            <a:r>
              <a:rPr lang="en-US" sz="2800" dirty="0">
                <a:ea typeface="Calibri" panose="020F0502020204030204" pitchFamily="34" charset="0"/>
                <a:cs typeface="Times New Roman" panose="02020603050405020304" pitchFamily="18" charset="0"/>
              </a:rPr>
              <a:t> di </a:t>
            </a:r>
            <a:r>
              <a:rPr lang="en-US" sz="2800" dirty="0" err="1">
                <a:ea typeface="Calibri" panose="020F0502020204030204" pitchFamily="34" charset="0"/>
                <a:cs typeface="Times New Roman" panose="02020603050405020304" pitchFamily="18" charset="0"/>
              </a:rPr>
              <a:t>Rende</a:t>
            </a:r>
            <a:r>
              <a:rPr lang="en-US" sz="2800" dirty="0">
                <a:ea typeface="Calibri" panose="020F0502020204030204" pitchFamily="34" charset="0"/>
                <a:cs typeface="Times New Roman" panose="02020603050405020304" pitchFamily="18" charset="0"/>
              </a:rPr>
              <a:t> (Italy) </a:t>
            </a:r>
            <a:endParaRPr lang="it-IT" sz="2800" dirty="0">
              <a:ea typeface="Calibri" panose="020F0502020204030204" pitchFamily="34" charset="0"/>
              <a:cs typeface="Times New Roman" panose="02020603050405020304" pitchFamily="18" charset="0"/>
            </a:endParaRPr>
          </a:p>
          <a:p>
            <a:pPr algn="ctr">
              <a:lnSpc>
                <a:spcPct val="107000"/>
              </a:lnSpc>
              <a:spcAft>
                <a:spcPts val="800"/>
              </a:spcAft>
            </a:pPr>
            <a:r>
              <a:rPr lang="it-IT" sz="2800" baseline="30000" dirty="0">
                <a:ea typeface="Calibri" panose="020F0502020204030204" pitchFamily="34" charset="0"/>
                <a:cs typeface="Times New Roman" panose="02020603050405020304" pitchFamily="18" charset="0"/>
              </a:rPr>
              <a:t>3</a:t>
            </a:r>
            <a:r>
              <a:rPr lang="it-IT" sz="2800" dirty="0">
                <a:ea typeface="Calibri" panose="020F0502020204030204" pitchFamily="34" charset="0"/>
                <a:cs typeface="Times New Roman" panose="02020603050405020304" pitchFamily="18" charset="0"/>
              </a:rPr>
              <a:t>Biopolymers and </a:t>
            </a:r>
            <a:r>
              <a:rPr lang="it-IT" sz="2800" dirty="0" err="1">
                <a:ea typeface="Calibri" panose="020F0502020204030204" pitchFamily="34" charset="0"/>
                <a:cs typeface="Times New Roman" panose="02020603050405020304" pitchFamily="18" charset="0"/>
              </a:rPr>
              <a:t>Proteomics</a:t>
            </a:r>
            <a:r>
              <a:rPr lang="it-IT" sz="2800" dirty="0">
                <a:ea typeface="Calibri" panose="020F0502020204030204" pitchFamily="34" charset="0"/>
                <a:cs typeface="Times New Roman" panose="02020603050405020304" pitchFamily="18" charset="0"/>
              </a:rPr>
              <a:t> IRCCS, Ospedale Policlinico San Martino – IST, Largo R. Benzi 10, 16132 Genova (</a:t>
            </a:r>
            <a:r>
              <a:rPr lang="it-IT" sz="2800" dirty="0" err="1">
                <a:ea typeface="Calibri" panose="020F0502020204030204" pitchFamily="34" charset="0"/>
                <a:cs typeface="Times New Roman" panose="02020603050405020304" pitchFamily="18" charset="0"/>
              </a:rPr>
              <a:t>Italy</a:t>
            </a:r>
            <a:r>
              <a:rPr lang="it-IT" sz="2800" dirty="0">
                <a:ea typeface="Calibri" panose="020F0502020204030204" pitchFamily="34" charset="0"/>
                <a:cs typeface="Times New Roman" panose="02020603050405020304" pitchFamily="18" charset="0"/>
              </a:rPr>
              <a:t>)</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graphicFrame>
        <p:nvGraphicFramePr>
          <p:cNvPr id="11" name="Object 3">
            <a:extLst>
              <a:ext uri="{FF2B5EF4-FFF2-40B4-BE49-F238E27FC236}">
                <a16:creationId xmlns:a16="http://schemas.microsoft.com/office/drawing/2014/main" id="{A6C2DE39-2203-43C6-B176-1CA5C521AE1E}"/>
              </a:ext>
            </a:extLst>
          </p:cNvPr>
          <p:cNvGraphicFramePr>
            <a:graphicFrameLocks noChangeAspect="1"/>
          </p:cNvGraphicFramePr>
          <p:nvPr>
            <p:extLst>
              <p:ext uri="{D42A27DB-BD31-4B8C-83A1-F6EECF244321}">
                <p14:modId xmlns:p14="http://schemas.microsoft.com/office/powerpoint/2010/main" val="2488072752"/>
              </p:ext>
            </p:extLst>
          </p:nvPr>
        </p:nvGraphicFramePr>
        <p:xfrm>
          <a:off x="19302413" y="6389017"/>
          <a:ext cx="4191000" cy="2456650"/>
        </p:xfrm>
        <a:graphic>
          <a:graphicData uri="http://schemas.openxmlformats.org/presentationml/2006/ole">
            <mc:AlternateContent xmlns:mc="http://schemas.openxmlformats.org/markup-compatibility/2006">
              <mc:Choice xmlns:v="urn:schemas-microsoft-com:vml" Requires="v">
                <p:oleObj spid="_x0000_s1105" name="ChemSketch" r:id="rId6" imgW="1929600" imgH="1054080" progId="ACD.ChemSketch.20">
                  <p:embed/>
                </p:oleObj>
              </mc:Choice>
              <mc:Fallback>
                <p:oleObj name="ChemSketch" r:id="rId6" imgW="1929600" imgH="1054080" progId="ACD.ChemSketch.20">
                  <p:embed/>
                  <p:pic>
                    <p:nvPicPr>
                      <p:cNvPr id="215" name="Object 3"/>
                      <p:cNvPicPr>
                        <a:picLocks noChangeAspect="1" noChangeArrowheads="1"/>
                      </p:cNvPicPr>
                      <p:nvPr/>
                    </p:nvPicPr>
                    <p:blipFill>
                      <a:blip r:embed="rId7"/>
                      <a:srcRect/>
                      <a:stretch>
                        <a:fillRect/>
                      </a:stretch>
                    </p:blipFill>
                    <p:spPr bwMode="auto">
                      <a:xfrm>
                        <a:off x="19302413" y="6389017"/>
                        <a:ext cx="4191000" cy="2456650"/>
                      </a:xfrm>
                      <a:prstGeom prst="rect">
                        <a:avLst/>
                      </a:prstGeom>
                      <a:noFill/>
                      <a:extLst/>
                    </p:spPr>
                  </p:pic>
                </p:oleObj>
              </mc:Fallback>
            </mc:AlternateContent>
          </a:graphicData>
        </a:graphic>
      </p:graphicFrame>
      <p:sp>
        <p:nvSpPr>
          <p:cNvPr id="9" name="Ovale 8">
            <a:extLst>
              <a:ext uri="{FF2B5EF4-FFF2-40B4-BE49-F238E27FC236}">
                <a16:creationId xmlns:a16="http://schemas.microsoft.com/office/drawing/2014/main" id="{05051C74-961D-43C8-A604-B49300CB1B98}"/>
              </a:ext>
            </a:extLst>
          </p:cNvPr>
          <p:cNvSpPr/>
          <p:nvPr/>
        </p:nvSpPr>
        <p:spPr>
          <a:xfrm>
            <a:off x="3409422" y="9859619"/>
            <a:ext cx="7016014" cy="1799019"/>
          </a:xfrm>
          <a:prstGeom prst="ellipse">
            <a:avLst/>
          </a:prstGeom>
          <a:gradFill>
            <a:gsLst>
              <a:gs pos="0">
                <a:schemeClr val="accent4">
                  <a:lumMod val="40000"/>
                  <a:lumOff val="60000"/>
                </a:schemeClr>
              </a:gs>
              <a:gs pos="0">
                <a:schemeClr val="bg1"/>
              </a:gs>
              <a:gs pos="74000">
                <a:srgbClr val="002060"/>
              </a:gs>
            </a:gsLst>
            <a:path path="circle">
              <a:fillToRect l="50000" t="130000" r="50000" b="-3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Aim</a:t>
            </a:r>
            <a:r>
              <a:rPr lang="it-IT" dirty="0"/>
              <a:t> of the work</a:t>
            </a:r>
          </a:p>
        </p:txBody>
      </p:sp>
      <p:sp>
        <p:nvSpPr>
          <p:cNvPr id="12" name="Ritardo 11">
            <a:extLst>
              <a:ext uri="{FF2B5EF4-FFF2-40B4-BE49-F238E27FC236}">
                <a16:creationId xmlns:a16="http://schemas.microsoft.com/office/drawing/2014/main" id="{ACE4ADF7-F49E-4D82-9464-CBA2500A4C3E}"/>
              </a:ext>
            </a:extLst>
          </p:cNvPr>
          <p:cNvSpPr/>
          <p:nvPr/>
        </p:nvSpPr>
        <p:spPr>
          <a:xfrm>
            <a:off x="24107976" y="6385261"/>
            <a:ext cx="4670189" cy="2192948"/>
          </a:xfrm>
          <a:prstGeom prst="flowChartDelay">
            <a:avLst/>
          </a:prstGeom>
          <a:gradFill flip="none" rotWithShape="1">
            <a:gsLst>
              <a:gs pos="0">
                <a:schemeClr val="accent4">
                  <a:lumMod val="40000"/>
                  <a:lumOff val="60000"/>
                </a:schemeClr>
              </a:gs>
              <a:gs pos="0">
                <a:schemeClr val="bg1"/>
              </a:gs>
              <a:gs pos="100000">
                <a:srgbClr val="00206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bg1"/>
                </a:solidFill>
              </a:rPr>
              <a:t>Introduction</a:t>
            </a:r>
            <a:endParaRPr lang="it-IT" dirty="0">
              <a:solidFill>
                <a:schemeClr val="bg1"/>
              </a:solidFill>
            </a:endParaRPr>
          </a:p>
        </p:txBody>
      </p:sp>
      <p:sp>
        <p:nvSpPr>
          <p:cNvPr id="31" name="CasellaDiTesto 30">
            <a:extLst>
              <a:ext uri="{FF2B5EF4-FFF2-40B4-BE49-F238E27FC236}">
                <a16:creationId xmlns:a16="http://schemas.microsoft.com/office/drawing/2014/main" id="{B69275DE-9B8F-49E5-9DF0-92A4F9276FE0}"/>
              </a:ext>
            </a:extLst>
          </p:cNvPr>
          <p:cNvSpPr txBox="1"/>
          <p:nvPr/>
        </p:nvSpPr>
        <p:spPr>
          <a:xfrm>
            <a:off x="3025992" y="30517178"/>
            <a:ext cx="26120647" cy="3739989"/>
          </a:xfrm>
          <a:prstGeom prst="rect">
            <a:avLst/>
          </a:prstGeom>
          <a:noFill/>
        </p:spPr>
        <p:txBody>
          <a:bodyPr wrap="square" rtlCol="0">
            <a:spAutoFit/>
          </a:bodyPr>
          <a:lstStyle/>
          <a:p>
            <a:endParaRPr lang="it-IT" dirty="0"/>
          </a:p>
        </p:txBody>
      </p:sp>
      <p:sp>
        <p:nvSpPr>
          <p:cNvPr id="6" name="Rettangolo 5">
            <a:extLst>
              <a:ext uri="{FF2B5EF4-FFF2-40B4-BE49-F238E27FC236}">
                <a16:creationId xmlns:a16="http://schemas.microsoft.com/office/drawing/2014/main" id="{A9B3A918-5E3A-4FA2-AE5A-0997790D2588}"/>
              </a:ext>
            </a:extLst>
          </p:cNvPr>
          <p:cNvSpPr/>
          <p:nvPr/>
        </p:nvSpPr>
        <p:spPr>
          <a:xfrm rot="16200000">
            <a:off x="-1671978" y="27238669"/>
            <a:ext cx="8591618" cy="1392469"/>
          </a:xfrm>
          <a:prstGeom prst="rect">
            <a:avLst/>
          </a:prstGeom>
          <a:gradFill flip="none" rotWithShape="1">
            <a:gsLst>
              <a:gs pos="0">
                <a:schemeClr val="bg1"/>
              </a:gs>
              <a:gs pos="0">
                <a:schemeClr val="bg1"/>
              </a:gs>
              <a:gs pos="79000">
                <a:srgbClr val="00206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Methodology</a:t>
            </a:r>
            <a:endParaRPr lang="it-IT" dirty="0"/>
          </a:p>
        </p:txBody>
      </p:sp>
      <p:grpSp>
        <p:nvGrpSpPr>
          <p:cNvPr id="43" name="Gruppo 42">
            <a:extLst>
              <a:ext uri="{FF2B5EF4-FFF2-40B4-BE49-F238E27FC236}">
                <a16:creationId xmlns:a16="http://schemas.microsoft.com/office/drawing/2014/main" id="{C127974A-D5AE-473F-A250-1242EEAC873B}"/>
              </a:ext>
            </a:extLst>
          </p:cNvPr>
          <p:cNvGrpSpPr/>
          <p:nvPr/>
        </p:nvGrpSpPr>
        <p:grpSpPr>
          <a:xfrm>
            <a:off x="16272842" y="24285501"/>
            <a:ext cx="12755682" cy="9141595"/>
            <a:chOff x="17185506" y="23770046"/>
            <a:chExt cx="12755682" cy="11394246"/>
          </a:xfrm>
        </p:grpSpPr>
        <p:sp>
          <p:nvSpPr>
            <p:cNvPr id="7" name="Rettangolo 6">
              <a:extLst>
                <a:ext uri="{FF2B5EF4-FFF2-40B4-BE49-F238E27FC236}">
                  <a16:creationId xmlns:a16="http://schemas.microsoft.com/office/drawing/2014/main" id="{38A53666-95AE-4B8E-B7E6-FA529E902AEB}"/>
                </a:ext>
              </a:extLst>
            </p:cNvPr>
            <p:cNvSpPr/>
            <p:nvPr/>
          </p:nvSpPr>
          <p:spPr>
            <a:xfrm>
              <a:off x="17185506" y="25991905"/>
              <a:ext cx="12755682" cy="9172387"/>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a:extLst>
                <a:ext uri="{FF2B5EF4-FFF2-40B4-BE49-F238E27FC236}">
                  <a16:creationId xmlns:a16="http://schemas.microsoft.com/office/drawing/2014/main" id="{E6B5549B-0EF7-4827-AE7D-96D82DDAF39C}"/>
                </a:ext>
              </a:extLst>
            </p:cNvPr>
            <p:cNvSpPr/>
            <p:nvPr/>
          </p:nvSpPr>
          <p:spPr>
            <a:xfrm>
              <a:off x="20478834" y="23770046"/>
              <a:ext cx="7739859" cy="1920588"/>
            </a:xfrm>
            <a:prstGeom prst="ellipse">
              <a:avLst/>
            </a:prstGeom>
            <a:gradFill>
              <a:gsLst>
                <a:gs pos="0">
                  <a:schemeClr val="accent4">
                    <a:lumMod val="40000"/>
                    <a:lumOff val="60000"/>
                  </a:schemeClr>
                </a:gs>
                <a:gs pos="0">
                  <a:schemeClr val="bg1"/>
                </a:gs>
                <a:gs pos="74000">
                  <a:srgbClr val="002060"/>
                </a:gs>
              </a:gsLst>
              <a:path path="circle">
                <a:fillToRect l="50000" t="130000" r="50000" b="-3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Biological</a:t>
              </a:r>
              <a:r>
                <a:rPr lang="it-IT" dirty="0"/>
                <a:t> evaluation</a:t>
              </a:r>
            </a:p>
          </p:txBody>
        </p:sp>
        <p:pic>
          <p:nvPicPr>
            <p:cNvPr id="34" name="Immagine 33">
              <a:extLst>
                <a:ext uri="{FF2B5EF4-FFF2-40B4-BE49-F238E27FC236}">
                  <a16:creationId xmlns:a16="http://schemas.microsoft.com/office/drawing/2014/main" id="{72F409B1-1E14-4D81-9693-A929AFB929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90387" y="26024583"/>
              <a:ext cx="10312293" cy="2461822"/>
            </a:xfrm>
            <a:prstGeom prst="rect">
              <a:avLst/>
            </a:prstGeom>
          </p:spPr>
        </p:pic>
        <p:sp>
          <p:nvSpPr>
            <p:cNvPr id="13" name="CasellaDiTesto 12">
              <a:extLst>
                <a:ext uri="{FF2B5EF4-FFF2-40B4-BE49-F238E27FC236}">
                  <a16:creationId xmlns:a16="http://schemas.microsoft.com/office/drawing/2014/main" id="{6A26665A-22D4-469E-95C6-691B0CA7A3EB}"/>
                </a:ext>
              </a:extLst>
            </p:cNvPr>
            <p:cNvSpPr txBox="1"/>
            <p:nvPr/>
          </p:nvSpPr>
          <p:spPr>
            <a:xfrm>
              <a:off x="17252538" y="28595360"/>
              <a:ext cx="12621618" cy="5790364"/>
            </a:xfrm>
            <a:prstGeom prst="rect">
              <a:avLst/>
            </a:prstGeom>
            <a:noFill/>
          </p:spPr>
          <p:txBody>
            <a:bodyPr wrap="square" rtlCol="0">
              <a:spAutoFit/>
            </a:bodyPr>
            <a:lstStyle/>
            <a:p>
              <a:pPr algn="just"/>
              <a:r>
                <a:rPr lang="en-US" sz="3400" dirty="0"/>
                <a:t>The effect on cells viability of thalidomide analogues 3c-i has been measured towards two human breast cancer cell lines, namely estrogen receptor positive (ER+) MCF-7 and triple negative (ER-, PR-, and HER-2/Neu not amplified) MDA-MB-231 cells and against a non-tumoral cell line (MCF-10A) by using 3-(4,5-dimethylthiazol-2-y1)-2,5-diphenyltetrazolium (MTT) test.  </a:t>
              </a:r>
            </a:p>
            <a:p>
              <a:pPr algn="just"/>
              <a:r>
                <a:rPr lang="en-US" sz="3400" dirty="0"/>
                <a:t>Cells were treated with increasing concentrations (0,1, 1, 10, 20 and 40 </a:t>
              </a:r>
              <a:r>
                <a:rPr lang="en-US" sz="3400" dirty="0" err="1"/>
                <a:t>μM</a:t>
              </a:r>
              <a:r>
                <a:rPr lang="en-US" sz="3400" dirty="0"/>
                <a:t>) of each compound for 72 h. Untreated cells were supplemented with the DMSO (final concentration 0.1%) and used as a control. Thalidomide has been used as reference molecule in this assay. </a:t>
              </a:r>
            </a:p>
          </p:txBody>
        </p:sp>
      </p:grpSp>
      <p:sp>
        <p:nvSpPr>
          <p:cNvPr id="16" name="CasellaDiTesto 15">
            <a:extLst>
              <a:ext uri="{FF2B5EF4-FFF2-40B4-BE49-F238E27FC236}">
                <a16:creationId xmlns:a16="http://schemas.microsoft.com/office/drawing/2014/main" id="{7C82B936-7B81-47BF-9E11-CB20C9E101AC}"/>
              </a:ext>
            </a:extLst>
          </p:cNvPr>
          <p:cNvSpPr txBox="1"/>
          <p:nvPr/>
        </p:nvSpPr>
        <p:spPr>
          <a:xfrm>
            <a:off x="1169577" y="11966475"/>
            <a:ext cx="11898690" cy="1061829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3600" dirty="0">
                <a:solidFill>
                  <a:schemeClr val="tx1"/>
                </a:solidFill>
              </a:rPr>
              <a:t>A recent work on thalidomide correlated compounds [3] demonstrated that they are very effective in inducing cancer cells death by triggering TNFα-mediated apoptosis. The most active compounds, bearing a phthalimido moiety in their structure, were able, as well, to reduce drastically the migration of breast cancer cells, through the regulation of two proteins involved in epithelial-mesenchymal transition (EMT), vimentin and E-cadherin. </a:t>
            </a:r>
          </a:p>
          <a:p>
            <a:pPr algn="just"/>
            <a:r>
              <a:rPr lang="en-US" sz="3600" dirty="0">
                <a:solidFill>
                  <a:schemeClr val="tx1"/>
                </a:solidFill>
              </a:rPr>
              <a:t>Based on these interesting results, a small library of phthalimide derivatives were synthesized and studied for their antitumor activity on breast cancer cells</a:t>
            </a:r>
            <a:r>
              <a:rPr lang="en-US" sz="3600" dirty="0">
                <a:solidFill>
                  <a:schemeClr val="tx1"/>
                </a:solidFill>
                <a:latin typeface="Comic Sans MS" panose="030F0702030302020204" pitchFamily="66" charset="0"/>
              </a:rPr>
              <a:t>.</a:t>
            </a:r>
          </a:p>
          <a:p>
            <a:pPr algn="just"/>
            <a:endParaRPr lang="en-US" sz="3200" dirty="0">
              <a:solidFill>
                <a:schemeClr val="tx1"/>
              </a:solidFill>
              <a:latin typeface="Comic Sans MS" panose="030F0702030302020204" pitchFamily="66" charset="0"/>
            </a:endParaRPr>
          </a:p>
          <a:p>
            <a:pPr algn="just"/>
            <a:endParaRPr lang="en-US" sz="3200" dirty="0">
              <a:solidFill>
                <a:schemeClr val="tx1"/>
              </a:solidFill>
              <a:latin typeface="Comic Sans MS" panose="030F0702030302020204" pitchFamily="66" charset="0"/>
            </a:endParaRPr>
          </a:p>
          <a:p>
            <a:pPr algn="just"/>
            <a:endParaRPr lang="en-US" sz="3200" dirty="0">
              <a:solidFill>
                <a:schemeClr val="tx1"/>
              </a:solidFill>
              <a:latin typeface="Comic Sans MS" panose="030F0702030302020204" pitchFamily="66" charset="0"/>
            </a:endParaRPr>
          </a:p>
          <a:p>
            <a:pPr algn="just"/>
            <a:endParaRPr lang="en-US" sz="3200" dirty="0">
              <a:solidFill>
                <a:schemeClr val="tx1"/>
              </a:solidFill>
              <a:latin typeface="Comic Sans MS" panose="030F0702030302020204" pitchFamily="66" charset="0"/>
            </a:endParaRPr>
          </a:p>
          <a:p>
            <a:pPr algn="just"/>
            <a:endParaRPr lang="en-US" sz="3200" dirty="0">
              <a:solidFill>
                <a:schemeClr val="tx1"/>
              </a:solidFill>
              <a:latin typeface="Comic Sans MS" panose="030F0702030302020204" pitchFamily="66" charset="0"/>
            </a:endParaRPr>
          </a:p>
          <a:p>
            <a:pPr algn="just"/>
            <a:endParaRPr lang="en-US" sz="3200" dirty="0">
              <a:solidFill>
                <a:schemeClr val="tx1"/>
              </a:solidFill>
              <a:latin typeface="Comic Sans MS" panose="030F0702030302020204" pitchFamily="66" charset="0"/>
            </a:endParaRPr>
          </a:p>
          <a:p>
            <a:pPr algn="just"/>
            <a:endParaRPr lang="en-US" sz="3200" dirty="0">
              <a:solidFill>
                <a:schemeClr val="tx1"/>
              </a:solidFill>
              <a:latin typeface="Comic Sans MS" panose="030F0702030302020204" pitchFamily="66" charset="0"/>
            </a:endParaRPr>
          </a:p>
          <a:p>
            <a:pPr algn="just"/>
            <a:endParaRPr lang="en-US" sz="3200" dirty="0">
              <a:solidFill>
                <a:schemeClr val="tx1"/>
              </a:solidFill>
              <a:latin typeface="Comic Sans MS" panose="030F0702030302020204" pitchFamily="66" charset="0"/>
            </a:endParaRPr>
          </a:p>
          <a:p>
            <a:pPr algn="just"/>
            <a:endParaRPr lang="en-US" sz="3200" dirty="0">
              <a:solidFill>
                <a:schemeClr val="tx1"/>
              </a:solidFill>
              <a:latin typeface="Comic Sans MS" panose="030F0702030302020204" pitchFamily="66" charset="0"/>
            </a:endParaRPr>
          </a:p>
        </p:txBody>
      </p:sp>
      <p:sp>
        <p:nvSpPr>
          <p:cNvPr id="40" name="Ovale 39">
            <a:extLst>
              <a:ext uri="{FF2B5EF4-FFF2-40B4-BE49-F238E27FC236}">
                <a16:creationId xmlns:a16="http://schemas.microsoft.com/office/drawing/2014/main" id="{7532F994-DF26-48C5-8F65-04C3C8978B73}"/>
              </a:ext>
            </a:extLst>
          </p:cNvPr>
          <p:cNvSpPr/>
          <p:nvPr/>
        </p:nvSpPr>
        <p:spPr>
          <a:xfrm>
            <a:off x="19623483" y="33946005"/>
            <a:ext cx="7739859" cy="1245843"/>
          </a:xfrm>
          <a:prstGeom prst="ellipse">
            <a:avLst/>
          </a:prstGeom>
          <a:gradFill>
            <a:gsLst>
              <a:gs pos="0">
                <a:schemeClr val="accent4">
                  <a:lumMod val="40000"/>
                  <a:lumOff val="60000"/>
                </a:schemeClr>
              </a:gs>
              <a:gs pos="0">
                <a:schemeClr val="bg1"/>
              </a:gs>
              <a:gs pos="40000">
                <a:srgbClr val="002060"/>
              </a:gs>
            </a:gsLst>
            <a:path path="circle">
              <a:fillToRect l="50000" t="130000" r="50000" b="-3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References</a:t>
            </a:r>
            <a:endParaRPr lang="it-IT" dirty="0"/>
          </a:p>
        </p:txBody>
      </p:sp>
      <p:grpSp>
        <p:nvGrpSpPr>
          <p:cNvPr id="42" name="Gruppo 41">
            <a:extLst>
              <a:ext uri="{FF2B5EF4-FFF2-40B4-BE49-F238E27FC236}">
                <a16:creationId xmlns:a16="http://schemas.microsoft.com/office/drawing/2014/main" id="{0B7D2977-3FA1-479B-903D-5D22E3653390}"/>
              </a:ext>
            </a:extLst>
          </p:cNvPr>
          <p:cNvGrpSpPr/>
          <p:nvPr/>
        </p:nvGrpSpPr>
        <p:grpSpPr>
          <a:xfrm>
            <a:off x="3902827" y="23404614"/>
            <a:ext cx="25496249" cy="14654516"/>
            <a:chOff x="4850026" y="23216623"/>
            <a:chExt cx="25496249" cy="14654516"/>
          </a:xfrm>
        </p:grpSpPr>
        <p:sp>
          <p:nvSpPr>
            <p:cNvPr id="18" name="Ovale 17">
              <a:extLst>
                <a:ext uri="{FF2B5EF4-FFF2-40B4-BE49-F238E27FC236}">
                  <a16:creationId xmlns:a16="http://schemas.microsoft.com/office/drawing/2014/main" id="{A60C77DD-2DA8-46BB-A6D8-A33FDD6D1311}"/>
                </a:ext>
              </a:extLst>
            </p:cNvPr>
            <p:cNvSpPr/>
            <p:nvPr/>
          </p:nvSpPr>
          <p:spPr>
            <a:xfrm>
              <a:off x="7437429" y="23216623"/>
              <a:ext cx="5870981" cy="1761774"/>
            </a:xfrm>
            <a:prstGeom prst="ellipse">
              <a:avLst/>
            </a:prstGeom>
            <a:gradFill>
              <a:gsLst>
                <a:gs pos="0">
                  <a:schemeClr val="accent4">
                    <a:lumMod val="40000"/>
                    <a:lumOff val="60000"/>
                  </a:schemeClr>
                </a:gs>
                <a:gs pos="0">
                  <a:schemeClr val="bg1"/>
                </a:gs>
                <a:gs pos="74000">
                  <a:srgbClr val="002060"/>
                </a:gs>
              </a:gsLst>
              <a:path path="circle">
                <a:fillToRect l="50000" t="130000" r="50000" b="-3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Synthesis</a:t>
              </a:r>
              <a:endParaRPr lang="it-IT" dirty="0"/>
            </a:p>
          </p:txBody>
        </p:sp>
        <p:grpSp>
          <p:nvGrpSpPr>
            <p:cNvPr id="33" name="Gruppo 32">
              <a:extLst>
                <a:ext uri="{FF2B5EF4-FFF2-40B4-BE49-F238E27FC236}">
                  <a16:creationId xmlns:a16="http://schemas.microsoft.com/office/drawing/2014/main" id="{5599A2A8-3F49-45E4-AC43-B44F9FC89E6F}"/>
                </a:ext>
              </a:extLst>
            </p:cNvPr>
            <p:cNvGrpSpPr/>
            <p:nvPr/>
          </p:nvGrpSpPr>
          <p:grpSpPr>
            <a:xfrm>
              <a:off x="4850026" y="24568923"/>
              <a:ext cx="11308657" cy="7661343"/>
              <a:chOff x="15896588" y="13676661"/>
              <a:chExt cx="11308657" cy="7661343"/>
            </a:xfrm>
          </p:grpSpPr>
          <p:sp>
            <p:nvSpPr>
              <p:cNvPr id="26" name="Rettangolo 25">
                <a:extLst>
                  <a:ext uri="{FF2B5EF4-FFF2-40B4-BE49-F238E27FC236}">
                    <a16:creationId xmlns:a16="http://schemas.microsoft.com/office/drawing/2014/main" id="{B65C6ACD-2556-49AB-B4ED-BA27AB6BE2F4}"/>
                  </a:ext>
                </a:extLst>
              </p:cNvPr>
              <p:cNvSpPr/>
              <p:nvPr/>
            </p:nvSpPr>
            <p:spPr>
              <a:xfrm>
                <a:off x="15896588" y="14325324"/>
                <a:ext cx="11170184" cy="70126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nvGrpSpPr>
              <p:cNvPr id="27" name="Gruppo 26">
                <a:extLst>
                  <a:ext uri="{FF2B5EF4-FFF2-40B4-BE49-F238E27FC236}">
                    <a16:creationId xmlns:a16="http://schemas.microsoft.com/office/drawing/2014/main" id="{6F766CB0-E41F-4B3E-AB03-85975D6D8E7F}"/>
                  </a:ext>
                </a:extLst>
              </p:cNvPr>
              <p:cNvGrpSpPr/>
              <p:nvPr/>
            </p:nvGrpSpPr>
            <p:grpSpPr>
              <a:xfrm>
                <a:off x="15935569" y="13676661"/>
                <a:ext cx="11269676" cy="7531555"/>
                <a:chOff x="16330072" y="13718984"/>
                <a:chExt cx="11269676" cy="7531555"/>
              </a:xfrm>
            </p:grpSpPr>
            <p:sp>
              <p:nvSpPr>
                <p:cNvPr id="21" name="CasellaDiTesto 20">
                  <a:extLst>
                    <a:ext uri="{FF2B5EF4-FFF2-40B4-BE49-F238E27FC236}">
                      <a16:creationId xmlns:a16="http://schemas.microsoft.com/office/drawing/2014/main" id="{1B48A15F-A6CF-4A42-AF3C-6AF7323559B5}"/>
                    </a:ext>
                  </a:extLst>
                </p:cNvPr>
                <p:cNvSpPr txBox="1"/>
                <p:nvPr/>
              </p:nvSpPr>
              <p:spPr>
                <a:xfrm>
                  <a:off x="16330072" y="20727319"/>
                  <a:ext cx="10819390" cy="523220"/>
                </a:xfrm>
                <a:prstGeom prst="rect">
                  <a:avLst/>
                </a:prstGeom>
                <a:noFill/>
              </p:spPr>
              <p:txBody>
                <a:bodyPr wrap="square" rtlCol="0">
                  <a:spAutoFit/>
                </a:bodyPr>
                <a:lstStyle/>
                <a:p>
                  <a:pPr algn="ctr"/>
                  <a:r>
                    <a:rPr lang="it-IT" sz="2800" dirty="0" err="1">
                      <a:latin typeface="Comic Sans MS" panose="030F0702030302020204" pitchFamily="66" charset="0"/>
                    </a:rPr>
                    <a:t>Reagents</a:t>
                  </a:r>
                  <a:r>
                    <a:rPr lang="it-IT" sz="2800" dirty="0">
                      <a:latin typeface="Comic Sans MS" panose="030F0702030302020204" pitchFamily="66" charset="0"/>
                    </a:rPr>
                    <a:t> and </a:t>
                  </a:r>
                  <a:r>
                    <a:rPr lang="it-IT" sz="2800" dirty="0" err="1">
                      <a:latin typeface="Comic Sans MS" panose="030F0702030302020204" pitchFamily="66" charset="0"/>
                    </a:rPr>
                    <a:t>conditions</a:t>
                  </a:r>
                  <a:r>
                    <a:rPr lang="it-IT" sz="2800" dirty="0">
                      <a:latin typeface="Comic Sans MS" panose="030F0702030302020204" pitchFamily="66" charset="0"/>
                    </a:rPr>
                    <a:t>: (i) Et</a:t>
                  </a:r>
                  <a:r>
                    <a:rPr lang="it-IT" sz="2800" baseline="-25000" dirty="0">
                      <a:latin typeface="Comic Sans MS" panose="030F0702030302020204" pitchFamily="66" charset="0"/>
                    </a:rPr>
                    <a:t>3</a:t>
                  </a:r>
                  <a:r>
                    <a:rPr lang="it-IT" sz="2800" dirty="0">
                      <a:latin typeface="Comic Sans MS" panose="030F0702030302020204" pitchFamily="66" charset="0"/>
                    </a:rPr>
                    <a:t>N, toluene, Δ, 5h.  </a:t>
                  </a:r>
                </a:p>
              </p:txBody>
            </p:sp>
            <p:pic>
              <p:nvPicPr>
                <p:cNvPr id="22" name="Immagine 21">
                  <a:extLst>
                    <a:ext uri="{FF2B5EF4-FFF2-40B4-BE49-F238E27FC236}">
                      <a16:creationId xmlns:a16="http://schemas.microsoft.com/office/drawing/2014/main" id="{FA16F9C3-F5ED-4BF7-B714-9D60DC47ABC2}"/>
                    </a:ext>
                  </a:extLst>
                </p:cNvPr>
                <p:cNvPicPr>
                  <a:picLocks noChangeAspect="1"/>
                </p:cNvPicPr>
                <p:nvPr/>
              </p:nvPicPr>
              <p:blipFill rotWithShape="1">
                <a:blip r:embed="rId9"/>
                <a:srcRect r="24853" b="27824"/>
                <a:stretch/>
              </p:blipFill>
              <p:spPr>
                <a:xfrm>
                  <a:off x="16522702" y="13718984"/>
                  <a:ext cx="10738540" cy="3535724"/>
                </a:xfrm>
                <a:prstGeom prst="rect">
                  <a:avLst/>
                </a:prstGeom>
              </p:spPr>
            </p:pic>
            <p:pic>
              <p:nvPicPr>
                <p:cNvPr id="23" name="Immagine 22">
                  <a:extLst>
                    <a:ext uri="{FF2B5EF4-FFF2-40B4-BE49-F238E27FC236}">
                      <a16:creationId xmlns:a16="http://schemas.microsoft.com/office/drawing/2014/main" id="{CCC15244-FB10-46E8-8375-7B90F5223450}"/>
                    </a:ext>
                  </a:extLst>
                </p:cNvPr>
                <p:cNvPicPr>
                  <a:picLocks noChangeAspect="1"/>
                </p:cNvPicPr>
                <p:nvPr/>
              </p:nvPicPr>
              <p:blipFill rotWithShape="1">
                <a:blip r:embed="rId10"/>
                <a:srcRect l="74299" b="49815"/>
                <a:stretch/>
              </p:blipFill>
              <p:spPr>
                <a:xfrm>
                  <a:off x="17845367" y="17754344"/>
                  <a:ext cx="4327904" cy="2896995"/>
                </a:xfrm>
                <a:prstGeom prst="rect">
                  <a:avLst/>
                </a:prstGeom>
              </p:spPr>
            </p:pic>
            <p:pic>
              <p:nvPicPr>
                <p:cNvPr id="24" name="Immagine 23">
                  <a:extLst>
                    <a:ext uri="{FF2B5EF4-FFF2-40B4-BE49-F238E27FC236}">
                      <a16:creationId xmlns:a16="http://schemas.microsoft.com/office/drawing/2014/main" id="{67F67D03-0D99-4FE3-BBEB-401BFC12B452}"/>
                    </a:ext>
                  </a:extLst>
                </p:cNvPr>
                <p:cNvPicPr>
                  <a:picLocks noChangeAspect="1"/>
                </p:cNvPicPr>
                <p:nvPr/>
              </p:nvPicPr>
              <p:blipFill rotWithShape="1">
                <a:blip r:embed="rId9"/>
                <a:srcRect t="81022" r="24853" b="7686"/>
                <a:stretch/>
              </p:blipFill>
              <p:spPr>
                <a:xfrm>
                  <a:off x="16625637" y="17366832"/>
                  <a:ext cx="10974111" cy="565321"/>
                </a:xfrm>
                <a:prstGeom prst="rect">
                  <a:avLst/>
                </a:prstGeom>
              </p:spPr>
            </p:pic>
            <p:pic>
              <p:nvPicPr>
                <p:cNvPr id="25" name="Immagine 24">
                  <a:extLst>
                    <a:ext uri="{FF2B5EF4-FFF2-40B4-BE49-F238E27FC236}">
                      <a16:creationId xmlns:a16="http://schemas.microsoft.com/office/drawing/2014/main" id="{61B57F27-EC16-4A11-9F04-9B16E5DAF37C}"/>
                    </a:ext>
                  </a:extLst>
                </p:cNvPr>
                <p:cNvPicPr>
                  <a:picLocks noChangeAspect="1"/>
                </p:cNvPicPr>
                <p:nvPr/>
              </p:nvPicPr>
              <p:blipFill rotWithShape="1">
                <a:blip r:embed="rId10"/>
                <a:srcRect l="74299" t="50945" b="9319"/>
                <a:stretch/>
              </p:blipFill>
              <p:spPr>
                <a:xfrm>
                  <a:off x="22590171" y="17962696"/>
                  <a:ext cx="4971242" cy="2634835"/>
                </a:xfrm>
                <a:prstGeom prst="rect">
                  <a:avLst/>
                </a:prstGeom>
              </p:spPr>
            </p:pic>
          </p:grpSp>
        </p:grpSp>
        <p:sp>
          <p:nvSpPr>
            <p:cNvPr id="41" name="CasellaDiTesto 40">
              <a:extLst>
                <a:ext uri="{FF2B5EF4-FFF2-40B4-BE49-F238E27FC236}">
                  <a16:creationId xmlns:a16="http://schemas.microsoft.com/office/drawing/2014/main" id="{62704EF8-868C-44F9-A36F-7A716C7C173F}"/>
                </a:ext>
              </a:extLst>
            </p:cNvPr>
            <p:cNvSpPr txBox="1"/>
            <p:nvPr/>
          </p:nvSpPr>
          <p:spPr>
            <a:xfrm>
              <a:off x="16085599" y="35162705"/>
              <a:ext cx="14260676" cy="2708434"/>
            </a:xfrm>
            <a:prstGeom prst="rect">
              <a:avLst/>
            </a:prstGeom>
            <a:noFill/>
          </p:spPr>
          <p:txBody>
            <a:bodyPr wrap="square" rtlCol="0">
              <a:spAutoFit/>
            </a:bodyPr>
            <a:lstStyle/>
            <a:p>
              <a:r>
                <a:rPr lang="it-IT" sz="3400" dirty="0"/>
                <a:t>[1) C. Pessoa, P. M. P. Ferreira, L. V. C. </a:t>
              </a:r>
              <a:r>
                <a:rPr lang="it-IT" sz="3400" dirty="0" err="1"/>
                <a:t>Lotufo</a:t>
              </a:r>
              <a:r>
                <a:rPr lang="it-IT" sz="3400" dirty="0"/>
                <a:t>, et al., </a:t>
              </a:r>
              <a:r>
                <a:rPr lang="it-IT" sz="3400" dirty="0" err="1"/>
                <a:t>ChemMedChem</a:t>
              </a:r>
              <a:r>
                <a:rPr lang="it-IT" sz="3400" dirty="0"/>
                <a:t>, 5, 523 (2010).</a:t>
              </a:r>
            </a:p>
            <a:p>
              <a:r>
                <a:rPr lang="it-IT" sz="3400" dirty="0"/>
                <a:t>[2] P. M. Da Costa, M. P. da Costa, A. A. Carvalho, et al., </a:t>
              </a:r>
              <a:r>
                <a:rPr lang="it-IT" sz="3400" dirty="0" err="1"/>
                <a:t>Chemico-Biological</a:t>
              </a:r>
              <a:r>
                <a:rPr lang="it-IT" sz="3400" dirty="0"/>
                <a:t> </a:t>
              </a:r>
              <a:r>
                <a:rPr lang="it-IT" sz="3400" dirty="0" err="1"/>
                <a:t>Interactions</a:t>
              </a:r>
              <a:r>
                <a:rPr lang="it-IT" sz="3400" dirty="0"/>
                <a:t>, 239, 174 (2015).</a:t>
              </a:r>
            </a:p>
            <a:p>
              <a:r>
                <a:rPr lang="it-IT" sz="3400" dirty="0"/>
                <a:t>[3] D. </a:t>
              </a:r>
              <a:r>
                <a:rPr lang="it-IT" sz="3400" dirty="0" err="1"/>
                <a:t>Iacopetta</a:t>
              </a:r>
              <a:r>
                <a:rPr lang="it-IT" sz="3400" dirty="0"/>
                <a:t>, A. Carocci, S. </a:t>
              </a:r>
              <a:r>
                <a:rPr lang="it-IT" sz="3400" dirty="0" err="1"/>
                <a:t>Sinicropi</a:t>
              </a:r>
              <a:r>
                <a:rPr lang="it-IT" sz="3400" dirty="0"/>
                <a:t>, et al., </a:t>
              </a:r>
              <a:r>
                <a:rPr lang="it-IT" sz="3400" dirty="0" err="1"/>
                <a:t>ChemMedChem</a:t>
              </a:r>
              <a:r>
                <a:rPr lang="it-IT" sz="3400" dirty="0"/>
                <a:t>, 12, 381 (2017).</a:t>
              </a:r>
            </a:p>
          </p:txBody>
        </p:sp>
      </p:grpSp>
      <p:sp>
        <p:nvSpPr>
          <p:cNvPr id="45" name="Ovale 44">
            <a:extLst>
              <a:ext uri="{FF2B5EF4-FFF2-40B4-BE49-F238E27FC236}">
                <a16:creationId xmlns:a16="http://schemas.microsoft.com/office/drawing/2014/main" id="{A2E65F01-2D91-44B2-A00B-7DFE5E7D2718}"/>
              </a:ext>
            </a:extLst>
          </p:cNvPr>
          <p:cNvSpPr/>
          <p:nvPr/>
        </p:nvSpPr>
        <p:spPr>
          <a:xfrm>
            <a:off x="5457103" y="32920520"/>
            <a:ext cx="8114438" cy="1445289"/>
          </a:xfrm>
          <a:prstGeom prst="ellipse">
            <a:avLst/>
          </a:prstGeom>
          <a:gradFill>
            <a:gsLst>
              <a:gs pos="0">
                <a:schemeClr val="accent4">
                  <a:lumMod val="40000"/>
                  <a:lumOff val="60000"/>
                </a:schemeClr>
              </a:gs>
              <a:gs pos="0">
                <a:schemeClr val="bg1"/>
              </a:gs>
              <a:gs pos="35000">
                <a:srgbClr val="002060"/>
              </a:gs>
            </a:gsLst>
            <a:path path="circle">
              <a:fillToRect l="50000" t="130000" r="50000" b="-3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Conclusions</a:t>
            </a:r>
            <a:r>
              <a:rPr lang="it-IT" dirty="0"/>
              <a:t> and </a:t>
            </a:r>
            <a:r>
              <a:rPr lang="it-IT" dirty="0" err="1"/>
              <a:t>perspectives</a:t>
            </a:r>
            <a:endParaRPr lang="it-IT" dirty="0"/>
          </a:p>
        </p:txBody>
      </p:sp>
      <p:sp>
        <p:nvSpPr>
          <p:cNvPr id="46" name="Rettangolo 45">
            <a:extLst>
              <a:ext uri="{FF2B5EF4-FFF2-40B4-BE49-F238E27FC236}">
                <a16:creationId xmlns:a16="http://schemas.microsoft.com/office/drawing/2014/main" id="{6EE300EF-B060-49B0-B1C2-27456B601824}"/>
              </a:ext>
            </a:extLst>
          </p:cNvPr>
          <p:cNvSpPr/>
          <p:nvPr/>
        </p:nvSpPr>
        <p:spPr>
          <a:xfrm>
            <a:off x="1522340" y="34776076"/>
            <a:ext cx="13123103" cy="4143157"/>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asellaDiTesto 46">
            <a:extLst>
              <a:ext uri="{FF2B5EF4-FFF2-40B4-BE49-F238E27FC236}">
                <a16:creationId xmlns:a16="http://schemas.microsoft.com/office/drawing/2014/main" id="{F8A7FA8C-F418-469E-9646-C23688D224AC}"/>
              </a:ext>
            </a:extLst>
          </p:cNvPr>
          <p:cNvSpPr txBox="1"/>
          <p:nvPr/>
        </p:nvSpPr>
        <p:spPr>
          <a:xfrm>
            <a:off x="1485391" y="34708607"/>
            <a:ext cx="13094079" cy="4278094"/>
          </a:xfrm>
          <a:prstGeom prst="rect">
            <a:avLst/>
          </a:prstGeom>
          <a:noFill/>
        </p:spPr>
        <p:txBody>
          <a:bodyPr wrap="square" rtlCol="0">
            <a:spAutoFit/>
          </a:bodyPr>
          <a:lstStyle/>
          <a:p>
            <a:pPr algn="just"/>
            <a:r>
              <a:rPr lang="en-US" sz="3400" dirty="0"/>
              <a:t>Compounds 3c−i were prepared and tested for their effects on cell viability via the MTT test. 3i and 3c, bearing a substituted phenoxy group, exhibited the best activity towards both MCF-7 and MDA-MB-231 cell lines, while thalidomide was inactive at the highest concentration used. All MCF-10A. Other studies will be carried out to assess the capability of </a:t>
            </a:r>
            <a:r>
              <a:rPr lang="en-US" sz="3400" dirty="0" err="1"/>
              <a:t>ththe</a:t>
            </a:r>
            <a:r>
              <a:rPr lang="en-US" sz="3400" dirty="0"/>
              <a:t> compounds showed no cytotoxicity towards the non-cancerous breast cell line e most active compounds to induce apoptosis via TNF-α and inhibit EMT.</a:t>
            </a:r>
          </a:p>
        </p:txBody>
      </p:sp>
      <p:sp>
        <p:nvSpPr>
          <p:cNvPr id="48" name="Rettangolo 47">
            <a:extLst>
              <a:ext uri="{FF2B5EF4-FFF2-40B4-BE49-F238E27FC236}">
                <a16:creationId xmlns:a16="http://schemas.microsoft.com/office/drawing/2014/main" id="{9C9BB868-EEDC-4D84-A249-899B2366B54C}"/>
              </a:ext>
            </a:extLst>
          </p:cNvPr>
          <p:cNvSpPr/>
          <p:nvPr/>
        </p:nvSpPr>
        <p:spPr>
          <a:xfrm>
            <a:off x="13688409" y="11926151"/>
            <a:ext cx="15645278" cy="11819418"/>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5" name="Gruppo 34">
            <a:extLst>
              <a:ext uri="{FF2B5EF4-FFF2-40B4-BE49-F238E27FC236}">
                <a16:creationId xmlns:a16="http://schemas.microsoft.com/office/drawing/2014/main" id="{F2AB4C0E-53EF-49A3-8BD5-B01D20B551D8}"/>
              </a:ext>
            </a:extLst>
          </p:cNvPr>
          <p:cNvGrpSpPr/>
          <p:nvPr/>
        </p:nvGrpSpPr>
        <p:grpSpPr>
          <a:xfrm>
            <a:off x="13676676" y="9608866"/>
            <a:ext cx="15696965" cy="14100203"/>
            <a:chOff x="13600290" y="9348285"/>
            <a:chExt cx="15696965" cy="14100203"/>
          </a:xfrm>
        </p:grpSpPr>
        <p:sp>
          <p:nvSpPr>
            <p:cNvPr id="29" name="Ovale 28">
              <a:extLst>
                <a:ext uri="{FF2B5EF4-FFF2-40B4-BE49-F238E27FC236}">
                  <a16:creationId xmlns:a16="http://schemas.microsoft.com/office/drawing/2014/main" id="{8E12EA4E-80BD-4D48-A2BA-A3FB3D8B0EFE}"/>
                </a:ext>
              </a:extLst>
            </p:cNvPr>
            <p:cNvSpPr/>
            <p:nvPr/>
          </p:nvSpPr>
          <p:spPr>
            <a:xfrm>
              <a:off x="17479154" y="9348285"/>
              <a:ext cx="8601342" cy="2040257"/>
            </a:xfrm>
            <a:prstGeom prst="ellipse">
              <a:avLst/>
            </a:prstGeom>
            <a:gradFill>
              <a:gsLst>
                <a:gs pos="0">
                  <a:schemeClr val="accent4">
                    <a:lumMod val="40000"/>
                    <a:lumOff val="60000"/>
                  </a:schemeClr>
                </a:gs>
                <a:gs pos="0">
                  <a:schemeClr val="bg1"/>
                </a:gs>
                <a:gs pos="74000">
                  <a:srgbClr val="002060"/>
                </a:gs>
              </a:gsLst>
              <a:path path="circle">
                <a:fillToRect l="50000" t="130000" r="50000" b="-3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Results and </a:t>
              </a:r>
              <a:r>
                <a:rPr lang="it-IT" dirty="0" err="1"/>
                <a:t>discussion</a:t>
              </a:r>
              <a:endParaRPr lang="it-IT" dirty="0"/>
            </a:p>
          </p:txBody>
        </p:sp>
        <p:graphicFrame>
          <p:nvGraphicFramePr>
            <p:cNvPr id="49" name="Grafico 48">
              <a:extLst>
                <a:ext uri="{FF2B5EF4-FFF2-40B4-BE49-F238E27FC236}">
                  <a16:creationId xmlns:a16="http://schemas.microsoft.com/office/drawing/2014/main" id="{D9CCCC4B-3215-40B6-8EC3-11A2E14CC6CF}"/>
                </a:ext>
              </a:extLst>
            </p:cNvPr>
            <p:cNvGraphicFramePr>
              <a:graphicFrameLocks noChangeAspect="1"/>
            </p:cNvGraphicFramePr>
            <p:nvPr>
              <p:extLst>
                <p:ext uri="{D42A27DB-BD31-4B8C-83A1-F6EECF244321}">
                  <p14:modId xmlns:p14="http://schemas.microsoft.com/office/powerpoint/2010/main" val="91477428"/>
                </p:ext>
              </p:extLst>
            </p:nvPr>
          </p:nvGraphicFramePr>
          <p:xfrm>
            <a:off x="17978713" y="20633735"/>
            <a:ext cx="4348773" cy="281345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0" name="Grafico 49">
              <a:extLst>
                <a:ext uri="{FF2B5EF4-FFF2-40B4-BE49-F238E27FC236}">
                  <a16:creationId xmlns:a16="http://schemas.microsoft.com/office/drawing/2014/main" id="{5AC082DA-45A0-4FC0-BD63-424E542DB8C7}"/>
                </a:ext>
              </a:extLst>
            </p:cNvPr>
            <p:cNvGraphicFramePr>
              <a:graphicFrameLocks noChangeAspect="1"/>
            </p:cNvGraphicFramePr>
            <p:nvPr>
              <p:extLst>
                <p:ext uri="{D42A27DB-BD31-4B8C-83A1-F6EECF244321}">
                  <p14:modId xmlns:p14="http://schemas.microsoft.com/office/powerpoint/2010/main" val="3439673750"/>
                </p:ext>
              </p:extLst>
            </p:nvPr>
          </p:nvGraphicFramePr>
          <p:xfrm>
            <a:off x="17978713" y="17625176"/>
            <a:ext cx="4348774" cy="292162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1" name="Grafico 50">
              <a:extLst>
                <a:ext uri="{FF2B5EF4-FFF2-40B4-BE49-F238E27FC236}">
                  <a16:creationId xmlns:a16="http://schemas.microsoft.com/office/drawing/2014/main" id="{3055CC8C-F59B-43E5-A6C9-42BB59340648}"/>
                </a:ext>
              </a:extLst>
            </p:cNvPr>
            <p:cNvGraphicFramePr>
              <a:graphicFrameLocks noChangeAspect="1"/>
            </p:cNvGraphicFramePr>
            <p:nvPr>
              <p:extLst>
                <p:ext uri="{D42A27DB-BD31-4B8C-83A1-F6EECF244321}">
                  <p14:modId xmlns:p14="http://schemas.microsoft.com/office/powerpoint/2010/main" val="1647066598"/>
                </p:ext>
              </p:extLst>
            </p:nvPr>
          </p:nvGraphicFramePr>
          <p:xfrm>
            <a:off x="13659327" y="17619381"/>
            <a:ext cx="4291656" cy="292852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2" name="Grafico 51">
              <a:extLst>
                <a:ext uri="{FF2B5EF4-FFF2-40B4-BE49-F238E27FC236}">
                  <a16:creationId xmlns:a16="http://schemas.microsoft.com/office/drawing/2014/main" id="{875DBA95-6982-4658-BF05-C601254AE0FD}"/>
                </a:ext>
              </a:extLst>
            </p:cNvPr>
            <p:cNvGraphicFramePr>
              <a:graphicFrameLocks noChangeAspect="1"/>
            </p:cNvGraphicFramePr>
            <p:nvPr>
              <p:extLst>
                <p:ext uri="{D42A27DB-BD31-4B8C-83A1-F6EECF244321}">
                  <p14:modId xmlns:p14="http://schemas.microsoft.com/office/powerpoint/2010/main" val="3563745125"/>
                </p:ext>
              </p:extLst>
            </p:nvPr>
          </p:nvGraphicFramePr>
          <p:xfrm>
            <a:off x="17973781" y="14616618"/>
            <a:ext cx="4353979" cy="292162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3" name="Grafico 52">
              <a:extLst>
                <a:ext uri="{FF2B5EF4-FFF2-40B4-BE49-F238E27FC236}">
                  <a16:creationId xmlns:a16="http://schemas.microsoft.com/office/drawing/2014/main" id="{5AC01D24-F74C-420A-8BA0-897C41F8F413}"/>
                </a:ext>
              </a:extLst>
            </p:cNvPr>
            <p:cNvGraphicFramePr>
              <a:graphicFrameLocks noChangeAspect="1"/>
            </p:cNvGraphicFramePr>
            <p:nvPr>
              <p:extLst>
                <p:ext uri="{D42A27DB-BD31-4B8C-83A1-F6EECF244321}">
                  <p14:modId xmlns:p14="http://schemas.microsoft.com/office/powerpoint/2010/main" val="217123779"/>
                </p:ext>
              </p:extLst>
            </p:nvPr>
          </p:nvGraphicFramePr>
          <p:xfrm>
            <a:off x="13600290" y="14609976"/>
            <a:ext cx="4353982" cy="292852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4" name="Grafico 53">
              <a:extLst>
                <a:ext uri="{FF2B5EF4-FFF2-40B4-BE49-F238E27FC236}">
                  <a16:creationId xmlns:a16="http://schemas.microsoft.com/office/drawing/2014/main" id="{A37B0961-B466-4E01-9176-F11A36ECAD08}"/>
                </a:ext>
              </a:extLst>
            </p:cNvPr>
            <p:cNvGraphicFramePr>
              <a:graphicFrameLocks noChangeAspect="1"/>
            </p:cNvGraphicFramePr>
            <p:nvPr>
              <p:extLst>
                <p:ext uri="{D42A27DB-BD31-4B8C-83A1-F6EECF244321}">
                  <p14:modId xmlns:p14="http://schemas.microsoft.com/office/powerpoint/2010/main" val="1830704476"/>
                </p:ext>
              </p:extLst>
            </p:nvPr>
          </p:nvGraphicFramePr>
          <p:xfrm>
            <a:off x="17973782" y="11630253"/>
            <a:ext cx="4353981" cy="2917634"/>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55" name="Grafico 54">
              <a:extLst>
                <a:ext uri="{FF2B5EF4-FFF2-40B4-BE49-F238E27FC236}">
                  <a16:creationId xmlns:a16="http://schemas.microsoft.com/office/drawing/2014/main" id="{65B6AD83-6AE4-42E4-8F04-1376CF210D90}"/>
                </a:ext>
              </a:extLst>
            </p:cNvPr>
            <p:cNvGraphicFramePr>
              <a:graphicFrameLocks noChangeAspect="1"/>
            </p:cNvGraphicFramePr>
            <p:nvPr>
              <p:extLst>
                <p:ext uri="{D42A27DB-BD31-4B8C-83A1-F6EECF244321}">
                  <p14:modId xmlns:p14="http://schemas.microsoft.com/office/powerpoint/2010/main" val="3729664266"/>
                </p:ext>
              </p:extLst>
            </p:nvPr>
          </p:nvGraphicFramePr>
          <p:xfrm>
            <a:off x="13600290" y="11631111"/>
            <a:ext cx="4353982" cy="2928528"/>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6" name="Grafico 55">
              <a:extLst>
                <a:ext uri="{FF2B5EF4-FFF2-40B4-BE49-F238E27FC236}">
                  <a16:creationId xmlns:a16="http://schemas.microsoft.com/office/drawing/2014/main" id="{04D3264B-5EA9-4DAE-AE6A-311207A792D9}"/>
                </a:ext>
              </a:extLst>
            </p:cNvPr>
            <p:cNvGraphicFramePr>
              <a:graphicFrameLocks noChangeAspect="1"/>
            </p:cNvGraphicFramePr>
            <p:nvPr>
              <p:extLst>
                <p:ext uri="{D42A27DB-BD31-4B8C-83A1-F6EECF244321}">
                  <p14:modId xmlns:p14="http://schemas.microsoft.com/office/powerpoint/2010/main" val="3817822029"/>
                </p:ext>
              </p:extLst>
            </p:nvPr>
          </p:nvGraphicFramePr>
          <p:xfrm>
            <a:off x="13629808" y="20635038"/>
            <a:ext cx="4353982" cy="2813450"/>
          </p:xfrm>
          <a:graphic>
            <a:graphicData uri="http://schemas.openxmlformats.org/drawingml/2006/chart">
              <c:chart xmlns:c="http://schemas.openxmlformats.org/drawingml/2006/chart" xmlns:r="http://schemas.openxmlformats.org/officeDocument/2006/relationships" r:id="rId18"/>
            </a:graphicData>
          </a:graphic>
        </p:graphicFrame>
        <p:sp>
          <p:nvSpPr>
            <p:cNvPr id="57" name="CasellaDiTesto 56">
              <a:extLst>
                <a:ext uri="{FF2B5EF4-FFF2-40B4-BE49-F238E27FC236}">
                  <a16:creationId xmlns:a16="http://schemas.microsoft.com/office/drawing/2014/main" id="{A3F7407C-C92E-4F49-B928-03259D8D8CFC}"/>
                </a:ext>
              </a:extLst>
            </p:cNvPr>
            <p:cNvSpPr txBox="1"/>
            <p:nvPr/>
          </p:nvSpPr>
          <p:spPr>
            <a:xfrm>
              <a:off x="22315515" y="11817793"/>
              <a:ext cx="6981740" cy="11603176"/>
            </a:xfrm>
            <a:prstGeom prst="rect">
              <a:avLst/>
            </a:prstGeom>
            <a:noFill/>
          </p:spPr>
          <p:txBody>
            <a:bodyPr wrap="square" rtlCol="0">
              <a:spAutoFit/>
            </a:bodyPr>
            <a:lstStyle/>
            <a:p>
              <a:pPr algn="just"/>
              <a:r>
                <a:rPr lang="en-US" sz="3400" dirty="0"/>
                <a:t>Compounds 3i and 3c displayed an interesting activity towards MCF-7 cells at the highest concentration tested, 40 </a:t>
              </a:r>
              <a:r>
                <a:rPr lang="en-US" sz="3400" dirty="0" err="1"/>
                <a:t>μM</a:t>
              </a:r>
              <a:r>
                <a:rPr lang="en-US" sz="3400" dirty="0"/>
                <a:t>  (cell viability percentage of 26% and 42%, respectively). 3d and 3f exhibited a lower antiproliferative activity towards MCF-7 cell lines (cell viability at 40 </a:t>
              </a:r>
              <a:r>
                <a:rPr lang="en-US" sz="3400" dirty="0" err="1"/>
                <a:t>μM</a:t>
              </a:r>
              <a:r>
                <a:rPr lang="en-US" sz="3400" dirty="0"/>
                <a:t>: 60%, 63% e 63%, respectively). Compounds 3e, 3g and 3h were almost inactive (cell viability &gt; 70% at 40 </a:t>
              </a:r>
              <a:r>
                <a:rPr lang="en-US" sz="3400" dirty="0" err="1"/>
                <a:t>μM</a:t>
              </a:r>
              <a:r>
                <a:rPr lang="en-US" sz="3400" dirty="0"/>
                <a:t>). Compounds 3i and 3c were also the most active towards MDA-MB-231, that is a highly </a:t>
              </a:r>
              <a:r>
                <a:rPr lang="en-US" sz="3400" dirty="0" err="1"/>
                <a:t>methastatic</a:t>
              </a:r>
              <a:r>
                <a:rPr lang="en-US" sz="3400" dirty="0"/>
                <a:t> cell line (cell viability percentage of 32% and 46%, respectively). Compounds 3e, 3f, 3h and 3z were less active. Thalidomide, instead, possessed a poor anticancer activity against both cell lines. All the compounds showed no </a:t>
              </a:r>
              <a:r>
                <a:rPr lang="en-US" sz="3400" dirty="0" err="1"/>
                <a:t>cytoxicity</a:t>
              </a:r>
              <a:r>
                <a:rPr lang="en-US" sz="3400" dirty="0"/>
                <a:t> towards MCF-10A. </a:t>
              </a:r>
              <a:endParaRPr lang="it-IT" sz="3400" dirty="0"/>
            </a:p>
          </p:txBody>
        </p:sp>
      </p:grpSp>
      <p:sp>
        <p:nvSpPr>
          <p:cNvPr id="5" name="Rettangolo 4">
            <a:extLst>
              <a:ext uri="{FF2B5EF4-FFF2-40B4-BE49-F238E27FC236}">
                <a16:creationId xmlns:a16="http://schemas.microsoft.com/office/drawing/2014/main" id="{5483D5BF-3B4B-4936-8D7B-AC64D354363D}"/>
              </a:ext>
            </a:extLst>
          </p:cNvPr>
          <p:cNvSpPr/>
          <p:nvPr/>
        </p:nvSpPr>
        <p:spPr>
          <a:xfrm>
            <a:off x="1651260" y="499143"/>
            <a:ext cx="27548260" cy="1938992"/>
          </a:xfrm>
          <a:prstGeom prst="rect">
            <a:avLst/>
          </a:prstGeom>
          <a:noFill/>
        </p:spPr>
        <p:txBody>
          <a:bodyPr wrap="square" lIns="91440" tIns="45720" rIns="91440" bIns="45720">
            <a:spAutoFit/>
          </a:bodyPr>
          <a:lstStyle/>
          <a:p>
            <a:pPr algn="ctr"/>
            <a:endParaRPr lang="en-US" sz="6000" b="1" cap="none" spc="0" dirty="0">
              <a:ln w="12700">
                <a:solidFill>
                  <a:schemeClr val="bg1"/>
                </a:solidFill>
                <a:prstDash val="solid"/>
              </a:ln>
              <a:solidFill>
                <a:schemeClr val="bg1"/>
              </a:solidFill>
              <a:effectLst>
                <a:outerShdw blurRad="50800" dist="38100" dir="10800000" algn="r" rotWithShape="0">
                  <a:prstClr val="black">
                    <a:alpha val="40000"/>
                  </a:prstClr>
                </a:outerShdw>
              </a:effectLst>
            </a:endParaRPr>
          </a:p>
          <a:p>
            <a:pPr algn="ctr"/>
            <a:r>
              <a:rPr lang="en-US" sz="6000" b="1" cap="none" spc="0" dirty="0">
                <a:ln w="12700">
                  <a:solidFill>
                    <a:schemeClr val="bg1"/>
                  </a:solidFill>
                  <a:prstDash val="solid"/>
                </a:ln>
                <a:solidFill>
                  <a:schemeClr val="bg1"/>
                </a:solidFill>
                <a:effectLst>
                  <a:outerShdw blurRad="50800" dist="38100" dir="10800000" algn="r" rotWithShape="0">
                    <a:prstClr val="black">
                      <a:alpha val="40000"/>
                    </a:prstClr>
                  </a:outerShdw>
                </a:effectLst>
              </a:rPr>
              <a:t>Thalidomide repositioning: derivatives with</a:t>
            </a:r>
            <a:r>
              <a:rPr lang="en-US" sz="6000" b="1" cap="none" spc="0" dirty="0">
                <a:ln w="12700">
                  <a:solidFill>
                    <a:schemeClr val="bg1"/>
                  </a:solidFill>
                  <a:prstDash val="solid"/>
                </a:ln>
                <a:solidFill>
                  <a:srgbClr val="002060"/>
                </a:solidFill>
                <a:effectLst>
                  <a:outerShdw blurRad="50800" dist="38100" dir="10800000" algn="r" rotWithShape="0">
                    <a:prstClr val="black">
                      <a:alpha val="40000"/>
                    </a:prstClr>
                  </a:outerShdw>
                </a:effectLst>
              </a:rPr>
              <a:t> </a:t>
            </a:r>
            <a:r>
              <a:rPr lang="en-US" sz="6000" b="1" cap="none" spc="0" dirty="0">
                <a:ln w="12700">
                  <a:solidFill>
                    <a:schemeClr val="bg1"/>
                  </a:solidFill>
                  <a:prstDash val="solid"/>
                </a:ln>
                <a:solidFill>
                  <a:schemeClr val="bg1"/>
                </a:solidFill>
                <a:effectLst>
                  <a:outerShdw blurRad="50800" dist="38100" dir="10800000" algn="r" rotWithShape="0">
                    <a:prstClr val="black">
                      <a:alpha val="40000"/>
                    </a:prstClr>
                  </a:outerShdw>
                </a:effectLst>
              </a:rPr>
              <a:t>promising</a:t>
            </a:r>
            <a:r>
              <a:rPr lang="en-US" sz="6000" b="1" cap="none" spc="0" dirty="0">
                <a:ln w="12700">
                  <a:solidFill>
                    <a:schemeClr val="bg1"/>
                  </a:solidFill>
                  <a:prstDash val="solid"/>
                </a:ln>
                <a:solidFill>
                  <a:srgbClr val="002060"/>
                </a:solidFill>
                <a:effectLst>
                  <a:outerShdw blurRad="50800" dist="38100" dir="10800000" algn="r" rotWithShape="0">
                    <a:prstClr val="black">
                      <a:alpha val="40000"/>
                    </a:prstClr>
                  </a:outerShdw>
                </a:effectLst>
              </a:rPr>
              <a:t> </a:t>
            </a:r>
            <a:r>
              <a:rPr lang="en-US" sz="6000" b="1" cap="none" spc="0" dirty="0">
                <a:ln w="12700">
                  <a:solidFill>
                    <a:schemeClr val="bg1"/>
                  </a:solidFill>
                  <a:prstDash val="solid"/>
                </a:ln>
                <a:solidFill>
                  <a:schemeClr val="bg1"/>
                </a:solidFill>
                <a:effectLst>
                  <a:outerShdw blurRad="50800" dist="38100" dir="10800000" algn="r" rotWithShape="0">
                    <a:prstClr val="black">
                      <a:alpha val="40000"/>
                    </a:prstClr>
                  </a:outerShdw>
                </a:effectLst>
              </a:rPr>
              <a:t>anti</a:t>
            </a:r>
            <a:r>
              <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n-US" sz="6000" b="1" cap="none" spc="0" dirty="0">
                <a:ln w="12700">
                  <a:solidFill>
                    <a:schemeClr val="bg1"/>
                  </a:solidFill>
                  <a:prstDash val="solid"/>
                </a:ln>
                <a:solidFill>
                  <a:schemeClr val="bg1"/>
                </a:solidFill>
                <a:effectLst>
                  <a:outerShdw blurRad="50800" dist="38100" dir="10800000" algn="r" rotWithShape="0">
                    <a:prstClr val="black">
                      <a:alpha val="40000"/>
                    </a:prstClr>
                  </a:outerShdw>
                </a:effectLst>
              </a:rPr>
              <a:t>breast</a:t>
            </a:r>
            <a:r>
              <a:rPr lang="en-US" sz="6000" b="1" cap="none" spc="0" dirty="0">
                <a:ln w="12700">
                  <a:solidFill>
                    <a:schemeClr val="bg1"/>
                  </a:solidFill>
                  <a:prstDash val="solid"/>
                </a:ln>
                <a:solidFill>
                  <a:srgbClr val="002060"/>
                </a:solidFill>
                <a:effectLst>
                  <a:outerShdw blurRad="50800" dist="38100" dir="10800000" algn="r" rotWithShape="0">
                    <a:prstClr val="black">
                      <a:alpha val="40000"/>
                    </a:prstClr>
                  </a:outerShdw>
                </a:effectLst>
              </a:rPr>
              <a:t> </a:t>
            </a:r>
            <a:r>
              <a:rPr lang="en-US" sz="6000" b="1" cap="none" spc="0" dirty="0">
                <a:ln w="12700">
                  <a:solidFill>
                    <a:schemeClr val="bg1"/>
                  </a:solidFill>
                  <a:prstDash val="solid"/>
                </a:ln>
                <a:solidFill>
                  <a:schemeClr val="bg1"/>
                </a:solidFill>
                <a:effectLst>
                  <a:outerShdw blurRad="50800" dist="38100" dir="10800000" algn="r" rotWithShape="0">
                    <a:prstClr val="black">
                      <a:alpha val="40000"/>
                    </a:prstClr>
                  </a:outerShdw>
                </a:effectLst>
              </a:rPr>
              <a:t>cancer</a:t>
            </a:r>
            <a:r>
              <a:rPr lang="en-US" sz="6000" b="1" cap="none" spc="0" dirty="0">
                <a:ln w="12700">
                  <a:solidFill>
                    <a:schemeClr val="bg1"/>
                  </a:solidFill>
                  <a:prstDash val="solid"/>
                </a:ln>
                <a:solidFill>
                  <a:srgbClr val="002060"/>
                </a:solidFill>
                <a:effectLst>
                  <a:outerShdw blurRad="50800" dist="38100" dir="10800000" algn="r" rotWithShape="0">
                    <a:prstClr val="black">
                      <a:alpha val="40000"/>
                    </a:prstClr>
                  </a:outerShdw>
                </a:effectLst>
              </a:rPr>
              <a:t> </a:t>
            </a:r>
            <a:r>
              <a:rPr lang="en-US" sz="6000" b="1" cap="none" spc="0" dirty="0">
                <a:ln w="12700">
                  <a:solidFill>
                    <a:schemeClr val="bg1"/>
                  </a:solidFill>
                  <a:prstDash val="solid"/>
                </a:ln>
                <a:solidFill>
                  <a:schemeClr val="bg1"/>
                </a:solidFill>
                <a:effectLst>
                  <a:outerShdw blurRad="50800" dist="38100" dir="10800000" algn="r" rotWithShape="0">
                    <a:prstClr val="black">
                      <a:alpha val="40000"/>
                    </a:prstClr>
                  </a:outerShdw>
                </a:effectLst>
              </a:rPr>
              <a:t>effects</a:t>
            </a:r>
            <a:r>
              <a:rPr lang="en-US" sz="6000" b="1" cap="none" spc="0" dirty="0">
                <a:ln w="12700">
                  <a:solidFill>
                    <a:schemeClr val="bg1"/>
                  </a:solidFill>
                  <a:prstDash val="solid"/>
                </a:ln>
                <a:solidFill>
                  <a:srgbClr val="002060"/>
                </a:solidFill>
                <a:effectLst>
                  <a:outerShdw blurRad="50800" dist="38100" dir="10800000" algn="r" rotWithShape="0">
                    <a:prstClr val="black">
                      <a:alpha val="40000"/>
                    </a:prstClr>
                  </a:outerShdw>
                </a:effectLst>
              </a:rPr>
              <a:t>.</a:t>
            </a:r>
            <a:endParaRPr lang="it-IT" sz="6000" b="1" cap="none" spc="0" dirty="0">
              <a:ln w="12700">
                <a:solidFill>
                  <a:schemeClr val="bg1"/>
                </a:solidFill>
                <a:prstDash val="solid"/>
              </a:ln>
              <a:solidFill>
                <a:srgbClr val="002060"/>
              </a:solidFill>
              <a:effectLst>
                <a:outerShdw blurRad="50800" dist="38100" dir="10800000" algn="r" rotWithShape="0">
                  <a:prstClr val="black">
                    <a:alpha val="40000"/>
                  </a:prstClr>
                </a:outerShdw>
              </a:effectLst>
            </a:endParaRPr>
          </a:p>
        </p:txBody>
      </p:sp>
      <p:grpSp>
        <p:nvGrpSpPr>
          <p:cNvPr id="32" name="Gruppo 31">
            <a:extLst>
              <a:ext uri="{FF2B5EF4-FFF2-40B4-BE49-F238E27FC236}">
                <a16:creationId xmlns:a16="http://schemas.microsoft.com/office/drawing/2014/main" id="{5D06045C-E7E0-4C45-9191-79A26CB8EA67}"/>
              </a:ext>
            </a:extLst>
          </p:cNvPr>
          <p:cNvGrpSpPr/>
          <p:nvPr/>
        </p:nvGrpSpPr>
        <p:grpSpPr>
          <a:xfrm>
            <a:off x="1158038" y="17997221"/>
            <a:ext cx="12023705" cy="4125321"/>
            <a:chOff x="1185951" y="18032149"/>
            <a:chExt cx="12023705" cy="4125321"/>
          </a:xfrm>
        </p:grpSpPr>
        <p:sp>
          <p:nvSpPr>
            <p:cNvPr id="3" name="CasellaDiTesto 2">
              <a:extLst>
                <a:ext uri="{FF2B5EF4-FFF2-40B4-BE49-F238E27FC236}">
                  <a16:creationId xmlns:a16="http://schemas.microsoft.com/office/drawing/2014/main" id="{A7D54F71-DF15-473A-B316-08D8F4E55CA5}"/>
                </a:ext>
              </a:extLst>
            </p:cNvPr>
            <p:cNvSpPr txBox="1"/>
            <p:nvPr/>
          </p:nvSpPr>
          <p:spPr>
            <a:xfrm>
              <a:off x="1325421" y="18203565"/>
              <a:ext cx="4045115" cy="523220"/>
            </a:xfrm>
            <a:prstGeom prst="rect">
              <a:avLst/>
            </a:prstGeom>
            <a:noFill/>
          </p:spPr>
          <p:txBody>
            <a:bodyPr wrap="square" rtlCol="0">
              <a:spAutoFit/>
            </a:bodyPr>
            <a:lstStyle/>
            <a:p>
              <a:r>
                <a:rPr lang="it-IT" sz="2800" dirty="0" err="1"/>
                <a:t>Epithelial</a:t>
              </a:r>
              <a:r>
                <a:rPr lang="it-IT" sz="2800" dirty="0"/>
                <a:t> </a:t>
              </a:r>
              <a:r>
                <a:rPr lang="it-IT" sz="2800" dirty="0" err="1"/>
                <a:t>phenotype</a:t>
              </a:r>
              <a:endParaRPr lang="it-IT" sz="2800" dirty="0"/>
            </a:p>
          </p:txBody>
        </p:sp>
        <p:sp>
          <p:nvSpPr>
            <p:cNvPr id="15" name="CasellaDiTesto 14">
              <a:extLst>
                <a:ext uri="{FF2B5EF4-FFF2-40B4-BE49-F238E27FC236}">
                  <a16:creationId xmlns:a16="http://schemas.microsoft.com/office/drawing/2014/main" id="{A3FE064D-9786-4A47-AE72-FA376F2E8C26}"/>
                </a:ext>
              </a:extLst>
            </p:cNvPr>
            <p:cNvSpPr txBox="1"/>
            <p:nvPr/>
          </p:nvSpPr>
          <p:spPr>
            <a:xfrm>
              <a:off x="9379416" y="18032149"/>
              <a:ext cx="3830240" cy="523220"/>
            </a:xfrm>
            <a:prstGeom prst="rect">
              <a:avLst/>
            </a:prstGeom>
            <a:noFill/>
          </p:spPr>
          <p:txBody>
            <a:bodyPr wrap="square" rtlCol="0">
              <a:spAutoFit/>
            </a:bodyPr>
            <a:lstStyle/>
            <a:p>
              <a:r>
                <a:rPr lang="it-IT" sz="2800" dirty="0" err="1"/>
                <a:t>Mesenchimal</a:t>
              </a:r>
              <a:r>
                <a:rPr lang="it-IT" sz="2800" dirty="0"/>
                <a:t> </a:t>
              </a:r>
              <a:r>
                <a:rPr lang="it-IT" sz="2800" dirty="0" err="1"/>
                <a:t>phenotype</a:t>
              </a:r>
              <a:endParaRPr lang="it-IT" sz="2800" dirty="0"/>
            </a:p>
          </p:txBody>
        </p:sp>
        <p:sp>
          <p:nvSpPr>
            <p:cNvPr id="17" name="CasellaDiTesto 16">
              <a:extLst>
                <a:ext uri="{FF2B5EF4-FFF2-40B4-BE49-F238E27FC236}">
                  <a16:creationId xmlns:a16="http://schemas.microsoft.com/office/drawing/2014/main" id="{AFBA6543-1EAE-4116-9AE3-9C5D2AE14AD8}"/>
                </a:ext>
              </a:extLst>
            </p:cNvPr>
            <p:cNvSpPr txBox="1"/>
            <p:nvPr/>
          </p:nvSpPr>
          <p:spPr>
            <a:xfrm>
              <a:off x="6276452" y="18279290"/>
              <a:ext cx="3493747" cy="523220"/>
            </a:xfrm>
            <a:prstGeom prst="rect">
              <a:avLst/>
            </a:prstGeom>
            <a:noFill/>
          </p:spPr>
          <p:txBody>
            <a:bodyPr wrap="square" rtlCol="0">
              <a:spAutoFit/>
            </a:bodyPr>
            <a:lstStyle/>
            <a:p>
              <a:r>
                <a:rPr lang="it-IT" sz="2800" dirty="0"/>
                <a:t>Transition</a:t>
              </a:r>
            </a:p>
          </p:txBody>
        </p:sp>
        <p:pic>
          <p:nvPicPr>
            <p:cNvPr id="20" name="Immagine 19">
              <a:extLst>
                <a:ext uri="{FF2B5EF4-FFF2-40B4-BE49-F238E27FC236}">
                  <a16:creationId xmlns:a16="http://schemas.microsoft.com/office/drawing/2014/main" id="{74AD0AFD-05E2-4706-8BEB-1456A48E5B7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85951" y="18697911"/>
              <a:ext cx="11898690" cy="3459559"/>
            </a:xfrm>
            <a:prstGeom prst="rect">
              <a:avLst/>
            </a:prstGeom>
          </p:spPr>
        </p:pic>
        <p:sp>
          <p:nvSpPr>
            <p:cNvPr id="59" name="CasellaDiTesto 58">
              <a:extLst>
                <a:ext uri="{FF2B5EF4-FFF2-40B4-BE49-F238E27FC236}">
                  <a16:creationId xmlns:a16="http://schemas.microsoft.com/office/drawing/2014/main" id="{388E7FA9-33C5-446D-94BA-9CAF6901F9A1}"/>
                </a:ext>
              </a:extLst>
            </p:cNvPr>
            <p:cNvSpPr txBox="1"/>
            <p:nvPr/>
          </p:nvSpPr>
          <p:spPr>
            <a:xfrm>
              <a:off x="6276452" y="21459219"/>
              <a:ext cx="2152162" cy="584775"/>
            </a:xfrm>
            <a:prstGeom prst="rect">
              <a:avLst/>
            </a:prstGeom>
            <a:noFill/>
          </p:spPr>
          <p:txBody>
            <a:bodyPr wrap="square" rtlCol="0">
              <a:spAutoFit/>
            </a:bodyPr>
            <a:lstStyle/>
            <a:p>
              <a:r>
                <a:rPr lang="it-IT" sz="2800" dirty="0"/>
                <a:t>TNF-</a:t>
              </a:r>
              <a:r>
                <a:rPr lang="el-GR" sz="3200" dirty="0"/>
                <a:t>α</a:t>
              </a:r>
              <a:endParaRPr lang="it-IT" sz="3200" dirty="0"/>
            </a:p>
          </p:txBody>
        </p:sp>
        <p:sp>
          <p:nvSpPr>
            <p:cNvPr id="60" name="CasellaDiTesto 59">
              <a:extLst>
                <a:ext uri="{FF2B5EF4-FFF2-40B4-BE49-F238E27FC236}">
                  <a16:creationId xmlns:a16="http://schemas.microsoft.com/office/drawing/2014/main" id="{203C79EE-81B1-4850-A6D1-B58095C4DA8B}"/>
                </a:ext>
              </a:extLst>
            </p:cNvPr>
            <p:cNvSpPr txBox="1"/>
            <p:nvPr/>
          </p:nvSpPr>
          <p:spPr>
            <a:xfrm>
              <a:off x="8747454" y="21349252"/>
              <a:ext cx="2696187" cy="592508"/>
            </a:xfrm>
            <a:prstGeom prst="rect">
              <a:avLst/>
            </a:prstGeom>
            <a:noFill/>
          </p:spPr>
          <p:txBody>
            <a:bodyPr wrap="square" rtlCol="0">
              <a:spAutoFit/>
            </a:bodyPr>
            <a:lstStyle/>
            <a:p>
              <a:r>
                <a:rPr lang="it-IT" sz="3200" dirty="0" err="1"/>
                <a:t>Apoptosis</a:t>
              </a:r>
              <a:endParaRPr lang="it-IT" sz="3200" dirty="0"/>
            </a:p>
          </p:txBody>
        </p:sp>
      </p:grpSp>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3386</TotalTime>
  <Words>854</Words>
  <Application>Microsoft Office PowerPoint</Application>
  <PresentationFormat>Personalizzato</PresentationFormat>
  <Paragraphs>62</Paragraphs>
  <Slides>1</Slides>
  <Notes>1</Notes>
  <HiddenSlides>0</HiddenSlides>
  <MMClips>0</MMClips>
  <ScaleCrop>false</ScaleCrop>
  <HeadingPairs>
    <vt:vector size="8" baseType="variant">
      <vt:variant>
        <vt:lpstr>Caratteri utilizzati</vt:lpstr>
      </vt:variant>
      <vt:variant>
        <vt:i4>5</vt:i4>
      </vt:variant>
      <vt:variant>
        <vt:lpstr>Tema</vt:lpstr>
      </vt:variant>
      <vt:variant>
        <vt:i4>2</vt:i4>
      </vt:variant>
      <vt:variant>
        <vt:lpstr>Server OLE incorporati</vt:lpstr>
      </vt:variant>
      <vt:variant>
        <vt:i4>1</vt:i4>
      </vt:variant>
      <vt:variant>
        <vt:lpstr>Titoli diapositive</vt:lpstr>
      </vt:variant>
      <vt:variant>
        <vt:i4>1</vt:i4>
      </vt:variant>
    </vt:vector>
  </HeadingPairs>
  <TitlesOfParts>
    <vt:vector size="9" baseType="lpstr">
      <vt:lpstr>Arial</vt:lpstr>
      <vt:lpstr>Calibri</vt:lpstr>
      <vt:lpstr>Calibri Light</vt:lpstr>
      <vt:lpstr>Comic Sans MS</vt:lpstr>
      <vt:lpstr>Times New Roman</vt:lpstr>
      <vt:lpstr>Office Theme</vt:lpstr>
      <vt:lpstr>Custom Design</vt:lpstr>
      <vt:lpstr>ChemSketch</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Alexia Barbarossa</cp:lastModifiedBy>
  <cp:revision>136</cp:revision>
  <dcterms:created xsi:type="dcterms:W3CDTF">2015-04-04T09:45:50Z</dcterms:created>
  <dcterms:modified xsi:type="dcterms:W3CDTF">2020-10-30T22:21:48Z</dcterms:modified>
</cp:coreProperties>
</file>