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  <p15:guide id="3" orient="horz" pos="113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  <p:cmAuthor id="2" name="Ludzie" initials="L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340" autoAdjust="0"/>
    <p:restoredTop sz="94660"/>
  </p:normalViewPr>
  <p:slideViewPr>
    <p:cSldViewPr>
      <p:cViewPr>
        <p:scale>
          <a:sx n="30" d="100"/>
          <a:sy n="30" d="100"/>
        </p:scale>
        <p:origin x="-2814" y="-72"/>
      </p:cViewPr>
      <p:guideLst>
        <p:guide orient="horz" pos="13486"/>
        <p:guide orient="horz" pos="1132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30/10/2020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30/10/2020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30/10/2020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30/10/2020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6.jpeg"/><Relationship Id="rId12" Type="http://schemas.openxmlformats.org/officeDocument/2006/relationships/oleObject" Target="../embeddings/oleObject2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jp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019" y="5251450"/>
            <a:ext cx="27247692" cy="13283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7200" b="1" dirty="0">
                <a:latin typeface="+mn-lt"/>
                <a:ea typeface="Calibri"/>
                <a:cs typeface="Times New Roman"/>
              </a:rPr>
              <a:t>Antimalarial activity of novel </a:t>
            </a:r>
            <a:r>
              <a:rPr lang="en-US" sz="7200" b="1" dirty="0" err="1">
                <a:latin typeface="+mn-lt"/>
                <a:ea typeface="Calibri"/>
                <a:cs typeface="Times New Roman"/>
              </a:rPr>
              <a:t>imidazolidinedione</a:t>
            </a:r>
            <a:r>
              <a:rPr lang="en-US" sz="7200" b="1" dirty="0">
                <a:latin typeface="+mn-lt"/>
                <a:ea typeface="Calibri"/>
                <a:cs typeface="Times New Roman"/>
              </a:rPr>
              <a:t> derivatives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1510188" y="6702069"/>
            <a:ext cx="27423189" cy="5016758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4800" dirty="0">
                <a:solidFill>
                  <a:schemeClr val="bg1"/>
                </a:solidFill>
              </a:rPr>
              <a:t>Anna </a:t>
            </a:r>
            <a:r>
              <a:rPr lang="en-US" sz="4800" dirty="0" err="1">
                <a:solidFill>
                  <a:schemeClr val="bg1"/>
                </a:solidFill>
              </a:rPr>
              <a:t>Jaromin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baseline="30000" dirty="0">
                <a:solidFill>
                  <a:schemeClr val="bg1"/>
                </a:solidFill>
              </a:rPr>
              <a:t>1,*</a:t>
            </a:r>
            <a:r>
              <a:rPr lang="en-US" sz="4800" dirty="0">
                <a:solidFill>
                  <a:schemeClr val="bg1"/>
                </a:solidFill>
              </a:rPr>
              <a:t>,</a:t>
            </a:r>
            <a:r>
              <a:rPr lang="pl-PL" sz="4800" dirty="0">
                <a:solidFill>
                  <a:schemeClr val="bg1"/>
                </a:solidFill>
              </a:rPr>
              <a:t> Anna Czopek </a:t>
            </a:r>
            <a:r>
              <a:rPr lang="pl-PL" sz="4800" baseline="30000" dirty="0">
                <a:solidFill>
                  <a:schemeClr val="bg1"/>
                </a:solidFill>
              </a:rPr>
              <a:t>2</a:t>
            </a:r>
            <a:r>
              <a:rPr lang="pl-PL" sz="4800" dirty="0">
                <a:solidFill>
                  <a:schemeClr val="bg1"/>
                </a:solidFill>
              </a:rPr>
              <a:t>,</a:t>
            </a:r>
            <a:r>
              <a:rPr lang="en-US" sz="4800" dirty="0">
                <a:solidFill>
                  <a:schemeClr val="bg1"/>
                </a:solidFill>
              </a:rPr>
              <a:t> Agnieszka </a:t>
            </a:r>
            <a:r>
              <a:rPr lang="en-US" sz="4800" dirty="0" err="1">
                <a:solidFill>
                  <a:schemeClr val="bg1"/>
                </a:solidFill>
              </a:rPr>
              <a:t>Zagórska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baseline="30000" dirty="0">
                <a:solidFill>
                  <a:schemeClr val="bg1"/>
                </a:solidFill>
              </a:rPr>
              <a:t>2</a:t>
            </a:r>
            <a:r>
              <a:rPr lang="en-US" sz="4800" dirty="0">
                <a:solidFill>
                  <a:schemeClr val="bg1"/>
                </a:solidFill>
              </a:rPr>
              <a:t>, Silvia </a:t>
            </a:r>
            <a:r>
              <a:rPr lang="en-US" sz="4800" dirty="0" err="1">
                <a:solidFill>
                  <a:schemeClr val="bg1"/>
                </a:solidFill>
              </a:rPr>
              <a:t>Parapini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baseline="30000" dirty="0">
                <a:solidFill>
                  <a:schemeClr val="bg1"/>
                </a:solidFill>
              </a:rPr>
              <a:t>3</a:t>
            </a:r>
            <a:r>
              <a:rPr lang="en-US" sz="4800" dirty="0">
                <a:solidFill>
                  <a:schemeClr val="bg1"/>
                </a:solidFill>
              </a:rPr>
              <a:t>, Nicoletta </a:t>
            </a:r>
            <a:r>
              <a:rPr lang="en-US" sz="4800" dirty="0" err="1">
                <a:solidFill>
                  <a:schemeClr val="bg1"/>
                </a:solidFill>
              </a:rPr>
              <a:t>Basilico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baseline="30000" dirty="0">
                <a:solidFill>
                  <a:schemeClr val="bg1"/>
                </a:solidFill>
              </a:rPr>
              <a:t>4</a:t>
            </a:r>
            <a:r>
              <a:rPr lang="pl-PL" sz="4800" dirty="0">
                <a:solidFill>
                  <a:schemeClr val="bg1"/>
                </a:solidFill>
              </a:rPr>
              <a:t>, </a:t>
            </a:r>
            <a:r>
              <a:rPr lang="en-US" sz="4800" dirty="0">
                <a:solidFill>
                  <a:schemeClr val="bg1"/>
                </a:solidFill>
              </a:rPr>
              <a:t>Jerzy Gubernator</a:t>
            </a:r>
            <a:r>
              <a:rPr lang="pl-PL" sz="4800" dirty="0">
                <a:solidFill>
                  <a:schemeClr val="bg1"/>
                </a:solidFill>
              </a:rPr>
              <a:t> </a:t>
            </a:r>
            <a:r>
              <a:rPr lang="pl-PL" sz="4800" baseline="30000" dirty="0">
                <a:solidFill>
                  <a:schemeClr val="bg1"/>
                </a:solidFill>
              </a:rPr>
              <a:t>1</a:t>
            </a:r>
          </a:p>
          <a:p>
            <a:pPr algn="r">
              <a:lnSpc>
                <a:spcPct val="150000"/>
              </a:lnSpc>
            </a:pPr>
            <a:r>
              <a:rPr lang="en-US" sz="3600" baseline="30000" dirty="0">
                <a:solidFill>
                  <a:schemeClr val="bg1"/>
                </a:solidFill>
              </a:rPr>
              <a:t>1</a:t>
            </a:r>
            <a:r>
              <a:rPr lang="en-US" sz="3600" dirty="0">
                <a:solidFill>
                  <a:schemeClr val="bg1"/>
                </a:solidFill>
              </a:rPr>
              <a:t>Department of Lipids and Liposomes, Faculty of Biotechnology, University of Wroclaw, Wroclaw, Poland</a:t>
            </a:r>
            <a:endParaRPr lang="pl-PL" sz="36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3600" baseline="30000" dirty="0">
                <a:solidFill>
                  <a:schemeClr val="bg1"/>
                </a:solidFill>
              </a:rPr>
              <a:t>2</a:t>
            </a:r>
            <a:r>
              <a:rPr lang="en-US" sz="3600" dirty="0">
                <a:solidFill>
                  <a:schemeClr val="bg1"/>
                </a:solidFill>
              </a:rPr>
              <a:t>Department of Medicinal Chemistry, </a:t>
            </a:r>
            <a:r>
              <a:rPr lang="en-US" sz="3600" dirty="0" err="1">
                <a:solidFill>
                  <a:schemeClr val="bg1"/>
                </a:solidFill>
              </a:rPr>
              <a:t>Jagiellonian</a:t>
            </a:r>
            <a:r>
              <a:rPr lang="en-US" sz="3600" dirty="0">
                <a:solidFill>
                  <a:schemeClr val="bg1"/>
                </a:solidFill>
              </a:rPr>
              <a:t> University Medical College, Cracow, Poland</a:t>
            </a:r>
            <a:endParaRPr lang="pl-PL" sz="36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pl-PL" sz="3600" baseline="30000" dirty="0">
                <a:solidFill>
                  <a:schemeClr val="bg1"/>
                </a:solidFill>
              </a:rPr>
              <a:t>3</a:t>
            </a:r>
            <a:r>
              <a:rPr lang="it-IT" sz="3600" dirty="0">
                <a:solidFill>
                  <a:schemeClr val="bg1"/>
                </a:solidFill>
              </a:rPr>
              <a:t>Dipartimento di Scienze Biomediche per la Salute, Università degli Studi di Milano, Milan, Italy</a:t>
            </a:r>
            <a:endParaRPr lang="pl-PL" sz="36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pl-PL" sz="3600" baseline="30000" dirty="0">
                <a:solidFill>
                  <a:schemeClr val="bg1"/>
                </a:solidFill>
              </a:rPr>
              <a:t>4</a:t>
            </a:r>
            <a:r>
              <a:rPr lang="it-IT" sz="3600" dirty="0">
                <a:solidFill>
                  <a:schemeClr val="bg1"/>
                </a:solidFill>
              </a:rPr>
              <a:t>Dipartimento di Scienze Biomediche, Chirurgiche e Odontoiatriche, Università degli Studi di Milano, Milan, Italy</a:t>
            </a:r>
            <a:endParaRPr lang="pl-PL" sz="3600" dirty="0">
              <a:solidFill>
                <a:schemeClr val="bg1"/>
              </a:solidFill>
            </a:endParaRPr>
          </a:p>
          <a:p>
            <a:pPr algn="r"/>
            <a:endParaRPr lang="pl-PL" sz="32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2500" y="39260116"/>
            <a:ext cx="27423185" cy="2508534"/>
          </a:xfrm>
          <a:prstGeom prst="rect">
            <a:avLst/>
          </a:prstGeom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006" y="1593850"/>
            <a:ext cx="1255236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xmlns="" id="{02D926B3-BB10-414D-B4CB-49AD19EFC46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537" y="2189464"/>
            <a:ext cx="7261676" cy="2299986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606" y="28949650"/>
            <a:ext cx="27160377" cy="516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1405" y="23858478"/>
            <a:ext cx="17000879" cy="3261986"/>
          </a:xfrm>
          <a:prstGeom prst="rect">
            <a:avLst/>
          </a:prstGeom>
          <a:ln w="57150">
            <a:solidFill>
              <a:srgbClr val="663399"/>
            </a:solidFill>
          </a:ln>
        </p:spPr>
      </p:pic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040458"/>
              </p:ext>
            </p:extLst>
          </p:nvPr>
        </p:nvGraphicFramePr>
        <p:xfrm>
          <a:off x="18871406" y="28792133"/>
          <a:ext cx="1592202" cy="515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ACD/3D" r:id="rId10" imgW="1600200" imgH="5191200" progId="ACD.3D">
                  <p:embed/>
                </p:oleObj>
              </mc:Choice>
              <mc:Fallback>
                <p:oleObj name="ACD/3D" r:id="rId10" imgW="1600200" imgH="5191200" progId="ACD.3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871406" y="28792133"/>
                        <a:ext cx="1592202" cy="5158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ole tekstowe 14"/>
          <p:cNvSpPr txBox="1"/>
          <p:nvPr/>
        </p:nvSpPr>
        <p:spPr>
          <a:xfrm>
            <a:off x="22670999" y="31480634"/>
            <a:ext cx="60040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</a:rPr>
              <a:t>3D-structure of the most active</a:t>
            </a:r>
            <a:br>
              <a:rPr lang="pl-PL" sz="3200" b="1" dirty="0">
                <a:solidFill>
                  <a:prstClr val="black"/>
                </a:solidFill>
              </a:rPr>
            </a:br>
            <a:r>
              <a:rPr lang="pl-PL" sz="3200" b="1" dirty="0">
                <a:solidFill>
                  <a:prstClr val="black"/>
                </a:solidFill>
              </a:rPr>
              <a:t>compound</a:t>
            </a:r>
            <a:r>
              <a:rPr lang="en-GB" sz="3200" b="1" dirty="0">
                <a:solidFill>
                  <a:prstClr val="black"/>
                </a:solidFill>
              </a:rPr>
              <a:t>,</a:t>
            </a:r>
            <a:r>
              <a:rPr lang="pl-PL" sz="3200" b="1" dirty="0">
                <a:solidFill>
                  <a:prstClr val="black"/>
                </a:solidFill>
              </a:rPr>
              <a:t> Acz 100</a:t>
            </a:r>
          </a:p>
        </p:txBody>
      </p:sp>
      <p:sp>
        <p:nvSpPr>
          <p:cNvPr id="21" name="Symbol zastępczy zawartości 13">
            <a:extLst>
              <a:ext uri="{FF2B5EF4-FFF2-40B4-BE49-F238E27FC236}">
                <a16:creationId xmlns:a16="http://schemas.microsoft.com/office/drawing/2014/main" xmlns="" id="{C0769097-5429-4AE8-A402-2508DB052F6D}"/>
              </a:ext>
            </a:extLst>
          </p:cNvPr>
          <p:cNvSpPr txBox="1">
            <a:spLocks/>
          </p:cNvSpPr>
          <p:nvPr/>
        </p:nvSpPr>
        <p:spPr>
          <a:xfrm>
            <a:off x="1574006" y="11841082"/>
            <a:ext cx="27247692" cy="2729677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2800" b="1" dirty="0"/>
              <a:t>Background</a:t>
            </a:r>
          </a:p>
          <a:p>
            <a:pPr marL="0" indent="0" algn="just">
              <a:buFont typeface="Arial" pitchFamily="34" charset="0"/>
              <a:buNone/>
            </a:pPr>
            <a:r>
              <a:rPr lang="en-GB" sz="12800" dirty="0">
                <a:solidFill>
                  <a:prstClr val="black"/>
                </a:solidFill>
              </a:rPr>
              <a:t>	Malaria is caused by protozoan parasites of the species </a:t>
            </a:r>
            <a:r>
              <a:rPr lang="en-GB" sz="12800" i="1" dirty="0">
                <a:solidFill>
                  <a:prstClr val="black"/>
                </a:solidFill>
              </a:rPr>
              <a:t>Plasmodium</a:t>
            </a:r>
            <a:r>
              <a:rPr lang="en-GB" sz="12800" dirty="0">
                <a:solidFill>
                  <a:prstClr val="black"/>
                </a:solidFill>
              </a:rPr>
              <a:t>. Malaria parasites have developed resistance to chemotherapeutic agents such as chloroquine (CQ), mefloquine, and </a:t>
            </a:r>
            <a:r>
              <a:rPr lang="en-GB" sz="12800" dirty="0" err="1">
                <a:solidFill>
                  <a:prstClr val="black"/>
                </a:solidFill>
              </a:rPr>
              <a:t>sulfadoxine</a:t>
            </a:r>
            <a:r>
              <a:rPr lang="en-GB" sz="12800" dirty="0">
                <a:solidFill>
                  <a:prstClr val="black"/>
                </a:solidFill>
              </a:rPr>
              <a:t>/pyrimethamine. Therefore, an urgent need exists to develop new classes of antimalarial drugs that operate by novel mechanisms of action.</a:t>
            </a:r>
            <a:r>
              <a:rPr lang="pl-PL" sz="12800" dirty="0">
                <a:solidFill>
                  <a:prstClr val="black"/>
                </a:solidFill>
              </a:rPr>
              <a:t> </a:t>
            </a:r>
            <a:r>
              <a:rPr lang="en-GB" sz="12800" dirty="0"/>
              <a:t>Chlorproguanil is highly active against primary exoerythrocytic forms of </a:t>
            </a:r>
            <a:r>
              <a:rPr lang="en-GB" sz="12800" i="1" dirty="0"/>
              <a:t>P. falciparum </a:t>
            </a:r>
            <a:r>
              <a:rPr lang="en-GB" sz="12800" dirty="0"/>
              <a:t>and </a:t>
            </a:r>
            <a:r>
              <a:rPr lang="en-GB" sz="12800" i="1" dirty="0"/>
              <a:t>P. vivax</a:t>
            </a:r>
            <a:r>
              <a:rPr lang="en-GB" sz="12800" dirty="0"/>
              <a:t>. Moreover, a cyclic dicarboxamide derivative of chlorproguanil, compound WR182393 (2-guanidinoimidazolidinedione derivative) was found to completely eliminate malaria parasites from the body [1]. Several peptide and amino acid derivatives of primaquine and other 8-aminoquinoline antimalarials have been synthesized with the aim of reducing the metabolic oxidative deamination pathway, as well as to reduce toxicity of the parent drug. Moreover, imidazolidin-4-ones prepared from amino acid derivatives of primaquine exhibit potent gametocytocidal activity against </a:t>
            </a:r>
            <a:r>
              <a:rPr lang="en-GB" sz="12800" i="1" dirty="0"/>
              <a:t>P. </a:t>
            </a:r>
            <a:r>
              <a:rPr lang="en-GB" sz="12800" i="1" dirty="0" err="1"/>
              <a:t>berghei</a:t>
            </a:r>
            <a:r>
              <a:rPr lang="en-GB" sz="12800" i="1" dirty="0"/>
              <a:t> </a:t>
            </a:r>
            <a:r>
              <a:rPr lang="en-GB" sz="12800" dirty="0"/>
              <a:t>[2]. Systematic structure-activity relationship studies undertaken on a hit compound, TDR32750 (4-oxo-4,5-dihydro-1H-pyrrole-3carboxylate derivative), with the aim of improving antiparasitic activity, revealed that replacement of the 4-oxo-4,5-dihydro-1H-pyrrole core on the imidazolidin-2,4-dione gave a similar level of activity against </a:t>
            </a:r>
            <a:r>
              <a:rPr lang="en-GB" sz="12800" i="1" dirty="0"/>
              <a:t>P. falciparum</a:t>
            </a:r>
            <a:r>
              <a:rPr lang="en-GB" sz="12800" dirty="0"/>
              <a:t> [3].</a:t>
            </a:r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r>
              <a:rPr lang="pl-PL" sz="12800" b="1" dirty="0" err="1">
                <a:solidFill>
                  <a:prstClr val="black"/>
                </a:solidFill>
              </a:rPr>
              <a:t>Objective</a:t>
            </a:r>
            <a:endParaRPr lang="pl-PL" sz="12800" b="1" dirty="0"/>
          </a:p>
          <a:p>
            <a:pPr marL="0" indent="895350" algn="just">
              <a:buFont typeface="Arial" pitchFamily="34" charset="0"/>
              <a:buNone/>
            </a:pPr>
            <a:r>
              <a:rPr lang="en-US" sz="12800" dirty="0">
                <a:solidFill>
                  <a:prstClr val="black"/>
                </a:solidFill>
              </a:rPr>
              <a:t>The aim of the presented study was the evaluation of antimalarial activity of novel </a:t>
            </a:r>
            <a:r>
              <a:rPr lang="en-US" sz="12800" dirty="0" err="1">
                <a:solidFill>
                  <a:prstClr val="black"/>
                </a:solidFill>
              </a:rPr>
              <a:t>imidazolidinedione</a:t>
            </a:r>
            <a:r>
              <a:rPr lang="en-US" sz="12800" dirty="0">
                <a:solidFill>
                  <a:prstClr val="black"/>
                </a:solidFill>
              </a:rPr>
              <a:t> derivatives</a:t>
            </a:r>
            <a:r>
              <a:rPr lang="pl-PL" sz="12800" dirty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l-PL" sz="12800" b="1" dirty="0" err="1">
                <a:solidFill>
                  <a:prstClr val="black"/>
                </a:solidFill>
              </a:rPr>
              <a:t>Chemistry</a:t>
            </a:r>
            <a:endParaRPr lang="pl-PL" sz="12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pl-PL" sz="12800" b="1" dirty="0">
                <a:solidFill>
                  <a:prstClr val="black"/>
                </a:solidFill>
              </a:rPr>
              <a:t>	</a:t>
            </a:r>
            <a:r>
              <a:rPr lang="en-US" sz="12800" dirty="0">
                <a:solidFill>
                  <a:prstClr val="black"/>
                </a:solidFill>
              </a:rPr>
              <a:t>The starting </a:t>
            </a:r>
            <a:r>
              <a:rPr lang="en-US" sz="12800" dirty="0" err="1">
                <a:solidFill>
                  <a:prstClr val="black"/>
                </a:solidFill>
              </a:rPr>
              <a:t>imidazolidinedione</a:t>
            </a:r>
            <a:r>
              <a:rPr lang="en-US" sz="12800" dirty="0">
                <a:solidFill>
                  <a:prstClr val="black"/>
                </a:solidFill>
              </a:rPr>
              <a:t> rings were prepared from appropriate ketones</a:t>
            </a:r>
            <a:r>
              <a:rPr lang="pl-PL" sz="12800" dirty="0">
                <a:solidFill>
                  <a:prstClr val="black"/>
                </a:solidFill>
              </a:rPr>
              <a:t>, 3,4-dihydro-naphthalen-1(2</a:t>
            </a:r>
            <a:r>
              <a:rPr lang="pl-PL" sz="12800" i="1" dirty="0">
                <a:solidFill>
                  <a:prstClr val="black"/>
                </a:solidFill>
              </a:rPr>
              <a:t>H</a:t>
            </a:r>
            <a:r>
              <a:rPr lang="pl-PL" sz="12800" dirty="0">
                <a:solidFill>
                  <a:prstClr val="black"/>
                </a:solidFill>
              </a:rPr>
              <a:t>)-one and 2,3-dihydro-1</a:t>
            </a:r>
            <a:r>
              <a:rPr lang="pl-PL" sz="12800" i="1" dirty="0">
                <a:solidFill>
                  <a:prstClr val="black"/>
                </a:solidFill>
              </a:rPr>
              <a:t>H</a:t>
            </a:r>
            <a:r>
              <a:rPr lang="pl-PL" sz="12800" dirty="0">
                <a:solidFill>
                  <a:prstClr val="black"/>
                </a:solidFill>
              </a:rPr>
              <a:t>-inden-1-one,</a:t>
            </a:r>
            <a:r>
              <a:rPr lang="en-US" sz="12800" dirty="0">
                <a:solidFill>
                  <a:prstClr val="black"/>
                </a:solidFill>
              </a:rPr>
              <a:t> using the </a:t>
            </a:r>
            <a:r>
              <a:rPr lang="en-US" sz="12800" dirty="0" err="1">
                <a:solidFill>
                  <a:prstClr val="black"/>
                </a:solidFill>
              </a:rPr>
              <a:t>Bucherer</a:t>
            </a:r>
            <a:r>
              <a:rPr lang="en-US" sz="12800" dirty="0">
                <a:solidFill>
                  <a:prstClr val="black"/>
                </a:solidFill>
              </a:rPr>
              <a:t>-Bergs reaction, with modifications described by Goodson </a:t>
            </a:r>
            <a:r>
              <a:rPr lang="en-US" sz="12800" i="1" dirty="0">
                <a:solidFill>
                  <a:prstClr val="black"/>
                </a:solidFill>
              </a:rPr>
              <a:t>et al</a:t>
            </a:r>
            <a:r>
              <a:rPr lang="en-US" sz="12800" dirty="0">
                <a:solidFill>
                  <a:prstClr val="black"/>
                </a:solidFill>
              </a:rPr>
              <a:t>.</a:t>
            </a:r>
            <a:r>
              <a:rPr lang="pl-PL" sz="12800" dirty="0">
                <a:solidFill>
                  <a:prstClr val="black"/>
                </a:solidFill>
              </a:rPr>
              <a:t> T</a:t>
            </a:r>
            <a:r>
              <a:rPr lang="en-US" sz="12800" dirty="0">
                <a:solidFill>
                  <a:prstClr val="black"/>
                </a:solidFill>
              </a:rPr>
              <a:t>he intermediate products of </a:t>
            </a:r>
            <a:r>
              <a:rPr lang="en-US" sz="12800" dirty="0" err="1">
                <a:solidFill>
                  <a:prstClr val="black"/>
                </a:solidFill>
              </a:rPr>
              <a:t>imidazolidinedione</a:t>
            </a:r>
            <a:r>
              <a:rPr lang="en-US" sz="12800" dirty="0">
                <a:solidFill>
                  <a:prstClr val="black"/>
                </a:solidFill>
              </a:rPr>
              <a:t> were obtained through an alkylation reaction with</a:t>
            </a:r>
            <a:r>
              <a:rPr lang="pl-PL" sz="12800" dirty="0">
                <a:solidFill>
                  <a:prstClr val="black"/>
                </a:solidFill>
              </a:rPr>
              <a:t> </a:t>
            </a:r>
            <a:r>
              <a:rPr lang="en-US" sz="12800" dirty="0">
                <a:solidFill>
                  <a:prstClr val="black"/>
                </a:solidFill>
              </a:rPr>
              <a:t>1</a:t>
            </a:r>
            <a:r>
              <a:rPr lang="pl-PL" sz="12800" dirty="0">
                <a:solidFill>
                  <a:prstClr val="black"/>
                </a:solidFill>
              </a:rPr>
              <a:t>,5</a:t>
            </a:r>
            <a:r>
              <a:rPr lang="en-US" sz="12800" dirty="0">
                <a:solidFill>
                  <a:prstClr val="black"/>
                </a:solidFill>
              </a:rPr>
              <a:t>-</a:t>
            </a:r>
            <a:r>
              <a:rPr lang="pl-PL" sz="12800" dirty="0">
                <a:solidFill>
                  <a:prstClr val="black"/>
                </a:solidFill>
              </a:rPr>
              <a:t>di</a:t>
            </a:r>
            <a:r>
              <a:rPr lang="en-US" sz="12800" dirty="0">
                <a:solidFill>
                  <a:prstClr val="black"/>
                </a:solidFill>
              </a:rPr>
              <a:t>bromo</a:t>
            </a:r>
            <a:r>
              <a:rPr lang="pl-PL" sz="12800" dirty="0" err="1">
                <a:solidFill>
                  <a:prstClr val="black"/>
                </a:solidFill>
              </a:rPr>
              <a:t>pentane</a:t>
            </a:r>
            <a:r>
              <a:rPr lang="en-US" sz="12800" dirty="0">
                <a:solidFill>
                  <a:prstClr val="black"/>
                </a:solidFill>
              </a:rPr>
              <a:t>. In the final step, </a:t>
            </a:r>
            <a:r>
              <a:rPr lang="pl-PL" sz="12800" dirty="0">
                <a:solidFill>
                  <a:prstClr val="black"/>
                </a:solidFill>
              </a:rPr>
              <a:t>the </a:t>
            </a:r>
            <a:r>
              <a:rPr lang="pl-PL" sz="12800" dirty="0" err="1">
                <a:solidFill>
                  <a:prstClr val="black"/>
                </a:solidFill>
              </a:rPr>
              <a:t>intermediate</a:t>
            </a:r>
            <a:r>
              <a:rPr lang="pl-PL" sz="12800" dirty="0">
                <a:solidFill>
                  <a:prstClr val="black"/>
                </a:solidFill>
              </a:rPr>
              <a:t> products </a:t>
            </a:r>
            <a:r>
              <a:rPr lang="en-US" sz="12800" dirty="0">
                <a:solidFill>
                  <a:prstClr val="black"/>
                </a:solidFill>
              </a:rPr>
              <a:t>were coupled with an </a:t>
            </a:r>
            <a:r>
              <a:rPr lang="pl-PL" sz="12800" dirty="0" err="1">
                <a:solidFill>
                  <a:prstClr val="black"/>
                </a:solidFill>
              </a:rPr>
              <a:t>arylpiperazine</a:t>
            </a:r>
            <a:r>
              <a:rPr lang="en-GB" sz="12800" dirty="0">
                <a:solidFill>
                  <a:prstClr val="black"/>
                </a:solidFill>
              </a:rPr>
              <a:t> </a:t>
            </a:r>
            <a:r>
              <a:rPr lang="pl-PL" sz="12800" dirty="0" err="1">
                <a:solidFill>
                  <a:prstClr val="black"/>
                </a:solidFill>
              </a:rPr>
              <a:t>moiety</a:t>
            </a:r>
            <a:r>
              <a:rPr lang="pl-PL" sz="12800" dirty="0">
                <a:solidFill>
                  <a:prstClr val="black"/>
                </a:solidFill>
              </a:rPr>
              <a:t> </a:t>
            </a:r>
            <a:r>
              <a:rPr lang="en-US" sz="12800" dirty="0">
                <a:solidFill>
                  <a:prstClr val="black"/>
                </a:solidFill>
              </a:rPr>
              <a:t>to derive the desired </a:t>
            </a:r>
            <a:r>
              <a:rPr lang="pl-PL" sz="12800" dirty="0" err="1">
                <a:solidFill>
                  <a:prstClr val="black"/>
                </a:solidFill>
              </a:rPr>
              <a:t>compounds</a:t>
            </a:r>
            <a:r>
              <a:rPr lang="pl-PL" sz="12800" dirty="0">
                <a:solidFill>
                  <a:prstClr val="black"/>
                </a:solidFill>
              </a:rPr>
              <a:t> </a:t>
            </a:r>
            <a:br>
              <a:rPr lang="pl-PL" sz="12800" dirty="0">
                <a:solidFill>
                  <a:prstClr val="black"/>
                </a:solidFill>
              </a:rPr>
            </a:br>
            <a:r>
              <a:rPr lang="pl-PL" sz="12800" dirty="0">
                <a:solidFill>
                  <a:prstClr val="black"/>
                </a:solidFill>
              </a:rPr>
              <a:t>(</a:t>
            </a:r>
            <a:r>
              <a:rPr lang="pl-PL" sz="12800" b="1" dirty="0">
                <a:solidFill>
                  <a:prstClr val="black"/>
                </a:solidFill>
              </a:rPr>
              <a:t>Acz 100-101 </a:t>
            </a:r>
            <a:r>
              <a:rPr lang="pl-PL" sz="12800" dirty="0">
                <a:solidFill>
                  <a:prstClr val="black"/>
                </a:solidFill>
              </a:rPr>
              <a:t>and </a:t>
            </a:r>
            <a:r>
              <a:rPr lang="pl-PL" sz="12800" b="1" dirty="0">
                <a:solidFill>
                  <a:prstClr val="black"/>
                </a:solidFill>
              </a:rPr>
              <a:t>Acz 108-109</a:t>
            </a:r>
            <a:r>
              <a:rPr lang="pl-PL" sz="12800" dirty="0">
                <a:solidFill>
                  <a:prstClr val="black"/>
                </a:solidFill>
              </a:rPr>
              <a:t>)</a:t>
            </a:r>
            <a:r>
              <a:rPr lang="en-US" sz="12800" dirty="0">
                <a:solidFill>
                  <a:prstClr val="black"/>
                </a:solidFill>
              </a:rPr>
              <a:t>.</a:t>
            </a:r>
            <a:endParaRPr lang="pl-PL" sz="12800" dirty="0">
              <a:solidFill>
                <a:prstClr val="black"/>
              </a:solidFill>
            </a:endParaRPr>
          </a:p>
          <a:p>
            <a:pPr indent="895350"/>
            <a:endParaRPr lang="pl-PL" sz="12800" dirty="0">
              <a:solidFill>
                <a:prstClr val="black"/>
              </a:solidFill>
            </a:endParaRPr>
          </a:p>
          <a:p>
            <a:pPr indent="895350"/>
            <a:endParaRPr lang="pl-PL" sz="12800" dirty="0">
              <a:solidFill>
                <a:prstClr val="black"/>
              </a:solidFill>
            </a:endParaRPr>
          </a:p>
          <a:p>
            <a:pPr indent="0">
              <a:buNone/>
            </a:pPr>
            <a:endParaRPr lang="pl-PL" sz="12800" dirty="0">
              <a:solidFill>
                <a:prstClr val="black"/>
              </a:solidFill>
            </a:endParaRPr>
          </a:p>
          <a:p>
            <a:pPr indent="0">
              <a:buNone/>
            </a:pPr>
            <a:endParaRPr lang="pl-PL" sz="12800" dirty="0">
              <a:solidFill>
                <a:prstClr val="black"/>
              </a:solidFill>
            </a:endParaRPr>
          </a:p>
          <a:p>
            <a:pPr indent="895350"/>
            <a:endParaRPr lang="en-US" sz="12800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l-PL" b="1" dirty="0"/>
          </a:p>
          <a:p>
            <a:pPr marL="0" indent="0">
              <a:buFont typeface="Arial" pitchFamily="34" charset="0"/>
              <a:buNone/>
            </a:pPr>
            <a:endParaRPr lang="pl-PL" b="1" dirty="0"/>
          </a:p>
          <a:p>
            <a:pPr marL="0" indent="0">
              <a:buFont typeface="Arial" pitchFamily="34" charset="0"/>
              <a:buNone/>
            </a:pPr>
            <a:endParaRPr lang="pl-PL" b="1" dirty="0"/>
          </a:p>
          <a:p>
            <a:pPr marL="0" indent="0" algn="just">
              <a:buFont typeface="Arial" pitchFamily="34" charset="0"/>
              <a:buNone/>
            </a:pPr>
            <a:r>
              <a:rPr lang="pl-PL" sz="12800" b="1" dirty="0" err="1"/>
              <a:t>Methods</a:t>
            </a:r>
            <a:endParaRPr lang="pl-PL" sz="12800" b="1" dirty="0"/>
          </a:p>
          <a:p>
            <a:pPr marL="0" indent="0" algn="just">
              <a:buFont typeface="Arial" pitchFamily="34" charset="0"/>
              <a:buNone/>
            </a:pPr>
            <a:r>
              <a:rPr lang="pl-PL" sz="12800" i="1" dirty="0"/>
              <a:t>	</a:t>
            </a:r>
            <a:r>
              <a:rPr lang="en-US" sz="12800" i="1" dirty="0"/>
              <a:t>P. falciparum </a:t>
            </a:r>
            <a:r>
              <a:rPr lang="en-US" sz="12800" dirty="0"/>
              <a:t>cultures were established according to Trager and Jensen, with slight modifications [</a:t>
            </a:r>
            <a:r>
              <a:rPr lang="pl-PL" sz="12800" dirty="0"/>
              <a:t>4</a:t>
            </a:r>
            <a:r>
              <a:rPr lang="en-US" sz="12800" dirty="0"/>
              <a:t>]. Parasite growth was determined spectrophotometrically (OD</a:t>
            </a:r>
            <a:r>
              <a:rPr lang="en-US" sz="12800" baseline="-25000" dirty="0"/>
              <a:t>650</a:t>
            </a:r>
            <a:r>
              <a:rPr lang="en-US" sz="12800" dirty="0"/>
              <a:t>) by measuring the activity of parasite lactate dehydrogenase (</a:t>
            </a:r>
            <a:r>
              <a:rPr lang="en-US" sz="12800" dirty="0" err="1"/>
              <a:t>pLDH</a:t>
            </a:r>
            <a:r>
              <a:rPr lang="en-US" sz="12800" dirty="0"/>
              <a:t>), according to a modified version of the method of </a:t>
            </a:r>
            <a:r>
              <a:rPr lang="en-US" sz="12800" dirty="0" err="1"/>
              <a:t>Makler</a:t>
            </a:r>
            <a:r>
              <a:rPr lang="en-US" sz="12800" dirty="0"/>
              <a:t> [</a:t>
            </a:r>
            <a:r>
              <a:rPr lang="pl-PL" sz="12800" dirty="0"/>
              <a:t>5</a:t>
            </a:r>
            <a:r>
              <a:rPr lang="en-US" sz="12800" dirty="0"/>
              <a:t>]. Antimalarial activity was expressed as 50% inhibitory concentrations (IC</a:t>
            </a:r>
            <a:r>
              <a:rPr lang="en-US" sz="12800" baseline="-25000" dirty="0"/>
              <a:t>50</a:t>
            </a:r>
            <a:r>
              <a:rPr lang="en-US" sz="12800" dirty="0"/>
              <a:t>). </a:t>
            </a: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r>
              <a:rPr lang="pl-PL" sz="12800" b="1" dirty="0" err="1"/>
              <a:t>Results</a:t>
            </a:r>
            <a:endParaRPr lang="pl-PL" sz="12800" b="1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dirty="0"/>
          </a:p>
          <a:p>
            <a:pPr marL="0" indent="0" algn="just">
              <a:buFont typeface="Arial" pitchFamily="34" charset="0"/>
              <a:buNone/>
            </a:pPr>
            <a:endParaRPr lang="pl-PL" dirty="0"/>
          </a:p>
          <a:p>
            <a:pPr marL="0" indent="0" algn="just">
              <a:buFont typeface="Arial" pitchFamily="34" charset="0"/>
              <a:buNone/>
            </a:pPr>
            <a:endParaRPr lang="pl-PL" dirty="0"/>
          </a:p>
          <a:p>
            <a:pPr marL="0" indent="0" algn="just">
              <a:buFont typeface="Arial" pitchFamily="34" charset="0"/>
              <a:buNone/>
            </a:pPr>
            <a:endParaRPr lang="pl-PL" dirty="0"/>
          </a:p>
          <a:p>
            <a:pPr marL="0" indent="0" algn="just">
              <a:buFont typeface="Arial" pitchFamily="34" charset="0"/>
              <a:buNone/>
            </a:pPr>
            <a:endParaRPr lang="pl-PL" dirty="0"/>
          </a:p>
          <a:p>
            <a:pPr marL="0" indent="0" algn="just">
              <a:buFont typeface="Arial" pitchFamily="34" charset="0"/>
              <a:buNone/>
            </a:pPr>
            <a:endParaRPr lang="pl-PL" dirty="0"/>
          </a:p>
          <a:p>
            <a:pPr marL="0" indent="0" algn="just">
              <a:buFont typeface="Arial" pitchFamily="34" charset="0"/>
              <a:buNone/>
            </a:pPr>
            <a:endParaRPr lang="pl-PL" dirty="0"/>
          </a:p>
          <a:p>
            <a:pPr marL="0" indent="0" algn="just">
              <a:buFont typeface="Arial" pitchFamily="34" charset="0"/>
              <a:buNone/>
            </a:pPr>
            <a:r>
              <a:rPr lang="pl-PL" dirty="0"/>
              <a:t>                                                                                                                                                   </a:t>
            </a:r>
          </a:p>
          <a:p>
            <a:pPr marL="0" indent="0" algn="just">
              <a:buFont typeface="Arial" pitchFamily="34" charset="0"/>
              <a:buNone/>
            </a:pPr>
            <a:endParaRPr lang="pl-PL" sz="2800" b="1" dirty="0"/>
          </a:p>
          <a:p>
            <a:pPr marL="0" indent="0" algn="just">
              <a:buFont typeface="Arial" pitchFamily="34" charset="0"/>
              <a:buNone/>
            </a:pPr>
            <a:endParaRPr lang="pl-PL" sz="2800" b="1" dirty="0"/>
          </a:p>
          <a:p>
            <a:pPr marL="0" indent="0" algn="just">
              <a:buFont typeface="Arial" pitchFamily="34" charset="0"/>
              <a:buNone/>
            </a:pPr>
            <a:endParaRPr lang="pl-PL" sz="9800" b="1" dirty="0"/>
          </a:p>
          <a:p>
            <a:pPr marL="0" indent="0" algn="just">
              <a:buFont typeface="Arial" pitchFamily="34" charset="0"/>
              <a:buNone/>
            </a:pPr>
            <a:r>
              <a:rPr lang="pl-PL" sz="9800" b="1" dirty="0"/>
              <a:t>															</a:t>
            </a:r>
          </a:p>
          <a:p>
            <a:pPr marL="0" indent="0" algn="just">
              <a:buFont typeface="Arial" pitchFamily="34" charset="0"/>
              <a:buNone/>
            </a:pPr>
            <a:endParaRPr lang="pl-PL" sz="9800" b="1" dirty="0"/>
          </a:p>
          <a:p>
            <a:pPr marL="0" indent="0" algn="just">
              <a:buFont typeface="Arial" pitchFamily="34" charset="0"/>
              <a:buNone/>
            </a:pPr>
            <a:endParaRPr lang="pl-PL" sz="9800" b="1" dirty="0"/>
          </a:p>
          <a:p>
            <a:pPr marL="0" indent="0" algn="just">
              <a:buFont typeface="Arial" pitchFamily="34" charset="0"/>
              <a:buNone/>
            </a:pPr>
            <a:r>
              <a:rPr lang="pl-PL" sz="9800" b="1" dirty="0"/>
              <a:t>														</a:t>
            </a:r>
          </a:p>
          <a:p>
            <a:pPr marL="0" indent="0" algn="just">
              <a:buFont typeface="Arial" pitchFamily="34" charset="0"/>
              <a:buNone/>
            </a:pPr>
            <a:endParaRPr lang="pl-PL" sz="9800" b="1" dirty="0"/>
          </a:p>
          <a:p>
            <a:pPr marL="0" indent="0">
              <a:buFont typeface="Arial" pitchFamily="34" charset="0"/>
              <a:buNone/>
            </a:pPr>
            <a:r>
              <a:rPr lang="pl-PL" sz="12800" b="1" i="1" dirty="0"/>
              <a:t>	</a:t>
            </a:r>
            <a:r>
              <a:rPr lang="en-US" sz="12800" b="1" i="1" dirty="0"/>
              <a:t>In vitro </a:t>
            </a:r>
            <a:r>
              <a:rPr lang="en-US" sz="12800" b="1" dirty="0"/>
              <a:t>antimalarial activity of A</a:t>
            </a:r>
            <a:r>
              <a:rPr lang="pl-PL" sz="12800" b="1" dirty="0" err="1"/>
              <a:t>cz</a:t>
            </a:r>
            <a:r>
              <a:rPr lang="en-US" sz="12800" b="1" dirty="0"/>
              <a:t> compounds against the D10 (CQ-sensitive) </a:t>
            </a:r>
            <a:r>
              <a:rPr lang="pl-PL" sz="12800" b="1" dirty="0"/>
              <a:t/>
            </a:r>
            <a:br>
              <a:rPr lang="pl-PL" sz="12800" b="1" dirty="0"/>
            </a:br>
            <a:r>
              <a:rPr lang="pl-PL" sz="12800" b="1" dirty="0"/>
              <a:t>	</a:t>
            </a:r>
            <a:r>
              <a:rPr lang="en-US" sz="12800" b="1" dirty="0"/>
              <a:t>and W2 (CQ-resistant) strains of </a:t>
            </a:r>
            <a:r>
              <a:rPr lang="en-US" sz="12800" b="1" i="1" dirty="0"/>
              <a:t>P. falciparum</a:t>
            </a:r>
            <a:r>
              <a:rPr lang="pl-PL" sz="12800" b="1" i="1" dirty="0"/>
              <a:t>.</a:t>
            </a:r>
            <a:r>
              <a:rPr lang="en-US" sz="12800" b="1" i="1" dirty="0"/>
              <a:t> </a:t>
            </a:r>
            <a:r>
              <a:rPr lang="pl-PL" sz="9600" b="1" dirty="0"/>
              <a:t>													         </a:t>
            </a:r>
            <a:r>
              <a:rPr lang="pl-PL" sz="12800" b="1" dirty="0"/>
              <a:t>						</a:t>
            </a:r>
          </a:p>
          <a:p>
            <a:pPr marL="0" indent="0" algn="just">
              <a:buFont typeface="Arial" pitchFamily="34" charset="0"/>
              <a:buNone/>
            </a:pPr>
            <a:r>
              <a:rPr lang="pl-PL" sz="12800" b="1" dirty="0" err="1"/>
              <a:t>Conclusion</a:t>
            </a:r>
            <a:r>
              <a:rPr lang="pl-PL" sz="12800" b="1" dirty="0"/>
              <a:t> </a:t>
            </a:r>
          </a:p>
          <a:p>
            <a:pPr marL="0" indent="0" algn="just">
              <a:buFont typeface="Arial" pitchFamily="34" charset="0"/>
              <a:buNone/>
            </a:pPr>
            <a:r>
              <a:rPr lang="pl-PL" sz="12800" dirty="0"/>
              <a:t>	</a:t>
            </a:r>
            <a:r>
              <a:rPr lang="en-US" sz="12800" dirty="0"/>
              <a:t>The synthetized derivatives, possessing enhanced antimalarial activity against the CQ-resistant strain of </a:t>
            </a:r>
            <a:r>
              <a:rPr lang="en-US" sz="12800" i="1" dirty="0"/>
              <a:t>P. falciparum, </a:t>
            </a:r>
            <a:r>
              <a:rPr lang="en-US" sz="12800" dirty="0"/>
              <a:t>are promising antimalarial drug candidates. The results also indicate the need for development of appropriate lipid delivery systems due to the highly hydrophobic nature of these active compounds.</a:t>
            </a:r>
            <a:endParaRPr lang="pl-PL" sz="12800" b="1" dirty="0"/>
          </a:p>
          <a:p>
            <a:pPr marL="0" indent="0" algn="just">
              <a:buFont typeface="Arial" pitchFamily="34" charset="0"/>
              <a:buNone/>
            </a:pPr>
            <a:r>
              <a:rPr lang="pl-PL" sz="7200" dirty="0"/>
              <a:t>1.</a:t>
            </a:r>
            <a:r>
              <a:rPr lang="pl-PL" sz="9600" dirty="0"/>
              <a:t>Guan J, </a:t>
            </a:r>
            <a:r>
              <a:rPr lang="pl-PL" sz="9600" dirty="0" err="1"/>
              <a:t>Zhang</a:t>
            </a:r>
            <a:r>
              <a:rPr lang="pl-PL" sz="9600" dirty="0"/>
              <a:t> Q, </a:t>
            </a:r>
            <a:r>
              <a:rPr lang="pl-PL" sz="9600" dirty="0" err="1"/>
              <a:t>Montip</a:t>
            </a:r>
            <a:r>
              <a:rPr lang="pl-PL" sz="9600" dirty="0"/>
              <a:t> G, Karle JM, </a:t>
            </a:r>
            <a:r>
              <a:rPr lang="pl-PL" sz="9600" dirty="0" err="1"/>
              <a:t>Ditusa</a:t>
            </a:r>
            <a:r>
              <a:rPr lang="pl-PL" sz="9600" dirty="0"/>
              <a:t> CA, </a:t>
            </a:r>
            <a:r>
              <a:rPr lang="pl-PL" sz="9600" dirty="0" err="1"/>
              <a:t>Milhous</a:t>
            </a:r>
            <a:r>
              <a:rPr lang="pl-PL" sz="9600" dirty="0"/>
              <a:t> WK, </a:t>
            </a:r>
            <a:r>
              <a:rPr lang="pl-PL" sz="9600" dirty="0" err="1"/>
              <a:t>Skillman</a:t>
            </a:r>
            <a:r>
              <a:rPr lang="pl-PL" sz="9600" dirty="0"/>
              <a:t> DR, Lin AJ. </a:t>
            </a:r>
            <a:r>
              <a:rPr lang="pl-PL" sz="9600" dirty="0" err="1"/>
              <a:t>Structure</a:t>
            </a:r>
            <a:r>
              <a:rPr lang="pl-PL" sz="9600" dirty="0"/>
              <a:t> </a:t>
            </a:r>
            <a:r>
              <a:rPr lang="pl-PL" sz="9600" dirty="0" err="1"/>
              <a:t>identification</a:t>
            </a:r>
            <a:r>
              <a:rPr lang="pl-PL" sz="9600" dirty="0"/>
              <a:t> and </a:t>
            </a:r>
            <a:r>
              <a:rPr lang="pl-PL" sz="9600" dirty="0" err="1"/>
              <a:t>prophylactic</a:t>
            </a:r>
            <a:r>
              <a:rPr lang="pl-PL" sz="9600" dirty="0"/>
              <a:t> </a:t>
            </a:r>
            <a:r>
              <a:rPr lang="pl-PL" sz="9600" dirty="0" err="1"/>
              <a:t>antimalarial</a:t>
            </a:r>
            <a:r>
              <a:rPr lang="pl-PL" sz="9600" dirty="0"/>
              <a:t> </a:t>
            </a:r>
            <a:r>
              <a:rPr lang="pl-PL" sz="9600" dirty="0" err="1"/>
              <a:t>efficacy</a:t>
            </a:r>
            <a:r>
              <a:rPr lang="pl-PL" sz="9600" dirty="0"/>
              <a:t> of 2-guanidinoimidazolidinedione </a:t>
            </a:r>
            <a:r>
              <a:rPr lang="pl-PL" sz="9600" dirty="0" err="1"/>
              <a:t>derivatives</a:t>
            </a:r>
            <a:r>
              <a:rPr lang="pl-PL" sz="9600" dirty="0"/>
              <a:t>. </a:t>
            </a:r>
            <a:r>
              <a:rPr lang="pl-PL" sz="9600" dirty="0" err="1"/>
              <a:t>Bioorg</a:t>
            </a:r>
            <a:r>
              <a:rPr lang="pl-PL" sz="9600" dirty="0"/>
              <a:t>. Med. Chem. 2005,13, 699-704. 2.Araújo MJ, Bom J, </a:t>
            </a:r>
            <a:r>
              <a:rPr lang="pl-PL" sz="9600" dirty="0" err="1"/>
              <a:t>Capela</a:t>
            </a:r>
            <a:r>
              <a:rPr lang="pl-PL" sz="9600" dirty="0"/>
              <a:t> R, </a:t>
            </a:r>
            <a:r>
              <a:rPr lang="pl-PL" sz="9600" dirty="0" err="1"/>
              <a:t>Casimiro</a:t>
            </a:r>
            <a:r>
              <a:rPr lang="pl-PL" sz="9600" dirty="0"/>
              <a:t> C, </a:t>
            </a:r>
            <a:r>
              <a:rPr lang="pl-PL" sz="9600" dirty="0" err="1"/>
              <a:t>Chambel</a:t>
            </a:r>
            <a:r>
              <a:rPr lang="pl-PL" sz="9600" dirty="0"/>
              <a:t> P, Gomes P, </a:t>
            </a:r>
            <a:r>
              <a:rPr lang="pl-PL" sz="9600" dirty="0" err="1"/>
              <a:t>Iley</a:t>
            </a:r>
            <a:r>
              <a:rPr lang="pl-PL" sz="9600" dirty="0"/>
              <a:t> J, </a:t>
            </a:r>
            <a:r>
              <a:rPr lang="pl-PL" sz="9600" dirty="0" err="1"/>
              <a:t>Lopes</a:t>
            </a:r>
            <a:r>
              <a:rPr lang="pl-PL" sz="9600" dirty="0"/>
              <a:t> F, </a:t>
            </a:r>
            <a:r>
              <a:rPr lang="pl-PL" sz="9600" dirty="0" err="1"/>
              <a:t>Morais</a:t>
            </a:r>
            <a:r>
              <a:rPr lang="pl-PL" sz="9600" dirty="0"/>
              <a:t> J, </a:t>
            </a:r>
            <a:r>
              <a:rPr lang="pl-PL" sz="9600" dirty="0" err="1"/>
              <a:t>Moreira</a:t>
            </a:r>
            <a:r>
              <a:rPr lang="pl-PL" sz="9600" dirty="0"/>
              <a:t> R, de Oliveira E, do </a:t>
            </a:r>
            <a:r>
              <a:rPr lang="pl-PL" sz="9600" dirty="0" err="1"/>
              <a:t>Rosário</a:t>
            </a:r>
            <a:r>
              <a:rPr lang="pl-PL" sz="9600" dirty="0"/>
              <a:t> V, </a:t>
            </a:r>
            <a:r>
              <a:rPr lang="pl-PL" sz="9600" dirty="0" err="1"/>
              <a:t>Vale</a:t>
            </a:r>
            <a:r>
              <a:rPr lang="pl-PL" sz="9600" dirty="0"/>
              <a:t> N. Imidazolidin-4-one </a:t>
            </a:r>
            <a:r>
              <a:rPr lang="pl-PL" sz="9600" dirty="0" err="1"/>
              <a:t>derivatives</a:t>
            </a:r>
            <a:r>
              <a:rPr lang="pl-PL" sz="9600" dirty="0"/>
              <a:t> of </a:t>
            </a:r>
            <a:r>
              <a:rPr lang="pl-PL" sz="9600" dirty="0" err="1"/>
              <a:t>primaquine</a:t>
            </a:r>
            <a:r>
              <a:rPr lang="pl-PL" sz="9600" dirty="0"/>
              <a:t> as </a:t>
            </a:r>
            <a:r>
              <a:rPr lang="pl-PL" sz="9600" dirty="0" err="1"/>
              <a:t>novel</a:t>
            </a:r>
            <a:r>
              <a:rPr lang="pl-PL" sz="9600" dirty="0"/>
              <a:t> </a:t>
            </a:r>
            <a:r>
              <a:rPr lang="pl-PL" sz="9600" dirty="0" err="1"/>
              <a:t>transmission-blocking</a:t>
            </a:r>
            <a:r>
              <a:rPr lang="pl-PL" sz="9600" dirty="0"/>
              <a:t> </a:t>
            </a:r>
            <a:r>
              <a:rPr lang="pl-PL" sz="9600" dirty="0" err="1"/>
              <a:t>antimalarials</a:t>
            </a:r>
            <a:r>
              <a:rPr lang="pl-PL" sz="9600" dirty="0"/>
              <a:t>. J. Med. Chem. 2005, 48, 888-892. 3.Mital A, </a:t>
            </a:r>
            <a:r>
              <a:rPr lang="pl-PL" sz="9600" dirty="0" err="1"/>
              <a:t>Murugesan</a:t>
            </a:r>
            <a:r>
              <a:rPr lang="pl-PL" sz="9600" dirty="0"/>
              <a:t> D, Kaiser M, </a:t>
            </a:r>
            <a:r>
              <a:rPr lang="pl-PL" sz="9600" dirty="0" err="1"/>
              <a:t>Yeates</a:t>
            </a:r>
            <a:r>
              <a:rPr lang="pl-PL" sz="9600" dirty="0"/>
              <a:t> C, Gilbert IH. Discovery and </a:t>
            </a:r>
            <a:r>
              <a:rPr lang="pl-PL" sz="9600" dirty="0" err="1"/>
              <a:t>optimisation</a:t>
            </a:r>
            <a:r>
              <a:rPr lang="pl-PL" sz="9600" dirty="0"/>
              <a:t> </a:t>
            </a:r>
            <a:r>
              <a:rPr lang="pl-PL" sz="9600" dirty="0" err="1"/>
              <a:t>studies</a:t>
            </a:r>
            <a:r>
              <a:rPr lang="pl-PL" sz="9600" dirty="0"/>
              <a:t> of </a:t>
            </a:r>
            <a:r>
              <a:rPr lang="pl-PL" sz="9600" dirty="0" err="1"/>
              <a:t>antimalarial</a:t>
            </a:r>
            <a:r>
              <a:rPr lang="pl-PL" sz="9600" dirty="0"/>
              <a:t> </a:t>
            </a:r>
            <a:r>
              <a:rPr lang="pl-PL" sz="9600" dirty="0" err="1"/>
              <a:t>phenotypic</a:t>
            </a:r>
            <a:r>
              <a:rPr lang="pl-PL" sz="9600" dirty="0"/>
              <a:t> </a:t>
            </a:r>
            <a:r>
              <a:rPr lang="pl-PL" sz="9600" dirty="0" err="1"/>
              <a:t>hits</a:t>
            </a:r>
            <a:r>
              <a:rPr lang="pl-PL" sz="9600" dirty="0"/>
              <a:t>. </a:t>
            </a:r>
            <a:r>
              <a:rPr lang="pl-PL" sz="9600" dirty="0" err="1"/>
              <a:t>Eur</a:t>
            </a:r>
            <a:r>
              <a:rPr lang="pl-PL" sz="9600" dirty="0"/>
              <a:t>. J. Med. Chem. 2015, 103, 530-538. 4.Trager, W., Jensen, J.B. Human malaria </a:t>
            </a:r>
            <a:r>
              <a:rPr lang="pl-PL" sz="9600" dirty="0" err="1"/>
              <a:t>parasites</a:t>
            </a:r>
            <a:r>
              <a:rPr lang="pl-PL" sz="9600" dirty="0"/>
              <a:t> in </a:t>
            </a:r>
            <a:r>
              <a:rPr lang="pl-PL" sz="9600" dirty="0" err="1"/>
              <a:t>continuous</a:t>
            </a:r>
            <a:r>
              <a:rPr lang="pl-PL" sz="9600" dirty="0"/>
              <a:t> </a:t>
            </a:r>
            <a:r>
              <a:rPr lang="pl-PL" sz="9600" dirty="0" err="1"/>
              <a:t>culture</a:t>
            </a:r>
            <a:r>
              <a:rPr lang="pl-PL" sz="9600" dirty="0"/>
              <a:t> Science. 1976, 193, 673-675.5.Makler, M.T., </a:t>
            </a:r>
            <a:r>
              <a:rPr lang="pl-PL" sz="9600" dirty="0" err="1"/>
              <a:t>Hinrichs</a:t>
            </a:r>
            <a:r>
              <a:rPr lang="pl-PL" sz="9600" dirty="0"/>
              <a:t>, D.J. </a:t>
            </a:r>
            <a:r>
              <a:rPr lang="pl-PL" sz="9600" dirty="0" err="1"/>
              <a:t>Measurement</a:t>
            </a:r>
            <a:r>
              <a:rPr lang="pl-PL" sz="9600" dirty="0"/>
              <a:t> of the </a:t>
            </a:r>
            <a:r>
              <a:rPr lang="pl-PL" sz="9600" dirty="0" err="1"/>
              <a:t>lactate</a:t>
            </a:r>
            <a:r>
              <a:rPr lang="pl-PL" sz="9600" dirty="0"/>
              <a:t> </a:t>
            </a:r>
            <a:r>
              <a:rPr lang="pl-PL" sz="9600" dirty="0" err="1"/>
              <a:t>dehydrogenase</a:t>
            </a:r>
            <a:r>
              <a:rPr lang="pl-PL" sz="9600" dirty="0"/>
              <a:t> </a:t>
            </a:r>
            <a:r>
              <a:rPr lang="pl-PL" sz="9600" dirty="0" err="1"/>
              <a:t>activity</a:t>
            </a:r>
            <a:r>
              <a:rPr lang="pl-PL" sz="9600" dirty="0"/>
              <a:t> of Plasmodium </a:t>
            </a:r>
            <a:r>
              <a:rPr lang="pl-PL" sz="9600" dirty="0" err="1"/>
              <a:t>falciparum</a:t>
            </a:r>
            <a:r>
              <a:rPr lang="pl-PL" sz="9600" dirty="0"/>
              <a:t> as </a:t>
            </a:r>
            <a:r>
              <a:rPr lang="pl-PL" sz="9600" dirty="0" err="1"/>
              <a:t>an</a:t>
            </a:r>
            <a:r>
              <a:rPr lang="pl-PL" sz="9600" dirty="0"/>
              <a:t> </a:t>
            </a:r>
            <a:r>
              <a:rPr lang="pl-PL" sz="9600" dirty="0" err="1"/>
              <a:t>assessment</a:t>
            </a:r>
            <a:r>
              <a:rPr lang="pl-PL" sz="9600" dirty="0"/>
              <a:t> of </a:t>
            </a:r>
            <a:r>
              <a:rPr lang="pl-PL" sz="9600" dirty="0" err="1"/>
              <a:t>parasitemia</a:t>
            </a:r>
            <a:r>
              <a:rPr lang="pl-PL" sz="9600" dirty="0"/>
              <a:t>. Am. J. Trop. Med. </a:t>
            </a:r>
            <a:r>
              <a:rPr lang="pl-PL" sz="9600" dirty="0" err="1"/>
              <a:t>Hyg</a:t>
            </a:r>
            <a:r>
              <a:rPr lang="pl-PL" sz="9600" dirty="0"/>
              <a:t>., 1993 48, </a:t>
            </a:r>
            <a:r>
              <a:rPr lang="pl-PL" sz="9600"/>
              <a:t>205-210.</a:t>
            </a:r>
          </a:p>
          <a:p>
            <a:pPr marL="0" indent="0" algn="just">
              <a:buFont typeface="Arial" pitchFamily="34" charset="0"/>
              <a:buNone/>
            </a:pPr>
            <a:endParaRPr lang="pl-PL" sz="9600" dirty="0"/>
          </a:p>
          <a:p>
            <a:pPr marL="0" indent="0" algn="just">
              <a:buFont typeface="Arial" pitchFamily="34" charset="0"/>
              <a:buNone/>
            </a:pPr>
            <a:r>
              <a:rPr lang="en-US" sz="12800" dirty="0"/>
              <a:t>The project is co-financed by the Polish National Agency for Academic Exchange, Italian Ministry of Foreign Affairs and International Cooperation "Executive </a:t>
            </a:r>
            <a:r>
              <a:rPr lang="en-US" sz="12800" dirty="0" err="1"/>
              <a:t>Programme</a:t>
            </a:r>
            <a:r>
              <a:rPr lang="en-US" sz="12800" dirty="0"/>
              <a:t> for Scientific and Technological Cooperation between the Italian Republic and the Republic of Poland and supported by JUMC grant no N42/DBS/000178.</a:t>
            </a: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  <a:p>
            <a:pPr marL="0" indent="0" algn="just">
              <a:buFont typeface="Arial" pitchFamily="34" charset="0"/>
              <a:buNone/>
            </a:pPr>
            <a:endParaRPr lang="pl-PL" sz="12800" dirty="0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xmlns="" id="{D2AC15F7-BDDA-4059-8100-6F4A38C06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69" y="515937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3" name="Obiekt 22">
            <a:extLst>
              <a:ext uri="{FF2B5EF4-FFF2-40B4-BE49-F238E27FC236}">
                <a16:creationId xmlns:a16="http://schemas.microsoft.com/office/drawing/2014/main" xmlns="" id="{2E05A68B-C447-401E-9146-C32BE8724D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901294"/>
              </p:ext>
            </p:extLst>
          </p:nvPr>
        </p:nvGraphicFramePr>
        <p:xfrm>
          <a:off x="7636045" y="16078063"/>
          <a:ext cx="16611600" cy="473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S ChemDraw Drawing" r:id="rId12" imgW="6742318" imgH="2155047" progId="ChemDraw.Document.6.0">
                  <p:embed/>
                </p:oleObj>
              </mc:Choice>
              <mc:Fallback>
                <p:oleObj name="CS ChemDraw Drawing" r:id="rId12" imgW="6742318" imgH="2155047" progId="ChemDraw.Document.6.0">
                  <p:embed/>
                  <p:pic>
                    <p:nvPicPr>
                      <p:cNvPr id="16" name="Obiekt 15">
                        <a:extLst>
                          <a:ext uri="{FF2B5EF4-FFF2-40B4-BE49-F238E27FC236}">
                            <a16:creationId xmlns:a16="http://schemas.microsoft.com/office/drawing/2014/main" xmlns="" id="{E73F376A-A39A-4E5F-819B-9464910E0A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6045" y="16078063"/>
                        <a:ext cx="16611600" cy="4736972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663399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0b57e8a9-3743-47d3-b1d5-e7f0e7717fb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102</Words>
  <Application>Microsoft Office PowerPoint</Application>
  <PresentationFormat>Niestandardowy</PresentationFormat>
  <Paragraphs>60</Paragraphs>
  <Slides>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Office Theme</vt:lpstr>
      <vt:lpstr>Custom Design</vt:lpstr>
      <vt:lpstr>ACD/3D</vt:lpstr>
      <vt:lpstr>CS ChemDraw Drawing</vt:lpstr>
      <vt:lpstr>Antimalarial activity of novel imidazolidinedione derivatives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ania</cp:lastModifiedBy>
  <cp:revision>126</cp:revision>
  <dcterms:created xsi:type="dcterms:W3CDTF">2015-04-04T09:45:50Z</dcterms:created>
  <dcterms:modified xsi:type="dcterms:W3CDTF">2020-10-30T17:43:45Z</dcterms:modified>
</cp:coreProperties>
</file>