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99"/>
    <a:srgbClr val="6A4E9D"/>
    <a:srgbClr val="5E4197"/>
    <a:srgbClr val="603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340" autoAdjust="0"/>
    <p:restoredTop sz="94660"/>
  </p:normalViewPr>
  <p:slideViewPr>
    <p:cSldViewPr>
      <p:cViewPr>
        <p:scale>
          <a:sx n="27" d="100"/>
          <a:sy n="27" d="100"/>
        </p:scale>
        <p:origin x="1278" y="-102"/>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30/10/2020</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10/30/2020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10/30/2020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10/30/2020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30/10/2020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30/10/2020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30/10/2020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30/10/2020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30/10/2020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30/10/2020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30/10/2020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10/30/2020</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2089196"/>
          </a:xfrm>
        </p:spPr>
        <p:txBody>
          <a:bodyPr>
            <a:normAutofit/>
          </a:bodyPr>
          <a:lstStyle/>
          <a:p>
            <a:r>
              <a:rPr lang="en-US" b="1" dirty="0" smtClean="0"/>
              <a:t>Investigation of The Biofilm Production Capacity of Clinically İsolated Multidrug Resistant Strains</a:t>
            </a:r>
            <a:endParaRPr lang="en-US" b="1" dirty="0"/>
          </a:p>
        </p:txBody>
      </p:sp>
      <p:sp>
        <p:nvSpPr>
          <p:cNvPr id="4" name="Text Placeholder 3"/>
          <p:cNvSpPr>
            <a:spLocks noGrp="1"/>
          </p:cNvSpPr>
          <p:nvPr>
            <p:ph type="body" sz="quarter" idx="10"/>
          </p:nvPr>
        </p:nvSpPr>
        <p:spPr>
          <a:xfrm>
            <a:off x="1513760" y="9366250"/>
            <a:ext cx="28025645" cy="29870400"/>
          </a:xfrm>
        </p:spPr>
        <p:txBody>
          <a:bodyPr/>
          <a:lstStyle/>
          <a:p>
            <a:endParaRPr lang="en-US" dirty="0"/>
          </a:p>
        </p:txBody>
      </p:sp>
      <p:sp>
        <p:nvSpPr>
          <p:cNvPr id="8" name="TextBox 7"/>
          <p:cNvSpPr txBox="1"/>
          <p:nvPr/>
        </p:nvSpPr>
        <p:spPr>
          <a:xfrm>
            <a:off x="1506616" y="4489450"/>
            <a:ext cx="27423189" cy="3831818"/>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a:lnSpc>
                <a:spcPct val="150000"/>
              </a:lnSpc>
            </a:pPr>
            <a:r>
              <a:rPr lang="tr-TR" sz="5400" dirty="0" smtClean="0">
                <a:solidFill>
                  <a:schemeClr val="bg1"/>
                </a:solidFill>
              </a:rPr>
              <a:t>Merve </a:t>
            </a:r>
            <a:r>
              <a:rPr lang="tr-TR" sz="5400" dirty="0" smtClean="0">
                <a:solidFill>
                  <a:schemeClr val="bg1"/>
                </a:solidFill>
              </a:rPr>
              <a:t>ŞENTURAN</a:t>
            </a:r>
            <a:r>
              <a:rPr lang="tr-TR" sz="5400" baseline="30000" dirty="0" smtClean="0">
                <a:solidFill>
                  <a:schemeClr val="bg1"/>
                </a:solidFill>
              </a:rPr>
              <a:t>1</a:t>
            </a:r>
            <a:r>
              <a:rPr lang="tr-TR" sz="5400" dirty="0" smtClean="0">
                <a:solidFill>
                  <a:schemeClr val="bg1"/>
                </a:solidFill>
              </a:rPr>
              <a:t>, Ergin </a:t>
            </a:r>
            <a:r>
              <a:rPr lang="tr-TR" sz="5400" dirty="0" smtClean="0">
                <a:solidFill>
                  <a:schemeClr val="bg1"/>
                </a:solidFill>
              </a:rPr>
              <a:t>Murat </a:t>
            </a:r>
            <a:r>
              <a:rPr lang="tr-TR" sz="5400" dirty="0" smtClean="0">
                <a:solidFill>
                  <a:schemeClr val="bg1"/>
                </a:solidFill>
              </a:rPr>
              <a:t>ALTUNER</a:t>
            </a:r>
            <a:r>
              <a:rPr lang="tr-TR" sz="5400" baseline="30000" dirty="0" smtClean="0">
                <a:solidFill>
                  <a:schemeClr val="bg1"/>
                </a:solidFill>
              </a:rPr>
              <a:t>2</a:t>
            </a:r>
            <a:endParaRPr lang="tr-TR" sz="5400" baseline="30000" dirty="0" smtClean="0">
              <a:solidFill>
                <a:schemeClr val="bg1"/>
              </a:solidFill>
            </a:endParaRPr>
          </a:p>
          <a:p>
            <a:pPr algn="r">
              <a:lnSpc>
                <a:spcPct val="150000"/>
              </a:lnSpc>
            </a:pPr>
            <a:r>
              <a:rPr lang="tr-TR" sz="5400" dirty="0" smtClean="0">
                <a:solidFill>
                  <a:schemeClr val="bg1"/>
                </a:solidFill>
              </a:rPr>
              <a:t> </a:t>
            </a:r>
            <a:r>
              <a:rPr lang="tr-TR" sz="5400" baseline="30000" dirty="0" smtClean="0">
                <a:solidFill>
                  <a:schemeClr val="bg1"/>
                </a:solidFill>
              </a:rPr>
              <a:t>1</a:t>
            </a:r>
            <a:r>
              <a:rPr lang="tr-TR" sz="5400" dirty="0" smtClean="0">
                <a:solidFill>
                  <a:schemeClr val="bg1"/>
                </a:solidFill>
              </a:rPr>
              <a:t>Kastamonu </a:t>
            </a:r>
            <a:r>
              <a:rPr lang="tr-TR" sz="5400" dirty="0" err="1" smtClean="0">
                <a:solidFill>
                  <a:schemeClr val="bg1"/>
                </a:solidFill>
              </a:rPr>
              <a:t>University</a:t>
            </a:r>
            <a:r>
              <a:rPr lang="tr-TR" sz="5400" dirty="0" smtClean="0">
                <a:solidFill>
                  <a:schemeClr val="bg1"/>
                </a:solidFill>
              </a:rPr>
              <a:t>, </a:t>
            </a:r>
            <a:r>
              <a:rPr lang="tr-TR" sz="5400" dirty="0" err="1">
                <a:solidFill>
                  <a:schemeClr val="bg1"/>
                </a:solidFill>
              </a:rPr>
              <a:t>I</a:t>
            </a:r>
            <a:r>
              <a:rPr lang="tr-TR" sz="5400" smtClean="0">
                <a:solidFill>
                  <a:schemeClr val="bg1"/>
                </a:solidFill>
              </a:rPr>
              <a:t>nstitute</a:t>
            </a:r>
            <a:r>
              <a:rPr lang="tr-TR" sz="5400" dirty="0" smtClean="0">
                <a:solidFill>
                  <a:schemeClr val="bg1"/>
                </a:solidFill>
              </a:rPr>
              <a:t> </a:t>
            </a:r>
            <a:r>
              <a:rPr lang="tr-TR" sz="5400" dirty="0" smtClean="0">
                <a:solidFill>
                  <a:schemeClr val="bg1"/>
                </a:solidFill>
              </a:rPr>
              <a:t>of </a:t>
            </a:r>
            <a:r>
              <a:rPr lang="tr-TR" sz="5400" dirty="0" err="1" smtClean="0">
                <a:solidFill>
                  <a:schemeClr val="bg1"/>
                </a:solidFill>
              </a:rPr>
              <a:t>Science</a:t>
            </a:r>
            <a:r>
              <a:rPr lang="tr-TR" sz="5400" dirty="0" smtClean="0">
                <a:solidFill>
                  <a:schemeClr val="bg1"/>
                </a:solidFill>
              </a:rPr>
              <a:t>, </a:t>
            </a:r>
            <a:r>
              <a:rPr lang="tr-TR" sz="5400" dirty="0" err="1" smtClean="0">
                <a:solidFill>
                  <a:schemeClr val="bg1"/>
                </a:solidFill>
              </a:rPr>
              <a:t>Department</a:t>
            </a:r>
            <a:r>
              <a:rPr lang="tr-TR" sz="5400" dirty="0" smtClean="0">
                <a:solidFill>
                  <a:schemeClr val="bg1"/>
                </a:solidFill>
              </a:rPr>
              <a:t> of </a:t>
            </a:r>
            <a:r>
              <a:rPr lang="tr-TR" sz="5400" dirty="0" err="1" smtClean="0">
                <a:solidFill>
                  <a:schemeClr val="bg1"/>
                </a:solidFill>
              </a:rPr>
              <a:t>Biology</a:t>
            </a:r>
            <a:r>
              <a:rPr lang="tr-TR" sz="5400" dirty="0" smtClean="0">
                <a:solidFill>
                  <a:schemeClr val="bg1"/>
                </a:solidFill>
              </a:rPr>
              <a:t>, Kastamonu, </a:t>
            </a:r>
            <a:r>
              <a:rPr lang="tr-TR" sz="5400" dirty="0" err="1" smtClean="0">
                <a:solidFill>
                  <a:schemeClr val="bg1"/>
                </a:solidFill>
              </a:rPr>
              <a:t>Turkey</a:t>
            </a:r>
            <a:endParaRPr lang="tr-TR" sz="5400" dirty="0" smtClean="0">
              <a:solidFill>
                <a:schemeClr val="bg1"/>
              </a:solidFill>
            </a:endParaRPr>
          </a:p>
          <a:p>
            <a:pPr algn="r">
              <a:lnSpc>
                <a:spcPct val="150000"/>
              </a:lnSpc>
            </a:pPr>
            <a:r>
              <a:rPr lang="tr-TR" sz="5400" baseline="30000" dirty="0" smtClean="0">
                <a:solidFill>
                  <a:schemeClr val="bg1"/>
                </a:solidFill>
              </a:rPr>
              <a:t>2</a:t>
            </a:r>
            <a:r>
              <a:rPr lang="tr-TR" sz="5400" dirty="0" smtClean="0">
                <a:solidFill>
                  <a:schemeClr val="bg1"/>
                </a:solidFill>
              </a:rPr>
              <a:t>Kastamonu </a:t>
            </a:r>
            <a:r>
              <a:rPr lang="tr-TR" sz="5400" dirty="0" err="1" smtClean="0">
                <a:solidFill>
                  <a:schemeClr val="bg1"/>
                </a:solidFill>
              </a:rPr>
              <a:t>University</a:t>
            </a:r>
            <a:r>
              <a:rPr lang="tr-TR" sz="5400" dirty="0" smtClean="0">
                <a:solidFill>
                  <a:schemeClr val="bg1"/>
                </a:solidFill>
              </a:rPr>
              <a:t>, </a:t>
            </a:r>
            <a:r>
              <a:rPr lang="tr-TR" sz="5400" dirty="0" err="1" smtClean="0">
                <a:solidFill>
                  <a:schemeClr val="bg1"/>
                </a:solidFill>
              </a:rPr>
              <a:t>Faculty</a:t>
            </a:r>
            <a:r>
              <a:rPr lang="tr-TR" sz="5400" dirty="0" smtClean="0">
                <a:solidFill>
                  <a:schemeClr val="bg1"/>
                </a:solidFill>
              </a:rPr>
              <a:t> of </a:t>
            </a:r>
            <a:r>
              <a:rPr lang="tr-TR" sz="5400" dirty="0" err="1" smtClean="0">
                <a:solidFill>
                  <a:schemeClr val="bg1"/>
                </a:solidFill>
              </a:rPr>
              <a:t>Science</a:t>
            </a:r>
            <a:r>
              <a:rPr lang="tr-TR" sz="5400" dirty="0" smtClean="0">
                <a:solidFill>
                  <a:schemeClr val="bg1"/>
                </a:solidFill>
              </a:rPr>
              <a:t> </a:t>
            </a:r>
            <a:r>
              <a:rPr lang="tr-TR" sz="5400" dirty="0" err="1" smtClean="0">
                <a:solidFill>
                  <a:schemeClr val="bg1"/>
                </a:solidFill>
              </a:rPr>
              <a:t>and</a:t>
            </a:r>
            <a:r>
              <a:rPr lang="tr-TR" sz="5400" dirty="0" smtClean="0">
                <a:solidFill>
                  <a:schemeClr val="bg1"/>
                </a:solidFill>
              </a:rPr>
              <a:t> </a:t>
            </a:r>
            <a:r>
              <a:rPr lang="tr-TR" sz="5400" dirty="0" err="1" smtClean="0">
                <a:solidFill>
                  <a:schemeClr val="bg1"/>
                </a:solidFill>
              </a:rPr>
              <a:t>Arts</a:t>
            </a:r>
            <a:r>
              <a:rPr lang="tr-TR" sz="5400" dirty="0" smtClean="0">
                <a:solidFill>
                  <a:schemeClr val="bg1"/>
                </a:solidFill>
              </a:rPr>
              <a:t>, </a:t>
            </a:r>
            <a:r>
              <a:rPr lang="tr-TR" sz="5400" dirty="0" err="1" smtClean="0">
                <a:solidFill>
                  <a:schemeClr val="bg1"/>
                </a:solidFill>
              </a:rPr>
              <a:t>Department</a:t>
            </a:r>
            <a:r>
              <a:rPr lang="tr-TR" sz="5400" dirty="0" smtClean="0">
                <a:solidFill>
                  <a:schemeClr val="bg1"/>
                </a:solidFill>
              </a:rPr>
              <a:t> of </a:t>
            </a:r>
            <a:r>
              <a:rPr lang="tr-TR" sz="5400" dirty="0" err="1" smtClean="0">
                <a:solidFill>
                  <a:schemeClr val="bg1"/>
                </a:solidFill>
              </a:rPr>
              <a:t>Biology</a:t>
            </a:r>
            <a:r>
              <a:rPr lang="tr-TR" sz="5400" dirty="0" smtClean="0">
                <a:solidFill>
                  <a:schemeClr val="bg1"/>
                </a:solidFill>
              </a:rPr>
              <a:t>, Kastamonu, </a:t>
            </a:r>
            <a:r>
              <a:rPr lang="tr-TR" sz="5400" dirty="0" err="1" smtClean="0">
                <a:solidFill>
                  <a:schemeClr val="bg1"/>
                </a:solidFill>
              </a:rPr>
              <a:t>Turkey</a:t>
            </a:r>
            <a:r>
              <a:rPr lang="tr-TR" sz="5400" dirty="0" smtClean="0">
                <a:solidFill>
                  <a:schemeClr val="bg1"/>
                </a:solidFill>
              </a:rPr>
              <a:t>  </a:t>
            </a:r>
            <a:endParaRPr lang="en-US" sz="5400" dirty="0">
              <a:solidFill>
                <a:schemeClr val="bg1"/>
              </a:solidFill>
            </a:endParaRPr>
          </a:p>
        </p:txBody>
      </p:sp>
      <p:sp>
        <p:nvSpPr>
          <p:cNvPr id="6" name="Content Placeholder 5"/>
          <p:cNvSpPr>
            <a:spLocks noGrp="1"/>
          </p:cNvSpPr>
          <p:nvPr>
            <p:ph idx="1"/>
          </p:nvPr>
        </p:nvSpPr>
        <p:spPr>
          <a:xfrm>
            <a:off x="1573136" y="9442450"/>
            <a:ext cx="28042470" cy="29792603"/>
          </a:xfrm>
        </p:spPr>
        <p:txBody>
          <a:bodyPr/>
          <a:lstStyle/>
          <a:p>
            <a:pPr algn="just"/>
            <a:r>
              <a:rPr lang="tr-TR" b="1" dirty="0" smtClean="0"/>
              <a:t>ABSTRACT</a:t>
            </a:r>
            <a:r>
              <a:rPr lang="tr-TR" b="1" dirty="0" smtClean="0"/>
              <a:t>: </a:t>
            </a:r>
            <a:r>
              <a:rPr lang="en-US" dirty="0" smtClean="0"/>
              <a:t>Biofilm </a:t>
            </a:r>
            <a:r>
              <a:rPr lang="en-US" dirty="0"/>
              <a:t>is a gel-like layer produced by several microorganisms that consisted of </a:t>
            </a:r>
            <a:r>
              <a:rPr lang="tr-TR" dirty="0" err="1"/>
              <a:t>exopolysaccharide</a:t>
            </a:r>
            <a:r>
              <a:rPr lang="tr-TR" dirty="0"/>
              <a:t> (</a:t>
            </a:r>
            <a:r>
              <a:rPr lang="en-US" dirty="0"/>
              <a:t>EPS), DNA, water, protein, and other polysaccharides, and is formed by attaching to any living or non-living surfaces. In addition, being one of the main causes of various infections that affect human health, biofilm is also responsible for the remarkable problems in food, agriculture, livestock industries, and irrigation and ventilation systems. Therefore, in order to take precautions against the damages, the detection of the biofilm formation is very crucial.</a:t>
            </a:r>
            <a:endParaRPr lang="tr-TR" dirty="0"/>
          </a:p>
          <a:p>
            <a:pPr algn="just"/>
            <a:r>
              <a:rPr lang="en-US" dirty="0"/>
              <a:t>There are different types of methods for detecting the </a:t>
            </a:r>
            <a:r>
              <a:rPr lang="en-US" i="1" dirty="0"/>
              <a:t>in vitro</a:t>
            </a:r>
            <a:r>
              <a:rPr lang="en-US" dirty="0"/>
              <a:t> biofilm formation. One of them is the </a:t>
            </a:r>
            <a:r>
              <a:rPr lang="tr-TR" dirty="0" err="1"/>
              <a:t>C</a:t>
            </a:r>
            <a:r>
              <a:rPr lang="en-US" dirty="0" err="1" smtClean="0"/>
              <a:t>ongo</a:t>
            </a:r>
            <a:r>
              <a:rPr lang="en-US" dirty="0" smtClean="0"/>
              <a:t> </a:t>
            </a:r>
            <a:r>
              <a:rPr lang="en-US" dirty="0"/>
              <a:t>red agar (CRA) method. In this method, a biofilm producing microorganism, changes the </a:t>
            </a:r>
            <a:r>
              <a:rPr lang="en-US" dirty="0" err="1"/>
              <a:t>colour</a:t>
            </a:r>
            <a:r>
              <a:rPr lang="en-US" dirty="0"/>
              <a:t> of the medium into bright black from red-pink.</a:t>
            </a:r>
            <a:endParaRPr lang="tr-TR" dirty="0"/>
          </a:p>
          <a:p>
            <a:pPr algn="just"/>
            <a:r>
              <a:rPr lang="en-US" dirty="0"/>
              <a:t>In this study, it was aimed to determine the biofilm production of 21 clinical isolated multi drug resistant strains, namely 11 </a:t>
            </a:r>
            <a:r>
              <a:rPr lang="en-US" i="1" dirty="0"/>
              <a:t>Escherichia coli</a:t>
            </a:r>
            <a:r>
              <a:rPr lang="en-US" dirty="0"/>
              <a:t> strains</a:t>
            </a:r>
            <a:r>
              <a:rPr lang="en-US" i="1" dirty="0"/>
              <a:t>, Acinetobacter </a:t>
            </a:r>
            <a:r>
              <a:rPr lang="en-US" i="1" dirty="0" err="1"/>
              <a:t>baumannii</a:t>
            </a:r>
            <a:r>
              <a:rPr lang="en-US" i="1" dirty="0"/>
              <a:t>, Candida </a:t>
            </a:r>
            <a:r>
              <a:rPr lang="en-US" i="1" dirty="0" err="1"/>
              <a:t>albicans</a:t>
            </a:r>
            <a:r>
              <a:rPr lang="en-US" i="1" dirty="0"/>
              <a:t>, Candida </a:t>
            </a:r>
            <a:r>
              <a:rPr lang="en-US" i="1" dirty="0" err="1"/>
              <a:t>glabrata</a:t>
            </a:r>
            <a:r>
              <a:rPr lang="en-US" i="1" dirty="0"/>
              <a:t>, Candida </a:t>
            </a:r>
            <a:r>
              <a:rPr lang="en-US" i="1" dirty="0" err="1"/>
              <a:t>tropicalis</a:t>
            </a:r>
            <a:r>
              <a:rPr lang="en-US" i="1" dirty="0"/>
              <a:t>, </a:t>
            </a:r>
            <a:r>
              <a:rPr lang="en-US" i="1" dirty="0" err="1"/>
              <a:t>Klebsiella</a:t>
            </a:r>
            <a:r>
              <a:rPr lang="en-US" i="1" dirty="0"/>
              <a:t> pneumoniae, Providencia </a:t>
            </a:r>
            <a:r>
              <a:rPr lang="en-US" i="1" dirty="0" err="1"/>
              <a:t>rustigianii</a:t>
            </a:r>
            <a:r>
              <a:rPr lang="en-US" i="1" dirty="0"/>
              <a:t>, </a:t>
            </a:r>
            <a:r>
              <a:rPr lang="en-US" i="1" dirty="0" err="1"/>
              <a:t>Serratia</a:t>
            </a:r>
            <a:r>
              <a:rPr lang="en-US" i="1" dirty="0"/>
              <a:t> </a:t>
            </a:r>
            <a:r>
              <a:rPr lang="en-US" i="1" dirty="0" err="1"/>
              <a:t>odorifera</a:t>
            </a:r>
            <a:r>
              <a:rPr lang="en-US" i="1" dirty="0"/>
              <a:t>, </a:t>
            </a:r>
            <a:r>
              <a:rPr lang="en-US" i="1" dirty="0" err="1"/>
              <a:t>Shigella</a:t>
            </a:r>
            <a:r>
              <a:rPr lang="en-US" i="1" dirty="0"/>
              <a:t> </a:t>
            </a:r>
            <a:r>
              <a:rPr lang="en-US" i="1" dirty="0" err="1"/>
              <a:t>flexneri</a:t>
            </a:r>
            <a:r>
              <a:rPr lang="en-US" i="1" dirty="0"/>
              <a:t>, Staphylococcus aureus </a:t>
            </a:r>
            <a:r>
              <a:rPr lang="en-US" dirty="0"/>
              <a:t>MRSA</a:t>
            </a:r>
            <a:r>
              <a:rPr lang="en-US" i="1" dirty="0"/>
              <a:t> </a:t>
            </a:r>
            <a:r>
              <a:rPr lang="en-US" dirty="0"/>
              <a:t>and</a:t>
            </a:r>
            <a:r>
              <a:rPr lang="en-US" i="1" dirty="0"/>
              <a:t> Streptococcus pneumoniae</a:t>
            </a:r>
            <a:r>
              <a:rPr lang="en-US" dirty="0"/>
              <a:t> by using the CRA method. According to the results, it was determined that 10 of the existing strains (</a:t>
            </a:r>
            <a:r>
              <a:rPr lang="en-US" i="1" dirty="0"/>
              <a:t>K. pneumoniae, S. aureus</a:t>
            </a:r>
            <a:r>
              <a:rPr lang="en-US" dirty="0"/>
              <a:t> MRSA, </a:t>
            </a:r>
            <a:r>
              <a:rPr lang="en-US" i="1" dirty="0"/>
              <a:t>C. </a:t>
            </a:r>
            <a:r>
              <a:rPr lang="en-US" i="1" dirty="0" err="1"/>
              <a:t>albicans</a:t>
            </a:r>
            <a:r>
              <a:rPr lang="en-US" dirty="0"/>
              <a:t> and 7 </a:t>
            </a:r>
            <a:r>
              <a:rPr lang="en-US" i="1" dirty="0"/>
              <a:t>E. coli</a:t>
            </a:r>
            <a:r>
              <a:rPr lang="en-US" dirty="0"/>
              <a:t> strains) produced biofilm</a:t>
            </a:r>
            <a:r>
              <a:rPr lang="en-US" dirty="0" smtClean="0"/>
              <a:t>.</a:t>
            </a:r>
            <a:endParaRPr lang="tr-TR" dirty="0" smtClean="0"/>
          </a:p>
          <a:p>
            <a:r>
              <a:rPr lang="tr-TR" b="1" dirty="0" smtClean="0"/>
              <a:t>KEYWORDS: </a:t>
            </a:r>
            <a:r>
              <a:rPr lang="tr-TR" dirty="0" err="1"/>
              <a:t>Biofilm</a:t>
            </a:r>
            <a:r>
              <a:rPr lang="tr-TR" dirty="0"/>
              <a:t>, </a:t>
            </a:r>
            <a:r>
              <a:rPr lang="tr-TR" dirty="0" err="1"/>
              <a:t>Congo</a:t>
            </a:r>
            <a:r>
              <a:rPr lang="tr-TR" dirty="0"/>
              <a:t> </a:t>
            </a:r>
            <a:r>
              <a:rPr lang="tr-TR" dirty="0" err="1"/>
              <a:t>Red</a:t>
            </a:r>
            <a:r>
              <a:rPr lang="tr-TR" dirty="0"/>
              <a:t> </a:t>
            </a:r>
            <a:r>
              <a:rPr lang="tr-TR" dirty="0" err="1"/>
              <a:t>Agar</a:t>
            </a:r>
            <a:r>
              <a:rPr lang="tr-TR" dirty="0"/>
              <a:t> </a:t>
            </a:r>
            <a:r>
              <a:rPr lang="tr-TR" dirty="0" err="1" smtClean="0"/>
              <a:t>Method</a:t>
            </a:r>
            <a:endParaRPr lang="tr-TR" dirty="0" smtClean="0"/>
          </a:p>
          <a:p>
            <a:pPr algn="just"/>
            <a:r>
              <a:rPr lang="tr-TR" b="1" dirty="0" smtClean="0"/>
              <a:t>MATERIALS </a:t>
            </a:r>
            <a:r>
              <a:rPr lang="tr-TR" b="1" dirty="0" smtClean="0"/>
              <a:t>AND </a:t>
            </a:r>
            <a:r>
              <a:rPr lang="tr-TR" b="1" dirty="0" smtClean="0"/>
              <a:t>METHODS: </a:t>
            </a:r>
            <a:r>
              <a:rPr lang="en-US" dirty="0" smtClean="0"/>
              <a:t>The </a:t>
            </a:r>
            <a:r>
              <a:rPr lang="en-US" dirty="0" smtClean="0"/>
              <a:t>medium was </a:t>
            </a:r>
            <a:r>
              <a:rPr lang="tr-TR" dirty="0" err="1" smtClean="0"/>
              <a:t>prepared</a:t>
            </a:r>
            <a:r>
              <a:rPr lang="tr-TR" dirty="0" smtClean="0"/>
              <a:t> </a:t>
            </a:r>
            <a:r>
              <a:rPr lang="tr-TR" dirty="0" err="1" smtClean="0"/>
              <a:t>by</a:t>
            </a:r>
            <a:r>
              <a:rPr lang="tr-TR" dirty="0" smtClean="0"/>
              <a:t> </a:t>
            </a:r>
            <a:r>
              <a:rPr lang="tr-TR" dirty="0" err="1" smtClean="0"/>
              <a:t>using</a:t>
            </a:r>
            <a:r>
              <a:rPr lang="en-US" dirty="0" smtClean="0"/>
              <a:t> </a:t>
            </a:r>
            <a:r>
              <a:rPr lang="en-US" dirty="0" smtClean="0"/>
              <a:t>Brain Heart </a:t>
            </a:r>
            <a:r>
              <a:rPr lang="tr-TR" dirty="0"/>
              <a:t>I</a:t>
            </a:r>
            <a:r>
              <a:rPr lang="en-US" dirty="0" err="1" smtClean="0"/>
              <a:t>nfusion</a:t>
            </a:r>
            <a:r>
              <a:rPr lang="en-US" dirty="0" smtClean="0"/>
              <a:t> </a:t>
            </a:r>
            <a:r>
              <a:rPr lang="en-US" dirty="0" smtClean="0"/>
              <a:t>Broth </a:t>
            </a:r>
            <a:r>
              <a:rPr lang="tr-TR" dirty="0" smtClean="0"/>
              <a:t>(BHI) </a:t>
            </a:r>
            <a:r>
              <a:rPr lang="en-US" dirty="0" smtClean="0"/>
              <a:t>37 g/L, sucrose 50 g/L, agar </a:t>
            </a:r>
            <a:r>
              <a:rPr lang="en-US" dirty="0" smtClean="0"/>
              <a:t>10 </a:t>
            </a:r>
            <a:r>
              <a:rPr lang="en-US" dirty="0" smtClean="0"/>
              <a:t>g/L and Congo red 0 8 g/L. Congo red stain was prepared as a concentrated aqueous solution and autoclaved (121°C for 15 </a:t>
            </a:r>
            <a:r>
              <a:rPr lang="en-US" dirty="0" smtClean="0"/>
              <a:t>min</a:t>
            </a:r>
            <a:r>
              <a:rPr lang="tr-TR" dirty="0" err="1"/>
              <a:t>the</a:t>
            </a:r>
            <a:r>
              <a:rPr lang="tr-TR" dirty="0"/>
              <a:t> </a:t>
            </a:r>
            <a:r>
              <a:rPr lang="tr-TR" dirty="0" err="1"/>
              <a:t>microorganisms</a:t>
            </a:r>
            <a:r>
              <a:rPr lang="tr-TR" dirty="0"/>
              <a:t> </a:t>
            </a:r>
            <a:r>
              <a:rPr lang="en-US" dirty="0" err="1" smtClean="0"/>
              <a:t>utes</a:t>
            </a:r>
            <a:r>
              <a:rPr lang="en-US" dirty="0" smtClean="0"/>
              <a:t>) separately from the other medium constituents, and was then added when the agar had cooled to 55°C. </a:t>
            </a:r>
            <a:r>
              <a:rPr lang="tr-TR" dirty="0" err="1" smtClean="0"/>
              <a:t>After</a:t>
            </a:r>
            <a:r>
              <a:rPr lang="tr-TR" dirty="0" smtClean="0"/>
              <a:t> </a:t>
            </a:r>
            <a:r>
              <a:rPr lang="tr-TR" dirty="0" err="1" smtClean="0"/>
              <a:t>inoculation</a:t>
            </a:r>
            <a:r>
              <a:rPr lang="tr-TR" dirty="0" smtClean="0"/>
              <a:t> of </a:t>
            </a:r>
            <a:r>
              <a:rPr lang="tr-TR" dirty="0" err="1" smtClean="0"/>
              <a:t>the</a:t>
            </a:r>
            <a:r>
              <a:rPr lang="tr-TR" dirty="0" smtClean="0"/>
              <a:t> </a:t>
            </a:r>
            <a:r>
              <a:rPr lang="tr-TR" dirty="0" err="1" smtClean="0"/>
              <a:t>Petri</a:t>
            </a:r>
            <a:r>
              <a:rPr lang="tr-TR" dirty="0" smtClean="0"/>
              <a:t> </a:t>
            </a:r>
            <a:r>
              <a:rPr lang="tr-TR" dirty="0" err="1" smtClean="0"/>
              <a:t>dishes</a:t>
            </a:r>
            <a:r>
              <a:rPr lang="tr-TR" dirty="0" smtClean="0"/>
              <a:t> </a:t>
            </a:r>
            <a:r>
              <a:rPr lang="tr-TR" dirty="0" err="1" smtClean="0"/>
              <a:t>were</a:t>
            </a:r>
            <a:r>
              <a:rPr lang="tr-TR" dirty="0" smtClean="0"/>
              <a:t> </a:t>
            </a:r>
            <a:r>
              <a:rPr lang="tr-TR" dirty="0" err="1" smtClean="0"/>
              <a:t>incubated</a:t>
            </a:r>
            <a:r>
              <a:rPr lang="tr-TR" dirty="0" smtClean="0"/>
              <a:t> </a:t>
            </a:r>
            <a:r>
              <a:rPr lang="tr-TR" dirty="0" smtClean="0"/>
              <a:t>in </a:t>
            </a:r>
            <a:r>
              <a:rPr lang="tr-TR" dirty="0" err="1"/>
              <a:t>suitable</a:t>
            </a:r>
            <a:r>
              <a:rPr lang="tr-TR" dirty="0"/>
              <a:t> </a:t>
            </a:r>
            <a:r>
              <a:rPr lang="tr-TR" dirty="0" err="1"/>
              <a:t>conditions</a:t>
            </a:r>
            <a:r>
              <a:rPr lang="tr-TR" dirty="0"/>
              <a:t> (37</a:t>
            </a:r>
            <a:r>
              <a:rPr lang="tr-TR" baseline="30000" dirty="0"/>
              <a:t>o</a:t>
            </a:r>
            <a:r>
              <a:rPr lang="tr-TR" dirty="0"/>
              <a:t>C </a:t>
            </a:r>
            <a:r>
              <a:rPr lang="tr-TR" dirty="0" err="1"/>
              <a:t>for</a:t>
            </a:r>
            <a:r>
              <a:rPr lang="tr-TR" dirty="0"/>
              <a:t> </a:t>
            </a:r>
            <a:r>
              <a:rPr lang="tr-TR" dirty="0" err="1"/>
              <a:t>bacteria</a:t>
            </a:r>
            <a:r>
              <a:rPr lang="tr-TR" dirty="0"/>
              <a:t>, 27</a:t>
            </a:r>
            <a:r>
              <a:rPr lang="tr-TR" baseline="30000" dirty="0"/>
              <a:t>o</a:t>
            </a:r>
            <a:r>
              <a:rPr lang="tr-TR" dirty="0"/>
              <a:t>C </a:t>
            </a:r>
            <a:r>
              <a:rPr lang="tr-TR" dirty="0" err="1"/>
              <a:t>for</a:t>
            </a:r>
            <a:r>
              <a:rPr lang="tr-TR" dirty="0"/>
              <a:t> </a:t>
            </a:r>
            <a:r>
              <a:rPr lang="tr-TR" dirty="0" err="1"/>
              <a:t>yeasts</a:t>
            </a:r>
            <a:r>
              <a:rPr lang="tr-TR" dirty="0" smtClean="0"/>
              <a:t>). As a </a:t>
            </a:r>
            <a:r>
              <a:rPr lang="tr-TR" dirty="0" err="1" smtClean="0"/>
              <a:t>result</a:t>
            </a:r>
            <a:r>
              <a:rPr lang="tr-TR" dirty="0" smtClean="0"/>
              <a:t> of a </a:t>
            </a:r>
            <a:r>
              <a:rPr lang="tr-TR" dirty="0" err="1" smtClean="0"/>
              <a:t>biofilm</a:t>
            </a:r>
            <a:r>
              <a:rPr lang="tr-TR" dirty="0" smtClean="0"/>
              <a:t> </a:t>
            </a:r>
            <a:r>
              <a:rPr lang="tr-TR" dirty="0" err="1" smtClean="0"/>
              <a:t>production</a:t>
            </a:r>
            <a:r>
              <a:rPr lang="tr-TR" dirty="0" smtClean="0"/>
              <a:t>, </a:t>
            </a:r>
            <a:r>
              <a:rPr lang="tr-TR" dirty="0" err="1"/>
              <a:t>the</a:t>
            </a:r>
            <a:r>
              <a:rPr lang="tr-TR" dirty="0"/>
              <a:t> </a:t>
            </a:r>
            <a:r>
              <a:rPr lang="tr-TR" dirty="0" err="1"/>
              <a:t>colour</a:t>
            </a:r>
            <a:r>
              <a:rPr lang="tr-TR" dirty="0"/>
              <a:t> of </a:t>
            </a:r>
            <a:r>
              <a:rPr lang="tr-TR" dirty="0" err="1"/>
              <a:t>the</a:t>
            </a:r>
            <a:r>
              <a:rPr lang="tr-TR" dirty="0"/>
              <a:t> </a:t>
            </a:r>
            <a:r>
              <a:rPr lang="tr-TR" dirty="0" err="1"/>
              <a:t>medium</a:t>
            </a:r>
            <a:r>
              <a:rPr lang="tr-TR" dirty="0"/>
              <a:t> </a:t>
            </a:r>
            <a:r>
              <a:rPr lang="tr-TR" dirty="0" err="1" smtClean="0"/>
              <a:t>was</a:t>
            </a:r>
            <a:r>
              <a:rPr lang="tr-TR" dirty="0" smtClean="0"/>
              <a:t> </a:t>
            </a:r>
            <a:r>
              <a:rPr lang="tr-TR" dirty="0" err="1" smtClean="0"/>
              <a:t>expected</a:t>
            </a:r>
            <a:r>
              <a:rPr lang="tr-TR" dirty="0" smtClean="0"/>
              <a:t> </a:t>
            </a:r>
            <a:r>
              <a:rPr lang="tr-TR" dirty="0" err="1" smtClean="0"/>
              <a:t>to</a:t>
            </a:r>
            <a:r>
              <a:rPr lang="tr-TR" dirty="0" smtClean="0"/>
              <a:t> </a:t>
            </a:r>
            <a:r>
              <a:rPr lang="tr-TR" dirty="0" err="1" smtClean="0"/>
              <a:t>change</a:t>
            </a:r>
            <a:r>
              <a:rPr lang="tr-TR" dirty="0" smtClean="0"/>
              <a:t> </a:t>
            </a:r>
            <a:r>
              <a:rPr lang="tr-TR" dirty="0" err="1"/>
              <a:t>into</a:t>
            </a:r>
            <a:r>
              <a:rPr lang="tr-TR" dirty="0"/>
              <a:t> </a:t>
            </a:r>
            <a:r>
              <a:rPr lang="tr-TR" dirty="0" err="1"/>
              <a:t>bright</a:t>
            </a:r>
            <a:r>
              <a:rPr lang="tr-TR" dirty="0"/>
              <a:t> </a:t>
            </a:r>
            <a:r>
              <a:rPr lang="tr-TR" dirty="0" err="1"/>
              <a:t>black</a:t>
            </a:r>
            <a:r>
              <a:rPr lang="tr-TR" dirty="0"/>
              <a:t> </a:t>
            </a:r>
            <a:r>
              <a:rPr lang="tr-TR" dirty="0" err="1"/>
              <a:t>from</a:t>
            </a:r>
            <a:r>
              <a:rPr lang="tr-TR" dirty="0"/>
              <a:t> </a:t>
            </a:r>
            <a:r>
              <a:rPr lang="tr-TR" dirty="0" err="1"/>
              <a:t>its</a:t>
            </a:r>
            <a:r>
              <a:rPr lang="tr-TR" dirty="0"/>
              <a:t> </a:t>
            </a:r>
            <a:r>
              <a:rPr lang="tr-TR" dirty="0" err="1"/>
              <a:t>initial</a:t>
            </a:r>
            <a:r>
              <a:rPr lang="tr-TR" dirty="0"/>
              <a:t> </a:t>
            </a:r>
            <a:r>
              <a:rPr lang="tr-TR" dirty="0" err="1"/>
              <a:t>colour</a:t>
            </a:r>
            <a:r>
              <a:rPr lang="tr-TR" dirty="0"/>
              <a:t>, </a:t>
            </a:r>
            <a:r>
              <a:rPr lang="tr-TR" dirty="0" err="1" smtClean="0"/>
              <a:t>red-pink</a:t>
            </a:r>
            <a:r>
              <a:rPr lang="tr-TR" dirty="0"/>
              <a:t> </a:t>
            </a:r>
            <a:r>
              <a:rPr lang="tr-TR" dirty="0" smtClean="0"/>
              <a:t>(</a:t>
            </a:r>
            <a:r>
              <a:rPr lang="tr-TR" dirty="0" err="1" smtClean="0"/>
              <a:t>Freeman</a:t>
            </a:r>
            <a:r>
              <a:rPr lang="tr-TR" dirty="0" smtClean="0"/>
              <a:t> et al. 1989; </a:t>
            </a:r>
            <a:r>
              <a:rPr lang="tr-TR" dirty="0" err="1" smtClean="0"/>
              <a:t>Cotter</a:t>
            </a:r>
            <a:r>
              <a:rPr lang="tr-TR" dirty="0" smtClean="0"/>
              <a:t> </a:t>
            </a:r>
            <a:r>
              <a:rPr lang="tr-TR" dirty="0"/>
              <a:t>et al</a:t>
            </a:r>
            <a:r>
              <a:rPr lang="tr-TR" dirty="0" smtClean="0"/>
              <a:t>. 2009; </a:t>
            </a:r>
            <a:r>
              <a:rPr lang="it-IT" dirty="0" smtClean="0"/>
              <a:t>Mariana</a:t>
            </a:r>
            <a:r>
              <a:rPr lang="tr-TR" dirty="0" smtClean="0"/>
              <a:t> et al. 2009; </a:t>
            </a:r>
            <a:r>
              <a:rPr lang="tr-TR" dirty="0" err="1" smtClean="0"/>
              <a:t>Kaiser</a:t>
            </a:r>
            <a:r>
              <a:rPr lang="tr-TR" dirty="0" smtClean="0"/>
              <a:t> et al. 2013; </a:t>
            </a:r>
            <a:r>
              <a:rPr lang="tr-TR" dirty="0" err="1" smtClean="0"/>
              <a:t>Rewatkar</a:t>
            </a:r>
            <a:r>
              <a:rPr lang="tr-TR" dirty="0" smtClean="0"/>
              <a:t> </a:t>
            </a:r>
            <a:r>
              <a:rPr lang="tr-TR" dirty="0" err="1" smtClean="0"/>
              <a:t>and</a:t>
            </a:r>
            <a:r>
              <a:rPr lang="tr-TR" dirty="0" smtClean="0"/>
              <a:t> </a:t>
            </a:r>
            <a:r>
              <a:rPr lang="tr-TR" dirty="0" err="1" smtClean="0"/>
              <a:t>Wadher</a:t>
            </a:r>
            <a:r>
              <a:rPr lang="tr-TR" dirty="0" smtClean="0"/>
              <a:t>, 2013).</a:t>
            </a:r>
            <a:endParaRPr lang="tr-TR" b="1" dirty="0" smtClean="0"/>
          </a:p>
          <a:p>
            <a:pPr algn="just"/>
            <a:r>
              <a:rPr lang="tr-TR" b="1" dirty="0" smtClean="0"/>
              <a:t>RESULTS: </a:t>
            </a:r>
            <a:r>
              <a:rPr lang="en-US" dirty="0"/>
              <a:t>By Congo red agar method, black </a:t>
            </a:r>
            <a:r>
              <a:rPr lang="en-US" dirty="0" err="1"/>
              <a:t>colour</a:t>
            </a:r>
            <a:r>
              <a:rPr lang="en-US" dirty="0"/>
              <a:t> colonies were </a:t>
            </a:r>
            <a:r>
              <a:rPr lang="tr-TR" dirty="0" err="1" smtClean="0"/>
              <a:t>screened</a:t>
            </a:r>
            <a:r>
              <a:rPr lang="tr-TR" dirty="0" smtClean="0"/>
              <a:t> </a:t>
            </a:r>
            <a:r>
              <a:rPr lang="en-US" dirty="0" smtClean="0"/>
              <a:t>for the</a:t>
            </a:r>
            <a:r>
              <a:rPr lang="tr-TR" dirty="0" smtClean="0"/>
              <a:t>ir</a:t>
            </a:r>
            <a:r>
              <a:rPr lang="en-US" dirty="0" smtClean="0"/>
              <a:t> </a:t>
            </a:r>
            <a:r>
              <a:rPr lang="en-US" dirty="0"/>
              <a:t>biofilm </a:t>
            </a:r>
            <a:r>
              <a:rPr lang="en-US" dirty="0" smtClean="0"/>
              <a:t>production</a:t>
            </a:r>
            <a:r>
              <a:rPr lang="tr-TR" dirty="0" smtClean="0"/>
              <a:t> </a:t>
            </a:r>
            <a:r>
              <a:rPr lang="tr-TR" dirty="0" err="1" smtClean="0"/>
              <a:t>capacities</a:t>
            </a:r>
            <a:r>
              <a:rPr lang="en-US" dirty="0" smtClean="0"/>
              <a:t>. </a:t>
            </a:r>
            <a:r>
              <a:rPr lang="tr-TR" dirty="0" smtClean="0"/>
              <a:t>10 </a:t>
            </a:r>
            <a:r>
              <a:rPr lang="tr-TR" dirty="0" err="1" smtClean="0"/>
              <a:t>microorganisms</a:t>
            </a:r>
            <a:r>
              <a:rPr lang="tr-TR" dirty="0" smtClean="0"/>
              <a:t> </a:t>
            </a:r>
            <a:r>
              <a:rPr lang="en-US" dirty="0"/>
              <a:t>(</a:t>
            </a:r>
            <a:r>
              <a:rPr lang="en-US" i="1" dirty="0"/>
              <a:t>K. pneumoniae, S. aureus</a:t>
            </a:r>
            <a:r>
              <a:rPr lang="en-US" dirty="0"/>
              <a:t> MRSA, </a:t>
            </a:r>
            <a:r>
              <a:rPr lang="en-US" i="1" dirty="0"/>
              <a:t>C. </a:t>
            </a:r>
            <a:r>
              <a:rPr lang="en-US" i="1" dirty="0" err="1"/>
              <a:t>albicans</a:t>
            </a:r>
            <a:r>
              <a:rPr lang="en-US" dirty="0"/>
              <a:t> and 7 </a:t>
            </a:r>
            <a:r>
              <a:rPr lang="en-US" i="1" dirty="0"/>
              <a:t>E. coli</a:t>
            </a:r>
            <a:r>
              <a:rPr lang="en-US" dirty="0"/>
              <a:t> strains) </a:t>
            </a:r>
            <a:r>
              <a:rPr lang="tr-TR" dirty="0" err="1" smtClean="0"/>
              <a:t>were</a:t>
            </a:r>
            <a:r>
              <a:rPr lang="tr-TR" dirty="0" smtClean="0"/>
              <a:t> </a:t>
            </a:r>
            <a:r>
              <a:rPr lang="tr-TR" dirty="0" err="1" smtClean="0"/>
              <a:t>observed</a:t>
            </a:r>
            <a:r>
              <a:rPr lang="tr-TR" dirty="0" smtClean="0"/>
              <a:t> </a:t>
            </a:r>
            <a:r>
              <a:rPr lang="tr-TR" dirty="0" err="1" smtClean="0"/>
              <a:t>to</a:t>
            </a:r>
            <a:r>
              <a:rPr lang="tr-TR" dirty="0" smtClean="0"/>
              <a:t> </a:t>
            </a:r>
            <a:r>
              <a:rPr lang="en-US" dirty="0" smtClean="0"/>
              <a:t>produced </a:t>
            </a:r>
            <a:r>
              <a:rPr lang="en-US" dirty="0"/>
              <a:t>biofilm</a:t>
            </a:r>
            <a:r>
              <a:rPr lang="en-US" dirty="0" smtClean="0"/>
              <a:t>.</a:t>
            </a:r>
            <a:r>
              <a:rPr lang="tr-TR" dirty="0" smtClean="0"/>
              <a:t> 10</a:t>
            </a:r>
            <a:r>
              <a:rPr lang="en-US" dirty="0" smtClean="0"/>
              <a:t> </a:t>
            </a:r>
            <a:r>
              <a:rPr lang="en-US" dirty="0"/>
              <a:t>isolates </a:t>
            </a:r>
            <a:r>
              <a:rPr lang="en-US" dirty="0" smtClean="0"/>
              <a:t>gave</a:t>
            </a:r>
            <a:r>
              <a:rPr lang="tr-TR" dirty="0" smtClean="0"/>
              <a:t> </a:t>
            </a:r>
            <a:r>
              <a:rPr lang="tr-TR" dirty="0"/>
              <a:t> </a:t>
            </a:r>
            <a:r>
              <a:rPr lang="tr-TR" dirty="0" err="1" smtClean="0"/>
              <a:t>bright</a:t>
            </a:r>
            <a:r>
              <a:rPr lang="en-US" dirty="0" smtClean="0"/>
              <a:t> </a:t>
            </a:r>
            <a:r>
              <a:rPr lang="en-US" dirty="0"/>
              <a:t>black </a:t>
            </a:r>
            <a:r>
              <a:rPr lang="en-US" dirty="0" err="1"/>
              <a:t>colour</a:t>
            </a:r>
            <a:r>
              <a:rPr lang="en-US" dirty="0"/>
              <a:t> colonies on Congo red agar </a:t>
            </a:r>
            <a:r>
              <a:rPr lang="en-US" dirty="0" smtClean="0"/>
              <a:t>plate</a:t>
            </a:r>
            <a:r>
              <a:rPr lang="tr-TR" dirty="0"/>
              <a:t>,</a:t>
            </a:r>
            <a:r>
              <a:rPr lang="en-US" dirty="0" smtClean="0"/>
              <a:t> </a:t>
            </a:r>
            <a:r>
              <a:rPr lang="en-US" dirty="0"/>
              <a:t>while </a:t>
            </a:r>
            <a:r>
              <a:rPr lang="tr-TR" dirty="0" smtClean="0"/>
              <a:t>11 </a:t>
            </a:r>
            <a:r>
              <a:rPr lang="en-US" dirty="0" smtClean="0"/>
              <a:t>isolates </a:t>
            </a:r>
            <a:r>
              <a:rPr lang="tr-TR" dirty="0" err="1" smtClean="0"/>
              <a:t>were</a:t>
            </a:r>
            <a:r>
              <a:rPr lang="tr-TR" dirty="0" smtClean="0"/>
              <a:t> </a:t>
            </a:r>
            <a:r>
              <a:rPr lang="tr-TR" dirty="0" err="1" smtClean="0"/>
              <a:t>formed</a:t>
            </a:r>
            <a:r>
              <a:rPr lang="tr-TR" dirty="0" smtClean="0"/>
              <a:t> </a:t>
            </a:r>
            <a:r>
              <a:rPr lang="tr-TR" dirty="0" err="1" smtClean="0"/>
              <a:t>red</a:t>
            </a:r>
            <a:r>
              <a:rPr lang="tr-TR" dirty="0" smtClean="0"/>
              <a:t>-</a:t>
            </a:r>
            <a:r>
              <a:rPr lang="en-US" dirty="0" smtClean="0"/>
              <a:t>pink </a:t>
            </a:r>
            <a:r>
              <a:rPr lang="en-US" dirty="0" err="1"/>
              <a:t>colour</a:t>
            </a:r>
            <a:r>
              <a:rPr lang="en-US" dirty="0"/>
              <a:t> colonies indicating </a:t>
            </a:r>
            <a:r>
              <a:rPr lang="en-US" dirty="0" smtClean="0"/>
              <a:t>no </a:t>
            </a:r>
            <a:r>
              <a:rPr lang="en-US" dirty="0"/>
              <a:t>biofilm production</a:t>
            </a:r>
            <a:r>
              <a:rPr lang="en-US" dirty="0" smtClean="0"/>
              <a:t>.</a:t>
            </a:r>
            <a:r>
              <a:rPr lang="tr-TR" dirty="0"/>
              <a:t> </a:t>
            </a:r>
            <a:r>
              <a:rPr lang="tr-TR" dirty="0" err="1" smtClean="0"/>
              <a:t>The</a:t>
            </a:r>
            <a:r>
              <a:rPr lang="tr-TR" dirty="0" smtClean="0"/>
              <a:t> </a:t>
            </a:r>
            <a:r>
              <a:rPr lang="tr-TR" dirty="0" err="1" smtClean="0"/>
              <a:t>results</a:t>
            </a:r>
            <a:r>
              <a:rPr lang="tr-TR" dirty="0" smtClean="0"/>
              <a:t> </a:t>
            </a:r>
            <a:r>
              <a:rPr lang="tr-TR" dirty="0" err="1" smtClean="0"/>
              <a:t>are</a:t>
            </a:r>
            <a:r>
              <a:rPr lang="tr-TR" dirty="0" smtClean="0"/>
              <a:t> </a:t>
            </a:r>
            <a:r>
              <a:rPr lang="tr-TR" dirty="0" err="1" smtClean="0"/>
              <a:t>given</a:t>
            </a:r>
            <a:r>
              <a:rPr lang="tr-TR" dirty="0" smtClean="0"/>
              <a:t> in </a:t>
            </a:r>
            <a:r>
              <a:rPr lang="tr-TR" dirty="0" err="1"/>
              <a:t>F</a:t>
            </a:r>
            <a:r>
              <a:rPr lang="tr-TR" dirty="0" err="1" smtClean="0"/>
              <a:t>igure</a:t>
            </a:r>
            <a:r>
              <a:rPr lang="tr-TR" dirty="0" smtClean="0"/>
              <a:t> </a:t>
            </a:r>
            <a:r>
              <a:rPr lang="tr-TR" dirty="0" smtClean="0"/>
              <a:t>1,  </a:t>
            </a:r>
            <a:r>
              <a:rPr lang="tr-TR" dirty="0" err="1"/>
              <a:t>F</a:t>
            </a:r>
            <a:r>
              <a:rPr lang="tr-TR" dirty="0" err="1" smtClean="0"/>
              <a:t>igure</a:t>
            </a:r>
            <a:r>
              <a:rPr lang="tr-TR" dirty="0" smtClean="0"/>
              <a:t> </a:t>
            </a:r>
            <a:r>
              <a:rPr lang="tr-TR" dirty="0" smtClean="0"/>
              <a:t>2 </a:t>
            </a:r>
            <a:r>
              <a:rPr lang="tr-TR" dirty="0" err="1" smtClean="0"/>
              <a:t>and</a:t>
            </a:r>
            <a:r>
              <a:rPr lang="tr-TR" dirty="0" smtClean="0"/>
              <a:t> </a:t>
            </a:r>
            <a:r>
              <a:rPr lang="tr-TR" dirty="0" err="1"/>
              <a:t>F</a:t>
            </a:r>
            <a:r>
              <a:rPr lang="tr-TR" dirty="0" err="1" smtClean="0"/>
              <a:t>igure</a:t>
            </a:r>
            <a:r>
              <a:rPr lang="tr-TR" dirty="0" smtClean="0"/>
              <a:t> </a:t>
            </a:r>
            <a:r>
              <a:rPr lang="tr-TR" dirty="0" smtClean="0"/>
              <a:t>3.</a:t>
            </a:r>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dirty="0" smtClean="0"/>
          </a:p>
          <a:p>
            <a:endParaRPr lang="tr-TR" dirty="0"/>
          </a:p>
          <a:p>
            <a:endParaRPr lang="tr-TR" dirty="0" smtClean="0"/>
          </a:p>
          <a:p>
            <a:pPr marL="0" indent="0" algn="ctr">
              <a:buNone/>
            </a:pPr>
            <a:r>
              <a:rPr lang="tr-TR" dirty="0" smtClean="0"/>
              <a:t>                     </a:t>
            </a:r>
            <a:r>
              <a:rPr lang="tr-TR" dirty="0" err="1" smtClean="0"/>
              <a:t>Figure</a:t>
            </a:r>
            <a:r>
              <a:rPr lang="tr-TR" dirty="0"/>
              <a:t>. 1								</a:t>
            </a:r>
            <a:r>
              <a:rPr lang="tr-TR" dirty="0" smtClean="0"/>
              <a:t>	</a:t>
            </a:r>
            <a:r>
              <a:rPr lang="tr-TR" dirty="0" err="1" smtClean="0"/>
              <a:t>Figure</a:t>
            </a:r>
            <a:r>
              <a:rPr lang="tr-TR" dirty="0"/>
              <a:t>.</a:t>
            </a:r>
            <a:r>
              <a:rPr lang="tr-TR" dirty="0" smtClean="0"/>
              <a:t> </a:t>
            </a:r>
            <a:r>
              <a:rPr lang="tr-TR" dirty="0"/>
              <a:t>2									</a:t>
            </a:r>
            <a:r>
              <a:rPr lang="tr-TR" dirty="0" err="1" smtClean="0"/>
              <a:t>Figure</a:t>
            </a:r>
            <a:r>
              <a:rPr lang="tr-TR" dirty="0" smtClean="0"/>
              <a:t>. </a:t>
            </a:r>
            <a:r>
              <a:rPr lang="tr-TR" dirty="0"/>
              <a:t>3</a:t>
            </a:r>
          </a:p>
          <a:p>
            <a:endParaRPr lang="tr-TR" dirty="0"/>
          </a:p>
          <a:p>
            <a:endParaRPr lang="tr-TR" dirty="0" smtClean="0"/>
          </a:p>
          <a:p>
            <a:endParaRPr lang="tr-TR" dirty="0"/>
          </a:p>
          <a:p>
            <a:endParaRPr lang="tr-TR" dirty="0" smtClean="0"/>
          </a:p>
          <a:p>
            <a:r>
              <a:rPr lang="tr-TR" b="1" dirty="0" smtClean="0"/>
              <a:t>REFERENCES:</a:t>
            </a:r>
          </a:p>
          <a:p>
            <a:r>
              <a:rPr lang="tr-TR" dirty="0" err="1" smtClean="0"/>
              <a:t>Cotter</a:t>
            </a:r>
            <a:r>
              <a:rPr lang="tr-TR" dirty="0" smtClean="0"/>
              <a:t>, J.J., </a:t>
            </a:r>
            <a:r>
              <a:rPr lang="tr-TR" dirty="0" err="1" smtClean="0"/>
              <a:t>O'gara</a:t>
            </a:r>
            <a:r>
              <a:rPr lang="tr-TR" dirty="0" smtClean="0"/>
              <a:t>, J.P., </a:t>
            </a:r>
            <a:r>
              <a:rPr lang="tr-TR" dirty="0" err="1" smtClean="0"/>
              <a:t>Mack</a:t>
            </a:r>
            <a:r>
              <a:rPr lang="tr-TR" dirty="0" smtClean="0"/>
              <a:t>, D., </a:t>
            </a:r>
            <a:r>
              <a:rPr lang="tr-TR" dirty="0" err="1" smtClean="0"/>
              <a:t>Casey</a:t>
            </a:r>
            <a:r>
              <a:rPr lang="tr-TR" dirty="0" smtClean="0"/>
              <a:t>, </a:t>
            </a:r>
            <a:r>
              <a:rPr lang="tr-TR" dirty="0"/>
              <a:t>E</a:t>
            </a:r>
            <a:r>
              <a:rPr lang="tr-TR" dirty="0" smtClean="0"/>
              <a:t>. (2009). </a:t>
            </a:r>
            <a:r>
              <a:rPr lang="tr-TR" dirty="0" err="1"/>
              <a:t>Oxygen-mediated</a:t>
            </a:r>
            <a:r>
              <a:rPr lang="tr-TR" dirty="0"/>
              <a:t> </a:t>
            </a:r>
            <a:r>
              <a:rPr lang="tr-TR" dirty="0" err="1"/>
              <a:t>regulation</a:t>
            </a:r>
            <a:r>
              <a:rPr lang="tr-TR" dirty="0"/>
              <a:t> of </a:t>
            </a:r>
            <a:r>
              <a:rPr lang="tr-TR" dirty="0" err="1"/>
              <a:t>biofilm</a:t>
            </a:r>
            <a:r>
              <a:rPr lang="tr-TR" dirty="0"/>
              <a:t> </a:t>
            </a:r>
            <a:r>
              <a:rPr lang="tr-TR" dirty="0" err="1"/>
              <a:t>development</a:t>
            </a:r>
            <a:r>
              <a:rPr lang="tr-TR" dirty="0"/>
              <a:t> is </a:t>
            </a:r>
            <a:r>
              <a:rPr lang="tr-TR" dirty="0" err="1"/>
              <a:t>controlled</a:t>
            </a:r>
            <a:r>
              <a:rPr lang="tr-TR" dirty="0"/>
              <a:t> </a:t>
            </a:r>
            <a:r>
              <a:rPr lang="tr-TR" dirty="0" err="1"/>
              <a:t>by</a:t>
            </a:r>
            <a:r>
              <a:rPr lang="tr-TR" dirty="0"/>
              <a:t> </a:t>
            </a:r>
            <a:r>
              <a:rPr lang="tr-TR" dirty="0" err="1"/>
              <a:t>the</a:t>
            </a:r>
            <a:r>
              <a:rPr lang="tr-TR" dirty="0"/>
              <a:t> </a:t>
            </a:r>
            <a:r>
              <a:rPr lang="tr-TR" dirty="0" err="1"/>
              <a:t>alternative</a:t>
            </a:r>
            <a:r>
              <a:rPr lang="tr-TR" dirty="0"/>
              <a:t> </a:t>
            </a:r>
            <a:r>
              <a:rPr lang="tr-TR" dirty="0" err="1"/>
              <a:t>sigma</a:t>
            </a:r>
            <a:r>
              <a:rPr lang="tr-TR" dirty="0"/>
              <a:t> </a:t>
            </a:r>
            <a:r>
              <a:rPr lang="tr-TR" dirty="0" err="1"/>
              <a:t>factor</a:t>
            </a:r>
            <a:r>
              <a:rPr lang="tr-TR" dirty="0"/>
              <a:t> </a:t>
            </a:r>
            <a:r>
              <a:rPr lang="el-GR" dirty="0"/>
              <a:t>σβ </a:t>
            </a:r>
            <a:r>
              <a:rPr lang="tr-TR" i="1" dirty="0"/>
              <a:t>in </a:t>
            </a:r>
            <a:r>
              <a:rPr lang="tr-TR" i="1" dirty="0" err="1"/>
              <a:t>Staphylococcus</a:t>
            </a:r>
            <a:r>
              <a:rPr lang="tr-TR" i="1" dirty="0"/>
              <a:t> </a:t>
            </a:r>
            <a:r>
              <a:rPr lang="tr-TR" i="1" dirty="0" err="1"/>
              <a:t>epidermidis</a:t>
            </a:r>
            <a:r>
              <a:rPr lang="tr-TR" i="1" dirty="0"/>
              <a:t>. </a:t>
            </a:r>
            <a:r>
              <a:rPr lang="tr-TR" i="1" dirty="0" err="1"/>
              <a:t>Appl</a:t>
            </a:r>
            <a:r>
              <a:rPr lang="tr-TR" i="1" dirty="0"/>
              <a:t> </a:t>
            </a:r>
            <a:r>
              <a:rPr lang="tr-TR" i="1" dirty="0" err="1"/>
              <a:t>Environ</a:t>
            </a:r>
            <a:r>
              <a:rPr lang="tr-TR" i="1" dirty="0"/>
              <a:t> </a:t>
            </a:r>
            <a:r>
              <a:rPr lang="tr-TR" i="1" dirty="0" err="1"/>
              <a:t>Microbiol</a:t>
            </a:r>
            <a:r>
              <a:rPr lang="tr-TR" dirty="0"/>
              <a:t> </a:t>
            </a:r>
            <a:r>
              <a:rPr lang="tr-TR" i="1" dirty="0" smtClean="0"/>
              <a:t>75</a:t>
            </a:r>
            <a:r>
              <a:rPr lang="tr-TR" dirty="0" smtClean="0"/>
              <a:t>(1) 261–4.</a:t>
            </a:r>
          </a:p>
          <a:p>
            <a:r>
              <a:rPr lang="tr-TR" dirty="0" err="1" smtClean="0"/>
              <a:t>Freeman</a:t>
            </a:r>
            <a:r>
              <a:rPr lang="tr-TR" dirty="0" smtClean="0"/>
              <a:t>, D.J., </a:t>
            </a:r>
            <a:r>
              <a:rPr lang="tr-TR" dirty="0" err="1" smtClean="0"/>
              <a:t>Falkiner</a:t>
            </a:r>
            <a:r>
              <a:rPr lang="tr-TR" dirty="0" smtClean="0"/>
              <a:t>, F.R. </a:t>
            </a:r>
            <a:r>
              <a:rPr lang="tr-TR" dirty="0" err="1" smtClean="0"/>
              <a:t>and</a:t>
            </a:r>
            <a:r>
              <a:rPr lang="tr-TR" dirty="0" smtClean="0"/>
              <a:t> </a:t>
            </a:r>
            <a:r>
              <a:rPr lang="tr-TR" dirty="0" err="1" smtClean="0"/>
              <a:t>Keane</a:t>
            </a:r>
            <a:r>
              <a:rPr lang="tr-TR" dirty="0"/>
              <a:t>,</a:t>
            </a:r>
            <a:r>
              <a:rPr lang="tr-TR" dirty="0" smtClean="0"/>
              <a:t> C.T. </a:t>
            </a:r>
            <a:r>
              <a:rPr lang="tr-TR" dirty="0"/>
              <a:t>(1989). New </a:t>
            </a:r>
            <a:r>
              <a:rPr lang="tr-TR" dirty="0" err="1"/>
              <a:t>method</a:t>
            </a:r>
            <a:r>
              <a:rPr lang="tr-TR" dirty="0"/>
              <a:t> </a:t>
            </a:r>
            <a:r>
              <a:rPr lang="tr-TR" dirty="0" err="1"/>
              <a:t>for</a:t>
            </a:r>
            <a:r>
              <a:rPr lang="tr-TR" dirty="0"/>
              <a:t> </a:t>
            </a:r>
            <a:r>
              <a:rPr lang="tr-TR" dirty="0" err="1" smtClean="0"/>
              <a:t>detecting</a:t>
            </a:r>
            <a:r>
              <a:rPr lang="tr-TR" dirty="0" smtClean="0"/>
              <a:t> </a:t>
            </a:r>
            <a:r>
              <a:rPr lang="tr-TR" dirty="0" err="1"/>
              <a:t>slime</a:t>
            </a:r>
            <a:r>
              <a:rPr lang="tr-TR" dirty="0"/>
              <a:t> </a:t>
            </a:r>
            <a:r>
              <a:rPr lang="tr-TR" dirty="0" err="1"/>
              <a:t>production</a:t>
            </a:r>
            <a:r>
              <a:rPr lang="tr-TR" dirty="0"/>
              <a:t> </a:t>
            </a:r>
            <a:r>
              <a:rPr lang="tr-TR" dirty="0" err="1"/>
              <a:t>by</a:t>
            </a:r>
            <a:r>
              <a:rPr lang="tr-TR" dirty="0"/>
              <a:t> </a:t>
            </a:r>
            <a:r>
              <a:rPr lang="tr-TR" dirty="0" err="1"/>
              <a:t>coagulase</a:t>
            </a:r>
            <a:r>
              <a:rPr lang="tr-TR" dirty="0"/>
              <a:t> </a:t>
            </a:r>
            <a:r>
              <a:rPr lang="tr-TR" dirty="0" err="1"/>
              <a:t>negative</a:t>
            </a:r>
            <a:r>
              <a:rPr lang="tr-TR" dirty="0"/>
              <a:t> </a:t>
            </a:r>
            <a:r>
              <a:rPr lang="tr-TR" i="1" dirty="0" err="1"/>
              <a:t>staphylococci</a:t>
            </a:r>
            <a:r>
              <a:rPr lang="tr-TR" dirty="0"/>
              <a:t>. </a:t>
            </a:r>
            <a:r>
              <a:rPr lang="tr-TR" i="1" dirty="0"/>
              <a:t>J. </a:t>
            </a:r>
            <a:r>
              <a:rPr lang="tr-TR" i="1" dirty="0" err="1"/>
              <a:t>Clin</a:t>
            </a:r>
            <a:r>
              <a:rPr lang="tr-TR" i="1" dirty="0"/>
              <a:t>. </a:t>
            </a:r>
            <a:r>
              <a:rPr lang="tr-TR" i="1" dirty="0" err="1" smtClean="0"/>
              <a:t>Pathol</a:t>
            </a:r>
            <a:r>
              <a:rPr lang="tr-TR" dirty="0" smtClean="0"/>
              <a:t>, </a:t>
            </a:r>
            <a:r>
              <a:rPr lang="tr-TR" dirty="0"/>
              <a:t>42: 872-874</a:t>
            </a:r>
            <a:r>
              <a:rPr lang="tr-TR" dirty="0" smtClean="0"/>
              <a:t>.</a:t>
            </a:r>
          </a:p>
          <a:p>
            <a:r>
              <a:rPr lang="en-US" dirty="0"/>
              <a:t>Kaiser</a:t>
            </a:r>
            <a:r>
              <a:rPr lang="tr-TR" dirty="0"/>
              <a:t>, </a:t>
            </a:r>
            <a:r>
              <a:rPr lang="en-US" dirty="0"/>
              <a:t>T.D.L.</a:t>
            </a:r>
            <a:r>
              <a:rPr lang="tr-TR" dirty="0"/>
              <a:t>,</a:t>
            </a:r>
            <a:r>
              <a:rPr lang="en-US" dirty="0"/>
              <a:t> </a:t>
            </a:r>
            <a:r>
              <a:rPr lang="pt-BR" dirty="0"/>
              <a:t>Pereira</a:t>
            </a:r>
            <a:r>
              <a:rPr lang="tr-TR" dirty="0"/>
              <a:t>, E.M.,</a:t>
            </a:r>
            <a:r>
              <a:rPr lang="pt-BR" dirty="0"/>
              <a:t> Netto dos Santos</a:t>
            </a:r>
            <a:r>
              <a:rPr lang="tr-TR" dirty="0"/>
              <a:t> K.R.</a:t>
            </a:r>
            <a:r>
              <a:rPr lang="pt-BR" dirty="0"/>
              <a:t>, Maciel</a:t>
            </a:r>
            <a:r>
              <a:rPr lang="tr-TR" dirty="0"/>
              <a:t>, E.L.N.,</a:t>
            </a:r>
            <a:r>
              <a:rPr lang="pt-BR" dirty="0"/>
              <a:t> Schuenck</a:t>
            </a:r>
            <a:r>
              <a:rPr lang="tr-TR" dirty="0"/>
              <a:t>, R.P. </a:t>
            </a:r>
            <a:r>
              <a:rPr lang="tr-TR" dirty="0" err="1"/>
              <a:t>and</a:t>
            </a:r>
            <a:r>
              <a:rPr lang="tr-TR" dirty="0"/>
              <a:t> </a:t>
            </a:r>
            <a:r>
              <a:rPr lang="pt-BR" dirty="0"/>
              <a:t>Nunes</a:t>
            </a:r>
            <a:r>
              <a:rPr lang="tr-TR" dirty="0"/>
              <a:t>, A.P.F. </a:t>
            </a:r>
            <a:r>
              <a:rPr lang="en-US" dirty="0"/>
              <a:t>(2013</a:t>
            </a:r>
            <a:r>
              <a:rPr lang="tr-TR" dirty="0"/>
              <a:t>). </a:t>
            </a:r>
            <a:r>
              <a:rPr lang="en-US" dirty="0"/>
              <a:t>Modification of the Congo red agar method to detect biofilm production by </a:t>
            </a:r>
            <a:r>
              <a:rPr lang="en-US" i="1" dirty="0"/>
              <a:t>Staphylococcus epidermidis</a:t>
            </a:r>
            <a:r>
              <a:rPr lang="tr-TR" dirty="0"/>
              <a:t>.</a:t>
            </a:r>
            <a:r>
              <a:rPr lang="pt-BR" dirty="0"/>
              <a:t> </a:t>
            </a:r>
            <a:r>
              <a:rPr lang="en-US" i="1" dirty="0"/>
              <a:t>Diagnostic Microbiology and Infectious Disease 75 </a:t>
            </a:r>
            <a:r>
              <a:rPr lang="en-US" dirty="0" smtClean="0"/>
              <a:t>235–239</a:t>
            </a:r>
            <a:r>
              <a:rPr lang="tr-TR" dirty="0" smtClean="0"/>
              <a:t>.</a:t>
            </a:r>
            <a:r>
              <a:rPr lang="en-US" dirty="0" smtClean="0"/>
              <a:t> </a:t>
            </a:r>
            <a:endParaRPr lang="tr-TR" dirty="0" smtClean="0"/>
          </a:p>
          <a:p>
            <a:r>
              <a:rPr lang="it-IT" dirty="0" smtClean="0"/>
              <a:t>Mariana</a:t>
            </a:r>
            <a:r>
              <a:rPr lang="tr-TR" dirty="0" smtClean="0"/>
              <a:t>, </a:t>
            </a:r>
            <a:r>
              <a:rPr lang="it-IT" dirty="0"/>
              <a:t>N. S</a:t>
            </a:r>
            <a:r>
              <a:rPr lang="it-IT" dirty="0" smtClean="0"/>
              <a:t>., Salman</a:t>
            </a:r>
            <a:r>
              <a:rPr lang="tr-TR" dirty="0" smtClean="0"/>
              <a:t>,</a:t>
            </a:r>
            <a:r>
              <a:rPr lang="it-IT" dirty="0" smtClean="0"/>
              <a:t> </a:t>
            </a:r>
            <a:r>
              <a:rPr lang="it-IT" dirty="0"/>
              <a:t>S. A</a:t>
            </a:r>
            <a:r>
              <a:rPr lang="it-IT" dirty="0" smtClean="0"/>
              <a:t>.</a:t>
            </a:r>
            <a:r>
              <a:rPr lang="tr-TR" dirty="0" smtClean="0"/>
              <a:t>, </a:t>
            </a:r>
            <a:r>
              <a:rPr lang="it-IT" dirty="0" smtClean="0"/>
              <a:t>Neela</a:t>
            </a:r>
            <a:r>
              <a:rPr lang="tr-TR" dirty="0" smtClean="0"/>
              <a:t>, </a:t>
            </a:r>
            <a:r>
              <a:rPr lang="it-IT" dirty="0"/>
              <a:t>V</a:t>
            </a:r>
            <a:r>
              <a:rPr lang="it-IT" dirty="0" smtClean="0"/>
              <a:t>.</a:t>
            </a:r>
            <a:r>
              <a:rPr lang="tr-TR" dirty="0" smtClean="0"/>
              <a:t> </a:t>
            </a:r>
            <a:r>
              <a:rPr lang="tr-TR" dirty="0" err="1" smtClean="0"/>
              <a:t>and</a:t>
            </a:r>
            <a:r>
              <a:rPr lang="it-IT" dirty="0" smtClean="0"/>
              <a:t> Zamberi</a:t>
            </a:r>
            <a:r>
              <a:rPr lang="tr-TR" dirty="0" smtClean="0"/>
              <a:t>, </a:t>
            </a:r>
            <a:r>
              <a:rPr lang="it-IT" dirty="0"/>
              <a:t>S.</a:t>
            </a:r>
            <a:r>
              <a:rPr lang="it-IT" dirty="0" smtClean="0"/>
              <a:t> </a:t>
            </a:r>
            <a:r>
              <a:rPr lang="tr-TR" dirty="0" smtClean="0"/>
              <a:t>(2009). </a:t>
            </a:r>
            <a:r>
              <a:rPr lang="en-US" dirty="0"/>
              <a:t>Evaluation of modified Congo red agar for detection of biofilm produced by clinical isolates of </a:t>
            </a:r>
            <a:r>
              <a:rPr lang="en-US" dirty="0" smtClean="0"/>
              <a:t>methicillin–resistance </a:t>
            </a:r>
            <a:r>
              <a:rPr lang="en-US" i="1" dirty="0"/>
              <a:t>Staphylococcus </a:t>
            </a:r>
            <a:r>
              <a:rPr lang="en-US" i="1" dirty="0" smtClean="0"/>
              <a:t>aureus</a:t>
            </a:r>
            <a:r>
              <a:rPr lang="tr-TR" dirty="0" smtClean="0"/>
              <a:t>.</a:t>
            </a:r>
            <a:r>
              <a:rPr lang="en-US" dirty="0"/>
              <a:t> </a:t>
            </a:r>
            <a:r>
              <a:rPr lang="en-US" i="1" dirty="0"/>
              <a:t>African Journal of Microbiology </a:t>
            </a:r>
            <a:r>
              <a:rPr lang="en-US" i="1" dirty="0" smtClean="0"/>
              <a:t>Research</a:t>
            </a:r>
            <a:r>
              <a:rPr lang="tr-TR" i="1" dirty="0" smtClean="0"/>
              <a:t>, </a:t>
            </a:r>
            <a:r>
              <a:rPr lang="en-US" i="1" dirty="0" smtClean="0"/>
              <a:t>3</a:t>
            </a:r>
            <a:r>
              <a:rPr lang="en-US" dirty="0" smtClean="0"/>
              <a:t>(6</a:t>
            </a:r>
            <a:r>
              <a:rPr lang="en-US" dirty="0"/>
              <a:t>) </a:t>
            </a:r>
            <a:r>
              <a:rPr lang="en-US" dirty="0" smtClean="0"/>
              <a:t>330-338</a:t>
            </a:r>
            <a:r>
              <a:rPr lang="tr-TR" dirty="0" smtClean="0"/>
              <a:t>.</a:t>
            </a:r>
            <a:endParaRPr lang="tr-TR" i="1" dirty="0" smtClean="0"/>
          </a:p>
          <a:p>
            <a:r>
              <a:rPr lang="tr-TR" dirty="0" err="1" smtClean="0"/>
              <a:t>Rewatkar</a:t>
            </a:r>
            <a:r>
              <a:rPr lang="tr-TR" dirty="0" smtClean="0"/>
              <a:t>, </a:t>
            </a:r>
            <a:r>
              <a:rPr lang="tr-TR" dirty="0"/>
              <a:t>A. </a:t>
            </a:r>
            <a:r>
              <a:rPr lang="tr-TR" dirty="0" smtClean="0"/>
              <a:t>R</a:t>
            </a:r>
            <a:r>
              <a:rPr lang="tr-TR" dirty="0"/>
              <a:t>.</a:t>
            </a:r>
            <a:r>
              <a:rPr lang="tr-TR" dirty="0" smtClean="0"/>
              <a:t> </a:t>
            </a:r>
            <a:r>
              <a:rPr lang="tr-TR" dirty="0" err="1" smtClean="0"/>
              <a:t>and</a:t>
            </a:r>
            <a:r>
              <a:rPr lang="tr-TR" dirty="0" smtClean="0"/>
              <a:t> </a:t>
            </a:r>
            <a:r>
              <a:rPr lang="tr-TR" dirty="0" err="1" smtClean="0"/>
              <a:t>Wadher</a:t>
            </a:r>
            <a:r>
              <a:rPr lang="tr-TR" dirty="0" smtClean="0"/>
              <a:t>, </a:t>
            </a:r>
            <a:r>
              <a:rPr lang="tr-TR" dirty="0"/>
              <a:t>B. J. (2013). </a:t>
            </a:r>
            <a:r>
              <a:rPr lang="tr-TR" i="1" dirty="0" err="1"/>
              <a:t>Staphylococcus</a:t>
            </a:r>
            <a:r>
              <a:rPr lang="tr-TR" i="1" dirty="0"/>
              <a:t> </a:t>
            </a:r>
            <a:r>
              <a:rPr lang="tr-TR" i="1" dirty="0" err="1"/>
              <a:t>aureus</a:t>
            </a:r>
            <a:r>
              <a:rPr lang="tr-TR" i="1" dirty="0"/>
              <a:t> </a:t>
            </a:r>
            <a:r>
              <a:rPr lang="tr-TR" i="1" dirty="0" err="1"/>
              <a:t>and</a:t>
            </a:r>
            <a:r>
              <a:rPr lang="tr-TR" i="1" dirty="0"/>
              <a:t> </a:t>
            </a:r>
            <a:r>
              <a:rPr lang="tr-TR" i="1" dirty="0" err="1"/>
              <a:t>Pseudomonas</a:t>
            </a:r>
            <a:r>
              <a:rPr lang="tr-TR" i="1" dirty="0"/>
              <a:t> </a:t>
            </a:r>
            <a:r>
              <a:rPr lang="tr-TR" i="1" dirty="0" err="1" smtClean="0"/>
              <a:t>aeruginosa</a:t>
            </a:r>
            <a:r>
              <a:rPr lang="tr-TR" i="1" dirty="0" smtClean="0"/>
              <a:t> </a:t>
            </a:r>
            <a:r>
              <a:rPr lang="tr-TR" dirty="0" err="1"/>
              <a:t>Biofilm</a:t>
            </a:r>
            <a:r>
              <a:rPr lang="tr-TR" dirty="0"/>
              <a:t> </a:t>
            </a:r>
            <a:r>
              <a:rPr lang="tr-TR" dirty="0" err="1"/>
              <a:t>formation</a:t>
            </a:r>
            <a:r>
              <a:rPr lang="tr-TR" dirty="0"/>
              <a:t> </a:t>
            </a:r>
            <a:r>
              <a:rPr lang="tr-TR" dirty="0" err="1" smtClean="0"/>
              <a:t>Methods</a:t>
            </a:r>
            <a:r>
              <a:rPr lang="tr-TR" dirty="0" smtClean="0"/>
              <a:t>. </a:t>
            </a:r>
            <a:r>
              <a:rPr lang="en-US" i="1" dirty="0"/>
              <a:t>IOSR Journal of Pharmacy and Biological Sciences (IOSR-JPBS</a:t>
            </a:r>
            <a:r>
              <a:rPr lang="en-US" i="1" dirty="0" smtClean="0"/>
              <a:t>)</a:t>
            </a:r>
            <a:r>
              <a:rPr lang="tr-TR" i="1" dirty="0" smtClean="0"/>
              <a:t>, 8(5) </a:t>
            </a:r>
            <a:r>
              <a:rPr lang="tr-TR" dirty="0" smtClean="0"/>
              <a:t>36-40.</a:t>
            </a:r>
          </a:p>
          <a:p>
            <a:endParaRPr lang="tr-TR" dirty="0" smtClean="0"/>
          </a:p>
          <a:p>
            <a:endParaRPr lang="tr-TR" i="1" dirty="0" smtClean="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485391" y="39235053"/>
            <a:ext cx="27423185" cy="2508534"/>
          </a:xfrm>
          <a:prstGeom prst="rect">
            <a:avLst/>
          </a:prstGeom>
        </p:spPr>
      </p:pic>
      <p:sp>
        <p:nvSpPr>
          <p:cNvPr id="3" name="AutoShape 2" descr="blob:https://web.whatsapp.com/164ec61e-7686-452f-aa89-51c9173820d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1018" y="20615999"/>
            <a:ext cx="7369306" cy="7369306"/>
          </a:xfrm>
          <a:prstGeom prst="rect">
            <a:avLst/>
          </a:prstGeom>
        </p:spPr>
      </p:pic>
      <p:pic>
        <p:nvPicPr>
          <p:cNvPr id="13" name="Resim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18206" y="20615999"/>
            <a:ext cx="7369306" cy="7369306"/>
          </a:xfrm>
          <a:prstGeom prst="rect">
            <a:avLst/>
          </a:prstGeom>
        </p:spPr>
      </p:pic>
      <p:pic>
        <p:nvPicPr>
          <p:cNvPr id="14" name="Resim 13"/>
          <p:cNvPicPr>
            <a:picLocks noChangeAspect="1"/>
          </p:cNvPicPr>
          <p:nvPr/>
        </p:nvPicPr>
        <p:blipFill rotWithShape="1">
          <a:blip r:embed="rId5">
            <a:extLst>
              <a:ext uri="{28A0092B-C50C-407E-A947-70E740481C1C}">
                <a14:useLocalDpi xmlns:a14="http://schemas.microsoft.com/office/drawing/2010/main" val="0"/>
              </a:ext>
            </a:extLst>
          </a:blip>
          <a:srcRect l="13010" t="13577" r="10373" b="27278"/>
          <a:stretch/>
        </p:blipFill>
        <p:spPr>
          <a:xfrm>
            <a:off x="21927170" y="20785927"/>
            <a:ext cx="6829425" cy="7029450"/>
          </a:xfrm>
          <a:prstGeom prst="ellipse">
            <a:avLst/>
          </a:prstGeom>
        </p:spPr>
      </p:pic>
    </p:spTree>
    <p:extLst>
      <p:ext uri="{BB962C8B-B14F-4D97-AF65-F5344CB8AC3E}">
        <p14:creationId xmlns:p14="http://schemas.microsoft.com/office/powerpoint/2010/main" val="108845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1394</TotalTime>
  <Words>551</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Custom Design</vt:lpstr>
      <vt:lpstr>Investigation of The Biofilm Production Capacity of Clinically İsolated Multidrug Resistant Strains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Microsoft account</cp:lastModifiedBy>
  <cp:revision>92</cp:revision>
  <dcterms:created xsi:type="dcterms:W3CDTF">2015-04-04T09:45:50Z</dcterms:created>
  <dcterms:modified xsi:type="dcterms:W3CDTF">2020-10-30T11:11:49Z</dcterms:modified>
</cp:coreProperties>
</file>