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6" userDrawn="1">
          <p15:clr>
            <a:srgbClr val="A4A3A4"/>
          </p15:clr>
        </p15:guide>
        <p15:guide id="2" pos="9536" userDrawn="1">
          <p15:clr>
            <a:srgbClr val="A4A3A4"/>
          </p15:clr>
        </p15:guide>
        <p15:guide id="3" orient="horz" pos="11324">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340" autoAdjust="0"/>
    <p:restoredTop sz="94660"/>
  </p:normalViewPr>
  <p:slideViewPr>
    <p:cSldViewPr>
      <p:cViewPr>
        <p:scale>
          <a:sx n="60" d="100"/>
          <a:sy n="60" d="100"/>
        </p:scale>
        <p:origin x="66" y="10710"/>
      </p:cViewPr>
      <p:guideLst>
        <p:guide orient="horz" pos="13486"/>
        <p:guide orient="horz" pos="11324"/>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5298" y="5062659"/>
            <a:ext cx="27247692" cy="2089196"/>
          </a:xfrm>
        </p:spPr>
        <p:txBody>
          <a:bodyPr>
            <a:noAutofit/>
          </a:bodyPr>
          <a:lstStyle/>
          <a:p>
            <a:pPr algn="just">
              <a:lnSpc>
                <a:spcPct val="115000"/>
              </a:lnSpc>
              <a:spcAft>
                <a:spcPts val="0"/>
              </a:spcAft>
            </a:pPr>
            <a:r>
              <a:rPr lang="en-GB" sz="5400" b="1" dirty="0">
                <a:latin typeface="+mn-lt"/>
                <a:ea typeface="Calibri"/>
                <a:cs typeface="Times New Roman"/>
              </a:rPr>
              <a:t>New 5-HT</a:t>
            </a:r>
            <a:r>
              <a:rPr lang="en-GB" sz="5400" b="1" baseline="-25000" dirty="0">
                <a:latin typeface="+mn-lt"/>
                <a:ea typeface="Calibri"/>
                <a:cs typeface="Times New Roman"/>
              </a:rPr>
              <a:t>1A</a:t>
            </a:r>
            <a:r>
              <a:rPr lang="en-GB" sz="5400" b="1" dirty="0">
                <a:latin typeface="+mn-lt"/>
                <a:ea typeface="Calibri"/>
                <a:cs typeface="Times New Roman"/>
              </a:rPr>
              <a:t> receptor ligands as promising inhibitors of the growth of </a:t>
            </a:r>
            <a:r>
              <a:rPr lang="en-GB" sz="5400" b="1" i="1" dirty="0">
                <a:latin typeface="+mn-lt"/>
                <a:ea typeface="Calibri"/>
                <a:cs typeface="Times New Roman"/>
              </a:rPr>
              <a:t>Plasmodium falciparum</a:t>
            </a:r>
            <a:r>
              <a:rPr lang="en-GB" sz="5400" b="1" dirty="0">
                <a:latin typeface="+mn-lt"/>
                <a:ea typeface="Calibri"/>
                <a:cs typeface="Times New Roman"/>
              </a:rPr>
              <a:t> </a:t>
            </a:r>
            <a:r>
              <a:rPr lang="pl-PL" sz="5400" dirty="0">
                <a:ea typeface="Calibri"/>
                <a:cs typeface="Times New Roman"/>
              </a:rPr>
              <a:t/>
            </a:r>
            <a:br>
              <a:rPr lang="pl-PL" sz="5400" dirty="0">
                <a:ea typeface="Calibri"/>
                <a:cs typeface="Times New Roman"/>
              </a:rPr>
            </a:br>
            <a:endParaRPr lang="en-US" sz="5400" dirty="0"/>
          </a:p>
        </p:txBody>
      </p:sp>
      <p:sp>
        <p:nvSpPr>
          <p:cNvPr id="4" name="Text Placeholder 3"/>
          <p:cNvSpPr>
            <a:spLocks noGrp="1"/>
          </p:cNvSpPr>
          <p:nvPr>
            <p:ph type="body" sz="quarter" idx="10"/>
          </p:nvPr>
        </p:nvSpPr>
        <p:spPr>
          <a:xfrm>
            <a:off x="1513761" y="8070850"/>
            <a:ext cx="27416044" cy="31629112"/>
          </a:xfrm>
        </p:spPr>
        <p:txBody>
          <a:bodyPr/>
          <a:lstStyle/>
          <a:p>
            <a:endParaRPr lang="en-US" dirty="0"/>
          </a:p>
        </p:txBody>
      </p:sp>
      <p:sp>
        <p:nvSpPr>
          <p:cNvPr id="8" name="TextBox 7"/>
          <p:cNvSpPr txBox="1"/>
          <p:nvPr/>
        </p:nvSpPr>
        <p:spPr>
          <a:xfrm>
            <a:off x="1511334" y="6546850"/>
            <a:ext cx="27423189" cy="4932000"/>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r">
              <a:lnSpc>
                <a:spcPct val="150000"/>
              </a:lnSpc>
            </a:pPr>
            <a:r>
              <a:rPr lang="en-US" sz="5400" dirty="0">
                <a:solidFill>
                  <a:schemeClr val="bg1"/>
                </a:solidFill>
              </a:rPr>
              <a:t>Anna </a:t>
            </a:r>
            <a:r>
              <a:rPr lang="en-US" sz="5400" dirty="0" err="1">
                <a:solidFill>
                  <a:schemeClr val="bg1"/>
                </a:solidFill>
              </a:rPr>
              <a:t>Jaromin</a:t>
            </a:r>
            <a:r>
              <a:rPr lang="en-US" sz="5400" dirty="0">
                <a:solidFill>
                  <a:schemeClr val="bg1"/>
                </a:solidFill>
              </a:rPr>
              <a:t> </a:t>
            </a:r>
            <a:r>
              <a:rPr lang="en-US" sz="5400" baseline="30000" dirty="0">
                <a:solidFill>
                  <a:schemeClr val="bg1"/>
                </a:solidFill>
              </a:rPr>
              <a:t>1,*</a:t>
            </a:r>
            <a:r>
              <a:rPr lang="en-US" sz="5400" dirty="0">
                <a:solidFill>
                  <a:schemeClr val="bg1"/>
                </a:solidFill>
              </a:rPr>
              <a:t>, Agnieszka </a:t>
            </a:r>
            <a:r>
              <a:rPr lang="en-US" sz="5400" dirty="0" err="1">
                <a:solidFill>
                  <a:schemeClr val="bg1"/>
                </a:solidFill>
              </a:rPr>
              <a:t>Zagórska</a:t>
            </a:r>
            <a:r>
              <a:rPr lang="en-US" sz="5400" dirty="0">
                <a:solidFill>
                  <a:schemeClr val="bg1"/>
                </a:solidFill>
              </a:rPr>
              <a:t> </a:t>
            </a:r>
            <a:r>
              <a:rPr lang="en-US" sz="5400" baseline="30000" dirty="0">
                <a:solidFill>
                  <a:schemeClr val="bg1"/>
                </a:solidFill>
              </a:rPr>
              <a:t>2</a:t>
            </a:r>
            <a:r>
              <a:rPr lang="en-US" sz="5400" dirty="0">
                <a:solidFill>
                  <a:schemeClr val="bg1"/>
                </a:solidFill>
              </a:rPr>
              <a:t>, Silvia </a:t>
            </a:r>
            <a:r>
              <a:rPr lang="en-US" sz="5400" dirty="0" err="1">
                <a:solidFill>
                  <a:schemeClr val="bg1"/>
                </a:solidFill>
              </a:rPr>
              <a:t>Parapini</a:t>
            </a:r>
            <a:r>
              <a:rPr lang="en-US" sz="5400" dirty="0">
                <a:solidFill>
                  <a:schemeClr val="bg1"/>
                </a:solidFill>
              </a:rPr>
              <a:t> </a:t>
            </a:r>
            <a:r>
              <a:rPr lang="en-US" sz="5400" baseline="30000" dirty="0">
                <a:solidFill>
                  <a:schemeClr val="bg1"/>
                </a:solidFill>
              </a:rPr>
              <a:t>3</a:t>
            </a:r>
            <a:r>
              <a:rPr lang="en-US" sz="5400" dirty="0">
                <a:solidFill>
                  <a:schemeClr val="bg1"/>
                </a:solidFill>
              </a:rPr>
              <a:t>, Nicoletta </a:t>
            </a:r>
            <a:r>
              <a:rPr lang="en-US" sz="5400" dirty="0" err="1">
                <a:solidFill>
                  <a:schemeClr val="bg1"/>
                </a:solidFill>
              </a:rPr>
              <a:t>Basilico</a:t>
            </a:r>
            <a:r>
              <a:rPr lang="en-US" sz="5400" dirty="0">
                <a:solidFill>
                  <a:schemeClr val="bg1"/>
                </a:solidFill>
              </a:rPr>
              <a:t> </a:t>
            </a:r>
            <a:r>
              <a:rPr lang="en-US" sz="5400" baseline="30000" dirty="0">
                <a:solidFill>
                  <a:schemeClr val="bg1"/>
                </a:solidFill>
              </a:rPr>
              <a:t>4</a:t>
            </a:r>
            <a:r>
              <a:rPr lang="pl-PL" sz="5400" dirty="0">
                <a:solidFill>
                  <a:schemeClr val="bg1"/>
                </a:solidFill>
              </a:rPr>
              <a:t>, </a:t>
            </a:r>
            <a:r>
              <a:rPr lang="en-US" sz="5400" dirty="0">
                <a:solidFill>
                  <a:schemeClr val="bg1"/>
                </a:solidFill>
              </a:rPr>
              <a:t>Jerzy Gubernator</a:t>
            </a:r>
            <a:r>
              <a:rPr lang="pl-PL" sz="5400" dirty="0">
                <a:solidFill>
                  <a:schemeClr val="bg1"/>
                </a:solidFill>
              </a:rPr>
              <a:t> </a:t>
            </a:r>
            <a:r>
              <a:rPr lang="pl-PL" sz="5400" baseline="30000" dirty="0">
                <a:solidFill>
                  <a:schemeClr val="bg1"/>
                </a:solidFill>
              </a:rPr>
              <a:t>1</a:t>
            </a:r>
          </a:p>
          <a:p>
            <a:pPr algn="r">
              <a:lnSpc>
                <a:spcPct val="150000"/>
              </a:lnSpc>
            </a:pPr>
            <a:r>
              <a:rPr lang="en-US" sz="3600" baseline="30000" dirty="0">
                <a:solidFill>
                  <a:schemeClr val="bg1"/>
                </a:solidFill>
              </a:rPr>
              <a:t>1</a:t>
            </a:r>
            <a:r>
              <a:rPr lang="en-US" sz="3600" dirty="0">
                <a:solidFill>
                  <a:schemeClr val="bg1"/>
                </a:solidFill>
              </a:rPr>
              <a:t>Department of Lipids and Liposomes, Faculty of Biotechnology, University of Wroclaw, Wroclaw, Poland</a:t>
            </a:r>
            <a:endParaRPr lang="pl-PL" sz="3600" dirty="0">
              <a:solidFill>
                <a:schemeClr val="bg1"/>
              </a:solidFill>
            </a:endParaRPr>
          </a:p>
          <a:p>
            <a:pPr algn="r">
              <a:lnSpc>
                <a:spcPct val="150000"/>
              </a:lnSpc>
            </a:pPr>
            <a:r>
              <a:rPr lang="en-US" sz="3600" baseline="30000" dirty="0">
                <a:solidFill>
                  <a:schemeClr val="bg1"/>
                </a:solidFill>
              </a:rPr>
              <a:t>2</a:t>
            </a:r>
            <a:r>
              <a:rPr lang="en-US" sz="3600" dirty="0">
                <a:solidFill>
                  <a:schemeClr val="bg1"/>
                </a:solidFill>
              </a:rPr>
              <a:t>Department of Medicinal Chemistry, </a:t>
            </a:r>
            <a:r>
              <a:rPr lang="en-US" sz="3600" dirty="0" err="1">
                <a:solidFill>
                  <a:schemeClr val="bg1"/>
                </a:solidFill>
              </a:rPr>
              <a:t>Jagiellonian</a:t>
            </a:r>
            <a:r>
              <a:rPr lang="en-US" sz="3600" dirty="0">
                <a:solidFill>
                  <a:schemeClr val="bg1"/>
                </a:solidFill>
              </a:rPr>
              <a:t> University Medical College, Cracow, Poland</a:t>
            </a:r>
            <a:endParaRPr lang="pl-PL" sz="3600" dirty="0">
              <a:solidFill>
                <a:schemeClr val="bg1"/>
              </a:solidFill>
            </a:endParaRPr>
          </a:p>
          <a:p>
            <a:pPr algn="r">
              <a:lnSpc>
                <a:spcPct val="150000"/>
              </a:lnSpc>
            </a:pPr>
            <a:r>
              <a:rPr lang="pl-PL" sz="3600" baseline="30000" dirty="0">
                <a:solidFill>
                  <a:schemeClr val="bg1"/>
                </a:solidFill>
              </a:rPr>
              <a:t>3</a:t>
            </a:r>
            <a:r>
              <a:rPr lang="it-IT" sz="3600" dirty="0">
                <a:solidFill>
                  <a:schemeClr val="bg1"/>
                </a:solidFill>
              </a:rPr>
              <a:t>Dipartimento di Scienze Biomediche per la Salute, Università degli Studi di Milano, Milan, Italy</a:t>
            </a:r>
            <a:endParaRPr lang="pl-PL" sz="3600" dirty="0">
              <a:solidFill>
                <a:schemeClr val="bg1"/>
              </a:solidFill>
            </a:endParaRPr>
          </a:p>
          <a:p>
            <a:pPr algn="r">
              <a:lnSpc>
                <a:spcPct val="150000"/>
              </a:lnSpc>
            </a:pPr>
            <a:r>
              <a:rPr lang="pl-PL" sz="3600" baseline="30000" dirty="0">
                <a:solidFill>
                  <a:schemeClr val="bg1"/>
                </a:solidFill>
              </a:rPr>
              <a:t>4</a:t>
            </a:r>
            <a:r>
              <a:rPr lang="it-IT" sz="3600" dirty="0">
                <a:solidFill>
                  <a:schemeClr val="bg1"/>
                </a:solidFill>
              </a:rPr>
              <a:t>Dipartimento di Scienze Biomediche, Chirurgiche e Odontoiatriche, Università degli Studi di Milano, Milan, Italy  </a:t>
            </a:r>
            <a:endParaRPr lang="pl-PL" sz="3600" dirty="0">
              <a:solidFill>
                <a:schemeClr val="bg1"/>
              </a:solidFill>
            </a:endParaRPr>
          </a:p>
          <a:p>
            <a:pPr algn="r">
              <a:lnSpc>
                <a:spcPct val="150000"/>
              </a:lnSpc>
            </a:pPr>
            <a:r>
              <a:rPr lang="en-US" sz="3600" dirty="0">
                <a:solidFill>
                  <a:schemeClr val="bg1"/>
                </a:solidFill>
              </a:rPr>
              <a:t> </a:t>
            </a:r>
            <a:endParaRPr lang="pl-PL" sz="3600" dirty="0">
              <a:solidFill>
                <a:schemeClr val="bg1"/>
              </a:solidFill>
            </a:endParaRPr>
          </a:p>
          <a:p>
            <a:pPr algn="r">
              <a:lnSpc>
                <a:spcPct val="150000"/>
              </a:lnSpc>
            </a:pPr>
            <a:endParaRPr lang="pl-PL" sz="5400" dirty="0">
              <a:solidFill>
                <a:schemeClr val="bg1"/>
              </a:solidFill>
            </a:endParaRPr>
          </a:p>
          <a:p>
            <a:pPr algn="r">
              <a:lnSpc>
                <a:spcPct val="150000"/>
              </a:lnSpc>
            </a:pPr>
            <a:r>
              <a:rPr lang="en-US" sz="5400" dirty="0">
                <a:solidFill>
                  <a:schemeClr val="bg1"/>
                </a:solidFill>
              </a:rPr>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06620" y="39699963"/>
            <a:ext cx="27423185" cy="2508534"/>
          </a:xfrm>
          <a:prstGeom prst="rect">
            <a:avLst/>
          </a:prstGeom>
        </p:spPr>
      </p:pic>
      <p:sp>
        <p:nvSpPr>
          <p:cNvPr id="14" name="Symbol zastępczy zawartości 13"/>
          <p:cNvSpPr>
            <a:spLocks noGrp="1"/>
          </p:cNvSpPr>
          <p:nvPr>
            <p:ph idx="1"/>
          </p:nvPr>
        </p:nvSpPr>
        <p:spPr>
          <a:xfrm>
            <a:off x="1605914" y="6546850"/>
            <a:ext cx="27247692" cy="33153112"/>
          </a:xfrm>
        </p:spPr>
        <p:txBody>
          <a:bodyPr>
            <a:normAutofit fontScale="25000" lnSpcReduction="20000"/>
          </a:bodyPr>
          <a:lstStyle/>
          <a:p>
            <a:pPr marL="0" indent="0">
              <a:buNone/>
            </a:pPr>
            <a:endParaRPr lang="pl-PL" b="1" dirty="0"/>
          </a:p>
          <a:p>
            <a:pPr marL="0" indent="0">
              <a:buNone/>
            </a:pPr>
            <a:endParaRPr lang="pl-PL"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b="1" dirty="0"/>
          </a:p>
          <a:p>
            <a:pPr marL="0" indent="0">
              <a:buNone/>
            </a:pPr>
            <a:endParaRPr lang="pl-PL" sz="5100" b="1" dirty="0"/>
          </a:p>
          <a:p>
            <a:pPr marL="0" indent="0">
              <a:buNone/>
            </a:pPr>
            <a:endParaRPr lang="pl-PL" sz="5100" b="1" dirty="0"/>
          </a:p>
          <a:p>
            <a:pPr marL="0" indent="0">
              <a:buNone/>
            </a:pPr>
            <a:endParaRPr lang="pl-PL" sz="5100" b="1" dirty="0"/>
          </a:p>
          <a:p>
            <a:pPr marL="0" indent="0">
              <a:buNone/>
            </a:pPr>
            <a:endParaRPr lang="pl-PL" sz="5100" b="1" dirty="0"/>
          </a:p>
          <a:p>
            <a:pPr marL="0" indent="0">
              <a:buNone/>
            </a:pPr>
            <a:endParaRPr lang="pl-PL" sz="5100" b="1" dirty="0"/>
          </a:p>
          <a:p>
            <a:pPr marL="0" indent="0">
              <a:buNone/>
            </a:pPr>
            <a:endParaRPr lang="pl-PL" sz="5100" b="1" dirty="0"/>
          </a:p>
          <a:p>
            <a:pPr marL="0" indent="0">
              <a:buNone/>
            </a:pPr>
            <a:endParaRPr lang="pl-PL" sz="5100" b="1" dirty="0"/>
          </a:p>
          <a:p>
            <a:pPr marL="0" indent="0">
              <a:buNone/>
            </a:pPr>
            <a:endParaRPr lang="pl-PL" sz="8000" b="1" dirty="0"/>
          </a:p>
          <a:p>
            <a:pPr marL="0" indent="0">
              <a:buNone/>
            </a:pPr>
            <a:endParaRPr lang="pl-PL" sz="12800" b="1" dirty="0"/>
          </a:p>
          <a:p>
            <a:pPr marL="0" indent="0">
              <a:buNone/>
            </a:pPr>
            <a:endParaRPr lang="pl-PL" sz="12800" b="1" dirty="0"/>
          </a:p>
          <a:p>
            <a:pPr marL="0" indent="0">
              <a:buNone/>
            </a:pPr>
            <a:endParaRPr lang="pl-PL" sz="12800" b="1" dirty="0"/>
          </a:p>
          <a:p>
            <a:pPr marL="0" indent="0">
              <a:buNone/>
            </a:pPr>
            <a:r>
              <a:rPr lang="pl-PL" sz="12800" b="1" dirty="0" err="1"/>
              <a:t>Background</a:t>
            </a:r>
            <a:endParaRPr lang="pl-PL" sz="12800" b="1" dirty="0"/>
          </a:p>
          <a:p>
            <a:pPr algn="just"/>
            <a:r>
              <a:rPr lang="pl-PL" sz="12800" dirty="0"/>
              <a:t>	</a:t>
            </a:r>
            <a:r>
              <a:rPr lang="en-US" sz="12800" dirty="0"/>
              <a:t>Quinoline derivatives are still the predominant class of antimalarial drugs, and several new antimalarial compounds in different stages of preclinical and clinical development share the same core chemistry. However, an important paradigm shift is currently emerging in antimalarial pharmacology, based upon exchanging the quinoline ring with an alternative heterocyclic ring to develop biologically active compounds with novel antimalarial activities. In particular, isosteric replacement, based on ring </a:t>
            </a:r>
            <a:r>
              <a:rPr lang="en-US" sz="12800" dirty="0" err="1"/>
              <a:t>isosterism</a:t>
            </a:r>
            <a:r>
              <a:rPr lang="en-US" sz="12800" dirty="0"/>
              <a:t> with antimalarial drugs such as mefloquine, chloroquine</a:t>
            </a:r>
            <a:r>
              <a:rPr lang="pl-PL" sz="12800" dirty="0"/>
              <a:t> (CQ)</a:t>
            </a:r>
            <a:r>
              <a:rPr lang="en-US" sz="12800" dirty="0"/>
              <a:t>, and amodiaquine, is being widely applied to the design of new antimalarials [1]. </a:t>
            </a:r>
            <a:endParaRPr lang="en-GB" sz="12800" dirty="0"/>
          </a:p>
          <a:p>
            <a:pPr algn="just"/>
            <a:r>
              <a:rPr lang="en-US" sz="12800" dirty="0"/>
              <a:t>In the current study, a series of molecules based on the 7-chloroquinoline scaffold connected by a distinct linker with </a:t>
            </a:r>
            <a:r>
              <a:rPr lang="en-US" sz="12800" dirty="0" err="1"/>
              <a:t>arylsulfonamide</a:t>
            </a:r>
            <a:r>
              <a:rPr lang="en-US" sz="12800" dirty="0"/>
              <a:t> fragment of </a:t>
            </a:r>
            <a:r>
              <a:rPr lang="en-US" sz="12800" dirty="0" err="1"/>
              <a:t>sulfadoxine</a:t>
            </a:r>
            <a:r>
              <a:rPr lang="en-US" sz="12800" dirty="0"/>
              <a:t> were designed, with the aim of enhancing the activity of quinoline, [2]. The hybrids of 4-aminoquinoline and pyrimidines showed better antimalarial activity against both chloroquine-sensitive and chloroquine-resistant strains of </a:t>
            </a:r>
            <a:r>
              <a:rPr lang="en-US" sz="12800" i="1" dirty="0"/>
              <a:t>P. falciparum </a:t>
            </a:r>
            <a:r>
              <a:rPr lang="en-US" sz="12800" dirty="0"/>
              <a:t>in comparison to the standard drug, chloroquine [3]. The work of Mallari </a:t>
            </a:r>
            <a:r>
              <a:rPr lang="en-US" sz="12800" i="1" dirty="0"/>
              <a:t>et al </a:t>
            </a:r>
            <a:r>
              <a:rPr lang="en-US" sz="12800" dirty="0"/>
              <a:t>[4] showed that a subset of purine-derived nitriles killed the parasite with moderate potency, and that these inhibitors do not seem to exert their antiproliferative effects as cysteine protease inhibitors. Derivatives of the [1,2,4]triazolo[1,5-a]pyrimidine system, with different substituents at the 2, 5 and 7 positions, were active </a:t>
            </a:r>
            <a:r>
              <a:rPr lang="en-US" sz="12800" i="1" dirty="0"/>
              <a:t>in vitro </a:t>
            </a:r>
            <a:r>
              <a:rPr lang="en-US" sz="12800" dirty="0"/>
              <a:t>against the W2 chloroquine-resistant </a:t>
            </a:r>
            <a:r>
              <a:rPr lang="en-US" sz="12800" i="1" dirty="0"/>
              <a:t>P. falciparum </a:t>
            </a:r>
            <a:r>
              <a:rPr lang="en-US" sz="12800" dirty="0"/>
              <a:t>clone strain and did not present toxicity to HepG2 cells [5]. Early work on serotonin (5-HT) subtype 1A receptor (5-HT</a:t>
            </a:r>
            <a:r>
              <a:rPr lang="en-US" sz="12800" baseline="-25000" dirty="0"/>
              <a:t>1A</a:t>
            </a:r>
            <a:r>
              <a:rPr lang="en-US" sz="12800" dirty="0"/>
              <a:t>R) ligands as potential antimalarial drugs showed that 5-HT</a:t>
            </a:r>
            <a:r>
              <a:rPr lang="en-US" sz="12800" baseline="-25000" dirty="0"/>
              <a:t>1A</a:t>
            </a:r>
            <a:r>
              <a:rPr lang="en-US" sz="12800" dirty="0"/>
              <a:t>R agonists inhibit </a:t>
            </a:r>
            <a:r>
              <a:rPr lang="en-US" sz="12800" i="1" dirty="0"/>
              <a:t>P</a:t>
            </a:r>
            <a:r>
              <a:rPr lang="pl-PL" sz="12800" i="1" dirty="0"/>
              <a:t>. </a:t>
            </a:r>
            <a:r>
              <a:rPr lang="en-US" sz="12800" i="1" dirty="0"/>
              <a:t>falciparum </a:t>
            </a:r>
            <a:r>
              <a:rPr lang="en-US" sz="12800" dirty="0"/>
              <a:t>[6]. The 5HT</a:t>
            </a:r>
            <a:r>
              <a:rPr lang="en-US" sz="12800" baseline="-25000" dirty="0"/>
              <a:t>1A</a:t>
            </a:r>
            <a:r>
              <a:rPr lang="en-US" sz="12800" dirty="0"/>
              <a:t> receptor agonist, 8-hydroxy-N-(di-n-propyl)-</a:t>
            </a:r>
            <a:r>
              <a:rPr lang="en-US" sz="12800" dirty="0" err="1"/>
              <a:t>aminotetralin</a:t>
            </a:r>
            <a:r>
              <a:rPr lang="en-US" sz="12800" dirty="0"/>
              <a:t> (8-OH-DPAT), had similar levels of growth inhibition against several different </a:t>
            </a:r>
            <a:r>
              <a:rPr lang="en-US" sz="12800" i="1" dirty="0"/>
              <a:t>P. falciparum </a:t>
            </a:r>
            <a:r>
              <a:rPr lang="en-US" sz="12800" dirty="0"/>
              <a:t>isolates having distinct chemotherapeutic resistance phenotypes. On the other hand, agonists of 5-HT</a:t>
            </a:r>
            <a:r>
              <a:rPr lang="en-US" sz="12800" baseline="-25000" dirty="0"/>
              <a:t>1A</a:t>
            </a:r>
            <a:r>
              <a:rPr lang="en-US" sz="12800" dirty="0"/>
              <a:t>R, such as 8-OH-DPAT, need to be modified, to prevent potential neurological side effects. A very important class of 5-HT receptors ligands are derivatives of 1,4-disubstituted </a:t>
            </a:r>
            <a:r>
              <a:rPr lang="en-US" sz="12800" dirty="0" err="1"/>
              <a:t>arylpiperazine</a:t>
            </a:r>
            <a:r>
              <a:rPr lang="en-US" sz="12800" dirty="0"/>
              <a:t>. Structural modifications of this pharmacophore lead to the introduction of a long, flexible, 2-5 carbon chain at the N-4 position and the amide or imide moiety at the terminal fragment, referred to as long-chain </a:t>
            </a:r>
            <a:r>
              <a:rPr lang="en-US" sz="12800" dirty="0" err="1"/>
              <a:t>arylpiperazine</a:t>
            </a:r>
            <a:r>
              <a:rPr lang="en-US" sz="12800" dirty="0"/>
              <a:t> derivatives (LCAPs). </a:t>
            </a:r>
            <a:endParaRPr lang="en-GB" sz="12800" dirty="0"/>
          </a:p>
          <a:p>
            <a:pPr algn="just"/>
            <a:r>
              <a:rPr lang="en-US" sz="12800" dirty="0"/>
              <a:t>Systematic structural modification of the terminal fragment of LCAPs reveal multimodal agents that could be excellent pharmacological tools as the basis for next-generation antimalarial drug discovery.</a:t>
            </a:r>
            <a:endParaRPr lang="en-GB" sz="12800" dirty="0"/>
          </a:p>
          <a:p>
            <a:pPr marL="0" indent="0">
              <a:buNone/>
            </a:pPr>
            <a:r>
              <a:rPr lang="pl-PL" sz="12800" b="1" dirty="0"/>
              <a:t>Objective</a:t>
            </a:r>
          </a:p>
          <a:p>
            <a:pPr marL="0" indent="0" algn="just">
              <a:buNone/>
            </a:pPr>
            <a:r>
              <a:rPr lang="pl-PL" sz="12800" dirty="0"/>
              <a:t>	</a:t>
            </a:r>
            <a:r>
              <a:rPr lang="en-US" sz="12800" dirty="0"/>
              <a:t>The aim of the presented study was the evaluation of antimalarial activity of a series of derivatives of purine-2,4-diones and purine-2,4,8-triones as 5-HT</a:t>
            </a:r>
            <a:r>
              <a:rPr lang="en-US" sz="12800" baseline="-25000" dirty="0"/>
              <a:t>1A</a:t>
            </a:r>
            <a:r>
              <a:rPr lang="en-US" sz="12800" dirty="0"/>
              <a:t> receptor ligands, as well as the determination of their cytotoxic effects against a normal human fibroblast (NHDF) cell line.</a:t>
            </a:r>
            <a:endParaRPr lang="pl-PL" sz="12800" dirty="0"/>
          </a:p>
          <a:p>
            <a:pPr marL="0" indent="0" algn="just">
              <a:buNone/>
            </a:pPr>
            <a:r>
              <a:rPr lang="pl-PL" sz="12800" b="1" dirty="0" err="1"/>
              <a:t>Methods</a:t>
            </a:r>
            <a:endParaRPr lang="pl-PL" sz="12800" b="1" dirty="0"/>
          </a:p>
          <a:p>
            <a:pPr marL="0" indent="0" algn="just">
              <a:buNone/>
            </a:pPr>
            <a:r>
              <a:rPr lang="pl-PL" sz="12800" i="1" dirty="0"/>
              <a:t>	</a:t>
            </a:r>
            <a:r>
              <a:rPr lang="en-US" sz="12800" i="1" dirty="0"/>
              <a:t>P. falciparum </a:t>
            </a:r>
            <a:r>
              <a:rPr lang="en-US" sz="12800" dirty="0"/>
              <a:t>cultures were established according to Trager and Jensen, with slight modifications [7]. Parasite growth was determined spectrophotometrically (OD</a:t>
            </a:r>
            <a:r>
              <a:rPr lang="en-US" sz="12800" baseline="-25000" dirty="0"/>
              <a:t>650</a:t>
            </a:r>
            <a:r>
              <a:rPr lang="en-US" sz="12800" dirty="0"/>
              <a:t>) by measuring the activity of parasite lactate dehydrogenase (</a:t>
            </a:r>
            <a:r>
              <a:rPr lang="en-US" sz="12800" dirty="0" err="1"/>
              <a:t>pLDH</a:t>
            </a:r>
            <a:r>
              <a:rPr lang="en-US" sz="12800" dirty="0"/>
              <a:t>), according to a modified version of the method of </a:t>
            </a:r>
            <a:r>
              <a:rPr lang="en-US" sz="12800" dirty="0" err="1"/>
              <a:t>Makler</a:t>
            </a:r>
            <a:r>
              <a:rPr lang="en-US" sz="12800" dirty="0"/>
              <a:t> [8]. The antimalarial activity was expressed as 50% inhibitory concentrations (IC</a:t>
            </a:r>
            <a:r>
              <a:rPr lang="en-US" sz="12800" baseline="-25000" dirty="0"/>
              <a:t>50</a:t>
            </a:r>
            <a:r>
              <a:rPr lang="en-US" sz="12800" dirty="0"/>
              <a:t>). Cell viability of NHDF cells was determined using the MTT assay after 48h [9].</a:t>
            </a:r>
            <a:endParaRPr lang="pl-PL" sz="12800" dirty="0"/>
          </a:p>
          <a:p>
            <a:pPr marL="0" indent="0" algn="just">
              <a:buNone/>
            </a:pPr>
            <a:r>
              <a:rPr lang="pl-PL" sz="12800" b="1" dirty="0" err="1"/>
              <a:t>Results</a:t>
            </a:r>
            <a:endParaRPr lang="pl-PL" sz="12800" b="1" dirty="0"/>
          </a:p>
          <a:p>
            <a:pPr marL="0" indent="0" algn="just">
              <a:buNone/>
            </a:pPr>
            <a:endParaRPr lang="pl-PL" sz="12800" dirty="0"/>
          </a:p>
          <a:p>
            <a:pPr marL="0" indent="0" algn="just">
              <a:buNone/>
            </a:pPr>
            <a:endParaRPr lang="pl-PL" sz="12800"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r>
              <a:rPr lang="pl-PL" dirty="0"/>
              <a:t>                                                                                                                                                   </a:t>
            </a:r>
          </a:p>
          <a:p>
            <a:pPr marL="0" indent="0" algn="just">
              <a:buNone/>
            </a:pPr>
            <a:endParaRPr lang="pl-PL" sz="2800" b="1" dirty="0"/>
          </a:p>
          <a:p>
            <a:pPr marL="0" indent="0" algn="just">
              <a:buNone/>
            </a:pPr>
            <a:endParaRPr lang="pl-PL" sz="2800" b="1" dirty="0"/>
          </a:p>
          <a:p>
            <a:pPr marL="0" indent="0" algn="just">
              <a:buNone/>
            </a:pPr>
            <a:endParaRPr lang="pl-PL" sz="9800" b="1" dirty="0"/>
          </a:p>
          <a:p>
            <a:pPr marL="0" indent="0" algn="just">
              <a:buNone/>
            </a:pPr>
            <a:endParaRPr lang="pl-PL" sz="9800" b="1" dirty="0"/>
          </a:p>
          <a:p>
            <a:pPr marL="0" indent="0" algn="just">
              <a:buNone/>
            </a:pPr>
            <a:r>
              <a:rPr lang="pl-PL" sz="9800" b="1" dirty="0"/>
              <a:t>															</a:t>
            </a:r>
          </a:p>
          <a:p>
            <a:pPr marL="0" indent="0" algn="just">
              <a:buNone/>
            </a:pPr>
            <a:endParaRPr lang="pl-PL" sz="9800" b="1" dirty="0"/>
          </a:p>
          <a:p>
            <a:pPr marL="0" indent="0" algn="just">
              <a:buNone/>
            </a:pPr>
            <a:r>
              <a:rPr lang="pl-PL" sz="9800" b="1" dirty="0"/>
              <a:t>														</a:t>
            </a:r>
          </a:p>
          <a:p>
            <a:pPr marL="0" indent="0" algn="just">
              <a:buNone/>
            </a:pPr>
            <a:endParaRPr lang="pl-PL" sz="9800" b="1" dirty="0"/>
          </a:p>
          <a:p>
            <a:pPr marL="0" indent="0" algn="just">
              <a:buNone/>
            </a:pPr>
            <a:endParaRPr lang="pl-PL" sz="9800" b="1" dirty="0"/>
          </a:p>
          <a:p>
            <a:pPr marL="0" indent="0" algn="just">
              <a:buNone/>
            </a:pPr>
            <a:endParaRPr lang="pl-PL" sz="9800" b="1" dirty="0"/>
          </a:p>
          <a:p>
            <a:pPr marL="0" indent="0" algn="just">
              <a:buNone/>
            </a:pPr>
            <a:r>
              <a:rPr lang="pl-PL" sz="9800" b="1" dirty="0"/>
              <a:t>						</a:t>
            </a:r>
          </a:p>
          <a:p>
            <a:pPr marL="0" indent="0" algn="just">
              <a:buNone/>
            </a:pPr>
            <a:r>
              <a:rPr lang="pl-PL" sz="9800" b="1" dirty="0"/>
              <a:t>															</a:t>
            </a:r>
          </a:p>
          <a:p>
            <a:pPr marL="0" indent="0" algn="just">
              <a:buNone/>
            </a:pPr>
            <a:endParaRPr lang="pl-PL" sz="9800" b="1" dirty="0"/>
          </a:p>
          <a:p>
            <a:pPr marL="0" indent="0" algn="just">
              <a:buNone/>
            </a:pPr>
            <a:endParaRPr lang="pl-PL" sz="9800" b="1" dirty="0"/>
          </a:p>
          <a:p>
            <a:pPr marL="0" indent="0" algn="just">
              <a:buNone/>
            </a:pPr>
            <a:endParaRPr lang="pl-PL" sz="11200" b="1" dirty="0"/>
          </a:p>
          <a:p>
            <a:pPr marL="0" indent="0" algn="just">
              <a:buNone/>
            </a:pPr>
            <a:r>
              <a:rPr lang="pl-PL" sz="9600" b="1" dirty="0"/>
              <a:t>														     </a:t>
            </a:r>
            <a:r>
              <a:rPr lang="pl-PL" sz="12800" b="1" dirty="0"/>
              <a:t>															</a:t>
            </a:r>
            <a:endParaRPr lang="pl-PL" sz="12800" b="1" i="1" dirty="0"/>
          </a:p>
          <a:p>
            <a:pPr marL="0" indent="0" algn="just">
              <a:buNone/>
            </a:pPr>
            <a:endParaRPr lang="pl-PL" b="1" i="1" dirty="0"/>
          </a:p>
          <a:p>
            <a:pPr marL="0" indent="0" algn="just">
              <a:buNone/>
            </a:pPr>
            <a:endParaRPr lang="pl-PL" b="1" i="1" dirty="0"/>
          </a:p>
          <a:p>
            <a:pPr marL="0" indent="0" algn="just">
              <a:buNone/>
            </a:pPr>
            <a:endParaRPr lang="pl-PL" b="1" i="1" dirty="0"/>
          </a:p>
          <a:p>
            <a:pPr marL="0" indent="0" algn="just">
              <a:buNone/>
            </a:pPr>
            <a:r>
              <a:rPr lang="pl-PL" b="1" i="1" dirty="0"/>
              <a:t>																</a:t>
            </a:r>
          </a:p>
          <a:p>
            <a:pPr marL="0" indent="0" algn="just">
              <a:buNone/>
            </a:pPr>
            <a:endParaRPr lang="pl-PL" b="1" i="1" dirty="0"/>
          </a:p>
          <a:p>
            <a:pPr marL="0" indent="0" algn="just">
              <a:buNone/>
            </a:pPr>
            <a:endParaRPr lang="pl-PL" b="1" i="1" dirty="0"/>
          </a:p>
          <a:p>
            <a:pPr marL="0" indent="0" algn="just">
              <a:buNone/>
            </a:pPr>
            <a:endParaRPr lang="pl-PL" b="1" i="1" dirty="0"/>
          </a:p>
          <a:p>
            <a:pPr marL="0" indent="0" algn="just">
              <a:buNone/>
            </a:pPr>
            <a:endParaRPr lang="pl-PL" sz="2800" b="1" i="1" dirty="0"/>
          </a:p>
          <a:p>
            <a:pPr marL="0" indent="0" algn="just">
              <a:buNone/>
            </a:pPr>
            <a:endParaRPr lang="pl-PL" sz="2800" b="1" i="1" dirty="0"/>
          </a:p>
          <a:p>
            <a:pPr marL="0" indent="0" algn="just">
              <a:buNone/>
            </a:pPr>
            <a:endParaRPr lang="pl-PL" sz="2800" b="1" i="1" dirty="0"/>
          </a:p>
          <a:p>
            <a:pPr marL="0" indent="0" algn="just">
              <a:buNone/>
            </a:pPr>
            <a:endParaRPr lang="pl-PL" sz="2800" b="1" i="1" dirty="0"/>
          </a:p>
          <a:p>
            <a:pPr marL="0" indent="0" algn="just">
              <a:buNone/>
            </a:pPr>
            <a:r>
              <a:rPr lang="pl-PL" b="1" i="1" dirty="0"/>
              <a:t>	</a:t>
            </a: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dirty="0"/>
          </a:p>
          <a:p>
            <a:pPr marL="0" indent="0" algn="just">
              <a:buNone/>
            </a:pPr>
            <a:endParaRPr lang="pl-PL" sz="5800" b="1" i="1" dirty="0"/>
          </a:p>
          <a:p>
            <a:pPr marL="0" indent="0" algn="just">
              <a:buNone/>
            </a:pPr>
            <a:endParaRPr lang="pl-PL" sz="5800" b="1" i="1" dirty="0"/>
          </a:p>
          <a:p>
            <a:pPr marL="0" indent="0" algn="just">
              <a:buNone/>
            </a:pPr>
            <a:endParaRPr lang="pl-PL" sz="5800" b="1" i="1" dirty="0"/>
          </a:p>
          <a:p>
            <a:pPr marL="0" indent="0" algn="just">
              <a:buNone/>
            </a:pPr>
            <a:endParaRPr lang="pl-PL" sz="12800" b="1" i="1" dirty="0"/>
          </a:p>
          <a:p>
            <a:pPr marL="0" indent="0" algn="just">
              <a:buNone/>
            </a:pPr>
            <a:endParaRPr lang="pl-PL" sz="12800" b="1" i="1" dirty="0"/>
          </a:p>
          <a:p>
            <a:pPr marL="0" indent="0" algn="just">
              <a:buNone/>
            </a:pPr>
            <a:endParaRPr lang="pl-PL" sz="12800" b="1" i="1" dirty="0"/>
          </a:p>
          <a:p>
            <a:pPr marL="0" indent="0" algn="just">
              <a:buNone/>
            </a:pPr>
            <a:endParaRPr lang="pl-PL" sz="12800" b="1" dirty="0"/>
          </a:p>
          <a:p>
            <a:pPr marL="0" indent="0" algn="just">
              <a:buNone/>
            </a:pPr>
            <a:endParaRPr lang="pl-PL" sz="12800" b="1" dirty="0"/>
          </a:p>
          <a:p>
            <a:pPr marL="0" indent="0" algn="just">
              <a:buNone/>
            </a:pPr>
            <a:endParaRPr lang="pl-PL" sz="12800" b="1" dirty="0"/>
          </a:p>
          <a:p>
            <a:pPr marL="0" indent="0" algn="just">
              <a:buNone/>
            </a:pPr>
            <a:endParaRPr lang="pl-PL" sz="12800" dirty="0"/>
          </a:p>
          <a:p>
            <a:pPr marL="0" indent="0" algn="just">
              <a:buNone/>
            </a:pPr>
            <a:endParaRPr lang="pl-PL" sz="12800" dirty="0"/>
          </a:p>
          <a:p>
            <a:pPr marL="0" indent="0" algn="just">
              <a:buNone/>
            </a:pPr>
            <a:endParaRPr lang="pl-PL" sz="12800" dirty="0"/>
          </a:p>
          <a:p>
            <a:pPr marL="0" indent="0" algn="just">
              <a:buNone/>
            </a:pPr>
            <a:r>
              <a:rPr lang="en-US" sz="12800" dirty="0" smtClean="0"/>
              <a:t>The </a:t>
            </a:r>
            <a:r>
              <a:rPr lang="en-US" sz="12800" dirty="0"/>
              <a:t>project is co-financed by the Polish National Agency for Academic Exchange, Italian Ministry of Foreign Affairs and International Cooperation "Executive </a:t>
            </a:r>
            <a:r>
              <a:rPr lang="en-US" sz="12800" dirty="0" err="1"/>
              <a:t>Programme</a:t>
            </a:r>
            <a:r>
              <a:rPr lang="en-US" sz="12800" dirty="0"/>
              <a:t> for Scientific and Technological Cooperation between the Italian Republic and the Republic of Poland and supported by JUMC grant no N42/DBS/000178.</a:t>
            </a:r>
            <a:endParaRPr lang="pl-PL" sz="12800" dirty="0"/>
          </a:p>
        </p:txBody>
      </p:sp>
      <p:pic>
        <p:nvPicPr>
          <p:cNvPr id="1048"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8075" y="23435628"/>
            <a:ext cx="9858375" cy="1321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2086" y="22971434"/>
            <a:ext cx="7793801" cy="471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8006" y="1593850"/>
            <a:ext cx="1255236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descr="Obraz zawierający tekst&#10;&#10;Opis wygenerowany automatycznie">
            <a:extLst>
              <a:ext uri="{FF2B5EF4-FFF2-40B4-BE49-F238E27FC236}">
                <a16:creationId xmlns:a16="http://schemas.microsoft.com/office/drawing/2014/main" xmlns="" id="{02D926B3-BB10-414D-B4CB-49AD19EFC4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13537" y="2189464"/>
            <a:ext cx="7261676" cy="2299986"/>
          </a:xfrm>
          <a:prstGeom prst="rect">
            <a:avLst/>
          </a:prstGeom>
        </p:spPr>
      </p:pic>
      <p:sp>
        <p:nvSpPr>
          <p:cNvPr id="3" name="pole tekstowe 2"/>
          <p:cNvSpPr txBox="1"/>
          <p:nvPr/>
        </p:nvSpPr>
        <p:spPr>
          <a:xfrm>
            <a:off x="1709237" y="36645850"/>
            <a:ext cx="12864272" cy="1815882"/>
          </a:xfrm>
          <a:prstGeom prst="rect">
            <a:avLst/>
          </a:prstGeom>
          <a:noFill/>
        </p:spPr>
        <p:txBody>
          <a:bodyPr wrap="square" rtlCol="0">
            <a:spAutoFit/>
          </a:bodyPr>
          <a:lstStyle/>
          <a:p>
            <a:pPr algn="just"/>
            <a:r>
              <a:rPr lang="en-US" sz="2800" b="1" i="1" dirty="0"/>
              <a:t>In vitro </a:t>
            </a:r>
            <a:r>
              <a:rPr lang="en-US" sz="2800" b="1" dirty="0"/>
              <a:t>antimalarial activity of Az compounds against the D10 (CQ-sensitive) and W2 </a:t>
            </a:r>
            <a:r>
              <a:rPr lang="pl-PL" sz="2800" b="1" dirty="0"/>
              <a:t/>
            </a:r>
            <a:br>
              <a:rPr lang="pl-PL" sz="2800" b="1" dirty="0"/>
            </a:br>
            <a:r>
              <a:rPr lang="en-US" sz="2800" b="1" dirty="0"/>
              <a:t>(CQ-resistant) strains of </a:t>
            </a:r>
            <a:r>
              <a:rPr lang="en-US" sz="2800" b="1" i="1" dirty="0"/>
              <a:t>P. falciparum </a:t>
            </a:r>
            <a:r>
              <a:rPr lang="en-US" sz="2800" b="1" dirty="0"/>
              <a:t>and </a:t>
            </a:r>
            <a:r>
              <a:rPr lang="en-US" sz="2800" b="1" i="1" dirty="0"/>
              <a:t>K</a:t>
            </a:r>
            <a:r>
              <a:rPr lang="en-US" sz="2800" b="1" baseline="-25000" dirty="0"/>
              <a:t>i</a:t>
            </a:r>
            <a:r>
              <a:rPr lang="en-US" sz="2800" b="1" dirty="0"/>
              <a:t> 5-HT</a:t>
            </a:r>
            <a:r>
              <a:rPr lang="en-US" sz="2800" b="1" baseline="-25000" dirty="0"/>
              <a:t>1A</a:t>
            </a:r>
            <a:r>
              <a:rPr lang="en-US" sz="2800" b="1" dirty="0"/>
              <a:t> values (</a:t>
            </a:r>
            <a:r>
              <a:rPr lang="en-US" sz="2800" b="1" i="1" dirty="0"/>
              <a:t>K</a:t>
            </a:r>
            <a:r>
              <a:rPr lang="en-US" sz="2800" b="1" baseline="-25000" dirty="0"/>
              <a:t>i</a:t>
            </a:r>
            <a:r>
              <a:rPr lang="en-US" sz="2800" b="1" dirty="0"/>
              <a:t> - the inhibition constants calculated from the Cheng-</a:t>
            </a:r>
            <a:r>
              <a:rPr lang="en-US" sz="2800" b="1" dirty="0" err="1"/>
              <a:t>Prushoff</a:t>
            </a:r>
            <a:r>
              <a:rPr lang="en-US" sz="2800" b="1" dirty="0"/>
              <a:t> equation, an intrinsic measure of affinity)</a:t>
            </a:r>
            <a:endParaRPr lang="pl-PL" sz="2800" b="1" dirty="0"/>
          </a:p>
        </p:txBody>
      </p:sp>
      <p:sp>
        <p:nvSpPr>
          <p:cNvPr id="6" name="pole tekstowe 5"/>
          <p:cNvSpPr txBox="1"/>
          <p:nvPr/>
        </p:nvSpPr>
        <p:spPr>
          <a:xfrm>
            <a:off x="14807294" y="27687098"/>
            <a:ext cx="14249400" cy="954107"/>
          </a:xfrm>
          <a:prstGeom prst="rect">
            <a:avLst/>
          </a:prstGeom>
          <a:noFill/>
        </p:spPr>
        <p:txBody>
          <a:bodyPr wrap="square" rtlCol="0">
            <a:spAutoFit/>
          </a:bodyPr>
          <a:lstStyle/>
          <a:p>
            <a:pPr algn="ctr"/>
            <a:r>
              <a:rPr lang="en-US" sz="2800" b="1" dirty="0"/>
              <a:t>Cytotoxicity studies of studied compounds at a concentration 0.05 mg/ml </a:t>
            </a:r>
          </a:p>
          <a:p>
            <a:pPr algn="ctr"/>
            <a:r>
              <a:rPr lang="en-US" sz="2800" b="1" dirty="0"/>
              <a:t>on NHDF cells for 48 h</a:t>
            </a:r>
            <a:endParaRPr lang="pl-PL" sz="2800" b="1" dirty="0"/>
          </a:p>
        </p:txBody>
      </p:sp>
      <p:sp>
        <p:nvSpPr>
          <p:cNvPr id="7" name="pole tekstowe 6"/>
          <p:cNvSpPr txBox="1"/>
          <p:nvPr/>
        </p:nvSpPr>
        <p:spPr>
          <a:xfrm>
            <a:off x="15112452" y="29234966"/>
            <a:ext cx="13796123" cy="2554545"/>
          </a:xfrm>
          <a:prstGeom prst="rect">
            <a:avLst/>
          </a:prstGeom>
          <a:noFill/>
        </p:spPr>
        <p:txBody>
          <a:bodyPr wrap="square" rtlCol="0">
            <a:spAutoFit/>
          </a:bodyPr>
          <a:lstStyle/>
          <a:p>
            <a:pPr algn="just"/>
            <a:r>
              <a:rPr lang="pl-PL" sz="3200" dirty="0" err="1"/>
              <a:t>Considering</a:t>
            </a:r>
            <a:r>
              <a:rPr lang="pl-PL" sz="3200" dirty="0"/>
              <a:t> the </a:t>
            </a:r>
            <a:r>
              <a:rPr lang="pl-PL" sz="3200" dirty="0" err="1"/>
              <a:t>obtained</a:t>
            </a:r>
            <a:r>
              <a:rPr lang="pl-PL" sz="3200" dirty="0"/>
              <a:t> </a:t>
            </a:r>
            <a:r>
              <a:rPr lang="pl-PL" sz="3200" dirty="0" err="1"/>
              <a:t>activities</a:t>
            </a:r>
            <a:r>
              <a:rPr lang="pl-PL" sz="3200" dirty="0"/>
              <a:t>, we </a:t>
            </a:r>
            <a:r>
              <a:rPr lang="pl-PL" sz="3200" dirty="0" err="1"/>
              <a:t>have</a:t>
            </a:r>
            <a:r>
              <a:rPr lang="pl-PL" sz="3200" dirty="0"/>
              <a:t> </a:t>
            </a:r>
            <a:r>
              <a:rPr lang="pl-PL" sz="3200" dirty="0" err="1"/>
              <a:t>selected</a:t>
            </a:r>
            <a:r>
              <a:rPr lang="pl-PL" sz="3200" dirty="0"/>
              <a:t> </a:t>
            </a:r>
            <a:br>
              <a:rPr lang="pl-PL" sz="3200" dirty="0"/>
            </a:br>
            <a:r>
              <a:rPr lang="pl-PL" sz="3200" b="1" dirty="0"/>
              <a:t>8-(4-(-(3-chlorophenyl)piperazin-1-yl)butyl)-7-(3-fluorophenyl)-1,3-dimethyl-1</a:t>
            </a:r>
            <a:r>
              <a:rPr lang="pl-PL" sz="3200" b="1" i="1" dirty="0"/>
              <a:t>H</a:t>
            </a:r>
            <a:r>
              <a:rPr lang="pl-PL" sz="3200" b="1" dirty="0"/>
              <a:t>-imidazo[2,1-</a:t>
            </a:r>
            <a:r>
              <a:rPr lang="pl-PL" sz="3200" b="1" i="1" dirty="0"/>
              <a:t>f</a:t>
            </a:r>
            <a:r>
              <a:rPr lang="pl-PL" sz="3200" b="1" dirty="0"/>
              <a:t>]purine-2,4(3</a:t>
            </a:r>
            <a:r>
              <a:rPr lang="pl-PL" sz="3200" b="1" i="1" dirty="0"/>
              <a:t>H</a:t>
            </a:r>
            <a:r>
              <a:rPr lang="pl-PL" sz="3200" b="1" dirty="0"/>
              <a:t>,8</a:t>
            </a:r>
            <a:r>
              <a:rPr lang="pl-PL" sz="3200" b="1" i="1" dirty="0"/>
              <a:t>H</a:t>
            </a:r>
            <a:r>
              <a:rPr lang="pl-PL" sz="3200" b="1" dirty="0"/>
              <a:t>)-</a:t>
            </a:r>
            <a:r>
              <a:rPr lang="pl-PL" sz="3200" b="1" dirty="0" err="1"/>
              <a:t>dione</a:t>
            </a:r>
            <a:r>
              <a:rPr lang="pl-PL" sz="3200" b="1" dirty="0"/>
              <a:t> </a:t>
            </a:r>
            <a:r>
              <a:rPr lang="pl-PL" sz="3200" dirty="0"/>
              <a:t>as the most </a:t>
            </a:r>
            <a:r>
              <a:rPr lang="pl-PL" sz="3200" dirty="0" err="1"/>
              <a:t>promising</a:t>
            </a:r>
            <a:r>
              <a:rPr lang="pl-PL" sz="3200" dirty="0"/>
              <a:t> </a:t>
            </a:r>
            <a:r>
              <a:rPr lang="pl-PL" sz="3200" dirty="0" err="1"/>
              <a:t>molecule</a:t>
            </a:r>
            <a:r>
              <a:rPr lang="pl-PL" sz="3200" dirty="0"/>
              <a:t> for </a:t>
            </a:r>
            <a:r>
              <a:rPr lang="pl-PL" sz="3200" dirty="0" err="1"/>
              <a:t>further</a:t>
            </a:r>
            <a:r>
              <a:rPr lang="pl-PL" sz="3200" dirty="0"/>
              <a:t> </a:t>
            </a:r>
            <a:r>
              <a:rPr lang="pl-PL" sz="3200" dirty="0" err="1"/>
              <a:t>studies</a:t>
            </a:r>
            <a:r>
              <a:rPr lang="pl-PL" sz="3200" dirty="0"/>
              <a:t> in </a:t>
            </a:r>
            <a:r>
              <a:rPr lang="pl-PL" sz="3200" dirty="0" err="1"/>
              <a:t>antimalarial</a:t>
            </a:r>
            <a:r>
              <a:rPr lang="pl-PL" sz="3200" dirty="0"/>
              <a:t> </a:t>
            </a:r>
            <a:r>
              <a:rPr lang="pl-PL" sz="3200" dirty="0" err="1"/>
              <a:t>chemotherapy</a:t>
            </a:r>
            <a:r>
              <a:rPr lang="pl-PL" sz="3200" dirty="0"/>
              <a:t> and to </a:t>
            </a:r>
            <a:r>
              <a:rPr lang="pl-PL" sz="3200" dirty="0" err="1"/>
              <a:t>determine</a:t>
            </a:r>
            <a:r>
              <a:rPr lang="pl-PL" sz="3200" dirty="0"/>
              <a:t> </a:t>
            </a:r>
            <a:r>
              <a:rPr lang="pl-PL" sz="3200" dirty="0" err="1"/>
              <a:t>its</a:t>
            </a:r>
            <a:r>
              <a:rPr lang="pl-PL" sz="3200" dirty="0"/>
              <a:t> </a:t>
            </a:r>
            <a:r>
              <a:rPr lang="pl-PL" sz="3200" dirty="0" err="1"/>
              <a:t>therapeutic</a:t>
            </a:r>
            <a:r>
              <a:rPr lang="pl-PL" sz="3200" dirty="0"/>
              <a:t> </a:t>
            </a:r>
            <a:r>
              <a:rPr lang="pl-PL" sz="3200" dirty="0" err="1"/>
              <a:t>efficacy</a:t>
            </a:r>
            <a:r>
              <a:rPr lang="pl-PL" sz="3200" dirty="0"/>
              <a:t> in a </a:t>
            </a:r>
            <a:r>
              <a:rPr lang="pl-PL" sz="3200" dirty="0" err="1"/>
              <a:t>number</a:t>
            </a:r>
            <a:r>
              <a:rPr lang="pl-PL" sz="3200" dirty="0"/>
              <a:t> of </a:t>
            </a:r>
            <a:r>
              <a:rPr lang="pl-PL" sz="3200" i="1" dirty="0"/>
              <a:t>in vitro </a:t>
            </a:r>
            <a:r>
              <a:rPr lang="pl-PL" sz="3200" dirty="0"/>
              <a:t>and </a:t>
            </a:r>
            <a:r>
              <a:rPr lang="pl-PL" sz="3200" i="1" dirty="0"/>
              <a:t>in vivo </a:t>
            </a:r>
            <a:r>
              <a:rPr lang="pl-PL" sz="3200" dirty="0" err="1"/>
              <a:t>models</a:t>
            </a:r>
            <a:r>
              <a:rPr lang="pl-PL" sz="3200" dirty="0"/>
              <a:t>.</a:t>
            </a:r>
          </a:p>
        </p:txBody>
      </p:sp>
      <p:sp>
        <p:nvSpPr>
          <p:cNvPr id="9" name="pole tekstowe 8"/>
          <p:cNvSpPr txBox="1"/>
          <p:nvPr/>
        </p:nvSpPr>
        <p:spPr>
          <a:xfrm>
            <a:off x="15039096" y="28416250"/>
            <a:ext cx="4800600" cy="978601"/>
          </a:xfrm>
          <a:prstGeom prst="rect">
            <a:avLst/>
          </a:prstGeom>
          <a:noFill/>
        </p:spPr>
        <p:txBody>
          <a:bodyPr wrap="square" rtlCol="0">
            <a:spAutoFit/>
          </a:bodyPr>
          <a:lstStyle/>
          <a:p>
            <a:r>
              <a:rPr lang="pl-PL" sz="3200" b="1" dirty="0"/>
              <a:t>Conclusion</a:t>
            </a:r>
            <a:r>
              <a:rPr lang="en-GB" sz="3200" b="1" dirty="0"/>
              <a:t>s</a:t>
            </a:r>
            <a:r>
              <a:rPr lang="pl-PL" dirty="0"/>
              <a:t> </a:t>
            </a:r>
          </a:p>
        </p:txBody>
      </p:sp>
      <p:sp>
        <p:nvSpPr>
          <p:cNvPr id="11" name="pole tekstowe 10"/>
          <p:cNvSpPr txBox="1"/>
          <p:nvPr/>
        </p:nvSpPr>
        <p:spPr>
          <a:xfrm>
            <a:off x="15080974" y="32203272"/>
            <a:ext cx="13796123" cy="5632311"/>
          </a:xfrm>
          <a:prstGeom prst="rect">
            <a:avLst/>
          </a:prstGeom>
          <a:noFill/>
        </p:spPr>
        <p:txBody>
          <a:bodyPr wrap="square" rtlCol="0">
            <a:spAutoFit/>
          </a:bodyPr>
          <a:lstStyle/>
          <a:p>
            <a:pPr marL="342900" lvl="0" indent="-342900" algn="just">
              <a:spcAft>
                <a:spcPts val="0"/>
              </a:spcAft>
              <a:buFont typeface="+mj-lt"/>
              <a:buAutoNum type="arabicPeriod"/>
            </a:pPr>
            <a:r>
              <a:rPr lang="en-GB" sz="2000" dirty="0">
                <a:ea typeface="Calibri"/>
                <a:cs typeface="Calibri"/>
              </a:rPr>
              <a:t>Wells, T.N.; </a:t>
            </a:r>
            <a:r>
              <a:rPr lang="en-GB" sz="2000" dirty="0" err="1">
                <a:ea typeface="Calibri"/>
                <a:cs typeface="Calibri"/>
              </a:rPr>
              <a:t>Hooft</a:t>
            </a:r>
            <a:r>
              <a:rPr lang="en-GB" sz="2000" dirty="0">
                <a:ea typeface="Calibri"/>
                <a:cs typeface="Calibri"/>
              </a:rPr>
              <a:t> van </a:t>
            </a:r>
            <a:r>
              <a:rPr lang="en-GB" sz="2000" dirty="0" err="1">
                <a:ea typeface="Calibri"/>
                <a:cs typeface="Calibri"/>
              </a:rPr>
              <a:t>Huijsduijnen</a:t>
            </a:r>
            <a:r>
              <a:rPr lang="en-GB" sz="2000" dirty="0">
                <a:ea typeface="Calibri"/>
                <a:cs typeface="Calibri"/>
              </a:rPr>
              <a:t>, R.; Van </a:t>
            </a:r>
            <a:r>
              <a:rPr lang="en-GB" sz="2000" dirty="0" err="1">
                <a:ea typeface="Calibri"/>
                <a:cs typeface="Calibri"/>
              </a:rPr>
              <a:t>Voorhis</a:t>
            </a:r>
            <a:r>
              <a:rPr lang="en-GB" sz="2000" dirty="0">
                <a:ea typeface="Calibri"/>
                <a:cs typeface="Calibri"/>
              </a:rPr>
              <a:t>, W.C. Malaria medicines: A glass half full? Nat. </a:t>
            </a:r>
            <a:r>
              <a:rPr lang="en-GB" sz="2000" dirty="0" err="1">
                <a:ea typeface="Calibri"/>
                <a:cs typeface="Calibri"/>
              </a:rPr>
              <a:t>Rev.Drug</a:t>
            </a:r>
            <a:r>
              <a:rPr lang="en-GB" sz="2000" dirty="0">
                <a:ea typeface="Calibri"/>
                <a:cs typeface="Calibri"/>
              </a:rPr>
              <a:t> </a:t>
            </a:r>
            <a:r>
              <a:rPr lang="en-GB" sz="2000" dirty="0" err="1">
                <a:ea typeface="Calibri"/>
                <a:cs typeface="Calibri"/>
              </a:rPr>
              <a:t>Discov</a:t>
            </a:r>
            <a:r>
              <a:rPr lang="en-GB" sz="2000" dirty="0">
                <a:ea typeface="Calibri"/>
                <a:cs typeface="Calibri"/>
              </a:rPr>
              <a:t>. </a:t>
            </a:r>
            <a:r>
              <a:rPr lang="en-GB" sz="2000" b="1" dirty="0">
                <a:ea typeface="Calibri"/>
                <a:cs typeface="Calibri"/>
              </a:rPr>
              <a:t>2015</a:t>
            </a:r>
            <a:r>
              <a:rPr lang="en-GB" sz="2000" dirty="0">
                <a:ea typeface="Calibri"/>
                <a:cs typeface="Calibri"/>
              </a:rPr>
              <a:t>, 14, 424–442.</a:t>
            </a:r>
            <a:endParaRPr lang="pl-PL" sz="2000" dirty="0">
              <a:ea typeface="Calibri"/>
              <a:cs typeface="Times New Roman"/>
            </a:endParaRPr>
          </a:p>
          <a:p>
            <a:pPr marL="342900" lvl="0" indent="-342900" algn="just">
              <a:spcAft>
                <a:spcPts val="0"/>
              </a:spcAft>
              <a:buFont typeface="+mj-lt"/>
              <a:buAutoNum type="arabicPeriod"/>
            </a:pPr>
            <a:r>
              <a:rPr lang="en-GB" sz="2000" dirty="0" err="1">
                <a:ea typeface="Calibri"/>
                <a:cs typeface="Calibri"/>
              </a:rPr>
              <a:t>Pinheiro</a:t>
            </a:r>
            <a:r>
              <a:rPr lang="en-GB" sz="2000" dirty="0">
                <a:ea typeface="Calibri"/>
                <a:cs typeface="Calibri"/>
              </a:rPr>
              <a:t>, L.C.S.; </a:t>
            </a:r>
            <a:r>
              <a:rPr lang="en-GB" sz="2000" dirty="0" err="1">
                <a:ea typeface="Calibri"/>
                <a:cs typeface="Calibri"/>
              </a:rPr>
              <a:t>Boechat</a:t>
            </a:r>
            <a:r>
              <a:rPr lang="en-GB" sz="2000" dirty="0">
                <a:ea typeface="Calibri"/>
                <a:cs typeface="Calibri"/>
              </a:rPr>
              <a:t>, N.; Ferreira, M.L.G.; Junior, C.C.S.; Jesus, A.M.L.; </a:t>
            </a:r>
            <a:r>
              <a:rPr lang="en-GB" sz="2000" dirty="0" err="1">
                <a:ea typeface="Calibri"/>
                <a:cs typeface="Calibri"/>
              </a:rPr>
              <a:t>Leite</a:t>
            </a:r>
            <a:r>
              <a:rPr lang="en-GB" sz="2000" dirty="0">
                <a:ea typeface="Calibri"/>
                <a:cs typeface="Calibri"/>
              </a:rPr>
              <a:t>, M.M.M.; Souza, N.; </a:t>
            </a:r>
            <a:r>
              <a:rPr lang="en-GB" sz="2000" dirty="0" err="1">
                <a:ea typeface="Calibri"/>
                <a:cs typeface="Calibri"/>
              </a:rPr>
              <a:t>Krettli</a:t>
            </a:r>
            <a:r>
              <a:rPr lang="en-GB" sz="2000" dirty="0">
                <a:ea typeface="Calibri"/>
                <a:cs typeface="Calibri"/>
              </a:rPr>
              <a:t>, A.U. Anti-</a:t>
            </a:r>
            <a:r>
              <a:rPr lang="en-GB" sz="2000" i="1" dirty="0">
                <a:ea typeface="Calibri"/>
                <a:cs typeface="Calibri"/>
              </a:rPr>
              <a:t>Plasmodium falciparum</a:t>
            </a:r>
            <a:r>
              <a:rPr lang="en-GB" sz="2000" dirty="0">
                <a:ea typeface="Calibri"/>
                <a:cs typeface="Calibri"/>
              </a:rPr>
              <a:t> activity of </a:t>
            </a:r>
            <a:r>
              <a:rPr lang="en-GB" sz="2000" dirty="0" err="1">
                <a:ea typeface="Calibri"/>
                <a:cs typeface="Calibri"/>
              </a:rPr>
              <a:t>quinoline-sulfonamide</a:t>
            </a:r>
            <a:r>
              <a:rPr lang="en-GB" sz="2000" dirty="0">
                <a:ea typeface="Calibri"/>
                <a:cs typeface="Calibri"/>
              </a:rPr>
              <a:t> hybrids. </a:t>
            </a:r>
            <a:r>
              <a:rPr lang="en-GB" sz="2000" dirty="0" err="1">
                <a:ea typeface="Calibri"/>
                <a:cs typeface="Calibri"/>
              </a:rPr>
              <a:t>Bioorg</a:t>
            </a:r>
            <a:r>
              <a:rPr lang="en-GB" sz="2000" dirty="0">
                <a:ea typeface="Calibri"/>
                <a:cs typeface="Calibri"/>
              </a:rPr>
              <a:t>. Med. Chem. </a:t>
            </a:r>
            <a:r>
              <a:rPr lang="en-GB" sz="2000" b="1" dirty="0">
                <a:ea typeface="Calibri"/>
                <a:cs typeface="Calibri"/>
              </a:rPr>
              <a:t>2015</a:t>
            </a:r>
            <a:r>
              <a:rPr lang="en-GB" sz="2000" dirty="0">
                <a:ea typeface="Calibri"/>
                <a:cs typeface="Calibri"/>
              </a:rPr>
              <a:t>, 23, 5979–5984.</a:t>
            </a:r>
            <a:endParaRPr lang="pl-PL" sz="2000" dirty="0">
              <a:ea typeface="Calibri"/>
              <a:cs typeface="Times New Roman"/>
            </a:endParaRPr>
          </a:p>
          <a:p>
            <a:pPr marL="342900" lvl="0" indent="-342900" algn="just">
              <a:spcAft>
                <a:spcPts val="0"/>
              </a:spcAft>
              <a:buFont typeface="+mj-lt"/>
              <a:buAutoNum type="arabicPeriod"/>
            </a:pPr>
            <a:r>
              <a:rPr lang="en-US" sz="2000" dirty="0">
                <a:ea typeface="Calibri"/>
                <a:cs typeface="Calibri"/>
              </a:rPr>
              <a:t>Manohar, S., Rajesh, U.C., Khan, S.I., </a:t>
            </a:r>
            <a:r>
              <a:rPr lang="en-US" sz="2000" dirty="0" err="1">
                <a:ea typeface="Calibri"/>
                <a:cs typeface="Calibri"/>
              </a:rPr>
              <a:t>Tekwani</a:t>
            </a:r>
            <a:r>
              <a:rPr lang="en-US" sz="2000" dirty="0">
                <a:ea typeface="Calibri"/>
                <a:cs typeface="Calibri"/>
              </a:rPr>
              <a:t>, B.L., </a:t>
            </a:r>
            <a:r>
              <a:rPr lang="en-US" sz="2000" dirty="0" err="1">
                <a:ea typeface="Calibri"/>
                <a:cs typeface="Calibri"/>
              </a:rPr>
              <a:t>Rawat</a:t>
            </a:r>
            <a:r>
              <a:rPr lang="en-US" sz="2000" dirty="0">
                <a:ea typeface="Calibri"/>
                <a:cs typeface="Calibri"/>
              </a:rPr>
              <a:t>, D.S. </a:t>
            </a:r>
            <a:r>
              <a:rPr lang="en-GB" sz="2000" dirty="0">
                <a:ea typeface="Calibri"/>
                <a:cs typeface="Calibri"/>
              </a:rPr>
              <a:t>Novel 4-aminoquinoline-pyrimidine based hybrids with improved </a:t>
            </a:r>
            <a:r>
              <a:rPr lang="en-GB" sz="2000" i="1" dirty="0">
                <a:ea typeface="Calibri"/>
                <a:cs typeface="Calibri"/>
              </a:rPr>
              <a:t>in vitro</a:t>
            </a:r>
            <a:r>
              <a:rPr lang="en-GB" sz="2000" dirty="0">
                <a:ea typeface="Calibri"/>
                <a:cs typeface="Calibri"/>
              </a:rPr>
              <a:t> and </a:t>
            </a:r>
            <a:r>
              <a:rPr lang="en-GB" sz="2000" i="1" dirty="0">
                <a:ea typeface="Calibri"/>
                <a:cs typeface="Calibri"/>
              </a:rPr>
              <a:t>in vivo</a:t>
            </a:r>
            <a:r>
              <a:rPr lang="en-GB" sz="2000" dirty="0">
                <a:ea typeface="Calibri"/>
                <a:cs typeface="Calibri"/>
              </a:rPr>
              <a:t> antimalarial activity. ACS Med </a:t>
            </a:r>
            <a:r>
              <a:rPr lang="en-GB" sz="2000" dirty="0" err="1">
                <a:ea typeface="Calibri"/>
                <a:cs typeface="Calibri"/>
              </a:rPr>
              <a:t>Chem</a:t>
            </a:r>
            <a:r>
              <a:rPr lang="en-GB" sz="2000" dirty="0">
                <a:ea typeface="Calibri"/>
                <a:cs typeface="Calibri"/>
              </a:rPr>
              <a:t> Lett. </a:t>
            </a:r>
            <a:r>
              <a:rPr lang="en-GB" sz="2000" b="1" dirty="0">
                <a:ea typeface="Calibri"/>
                <a:cs typeface="Calibri"/>
              </a:rPr>
              <a:t>2012</a:t>
            </a:r>
            <a:r>
              <a:rPr lang="en-GB" sz="2000" dirty="0">
                <a:ea typeface="Calibri"/>
                <a:cs typeface="Calibri"/>
              </a:rPr>
              <a:t>, 3,555-559.</a:t>
            </a:r>
            <a:endParaRPr lang="pl-PL" sz="2000" dirty="0">
              <a:ea typeface="Calibri"/>
              <a:cs typeface="Times New Roman"/>
            </a:endParaRPr>
          </a:p>
          <a:p>
            <a:pPr marL="342900" lvl="0" indent="-342900" algn="just">
              <a:spcAft>
                <a:spcPts val="0"/>
              </a:spcAft>
              <a:buFont typeface="+mj-lt"/>
              <a:buAutoNum type="arabicPeriod"/>
            </a:pPr>
            <a:r>
              <a:rPr lang="en-GB" sz="2000" dirty="0">
                <a:ea typeface="Calibri"/>
                <a:cs typeface="Calibri"/>
              </a:rPr>
              <a:t>Mallari, J.P., </a:t>
            </a:r>
            <a:r>
              <a:rPr lang="en-GB" sz="2000" dirty="0" err="1">
                <a:ea typeface="Calibri"/>
                <a:cs typeface="Calibri"/>
              </a:rPr>
              <a:t>Guiguemde</a:t>
            </a:r>
            <a:r>
              <a:rPr lang="en-GB" sz="2000" dirty="0">
                <a:ea typeface="Calibri"/>
                <a:cs typeface="Calibri"/>
              </a:rPr>
              <a:t>, W.A., Guy, R.K. Antimalarial activity of </a:t>
            </a:r>
            <a:r>
              <a:rPr lang="en-GB" sz="2000" dirty="0" err="1">
                <a:ea typeface="Calibri"/>
                <a:cs typeface="Calibri"/>
              </a:rPr>
              <a:t>thiosemicarbazones</a:t>
            </a:r>
            <a:r>
              <a:rPr lang="en-GB" sz="2000" dirty="0">
                <a:ea typeface="Calibri"/>
                <a:cs typeface="Calibri"/>
              </a:rPr>
              <a:t> and purine derived nitriles. </a:t>
            </a:r>
            <a:r>
              <a:rPr lang="en-GB" sz="2000" dirty="0" err="1">
                <a:ea typeface="Calibri"/>
                <a:cs typeface="Calibri"/>
              </a:rPr>
              <a:t>Bioorg</a:t>
            </a:r>
            <a:r>
              <a:rPr lang="en-GB" sz="2000" dirty="0">
                <a:ea typeface="Calibri"/>
                <a:cs typeface="Calibri"/>
              </a:rPr>
              <a:t>. Med. Chem. Lett. </a:t>
            </a:r>
            <a:r>
              <a:rPr lang="en-GB" sz="2000" b="1" dirty="0">
                <a:ea typeface="Calibri"/>
                <a:cs typeface="Calibri"/>
              </a:rPr>
              <a:t>2009</a:t>
            </a:r>
            <a:r>
              <a:rPr lang="en-GB" sz="2000" dirty="0">
                <a:ea typeface="Calibri"/>
                <a:cs typeface="Calibri"/>
              </a:rPr>
              <a:t>, 19, 3546-3549. </a:t>
            </a:r>
            <a:endParaRPr lang="pl-PL" sz="2000" dirty="0">
              <a:ea typeface="Calibri"/>
              <a:cs typeface="Times New Roman"/>
            </a:endParaRPr>
          </a:p>
          <a:p>
            <a:pPr marL="342900" lvl="0" indent="-342900" algn="just">
              <a:spcAft>
                <a:spcPts val="0"/>
              </a:spcAft>
              <a:buFont typeface="+mj-lt"/>
              <a:buAutoNum type="arabicPeriod"/>
            </a:pPr>
            <a:r>
              <a:rPr lang="en-GB" sz="2000" dirty="0" err="1">
                <a:ea typeface="Calibri"/>
                <a:cs typeface="Calibri"/>
              </a:rPr>
              <a:t>Boechat</a:t>
            </a:r>
            <a:r>
              <a:rPr lang="en-GB" sz="2000" dirty="0">
                <a:ea typeface="Calibri"/>
                <a:cs typeface="Calibri"/>
              </a:rPr>
              <a:t>, N.; </a:t>
            </a:r>
            <a:r>
              <a:rPr lang="en-GB" sz="2000" dirty="0" err="1">
                <a:ea typeface="Calibri"/>
                <a:cs typeface="Calibri"/>
              </a:rPr>
              <a:t>Pinheiro</a:t>
            </a:r>
            <a:r>
              <a:rPr lang="en-GB" sz="2000" dirty="0">
                <a:ea typeface="Calibri"/>
                <a:cs typeface="Calibri"/>
              </a:rPr>
              <a:t>, L.C.S.; Silva, T.S.; </a:t>
            </a:r>
            <a:r>
              <a:rPr lang="en-GB" sz="2000" dirty="0" err="1">
                <a:ea typeface="Calibri"/>
                <a:cs typeface="Calibri"/>
              </a:rPr>
              <a:t>Aguiar</a:t>
            </a:r>
            <a:r>
              <a:rPr lang="en-GB" sz="2000" dirty="0">
                <a:ea typeface="Calibri"/>
                <a:cs typeface="Calibri"/>
              </a:rPr>
              <a:t>, A.C.C.; </a:t>
            </a:r>
            <a:r>
              <a:rPr lang="en-GB" sz="2000" dirty="0" err="1">
                <a:ea typeface="Calibri"/>
                <a:cs typeface="Calibri"/>
              </a:rPr>
              <a:t>Carvalho</a:t>
            </a:r>
            <a:r>
              <a:rPr lang="en-GB" sz="2000" dirty="0">
                <a:ea typeface="Calibri"/>
                <a:cs typeface="Calibri"/>
              </a:rPr>
              <a:t>, A.S.; Bastos, M.M.; Costa, C.C.P.; </a:t>
            </a:r>
            <a:r>
              <a:rPr lang="en-GB" sz="2000" dirty="0" err="1">
                <a:ea typeface="Calibri"/>
                <a:cs typeface="Calibri"/>
              </a:rPr>
              <a:t>Pinheiro</a:t>
            </a:r>
            <a:r>
              <a:rPr lang="en-GB" sz="2000" dirty="0">
                <a:ea typeface="Calibri"/>
                <a:cs typeface="Calibri"/>
              </a:rPr>
              <a:t>, S.; Pinto, A.C.; </a:t>
            </a:r>
            <a:r>
              <a:rPr lang="en-GB" sz="2000" dirty="0" err="1">
                <a:ea typeface="Calibri"/>
                <a:cs typeface="Calibri"/>
              </a:rPr>
              <a:t>Mendonça</a:t>
            </a:r>
            <a:r>
              <a:rPr lang="en-GB" sz="2000" dirty="0">
                <a:ea typeface="Calibri"/>
                <a:cs typeface="Calibri"/>
              </a:rPr>
              <a:t>, J.S.; et al. New </a:t>
            </a:r>
            <a:r>
              <a:rPr lang="en-GB" sz="2000" dirty="0" err="1">
                <a:ea typeface="Calibri"/>
                <a:cs typeface="Calibri"/>
              </a:rPr>
              <a:t>Trifluoromethyl</a:t>
            </a:r>
            <a:r>
              <a:rPr lang="en-GB" sz="2000" dirty="0">
                <a:ea typeface="Calibri"/>
                <a:cs typeface="Calibri"/>
              </a:rPr>
              <a:t> </a:t>
            </a:r>
            <a:r>
              <a:rPr lang="en-GB" sz="2000" dirty="0" err="1">
                <a:ea typeface="Calibri"/>
                <a:cs typeface="Calibri"/>
              </a:rPr>
              <a:t>Triazolopyrimidines</a:t>
            </a:r>
            <a:r>
              <a:rPr lang="en-GB" sz="2000" dirty="0">
                <a:ea typeface="Calibri"/>
                <a:cs typeface="Calibri"/>
              </a:rPr>
              <a:t> as Anti-Plasmodium falciparum Agents. Molecules </a:t>
            </a:r>
            <a:r>
              <a:rPr lang="en-GB" sz="2000" b="1" dirty="0">
                <a:ea typeface="Calibri"/>
                <a:cs typeface="Calibri"/>
              </a:rPr>
              <a:t>2012</a:t>
            </a:r>
            <a:r>
              <a:rPr lang="en-GB" sz="2000" dirty="0">
                <a:ea typeface="Calibri"/>
                <a:cs typeface="Calibri"/>
              </a:rPr>
              <a:t>, 17, 8285–8302.</a:t>
            </a:r>
            <a:endParaRPr lang="pl-PL" sz="2000" dirty="0">
              <a:ea typeface="Calibri"/>
              <a:cs typeface="Times New Roman"/>
            </a:endParaRPr>
          </a:p>
          <a:p>
            <a:pPr marL="342900" lvl="0" indent="-342900" algn="just">
              <a:spcAft>
                <a:spcPts val="0"/>
              </a:spcAft>
              <a:buFont typeface="+mj-lt"/>
              <a:buAutoNum type="arabicPeriod"/>
            </a:pPr>
            <a:r>
              <a:rPr lang="en-GB" sz="2000" dirty="0" err="1">
                <a:solidFill>
                  <a:srgbClr val="212121"/>
                </a:solidFill>
                <a:ea typeface="Calibri"/>
                <a:cs typeface="Calibri"/>
              </a:rPr>
              <a:t>Locher</a:t>
            </a:r>
            <a:r>
              <a:rPr lang="en-GB" sz="2000" dirty="0">
                <a:solidFill>
                  <a:srgbClr val="212121"/>
                </a:solidFill>
                <a:ea typeface="Calibri"/>
                <a:cs typeface="Calibri"/>
              </a:rPr>
              <a:t>, C.P., Ruben, P.C., Gut, J., Rosenthal, P.J. 5HT1A serotonin receptor agonists inhibit </a:t>
            </a:r>
            <a:r>
              <a:rPr lang="en-GB" sz="2000" i="1" dirty="0">
                <a:solidFill>
                  <a:srgbClr val="212121"/>
                </a:solidFill>
                <a:ea typeface="Calibri"/>
                <a:cs typeface="Calibri"/>
              </a:rPr>
              <a:t>Plasmodium falciparum</a:t>
            </a:r>
            <a:r>
              <a:rPr lang="en-GB" sz="2000" dirty="0">
                <a:solidFill>
                  <a:srgbClr val="212121"/>
                </a:solidFill>
                <a:ea typeface="Calibri"/>
                <a:cs typeface="Calibri"/>
              </a:rPr>
              <a:t> by blocking a membrane channel. </a:t>
            </a:r>
            <a:r>
              <a:rPr lang="en-US" sz="2000" dirty="0" err="1">
                <a:solidFill>
                  <a:srgbClr val="212121"/>
                </a:solidFill>
                <a:ea typeface="Calibri"/>
                <a:cs typeface="Calibri"/>
              </a:rPr>
              <a:t>Antimicrob</a:t>
            </a:r>
            <a:r>
              <a:rPr lang="en-US" sz="2000" dirty="0">
                <a:solidFill>
                  <a:srgbClr val="212121"/>
                </a:solidFill>
                <a:ea typeface="Calibri"/>
                <a:cs typeface="Calibri"/>
              </a:rPr>
              <a:t>. Agents. </a:t>
            </a:r>
            <a:r>
              <a:rPr lang="en-US" sz="2000" dirty="0" err="1">
                <a:solidFill>
                  <a:srgbClr val="212121"/>
                </a:solidFill>
                <a:ea typeface="Calibri"/>
                <a:cs typeface="Calibri"/>
              </a:rPr>
              <a:t>Chemother</a:t>
            </a:r>
            <a:r>
              <a:rPr lang="en-US" sz="2000" dirty="0">
                <a:solidFill>
                  <a:srgbClr val="212121"/>
                </a:solidFill>
                <a:ea typeface="Calibri"/>
                <a:cs typeface="Calibri"/>
              </a:rPr>
              <a:t>. </a:t>
            </a:r>
            <a:r>
              <a:rPr lang="en-US" sz="2000" b="1" dirty="0">
                <a:solidFill>
                  <a:srgbClr val="212121"/>
                </a:solidFill>
                <a:ea typeface="Calibri"/>
                <a:cs typeface="Calibri"/>
              </a:rPr>
              <a:t>2003</a:t>
            </a:r>
            <a:r>
              <a:rPr lang="en-US" sz="2000" dirty="0">
                <a:solidFill>
                  <a:srgbClr val="212121"/>
                </a:solidFill>
                <a:ea typeface="Calibri"/>
                <a:cs typeface="Calibri"/>
              </a:rPr>
              <a:t>, 47, 3806-3809.</a:t>
            </a:r>
            <a:endParaRPr lang="pl-PL" sz="2000" dirty="0">
              <a:ea typeface="Calibri"/>
              <a:cs typeface="Times New Roman"/>
            </a:endParaRPr>
          </a:p>
          <a:p>
            <a:pPr marL="342900" lvl="0" indent="-342900" algn="just">
              <a:spcAft>
                <a:spcPts val="0"/>
              </a:spcAft>
              <a:buFont typeface="+mj-lt"/>
              <a:buAutoNum type="arabicPeriod"/>
            </a:pPr>
            <a:r>
              <a:rPr lang="en-GB" sz="2000" dirty="0">
                <a:ea typeface="Calibri"/>
                <a:cs typeface="Calibri"/>
              </a:rPr>
              <a:t>Trager, W., Jensen, J.B. Human malaria parasites in continuous culture Science. </a:t>
            </a:r>
            <a:r>
              <a:rPr lang="en-GB" sz="2000" b="1" dirty="0">
                <a:ea typeface="Calibri"/>
                <a:cs typeface="Calibri"/>
              </a:rPr>
              <a:t>1976</a:t>
            </a:r>
            <a:r>
              <a:rPr lang="en-GB" sz="2000" dirty="0">
                <a:ea typeface="Calibri"/>
                <a:cs typeface="Calibri"/>
              </a:rPr>
              <a:t>, 193, 673-675.</a:t>
            </a:r>
            <a:endParaRPr lang="pl-PL" sz="2000" dirty="0">
              <a:ea typeface="Calibri"/>
              <a:cs typeface="Times New Roman"/>
            </a:endParaRPr>
          </a:p>
          <a:p>
            <a:pPr marL="342900" lvl="0" indent="-342900" algn="just">
              <a:spcAft>
                <a:spcPts val="0"/>
              </a:spcAft>
              <a:buFont typeface="+mj-lt"/>
              <a:buAutoNum type="arabicPeriod"/>
            </a:pPr>
            <a:r>
              <a:rPr lang="en-GB" sz="2000" dirty="0" err="1">
                <a:ea typeface="Calibri"/>
                <a:cs typeface="Calibri"/>
              </a:rPr>
              <a:t>Makler</a:t>
            </a:r>
            <a:r>
              <a:rPr lang="en-GB" sz="2000" dirty="0">
                <a:ea typeface="Calibri"/>
                <a:cs typeface="Calibri"/>
              </a:rPr>
              <a:t>, M.T., </a:t>
            </a:r>
            <a:r>
              <a:rPr lang="en-GB" sz="2000" dirty="0" err="1">
                <a:ea typeface="Calibri"/>
                <a:cs typeface="Calibri"/>
              </a:rPr>
              <a:t>Hinrichs</a:t>
            </a:r>
            <a:r>
              <a:rPr lang="en-GB" sz="2000" dirty="0">
                <a:ea typeface="Calibri"/>
                <a:cs typeface="Calibri"/>
              </a:rPr>
              <a:t>, D.J. Measurement of the lactate dehydrogenase activity of </a:t>
            </a:r>
            <a:r>
              <a:rPr lang="en-GB" sz="2000" i="1" dirty="0">
                <a:ea typeface="Calibri"/>
                <a:cs typeface="Calibri"/>
              </a:rPr>
              <a:t>Plasmodium falciparum</a:t>
            </a:r>
            <a:r>
              <a:rPr lang="en-GB" sz="2000" dirty="0">
                <a:ea typeface="Calibri"/>
                <a:cs typeface="Calibri"/>
              </a:rPr>
              <a:t> as an assessment of </a:t>
            </a:r>
            <a:r>
              <a:rPr lang="en-GB" sz="2000" dirty="0" err="1">
                <a:ea typeface="Calibri"/>
                <a:cs typeface="Calibri"/>
              </a:rPr>
              <a:t>parasitemia</a:t>
            </a:r>
            <a:r>
              <a:rPr lang="en-GB" sz="2000" dirty="0">
                <a:ea typeface="Calibri"/>
                <a:cs typeface="Calibri"/>
              </a:rPr>
              <a:t>. Am. J. Trop. Med. </a:t>
            </a:r>
            <a:r>
              <a:rPr lang="en-GB" sz="2000" dirty="0" err="1">
                <a:ea typeface="Calibri"/>
                <a:cs typeface="Calibri"/>
              </a:rPr>
              <a:t>Hyg</a:t>
            </a:r>
            <a:r>
              <a:rPr lang="en-GB" sz="2000" dirty="0">
                <a:ea typeface="Calibri"/>
                <a:cs typeface="Calibri"/>
              </a:rPr>
              <a:t>., </a:t>
            </a:r>
            <a:r>
              <a:rPr lang="en-GB" sz="2000" b="1" dirty="0">
                <a:ea typeface="Calibri"/>
                <a:cs typeface="Calibri"/>
              </a:rPr>
              <a:t>1993</a:t>
            </a:r>
            <a:r>
              <a:rPr lang="en-GB" sz="2000" dirty="0">
                <a:ea typeface="Calibri"/>
                <a:cs typeface="Calibri"/>
              </a:rPr>
              <a:t> 48, 205-210.</a:t>
            </a:r>
            <a:endParaRPr lang="pl-PL" sz="2000" dirty="0">
              <a:ea typeface="Calibri"/>
              <a:cs typeface="Times New Roman"/>
            </a:endParaRPr>
          </a:p>
          <a:p>
            <a:pPr marL="342900" lvl="0" indent="-342900" algn="just">
              <a:spcAft>
                <a:spcPts val="0"/>
              </a:spcAft>
              <a:buFont typeface="+mj-lt"/>
              <a:buAutoNum type="arabicPeriod"/>
            </a:pPr>
            <a:r>
              <a:rPr lang="en-GB" sz="2000" dirty="0" err="1">
                <a:ea typeface="Calibri"/>
                <a:cs typeface="Calibri"/>
              </a:rPr>
              <a:t>Mosmann</a:t>
            </a:r>
            <a:r>
              <a:rPr lang="en-GB" sz="2000" dirty="0">
                <a:ea typeface="Calibri"/>
                <a:cs typeface="Calibri"/>
              </a:rPr>
              <a:t>, T. Rapid colorimetric assay for cellular growth and survival: application to proliferation and cytotoxicity assays. J. </a:t>
            </a:r>
            <a:r>
              <a:rPr lang="en-GB" sz="2000" dirty="0" err="1">
                <a:ea typeface="Calibri"/>
                <a:cs typeface="Calibri"/>
              </a:rPr>
              <a:t>Immunol</a:t>
            </a:r>
            <a:r>
              <a:rPr lang="en-GB" sz="2000" dirty="0">
                <a:ea typeface="Calibri"/>
                <a:cs typeface="Calibri"/>
              </a:rPr>
              <a:t>. Methods, </a:t>
            </a:r>
            <a:r>
              <a:rPr lang="en-GB" sz="2000" b="1" dirty="0">
                <a:ea typeface="Calibri"/>
                <a:cs typeface="Calibri"/>
              </a:rPr>
              <a:t>1983</a:t>
            </a:r>
            <a:r>
              <a:rPr lang="en-GB" sz="2000" dirty="0">
                <a:ea typeface="Calibri"/>
                <a:cs typeface="Calibri"/>
              </a:rPr>
              <a:t>, 65, 55-63.</a:t>
            </a:r>
            <a:endParaRPr lang="pl-PL" sz="2000" dirty="0">
              <a:ea typeface="Calibri"/>
              <a:cs typeface="Times New Roman"/>
            </a:endParaRPr>
          </a:p>
        </p:txBody>
      </p:sp>
    </p:spTree>
    <p:extLst>
      <p:ext uri="{BB962C8B-B14F-4D97-AF65-F5344CB8AC3E}">
        <p14:creationId xmlns:p14="http://schemas.microsoft.com/office/powerpoint/2010/main" val="108845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2083</TotalTime>
  <Words>497</Words>
  <Application>Microsoft Office PowerPoint</Application>
  <PresentationFormat>Niestandardowy</PresentationFormat>
  <Paragraphs>117</Paragraphs>
  <Slides>1</Slides>
  <Notes>0</Notes>
  <HiddenSlides>0</HiddenSlides>
  <MMClips>0</MMClips>
  <ScaleCrop>false</ScaleCrop>
  <HeadingPairs>
    <vt:vector size="4" baseType="variant">
      <vt:variant>
        <vt:lpstr>Motyw</vt:lpstr>
      </vt:variant>
      <vt:variant>
        <vt:i4>2</vt:i4>
      </vt:variant>
      <vt:variant>
        <vt:lpstr>Tytuły slajdów</vt:lpstr>
      </vt:variant>
      <vt:variant>
        <vt:i4>1</vt:i4>
      </vt:variant>
    </vt:vector>
  </HeadingPairs>
  <TitlesOfParts>
    <vt:vector size="3" baseType="lpstr">
      <vt:lpstr>Office Theme</vt:lpstr>
      <vt:lpstr>Custom Design</vt:lpstr>
      <vt:lpstr>New 5-HT1A receptor ligands as promising inhibitors of the growth of Plasmodium falciparum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ania</cp:lastModifiedBy>
  <cp:revision>111</cp:revision>
  <dcterms:created xsi:type="dcterms:W3CDTF">2015-04-04T09:45:50Z</dcterms:created>
  <dcterms:modified xsi:type="dcterms:W3CDTF">2020-10-30T20:20:53Z</dcterms:modified>
</cp:coreProperties>
</file>