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66" r:id="rId3"/>
  </p:sldIdLst>
  <p:sldSz cx="30275213" cy="42811700"/>
  <p:notesSz cx="6858000" cy="9144000"/>
  <p:defaultTextStyle>
    <a:defPPr>
      <a:defRPr lang="fr-FR"/>
    </a:defPPr>
    <a:lvl1pPr marL="0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1pPr>
    <a:lvl2pPr marL="1462811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2pPr>
    <a:lvl3pPr marL="2925623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3pPr>
    <a:lvl4pPr marL="4388434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4pPr>
    <a:lvl5pPr marL="5851246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5pPr>
    <a:lvl6pPr marL="7314057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6pPr>
    <a:lvl7pPr marL="8776868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7pPr>
    <a:lvl8pPr marL="10239680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8pPr>
    <a:lvl9pPr marL="11702491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6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a Schalnich" initials="MS" lastIdx="3" clrIdx="0"/>
  <p:cmAuthor id="1" name="Samanta" initials="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4197"/>
    <a:srgbClr val="C2A3E1"/>
    <a:srgbClr val="7339AD"/>
    <a:srgbClr val="6A4E9D"/>
    <a:srgbClr val="9683BA"/>
    <a:srgbClr val="9D6CCE"/>
    <a:srgbClr val="663399"/>
    <a:srgbClr val="6032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Destaqu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Estilo Claro 3 - Destaqu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00" autoAdjust="0"/>
    <p:restoredTop sz="94660"/>
  </p:normalViewPr>
  <p:slideViewPr>
    <p:cSldViewPr>
      <p:cViewPr>
        <p:scale>
          <a:sx n="50" d="100"/>
          <a:sy n="50" d="100"/>
        </p:scale>
        <p:origin x="-2496" y="-10032"/>
      </p:cViewPr>
      <p:guideLst>
        <p:guide orient="horz" pos="13486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20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FBF3B-F983-4F41-9E6C-02008BB91DD1}" type="datetimeFigureOut">
              <a:rPr lang="fr-FR" smtClean="0"/>
              <a:pPr/>
              <a:t>30/10/2020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69082-9D5D-43A3-B675-27AB9B8E552E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096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1pPr>
    <a:lvl2pPr marL="1462811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2pPr>
    <a:lvl3pPr marL="2925623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3pPr>
    <a:lvl4pPr marL="4388434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4pPr>
    <a:lvl5pPr marL="5851246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5pPr>
    <a:lvl6pPr marL="7314057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6pPr>
    <a:lvl7pPr marL="8776868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7pPr>
    <a:lvl8pPr marL="10239680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8pPr>
    <a:lvl9pPr marL="11702491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13299391"/>
            <a:ext cx="25733931" cy="91767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282" y="24259965"/>
            <a:ext cx="21192649" cy="109407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21E2D-A50B-495F-9AA4-3F10866B781B}" type="datetime1">
              <a:rPr lang="fr-FR" smtClean="0"/>
              <a:t>30/10/2020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6B278-45EA-45CC-9642-20CC60EAB0D1}" type="datetime1">
              <a:rPr lang="fr-FR" smtClean="0"/>
              <a:t>30/10/2020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49529" y="1714471"/>
            <a:ext cx="6811923" cy="365286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3761" y="1714471"/>
            <a:ext cx="19931182" cy="365286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16925-72EC-42D4-94D3-A1003B939FCE}" type="datetime1">
              <a:rPr lang="fr-FR" smtClean="0"/>
              <a:t>30/10/2020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</a:t>
            </a:r>
            <a:r>
              <a:rPr lang="it-IT" dirty="0" err="1"/>
              <a:t>Paper</a:t>
            </a:r>
            <a:r>
              <a:rPr lang="it-IT" dirty="0"/>
              <a:t>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r>
              <a:rPr lang="it-IT" dirty="0" err="1"/>
              <a:t>Fourth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  <a:p>
            <a:pPr lvl="4"/>
            <a:r>
              <a:rPr lang="it-IT" dirty="0" err="1"/>
              <a:t>Fifth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2774612" y="5479523"/>
            <a:ext cx="16453907" cy="1318062"/>
          </a:xfrm>
        </p:spPr>
        <p:txBody>
          <a:bodyPr>
            <a:normAutofit/>
          </a:bodyPr>
          <a:lstStyle>
            <a:lvl1pPr marL="0" indent="0" algn="r">
              <a:buNone/>
              <a:defRPr sz="5400">
                <a:solidFill>
                  <a:srgbClr val="FFFFFF"/>
                </a:solidFill>
              </a:defRPr>
            </a:lvl1pPr>
          </a:lstStyle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</a:t>
            </a:r>
            <a:r>
              <a:rPr lang="it-IT" dirty="0" err="1"/>
              <a:t>author’s</a:t>
            </a:r>
            <a:r>
              <a:rPr lang="it-IT" dirty="0"/>
              <a:t> </a:t>
            </a:r>
            <a:r>
              <a:rPr lang="it-IT" dirty="0" err="1"/>
              <a:t>name</a:t>
            </a:r>
            <a:r>
              <a:rPr lang="it-IT" dirty="0"/>
              <a:t> and </a:t>
            </a:r>
            <a:r>
              <a:rPr lang="it-IT" dirty="0" err="1"/>
              <a:t>affiliation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5945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4402" y="7006456"/>
            <a:ext cx="22706410" cy="1490481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6055"/>
            <a:ext cx="22706410" cy="1033624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924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89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3215"/>
            <a:ext cx="26112371" cy="1780847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50163"/>
            <a:ext cx="26112371" cy="936505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364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6633"/>
            <a:ext cx="12803892" cy="2716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89900" y="11396633"/>
            <a:ext cx="12803892" cy="2716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149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679" y="2279343"/>
            <a:ext cx="26112371" cy="8274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6687" y="10494814"/>
            <a:ext cx="12809147" cy="51433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6687" y="15638164"/>
            <a:ext cx="12809147" cy="230013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7" y="10494814"/>
            <a:ext cx="12872223" cy="51433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7" y="15638164"/>
            <a:ext cx="12872223" cy="230013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512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737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12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0309-1331-4F8F-AC1F-972AC9046391}" type="datetime1">
              <a:rPr lang="fr-FR" smtClean="0"/>
              <a:t>30/10/2020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687" y="2854114"/>
            <a:ext cx="9765859" cy="998939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2223" y="6164110"/>
            <a:ext cx="15326827" cy="304240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6687" y="12843511"/>
            <a:ext cx="9765859" cy="23794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69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687" y="2854114"/>
            <a:ext cx="9765859" cy="998939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872223" y="6164110"/>
            <a:ext cx="15326827" cy="3042405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6687" y="12843511"/>
            <a:ext cx="9765859" cy="23794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406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872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4" y="2279325"/>
            <a:ext cx="6528093" cy="362809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9" y="2279325"/>
            <a:ext cx="19079692" cy="362809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37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533" y="27510497"/>
            <a:ext cx="25733931" cy="85028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533" y="18145428"/>
            <a:ext cx="25733931" cy="93650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6765-7664-41F5-8267-06B87A0274DD}" type="datetime1">
              <a:rPr lang="fr-FR" smtClean="0"/>
              <a:t>30/10/2020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3761" y="9989411"/>
            <a:ext cx="13371552" cy="282537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89900" y="9989411"/>
            <a:ext cx="13371552" cy="282537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9947-2A44-4499-8893-791A730D1CEB}" type="datetime1">
              <a:rPr lang="fr-FR" smtClean="0"/>
              <a:t>30/10/2020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9583086"/>
            <a:ext cx="13376810" cy="39937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761" y="13576859"/>
            <a:ext cx="13376810" cy="246662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9396" y="9583086"/>
            <a:ext cx="13382065" cy="39937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9396" y="13576859"/>
            <a:ext cx="13382065" cy="246662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4740-CB78-4DA2-9449-5BA6BAB8E8B9}" type="datetime1">
              <a:rPr lang="fr-FR" smtClean="0"/>
              <a:t>30/10/2020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13E3-8353-4C2E-BE7C-26AE1B623ED5}" type="datetime1">
              <a:rPr lang="fr-FR" smtClean="0"/>
              <a:t>30/10/2020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3025-920A-462C-B19C-06B25E7A86DA}" type="datetime1">
              <a:rPr lang="fr-FR" smtClean="0"/>
              <a:t>30/10/2020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2958703" y="39680118"/>
            <a:ext cx="7064216" cy="2279326"/>
          </a:xfrm>
        </p:spPr>
        <p:txBody>
          <a:bodyPr/>
          <a:lstStyle/>
          <a:p>
            <a:fld id="{FCAEAE96-855E-42B1-8DE9-9C9E68DE18C5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9" y="1704542"/>
            <a:ext cx="9960336" cy="72542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6767" y="1704558"/>
            <a:ext cx="16924685" cy="365386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769" y="8958760"/>
            <a:ext cx="9960336" cy="292843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D6D2-AC3E-41CF-B9A3-5BCCE2F511AB}" type="datetime1">
              <a:rPr lang="fr-FR" smtClean="0"/>
              <a:t>30/10/2020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154" y="29968193"/>
            <a:ext cx="18165128" cy="35379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4154" y="3825307"/>
            <a:ext cx="18165128" cy="2568702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154" y="33506104"/>
            <a:ext cx="18165128" cy="50244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8312-C233-4B5A-993A-6F581BBA2EDC}" type="datetime1">
              <a:rPr lang="fr-FR" smtClean="0"/>
              <a:t>30/10/2020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761" y="1714454"/>
            <a:ext cx="27247692" cy="71352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9989411"/>
            <a:ext cx="27247692" cy="28253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761" y="39680118"/>
            <a:ext cx="7064216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FA5E1-D094-4A0B-B20B-B561C85E6A82}" type="datetime1">
              <a:rPr lang="fr-FR" smtClean="0"/>
              <a:t>30/10/2020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4031" y="39680118"/>
            <a:ext cx="9587151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7236" y="39680118"/>
            <a:ext cx="7064216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EAE96-855E-42B1-8DE9-9C9E68DE18C5}" type="slidenum">
              <a:rPr lang="fr-FR" smtClean="0"/>
              <a:pPr/>
              <a:t>‹nº›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9343"/>
            <a:ext cx="26112371" cy="8274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6633"/>
            <a:ext cx="26112371" cy="27163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80118"/>
            <a:ext cx="6811923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24ED9-1BAC-43CE-92AB-135E2507265C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80118"/>
            <a:ext cx="10217884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80118"/>
            <a:ext cx="6811923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29872-1DA2-4001-977B-942AFF1DF9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8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13" Type="http://schemas.openxmlformats.org/officeDocument/2006/relationships/oleObject" Target="../embeddings/oleObject4.bin"/><Relationship Id="rId18" Type="http://schemas.openxmlformats.org/officeDocument/2006/relationships/image" Target="../media/image6.emf"/><Relationship Id="rId3" Type="http://schemas.openxmlformats.org/officeDocument/2006/relationships/image" Target="../media/image7.jpg"/><Relationship Id="rId7" Type="http://schemas.openxmlformats.org/officeDocument/2006/relationships/oleObject" Target="../embeddings/oleObject1.bin"/><Relationship Id="rId12" Type="http://schemas.openxmlformats.org/officeDocument/2006/relationships/image" Target="../media/image3.emf"/><Relationship Id="rId17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jpg"/><Relationship Id="rId11" Type="http://schemas.openxmlformats.org/officeDocument/2006/relationships/oleObject" Target="../embeddings/oleObject3.bin"/><Relationship Id="rId5" Type="http://schemas.openxmlformats.org/officeDocument/2006/relationships/image" Target="../media/image9.png"/><Relationship Id="rId15" Type="http://schemas.openxmlformats.org/officeDocument/2006/relationships/oleObject" Target="../embeddings/oleObject5.bin"/><Relationship Id="rId10" Type="http://schemas.openxmlformats.org/officeDocument/2006/relationships/image" Target="../media/image2.emf"/><Relationship Id="rId4" Type="http://schemas.openxmlformats.org/officeDocument/2006/relationships/image" Target="../media/image8.jpeg"/><Relationship Id="rId9" Type="http://schemas.openxmlformats.org/officeDocument/2006/relationships/oleObject" Target="../embeddings/oleObject2.bin"/><Relationship Id="rId1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m 24">
            <a:extLst>
              <a:ext uri="{FF2B5EF4-FFF2-40B4-BE49-F238E27FC236}">
                <a16:creationId xmlns:a16="http://schemas.microsoft.com/office/drawing/2014/main" id="{40E2CF59-9F94-4FEB-9086-2242D06A6F8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42" b="33346"/>
          <a:stretch/>
        </p:blipFill>
        <p:spPr>
          <a:xfrm>
            <a:off x="15579082" y="24488775"/>
            <a:ext cx="7671291" cy="7966074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C4749122-F15F-4ECF-88AA-87BB9290EF3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98" t="20195" r="26284" b="13421"/>
          <a:stretch/>
        </p:blipFill>
        <p:spPr bwMode="auto">
          <a:xfrm>
            <a:off x="28483403" y="18789"/>
            <a:ext cx="1791810" cy="2508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5667" y="1136650"/>
            <a:ext cx="27235786" cy="2089196"/>
          </a:xfrm>
        </p:spPr>
        <p:txBody>
          <a:bodyPr>
            <a:normAutofit/>
          </a:bodyPr>
          <a:lstStyle/>
          <a:p>
            <a:pPr algn="l"/>
            <a:r>
              <a:rPr lang="en-GB" sz="6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inionPro-Regular"/>
              </a:rPr>
              <a:t>Pirfenidone sensitizes NSCLC cells to the antitumor effect of Vinorelbine</a:t>
            </a:r>
            <a:endParaRPr lang="en-US" sz="233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513760" y="7248187"/>
            <a:ext cx="27708939" cy="4295923"/>
          </a:xfrm>
          <a:prstGeom prst="roundRect">
            <a:avLst>
              <a:gd name="adj" fmla="val 3098"/>
            </a:avLst>
          </a:prstGeom>
          <a:ln w="12700">
            <a:solidFill>
              <a:srgbClr val="C2A3E1"/>
            </a:solidFill>
          </a:ln>
        </p:spPr>
        <p:txBody>
          <a:bodyPr>
            <a:normAutofit/>
          </a:bodyPr>
          <a:lstStyle/>
          <a:p>
            <a:pPr algn="just"/>
            <a:r>
              <a:rPr lang="pt-PT" sz="3800" b="1" i="1" dirty="0">
                <a:solidFill>
                  <a:srgbClr val="6A4E9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r>
              <a:rPr lang="en-GB" sz="3800" b="1" i="1" dirty="0">
                <a:solidFill>
                  <a:srgbClr val="6A4E9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Introduction</a:t>
            </a:r>
            <a:endParaRPr lang="en-GB" sz="38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06616" y="3041650"/>
            <a:ext cx="27716084" cy="3724928"/>
          </a:xfrm>
          <a:prstGeom prst="roundRect">
            <a:avLst>
              <a:gd name="adj" fmla="val 4952"/>
            </a:avLst>
          </a:prstGeom>
          <a:solidFill>
            <a:srgbClr val="7339AD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pt-PT" sz="4400" b="1" u="sng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Antunes</a:t>
            </a:r>
            <a:r>
              <a:rPr lang="pt-PT" sz="4400" b="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1,2,3</a:t>
            </a:r>
            <a:r>
              <a:rPr lang="pt-PT" sz="4400" b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C.P.R. Xavier</a:t>
            </a:r>
            <a:r>
              <a:rPr lang="pt-PT" sz="4400" b="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1,2</a:t>
            </a:r>
            <a:r>
              <a:rPr lang="pt-PT" sz="4400" b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J. Oliveira</a:t>
            </a:r>
            <a:r>
              <a:rPr lang="pt-PT" sz="4400" b="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PT" sz="4400" b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L.L. Santos</a:t>
            </a:r>
            <a:r>
              <a:rPr lang="pt-PT" sz="4400" b="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pt-PT" sz="4400" b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M.H. Vasconcelos</a:t>
            </a:r>
            <a:r>
              <a:rPr lang="pt-PT" sz="4400" b="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1,2,6</a:t>
            </a:r>
            <a:endParaRPr lang="pt-PT" sz="4400" b="1" dirty="0">
              <a:solidFill>
                <a:schemeClr val="bg1"/>
              </a:solidFill>
              <a:effectLst/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2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3700"/>
              </a:lnSpc>
              <a:spcAft>
                <a:spcPts val="800"/>
              </a:spcAft>
            </a:pPr>
            <a:r>
              <a:rPr lang="pt-BR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 i3S – Instituto de Investigação e Inovação em Saúde, University of Porto, Porto, Portugal; 2 Cancer Drug Resitance Group –IPATIMUP-Instituto de Patologia e Imunologia Molecular da Universidade do Porto, Porto, Portugal; </a:t>
            </a:r>
            <a:r>
              <a:rPr lang="en-US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FMUP-Faculty of Medicine of the University of Porto, Porto, Portugal</a:t>
            </a:r>
            <a:r>
              <a:rPr lang="en-US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; </a:t>
            </a:r>
            <a:r>
              <a:rPr lang="en-US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Department of Medical Oncology, IPO – Portuguese Institute of Oncology, Porto, Portugal; 5 Experimental Pathology and Therapeutics Group and Surgical Oncology Department, IPO - Portuguese Institute of Oncology, Porto, Portugal; 6 Department </a:t>
            </a:r>
            <a:r>
              <a:rPr lang="en-US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of Biological Sciences, FFUP - Faculty of Pharmacy of the University of Porto, Porto, Portugal;</a:t>
            </a:r>
            <a:endParaRPr lang="pt-PT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13761" y="15030000"/>
            <a:ext cx="13623845" cy="23063650"/>
          </a:xfrm>
          <a:prstGeom prst="roundRect">
            <a:avLst>
              <a:gd name="adj" fmla="val 1099"/>
            </a:avLst>
          </a:prstGeom>
          <a:ln>
            <a:solidFill>
              <a:srgbClr val="C2A3E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3800" b="1" i="1" dirty="0">
                <a:solidFill>
                  <a:srgbClr val="6A4E9D"/>
                </a:solidFill>
                <a:latin typeface="Arial" panose="020B0604020202020204" pitchFamily="34" charset="0"/>
              </a:rPr>
              <a:t>  Results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85391" y="40080916"/>
            <a:ext cx="27737308" cy="2508534"/>
          </a:xfrm>
          <a:prstGeom prst="rect">
            <a:avLst/>
          </a:prstGeom>
        </p:spPr>
      </p:pic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E5DE273F-E140-44F2-854A-2E7EA5C5BCCD}"/>
              </a:ext>
            </a:extLst>
          </p:cNvPr>
          <p:cNvSpPr txBox="1">
            <a:spLocks/>
          </p:cNvSpPr>
          <p:nvPr/>
        </p:nvSpPr>
        <p:spPr>
          <a:xfrm>
            <a:off x="15579082" y="15411000"/>
            <a:ext cx="13623845" cy="18806367"/>
          </a:xfrm>
          <a:prstGeom prst="roundRect">
            <a:avLst>
              <a:gd name="adj" fmla="val 913"/>
            </a:avLst>
          </a:prstGeom>
          <a:ln>
            <a:solidFill>
              <a:srgbClr val="C2A3E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solidFill>
                <a:srgbClr val="6A4E9D"/>
              </a:solidFill>
            </a:endParaRP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281DBC90-7175-4C39-9876-8477C79B3126}"/>
              </a:ext>
            </a:extLst>
          </p:cNvPr>
          <p:cNvSpPr txBox="1">
            <a:spLocks/>
          </p:cNvSpPr>
          <p:nvPr/>
        </p:nvSpPr>
        <p:spPr>
          <a:xfrm>
            <a:off x="1435428" y="11914641"/>
            <a:ext cx="13623845" cy="2881784"/>
          </a:xfrm>
          <a:prstGeom prst="roundRect">
            <a:avLst>
              <a:gd name="adj" fmla="val 6253"/>
            </a:avLst>
          </a:prstGeom>
          <a:ln>
            <a:solidFill>
              <a:srgbClr val="C2A3E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5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600" b="1" i="1" dirty="0">
                <a:solidFill>
                  <a:schemeClr val="tx1"/>
                </a:solidFill>
                <a:latin typeface="Arial" panose="020B0604020202020204" pitchFamily="34" charset="0"/>
              </a:rPr>
              <a:t>  </a:t>
            </a:r>
            <a:r>
              <a:rPr lang="en-US" sz="3800" b="1" i="1" dirty="0">
                <a:solidFill>
                  <a:srgbClr val="6A4E9D"/>
                </a:solidFill>
                <a:latin typeface="Arial" panose="020B0604020202020204" pitchFamily="34" charset="0"/>
              </a:rPr>
              <a:t>Aim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br>
              <a:rPr lang="en-US" sz="3600" dirty="0">
                <a:solidFill>
                  <a:schemeClr val="tx1"/>
                </a:solidFill>
              </a:rPr>
            </a:b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0B968D93-CE52-4780-96C1-99A2CCA9AB1B}"/>
              </a:ext>
            </a:extLst>
          </p:cNvPr>
          <p:cNvSpPr txBox="1">
            <a:spLocks/>
          </p:cNvSpPr>
          <p:nvPr/>
        </p:nvSpPr>
        <p:spPr>
          <a:xfrm>
            <a:off x="15579082" y="11914641"/>
            <a:ext cx="13623845" cy="3115359"/>
          </a:xfrm>
          <a:prstGeom prst="roundRect">
            <a:avLst>
              <a:gd name="adj" fmla="val 2474"/>
            </a:avLst>
          </a:prstGeom>
          <a:ln>
            <a:solidFill>
              <a:srgbClr val="C2A3E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5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800" b="1" i="1" dirty="0">
                <a:solidFill>
                  <a:srgbClr val="6A4E9D"/>
                </a:solidFill>
                <a:latin typeface="Arial" panose="020B0604020202020204" pitchFamily="34" charset="0"/>
              </a:rPr>
              <a:t>  Methodologies</a:t>
            </a:r>
          </a:p>
        </p:txBody>
      </p: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E55966FC-7B94-4090-9B1D-081C13F0A92E}"/>
              </a:ext>
            </a:extLst>
          </p:cNvPr>
          <p:cNvSpPr/>
          <p:nvPr/>
        </p:nvSpPr>
        <p:spPr>
          <a:xfrm>
            <a:off x="15579082" y="34401024"/>
            <a:ext cx="13643617" cy="3692626"/>
          </a:xfrm>
          <a:prstGeom prst="roundRect">
            <a:avLst>
              <a:gd name="adj" fmla="val 3736"/>
            </a:avLst>
          </a:prstGeom>
          <a:noFill/>
          <a:ln w="9525">
            <a:solidFill>
              <a:srgbClr val="C2A3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800" b="1" i="1" dirty="0">
                <a:solidFill>
                  <a:srgbClr val="6A4E9D"/>
                </a:solidFill>
                <a:latin typeface="Arial" panose="020B0604020202020204" pitchFamily="34" charset="0"/>
              </a:rPr>
              <a:t>  </a:t>
            </a:r>
          </a:p>
          <a:p>
            <a:r>
              <a:rPr lang="en-GB" sz="3800" b="1" i="1" dirty="0">
                <a:solidFill>
                  <a:srgbClr val="6A4E9D"/>
                </a:solidFill>
                <a:latin typeface="Arial" panose="020B0604020202020204" pitchFamily="34" charset="0"/>
              </a:rPr>
              <a:t>  Conclusion</a:t>
            </a:r>
          </a:p>
          <a:p>
            <a:endParaRPr lang="en-GB" sz="3800" b="1" i="1" dirty="0">
              <a:solidFill>
                <a:srgbClr val="6A4E9D"/>
              </a:solidFill>
              <a:latin typeface="Arial" panose="020B0604020202020204" pitchFamily="34" charset="0"/>
            </a:endParaRPr>
          </a:p>
          <a:p>
            <a:endParaRPr lang="en-GB" sz="3800" b="1" i="1" dirty="0">
              <a:solidFill>
                <a:srgbClr val="6A4E9D"/>
              </a:solidFill>
              <a:latin typeface="Arial" panose="020B0604020202020204" pitchFamily="34" charset="0"/>
            </a:endParaRPr>
          </a:p>
          <a:p>
            <a:endParaRPr lang="en-GB" sz="3800" b="1" i="1" dirty="0">
              <a:solidFill>
                <a:srgbClr val="6A4E9D"/>
              </a:solidFill>
              <a:latin typeface="Arial" panose="020B0604020202020204" pitchFamily="34" charset="0"/>
            </a:endParaRPr>
          </a:p>
          <a:p>
            <a:endParaRPr lang="en-GB" sz="3800" b="1" i="1" dirty="0">
              <a:solidFill>
                <a:srgbClr val="6A4E9D"/>
              </a:solidFill>
              <a:latin typeface="Arial" panose="020B0604020202020204" pitchFamily="34" charset="0"/>
            </a:endParaRPr>
          </a:p>
          <a:p>
            <a:endParaRPr lang="en-GB" sz="3800" b="1" i="1" dirty="0">
              <a:solidFill>
                <a:srgbClr val="6A4E9D"/>
              </a:solidFill>
              <a:latin typeface="Arial" panose="020B0604020202020204" pitchFamily="34" charset="0"/>
            </a:endParaRPr>
          </a:p>
          <a:p>
            <a:endParaRPr lang="en-GB" sz="3800" b="1" i="1" dirty="0">
              <a:solidFill>
                <a:srgbClr val="6A4E9D"/>
              </a:solidFill>
              <a:latin typeface="Arial" panose="020B0604020202020204" pitchFamily="34" charset="0"/>
            </a:endParaRPr>
          </a:p>
        </p:txBody>
      </p:sp>
      <p:sp>
        <p:nvSpPr>
          <p:cNvPr id="14" name="Retângulo: Cantos Arredondados 13">
            <a:extLst>
              <a:ext uri="{FF2B5EF4-FFF2-40B4-BE49-F238E27FC236}">
                <a16:creationId xmlns:a16="http://schemas.microsoft.com/office/drawing/2014/main" id="{BC0DFA63-C0B6-4118-9573-FC4A5DCEEC6A}"/>
              </a:ext>
            </a:extLst>
          </p:cNvPr>
          <p:cNvSpPr/>
          <p:nvPr/>
        </p:nvSpPr>
        <p:spPr>
          <a:xfrm>
            <a:off x="1515780" y="38272183"/>
            <a:ext cx="27706919" cy="1634025"/>
          </a:xfrm>
          <a:prstGeom prst="roundRect">
            <a:avLst>
              <a:gd name="adj" fmla="val 8334"/>
            </a:avLst>
          </a:prstGeom>
          <a:noFill/>
          <a:ln w="9525">
            <a:solidFill>
              <a:srgbClr val="C2A3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800" b="1" i="1" dirty="0">
                <a:solidFill>
                  <a:srgbClr val="6A4E9D"/>
                </a:solidFill>
                <a:latin typeface="Arial" panose="020B0604020202020204" pitchFamily="34" charset="0"/>
              </a:rPr>
              <a:t>  </a:t>
            </a:r>
            <a:r>
              <a:rPr lang="en-GB" sz="2800" b="1" i="1" dirty="0">
                <a:solidFill>
                  <a:srgbClr val="6A4E9D"/>
                </a:solidFill>
                <a:latin typeface="Arial" panose="020B0604020202020204" pitchFamily="34" charset="0"/>
              </a:rPr>
              <a:t>References</a:t>
            </a:r>
          </a:p>
          <a:p>
            <a:pPr marL="342900" indent="-342900">
              <a:buAutoNum type="arabicPeriod"/>
            </a:pPr>
            <a:r>
              <a:rPr lang="en-US" sz="2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Verbaanderd</a:t>
            </a:r>
            <a:r>
              <a:rPr lang="en-US" sz="2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C., et al., </a:t>
            </a:r>
            <a:r>
              <a:rPr lang="en-US" sz="22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Repurposing Drugs in Oncology: Next Steps.</a:t>
            </a:r>
            <a:r>
              <a:rPr lang="en-US" sz="2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Trends Cancer, 2017. </a:t>
            </a:r>
            <a:r>
              <a:rPr lang="en-US" sz="22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n-US" sz="2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(8): p. 543-546 ;</a:t>
            </a:r>
          </a:p>
          <a:p>
            <a:pPr marL="342900" indent="-342900">
              <a:buAutoNum type="arabicPeriod"/>
            </a:pPr>
            <a:r>
              <a:rPr lang="pt-PT" sz="2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Camerini</a:t>
            </a:r>
            <a:r>
              <a:rPr lang="pt-PT" sz="2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A., </a:t>
            </a:r>
            <a:r>
              <a:rPr lang="pt-PT" sz="2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</a:t>
            </a:r>
            <a:r>
              <a:rPr lang="pt-PT" sz="2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al., </a:t>
            </a:r>
            <a:r>
              <a:rPr lang="pt-PT" sz="220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Metronomic</a:t>
            </a:r>
            <a:r>
              <a:rPr lang="pt-PT" sz="22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oral </a:t>
            </a:r>
            <a:r>
              <a:rPr lang="pt-PT" sz="220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vinorelbine</a:t>
            </a:r>
            <a:r>
              <a:rPr lang="pt-PT" sz="22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as </a:t>
            </a:r>
            <a:r>
              <a:rPr lang="pt-PT" sz="220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first-line</a:t>
            </a:r>
            <a:r>
              <a:rPr lang="pt-PT" sz="22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PT" sz="220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treatment</a:t>
            </a:r>
            <a:r>
              <a:rPr lang="pt-PT" sz="22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pt-PT" sz="220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elderly</a:t>
            </a:r>
            <a:r>
              <a:rPr lang="pt-PT" sz="22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PT" sz="220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patients</a:t>
            </a:r>
            <a:r>
              <a:rPr lang="pt-PT" sz="22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PT" sz="220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pt-PT" sz="22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PT" sz="220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advanced</a:t>
            </a:r>
            <a:r>
              <a:rPr lang="pt-PT" sz="22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non-</a:t>
            </a:r>
            <a:r>
              <a:rPr lang="pt-PT" sz="220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small</a:t>
            </a:r>
            <a:r>
              <a:rPr lang="pt-PT" sz="22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PT" sz="220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cell</a:t>
            </a:r>
            <a:r>
              <a:rPr lang="pt-PT" sz="22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PT" sz="220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lung</a:t>
            </a:r>
            <a:r>
              <a:rPr lang="pt-PT" sz="22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PT" sz="220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cancer</a:t>
            </a:r>
            <a:r>
              <a:rPr lang="pt-PT" sz="22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pt-PT" sz="220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results</a:t>
            </a:r>
            <a:r>
              <a:rPr lang="pt-PT" sz="22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PT" sz="220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pt-PT" sz="22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pt-PT" sz="220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phase</a:t>
            </a:r>
            <a:r>
              <a:rPr lang="pt-PT" sz="22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II trial (MOVE trial).</a:t>
            </a:r>
            <a:r>
              <a:rPr lang="pt-PT" sz="2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BMC </a:t>
            </a:r>
            <a:r>
              <a:rPr lang="pt-PT" sz="2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Cancer</a:t>
            </a:r>
            <a:r>
              <a:rPr lang="pt-PT" sz="2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2015. </a:t>
            </a:r>
            <a:r>
              <a:rPr lang="pt-PT" sz="22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15</a:t>
            </a:r>
            <a:r>
              <a:rPr lang="pt-PT" sz="2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p. 359 ;</a:t>
            </a:r>
          </a:p>
          <a:p>
            <a:pPr marL="342900" indent="-342900">
              <a:buAutoNum type="arabicPeriod"/>
            </a:pPr>
            <a:r>
              <a:rPr lang="pt-PT" sz="2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Mediavilla</a:t>
            </a:r>
            <a:r>
              <a:rPr lang="pt-PT" sz="2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-Varela, M., </a:t>
            </a:r>
            <a:r>
              <a:rPr lang="pt-PT" sz="2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</a:t>
            </a:r>
            <a:r>
              <a:rPr lang="pt-PT" sz="2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al., </a:t>
            </a:r>
            <a:r>
              <a:rPr lang="pt-PT" sz="220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pt-PT" sz="22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PT" sz="220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anti-fibrotic</a:t>
            </a:r>
            <a:r>
              <a:rPr lang="pt-PT" sz="22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PT" sz="220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agent</a:t>
            </a:r>
            <a:r>
              <a:rPr lang="pt-PT" sz="22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PT" sz="220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pirfenidone</a:t>
            </a:r>
            <a:r>
              <a:rPr lang="pt-PT" sz="22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PT" sz="220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synergizes</a:t>
            </a:r>
            <a:r>
              <a:rPr lang="pt-PT" sz="22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PT" sz="220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pt-PT" sz="22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PT" sz="220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cisplatin</a:t>
            </a:r>
            <a:r>
              <a:rPr lang="pt-PT" sz="22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pt-PT" sz="220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killing</a:t>
            </a:r>
            <a:r>
              <a:rPr lang="pt-PT" sz="22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tumor </a:t>
            </a:r>
            <a:r>
              <a:rPr lang="pt-PT" sz="220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cells</a:t>
            </a:r>
            <a:r>
              <a:rPr lang="pt-PT" sz="22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PT" sz="220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pt-PT" sz="22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PT" sz="220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cancer-associated</a:t>
            </a:r>
            <a:r>
              <a:rPr lang="pt-PT" sz="22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PT" sz="220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fibroblasts</a:t>
            </a:r>
            <a:r>
              <a:rPr lang="pt-PT" sz="22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pt-PT" sz="2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BMC </a:t>
            </a:r>
            <a:r>
              <a:rPr lang="pt-PT" sz="2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Cancer</a:t>
            </a:r>
            <a:r>
              <a:rPr lang="pt-PT" sz="2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2016. </a:t>
            </a:r>
            <a:r>
              <a:rPr lang="pt-PT" sz="22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16</a:t>
            </a:r>
            <a:r>
              <a:rPr lang="pt-PT" sz="2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p. 176.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3713DB8B-5B0D-49F6-804C-2C19E93702C4}"/>
              </a:ext>
            </a:extLst>
          </p:cNvPr>
          <p:cNvSpPr txBox="1"/>
          <p:nvPr/>
        </p:nvSpPr>
        <p:spPr>
          <a:xfrm>
            <a:off x="1802605" y="7964760"/>
            <a:ext cx="2695884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3600" dirty="0">
                <a:latin typeface="Arial" panose="020B0604020202020204" pitchFamily="34" charset="0"/>
              </a:rPr>
              <a:t>Drug repurposing in cancer emerged as a strategy to identify antitumor potential in drugs clinically approved for the treatment of other diseases, offering new treatment possibilities especially for cancers with limited therapeutic alternatives [1], as the non-small cell lung cancer (NSCLC). Currently, Vinorelbine, an anti-mitotic drug, is used for the treatment of advanced NSCLC; however, it is often associated with  high toxicity levels [2]. Hence, the combination of Vinorelbine with repurposed drugs would allow to reduce its concentration and thus the associated toxicity. Pirfenidone, an approved anti-fibrotic drug, appears as a possible repurposing contestant as it has been previously demonstrated to sensitize different cancer cells to the effect of some anti-cancer agents [3].</a:t>
            </a:r>
            <a:endParaRPr lang="pt-PT" sz="3600" dirty="0">
              <a:latin typeface="Arial" panose="020B0604020202020204" pitchFamily="34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A138F79E-FC9E-4ED1-B6BA-86F3FD6D9D41}"/>
              </a:ext>
            </a:extLst>
          </p:cNvPr>
          <p:cNvSpPr txBox="1"/>
          <p:nvPr/>
        </p:nvSpPr>
        <p:spPr>
          <a:xfrm>
            <a:off x="1802605" y="12795250"/>
            <a:ext cx="132407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</a:rPr>
              <a:t>T</a:t>
            </a:r>
            <a:r>
              <a:rPr lang="en-GB" sz="3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his study aimed to assess the potential off-target effect of Pirfenidone as a chemosensitizer of NSCLC cells to Vinorelbine,  in order to reduce Vinorelbine’s</a:t>
            </a:r>
            <a:r>
              <a:rPr lang="en-GB" sz="3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concentration and toxicity.</a:t>
            </a:r>
            <a:endParaRPr lang="en-GB" sz="3600" dirty="0"/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638E09A7-246A-4B5A-BACB-ED1736491043}"/>
              </a:ext>
            </a:extLst>
          </p:cNvPr>
          <p:cNvSpPr txBox="1"/>
          <p:nvPr/>
        </p:nvSpPr>
        <p:spPr>
          <a:xfrm>
            <a:off x="15891299" y="12642850"/>
            <a:ext cx="1324074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</a:rPr>
              <a:t>Sulforhodamine B Assay;</a:t>
            </a:r>
          </a:p>
          <a:p>
            <a:pPr marL="571500" indent="-571500" algn="just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en-GB" sz="3600" dirty="0">
                <a:latin typeface="Arial" panose="020B0604020202020204" pitchFamily="34" charset="0"/>
              </a:rPr>
              <a:t>Trypan Blue Exclusion Assay;</a:t>
            </a:r>
          </a:p>
          <a:p>
            <a:pPr marL="571500" indent="-571500" algn="just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en-GB" sz="3600" dirty="0">
                <a:latin typeface="Arial" panose="020B0604020202020204" pitchFamily="34" charset="0"/>
              </a:rPr>
              <a:t>Cell Cycle Profile analysis by Flow Cytometry;</a:t>
            </a:r>
          </a:p>
          <a:p>
            <a:pPr marL="571500" indent="-571500" algn="just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en-GB" sz="3600" dirty="0">
                <a:latin typeface="Arial" panose="020B0604020202020204" pitchFamily="34" charset="0"/>
              </a:rPr>
              <a:t>BrdU Incorporation Assay.</a:t>
            </a:r>
            <a:endParaRPr lang="en-GB" sz="3600" dirty="0"/>
          </a:p>
        </p:txBody>
      </p:sp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48AF7599-B3FB-49C5-80A0-791FC4A0B5CB}"/>
              </a:ext>
            </a:extLst>
          </p:cNvPr>
          <p:cNvGraphicFramePr/>
          <p:nvPr/>
        </p:nvGraphicFramePr>
        <p:xfrm>
          <a:off x="1924882" y="17012784"/>
          <a:ext cx="12801602" cy="1574184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2602641">
                  <a:extLst>
                    <a:ext uri="{9D8B030D-6E8A-4147-A177-3AD203B41FA5}">
                      <a16:colId xmlns:a16="http://schemas.microsoft.com/office/drawing/2014/main" val="4283771351"/>
                    </a:ext>
                  </a:extLst>
                </a:gridCol>
                <a:gridCol w="4993682">
                  <a:extLst>
                    <a:ext uri="{9D8B030D-6E8A-4147-A177-3AD203B41FA5}">
                      <a16:colId xmlns:a16="http://schemas.microsoft.com/office/drawing/2014/main" val="1252691044"/>
                    </a:ext>
                  </a:extLst>
                </a:gridCol>
                <a:gridCol w="5205279">
                  <a:extLst>
                    <a:ext uri="{9D8B030D-6E8A-4147-A177-3AD203B41FA5}">
                      <a16:colId xmlns:a16="http://schemas.microsoft.com/office/drawing/2014/main" val="2245324105"/>
                    </a:ext>
                  </a:extLst>
                </a:gridCol>
              </a:tblGrid>
              <a:tr h="97809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2800" u="none" strike="noStrike" dirty="0">
                          <a:effectLst/>
                        </a:rPr>
                        <a:t>Cancer Cell Line</a:t>
                      </a:r>
                      <a:endParaRPr lang="en-GB" sz="5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PT" sz="2800" u="none" strike="noStrike" dirty="0">
                          <a:effectLst/>
                        </a:rPr>
                        <a:t>GI</a:t>
                      </a:r>
                      <a:r>
                        <a:rPr lang="pt-PT" sz="2800" u="none" strike="noStrike" baseline="-25000" dirty="0">
                          <a:effectLst/>
                        </a:rPr>
                        <a:t>50</a:t>
                      </a:r>
                      <a:r>
                        <a:rPr lang="pt-PT" sz="2800" u="none" strike="noStrike" dirty="0">
                          <a:effectLst/>
                        </a:rPr>
                        <a:t> (</a:t>
                      </a:r>
                      <a:r>
                        <a:rPr lang="pt-PT" sz="2800" u="none" strike="noStrike" dirty="0" err="1">
                          <a:effectLst/>
                        </a:rPr>
                        <a:t>nM</a:t>
                      </a:r>
                      <a:r>
                        <a:rPr lang="pt-PT" sz="2800" u="none" strike="noStrike" dirty="0">
                          <a:effectLst/>
                        </a:rPr>
                        <a:t>) </a:t>
                      </a:r>
                      <a:r>
                        <a:rPr lang="pt-PT" sz="2800" u="none" strike="noStrike" dirty="0" err="1">
                          <a:effectLst/>
                        </a:rPr>
                        <a:t>Vinorelbine</a:t>
                      </a:r>
                      <a:r>
                        <a:rPr lang="pt-PT" sz="2800" u="none" strike="noStrike" dirty="0">
                          <a:effectLst/>
                        </a:rPr>
                        <a:t> </a:t>
                      </a:r>
                      <a:r>
                        <a:rPr lang="pt-PT" sz="2800" u="none" strike="noStrike" dirty="0" err="1">
                          <a:effectLst/>
                        </a:rPr>
                        <a:t>at</a:t>
                      </a:r>
                      <a:r>
                        <a:rPr lang="pt-PT" sz="2800" u="none" strike="noStrike" dirty="0">
                          <a:effectLst/>
                        </a:rPr>
                        <a:t> 48h</a:t>
                      </a:r>
                      <a:endParaRPr lang="pt-PT" sz="5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b-NO" sz="2800" u="none" strike="noStrike" dirty="0">
                          <a:effectLst/>
                        </a:rPr>
                        <a:t>GI</a:t>
                      </a:r>
                      <a:r>
                        <a:rPr lang="nb-NO" sz="2800" u="none" strike="noStrike" baseline="-25000" dirty="0">
                          <a:effectLst/>
                        </a:rPr>
                        <a:t>50</a:t>
                      </a:r>
                      <a:r>
                        <a:rPr lang="nb-NO" sz="2800" u="none" strike="noStrike" dirty="0">
                          <a:effectLst/>
                        </a:rPr>
                        <a:t> (mM) Pirfenidone at 48h</a:t>
                      </a:r>
                      <a:endParaRPr lang="nb-NO" sz="5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3124133552"/>
                  </a:ext>
                </a:extLst>
              </a:tr>
              <a:tr h="59609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2800" u="none" strike="noStrike">
                          <a:effectLst/>
                        </a:rPr>
                        <a:t>NCI-H460</a:t>
                      </a:r>
                      <a:endParaRPr lang="en-GB" sz="5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PT" sz="2800" u="none" strike="noStrike">
                          <a:effectLst/>
                        </a:rPr>
                        <a:t>6.9 ± 0.46</a:t>
                      </a:r>
                      <a:endParaRPr lang="pt-PT" sz="5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PT" sz="2800" u="none" strike="noStrike" dirty="0">
                          <a:effectLst/>
                        </a:rPr>
                        <a:t>1.94 ± 0.03</a:t>
                      </a:r>
                      <a:endParaRPr lang="pt-PT" sz="5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3909573552"/>
                  </a:ext>
                </a:extLst>
              </a:tr>
            </a:tbl>
          </a:graphicData>
        </a:graphic>
      </p:graphicFrame>
      <p:sp>
        <p:nvSpPr>
          <p:cNvPr id="19" name="CaixaDeTexto 18">
            <a:extLst>
              <a:ext uri="{FF2B5EF4-FFF2-40B4-BE49-F238E27FC236}">
                <a16:creationId xmlns:a16="http://schemas.microsoft.com/office/drawing/2014/main" id="{057AE4B6-40D8-4472-822F-1A69C0E80BC2}"/>
              </a:ext>
            </a:extLst>
          </p:cNvPr>
          <p:cNvSpPr txBox="1"/>
          <p:nvPr/>
        </p:nvSpPr>
        <p:spPr>
          <a:xfrm>
            <a:off x="1924882" y="15988254"/>
            <a:ext cx="1280160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en-US" sz="2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 1 </a:t>
            </a:r>
            <a:r>
              <a:rPr lang="en-GB" sz="2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The GI50 values of NCI-H460 cell line treated with Vinorelbine and Pirfenidone, determined with the SRB assay. </a:t>
            </a:r>
            <a:r>
              <a:rPr lang="en-GB" sz="200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Results are presented as mean </a:t>
            </a:r>
            <a:r>
              <a:rPr lang="en-GB" sz="200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± SEM of 3 independent experiments.</a:t>
            </a:r>
            <a:endParaRPr lang="pt-PT" sz="20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A1F9BFE9-5813-44E0-8496-A577CD9C33AE}"/>
              </a:ext>
            </a:extLst>
          </p:cNvPr>
          <p:cNvSpPr txBox="1"/>
          <p:nvPr/>
        </p:nvSpPr>
        <p:spPr>
          <a:xfrm>
            <a:off x="1924882" y="19312641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(A)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D827A58C-50A1-4AC1-9AE1-97CEDD8972B1}"/>
              </a:ext>
            </a:extLst>
          </p:cNvPr>
          <p:cNvSpPr txBox="1"/>
          <p:nvPr/>
        </p:nvSpPr>
        <p:spPr>
          <a:xfrm>
            <a:off x="7983281" y="19312229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(B)</a:t>
            </a:r>
          </a:p>
        </p:txBody>
      </p:sp>
      <p:sp>
        <p:nvSpPr>
          <p:cNvPr id="33" name="Caixa de texto 7">
            <a:extLst>
              <a:ext uri="{FF2B5EF4-FFF2-40B4-BE49-F238E27FC236}">
                <a16:creationId xmlns:a16="http://schemas.microsoft.com/office/drawing/2014/main" id="{CF63888D-4243-4417-8CB1-53EF45FCB49A}"/>
              </a:ext>
            </a:extLst>
          </p:cNvPr>
          <p:cNvSpPr txBox="1"/>
          <p:nvPr/>
        </p:nvSpPr>
        <p:spPr>
          <a:xfrm>
            <a:off x="1802605" y="25131613"/>
            <a:ext cx="13017432" cy="1538883"/>
          </a:xfrm>
          <a:prstGeom prst="rect">
            <a:avLst/>
          </a:prstGeom>
          <a:solidFill>
            <a:prstClr val="white"/>
          </a:solidFill>
          <a:ln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1000"/>
              </a:spcAft>
            </a:pPr>
            <a:r>
              <a:rPr lang="en-US" sz="2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 1 –</a:t>
            </a:r>
            <a:r>
              <a:rPr lang="en-US" sz="200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Effect of the combination treatment of Vinorelbine and Pirfenidone in NCI-H460 cells. </a:t>
            </a:r>
            <a:r>
              <a:rPr lang="en-US" sz="200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GB" sz="200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etermination of the % of cell growth of the sensitive NCI-H460 cell line, treated with drug combinations consisting of </a:t>
            </a:r>
            <a:r>
              <a:rPr lang="en-GB" sz="2000" b="1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(A)</a:t>
            </a:r>
            <a:r>
              <a:rPr lang="en-GB" sz="200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Vinorelbine at 7 </a:t>
            </a:r>
            <a:r>
              <a:rPr lang="en-GB" sz="2000" i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nM</a:t>
            </a:r>
            <a:r>
              <a:rPr lang="en-GB" sz="200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with different concentrations of Pirfenidone; </a:t>
            </a:r>
            <a:r>
              <a:rPr lang="en-GB" sz="2000" b="1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(B)</a:t>
            </a:r>
            <a:r>
              <a:rPr lang="en-GB" sz="200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Pirfenidone at 2 mM with decreasing concentrations of Vinorelbine, using the SRB assay. Data represents the mean ± SEM of 3 independent experiments. * p &lt; 0.05, ** or ## p &lt; 0.01, *** or ### p &lt; 0.001, when comparing the effect of the drug combination with Vinorelbine (*) or Pirfenidone (#) on their own.</a:t>
            </a:r>
            <a:endParaRPr lang="pt-PT" sz="20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Caixa de texto 11">
            <a:extLst>
              <a:ext uri="{FF2B5EF4-FFF2-40B4-BE49-F238E27FC236}">
                <a16:creationId xmlns:a16="http://schemas.microsoft.com/office/drawing/2014/main" id="{56B2DE3B-E503-4EA9-9EE4-DB2E5F88C887}"/>
              </a:ext>
            </a:extLst>
          </p:cNvPr>
          <p:cNvSpPr txBox="1"/>
          <p:nvPr/>
        </p:nvSpPr>
        <p:spPr>
          <a:xfrm>
            <a:off x="1858298" y="31540450"/>
            <a:ext cx="12961740" cy="1231106"/>
          </a:xfrm>
          <a:prstGeom prst="rect">
            <a:avLst/>
          </a:prstGeom>
          <a:solidFill>
            <a:prstClr val="white"/>
          </a:solidFill>
          <a:ln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1000"/>
              </a:spcAft>
            </a:pPr>
            <a:r>
              <a:rPr lang="en-US" sz="2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 2</a:t>
            </a:r>
            <a:r>
              <a:rPr lang="en-GB" sz="200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GB" sz="2000" b="1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Viable cell number of NCI-H460 cells determined using the trypan blue exclusion assay.</a:t>
            </a:r>
            <a:r>
              <a:rPr lang="en-GB" sz="200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Cells were incubated with Vinorelbine and/or Pirfenidone for 48 h. Doxorubicin was used as positive control. Data are expressed as mean ± SEM from 3 independent experiments (n=3). * p&lt;0.05; ## p&lt;0.01, when comparing the effect of the drug combinations with Vinorelbine (*) or Pirfenidone (#) on their own.</a:t>
            </a:r>
            <a:endParaRPr lang="pt-PT" sz="20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Caixa de texto 13">
            <a:extLst>
              <a:ext uri="{FF2B5EF4-FFF2-40B4-BE49-F238E27FC236}">
                <a16:creationId xmlns:a16="http://schemas.microsoft.com/office/drawing/2014/main" id="{6E361A55-E054-4380-8712-A81D9B6BC486}"/>
              </a:ext>
            </a:extLst>
          </p:cNvPr>
          <p:cNvSpPr txBox="1"/>
          <p:nvPr/>
        </p:nvSpPr>
        <p:spPr>
          <a:xfrm>
            <a:off x="1896158" y="36771699"/>
            <a:ext cx="12923879" cy="1231106"/>
          </a:xfrm>
          <a:prstGeom prst="rect">
            <a:avLst/>
          </a:prstGeom>
          <a:solidFill>
            <a:prstClr val="white"/>
          </a:solidFill>
          <a:ln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1000"/>
              </a:spcAft>
            </a:pPr>
            <a:r>
              <a:rPr lang="en-US" sz="2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 3 –</a:t>
            </a:r>
            <a:r>
              <a:rPr lang="en-US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Effect of the drug combination on non-tumorigenic cells. </a:t>
            </a:r>
            <a:r>
              <a:rPr lang="en-GB" sz="200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Determination of the % of cell growth of the MCF10A non-tumorigenic breast cell line treated with the drug combination consisting of Vinorelbine at 7 </a:t>
            </a:r>
            <a:r>
              <a:rPr lang="en-GB" sz="2000" i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nM</a:t>
            </a:r>
            <a:r>
              <a:rPr lang="en-GB" sz="200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Pirfenidone at 2 mM, after (A) 48 h treatment or (B) 48 h treatment plus an additional 120 h without drug treatment,  using the SRB assay. Results represent</a:t>
            </a:r>
            <a:r>
              <a:rPr lang="en-GB" sz="200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mean ± SEM from 3 independent experiments (n=3).</a:t>
            </a:r>
            <a:endParaRPr lang="pt-PT" sz="20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01947303-ED6E-416C-987D-2676838FA1E6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03" t="8948" r="8399" b="46459"/>
          <a:stretch/>
        </p:blipFill>
        <p:spPr>
          <a:xfrm>
            <a:off x="15686961" y="16050901"/>
            <a:ext cx="6918245" cy="6522655"/>
          </a:xfrm>
          <a:prstGeom prst="rect">
            <a:avLst/>
          </a:prstGeom>
        </p:spPr>
      </p:pic>
      <p:pic>
        <p:nvPicPr>
          <p:cNvPr id="21" name="Imagem 20">
            <a:extLst>
              <a:ext uri="{FF2B5EF4-FFF2-40B4-BE49-F238E27FC236}">
                <a16:creationId xmlns:a16="http://schemas.microsoft.com/office/drawing/2014/main" id="{C8C2D3E0-99E7-4E8A-8878-0AC235754113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57" t="55141" r="7605" b="19550"/>
          <a:stretch/>
        </p:blipFill>
        <p:spPr>
          <a:xfrm>
            <a:off x="22461831" y="17138650"/>
            <a:ext cx="6553200" cy="3811115"/>
          </a:xfrm>
          <a:prstGeom prst="rect">
            <a:avLst/>
          </a:prstGeom>
        </p:spPr>
      </p:pic>
      <p:sp>
        <p:nvSpPr>
          <p:cNvPr id="22" name="CaixaDeTexto 21">
            <a:extLst>
              <a:ext uri="{FF2B5EF4-FFF2-40B4-BE49-F238E27FC236}">
                <a16:creationId xmlns:a16="http://schemas.microsoft.com/office/drawing/2014/main" id="{D79C52D5-24A3-407D-A637-D436F39A3B33}"/>
              </a:ext>
            </a:extLst>
          </p:cNvPr>
          <p:cNvSpPr txBox="1"/>
          <p:nvPr/>
        </p:nvSpPr>
        <p:spPr>
          <a:xfrm>
            <a:off x="15671006" y="15691262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(A)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1659F6D6-31CC-471E-B4CA-6BABB4AE41A2}"/>
              </a:ext>
            </a:extLst>
          </p:cNvPr>
          <p:cNvSpPr txBox="1"/>
          <p:nvPr/>
        </p:nvSpPr>
        <p:spPr>
          <a:xfrm>
            <a:off x="22115894" y="16919863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(B)</a:t>
            </a:r>
          </a:p>
        </p:txBody>
      </p:sp>
      <p:sp>
        <p:nvSpPr>
          <p:cNvPr id="43" name="Caixa de texto 85">
            <a:extLst>
              <a:ext uri="{FF2B5EF4-FFF2-40B4-BE49-F238E27FC236}">
                <a16:creationId xmlns:a16="http://schemas.microsoft.com/office/drawing/2014/main" id="{5B64AB80-C948-400C-8258-08749FA18B05}"/>
              </a:ext>
            </a:extLst>
          </p:cNvPr>
          <p:cNvSpPr txBox="1"/>
          <p:nvPr/>
        </p:nvSpPr>
        <p:spPr>
          <a:xfrm>
            <a:off x="15975806" y="22472650"/>
            <a:ext cx="12919994" cy="1538883"/>
          </a:xfrm>
          <a:prstGeom prst="rect">
            <a:avLst/>
          </a:prstGeom>
          <a:solidFill>
            <a:prstClr val="white"/>
          </a:solidFill>
          <a:ln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1000"/>
              </a:spcAft>
            </a:pPr>
            <a:r>
              <a:rPr lang="pt-PT" sz="2000" b="1" i="1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Figure</a:t>
            </a:r>
            <a:r>
              <a:rPr lang="pt-PT" sz="2000" b="1" i="1" dirty="0"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4</a:t>
            </a:r>
            <a:r>
              <a:rPr lang="pt-PT" sz="2000" b="1" i="1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– </a:t>
            </a:r>
            <a:r>
              <a:rPr lang="en-GB" sz="2000" b="1" i="1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Effect of the drug combination on the cell cycle profile of NCI-H460 cells.</a:t>
            </a:r>
            <a:r>
              <a:rPr lang="en-GB" sz="2000" i="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Cells were treated with Vinorelbine at 7 </a:t>
            </a:r>
            <a:r>
              <a:rPr lang="en-GB" sz="2000" i="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nM</a:t>
            </a:r>
            <a:r>
              <a:rPr lang="en-GB" sz="2000" i="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and/or Pirfenidone at 2 mM, and the cell cycle profile was analysed by flow cytometry.</a:t>
            </a:r>
            <a:r>
              <a:rPr lang="en-GB" sz="2000" b="1" i="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(A)</a:t>
            </a:r>
            <a:r>
              <a:rPr lang="en-GB" sz="2000" i="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Representative cell cycle histograms and </a:t>
            </a:r>
            <a:r>
              <a:rPr lang="en-GB" sz="2000" b="1" i="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(B)</a:t>
            </a:r>
            <a:r>
              <a:rPr lang="en-GB" sz="2000" i="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Frequency of cell cycle stages. Doxorubicin was used as positive control.  Data represents mean ± SEM of 3 independent experiments. + p &lt; 0.05; ** or ++ p &lt; 0.01; *** p &lt; 0.001, when comparing the effect of the treatment condition with Vinorelbine (*) or the vehicle (+).</a:t>
            </a:r>
            <a:endParaRPr lang="pt-PT" sz="2000" i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Caixa de texto 87">
            <a:extLst>
              <a:ext uri="{FF2B5EF4-FFF2-40B4-BE49-F238E27FC236}">
                <a16:creationId xmlns:a16="http://schemas.microsoft.com/office/drawing/2014/main" id="{78FBE1F3-D43E-42E2-9941-FCF914DADB7D}"/>
              </a:ext>
            </a:extLst>
          </p:cNvPr>
          <p:cNvSpPr txBox="1"/>
          <p:nvPr/>
        </p:nvSpPr>
        <p:spPr>
          <a:xfrm>
            <a:off x="15839662" y="32454850"/>
            <a:ext cx="13056138" cy="1746953"/>
          </a:xfrm>
          <a:prstGeom prst="rect">
            <a:avLst/>
          </a:prstGeom>
          <a:solidFill>
            <a:prstClr val="white"/>
          </a:solidFill>
          <a:ln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PT" sz="2000" b="1" i="1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Figure 5 </a:t>
            </a:r>
            <a:r>
              <a:rPr lang="en-US" sz="2000" b="1" i="1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-</a:t>
            </a:r>
            <a:r>
              <a:rPr lang="en-US" sz="2000" i="1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i="1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Effect of the drug combination on NCI-H460 cell proliferation</a:t>
            </a:r>
            <a:r>
              <a:rPr lang="en-GB" sz="2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. </a:t>
            </a:r>
            <a:r>
              <a:rPr lang="en-GB" sz="2000" b="1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(A)</a:t>
            </a:r>
            <a:r>
              <a:rPr lang="en-GB" sz="2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Representative fluorescence microscopy images (20X amplification) of the BrdU incorporation assay: </a:t>
            </a:r>
            <a:r>
              <a:rPr lang="en-GB" sz="2000" b="1" i="1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DAPI staining</a:t>
            </a:r>
            <a:r>
              <a:rPr lang="en-GB" sz="2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represents the total cell population (blue stained nuclei); </a:t>
            </a:r>
            <a:r>
              <a:rPr lang="en-GB" sz="2000" b="1" i="1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BrdU Incorporation</a:t>
            </a:r>
            <a:r>
              <a:rPr lang="en-GB" sz="2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represents proliferating cells (green); </a:t>
            </a:r>
            <a:r>
              <a:rPr lang="en-GB" sz="2000" b="1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(B)</a:t>
            </a:r>
            <a:r>
              <a:rPr lang="en-GB" sz="2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% of Proliferating Cells. Results represent mean ± SEM of 3 independent experiments. Doxorubicin was used as a positive control.</a:t>
            </a:r>
            <a:r>
              <a:rPr lang="en-US" sz="20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 </a:t>
            </a:r>
            <a:r>
              <a:rPr lang="en-GB" sz="2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++ p &lt; 0.01; ***,  ### or +++ p &lt; 0.001, when comparing with Vinorelbine (*) , Pirfenidone (#) or the vehicle (+). </a:t>
            </a:r>
            <a:endParaRPr lang="pt-PT" sz="2000" i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2DAD3389-92B8-455E-88FA-C21AE582EFF0}"/>
              </a:ext>
            </a:extLst>
          </p:cNvPr>
          <p:cNvSpPr txBox="1"/>
          <p:nvPr/>
        </p:nvSpPr>
        <p:spPr>
          <a:xfrm>
            <a:off x="15839661" y="35255424"/>
            <a:ext cx="13292387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3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inionPro-Regular"/>
              </a:rPr>
              <a:t>Results show that the drug combination decreases NSCLC </a:t>
            </a:r>
            <a:r>
              <a:rPr lang="en-GB" sz="33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MinionPro-Regular"/>
              </a:rPr>
              <a:t>cell growth and cell viability, promoting cell cycle arrest and reducing cellular proliferation. </a:t>
            </a:r>
            <a:r>
              <a:rPr lang="en-GB" sz="3300" dirty="0">
                <a:solidFill>
                  <a:srgbClr val="000000"/>
                </a:solidFill>
                <a:latin typeface="Arial" panose="020B0604020202020204" pitchFamily="34" charset="0"/>
              </a:rPr>
              <a:t>Future </a:t>
            </a:r>
            <a:r>
              <a:rPr lang="en-GB" sz="3300" i="1" dirty="0">
                <a:solidFill>
                  <a:srgbClr val="000000"/>
                </a:solidFill>
                <a:latin typeface="Arial" panose="020B0604020202020204" pitchFamily="34" charset="0"/>
              </a:rPr>
              <a:t>in vitro </a:t>
            </a:r>
            <a:r>
              <a:rPr lang="en-GB" sz="3300" dirty="0">
                <a:solidFill>
                  <a:srgbClr val="000000"/>
                </a:solidFill>
                <a:latin typeface="Arial" panose="020B0604020202020204" pitchFamily="34" charset="0"/>
              </a:rPr>
              <a:t>and </a:t>
            </a:r>
            <a:r>
              <a:rPr lang="en-GB" sz="3300" i="1" dirty="0">
                <a:solidFill>
                  <a:srgbClr val="000000"/>
                </a:solidFill>
                <a:latin typeface="Arial" panose="020B0604020202020204" pitchFamily="34" charset="0"/>
              </a:rPr>
              <a:t>in vivo </a:t>
            </a:r>
            <a:r>
              <a:rPr lang="en-GB" sz="3300" dirty="0">
                <a:solidFill>
                  <a:srgbClr val="000000"/>
                </a:solidFill>
                <a:latin typeface="Arial" panose="020B0604020202020204" pitchFamily="34" charset="0"/>
              </a:rPr>
              <a:t>studies will validate these results, to further evaluate the possibility of repurposing Pirfenidone for the adjuvant treatment of NSCLC in combination with Vinorelbine.</a:t>
            </a:r>
            <a:endParaRPr lang="pt-PT" sz="33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4ABE783-A35C-4117-941B-087BA28CE2E9}"/>
              </a:ext>
            </a:extLst>
          </p:cNvPr>
          <p:cNvSpPr txBox="1"/>
          <p:nvPr/>
        </p:nvSpPr>
        <p:spPr>
          <a:xfrm>
            <a:off x="15671006" y="2445385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(A)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A29618C5-4767-4A65-ABA4-12AD08B2F513}"/>
              </a:ext>
            </a:extLst>
          </p:cNvPr>
          <p:cNvSpPr txBox="1"/>
          <p:nvPr/>
        </p:nvSpPr>
        <p:spPr>
          <a:xfrm>
            <a:off x="23266972" y="26452041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(B)</a:t>
            </a:r>
          </a:p>
        </p:txBody>
      </p:sp>
      <p:graphicFrame>
        <p:nvGraphicFramePr>
          <p:cNvPr id="34" name="Objeto 33">
            <a:extLst>
              <a:ext uri="{FF2B5EF4-FFF2-40B4-BE49-F238E27FC236}">
                <a16:creationId xmlns:a16="http://schemas.microsoft.com/office/drawing/2014/main" id="{5E653AB1-D928-475D-B345-F3B33832E1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176276"/>
              </p:ext>
            </p:extLst>
          </p:nvPr>
        </p:nvGraphicFramePr>
        <p:xfrm>
          <a:off x="23277966" y="26390851"/>
          <a:ext cx="5651840" cy="45545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5" name="Prism 8" r:id="rId7" imgW="4680324" imgH="3660606" progId="Prism8.Document">
                  <p:embed/>
                </p:oleObj>
              </mc:Choice>
              <mc:Fallback>
                <p:oleObj name="Prism 8" r:id="rId7" imgW="4680324" imgH="3660606" progId="Prism8.Document">
                  <p:embed/>
                  <p:pic>
                    <p:nvPicPr>
                      <p:cNvPr id="3" name="Objeto 2">
                        <a:extLst>
                          <a:ext uri="{FF2B5EF4-FFF2-40B4-BE49-F238E27FC236}">
                            <a16:creationId xmlns:a16="http://schemas.microsoft.com/office/drawing/2014/main" id="{C1EE0FF3-028A-4438-815B-89A8812E570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277966" y="26390851"/>
                        <a:ext cx="5651840" cy="45545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to 37">
            <a:extLst>
              <a:ext uri="{FF2B5EF4-FFF2-40B4-BE49-F238E27FC236}">
                <a16:creationId xmlns:a16="http://schemas.microsoft.com/office/drawing/2014/main" id="{5223EBE9-3085-4735-996E-5545FB7133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9791807"/>
              </p:ext>
            </p:extLst>
          </p:nvPr>
        </p:nvGraphicFramePr>
        <p:xfrm>
          <a:off x="8094865" y="19304000"/>
          <a:ext cx="7177089" cy="5503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6" name="Prism 8" r:id="rId9" imgW="6949179" imgH="5150203" progId="Prism8.Document">
                  <p:embed/>
                </p:oleObj>
              </mc:Choice>
              <mc:Fallback>
                <p:oleObj name="Prism 8" r:id="rId9" imgW="6949179" imgH="5150203" progId="Prism8.Document">
                  <p:embed/>
                  <p:pic>
                    <p:nvPicPr>
                      <p:cNvPr id="3" name="Objeto 2">
                        <a:extLst>
                          <a:ext uri="{FF2B5EF4-FFF2-40B4-BE49-F238E27FC236}">
                            <a16:creationId xmlns:a16="http://schemas.microsoft.com/office/drawing/2014/main" id="{EF21B446-F68F-493F-8096-E2EA584181B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094865" y="19304000"/>
                        <a:ext cx="7177089" cy="55033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to 52">
            <a:extLst>
              <a:ext uri="{FF2B5EF4-FFF2-40B4-BE49-F238E27FC236}">
                <a16:creationId xmlns:a16="http://schemas.microsoft.com/office/drawing/2014/main" id="{673CAF75-1E2C-4E23-950B-E8D04BE8D0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8946694"/>
              </p:ext>
            </p:extLst>
          </p:nvPr>
        </p:nvGraphicFramePr>
        <p:xfrm>
          <a:off x="1535571" y="19469616"/>
          <a:ext cx="7048835" cy="5337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7" name="Prism 8" r:id="rId11" imgW="6796481" imgH="5168571" progId="Prism8.Document">
                  <p:embed/>
                </p:oleObj>
              </mc:Choice>
              <mc:Fallback>
                <p:oleObj name="Prism 8" r:id="rId11" imgW="6796481" imgH="5168571" progId="Prism8.Document">
                  <p:embed/>
                  <p:pic>
                    <p:nvPicPr>
                      <p:cNvPr id="3" name="Objeto 2">
                        <a:extLst>
                          <a:ext uri="{FF2B5EF4-FFF2-40B4-BE49-F238E27FC236}">
                            <a16:creationId xmlns:a16="http://schemas.microsoft.com/office/drawing/2014/main" id="{45D60A5E-066C-4BC5-BB7A-781C29393A5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35571" y="19469616"/>
                        <a:ext cx="7048835" cy="53376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to 54">
            <a:extLst>
              <a:ext uri="{FF2B5EF4-FFF2-40B4-BE49-F238E27FC236}">
                <a16:creationId xmlns:a16="http://schemas.microsoft.com/office/drawing/2014/main" id="{A6416CF3-6973-42C5-9D85-3CFB1F6EC1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6437720"/>
              </p:ext>
            </p:extLst>
          </p:nvPr>
        </p:nvGraphicFramePr>
        <p:xfrm>
          <a:off x="5563919" y="26818203"/>
          <a:ext cx="5001687" cy="44936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8" name="Prism 8" r:id="rId13" imgW="4439393" imgH="3988346" progId="Prism8.Document">
                  <p:embed/>
                </p:oleObj>
              </mc:Choice>
              <mc:Fallback>
                <p:oleObj name="Prism 8" r:id="rId13" imgW="4439393" imgH="3988346" progId="Prism8.Document">
                  <p:embed/>
                  <p:pic>
                    <p:nvPicPr>
                      <p:cNvPr id="3" name="Objeto 2">
                        <a:extLst>
                          <a:ext uri="{FF2B5EF4-FFF2-40B4-BE49-F238E27FC236}">
                            <a16:creationId xmlns:a16="http://schemas.microsoft.com/office/drawing/2014/main" id="{C9F29839-4389-4D19-AD0F-25BA794687C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563919" y="26818203"/>
                        <a:ext cx="5001687" cy="44936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to 56">
            <a:extLst>
              <a:ext uri="{FF2B5EF4-FFF2-40B4-BE49-F238E27FC236}">
                <a16:creationId xmlns:a16="http://schemas.microsoft.com/office/drawing/2014/main" id="{D9B01F77-130A-442E-81BC-DD3B86B72B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0167126"/>
              </p:ext>
            </p:extLst>
          </p:nvPr>
        </p:nvGraphicFramePr>
        <p:xfrm>
          <a:off x="2692586" y="32860406"/>
          <a:ext cx="5416290" cy="38844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9" name="Prism 8" r:id="rId15" imgW="5090518" imgH="3651602" progId="Prism8.Document">
                  <p:embed/>
                </p:oleObj>
              </mc:Choice>
              <mc:Fallback>
                <p:oleObj name="Prism 8" r:id="rId15" imgW="5090518" imgH="3651602" progId="Prism8.Document">
                  <p:embed/>
                  <p:pic>
                    <p:nvPicPr>
                      <p:cNvPr id="3" name="Objeto 2">
                        <a:extLst>
                          <a:ext uri="{FF2B5EF4-FFF2-40B4-BE49-F238E27FC236}">
                            <a16:creationId xmlns:a16="http://schemas.microsoft.com/office/drawing/2014/main" id="{EBB97D52-0090-4F54-9628-B7139FD7D08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692586" y="32860406"/>
                        <a:ext cx="5416290" cy="38844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to 58">
            <a:extLst>
              <a:ext uri="{FF2B5EF4-FFF2-40B4-BE49-F238E27FC236}">
                <a16:creationId xmlns:a16="http://schemas.microsoft.com/office/drawing/2014/main" id="{54F11AB6-241D-4075-9ED9-29E25302DB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7332804"/>
              </p:ext>
            </p:extLst>
          </p:nvPr>
        </p:nvGraphicFramePr>
        <p:xfrm>
          <a:off x="8469384" y="32835850"/>
          <a:ext cx="5416290" cy="38562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0" name="Prism 8" r:id="rId17" imgW="5115008" imgH="3642238" progId="Prism8.Document">
                  <p:embed/>
                </p:oleObj>
              </mc:Choice>
              <mc:Fallback>
                <p:oleObj name="Prism 8" r:id="rId17" imgW="5115008" imgH="3642238" progId="Prism8.Document">
                  <p:embed/>
                  <p:pic>
                    <p:nvPicPr>
                      <p:cNvPr id="3" name="Objeto 2">
                        <a:extLst>
                          <a:ext uri="{FF2B5EF4-FFF2-40B4-BE49-F238E27FC236}">
                            <a16:creationId xmlns:a16="http://schemas.microsoft.com/office/drawing/2014/main" id="{184F728F-EB1E-4799-AC0A-63C40C59D95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8469384" y="32835850"/>
                        <a:ext cx="5416290" cy="38562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6615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1072</Words>
  <Application>Microsoft Office PowerPoint</Application>
  <PresentationFormat>Personalizados</PresentationFormat>
  <Paragraphs>43</Paragraphs>
  <Slides>1</Slides>
  <Notes>0</Notes>
  <HiddenSlides>0</HiddenSlides>
  <MMClips>0</MMClips>
  <ScaleCrop>false</ScaleCrop>
  <HeadingPairs>
    <vt:vector size="8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incorporados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Palatino Linotype</vt:lpstr>
      <vt:lpstr>Office Theme</vt:lpstr>
      <vt:lpstr>Custom Design</vt:lpstr>
      <vt:lpstr>Prism 8</vt:lpstr>
      <vt:lpstr>Pirfenidone sensitizes NSCLC cells to the antitumor effect of Vinorelbine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Catarina Teixeira Antunes</cp:lastModifiedBy>
  <cp:revision>82</cp:revision>
  <dcterms:created xsi:type="dcterms:W3CDTF">2015-04-04T09:45:50Z</dcterms:created>
  <dcterms:modified xsi:type="dcterms:W3CDTF">2020-10-30T17:56:24Z</dcterms:modified>
</cp:coreProperties>
</file>