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80AF"/>
    <a:srgbClr val="663399"/>
    <a:srgbClr val="B9B6C8"/>
    <a:srgbClr val="F4A66C"/>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D3B7C-1DA6-434C-AED3-0ED039A500CC}" v="319" dt="2020-10-30T19:59:05.516"/>
    <p1510:client id="{D0C809FC-8491-4AB7-A21D-FE25B63CA971}" v="293" dt="2020-10-30T12:15:10.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1" autoAdjust="0"/>
    <p:restoredTop sz="94660"/>
  </p:normalViewPr>
  <p:slideViewPr>
    <p:cSldViewPr>
      <p:cViewPr varScale="1">
        <p:scale>
          <a:sx n="12" d="100"/>
          <a:sy n="12" d="100"/>
        </p:scale>
        <p:origin x="3065" y="182"/>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Reis" userId="e2e9f8139d09c5fc" providerId="LiveId" clId="{076D3B7C-1DA6-434C-AED3-0ED039A500CC}"/>
    <pc:docChg chg="undo custSel addSld delSld modSld">
      <pc:chgData name="Sara Reis" userId="e2e9f8139d09c5fc" providerId="LiveId" clId="{076D3B7C-1DA6-434C-AED3-0ED039A500CC}" dt="2020-10-30T19:58:45.760" v="670" actId="948"/>
      <pc:docMkLst>
        <pc:docMk/>
      </pc:docMkLst>
      <pc:sldChg chg="addSp delSp modSp add del mod">
        <pc:chgData name="Sara Reis" userId="e2e9f8139d09c5fc" providerId="LiveId" clId="{076D3B7C-1DA6-434C-AED3-0ED039A500CC}" dt="2020-10-30T19:58:45.760" v="670" actId="948"/>
        <pc:sldMkLst>
          <pc:docMk/>
          <pc:sldMk cId="1088454022" sldId="265"/>
        </pc:sldMkLst>
        <pc:spChg chg="mod">
          <ac:chgData name="Sara Reis" userId="e2e9f8139d09c5fc" providerId="LiveId" clId="{076D3B7C-1DA6-434C-AED3-0ED039A500CC}" dt="2020-10-30T12:55:24.249" v="548" actId="14100"/>
          <ac:spMkLst>
            <pc:docMk/>
            <pc:sldMk cId="1088454022" sldId="265"/>
            <ac:spMk id="3" creationId="{C0DAD0C5-27A9-49F6-AF8A-0F3D45B31DBC}"/>
          </ac:spMkLst>
        </pc:spChg>
        <pc:spChg chg="mod">
          <ac:chgData name="Sara Reis" userId="e2e9f8139d09c5fc" providerId="LiveId" clId="{076D3B7C-1DA6-434C-AED3-0ED039A500CC}" dt="2020-10-30T12:22:23.698" v="194" actId="1076"/>
          <ac:spMkLst>
            <pc:docMk/>
            <pc:sldMk cId="1088454022" sldId="265"/>
            <ac:spMk id="4" creationId="{00000000-0000-0000-0000-000000000000}"/>
          </ac:spMkLst>
        </pc:spChg>
        <pc:spChg chg="mod">
          <ac:chgData name="Sara Reis" userId="e2e9f8139d09c5fc" providerId="LiveId" clId="{076D3B7C-1DA6-434C-AED3-0ED039A500CC}" dt="2020-10-30T12:45:23.261" v="463" actId="14100"/>
          <ac:spMkLst>
            <pc:docMk/>
            <pc:sldMk cId="1088454022" sldId="265"/>
            <ac:spMk id="5" creationId="{9C1E72C2-9A56-44E2-8879-8E25DF2CB8B6}"/>
          </ac:spMkLst>
        </pc:spChg>
        <pc:spChg chg="add mod">
          <ac:chgData name="Sara Reis" userId="e2e9f8139d09c5fc" providerId="LiveId" clId="{076D3B7C-1DA6-434C-AED3-0ED039A500CC}" dt="2020-10-30T12:45:34.242" v="470" actId="1035"/>
          <ac:spMkLst>
            <pc:docMk/>
            <pc:sldMk cId="1088454022" sldId="265"/>
            <ac:spMk id="6" creationId="{5815FFFC-A4CC-4DCE-82AB-5C8E0C84B693}"/>
          </ac:spMkLst>
        </pc:spChg>
        <pc:spChg chg="add mod">
          <ac:chgData name="Sara Reis" userId="e2e9f8139d09c5fc" providerId="LiveId" clId="{076D3B7C-1DA6-434C-AED3-0ED039A500CC}" dt="2020-10-30T12:45:34.242" v="470" actId="1035"/>
          <ac:spMkLst>
            <pc:docMk/>
            <pc:sldMk cId="1088454022" sldId="265"/>
            <ac:spMk id="7" creationId="{8996FDBB-C6B1-4F8F-A000-4CA3BE82EEA5}"/>
          </ac:spMkLst>
        </pc:spChg>
        <pc:spChg chg="add mod">
          <ac:chgData name="Sara Reis" userId="e2e9f8139d09c5fc" providerId="LiveId" clId="{076D3B7C-1DA6-434C-AED3-0ED039A500CC}" dt="2020-10-30T19:57:23.701" v="665" actId="1076"/>
          <ac:spMkLst>
            <pc:docMk/>
            <pc:sldMk cId="1088454022" sldId="265"/>
            <ac:spMk id="9" creationId="{E976AFAC-ECD5-44EB-ABF0-5EE51305F619}"/>
          </ac:spMkLst>
        </pc:spChg>
        <pc:spChg chg="mod ord">
          <ac:chgData name="Sara Reis" userId="e2e9f8139d09c5fc" providerId="LiveId" clId="{076D3B7C-1DA6-434C-AED3-0ED039A500CC}" dt="2020-10-30T19:58:45.760" v="670" actId="948"/>
          <ac:spMkLst>
            <pc:docMk/>
            <pc:sldMk cId="1088454022" sldId="265"/>
            <ac:spMk id="14" creationId="{D1945C3A-4E9D-445B-8E41-53F8C7F1FF6C}"/>
          </ac:spMkLst>
        </pc:spChg>
        <pc:spChg chg="mod">
          <ac:chgData name="Sara Reis" userId="e2e9f8139d09c5fc" providerId="LiveId" clId="{076D3B7C-1DA6-434C-AED3-0ED039A500CC}" dt="2020-10-30T12:45:59.960" v="476" actId="1035"/>
          <ac:spMkLst>
            <pc:docMk/>
            <pc:sldMk cId="1088454022" sldId="265"/>
            <ac:spMk id="16" creationId="{2D3F486E-B132-4DCE-9746-2274B5B62749}"/>
          </ac:spMkLst>
        </pc:spChg>
        <pc:spChg chg="mod">
          <ac:chgData name="Sara Reis" userId="e2e9f8139d09c5fc" providerId="LiveId" clId="{076D3B7C-1DA6-434C-AED3-0ED039A500CC}" dt="2020-10-30T12:45:59.960" v="476" actId="1035"/>
          <ac:spMkLst>
            <pc:docMk/>
            <pc:sldMk cId="1088454022" sldId="265"/>
            <ac:spMk id="18" creationId="{6A1DD1C2-5218-4489-82CA-B9D71915B586}"/>
          </ac:spMkLst>
        </pc:spChg>
        <pc:spChg chg="add mod">
          <ac:chgData name="Sara Reis" userId="e2e9f8139d09c5fc" providerId="LiveId" clId="{076D3B7C-1DA6-434C-AED3-0ED039A500CC}" dt="2020-10-30T12:54:44.799" v="539" actId="1035"/>
          <ac:spMkLst>
            <pc:docMk/>
            <pc:sldMk cId="1088454022" sldId="265"/>
            <ac:spMk id="19" creationId="{EF7237C4-4279-4341-AFB8-C87F54DA8B29}"/>
          </ac:spMkLst>
        </pc:spChg>
        <pc:spChg chg="mod">
          <ac:chgData name="Sara Reis" userId="e2e9f8139d09c5fc" providerId="LiveId" clId="{076D3B7C-1DA6-434C-AED3-0ED039A500CC}" dt="2020-10-30T19:57:29.392" v="667" actId="1037"/>
          <ac:spMkLst>
            <pc:docMk/>
            <pc:sldMk cId="1088454022" sldId="265"/>
            <ac:spMk id="20" creationId="{959CEAB0-F28B-484C-8324-7E1D71F0F197}"/>
          </ac:spMkLst>
        </pc:spChg>
        <pc:spChg chg="mod">
          <ac:chgData name="Sara Reis" userId="e2e9f8139d09c5fc" providerId="LiveId" clId="{076D3B7C-1DA6-434C-AED3-0ED039A500CC}" dt="2020-10-30T19:57:29.392" v="667" actId="1037"/>
          <ac:spMkLst>
            <pc:docMk/>
            <pc:sldMk cId="1088454022" sldId="265"/>
            <ac:spMk id="22" creationId="{8199986D-CB93-4D8E-A9E1-2AD2EF7FF714}"/>
          </ac:spMkLst>
        </pc:spChg>
        <pc:spChg chg="mod">
          <ac:chgData name="Sara Reis" userId="e2e9f8139d09c5fc" providerId="LiveId" clId="{076D3B7C-1DA6-434C-AED3-0ED039A500CC}" dt="2020-10-30T12:55:07.136" v="547" actId="1036"/>
          <ac:spMkLst>
            <pc:docMk/>
            <pc:sldMk cId="1088454022" sldId="265"/>
            <ac:spMk id="34" creationId="{D425D332-2707-4E57-A5F1-E4A02B5D0CC9}"/>
          </ac:spMkLst>
        </pc:spChg>
        <pc:spChg chg="del mod">
          <ac:chgData name="Sara Reis" userId="e2e9f8139d09c5fc" providerId="LiveId" clId="{076D3B7C-1DA6-434C-AED3-0ED039A500CC}" dt="2020-10-30T12:53:18.483" v="517" actId="478"/>
          <ac:spMkLst>
            <pc:docMk/>
            <pc:sldMk cId="1088454022" sldId="265"/>
            <ac:spMk id="36" creationId="{094DA10D-ED9C-45B9-B069-2C505B15F547}"/>
          </ac:spMkLst>
        </pc:spChg>
        <pc:spChg chg="del mod">
          <ac:chgData name="Sara Reis" userId="e2e9f8139d09c5fc" providerId="LiveId" clId="{076D3B7C-1DA6-434C-AED3-0ED039A500CC}" dt="2020-10-30T12:40:14.812" v="314" actId="478"/>
          <ac:spMkLst>
            <pc:docMk/>
            <pc:sldMk cId="1088454022" sldId="265"/>
            <ac:spMk id="38" creationId="{3BD95508-E1A8-441C-AB32-46982ADB8063}"/>
          </ac:spMkLst>
        </pc:spChg>
        <pc:spChg chg="mod">
          <ac:chgData name="Sara Reis" userId="e2e9f8139d09c5fc" providerId="LiveId" clId="{076D3B7C-1DA6-434C-AED3-0ED039A500CC}" dt="2020-10-30T19:48:54.811" v="584" actId="1035"/>
          <ac:spMkLst>
            <pc:docMk/>
            <pc:sldMk cId="1088454022" sldId="265"/>
            <ac:spMk id="42" creationId="{1B8959EC-5C36-47BD-89B7-1D2B081EFC38}"/>
          </ac:spMkLst>
        </pc:spChg>
        <pc:spChg chg="mod">
          <ac:chgData name="Sara Reis" userId="e2e9f8139d09c5fc" providerId="LiveId" clId="{076D3B7C-1DA6-434C-AED3-0ED039A500CC}" dt="2020-10-30T19:48:36.807" v="576" actId="1076"/>
          <ac:spMkLst>
            <pc:docMk/>
            <pc:sldMk cId="1088454022" sldId="265"/>
            <ac:spMk id="46" creationId="{246B3385-EFE5-4777-AA99-9D3E61E834BA}"/>
          </ac:spMkLst>
        </pc:spChg>
        <pc:spChg chg="mod">
          <ac:chgData name="Sara Reis" userId="e2e9f8139d09c5fc" providerId="LiveId" clId="{076D3B7C-1DA6-434C-AED3-0ED039A500CC}" dt="2020-10-30T19:48:43.077" v="577" actId="1076"/>
          <ac:spMkLst>
            <pc:docMk/>
            <pc:sldMk cId="1088454022" sldId="265"/>
            <ac:spMk id="48" creationId="{90439228-1F12-45A5-9A3A-2EC285F5F53B}"/>
          </ac:spMkLst>
        </pc:spChg>
        <pc:spChg chg="mod">
          <ac:chgData name="Sara Reis" userId="e2e9f8139d09c5fc" providerId="LiveId" clId="{076D3B7C-1DA6-434C-AED3-0ED039A500CC}" dt="2020-10-30T19:48:06.384" v="572" actId="1076"/>
          <ac:spMkLst>
            <pc:docMk/>
            <pc:sldMk cId="1088454022" sldId="265"/>
            <ac:spMk id="50" creationId="{492E2308-C934-460A-9416-ABAE250EAEA8}"/>
          </ac:spMkLst>
        </pc:spChg>
        <pc:spChg chg="mod">
          <ac:chgData name="Sara Reis" userId="e2e9f8139d09c5fc" providerId="LiveId" clId="{076D3B7C-1DA6-434C-AED3-0ED039A500CC}" dt="2020-10-30T19:48:11.362" v="573" actId="1076"/>
          <ac:spMkLst>
            <pc:docMk/>
            <pc:sldMk cId="1088454022" sldId="265"/>
            <ac:spMk id="52" creationId="{780B5384-E760-4FDE-B635-16621498ECFC}"/>
          </ac:spMkLst>
        </pc:spChg>
        <pc:spChg chg="mod">
          <ac:chgData name="Sara Reis" userId="e2e9f8139d09c5fc" providerId="LiveId" clId="{076D3B7C-1DA6-434C-AED3-0ED039A500CC}" dt="2020-10-30T19:48:24.636" v="575" actId="1076"/>
          <ac:spMkLst>
            <pc:docMk/>
            <pc:sldMk cId="1088454022" sldId="265"/>
            <ac:spMk id="54" creationId="{676E084D-E0D1-456D-8ED7-2837BE500E13}"/>
          </ac:spMkLst>
        </pc:spChg>
        <pc:spChg chg="mod">
          <ac:chgData name="Sara Reis" userId="e2e9f8139d09c5fc" providerId="LiveId" clId="{076D3B7C-1DA6-434C-AED3-0ED039A500CC}" dt="2020-10-30T19:48:17.291" v="574" actId="1076"/>
          <ac:spMkLst>
            <pc:docMk/>
            <pc:sldMk cId="1088454022" sldId="265"/>
            <ac:spMk id="56" creationId="{09251AB2-4454-4C06-9A7E-B6FE60AFE4D9}"/>
          </ac:spMkLst>
        </pc:spChg>
        <pc:spChg chg="mod">
          <ac:chgData name="Sara Reis" userId="e2e9f8139d09c5fc" providerId="LiveId" clId="{076D3B7C-1DA6-434C-AED3-0ED039A500CC}" dt="2020-10-30T12:42:39.945" v="366" actId="6549"/>
          <ac:spMkLst>
            <pc:docMk/>
            <pc:sldMk cId="1088454022" sldId="265"/>
            <ac:spMk id="60" creationId="{66DD1478-BEC8-4F80-B4D4-5E62093D5D0D}"/>
          </ac:spMkLst>
        </pc:spChg>
        <pc:graphicFrameChg chg="mod">
          <ac:chgData name="Sara Reis" userId="e2e9f8139d09c5fc" providerId="LiveId" clId="{076D3B7C-1DA6-434C-AED3-0ED039A500CC}" dt="2020-10-30T12:42:22.473" v="346" actId="1076"/>
          <ac:graphicFrameMkLst>
            <pc:docMk/>
            <pc:sldMk cId="1088454022" sldId="265"/>
            <ac:graphicFrameMk id="24" creationId="{7E1BF588-0A5A-4D9F-BBB8-B9DF4F12F982}"/>
          </ac:graphicFrameMkLst>
        </pc:graphicFrameChg>
        <pc:graphicFrameChg chg="mod">
          <ac:chgData name="Sara Reis" userId="e2e9f8139d09c5fc" providerId="LiveId" clId="{076D3B7C-1DA6-434C-AED3-0ED039A500CC}" dt="2020-10-30T19:56:27.108" v="650" actId="1076"/>
          <ac:graphicFrameMkLst>
            <pc:docMk/>
            <pc:sldMk cId="1088454022" sldId="265"/>
            <ac:graphicFrameMk id="26" creationId="{07452EF7-327E-49DF-8A34-67271EF063D0}"/>
          </ac:graphicFrameMkLst>
        </pc:graphicFrameChg>
        <pc:graphicFrameChg chg="del mod">
          <ac:chgData name="Sara Reis" userId="e2e9f8139d09c5fc" providerId="LiveId" clId="{076D3B7C-1DA6-434C-AED3-0ED039A500CC}" dt="2020-10-30T12:40:04.123" v="313" actId="478"/>
          <ac:graphicFrameMkLst>
            <pc:docMk/>
            <pc:sldMk cId="1088454022" sldId="265"/>
            <ac:graphicFrameMk id="28" creationId="{36425CE5-B49D-427E-A6F1-554E50E0C49A}"/>
          </ac:graphicFrameMkLst>
        </pc:graphicFrameChg>
        <pc:graphicFrameChg chg="mod">
          <ac:chgData name="Sara Reis" userId="e2e9f8139d09c5fc" providerId="LiveId" clId="{076D3B7C-1DA6-434C-AED3-0ED039A500CC}" dt="2020-10-30T19:47:57.521" v="571" actId="1076"/>
          <ac:graphicFrameMkLst>
            <pc:docMk/>
            <pc:sldMk cId="1088454022" sldId="265"/>
            <ac:graphicFrameMk id="44" creationId="{7A3D4C84-F3D4-4282-8631-9395F5DF7956}"/>
          </ac:graphicFrameMkLst>
        </pc:graphicFrameChg>
        <pc:graphicFrameChg chg="mod">
          <ac:chgData name="Sara Reis" userId="e2e9f8139d09c5fc" providerId="LiveId" clId="{076D3B7C-1DA6-434C-AED3-0ED039A500CC}" dt="2020-10-30T19:49:04.288" v="586" actId="1076"/>
          <ac:graphicFrameMkLst>
            <pc:docMk/>
            <pc:sldMk cId="1088454022" sldId="265"/>
            <ac:graphicFrameMk id="58" creationId="{114238A2-8B14-48BE-ACDC-215C44E2E372}"/>
          </ac:graphicFrameMkLst>
        </pc:graphicFrameChg>
        <pc:picChg chg="add del mod">
          <ac:chgData name="Sara Reis" userId="e2e9f8139d09c5fc" providerId="LiveId" clId="{076D3B7C-1DA6-434C-AED3-0ED039A500CC}" dt="2020-10-30T12:51:26.393" v="503" actId="478"/>
          <ac:picMkLst>
            <pc:docMk/>
            <pc:sldMk cId="1088454022" sldId="265"/>
            <ac:picMk id="12" creationId="{5D7FDAB3-C151-4BAC-B069-E364AAA48DE3}"/>
          </ac:picMkLst>
        </pc:picChg>
        <pc:picChg chg="add del mod">
          <ac:chgData name="Sara Reis" userId="e2e9f8139d09c5fc" providerId="LiveId" clId="{076D3B7C-1DA6-434C-AED3-0ED039A500CC}" dt="2020-10-30T12:51:24.872" v="502" actId="478"/>
          <ac:picMkLst>
            <pc:docMk/>
            <pc:sldMk cId="1088454022" sldId="265"/>
            <ac:picMk id="15" creationId="{5F5CF839-B9B2-418E-B5FD-53C17EF0686F}"/>
          </ac:picMkLst>
        </pc:picChg>
        <pc:picChg chg="add del mod">
          <ac:chgData name="Sara Reis" userId="e2e9f8139d09c5fc" providerId="LiveId" clId="{076D3B7C-1DA6-434C-AED3-0ED039A500CC}" dt="2020-10-30T13:00:26.541" v="555" actId="478"/>
          <ac:picMkLst>
            <pc:docMk/>
            <pc:sldMk cId="1088454022" sldId="265"/>
            <ac:picMk id="21" creationId="{6A3072D2-20EB-42FE-961A-1AFD533B7269}"/>
          </ac:picMkLst>
        </pc:picChg>
        <pc:picChg chg="add mod">
          <ac:chgData name="Sara Reis" userId="e2e9f8139d09c5fc" providerId="LiveId" clId="{076D3B7C-1DA6-434C-AED3-0ED039A500CC}" dt="2020-10-30T13:01:34.601" v="566" actId="14100"/>
          <ac:picMkLst>
            <pc:docMk/>
            <pc:sldMk cId="1088454022" sldId="265"/>
            <ac:picMk id="23" creationId="{6BE3D1AD-ED8F-4CF2-9B5B-74983A62B51A}"/>
          </ac:picMkLst>
        </pc:picChg>
        <pc:picChg chg="mod">
          <ac:chgData name="Sara Reis" userId="e2e9f8139d09c5fc" providerId="LiveId" clId="{076D3B7C-1DA6-434C-AED3-0ED039A500CC}" dt="2020-10-30T13:01:21.001" v="563" actId="1076"/>
          <ac:picMkLst>
            <pc:docMk/>
            <pc:sldMk cId="1088454022" sldId="265"/>
            <ac:picMk id="2050" creationId="{8B52F6F8-3884-4362-A37D-AB553E2465F8}"/>
          </ac:picMkLst>
        </pc:picChg>
        <pc:cxnChg chg="add del mod">
          <ac:chgData name="Sara Reis" userId="e2e9f8139d09c5fc" providerId="LiveId" clId="{076D3B7C-1DA6-434C-AED3-0ED039A500CC}" dt="2020-10-30T12:52:27.377" v="510" actId="478"/>
          <ac:cxnSpMkLst>
            <pc:docMk/>
            <pc:sldMk cId="1088454022" sldId="265"/>
            <ac:cxnSpMk id="17" creationId="{E938A4DC-7988-41EB-9A6F-3ADA8DB77DEE}"/>
          </ac:cxnSpMkLst>
        </pc:cxnChg>
        <pc:cxnChg chg="mod">
          <ac:chgData name="Sara Reis" userId="e2e9f8139d09c5fc" providerId="LiveId" clId="{076D3B7C-1DA6-434C-AED3-0ED039A500CC}" dt="2020-10-30T12:52:55.938" v="515" actId="208"/>
          <ac:cxnSpMkLst>
            <pc:docMk/>
            <pc:sldMk cId="1088454022" sldId="265"/>
            <ac:cxnSpMk id="30" creationId="{EB069E5A-36D9-4D62-88F4-D44943D81E17}"/>
          </ac:cxnSpMkLst>
        </pc:cxnChg>
        <pc:cxnChg chg="del mod">
          <ac:chgData name="Sara Reis" userId="e2e9f8139d09c5fc" providerId="LiveId" clId="{076D3B7C-1DA6-434C-AED3-0ED039A500CC}" dt="2020-10-30T12:42:45.713" v="367" actId="478"/>
          <ac:cxnSpMkLst>
            <pc:docMk/>
            <pc:sldMk cId="1088454022" sldId="265"/>
            <ac:cxnSpMk id="32" creationId="{9B78807B-6C65-4380-86FD-272D2AD54F89}"/>
          </ac:cxnSpMkLst>
        </pc:cxnChg>
        <pc:cxnChg chg="mod">
          <ac:chgData name="Sara Reis" userId="e2e9f8139d09c5fc" providerId="LiveId" clId="{076D3B7C-1DA6-434C-AED3-0ED039A500CC}" dt="2020-10-30T12:42:22.473" v="346" actId="1076"/>
          <ac:cxnSpMkLst>
            <pc:docMk/>
            <pc:sldMk cId="1088454022" sldId="265"/>
            <ac:cxnSpMk id="40" creationId="{4C7CB075-B342-4713-8BB4-ED6A2193866A}"/>
          </ac:cxnSpMkLst>
        </pc:cxnChg>
      </pc:sldChg>
      <pc:sldChg chg="addSp">
        <pc:chgData name="Sara Reis" userId="e2e9f8139d09c5fc" providerId="LiveId" clId="{076D3B7C-1DA6-434C-AED3-0ED039A500CC}" dt="2020-10-30T13:00:22.064" v="552"/>
        <pc:sldMkLst>
          <pc:docMk/>
          <pc:sldMk cId="4148318762" sldId="265"/>
        </pc:sldMkLst>
        <pc:picChg chg="add">
          <ac:chgData name="Sara Reis" userId="e2e9f8139d09c5fc" providerId="LiveId" clId="{076D3B7C-1DA6-434C-AED3-0ED039A500CC}" dt="2020-10-30T13:00:22.064" v="552"/>
          <ac:picMkLst>
            <pc:docMk/>
            <pc:sldMk cId="4148318762" sldId="265"/>
            <ac:picMk id="2050" creationId="{8B52F6F8-3884-4362-A37D-AB553E2465F8}"/>
          </ac:picMkLst>
        </pc:picChg>
      </pc:sldChg>
    </pc:docChg>
  </pc:docChgLst>
  <pc:docChgLst>
    <pc:chgData name="Sara Reis" userId="e2e9f8139d09c5fc" providerId="LiveId" clId="{D0C809FC-8491-4AB7-A21D-FE25B63CA971}"/>
    <pc:docChg chg="undo custSel modSld sldOrd">
      <pc:chgData name="Sara Reis" userId="e2e9f8139d09c5fc" providerId="LiveId" clId="{D0C809FC-8491-4AB7-A21D-FE25B63CA971}" dt="2020-10-30T12:14:38.475" v="682"/>
      <pc:docMkLst>
        <pc:docMk/>
      </pc:docMkLst>
      <pc:sldChg chg="addSp delSp modSp mod ord">
        <pc:chgData name="Sara Reis" userId="e2e9f8139d09c5fc" providerId="LiveId" clId="{D0C809FC-8491-4AB7-A21D-FE25B63CA971}" dt="2020-10-30T12:14:38.475" v="682"/>
        <pc:sldMkLst>
          <pc:docMk/>
          <pc:sldMk cId="1088454022" sldId="265"/>
        </pc:sldMkLst>
        <pc:spChg chg="mod">
          <ac:chgData name="Sara Reis" userId="e2e9f8139d09c5fc" providerId="LiveId" clId="{D0C809FC-8491-4AB7-A21D-FE25B63CA971}" dt="2020-10-29T11:35:32.883" v="49" actId="20577"/>
          <ac:spMkLst>
            <pc:docMk/>
            <pc:sldMk cId="1088454022" sldId="265"/>
            <ac:spMk id="2" creationId="{00000000-0000-0000-0000-000000000000}"/>
          </ac:spMkLst>
        </pc:spChg>
        <pc:spChg chg="add mod">
          <ac:chgData name="Sara Reis" userId="e2e9f8139d09c5fc" providerId="LiveId" clId="{D0C809FC-8491-4AB7-A21D-FE25B63CA971}" dt="2020-10-29T11:43:29.672" v="71" actId="20577"/>
          <ac:spMkLst>
            <pc:docMk/>
            <pc:sldMk cId="1088454022" sldId="265"/>
            <ac:spMk id="3" creationId="{C0DAD0C5-27A9-49F6-AF8A-0F3D45B31DBC}"/>
          </ac:spMkLst>
        </pc:spChg>
        <pc:spChg chg="add mod">
          <ac:chgData name="Sara Reis" userId="e2e9f8139d09c5fc" providerId="LiveId" clId="{D0C809FC-8491-4AB7-A21D-FE25B63CA971}" dt="2020-10-30T12:11:12.949" v="661" actId="14100"/>
          <ac:spMkLst>
            <pc:docMk/>
            <pc:sldMk cId="1088454022" sldId="265"/>
            <ac:spMk id="5" creationId="{9C1E72C2-9A56-44E2-8879-8E25DF2CB8B6}"/>
          </ac:spMkLst>
        </pc:spChg>
        <pc:spChg chg="del">
          <ac:chgData name="Sara Reis" userId="e2e9f8139d09c5fc" providerId="LiveId" clId="{D0C809FC-8491-4AB7-A21D-FE25B63CA971}" dt="2020-10-29T11:53:01.762" v="73" actId="478"/>
          <ac:spMkLst>
            <pc:docMk/>
            <pc:sldMk cId="1088454022" sldId="265"/>
            <ac:spMk id="6" creationId="{00000000-0000-0000-0000-000000000000}"/>
          </ac:spMkLst>
        </pc:spChg>
        <pc:spChg chg="mod">
          <ac:chgData name="Sara Reis" userId="e2e9f8139d09c5fc" providerId="LiveId" clId="{D0C809FC-8491-4AB7-A21D-FE25B63CA971}" dt="2020-10-30T10:02:56.697" v="122" actId="404"/>
          <ac:spMkLst>
            <pc:docMk/>
            <pc:sldMk cId="1088454022" sldId="265"/>
            <ac:spMk id="8" creationId="{00000000-0000-0000-0000-000000000000}"/>
          </ac:spMkLst>
        </pc:spChg>
        <pc:spChg chg="add del mod">
          <ac:chgData name="Sara Reis" userId="e2e9f8139d09c5fc" providerId="LiveId" clId="{D0C809FC-8491-4AB7-A21D-FE25B63CA971}" dt="2020-10-29T11:56:17.396" v="77" actId="478"/>
          <ac:spMkLst>
            <pc:docMk/>
            <pc:sldMk cId="1088454022" sldId="265"/>
            <ac:spMk id="12" creationId="{42EDE082-F6FC-4508-AA10-2BBF10AA5289}"/>
          </ac:spMkLst>
        </pc:spChg>
        <pc:spChg chg="add mod">
          <ac:chgData name="Sara Reis" userId="e2e9f8139d09c5fc" providerId="LiveId" clId="{D0C809FC-8491-4AB7-A21D-FE25B63CA971}" dt="2020-10-30T12:11:12.949" v="661" actId="14100"/>
          <ac:spMkLst>
            <pc:docMk/>
            <pc:sldMk cId="1088454022" sldId="265"/>
            <ac:spMk id="14" creationId="{D1945C3A-4E9D-445B-8E41-53F8C7F1FF6C}"/>
          </ac:spMkLst>
        </pc:spChg>
        <pc:spChg chg="add mod">
          <ac:chgData name="Sara Reis" userId="e2e9f8139d09c5fc" providerId="LiveId" clId="{D0C809FC-8491-4AB7-A21D-FE25B63CA971}" dt="2020-10-30T12:12:09.926" v="666" actId="14100"/>
          <ac:spMkLst>
            <pc:docMk/>
            <pc:sldMk cId="1088454022" sldId="265"/>
            <ac:spMk id="16" creationId="{2D3F486E-B132-4DCE-9746-2274B5B62749}"/>
          </ac:spMkLst>
        </pc:spChg>
        <pc:spChg chg="add mod">
          <ac:chgData name="Sara Reis" userId="e2e9f8139d09c5fc" providerId="LiveId" clId="{D0C809FC-8491-4AB7-A21D-FE25B63CA971}" dt="2020-10-30T12:12:09.926" v="666" actId="14100"/>
          <ac:spMkLst>
            <pc:docMk/>
            <pc:sldMk cId="1088454022" sldId="265"/>
            <ac:spMk id="18" creationId="{6A1DD1C2-5218-4489-82CA-B9D71915B586}"/>
          </ac:spMkLst>
        </pc:spChg>
        <pc:spChg chg="add mod">
          <ac:chgData name="Sara Reis" userId="e2e9f8139d09c5fc" providerId="LiveId" clId="{D0C809FC-8491-4AB7-A21D-FE25B63CA971}" dt="2020-10-30T12:12:33.986" v="669" actId="14100"/>
          <ac:spMkLst>
            <pc:docMk/>
            <pc:sldMk cId="1088454022" sldId="265"/>
            <ac:spMk id="20" creationId="{959CEAB0-F28B-484C-8324-7E1D71F0F197}"/>
          </ac:spMkLst>
        </pc:spChg>
        <pc:spChg chg="add mod">
          <ac:chgData name="Sara Reis" userId="e2e9f8139d09c5fc" providerId="LiveId" clId="{D0C809FC-8491-4AB7-A21D-FE25B63CA971}" dt="2020-10-30T12:12:33.986" v="669" actId="14100"/>
          <ac:spMkLst>
            <pc:docMk/>
            <pc:sldMk cId="1088454022" sldId="265"/>
            <ac:spMk id="22" creationId="{8199986D-CB93-4D8E-A9E1-2AD2EF7FF714}"/>
          </ac:spMkLst>
        </pc:spChg>
        <pc:spChg chg="add mod">
          <ac:chgData name="Sara Reis" userId="e2e9f8139d09c5fc" providerId="LiveId" clId="{D0C809FC-8491-4AB7-A21D-FE25B63CA971}" dt="2020-10-30T10:56:53.892" v="657" actId="1076"/>
          <ac:spMkLst>
            <pc:docMk/>
            <pc:sldMk cId="1088454022" sldId="265"/>
            <ac:spMk id="34" creationId="{D425D332-2707-4E57-A5F1-E4A02B5D0CC9}"/>
          </ac:spMkLst>
        </pc:spChg>
        <pc:spChg chg="add mod">
          <ac:chgData name="Sara Reis" userId="e2e9f8139d09c5fc" providerId="LiveId" clId="{D0C809FC-8491-4AB7-A21D-FE25B63CA971}" dt="2020-10-30T10:56:53.892" v="657" actId="1076"/>
          <ac:spMkLst>
            <pc:docMk/>
            <pc:sldMk cId="1088454022" sldId="265"/>
            <ac:spMk id="36" creationId="{094DA10D-ED9C-45B9-B069-2C505B15F547}"/>
          </ac:spMkLst>
        </pc:spChg>
        <pc:spChg chg="add mod">
          <ac:chgData name="Sara Reis" userId="e2e9f8139d09c5fc" providerId="LiveId" clId="{D0C809FC-8491-4AB7-A21D-FE25B63CA971}" dt="2020-10-30T10:56:53.892" v="657" actId="1076"/>
          <ac:spMkLst>
            <pc:docMk/>
            <pc:sldMk cId="1088454022" sldId="265"/>
            <ac:spMk id="38" creationId="{3BD95508-E1A8-441C-AB32-46982ADB8063}"/>
          </ac:spMkLst>
        </pc:spChg>
        <pc:spChg chg="add mod">
          <ac:chgData name="Sara Reis" userId="e2e9f8139d09c5fc" providerId="LiveId" clId="{D0C809FC-8491-4AB7-A21D-FE25B63CA971}" dt="2020-10-30T12:11:36.433" v="662" actId="1076"/>
          <ac:spMkLst>
            <pc:docMk/>
            <pc:sldMk cId="1088454022" sldId="265"/>
            <ac:spMk id="42" creationId="{1B8959EC-5C36-47BD-89B7-1D2B081EFC38}"/>
          </ac:spMkLst>
        </pc:spChg>
        <pc:spChg chg="add mod">
          <ac:chgData name="Sara Reis" userId="e2e9f8139d09c5fc" providerId="LiveId" clId="{D0C809FC-8491-4AB7-A21D-FE25B63CA971}" dt="2020-10-30T12:11:36.433" v="662" actId="1076"/>
          <ac:spMkLst>
            <pc:docMk/>
            <pc:sldMk cId="1088454022" sldId="265"/>
            <ac:spMk id="46" creationId="{246B3385-EFE5-4777-AA99-9D3E61E834BA}"/>
          </ac:spMkLst>
        </pc:spChg>
        <pc:spChg chg="add mod">
          <ac:chgData name="Sara Reis" userId="e2e9f8139d09c5fc" providerId="LiveId" clId="{D0C809FC-8491-4AB7-A21D-FE25B63CA971}" dt="2020-10-30T12:11:36.433" v="662" actId="1076"/>
          <ac:spMkLst>
            <pc:docMk/>
            <pc:sldMk cId="1088454022" sldId="265"/>
            <ac:spMk id="48" creationId="{90439228-1F12-45A5-9A3A-2EC285F5F53B}"/>
          </ac:spMkLst>
        </pc:spChg>
        <pc:spChg chg="add mod">
          <ac:chgData name="Sara Reis" userId="e2e9f8139d09c5fc" providerId="LiveId" clId="{D0C809FC-8491-4AB7-A21D-FE25B63CA971}" dt="2020-10-30T12:11:36.433" v="662" actId="1076"/>
          <ac:spMkLst>
            <pc:docMk/>
            <pc:sldMk cId="1088454022" sldId="265"/>
            <ac:spMk id="50" creationId="{492E2308-C934-460A-9416-ABAE250EAEA8}"/>
          </ac:spMkLst>
        </pc:spChg>
        <pc:spChg chg="add mod">
          <ac:chgData name="Sara Reis" userId="e2e9f8139d09c5fc" providerId="LiveId" clId="{D0C809FC-8491-4AB7-A21D-FE25B63CA971}" dt="2020-10-30T12:11:36.433" v="662" actId="1076"/>
          <ac:spMkLst>
            <pc:docMk/>
            <pc:sldMk cId="1088454022" sldId="265"/>
            <ac:spMk id="52" creationId="{780B5384-E760-4FDE-B635-16621498ECFC}"/>
          </ac:spMkLst>
        </pc:spChg>
        <pc:spChg chg="add mod">
          <ac:chgData name="Sara Reis" userId="e2e9f8139d09c5fc" providerId="LiveId" clId="{D0C809FC-8491-4AB7-A21D-FE25B63CA971}" dt="2020-10-30T12:11:36.433" v="662" actId="1076"/>
          <ac:spMkLst>
            <pc:docMk/>
            <pc:sldMk cId="1088454022" sldId="265"/>
            <ac:spMk id="54" creationId="{676E084D-E0D1-456D-8ED7-2837BE500E13}"/>
          </ac:spMkLst>
        </pc:spChg>
        <pc:spChg chg="add mod">
          <ac:chgData name="Sara Reis" userId="e2e9f8139d09c5fc" providerId="LiveId" clId="{D0C809FC-8491-4AB7-A21D-FE25B63CA971}" dt="2020-10-30T12:11:36.433" v="662" actId="1076"/>
          <ac:spMkLst>
            <pc:docMk/>
            <pc:sldMk cId="1088454022" sldId="265"/>
            <ac:spMk id="56" creationId="{09251AB2-4454-4C06-9A7E-B6FE60AFE4D9}"/>
          </ac:spMkLst>
        </pc:spChg>
        <pc:spChg chg="add mod">
          <ac:chgData name="Sara Reis" userId="e2e9f8139d09c5fc" providerId="LiveId" clId="{D0C809FC-8491-4AB7-A21D-FE25B63CA971}" dt="2020-10-30T10:56:26.545" v="655" actId="14100"/>
          <ac:spMkLst>
            <pc:docMk/>
            <pc:sldMk cId="1088454022" sldId="265"/>
            <ac:spMk id="60" creationId="{66DD1478-BEC8-4F80-B4D4-5E62093D5D0D}"/>
          </ac:spMkLst>
        </pc:spChg>
        <pc:graphicFrameChg chg="add mod">
          <ac:chgData name="Sara Reis" userId="e2e9f8139d09c5fc" providerId="LiveId" clId="{D0C809FC-8491-4AB7-A21D-FE25B63CA971}" dt="2020-10-30T10:56:53.892" v="657" actId="1076"/>
          <ac:graphicFrameMkLst>
            <pc:docMk/>
            <pc:sldMk cId="1088454022" sldId="265"/>
            <ac:graphicFrameMk id="24" creationId="{7E1BF588-0A5A-4D9F-BBB8-B9DF4F12F982}"/>
          </ac:graphicFrameMkLst>
        </pc:graphicFrameChg>
        <pc:graphicFrameChg chg="add mod">
          <ac:chgData name="Sara Reis" userId="e2e9f8139d09c5fc" providerId="LiveId" clId="{D0C809FC-8491-4AB7-A21D-FE25B63CA971}" dt="2020-10-30T10:56:53.892" v="657" actId="1076"/>
          <ac:graphicFrameMkLst>
            <pc:docMk/>
            <pc:sldMk cId="1088454022" sldId="265"/>
            <ac:graphicFrameMk id="26" creationId="{07452EF7-327E-49DF-8A34-67271EF063D0}"/>
          </ac:graphicFrameMkLst>
        </pc:graphicFrameChg>
        <pc:graphicFrameChg chg="add mod">
          <ac:chgData name="Sara Reis" userId="e2e9f8139d09c5fc" providerId="LiveId" clId="{D0C809FC-8491-4AB7-A21D-FE25B63CA971}" dt="2020-10-30T10:56:53.892" v="657" actId="1076"/>
          <ac:graphicFrameMkLst>
            <pc:docMk/>
            <pc:sldMk cId="1088454022" sldId="265"/>
            <ac:graphicFrameMk id="28" creationId="{36425CE5-B49D-427E-A6F1-554E50E0C49A}"/>
          </ac:graphicFrameMkLst>
        </pc:graphicFrameChg>
        <pc:graphicFrameChg chg="add mod">
          <ac:chgData name="Sara Reis" userId="e2e9f8139d09c5fc" providerId="LiveId" clId="{D0C809FC-8491-4AB7-A21D-FE25B63CA971}" dt="2020-10-30T12:11:36.433" v="662" actId="1076"/>
          <ac:graphicFrameMkLst>
            <pc:docMk/>
            <pc:sldMk cId="1088454022" sldId="265"/>
            <ac:graphicFrameMk id="44" creationId="{7A3D4C84-F3D4-4282-8631-9395F5DF7956}"/>
          </ac:graphicFrameMkLst>
        </pc:graphicFrameChg>
        <pc:graphicFrameChg chg="add mod">
          <ac:chgData name="Sara Reis" userId="e2e9f8139d09c5fc" providerId="LiveId" clId="{D0C809FC-8491-4AB7-A21D-FE25B63CA971}" dt="2020-10-30T12:14:38.475" v="682"/>
          <ac:graphicFrameMkLst>
            <pc:docMk/>
            <pc:sldMk cId="1088454022" sldId="265"/>
            <ac:graphicFrameMk id="58" creationId="{114238A2-8B14-48BE-ACDC-215C44E2E372}"/>
          </ac:graphicFrameMkLst>
        </pc:graphicFrameChg>
        <pc:cxnChg chg="add mod">
          <ac:chgData name="Sara Reis" userId="e2e9f8139d09c5fc" providerId="LiveId" clId="{D0C809FC-8491-4AB7-A21D-FE25B63CA971}" dt="2020-10-30T10:56:53.892" v="657" actId="1076"/>
          <ac:cxnSpMkLst>
            <pc:docMk/>
            <pc:sldMk cId="1088454022" sldId="265"/>
            <ac:cxnSpMk id="30" creationId="{EB069E5A-36D9-4D62-88F4-D44943D81E17}"/>
          </ac:cxnSpMkLst>
        </pc:cxnChg>
        <pc:cxnChg chg="add mod">
          <ac:chgData name="Sara Reis" userId="e2e9f8139d09c5fc" providerId="LiveId" clId="{D0C809FC-8491-4AB7-A21D-FE25B63CA971}" dt="2020-10-30T10:56:53.892" v="657" actId="1076"/>
          <ac:cxnSpMkLst>
            <pc:docMk/>
            <pc:sldMk cId="1088454022" sldId="265"/>
            <ac:cxnSpMk id="32" creationId="{9B78807B-6C65-4380-86FD-272D2AD54F89}"/>
          </ac:cxnSpMkLst>
        </pc:cxnChg>
        <pc:cxnChg chg="add mod">
          <ac:chgData name="Sara Reis" userId="e2e9f8139d09c5fc" providerId="LiveId" clId="{D0C809FC-8491-4AB7-A21D-FE25B63CA971}" dt="2020-10-30T10:56:53.892" v="657" actId="1076"/>
          <ac:cxnSpMkLst>
            <pc:docMk/>
            <pc:sldMk cId="1088454022" sldId="265"/>
            <ac:cxnSpMk id="40" creationId="{4C7CB075-B342-4713-8BB4-ED6A2193866A}"/>
          </ac:cxnSpMkLst>
        </pc:cxn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30/10/2020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‹nº›</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30/10/2020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30/10/2020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30/10/2020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30/10/2020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30/10/2020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30/10/2020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10/30/2020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‹nº›</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2.emf"/><Relationship Id="rId12"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1.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normAutofit/>
          </a:bodyPr>
          <a:lstStyle/>
          <a:p>
            <a:r>
              <a:rPr lang="en-US" sz="6000" b="1" dirty="0"/>
              <a:t>Rescuing of Neuroprotective Peptides by Chemical Conjugation with Lipophilic </a:t>
            </a:r>
            <a:br>
              <a:rPr lang="en-US" sz="6000" b="1" dirty="0"/>
            </a:br>
            <a:r>
              <a:rPr lang="en-US" sz="6000" b="1" dirty="0"/>
              <a:t>Active Pharmaceutical Ingredients </a:t>
            </a:r>
          </a:p>
        </p:txBody>
      </p:sp>
      <p:sp>
        <p:nvSpPr>
          <p:cNvPr id="4" name="Text Placeholder 3"/>
          <p:cNvSpPr>
            <a:spLocks noGrp="1"/>
          </p:cNvSpPr>
          <p:nvPr>
            <p:ph type="body" sz="quarter" idx="10"/>
          </p:nvPr>
        </p:nvSpPr>
        <p:spPr>
          <a:xfrm>
            <a:off x="1283392" y="10050643"/>
            <a:ext cx="27416044" cy="32689800"/>
          </a:xfrm>
        </p:spPr>
        <p:txBody>
          <a:bodyPr/>
          <a:lstStyle/>
          <a:p>
            <a:endParaRPr lang="en-US" dirty="0"/>
          </a:p>
        </p:txBody>
      </p:sp>
      <p:sp>
        <p:nvSpPr>
          <p:cNvPr id="8" name="TextBox 7"/>
          <p:cNvSpPr txBox="1"/>
          <p:nvPr/>
        </p:nvSpPr>
        <p:spPr>
          <a:xfrm>
            <a:off x="1506616" y="4489450"/>
            <a:ext cx="27423189" cy="3376630"/>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lnSpc>
                <a:spcPct val="150000"/>
              </a:lnSpc>
            </a:pPr>
            <a:r>
              <a:rPr lang="en-US" sz="5400" u="sng" dirty="0">
                <a:solidFill>
                  <a:schemeClr val="bg1"/>
                </a:solidFill>
              </a:rPr>
              <a:t>Sara C. Silva-</a:t>
            </a:r>
            <a:r>
              <a:rPr lang="en-US" sz="5400" u="sng" dirty="0" err="1">
                <a:solidFill>
                  <a:schemeClr val="bg1"/>
                </a:solidFill>
              </a:rPr>
              <a:t>Reis</a:t>
            </a:r>
            <a:r>
              <a:rPr lang="en-US" sz="5400" dirty="0" err="1">
                <a:solidFill>
                  <a:schemeClr val="bg1"/>
                </a:solidFill>
              </a:rPr>
              <a:t>,</a:t>
            </a:r>
            <a:r>
              <a:rPr lang="en-US" sz="5400" baseline="30000" dirty="0" err="1">
                <a:solidFill>
                  <a:schemeClr val="bg1"/>
                </a:solidFill>
              </a:rPr>
              <a:t>a</a:t>
            </a:r>
            <a:r>
              <a:rPr lang="en-US" sz="5400" baseline="30000" dirty="0">
                <a:solidFill>
                  <a:schemeClr val="bg1"/>
                </a:solidFill>
              </a:rPr>
              <a:t>*</a:t>
            </a:r>
            <a:r>
              <a:rPr lang="en-US" sz="5400" dirty="0">
                <a:solidFill>
                  <a:schemeClr val="bg1"/>
                </a:solidFill>
              </a:rPr>
              <a:t> Ivo E. Sampaio-</a:t>
            </a:r>
            <a:r>
              <a:rPr lang="en-US" sz="5400" dirty="0" err="1">
                <a:solidFill>
                  <a:schemeClr val="bg1"/>
                </a:solidFill>
              </a:rPr>
              <a:t>Dias,</a:t>
            </a:r>
            <a:r>
              <a:rPr lang="en-US" sz="5400" baseline="30000" dirty="0" err="1">
                <a:solidFill>
                  <a:schemeClr val="bg1"/>
                </a:solidFill>
              </a:rPr>
              <a:t>a</a:t>
            </a:r>
            <a:r>
              <a:rPr lang="en-US" sz="5400" dirty="0">
                <a:solidFill>
                  <a:schemeClr val="bg1"/>
                </a:solidFill>
              </a:rPr>
              <a:t> Xerardo García-</a:t>
            </a:r>
            <a:r>
              <a:rPr lang="en-US" sz="5400" dirty="0" err="1">
                <a:solidFill>
                  <a:schemeClr val="bg1"/>
                </a:solidFill>
              </a:rPr>
              <a:t>Mera,</a:t>
            </a:r>
            <a:r>
              <a:rPr lang="en-US" sz="5400" baseline="30000" dirty="0" err="1">
                <a:solidFill>
                  <a:schemeClr val="bg1"/>
                </a:solidFill>
              </a:rPr>
              <a:t>b</a:t>
            </a:r>
            <a:r>
              <a:rPr lang="en-US" sz="5400" dirty="0">
                <a:solidFill>
                  <a:schemeClr val="bg1"/>
                </a:solidFill>
              </a:rPr>
              <a:t> José E. Rodríguez-</a:t>
            </a:r>
            <a:r>
              <a:rPr lang="en-US" sz="5400" dirty="0" err="1">
                <a:solidFill>
                  <a:schemeClr val="bg1"/>
                </a:solidFill>
              </a:rPr>
              <a:t>Borges</a:t>
            </a:r>
            <a:r>
              <a:rPr lang="en-US" sz="5400" baseline="30000" dirty="0" err="1">
                <a:solidFill>
                  <a:schemeClr val="bg1"/>
                </a:solidFill>
              </a:rPr>
              <a:t>a</a:t>
            </a:r>
            <a:endParaRPr lang="en-US" sz="5400" baseline="30000" dirty="0">
              <a:solidFill>
                <a:schemeClr val="bg1"/>
              </a:solidFill>
            </a:endParaRPr>
          </a:p>
          <a:p>
            <a:pPr algn="ctr">
              <a:lnSpc>
                <a:spcPct val="150000"/>
              </a:lnSpc>
            </a:pPr>
            <a:r>
              <a:rPr lang="en-US" sz="2800" dirty="0">
                <a:solidFill>
                  <a:schemeClr val="bg1"/>
                </a:solidFill>
              </a:rPr>
              <a:t>a) LAQV/REQUIMTE, Department of Chemistry and Biochemistry, Faculty of Sciences, University of Porto, Porto, Portugal; b) Department of Organic Chemistry, Faculty of Pharmacy, University of Santiago de Compostela, Santiago de Compostela, Spain.</a:t>
            </a:r>
          </a:p>
          <a:p>
            <a:pPr algn="ctr">
              <a:lnSpc>
                <a:spcPct val="150000"/>
              </a:lnSpc>
            </a:pPr>
            <a:r>
              <a:rPr lang="en-US" sz="2800" dirty="0">
                <a:solidFill>
                  <a:schemeClr val="bg1"/>
                </a:solidFill>
              </a:rPr>
              <a:t> </a:t>
            </a:r>
            <a:r>
              <a:rPr lang="en-US" sz="3200" b="1" dirty="0">
                <a:solidFill>
                  <a:schemeClr val="bg1"/>
                </a:solidFill>
              </a:rPr>
              <a:t>*sarac.silva-reis@hotmail.com</a:t>
            </a:r>
            <a:endParaRPr lang="en-US" sz="2800" b="1" dirty="0">
              <a:solidFill>
                <a:schemeClr val="bg1"/>
              </a:solidFill>
            </a:endParaRPr>
          </a:p>
        </p:txBody>
      </p:sp>
      <p:sp>
        <p:nvSpPr>
          <p:cNvPr id="14" name="Text Box 36">
            <a:extLst>
              <a:ext uri="{FF2B5EF4-FFF2-40B4-BE49-F238E27FC236}">
                <a16:creationId xmlns:a16="http://schemas.microsoft.com/office/drawing/2014/main" id="{D1945C3A-4E9D-445B-8E41-53F8C7F1FF6C}"/>
              </a:ext>
            </a:extLst>
          </p:cNvPr>
          <p:cNvSpPr txBox="1">
            <a:spLocks noChangeArrowheads="1"/>
          </p:cNvSpPr>
          <p:nvPr/>
        </p:nvSpPr>
        <p:spPr bwMode="auto">
          <a:xfrm>
            <a:off x="1269206" y="10758636"/>
            <a:ext cx="27582663" cy="1137764"/>
          </a:xfrm>
          <a:prstGeom prst="rect">
            <a:avLst/>
          </a:prstGeom>
          <a:solidFill>
            <a:srgbClr val="B9B6C8"/>
          </a:solidFill>
          <a:ln w="76200">
            <a:noFill/>
            <a:miter lim="800000"/>
            <a:headEnd/>
            <a:tailEnd/>
          </a:ln>
        </p:spPr>
        <p:txBody>
          <a:bodyPr wrap="square" lIns="90444" tIns="45220" rIns="90444" bIns="45220">
            <a:spAutoFit/>
          </a:bodyPr>
          <a:lstStyle/>
          <a:p>
            <a:pPr algn="just">
              <a:spcBef>
                <a:spcPts val="600"/>
              </a:spcBef>
              <a:spcAft>
                <a:spcPts val="600"/>
              </a:spcAft>
            </a:pPr>
            <a:r>
              <a:rPr lang="en-US" sz="3400" dirty="0">
                <a:latin typeface="Arial" panose="020B0604020202020204" pitchFamily="34" charset="0"/>
                <a:cs typeface="Arial" panose="020B0604020202020204" pitchFamily="34" charset="0"/>
              </a:rPr>
              <a:t>Considering the absence of effective pharmaceuticals to cope with the neurodegenerative processes, our aim was the </a:t>
            </a:r>
            <a:r>
              <a:rPr lang="en-US" sz="3400" b="1" dirty="0">
                <a:latin typeface="Arial" panose="020B0604020202020204" pitchFamily="34" charset="0"/>
                <a:cs typeface="Arial" panose="020B0604020202020204" pitchFamily="34" charset="0"/>
              </a:rPr>
              <a:t>rescue of Glypromate</a:t>
            </a:r>
            <a:r>
              <a:rPr lang="en-US" sz="3400" b="1" baseline="30000" dirty="0">
                <a:latin typeface="Arial" panose="020B0604020202020204" pitchFamily="34" charset="0"/>
                <a:cs typeface="Arial" panose="020B0604020202020204" pitchFamily="34" charset="0"/>
              </a:rPr>
              <a:t>® </a:t>
            </a:r>
            <a:r>
              <a:rPr lang="en-US" sz="3400" b="1" dirty="0">
                <a:latin typeface="Arial" panose="020B0604020202020204" pitchFamily="34" charset="0"/>
                <a:cs typeface="Arial" panose="020B0604020202020204" pitchFamily="34" charset="0"/>
              </a:rPr>
              <a:t>by the synthesis of conjugates with this neuropeptide using lipophilic active pharmaceutical ingredients (APIs)</a:t>
            </a:r>
            <a:r>
              <a:rPr lang="en-US" sz="3400" dirty="0">
                <a:latin typeface="Arial" panose="020B0604020202020204" pitchFamily="34" charset="0"/>
                <a:cs typeface="Arial" panose="020B0604020202020204" pitchFamily="34" charset="0"/>
              </a:rPr>
              <a:t>.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3" name="Text Box 36">
            <a:extLst>
              <a:ext uri="{FF2B5EF4-FFF2-40B4-BE49-F238E27FC236}">
                <a16:creationId xmlns:a16="http://schemas.microsoft.com/office/drawing/2014/main" id="{C0DAD0C5-27A9-49F6-AF8A-0F3D45B31DBC}"/>
              </a:ext>
            </a:extLst>
          </p:cNvPr>
          <p:cNvSpPr txBox="1">
            <a:spLocks noChangeArrowheads="1"/>
          </p:cNvSpPr>
          <p:nvPr/>
        </p:nvSpPr>
        <p:spPr bwMode="auto">
          <a:xfrm>
            <a:off x="1368538" y="8422225"/>
            <a:ext cx="27561267" cy="614543"/>
          </a:xfrm>
          <a:prstGeom prst="rect">
            <a:avLst/>
          </a:prstGeom>
          <a:solidFill>
            <a:srgbClr val="9E80AF"/>
          </a:solidFill>
          <a:ln w="76200">
            <a:noFill/>
            <a:miter lim="800000"/>
            <a:headEnd/>
            <a:tailEnd/>
          </a:ln>
        </p:spPr>
        <p:txBody>
          <a:bodyPr wrap="square" lIns="90444" tIns="45220" rIns="90444" bIns="45220">
            <a:spAutoFit/>
          </a:bodyPr>
          <a:lstStyle/>
          <a:p>
            <a:pPr algn="ctr"/>
            <a:r>
              <a:rPr lang="en-US" sz="3400" b="1" dirty="0">
                <a:solidFill>
                  <a:schemeClr val="bg1"/>
                </a:solidFill>
                <a:latin typeface="Arial" panose="020B0604020202020204" pitchFamily="34" charset="0"/>
                <a:cs typeface="Arial" panose="020B0604020202020204" pitchFamily="34" charset="0"/>
              </a:rPr>
              <a:t>KEYWORDS:</a:t>
            </a:r>
            <a:r>
              <a:rPr lang="en-US" sz="3400" dirty="0">
                <a:solidFill>
                  <a:schemeClr val="bg1"/>
                </a:solidFill>
                <a:latin typeface="Arial" panose="020B0604020202020204" pitchFamily="34" charset="0"/>
                <a:cs typeface="Arial" panose="020B0604020202020204" pitchFamily="34" charset="0"/>
              </a:rPr>
              <a:t> </a:t>
            </a:r>
            <a:r>
              <a:rPr lang="fr-FR" sz="3400" dirty="0">
                <a:solidFill>
                  <a:schemeClr val="bg1"/>
                </a:solidFill>
                <a:latin typeface="Arial" panose="020B0604020202020204" pitchFamily="34" charset="0"/>
                <a:cs typeface="Arial" panose="020B0604020202020204" pitchFamily="34" charset="0"/>
              </a:rPr>
              <a:t>Neuropeptides; </a:t>
            </a:r>
            <a:r>
              <a:rPr lang="fr-FR" sz="3400" dirty="0" err="1">
                <a:solidFill>
                  <a:schemeClr val="bg1"/>
                </a:solidFill>
                <a:latin typeface="Arial" panose="020B0604020202020204" pitchFamily="34" charset="0"/>
                <a:cs typeface="Arial" panose="020B0604020202020204" pitchFamily="34" charset="0"/>
              </a:rPr>
              <a:t>Neurodegenerative</a:t>
            </a:r>
            <a:r>
              <a:rPr lang="fr-FR" sz="3400" dirty="0">
                <a:solidFill>
                  <a:schemeClr val="bg1"/>
                </a:solidFill>
                <a:latin typeface="Arial" panose="020B0604020202020204" pitchFamily="34" charset="0"/>
                <a:cs typeface="Arial" panose="020B0604020202020204" pitchFamily="34" charset="0"/>
              </a:rPr>
              <a:t> </a:t>
            </a:r>
            <a:r>
              <a:rPr lang="fr-FR" sz="3400" dirty="0" err="1">
                <a:solidFill>
                  <a:schemeClr val="bg1"/>
                </a:solidFill>
                <a:latin typeface="Arial" panose="020B0604020202020204" pitchFamily="34" charset="0"/>
                <a:cs typeface="Arial" panose="020B0604020202020204" pitchFamily="34" charset="0"/>
              </a:rPr>
              <a:t>diseases</a:t>
            </a:r>
            <a:r>
              <a:rPr lang="fr-FR" sz="3400" dirty="0">
                <a:solidFill>
                  <a:schemeClr val="bg1"/>
                </a:solidFill>
                <a:latin typeface="Arial" panose="020B0604020202020204" pitchFamily="34" charset="0"/>
                <a:cs typeface="Arial" panose="020B0604020202020204" pitchFamily="34" charset="0"/>
              </a:rPr>
              <a:t>; </a:t>
            </a:r>
            <a:r>
              <a:rPr lang="fr-FR" sz="3400" dirty="0" err="1">
                <a:solidFill>
                  <a:schemeClr val="bg1"/>
                </a:solidFill>
                <a:latin typeface="Arial" panose="020B0604020202020204" pitchFamily="34" charset="0"/>
                <a:cs typeface="Arial" panose="020B0604020202020204" pitchFamily="34" charset="0"/>
              </a:rPr>
              <a:t>Conjugation</a:t>
            </a:r>
            <a:r>
              <a:rPr lang="fr-FR" sz="3400" dirty="0">
                <a:solidFill>
                  <a:schemeClr val="bg1"/>
                </a:solidFill>
                <a:latin typeface="Arial" panose="020B0604020202020204" pitchFamily="34" charset="0"/>
                <a:cs typeface="Arial" panose="020B0604020202020204" pitchFamily="34" charset="0"/>
              </a:rPr>
              <a:t>; </a:t>
            </a:r>
            <a:r>
              <a:rPr lang="fr-FR" sz="3400" dirty="0" err="1">
                <a:solidFill>
                  <a:schemeClr val="bg1"/>
                </a:solidFill>
                <a:latin typeface="Arial" panose="020B0604020202020204" pitchFamily="34" charset="0"/>
                <a:cs typeface="Arial" panose="020B0604020202020204" pitchFamily="34" charset="0"/>
              </a:rPr>
              <a:t>Synergistic</a:t>
            </a:r>
            <a:r>
              <a:rPr lang="fr-FR" sz="3400" dirty="0">
                <a:solidFill>
                  <a:schemeClr val="bg1"/>
                </a:solidFill>
                <a:latin typeface="Arial" panose="020B0604020202020204" pitchFamily="34" charset="0"/>
                <a:cs typeface="Arial" panose="020B0604020202020204" pitchFamily="34" charset="0"/>
              </a:rPr>
              <a:t> </a:t>
            </a:r>
            <a:r>
              <a:rPr lang="fr-FR" sz="3400" dirty="0" err="1">
                <a:solidFill>
                  <a:schemeClr val="bg1"/>
                </a:solidFill>
                <a:latin typeface="Arial" panose="020B0604020202020204" pitchFamily="34" charset="0"/>
                <a:cs typeface="Arial" panose="020B0604020202020204" pitchFamily="34" charset="0"/>
              </a:rPr>
              <a:t>effect</a:t>
            </a:r>
            <a:r>
              <a:rPr lang="fr-FR" sz="3400" dirty="0">
                <a:solidFill>
                  <a:schemeClr val="bg1"/>
                </a:solidFill>
                <a:latin typeface="Arial" panose="020B0604020202020204" pitchFamily="34" charset="0"/>
                <a:cs typeface="Arial" panose="020B0604020202020204" pitchFamily="34" charset="0"/>
              </a:rPr>
              <a:t>.</a:t>
            </a:r>
            <a:endParaRPr lang="en-US" sz="3400" b="1" dirty="0">
              <a:solidFill>
                <a:schemeClr val="bg1"/>
              </a:solidFill>
              <a:latin typeface="Arial" panose="020B0604020202020204" pitchFamily="34" charset="0"/>
              <a:cs typeface="Arial" panose="020B0604020202020204" pitchFamily="34" charset="0"/>
            </a:endParaRPr>
          </a:p>
        </p:txBody>
      </p:sp>
      <p:sp>
        <p:nvSpPr>
          <p:cNvPr id="5" name="Text Box 36">
            <a:extLst>
              <a:ext uri="{FF2B5EF4-FFF2-40B4-BE49-F238E27FC236}">
                <a16:creationId xmlns:a16="http://schemas.microsoft.com/office/drawing/2014/main" id="{9C1E72C2-9A56-44E2-8879-8E25DF2CB8B6}"/>
              </a:ext>
            </a:extLst>
          </p:cNvPr>
          <p:cNvSpPr txBox="1">
            <a:spLocks noChangeArrowheads="1"/>
          </p:cNvSpPr>
          <p:nvPr/>
        </p:nvSpPr>
        <p:spPr bwMode="auto">
          <a:xfrm>
            <a:off x="1276352" y="10052050"/>
            <a:ext cx="27575483" cy="614543"/>
          </a:xfrm>
          <a:prstGeom prst="rect">
            <a:avLst/>
          </a:prstGeom>
          <a:solidFill>
            <a:srgbClr val="9E80AF"/>
          </a:solidFill>
          <a:ln w="76200">
            <a:noFill/>
            <a:miter lim="800000"/>
            <a:headEnd/>
            <a:tailEnd/>
          </a:ln>
        </p:spPr>
        <p:txBody>
          <a:bodyPr wrap="square" lIns="90444" tIns="45220" rIns="90444" bIns="45220">
            <a:spAutoFit/>
          </a:bodyPr>
          <a:lstStyle/>
          <a:p>
            <a:pPr algn="ctr"/>
            <a:r>
              <a:rPr lang="pt-PT" sz="3400" b="1" dirty="0">
                <a:solidFill>
                  <a:schemeClr val="bg1"/>
                </a:solidFill>
                <a:latin typeface="Arial" panose="020B0604020202020204" pitchFamily="34" charset="0"/>
                <a:cs typeface="Arial" panose="020B0604020202020204" pitchFamily="34" charset="0"/>
              </a:rPr>
              <a:t>ABSTRACT</a:t>
            </a:r>
            <a:endParaRPr lang="en-US" sz="3400" b="1" dirty="0">
              <a:solidFill>
                <a:schemeClr val="bg1"/>
              </a:solidFill>
              <a:latin typeface="Arial" panose="020B0604020202020204" pitchFamily="34" charset="0"/>
              <a:cs typeface="Arial" panose="020B0604020202020204" pitchFamily="34" charset="0"/>
            </a:endParaRPr>
          </a:p>
        </p:txBody>
      </p:sp>
      <p:sp>
        <p:nvSpPr>
          <p:cNvPr id="16" name="Text Box 36">
            <a:extLst>
              <a:ext uri="{FF2B5EF4-FFF2-40B4-BE49-F238E27FC236}">
                <a16:creationId xmlns:a16="http://schemas.microsoft.com/office/drawing/2014/main" id="{2D3F486E-B132-4DCE-9746-2274B5B62749}"/>
              </a:ext>
            </a:extLst>
          </p:cNvPr>
          <p:cNvSpPr txBox="1">
            <a:spLocks noChangeArrowheads="1"/>
          </p:cNvSpPr>
          <p:nvPr/>
        </p:nvSpPr>
        <p:spPr bwMode="auto">
          <a:xfrm>
            <a:off x="1290576" y="16978194"/>
            <a:ext cx="11942030" cy="8986066"/>
          </a:xfrm>
          <a:prstGeom prst="rect">
            <a:avLst/>
          </a:prstGeom>
          <a:solidFill>
            <a:srgbClr val="B9B6C8"/>
          </a:solidFill>
          <a:ln w="76200">
            <a:noFill/>
            <a:miter lim="800000"/>
            <a:headEnd/>
            <a:tailEnd/>
          </a:ln>
        </p:spPr>
        <p:txBody>
          <a:bodyPr wrap="square" lIns="90444" tIns="45220" rIns="90444" bIns="45220">
            <a:spAutoFit/>
          </a:bodyPr>
          <a:lstStyle/>
          <a:p>
            <a:pPr algn="just"/>
            <a:r>
              <a:rPr lang="en-US" sz="3400" dirty="0">
                <a:latin typeface="Arial" panose="020B0604020202020204" pitchFamily="34" charset="0"/>
                <a:cs typeface="Arial" panose="020B0604020202020204" pitchFamily="34" charset="0"/>
              </a:rPr>
              <a:t>In this work (</a:t>
            </a:r>
            <a:r>
              <a:rPr lang="en-US" sz="3400" i="1" dirty="0">
                <a:latin typeface="Arial" panose="020B0604020202020204" pitchFamily="34" charset="0"/>
                <a:cs typeface="Arial" panose="020B0604020202020204" pitchFamily="34" charset="0"/>
              </a:rPr>
              <a:t>Scheme 1</a:t>
            </a:r>
            <a:r>
              <a:rPr lang="en-US" sz="3400" dirty="0">
                <a:latin typeface="Arial" panose="020B0604020202020204" pitchFamily="34" charset="0"/>
                <a:cs typeface="Arial" panose="020B0604020202020204" pitchFamily="34" charset="0"/>
              </a:rPr>
              <a:t>)</a:t>
            </a:r>
            <a:r>
              <a:rPr lang="en-US" sz="3400" b="1" dirty="0">
                <a:latin typeface="Arial" panose="020B0604020202020204" pitchFamily="34" charset="0"/>
                <a:cs typeface="Arial" panose="020B0604020202020204" pitchFamily="34" charset="0"/>
              </a:rPr>
              <a:t>,</a:t>
            </a:r>
            <a:r>
              <a:rPr lang="en-US" sz="3400" dirty="0">
                <a:latin typeface="Arial" panose="020B0604020202020204" pitchFamily="34" charset="0"/>
                <a:cs typeface="Arial" panose="020B0604020202020204" pitchFamily="34" charset="0"/>
              </a:rPr>
              <a:t> we aimed at the rescuing of Glypromate</a:t>
            </a:r>
            <a:r>
              <a:rPr lang="en-US" sz="3400" baseline="30000" dirty="0">
                <a:latin typeface="Arial" panose="020B0604020202020204" pitchFamily="34" charset="0"/>
                <a:cs typeface="Arial" panose="020B0604020202020204" pitchFamily="34" charset="0"/>
              </a:rPr>
              <a:t>®</a:t>
            </a:r>
            <a:r>
              <a:rPr lang="en-US" sz="3400" dirty="0">
                <a:latin typeface="Arial" panose="020B0604020202020204" pitchFamily="34" charset="0"/>
                <a:cs typeface="Arial" panose="020B0604020202020204" pitchFamily="34" charset="0"/>
              </a:rPr>
              <a:t> by the development of a bioinspired strategy to overcome the low absorption profile associated to this peptide. Since Glypromate</a:t>
            </a:r>
            <a:r>
              <a:rPr lang="en-US" sz="3400" baseline="30000" dirty="0">
                <a:latin typeface="Arial" panose="020B0604020202020204" pitchFamily="34" charset="0"/>
                <a:cs typeface="Arial" panose="020B0604020202020204" pitchFamily="34" charset="0"/>
              </a:rPr>
              <a:t>®</a:t>
            </a:r>
            <a:r>
              <a:rPr lang="en-US" sz="3400" dirty="0">
                <a:latin typeface="Arial" panose="020B0604020202020204" pitchFamily="34" charset="0"/>
                <a:cs typeface="Arial" panose="020B0604020202020204" pitchFamily="34" charset="0"/>
              </a:rPr>
              <a:t> is metabolized by carboxypeptidases, the appropriated amino acid residue for conjugation with lipophilic active pharmaceutical ingredients (APIs) is glutamate, which may allow the release of both APIs and the native peptide. Moreover, this strategy may also provide a means to explore </a:t>
            </a:r>
            <a:r>
              <a:rPr lang="en-US" sz="3400" b="1" dirty="0">
                <a:latin typeface="Arial" panose="020B0604020202020204" pitchFamily="34" charset="0"/>
                <a:cs typeface="Arial" panose="020B0604020202020204" pitchFamily="34" charset="0"/>
              </a:rPr>
              <a:t>neuroprotective synergism</a:t>
            </a:r>
            <a:r>
              <a:rPr lang="en-US" sz="3400" dirty="0">
                <a:latin typeface="Arial" panose="020B0604020202020204" pitchFamily="34" charset="0"/>
                <a:cs typeface="Arial" panose="020B0604020202020204" pitchFamily="34" charset="0"/>
              </a:rPr>
              <a:t> and </a:t>
            </a:r>
            <a:r>
              <a:rPr lang="en-US" sz="3400" b="1" dirty="0">
                <a:latin typeface="Arial" panose="020B0604020202020204" pitchFamily="34" charset="0"/>
                <a:cs typeface="Arial" panose="020B0604020202020204" pitchFamily="34" charset="0"/>
              </a:rPr>
              <a:t>potentiate the permeability across the blood-brain barrier</a:t>
            </a:r>
            <a:r>
              <a:rPr lang="en-US" sz="3400" dirty="0">
                <a:latin typeface="Arial" panose="020B0604020202020204" pitchFamily="34" charset="0"/>
                <a:cs typeface="Arial" panose="020B0604020202020204" pitchFamily="34" charset="0"/>
              </a:rPr>
              <a:t>, potentiating their pharmacological action. For this purpose, small bioactive amines were selected as appropriated APIs for conjugation considering their high lipophilicity and relevance in clinic as therapeutics in the treatment of NDs. Additionally, polar exposed groups were masked to maximize the lipophilicity profile of the conjugates (</a:t>
            </a:r>
            <a:r>
              <a:rPr lang="en-US" sz="3400" i="1" dirty="0">
                <a:latin typeface="Arial" panose="020B0604020202020204" pitchFamily="34" charset="0"/>
                <a:cs typeface="Arial" panose="020B0604020202020204" pitchFamily="34" charset="0"/>
              </a:rPr>
              <a:t>Scheme 2</a:t>
            </a:r>
            <a:r>
              <a:rPr lang="en-US" sz="3400" dirty="0">
                <a:latin typeface="Arial" panose="020B0604020202020204" pitchFamily="34" charset="0"/>
                <a:cs typeface="Arial" panose="020B0604020202020204" pitchFamily="34" charset="0"/>
              </a:rPr>
              <a:t>).</a:t>
            </a:r>
          </a:p>
        </p:txBody>
      </p:sp>
      <p:sp>
        <p:nvSpPr>
          <p:cNvPr id="18" name="Text Box 36">
            <a:extLst>
              <a:ext uri="{FF2B5EF4-FFF2-40B4-BE49-F238E27FC236}">
                <a16:creationId xmlns:a16="http://schemas.microsoft.com/office/drawing/2014/main" id="{6A1DD1C2-5218-4489-82CA-B9D71915B586}"/>
              </a:ext>
            </a:extLst>
          </p:cNvPr>
          <p:cNvSpPr txBox="1">
            <a:spLocks noChangeArrowheads="1"/>
          </p:cNvSpPr>
          <p:nvPr/>
        </p:nvSpPr>
        <p:spPr bwMode="auto">
          <a:xfrm>
            <a:off x="1283429" y="16300450"/>
            <a:ext cx="11942030" cy="614543"/>
          </a:xfrm>
          <a:prstGeom prst="rect">
            <a:avLst/>
          </a:prstGeom>
          <a:solidFill>
            <a:srgbClr val="9E80AF"/>
          </a:solidFill>
          <a:ln w="76200">
            <a:noFill/>
            <a:miter lim="800000"/>
            <a:headEnd/>
            <a:tailEnd/>
          </a:ln>
        </p:spPr>
        <p:txBody>
          <a:bodyPr wrap="square" lIns="90444" tIns="45220" rIns="90444" bIns="45220">
            <a:spAutoFit/>
          </a:bodyPr>
          <a:lstStyle/>
          <a:p>
            <a:pPr algn="ctr"/>
            <a:r>
              <a:rPr lang="pt-PT" sz="3400" b="1" dirty="0">
                <a:solidFill>
                  <a:schemeClr val="bg1"/>
                </a:solidFill>
                <a:latin typeface="Arial" panose="020B0604020202020204" pitchFamily="34" charset="0"/>
                <a:cs typeface="Arial" panose="020B0604020202020204" pitchFamily="34" charset="0"/>
              </a:rPr>
              <a:t>OUR WORK</a:t>
            </a:r>
            <a:endParaRPr lang="en-US" sz="3400" b="1" dirty="0">
              <a:solidFill>
                <a:schemeClr val="bg1"/>
              </a:solidFill>
              <a:latin typeface="Arial" panose="020B0604020202020204" pitchFamily="34" charset="0"/>
              <a:cs typeface="Arial" panose="020B0604020202020204" pitchFamily="34" charset="0"/>
            </a:endParaRPr>
          </a:p>
        </p:txBody>
      </p:sp>
      <p:sp>
        <p:nvSpPr>
          <p:cNvPr id="20" name="Text Box 36">
            <a:extLst>
              <a:ext uri="{FF2B5EF4-FFF2-40B4-BE49-F238E27FC236}">
                <a16:creationId xmlns:a16="http://schemas.microsoft.com/office/drawing/2014/main" id="{959CEAB0-F28B-484C-8324-7E1D71F0F197}"/>
              </a:ext>
            </a:extLst>
          </p:cNvPr>
          <p:cNvSpPr txBox="1">
            <a:spLocks noChangeArrowheads="1"/>
          </p:cNvSpPr>
          <p:nvPr/>
        </p:nvSpPr>
        <p:spPr bwMode="auto">
          <a:xfrm>
            <a:off x="1275624" y="33155472"/>
            <a:ext cx="11718845" cy="4277084"/>
          </a:xfrm>
          <a:prstGeom prst="rect">
            <a:avLst/>
          </a:prstGeom>
          <a:solidFill>
            <a:srgbClr val="B9B6C8"/>
          </a:solidFill>
          <a:ln w="76200">
            <a:noFill/>
            <a:miter lim="800000"/>
            <a:headEnd/>
            <a:tailEnd/>
          </a:ln>
        </p:spPr>
        <p:txBody>
          <a:bodyPr wrap="square" lIns="90444" tIns="45220" rIns="90444" bIns="45220">
            <a:spAutoFit/>
          </a:bodyPr>
          <a:lstStyle/>
          <a:p>
            <a:pPr algn="just"/>
            <a:r>
              <a:rPr lang="en-US" sz="3400" dirty="0">
                <a:latin typeface="Arial" panose="020B0604020202020204" pitchFamily="34" charset="0"/>
                <a:cs typeface="Arial" panose="020B0604020202020204" pitchFamily="34" charset="0"/>
              </a:rPr>
              <a:t>Preliminary results showed that a conjugate of Glypromate</a:t>
            </a:r>
            <a:r>
              <a:rPr lang="en-US" sz="3400" baseline="30000" dirty="0">
                <a:latin typeface="Arial" panose="020B0604020202020204" pitchFamily="34" charset="0"/>
                <a:cs typeface="Arial" panose="020B0604020202020204" pitchFamily="34" charset="0"/>
              </a:rPr>
              <a:t>®</a:t>
            </a:r>
            <a:r>
              <a:rPr lang="en-US" sz="3400" dirty="0">
                <a:latin typeface="Arial" panose="020B0604020202020204" pitchFamily="34" charset="0"/>
                <a:cs typeface="Arial" panose="020B0604020202020204" pitchFamily="34" charset="0"/>
              </a:rPr>
              <a:t> with aminoindane </a:t>
            </a:r>
            <a:r>
              <a:rPr lang="en-US" sz="3400" b="1" dirty="0">
                <a:latin typeface="Arial" panose="020B0604020202020204" pitchFamily="34" charset="0"/>
                <a:cs typeface="Arial" panose="020B0604020202020204" pitchFamily="34" charset="0"/>
              </a:rPr>
              <a:t>increased cell viability by 26% </a:t>
            </a:r>
            <a:r>
              <a:rPr lang="en-US" sz="3400" dirty="0">
                <a:latin typeface="Arial" panose="020B0604020202020204" pitchFamily="34" charset="0"/>
                <a:cs typeface="Arial" panose="020B0604020202020204" pitchFamily="34" charset="0"/>
              </a:rPr>
              <a:t>and there was also a synergistic effect since this conjugate demonstrated </a:t>
            </a:r>
            <a:r>
              <a:rPr lang="en-US" sz="3400" b="1" dirty="0">
                <a:latin typeface="Arial" panose="020B0604020202020204" pitchFamily="34" charset="0"/>
                <a:cs typeface="Arial" panose="020B0604020202020204" pitchFamily="34" charset="0"/>
              </a:rPr>
              <a:t>better neuroprotection</a:t>
            </a:r>
            <a:r>
              <a:rPr lang="en-US" sz="3400" dirty="0">
                <a:latin typeface="Arial" panose="020B0604020202020204" pitchFamily="34" charset="0"/>
                <a:cs typeface="Arial" panose="020B0604020202020204" pitchFamily="34" charset="0"/>
              </a:rPr>
              <a:t> compared to its controls.  All the conjugates are being biologically evaluated to ascertain their neuroprotective potential using several in vitro models of AD and PD. The best conjugates will be then used in vivo models to provide proof-of-concept.</a:t>
            </a:r>
          </a:p>
        </p:txBody>
      </p:sp>
      <p:sp>
        <p:nvSpPr>
          <p:cNvPr id="22" name="Text Box 36">
            <a:extLst>
              <a:ext uri="{FF2B5EF4-FFF2-40B4-BE49-F238E27FC236}">
                <a16:creationId xmlns:a16="http://schemas.microsoft.com/office/drawing/2014/main" id="{8199986D-CB93-4D8E-A9E1-2AD2EF7FF714}"/>
              </a:ext>
            </a:extLst>
          </p:cNvPr>
          <p:cNvSpPr txBox="1">
            <a:spLocks noChangeArrowheads="1"/>
          </p:cNvSpPr>
          <p:nvPr/>
        </p:nvSpPr>
        <p:spPr bwMode="auto">
          <a:xfrm>
            <a:off x="1269206" y="32477728"/>
            <a:ext cx="11715795" cy="614543"/>
          </a:xfrm>
          <a:prstGeom prst="rect">
            <a:avLst/>
          </a:prstGeom>
          <a:solidFill>
            <a:srgbClr val="9E80AF"/>
          </a:solidFill>
          <a:ln w="76200">
            <a:noFill/>
            <a:miter lim="800000"/>
            <a:headEnd/>
            <a:tailEnd/>
          </a:ln>
        </p:spPr>
        <p:txBody>
          <a:bodyPr wrap="square" lIns="90444" tIns="45220" rIns="90444" bIns="45220">
            <a:spAutoFit/>
          </a:bodyPr>
          <a:lstStyle/>
          <a:p>
            <a:pPr algn="ctr"/>
            <a:r>
              <a:rPr lang="pt-PT" sz="3400" b="1" dirty="0">
                <a:solidFill>
                  <a:schemeClr val="bg1"/>
                </a:solidFill>
                <a:latin typeface="Arial" panose="020B0604020202020204" pitchFamily="34" charset="0"/>
                <a:cs typeface="Arial" panose="020B0604020202020204" pitchFamily="34" charset="0"/>
              </a:rPr>
              <a:t>RESULTS</a:t>
            </a:r>
            <a:endParaRPr lang="en-US" sz="3400" b="1" dirty="0">
              <a:solidFill>
                <a:schemeClr val="bg1"/>
              </a:solidFill>
              <a:latin typeface="Arial" panose="020B0604020202020204" pitchFamily="34" charset="0"/>
              <a:cs typeface="Arial" panose="020B0604020202020204" pitchFamily="34" charset="0"/>
            </a:endParaRPr>
          </a:p>
        </p:txBody>
      </p:sp>
      <p:graphicFrame>
        <p:nvGraphicFramePr>
          <p:cNvPr id="24" name="Objeto 23">
            <a:extLst>
              <a:ext uri="{FF2B5EF4-FFF2-40B4-BE49-F238E27FC236}">
                <a16:creationId xmlns:a16="http://schemas.microsoft.com/office/drawing/2014/main" id="{7E1BF588-0A5A-4D9F-BBB8-B9DF4F12F982}"/>
              </a:ext>
            </a:extLst>
          </p:cNvPr>
          <p:cNvGraphicFramePr>
            <a:graphicFrameLocks noChangeAspect="1"/>
          </p:cNvGraphicFramePr>
          <p:nvPr>
            <p:extLst>
              <p:ext uri="{D42A27DB-BD31-4B8C-83A1-F6EECF244321}">
                <p14:modId xmlns:p14="http://schemas.microsoft.com/office/powerpoint/2010/main" val="2369371983"/>
              </p:ext>
            </p:extLst>
          </p:nvPr>
        </p:nvGraphicFramePr>
        <p:xfrm>
          <a:off x="13072595" y="32680374"/>
          <a:ext cx="8628435" cy="5392772"/>
        </p:xfrm>
        <a:graphic>
          <a:graphicData uri="http://schemas.openxmlformats.org/presentationml/2006/ole">
            <mc:AlternateContent xmlns:mc="http://schemas.openxmlformats.org/markup-compatibility/2006">
              <mc:Choice xmlns:v="urn:schemas-microsoft-com:vml" Requires="v">
                <p:oleObj spid="_x0000_s1034" name="Prism 6" r:id="rId4" imgW="4829780" imgH="3017371" progId="Prism6.Document">
                  <p:embed/>
                </p:oleObj>
              </mc:Choice>
              <mc:Fallback>
                <p:oleObj name="Prism 6" r:id="rId4" imgW="4829780" imgH="3017371" progId="Prism6.Document">
                  <p:embed/>
                  <p:pic>
                    <p:nvPicPr>
                      <p:cNvPr id="24" name="Objeto 23">
                        <a:extLst>
                          <a:ext uri="{FF2B5EF4-FFF2-40B4-BE49-F238E27FC236}">
                            <a16:creationId xmlns:a16="http://schemas.microsoft.com/office/drawing/2014/main" id="{7E1BF588-0A5A-4D9F-BBB8-B9DF4F12F982}"/>
                          </a:ext>
                        </a:extLst>
                      </p:cNvPr>
                      <p:cNvPicPr>
                        <a:picLocks noChangeAspect="1" noChangeArrowheads="1"/>
                      </p:cNvPicPr>
                      <p:nvPr/>
                    </p:nvPicPr>
                    <p:blipFill>
                      <a:blip r:embed="rId5"/>
                      <a:srcRect/>
                      <a:stretch>
                        <a:fillRect/>
                      </a:stretch>
                    </p:blipFill>
                    <p:spPr bwMode="auto">
                      <a:xfrm>
                        <a:off x="13072595" y="32680374"/>
                        <a:ext cx="8628435" cy="5392772"/>
                      </a:xfrm>
                      <a:prstGeom prst="rect">
                        <a:avLst/>
                      </a:prstGeom>
                      <a:noFill/>
                      <a:ln w="38100">
                        <a:noFill/>
                      </a:ln>
                    </p:spPr>
                  </p:pic>
                </p:oleObj>
              </mc:Fallback>
            </mc:AlternateContent>
          </a:graphicData>
        </a:graphic>
      </p:graphicFrame>
      <p:graphicFrame>
        <p:nvGraphicFramePr>
          <p:cNvPr id="26" name="Objeto 25">
            <a:extLst>
              <a:ext uri="{FF2B5EF4-FFF2-40B4-BE49-F238E27FC236}">
                <a16:creationId xmlns:a16="http://schemas.microsoft.com/office/drawing/2014/main" id="{07452EF7-327E-49DF-8A34-67271EF063D0}"/>
              </a:ext>
            </a:extLst>
          </p:cNvPr>
          <p:cNvGraphicFramePr>
            <a:graphicFrameLocks noChangeAspect="1"/>
          </p:cNvGraphicFramePr>
          <p:nvPr>
            <p:extLst>
              <p:ext uri="{D42A27DB-BD31-4B8C-83A1-F6EECF244321}">
                <p14:modId xmlns:p14="http://schemas.microsoft.com/office/powerpoint/2010/main" val="1309616705"/>
              </p:ext>
            </p:extLst>
          </p:nvPr>
        </p:nvGraphicFramePr>
        <p:xfrm>
          <a:off x="23847835" y="33351347"/>
          <a:ext cx="14193270" cy="3894387"/>
        </p:xfrm>
        <a:graphic>
          <a:graphicData uri="http://schemas.openxmlformats.org/presentationml/2006/ole">
            <mc:AlternateContent xmlns:mc="http://schemas.openxmlformats.org/markup-compatibility/2006">
              <mc:Choice xmlns:v="urn:schemas-microsoft-com:vml" Requires="v">
                <p:oleObj spid="_x0000_s1035" name="CS ChemDraw Drawing" r:id="rId6" imgW="7710731" imgH="2091761" progId="ChemDraw.Document.6.0">
                  <p:embed/>
                </p:oleObj>
              </mc:Choice>
              <mc:Fallback>
                <p:oleObj name="CS ChemDraw Drawing" r:id="rId6" imgW="7710731" imgH="2091761" progId="ChemDraw.Document.6.0">
                  <p:embed/>
                  <p:pic>
                    <p:nvPicPr>
                      <p:cNvPr id="26" name="Objeto 25">
                        <a:extLst>
                          <a:ext uri="{FF2B5EF4-FFF2-40B4-BE49-F238E27FC236}">
                            <a16:creationId xmlns:a16="http://schemas.microsoft.com/office/drawing/2014/main" id="{07452EF7-327E-49DF-8A34-67271EF063D0}"/>
                          </a:ext>
                        </a:extLst>
                      </p:cNvPr>
                      <p:cNvPicPr>
                        <a:picLocks noChangeAspect="1" noChangeArrowheads="1"/>
                      </p:cNvPicPr>
                      <p:nvPr/>
                    </p:nvPicPr>
                    <p:blipFill>
                      <a:blip r:embed="rId7"/>
                      <a:srcRect/>
                      <a:stretch>
                        <a:fillRect/>
                      </a:stretch>
                    </p:blipFill>
                    <p:spPr bwMode="auto">
                      <a:xfrm>
                        <a:off x="23847835" y="33351347"/>
                        <a:ext cx="14193270" cy="3894387"/>
                      </a:xfrm>
                      <a:prstGeom prst="rect">
                        <a:avLst/>
                      </a:prstGeom>
                      <a:noFill/>
                    </p:spPr>
                  </p:pic>
                </p:oleObj>
              </mc:Fallback>
            </mc:AlternateContent>
          </a:graphicData>
        </a:graphic>
      </p:graphicFrame>
      <p:cxnSp>
        <p:nvCxnSpPr>
          <p:cNvPr id="30" name="Conexão reta unidirecional 29">
            <a:extLst>
              <a:ext uri="{FF2B5EF4-FFF2-40B4-BE49-F238E27FC236}">
                <a16:creationId xmlns:a16="http://schemas.microsoft.com/office/drawing/2014/main" id="{EB069E5A-36D9-4D62-88F4-D44943D81E17}"/>
              </a:ext>
            </a:extLst>
          </p:cNvPr>
          <p:cNvCxnSpPr>
            <a:cxnSpLocks/>
          </p:cNvCxnSpPr>
          <p:nvPr/>
        </p:nvCxnSpPr>
        <p:spPr>
          <a:xfrm flipV="1">
            <a:off x="21779156" y="35268447"/>
            <a:ext cx="1911478" cy="7846"/>
          </a:xfrm>
          <a:prstGeom prst="straightConnector1">
            <a:avLst/>
          </a:prstGeom>
          <a:ln w="76200">
            <a:solidFill>
              <a:srgbClr val="9E80AF"/>
            </a:solidFill>
            <a:tailEnd type="triangle"/>
          </a:ln>
        </p:spPr>
        <p:style>
          <a:lnRef idx="1">
            <a:schemeClr val="accent1"/>
          </a:lnRef>
          <a:fillRef idx="0">
            <a:schemeClr val="accent1"/>
          </a:fillRef>
          <a:effectRef idx="0">
            <a:schemeClr val="accent1"/>
          </a:effectRef>
          <a:fontRef idx="minor">
            <a:schemeClr val="tx1"/>
          </a:fontRef>
        </p:style>
      </p:cxnSp>
      <p:sp>
        <p:nvSpPr>
          <p:cNvPr id="34" name="Retângulo 33">
            <a:extLst>
              <a:ext uri="{FF2B5EF4-FFF2-40B4-BE49-F238E27FC236}">
                <a16:creationId xmlns:a16="http://schemas.microsoft.com/office/drawing/2014/main" id="{D425D332-2707-4E57-A5F1-E4A02B5D0CC9}"/>
              </a:ext>
            </a:extLst>
          </p:cNvPr>
          <p:cNvSpPr/>
          <p:nvPr/>
        </p:nvSpPr>
        <p:spPr>
          <a:xfrm>
            <a:off x="15161756" y="37636450"/>
            <a:ext cx="4929294" cy="416011"/>
          </a:xfrm>
          <a:prstGeom prst="rect">
            <a:avLst/>
          </a:prstGeom>
        </p:spPr>
        <p:txBody>
          <a:bodyPr wrap="square">
            <a:spAutoFit/>
          </a:bodyPr>
          <a:lstStyle/>
          <a:p>
            <a:pPr algn="ctr">
              <a:lnSpc>
                <a:spcPct val="150000"/>
              </a:lnSpc>
              <a:spcAft>
                <a:spcPts val="0"/>
              </a:spcAft>
            </a:pPr>
            <a:r>
              <a:rPr lang="pt-PT" sz="1600" b="1" dirty="0">
                <a:latin typeface="Arial" panose="020B0604020202020204" pitchFamily="34" charset="0"/>
                <a:ea typeface="Calibri" panose="020F0502020204030204" pitchFamily="34" charset="0"/>
                <a:cs typeface="Times New Roman" panose="02020603050405020304" pitchFamily="18" charset="0"/>
              </a:rPr>
              <a:t>MTT </a:t>
            </a:r>
            <a:r>
              <a:rPr lang="pt-PT" sz="1600" b="1" dirty="0" err="1">
                <a:latin typeface="Arial" panose="020B0604020202020204" pitchFamily="34" charset="0"/>
                <a:ea typeface="Calibri" panose="020F0502020204030204" pitchFamily="34" charset="0"/>
                <a:cs typeface="Times New Roman" panose="02020603050405020304" pitchFamily="18" charset="0"/>
              </a:rPr>
              <a:t>assay</a:t>
            </a:r>
            <a:r>
              <a:rPr lang="pt-PT" sz="1600" b="1" dirty="0">
                <a:latin typeface="Arial" panose="020B0604020202020204" pitchFamily="34" charset="0"/>
                <a:ea typeface="Calibri" panose="020F0502020204030204" pitchFamily="34" charset="0"/>
                <a:cs typeface="Times New Roman" panose="02020603050405020304" pitchFamily="18" charset="0"/>
              </a:rPr>
              <a:t>: GPE-Aminoindane (100 </a:t>
            </a:r>
            <a:r>
              <a:rPr lang="pt-PT" sz="1600" b="1" dirty="0">
                <a:latin typeface="Arial" panose="020B0604020202020204" pitchFamily="34" charset="0"/>
                <a:ea typeface="Calibri" panose="020F0502020204030204" pitchFamily="34" charset="0"/>
                <a:cs typeface="Arial" panose="020B0604020202020204" pitchFamily="34" charset="0"/>
              </a:rPr>
              <a:t>µ</a:t>
            </a:r>
            <a:r>
              <a:rPr lang="pt-PT" sz="1600" b="1" dirty="0">
                <a:latin typeface="Arial" panose="020B0604020202020204" pitchFamily="34" charset="0"/>
                <a:ea typeface="Calibri" panose="020F0502020204030204" pitchFamily="34" charset="0"/>
                <a:cs typeface="Times New Roman" panose="02020603050405020304" pitchFamily="18" charset="0"/>
              </a:rPr>
              <a:t>M)</a:t>
            </a:r>
            <a:endParaRPr lang="pt-PT" sz="1600" dirty="0">
              <a:latin typeface="Arial" panose="020B0604020202020204" pitchFamily="34" charset="0"/>
              <a:ea typeface="Calibri" panose="020F0502020204030204" pitchFamily="34" charset="0"/>
              <a:cs typeface="Times New Roman" panose="02020603050405020304" pitchFamily="18" charset="0"/>
            </a:endParaRPr>
          </a:p>
        </p:txBody>
      </p:sp>
      <p:cxnSp>
        <p:nvCxnSpPr>
          <p:cNvPr id="40" name="Conexão reta 39">
            <a:extLst>
              <a:ext uri="{FF2B5EF4-FFF2-40B4-BE49-F238E27FC236}">
                <a16:creationId xmlns:a16="http://schemas.microsoft.com/office/drawing/2014/main" id="{4C7CB075-B342-4713-8BB4-ED6A2193866A}"/>
              </a:ext>
            </a:extLst>
          </p:cNvPr>
          <p:cNvCxnSpPr>
            <a:cxnSpLocks/>
          </p:cNvCxnSpPr>
          <p:nvPr/>
        </p:nvCxnSpPr>
        <p:spPr>
          <a:xfrm flipV="1">
            <a:off x="18033206" y="36636326"/>
            <a:ext cx="933450" cy="923924"/>
          </a:xfrm>
          <a:prstGeom prst="line">
            <a:avLst/>
          </a:prstGeom>
          <a:ln w="38100">
            <a:solidFill>
              <a:srgbClr val="663399"/>
            </a:solidFill>
          </a:ln>
        </p:spPr>
        <p:style>
          <a:lnRef idx="1">
            <a:schemeClr val="accent1"/>
          </a:lnRef>
          <a:fillRef idx="0">
            <a:schemeClr val="accent1"/>
          </a:fillRef>
          <a:effectRef idx="0">
            <a:schemeClr val="accent1"/>
          </a:effectRef>
          <a:fontRef idx="minor">
            <a:schemeClr val="tx1"/>
          </a:fontRef>
        </p:style>
      </p:cxnSp>
      <p:sp>
        <p:nvSpPr>
          <p:cNvPr id="42" name="Retângulo 41">
            <a:extLst>
              <a:ext uri="{FF2B5EF4-FFF2-40B4-BE49-F238E27FC236}">
                <a16:creationId xmlns:a16="http://schemas.microsoft.com/office/drawing/2014/main" id="{1B8959EC-5C36-47BD-89B7-1D2B081EFC38}"/>
              </a:ext>
            </a:extLst>
          </p:cNvPr>
          <p:cNvSpPr/>
          <p:nvPr/>
        </p:nvSpPr>
        <p:spPr>
          <a:xfrm>
            <a:off x="13689806" y="26358850"/>
            <a:ext cx="14907409" cy="438069"/>
          </a:xfrm>
          <a:prstGeom prst="rect">
            <a:avLst/>
          </a:prstGeom>
        </p:spPr>
        <p:txBody>
          <a:bodyPr wrap="square">
            <a:spAutoFit/>
          </a:bodyPr>
          <a:lstStyle/>
          <a:p>
            <a:pPr algn="ctr" defTabSz="4074637">
              <a:lnSpc>
                <a:spcPct val="107000"/>
              </a:lnSpc>
              <a:spcAft>
                <a:spcPts val="755"/>
              </a:spcAft>
              <a:tabLst>
                <a:tab pos="1814543" algn="l"/>
              </a:tabLst>
            </a:pPr>
            <a:r>
              <a:rPr lang="en-US"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Scheme 2. Synthesis of Glypromate</a:t>
            </a:r>
            <a:r>
              <a:rPr lang="en-US" sz="2264" b="1" i="1" baseline="300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en-US"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conjugates.</a:t>
            </a:r>
            <a:endParaRPr lang="pt-PT"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graphicFrame>
        <p:nvGraphicFramePr>
          <p:cNvPr id="44" name="Objeto 43">
            <a:extLst>
              <a:ext uri="{FF2B5EF4-FFF2-40B4-BE49-F238E27FC236}">
                <a16:creationId xmlns:a16="http://schemas.microsoft.com/office/drawing/2014/main" id="{7A3D4C84-F3D4-4282-8631-9395F5DF7956}"/>
              </a:ext>
            </a:extLst>
          </p:cNvPr>
          <p:cNvGraphicFramePr>
            <a:graphicFrameLocks noChangeAspect="1"/>
          </p:cNvGraphicFramePr>
          <p:nvPr>
            <p:extLst>
              <p:ext uri="{D42A27DB-BD31-4B8C-83A1-F6EECF244321}">
                <p14:modId xmlns:p14="http://schemas.microsoft.com/office/powerpoint/2010/main" val="1382642321"/>
              </p:ext>
            </p:extLst>
          </p:nvPr>
        </p:nvGraphicFramePr>
        <p:xfrm>
          <a:off x="13360400" y="16456025"/>
          <a:ext cx="15122525" cy="9764713"/>
        </p:xfrm>
        <a:graphic>
          <a:graphicData uri="http://schemas.openxmlformats.org/presentationml/2006/ole">
            <mc:AlternateContent xmlns:mc="http://schemas.openxmlformats.org/markup-compatibility/2006">
              <mc:Choice xmlns:v="urn:schemas-microsoft-com:vml" Requires="v">
                <p:oleObj spid="_x0000_s1036" name="CS ChemDraw Drawing" r:id="rId8" imgW="8193240" imgH="5232600" progId="ChemDraw.Document.6.0">
                  <p:embed/>
                </p:oleObj>
              </mc:Choice>
              <mc:Fallback>
                <p:oleObj name="CS ChemDraw Drawing" r:id="rId8" imgW="8193240" imgH="5232600" progId="ChemDraw.Document.6.0">
                  <p:embed/>
                  <p:pic>
                    <p:nvPicPr>
                      <p:cNvPr id="44" name="Objeto 43">
                        <a:extLst>
                          <a:ext uri="{FF2B5EF4-FFF2-40B4-BE49-F238E27FC236}">
                            <a16:creationId xmlns:a16="http://schemas.microsoft.com/office/drawing/2014/main" id="{7A3D4C84-F3D4-4282-8631-9395F5DF7956}"/>
                          </a:ext>
                        </a:extLst>
                      </p:cNvPr>
                      <p:cNvPicPr>
                        <a:picLocks noChangeAspect="1" noChangeArrowheads="1"/>
                      </p:cNvPicPr>
                      <p:nvPr/>
                    </p:nvPicPr>
                    <p:blipFill>
                      <a:blip r:embed="rId9"/>
                      <a:srcRect/>
                      <a:stretch>
                        <a:fillRect/>
                      </a:stretch>
                    </p:blipFill>
                    <p:spPr bwMode="auto">
                      <a:xfrm>
                        <a:off x="13360400" y="16456025"/>
                        <a:ext cx="15122525" cy="9764713"/>
                      </a:xfrm>
                      <a:prstGeom prst="rect">
                        <a:avLst/>
                      </a:prstGeom>
                      <a:noFill/>
                    </p:spPr>
                  </p:pic>
                </p:oleObj>
              </mc:Fallback>
            </mc:AlternateContent>
          </a:graphicData>
        </a:graphic>
      </p:graphicFrame>
      <p:sp>
        <p:nvSpPr>
          <p:cNvPr id="46" name="CaixaDeTexto 45">
            <a:extLst>
              <a:ext uri="{FF2B5EF4-FFF2-40B4-BE49-F238E27FC236}">
                <a16:creationId xmlns:a16="http://schemas.microsoft.com/office/drawing/2014/main" id="{246B3385-EFE5-4777-AA99-9D3E61E834BA}"/>
              </a:ext>
            </a:extLst>
          </p:cNvPr>
          <p:cNvSpPr txBox="1"/>
          <p:nvPr/>
        </p:nvSpPr>
        <p:spPr>
          <a:xfrm>
            <a:off x="19022401" y="18362555"/>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56 – 70 %</a:t>
            </a:r>
          </a:p>
        </p:txBody>
      </p:sp>
      <p:sp>
        <p:nvSpPr>
          <p:cNvPr id="48" name="CaixaDeTexto 47">
            <a:extLst>
              <a:ext uri="{FF2B5EF4-FFF2-40B4-BE49-F238E27FC236}">
                <a16:creationId xmlns:a16="http://schemas.microsoft.com/office/drawing/2014/main" id="{90439228-1F12-45A5-9A3A-2EC285F5F53B}"/>
              </a:ext>
            </a:extLst>
          </p:cNvPr>
          <p:cNvSpPr txBox="1"/>
          <p:nvPr/>
        </p:nvSpPr>
        <p:spPr>
          <a:xfrm>
            <a:off x="21779156" y="18347857"/>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51 – 69 %</a:t>
            </a:r>
          </a:p>
        </p:txBody>
      </p:sp>
      <p:sp>
        <p:nvSpPr>
          <p:cNvPr id="50" name="CaixaDeTexto 49">
            <a:extLst>
              <a:ext uri="{FF2B5EF4-FFF2-40B4-BE49-F238E27FC236}">
                <a16:creationId xmlns:a16="http://schemas.microsoft.com/office/drawing/2014/main" id="{492E2308-C934-460A-9416-ABAE250EAEA8}"/>
              </a:ext>
            </a:extLst>
          </p:cNvPr>
          <p:cNvSpPr txBox="1"/>
          <p:nvPr/>
        </p:nvSpPr>
        <p:spPr>
          <a:xfrm>
            <a:off x="15513559" y="19434529"/>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95 – 98 %</a:t>
            </a:r>
          </a:p>
        </p:txBody>
      </p:sp>
      <p:sp>
        <p:nvSpPr>
          <p:cNvPr id="52" name="CaixaDeTexto 51">
            <a:extLst>
              <a:ext uri="{FF2B5EF4-FFF2-40B4-BE49-F238E27FC236}">
                <a16:creationId xmlns:a16="http://schemas.microsoft.com/office/drawing/2014/main" id="{780B5384-E760-4FDE-B635-16621498ECFC}"/>
              </a:ext>
            </a:extLst>
          </p:cNvPr>
          <p:cNvSpPr txBox="1"/>
          <p:nvPr/>
        </p:nvSpPr>
        <p:spPr>
          <a:xfrm>
            <a:off x="25119806" y="19510973"/>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93 – 98 %</a:t>
            </a:r>
          </a:p>
        </p:txBody>
      </p:sp>
      <p:sp>
        <p:nvSpPr>
          <p:cNvPr id="54" name="CaixaDeTexto 53">
            <a:extLst>
              <a:ext uri="{FF2B5EF4-FFF2-40B4-BE49-F238E27FC236}">
                <a16:creationId xmlns:a16="http://schemas.microsoft.com/office/drawing/2014/main" id="{676E084D-E0D1-456D-8ED7-2837BE500E13}"/>
              </a:ext>
            </a:extLst>
          </p:cNvPr>
          <p:cNvSpPr txBox="1"/>
          <p:nvPr/>
        </p:nvSpPr>
        <p:spPr>
          <a:xfrm>
            <a:off x="14975666" y="23304822"/>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60 – 74 %</a:t>
            </a:r>
          </a:p>
        </p:txBody>
      </p:sp>
      <p:sp>
        <p:nvSpPr>
          <p:cNvPr id="56" name="CaixaDeTexto 55">
            <a:extLst>
              <a:ext uri="{FF2B5EF4-FFF2-40B4-BE49-F238E27FC236}">
                <a16:creationId xmlns:a16="http://schemas.microsoft.com/office/drawing/2014/main" id="{09251AB2-4454-4C06-9A7E-B6FE60AFE4D9}"/>
              </a:ext>
            </a:extLst>
          </p:cNvPr>
          <p:cNvSpPr txBox="1"/>
          <p:nvPr/>
        </p:nvSpPr>
        <p:spPr>
          <a:xfrm>
            <a:off x="25287252" y="23334449"/>
            <a:ext cx="1075785" cy="310085"/>
          </a:xfrm>
          <a:prstGeom prst="rect">
            <a:avLst/>
          </a:prstGeom>
          <a:noFill/>
        </p:spPr>
        <p:txBody>
          <a:bodyPr wrap="square" rtlCol="0">
            <a:spAutoFit/>
          </a:bodyPr>
          <a:lstStyle/>
          <a:p>
            <a:r>
              <a:rPr lang="pt-PT" sz="1415" b="1" dirty="0">
                <a:solidFill>
                  <a:schemeClr val="bg1">
                    <a:lumMod val="50000"/>
                  </a:schemeClr>
                </a:solidFill>
                <a:latin typeface="Arial" panose="020B0604020202020204" pitchFamily="34" charset="0"/>
                <a:cs typeface="Arial" panose="020B0604020202020204" pitchFamily="34" charset="0"/>
              </a:rPr>
              <a:t>60 – 86 %</a:t>
            </a:r>
          </a:p>
        </p:txBody>
      </p:sp>
      <p:graphicFrame>
        <p:nvGraphicFramePr>
          <p:cNvPr id="58" name="Objeto 57">
            <a:extLst>
              <a:ext uri="{FF2B5EF4-FFF2-40B4-BE49-F238E27FC236}">
                <a16:creationId xmlns:a16="http://schemas.microsoft.com/office/drawing/2014/main" id="{114238A2-8B14-48BE-ACDC-215C44E2E372}"/>
              </a:ext>
            </a:extLst>
          </p:cNvPr>
          <p:cNvGraphicFramePr>
            <a:graphicFrameLocks noChangeAspect="1"/>
          </p:cNvGraphicFramePr>
          <p:nvPr>
            <p:extLst>
              <p:ext uri="{D42A27DB-BD31-4B8C-83A1-F6EECF244321}">
                <p14:modId xmlns:p14="http://schemas.microsoft.com/office/powerpoint/2010/main" val="4084501726"/>
              </p:ext>
            </p:extLst>
          </p:nvPr>
        </p:nvGraphicFramePr>
        <p:xfrm>
          <a:off x="3107511" y="26368603"/>
          <a:ext cx="15011319" cy="4877775"/>
        </p:xfrm>
        <a:graphic>
          <a:graphicData uri="http://schemas.openxmlformats.org/presentationml/2006/ole">
            <mc:AlternateContent xmlns:mc="http://schemas.openxmlformats.org/markup-compatibility/2006">
              <mc:Choice xmlns:v="urn:schemas-microsoft-com:vml" Requires="v">
                <p:oleObj spid="_x0000_s1037" name="CS ChemDraw Drawing" r:id="rId10" imgW="6701914" imgH="2154119" progId="ChemDraw.Document.6.0">
                  <p:embed/>
                </p:oleObj>
              </mc:Choice>
              <mc:Fallback>
                <p:oleObj name="CS ChemDraw Drawing" r:id="rId10" imgW="6701914" imgH="2154119" progId="ChemDraw.Document.6.0">
                  <p:embed/>
                  <p:pic>
                    <p:nvPicPr>
                      <p:cNvPr id="58" name="Objeto 57">
                        <a:extLst>
                          <a:ext uri="{FF2B5EF4-FFF2-40B4-BE49-F238E27FC236}">
                            <a16:creationId xmlns:a16="http://schemas.microsoft.com/office/drawing/2014/main" id="{114238A2-8B14-48BE-ACDC-215C44E2E372}"/>
                          </a:ext>
                        </a:extLst>
                      </p:cNvPr>
                      <p:cNvPicPr>
                        <a:picLocks noChangeAspect="1" noChangeArrowheads="1"/>
                      </p:cNvPicPr>
                      <p:nvPr/>
                    </p:nvPicPr>
                    <p:blipFill>
                      <a:blip r:embed="rId11"/>
                      <a:srcRect/>
                      <a:stretch>
                        <a:fillRect/>
                      </a:stretch>
                    </p:blipFill>
                    <p:spPr bwMode="auto">
                      <a:xfrm>
                        <a:off x="3107511" y="26368603"/>
                        <a:ext cx="15011319" cy="4877775"/>
                      </a:xfrm>
                      <a:prstGeom prst="rect">
                        <a:avLst/>
                      </a:prstGeom>
                      <a:noFill/>
                    </p:spPr>
                  </p:pic>
                </p:oleObj>
              </mc:Fallback>
            </mc:AlternateContent>
          </a:graphicData>
        </a:graphic>
      </p:graphicFrame>
      <p:sp>
        <p:nvSpPr>
          <p:cNvPr id="60" name="CaixaDeTexto 59">
            <a:extLst>
              <a:ext uri="{FF2B5EF4-FFF2-40B4-BE49-F238E27FC236}">
                <a16:creationId xmlns:a16="http://schemas.microsoft.com/office/drawing/2014/main" id="{66DD1478-BEC8-4F80-B4D4-5E62093D5D0D}"/>
              </a:ext>
            </a:extLst>
          </p:cNvPr>
          <p:cNvSpPr txBox="1"/>
          <p:nvPr/>
        </p:nvSpPr>
        <p:spPr>
          <a:xfrm>
            <a:off x="1525666" y="38082342"/>
            <a:ext cx="27439655" cy="1200329"/>
          </a:xfrm>
          <a:prstGeom prst="rect">
            <a:avLst/>
          </a:prstGeom>
          <a:noFill/>
        </p:spPr>
        <p:txBody>
          <a:bodyPr wrap="square">
            <a:spAutoFit/>
          </a:bodyPr>
          <a:lstStyle/>
          <a:p>
            <a:r>
              <a:rPr lang="en-US" sz="2400" b="1" i="1" u="none" strike="noStrike" baseline="0" dirty="0">
                <a:solidFill>
                  <a:srgbClr val="000000"/>
                </a:solidFill>
                <a:latin typeface="Arial" panose="020B0604020202020204" pitchFamily="34" charset="0"/>
                <a:cs typeface="Arial" panose="020B0604020202020204" pitchFamily="34" charset="0"/>
              </a:rPr>
              <a:t>Acknowledgements </a:t>
            </a:r>
            <a:endParaRPr lang="en-US" sz="2400" b="1" i="0" u="none" strike="noStrike" baseline="0" dirty="0">
              <a:solidFill>
                <a:srgbClr val="000000"/>
              </a:solidFill>
              <a:latin typeface="Arial" panose="020B0604020202020204" pitchFamily="34" charset="0"/>
              <a:cs typeface="Arial" panose="020B0604020202020204" pitchFamily="34" charset="0"/>
            </a:endParaRPr>
          </a:p>
          <a:p>
            <a:r>
              <a:rPr lang="en-US" sz="2400" b="0" i="0" u="none" strike="noStrike" baseline="0" dirty="0">
                <a:solidFill>
                  <a:srgbClr val="000000"/>
                </a:solidFill>
                <a:latin typeface="Arial" panose="020B0604020202020204" pitchFamily="34" charset="0"/>
                <a:cs typeface="Arial" panose="020B0604020202020204" pitchFamily="34" charset="0"/>
              </a:rPr>
              <a:t>This research was funded by </a:t>
            </a:r>
            <a:r>
              <a:rPr lang="en-US" sz="2400" b="0" i="0" u="none" strike="noStrike" baseline="0" dirty="0" err="1">
                <a:solidFill>
                  <a:srgbClr val="000000"/>
                </a:solidFill>
                <a:latin typeface="Arial" panose="020B0604020202020204" pitchFamily="34" charset="0"/>
                <a:cs typeface="Arial" panose="020B0604020202020204" pitchFamily="34" charset="0"/>
              </a:rPr>
              <a:t>Fundação</a:t>
            </a:r>
            <a:r>
              <a:rPr lang="en-US" sz="2400" b="0" i="0" u="none" strike="noStrike" baseline="0" dirty="0">
                <a:solidFill>
                  <a:srgbClr val="000000"/>
                </a:solidFill>
                <a:latin typeface="Arial" panose="020B0604020202020204" pitchFamily="34" charset="0"/>
                <a:cs typeface="Arial" panose="020B0604020202020204" pitchFamily="34" charset="0"/>
              </a:rPr>
              <a:t> para a </a:t>
            </a:r>
            <a:r>
              <a:rPr lang="en-US" sz="2400" b="0" i="0" u="none" strike="noStrike" baseline="0" dirty="0" err="1">
                <a:solidFill>
                  <a:srgbClr val="000000"/>
                </a:solidFill>
                <a:latin typeface="Arial" panose="020B0604020202020204" pitchFamily="34" charset="0"/>
                <a:cs typeface="Arial" panose="020B0604020202020204" pitchFamily="34" charset="0"/>
              </a:rPr>
              <a:t>Ciência</a:t>
            </a:r>
            <a:r>
              <a:rPr lang="en-US" sz="2400" b="0" i="0" u="none" strike="noStrike" baseline="0" dirty="0">
                <a:solidFill>
                  <a:srgbClr val="000000"/>
                </a:solidFill>
                <a:latin typeface="Arial" panose="020B0604020202020204" pitchFamily="34" charset="0"/>
                <a:cs typeface="Arial" panose="020B0604020202020204" pitchFamily="34" charset="0"/>
              </a:rPr>
              <a:t> e </a:t>
            </a:r>
            <a:r>
              <a:rPr lang="en-US" sz="2400" b="0" i="0" u="none" strike="noStrike" baseline="0" dirty="0" err="1">
                <a:solidFill>
                  <a:srgbClr val="000000"/>
                </a:solidFill>
                <a:latin typeface="Arial" panose="020B0604020202020204" pitchFamily="34" charset="0"/>
                <a:cs typeface="Arial" panose="020B0604020202020204" pitchFamily="34" charset="0"/>
              </a:rPr>
              <a:t>Tecnologia</a:t>
            </a:r>
            <a:r>
              <a:rPr lang="en-US" sz="2400" b="0" i="0" u="none" strike="noStrike" baseline="0" dirty="0">
                <a:solidFill>
                  <a:srgbClr val="000000"/>
                </a:solidFill>
                <a:latin typeface="Arial" panose="020B0604020202020204" pitchFamily="34" charset="0"/>
                <a:cs typeface="Arial" panose="020B0604020202020204" pitchFamily="34" charset="0"/>
              </a:rPr>
              <a:t> (FCT, Portugal), through grants UIDB/50006/2020 (to LAQV-REQUIMTE Research Unit) and project grant PTDC/BIA-MIB/29059/2017. Sara C. Silva-Reis is thankful to the FCT for the grant SFRH/BD/147463/2019. </a:t>
            </a:r>
            <a:endParaRPr lang="en-US" sz="2400" dirty="0">
              <a:latin typeface="Arial" panose="020B0604020202020204" pitchFamily="34" charset="0"/>
              <a:cs typeface="Arial" panose="020B0604020202020204" pitchFamily="34" charset="0"/>
            </a:endParaRPr>
          </a:p>
        </p:txBody>
      </p:sp>
      <p:sp>
        <p:nvSpPr>
          <p:cNvPr id="6" name="Text Box 36">
            <a:extLst>
              <a:ext uri="{FF2B5EF4-FFF2-40B4-BE49-F238E27FC236}">
                <a16:creationId xmlns:a16="http://schemas.microsoft.com/office/drawing/2014/main" id="{5815FFFC-A4CC-4DCE-82AB-5C8E0C84B693}"/>
              </a:ext>
            </a:extLst>
          </p:cNvPr>
          <p:cNvSpPr txBox="1">
            <a:spLocks noChangeArrowheads="1"/>
          </p:cNvSpPr>
          <p:nvPr/>
        </p:nvSpPr>
        <p:spPr bwMode="auto">
          <a:xfrm>
            <a:off x="1283392" y="13273236"/>
            <a:ext cx="27568443" cy="2184204"/>
          </a:xfrm>
          <a:prstGeom prst="rect">
            <a:avLst/>
          </a:prstGeom>
          <a:solidFill>
            <a:srgbClr val="B9B6C8"/>
          </a:solidFill>
          <a:ln w="76200">
            <a:noFill/>
            <a:miter lim="800000"/>
            <a:headEnd/>
            <a:tailEnd/>
          </a:ln>
        </p:spPr>
        <p:txBody>
          <a:bodyPr wrap="square" lIns="90444" tIns="45220" rIns="90444" bIns="45220">
            <a:spAutoFit/>
          </a:bodyPr>
          <a:lstStyle/>
          <a:p>
            <a:pPr algn="just"/>
            <a:r>
              <a:rPr lang="en-US" sz="3400" b="1" dirty="0">
                <a:latin typeface="Arial" panose="020B0604020202020204" pitchFamily="34" charset="0"/>
                <a:cs typeface="Arial" panose="020B0604020202020204" pitchFamily="34" charset="0"/>
              </a:rPr>
              <a:t>Glypromate</a:t>
            </a:r>
            <a:r>
              <a:rPr lang="en-US" sz="3400" b="1" baseline="30000" dirty="0">
                <a:latin typeface="Arial" panose="020B0604020202020204" pitchFamily="34" charset="0"/>
                <a:cs typeface="Arial" panose="020B0604020202020204" pitchFamily="34" charset="0"/>
              </a:rPr>
              <a:t>®</a:t>
            </a:r>
            <a:r>
              <a:rPr lang="en-US" sz="3400" baseline="30000" dirty="0">
                <a:latin typeface="Arial" panose="020B0604020202020204" pitchFamily="34" charset="0"/>
                <a:cs typeface="Arial" panose="020B0604020202020204" pitchFamily="34" charset="0"/>
              </a:rPr>
              <a:t> </a:t>
            </a:r>
            <a:r>
              <a:rPr lang="en-US" sz="3400" dirty="0">
                <a:latin typeface="Arial" panose="020B0604020202020204" pitchFamily="34" charset="0"/>
                <a:cs typeface="Arial" panose="020B0604020202020204" pitchFamily="34" charset="0"/>
              </a:rPr>
              <a:t>is a short peptide obtained by N-terminal cleavage of oxytocin hormone mediated by acid proteases. This neuropeptide displays neuroprotective activity within the CNS in many in vitro and in vivo animal models of NDs, and therefore is of utmost relevance for the development of neuroprotective drugs. However, recent clinical trials conducted for this peptide by Neuren Pharmaceuticals failed due to </a:t>
            </a:r>
            <a:r>
              <a:rPr lang="en-US" sz="3400" b="1" dirty="0">
                <a:latin typeface="Arial" panose="020B0604020202020204" pitchFamily="34" charset="0"/>
                <a:cs typeface="Arial" panose="020B0604020202020204" pitchFamily="34" charset="0"/>
              </a:rPr>
              <a:t>inefficient oral absorption</a:t>
            </a:r>
            <a:r>
              <a:rPr lang="en-US" sz="3400" dirty="0">
                <a:latin typeface="Arial" panose="020B0604020202020204" pitchFamily="34" charset="0"/>
                <a:cs typeface="Arial" panose="020B0604020202020204" pitchFamily="34" charset="0"/>
              </a:rPr>
              <a:t>.</a:t>
            </a:r>
          </a:p>
        </p:txBody>
      </p:sp>
      <p:sp>
        <p:nvSpPr>
          <p:cNvPr id="7" name="Text Box 36">
            <a:extLst>
              <a:ext uri="{FF2B5EF4-FFF2-40B4-BE49-F238E27FC236}">
                <a16:creationId xmlns:a16="http://schemas.microsoft.com/office/drawing/2014/main" id="{8996FDBB-C6B1-4F8F-A000-4CA3BE82EEA5}"/>
              </a:ext>
            </a:extLst>
          </p:cNvPr>
          <p:cNvSpPr txBox="1">
            <a:spLocks noChangeArrowheads="1"/>
          </p:cNvSpPr>
          <p:nvPr/>
        </p:nvSpPr>
        <p:spPr bwMode="auto">
          <a:xfrm>
            <a:off x="1290576" y="12566650"/>
            <a:ext cx="27561267" cy="614543"/>
          </a:xfrm>
          <a:prstGeom prst="rect">
            <a:avLst/>
          </a:prstGeom>
          <a:solidFill>
            <a:srgbClr val="9E80AF"/>
          </a:solidFill>
          <a:ln w="76200">
            <a:noFill/>
            <a:miter lim="800000"/>
            <a:headEnd/>
            <a:tailEnd/>
          </a:ln>
        </p:spPr>
        <p:txBody>
          <a:bodyPr wrap="square" lIns="90444" tIns="45220" rIns="90444" bIns="45220">
            <a:spAutoFit/>
          </a:bodyPr>
          <a:lstStyle/>
          <a:p>
            <a:pPr algn="ctr"/>
            <a:r>
              <a:rPr lang="pt-PT" sz="3400" b="1" dirty="0">
                <a:solidFill>
                  <a:schemeClr val="bg1"/>
                </a:solidFill>
                <a:latin typeface="Arial" panose="020B0604020202020204" pitchFamily="34" charset="0"/>
                <a:cs typeface="Arial" panose="020B0604020202020204" pitchFamily="34" charset="0"/>
              </a:rPr>
              <a:t>INTRODUCTION</a:t>
            </a:r>
            <a:endParaRPr lang="en-US" sz="3400" b="1" dirty="0">
              <a:solidFill>
                <a:schemeClr val="bg1"/>
              </a:solidFill>
              <a:latin typeface="Arial" panose="020B0604020202020204" pitchFamily="34" charset="0"/>
              <a:cs typeface="Arial" panose="020B0604020202020204" pitchFamily="34" charset="0"/>
            </a:endParaRPr>
          </a:p>
        </p:txBody>
      </p:sp>
      <p:sp>
        <p:nvSpPr>
          <p:cNvPr id="9" name="Retângulo 8">
            <a:extLst>
              <a:ext uri="{FF2B5EF4-FFF2-40B4-BE49-F238E27FC236}">
                <a16:creationId xmlns:a16="http://schemas.microsoft.com/office/drawing/2014/main" id="{E976AFAC-ECD5-44EB-ABF0-5EE51305F619}"/>
              </a:ext>
            </a:extLst>
          </p:cNvPr>
          <p:cNvSpPr/>
          <p:nvPr/>
        </p:nvSpPr>
        <p:spPr>
          <a:xfrm>
            <a:off x="-254794" y="31159450"/>
            <a:ext cx="14907409" cy="438069"/>
          </a:xfrm>
          <a:prstGeom prst="rect">
            <a:avLst/>
          </a:prstGeom>
        </p:spPr>
        <p:txBody>
          <a:bodyPr wrap="square">
            <a:spAutoFit/>
          </a:bodyPr>
          <a:lstStyle/>
          <a:p>
            <a:pPr algn="ctr" defTabSz="4074637">
              <a:lnSpc>
                <a:spcPct val="107000"/>
              </a:lnSpc>
              <a:spcAft>
                <a:spcPts val="755"/>
              </a:spcAft>
              <a:tabLst>
                <a:tab pos="1814543" algn="l"/>
              </a:tabLst>
            </a:pPr>
            <a:r>
              <a:rPr lang="en-US"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Scheme 1. Glypromate</a:t>
            </a:r>
            <a:r>
              <a:rPr lang="en-US" sz="2264" b="1" i="1" baseline="300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a:t>
            </a:r>
            <a:r>
              <a:rPr lang="en-US"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 and APIs used for the conjugation.</a:t>
            </a:r>
            <a:endParaRPr lang="pt-PT" sz="2264" b="1" i="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endParaRPr>
          </a:p>
        </p:txBody>
      </p:sp>
      <p:sp>
        <p:nvSpPr>
          <p:cNvPr id="19" name="Seta: Para Baixo 18">
            <a:extLst>
              <a:ext uri="{FF2B5EF4-FFF2-40B4-BE49-F238E27FC236}">
                <a16:creationId xmlns:a16="http://schemas.microsoft.com/office/drawing/2014/main" id="{EF7237C4-4279-4341-AFB8-C87F54DA8B29}"/>
              </a:ext>
            </a:extLst>
          </p:cNvPr>
          <p:cNvSpPr/>
          <p:nvPr/>
        </p:nvSpPr>
        <p:spPr>
          <a:xfrm>
            <a:off x="20471606" y="27501850"/>
            <a:ext cx="1295400" cy="3818950"/>
          </a:xfrm>
          <a:prstGeom prst="downArrow">
            <a:avLst/>
          </a:prstGeom>
          <a:solidFill>
            <a:srgbClr val="9E8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6">
            <a:extLst>
              <a:ext uri="{FF2B5EF4-FFF2-40B4-BE49-F238E27FC236}">
                <a16:creationId xmlns:a16="http://schemas.microsoft.com/office/drawing/2014/main" id="{6BE3D1AD-ED8F-4CF2-9B5B-74983A62B51A}"/>
              </a:ext>
            </a:extLst>
          </p:cNvPr>
          <p:cNvPicPr>
            <a:picLocks noChangeAspect="1"/>
          </p:cNvPicPr>
          <p:nvPr/>
        </p:nvPicPr>
        <p:blipFill>
          <a:blip r:embed="rId12">
            <a:clrChange>
              <a:clrFrom>
                <a:srgbClr val="FFFFFF"/>
              </a:clrFrom>
              <a:clrTo>
                <a:srgbClr val="FFFFFF">
                  <a:alpha val="0"/>
                </a:srgbClr>
              </a:clrTo>
            </a:clrChange>
          </a:blip>
          <a:stretch>
            <a:fillRect/>
          </a:stretch>
        </p:blipFill>
        <p:spPr>
          <a:xfrm>
            <a:off x="28597215" y="67114"/>
            <a:ext cx="1637312" cy="2979783"/>
          </a:xfrm>
          <a:prstGeom prst="rect">
            <a:avLst/>
          </a:prstGeom>
          <a:ln w="28575">
            <a:noFill/>
            <a:prstDash val="sysDash"/>
          </a:ln>
        </p:spPr>
      </p:pic>
      <p:pic>
        <p:nvPicPr>
          <p:cNvPr id="2050" name="Picture 2" descr="Faculdade de Ciências da Universidade do Porto Mission Statement, Employees  and Hiring | LinkedIn">
            <a:extLst>
              <a:ext uri="{FF2B5EF4-FFF2-40B4-BE49-F238E27FC236}">
                <a16:creationId xmlns:a16="http://schemas.microsoft.com/office/drawing/2014/main" id="{8B52F6F8-3884-4362-A37D-AB553E2465F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426" y="111565"/>
            <a:ext cx="24003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541</Words>
  <Application>Microsoft Office PowerPoint</Application>
  <PresentationFormat>Personalizados</PresentationFormat>
  <Paragraphs>24</Paragraphs>
  <Slides>1</Slides>
  <Notes>0</Notes>
  <HiddenSlides>0</HiddenSlides>
  <MMClips>0</MMClips>
  <ScaleCrop>false</ScaleCrop>
  <HeadingPairs>
    <vt:vector size="8" baseType="variant">
      <vt:variant>
        <vt:lpstr>Tipos de letra usados</vt:lpstr>
      </vt:variant>
      <vt:variant>
        <vt:i4>3</vt:i4>
      </vt:variant>
      <vt:variant>
        <vt:lpstr>Tema</vt:lpstr>
      </vt:variant>
      <vt:variant>
        <vt:i4>2</vt:i4>
      </vt:variant>
      <vt:variant>
        <vt:lpstr>Servidores OLE incorporados</vt:lpstr>
      </vt:variant>
      <vt:variant>
        <vt:i4>2</vt:i4>
      </vt:variant>
      <vt:variant>
        <vt:lpstr>Títulos dos diapositivos</vt:lpstr>
      </vt:variant>
      <vt:variant>
        <vt:i4>1</vt:i4>
      </vt:variant>
    </vt:vector>
  </HeadingPairs>
  <TitlesOfParts>
    <vt:vector size="8" baseType="lpstr">
      <vt:lpstr>Arial</vt:lpstr>
      <vt:lpstr>Calibri</vt:lpstr>
      <vt:lpstr>Calibri Light</vt:lpstr>
      <vt:lpstr>Office Theme</vt:lpstr>
      <vt:lpstr>Custom Design</vt:lpstr>
      <vt:lpstr>Prism 6</vt:lpstr>
      <vt:lpstr>CS ChemDraw Drawing</vt:lpstr>
      <vt:lpstr>Rescuing of Neuroprotective Peptides by Chemical Conjugation with Lipophilic  Active Pharmaceutical Ingredients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Sara Reis</cp:lastModifiedBy>
  <cp:revision>70</cp:revision>
  <dcterms:created xsi:type="dcterms:W3CDTF">2015-04-04T09:45:50Z</dcterms:created>
  <dcterms:modified xsi:type="dcterms:W3CDTF">2020-10-30T20:12:06Z</dcterms:modified>
</cp:coreProperties>
</file>