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660"/>
  </p:normalViewPr>
  <p:slideViewPr>
    <p:cSldViewPr>
      <p:cViewPr>
        <p:scale>
          <a:sx n="25" d="100"/>
          <a:sy n="25" d="100"/>
        </p:scale>
        <p:origin x="2850" y="-1278"/>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FABP3\FAPB3-6.1versij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ano\Desktop\DZE_files\2020_atsk_granti\2020_10_19_FABP3_ITC_graphical_sum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4417791130164"/>
          <c:y val="2.6566869861625115E-2"/>
          <c:w val="0.8458224948818126"/>
          <c:h val="0.78238727183654577"/>
        </c:manualLayout>
      </c:layout>
      <c:barChart>
        <c:barDir val="col"/>
        <c:grouping val="clustered"/>
        <c:varyColors val="0"/>
        <c:ser>
          <c:idx val="2"/>
          <c:order val="0"/>
          <c:tx>
            <c:strRef>
              <c:f>'Results_FABP3 #6.1'!$J$89</c:f>
              <c:strCache>
                <c:ptCount val="1"/>
                <c:pt idx="0">
                  <c:v>PBS</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88F-4F9C-85AA-98C4E4774469}"/>
                </c:ext>
              </c:extLst>
            </c:dLbl>
            <c:dLbl>
              <c:idx val="1"/>
              <c:delete val="1"/>
              <c:extLst>
                <c:ext xmlns:c15="http://schemas.microsoft.com/office/drawing/2012/chart" uri="{CE6537A1-D6FC-4f65-9D91-7224C49458BB}"/>
                <c:ext xmlns:c16="http://schemas.microsoft.com/office/drawing/2014/chart" uri="{C3380CC4-5D6E-409C-BE32-E72D297353CC}">
                  <c16:uniqueId val="{00000001-388F-4F9C-85AA-98C4E4774469}"/>
                </c:ext>
              </c:extLst>
            </c:dLbl>
            <c:dLbl>
              <c:idx val="2"/>
              <c:delete val="1"/>
              <c:extLst>
                <c:ext xmlns:c15="http://schemas.microsoft.com/office/drawing/2012/chart" uri="{CE6537A1-D6FC-4f65-9D91-7224C49458BB}"/>
                <c:ext xmlns:c16="http://schemas.microsoft.com/office/drawing/2014/chart" uri="{C3380CC4-5D6E-409C-BE32-E72D297353CC}">
                  <c16:uniqueId val="{00000002-388F-4F9C-85AA-98C4E4774469}"/>
                </c:ext>
              </c:extLst>
            </c:dLbl>
            <c:dLbl>
              <c:idx val="3"/>
              <c:layout>
                <c:manualLayout>
                  <c:x val="-1.136822393431852E-3"/>
                  <c:y val="4.2927536290668774E-3"/>
                </c:manualLayout>
              </c:layout>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8F-4F9C-85AA-98C4E4774469}"/>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errBars>
            <c:errBarType val="plus"/>
            <c:errValType val="cust"/>
            <c:noEndCap val="0"/>
            <c:plus>
              <c:numRef>
                <c:f>'Results_FABP3 #6.1'!$J$93:$M$93</c:f>
                <c:numCache>
                  <c:formatCode>General</c:formatCode>
                  <c:ptCount val="4"/>
                  <c:pt idx="0">
                    <c:v>7.49708008721126</c:v>
                  </c:pt>
                  <c:pt idx="1">
                    <c:v>7.4683476734778029</c:v>
                  </c:pt>
                  <c:pt idx="2">
                    <c:v>4.0875780201593548</c:v>
                  </c:pt>
                  <c:pt idx="3">
                    <c:v>4.5200446575007822</c:v>
                  </c:pt>
                </c:numCache>
              </c:numRef>
            </c:plus>
            <c:minus>
              <c:numLit>
                <c:formatCode>General</c:formatCode>
                <c:ptCount val="1"/>
                <c:pt idx="0">
                  <c:v>1</c:v>
                </c:pt>
              </c:numLit>
            </c:minus>
            <c:spPr>
              <a:solidFill>
                <a:schemeClr val="tx1"/>
              </a:solidFill>
              <a:ln w="6350" cap="flat" cmpd="sng" algn="ctr">
                <a:solidFill>
                  <a:schemeClr val="tx1"/>
                </a:solidFill>
                <a:prstDash val="solid"/>
                <a:round/>
              </a:ln>
              <a:effectLst/>
            </c:spPr>
          </c:errBars>
          <c:cat>
            <c:multiLvlStrRef>
              <c:f>'Results_FABP3 #6.1'!$B$90:$E$91</c:f>
              <c:multiLvlStrCache>
                <c:ptCount val="4"/>
                <c:lvl>
                  <c:pt idx="0">
                    <c:v>0</c:v>
                  </c:pt>
                  <c:pt idx="1">
                    <c:v>10</c:v>
                  </c:pt>
                  <c:pt idx="2">
                    <c:v>20</c:v>
                  </c:pt>
                  <c:pt idx="3">
                    <c:v>40</c:v>
                  </c:pt>
                </c:lvl>
                <c:lvl>
                  <c:pt idx="0">
                    <c:v>PC, µM</c:v>
                  </c:pt>
                </c:lvl>
              </c:multiLvlStrCache>
            </c:multiLvlStrRef>
          </c:cat>
          <c:val>
            <c:numRef>
              <c:f>'Results_FABP3 #6.1'!$J$92:$M$92</c:f>
              <c:numCache>
                <c:formatCode>0.00</c:formatCode>
                <c:ptCount val="4"/>
                <c:pt idx="0">
                  <c:v>100</c:v>
                </c:pt>
                <c:pt idx="1">
                  <c:v>93.255131964809379</c:v>
                </c:pt>
                <c:pt idx="2">
                  <c:v>35.19061583577713</c:v>
                </c:pt>
                <c:pt idx="3">
                  <c:v>22.580645161290317</c:v>
                </c:pt>
              </c:numCache>
            </c:numRef>
          </c:val>
          <c:extLst>
            <c:ext xmlns:c16="http://schemas.microsoft.com/office/drawing/2014/chart" uri="{C3380CC4-5D6E-409C-BE32-E72D297353CC}">
              <c16:uniqueId val="{00000004-388F-4F9C-85AA-98C4E4774469}"/>
            </c:ext>
          </c:extLst>
        </c:ser>
        <c:ser>
          <c:idx val="0"/>
          <c:order val="1"/>
          <c:tx>
            <c:strRef>
              <c:f>'Results_FABP3 #6.1'!$B$89</c:f>
              <c:strCache>
                <c:ptCount val="1"/>
                <c:pt idx="0">
                  <c:v>FABP3*, 60µM</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388F-4F9C-85AA-98C4E4774469}"/>
                </c:ext>
              </c:extLst>
            </c:dLbl>
            <c:dLbl>
              <c:idx val="1"/>
              <c:layout>
                <c:manualLayout>
                  <c:x val="0"/>
                  <c:y val="-8.2571041165565105E-3"/>
                </c:manualLayout>
              </c:layout>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8F-4F9C-85AA-98C4E4774469}"/>
                </c:ext>
              </c:extLst>
            </c:dLbl>
            <c:dLbl>
              <c:idx val="2"/>
              <c:layout>
                <c:manualLayout>
                  <c:x val="-4.7746540524137786E-2"/>
                  <c:y val="0.20175942056614321"/>
                </c:manualLayout>
              </c:layout>
              <c:tx>
                <c:rich>
                  <a:bodyPr/>
                  <a:lstStyle/>
                  <a:p>
                    <a:r>
                      <a:rPr lang="en-US" sz="1800" dirty="0"/>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88F-4F9C-85AA-98C4E4774469}"/>
                </c:ext>
              </c:extLst>
            </c:dLbl>
            <c:dLbl>
              <c:idx val="3"/>
              <c:layout>
                <c:manualLayout>
                  <c:x val="0"/>
                  <c:y val="-3.7583227028528898E-2"/>
                </c:manualLayout>
              </c:layout>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88F-4F9C-85AA-98C4E4774469}"/>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'Results_FABP3 #6.1'!$B$93:$E$93</c:f>
                <c:numCache>
                  <c:formatCode>General</c:formatCode>
                  <c:ptCount val="4"/>
                  <c:pt idx="0">
                    <c:v>5.5814557218594274</c:v>
                  </c:pt>
                  <c:pt idx="1">
                    <c:v>8.606737048478271</c:v>
                  </c:pt>
                  <c:pt idx="2">
                    <c:v>4.7799631800970133</c:v>
                  </c:pt>
                  <c:pt idx="3">
                    <c:v>12.602116622652979</c:v>
                  </c:pt>
                </c:numCache>
              </c:numRef>
            </c:plus>
            <c:minus>
              <c:numLit>
                <c:formatCode>General</c:formatCode>
                <c:ptCount val="1"/>
                <c:pt idx="0">
                  <c:v>1</c:v>
                </c:pt>
              </c:numLit>
            </c:minus>
            <c:spPr>
              <a:solidFill>
                <a:schemeClr val="tx1"/>
              </a:solidFill>
              <a:ln w="6350" cap="flat" cmpd="sng" algn="ctr">
                <a:solidFill>
                  <a:schemeClr val="tx1"/>
                </a:solidFill>
                <a:prstDash val="solid"/>
                <a:round/>
              </a:ln>
              <a:effectLst/>
            </c:spPr>
          </c:errBars>
          <c:cat>
            <c:multiLvlStrRef>
              <c:f>'Results_FABP3 #6.1'!$B$90:$E$91</c:f>
              <c:multiLvlStrCache>
                <c:ptCount val="4"/>
                <c:lvl>
                  <c:pt idx="0">
                    <c:v>0</c:v>
                  </c:pt>
                  <c:pt idx="1">
                    <c:v>10</c:v>
                  </c:pt>
                  <c:pt idx="2">
                    <c:v>20</c:v>
                  </c:pt>
                  <c:pt idx="3">
                    <c:v>40</c:v>
                  </c:pt>
                </c:lvl>
                <c:lvl>
                  <c:pt idx="0">
                    <c:v>PC, µM</c:v>
                  </c:pt>
                </c:lvl>
              </c:multiLvlStrCache>
            </c:multiLvlStrRef>
          </c:cat>
          <c:val>
            <c:numRef>
              <c:f>'Results_FABP3 #6.1'!$B$92:$E$92</c:f>
              <c:numCache>
                <c:formatCode>0.00</c:formatCode>
                <c:ptCount val="4"/>
                <c:pt idx="0">
                  <c:v>100</c:v>
                </c:pt>
                <c:pt idx="1">
                  <c:v>165.4205607476635</c:v>
                </c:pt>
                <c:pt idx="2">
                  <c:v>85.98130841121494</c:v>
                </c:pt>
                <c:pt idx="3">
                  <c:v>61.370716510903428</c:v>
                </c:pt>
              </c:numCache>
            </c:numRef>
          </c:val>
          <c:extLst>
            <c:ext xmlns:c16="http://schemas.microsoft.com/office/drawing/2014/chart" uri="{C3380CC4-5D6E-409C-BE32-E72D297353CC}">
              <c16:uniqueId val="{00000009-388F-4F9C-85AA-98C4E4774469}"/>
            </c:ext>
          </c:extLst>
        </c:ser>
        <c:ser>
          <c:idx val="1"/>
          <c:order val="2"/>
          <c:tx>
            <c:strRef>
              <c:f>'Results_FABP3 #6.1'!$F$89</c:f>
              <c:strCache>
                <c:ptCount val="1"/>
                <c:pt idx="0">
                  <c:v>BSA, 60 µM</c:v>
                </c:pt>
              </c:strCache>
            </c:strRef>
          </c:tx>
          <c:spPr>
            <a:solidFill>
              <a:schemeClr val="tx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388F-4F9C-85AA-98C4E4774469}"/>
                </c:ext>
              </c:extLst>
            </c:dLbl>
            <c:dLbl>
              <c:idx val="1"/>
              <c:delete val="1"/>
              <c:extLst>
                <c:ext xmlns:c15="http://schemas.microsoft.com/office/drawing/2012/chart" uri="{CE6537A1-D6FC-4f65-9D91-7224C49458BB}"/>
                <c:ext xmlns:c16="http://schemas.microsoft.com/office/drawing/2014/chart" uri="{C3380CC4-5D6E-409C-BE32-E72D297353CC}">
                  <c16:uniqueId val="{0000000B-388F-4F9C-85AA-98C4E4774469}"/>
                </c:ext>
              </c:extLst>
            </c:dLbl>
            <c:dLbl>
              <c:idx val="2"/>
              <c:layout>
                <c:manualLayout>
                  <c:x val="-1.7052718499838645E-3"/>
                  <c:y val="2.4404007388860913E-3"/>
                </c:manualLayout>
              </c:layout>
              <c:tx>
                <c:rich>
                  <a:bodyPr/>
                  <a:lstStyle/>
                  <a:p>
                    <a:r>
                      <a:rPr lang="en-US" sz="1800" dirty="0"/>
                      <a:t>*</a:t>
                    </a:r>
                    <a:endParaRPr lang="en-US" sz="1400"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4.1505117043474059E-2"/>
                      <c:h val="6.9648406577174582E-2"/>
                    </c:manualLayout>
                  </c15:layout>
                  <c15:showDataLabelsRange val="0"/>
                </c:ext>
                <c:ext xmlns:c16="http://schemas.microsoft.com/office/drawing/2014/chart" uri="{C3380CC4-5D6E-409C-BE32-E72D297353CC}">
                  <c16:uniqueId val="{0000000C-388F-4F9C-85AA-98C4E4774469}"/>
                </c:ext>
              </c:extLst>
            </c:dLbl>
            <c:dLbl>
              <c:idx val="3"/>
              <c:delete val="1"/>
              <c:extLst>
                <c:ext xmlns:c15="http://schemas.microsoft.com/office/drawing/2012/chart" uri="{CE6537A1-D6FC-4f65-9D91-7224C49458BB}"/>
                <c:ext xmlns:c16="http://schemas.microsoft.com/office/drawing/2014/chart" uri="{C3380CC4-5D6E-409C-BE32-E72D297353CC}">
                  <c16:uniqueId val="{0000000D-388F-4F9C-85AA-98C4E4774469}"/>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errBars>
            <c:errBarType val="plus"/>
            <c:errValType val="cust"/>
            <c:noEndCap val="0"/>
            <c:plus>
              <c:numRef>
                <c:f>'Results_FABP3 #6.1'!$F$93:$I$93</c:f>
                <c:numCache>
                  <c:formatCode>General</c:formatCode>
                  <c:ptCount val="4"/>
                  <c:pt idx="0">
                    <c:v>6.9597773488772718</c:v>
                  </c:pt>
                  <c:pt idx="1">
                    <c:v>7.348437392148587</c:v>
                  </c:pt>
                  <c:pt idx="2">
                    <c:v>7.0002994126742566</c:v>
                  </c:pt>
                  <c:pt idx="3">
                    <c:v>11.131716825605571</c:v>
                  </c:pt>
                </c:numCache>
              </c:numRef>
            </c:plus>
            <c:minus>
              <c:numLit>
                <c:formatCode>General</c:formatCode>
                <c:ptCount val="1"/>
                <c:pt idx="0">
                  <c:v>1</c:v>
                </c:pt>
              </c:numLit>
            </c:minus>
            <c:spPr>
              <a:solidFill>
                <a:schemeClr val="tx1"/>
              </a:solidFill>
              <a:ln w="6350" cap="flat" cmpd="sng" algn="ctr">
                <a:solidFill>
                  <a:schemeClr val="tx1"/>
                </a:solidFill>
                <a:prstDash val="solid"/>
                <a:round/>
              </a:ln>
              <a:effectLst/>
            </c:spPr>
          </c:errBars>
          <c:cat>
            <c:multiLvlStrRef>
              <c:f>'Results_FABP3 #6.1'!$B$90:$E$91</c:f>
              <c:multiLvlStrCache>
                <c:ptCount val="4"/>
                <c:lvl>
                  <c:pt idx="0">
                    <c:v>0</c:v>
                  </c:pt>
                  <c:pt idx="1">
                    <c:v>10</c:v>
                  </c:pt>
                  <c:pt idx="2">
                    <c:v>20</c:v>
                  </c:pt>
                  <c:pt idx="3">
                    <c:v>40</c:v>
                  </c:pt>
                </c:lvl>
                <c:lvl>
                  <c:pt idx="0">
                    <c:v>PC, µM</c:v>
                  </c:pt>
                </c:lvl>
              </c:multiLvlStrCache>
            </c:multiLvlStrRef>
          </c:cat>
          <c:val>
            <c:numRef>
              <c:f>'Results_FABP3 #6.1'!$F$92:$I$92</c:f>
              <c:numCache>
                <c:formatCode>0.00</c:formatCode>
                <c:ptCount val="4"/>
                <c:pt idx="0">
                  <c:v>100.00000000000001</c:v>
                </c:pt>
                <c:pt idx="1">
                  <c:v>115.02590673575128</c:v>
                </c:pt>
                <c:pt idx="2">
                  <c:v>76.424870466321252</c:v>
                </c:pt>
                <c:pt idx="3">
                  <c:v>92.746113989637308</c:v>
                </c:pt>
              </c:numCache>
            </c:numRef>
          </c:val>
          <c:extLst>
            <c:ext xmlns:c16="http://schemas.microsoft.com/office/drawing/2014/chart" uri="{C3380CC4-5D6E-409C-BE32-E72D297353CC}">
              <c16:uniqueId val="{0000000E-388F-4F9C-85AA-98C4E4774469}"/>
            </c:ext>
          </c:extLst>
        </c:ser>
        <c:dLbls>
          <c:dLblPos val="outEnd"/>
          <c:showLegendKey val="0"/>
          <c:showVal val="1"/>
          <c:showCatName val="0"/>
          <c:showSerName val="0"/>
          <c:showPercent val="0"/>
          <c:showBubbleSize val="0"/>
        </c:dLbls>
        <c:gapWidth val="150"/>
        <c:axId val="159533744"/>
        <c:axId val="159531392"/>
      </c:barChart>
      <c:catAx>
        <c:axId val="159533744"/>
        <c:scaling>
          <c:orientation val="minMax"/>
        </c:scaling>
        <c:delete val="0"/>
        <c:axPos val="b"/>
        <c:numFmt formatCode="General" sourceLinked="1"/>
        <c:majorTickMark val="out"/>
        <c:minorTickMark val="none"/>
        <c:tickLblPos val="nextTo"/>
        <c:spPr>
          <a:noFill/>
          <a:ln w="19050" cap="flat" cmpd="sng" algn="ctr">
            <a:solidFill>
              <a:sysClr val="windowText" lastClr="000000"/>
            </a:solidFill>
            <a:prstDash val="solid"/>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Times New Roman" pitchFamily="18" charset="0"/>
              </a:defRPr>
            </a:pPr>
            <a:endParaRPr lang="en-US"/>
          </a:p>
        </c:txPr>
        <c:crossAx val="159531392"/>
        <c:crosses val="autoZero"/>
        <c:auto val="1"/>
        <c:lblAlgn val="ctr"/>
        <c:lblOffset val="100"/>
        <c:noMultiLvlLbl val="0"/>
      </c:catAx>
      <c:valAx>
        <c:axId val="159531392"/>
        <c:scaling>
          <c:orientation val="minMax"/>
          <c:min val="0"/>
        </c:scaling>
        <c:delete val="0"/>
        <c:axPos val="l"/>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Times New Roman" pitchFamily="18" charset="0"/>
                  </a:defRPr>
                </a:pPr>
                <a:r>
                  <a:rPr lang="lv-LV">
                    <a:latin typeface="+mn-lt"/>
                  </a:rPr>
                  <a:t>Cell viability, % from control</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Times New Roman" pitchFamily="18" charset="0"/>
                </a:defRPr>
              </a:pPr>
              <a:endParaRPr lang="en-US"/>
            </a:p>
          </c:txPr>
        </c:title>
        <c:numFmt formatCode="0" sourceLinked="0"/>
        <c:majorTickMark val="out"/>
        <c:minorTickMark val="none"/>
        <c:tickLblPos val="nextTo"/>
        <c:spPr>
          <a:noFill/>
          <a:ln w="19050" cap="flat" cmpd="sng" algn="ctr">
            <a:solidFill>
              <a:sysClr val="windowText" lastClr="000000"/>
            </a:solidFill>
            <a:prstDash val="solid"/>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Times New Roman" pitchFamily="18" charset="0"/>
              </a:defRPr>
            </a:pPr>
            <a:endParaRPr lang="en-US"/>
          </a:p>
        </c:txPr>
        <c:crossAx val="159533744"/>
        <c:crosses val="autoZero"/>
        <c:crossBetween val="between"/>
        <c:majorUnit val="50"/>
      </c:valAx>
      <c:spPr>
        <a:noFill/>
        <a:ln>
          <a:noFill/>
        </a:ln>
        <a:effectLst/>
      </c:spPr>
    </c:plotArea>
    <c:legend>
      <c:legendPos val="t"/>
      <c:layout>
        <c:manualLayout>
          <c:xMode val="edge"/>
          <c:yMode val="edge"/>
          <c:x val="0.30387725098701662"/>
          <c:y val="1.6514208233113004E-2"/>
          <c:w val="0.66300979012444838"/>
          <c:h val="7.909102937155961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Times New Roman" pitchFamily="18" charset="0"/>
            </a:defRPr>
          </a:pPr>
          <a:endParaRPr lang="en-US"/>
        </a:p>
      </c:txPr>
    </c:legend>
    <c:plotVisOnly val="1"/>
    <c:dispBlanksAs val="gap"/>
    <c:showDLblsOverMax val="0"/>
  </c:chart>
  <c:spPr>
    <a:noFill/>
    <a:ln w="9525" cap="flat" cmpd="sng" algn="ctr">
      <a:noFill/>
      <a:prstDash val="solid"/>
      <a:round/>
    </a:ln>
    <a:effectLst/>
  </c:spPr>
  <c:txPr>
    <a:bodyPr/>
    <a:lstStyle/>
    <a:p>
      <a:pPr>
        <a:defRPr sz="2400" b="1">
          <a:latin typeface="Times New Roman" pitchFamily="18" charset="0"/>
          <a:cs typeface="Times New Roman"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'C12'!$A$3</c:f>
              <c:strCache>
                <c:ptCount val="1"/>
                <c:pt idx="0">
                  <c:v>ΔG</c:v>
                </c:pt>
              </c:strCache>
            </c:strRef>
          </c:tx>
          <c:spPr>
            <a:solidFill>
              <a:srgbClr val="4472C4">
                <a:lumMod val="50000"/>
              </a:srgbClr>
            </a:solidFill>
            <a:ln>
              <a:noFill/>
            </a:ln>
            <a:effectLst/>
          </c:spPr>
          <c:invertIfNegative val="0"/>
          <c:cat>
            <c:strRef>
              <c:f>'C12'!$B$2:$G$2</c:f>
              <c:strCache>
                <c:ptCount val="5"/>
                <c:pt idx="0">
                  <c:v>buffer</c:v>
                </c:pt>
                <c:pt idx="1">
                  <c:v>10% glycerol</c:v>
                </c:pt>
                <c:pt idx="2">
                  <c:v>20% glycerol</c:v>
                </c:pt>
                <c:pt idx="3">
                  <c:v>0.10% triton</c:v>
                </c:pt>
                <c:pt idx="4">
                  <c:v>0.25% triton</c:v>
                </c:pt>
              </c:strCache>
              <c:extLst/>
            </c:strRef>
          </c:cat>
          <c:val>
            <c:numRef>
              <c:f>'C12'!$B$3:$G$3</c:f>
              <c:numCache>
                <c:formatCode>General</c:formatCode>
                <c:ptCount val="5"/>
                <c:pt idx="0">
                  <c:v>-9.1199999999999992</c:v>
                </c:pt>
                <c:pt idx="1">
                  <c:v>-9.14</c:v>
                </c:pt>
                <c:pt idx="2">
                  <c:v>-9.2899999999999991</c:v>
                </c:pt>
                <c:pt idx="3">
                  <c:v>-8.5</c:v>
                </c:pt>
                <c:pt idx="4">
                  <c:v>-8.19</c:v>
                </c:pt>
              </c:numCache>
              <c:extLst/>
            </c:numRef>
          </c:val>
          <c:extLst>
            <c:ext xmlns:c16="http://schemas.microsoft.com/office/drawing/2014/chart" uri="{C3380CC4-5D6E-409C-BE32-E72D297353CC}">
              <c16:uniqueId val="{00000000-599D-4371-B763-FF6BDF9BDAD6}"/>
            </c:ext>
          </c:extLst>
        </c:ser>
        <c:ser>
          <c:idx val="1"/>
          <c:order val="1"/>
          <c:tx>
            <c:strRef>
              <c:f>'C12'!$A$4</c:f>
              <c:strCache>
                <c:ptCount val="1"/>
                <c:pt idx="0">
                  <c:v>ΔH</c:v>
                </c:pt>
              </c:strCache>
            </c:strRef>
          </c:tx>
          <c:spPr>
            <a:solidFill>
              <a:srgbClr val="00B050"/>
            </a:solidFill>
            <a:ln>
              <a:noFill/>
            </a:ln>
            <a:effectLst/>
          </c:spPr>
          <c:invertIfNegative val="0"/>
          <c:cat>
            <c:strRef>
              <c:f>'C12'!$B$2:$G$2</c:f>
              <c:strCache>
                <c:ptCount val="5"/>
                <c:pt idx="0">
                  <c:v>buffer</c:v>
                </c:pt>
                <c:pt idx="1">
                  <c:v>10% glycerol</c:v>
                </c:pt>
                <c:pt idx="2">
                  <c:v>20% glycerol</c:v>
                </c:pt>
                <c:pt idx="3">
                  <c:v>0.10% triton</c:v>
                </c:pt>
                <c:pt idx="4">
                  <c:v>0.25% triton</c:v>
                </c:pt>
              </c:strCache>
              <c:extLst/>
            </c:strRef>
          </c:cat>
          <c:val>
            <c:numRef>
              <c:f>'C12'!$B$4:$G$4</c:f>
              <c:numCache>
                <c:formatCode>General</c:formatCode>
                <c:ptCount val="5"/>
                <c:pt idx="0">
                  <c:v>-9.17</c:v>
                </c:pt>
                <c:pt idx="1">
                  <c:v>-10.51</c:v>
                </c:pt>
                <c:pt idx="2">
                  <c:v>-13.02</c:v>
                </c:pt>
                <c:pt idx="3">
                  <c:v>-14.25</c:v>
                </c:pt>
                <c:pt idx="4">
                  <c:v>-15.7</c:v>
                </c:pt>
              </c:numCache>
              <c:extLst/>
            </c:numRef>
          </c:val>
          <c:extLst>
            <c:ext xmlns:c16="http://schemas.microsoft.com/office/drawing/2014/chart" uri="{C3380CC4-5D6E-409C-BE32-E72D297353CC}">
              <c16:uniqueId val="{00000001-599D-4371-B763-FF6BDF9BDAD6}"/>
            </c:ext>
          </c:extLst>
        </c:ser>
        <c:ser>
          <c:idx val="2"/>
          <c:order val="2"/>
          <c:tx>
            <c:strRef>
              <c:f>'C12'!$A$5</c:f>
              <c:strCache>
                <c:ptCount val="1"/>
                <c:pt idx="0">
                  <c:v>-TΔS</c:v>
                </c:pt>
              </c:strCache>
            </c:strRef>
          </c:tx>
          <c:spPr>
            <a:solidFill>
              <a:srgbClr val="FF0000"/>
            </a:solidFill>
            <a:ln>
              <a:noFill/>
            </a:ln>
            <a:effectLst/>
          </c:spPr>
          <c:invertIfNegative val="0"/>
          <c:cat>
            <c:strRef>
              <c:f>'C12'!$B$2:$G$2</c:f>
              <c:strCache>
                <c:ptCount val="5"/>
                <c:pt idx="0">
                  <c:v>buffer</c:v>
                </c:pt>
                <c:pt idx="1">
                  <c:v>10% glycerol</c:v>
                </c:pt>
                <c:pt idx="2">
                  <c:v>20% glycerol</c:v>
                </c:pt>
                <c:pt idx="3">
                  <c:v>0.10% triton</c:v>
                </c:pt>
                <c:pt idx="4">
                  <c:v>0.25% triton</c:v>
                </c:pt>
              </c:strCache>
              <c:extLst/>
            </c:strRef>
          </c:cat>
          <c:val>
            <c:numRef>
              <c:f>'C12'!$B$5:$G$5</c:f>
              <c:numCache>
                <c:formatCode>General</c:formatCode>
                <c:ptCount val="5"/>
                <c:pt idx="0">
                  <c:v>0.05</c:v>
                </c:pt>
                <c:pt idx="1">
                  <c:v>1.37</c:v>
                </c:pt>
                <c:pt idx="2">
                  <c:v>3.73</c:v>
                </c:pt>
                <c:pt idx="3">
                  <c:v>5.75</c:v>
                </c:pt>
                <c:pt idx="4">
                  <c:v>7.51</c:v>
                </c:pt>
              </c:numCache>
              <c:extLst/>
            </c:numRef>
          </c:val>
          <c:extLst>
            <c:ext xmlns:c16="http://schemas.microsoft.com/office/drawing/2014/chart" uri="{C3380CC4-5D6E-409C-BE32-E72D297353CC}">
              <c16:uniqueId val="{00000002-599D-4371-B763-FF6BDF9BDAD6}"/>
            </c:ext>
          </c:extLst>
        </c:ser>
        <c:dLbls>
          <c:showLegendKey val="0"/>
          <c:showVal val="0"/>
          <c:showCatName val="0"/>
          <c:showSerName val="0"/>
          <c:showPercent val="0"/>
          <c:showBubbleSize val="0"/>
        </c:dLbls>
        <c:gapWidth val="60"/>
        <c:axId val="1555000415"/>
        <c:axId val="1371913567"/>
      </c:barChart>
      <c:catAx>
        <c:axId val="1555000415"/>
        <c:scaling>
          <c:orientation val="minMax"/>
        </c:scaling>
        <c:delete val="0"/>
        <c:axPos val="b"/>
        <c:numFmt formatCode="General" sourceLinked="1"/>
        <c:majorTickMark val="cross"/>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Times New Roman" panose="02020603050405020304" pitchFamily="18" charset="0"/>
              </a:defRPr>
            </a:pPr>
            <a:endParaRPr lang="en-US"/>
          </a:p>
        </c:txPr>
        <c:crossAx val="1371913567"/>
        <c:crosses val="autoZero"/>
        <c:auto val="0"/>
        <c:lblAlgn val="ctr"/>
        <c:lblOffset val="10"/>
        <c:tickMarkSkip val="1"/>
        <c:noMultiLvlLbl val="0"/>
      </c:catAx>
      <c:valAx>
        <c:axId val="1371913567"/>
        <c:scaling>
          <c:orientation val="minMax"/>
          <c:max val="8"/>
          <c:min val="-16"/>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Times New Roman" panose="02020603050405020304" pitchFamily="18" charset="0"/>
                  </a:defRPr>
                </a:pPr>
                <a:r>
                  <a:rPr lang="en-GB" b="1"/>
                  <a:t>kcal/mol</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out"/>
        <c:minorTickMark val="out"/>
        <c:tickLblPos val="nextTo"/>
        <c:spPr>
          <a:noFill/>
          <a:ln>
            <a:solidFill>
              <a:sysClr val="windowText" lastClr="000000"/>
            </a:solid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Times New Roman" panose="02020603050405020304" pitchFamily="18" charset="0"/>
              </a:defRPr>
            </a:pPr>
            <a:endParaRPr lang="en-US"/>
          </a:p>
        </c:txPr>
        <c:crossAx val="1555000415"/>
        <c:crosses val="autoZero"/>
        <c:crossBetween val="between"/>
        <c:majorUnit val="4"/>
        <c:minorUnit val="2"/>
      </c:valAx>
      <c:spPr>
        <a:noFill/>
        <a:ln>
          <a:noFill/>
        </a:ln>
        <a:effectLst/>
      </c:spPr>
    </c:plotArea>
    <c:legend>
      <c:legendPos val="t"/>
      <c:layout>
        <c:manualLayout>
          <c:xMode val="edge"/>
          <c:yMode val="edge"/>
          <c:x val="0.64393832898764314"/>
          <c:y val="3.8014609346378632E-2"/>
          <c:w val="0.31035914227614575"/>
          <c:h val="7.267007931773572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mn-lt"/>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330641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chart" Target="../charts/chart2.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chart" Target="../charts/chart1.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160" y="1601881"/>
            <a:ext cx="23097446" cy="2089196"/>
          </a:xfrm>
        </p:spPr>
        <p:txBody>
          <a:bodyPr>
            <a:normAutofit/>
          </a:bodyPr>
          <a:lstStyle/>
          <a:p>
            <a:r>
              <a:rPr lang="en-GB" sz="5400" dirty="0"/>
              <a:t>Investigation of protective effects of fatty acid binding protein 3 against long-chain fatty acid derivative-induced damage</a:t>
            </a:r>
            <a:endParaRPr lang="en-US" sz="5400" dirty="0"/>
          </a:p>
        </p:txBody>
      </p:sp>
      <p:sp>
        <p:nvSpPr>
          <p:cNvPr id="4" name="Text Placeholder 3"/>
          <p:cNvSpPr>
            <a:spLocks noGrp="1"/>
          </p:cNvSpPr>
          <p:nvPr>
            <p:ph type="body" sz="quarter" idx="10"/>
          </p:nvPr>
        </p:nvSpPr>
        <p:spPr>
          <a:xfrm>
            <a:off x="1513761" y="6470650"/>
            <a:ext cx="27416044" cy="4657127"/>
          </a:xfrm>
        </p:spPr>
        <p:txBody>
          <a:bodyPr/>
          <a:lstStyle/>
          <a:p>
            <a:pPr algn="just"/>
            <a:r>
              <a:rPr lang="en-US" sz="4800" b="1" u="sng" dirty="0">
                <a:solidFill>
                  <a:srgbClr val="663399"/>
                </a:solidFill>
              </a:rPr>
              <a:t>Introduction</a:t>
            </a:r>
            <a:endParaRPr lang="en-US" dirty="0">
              <a:solidFill>
                <a:schemeClr val="tx1"/>
              </a:solidFill>
            </a:endParaRPr>
          </a:p>
          <a:p>
            <a:pPr algn="just"/>
            <a:r>
              <a:rPr lang="en-GB" sz="3600" dirty="0">
                <a:solidFill>
                  <a:schemeClr val="tx1"/>
                </a:solidFill>
              </a:rPr>
              <a:t>According to the World Health Organisation (WHO) statistical data, ischaemic heart disease (IHD) is the main cause of death and disability worldwide. Especially IHD is the main risk factor for elder people (93% of death cases caused by IHD in 2016). Thus, the development of effective </a:t>
            </a:r>
            <a:r>
              <a:rPr lang="en-GB" sz="3600" dirty="0" err="1">
                <a:solidFill>
                  <a:schemeClr val="tx1"/>
                </a:solidFill>
              </a:rPr>
              <a:t>cardioprotective</a:t>
            </a:r>
            <a:r>
              <a:rPr lang="en-GB" sz="3600" dirty="0">
                <a:solidFill>
                  <a:schemeClr val="tx1"/>
                </a:solidFill>
              </a:rPr>
              <a:t> drugs and new pharmacological target identification is extremely important. Recent studies [1] have revealed the high toxicity of the long-chain </a:t>
            </a:r>
            <a:r>
              <a:rPr lang="en-GB" sz="3600" dirty="0" err="1">
                <a:solidFill>
                  <a:schemeClr val="tx1"/>
                </a:solidFill>
              </a:rPr>
              <a:t>acylcarnitines</a:t>
            </a:r>
            <a:r>
              <a:rPr lang="en-GB" sz="3600" dirty="0">
                <a:solidFill>
                  <a:schemeClr val="tx1"/>
                </a:solidFill>
              </a:rPr>
              <a:t> that are accumulated in the ischaemic myocardium.</a:t>
            </a:r>
          </a:p>
          <a:p>
            <a:pPr algn="just"/>
            <a:r>
              <a:rPr lang="en-GB" sz="3600" dirty="0">
                <a:solidFill>
                  <a:schemeClr val="tx1"/>
                </a:solidFill>
              </a:rPr>
              <a:t>The aim of this study is to investigate the possible protective mechanism of fatty acid binding protein 3 (FABP3) and its ability to bind not only the long-chain fatty acids (FA) but also metabolic intermediates of FA.</a:t>
            </a:r>
            <a:endParaRPr lang="en-US" sz="3600" dirty="0">
              <a:solidFill>
                <a:schemeClr val="tx1"/>
              </a:solidFill>
            </a:endParaRPr>
          </a:p>
          <a:p>
            <a:pPr algn="just"/>
            <a:endParaRPr lang="en-US" dirty="0">
              <a:solidFill>
                <a:schemeClr val="tx1"/>
              </a:solidFill>
            </a:endParaRPr>
          </a:p>
        </p:txBody>
      </p:sp>
      <p:sp>
        <p:nvSpPr>
          <p:cNvPr id="8" name="TextBox 7"/>
          <p:cNvSpPr txBox="1"/>
          <p:nvPr/>
        </p:nvSpPr>
        <p:spPr>
          <a:xfrm>
            <a:off x="1506616" y="4032250"/>
            <a:ext cx="27423189" cy="2332305"/>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en-US" sz="5400" u="sng" dirty="0">
                <a:solidFill>
                  <a:schemeClr val="bg1"/>
                </a:solidFill>
              </a:rPr>
              <a:t>Diana Zelencova</a:t>
            </a:r>
            <a:r>
              <a:rPr lang="en-US" sz="5400" dirty="0">
                <a:solidFill>
                  <a:schemeClr val="bg1"/>
                </a:solidFill>
              </a:rPr>
              <a:t>, </a:t>
            </a:r>
            <a:r>
              <a:rPr lang="en-US" sz="5400" dirty="0" err="1">
                <a:solidFill>
                  <a:schemeClr val="bg1"/>
                </a:solidFill>
              </a:rPr>
              <a:t>Karlis</a:t>
            </a:r>
            <a:r>
              <a:rPr lang="en-US" sz="5400" dirty="0">
                <a:solidFill>
                  <a:schemeClr val="bg1"/>
                </a:solidFill>
              </a:rPr>
              <a:t> </a:t>
            </a:r>
            <a:r>
              <a:rPr lang="en-US" sz="5400" dirty="0" err="1">
                <a:solidFill>
                  <a:schemeClr val="bg1"/>
                </a:solidFill>
              </a:rPr>
              <a:t>Vilks</a:t>
            </a:r>
            <a:r>
              <a:rPr lang="en-US" sz="5400" dirty="0">
                <a:solidFill>
                  <a:schemeClr val="bg1"/>
                </a:solidFill>
              </a:rPr>
              <a:t>, Marina </a:t>
            </a:r>
            <a:r>
              <a:rPr lang="en-US" sz="5400" dirty="0" err="1">
                <a:solidFill>
                  <a:schemeClr val="bg1"/>
                </a:solidFill>
              </a:rPr>
              <a:t>Makrecka</a:t>
            </a:r>
            <a:r>
              <a:rPr lang="en-US" sz="5400" dirty="0">
                <a:solidFill>
                  <a:schemeClr val="bg1"/>
                </a:solidFill>
              </a:rPr>
              <a:t>-Kuka, Edgars </a:t>
            </a:r>
            <a:r>
              <a:rPr lang="en-US" sz="5400" dirty="0" err="1">
                <a:solidFill>
                  <a:schemeClr val="bg1"/>
                </a:solidFill>
              </a:rPr>
              <a:t>Liepinsh</a:t>
            </a:r>
            <a:r>
              <a:rPr lang="en-US" sz="5400" dirty="0">
                <a:solidFill>
                  <a:schemeClr val="bg1"/>
                </a:solidFill>
              </a:rPr>
              <a:t>, Kristaps </a:t>
            </a:r>
            <a:r>
              <a:rPr lang="en-US" sz="5400" dirty="0" err="1">
                <a:solidFill>
                  <a:schemeClr val="bg1"/>
                </a:solidFill>
              </a:rPr>
              <a:t>Jaudzems</a:t>
            </a:r>
            <a:br>
              <a:rPr lang="en-US" sz="5400" dirty="0">
                <a:solidFill>
                  <a:schemeClr val="bg1"/>
                </a:solidFill>
              </a:rPr>
            </a:br>
            <a:r>
              <a:rPr lang="en-US" sz="4400" dirty="0">
                <a:solidFill>
                  <a:schemeClr val="bg1"/>
                </a:solidFill>
              </a:rPr>
              <a:t>Latvian Institute of Organic Synthesis, </a:t>
            </a:r>
            <a:r>
              <a:rPr lang="en-US" sz="4400" dirty="0" err="1">
                <a:solidFill>
                  <a:schemeClr val="bg1"/>
                </a:solidFill>
              </a:rPr>
              <a:t>Aizkraukles</a:t>
            </a:r>
            <a:r>
              <a:rPr lang="en-US" sz="4400" dirty="0">
                <a:solidFill>
                  <a:schemeClr val="bg1"/>
                </a:solidFill>
              </a:rPr>
              <a:t> 21, LV-1006, Riga, Latvia</a:t>
            </a:r>
            <a:endParaRPr lang="en-US" sz="54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3" name="TextBox 2"/>
          <p:cNvSpPr txBox="1"/>
          <p:nvPr/>
        </p:nvSpPr>
        <p:spPr>
          <a:xfrm>
            <a:off x="20301453" y="36796524"/>
            <a:ext cx="8460000" cy="1754326"/>
          </a:xfrm>
          <a:prstGeom prst="rect">
            <a:avLst/>
          </a:prstGeom>
          <a:noFill/>
        </p:spPr>
        <p:txBody>
          <a:bodyPr wrap="square" rtlCol="0">
            <a:spAutoFit/>
          </a:bodyPr>
          <a:lstStyle/>
          <a:p>
            <a:r>
              <a:rPr lang="en-GB" sz="3600" b="1" u="sng" dirty="0">
                <a:solidFill>
                  <a:srgbClr val="663399"/>
                </a:solidFill>
              </a:rPr>
              <a:t>Acknowledgement</a:t>
            </a:r>
            <a:r>
              <a:rPr lang="en-GB" sz="3600" b="1" dirty="0">
                <a:solidFill>
                  <a:srgbClr val="663399"/>
                </a:solidFill>
              </a:rPr>
              <a:t>:</a:t>
            </a:r>
          </a:p>
          <a:p>
            <a:pPr marL="266700" algn="just"/>
            <a:r>
              <a:rPr lang="en-GB" sz="3600" dirty="0"/>
              <a:t>This work was supported by LIOS internal student grant IG-2020-02.</a:t>
            </a:r>
          </a:p>
        </p:txBody>
      </p:sp>
      <p:sp>
        <p:nvSpPr>
          <p:cNvPr id="7" name="TextBox 6"/>
          <p:cNvSpPr txBox="1"/>
          <p:nvPr/>
        </p:nvSpPr>
        <p:spPr>
          <a:xfrm>
            <a:off x="20208152" y="33750250"/>
            <a:ext cx="8460000" cy="2862322"/>
          </a:xfrm>
          <a:prstGeom prst="rect">
            <a:avLst/>
          </a:prstGeom>
          <a:noFill/>
        </p:spPr>
        <p:txBody>
          <a:bodyPr wrap="square" rtlCol="0">
            <a:spAutoFit/>
          </a:bodyPr>
          <a:lstStyle/>
          <a:p>
            <a:pPr algn="just"/>
            <a:r>
              <a:rPr lang="en-US" sz="3600" b="1" u="sng" dirty="0">
                <a:solidFill>
                  <a:srgbClr val="663399"/>
                </a:solidFill>
              </a:rPr>
              <a:t>References</a:t>
            </a:r>
            <a:r>
              <a:rPr lang="en-US" sz="3600" b="1" dirty="0">
                <a:solidFill>
                  <a:srgbClr val="663399"/>
                </a:solidFill>
              </a:rPr>
              <a:t>:</a:t>
            </a:r>
            <a:endParaRPr lang="en-GB" sz="3600" dirty="0"/>
          </a:p>
          <a:p>
            <a:pPr marL="361950" indent="-361950" algn="just">
              <a:buFont typeface="+mj-lt"/>
              <a:buAutoNum type="arabicPeriod"/>
            </a:pPr>
            <a:r>
              <a:rPr lang="en-GB" sz="3600" dirty="0"/>
              <a:t>E. </a:t>
            </a:r>
            <a:r>
              <a:rPr lang="en-GB" sz="3600" dirty="0" err="1"/>
              <a:t>Liepinsh</a:t>
            </a:r>
            <a:r>
              <a:rPr lang="en-GB" sz="3600" dirty="0"/>
              <a:t> </a:t>
            </a:r>
            <a:r>
              <a:rPr lang="en-GB" sz="3600" i="1" dirty="0"/>
              <a:t>et al.</a:t>
            </a:r>
            <a:r>
              <a:rPr lang="en-GB" sz="3600" dirty="0"/>
              <a:t>, </a:t>
            </a:r>
            <a:r>
              <a:rPr lang="en-GB" sz="3600" i="1" dirty="0" err="1"/>
              <a:t>Biochem</a:t>
            </a:r>
            <a:r>
              <a:rPr lang="en-GB" sz="3600" i="1" dirty="0"/>
              <a:t>. J.</a:t>
            </a:r>
            <a:r>
              <a:rPr lang="en-GB" sz="3600" dirty="0"/>
              <a:t>, vol. 473, no. 9, pp. 1191–1202, (1) </a:t>
            </a:r>
            <a:r>
              <a:rPr lang="en-GB" sz="3600" b="1" dirty="0"/>
              <a:t>2016</a:t>
            </a:r>
            <a:r>
              <a:rPr lang="en-GB" sz="3600" dirty="0"/>
              <a:t>.</a:t>
            </a:r>
          </a:p>
          <a:p>
            <a:pPr marL="361950" indent="-361950" algn="just">
              <a:buFont typeface="+mj-lt"/>
              <a:buAutoNum type="arabicPeriod"/>
            </a:pPr>
            <a:r>
              <a:rPr lang="nl-NL" sz="3600" dirty="0"/>
              <a:t>S. Matsuoka </a:t>
            </a:r>
            <a:r>
              <a:rPr lang="nl-NL" sz="3600" i="1" dirty="0"/>
              <a:t>et al.</a:t>
            </a:r>
            <a:r>
              <a:rPr lang="nl-NL" sz="3600" dirty="0"/>
              <a:t>, </a:t>
            </a:r>
            <a:r>
              <a:rPr lang="nl-NL" sz="3600" i="1" dirty="0"/>
              <a:t>Angew. Chemie Int. Ed.</a:t>
            </a:r>
            <a:r>
              <a:rPr lang="nl-NL" sz="3600" dirty="0"/>
              <a:t>, vol. 54, no. 5, pp. 1508–1511, (5) </a:t>
            </a:r>
            <a:r>
              <a:rPr lang="nl-NL" sz="3600" b="1" dirty="0"/>
              <a:t>2015</a:t>
            </a:r>
            <a:r>
              <a:rPr lang="nl-NL" sz="3600" dirty="0"/>
              <a:t>.</a:t>
            </a:r>
            <a:endParaRPr lang="en-GB" sz="3600" dirty="0"/>
          </a:p>
        </p:txBody>
      </p:sp>
      <p:graphicFrame>
        <p:nvGraphicFramePr>
          <p:cNvPr id="12" name="Chart 11">
            <a:extLst>
              <a:ext uri="{FF2B5EF4-FFF2-40B4-BE49-F238E27FC236}">
                <a16:creationId xmlns:a16="http://schemas.microsoft.com/office/drawing/2014/main" id="{CF552EF3-4CD8-490E-BD69-64E4642BAD81}"/>
              </a:ext>
            </a:extLst>
          </p:cNvPr>
          <p:cNvGraphicFramePr>
            <a:graphicFrameLocks/>
          </p:cNvGraphicFramePr>
          <p:nvPr>
            <p:extLst>
              <p:ext uri="{D42A27DB-BD31-4B8C-83A1-F6EECF244321}">
                <p14:modId xmlns:p14="http://schemas.microsoft.com/office/powerpoint/2010/main" val="1584321730"/>
              </p:ext>
            </p:extLst>
          </p:nvPr>
        </p:nvGraphicFramePr>
        <p:xfrm>
          <a:off x="19404806" y="10974181"/>
          <a:ext cx="9338625" cy="540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19953123" y="16778395"/>
            <a:ext cx="8766572" cy="1754326"/>
          </a:xfrm>
          <a:prstGeom prst="rect">
            <a:avLst/>
          </a:prstGeom>
        </p:spPr>
        <p:txBody>
          <a:bodyPr wrap="square">
            <a:spAutoFit/>
          </a:bodyPr>
          <a:lstStyle/>
          <a:p>
            <a:pPr algn="just"/>
            <a:r>
              <a:rPr lang="en-GB" sz="3600" dirty="0"/>
              <a:t>MTT cytotoxicity assay on </a:t>
            </a:r>
            <a:r>
              <a:rPr lang="en-GB" sz="3600" dirty="0" err="1"/>
              <a:t>PANC</a:t>
            </a:r>
            <a:r>
              <a:rPr lang="en-GB" sz="3600" dirty="0"/>
              <a:t>-1 cells titrated with palmitoyl-carnitine (PC): control (red), FABP3 (green), and </a:t>
            </a:r>
            <a:r>
              <a:rPr lang="en-GB" sz="3600" dirty="0" err="1"/>
              <a:t>BSA</a:t>
            </a:r>
            <a:r>
              <a:rPr lang="en-GB" sz="3600" dirty="0"/>
              <a:t> (blue).</a:t>
            </a:r>
          </a:p>
        </p:txBody>
      </p:sp>
      <p:sp>
        <p:nvSpPr>
          <p:cNvPr id="15" name="TextBox 14"/>
          <p:cNvSpPr txBox="1"/>
          <p:nvPr/>
        </p:nvSpPr>
        <p:spPr>
          <a:xfrm>
            <a:off x="1889091" y="16859535"/>
            <a:ext cx="10482545" cy="1754326"/>
          </a:xfrm>
          <a:prstGeom prst="rect">
            <a:avLst/>
          </a:prstGeom>
          <a:noFill/>
        </p:spPr>
        <p:txBody>
          <a:bodyPr wrap="square" rtlCol="0">
            <a:spAutoFit/>
          </a:bodyPr>
          <a:lstStyle/>
          <a:p>
            <a:pPr algn="just"/>
            <a:r>
              <a:rPr lang="en-GB" sz="3600" dirty="0"/>
              <a:t>Crystal structure of FABP3 (PDB ID: 4TKJ [2]) represented as ribbons in complex with palmitate (green tubes).</a:t>
            </a:r>
          </a:p>
        </p:txBody>
      </p:sp>
      <p:pic>
        <p:nvPicPr>
          <p:cNvPr id="16" name="Picture 15">
            <a:extLst>
              <a:ext uri="{FF2B5EF4-FFF2-40B4-BE49-F238E27FC236}">
                <a16:creationId xmlns:a16="http://schemas.microsoft.com/office/drawing/2014/main" id="{0C6AAF6B-A350-4FB2-834E-C9ED7715CA53}"/>
              </a:ext>
            </a:extLst>
          </p:cNvPr>
          <p:cNvPicPr>
            <a:picLocks noChangeAspect="1"/>
          </p:cNvPicPr>
          <p:nvPr/>
        </p:nvPicPr>
        <p:blipFill>
          <a:blip r:embed="rId5"/>
          <a:stretch>
            <a:fillRect/>
          </a:stretch>
        </p:blipFill>
        <p:spPr>
          <a:xfrm>
            <a:off x="14284290" y="12033250"/>
            <a:ext cx="3282473" cy="2271416"/>
          </a:xfrm>
          <a:prstGeom prst="rect">
            <a:avLst/>
          </a:prstGeom>
        </p:spPr>
      </p:pic>
      <p:pic>
        <p:nvPicPr>
          <p:cNvPr id="17" name="Picture 2" descr="Image result for acyl-coa">
            <a:extLst>
              <a:ext uri="{FF2B5EF4-FFF2-40B4-BE49-F238E27FC236}">
                <a16:creationId xmlns:a16="http://schemas.microsoft.com/office/drawing/2014/main" id="{138171FE-9F89-427A-B9EB-43883FC0F93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65151" y="14726540"/>
            <a:ext cx="2747537" cy="11514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3765526" y="16804269"/>
            <a:ext cx="4320000" cy="1200329"/>
          </a:xfrm>
          <a:prstGeom prst="rect">
            <a:avLst/>
          </a:prstGeom>
        </p:spPr>
        <p:txBody>
          <a:bodyPr wrap="square">
            <a:spAutoFit/>
          </a:bodyPr>
          <a:lstStyle/>
          <a:p>
            <a:pPr algn="ctr"/>
            <a:r>
              <a:rPr lang="en-GB" sz="3600" dirty="0"/>
              <a:t>Metabolic intermediates of FA.</a:t>
            </a:r>
          </a:p>
        </p:txBody>
      </p:sp>
      <p:graphicFrame>
        <p:nvGraphicFramePr>
          <p:cNvPr id="24" name="Chart 23">
            <a:extLst>
              <a:ext uri="{FF2B5EF4-FFF2-40B4-BE49-F238E27FC236}">
                <a16:creationId xmlns:a16="http://schemas.microsoft.com/office/drawing/2014/main" id="{F4C7B6A9-B205-427B-B73F-244838308C87}"/>
              </a:ext>
            </a:extLst>
          </p:cNvPr>
          <p:cNvGraphicFramePr>
            <a:graphicFrameLocks/>
          </p:cNvGraphicFramePr>
          <p:nvPr>
            <p:extLst>
              <p:ext uri="{D42A27DB-BD31-4B8C-83A1-F6EECF244321}">
                <p14:modId xmlns:p14="http://schemas.microsoft.com/office/powerpoint/2010/main" val="2820350442"/>
              </p:ext>
            </p:extLst>
          </p:nvPr>
        </p:nvGraphicFramePr>
        <p:xfrm>
          <a:off x="19743432" y="19119850"/>
          <a:ext cx="8922592" cy="6117043"/>
        </p:xfrm>
        <a:graphic>
          <a:graphicData uri="http://schemas.openxmlformats.org/drawingml/2006/chart">
            <c:chart xmlns:c="http://schemas.openxmlformats.org/drawingml/2006/chart" xmlns:r="http://schemas.openxmlformats.org/officeDocument/2006/relationships" r:id="rId7"/>
          </a:graphicData>
        </a:graphic>
      </p:graphicFrame>
      <p:sp>
        <p:nvSpPr>
          <p:cNvPr id="25" name="Rectangle 24"/>
          <p:cNvSpPr/>
          <p:nvPr/>
        </p:nvSpPr>
        <p:spPr>
          <a:xfrm>
            <a:off x="19737728" y="25420845"/>
            <a:ext cx="9170848" cy="1200329"/>
          </a:xfrm>
          <a:prstGeom prst="rect">
            <a:avLst/>
          </a:prstGeom>
        </p:spPr>
        <p:txBody>
          <a:bodyPr wrap="square">
            <a:spAutoFit/>
          </a:bodyPr>
          <a:lstStyle/>
          <a:p>
            <a:r>
              <a:rPr lang="en-GB" sz="3600" dirty="0"/>
              <a:t>Thermodynamics of lauric acid binding to FABP3 at pH 7.6 using different buffer additives.</a:t>
            </a:r>
          </a:p>
        </p:txBody>
      </p:sp>
      <p:pic>
        <p:nvPicPr>
          <p:cNvPr id="30" name="Picture 29">
            <a:extLst>
              <a:ext uri="{FF2B5EF4-FFF2-40B4-BE49-F238E27FC236}">
                <a16:creationId xmlns:a16="http://schemas.microsoft.com/office/drawing/2014/main" id="{DAD5B873-7152-4D78-AFC7-76BC334DDB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8520" y="33298732"/>
            <a:ext cx="2931429" cy="3600000"/>
          </a:xfrm>
          <a:prstGeom prst="rect">
            <a:avLst/>
          </a:prstGeom>
        </p:spPr>
      </p:pic>
      <p:pic>
        <p:nvPicPr>
          <p:cNvPr id="31" name="Picture 30" descr="A close up of a logo&#10;&#10;Description automatically generated">
            <a:extLst>
              <a:ext uri="{FF2B5EF4-FFF2-40B4-BE49-F238E27FC236}">
                <a16:creationId xmlns:a16="http://schemas.microsoft.com/office/drawing/2014/main" id="{E48E2FD0-4D32-45F7-B1CA-6C4C50A9E5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20620" y="33293050"/>
            <a:ext cx="3275090" cy="3600000"/>
          </a:xfrm>
          <a:prstGeom prst="rect">
            <a:avLst/>
          </a:prstGeom>
        </p:spPr>
      </p:pic>
      <p:pic>
        <p:nvPicPr>
          <p:cNvPr id="32" name="Picture 31" descr="A close up of a logo&#10;&#10;Description automatically generated">
            <a:extLst>
              <a:ext uri="{FF2B5EF4-FFF2-40B4-BE49-F238E27FC236}">
                <a16:creationId xmlns:a16="http://schemas.microsoft.com/office/drawing/2014/main" id="{921D5F6A-35C1-48CA-BF38-B963823C16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6525" y="33293050"/>
            <a:ext cx="3095469" cy="3600000"/>
          </a:xfrm>
          <a:prstGeom prst="rect">
            <a:avLst/>
          </a:prstGeom>
        </p:spPr>
      </p:pic>
      <p:pic>
        <p:nvPicPr>
          <p:cNvPr id="33" name="Picture 32" descr="A close up of a logo&#10;&#10;Description automatically generated">
            <a:extLst>
              <a:ext uri="{FF2B5EF4-FFF2-40B4-BE49-F238E27FC236}">
                <a16:creationId xmlns:a16="http://schemas.microsoft.com/office/drawing/2014/main" id="{4E2E694A-9A07-49BB-89FE-7B81F4233C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9934" y="33293050"/>
            <a:ext cx="3489168" cy="3600000"/>
          </a:xfrm>
          <a:prstGeom prst="rect">
            <a:avLst/>
          </a:prstGeom>
        </p:spPr>
      </p:pic>
      <p:sp>
        <p:nvSpPr>
          <p:cNvPr id="34" name="TextBox 33"/>
          <p:cNvSpPr txBox="1"/>
          <p:nvPr/>
        </p:nvSpPr>
        <p:spPr>
          <a:xfrm>
            <a:off x="20208152" y="26739850"/>
            <a:ext cx="8460000" cy="6924973"/>
          </a:xfrm>
          <a:prstGeom prst="rect">
            <a:avLst/>
          </a:prstGeom>
          <a:noFill/>
        </p:spPr>
        <p:txBody>
          <a:bodyPr wrap="square" rtlCol="0">
            <a:spAutoFit/>
          </a:bodyPr>
          <a:lstStyle/>
          <a:p>
            <a:pPr algn="just"/>
            <a:r>
              <a:rPr lang="en-GB" sz="4800" b="1" u="sng" dirty="0">
                <a:solidFill>
                  <a:srgbClr val="663399"/>
                </a:solidFill>
              </a:rPr>
              <a:t>Conclusions</a:t>
            </a:r>
            <a:r>
              <a:rPr lang="en-GB" sz="4800" b="1" dirty="0">
                <a:solidFill>
                  <a:srgbClr val="663399"/>
                </a:solidFill>
              </a:rPr>
              <a:t>:</a:t>
            </a:r>
          </a:p>
          <a:p>
            <a:pPr marL="571500" indent="-306388" algn="just">
              <a:buFont typeface="Arial" panose="020B0604020202020204" pitchFamily="34" charset="0"/>
              <a:buChar char="•"/>
            </a:pPr>
            <a:r>
              <a:rPr lang="en-GB" sz="3600" dirty="0"/>
              <a:t>Recombinant fatty-acid free </a:t>
            </a:r>
            <a:r>
              <a:rPr lang="en-GB" sz="3600" dirty="0" err="1"/>
              <a:t>FABP3</a:t>
            </a:r>
            <a:r>
              <a:rPr lang="en-GB" sz="3600" dirty="0"/>
              <a:t> is able to protect </a:t>
            </a:r>
            <a:r>
              <a:rPr lang="en-GB" sz="3600" dirty="0" err="1"/>
              <a:t>PANC</a:t>
            </a:r>
            <a:r>
              <a:rPr lang="en-GB" sz="3600" dirty="0"/>
              <a:t>-1 cells from cytotoxicity induced by palmitoyl-carnitine.</a:t>
            </a:r>
          </a:p>
          <a:p>
            <a:pPr marL="571500" indent="-306388" algn="just">
              <a:buFont typeface="Arial" panose="020B0604020202020204" pitchFamily="34" charset="0"/>
              <a:buChar char="•"/>
            </a:pPr>
            <a:r>
              <a:rPr lang="en-GB" sz="3600" dirty="0"/>
              <a:t>ITC assay was developed and successfully applied to characterize </a:t>
            </a:r>
            <a:r>
              <a:rPr lang="en-GB" sz="3600" dirty="0" err="1"/>
              <a:t>FABP3</a:t>
            </a:r>
            <a:r>
              <a:rPr lang="en-GB" sz="3600" dirty="0"/>
              <a:t> binding with long-chain fatty acids (FA) and metabolic intermediates of FA.</a:t>
            </a:r>
          </a:p>
          <a:p>
            <a:pPr marL="571500" indent="-306388" algn="just">
              <a:buFont typeface="Arial" panose="020B0604020202020204" pitchFamily="34" charset="0"/>
              <a:buChar char="•"/>
            </a:pPr>
            <a:r>
              <a:rPr lang="en-GB" sz="3600" dirty="0"/>
              <a:t>NMR data reveal that FA, FA-carnitines and FA-CoA bind in the active site of </a:t>
            </a:r>
            <a:r>
              <a:rPr lang="en-GB" sz="3600" dirty="0" err="1"/>
              <a:t>FABP3</a:t>
            </a:r>
            <a:r>
              <a:rPr lang="en-GB" sz="3600" dirty="0"/>
              <a:t> in the similar manner.</a:t>
            </a:r>
          </a:p>
        </p:txBody>
      </p:sp>
      <p:sp>
        <p:nvSpPr>
          <p:cNvPr id="39" name="Rectangle 38"/>
          <p:cNvSpPr/>
          <p:nvPr/>
        </p:nvSpPr>
        <p:spPr>
          <a:xfrm>
            <a:off x="1609190" y="25449860"/>
            <a:ext cx="17712481" cy="1200329"/>
          </a:xfrm>
          <a:prstGeom prst="rect">
            <a:avLst/>
          </a:prstGeom>
        </p:spPr>
        <p:txBody>
          <a:bodyPr wrap="square">
            <a:spAutoFit/>
          </a:bodyPr>
          <a:lstStyle/>
          <a:p>
            <a:pPr algn="just"/>
            <a:r>
              <a:rPr lang="en-GB" sz="3600" dirty="0"/>
              <a:t>Isothermal titration calorimetry (ITC) data of lauric acid binding to recombinant human delipidated FABP3 at pH 7.6 using different buffer additives to increase FA solubility.</a:t>
            </a:r>
          </a:p>
        </p:txBody>
      </p:sp>
      <p:sp>
        <p:nvSpPr>
          <p:cNvPr id="40" name="Rectangle 39"/>
          <p:cNvSpPr/>
          <p:nvPr/>
        </p:nvSpPr>
        <p:spPr>
          <a:xfrm>
            <a:off x="1614936" y="31692850"/>
            <a:ext cx="18393771" cy="1200329"/>
          </a:xfrm>
          <a:prstGeom prst="rect">
            <a:avLst/>
          </a:prstGeom>
        </p:spPr>
        <p:txBody>
          <a:bodyPr wrap="square">
            <a:spAutoFit/>
          </a:bodyPr>
          <a:lstStyle/>
          <a:p>
            <a:r>
              <a:rPr lang="en-GB" sz="3600" dirty="0"/>
              <a:t>2D </a:t>
            </a:r>
            <a:r>
              <a:rPr lang="en-GB" sz="3600" baseline="30000" dirty="0"/>
              <a:t>1</a:t>
            </a:r>
            <a:r>
              <a:rPr lang="en-GB" sz="3600" dirty="0"/>
              <a:t>H-</a:t>
            </a:r>
            <a:r>
              <a:rPr lang="en-GB" sz="3600" baseline="30000" dirty="0"/>
              <a:t>15</a:t>
            </a:r>
            <a:r>
              <a:rPr lang="en-GB" sz="3600" dirty="0"/>
              <a:t>N-HSQC spectra of </a:t>
            </a:r>
            <a:r>
              <a:rPr lang="en-GB" sz="3600" baseline="30000" dirty="0"/>
              <a:t>15</a:t>
            </a:r>
            <a:r>
              <a:rPr lang="en-GB" sz="3600" dirty="0"/>
              <a:t>N-labelled FABP3: apo-form (blue) and in complex (red) with palmitic acid (1), palmitoyl-coenzyme A (CoA) (2), </a:t>
            </a:r>
            <a:r>
              <a:rPr lang="en-GB" sz="3600" dirty="0" err="1"/>
              <a:t>eicosapentaenoyl</a:t>
            </a:r>
            <a:r>
              <a:rPr lang="en-GB" sz="3600" dirty="0"/>
              <a:t>-carnitine (3), and </a:t>
            </a:r>
            <a:r>
              <a:rPr lang="en-GB" sz="3600" dirty="0" err="1"/>
              <a:t>lauroyl</a:t>
            </a:r>
            <a:r>
              <a:rPr lang="en-GB" sz="3600" dirty="0"/>
              <a:t>-carnitine (4).</a:t>
            </a:r>
          </a:p>
        </p:txBody>
      </p:sp>
      <p:sp>
        <p:nvSpPr>
          <p:cNvPr id="41" name="Rectangle 40"/>
          <p:cNvSpPr/>
          <p:nvPr/>
        </p:nvSpPr>
        <p:spPr>
          <a:xfrm>
            <a:off x="1506616" y="37025124"/>
            <a:ext cx="18393771" cy="1754326"/>
          </a:xfrm>
          <a:prstGeom prst="rect">
            <a:avLst/>
          </a:prstGeom>
        </p:spPr>
        <p:txBody>
          <a:bodyPr wrap="square">
            <a:spAutoFit/>
          </a:bodyPr>
          <a:lstStyle/>
          <a:p>
            <a:pPr algn="just"/>
            <a:r>
              <a:rPr lang="en-GB" sz="3600" dirty="0"/>
              <a:t>Crystal structure of </a:t>
            </a:r>
            <a:r>
              <a:rPr lang="en-GB" sz="3600" dirty="0" err="1"/>
              <a:t>FABP3</a:t>
            </a:r>
            <a:r>
              <a:rPr lang="en-GB" sz="3600" dirty="0"/>
              <a:t>  (</a:t>
            </a:r>
            <a:r>
              <a:rPr lang="en-GB" sz="3600" dirty="0" err="1"/>
              <a:t>PDB</a:t>
            </a:r>
            <a:r>
              <a:rPr lang="en-GB" sz="3600" dirty="0"/>
              <a:t> ID: </a:t>
            </a:r>
            <a:r>
              <a:rPr lang="en-GB" sz="3600" dirty="0" err="1"/>
              <a:t>4TKJ</a:t>
            </a:r>
            <a:r>
              <a:rPr lang="en-GB" sz="3600" dirty="0"/>
              <a:t>) coloured in gradient from blue (min) to red (max) based on chemical shift perturbation upon binding of palmitic acid (1), palmitoyl-CoA (2), </a:t>
            </a:r>
            <a:r>
              <a:rPr lang="en-GB" sz="3600" dirty="0" err="1"/>
              <a:t>eicosapentaenoyl</a:t>
            </a:r>
            <a:r>
              <a:rPr lang="en-GB" sz="3600" dirty="0"/>
              <a:t>-carnitine (3), and </a:t>
            </a:r>
            <a:r>
              <a:rPr lang="en-GB" sz="3600" dirty="0" err="1"/>
              <a:t>lauroyl</a:t>
            </a:r>
            <a:r>
              <a:rPr lang="en-GB" sz="3600" dirty="0"/>
              <a:t>-carnitine (4) to </a:t>
            </a:r>
            <a:r>
              <a:rPr lang="en-GB" sz="3600" dirty="0" err="1"/>
              <a:t>FABP3</a:t>
            </a:r>
            <a:r>
              <a:rPr lang="en-GB" sz="3600" dirty="0"/>
              <a:t>. </a:t>
            </a:r>
          </a:p>
        </p:txBody>
      </p:sp>
      <p:pic>
        <p:nvPicPr>
          <p:cNvPr id="6" name="Picture 5" descr="A close up of a toy&#10;&#10;Description automatically generated">
            <a:extLst>
              <a:ext uri="{FF2B5EF4-FFF2-40B4-BE49-F238E27FC236}">
                <a16:creationId xmlns:a16="http://schemas.microsoft.com/office/drawing/2014/main" id="{8CDBB9A3-B182-4CE3-8EB4-363EBFF811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763454" y="11199356"/>
            <a:ext cx="3608182" cy="54000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D7B8C278-239C-4F55-A986-E018466D26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56036" y="11236598"/>
            <a:ext cx="5194227" cy="5400000"/>
          </a:xfrm>
          <a:prstGeom prst="rect">
            <a:avLst/>
          </a:prstGeom>
        </p:spPr>
      </p:pic>
      <p:sp>
        <p:nvSpPr>
          <p:cNvPr id="51" name="Arrow: Curved Right 50">
            <a:extLst>
              <a:ext uri="{FF2B5EF4-FFF2-40B4-BE49-F238E27FC236}">
                <a16:creationId xmlns:a16="http://schemas.microsoft.com/office/drawing/2014/main" id="{9196AA8D-9FA0-4E7C-A1B8-D9B5A0CFB49D}"/>
              </a:ext>
            </a:extLst>
          </p:cNvPr>
          <p:cNvSpPr/>
          <p:nvPr/>
        </p:nvSpPr>
        <p:spPr>
          <a:xfrm flipH="1">
            <a:off x="7048844" y="13507408"/>
            <a:ext cx="1360392" cy="1283186"/>
          </a:xfrm>
          <a:prstGeom prst="curvedRightArrow">
            <a:avLst/>
          </a:prstGeom>
          <a:solidFill>
            <a:srgbClr val="66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TextBox 51">
            <a:extLst>
              <a:ext uri="{FF2B5EF4-FFF2-40B4-BE49-F238E27FC236}">
                <a16:creationId xmlns:a16="http://schemas.microsoft.com/office/drawing/2014/main" id="{08CFC64D-C138-44AA-A76D-4C4E71D084A1}"/>
              </a:ext>
            </a:extLst>
          </p:cNvPr>
          <p:cNvSpPr txBox="1"/>
          <p:nvPr/>
        </p:nvSpPr>
        <p:spPr>
          <a:xfrm>
            <a:off x="7292610" y="14800080"/>
            <a:ext cx="814647" cy="646331"/>
          </a:xfrm>
          <a:prstGeom prst="rect">
            <a:avLst/>
          </a:prstGeom>
          <a:noFill/>
        </p:spPr>
        <p:txBody>
          <a:bodyPr wrap="none" rtlCol="0">
            <a:spAutoFit/>
          </a:bodyPr>
          <a:lstStyle/>
          <a:p>
            <a:r>
              <a:rPr lang="en-US" sz="3600" dirty="0" err="1"/>
              <a:t>90</a:t>
            </a:r>
            <a:r>
              <a:rPr lang="en-US" sz="3600" baseline="30000" dirty="0" err="1"/>
              <a:t>o</a:t>
            </a:r>
            <a:endParaRPr lang="en-GB" sz="3600" dirty="0"/>
          </a:p>
        </p:txBody>
      </p:sp>
      <p:sp>
        <p:nvSpPr>
          <p:cNvPr id="54" name="TextBox 53">
            <a:extLst>
              <a:ext uri="{FF2B5EF4-FFF2-40B4-BE49-F238E27FC236}">
                <a16:creationId xmlns:a16="http://schemas.microsoft.com/office/drawing/2014/main" id="{67BE585D-7AC4-456B-87BA-4DDDA3D4D860}"/>
              </a:ext>
            </a:extLst>
          </p:cNvPr>
          <p:cNvSpPr txBox="1"/>
          <p:nvPr/>
        </p:nvSpPr>
        <p:spPr>
          <a:xfrm>
            <a:off x="1647882" y="33517527"/>
            <a:ext cx="535724" cy="646331"/>
          </a:xfrm>
          <a:prstGeom prst="rect">
            <a:avLst/>
          </a:prstGeom>
          <a:solidFill>
            <a:schemeClr val="bg1"/>
          </a:solidFill>
        </p:spPr>
        <p:txBody>
          <a:bodyPr wrap="none" rtlCol="0">
            <a:spAutoFit/>
          </a:bodyPr>
          <a:lstStyle/>
          <a:p>
            <a:r>
              <a:rPr lang="en-GB" sz="3600" dirty="0"/>
              <a:t>1.</a:t>
            </a:r>
          </a:p>
        </p:txBody>
      </p:sp>
      <p:sp>
        <p:nvSpPr>
          <p:cNvPr id="56" name="TextBox 55">
            <a:extLst>
              <a:ext uri="{FF2B5EF4-FFF2-40B4-BE49-F238E27FC236}">
                <a16:creationId xmlns:a16="http://schemas.microsoft.com/office/drawing/2014/main" id="{5D9A3283-0305-4F17-9B45-84FBEAE064EC}"/>
              </a:ext>
            </a:extLst>
          </p:cNvPr>
          <p:cNvSpPr txBox="1"/>
          <p:nvPr/>
        </p:nvSpPr>
        <p:spPr>
          <a:xfrm>
            <a:off x="6296082" y="33517527"/>
            <a:ext cx="535724" cy="646331"/>
          </a:xfrm>
          <a:prstGeom prst="rect">
            <a:avLst/>
          </a:prstGeom>
          <a:solidFill>
            <a:schemeClr val="bg1"/>
          </a:solidFill>
        </p:spPr>
        <p:txBody>
          <a:bodyPr wrap="none" rtlCol="0">
            <a:spAutoFit/>
          </a:bodyPr>
          <a:lstStyle/>
          <a:p>
            <a:r>
              <a:rPr lang="en-GB" sz="3600" dirty="0"/>
              <a:t>2.</a:t>
            </a:r>
          </a:p>
        </p:txBody>
      </p:sp>
      <p:sp>
        <p:nvSpPr>
          <p:cNvPr id="58" name="TextBox 57">
            <a:extLst>
              <a:ext uri="{FF2B5EF4-FFF2-40B4-BE49-F238E27FC236}">
                <a16:creationId xmlns:a16="http://schemas.microsoft.com/office/drawing/2014/main" id="{562B3519-0F1A-4628-9902-8DD20652FF00}"/>
              </a:ext>
            </a:extLst>
          </p:cNvPr>
          <p:cNvSpPr txBox="1"/>
          <p:nvPr/>
        </p:nvSpPr>
        <p:spPr>
          <a:xfrm>
            <a:off x="10946606" y="33517527"/>
            <a:ext cx="535724" cy="646331"/>
          </a:xfrm>
          <a:prstGeom prst="rect">
            <a:avLst/>
          </a:prstGeom>
          <a:solidFill>
            <a:schemeClr val="bg1"/>
          </a:solidFill>
        </p:spPr>
        <p:txBody>
          <a:bodyPr wrap="none" rtlCol="0">
            <a:spAutoFit/>
          </a:bodyPr>
          <a:lstStyle/>
          <a:p>
            <a:r>
              <a:rPr lang="en-GB" sz="3600" dirty="0"/>
              <a:t>3.</a:t>
            </a:r>
          </a:p>
        </p:txBody>
      </p:sp>
      <p:sp>
        <p:nvSpPr>
          <p:cNvPr id="60" name="TextBox 59">
            <a:extLst>
              <a:ext uri="{FF2B5EF4-FFF2-40B4-BE49-F238E27FC236}">
                <a16:creationId xmlns:a16="http://schemas.microsoft.com/office/drawing/2014/main" id="{C42FA0DB-6860-4B83-9036-0E887DB5C656}"/>
              </a:ext>
            </a:extLst>
          </p:cNvPr>
          <p:cNvSpPr txBox="1"/>
          <p:nvPr/>
        </p:nvSpPr>
        <p:spPr>
          <a:xfrm>
            <a:off x="15673387" y="33517527"/>
            <a:ext cx="535724" cy="646331"/>
          </a:xfrm>
          <a:prstGeom prst="rect">
            <a:avLst/>
          </a:prstGeom>
          <a:solidFill>
            <a:schemeClr val="bg1"/>
          </a:solidFill>
        </p:spPr>
        <p:txBody>
          <a:bodyPr wrap="none" rtlCol="0">
            <a:spAutoFit/>
          </a:bodyPr>
          <a:lstStyle/>
          <a:p>
            <a:r>
              <a:rPr lang="en-GB" sz="3600" dirty="0"/>
              <a:t>4.</a:t>
            </a:r>
          </a:p>
        </p:txBody>
      </p:sp>
      <p:pic>
        <p:nvPicPr>
          <p:cNvPr id="72" name="Picture 71" descr="Logo, icon&#10;&#10;Description automatically generated">
            <a:extLst>
              <a:ext uri="{FF2B5EF4-FFF2-40B4-BE49-F238E27FC236}">
                <a16:creationId xmlns:a16="http://schemas.microsoft.com/office/drawing/2014/main" id="{49660AEB-503F-4F57-868F-03F0D0A7B12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97297" y="1638981"/>
            <a:ext cx="2499444" cy="1863992"/>
          </a:xfrm>
          <a:prstGeom prst="rect">
            <a:avLst/>
          </a:prstGeom>
        </p:spPr>
      </p:pic>
      <p:pic>
        <p:nvPicPr>
          <p:cNvPr id="81" name="Picture 80">
            <a:extLst>
              <a:ext uri="{FF2B5EF4-FFF2-40B4-BE49-F238E27FC236}">
                <a16:creationId xmlns:a16="http://schemas.microsoft.com/office/drawing/2014/main" id="{08C6A56E-438D-4AD0-95C8-847A243F496B}"/>
              </a:ext>
            </a:extLst>
          </p:cNvPr>
          <p:cNvPicPr>
            <a:picLocks noChangeAspect="1"/>
          </p:cNvPicPr>
          <p:nvPr/>
        </p:nvPicPr>
        <p:blipFill>
          <a:blip r:embed="rId15"/>
          <a:stretch>
            <a:fillRect/>
          </a:stretch>
        </p:blipFill>
        <p:spPr>
          <a:xfrm>
            <a:off x="15137606" y="27064942"/>
            <a:ext cx="4517528" cy="4377307"/>
          </a:xfrm>
          <a:prstGeom prst="rect">
            <a:avLst/>
          </a:prstGeom>
        </p:spPr>
      </p:pic>
      <p:pic>
        <p:nvPicPr>
          <p:cNvPr id="83" name="Picture 82">
            <a:extLst>
              <a:ext uri="{FF2B5EF4-FFF2-40B4-BE49-F238E27FC236}">
                <a16:creationId xmlns:a16="http://schemas.microsoft.com/office/drawing/2014/main" id="{C427368E-4339-4419-891C-40D19DBA3291}"/>
              </a:ext>
            </a:extLst>
          </p:cNvPr>
          <p:cNvPicPr>
            <a:picLocks noChangeAspect="1"/>
          </p:cNvPicPr>
          <p:nvPr/>
        </p:nvPicPr>
        <p:blipFill>
          <a:blip r:embed="rId16"/>
          <a:stretch>
            <a:fillRect/>
          </a:stretch>
        </p:blipFill>
        <p:spPr>
          <a:xfrm>
            <a:off x="10565606" y="27064942"/>
            <a:ext cx="4487045" cy="4377307"/>
          </a:xfrm>
          <a:prstGeom prst="rect">
            <a:avLst/>
          </a:prstGeom>
        </p:spPr>
      </p:pic>
      <p:pic>
        <p:nvPicPr>
          <p:cNvPr id="85" name="Picture 84">
            <a:extLst>
              <a:ext uri="{FF2B5EF4-FFF2-40B4-BE49-F238E27FC236}">
                <a16:creationId xmlns:a16="http://schemas.microsoft.com/office/drawing/2014/main" id="{7E3B6689-6F17-45FB-AE7F-6CCD2D25518B}"/>
              </a:ext>
            </a:extLst>
          </p:cNvPr>
          <p:cNvPicPr>
            <a:picLocks noChangeAspect="1"/>
          </p:cNvPicPr>
          <p:nvPr/>
        </p:nvPicPr>
        <p:blipFill>
          <a:blip r:embed="rId17"/>
          <a:stretch>
            <a:fillRect/>
          </a:stretch>
        </p:blipFill>
        <p:spPr>
          <a:xfrm>
            <a:off x="5980673" y="27073432"/>
            <a:ext cx="4535817" cy="4377307"/>
          </a:xfrm>
          <a:prstGeom prst="rect">
            <a:avLst/>
          </a:prstGeom>
        </p:spPr>
      </p:pic>
      <p:pic>
        <p:nvPicPr>
          <p:cNvPr id="87" name="Picture 86">
            <a:extLst>
              <a:ext uri="{FF2B5EF4-FFF2-40B4-BE49-F238E27FC236}">
                <a16:creationId xmlns:a16="http://schemas.microsoft.com/office/drawing/2014/main" id="{43E5E21B-ADD9-4C40-9F7F-24C41AA71446}"/>
              </a:ext>
            </a:extLst>
          </p:cNvPr>
          <p:cNvPicPr>
            <a:picLocks noChangeAspect="1"/>
          </p:cNvPicPr>
          <p:nvPr/>
        </p:nvPicPr>
        <p:blipFill>
          <a:blip r:embed="rId18"/>
          <a:stretch>
            <a:fillRect/>
          </a:stretch>
        </p:blipFill>
        <p:spPr>
          <a:xfrm>
            <a:off x="1429952" y="27036566"/>
            <a:ext cx="4499238" cy="4377307"/>
          </a:xfrm>
          <a:prstGeom prst="rect">
            <a:avLst/>
          </a:prstGeom>
        </p:spPr>
      </p:pic>
      <p:pic>
        <p:nvPicPr>
          <p:cNvPr id="89" name="Picture 88">
            <a:extLst>
              <a:ext uri="{FF2B5EF4-FFF2-40B4-BE49-F238E27FC236}">
                <a16:creationId xmlns:a16="http://schemas.microsoft.com/office/drawing/2014/main" id="{9E1C3930-3D65-46CA-90D3-521D732C3D53}"/>
              </a:ext>
            </a:extLst>
          </p:cNvPr>
          <p:cNvPicPr>
            <a:picLocks noChangeAspect="1"/>
          </p:cNvPicPr>
          <p:nvPr/>
        </p:nvPicPr>
        <p:blipFill>
          <a:blip r:embed="rId19"/>
          <a:stretch>
            <a:fillRect/>
          </a:stretch>
        </p:blipFill>
        <p:spPr>
          <a:xfrm>
            <a:off x="1490052" y="18944960"/>
            <a:ext cx="4322439" cy="6480610"/>
          </a:xfrm>
          <a:prstGeom prst="rect">
            <a:avLst/>
          </a:prstGeom>
        </p:spPr>
      </p:pic>
      <p:pic>
        <p:nvPicPr>
          <p:cNvPr id="93" name="Picture 92">
            <a:extLst>
              <a:ext uri="{FF2B5EF4-FFF2-40B4-BE49-F238E27FC236}">
                <a16:creationId xmlns:a16="http://schemas.microsoft.com/office/drawing/2014/main" id="{EA2913E7-4653-4F41-B391-253FD19D9E05}"/>
              </a:ext>
            </a:extLst>
          </p:cNvPr>
          <p:cNvPicPr>
            <a:picLocks noChangeAspect="1"/>
          </p:cNvPicPr>
          <p:nvPr/>
        </p:nvPicPr>
        <p:blipFill>
          <a:blip r:embed="rId20"/>
          <a:stretch>
            <a:fillRect/>
          </a:stretch>
        </p:blipFill>
        <p:spPr>
          <a:xfrm>
            <a:off x="5929190" y="18944960"/>
            <a:ext cx="4413887" cy="6480610"/>
          </a:xfrm>
          <a:prstGeom prst="rect">
            <a:avLst/>
          </a:prstGeom>
        </p:spPr>
      </p:pic>
      <p:pic>
        <p:nvPicPr>
          <p:cNvPr id="95" name="Picture 94">
            <a:extLst>
              <a:ext uri="{FF2B5EF4-FFF2-40B4-BE49-F238E27FC236}">
                <a16:creationId xmlns:a16="http://schemas.microsoft.com/office/drawing/2014/main" id="{73704048-BF00-4EB2-BAB6-72AB036228A1}"/>
              </a:ext>
            </a:extLst>
          </p:cNvPr>
          <p:cNvPicPr>
            <a:picLocks noChangeAspect="1"/>
          </p:cNvPicPr>
          <p:nvPr/>
        </p:nvPicPr>
        <p:blipFill>
          <a:blip r:embed="rId21"/>
          <a:stretch>
            <a:fillRect/>
          </a:stretch>
        </p:blipFill>
        <p:spPr>
          <a:xfrm>
            <a:off x="10487939" y="18938066"/>
            <a:ext cx="4316342" cy="6480610"/>
          </a:xfrm>
          <a:prstGeom prst="rect">
            <a:avLst/>
          </a:prstGeom>
        </p:spPr>
      </p:pic>
      <p:pic>
        <p:nvPicPr>
          <p:cNvPr id="97" name="Picture 96">
            <a:extLst>
              <a:ext uri="{FF2B5EF4-FFF2-40B4-BE49-F238E27FC236}">
                <a16:creationId xmlns:a16="http://schemas.microsoft.com/office/drawing/2014/main" id="{7EECA460-3AFD-4BC9-8E07-CE36BB273F14}"/>
              </a:ext>
            </a:extLst>
          </p:cNvPr>
          <p:cNvPicPr>
            <a:picLocks noChangeAspect="1"/>
          </p:cNvPicPr>
          <p:nvPr/>
        </p:nvPicPr>
        <p:blipFill>
          <a:blip r:embed="rId22"/>
          <a:stretch>
            <a:fillRect/>
          </a:stretch>
        </p:blipFill>
        <p:spPr>
          <a:xfrm>
            <a:off x="15005329" y="18944960"/>
            <a:ext cx="4316342" cy="6480610"/>
          </a:xfrm>
          <a:prstGeom prst="rect">
            <a:avLst/>
          </a:prstGeom>
        </p:spPr>
      </p:pic>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481</TotalTime>
  <Words>524</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Times New Roman</vt:lpstr>
      <vt:lpstr>Office Theme</vt:lpstr>
      <vt:lpstr>Custom Design</vt:lpstr>
      <vt:lpstr>Investigation of protective effects of fatty acid binding protein 3 against long-chain fatty acid derivative-induced damage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Diāna Zeļencova</cp:lastModifiedBy>
  <cp:revision>143</cp:revision>
  <dcterms:created xsi:type="dcterms:W3CDTF">2015-04-04T09:45:50Z</dcterms:created>
  <dcterms:modified xsi:type="dcterms:W3CDTF">2020-10-30T14:36:59Z</dcterms:modified>
</cp:coreProperties>
</file>