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
  </p:notesMasterIdLst>
  <p:sldIdLst>
    <p:sldId id="265" r:id="rId3"/>
  </p:sldIdLst>
  <p:sldSz cx="30275213" cy="42811700"/>
  <p:notesSz cx="6858000" cy="9144000"/>
  <p:defaultTextStyle>
    <a:defPPr>
      <a:defRPr lang="fr-FR"/>
    </a:defPPr>
    <a:lvl1pPr marL="0" algn="l" defTabSz="2925623" rtl="0" eaLnBrk="1" latinLnBrk="0" hangingPunct="1">
      <a:defRPr sz="5759" kern="1200">
        <a:solidFill>
          <a:schemeClr val="tx1"/>
        </a:solidFill>
        <a:latin typeface="+mn-lt"/>
        <a:ea typeface="+mn-ea"/>
        <a:cs typeface="+mn-cs"/>
      </a:defRPr>
    </a:lvl1pPr>
    <a:lvl2pPr marL="1462811" algn="l" defTabSz="2925623" rtl="0" eaLnBrk="1" latinLnBrk="0" hangingPunct="1">
      <a:defRPr sz="5759" kern="1200">
        <a:solidFill>
          <a:schemeClr val="tx1"/>
        </a:solidFill>
        <a:latin typeface="+mn-lt"/>
        <a:ea typeface="+mn-ea"/>
        <a:cs typeface="+mn-cs"/>
      </a:defRPr>
    </a:lvl2pPr>
    <a:lvl3pPr marL="2925623" algn="l" defTabSz="2925623" rtl="0" eaLnBrk="1" latinLnBrk="0" hangingPunct="1">
      <a:defRPr sz="5759" kern="1200">
        <a:solidFill>
          <a:schemeClr val="tx1"/>
        </a:solidFill>
        <a:latin typeface="+mn-lt"/>
        <a:ea typeface="+mn-ea"/>
        <a:cs typeface="+mn-cs"/>
      </a:defRPr>
    </a:lvl3pPr>
    <a:lvl4pPr marL="4388434" algn="l" defTabSz="2925623" rtl="0" eaLnBrk="1" latinLnBrk="0" hangingPunct="1">
      <a:defRPr sz="5759" kern="1200">
        <a:solidFill>
          <a:schemeClr val="tx1"/>
        </a:solidFill>
        <a:latin typeface="+mn-lt"/>
        <a:ea typeface="+mn-ea"/>
        <a:cs typeface="+mn-cs"/>
      </a:defRPr>
    </a:lvl4pPr>
    <a:lvl5pPr marL="5851246" algn="l" defTabSz="2925623" rtl="0" eaLnBrk="1" latinLnBrk="0" hangingPunct="1">
      <a:defRPr sz="5759" kern="1200">
        <a:solidFill>
          <a:schemeClr val="tx1"/>
        </a:solidFill>
        <a:latin typeface="+mn-lt"/>
        <a:ea typeface="+mn-ea"/>
        <a:cs typeface="+mn-cs"/>
      </a:defRPr>
    </a:lvl5pPr>
    <a:lvl6pPr marL="7314057" algn="l" defTabSz="2925623" rtl="0" eaLnBrk="1" latinLnBrk="0" hangingPunct="1">
      <a:defRPr sz="5759" kern="1200">
        <a:solidFill>
          <a:schemeClr val="tx1"/>
        </a:solidFill>
        <a:latin typeface="+mn-lt"/>
        <a:ea typeface="+mn-ea"/>
        <a:cs typeface="+mn-cs"/>
      </a:defRPr>
    </a:lvl6pPr>
    <a:lvl7pPr marL="8776868" algn="l" defTabSz="2925623" rtl="0" eaLnBrk="1" latinLnBrk="0" hangingPunct="1">
      <a:defRPr sz="5759" kern="1200">
        <a:solidFill>
          <a:schemeClr val="tx1"/>
        </a:solidFill>
        <a:latin typeface="+mn-lt"/>
        <a:ea typeface="+mn-ea"/>
        <a:cs typeface="+mn-cs"/>
      </a:defRPr>
    </a:lvl7pPr>
    <a:lvl8pPr marL="10239680" algn="l" defTabSz="2925623" rtl="0" eaLnBrk="1" latinLnBrk="0" hangingPunct="1">
      <a:defRPr sz="5759" kern="1200">
        <a:solidFill>
          <a:schemeClr val="tx1"/>
        </a:solidFill>
        <a:latin typeface="+mn-lt"/>
        <a:ea typeface="+mn-ea"/>
        <a:cs typeface="+mn-cs"/>
      </a:defRPr>
    </a:lvl8pPr>
    <a:lvl9pPr marL="11702491" algn="l" defTabSz="2925623" rtl="0" eaLnBrk="1" latinLnBrk="0" hangingPunct="1">
      <a:defRPr sz="575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6" userDrawn="1">
          <p15:clr>
            <a:srgbClr val="A4A3A4"/>
          </p15:clr>
        </p15:guide>
        <p15:guide id="2" pos="95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 id="2" name="Maria Luisa Garcia Lopez" initials="MLGL" lastIdx="5" clrIdx="2">
    <p:extLst>
      <p:ext uri="{19B8F6BF-5375-455C-9EA6-DF929625EA0E}">
        <p15:presenceInfo xmlns:p15="http://schemas.microsoft.com/office/powerpoint/2012/main" userId="S::marisagarcia@ub.edu::4de15632-4c18-4816-b487-60ad13f635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99"/>
    <a:srgbClr val="6A4E9D"/>
    <a:srgbClr val="5E4197"/>
    <a:srgbClr val="603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4753"/>
  </p:normalViewPr>
  <p:slideViewPr>
    <p:cSldViewPr>
      <p:cViewPr varScale="1">
        <p:scale>
          <a:sx n="17" d="100"/>
          <a:sy n="17" d="100"/>
        </p:scale>
        <p:origin x="3816" y="280"/>
      </p:cViewPr>
      <p:guideLst>
        <p:guide orient="horz" pos="13486"/>
        <p:guide pos="9536"/>
      </p:guideLst>
    </p:cSldViewPr>
  </p:slideViewPr>
  <p:notesTextViewPr>
    <p:cViewPr>
      <p:scale>
        <a:sx n="100" d="100"/>
        <a:sy n="100" d="100"/>
      </p:scale>
      <p:origin x="0" y="0"/>
    </p:cViewPr>
  </p:notesTextViewPr>
  <p:notesViewPr>
    <p:cSldViewPr>
      <p:cViewPr varScale="1">
        <p:scale>
          <a:sx n="88" d="100"/>
          <a:sy n="88" d="100"/>
        </p:scale>
        <p:origin x="320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31/10/2020</a:t>
            </a:fld>
            <a:endParaRPr lang="fr-FR"/>
          </a:p>
        </p:txBody>
      </p:sp>
      <p:sp>
        <p:nvSpPr>
          <p:cNvPr id="4" name="Slide Image Placeholder 3"/>
          <p:cNvSpPr>
            <a:spLocks noGrp="1" noRot="1" noChangeAspect="1"/>
          </p:cNvSpPr>
          <p:nvPr>
            <p:ph type="sldImg" idx="2"/>
          </p:nvPr>
        </p:nvSpPr>
        <p:spPr>
          <a:xfrm>
            <a:off x="2217738" y="685800"/>
            <a:ext cx="2422525"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‹Nº›</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2925623" rtl="0" eaLnBrk="1" latinLnBrk="0" hangingPunct="1">
      <a:defRPr sz="3839" kern="1200">
        <a:solidFill>
          <a:schemeClr val="tx1"/>
        </a:solidFill>
        <a:latin typeface="+mn-lt"/>
        <a:ea typeface="+mn-ea"/>
        <a:cs typeface="+mn-cs"/>
      </a:defRPr>
    </a:lvl1pPr>
    <a:lvl2pPr marL="1462811" algn="l" defTabSz="2925623" rtl="0" eaLnBrk="1" latinLnBrk="0" hangingPunct="1">
      <a:defRPr sz="3839" kern="1200">
        <a:solidFill>
          <a:schemeClr val="tx1"/>
        </a:solidFill>
        <a:latin typeface="+mn-lt"/>
        <a:ea typeface="+mn-ea"/>
        <a:cs typeface="+mn-cs"/>
      </a:defRPr>
    </a:lvl2pPr>
    <a:lvl3pPr marL="2925623" algn="l" defTabSz="2925623" rtl="0" eaLnBrk="1" latinLnBrk="0" hangingPunct="1">
      <a:defRPr sz="3839" kern="1200">
        <a:solidFill>
          <a:schemeClr val="tx1"/>
        </a:solidFill>
        <a:latin typeface="+mn-lt"/>
        <a:ea typeface="+mn-ea"/>
        <a:cs typeface="+mn-cs"/>
      </a:defRPr>
    </a:lvl3pPr>
    <a:lvl4pPr marL="4388434" algn="l" defTabSz="2925623" rtl="0" eaLnBrk="1" latinLnBrk="0" hangingPunct="1">
      <a:defRPr sz="3839" kern="1200">
        <a:solidFill>
          <a:schemeClr val="tx1"/>
        </a:solidFill>
        <a:latin typeface="+mn-lt"/>
        <a:ea typeface="+mn-ea"/>
        <a:cs typeface="+mn-cs"/>
      </a:defRPr>
    </a:lvl4pPr>
    <a:lvl5pPr marL="5851246" algn="l" defTabSz="2925623" rtl="0" eaLnBrk="1" latinLnBrk="0" hangingPunct="1">
      <a:defRPr sz="3839" kern="1200">
        <a:solidFill>
          <a:schemeClr val="tx1"/>
        </a:solidFill>
        <a:latin typeface="+mn-lt"/>
        <a:ea typeface="+mn-ea"/>
        <a:cs typeface="+mn-cs"/>
      </a:defRPr>
    </a:lvl5pPr>
    <a:lvl6pPr marL="7314057" algn="l" defTabSz="2925623" rtl="0" eaLnBrk="1" latinLnBrk="0" hangingPunct="1">
      <a:defRPr sz="3839" kern="1200">
        <a:solidFill>
          <a:schemeClr val="tx1"/>
        </a:solidFill>
        <a:latin typeface="+mn-lt"/>
        <a:ea typeface="+mn-ea"/>
        <a:cs typeface="+mn-cs"/>
      </a:defRPr>
    </a:lvl6pPr>
    <a:lvl7pPr marL="8776868" algn="l" defTabSz="2925623" rtl="0" eaLnBrk="1" latinLnBrk="0" hangingPunct="1">
      <a:defRPr sz="3839" kern="1200">
        <a:solidFill>
          <a:schemeClr val="tx1"/>
        </a:solidFill>
        <a:latin typeface="+mn-lt"/>
        <a:ea typeface="+mn-ea"/>
        <a:cs typeface="+mn-cs"/>
      </a:defRPr>
    </a:lvl7pPr>
    <a:lvl8pPr marL="10239680" algn="l" defTabSz="2925623" rtl="0" eaLnBrk="1" latinLnBrk="0" hangingPunct="1">
      <a:defRPr sz="3839" kern="1200">
        <a:solidFill>
          <a:schemeClr val="tx1"/>
        </a:solidFill>
        <a:latin typeface="+mn-lt"/>
        <a:ea typeface="+mn-ea"/>
        <a:cs typeface="+mn-cs"/>
      </a:defRPr>
    </a:lvl8pPr>
    <a:lvl9pPr marL="11702491" algn="l" defTabSz="2925623" rtl="0" eaLnBrk="1" latinLnBrk="0" hangingPunct="1">
      <a:defRPr sz="383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13299391"/>
            <a:ext cx="25733931" cy="9176767"/>
          </a:xfrm>
        </p:spPr>
        <p:txBody>
          <a:bodyPr/>
          <a:lstStyle/>
          <a:p>
            <a:r>
              <a:rPr lang="en-US"/>
              <a:t>Click to edit Master title style</a:t>
            </a:r>
            <a:endParaRPr lang="fr-FR"/>
          </a:p>
        </p:txBody>
      </p:sp>
      <p:sp>
        <p:nvSpPr>
          <p:cNvPr id="3" name="Subtitle 2"/>
          <p:cNvSpPr>
            <a:spLocks noGrp="1"/>
          </p:cNvSpPr>
          <p:nvPr>
            <p:ph type="subTitle" idx="1"/>
          </p:nvPr>
        </p:nvSpPr>
        <p:spPr>
          <a:xfrm>
            <a:off x="4541282" y="24259965"/>
            <a:ext cx="21192649" cy="1094076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31/10/2020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31/10/2020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49529" y="1714471"/>
            <a:ext cx="6811923" cy="3652868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1513761" y="1714471"/>
            <a:ext cx="19931182" cy="36528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31/10/2020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dirty="0"/>
              <a:t>Click to </a:t>
            </a:r>
            <a:r>
              <a:rPr lang="it-IT" dirty="0" err="1"/>
              <a:t>edit</a:t>
            </a:r>
            <a:r>
              <a:rPr lang="it-IT" dirty="0"/>
              <a:t> </a:t>
            </a:r>
            <a:r>
              <a:rPr lang="it-IT" dirty="0" err="1"/>
              <a:t>Paper</a:t>
            </a:r>
            <a:r>
              <a:rPr lang="it-IT" dirty="0"/>
              <a:t> Title</a:t>
            </a:r>
          </a:p>
        </p:txBody>
      </p:sp>
      <p:sp>
        <p:nvSpPr>
          <p:cNvPr id="3" name="Content Placeholder 2"/>
          <p:cNvSpPr>
            <a:spLocks noGrp="1"/>
          </p:cNvSpPr>
          <p:nvPr>
            <p:ph idx="1"/>
          </p:nvPr>
        </p:nvSpPr>
        <p:spPr/>
        <p:txBody>
          <a:body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it-IT" dirty="0"/>
          </a:p>
        </p:txBody>
      </p:sp>
      <p:sp>
        <p:nvSpPr>
          <p:cNvPr id="8" name="Text Placeholder 7"/>
          <p:cNvSpPr>
            <a:spLocks noGrp="1"/>
          </p:cNvSpPr>
          <p:nvPr>
            <p:ph type="body" sz="quarter" idx="10" hasCustomPrompt="1"/>
          </p:nvPr>
        </p:nvSpPr>
        <p:spPr>
          <a:xfrm>
            <a:off x="12774612" y="5479523"/>
            <a:ext cx="16453907" cy="1318062"/>
          </a:xfrm>
        </p:spPr>
        <p:txBody>
          <a:bodyPr>
            <a:normAutofit/>
          </a:bodyPr>
          <a:lstStyle>
            <a:lvl1pPr marL="0" indent="0" algn="r">
              <a:buNone/>
              <a:defRPr sz="5400">
                <a:solidFill>
                  <a:srgbClr val="FFFFFF"/>
                </a:solidFill>
              </a:defRPr>
            </a:lvl1pPr>
          </a:lstStyle>
          <a:p>
            <a:pPr lvl="0"/>
            <a:r>
              <a:rPr lang="it-IT" dirty="0"/>
              <a:t>Click to </a:t>
            </a:r>
            <a:r>
              <a:rPr lang="it-IT" dirty="0" err="1"/>
              <a:t>edit</a:t>
            </a:r>
            <a:r>
              <a:rPr lang="it-IT" dirty="0"/>
              <a:t> </a:t>
            </a:r>
            <a:r>
              <a:rPr lang="it-IT" dirty="0" err="1"/>
              <a:t>author’s</a:t>
            </a:r>
            <a:r>
              <a:rPr lang="it-IT" dirty="0"/>
              <a:t> </a:t>
            </a:r>
            <a:r>
              <a:rPr lang="it-IT" dirty="0" err="1"/>
              <a:t>name</a:t>
            </a:r>
            <a:r>
              <a:rPr lang="it-IT" dirty="0"/>
              <a:t> and </a:t>
            </a:r>
            <a:r>
              <a:rPr lang="it-IT" dirty="0" err="1"/>
              <a:t>affiliation</a:t>
            </a:r>
            <a:endParaRPr lang="it-IT" dirty="0"/>
          </a:p>
        </p:txBody>
      </p:sp>
    </p:spTree>
    <p:extLst>
      <p:ext uri="{BB962C8B-B14F-4D97-AF65-F5344CB8AC3E}">
        <p14:creationId xmlns:p14="http://schemas.microsoft.com/office/powerpoint/2010/main" val="3345945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84402" y="7006456"/>
            <a:ext cx="22706410" cy="1490481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784402" y="22486055"/>
            <a:ext cx="22706410" cy="1033624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3215"/>
            <a:ext cx="26112371" cy="1780847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2065654" y="28650163"/>
            <a:ext cx="26112371" cy="936505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81421" y="11396633"/>
            <a:ext cx="12803892" cy="2716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389900" y="11396633"/>
            <a:ext cx="12803892" cy="2716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6679" y="2279343"/>
            <a:ext cx="26112371" cy="8274950"/>
          </a:xfrm>
        </p:spPr>
        <p:txBody>
          <a:bodyPr/>
          <a:lstStyle/>
          <a:p>
            <a:r>
              <a:rPr lang="en-US"/>
              <a:t>Click to edit Master title style</a:t>
            </a:r>
          </a:p>
        </p:txBody>
      </p:sp>
      <p:sp>
        <p:nvSpPr>
          <p:cNvPr id="3" name="Text Placeholder 2"/>
          <p:cNvSpPr>
            <a:spLocks noGrp="1"/>
          </p:cNvSpPr>
          <p:nvPr>
            <p:ph type="body" idx="1"/>
          </p:nvPr>
        </p:nvSpPr>
        <p:spPr>
          <a:xfrm>
            <a:off x="2086687" y="10494814"/>
            <a:ext cx="12809147" cy="51433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86687" y="15638164"/>
            <a:ext cx="12809147" cy="23001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326827" y="10494814"/>
            <a:ext cx="12872223" cy="51433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5326827" y="15638164"/>
            <a:ext cx="12872223" cy="23001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31/10/2020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6687" y="2854114"/>
            <a:ext cx="9765859" cy="998939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2872223" y="6164110"/>
            <a:ext cx="15326827" cy="304240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86687" y="12843511"/>
            <a:ext cx="9765859" cy="237941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6687" y="2854114"/>
            <a:ext cx="9765859" cy="998939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2872223" y="6164110"/>
            <a:ext cx="15326827" cy="304240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86687" y="12843511"/>
            <a:ext cx="9765859" cy="237941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4" y="2279325"/>
            <a:ext cx="6528093" cy="362809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81429" y="2279325"/>
            <a:ext cx="19079692" cy="362809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533" y="27510497"/>
            <a:ext cx="25733931" cy="8502880"/>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2391533" y="18145428"/>
            <a:ext cx="25733931" cy="93650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31/10/2020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1513761" y="9989411"/>
            <a:ext cx="13371552" cy="282537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15389900" y="9989411"/>
            <a:ext cx="13371552" cy="282537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31/10/2020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1513761" y="9583086"/>
            <a:ext cx="13376810" cy="39937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13761" y="13576859"/>
            <a:ext cx="13376810" cy="246662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15379396" y="9583086"/>
            <a:ext cx="13382065" cy="39937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5379396" y="13576859"/>
            <a:ext cx="13382065" cy="246662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31/10/2020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31/10/2020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31/10/2020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22958703" y="39680118"/>
            <a:ext cx="7064216" cy="2279326"/>
          </a:xfrm>
        </p:spPr>
        <p:txBody>
          <a:bodyPr/>
          <a:lstStyle/>
          <a:p>
            <a:fld id="{FCAEAE96-855E-42B1-8DE9-9C9E68DE18C5}" type="slidenum">
              <a:rPr lang="fr-FR" smtClean="0"/>
              <a:pPr/>
              <a:t>‹Nº›</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769" y="1704542"/>
            <a:ext cx="9960336" cy="7254204"/>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11836767" y="1704558"/>
            <a:ext cx="16924685" cy="365386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1513769" y="8958760"/>
            <a:ext cx="9960336" cy="292843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31/10/2020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4154" y="29968193"/>
            <a:ext cx="18165128" cy="3537915"/>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5934154" y="3825307"/>
            <a:ext cx="18165128" cy="256870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5934154" y="33506104"/>
            <a:ext cx="18165128" cy="50244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31/10/2020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761" y="1714454"/>
            <a:ext cx="27247692" cy="7135284"/>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1513761" y="9989411"/>
            <a:ext cx="27247692" cy="282537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1513761" y="39680118"/>
            <a:ext cx="7064216" cy="2279326"/>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31/10/2020</a:t>
            </a:fld>
            <a:endParaRPr lang="fr-FR"/>
          </a:p>
        </p:txBody>
      </p:sp>
      <p:sp>
        <p:nvSpPr>
          <p:cNvPr id="5" name="Footer Placeholder 4"/>
          <p:cNvSpPr>
            <a:spLocks noGrp="1"/>
          </p:cNvSpPr>
          <p:nvPr>
            <p:ph type="ftr" sz="quarter" idx="3"/>
          </p:nvPr>
        </p:nvSpPr>
        <p:spPr>
          <a:xfrm>
            <a:off x="10344031" y="39680118"/>
            <a:ext cx="9587151" cy="22793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21697236" y="39680118"/>
            <a:ext cx="7064216" cy="2279326"/>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‹Nº›</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9343"/>
            <a:ext cx="26112371" cy="8274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081421" y="11396633"/>
            <a:ext cx="26112371" cy="271636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081421" y="39680118"/>
            <a:ext cx="6811923" cy="2279326"/>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10/31/20</a:t>
            </a:fld>
            <a:endParaRPr lang="en-US"/>
          </a:p>
        </p:txBody>
      </p:sp>
      <p:sp>
        <p:nvSpPr>
          <p:cNvPr id="5" name="Footer Placeholder 4"/>
          <p:cNvSpPr>
            <a:spLocks noGrp="1"/>
          </p:cNvSpPr>
          <p:nvPr>
            <p:ph type="ftr" sz="quarter" idx="3"/>
          </p:nvPr>
        </p:nvSpPr>
        <p:spPr>
          <a:xfrm>
            <a:off x="10028665" y="39680118"/>
            <a:ext cx="10217884" cy="22793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81869" y="39680118"/>
            <a:ext cx="6811923" cy="2279326"/>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‹Nº›</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2.emf"/><Relationship Id="rId3" Type="http://schemas.openxmlformats.org/officeDocument/2006/relationships/image" Target="../media/image3.png"/><Relationship Id="rId7" Type="http://schemas.openxmlformats.org/officeDocument/2006/relationships/image" Target="../media/image5.tif"/><Relationship Id="rId12" Type="http://schemas.openxmlformats.org/officeDocument/2006/relationships/package" Target="../embeddings/Hoja_de_c_lculo_de_Microsoft_Excel.xlsx"/><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1.emf"/><Relationship Id="rId10" Type="http://schemas.openxmlformats.org/officeDocument/2006/relationships/image" Target="../media/image8.emf"/><Relationship Id="rId4" Type="http://schemas.openxmlformats.org/officeDocument/2006/relationships/oleObject" Target="../embeddings/oleObject1.bin"/><Relationship Id="rId9"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761" y="1822450"/>
            <a:ext cx="27247692" cy="2089196"/>
          </a:xfrm>
        </p:spPr>
        <p:txBody>
          <a:bodyPr>
            <a:noAutofit/>
          </a:bodyPr>
          <a:lstStyle/>
          <a:p>
            <a:r>
              <a:rPr lang="en-US" sz="8000" b="1" dirty="0"/>
              <a:t>Design of Nanoparticles functionalized with Cell Penetrating Peptides for the treatment of </a:t>
            </a:r>
            <a:r>
              <a:rPr lang="es-ES" sz="8000" b="1" dirty="0" err="1"/>
              <a:t>Alzheimer's</a:t>
            </a:r>
            <a:r>
              <a:rPr lang="es-ES" sz="8000" b="1" dirty="0"/>
              <a:t> </a:t>
            </a:r>
            <a:r>
              <a:rPr lang="es-ES" sz="8000" b="1" dirty="0" err="1"/>
              <a:t>disease</a:t>
            </a:r>
            <a:br>
              <a:rPr lang="es-ES" sz="8000" b="1" dirty="0"/>
            </a:br>
            <a:endParaRPr lang="en-US" sz="8000" b="1" dirty="0"/>
          </a:p>
        </p:txBody>
      </p:sp>
      <p:sp>
        <p:nvSpPr>
          <p:cNvPr id="8" name="TextBox 7"/>
          <p:cNvSpPr txBox="1"/>
          <p:nvPr/>
        </p:nvSpPr>
        <p:spPr>
          <a:xfrm>
            <a:off x="1506616" y="3346450"/>
            <a:ext cx="27423189" cy="3216265"/>
          </a:xfrm>
          <a:prstGeom prst="rect">
            <a:avLst/>
          </a:prstGeom>
          <a:solidFill>
            <a:srgbClr val="663399"/>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sz="4000" b="1" u="sng" dirty="0"/>
              <a:t>Ruth Galindo</a:t>
            </a:r>
            <a:r>
              <a:rPr lang="es-ES" sz="4000" b="1" baseline="30000" dirty="0"/>
              <a:t>1,2</a:t>
            </a:r>
            <a:r>
              <a:rPr lang="es-ES" sz="4000" b="1" dirty="0"/>
              <a:t>, </a:t>
            </a:r>
            <a:r>
              <a:rPr lang="es-ES" sz="4000" b="1" dirty="0" err="1"/>
              <a:t>Maria</a:t>
            </a:r>
            <a:r>
              <a:rPr lang="es-ES" sz="4000" b="1" dirty="0"/>
              <a:t> </a:t>
            </a:r>
            <a:r>
              <a:rPr lang="es-ES" sz="4000" b="1" dirty="0" err="1"/>
              <a:t>Jose</a:t>
            </a:r>
            <a:r>
              <a:rPr lang="es-ES" sz="4000" b="1" dirty="0"/>
              <a:t> Gomara</a:t>
            </a:r>
            <a:r>
              <a:rPr lang="es-ES" sz="4000" b="1" baseline="30000" dirty="0"/>
              <a:t>1</a:t>
            </a:r>
            <a:r>
              <a:rPr lang="es-ES" sz="4000" b="1" dirty="0"/>
              <a:t>, Elena Sanchez-Lopez</a:t>
            </a:r>
            <a:r>
              <a:rPr lang="es-ES" sz="4000" b="1" baseline="30000" dirty="0"/>
              <a:t>2</a:t>
            </a:r>
            <a:r>
              <a:rPr lang="es-ES" sz="4000" b="1" dirty="0"/>
              <a:t>, Miren Ettcheto</a:t>
            </a:r>
            <a:r>
              <a:rPr lang="es-ES" sz="4000" b="1" baseline="30000" dirty="0"/>
              <a:t>3</a:t>
            </a:r>
            <a:r>
              <a:rPr lang="es-ES" sz="4000" b="1" dirty="0"/>
              <a:t>, Antoni Camins</a:t>
            </a:r>
            <a:r>
              <a:rPr lang="es-ES" sz="4000" b="1" baseline="30000" dirty="0"/>
              <a:t>3,4,5</a:t>
            </a:r>
            <a:r>
              <a:rPr lang="es-ES" sz="4000" b="1" dirty="0"/>
              <a:t>, Isabel Haro</a:t>
            </a:r>
            <a:r>
              <a:rPr lang="es-ES" sz="4000" b="1" baseline="30000" dirty="0"/>
              <a:t>1</a:t>
            </a:r>
            <a:r>
              <a:rPr lang="es-ES" sz="4000" b="1" dirty="0"/>
              <a:t>, </a:t>
            </a:r>
            <a:r>
              <a:rPr lang="es-ES" sz="4000" b="1" dirty="0" err="1"/>
              <a:t>Maria</a:t>
            </a:r>
            <a:r>
              <a:rPr lang="es-ES" sz="4000" b="1" dirty="0"/>
              <a:t> Luisa Garcia</a:t>
            </a:r>
            <a:r>
              <a:rPr lang="es-ES" sz="4000" b="1" baseline="30000" dirty="0"/>
              <a:t>2</a:t>
            </a:r>
          </a:p>
          <a:p>
            <a:pPr algn="ctr"/>
            <a:r>
              <a:rPr lang="es-ES" sz="2600" i="1" baseline="30000" dirty="0"/>
              <a:t>1</a:t>
            </a:r>
            <a:r>
              <a:rPr lang="es-ES" sz="2600" i="1" dirty="0"/>
              <a:t>Unit of </a:t>
            </a:r>
            <a:r>
              <a:rPr lang="es-ES" sz="2600" i="1" dirty="0" err="1"/>
              <a:t>Synthesis</a:t>
            </a:r>
            <a:r>
              <a:rPr lang="es-ES" sz="2600" i="1" dirty="0"/>
              <a:t> and </a:t>
            </a:r>
            <a:r>
              <a:rPr lang="es-ES" sz="2600" i="1" dirty="0" err="1"/>
              <a:t>Biomedical</a:t>
            </a:r>
            <a:r>
              <a:rPr lang="es-ES" sz="2600" i="1" dirty="0"/>
              <a:t> </a:t>
            </a:r>
            <a:r>
              <a:rPr lang="es-ES" sz="2600" i="1" dirty="0" err="1"/>
              <a:t>Applications</a:t>
            </a:r>
            <a:r>
              <a:rPr lang="es-ES" sz="2600" i="1" dirty="0"/>
              <a:t> of </a:t>
            </a:r>
            <a:r>
              <a:rPr lang="es-ES" sz="2600" i="1" dirty="0" err="1"/>
              <a:t>Peptides</a:t>
            </a:r>
            <a:r>
              <a:rPr lang="es-ES" sz="2600" i="1" dirty="0"/>
              <a:t>, </a:t>
            </a:r>
            <a:r>
              <a:rPr lang="es-ES" sz="2600" i="1" dirty="0" err="1"/>
              <a:t>Department</a:t>
            </a:r>
            <a:r>
              <a:rPr lang="es-ES" sz="2600" i="1" dirty="0"/>
              <a:t> of </a:t>
            </a:r>
            <a:r>
              <a:rPr lang="es-ES" sz="2600" i="1" dirty="0" err="1"/>
              <a:t>Biological</a:t>
            </a:r>
            <a:r>
              <a:rPr lang="es-ES" sz="2600" i="1" dirty="0"/>
              <a:t> </a:t>
            </a:r>
            <a:r>
              <a:rPr lang="es-ES" sz="2600" i="1" dirty="0" err="1"/>
              <a:t>Chemistry</a:t>
            </a:r>
            <a:r>
              <a:rPr lang="es-ES" sz="2600" i="1" dirty="0"/>
              <a:t>, IQAC−CSIC. Barcelona.</a:t>
            </a:r>
          </a:p>
          <a:p>
            <a:pPr algn="ctr"/>
            <a:r>
              <a:rPr lang="es-ES" sz="2600" dirty="0"/>
              <a:t> </a:t>
            </a:r>
            <a:r>
              <a:rPr lang="es-ES" sz="2600" i="1" baseline="30000" dirty="0"/>
              <a:t>2</a:t>
            </a:r>
            <a:r>
              <a:rPr lang="es-ES" sz="2600" i="1" dirty="0"/>
              <a:t>Department of </a:t>
            </a:r>
            <a:r>
              <a:rPr lang="es-ES" sz="2600" i="1" dirty="0" err="1"/>
              <a:t>Pharmacy</a:t>
            </a:r>
            <a:r>
              <a:rPr lang="es-ES" sz="2600" i="1" dirty="0"/>
              <a:t>, </a:t>
            </a:r>
            <a:r>
              <a:rPr lang="es-ES" sz="2600" i="1" dirty="0" err="1"/>
              <a:t>Pharmaceutical</a:t>
            </a:r>
            <a:r>
              <a:rPr lang="es-ES" sz="2600" i="1" dirty="0"/>
              <a:t> </a:t>
            </a:r>
            <a:r>
              <a:rPr lang="es-ES" sz="2600" i="1" dirty="0" err="1"/>
              <a:t>Technology</a:t>
            </a:r>
            <a:r>
              <a:rPr lang="es-ES" sz="2600" i="1" dirty="0"/>
              <a:t> and </a:t>
            </a:r>
            <a:r>
              <a:rPr lang="es-ES" sz="2600" i="1" dirty="0" err="1"/>
              <a:t>Physical</a:t>
            </a:r>
            <a:r>
              <a:rPr lang="es-ES" sz="2600" i="1" dirty="0"/>
              <a:t> </a:t>
            </a:r>
            <a:r>
              <a:rPr lang="es-ES" sz="2600" i="1" dirty="0" err="1"/>
              <a:t>Chemistry</a:t>
            </a:r>
            <a:r>
              <a:rPr lang="es-ES" sz="2600" i="1" dirty="0"/>
              <a:t>. </a:t>
            </a:r>
            <a:r>
              <a:rPr lang="es-ES" sz="2600" i="1" dirty="0" err="1"/>
              <a:t>Pharmacy</a:t>
            </a:r>
            <a:r>
              <a:rPr lang="es-ES" sz="2600" i="1" dirty="0"/>
              <a:t> and </a:t>
            </a:r>
            <a:r>
              <a:rPr lang="es-ES" sz="2600" i="1" dirty="0" err="1"/>
              <a:t>Food</a:t>
            </a:r>
            <a:r>
              <a:rPr lang="es-ES" sz="2600" i="1" dirty="0"/>
              <a:t> </a:t>
            </a:r>
            <a:r>
              <a:rPr lang="es-ES" sz="2600" i="1" dirty="0" err="1"/>
              <a:t>Sciences</a:t>
            </a:r>
            <a:r>
              <a:rPr lang="es-ES" sz="2600" i="1" dirty="0"/>
              <a:t> </a:t>
            </a:r>
            <a:r>
              <a:rPr lang="es-ES" sz="2600" i="1" dirty="0" err="1"/>
              <a:t>Faculty</a:t>
            </a:r>
            <a:r>
              <a:rPr lang="es-ES" sz="2600" i="1" dirty="0"/>
              <a:t>. </a:t>
            </a:r>
            <a:r>
              <a:rPr lang="es-ES" sz="2600" i="1" dirty="0" err="1"/>
              <a:t>Institute</a:t>
            </a:r>
            <a:r>
              <a:rPr lang="es-ES" sz="2600" i="1" dirty="0"/>
              <a:t> of </a:t>
            </a:r>
            <a:r>
              <a:rPr lang="es-ES" sz="2600" i="1" dirty="0" err="1"/>
              <a:t>Nanoscience</a:t>
            </a:r>
            <a:r>
              <a:rPr lang="es-ES" sz="2600" i="1" dirty="0"/>
              <a:t> and </a:t>
            </a:r>
            <a:r>
              <a:rPr lang="es-ES" sz="2600" i="1" dirty="0" err="1"/>
              <a:t>Nanotechnology</a:t>
            </a:r>
            <a:r>
              <a:rPr lang="es-ES" sz="2600" i="1" dirty="0"/>
              <a:t> (IN2UB). </a:t>
            </a:r>
            <a:r>
              <a:rPr lang="es-ES" sz="2600" i="1" dirty="0" err="1"/>
              <a:t>University</a:t>
            </a:r>
            <a:r>
              <a:rPr lang="es-ES" sz="2600" i="1" dirty="0"/>
              <a:t> of Barcelona.</a:t>
            </a:r>
          </a:p>
          <a:p>
            <a:pPr algn="ctr"/>
            <a:r>
              <a:rPr lang="es-ES" sz="2600" i="1" baseline="30000" dirty="0"/>
              <a:t>3</a:t>
            </a:r>
            <a:r>
              <a:rPr lang="es-ES" sz="2600" i="1" dirty="0"/>
              <a:t>Department of </a:t>
            </a:r>
            <a:r>
              <a:rPr lang="es-ES" sz="2600" i="1" dirty="0" err="1"/>
              <a:t>Pharmacology</a:t>
            </a:r>
            <a:r>
              <a:rPr lang="es-ES" sz="2600" i="1" dirty="0"/>
              <a:t>, </a:t>
            </a:r>
            <a:r>
              <a:rPr lang="es-ES" sz="2600" i="1" dirty="0" err="1"/>
              <a:t>Toxicology</a:t>
            </a:r>
            <a:r>
              <a:rPr lang="es-ES" sz="2600" i="1" dirty="0"/>
              <a:t> and </a:t>
            </a:r>
            <a:r>
              <a:rPr lang="es-ES" sz="2600" i="1" dirty="0" err="1"/>
              <a:t>Therapeutic</a:t>
            </a:r>
            <a:r>
              <a:rPr lang="es-ES" sz="2600" i="1" dirty="0"/>
              <a:t> </a:t>
            </a:r>
            <a:r>
              <a:rPr lang="es-ES" sz="2600" i="1" dirty="0" err="1"/>
              <a:t>Chemistry</a:t>
            </a:r>
            <a:r>
              <a:rPr lang="es-ES" sz="2600" i="1" dirty="0"/>
              <a:t>, </a:t>
            </a:r>
            <a:r>
              <a:rPr lang="es-ES" sz="2600" i="1" dirty="0" err="1"/>
              <a:t>Pharmacy</a:t>
            </a:r>
            <a:r>
              <a:rPr lang="es-ES" sz="2600" i="1" dirty="0"/>
              <a:t> and </a:t>
            </a:r>
            <a:r>
              <a:rPr lang="es-ES" sz="2600" i="1" dirty="0" err="1"/>
              <a:t>Food</a:t>
            </a:r>
            <a:r>
              <a:rPr lang="es-ES" sz="2600" i="1" dirty="0"/>
              <a:t> </a:t>
            </a:r>
            <a:r>
              <a:rPr lang="es-ES" sz="2600" i="1" dirty="0" err="1"/>
              <a:t>Sciences</a:t>
            </a:r>
            <a:r>
              <a:rPr lang="es-ES" sz="2600" i="1" dirty="0"/>
              <a:t> </a:t>
            </a:r>
            <a:r>
              <a:rPr lang="es-ES" sz="2600" i="1" dirty="0" err="1"/>
              <a:t>Faculty</a:t>
            </a:r>
            <a:r>
              <a:rPr lang="es-ES" sz="2600" i="1" dirty="0"/>
              <a:t>. </a:t>
            </a:r>
            <a:r>
              <a:rPr lang="es-ES" sz="2600" i="1" dirty="0" err="1"/>
              <a:t>University</a:t>
            </a:r>
            <a:r>
              <a:rPr lang="es-ES" sz="2600" i="1" dirty="0"/>
              <a:t> of Barcelona.</a:t>
            </a:r>
          </a:p>
          <a:p>
            <a:pPr algn="ctr"/>
            <a:r>
              <a:rPr lang="es-ES" sz="2600" i="1" baseline="30000" dirty="0"/>
              <a:t>4</a:t>
            </a:r>
            <a:r>
              <a:rPr lang="es-ES" sz="2600" i="1" dirty="0"/>
              <a:t>Networking </a:t>
            </a:r>
            <a:r>
              <a:rPr lang="es-ES" sz="2600" i="1" dirty="0" err="1"/>
              <a:t>Research</a:t>
            </a:r>
            <a:r>
              <a:rPr lang="es-ES" sz="2600" i="1" dirty="0"/>
              <a:t> Centre of </a:t>
            </a:r>
            <a:r>
              <a:rPr lang="es-ES" sz="2600" i="1" dirty="0" err="1"/>
              <a:t>Neurodegenerative</a:t>
            </a:r>
            <a:r>
              <a:rPr lang="es-ES" sz="2600" i="1" dirty="0"/>
              <a:t> </a:t>
            </a:r>
            <a:r>
              <a:rPr lang="es-ES" sz="2600" i="1" dirty="0" err="1"/>
              <a:t>Disease</a:t>
            </a:r>
            <a:r>
              <a:rPr lang="es-ES" sz="2600" i="1" dirty="0"/>
              <a:t> (CIBERNED). Instituto de Salud Juan Carlos III. Madrid.</a:t>
            </a:r>
          </a:p>
          <a:p>
            <a:pPr algn="ctr"/>
            <a:r>
              <a:rPr lang="es-ES" sz="2600" i="1" baseline="30000" dirty="0"/>
              <a:t>5</a:t>
            </a:r>
            <a:r>
              <a:rPr lang="es-ES" sz="2600" i="1" dirty="0"/>
              <a:t>Institute of </a:t>
            </a:r>
            <a:r>
              <a:rPr lang="es-ES" sz="2600" i="1" dirty="0" err="1"/>
              <a:t>neurosciences</a:t>
            </a:r>
            <a:r>
              <a:rPr lang="es-ES" sz="2600" i="1" dirty="0"/>
              <a:t>. </a:t>
            </a:r>
            <a:r>
              <a:rPr lang="es-ES" sz="2600" i="1" dirty="0" err="1"/>
              <a:t>University</a:t>
            </a:r>
            <a:r>
              <a:rPr lang="es-ES" sz="2600" i="1" dirty="0"/>
              <a:t> of Barcelona.</a:t>
            </a:r>
          </a:p>
          <a:p>
            <a:pPr algn="ctr"/>
            <a:r>
              <a:rPr lang="es-ES" sz="2600" b="1" dirty="0" err="1"/>
              <a:t>ruth.galindo@iqac.csic.es</a:t>
            </a:r>
            <a:endParaRPr lang="es-ES" sz="26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85391" y="39770050"/>
            <a:ext cx="27423185" cy="2508534"/>
          </a:xfrm>
          <a:prstGeom prst="rect">
            <a:avLst/>
          </a:prstGeom>
        </p:spPr>
      </p:pic>
      <p:sp>
        <p:nvSpPr>
          <p:cNvPr id="11" name="1969 Rectángulo redondeado">
            <a:extLst>
              <a:ext uri="{FF2B5EF4-FFF2-40B4-BE49-F238E27FC236}">
                <a16:creationId xmlns:a16="http://schemas.microsoft.com/office/drawing/2014/main" id="{A3063B9F-A5D8-0347-BD67-9D82BAF57E47}"/>
              </a:ext>
            </a:extLst>
          </p:cNvPr>
          <p:cNvSpPr/>
          <p:nvPr/>
        </p:nvSpPr>
        <p:spPr bwMode="auto">
          <a:xfrm>
            <a:off x="1506615" y="6699250"/>
            <a:ext cx="27423189" cy="7088973"/>
          </a:xfrm>
          <a:prstGeom prst="roundRect">
            <a:avLst>
              <a:gd name="adj" fmla="val 7067"/>
            </a:avLst>
          </a:prstGeom>
          <a:noFill/>
          <a:ln w="88900" cap="flat" cmpd="sng" algn="ctr">
            <a:solidFill>
              <a:schemeClr val="accent4">
                <a:lumMod val="60000"/>
                <a:lumOff val="40000"/>
              </a:schemeClr>
            </a:solidFill>
            <a:prstDash val="solid"/>
            <a:round/>
            <a:headEnd type="none" w="med" len="med"/>
            <a:tailEnd type="none" w="med" len="med"/>
          </a:ln>
          <a:effectLst>
            <a:innerShdw blurRad="63500" dist="50800" dir="5400000">
              <a:prstClr val="black">
                <a:alpha val="50000"/>
              </a:prstClr>
            </a:innerShdw>
          </a:effectLst>
        </p:spPr>
        <p:txBody>
          <a:bodyPr wrap="square" lIns="358147" tIns="179073" rIns="358147" bIns="179073">
            <a:spAutoFit/>
          </a:bodyPr>
          <a:lstStyle/>
          <a:p>
            <a:pPr algn="just" defTabSz="511702"/>
            <a:r>
              <a:rPr lang="en-US" sz="3600" b="1" dirty="0">
                <a:solidFill>
                  <a:schemeClr val="accent4">
                    <a:lumMod val="75000"/>
                  </a:schemeClr>
                </a:solidFill>
                <a:effectLst>
                  <a:outerShdw blurRad="38100" dist="38100" dir="2700000" algn="tl">
                    <a:srgbClr val="C0C0C0"/>
                  </a:outerShdw>
                </a:effectLst>
              </a:rPr>
              <a:t>INTRODUCTION</a:t>
            </a:r>
          </a:p>
          <a:p>
            <a:pPr algn="just"/>
            <a:r>
              <a:rPr lang="en-US" sz="3200" dirty="0"/>
              <a:t>Neurodegenerative diseases are caused by the progressive death of neurons in different regions of the nervous system. Among these, </a:t>
            </a:r>
            <a:r>
              <a:rPr lang="es-ES" sz="3200" dirty="0" err="1"/>
              <a:t>Alzheimer's</a:t>
            </a:r>
            <a:r>
              <a:rPr lang="es-ES" sz="3200" dirty="0"/>
              <a:t> </a:t>
            </a:r>
            <a:r>
              <a:rPr lang="es-ES" sz="3200" dirty="0" err="1"/>
              <a:t>disease</a:t>
            </a:r>
            <a:r>
              <a:rPr lang="es-ES" sz="3200" dirty="0"/>
              <a:t> (AD</a:t>
            </a:r>
            <a:r>
              <a:rPr lang="en-US" sz="3200" dirty="0"/>
              <a:t>)</a:t>
            </a:r>
            <a:r>
              <a:rPr lang="en-US" sz="3200" b="1" dirty="0"/>
              <a:t> </a:t>
            </a:r>
            <a:r>
              <a:rPr lang="en-US" sz="3200" dirty="0"/>
              <a:t>is caused by progressive formation of senile plaques and neurofibrillary tangles in the cerebral cortex, </a:t>
            </a:r>
            <a:r>
              <a:rPr lang="es-ES" sz="3200" dirty="0"/>
              <a:t>as </a:t>
            </a:r>
            <a:r>
              <a:rPr lang="es-ES" sz="3200" dirty="0" err="1"/>
              <a:t>well</a:t>
            </a:r>
            <a:r>
              <a:rPr lang="es-ES" sz="3200" dirty="0"/>
              <a:t> as </a:t>
            </a:r>
            <a:r>
              <a:rPr lang="es-ES" sz="3200" dirty="0" err="1"/>
              <a:t>the</a:t>
            </a:r>
            <a:r>
              <a:rPr lang="es-ES" sz="3200" dirty="0"/>
              <a:t> </a:t>
            </a:r>
            <a:r>
              <a:rPr lang="es-ES" sz="3200" dirty="0" err="1"/>
              <a:t>loss</a:t>
            </a:r>
            <a:r>
              <a:rPr lang="es-ES" sz="3200" dirty="0"/>
              <a:t> of </a:t>
            </a:r>
            <a:r>
              <a:rPr lang="es-ES" sz="3200" dirty="0" err="1"/>
              <a:t>neurons</a:t>
            </a:r>
            <a:r>
              <a:rPr lang="es-ES" sz="3200" dirty="0"/>
              <a:t> and </a:t>
            </a:r>
            <a:r>
              <a:rPr lang="es-ES" sz="3200" dirty="0" err="1"/>
              <a:t>synapses</a:t>
            </a:r>
            <a:r>
              <a:rPr lang="en-US" sz="3200" dirty="0"/>
              <a:t>. </a:t>
            </a:r>
            <a:r>
              <a:rPr lang="es-ES" sz="3200" dirty="0" err="1"/>
              <a:t>The</a:t>
            </a:r>
            <a:r>
              <a:rPr lang="es-ES" sz="3200" dirty="0"/>
              <a:t> </a:t>
            </a:r>
            <a:r>
              <a:rPr lang="es-ES" sz="3200" dirty="0" err="1"/>
              <a:t>risk</a:t>
            </a:r>
            <a:r>
              <a:rPr lang="es-ES" sz="3200" dirty="0"/>
              <a:t> of </a:t>
            </a:r>
            <a:r>
              <a:rPr lang="es-ES" sz="3200" dirty="0" err="1"/>
              <a:t>suffering</a:t>
            </a:r>
            <a:r>
              <a:rPr lang="es-ES" sz="3200" dirty="0"/>
              <a:t> a </a:t>
            </a:r>
            <a:r>
              <a:rPr lang="es-ES" sz="3200" dirty="0" err="1"/>
              <a:t>neurodegenerative</a:t>
            </a:r>
            <a:r>
              <a:rPr lang="es-ES" sz="3200" dirty="0"/>
              <a:t> </a:t>
            </a:r>
            <a:r>
              <a:rPr lang="es-ES" sz="3200" dirty="0" err="1"/>
              <a:t>disease</a:t>
            </a:r>
            <a:r>
              <a:rPr lang="es-ES" sz="3200" dirty="0"/>
              <a:t> </a:t>
            </a:r>
            <a:r>
              <a:rPr lang="es-ES" sz="3200" dirty="0" err="1"/>
              <a:t>increases</a:t>
            </a:r>
            <a:r>
              <a:rPr lang="es-ES" sz="3200" dirty="0"/>
              <a:t> </a:t>
            </a:r>
            <a:r>
              <a:rPr lang="es-ES" sz="3200" dirty="0" err="1"/>
              <a:t>with</a:t>
            </a:r>
            <a:r>
              <a:rPr lang="es-ES" sz="3200" dirty="0"/>
              <a:t> </a:t>
            </a:r>
            <a:r>
              <a:rPr lang="es-ES" sz="3200" dirty="0" err="1"/>
              <a:t>age</a:t>
            </a:r>
            <a:r>
              <a:rPr lang="en-US" sz="3200" dirty="0"/>
              <a:t>, this situation creates a critical need to improve develop new approaches for its treatment.</a:t>
            </a:r>
            <a:r>
              <a:rPr lang="es-ES" sz="3200" dirty="0"/>
              <a:t> </a:t>
            </a:r>
            <a:r>
              <a:rPr lang="es-ES" sz="3200" dirty="0" err="1"/>
              <a:t>The</a:t>
            </a:r>
            <a:r>
              <a:rPr lang="es-ES" sz="3200" dirty="0"/>
              <a:t> N-terminal c-Jun </a:t>
            </a:r>
            <a:r>
              <a:rPr lang="es-ES" sz="3200" dirty="0" err="1"/>
              <a:t>kinases</a:t>
            </a:r>
            <a:r>
              <a:rPr lang="es-ES" sz="3200" dirty="0"/>
              <a:t> </a:t>
            </a:r>
            <a:r>
              <a:rPr lang="es-ES" sz="3200" dirty="0" err="1"/>
              <a:t>present</a:t>
            </a:r>
            <a:r>
              <a:rPr lang="es-ES" sz="3200" dirty="0"/>
              <a:t> </a:t>
            </a:r>
            <a:r>
              <a:rPr lang="es-ES" sz="3200" dirty="0" err="1"/>
              <a:t>different</a:t>
            </a:r>
            <a:r>
              <a:rPr lang="es-ES" sz="3200" dirty="0"/>
              <a:t> </a:t>
            </a:r>
            <a:r>
              <a:rPr lang="es-ES" sz="3200" dirty="0" err="1"/>
              <a:t>isoforms</a:t>
            </a:r>
            <a:r>
              <a:rPr lang="es-ES" sz="3200" dirty="0"/>
              <a:t> JNK1, JNK2 and JNK3, </a:t>
            </a:r>
            <a:r>
              <a:rPr lang="es-ES" sz="3200" dirty="0" err="1"/>
              <a:t>which</a:t>
            </a:r>
            <a:r>
              <a:rPr lang="es-ES" sz="3200" dirty="0"/>
              <a:t> are </a:t>
            </a:r>
            <a:r>
              <a:rPr lang="es-ES" sz="3200" dirty="0" err="1"/>
              <a:t>involved</a:t>
            </a:r>
            <a:r>
              <a:rPr lang="es-ES" sz="3200" dirty="0"/>
              <a:t> in </a:t>
            </a:r>
            <a:r>
              <a:rPr lang="es-ES" sz="3200" dirty="0" err="1"/>
              <a:t>the</a:t>
            </a:r>
            <a:r>
              <a:rPr lang="es-ES" sz="3200" dirty="0"/>
              <a:t> </a:t>
            </a:r>
            <a:r>
              <a:rPr lang="es-ES" sz="3200" dirty="0" err="1"/>
              <a:t>loss</a:t>
            </a:r>
            <a:r>
              <a:rPr lang="es-ES" sz="3200" dirty="0"/>
              <a:t> of neuronal </a:t>
            </a:r>
            <a:r>
              <a:rPr lang="es-ES" sz="3200" dirty="0" err="1"/>
              <a:t>cells</a:t>
            </a:r>
            <a:r>
              <a:rPr lang="es-ES" sz="3200" dirty="0"/>
              <a:t> in </a:t>
            </a:r>
            <a:r>
              <a:rPr lang="es-ES" sz="3200" dirty="0" err="1"/>
              <a:t>neurodegenerative</a:t>
            </a:r>
            <a:r>
              <a:rPr lang="es-ES" sz="3200" dirty="0"/>
              <a:t> </a:t>
            </a:r>
            <a:r>
              <a:rPr lang="es-ES" sz="3200" dirty="0" err="1"/>
              <a:t>diseases</a:t>
            </a:r>
            <a:r>
              <a:rPr lang="es-ES" sz="3200" dirty="0"/>
              <a:t>. </a:t>
            </a:r>
            <a:r>
              <a:rPr lang="en-US" sz="3200" dirty="0" err="1"/>
              <a:t>Licochalcone</a:t>
            </a:r>
            <a:r>
              <a:rPr lang="en-US" sz="3200" dirty="0"/>
              <a:t>-A (</a:t>
            </a:r>
            <a:r>
              <a:rPr lang="en-US" sz="3200" dirty="0" err="1"/>
              <a:t>Lic</a:t>
            </a:r>
            <a:r>
              <a:rPr lang="en-US" sz="3200" dirty="0"/>
              <a:t>-A), a novel flavonoid, has an inhibitory effect on the activity of JNK1 and could inhibit JNK3. In this way, it could become an innovative alternative to neurodegenerative treatment. </a:t>
            </a:r>
            <a:r>
              <a:rPr lang="es-ES" sz="3200" dirty="0" err="1"/>
              <a:t>However</a:t>
            </a:r>
            <a:r>
              <a:rPr lang="es-ES" sz="3200" dirty="0"/>
              <a:t>, </a:t>
            </a:r>
            <a:r>
              <a:rPr lang="es-ES" sz="3200" dirty="0" err="1"/>
              <a:t>the</a:t>
            </a:r>
            <a:r>
              <a:rPr lang="es-ES" sz="3200" dirty="0"/>
              <a:t> </a:t>
            </a:r>
            <a:r>
              <a:rPr lang="es-ES" sz="3200" dirty="0" err="1"/>
              <a:t>presence</a:t>
            </a:r>
            <a:r>
              <a:rPr lang="es-ES" sz="3200" dirty="0"/>
              <a:t> of </a:t>
            </a:r>
            <a:r>
              <a:rPr lang="es-ES" sz="3200" dirty="0" err="1"/>
              <a:t>the</a:t>
            </a:r>
            <a:r>
              <a:rPr lang="es-ES" sz="3200" dirty="0"/>
              <a:t> </a:t>
            </a:r>
            <a:r>
              <a:rPr lang="es-ES" sz="3200" dirty="0" err="1"/>
              <a:t>blood-brain</a:t>
            </a:r>
            <a:r>
              <a:rPr lang="es-ES" sz="3200" dirty="0"/>
              <a:t> </a:t>
            </a:r>
            <a:r>
              <a:rPr lang="es-ES" sz="3200" dirty="0" err="1"/>
              <a:t>barrier</a:t>
            </a:r>
            <a:r>
              <a:rPr lang="es-ES" sz="3200" dirty="0"/>
              <a:t> (BBB), </a:t>
            </a:r>
            <a:r>
              <a:rPr lang="es-ES" sz="3200" dirty="0" err="1"/>
              <a:t>due</a:t>
            </a:r>
            <a:r>
              <a:rPr lang="es-ES" sz="3200" dirty="0"/>
              <a:t> to </a:t>
            </a:r>
            <a:r>
              <a:rPr lang="es-ES" sz="3200" dirty="0" err="1"/>
              <a:t>its</a:t>
            </a:r>
            <a:r>
              <a:rPr lang="es-ES" sz="3200" dirty="0"/>
              <a:t> </a:t>
            </a:r>
            <a:r>
              <a:rPr lang="es-ES" sz="3200" dirty="0" err="1"/>
              <a:t>high</a:t>
            </a:r>
            <a:r>
              <a:rPr lang="es-ES" sz="3200" dirty="0"/>
              <a:t> </a:t>
            </a:r>
            <a:r>
              <a:rPr lang="es-ES" sz="3200" dirty="0" err="1"/>
              <a:t>selectivity</a:t>
            </a:r>
            <a:r>
              <a:rPr lang="es-ES" sz="3200" dirty="0"/>
              <a:t>, </a:t>
            </a:r>
            <a:r>
              <a:rPr lang="es-ES" sz="3200" dirty="0" err="1"/>
              <a:t>becomes</a:t>
            </a:r>
            <a:r>
              <a:rPr lang="es-ES" sz="3200" dirty="0"/>
              <a:t> a </a:t>
            </a:r>
            <a:r>
              <a:rPr lang="es-ES" sz="3200" dirty="0" err="1"/>
              <a:t>limiting</a:t>
            </a:r>
            <a:r>
              <a:rPr lang="es-ES" sz="3200" dirty="0"/>
              <a:t> factor for </a:t>
            </a:r>
            <a:r>
              <a:rPr lang="es-ES" sz="3200" dirty="0" err="1"/>
              <a:t>drugs</a:t>
            </a:r>
            <a:r>
              <a:rPr lang="es-ES" sz="3200" dirty="0"/>
              <a:t> to </a:t>
            </a:r>
            <a:r>
              <a:rPr lang="es-ES" sz="3200" dirty="0" err="1"/>
              <a:t>reach</a:t>
            </a:r>
            <a:r>
              <a:rPr lang="es-ES" sz="3200" dirty="0"/>
              <a:t> </a:t>
            </a:r>
            <a:r>
              <a:rPr lang="es-ES" sz="3200" dirty="0" err="1"/>
              <a:t>the</a:t>
            </a:r>
            <a:r>
              <a:rPr lang="es-ES" sz="3200" dirty="0"/>
              <a:t> </a:t>
            </a:r>
            <a:r>
              <a:rPr lang="es-ES" sz="3200" dirty="0" err="1"/>
              <a:t>brain</a:t>
            </a:r>
            <a:r>
              <a:rPr lang="es-ES" sz="3200" dirty="0"/>
              <a:t> </a:t>
            </a:r>
            <a:r>
              <a:rPr lang="es-ES" sz="3200" dirty="0" err="1"/>
              <a:t>tissues</a:t>
            </a:r>
            <a:r>
              <a:rPr lang="es-ES" sz="3200" dirty="0"/>
              <a:t>. </a:t>
            </a:r>
          </a:p>
          <a:p>
            <a:pPr algn="just"/>
            <a:r>
              <a:rPr lang="es-ES" sz="3200" dirty="0"/>
              <a:t>Nanoparticles (NPs) are </a:t>
            </a:r>
            <a:r>
              <a:rPr lang="es-ES" sz="3200" dirty="0" err="1"/>
              <a:t>colloidal</a:t>
            </a:r>
            <a:r>
              <a:rPr lang="es-ES" sz="3200" dirty="0"/>
              <a:t> </a:t>
            </a:r>
            <a:r>
              <a:rPr lang="es-ES" sz="3200" dirty="0" err="1"/>
              <a:t>systems</a:t>
            </a:r>
            <a:r>
              <a:rPr lang="es-ES" sz="3200" dirty="0"/>
              <a:t> of particular </a:t>
            </a:r>
            <a:r>
              <a:rPr lang="es-ES" sz="3200" dirty="0" err="1"/>
              <a:t>interest</a:t>
            </a:r>
            <a:r>
              <a:rPr lang="es-ES" sz="3200" dirty="0"/>
              <a:t> for </a:t>
            </a:r>
            <a:r>
              <a:rPr lang="es-ES" sz="3200" dirty="0" err="1"/>
              <a:t>drug</a:t>
            </a:r>
            <a:r>
              <a:rPr lang="es-ES" sz="3200" dirty="0"/>
              <a:t> </a:t>
            </a:r>
            <a:r>
              <a:rPr lang="es-ES" sz="3200" dirty="0" err="1"/>
              <a:t>transport</a:t>
            </a:r>
            <a:r>
              <a:rPr lang="es-ES" sz="3200" dirty="0"/>
              <a:t> </a:t>
            </a:r>
            <a:r>
              <a:rPr lang="es-ES" sz="3200" dirty="0" err="1"/>
              <a:t>increasing</a:t>
            </a:r>
            <a:r>
              <a:rPr lang="es-ES" sz="3200" dirty="0"/>
              <a:t> </a:t>
            </a:r>
            <a:r>
              <a:rPr lang="es-ES" sz="3200" dirty="0" err="1"/>
              <a:t>accumulation</a:t>
            </a:r>
            <a:r>
              <a:rPr lang="es-ES" sz="3200" dirty="0"/>
              <a:t> at </a:t>
            </a:r>
            <a:r>
              <a:rPr lang="es-ES" sz="3200" dirty="0" err="1"/>
              <a:t>the</a:t>
            </a:r>
            <a:r>
              <a:rPr lang="es-ES" sz="3200" dirty="0"/>
              <a:t> target </a:t>
            </a:r>
            <a:r>
              <a:rPr lang="es-ES" sz="3200" dirty="0" err="1"/>
              <a:t>site</a:t>
            </a:r>
            <a:r>
              <a:rPr lang="es-ES" sz="3200" dirty="0"/>
              <a:t> and </a:t>
            </a:r>
            <a:r>
              <a:rPr lang="es-ES" sz="3200" dirty="0" err="1"/>
              <a:t>achieving</a:t>
            </a:r>
            <a:r>
              <a:rPr lang="es-ES" sz="3200" dirty="0"/>
              <a:t> </a:t>
            </a:r>
            <a:r>
              <a:rPr lang="es-ES" sz="3200" dirty="0" err="1"/>
              <a:t>controlled</a:t>
            </a:r>
            <a:r>
              <a:rPr lang="es-ES" sz="3200" dirty="0"/>
              <a:t> </a:t>
            </a:r>
            <a:r>
              <a:rPr lang="es-ES" sz="3200" dirty="0" err="1"/>
              <a:t>release</a:t>
            </a:r>
            <a:r>
              <a:rPr lang="es-ES" sz="3200" dirty="0"/>
              <a:t> of </a:t>
            </a:r>
            <a:r>
              <a:rPr lang="es-ES" sz="3200" dirty="0" err="1"/>
              <a:t>the</a:t>
            </a:r>
            <a:r>
              <a:rPr lang="es-ES" sz="3200" dirty="0"/>
              <a:t> </a:t>
            </a:r>
            <a:r>
              <a:rPr lang="es-ES" sz="3200" dirty="0" err="1"/>
              <a:t>drug</a:t>
            </a:r>
            <a:r>
              <a:rPr lang="es-ES" sz="3200" dirty="0"/>
              <a:t>. </a:t>
            </a:r>
            <a:r>
              <a:rPr lang="es-ES" sz="3200" dirty="0" err="1"/>
              <a:t>The</a:t>
            </a:r>
            <a:r>
              <a:rPr lang="es-ES" sz="3200" dirty="0"/>
              <a:t> </a:t>
            </a:r>
            <a:r>
              <a:rPr lang="es-ES" sz="3200" dirty="0" err="1"/>
              <a:t>functionalization</a:t>
            </a:r>
            <a:r>
              <a:rPr lang="es-ES" sz="3200" dirty="0"/>
              <a:t> of NPs </a:t>
            </a:r>
            <a:r>
              <a:rPr lang="es-ES" sz="3200" dirty="0" err="1"/>
              <a:t>with</a:t>
            </a:r>
            <a:r>
              <a:rPr lang="es-ES" sz="3200" dirty="0"/>
              <a:t> </a:t>
            </a:r>
            <a:r>
              <a:rPr lang="es-ES" sz="3200" dirty="0" err="1"/>
              <a:t>cell</a:t>
            </a:r>
            <a:r>
              <a:rPr lang="es-ES" sz="3200" dirty="0"/>
              <a:t> </a:t>
            </a:r>
            <a:r>
              <a:rPr lang="es-ES" sz="3200" dirty="0" err="1"/>
              <a:t>penetrating</a:t>
            </a:r>
            <a:r>
              <a:rPr lang="es-ES" sz="3200" dirty="0"/>
              <a:t> </a:t>
            </a:r>
            <a:r>
              <a:rPr lang="es-ES" sz="3200" dirty="0" err="1"/>
              <a:t>peptides</a:t>
            </a:r>
            <a:r>
              <a:rPr lang="es-ES" sz="3200" dirty="0"/>
              <a:t> (</a:t>
            </a:r>
            <a:r>
              <a:rPr lang="es-ES" sz="3200" dirty="0" err="1"/>
              <a:t>CPPs</a:t>
            </a:r>
            <a:r>
              <a:rPr lang="es-ES" sz="3200" dirty="0"/>
              <a:t>) has </a:t>
            </a:r>
            <a:r>
              <a:rPr lang="es-ES" sz="3200" dirty="0" err="1"/>
              <a:t>attracted</a:t>
            </a:r>
            <a:r>
              <a:rPr lang="es-ES" sz="3200" dirty="0"/>
              <a:t> </a:t>
            </a:r>
            <a:r>
              <a:rPr lang="es-ES" sz="3200" dirty="0" err="1"/>
              <a:t>attention</a:t>
            </a:r>
            <a:r>
              <a:rPr lang="es-ES" sz="3200" dirty="0"/>
              <a:t>, </a:t>
            </a:r>
            <a:r>
              <a:rPr lang="es-ES" sz="3200" dirty="0" err="1"/>
              <a:t>because</a:t>
            </a:r>
            <a:r>
              <a:rPr lang="es-ES" sz="3200" dirty="0"/>
              <a:t> </a:t>
            </a:r>
            <a:r>
              <a:rPr lang="es-ES" sz="3200" dirty="0" err="1"/>
              <a:t>it</a:t>
            </a:r>
            <a:r>
              <a:rPr lang="es-ES" sz="3200" dirty="0"/>
              <a:t> </a:t>
            </a:r>
            <a:r>
              <a:rPr lang="es-ES" sz="3200" dirty="0" err="1"/>
              <a:t>increases</a:t>
            </a:r>
            <a:r>
              <a:rPr lang="es-ES" sz="3200" dirty="0"/>
              <a:t> </a:t>
            </a:r>
            <a:r>
              <a:rPr lang="es-ES" sz="3200" dirty="0" err="1"/>
              <a:t>their</a:t>
            </a:r>
            <a:r>
              <a:rPr lang="es-ES" sz="3200" dirty="0"/>
              <a:t> </a:t>
            </a:r>
            <a:r>
              <a:rPr lang="es-ES" sz="3200" dirty="0" err="1"/>
              <a:t>internalization</a:t>
            </a:r>
            <a:r>
              <a:rPr lang="es-ES" sz="3200" dirty="0"/>
              <a:t> </a:t>
            </a:r>
            <a:r>
              <a:rPr lang="es-ES" sz="3200" dirty="0" err="1"/>
              <a:t>efficiency</a:t>
            </a:r>
            <a:r>
              <a:rPr lang="es-ES" sz="3200" dirty="0"/>
              <a:t> in </a:t>
            </a:r>
            <a:r>
              <a:rPr lang="es-ES" sz="3200" dirty="0" err="1"/>
              <a:t>the</a:t>
            </a:r>
            <a:r>
              <a:rPr lang="es-ES" sz="3200" dirty="0"/>
              <a:t> </a:t>
            </a:r>
            <a:r>
              <a:rPr lang="es-ES" sz="3200" dirty="0" err="1"/>
              <a:t>cell</a:t>
            </a:r>
            <a:r>
              <a:rPr lang="es-ES" sz="3200" dirty="0"/>
              <a:t> </a:t>
            </a:r>
            <a:r>
              <a:rPr lang="es-ES" sz="3200" dirty="0" err="1"/>
              <a:t>membrane</a:t>
            </a:r>
            <a:r>
              <a:rPr lang="es-ES" sz="3200" dirty="0"/>
              <a:t>, </a:t>
            </a:r>
            <a:r>
              <a:rPr lang="es-ES" sz="3200" dirty="0" err="1"/>
              <a:t>improving</a:t>
            </a:r>
            <a:r>
              <a:rPr lang="es-ES" sz="3200" dirty="0"/>
              <a:t> </a:t>
            </a:r>
            <a:r>
              <a:rPr lang="es-ES" sz="3200" dirty="0" err="1"/>
              <a:t>their</a:t>
            </a:r>
            <a:r>
              <a:rPr lang="es-ES" sz="3200" dirty="0"/>
              <a:t> </a:t>
            </a:r>
            <a:r>
              <a:rPr lang="es-ES" sz="3200" dirty="0" err="1"/>
              <a:t>pass</a:t>
            </a:r>
            <a:r>
              <a:rPr lang="es-ES" sz="3200" dirty="0"/>
              <a:t> </a:t>
            </a:r>
            <a:r>
              <a:rPr lang="es-ES" sz="3200" dirty="0" err="1"/>
              <a:t>across</a:t>
            </a:r>
            <a:r>
              <a:rPr lang="es-ES" sz="3200" dirty="0"/>
              <a:t> </a:t>
            </a:r>
            <a:r>
              <a:rPr lang="es-ES" sz="3200" dirty="0" err="1"/>
              <a:t>barriers</a:t>
            </a:r>
            <a:r>
              <a:rPr lang="es-ES" sz="3200" dirty="0"/>
              <a:t>.</a:t>
            </a:r>
          </a:p>
          <a:p>
            <a:pPr algn="just"/>
            <a:r>
              <a:rPr lang="es-ES" sz="3200" dirty="0" err="1"/>
              <a:t>The</a:t>
            </a:r>
            <a:r>
              <a:rPr lang="es-ES" sz="3200" dirty="0"/>
              <a:t> </a:t>
            </a:r>
            <a:r>
              <a:rPr lang="es-ES" sz="3200" dirty="0" err="1"/>
              <a:t>aim</a:t>
            </a:r>
            <a:r>
              <a:rPr lang="es-ES" sz="3200" dirty="0"/>
              <a:t> of </a:t>
            </a:r>
            <a:r>
              <a:rPr lang="es-ES" sz="3200" dirty="0" err="1"/>
              <a:t>this</a:t>
            </a:r>
            <a:r>
              <a:rPr lang="es-ES" sz="3200" dirty="0"/>
              <a:t> </a:t>
            </a:r>
            <a:r>
              <a:rPr lang="es-ES" sz="3200" dirty="0" err="1"/>
              <a:t>work</a:t>
            </a:r>
            <a:r>
              <a:rPr lang="es-ES" sz="3200" dirty="0"/>
              <a:t> </a:t>
            </a:r>
            <a:r>
              <a:rPr lang="es-ES" sz="3200" dirty="0" err="1"/>
              <a:t>is</a:t>
            </a:r>
            <a:r>
              <a:rPr lang="es-ES" sz="3200" dirty="0"/>
              <a:t> to </a:t>
            </a:r>
            <a:r>
              <a:rPr lang="es-ES" sz="3200" dirty="0" err="1"/>
              <a:t>develop</a:t>
            </a:r>
            <a:r>
              <a:rPr lang="es-ES" sz="3200" dirty="0"/>
              <a:t> </a:t>
            </a:r>
            <a:r>
              <a:rPr lang="en-US" sz="3200" dirty="0" err="1"/>
              <a:t>Lic</a:t>
            </a:r>
            <a:r>
              <a:rPr lang="en-US" sz="3200" dirty="0"/>
              <a:t>-A loaded </a:t>
            </a:r>
            <a:r>
              <a:rPr lang="es-ES" sz="3200" dirty="0" err="1"/>
              <a:t>poly</a:t>
            </a:r>
            <a:r>
              <a:rPr lang="es-ES" sz="3200" dirty="0"/>
              <a:t>(</a:t>
            </a:r>
            <a:r>
              <a:rPr lang="es-ES" sz="3200" dirty="0" err="1"/>
              <a:t>lactic-co-glycolic</a:t>
            </a:r>
            <a:r>
              <a:rPr lang="es-ES" sz="3200" dirty="0"/>
              <a:t> </a:t>
            </a:r>
            <a:r>
              <a:rPr lang="es-ES" sz="3200" dirty="0" err="1"/>
              <a:t>acid</a:t>
            </a:r>
            <a:r>
              <a:rPr lang="es-ES" sz="3200" dirty="0"/>
              <a:t>) (</a:t>
            </a:r>
            <a:r>
              <a:rPr lang="en-US" sz="3200" dirty="0"/>
              <a:t>PLGA) NPs functionalized with CPPs, suitable to cross BBB and target them to the brain.</a:t>
            </a:r>
          </a:p>
        </p:txBody>
      </p:sp>
      <p:sp>
        <p:nvSpPr>
          <p:cNvPr id="13" name="38 Rectángulo redondeado">
            <a:extLst>
              <a:ext uri="{FF2B5EF4-FFF2-40B4-BE49-F238E27FC236}">
                <a16:creationId xmlns:a16="http://schemas.microsoft.com/office/drawing/2014/main" id="{CC12ECEE-6D46-A849-8C3A-B028B2797B24}"/>
              </a:ext>
            </a:extLst>
          </p:cNvPr>
          <p:cNvSpPr/>
          <p:nvPr/>
        </p:nvSpPr>
        <p:spPr bwMode="auto">
          <a:xfrm>
            <a:off x="1485391" y="14088277"/>
            <a:ext cx="16476956" cy="7088973"/>
          </a:xfrm>
          <a:prstGeom prst="roundRect">
            <a:avLst>
              <a:gd name="adj" fmla="val 7067"/>
            </a:avLst>
          </a:prstGeom>
          <a:noFill/>
          <a:ln w="88900" cap="flat" cmpd="sng" algn="ctr">
            <a:solidFill>
              <a:schemeClr val="accent4">
                <a:lumMod val="60000"/>
                <a:lumOff val="40000"/>
              </a:schemeClr>
            </a:solidFill>
            <a:prstDash val="solid"/>
            <a:round/>
            <a:headEnd type="none" w="med" len="med"/>
            <a:tailEnd type="none" w="med" len="med"/>
          </a:ln>
          <a:effectLst>
            <a:innerShdw blurRad="63500" dist="50800" dir="5400000">
              <a:prstClr val="black">
                <a:alpha val="50000"/>
              </a:prstClr>
            </a:innerShdw>
          </a:effectLst>
        </p:spPr>
        <p:txBody>
          <a:bodyPr wrap="square" lIns="358147" tIns="179073" rIns="358147" bIns="179073">
            <a:spAutoFit/>
          </a:bodyPr>
          <a:lstStyle/>
          <a:p>
            <a:pPr algn="just" defTabSz="511702"/>
            <a:r>
              <a:rPr lang="en-US" sz="3600" b="1" dirty="0">
                <a:solidFill>
                  <a:schemeClr val="accent4">
                    <a:lumMod val="75000"/>
                  </a:schemeClr>
                </a:solidFill>
                <a:effectLst>
                  <a:outerShdw blurRad="38100" dist="38100" dir="2700000" algn="tl">
                    <a:srgbClr val="C0C0C0"/>
                  </a:outerShdw>
                </a:effectLst>
              </a:rPr>
              <a:t>METHODS</a:t>
            </a:r>
          </a:p>
          <a:p>
            <a:pPr algn="just" defTabSz="511702"/>
            <a:r>
              <a:rPr lang="en-US" sz="3200" dirty="0" err="1"/>
              <a:t>Lic</a:t>
            </a:r>
            <a:r>
              <a:rPr lang="en-US" sz="3200" dirty="0"/>
              <a:t>-A NPs were prepared by solvent displacement method </a:t>
            </a:r>
            <a:r>
              <a:rPr lang="en-US" sz="3200" baseline="30000" dirty="0"/>
              <a:t>(1)  </a:t>
            </a:r>
            <a:r>
              <a:rPr lang="en-US" sz="3200" dirty="0"/>
              <a:t>(Fig. 1) using the polymer PLGA and optimized by central composed factorial design. Morphometrical properties (average size, and polydispersity index, PI) of the NPs were determined by photon correlation spectroscopy (PCS) by using a Zetasizer Nano ZS at 25</a:t>
            </a:r>
            <a:r>
              <a:rPr lang="en-US" sz="3200" baseline="30000" dirty="0"/>
              <a:t>o</a:t>
            </a:r>
            <a:r>
              <a:rPr lang="en-US" sz="3200" dirty="0"/>
              <a:t>C. NPs surface charge, measured as zeta potential (ZP) was evaluated by laser-Doppler electrophoresis with M3PALS system in the same instrument. Morphological studies were carried out by transmission electron microscopy (TEM). Encapsulation efficiency (EE) of drug was determined by HPLC, previous sample ultracentrifugation.</a:t>
            </a:r>
          </a:p>
          <a:p>
            <a:pPr algn="just" defTabSz="511702"/>
            <a:r>
              <a:rPr lang="en-US" sz="3200" dirty="0"/>
              <a:t>Peptides (TET-1-Cys and B6) were synthesized by solid phase peptide synthesis as C-terminal carboxamides on a NovaSyn TGR resin and following a 9-fluorenylmetoxicarbonyl (Fmoc) strategy </a:t>
            </a:r>
            <a:r>
              <a:rPr lang="en-US" sz="3200" baseline="30000" dirty="0"/>
              <a:t>(2) </a:t>
            </a:r>
            <a:r>
              <a:rPr lang="en-US" sz="3200" dirty="0"/>
              <a:t>. The peptides were characterized by analytical HPLC and Electrospray Ionization Mass Spectrometry (ESI-MS) (Fig. 2).</a:t>
            </a:r>
          </a:p>
        </p:txBody>
      </p:sp>
      <p:graphicFrame>
        <p:nvGraphicFramePr>
          <p:cNvPr id="14" name="Objeto 13">
            <a:extLst>
              <a:ext uri="{FF2B5EF4-FFF2-40B4-BE49-F238E27FC236}">
                <a16:creationId xmlns:a16="http://schemas.microsoft.com/office/drawing/2014/main" id="{D7BA0B88-4E4E-D64B-B859-DC67F2FC8CD5}"/>
              </a:ext>
            </a:extLst>
          </p:cNvPr>
          <p:cNvGraphicFramePr>
            <a:graphicFrameLocks noChangeAspect="1"/>
          </p:cNvGraphicFramePr>
          <p:nvPr>
            <p:extLst>
              <p:ext uri="{D42A27DB-BD31-4B8C-83A1-F6EECF244321}">
                <p14:modId xmlns:p14="http://schemas.microsoft.com/office/powerpoint/2010/main" val="1265097548"/>
              </p:ext>
            </p:extLst>
          </p:nvPr>
        </p:nvGraphicFramePr>
        <p:xfrm>
          <a:off x="18490405" y="13906236"/>
          <a:ext cx="10714959" cy="3321152"/>
        </p:xfrm>
        <a:graphic>
          <a:graphicData uri="http://schemas.openxmlformats.org/presentationml/2006/ole">
            <mc:AlternateContent xmlns:mc="http://schemas.openxmlformats.org/markup-compatibility/2006">
              <mc:Choice xmlns:v="urn:schemas-microsoft-com:vml" Requires="v">
                <p:oleObj spid="_x0000_s1105" r:id="rId4" imgW="5613400" imgH="1739900" progId="">
                  <p:embed/>
                </p:oleObj>
              </mc:Choice>
              <mc:Fallback>
                <p:oleObj r:id="rId4" imgW="5613400" imgH="1739900" progId="">
                  <p:embed/>
                  <p:pic>
                    <p:nvPicPr>
                      <p:cNvPr id="19" name="Objeto 18">
                        <a:extLst>
                          <a:ext uri="{FF2B5EF4-FFF2-40B4-BE49-F238E27FC236}">
                            <a16:creationId xmlns:a16="http://schemas.microsoft.com/office/drawing/2014/main" id="{EFCCB75C-6861-994D-AE18-F8743510CA11}"/>
                          </a:ext>
                        </a:extLst>
                      </p:cNvPr>
                      <p:cNvPicPr/>
                      <p:nvPr/>
                    </p:nvPicPr>
                    <p:blipFill>
                      <a:blip r:embed="rId5"/>
                      <a:stretch>
                        <a:fillRect/>
                      </a:stretch>
                    </p:blipFill>
                    <p:spPr>
                      <a:xfrm>
                        <a:off x="18490405" y="13906236"/>
                        <a:ext cx="10714959" cy="3321152"/>
                      </a:xfrm>
                      <a:prstGeom prst="rect">
                        <a:avLst/>
                      </a:prstGeom>
                    </p:spPr>
                  </p:pic>
                </p:oleObj>
              </mc:Fallback>
            </mc:AlternateContent>
          </a:graphicData>
        </a:graphic>
      </p:graphicFrame>
      <p:sp>
        <p:nvSpPr>
          <p:cNvPr id="15" name="CuadroTexto 14">
            <a:extLst>
              <a:ext uri="{FF2B5EF4-FFF2-40B4-BE49-F238E27FC236}">
                <a16:creationId xmlns:a16="http://schemas.microsoft.com/office/drawing/2014/main" id="{2F99C9C1-6EB3-1341-AAAA-5A122C51D764}"/>
              </a:ext>
            </a:extLst>
          </p:cNvPr>
          <p:cNvSpPr txBox="1"/>
          <p:nvPr/>
        </p:nvSpPr>
        <p:spPr>
          <a:xfrm>
            <a:off x="19176206" y="16998788"/>
            <a:ext cx="9162532" cy="400110"/>
          </a:xfrm>
          <a:prstGeom prst="rect">
            <a:avLst/>
          </a:prstGeom>
          <a:noFill/>
        </p:spPr>
        <p:txBody>
          <a:bodyPr wrap="square" rtlCol="0">
            <a:spAutoFit/>
          </a:bodyPr>
          <a:lstStyle/>
          <a:p>
            <a:pPr algn="ctr"/>
            <a:r>
              <a:rPr lang="es-ES" sz="2000" b="1" dirty="0"/>
              <a:t>Fig. 1. </a:t>
            </a:r>
            <a:r>
              <a:rPr lang="es-ES" sz="2000" dirty="0"/>
              <a:t>Nanoparticles synthesis using </a:t>
            </a:r>
            <a:r>
              <a:rPr lang="es-ES" sz="2000" dirty="0" err="1"/>
              <a:t>the</a:t>
            </a:r>
            <a:r>
              <a:rPr lang="es-ES" sz="2000" dirty="0"/>
              <a:t> </a:t>
            </a:r>
            <a:r>
              <a:rPr lang="en-US" sz="2000" dirty="0"/>
              <a:t>solvent displacement method.</a:t>
            </a:r>
            <a:endParaRPr lang="es-ES" sz="2000" dirty="0"/>
          </a:p>
        </p:txBody>
      </p:sp>
      <p:grpSp>
        <p:nvGrpSpPr>
          <p:cNvPr id="16" name="Grupo 15">
            <a:extLst>
              <a:ext uri="{FF2B5EF4-FFF2-40B4-BE49-F238E27FC236}">
                <a16:creationId xmlns:a16="http://schemas.microsoft.com/office/drawing/2014/main" id="{B9916FFA-1145-B648-9874-719FA2E5ED9D}"/>
              </a:ext>
            </a:extLst>
          </p:cNvPr>
          <p:cNvGrpSpPr/>
          <p:nvPr/>
        </p:nvGrpSpPr>
        <p:grpSpPr>
          <a:xfrm>
            <a:off x="18490405" y="16076860"/>
            <a:ext cx="9724465" cy="6319590"/>
            <a:chOff x="0" y="0"/>
            <a:chExt cx="5078565" cy="3135630"/>
          </a:xfrm>
        </p:grpSpPr>
        <p:grpSp>
          <p:nvGrpSpPr>
            <p:cNvPr id="17" name="Grupo 16">
              <a:extLst>
                <a:ext uri="{FF2B5EF4-FFF2-40B4-BE49-F238E27FC236}">
                  <a16:creationId xmlns:a16="http://schemas.microsoft.com/office/drawing/2014/main" id="{07BD56AB-B21C-E145-BF87-B9EF8A3D6655}"/>
                </a:ext>
              </a:extLst>
            </p:cNvPr>
            <p:cNvGrpSpPr/>
            <p:nvPr/>
          </p:nvGrpSpPr>
          <p:grpSpPr>
            <a:xfrm>
              <a:off x="1063811" y="0"/>
              <a:ext cx="4014754" cy="3135630"/>
              <a:chOff x="1565904" y="0"/>
              <a:chExt cx="4014932" cy="3135630"/>
            </a:xfrm>
          </p:grpSpPr>
          <p:pic>
            <p:nvPicPr>
              <p:cNvPr id="19" name="Imagen 18">
                <a:extLst>
                  <a:ext uri="{FF2B5EF4-FFF2-40B4-BE49-F238E27FC236}">
                    <a16:creationId xmlns:a16="http://schemas.microsoft.com/office/drawing/2014/main" id="{DA7FC0F0-7C64-8F49-991F-1BBB2F4AE317}"/>
                  </a:ext>
                </a:extLst>
              </p:cNvPr>
              <p:cNvPicPr>
                <a:picLocks noChangeAspect="1"/>
              </p:cNvPicPr>
              <p:nvPr/>
            </p:nvPicPr>
            <p:blipFill rotWithShape="1">
              <a:blip r:embed="rId6">
                <a:extLst>
                  <a:ext uri="{28A0092B-C50C-407E-A947-70E740481C1C}">
                    <a14:useLocalDpi xmlns:a14="http://schemas.microsoft.com/office/drawing/2010/main" val="0"/>
                  </a:ext>
                </a:extLst>
              </a:blip>
              <a:srcRect l="28998"/>
              <a:stretch/>
            </p:blipFill>
            <p:spPr bwMode="auto">
              <a:xfrm>
                <a:off x="1565904" y="0"/>
                <a:ext cx="3834136" cy="3135630"/>
              </a:xfrm>
              <a:prstGeom prst="rect">
                <a:avLst/>
              </a:prstGeom>
              <a:noFill/>
              <a:ln>
                <a:noFill/>
              </a:ln>
            </p:spPr>
          </p:pic>
          <p:sp>
            <p:nvSpPr>
              <p:cNvPr id="20" name="Cuadro de texto 2">
                <a:extLst>
                  <a:ext uri="{FF2B5EF4-FFF2-40B4-BE49-F238E27FC236}">
                    <a16:creationId xmlns:a16="http://schemas.microsoft.com/office/drawing/2014/main" id="{3559E4FF-3C16-624E-996C-C4ACBDDEC2F1}"/>
                  </a:ext>
                </a:extLst>
              </p:cNvPr>
              <p:cNvSpPr txBox="1">
                <a:spLocks noChangeArrowheads="1"/>
              </p:cNvSpPr>
              <p:nvPr/>
            </p:nvSpPr>
            <p:spPr bwMode="auto">
              <a:xfrm>
                <a:off x="3313470" y="1605727"/>
                <a:ext cx="650240" cy="2794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ca-ES" sz="1100" dirty="0">
                    <a:effectLst/>
                    <a:latin typeface="Times New Roman" panose="02020603050405020304" pitchFamily="18" charset="0"/>
                    <a:ea typeface="Calibri" panose="020F0502020204030204" pitchFamily="34" charset="0"/>
                    <a:cs typeface="Times New Roman" panose="02020603050405020304" pitchFamily="18" charset="0"/>
                  </a:rPr>
                  <a:t>CPP</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uadro de texto 2">
                <a:extLst>
                  <a:ext uri="{FF2B5EF4-FFF2-40B4-BE49-F238E27FC236}">
                    <a16:creationId xmlns:a16="http://schemas.microsoft.com/office/drawing/2014/main" id="{0A90BDCF-D45F-0F41-88F8-9F1B87192541}"/>
                  </a:ext>
                </a:extLst>
              </p:cNvPr>
              <p:cNvSpPr txBox="1">
                <a:spLocks noChangeArrowheads="1"/>
              </p:cNvSpPr>
              <p:nvPr/>
            </p:nvSpPr>
            <p:spPr bwMode="auto">
              <a:xfrm>
                <a:off x="4930596" y="1605727"/>
                <a:ext cx="650240" cy="2794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ca-ES" sz="1100" dirty="0">
                    <a:effectLst/>
                    <a:latin typeface="Times New Roman" panose="02020603050405020304" pitchFamily="18" charset="0"/>
                    <a:ea typeface="Calibri" panose="020F0502020204030204" pitchFamily="34" charset="0"/>
                    <a:cs typeface="Times New Roman" panose="02020603050405020304" pitchFamily="18" charset="0"/>
                  </a:rPr>
                  <a:t>CPP</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 de texto 2">
                <a:extLst>
                  <a:ext uri="{FF2B5EF4-FFF2-40B4-BE49-F238E27FC236}">
                    <a16:creationId xmlns:a16="http://schemas.microsoft.com/office/drawing/2014/main" id="{A92C9889-70D5-5C4A-9C2B-B3557E1580DF}"/>
                  </a:ext>
                </a:extLst>
              </p:cNvPr>
              <p:cNvSpPr txBox="1">
                <a:spLocks noChangeArrowheads="1"/>
              </p:cNvSpPr>
              <p:nvPr/>
            </p:nvSpPr>
            <p:spPr bwMode="auto">
              <a:xfrm>
                <a:off x="2412348" y="1563569"/>
                <a:ext cx="468630" cy="2794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ca-ES" sz="1100" dirty="0">
                    <a:effectLst/>
                    <a:latin typeface="Times New Roman" panose="02020603050405020304" pitchFamily="18" charset="0"/>
                    <a:ea typeface="Calibri" panose="020F0502020204030204" pitchFamily="34" charset="0"/>
                    <a:cs typeface="Times New Roman" panose="02020603050405020304" pitchFamily="18" charset="0"/>
                  </a:rPr>
                  <a:t>Resin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8" name="Imagen 17">
              <a:extLst>
                <a:ext uri="{FF2B5EF4-FFF2-40B4-BE49-F238E27FC236}">
                  <a16:creationId xmlns:a16="http://schemas.microsoft.com/office/drawing/2014/main" id="{83448848-4253-E940-93C5-22423B2C8C79}"/>
                </a:ext>
              </a:extLst>
            </p:cNvPr>
            <p:cNvPicPr>
              <a:picLocks noChangeAspect="1"/>
            </p:cNvPicPr>
            <p:nvPr/>
          </p:nvPicPr>
          <p:blipFill rotWithShape="1">
            <a:blip r:embed="rId6">
              <a:extLst>
                <a:ext uri="{28A0092B-C50C-407E-A947-70E740481C1C}">
                  <a14:useLocalDpi xmlns:a14="http://schemas.microsoft.com/office/drawing/2010/main" val="0"/>
                </a:ext>
              </a:extLst>
            </a:blip>
            <a:srcRect l="-3209" r="69784"/>
            <a:stretch/>
          </p:blipFill>
          <p:spPr bwMode="auto">
            <a:xfrm>
              <a:off x="0" y="579718"/>
              <a:ext cx="1238250" cy="2151380"/>
            </a:xfrm>
            <a:prstGeom prst="rect">
              <a:avLst/>
            </a:prstGeom>
            <a:noFill/>
            <a:ln>
              <a:noFill/>
            </a:ln>
          </p:spPr>
        </p:pic>
      </p:grpSp>
      <p:sp>
        <p:nvSpPr>
          <p:cNvPr id="23" name="CuadroTexto 22">
            <a:extLst>
              <a:ext uri="{FF2B5EF4-FFF2-40B4-BE49-F238E27FC236}">
                <a16:creationId xmlns:a16="http://schemas.microsoft.com/office/drawing/2014/main" id="{3C1B176E-5394-8C49-BB59-5AB52963DBA6}"/>
              </a:ext>
            </a:extLst>
          </p:cNvPr>
          <p:cNvSpPr txBox="1"/>
          <p:nvPr/>
        </p:nvSpPr>
        <p:spPr>
          <a:xfrm>
            <a:off x="27072625" y="19768919"/>
            <a:ext cx="1614305" cy="923330"/>
          </a:xfrm>
          <a:prstGeom prst="rect">
            <a:avLst/>
          </a:prstGeom>
          <a:noFill/>
        </p:spPr>
        <p:txBody>
          <a:bodyPr wrap="square" rtlCol="0">
            <a:spAutoFit/>
          </a:bodyPr>
          <a:lstStyle/>
          <a:p>
            <a:r>
              <a:rPr lang="es-ES" sz="1800" dirty="0"/>
              <a:t>-TET-1-Cys</a:t>
            </a:r>
          </a:p>
          <a:p>
            <a:r>
              <a:rPr lang="es-ES" sz="1800" dirty="0"/>
              <a:t>-B6</a:t>
            </a:r>
          </a:p>
          <a:p>
            <a:endParaRPr lang="es-ES" sz="1800" dirty="0"/>
          </a:p>
        </p:txBody>
      </p:sp>
      <p:sp>
        <p:nvSpPr>
          <p:cNvPr id="24" name="Abrir llave 23">
            <a:extLst>
              <a:ext uri="{FF2B5EF4-FFF2-40B4-BE49-F238E27FC236}">
                <a16:creationId xmlns:a16="http://schemas.microsoft.com/office/drawing/2014/main" id="{148D7178-E0D9-C64F-9375-E58FF2F56E7D}"/>
              </a:ext>
            </a:extLst>
          </p:cNvPr>
          <p:cNvSpPr/>
          <p:nvPr/>
        </p:nvSpPr>
        <p:spPr bwMode="auto">
          <a:xfrm>
            <a:off x="26946576" y="19642148"/>
            <a:ext cx="311723" cy="849302"/>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1435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dirty="0">
              <a:ln>
                <a:noFill/>
              </a:ln>
              <a:solidFill>
                <a:schemeClr val="tx1"/>
              </a:solidFill>
              <a:effectLst/>
              <a:latin typeface="Arial" charset="0"/>
            </a:endParaRPr>
          </a:p>
        </p:txBody>
      </p:sp>
      <p:sp>
        <p:nvSpPr>
          <p:cNvPr id="27" name="CuadroTexto 26">
            <a:extLst>
              <a:ext uri="{FF2B5EF4-FFF2-40B4-BE49-F238E27FC236}">
                <a16:creationId xmlns:a16="http://schemas.microsoft.com/office/drawing/2014/main" id="{D6E0CA4D-6173-8343-A92C-A701B0951E55}"/>
              </a:ext>
            </a:extLst>
          </p:cNvPr>
          <p:cNvSpPr txBox="1"/>
          <p:nvPr/>
        </p:nvSpPr>
        <p:spPr>
          <a:xfrm>
            <a:off x="20120109" y="21234340"/>
            <a:ext cx="7777017" cy="400110"/>
          </a:xfrm>
          <a:prstGeom prst="rect">
            <a:avLst/>
          </a:prstGeom>
          <a:noFill/>
        </p:spPr>
        <p:txBody>
          <a:bodyPr wrap="square" rtlCol="0">
            <a:spAutoFit/>
          </a:bodyPr>
          <a:lstStyle/>
          <a:p>
            <a:pPr algn="ctr"/>
            <a:r>
              <a:rPr lang="es-ES" sz="2000" b="1" dirty="0"/>
              <a:t>Fig. 2. </a:t>
            </a:r>
            <a:r>
              <a:rPr lang="en-US" sz="2000" dirty="0"/>
              <a:t>Solid phase peptide synthesis scheme. </a:t>
            </a:r>
            <a:r>
              <a:rPr lang="es-ES" sz="2000" dirty="0"/>
              <a:t> </a:t>
            </a:r>
          </a:p>
        </p:txBody>
      </p:sp>
      <p:sp>
        <p:nvSpPr>
          <p:cNvPr id="28" name="38 Rectángulo redondeado">
            <a:extLst>
              <a:ext uri="{FF2B5EF4-FFF2-40B4-BE49-F238E27FC236}">
                <a16:creationId xmlns:a16="http://schemas.microsoft.com/office/drawing/2014/main" id="{A8561645-7EF5-634E-A5EF-44048A5B76F6}"/>
              </a:ext>
            </a:extLst>
          </p:cNvPr>
          <p:cNvSpPr/>
          <p:nvPr/>
        </p:nvSpPr>
        <p:spPr bwMode="auto">
          <a:xfrm>
            <a:off x="15999088" y="21784477"/>
            <a:ext cx="12662302" cy="7088973"/>
          </a:xfrm>
          <a:prstGeom prst="roundRect">
            <a:avLst>
              <a:gd name="adj" fmla="val 7067"/>
            </a:avLst>
          </a:prstGeom>
          <a:noFill/>
          <a:ln w="88900" cap="flat" cmpd="sng" algn="ctr">
            <a:solidFill>
              <a:schemeClr val="accent4">
                <a:lumMod val="60000"/>
                <a:lumOff val="40000"/>
              </a:schemeClr>
            </a:solidFill>
            <a:prstDash val="solid"/>
            <a:round/>
            <a:headEnd type="none" w="med" len="med"/>
            <a:tailEnd type="none" w="med" len="med"/>
          </a:ln>
          <a:effectLst>
            <a:innerShdw blurRad="63500" dist="50800" dir="5400000">
              <a:prstClr val="black">
                <a:alpha val="50000"/>
              </a:prstClr>
            </a:innerShdw>
          </a:effectLst>
        </p:spPr>
        <p:txBody>
          <a:bodyPr wrap="square" lIns="358147" tIns="179073" rIns="358147" bIns="179073">
            <a:spAutoFit/>
          </a:bodyPr>
          <a:lstStyle/>
          <a:p>
            <a:pPr algn="just" defTabSz="511702"/>
            <a:r>
              <a:rPr lang="en-US" sz="3600" b="1" dirty="0">
                <a:solidFill>
                  <a:schemeClr val="accent4">
                    <a:lumMod val="75000"/>
                  </a:schemeClr>
                </a:solidFill>
                <a:effectLst>
                  <a:outerShdw blurRad="38100" dist="38100" dir="2700000" algn="tl">
                    <a:srgbClr val="C0C0C0"/>
                  </a:outerShdw>
                </a:effectLst>
              </a:rPr>
              <a:t>RESULTS</a:t>
            </a:r>
          </a:p>
          <a:p>
            <a:pPr algn="just" defTabSz="511702"/>
            <a:r>
              <a:rPr lang="en-US" sz="3200" dirty="0"/>
              <a:t>Optimization of formulation by using a 2 </a:t>
            </a:r>
            <a:r>
              <a:rPr lang="en-US" sz="3200" baseline="30000" dirty="0"/>
              <a:t>4</a:t>
            </a:r>
            <a:r>
              <a:rPr lang="en-US" sz="3200" dirty="0"/>
              <a:t> factorial design, shows that average size of particles decreases for low concentrations of drug and surfactant,  being in all cases less than 200 nm (Fig. 3). Table 1 shows the results of the physicochemical characteristics (average size, PI, ZP and EE) of the optimized of Lic-A NPs formulation. The TEM image (Fig. 4) obtained from the Lic-A NPs, reveals that they have a spherical shape, smooth surface with no signs of aggregation phenomena, being  their average size similar to that obtained by PCS. The conjugation of the NPs with the CPP synthesized (Fig. 5) occurs by the covalent binding between the maleimide group of the derivatized polymer and the terminal thiol group of the CPP containing cysteine in its structure (SH-</a:t>
            </a:r>
            <a:r>
              <a:rPr lang="en-US" sz="3200" dirty="0" err="1"/>
              <a:t>Cys</a:t>
            </a:r>
            <a:r>
              <a:rPr lang="en-US" sz="3200" dirty="0"/>
              <a:t>) (Fig. 6).</a:t>
            </a:r>
          </a:p>
        </p:txBody>
      </p:sp>
      <p:pic>
        <p:nvPicPr>
          <p:cNvPr id="36" name="Imagen 35">
            <a:extLst>
              <a:ext uri="{FF2B5EF4-FFF2-40B4-BE49-F238E27FC236}">
                <a16:creationId xmlns:a16="http://schemas.microsoft.com/office/drawing/2014/main" id="{45CB572C-601B-F34E-B98F-08560DEBE1F2}"/>
              </a:ext>
            </a:extLst>
          </p:cNvPr>
          <p:cNvPicPr/>
          <p:nvPr/>
        </p:nvPicPr>
        <p:blipFill>
          <a:blip r:embed="rId7"/>
          <a:stretch>
            <a:fillRect/>
          </a:stretch>
        </p:blipFill>
        <p:spPr>
          <a:xfrm>
            <a:off x="1878806" y="27425650"/>
            <a:ext cx="5682856" cy="4384092"/>
          </a:xfrm>
          <a:prstGeom prst="rect">
            <a:avLst/>
          </a:prstGeom>
        </p:spPr>
      </p:pic>
      <p:sp>
        <p:nvSpPr>
          <p:cNvPr id="37" name="CuadroTexto 36">
            <a:extLst>
              <a:ext uri="{FF2B5EF4-FFF2-40B4-BE49-F238E27FC236}">
                <a16:creationId xmlns:a16="http://schemas.microsoft.com/office/drawing/2014/main" id="{31349E4D-3439-BC41-B877-9C584CA01B4B}"/>
              </a:ext>
            </a:extLst>
          </p:cNvPr>
          <p:cNvSpPr txBox="1"/>
          <p:nvPr/>
        </p:nvSpPr>
        <p:spPr>
          <a:xfrm>
            <a:off x="654989" y="32150050"/>
            <a:ext cx="7777017" cy="400110"/>
          </a:xfrm>
          <a:prstGeom prst="rect">
            <a:avLst/>
          </a:prstGeom>
          <a:noFill/>
        </p:spPr>
        <p:txBody>
          <a:bodyPr wrap="square" rtlCol="0">
            <a:spAutoFit/>
          </a:bodyPr>
          <a:lstStyle/>
          <a:p>
            <a:pPr algn="ctr"/>
            <a:r>
              <a:rPr lang="es-ES" sz="2000" b="1" dirty="0"/>
              <a:t>Fig. 4. </a:t>
            </a:r>
            <a:r>
              <a:rPr lang="es-ES" sz="2000" dirty="0"/>
              <a:t>TEM image of  Lic-A  NPs.</a:t>
            </a:r>
            <a:r>
              <a:rPr lang="en-US" sz="2000" dirty="0"/>
              <a:t> </a:t>
            </a:r>
            <a:r>
              <a:rPr lang="es-ES" sz="2000" dirty="0"/>
              <a:t> </a:t>
            </a:r>
          </a:p>
        </p:txBody>
      </p:sp>
      <p:sp>
        <p:nvSpPr>
          <p:cNvPr id="46" name="CuadroTexto 45">
            <a:extLst>
              <a:ext uri="{FF2B5EF4-FFF2-40B4-BE49-F238E27FC236}">
                <a16:creationId xmlns:a16="http://schemas.microsoft.com/office/drawing/2014/main" id="{E881E519-CF7C-0544-95C9-9477AD976CC2}"/>
              </a:ext>
            </a:extLst>
          </p:cNvPr>
          <p:cNvSpPr txBox="1"/>
          <p:nvPr/>
        </p:nvSpPr>
        <p:spPr>
          <a:xfrm>
            <a:off x="14680406" y="29365911"/>
            <a:ext cx="12662302" cy="400110"/>
          </a:xfrm>
          <a:prstGeom prst="rect">
            <a:avLst/>
          </a:prstGeom>
          <a:noFill/>
        </p:spPr>
        <p:txBody>
          <a:bodyPr wrap="square" rtlCol="0">
            <a:spAutoFit/>
          </a:bodyPr>
          <a:lstStyle/>
          <a:p>
            <a:r>
              <a:rPr lang="es-ES" sz="2000" b="1" dirty="0" err="1"/>
              <a:t>Table</a:t>
            </a:r>
            <a:r>
              <a:rPr lang="es-ES" sz="2000" b="1" dirty="0"/>
              <a:t> 1. </a:t>
            </a:r>
            <a:r>
              <a:rPr lang="es-ES" sz="2000" dirty="0" err="1"/>
              <a:t>Effects</a:t>
            </a:r>
            <a:r>
              <a:rPr lang="es-ES" sz="2000" dirty="0"/>
              <a:t> of  </a:t>
            </a:r>
            <a:r>
              <a:rPr lang="es-ES" sz="2000" dirty="0" err="1"/>
              <a:t>independent</a:t>
            </a:r>
            <a:r>
              <a:rPr lang="es-ES" sz="2000" dirty="0"/>
              <a:t> variables </a:t>
            </a:r>
            <a:r>
              <a:rPr lang="es-ES" sz="2000" dirty="0" err="1"/>
              <a:t>on</a:t>
            </a:r>
            <a:r>
              <a:rPr lang="es-ES" sz="2000" dirty="0"/>
              <a:t>  Mean Size, PI, ZP and EE </a:t>
            </a:r>
            <a:r>
              <a:rPr lang="es-ES" sz="2000" dirty="0" err="1"/>
              <a:t>values</a:t>
            </a:r>
            <a:r>
              <a:rPr lang="es-ES" sz="2000" dirty="0"/>
              <a:t> of Lic-A NPs </a:t>
            </a:r>
            <a:r>
              <a:rPr lang="es-ES" sz="2000" dirty="0" err="1"/>
              <a:t>optimized</a:t>
            </a:r>
            <a:r>
              <a:rPr lang="es-ES" sz="2000" dirty="0"/>
              <a:t> </a:t>
            </a:r>
            <a:r>
              <a:rPr lang="es-ES" sz="2000" dirty="0" err="1"/>
              <a:t>formulation</a:t>
            </a:r>
            <a:r>
              <a:rPr lang="es-ES" sz="2000" dirty="0"/>
              <a:t>. </a:t>
            </a:r>
            <a:r>
              <a:rPr lang="en-US" sz="2000" dirty="0"/>
              <a:t> </a:t>
            </a:r>
            <a:r>
              <a:rPr lang="es-ES" sz="2000" dirty="0"/>
              <a:t> </a:t>
            </a:r>
          </a:p>
        </p:txBody>
      </p:sp>
      <p:sp>
        <p:nvSpPr>
          <p:cNvPr id="47" name="217 Rectángulo redondeado">
            <a:extLst>
              <a:ext uri="{FF2B5EF4-FFF2-40B4-BE49-F238E27FC236}">
                <a16:creationId xmlns:a16="http://schemas.microsoft.com/office/drawing/2014/main" id="{882D3AD9-54D7-4B40-B0E4-E92B85FE3988}"/>
              </a:ext>
            </a:extLst>
          </p:cNvPr>
          <p:cNvSpPr/>
          <p:nvPr/>
        </p:nvSpPr>
        <p:spPr bwMode="auto">
          <a:xfrm>
            <a:off x="1485391" y="33064450"/>
            <a:ext cx="12918874" cy="5043059"/>
          </a:xfrm>
          <a:prstGeom prst="roundRect">
            <a:avLst>
              <a:gd name="adj" fmla="val 7067"/>
            </a:avLst>
          </a:prstGeom>
          <a:noFill/>
          <a:ln w="88900" cap="flat" cmpd="sng" algn="ctr">
            <a:solidFill>
              <a:schemeClr val="accent4">
                <a:lumMod val="60000"/>
                <a:lumOff val="40000"/>
              </a:schemeClr>
            </a:solidFill>
            <a:prstDash val="solid"/>
            <a:round/>
            <a:headEnd type="none" w="med" len="med"/>
            <a:tailEnd type="none" w="med" len="med"/>
          </a:ln>
          <a:effectLst>
            <a:innerShdw blurRad="63500" dist="50800" dir="5400000">
              <a:prstClr val="black">
                <a:alpha val="50000"/>
              </a:prstClr>
            </a:innerShdw>
          </a:effectLst>
        </p:spPr>
        <p:txBody>
          <a:bodyPr wrap="square" lIns="358200" tIns="179100" rIns="358200" bIns="179100">
            <a:spAutoFit/>
          </a:bodyPr>
          <a:lstStyle/>
          <a:p>
            <a:pPr algn="just" defTabSz="511702"/>
            <a:r>
              <a:rPr lang="en-US" sz="3600" b="1" dirty="0">
                <a:solidFill>
                  <a:schemeClr val="accent4">
                    <a:lumMod val="75000"/>
                  </a:schemeClr>
                </a:solidFill>
                <a:effectLst>
                  <a:outerShdw blurRad="38100" dist="38100" dir="2700000" algn="tl">
                    <a:srgbClr val="C0C0C0"/>
                  </a:outerShdw>
                </a:effectLst>
              </a:rPr>
              <a:t>CONCLUSIONS</a:t>
            </a:r>
            <a:endParaRPr lang="es-ES" sz="2800" b="1" dirty="0">
              <a:solidFill>
                <a:schemeClr val="accent4">
                  <a:lumMod val="75000"/>
                </a:schemeClr>
              </a:solidFill>
            </a:endParaRPr>
          </a:p>
          <a:p>
            <a:pPr marL="457200" indent="-457200" algn="just" defTabSz="511702">
              <a:buFont typeface="Tipo de letra del sistema regular"/>
              <a:buChar char="-"/>
            </a:pPr>
            <a:r>
              <a:rPr lang="en-US" sz="3200" dirty="0"/>
              <a:t>Morphometry of optimized  Lic-A-PLGA NPs showed an average size of 159.3 nm with a PI less than 0.1 (characteristic of monodisperse systems), suitable to cross the BBB for brain delivery. </a:t>
            </a:r>
          </a:p>
          <a:p>
            <a:pPr marL="457200" indent="-457200" algn="just" defTabSz="511702">
              <a:buFont typeface="Tipo de letra del sistema regular"/>
              <a:buChar char="-"/>
            </a:pPr>
            <a:r>
              <a:rPr lang="en-US" sz="3200" dirty="0"/>
              <a:t>NPs developed have a spherical shape, with a smooth surface and without signs of aggregation phenomena, with a uniformly distributed dense pattern. </a:t>
            </a:r>
          </a:p>
          <a:p>
            <a:pPr marL="457200" indent="-457200" algn="just" defTabSz="511702">
              <a:buFont typeface="Tipo de letra del sistema regular"/>
              <a:buChar char="-"/>
            </a:pPr>
            <a:r>
              <a:rPr lang="en-US" sz="3200" dirty="0"/>
              <a:t>The results obtained by HPLC-ESI-MS corroborate a successful synthesis of the CPPs with a terminal thiol group.</a:t>
            </a:r>
          </a:p>
        </p:txBody>
      </p:sp>
      <p:sp>
        <p:nvSpPr>
          <p:cNvPr id="49" name="88 Rectángulo redondeado">
            <a:extLst>
              <a:ext uri="{FF2B5EF4-FFF2-40B4-BE49-F238E27FC236}">
                <a16:creationId xmlns:a16="http://schemas.microsoft.com/office/drawing/2014/main" id="{AA58D47E-057A-A14B-BD52-0EE0D34251EB}"/>
              </a:ext>
            </a:extLst>
          </p:cNvPr>
          <p:cNvSpPr/>
          <p:nvPr/>
        </p:nvSpPr>
        <p:spPr bwMode="auto">
          <a:xfrm>
            <a:off x="15332819" y="35121850"/>
            <a:ext cx="13457004" cy="2997089"/>
          </a:xfrm>
          <a:prstGeom prst="roundRect">
            <a:avLst>
              <a:gd name="adj" fmla="val 7067"/>
            </a:avLst>
          </a:prstGeom>
          <a:noFill/>
          <a:ln w="88900" cap="flat" cmpd="sng" algn="ctr">
            <a:solidFill>
              <a:schemeClr val="accent4">
                <a:lumMod val="60000"/>
                <a:lumOff val="40000"/>
              </a:schemeClr>
            </a:solidFill>
            <a:prstDash val="solid"/>
            <a:round/>
            <a:headEnd type="none" w="med" len="med"/>
            <a:tailEnd type="none" w="med" len="med"/>
          </a:ln>
          <a:effectLst>
            <a:innerShdw blurRad="63500" dist="50800" dir="5400000">
              <a:prstClr val="black">
                <a:alpha val="50000"/>
              </a:prstClr>
            </a:innerShdw>
          </a:effectLst>
        </p:spPr>
        <p:txBody>
          <a:bodyPr wrap="square" lIns="358200" tIns="179100" rIns="358200" bIns="179100">
            <a:spAutoFit/>
          </a:bodyPr>
          <a:lstStyle/>
          <a:p>
            <a:pPr algn="just" defTabSz="511702"/>
            <a:r>
              <a:rPr lang="en-US" sz="3600" b="1" dirty="0">
                <a:solidFill>
                  <a:schemeClr val="accent4">
                    <a:lumMod val="75000"/>
                  </a:schemeClr>
                </a:solidFill>
                <a:effectLst>
                  <a:outerShdw blurRad="38100" dist="38100" dir="2700000" algn="tl">
                    <a:srgbClr val="C0C0C0"/>
                  </a:outerShdw>
                </a:effectLst>
              </a:rPr>
              <a:t>REFERENCES</a:t>
            </a:r>
            <a:endParaRPr lang="es-ES" sz="2800" b="1" dirty="0"/>
          </a:p>
          <a:p>
            <a:pPr algn="just" defTabSz="511702"/>
            <a:r>
              <a:rPr lang="en-US" sz="3200" dirty="0"/>
              <a:t>(1) </a:t>
            </a:r>
            <a:r>
              <a:rPr lang="en-US" sz="3200" dirty="0" err="1"/>
              <a:t>Abrego</a:t>
            </a:r>
            <a:r>
              <a:rPr lang="en-US" sz="3200" dirty="0"/>
              <a:t> G., Alvarado H.L., </a:t>
            </a:r>
            <a:r>
              <a:rPr lang="en-US" sz="3200" dirty="0" err="1"/>
              <a:t>Egea</a:t>
            </a:r>
            <a:r>
              <a:rPr lang="en-US" sz="3200" dirty="0"/>
              <a:t> M.A., Gonzalez-Mira E., </a:t>
            </a:r>
            <a:r>
              <a:rPr lang="en-US" sz="3200" dirty="0" err="1"/>
              <a:t>Calpena</a:t>
            </a:r>
            <a:r>
              <a:rPr lang="en-US" sz="3200" dirty="0"/>
              <a:t> A.C., Garcia M.L. </a:t>
            </a:r>
            <a:r>
              <a:rPr lang="en-US" sz="3200" i="1" dirty="0"/>
              <a:t>J. Pharm. Sci</a:t>
            </a:r>
            <a:r>
              <a:rPr lang="en-US" sz="3200" dirty="0"/>
              <a:t>. </a:t>
            </a:r>
            <a:r>
              <a:rPr lang="en-US" sz="3200" b="1" dirty="0"/>
              <a:t>2014</a:t>
            </a:r>
            <a:r>
              <a:rPr lang="en-US" sz="3200" dirty="0"/>
              <a:t>, 103, 3153–3164.</a:t>
            </a:r>
          </a:p>
          <a:p>
            <a:pPr algn="just" defTabSz="511702"/>
            <a:r>
              <a:rPr lang="en-US" sz="3200" dirty="0"/>
              <a:t>(2) Vasconcelos A., Vega E., Pérez Y., </a:t>
            </a:r>
            <a:r>
              <a:rPr lang="en-US" sz="3200" dirty="0" err="1"/>
              <a:t>Gomara</a:t>
            </a:r>
            <a:r>
              <a:rPr lang="en-US" sz="3200" dirty="0"/>
              <a:t> M.J., </a:t>
            </a:r>
            <a:r>
              <a:rPr lang="en-US" sz="3200" dirty="0" err="1"/>
              <a:t>GarcIa</a:t>
            </a:r>
            <a:r>
              <a:rPr lang="en-US" sz="3200" dirty="0"/>
              <a:t> M.L., </a:t>
            </a:r>
            <a:r>
              <a:rPr lang="en-US" sz="3200" dirty="0" err="1"/>
              <a:t>Haro</a:t>
            </a:r>
            <a:r>
              <a:rPr lang="en-US" sz="3200" dirty="0"/>
              <a:t> I. </a:t>
            </a:r>
            <a:r>
              <a:rPr lang="en-US" sz="3200" i="1" dirty="0"/>
              <a:t>Int. J. </a:t>
            </a:r>
            <a:r>
              <a:rPr lang="en-US" sz="3200" i="1" dirty="0" err="1"/>
              <a:t>Nanomed</a:t>
            </a:r>
            <a:r>
              <a:rPr lang="en-US" sz="3200" dirty="0"/>
              <a:t>. </a:t>
            </a:r>
            <a:r>
              <a:rPr lang="en-US" sz="3200" b="1" dirty="0"/>
              <a:t>2015</a:t>
            </a:r>
            <a:r>
              <a:rPr lang="en-US" sz="3200" dirty="0"/>
              <a:t>, 10, 609-631.</a:t>
            </a:r>
          </a:p>
        </p:txBody>
      </p:sp>
      <p:pic>
        <p:nvPicPr>
          <p:cNvPr id="5" name="Imagen 4">
            <a:extLst>
              <a:ext uri="{FF2B5EF4-FFF2-40B4-BE49-F238E27FC236}">
                <a16:creationId xmlns:a16="http://schemas.microsoft.com/office/drawing/2014/main" id="{3ECF50A9-EA6E-7542-B036-C77ABEE06638}"/>
              </a:ext>
            </a:extLst>
          </p:cNvPr>
          <p:cNvPicPr>
            <a:picLocks noChangeAspect="1"/>
          </p:cNvPicPr>
          <p:nvPr/>
        </p:nvPicPr>
        <p:blipFill rotWithShape="1">
          <a:blip r:embed="rId8"/>
          <a:srcRect t="594"/>
          <a:stretch/>
        </p:blipFill>
        <p:spPr>
          <a:xfrm>
            <a:off x="8018448" y="27466688"/>
            <a:ext cx="6128558" cy="4495454"/>
          </a:xfrm>
          <a:prstGeom prst="rect">
            <a:avLst/>
          </a:prstGeom>
        </p:spPr>
      </p:pic>
      <p:sp>
        <p:nvSpPr>
          <p:cNvPr id="38" name="CuadroTexto 37">
            <a:extLst>
              <a:ext uri="{FF2B5EF4-FFF2-40B4-BE49-F238E27FC236}">
                <a16:creationId xmlns:a16="http://schemas.microsoft.com/office/drawing/2014/main" id="{77D5E98A-00A4-2A44-A0B5-72E172BC116F}"/>
              </a:ext>
            </a:extLst>
          </p:cNvPr>
          <p:cNvSpPr txBox="1"/>
          <p:nvPr/>
        </p:nvSpPr>
        <p:spPr>
          <a:xfrm>
            <a:off x="6984206" y="32171632"/>
            <a:ext cx="7777017" cy="707886"/>
          </a:xfrm>
          <a:prstGeom prst="rect">
            <a:avLst/>
          </a:prstGeom>
          <a:noFill/>
        </p:spPr>
        <p:txBody>
          <a:bodyPr wrap="square" rtlCol="0">
            <a:spAutoFit/>
          </a:bodyPr>
          <a:lstStyle/>
          <a:p>
            <a:pPr algn="ctr"/>
            <a:r>
              <a:rPr lang="es-ES" sz="2000" b="1" dirty="0"/>
              <a:t>Fig. 6. </a:t>
            </a:r>
            <a:r>
              <a:rPr lang="es-ES" sz="2000" baseline="30000" dirty="0"/>
              <a:t>1</a:t>
            </a:r>
            <a:r>
              <a:rPr lang="es-ES" sz="2000" dirty="0"/>
              <a:t>H NMR </a:t>
            </a:r>
            <a:r>
              <a:rPr lang="es-ES" sz="2000" dirty="0" err="1"/>
              <a:t>spectra</a:t>
            </a:r>
            <a:r>
              <a:rPr lang="es-ES" sz="2000" dirty="0"/>
              <a:t> of  </a:t>
            </a:r>
            <a:r>
              <a:rPr lang="es-ES" sz="2000" dirty="0" err="1"/>
              <a:t>CPPs</a:t>
            </a:r>
            <a:r>
              <a:rPr lang="es-ES" sz="2000" dirty="0"/>
              <a:t> (TET-1-Cys and B6) </a:t>
            </a:r>
            <a:r>
              <a:rPr lang="es-ES" sz="2000" dirty="0" err="1"/>
              <a:t>coupled</a:t>
            </a:r>
            <a:r>
              <a:rPr lang="es-ES" sz="2000" dirty="0"/>
              <a:t> to </a:t>
            </a:r>
            <a:r>
              <a:rPr lang="es-ES" sz="2000" dirty="0" err="1"/>
              <a:t>the</a:t>
            </a:r>
            <a:r>
              <a:rPr lang="es-ES" sz="2000" dirty="0"/>
              <a:t> </a:t>
            </a:r>
            <a:r>
              <a:rPr lang="es-ES" sz="2000" dirty="0" err="1"/>
              <a:t>polymer</a:t>
            </a:r>
            <a:r>
              <a:rPr lang="es-ES" sz="2000" dirty="0"/>
              <a:t>.</a:t>
            </a:r>
          </a:p>
        </p:txBody>
      </p:sp>
      <p:grpSp>
        <p:nvGrpSpPr>
          <p:cNvPr id="39" name="Grupo 38">
            <a:extLst>
              <a:ext uri="{FF2B5EF4-FFF2-40B4-BE49-F238E27FC236}">
                <a16:creationId xmlns:a16="http://schemas.microsoft.com/office/drawing/2014/main" id="{311534FF-6EAC-7E4B-8F03-44863584C3E4}"/>
              </a:ext>
            </a:extLst>
          </p:cNvPr>
          <p:cNvGrpSpPr/>
          <p:nvPr/>
        </p:nvGrpSpPr>
        <p:grpSpPr>
          <a:xfrm>
            <a:off x="14604206" y="32073850"/>
            <a:ext cx="14760148" cy="2177197"/>
            <a:chOff x="0" y="0"/>
            <a:chExt cx="6041964" cy="1030867"/>
          </a:xfrm>
        </p:grpSpPr>
        <p:grpSp>
          <p:nvGrpSpPr>
            <p:cNvPr id="40" name="Grupo 39">
              <a:extLst>
                <a:ext uri="{FF2B5EF4-FFF2-40B4-BE49-F238E27FC236}">
                  <a16:creationId xmlns:a16="http://schemas.microsoft.com/office/drawing/2014/main" id="{AE0241F9-C42D-B04F-9911-60AB31F772F3}"/>
                </a:ext>
              </a:extLst>
            </p:cNvPr>
            <p:cNvGrpSpPr/>
            <p:nvPr/>
          </p:nvGrpSpPr>
          <p:grpSpPr>
            <a:xfrm>
              <a:off x="0" y="0"/>
              <a:ext cx="2864839" cy="1025525"/>
              <a:chOff x="0" y="0"/>
              <a:chExt cx="2864839" cy="1025525"/>
            </a:xfrm>
          </p:grpSpPr>
          <p:pic>
            <p:nvPicPr>
              <p:cNvPr id="50" name="Imagen 49">
                <a:extLst>
                  <a:ext uri="{FF2B5EF4-FFF2-40B4-BE49-F238E27FC236}">
                    <a16:creationId xmlns:a16="http://schemas.microsoft.com/office/drawing/2014/main" id="{DB227EBC-2C8B-1E41-83BB-BB56FB154D3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068"/>
              <a:stretch/>
            </p:blipFill>
            <p:spPr bwMode="auto">
              <a:xfrm>
                <a:off x="0" y="0"/>
                <a:ext cx="2617470" cy="1025525"/>
              </a:xfrm>
              <a:prstGeom prst="rect">
                <a:avLst/>
              </a:prstGeom>
              <a:noFill/>
              <a:ln>
                <a:noFill/>
              </a:ln>
              <a:extLst>
                <a:ext uri="{53640926-AAD7-44D8-BBD7-CCE9431645EC}">
                  <a14:shadowObscured xmlns:a14="http://schemas.microsoft.com/office/drawing/2010/main"/>
                </a:ext>
              </a:extLst>
            </p:spPr>
          </p:pic>
          <p:sp>
            <p:nvSpPr>
              <p:cNvPr id="51" name="Cuadro de texto 2">
                <a:extLst>
                  <a:ext uri="{FF2B5EF4-FFF2-40B4-BE49-F238E27FC236}">
                    <a16:creationId xmlns:a16="http://schemas.microsoft.com/office/drawing/2014/main" id="{B6CCE48B-E433-A442-9725-B7695365DA3B}"/>
                  </a:ext>
                </a:extLst>
              </p:cNvPr>
              <p:cNvSpPr txBox="1">
                <a:spLocks noChangeArrowheads="1"/>
              </p:cNvSpPr>
              <p:nvPr/>
            </p:nvSpPr>
            <p:spPr bwMode="auto">
              <a:xfrm>
                <a:off x="2214628" y="462832"/>
                <a:ext cx="650211" cy="2794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CPP</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1" name="Grupo 40">
              <a:extLst>
                <a:ext uri="{FF2B5EF4-FFF2-40B4-BE49-F238E27FC236}">
                  <a16:creationId xmlns:a16="http://schemas.microsoft.com/office/drawing/2014/main" id="{B8B8131F-D592-3F43-95C7-B6849BE90E9F}"/>
                </a:ext>
              </a:extLst>
            </p:cNvPr>
            <p:cNvGrpSpPr/>
            <p:nvPr/>
          </p:nvGrpSpPr>
          <p:grpSpPr>
            <a:xfrm>
              <a:off x="3185459" y="5977"/>
              <a:ext cx="2856505" cy="1024890"/>
              <a:chOff x="0" y="0"/>
              <a:chExt cx="2856977" cy="1024890"/>
            </a:xfrm>
          </p:grpSpPr>
          <p:pic>
            <p:nvPicPr>
              <p:cNvPr id="43" name="Imagen 42">
                <a:extLst>
                  <a:ext uri="{FF2B5EF4-FFF2-40B4-BE49-F238E27FC236}">
                    <a16:creationId xmlns:a16="http://schemas.microsoft.com/office/drawing/2014/main" id="{8436752E-105A-DB45-A094-F20BC4F278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9218" r="139"/>
              <a:stretch/>
            </p:blipFill>
            <p:spPr bwMode="auto">
              <a:xfrm>
                <a:off x="0" y="0"/>
                <a:ext cx="2535555" cy="1024890"/>
              </a:xfrm>
              <a:prstGeom prst="rect">
                <a:avLst/>
              </a:prstGeom>
              <a:noFill/>
              <a:ln>
                <a:noFill/>
              </a:ln>
              <a:extLst>
                <a:ext uri="{53640926-AAD7-44D8-BBD7-CCE9431645EC}">
                  <a14:shadowObscured xmlns:a14="http://schemas.microsoft.com/office/drawing/2010/main"/>
                </a:ext>
              </a:extLst>
            </p:spPr>
          </p:pic>
          <p:sp>
            <p:nvSpPr>
              <p:cNvPr id="44" name="Cuadro de texto 2">
                <a:extLst>
                  <a:ext uri="{FF2B5EF4-FFF2-40B4-BE49-F238E27FC236}">
                    <a16:creationId xmlns:a16="http://schemas.microsoft.com/office/drawing/2014/main" id="{5E23AC55-CB34-3747-B457-4503552E54F1}"/>
                  </a:ext>
                </a:extLst>
              </p:cNvPr>
              <p:cNvSpPr txBox="1">
                <a:spLocks noChangeArrowheads="1"/>
              </p:cNvSpPr>
              <p:nvPr/>
            </p:nvSpPr>
            <p:spPr bwMode="auto">
              <a:xfrm>
                <a:off x="2206766" y="276457"/>
                <a:ext cx="650211" cy="2794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CPP</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42" name="Conector recto de flecha 41">
              <a:extLst>
                <a:ext uri="{FF2B5EF4-FFF2-40B4-BE49-F238E27FC236}">
                  <a16:creationId xmlns:a16="http://schemas.microsoft.com/office/drawing/2014/main" id="{98B02C28-9CBF-5C4A-B458-C7652EFE622A}"/>
                </a:ext>
              </a:extLst>
            </p:cNvPr>
            <p:cNvCxnSpPr/>
            <p:nvPr/>
          </p:nvCxnSpPr>
          <p:spPr>
            <a:xfrm>
              <a:off x="2701365" y="529665"/>
              <a:ext cx="342835" cy="0"/>
            </a:xfrm>
            <a:prstGeom prst="straightConnector1">
              <a:avLst/>
            </a:prstGeom>
            <a:ln>
              <a:tailEnd type="stealth"/>
            </a:ln>
          </p:spPr>
          <p:style>
            <a:lnRef idx="1">
              <a:schemeClr val="dk1"/>
            </a:lnRef>
            <a:fillRef idx="0">
              <a:schemeClr val="dk1"/>
            </a:fillRef>
            <a:effectRef idx="0">
              <a:schemeClr val="dk1"/>
            </a:effectRef>
            <a:fontRef idx="minor">
              <a:schemeClr val="tx1"/>
            </a:fontRef>
          </p:style>
        </p:cxnSp>
      </p:grpSp>
      <p:sp>
        <p:nvSpPr>
          <p:cNvPr id="52" name="CuadroTexto 51">
            <a:extLst>
              <a:ext uri="{FF2B5EF4-FFF2-40B4-BE49-F238E27FC236}">
                <a16:creationId xmlns:a16="http://schemas.microsoft.com/office/drawing/2014/main" id="{C83AC289-C39A-FF4A-B3CB-10F6D51C3A72}"/>
              </a:ext>
            </a:extLst>
          </p:cNvPr>
          <p:cNvSpPr txBox="1"/>
          <p:nvPr/>
        </p:nvSpPr>
        <p:spPr>
          <a:xfrm>
            <a:off x="17576006" y="34359850"/>
            <a:ext cx="7777017" cy="400110"/>
          </a:xfrm>
          <a:prstGeom prst="rect">
            <a:avLst/>
          </a:prstGeom>
          <a:noFill/>
        </p:spPr>
        <p:txBody>
          <a:bodyPr wrap="square" rtlCol="0">
            <a:spAutoFit/>
          </a:bodyPr>
          <a:lstStyle/>
          <a:p>
            <a:pPr algn="ctr"/>
            <a:r>
              <a:rPr lang="es-ES" sz="2000" b="1" dirty="0"/>
              <a:t>Fig. 5. </a:t>
            </a:r>
            <a:r>
              <a:rPr lang="es-ES" sz="2000" dirty="0"/>
              <a:t>NPs </a:t>
            </a:r>
            <a:r>
              <a:rPr lang="es-ES" sz="2000" dirty="0" err="1"/>
              <a:t>functionalization</a:t>
            </a:r>
            <a:r>
              <a:rPr lang="es-ES" sz="2000" dirty="0"/>
              <a:t> </a:t>
            </a:r>
            <a:r>
              <a:rPr lang="es-ES" sz="2000" dirty="0" err="1"/>
              <a:t>with</a:t>
            </a:r>
            <a:r>
              <a:rPr lang="es-ES" sz="2000" dirty="0"/>
              <a:t> </a:t>
            </a:r>
            <a:r>
              <a:rPr lang="es-ES" sz="2000" dirty="0" err="1"/>
              <a:t>CPPs</a:t>
            </a:r>
            <a:r>
              <a:rPr lang="es-ES" sz="2000" dirty="0"/>
              <a:t>. </a:t>
            </a:r>
          </a:p>
        </p:txBody>
      </p:sp>
      <p:grpSp>
        <p:nvGrpSpPr>
          <p:cNvPr id="64" name="Grupo 63">
            <a:extLst>
              <a:ext uri="{FF2B5EF4-FFF2-40B4-BE49-F238E27FC236}">
                <a16:creationId xmlns:a16="http://schemas.microsoft.com/office/drawing/2014/main" id="{AA113BDD-2249-7348-A24F-6846984D977E}"/>
              </a:ext>
            </a:extLst>
          </p:cNvPr>
          <p:cNvGrpSpPr/>
          <p:nvPr/>
        </p:nvGrpSpPr>
        <p:grpSpPr>
          <a:xfrm>
            <a:off x="1628921" y="21710650"/>
            <a:ext cx="13432485" cy="5297408"/>
            <a:chOff x="249624" y="770120"/>
            <a:chExt cx="12677485" cy="4884167"/>
          </a:xfrm>
        </p:grpSpPr>
        <p:pic>
          <p:nvPicPr>
            <p:cNvPr id="65" name="Imatge 3">
              <a:extLst>
                <a:ext uri="{FF2B5EF4-FFF2-40B4-BE49-F238E27FC236}">
                  <a16:creationId xmlns:a16="http://schemas.microsoft.com/office/drawing/2014/main" id="{4C1895A6-30C0-814B-9007-DC92655240E2}"/>
                </a:ext>
              </a:extLst>
            </p:cNvPr>
            <p:cNvPicPr>
              <a:picLocks noChangeAspect="1"/>
            </p:cNvPicPr>
            <p:nvPr/>
          </p:nvPicPr>
          <p:blipFill rotWithShape="1">
            <a:blip r:embed="rId10"/>
            <a:srcRect l="19634" t="16088" r="5898" b="12093"/>
            <a:stretch/>
          </p:blipFill>
          <p:spPr>
            <a:xfrm>
              <a:off x="806399" y="1103334"/>
              <a:ext cx="5825772" cy="3939438"/>
            </a:xfrm>
            <a:prstGeom prst="rect">
              <a:avLst/>
            </a:prstGeom>
          </p:spPr>
        </p:pic>
        <p:grpSp>
          <p:nvGrpSpPr>
            <p:cNvPr id="66" name="Grupo 65">
              <a:extLst>
                <a:ext uri="{FF2B5EF4-FFF2-40B4-BE49-F238E27FC236}">
                  <a16:creationId xmlns:a16="http://schemas.microsoft.com/office/drawing/2014/main" id="{5F233947-B52A-9F43-A3DD-FF0331C8FA14}"/>
                </a:ext>
              </a:extLst>
            </p:cNvPr>
            <p:cNvGrpSpPr/>
            <p:nvPr/>
          </p:nvGrpSpPr>
          <p:grpSpPr>
            <a:xfrm>
              <a:off x="249624" y="829377"/>
              <a:ext cx="12677485" cy="4824910"/>
              <a:chOff x="1189612" y="28363607"/>
              <a:chExt cx="14100394" cy="5065208"/>
            </a:xfrm>
          </p:grpSpPr>
          <p:sp>
            <p:nvSpPr>
              <p:cNvPr id="72" name="CuadroTexto 28">
                <a:extLst>
                  <a:ext uri="{FF2B5EF4-FFF2-40B4-BE49-F238E27FC236}">
                    <a16:creationId xmlns:a16="http://schemas.microsoft.com/office/drawing/2014/main" id="{DC3B6F21-584D-CE4D-BBAB-305DCE2864D3}"/>
                  </a:ext>
                </a:extLst>
              </p:cNvPr>
              <p:cNvSpPr txBox="1"/>
              <p:nvPr/>
            </p:nvSpPr>
            <p:spPr>
              <a:xfrm>
                <a:off x="2163753" y="33008777"/>
                <a:ext cx="12079307" cy="420038"/>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000" b="1" dirty="0"/>
                  <a:t>Fig. 3.</a:t>
                </a:r>
                <a:r>
                  <a:rPr lang="es-ES" sz="2000" dirty="0"/>
                  <a:t>Response surface plot for Lic-A loaded NPs : a) Average size; b) PI.</a:t>
                </a:r>
              </a:p>
            </p:txBody>
          </p:sp>
          <p:pic>
            <p:nvPicPr>
              <p:cNvPr id="73" name="Imatge 3">
                <a:extLst>
                  <a:ext uri="{FF2B5EF4-FFF2-40B4-BE49-F238E27FC236}">
                    <a16:creationId xmlns:a16="http://schemas.microsoft.com/office/drawing/2014/main" id="{A368923E-99B5-5149-A458-4559EC7AE268}"/>
                  </a:ext>
                </a:extLst>
              </p:cNvPr>
              <p:cNvPicPr>
                <a:picLocks noChangeAspect="1"/>
              </p:cNvPicPr>
              <p:nvPr/>
            </p:nvPicPr>
            <p:blipFill rotWithShape="1">
              <a:blip r:embed="rId11"/>
              <a:srcRect l="11820" t="14816" r="5441" b="7599"/>
              <a:stretch/>
            </p:blipFill>
            <p:spPr>
              <a:xfrm>
                <a:off x="8355806" y="28363607"/>
                <a:ext cx="6934200" cy="4559110"/>
              </a:xfrm>
              <a:prstGeom prst="rect">
                <a:avLst/>
              </a:prstGeom>
            </p:spPr>
          </p:pic>
          <p:sp>
            <p:nvSpPr>
              <p:cNvPr id="74" name="CuadroTexto 33">
                <a:extLst>
                  <a:ext uri="{FF2B5EF4-FFF2-40B4-BE49-F238E27FC236}">
                    <a16:creationId xmlns:a16="http://schemas.microsoft.com/office/drawing/2014/main" id="{9FDC3361-689C-F343-9869-AF8E322AA166}"/>
                  </a:ext>
                </a:extLst>
              </p:cNvPr>
              <p:cNvSpPr txBox="1"/>
              <p:nvPr/>
            </p:nvSpPr>
            <p:spPr>
              <a:xfrm>
                <a:off x="8736040" y="28366093"/>
                <a:ext cx="1948279" cy="40011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000" b="1" dirty="0"/>
                  <a:t>b)</a:t>
                </a:r>
              </a:p>
            </p:txBody>
          </p:sp>
          <p:sp>
            <p:nvSpPr>
              <p:cNvPr id="75" name="CuadroTexto 34">
                <a:extLst>
                  <a:ext uri="{FF2B5EF4-FFF2-40B4-BE49-F238E27FC236}">
                    <a16:creationId xmlns:a16="http://schemas.microsoft.com/office/drawing/2014/main" id="{264375A1-FA36-ED43-8BB1-C55EF88C6E10}"/>
                  </a:ext>
                </a:extLst>
              </p:cNvPr>
              <p:cNvSpPr txBox="1"/>
              <p:nvPr/>
            </p:nvSpPr>
            <p:spPr>
              <a:xfrm>
                <a:off x="1189612" y="28363607"/>
                <a:ext cx="1948279" cy="40011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000" b="1" dirty="0"/>
                  <a:t>a)</a:t>
                </a:r>
              </a:p>
            </p:txBody>
          </p:sp>
        </p:grpSp>
        <p:sp>
          <p:nvSpPr>
            <p:cNvPr id="67" name="CuadroTexto 9">
              <a:extLst>
                <a:ext uri="{FF2B5EF4-FFF2-40B4-BE49-F238E27FC236}">
                  <a16:creationId xmlns:a16="http://schemas.microsoft.com/office/drawing/2014/main" id="{FAFDEEEB-699B-D44A-9DB4-1784E0108640}"/>
                </a:ext>
              </a:extLst>
            </p:cNvPr>
            <p:cNvSpPr txBox="1"/>
            <p:nvPr/>
          </p:nvSpPr>
          <p:spPr>
            <a:xfrm rot="16200000">
              <a:off x="-936497" y="2195727"/>
              <a:ext cx="3189767" cy="338554"/>
            </a:xfrm>
            <a:prstGeom prst="rect">
              <a:avLst/>
            </a:prstGeom>
            <a:solidFill>
              <a:schemeClr val="bg1"/>
            </a:solid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dirty="0">
                  <a:latin typeface="Calibri" panose="020F0502020204030204" pitchFamily="34" charset="0"/>
                  <a:cs typeface="Calibri" panose="020F0502020204030204" pitchFamily="34" charset="0"/>
                </a:rPr>
                <a:t>Average Size (nm)</a:t>
              </a:r>
            </a:p>
          </p:txBody>
        </p:sp>
        <p:sp>
          <p:nvSpPr>
            <p:cNvPr id="68" name="CuadroTexto 10">
              <a:extLst>
                <a:ext uri="{FF2B5EF4-FFF2-40B4-BE49-F238E27FC236}">
                  <a16:creationId xmlns:a16="http://schemas.microsoft.com/office/drawing/2014/main" id="{7DA79DB1-C372-0B49-9A60-96E562B144A5}"/>
                </a:ext>
              </a:extLst>
            </p:cNvPr>
            <p:cNvSpPr txBox="1"/>
            <p:nvPr/>
          </p:nvSpPr>
          <p:spPr>
            <a:xfrm>
              <a:off x="1601181" y="4734152"/>
              <a:ext cx="3189767" cy="338554"/>
            </a:xfrm>
            <a:prstGeom prst="rect">
              <a:avLst/>
            </a:prstGeom>
            <a:solidFill>
              <a:schemeClr val="bg1"/>
            </a:solid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dirty="0">
                  <a:latin typeface="Calibri" panose="020F0502020204030204" pitchFamily="34" charset="0"/>
                  <a:cs typeface="Calibri" panose="020F0502020204030204" pitchFamily="34" charset="0"/>
                </a:rPr>
                <a:t>Licochalcone-A (mg/mL)</a:t>
              </a:r>
            </a:p>
          </p:txBody>
        </p:sp>
        <p:sp>
          <p:nvSpPr>
            <p:cNvPr id="69" name="CuadroTexto 11">
              <a:extLst>
                <a:ext uri="{FF2B5EF4-FFF2-40B4-BE49-F238E27FC236}">
                  <a16:creationId xmlns:a16="http://schemas.microsoft.com/office/drawing/2014/main" id="{BDE9E645-027C-B742-B667-7A519DDC0412}"/>
                </a:ext>
              </a:extLst>
            </p:cNvPr>
            <p:cNvSpPr txBox="1"/>
            <p:nvPr/>
          </p:nvSpPr>
          <p:spPr>
            <a:xfrm>
              <a:off x="11124408" y="4363119"/>
              <a:ext cx="1802699" cy="338554"/>
            </a:xfrm>
            <a:prstGeom prst="rect">
              <a:avLst/>
            </a:prstGeom>
            <a:solidFill>
              <a:schemeClr val="bg1"/>
            </a:solid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dirty="0">
                  <a:latin typeface="Calibri" panose="020F0502020204030204" pitchFamily="34" charset="0"/>
                  <a:cs typeface="Calibri" panose="020F0502020204030204" pitchFamily="34" charset="0"/>
                </a:rPr>
                <a:t>Tween (%)</a:t>
              </a:r>
            </a:p>
          </p:txBody>
        </p:sp>
        <p:sp>
          <p:nvSpPr>
            <p:cNvPr id="70" name="CuadroTexto 12">
              <a:extLst>
                <a:ext uri="{FF2B5EF4-FFF2-40B4-BE49-F238E27FC236}">
                  <a16:creationId xmlns:a16="http://schemas.microsoft.com/office/drawing/2014/main" id="{F53A268A-385E-8B45-AB63-B12828B88A04}"/>
                </a:ext>
              </a:extLst>
            </p:cNvPr>
            <p:cNvSpPr txBox="1"/>
            <p:nvPr/>
          </p:nvSpPr>
          <p:spPr>
            <a:xfrm>
              <a:off x="7730898" y="4622140"/>
              <a:ext cx="3189767" cy="338554"/>
            </a:xfrm>
            <a:prstGeom prst="rect">
              <a:avLst/>
            </a:prstGeom>
            <a:solidFill>
              <a:schemeClr val="bg1"/>
            </a:solid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dirty="0">
                  <a:latin typeface="Calibri" panose="020F0502020204030204" pitchFamily="34" charset="0"/>
                  <a:cs typeface="Calibri" panose="020F0502020204030204" pitchFamily="34" charset="0"/>
                </a:rPr>
                <a:t>Licochalcone-A (mg/mL)</a:t>
              </a:r>
            </a:p>
          </p:txBody>
        </p:sp>
        <p:sp>
          <p:nvSpPr>
            <p:cNvPr id="71" name="CuadroTexto 13">
              <a:extLst>
                <a:ext uri="{FF2B5EF4-FFF2-40B4-BE49-F238E27FC236}">
                  <a16:creationId xmlns:a16="http://schemas.microsoft.com/office/drawing/2014/main" id="{191869D1-4CBA-E84E-B887-C2B3D30B6C30}"/>
                </a:ext>
              </a:extLst>
            </p:cNvPr>
            <p:cNvSpPr txBox="1"/>
            <p:nvPr/>
          </p:nvSpPr>
          <p:spPr>
            <a:xfrm>
              <a:off x="4790948" y="4374780"/>
              <a:ext cx="3189767" cy="338554"/>
            </a:xfrm>
            <a:prstGeom prst="rect">
              <a:avLst/>
            </a:prstGeom>
            <a:solidFill>
              <a:schemeClr val="bg1"/>
            </a:solid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dirty="0">
                  <a:latin typeface="Calibri" panose="020F0502020204030204" pitchFamily="34" charset="0"/>
                  <a:cs typeface="Calibri" panose="020F0502020204030204" pitchFamily="34" charset="0"/>
                </a:rPr>
                <a:t>Tween (%)</a:t>
              </a:r>
            </a:p>
          </p:txBody>
        </p:sp>
      </p:grpSp>
      <p:graphicFrame>
        <p:nvGraphicFramePr>
          <p:cNvPr id="6" name="Objeto 5">
            <a:extLst>
              <a:ext uri="{FF2B5EF4-FFF2-40B4-BE49-F238E27FC236}">
                <a16:creationId xmlns:a16="http://schemas.microsoft.com/office/drawing/2014/main" id="{2AC3C698-A951-1149-8C39-EE7CACDF6D54}"/>
              </a:ext>
            </a:extLst>
          </p:cNvPr>
          <p:cNvGraphicFramePr>
            <a:graphicFrameLocks noChangeAspect="1"/>
          </p:cNvGraphicFramePr>
          <p:nvPr>
            <p:extLst>
              <p:ext uri="{D42A27DB-BD31-4B8C-83A1-F6EECF244321}">
                <p14:modId xmlns:p14="http://schemas.microsoft.com/office/powerpoint/2010/main" val="823056202"/>
              </p:ext>
            </p:extLst>
          </p:nvPr>
        </p:nvGraphicFramePr>
        <p:xfrm>
          <a:off x="14757521" y="29914703"/>
          <a:ext cx="13903869" cy="1397147"/>
        </p:xfrm>
        <a:graphic>
          <a:graphicData uri="http://schemas.openxmlformats.org/presentationml/2006/ole">
            <mc:AlternateContent xmlns:mc="http://schemas.openxmlformats.org/markup-compatibility/2006">
              <mc:Choice xmlns:v="urn:schemas-microsoft-com:vml" Requires="v">
                <p:oleObj spid="_x0000_s1106" name="Hoja de cálculo" r:id="rId12" imgW="7835900" imgH="787400" progId="Excel.Sheet.12">
                  <p:embed/>
                </p:oleObj>
              </mc:Choice>
              <mc:Fallback>
                <p:oleObj name="Hoja de cálculo" r:id="rId12" imgW="7835900" imgH="787400" progId="Excel.Sheet.12">
                  <p:embed/>
                  <p:pic>
                    <p:nvPicPr>
                      <p:cNvPr id="0" name=""/>
                      <p:cNvPicPr/>
                      <p:nvPr/>
                    </p:nvPicPr>
                    <p:blipFill>
                      <a:blip r:embed="rId13"/>
                      <a:stretch>
                        <a:fillRect/>
                      </a:stretch>
                    </p:blipFill>
                    <p:spPr>
                      <a:xfrm>
                        <a:off x="14757521" y="29914703"/>
                        <a:ext cx="13903869" cy="1397147"/>
                      </a:xfrm>
                      <a:prstGeom prst="rect">
                        <a:avLst/>
                      </a:prstGeom>
                    </p:spPr>
                  </p:pic>
                </p:oleObj>
              </mc:Fallback>
            </mc:AlternateContent>
          </a:graphicData>
        </a:graphic>
      </p:graphicFrame>
      <p:sp>
        <p:nvSpPr>
          <p:cNvPr id="54" name="88 Rectángulo redondeado">
            <a:extLst>
              <a:ext uri="{FF2B5EF4-FFF2-40B4-BE49-F238E27FC236}">
                <a16:creationId xmlns:a16="http://schemas.microsoft.com/office/drawing/2014/main" id="{419AF24C-901E-B547-9E59-6DFF528EB009}"/>
              </a:ext>
            </a:extLst>
          </p:cNvPr>
          <p:cNvSpPr/>
          <p:nvPr/>
        </p:nvSpPr>
        <p:spPr bwMode="auto">
          <a:xfrm>
            <a:off x="1485392" y="38322250"/>
            <a:ext cx="27304431" cy="1334739"/>
          </a:xfrm>
          <a:prstGeom prst="roundRect">
            <a:avLst>
              <a:gd name="adj" fmla="val 7067"/>
            </a:avLst>
          </a:prstGeom>
          <a:noFill/>
          <a:ln w="88900" cap="flat" cmpd="sng" algn="ctr">
            <a:solidFill>
              <a:schemeClr val="accent4">
                <a:lumMod val="60000"/>
                <a:lumOff val="40000"/>
              </a:schemeClr>
            </a:solidFill>
            <a:prstDash val="solid"/>
            <a:round/>
            <a:headEnd type="none" w="med" len="med"/>
            <a:tailEnd type="none" w="med" len="med"/>
          </a:ln>
          <a:effectLst>
            <a:innerShdw blurRad="63500" dist="50800" dir="5400000">
              <a:prstClr val="black">
                <a:alpha val="50000"/>
              </a:prstClr>
            </a:innerShdw>
          </a:effectLst>
        </p:spPr>
        <p:txBody>
          <a:bodyPr wrap="square" lIns="358200" tIns="179100" rIns="358200" bIns="179100">
            <a:spAutoFit/>
          </a:bodyPr>
          <a:lstStyle/>
          <a:p>
            <a:pPr algn="just" defTabSz="511702"/>
            <a:r>
              <a:rPr lang="en-US" sz="3000" b="1" dirty="0">
                <a:solidFill>
                  <a:schemeClr val="accent4">
                    <a:lumMod val="75000"/>
                  </a:schemeClr>
                </a:solidFill>
                <a:effectLst>
                  <a:outerShdw blurRad="38100" dist="38100" dir="2700000" algn="tl">
                    <a:srgbClr val="C0C0C0"/>
                  </a:outerShdw>
                </a:effectLst>
              </a:rPr>
              <a:t>ACKNOWLEDGMENT: </a:t>
            </a:r>
            <a:r>
              <a:rPr lang="es-ES" sz="3000" dirty="0" err="1"/>
              <a:t>We</a:t>
            </a:r>
            <a:r>
              <a:rPr lang="es-ES" sz="3000" dirty="0"/>
              <a:t> </a:t>
            </a:r>
            <a:r>
              <a:rPr lang="es-ES" sz="3000" dirty="0" err="1"/>
              <a:t>acknowledge</a:t>
            </a:r>
            <a:r>
              <a:rPr lang="es-ES" sz="3000" dirty="0"/>
              <a:t> </a:t>
            </a:r>
            <a:r>
              <a:rPr lang="es-ES" sz="3000" dirty="0" err="1"/>
              <a:t>funding</a:t>
            </a:r>
            <a:r>
              <a:rPr lang="es-ES" sz="3000" dirty="0"/>
              <a:t> </a:t>
            </a:r>
            <a:r>
              <a:rPr lang="es-ES" sz="3000" dirty="0" err="1"/>
              <a:t>received</a:t>
            </a:r>
            <a:r>
              <a:rPr lang="es-ES" sz="3000" dirty="0"/>
              <a:t> from </a:t>
            </a:r>
            <a:r>
              <a:rPr lang="es-ES" sz="3000" dirty="0" err="1"/>
              <a:t>the</a:t>
            </a:r>
            <a:r>
              <a:rPr lang="es-ES" sz="3000" dirty="0"/>
              <a:t> </a:t>
            </a:r>
            <a:r>
              <a:rPr lang="es-ES" sz="3000" dirty="0" err="1"/>
              <a:t>Spanish</a:t>
            </a:r>
            <a:r>
              <a:rPr lang="es-ES" sz="3000" dirty="0"/>
              <a:t> </a:t>
            </a:r>
            <a:r>
              <a:rPr lang="es-ES" sz="3000" dirty="0" err="1"/>
              <a:t>Ministry</a:t>
            </a:r>
            <a:r>
              <a:rPr lang="es-ES" sz="3000" dirty="0"/>
              <a:t> of </a:t>
            </a:r>
            <a:r>
              <a:rPr lang="es-ES" sz="3000" dirty="0" err="1"/>
              <a:t>Economy</a:t>
            </a:r>
            <a:r>
              <a:rPr lang="es-ES" sz="3000" dirty="0"/>
              <a:t>, </a:t>
            </a:r>
            <a:r>
              <a:rPr lang="es-ES" sz="3000" dirty="0" err="1"/>
              <a:t>Industry</a:t>
            </a:r>
            <a:r>
              <a:rPr lang="es-ES" sz="3000" dirty="0"/>
              <a:t> and </a:t>
            </a:r>
            <a:r>
              <a:rPr lang="es-ES" sz="3000" dirty="0" err="1"/>
              <a:t>Competitiveness</a:t>
            </a:r>
            <a:r>
              <a:rPr lang="es-ES" sz="3000" dirty="0"/>
              <a:t> (MINECO) and </a:t>
            </a:r>
            <a:r>
              <a:rPr lang="es-ES" sz="3000" dirty="0" err="1"/>
              <a:t>the</a:t>
            </a:r>
            <a:r>
              <a:rPr lang="es-ES" sz="3000" dirty="0"/>
              <a:t> </a:t>
            </a:r>
            <a:r>
              <a:rPr lang="es-ES" sz="3000" dirty="0" err="1"/>
              <a:t>European</a:t>
            </a:r>
            <a:r>
              <a:rPr lang="es-ES" sz="3000" dirty="0"/>
              <a:t> Regional  </a:t>
            </a:r>
            <a:r>
              <a:rPr lang="es-ES" sz="3000" dirty="0" err="1"/>
              <a:t>Development</a:t>
            </a:r>
            <a:r>
              <a:rPr lang="es-ES" sz="3000" dirty="0"/>
              <a:t> </a:t>
            </a:r>
            <a:r>
              <a:rPr lang="es-ES" sz="3000" dirty="0" err="1"/>
              <a:t>Fund</a:t>
            </a:r>
            <a:r>
              <a:rPr lang="es-ES" sz="3000" dirty="0"/>
              <a:t> (</a:t>
            </a:r>
            <a:r>
              <a:rPr lang="es-ES" sz="3000" dirty="0" err="1"/>
              <a:t>Grant</a:t>
            </a:r>
            <a:r>
              <a:rPr lang="es-ES" sz="3000" dirty="0"/>
              <a:t> RTI2018-094120-B-I00). </a:t>
            </a:r>
          </a:p>
        </p:txBody>
      </p:sp>
    </p:spTree>
    <p:extLst>
      <p:ext uri="{BB962C8B-B14F-4D97-AF65-F5344CB8AC3E}">
        <p14:creationId xmlns:p14="http://schemas.microsoft.com/office/powerpoint/2010/main" val="1088454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1050</Words>
  <Application>Microsoft Macintosh PowerPoint</Application>
  <PresentationFormat>Personalizado</PresentationFormat>
  <Paragraphs>46</Paragraphs>
  <Slides>1</Slides>
  <Notes>0</Notes>
  <HiddenSlides>0</HiddenSlides>
  <MMClips>0</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1</vt:i4>
      </vt:variant>
    </vt:vector>
  </HeadingPairs>
  <TitlesOfParts>
    <vt:vector size="9" baseType="lpstr">
      <vt:lpstr>Arial</vt:lpstr>
      <vt:lpstr>Calibri</vt:lpstr>
      <vt:lpstr>Calibri Light</vt:lpstr>
      <vt:lpstr>Times New Roman</vt:lpstr>
      <vt:lpstr>Tipo de letra del sistema regular</vt:lpstr>
      <vt:lpstr>Office Theme</vt:lpstr>
      <vt:lpstr>Custom Design</vt:lpstr>
      <vt:lpstr>Hoja de cálculo</vt:lpstr>
      <vt:lpstr>Design of Nanoparticles functionalized with Cell Penetrating Peptides for the treatment of Alzheimer's disease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Ruthie Galindo</cp:lastModifiedBy>
  <cp:revision>118</cp:revision>
  <dcterms:created xsi:type="dcterms:W3CDTF">2015-04-04T09:45:50Z</dcterms:created>
  <dcterms:modified xsi:type="dcterms:W3CDTF">2020-10-31T14:04:02Z</dcterms:modified>
</cp:coreProperties>
</file>