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65" r:id="rId3"/>
  </p:sldIdLst>
  <p:sldSz cx="30275213" cy="42811700"/>
  <p:notesSz cx="6858000" cy="9144000"/>
  <p:defaultTextStyle>
    <a:defPPr>
      <a:defRPr lang="fr-FR"/>
    </a:defPPr>
    <a:lvl1pPr marL="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57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486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Schalnich" initials="MS" lastIdx="3" clrIdx="0"/>
  <p:cmAuthor id="1" name="Samanta" initials="S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99"/>
    <a:srgbClr val="6A4E9D"/>
    <a:srgbClr val="5E4197"/>
    <a:srgbClr val="6032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5340" autoAdjust="0"/>
    <p:restoredTop sz="94660"/>
  </p:normalViewPr>
  <p:slideViewPr>
    <p:cSldViewPr>
      <p:cViewPr>
        <p:scale>
          <a:sx n="30" d="100"/>
          <a:sy n="30" d="100"/>
        </p:scale>
        <p:origin x="-1152" y="1956"/>
      </p:cViewPr>
      <p:guideLst>
        <p:guide orient="horz" pos="13486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18" Type="http://schemas.openxmlformats.org/officeDocument/2006/relationships/image" Target="../media/image1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17" Type="http://schemas.openxmlformats.org/officeDocument/2006/relationships/image" Target="../media/image17.emf"/><Relationship Id="rId2" Type="http://schemas.openxmlformats.org/officeDocument/2006/relationships/image" Target="../media/image2.emf"/><Relationship Id="rId16" Type="http://schemas.openxmlformats.org/officeDocument/2006/relationships/image" Target="../media/image16.emf"/><Relationship Id="rId20" Type="http://schemas.openxmlformats.org/officeDocument/2006/relationships/image" Target="../media/image20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5" Type="http://schemas.openxmlformats.org/officeDocument/2006/relationships/image" Target="../media/image15.emf"/><Relationship Id="rId10" Type="http://schemas.openxmlformats.org/officeDocument/2006/relationships/image" Target="../media/image10.emf"/><Relationship Id="rId19" Type="http://schemas.openxmlformats.org/officeDocument/2006/relationships/image" Target="../media/image19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FBF3B-F983-4F41-9E6C-02008BB91DD1}" type="datetimeFigureOut">
              <a:rPr lang="fr-FR" smtClean="0"/>
              <a:pPr/>
              <a:t>30/10/2020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9082-9D5D-43A3-B675-27AB9B8E55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1pPr>
    <a:lvl2pPr marL="146281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2pPr>
    <a:lvl3pPr marL="2925623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3pPr>
    <a:lvl4pPr marL="4388434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4pPr>
    <a:lvl5pPr marL="5851246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5pPr>
    <a:lvl6pPr marL="7314057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6pPr>
    <a:lvl7pPr marL="8776868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7pPr>
    <a:lvl8pPr marL="10239680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8pPr>
    <a:lvl9pPr marL="11702491" algn="l" defTabSz="2925623" rtl="0" eaLnBrk="1" latinLnBrk="0" hangingPunct="1">
      <a:defRPr sz="38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9391"/>
            <a:ext cx="25733931" cy="91767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9965"/>
            <a:ext cx="21192649" cy="109407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21E2D-A50B-495F-9AA4-3F10866B781B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6B278-45EA-45CC-9642-20CC60EAB0D1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9529" y="1714471"/>
            <a:ext cx="6811923" cy="36528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761" y="1714471"/>
            <a:ext cx="19931182" cy="36528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16925-72EC-42D4-94D3-A1003B939FCE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Paper</a:t>
            </a:r>
            <a:r>
              <a:rPr lang="it-IT" dirty="0"/>
              <a:t>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2774612" y="5479523"/>
            <a:ext cx="16453907" cy="1318062"/>
          </a:xfrm>
        </p:spPr>
        <p:txBody>
          <a:bodyPr>
            <a:normAutofit/>
          </a:bodyPr>
          <a:lstStyle>
            <a:lvl1pPr marL="0" indent="0" algn="r">
              <a:buNone/>
              <a:defRPr sz="54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</a:t>
            </a:r>
            <a:r>
              <a:rPr lang="it-IT" dirty="0" err="1"/>
              <a:t>author’s</a:t>
            </a:r>
            <a:r>
              <a:rPr lang="it-IT" dirty="0"/>
              <a:t> </a:t>
            </a:r>
            <a:r>
              <a:rPr lang="it-IT" dirty="0" err="1"/>
              <a:t>name</a:t>
            </a:r>
            <a:r>
              <a:rPr lang="it-IT" dirty="0"/>
              <a:t> and </a:t>
            </a:r>
            <a:r>
              <a:rPr lang="it-IT" dirty="0" err="1"/>
              <a:t>affiliation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594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06456"/>
            <a:ext cx="22706410" cy="149048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6055"/>
            <a:ext cx="22706410" cy="103362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92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3215"/>
            <a:ext cx="26112371" cy="178084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50163"/>
            <a:ext cx="26112371" cy="93650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36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11396633"/>
            <a:ext cx="12803892" cy="2716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4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79" y="2279343"/>
            <a:ext cx="26112371" cy="8274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687" y="10494814"/>
            <a:ext cx="12809147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6687" y="15638164"/>
            <a:ext cx="12809147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7" y="10494814"/>
            <a:ext cx="12872223" cy="51433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7" y="15638164"/>
            <a:ext cx="12872223" cy="23001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51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3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60309-1331-4F8F-AC1F-972AC9046391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9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687" y="2854114"/>
            <a:ext cx="9765859" cy="99893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72223" y="6164110"/>
            <a:ext cx="15326827" cy="304240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6687" y="12843511"/>
            <a:ext cx="9765859" cy="237941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40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72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4" y="2279325"/>
            <a:ext cx="6528093" cy="362809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9" y="2279325"/>
            <a:ext cx="19079692" cy="362809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3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10497"/>
            <a:ext cx="25733931" cy="850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5428"/>
            <a:ext cx="25733931" cy="93650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96765-7664-41F5-8267-06B87A0274DD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761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9900" y="9989411"/>
            <a:ext cx="13371552" cy="2825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9947-2A44-4499-8893-791A730D1CEB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3086"/>
            <a:ext cx="13376810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6859"/>
            <a:ext cx="13376810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6" y="9583086"/>
            <a:ext cx="13382065" cy="39937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6" y="13576859"/>
            <a:ext cx="13382065" cy="246662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4740-CB78-4DA2-9449-5BA6BAB8E8B9}" type="datetime1">
              <a:rPr lang="fr-FR" smtClean="0"/>
              <a:t>30/10/2020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13E3-8353-4C2E-BE7C-26AE1B623ED5}" type="datetime1">
              <a:rPr lang="fr-FR" smtClean="0"/>
              <a:t>30/10/2020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3025-920A-462C-B19C-06B25E7A86DA}" type="datetime1">
              <a:rPr lang="fr-FR" smtClean="0"/>
              <a:t>30/10/2020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958703" y="39680118"/>
            <a:ext cx="7064216" cy="2279326"/>
          </a:xfrm>
        </p:spPr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9" y="1704542"/>
            <a:ext cx="9960336" cy="72542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7" y="1704558"/>
            <a:ext cx="16924685" cy="36538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9" y="8958760"/>
            <a:ext cx="9960336" cy="292843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D6D2-AC3E-41CF-B9A3-5BCCE2F511AB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4" y="29968193"/>
            <a:ext cx="18165128" cy="35379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4" y="3825307"/>
            <a:ext cx="18165128" cy="256870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4" y="33506104"/>
            <a:ext cx="18165128" cy="50244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28312-C233-4B5A-993A-6F581BBA2EDC}" type="datetime1">
              <a:rPr lang="fr-FR" smtClean="0"/>
              <a:t>30/10/2020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7135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989411"/>
            <a:ext cx="27247692" cy="28253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761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A5E1-D094-4A0B-B20B-B561C85E6A82}" type="datetime1">
              <a:rPr lang="fr-FR" smtClean="0"/>
              <a:t>30/10/2020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4031" y="39680118"/>
            <a:ext cx="9587151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7236" y="39680118"/>
            <a:ext cx="7064216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AE96-855E-42B1-8DE9-9C9E68DE18C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9343"/>
            <a:ext cx="26112371" cy="827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6633"/>
            <a:ext cx="26112371" cy="2716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4ED9-1BAC-43CE-92AB-135E2507265C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80118"/>
            <a:ext cx="10217884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80118"/>
            <a:ext cx="6811923" cy="2279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9872-1DA2-4001-977B-942AFF1DF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8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emf"/><Relationship Id="rId18" Type="http://schemas.openxmlformats.org/officeDocument/2006/relationships/oleObject" Target="../embeddings/oleObject8.bin"/><Relationship Id="rId26" Type="http://schemas.openxmlformats.org/officeDocument/2006/relationships/image" Target="../media/image22.jpeg"/><Relationship Id="rId39" Type="http://schemas.openxmlformats.org/officeDocument/2006/relationships/oleObject" Target="../embeddings/oleObject18.bin"/><Relationship Id="rId3" Type="http://schemas.openxmlformats.org/officeDocument/2006/relationships/image" Target="../media/image21.png"/><Relationship Id="rId21" Type="http://schemas.openxmlformats.org/officeDocument/2006/relationships/image" Target="../media/image9.emf"/><Relationship Id="rId34" Type="http://schemas.openxmlformats.org/officeDocument/2006/relationships/image" Target="../media/image14.emf"/><Relationship Id="rId42" Type="http://schemas.openxmlformats.org/officeDocument/2006/relationships/image" Target="../media/image18.emf"/><Relationship Id="rId47" Type="http://schemas.openxmlformats.org/officeDocument/2006/relationships/image" Target="../media/image19.emf"/><Relationship Id="rId50" Type="http://schemas.openxmlformats.org/officeDocument/2006/relationships/image" Target="../media/image26.tiff"/><Relationship Id="rId7" Type="http://schemas.openxmlformats.org/officeDocument/2006/relationships/image" Target="../media/image2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7.emf"/><Relationship Id="rId25" Type="http://schemas.openxmlformats.org/officeDocument/2006/relationships/image" Target="../media/image11.emf"/><Relationship Id="rId33" Type="http://schemas.openxmlformats.org/officeDocument/2006/relationships/oleObject" Target="../embeddings/oleObject15.bin"/><Relationship Id="rId38" Type="http://schemas.openxmlformats.org/officeDocument/2006/relationships/image" Target="../media/image16.emf"/><Relationship Id="rId46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oleObject" Target="../embeddings/oleObject13.bin"/><Relationship Id="rId41" Type="http://schemas.openxmlformats.org/officeDocument/2006/relationships/oleObject" Target="../embeddings/oleObject19.bin"/><Relationship Id="rId54" Type="http://schemas.openxmlformats.org/officeDocument/2006/relationships/image" Target="../media/image30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emf"/><Relationship Id="rId24" Type="http://schemas.openxmlformats.org/officeDocument/2006/relationships/oleObject" Target="../embeddings/oleObject11.bin"/><Relationship Id="rId32" Type="http://schemas.openxmlformats.org/officeDocument/2006/relationships/image" Target="../media/image13.emf"/><Relationship Id="rId37" Type="http://schemas.openxmlformats.org/officeDocument/2006/relationships/oleObject" Target="../embeddings/oleObject17.bin"/><Relationship Id="rId40" Type="http://schemas.openxmlformats.org/officeDocument/2006/relationships/image" Target="../media/image17.emf"/><Relationship Id="rId45" Type="http://schemas.openxmlformats.org/officeDocument/2006/relationships/oleObject" Target="../embeddings/oleObject20.bin"/><Relationship Id="rId53" Type="http://schemas.openxmlformats.org/officeDocument/2006/relationships/image" Target="../media/image29.png"/><Relationship Id="rId5" Type="http://schemas.openxmlformats.org/officeDocument/2006/relationships/image" Target="../media/image1.emf"/><Relationship Id="rId15" Type="http://schemas.openxmlformats.org/officeDocument/2006/relationships/image" Target="../media/image6.emf"/><Relationship Id="rId23" Type="http://schemas.openxmlformats.org/officeDocument/2006/relationships/image" Target="../media/image10.emf"/><Relationship Id="rId28" Type="http://schemas.openxmlformats.org/officeDocument/2006/relationships/image" Target="../media/image23.tiff"/><Relationship Id="rId36" Type="http://schemas.openxmlformats.org/officeDocument/2006/relationships/image" Target="../media/image15.emf"/><Relationship Id="rId49" Type="http://schemas.openxmlformats.org/officeDocument/2006/relationships/image" Target="../media/image20.e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8.emf"/><Relationship Id="rId31" Type="http://schemas.openxmlformats.org/officeDocument/2006/relationships/oleObject" Target="../embeddings/oleObject14.bin"/><Relationship Id="rId44" Type="http://schemas.openxmlformats.org/officeDocument/2006/relationships/image" Target="../media/image25.emf"/><Relationship Id="rId52" Type="http://schemas.openxmlformats.org/officeDocument/2006/relationships/image" Target="../media/image28.jpg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e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oleObject" Target="../embeddings/oleObject12.bin"/><Relationship Id="rId30" Type="http://schemas.openxmlformats.org/officeDocument/2006/relationships/image" Target="../media/image12.emf"/><Relationship Id="rId35" Type="http://schemas.openxmlformats.org/officeDocument/2006/relationships/oleObject" Target="../embeddings/oleObject16.bin"/><Relationship Id="rId43" Type="http://schemas.openxmlformats.org/officeDocument/2006/relationships/image" Target="../media/image24.emf"/><Relationship Id="rId48" Type="http://schemas.openxmlformats.org/officeDocument/2006/relationships/oleObject" Target="../embeddings/oleObject22.bin"/><Relationship Id="rId8" Type="http://schemas.openxmlformats.org/officeDocument/2006/relationships/oleObject" Target="../embeddings/oleObject3.bin"/><Relationship Id="rId51" Type="http://schemas.openxmlformats.org/officeDocument/2006/relationships/image" Target="../media/image2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ounded Rectangle 43">
            <a:extLst>
              <a:ext uri="{FF2B5EF4-FFF2-40B4-BE49-F238E27FC236}">
                <a16:creationId xmlns="" xmlns:a16="http://schemas.microsoft.com/office/drawing/2014/main" id="{BBB0FFAF-2391-48A1-8683-9CFAFAAA5967}"/>
              </a:ext>
            </a:extLst>
          </p:cNvPr>
          <p:cNvSpPr/>
          <p:nvPr/>
        </p:nvSpPr>
        <p:spPr>
          <a:xfrm>
            <a:off x="1828842" y="24072850"/>
            <a:ext cx="2188696" cy="16250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1" name="Rounded Rectangle 43">
            <a:extLst>
              <a:ext uri="{FF2B5EF4-FFF2-40B4-BE49-F238E27FC236}">
                <a16:creationId xmlns="" xmlns:a16="http://schemas.microsoft.com/office/drawing/2014/main" id="{BBB0FFAF-2391-48A1-8683-9CFAFAAA5967}"/>
              </a:ext>
            </a:extLst>
          </p:cNvPr>
          <p:cNvSpPr/>
          <p:nvPr/>
        </p:nvSpPr>
        <p:spPr>
          <a:xfrm>
            <a:off x="22063706" y="30600415"/>
            <a:ext cx="2598899" cy="19306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6" name="Rounded Rectangle 43">
            <a:extLst>
              <a:ext uri="{FF2B5EF4-FFF2-40B4-BE49-F238E27FC236}">
                <a16:creationId xmlns="" xmlns:a16="http://schemas.microsoft.com/office/drawing/2014/main" id="{BBB0FFAF-2391-48A1-8683-9CFAFAAA5967}"/>
              </a:ext>
            </a:extLst>
          </p:cNvPr>
          <p:cNvSpPr/>
          <p:nvPr/>
        </p:nvSpPr>
        <p:spPr>
          <a:xfrm>
            <a:off x="22063706" y="24758650"/>
            <a:ext cx="2598900" cy="1752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2" name="Rounded Rectangle 43">
            <a:extLst>
              <a:ext uri="{FF2B5EF4-FFF2-40B4-BE49-F238E27FC236}">
                <a16:creationId xmlns="" xmlns:a16="http://schemas.microsoft.com/office/drawing/2014/main" id="{BBB0FFAF-2391-48A1-8683-9CFAFAAA5967}"/>
              </a:ext>
            </a:extLst>
          </p:cNvPr>
          <p:cNvSpPr/>
          <p:nvPr/>
        </p:nvSpPr>
        <p:spPr>
          <a:xfrm>
            <a:off x="10177483" y="33268225"/>
            <a:ext cx="2188696" cy="16250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1" y="1714454"/>
            <a:ext cx="27247692" cy="2089196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62000">
                      <a:srgbClr val="7030A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92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Novel Bioactive Nucleoside and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62000">
                      <a:srgbClr val="7030A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92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I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62000">
                      <a:srgbClr val="7030A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92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sonucleotide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62000">
                      <a:srgbClr val="7030A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92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 Analogs of Therapeutic Interest</a:t>
            </a:r>
            <a:endParaRPr lang="en-US" sz="5400" b="1" dirty="0">
              <a:gradFill>
                <a:gsLst>
                  <a:gs pos="62000">
                    <a:srgbClr val="7030A0"/>
                  </a:gs>
                  <a:gs pos="39999">
                    <a:srgbClr val="0A128C"/>
                  </a:gs>
                  <a:gs pos="70000">
                    <a:srgbClr val="181CC7"/>
                  </a:gs>
                  <a:gs pos="92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13761" y="6546850"/>
            <a:ext cx="27416044" cy="3268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06616" y="3803650"/>
            <a:ext cx="27423189" cy="3139321"/>
          </a:xfrm>
          <a:prstGeom prst="rect">
            <a:avLst/>
          </a:prstGeom>
          <a:solidFill>
            <a:srgbClr val="6633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4000" u="sng" dirty="0" smtClean="0">
                <a:solidFill>
                  <a:schemeClr val="bg1"/>
                </a:solidFill>
              </a:rPr>
              <a:t>Nuno </a:t>
            </a:r>
            <a:r>
              <a:rPr lang="pt-PT" sz="4000" u="sng" dirty="0">
                <a:solidFill>
                  <a:schemeClr val="bg1"/>
                </a:solidFill>
              </a:rPr>
              <a:t>M. Xavier</a:t>
            </a:r>
            <a:r>
              <a:rPr lang="pt-PT" sz="4000" dirty="0">
                <a:solidFill>
                  <a:schemeClr val="bg1"/>
                </a:solidFill>
              </a:rPr>
              <a:t>,</a:t>
            </a:r>
            <a:r>
              <a:rPr lang="pt-PT" sz="4000" baseline="30000" dirty="0">
                <a:solidFill>
                  <a:schemeClr val="bg1"/>
                </a:solidFill>
              </a:rPr>
              <a:t>[a]</a:t>
            </a:r>
            <a:r>
              <a:rPr lang="pt-PT" sz="4000" dirty="0">
                <a:solidFill>
                  <a:schemeClr val="bg1"/>
                </a:solidFill>
              </a:rPr>
              <a:t> Rita Gonçalves-Pereira,</a:t>
            </a:r>
            <a:r>
              <a:rPr lang="pt-PT" sz="4000" baseline="30000" dirty="0">
                <a:solidFill>
                  <a:schemeClr val="bg1"/>
                </a:solidFill>
              </a:rPr>
              <a:t>[a]</a:t>
            </a:r>
            <a:r>
              <a:rPr lang="pt-PT" sz="4000" dirty="0">
                <a:solidFill>
                  <a:schemeClr val="bg1"/>
                </a:solidFill>
              </a:rPr>
              <a:t> Eduardo C. de Sousa,</a:t>
            </a:r>
            <a:r>
              <a:rPr lang="pt-PT" sz="4000" baseline="30000" dirty="0">
                <a:solidFill>
                  <a:schemeClr val="bg1"/>
                </a:solidFill>
              </a:rPr>
              <a:t>[a]</a:t>
            </a:r>
            <a:r>
              <a:rPr lang="pt-PT" sz="4000" dirty="0">
                <a:solidFill>
                  <a:schemeClr val="bg1"/>
                </a:solidFill>
              </a:rPr>
              <a:t> Radek Jorda,</a:t>
            </a:r>
            <a:r>
              <a:rPr lang="pt-PT" sz="4000" baseline="30000" dirty="0">
                <a:solidFill>
                  <a:schemeClr val="bg1"/>
                </a:solidFill>
              </a:rPr>
              <a:t>[b] </a:t>
            </a:r>
            <a:r>
              <a:rPr lang="pt-PT" sz="4000" dirty="0" smtClean="0">
                <a:solidFill>
                  <a:schemeClr val="bg1"/>
                </a:solidFill>
              </a:rPr>
              <a:t>Anne </a:t>
            </a:r>
            <a:r>
              <a:rPr lang="pt-PT" sz="4000" dirty="0">
                <a:solidFill>
                  <a:schemeClr val="bg1"/>
                </a:solidFill>
              </a:rPr>
              <a:t>Loesche</a:t>
            </a:r>
            <a:r>
              <a:rPr lang="pt-PT" sz="4000" dirty="0" smtClean="0">
                <a:solidFill>
                  <a:schemeClr val="bg1"/>
                </a:solidFill>
              </a:rPr>
              <a:t>,</a:t>
            </a:r>
            <a:r>
              <a:rPr lang="pt-PT" sz="4000" baseline="30000" dirty="0" smtClean="0">
                <a:solidFill>
                  <a:schemeClr val="bg1"/>
                </a:solidFill>
              </a:rPr>
              <a:t>[</a:t>
            </a:r>
            <a:r>
              <a:rPr lang="pt-PT" sz="4000" baseline="30000" dirty="0">
                <a:solidFill>
                  <a:schemeClr val="bg1"/>
                </a:solidFill>
              </a:rPr>
              <a:t>c]</a:t>
            </a:r>
            <a:r>
              <a:rPr lang="pt-PT" sz="4000" dirty="0">
                <a:solidFill>
                  <a:schemeClr val="bg1"/>
                </a:solidFill>
              </a:rPr>
              <a:t> </a:t>
            </a:r>
            <a:r>
              <a:rPr lang="pt-PT" sz="4000" dirty="0" smtClean="0">
                <a:solidFill>
                  <a:schemeClr val="bg1"/>
                </a:solidFill>
              </a:rPr>
              <a:t>Immo </a:t>
            </a:r>
            <a:r>
              <a:rPr lang="pt-PT" sz="4000" dirty="0">
                <a:solidFill>
                  <a:schemeClr val="bg1"/>
                </a:solidFill>
              </a:rPr>
              <a:t>Serbian,</a:t>
            </a:r>
            <a:r>
              <a:rPr lang="pt-PT" sz="4000" baseline="30000" dirty="0">
                <a:solidFill>
                  <a:schemeClr val="bg1"/>
                </a:solidFill>
              </a:rPr>
              <a:t>[c]</a:t>
            </a:r>
            <a:r>
              <a:rPr lang="pt-PT" sz="4000" dirty="0">
                <a:solidFill>
                  <a:schemeClr val="bg1"/>
                </a:solidFill>
              </a:rPr>
              <a:t> </a:t>
            </a:r>
            <a:r>
              <a:rPr lang="pt-PT" sz="4000" dirty="0" smtClean="0">
                <a:solidFill>
                  <a:schemeClr val="bg1"/>
                </a:solidFill>
              </a:rPr>
              <a:t>René </a:t>
            </a:r>
            <a:r>
              <a:rPr lang="pt-PT" sz="4000" dirty="0">
                <a:solidFill>
                  <a:schemeClr val="bg1"/>
                </a:solidFill>
              </a:rPr>
              <a:t>Csuk</a:t>
            </a:r>
            <a:r>
              <a:rPr lang="pt-PT" sz="4000" baseline="30000" dirty="0">
                <a:solidFill>
                  <a:schemeClr val="bg1"/>
                </a:solidFill>
              </a:rPr>
              <a:t>[c</a:t>
            </a:r>
            <a:r>
              <a:rPr lang="pt-PT" sz="4000" baseline="30000" dirty="0" smtClean="0">
                <a:solidFill>
                  <a:schemeClr val="bg1"/>
                </a:solidFill>
              </a:rPr>
              <a:t>]</a:t>
            </a:r>
          </a:p>
          <a:p>
            <a:pPr algn="ctr">
              <a:lnSpc>
                <a:spcPct val="150000"/>
              </a:lnSpc>
            </a:pPr>
            <a:endParaRPr lang="pt-PT" sz="1500" dirty="0" smtClean="0">
              <a:solidFill>
                <a:schemeClr val="bg1"/>
              </a:solidFill>
            </a:endParaRPr>
          </a:p>
          <a:p>
            <a:pPr algn="ctr" hangingPunct="0">
              <a:lnSpc>
                <a:spcPct val="120000"/>
              </a:lnSpc>
            </a:pPr>
            <a:r>
              <a:rPr lang="pt-PT" sz="3000" dirty="0" smtClean="0"/>
              <a:t> [a] Centro </a:t>
            </a:r>
            <a:r>
              <a:rPr lang="pt-PT" sz="3000" dirty="0"/>
              <a:t>de </a:t>
            </a:r>
            <a:r>
              <a:rPr lang="pt-PT" sz="3000" dirty="0" smtClean="0"/>
              <a:t>Química </a:t>
            </a:r>
            <a:r>
              <a:rPr lang="pt-PT" sz="3000" dirty="0"/>
              <a:t>Estrutural, Faculdade de Ciências, Universidade de Lisboa, Ed. C8, 5° Piso, Campo Grande, </a:t>
            </a:r>
            <a:r>
              <a:rPr lang="pt-PT" sz="3000" dirty="0" smtClean="0"/>
              <a:t> 1749-016 </a:t>
            </a:r>
            <a:r>
              <a:rPr lang="pt-PT" sz="3000" dirty="0"/>
              <a:t>Lisboa, Portugal. </a:t>
            </a:r>
            <a:endParaRPr lang="pt-PT" sz="3000" dirty="0" smtClean="0"/>
          </a:p>
          <a:p>
            <a:pPr algn="ctr" hangingPunct="0">
              <a:lnSpc>
                <a:spcPct val="120000"/>
              </a:lnSpc>
            </a:pPr>
            <a:r>
              <a:rPr lang="pt-PT" sz="3000" dirty="0" smtClean="0"/>
              <a:t>[b] </a:t>
            </a:r>
            <a:r>
              <a:rPr lang="en-US" sz="3000" dirty="0"/>
              <a:t>Laboratory of Growth Regulators, </a:t>
            </a:r>
            <a:r>
              <a:rPr lang="en-US" sz="3000" dirty="0" err="1"/>
              <a:t>Palacký</a:t>
            </a:r>
            <a:r>
              <a:rPr lang="en-US" sz="3000" dirty="0"/>
              <a:t> University </a:t>
            </a:r>
            <a:r>
              <a:rPr lang="en-US" sz="3000" dirty="0" smtClean="0"/>
              <a:t> &amp;Institute </a:t>
            </a:r>
            <a:r>
              <a:rPr lang="en-US" sz="3000" dirty="0"/>
              <a:t>of Experimental Botany, The Czech Academy of Sciences, </a:t>
            </a:r>
            <a:r>
              <a:rPr lang="en-US" sz="3000" dirty="0" err="1"/>
              <a:t>Šlechtitelů</a:t>
            </a:r>
            <a:r>
              <a:rPr lang="en-US" sz="3000" dirty="0"/>
              <a:t> 27, </a:t>
            </a:r>
            <a:r>
              <a:rPr lang="en-US" sz="3000" dirty="0" smtClean="0"/>
              <a:t>78371</a:t>
            </a:r>
            <a:r>
              <a:rPr lang="en-US" sz="3000" dirty="0"/>
              <a:t>, Olomouc, Czech Republic</a:t>
            </a:r>
          </a:p>
          <a:p>
            <a:pPr algn="ctr" hangingPunct="0">
              <a:lnSpc>
                <a:spcPct val="120000"/>
              </a:lnSpc>
            </a:pPr>
            <a:r>
              <a:rPr lang="pt-PT" sz="3000" dirty="0" smtClean="0"/>
              <a:t>[c]</a:t>
            </a:r>
            <a:r>
              <a:rPr lang="de-DE" sz="3000" dirty="0"/>
              <a:t> Bereich Organische Chemie, Martin-Luther-Universität Halle-Wittenberg, Kurt-Mothes-Str. 2, D-06120 Halle (Saale), </a:t>
            </a:r>
            <a:r>
              <a:rPr lang="de-DE" sz="3000" dirty="0" smtClean="0"/>
              <a:t>Germany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5391" y="39235053"/>
            <a:ext cx="27423185" cy="2508534"/>
          </a:xfrm>
          <a:prstGeom prst="rect">
            <a:avLst/>
          </a:prstGeom>
        </p:spPr>
      </p:pic>
      <p:sp>
        <p:nvSpPr>
          <p:cNvPr id="7" name="Rounded Rectangle 43">
            <a:extLst>
              <a:ext uri="{FF2B5EF4-FFF2-40B4-BE49-F238E27FC236}">
                <a16:creationId xmlns="" xmlns:a16="http://schemas.microsoft.com/office/drawing/2014/main" id="{BCF84716-5674-4815-AD61-85A3CBB91547}"/>
              </a:ext>
            </a:extLst>
          </p:cNvPr>
          <p:cNvSpPr/>
          <p:nvPr/>
        </p:nvSpPr>
        <p:spPr>
          <a:xfrm>
            <a:off x="6186252" y="15672963"/>
            <a:ext cx="6263249" cy="13207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angle 45">
            <a:extLst>
              <a:ext uri="{FF2B5EF4-FFF2-40B4-BE49-F238E27FC236}">
                <a16:creationId xmlns="" xmlns:a16="http://schemas.microsoft.com/office/drawing/2014/main" id="{D74A33F3-9C9B-4129-AA77-6A8E03611393}"/>
              </a:ext>
            </a:extLst>
          </p:cNvPr>
          <p:cNvSpPr/>
          <p:nvPr/>
        </p:nvSpPr>
        <p:spPr>
          <a:xfrm>
            <a:off x="1773798" y="21484950"/>
            <a:ext cx="394691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MCF-7</a:t>
            </a:r>
            <a:r>
              <a:rPr lang="pt-PT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breast adenocarcinoma</a:t>
            </a:r>
            <a:endParaRPr lang="pt-PT" sz="2800" dirty="0"/>
          </a:p>
        </p:txBody>
      </p:sp>
      <p:sp>
        <p:nvSpPr>
          <p:cNvPr id="11" name="Rectangle 46">
            <a:extLst>
              <a:ext uri="{FF2B5EF4-FFF2-40B4-BE49-F238E27FC236}">
                <a16:creationId xmlns="" xmlns:a16="http://schemas.microsoft.com/office/drawing/2014/main" id="{FE4FA2FE-3B1B-4C78-A24E-1F2D12A5A046}"/>
              </a:ext>
            </a:extLst>
          </p:cNvPr>
          <p:cNvSpPr/>
          <p:nvPr/>
        </p:nvSpPr>
        <p:spPr>
          <a:xfrm>
            <a:off x="1773798" y="20414620"/>
            <a:ext cx="422583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K562 </a:t>
            </a:r>
          </a:p>
          <a:p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chronic myeloid leukemia</a:t>
            </a:r>
            <a:endParaRPr lang="pt-PT" sz="2800" dirty="0"/>
          </a:p>
        </p:txBody>
      </p:sp>
      <p:graphicFrame>
        <p:nvGraphicFramePr>
          <p:cNvPr id="12" name="Table 47">
            <a:extLst>
              <a:ext uri="{FF2B5EF4-FFF2-40B4-BE49-F238E27FC236}">
                <a16:creationId xmlns="" xmlns:a16="http://schemas.microsoft.com/office/drawing/2014/main" id="{F7E95A8A-57F2-4B7B-85F3-68DAAA5C63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193419"/>
              </p:ext>
            </p:extLst>
          </p:nvPr>
        </p:nvGraphicFramePr>
        <p:xfrm>
          <a:off x="6186252" y="14242251"/>
          <a:ext cx="6263249" cy="6801770"/>
        </p:xfrm>
        <a:graphic>
          <a:graphicData uri="http://schemas.openxmlformats.org/drawingml/2006/table">
            <a:tbl>
              <a:tblPr/>
              <a:tblGrid>
                <a:gridCol w="26355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14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662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49315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800" b="0" i="0" u="none" strike="noStrik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Compounds</a:t>
                      </a:r>
                    </a:p>
                    <a:p>
                      <a:pPr algn="ctr"/>
                      <a:endParaRPr lang="pt-PT" sz="2800" b="0" i="0" u="none" strike="noStrik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3205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none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</a:t>
                      </a:r>
                      <a:r>
                        <a:rPr lang="en-US" sz="2800" b="1" u="none" kern="1200" baseline="-250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sz="2800" b="1" u="none" kern="120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u="none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b="1" u="none" kern="1200" dirty="0" err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μM</a:t>
                      </a:r>
                      <a:r>
                        <a:rPr lang="en-US" sz="2800" b="1" u="none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3205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100" b="1" i="0" u="none" strike="noStrike" kern="1200" baseline="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736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3205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b="1" i="0" u="none" strike="noStrike" kern="1200" baseline="0" dirty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K562</a:t>
                      </a:r>
                      <a:endParaRPr lang="en-US" sz="2800" b="1" i="0" u="none" strike="noStrike" kern="1200" baseline="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3205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b="1" i="0" u="none" strike="noStrike" kern="1200" baseline="0" dirty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MCF-7</a:t>
                      </a:r>
                      <a:endParaRPr lang="en-US" sz="2800" b="1" i="0" u="none" strike="noStrike" kern="1200" baseline="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58915">
                <a:tc>
                  <a:txBody>
                    <a:bodyPr/>
                    <a:lstStyle/>
                    <a:p>
                      <a:pPr algn="ctr"/>
                      <a:endParaRPr lang="pt-PT" sz="2800" b="0" i="0" u="none" strike="noStrik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3205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11.2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3205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7.2</a:t>
                      </a:r>
                      <a:r>
                        <a:rPr lang="pt-PT" sz="2800" b="1" i="0" u="none" strike="noStrike" kern="1200" baseline="0" dirty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52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800" b="0" i="1" u="none" strike="noStrik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800" b="0" i="1" u="none" strike="noStrik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3205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30.3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3205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15.9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76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800" b="0" i="1" u="none" strike="noStrik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3205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&gt; 50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3205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&gt; 50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423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800" b="0" i="1" u="none" strike="noStrik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3205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14.8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3205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13.3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Object 48">
            <a:extLst>
              <a:ext uri="{FF2B5EF4-FFF2-40B4-BE49-F238E27FC236}">
                <a16:creationId xmlns="" xmlns:a16="http://schemas.microsoft.com/office/drawing/2014/main" id="{83C34F1D-537D-483F-B610-969EC773A8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063937"/>
              </p:ext>
            </p:extLst>
          </p:nvPr>
        </p:nvGraphicFramePr>
        <p:xfrm>
          <a:off x="6321234" y="15744582"/>
          <a:ext cx="2299050" cy="1197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" r:id="rId4" imgW="1840851" imgH="958177" progId="">
                  <p:embed/>
                </p:oleObj>
              </mc:Choice>
              <mc:Fallback>
                <p:oleObj r:id="rId4" imgW="1840851" imgH="958177" progId="">
                  <p:embed/>
                  <p:pic>
                    <p:nvPicPr>
                      <p:cNvPr id="18" name="Object 48">
                        <a:extLst>
                          <a:ext uri="{FF2B5EF4-FFF2-40B4-BE49-F238E27FC236}">
                            <a16:creationId xmlns="" xmlns:a16="http://schemas.microsoft.com/office/drawing/2014/main" id="{7F9773C3-ECB5-485A-AA53-5068C31B7B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21234" y="15744582"/>
                        <a:ext cx="2299050" cy="1197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9">
            <a:extLst>
              <a:ext uri="{FF2B5EF4-FFF2-40B4-BE49-F238E27FC236}">
                <a16:creationId xmlns="" xmlns:a16="http://schemas.microsoft.com/office/drawing/2014/main" id="{821D4B56-ECEF-4B32-B63E-8DB8BD0153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606267"/>
              </p:ext>
            </p:extLst>
          </p:nvPr>
        </p:nvGraphicFramePr>
        <p:xfrm>
          <a:off x="6321234" y="17098669"/>
          <a:ext cx="2525713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0" r:id="rId6" imgW="2061360" imgH="885025" progId="">
                  <p:embed/>
                </p:oleObj>
              </mc:Choice>
              <mc:Fallback>
                <p:oleObj r:id="rId6" imgW="2061360" imgH="885025" progId="">
                  <p:embed/>
                  <p:pic>
                    <p:nvPicPr>
                      <p:cNvPr id="19" name="Object 49">
                        <a:extLst>
                          <a:ext uri="{FF2B5EF4-FFF2-40B4-BE49-F238E27FC236}">
                            <a16:creationId xmlns="" xmlns:a16="http://schemas.microsoft.com/office/drawing/2014/main" id="{FFA6E369-66BE-41E7-B2F3-77C0653626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21234" y="17098669"/>
                        <a:ext cx="2525713" cy="108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2">
            <a:extLst>
              <a:ext uri="{FF2B5EF4-FFF2-40B4-BE49-F238E27FC236}">
                <a16:creationId xmlns="" xmlns:a16="http://schemas.microsoft.com/office/drawing/2014/main" id="{75131738-1703-4B9D-A134-136BB42058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310903"/>
              </p:ext>
            </p:extLst>
          </p:nvPr>
        </p:nvGraphicFramePr>
        <p:xfrm>
          <a:off x="6386853" y="18539877"/>
          <a:ext cx="1941167" cy="999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" r:id="rId8" imgW="1572307" imgH="810357" progId="">
                  <p:embed/>
                </p:oleObj>
              </mc:Choice>
              <mc:Fallback>
                <p:oleObj r:id="rId8" imgW="1572307" imgH="810357" progId="">
                  <p:embed/>
                  <p:pic>
                    <p:nvPicPr>
                      <p:cNvPr id="21" name="Object 52">
                        <a:extLst>
                          <a:ext uri="{FF2B5EF4-FFF2-40B4-BE49-F238E27FC236}">
                            <a16:creationId xmlns="" xmlns:a16="http://schemas.microsoft.com/office/drawing/2014/main" id="{D35BF149-F052-4D73-9AA5-B9634225C0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86853" y="18539877"/>
                        <a:ext cx="1941167" cy="999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>
            <a:extLst>
              <a:ext uri="{FF2B5EF4-FFF2-40B4-BE49-F238E27FC236}">
                <a16:creationId xmlns="" xmlns:a16="http://schemas.microsoft.com/office/drawing/2014/main" id="{093C0F9E-579B-416C-BAE1-CAF3D25FF3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852869"/>
              </p:ext>
            </p:extLst>
          </p:nvPr>
        </p:nvGraphicFramePr>
        <p:xfrm>
          <a:off x="13396913" y="11317288"/>
          <a:ext cx="7988300" cy="170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" r:id="rId10" imgW="5210133" imgH="1109030" progId="">
                  <p:embed/>
                </p:oleObj>
              </mc:Choice>
              <mc:Fallback>
                <p:oleObj r:id="rId10" imgW="5210133" imgH="1109030" progId="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="" xmlns:a16="http://schemas.microsoft.com/office/drawing/2014/main" id="{D350C126-C0D1-4457-8795-5B128CDE07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396913" y="11317288"/>
                        <a:ext cx="7988300" cy="1700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>
            <a:extLst>
              <a:ext uri="{FF2B5EF4-FFF2-40B4-BE49-F238E27FC236}">
                <a16:creationId xmlns="" xmlns:a16="http://schemas.microsoft.com/office/drawing/2014/main" id="{EEF39038-ADD6-4FA1-B00B-C3229E8CD6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793572"/>
              </p:ext>
            </p:extLst>
          </p:nvPr>
        </p:nvGraphicFramePr>
        <p:xfrm>
          <a:off x="2461418" y="11282071"/>
          <a:ext cx="10021888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" r:id="rId12" imgW="6507088" imgH="1439919" progId="">
                  <p:embed/>
                </p:oleObj>
              </mc:Choice>
              <mc:Fallback>
                <p:oleObj r:id="rId12" imgW="6507088" imgH="1439919" progId="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61418" y="11282071"/>
                        <a:ext cx="10021888" cy="221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7">
            <a:extLst>
              <a:ext uri="{FF2B5EF4-FFF2-40B4-BE49-F238E27FC236}">
                <a16:creationId xmlns="" xmlns:a16="http://schemas.microsoft.com/office/drawing/2014/main" id="{1344C587-BFA5-474C-AAB8-4C9E8E40D617}"/>
              </a:ext>
            </a:extLst>
          </p:cNvPr>
          <p:cNvSpPr/>
          <p:nvPr/>
        </p:nvSpPr>
        <p:spPr>
          <a:xfrm>
            <a:off x="1726406" y="10381675"/>
            <a:ext cx="14416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● </a:t>
            </a:r>
            <a:r>
              <a:rPr lang="pt-PT" sz="3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N-Dodecyl </a:t>
            </a:r>
            <a:r>
              <a:rPr lang="pt-PT" sz="32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Glucuronamide-based </a:t>
            </a:r>
            <a:r>
              <a:rPr lang="pt-PT" sz="3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Nucleosides with Anticancer Potential</a:t>
            </a:r>
            <a:endParaRPr lang="pt-PT" sz="3200" b="1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Object 24">
            <a:extLst>
              <a:ext uri="{FF2B5EF4-FFF2-40B4-BE49-F238E27FC236}">
                <a16:creationId xmlns="" xmlns:a16="http://schemas.microsoft.com/office/drawing/2014/main" id="{B4B91842-97A3-42B0-A1D2-D155BCCE3F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872555"/>
              </p:ext>
            </p:extLst>
          </p:nvPr>
        </p:nvGraphicFramePr>
        <p:xfrm>
          <a:off x="6561935" y="19821279"/>
          <a:ext cx="1512888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" r:id="rId14" imgW="1278043" imgH="769423" progId="">
                  <p:embed/>
                </p:oleObj>
              </mc:Choice>
              <mc:Fallback>
                <p:oleObj r:id="rId14" imgW="1278043" imgH="769423" progId="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935" y="19821279"/>
                        <a:ext cx="1512888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ounded Rectangle 43">
            <a:extLst>
              <a:ext uri="{FF2B5EF4-FFF2-40B4-BE49-F238E27FC236}">
                <a16:creationId xmlns="" xmlns:a16="http://schemas.microsoft.com/office/drawing/2014/main" id="{BBB0FFAF-2391-48A1-8683-9CFAFAAA5967}"/>
              </a:ext>
            </a:extLst>
          </p:cNvPr>
          <p:cNvSpPr/>
          <p:nvPr/>
        </p:nvSpPr>
        <p:spPr>
          <a:xfrm>
            <a:off x="14456854" y="16988070"/>
            <a:ext cx="6449841" cy="13207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21" name="Table 47">
            <a:extLst>
              <a:ext uri="{FF2B5EF4-FFF2-40B4-BE49-F238E27FC236}">
                <a16:creationId xmlns="" xmlns:a16="http://schemas.microsoft.com/office/drawing/2014/main" id="{1B342A56-513F-4212-956E-DFE3E580B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714046"/>
              </p:ext>
            </p:extLst>
          </p:nvPr>
        </p:nvGraphicFramePr>
        <p:xfrm>
          <a:off x="14470959" y="14300058"/>
          <a:ext cx="6378586" cy="6743963"/>
        </p:xfrm>
        <a:graphic>
          <a:graphicData uri="http://schemas.openxmlformats.org/drawingml/2006/table">
            <a:tbl>
              <a:tblPr/>
              <a:tblGrid>
                <a:gridCol w="27509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14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662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49315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800" b="0" i="0" u="none" strike="noStrik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Compounds</a:t>
                      </a:r>
                    </a:p>
                    <a:p>
                      <a:pPr algn="ctr"/>
                      <a:endParaRPr lang="pt-PT" sz="2800" b="0" i="0" u="none" strike="noStrik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3205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u="none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GI</a:t>
                      </a:r>
                      <a:r>
                        <a:rPr lang="en-US" sz="2800" b="1" u="none" kern="1200" baseline="-250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sz="2800" b="1" u="none" kern="1200" baseline="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u="none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2800" b="1" u="none" kern="1200" dirty="0" err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μM</a:t>
                      </a:r>
                      <a:r>
                        <a:rPr lang="en-US" sz="2800" b="1" u="none" kern="12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3205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100" b="1" i="0" u="none" strike="noStrike" kern="1200" baseline="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7365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3205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b="1" i="0" u="none" strike="noStrike" kern="1200" baseline="0" dirty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K562</a:t>
                      </a:r>
                      <a:endParaRPr lang="en-US" sz="2800" b="1" i="0" u="none" strike="noStrike" kern="1200" baseline="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3205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b="1" i="0" u="none" strike="noStrike" kern="1200" baseline="0" dirty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MCF-7</a:t>
                      </a:r>
                      <a:endParaRPr lang="en-US" sz="2800" b="1" i="0" u="none" strike="noStrike" kern="1200" baseline="0" dirty="0">
                        <a:solidFill>
                          <a:srgbClr val="C0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58915">
                <a:tc>
                  <a:txBody>
                    <a:bodyPr/>
                    <a:lstStyle/>
                    <a:p>
                      <a:pPr algn="ctr"/>
                      <a:endParaRPr lang="pt-PT" sz="2800" b="0" i="0" u="none" strike="noStrik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3205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7.4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3205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10.4</a:t>
                      </a:r>
                      <a:r>
                        <a:rPr lang="pt-PT" sz="2800" b="1" i="0" u="none" strike="noStrike" kern="1200" baseline="0" dirty="0">
                          <a:solidFill>
                            <a:srgbClr val="C0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525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800" b="0" i="1" u="none" strike="noStrik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800" b="0" i="1" u="none" strike="noStrik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3205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3205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3.3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76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800" b="0" i="1" u="none" strike="noStrik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3205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6.7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3205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8.6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845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2800" b="0" i="1" u="none" strike="noStrike" kern="1200" baseline="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3205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23.9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3205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2800" b="0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17.1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2" name="Object 26">
            <a:extLst>
              <a:ext uri="{FF2B5EF4-FFF2-40B4-BE49-F238E27FC236}">
                <a16:creationId xmlns="" xmlns:a16="http://schemas.microsoft.com/office/drawing/2014/main" id="{AB83FE34-F646-4BA8-9EE8-D13E84448C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035856"/>
              </p:ext>
            </p:extLst>
          </p:nvPr>
        </p:nvGraphicFramePr>
        <p:xfrm>
          <a:off x="14639214" y="15818794"/>
          <a:ext cx="2207172" cy="1169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" r:id="rId16" imgW="1913849" imgH="1014652" progId="">
                  <p:embed/>
                </p:oleObj>
              </mc:Choice>
              <mc:Fallback>
                <p:oleObj r:id="rId16" imgW="1913849" imgH="1014652" progId="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9214" y="15818794"/>
                        <a:ext cx="2207172" cy="1169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9">
            <a:extLst>
              <a:ext uri="{FF2B5EF4-FFF2-40B4-BE49-F238E27FC236}">
                <a16:creationId xmlns="" xmlns:a16="http://schemas.microsoft.com/office/drawing/2014/main" id="{F4BA1F46-EA72-47DB-AAB7-6C73636B8F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17513"/>
              </p:ext>
            </p:extLst>
          </p:nvPr>
        </p:nvGraphicFramePr>
        <p:xfrm>
          <a:off x="14703011" y="17132318"/>
          <a:ext cx="2386012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" r:id="rId18" imgW="2101452" imgH="1014273" progId="">
                  <p:embed/>
                </p:oleObj>
              </mc:Choice>
              <mc:Fallback>
                <p:oleObj r:id="rId18" imgW="2101452" imgH="1014273" progId="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3011" y="17132318"/>
                        <a:ext cx="2386012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0">
            <a:extLst>
              <a:ext uri="{FF2B5EF4-FFF2-40B4-BE49-F238E27FC236}">
                <a16:creationId xmlns="" xmlns:a16="http://schemas.microsoft.com/office/drawing/2014/main" id="{A0D64A64-3274-4E3A-A281-57E681556D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87091"/>
              </p:ext>
            </p:extLst>
          </p:nvPr>
        </p:nvGraphicFramePr>
        <p:xfrm>
          <a:off x="14886672" y="18375049"/>
          <a:ext cx="1687513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" r:id="rId20" imgW="1401724" imgH="1032846" progId="">
                  <p:embed/>
                </p:oleObj>
              </mc:Choice>
              <mc:Fallback>
                <p:oleObj r:id="rId20" imgW="1401724" imgH="1032846" progId="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86672" y="18375049"/>
                        <a:ext cx="1687513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1">
            <a:extLst>
              <a:ext uri="{FF2B5EF4-FFF2-40B4-BE49-F238E27FC236}">
                <a16:creationId xmlns="" xmlns:a16="http://schemas.microsoft.com/office/drawing/2014/main" id="{D370CCD5-091A-46D4-824E-D75D94BD0C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446520"/>
              </p:ext>
            </p:extLst>
          </p:nvPr>
        </p:nvGraphicFramePr>
        <p:xfrm>
          <a:off x="14931766" y="19700193"/>
          <a:ext cx="1535113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r:id="rId22" imgW="1243246" imgH="1032846" progId="">
                  <p:embed/>
                </p:oleObj>
              </mc:Choice>
              <mc:Fallback>
                <p:oleObj r:id="rId22" imgW="1243246" imgH="1032846" progId="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1766" y="19700193"/>
                        <a:ext cx="1535113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2">
            <a:extLst>
              <a:ext uri="{FF2B5EF4-FFF2-40B4-BE49-F238E27FC236}">
                <a16:creationId xmlns="" xmlns:a16="http://schemas.microsoft.com/office/drawing/2014/main" id="{2331AE16-FEC5-4F8B-99A4-1AAD749A01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257802"/>
              </p:ext>
            </p:extLst>
          </p:nvPr>
        </p:nvGraphicFramePr>
        <p:xfrm>
          <a:off x="2078831" y="16086722"/>
          <a:ext cx="3584575" cy="366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9" r:id="rId24" imgW="2508050" imgH="2562973" progId="">
                  <p:embed/>
                </p:oleObj>
              </mc:Choice>
              <mc:Fallback>
                <p:oleObj r:id="rId24" imgW="2508050" imgH="2562973" progId="">
                  <p:embed/>
                  <p:pic>
                    <p:nvPicPr>
                      <p:cNvPr id="53" name="Object 52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078831" y="16086722"/>
                        <a:ext cx="3584575" cy="3662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72">
            <a:extLst>
              <a:ext uri="{FF2B5EF4-FFF2-40B4-BE49-F238E27FC236}">
                <a16:creationId xmlns="" xmlns:a16="http://schemas.microsoft.com/office/drawing/2014/main" id="{856742A6-C386-4735-934B-A57D37129957}"/>
              </a:ext>
            </a:extLst>
          </p:cNvPr>
          <p:cNvSpPr/>
          <p:nvPr/>
        </p:nvSpPr>
        <p:spPr>
          <a:xfrm>
            <a:off x="8755334" y="21801817"/>
            <a:ext cx="982993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800" b="1" dirty="0">
                <a:solidFill>
                  <a:srgbClr val="314B9F"/>
                </a:solidFill>
                <a:latin typeface="Arial" pitchFamily="34" charset="0"/>
                <a:cs typeface="Arial" pitchFamily="34" charset="0"/>
              </a:rPr>
              <a:t>5-Fluorouracil   </a:t>
            </a:r>
            <a:r>
              <a:rPr lang="pt-PT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pt-PT" sz="2800" b="1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pt-PT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K562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)  &gt; 100 ;  </a:t>
            </a:r>
            <a:r>
              <a:rPr lang="pt-PT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pt-PT" sz="2800" b="1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pt-PT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MCF-7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) = 9.7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73">
            <a:extLst>
              <a:ext uri="{FF2B5EF4-FFF2-40B4-BE49-F238E27FC236}">
                <a16:creationId xmlns="" xmlns:a16="http://schemas.microsoft.com/office/drawing/2014/main" id="{F7BAC7BC-DE44-4436-9E28-86F1CA56D16B}"/>
              </a:ext>
            </a:extLst>
          </p:cNvPr>
          <p:cNvSpPr/>
          <p:nvPr/>
        </p:nvSpPr>
        <p:spPr>
          <a:xfrm>
            <a:off x="8779175" y="21223437"/>
            <a:ext cx="8909811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800" b="1" dirty="0">
                <a:solidFill>
                  <a:srgbClr val="314B9F"/>
                </a:solidFill>
                <a:latin typeface="Arial" pitchFamily="34" charset="0"/>
                <a:cs typeface="Arial" pitchFamily="34" charset="0"/>
              </a:rPr>
              <a:t>Imatinib   </a:t>
            </a:r>
            <a:r>
              <a:rPr lang="pt-PT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pt-PT" sz="2800" b="1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pt-PT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K562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) = 0.5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;  </a:t>
            </a:r>
            <a:r>
              <a:rPr lang="pt-PT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pt-PT" sz="2800" b="1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pt-PT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MCF-7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) = 26.8 </a:t>
            </a:r>
          </a:p>
        </p:txBody>
      </p:sp>
      <p:sp>
        <p:nvSpPr>
          <p:cNvPr id="29" name="Rectangle 61">
            <a:extLst>
              <a:ext uri="{FF2B5EF4-FFF2-40B4-BE49-F238E27FC236}">
                <a16:creationId xmlns="" xmlns:a16="http://schemas.microsoft.com/office/drawing/2014/main" id="{DA5C55E8-13C7-48FE-8E5E-8C06070CB86C}"/>
              </a:ext>
            </a:extLst>
          </p:cNvPr>
          <p:cNvSpPr/>
          <p:nvPr/>
        </p:nvSpPr>
        <p:spPr>
          <a:xfrm>
            <a:off x="13955380" y="32454850"/>
            <a:ext cx="4371838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N. M. Xavier </a:t>
            </a:r>
            <a:r>
              <a:rPr 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</a:p>
          <a:p>
            <a:pPr>
              <a:lnSpc>
                <a:spcPct val="130000"/>
              </a:lnSpc>
            </a:pPr>
            <a:r>
              <a:rPr lang="pt-PT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Pharmaceuticals </a:t>
            </a:r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103.</a:t>
            </a:r>
          </a:p>
          <a:p>
            <a:pPr>
              <a:lnSpc>
                <a:spcPct val="130000"/>
              </a:lnSpc>
            </a:pPr>
            <a:r>
              <a:rPr lang="pt-PT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Eur. J. Org Chem.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2018, 2667</a:t>
            </a:r>
            <a:r>
              <a:rPr lang="pt-P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Rounded Rectangle 25">
            <a:extLst>
              <a:ext uri="{FF2B5EF4-FFF2-40B4-BE49-F238E27FC236}">
                <a16:creationId xmlns="" xmlns:a16="http://schemas.microsoft.com/office/drawing/2014/main" id="{DDB59C6A-0B89-492C-8FFF-D2AAA1FEBB85}"/>
              </a:ext>
            </a:extLst>
          </p:cNvPr>
          <p:cNvSpPr/>
          <p:nvPr/>
        </p:nvSpPr>
        <p:spPr>
          <a:xfrm>
            <a:off x="13889150" y="32454850"/>
            <a:ext cx="4296456" cy="1383984"/>
          </a:xfrm>
          <a:prstGeom prst="roundRect">
            <a:avLst/>
          </a:prstGeom>
          <a:solidFill>
            <a:schemeClr val="accent1">
              <a:alpha val="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TextBox 55">
            <a:extLst>
              <a:ext uri="{FF2B5EF4-FFF2-40B4-BE49-F238E27FC236}">
                <a16:creationId xmlns="" xmlns:a16="http://schemas.microsoft.com/office/drawing/2014/main" id="{09D57413-85B9-40CB-A919-2F223583932B}"/>
              </a:ext>
            </a:extLst>
          </p:cNvPr>
          <p:cNvSpPr txBox="1"/>
          <p:nvPr/>
        </p:nvSpPr>
        <p:spPr>
          <a:xfrm>
            <a:off x="10832511" y="13553086"/>
            <a:ext cx="5036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3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Antiproliferative Evaluation</a:t>
            </a:r>
          </a:p>
        </p:txBody>
      </p:sp>
      <p:pic>
        <p:nvPicPr>
          <p:cNvPr id="32" name="Obrázek 5">
            <a:extLst>
              <a:ext uri="{FF2B5EF4-FFF2-40B4-BE49-F238E27FC236}">
                <a16:creationId xmlns="" xmlns:a16="http://schemas.microsoft.com/office/drawing/2014/main" id="{0FBB3115-3ACA-4A65-B50D-FF23DB18E0F6}"/>
              </a:ext>
            </a:extLst>
          </p:cNvPr>
          <p:cNvPicPr/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8" t="60108" r="14624"/>
          <a:stretch/>
        </p:blipFill>
        <p:spPr>
          <a:xfrm>
            <a:off x="25843259" y="17593314"/>
            <a:ext cx="2592000" cy="2844000"/>
          </a:xfrm>
          <a:prstGeom prst="rect">
            <a:avLst/>
          </a:prstGeom>
        </p:spPr>
      </p:pic>
      <p:sp>
        <p:nvSpPr>
          <p:cNvPr id="33" name="Text Box 8">
            <a:extLst>
              <a:ext uri="{FF2B5EF4-FFF2-40B4-BE49-F238E27FC236}">
                <a16:creationId xmlns="" xmlns:a16="http://schemas.microsoft.com/office/drawing/2014/main" id="{147C47A9-4952-4BB5-BAFB-164DBBF72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5283" y="10381675"/>
            <a:ext cx="42891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s-ES" altLang="es-ES" b="1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Mechanism</a:t>
            </a:r>
            <a:r>
              <a:rPr lang="es-ES" altLang="es-ES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es-ES" altLang="es-ES" b="1" dirty="0" err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Action</a:t>
            </a:r>
            <a:endParaRPr lang="es-ES" altLang="es-ES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4" name="Object 8">
            <a:extLst>
              <a:ext uri="{FF2B5EF4-FFF2-40B4-BE49-F238E27FC236}">
                <a16:creationId xmlns="" xmlns:a16="http://schemas.microsoft.com/office/drawing/2014/main" id="{064E4BD2-5718-44D3-99E7-E025E21655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052918"/>
              </p:ext>
            </p:extLst>
          </p:nvPr>
        </p:nvGraphicFramePr>
        <p:xfrm>
          <a:off x="23443406" y="16605250"/>
          <a:ext cx="2894269" cy="1396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r:id="rId27" imgW="2101452" imgH="1014273" progId="">
                  <p:embed/>
                </p:oleObj>
              </mc:Choice>
              <mc:Fallback>
                <p:oleObj r:id="rId27" imgW="2101452" imgH="1014273" progId="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3406" y="16605250"/>
                        <a:ext cx="2894269" cy="13966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Obrázek 2">
            <a:extLst>
              <a:ext uri="{FF2B5EF4-FFF2-40B4-BE49-F238E27FC236}">
                <a16:creationId xmlns="" xmlns:a16="http://schemas.microsoft.com/office/drawing/2014/main" id="{DD4BC2BE-948D-4733-87BE-F7A01557AB2A}"/>
              </a:ext>
            </a:extLst>
          </p:cNvPr>
          <p:cNvPicPr/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63"/>
          <a:stretch/>
        </p:blipFill>
        <p:spPr bwMode="auto">
          <a:xfrm>
            <a:off x="22300406" y="18260193"/>
            <a:ext cx="3397797" cy="20763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Rectangle 49">
            <a:extLst>
              <a:ext uri="{FF2B5EF4-FFF2-40B4-BE49-F238E27FC236}">
                <a16:creationId xmlns="" xmlns:a16="http://schemas.microsoft.com/office/drawing/2014/main" id="{B8B9EE93-B7FA-4312-BAF9-A97D0CA60A21}"/>
              </a:ext>
            </a:extLst>
          </p:cNvPr>
          <p:cNvSpPr/>
          <p:nvPr/>
        </p:nvSpPr>
        <p:spPr>
          <a:xfrm>
            <a:off x="23522720" y="11195050"/>
            <a:ext cx="4283545" cy="6832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pt-PT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Induction of apoptosis </a:t>
            </a:r>
          </a:p>
        </p:txBody>
      </p:sp>
      <p:sp>
        <p:nvSpPr>
          <p:cNvPr id="37" name="Quad Arrow Callout 23">
            <a:extLst>
              <a:ext uri="{FF2B5EF4-FFF2-40B4-BE49-F238E27FC236}">
                <a16:creationId xmlns="" xmlns:a16="http://schemas.microsoft.com/office/drawing/2014/main" id="{8A9EB8CF-BEC3-4E9B-ACA7-973A40255C8F}"/>
              </a:ext>
            </a:extLst>
          </p:cNvPr>
          <p:cNvSpPr/>
          <p:nvPr/>
        </p:nvSpPr>
        <p:spPr>
          <a:xfrm>
            <a:off x="23204692" y="11379638"/>
            <a:ext cx="313898" cy="275566"/>
          </a:xfrm>
          <a:prstGeom prst="quadArrowCallout">
            <a:avLst/>
          </a:prstGeom>
          <a:solidFill>
            <a:srgbClr val="FF7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5" name="Rectangle 21">
            <a:extLst>
              <a:ext uri="{FF2B5EF4-FFF2-40B4-BE49-F238E27FC236}">
                <a16:creationId xmlns="" xmlns:a16="http://schemas.microsoft.com/office/drawing/2014/main" id="{36D0B984-0842-4A88-9B7D-CFBC8B9AC26A}"/>
              </a:ext>
            </a:extLst>
          </p:cNvPr>
          <p:cNvSpPr/>
          <p:nvPr/>
        </p:nvSpPr>
        <p:spPr>
          <a:xfrm>
            <a:off x="4064875" y="25215850"/>
            <a:ext cx="4062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Nontoxic to healthy cells</a:t>
            </a:r>
            <a:endParaRPr lang="pt-PT" sz="28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6" name="Object 1">
            <a:extLst>
              <a:ext uri="{FF2B5EF4-FFF2-40B4-BE49-F238E27FC236}">
                <a16:creationId xmlns="" xmlns:a16="http://schemas.microsoft.com/office/drawing/2014/main" id="{6E3733DC-FFEF-4E67-AFFC-D57A3456F2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281199"/>
              </p:ext>
            </p:extLst>
          </p:nvPr>
        </p:nvGraphicFramePr>
        <p:xfrm>
          <a:off x="2049058" y="24212236"/>
          <a:ext cx="183765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" r:id="rId29" imgW="1427444" imgH="1065063" progId="">
                  <p:embed/>
                </p:oleObj>
              </mc:Choice>
              <mc:Fallback>
                <p:oleObj r:id="rId29" imgW="1427444" imgH="1065063" progId="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049058" y="24212236"/>
                        <a:ext cx="1837658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17">
            <a:extLst>
              <a:ext uri="{FF2B5EF4-FFF2-40B4-BE49-F238E27FC236}">
                <a16:creationId xmlns="" xmlns:a16="http://schemas.microsoft.com/office/drawing/2014/main" id="{9A0B0218-84A1-40E3-B994-EA631A3F91B9}"/>
              </a:ext>
            </a:extLst>
          </p:cNvPr>
          <p:cNvSpPr/>
          <p:nvPr/>
        </p:nvSpPr>
        <p:spPr>
          <a:xfrm>
            <a:off x="4139004" y="24682450"/>
            <a:ext cx="4616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AChE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t-PT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 ± 1.6 μ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graphicFrame>
        <p:nvGraphicFramePr>
          <p:cNvPr id="51" name="Object 4">
            <a:extLst>
              <a:ext uri="{FF2B5EF4-FFF2-40B4-BE49-F238E27FC236}">
                <a16:creationId xmlns="" xmlns:a16="http://schemas.microsoft.com/office/drawing/2014/main" id="{D4591779-276E-4796-AACA-783F532C35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357833"/>
              </p:ext>
            </p:extLst>
          </p:nvPr>
        </p:nvGraphicFramePr>
        <p:xfrm>
          <a:off x="6441771" y="33488944"/>
          <a:ext cx="2287913" cy="1404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" name="CS ChemDraw Drawing" r:id="rId31" imgW="1767474" imgH="1086288" progId="ChemDraw.Document.6.0">
                  <p:embed/>
                </p:oleObj>
              </mc:Choice>
              <mc:Fallback>
                <p:oleObj name="CS ChemDraw Drawing" r:id="rId31" imgW="1767474" imgH="1086288" progId="ChemDraw.Document.6.0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1771" y="33488944"/>
                        <a:ext cx="2287913" cy="1404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30">
            <a:extLst>
              <a:ext uri="{FF2B5EF4-FFF2-40B4-BE49-F238E27FC236}">
                <a16:creationId xmlns="" xmlns:a16="http://schemas.microsoft.com/office/drawing/2014/main" id="{44855EE3-8610-4C0C-A94A-09BE84F61FAB}"/>
              </a:ext>
            </a:extLst>
          </p:cNvPr>
          <p:cNvSpPr/>
          <p:nvPr/>
        </p:nvSpPr>
        <p:spPr>
          <a:xfrm>
            <a:off x="6069806" y="34942459"/>
            <a:ext cx="3421878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P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AChE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pt-PT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pt-PT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t-PT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&gt; 20 </a:t>
            </a:r>
            <a:r>
              <a:rPr lang="pt-PT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'  = </a:t>
            </a:r>
            <a:r>
              <a:rPr lang="pt-PT" sz="28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l-GR" sz="28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PT" sz="28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28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± </a:t>
            </a:r>
            <a:r>
              <a:rPr lang="pt-PT" sz="28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l-GR" sz="28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PT" sz="28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l-GR" sz="28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pt-PT" sz="28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mixed-type)</a:t>
            </a:r>
          </a:p>
        </p:txBody>
      </p:sp>
      <p:graphicFrame>
        <p:nvGraphicFramePr>
          <p:cNvPr id="55" name="Object 28">
            <a:extLst>
              <a:ext uri="{FF2B5EF4-FFF2-40B4-BE49-F238E27FC236}">
                <a16:creationId xmlns="" xmlns:a16="http://schemas.microsoft.com/office/drawing/2014/main" id="{CE09EA0A-0686-4678-BE21-6BDDB8505D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24303"/>
              </p:ext>
            </p:extLst>
          </p:nvPr>
        </p:nvGraphicFramePr>
        <p:xfrm>
          <a:off x="10392498" y="33320943"/>
          <a:ext cx="1766186" cy="1572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" name="CS ChemDraw Drawing" r:id="rId33" imgW="1369575" imgH="1225012" progId="ChemDraw.Document.6.0">
                  <p:embed/>
                </p:oleObj>
              </mc:Choice>
              <mc:Fallback>
                <p:oleObj name="CS ChemDraw Drawing" r:id="rId33" imgW="1369575" imgH="1225012" progId="ChemDraw.Document.6.0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2498" y="33320943"/>
                        <a:ext cx="1766186" cy="15723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29">
            <a:extLst>
              <a:ext uri="{FF2B5EF4-FFF2-40B4-BE49-F238E27FC236}">
                <a16:creationId xmlns="" xmlns:a16="http://schemas.microsoft.com/office/drawing/2014/main" id="{61CAEE3C-DB01-4965-8D94-28D5042C3125}"/>
              </a:ext>
            </a:extLst>
          </p:cNvPr>
          <p:cNvSpPr/>
          <p:nvPr/>
        </p:nvSpPr>
        <p:spPr>
          <a:xfrm>
            <a:off x="9713162" y="34969450"/>
            <a:ext cx="3664722" cy="2113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P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AChE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20000"/>
              </a:lnSpc>
            </a:pPr>
            <a:r>
              <a:rPr lang="pt-PT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t-PT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l-GR" sz="28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 ± 0.8 μ</a:t>
            </a:r>
            <a:r>
              <a:rPr lang="pt-PT" sz="28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pPr>
              <a:lnSpc>
                <a:spcPct val="120000"/>
              </a:lnSpc>
            </a:pP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'  = 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66.3 ± 12.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M]</a:t>
            </a:r>
          </a:p>
          <a:p>
            <a:pPr>
              <a:lnSpc>
                <a:spcPct val="120000"/>
              </a:lnSpc>
            </a:pP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(mixed-type)</a:t>
            </a:r>
          </a:p>
        </p:txBody>
      </p:sp>
      <p:graphicFrame>
        <p:nvGraphicFramePr>
          <p:cNvPr id="60" name="Objeto 59">
            <a:extLst>
              <a:ext uri="{FF2B5EF4-FFF2-40B4-BE49-F238E27FC236}">
                <a16:creationId xmlns="" xmlns:a16="http://schemas.microsoft.com/office/drawing/2014/main" id="{711AEAD3-45B2-42F2-950C-7C544B3AF6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396737"/>
              </p:ext>
            </p:extLst>
          </p:nvPr>
        </p:nvGraphicFramePr>
        <p:xfrm>
          <a:off x="13125450" y="24730075"/>
          <a:ext cx="8101013" cy="750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" name="CS ChemDraw Drawing" r:id="rId35" imgW="5591012" imgH="5181284" progId="ChemDraw.Document.6.0">
                  <p:embed/>
                </p:oleObj>
              </mc:Choice>
              <mc:Fallback>
                <p:oleObj name="CS ChemDraw Drawing" r:id="rId35" imgW="5591012" imgH="518128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3125450" y="24730075"/>
                        <a:ext cx="8101013" cy="7504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1">
            <a:extLst>
              <a:ext uri="{FF2B5EF4-FFF2-40B4-BE49-F238E27FC236}">
                <a16:creationId xmlns="" xmlns:a16="http://schemas.microsoft.com/office/drawing/2014/main" id="{76748B08-2ADD-4F1C-9770-9C65F9324EA7}"/>
              </a:ext>
            </a:extLst>
          </p:cNvPr>
          <p:cNvSpPr/>
          <p:nvPr/>
        </p:nvSpPr>
        <p:spPr>
          <a:xfrm>
            <a:off x="1650206" y="34969450"/>
            <a:ext cx="4852432" cy="2113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PT" sz="2800" b="1" dirty="0" smtClean="0">
                <a:solidFill>
                  <a:srgbClr val="314B9F"/>
                </a:solidFill>
                <a:latin typeface="Arial" pitchFamily="34" charset="0"/>
                <a:cs typeface="Arial" pitchFamily="34" charset="0"/>
              </a:rPr>
              <a:t>Galantamine.HBr</a:t>
            </a:r>
            <a:endParaRPr lang="pt-PT" sz="2800" b="1" dirty="0">
              <a:solidFill>
                <a:srgbClr val="314B9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pt-PT" sz="2800" i="1" dirty="0">
                <a:latin typeface="Arial" pitchFamily="34" charset="0"/>
                <a:cs typeface="Arial" pitchFamily="34" charset="0"/>
              </a:rPr>
              <a:t>K</a:t>
            </a:r>
            <a:r>
              <a:rPr lang="pt-PT" sz="28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pt-PT" sz="2800" b="1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AChE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pt-PT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0.5 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± 0</a:t>
            </a:r>
            <a:r>
              <a:rPr lang="pt-PT" sz="2800" dirty="0">
                <a:latin typeface="Arial" pitchFamily="34" charset="0"/>
                <a:cs typeface="Arial" pitchFamily="34" charset="0"/>
              </a:rPr>
              <a:t>.0 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μ</a:t>
            </a:r>
            <a:r>
              <a:rPr lang="pt-PT" sz="2800" dirty="0">
                <a:latin typeface="Arial" pitchFamily="34" charset="0"/>
                <a:cs typeface="Arial" pitchFamily="34" charset="0"/>
              </a:rPr>
              <a:t>M</a:t>
            </a:r>
          </a:p>
          <a:p>
            <a:pPr>
              <a:lnSpc>
                <a:spcPct val="120000"/>
              </a:lnSpc>
            </a:pPr>
            <a:r>
              <a:rPr lang="pt-PT" sz="2800" i="1" dirty="0">
                <a:latin typeface="Arial" pitchFamily="34" charset="0"/>
                <a:cs typeface="Arial" pitchFamily="34" charset="0"/>
              </a:rPr>
              <a:t>K</a:t>
            </a:r>
            <a:r>
              <a:rPr lang="pt-PT" sz="2800" dirty="0">
                <a:latin typeface="Arial" pitchFamily="34" charset="0"/>
                <a:cs typeface="Arial" pitchFamily="34" charset="0"/>
              </a:rPr>
              <a:t>i (</a:t>
            </a:r>
            <a:r>
              <a:rPr lang="pt-PT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BChE</a:t>
            </a:r>
            <a:r>
              <a:rPr lang="pt-PT" sz="2800" dirty="0">
                <a:latin typeface="Arial" pitchFamily="34" charset="0"/>
                <a:cs typeface="Arial" pitchFamily="34" charset="0"/>
              </a:rPr>
              <a:t>)</a:t>
            </a:r>
            <a:r>
              <a:rPr lang="pt-PT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= 9.4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 ± 0</a:t>
            </a:r>
            <a:r>
              <a:rPr lang="pt-PT" sz="2800" dirty="0">
                <a:latin typeface="Arial" pitchFamily="34" charset="0"/>
                <a:cs typeface="Arial" pitchFamily="34" charset="0"/>
              </a:rPr>
              <a:t>.7 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μ</a:t>
            </a:r>
            <a:r>
              <a:rPr lang="pt-PT" sz="2800" dirty="0">
                <a:latin typeface="Arial" pitchFamily="34" charset="0"/>
                <a:cs typeface="Arial" pitchFamily="34" charset="0"/>
              </a:rPr>
              <a:t>M</a:t>
            </a:r>
          </a:p>
          <a:p>
            <a:pPr>
              <a:lnSpc>
                <a:spcPct val="120000"/>
              </a:lnSpc>
            </a:pPr>
            <a:r>
              <a:rPr lang="pt-PT" sz="2800" dirty="0">
                <a:latin typeface="Arial" pitchFamily="34" charset="0"/>
                <a:cs typeface="Arial" pitchFamily="34" charset="0"/>
              </a:rPr>
              <a:t>      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  (</a:t>
            </a:r>
            <a:r>
              <a:rPr lang="pt-PT" sz="2800" dirty="0">
                <a:latin typeface="Arial" pitchFamily="34" charset="0"/>
                <a:cs typeface="Arial" pitchFamily="34" charset="0"/>
              </a:rPr>
              <a:t>competitive)</a:t>
            </a:r>
          </a:p>
        </p:txBody>
      </p:sp>
      <p:graphicFrame>
        <p:nvGraphicFramePr>
          <p:cNvPr id="38" name="Object 5">
            <a:extLst>
              <a:ext uri="{FF2B5EF4-FFF2-40B4-BE49-F238E27FC236}">
                <a16:creationId xmlns="" xmlns:a16="http://schemas.microsoft.com/office/drawing/2014/main" id="{28C88AD8-086E-4BE1-8865-B0F955F252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74942"/>
              </p:ext>
            </p:extLst>
          </p:nvPr>
        </p:nvGraphicFramePr>
        <p:xfrm>
          <a:off x="2564606" y="33521650"/>
          <a:ext cx="1722512" cy="1269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name="CS ChemDraw Drawing" r:id="rId37" imgW="1534344" imgH="1131831" progId="ChemDraw.Document.6.0">
                  <p:embed/>
                </p:oleObj>
              </mc:Choice>
              <mc:Fallback>
                <p:oleObj name="CS ChemDraw Drawing" r:id="rId37" imgW="1534344" imgH="1131831" progId="ChemDraw.Document.6.0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4606" y="33521650"/>
                        <a:ext cx="1722512" cy="1269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4">
            <a:extLst>
              <a:ext uri="{FF2B5EF4-FFF2-40B4-BE49-F238E27FC236}">
                <a16:creationId xmlns="" xmlns:a16="http://schemas.microsoft.com/office/drawing/2014/main" id="{D07F32C9-E753-4B02-9AA3-FDCB10B759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365433"/>
              </p:ext>
            </p:extLst>
          </p:nvPr>
        </p:nvGraphicFramePr>
        <p:xfrm>
          <a:off x="13204825" y="33596263"/>
          <a:ext cx="8512175" cy="499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" name="CS ChemDraw Drawing" r:id="rId39" imgW="6112215" imgH="3587101" progId="ChemDraw.Document.6.0">
                  <p:embed/>
                </p:oleObj>
              </mc:Choice>
              <mc:Fallback>
                <p:oleObj name="CS ChemDraw Drawing" r:id="rId39" imgW="6112215" imgH="3587101" progId="ChemDraw.Document.6.0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3204825" y="33596263"/>
                        <a:ext cx="8512175" cy="4999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1">
            <a:extLst>
              <a:ext uri="{FF2B5EF4-FFF2-40B4-BE49-F238E27FC236}">
                <a16:creationId xmlns="" xmlns:a16="http://schemas.microsoft.com/office/drawing/2014/main" id="{2D616664-1A89-4495-B3C1-199CA6F0B4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132613"/>
              </p:ext>
            </p:extLst>
          </p:nvPr>
        </p:nvGraphicFramePr>
        <p:xfrm>
          <a:off x="1802606" y="25735123"/>
          <a:ext cx="10355641" cy="6491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7" r:id="rId41" imgW="7878554" imgH="4941740" progId="">
                  <p:embed/>
                </p:oleObj>
              </mc:Choice>
              <mc:Fallback>
                <p:oleObj r:id="rId41" imgW="7878554" imgH="4941740" progId="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802606" y="25735123"/>
                        <a:ext cx="10355641" cy="6491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" name="Imagem 39">
            <a:extLst>
              <a:ext uri="{FF2B5EF4-FFF2-40B4-BE49-F238E27FC236}">
                <a16:creationId xmlns="" xmlns:a16="http://schemas.microsoft.com/office/drawing/2014/main" id="{5F728F4A-D3FF-465E-B07D-30FD145961D9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22608519" y="13500928"/>
            <a:ext cx="2663687" cy="2226365"/>
          </a:xfrm>
          <a:prstGeom prst="rect">
            <a:avLst/>
          </a:prstGeom>
        </p:spPr>
      </p:pic>
      <p:pic>
        <p:nvPicPr>
          <p:cNvPr id="41" name="Imagem 40">
            <a:extLst>
              <a:ext uri="{FF2B5EF4-FFF2-40B4-BE49-F238E27FC236}">
                <a16:creationId xmlns="" xmlns:a16="http://schemas.microsoft.com/office/drawing/2014/main" id="{C5B16800-9E64-47A3-8EC5-47E9BD3C4547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5820765" y="13119928"/>
            <a:ext cx="2728041" cy="3104322"/>
          </a:xfrm>
          <a:prstGeom prst="rect">
            <a:avLst/>
          </a:prstGeom>
        </p:spPr>
      </p:pic>
      <p:graphicFrame>
        <p:nvGraphicFramePr>
          <p:cNvPr id="42" name="Object 48">
            <a:extLst>
              <a:ext uri="{FF2B5EF4-FFF2-40B4-BE49-F238E27FC236}">
                <a16:creationId xmlns="" xmlns:a16="http://schemas.microsoft.com/office/drawing/2014/main" id="{75C4747B-EC8B-4585-9257-2ECA87951E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280428"/>
              </p:ext>
            </p:extLst>
          </p:nvPr>
        </p:nvGraphicFramePr>
        <p:xfrm>
          <a:off x="23367206" y="12162771"/>
          <a:ext cx="2534670" cy="131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8" r:id="rId45" imgW="1840851" imgH="958177" progId="">
                  <p:embed/>
                </p:oleObj>
              </mc:Choice>
              <mc:Fallback>
                <p:oleObj r:id="rId45" imgW="1840851" imgH="958177" progId="">
                  <p:embed/>
                  <p:pic>
                    <p:nvPicPr>
                      <p:cNvPr id="13" name="Object 48">
                        <a:extLst>
                          <a:ext uri="{FF2B5EF4-FFF2-40B4-BE49-F238E27FC236}">
                            <a16:creationId xmlns="" xmlns:a16="http://schemas.microsoft.com/office/drawing/2014/main" id="{83C34F1D-537D-483F-B610-969EC773A8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367206" y="12162771"/>
                        <a:ext cx="2534670" cy="131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50">
            <a:extLst>
              <a:ext uri="{FF2B5EF4-FFF2-40B4-BE49-F238E27FC236}">
                <a16:creationId xmlns="" xmlns:a16="http://schemas.microsoft.com/office/drawing/2014/main" id="{F7FC820B-D7EF-4FB5-A66A-2A64000A303E}"/>
              </a:ext>
            </a:extLst>
          </p:cNvPr>
          <p:cNvSpPr/>
          <p:nvPr/>
        </p:nvSpPr>
        <p:spPr>
          <a:xfrm>
            <a:off x="22148006" y="21405850"/>
            <a:ext cx="593322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cleavage </a:t>
            </a:r>
            <a:r>
              <a:rPr lang="en-US" sz="2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PARP-1</a:t>
            </a:r>
            <a:endParaRPr lang="en-US" sz="2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51">
            <a:extLst>
              <a:ext uri="{FF2B5EF4-FFF2-40B4-BE49-F238E27FC236}">
                <a16:creationId xmlns="" xmlns:a16="http://schemas.microsoft.com/office/drawing/2014/main" id="{14324E10-E6B5-41B1-919A-DB2966D9EE34}"/>
              </a:ext>
            </a:extLst>
          </p:cNvPr>
          <p:cNvSpPr/>
          <p:nvPr/>
        </p:nvSpPr>
        <p:spPr>
          <a:xfrm>
            <a:off x="22158683" y="20872450"/>
            <a:ext cx="395172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activation of caspases</a:t>
            </a:r>
          </a:p>
        </p:txBody>
      </p:sp>
      <p:sp>
        <p:nvSpPr>
          <p:cNvPr id="63" name="Rectangle 11">
            <a:extLst>
              <a:ext uri="{FF2B5EF4-FFF2-40B4-BE49-F238E27FC236}">
                <a16:creationId xmlns="" xmlns:a16="http://schemas.microsoft.com/office/drawing/2014/main" id="{5890CCCA-2B3C-4108-9976-250AC3315ECE}"/>
              </a:ext>
            </a:extLst>
          </p:cNvPr>
          <p:cNvSpPr/>
          <p:nvPr/>
        </p:nvSpPr>
        <p:spPr>
          <a:xfrm>
            <a:off x="22173802" y="21953518"/>
            <a:ext cx="6984604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downregulation of anti-apoptotic proteins</a:t>
            </a:r>
            <a:endParaRPr lang="pt-PT" sz="2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5" name="Object 8">
            <a:extLst>
              <a:ext uri="{FF2B5EF4-FFF2-40B4-BE49-F238E27FC236}">
                <a16:creationId xmlns="" xmlns:a16="http://schemas.microsoft.com/office/drawing/2014/main" id="{6D246AB7-3A95-4DF4-893A-2BAC4DCB29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6471"/>
              </p:ext>
            </p:extLst>
          </p:nvPr>
        </p:nvGraphicFramePr>
        <p:xfrm>
          <a:off x="22139906" y="24801977"/>
          <a:ext cx="2514600" cy="1592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9" r:id="rId46" imgW="1883213" imgH="1193174" progId="">
                  <p:embed/>
                </p:oleObj>
              </mc:Choice>
              <mc:Fallback>
                <p:oleObj r:id="rId46" imgW="1883213" imgH="1193174" progId="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39906" y="24801977"/>
                        <a:ext cx="2514600" cy="15921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7">
            <a:extLst>
              <a:ext uri="{FF2B5EF4-FFF2-40B4-BE49-F238E27FC236}">
                <a16:creationId xmlns="" xmlns:a16="http://schemas.microsoft.com/office/drawing/2014/main" id="{BD2F1D47-0175-41B9-8D17-4447A7ED08FC}"/>
              </a:ext>
            </a:extLst>
          </p:cNvPr>
          <p:cNvSpPr/>
          <p:nvPr/>
        </p:nvSpPr>
        <p:spPr>
          <a:xfrm>
            <a:off x="24738806" y="24530050"/>
            <a:ext cx="44196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PT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AChE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PT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t-PT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pt-PT" sz="28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el-GR" sz="28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PT" sz="28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l-GR" sz="28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± 0.</a:t>
            </a:r>
            <a:r>
              <a:rPr lang="pt-PT" sz="28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l-GR" sz="28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pPr>
              <a:lnSpc>
                <a:spcPct val="120000"/>
              </a:lnSpc>
            </a:pP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[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'  &gt; 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(mixed-type)</a:t>
            </a: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11">
            <a:extLst>
              <a:ext uri="{FF2B5EF4-FFF2-40B4-BE49-F238E27FC236}">
                <a16:creationId xmlns="" xmlns:a16="http://schemas.microsoft.com/office/drawing/2014/main" id="{00CF4F5B-D1AA-4099-A215-EE327FEC5FDA}"/>
              </a:ext>
            </a:extLst>
          </p:cNvPr>
          <p:cNvSpPr/>
          <p:nvPr/>
        </p:nvSpPr>
        <p:spPr>
          <a:xfrm>
            <a:off x="24823106" y="26173577"/>
            <a:ext cx="3485249" cy="11264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800" b="1" dirty="0">
                <a:solidFill>
                  <a:srgbClr val="277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GB" sz="2800" b="1" baseline="-25000" dirty="0">
                <a:solidFill>
                  <a:srgbClr val="277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GB" sz="2800" b="1" dirty="0">
                <a:solidFill>
                  <a:srgbClr val="277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smtClean="0">
                <a:solidFill>
                  <a:srgbClr val="277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N27 </a:t>
            </a:r>
            <a:r>
              <a:rPr lang="en-GB" sz="2800" b="1" dirty="0">
                <a:solidFill>
                  <a:srgbClr val="277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44.22 </a:t>
            </a:r>
            <a:r>
              <a:rPr lang="en-GB" sz="2800" b="1" dirty="0" smtClean="0">
                <a:solidFill>
                  <a:srgbClr val="277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µM</a:t>
            </a:r>
          </a:p>
          <a:p>
            <a:pPr>
              <a:lnSpc>
                <a:spcPct val="120000"/>
              </a:lnSpc>
            </a:pPr>
            <a:r>
              <a:rPr lang="en-GB" sz="2800" b="1" dirty="0">
                <a:solidFill>
                  <a:srgbClr val="277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GB" sz="2800" b="1" baseline="-25000" dirty="0">
                <a:solidFill>
                  <a:srgbClr val="277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GB" sz="2800" b="1" dirty="0">
                <a:solidFill>
                  <a:srgbClr val="277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smtClean="0">
                <a:solidFill>
                  <a:srgbClr val="277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NHDF </a:t>
            </a:r>
            <a:r>
              <a:rPr lang="pt-PT" sz="2800" b="1" dirty="0" smtClean="0">
                <a:solidFill>
                  <a:srgbClr val="277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50</a:t>
            </a:r>
            <a:r>
              <a:rPr lang="en-GB" sz="2800" b="1" dirty="0" smtClean="0">
                <a:solidFill>
                  <a:srgbClr val="277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µM</a:t>
            </a:r>
            <a:endParaRPr lang="pt-PT" sz="2800" b="1" dirty="0">
              <a:solidFill>
                <a:srgbClr val="277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13">
            <a:extLst>
              <a:ext uri="{FF2B5EF4-FFF2-40B4-BE49-F238E27FC236}">
                <a16:creationId xmlns="" xmlns:a16="http://schemas.microsoft.com/office/drawing/2014/main" id="{3655126F-D14B-4C0E-BE9B-2E4308605E36}"/>
              </a:ext>
            </a:extLst>
          </p:cNvPr>
          <p:cNvSpPr/>
          <p:nvPr/>
        </p:nvSpPr>
        <p:spPr>
          <a:xfrm>
            <a:off x="22529006" y="23844250"/>
            <a:ext cx="4924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N-Isonucleosidyl Sulfonamide</a:t>
            </a:r>
          </a:p>
        </p:txBody>
      </p:sp>
      <p:graphicFrame>
        <p:nvGraphicFramePr>
          <p:cNvPr id="77" name="Object 5">
            <a:extLst>
              <a:ext uri="{FF2B5EF4-FFF2-40B4-BE49-F238E27FC236}">
                <a16:creationId xmlns="" xmlns:a16="http://schemas.microsoft.com/office/drawing/2014/main" id="{611ACF2B-E3FA-4B4A-A48B-8146FA1AD4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670767"/>
              </p:ext>
            </p:extLst>
          </p:nvPr>
        </p:nvGraphicFramePr>
        <p:xfrm>
          <a:off x="22300406" y="30702250"/>
          <a:ext cx="1984694" cy="1678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0" r:id="rId48" imgW="1438035" imgH="1215536" progId="">
                  <p:embed/>
                </p:oleObj>
              </mc:Choice>
              <mc:Fallback>
                <p:oleObj r:id="rId48" imgW="1438035" imgH="1215536" progId="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22300406" y="30702250"/>
                        <a:ext cx="1984694" cy="1678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 18">
            <a:extLst>
              <a:ext uri="{FF2B5EF4-FFF2-40B4-BE49-F238E27FC236}">
                <a16:creationId xmlns="" xmlns:a16="http://schemas.microsoft.com/office/drawing/2014/main" id="{63346A27-CAB2-43F5-9B27-52732AC9C5C6}"/>
              </a:ext>
            </a:extLst>
          </p:cNvPr>
          <p:cNvSpPr/>
          <p:nvPr/>
        </p:nvSpPr>
        <p:spPr>
          <a:xfrm>
            <a:off x="24738806" y="30473650"/>
            <a:ext cx="4089200" cy="107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PT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AChE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28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t-PT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t-PT" sz="28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</a:t>
            </a:r>
            <a:r>
              <a:rPr lang="el-GR" sz="28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pt-PT" sz="28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0.2 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pPr>
              <a:lnSpc>
                <a:spcPct val="120000"/>
              </a:lnSpc>
            </a:pP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[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'  &gt; 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M]</a:t>
            </a:r>
          </a:p>
        </p:txBody>
      </p:sp>
      <p:sp>
        <p:nvSpPr>
          <p:cNvPr id="81" name="Rectangle 19">
            <a:extLst>
              <a:ext uri="{FF2B5EF4-FFF2-40B4-BE49-F238E27FC236}">
                <a16:creationId xmlns="" xmlns:a16="http://schemas.microsoft.com/office/drawing/2014/main" id="{07215F9F-CAA9-42D3-89DD-C39B7E4DC1BE}"/>
              </a:ext>
            </a:extLst>
          </p:cNvPr>
          <p:cNvSpPr/>
          <p:nvPr/>
        </p:nvSpPr>
        <p:spPr>
          <a:xfrm>
            <a:off x="24738806" y="31514815"/>
            <a:ext cx="4080286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PT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BChE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pt-PT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PT" sz="28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 </a:t>
            </a:r>
            <a:r>
              <a:rPr lang="el-GR" sz="28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±</a:t>
            </a:r>
            <a:r>
              <a:rPr lang="pt-PT" sz="2800" b="1" dirty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0.3 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  <a:p>
            <a:pPr>
              <a:lnSpc>
                <a:spcPct val="120000"/>
              </a:lnSpc>
            </a:pP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[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'  &gt; 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>
              <a:lnSpc>
                <a:spcPct val="120000"/>
              </a:lnSpc>
            </a:pP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(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mixed-type)</a:t>
            </a:r>
          </a:p>
          <a:p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22">
            <a:extLst>
              <a:ext uri="{FF2B5EF4-FFF2-40B4-BE49-F238E27FC236}">
                <a16:creationId xmlns="" xmlns:a16="http://schemas.microsoft.com/office/drawing/2014/main" id="{31B27A7E-D37D-42E4-8744-08968C5FA455}"/>
              </a:ext>
            </a:extLst>
          </p:cNvPr>
          <p:cNvSpPr/>
          <p:nvPr/>
        </p:nvSpPr>
        <p:spPr>
          <a:xfrm>
            <a:off x="22376606" y="33830636"/>
            <a:ext cx="537247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PT" sz="2800" b="1" dirty="0" smtClean="0">
                <a:solidFill>
                  <a:srgbClr val="314B9F"/>
                </a:solidFill>
                <a:latin typeface="Arial" pitchFamily="34" charset="0"/>
                <a:cs typeface="Arial" pitchFamily="34" charset="0"/>
              </a:rPr>
              <a:t>Galantamine.HBr </a:t>
            </a:r>
          </a:p>
          <a:p>
            <a:pPr>
              <a:lnSpc>
                <a:spcPct val="120000"/>
              </a:lnSpc>
            </a:pPr>
            <a:r>
              <a:rPr lang="pt-PT" sz="28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pt-PT" sz="2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pt-PT" sz="2800" b="1" baseline="-25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AChE</a:t>
            </a:r>
            <a:r>
              <a:rPr lang="pt-PT" sz="2800" dirty="0">
                <a:latin typeface="Arial" pitchFamily="34" charset="0"/>
                <a:cs typeface="Arial" pitchFamily="34" charset="0"/>
              </a:rPr>
              <a:t>)</a:t>
            </a:r>
            <a:r>
              <a:rPr lang="pt-PT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= 0.2 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± </a:t>
            </a:r>
            <a:r>
              <a:rPr lang="pt-PT" sz="2800" dirty="0">
                <a:latin typeface="Arial" pitchFamily="34" charset="0"/>
                <a:cs typeface="Arial" pitchFamily="34" charset="0"/>
              </a:rPr>
              <a:t>0.1 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μ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M</a:t>
            </a:r>
          </a:p>
          <a:p>
            <a:pPr>
              <a:lnSpc>
                <a:spcPct val="120000"/>
              </a:lnSpc>
            </a:pPr>
            <a:r>
              <a:rPr lang="pt-PT" sz="28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pt-PT" sz="2800" dirty="0">
                <a:latin typeface="Arial" pitchFamily="34" charset="0"/>
                <a:cs typeface="Arial" pitchFamily="34" charset="0"/>
              </a:rPr>
              <a:t>(</a:t>
            </a:r>
            <a:r>
              <a:rPr lang="pt-PT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BChE</a:t>
            </a:r>
            <a:r>
              <a:rPr lang="pt-PT" sz="2800" dirty="0">
                <a:latin typeface="Arial" pitchFamily="34" charset="0"/>
                <a:cs typeface="Arial" pitchFamily="34" charset="0"/>
              </a:rPr>
              <a:t>)</a:t>
            </a:r>
            <a:r>
              <a:rPr lang="pt-PT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= 2.4 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± </a:t>
            </a:r>
            <a:r>
              <a:rPr lang="pt-PT" sz="2800" dirty="0">
                <a:latin typeface="Arial" pitchFamily="34" charset="0"/>
                <a:cs typeface="Arial" pitchFamily="34" charset="0"/>
              </a:rPr>
              <a:t>0.0 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μ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M</a:t>
            </a:r>
            <a:endParaRPr lang="pt-P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6">
            <a:extLst>
              <a:ext uri="{FF2B5EF4-FFF2-40B4-BE49-F238E27FC236}">
                <a16:creationId xmlns="" xmlns:a16="http://schemas.microsoft.com/office/drawing/2014/main" id="{16521F9E-E445-4BAD-A109-24DE6E76C65E}"/>
              </a:ext>
            </a:extLst>
          </p:cNvPr>
          <p:cNvSpPr/>
          <p:nvPr/>
        </p:nvSpPr>
        <p:spPr>
          <a:xfrm>
            <a:off x="22529006" y="29635450"/>
            <a:ext cx="5495415" cy="5295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PT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Glucopyranos-6ʹ-yl Theobromine </a:t>
            </a:r>
            <a:endParaRPr lang="pt-PT" sz="2800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24">
            <a:extLst>
              <a:ext uri="{FF2B5EF4-FFF2-40B4-BE49-F238E27FC236}">
                <a16:creationId xmlns="" xmlns:a16="http://schemas.microsoft.com/office/drawing/2014/main" id="{D8A67272-7DC2-407C-9078-9171245FC3FD}"/>
              </a:ext>
            </a:extLst>
          </p:cNvPr>
          <p:cNvSpPr/>
          <p:nvPr/>
        </p:nvSpPr>
        <p:spPr>
          <a:xfrm>
            <a:off x="24738806" y="33231216"/>
            <a:ext cx="3663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277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lang="en-GB" sz="2800" b="1" baseline="-25000" dirty="0">
                <a:solidFill>
                  <a:srgbClr val="277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GB" sz="2800" b="1" dirty="0">
                <a:solidFill>
                  <a:srgbClr val="277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800" b="1" dirty="0">
                <a:solidFill>
                  <a:srgbClr val="277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 3T3</a:t>
            </a:r>
            <a:r>
              <a:rPr lang="en-GB" sz="2800" b="1" dirty="0">
                <a:solidFill>
                  <a:srgbClr val="277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800" b="1" dirty="0" smtClean="0">
                <a:solidFill>
                  <a:srgbClr val="277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30</a:t>
            </a:r>
            <a:r>
              <a:rPr lang="en-GB" sz="2800" b="1" dirty="0" smtClean="0">
                <a:solidFill>
                  <a:srgbClr val="2777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µM</a:t>
            </a:r>
            <a:endParaRPr lang="pt-PT" sz="2800" b="1" dirty="0">
              <a:solidFill>
                <a:srgbClr val="2777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21">
            <a:extLst>
              <a:ext uri="{FF2B5EF4-FFF2-40B4-BE49-F238E27FC236}">
                <a16:creationId xmlns="" xmlns:a16="http://schemas.microsoft.com/office/drawing/2014/main" id="{1B3E6811-C983-468B-945C-7A0CBA9A4765}"/>
              </a:ext>
            </a:extLst>
          </p:cNvPr>
          <p:cNvSpPr/>
          <p:nvPr/>
        </p:nvSpPr>
        <p:spPr>
          <a:xfrm>
            <a:off x="22390323" y="27425650"/>
            <a:ext cx="5701283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t-PT" sz="2800" b="1" dirty="0" smtClean="0">
                <a:solidFill>
                  <a:srgbClr val="314B9F"/>
                </a:solidFill>
                <a:latin typeface="Arial" pitchFamily="34" charset="0"/>
                <a:cs typeface="Arial" pitchFamily="34" charset="0"/>
              </a:rPr>
              <a:t>Galantamine.HBr </a:t>
            </a:r>
          </a:p>
          <a:p>
            <a:pPr>
              <a:lnSpc>
                <a:spcPct val="120000"/>
              </a:lnSpc>
            </a:pPr>
            <a:r>
              <a:rPr lang="pt-PT" sz="28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pt-PT" sz="2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pt-PT" sz="2800" b="1" baseline="-25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PT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AChE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pt-PT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0.5 ± 0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.0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M</a:t>
            </a:r>
          </a:p>
          <a:p>
            <a:pPr>
              <a:lnSpc>
                <a:spcPct val="120000"/>
              </a:lnSpc>
            </a:pPr>
            <a:r>
              <a:rPr lang="pt-PT" sz="2800" i="1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pt-PT" sz="2800" dirty="0">
                <a:latin typeface="Arial" pitchFamily="34" charset="0"/>
                <a:cs typeface="Arial" pitchFamily="34" charset="0"/>
              </a:rPr>
              <a:t>(</a:t>
            </a:r>
            <a:r>
              <a:rPr lang="pt-PT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BChE</a:t>
            </a:r>
            <a:r>
              <a:rPr lang="pt-PT" sz="2800" dirty="0">
                <a:latin typeface="Arial" pitchFamily="34" charset="0"/>
                <a:cs typeface="Arial" pitchFamily="34" charset="0"/>
              </a:rPr>
              <a:t>)</a:t>
            </a:r>
            <a:r>
              <a:rPr lang="pt-PT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2800" dirty="0">
                <a:latin typeface="Arial" panose="020B0604020202020204" pitchFamily="34" charset="0"/>
                <a:cs typeface="Arial" panose="020B0604020202020204" pitchFamily="34" charset="0"/>
              </a:rPr>
              <a:t>= 9.4</a:t>
            </a:r>
            <a:r>
              <a:rPr lang="el-GR" sz="2800" dirty="0">
                <a:latin typeface="Arial" pitchFamily="34" charset="0"/>
                <a:cs typeface="Arial" pitchFamily="34" charset="0"/>
              </a:rPr>
              <a:t> ± 0</a:t>
            </a:r>
            <a:r>
              <a:rPr lang="pt-PT" sz="2800" dirty="0">
                <a:latin typeface="Arial" pitchFamily="34" charset="0"/>
                <a:cs typeface="Arial" pitchFamily="34" charset="0"/>
              </a:rPr>
              <a:t>.7 </a:t>
            </a:r>
            <a:r>
              <a:rPr lang="el-GR" sz="2800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M               </a:t>
            </a:r>
            <a:endParaRPr lang="pt-P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72" name="Picture 348" descr="C:\Users\Nuno Xavier\Documents\abstracts e artigos\pharmaceuticals co-guest editor\Artigo para submeter\revisions\Minor revisions\proofs\Figures and Schemes_revised proofs_517172\Figure 4 (cmpd 21-alpha).tif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2941" y="36215050"/>
            <a:ext cx="2115465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3" name="Picture 349" descr="C:\Users\Nuno Xavier\Documents\abstracts e artigos\pharmaceuticals co-guest editor\Artigo para submeter\revisions\Minor revisions\proofs\Figures and Schemes_revised proofs_517172\Figure 4 (cmpd 21-beta).tif"/>
          <p:cNvPicPr>
            <a:picLocks noGrp="1" noChangeAspect="1" noChangeArrowheads="1"/>
          </p:cNvPicPr>
          <p:nvPr>
            <p:ph idx="1"/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2197" y="36215050"/>
            <a:ext cx="2658009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Rectangle 69"/>
          <p:cNvSpPr/>
          <p:nvPr/>
        </p:nvSpPr>
        <p:spPr>
          <a:xfrm>
            <a:off x="2001305" y="23109621"/>
            <a:ext cx="123743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2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● Terminal </a:t>
            </a:r>
            <a:r>
              <a:rPr lang="pt-PT" sz="32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Isonucleosides as Cholinesterase (ChE) Inhibitors </a:t>
            </a:r>
            <a:endParaRPr lang="pt-PT" sz="3200" b="1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51006" y="30473650"/>
            <a:ext cx="3515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Purine 6</a:t>
            </a:r>
            <a:r>
              <a:rPr lang="pt-PT" sz="2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′-isonucleosides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4088606" y="23915985"/>
            <a:ext cx="4107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Triazole 6</a:t>
            </a:r>
            <a:r>
              <a:rPr lang="pt-PT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′-</a:t>
            </a:r>
            <a:r>
              <a:rPr lang="pt-PT" sz="2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isonucleoside</a:t>
            </a:r>
            <a:endParaRPr lang="pt-PT" sz="2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71806" y="23082250"/>
            <a:ext cx="6288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Cholinesterase Inhibitory Profiles 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164806" y="32683450"/>
            <a:ext cx="62889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3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Cholinesterase Inhibitory Profiles </a:t>
            </a:r>
          </a:p>
        </p:txBody>
      </p:sp>
      <p:sp>
        <p:nvSpPr>
          <p:cNvPr id="88" name="Rectangle 87"/>
          <p:cNvSpPr/>
          <p:nvPr/>
        </p:nvSpPr>
        <p:spPr>
          <a:xfrm>
            <a:off x="14277796" y="23920450"/>
            <a:ext cx="5545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Theobromine </a:t>
            </a:r>
            <a:r>
              <a:rPr lang="pt-PT" sz="28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5ʹ/6ʹ-</a:t>
            </a:r>
            <a:r>
              <a:rPr lang="pt-PT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Isonucleosides</a:t>
            </a:r>
          </a:p>
        </p:txBody>
      </p:sp>
      <p:sp>
        <p:nvSpPr>
          <p:cNvPr id="6" name="Rectangle 5"/>
          <p:cNvSpPr/>
          <p:nvPr/>
        </p:nvSpPr>
        <p:spPr>
          <a:xfrm>
            <a:off x="7930494" y="31235650"/>
            <a:ext cx="45401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N. M. Xavier et al., </a:t>
            </a:r>
          </a:p>
          <a:p>
            <a:pPr>
              <a:lnSpc>
                <a:spcPct val="130000"/>
              </a:lnSpc>
            </a:pPr>
            <a:r>
              <a:rPr 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Pure Appl. Chem. 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, 363. 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710061" y="13862050"/>
            <a:ext cx="4283545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N. M. Xavier </a:t>
            </a:r>
            <a:r>
              <a:rPr 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</a:p>
          <a:p>
            <a:pPr>
              <a:lnSpc>
                <a:spcPct val="130000"/>
              </a:lnSpc>
            </a:pPr>
            <a:r>
              <a:rPr 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Pure Appl. Chem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, 1085. </a:t>
            </a:r>
          </a:p>
          <a:p>
            <a:pPr>
              <a:lnSpc>
                <a:spcPct val="130000"/>
              </a:lnSpc>
            </a:pPr>
            <a:r>
              <a:rPr 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Org. Biomol. Chem.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000" i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pt-PT" sz="2000" dirty="0">
                <a:latin typeface="Arial" panose="020B0604020202020204" pitchFamily="34" charset="0"/>
                <a:cs typeface="Arial" panose="020B0604020202020204" pitchFamily="34" charset="0"/>
              </a:rPr>
              <a:t>, 4667.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1673087" y="13862050"/>
            <a:ext cx="4296456" cy="1477328"/>
          </a:xfrm>
          <a:prstGeom prst="roundRect">
            <a:avLst/>
          </a:prstGeom>
          <a:solidFill>
            <a:schemeClr val="accent1">
              <a:alpha val="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3" name="Rounded Rectangle 92"/>
          <p:cNvSpPr/>
          <p:nvPr/>
        </p:nvSpPr>
        <p:spPr>
          <a:xfrm>
            <a:off x="1506616" y="7114185"/>
            <a:ext cx="27423190" cy="3090265"/>
          </a:xfrm>
          <a:prstGeom prst="roundRect">
            <a:avLst/>
          </a:prstGeom>
          <a:solidFill>
            <a:schemeClr val="tx2">
              <a:lumMod val="40000"/>
              <a:lumOff val="60000"/>
              <a:alpha val="14000"/>
            </a:schemeClr>
          </a:solidFill>
          <a:ln w="76200" cmpd="thickThin"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/>
            <a:endParaRPr lang="pt-PT"/>
          </a:p>
        </p:txBody>
      </p:sp>
      <p:sp>
        <p:nvSpPr>
          <p:cNvPr id="94" name="TextBox 93"/>
          <p:cNvSpPr txBox="1"/>
          <p:nvPr/>
        </p:nvSpPr>
        <p:spPr>
          <a:xfrm>
            <a:off x="1815630" y="7114185"/>
            <a:ext cx="26798865" cy="3065440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sz="41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Abstract</a:t>
            </a:r>
            <a:r>
              <a:rPr lang="pt-PT" sz="41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Synthetic nucleosides, nucleotides and analogs have attracted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much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interest in medicinal chemistry, due to their ability to display a variety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of biological activities.  A number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nucleos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(t)ide analogs became effective anticancer or antiviral drugs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[1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], while some reports showed the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ability of these types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of molecules to display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antimicrobial effects [2] or to inhibit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cholinesterases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3]. In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work, the  synthesis of novel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glucuronamide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-based nucleosides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and purine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isonucleos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(t)ides, and the evaluation of their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antiproliferative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anticholinesterasic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profiles, respectively, is presented. Some compounds emerged  as promising lead  molecules for cancer or for Alzheimer’s disease.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4" name="Rectangle 1343"/>
          <p:cNvSpPr/>
          <p:nvPr/>
        </p:nvSpPr>
        <p:spPr>
          <a:xfrm>
            <a:off x="1574005" y="37331650"/>
            <a:ext cx="120962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References: </a:t>
            </a:r>
          </a:p>
          <a:p>
            <a:pPr hangingPunct="0"/>
            <a:r>
              <a:rPr lang="en-US" sz="2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100" baseline="30000" dirty="0">
                <a:latin typeface="Arial" panose="020B0604020202020204" pitchFamily="34" charset="0"/>
                <a:cs typeface="Arial" panose="020B0604020202020204" pitchFamily="34" charset="0"/>
              </a:rPr>
              <a:t>1] </a:t>
            </a:r>
            <a:r>
              <a:rPr lang="de-DE" sz="2100" dirty="0"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de-DE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Shelton </a:t>
            </a:r>
            <a:r>
              <a:rPr lang="de-DE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de-DE" sz="21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de-DE" sz="2100" i="1" dirty="0">
                <a:latin typeface="Arial" panose="020B0604020202020204" pitchFamily="34" charset="0"/>
                <a:cs typeface="Arial" panose="020B0604020202020204" pitchFamily="34" charset="0"/>
              </a:rPr>
              <a:t>. Rev. </a:t>
            </a:r>
            <a:r>
              <a:rPr lang="de-DE" sz="2100" b="1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de-DE" sz="21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de-DE" sz="2100" i="1" dirty="0"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  <a:r>
              <a:rPr lang="de-DE" sz="2100" dirty="0">
                <a:latin typeface="Arial" panose="020B0604020202020204" pitchFamily="34" charset="0"/>
                <a:cs typeface="Arial" panose="020B0604020202020204" pitchFamily="34" charset="0"/>
              </a:rPr>
              <a:t>, 14379.</a:t>
            </a:r>
            <a:endParaRPr lang="pt-PT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r>
              <a:rPr lang="pt-PT" sz="2100" baseline="30000" dirty="0">
                <a:latin typeface="Arial" panose="020B0604020202020204" pitchFamily="34" charset="0"/>
                <a:cs typeface="Arial" panose="020B0604020202020204" pitchFamily="34" charset="0"/>
              </a:rPr>
              <a:t>[2]</a:t>
            </a: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 M. </a:t>
            </a:r>
            <a:r>
              <a:rPr lang="pt-P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Serpi </a:t>
            </a:r>
            <a:r>
              <a:rPr lang="pt-PT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pt-P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pt-PT" sz="2100" i="1" dirty="0">
                <a:latin typeface="Arial" panose="020B0604020202020204" pitchFamily="34" charset="0"/>
                <a:cs typeface="Arial" panose="020B0604020202020204" pitchFamily="34" charset="0"/>
              </a:rPr>
              <a:t>J. Med. Chem.</a:t>
            </a: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100" b="1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100" i="1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10343.</a:t>
            </a:r>
            <a:endParaRPr lang="pt-PT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100" baseline="30000" dirty="0">
                <a:latin typeface="Arial" panose="020B0604020202020204" pitchFamily="34" charset="0"/>
                <a:cs typeface="Arial" panose="020B0604020202020204" pitchFamily="34" charset="0"/>
              </a:rPr>
              <a:t>[3] </a:t>
            </a: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pt-PT" sz="2100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pt-P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Meier </a:t>
            </a:r>
            <a:r>
              <a:rPr lang="pt-PT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  <a:r>
              <a:rPr lang="pt-P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100" i="1" dirty="0">
                <a:latin typeface="Arial" panose="020B0604020202020204" pitchFamily="34" charset="0"/>
                <a:cs typeface="Arial" panose="020B0604020202020204" pitchFamily="34" charset="0"/>
              </a:rPr>
              <a:t>J. Med. Chem. </a:t>
            </a:r>
            <a:r>
              <a:rPr lang="pt-PT" sz="2100" b="1" dirty="0">
                <a:latin typeface="Arial" panose="020B0604020202020204" pitchFamily="34" charset="0"/>
                <a:cs typeface="Arial" panose="020B0604020202020204" pitchFamily="34" charset="0"/>
              </a:rPr>
              <a:t>2004</a:t>
            </a: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100" i="1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2839</a:t>
            </a: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P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; b</a:t>
            </a: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) S. </a:t>
            </a:r>
            <a:r>
              <a:rPr lang="pt-P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Schwarz</a:t>
            </a: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al., Org</a:t>
            </a:r>
            <a:r>
              <a:rPr lang="pt-PT" sz="2100" i="1" dirty="0">
                <a:latin typeface="Arial" panose="020B0604020202020204" pitchFamily="34" charset="0"/>
                <a:cs typeface="Arial" panose="020B0604020202020204" pitchFamily="34" charset="0"/>
              </a:rPr>
              <a:t>. Biomol. Chem. </a:t>
            </a:r>
            <a:endParaRPr lang="pt-PT" sz="21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100" i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2446.; </a:t>
            </a: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c) N. M. </a:t>
            </a:r>
            <a:r>
              <a:rPr lang="pt-P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Xavier </a:t>
            </a:r>
            <a:r>
              <a:rPr lang="pt-PT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pt-P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pt-PT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Synlett </a:t>
            </a:r>
            <a:r>
              <a:rPr lang="pt-PT" sz="2100" b="1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100" i="1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2663.</a:t>
            </a:r>
            <a:r>
              <a:rPr lang="pt-PT" sz="21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PT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5" name="Imagem 22" descr="Uma imagem com desenho&#10;&#10;Descrição gerada automaticamente">
            <a:extLst>
              <a:ext uri="{FF2B5EF4-FFF2-40B4-BE49-F238E27FC236}">
                <a16:creationId xmlns:a16="http://schemas.microsoft.com/office/drawing/2014/main" xmlns="" id="{14D51D86-A6FF-4755-944A-D11674EB2776}"/>
              </a:ext>
            </a:extLst>
          </p:cNvPr>
          <p:cNvPicPr>
            <a:picLocks noChangeAspect="1"/>
          </p:cNvPicPr>
          <p:nvPr/>
        </p:nvPicPr>
        <p:blipFill rotWithShape="1">
          <a:blip r:embed="rId52"/>
          <a:srcRect l="13509" r="11033" b="17873"/>
          <a:stretch/>
        </p:blipFill>
        <p:spPr>
          <a:xfrm>
            <a:off x="12780894" y="38474650"/>
            <a:ext cx="2204312" cy="692377"/>
          </a:xfrm>
          <a:prstGeom prst="rect">
            <a:avLst/>
          </a:prstGeom>
        </p:spPr>
      </p:pic>
      <p:sp>
        <p:nvSpPr>
          <p:cNvPr id="96" name="CaixaDeTexto 19">
            <a:extLst>
              <a:ext uri="{FF2B5EF4-FFF2-40B4-BE49-F238E27FC236}">
                <a16:creationId xmlns:a16="http://schemas.microsoft.com/office/drawing/2014/main" xmlns="" id="{E6DA7D5C-7F30-4BC3-9093-DC9F8D8EECE4}"/>
              </a:ext>
            </a:extLst>
          </p:cNvPr>
          <p:cNvSpPr txBox="1"/>
          <p:nvPr/>
        </p:nvSpPr>
        <p:spPr>
          <a:xfrm>
            <a:off x="15035175" y="38821152"/>
            <a:ext cx="138946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FCT is acknowledged </a:t>
            </a:r>
            <a:r>
              <a:rPr lang="pt-PT" sz="21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pt-PT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funding (</a:t>
            </a:r>
            <a:r>
              <a:rPr lang="en-US" sz="2100" smtClean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</a:t>
            </a:r>
            <a:r>
              <a:rPr lang="en-US" sz="2100" b="0" i="0" smtClean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UIDB/00100/2020, UIDP/00100/2020 </a:t>
            </a:r>
            <a:r>
              <a:rPr lang="en-US" sz="2100" dirty="0" smtClean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nd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grant </a:t>
            </a:r>
            <a:r>
              <a:rPr lang="en-US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CEECIND/03881/2018)</a:t>
            </a:r>
            <a:r>
              <a:rPr lang="en-US" sz="2100" b="0" i="0" dirty="0" smtClean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PT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Picture 3" descr="C:\Users\Nuno Xavier\Downloads\ciências_ul_azul_v_s-as (1).png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006" y="1822450"/>
            <a:ext cx="1316651" cy="171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" name="Picture 820" descr="https://cqe.tecnico.ulisboa.pt/files/images/logo_raw.png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6206" y="2203450"/>
            <a:ext cx="1697143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ounded Rectangle 25">
            <a:extLst>
              <a:ext uri="{FF2B5EF4-FFF2-40B4-BE49-F238E27FC236}">
                <a16:creationId xmlns="" xmlns:a16="http://schemas.microsoft.com/office/drawing/2014/main" id="{DDB59C6A-0B89-492C-8FFF-D2AAA1FEBB85}"/>
              </a:ext>
            </a:extLst>
          </p:cNvPr>
          <p:cNvSpPr/>
          <p:nvPr/>
        </p:nvSpPr>
        <p:spPr>
          <a:xfrm>
            <a:off x="7746206" y="31159450"/>
            <a:ext cx="4038600" cy="998280"/>
          </a:xfrm>
          <a:prstGeom prst="roundRect">
            <a:avLst/>
          </a:prstGeom>
          <a:solidFill>
            <a:schemeClr val="accent1">
              <a:alpha val="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54" name="TextBox 1353"/>
          <p:cNvSpPr txBox="1"/>
          <p:nvPr/>
        </p:nvSpPr>
        <p:spPr>
          <a:xfrm>
            <a:off x="23443406" y="35527675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Docking into </a:t>
            </a:r>
            <a:r>
              <a:rPr lang="pt-PT" sz="3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AChE</a:t>
            </a:r>
          </a:p>
        </p:txBody>
      </p:sp>
      <p:sp>
        <p:nvSpPr>
          <p:cNvPr id="1827" name="Curved Right Arrow 1826"/>
          <p:cNvSpPr/>
          <p:nvPr/>
        </p:nvSpPr>
        <p:spPr>
          <a:xfrm rot="20846919">
            <a:off x="21819478" y="33216635"/>
            <a:ext cx="990600" cy="2976142"/>
          </a:xfrm>
          <a:prstGeom prst="curvedRightArrow">
            <a:avLst/>
          </a:prstGeom>
          <a:solidFill>
            <a:schemeClr val="accent1">
              <a:alpha val="12000"/>
            </a:schemeClr>
          </a:solidFill>
          <a:ln>
            <a:solidFill>
              <a:schemeClr val="accent1">
                <a:shade val="50000"/>
                <a:alpha val="2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45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1" grpId="0" animBg="1"/>
      <p:bldP spid="126" grpId="0" animBg="1"/>
      <p:bldP spid="82" grpId="0" animBg="1"/>
      <p:bldP spid="7" grpId="0" animBg="1"/>
      <p:bldP spid="20" grpId="0" animBg="1"/>
      <p:bldP spid="45" grpId="0"/>
      <p:bldP spid="48" grpId="0"/>
      <p:bldP spid="70" grpId="0"/>
      <p:bldP spid="74" grpId="0"/>
      <p:bldP spid="8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696</Words>
  <Application>Microsoft Office PowerPoint</Application>
  <PresentationFormat>Custom</PresentationFormat>
  <Paragraphs>100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Office Theme</vt:lpstr>
      <vt:lpstr>Custom Design</vt:lpstr>
      <vt:lpstr>CS ChemDraw Drawing</vt:lpstr>
      <vt:lpstr>Novel Bioactive Nucleoside and Isonucleotide Analogs of Therapeutic Interest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Nuno Xavier</cp:lastModifiedBy>
  <cp:revision>121</cp:revision>
  <dcterms:created xsi:type="dcterms:W3CDTF">2015-04-04T09:45:50Z</dcterms:created>
  <dcterms:modified xsi:type="dcterms:W3CDTF">2020-10-30T22:24:41Z</dcterms:modified>
</cp:coreProperties>
</file>