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7" r:id="rId4"/>
    <p:sldId id="258" r:id="rId5"/>
    <p:sldId id="272" r:id="rId6"/>
    <p:sldId id="273" r:id="rId7"/>
    <p:sldId id="274" r:id="rId8"/>
    <p:sldId id="269" r:id="rId9"/>
    <p:sldId id="261" r:id="rId10"/>
    <p:sldId id="275" r:id="rId11"/>
    <p:sldId id="276" r:id="rId12"/>
    <p:sldId id="277" r:id="rId13"/>
    <p:sldId id="265" r:id="rId14"/>
    <p:sldId id="264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AE7B"/>
    <a:srgbClr val="F260A9"/>
    <a:srgbClr val="FFFFFF"/>
    <a:srgbClr val="FE9494"/>
    <a:srgbClr val="967DB7"/>
    <a:srgbClr val="FEB1B1"/>
    <a:srgbClr val="4977A5"/>
    <a:srgbClr val="A8AAD2"/>
    <a:srgbClr val="E6E6E6"/>
    <a:srgbClr val="AA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38" autoAdjust="0"/>
  </p:normalViewPr>
  <p:slideViewPr>
    <p:cSldViewPr>
      <p:cViewPr varScale="1">
        <p:scale>
          <a:sx n="68" d="100"/>
          <a:sy n="68" d="100"/>
        </p:scale>
        <p:origin x="14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83100A-8A72-460F-8D5A-54D1E8721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E079F-1A5F-425D-8548-7D6E0BA76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BEE4-A35F-451C-BCBF-73654C02E910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FF8A4-6C72-4FA9-92D5-35F646DB1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C330F-8964-486B-B51A-F7EA85350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2DDE-B420-4AB0-A81B-677338ED35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3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4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69082-9D5D-43A3-B675-27AB9B8E552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8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31/10/2020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31/10/2020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31/10/2020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31/10/2020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31/10/2020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31/10/2020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hcidade@ff.up.pt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hyperlink" Target="mailto:esousa@ff.up.pt" TargetMode="Externa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6.emf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4.emf"/><Relationship Id="rId1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9.png"/><Relationship Id="rId7" Type="http://schemas.openxmlformats.org/officeDocument/2006/relationships/image" Target="../media/image25.sv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112" y="2490989"/>
            <a:ext cx="8975773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New chalcone analogues with potential bacterial efflux pump inhibitory effect</a:t>
            </a:r>
            <a:endParaRPr lang="en-US" b="1" dirty="0"/>
          </a:p>
          <a:p>
            <a:pPr algn="ctr"/>
            <a:endParaRPr lang="fr-FR" dirty="0"/>
          </a:p>
          <a:p>
            <a:pPr algn="ctr"/>
            <a:r>
              <a:rPr lang="it-IT" b="1" dirty="0"/>
              <a:t>Joana Moreira </a:t>
            </a:r>
            <a:r>
              <a:rPr lang="it-IT" b="1" baseline="30000" dirty="0"/>
              <a:t>a, b</a:t>
            </a:r>
            <a:r>
              <a:rPr lang="it-IT" b="1" dirty="0"/>
              <a:t>, Fernando Durães </a:t>
            </a:r>
            <a:r>
              <a:rPr lang="it-IT" b="1" baseline="30000" dirty="0"/>
              <a:t>a, b</a:t>
            </a:r>
            <a:r>
              <a:rPr lang="it-IT" b="1" dirty="0"/>
              <a:t>, Joana Freitas-da-Silva </a:t>
            </a:r>
            <a:r>
              <a:rPr lang="it-IT" b="1" baseline="30000" dirty="0"/>
              <a:t>b, c</a:t>
            </a:r>
            <a:r>
              <a:rPr lang="it-IT" b="1" dirty="0"/>
              <a:t>, Nikoletta Szemerédi </a:t>
            </a:r>
            <a:r>
              <a:rPr lang="it-IT" b="1" baseline="30000" dirty="0"/>
              <a:t>d</a:t>
            </a:r>
            <a:r>
              <a:rPr lang="it-IT" b="1" dirty="0"/>
              <a:t>, Eugénia Pinto </a:t>
            </a:r>
            <a:r>
              <a:rPr lang="it-IT" b="1" baseline="30000" dirty="0"/>
              <a:t>b, e</a:t>
            </a:r>
            <a:r>
              <a:rPr lang="it-IT" b="1" dirty="0"/>
              <a:t>, Paulo Costa </a:t>
            </a:r>
            <a:r>
              <a:rPr lang="it-IT" b="1" baseline="30000" dirty="0"/>
              <a:t>b, c</a:t>
            </a:r>
            <a:r>
              <a:rPr lang="it-IT" b="1" dirty="0"/>
              <a:t>, Madalena Pinto </a:t>
            </a:r>
            <a:r>
              <a:rPr lang="it-IT" b="1" baseline="30000" dirty="0"/>
              <a:t>a, b</a:t>
            </a:r>
            <a:r>
              <a:rPr lang="it-IT" b="1" dirty="0"/>
              <a:t>, Gabriella Spengler </a:t>
            </a:r>
            <a:r>
              <a:rPr lang="it-IT" b="1" baseline="30000" dirty="0"/>
              <a:t>d</a:t>
            </a:r>
            <a:r>
              <a:rPr lang="it-IT" b="1" dirty="0"/>
              <a:t>, Emília Sousa</a:t>
            </a:r>
            <a:r>
              <a:rPr lang="it-IT" b="1" baseline="30000" dirty="0"/>
              <a:t> * a, b</a:t>
            </a:r>
            <a:r>
              <a:rPr lang="it-IT" b="1" dirty="0"/>
              <a:t>, and Honorina Cidade</a:t>
            </a:r>
            <a:r>
              <a:rPr lang="it-IT" b="1" baseline="30000" dirty="0"/>
              <a:t>* a, b </a:t>
            </a:r>
          </a:p>
          <a:p>
            <a:endParaRPr lang="fr-FR" dirty="0"/>
          </a:p>
          <a:p>
            <a:r>
              <a:rPr lang="en-US" baseline="30000" dirty="0"/>
              <a:t>a Laboratory of Organic and Pharmaceutical Chemistry, Faculty of Pharmacy, University of Porto, Portugal</a:t>
            </a:r>
          </a:p>
          <a:p>
            <a:r>
              <a:rPr lang="en-US" baseline="30000" dirty="0"/>
              <a:t>b Interdisciplinary Centre of Marine and Environmental Research (CIIMAR), University of Porto, Portugal </a:t>
            </a:r>
          </a:p>
          <a:p>
            <a:r>
              <a:rPr lang="en-US" baseline="30000" dirty="0"/>
              <a:t>c ICBAS – Institute of Biomedical Sciences Abel Salazar, University of Porto, Portugal </a:t>
            </a:r>
          </a:p>
          <a:p>
            <a:r>
              <a:rPr lang="en-US" baseline="30000" dirty="0"/>
              <a:t>d Department of Medical Microbiology and Immunobiology, Faculty of Medicine, University of Szeged, Hungary</a:t>
            </a:r>
          </a:p>
          <a:p>
            <a:r>
              <a:rPr lang="en-US" baseline="30000" dirty="0"/>
              <a:t>e Laboratory of Microbiology, Department of Biological Sciences, Faculty of Pharmacy, University of Porto, Portugal</a:t>
            </a:r>
          </a:p>
          <a:p>
            <a:endParaRPr lang="fr-FR" sz="500" dirty="0"/>
          </a:p>
          <a:p>
            <a:r>
              <a:rPr lang="en-US" sz="1400" b="1" dirty="0"/>
              <a:t>*</a:t>
            </a:r>
            <a:r>
              <a:rPr lang="en-US" sz="1400" dirty="0"/>
              <a:t> Corresponding author: </a:t>
            </a:r>
            <a:r>
              <a:rPr lang="en-US" sz="1400" dirty="0">
                <a:hlinkClick r:id="rId3"/>
              </a:rPr>
              <a:t>hcidade@ff.up.pt</a:t>
            </a:r>
            <a:r>
              <a:rPr lang="en-US" sz="1400" dirty="0"/>
              <a:t>, </a:t>
            </a:r>
            <a:r>
              <a:rPr lang="en-US" sz="1400" dirty="0">
                <a:hlinkClick r:id="rId4"/>
              </a:rPr>
              <a:t>esousa@ff.up.pt</a:t>
            </a:r>
            <a:r>
              <a:rPr lang="en-US" sz="1400" dirty="0"/>
              <a:t> 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725"/>
            <a:ext cx="9143997" cy="219605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4540FC6-E8B2-4FF2-955E-573DA4C1D4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3" t="18009" r="2010" b="24715"/>
          <a:stretch/>
        </p:blipFill>
        <p:spPr>
          <a:xfrm>
            <a:off x="3935753" y="6148640"/>
            <a:ext cx="1750720" cy="57306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B01C3A9-9A15-47CE-AD75-D5298A1461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9" t="21915" r="16476" b="20809"/>
          <a:stretch/>
        </p:blipFill>
        <p:spPr>
          <a:xfrm>
            <a:off x="255834" y="6143209"/>
            <a:ext cx="1318995" cy="578266"/>
          </a:xfrm>
          <a:prstGeom prst="rect">
            <a:avLst/>
          </a:prstGeom>
        </p:spPr>
      </p:pic>
      <p:pic>
        <p:nvPicPr>
          <p:cNvPr id="9" name="Picture 2" descr="icbas">
            <a:extLst>
              <a:ext uri="{FF2B5EF4-FFF2-40B4-BE49-F238E27FC236}">
                <a16:creationId xmlns:a16="http://schemas.microsoft.com/office/drawing/2014/main" id="{8298A427-BE70-47AF-86BC-BA82EFC88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49" y="6148413"/>
            <a:ext cx="2024404" cy="5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University of Szeged | Szeged, Hungary |">
            <a:extLst>
              <a:ext uri="{FF2B5EF4-FFF2-40B4-BE49-F238E27FC236}">
                <a16:creationId xmlns:a16="http://schemas.microsoft.com/office/drawing/2014/main" id="{09014753-79B8-48A5-A656-3464E4B23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1" y="5779750"/>
            <a:ext cx="1031674" cy="103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8EF28D8-AC34-4EA6-92DC-E1A4BE0B09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4070" y="6122752"/>
            <a:ext cx="1524000" cy="6106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A8AAD2"/>
          </a:solidFill>
          <a:ln>
            <a:solidFill>
              <a:srgbClr val="967DB7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Discussion: </a:t>
            </a:r>
            <a:r>
              <a:rPr lang="fr-FR" sz="2400" b="1" dirty="0" err="1"/>
              <a:t>Synergy</a:t>
            </a:r>
            <a:r>
              <a:rPr lang="fr-FR" sz="2400" b="1" dirty="0"/>
              <a:t> </a:t>
            </a:r>
            <a:r>
              <a:rPr lang="fr-FR" sz="2400" b="1" dirty="0" err="1"/>
              <a:t>with</a:t>
            </a:r>
            <a:r>
              <a:rPr lang="fr-FR" sz="2400" b="1" dirty="0"/>
              <a:t> </a:t>
            </a:r>
            <a:r>
              <a:rPr lang="fr-FR" sz="2400" b="1" dirty="0" err="1"/>
              <a:t>antibiotics</a:t>
            </a:r>
            <a:endParaRPr lang="en-US" sz="2400" b="1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29F22DD9-C5BF-4A73-9FDC-ABBEC3C704EB}"/>
              </a:ext>
            </a:extLst>
          </p:cNvPr>
          <p:cNvCxnSpPr>
            <a:cxnSpLocks/>
          </p:cNvCxnSpPr>
          <p:nvPr/>
        </p:nvCxnSpPr>
        <p:spPr>
          <a:xfrm>
            <a:off x="4568461" y="1066800"/>
            <a:ext cx="0" cy="3653523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149D8688-3572-48C4-AC76-1CAB68A8E66E}"/>
              </a:ext>
            </a:extLst>
          </p:cNvPr>
          <p:cNvSpPr/>
          <p:nvPr/>
        </p:nvSpPr>
        <p:spPr>
          <a:xfrm>
            <a:off x="611370" y="1290935"/>
            <a:ext cx="3193321" cy="46166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i="1" dirty="0">
                <a:solidFill>
                  <a:schemeClr val="tx1"/>
                </a:solidFill>
              </a:rPr>
              <a:t>E. coli</a:t>
            </a:r>
            <a:r>
              <a:rPr lang="pt-PT" dirty="0">
                <a:solidFill>
                  <a:schemeClr val="tx1"/>
                </a:solidFill>
              </a:rPr>
              <a:t> SA/2 + </a:t>
            </a:r>
            <a:r>
              <a:rPr lang="pt-PT" dirty="0" err="1">
                <a:solidFill>
                  <a:schemeClr val="tx1"/>
                </a:solidFill>
              </a:rPr>
              <a:t>Cefotaxime</a:t>
            </a:r>
            <a:endParaRPr lang="pt-PT" i="1" dirty="0">
              <a:solidFill>
                <a:schemeClr val="tx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1DD3BBE-94CC-4388-A9A5-BFAFE89B5C26}"/>
              </a:ext>
            </a:extLst>
          </p:cNvPr>
          <p:cNvSpPr/>
          <p:nvPr/>
        </p:nvSpPr>
        <p:spPr>
          <a:xfrm>
            <a:off x="5118797" y="1267350"/>
            <a:ext cx="3196861" cy="46166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i="1" dirty="0">
                <a:solidFill>
                  <a:schemeClr val="tx1"/>
                </a:solidFill>
              </a:rPr>
              <a:t>E. </a:t>
            </a:r>
            <a:r>
              <a:rPr lang="pt-PT" i="1" dirty="0" err="1">
                <a:solidFill>
                  <a:schemeClr val="tx1"/>
                </a:solidFill>
              </a:rPr>
              <a:t>faecalis</a:t>
            </a:r>
            <a:r>
              <a:rPr lang="pt-PT" i="1" dirty="0">
                <a:solidFill>
                  <a:schemeClr val="tx1"/>
                </a:solidFill>
              </a:rPr>
              <a:t> </a:t>
            </a:r>
            <a:r>
              <a:rPr lang="pt-PT" dirty="0">
                <a:solidFill>
                  <a:schemeClr val="tx1"/>
                </a:solidFill>
              </a:rPr>
              <a:t>B3/101 + </a:t>
            </a:r>
            <a:r>
              <a:rPr lang="pt-PT" dirty="0" err="1">
                <a:solidFill>
                  <a:schemeClr val="tx1"/>
                </a:solidFill>
              </a:rPr>
              <a:t>Vancomycin</a:t>
            </a:r>
            <a:endParaRPr lang="pt-PT" i="1" dirty="0">
              <a:solidFill>
                <a:schemeClr val="tx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0ACF794-4F6C-4D7E-AB68-047993A910A4}"/>
              </a:ext>
            </a:extLst>
          </p:cNvPr>
          <p:cNvSpPr/>
          <p:nvPr/>
        </p:nvSpPr>
        <p:spPr>
          <a:xfrm>
            <a:off x="2967541" y="598761"/>
            <a:ext cx="29277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/>
              <a:t>46 compounds tested</a:t>
            </a:r>
            <a:endParaRPr lang="pt-PT" sz="2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Nuvem 11">
            <a:extLst>
              <a:ext uri="{FF2B5EF4-FFF2-40B4-BE49-F238E27FC236}">
                <a16:creationId xmlns:a16="http://schemas.microsoft.com/office/drawing/2014/main" id="{662DBF5F-CE49-4601-8B30-68F48B166B6B}"/>
              </a:ext>
            </a:extLst>
          </p:cNvPr>
          <p:cNvSpPr/>
          <p:nvPr/>
        </p:nvSpPr>
        <p:spPr>
          <a:xfrm>
            <a:off x="3418568" y="1467326"/>
            <a:ext cx="1057948" cy="769441"/>
          </a:xfrm>
          <a:prstGeom prst="cloud">
            <a:avLst/>
          </a:prstGeom>
          <a:solidFill>
            <a:srgbClr val="FFFFF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>
                <a:solidFill>
                  <a:schemeClr val="tx1"/>
                </a:solidFill>
              </a:rPr>
              <a:t>MIC:</a:t>
            </a:r>
          </a:p>
          <a:p>
            <a:pPr algn="ctr"/>
            <a:r>
              <a:rPr lang="pt-PT" sz="1200" dirty="0">
                <a:solidFill>
                  <a:schemeClr val="tx1"/>
                </a:solidFill>
              </a:rPr>
              <a:t>512 µg/ml</a:t>
            </a:r>
          </a:p>
        </p:txBody>
      </p:sp>
      <p:sp>
        <p:nvSpPr>
          <p:cNvPr id="13" name="Nuvem 12">
            <a:extLst>
              <a:ext uri="{FF2B5EF4-FFF2-40B4-BE49-F238E27FC236}">
                <a16:creationId xmlns:a16="http://schemas.microsoft.com/office/drawing/2014/main" id="{0FE0D481-8FA8-49A5-AF9F-F91B65C2EDD1}"/>
              </a:ext>
            </a:extLst>
          </p:cNvPr>
          <p:cNvSpPr/>
          <p:nvPr/>
        </p:nvSpPr>
        <p:spPr>
          <a:xfrm>
            <a:off x="8086052" y="1464914"/>
            <a:ext cx="1057948" cy="835798"/>
          </a:xfrm>
          <a:prstGeom prst="cloud">
            <a:avLst/>
          </a:prstGeom>
          <a:solidFill>
            <a:srgbClr val="FFFFF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>
                <a:solidFill>
                  <a:schemeClr val="tx1"/>
                </a:solidFill>
              </a:rPr>
              <a:t>MIC:</a:t>
            </a:r>
          </a:p>
          <a:p>
            <a:pPr algn="ctr"/>
            <a:r>
              <a:rPr lang="pt-PT" sz="1200" dirty="0">
                <a:solidFill>
                  <a:schemeClr val="tx1"/>
                </a:solidFill>
              </a:rPr>
              <a:t>1024 µg/ml</a:t>
            </a:r>
          </a:p>
        </p:txBody>
      </p:sp>
      <p:pic>
        <p:nvPicPr>
          <p:cNvPr id="14" name="Picture 14" descr="Hand drawn arrows 100 grátis ícones (arquivos SVG, EPS, PSD, PNG)">
            <a:extLst>
              <a:ext uri="{FF2B5EF4-FFF2-40B4-BE49-F238E27FC236}">
                <a16:creationId xmlns:a16="http://schemas.microsoft.com/office/drawing/2014/main" id="{9F97550C-7C28-4673-A99F-FA17CCF10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68791" b="68380"/>
          <a:stretch/>
        </p:blipFill>
        <p:spPr bwMode="auto">
          <a:xfrm>
            <a:off x="1288266" y="1652856"/>
            <a:ext cx="902290" cy="9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62EC5C38-48BD-48D3-BFC4-FAB48FFECE65}"/>
              </a:ext>
            </a:extLst>
          </p:cNvPr>
          <p:cNvSpPr/>
          <p:nvPr/>
        </p:nvSpPr>
        <p:spPr>
          <a:xfrm>
            <a:off x="762019" y="3653457"/>
            <a:ext cx="406404" cy="45720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22034790-7FE4-4FB0-80E5-81481B24618F}"/>
              </a:ext>
            </a:extLst>
          </p:cNvPr>
          <p:cNvSpPr/>
          <p:nvPr/>
        </p:nvSpPr>
        <p:spPr>
          <a:xfrm>
            <a:off x="2170293" y="3653457"/>
            <a:ext cx="406404" cy="45720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95C5206F-2112-4556-8202-D73B52C4D24B}"/>
              </a:ext>
            </a:extLst>
          </p:cNvPr>
          <p:cNvSpPr/>
          <p:nvPr/>
        </p:nvSpPr>
        <p:spPr>
          <a:xfrm>
            <a:off x="3513943" y="3653457"/>
            <a:ext cx="406404" cy="45720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F7ABF94-F4EF-46B8-B67B-6842A21E3A69}"/>
              </a:ext>
            </a:extLst>
          </p:cNvPr>
          <p:cNvSpPr txBox="1"/>
          <p:nvPr/>
        </p:nvSpPr>
        <p:spPr>
          <a:xfrm>
            <a:off x="335339" y="4201180"/>
            <a:ext cx="1262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400" b="1" dirty="0"/>
              <a:t>2-fold</a:t>
            </a:r>
          </a:p>
          <a:p>
            <a:pPr algn="ctr"/>
            <a:r>
              <a:rPr lang="pt-PT" sz="1400" dirty="0"/>
              <a:t>13 </a:t>
            </a:r>
            <a:r>
              <a:rPr lang="pt-PT" sz="1400" dirty="0" err="1"/>
              <a:t>compounds</a:t>
            </a:r>
            <a:endParaRPr lang="pt-PT" sz="14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8B9BC05-1C09-496F-B9CF-83027DD75C12}"/>
              </a:ext>
            </a:extLst>
          </p:cNvPr>
          <p:cNvSpPr txBox="1"/>
          <p:nvPr/>
        </p:nvSpPr>
        <p:spPr>
          <a:xfrm>
            <a:off x="1796900" y="4197103"/>
            <a:ext cx="1170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400" b="1" dirty="0"/>
              <a:t>4-fold</a:t>
            </a:r>
          </a:p>
          <a:p>
            <a:pPr algn="ctr"/>
            <a:r>
              <a:rPr lang="pt-PT" sz="1400" dirty="0"/>
              <a:t>4 </a:t>
            </a:r>
            <a:r>
              <a:rPr lang="pt-PT" sz="1400" dirty="0" err="1"/>
              <a:t>compounds</a:t>
            </a:r>
            <a:endParaRPr lang="pt-PT" sz="14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785A700-97EB-496E-A9D3-6ADE8CCBBA24}"/>
              </a:ext>
            </a:extLst>
          </p:cNvPr>
          <p:cNvSpPr txBox="1"/>
          <p:nvPr/>
        </p:nvSpPr>
        <p:spPr>
          <a:xfrm>
            <a:off x="3167091" y="4201180"/>
            <a:ext cx="1100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400" b="1" dirty="0"/>
              <a:t>8-fold</a:t>
            </a:r>
          </a:p>
          <a:p>
            <a:pPr algn="ctr"/>
            <a:r>
              <a:rPr lang="pt-PT" sz="1400" dirty="0"/>
              <a:t>1 </a:t>
            </a:r>
            <a:r>
              <a:rPr lang="pt-PT" sz="1400" dirty="0" err="1"/>
              <a:t>compound</a:t>
            </a:r>
            <a:endParaRPr lang="pt-PT" sz="1400" dirty="0"/>
          </a:p>
        </p:txBody>
      </p:sp>
      <p:pic>
        <p:nvPicPr>
          <p:cNvPr id="24" name="Picture 14" descr="Hand drawn arrows 100 grátis ícones (arquivos SVG, EPS, PSD, PNG)">
            <a:extLst>
              <a:ext uri="{FF2B5EF4-FFF2-40B4-BE49-F238E27FC236}">
                <a16:creationId xmlns:a16="http://schemas.microsoft.com/office/drawing/2014/main" id="{B9E9BB7D-57A4-4A16-B7BE-56ED8CB3D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68791" b="68380"/>
          <a:stretch/>
        </p:blipFill>
        <p:spPr bwMode="auto">
          <a:xfrm>
            <a:off x="5699639" y="1652856"/>
            <a:ext cx="902290" cy="9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eta: Para Baixo 25">
            <a:extLst>
              <a:ext uri="{FF2B5EF4-FFF2-40B4-BE49-F238E27FC236}">
                <a16:creationId xmlns:a16="http://schemas.microsoft.com/office/drawing/2014/main" id="{FC6219AB-7663-4A29-B0F4-8894B52CC7C8}"/>
              </a:ext>
            </a:extLst>
          </p:cNvPr>
          <p:cNvSpPr/>
          <p:nvPr/>
        </p:nvSpPr>
        <p:spPr>
          <a:xfrm>
            <a:off x="5379680" y="3657600"/>
            <a:ext cx="406404" cy="45720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Seta: Para Baixo 26">
            <a:extLst>
              <a:ext uri="{FF2B5EF4-FFF2-40B4-BE49-F238E27FC236}">
                <a16:creationId xmlns:a16="http://schemas.microsoft.com/office/drawing/2014/main" id="{00694164-BB4C-4523-8D52-9BCD6124BE20}"/>
              </a:ext>
            </a:extLst>
          </p:cNvPr>
          <p:cNvSpPr/>
          <p:nvPr/>
        </p:nvSpPr>
        <p:spPr>
          <a:xfrm>
            <a:off x="6787954" y="3657600"/>
            <a:ext cx="406404" cy="45720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Seta: Para Baixo 27">
            <a:extLst>
              <a:ext uri="{FF2B5EF4-FFF2-40B4-BE49-F238E27FC236}">
                <a16:creationId xmlns:a16="http://schemas.microsoft.com/office/drawing/2014/main" id="{7F7DD406-EBB3-41B1-A9A5-3B6091765812}"/>
              </a:ext>
            </a:extLst>
          </p:cNvPr>
          <p:cNvSpPr/>
          <p:nvPr/>
        </p:nvSpPr>
        <p:spPr>
          <a:xfrm>
            <a:off x="8131604" y="3657600"/>
            <a:ext cx="406404" cy="45720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2FFC785-2790-4F85-8C7E-EB01580C729C}"/>
              </a:ext>
            </a:extLst>
          </p:cNvPr>
          <p:cNvSpPr txBox="1"/>
          <p:nvPr/>
        </p:nvSpPr>
        <p:spPr>
          <a:xfrm>
            <a:off x="4953000" y="4205323"/>
            <a:ext cx="1262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400" b="1" dirty="0"/>
              <a:t>2-fold</a:t>
            </a:r>
          </a:p>
          <a:p>
            <a:pPr algn="ctr"/>
            <a:r>
              <a:rPr lang="pt-PT" sz="1400" dirty="0"/>
              <a:t>15 </a:t>
            </a:r>
            <a:r>
              <a:rPr lang="pt-PT" sz="1400" dirty="0" err="1"/>
              <a:t>compounds</a:t>
            </a:r>
            <a:endParaRPr lang="pt-PT" sz="1400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3829C5D-437E-4590-93EB-2385E674857A}"/>
              </a:ext>
            </a:extLst>
          </p:cNvPr>
          <p:cNvSpPr txBox="1"/>
          <p:nvPr/>
        </p:nvSpPr>
        <p:spPr>
          <a:xfrm>
            <a:off x="6414561" y="4201246"/>
            <a:ext cx="1170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400" b="1" dirty="0"/>
              <a:t>4-fold</a:t>
            </a:r>
          </a:p>
          <a:p>
            <a:pPr algn="ctr"/>
            <a:r>
              <a:rPr lang="pt-PT" sz="1400" dirty="0"/>
              <a:t>3 </a:t>
            </a:r>
            <a:r>
              <a:rPr lang="pt-PT" sz="1400" dirty="0" err="1"/>
              <a:t>compounds</a:t>
            </a:r>
            <a:endParaRPr lang="pt-PT" sz="1400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48EBEC77-5428-4856-9EA4-09769E3BD61A}"/>
              </a:ext>
            </a:extLst>
          </p:cNvPr>
          <p:cNvSpPr txBox="1"/>
          <p:nvPr/>
        </p:nvSpPr>
        <p:spPr>
          <a:xfrm>
            <a:off x="7776237" y="4205323"/>
            <a:ext cx="1100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400" b="1" dirty="0"/>
              <a:t>16-fold</a:t>
            </a:r>
          </a:p>
          <a:p>
            <a:pPr algn="ctr"/>
            <a:r>
              <a:rPr lang="pt-PT" sz="1400" dirty="0"/>
              <a:t>1 </a:t>
            </a:r>
            <a:r>
              <a:rPr lang="pt-PT" sz="1400" dirty="0" err="1"/>
              <a:t>compound</a:t>
            </a:r>
            <a:endParaRPr lang="pt-PT" sz="1400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7472F937-790B-4C46-A5F2-994C50A58330}"/>
              </a:ext>
            </a:extLst>
          </p:cNvPr>
          <p:cNvSpPr/>
          <p:nvPr/>
        </p:nvSpPr>
        <p:spPr>
          <a:xfrm>
            <a:off x="2986136" y="4959052"/>
            <a:ext cx="31646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Mechanism</a:t>
            </a:r>
            <a:r>
              <a:rPr lang="pt-PT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5728C397-CE48-4BDE-9587-9D3486744721}"/>
              </a:ext>
            </a:extLst>
          </p:cNvPr>
          <p:cNvSpPr txBox="1"/>
          <p:nvPr/>
        </p:nvSpPr>
        <p:spPr>
          <a:xfrm>
            <a:off x="851312" y="2609524"/>
            <a:ext cx="2880000" cy="584775"/>
          </a:xfrm>
          <a:prstGeom prst="rect">
            <a:avLst/>
          </a:prstGeom>
          <a:solidFill>
            <a:srgbClr val="EBAE7B"/>
          </a:solidFill>
          <a:ln w="28575">
            <a:solidFill>
              <a:srgbClr val="967DB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/>
              <a:t>18 </a:t>
            </a:r>
            <a:r>
              <a:rPr lang="pt-PT" sz="1600" dirty="0" err="1"/>
              <a:t>compounds</a:t>
            </a:r>
            <a:r>
              <a:rPr lang="pt-PT" sz="1600" dirty="0"/>
              <a:t> </a:t>
            </a:r>
            <a:r>
              <a:rPr lang="pt-PT" sz="1600" b="1" dirty="0" err="1"/>
              <a:t>decreased</a:t>
            </a:r>
            <a:r>
              <a:rPr lang="pt-PT" sz="1600" b="1" dirty="0"/>
              <a:t> </a:t>
            </a:r>
          </a:p>
          <a:p>
            <a:pPr algn="ctr"/>
            <a:r>
              <a:rPr lang="pt-PT" sz="1600" dirty="0"/>
              <a:t>MIC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dirty="0" err="1"/>
              <a:t>cefotaxime</a:t>
            </a:r>
            <a:endParaRPr lang="pt-PT" sz="1600" dirty="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9C48E3C-C676-43D4-B24C-2873EF4C17E9}"/>
              </a:ext>
            </a:extLst>
          </p:cNvPr>
          <p:cNvSpPr txBox="1"/>
          <p:nvPr/>
        </p:nvSpPr>
        <p:spPr>
          <a:xfrm>
            <a:off x="5405611" y="2609523"/>
            <a:ext cx="2880000" cy="584775"/>
          </a:xfrm>
          <a:prstGeom prst="rect">
            <a:avLst/>
          </a:prstGeom>
          <a:solidFill>
            <a:srgbClr val="EBAE7B"/>
          </a:solidFill>
          <a:ln w="28575">
            <a:solidFill>
              <a:srgbClr val="967DB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/>
              <a:t>19 </a:t>
            </a:r>
            <a:r>
              <a:rPr lang="pt-PT" sz="1600" dirty="0" err="1"/>
              <a:t>compounds</a:t>
            </a:r>
            <a:r>
              <a:rPr lang="pt-PT" sz="1600" dirty="0"/>
              <a:t> </a:t>
            </a:r>
            <a:r>
              <a:rPr lang="pt-PT" sz="1600" b="1" dirty="0" err="1"/>
              <a:t>decreased</a:t>
            </a:r>
            <a:r>
              <a:rPr lang="pt-PT" sz="1600" dirty="0"/>
              <a:t> </a:t>
            </a:r>
          </a:p>
          <a:p>
            <a:pPr algn="ctr"/>
            <a:r>
              <a:rPr lang="pt-PT" sz="1600" dirty="0"/>
              <a:t>MIC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dirty="0" err="1"/>
              <a:t>vancomycin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351432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A8AAD2"/>
          </a:solidFill>
          <a:ln>
            <a:solidFill>
              <a:srgbClr val="967DB7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Discussion: Efflux </a:t>
            </a:r>
            <a:r>
              <a:rPr lang="fr-FR" sz="2400" b="1" dirty="0" err="1"/>
              <a:t>Pump</a:t>
            </a:r>
            <a:r>
              <a:rPr lang="fr-FR" sz="2400" b="1" dirty="0"/>
              <a:t> Inhibition</a:t>
            </a:r>
            <a:endParaRPr lang="en-US" sz="2400" b="1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D1B47AF-B4C1-440D-92A2-942109D0D5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5"/>
          <a:stretch/>
        </p:blipFill>
        <p:spPr>
          <a:xfrm>
            <a:off x="7080" y="3268329"/>
            <a:ext cx="2514600" cy="2753109"/>
          </a:xfrm>
          <a:prstGeom prst="rect">
            <a:avLst/>
          </a:prstGeom>
        </p:spPr>
      </p:pic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9EDE37DD-6539-4541-B4DC-436447D3B9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533834"/>
              </p:ext>
            </p:extLst>
          </p:nvPr>
        </p:nvGraphicFramePr>
        <p:xfrm>
          <a:off x="-24150" y="4953423"/>
          <a:ext cx="1459010" cy="685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CS ChemDraw Drawing" r:id="rId5" imgW="1235393" imgH="541949" progId="ChemDraw.Document.6.0">
                  <p:embed/>
                </p:oleObj>
              </mc:Choice>
              <mc:Fallback>
                <p:oleObj name="CS ChemDraw Drawing" r:id="rId5" imgW="1235393" imgH="541949" progId="ChemDraw.Document.6.0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01AD5052-57D6-400A-B969-0702122189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4150" y="4953423"/>
                        <a:ext cx="1459010" cy="68537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inal de Multiplicação 6">
            <a:extLst>
              <a:ext uri="{FF2B5EF4-FFF2-40B4-BE49-F238E27FC236}">
                <a16:creationId xmlns:a16="http://schemas.microsoft.com/office/drawing/2014/main" id="{624D3F02-CD62-410D-A2AF-5382CB20DF7C}"/>
              </a:ext>
            </a:extLst>
          </p:cNvPr>
          <p:cNvSpPr/>
          <p:nvPr/>
        </p:nvSpPr>
        <p:spPr>
          <a:xfrm>
            <a:off x="914400" y="4495404"/>
            <a:ext cx="609600" cy="533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Sinal de Multiplicação 40">
            <a:extLst>
              <a:ext uri="{FF2B5EF4-FFF2-40B4-BE49-F238E27FC236}">
                <a16:creationId xmlns:a16="http://schemas.microsoft.com/office/drawing/2014/main" id="{029BE7CC-F3F2-426E-ADE7-68327D490BA8}"/>
              </a:ext>
            </a:extLst>
          </p:cNvPr>
          <p:cNvSpPr/>
          <p:nvPr/>
        </p:nvSpPr>
        <p:spPr>
          <a:xfrm>
            <a:off x="228600" y="4191000"/>
            <a:ext cx="609600" cy="533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3" name="Picture 14" descr="Hand drawn arrows 100 grátis ícones (arquivos SVG, EPS, PSD, PNG)">
            <a:extLst>
              <a:ext uri="{FF2B5EF4-FFF2-40B4-BE49-F238E27FC236}">
                <a16:creationId xmlns:a16="http://schemas.microsoft.com/office/drawing/2014/main" id="{005BE73A-6222-432F-B508-B590D89345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68791" b="68380"/>
          <a:stretch/>
        </p:blipFill>
        <p:spPr bwMode="auto">
          <a:xfrm>
            <a:off x="515081" y="1092106"/>
            <a:ext cx="902290" cy="9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81CA6EA7-F775-4DDE-A7C3-09A5C7990D5C}"/>
              </a:ext>
            </a:extLst>
          </p:cNvPr>
          <p:cNvSpPr txBox="1"/>
          <p:nvPr/>
        </p:nvSpPr>
        <p:spPr>
          <a:xfrm>
            <a:off x="1395155" y="1447800"/>
            <a:ext cx="3100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/>
              <a:t>Ethidium</a:t>
            </a:r>
            <a:r>
              <a:rPr lang="pt-PT" dirty="0"/>
              <a:t> </a:t>
            </a:r>
            <a:r>
              <a:rPr lang="pt-PT" dirty="0" err="1"/>
              <a:t>bromide</a:t>
            </a:r>
            <a:r>
              <a:rPr lang="pt-PT" dirty="0"/>
              <a:t> </a:t>
            </a:r>
            <a:r>
              <a:rPr lang="pt-PT" dirty="0" err="1"/>
              <a:t>accumulation</a:t>
            </a:r>
            <a:r>
              <a:rPr lang="pt-PT" dirty="0"/>
              <a:t> </a:t>
            </a:r>
            <a:r>
              <a:rPr lang="pt-PT" dirty="0" err="1"/>
              <a:t>assay</a:t>
            </a:r>
            <a:endParaRPr lang="pt-PT" dirty="0"/>
          </a:p>
          <a:p>
            <a:pPr algn="ctr"/>
            <a:r>
              <a:rPr lang="pt-PT" dirty="0"/>
              <a:t>(Positive </a:t>
            </a:r>
            <a:r>
              <a:rPr lang="pt-PT" dirty="0" err="1"/>
              <a:t>control</a:t>
            </a:r>
            <a:r>
              <a:rPr lang="pt-PT" dirty="0"/>
              <a:t>: </a:t>
            </a:r>
            <a:r>
              <a:rPr lang="pt-PT" dirty="0" err="1"/>
              <a:t>reserpine</a:t>
            </a:r>
            <a:r>
              <a:rPr lang="pt-PT" dirty="0"/>
              <a:t>)</a:t>
            </a:r>
          </a:p>
        </p:txBody>
      </p:sp>
      <p:pic>
        <p:nvPicPr>
          <p:cNvPr id="45" name="Picture 14" descr="Hand drawn arrows 100 grátis ícones (arquivos SVG, EPS, PSD, PNG)">
            <a:extLst>
              <a:ext uri="{FF2B5EF4-FFF2-40B4-BE49-F238E27FC236}">
                <a16:creationId xmlns:a16="http://schemas.microsoft.com/office/drawing/2014/main" id="{40CDABB0-9072-4034-B883-5D72FDEC2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68791" b="68380"/>
          <a:stretch/>
        </p:blipFill>
        <p:spPr bwMode="auto">
          <a:xfrm>
            <a:off x="3223955" y="2288657"/>
            <a:ext cx="902290" cy="9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78D636CB-F858-470E-B8AA-9ED2ABF6F8BB}"/>
              </a:ext>
            </a:extLst>
          </p:cNvPr>
          <p:cNvSpPr txBox="1"/>
          <p:nvPr/>
        </p:nvSpPr>
        <p:spPr>
          <a:xfrm>
            <a:off x="3912069" y="2782669"/>
            <a:ext cx="243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/>
              <a:t>Increased</a:t>
            </a:r>
            <a:r>
              <a:rPr lang="pt-PT" dirty="0"/>
              <a:t> </a:t>
            </a:r>
          </a:p>
          <a:p>
            <a:pPr algn="ctr"/>
            <a:r>
              <a:rPr lang="pt-PT" dirty="0" err="1"/>
              <a:t>fluorescence</a:t>
            </a:r>
            <a:endParaRPr lang="pt-PT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FBD1A84-831F-43B7-9618-091F6046BFED}"/>
              </a:ext>
            </a:extLst>
          </p:cNvPr>
          <p:cNvSpPr/>
          <p:nvPr/>
        </p:nvSpPr>
        <p:spPr>
          <a:xfrm>
            <a:off x="6400800" y="844303"/>
            <a:ext cx="2435545" cy="830997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1600" dirty="0" err="1"/>
              <a:t>Strains</a:t>
            </a:r>
            <a:r>
              <a:rPr lang="pt-PT" sz="1600" dirty="0"/>
              <a:t> </a:t>
            </a:r>
            <a:r>
              <a:rPr lang="pt-PT" sz="1600" dirty="0" err="1"/>
              <a:t>tested</a:t>
            </a:r>
            <a:r>
              <a:rPr lang="pt-PT" sz="1600" dirty="0"/>
              <a:t>:</a:t>
            </a:r>
          </a:p>
          <a:p>
            <a:pPr algn="ctr"/>
            <a:r>
              <a:rPr lang="pt-PT" sz="1600" i="1" dirty="0"/>
              <a:t>S. </a:t>
            </a:r>
            <a:r>
              <a:rPr lang="pt-PT" sz="1600" i="1" dirty="0" err="1"/>
              <a:t>aureus</a:t>
            </a:r>
            <a:r>
              <a:rPr lang="pt-PT" sz="1600" i="1" dirty="0"/>
              <a:t> </a:t>
            </a:r>
            <a:r>
              <a:rPr lang="pt-PT" sz="1600" dirty="0"/>
              <a:t>MRSA 272123</a:t>
            </a:r>
          </a:p>
          <a:p>
            <a:pPr algn="ctr"/>
            <a:r>
              <a:rPr lang="pt-PT" sz="1600" i="1" dirty="0"/>
              <a:t>S. </a:t>
            </a:r>
            <a:r>
              <a:rPr lang="pt-PT" sz="1600" dirty="0" err="1"/>
              <a:t>Typhimurium</a:t>
            </a:r>
            <a:r>
              <a:rPr lang="pt-PT" sz="1600" i="1" dirty="0"/>
              <a:t> </a:t>
            </a:r>
            <a:r>
              <a:rPr lang="pt-PT" sz="1600" dirty="0"/>
              <a:t>SL1344</a:t>
            </a:r>
            <a:endParaRPr lang="pt-PT" sz="1600" i="1" dirty="0"/>
          </a:p>
        </p:txBody>
      </p:sp>
      <p:pic>
        <p:nvPicPr>
          <p:cNvPr id="47" name="Picture 14" descr="Hand drawn arrows 100 grátis ícones (arquivos SVG, EPS, PSD, PNG)">
            <a:extLst>
              <a:ext uri="{FF2B5EF4-FFF2-40B4-BE49-F238E27FC236}">
                <a16:creationId xmlns:a16="http://schemas.microsoft.com/office/drawing/2014/main" id="{A9D9FF65-D89A-4F07-B363-BAF3BA5B0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68791" b="68380"/>
          <a:stretch/>
        </p:blipFill>
        <p:spPr bwMode="auto">
          <a:xfrm>
            <a:off x="5867400" y="3166673"/>
            <a:ext cx="902290" cy="9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Hand drawn arrows 100 grátis ícones (arquivos SVG, EPS, PSD, PNG)">
            <a:extLst>
              <a:ext uri="{FF2B5EF4-FFF2-40B4-BE49-F238E27FC236}">
                <a16:creationId xmlns:a16="http://schemas.microsoft.com/office/drawing/2014/main" id="{50E2FFBF-1469-4AD5-BB89-C5906D04D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68791" b="68380"/>
          <a:stretch/>
        </p:blipFill>
        <p:spPr bwMode="auto">
          <a:xfrm flipH="1">
            <a:off x="3489992" y="3307376"/>
            <a:ext cx="902290" cy="9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56B4F4B-1826-4A20-BF08-C36674D193A0}"/>
              </a:ext>
            </a:extLst>
          </p:cNvPr>
          <p:cNvSpPr/>
          <p:nvPr/>
        </p:nvSpPr>
        <p:spPr>
          <a:xfrm>
            <a:off x="123764" y="670914"/>
            <a:ext cx="29277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/>
              <a:t>29 compounds tested</a:t>
            </a:r>
            <a:endParaRPr lang="pt-PT" sz="2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B75A9E0-EDFE-4CB5-A2D2-533588AC3816}"/>
              </a:ext>
            </a:extLst>
          </p:cNvPr>
          <p:cNvSpPr txBox="1"/>
          <p:nvPr/>
        </p:nvSpPr>
        <p:spPr>
          <a:xfrm>
            <a:off x="2294314" y="4214492"/>
            <a:ext cx="2880000" cy="584775"/>
          </a:xfrm>
          <a:prstGeom prst="rect">
            <a:avLst/>
          </a:prstGeom>
          <a:solidFill>
            <a:srgbClr val="EBAE7B"/>
          </a:solidFill>
          <a:ln w="28575">
            <a:solidFill>
              <a:srgbClr val="967DB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/>
              <a:t>1</a:t>
            </a:r>
            <a:r>
              <a:rPr lang="pt-PT" sz="1600" dirty="0"/>
              <a:t> </a:t>
            </a:r>
            <a:r>
              <a:rPr lang="pt-PT" sz="1600" dirty="0" err="1"/>
              <a:t>compound</a:t>
            </a:r>
            <a:r>
              <a:rPr lang="pt-PT" sz="1600" dirty="0"/>
              <a:t> </a:t>
            </a:r>
            <a:r>
              <a:rPr lang="pt-PT" sz="1600" b="1" dirty="0" err="1"/>
              <a:t>inhibited</a:t>
            </a:r>
            <a:r>
              <a:rPr lang="pt-PT" sz="1600" b="1" dirty="0"/>
              <a:t> </a:t>
            </a:r>
            <a:r>
              <a:rPr lang="pt-PT" sz="1600" b="1" dirty="0" err="1"/>
              <a:t>the</a:t>
            </a:r>
            <a:r>
              <a:rPr lang="pt-PT" sz="1600" b="1" dirty="0"/>
              <a:t> </a:t>
            </a:r>
            <a:r>
              <a:rPr lang="pt-PT" sz="1600" b="1" dirty="0" err="1"/>
              <a:t>efflux</a:t>
            </a:r>
            <a:r>
              <a:rPr lang="pt-PT" sz="1600" b="1" dirty="0"/>
              <a:t> </a:t>
            </a:r>
            <a:r>
              <a:rPr lang="pt-PT" sz="1600" b="1" dirty="0" err="1"/>
              <a:t>system</a:t>
            </a:r>
            <a:r>
              <a:rPr lang="pt-PT" sz="1600" b="1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i="1" dirty="0"/>
              <a:t>S. </a:t>
            </a:r>
            <a:r>
              <a:rPr lang="pt-PT" sz="1600" dirty="0" err="1"/>
              <a:t>Typhimurium</a:t>
            </a:r>
            <a:endParaRPr lang="pt-PT" sz="1600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0E806FB-4F17-4C47-BBD2-4C439857CF56}"/>
              </a:ext>
            </a:extLst>
          </p:cNvPr>
          <p:cNvSpPr txBox="1"/>
          <p:nvPr/>
        </p:nvSpPr>
        <p:spPr>
          <a:xfrm>
            <a:off x="5972387" y="4197930"/>
            <a:ext cx="2880000" cy="584775"/>
          </a:xfrm>
          <a:prstGeom prst="rect">
            <a:avLst/>
          </a:prstGeom>
          <a:solidFill>
            <a:srgbClr val="EBAE7B"/>
          </a:solidFill>
          <a:ln w="28575">
            <a:solidFill>
              <a:srgbClr val="967DB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/>
              <a:t>8 </a:t>
            </a:r>
            <a:r>
              <a:rPr lang="pt-PT" sz="1600" dirty="0" err="1"/>
              <a:t>compounds</a:t>
            </a:r>
            <a:r>
              <a:rPr lang="pt-PT" sz="1600" dirty="0"/>
              <a:t> </a:t>
            </a:r>
            <a:r>
              <a:rPr lang="pt-PT" sz="1600" b="1" dirty="0" err="1"/>
              <a:t>inhibited</a:t>
            </a:r>
            <a:r>
              <a:rPr lang="pt-PT" sz="1600" b="1" dirty="0"/>
              <a:t> </a:t>
            </a:r>
            <a:r>
              <a:rPr lang="pt-PT" sz="1600" b="1" dirty="0" err="1"/>
              <a:t>the</a:t>
            </a:r>
            <a:r>
              <a:rPr lang="pt-PT" sz="1600" b="1" dirty="0"/>
              <a:t> </a:t>
            </a:r>
            <a:r>
              <a:rPr lang="pt-PT" sz="1600" b="1" dirty="0" err="1"/>
              <a:t>efflux</a:t>
            </a:r>
            <a:r>
              <a:rPr lang="pt-PT" sz="1600" b="1" dirty="0"/>
              <a:t> </a:t>
            </a:r>
            <a:r>
              <a:rPr lang="pt-PT" sz="1600" b="1" dirty="0" err="1"/>
              <a:t>system</a:t>
            </a:r>
            <a:r>
              <a:rPr lang="pt-PT" sz="1600" b="1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i="1" dirty="0"/>
              <a:t>S. aureus</a:t>
            </a:r>
          </a:p>
        </p:txBody>
      </p:sp>
    </p:spTree>
    <p:extLst>
      <p:ext uri="{BB962C8B-B14F-4D97-AF65-F5344CB8AC3E}">
        <p14:creationId xmlns:p14="http://schemas.microsoft.com/office/powerpoint/2010/main" val="56550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A8AAD2"/>
          </a:solidFill>
          <a:ln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5" name="Retângulo 21">
            <a:extLst>
              <a:ext uri="{FF2B5EF4-FFF2-40B4-BE49-F238E27FC236}">
                <a16:creationId xmlns:a16="http://schemas.microsoft.com/office/drawing/2014/main" id="{18B6C5FE-C532-4362-A2E0-AED933D78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862205"/>
            <a:ext cx="8534401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altLang="pt-PT" sz="1600" b="1" dirty="0">
                <a:cs typeface="Arial" panose="020B0604020202020204" pitchFamily="34" charset="0"/>
              </a:rPr>
              <a:t>46 chalcone </a:t>
            </a:r>
            <a:r>
              <a:rPr lang="pt-PT" altLang="pt-PT" sz="1600" b="1" dirty="0" err="1">
                <a:cs typeface="Arial" panose="020B0604020202020204" pitchFamily="34" charset="0"/>
              </a:rPr>
              <a:t>analogues</a:t>
            </a:r>
            <a:r>
              <a:rPr lang="pt-PT" altLang="pt-PT" sz="1600" b="1" dirty="0">
                <a:cs typeface="Arial" panose="020B0604020202020204" pitchFamily="34" charset="0"/>
              </a:rPr>
              <a:t> </a:t>
            </a:r>
            <a:r>
              <a:rPr lang="pt-PT" altLang="pt-PT" sz="1600" dirty="0" err="1">
                <a:cs typeface="Arial" panose="020B0604020202020204" pitchFamily="34" charset="0"/>
              </a:rPr>
              <a:t>were</a:t>
            </a:r>
            <a:r>
              <a:rPr lang="pt-PT" altLang="pt-PT" sz="1600" dirty="0">
                <a:cs typeface="Arial" panose="020B0604020202020204" pitchFamily="34" charset="0"/>
              </a:rPr>
              <a:t> </a:t>
            </a:r>
            <a:r>
              <a:rPr lang="pt-PT" altLang="pt-PT" sz="1600" dirty="0" err="1">
                <a:cs typeface="Arial" panose="020B0604020202020204" pitchFamily="34" charset="0"/>
              </a:rPr>
              <a:t>synthesized</a:t>
            </a:r>
            <a:endParaRPr lang="pt-PT" altLang="pt-PT" sz="1600" dirty="0"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pt-PT" altLang="pt-PT" sz="16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altLang="pt-PT" sz="1600" dirty="0" err="1">
                <a:cs typeface="Arial" panose="020B0604020202020204" pitchFamily="34" charset="0"/>
              </a:rPr>
              <a:t>All</a:t>
            </a:r>
            <a:r>
              <a:rPr lang="pt-PT" altLang="pt-PT" sz="1600" dirty="0">
                <a:cs typeface="Arial" panose="020B0604020202020204" pitchFamily="34" charset="0"/>
              </a:rPr>
              <a:t> </a:t>
            </a:r>
            <a:r>
              <a:rPr lang="pt-PT" altLang="pt-PT" sz="1600" dirty="0" err="1">
                <a:cs typeface="Arial" panose="020B0604020202020204" pitchFamily="34" charset="0"/>
              </a:rPr>
              <a:t>compounds</a:t>
            </a:r>
            <a:r>
              <a:rPr lang="pt-PT" altLang="pt-PT" sz="1600" dirty="0">
                <a:cs typeface="Arial" panose="020B0604020202020204" pitchFamily="34" charset="0"/>
              </a:rPr>
              <a:t> </a:t>
            </a:r>
            <a:r>
              <a:rPr lang="pt-PT" altLang="pt-PT" sz="1600" dirty="0" err="1">
                <a:cs typeface="Arial" panose="020B0604020202020204" pitchFamily="34" charset="0"/>
              </a:rPr>
              <a:t>were</a:t>
            </a:r>
            <a:r>
              <a:rPr lang="pt-PT" altLang="pt-PT" sz="1600" dirty="0">
                <a:cs typeface="Arial" panose="020B0604020202020204" pitchFamily="34" charset="0"/>
              </a:rPr>
              <a:t> </a:t>
            </a:r>
            <a:r>
              <a:rPr lang="en-US" sz="1600" dirty="0">
                <a:cs typeface="Arial" panose="020B0604020202020204" pitchFamily="34" charset="0"/>
              </a:rPr>
              <a:t>screened for their antibacterial potential as well as their synergic effect</a:t>
            </a:r>
            <a:r>
              <a:rPr lang="pt-PT" sz="1600" dirty="0">
                <a:cs typeface="Arial" panose="020B0604020202020204" pitchFamily="34" charset="0"/>
              </a:rPr>
              <a:t>: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cs typeface="Arial" panose="020B0604020202020204" pitchFamily="34" charset="0"/>
              </a:rPr>
              <a:t>One compound </a:t>
            </a:r>
            <a:r>
              <a:rPr 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presented 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MIC </a:t>
            </a:r>
            <a:r>
              <a:rPr lang="en-US" sz="1600" strike="sngStrike" dirty="0">
                <a:solidFill>
                  <a:schemeClr val="tx1"/>
                </a:solidFill>
                <a:cs typeface="Arial" panose="020B0604020202020204" pitchFamily="34" charset="0"/>
              </a:rPr>
              <a:t>=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32 µg/mL 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for </a:t>
            </a:r>
            <a:r>
              <a:rPr lang="en-US" sz="1600" i="1" dirty="0">
                <a:cs typeface="Arial" panose="020B0604020202020204" pitchFamily="34" charset="0"/>
              </a:rPr>
              <a:t>S. aureus </a:t>
            </a:r>
            <a:r>
              <a:rPr lang="en-US" sz="1600" dirty="0">
                <a:cs typeface="Arial" panose="020B0604020202020204" pitchFamily="34" charset="0"/>
              </a:rPr>
              <a:t>ATCC 29213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1600" b="1" dirty="0">
                <a:cs typeface="Arial" panose="020B0604020202020204" pitchFamily="34" charset="0"/>
              </a:rPr>
              <a:t>18 </a:t>
            </a:r>
            <a:r>
              <a:rPr lang="pt-PT" sz="1600" dirty="0" err="1">
                <a:cs typeface="Arial" panose="020B0604020202020204" pitchFamily="34" charset="0"/>
              </a:rPr>
              <a:t>compounds</a:t>
            </a:r>
            <a:r>
              <a:rPr lang="pt-PT" sz="1600" dirty="0">
                <a:cs typeface="Arial" panose="020B0604020202020204" pitchFamily="34" charset="0"/>
              </a:rPr>
              <a:t> </a:t>
            </a:r>
            <a:r>
              <a:rPr lang="pt-PT" sz="1600" b="1" dirty="0" err="1">
                <a:cs typeface="Arial" panose="020B0604020202020204" pitchFamily="34" charset="0"/>
              </a:rPr>
              <a:t>decreased</a:t>
            </a:r>
            <a:r>
              <a:rPr lang="pt-PT" sz="1600" dirty="0">
                <a:cs typeface="Arial" panose="020B0604020202020204" pitchFamily="34" charset="0"/>
              </a:rPr>
              <a:t> MIC </a:t>
            </a:r>
            <a:r>
              <a:rPr lang="pt-PT" sz="1600" dirty="0" err="1">
                <a:cs typeface="Arial" panose="020B0604020202020204" pitchFamily="34" charset="0"/>
              </a:rPr>
              <a:t>of</a:t>
            </a:r>
            <a:r>
              <a:rPr lang="pt-PT" sz="1600" dirty="0">
                <a:cs typeface="Arial" panose="020B0604020202020204" pitchFamily="34" charset="0"/>
              </a:rPr>
              <a:t> </a:t>
            </a:r>
            <a:r>
              <a:rPr lang="pt-PT" sz="1600" dirty="0" err="1">
                <a:cs typeface="Arial" panose="020B0604020202020204" pitchFamily="34" charset="0"/>
              </a:rPr>
              <a:t>cefotaxime</a:t>
            </a:r>
            <a:endParaRPr lang="pt-PT" sz="1600" dirty="0"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1600" b="1" dirty="0">
                <a:cs typeface="Arial" panose="020B0604020202020204" pitchFamily="34" charset="0"/>
              </a:rPr>
              <a:t>19 </a:t>
            </a:r>
            <a:r>
              <a:rPr lang="pt-PT" sz="1600" dirty="0" err="1">
                <a:cs typeface="Arial" panose="020B0604020202020204" pitchFamily="34" charset="0"/>
              </a:rPr>
              <a:t>compounds</a:t>
            </a:r>
            <a:r>
              <a:rPr lang="pt-PT" sz="1600" dirty="0">
                <a:cs typeface="Arial" panose="020B0604020202020204" pitchFamily="34" charset="0"/>
              </a:rPr>
              <a:t> </a:t>
            </a:r>
            <a:r>
              <a:rPr lang="pt-PT" sz="1600" b="1" dirty="0" err="1">
                <a:cs typeface="Arial" panose="020B0604020202020204" pitchFamily="34" charset="0"/>
              </a:rPr>
              <a:t>decreased</a:t>
            </a:r>
            <a:r>
              <a:rPr lang="pt-PT" sz="1600" dirty="0">
                <a:cs typeface="Arial" panose="020B0604020202020204" pitchFamily="34" charset="0"/>
              </a:rPr>
              <a:t> MIC </a:t>
            </a:r>
            <a:r>
              <a:rPr lang="pt-PT" sz="1600" dirty="0" err="1">
                <a:cs typeface="Arial" panose="020B0604020202020204" pitchFamily="34" charset="0"/>
              </a:rPr>
              <a:t>of</a:t>
            </a:r>
            <a:r>
              <a:rPr lang="pt-PT" sz="1600" dirty="0">
                <a:cs typeface="Arial" panose="020B0604020202020204" pitchFamily="34" charset="0"/>
              </a:rPr>
              <a:t> </a:t>
            </a:r>
            <a:r>
              <a:rPr lang="pt-PT" sz="1600" dirty="0" err="1">
                <a:cs typeface="Arial" panose="020B0604020202020204" pitchFamily="34" charset="0"/>
              </a:rPr>
              <a:t>v</a:t>
            </a:r>
            <a:r>
              <a:rPr lang="pt-PT" sz="1600" dirty="0" err="1"/>
              <a:t>ancomycin</a:t>
            </a:r>
            <a:endParaRPr lang="pt-PT" sz="1600" dirty="0"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pt-PT" sz="16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  <a:cs typeface="Arial" panose="020B0604020202020204" pitchFamily="34" charset="0"/>
              </a:rPr>
              <a:t>The potential </a:t>
            </a:r>
            <a:r>
              <a:rPr lang="en-GB" sz="1600" dirty="0">
                <a:cs typeface="Arial" panose="020B0604020202020204" pitchFamily="34" charset="0"/>
              </a:rPr>
              <a:t>to inhibit bacterial efflux pumps of </a:t>
            </a:r>
            <a:r>
              <a:rPr lang="en-GB" sz="1600" b="1" dirty="0">
                <a:solidFill>
                  <a:schemeClr val="tx1"/>
                </a:solidFill>
                <a:cs typeface="Arial" panose="020B0604020202020204" pitchFamily="34" charset="0"/>
              </a:rPr>
              <a:t>29</a:t>
            </a:r>
            <a:r>
              <a:rPr lang="en-GB" sz="1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chalcone analogues was investigated: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1600" b="1" dirty="0"/>
              <a:t>1</a:t>
            </a:r>
            <a:r>
              <a:rPr lang="pt-PT" sz="1600" dirty="0"/>
              <a:t> </a:t>
            </a:r>
            <a:r>
              <a:rPr lang="pt-PT" sz="1600" dirty="0" err="1"/>
              <a:t>compound</a:t>
            </a:r>
            <a:r>
              <a:rPr lang="pt-PT" sz="1600" dirty="0"/>
              <a:t> </a:t>
            </a:r>
            <a:r>
              <a:rPr lang="pt-PT" sz="1600" b="1" dirty="0" err="1"/>
              <a:t>inhibited</a:t>
            </a:r>
            <a:r>
              <a:rPr lang="pt-PT" sz="1600" b="1" dirty="0"/>
              <a:t> </a:t>
            </a:r>
            <a:r>
              <a:rPr lang="pt-PT" sz="1600" b="1" dirty="0" err="1"/>
              <a:t>the</a:t>
            </a:r>
            <a:r>
              <a:rPr lang="pt-PT" sz="1600" b="1" dirty="0"/>
              <a:t> </a:t>
            </a:r>
            <a:r>
              <a:rPr lang="pt-PT" sz="1600" b="1" dirty="0" err="1"/>
              <a:t>efflux</a:t>
            </a:r>
            <a:r>
              <a:rPr lang="pt-PT" sz="1600" b="1" dirty="0"/>
              <a:t> </a:t>
            </a:r>
            <a:r>
              <a:rPr lang="pt-PT" sz="1600" b="1" dirty="0" err="1"/>
              <a:t>system</a:t>
            </a:r>
            <a:r>
              <a:rPr lang="pt-PT" sz="1600" b="1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i="1" dirty="0"/>
              <a:t>S. </a:t>
            </a:r>
            <a:r>
              <a:rPr lang="pt-PT" sz="1600" dirty="0" err="1"/>
              <a:t>Typhimurium</a:t>
            </a:r>
            <a:endParaRPr lang="pt-PT" sz="16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1600" b="1" dirty="0"/>
              <a:t>8 </a:t>
            </a:r>
            <a:r>
              <a:rPr lang="pt-PT" sz="1600" dirty="0" err="1"/>
              <a:t>compounds</a:t>
            </a:r>
            <a:r>
              <a:rPr lang="pt-PT" sz="1600" dirty="0"/>
              <a:t> </a:t>
            </a:r>
            <a:r>
              <a:rPr lang="pt-PT" sz="1600" b="1" dirty="0" err="1"/>
              <a:t>inhibited</a:t>
            </a:r>
            <a:r>
              <a:rPr lang="pt-PT" sz="1600" b="1" dirty="0"/>
              <a:t> </a:t>
            </a:r>
            <a:r>
              <a:rPr lang="pt-PT" sz="1600" b="1" dirty="0" err="1"/>
              <a:t>the</a:t>
            </a:r>
            <a:r>
              <a:rPr lang="pt-PT" sz="1600" b="1" dirty="0"/>
              <a:t> </a:t>
            </a:r>
            <a:r>
              <a:rPr lang="pt-PT" sz="1600" b="1" dirty="0" err="1"/>
              <a:t>efflux</a:t>
            </a:r>
            <a:r>
              <a:rPr lang="pt-PT" sz="1600" b="1" dirty="0"/>
              <a:t> </a:t>
            </a:r>
            <a:r>
              <a:rPr lang="pt-PT" sz="1600" b="1" dirty="0" err="1"/>
              <a:t>system</a:t>
            </a:r>
            <a:r>
              <a:rPr lang="pt-PT" sz="1600" b="1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i="1" dirty="0"/>
              <a:t>S. aureus</a:t>
            </a:r>
            <a:endParaRPr lang="pt-PT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961" y="609600"/>
            <a:ext cx="8763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err="1"/>
              <a:t>Acknowledgments</a:t>
            </a:r>
            <a:endParaRPr lang="fr-FR" sz="2400" b="1" dirty="0"/>
          </a:p>
          <a:p>
            <a:pPr algn="just"/>
            <a:endParaRPr lang="fr-FR" sz="2400" b="1" dirty="0"/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research was partially supported by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Strategic Funding UIDB/04423/2020, UIDP/04423/2020 (Group of Natural Products and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Medicinal Chemistry-CIIMAR)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under the project PTDC/SAU-PUB/28736/2017 (reference POCI-01-0145-FEDER-028736), co-financed by COMPETE 2020, Portugal 2020 and the European Union through the ERDF and by FCT through national funds. Fernando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Durães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Joana Moreira acknowledge for their FCT grants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SFRH/BD/144681/2019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SFRH/BD/135852/2018, respectively).</a:t>
            </a:r>
          </a:p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authors thank Dr. Jessica Blair (Institute of Microbiology and Infection, College of Medical and Dental Sciences, University of Birmingham, Birmingham B15 2TT, UK) for providing the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Salmonella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strain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0E4F9-57B5-40AD-9E3E-3CC678427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92E90B9-176A-403E-8038-333C460A44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3" t="18009" r="2010" b="24715"/>
          <a:stretch/>
        </p:blipFill>
        <p:spPr>
          <a:xfrm>
            <a:off x="3810000" y="4692472"/>
            <a:ext cx="1977473" cy="64728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8A8AB41-8A97-4AD9-943B-D3D6A979AE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9" t="21915" r="16476" b="20809"/>
          <a:stretch/>
        </p:blipFill>
        <p:spPr>
          <a:xfrm>
            <a:off x="22659" y="4753943"/>
            <a:ext cx="1489831" cy="653163"/>
          </a:xfrm>
          <a:prstGeom prst="rect">
            <a:avLst/>
          </a:prstGeom>
        </p:spPr>
      </p:pic>
      <p:pic>
        <p:nvPicPr>
          <p:cNvPr id="9" name="Picture 2" descr="icbas">
            <a:extLst>
              <a:ext uri="{FF2B5EF4-FFF2-40B4-BE49-F238E27FC236}">
                <a16:creationId xmlns:a16="http://schemas.microsoft.com/office/drawing/2014/main" id="{BB1D92AC-10A8-472A-A51F-6E85A22A8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40196"/>
            <a:ext cx="2286605" cy="64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University of Szeged | Szeged, Hungary |">
            <a:extLst>
              <a:ext uri="{FF2B5EF4-FFF2-40B4-BE49-F238E27FC236}">
                <a16:creationId xmlns:a16="http://schemas.microsoft.com/office/drawing/2014/main" id="{95290A9A-1C1D-46D3-9A77-30040B1DF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02944"/>
            <a:ext cx="1165297" cy="116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D75CAA9-4040-40BD-A4B4-4AC6F5EA2F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600" y="4632386"/>
            <a:ext cx="1941268" cy="7778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Hand drawn arrows 100 grátis ícones (arquivos SVG, EPS, PSD, PNG)">
            <a:extLst>
              <a:ext uri="{FF2B5EF4-FFF2-40B4-BE49-F238E27FC236}">
                <a16:creationId xmlns:a16="http://schemas.microsoft.com/office/drawing/2014/main" id="{7515C60A-C412-4083-8116-7AD5A1444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68791" b="68380"/>
          <a:stretch/>
        </p:blipFill>
        <p:spPr bwMode="auto">
          <a:xfrm rot="1013434">
            <a:off x="3891736" y="1471192"/>
            <a:ext cx="902290" cy="9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38605BE5-079F-4F0D-A314-D70561CE44AA}"/>
              </a:ext>
            </a:extLst>
          </p:cNvPr>
          <p:cNvSpPr/>
          <p:nvPr/>
        </p:nvSpPr>
        <p:spPr>
          <a:xfrm>
            <a:off x="294843" y="1061176"/>
            <a:ext cx="3463102" cy="582878"/>
          </a:xfrm>
          <a:prstGeom prst="rect">
            <a:avLst/>
          </a:prstGeom>
          <a:solidFill>
            <a:srgbClr val="EBAE7B"/>
          </a:solidFill>
          <a:ln>
            <a:solidFill>
              <a:srgbClr val="EBA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026E63D0-6F5C-474B-80BF-F3FAF80AA7A9}"/>
              </a:ext>
            </a:extLst>
          </p:cNvPr>
          <p:cNvSpPr/>
          <p:nvPr/>
        </p:nvSpPr>
        <p:spPr>
          <a:xfrm>
            <a:off x="4038601" y="1066800"/>
            <a:ext cx="4800599" cy="582878"/>
          </a:xfrm>
          <a:prstGeom prst="rect">
            <a:avLst/>
          </a:prstGeom>
          <a:solidFill>
            <a:srgbClr val="EBAE7B"/>
          </a:solidFill>
          <a:ln>
            <a:solidFill>
              <a:srgbClr val="EBA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3539" y="6658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New chalcone analogues with potential bacterial efflux pump inhibitory effect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2201"/>
            <a:ext cx="9136918" cy="835799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9B48471-4E41-4484-B230-2051A60E6FCA}"/>
              </a:ext>
            </a:extLst>
          </p:cNvPr>
          <p:cNvSpPr/>
          <p:nvPr/>
        </p:nvSpPr>
        <p:spPr>
          <a:xfrm>
            <a:off x="4873117" y="1801480"/>
            <a:ext cx="2326985" cy="584775"/>
          </a:xfrm>
          <a:prstGeom prst="rect">
            <a:avLst/>
          </a:prstGeom>
          <a:solidFill>
            <a:srgbClr val="7030A0"/>
          </a:solidFill>
          <a:ln>
            <a:solidFill>
              <a:srgbClr val="EBAE7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Screening for antibacterial potential</a:t>
            </a:r>
          </a:p>
        </p:txBody>
      </p:sp>
      <p:pic>
        <p:nvPicPr>
          <p:cNvPr id="13" name="Picture 14" descr="Hand drawn arrows 100 grátis ícones (arquivos SVG, EPS, PSD, PNG)">
            <a:extLst>
              <a:ext uri="{FF2B5EF4-FFF2-40B4-BE49-F238E27FC236}">
                <a16:creationId xmlns:a16="http://schemas.microsoft.com/office/drawing/2014/main" id="{3C67D2D5-451F-4851-9CE7-576FD9533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68791" b="68380"/>
          <a:stretch/>
        </p:blipFill>
        <p:spPr bwMode="auto">
          <a:xfrm rot="725194">
            <a:off x="3971173" y="2733193"/>
            <a:ext cx="902290" cy="9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531A6F0C-60AA-4F52-84D6-E4F21E4DAE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63198"/>
              </p:ext>
            </p:extLst>
          </p:nvPr>
        </p:nvGraphicFramePr>
        <p:xfrm>
          <a:off x="381000" y="1938338"/>
          <a:ext cx="2994025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CS ChemDraw Drawing" r:id="rId6" imgW="2005405" imgH="2157538" progId="ChemDraw.Document.6.0">
                  <p:embed/>
                </p:oleObj>
              </mc:Choice>
              <mc:Fallback>
                <p:oleObj name="CS ChemDraw Drawing" r:id="rId6" imgW="2005405" imgH="2157538" progId="ChemDraw.Document.6.0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2916CCBC-3E7B-48A3-BE21-766B33CED2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000" y="1938338"/>
                        <a:ext cx="2994025" cy="322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:a16="http://schemas.microsoft.com/office/drawing/2014/main" id="{50F966A7-D3ED-41B2-B013-7D9D5572D1CA}"/>
              </a:ext>
            </a:extLst>
          </p:cNvPr>
          <p:cNvSpPr/>
          <p:nvPr/>
        </p:nvSpPr>
        <p:spPr>
          <a:xfrm>
            <a:off x="293077" y="1174179"/>
            <a:ext cx="3466635" cy="338554"/>
          </a:xfrm>
          <a:prstGeom prst="rect">
            <a:avLst/>
          </a:prstGeom>
          <a:solidFill>
            <a:srgbClr val="EBAE7B"/>
          </a:solidFill>
          <a:ln w="19050">
            <a:solidFill>
              <a:srgbClr val="EBAE7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Synthesis of chalcone analogues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1085850A-C014-4F0E-8C4A-461B204E933C}"/>
              </a:ext>
            </a:extLst>
          </p:cNvPr>
          <p:cNvSpPr/>
          <p:nvPr/>
        </p:nvSpPr>
        <p:spPr>
          <a:xfrm>
            <a:off x="4038601" y="1179128"/>
            <a:ext cx="4800599" cy="338554"/>
          </a:xfrm>
          <a:prstGeom prst="rect">
            <a:avLst/>
          </a:prstGeom>
          <a:solidFill>
            <a:srgbClr val="EBAE7B"/>
          </a:solidFill>
          <a:ln w="19050">
            <a:solidFill>
              <a:srgbClr val="EBAE7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Antimicrobial activity evaluation</a:t>
            </a:r>
          </a:p>
        </p:txBody>
      </p:sp>
      <p:pic>
        <p:nvPicPr>
          <p:cNvPr id="20" name="Picture 14" descr="Hand drawn arrows 100 grátis ícones (arquivos SVG, EPS, PSD, PNG)">
            <a:extLst>
              <a:ext uri="{FF2B5EF4-FFF2-40B4-BE49-F238E27FC236}">
                <a16:creationId xmlns:a16="http://schemas.microsoft.com/office/drawing/2014/main" id="{4B750E08-2B28-4889-9263-2755DD0B2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68791" b="68380"/>
          <a:stretch/>
        </p:blipFill>
        <p:spPr bwMode="auto">
          <a:xfrm rot="725194">
            <a:off x="3976177" y="4077264"/>
            <a:ext cx="902290" cy="9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6EE792F9-FF5B-43EA-9817-E4AD55EAE46F}"/>
              </a:ext>
            </a:extLst>
          </p:cNvPr>
          <p:cNvSpPr/>
          <p:nvPr/>
        </p:nvSpPr>
        <p:spPr>
          <a:xfrm>
            <a:off x="4873117" y="4613283"/>
            <a:ext cx="2322000" cy="583200"/>
          </a:xfrm>
          <a:prstGeom prst="rect">
            <a:avLst/>
          </a:prstGeom>
          <a:solidFill>
            <a:srgbClr val="7030A0"/>
          </a:solidFill>
          <a:ln>
            <a:solidFill>
              <a:srgbClr val="EBAE7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Efflux </a:t>
            </a:r>
            <a:r>
              <a:rPr lang="fr-FR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</a:t>
            </a:r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Inhibition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B71AEEF6-7DE9-4530-BE8A-E87AB7EF70B7}"/>
              </a:ext>
            </a:extLst>
          </p:cNvPr>
          <p:cNvSpPr/>
          <p:nvPr/>
        </p:nvSpPr>
        <p:spPr>
          <a:xfrm>
            <a:off x="4873117" y="3217153"/>
            <a:ext cx="2326985" cy="584775"/>
          </a:xfrm>
          <a:prstGeom prst="rect">
            <a:avLst/>
          </a:prstGeom>
          <a:solidFill>
            <a:srgbClr val="7030A0"/>
          </a:solidFill>
          <a:ln>
            <a:solidFill>
              <a:srgbClr val="EBAE7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Synergic effect evaluation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C177E1C-DB2E-44B4-80AE-53B328B2084B}"/>
              </a:ext>
            </a:extLst>
          </p:cNvPr>
          <p:cNvSpPr/>
          <p:nvPr/>
        </p:nvSpPr>
        <p:spPr>
          <a:xfrm>
            <a:off x="4697952" y="2465602"/>
            <a:ext cx="388973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0"/>
              </a:spcBef>
              <a:spcAft>
                <a:spcPts val="6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 promising compound</a:t>
            </a:r>
          </a:p>
          <a:p>
            <a:pPr lvl="1" algn="ctr">
              <a:spcBef>
                <a:spcPct val="0"/>
              </a:spcBef>
              <a:spcAft>
                <a:spcPts val="6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(MIC = 32 µg/mL,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S. aureus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ATCC 29213)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E4A8BCE9-1C9B-4AFD-843E-D661234452C1}"/>
              </a:ext>
            </a:extLst>
          </p:cNvPr>
          <p:cNvSpPr/>
          <p:nvPr/>
        </p:nvSpPr>
        <p:spPr>
          <a:xfrm>
            <a:off x="4875690" y="3901319"/>
            <a:ext cx="3778599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spcBef>
                <a:spcPct val="0"/>
              </a:spcBef>
              <a:spcAft>
                <a:spcPts val="600"/>
              </a:spcAft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37 promising compounds </a:t>
            </a:r>
          </a:p>
          <a:p>
            <a:pPr lvl="1" algn="ctr">
              <a:spcBef>
                <a:spcPct val="0"/>
              </a:spcBef>
              <a:spcAft>
                <a:spcPts val="600"/>
              </a:spcAf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(decreased MIC of cefotaxime or vancomycin)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1F97686B-7389-455E-849F-F22FFBE3C658}"/>
              </a:ext>
            </a:extLst>
          </p:cNvPr>
          <p:cNvSpPr/>
          <p:nvPr/>
        </p:nvSpPr>
        <p:spPr>
          <a:xfrm>
            <a:off x="4398872" y="5282629"/>
            <a:ext cx="48768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0"/>
              </a:spcBef>
              <a:spcAft>
                <a:spcPts val="600"/>
              </a:spcAft>
            </a:pP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pt-P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promising</a:t>
            </a: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endParaRPr lang="pt-P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spcBef>
                <a:spcPct val="0"/>
              </a:spcBef>
              <a:spcAft>
                <a:spcPts val="600"/>
              </a:spcAft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inhibited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efflux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i="1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Typhimurium</a:t>
            </a:r>
            <a:r>
              <a:rPr lang="pt-PT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i="1" dirty="0">
                <a:latin typeface="Arial" panose="020B0604020202020204" pitchFamily="34" charset="0"/>
                <a:cs typeface="Arial" panose="020B0604020202020204" pitchFamily="34" charset="0"/>
              </a:rPr>
              <a:t>S. aureus)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1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232" y="344782"/>
            <a:ext cx="8979568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Abstract:</a:t>
            </a:r>
          </a:p>
          <a:p>
            <a:pPr algn="just"/>
            <a:endParaRPr lang="fr-FR" sz="1100" dirty="0"/>
          </a:p>
          <a:p>
            <a:pPr algn="just"/>
            <a:r>
              <a:rPr lang="en-US" sz="1600" b="1" dirty="0"/>
              <a:t>Chalcones</a:t>
            </a:r>
            <a:r>
              <a:rPr lang="en-US" sz="1600" dirty="0"/>
              <a:t> comprise a class of natural products possessing two aromatic rings linked by an enone. These compounds </a:t>
            </a:r>
            <a:r>
              <a:rPr lang="en-US" sz="1600" b="1" dirty="0"/>
              <a:t>show extensive biological activities</a:t>
            </a:r>
            <a:r>
              <a:rPr lang="en-US" sz="1600" dirty="0"/>
              <a:t>, including antimicrobial activity in multidrug resistant bacteria [1].</a:t>
            </a:r>
          </a:p>
          <a:p>
            <a:pPr algn="just"/>
            <a:r>
              <a:rPr lang="en-US" sz="1600" dirty="0"/>
              <a:t>Considering the potential of these compounds as antimicrobial agents</a:t>
            </a:r>
            <a:r>
              <a:rPr lang="en-US" sz="1600" b="1" dirty="0"/>
              <a:t>, a library of chalcones and their analogues was synthesized, </a:t>
            </a:r>
            <a:r>
              <a:rPr lang="en-US" sz="1600" dirty="0"/>
              <a:t>and the </a:t>
            </a:r>
            <a:r>
              <a:rPr lang="en-GB" sz="1600" dirty="0"/>
              <a:t>minimum inhibitory concentrations </a:t>
            </a:r>
            <a:r>
              <a:rPr lang="en-US" sz="1600" dirty="0"/>
              <a:t>were determined </a:t>
            </a:r>
            <a:r>
              <a:rPr lang="en-GB" sz="1600" dirty="0"/>
              <a:t>by broth microdilution methods. </a:t>
            </a:r>
            <a:r>
              <a:rPr lang="en-US" sz="1600" dirty="0"/>
              <a:t>Antibacterial activity was accessed for reference strains (</a:t>
            </a:r>
            <a:r>
              <a:rPr lang="en-GB" sz="1600" i="1" dirty="0"/>
              <a:t>Staphylococcus aureus</a:t>
            </a:r>
            <a:r>
              <a:rPr lang="en-GB" sz="1600" dirty="0"/>
              <a:t> ATCC 29213, </a:t>
            </a:r>
            <a:r>
              <a:rPr lang="en-GB" sz="1600" i="1" dirty="0"/>
              <a:t>Enterococcus faecalis</a:t>
            </a:r>
            <a:r>
              <a:rPr lang="en-GB" sz="1600" dirty="0"/>
              <a:t> ATCC 29212, </a:t>
            </a:r>
            <a:r>
              <a:rPr lang="en-GB" sz="1600" i="1" dirty="0"/>
              <a:t>Escherichia coli</a:t>
            </a:r>
            <a:r>
              <a:rPr lang="en-GB" sz="1600" dirty="0"/>
              <a:t> ATCC 25922, </a:t>
            </a:r>
            <a:r>
              <a:rPr lang="en-GB" sz="1600" i="1" dirty="0"/>
              <a:t>Pseudomonas aeruginosa</a:t>
            </a:r>
            <a:r>
              <a:rPr lang="en-GB" sz="1600" dirty="0"/>
              <a:t> ATCC 27853). Multidrug-resistant isolates, ESBL </a:t>
            </a:r>
            <a:r>
              <a:rPr lang="en-GB" sz="1600" i="1" dirty="0"/>
              <a:t>E. coli</a:t>
            </a:r>
            <a:r>
              <a:rPr lang="en-GB" sz="1600" dirty="0"/>
              <a:t> SA/2, MRSA </a:t>
            </a:r>
            <a:r>
              <a:rPr lang="en-GB" sz="1600" i="1" dirty="0"/>
              <a:t>S. aureus</a:t>
            </a:r>
            <a:r>
              <a:rPr lang="en-GB" sz="1600" dirty="0"/>
              <a:t> 66/1 and VRE </a:t>
            </a:r>
            <a:r>
              <a:rPr lang="en-GB" sz="1600" i="1" dirty="0"/>
              <a:t>E. faecalis</a:t>
            </a:r>
            <a:r>
              <a:rPr lang="en-GB" sz="1600" dirty="0"/>
              <a:t> B3/101, were used for the synergy assay with antibiotics, cefotaxime, oxacillin and vancomycin, respectively. </a:t>
            </a:r>
            <a:r>
              <a:rPr lang="en-GB" sz="1600" b="1" dirty="0"/>
              <a:t>Most of the compounds displayed promising results in combination with antibacterial drugs, while not displaying relevant antimicrobial activity</a:t>
            </a:r>
            <a:r>
              <a:rPr lang="en-GB" sz="1600" dirty="0"/>
              <a:t>. Further insights into the mechanisms through which these compounds could exert synergistic activity were pursued, and their potential to inhibit bacterial efflux pumps was investigated in Gram positive (</a:t>
            </a:r>
            <a:r>
              <a:rPr lang="en-GB" sz="1600" i="1" dirty="0"/>
              <a:t>S. aureus</a:t>
            </a:r>
            <a:r>
              <a:rPr lang="en-GB" sz="1600" dirty="0"/>
              <a:t> MRSA 272123) and Gram negative (</a:t>
            </a:r>
            <a:r>
              <a:rPr lang="en-US" sz="1600" dirty="0"/>
              <a:t>a mutant strain of </a:t>
            </a:r>
            <a:r>
              <a:rPr lang="en-US" sz="1600" i="1" dirty="0"/>
              <a:t>Salmonella enterica </a:t>
            </a:r>
            <a:r>
              <a:rPr lang="en-US" sz="1600" dirty="0"/>
              <a:t>Typhimurium expressing the </a:t>
            </a:r>
            <a:r>
              <a:rPr lang="en-US" sz="1600" dirty="0" err="1"/>
              <a:t>AcrAB-TolC</a:t>
            </a:r>
            <a:r>
              <a:rPr lang="en-US" sz="1600" dirty="0"/>
              <a:t> efflux system with the </a:t>
            </a:r>
            <a:r>
              <a:rPr lang="en-US" sz="1600" i="1" dirty="0" err="1"/>
              <a:t>acrA</a:t>
            </a:r>
            <a:r>
              <a:rPr lang="en-US" sz="1600" dirty="0"/>
              <a:t> gene inactivated) bacteria. The assay is based on the intracellular accumulation of the efflux pump substrate ethidium bromide measuring the increase in fluorescence in the presence of a potential efflux pump inhibitor [2]. By this approach, </a:t>
            </a:r>
            <a:r>
              <a:rPr lang="en-US" sz="1600" b="1" dirty="0"/>
              <a:t>some chalcone analogues displayed promising activity as bacterial efflux pump inhibitors.</a:t>
            </a:r>
          </a:p>
          <a:p>
            <a:pPr algn="just"/>
            <a:endParaRPr lang="en-US" sz="1100" dirty="0"/>
          </a:p>
          <a:p>
            <a:pPr algn="just"/>
            <a:endParaRPr lang="en-US" sz="500" dirty="0"/>
          </a:p>
          <a:p>
            <a:pPr algn="just"/>
            <a:r>
              <a:rPr lang="fr-FR" sz="1600" b="1" dirty="0"/>
              <a:t>Keywords: </a:t>
            </a:r>
            <a:r>
              <a:rPr lang="fr-FR" sz="1600" dirty="0"/>
              <a:t>Chalcone analogues, Antibacterial </a:t>
            </a:r>
            <a:r>
              <a:rPr lang="fr-FR" sz="1600" dirty="0" err="1"/>
              <a:t>activity</a:t>
            </a:r>
            <a:r>
              <a:rPr lang="fr-FR" sz="1600" dirty="0"/>
              <a:t>, </a:t>
            </a:r>
            <a:r>
              <a:rPr lang="fr-FR" sz="1600" dirty="0" err="1"/>
              <a:t>Synergic</a:t>
            </a:r>
            <a:r>
              <a:rPr lang="fr-FR" sz="1600" dirty="0"/>
              <a:t> </a:t>
            </a:r>
            <a:r>
              <a:rPr lang="fr-FR" sz="1600" dirty="0" err="1"/>
              <a:t>effetc</a:t>
            </a:r>
            <a:r>
              <a:rPr lang="fr-FR" sz="1600" dirty="0"/>
              <a:t>, Efflux </a:t>
            </a:r>
            <a:r>
              <a:rPr lang="fr-FR" sz="1600" dirty="0" err="1"/>
              <a:t>pump</a:t>
            </a:r>
            <a:endParaRPr lang="fr-FR" sz="1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2D20B0A-8178-4AED-B194-CA280B784320}"/>
              </a:ext>
            </a:extLst>
          </p:cNvPr>
          <p:cNvSpPr/>
          <p:nvPr/>
        </p:nvSpPr>
        <p:spPr>
          <a:xfrm>
            <a:off x="0" y="5786618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[1] Singh, P. et al., Eur. J. Med. Chem., 2014. 85: p. 758-777; [2] </a:t>
            </a:r>
            <a:r>
              <a:rPr lang="en-US" sz="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Nové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M. et al., Microorganisms, 2020. 8(4): p. 566.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0" y="-4465"/>
            <a:ext cx="9136920" cy="461665"/>
          </a:xfrm>
          <a:prstGeom prst="rect">
            <a:avLst/>
          </a:prstGeom>
          <a:solidFill>
            <a:srgbClr val="A8AAD2"/>
          </a:solidFill>
          <a:ln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Introduction: Chalcone and chalcone analogues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156" name="Retângulo 155">
            <a:extLst>
              <a:ext uri="{FF2B5EF4-FFF2-40B4-BE49-F238E27FC236}">
                <a16:creationId xmlns:a16="http://schemas.microsoft.com/office/drawing/2014/main" id="{3FF02D73-A6B1-4CDF-B824-E78325ABE2FD}"/>
              </a:ext>
            </a:extLst>
          </p:cNvPr>
          <p:cNvSpPr/>
          <p:nvPr/>
        </p:nvSpPr>
        <p:spPr>
          <a:xfrm>
            <a:off x="1391978" y="534865"/>
            <a:ext cx="6352966" cy="465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>
                <a:solidFill>
                  <a:srgbClr val="7030A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Chemistry of natural and synthetic chalcone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1C4F0F6-86D2-485E-891C-9884DE0748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478913"/>
              </p:ext>
            </p:extLst>
          </p:nvPr>
        </p:nvGraphicFramePr>
        <p:xfrm>
          <a:off x="895350" y="1144588"/>
          <a:ext cx="4533900" cy="196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8" name="CS ChemDraw Drawing" r:id="rId4" imgW="3030754" imgH="1314952" progId="ChemDraw.Document.6.0">
                  <p:embed/>
                </p:oleObj>
              </mc:Choice>
              <mc:Fallback>
                <p:oleObj name="CS ChemDraw Drawing" r:id="rId4" imgW="3030754" imgH="131495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5350" y="1144588"/>
                        <a:ext cx="4533900" cy="196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tângulo 53">
            <a:extLst>
              <a:ext uri="{FF2B5EF4-FFF2-40B4-BE49-F238E27FC236}">
                <a16:creationId xmlns:a16="http://schemas.microsoft.com/office/drawing/2014/main" id="{AE024F5E-254C-4D7A-BA47-89DC7DDB260C}"/>
              </a:ext>
            </a:extLst>
          </p:cNvPr>
          <p:cNvSpPr/>
          <p:nvPr/>
        </p:nvSpPr>
        <p:spPr>
          <a:xfrm>
            <a:off x="1399057" y="3441425"/>
            <a:ext cx="6352966" cy="465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>
                <a:solidFill>
                  <a:srgbClr val="7030A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Chemistry of chalcone analogues: diarylpentanoids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926FDA0-EE69-43A3-835B-EBF7880D3CE1}"/>
              </a:ext>
            </a:extLst>
          </p:cNvPr>
          <p:cNvSpPr txBox="1"/>
          <p:nvPr/>
        </p:nvSpPr>
        <p:spPr>
          <a:xfrm>
            <a:off x="1797237" y="5200177"/>
            <a:ext cx="2191757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Diarylpentanoids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C5-curcuminoids</a:t>
            </a:r>
          </a:p>
        </p:txBody>
      </p:sp>
      <p:graphicFrame>
        <p:nvGraphicFramePr>
          <p:cNvPr id="56" name="Objeto 55">
            <a:extLst>
              <a:ext uri="{FF2B5EF4-FFF2-40B4-BE49-F238E27FC236}">
                <a16:creationId xmlns:a16="http://schemas.microsoft.com/office/drawing/2014/main" id="{4112BDED-AE4B-49A8-8E07-866DF89CB2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024850"/>
              </p:ext>
            </p:extLst>
          </p:nvPr>
        </p:nvGraphicFramePr>
        <p:xfrm>
          <a:off x="1753656" y="4124105"/>
          <a:ext cx="2359793" cy="1034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9" name="CS ChemDraw Drawing" r:id="rId6" imgW="1235393" imgH="541949" progId="ChemDraw.Document.6.0">
                  <p:embed/>
                </p:oleObj>
              </mc:Choice>
              <mc:Fallback>
                <p:oleObj name="CS ChemDraw Drawing" r:id="rId6" imgW="1235393" imgH="541949" progId="ChemDraw.Document.6.0">
                  <p:embed/>
                  <p:pic>
                    <p:nvPicPr>
                      <p:cNvPr id="48" name="Objeto 47">
                        <a:extLst>
                          <a:ext uri="{FF2B5EF4-FFF2-40B4-BE49-F238E27FC236}">
                            <a16:creationId xmlns:a16="http://schemas.microsoft.com/office/drawing/2014/main" id="{9360597D-8C9A-4907-8CE5-DCF82E3FE1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53656" y="4124105"/>
                        <a:ext cx="2359793" cy="1034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CaixaDeTexto 59">
            <a:extLst>
              <a:ext uri="{FF2B5EF4-FFF2-40B4-BE49-F238E27FC236}">
                <a16:creationId xmlns:a16="http://schemas.microsoft.com/office/drawing/2014/main" id="{237E7D8B-245C-4C07-83CE-6143DF7CE0C0}"/>
              </a:ext>
            </a:extLst>
          </p:cNvPr>
          <p:cNvSpPr txBox="1"/>
          <p:nvPr/>
        </p:nvSpPr>
        <p:spPr>
          <a:xfrm>
            <a:off x="5997272" y="1760389"/>
            <a:ext cx="2359793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26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aromatic rings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497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carbon bridge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Enone </a:t>
            </a:r>
            <a:r>
              <a:rPr lang="pt-P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linker</a:t>
            </a: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>
                <a:solidFill>
                  <a:srgbClr val="EBAE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E6BC2D60-4BB4-42E8-8CEE-DDB77DC4664A}"/>
              </a:ext>
            </a:extLst>
          </p:cNvPr>
          <p:cNvSpPr txBox="1"/>
          <p:nvPr/>
        </p:nvSpPr>
        <p:spPr>
          <a:xfrm>
            <a:off x="4986970" y="4527652"/>
            <a:ext cx="2359793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26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aromatic rings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497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carbon bridge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Enone </a:t>
            </a:r>
            <a:r>
              <a:rPr lang="pt-P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linker</a:t>
            </a: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>
                <a:solidFill>
                  <a:srgbClr val="EBAE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8840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CCDE186-F46C-44C7-A16B-9324469A7305}"/>
              </a:ext>
            </a:extLst>
          </p:cNvPr>
          <p:cNvSpPr/>
          <p:nvPr/>
        </p:nvSpPr>
        <p:spPr>
          <a:xfrm>
            <a:off x="6019800" y="4660972"/>
            <a:ext cx="2520000" cy="901628"/>
          </a:xfrm>
          <a:prstGeom prst="rect">
            <a:avLst/>
          </a:prstGeom>
          <a:solidFill>
            <a:srgbClr val="EBA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80" y="0"/>
            <a:ext cx="9136920" cy="461665"/>
          </a:xfrm>
          <a:prstGeom prst="rect">
            <a:avLst/>
          </a:prstGeom>
          <a:solidFill>
            <a:srgbClr val="A8AAD2"/>
          </a:solidFill>
          <a:ln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Introduction: Chalcone and </a:t>
            </a:r>
            <a:r>
              <a:rPr lang="en-US" sz="2400" b="1" dirty="0">
                <a:cs typeface="Arial" panose="020B0604020202020204" pitchFamily="34" charset="0"/>
              </a:rPr>
              <a:t>Chalcone analogues</a:t>
            </a:r>
            <a:r>
              <a:rPr lang="en-US" sz="2400" b="1" u="sng" dirty="0">
                <a:cs typeface="Arial" panose="020B0604020202020204" pitchFamily="34" charset="0"/>
              </a:rPr>
              <a:t> </a:t>
            </a:r>
            <a:endParaRPr lang="fr-FR" sz="2400" b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4E4A7BE7-E5CC-418B-99F0-0EF871A026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075622"/>
              </p:ext>
            </p:extLst>
          </p:nvPr>
        </p:nvGraphicFramePr>
        <p:xfrm>
          <a:off x="6037263" y="4784725"/>
          <a:ext cx="2497137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5" name="CS ChemDraw Drawing" r:id="rId4" imgW="1935242" imgH="537489" progId="ChemDraw.Document.6.0">
                  <p:embed/>
                </p:oleObj>
              </mc:Choice>
              <mc:Fallback>
                <p:oleObj name="CS ChemDraw Drawing" r:id="rId4" imgW="1935242" imgH="537489" progId="ChemDraw.Document.6.0">
                  <p:embed/>
                  <p:pic>
                    <p:nvPicPr>
                      <p:cNvPr id="46" name="Objeto 4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7263" y="4784725"/>
                        <a:ext cx="2497137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8C9346C6-98BC-4BB6-B8F6-4F470415E8A9}"/>
              </a:ext>
            </a:extLst>
          </p:cNvPr>
          <p:cNvSpPr/>
          <p:nvPr/>
        </p:nvSpPr>
        <p:spPr>
          <a:xfrm>
            <a:off x="2303964" y="6607616"/>
            <a:ext cx="2231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71D4345F-E5A3-45FF-887C-BAB743C968C5}"/>
              </a:ext>
            </a:extLst>
          </p:cNvPr>
          <p:cNvSpPr/>
          <p:nvPr/>
        </p:nvSpPr>
        <p:spPr>
          <a:xfrm>
            <a:off x="6014263" y="4284468"/>
            <a:ext cx="2520000" cy="338328"/>
          </a:xfrm>
          <a:prstGeom prst="rect">
            <a:avLst/>
          </a:prstGeom>
          <a:solidFill>
            <a:srgbClr val="EBAE7B"/>
          </a:solidFill>
          <a:ln>
            <a:solidFill>
              <a:srgbClr val="967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Antibacterial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B523D2F-B349-4D97-8161-C17197002A16}"/>
              </a:ext>
            </a:extLst>
          </p:cNvPr>
          <p:cNvSpPr txBox="1"/>
          <p:nvPr/>
        </p:nvSpPr>
        <p:spPr>
          <a:xfrm>
            <a:off x="7082" y="5698342"/>
            <a:ext cx="9136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Singh, P. et al., Eur. J. Med. Chem., 2014. 85: p. 758-777;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Liang, G. et al., 2008, Chem. Pharm. Bull. 56(2): 162-167; Leão, M. et al.,  Life sciences, 2015.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142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 p. 60-65: Aluwi, M. et al.,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Bioorg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. Med. Chem. Lett, 2016.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(10): p. 2531-2538.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AAFB1024-7111-498B-8800-2437EBF408E3}"/>
              </a:ext>
            </a:extLst>
          </p:cNvPr>
          <p:cNvSpPr/>
          <p:nvPr/>
        </p:nvSpPr>
        <p:spPr>
          <a:xfrm>
            <a:off x="300249" y="1750352"/>
            <a:ext cx="2520000" cy="338328"/>
          </a:xfrm>
          <a:prstGeom prst="rect">
            <a:avLst/>
          </a:prstGeom>
          <a:solidFill>
            <a:srgbClr val="7030A0"/>
          </a:solidFill>
          <a:ln>
            <a:solidFill>
              <a:srgbClr val="967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Anti-inflammatory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892174B-4B2D-4924-9A13-CE3100BE3A39}"/>
              </a:ext>
            </a:extLst>
          </p:cNvPr>
          <p:cNvSpPr/>
          <p:nvPr/>
        </p:nvSpPr>
        <p:spPr>
          <a:xfrm>
            <a:off x="3330706" y="1343086"/>
            <a:ext cx="2520000" cy="338328"/>
          </a:xfrm>
          <a:prstGeom prst="rect">
            <a:avLst/>
          </a:prstGeom>
          <a:solidFill>
            <a:srgbClr val="7030A0"/>
          </a:solidFill>
          <a:ln>
            <a:solidFill>
              <a:srgbClr val="967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Antitubercular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CC8CE85C-CF89-409D-BFB5-FE276C71D1B2}"/>
              </a:ext>
            </a:extLst>
          </p:cNvPr>
          <p:cNvSpPr/>
          <p:nvPr/>
        </p:nvSpPr>
        <p:spPr>
          <a:xfrm>
            <a:off x="6342871" y="1661828"/>
            <a:ext cx="2520000" cy="338328"/>
          </a:xfrm>
          <a:prstGeom prst="rect">
            <a:avLst/>
          </a:prstGeom>
          <a:solidFill>
            <a:srgbClr val="7030A0"/>
          </a:solidFill>
          <a:ln>
            <a:solidFill>
              <a:srgbClr val="967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Antioxidant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4242C93F-0C48-4FA8-894D-3E5048AB4F39}"/>
              </a:ext>
            </a:extLst>
          </p:cNvPr>
          <p:cNvSpPr/>
          <p:nvPr/>
        </p:nvSpPr>
        <p:spPr>
          <a:xfrm>
            <a:off x="1423409" y="640593"/>
            <a:ext cx="6459036" cy="465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>
                <a:solidFill>
                  <a:srgbClr val="7030A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Biological activities of chalcone and chalcone analogues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B7D454BD-D06B-4B25-AAC5-4919DB424AD5}"/>
              </a:ext>
            </a:extLst>
          </p:cNvPr>
          <p:cNvSpPr/>
          <p:nvPr/>
        </p:nvSpPr>
        <p:spPr>
          <a:xfrm>
            <a:off x="3537178" y="3000461"/>
            <a:ext cx="2520000" cy="338328"/>
          </a:xfrm>
          <a:prstGeom prst="rect">
            <a:avLst/>
          </a:prstGeom>
          <a:solidFill>
            <a:srgbClr val="7030A0"/>
          </a:solidFill>
          <a:ln>
            <a:solidFill>
              <a:srgbClr val="967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Antitumor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7D15B439-12B0-43CB-9898-23903F22E69C}"/>
              </a:ext>
            </a:extLst>
          </p:cNvPr>
          <p:cNvSpPr/>
          <p:nvPr/>
        </p:nvSpPr>
        <p:spPr>
          <a:xfrm>
            <a:off x="447764" y="3871574"/>
            <a:ext cx="2520000" cy="338328"/>
          </a:xfrm>
          <a:prstGeom prst="rect">
            <a:avLst/>
          </a:prstGeom>
          <a:solidFill>
            <a:srgbClr val="7030A0"/>
          </a:solidFill>
          <a:ln>
            <a:solidFill>
              <a:srgbClr val="967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Anti-malarial</a:t>
            </a:r>
          </a:p>
        </p:txBody>
      </p: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18BA46DE-0A8C-4F4A-8DBD-F5F4D57BA1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877074"/>
              </p:ext>
            </p:extLst>
          </p:nvPr>
        </p:nvGraphicFramePr>
        <p:xfrm>
          <a:off x="6536550" y="2211851"/>
          <a:ext cx="2075823" cy="1642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6" name="CS ChemDraw Drawing" r:id="rId6" imgW="1880178" imgH="1492925" progId="ChemDraw.Document.6.0">
                  <p:embed/>
                </p:oleObj>
              </mc:Choice>
              <mc:Fallback>
                <p:oleObj name="CS ChemDraw Drawing" r:id="rId6" imgW="1880178" imgH="1492925" progId="ChemDraw.Document.6.0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4E4A7BE7-E5CC-418B-99F0-0EF871A026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36550" y="2211851"/>
                        <a:ext cx="2075823" cy="1642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id="{AE98BA5A-31F1-486E-9BC2-2AF67671E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020838"/>
              </p:ext>
            </p:extLst>
          </p:nvPr>
        </p:nvGraphicFramePr>
        <p:xfrm>
          <a:off x="3588926" y="3438823"/>
          <a:ext cx="2225685" cy="1613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7" name="CS ChemDraw Drawing" r:id="rId8" imgW="1947232" imgH="1417097" progId="ChemDraw.Document.6.0">
                  <p:embed/>
                </p:oleObj>
              </mc:Choice>
              <mc:Fallback>
                <p:oleObj name="CS ChemDraw Drawing" r:id="rId8" imgW="1947232" imgH="1417097" progId="ChemDraw.Document.6.0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18BA46DE-0A8C-4F4A-8DBD-F5F4D57BA1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88926" y="3438823"/>
                        <a:ext cx="2225685" cy="1613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B6C32FDE-5B92-4D46-B36E-2670186E9E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217208"/>
              </p:ext>
            </p:extLst>
          </p:nvPr>
        </p:nvGraphicFramePr>
        <p:xfrm>
          <a:off x="192392" y="2333861"/>
          <a:ext cx="2785315" cy="847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8" name="CS ChemDraw Drawing" r:id="rId10" imgW="2262519" imgH="690037" progId="ChemDraw.Document.6.0">
                  <p:embed/>
                </p:oleObj>
              </mc:Choice>
              <mc:Fallback>
                <p:oleObj name="CS ChemDraw Drawing" r:id="rId10" imgW="2262519" imgH="690037" progId="ChemDraw.Document.6.0">
                  <p:embed/>
                  <p:pic>
                    <p:nvPicPr>
                      <p:cNvPr id="42" name="Objeto 41">
                        <a:extLst>
                          <a:ext uri="{FF2B5EF4-FFF2-40B4-BE49-F238E27FC236}">
                            <a16:creationId xmlns:a16="http://schemas.microsoft.com/office/drawing/2014/main" id="{AE98BA5A-31F1-486E-9BC2-2AF67671E4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2392" y="2333861"/>
                        <a:ext cx="2785315" cy="847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0422E1DC-C005-4202-9466-620E6D7462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145758"/>
              </p:ext>
            </p:extLst>
          </p:nvPr>
        </p:nvGraphicFramePr>
        <p:xfrm>
          <a:off x="3477656" y="1866594"/>
          <a:ext cx="2287903" cy="820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9" name="CS ChemDraw Drawing" r:id="rId12" imgW="1913927" imgH="689591" progId="ChemDraw.Document.6.0">
                  <p:embed/>
                </p:oleObj>
              </mc:Choice>
              <mc:Fallback>
                <p:oleObj name="CS ChemDraw Drawing" r:id="rId12" imgW="1913927" imgH="689591" progId="ChemDraw.Document.6.0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B6C32FDE-5B92-4D46-B36E-2670186E9E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77656" y="1866594"/>
                        <a:ext cx="2287903" cy="820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06A45570-8A86-4C18-A052-662B65DC10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103641"/>
              </p:ext>
            </p:extLst>
          </p:nvPr>
        </p:nvGraphicFramePr>
        <p:xfrm>
          <a:off x="563195" y="4521328"/>
          <a:ext cx="2257054" cy="795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0" name="CS ChemDraw Drawing" r:id="rId14" imgW="1947232" imgH="689591" progId="ChemDraw.Document.6.0">
                  <p:embed/>
                </p:oleObj>
              </mc:Choice>
              <mc:Fallback>
                <p:oleObj name="CS ChemDraw Drawing" r:id="rId14" imgW="1947232" imgH="689591" progId="ChemDraw.Document.6.0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0422E1DC-C005-4202-9466-620E6D7462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3195" y="4521328"/>
                        <a:ext cx="2257054" cy="795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770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0" y="0"/>
            <a:ext cx="9136920" cy="461665"/>
          </a:xfrm>
          <a:prstGeom prst="rect">
            <a:avLst/>
          </a:prstGeom>
          <a:solidFill>
            <a:srgbClr val="A8AAD2"/>
          </a:solidFill>
          <a:ln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Introduction: </a:t>
            </a:r>
            <a:r>
              <a:rPr lang="en-US" sz="2400" b="1" dirty="0">
                <a:cs typeface="Arial" panose="020B0604020202020204" pitchFamily="34" charset="0"/>
              </a:rPr>
              <a:t>Antimicrobial Resistance Mechanisms </a:t>
            </a:r>
            <a:endParaRPr lang="fr-FR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8C9346C6-98BC-4BB6-B8F6-4F470415E8A9}"/>
              </a:ext>
            </a:extLst>
          </p:cNvPr>
          <p:cNvSpPr/>
          <p:nvPr/>
        </p:nvSpPr>
        <p:spPr>
          <a:xfrm>
            <a:off x="2303964" y="6607616"/>
            <a:ext cx="2231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4B98F87E-0453-4ED8-A440-C86C7F127D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777780"/>
              </p:ext>
            </p:extLst>
          </p:nvPr>
        </p:nvGraphicFramePr>
        <p:xfrm>
          <a:off x="2348342" y="1290850"/>
          <a:ext cx="4440238" cy="364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CS ChemDraw Drawing" r:id="rId5" imgW="4848923" imgH="3978635" progId="ChemDraw.Document.6.0">
                  <p:embed/>
                </p:oleObj>
              </mc:Choice>
              <mc:Fallback>
                <p:oleObj name="CS ChemDraw Drawing" r:id="rId5" imgW="4848923" imgH="3978635" progId="ChemDraw.Document.6.0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D52FE140-2FE6-4AD4-9D00-4671CFB170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48342" y="1290850"/>
                        <a:ext cx="4440238" cy="364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CaixaDeTexto 38">
            <a:extLst>
              <a:ext uri="{FF2B5EF4-FFF2-40B4-BE49-F238E27FC236}">
                <a16:creationId xmlns:a16="http://schemas.microsoft.com/office/drawing/2014/main" id="{0E6EB23A-21BB-4ACB-B1B8-4557E94F3F46}"/>
              </a:ext>
            </a:extLst>
          </p:cNvPr>
          <p:cNvSpPr txBox="1"/>
          <p:nvPr/>
        </p:nvSpPr>
        <p:spPr>
          <a:xfrm>
            <a:off x="152400" y="92151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Bacteria can develop multiple mechanisms of antimicrobial resistance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C2AB9B1-D2DA-4228-89EB-F338BEDC4059}"/>
              </a:ext>
            </a:extLst>
          </p:cNvPr>
          <p:cNvSpPr txBox="1"/>
          <p:nvPr/>
        </p:nvSpPr>
        <p:spPr>
          <a:xfrm>
            <a:off x="232140" y="519781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study will focus on the inhibition of bacterial efflux pumps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9FE9F68-F54E-4AC7-813D-70C78AA0B98E}"/>
              </a:ext>
            </a:extLst>
          </p:cNvPr>
          <p:cNvSpPr/>
          <p:nvPr/>
        </p:nvSpPr>
        <p:spPr>
          <a:xfrm>
            <a:off x="7082" y="5753122"/>
            <a:ext cx="91369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Duraes</a:t>
            </a:r>
            <a:r>
              <a:rPr lang="en-US" sz="800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et al., </a:t>
            </a:r>
            <a:r>
              <a:rPr lang="en-US" sz="800" dirty="0" err="1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</a:t>
            </a:r>
            <a:r>
              <a:rPr lang="en-US" sz="800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Med. Chem., 25 (2018) 6030-6069.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215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0"/>
            <a:ext cx="9132231" cy="461665"/>
          </a:xfrm>
          <a:prstGeom prst="rect">
            <a:avLst/>
          </a:prstGeom>
          <a:solidFill>
            <a:srgbClr val="A8AAD2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Results</a:t>
            </a:r>
            <a:r>
              <a:rPr lang="fr-FR" sz="2400" b="1" dirty="0"/>
              <a:t> and Discussion: </a:t>
            </a:r>
            <a:r>
              <a:rPr lang="en-US" sz="2400" b="1" dirty="0"/>
              <a:t>Synthesis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E6AAC2C-8043-4609-986A-234909D442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716592"/>
              </p:ext>
            </p:extLst>
          </p:nvPr>
        </p:nvGraphicFramePr>
        <p:xfrm>
          <a:off x="1879848" y="1078804"/>
          <a:ext cx="4949825" cy="315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CS ChemDraw Drawing" r:id="rId4" imgW="4009033" imgH="2567457" progId="ChemDraw.Document.6.0">
                  <p:embed/>
                </p:oleObj>
              </mc:Choice>
              <mc:Fallback>
                <p:oleObj name="CS ChemDraw Drawing" r:id="rId4" imgW="4009033" imgH="2567457" progId="ChemDraw.Document.6.0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848" y="1078804"/>
                        <a:ext cx="4949825" cy="3151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60C81DDF-6E17-426D-B484-937947317BFF}"/>
              </a:ext>
            </a:extLst>
          </p:cNvPr>
          <p:cNvSpPr/>
          <p:nvPr/>
        </p:nvSpPr>
        <p:spPr>
          <a:xfrm>
            <a:off x="838200" y="4370319"/>
            <a:ext cx="7162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0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Scheme</a:t>
            </a:r>
            <a:r>
              <a:rPr lang="en-US" sz="1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1: Synthesis of diarylpentanoids. Reaction conditions: (</a:t>
            </a:r>
            <a:r>
              <a:rPr lang="en-US" sz="1000" dirty="0" err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</a:t>
            </a:r>
            <a:r>
              <a:rPr lang="en-US" sz="1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 NaOH, CH</a:t>
            </a:r>
            <a:r>
              <a:rPr lang="en-US" sz="1000" baseline="-25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</a:t>
            </a:r>
            <a:r>
              <a:rPr lang="en-US" sz="1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OH, 60 ºC.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4853DC1-C203-4DB4-9E2E-8C21823397F5}"/>
              </a:ext>
            </a:extLst>
          </p:cNvPr>
          <p:cNvSpPr txBox="1"/>
          <p:nvPr/>
        </p:nvSpPr>
        <p:spPr>
          <a:xfrm>
            <a:off x="2294535" y="5238685"/>
            <a:ext cx="4543159" cy="338554"/>
          </a:xfrm>
          <a:prstGeom prst="rect">
            <a:avLst/>
          </a:prstGeom>
          <a:solidFill>
            <a:srgbClr val="EBAE7B"/>
          </a:solidFill>
          <a:ln w="28575">
            <a:solidFill>
              <a:srgbClr val="967DB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 total of 46 derivatives were synthesized </a:t>
            </a:r>
          </a:p>
        </p:txBody>
      </p:sp>
    </p:spTree>
    <p:extLst>
      <p:ext uri="{BB962C8B-B14F-4D97-AF65-F5344CB8AC3E}">
        <p14:creationId xmlns:p14="http://schemas.microsoft.com/office/powerpoint/2010/main" val="1002176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A8AAD2"/>
          </a:solidFill>
          <a:ln>
            <a:solidFill>
              <a:srgbClr val="967DB7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Discussion: </a:t>
            </a:r>
            <a:r>
              <a:rPr lang="fr-FR" sz="2400" b="1" dirty="0" err="1"/>
              <a:t>Antimicrobial</a:t>
            </a:r>
            <a:r>
              <a:rPr lang="fr-FR" sz="2400" b="1" dirty="0"/>
              <a:t> </a:t>
            </a:r>
            <a:r>
              <a:rPr lang="fr-FR" sz="2400" b="1" dirty="0" err="1"/>
              <a:t>activity</a:t>
            </a:r>
            <a:endParaRPr lang="en-US" sz="2400" b="1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126AE39-04E1-4344-9827-20BA33B71548}"/>
              </a:ext>
            </a:extLst>
          </p:cNvPr>
          <p:cNvSpPr txBox="1"/>
          <p:nvPr/>
        </p:nvSpPr>
        <p:spPr>
          <a:xfrm>
            <a:off x="152400" y="921518"/>
            <a:ext cx="2746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46 chalcone analogues </a:t>
            </a:r>
            <a:r>
              <a:rPr lang="en-US" dirty="0"/>
              <a:t>were screened for their antibacterial potential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9084BE8A-96A2-4F93-9D27-C0F8892D27F3}"/>
              </a:ext>
            </a:extLst>
          </p:cNvPr>
          <p:cNvGrpSpPr/>
          <p:nvPr/>
        </p:nvGrpSpPr>
        <p:grpSpPr>
          <a:xfrm>
            <a:off x="2286000" y="1844848"/>
            <a:ext cx="3581400" cy="3427740"/>
            <a:chOff x="2667000" y="2147586"/>
            <a:chExt cx="3581400" cy="3427740"/>
          </a:xfrm>
        </p:grpSpPr>
        <p:pic>
          <p:nvPicPr>
            <p:cNvPr id="10" name="Picture 4" descr="Letheen Agar plate 9cm">
              <a:extLst>
                <a:ext uri="{FF2B5EF4-FFF2-40B4-BE49-F238E27FC236}">
                  <a16:creationId xmlns:a16="http://schemas.microsoft.com/office/drawing/2014/main" id="{D18FB1F6-60E9-4CDD-8FCF-C1C6E914B5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5" t="12728" r="9375" b="9375"/>
            <a:stretch/>
          </p:blipFill>
          <p:spPr bwMode="auto">
            <a:xfrm>
              <a:off x="2667000" y="2147586"/>
              <a:ext cx="3581400" cy="3427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13B5CA01-88C6-41F8-81F2-CE1278AB0BA8}"/>
                </a:ext>
              </a:extLst>
            </p:cNvPr>
            <p:cNvSpPr txBox="1"/>
            <p:nvPr/>
          </p:nvSpPr>
          <p:spPr>
            <a:xfrm>
              <a:off x="3251983" y="2668853"/>
              <a:ext cx="2590800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pt-PT" sz="1400" b="1" i="1" dirty="0" err="1"/>
                <a:t>Escherichia</a:t>
              </a:r>
              <a:r>
                <a:rPr lang="pt-PT" sz="1400" b="1" i="1" dirty="0"/>
                <a:t> coli </a:t>
              </a:r>
              <a:r>
                <a:rPr lang="pt-PT" sz="1400" b="1" dirty="0"/>
                <a:t>ATCC 25922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pt-PT" sz="1400" b="1" i="1" dirty="0" err="1"/>
                <a:t>Staphylococcus</a:t>
              </a:r>
              <a:r>
                <a:rPr lang="pt-PT" sz="1400" b="1" i="1" dirty="0"/>
                <a:t> </a:t>
              </a:r>
              <a:r>
                <a:rPr lang="pt-PT" sz="1400" b="1" i="1" dirty="0" err="1"/>
                <a:t>aureus</a:t>
              </a:r>
              <a:r>
                <a:rPr lang="pt-PT" sz="1400" b="1" i="1" dirty="0"/>
                <a:t> </a:t>
              </a:r>
              <a:r>
                <a:rPr lang="pt-PT" sz="1400" b="1" dirty="0"/>
                <a:t>ATCC 29213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pt-PT" sz="1400" b="1" i="1" dirty="0"/>
                <a:t>Pseudomonas aeruginosa </a:t>
              </a:r>
              <a:r>
                <a:rPr lang="pt-PT" sz="1400" b="1" dirty="0"/>
                <a:t>ATCC 27853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pt-PT" sz="1400" b="1" i="1" dirty="0" err="1"/>
                <a:t>Enterococcus</a:t>
              </a:r>
              <a:r>
                <a:rPr lang="pt-PT" sz="1400" b="1" i="1" dirty="0"/>
                <a:t> </a:t>
              </a:r>
              <a:r>
                <a:rPr lang="pt-PT" sz="1400" b="1" i="1" dirty="0" err="1"/>
                <a:t>faecalis</a:t>
              </a:r>
              <a:r>
                <a:rPr lang="pt-PT" sz="1400" b="1" i="1" dirty="0"/>
                <a:t> </a:t>
              </a:r>
              <a:r>
                <a:rPr lang="pt-PT" sz="1400" b="1" dirty="0"/>
                <a:t>ATCC 29212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pt-PT" sz="1400" b="1" i="1" dirty="0" err="1"/>
                <a:t>Staphylococcus</a:t>
              </a:r>
              <a:r>
                <a:rPr lang="pt-PT" sz="1400" b="1" i="1" dirty="0"/>
                <a:t> </a:t>
              </a:r>
              <a:r>
                <a:rPr lang="pt-PT" sz="1400" b="1" i="1" dirty="0" err="1"/>
                <a:t>aureus</a:t>
              </a:r>
              <a:r>
                <a:rPr lang="pt-PT" sz="1400" b="1" i="1" dirty="0"/>
                <a:t> </a:t>
              </a:r>
              <a:r>
                <a:rPr lang="pt-PT" sz="1400" b="1" dirty="0"/>
                <a:t>MRSA 272123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pt-PT" sz="1400" b="1" i="1" dirty="0" err="1"/>
                <a:t>Salmonella</a:t>
              </a:r>
              <a:r>
                <a:rPr lang="pt-PT" sz="1400" b="1" i="1" dirty="0"/>
                <a:t> </a:t>
              </a:r>
              <a:r>
                <a:rPr lang="pt-PT" sz="1400" b="1" i="1" dirty="0" err="1"/>
                <a:t>enterica</a:t>
              </a:r>
              <a:r>
                <a:rPr lang="pt-PT" sz="1400" b="1" i="1" dirty="0"/>
                <a:t> </a:t>
              </a:r>
              <a:r>
                <a:rPr lang="pt-PT" sz="1400" b="1" dirty="0" err="1"/>
                <a:t>serovar</a:t>
              </a:r>
              <a:r>
                <a:rPr lang="pt-PT" sz="1400" b="1" dirty="0"/>
                <a:t> </a:t>
              </a:r>
              <a:r>
                <a:rPr lang="pt-PT" sz="1400" b="1" dirty="0" err="1"/>
                <a:t>Typhimurium</a:t>
              </a:r>
              <a:r>
                <a:rPr lang="pt-PT" sz="1400" b="1" dirty="0"/>
                <a:t> SL1344</a:t>
              </a:r>
              <a:endParaRPr lang="pt-PT" sz="1400" b="1" i="1" dirty="0"/>
            </a:p>
          </p:txBody>
        </p:sp>
      </p:grpSp>
      <p:pic>
        <p:nvPicPr>
          <p:cNvPr id="11" name="Picture 14" descr="Hand drawn arrows 100 grátis ícones (arquivos SVG, EPS, PSD, PNG)">
            <a:extLst>
              <a:ext uri="{FF2B5EF4-FFF2-40B4-BE49-F238E27FC236}">
                <a16:creationId xmlns:a16="http://schemas.microsoft.com/office/drawing/2014/main" id="{5649890A-619D-4E6C-845F-9453B2B07C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68791" b="68380"/>
          <a:stretch/>
        </p:blipFill>
        <p:spPr bwMode="auto">
          <a:xfrm rot="20820547">
            <a:off x="903337" y="1516775"/>
            <a:ext cx="1593122" cy="169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and drawn arrows 100 grátis ícones (arquivos SVG, EPS, PSD, PNG)">
            <a:extLst>
              <a:ext uri="{FF2B5EF4-FFF2-40B4-BE49-F238E27FC236}">
                <a16:creationId xmlns:a16="http://schemas.microsoft.com/office/drawing/2014/main" id="{A816A98D-2087-4E5B-845B-A260823F8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68791" b="68380"/>
          <a:stretch/>
        </p:blipFill>
        <p:spPr bwMode="auto">
          <a:xfrm rot="4958156" flipV="1">
            <a:off x="5786674" y="3341284"/>
            <a:ext cx="1593122" cy="169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and drawn arrows 100 grátis ícones (arquivos SVG, EPS, PSD, PNG)">
            <a:extLst>
              <a:ext uri="{FF2B5EF4-FFF2-40B4-BE49-F238E27FC236}">
                <a16:creationId xmlns:a16="http://schemas.microsoft.com/office/drawing/2014/main" id="{B248D288-5C75-4B12-8499-7A1A7913D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68791" b="68380"/>
          <a:stretch/>
        </p:blipFill>
        <p:spPr bwMode="auto">
          <a:xfrm rot="16641844">
            <a:off x="5813638" y="1894362"/>
            <a:ext cx="1593122" cy="169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B0EC298A-C8C0-4296-94A4-199384B5CE21}"/>
              </a:ext>
            </a:extLst>
          </p:cNvPr>
          <p:cNvSpPr txBox="1"/>
          <p:nvPr/>
        </p:nvSpPr>
        <p:spPr>
          <a:xfrm>
            <a:off x="6244860" y="932526"/>
            <a:ext cx="274674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45 compounds did not </a:t>
            </a:r>
            <a:r>
              <a:rPr lang="en-US" dirty="0"/>
              <a:t>display minimum inhibitory concentration (MIC) at the tested concentrations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D7139DA-4DDD-4ED9-9839-6B681B06D628}"/>
              </a:ext>
            </a:extLst>
          </p:cNvPr>
          <p:cNvSpPr txBox="1"/>
          <p:nvPr/>
        </p:nvSpPr>
        <p:spPr>
          <a:xfrm>
            <a:off x="6181263" y="4883789"/>
            <a:ext cx="2746740" cy="923330"/>
          </a:xfrm>
          <a:prstGeom prst="rect">
            <a:avLst/>
          </a:prstGeom>
          <a:solidFill>
            <a:srgbClr val="EBAE7B"/>
          </a:solidFill>
          <a:ln w="28575">
            <a:solidFill>
              <a:srgbClr val="967DB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One compound presented </a:t>
            </a:r>
            <a:r>
              <a:rPr lang="en-US" dirty="0"/>
              <a:t>MIC = </a:t>
            </a:r>
            <a:r>
              <a:rPr lang="en-US" b="1" dirty="0"/>
              <a:t>32 µg/mL </a:t>
            </a:r>
            <a:r>
              <a:rPr lang="en-US" dirty="0"/>
              <a:t>for </a:t>
            </a:r>
            <a:r>
              <a:rPr lang="en-US" i="1" dirty="0"/>
              <a:t>S. aureus </a:t>
            </a:r>
            <a:r>
              <a:rPr lang="en-US" dirty="0"/>
              <a:t>ATCC 29213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A8AAD2"/>
          </a:solidFill>
          <a:ln>
            <a:solidFill>
              <a:srgbClr val="967DB7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Discussion: </a:t>
            </a:r>
            <a:r>
              <a:rPr lang="fr-FR" sz="2400" b="1" dirty="0" err="1"/>
              <a:t>Synergy</a:t>
            </a:r>
            <a:r>
              <a:rPr lang="fr-FR" sz="2400" b="1" dirty="0"/>
              <a:t> </a:t>
            </a:r>
            <a:r>
              <a:rPr lang="fr-FR" sz="2400" b="1" dirty="0" err="1"/>
              <a:t>with</a:t>
            </a:r>
            <a:r>
              <a:rPr lang="fr-FR" sz="2400" b="1" dirty="0"/>
              <a:t> </a:t>
            </a:r>
            <a:r>
              <a:rPr lang="fr-FR" sz="2400" b="1" dirty="0" err="1"/>
              <a:t>antibiotics</a:t>
            </a:r>
            <a:endParaRPr lang="en-US" sz="2400" b="1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50EB92F-7B56-4126-B131-43BFA695D43C}"/>
              </a:ext>
            </a:extLst>
          </p:cNvPr>
          <p:cNvSpPr txBox="1"/>
          <p:nvPr/>
        </p:nvSpPr>
        <p:spPr>
          <a:xfrm>
            <a:off x="3501661" y="1397675"/>
            <a:ext cx="21336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b="1" dirty="0" err="1"/>
              <a:t>Synergy</a:t>
            </a:r>
            <a:r>
              <a:rPr lang="pt-PT" b="1" dirty="0"/>
              <a:t> </a:t>
            </a:r>
            <a:r>
              <a:rPr lang="pt-PT" b="1" dirty="0" err="1"/>
              <a:t>Assay</a:t>
            </a:r>
            <a:endParaRPr lang="pt-PT" b="1" dirty="0"/>
          </a:p>
        </p:txBody>
      </p:sp>
      <p:cxnSp>
        <p:nvCxnSpPr>
          <p:cNvPr id="17" name="Conexão reta 16">
            <a:extLst>
              <a:ext uri="{FF2B5EF4-FFF2-40B4-BE49-F238E27FC236}">
                <a16:creationId xmlns:a16="http://schemas.microsoft.com/office/drawing/2014/main" id="{B3DF0735-323E-4422-8E25-15DFCD2C5736}"/>
              </a:ext>
            </a:extLst>
          </p:cNvPr>
          <p:cNvCxnSpPr>
            <a:stCxn id="9" idx="2"/>
          </p:cNvCxnSpPr>
          <p:nvPr/>
        </p:nvCxnSpPr>
        <p:spPr>
          <a:xfrm>
            <a:off x="4568461" y="1767007"/>
            <a:ext cx="0" cy="392668"/>
          </a:xfrm>
          <a:prstGeom prst="line">
            <a:avLst/>
          </a:prstGeom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Conexão reta 18">
            <a:extLst>
              <a:ext uri="{FF2B5EF4-FFF2-40B4-BE49-F238E27FC236}">
                <a16:creationId xmlns:a16="http://schemas.microsoft.com/office/drawing/2014/main" id="{B9CD1240-71CB-4482-A43C-8E7E8D712410}"/>
              </a:ext>
            </a:extLst>
          </p:cNvPr>
          <p:cNvCxnSpPr/>
          <p:nvPr/>
        </p:nvCxnSpPr>
        <p:spPr>
          <a:xfrm flipH="1">
            <a:off x="1676400" y="2159675"/>
            <a:ext cx="2892061" cy="0"/>
          </a:xfrm>
          <a:prstGeom prst="line">
            <a:avLst/>
          </a:prstGeom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Conexão reta 19">
            <a:extLst>
              <a:ext uri="{FF2B5EF4-FFF2-40B4-BE49-F238E27FC236}">
                <a16:creationId xmlns:a16="http://schemas.microsoft.com/office/drawing/2014/main" id="{A9192D1A-9896-4CD5-86B9-D241CB1BB0B6}"/>
              </a:ext>
            </a:extLst>
          </p:cNvPr>
          <p:cNvCxnSpPr/>
          <p:nvPr/>
        </p:nvCxnSpPr>
        <p:spPr>
          <a:xfrm flipH="1">
            <a:off x="4568461" y="2159675"/>
            <a:ext cx="2892061" cy="0"/>
          </a:xfrm>
          <a:prstGeom prst="line">
            <a:avLst/>
          </a:prstGeom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Conexão reta 22">
            <a:extLst>
              <a:ext uri="{FF2B5EF4-FFF2-40B4-BE49-F238E27FC236}">
                <a16:creationId xmlns:a16="http://schemas.microsoft.com/office/drawing/2014/main" id="{05795E57-86D4-4005-91C4-61F21E09D231}"/>
              </a:ext>
            </a:extLst>
          </p:cNvPr>
          <p:cNvCxnSpPr/>
          <p:nvPr/>
        </p:nvCxnSpPr>
        <p:spPr>
          <a:xfrm>
            <a:off x="1676400" y="2148007"/>
            <a:ext cx="0" cy="392668"/>
          </a:xfrm>
          <a:prstGeom prst="line">
            <a:avLst/>
          </a:prstGeom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Conexão reta 23">
            <a:extLst>
              <a:ext uri="{FF2B5EF4-FFF2-40B4-BE49-F238E27FC236}">
                <a16:creationId xmlns:a16="http://schemas.microsoft.com/office/drawing/2014/main" id="{4F076B1C-934D-47DD-88E6-D212168F62D9}"/>
              </a:ext>
            </a:extLst>
          </p:cNvPr>
          <p:cNvCxnSpPr/>
          <p:nvPr/>
        </p:nvCxnSpPr>
        <p:spPr>
          <a:xfrm>
            <a:off x="7460522" y="2148007"/>
            <a:ext cx="0" cy="392668"/>
          </a:xfrm>
          <a:prstGeom prst="line">
            <a:avLst/>
          </a:prstGeom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6DEB852-73BC-4CE3-BE5A-C2B53F6962C0}"/>
              </a:ext>
            </a:extLst>
          </p:cNvPr>
          <p:cNvSpPr txBox="1"/>
          <p:nvPr/>
        </p:nvSpPr>
        <p:spPr>
          <a:xfrm>
            <a:off x="616677" y="2540675"/>
            <a:ext cx="21336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b="1" dirty="0" err="1"/>
              <a:t>Bacteria</a:t>
            </a:r>
            <a:endParaRPr lang="pt-PT" b="1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8254A6D-5B93-4BBB-88E4-40B341F473DF}"/>
              </a:ext>
            </a:extLst>
          </p:cNvPr>
          <p:cNvSpPr txBox="1"/>
          <p:nvPr/>
        </p:nvSpPr>
        <p:spPr>
          <a:xfrm>
            <a:off x="6393722" y="2540675"/>
            <a:ext cx="21336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b="1" dirty="0" err="1"/>
              <a:t>Antibiotic</a:t>
            </a:r>
            <a:endParaRPr lang="pt-PT" b="1" dirty="0"/>
          </a:p>
        </p:txBody>
      </p:sp>
      <p:pic>
        <p:nvPicPr>
          <p:cNvPr id="28" name="Gráfico 27" descr="Medicamento">
            <a:extLst>
              <a:ext uri="{FF2B5EF4-FFF2-40B4-BE49-F238E27FC236}">
                <a16:creationId xmlns:a16="http://schemas.microsoft.com/office/drawing/2014/main" id="{DD934109-63B4-4A92-BA35-5762D5EC93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80971" y="2048285"/>
            <a:ext cx="703318" cy="703318"/>
          </a:xfrm>
          <a:prstGeom prst="rect">
            <a:avLst/>
          </a:prstGeom>
        </p:spPr>
      </p:pic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C2A3D4B4-902D-4F9C-9AD3-ACABCE23CF46}"/>
              </a:ext>
            </a:extLst>
          </p:cNvPr>
          <p:cNvCxnSpPr/>
          <p:nvPr/>
        </p:nvCxnSpPr>
        <p:spPr>
          <a:xfrm>
            <a:off x="4568461" y="2176885"/>
            <a:ext cx="0" cy="392668"/>
          </a:xfrm>
          <a:prstGeom prst="line">
            <a:avLst/>
          </a:prstGeom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30B65AE-AD5F-41BE-8E09-22DB2080700F}"/>
              </a:ext>
            </a:extLst>
          </p:cNvPr>
          <p:cNvSpPr txBox="1"/>
          <p:nvPr/>
        </p:nvSpPr>
        <p:spPr>
          <a:xfrm>
            <a:off x="3496353" y="2540675"/>
            <a:ext cx="21336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b="1" dirty="0" err="1"/>
              <a:t>Compound</a:t>
            </a:r>
            <a:endParaRPr lang="pt-PT" b="1" dirty="0"/>
          </a:p>
        </p:txBody>
      </p:sp>
      <p:pic>
        <p:nvPicPr>
          <p:cNvPr id="33" name="Gráfico 32" descr="Placa de Petri">
            <a:extLst>
              <a:ext uri="{FF2B5EF4-FFF2-40B4-BE49-F238E27FC236}">
                <a16:creationId xmlns:a16="http://schemas.microsoft.com/office/drawing/2014/main" id="{FC13B77D-56C7-4C0E-BE31-D683A81F8D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07189" y="2148007"/>
            <a:ext cx="703311" cy="703311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9142681E-FDAD-4841-97A1-D65A498EAF88}"/>
              </a:ext>
            </a:extLst>
          </p:cNvPr>
          <p:cNvSpPr txBox="1"/>
          <p:nvPr/>
        </p:nvSpPr>
        <p:spPr>
          <a:xfrm>
            <a:off x="616677" y="3150275"/>
            <a:ext cx="213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/>
              <a:t>E. coli </a:t>
            </a:r>
            <a:r>
              <a:rPr lang="pt-PT" dirty="0"/>
              <a:t>SA/2</a:t>
            </a:r>
          </a:p>
          <a:p>
            <a:pPr algn="ctr"/>
            <a:endParaRPr lang="pt-PT" i="1" dirty="0"/>
          </a:p>
          <a:p>
            <a:pPr algn="ctr"/>
            <a:endParaRPr lang="pt-PT" i="1" dirty="0"/>
          </a:p>
          <a:p>
            <a:pPr algn="ctr"/>
            <a:endParaRPr lang="pt-PT" i="1" dirty="0"/>
          </a:p>
          <a:p>
            <a:pPr algn="ctr"/>
            <a:endParaRPr lang="pt-PT" i="1" dirty="0"/>
          </a:p>
          <a:p>
            <a:pPr algn="ctr"/>
            <a:endParaRPr lang="pt-PT" i="1" dirty="0"/>
          </a:p>
          <a:p>
            <a:pPr algn="ctr"/>
            <a:endParaRPr lang="pt-PT" i="1" dirty="0"/>
          </a:p>
          <a:p>
            <a:pPr algn="ctr"/>
            <a:endParaRPr lang="pt-PT" i="1" dirty="0"/>
          </a:p>
          <a:p>
            <a:pPr algn="ctr"/>
            <a:r>
              <a:rPr lang="pt-PT" i="1" dirty="0"/>
              <a:t>E. </a:t>
            </a:r>
            <a:r>
              <a:rPr lang="pt-PT" i="1" dirty="0" err="1"/>
              <a:t>faecalis</a:t>
            </a:r>
            <a:r>
              <a:rPr lang="pt-PT" i="1" dirty="0"/>
              <a:t> </a:t>
            </a:r>
            <a:r>
              <a:rPr lang="pt-PT" dirty="0"/>
              <a:t>B3/101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3330F953-B9DA-484D-BFC5-5E99F7EFF16E}"/>
              </a:ext>
            </a:extLst>
          </p:cNvPr>
          <p:cNvSpPr txBox="1"/>
          <p:nvPr/>
        </p:nvSpPr>
        <p:spPr>
          <a:xfrm>
            <a:off x="6396220" y="3150275"/>
            <a:ext cx="213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/>
              <a:t>Cefotaxime</a:t>
            </a:r>
            <a:endParaRPr lang="pt-PT" dirty="0"/>
          </a:p>
          <a:p>
            <a:pPr algn="ctr"/>
            <a:endParaRPr lang="pt-PT" i="1" dirty="0"/>
          </a:p>
          <a:p>
            <a:pPr algn="ctr"/>
            <a:endParaRPr lang="pt-PT" i="1" dirty="0"/>
          </a:p>
          <a:p>
            <a:pPr algn="ctr"/>
            <a:endParaRPr lang="pt-PT" i="1" dirty="0"/>
          </a:p>
          <a:p>
            <a:pPr algn="ctr"/>
            <a:endParaRPr lang="pt-PT" i="1" dirty="0"/>
          </a:p>
          <a:p>
            <a:pPr algn="ctr"/>
            <a:endParaRPr lang="pt-PT" i="1" dirty="0"/>
          </a:p>
          <a:p>
            <a:pPr algn="ctr"/>
            <a:endParaRPr lang="pt-PT" i="1" dirty="0"/>
          </a:p>
          <a:p>
            <a:pPr algn="ctr"/>
            <a:endParaRPr lang="pt-PT" i="1" dirty="0"/>
          </a:p>
          <a:p>
            <a:pPr algn="ctr"/>
            <a:r>
              <a:rPr lang="pt-PT" dirty="0" err="1"/>
              <a:t>Vancomycin</a:t>
            </a:r>
            <a:endParaRPr lang="pt-PT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61AAF8D1-1BDD-444B-83D6-5B601765390C}"/>
              </a:ext>
            </a:extLst>
          </p:cNvPr>
          <p:cNvSpPr/>
          <p:nvPr/>
        </p:nvSpPr>
        <p:spPr>
          <a:xfrm>
            <a:off x="2845844" y="382083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+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E11659FC-5F15-43F0-B4A7-091DCC5F2472}"/>
              </a:ext>
            </a:extLst>
          </p:cNvPr>
          <p:cNvSpPr/>
          <p:nvPr/>
        </p:nvSpPr>
        <p:spPr>
          <a:xfrm>
            <a:off x="5771340" y="382083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+</a:t>
            </a:r>
          </a:p>
        </p:txBody>
      </p:sp>
      <p:cxnSp>
        <p:nvCxnSpPr>
          <p:cNvPr id="39" name="Conexão reta unidirecional 38">
            <a:extLst>
              <a:ext uri="{FF2B5EF4-FFF2-40B4-BE49-F238E27FC236}">
                <a16:creationId xmlns:a16="http://schemas.microsoft.com/office/drawing/2014/main" id="{15CC0A6C-701F-48F4-89AE-4380C7C64BAC}"/>
              </a:ext>
            </a:extLst>
          </p:cNvPr>
          <p:cNvCxnSpPr/>
          <p:nvPr/>
        </p:nvCxnSpPr>
        <p:spPr>
          <a:xfrm>
            <a:off x="2750277" y="3378875"/>
            <a:ext cx="4031523" cy="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Conexão reta unidirecional 39">
            <a:extLst>
              <a:ext uri="{FF2B5EF4-FFF2-40B4-BE49-F238E27FC236}">
                <a16:creationId xmlns:a16="http://schemas.microsoft.com/office/drawing/2014/main" id="{2175CDAA-3EE5-4612-88AD-D0480103CAAC}"/>
              </a:ext>
            </a:extLst>
          </p:cNvPr>
          <p:cNvCxnSpPr/>
          <p:nvPr/>
        </p:nvCxnSpPr>
        <p:spPr>
          <a:xfrm>
            <a:off x="2750276" y="5562600"/>
            <a:ext cx="4031523" cy="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916CCBC-3E7B-48A3-BE21-766B33CED2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555031"/>
              </p:ext>
            </p:extLst>
          </p:nvPr>
        </p:nvGraphicFramePr>
        <p:xfrm>
          <a:off x="3549650" y="3467100"/>
          <a:ext cx="2005013" cy="191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CS ChemDraw Drawing" r:id="rId8" imgW="2004960" imgH="1913549" progId="ChemDraw.Document.6.0">
                  <p:embed/>
                </p:oleObj>
              </mc:Choice>
              <mc:Fallback>
                <p:oleObj name="CS ChemDraw Drawing" r:id="rId8" imgW="2004960" imgH="19135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49650" y="3467100"/>
                        <a:ext cx="2005013" cy="191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0590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1224</Words>
  <Application>Microsoft Office PowerPoint</Application>
  <PresentationFormat>Apresentação no Ecrã (4:3)</PresentationFormat>
  <Paragraphs>161</Paragraphs>
  <Slides>13</Slides>
  <Notes>3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Palatino Linotype</vt:lpstr>
      <vt:lpstr>Office Theme</vt:lpstr>
      <vt:lpstr>Custom Design</vt:lpstr>
      <vt:lpstr>CS ChemDraw Drawing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joana moreira</cp:lastModifiedBy>
  <cp:revision>164</cp:revision>
  <dcterms:created xsi:type="dcterms:W3CDTF">2015-04-04T09:45:50Z</dcterms:created>
  <dcterms:modified xsi:type="dcterms:W3CDTF">2020-10-31T10:11:20Z</dcterms:modified>
</cp:coreProperties>
</file>