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
  </p:notesMasterIdLst>
  <p:sldIdLst>
    <p:sldId id="265" r:id="rId3"/>
  </p:sldIdLst>
  <p:sldSz cx="30275213" cy="42811700"/>
  <p:notesSz cx="6858000" cy="9144000"/>
  <p:defaultTextStyle>
    <a:defPPr>
      <a:defRPr lang="fr-FR"/>
    </a:defPPr>
    <a:lvl1pPr marL="0" algn="l" defTabSz="2925623" rtl="0" eaLnBrk="1" latinLnBrk="0" hangingPunct="1">
      <a:defRPr sz="5759" kern="1200">
        <a:solidFill>
          <a:schemeClr val="tx1"/>
        </a:solidFill>
        <a:latin typeface="+mn-lt"/>
        <a:ea typeface="+mn-ea"/>
        <a:cs typeface="+mn-cs"/>
      </a:defRPr>
    </a:lvl1pPr>
    <a:lvl2pPr marL="1462811" algn="l" defTabSz="2925623" rtl="0" eaLnBrk="1" latinLnBrk="0" hangingPunct="1">
      <a:defRPr sz="5759" kern="1200">
        <a:solidFill>
          <a:schemeClr val="tx1"/>
        </a:solidFill>
        <a:latin typeface="+mn-lt"/>
        <a:ea typeface="+mn-ea"/>
        <a:cs typeface="+mn-cs"/>
      </a:defRPr>
    </a:lvl2pPr>
    <a:lvl3pPr marL="2925623" algn="l" defTabSz="2925623" rtl="0" eaLnBrk="1" latinLnBrk="0" hangingPunct="1">
      <a:defRPr sz="5759" kern="1200">
        <a:solidFill>
          <a:schemeClr val="tx1"/>
        </a:solidFill>
        <a:latin typeface="+mn-lt"/>
        <a:ea typeface="+mn-ea"/>
        <a:cs typeface="+mn-cs"/>
      </a:defRPr>
    </a:lvl3pPr>
    <a:lvl4pPr marL="4388434" algn="l" defTabSz="2925623" rtl="0" eaLnBrk="1" latinLnBrk="0" hangingPunct="1">
      <a:defRPr sz="5759" kern="1200">
        <a:solidFill>
          <a:schemeClr val="tx1"/>
        </a:solidFill>
        <a:latin typeface="+mn-lt"/>
        <a:ea typeface="+mn-ea"/>
        <a:cs typeface="+mn-cs"/>
      </a:defRPr>
    </a:lvl4pPr>
    <a:lvl5pPr marL="5851246" algn="l" defTabSz="2925623" rtl="0" eaLnBrk="1" latinLnBrk="0" hangingPunct="1">
      <a:defRPr sz="5759" kern="1200">
        <a:solidFill>
          <a:schemeClr val="tx1"/>
        </a:solidFill>
        <a:latin typeface="+mn-lt"/>
        <a:ea typeface="+mn-ea"/>
        <a:cs typeface="+mn-cs"/>
      </a:defRPr>
    </a:lvl5pPr>
    <a:lvl6pPr marL="7314057" algn="l" defTabSz="2925623" rtl="0" eaLnBrk="1" latinLnBrk="0" hangingPunct="1">
      <a:defRPr sz="5759" kern="1200">
        <a:solidFill>
          <a:schemeClr val="tx1"/>
        </a:solidFill>
        <a:latin typeface="+mn-lt"/>
        <a:ea typeface="+mn-ea"/>
        <a:cs typeface="+mn-cs"/>
      </a:defRPr>
    </a:lvl6pPr>
    <a:lvl7pPr marL="8776868" algn="l" defTabSz="2925623" rtl="0" eaLnBrk="1" latinLnBrk="0" hangingPunct="1">
      <a:defRPr sz="5759" kern="1200">
        <a:solidFill>
          <a:schemeClr val="tx1"/>
        </a:solidFill>
        <a:latin typeface="+mn-lt"/>
        <a:ea typeface="+mn-ea"/>
        <a:cs typeface="+mn-cs"/>
      </a:defRPr>
    </a:lvl7pPr>
    <a:lvl8pPr marL="10239680" algn="l" defTabSz="2925623" rtl="0" eaLnBrk="1" latinLnBrk="0" hangingPunct="1">
      <a:defRPr sz="5759" kern="1200">
        <a:solidFill>
          <a:schemeClr val="tx1"/>
        </a:solidFill>
        <a:latin typeface="+mn-lt"/>
        <a:ea typeface="+mn-ea"/>
        <a:cs typeface="+mn-cs"/>
      </a:defRPr>
    </a:lvl8pPr>
    <a:lvl9pPr marL="11702491" algn="l" defTabSz="2925623" rtl="0" eaLnBrk="1" latinLnBrk="0" hangingPunct="1">
      <a:defRPr sz="575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6" userDrawn="1">
          <p15:clr>
            <a:srgbClr val="A4A3A4"/>
          </p15:clr>
        </p15:guide>
        <p15:guide id="2" pos="953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 id="2" name="Marisa" initials="MF" lastIdx="1" clrIdx="2">
    <p:extLst>
      <p:ext uri="{19B8F6BF-5375-455C-9EA6-DF929625EA0E}">
        <p15:presenceInfo xmlns:p15="http://schemas.microsoft.com/office/powerpoint/2012/main" userId="Maris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7F1"/>
    <a:srgbClr val="FDE2CB"/>
    <a:srgbClr val="F8D8C0"/>
    <a:srgbClr val="939BCC"/>
    <a:srgbClr val="FBEADD"/>
    <a:srgbClr val="FAE1CE"/>
    <a:srgbClr val="EEA26A"/>
    <a:srgbClr val="603268"/>
    <a:srgbClr val="663399"/>
    <a:srgbClr val="6A4E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4650" autoAdjust="0"/>
    <p:restoredTop sz="94660"/>
  </p:normalViewPr>
  <p:slideViewPr>
    <p:cSldViewPr>
      <p:cViewPr>
        <p:scale>
          <a:sx n="39" d="100"/>
          <a:sy n="39" d="100"/>
        </p:scale>
        <p:origin x="90" y="-7266"/>
      </p:cViewPr>
      <p:guideLst>
        <p:guide orient="horz" pos="13486"/>
        <p:guide pos="9536"/>
      </p:guideLst>
    </p:cSldViewPr>
  </p:slideViewPr>
  <p:notesTextViewPr>
    <p:cViewPr>
      <p:scale>
        <a:sx n="100" d="100"/>
        <a:sy n="100" d="100"/>
      </p:scale>
      <p:origin x="0" y="0"/>
    </p:cViewPr>
  </p:notesTextViewPr>
  <p:notesViewPr>
    <p:cSldViewPr>
      <p:cViewPr varScale="1">
        <p:scale>
          <a:sx n="88" d="100"/>
          <a:sy n="88" d="100"/>
        </p:scale>
        <p:origin x="32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30/10/2020</a:t>
            </a:fld>
            <a:endParaRPr lang="fr-FR"/>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‹nº›</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2925623" rtl="0" eaLnBrk="1" latinLnBrk="0" hangingPunct="1">
      <a:defRPr sz="3839" kern="1200">
        <a:solidFill>
          <a:schemeClr val="tx1"/>
        </a:solidFill>
        <a:latin typeface="+mn-lt"/>
        <a:ea typeface="+mn-ea"/>
        <a:cs typeface="+mn-cs"/>
      </a:defRPr>
    </a:lvl1pPr>
    <a:lvl2pPr marL="1462811" algn="l" defTabSz="2925623" rtl="0" eaLnBrk="1" latinLnBrk="0" hangingPunct="1">
      <a:defRPr sz="3839" kern="1200">
        <a:solidFill>
          <a:schemeClr val="tx1"/>
        </a:solidFill>
        <a:latin typeface="+mn-lt"/>
        <a:ea typeface="+mn-ea"/>
        <a:cs typeface="+mn-cs"/>
      </a:defRPr>
    </a:lvl2pPr>
    <a:lvl3pPr marL="2925623" algn="l" defTabSz="2925623" rtl="0" eaLnBrk="1" latinLnBrk="0" hangingPunct="1">
      <a:defRPr sz="3839" kern="1200">
        <a:solidFill>
          <a:schemeClr val="tx1"/>
        </a:solidFill>
        <a:latin typeface="+mn-lt"/>
        <a:ea typeface="+mn-ea"/>
        <a:cs typeface="+mn-cs"/>
      </a:defRPr>
    </a:lvl3pPr>
    <a:lvl4pPr marL="4388434" algn="l" defTabSz="2925623" rtl="0" eaLnBrk="1" latinLnBrk="0" hangingPunct="1">
      <a:defRPr sz="3839" kern="1200">
        <a:solidFill>
          <a:schemeClr val="tx1"/>
        </a:solidFill>
        <a:latin typeface="+mn-lt"/>
        <a:ea typeface="+mn-ea"/>
        <a:cs typeface="+mn-cs"/>
      </a:defRPr>
    </a:lvl4pPr>
    <a:lvl5pPr marL="5851246" algn="l" defTabSz="2925623" rtl="0" eaLnBrk="1" latinLnBrk="0" hangingPunct="1">
      <a:defRPr sz="3839" kern="1200">
        <a:solidFill>
          <a:schemeClr val="tx1"/>
        </a:solidFill>
        <a:latin typeface="+mn-lt"/>
        <a:ea typeface="+mn-ea"/>
        <a:cs typeface="+mn-cs"/>
      </a:defRPr>
    </a:lvl5pPr>
    <a:lvl6pPr marL="7314057" algn="l" defTabSz="2925623" rtl="0" eaLnBrk="1" latinLnBrk="0" hangingPunct="1">
      <a:defRPr sz="3839" kern="1200">
        <a:solidFill>
          <a:schemeClr val="tx1"/>
        </a:solidFill>
        <a:latin typeface="+mn-lt"/>
        <a:ea typeface="+mn-ea"/>
        <a:cs typeface="+mn-cs"/>
      </a:defRPr>
    </a:lvl6pPr>
    <a:lvl7pPr marL="8776868" algn="l" defTabSz="2925623" rtl="0" eaLnBrk="1" latinLnBrk="0" hangingPunct="1">
      <a:defRPr sz="3839" kern="1200">
        <a:solidFill>
          <a:schemeClr val="tx1"/>
        </a:solidFill>
        <a:latin typeface="+mn-lt"/>
        <a:ea typeface="+mn-ea"/>
        <a:cs typeface="+mn-cs"/>
      </a:defRPr>
    </a:lvl7pPr>
    <a:lvl8pPr marL="10239680" algn="l" defTabSz="2925623" rtl="0" eaLnBrk="1" latinLnBrk="0" hangingPunct="1">
      <a:defRPr sz="3839" kern="1200">
        <a:solidFill>
          <a:schemeClr val="tx1"/>
        </a:solidFill>
        <a:latin typeface="+mn-lt"/>
        <a:ea typeface="+mn-ea"/>
        <a:cs typeface="+mn-cs"/>
      </a:defRPr>
    </a:lvl8pPr>
    <a:lvl9pPr marL="11702491" algn="l" defTabSz="2925623" rtl="0" eaLnBrk="1" latinLnBrk="0" hangingPunct="1">
      <a:defRPr sz="383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46269082-9D5D-43A3-B675-27AB9B8E552E}" type="slidenum">
              <a:rPr lang="en-US" smtClean="0"/>
              <a:t>1</a:t>
            </a:fld>
            <a:endParaRPr lang="en-US" dirty="0"/>
          </a:p>
        </p:txBody>
      </p:sp>
    </p:spTree>
    <p:extLst>
      <p:ext uri="{BB962C8B-B14F-4D97-AF65-F5344CB8AC3E}">
        <p14:creationId xmlns:p14="http://schemas.microsoft.com/office/powerpoint/2010/main" val="2313334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13299391"/>
            <a:ext cx="25733931" cy="9176767"/>
          </a:xfrm>
        </p:spPr>
        <p:txBody>
          <a:bodyPr/>
          <a:lstStyle/>
          <a:p>
            <a:r>
              <a:rPr lang="en-US"/>
              <a:t>Click to edit Master title style</a:t>
            </a:r>
            <a:endParaRPr lang="fr-FR"/>
          </a:p>
        </p:txBody>
      </p:sp>
      <p:sp>
        <p:nvSpPr>
          <p:cNvPr id="3" name="Subtitle 2"/>
          <p:cNvSpPr>
            <a:spLocks noGrp="1"/>
          </p:cNvSpPr>
          <p:nvPr>
            <p:ph type="subTitle" idx="1"/>
          </p:nvPr>
        </p:nvSpPr>
        <p:spPr>
          <a:xfrm>
            <a:off x="4541282" y="24259965"/>
            <a:ext cx="21192649" cy="1094076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30/10/2020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30/10/2020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49529" y="1714471"/>
            <a:ext cx="6811923" cy="36528688"/>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1513761" y="1714471"/>
            <a:ext cx="19931182" cy="365286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30/10/2020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it-IT" dirty="0"/>
              <a:t>Click to </a:t>
            </a:r>
            <a:r>
              <a:rPr lang="it-IT" dirty="0" err="1"/>
              <a:t>edit</a:t>
            </a:r>
            <a:r>
              <a:rPr lang="it-IT" dirty="0"/>
              <a:t> </a:t>
            </a:r>
            <a:r>
              <a:rPr lang="it-IT" dirty="0" err="1"/>
              <a:t>Paper</a:t>
            </a:r>
            <a:r>
              <a:rPr lang="it-IT" dirty="0"/>
              <a:t> Title</a:t>
            </a:r>
          </a:p>
        </p:txBody>
      </p:sp>
      <p:sp>
        <p:nvSpPr>
          <p:cNvPr id="3" name="Content Placeholder 2"/>
          <p:cNvSpPr>
            <a:spLocks noGrp="1"/>
          </p:cNvSpPr>
          <p:nvPr>
            <p:ph idx="1"/>
          </p:nvPr>
        </p:nvSpPr>
        <p:spPr/>
        <p:txBody>
          <a:bodyPr/>
          <a:lstStyle/>
          <a:p>
            <a:pPr lvl="0"/>
            <a:r>
              <a:rPr lang="it-IT" dirty="0"/>
              <a:t>Click to </a:t>
            </a:r>
            <a:r>
              <a:rPr lang="it-IT" dirty="0" err="1"/>
              <a:t>edit</a:t>
            </a:r>
            <a:r>
              <a:rPr lang="it-IT" dirty="0"/>
              <a:t> Master text </a:t>
            </a:r>
            <a:r>
              <a:rPr lang="it-IT" dirty="0" err="1"/>
              <a:t>styles</a:t>
            </a:r>
            <a:endParaRPr lang="it-IT" dirty="0"/>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it-IT" dirty="0"/>
          </a:p>
        </p:txBody>
      </p:sp>
      <p:sp>
        <p:nvSpPr>
          <p:cNvPr id="8" name="Text Placeholder 7"/>
          <p:cNvSpPr>
            <a:spLocks noGrp="1"/>
          </p:cNvSpPr>
          <p:nvPr>
            <p:ph type="body" sz="quarter" idx="10" hasCustomPrompt="1"/>
          </p:nvPr>
        </p:nvSpPr>
        <p:spPr>
          <a:xfrm>
            <a:off x="12774612" y="5479523"/>
            <a:ext cx="16453907" cy="1318062"/>
          </a:xfrm>
        </p:spPr>
        <p:txBody>
          <a:bodyPr>
            <a:normAutofit/>
          </a:bodyPr>
          <a:lstStyle>
            <a:lvl1pPr marL="0" indent="0" algn="r">
              <a:buNone/>
              <a:defRPr sz="5400">
                <a:solidFill>
                  <a:srgbClr val="FFFFFF"/>
                </a:solidFill>
              </a:defRPr>
            </a:lvl1pPr>
          </a:lstStyle>
          <a:p>
            <a:pPr lvl="0"/>
            <a:r>
              <a:rPr lang="it-IT" dirty="0"/>
              <a:t>Click to </a:t>
            </a:r>
            <a:r>
              <a:rPr lang="it-IT" dirty="0" err="1"/>
              <a:t>edit</a:t>
            </a:r>
            <a:r>
              <a:rPr lang="it-IT" dirty="0"/>
              <a:t> </a:t>
            </a:r>
            <a:r>
              <a:rPr lang="it-IT" dirty="0" err="1"/>
              <a:t>author’s</a:t>
            </a:r>
            <a:r>
              <a:rPr lang="it-IT" dirty="0"/>
              <a:t> </a:t>
            </a:r>
            <a:r>
              <a:rPr lang="it-IT" dirty="0" err="1"/>
              <a:t>name</a:t>
            </a:r>
            <a:r>
              <a:rPr lang="it-IT" dirty="0"/>
              <a:t> and </a:t>
            </a:r>
            <a:r>
              <a:rPr lang="it-IT" dirty="0" err="1"/>
              <a:t>affiliation</a:t>
            </a:r>
            <a:endParaRPr lang="it-IT" dirty="0"/>
          </a:p>
        </p:txBody>
      </p:sp>
    </p:spTree>
    <p:extLst>
      <p:ext uri="{BB962C8B-B14F-4D97-AF65-F5344CB8AC3E}">
        <p14:creationId xmlns:p14="http://schemas.microsoft.com/office/powerpoint/2010/main" val="3345945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84402" y="7006456"/>
            <a:ext cx="22706410" cy="1490481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784402" y="22486055"/>
            <a:ext cx="22706410" cy="1033624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3215"/>
            <a:ext cx="26112371" cy="17808474"/>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2065654" y="28650163"/>
            <a:ext cx="26112371" cy="936505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81421" y="11396633"/>
            <a:ext cx="12803892" cy="2716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5389900" y="11396633"/>
            <a:ext cx="12803892" cy="2716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6679" y="2279343"/>
            <a:ext cx="26112371" cy="8274950"/>
          </a:xfrm>
        </p:spPr>
        <p:txBody>
          <a:bodyPr/>
          <a:lstStyle/>
          <a:p>
            <a:r>
              <a:rPr lang="en-US"/>
              <a:t>Click to edit Master title style</a:t>
            </a:r>
          </a:p>
        </p:txBody>
      </p:sp>
      <p:sp>
        <p:nvSpPr>
          <p:cNvPr id="3" name="Text Placeholder 2"/>
          <p:cNvSpPr>
            <a:spLocks noGrp="1"/>
          </p:cNvSpPr>
          <p:nvPr>
            <p:ph type="body" idx="1"/>
          </p:nvPr>
        </p:nvSpPr>
        <p:spPr>
          <a:xfrm>
            <a:off x="2086687" y="10494814"/>
            <a:ext cx="12809147" cy="51433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086687" y="15638164"/>
            <a:ext cx="12809147" cy="230013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5326827" y="10494814"/>
            <a:ext cx="12872223" cy="51433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326827" y="15638164"/>
            <a:ext cx="12872223" cy="230013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10/30/2020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10/30/2020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10/30/2020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30/10/2020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6687" y="2854114"/>
            <a:ext cx="9765859" cy="998939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2872223" y="6164110"/>
            <a:ext cx="15326827" cy="304240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86687" y="12843511"/>
            <a:ext cx="9765859" cy="237941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6687" y="2854114"/>
            <a:ext cx="9765859" cy="9989398"/>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2872223" y="6164110"/>
            <a:ext cx="15326827" cy="304240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86687" y="12843511"/>
            <a:ext cx="9765859" cy="237941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4" y="2279325"/>
            <a:ext cx="6528093" cy="362809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81429" y="2279325"/>
            <a:ext cx="19079692" cy="362809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533" y="27510497"/>
            <a:ext cx="25733931" cy="8502880"/>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2391533" y="18145428"/>
            <a:ext cx="25733931" cy="93650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30/10/2020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1513761" y="9989411"/>
            <a:ext cx="13371552" cy="282537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15389900" y="9989411"/>
            <a:ext cx="13371552" cy="282537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30/10/2020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1513761" y="9583086"/>
            <a:ext cx="13376810" cy="39937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13761" y="13576859"/>
            <a:ext cx="13376810" cy="246662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15379396" y="9583086"/>
            <a:ext cx="13382065" cy="39937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379396" y="13576859"/>
            <a:ext cx="13382065" cy="246662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30/10/2020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30/10/2020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30/10/2020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22958703" y="39680118"/>
            <a:ext cx="7064216" cy="2279326"/>
          </a:xfrm>
        </p:spPr>
        <p:txBody>
          <a:bodyPr/>
          <a:lstStyle/>
          <a:p>
            <a:fld id="{FCAEAE96-855E-42B1-8DE9-9C9E68DE18C5}" type="slidenum">
              <a:rPr lang="fr-FR" smtClean="0"/>
              <a:pPr/>
              <a:t>‹nº›</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769" y="1704542"/>
            <a:ext cx="9960336" cy="7254204"/>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11836767" y="1704558"/>
            <a:ext cx="16924685" cy="365386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1513769" y="8958760"/>
            <a:ext cx="9960336" cy="292843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30/10/2020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4154" y="29968193"/>
            <a:ext cx="18165128" cy="3537915"/>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5934154" y="3825307"/>
            <a:ext cx="18165128" cy="2568702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5934154" y="33506104"/>
            <a:ext cx="18165128" cy="50244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30/10/2020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3761" y="1714454"/>
            <a:ext cx="27247692" cy="7135284"/>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1513761" y="9989411"/>
            <a:ext cx="27247692" cy="282537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1513761" y="39680118"/>
            <a:ext cx="7064216" cy="2279326"/>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30/10/2020</a:t>
            </a:fld>
            <a:endParaRPr lang="fr-FR"/>
          </a:p>
        </p:txBody>
      </p:sp>
      <p:sp>
        <p:nvSpPr>
          <p:cNvPr id="5" name="Footer Placeholder 4"/>
          <p:cNvSpPr>
            <a:spLocks noGrp="1"/>
          </p:cNvSpPr>
          <p:nvPr>
            <p:ph type="ftr" sz="quarter" idx="3"/>
          </p:nvPr>
        </p:nvSpPr>
        <p:spPr>
          <a:xfrm>
            <a:off x="10344031" y="39680118"/>
            <a:ext cx="9587151" cy="22793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21697236" y="39680118"/>
            <a:ext cx="7064216" cy="2279326"/>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‹nº›</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9343"/>
            <a:ext cx="26112371" cy="82749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081421" y="11396633"/>
            <a:ext cx="26112371" cy="271636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081421" y="39680118"/>
            <a:ext cx="6811923" cy="2279326"/>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10/30/2020</a:t>
            </a:fld>
            <a:endParaRPr lang="en-US"/>
          </a:p>
        </p:txBody>
      </p:sp>
      <p:sp>
        <p:nvSpPr>
          <p:cNvPr id="5" name="Footer Placeholder 4"/>
          <p:cNvSpPr>
            <a:spLocks noGrp="1"/>
          </p:cNvSpPr>
          <p:nvPr>
            <p:ph type="ftr" sz="quarter" idx="3"/>
          </p:nvPr>
        </p:nvSpPr>
        <p:spPr>
          <a:xfrm>
            <a:off x="10028665" y="39680118"/>
            <a:ext cx="10217884" cy="22793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81869" y="39680118"/>
            <a:ext cx="6811923" cy="2279326"/>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‹nº›</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2.emf"/><Relationship Id="rId18" Type="http://schemas.openxmlformats.org/officeDocument/2006/relationships/image" Target="../media/image17.emf"/><Relationship Id="rId26" Type="http://schemas.openxmlformats.org/officeDocument/2006/relationships/oleObject" Target="../embeddings/oleObject2.bin"/><Relationship Id="rId3" Type="http://schemas.openxmlformats.org/officeDocument/2006/relationships/notesSlide" Target="../notesSlides/notesSlide1.xml"/><Relationship Id="rId21" Type="http://schemas.openxmlformats.org/officeDocument/2006/relationships/image" Target="../media/image20.emf"/><Relationship Id="rId34" Type="http://schemas.openxmlformats.org/officeDocument/2006/relationships/image" Target="../media/image27.jpeg"/><Relationship Id="rId7" Type="http://schemas.openxmlformats.org/officeDocument/2006/relationships/image" Target="../media/image7.png"/><Relationship Id="rId12" Type="http://schemas.openxmlformats.org/officeDocument/2006/relationships/image" Target="../media/image11.png"/><Relationship Id="rId17" Type="http://schemas.openxmlformats.org/officeDocument/2006/relationships/image" Target="../media/image16.emf"/><Relationship Id="rId25" Type="http://schemas.openxmlformats.org/officeDocument/2006/relationships/image" Target="../media/image1.emf"/><Relationship Id="rId33" Type="http://schemas.openxmlformats.org/officeDocument/2006/relationships/image" Target="../media/image26.png"/><Relationship Id="rId2" Type="http://schemas.openxmlformats.org/officeDocument/2006/relationships/slideLayout" Target="../slideLayouts/slideLayout12.xml"/><Relationship Id="rId16" Type="http://schemas.openxmlformats.org/officeDocument/2006/relationships/image" Target="../media/image15.emf"/><Relationship Id="rId20" Type="http://schemas.openxmlformats.org/officeDocument/2006/relationships/image" Target="../media/image19.emf"/><Relationship Id="rId29" Type="http://schemas.openxmlformats.org/officeDocument/2006/relationships/image" Target="../media/image3.emf"/><Relationship Id="rId1" Type="http://schemas.openxmlformats.org/officeDocument/2006/relationships/vmlDrawing" Target="../drawings/vmlDrawing1.vml"/><Relationship Id="rId6" Type="http://schemas.openxmlformats.org/officeDocument/2006/relationships/image" Target="../media/image6.png"/><Relationship Id="rId11" Type="http://schemas.openxmlformats.org/officeDocument/2006/relationships/image" Target="../media/image10.png"/><Relationship Id="rId24" Type="http://schemas.openxmlformats.org/officeDocument/2006/relationships/oleObject" Target="../embeddings/oleObject1.bin"/><Relationship Id="rId32" Type="http://schemas.openxmlformats.org/officeDocument/2006/relationships/image" Target="../media/image25.png"/><Relationship Id="rId5" Type="http://schemas.openxmlformats.org/officeDocument/2006/relationships/image" Target="../media/image5.png"/><Relationship Id="rId15" Type="http://schemas.openxmlformats.org/officeDocument/2006/relationships/image" Target="../media/image14.emf"/><Relationship Id="rId23" Type="http://schemas.openxmlformats.org/officeDocument/2006/relationships/image" Target="../media/image22.emf"/><Relationship Id="rId28" Type="http://schemas.openxmlformats.org/officeDocument/2006/relationships/oleObject" Target="../embeddings/oleObject3.bin"/><Relationship Id="rId36" Type="http://schemas.openxmlformats.org/officeDocument/2006/relationships/image" Target="../media/image29.png"/><Relationship Id="rId10" Type="http://schemas.openxmlformats.org/officeDocument/2006/relationships/image" Target="../media/image9.png"/><Relationship Id="rId19" Type="http://schemas.openxmlformats.org/officeDocument/2006/relationships/image" Target="../media/image18.emf"/><Relationship Id="rId31" Type="http://schemas.openxmlformats.org/officeDocument/2006/relationships/image" Target="../media/image24.pn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image" Target="../media/image13.emf"/><Relationship Id="rId22" Type="http://schemas.openxmlformats.org/officeDocument/2006/relationships/image" Target="../media/image21.emf"/><Relationship Id="rId27" Type="http://schemas.openxmlformats.org/officeDocument/2006/relationships/image" Target="../media/image2.emf"/><Relationship Id="rId30" Type="http://schemas.openxmlformats.org/officeDocument/2006/relationships/image" Target="../media/image23.png"/><Relationship Id="rId35"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8" name="Retângulo 1167"/>
          <p:cNvSpPr/>
          <p:nvPr/>
        </p:nvSpPr>
        <p:spPr>
          <a:xfrm>
            <a:off x="1497806" y="19767101"/>
            <a:ext cx="27410770" cy="16063451"/>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02" name="Retângulo 801"/>
          <p:cNvSpPr/>
          <p:nvPr/>
        </p:nvSpPr>
        <p:spPr>
          <a:xfrm>
            <a:off x="1513760" y="14980365"/>
            <a:ext cx="27394815" cy="407456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71" name="Retângulo 1170"/>
          <p:cNvSpPr/>
          <p:nvPr/>
        </p:nvSpPr>
        <p:spPr>
          <a:xfrm>
            <a:off x="1497806" y="36053066"/>
            <a:ext cx="21245944" cy="2938199"/>
          </a:xfrm>
          <a:prstGeom prst="rect">
            <a:avLst/>
          </a:prstGeom>
          <a:solidFill>
            <a:srgbClr val="939B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2500"/>
              </a:lnSpc>
            </a:pPr>
            <a:r>
              <a:rPr lang="en-GB" sz="3600" b="1" dirty="0" smtClean="0">
                <a:solidFill>
                  <a:schemeClr val="tx1"/>
                </a:solidFill>
              </a:rPr>
              <a:t>   Conclusions: </a:t>
            </a:r>
          </a:p>
          <a:p>
            <a:pPr marL="342900" indent="-342900" algn="just">
              <a:lnSpc>
                <a:spcPts val="2500"/>
              </a:lnSpc>
              <a:buFont typeface="Wingdings" panose="05000000000000000000" pitchFamily="2" charset="2"/>
              <a:buChar char="ü"/>
            </a:pPr>
            <a:endParaRPr lang="en-GB" sz="3000" b="1" dirty="0">
              <a:solidFill>
                <a:schemeClr val="tx1"/>
              </a:solidFill>
            </a:endParaRPr>
          </a:p>
          <a:p>
            <a:pPr marL="342900" indent="-342900" algn="just">
              <a:lnSpc>
                <a:spcPts val="2500"/>
              </a:lnSpc>
              <a:buFont typeface="Wingdings" panose="05000000000000000000" pitchFamily="2" charset="2"/>
              <a:buChar char="ü"/>
            </a:pPr>
            <a:r>
              <a:rPr lang="en-GB" sz="2800" b="1" dirty="0" smtClean="0">
                <a:solidFill>
                  <a:schemeClr val="tx1"/>
                </a:solidFill>
              </a:rPr>
              <a:t>It </a:t>
            </a:r>
            <a:r>
              <a:rPr lang="en-GB" sz="2800" b="1" dirty="0">
                <a:solidFill>
                  <a:schemeClr val="tx1"/>
                </a:solidFill>
              </a:rPr>
              <a:t>was possible to conclude that the type of substituents in the pyrazole moiety influence the inhibitory activity of the compounds</a:t>
            </a:r>
            <a:r>
              <a:rPr lang="en-GB" sz="2800" b="1" dirty="0" smtClean="0">
                <a:solidFill>
                  <a:schemeClr val="tx1"/>
                </a:solidFill>
              </a:rPr>
              <a:t>.</a:t>
            </a:r>
          </a:p>
          <a:p>
            <a:pPr marL="342900" indent="-342900" algn="just">
              <a:lnSpc>
                <a:spcPts val="2500"/>
              </a:lnSpc>
              <a:buFont typeface="Wingdings" panose="05000000000000000000" pitchFamily="2" charset="2"/>
              <a:buChar char="ü"/>
            </a:pPr>
            <a:r>
              <a:rPr lang="en-GB" sz="2800" b="1" dirty="0">
                <a:solidFill>
                  <a:schemeClr val="tx1"/>
                </a:solidFill>
              </a:rPr>
              <a:t>P</a:t>
            </a:r>
            <a:r>
              <a:rPr lang="en-GB" sz="2800" b="1" dirty="0" smtClean="0">
                <a:solidFill>
                  <a:schemeClr val="tx1"/>
                </a:solidFill>
              </a:rPr>
              <a:t>yrazole </a:t>
            </a:r>
            <a:r>
              <a:rPr lang="en-GB" sz="2800" b="1" dirty="0">
                <a:solidFill>
                  <a:schemeClr val="tx1"/>
                </a:solidFill>
              </a:rPr>
              <a:t>20 and pyrazole 22 were the most promising </a:t>
            </a:r>
            <a:r>
              <a:rPr lang="en-GB" sz="2800" b="1" dirty="0" smtClean="0">
                <a:solidFill>
                  <a:schemeClr val="tx1"/>
                </a:solidFill>
              </a:rPr>
              <a:t>compounds. T</a:t>
            </a:r>
            <a:r>
              <a:rPr lang="en-US" sz="2800" b="1" dirty="0" smtClean="0">
                <a:solidFill>
                  <a:schemeClr val="tx1"/>
                </a:solidFill>
              </a:rPr>
              <a:t>he mechanism of inhibition was </a:t>
            </a:r>
            <a:r>
              <a:rPr lang="en-US" sz="2800" b="1" dirty="0">
                <a:solidFill>
                  <a:schemeClr val="tx1"/>
                </a:solidFill>
              </a:rPr>
              <a:t>assessed using </a:t>
            </a:r>
            <a:r>
              <a:rPr lang="en-US" sz="2800" b="1" dirty="0" err="1" smtClean="0">
                <a:solidFill>
                  <a:schemeClr val="tx1"/>
                </a:solidFill>
              </a:rPr>
              <a:t>Lineweaver</a:t>
            </a:r>
            <a:r>
              <a:rPr lang="en-US" sz="2800" b="1" dirty="0" smtClean="0">
                <a:solidFill>
                  <a:schemeClr val="tx1"/>
                </a:solidFill>
              </a:rPr>
              <a:t>–Burk plots </a:t>
            </a:r>
            <a:r>
              <a:rPr lang="en-US" sz="2800" b="1" dirty="0">
                <a:solidFill>
                  <a:schemeClr val="tx1"/>
                </a:solidFill>
              </a:rPr>
              <a:t>and </a:t>
            </a:r>
            <a:r>
              <a:rPr lang="en-US" sz="2800" b="1" dirty="0" smtClean="0">
                <a:solidFill>
                  <a:schemeClr val="tx1"/>
                </a:solidFill>
              </a:rPr>
              <a:t>non-linear </a:t>
            </a:r>
            <a:r>
              <a:rPr lang="en-US" sz="2800" b="1" dirty="0">
                <a:solidFill>
                  <a:schemeClr val="tx1"/>
                </a:solidFill>
              </a:rPr>
              <a:t>least squares </a:t>
            </a:r>
            <a:r>
              <a:rPr lang="en-US" sz="2800" b="1" dirty="0" smtClean="0">
                <a:solidFill>
                  <a:schemeClr val="tx1"/>
                </a:solidFill>
              </a:rPr>
              <a:t>regression, since linear transformations are less exact. Both methods showed a non-competitive inhibition mechanism. </a:t>
            </a:r>
            <a:endParaRPr lang="en-GB" sz="2800" b="1" dirty="0" smtClean="0">
              <a:solidFill>
                <a:schemeClr val="tx1"/>
              </a:solidFill>
            </a:endParaRPr>
          </a:p>
          <a:p>
            <a:pPr marL="342900" indent="-342900" algn="just">
              <a:lnSpc>
                <a:spcPts val="2500"/>
              </a:lnSpc>
              <a:buFont typeface="Wingdings" panose="05000000000000000000" pitchFamily="2" charset="2"/>
              <a:buChar char="ü"/>
            </a:pPr>
            <a:r>
              <a:rPr lang="en-GB" sz="2800" b="1" dirty="0">
                <a:solidFill>
                  <a:schemeClr val="tx1"/>
                </a:solidFill>
              </a:rPr>
              <a:t>The presence of additional benzene rings seems to benefit the inhibitory activity against PTP1B in the pyrazole scaffold</a:t>
            </a:r>
            <a:r>
              <a:rPr lang="en-GB" sz="2800" b="1" dirty="0" smtClean="0">
                <a:solidFill>
                  <a:schemeClr val="tx1"/>
                </a:solidFill>
              </a:rPr>
              <a:t>.</a:t>
            </a:r>
          </a:p>
          <a:p>
            <a:pPr marL="342900" indent="-342900" algn="just">
              <a:lnSpc>
                <a:spcPts val="2500"/>
              </a:lnSpc>
              <a:buFont typeface="Wingdings" panose="05000000000000000000" pitchFamily="2" charset="2"/>
              <a:buChar char="ü"/>
            </a:pPr>
            <a:r>
              <a:rPr lang="en-GB" sz="2800" b="1" dirty="0">
                <a:solidFill>
                  <a:schemeClr val="tx1"/>
                </a:solidFill>
              </a:rPr>
              <a:t>This study provides significant key considerations about the </a:t>
            </a:r>
            <a:r>
              <a:rPr lang="en-GB" sz="2800" b="1" dirty="0" err="1">
                <a:solidFill>
                  <a:schemeClr val="tx1"/>
                </a:solidFill>
              </a:rPr>
              <a:t>pyrazoles’</a:t>
            </a:r>
            <a:r>
              <a:rPr lang="en-GB" sz="2800" b="1" dirty="0">
                <a:solidFill>
                  <a:schemeClr val="tx1"/>
                </a:solidFill>
              </a:rPr>
              <a:t> scaffold and their antidiabetic effects as PTP1B </a:t>
            </a:r>
            <a:r>
              <a:rPr lang="en-GB" sz="2800" b="1" dirty="0" smtClean="0">
                <a:solidFill>
                  <a:schemeClr val="tx1"/>
                </a:solidFill>
              </a:rPr>
              <a:t>inhibitors.</a:t>
            </a:r>
          </a:p>
        </p:txBody>
      </p:sp>
      <p:sp>
        <p:nvSpPr>
          <p:cNvPr id="2" name="Title 1"/>
          <p:cNvSpPr>
            <a:spLocks noGrp="1"/>
          </p:cNvSpPr>
          <p:nvPr>
            <p:ph type="title"/>
          </p:nvPr>
        </p:nvSpPr>
        <p:spPr>
          <a:xfrm>
            <a:off x="1513761" y="2279650"/>
            <a:ext cx="27412980" cy="2089196"/>
          </a:xfrm>
        </p:spPr>
        <p:txBody>
          <a:bodyPr>
            <a:noAutofit/>
          </a:bodyPr>
          <a:lstStyle/>
          <a:p>
            <a:r>
              <a:rPr lang="en-US" sz="5800" b="1" dirty="0"/>
              <a:t>Insight into the protein tyrosine phosphatase 1B (PTP1B) inhibitory activity of pyrazoles</a:t>
            </a:r>
          </a:p>
        </p:txBody>
      </p:sp>
      <p:sp>
        <p:nvSpPr>
          <p:cNvPr id="4" name="Text Placeholder 3"/>
          <p:cNvSpPr>
            <a:spLocks noGrp="1"/>
          </p:cNvSpPr>
          <p:nvPr>
            <p:ph type="body" sz="quarter" idx="10"/>
          </p:nvPr>
        </p:nvSpPr>
        <p:spPr>
          <a:xfrm>
            <a:off x="1513761" y="5403850"/>
            <a:ext cx="27416044" cy="1948017"/>
          </a:xfrm>
        </p:spPr>
        <p:txBody>
          <a:bodyPr>
            <a:normAutofit/>
          </a:bodyPr>
          <a:lstStyle/>
          <a:p>
            <a:pPr algn="l">
              <a:lnSpc>
                <a:spcPts val="2700"/>
              </a:lnSpc>
            </a:pPr>
            <a:r>
              <a:rPr lang="en-US" sz="2600" baseline="30000" dirty="0">
                <a:solidFill>
                  <a:schemeClr val="tx1"/>
                </a:solidFill>
              </a:rPr>
              <a:t>1</a:t>
            </a:r>
            <a:r>
              <a:rPr lang="en-US" sz="2600" dirty="0">
                <a:solidFill>
                  <a:schemeClr val="tx1"/>
                </a:solidFill>
              </a:rPr>
              <a:t>LAQV, REQUIMTE, Laboratory of Applied Chemistry, Department of Chemical Sciences, Faculty of Pharmacy, University of Porto, 4050-313 Porto, Portugal.</a:t>
            </a:r>
          </a:p>
          <a:p>
            <a:pPr algn="l">
              <a:lnSpc>
                <a:spcPts val="2700"/>
              </a:lnSpc>
            </a:pPr>
            <a:r>
              <a:rPr lang="en-US" sz="2600" baseline="30000" dirty="0" smtClean="0">
                <a:solidFill>
                  <a:schemeClr val="tx1"/>
                </a:solidFill>
              </a:rPr>
              <a:t>2</a:t>
            </a:r>
            <a:r>
              <a:rPr lang="en-US" sz="2600" dirty="0" smtClean="0">
                <a:solidFill>
                  <a:schemeClr val="tx1"/>
                </a:solidFill>
              </a:rPr>
              <a:t>LAQV-REQUIMTE</a:t>
            </a:r>
            <a:r>
              <a:rPr lang="en-US" sz="2600" dirty="0">
                <a:solidFill>
                  <a:schemeClr val="tx1"/>
                </a:solidFill>
              </a:rPr>
              <a:t>, Department of Chemistry, University of </a:t>
            </a:r>
            <a:r>
              <a:rPr lang="en-US" sz="2600" dirty="0" err="1">
                <a:solidFill>
                  <a:schemeClr val="tx1"/>
                </a:solidFill>
              </a:rPr>
              <a:t>Aveiro</a:t>
            </a:r>
            <a:r>
              <a:rPr lang="en-US" sz="2600" dirty="0">
                <a:solidFill>
                  <a:schemeClr val="tx1"/>
                </a:solidFill>
              </a:rPr>
              <a:t>, </a:t>
            </a:r>
            <a:r>
              <a:rPr lang="en-US" sz="2600" dirty="0" err="1">
                <a:solidFill>
                  <a:schemeClr val="tx1"/>
                </a:solidFill>
              </a:rPr>
              <a:t>Aveiro</a:t>
            </a:r>
            <a:r>
              <a:rPr lang="en-US" sz="2600" dirty="0">
                <a:solidFill>
                  <a:schemeClr val="tx1"/>
                </a:solidFill>
              </a:rPr>
              <a:t>, Portugal.</a:t>
            </a:r>
          </a:p>
          <a:p>
            <a:pPr algn="l">
              <a:lnSpc>
                <a:spcPts val="2700"/>
              </a:lnSpc>
            </a:pPr>
            <a:r>
              <a:rPr lang="en-US" sz="2600" baseline="30000" dirty="0">
                <a:solidFill>
                  <a:schemeClr val="tx1"/>
                </a:solidFill>
              </a:rPr>
              <a:t>3</a:t>
            </a:r>
            <a:r>
              <a:rPr lang="en-US" sz="2600" dirty="0">
                <a:solidFill>
                  <a:schemeClr val="tx1"/>
                </a:solidFill>
              </a:rPr>
              <a:t>Research Institute for Medicines, Faculty of Pharmacy, University of Lisbon, 1649-003 Lisbon, Portugal.</a:t>
            </a:r>
          </a:p>
          <a:p>
            <a:pPr algn="l">
              <a:lnSpc>
                <a:spcPts val="4000"/>
              </a:lnSpc>
            </a:pPr>
            <a:endParaRPr lang="en-US" sz="2600" dirty="0">
              <a:solidFill>
                <a:schemeClr val="tx1"/>
              </a:solidFill>
            </a:endParaRPr>
          </a:p>
        </p:txBody>
      </p:sp>
      <p:sp>
        <p:nvSpPr>
          <p:cNvPr id="8" name="TextBox 7"/>
          <p:cNvSpPr txBox="1"/>
          <p:nvPr/>
        </p:nvSpPr>
        <p:spPr>
          <a:xfrm>
            <a:off x="1506616" y="4489450"/>
            <a:ext cx="27423189" cy="830997"/>
          </a:xfrm>
          <a:prstGeom prst="rect">
            <a:avLst/>
          </a:prstGeom>
          <a:solidFill>
            <a:srgbClr val="663399"/>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lnSpc>
                <a:spcPct val="150000"/>
              </a:lnSpc>
            </a:pPr>
            <a:r>
              <a:rPr lang="pt-PT" sz="3200" dirty="0">
                <a:solidFill>
                  <a:schemeClr val="bg1"/>
                </a:solidFill>
              </a:rPr>
              <a:t>Sónia Rocha</a:t>
            </a:r>
            <a:r>
              <a:rPr lang="pt-PT" sz="3200" baseline="30000" dirty="0">
                <a:solidFill>
                  <a:schemeClr val="bg1"/>
                </a:solidFill>
              </a:rPr>
              <a:t>1</a:t>
            </a:r>
            <a:r>
              <a:rPr lang="pt-PT" sz="3200" dirty="0">
                <a:solidFill>
                  <a:schemeClr val="bg1"/>
                </a:solidFill>
              </a:rPr>
              <a:t>, Daniela Ribeiro</a:t>
            </a:r>
            <a:r>
              <a:rPr lang="pt-PT" sz="3200" baseline="30000" dirty="0">
                <a:solidFill>
                  <a:schemeClr val="bg1"/>
                </a:solidFill>
              </a:rPr>
              <a:t>1</a:t>
            </a:r>
            <a:r>
              <a:rPr lang="pt-PT" sz="3200" dirty="0">
                <a:solidFill>
                  <a:schemeClr val="bg1"/>
                </a:solidFill>
              </a:rPr>
              <a:t>, Vera L. M. Silva</a:t>
            </a:r>
            <a:r>
              <a:rPr lang="pt-PT" sz="3200" baseline="30000" dirty="0">
                <a:solidFill>
                  <a:schemeClr val="bg1"/>
                </a:solidFill>
              </a:rPr>
              <a:t>2</a:t>
            </a:r>
            <a:r>
              <a:rPr lang="pt-PT" sz="3200" dirty="0">
                <a:solidFill>
                  <a:schemeClr val="bg1"/>
                </a:solidFill>
              </a:rPr>
              <a:t>, </a:t>
            </a:r>
            <a:r>
              <a:rPr lang="pt-PT" sz="3200" dirty="0"/>
              <a:t>Pedro M. O. </a:t>
            </a:r>
            <a:r>
              <a:rPr lang="pt-PT" sz="3200" dirty="0" smtClean="0"/>
              <a:t>Gomes</a:t>
            </a:r>
            <a:r>
              <a:rPr lang="pt-PT" sz="3200" baseline="30000" dirty="0" smtClean="0"/>
              <a:t>2</a:t>
            </a:r>
            <a:r>
              <a:rPr lang="pt-PT" sz="3200" dirty="0" smtClean="0"/>
              <a:t>, </a:t>
            </a:r>
            <a:r>
              <a:rPr lang="pt-PT" sz="3200" dirty="0" smtClean="0">
                <a:solidFill>
                  <a:schemeClr val="bg1"/>
                </a:solidFill>
              </a:rPr>
              <a:t>Artur </a:t>
            </a:r>
            <a:r>
              <a:rPr lang="pt-PT" sz="3200" dirty="0">
                <a:solidFill>
                  <a:schemeClr val="bg1"/>
                </a:solidFill>
              </a:rPr>
              <a:t>M. S. Silva</a:t>
            </a:r>
            <a:r>
              <a:rPr lang="pt-PT" sz="3200" baseline="30000" dirty="0">
                <a:solidFill>
                  <a:schemeClr val="bg1"/>
                </a:solidFill>
              </a:rPr>
              <a:t>2</a:t>
            </a:r>
            <a:r>
              <a:rPr lang="pt-PT" sz="3200" dirty="0">
                <a:solidFill>
                  <a:schemeClr val="bg1"/>
                </a:solidFill>
              </a:rPr>
              <a:t>, Alberto N. Araújo</a:t>
            </a:r>
            <a:r>
              <a:rPr lang="pt-PT" sz="3200" baseline="30000" dirty="0">
                <a:solidFill>
                  <a:schemeClr val="bg1"/>
                </a:solidFill>
              </a:rPr>
              <a:t>1</a:t>
            </a:r>
            <a:r>
              <a:rPr lang="pt-PT" sz="3200" dirty="0">
                <a:solidFill>
                  <a:schemeClr val="bg1"/>
                </a:solidFill>
              </a:rPr>
              <a:t>, M. Luísa Corvo</a:t>
            </a:r>
            <a:r>
              <a:rPr lang="pt-PT" sz="3200" baseline="30000" dirty="0">
                <a:solidFill>
                  <a:schemeClr val="bg1"/>
                </a:solidFill>
              </a:rPr>
              <a:t>3</a:t>
            </a:r>
            <a:r>
              <a:rPr lang="pt-PT" sz="3200" dirty="0">
                <a:solidFill>
                  <a:schemeClr val="bg1"/>
                </a:solidFill>
              </a:rPr>
              <a:t>, Eduarda Fernandes</a:t>
            </a:r>
            <a:r>
              <a:rPr lang="pt-PT" sz="3200" baseline="30000" dirty="0">
                <a:solidFill>
                  <a:schemeClr val="bg1"/>
                </a:solidFill>
              </a:rPr>
              <a:t>1</a:t>
            </a:r>
            <a:r>
              <a:rPr lang="pt-PT" sz="3200" dirty="0">
                <a:solidFill>
                  <a:schemeClr val="bg1"/>
                </a:solidFill>
              </a:rPr>
              <a:t>, Marisa Freitas</a:t>
            </a:r>
            <a:r>
              <a:rPr lang="pt-PT" sz="3200" baseline="30000" dirty="0">
                <a:solidFill>
                  <a:schemeClr val="bg1"/>
                </a:solidFill>
              </a:rPr>
              <a:t>1</a:t>
            </a:r>
            <a:endParaRPr lang="en-US" sz="3200" baseline="30000" dirty="0">
              <a:solidFill>
                <a:schemeClr val="bg1"/>
              </a:solidFill>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485391" y="39235053"/>
            <a:ext cx="27423185" cy="2508534"/>
          </a:xfrm>
          <a:prstGeom prst="rect">
            <a:avLst/>
          </a:prstGeom>
        </p:spPr>
      </p:pic>
      <p:sp>
        <p:nvSpPr>
          <p:cNvPr id="5" name="Retângulo 4"/>
          <p:cNvSpPr/>
          <p:nvPr/>
        </p:nvSpPr>
        <p:spPr>
          <a:xfrm>
            <a:off x="1513760" y="7320413"/>
            <a:ext cx="18121821" cy="6989279"/>
          </a:xfrm>
          <a:prstGeom prst="rect">
            <a:avLst/>
          </a:prstGeom>
          <a:solidFill>
            <a:srgbClr val="FDE2CB">
              <a:alpha val="6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3200"/>
              </a:lnSpc>
            </a:pPr>
            <a:endParaRPr lang="en-US" sz="2500" dirty="0" smtClean="0">
              <a:solidFill>
                <a:schemeClr val="tx1"/>
              </a:solidFill>
            </a:endParaRPr>
          </a:p>
          <a:p>
            <a:pPr algn="just">
              <a:lnSpc>
                <a:spcPts val="3200"/>
              </a:lnSpc>
            </a:pPr>
            <a:r>
              <a:rPr lang="en-US" sz="2800" dirty="0" smtClean="0">
                <a:solidFill>
                  <a:schemeClr val="tx1"/>
                </a:solidFill>
              </a:rPr>
              <a:t>          </a:t>
            </a:r>
            <a:r>
              <a:rPr lang="en-US" sz="2400" dirty="0">
                <a:solidFill>
                  <a:schemeClr val="tx1"/>
                </a:solidFill>
              </a:rPr>
              <a:t> Diabetes </a:t>
            </a:r>
            <a:r>
              <a:rPr lang="en-US" sz="2400" i="1" dirty="0">
                <a:solidFill>
                  <a:schemeClr val="tx1"/>
                </a:solidFill>
              </a:rPr>
              <a:t>mellitus</a:t>
            </a:r>
            <a:r>
              <a:rPr lang="en-US" sz="2400" dirty="0">
                <a:solidFill>
                  <a:schemeClr val="tx1"/>
                </a:solidFill>
              </a:rPr>
              <a:t> (DM) is a long-term chronic condition characterized by hyperglycemia, being one of the biggest global health emergencies of the 21</a:t>
            </a:r>
            <a:r>
              <a:rPr lang="en-US" sz="2400" baseline="30000" dirty="0">
                <a:solidFill>
                  <a:schemeClr val="tx1"/>
                </a:solidFill>
              </a:rPr>
              <a:t>st</a:t>
            </a:r>
            <a:r>
              <a:rPr lang="en-US" sz="2400" dirty="0">
                <a:solidFill>
                  <a:schemeClr val="tx1"/>
                </a:solidFill>
              </a:rPr>
              <a:t> century. Type 2 DM is the most common form of DM, representing 90-95% of patients with DM. Insulin resistance is the earliest detectable abnormality and the characteristic feature in individuals with type 2 DM. Protein tyrosine phosphatase 1B (PTP1B) has been emerging as a promising drug target for the management of type 2 DM. Different causes disrupt a complex network of signaling cascades where insulin is </a:t>
            </a:r>
            <a:r>
              <a:rPr lang="en-US" sz="2400" dirty="0" smtClean="0">
                <a:solidFill>
                  <a:schemeClr val="tx1"/>
                </a:solidFill>
              </a:rPr>
              <a:t>involved, </a:t>
            </a:r>
            <a:r>
              <a:rPr lang="en-US" sz="2400" dirty="0">
                <a:solidFill>
                  <a:schemeClr val="tx1"/>
                </a:solidFill>
              </a:rPr>
              <a:t>impairing its </a:t>
            </a:r>
            <a:r>
              <a:rPr lang="en-US" sz="2400" dirty="0" smtClean="0">
                <a:solidFill>
                  <a:schemeClr val="tx1"/>
                </a:solidFill>
              </a:rPr>
              <a:t>play role </a:t>
            </a:r>
            <a:r>
              <a:rPr lang="en-US" sz="2400" dirty="0">
                <a:solidFill>
                  <a:schemeClr val="tx1"/>
                </a:solidFill>
              </a:rPr>
              <a:t>on glucose homeostasis. The insulin binding to the α subunit of its extracellular receptor (IR) (Fig. 1) unleashes the phosphorylation of the tyrosine residues of the β subunits, subsequent protein–protein interactions and the phosphorylation of insulin receptor substrates (IRS). Then, IRS proteins serve as docking for other signaling molecules, to onset protein kinase B (PKB) (also known as Akt) activation and translocation of glucose transporter 4 (GLUT4) storage vesicles to the plasma membrane for glucose uptake. PTP1B, as a negative regulator of insulin signaling pathway, acts by dephosphorylation of IR and IRS, leading to the attenuation of the insulin signal. PTP1B inhibitors amplify the level of phosphorylation of the IR and its substrates, rising the translocation of glucose transporters and glucose uptake in insulin-dependent cells, improving insulin sensitivity.</a:t>
            </a:r>
          </a:p>
          <a:p>
            <a:pPr algn="just">
              <a:lnSpc>
                <a:spcPts val="3200"/>
              </a:lnSpc>
            </a:pPr>
            <a:endParaRPr lang="en-US" sz="2400" dirty="0">
              <a:solidFill>
                <a:schemeClr val="tx1"/>
              </a:solidFill>
            </a:endParaRPr>
          </a:p>
          <a:p>
            <a:pPr algn="just">
              <a:lnSpc>
                <a:spcPts val="3200"/>
              </a:lnSpc>
            </a:pPr>
            <a:r>
              <a:rPr lang="en-US" sz="2400" b="1" dirty="0">
                <a:solidFill>
                  <a:schemeClr val="accent4">
                    <a:lumMod val="75000"/>
                  </a:schemeClr>
                </a:solidFill>
              </a:rPr>
              <a:t>          Main goal: </a:t>
            </a:r>
            <a:r>
              <a:rPr lang="en-US" sz="2400" dirty="0">
                <a:solidFill>
                  <a:schemeClr val="tx1"/>
                </a:solidFill>
              </a:rPr>
              <a:t>Compare the inhibitory effect of a panel of new structurally related pyrazoles (Table 1) against human PTP1B activity, using a microanalysis screening system, and </a:t>
            </a:r>
            <a:r>
              <a:rPr lang="en-US" sz="2400" dirty="0" smtClean="0">
                <a:solidFill>
                  <a:schemeClr val="tx1"/>
                </a:solidFill>
              </a:rPr>
              <a:t>determine </a:t>
            </a:r>
            <a:r>
              <a:rPr lang="en-US" sz="2400" dirty="0">
                <a:solidFill>
                  <a:schemeClr val="tx1"/>
                </a:solidFill>
              </a:rPr>
              <a:t>the mechanism of inhibition of the most active compounds, graphically by </a:t>
            </a:r>
            <a:r>
              <a:rPr lang="en-US" sz="2400" dirty="0" err="1">
                <a:solidFill>
                  <a:schemeClr val="tx1"/>
                </a:solidFill>
              </a:rPr>
              <a:t>Lineweaver</a:t>
            </a:r>
            <a:r>
              <a:rPr lang="en-US" sz="2400" dirty="0">
                <a:solidFill>
                  <a:schemeClr val="tx1"/>
                </a:solidFill>
              </a:rPr>
              <a:t>-Burk plots </a:t>
            </a:r>
            <a:r>
              <a:rPr lang="en-US" sz="2400" dirty="0" smtClean="0">
                <a:solidFill>
                  <a:schemeClr val="tx1"/>
                </a:solidFill>
              </a:rPr>
              <a:t>and by non-linear </a:t>
            </a:r>
            <a:r>
              <a:rPr lang="en-US" sz="2400" dirty="0">
                <a:solidFill>
                  <a:schemeClr val="tx1"/>
                </a:solidFill>
              </a:rPr>
              <a:t>least squares regression using the </a:t>
            </a:r>
            <a:r>
              <a:rPr lang="en-US" sz="2400" dirty="0" err="1">
                <a:solidFill>
                  <a:schemeClr val="tx1"/>
                </a:solidFill>
              </a:rPr>
              <a:t>Solver</a:t>
            </a:r>
            <a:r>
              <a:rPr lang="en-US" sz="2400" baseline="30000" dirty="0" err="1">
                <a:solidFill>
                  <a:schemeClr val="tx1"/>
                </a:solidFill>
              </a:rPr>
              <a:t>TM</a:t>
            </a:r>
            <a:r>
              <a:rPr lang="en-US" sz="2400" baseline="30000" dirty="0">
                <a:solidFill>
                  <a:schemeClr val="tx1"/>
                </a:solidFill>
              </a:rPr>
              <a:t> </a:t>
            </a:r>
            <a:r>
              <a:rPr lang="en-US" sz="2400" dirty="0">
                <a:solidFill>
                  <a:schemeClr val="tx1"/>
                </a:solidFill>
              </a:rPr>
              <a:t>supplement of Excel Microsoft </a:t>
            </a:r>
            <a:r>
              <a:rPr lang="en-US" sz="2400" dirty="0" err="1">
                <a:solidFill>
                  <a:schemeClr val="tx1"/>
                </a:solidFill>
              </a:rPr>
              <a:t>Office</a:t>
            </a:r>
            <a:r>
              <a:rPr lang="en-US" sz="2400" baseline="30000" dirty="0" err="1">
                <a:solidFill>
                  <a:schemeClr val="tx1"/>
                </a:solidFill>
              </a:rPr>
              <a:t>TM</a:t>
            </a:r>
            <a:r>
              <a:rPr lang="en-US" sz="2400" dirty="0">
                <a:solidFill>
                  <a:schemeClr val="tx1"/>
                </a:solidFill>
              </a:rPr>
              <a:t>.</a:t>
            </a:r>
          </a:p>
        </p:txBody>
      </p:sp>
      <p:sp>
        <p:nvSpPr>
          <p:cNvPr id="3" name="Retângulo 2"/>
          <p:cNvSpPr/>
          <p:nvPr/>
        </p:nvSpPr>
        <p:spPr>
          <a:xfrm>
            <a:off x="1561591" y="6775450"/>
            <a:ext cx="3136615" cy="990599"/>
          </a:xfrm>
          <a:prstGeom prst="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Introduction</a:t>
            </a:r>
            <a:endParaRPr lang="en-US" sz="3600" b="1" dirty="0">
              <a:solidFill>
                <a:schemeClr val="tx1"/>
              </a:solidFill>
            </a:endParaRPr>
          </a:p>
        </p:txBody>
      </p:sp>
      <p:grpSp>
        <p:nvGrpSpPr>
          <p:cNvPr id="9" name="Grupo 8"/>
          <p:cNvGrpSpPr/>
          <p:nvPr/>
        </p:nvGrpSpPr>
        <p:grpSpPr>
          <a:xfrm>
            <a:off x="19633407" y="5622768"/>
            <a:ext cx="9296400" cy="8544082"/>
            <a:chOff x="2039620" y="686340"/>
            <a:chExt cx="5173001" cy="4860071"/>
          </a:xfrm>
        </p:grpSpPr>
        <p:pic>
          <p:nvPicPr>
            <p:cNvPr id="11" name="Imagem 10"/>
            <p:cNvPicPr>
              <a:picLocks noChangeAspect="1"/>
            </p:cNvPicPr>
            <p:nvPr/>
          </p:nvPicPr>
          <p:blipFill rotWithShape="1">
            <a:blip r:embed="rId5">
              <a:extLst>
                <a:ext uri="{28A0092B-C50C-407E-A947-70E740481C1C}">
                  <a14:useLocalDpi xmlns:a14="http://schemas.microsoft.com/office/drawing/2010/main" val="0"/>
                </a:ext>
              </a:extLst>
            </a:blip>
            <a:srcRect t="1" r="49968" b="52837"/>
            <a:stretch/>
          </p:blipFill>
          <p:spPr>
            <a:xfrm>
              <a:off x="2606402" y="1468066"/>
              <a:ext cx="4604515" cy="4078343"/>
            </a:xfrm>
            <a:prstGeom prst="rect">
              <a:avLst/>
            </a:prstGeom>
          </p:spPr>
        </p:pic>
        <p:grpSp>
          <p:nvGrpSpPr>
            <p:cNvPr id="12" name="Group 4271"/>
            <p:cNvGrpSpPr>
              <a:grpSpLocks/>
            </p:cNvGrpSpPr>
            <p:nvPr/>
          </p:nvGrpSpPr>
          <p:grpSpPr bwMode="auto">
            <a:xfrm>
              <a:off x="6351727" y="746646"/>
              <a:ext cx="144000" cy="144000"/>
              <a:chOff x="477" y="3234"/>
              <a:chExt cx="271" cy="289"/>
            </a:xfrm>
          </p:grpSpPr>
          <p:sp>
            <p:nvSpPr>
              <p:cNvPr id="397" name="Oval 4272"/>
              <p:cNvSpPr>
                <a:spLocks noChangeArrowheads="1"/>
              </p:cNvSpPr>
              <p:nvPr/>
            </p:nvSpPr>
            <p:spPr bwMode="auto">
              <a:xfrm>
                <a:off x="477" y="3234"/>
                <a:ext cx="271" cy="289"/>
              </a:xfrm>
              <a:prstGeom prst="ellipse">
                <a:avLst/>
              </a:pr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defRPr sz="2400">
                    <a:solidFill>
                      <a:schemeClr val="bg2"/>
                    </a:solidFill>
                    <a:latin typeface="Georgia" panose="02040502050405020303" pitchFamily="18" charset="0"/>
                    <a:ea typeface="Georgia" panose="02040502050405020303" pitchFamily="18" charset="0"/>
                    <a:cs typeface="Georgia" panose="02040502050405020303" pitchFamily="18" charset="0"/>
                  </a:defRPr>
                </a:lvl1pPr>
                <a:lvl2pPr marL="742950" indent="-285750">
                  <a:spcBef>
                    <a:spcPct val="20000"/>
                  </a:spcBef>
                  <a:buChar char="–"/>
                  <a:defRPr>
                    <a:solidFill>
                      <a:schemeClr val="bg2"/>
                    </a:solidFill>
                    <a:latin typeface="Georgia" panose="02040502050405020303" pitchFamily="18" charset="0"/>
                    <a:ea typeface="Georgia" panose="02040502050405020303" pitchFamily="18" charset="0"/>
                    <a:cs typeface="Georgia" panose="02040502050405020303" pitchFamily="18" charset="0"/>
                  </a:defRPr>
                </a:lvl2pPr>
                <a:lvl3pPr marL="1143000" indent="-228600">
                  <a:spcBef>
                    <a:spcPct val="20000"/>
                  </a:spcBef>
                  <a:buChar char="•"/>
                  <a:defRPr sz="1400">
                    <a:solidFill>
                      <a:schemeClr val="bg2"/>
                    </a:solidFill>
                    <a:latin typeface="Georgia" panose="02040502050405020303" pitchFamily="18" charset="0"/>
                    <a:ea typeface="Georgia" panose="02040502050405020303" pitchFamily="18" charset="0"/>
                    <a:cs typeface="Georgia" panose="02040502050405020303" pitchFamily="18" charset="0"/>
                  </a:defRPr>
                </a:lvl3pPr>
                <a:lvl4pPr marL="16002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4pPr>
                <a:lvl5pPr marL="20574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5pPr>
                <a:lvl6pPr marL="25146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6pPr>
                <a:lvl7pPr marL="29718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7pPr>
                <a:lvl8pPr marL="34290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8pPr>
                <a:lvl9pPr marL="38862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spcBef>
                    <a:spcPct val="0"/>
                  </a:spcBef>
                </a:pPr>
                <a:endParaRPr lang="pt-PT" altLang="pt-PT" sz="2000">
                  <a:solidFill>
                    <a:schemeClr val="tx1"/>
                  </a:solidFill>
                  <a:latin typeface="+mj-lt"/>
                  <a:cs typeface="Arial" panose="020B0604020202020204" pitchFamily="34" charset="0"/>
                </a:endParaRPr>
              </a:p>
            </p:txBody>
          </p:sp>
          <p:sp>
            <p:nvSpPr>
              <p:cNvPr id="398" name="Freeform 4273"/>
              <p:cNvSpPr>
                <a:spLocks/>
              </p:cNvSpPr>
              <p:nvPr/>
            </p:nvSpPr>
            <p:spPr bwMode="auto">
              <a:xfrm>
                <a:off x="523" y="3316"/>
                <a:ext cx="209" cy="182"/>
              </a:xfrm>
              <a:custGeom>
                <a:avLst/>
                <a:gdLst>
                  <a:gd name="T0" fmla="*/ 12045 w 27"/>
                  <a:gd name="T1" fmla="*/ 1712 h 22"/>
                  <a:gd name="T2" fmla="*/ 11627 w 27"/>
                  <a:gd name="T3" fmla="*/ 2804 h 22"/>
                  <a:gd name="T4" fmla="*/ 4195 w 27"/>
                  <a:gd name="T5" fmla="*/ 10746 h 22"/>
                  <a:gd name="T6" fmla="*/ 898 w 27"/>
                  <a:gd name="T7" fmla="*/ 9646 h 22"/>
                  <a:gd name="T8" fmla="*/ 480 w 27"/>
                  <a:gd name="T9" fmla="*/ 10200 h 22"/>
                  <a:gd name="T10" fmla="*/ 5573 w 27"/>
                  <a:gd name="T11" fmla="*/ 12459 h 22"/>
                  <a:gd name="T12" fmla="*/ 12525 w 27"/>
                  <a:gd name="T13" fmla="*/ 4517 h 22"/>
                  <a:gd name="T14" fmla="*/ 12045 w 27"/>
                  <a:gd name="T15" fmla="*/ 1712 h 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 h="22">
                    <a:moveTo>
                      <a:pt x="26" y="3"/>
                    </a:moveTo>
                    <a:cubicBezTo>
                      <a:pt x="25" y="0"/>
                      <a:pt x="25" y="2"/>
                      <a:pt x="25" y="5"/>
                    </a:cubicBezTo>
                    <a:cubicBezTo>
                      <a:pt x="25" y="13"/>
                      <a:pt x="17" y="19"/>
                      <a:pt x="9" y="19"/>
                    </a:cubicBezTo>
                    <a:cubicBezTo>
                      <a:pt x="7" y="19"/>
                      <a:pt x="4" y="18"/>
                      <a:pt x="2" y="17"/>
                    </a:cubicBezTo>
                    <a:cubicBezTo>
                      <a:pt x="1" y="17"/>
                      <a:pt x="0" y="17"/>
                      <a:pt x="1" y="18"/>
                    </a:cubicBezTo>
                    <a:cubicBezTo>
                      <a:pt x="4" y="21"/>
                      <a:pt x="8" y="22"/>
                      <a:pt x="12" y="22"/>
                    </a:cubicBezTo>
                    <a:cubicBezTo>
                      <a:pt x="20" y="22"/>
                      <a:pt x="27" y="16"/>
                      <a:pt x="27" y="8"/>
                    </a:cubicBezTo>
                    <a:cubicBezTo>
                      <a:pt x="27" y="6"/>
                      <a:pt x="26" y="4"/>
                      <a:pt x="26" y="3"/>
                    </a:cubicBezTo>
                    <a:close/>
                  </a:path>
                </a:pathLst>
              </a:custGeom>
              <a:solidFill>
                <a:srgbClr val="0070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399" name="Freeform 4274"/>
              <p:cNvSpPr>
                <a:spLocks/>
              </p:cNvSpPr>
              <p:nvPr/>
            </p:nvSpPr>
            <p:spPr bwMode="auto">
              <a:xfrm>
                <a:off x="616" y="3382"/>
                <a:ext cx="116" cy="116"/>
              </a:xfrm>
              <a:custGeom>
                <a:avLst/>
                <a:gdLst>
                  <a:gd name="T0" fmla="*/ 0 w 15"/>
                  <a:gd name="T1" fmla="*/ 7963 h 14"/>
                  <a:gd name="T2" fmla="*/ 6937 w 15"/>
                  <a:gd name="T3" fmla="*/ 0 h 14"/>
                  <a:gd name="T4" fmla="*/ 0 w 15"/>
                  <a:gd name="T5" fmla="*/ 7963 h 14"/>
                  <a:gd name="T6" fmla="*/ 0 60000 65536"/>
                  <a:gd name="T7" fmla="*/ 0 60000 65536"/>
                  <a:gd name="T8" fmla="*/ 0 60000 65536"/>
                </a:gdLst>
                <a:ahLst/>
                <a:cxnLst>
                  <a:cxn ang="T6">
                    <a:pos x="T0" y="T1"/>
                  </a:cxn>
                  <a:cxn ang="T7">
                    <a:pos x="T2" y="T3"/>
                  </a:cxn>
                  <a:cxn ang="T8">
                    <a:pos x="T4" y="T5"/>
                  </a:cxn>
                </a:cxnLst>
                <a:rect l="0" t="0" r="r" b="b"/>
                <a:pathLst>
                  <a:path w="15" h="14">
                    <a:moveTo>
                      <a:pt x="0" y="14"/>
                    </a:moveTo>
                    <a:cubicBezTo>
                      <a:pt x="8" y="14"/>
                      <a:pt x="15" y="8"/>
                      <a:pt x="15" y="0"/>
                    </a:cubicBezTo>
                    <a:cubicBezTo>
                      <a:pt x="14" y="2"/>
                      <a:pt x="11" y="13"/>
                      <a:pt x="0" y="14"/>
                    </a:cubicBezTo>
                    <a:close/>
                  </a:path>
                </a:pathLst>
              </a:custGeom>
              <a:solidFill>
                <a:srgbClr val="0046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400" name="Freeform 4275"/>
              <p:cNvSpPr>
                <a:spLocks/>
              </p:cNvSpPr>
              <p:nvPr/>
            </p:nvSpPr>
            <p:spPr bwMode="auto">
              <a:xfrm>
                <a:off x="508" y="3258"/>
                <a:ext cx="209" cy="174"/>
              </a:xfrm>
              <a:custGeom>
                <a:avLst/>
                <a:gdLst>
                  <a:gd name="T0" fmla="*/ 7431 w 27"/>
                  <a:gd name="T1" fmla="*/ 547 h 21"/>
                  <a:gd name="T2" fmla="*/ 0 w 27"/>
                  <a:gd name="T3" fmla="*/ 6794 h 21"/>
                  <a:gd name="T4" fmla="*/ 480 w 27"/>
                  <a:gd name="T5" fmla="*/ 9131 h 21"/>
                  <a:gd name="T6" fmla="*/ 3716 w 27"/>
                  <a:gd name="T7" fmla="*/ 10780 h 21"/>
                  <a:gd name="T8" fmla="*/ 6951 w 27"/>
                  <a:gd name="T9" fmla="*/ 7963 h 21"/>
                  <a:gd name="T10" fmla="*/ 11147 w 27"/>
                  <a:gd name="T11" fmla="*/ 2817 h 21"/>
                  <a:gd name="T12" fmla="*/ 7911 w 27"/>
                  <a:gd name="T13" fmla="*/ 547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21">
                    <a:moveTo>
                      <a:pt x="16" y="1"/>
                    </a:moveTo>
                    <a:cubicBezTo>
                      <a:pt x="5" y="0"/>
                      <a:pt x="1" y="7"/>
                      <a:pt x="0" y="12"/>
                    </a:cubicBezTo>
                    <a:cubicBezTo>
                      <a:pt x="0" y="13"/>
                      <a:pt x="0" y="15"/>
                      <a:pt x="1" y="16"/>
                    </a:cubicBezTo>
                    <a:cubicBezTo>
                      <a:pt x="1" y="18"/>
                      <a:pt x="3" y="21"/>
                      <a:pt x="8" y="19"/>
                    </a:cubicBezTo>
                    <a:cubicBezTo>
                      <a:pt x="13" y="18"/>
                      <a:pt x="12" y="13"/>
                      <a:pt x="15" y="14"/>
                    </a:cubicBezTo>
                    <a:cubicBezTo>
                      <a:pt x="22" y="15"/>
                      <a:pt x="27" y="10"/>
                      <a:pt x="24" y="5"/>
                    </a:cubicBezTo>
                    <a:cubicBezTo>
                      <a:pt x="23" y="3"/>
                      <a:pt x="21" y="2"/>
                      <a:pt x="17" y="1"/>
                    </a:cubicBezTo>
                  </a:path>
                </a:pathLst>
              </a:custGeom>
              <a:solidFill>
                <a:srgbClr val="84C4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401" name="Oval 4276"/>
              <p:cNvSpPr>
                <a:spLocks noChangeArrowheads="1"/>
              </p:cNvSpPr>
              <p:nvPr/>
            </p:nvSpPr>
            <p:spPr bwMode="auto">
              <a:xfrm>
                <a:off x="539" y="3308"/>
                <a:ext cx="46" cy="4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defRPr sz="2400">
                    <a:solidFill>
                      <a:schemeClr val="bg2"/>
                    </a:solidFill>
                    <a:latin typeface="Georgia" panose="02040502050405020303" pitchFamily="18" charset="0"/>
                    <a:ea typeface="Georgia" panose="02040502050405020303" pitchFamily="18" charset="0"/>
                    <a:cs typeface="Georgia" panose="02040502050405020303" pitchFamily="18" charset="0"/>
                  </a:defRPr>
                </a:lvl1pPr>
                <a:lvl2pPr marL="742950" indent="-285750">
                  <a:spcBef>
                    <a:spcPct val="20000"/>
                  </a:spcBef>
                  <a:buChar char="–"/>
                  <a:defRPr>
                    <a:solidFill>
                      <a:schemeClr val="bg2"/>
                    </a:solidFill>
                    <a:latin typeface="Georgia" panose="02040502050405020303" pitchFamily="18" charset="0"/>
                    <a:ea typeface="Georgia" panose="02040502050405020303" pitchFamily="18" charset="0"/>
                    <a:cs typeface="Georgia" panose="02040502050405020303" pitchFamily="18" charset="0"/>
                  </a:defRPr>
                </a:lvl2pPr>
                <a:lvl3pPr marL="1143000" indent="-228600">
                  <a:spcBef>
                    <a:spcPct val="20000"/>
                  </a:spcBef>
                  <a:buChar char="•"/>
                  <a:defRPr sz="1400">
                    <a:solidFill>
                      <a:schemeClr val="bg2"/>
                    </a:solidFill>
                    <a:latin typeface="Georgia" panose="02040502050405020303" pitchFamily="18" charset="0"/>
                    <a:ea typeface="Georgia" panose="02040502050405020303" pitchFamily="18" charset="0"/>
                    <a:cs typeface="Georgia" panose="02040502050405020303" pitchFamily="18" charset="0"/>
                  </a:defRPr>
                </a:lvl3pPr>
                <a:lvl4pPr marL="16002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4pPr>
                <a:lvl5pPr marL="20574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5pPr>
                <a:lvl6pPr marL="25146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6pPr>
                <a:lvl7pPr marL="29718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7pPr>
                <a:lvl8pPr marL="34290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8pPr>
                <a:lvl9pPr marL="38862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spcBef>
                    <a:spcPct val="0"/>
                  </a:spcBef>
                </a:pPr>
                <a:endParaRPr lang="pt-PT" altLang="pt-PT" sz="2000">
                  <a:solidFill>
                    <a:schemeClr val="tx1"/>
                  </a:solidFill>
                  <a:latin typeface="+mj-lt"/>
                  <a:cs typeface="Arial" panose="020B0604020202020204" pitchFamily="34" charset="0"/>
                </a:endParaRPr>
              </a:p>
            </p:txBody>
          </p:sp>
          <p:sp>
            <p:nvSpPr>
              <p:cNvPr id="402" name="Oval 4277"/>
              <p:cNvSpPr>
                <a:spLocks noChangeArrowheads="1"/>
              </p:cNvSpPr>
              <p:nvPr/>
            </p:nvSpPr>
            <p:spPr bwMode="auto">
              <a:xfrm>
                <a:off x="585" y="3300"/>
                <a:ext cx="23" cy="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defRPr sz="2400">
                    <a:solidFill>
                      <a:schemeClr val="bg2"/>
                    </a:solidFill>
                    <a:latin typeface="Georgia" panose="02040502050405020303" pitchFamily="18" charset="0"/>
                    <a:ea typeface="Georgia" panose="02040502050405020303" pitchFamily="18" charset="0"/>
                    <a:cs typeface="Georgia" panose="02040502050405020303" pitchFamily="18" charset="0"/>
                  </a:defRPr>
                </a:lvl1pPr>
                <a:lvl2pPr marL="742950" indent="-285750">
                  <a:spcBef>
                    <a:spcPct val="20000"/>
                  </a:spcBef>
                  <a:buChar char="–"/>
                  <a:defRPr>
                    <a:solidFill>
                      <a:schemeClr val="bg2"/>
                    </a:solidFill>
                    <a:latin typeface="Georgia" panose="02040502050405020303" pitchFamily="18" charset="0"/>
                    <a:ea typeface="Georgia" panose="02040502050405020303" pitchFamily="18" charset="0"/>
                    <a:cs typeface="Georgia" panose="02040502050405020303" pitchFamily="18" charset="0"/>
                  </a:defRPr>
                </a:lvl2pPr>
                <a:lvl3pPr marL="1143000" indent="-228600">
                  <a:spcBef>
                    <a:spcPct val="20000"/>
                  </a:spcBef>
                  <a:buChar char="•"/>
                  <a:defRPr sz="1400">
                    <a:solidFill>
                      <a:schemeClr val="bg2"/>
                    </a:solidFill>
                    <a:latin typeface="Georgia" panose="02040502050405020303" pitchFamily="18" charset="0"/>
                    <a:ea typeface="Georgia" panose="02040502050405020303" pitchFamily="18" charset="0"/>
                    <a:cs typeface="Georgia" panose="02040502050405020303" pitchFamily="18" charset="0"/>
                  </a:defRPr>
                </a:lvl3pPr>
                <a:lvl4pPr marL="16002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4pPr>
                <a:lvl5pPr marL="20574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5pPr>
                <a:lvl6pPr marL="25146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6pPr>
                <a:lvl7pPr marL="29718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7pPr>
                <a:lvl8pPr marL="34290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8pPr>
                <a:lvl9pPr marL="38862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spcBef>
                    <a:spcPct val="0"/>
                  </a:spcBef>
                </a:pPr>
                <a:endParaRPr lang="pt-PT" altLang="pt-PT" sz="2000">
                  <a:solidFill>
                    <a:schemeClr val="tx1"/>
                  </a:solidFill>
                  <a:latin typeface="+mj-lt"/>
                  <a:cs typeface="Arial" panose="020B0604020202020204" pitchFamily="34" charset="0"/>
                </a:endParaRPr>
              </a:p>
            </p:txBody>
          </p:sp>
          <p:sp>
            <p:nvSpPr>
              <p:cNvPr id="403" name="Oval 4278"/>
              <p:cNvSpPr>
                <a:spLocks noChangeArrowheads="1"/>
              </p:cNvSpPr>
              <p:nvPr/>
            </p:nvSpPr>
            <p:spPr bwMode="auto">
              <a:xfrm>
                <a:off x="539" y="3374"/>
                <a:ext cx="23" cy="1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defRPr sz="2400">
                    <a:solidFill>
                      <a:schemeClr val="bg2"/>
                    </a:solidFill>
                    <a:latin typeface="Georgia" panose="02040502050405020303" pitchFamily="18" charset="0"/>
                    <a:ea typeface="Georgia" panose="02040502050405020303" pitchFamily="18" charset="0"/>
                    <a:cs typeface="Georgia" panose="02040502050405020303" pitchFamily="18" charset="0"/>
                  </a:defRPr>
                </a:lvl1pPr>
                <a:lvl2pPr marL="742950" indent="-285750">
                  <a:spcBef>
                    <a:spcPct val="20000"/>
                  </a:spcBef>
                  <a:buChar char="–"/>
                  <a:defRPr>
                    <a:solidFill>
                      <a:schemeClr val="bg2"/>
                    </a:solidFill>
                    <a:latin typeface="Georgia" panose="02040502050405020303" pitchFamily="18" charset="0"/>
                    <a:ea typeface="Georgia" panose="02040502050405020303" pitchFamily="18" charset="0"/>
                    <a:cs typeface="Georgia" panose="02040502050405020303" pitchFamily="18" charset="0"/>
                  </a:defRPr>
                </a:lvl2pPr>
                <a:lvl3pPr marL="1143000" indent="-228600">
                  <a:spcBef>
                    <a:spcPct val="20000"/>
                  </a:spcBef>
                  <a:buChar char="•"/>
                  <a:defRPr sz="1400">
                    <a:solidFill>
                      <a:schemeClr val="bg2"/>
                    </a:solidFill>
                    <a:latin typeface="Georgia" panose="02040502050405020303" pitchFamily="18" charset="0"/>
                    <a:ea typeface="Georgia" panose="02040502050405020303" pitchFamily="18" charset="0"/>
                    <a:cs typeface="Georgia" panose="02040502050405020303" pitchFamily="18" charset="0"/>
                  </a:defRPr>
                </a:lvl3pPr>
                <a:lvl4pPr marL="16002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4pPr>
                <a:lvl5pPr marL="20574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5pPr>
                <a:lvl6pPr marL="25146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6pPr>
                <a:lvl7pPr marL="29718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7pPr>
                <a:lvl8pPr marL="34290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8pPr>
                <a:lvl9pPr marL="38862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spcBef>
                    <a:spcPct val="0"/>
                  </a:spcBef>
                </a:pPr>
                <a:endParaRPr lang="pt-PT" altLang="pt-PT" sz="2000">
                  <a:solidFill>
                    <a:schemeClr val="tx1"/>
                  </a:solidFill>
                  <a:latin typeface="+mj-lt"/>
                  <a:cs typeface="Arial" panose="020B0604020202020204" pitchFamily="34" charset="0"/>
                </a:endParaRPr>
              </a:p>
            </p:txBody>
          </p:sp>
          <p:sp>
            <p:nvSpPr>
              <p:cNvPr id="404" name="Oval 4279"/>
              <p:cNvSpPr>
                <a:spLocks noChangeArrowheads="1"/>
              </p:cNvSpPr>
              <p:nvPr/>
            </p:nvSpPr>
            <p:spPr bwMode="auto">
              <a:xfrm>
                <a:off x="477" y="3234"/>
                <a:ext cx="271" cy="289"/>
              </a:xfrm>
              <a:prstGeom prst="ellipse">
                <a:avLst/>
              </a:prstGeom>
              <a:noFill/>
              <a:ln w="6350" cap="rnd">
                <a:no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defRPr sz="2400">
                    <a:solidFill>
                      <a:schemeClr val="bg2"/>
                    </a:solidFill>
                    <a:latin typeface="Georgia" panose="02040502050405020303" pitchFamily="18" charset="0"/>
                    <a:ea typeface="Georgia" panose="02040502050405020303" pitchFamily="18" charset="0"/>
                    <a:cs typeface="Georgia" panose="02040502050405020303" pitchFamily="18" charset="0"/>
                  </a:defRPr>
                </a:lvl1pPr>
                <a:lvl2pPr marL="742950" indent="-285750">
                  <a:spcBef>
                    <a:spcPct val="20000"/>
                  </a:spcBef>
                  <a:buChar char="–"/>
                  <a:defRPr>
                    <a:solidFill>
                      <a:schemeClr val="bg2"/>
                    </a:solidFill>
                    <a:latin typeface="Georgia" panose="02040502050405020303" pitchFamily="18" charset="0"/>
                    <a:ea typeface="Georgia" panose="02040502050405020303" pitchFamily="18" charset="0"/>
                    <a:cs typeface="Georgia" panose="02040502050405020303" pitchFamily="18" charset="0"/>
                  </a:defRPr>
                </a:lvl2pPr>
                <a:lvl3pPr marL="1143000" indent="-228600">
                  <a:spcBef>
                    <a:spcPct val="20000"/>
                  </a:spcBef>
                  <a:buChar char="•"/>
                  <a:defRPr sz="1400">
                    <a:solidFill>
                      <a:schemeClr val="bg2"/>
                    </a:solidFill>
                    <a:latin typeface="Georgia" panose="02040502050405020303" pitchFamily="18" charset="0"/>
                    <a:ea typeface="Georgia" panose="02040502050405020303" pitchFamily="18" charset="0"/>
                    <a:cs typeface="Georgia" panose="02040502050405020303" pitchFamily="18" charset="0"/>
                  </a:defRPr>
                </a:lvl3pPr>
                <a:lvl4pPr marL="16002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4pPr>
                <a:lvl5pPr marL="20574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5pPr>
                <a:lvl6pPr marL="25146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6pPr>
                <a:lvl7pPr marL="29718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7pPr>
                <a:lvl8pPr marL="34290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8pPr>
                <a:lvl9pPr marL="38862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spcBef>
                    <a:spcPct val="0"/>
                  </a:spcBef>
                </a:pPr>
                <a:endParaRPr lang="pt-PT" altLang="pt-PT" sz="2000">
                  <a:solidFill>
                    <a:schemeClr val="tx1"/>
                  </a:solidFill>
                  <a:latin typeface="+mj-lt"/>
                  <a:cs typeface="Arial" panose="020B0604020202020204" pitchFamily="34" charset="0"/>
                </a:endParaRPr>
              </a:p>
            </p:txBody>
          </p:sp>
        </p:grpSp>
        <p:pic>
          <p:nvPicPr>
            <p:cNvPr id="13" name="Imagem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2778543" y="1114039"/>
              <a:ext cx="4159044" cy="4705699"/>
            </a:xfrm>
            <a:prstGeom prst="rect">
              <a:avLst/>
            </a:prstGeom>
          </p:spPr>
        </p:pic>
        <p:pic>
          <p:nvPicPr>
            <p:cNvPr id="14" name="Imagem 13"/>
            <p:cNvPicPr>
              <a:picLocks noChangeAspect="1"/>
            </p:cNvPicPr>
            <p:nvPr/>
          </p:nvPicPr>
          <p:blipFill rotWithShape="1">
            <a:blip r:embed="rId7" cstate="print">
              <a:extLst>
                <a:ext uri="{BEBA8EAE-BF5A-486C-A8C5-ECC9F3942E4B}">
                  <a14:imgProps xmlns:a14="http://schemas.microsoft.com/office/drawing/2010/main">
                    <a14:imgLayer r:embed="rId8">
                      <a14:imgEffect>
                        <a14:saturation sat="200000"/>
                      </a14:imgEffect>
                    </a14:imgLayer>
                  </a14:imgProps>
                </a:ext>
                <a:ext uri="{28A0092B-C50C-407E-A947-70E740481C1C}">
                  <a14:useLocalDpi xmlns:a14="http://schemas.microsoft.com/office/drawing/2010/main" val="0"/>
                </a:ext>
              </a:extLst>
            </a:blip>
            <a:srcRect r="39944" b="57794"/>
            <a:stretch/>
          </p:blipFill>
          <p:spPr>
            <a:xfrm>
              <a:off x="5680942" y="4488897"/>
              <a:ext cx="1531678" cy="1051383"/>
            </a:xfrm>
            <a:prstGeom prst="rect">
              <a:avLst/>
            </a:prstGeom>
          </p:spPr>
        </p:pic>
        <p:pic>
          <p:nvPicPr>
            <p:cNvPr id="15" name="Imagem 14"/>
            <p:cNvPicPr>
              <a:picLocks noChangeAspect="1"/>
            </p:cNvPicPr>
            <p:nvPr/>
          </p:nvPicPr>
          <p:blipFill rotWithShape="1">
            <a:blip r:embed="rId9" cstate="print">
              <a:extLst>
                <a:ext uri="{28A0092B-C50C-407E-A947-70E740481C1C}">
                  <a14:useLocalDpi xmlns:a14="http://schemas.microsoft.com/office/drawing/2010/main" val="0"/>
                </a:ext>
              </a:extLst>
            </a:blip>
            <a:srcRect l="16825" r="46880" b="76516"/>
            <a:stretch/>
          </p:blipFill>
          <p:spPr>
            <a:xfrm>
              <a:off x="6275777" y="5069764"/>
              <a:ext cx="936844" cy="472737"/>
            </a:xfrm>
            <a:prstGeom prst="rect">
              <a:avLst/>
            </a:prstGeom>
          </p:spPr>
        </p:pic>
        <p:sp>
          <p:nvSpPr>
            <p:cNvPr id="16" name="Line 2412"/>
            <p:cNvSpPr>
              <a:spLocks noChangeShapeType="1"/>
            </p:cNvSpPr>
            <p:nvPr/>
          </p:nvSpPr>
          <p:spPr bwMode="auto">
            <a:xfrm flipV="1">
              <a:off x="5415981" y="5439492"/>
              <a:ext cx="530029"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fr-FR" sz="2000">
                <a:latin typeface="+mj-lt"/>
                <a:ea typeface="Arial" charset="0"/>
                <a:cs typeface="Arial" charset="0"/>
              </a:endParaRPr>
            </a:p>
          </p:txBody>
        </p:sp>
        <p:sp>
          <p:nvSpPr>
            <p:cNvPr id="17" name="Retângulo 16"/>
            <p:cNvSpPr/>
            <p:nvPr/>
          </p:nvSpPr>
          <p:spPr>
            <a:xfrm>
              <a:off x="3880439" y="5389117"/>
              <a:ext cx="1678517" cy="113950"/>
            </a:xfrm>
            <a:prstGeom prst="rect">
              <a:avLst/>
            </a:prstGeom>
          </p:spPr>
          <p:txBody>
            <a:bodyPr wrap="square">
              <a:spAutoFit/>
            </a:bodyPr>
            <a:lstStyle/>
            <a:p>
              <a:pPr algn="ctr">
                <a:lnSpc>
                  <a:spcPts val="800"/>
                </a:lnSpc>
                <a:defRPr/>
              </a:pPr>
              <a:r>
                <a:rPr lang="en-US" altLang="x-none" sz="2000" dirty="0" smtClean="0">
                  <a:latin typeface="+mj-lt"/>
                  <a:cs typeface="Arial" panose="020B0604020202020204" pitchFamily="34" charset="0"/>
                </a:rPr>
                <a:t>Endoplasmic reticulum</a:t>
              </a:r>
              <a:endParaRPr lang="en-US" altLang="x-none" sz="2000" dirty="0">
                <a:latin typeface="+mj-lt"/>
                <a:cs typeface="Arial" panose="020B0604020202020204" pitchFamily="34" charset="0"/>
              </a:endParaRPr>
            </a:p>
          </p:txBody>
        </p:sp>
        <p:sp>
          <p:nvSpPr>
            <p:cNvPr id="18" name="Retângulo 17"/>
            <p:cNvSpPr/>
            <p:nvPr/>
          </p:nvSpPr>
          <p:spPr>
            <a:xfrm>
              <a:off x="5625569" y="686340"/>
              <a:ext cx="975365" cy="233897"/>
            </a:xfrm>
            <a:prstGeom prst="rect">
              <a:avLst/>
            </a:prstGeom>
          </p:spPr>
          <p:txBody>
            <a:bodyPr wrap="square">
              <a:spAutoFit/>
            </a:bodyPr>
            <a:lstStyle/>
            <a:p>
              <a:pPr algn="ctr">
                <a:defRPr/>
              </a:pPr>
              <a:r>
                <a:rPr lang="fr-FR" altLang="x-none" sz="2000" dirty="0" err="1" smtClean="0">
                  <a:latin typeface="+mj-lt"/>
                  <a:cs typeface="Arial" panose="020B0604020202020204" pitchFamily="34" charset="0"/>
                </a:rPr>
                <a:t>Insulin</a:t>
              </a:r>
              <a:endParaRPr lang="fr-FR" altLang="x-none" sz="2000" dirty="0">
                <a:latin typeface="+mj-lt"/>
                <a:cs typeface="Arial" panose="020B0604020202020204" pitchFamily="34" charset="0"/>
              </a:endParaRPr>
            </a:p>
          </p:txBody>
        </p:sp>
        <p:grpSp>
          <p:nvGrpSpPr>
            <p:cNvPr id="19" name="Grupo 18"/>
            <p:cNvGrpSpPr/>
            <p:nvPr/>
          </p:nvGrpSpPr>
          <p:grpSpPr>
            <a:xfrm>
              <a:off x="6898751" y="2240097"/>
              <a:ext cx="212377" cy="233896"/>
              <a:chOff x="4664500" y="1831784"/>
              <a:chExt cx="166778" cy="181596"/>
            </a:xfrm>
          </p:grpSpPr>
          <p:grpSp>
            <p:nvGrpSpPr>
              <p:cNvPr id="392" name="Group 4119"/>
              <p:cNvGrpSpPr>
                <a:grpSpLocks/>
              </p:cNvGrpSpPr>
              <p:nvPr/>
            </p:nvGrpSpPr>
            <p:grpSpPr bwMode="auto">
              <a:xfrm>
                <a:off x="4673150" y="1848022"/>
                <a:ext cx="146812" cy="145878"/>
                <a:chOff x="291" y="1488"/>
                <a:chExt cx="255" cy="272"/>
              </a:xfrm>
            </p:grpSpPr>
            <p:sp>
              <p:nvSpPr>
                <p:cNvPr id="394" name="Oval 4120"/>
                <p:cNvSpPr>
                  <a:spLocks noChangeArrowheads="1"/>
                </p:cNvSpPr>
                <p:nvPr/>
              </p:nvSpPr>
              <p:spPr bwMode="auto">
                <a:xfrm>
                  <a:off x="291" y="1488"/>
                  <a:ext cx="255" cy="27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defRPr sz="2400">
                      <a:solidFill>
                        <a:schemeClr val="bg2"/>
                      </a:solidFill>
                      <a:latin typeface="Georgia" panose="02040502050405020303" pitchFamily="18" charset="0"/>
                      <a:ea typeface="Georgia" panose="02040502050405020303" pitchFamily="18" charset="0"/>
                      <a:cs typeface="Georgia" panose="02040502050405020303" pitchFamily="18" charset="0"/>
                    </a:defRPr>
                  </a:lvl1pPr>
                  <a:lvl2pPr marL="742950" indent="-285750">
                    <a:spcBef>
                      <a:spcPct val="20000"/>
                    </a:spcBef>
                    <a:buChar char="–"/>
                    <a:defRPr>
                      <a:solidFill>
                        <a:schemeClr val="bg2"/>
                      </a:solidFill>
                      <a:latin typeface="Georgia" panose="02040502050405020303" pitchFamily="18" charset="0"/>
                      <a:ea typeface="Georgia" panose="02040502050405020303" pitchFamily="18" charset="0"/>
                      <a:cs typeface="Georgia" panose="02040502050405020303" pitchFamily="18" charset="0"/>
                    </a:defRPr>
                  </a:lvl2pPr>
                  <a:lvl3pPr marL="1143000" indent="-228600">
                    <a:spcBef>
                      <a:spcPct val="20000"/>
                    </a:spcBef>
                    <a:buChar char="•"/>
                    <a:defRPr sz="1400">
                      <a:solidFill>
                        <a:schemeClr val="bg2"/>
                      </a:solidFill>
                      <a:latin typeface="Georgia" panose="02040502050405020303" pitchFamily="18" charset="0"/>
                      <a:ea typeface="Georgia" panose="02040502050405020303" pitchFamily="18" charset="0"/>
                      <a:cs typeface="Georgia" panose="02040502050405020303" pitchFamily="18" charset="0"/>
                    </a:defRPr>
                  </a:lvl3pPr>
                  <a:lvl4pPr marL="16002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4pPr>
                  <a:lvl5pPr marL="20574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5pPr>
                  <a:lvl6pPr marL="25146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6pPr>
                  <a:lvl7pPr marL="29718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7pPr>
                  <a:lvl8pPr marL="34290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8pPr>
                  <a:lvl9pPr marL="38862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spcBef>
                      <a:spcPct val="0"/>
                    </a:spcBef>
                  </a:pPr>
                  <a:endParaRPr lang="pt-PT" altLang="pt-PT" sz="2000">
                    <a:solidFill>
                      <a:schemeClr val="tx1"/>
                    </a:solidFill>
                    <a:latin typeface="+mj-lt"/>
                    <a:cs typeface="Arial" panose="020B0604020202020204" pitchFamily="34" charset="0"/>
                  </a:endParaRPr>
                </a:p>
              </p:txBody>
            </p:sp>
            <p:sp>
              <p:nvSpPr>
                <p:cNvPr id="395" name="Freeform 4121"/>
                <p:cNvSpPr>
                  <a:spLocks/>
                </p:cNvSpPr>
                <p:nvPr/>
              </p:nvSpPr>
              <p:spPr bwMode="auto">
                <a:xfrm>
                  <a:off x="341" y="1525"/>
                  <a:ext cx="195" cy="224"/>
                </a:xfrm>
                <a:custGeom>
                  <a:avLst/>
                  <a:gdLst>
                    <a:gd name="T0" fmla="*/ 908 w 78"/>
                    <a:gd name="T1" fmla="*/ 0 h 84"/>
                    <a:gd name="T2" fmla="*/ 1125 w 78"/>
                    <a:gd name="T3" fmla="*/ 627 h 84"/>
                    <a:gd name="T4" fmla="*/ 408 w 78"/>
                    <a:gd name="T5" fmla="*/ 1501 h 84"/>
                    <a:gd name="T6" fmla="*/ 0 w 78"/>
                    <a:gd name="T7" fmla="*/ 1331 h 84"/>
                    <a:gd name="T8" fmla="*/ 500 w 78"/>
                    <a:gd name="T9" fmla="*/ 1592 h 84"/>
                    <a:gd name="T10" fmla="*/ 1220 w 78"/>
                    <a:gd name="T11" fmla="*/ 717 h 84"/>
                    <a:gd name="T12" fmla="*/ 908 w 78"/>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 h="84">
                      <a:moveTo>
                        <a:pt x="58" y="0"/>
                      </a:moveTo>
                      <a:cubicBezTo>
                        <a:pt x="67" y="9"/>
                        <a:pt x="72" y="20"/>
                        <a:pt x="72" y="33"/>
                      </a:cubicBezTo>
                      <a:cubicBezTo>
                        <a:pt x="72" y="59"/>
                        <a:pt x="52" y="79"/>
                        <a:pt x="26" y="79"/>
                      </a:cubicBezTo>
                      <a:cubicBezTo>
                        <a:pt x="16" y="79"/>
                        <a:pt x="7" y="76"/>
                        <a:pt x="0" y="70"/>
                      </a:cubicBezTo>
                      <a:cubicBezTo>
                        <a:pt x="8" y="79"/>
                        <a:pt x="19" y="84"/>
                        <a:pt x="32" y="84"/>
                      </a:cubicBezTo>
                      <a:cubicBezTo>
                        <a:pt x="57" y="84"/>
                        <a:pt x="78" y="63"/>
                        <a:pt x="78" y="38"/>
                      </a:cubicBezTo>
                      <a:cubicBezTo>
                        <a:pt x="78" y="22"/>
                        <a:pt x="70" y="9"/>
                        <a:pt x="58"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396" name="Oval 4122"/>
                <p:cNvSpPr>
                  <a:spLocks noChangeArrowheads="1"/>
                </p:cNvSpPr>
                <p:nvPr/>
              </p:nvSpPr>
              <p:spPr bwMode="auto">
                <a:xfrm>
                  <a:off x="291" y="1488"/>
                  <a:ext cx="255" cy="272"/>
                </a:xfrm>
                <a:prstGeom prst="ellipse">
                  <a:avLst/>
                </a:prstGeom>
                <a:noFill/>
                <a:ln w="3175"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defRPr sz="2400">
                      <a:solidFill>
                        <a:schemeClr val="bg2"/>
                      </a:solidFill>
                      <a:latin typeface="Georgia" panose="02040502050405020303" pitchFamily="18" charset="0"/>
                      <a:ea typeface="Georgia" panose="02040502050405020303" pitchFamily="18" charset="0"/>
                      <a:cs typeface="Georgia" panose="02040502050405020303" pitchFamily="18" charset="0"/>
                    </a:defRPr>
                  </a:lvl1pPr>
                  <a:lvl2pPr marL="742950" indent="-285750">
                    <a:spcBef>
                      <a:spcPct val="20000"/>
                    </a:spcBef>
                    <a:buChar char="–"/>
                    <a:defRPr>
                      <a:solidFill>
                        <a:schemeClr val="bg2"/>
                      </a:solidFill>
                      <a:latin typeface="Georgia" panose="02040502050405020303" pitchFamily="18" charset="0"/>
                      <a:ea typeface="Georgia" panose="02040502050405020303" pitchFamily="18" charset="0"/>
                      <a:cs typeface="Georgia" panose="02040502050405020303" pitchFamily="18" charset="0"/>
                    </a:defRPr>
                  </a:lvl2pPr>
                  <a:lvl3pPr marL="1143000" indent="-228600">
                    <a:spcBef>
                      <a:spcPct val="20000"/>
                    </a:spcBef>
                    <a:buChar char="•"/>
                    <a:defRPr sz="1400">
                      <a:solidFill>
                        <a:schemeClr val="bg2"/>
                      </a:solidFill>
                      <a:latin typeface="Georgia" panose="02040502050405020303" pitchFamily="18" charset="0"/>
                      <a:ea typeface="Georgia" panose="02040502050405020303" pitchFamily="18" charset="0"/>
                      <a:cs typeface="Georgia" panose="02040502050405020303" pitchFamily="18" charset="0"/>
                    </a:defRPr>
                  </a:lvl3pPr>
                  <a:lvl4pPr marL="16002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4pPr>
                  <a:lvl5pPr marL="20574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5pPr>
                  <a:lvl6pPr marL="25146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6pPr>
                  <a:lvl7pPr marL="29718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7pPr>
                  <a:lvl8pPr marL="34290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8pPr>
                  <a:lvl9pPr marL="38862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spcBef>
                      <a:spcPct val="0"/>
                    </a:spcBef>
                  </a:pPr>
                  <a:endParaRPr lang="pt-PT" altLang="pt-PT" sz="2000">
                    <a:solidFill>
                      <a:schemeClr val="tx1"/>
                    </a:solidFill>
                    <a:latin typeface="+mj-lt"/>
                    <a:cs typeface="Arial" panose="020B0604020202020204" pitchFamily="34" charset="0"/>
                  </a:endParaRPr>
                </a:p>
              </p:txBody>
            </p:sp>
          </p:grpSp>
          <p:sp>
            <p:nvSpPr>
              <p:cNvPr id="393" name="CaixaDeTexto 392"/>
              <p:cNvSpPr txBox="1"/>
              <p:nvPr/>
            </p:nvSpPr>
            <p:spPr>
              <a:xfrm>
                <a:off x="4664500" y="1831784"/>
                <a:ext cx="166778" cy="181596"/>
              </a:xfrm>
              <a:prstGeom prst="rect">
                <a:avLst/>
              </a:prstGeom>
              <a:noFill/>
            </p:spPr>
            <p:txBody>
              <a:bodyPr wrap="square" rtlCol="0">
                <a:spAutoFit/>
              </a:bodyPr>
              <a:lstStyle/>
              <a:p>
                <a:pPr algn="ctr"/>
                <a:r>
                  <a:rPr lang="pt-PT" sz="2000" dirty="0" smtClean="0">
                    <a:latin typeface="+mj-lt"/>
                  </a:rPr>
                  <a:t>P</a:t>
                </a:r>
                <a:endParaRPr lang="pt-PT" sz="2000" dirty="0">
                  <a:latin typeface="+mj-lt"/>
                </a:endParaRPr>
              </a:p>
            </p:txBody>
          </p:sp>
        </p:grpSp>
        <p:grpSp>
          <p:nvGrpSpPr>
            <p:cNvPr id="20" name="Grupo 19"/>
            <p:cNvGrpSpPr/>
            <p:nvPr/>
          </p:nvGrpSpPr>
          <p:grpSpPr>
            <a:xfrm>
              <a:off x="6126745" y="2247954"/>
              <a:ext cx="212377" cy="233896"/>
              <a:chOff x="4664500" y="1831784"/>
              <a:chExt cx="166778" cy="181596"/>
            </a:xfrm>
          </p:grpSpPr>
          <p:grpSp>
            <p:nvGrpSpPr>
              <p:cNvPr id="387" name="Group 4119"/>
              <p:cNvGrpSpPr>
                <a:grpSpLocks/>
              </p:cNvGrpSpPr>
              <p:nvPr/>
            </p:nvGrpSpPr>
            <p:grpSpPr bwMode="auto">
              <a:xfrm>
                <a:off x="4673150" y="1848022"/>
                <a:ext cx="146812" cy="145878"/>
                <a:chOff x="291" y="1488"/>
                <a:chExt cx="255" cy="272"/>
              </a:xfrm>
            </p:grpSpPr>
            <p:sp>
              <p:nvSpPr>
                <p:cNvPr id="389" name="Oval 4120"/>
                <p:cNvSpPr>
                  <a:spLocks noChangeArrowheads="1"/>
                </p:cNvSpPr>
                <p:nvPr/>
              </p:nvSpPr>
              <p:spPr bwMode="auto">
                <a:xfrm>
                  <a:off x="291" y="1488"/>
                  <a:ext cx="255" cy="27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defRPr sz="2400">
                      <a:solidFill>
                        <a:schemeClr val="bg2"/>
                      </a:solidFill>
                      <a:latin typeface="Georgia" panose="02040502050405020303" pitchFamily="18" charset="0"/>
                      <a:ea typeface="Georgia" panose="02040502050405020303" pitchFamily="18" charset="0"/>
                      <a:cs typeface="Georgia" panose="02040502050405020303" pitchFamily="18" charset="0"/>
                    </a:defRPr>
                  </a:lvl1pPr>
                  <a:lvl2pPr marL="742950" indent="-285750">
                    <a:spcBef>
                      <a:spcPct val="20000"/>
                    </a:spcBef>
                    <a:buChar char="–"/>
                    <a:defRPr>
                      <a:solidFill>
                        <a:schemeClr val="bg2"/>
                      </a:solidFill>
                      <a:latin typeface="Georgia" panose="02040502050405020303" pitchFamily="18" charset="0"/>
                      <a:ea typeface="Georgia" panose="02040502050405020303" pitchFamily="18" charset="0"/>
                      <a:cs typeface="Georgia" panose="02040502050405020303" pitchFamily="18" charset="0"/>
                    </a:defRPr>
                  </a:lvl2pPr>
                  <a:lvl3pPr marL="1143000" indent="-228600">
                    <a:spcBef>
                      <a:spcPct val="20000"/>
                    </a:spcBef>
                    <a:buChar char="•"/>
                    <a:defRPr sz="1400">
                      <a:solidFill>
                        <a:schemeClr val="bg2"/>
                      </a:solidFill>
                      <a:latin typeface="Georgia" panose="02040502050405020303" pitchFamily="18" charset="0"/>
                      <a:ea typeface="Georgia" panose="02040502050405020303" pitchFamily="18" charset="0"/>
                      <a:cs typeface="Georgia" panose="02040502050405020303" pitchFamily="18" charset="0"/>
                    </a:defRPr>
                  </a:lvl3pPr>
                  <a:lvl4pPr marL="16002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4pPr>
                  <a:lvl5pPr marL="20574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5pPr>
                  <a:lvl6pPr marL="25146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6pPr>
                  <a:lvl7pPr marL="29718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7pPr>
                  <a:lvl8pPr marL="34290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8pPr>
                  <a:lvl9pPr marL="38862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spcBef>
                      <a:spcPct val="0"/>
                    </a:spcBef>
                  </a:pPr>
                  <a:endParaRPr lang="pt-PT" altLang="pt-PT" sz="2000">
                    <a:solidFill>
                      <a:schemeClr val="tx1"/>
                    </a:solidFill>
                    <a:latin typeface="+mj-lt"/>
                    <a:cs typeface="Arial" panose="020B0604020202020204" pitchFamily="34" charset="0"/>
                  </a:endParaRPr>
                </a:p>
              </p:txBody>
            </p:sp>
            <p:sp>
              <p:nvSpPr>
                <p:cNvPr id="390" name="Freeform 4121"/>
                <p:cNvSpPr>
                  <a:spLocks/>
                </p:cNvSpPr>
                <p:nvPr/>
              </p:nvSpPr>
              <p:spPr bwMode="auto">
                <a:xfrm>
                  <a:off x="341" y="1525"/>
                  <a:ext cx="195" cy="224"/>
                </a:xfrm>
                <a:custGeom>
                  <a:avLst/>
                  <a:gdLst>
                    <a:gd name="T0" fmla="*/ 908 w 78"/>
                    <a:gd name="T1" fmla="*/ 0 h 84"/>
                    <a:gd name="T2" fmla="*/ 1125 w 78"/>
                    <a:gd name="T3" fmla="*/ 627 h 84"/>
                    <a:gd name="T4" fmla="*/ 408 w 78"/>
                    <a:gd name="T5" fmla="*/ 1501 h 84"/>
                    <a:gd name="T6" fmla="*/ 0 w 78"/>
                    <a:gd name="T7" fmla="*/ 1331 h 84"/>
                    <a:gd name="T8" fmla="*/ 500 w 78"/>
                    <a:gd name="T9" fmla="*/ 1592 h 84"/>
                    <a:gd name="T10" fmla="*/ 1220 w 78"/>
                    <a:gd name="T11" fmla="*/ 717 h 84"/>
                    <a:gd name="T12" fmla="*/ 908 w 78"/>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 h="84">
                      <a:moveTo>
                        <a:pt x="58" y="0"/>
                      </a:moveTo>
                      <a:cubicBezTo>
                        <a:pt x="67" y="9"/>
                        <a:pt x="72" y="20"/>
                        <a:pt x="72" y="33"/>
                      </a:cubicBezTo>
                      <a:cubicBezTo>
                        <a:pt x="72" y="59"/>
                        <a:pt x="52" y="79"/>
                        <a:pt x="26" y="79"/>
                      </a:cubicBezTo>
                      <a:cubicBezTo>
                        <a:pt x="16" y="79"/>
                        <a:pt x="7" y="76"/>
                        <a:pt x="0" y="70"/>
                      </a:cubicBezTo>
                      <a:cubicBezTo>
                        <a:pt x="8" y="79"/>
                        <a:pt x="19" y="84"/>
                        <a:pt x="32" y="84"/>
                      </a:cubicBezTo>
                      <a:cubicBezTo>
                        <a:pt x="57" y="84"/>
                        <a:pt x="78" y="63"/>
                        <a:pt x="78" y="38"/>
                      </a:cubicBezTo>
                      <a:cubicBezTo>
                        <a:pt x="78" y="22"/>
                        <a:pt x="70" y="9"/>
                        <a:pt x="58"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391" name="Oval 4122"/>
                <p:cNvSpPr>
                  <a:spLocks noChangeArrowheads="1"/>
                </p:cNvSpPr>
                <p:nvPr/>
              </p:nvSpPr>
              <p:spPr bwMode="auto">
                <a:xfrm>
                  <a:off x="291" y="1488"/>
                  <a:ext cx="255" cy="272"/>
                </a:xfrm>
                <a:prstGeom prst="ellipse">
                  <a:avLst/>
                </a:prstGeom>
                <a:noFill/>
                <a:ln w="3175"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defRPr sz="2400">
                      <a:solidFill>
                        <a:schemeClr val="bg2"/>
                      </a:solidFill>
                      <a:latin typeface="Georgia" panose="02040502050405020303" pitchFamily="18" charset="0"/>
                      <a:ea typeface="Georgia" panose="02040502050405020303" pitchFamily="18" charset="0"/>
                      <a:cs typeface="Georgia" panose="02040502050405020303" pitchFamily="18" charset="0"/>
                    </a:defRPr>
                  </a:lvl1pPr>
                  <a:lvl2pPr marL="742950" indent="-285750">
                    <a:spcBef>
                      <a:spcPct val="20000"/>
                    </a:spcBef>
                    <a:buChar char="–"/>
                    <a:defRPr>
                      <a:solidFill>
                        <a:schemeClr val="bg2"/>
                      </a:solidFill>
                      <a:latin typeface="Georgia" panose="02040502050405020303" pitchFamily="18" charset="0"/>
                      <a:ea typeface="Georgia" panose="02040502050405020303" pitchFamily="18" charset="0"/>
                      <a:cs typeface="Georgia" panose="02040502050405020303" pitchFamily="18" charset="0"/>
                    </a:defRPr>
                  </a:lvl2pPr>
                  <a:lvl3pPr marL="1143000" indent="-228600">
                    <a:spcBef>
                      <a:spcPct val="20000"/>
                    </a:spcBef>
                    <a:buChar char="•"/>
                    <a:defRPr sz="1400">
                      <a:solidFill>
                        <a:schemeClr val="bg2"/>
                      </a:solidFill>
                      <a:latin typeface="Georgia" panose="02040502050405020303" pitchFamily="18" charset="0"/>
                      <a:ea typeface="Georgia" panose="02040502050405020303" pitchFamily="18" charset="0"/>
                      <a:cs typeface="Georgia" panose="02040502050405020303" pitchFamily="18" charset="0"/>
                    </a:defRPr>
                  </a:lvl3pPr>
                  <a:lvl4pPr marL="16002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4pPr>
                  <a:lvl5pPr marL="20574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5pPr>
                  <a:lvl6pPr marL="25146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6pPr>
                  <a:lvl7pPr marL="29718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7pPr>
                  <a:lvl8pPr marL="34290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8pPr>
                  <a:lvl9pPr marL="38862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spcBef>
                      <a:spcPct val="0"/>
                    </a:spcBef>
                  </a:pPr>
                  <a:endParaRPr lang="pt-PT" altLang="pt-PT" sz="2000">
                    <a:solidFill>
                      <a:schemeClr val="tx1"/>
                    </a:solidFill>
                    <a:latin typeface="+mj-lt"/>
                    <a:cs typeface="Arial" panose="020B0604020202020204" pitchFamily="34" charset="0"/>
                  </a:endParaRPr>
                </a:p>
              </p:txBody>
            </p:sp>
          </p:grpSp>
          <p:sp>
            <p:nvSpPr>
              <p:cNvPr id="388" name="CaixaDeTexto 387"/>
              <p:cNvSpPr txBox="1"/>
              <p:nvPr/>
            </p:nvSpPr>
            <p:spPr>
              <a:xfrm>
                <a:off x="4664500" y="1831784"/>
                <a:ext cx="166778" cy="181596"/>
              </a:xfrm>
              <a:prstGeom prst="rect">
                <a:avLst/>
              </a:prstGeom>
              <a:noFill/>
            </p:spPr>
            <p:txBody>
              <a:bodyPr wrap="square" rtlCol="0">
                <a:spAutoFit/>
              </a:bodyPr>
              <a:lstStyle/>
              <a:p>
                <a:pPr algn="ctr"/>
                <a:r>
                  <a:rPr lang="pt-PT" sz="2000" dirty="0" smtClean="0">
                    <a:latin typeface="+mj-lt"/>
                  </a:rPr>
                  <a:t>P</a:t>
                </a:r>
                <a:endParaRPr lang="pt-PT" sz="2000" dirty="0">
                  <a:latin typeface="+mj-lt"/>
                </a:endParaRPr>
              </a:p>
            </p:txBody>
          </p:sp>
        </p:grpSp>
        <p:grpSp>
          <p:nvGrpSpPr>
            <p:cNvPr id="21" name="Grupo 20"/>
            <p:cNvGrpSpPr/>
            <p:nvPr/>
          </p:nvGrpSpPr>
          <p:grpSpPr>
            <a:xfrm>
              <a:off x="6215196" y="2460615"/>
              <a:ext cx="466812" cy="322144"/>
              <a:chOff x="5656571" y="1844926"/>
              <a:chExt cx="366583" cy="250113"/>
            </a:xfrm>
          </p:grpSpPr>
          <p:grpSp>
            <p:nvGrpSpPr>
              <p:cNvPr id="381" name="Group 58"/>
              <p:cNvGrpSpPr>
                <a:grpSpLocks/>
              </p:cNvGrpSpPr>
              <p:nvPr/>
            </p:nvGrpSpPr>
            <p:grpSpPr bwMode="auto">
              <a:xfrm rot="16200000">
                <a:off x="5710661" y="1804767"/>
                <a:ext cx="250113" cy="330432"/>
                <a:chOff x="190" y="1493"/>
                <a:chExt cx="538" cy="939"/>
              </a:xfrm>
            </p:grpSpPr>
            <p:sp>
              <p:nvSpPr>
                <p:cNvPr id="383" name="Freeform 59"/>
                <p:cNvSpPr>
                  <a:spLocks/>
                </p:cNvSpPr>
                <p:nvPr/>
              </p:nvSpPr>
              <p:spPr bwMode="auto">
                <a:xfrm>
                  <a:off x="190" y="1493"/>
                  <a:ext cx="538" cy="939"/>
                </a:xfrm>
                <a:custGeom>
                  <a:avLst/>
                  <a:gdLst>
                    <a:gd name="T0" fmla="*/ 1847 w 215"/>
                    <a:gd name="T1" fmla="*/ 56 h 352"/>
                    <a:gd name="T2" fmla="*/ 470 w 215"/>
                    <a:gd name="T3" fmla="*/ 1331 h 352"/>
                    <a:gd name="T4" fmla="*/ 676 w 215"/>
                    <a:gd name="T5" fmla="*/ 2846 h 352"/>
                    <a:gd name="T6" fmla="*/ 208 w 215"/>
                    <a:gd name="T7" fmla="*/ 4463 h 352"/>
                    <a:gd name="T8" fmla="*/ 1379 w 215"/>
                    <a:gd name="T9" fmla="*/ 6456 h 352"/>
                    <a:gd name="T10" fmla="*/ 3213 w 215"/>
                    <a:gd name="T11" fmla="*/ 5317 h 352"/>
                    <a:gd name="T12" fmla="*/ 3180 w 215"/>
                    <a:gd name="T13" fmla="*/ 2598 h 352"/>
                    <a:gd name="T14" fmla="*/ 1847 w 215"/>
                    <a:gd name="T15" fmla="*/ 56 h 3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5" h="352">
                      <a:moveTo>
                        <a:pt x="118" y="3"/>
                      </a:moveTo>
                      <a:cubicBezTo>
                        <a:pt x="71" y="0"/>
                        <a:pt x="31" y="45"/>
                        <a:pt x="30" y="70"/>
                      </a:cubicBezTo>
                      <a:cubicBezTo>
                        <a:pt x="29" y="97"/>
                        <a:pt x="44" y="122"/>
                        <a:pt x="43" y="150"/>
                      </a:cubicBezTo>
                      <a:cubicBezTo>
                        <a:pt x="41" y="180"/>
                        <a:pt x="22" y="206"/>
                        <a:pt x="13" y="235"/>
                      </a:cubicBezTo>
                      <a:cubicBezTo>
                        <a:pt x="0" y="276"/>
                        <a:pt x="31" y="327"/>
                        <a:pt x="88" y="340"/>
                      </a:cubicBezTo>
                      <a:cubicBezTo>
                        <a:pt x="139" y="352"/>
                        <a:pt x="197" y="316"/>
                        <a:pt x="205" y="280"/>
                      </a:cubicBezTo>
                      <a:cubicBezTo>
                        <a:pt x="215" y="232"/>
                        <a:pt x="202" y="184"/>
                        <a:pt x="203" y="137"/>
                      </a:cubicBezTo>
                      <a:cubicBezTo>
                        <a:pt x="203" y="110"/>
                        <a:pt x="199" y="5"/>
                        <a:pt x="118" y="3"/>
                      </a:cubicBezTo>
                      <a:close/>
                    </a:path>
                  </a:pathLst>
                </a:custGeom>
                <a:solidFill>
                  <a:srgbClr val="EC50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384" name="Freeform 60"/>
                <p:cNvSpPr>
                  <a:spLocks/>
                </p:cNvSpPr>
                <p:nvPr/>
              </p:nvSpPr>
              <p:spPr bwMode="auto">
                <a:xfrm>
                  <a:off x="190" y="1517"/>
                  <a:ext cx="290" cy="803"/>
                </a:xfrm>
                <a:custGeom>
                  <a:avLst/>
                  <a:gdLst>
                    <a:gd name="T0" fmla="*/ 1813 w 116"/>
                    <a:gd name="T1" fmla="*/ 0 h 301"/>
                    <a:gd name="T2" fmla="*/ 625 w 116"/>
                    <a:gd name="T3" fmla="*/ 1003 h 301"/>
                    <a:gd name="T4" fmla="*/ 750 w 116"/>
                    <a:gd name="T5" fmla="*/ 3073 h 301"/>
                    <a:gd name="T6" fmla="*/ 675 w 116"/>
                    <a:gd name="T7" fmla="*/ 5714 h 301"/>
                    <a:gd name="T8" fmla="*/ 958 w 116"/>
                    <a:gd name="T9" fmla="*/ 3743 h 301"/>
                    <a:gd name="T10" fmla="*/ 1250 w 116"/>
                    <a:gd name="T11" fmla="*/ 1481 h 301"/>
                    <a:gd name="T12" fmla="*/ 1813 w 116"/>
                    <a:gd name="T13" fmla="*/ 0 h 3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6" h="301">
                      <a:moveTo>
                        <a:pt x="116" y="0"/>
                      </a:moveTo>
                      <a:cubicBezTo>
                        <a:pt x="93" y="3"/>
                        <a:pt x="53" y="20"/>
                        <a:pt x="40" y="53"/>
                      </a:cubicBezTo>
                      <a:cubicBezTo>
                        <a:pt x="28" y="86"/>
                        <a:pt x="68" y="98"/>
                        <a:pt x="48" y="162"/>
                      </a:cubicBezTo>
                      <a:cubicBezTo>
                        <a:pt x="29" y="227"/>
                        <a:pt x="0" y="250"/>
                        <a:pt x="43" y="301"/>
                      </a:cubicBezTo>
                      <a:cubicBezTo>
                        <a:pt x="33" y="285"/>
                        <a:pt x="26" y="250"/>
                        <a:pt x="61" y="197"/>
                      </a:cubicBezTo>
                      <a:cubicBezTo>
                        <a:pt x="95" y="144"/>
                        <a:pt x="89" y="106"/>
                        <a:pt x="80" y="78"/>
                      </a:cubicBezTo>
                      <a:cubicBezTo>
                        <a:pt x="72" y="51"/>
                        <a:pt x="77" y="22"/>
                        <a:pt x="116" y="0"/>
                      </a:cubicBezTo>
                      <a:close/>
                    </a:path>
                  </a:pathLst>
                </a:custGeom>
                <a:solidFill>
                  <a:srgbClr val="F187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385" name="Freeform 61"/>
                <p:cNvSpPr>
                  <a:spLocks/>
                </p:cNvSpPr>
                <p:nvPr/>
              </p:nvSpPr>
              <p:spPr bwMode="auto">
                <a:xfrm>
                  <a:off x="508" y="1565"/>
                  <a:ext cx="205" cy="819"/>
                </a:xfrm>
                <a:custGeom>
                  <a:avLst/>
                  <a:gdLst>
                    <a:gd name="T0" fmla="*/ 563 w 82"/>
                    <a:gd name="T1" fmla="*/ 0 h 307"/>
                    <a:gd name="T2" fmla="*/ 1033 w 82"/>
                    <a:gd name="T3" fmla="*/ 1617 h 307"/>
                    <a:gd name="T4" fmla="*/ 1113 w 82"/>
                    <a:gd name="T5" fmla="*/ 3588 h 307"/>
                    <a:gd name="T6" fmla="*/ 0 w 82"/>
                    <a:gd name="T7" fmla="*/ 5829 h 307"/>
                    <a:gd name="T8" fmla="*/ 875 w 82"/>
                    <a:gd name="T9" fmla="*/ 4199 h 307"/>
                    <a:gd name="T10" fmla="*/ 750 w 82"/>
                    <a:gd name="T11" fmla="*/ 1857 h 307"/>
                    <a:gd name="T12" fmla="*/ 563 w 82"/>
                    <a:gd name="T13" fmla="*/ 0 h 3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07">
                      <a:moveTo>
                        <a:pt x="36" y="0"/>
                      </a:moveTo>
                      <a:cubicBezTo>
                        <a:pt x="48" y="17"/>
                        <a:pt x="62" y="30"/>
                        <a:pt x="66" y="85"/>
                      </a:cubicBezTo>
                      <a:cubicBezTo>
                        <a:pt x="70" y="139"/>
                        <a:pt x="69" y="152"/>
                        <a:pt x="71" y="189"/>
                      </a:cubicBezTo>
                      <a:cubicBezTo>
                        <a:pt x="73" y="225"/>
                        <a:pt x="82" y="284"/>
                        <a:pt x="0" y="307"/>
                      </a:cubicBezTo>
                      <a:cubicBezTo>
                        <a:pt x="21" y="297"/>
                        <a:pt x="59" y="259"/>
                        <a:pt x="56" y="221"/>
                      </a:cubicBezTo>
                      <a:cubicBezTo>
                        <a:pt x="54" y="183"/>
                        <a:pt x="46" y="142"/>
                        <a:pt x="48" y="98"/>
                      </a:cubicBezTo>
                      <a:cubicBezTo>
                        <a:pt x="50" y="54"/>
                        <a:pt x="52" y="21"/>
                        <a:pt x="36" y="0"/>
                      </a:cubicBezTo>
                      <a:close/>
                    </a:path>
                  </a:pathLst>
                </a:custGeom>
                <a:solidFill>
                  <a:srgbClr val="E600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386" name="Freeform 64"/>
                <p:cNvSpPr>
                  <a:spLocks/>
                </p:cNvSpPr>
                <p:nvPr/>
              </p:nvSpPr>
              <p:spPr bwMode="auto">
                <a:xfrm>
                  <a:off x="190" y="1493"/>
                  <a:ext cx="538" cy="939"/>
                </a:xfrm>
                <a:custGeom>
                  <a:avLst/>
                  <a:gdLst>
                    <a:gd name="T0" fmla="*/ 1847 w 215"/>
                    <a:gd name="T1" fmla="*/ 56 h 352"/>
                    <a:gd name="T2" fmla="*/ 470 w 215"/>
                    <a:gd name="T3" fmla="*/ 1331 h 352"/>
                    <a:gd name="T4" fmla="*/ 676 w 215"/>
                    <a:gd name="T5" fmla="*/ 2846 h 352"/>
                    <a:gd name="T6" fmla="*/ 208 w 215"/>
                    <a:gd name="T7" fmla="*/ 4463 h 352"/>
                    <a:gd name="T8" fmla="*/ 1379 w 215"/>
                    <a:gd name="T9" fmla="*/ 6456 h 352"/>
                    <a:gd name="T10" fmla="*/ 3213 w 215"/>
                    <a:gd name="T11" fmla="*/ 5317 h 352"/>
                    <a:gd name="T12" fmla="*/ 3180 w 215"/>
                    <a:gd name="T13" fmla="*/ 2598 h 352"/>
                    <a:gd name="T14" fmla="*/ 1847 w 215"/>
                    <a:gd name="T15" fmla="*/ 56 h 3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5" h="352">
                      <a:moveTo>
                        <a:pt x="118" y="3"/>
                      </a:moveTo>
                      <a:cubicBezTo>
                        <a:pt x="71" y="0"/>
                        <a:pt x="31" y="45"/>
                        <a:pt x="30" y="70"/>
                      </a:cubicBezTo>
                      <a:cubicBezTo>
                        <a:pt x="29" y="97"/>
                        <a:pt x="44" y="122"/>
                        <a:pt x="43" y="150"/>
                      </a:cubicBezTo>
                      <a:cubicBezTo>
                        <a:pt x="41" y="180"/>
                        <a:pt x="22" y="206"/>
                        <a:pt x="13" y="235"/>
                      </a:cubicBezTo>
                      <a:cubicBezTo>
                        <a:pt x="0" y="276"/>
                        <a:pt x="31" y="327"/>
                        <a:pt x="88" y="340"/>
                      </a:cubicBezTo>
                      <a:cubicBezTo>
                        <a:pt x="139" y="352"/>
                        <a:pt x="197" y="316"/>
                        <a:pt x="205" y="280"/>
                      </a:cubicBezTo>
                      <a:cubicBezTo>
                        <a:pt x="215" y="232"/>
                        <a:pt x="202" y="184"/>
                        <a:pt x="203" y="137"/>
                      </a:cubicBezTo>
                      <a:cubicBezTo>
                        <a:pt x="203" y="110"/>
                        <a:pt x="199" y="5"/>
                        <a:pt x="118" y="3"/>
                      </a:cubicBezTo>
                      <a:close/>
                    </a:path>
                  </a:pathLst>
                </a:custGeom>
                <a:noFill/>
                <a:ln w="317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PT" sz="2000">
                    <a:latin typeface="+mj-lt"/>
                  </a:endParaRPr>
                </a:p>
              </p:txBody>
            </p:sp>
          </p:grpSp>
          <p:sp>
            <p:nvSpPr>
              <p:cNvPr id="382" name="CaixaDeTexto 381"/>
              <p:cNvSpPr txBox="1"/>
              <p:nvPr/>
            </p:nvSpPr>
            <p:spPr>
              <a:xfrm>
                <a:off x="5656571" y="1856832"/>
                <a:ext cx="366583" cy="181598"/>
              </a:xfrm>
              <a:prstGeom prst="rect">
                <a:avLst/>
              </a:prstGeom>
              <a:noFill/>
            </p:spPr>
            <p:txBody>
              <a:bodyPr wrap="square" rtlCol="0">
                <a:spAutoFit/>
              </a:bodyPr>
              <a:lstStyle/>
              <a:p>
                <a:pPr algn="ctr"/>
                <a:r>
                  <a:rPr lang="pt-PT" sz="2000" dirty="0" smtClean="0">
                    <a:latin typeface="+mj-lt"/>
                  </a:rPr>
                  <a:t>IRS</a:t>
                </a:r>
                <a:endParaRPr lang="pt-PT" sz="2000" dirty="0">
                  <a:latin typeface="+mj-lt"/>
                </a:endParaRPr>
              </a:p>
            </p:txBody>
          </p:sp>
        </p:grpSp>
        <p:grpSp>
          <p:nvGrpSpPr>
            <p:cNvPr id="22" name="Grupo 21"/>
            <p:cNvGrpSpPr/>
            <p:nvPr/>
          </p:nvGrpSpPr>
          <p:grpSpPr>
            <a:xfrm>
              <a:off x="6632383" y="2504044"/>
              <a:ext cx="212377" cy="233896"/>
              <a:chOff x="4664500" y="1831784"/>
              <a:chExt cx="166778" cy="181596"/>
            </a:xfrm>
          </p:grpSpPr>
          <p:grpSp>
            <p:nvGrpSpPr>
              <p:cNvPr id="376" name="Group 4119"/>
              <p:cNvGrpSpPr>
                <a:grpSpLocks/>
              </p:cNvGrpSpPr>
              <p:nvPr/>
            </p:nvGrpSpPr>
            <p:grpSpPr bwMode="auto">
              <a:xfrm>
                <a:off x="4673150" y="1848022"/>
                <a:ext cx="146812" cy="145878"/>
                <a:chOff x="291" y="1488"/>
                <a:chExt cx="255" cy="272"/>
              </a:xfrm>
            </p:grpSpPr>
            <p:sp>
              <p:nvSpPr>
                <p:cNvPr id="378" name="Oval 4120"/>
                <p:cNvSpPr>
                  <a:spLocks noChangeArrowheads="1"/>
                </p:cNvSpPr>
                <p:nvPr/>
              </p:nvSpPr>
              <p:spPr bwMode="auto">
                <a:xfrm>
                  <a:off x="291" y="1488"/>
                  <a:ext cx="255" cy="27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defRPr sz="2400">
                      <a:solidFill>
                        <a:schemeClr val="bg2"/>
                      </a:solidFill>
                      <a:latin typeface="Georgia" panose="02040502050405020303" pitchFamily="18" charset="0"/>
                      <a:ea typeface="Georgia" panose="02040502050405020303" pitchFamily="18" charset="0"/>
                      <a:cs typeface="Georgia" panose="02040502050405020303" pitchFamily="18" charset="0"/>
                    </a:defRPr>
                  </a:lvl1pPr>
                  <a:lvl2pPr marL="742950" indent="-285750">
                    <a:spcBef>
                      <a:spcPct val="20000"/>
                    </a:spcBef>
                    <a:buChar char="–"/>
                    <a:defRPr>
                      <a:solidFill>
                        <a:schemeClr val="bg2"/>
                      </a:solidFill>
                      <a:latin typeface="Georgia" panose="02040502050405020303" pitchFamily="18" charset="0"/>
                      <a:ea typeface="Georgia" panose="02040502050405020303" pitchFamily="18" charset="0"/>
                      <a:cs typeface="Georgia" panose="02040502050405020303" pitchFamily="18" charset="0"/>
                    </a:defRPr>
                  </a:lvl2pPr>
                  <a:lvl3pPr marL="1143000" indent="-228600">
                    <a:spcBef>
                      <a:spcPct val="20000"/>
                    </a:spcBef>
                    <a:buChar char="•"/>
                    <a:defRPr sz="1400">
                      <a:solidFill>
                        <a:schemeClr val="bg2"/>
                      </a:solidFill>
                      <a:latin typeface="Georgia" panose="02040502050405020303" pitchFamily="18" charset="0"/>
                      <a:ea typeface="Georgia" panose="02040502050405020303" pitchFamily="18" charset="0"/>
                      <a:cs typeface="Georgia" panose="02040502050405020303" pitchFamily="18" charset="0"/>
                    </a:defRPr>
                  </a:lvl3pPr>
                  <a:lvl4pPr marL="16002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4pPr>
                  <a:lvl5pPr marL="20574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5pPr>
                  <a:lvl6pPr marL="25146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6pPr>
                  <a:lvl7pPr marL="29718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7pPr>
                  <a:lvl8pPr marL="34290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8pPr>
                  <a:lvl9pPr marL="38862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spcBef>
                      <a:spcPct val="0"/>
                    </a:spcBef>
                  </a:pPr>
                  <a:endParaRPr lang="pt-PT" altLang="pt-PT" sz="2000">
                    <a:solidFill>
                      <a:schemeClr val="tx1"/>
                    </a:solidFill>
                    <a:latin typeface="+mj-lt"/>
                    <a:cs typeface="Arial" panose="020B0604020202020204" pitchFamily="34" charset="0"/>
                  </a:endParaRPr>
                </a:p>
              </p:txBody>
            </p:sp>
            <p:sp>
              <p:nvSpPr>
                <p:cNvPr id="379" name="Freeform 4121"/>
                <p:cNvSpPr>
                  <a:spLocks/>
                </p:cNvSpPr>
                <p:nvPr/>
              </p:nvSpPr>
              <p:spPr bwMode="auto">
                <a:xfrm>
                  <a:off x="341" y="1525"/>
                  <a:ext cx="195" cy="224"/>
                </a:xfrm>
                <a:custGeom>
                  <a:avLst/>
                  <a:gdLst>
                    <a:gd name="T0" fmla="*/ 908 w 78"/>
                    <a:gd name="T1" fmla="*/ 0 h 84"/>
                    <a:gd name="T2" fmla="*/ 1125 w 78"/>
                    <a:gd name="T3" fmla="*/ 627 h 84"/>
                    <a:gd name="T4" fmla="*/ 408 w 78"/>
                    <a:gd name="T5" fmla="*/ 1501 h 84"/>
                    <a:gd name="T6" fmla="*/ 0 w 78"/>
                    <a:gd name="T7" fmla="*/ 1331 h 84"/>
                    <a:gd name="T8" fmla="*/ 500 w 78"/>
                    <a:gd name="T9" fmla="*/ 1592 h 84"/>
                    <a:gd name="T10" fmla="*/ 1220 w 78"/>
                    <a:gd name="T11" fmla="*/ 717 h 84"/>
                    <a:gd name="T12" fmla="*/ 908 w 78"/>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 h="84">
                      <a:moveTo>
                        <a:pt x="58" y="0"/>
                      </a:moveTo>
                      <a:cubicBezTo>
                        <a:pt x="67" y="9"/>
                        <a:pt x="72" y="20"/>
                        <a:pt x="72" y="33"/>
                      </a:cubicBezTo>
                      <a:cubicBezTo>
                        <a:pt x="72" y="59"/>
                        <a:pt x="52" y="79"/>
                        <a:pt x="26" y="79"/>
                      </a:cubicBezTo>
                      <a:cubicBezTo>
                        <a:pt x="16" y="79"/>
                        <a:pt x="7" y="76"/>
                        <a:pt x="0" y="70"/>
                      </a:cubicBezTo>
                      <a:cubicBezTo>
                        <a:pt x="8" y="79"/>
                        <a:pt x="19" y="84"/>
                        <a:pt x="32" y="84"/>
                      </a:cubicBezTo>
                      <a:cubicBezTo>
                        <a:pt x="57" y="84"/>
                        <a:pt x="78" y="63"/>
                        <a:pt x="78" y="38"/>
                      </a:cubicBezTo>
                      <a:cubicBezTo>
                        <a:pt x="78" y="22"/>
                        <a:pt x="70" y="9"/>
                        <a:pt x="58"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380" name="Oval 4122"/>
                <p:cNvSpPr>
                  <a:spLocks noChangeArrowheads="1"/>
                </p:cNvSpPr>
                <p:nvPr/>
              </p:nvSpPr>
              <p:spPr bwMode="auto">
                <a:xfrm>
                  <a:off x="291" y="1488"/>
                  <a:ext cx="255" cy="272"/>
                </a:xfrm>
                <a:prstGeom prst="ellipse">
                  <a:avLst/>
                </a:prstGeom>
                <a:noFill/>
                <a:ln w="3175"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defRPr sz="2400">
                      <a:solidFill>
                        <a:schemeClr val="bg2"/>
                      </a:solidFill>
                      <a:latin typeface="Georgia" panose="02040502050405020303" pitchFamily="18" charset="0"/>
                      <a:ea typeface="Georgia" panose="02040502050405020303" pitchFamily="18" charset="0"/>
                      <a:cs typeface="Georgia" panose="02040502050405020303" pitchFamily="18" charset="0"/>
                    </a:defRPr>
                  </a:lvl1pPr>
                  <a:lvl2pPr marL="742950" indent="-285750">
                    <a:spcBef>
                      <a:spcPct val="20000"/>
                    </a:spcBef>
                    <a:buChar char="–"/>
                    <a:defRPr>
                      <a:solidFill>
                        <a:schemeClr val="bg2"/>
                      </a:solidFill>
                      <a:latin typeface="Georgia" panose="02040502050405020303" pitchFamily="18" charset="0"/>
                      <a:ea typeface="Georgia" panose="02040502050405020303" pitchFamily="18" charset="0"/>
                      <a:cs typeface="Georgia" panose="02040502050405020303" pitchFamily="18" charset="0"/>
                    </a:defRPr>
                  </a:lvl2pPr>
                  <a:lvl3pPr marL="1143000" indent="-228600">
                    <a:spcBef>
                      <a:spcPct val="20000"/>
                    </a:spcBef>
                    <a:buChar char="•"/>
                    <a:defRPr sz="1400">
                      <a:solidFill>
                        <a:schemeClr val="bg2"/>
                      </a:solidFill>
                      <a:latin typeface="Georgia" panose="02040502050405020303" pitchFamily="18" charset="0"/>
                      <a:ea typeface="Georgia" panose="02040502050405020303" pitchFamily="18" charset="0"/>
                      <a:cs typeface="Georgia" panose="02040502050405020303" pitchFamily="18" charset="0"/>
                    </a:defRPr>
                  </a:lvl3pPr>
                  <a:lvl4pPr marL="16002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4pPr>
                  <a:lvl5pPr marL="20574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5pPr>
                  <a:lvl6pPr marL="25146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6pPr>
                  <a:lvl7pPr marL="29718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7pPr>
                  <a:lvl8pPr marL="34290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8pPr>
                  <a:lvl9pPr marL="38862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spcBef>
                      <a:spcPct val="0"/>
                    </a:spcBef>
                  </a:pPr>
                  <a:endParaRPr lang="pt-PT" altLang="pt-PT" sz="2000">
                    <a:solidFill>
                      <a:schemeClr val="tx1"/>
                    </a:solidFill>
                    <a:latin typeface="+mj-lt"/>
                    <a:cs typeface="Arial" panose="020B0604020202020204" pitchFamily="34" charset="0"/>
                  </a:endParaRPr>
                </a:p>
              </p:txBody>
            </p:sp>
          </p:grpSp>
          <p:sp>
            <p:nvSpPr>
              <p:cNvPr id="377" name="CaixaDeTexto 376"/>
              <p:cNvSpPr txBox="1"/>
              <p:nvPr/>
            </p:nvSpPr>
            <p:spPr>
              <a:xfrm>
                <a:off x="4664500" y="1831784"/>
                <a:ext cx="166778" cy="181596"/>
              </a:xfrm>
              <a:prstGeom prst="rect">
                <a:avLst/>
              </a:prstGeom>
              <a:noFill/>
            </p:spPr>
            <p:txBody>
              <a:bodyPr wrap="square" rtlCol="0">
                <a:spAutoFit/>
              </a:bodyPr>
              <a:lstStyle/>
              <a:p>
                <a:pPr algn="ctr"/>
                <a:r>
                  <a:rPr lang="pt-PT" sz="2000" dirty="0" smtClean="0">
                    <a:latin typeface="+mj-lt"/>
                  </a:rPr>
                  <a:t>P</a:t>
                </a:r>
                <a:endParaRPr lang="pt-PT" sz="2000" dirty="0">
                  <a:latin typeface="+mj-lt"/>
                </a:endParaRPr>
              </a:p>
            </p:txBody>
          </p:sp>
        </p:grpSp>
        <p:grpSp>
          <p:nvGrpSpPr>
            <p:cNvPr id="23" name="Grupo 22"/>
            <p:cNvGrpSpPr/>
            <p:nvPr/>
          </p:nvGrpSpPr>
          <p:grpSpPr>
            <a:xfrm rot="10800000">
              <a:off x="6051158" y="2683890"/>
              <a:ext cx="466812" cy="322144"/>
              <a:chOff x="5653818" y="1844926"/>
              <a:chExt cx="366583" cy="250113"/>
            </a:xfrm>
          </p:grpSpPr>
          <p:grpSp>
            <p:nvGrpSpPr>
              <p:cNvPr id="370" name="Group 58"/>
              <p:cNvGrpSpPr>
                <a:grpSpLocks/>
              </p:cNvGrpSpPr>
              <p:nvPr/>
            </p:nvGrpSpPr>
            <p:grpSpPr bwMode="auto">
              <a:xfrm rot="16200000">
                <a:off x="5710661" y="1804767"/>
                <a:ext cx="250113" cy="330432"/>
                <a:chOff x="190" y="1493"/>
                <a:chExt cx="538" cy="939"/>
              </a:xfrm>
            </p:grpSpPr>
            <p:sp>
              <p:nvSpPr>
                <p:cNvPr id="372" name="Freeform 59"/>
                <p:cNvSpPr>
                  <a:spLocks/>
                </p:cNvSpPr>
                <p:nvPr/>
              </p:nvSpPr>
              <p:spPr bwMode="auto">
                <a:xfrm>
                  <a:off x="190" y="1493"/>
                  <a:ext cx="538" cy="939"/>
                </a:xfrm>
                <a:custGeom>
                  <a:avLst/>
                  <a:gdLst>
                    <a:gd name="T0" fmla="*/ 1847 w 215"/>
                    <a:gd name="T1" fmla="*/ 56 h 352"/>
                    <a:gd name="T2" fmla="*/ 470 w 215"/>
                    <a:gd name="T3" fmla="*/ 1331 h 352"/>
                    <a:gd name="T4" fmla="*/ 676 w 215"/>
                    <a:gd name="T5" fmla="*/ 2846 h 352"/>
                    <a:gd name="T6" fmla="*/ 208 w 215"/>
                    <a:gd name="T7" fmla="*/ 4463 h 352"/>
                    <a:gd name="T8" fmla="*/ 1379 w 215"/>
                    <a:gd name="T9" fmla="*/ 6456 h 352"/>
                    <a:gd name="T10" fmla="*/ 3213 w 215"/>
                    <a:gd name="T11" fmla="*/ 5317 h 352"/>
                    <a:gd name="T12" fmla="*/ 3180 w 215"/>
                    <a:gd name="T13" fmla="*/ 2598 h 352"/>
                    <a:gd name="T14" fmla="*/ 1847 w 215"/>
                    <a:gd name="T15" fmla="*/ 56 h 3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5" h="352">
                      <a:moveTo>
                        <a:pt x="118" y="3"/>
                      </a:moveTo>
                      <a:cubicBezTo>
                        <a:pt x="71" y="0"/>
                        <a:pt x="31" y="45"/>
                        <a:pt x="30" y="70"/>
                      </a:cubicBezTo>
                      <a:cubicBezTo>
                        <a:pt x="29" y="97"/>
                        <a:pt x="44" y="122"/>
                        <a:pt x="43" y="150"/>
                      </a:cubicBezTo>
                      <a:cubicBezTo>
                        <a:pt x="41" y="180"/>
                        <a:pt x="22" y="206"/>
                        <a:pt x="13" y="235"/>
                      </a:cubicBezTo>
                      <a:cubicBezTo>
                        <a:pt x="0" y="276"/>
                        <a:pt x="31" y="327"/>
                        <a:pt x="88" y="340"/>
                      </a:cubicBezTo>
                      <a:cubicBezTo>
                        <a:pt x="139" y="352"/>
                        <a:pt x="197" y="316"/>
                        <a:pt x="205" y="280"/>
                      </a:cubicBezTo>
                      <a:cubicBezTo>
                        <a:pt x="215" y="232"/>
                        <a:pt x="202" y="184"/>
                        <a:pt x="203" y="137"/>
                      </a:cubicBezTo>
                      <a:cubicBezTo>
                        <a:pt x="203" y="110"/>
                        <a:pt x="199" y="5"/>
                        <a:pt x="118" y="3"/>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373" name="Freeform 60"/>
                <p:cNvSpPr>
                  <a:spLocks/>
                </p:cNvSpPr>
                <p:nvPr/>
              </p:nvSpPr>
              <p:spPr bwMode="auto">
                <a:xfrm>
                  <a:off x="190" y="1517"/>
                  <a:ext cx="290" cy="803"/>
                </a:xfrm>
                <a:custGeom>
                  <a:avLst/>
                  <a:gdLst>
                    <a:gd name="T0" fmla="*/ 1813 w 116"/>
                    <a:gd name="T1" fmla="*/ 0 h 301"/>
                    <a:gd name="T2" fmla="*/ 625 w 116"/>
                    <a:gd name="T3" fmla="*/ 1003 h 301"/>
                    <a:gd name="T4" fmla="*/ 750 w 116"/>
                    <a:gd name="T5" fmla="*/ 3073 h 301"/>
                    <a:gd name="T6" fmla="*/ 675 w 116"/>
                    <a:gd name="T7" fmla="*/ 5714 h 301"/>
                    <a:gd name="T8" fmla="*/ 958 w 116"/>
                    <a:gd name="T9" fmla="*/ 3743 h 301"/>
                    <a:gd name="T10" fmla="*/ 1250 w 116"/>
                    <a:gd name="T11" fmla="*/ 1481 h 301"/>
                    <a:gd name="T12" fmla="*/ 1813 w 116"/>
                    <a:gd name="T13" fmla="*/ 0 h 3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6" h="301">
                      <a:moveTo>
                        <a:pt x="116" y="0"/>
                      </a:moveTo>
                      <a:cubicBezTo>
                        <a:pt x="93" y="3"/>
                        <a:pt x="53" y="20"/>
                        <a:pt x="40" y="53"/>
                      </a:cubicBezTo>
                      <a:cubicBezTo>
                        <a:pt x="28" y="86"/>
                        <a:pt x="68" y="98"/>
                        <a:pt x="48" y="162"/>
                      </a:cubicBezTo>
                      <a:cubicBezTo>
                        <a:pt x="29" y="227"/>
                        <a:pt x="0" y="250"/>
                        <a:pt x="43" y="301"/>
                      </a:cubicBezTo>
                      <a:cubicBezTo>
                        <a:pt x="33" y="285"/>
                        <a:pt x="26" y="250"/>
                        <a:pt x="61" y="197"/>
                      </a:cubicBezTo>
                      <a:cubicBezTo>
                        <a:pt x="95" y="144"/>
                        <a:pt x="89" y="106"/>
                        <a:pt x="80" y="78"/>
                      </a:cubicBezTo>
                      <a:cubicBezTo>
                        <a:pt x="72" y="51"/>
                        <a:pt x="77" y="22"/>
                        <a:pt x="116" y="0"/>
                      </a:cubicBezTo>
                      <a:close/>
                    </a:path>
                  </a:pathLst>
                </a:custGeom>
                <a:solidFill>
                  <a:srgbClr val="00E6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374" name="Freeform 61"/>
                <p:cNvSpPr>
                  <a:spLocks/>
                </p:cNvSpPr>
                <p:nvPr/>
              </p:nvSpPr>
              <p:spPr bwMode="auto">
                <a:xfrm>
                  <a:off x="508" y="1565"/>
                  <a:ext cx="205" cy="819"/>
                </a:xfrm>
                <a:custGeom>
                  <a:avLst/>
                  <a:gdLst>
                    <a:gd name="T0" fmla="*/ 563 w 82"/>
                    <a:gd name="T1" fmla="*/ 0 h 307"/>
                    <a:gd name="T2" fmla="*/ 1033 w 82"/>
                    <a:gd name="T3" fmla="*/ 1617 h 307"/>
                    <a:gd name="T4" fmla="*/ 1113 w 82"/>
                    <a:gd name="T5" fmla="*/ 3588 h 307"/>
                    <a:gd name="T6" fmla="*/ 0 w 82"/>
                    <a:gd name="T7" fmla="*/ 5829 h 307"/>
                    <a:gd name="T8" fmla="*/ 875 w 82"/>
                    <a:gd name="T9" fmla="*/ 4199 h 307"/>
                    <a:gd name="T10" fmla="*/ 750 w 82"/>
                    <a:gd name="T11" fmla="*/ 1857 h 307"/>
                    <a:gd name="T12" fmla="*/ 563 w 82"/>
                    <a:gd name="T13" fmla="*/ 0 h 3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07">
                      <a:moveTo>
                        <a:pt x="36" y="0"/>
                      </a:moveTo>
                      <a:cubicBezTo>
                        <a:pt x="48" y="17"/>
                        <a:pt x="62" y="30"/>
                        <a:pt x="66" y="85"/>
                      </a:cubicBezTo>
                      <a:cubicBezTo>
                        <a:pt x="70" y="139"/>
                        <a:pt x="69" y="152"/>
                        <a:pt x="71" y="189"/>
                      </a:cubicBezTo>
                      <a:cubicBezTo>
                        <a:pt x="73" y="225"/>
                        <a:pt x="82" y="284"/>
                        <a:pt x="0" y="307"/>
                      </a:cubicBezTo>
                      <a:cubicBezTo>
                        <a:pt x="21" y="297"/>
                        <a:pt x="59" y="259"/>
                        <a:pt x="56" y="221"/>
                      </a:cubicBezTo>
                      <a:cubicBezTo>
                        <a:pt x="54" y="183"/>
                        <a:pt x="46" y="142"/>
                        <a:pt x="48" y="98"/>
                      </a:cubicBezTo>
                      <a:cubicBezTo>
                        <a:pt x="50" y="54"/>
                        <a:pt x="52" y="21"/>
                        <a:pt x="36" y="0"/>
                      </a:cubicBezTo>
                      <a:close/>
                    </a:path>
                  </a:pathLst>
                </a:custGeom>
                <a:solidFill>
                  <a:srgbClr val="0082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375" name="Freeform 64"/>
                <p:cNvSpPr>
                  <a:spLocks/>
                </p:cNvSpPr>
                <p:nvPr/>
              </p:nvSpPr>
              <p:spPr bwMode="auto">
                <a:xfrm>
                  <a:off x="190" y="1493"/>
                  <a:ext cx="538" cy="939"/>
                </a:xfrm>
                <a:custGeom>
                  <a:avLst/>
                  <a:gdLst>
                    <a:gd name="T0" fmla="*/ 1847 w 215"/>
                    <a:gd name="T1" fmla="*/ 56 h 352"/>
                    <a:gd name="T2" fmla="*/ 470 w 215"/>
                    <a:gd name="T3" fmla="*/ 1331 h 352"/>
                    <a:gd name="T4" fmla="*/ 676 w 215"/>
                    <a:gd name="T5" fmla="*/ 2846 h 352"/>
                    <a:gd name="T6" fmla="*/ 208 w 215"/>
                    <a:gd name="T7" fmla="*/ 4463 h 352"/>
                    <a:gd name="T8" fmla="*/ 1379 w 215"/>
                    <a:gd name="T9" fmla="*/ 6456 h 352"/>
                    <a:gd name="T10" fmla="*/ 3213 w 215"/>
                    <a:gd name="T11" fmla="*/ 5317 h 352"/>
                    <a:gd name="T12" fmla="*/ 3180 w 215"/>
                    <a:gd name="T13" fmla="*/ 2598 h 352"/>
                    <a:gd name="T14" fmla="*/ 1847 w 215"/>
                    <a:gd name="T15" fmla="*/ 56 h 3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5" h="352">
                      <a:moveTo>
                        <a:pt x="118" y="3"/>
                      </a:moveTo>
                      <a:cubicBezTo>
                        <a:pt x="71" y="0"/>
                        <a:pt x="31" y="45"/>
                        <a:pt x="30" y="70"/>
                      </a:cubicBezTo>
                      <a:cubicBezTo>
                        <a:pt x="29" y="97"/>
                        <a:pt x="44" y="122"/>
                        <a:pt x="43" y="150"/>
                      </a:cubicBezTo>
                      <a:cubicBezTo>
                        <a:pt x="41" y="180"/>
                        <a:pt x="22" y="206"/>
                        <a:pt x="13" y="235"/>
                      </a:cubicBezTo>
                      <a:cubicBezTo>
                        <a:pt x="0" y="276"/>
                        <a:pt x="31" y="327"/>
                        <a:pt x="88" y="340"/>
                      </a:cubicBezTo>
                      <a:cubicBezTo>
                        <a:pt x="139" y="352"/>
                        <a:pt x="197" y="316"/>
                        <a:pt x="205" y="280"/>
                      </a:cubicBezTo>
                      <a:cubicBezTo>
                        <a:pt x="215" y="232"/>
                        <a:pt x="202" y="184"/>
                        <a:pt x="203" y="137"/>
                      </a:cubicBezTo>
                      <a:cubicBezTo>
                        <a:pt x="203" y="110"/>
                        <a:pt x="199" y="5"/>
                        <a:pt x="118" y="3"/>
                      </a:cubicBezTo>
                      <a:close/>
                    </a:path>
                  </a:pathLst>
                </a:custGeom>
                <a:noFill/>
                <a:ln w="317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PT" sz="2000">
                    <a:latin typeface="+mj-lt"/>
                  </a:endParaRPr>
                </a:p>
              </p:txBody>
            </p:sp>
          </p:grpSp>
          <p:sp>
            <p:nvSpPr>
              <p:cNvPr id="371" name="CaixaDeTexto 370"/>
              <p:cNvSpPr txBox="1"/>
              <p:nvPr/>
            </p:nvSpPr>
            <p:spPr>
              <a:xfrm rot="10800000">
                <a:off x="5653818" y="1860386"/>
                <a:ext cx="366583" cy="181598"/>
              </a:xfrm>
              <a:prstGeom prst="rect">
                <a:avLst/>
              </a:prstGeom>
              <a:noFill/>
            </p:spPr>
            <p:txBody>
              <a:bodyPr wrap="square" rtlCol="0">
                <a:spAutoFit/>
              </a:bodyPr>
              <a:lstStyle/>
              <a:p>
                <a:pPr algn="ctr"/>
                <a:r>
                  <a:rPr lang="pt-PT" sz="2000" dirty="0" smtClean="0">
                    <a:latin typeface="+mj-lt"/>
                  </a:rPr>
                  <a:t>PI3K</a:t>
                </a:r>
                <a:endParaRPr lang="pt-PT" sz="2000" dirty="0">
                  <a:latin typeface="+mj-lt"/>
                </a:endParaRPr>
              </a:p>
            </p:txBody>
          </p:sp>
        </p:grpSp>
        <p:grpSp>
          <p:nvGrpSpPr>
            <p:cNvPr id="24" name="Group 144"/>
            <p:cNvGrpSpPr>
              <a:grpSpLocks/>
            </p:cNvGrpSpPr>
            <p:nvPr/>
          </p:nvGrpSpPr>
          <p:grpSpPr bwMode="auto">
            <a:xfrm rot="3018860">
              <a:off x="4341683" y="2423918"/>
              <a:ext cx="419916" cy="507355"/>
              <a:chOff x="1491" y="1584"/>
              <a:chExt cx="438" cy="509"/>
            </a:xfrm>
          </p:grpSpPr>
          <p:sp>
            <p:nvSpPr>
              <p:cNvPr id="352" name="Freeform 145"/>
              <p:cNvSpPr>
                <a:spLocks/>
              </p:cNvSpPr>
              <p:nvPr/>
            </p:nvSpPr>
            <p:spPr bwMode="auto">
              <a:xfrm>
                <a:off x="1726" y="1819"/>
                <a:ext cx="195" cy="194"/>
              </a:xfrm>
              <a:custGeom>
                <a:avLst/>
                <a:gdLst>
                  <a:gd name="T0" fmla="*/ 122 w 195"/>
                  <a:gd name="T1" fmla="*/ 160 h 194"/>
                  <a:gd name="T2" fmla="*/ 135 w 195"/>
                  <a:gd name="T3" fmla="*/ 93 h 194"/>
                  <a:gd name="T4" fmla="*/ 65 w 195"/>
                  <a:gd name="T5" fmla="*/ 90 h 194"/>
                  <a:gd name="T6" fmla="*/ 92 w 195"/>
                  <a:gd name="T7" fmla="*/ 26 h 194"/>
                  <a:gd name="T8" fmla="*/ 45 w 195"/>
                  <a:gd name="T9" fmla="*/ 0 h 194"/>
                  <a:gd name="T10" fmla="*/ 0 w 195"/>
                  <a:gd name="T11" fmla="*/ 21 h 194"/>
                  <a:gd name="T12" fmla="*/ 65 w 195"/>
                  <a:gd name="T13" fmla="*/ 56 h 194"/>
                  <a:gd name="T14" fmla="*/ 35 w 195"/>
                  <a:gd name="T15" fmla="*/ 120 h 194"/>
                  <a:gd name="T16" fmla="*/ 107 w 195"/>
                  <a:gd name="T17" fmla="*/ 122 h 194"/>
                  <a:gd name="T18" fmla="*/ 95 w 195"/>
                  <a:gd name="T19" fmla="*/ 192 h 194"/>
                  <a:gd name="T20" fmla="*/ 165 w 195"/>
                  <a:gd name="T21" fmla="*/ 194 h 194"/>
                  <a:gd name="T22" fmla="*/ 195 w 195"/>
                  <a:gd name="T23" fmla="*/ 165 h 194"/>
                  <a:gd name="T24" fmla="*/ 122 w 195"/>
                  <a:gd name="T25" fmla="*/ 160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5" h="194">
                    <a:moveTo>
                      <a:pt x="122" y="160"/>
                    </a:moveTo>
                    <a:lnTo>
                      <a:pt x="135" y="93"/>
                    </a:lnTo>
                    <a:lnTo>
                      <a:pt x="65" y="90"/>
                    </a:lnTo>
                    <a:lnTo>
                      <a:pt x="92" y="26"/>
                    </a:lnTo>
                    <a:lnTo>
                      <a:pt x="45" y="0"/>
                    </a:lnTo>
                    <a:lnTo>
                      <a:pt x="0" y="21"/>
                    </a:lnTo>
                    <a:lnTo>
                      <a:pt x="65" y="56"/>
                    </a:lnTo>
                    <a:lnTo>
                      <a:pt x="35" y="120"/>
                    </a:lnTo>
                    <a:lnTo>
                      <a:pt x="107" y="122"/>
                    </a:lnTo>
                    <a:lnTo>
                      <a:pt x="95" y="192"/>
                    </a:lnTo>
                    <a:lnTo>
                      <a:pt x="165" y="194"/>
                    </a:lnTo>
                    <a:lnTo>
                      <a:pt x="195" y="165"/>
                    </a:lnTo>
                    <a:lnTo>
                      <a:pt x="122" y="160"/>
                    </a:lnTo>
                    <a:close/>
                  </a:path>
                </a:pathLst>
              </a:custGeom>
              <a:solidFill>
                <a:srgbClr val="FEEC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353" name="Freeform 146"/>
              <p:cNvSpPr>
                <a:spLocks/>
              </p:cNvSpPr>
              <p:nvPr/>
            </p:nvSpPr>
            <p:spPr bwMode="auto">
              <a:xfrm>
                <a:off x="1828" y="1680"/>
                <a:ext cx="43" cy="67"/>
              </a:xfrm>
              <a:custGeom>
                <a:avLst/>
                <a:gdLst>
                  <a:gd name="T0" fmla="*/ 15 w 43"/>
                  <a:gd name="T1" fmla="*/ 67 h 67"/>
                  <a:gd name="T2" fmla="*/ 43 w 43"/>
                  <a:gd name="T3" fmla="*/ 37 h 67"/>
                  <a:gd name="T4" fmla="*/ 35 w 43"/>
                  <a:gd name="T5" fmla="*/ 0 h 67"/>
                  <a:gd name="T6" fmla="*/ 0 w 43"/>
                  <a:gd name="T7" fmla="*/ 3 h 67"/>
                  <a:gd name="T8" fmla="*/ 15 w 43"/>
                  <a:gd name="T9" fmla="*/ 67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67">
                    <a:moveTo>
                      <a:pt x="15" y="67"/>
                    </a:moveTo>
                    <a:lnTo>
                      <a:pt x="43" y="37"/>
                    </a:lnTo>
                    <a:lnTo>
                      <a:pt x="35" y="0"/>
                    </a:lnTo>
                    <a:lnTo>
                      <a:pt x="0" y="3"/>
                    </a:lnTo>
                    <a:lnTo>
                      <a:pt x="15" y="67"/>
                    </a:lnTo>
                    <a:close/>
                  </a:path>
                </a:pathLst>
              </a:custGeom>
              <a:solidFill>
                <a:srgbClr val="E37600"/>
              </a:solidFill>
              <a:ln w="3175">
                <a:solidFill>
                  <a:srgbClr val="000000"/>
                </a:solidFill>
                <a:round/>
                <a:headEnd/>
                <a:tailEnd/>
              </a:ln>
            </p:spPr>
            <p:txBody>
              <a:bodyPr/>
              <a:lstStyle/>
              <a:p>
                <a:endParaRPr lang="pt-PT" sz="2000">
                  <a:latin typeface="+mj-lt"/>
                </a:endParaRPr>
              </a:p>
            </p:txBody>
          </p:sp>
          <p:sp>
            <p:nvSpPr>
              <p:cNvPr id="354" name="Freeform 147"/>
              <p:cNvSpPr>
                <a:spLocks/>
              </p:cNvSpPr>
              <p:nvPr/>
            </p:nvSpPr>
            <p:spPr bwMode="auto">
              <a:xfrm>
                <a:off x="1513" y="1584"/>
                <a:ext cx="416" cy="176"/>
              </a:xfrm>
              <a:custGeom>
                <a:avLst/>
                <a:gdLst>
                  <a:gd name="T0" fmla="*/ 1338 w 166"/>
                  <a:gd name="T1" fmla="*/ 0 h 66"/>
                  <a:gd name="T2" fmla="*/ 0 w 166"/>
                  <a:gd name="T3" fmla="*/ 1251 h 66"/>
                  <a:gd name="T4" fmla="*/ 1150 w 166"/>
                  <a:gd name="T5" fmla="*/ 205 h 66"/>
                  <a:gd name="T6" fmla="*/ 2423 w 166"/>
                  <a:gd name="T7" fmla="*/ 683 h 66"/>
                  <a:gd name="T8" fmla="*/ 2614 w 166"/>
                  <a:gd name="T9" fmla="*/ 477 h 66"/>
                  <a:gd name="T10" fmla="*/ 1338 w 166"/>
                  <a:gd name="T11" fmla="*/ 0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6" h="66">
                    <a:moveTo>
                      <a:pt x="85" y="0"/>
                    </a:moveTo>
                    <a:cubicBezTo>
                      <a:pt x="54" y="0"/>
                      <a:pt x="14" y="32"/>
                      <a:pt x="0" y="66"/>
                    </a:cubicBezTo>
                    <a:cubicBezTo>
                      <a:pt x="15" y="36"/>
                      <a:pt x="46" y="11"/>
                      <a:pt x="73" y="11"/>
                    </a:cubicBezTo>
                    <a:cubicBezTo>
                      <a:pt x="111" y="11"/>
                      <a:pt x="154" y="36"/>
                      <a:pt x="154" y="36"/>
                    </a:cubicBezTo>
                    <a:cubicBezTo>
                      <a:pt x="166" y="25"/>
                      <a:pt x="166" y="25"/>
                      <a:pt x="166" y="25"/>
                    </a:cubicBezTo>
                    <a:cubicBezTo>
                      <a:pt x="166" y="25"/>
                      <a:pt x="122" y="0"/>
                      <a:pt x="85" y="0"/>
                    </a:cubicBezTo>
                    <a:close/>
                  </a:path>
                </a:pathLst>
              </a:custGeom>
              <a:solidFill>
                <a:srgbClr val="FEEC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355" name="Freeform 148"/>
              <p:cNvSpPr>
                <a:spLocks/>
              </p:cNvSpPr>
              <p:nvPr/>
            </p:nvSpPr>
            <p:spPr bwMode="auto">
              <a:xfrm>
                <a:off x="1773" y="1749"/>
                <a:ext cx="55" cy="59"/>
              </a:xfrm>
              <a:custGeom>
                <a:avLst/>
                <a:gdLst>
                  <a:gd name="T0" fmla="*/ 25 w 55"/>
                  <a:gd name="T1" fmla="*/ 59 h 59"/>
                  <a:gd name="T2" fmla="*/ 55 w 55"/>
                  <a:gd name="T3" fmla="*/ 27 h 59"/>
                  <a:gd name="T4" fmla="*/ 40 w 55"/>
                  <a:gd name="T5" fmla="*/ 0 h 59"/>
                  <a:gd name="T6" fmla="*/ 0 w 55"/>
                  <a:gd name="T7" fmla="*/ 3 h 59"/>
                  <a:gd name="T8" fmla="*/ 25 w 55"/>
                  <a:gd name="T9" fmla="*/ 59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59">
                    <a:moveTo>
                      <a:pt x="25" y="59"/>
                    </a:moveTo>
                    <a:lnTo>
                      <a:pt x="55" y="27"/>
                    </a:lnTo>
                    <a:lnTo>
                      <a:pt x="40" y="0"/>
                    </a:lnTo>
                    <a:lnTo>
                      <a:pt x="0" y="3"/>
                    </a:lnTo>
                    <a:lnTo>
                      <a:pt x="25" y="59"/>
                    </a:lnTo>
                    <a:close/>
                  </a:path>
                </a:pathLst>
              </a:custGeom>
              <a:solidFill>
                <a:srgbClr val="E37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356" name="Freeform 149"/>
              <p:cNvSpPr>
                <a:spLocks/>
              </p:cNvSpPr>
              <p:nvPr/>
            </p:nvSpPr>
            <p:spPr bwMode="auto">
              <a:xfrm>
                <a:off x="1491" y="1613"/>
                <a:ext cx="408" cy="480"/>
              </a:xfrm>
              <a:custGeom>
                <a:avLst/>
                <a:gdLst>
                  <a:gd name="T0" fmla="*/ 1284 w 163"/>
                  <a:gd name="T1" fmla="*/ 3413 h 180"/>
                  <a:gd name="T2" fmla="*/ 0 w 163"/>
                  <a:gd name="T3" fmla="*/ 1707 h 180"/>
                  <a:gd name="T4" fmla="*/ 1284 w 163"/>
                  <a:gd name="T5" fmla="*/ 0 h 180"/>
                  <a:gd name="T6" fmla="*/ 2556 w 163"/>
                  <a:gd name="T7" fmla="*/ 477 h 180"/>
                  <a:gd name="T8" fmla="*/ 2118 w 163"/>
                  <a:gd name="T9" fmla="*/ 491 h 180"/>
                  <a:gd name="T10" fmla="*/ 2213 w 163"/>
                  <a:gd name="T11" fmla="*/ 947 h 180"/>
                  <a:gd name="T12" fmla="*/ 1772 w 163"/>
                  <a:gd name="T13" fmla="*/ 989 h 180"/>
                  <a:gd name="T14" fmla="*/ 1930 w 163"/>
                  <a:gd name="T15" fmla="*/ 1387 h 180"/>
                  <a:gd name="T16" fmla="*/ 1472 w 163"/>
                  <a:gd name="T17" fmla="*/ 1613 h 180"/>
                  <a:gd name="T18" fmla="*/ 1880 w 163"/>
                  <a:gd name="T19" fmla="*/ 1856 h 180"/>
                  <a:gd name="T20" fmla="*/ 1692 w 163"/>
                  <a:gd name="T21" fmla="*/ 2312 h 180"/>
                  <a:gd name="T22" fmla="*/ 2150 w 163"/>
                  <a:gd name="T23" fmla="*/ 2333 h 180"/>
                  <a:gd name="T24" fmla="*/ 2068 w 163"/>
                  <a:gd name="T25" fmla="*/ 2824 h 180"/>
                  <a:gd name="T26" fmla="*/ 2506 w 163"/>
                  <a:gd name="T27" fmla="*/ 2845 h 180"/>
                  <a:gd name="T28" fmla="*/ 1284 w 163"/>
                  <a:gd name="T29" fmla="*/ 3413 h 1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3" h="180">
                    <a:moveTo>
                      <a:pt x="82" y="180"/>
                    </a:moveTo>
                    <a:cubicBezTo>
                      <a:pt x="36" y="180"/>
                      <a:pt x="0" y="131"/>
                      <a:pt x="0" y="90"/>
                    </a:cubicBezTo>
                    <a:cubicBezTo>
                      <a:pt x="0" y="49"/>
                      <a:pt x="44" y="0"/>
                      <a:pt x="82" y="0"/>
                    </a:cubicBezTo>
                    <a:cubicBezTo>
                      <a:pt x="120" y="0"/>
                      <a:pt x="163" y="25"/>
                      <a:pt x="163" y="25"/>
                    </a:cubicBezTo>
                    <a:cubicBezTo>
                      <a:pt x="135" y="26"/>
                      <a:pt x="135" y="26"/>
                      <a:pt x="135" y="26"/>
                    </a:cubicBezTo>
                    <a:cubicBezTo>
                      <a:pt x="141" y="50"/>
                      <a:pt x="141" y="50"/>
                      <a:pt x="141" y="50"/>
                    </a:cubicBezTo>
                    <a:cubicBezTo>
                      <a:pt x="113" y="52"/>
                      <a:pt x="113" y="52"/>
                      <a:pt x="113" y="52"/>
                    </a:cubicBezTo>
                    <a:cubicBezTo>
                      <a:pt x="123" y="73"/>
                      <a:pt x="123" y="73"/>
                      <a:pt x="123" y="73"/>
                    </a:cubicBezTo>
                    <a:cubicBezTo>
                      <a:pt x="94" y="85"/>
                      <a:pt x="94" y="85"/>
                      <a:pt x="94" y="85"/>
                    </a:cubicBezTo>
                    <a:cubicBezTo>
                      <a:pt x="120" y="98"/>
                      <a:pt x="120" y="98"/>
                      <a:pt x="120" y="98"/>
                    </a:cubicBezTo>
                    <a:cubicBezTo>
                      <a:pt x="108" y="122"/>
                      <a:pt x="108" y="122"/>
                      <a:pt x="108" y="122"/>
                    </a:cubicBezTo>
                    <a:cubicBezTo>
                      <a:pt x="137" y="123"/>
                      <a:pt x="137" y="123"/>
                      <a:pt x="137" y="123"/>
                    </a:cubicBezTo>
                    <a:cubicBezTo>
                      <a:pt x="132" y="149"/>
                      <a:pt x="132" y="149"/>
                      <a:pt x="132" y="149"/>
                    </a:cubicBezTo>
                    <a:cubicBezTo>
                      <a:pt x="160" y="150"/>
                      <a:pt x="160" y="150"/>
                      <a:pt x="160" y="150"/>
                    </a:cubicBezTo>
                    <a:cubicBezTo>
                      <a:pt x="160" y="150"/>
                      <a:pt x="129" y="180"/>
                      <a:pt x="82" y="180"/>
                    </a:cubicBezTo>
                    <a:close/>
                  </a:path>
                </a:pathLst>
              </a:custGeom>
              <a:solidFill>
                <a:srgbClr val="FF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357" name="Freeform 150"/>
              <p:cNvSpPr>
                <a:spLocks noEditPoints="1"/>
              </p:cNvSpPr>
              <p:nvPr/>
            </p:nvSpPr>
            <p:spPr bwMode="auto">
              <a:xfrm>
                <a:off x="1763" y="1845"/>
                <a:ext cx="98" cy="163"/>
              </a:xfrm>
              <a:custGeom>
                <a:avLst/>
                <a:gdLst>
                  <a:gd name="T0" fmla="*/ 55 w 98"/>
                  <a:gd name="T1" fmla="*/ 0 h 163"/>
                  <a:gd name="T2" fmla="*/ 28 w 98"/>
                  <a:gd name="T3" fmla="*/ 30 h 163"/>
                  <a:gd name="T4" fmla="*/ 28 w 98"/>
                  <a:gd name="T5" fmla="*/ 30 h 163"/>
                  <a:gd name="T6" fmla="*/ 0 w 98"/>
                  <a:gd name="T7" fmla="*/ 94 h 163"/>
                  <a:gd name="T8" fmla="*/ 30 w 98"/>
                  <a:gd name="T9" fmla="*/ 64 h 163"/>
                  <a:gd name="T10" fmla="*/ 28 w 98"/>
                  <a:gd name="T11" fmla="*/ 64 h 163"/>
                  <a:gd name="T12" fmla="*/ 55 w 98"/>
                  <a:gd name="T13" fmla="*/ 0 h 163"/>
                  <a:gd name="T14" fmla="*/ 55 w 98"/>
                  <a:gd name="T15" fmla="*/ 0 h 163"/>
                  <a:gd name="T16" fmla="*/ 98 w 98"/>
                  <a:gd name="T17" fmla="*/ 67 h 163"/>
                  <a:gd name="T18" fmla="*/ 98 w 98"/>
                  <a:gd name="T19" fmla="*/ 67 h 163"/>
                  <a:gd name="T20" fmla="*/ 68 w 98"/>
                  <a:gd name="T21" fmla="*/ 96 h 163"/>
                  <a:gd name="T22" fmla="*/ 70 w 98"/>
                  <a:gd name="T23" fmla="*/ 96 h 163"/>
                  <a:gd name="T24" fmla="*/ 58 w 98"/>
                  <a:gd name="T25" fmla="*/ 163 h 163"/>
                  <a:gd name="T26" fmla="*/ 85 w 98"/>
                  <a:gd name="T27" fmla="*/ 134 h 163"/>
                  <a:gd name="T28" fmla="*/ 85 w 98"/>
                  <a:gd name="T29" fmla="*/ 134 h 163"/>
                  <a:gd name="T30" fmla="*/ 98 w 98"/>
                  <a:gd name="T31" fmla="*/ 67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8" h="163">
                    <a:moveTo>
                      <a:pt x="55" y="0"/>
                    </a:moveTo>
                    <a:lnTo>
                      <a:pt x="28" y="30"/>
                    </a:lnTo>
                    <a:lnTo>
                      <a:pt x="0" y="94"/>
                    </a:lnTo>
                    <a:lnTo>
                      <a:pt x="30" y="64"/>
                    </a:lnTo>
                    <a:lnTo>
                      <a:pt x="28" y="64"/>
                    </a:lnTo>
                    <a:lnTo>
                      <a:pt x="55" y="0"/>
                    </a:lnTo>
                    <a:close/>
                    <a:moveTo>
                      <a:pt x="98" y="67"/>
                    </a:moveTo>
                    <a:lnTo>
                      <a:pt x="98" y="67"/>
                    </a:lnTo>
                    <a:lnTo>
                      <a:pt x="68" y="96"/>
                    </a:lnTo>
                    <a:lnTo>
                      <a:pt x="70" y="96"/>
                    </a:lnTo>
                    <a:lnTo>
                      <a:pt x="58" y="163"/>
                    </a:lnTo>
                    <a:lnTo>
                      <a:pt x="85" y="134"/>
                    </a:lnTo>
                    <a:lnTo>
                      <a:pt x="98" y="67"/>
                    </a:lnTo>
                    <a:close/>
                  </a:path>
                </a:pathLst>
              </a:custGeom>
              <a:solidFill>
                <a:srgbClr val="E37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358" name="Freeform 151"/>
              <p:cNvSpPr>
                <a:spLocks/>
              </p:cNvSpPr>
              <p:nvPr/>
            </p:nvSpPr>
            <p:spPr bwMode="auto">
              <a:xfrm>
                <a:off x="1841" y="1643"/>
                <a:ext cx="75" cy="29"/>
              </a:xfrm>
              <a:custGeom>
                <a:avLst/>
                <a:gdLst>
                  <a:gd name="T0" fmla="*/ 470 w 30"/>
                  <a:gd name="T1" fmla="*/ 55 h 11"/>
                  <a:gd name="T2" fmla="*/ 345 w 30"/>
                  <a:gd name="T3" fmla="*/ 200 h 11"/>
                  <a:gd name="T4" fmla="*/ 0 w 30"/>
                  <a:gd name="T5" fmla="*/ 0 h 11"/>
                  <a:gd name="T6" fmla="*/ 470 w 30"/>
                  <a:gd name="T7" fmla="*/ 55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11">
                    <a:moveTo>
                      <a:pt x="30" y="3"/>
                    </a:moveTo>
                    <a:cubicBezTo>
                      <a:pt x="22" y="11"/>
                      <a:pt x="22" y="11"/>
                      <a:pt x="22" y="11"/>
                    </a:cubicBezTo>
                    <a:cubicBezTo>
                      <a:pt x="0" y="0"/>
                      <a:pt x="0" y="0"/>
                      <a:pt x="0" y="0"/>
                    </a:cubicBezTo>
                    <a:cubicBezTo>
                      <a:pt x="5" y="2"/>
                      <a:pt x="23" y="8"/>
                      <a:pt x="3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359" name="Freeform 152"/>
              <p:cNvSpPr>
                <a:spLocks/>
              </p:cNvSpPr>
              <p:nvPr/>
            </p:nvSpPr>
            <p:spPr bwMode="auto">
              <a:xfrm>
                <a:off x="1508" y="1627"/>
                <a:ext cx="180" cy="448"/>
              </a:xfrm>
              <a:custGeom>
                <a:avLst/>
                <a:gdLst>
                  <a:gd name="T0" fmla="*/ 1125 w 72"/>
                  <a:gd name="T1" fmla="*/ 0 h 168"/>
                  <a:gd name="T2" fmla="*/ 0 w 72"/>
                  <a:gd name="T3" fmla="*/ 1592 h 168"/>
                  <a:gd name="T4" fmla="*/ 1063 w 72"/>
                  <a:gd name="T5" fmla="*/ 3187 h 168"/>
                  <a:gd name="T6" fmla="*/ 188 w 72"/>
                  <a:gd name="T7" fmla="*/ 1592 h 168"/>
                  <a:gd name="T8" fmla="*/ 1125 w 72"/>
                  <a:gd name="T9" fmla="*/ 0 h 1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168">
                    <a:moveTo>
                      <a:pt x="72" y="0"/>
                    </a:moveTo>
                    <a:cubicBezTo>
                      <a:pt x="37" y="4"/>
                      <a:pt x="0" y="47"/>
                      <a:pt x="0" y="84"/>
                    </a:cubicBezTo>
                    <a:cubicBezTo>
                      <a:pt x="0" y="120"/>
                      <a:pt x="28" y="162"/>
                      <a:pt x="68" y="168"/>
                    </a:cubicBezTo>
                    <a:cubicBezTo>
                      <a:pt x="35" y="154"/>
                      <a:pt x="12" y="117"/>
                      <a:pt x="12" y="84"/>
                    </a:cubicBezTo>
                    <a:cubicBezTo>
                      <a:pt x="12" y="51"/>
                      <a:pt x="41" y="13"/>
                      <a:pt x="72" y="0"/>
                    </a:cubicBezTo>
                    <a:close/>
                  </a:path>
                </a:pathLst>
              </a:custGeom>
              <a:solidFill>
                <a:srgbClr val="FEE0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360" name="Freeform 153"/>
              <p:cNvSpPr>
                <a:spLocks/>
              </p:cNvSpPr>
              <p:nvPr/>
            </p:nvSpPr>
            <p:spPr bwMode="auto">
              <a:xfrm>
                <a:off x="1508" y="1632"/>
                <a:ext cx="155" cy="435"/>
              </a:xfrm>
              <a:custGeom>
                <a:avLst/>
                <a:gdLst>
                  <a:gd name="T0" fmla="*/ 63 w 62"/>
                  <a:gd name="T1" fmla="*/ 1559 h 163"/>
                  <a:gd name="T2" fmla="*/ 970 w 62"/>
                  <a:gd name="T3" fmla="*/ 0 h 163"/>
                  <a:gd name="T4" fmla="*/ 0 w 62"/>
                  <a:gd name="T5" fmla="*/ 1559 h 163"/>
                  <a:gd name="T6" fmla="*/ 875 w 62"/>
                  <a:gd name="T7" fmla="*/ 3098 h 163"/>
                  <a:gd name="T8" fmla="*/ 63 w 62"/>
                  <a:gd name="T9" fmla="*/ 1559 h 1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163">
                    <a:moveTo>
                      <a:pt x="4" y="82"/>
                    </a:moveTo>
                    <a:cubicBezTo>
                      <a:pt x="4" y="50"/>
                      <a:pt x="32" y="12"/>
                      <a:pt x="62" y="0"/>
                    </a:cubicBezTo>
                    <a:cubicBezTo>
                      <a:pt x="30" y="10"/>
                      <a:pt x="0" y="49"/>
                      <a:pt x="0" y="82"/>
                    </a:cubicBezTo>
                    <a:cubicBezTo>
                      <a:pt x="0" y="114"/>
                      <a:pt x="23" y="152"/>
                      <a:pt x="56" y="163"/>
                    </a:cubicBezTo>
                    <a:cubicBezTo>
                      <a:pt x="25" y="150"/>
                      <a:pt x="4" y="114"/>
                      <a:pt x="4" y="8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361" name="Freeform 154"/>
              <p:cNvSpPr>
                <a:spLocks/>
              </p:cNvSpPr>
              <p:nvPr/>
            </p:nvSpPr>
            <p:spPr bwMode="auto">
              <a:xfrm>
                <a:off x="1726" y="1819"/>
                <a:ext cx="195" cy="194"/>
              </a:xfrm>
              <a:custGeom>
                <a:avLst/>
                <a:gdLst>
                  <a:gd name="T0" fmla="*/ 122 w 195"/>
                  <a:gd name="T1" fmla="*/ 160 h 194"/>
                  <a:gd name="T2" fmla="*/ 135 w 195"/>
                  <a:gd name="T3" fmla="*/ 93 h 194"/>
                  <a:gd name="T4" fmla="*/ 65 w 195"/>
                  <a:gd name="T5" fmla="*/ 90 h 194"/>
                  <a:gd name="T6" fmla="*/ 92 w 195"/>
                  <a:gd name="T7" fmla="*/ 26 h 194"/>
                  <a:gd name="T8" fmla="*/ 45 w 195"/>
                  <a:gd name="T9" fmla="*/ 0 h 194"/>
                  <a:gd name="T10" fmla="*/ 0 w 195"/>
                  <a:gd name="T11" fmla="*/ 21 h 194"/>
                  <a:gd name="T12" fmla="*/ 65 w 195"/>
                  <a:gd name="T13" fmla="*/ 56 h 194"/>
                  <a:gd name="T14" fmla="*/ 35 w 195"/>
                  <a:gd name="T15" fmla="*/ 120 h 194"/>
                  <a:gd name="T16" fmla="*/ 107 w 195"/>
                  <a:gd name="T17" fmla="*/ 122 h 194"/>
                  <a:gd name="T18" fmla="*/ 95 w 195"/>
                  <a:gd name="T19" fmla="*/ 192 h 194"/>
                  <a:gd name="T20" fmla="*/ 165 w 195"/>
                  <a:gd name="T21" fmla="*/ 194 h 194"/>
                  <a:gd name="T22" fmla="*/ 195 w 195"/>
                  <a:gd name="T23" fmla="*/ 165 h 194"/>
                  <a:gd name="T24" fmla="*/ 122 w 195"/>
                  <a:gd name="T25" fmla="*/ 160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5" h="194">
                    <a:moveTo>
                      <a:pt x="122" y="160"/>
                    </a:moveTo>
                    <a:lnTo>
                      <a:pt x="135" y="93"/>
                    </a:lnTo>
                    <a:lnTo>
                      <a:pt x="65" y="90"/>
                    </a:lnTo>
                    <a:lnTo>
                      <a:pt x="92" y="26"/>
                    </a:lnTo>
                    <a:lnTo>
                      <a:pt x="45" y="0"/>
                    </a:lnTo>
                    <a:lnTo>
                      <a:pt x="0" y="21"/>
                    </a:lnTo>
                    <a:lnTo>
                      <a:pt x="65" y="56"/>
                    </a:lnTo>
                    <a:lnTo>
                      <a:pt x="35" y="120"/>
                    </a:lnTo>
                    <a:lnTo>
                      <a:pt x="107" y="122"/>
                    </a:lnTo>
                    <a:lnTo>
                      <a:pt x="95" y="192"/>
                    </a:lnTo>
                    <a:lnTo>
                      <a:pt x="165" y="194"/>
                    </a:lnTo>
                    <a:lnTo>
                      <a:pt x="195" y="165"/>
                    </a:lnTo>
                    <a:lnTo>
                      <a:pt x="122" y="160"/>
                    </a:lnTo>
                    <a:close/>
                  </a:path>
                </a:pathLst>
              </a:custGeom>
              <a:noFill/>
              <a:ln w="317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PT" sz="2000">
                  <a:latin typeface="+mj-lt"/>
                </a:endParaRPr>
              </a:p>
            </p:txBody>
          </p:sp>
          <p:sp>
            <p:nvSpPr>
              <p:cNvPr id="362" name="Freeform 155"/>
              <p:cNvSpPr>
                <a:spLocks/>
              </p:cNvSpPr>
              <p:nvPr/>
            </p:nvSpPr>
            <p:spPr bwMode="auto">
              <a:xfrm>
                <a:off x="1828" y="1680"/>
                <a:ext cx="43" cy="67"/>
              </a:xfrm>
              <a:custGeom>
                <a:avLst/>
                <a:gdLst>
                  <a:gd name="T0" fmla="*/ 15 w 43"/>
                  <a:gd name="T1" fmla="*/ 67 h 67"/>
                  <a:gd name="T2" fmla="*/ 43 w 43"/>
                  <a:gd name="T3" fmla="*/ 37 h 67"/>
                  <a:gd name="T4" fmla="*/ 35 w 43"/>
                  <a:gd name="T5" fmla="*/ 0 h 67"/>
                  <a:gd name="T6" fmla="*/ 0 w 43"/>
                  <a:gd name="T7" fmla="*/ 3 h 67"/>
                  <a:gd name="T8" fmla="*/ 15 w 43"/>
                  <a:gd name="T9" fmla="*/ 67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67">
                    <a:moveTo>
                      <a:pt x="15" y="67"/>
                    </a:moveTo>
                    <a:lnTo>
                      <a:pt x="43" y="37"/>
                    </a:lnTo>
                    <a:lnTo>
                      <a:pt x="35" y="0"/>
                    </a:lnTo>
                    <a:lnTo>
                      <a:pt x="0" y="3"/>
                    </a:lnTo>
                    <a:lnTo>
                      <a:pt x="15" y="67"/>
                    </a:lnTo>
                    <a:close/>
                  </a:path>
                </a:pathLst>
              </a:custGeom>
              <a:noFill/>
              <a:ln w="317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PT" sz="2000">
                  <a:latin typeface="+mj-lt"/>
                </a:endParaRPr>
              </a:p>
            </p:txBody>
          </p:sp>
          <p:sp>
            <p:nvSpPr>
              <p:cNvPr id="363" name="Line 156"/>
              <p:cNvSpPr>
                <a:spLocks noChangeShapeType="1"/>
              </p:cNvSpPr>
              <p:nvPr/>
            </p:nvSpPr>
            <p:spPr bwMode="auto">
              <a:xfrm flipV="1">
                <a:off x="1791" y="1845"/>
                <a:ext cx="27" cy="32"/>
              </a:xfrm>
              <a:prstGeom prst="line">
                <a:avLst/>
              </a:prstGeom>
              <a:noFill/>
              <a:ln w="3175" cap="rnd">
                <a:solidFill>
                  <a:srgbClr val="333333"/>
                </a:solidFill>
                <a:round/>
                <a:headEnd/>
                <a:tailEnd/>
              </a:ln>
              <a:extLst>
                <a:ext uri="{909E8E84-426E-40DD-AFC4-6F175D3DCCD1}">
                  <a14:hiddenFill xmlns:a14="http://schemas.microsoft.com/office/drawing/2010/main">
                    <a:noFill/>
                  </a14:hiddenFill>
                </a:ext>
              </a:extLst>
            </p:spPr>
            <p:txBody>
              <a:bodyPr/>
              <a:lstStyle/>
              <a:p>
                <a:endParaRPr lang="pt-PT" sz="2000">
                  <a:latin typeface="+mj-lt"/>
                </a:endParaRPr>
              </a:p>
            </p:txBody>
          </p:sp>
          <p:sp>
            <p:nvSpPr>
              <p:cNvPr id="364" name="Line 157"/>
              <p:cNvSpPr>
                <a:spLocks noChangeShapeType="1"/>
              </p:cNvSpPr>
              <p:nvPr/>
            </p:nvSpPr>
            <p:spPr bwMode="auto">
              <a:xfrm flipV="1">
                <a:off x="1831" y="1912"/>
                <a:ext cx="30" cy="32"/>
              </a:xfrm>
              <a:prstGeom prst="line">
                <a:avLst/>
              </a:prstGeom>
              <a:noFill/>
              <a:ln w="3175" cap="rnd">
                <a:solidFill>
                  <a:srgbClr val="333333"/>
                </a:solidFill>
                <a:round/>
                <a:headEnd/>
                <a:tailEnd/>
              </a:ln>
              <a:extLst>
                <a:ext uri="{909E8E84-426E-40DD-AFC4-6F175D3DCCD1}">
                  <a14:hiddenFill xmlns:a14="http://schemas.microsoft.com/office/drawing/2010/main">
                    <a:noFill/>
                  </a14:hiddenFill>
                </a:ext>
              </a:extLst>
            </p:spPr>
            <p:txBody>
              <a:bodyPr/>
              <a:lstStyle/>
              <a:p>
                <a:endParaRPr lang="pt-PT" sz="2000">
                  <a:latin typeface="+mj-lt"/>
                </a:endParaRPr>
              </a:p>
            </p:txBody>
          </p:sp>
          <p:sp>
            <p:nvSpPr>
              <p:cNvPr id="365" name="Line 158"/>
              <p:cNvSpPr>
                <a:spLocks noChangeShapeType="1"/>
              </p:cNvSpPr>
              <p:nvPr/>
            </p:nvSpPr>
            <p:spPr bwMode="auto">
              <a:xfrm flipV="1">
                <a:off x="1761" y="1909"/>
                <a:ext cx="30" cy="30"/>
              </a:xfrm>
              <a:prstGeom prst="line">
                <a:avLst/>
              </a:prstGeom>
              <a:noFill/>
              <a:ln w="3175" cap="rnd">
                <a:solidFill>
                  <a:srgbClr val="333333"/>
                </a:solidFill>
                <a:round/>
                <a:headEnd/>
                <a:tailEnd/>
              </a:ln>
              <a:extLst>
                <a:ext uri="{909E8E84-426E-40DD-AFC4-6F175D3DCCD1}">
                  <a14:hiddenFill xmlns:a14="http://schemas.microsoft.com/office/drawing/2010/main">
                    <a:noFill/>
                  </a14:hiddenFill>
                </a:ext>
              </a:extLst>
            </p:spPr>
            <p:txBody>
              <a:bodyPr/>
              <a:lstStyle/>
              <a:p>
                <a:endParaRPr lang="pt-PT" sz="2000">
                  <a:latin typeface="+mj-lt"/>
                </a:endParaRPr>
              </a:p>
            </p:txBody>
          </p:sp>
          <p:sp>
            <p:nvSpPr>
              <p:cNvPr id="366" name="Line 159"/>
              <p:cNvSpPr>
                <a:spLocks noChangeShapeType="1"/>
              </p:cNvSpPr>
              <p:nvPr/>
            </p:nvSpPr>
            <p:spPr bwMode="auto">
              <a:xfrm flipV="1">
                <a:off x="1821" y="1979"/>
                <a:ext cx="27" cy="32"/>
              </a:xfrm>
              <a:prstGeom prst="line">
                <a:avLst/>
              </a:prstGeom>
              <a:noFill/>
              <a:ln w="3175" cap="rnd">
                <a:solidFill>
                  <a:srgbClr val="333333"/>
                </a:solidFill>
                <a:round/>
                <a:headEnd/>
                <a:tailEnd/>
              </a:ln>
              <a:extLst>
                <a:ext uri="{909E8E84-426E-40DD-AFC4-6F175D3DCCD1}">
                  <a14:hiddenFill xmlns:a14="http://schemas.microsoft.com/office/drawing/2010/main">
                    <a:noFill/>
                  </a14:hiddenFill>
                </a:ext>
              </a:extLst>
            </p:spPr>
            <p:txBody>
              <a:bodyPr/>
              <a:lstStyle/>
              <a:p>
                <a:endParaRPr lang="pt-PT" sz="2000">
                  <a:latin typeface="+mj-lt"/>
                </a:endParaRPr>
              </a:p>
            </p:txBody>
          </p:sp>
          <p:sp>
            <p:nvSpPr>
              <p:cNvPr id="367" name="Freeform 160"/>
              <p:cNvSpPr>
                <a:spLocks/>
              </p:cNvSpPr>
              <p:nvPr/>
            </p:nvSpPr>
            <p:spPr bwMode="auto">
              <a:xfrm>
                <a:off x="1513" y="1584"/>
                <a:ext cx="416" cy="176"/>
              </a:xfrm>
              <a:custGeom>
                <a:avLst/>
                <a:gdLst>
                  <a:gd name="T0" fmla="*/ 1338 w 166"/>
                  <a:gd name="T1" fmla="*/ 0 h 66"/>
                  <a:gd name="T2" fmla="*/ 0 w 166"/>
                  <a:gd name="T3" fmla="*/ 1251 h 66"/>
                  <a:gd name="T4" fmla="*/ 1150 w 166"/>
                  <a:gd name="T5" fmla="*/ 205 h 66"/>
                  <a:gd name="T6" fmla="*/ 2423 w 166"/>
                  <a:gd name="T7" fmla="*/ 683 h 66"/>
                  <a:gd name="T8" fmla="*/ 2614 w 166"/>
                  <a:gd name="T9" fmla="*/ 477 h 66"/>
                  <a:gd name="T10" fmla="*/ 1338 w 166"/>
                  <a:gd name="T11" fmla="*/ 0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6" h="66">
                    <a:moveTo>
                      <a:pt x="85" y="0"/>
                    </a:moveTo>
                    <a:cubicBezTo>
                      <a:pt x="54" y="0"/>
                      <a:pt x="14" y="32"/>
                      <a:pt x="0" y="66"/>
                    </a:cubicBezTo>
                    <a:cubicBezTo>
                      <a:pt x="15" y="36"/>
                      <a:pt x="46" y="11"/>
                      <a:pt x="73" y="11"/>
                    </a:cubicBezTo>
                    <a:cubicBezTo>
                      <a:pt x="111" y="11"/>
                      <a:pt x="154" y="36"/>
                      <a:pt x="154" y="36"/>
                    </a:cubicBezTo>
                    <a:cubicBezTo>
                      <a:pt x="166" y="25"/>
                      <a:pt x="166" y="25"/>
                      <a:pt x="166" y="25"/>
                    </a:cubicBezTo>
                    <a:cubicBezTo>
                      <a:pt x="166" y="25"/>
                      <a:pt x="122" y="0"/>
                      <a:pt x="85" y="0"/>
                    </a:cubicBezTo>
                    <a:close/>
                  </a:path>
                </a:pathLst>
              </a:custGeom>
              <a:noFill/>
              <a:ln w="317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PT" sz="2000">
                  <a:latin typeface="+mj-lt"/>
                </a:endParaRPr>
              </a:p>
            </p:txBody>
          </p:sp>
          <p:sp>
            <p:nvSpPr>
              <p:cNvPr id="368" name="Freeform 161"/>
              <p:cNvSpPr>
                <a:spLocks/>
              </p:cNvSpPr>
              <p:nvPr/>
            </p:nvSpPr>
            <p:spPr bwMode="auto">
              <a:xfrm>
                <a:off x="1773" y="1749"/>
                <a:ext cx="55" cy="59"/>
              </a:xfrm>
              <a:custGeom>
                <a:avLst/>
                <a:gdLst>
                  <a:gd name="T0" fmla="*/ 25 w 55"/>
                  <a:gd name="T1" fmla="*/ 59 h 59"/>
                  <a:gd name="T2" fmla="*/ 55 w 55"/>
                  <a:gd name="T3" fmla="*/ 27 h 59"/>
                  <a:gd name="T4" fmla="*/ 40 w 55"/>
                  <a:gd name="T5" fmla="*/ 0 h 59"/>
                  <a:gd name="T6" fmla="*/ 0 w 55"/>
                  <a:gd name="T7" fmla="*/ 3 h 59"/>
                  <a:gd name="T8" fmla="*/ 25 w 55"/>
                  <a:gd name="T9" fmla="*/ 59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59">
                    <a:moveTo>
                      <a:pt x="25" y="59"/>
                    </a:moveTo>
                    <a:lnTo>
                      <a:pt x="55" y="27"/>
                    </a:lnTo>
                    <a:lnTo>
                      <a:pt x="40" y="0"/>
                    </a:lnTo>
                    <a:lnTo>
                      <a:pt x="0" y="3"/>
                    </a:lnTo>
                    <a:lnTo>
                      <a:pt x="25" y="59"/>
                    </a:lnTo>
                    <a:close/>
                  </a:path>
                </a:pathLst>
              </a:custGeom>
              <a:noFill/>
              <a:ln w="317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PT" sz="2000">
                  <a:latin typeface="+mj-lt"/>
                </a:endParaRPr>
              </a:p>
            </p:txBody>
          </p:sp>
          <p:sp>
            <p:nvSpPr>
              <p:cNvPr id="369" name="Freeform 162"/>
              <p:cNvSpPr>
                <a:spLocks/>
              </p:cNvSpPr>
              <p:nvPr/>
            </p:nvSpPr>
            <p:spPr bwMode="auto">
              <a:xfrm>
                <a:off x="1491" y="1613"/>
                <a:ext cx="408" cy="480"/>
              </a:xfrm>
              <a:custGeom>
                <a:avLst/>
                <a:gdLst>
                  <a:gd name="T0" fmla="*/ 1284 w 163"/>
                  <a:gd name="T1" fmla="*/ 3413 h 180"/>
                  <a:gd name="T2" fmla="*/ 0 w 163"/>
                  <a:gd name="T3" fmla="*/ 1707 h 180"/>
                  <a:gd name="T4" fmla="*/ 1284 w 163"/>
                  <a:gd name="T5" fmla="*/ 0 h 180"/>
                  <a:gd name="T6" fmla="*/ 2556 w 163"/>
                  <a:gd name="T7" fmla="*/ 477 h 180"/>
                  <a:gd name="T8" fmla="*/ 2118 w 163"/>
                  <a:gd name="T9" fmla="*/ 491 h 180"/>
                  <a:gd name="T10" fmla="*/ 2213 w 163"/>
                  <a:gd name="T11" fmla="*/ 947 h 180"/>
                  <a:gd name="T12" fmla="*/ 1772 w 163"/>
                  <a:gd name="T13" fmla="*/ 989 h 180"/>
                  <a:gd name="T14" fmla="*/ 1930 w 163"/>
                  <a:gd name="T15" fmla="*/ 1387 h 180"/>
                  <a:gd name="T16" fmla="*/ 1472 w 163"/>
                  <a:gd name="T17" fmla="*/ 1613 h 180"/>
                  <a:gd name="T18" fmla="*/ 1880 w 163"/>
                  <a:gd name="T19" fmla="*/ 1856 h 180"/>
                  <a:gd name="T20" fmla="*/ 1692 w 163"/>
                  <a:gd name="T21" fmla="*/ 2312 h 180"/>
                  <a:gd name="T22" fmla="*/ 2150 w 163"/>
                  <a:gd name="T23" fmla="*/ 2333 h 180"/>
                  <a:gd name="T24" fmla="*/ 2068 w 163"/>
                  <a:gd name="T25" fmla="*/ 2824 h 180"/>
                  <a:gd name="T26" fmla="*/ 2506 w 163"/>
                  <a:gd name="T27" fmla="*/ 2845 h 180"/>
                  <a:gd name="T28" fmla="*/ 1284 w 163"/>
                  <a:gd name="T29" fmla="*/ 3413 h 1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3" h="180">
                    <a:moveTo>
                      <a:pt x="82" y="180"/>
                    </a:moveTo>
                    <a:cubicBezTo>
                      <a:pt x="36" y="180"/>
                      <a:pt x="0" y="131"/>
                      <a:pt x="0" y="90"/>
                    </a:cubicBezTo>
                    <a:cubicBezTo>
                      <a:pt x="0" y="49"/>
                      <a:pt x="44" y="0"/>
                      <a:pt x="82" y="0"/>
                    </a:cubicBezTo>
                    <a:cubicBezTo>
                      <a:pt x="120" y="0"/>
                      <a:pt x="163" y="25"/>
                      <a:pt x="163" y="25"/>
                    </a:cubicBezTo>
                    <a:cubicBezTo>
                      <a:pt x="135" y="26"/>
                      <a:pt x="135" y="26"/>
                      <a:pt x="135" y="26"/>
                    </a:cubicBezTo>
                    <a:cubicBezTo>
                      <a:pt x="141" y="50"/>
                      <a:pt x="141" y="50"/>
                      <a:pt x="141" y="50"/>
                    </a:cubicBezTo>
                    <a:cubicBezTo>
                      <a:pt x="113" y="52"/>
                      <a:pt x="113" y="52"/>
                      <a:pt x="113" y="52"/>
                    </a:cubicBezTo>
                    <a:cubicBezTo>
                      <a:pt x="123" y="73"/>
                      <a:pt x="123" y="73"/>
                      <a:pt x="123" y="73"/>
                    </a:cubicBezTo>
                    <a:cubicBezTo>
                      <a:pt x="94" y="85"/>
                      <a:pt x="94" y="85"/>
                      <a:pt x="94" y="85"/>
                    </a:cubicBezTo>
                    <a:cubicBezTo>
                      <a:pt x="120" y="98"/>
                      <a:pt x="120" y="98"/>
                      <a:pt x="120" y="98"/>
                    </a:cubicBezTo>
                    <a:cubicBezTo>
                      <a:pt x="108" y="122"/>
                      <a:pt x="108" y="122"/>
                      <a:pt x="108" y="122"/>
                    </a:cubicBezTo>
                    <a:cubicBezTo>
                      <a:pt x="137" y="123"/>
                      <a:pt x="137" y="123"/>
                      <a:pt x="137" y="123"/>
                    </a:cubicBezTo>
                    <a:cubicBezTo>
                      <a:pt x="132" y="149"/>
                      <a:pt x="132" y="149"/>
                      <a:pt x="132" y="149"/>
                    </a:cubicBezTo>
                    <a:cubicBezTo>
                      <a:pt x="160" y="150"/>
                      <a:pt x="160" y="150"/>
                      <a:pt x="160" y="150"/>
                    </a:cubicBezTo>
                    <a:cubicBezTo>
                      <a:pt x="160" y="150"/>
                      <a:pt x="129" y="180"/>
                      <a:pt x="82" y="180"/>
                    </a:cubicBezTo>
                    <a:close/>
                  </a:path>
                </a:pathLst>
              </a:custGeom>
              <a:noFill/>
              <a:ln w="317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PT" sz="2000">
                  <a:latin typeface="+mj-lt"/>
                </a:endParaRPr>
              </a:p>
            </p:txBody>
          </p:sp>
        </p:grpSp>
        <p:grpSp>
          <p:nvGrpSpPr>
            <p:cNvPr id="25" name="Grupo 24"/>
            <p:cNvGrpSpPr/>
            <p:nvPr/>
          </p:nvGrpSpPr>
          <p:grpSpPr>
            <a:xfrm rot="1039072">
              <a:off x="4996201" y="2018004"/>
              <a:ext cx="507355" cy="419916"/>
              <a:chOff x="3832444" y="2283053"/>
              <a:chExt cx="507355" cy="419916"/>
            </a:xfrm>
          </p:grpSpPr>
          <p:grpSp>
            <p:nvGrpSpPr>
              <p:cNvPr id="332" name="Group 144"/>
              <p:cNvGrpSpPr>
                <a:grpSpLocks/>
              </p:cNvGrpSpPr>
              <p:nvPr/>
            </p:nvGrpSpPr>
            <p:grpSpPr bwMode="auto">
              <a:xfrm rot="2981528">
                <a:off x="3876164" y="2239333"/>
                <a:ext cx="419916" cy="507355"/>
                <a:chOff x="1491" y="1584"/>
                <a:chExt cx="438" cy="509"/>
              </a:xfrm>
            </p:grpSpPr>
            <p:sp>
              <p:nvSpPr>
                <p:cNvPr id="334" name="Freeform 145"/>
                <p:cNvSpPr>
                  <a:spLocks/>
                </p:cNvSpPr>
                <p:nvPr/>
              </p:nvSpPr>
              <p:spPr bwMode="auto">
                <a:xfrm>
                  <a:off x="1726" y="1819"/>
                  <a:ext cx="195" cy="194"/>
                </a:xfrm>
                <a:custGeom>
                  <a:avLst/>
                  <a:gdLst>
                    <a:gd name="T0" fmla="*/ 122 w 195"/>
                    <a:gd name="T1" fmla="*/ 160 h 194"/>
                    <a:gd name="T2" fmla="*/ 135 w 195"/>
                    <a:gd name="T3" fmla="*/ 93 h 194"/>
                    <a:gd name="T4" fmla="*/ 65 w 195"/>
                    <a:gd name="T5" fmla="*/ 90 h 194"/>
                    <a:gd name="T6" fmla="*/ 92 w 195"/>
                    <a:gd name="T7" fmla="*/ 26 h 194"/>
                    <a:gd name="T8" fmla="*/ 45 w 195"/>
                    <a:gd name="T9" fmla="*/ 0 h 194"/>
                    <a:gd name="T10" fmla="*/ 0 w 195"/>
                    <a:gd name="T11" fmla="*/ 21 h 194"/>
                    <a:gd name="T12" fmla="*/ 65 w 195"/>
                    <a:gd name="T13" fmla="*/ 56 h 194"/>
                    <a:gd name="T14" fmla="*/ 35 w 195"/>
                    <a:gd name="T15" fmla="*/ 120 h 194"/>
                    <a:gd name="T16" fmla="*/ 107 w 195"/>
                    <a:gd name="T17" fmla="*/ 122 h 194"/>
                    <a:gd name="T18" fmla="*/ 95 w 195"/>
                    <a:gd name="T19" fmla="*/ 192 h 194"/>
                    <a:gd name="T20" fmla="*/ 165 w 195"/>
                    <a:gd name="T21" fmla="*/ 194 h 194"/>
                    <a:gd name="T22" fmla="*/ 195 w 195"/>
                    <a:gd name="T23" fmla="*/ 165 h 194"/>
                    <a:gd name="T24" fmla="*/ 122 w 195"/>
                    <a:gd name="T25" fmla="*/ 160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5" h="194">
                      <a:moveTo>
                        <a:pt x="122" y="160"/>
                      </a:moveTo>
                      <a:lnTo>
                        <a:pt x="135" y="93"/>
                      </a:lnTo>
                      <a:lnTo>
                        <a:pt x="65" y="90"/>
                      </a:lnTo>
                      <a:lnTo>
                        <a:pt x="92" y="26"/>
                      </a:lnTo>
                      <a:lnTo>
                        <a:pt x="45" y="0"/>
                      </a:lnTo>
                      <a:lnTo>
                        <a:pt x="0" y="21"/>
                      </a:lnTo>
                      <a:lnTo>
                        <a:pt x="65" y="56"/>
                      </a:lnTo>
                      <a:lnTo>
                        <a:pt x="35" y="120"/>
                      </a:lnTo>
                      <a:lnTo>
                        <a:pt x="107" y="122"/>
                      </a:lnTo>
                      <a:lnTo>
                        <a:pt x="95" y="192"/>
                      </a:lnTo>
                      <a:lnTo>
                        <a:pt x="165" y="194"/>
                      </a:lnTo>
                      <a:lnTo>
                        <a:pt x="195" y="165"/>
                      </a:lnTo>
                      <a:lnTo>
                        <a:pt x="122" y="160"/>
                      </a:lnTo>
                      <a:close/>
                    </a:path>
                  </a:pathLst>
                </a:custGeom>
                <a:solidFill>
                  <a:srgbClr val="FEEC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335" name="Freeform 146"/>
                <p:cNvSpPr>
                  <a:spLocks/>
                </p:cNvSpPr>
                <p:nvPr/>
              </p:nvSpPr>
              <p:spPr bwMode="auto">
                <a:xfrm>
                  <a:off x="1828" y="1680"/>
                  <a:ext cx="43" cy="67"/>
                </a:xfrm>
                <a:custGeom>
                  <a:avLst/>
                  <a:gdLst>
                    <a:gd name="T0" fmla="*/ 15 w 43"/>
                    <a:gd name="T1" fmla="*/ 67 h 67"/>
                    <a:gd name="T2" fmla="*/ 43 w 43"/>
                    <a:gd name="T3" fmla="*/ 37 h 67"/>
                    <a:gd name="T4" fmla="*/ 35 w 43"/>
                    <a:gd name="T5" fmla="*/ 0 h 67"/>
                    <a:gd name="T6" fmla="*/ 0 w 43"/>
                    <a:gd name="T7" fmla="*/ 3 h 67"/>
                    <a:gd name="T8" fmla="*/ 15 w 43"/>
                    <a:gd name="T9" fmla="*/ 67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67">
                      <a:moveTo>
                        <a:pt x="15" y="67"/>
                      </a:moveTo>
                      <a:lnTo>
                        <a:pt x="43" y="37"/>
                      </a:lnTo>
                      <a:lnTo>
                        <a:pt x="35" y="0"/>
                      </a:lnTo>
                      <a:lnTo>
                        <a:pt x="0" y="3"/>
                      </a:lnTo>
                      <a:lnTo>
                        <a:pt x="15" y="67"/>
                      </a:lnTo>
                      <a:close/>
                    </a:path>
                  </a:pathLst>
                </a:custGeom>
                <a:solidFill>
                  <a:srgbClr val="E37600"/>
                </a:solidFill>
                <a:ln w="3175">
                  <a:solidFill>
                    <a:srgbClr val="000000"/>
                  </a:solidFill>
                  <a:round/>
                  <a:headEnd/>
                  <a:tailEnd/>
                </a:ln>
              </p:spPr>
              <p:txBody>
                <a:bodyPr/>
                <a:lstStyle/>
                <a:p>
                  <a:endParaRPr lang="pt-PT" sz="2000">
                    <a:latin typeface="+mj-lt"/>
                  </a:endParaRPr>
                </a:p>
              </p:txBody>
            </p:sp>
            <p:sp>
              <p:nvSpPr>
                <p:cNvPr id="336" name="Freeform 147"/>
                <p:cNvSpPr>
                  <a:spLocks/>
                </p:cNvSpPr>
                <p:nvPr/>
              </p:nvSpPr>
              <p:spPr bwMode="auto">
                <a:xfrm>
                  <a:off x="1513" y="1584"/>
                  <a:ext cx="416" cy="176"/>
                </a:xfrm>
                <a:custGeom>
                  <a:avLst/>
                  <a:gdLst>
                    <a:gd name="T0" fmla="*/ 1338 w 166"/>
                    <a:gd name="T1" fmla="*/ 0 h 66"/>
                    <a:gd name="T2" fmla="*/ 0 w 166"/>
                    <a:gd name="T3" fmla="*/ 1251 h 66"/>
                    <a:gd name="T4" fmla="*/ 1150 w 166"/>
                    <a:gd name="T5" fmla="*/ 205 h 66"/>
                    <a:gd name="T6" fmla="*/ 2423 w 166"/>
                    <a:gd name="T7" fmla="*/ 683 h 66"/>
                    <a:gd name="T8" fmla="*/ 2614 w 166"/>
                    <a:gd name="T9" fmla="*/ 477 h 66"/>
                    <a:gd name="T10" fmla="*/ 1338 w 166"/>
                    <a:gd name="T11" fmla="*/ 0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6" h="66">
                      <a:moveTo>
                        <a:pt x="85" y="0"/>
                      </a:moveTo>
                      <a:cubicBezTo>
                        <a:pt x="54" y="0"/>
                        <a:pt x="14" y="32"/>
                        <a:pt x="0" y="66"/>
                      </a:cubicBezTo>
                      <a:cubicBezTo>
                        <a:pt x="15" y="36"/>
                        <a:pt x="46" y="11"/>
                        <a:pt x="73" y="11"/>
                      </a:cubicBezTo>
                      <a:cubicBezTo>
                        <a:pt x="111" y="11"/>
                        <a:pt x="154" y="36"/>
                        <a:pt x="154" y="36"/>
                      </a:cubicBezTo>
                      <a:cubicBezTo>
                        <a:pt x="166" y="25"/>
                        <a:pt x="166" y="25"/>
                        <a:pt x="166" y="25"/>
                      </a:cubicBezTo>
                      <a:cubicBezTo>
                        <a:pt x="166" y="25"/>
                        <a:pt x="122" y="0"/>
                        <a:pt x="85" y="0"/>
                      </a:cubicBezTo>
                      <a:close/>
                    </a:path>
                  </a:pathLst>
                </a:custGeom>
                <a:solidFill>
                  <a:srgbClr val="FEEC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337" name="Freeform 148"/>
                <p:cNvSpPr>
                  <a:spLocks/>
                </p:cNvSpPr>
                <p:nvPr/>
              </p:nvSpPr>
              <p:spPr bwMode="auto">
                <a:xfrm>
                  <a:off x="1773" y="1749"/>
                  <a:ext cx="55" cy="59"/>
                </a:xfrm>
                <a:custGeom>
                  <a:avLst/>
                  <a:gdLst>
                    <a:gd name="T0" fmla="*/ 25 w 55"/>
                    <a:gd name="T1" fmla="*/ 59 h 59"/>
                    <a:gd name="T2" fmla="*/ 55 w 55"/>
                    <a:gd name="T3" fmla="*/ 27 h 59"/>
                    <a:gd name="T4" fmla="*/ 40 w 55"/>
                    <a:gd name="T5" fmla="*/ 0 h 59"/>
                    <a:gd name="T6" fmla="*/ 0 w 55"/>
                    <a:gd name="T7" fmla="*/ 3 h 59"/>
                    <a:gd name="T8" fmla="*/ 25 w 55"/>
                    <a:gd name="T9" fmla="*/ 59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59">
                      <a:moveTo>
                        <a:pt x="25" y="59"/>
                      </a:moveTo>
                      <a:lnTo>
                        <a:pt x="55" y="27"/>
                      </a:lnTo>
                      <a:lnTo>
                        <a:pt x="40" y="0"/>
                      </a:lnTo>
                      <a:lnTo>
                        <a:pt x="0" y="3"/>
                      </a:lnTo>
                      <a:lnTo>
                        <a:pt x="25" y="59"/>
                      </a:lnTo>
                      <a:close/>
                    </a:path>
                  </a:pathLst>
                </a:custGeom>
                <a:solidFill>
                  <a:srgbClr val="E37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338" name="Freeform 149"/>
                <p:cNvSpPr>
                  <a:spLocks/>
                </p:cNvSpPr>
                <p:nvPr/>
              </p:nvSpPr>
              <p:spPr bwMode="auto">
                <a:xfrm>
                  <a:off x="1491" y="1613"/>
                  <a:ext cx="408" cy="480"/>
                </a:xfrm>
                <a:custGeom>
                  <a:avLst/>
                  <a:gdLst>
                    <a:gd name="T0" fmla="*/ 1284 w 163"/>
                    <a:gd name="T1" fmla="*/ 3413 h 180"/>
                    <a:gd name="T2" fmla="*/ 0 w 163"/>
                    <a:gd name="T3" fmla="*/ 1707 h 180"/>
                    <a:gd name="T4" fmla="*/ 1284 w 163"/>
                    <a:gd name="T5" fmla="*/ 0 h 180"/>
                    <a:gd name="T6" fmla="*/ 2556 w 163"/>
                    <a:gd name="T7" fmla="*/ 477 h 180"/>
                    <a:gd name="T8" fmla="*/ 2118 w 163"/>
                    <a:gd name="T9" fmla="*/ 491 h 180"/>
                    <a:gd name="T10" fmla="*/ 2213 w 163"/>
                    <a:gd name="T11" fmla="*/ 947 h 180"/>
                    <a:gd name="T12" fmla="*/ 1772 w 163"/>
                    <a:gd name="T13" fmla="*/ 989 h 180"/>
                    <a:gd name="T14" fmla="*/ 1930 w 163"/>
                    <a:gd name="T15" fmla="*/ 1387 h 180"/>
                    <a:gd name="T16" fmla="*/ 1472 w 163"/>
                    <a:gd name="T17" fmla="*/ 1613 h 180"/>
                    <a:gd name="T18" fmla="*/ 1880 w 163"/>
                    <a:gd name="T19" fmla="*/ 1856 h 180"/>
                    <a:gd name="T20" fmla="*/ 1692 w 163"/>
                    <a:gd name="T21" fmla="*/ 2312 h 180"/>
                    <a:gd name="T22" fmla="*/ 2150 w 163"/>
                    <a:gd name="T23" fmla="*/ 2333 h 180"/>
                    <a:gd name="T24" fmla="*/ 2068 w 163"/>
                    <a:gd name="T25" fmla="*/ 2824 h 180"/>
                    <a:gd name="T26" fmla="*/ 2506 w 163"/>
                    <a:gd name="T27" fmla="*/ 2845 h 180"/>
                    <a:gd name="T28" fmla="*/ 1284 w 163"/>
                    <a:gd name="T29" fmla="*/ 3413 h 1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3" h="180">
                      <a:moveTo>
                        <a:pt x="82" y="180"/>
                      </a:moveTo>
                      <a:cubicBezTo>
                        <a:pt x="36" y="180"/>
                        <a:pt x="0" y="131"/>
                        <a:pt x="0" y="90"/>
                      </a:cubicBezTo>
                      <a:cubicBezTo>
                        <a:pt x="0" y="49"/>
                        <a:pt x="44" y="0"/>
                        <a:pt x="82" y="0"/>
                      </a:cubicBezTo>
                      <a:cubicBezTo>
                        <a:pt x="120" y="0"/>
                        <a:pt x="163" y="25"/>
                        <a:pt x="163" y="25"/>
                      </a:cubicBezTo>
                      <a:cubicBezTo>
                        <a:pt x="135" y="26"/>
                        <a:pt x="135" y="26"/>
                        <a:pt x="135" y="26"/>
                      </a:cubicBezTo>
                      <a:cubicBezTo>
                        <a:pt x="141" y="50"/>
                        <a:pt x="141" y="50"/>
                        <a:pt x="141" y="50"/>
                      </a:cubicBezTo>
                      <a:cubicBezTo>
                        <a:pt x="113" y="52"/>
                        <a:pt x="113" y="52"/>
                        <a:pt x="113" y="52"/>
                      </a:cubicBezTo>
                      <a:cubicBezTo>
                        <a:pt x="123" y="73"/>
                        <a:pt x="123" y="73"/>
                        <a:pt x="123" y="73"/>
                      </a:cubicBezTo>
                      <a:cubicBezTo>
                        <a:pt x="94" y="85"/>
                        <a:pt x="94" y="85"/>
                        <a:pt x="94" y="85"/>
                      </a:cubicBezTo>
                      <a:cubicBezTo>
                        <a:pt x="120" y="98"/>
                        <a:pt x="120" y="98"/>
                        <a:pt x="120" y="98"/>
                      </a:cubicBezTo>
                      <a:cubicBezTo>
                        <a:pt x="108" y="122"/>
                        <a:pt x="108" y="122"/>
                        <a:pt x="108" y="122"/>
                      </a:cubicBezTo>
                      <a:cubicBezTo>
                        <a:pt x="137" y="123"/>
                        <a:pt x="137" y="123"/>
                        <a:pt x="137" y="123"/>
                      </a:cubicBezTo>
                      <a:cubicBezTo>
                        <a:pt x="132" y="149"/>
                        <a:pt x="132" y="149"/>
                        <a:pt x="132" y="149"/>
                      </a:cubicBezTo>
                      <a:cubicBezTo>
                        <a:pt x="160" y="150"/>
                        <a:pt x="160" y="150"/>
                        <a:pt x="160" y="150"/>
                      </a:cubicBezTo>
                      <a:cubicBezTo>
                        <a:pt x="160" y="150"/>
                        <a:pt x="129" y="180"/>
                        <a:pt x="82" y="180"/>
                      </a:cubicBezTo>
                      <a:close/>
                    </a:path>
                  </a:pathLst>
                </a:custGeom>
                <a:solidFill>
                  <a:srgbClr val="FF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339" name="Freeform 150"/>
                <p:cNvSpPr>
                  <a:spLocks noEditPoints="1"/>
                </p:cNvSpPr>
                <p:nvPr/>
              </p:nvSpPr>
              <p:spPr bwMode="auto">
                <a:xfrm>
                  <a:off x="1763" y="1845"/>
                  <a:ext cx="98" cy="163"/>
                </a:xfrm>
                <a:custGeom>
                  <a:avLst/>
                  <a:gdLst>
                    <a:gd name="T0" fmla="*/ 55 w 98"/>
                    <a:gd name="T1" fmla="*/ 0 h 163"/>
                    <a:gd name="T2" fmla="*/ 28 w 98"/>
                    <a:gd name="T3" fmla="*/ 30 h 163"/>
                    <a:gd name="T4" fmla="*/ 28 w 98"/>
                    <a:gd name="T5" fmla="*/ 30 h 163"/>
                    <a:gd name="T6" fmla="*/ 0 w 98"/>
                    <a:gd name="T7" fmla="*/ 94 h 163"/>
                    <a:gd name="T8" fmla="*/ 30 w 98"/>
                    <a:gd name="T9" fmla="*/ 64 h 163"/>
                    <a:gd name="T10" fmla="*/ 28 w 98"/>
                    <a:gd name="T11" fmla="*/ 64 h 163"/>
                    <a:gd name="T12" fmla="*/ 55 w 98"/>
                    <a:gd name="T13" fmla="*/ 0 h 163"/>
                    <a:gd name="T14" fmla="*/ 55 w 98"/>
                    <a:gd name="T15" fmla="*/ 0 h 163"/>
                    <a:gd name="T16" fmla="*/ 98 w 98"/>
                    <a:gd name="T17" fmla="*/ 67 h 163"/>
                    <a:gd name="T18" fmla="*/ 98 w 98"/>
                    <a:gd name="T19" fmla="*/ 67 h 163"/>
                    <a:gd name="T20" fmla="*/ 68 w 98"/>
                    <a:gd name="T21" fmla="*/ 96 h 163"/>
                    <a:gd name="T22" fmla="*/ 70 w 98"/>
                    <a:gd name="T23" fmla="*/ 96 h 163"/>
                    <a:gd name="T24" fmla="*/ 58 w 98"/>
                    <a:gd name="T25" fmla="*/ 163 h 163"/>
                    <a:gd name="T26" fmla="*/ 85 w 98"/>
                    <a:gd name="T27" fmla="*/ 134 h 163"/>
                    <a:gd name="T28" fmla="*/ 85 w 98"/>
                    <a:gd name="T29" fmla="*/ 134 h 163"/>
                    <a:gd name="T30" fmla="*/ 98 w 98"/>
                    <a:gd name="T31" fmla="*/ 67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8" h="163">
                      <a:moveTo>
                        <a:pt x="55" y="0"/>
                      </a:moveTo>
                      <a:lnTo>
                        <a:pt x="28" y="30"/>
                      </a:lnTo>
                      <a:lnTo>
                        <a:pt x="0" y="94"/>
                      </a:lnTo>
                      <a:lnTo>
                        <a:pt x="30" y="64"/>
                      </a:lnTo>
                      <a:lnTo>
                        <a:pt x="28" y="64"/>
                      </a:lnTo>
                      <a:lnTo>
                        <a:pt x="55" y="0"/>
                      </a:lnTo>
                      <a:close/>
                      <a:moveTo>
                        <a:pt x="98" y="67"/>
                      </a:moveTo>
                      <a:lnTo>
                        <a:pt x="98" y="67"/>
                      </a:lnTo>
                      <a:lnTo>
                        <a:pt x="68" y="96"/>
                      </a:lnTo>
                      <a:lnTo>
                        <a:pt x="70" y="96"/>
                      </a:lnTo>
                      <a:lnTo>
                        <a:pt x="58" y="163"/>
                      </a:lnTo>
                      <a:lnTo>
                        <a:pt x="85" y="134"/>
                      </a:lnTo>
                      <a:lnTo>
                        <a:pt x="98" y="67"/>
                      </a:lnTo>
                      <a:close/>
                    </a:path>
                  </a:pathLst>
                </a:custGeom>
                <a:solidFill>
                  <a:srgbClr val="E37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340" name="Freeform 151"/>
                <p:cNvSpPr>
                  <a:spLocks/>
                </p:cNvSpPr>
                <p:nvPr/>
              </p:nvSpPr>
              <p:spPr bwMode="auto">
                <a:xfrm>
                  <a:off x="1841" y="1643"/>
                  <a:ext cx="75" cy="29"/>
                </a:xfrm>
                <a:custGeom>
                  <a:avLst/>
                  <a:gdLst>
                    <a:gd name="T0" fmla="*/ 470 w 30"/>
                    <a:gd name="T1" fmla="*/ 55 h 11"/>
                    <a:gd name="T2" fmla="*/ 345 w 30"/>
                    <a:gd name="T3" fmla="*/ 200 h 11"/>
                    <a:gd name="T4" fmla="*/ 0 w 30"/>
                    <a:gd name="T5" fmla="*/ 0 h 11"/>
                    <a:gd name="T6" fmla="*/ 470 w 30"/>
                    <a:gd name="T7" fmla="*/ 55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11">
                      <a:moveTo>
                        <a:pt x="30" y="3"/>
                      </a:moveTo>
                      <a:cubicBezTo>
                        <a:pt x="22" y="11"/>
                        <a:pt x="22" y="11"/>
                        <a:pt x="22" y="11"/>
                      </a:cubicBezTo>
                      <a:cubicBezTo>
                        <a:pt x="0" y="0"/>
                        <a:pt x="0" y="0"/>
                        <a:pt x="0" y="0"/>
                      </a:cubicBezTo>
                      <a:cubicBezTo>
                        <a:pt x="5" y="2"/>
                        <a:pt x="23" y="8"/>
                        <a:pt x="3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341" name="Freeform 152"/>
                <p:cNvSpPr>
                  <a:spLocks/>
                </p:cNvSpPr>
                <p:nvPr/>
              </p:nvSpPr>
              <p:spPr bwMode="auto">
                <a:xfrm>
                  <a:off x="1508" y="1627"/>
                  <a:ext cx="180" cy="448"/>
                </a:xfrm>
                <a:custGeom>
                  <a:avLst/>
                  <a:gdLst>
                    <a:gd name="T0" fmla="*/ 1125 w 72"/>
                    <a:gd name="T1" fmla="*/ 0 h 168"/>
                    <a:gd name="T2" fmla="*/ 0 w 72"/>
                    <a:gd name="T3" fmla="*/ 1592 h 168"/>
                    <a:gd name="T4" fmla="*/ 1063 w 72"/>
                    <a:gd name="T5" fmla="*/ 3187 h 168"/>
                    <a:gd name="T6" fmla="*/ 188 w 72"/>
                    <a:gd name="T7" fmla="*/ 1592 h 168"/>
                    <a:gd name="T8" fmla="*/ 1125 w 72"/>
                    <a:gd name="T9" fmla="*/ 0 h 1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168">
                      <a:moveTo>
                        <a:pt x="72" y="0"/>
                      </a:moveTo>
                      <a:cubicBezTo>
                        <a:pt x="37" y="4"/>
                        <a:pt x="0" y="47"/>
                        <a:pt x="0" y="84"/>
                      </a:cubicBezTo>
                      <a:cubicBezTo>
                        <a:pt x="0" y="120"/>
                        <a:pt x="28" y="162"/>
                        <a:pt x="68" y="168"/>
                      </a:cubicBezTo>
                      <a:cubicBezTo>
                        <a:pt x="35" y="154"/>
                        <a:pt x="12" y="117"/>
                        <a:pt x="12" y="84"/>
                      </a:cubicBezTo>
                      <a:cubicBezTo>
                        <a:pt x="12" y="51"/>
                        <a:pt x="41" y="13"/>
                        <a:pt x="72" y="0"/>
                      </a:cubicBezTo>
                      <a:close/>
                    </a:path>
                  </a:pathLst>
                </a:custGeom>
                <a:solidFill>
                  <a:srgbClr val="FEE0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342" name="Freeform 153"/>
                <p:cNvSpPr>
                  <a:spLocks/>
                </p:cNvSpPr>
                <p:nvPr/>
              </p:nvSpPr>
              <p:spPr bwMode="auto">
                <a:xfrm>
                  <a:off x="1508" y="1632"/>
                  <a:ext cx="155" cy="435"/>
                </a:xfrm>
                <a:custGeom>
                  <a:avLst/>
                  <a:gdLst>
                    <a:gd name="T0" fmla="*/ 63 w 62"/>
                    <a:gd name="T1" fmla="*/ 1559 h 163"/>
                    <a:gd name="T2" fmla="*/ 970 w 62"/>
                    <a:gd name="T3" fmla="*/ 0 h 163"/>
                    <a:gd name="T4" fmla="*/ 0 w 62"/>
                    <a:gd name="T5" fmla="*/ 1559 h 163"/>
                    <a:gd name="T6" fmla="*/ 875 w 62"/>
                    <a:gd name="T7" fmla="*/ 3098 h 163"/>
                    <a:gd name="T8" fmla="*/ 63 w 62"/>
                    <a:gd name="T9" fmla="*/ 1559 h 1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163">
                      <a:moveTo>
                        <a:pt x="4" y="82"/>
                      </a:moveTo>
                      <a:cubicBezTo>
                        <a:pt x="4" y="50"/>
                        <a:pt x="32" y="12"/>
                        <a:pt x="62" y="0"/>
                      </a:cubicBezTo>
                      <a:cubicBezTo>
                        <a:pt x="30" y="10"/>
                        <a:pt x="0" y="49"/>
                        <a:pt x="0" y="82"/>
                      </a:cubicBezTo>
                      <a:cubicBezTo>
                        <a:pt x="0" y="114"/>
                        <a:pt x="23" y="152"/>
                        <a:pt x="56" y="163"/>
                      </a:cubicBezTo>
                      <a:cubicBezTo>
                        <a:pt x="25" y="150"/>
                        <a:pt x="4" y="114"/>
                        <a:pt x="4" y="8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343" name="Freeform 154"/>
                <p:cNvSpPr>
                  <a:spLocks/>
                </p:cNvSpPr>
                <p:nvPr/>
              </p:nvSpPr>
              <p:spPr bwMode="auto">
                <a:xfrm>
                  <a:off x="1726" y="1819"/>
                  <a:ext cx="195" cy="194"/>
                </a:xfrm>
                <a:custGeom>
                  <a:avLst/>
                  <a:gdLst>
                    <a:gd name="T0" fmla="*/ 122 w 195"/>
                    <a:gd name="T1" fmla="*/ 160 h 194"/>
                    <a:gd name="T2" fmla="*/ 135 w 195"/>
                    <a:gd name="T3" fmla="*/ 93 h 194"/>
                    <a:gd name="T4" fmla="*/ 65 w 195"/>
                    <a:gd name="T5" fmla="*/ 90 h 194"/>
                    <a:gd name="T6" fmla="*/ 92 w 195"/>
                    <a:gd name="T7" fmla="*/ 26 h 194"/>
                    <a:gd name="T8" fmla="*/ 45 w 195"/>
                    <a:gd name="T9" fmla="*/ 0 h 194"/>
                    <a:gd name="T10" fmla="*/ 0 w 195"/>
                    <a:gd name="T11" fmla="*/ 21 h 194"/>
                    <a:gd name="T12" fmla="*/ 65 w 195"/>
                    <a:gd name="T13" fmla="*/ 56 h 194"/>
                    <a:gd name="T14" fmla="*/ 35 w 195"/>
                    <a:gd name="T15" fmla="*/ 120 h 194"/>
                    <a:gd name="T16" fmla="*/ 107 w 195"/>
                    <a:gd name="T17" fmla="*/ 122 h 194"/>
                    <a:gd name="T18" fmla="*/ 95 w 195"/>
                    <a:gd name="T19" fmla="*/ 192 h 194"/>
                    <a:gd name="T20" fmla="*/ 165 w 195"/>
                    <a:gd name="T21" fmla="*/ 194 h 194"/>
                    <a:gd name="T22" fmla="*/ 195 w 195"/>
                    <a:gd name="T23" fmla="*/ 165 h 194"/>
                    <a:gd name="T24" fmla="*/ 122 w 195"/>
                    <a:gd name="T25" fmla="*/ 160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5" h="194">
                      <a:moveTo>
                        <a:pt x="122" y="160"/>
                      </a:moveTo>
                      <a:lnTo>
                        <a:pt x="135" y="93"/>
                      </a:lnTo>
                      <a:lnTo>
                        <a:pt x="65" y="90"/>
                      </a:lnTo>
                      <a:lnTo>
                        <a:pt x="92" y="26"/>
                      </a:lnTo>
                      <a:lnTo>
                        <a:pt x="45" y="0"/>
                      </a:lnTo>
                      <a:lnTo>
                        <a:pt x="0" y="21"/>
                      </a:lnTo>
                      <a:lnTo>
                        <a:pt x="65" y="56"/>
                      </a:lnTo>
                      <a:lnTo>
                        <a:pt x="35" y="120"/>
                      </a:lnTo>
                      <a:lnTo>
                        <a:pt x="107" y="122"/>
                      </a:lnTo>
                      <a:lnTo>
                        <a:pt x="95" y="192"/>
                      </a:lnTo>
                      <a:lnTo>
                        <a:pt x="165" y="194"/>
                      </a:lnTo>
                      <a:lnTo>
                        <a:pt x="195" y="165"/>
                      </a:lnTo>
                      <a:lnTo>
                        <a:pt x="122" y="160"/>
                      </a:lnTo>
                      <a:close/>
                    </a:path>
                  </a:pathLst>
                </a:custGeom>
                <a:noFill/>
                <a:ln w="317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PT" sz="2000">
                    <a:latin typeface="+mj-lt"/>
                  </a:endParaRPr>
                </a:p>
              </p:txBody>
            </p:sp>
            <p:sp>
              <p:nvSpPr>
                <p:cNvPr id="344" name="Freeform 155"/>
                <p:cNvSpPr>
                  <a:spLocks/>
                </p:cNvSpPr>
                <p:nvPr/>
              </p:nvSpPr>
              <p:spPr bwMode="auto">
                <a:xfrm>
                  <a:off x="1828" y="1680"/>
                  <a:ext cx="43" cy="67"/>
                </a:xfrm>
                <a:custGeom>
                  <a:avLst/>
                  <a:gdLst>
                    <a:gd name="T0" fmla="*/ 15 w 43"/>
                    <a:gd name="T1" fmla="*/ 67 h 67"/>
                    <a:gd name="T2" fmla="*/ 43 w 43"/>
                    <a:gd name="T3" fmla="*/ 37 h 67"/>
                    <a:gd name="T4" fmla="*/ 35 w 43"/>
                    <a:gd name="T5" fmla="*/ 0 h 67"/>
                    <a:gd name="T6" fmla="*/ 0 w 43"/>
                    <a:gd name="T7" fmla="*/ 3 h 67"/>
                    <a:gd name="T8" fmla="*/ 15 w 43"/>
                    <a:gd name="T9" fmla="*/ 67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67">
                      <a:moveTo>
                        <a:pt x="15" y="67"/>
                      </a:moveTo>
                      <a:lnTo>
                        <a:pt x="43" y="37"/>
                      </a:lnTo>
                      <a:lnTo>
                        <a:pt x="35" y="0"/>
                      </a:lnTo>
                      <a:lnTo>
                        <a:pt x="0" y="3"/>
                      </a:lnTo>
                      <a:lnTo>
                        <a:pt x="15" y="67"/>
                      </a:lnTo>
                      <a:close/>
                    </a:path>
                  </a:pathLst>
                </a:custGeom>
                <a:noFill/>
                <a:ln w="317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PT" sz="2000">
                    <a:latin typeface="+mj-lt"/>
                  </a:endParaRPr>
                </a:p>
              </p:txBody>
            </p:sp>
            <p:sp>
              <p:nvSpPr>
                <p:cNvPr id="345" name="Line 156"/>
                <p:cNvSpPr>
                  <a:spLocks noChangeShapeType="1"/>
                </p:cNvSpPr>
                <p:nvPr/>
              </p:nvSpPr>
              <p:spPr bwMode="auto">
                <a:xfrm flipV="1">
                  <a:off x="1791" y="1845"/>
                  <a:ext cx="27" cy="32"/>
                </a:xfrm>
                <a:prstGeom prst="line">
                  <a:avLst/>
                </a:prstGeom>
                <a:noFill/>
                <a:ln w="3175" cap="rnd">
                  <a:solidFill>
                    <a:srgbClr val="333333"/>
                  </a:solidFill>
                  <a:round/>
                  <a:headEnd/>
                  <a:tailEnd/>
                </a:ln>
                <a:extLst>
                  <a:ext uri="{909E8E84-426E-40DD-AFC4-6F175D3DCCD1}">
                    <a14:hiddenFill xmlns:a14="http://schemas.microsoft.com/office/drawing/2010/main">
                      <a:noFill/>
                    </a14:hiddenFill>
                  </a:ext>
                </a:extLst>
              </p:spPr>
              <p:txBody>
                <a:bodyPr/>
                <a:lstStyle/>
                <a:p>
                  <a:endParaRPr lang="pt-PT" sz="2000">
                    <a:latin typeface="+mj-lt"/>
                  </a:endParaRPr>
                </a:p>
              </p:txBody>
            </p:sp>
            <p:sp>
              <p:nvSpPr>
                <p:cNvPr id="346" name="Line 157"/>
                <p:cNvSpPr>
                  <a:spLocks noChangeShapeType="1"/>
                </p:cNvSpPr>
                <p:nvPr/>
              </p:nvSpPr>
              <p:spPr bwMode="auto">
                <a:xfrm flipV="1">
                  <a:off x="1831" y="1912"/>
                  <a:ext cx="30" cy="32"/>
                </a:xfrm>
                <a:prstGeom prst="line">
                  <a:avLst/>
                </a:prstGeom>
                <a:noFill/>
                <a:ln w="3175" cap="rnd">
                  <a:solidFill>
                    <a:srgbClr val="333333"/>
                  </a:solidFill>
                  <a:round/>
                  <a:headEnd/>
                  <a:tailEnd/>
                </a:ln>
                <a:extLst>
                  <a:ext uri="{909E8E84-426E-40DD-AFC4-6F175D3DCCD1}">
                    <a14:hiddenFill xmlns:a14="http://schemas.microsoft.com/office/drawing/2010/main">
                      <a:noFill/>
                    </a14:hiddenFill>
                  </a:ext>
                </a:extLst>
              </p:spPr>
              <p:txBody>
                <a:bodyPr/>
                <a:lstStyle/>
                <a:p>
                  <a:endParaRPr lang="pt-PT" sz="2000">
                    <a:latin typeface="+mj-lt"/>
                  </a:endParaRPr>
                </a:p>
              </p:txBody>
            </p:sp>
            <p:sp>
              <p:nvSpPr>
                <p:cNvPr id="347" name="Line 158"/>
                <p:cNvSpPr>
                  <a:spLocks noChangeShapeType="1"/>
                </p:cNvSpPr>
                <p:nvPr/>
              </p:nvSpPr>
              <p:spPr bwMode="auto">
                <a:xfrm flipV="1">
                  <a:off x="1761" y="1909"/>
                  <a:ext cx="30" cy="30"/>
                </a:xfrm>
                <a:prstGeom prst="line">
                  <a:avLst/>
                </a:prstGeom>
                <a:noFill/>
                <a:ln w="3175" cap="rnd">
                  <a:solidFill>
                    <a:srgbClr val="333333"/>
                  </a:solidFill>
                  <a:round/>
                  <a:headEnd/>
                  <a:tailEnd/>
                </a:ln>
                <a:extLst>
                  <a:ext uri="{909E8E84-426E-40DD-AFC4-6F175D3DCCD1}">
                    <a14:hiddenFill xmlns:a14="http://schemas.microsoft.com/office/drawing/2010/main">
                      <a:noFill/>
                    </a14:hiddenFill>
                  </a:ext>
                </a:extLst>
              </p:spPr>
              <p:txBody>
                <a:bodyPr/>
                <a:lstStyle/>
                <a:p>
                  <a:endParaRPr lang="pt-PT" sz="2000">
                    <a:latin typeface="+mj-lt"/>
                  </a:endParaRPr>
                </a:p>
              </p:txBody>
            </p:sp>
            <p:sp>
              <p:nvSpPr>
                <p:cNvPr id="348" name="Line 159"/>
                <p:cNvSpPr>
                  <a:spLocks noChangeShapeType="1"/>
                </p:cNvSpPr>
                <p:nvPr/>
              </p:nvSpPr>
              <p:spPr bwMode="auto">
                <a:xfrm flipV="1">
                  <a:off x="1821" y="1979"/>
                  <a:ext cx="27" cy="32"/>
                </a:xfrm>
                <a:prstGeom prst="line">
                  <a:avLst/>
                </a:prstGeom>
                <a:noFill/>
                <a:ln w="3175" cap="rnd">
                  <a:solidFill>
                    <a:srgbClr val="333333"/>
                  </a:solidFill>
                  <a:round/>
                  <a:headEnd/>
                  <a:tailEnd/>
                </a:ln>
                <a:extLst>
                  <a:ext uri="{909E8E84-426E-40DD-AFC4-6F175D3DCCD1}">
                    <a14:hiddenFill xmlns:a14="http://schemas.microsoft.com/office/drawing/2010/main">
                      <a:noFill/>
                    </a14:hiddenFill>
                  </a:ext>
                </a:extLst>
              </p:spPr>
              <p:txBody>
                <a:bodyPr/>
                <a:lstStyle/>
                <a:p>
                  <a:endParaRPr lang="pt-PT" sz="2000">
                    <a:latin typeface="+mj-lt"/>
                  </a:endParaRPr>
                </a:p>
              </p:txBody>
            </p:sp>
            <p:sp>
              <p:nvSpPr>
                <p:cNvPr id="349" name="Freeform 160"/>
                <p:cNvSpPr>
                  <a:spLocks/>
                </p:cNvSpPr>
                <p:nvPr/>
              </p:nvSpPr>
              <p:spPr bwMode="auto">
                <a:xfrm>
                  <a:off x="1513" y="1584"/>
                  <a:ext cx="416" cy="176"/>
                </a:xfrm>
                <a:custGeom>
                  <a:avLst/>
                  <a:gdLst>
                    <a:gd name="T0" fmla="*/ 1338 w 166"/>
                    <a:gd name="T1" fmla="*/ 0 h 66"/>
                    <a:gd name="T2" fmla="*/ 0 w 166"/>
                    <a:gd name="T3" fmla="*/ 1251 h 66"/>
                    <a:gd name="T4" fmla="*/ 1150 w 166"/>
                    <a:gd name="T5" fmla="*/ 205 h 66"/>
                    <a:gd name="T6" fmla="*/ 2423 w 166"/>
                    <a:gd name="T7" fmla="*/ 683 h 66"/>
                    <a:gd name="T8" fmla="*/ 2614 w 166"/>
                    <a:gd name="T9" fmla="*/ 477 h 66"/>
                    <a:gd name="T10" fmla="*/ 1338 w 166"/>
                    <a:gd name="T11" fmla="*/ 0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6" h="66">
                      <a:moveTo>
                        <a:pt x="85" y="0"/>
                      </a:moveTo>
                      <a:cubicBezTo>
                        <a:pt x="54" y="0"/>
                        <a:pt x="14" y="32"/>
                        <a:pt x="0" y="66"/>
                      </a:cubicBezTo>
                      <a:cubicBezTo>
                        <a:pt x="15" y="36"/>
                        <a:pt x="46" y="11"/>
                        <a:pt x="73" y="11"/>
                      </a:cubicBezTo>
                      <a:cubicBezTo>
                        <a:pt x="111" y="11"/>
                        <a:pt x="154" y="36"/>
                        <a:pt x="154" y="36"/>
                      </a:cubicBezTo>
                      <a:cubicBezTo>
                        <a:pt x="166" y="25"/>
                        <a:pt x="166" y="25"/>
                        <a:pt x="166" y="25"/>
                      </a:cubicBezTo>
                      <a:cubicBezTo>
                        <a:pt x="166" y="25"/>
                        <a:pt x="122" y="0"/>
                        <a:pt x="85" y="0"/>
                      </a:cubicBezTo>
                      <a:close/>
                    </a:path>
                  </a:pathLst>
                </a:custGeom>
                <a:noFill/>
                <a:ln w="317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PT" sz="2000">
                    <a:latin typeface="+mj-lt"/>
                  </a:endParaRPr>
                </a:p>
              </p:txBody>
            </p:sp>
            <p:sp>
              <p:nvSpPr>
                <p:cNvPr id="350" name="Freeform 161"/>
                <p:cNvSpPr>
                  <a:spLocks/>
                </p:cNvSpPr>
                <p:nvPr/>
              </p:nvSpPr>
              <p:spPr bwMode="auto">
                <a:xfrm>
                  <a:off x="1773" y="1749"/>
                  <a:ext cx="55" cy="59"/>
                </a:xfrm>
                <a:custGeom>
                  <a:avLst/>
                  <a:gdLst>
                    <a:gd name="T0" fmla="*/ 25 w 55"/>
                    <a:gd name="T1" fmla="*/ 59 h 59"/>
                    <a:gd name="T2" fmla="*/ 55 w 55"/>
                    <a:gd name="T3" fmla="*/ 27 h 59"/>
                    <a:gd name="T4" fmla="*/ 40 w 55"/>
                    <a:gd name="T5" fmla="*/ 0 h 59"/>
                    <a:gd name="T6" fmla="*/ 0 w 55"/>
                    <a:gd name="T7" fmla="*/ 3 h 59"/>
                    <a:gd name="T8" fmla="*/ 25 w 55"/>
                    <a:gd name="T9" fmla="*/ 59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59">
                      <a:moveTo>
                        <a:pt x="25" y="59"/>
                      </a:moveTo>
                      <a:lnTo>
                        <a:pt x="55" y="27"/>
                      </a:lnTo>
                      <a:lnTo>
                        <a:pt x="40" y="0"/>
                      </a:lnTo>
                      <a:lnTo>
                        <a:pt x="0" y="3"/>
                      </a:lnTo>
                      <a:lnTo>
                        <a:pt x="25" y="59"/>
                      </a:lnTo>
                      <a:close/>
                    </a:path>
                  </a:pathLst>
                </a:custGeom>
                <a:noFill/>
                <a:ln w="317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PT" sz="2000">
                    <a:latin typeface="+mj-lt"/>
                  </a:endParaRPr>
                </a:p>
              </p:txBody>
            </p:sp>
            <p:sp>
              <p:nvSpPr>
                <p:cNvPr id="351" name="Freeform 162"/>
                <p:cNvSpPr>
                  <a:spLocks/>
                </p:cNvSpPr>
                <p:nvPr/>
              </p:nvSpPr>
              <p:spPr bwMode="auto">
                <a:xfrm>
                  <a:off x="1491" y="1613"/>
                  <a:ext cx="408" cy="480"/>
                </a:xfrm>
                <a:custGeom>
                  <a:avLst/>
                  <a:gdLst>
                    <a:gd name="T0" fmla="*/ 1284 w 163"/>
                    <a:gd name="T1" fmla="*/ 3413 h 180"/>
                    <a:gd name="T2" fmla="*/ 0 w 163"/>
                    <a:gd name="T3" fmla="*/ 1707 h 180"/>
                    <a:gd name="T4" fmla="*/ 1284 w 163"/>
                    <a:gd name="T5" fmla="*/ 0 h 180"/>
                    <a:gd name="T6" fmla="*/ 2556 w 163"/>
                    <a:gd name="T7" fmla="*/ 477 h 180"/>
                    <a:gd name="T8" fmla="*/ 2118 w 163"/>
                    <a:gd name="T9" fmla="*/ 491 h 180"/>
                    <a:gd name="T10" fmla="*/ 2213 w 163"/>
                    <a:gd name="T11" fmla="*/ 947 h 180"/>
                    <a:gd name="T12" fmla="*/ 1772 w 163"/>
                    <a:gd name="T13" fmla="*/ 989 h 180"/>
                    <a:gd name="T14" fmla="*/ 1930 w 163"/>
                    <a:gd name="T15" fmla="*/ 1387 h 180"/>
                    <a:gd name="T16" fmla="*/ 1472 w 163"/>
                    <a:gd name="T17" fmla="*/ 1613 h 180"/>
                    <a:gd name="T18" fmla="*/ 1880 w 163"/>
                    <a:gd name="T19" fmla="*/ 1856 h 180"/>
                    <a:gd name="T20" fmla="*/ 1692 w 163"/>
                    <a:gd name="T21" fmla="*/ 2312 h 180"/>
                    <a:gd name="T22" fmla="*/ 2150 w 163"/>
                    <a:gd name="T23" fmla="*/ 2333 h 180"/>
                    <a:gd name="T24" fmla="*/ 2068 w 163"/>
                    <a:gd name="T25" fmla="*/ 2824 h 180"/>
                    <a:gd name="T26" fmla="*/ 2506 w 163"/>
                    <a:gd name="T27" fmla="*/ 2845 h 180"/>
                    <a:gd name="T28" fmla="*/ 1284 w 163"/>
                    <a:gd name="T29" fmla="*/ 3413 h 1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3" h="180">
                      <a:moveTo>
                        <a:pt x="82" y="180"/>
                      </a:moveTo>
                      <a:cubicBezTo>
                        <a:pt x="36" y="180"/>
                        <a:pt x="0" y="131"/>
                        <a:pt x="0" y="90"/>
                      </a:cubicBezTo>
                      <a:cubicBezTo>
                        <a:pt x="0" y="49"/>
                        <a:pt x="44" y="0"/>
                        <a:pt x="82" y="0"/>
                      </a:cubicBezTo>
                      <a:cubicBezTo>
                        <a:pt x="120" y="0"/>
                        <a:pt x="163" y="25"/>
                        <a:pt x="163" y="25"/>
                      </a:cubicBezTo>
                      <a:cubicBezTo>
                        <a:pt x="135" y="26"/>
                        <a:pt x="135" y="26"/>
                        <a:pt x="135" y="26"/>
                      </a:cubicBezTo>
                      <a:cubicBezTo>
                        <a:pt x="141" y="50"/>
                        <a:pt x="141" y="50"/>
                        <a:pt x="141" y="50"/>
                      </a:cubicBezTo>
                      <a:cubicBezTo>
                        <a:pt x="113" y="52"/>
                        <a:pt x="113" y="52"/>
                        <a:pt x="113" y="52"/>
                      </a:cubicBezTo>
                      <a:cubicBezTo>
                        <a:pt x="123" y="73"/>
                        <a:pt x="123" y="73"/>
                        <a:pt x="123" y="73"/>
                      </a:cubicBezTo>
                      <a:cubicBezTo>
                        <a:pt x="94" y="85"/>
                        <a:pt x="94" y="85"/>
                        <a:pt x="94" y="85"/>
                      </a:cubicBezTo>
                      <a:cubicBezTo>
                        <a:pt x="120" y="98"/>
                        <a:pt x="120" y="98"/>
                        <a:pt x="120" y="98"/>
                      </a:cubicBezTo>
                      <a:cubicBezTo>
                        <a:pt x="108" y="122"/>
                        <a:pt x="108" y="122"/>
                        <a:pt x="108" y="122"/>
                      </a:cubicBezTo>
                      <a:cubicBezTo>
                        <a:pt x="137" y="123"/>
                        <a:pt x="137" y="123"/>
                        <a:pt x="137" y="123"/>
                      </a:cubicBezTo>
                      <a:cubicBezTo>
                        <a:pt x="132" y="149"/>
                        <a:pt x="132" y="149"/>
                        <a:pt x="132" y="149"/>
                      </a:cubicBezTo>
                      <a:cubicBezTo>
                        <a:pt x="160" y="150"/>
                        <a:pt x="160" y="150"/>
                        <a:pt x="160" y="150"/>
                      </a:cubicBezTo>
                      <a:cubicBezTo>
                        <a:pt x="160" y="150"/>
                        <a:pt x="129" y="180"/>
                        <a:pt x="82" y="180"/>
                      </a:cubicBezTo>
                      <a:close/>
                    </a:path>
                  </a:pathLst>
                </a:custGeom>
                <a:noFill/>
                <a:ln w="317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PT" sz="2000">
                    <a:latin typeface="+mj-lt"/>
                  </a:endParaRPr>
                </a:p>
              </p:txBody>
            </p:sp>
          </p:grpSp>
          <p:sp>
            <p:nvSpPr>
              <p:cNvPr id="333" name="Oval 332"/>
              <p:cNvSpPr/>
              <p:nvPr/>
            </p:nvSpPr>
            <p:spPr>
              <a:xfrm>
                <a:off x="4014460" y="2466469"/>
                <a:ext cx="159818" cy="120436"/>
              </a:xfrm>
              <a:prstGeom prst="ellipse">
                <a:avLst/>
              </a:prstGeom>
              <a:solidFill>
                <a:srgbClr val="FFC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2000">
                  <a:latin typeface="+mj-lt"/>
                </a:endParaRPr>
              </a:p>
            </p:txBody>
          </p:sp>
        </p:grpSp>
        <p:grpSp>
          <p:nvGrpSpPr>
            <p:cNvPr id="26" name="Grupo 25"/>
            <p:cNvGrpSpPr/>
            <p:nvPr/>
          </p:nvGrpSpPr>
          <p:grpSpPr>
            <a:xfrm>
              <a:off x="5109986" y="2259738"/>
              <a:ext cx="212377" cy="233896"/>
              <a:chOff x="4664500" y="1831784"/>
              <a:chExt cx="166778" cy="181596"/>
            </a:xfrm>
          </p:grpSpPr>
          <p:grpSp>
            <p:nvGrpSpPr>
              <p:cNvPr id="327" name="Group 4119"/>
              <p:cNvGrpSpPr>
                <a:grpSpLocks/>
              </p:cNvGrpSpPr>
              <p:nvPr/>
            </p:nvGrpSpPr>
            <p:grpSpPr bwMode="auto">
              <a:xfrm>
                <a:off x="4673150" y="1848022"/>
                <a:ext cx="146812" cy="145878"/>
                <a:chOff x="291" y="1488"/>
                <a:chExt cx="255" cy="272"/>
              </a:xfrm>
            </p:grpSpPr>
            <p:sp>
              <p:nvSpPr>
                <p:cNvPr id="329" name="Oval 4120"/>
                <p:cNvSpPr>
                  <a:spLocks noChangeArrowheads="1"/>
                </p:cNvSpPr>
                <p:nvPr/>
              </p:nvSpPr>
              <p:spPr bwMode="auto">
                <a:xfrm>
                  <a:off x="291" y="1488"/>
                  <a:ext cx="255" cy="27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defRPr sz="2400">
                      <a:solidFill>
                        <a:schemeClr val="bg2"/>
                      </a:solidFill>
                      <a:latin typeface="Georgia" panose="02040502050405020303" pitchFamily="18" charset="0"/>
                      <a:ea typeface="Georgia" panose="02040502050405020303" pitchFamily="18" charset="0"/>
                      <a:cs typeface="Georgia" panose="02040502050405020303" pitchFamily="18" charset="0"/>
                    </a:defRPr>
                  </a:lvl1pPr>
                  <a:lvl2pPr marL="742950" indent="-285750">
                    <a:spcBef>
                      <a:spcPct val="20000"/>
                    </a:spcBef>
                    <a:buChar char="–"/>
                    <a:defRPr>
                      <a:solidFill>
                        <a:schemeClr val="bg2"/>
                      </a:solidFill>
                      <a:latin typeface="Georgia" panose="02040502050405020303" pitchFamily="18" charset="0"/>
                      <a:ea typeface="Georgia" panose="02040502050405020303" pitchFamily="18" charset="0"/>
                      <a:cs typeface="Georgia" panose="02040502050405020303" pitchFamily="18" charset="0"/>
                    </a:defRPr>
                  </a:lvl2pPr>
                  <a:lvl3pPr marL="1143000" indent="-228600">
                    <a:spcBef>
                      <a:spcPct val="20000"/>
                    </a:spcBef>
                    <a:buChar char="•"/>
                    <a:defRPr sz="1400">
                      <a:solidFill>
                        <a:schemeClr val="bg2"/>
                      </a:solidFill>
                      <a:latin typeface="Georgia" panose="02040502050405020303" pitchFamily="18" charset="0"/>
                      <a:ea typeface="Georgia" panose="02040502050405020303" pitchFamily="18" charset="0"/>
                      <a:cs typeface="Georgia" panose="02040502050405020303" pitchFamily="18" charset="0"/>
                    </a:defRPr>
                  </a:lvl3pPr>
                  <a:lvl4pPr marL="16002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4pPr>
                  <a:lvl5pPr marL="20574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5pPr>
                  <a:lvl6pPr marL="25146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6pPr>
                  <a:lvl7pPr marL="29718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7pPr>
                  <a:lvl8pPr marL="34290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8pPr>
                  <a:lvl9pPr marL="38862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spcBef>
                      <a:spcPct val="0"/>
                    </a:spcBef>
                  </a:pPr>
                  <a:endParaRPr lang="pt-PT" altLang="pt-PT" sz="2000">
                    <a:solidFill>
                      <a:schemeClr val="tx1"/>
                    </a:solidFill>
                    <a:latin typeface="+mj-lt"/>
                    <a:cs typeface="Arial" panose="020B0604020202020204" pitchFamily="34" charset="0"/>
                  </a:endParaRPr>
                </a:p>
              </p:txBody>
            </p:sp>
            <p:sp>
              <p:nvSpPr>
                <p:cNvPr id="330" name="Freeform 4121"/>
                <p:cNvSpPr>
                  <a:spLocks/>
                </p:cNvSpPr>
                <p:nvPr/>
              </p:nvSpPr>
              <p:spPr bwMode="auto">
                <a:xfrm>
                  <a:off x="341" y="1525"/>
                  <a:ext cx="195" cy="224"/>
                </a:xfrm>
                <a:custGeom>
                  <a:avLst/>
                  <a:gdLst>
                    <a:gd name="T0" fmla="*/ 908 w 78"/>
                    <a:gd name="T1" fmla="*/ 0 h 84"/>
                    <a:gd name="T2" fmla="*/ 1125 w 78"/>
                    <a:gd name="T3" fmla="*/ 627 h 84"/>
                    <a:gd name="T4" fmla="*/ 408 w 78"/>
                    <a:gd name="T5" fmla="*/ 1501 h 84"/>
                    <a:gd name="T6" fmla="*/ 0 w 78"/>
                    <a:gd name="T7" fmla="*/ 1331 h 84"/>
                    <a:gd name="T8" fmla="*/ 500 w 78"/>
                    <a:gd name="T9" fmla="*/ 1592 h 84"/>
                    <a:gd name="T10" fmla="*/ 1220 w 78"/>
                    <a:gd name="T11" fmla="*/ 717 h 84"/>
                    <a:gd name="T12" fmla="*/ 908 w 78"/>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 h="84">
                      <a:moveTo>
                        <a:pt x="58" y="0"/>
                      </a:moveTo>
                      <a:cubicBezTo>
                        <a:pt x="67" y="9"/>
                        <a:pt x="72" y="20"/>
                        <a:pt x="72" y="33"/>
                      </a:cubicBezTo>
                      <a:cubicBezTo>
                        <a:pt x="72" y="59"/>
                        <a:pt x="52" y="79"/>
                        <a:pt x="26" y="79"/>
                      </a:cubicBezTo>
                      <a:cubicBezTo>
                        <a:pt x="16" y="79"/>
                        <a:pt x="7" y="76"/>
                        <a:pt x="0" y="70"/>
                      </a:cubicBezTo>
                      <a:cubicBezTo>
                        <a:pt x="8" y="79"/>
                        <a:pt x="19" y="84"/>
                        <a:pt x="32" y="84"/>
                      </a:cubicBezTo>
                      <a:cubicBezTo>
                        <a:pt x="57" y="84"/>
                        <a:pt x="78" y="63"/>
                        <a:pt x="78" y="38"/>
                      </a:cubicBezTo>
                      <a:cubicBezTo>
                        <a:pt x="78" y="22"/>
                        <a:pt x="70" y="9"/>
                        <a:pt x="58"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331" name="Oval 4122"/>
                <p:cNvSpPr>
                  <a:spLocks noChangeArrowheads="1"/>
                </p:cNvSpPr>
                <p:nvPr/>
              </p:nvSpPr>
              <p:spPr bwMode="auto">
                <a:xfrm>
                  <a:off x="291" y="1488"/>
                  <a:ext cx="255" cy="272"/>
                </a:xfrm>
                <a:prstGeom prst="ellipse">
                  <a:avLst/>
                </a:prstGeom>
                <a:noFill/>
                <a:ln w="3175"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defRPr sz="2400">
                      <a:solidFill>
                        <a:schemeClr val="bg2"/>
                      </a:solidFill>
                      <a:latin typeface="Georgia" panose="02040502050405020303" pitchFamily="18" charset="0"/>
                      <a:ea typeface="Georgia" panose="02040502050405020303" pitchFamily="18" charset="0"/>
                      <a:cs typeface="Georgia" panose="02040502050405020303" pitchFamily="18" charset="0"/>
                    </a:defRPr>
                  </a:lvl1pPr>
                  <a:lvl2pPr marL="742950" indent="-285750">
                    <a:spcBef>
                      <a:spcPct val="20000"/>
                    </a:spcBef>
                    <a:buChar char="–"/>
                    <a:defRPr>
                      <a:solidFill>
                        <a:schemeClr val="bg2"/>
                      </a:solidFill>
                      <a:latin typeface="Georgia" panose="02040502050405020303" pitchFamily="18" charset="0"/>
                      <a:ea typeface="Georgia" panose="02040502050405020303" pitchFamily="18" charset="0"/>
                      <a:cs typeface="Georgia" panose="02040502050405020303" pitchFamily="18" charset="0"/>
                    </a:defRPr>
                  </a:lvl2pPr>
                  <a:lvl3pPr marL="1143000" indent="-228600">
                    <a:spcBef>
                      <a:spcPct val="20000"/>
                    </a:spcBef>
                    <a:buChar char="•"/>
                    <a:defRPr sz="1400">
                      <a:solidFill>
                        <a:schemeClr val="bg2"/>
                      </a:solidFill>
                      <a:latin typeface="Georgia" panose="02040502050405020303" pitchFamily="18" charset="0"/>
                      <a:ea typeface="Georgia" panose="02040502050405020303" pitchFamily="18" charset="0"/>
                      <a:cs typeface="Georgia" panose="02040502050405020303" pitchFamily="18" charset="0"/>
                    </a:defRPr>
                  </a:lvl3pPr>
                  <a:lvl4pPr marL="16002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4pPr>
                  <a:lvl5pPr marL="20574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5pPr>
                  <a:lvl6pPr marL="25146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6pPr>
                  <a:lvl7pPr marL="29718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7pPr>
                  <a:lvl8pPr marL="34290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8pPr>
                  <a:lvl9pPr marL="38862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spcBef>
                      <a:spcPct val="0"/>
                    </a:spcBef>
                  </a:pPr>
                  <a:endParaRPr lang="pt-PT" altLang="pt-PT" sz="2000">
                    <a:solidFill>
                      <a:schemeClr val="tx1"/>
                    </a:solidFill>
                    <a:latin typeface="+mj-lt"/>
                    <a:cs typeface="Arial" panose="020B0604020202020204" pitchFamily="34" charset="0"/>
                  </a:endParaRPr>
                </a:p>
              </p:txBody>
            </p:sp>
          </p:grpSp>
          <p:sp>
            <p:nvSpPr>
              <p:cNvPr id="328" name="CaixaDeTexto 327"/>
              <p:cNvSpPr txBox="1"/>
              <p:nvPr/>
            </p:nvSpPr>
            <p:spPr>
              <a:xfrm>
                <a:off x="4664500" y="1831784"/>
                <a:ext cx="166778" cy="181596"/>
              </a:xfrm>
              <a:prstGeom prst="rect">
                <a:avLst/>
              </a:prstGeom>
              <a:noFill/>
            </p:spPr>
            <p:txBody>
              <a:bodyPr wrap="square" rtlCol="0">
                <a:spAutoFit/>
              </a:bodyPr>
              <a:lstStyle/>
              <a:p>
                <a:pPr algn="ctr"/>
                <a:r>
                  <a:rPr lang="pt-PT" sz="2000" dirty="0" smtClean="0">
                    <a:latin typeface="+mj-lt"/>
                  </a:rPr>
                  <a:t>P</a:t>
                </a:r>
                <a:endParaRPr lang="pt-PT" sz="2000" dirty="0">
                  <a:latin typeface="+mj-lt"/>
                </a:endParaRPr>
              </a:p>
            </p:txBody>
          </p:sp>
        </p:grpSp>
        <p:grpSp>
          <p:nvGrpSpPr>
            <p:cNvPr id="27" name="Grupo 26"/>
            <p:cNvGrpSpPr/>
            <p:nvPr/>
          </p:nvGrpSpPr>
          <p:grpSpPr>
            <a:xfrm>
              <a:off x="5274020" y="2177549"/>
              <a:ext cx="212377" cy="233896"/>
              <a:chOff x="4664500" y="1831784"/>
              <a:chExt cx="166778" cy="181596"/>
            </a:xfrm>
          </p:grpSpPr>
          <p:grpSp>
            <p:nvGrpSpPr>
              <p:cNvPr id="322" name="Group 4119"/>
              <p:cNvGrpSpPr>
                <a:grpSpLocks/>
              </p:cNvGrpSpPr>
              <p:nvPr/>
            </p:nvGrpSpPr>
            <p:grpSpPr bwMode="auto">
              <a:xfrm>
                <a:off x="4673150" y="1848022"/>
                <a:ext cx="146812" cy="145878"/>
                <a:chOff x="291" y="1488"/>
                <a:chExt cx="255" cy="272"/>
              </a:xfrm>
            </p:grpSpPr>
            <p:sp>
              <p:nvSpPr>
                <p:cNvPr id="324" name="Oval 4120"/>
                <p:cNvSpPr>
                  <a:spLocks noChangeArrowheads="1"/>
                </p:cNvSpPr>
                <p:nvPr/>
              </p:nvSpPr>
              <p:spPr bwMode="auto">
                <a:xfrm>
                  <a:off x="291" y="1488"/>
                  <a:ext cx="255" cy="27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defRPr sz="2400">
                      <a:solidFill>
                        <a:schemeClr val="bg2"/>
                      </a:solidFill>
                      <a:latin typeface="Georgia" panose="02040502050405020303" pitchFamily="18" charset="0"/>
                      <a:ea typeface="Georgia" panose="02040502050405020303" pitchFamily="18" charset="0"/>
                      <a:cs typeface="Georgia" panose="02040502050405020303" pitchFamily="18" charset="0"/>
                    </a:defRPr>
                  </a:lvl1pPr>
                  <a:lvl2pPr marL="742950" indent="-285750">
                    <a:spcBef>
                      <a:spcPct val="20000"/>
                    </a:spcBef>
                    <a:buChar char="–"/>
                    <a:defRPr>
                      <a:solidFill>
                        <a:schemeClr val="bg2"/>
                      </a:solidFill>
                      <a:latin typeface="Georgia" panose="02040502050405020303" pitchFamily="18" charset="0"/>
                      <a:ea typeface="Georgia" panose="02040502050405020303" pitchFamily="18" charset="0"/>
                      <a:cs typeface="Georgia" panose="02040502050405020303" pitchFamily="18" charset="0"/>
                    </a:defRPr>
                  </a:lvl2pPr>
                  <a:lvl3pPr marL="1143000" indent="-228600">
                    <a:spcBef>
                      <a:spcPct val="20000"/>
                    </a:spcBef>
                    <a:buChar char="•"/>
                    <a:defRPr sz="1400">
                      <a:solidFill>
                        <a:schemeClr val="bg2"/>
                      </a:solidFill>
                      <a:latin typeface="Georgia" panose="02040502050405020303" pitchFamily="18" charset="0"/>
                      <a:ea typeface="Georgia" panose="02040502050405020303" pitchFamily="18" charset="0"/>
                      <a:cs typeface="Georgia" panose="02040502050405020303" pitchFamily="18" charset="0"/>
                    </a:defRPr>
                  </a:lvl3pPr>
                  <a:lvl4pPr marL="16002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4pPr>
                  <a:lvl5pPr marL="20574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5pPr>
                  <a:lvl6pPr marL="25146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6pPr>
                  <a:lvl7pPr marL="29718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7pPr>
                  <a:lvl8pPr marL="34290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8pPr>
                  <a:lvl9pPr marL="38862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spcBef>
                      <a:spcPct val="0"/>
                    </a:spcBef>
                  </a:pPr>
                  <a:endParaRPr lang="pt-PT" altLang="pt-PT" sz="2000">
                    <a:solidFill>
                      <a:schemeClr val="tx1"/>
                    </a:solidFill>
                    <a:latin typeface="+mj-lt"/>
                    <a:cs typeface="Arial" panose="020B0604020202020204" pitchFamily="34" charset="0"/>
                  </a:endParaRPr>
                </a:p>
              </p:txBody>
            </p:sp>
            <p:sp>
              <p:nvSpPr>
                <p:cNvPr id="325" name="Freeform 4121"/>
                <p:cNvSpPr>
                  <a:spLocks/>
                </p:cNvSpPr>
                <p:nvPr/>
              </p:nvSpPr>
              <p:spPr bwMode="auto">
                <a:xfrm>
                  <a:off x="341" y="1525"/>
                  <a:ext cx="195" cy="224"/>
                </a:xfrm>
                <a:custGeom>
                  <a:avLst/>
                  <a:gdLst>
                    <a:gd name="T0" fmla="*/ 908 w 78"/>
                    <a:gd name="T1" fmla="*/ 0 h 84"/>
                    <a:gd name="T2" fmla="*/ 1125 w 78"/>
                    <a:gd name="T3" fmla="*/ 627 h 84"/>
                    <a:gd name="T4" fmla="*/ 408 w 78"/>
                    <a:gd name="T5" fmla="*/ 1501 h 84"/>
                    <a:gd name="T6" fmla="*/ 0 w 78"/>
                    <a:gd name="T7" fmla="*/ 1331 h 84"/>
                    <a:gd name="T8" fmla="*/ 500 w 78"/>
                    <a:gd name="T9" fmla="*/ 1592 h 84"/>
                    <a:gd name="T10" fmla="*/ 1220 w 78"/>
                    <a:gd name="T11" fmla="*/ 717 h 84"/>
                    <a:gd name="T12" fmla="*/ 908 w 78"/>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 h="84">
                      <a:moveTo>
                        <a:pt x="58" y="0"/>
                      </a:moveTo>
                      <a:cubicBezTo>
                        <a:pt x="67" y="9"/>
                        <a:pt x="72" y="20"/>
                        <a:pt x="72" y="33"/>
                      </a:cubicBezTo>
                      <a:cubicBezTo>
                        <a:pt x="72" y="59"/>
                        <a:pt x="52" y="79"/>
                        <a:pt x="26" y="79"/>
                      </a:cubicBezTo>
                      <a:cubicBezTo>
                        <a:pt x="16" y="79"/>
                        <a:pt x="7" y="76"/>
                        <a:pt x="0" y="70"/>
                      </a:cubicBezTo>
                      <a:cubicBezTo>
                        <a:pt x="8" y="79"/>
                        <a:pt x="19" y="84"/>
                        <a:pt x="32" y="84"/>
                      </a:cubicBezTo>
                      <a:cubicBezTo>
                        <a:pt x="57" y="84"/>
                        <a:pt x="78" y="63"/>
                        <a:pt x="78" y="38"/>
                      </a:cubicBezTo>
                      <a:cubicBezTo>
                        <a:pt x="78" y="22"/>
                        <a:pt x="70" y="9"/>
                        <a:pt x="58"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326" name="Oval 4122"/>
                <p:cNvSpPr>
                  <a:spLocks noChangeArrowheads="1"/>
                </p:cNvSpPr>
                <p:nvPr/>
              </p:nvSpPr>
              <p:spPr bwMode="auto">
                <a:xfrm>
                  <a:off x="291" y="1488"/>
                  <a:ext cx="255" cy="272"/>
                </a:xfrm>
                <a:prstGeom prst="ellipse">
                  <a:avLst/>
                </a:prstGeom>
                <a:noFill/>
                <a:ln w="3175"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defRPr sz="2400">
                      <a:solidFill>
                        <a:schemeClr val="bg2"/>
                      </a:solidFill>
                      <a:latin typeface="Georgia" panose="02040502050405020303" pitchFamily="18" charset="0"/>
                      <a:ea typeface="Georgia" panose="02040502050405020303" pitchFamily="18" charset="0"/>
                      <a:cs typeface="Georgia" panose="02040502050405020303" pitchFamily="18" charset="0"/>
                    </a:defRPr>
                  </a:lvl1pPr>
                  <a:lvl2pPr marL="742950" indent="-285750">
                    <a:spcBef>
                      <a:spcPct val="20000"/>
                    </a:spcBef>
                    <a:buChar char="–"/>
                    <a:defRPr>
                      <a:solidFill>
                        <a:schemeClr val="bg2"/>
                      </a:solidFill>
                      <a:latin typeface="Georgia" panose="02040502050405020303" pitchFamily="18" charset="0"/>
                      <a:ea typeface="Georgia" panose="02040502050405020303" pitchFamily="18" charset="0"/>
                      <a:cs typeface="Georgia" panose="02040502050405020303" pitchFamily="18" charset="0"/>
                    </a:defRPr>
                  </a:lvl2pPr>
                  <a:lvl3pPr marL="1143000" indent="-228600">
                    <a:spcBef>
                      <a:spcPct val="20000"/>
                    </a:spcBef>
                    <a:buChar char="•"/>
                    <a:defRPr sz="1400">
                      <a:solidFill>
                        <a:schemeClr val="bg2"/>
                      </a:solidFill>
                      <a:latin typeface="Georgia" panose="02040502050405020303" pitchFamily="18" charset="0"/>
                      <a:ea typeface="Georgia" panose="02040502050405020303" pitchFamily="18" charset="0"/>
                      <a:cs typeface="Georgia" panose="02040502050405020303" pitchFamily="18" charset="0"/>
                    </a:defRPr>
                  </a:lvl3pPr>
                  <a:lvl4pPr marL="16002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4pPr>
                  <a:lvl5pPr marL="20574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5pPr>
                  <a:lvl6pPr marL="25146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6pPr>
                  <a:lvl7pPr marL="29718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7pPr>
                  <a:lvl8pPr marL="34290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8pPr>
                  <a:lvl9pPr marL="38862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spcBef>
                      <a:spcPct val="0"/>
                    </a:spcBef>
                  </a:pPr>
                  <a:endParaRPr lang="pt-PT" altLang="pt-PT" sz="2000">
                    <a:solidFill>
                      <a:schemeClr val="tx1"/>
                    </a:solidFill>
                    <a:latin typeface="+mj-lt"/>
                    <a:cs typeface="Arial" panose="020B0604020202020204" pitchFamily="34" charset="0"/>
                  </a:endParaRPr>
                </a:p>
              </p:txBody>
            </p:sp>
          </p:grpSp>
          <p:sp>
            <p:nvSpPr>
              <p:cNvPr id="323" name="CaixaDeTexto 322"/>
              <p:cNvSpPr txBox="1"/>
              <p:nvPr/>
            </p:nvSpPr>
            <p:spPr>
              <a:xfrm>
                <a:off x="4664500" y="1831784"/>
                <a:ext cx="166778" cy="181596"/>
              </a:xfrm>
              <a:prstGeom prst="rect">
                <a:avLst/>
              </a:prstGeom>
              <a:noFill/>
            </p:spPr>
            <p:txBody>
              <a:bodyPr wrap="square" rtlCol="0">
                <a:spAutoFit/>
              </a:bodyPr>
              <a:lstStyle/>
              <a:p>
                <a:pPr algn="ctr"/>
                <a:r>
                  <a:rPr lang="pt-PT" sz="2000" dirty="0" smtClean="0">
                    <a:latin typeface="+mj-lt"/>
                  </a:rPr>
                  <a:t>P</a:t>
                </a:r>
                <a:endParaRPr lang="pt-PT" sz="2000" dirty="0">
                  <a:latin typeface="+mj-lt"/>
                </a:endParaRPr>
              </a:p>
            </p:txBody>
          </p:sp>
        </p:grpSp>
        <p:grpSp>
          <p:nvGrpSpPr>
            <p:cNvPr id="28" name="Grupo 27"/>
            <p:cNvGrpSpPr/>
            <p:nvPr/>
          </p:nvGrpSpPr>
          <p:grpSpPr>
            <a:xfrm>
              <a:off x="4646374" y="2540474"/>
              <a:ext cx="212377" cy="233896"/>
              <a:chOff x="4664500" y="1831784"/>
              <a:chExt cx="166778" cy="181596"/>
            </a:xfrm>
          </p:grpSpPr>
          <p:grpSp>
            <p:nvGrpSpPr>
              <p:cNvPr id="317" name="Group 4119"/>
              <p:cNvGrpSpPr>
                <a:grpSpLocks/>
              </p:cNvGrpSpPr>
              <p:nvPr/>
            </p:nvGrpSpPr>
            <p:grpSpPr bwMode="auto">
              <a:xfrm>
                <a:off x="4673150" y="1848022"/>
                <a:ext cx="146812" cy="145878"/>
                <a:chOff x="291" y="1488"/>
                <a:chExt cx="255" cy="272"/>
              </a:xfrm>
            </p:grpSpPr>
            <p:sp>
              <p:nvSpPr>
                <p:cNvPr id="319" name="Oval 4120"/>
                <p:cNvSpPr>
                  <a:spLocks noChangeArrowheads="1"/>
                </p:cNvSpPr>
                <p:nvPr/>
              </p:nvSpPr>
              <p:spPr bwMode="auto">
                <a:xfrm>
                  <a:off x="291" y="1488"/>
                  <a:ext cx="255" cy="27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defRPr sz="2400">
                      <a:solidFill>
                        <a:schemeClr val="bg2"/>
                      </a:solidFill>
                      <a:latin typeface="Georgia" panose="02040502050405020303" pitchFamily="18" charset="0"/>
                      <a:ea typeface="Georgia" panose="02040502050405020303" pitchFamily="18" charset="0"/>
                      <a:cs typeface="Georgia" panose="02040502050405020303" pitchFamily="18" charset="0"/>
                    </a:defRPr>
                  </a:lvl1pPr>
                  <a:lvl2pPr marL="742950" indent="-285750">
                    <a:spcBef>
                      <a:spcPct val="20000"/>
                    </a:spcBef>
                    <a:buChar char="–"/>
                    <a:defRPr>
                      <a:solidFill>
                        <a:schemeClr val="bg2"/>
                      </a:solidFill>
                      <a:latin typeface="Georgia" panose="02040502050405020303" pitchFamily="18" charset="0"/>
                      <a:ea typeface="Georgia" panose="02040502050405020303" pitchFamily="18" charset="0"/>
                      <a:cs typeface="Georgia" panose="02040502050405020303" pitchFamily="18" charset="0"/>
                    </a:defRPr>
                  </a:lvl2pPr>
                  <a:lvl3pPr marL="1143000" indent="-228600">
                    <a:spcBef>
                      <a:spcPct val="20000"/>
                    </a:spcBef>
                    <a:buChar char="•"/>
                    <a:defRPr sz="1400">
                      <a:solidFill>
                        <a:schemeClr val="bg2"/>
                      </a:solidFill>
                      <a:latin typeface="Georgia" panose="02040502050405020303" pitchFamily="18" charset="0"/>
                      <a:ea typeface="Georgia" panose="02040502050405020303" pitchFamily="18" charset="0"/>
                      <a:cs typeface="Georgia" panose="02040502050405020303" pitchFamily="18" charset="0"/>
                    </a:defRPr>
                  </a:lvl3pPr>
                  <a:lvl4pPr marL="16002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4pPr>
                  <a:lvl5pPr marL="20574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5pPr>
                  <a:lvl6pPr marL="25146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6pPr>
                  <a:lvl7pPr marL="29718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7pPr>
                  <a:lvl8pPr marL="34290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8pPr>
                  <a:lvl9pPr marL="38862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spcBef>
                      <a:spcPct val="0"/>
                    </a:spcBef>
                  </a:pPr>
                  <a:endParaRPr lang="pt-PT" altLang="pt-PT" sz="2000">
                    <a:solidFill>
                      <a:schemeClr val="tx1"/>
                    </a:solidFill>
                    <a:latin typeface="+mj-lt"/>
                    <a:cs typeface="Arial" panose="020B0604020202020204" pitchFamily="34" charset="0"/>
                  </a:endParaRPr>
                </a:p>
              </p:txBody>
            </p:sp>
            <p:sp>
              <p:nvSpPr>
                <p:cNvPr id="320" name="Freeform 4121"/>
                <p:cNvSpPr>
                  <a:spLocks/>
                </p:cNvSpPr>
                <p:nvPr/>
              </p:nvSpPr>
              <p:spPr bwMode="auto">
                <a:xfrm>
                  <a:off x="341" y="1525"/>
                  <a:ext cx="195" cy="224"/>
                </a:xfrm>
                <a:custGeom>
                  <a:avLst/>
                  <a:gdLst>
                    <a:gd name="T0" fmla="*/ 908 w 78"/>
                    <a:gd name="T1" fmla="*/ 0 h 84"/>
                    <a:gd name="T2" fmla="*/ 1125 w 78"/>
                    <a:gd name="T3" fmla="*/ 627 h 84"/>
                    <a:gd name="T4" fmla="*/ 408 w 78"/>
                    <a:gd name="T5" fmla="*/ 1501 h 84"/>
                    <a:gd name="T6" fmla="*/ 0 w 78"/>
                    <a:gd name="T7" fmla="*/ 1331 h 84"/>
                    <a:gd name="T8" fmla="*/ 500 w 78"/>
                    <a:gd name="T9" fmla="*/ 1592 h 84"/>
                    <a:gd name="T10" fmla="*/ 1220 w 78"/>
                    <a:gd name="T11" fmla="*/ 717 h 84"/>
                    <a:gd name="T12" fmla="*/ 908 w 78"/>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 h="84">
                      <a:moveTo>
                        <a:pt x="58" y="0"/>
                      </a:moveTo>
                      <a:cubicBezTo>
                        <a:pt x="67" y="9"/>
                        <a:pt x="72" y="20"/>
                        <a:pt x="72" y="33"/>
                      </a:cubicBezTo>
                      <a:cubicBezTo>
                        <a:pt x="72" y="59"/>
                        <a:pt x="52" y="79"/>
                        <a:pt x="26" y="79"/>
                      </a:cubicBezTo>
                      <a:cubicBezTo>
                        <a:pt x="16" y="79"/>
                        <a:pt x="7" y="76"/>
                        <a:pt x="0" y="70"/>
                      </a:cubicBezTo>
                      <a:cubicBezTo>
                        <a:pt x="8" y="79"/>
                        <a:pt x="19" y="84"/>
                        <a:pt x="32" y="84"/>
                      </a:cubicBezTo>
                      <a:cubicBezTo>
                        <a:pt x="57" y="84"/>
                        <a:pt x="78" y="63"/>
                        <a:pt x="78" y="38"/>
                      </a:cubicBezTo>
                      <a:cubicBezTo>
                        <a:pt x="78" y="22"/>
                        <a:pt x="70" y="9"/>
                        <a:pt x="58"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321" name="Oval 4122"/>
                <p:cNvSpPr>
                  <a:spLocks noChangeArrowheads="1"/>
                </p:cNvSpPr>
                <p:nvPr/>
              </p:nvSpPr>
              <p:spPr bwMode="auto">
                <a:xfrm>
                  <a:off x="291" y="1488"/>
                  <a:ext cx="255" cy="272"/>
                </a:xfrm>
                <a:prstGeom prst="ellipse">
                  <a:avLst/>
                </a:prstGeom>
                <a:noFill/>
                <a:ln w="3175"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defRPr sz="2400">
                      <a:solidFill>
                        <a:schemeClr val="bg2"/>
                      </a:solidFill>
                      <a:latin typeface="Georgia" panose="02040502050405020303" pitchFamily="18" charset="0"/>
                      <a:ea typeface="Georgia" panose="02040502050405020303" pitchFamily="18" charset="0"/>
                      <a:cs typeface="Georgia" panose="02040502050405020303" pitchFamily="18" charset="0"/>
                    </a:defRPr>
                  </a:lvl1pPr>
                  <a:lvl2pPr marL="742950" indent="-285750">
                    <a:spcBef>
                      <a:spcPct val="20000"/>
                    </a:spcBef>
                    <a:buChar char="–"/>
                    <a:defRPr>
                      <a:solidFill>
                        <a:schemeClr val="bg2"/>
                      </a:solidFill>
                      <a:latin typeface="Georgia" panose="02040502050405020303" pitchFamily="18" charset="0"/>
                      <a:ea typeface="Georgia" panose="02040502050405020303" pitchFamily="18" charset="0"/>
                      <a:cs typeface="Georgia" panose="02040502050405020303" pitchFamily="18" charset="0"/>
                    </a:defRPr>
                  </a:lvl2pPr>
                  <a:lvl3pPr marL="1143000" indent="-228600">
                    <a:spcBef>
                      <a:spcPct val="20000"/>
                    </a:spcBef>
                    <a:buChar char="•"/>
                    <a:defRPr sz="1400">
                      <a:solidFill>
                        <a:schemeClr val="bg2"/>
                      </a:solidFill>
                      <a:latin typeface="Georgia" panose="02040502050405020303" pitchFamily="18" charset="0"/>
                      <a:ea typeface="Georgia" panose="02040502050405020303" pitchFamily="18" charset="0"/>
                      <a:cs typeface="Georgia" panose="02040502050405020303" pitchFamily="18" charset="0"/>
                    </a:defRPr>
                  </a:lvl3pPr>
                  <a:lvl4pPr marL="16002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4pPr>
                  <a:lvl5pPr marL="20574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5pPr>
                  <a:lvl6pPr marL="25146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6pPr>
                  <a:lvl7pPr marL="29718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7pPr>
                  <a:lvl8pPr marL="34290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8pPr>
                  <a:lvl9pPr marL="38862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spcBef>
                      <a:spcPct val="0"/>
                    </a:spcBef>
                  </a:pPr>
                  <a:endParaRPr lang="pt-PT" altLang="pt-PT" sz="2000">
                    <a:solidFill>
                      <a:schemeClr val="tx1"/>
                    </a:solidFill>
                    <a:latin typeface="+mj-lt"/>
                    <a:cs typeface="Arial" panose="020B0604020202020204" pitchFamily="34" charset="0"/>
                  </a:endParaRPr>
                </a:p>
              </p:txBody>
            </p:sp>
          </p:grpSp>
          <p:sp>
            <p:nvSpPr>
              <p:cNvPr id="318" name="CaixaDeTexto 317"/>
              <p:cNvSpPr txBox="1"/>
              <p:nvPr/>
            </p:nvSpPr>
            <p:spPr>
              <a:xfrm>
                <a:off x="4664500" y="1831784"/>
                <a:ext cx="166778" cy="181596"/>
              </a:xfrm>
              <a:prstGeom prst="rect">
                <a:avLst/>
              </a:prstGeom>
              <a:noFill/>
            </p:spPr>
            <p:txBody>
              <a:bodyPr wrap="square" rtlCol="0">
                <a:spAutoFit/>
              </a:bodyPr>
              <a:lstStyle/>
              <a:p>
                <a:pPr algn="ctr"/>
                <a:r>
                  <a:rPr lang="pt-PT" sz="2000" dirty="0" smtClean="0">
                    <a:latin typeface="+mj-lt"/>
                  </a:rPr>
                  <a:t>P</a:t>
                </a:r>
                <a:endParaRPr lang="pt-PT" sz="2000" dirty="0">
                  <a:latin typeface="+mj-lt"/>
                </a:endParaRPr>
              </a:p>
            </p:txBody>
          </p:sp>
        </p:grpSp>
        <p:grpSp>
          <p:nvGrpSpPr>
            <p:cNvPr id="29" name="Grupo 28"/>
            <p:cNvGrpSpPr/>
            <p:nvPr/>
          </p:nvGrpSpPr>
          <p:grpSpPr>
            <a:xfrm>
              <a:off x="4491816" y="2611278"/>
              <a:ext cx="212377" cy="233896"/>
              <a:chOff x="4664500" y="1831784"/>
              <a:chExt cx="166778" cy="181596"/>
            </a:xfrm>
          </p:grpSpPr>
          <p:grpSp>
            <p:nvGrpSpPr>
              <p:cNvPr id="312" name="Group 4119"/>
              <p:cNvGrpSpPr>
                <a:grpSpLocks/>
              </p:cNvGrpSpPr>
              <p:nvPr/>
            </p:nvGrpSpPr>
            <p:grpSpPr bwMode="auto">
              <a:xfrm>
                <a:off x="4673150" y="1848022"/>
                <a:ext cx="146812" cy="145878"/>
                <a:chOff x="291" y="1488"/>
                <a:chExt cx="255" cy="272"/>
              </a:xfrm>
            </p:grpSpPr>
            <p:sp>
              <p:nvSpPr>
                <p:cNvPr id="314" name="Oval 4120"/>
                <p:cNvSpPr>
                  <a:spLocks noChangeArrowheads="1"/>
                </p:cNvSpPr>
                <p:nvPr/>
              </p:nvSpPr>
              <p:spPr bwMode="auto">
                <a:xfrm>
                  <a:off x="291" y="1488"/>
                  <a:ext cx="255" cy="27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defRPr sz="2400">
                      <a:solidFill>
                        <a:schemeClr val="bg2"/>
                      </a:solidFill>
                      <a:latin typeface="Georgia" panose="02040502050405020303" pitchFamily="18" charset="0"/>
                      <a:ea typeface="Georgia" panose="02040502050405020303" pitchFamily="18" charset="0"/>
                      <a:cs typeface="Georgia" panose="02040502050405020303" pitchFamily="18" charset="0"/>
                    </a:defRPr>
                  </a:lvl1pPr>
                  <a:lvl2pPr marL="742950" indent="-285750">
                    <a:spcBef>
                      <a:spcPct val="20000"/>
                    </a:spcBef>
                    <a:buChar char="–"/>
                    <a:defRPr>
                      <a:solidFill>
                        <a:schemeClr val="bg2"/>
                      </a:solidFill>
                      <a:latin typeface="Georgia" panose="02040502050405020303" pitchFamily="18" charset="0"/>
                      <a:ea typeface="Georgia" panose="02040502050405020303" pitchFamily="18" charset="0"/>
                      <a:cs typeface="Georgia" panose="02040502050405020303" pitchFamily="18" charset="0"/>
                    </a:defRPr>
                  </a:lvl2pPr>
                  <a:lvl3pPr marL="1143000" indent="-228600">
                    <a:spcBef>
                      <a:spcPct val="20000"/>
                    </a:spcBef>
                    <a:buChar char="•"/>
                    <a:defRPr sz="1400">
                      <a:solidFill>
                        <a:schemeClr val="bg2"/>
                      </a:solidFill>
                      <a:latin typeface="Georgia" panose="02040502050405020303" pitchFamily="18" charset="0"/>
                      <a:ea typeface="Georgia" panose="02040502050405020303" pitchFamily="18" charset="0"/>
                      <a:cs typeface="Georgia" panose="02040502050405020303" pitchFamily="18" charset="0"/>
                    </a:defRPr>
                  </a:lvl3pPr>
                  <a:lvl4pPr marL="16002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4pPr>
                  <a:lvl5pPr marL="20574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5pPr>
                  <a:lvl6pPr marL="25146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6pPr>
                  <a:lvl7pPr marL="29718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7pPr>
                  <a:lvl8pPr marL="34290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8pPr>
                  <a:lvl9pPr marL="38862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spcBef>
                      <a:spcPct val="0"/>
                    </a:spcBef>
                  </a:pPr>
                  <a:endParaRPr lang="pt-PT" altLang="pt-PT" sz="2000">
                    <a:solidFill>
                      <a:schemeClr val="tx1"/>
                    </a:solidFill>
                    <a:latin typeface="+mj-lt"/>
                    <a:cs typeface="Arial" panose="020B0604020202020204" pitchFamily="34" charset="0"/>
                  </a:endParaRPr>
                </a:p>
              </p:txBody>
            </p:sp>
            <p:sp>
              <p:nvSpPr>
                <p:cNvPr id="315" name="Freeform 4121"/>
                <p:cNvSpPr>
                  <a:spLocks/>
                </p:cNvSpPr>
                <p:nvPr/>
              </p:nvSpPr>
              <p:spPr bwMode="auto">
                <a:xfrm>
                  <a:off x="341" y="1525"/>
                  <a:ext cx="195" cy="224"/>
                </a:xfrm>
                <a:custGeom>
                  <a:avLst/>
                  <a:gdLst>
                    <a:gd name="T0" fmla="*/ 908 w 78"/>
                    <a:gd name="T1" fmla="*/ 0 h 84"/>
                    <a:gd name="T2" fmla="*/ 1125 w 78"/>
                    <a:gd name="T3" fmla="*/ 627 h 84"/>
                    <a:gd name="T4" fmla="*/ 408 w 78"/>
                    <a:gd name="T5" fmla="*/ 1501 h 84"/>
                    <a:gd name="T6" fmla="*/ 0 w 78"/>
                    <a:gd name="T7" fmla="*/ 1331 h 84"/>
                    <a:gd name="T8" fmla="*/ 500 w 78"/>
                    <a:gd name="T9" fmla="*/ 1592 h 84"/>
                    <a:gd name="T10" fmla="*/ 1220 w 78"/>
                    <a:gd name="T11" fmla="*/ 717 h 84"/>
                    <a:gd name="T12" fmla="*/ 908 w 78"/>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 h="84">
                      <a:moveTo>
                        <a:pt x="58" y="0"/>
                      </a:moveTo>
                      <a:cubicBezTo>
                        <a:pt x="67" y="9"/>
                        <a:pt x="72" y="20"/>
                        <a:pt x="72" y="33"/>
                      </a:cubicBezTo>
                      <a:cubicBezTo>
                        <a:pt x="72" y="59"/>
                        <a:pt x="52" y="79"/>
                        <a:pt x="26" y="79"/>
                      </a:cubicBezTo>
                      <a:cubicBezTo>
                        <a:pt x="16" y="79"/>
                        <a:pt x="7" y="76"/>
                        <a:pt x="0" y="70"/>
                      </a:cubicBezTo>
                      <a:cubicBezTo>
                        <a:pt x="8" y="79"/>
                        <a:pt x="19" y="84"/>
                        <a:pt x="32" y="84"/>
                      </a:cubicBezTo>
                      <a:cubicBezTo>
                        <a:pt x="57" y="84"/>
                        <a:pt x="78" y="63"/>
                        <a:pt x="78" y="38"/>
                      </a:cubicBezTo>
                      <a:cubicBezTo>
                        <a:pt x="78" y="22"/>
                        <a:pt x="70" y="9"/>
                        <a:pt x="58"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316" name="Oval 4122"/>
                <p:cNvSpPr>
                  <a:spLocks noChangeArrowheads="1"/>
                </p:cNvSpPr>
                <p:nvPr/>
              </p:nvSpPr>
              <p:spPr bwMode="auto">
                <a:xfrm>
                  <a:off x="291" y="1488"/>
                  <a:ext cx="255" cy="272"/>
                </a:xfrm>
                <a:prstGeom prst="ellipse">
                  <a:avLst/>
                </a:prstGeom>
                <a:noFill/>
                <a:ln w="3175"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defRPr sz="2400">
                      <a:solidFill>
                        <a:schemeClr val="bg2"/>
                      </a:solidFill>
                      <a:latin typeface="Georgia" panose="02040502050405020303" pitchFamily="18" charset="0"/>
                      <a:ea typeface="Georgia" panose="02040502050405020303" pitchFamily="18" charset="0"/>
                      <a:cs typeface="Georgia" panose="02040502050405020303" pitchFamily="18" charset="0"/>
                    </a:defRPr>
                  </a:lvl1pPr>
                  <a:lvl2pPr marL="742950" indent="-285750">
                    <a:spcBef>
                      <a:spcPct val="20000"/>
                    </a:spcBef>
                    <a:buChar char="–"/>
                    <a:defRPr>
                      <a:solidFill>
                        <a:schemeClr val="bg2"/>
                      </a:solidFill>
                      <a:latin typeface="Georgia" panose="02040502050405020303" pitchFamily="18" charset="0"/>
                      <a:ea typeface="Georgia" panose="02040502050405020303" pitchFamily="18" charset="0"/>
                      <a:cs typeface="Georgia" panose="02040502050405020303" pitchFamily="18" charset="0"/>
                    </a:defRPr>
                  </a:lvl2pPr>
                  <a:lvl3pPr marL="1143000" indent="-228600">
                    <a:spcBef>
                      <a:spcPct val="20000"/>
                    </a:spcBef>
                    <a:buChar char="•"/>
                    <a:defRPr sz="1400">
                      <a:solidFill>
                        <a:schemeClr val="bg2"/>
                      </a:solidFill>
                      <a:latin typeface="Georgia" panose="02040502050405020303" pitchFamily="18" charset="0"/>
                      <a:ea typeface="Georgia" panose="02040502050405020303" pitchFamily="18" charset="0"/>
                      <a:cs typeface="Georgia" panose="02040502050405020303" pitchFamily="18" charset="0"/>
                    </a:defRPr>
                  </a:lvl3pPr>
                  <a:lvl4pPr marL="16002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4pPr>
                  <a:lvl5pPr marL="20574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5pPr>
                  <a:lvl6pPr marL="25146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6pPr>
                  <a:lvl7pPr marL="29718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7pPr>
                  <a:lvl8pPr marL="34290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8pPr>
                  <a:lvl9pPr marL="38862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spcBef>
                      <a:spcPct val="0"/>
                    </a:spcBef>
                  </a:pPr>
                  <a:endParaRPr lang="pt-PT" altLang="pt-PT" sz="2000">
                    <a:solidFill>
                      <a:schemeClr val="tx1"/>
                    </a:solidFill>
                    <a:latin typeface="+mj-lt"/>
                    <a:cs typeface="Arial" panose="020B0604020202020204" pitchFamily="34" charset="0"/>
                  </a:endParaRPr>
                </a:p>
              </p:txBody>
            </p:sp>
          </p:grpSp>
          <p:sp>
            <p:nvSpPr>
              <p:cNvPr id="313" name="CaixaDeTexto 312"/>
              <p:cNvSpPr txBox="1"/>
              <p:nvPr/>
            </p:nvSpPr>
            <p:spPr>
              <a:xfrm>
                <a:off x="4664500" y="1831784"/>
                <a:ext cx="166778" cy="181596"/>
              </a:xfrm>
              <a:prstGeom prst="rect">
                <a:avLst/>
              </a:prstGeom>
              <a:noFill/>
            </p:spPr>
            <p:txBody>
              <a:bodyPr wrap="square" rtlCol="0">
                <a:spAutoFit/>
              </a:bodyPr>
              <a:lstStyle/>
              <a:p>
                <a:pPr algn="ctr"/>
                <a:r>
                  <a:rPr lang="pt-PT" sz="2000" dirty="0" smtClean="0">
                    <a:latin typeface="+mj-lt"/>
                  </a:rPr>
                  <a:t>P</a:t>
                </a:r>
                <a:endParaRPr lang="pt-PT" sz="2000" dirty="0">
                  <a:latin typeface="+mj-lt"/>
                </a:endParaRPr>
              </a:p>
            </p:txBody>
          </p:sp>
        </p:grpSp>
        <p:grpSp>
          <p:nvGrpSpPr>
            <p:cNvPr id="30" name="Grupo 29"/>
            <p:cNvGrpSpPr/>
            <p:nvPr/>
          </p:nvGrpSpPr>
          <p:grpSpPr>
            <a:xfrm>
              <a:off x="4392505" y="2730794"/>
              <a:ext cx="212377" cy="233896"/>
              <a:chOff x="4664500" y="1831784"/>
              <a:chExt cx="166778" cy="181596"/>
            </a:xfrm>
          </p:grpSpPr>
          <p:grpSp>
            <p:nvGrpSpPr>
              <p:cNvPr id="307" name="Group 4119"/>
              <p:cNvGrpSpPr>
                <a:grpSpLocks/>
              </p:cNvGrpSpPr>
              <p:nvPr/>
            </p:nvGrpSpPr>
            <p:grpSpPr bwMode="auto">
              <a:xfrm>
                <a:off x="4673150" y="1848022"/>
                <a:ext cx="146812" cy="145878"/>
                <a:chOff x="291" y="1488"/>
                <a:chExt cx="255" cy="272"/>
              </a:xfrm>
            </p:grpSpPr>
            <p:sp>
              <p:nvSpPr>
                <p:cNvPr id="309" name="Oval 4120"/>
                <p:cNvSpPr>
                  <a:spLocks noChangeArrowheads="1"/>
                </p:cNvSpPr>
                <p:nvPr/>
              </p:nvSpPr>
              <p:spPr bwMode="auto">
                <a:xfrm>
                  <a:off x="291" y="1488"/>
                  <a:ext cx="255" cy="27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defRPr sz="2400">
                      <a:solidFill>
                        <a:schemeClr val="bg2"/>
                      </a:solidFill>
                      <a:latin typeface="Georgia" panose="02040502050405020303" pitchFamily="18" charset="0"/>
                      <a:ea typeface="Georgia" panose="02040502050405020303" pitchFamily="18" charset="0"/>
                      <a:cs typeface="Georgia" panose="02040502050405020303" pitchFamily="18" charset="0"/>
                    </a:defRPr>
                  </a:lvl1pPr>
                  <a:lvl2pPr marL="742950" indent="-285750">
                    <a:spcBef>
                      <a:spcPct val="20000"/>
                    </a:spcBef>
                    <a:buChar char="–"/>
                    <a:defRPr>
                      <a:solidFill>
                        <a:schemeClr val="bg2"/>
                      </a:solidFill>
                      <a:latin typeface="Georgia" panose="02040502050405020303" pitchFamily="18" charset="0"/>
                      <a:ea typeface="Georgia" panose="02040502050405020303" pitchFamily="18" charset="0"/>
                      <a:cs typeface="Georgia" panose="02040502050405020303" pitchFamily="18" charset="0"/>
                    </a:defRPr>
                  </a:lvl2pPr>
                  <a:lvl3pPr marL="1143000" indent="-228600">
                    <a:spcBef>
                      <a:spcPct val="20000"/>
                    </a:spcBef>
                    <a:buChar char="•"/>
                    <a:defRPr sz="1400">
                      <a:solidFill>
                        <a:schemeClr val="bg2"/>
                      </a:solidFill>
                      <a:latin typeface="Georgia" panose="02040502050405020303" pitchFamily="18" charset="0"/>
                      <a:ea typeface="Georgia" panose="02040502050405020303" pitchFamily="18" charset="0"/>
                      <a:cs typeface="Georgia" panose="02040502050405020303" pitchFamily="18" charset="0"/>
                    </a:defRPr>
                  </a:lvl3pPr>
                  <a:lvl4pPr marL="16002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4pPr>
                  <a:lvl5pPr marL="20574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5pPr>
                  <a:lvl6pPr marL="25146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6pPr>
                  <a:lvl7pPr marL="29718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7pPr>
                  <a:lvl8pPr marL="34290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8pPr>
                  <a:lvl9pPr marL="38862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spcBef>
                      <a:spcPct val="0"/>
                    </a:spcBef>
                  </a:pPr>
                  <a:endParaRPr lang="pt-PT" altLang="pt-PT" sz="2000">
                    <a:solidFill>
                      <a:schemeClr val="tx1"/>
                    </a:solidFill>
                    <a:latin typeface="+mj-lt"/>
                    <a:cs typeface="Arial" panose="020B0604020202020204" pitchFamily="34" charset="0"/>
                  </a:endParaRPr>
                </a:p>
              </p:txBody>
            </p:sp>
            <p:sp>
              <p:nvSpPr>
                <p:cNvPr id="310" name="Freeform 4121"/>
                <p:cNvSpPr>
                  <a:spLocks/>
                </p:cNvSpPr>
                <p:nvPr/>
              </p:nvSpPr>
              <p:spPr bwMode="auto">
                <a:xfrm>
                  <a:off x="341" y="1525"/>
                  <a:ext cx="195" cy="224"/>
                </a:xfrm>
                <a:custGeom>
                  <a:avLst/>
                  <a:gdLst>
                    <a:gd name="T0" fmla="*/ 908 w 78"/>
                    <a:gd name="T1" fmla="*/ 0 h 84"/>
                    <a:gd name="T2" fmla="*/ 1125 w 78"/>
                    <a:gd name="T3" fmla="*/ 627 h 84"/>
                    <a:gd name="T4" fmla="*/ 408 w 78"/>
                    <a:gd name="T5" fmla="*/ 1501 h 84"/>
                    <a:gd name="T6" fmla="*/ 0 w 78"/>
                    <a:gd name="T7" fmla="*/ 1331 h 84"/>
                    <a:gd name="T8" fmla="*/ 500 w 78"/>
                    <a:gd name="T9" fmla="*/ 1592 h 84"/>
                    <a:gd name="T10" fmla="*/ 1220 w 78"/>
                    <a:gd name="T11" fmla="*/ 717 h 84"/>
                    <a:gd name="T12" fmla="*/ 908 w 78"/>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 h="84">
                      <a:moveTo>
                        <a:pt x="58" y="0"/>
                      </a:moveTo>
                      <a:cubicBezTo>
                        <a:pt x="67" y="9"/>
                        <a:pt x="72" y="20"/>
                        <a:pt x="72" y="33"/>
                      </a:cubicBezTo>
                      <a:cubicBezTo>
                        <a:pt x="72" y="59"/>
                        <a:pt x="52" y="79"/>
                        <a:pt x="26" y="79"/>
                      </a:cubicBezTo>
                      <a:cubicBezTo>
                        <a:pt x="16" y="79"/>
                        <a:pt x="7" y="76"/>
                        <a:pt x="0" y="70"/>
                      </a:cubicBezTo>
                      <a:cubicBezTo>
                        <a:pt x="8" y="79"/>
                        <a:pt x="19" y="84"/>
                        <a:pt x="32" y="84"/>
                      </a:cubicBezTo>
                      <a:cubicBezTo>
                        <a:pt x="57" y="84"/>
                        <a:pt x="78" y="63"/>
                        <a:pt x="78" y="38"/>
                      </a:cubicBezTo>
                      <a:cubicBezTo>
                        <a:pt x="78" y="22"/>
                        <a:pt x="70" y="9"/>
                        <a:pt x="58"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311" name="Oval 4122"/>
                <p:cNvSpPr>
                  <a:spLocks noChangeArrowheads="1"/>
                </p:cNvSpPr>
                <p:nvPr/>
              </p:nvSpPr>
              <p:spPr bwMode="auto">
                <a:xfrm>
                  <a:off x="291" y="1488"/>
                  <a:ext cx="255" cy="272"/>
                </a:xfrm>
                <a:prstGeom prst="ellipse">
                  <a:avLst/>
                </a:prstGeom>
                <a:noFill/>
                <a:ln w="3175"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defRPr sz="2400">
                      <a:solidFill>
                        <a:schemeClr val="bg2"/>
                      </a:solidFill>
                      <a:latin typeface="Georgia" panose="02040502050405020303" pitchFamily="18" charset="0"/>
                      <a:ea typeface="Georgia" panose="02040502050405020303" pitchFamily="18" charset="0"/>
                      <a:cs typeface="Georgia" panose="02040502050405020303" pitchFamily="18" charset="0"/>
                    </a:defRPr>
                  </a:lvl1pPr>
                  <a:lvl2pPr marL="742950" indent="-285750">
                    <a:spcBef>
                      <a:spcPct val="20000"/>
                    </a:spcBef>
                    <a:buChar char="–"/>
                    <a:defRPr>
                      <a:solidFill>
                        <a:schemeClr val="bg2"/>
                      </a:solidFill>
                      <a:latin typeface="Georgia" panose="02040502050405020303" pitchFamily="18" charset="0"/>
                      <a:ea typeface="Georgia" panose="02040502050405020303" pitchFamily="18" charset="0"/>
                      <a:cs typeface="Georgia" panose="02040502050405020303" pitchFamily="18" charset="0"/>
                    </a:defRPr>
                  </a:lvl2pPr>
                  <a:lvl3pPr marL="1143000" indent="-228600">
                    <a:spcBef>
                      <a:spcPct val="20000"/>
                    </a:spcBef>
                    <a:buChar char="•"/>
                    <a:defRPr sz="1400">
                      <a:solidFill>
                        <a:schemeClr val="bg2"/>
                      </a:solidFill>
                      <a:latin typeface="Georgia" panose="02040502050405020303" pitchFamily="18" charset="0"/>
                      <a:ea typeface="Georgia" panose="02040502050405020303" pitchFamily="18" charset="0"/>
                      <a:cs typeface="Georgia" panose="02040502050405020303" pitchFamily="18" charset="0"/>
                    </a:defRPr>
                  </a:lvl3pPr>
                  <a:lvl4pPr marL="16002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4pPr>
                  <a:lvl5pPr marL="20574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5pPr>
                  <a:lvl6pPr marL="25146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6pPr>
                  <a:lvl7pPr marL="29718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7pPr>
                  <a:lvl8pPr marL="34290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8pPr>
                  <a:lvl9pPr marL="38862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spcBef>
                      <a:spcPct val="0"/>
                    </a:spcBef>
                  </a:pPr>
                  <a:endParaRPr lang="pt-PT" altLang="pt-PT" sz="2000">
                    <a:solidFill>
                      <a:schemeClr val="tx1"/>
                    </a:solidFill>
                    <a:latin typeface="+mj-lt"/>
                    <a:cs typeface="Arial" panose="020B0604020202020204" pitchFamily="34" charset="0"/>
                  </a:endParaRPr>
                </a:p>
              </p:txBody>
            </p:sp>
          </p:grpSp>
          <p:sp>
            <p:nvSpPr>
              <p:cNvPr id="308" name="CaixaDeTexto 307"/>
              <p:cNvSpPr txBox="1"/>
              <p:nvPr/>
            </p:nvSpPr>
            <p:spPr>
              <a:xfrm>
                <a:off x="4664500" y="1831784"/>
                <a:ext cx="166778" cy="181596"/>
              </a:xfrm>
              <a:prstGeom prst="rect">
                <a:avLst/>
              </a:prstGeom>
              <a:noFill/>
            </p:spPr>
            <p:txBody>
              <a:bodyPr wrap="square" rtlCol="0">
                <a:spAutoFit/>
              </a:bodyPr>
              <a:lstStyle/>
              <a:p>
                <a:pPr algn="ctr"/>
                <a:r>
                  <a:rPr lang="pt-PT" sz="2000" dirty="0" smtClean="0">
                    <a:latin typeface="+mj-lt"/>
                  </a:rPr>
                  <a:t>P</a:t>
                </a:r>
                <a:endParaRPr lang="pt-PT" sz="2000" dirty="0">
                  <a:latin typeface="+mj-lt"/>
                </a:endParaRPr>
              </a:p>
            </p:txBody>
          </p:sp>
        </p:grpSp>
        <p:grpSp>
          <p:nvGrpSpPr>
            <p:cNvPr id="31" name="Group 23"/>
            <p:cNvGrpSpPr>
              <a:grpSpLocks/>
            </p:cNvGrpSpPr>
            <p:nvPr/>
          </p:nvGrpSpPr>
          <p:grpSpPr bwMode="auto">
            <a:xfrm rot="16200000">
              <a:off x="5334233" y="2822564"/>
              <a:ext cx="360969" cy="479017"/>
              <a:chOff x="3719" y="1321"/>
              <a:chExt cx="632" cy="1168"/>
            </a:xfrm>
          </p:grpSpPr>
          <p:sp>
            <p:nvSpPr>
              <p:cNvPr id="301" name="Freeform 24"/>
              <p:cNvSpPr>
                <a:spLocks/>
              </p:cNvSpPr>
              <p:nvPr/>
            </p:nvSpPr>
            <p:spPr bwMode="auto">
              <a:xfrm>
                <a:off x="3719" y="1321"/>
                <a:ext cx="632" cy="1168"/>
              </a:xfrm>
              <a:custGeom>
                <a:avLst/>
                <a:gdLst>
                  <a:gd name="T0" fmla="*/ 1262 w 253"/>
                  <a:gd name="T1" fmla="*/ 1139 h 438"/>
                  <a:gd name="T2" fmla="*/ 3133 w 253"/>
                  <a:gd name="T3" fmla="*/ 2125 h 438"/>
                  <a:gd name="T4" fmla="*/ 3182 w 253"/>
                  <a:gd name="T5" fmla="*/ 3584 h 438"/>
                  <a:gd name="T6" fmla="*/ 3537 w 253"/>
                  <a:gd name="T7" fmla="*/ 4928 h 438"/>
                  <a:gd name="T8" fmla="*/ 3570 w 253"/>
                  <a:gd name="T9" fmla="*/ 7395 h 438"/>
                  <a:gd name="T10" fmla="*/ 2028 w 253"/>
                  <a:gd name="T11" fmla="*/ 8285 h 438"/>
                  <a:gd name="T12" fmla="*/ 325 w 253"/>
                  <a:gd name="T13" fmla="*/ 7032 h 438"/>
                  <a:gd name="T14" fmla="*/ 467 w 253"/>
                  <a:gd name="T15" fmla="*/ 4493 h 438"/>
                  <a:gd name="T16" fmla="*/ 1137 w 253"/>
                  <a:gd name="T17" fmla="*/ 2653 h 438"/>
                  <a:gd name="T18" fmla="*/ 1262 w 253"/>
                  <a:gd name="T19" fmla="*/ 1139 h 4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3" h="438">
                    <a:moveTo>
                      <a:pt x="81" y="60"/>
                    </a:moveTo>
                    <a:cubicBezTo>
                      <a:pt x="100" y="34"/>
                      <a:pt x="173" y="0"/>
                      <a:pt x="201" y="112"/>
                    </a:cubicBezTo>
                    <a:cubicBezTo>
                      <a:pt x="206" y="140"/>
                      <a:pt x="201" y="166"/>
                      <a:pt x="204" y="189"/>
                    </a:cubicBezTo>
                    <a:cubicBezTo>
                      <a:pt x="208" y="216"/>
                      <a:pt x="218" y="234"/>
                      <a:pt x="227" y="260"/>
                    </a:cubicBezTo>
                    <a:cubicBezTo>
                      <a:pt x="238" y="294"/>
                      <a:pt x="253" y="360"/>
                      <a:pt x="229" y="390"/>
                    </a:cubicBezTo>
                    <a:cubicBezTo>
                      <a:pt x="209" y="414"/>
                      <a:pt x="161" y="436"/>
                      <a:pt x="130" y="437"/>
                    </a:cubicBezTo>
                    <a:cubicBezTo>
                      <a:pt x="87" y="438"/>
                      <a:pt x="41" y="404"/>
                      <a:pt x="21" y="371"/>
                    </a:cubicBezTo>
                    <a:cubicBezTo>
                      <a:pt x="0" y="334"/>
                      <a:pt x="13" y="274"/>
                      <a:pt x="30" y="237"/>
                    </a:cubicBezTo>
                    <a:cubicBezTo>
                      <a:pt x="44" y="208"/>
                      <a:pt x="70" y="172"/>
                      <a:pt x="73" y="140"/>
                    </a:cubicBezTo>
                    <a:cubicBezTo>
                      <a:pt x="74" y="117"/>
                      <a:pt x="61" y="86"/>
                      <a:pt x="81" y="60"/>
                    </a:cubicBezTo>
                    <a:close/>
                  </a:path>
                </a:pathLst>
              </a:custGeom>
              <a:solidFill>
                <a:srgbClr val="488D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302" name="Freeform 25"/>
              <p:cNvSpPr>
                <a:spLocks/>
              </p:cNvSpPr>
              <p:nvPr/>
            </p:nvSpPr>
            <p:spPr bwMode="auto">
              <a:xfrm>
                <a:off x="3734" y="1439"/>
                <a:ext cx="317" cy="821"/>
              </a:xfrm>
              <a:custGeom>
                <a:avLst/>
                <a:gdLst>
                  <a:gd name="T0" fmla="*/ 1974 w 127"/>
                  <a:gd name="T1" fmla="*/ 0 h 308"/>
                  <a:gd name="T2" fmla="*/ 1183 w 127"/>
                  <a:gd name="T3" fmla="*/ 930 h 308"/>
                  <a:gd name="T4" fmla="*/ 1058 w 127"/>
                  <a:gd name="T5" fmla="*/ 2594 h 308"/>
                  <a:gd name="T6" fmla="*/ 250 w 127"/>
                  <a:gd name="T7" fmla="*/ 5832 h 308"/>
                  <a:gd name="T8" fmla="*/ 946 w 127"/>
                  <a:gd name="T9" fmla="*/ 3559 h 308"/>
                  <a:gd name="T10" fmla="*/ 1620 w 127"/>
                  <a:gd name="T11" fmla="*/ 1535 h 308"/>
                  <a:gd name="T12" fmla="*/ 1974 w 127"/>
                  <a:gd name="T13" fmla="*/ 0 h 3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7" h="308">
                    <a:moveTo>
                      <a:pt x="127" y="0"/>
                    </a:moveTo>
                    <a:cubicBezTo>
                      <a:pt x="100" y="4"/>
                      <a:pt x="76" y="21"/>
                      <a:pt x="76" y="49"/>
                    </a:cubicBezTo>
                    <a:cubicBezTo>
                      <a:pt x="76" y="77"/>
                      <a:pt x="89" y="92"/>
                      <a:pt x="68" y="137"/>
                    </a:cubicBezTo>
                    <a:cubicBezTo>
                      <a:pt x="47" y="183"/>
                      <a:pt x="0" y="241"/>
                      <a:pt x="16" y="308"/>
                    </a:cubicBezTo>
                    <a:cubicBezTo>
                      <a:pt x="19" y="247"/>
                      <a:pt x="41" y="223"/>
                      <a:pt x="61" y="188"/>
                    </a:cubicBezTo>
                    <a:cubicBezTo>
                      <a:pt x="81" y="153"/>
                      <a:pt x="101" y="117"/>
                      <a:pt x="104" y="81"/>
                    </a:cubicBezTo>
                    <a:cubicBezTo>
                      <a:pt x="107" y="45"/>
                      <a:pt x="96" y="15"/>
                      <a:pt x="127" y="0"/>
                    </a:cubicBezTo>
                    <a:close/>
                  </a:path>
                </a:pathLst>
              </a:custGeom>
              <a:solidFill>
                <a:srgbClr val="7EAC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303" name="Freeform 26"/>
              <p:cNvSpPr>
                <a:spLocks/>
              </p:cNvSpPr>
              <p:nvPr/>
            </p:nvSpPr>
            <p:spPr bwMode="auto">
              <a:xfrm>
                <a:off x="4061" y="1591"/>
                <a:ext cx="288" cy="880"/>
              </a:xfrm>
              <a:custGeom>
                <a:avLst/>
                <a:gdLst>
                  <a:gd name="T0" fmla="*/ 867 w 115"/>
                  <a:gd name="T1" fmla="*/ 0 h 330"/>
                  <a:gd name="T2" fmla="*/ 942 w 115"/>
                  <a:gd name="T3" fmla="*/ 1400 h 330"/>
                  <a:gd name="T4" fmla="*/ 1160 w 115"/>
                  <a:gd name="T5" fmla="*/ 2616 h 330"/>
                  <a:gd name="T6" fmla="*/ 1380 w 115"/>
                  <a:gd name="T7" fmla="*/ 5368 h 330"/>
                  <a:gd name="T8" fmla="*/ 0 w 115"/>
                  <a:gd name="T9" fmla="*/ 6259 h 330"/>
                  <a:gd name="T10" fmla="*/ 1222 w 115"/>
                  <a:gd name="T11" fmla="*/ 5005 h 330"/>
                  <a:gd name="T12" fmla="*/ 784 w 115"/>
                  <a:gd name="T13" fmla="*/ 2240 h 330"/>
                  <a:gd name="T14" fmla="*/ 867 w 115"/>
                  <a:gd name="T15" fmla="*/ 0 h 3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5" h="330">
                    <a:moveTo>
                      <a:pt x="55" y="0"/>
                    </a:moveTo>
                    <a:cubicBezTo>
                      <a:pt x="62" y="18"/>
                      <a:pt x="61" y="56"/>
                      <a:pt x="60" y="74"/>
                    </a:cubicBezTo>
                    <a:cubicBezTo>
                      <a:pt x="58" y="91"/>
                      <a:pt x="66" y="114"/>
                      <a:pt x="74" y="138"/>
                    </a:cubicBezTo>
                    <a:cubicBezTo>
                      <a:pt x="82" y="161"/>
                      <a:pt x="115" y="246"/>
                      <a:pt x="88" y="283"/>
                    </a:cubicBezTo>
                    <a:cubicBezTo>
                      <a:pt x="62" y="320"/>
                      <a:pt x="13" y="328"/>
                      <a:pt x="0" y="330"/>
                    </a:cubicBezTo>
                    <a:cubicBezTo>
                      <a:pt x="17" y="324"/>
                      <a:pt x="68" y="303"/>
                      <a:pt x="78" y="264"/>
                    </a:cubicBezTo>
                    <a:cubicBezTo>
                      <a:pt x="89" y="224"/>
                      <a:pt x="55" y="162"/>
                      <a:pt x="50" y="118"/>
                    </a:cubicBezTo>
                    <a:cubicBezTo>
                      <a:pt x="46" y="75"/>
                      <a:pt x="62" y="30"/>
                      <a:pt x="55" y="0"/>
                    </a:cubicBezTo>
                    <a:close/>
                  </a:path>
                </a:pathLst>
              </a:custGeom>
              <a:solidFill>
                <a:srgbClr val="076B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304" name="Freeform 27"/>
              <p:cNvSpPr>
                <a:spLocks/>
              </p:cNvSpPr>
              <p:nvPr/>
            </p:nvSpPr>
            <p:spPr bwMode="auto">
              <a:xfrm>
                <a:off x="3882" y="1452"/>
                <a:ext cx="117" cy="405"/>
              </a:xfrm>
              <a:custGeom>
                <a:avLst/>
                <a:gdLst>
                  <a:gd name="T0" fmla="*/ 724 w 47"/>
                  <a:gd name="T1" fmla="*/ 0 h 152"/>
                  <a:gd name="T2" fmla="*/ 279 w 47"/>
                  <a:gd name="T3" fmla="*/ 1100 h 152"/>
                  <a:gd name="T4" fmla="*/ 0 w 47"/>
                  <a:gd name="T5" fmla="*/ 2875 h 152"/>
                  <a:gd name="T6" fmla="*/ 433 w 47"/>
                  <a:gd name="T7" fmla="*/ 1420 h 152"/>
                  <a:gd name="T8" fmla="*/ 724 w 47"/>
                  <a:gd name="T9" fmla="*/ 0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52">
                    <a:moveTo>
                      <a:pt x="47" y="0"/>
                    </a:moveTo>
                    <a:cubicBezTo>
                      <a:pt x="23" y="6"/>
                      <a:pt x="14" y="32"/>
                      <a:pt x="18" y="58"/>
                    </a:cubicBezTo>
                    <a:cubicBezTo>
                      <a:pt x="22" y="84"/>
                      <a:pt x="24" y="116"/>
                      <a:pt x="0" y="152"/>
                    </a:cubicBezTo>
                    <a:cubicBezTo>
                      <a:pt x="17" y="132"/>
                      <a:pt x="29" y="102"/>
                      <a:pt x="28" y="75"/>
                    </a:cubicBezTo>
                    <a:cubicBezTo>
                      <a:pt x="27" y="48"/>
                      <a:pt x="20" y="20"/>
                      <a:pt x="4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305" name="Freeform 28"/>
              <p:cNvSpPr>
                <a:spLocks/>
              </p:cNvSpPr>
              <p:nvPr/>
            </p:nvSpPr>
            <p:spPr bwMode="auto">
              <a:xfrm>
                <a:off x="3769" y="1972"/>
                <a:ext cx="55" cy="184"/>
              </a:xfrm>
              <a:custGeom>
                <a:avLst/>
                <a:gdLst>
                  <a:gd name="T0" fmla="*/ 345 w 22"/>
                  <a:gd name="T1" fmla="*/ 0 h 69"/>
                  <a:gd name="T2" fmla="*/ 0 w 22"/>
                  <a:gd name="T3" fmla="*/ 1309 h 69"/>
                  <a:gd name="T4" fmla="*/ 0 60000 65536"/>
                  <a:gd name="T5" fmla="*/ 0 60000 65536"/>
                </a:gdLst>
                <a:ahLst/>
                <a:cxnLst>
                  <a:cxn ang="T4">
                    <a:pos x="T0" y="T1"/>
                  </a:cxn>
                  <a:cxn ang="T5">
                    <a:pos x="T2" y="T3"/>
                  </a:cxn>
                </a:cxnLst>
                <a:rect l="0" t="0" r="r" b="b"/>
                <a:pathLst>
                  <a:path w="22" h="69">
                    <a:moveTo>
                      <a:pt x="22" y="0"/>
                    </a:moveTo>
                    <a:cubicBezTo>
                      <a:pt x="13" y="16"/>
                      <a:pt x="2" y="38"/>
                      <a:pt x="0" y="6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306" name="Freeform 29"/>
              <p:cNvSpPr>
                <a:spLocks/>
              </p:cNvSpPr>
              <p:nvPr/>
            </p:nvSpPr>
            <p:spPr bwMode="auto">
              <a:xfrm>
                <a:off x="3719" y="1321"/>
                <a:ext cx="632" cy="1168"/>
              </a:xfrm>
              <a:custGeom>
                <a:avLst/>
                <a:gdLst>
                  <a:gd name="T0" fmla="*/ 1262 w 253"/>
                  <a:gd name="T1" fmla="*/ 1139 h 438"/>
                  <a:gd name="T2" fmla="*/ 3133 w 253"/>
                  <a:gd name="T3" fmla="*/ 2125 h 438"/>
                  <a:gd name="T4" fmla="*/ 3182 w 253"/>
                  <a:gd name="T5" fmla="*/ 3584 h 438"/>
                  <a:gd name="T6" fmla="*/ 3537 w 253"/>
                  <a:gd name="T7" fmla="*/ 4928 h 438"/>
                  <a:gd name="T8" fmla="*/ 3570 w 253"/>
                  <a:gd name="T9" fmla="*/ 7395 h 438"/>
                  <a:gd name="T10" fmla="*/ 2028 w 253"/>
                  <a:gd name="T11" fmla="*/ 8285 h 438"/>
                  <a:gd name="T12" fmla="*/ 325 w 253"/>
                  <a:gd name="T13" fmla="*/ 7032 h 438"/>
                  <a:gd name="T14" fmla="*/ 467 w 253"/>
                  <a:gd name="T15" fmla="*/ 4493 h 438"/>
                  <a:gd name="T16" fmla="*/ 1137 w 253"/>
                  <a:gd name="T17" fmla="*/ 2653 h 438"/>
                  <a:gd name="T18" fmla="*/ 1262 w 253"/>
                  <a:gd name="T19" fmla="*/ 1139 h 4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3" h="438">
                    <a:moveTo>
                      <a:pt x="81" y="60"/>
                    </a:moveTo>
                    <a:cubicBezTo>
                      <a:pt x="100" y="34"/>
                      <a:pt x="173" y="0"/>
                      <a:pt x="201" y="112"/>
                    </a:cubicBezTo>
                    <a:cubicBezTo>
                      <a:pt x="206" y="140"/>
                      <a:pt x="201" y="166"/>
                      <a:pt x="204" y="189"/>
                    </a:cubicBezTo>
                    <a:cubicBezTo>
                      <a:pt x="208" y="216"/>
                      <a:pt x="218" y="234"/>
                      <a:pt x="227" y="260"/>
                    </a:cubicBezTo>
                    <a:cubicBezTo>
                      <a:pt x="238" y="294"/>
                      <a:pt x="253" y="360"/>
                      <a:pt x="229" y="390"/>
                    </a:cubicBezTo>
                    <a:cubicBezTo>
                      <a:pt x="209" y="414"/>
                      <a:pt x="161" y="436"/>
                      <a:pt x="130" y="437"/>
                    </a:cubicBezTo>
                    <a:cubicBezTo>
                      <a:pt x="87" y="438"/>
                      <a:pt x="41" y="404"/>
                      <a:pt x="21" y="371"/>
                    </a:cubicBezTo>
                    <a:cubicBezTo>
                      <a:pt x="0" y="334"/>
                      <a:pt x="13" y="274"/>
                      <a:pt x="30" y="237"/>
                    </a:cubicBezTo>
                    <a:cubicBezTo>
                      <a:pt x="44" y="208"/>
                      <a:pt x="70" y="172"/>
                      <a:pt x="73" y="140"/>
                    </a:cubicBezTo>
                    <a:cubicBezTo>
                      <a:pt x="74" y="117"/>
                      <a:pt x="61" y="86"/>
                      <a:pt x="81" y="60"/>
                    </a:cubicBezTo>
                    <a:close/>
                  </a:path>
                </a:pathLst>
              </a:custGeom>
              <a:noFill/>
              <a:ln w="317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PT" sz="2000">
                  <a:latin typeface="+mj-lt"/>
                </a:endParaRPr>
              </a:p>
            </p:txBody>
          </p:sp>
        </p:grpSp>
        <p:sp>
          <p:nvSpPr>
            <p:cNvPr id="32" name="CaixaDeTexto 31"/>
            <p:cNvSpPr txBox="1"/>
            <p:nvPr/>
          </p:nvSpPr>
          <p:spPr>
            <a:xfrm>
              <a:off x="5320661" y="2942615"/>
              <a:ext cx="466812" cy="233897"/>
            </a:xfrm>
            <a:prstGeom prst="rect">
              <a:avLst/>
            </a:prstGeom>
            <a:noFill/>
          </p:spPr>
          <p:txBody>
            <a:bodyPr wrap="square" rtlCol="0">
              <a:spAutoFit/>
            </a:bodyPr>
            <a:lstStyle/>
            <a:p>
              <a:pPr algn="ctr"/>
              <a:r>
                <a:rPr lang="pt-PT" sz="2000" dirty="0" smtClean="0">
                  <a:latin typeface="+mj-lt"/>
                </a:rPr>
                <a:t>PDK-1</a:t>
              </a:r>
              <a:endParaRPr lang="pt-PT" sz="2000" dirty="0">
                <a:latin typeface="+mj-lt"/>
              </a:endParaRPr>
            </a:p>
          </p:txBody>
        </p:sp>
        <p:grpSp>
          <p:nvGrpSpPr>
            <p:cNvPr id="33" name="Group 16"/>
            <p:cNvGrpSpPr>
              <a:grpSpLocks/>
            </p:cNvGrpSpPr>
            <p:nvPr/>
          </p:nvGrpSpPr>
          <p:grpSpPr bwMode="auto">
            <a:xfrm rot="5400000">
              <a:off x="5711761" y="3446609"/>
              <a:ext cx="324199" cy="490401"/>
              <a:chOff x="2539" y="1365"/>
              <a:chExt cx="535" cy="1187"/>
            </a:xfrm>
          </p:grpSpPr>
          <p:sp>
            <p:nvSpPr>
              <p:cNvPr id="295" name="Freeform 17"/>
              <p:cNvSpPr>
                <a:spLocks/>
              </p:cNvSpPr>
              <p:nvPr/>
            </p:nvSpPr>
            <p:spPr bwMode="auto">
              <a:xfrm>
                <a:off x="2539" y="1365"/>
                <a:ext cx="525" cy="1187"/>
              </a:xfrm>
              <a:custGeom>
                <a:avLst/>
                <a:gdLst>
                  <a:gd name="T0" fmla="*/ 3250 w 210"/>
                  <a:gd name="T1" fmla="*/ 4519 h 445"/>
                  <a:gd name="T2" fmla="*/ 3095 w 210"/>
                  <a:gd name="T3" fmla="*/ 2923 h 445"/>
                  <a:gd name="T4" fmla="*/ 1238 w 210"/>
                  <a:gd name="T5" fmla="*/ 341 h 445"/>
                  <a:gd name="T6" fmla="*/ 375 w 210"/>
                  <a:gd name="T7" fmla="*/ 2278 h 445"/>
                  <a:gd name="T8" fmla="*/ 425 w 210"/>
                  <a:gd name="T9" fmla="*/ 4519 h 445"/>
                  <a:gd name="T10" fmla="*/ 458 w 210"/>
                  <a:gd name="T11" fmla="*/ 7215 h 445"/>
                  <a:gd name="T12" fmla="*/ 2658 w 210"/>
                  <a:gd name="T13" fmla="*/ 7557 h 445"/>
                  <a:gd name="T14" fmla="*/ 3000 w 210"/>
                  <a:gd name="T15" fmla="*/ 5978 h 445"/>
                  <a:gd name="T16" fmla="*/ 3250 w 210"/>
                  <a:gd name="T17" fmla="*/ 4519 h 4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0" h="445">
                    <a:moveTo>
                      <a:pt x="208" y="238"/>
                    </a:moveTo>
                    <a:cubicBezTo>
                      <a:pt x="210" y="204"/>
                      <a:pt x="199" y="165"/>
                      <a:pt x="198" y="154"/>
                    </a:cubicBezTo>
                    <a:cubicBezTo>
                      <a:pt x="191" y="117"/>
                      <a:pt x="148" y="0"/>
                      <a:pt x="79" y="18"/>
                    </a:cubicBezTo>
                    <a:cubicBezTo>
                      <a:pt x="42" y="25"/>
                      <a:pt x="16" y="78"/>
                      <a:pt x="24" y="120"/>
                    </a:cubicBezTo>
                    <a:cubicBezTo>
                      <a:pt x="33" y="164"/>
                      <a:pt x="41" y="193"/>
                      <a:pt x="27" y="238"/>
                    </a:cubicBezTo>
                    <a:cubicBezTo>
                      <a:pt x="13" y="281"/>
                      <a:pt x="0" y="341"/>
                      <a:pt x="29" y="380"/>
                    </a:cubicBezTo>
                    <a:cubicBezTo>
                      <a:pt x="58" y="419"/>
                      <a:pt x="136" y="445"/>
                      <a:pt x="170" y="398"/>
                    </a:cubicBezTo>
                    <a:cubicBezTo>
                      <a:pt x="190" y="371"/>
                      <a:pt x="183" y="348"/>
                      <a:pt x="192" y="315"/>
                    </a:cubicBezTo>
                    <a:cubicBezTo>
                      <a:pt x="202" y="281"/>
                      <a:pt x="207" y="275"/>
                      <a:pt x="208" y="238"/>
                    </a:cubicBezTo>
                    <a:close/>
                  </a:path>
                </a:pathLst>
              </a:custGeom>
              <a:solidFill>
                <a:srgbClr val="FEE4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296" name="Freeform 18"/>
              <p:cNvSpPr>
                <a:spLocks/>
              </p:cNvSpPr>
              <p:nvPr/>
            </p:nvSpPr>
            <p:spPr bwMode="auto">
              <a:xfrm>
                <a:off x="2579" y="1437"/>
                <a:ext cx="177" cy="910"/>
              </a:xfrm>
              <a:custGeom>
                <a:avLst/>
                <a:gdLst>
                  <a:gd name="T0" fmla="*/ 728 w 71"/>
                  <a:gd name="T1" fmla="*/ 1446 h 341"/>
                  <a:gd name="T2" fmla="*/ 558 w 71"/>
                  <a:gd name="T3" fmla="*/ 4200 h 341"/>
                  <a:gd name="T4" fmla="*/ 312 w 71"/>
                  <a:gd name="T5" fmla="*/ 6479 h 341"/>
                  <a:gd name="T6" fmla="*/ 324 w 71"/>
                  <a:gd name="T7" fmla="*/ 4102 h 341"/>
                  <a:gd name="T8" fmla="*/ 312 w 71"/>
                  <a:gd name="T9" fmla="*/ 1823 h 341"/>
                  <a:gd name="T10" fmla="*/ 1099 w 71"/>
                  <a:gd name="T11" fmla="*/ 0 h 341"/>
                  <a:gd name="T12" fmla="*/ 728 w 71"/>
                  <a:gd name="T13" fmla="*/ 1446 h 3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 h="341">
                    <a:moveTo>
                      <a:pt x="47" y="76"/>
                    </a:moveTo>
                    <a:cubicBezTo>
                      <a:pt x="43" y="129"/>
                      <a:pt x="65" y="148"/>
                      <a:pt x="36" y="221"/>
                    </a:cubicBezTo>
                    <a:cubicBezTo>
                      <a:pt x="16" y="271"/>
                      <a:pt x="13" y="324"/>
                      <a:pt x="20" y="341"/>
                    </a:cubicBezTo>
                    <a:cubicBezTo>
                      <a:pt x="0" y="308"/>
                      <a:pt x="5" y="268"/>
                      <a:pt x="21" y="216"/>
                    </a:cubicBezTo>
                    <a:cubicBezTo>
                      <a:pt x="37" y="164"/>
                      <a:pt x="28" y="140"/>
                      <a:pt x="20" y="96"/>
                    </a:cubicBezTo>
                    <a:cubicBezTo>
                      <a:pt x="12" y="52"/>
                      <a:pt x="40" y="8"/>
                      <a:pt x="71" y="0"/>
                    </a:cubicBezTo>
                    <a:cubicBezTo>
                      <a:pt x="52" y="9"/>
                      <a:pt x="49" y="40"/>
                      <a:pt x="47" y="76"/>
                    </a:cubicBezTo>
                    <a:close/>
                  </a:path>
                </a:pathLst>
              </a:custGeom>
              <a:solidFill>
                <a:srgbClr val="FFF1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297" name="Freeform 19"/>
              <p:cNvSpPr>
                <a:spLocks/>
              </p:cNvSpPr>
              <p:nvPr/>
            </p:nvSpPr>
            <p:spPr bwMode="auto">
              <a:xfrm>
                <a:off x="2809" y="1544"/>
                <a:ext cx="265" cy="939"/>
              </a:xfrm>
              <a:custGeom>
                <a:avLst/>
                <a:gdLst>
                  <a:gd name="T0" fmla="*/ 738 w 106"/>
                  <a:gd name="T1" fmla="*/ 0 h 352"/>
                  <a:gd name="T2" fmla="*/ 1438 w 106"/>
                  <a:gd name="T3" fmla="*/ 3665 h 352"/>
                  <a:gd name="T4" fmla="*/ 1113 w 106"/>
                  <a:gd name="T5" fmla="*/ 5124 h 352"/>
                  <a:gd name="T6" fmla="*/ 0 w 106"/>
                  <a:gd name="T7" fmla="*/ 6661 h 352"/>
                  <a:gd name="T8" fmla="*/ 863 w 106"/>
                  <a:gd name="T9" fmla="*/ 5679 h 352"/>
                  <a:gd name="T10" fmla="*/ 1050 w 106"/>
                  <a:gd name="T11" fmla="*/ 3929 h 352"/>
                  <a:gd name="T12" fmla="*/ 738 w 106"/>
                  <a:gd name="T13" fmla="*/ 0 h 3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6" h="352">
                    <a:moveTo>
                      <a:pt x="47" y="0"/>
                    </a:moveTo>
                    <a:cubicBezTo>
                      <a:pt x="59" y="17"/>
                      <a:pt x="106" y="119"/>
                      <a:pt x="92" y="193"/>
                    </a:cubicBezTo>
                    <a:cubicBezTo>
                      <a:pt x="87" y="220"/>
                      <a:pt x="73" y="243"/>
                      <a:pt x="71" y="270"/>
                    </a:cubicBezTo>
                    <a:cubicBezTo>
                      <a:pt x="70" y="297"/>
                      <a:pt x="60" y="352"/>
                      <a:pt x="0" y="351"/>
                    </a:cubicBezTo>
                    <a:cubicBezTo>
                      <a:pt x="20" y="346"/>
                      <a:pt x="53" y="336"/>
                      <a:pt x="55" y="299"/>
                    </a:cubicBezTo>
                    <a:cubicBezTo>
                      <a:pt x="57" y="261"/>
                      <a:pt x="59" y="233"/>
                      <a:pt x="67" y="207"/>
                    </a:cubicBezTo>
                    <a:cubicBezTo>
                      <a:pt x="75" y="182"/>
                      <a:pt x="90" y="95"/>
                      <a:pt x="47" y="0"/>
                    </a:cubicBezTo>
                    <a:close/>
                  </a:path>
                </a:pathLst>
              </a:custGeom>
              <a:solidFill>
                <a:srgbClr val="FFC2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298" name="Freeform 20"/>
              <p:cNvSpPr>
                <a:spLocks/>
              </p:cNvSpPr>
              <p:nvPr/>
            </p:nvSpPr>
            <p:spPr bwMode="auto">
              <a:xfrm>
                <a:off x="2611" y="1496"/>
                <a:ext cx="65" cy="456"/>
              </a:xfrm>
              <a:custGeom>
                <a:avLst/>
                <a:gdLst>
                  <a:gd name="T0" fmla="*/ 408 w 26"/>
                  <a:gd name="T1" fmla="*/ 0 h 171"/>
                  <a:gd name="T2" fmla="*/ 125 w 26"/>
                  <a:gd name="T3" fmla="*/ 1459 h 171"/>
                  <a:gd name="T4" fmla="*/ 220 w 26"/>
                  <a:gd name="T5" fmla="*/ 3243 h 171"/>
                  <a:gd name="T6" fmla="*/ 270 w 26"/>
                  <a:gd name="T7" fmla="*/ 1365 h 171"/>
                  <a:gd name="T8" fmla="*/ 408 w 26"/>
                  <a:gd name="T9" fmla="*/ 0 h 1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71">
                    <a:moveTo>
                      <a:pt x="26" y="0"/>
                    </a:moveTo>
                    <a:cubicBezTo>
                      <a:pt x="12" y="17"/>
                      <a:pt x="0" y="48"/>
                      <a:pt x="8" y="77"/>
                    </a:cubicBezTo>
                    <a:cubicBezTo>
                      <a:pt x="16" y="106"/>
                      <a:pt x="22" y="142"/>
                      <a:pt x="14" y="171"/>
                    </a:cubicBezTo>
                    <a:cubicBezTo>
                      <a:pt x="23" y="155"/>
                      <a:pt x="23" y="99"/>
                      <a:pt x="17" y="72"/>
                    </a:cubicBezTo>
                    <a:cubicBezTo>
                      <a:pt x="11" y="45"/>
                      <a:pt x="17" y="23"/>
                      <a:pt x="2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299" name="Freeform 21"/>
              <p:cNvSpPr>
                <a:spLocks/>
              </p:cNvSpPr>
              <p:nvPr/>
            </p:nvSpPr>
            <p:spPr bwMode="auto">
              <a:xfrm>
                <a:off x="2591" y="2099"/>
                <a:ext cx="23" cy="176"/>
              </a:xfrm>
              <a:custGeom>
                <a:avLst/>
                <a:gdLst>
                  <a:gd name="T0" fmla="*/ 151 w 9"/>
                  <a:gd name="T1" fmla="*/ 0 h 66"/>
                  <a:gd name="T2" fmla="*/ 84 w 9"/>
                  <a:gd name="T3" fmla="*/ 1251 h 66"/>
                  <a:gd name="T4" fmla="*/ 0 60000 65536"/>
                  <a:gd name="T5" fmla="*/ 0 60000 65536"/>
                </a:gdLst>
                <a:ahLst/>
                <a:cxnLst>
                  <a:cxn ang="T4">
                    <a:pos x="T0" y="T1"/>
                  </a:cxn>
                  <a:cxn ang="T5">
                    <a:pos x="T2" y="T3"/>
                  </a:cxn>
                </a:cxnLst>
                <a:rect l="0" t="0" r="r" b="b"/>
                <a:pathLst>
                  <a:path w="9" h="66">
                    <a:moveTo>
                      <a:pt x="9" y="0"/>
                    </a:moveTo>
                    <a:cubicBezTo>
                      <a:pt x="2" y="21"/>
                      <a:pt x="0" y="48"/>
                      <a:pt x="5" y="6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300" name="Freeform 22"/>
              <p:cNvSpPr>
                <a:spLocks/>
              </p:cNvSpPr>
              <p:nvPr/>
            </p:nvSpPr>
            <p:spPr bwMode="auto">
              <a:xfrm>
                <a:off x="2539" y="1365"/>
                <a:ext cx="525" cy="1187"/>
              </a:xfrm>
              <a:custGeom>
                <a:avLst/>
                <a:gdLst>
                  <a:gd name="T0" fmla="*/ 3250 w 210"/>
                  <a:gd name="T1" fmla="*/ 4519 h 445"/>
                  <a:gd name="T2" fmla="*/ 3095 w 210"/>
                  <a:gd name="T3" fmla="*/ 2923 h 445"/>
                  <a:gd name="T4" fmla="*/ 1238 w 210"/>
                  <a:gd name="T5" fmla="*/ 341 h 445"/>
                  <a:gd name="T6" fmla="*/ 375 w 210"/>
                  <a:gd name="T7" fmla="*/ 2278 h 445"/>
                  <a:gd name="T8" fmla="*/ 425 w 210"/>
                  <a:gd name="T9" fmla="*/ 4519 h 445"/>
                  <a:gd name="T10" fmla="*/ 458 w 210"/>
                  <a:gd name="T11" fmla="*/ 7215 h 445"/>
                  <a:gd name="T12" fmla="*/ 2658 w 210"/>
                  <a:gd name="T13" fmla="*/ 7557 h 445"/>
                  <a:gd name="T14" fmla="*/ 3000 w 210"/>
                  <a:gd name="T15" fmla="*/ 5978 h 445"/>
                  <a:gd name="T16" fmla="*/ 3250 w 210"/>
                  <a:gd name="T17" fmla="*/ 4519 h 4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0" h="445">
                    <a:moveTo>
                      <a:pt x="208" y="238"/>
                    </a:moveTo>
                    <a:cubicBezTo>
                      <a:pt x="210" y="204"/>
                      <a:pt x="199" y="165"/>
                      <a:pt x="198" y="154"/>
                    </a:cubicBezTo>
                    <a:cubicBezTo>
                      <a:pt x="191" y="117"/>
                      <a:pt x="148" y="0"/>
                      <a:pt x="79" y="18"/>
                    </a:cubicBezTo>
                    <a:cubicBezTo>
                      <a:pt x="42" y="25"/>
                      <a:pt x="16" y="78"/>
                      <a:pt x="24" y="120"/>
                    </a:cubicBezTo>
                    <a:cubicBezTo>
                      <a:pt x="33" y="164"/>
                      <a:pt x="41" y="193"/>
                      <a:pt x="27" y="238"/>
                    </a:cubicBezTo>
                    <a:cubicBezTo>
                      <a:pt x="13" y="281"/>
                      <a:pt x="0" y="341"/>
                      <a:pt x="29" y="380"/>
                    </a:cubicBezTo>
                    <a:cubicBezTo>
                      <a:pt x="58" y="419"/>
                      <a:pt x="136" y="445"/>
                      <a:pt x="170" y="398"/>
                    </a:cubicBezTo>
                    <a:cubicBezTo>
                      <a:pt x="190" y="371"/>
                      <a:pt x="183" y="348"/>
                      <a:pt x="192" y="315"/>
                    </a:cubicBezTo>
                    <a:cubicBezTo>
                      <a:pt x="202" y="281"/>
                      <a:pt x="207" y="275"/>
                      <a:pt x="208" y="238"/>
                    </a:cubicBezTo>
                    <a:close/>
                  </a:path>
                </a:pathLst>
              </a:custGeom>
              <a:noFill/>
              <a:ln w="317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PT" sz="2000">
                  <a:latin typeface="+mj-lt"/>
                </a:endParaRPr>
              </a:p>
            </p:txBody>
          </p:sp>
        </p:grpSp>
        <p:sp>
          <p:nvSpPr>
            <p:cNvPr id="34" name="CaixaDeTexto 33"/>
            <p:cNvSpPr txBox="1"/>
            <p:nvPr/>
          </p:nvSpPr>
          <p:spPr>
            <a:xfrm>
              <a:off x="5639378" y="3573540"/>
              <a:ext cx="466812" cy="233897"/>
            </a:xfrm>
            <a:prstGeom prst="rect">
              <a:avLst/>
            </a:prstGeom>
            <a:noFill/>
          </p:spPr>
          <p:txBody>
            <a:bodyPr wrap="square" rtlCol="0">
              <a:spAutoFit/>
            </a:bodyPr>
            <a:lstStyle/>
            <a:p>
              <a:pPr algn="ctr"/>
              <a:r>
                <a:rPr lang="pt-PT" sz="2000" dirty="0" err="1" smtClean="0">
                  <a:latin typeface="+mj-lt"/>
                </a:rPr>
                <a:t>Akt</a:t>
              </a:r>
              <a:endParaRPr lang="pt-PT" sz="2000" dirty="0">
                <a:latin typeface="+mj-lt"/>
              </a:endParaRPr>
            </a:p>
          </p:txBody>
        </p:sp>
        <p:grpSp>
          <p:nvGrpSpPr>
            <p:cNvPr id="35" name="Grupo 34"/>
            <p:cNvGrpSpPr/>
            <p:nvPr/>
          </p:nvGrpSpPr>
          <p:grpSpPr>
            <a:xfrm>
              <a:off x="6001699" y="3728957"/>
              <a:ext cx="212377" cy="233896"/>
              <a:chOff x="4664500" y="1831784"/>
              <a:chExt cx="166778" cy="181596"/>
            </a:xfrm>
          </p:grpSpPr>
          <p:grpSp>
            <p:nvGrpSpPr>
              <p:cNvPr id="290" name="Group 4119"/>
              <p:cNvGrpSpPr>
                <a:grpSpLocks/>
              </p:cNvGrpSpPr>
              <p:nvPr/>
            </p:nvGrpSpPr>
            <p:grpSpPr bwMode="auto">
              <a:xfrm>
                <a:off x="4673150" y="1848022"/>
                <a:ext cx="146812" cy="145878"/>
                <a:chOff x="291" y="1488"/>
                <a:chExt cx="255" cy="272"/>
              </a:xfrm>
            </p:grpSpPr>
            <p:sp>
              <p:nvSpPr>
                <p:cNvPr id="292" name="Oval 4120"/>
                <p:cNvSpPr>
                  <a:spLocks noChangeArrowheads="1"/>
                </p:cNvSpPr>
                <p:nvPr/>
              </p:nvSpPr>
              <p:spPr bwMode="auto">
                <a:xfrm>
                  <a:off x="291" y="1488"/>
                  <a:ext cx="255" cy="27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defRPr sz="2400">
                      <a:solidFill>
                        <a:schemeClr val="bg2"/>
                      </a:solidFill>
                      <a:latin typeface="Georgia" panose="02040502050405020303" pitchFamily="18" charset="0"/>
                      <a:ea typeface="Georgia" panose="02040502050405020303" pitchFamily="18" charset="0"/>
                      <a:cs typeface="Georgia" panose="02040502050405020303" pitchFamily="18" charset="0"/>
                    </a:defRPr>
                  </a:lvl1pPr>
                  <a:lvl2pPr marL="742950" indent="-285750">
                    <a:spcBef>
                      <a:spcPct val="20000"/>
                    </a:spcBef>
                    <a:buChar char="–"/>
                    <a:defRPr>
                      <a:solidFill>
                        <a:schemeClr val="bg2"/>
                      </a:solidFill>
                      <a:latin typeface="Georgia" panose="02040502050405020303" pitchFamily="18" charset="0"/>
                      <a:ea typeface="Georgia" panose="02040502050405020303" pitchFamily="18" charset="0"/>
                      <a:cs typeface="Georgia" panose="02040502050405020303" pitchFamily="18" charset="0"/>
                    </a:defRPr>
                  </a:lvl2pPr>
                  <a:lvl3pPr marL="1143000" indent="-228600">
                    <a:spcBef>
                      <a:spcPct val="20000"/>
                    </a:spcBef>
                    <a:buChar char="•"/>
                    <a:defRPr sz="1400">
                      <a:solidFill>
                        <a:schemeClr val="bg2"/>
                      </a:solidFill>
                      <a:latin typeface="Georgia" panose="02040502050405020303" pitchFamily="18" charset="0"/>
                      <a:ea typeface="Georgia" panose="02040502050405020303" pitchFamily="18" charset="0"/>
                      <a:cs typeface="Georgia" panose="02040502050405020303" pitchFamily="18" charset="0"/>
                    </a:defRPr>
                  </a:lvl3pPr>
                  <a:lvl4pPr marL="16002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4pPr>
                  <a:lvl5pPr marL="20574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5pPr>
                  <a:lvl6pPr marL="25146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6pPr>
                  <a:lvl7pPr marL="29718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7pPr>
                  <a:lvl8pPr marL="34290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8pPr>
                  <a:lvl9pPr marL="38862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spcBef>
                      <a:spcPct val="0"/>
                    </a:spcBef>
                  </a:pPr>
                  <a:endParaRPr lang="pt-PT" altLang="pt-PT" sz="2000">
                    <a:solidFill>
                      <a:schemeClr val="tx1"/>
                    </a:solidFill>
                    <a:latin typeface="+mj-lt"/>
                    <a:cs typeface="Arial" panose="020B0604020202020204" pitchFamily="34" charset="0"/>
                  </a:endParaRPr>
                </a:p>
              </p:txBody>
            </p:sp>
            <p:sp>
              <p:nvSpPr>
                <p:cNvPr id="293" name="Freeform 4121"/>
                <p:cNvSpPr>
                  <a:spLocks/>
                </p:cNvSpPr>
                <p:nvPr/>
              </p:nvSpPr>
              <p:spPr bwMode="auto">
                <a:xfrm>
                  <a:off x="341" y="1525"/>
                  <a:ext cx="195" cy="224"/>
                </a:xfrm>
                <a:custGeom>
                  <a:avLst/>
                  <a:gdLst>
                    <a:gd name="T0" fmla="*/ 908 w 78"/>
                    <a:gd name="T1" fmla="*/ 0 h 84"/>
                    <a:gd name="T2" fmla="*/ 1125 w 78"/>
                    <a:gd name="T3" fmla="*/ 627 h 84"/>
                    <a:gd name="T4" fmla="*/ 408 w 78"/>
                    <a:gd name="T5" fmla="*/ 1501 h 84"/>
                    <a:gd name="T6" fmla="*/ 0 w 78"/>
                    <a:gd name="T7" fmla="*/ 1331 h 84"/>
                    <a:gd name="T8" fmla="*/ 500 w 78"/>
                    <a:gd name="T9" fmla="*/ 1592 h 84"/>
                    <a:gd name="T10" fmla="*/ 1220 w 78"/>
                    <a:gd name="T11" fmla="*/ 717 h 84"/>
                    <a:gd name="T12" fmla="*/ 908 w 78"/>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 h="84">
                      <a:moveTo>
                        <a:pt x="58" y="0"/>
                      </a:moveTo>
                      <a:cubicBezTo>
                        <a:pt x="67" y="9"/>
                        <a:pt x="72" y="20"/>
                        <a:pt x="72" y="33"/>
                      </a:cubicBezTo>
                      <a:cubicBezTo>
                        <a:pt x="72" y="59"/>
                        <a:pt x="52" y="79"/>
                        <a:pt x="26" y="79"/>
                      </a:cubicBezTo>
                      <a:cubicBezTo>
                        <a:pt x="16" y="79"/>
                        <a:pt x="7" y="76"/>
                        <a:pt x="0" y="70"/>
                      </a:cubicBezTo>
                      <a:cubicBezTo>
                        <a:pt x="8" y="79"/>
                        <a:pt x="19" y="84"/>
                        <a:pt x="32" y="84"/>
                      </a:cubicBezTo>
                      <a:cubicBezTo>
                        <a:pt x="57" y="84"/>
                        <a:pt x="78" y="63"/>
                        <a:pt x="78" y="38"/>
                      </a:cubicBezTo>
                      <a:cubicBezTo>
                        <a:pt x="78" y="22"/>
                        <a:pt x="70" y="9"/>
                        <a:pt x="58"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294" name="Oval 4122"/>
                <p:cNvSpPr>
                  <a:spLocks noChangeArrowheads="1"/>
                </p:cNvSpPr>
                <p:nvPr/>
              </p:nvSpPr>
              <p:spPr bwMode="auto">
                <a:xfrm>
                  <a:off x="291" y="1488"/>
                  <a:ext cx="255" cy="272"/>
                </a:xfrm>
                <a:prstGeom prst="ellipse">
                  <a:avLst/>
                </a:prstGeom>
                <a:noFill/>
                <a:ln w="3175"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defRPr sz="2400">
                      <a:solidFill>
                        <a:schemeClr val="bg2"/>
                      </a:solidFill>
                      <a:latin typeface="Georgia" panose="02040502050405020303" pitchFamily="18" charset="0"/>
                      <a:ea typeface="Georgia" panose="02040502050405020303" pitchFamily="18" charset="0"/>
                      <a:cs typeface="Georgia" panose="02040502050405020303" pitchFamily="18" charset="0"/>
                    </a:defRPr>
                  </a:lvl1pPr>
                  <a:lvl2pPr marL="742950" indent="-285750">
                    <a:spcBef>
                      <a:spcPct val="20000"/>
                    </a:spcBef>
                    <a:buChar char="–"/>
                    <a:defRPr>
                      <a:solidFill>
                        <a:schemeClr val="bg2"/>
                      </a:solidFill>
                      <a:latin typeface="Georgia" panose="02040502050405020303" pitchFamily="18" charset="0"/>
                      <a:ea typeface="Georgia" panose="02040502050405020303" pitchFamily="18" charset="0"/>
                      <a:cs typeface="Georgia" panose="02040502050405020303" pitchFamily="18" charset="0"/>
                    </a:defRPr>
                  </a:lvl2pPr>
                  <a:lvl3pPr marL="1143000" indent="-228600">
                    <a:spcBef>
                      <a:spcPct val="20000"/>
                    </a:spcBef>
                    <a:buChar char="•"/>
                    <a:defRPr sz="1400">
                      <a:solidFill>
                        <a:schemeClr val="bg2"/>
                      </a:solidFill>
                      <a:latin typeface="Georgia" panose="02040502050405020303" pitchFamily="18" charset="0"/>
                      <a:ea typeface="Georgia" panose="02040502050405020303" pitchFamily="18" charset="0"/>
                      <a:cs typeface="Georgia" panose="02040502050405020303" pitchFamily="18" charset="0"/>
                    </a:defRPr>
                  </a:lvl3pPr>
                  <a:lvl4pPr marL="16002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4pPr>
                  <a:lvl5pPr marL="20574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5pPr>
                  <a:lvl6pPr marL="25146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6pPr>
                  <a:lvl7pPr marL="29718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7pPr>
                  <a:lvl8pPr marL="34290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8pPr>
                  <a:lvl9pPr marL="38862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spcBef>
                      <a:spcPct val="0"/>
                    </a:spcBef>
                  </a:pPr>
                  <a:endParaRPr lang="pt-PT" altLang="pt-PT" sz="2000">
                    <a:solidFill>
                      <a:schemeClr val="tx1"/>
                    </a:solidFill>
                    <a:latin typeface="+mj-lt"/>
                    <a:cs typeface="Arial" panose="020B0604020202020204" pitchFamily="34" charset="0"/>
                  </a:endParaRPr>
                </a:p>
              </p:txBody>
            </p:sp>
          </p:grpSp>
          <p:sp>
            <p:nvSpPr>
              <p:cNvPr id="291" name="CaixaDeTexto 290"/>
              <p:cNvSpPr txBox="1"/>
              <p:nvPr/>
            </p:nvSpPr>
            <p:spPr>
              <a:xfrm>
                <a:off x="4664500" y="1831784"/>
                <a:ext cx="166778" cy="181596"/>
              </a:xfrm>
              <a:prstGeom prst="rect">
                <a:avLst/>
              </a:prstGeom>
              <a:noFill/>
            </p:spPr>
            <p:txBody>
              <a:bodyPr wrap="square" rtlCol="0">
                <a:spAutoFit/>
              </a:bodyPr>
              <a:lstStyle/>
              <a:p>
                <a:pPr algn="ctr"/>
                <a:r>
                  <a:rPr lang="pt-PT" sz="2000" dirty="0" smtClean="0">
                    <a:latin typeface="+mj-lt"/>
                  </a:rPr>
                  <a:t>P</a:t>
                </a:r>
                <a:endParaRPr lang="pt-PT" sz="2000" dirty="0">
                  <a:latin typeface="+mj-lt"/>
                </a:endParaRPr>
              </a:p>
            </p:txBody>
          </p:sp>
        </p:grpSp>
        <p:grpSp>
          <p:nvGrpSpPr>
            <p:cNvPr id="36" name="Grupo 35"/>
            <p:cNvGrpSpPr/>
            <p:nvPr/>
          </p:nvGrpSpPr>
          <p:grpSpPr>
            <a:xfrm>
              <a:off x="5516027" y="3403631"/>
              <a:ext cx="212377" cy="233896"/>
              <a:chOff x="4664500" y="1831784"/>
              <a:chExt cx="166778" cy="181596"/>
            </a:xfrm>
          </p:grpSpPr>
          <p:grpSp>
            <p:nvGrpSpPr>
              <p:cNvPr id="285" name="Group 4119"/>
              <p:cNvGrpSpPr>
                <a:grpSpLocks/>
              </p:cNvGrpSpPr>
              <p:nvPr/>
            </p:nvGrpSpPr>
            <p:grpSpPr bwMode="auto">
              <a:xfrm>
                <a:off x="4673150" y="1848022"/>
                <a:ext cx="146812" cy="145878"/>
                <a:chOff x="291" y="1488"/>
                <a:chExt cx="255" cy="272"/>
              </a:xfrm>
            </p:grpSpPr>
            <p:sp>
              <p:nvSpPr>
                <p:cNvPr id="287" name="Oval 4120"/>
                <p:cNvSpPr>
                  <a:spLocks noChangeArrowheads="1"/>
                </p:cNvSpPr>
                <p:nvPr/>
              </p:nvSpPr>
              <p:spPr bwMode="auto">
                <a:xfrm>
                  <a:off x="291" y="1488"/>
                  <a:ext cx="255" cy="27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defRPr sz="2400">
                      <a:solidFill>
                        <a:schemeClr val="bg2"/>
                      </a:solidFill>
                      <a:latin typeface="Georgia" panose="02040502050405020303" pitchFamily="18" charset="0"/>
                      <a:ea typeface="Georgia" panose="02040502050405020303" pitchFamily="18" charset="0"/>
                      <a:cs typeface="Georgia" panose="02040502050405020303" pitchFamily="18" charset="0"/>
                    </a:defRPr>
                  </a:lvl1pPr>
                  <a:lvl2pPr marL="742950" indent="-285750">
                    <a:spcBef>
                      <a:spcPct val="20000"/>
                    </a:spcBef>
                    <a:buChar char="–"/>
                    <a:defRPr>
                      <a:solidFill>
                        <a:schemeClr val="bg2"/>
                      </a:solidFill>
                      <a:latin typeface="Georgia" panose="02040502050405020303" pitchFamily="18" charset="0"/>
                      <a:ea typeface="Georgia" panose="02040502050405020303" pitchFamily="18" charset="0"/>
                      <a:cs typeface="Georgia" panose="02040502050405020303" pitchFamily="18" charset="0"/>
                    </a:defRPr>
                  </a:lvl2pPr>
                  <a:lvl3pPr marL="1143000" indent="-228600">
                    <a:spcBef>
                      <a:spcPct val="20000"/>
                    </a:spcBef>
                    <a:buChar char="•"/>
                    <a:defRPr sz="1400">
                      <a:solidFill>
                        <a:schemeClr val="bg2"/>
                      </a:solidFill>
                      <a:latin typeface="Georgia" panose="02040502050405020303" pitchFamily="18" charset="0"/>
                      <a:ea typeface="Georgia" panose="02040502050405020303" pitchFamily="18" charset="0"/>
                      <a:cs typeface="Georgia" panose="02040502050405020303" pitchFamily="18" charset="0"/>
                    </a:defRPr>
                  </a:lvl3pPr>
                  <a:lvl4pPr marL="16002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4pPr>
                  <a:lvl5pPr marL="20574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5pPr>
                  <a:lvl6pPr marL="25146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6pPr>
                  <a:lvl7pPr marL="29718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7pPr>
                  <a:lvl8pPr marL="34290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8pPr>
                  <a:lvl9pPr marL="38862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spcBef>
                      <a:spcPct val="0"/>
                    </a:spcBef>
                  </a:pPr>
                  <a:endParaRPr lang="pt-PT" altLang="pt-PT" sz="2000">
                    <a:solidFill>
                      <a:schemeClr val="tx1"/>
                    </a:solidFill>
                    <a:latin typeface="+mj-lt"/>
                    <a:cs typeface="Arial" panose="020B0604020202020204" pitchFamily="34" charset="0"/>
                  </a:endParaRPr>
                </a:p>
              </p:txBody>
            </p:sp>
            <p:sp>
              <p:nvSpPr>
                <p:cNvPr id="288" name="Freeform 4121"/>
                <p:cNvSpPr>
                  <a:spLocks/>
                </p:cNvSpPr>
                <p:nvPr/>
              </p:nvSpPr>
              <p:spPr bwMode="auto">
                <a:xfrm>
                  <a:off x="341" y="1525"/>
                  <a:ext cx="195" cy="224"/>
                </a:xfrm>
                <a:custGeom>
                  <a:avLst/>
                  <a:gdLst>
                    <a:gd name="T0" fmla="*/ 908 w 78"/>
                    <a:gd name="T1" fmla="*/ 0 h 84"/>
                    <a:gd name="T2" fmla="*/ 1125 w 78"/>
                    <a:gd name="T3" fmla="*/ 627 h 84"/>
                    <a:gd name="T4" fmla="*/ 408 w 78"/>
                    <a:gd name="T5" fmla="*/ 1501 h 84"/>
                    <a:gd name="T6" fmla="*/ 0 w 78"/>
                    <a:gd name="T7" fmla="*/ 1331 h 84"/>
                    <a:gd name="T8" fmla="*/ 500 w 78"/>
                    <a:gd name="T9" fmla="*/ 1592 h 84"/>
                    <a:gd name="T10" fmla="*/ 1220 w 78"/>
                    <a:gd name="T11" fmla="*/ 717 h 84"/>
                    <a:gd name="T12" fmla="*/ 908 w 78"/>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 h="84">
                      <a:moveTo>
                        <a:pt x="58" y="0"/>
                      </a:moveTo>
                      <a:cubicBezTo>
                        <a:pt x="67" y="9"/>
                        <a:pt x="72" y="20"/>
                        <a:pt x="72" y="33"/>
                      </a:cubicBezTo>
                      <a:cubicBezTo>
                        <a:pt x="72" y="59"/>
                        <a:pt x="52" y="79"/>
                        <a:pt x="26" y="79"/>
                      </a:cubicBezTo>
                      <a:cubicBezTo>
                        <a:pt x="16" y="79"/>
                        <a:pt x="7" y="76"/>
                        <a:pt x="0" y="70"/>
                      </a:cubicBezTo>
                      <a:cubicBezTo>
                        <a:pt x="8" y="79"/>
                        <a:pt x="19" y="84"/>
                        <a:pt x="32" y="84"/>
                      </a:cubicBezTo>
                      <a:cubicBezTo>
                        <a:pt x="57" y="84"/>
                        <a:pt x="78" y="63"/>
                        <a:pt x="78" y="38"/>
                      </a:cubicBezTo>
                      <a:cubicBezTo>
                        <a:pt x="78" y="22"/>
                        <a:pt x="70" y="9"/>
                        <a:pt x="58"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289" name="Oval 4122"/>
                <p:cNvSpPr>
                  <a:spLocks noChangeArrowheads="1"/>
                </p:cNvSpPr>
                <p:nvPr/>
              </p:nvSpPr>
              <p:spPr bwMode="auto">
                <a:xfrm>
                  <a:off x="291" y="1488"/>
                  <a:ext cx="255" cy="272"/>
                </a:xfrm>
                <a:prstGeom prst="ellipse">
                  <a:avLst/>
                </a:prstGeom>
                <a:noFill/>
                <a:ln w="3175"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defRPr sz="2400">
                      <a:solidFill>
                        <a:schemeClr val="bg2"/>
                      </a:solidFill>
                      <a:latin typeface="Georgia" panose="02040502050405020303" pitchFamily="18" charset="0"/>
                      <a:ea typeface="Georgia" panose="02040502050405020303" pitchFamily="18" charset="0"/>
                      <a:cs typeface="Georgia" panose="02040502050405020303" pitchFamily="18" charset="0"/>
                    </a:defRPr>
                  </a:lvl1pPr>
                  <a:lvl2pPr marL="742950" indent="-285750">
                    <a:spcBef>
                      <a:spcPct val="20000"/>
                    </a:spcBef>
                    <a:buChar char="–"/>
                    <a:defRPr>
                      <a:solidFill>
                        <a:schemeClr val="bg2"/>
                      </a:solidFill>
                      <a:latin typeface="Georgia" panose="02040502050405020303" pitchFamily="18" charset="0"/>
                      <a:ea typeface="Georgia" panose="02040502050405020303" pitchFamily="18" charset="0"/>
                      <a:cs typeface="Georgia" panose="02040502050405020303" pitchFamily="18" charset="0"/>
                    </a:defRPr>
                  </a:lvl2pPr>
                  <a:lvl3pPr marL="1143000" indent="-228600">
                    <a:spcBef>
                      <a:spcPct val="20000"/>
                    </a:spcBef>
                    <a:buChar char="•"/>
                    <a:defRPr sz="1400">
                      <a:solidFill>
                        <a:schemeClr val="bg2"/>
                      </a:solidFill>
                      <a:latin typeface="Georgia" panose="02040502050405020303" pitchFamily="18" charset="0"/>
                      <a:ea typeface="Georgia" panose="02040502050405020303" pitchFamily="18" charset="0"/>
                      <a:cs typeface="Georgia" panose="02040502050405020303" pitchFamily="18" charset="0"/>
                    </a:defRPr>
                  </a:lvl3pPr>
                  <a:lvl4pPr marL="16002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4pPr>
                  <a:lvl5pPr marL="20574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5pPr>
                  <a:lvl6pPr marL="25146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6pPr>
                  <a:lvl7pPr marL="29718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7pPr>
                  <a:lvl8pPr marL="34290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8pPr>
                  <a:lvl9pPr marL="38862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spcBef>
                      <a:spcPct val="0"/>
                    </a:spcBef>
                  </a:pPr>
                  <a:endParaRPr lang="pt-PT" altLang="pt-PT" sz="2000">
                    <a:solidFill>
                      <a:schemeClr val="tx1"/>
                    </a:solidFill>
                    <a:latin typeface="+mj-lt"/>
                    <a:cs typeface="Arial" panose="020B0604020202020204" pitchFamily="34" charset="0"/>
                  </a:endParaRPr>
                </a:p>
              </p:txBody>
            </p:sp>
          </p:grpSp>
          <p:sp>
            <p:nvSpPr>
              <p:cNvPr id="286" name="CaixaDeTexto 285"/>
              <p:cNvSpPr txBox="1"/>
              <p:nvPr/>
            </p:nvSpPr>
            <p:spPr>
              <a:xfrm>
                <a:off x="4664500" y="1831784"/>
                <a:ext cx="166778" cy="181596"/>
              </a:xfrm>
              <a:prstGeom prst="rect">
                <a:avLst/>
              </a:prstGeom>
              <a:noFill/>
            </p:spPr>
            <p:txBody>
              <a:bodyPr wrap="square" rtlCol="0">
                <a:spAutoFit/>
              </a:bodyPr>
              <a:lstStyle/>
              <a:p>
                <a:pPr algn="ctr"/>
                <a:r>
                  <a:rPr lang="pt-PT" sz="2000" dirty="0" smtClean="0">
                    <a:latin typeface="+mj-lt"/>
                  </a:rPr>
                  <a:t>P</a:t>
                </a:r>
                <a:endParaRPr lang="pt-PT" sz="2000" dirty="0">
                  <a:latin typeface="+mj-lt"/>
                </a:endParaRPr>
              </a:p>
            </p:txBody>
          </p:sp>
        </p:grpSp>
        <p:grpSp>
          <p:nvGrpSpPr>
            <p:cNvPr id="37" name="Grupo 36"/>
            <p:cNvGrpSpPr/>
            <p:nvPr/>
          </p:nvGrpSpPr>
          <p:grpSpPr>
            <a:xfrm>
              <a:off x="5194796" y="4088082"/>
              <a:ext cx="498411" cy="328930"/>
              <a:chOff x="4367641" y="3788059"/>
              <a:chExt cx="498411" cy="328930"/>
            </a:xfrm>
          </p:grpSpPr>
          <p:grpSp>
            <p:nvGrpSpPr>
              <p:cNvPr id="277" name="Group 9"/>
              <p:cNvGrpSpPr>
                <a:grpSpLocks/>
              </p:cNvGrpSpPr>
              <p:nvPr/>
            </p:nvGrpSpPr>
            <p:grpSpPr bwMode="auto">
              <a:xfrm rot="5146145">
                <a:off x="4444674" y="3718532"/>
                <a:ext cx="328930" cy="467983"/>
                <a:chOff x="1381" y="2700"/>
                <a:chExt cx="534" cy="1157"/>
              </a:xfrm>
            </p:grpSpPr>
            <p:sp>
              <p:nvSpPr>
                <p:cNvPr id="279" name="Freeform 10"/>
                <p:cNvSpPr>
                  <a:spLocks/>
                </p:cNvSpPr>
                <p:nvPr/>
              </p:nvSpPr>
              <p:spPr bwMode="auto">
                <a:xfrm>
                  <a:off x="1381" y="2700"/>
                  <a:ext cx="534" cy="1157"/>
                </a:xfrm>
                <a:custGeom>
                  <a:avLst/>
                  <a:gdLst>
                    <a:gd name="T0" fmla="*/ 1935 w 213"/>
                    <a:gd name="T1" fmla="*/ 93 h 434"/>
                    <a:gd name="T2" fmla="*/ 597 w 213"/>
                    <a:gd name="T3" fmla="*/ 1797 h 434"/>
                    <a:gd name="T4" fmla="*/ 805 w 213"/>
                    <a:gd name="T5" fmla="*/ 3434 h 434"/>
                    <a:gd name="T6" fmla="*/ 567 w 213"/>
                    <a:gd name="T7" fmla="*/ 4753 h 434"/>
                    <a:gd name="T8" fmla="*/ 534 w 213"/>
                    <a:gd name="T9" fmla="*/ 7427 h 434"/>
                    <a:gd name="T10" fmla="*/ 2570 w 213"/>
                    <a:gd name="T11" fmla="*/ 7747 h 434"/>
                    <a:gd name="T12" fmla="*/ 3232 w 213"/>
                    <a:gd name="T13" fmla="*/ 5073 h 434"/>
                    <a:gd name="T14" fmla="*/ 3169 w 213"/>
                    <a:gd name="T15" fmla="*/ 3903 h 434"/>
                    <a:gd name="T16" fmla="*/ 3274 w 213"/>
                    <a:gd name="T17" fmla="*/ 2026 h 434"/>
                    <a:gd name="T18" fmla="*/ 1935 w 213"/>
                    <a:gd name="T19" fmla="*/ 93 h 4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34">
                      <a:moveTo>
                        <a:pt x="123" y="5"/>
                      </a:moveTo>
                      <a:cubicBezTo>
                        <a:pt x="76" y="0"/>
                        <a:pt x="40" y="53"/>
                        <a:pt x="38" y="95"/>
                      </a:cubicBezTo>
                      <a:cubicBezTo>
                        <a:pt x="37" y="119"/>
                        <a:pt x="53" y="158"/>
                        <a:pt x="51" y="181"/>
                      </a:cubicBezTo>
                      <a:cubicBezTo>
                        <a:pt x="50" y="204"/>
                        <a:pt x="44" y="229"/>
                        <a:pt x="36" y="251"/>
                      </a:cubicBezTo>
                      <a:cubicBezTo>
                        <a:pt x="19" y="292"/>
                        <a:pt x="0" y="354"/>
                        <a:pt x="34" y="392"/>
                      </a:cubicBezTo>
                      <a:cubicBezTo>
                        <a:pt x="60" y="420"/>
                        <a:pt x="113" y="434"/>
                        <a:pt x="163" y="409"/>
                      </a:cubicBezTo>
                      <a:cubicBezTo>
                        <a:pt x="213" y="384"/>
                        <a:pt x="207" y="305"/>
                        <a:pt x="205" y="268"/>
                      </a:cubicBezTo>
                      <a:cubicBezTo>
                        <a:pt x="203" y="243"/>
                        <a:pt x="197" y="232"/>
                        <a:pt x="201" y="206"/>
                      </a:cubicBezTo>
                      <a:cubicBezTo>
                        <a:pt x="204" y="182"/>
                        <a:pt x="209" y="151"/>
                        <a:pt x="208" y="107"/>
                      </a:cubicBezTo>
                      <a:cubicBezTo>
                        <a:pt x="206" y="62"/>
                        <a:pt x="171" y="10"/>
                        <a:pt x="123" y="5"/>
                      </a:cubicBezTo>
                      <a:close/>
                    </a:path>
                  </a:pathLst>
                </a:custGeom>
                <a:solidFill>
                  <a:srgbClr val="B27B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280" name="Freeform 11"/>
                <p:cNvSpPr>
                  <a:spLocks/>
                </p:cNvSpPr>
                <p:nvPr/>
              </p:nvSpPr>
              <p:spPr bwMode="auto">
                <a:xfrm>
                  <a:off x="1409" y="2737"/>
                  <a:ext cx="275" cy="971"/>
                </a:xfrm>
                <a:custGeom>
                  <a:avLst/>
                  <a:gdLst>
                    <a:gd name="T0" fmla="*/ 1720 w 110"/>
                    <a:gd name="T1" fmla="*/ 0 h 364"/>
                    <a:gd name="T2" fmla="*/ 595 w 110"/>
                    <a:gd name="T3" fmla="*/ 1686 h 364"/>
                    <a:gd name="T4" fmla="*/ 720 w 110"/>
                    <a:gd name="T5" fmla="*/ 3799 h 364"/>
                    <a:gd name="T6" fmla="*/ 395 w 110"/>
                    <a:gd name="T7" fmla="*/ 6909 h 364"/>
                    <a:gd name="T8" fmla="*/ 770 w 110"/>
                    <a:gd name="T9" fmla="*/ 4711 h 364"/>
                    <a:gd name="T10" fmla="*/ 1083 w 110"/>
                    <a:gd name="T11" fmla="*/ 1745 h 364"/>
                    <a:gd name="T12" fmla="*/ 1720 w 110"/>
                    <a:gd name="T13" fmla="*/ 0 h 3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 h="364">
                      <a:moveTo>
                        <a:pt x="110" y="0"/>
                      </a:moveTo>
                      <a:cubicBezTo>
                        <a:pt x="77" y="2"/>
                        <a:pt x="34" y="44"/>
                        <a:pt x="38" y="89"/>
                      </a:cubicBezTo>
                      <a:cubicBezTo>
                        <a:pt x="42" y="134"/>
                        <a:pt x="64" y="134"/>
                        <a:pt x="46" y="200"/>
                      </a:cubicBezTo>
                      <a:cubicBezTo>
                        <a:pt x="29" y="265"/>
                        <a:pt x="0" y="313"/>
                        <a:pt x="25" y="364"/>
                      </a:cubicBezTo>
                      <a:cubicBezTo>
                        <a:pt x="17" y="348"/>
                        <a:pt x="21" y="306"/>
                        <a:pt x="49" y="248"/>
                      </a:cubicBezTo>
                      <a:cubicBezTo>
                        <a:pt x="77" y="189"/>
                        <a:pt x="78" y="157"/>
                        <a:pt x="69" y="92"/>
                      </a:cubicBezTo>
                      <a:cubicBezTo>
                        <a:pt x="61" y="35"/>
                        <a:pt x="85" y="14"/>
                        <a:pt x="110" y="0"/>
                      </a:cubicBezTo>
                      <a:close/>
                    </a:path>
                  </a:pathLst>
                </a:custGeom>
                <a:solidFill>
                  <a:srgbClr val="CEAA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281" name="Freeform 12"/>
                <p:cNvSpPr>
                  <a:spLocks/>
                </p:cNvSpPr>
                <p:nvPr/>
              </p:nvSpPr>
              <p:spPr bwMode="auto">
                <a:xfrm>
                  <a:off x="1602" y="2876"/>
                  <a:ext cx="288" cy="939"/>
                </a:xfrm>
                <a:custGeom>
                  <a:avLst/>
                  <a:gdLst>
                    <a:gd name="T0" fmla="*/ 1568 w 115"/>
                    <a:gd name="T1" fmla="*/ 0 h 352"/>
                    <a:gd name="T2" fmla="*/ 1618 w 115"/>
                    <a:gd name="T3" fmla="*/ 2676 h 352"/>
                    <a:gd name="T4" fmla="*/ 1680 w 115"/>
                    <a:gd name="T5" fmla="*/ 3951 h 352"/>
                    <a:gd name="T6" fmla="*/ 1004 w 115"/>
                    <a:gd name="T7" fmla="*/ 6456 h 352"/>
                    <a:gd name="T8" fmla="*/ 0 w 115"/>
                    <a:gd name="T9" fmla="*/ 6626 h 352"/>
                    <a:gd name="T10" fmla="*/ 1305 w 115"/>
                    <a:gd name="T11" fmla="*/ 5429 h 352"/>
                    <a:gd name="T12" fmla="*/ 1347 w 115"/>
                    <a:gd name="T13" fmla="*/ 2641 h 352"/>
                    <a:gd name="T14" fmla="*/ 1568 w 115"/>
                    <a:gd name="T15" fmla="*/ 0 h 3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5" h="352">
                      <a:moveTo>
                        <a:pt x="100" y="0"/>
                      </a:moveTo>
                      <a:cubicBezTo>
                        <a:pt x="112" y="20"/>
                        <a:pt x="115" y="57"/>
                        <a:pt x="103" y="141"/>
                      </a:cubicBezTo>
                      <a:cubicBezTo>
                        <a:pt x="99" y="167"/>
                        <a:pt x="104" y="184"/>
                        <a:pt x="107" y="208"/>
                      </a:cubicBezTo>
                      <a:cubicBezTo>
                        <a:pt x="111" y="259"/>
                        <a:pt x="114" y="311"/>
                        <a:pt x="64" y="340"/>
                      </a:cubicBezTo>
                      <a:cubicBezTo>
                        <a:pt x="37" y="352"/>
                        <a:pt x="0" y="349"/>
                        <a:pt x="0" y="349"/>
                      </a:cubicBezTo>
                      <a:cubicBezTo>
                        <a:pt x="39" y="345"/>
                        <a:pt x="75" y="321"/>
                        <a:pt x="83" y="286"/>
                      </a:cubicBezTo>
                      <a:cubicBezTo>
                        <a:pt x="91" y="252"/>
                        <a:pt x="75" y="191"/>
                        <a:pt x="86" y="139"/>
                      </a:cubicBezTo>
                      <a:cubicBezTo>
                        <a:pt x="97" y="87"/>
                        <a:pt x="115" y="73"/>
                        <a:pt x="100" y="0"/>
                      </a:cubicBezTo>
                      <a:close/>
                    </a:path>
                  </a:pathLst>
                </a:custGeom>
                <a:solidFill>
                  <a:srgbClr val="9A4D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282" name="Freeform 13"/>
                <p:cNvSpPr>
                  <a:spLocks/>
                </p:cNvSpPr>
                <p:nvPr/>
              </p:nvSpPr>
              <p:spPr bwMode="auto">
                <a:xfrm>
                  <a:off x="1494" y="2780"/>
                  <a:ext cx="95" cy="459"/>
                </a:xfrm>
                <a:custGeom>
                  <a:avLst/>
                  <a:gdLst>
                    <a:gd name="T0" fmla="*/ 595 w 38"/>
                    <a:gd name="T1" fmla="*/ 0 h 172"/>
                    <a:gd name="T2" fmla="*/ 95 w 38"/>
                    <a:gd name="T3" fmla="*/ 1502 h 172"/>
                    <a:gd name="T4" fmla="*/ 238 w 38"/>
                    <a:gd name="T5" fmla="*/ 3269 h 172"/>
                    <a:gd name="T6" fmla="*/ 283 w 38"/>
                    <a:gd name="T7" fmla="*/ 1729 h 172"/>
                    <a:gd name="T8" fmla="*/ 595 w 38"/>
                    <a:gd name="T9" fmla="*/ 0 h 1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172">
                      <a:moveTo>
                        <a:pt x="38" y="0"/>
                      </a:moveTo>
                      <a:cubicBezTo>
                        <a:pt x="21" y="15"/>
                        <a:pt x="0" y="34"/>
                        <a:pt x="6" y="79"/>
                      </a:cubicBezTo>
                      <a:cubicBezTo>
                        <a:pt x="12" y="124"/>
                        <a:pt x="28" y="139"/>
                        <a:pt x="15" y="172"/>
                      </a:cubicBezTo>
                      <a:cubicBezTo>
                        <a:pt x="25" y="155"/>
                        <a:pt x="21" y="127"/>
                        <a:pt x="18" y="91"/>
                      </a:cubicBezTo>
                      <a:cubicBezTo>
                        <a:pt x="15" y="55"/>
                        <a:pt x="2" y="35"/>
                        <a:pt x="3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283" name="Freeform 14"/>
                <p:cNvSpPr>
                  <a:spLocks/>
                </p:cNvSpPr>
                <p:nvPr/>
              </p:nvSpPr>
              <p:spPr bwMode="auto">
                <a:xfrm>
                  <a:off x="1447" y="3423"/>
                  <a:ext cx="37" cy="192"/>
                </a:xfrm>
                <a:custGeom>
                  <a:avLst/>
                  <a:gdLst>
                    <a:gd name="T0" fmla="*/ 224 w 15"/>
                    <a:gd name="T1" fmla="*/ 0 h 72"/>
                    <a:gd name="T2" fmla="*/ 12 w 15"/>
                    <a:gd name="T3" fmla="*/ 1365 h 72"/>
                    <a:gd name="T4" fmla="*/ 0 60000 65536"/>
                    <a:gd name="T5" fmla="*/ 0 60000 65536"/>
                  </a:gdLst>
                  <a:ahLst/>
                  <a:cxnLst>
                    <a:cxn ang="T4">
                      <a:pos x="T0" y="T1"/>
                    </a:cxn>
                    <a:cxn ang="T5">
                      <a:pos x="T2" y="T3"/>
                    </a:cxn>
                  </a:cxnLst>
                  <a:rect l="0" t="0" r="r" b="b"/>
                  <a:pathLst>
                    <a:path w="15" h="72">
                      <a:moveTo>
                        <a:pt x="15" y="0"/>
                      </a:moveTo>
                      <a:cubicBezTo>
                        <a:pt x="7" y="15"/>
                        <a:pt x="0" y="49"/>
                        <a:pt x="1" y="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284" name="Freeform 15"/>
                <p:cNvSpPr>
                  <a:spLocks/>
                </p:cNvSpPr>
                <p:nvPr/>
              </p:nvSpPr>
              <p:spPr bwMode="auto">
                <a:xfrm>
                  <a:off x="1381" y="2700"/>
                  <a:ext cx="534" cy="1157"/>
                </a:xfrm>
                <a:custGeom>
                  <a:avLst/>
                  <a:gdLst>
                    <a:gd name="T0" fmla="*/ 1935 w 213"/>
                    <a:gd name="T1" fmla="*/ 93 h 434"/>
                    <a:gd name="T2" fmla="*/ 597 w 213"/>
                    <a:gd name="T3" fmla="*/ 1797 h 434"/>
                    <a:gd name="T4" fmla="*/ 805 w 213"/>
                    <a:gd name="T5" fmla="*/ 3434 h 434"/>
                    <a:gd name="T6" fmla="*/ 567 w 213"/>
                    <a:gd name="T7" fmla="*/ 4753 h 434"/>
                    <a:gd name="T8" fmla="*/ 534 w 213"/>
                    <a:gd name="T9" fmla="*/ 7427 h 434"/>
                    <a:gd name="T10" fmla="*/ 2570 w 213"/>
                    <a:gd name="T11" fmla="*/ 7747 h 434"/>
                    <a:gd name="T12" fmla="*/ 3232 w 213"/>
                    <a:gd name="T13" fmla="*/ 5073 h 434"/>
                    <a:gd name="T14" fmla="*/ 3169 w 213"/>
                    <a:gd name="T15" fmla="*/ 3903 h 434"/>
                    <a:gd name="T16" fmla="*/ 3274 w 213"/>
                    <a:gd name="T17" fmla="*/ 2026 h 434"/>
                    <a:gd name="T18" fmla="*/ 1935 w 213"/>
                    <a:gd name="T19" fmla="*/ 93 h 4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34">
                      <a:moveTo>
                        <a:pt x="123" y="5"/>
                      </a:moveTo>
                      <a:cubicBezTo>
                        <a:pt x="76" y="0"/>
                        <a:pt x="40" y="53"/>
                        <a:pt x="38" y="95"/>
                      </a:cubicBezTo>
                      <a:cubicBezTo>
                        <a:pt x="37" y="119"/>
                        <a:pt x="53" y="158"/>
                        <a:pt x="51" y="181"/>
                      </a:cubicBezTo>
                      <a:cubicBezTo>
                        <a:pt x="50" y="204"/>
                        <a:pt x="44" y="229"/>
                        <a:pt x="36" y="251"/>
                      </a:cubicBezTo>
                      <a:cubicBezTo>
                        <a:pt x="19" y="292"/>
                        <a:pt x="0" y="354"/>
                        <a:pt x="34" y="392"/>
                      </a:cubicBezTo>
                      <a:cubicBezTo>
                        <a:pt x="60" y="420"/>
                        <a:pt x="113" y="434"/>
                        <a:pt x="163" y="409"/>
                      </a:cubicBezTo>
                      <a:cubicBezTo>
                        <a:pt x="213" y="384"/>
                        <a:pt x="207" y="305"/>
                        <a:pt x="205" y="268"/>
                      </a:cubicBezTo>
                      <a:cubicBezTo>
                        <a:pt x="203" y="243"/>
                        <a:pt x="197" y="232"/>
                        <a:pt x="201" y="206"/>
                      </a:cubicBezTo>
                      <a:cubicBezTo>
                        <a:pt x="204" y="182"/>
                        <a:pt x="209" y="151"/>
                        <a:pt x="208" y="107"/>
                      </a:cubicBezTo>
                      <a:cubicBezTo>
                        <a:pt x="206" y="62"/>
                        <a:pt x="171" y="10"/>
                        <a:pt x="123" y="5"/>
                      </a:cubicBezTo>
                      <a:close/>
                    </a:path>
                  </a:pathLst>
                </a:custGeom>
                <a:noFill/>
                <a:ln w="317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PT" sz="2000">
                    <a:latin typeface="+mj-lt"/>
                  </a:endParaRPr>
                </a:p>
              </p:txBody>
            </p:sp>
          </p:grpSp>
          <p:sp>
            <p:nvSpPr>
              <p:cNvPr id="278" name="CaixaDeTexto 277"/>
              <p:cNvSpPr txBox="1"/>
              <p:nvPr/>
            </p:nvSpPr>
            <p:spPr>
              <a:xfrm>
                <a:off x="4367641" y="3863807"/>
                <a:ext cx="498411" cy="233897"/>
              </a:xfrm>
              <a:prstGeom prst="rect">
                <a:avLst/>
              </a:prstGeom>
              <a:noFill/>
            </p:spPr>
            <p:txBody>
              <a:bodyPr wrap="square" rtlCol="0">
                <a:spAutoFit/>
              </a:bodyPr>
              <a:lstStyle/>
              <a:p>
                <a:pPr algn="ctr"/>
                <a:r>
                  <a:rPr lang="pt-PT" sz="2000" dirty="0" smtClean="0">
                    <a:latin typeface="+mj-lt"/>
                  </a:rPr>
                  <a:t>AS160</a:t>
                </a:r>
                <a:endParaRPr lang="pt-PT" sz="2000" dirty="0">
                  <a:latin typeface="+mj-lt"/>
                </a:endParaRPr>
              </a:p>
            </p:txBody>
          </p:sp>
        </p:grpSp>
        <p:grpSp>
          <p:nvGrpSpPr>
            <p:cNvPr id="38" name="Group 4289"/>
            <p:cNvGrpSpPr>
              <a:grpSpLocks/>
            </p:cNvGrpSpPr>
            <p:nvPr/>
          </p:nvGrpSpPr>
          <p:grpSpPr bwMode="auto">
            <a:xfrm>
              <a:off x="2216961" y="4469848"/>
              <a:ext cx="144000" cy="144000"/>
              <a:chOff x="1235" y="3234"/>
              <a:chExt cx="272" cy="289"/>
            </a:xfrm>
          </p:grpSpPr>
          <p:sp>
            <p:nvSpPr>
              <p:cNvPr id="269" name="Oval 4290"/>
              <p:cNvSpPr>
                <a:spLocks noChangeArrowheads="1"/>
              </p:cNvSpPr>
              <p:nvPr/>
            </p:nvSpPr>
            <p:spPr bwMode="auto">
              <a:xfrm>
                <a:off x="1235" y="3234"/>
                <a:ext cx="272" cy="289"/>
              </a:xfrm>
              <a:prstGeom prst="ellipse">
                <a:avLst/>
              </a:prstGeom>
              <a:solidFill>
                <a:srgbClr val="FFE700"/>
              </a:solidFill>
              <a:ln w="9525">
                <a:noFill/>
                <a:round/>
                <a:headEnd/>
                <a:tailEnd/>
              </a:ln>
            </p:spPr>
            <p:txBody>
              <a:bodyPr/>
              <a:lstStyle>
                <a:lvl1pPr>
                  <a:spcBef>
                    <a:spcPct val="20000"/>
                  </a:spcBef>
                  <a:defRPr sz="2400">
                    <a:solidFill>
                      <a:schemeClr val="bg2"/>
                    </a:solidFill>
                    <a:latin typeface="Georgia" panose="02040502050405020303" pitchFamily="18" charset="0"/>
                    <a:ea typeface="Georgia" panose="02040502050405020303" pitchFamily="18" charset="0"/>
                    <a:cs typeface="Georgia" panose="02040502050405020303" pitchFamily="18" charset="0"/>
                  </a:defRPr>
                </a:lvl1pPr>
                <a:lvl2pPr marL="742950" indent="-285750">
                  <a:spcBef>
                    <a:spcPct val="20000"/>
                  </a:spcBef>
                  <a:buChar char="–"/>
                  <a:defRPr>
                    <a:solidFill>
                      <a:schemeClr val="bg2"/>
                    </a:solidFill>
                    <a:latin typeface="Georgia" panose="02040502050405020303" pitchFamily="18" charset="0"/>
                    <a:ea typeface="Georgia" panose="02040502050405020303" pitchFamily="18" charset="0"/>
                    <a:cs typeface="Georgia" panose="02040502050405020303" pitchFamily="18" charset="0"/>
                  </a:defRPr>
                </a:lvl2pPr>
                <a:lvl3pPr marL="1143000" indent="-228600">
                  <a:spcBef>
                    <a:spcPct val="20000"/>
                  </a:spcBef>
                  <a:buChar char="•"/>
                  <a:defRPr sz="1400">
                    <a:solidFill>
                      <a:schemeClr val="bg2"/>
                    </a:solidFill>
                    <a:latin typeface="Georgia" panose="02040502050405020303" pitchFamily="18" charset="0"/>
                    <a:ea typeface="Georgia" panose="02040502050405020303" pitchFamily="18" charset="0"/>
                    <a:cs typeface="Georgia" panose="02040502050405020303" pitchFamily="18" charset="0"/>
                  </a:defRPr>
                </a:lvl3pPr>
                <a:lvl4pPr marL="16002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4pPr>
                <a:lvl5pPr marL="20574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5pPr>
                <a:lvl6pPr marL="25146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6pPr>
                <a:lvl7pPr marL="29718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7pPr>
                <a:lvl8pPr marL="34290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8pPr>
                <a:lvl9pPr marL="38862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spcBef>
                    <a:spcPct val="0"/>
                  </a:spcBef>
                </a:pPr>
                <a:endParaRPr lang="pt-PT" altLang="pt-PT" sz="2000">
                  <a:solidFill>
                    <a:schemeClr val="tx1"/>
                  </a:solidFill>
                  <a:latin typeface="+mj-lt"/>
                  <a:cs typeface="Arial" panose="020B0604020202020204" pitchFamily="34" charset="0"/>
                </a:endParaRPr>
              </a:p>
            </p:txBody>
          </p:sp>
          <p:sp>
            <p:nvSpPr>
              <p:cNvPr id="270" name="Freeform 4291"/>
              <p:cNvSpPr>
                <a:spLocks/>
              </p:cNvSpPr>
              <p:nvPr/>
            </p:nvSpPr>
            <p:spPr bwMode="auto">
              <a:xfrm>
                <a:off x="1282" y="3316"/>
                <a:ext cx="209" cy="183"/>
              </a:xfrm>
              <a:custGeom>
                <a:avLst/>
                <a:gdLst>
                  <a:gd name="T0" fmla="*/ 12045 w 27"/>
                  <a:gd name="T1" fmla="*/ 1730 h 22"/>
                  <a:gd name="T2" fmla="*/ 11627 w 27"/>
                  <a:gd name="T3" fmla="*/ 2903 h 22"/>
                  <a:gd name="T4" fmla="*/ 4195 w 27"/>
                  <a:gd name="T5" fmla="*/ 10930 h 22"/>
                  <a:gd name="T6" fmla="*/ 898 w 27"/>
                  <a:gd name="T7" fmla="*/ 9757 h 22"/>
                  <a:gd name="T8" fmla="*/ 480 w 27"/>
                  <a:gd name="T9" fmla="*/ 10381 h 22"/>
                  <a:gd name="T10" fmla="*/ 5573 w 27"/>
                  <a:gd name="T11" fmla="*/ 12660 h 22"/>
                  <a:gd name="T12" fmla="*/ 12525 w 27"/>
                  <a:gd name="T13" fmla="*/ 4633 h 22"/>
                  <a:gd name="T14" fmla="*/ 12045 w 27"/>
                  <a:gd name="T15" fmla="*/ 1730 h 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 h="22">
                    <a:moveTo>
                      <a:pt x="26" y="3"/>
                    </a:moveTo>
                    <a:cubicBezTo>
                      <a:pt x="25" y="0"/>
                      <a:pt x="25" y="2"/>
                      <a:pt x="25" y="5"/>
                    </a:cubicBezTo>
                    <a:cubicBezTo>
                      <a:pt x="25" y="13"/>
                      <a:pt x="17" y="19"/>
                      <a:pt x="9" y="19"/>
                    </a:cubicBezTo>
                    <a:cubicBezTo>
                      <a:pt x="7" y="19"/>
                      <a:pt x="4" y="18"/>
                      <a:pt x="2" y="17"/>
                    </a:cubicBezTo>
                    <a:cubicBezTo>
                      <a:pt x="1" y="17"/>
                      <a:pt x="0" y="17"/>
                      <a:pt x="1" y="18"/>
                    </a:cubicBezTo>
                    <a:cubicBezTo>
                      <a:pt x="4" y="21"/>
                      <a:pt x="8" y="22"/>
                      <a:pt x="12" y="22"/>
                    </a:cubicBezTo>
                    <a:cubicBezTo>
                      <a:pt x="20" y="22"/>
                      <a:pt x="27" y="16"/>
                      <a:pt x="27" y="8"/>
                    </a:cubicBezTo>
                    <a:cubicBezTo>
                      <a:pt x="27" y="6"/>
                      <a:pt x="26" y="4"/>
                      <a:pt x="26" y="3"/>
                    </a:cubicBezTo>
                    <a:close/>
                  </a:path>
                </a:pathLst>
              </a:custGeom>
              <a:solidFill>
                <a:srgbClr val="FAB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271" name="Freeform 4292"/>
              <p:cNvSpPr>
                <a:spLocks/>
              </p:cNvSpPr>
              <p:nvPr/>
            </p:nvSpPr>
            <p:spPr bwMode="auto">
              <a:xfrm>
                <a:off x="1375" y="3383"/>
                <a:ext cx="116" cy="116"/>
              </a:xfrm>
              <a:custGeom>
                <a:avLst/>
                <a:gdLst>
                  <a:gd name="T0" fmla="*/ 0 w 15"/>
                  <a:gd name="T1" fmla="*/ 7963 h 14"/>
                  <a:gd name="T2" fmla="*/ 6937 w 15"/>
                  <a:gd name="T3" fmla="*/ 0 h 14"/>
                  <a:gd name="T4" fmla="*/ 0 w 15"/>
                  <a:gd name="T5" fmla="*/ 7963 h 14"/>
                  <a:gd name="T6" fmla="*/ 0 60000 65536"/>
                  <a:gd name="T7" fmla="*/ 0 60000 65536"/>
                  <a:gd name="T8" fmla="*/ 0 60000 65536"/>
                </a:gdLst>
                <a:ahLst/>
                <a:cxnLst>
                  <a:cxn ang="T6">
                    <a:pos x="T0" y="T1"/>
                  </a:cxn>
                  <a:cxn ang="T7">
                    <a:pos x="T2" y="T3"/>
                  </a:cxn>
                  <a:cxn ang="T8">
                    <a:pos x="T4" y="T5"/>
                  </a:cxn>
                </a:cxnLst>
                <a:rect l="0" t="0" r="r" b="b"/>
                <a:pathLst>
                  <a:path w="15" h="14">
                    <a:moveTo>
                      <a:pt x="0" y="14"/>
                    </a:moveTo>
                    <a:cubicBezTo>
                      <a:pt x="8" y="14"/>
                      <a:pt x="15" y="8"/>
                      <a:pt x="15" y="0"/>
                    </a:cubicBezTo>
                    <a:cubicBezTo>
                      <a:pt x="14" y="2"/>
                      <a:pt x="11" y="13"/>
                      <a:pt x="0" y="14"/>
                    </a:cubicBezTo>
                    <a:close/>
                  </a:path>
                </a:pathLst>
              </a:custGeom>
              <a:solidFill>
                <a:srgbClr val="B08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272" name="Freeform 4293"/>
              <p:cNvSpPr>
                <a:spLocks/>
              </p:cNvSpPr>
              <p:nvPr/>
            </p:nvSpPr>
            <p:spPr bwMode="auto">
              <a:xfrm>
                <a:off x="1266" y="3258"/>
                <a:ext cx="210" cy="174"/>
              </a:xfrm>
              <a:custGeom>
                <a:avLst/>
                <a:gdLst>
                  <a:gd name="T0" fmla="*/ 7498 w 27"/>
                  <a:gd name="T1" fmla="*/ 547 h 21"/>
                  <a:gd name="T2" fmla="*/ 0 w 27"/>
                  <a:gd name="T3" fmla="*/ 6794 h 21"/>
                  <a:gd name="T4" fmla="*/ 482 w 27"/>
                  <a:gd name="T5" fmla="*/ 9131 h 21"/>
                  <a:gd name="T6" fmla="*/ 3749 w 27"/>
                  <a:gd name="T7" fmla="*/ 10780 h 21"/>
                  <a:gd name="T8" fmla="*/ 7078 w 27"/>
                  <a:gd name="T9" fmla="*/ 7963 h 21"/>
                  <a:gd name="T10" fmla="*/ 11309 w 27"/>
                  <a:gd name="T11" fmla="*/ 2817 h 21"/>
                  <a:gd name="T12" fmla="*/ 7988 w 27"/>
                  <a:gd name="T13" fmla="*/ 547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21">
                    <a:moveTo>
                      <a:pt x="16" y="1"/>
                    </a:moveTo>
                    <a:cubicBezTo>
                      <a:pt x="5" y="0"/>
                      <a:pt x="1" y="7"/>
                      <a:pt x="0" y="12"/>
                    </a:cubicBezTo>
                    <a:cubicBezTo>
                      <a:pt x="0" y="13"/>
                      <a:pt x="0" y="15"/>
                      <a:pt x="1" y="16"/>
                    </a:cubicBezTo>
                    <a:cubicBezTo>
                      <a:pt x="1" y="18"/>
                      <a:pt x="3" y="21"/>
                      <a:pt x="8" y="19"/>
                    </a:cubicBezTo>
                    <a:cubicBezTo>
                      <a:pt x="13" y="18"/>
                      <a:pt x="12" y="13"/>
                      <a:pt x="15" y="14"/>
                    </a:cubicBezTo>
                    <a:cubicBezTo>
                      <a:pt x="22" y="15"/>
                      <a:pt x="27" y="10"/>
                      <a:pt x="24" y="5"/>
                    </a:cubicBezTo>
                    <a:cubicBezTo>
                      <a:pt x="23" y="3"/>
                      <a:pt x="21" y="2"/>
                      <a:pt x="17" y="1"/>
                    </a:cubicBezTo>
                  </a:path>
                </a:pathLst>
              </a:custGeom>
              <a:solidFill>
                <a:srgbClr val="FFF8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273" name="Oval 4294"/>
              <p:cNvSpPr>
                <a:spLocks noChangeArrowheads="1"/>
              </p:cNvSpPr>
              <p:nvPr/>
            </p:nvSpPr>
            <p:spPr bwMode="auto">
              <a:xfrm>
                <a:off x="1297" y="3308"/>
                <a:ext cx="47" cy="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defRPr sz="2400">
                    <a:solidFill>
                      <a:schemeClr val="bg2"/>
                    </a:solidFill>
                    <a:latin typeface="Georgia" panose="02040502050405020303" pitchFamily="18" charset="0"/>
                    <a:ea typeface="Georgia" panose="02040502050405020303" pitchFamily="18" charset="0"/>
                    <a:cs typeface="Georgia" panose="02040502050405020303" pitchFamily="18" charset="0"/>
                  </a:defRPr>
                </a:lvl1pPr>
                <a:lvl2pPr marL="742950" indent="-285750">
                  <a:spcBef>
                    <a:spcPct val="20000"/>
                  </a:spcBef>
                  <a:buChar char="–"/>
                  <a:defRPr>
                    <a:solidFill>
                      <a:schemeClr val="bg2"/>
                    </a:solidFill>
                    <a:latin typeface="Georgia" panose="02040502050405020303" pitchFamily="18" charset="0"/>
                    <a:ea typeface="Georgia" panose="02040502050405020303" pitchFamily="18" charset="0"/>
                    <a:cs typeface="Georgia" panose="02040502050405020303" pitchFamily="18" charset="0"/>
                  </a:defRPr>
                </a:lvl2pPr>
                <a:lvl3pPr marL="1143000" indent="-228600">
                  <a:spcBef>
                    <a:spcPct val="20000"/>
                  </a:spcBef>
                  <a:buChar char="•"/>
                  <a:defRPr sz="1400">
                    <a:solidFill>
                      <a:schemeClr val="bg2"/>
                    </a:solidFill>
                    <a:latin typeface="Georgia" panose="02040502050405020303" pitchFamily="18" charset="0"/>
                    <a:ea typeface="Georgia" panose="02040502050405020303" pitchFamily="18" charset="0"/>
                    <a:cs typeface="Georgia" panose="02040502050405020303" pitchFamily="18" charset="0"/>
                  </a:defRPr>
                </a:lvl3pPr>
                <a:lvl4pPr marL="16002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4pPr>
                <a:lvl5pPr marL="20574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5pPr>
                <a:lvl6pPr marL="25146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6pPr>
                <a:lvl7pPr marL="29718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7pPr>
                <a:lvl8pPr marL="34290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8pPr>
                <a:lvl9pPr marL="38862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spcBef>
                    <a:spcPct val="0"/>
                  </a:spcBef>
                </a:pPr>
                <a:endParaRPr lang="pt-PT" altLang="pt-PT" sz="2000">
                  <a:solidFill>
                    <a:schemeClr val="tx1"/>
                  </a:solidFill>
                  <a:latin typeface="+mj-lt"/>
                  <a:cs typeface="Arial" panose="020B0604020202020204" pitchFamily="34" charset="0"/>
                </a:endParaRPr>
              </a:p>
            </p:txBody>
          </p:sp>
          <p:sp>
            <p:nvSpPr>
              <p:cNvPr id="274" name="Oval 4295"/>
              <p:cNvSpPr>
                <a:spLocks noChangeArrowheads="1"/>
              </p:cNvSpPr>
              <p:nvPr/>
            </p:nvSpPr>
            <p:spPr bwMode="auto">
              <a:xfrm>
                <a:off x="1344" y="3300"/>
                <a:ext cx="23"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defRPr sz="2400">
                    <a:solidFill>
                      <a:schemeClr val="bg2"/>
                    </a:solidFill>
                    <a:latin typeface="Georgia" panose="02040502050405020303" pitchFamily="18" charset="0"/>
                    <a:ea typeface="Georgia" panose="02040502050405020303" pitchFamily="18" charset="0"/>
                    <a:cs typeface="Georgia" panose="02040502050405020303" pitchFamily="18" charset="0"/>
                  </a:defRPr>
                </a:lvl1pPr>
                <a:lvl2pPr marL="742950" indent="-285750">
                  <a:spcBef>
                    <a:spcPct val="20000"/>
                  </a:spcBef>
                  <a:buChar char="–"/>
                  <a:defRPr>
                    <a:solidFill>
                      <a:schemeClr val="bg2"/>
                    </a:solidFill>
                    <a:latin typeface="Georgia" panose="02040502050405020303" pitchFamily="18" charset="0"/>
                    <a:ea typeface="Georgia" panose="02040502050405020303" pitchFamily="18" charset="0"/>
                    <a:cs typeface="Georgia" panose="02040502050405020303" pitchFamily="18" charset="0"/>
                  </a:defRPr>
                </a:lvl2pPr>
                <a:lvl3pPr marL="1143000" indent="-228600">
                  <a:spcBef>
                    <a:spcPct val="20000"/>
                  </a:spcBef>
                  <a:buChar char="•"/>
                  <a:defRPr sz="1400">
                    <a:solidFill>
                      <a:schemeClr val="bg2"/>
                    </a:solidFill>
                    <a:latin typeface="Georgia" panose="02040502050405020303" pitchFamily="18" charset="0"/>
                    <a:ea typeface="Georgia" panose="02040502050405020303" pitchFamily="18" charset="0"/>
                    <a:cs typeface="Georgia" panose="02040502050405020303" pitchFamily="18" charset="0"/>
                  </a:defRPr>
                </a:lvl3pPr>
                <a:lvl4pPr marL="16002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4pPr>
                <a:lvl5pPr marL="20574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5pPr>
                <a:lvl6pPr marL="25146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6pPr>
                <a:lvl7pPr marL="29718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7pPr>
                <a:lvl8pPr marL="34290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8pPr>
                <a:lvl9pPr marL="38862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spcBef>
                    <a:spcPct val="0"/>
                  </a:spcBef>
                </a:pPr>
                <a:endParaRPr lang="pt-PT" altLang="pt-PT" sz="2000">
                  <a:solidFill>
                    <a:schemeClr val="tx1"/>
                  </a:solidFill>
                  <a:latin typeface="+mj-lt"/>
                  <a:cs typeface="Arial" panose="020B0604020202020204" pitchFamily="34" charset="0"/>
                </a:endParaRPr>
              </a:p>
            </p:txBody>
          </p:sp>
          <p:sp>
            <p:nvSpPr>
              <p:cNvPr id="275" name="Oval 4296"/>
              <p:cNvSpPr>
                <a:spLocks noChangeArrowheads="1"/>
              </p:cNvSpPr>
              <p:nvPr/>
            </p:nvSpPr>
            <p:spPr bwMode="auto">
              <a:xfrm>
                <a:off x="1297" y="3374"/>
                <a:ext cx="24" cy="1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defRPr sz="2400">
                    <a:solidFill>
                      <a:schemeClr val="bg2"/>
                    </a:solidFill>
                    <a:latin typeface="Georgia" panose="02040502050405020303" pitchFamily="18" charset="0"/>
                    <a:ea typeface="Georgia" panose="02040502050405020303" pitchFamily="18" charset="0"/>
                    <a:cs typeface="Georgia" panose="02040502050405020303" pitchFamily="18" charset="0"/>
                  </a:defRPr>
                </a:lvl1pPr>
                <a:lvl2pPr marL="742950" indent="-285750">
                  <a:spcBef>
                    <a:spcPct val="20000"/>
                  </a:spcBef>
                  <a:buChar char="–"/>
                  <a:defRPr>
                    <a:solidFill>
                      <a:schemeClr val="bg2"/>
                    </a:solidFill>
                    <a:latin typeface="Georgia" panose="02040502050405020303" pitchFamily="18" charset="0"/>
                    <a:ea typeface="Georgia" panose="02040502050405020303" pitchFamily="18" charset="0"/>
                    <a:cs typeface="Georgia" panose="02040502050405020303" pitchFamily="18" charset="0"/>
                  </a:defRPr>
                </a:lvl2pPr>
                <a:lvl3pPr marL="1143000" indent="-228600">
                  <a:spcBef>
                    <a:spcPct val="20000"/>
                  </a:spcBef>
                  <a:buChar char="•"/>
                  <a:defRPr sz="1400">
                    <a:solidFill>
                      <a:schemeClr val="bg2"/>
                    </a:solidFill>
                    <a:latin typeface="Georgia" panose="02040502050405020303" pitchFamily="18" charset="0"/>
                    <a:ea typeface="Georgia" panose="02040502050405020303" pitchFamily="18" charset="0"/>
                    <a:cs typeface="Georgia" panose="02040502050405020303" pitchFamily="18" charset="0"/>
                  </a:defRPr>
                </a:lvl3pPr>
                <a:lvl4pPr marL="16002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4pPr>
                <a:lvl5pPr marL="20574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5pPr>
                <a:lvl6pPr marL="25146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6pPr>
                <a:lvl7pPr marL="29718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7pPr>
                <a:lvl8pPr marL="34290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8pPr>
                <a:lvl9pPr marL="38862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spcBef>
                    <a:spcPct val="0"/>
                  </a:spcBef>
                </a:pPr>
                <a:endParaRPr lang="pt-PT" altLang="pt-PT" sz="2000">
                  <a:solidFill>
                    <a:schemeClr val="tx1"/>
                  </a:solidFill>
                  <a:latin typeface="+mj-lt"/>
                  <a:cs typeface="Arial" panose="020B0604020202020204" pitchFamily="34" charset="0"/>
                </a:endParaRPr>
              </a:p>
            </p:txBody>
          </p:sp>
          <p:sp>
            <p:nvSpPr>
              <p:cNvPr id="276" name="Oval 4297"/>
              <p:cNvSpPr>
                <a:spLocks noChangeArrowheads="1"/>
              </p:cNvSpPr>
              <p:nvPr/>
            </p:nvSpPr>
            <p:spPr bwMode="auto">
              <a:xfrm>
                <a:off x="1235" y="3234"/>
                <a:ext cx="272" cy="289"/>
              </a:xfrm>
              <a:prstGeom prst="ellipse">
                <a:avLst/>
              </a:prstGeom>
              <a:noFill/>
              <a:ln w="3175" cap="rnd">
                <a:no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defRPr sz="2400">
                    <a:solidFill>
                      <a:schemeClr val="bg2"/>
                    </a:solidFill>
                    <a:latin typeface="Georgia" panose="02040502050405020303" pitchFamily="18" charset="0"/>
                    <a:ea typeface="Georgia" panose="02040502050405020303" pitchFamily="18" charset="0"/>
                    <a:cs typeface="Georgia" panose="02040502050405020303" pitchFamily="18" charset="0"/>
                  </a:defRPr>
                </a:lvl1pPr>
                <a:lvl2pPr marL="742950" indent="-285750">
                  <a:spcBef>
                    <a:spcPct val="20000"/>
                  </a:spcBef>
                  <a:buChar char="–"/>
                  <a:defRPr>
                    <a:solidFill>
                      <a:schemeClr val="bg2"/>
                    </a:solidFill>
                    <a:latin typeface="Georgia" panose="02040502050405020303" pitchFamily="18" charset="0"/>
                    <a:ea typeface="Georgia" panose="02040502050405020303" pitchFamily="18" charset="0"/>
                    <a:cs typeface="Georgia" panose="02040502050405020303" pitchFamily="18" charset="0"/>
                  </a:defRPr>
                </a:lvl2pPr>
                <a:lvl3pPr marL="1143000" indent="-228600">
                  <a:spcBef>
                    <a:spcPct val="20000"/>
                  </a:spcBef>
                  <a:buChar char="•"/>
                  <a:defRPr sz="1400">
                    <a:solidFill>
                      <a:schemeClr val="bg2"/>
                    </a:solidFill>
                    <a:latin typeface="Georgia" panose="02040502050405020303" pitchFamily="18" charset="0"/>
                    <a:ea typeface="Georgia" panose="02040502050405020303" pitchFamily="18" charset="0"/>
                    <a:cs typeface="Georgia" panose="02040502050405020303" pitchFamily="18" charset="0"/>
                  </a:defRPr>
                </a:lvl3pPr>
                <a:lvl4pPr marL="16002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4pPr>
                <a:lvl5pPr marL="20574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5pPr>
                <a:lvl6pPr marL="25146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6pPr>
                <a:lvl7pPr marL="29718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7pPr>
                <a:lvl8pPr marL="34290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8pPr>
                <a:lvl9pPr marL="38862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spcBef>
                    <a:spcPct val="0"/>
                  </a:spcBef>
                </a:pPr>
                <a:endParaRPr lang="pt-PT" altLang="pt-PT" sz="2000">
                  <a:solidFill>
                    <a:schemeClr val="tx1"/>
                  </a:solidFill>
                  <a:latin typeface="+mj-lt"/>
                  <a:cs typeface="Arial" panose="020B0604020202020204" pitchFamily="34" charset="0"/>
                </a:endParaRPr>
              </a:p>
            </p:txBody>
          </p:sp>
        </p:grpSp>
        <p:grpSp>
          <p:nvGrpSpPr>
            <p:cNvPr id="39" name="Group 4289"/>
            <p:cNvGrpSpPr>
              <a:grpSpLocks/>
            </p:cNvGrpSpPr>
            <p:nvPr/>
          </p:nvGrpSpPr>
          <p:grpSpPr bwMode="auto">
            <a:xfrm>
              <a:off x="2450885" y="4364347"/>
              <a:ext cx="144000" cy="144000"/>
              <a:chOff x="1235" y="3234"/>
              <a:chExt cx="272" cy="289"/>
            </a:xfrm>
          </p:grpSpPr>
          <p:sp>
            <p:nvSpPr>
              <p:cNvPr id="261" name="Oval 4290"/>
              <p:cNvSpPr>
                <a:spLocks noChangeArrowheads="1"/>
              </p:cNvSpPr>
              <p:nvPr/>
            </p:nvSpPr>
            <p:spPr bwMode="auto">
              <a:xfrm>
                <a:off x="1235" y="3234"/>
                <a:ext cx="272" cy="289"/>
              </a:xfrm>
              <a:prstGeom prst="ellipse">
                <a:avLst/>
              </a:prstGeom>
              <a:solidFill>
                <a:srgbClr val="FFE700"/>
              </a:solidFill>
              <a:ln w="9525">
                <a:noFill/>
                <a:round/>
                <a:headEnd/>
                <a:tailEnd/>
              </a:ln>
            </p:spPr>
            <p:txBody>
              <a:bodyPr/>
              <a:lstStyle>
                <a:lvl1pPr>
                  <a:spcBef>
                    <a:spcPct val="20000"/>
                  </a:spcBef>
                  <a:defRPr sz="2400">
                    <a:solidFill>
                      <a:schemeClr val="bg2"/>
                    </a:solidFill>
                    <a:latin typeface="Georgia" panose="02040502050405020303" pitchFamily="18" charset="0"/>
                    <a:ea typeface="Georgia" panose="02040502050405020303" pitchFamily="18" charset="0"/>
                    <a:cs typeface="Georgia" panose="02040502050405020303" pitchFamily="18" charset="0"/>
                  </a:defRPr>
                </a:lvl1pPr>
                <a:lvl2pPr marL="742950" indent="-285750">
                  <a:spcBef>
                    <a:spcPct val="20000"/>
                  </a:spcBef>
                  <a:buChar char="–"/>
                  <a:defRPr>
                    <a:solidFill>
                      <a:schemeClr val="bg2"/>
                    </a:solidFill>
                    <a:latin typeface="Georgia" panose="02040502050405020303" pitchFamily="18" charset="0"/>
                    <a:ea typeface="Georgia" panose="02040502050405020303" pitchFamily="18" charset="0"/>
                    <a:cs typeface="Georgia" panose="02040502050405020303" pitchFamily="18" charset="0"/>
                  </a:defRPr>
                </a:lvl2pPr>
                <a:lvl3pPr marL="1143000" indent="-228600">
                  <a:spcBef>
                    <a:spcPct val="20000"/>
                  </a:spcBef>
                  <a:buChar char="•"/>
                  <a:defRPr sz="1400">
                    <a:solidFill>
                      <a:schemeClr val="bg2"/>
                    </a:solidFill>
                    <a:latin typeface="Georgia" panose="02040502050405020303" pitchFamily="18" charset="0"/>
                    <a:ea typeface="Georgia" panose="02040502050405020303" pitchFamily="18" charset="0"/>
                    <a:cs typeface="Georgia" panose="02040502050405020303" pitchFamily="18" charset="0"/>
                  </a:defRPr>
                </a:lvl3pPr>
                <a:lvl4pPr marL="16002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4pPr>
                <a:lvl5pPr marL="20574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5pPr>
                <a:lvl6pPr marL="25146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6pPr>
                <a:lvl7pPr marL="29718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7pPr>
                <a:lvl8pPr marL="34290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8pPr>
                <a:lvl9pPr marL="38862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spcBef>
                    <a:spcPct val="0"/>
                  </a:spcBef>
                </a:pPr>
                <a:endParaRPr lang="pt-PT" altLang="pt-PT" sz="2000">
                  <a:solidFill>
                    <a:schemeClr val="tx1"/>
                  </a:solidFill>
                  <a:latin typeface="+mj-lt"/>
                  <a:cs typeface="Arial" panose="020B0604020202020204" pitchFamily="34" charset="0"/>
                </a:endParaRPr>
              </a:p>
            </p:txBody>
          </p:sp>
          <p:sp>
            <p:nvSpPr>
              <p:cNvPr id="262" name="Freeform 4291"/>
              <p:cNvSpPr>
                <a:spLocks/>
              </p:cNvSpPr>
              <p:nvPr/>
            </p:nvSpPr>
            <p:spPr bwMode="auto">
              <a:xfrm>
                <a:off x="1282" y="3316"/>
                <a:ext cx="209" cy="183"/>
              </a:xfrm>
              <a:custGeom>
                <a:avLst/>
                <a:gdLst>
                  <a:gd name="T0" fmla="*/ 12045 w 27"/>
                  <a:gd name="T1" fmla="*/ 1730 h 22"/>
                  <a:gd name="T2" fmla="*/ 11627 w 27"/>
                  <a:gd name="T3" fmla="*/ 2903 h 22"/>
                  <a:gd name="T4" fmla="*/ 4195 w 27"/>
                  <a:gd name="T5" fmla="*/ 10930 h 22"/>
                  <a:gd name="T6" fmla="*/ 898 w 27"/>
                  <a:gd name="T7" fmla="*/ 9757 h 22"/>
                  <a:gd name="T8" fmla="*/ 480 w 27"/>
                  <a:gd name="T9" fmla="*/ 10381 h 22"/>
                  <a:gd name="T10" fmla="*/ 5573 w 27"/>
                  <a:gd name="T11" fmla="*/ 12660 h 22"/>
                  <a:gd name="T12" fmla="*/ 12525 w 27"/>
                  <a:gd name="T13" fmla="*/ 4633 h 22"/>
                  <a:gd name="T14" fmla="*/ 12045 w 27"/>
                  <a:gd name="T15" fmla="*/ 1730 h 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 h="22">
                    <a:moveTo>
                      <a:pt x="26" y="3"/>
                    </a:moveTo>
                    <a:cubicBezTo>
                      <a:pt x="25" y="0"/>
                      <a:pt x="25" y="2"/>
                      <a:pt x="25" y="5"/>
                    </a:cubicBezTo>
                    <a:cubicBezTo>
                      <a:pt x="25" y="13"/>
                      <a:pt x="17" y="19"/>
                      <a:pt x="9" y="19"/>
                    </a:cubicBezTo>
                    <a:cubicBezTo>
                      <a:pt x="7" y="19"/>
                      <a:pt x="4" y="18"/>
                      <a:pt x="2" y="17"/>
                    </a:cubicBezTo>
                    <a:cubicBezTo>
                      <a:pt x="1" y="17"/>
                      <a:pt x="0" y="17"/>
                      <a:pt x="1" y="18"/>
                    </a:cubicBezTo>
                    <a:cubicBezTo>
                      <a:pt x="4" y="21"/>
                      <a:pt x="8" y="22"/>
                      <a:pt x="12" y="22"/>
                    </a:cubicBezTo>
                    <a:cubicBezTo>
                      <a:pt x="20" y="22"/>
                      <a:pt x="27" y="16"/>
                      <a:pt x="27" y="8"/>
                    </a:cubicBezTo>
                    <a:cubicBezTo>
                      <a:pt x="27" y="6"/>
                      <a:pt x="26" y="4"/>
                      <a:pt x="26" y="3"/>
                    </a:cubicBezTo>
                    <a:close/>
                  </a:path>
                </a:pathLst>
              </a:custGeom>
              <a:solidFill>
                <a:srgbClr val="FAB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263" name="Freeform 4292"/>
              <p:cNvSpPr>
                <a:spLocks/>
              </p:cNvSpPr>
              <p:nvPr/>
            </p:nvSpPr>
            <p:spPr bwMode="auto">
              <a:xfrm>
                <a:off x="1375" y="3383"/>
                <a:ext cx="116" cy="116"/>
              </a:xfrm>
              <a:custGeom>
                <a:avLst/>
                <a:gdLst>
                  <a:gd name="T0" fmla="*/ 0 w 15"/>
                  <a:gd name="T1" fmla="*/ 7963 h 14"/>
                  <a:gd name="T2" fmla="*/ 6937 w 15"/>
                  <a:gd name="T3" fmla="*/ 0 h 14"/>
                  <a:gd name="T4" fmla="*/ 0 w 15"/>
                  <a:gd name="T5" fmla="*/ 7963 h 14"/>
                  <a:gd name="T6" fmla="*/ 0 60000 65536"/>
                  <a:gd name="T7" fmla="*/ 0 60000 65536"/>
                  <a:gd name="T8" fmla="*/ 0 60000 65536"/>
                </a:gdLst>
                <a:ahLst/>
                <a:cxnLst>
                  <a:cxn ang="T6">
                    <a:pos x="T0" y="T1"/>
                  </a:cxn>
                  <a:cxn ang="T7">
                    <a:pos x="T2" y="T3"/>
                  </a:cxn>
                  <a:cxn ang="T8">
                    <a:pos x="T4" y="T5"/>
                  </a:cxn>
                </a:cxnLst>
                <a:rect l="0" t="0" r="r" b="b"/>
                <a:pathLst>
                  <a:path w="15" h="14">
                    <a:moveTo>
                      <a:pt x="0" y="14"/>
                    </a:moveTo>
                    <a:cubicBezTo>
                      <a:pt x="8" y="14"/>
                      <a:pt x="15" y="8"/>
                      <a:pt x="15" y="0"/>
                    </a:cubicBezTo>
                    <a:cubicBezTo>
                      <a:pt x="14" y="2"/>
                      <a:pt x="11" y="13"/>
                      <a:pt x="0" y="14"/>
                    </a:cubicBezTo>
                    <a:close/>
                  </a:path>
                </a:pathLst>
              </a:custGeom>
              <a:solidFill>
                <a:srgbClr val="B08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264" name="Freeform 4293"/>
              <p:cNvSpPr>
                <a:spLocks/>
              </p:cNvSpPr>
              <p:nvPr/>
            </p:nvSpPr>
            <p:spPr bwMode="auto">
              <a:xfrm>
                <a:off x="1266" y="3258"/>
                <a:ext cx="210" cy="174"/>
              </a:xfrm>
              <a:custGeom>
                <a:avLst/>
                <a:gdLst>
                  <a:gd name="T0" fmla="*/ 7498 w 27"/>
                  <a:gd name="T1" fmla="*/ 547 h 21"/>
                  <a:gd name="T2" fmla="*/ 0 w 27"/>
                  <a:gd name="T3" fmla="*/ 6794 h 21"/>
                  <a:gd name="T4" fmla="*/ 482 w 27"/>
                  <a:gd name="T5" fmla="*/ 9131 h 21"/>
                  <a:gd name="T6" fmla="*/ 3749 w 27"/>
                  <a:gd name="T7" fmla="*/ 10780 h 21"/>
                  <a:gd name="T8" fmla="*/ 7078 w 27"/>
                  <a:gd name="T9" fmla="*/ 7963 h 21"/>
                  <a:gd name="T10" fmla="*/ 11309 w 27"/>
                  <a:gd name="T11" fmla="*/ 2817 h 21"/>
                  <a:gd name="T12" fmla="*/ 7988 w 27"/>
                  <a:gd name="T13" fmla="*/ 547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21">
                    <a:moveTo>
                      <a:pt x="16" y="1"/>
                    </a:moveTo>
                    <a:cubicBezTo>
                      <a:pt x="5" y="0"/>
                      <a:pt x="1" y="7"/>
                      <a:pt x="0" y="12"/>
                    </a:cubicBezTo>
                    <a:cubicBezTo>
                      <a:pt x="0" y="13"/>
                      <a:pt x="0" y="15"/>
                      <a:pt x="1" y="16"/>
                    </a:cubicBezTo>
                    <a:cubicBezTo>
                      <a:pt x="1" y="18"/>
                      <a:pt x="3" y="21"/>
                      <a:pt x="8" y="19"/>
                    </a:cubicBezTo>
                    <a:cubicBezTo>
                      <a:pt x="13" y="18"/>
                      <a:pt x="12" y="13"/>
                      <a:pt x="15" y="14"/>
                    </a:cubicBezTo>
                    <a:cubicBezTo>
                      <a:pt x="22" y="15"/>
                      <a:pt x="27" y="10"/>
                      <a:pt x="24" y="5"/>
                    </a:cubicBezTo>
                    <a:cubicBezTo>
                      <a:pt x="23" y="3"/>
                      <a:pt x="21" y="2"/>
                      <a:pt x="17" y="1"/>
                    </a:cubicBezTo>
                  </a:path>
                </a:pathLst>
              </a:custGeom>
              <a:solidFill>
                <a:srgbClr val="FFF8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265" name="Oval 4294"/>
              <p:cNvSpPr>
                <a:spLocks noChangeArrowheads="1"/>
              </p:cNvSpPr>
              <p:nvPr/>
            </p:nvSpPr>
            <p:spPr bwMode="auto">
              <a:xfrm>
                <a:off x="1297" y="3308"/>
                <a:ext cx="47" cy="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defRPr sz="2400">
                    <a:solidFill>
                      <a:schemeClr val="bg2"/>
                    </a:solidFill>
                    <a:latin typeface="Georgia" panose="02040502050405020303" pitchFamily="18" charset="0"/>
                    <a:ea typeface="Georgia" panose="02040502050405020303" pitchFamily="18" charset="0"/>
                    <a:cs typeface="Georgia" panose="02040502050405020303" pitchFamily="18" charset="0"/>
                  </a:defRPr>
                </a:lvl1pPr>
                <a:lvl2pPr marL="742950" indent="-285750">
                  <a:spcBef>
                    <a:spcPct val="20000"/>
                  </a:spcBef>
                  <a:buChar char="–"/>
                  <a:defRPr>
                    <a:solidFill>
                      <a:schemeClr val="bg2"/>
                    </a:solidFill>
                    <a:latin typeface="Georgia" panose="02040502050405020303" pitchFamily="18" charset="0"/>
                    <a:ea typeface="Georgia" panose="02040502050405020303" pitchFamily="18" charset="0"/>
                    <a:cs typeface="Georgia" panose="02040502050405020303" pitchFamily="18" charset="0"/>
                  </a:defRPr>
                </a:lvl2pPr>
                <a:lvl3pPr marL="1143000" indent="-228600">
                  <a:spcBef>
                    <a:spcPct val="20000"/>
                  </a:spcBef>
                  <a:buChar char="•"/>
                  <a:defRPr sz="1400">
                    <a:solidFill>
                      <a:schemeClr val="bg2"/>
                    </a:solidFill>
                    <a:latin typeface="Georgia" panose="02040502050405020303" pitchFamily="18" charset="0"/>
                    <a:ea typeface="Georgia" panose="02040502050405020303" pitchFamily="18" charset="0"/>
                    <a:cs typeface="Georgia" panose="02040502050405020303" pitchFamily="18" charset="0"/>
                  </a:defRPr>
                </a:lvl3pPr>
                <a:lvl4pPr marL="16002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4pPr>
                <a:lvl5pPr marL="20574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5pPr>
                <a:lvl6pPr marL="25146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6pPr>
                <a:lvl7pPr marL="29718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7pPr>
                <a:lvl8pPr marL="34290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8pPr>
                <a:lvl9pPr marL="38862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spcBef>
                    <a:spcPct val="0"/>
                  </a:spcBef>
                </a:pPr>
                <a:endParaRPr lang="pt-PT" altLang="pt-PT" sz="2000">
                  <a:solidFill>
                    <a:schemeClr val="tx1"/>
                  </a:solidFill>
                  <a:latin typeface="+mj-lt"/>
                  <a:cs typeface="Arial" panose="020B0604020202020204" pitchFamily="34" charset="0"/>
                </a:endParaRPr>
              </a:p>
            </p:txBody>
          </p:sp>
          <p:sp>
            <p:nvSpPr>
              <p:cNvPr id="266" name="Oval 4295"/>
              <p:cNvSpPr>
                <a:spLocks noChangeArrowheads="1"/>
              </p:cNvSpPr>
              <p:nvPr/>
            </p:nvSpPr>
            <p:spPr bwMode="auto">
              <a:xfrm>
                <a:off x="1344" y="3300"/>
                <a:ext cx="23"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defRPr sz="2400">
                    <a:solidFill>
                      <a:schemeClr val="bg2"/>
                    </a:solidFill>
                    <a:latin typeface="Georgia" panose="02040502050405020303" pitchFamily="18" charset="0"/>
                    <a:ea typeface="Georgia" panose="02040502050405020303" pitchFamily="18" charset="0"/>
                    <a:cs typeface="Georgia" panose="02040502050405020303" pitchFamily="18" charset="0"/>
                  </a:defRPr>
                </a:lvl1pPr>
                <a:lvl2pPr marL="742950" indent="-285750">
                  <a:spcBef>
                    <a:spcPct val="20000"/>
                  </a:spcBef>
                  <a:buChar char="–"/>
                  <a:defRPr>
                    <a:solidFill>
                      <a:schemeClr val="bg2"/>
                    </a:solidFill>
                    <a:latin typeface="Georgia" panose="02040502050405020303" pitchFamily="18" charset="0"/>
                    <a:ea typeface="Georgia" panose="02040502050405020303" pitchFamily="18" charset="0"/>
                    <a:cs typeface="Georgia" panose="02040502050405020303" pitchFamily="18" charset="0"/>
                  </a:defRPr>
                </a:lvl2pPr>
                <a:lvl3pPr marL="1143000" indent="-228600">
                  <a:spcBef>
                    <a:spcPct val="20000"/>
                  </a:spcBef>
                  <a:buChar char="•"/>
                  <a:defRPr sz="1400">
                    <a:solidFill>
                      <a:schemeClr val="bg2"/>
                    </a:solidFill>
                    <a:latin typeface="Georgia" panose="02040502050405020303" pitchFamily="18" charset="0"/>
                    <a:ea typeface="Georgia" panose="02040502050405020303" pitchFamily="18" charset="0"/>
                    <a:cs typeface="Georgia" panose="02040502050405020303" pitchFamily="18" charset="0"/>
                  </a:defRPr>
                </a:lvl3pPr>
                <a:lvl4pPr marL="16002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4pPr>
                <a:lvl5pPr marL="20574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5pPr>
                <a:lvl6pPr marL="25146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6pPr>
                <a:lvl7pPr marL="29718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7pPr>
                <a:lvl8pPr marL="34290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8pPr>
                <a:lvl9pPr marL="38862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spcBef>
                    <a:spcPct val="0"/>
                  </a:spcBef>
                </a:pPr>
                <a:endParaRPr lang="pt-PT" altLang="pt-PT" sz="2000">
                  <a:solidFill>
                    <a:schemeClr val="tx1"/>
                  </a:solidFill>
                  <a:latin typeface="+mj-lt"/>
                  <a:cs typeface="Arial" panose="020B0604020202020204" pitchFamily="34" charset="0"/>
                </a:endParaRPr>
              </a:p>
            </p:txBody>
          </p:sp>
          <p:sp>
            <p:nvSpPr>
              <p:cNvPr id="267" name="Oval 4296"/>
              <p:cNvSpPr>
                <a:spLocks noChangeArrowheads="1"/>
              </p:cNvSpPr>
              <p:nvPr/>
            </p:nvSpPr>
            <p:spPr bwMode="auto">
              <a:xfrm>
                <a:off x="1297" y="3374"/>
                <a:ext cx="24" cy="1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defRPr sz="2400">
                    <a:solidFill>
                      <a:schemeClr val="bg2"/>
                    </a:solidFill>
                    <a:latin typeface="Georgia" panose="02040502050405020303" pitchFamily="18" charset="0"/>
                    <a:ea typeface="Georgia" panose="02040502050405020303" pitchFamily="18" charset="0"/>
                    <a:cs typeface="Georgia" panose="02040502050405020303" pitchFamily="18" charset="0"/>
                  </a:defRPr>
                </a:lvl1pPr>
                <a:lvl2pPr marL="742950" indent="-285750">
                  <a:spcBef>
                    <a:spcPct val="20000"/>
                  </a:spcBef>
                  <a:buChar char="–"/>
                  <a:defRPr>
                    <a:solidFill>
                      <a:schemeClr val="bg2"/>
                    </a:solidFill>
                    <a:latin typeface="Georgia" panose="02040502050405020303" pitchFamily="18" charset="0"/>
                    <a:ea typeface="Georgia" panose="02040502050405020303" pitchFamily="18" charset="0"/>
                    <a:cs typeface="Georgia" panose="02040502050405020303" pitchFamily="18" charset="0"/>
                  </a:defRPr>
                </a:lvl2pPr>
                <a:lvl3pPr marL="1143000" indent="-228600">
                  <a:spcBef>
                    <a:spcPct val="20000"/>
                  </a:spcBef>
                  <a:buChar char="•"/>
                  <a:defRPr sz="1400">
                    <a:solidFill>
                      <a:schemeClr val="bg2"/>
                    </a:solidFill>
                    <a:latin typeface="Georgia" panose="02040502050405020303" pitchFamily="18" charset="0"/>
                    <a:ea typeface="Georgia" panose="02040502050405020303" pitchFamily="18" charset="0"/>
                    <a:cs typeface="Georgia" panose="02040502050405020303" pitchFamily="18" charset="0"/>
                  </a:defRPr>
                </a:lvl3pPr>
                <a:lvl4pPr marL="16002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4pPr>
                <a:lvl5pPr marL="20574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5pPr>
                <a:lvl6pPr marL="25146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6pPr>
                <a:lvl7pPr marL="29718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7pPr>
                <a:lvl8pPr marL="34290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8pPr>
                <a:lvl9pPr marL="38862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spcBef>
                    <a:spcPct val="0"/>
                  </a:spcBef>
                </a:pPr>
                <a:endParaRPr lang="pt-PT" altLang="pt-PT" sz="2000">
                  <a:solidFill>
                    <a:schemeClr val="tx1"/>
                  </a:solidFill>
                  <a:latin typeface="+mj-lt"/>
                  <a:cs typeface="Arial" panose="020B0604020202020204" pitchFamily="34" charset="0"/>
                </a:endParaRPr>
              </a:p>
            </p:txBody>
          </p:sp>
          <p:sp>
            <p:nvSpPr>
              <p:cNvPr id="268" name="Oval 4297"/>
              <p:cNvSpPr>
                <a:spLocks noChangeArrowheads="1"/>
              </p:cNvSpPr>
              <p:nvPr/>
            </p:nvSpPr>
            <p:spPr bwMode="auto">
              <a:xfrm>
                <a:off x="1235" y="3234"/>
                <a:ext cx="272" cy="289"/>
              </a:xfrm>
              <a:prstGeom prst="ellipse">
                <a:avLst/>
              </a:prstGeom>
              <a:noFill/>
              <a:ln w="3175" cap="rnd">
                <a:no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defRPr sz="2400">
                    <a:solidFill>
                      <a:schemeClr val="bg2"/>
                    </a:solidFill>
                    <a:latin typeface="Georgia" panose="02040502050405020303" pitchFamily="18" charset="0"/>
                    <a:ea typeface="Georgia" panose="02040502050405020303" pitchFamily="18" charset="0"/>
                    <a:cs typeface="Georgia" panose="02040502050405020303" pitchFamily="18" charset="0"/>
                  </a:defRPr>
                </a:lvl1pPr>
                <a:lvl2pPr marL="742950" indent="-285750">
                  <a:spcBef>
                    <a:spcPct val="20000"/>
                  </a:spcBef>
                  <a:buChar char="–"/>
                  <a:defRPr>
                    <a:solidFill>
                      <a:schemeClr val="bg2"/>
                    </a:solidFill>
                    <a:latin typeface="Georgia" panose="02040502050405020303" pitchFamily="18" charset="0"/>
                    <a:ea typeface="Georgia" panose="02040502050405020303" pitchFamily="18" charset="0"/>
                    <a:cs typeface="Georgia" panose="02040502050405020303" pitchFamily="18" charset="0"/>
                  </a:defRPr>
                </a:lvl2pPr>
                <a:lvl3pPr marL="1143000" indent="-228600">
                  <a:spcBef>
                    <a:spcPct val="20000"/>
                  </a:spcBef>
                  <a:buChar char="•"/>
                  <a:defRPr sz="1400">
                    <a:solidFill>
                      <a:schemeClr val="bg2"/>
                    </a:solidFill>
                    <a:latin typeface="Georgia" panose="02040502050405020303" pitchFamily="18" charset="0"/>
                    <a:ea typeface="Georgia" panose="02040502050405020303" pitchFamily="18" charset="0"/>
                    <a:cs typeface="Georgia" panose="02040502050405020303" pitchFamily="18" charset="0"/>
                  </a:defRPr>
                </a:lvl3pPr>
                <a:lvl4pPr marL="16002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4pPr>
                <a:lvl5pPr marL="20574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5pPr>
                <a:lvl6pPr marL="25146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6pPr>
                <a:lvl7pPr marL="29718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7pPr>
                <a:lvl8pPr marL="34290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8pPr>
                <a:lvl9pPr marL="38862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spcBef>
                    <a:spcPct val="0"/>
                  </a:spcBef>
                </a:pPr>
                <a:endParaRPr lang="pt-PT" altLang="pt-PT" sz="2000">
                  <a:solidFill>
                    <a:schemeClr val="tx1"/>
                  </a:solidFill>
                  <a:latin typeface="+mj-lt"/>
                  <a:cs typeface="Arial" panose="020B0604020202020204" pitchFamily="34" charset="0"/>
                </a:endParaRPr>
              </a:p>
            </p:txBody>
          </p:sp>
        </p:grpSp>
        <p:grpSp>
          <p:nvGrpSpPr>
            <p:cNvPr id="40" name="Group 4289"/>
            <p:cNvGrpSpPr>
              <a:grpSpLocks/>
            </p:cNvGrpSpPr>
            <p:nvPr/>
          </p:nvGrpSpPr>
          <p:grpSpPr bwMode="auto">
            <a:xfrm>
              <a:off x="2419861" y="4599451"/>
              <a:ext cx="144000" cy="144000"/>
              <a:chOff x="1235" y="3234"/>
              <a:chExt cx="272" cy="289"/>
            </a:xfrm>
          </p:grpSpPr>
          <p:sp>
            <p:nvSpPr>
              <p:cNvPr id="253" name="Oval 4290"/>
              <p:cNvSpPr>
                <a:spLocks noChangeArrowheads="1"/>
              </p:cNvSpPr>
              <p:nvPr/>
            </p:nvSpPr>
            <p:spPr bwMode="auto">
              <a:xfrm>
                <a:off x="1235" y="3234"/>
                <a:ext cx="272" cy="289"/>
              </a:xfrm>
              <a:prstGeom prst="ellipse">
                <a:avLst/>
              </a:prstGeom>
              <a:solidFill>
                <a:srgbClr val="FFE700"/>
              </a:solidFill>
              <a:ln w="9525">
                <a:noFill/>
                <a:round/>
                <a:headEnd/>
                <a:tailEnd/>
              </a:ln>
            </p:spPr>
            <p:txBody>
              <a:bodyPr/>
              <a:lstStyle>
                <a:lvl1pPr>
                  <a:spcBef>
                    <a:spcPct val="20000"/>
                  </a:spcBef>
                  <a:defRPr sz="2400">
                    <a:solidFill>
                      <a:schemeClr val="bg2"/>
                    </a:solidFill>
                    <a:latin typeface="Georgia" panose="02040502050405020303" pitchFamily="18" charset="0"/>
                    <a:ea typeface="Georgia" panose="02040502050405020303" pitchFamily="18" charset="0"/>
                    <a:cs typeface="Georgia" panose="02040502050405020303" pitchFamily="18" charset="0"/>
                  </a:defRPr>
                </a:lvl1pPr>
                <a:lvl2pPr marL="742950" indent="-285750">
                  <a:spcBef>
                    <a:spcPct val="20000"/>
                  </a:spcBef>
                  <a:buChar char="–"/>
                  <a:defRPr>
                    <a:solidFill>
                      <a:schemeClr val="bg2"/>
                    </a:solidFill>
                    <a:latin typeface="Georgia" panose="02040502050405020303" pitchFamily="18" charset="0"/>
                    <a:ea typeface="Georgia" panose="02040502050405020303" pitchFamily="18" charset="0"/>
                    <a:cs typeface="Georgia" panose="02040502050405020303" pitchFamily="18" charset="0"/>
                  </a:defRPr>
                </a:lvl2pPr>
                <a:lvl3pPr marL="1143000" indent="-228600">
                  <a:spcBef>
                    <a:spcPct val="20000"/>
                  </a:spcBef>
                  <a:buChar char="•"/>
                  <a:defRPr sz="1400">
                    <a:solidFill>
                      <a:schemeClr val="bg2"/>
                    </a:solidFill>
                    <a:latin typeface="Georgia" panose="02040502050405020303" pitchFamily="18" charset="0"/>
                    <a:ea typeface="Georgia" panose="02040502050405020303" pitchFamily="18" charset="0"/>
                    <a:cs typeface="Georgia" panose="02040502050405020303" pitchFamily="18" charset="0"/>
                  </a:defRPr>
                </a:lvl3pPr>
                <a:lvl4pPr marL="16002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4pPr>
                <a:lvl5pPr marL="20574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5pPr>
                <a:lvl6pPr marL="25146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6pPr>
                <a:lvl7pPr marL="29718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7pPr>
                <a:lvl8pPr marL="34290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8pPr>
                <a:lvl9pPr marL="38862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spcBef>
                    <a:spcPct val="0"/>
                  </a:spcBef>
                </a:pPr>
                <a:endParaRPr lang="pt-PT" altLang="pt-PT" sz="2000">
                  <a:solidFill>
                    <a:schemeClr val="tx1"/>
                  </a:solidFill>
                  <a:latin typeface="+mj-lt"/>
                  <a:cs typeface="Arial" panose="020B0604020202020204" pitchFamily="34" charset="0"/>
                </a:endParaRPr>
              </a:p>
            </p:txBody>
          </p:sp>
          <p:sp>
            <p:nvSpPr>
              <p:cNvPr id="254" name="Freeform 4291"/>
              <p:cNvSpPr>
                <a:spLocks/>
              </p:cNvSpPr>
              <p:nvPr/>
            </p:nvSpPr>
            <p:spPr bwMode="auto">
              <a:xfrm>
                <a:off x="1282" y="3316"/>
                <a:ext cx="209" cy="183"/>
              </a:xfrm>
              <a:custGeom>
                <a:avLst/>
                <a:gdLst>
                  <a:gd name="T0" fmla="*/ 12045 w 27"/>
                  <a:gd name="T1" fmla="*/ 1730 h 22"/>
                  <a:gd name="T2" fmla="*/ 11627 w 27"/>
                  <a:gd name="T3" fmla="*/ 2903 h 22"/>
                  <a:gd name="T4" fmla="*/ 4195 w 27"/>
                  <a:gd name="T5" fmla="*/ 10930 h 22"/>
                  <a:gd name="T6" fmla="*/ 898 w 27"/>
                  <a:gd name="T7" fmla="*/ 9757 h 22"/>
                  <a:gd name="T8" fmla="*/ 480 w 27"/>
                  <a:gd name="T9" fmla="*/ 10381 h 22"/>
                  <a:gd name="T10" fmla="*/ 5573 w 27"/>
                  <a:gd name="T11" fmla="*/ 12660 h 22"/>
                  <a:gd name="T12" fmla="*/ 12525 w 27"/>
                  <a:gd name="T13" fmla="*/ 4633 h 22"/>
                  <a:gd name="T14" fmla="*/ 12045 w 27"/>
                  <a:gd name="T15" fmla="*/ 1730 h 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 h="22">
                    <a:moveTo>
                      <a:pt x="26" y="3"/>
                    </a:moveTo>
                    <a:cubicBezTo>
                      <a:pt x="25" y="0"/>
                      <a:pt x="25" y="2"/>
                      <a:pt x="25" y="5"/>
                    </a:cubicBezTo>
                    <a:cubicBezTo>
                      <a:pt x="25" y="13"/>
                      <a:pt x="17" y="19"/>
                      <a:pt x="9" y="19"/>
                    </a:cubicBezTo>
                    <a:cubicBezTo>
                      <a:pt x="7" y="19"/>
                      <a:pt x="4" y="18"/>
                      <a:pt x="2" y="17"/>
                    </a:cubicBezTo>
                    <a:cubicBezTo>
                      <a:pt x="1" y="17"/>
                      <a:pt x="0" y="17"/>
                      <a:pt x="1" y="18"/>
                    </a:cubicBezTo>
                    <a:cubicBezTo>
                      <a:pt x="4" y="21"/>
                      <a:pt x="8" y="22"/>
                      <a:pt x="12" y="22"/>
                    </a:cubicBezTo>
                    <a:cubicBezTo>
                      <a:pt x="20" y="22"/>
                      <a:pt x="27" y="16"/>
                      <a:pt x="27" y="8"/>
                    </a:cubicBezTo>
                    <a:cubicBezTo>
                      <a:pt x="27" y="6"/>
                      <a:pt x="26" y="4"/>
                      <a:pt x="26" y="3"/>
                    </a:cubicBezTo>
                    <a:close/>
                  </a:path>
                </a:pathLst>
              </a:custGeom>
              <a:solidFill>
                <a:srgbClr val="FAB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255" name="Freeform 4292"/>
              <p:cNvSpPr>
                <a:spLocks/>
              </p:cNvSpPr>
              <p:nvPr/>
            </p:nvSpPr>
            <p:spPr bwMode="auto">
              <a:xfrm>
                <a:off x="1375" y="3383"/>
                <a:ext cx="116" cy="116"/>
              </a:xfrm>
              <a:custGeom>
                <a:avLst/>
                <a:gdLst>
                  <a:gd name="T0" fmla="*/ 0 w 15"/>
                  <a:gd name="T1" fmla="*/ 7963 h 14"/>
                  <a:gd name="T2" fmla="*/ 6937 w 15"/>
                  <a:gd name="T3" fmla="*/ 0 h 14"/>
                  <a:gd name="T4" fmla="*/ 0 w 15"/>
                  <a:gd name="T5" fmla="*/ 7963 h 14"/>
                  <a:gd name="T6" fmla="*/ 0 60000 65536"/>
                  <a:gd name="T7" fmla="*/ 0 60000 65536"/>
                  <a:gd name="T8" fmla="*/ 0 60000 65536"/>
                </a:gdLst>
                <a:ahLst/>
                <a:cxnLst>
                  <a:cxn ang="T6">
                    <a:pos x="T0" y="T1"/>
                  </a:cxn>
                  <a:cxn ang="T7">
                    <a:pos x="T2" y="T3"/>
                  </a:cxn>
                  <a:cxn ang="T8">
                    <a:pos x="T4" y="T5"/>
                  </a:cxn>
                </a:cxnLst>
                <a:rect l="0" t="0" r="r" b="b"/>
                <a:pathLst>
                  <a:path w="15" h="14">
                    <a:moveTo>
                      <a:pt x="0" y="14"/>
                    </a:moveTo>
                    <a:cubicBezTo>
                      <a:pt x="8" y="14"/>
                      <a:pt x="15" y="8"/>
                      <a:pt x="15" y="0"/>
                    </a:cubicBezTo>
                    <a:cubicBezTo>
                      <a:pt x="14" y="2"/>
                      <a:pt x="11" y="13"/>
                      <a:pt x="0" y="14"/>
                    </a:cubicBezTo>
                    <a:close/>
                  </a:path>
                </a:pathLst>
              </a:custGeom>
              <a:solidFill>
                <a:srgbClr val="B08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256" name="Freeform 4293"/>
              <p:cNvSpPr>
                <a:spLocks/>
              </p:cNvSpPr>
              <p:nvPr/>
            </p:nvSpPr>
            <p:spPr bwMode="auto">
              <a:xfrm>
                <a:off x="1266" y="3258"/>
                <a:ext cx="210" cy="174"/>
              </a:xfrm>
              <a:custGeom>
                <a:avLst/>
                <a:gdLst>
                  <a:gd name="T0" fmla="*/ 7498 w 27"/>
                  <a:gd name="T1" fmla="*/ 547 h 21"/>
                  <a:gd name="T2" fmla="*/ 0 w 27"/>
                  <a:gd name="T3" fmla="*/ 6794 h 21"/>
                  <a:gd name="T4" fmla="*/ 482 w 27"/>
                  <a:gd name="T5" fmla="*/ 9131 h 21"/>
                  <a:gd name="T6" fmla="*/ 3749 w 27"/>
                  <a:gd name="T7" fmla="*/ 10780 h 21"/>
                  <a:gd name="T8" fmla="*/ 7078 w 27"/>
                  <a:gd name="T9" fmla="*/ 7963 h 21"/>
                  <a:gd name="T10" fmla="*/ 11309 w 27"/>
                  <a:gd name="T11" fmla="*/ 2817 h 21"/>
                  <a:gd name="T12" fmla="*/ 7988 w 27"/>
                  <a:gd name="T13" fmla="*/ 547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21">
                    <a:moveTo>
                      <a:pt x="16" y="1"/>
                    </a:moveTo>
                    <a:cubicBezTo>
                      <a:pt x="5" y="0"/>
                      <a:pt x="1" y="7"/>
                      <a:pt x="0" y="12"/>
                    </a:cubicBezTo>
                    <a:cubicBezTo>
                      <a:pt x="0" y="13"/>
                      <a:pt x="0" y="15"/>
                      <a:pt x="1" y="16"/>
                    </a:cubicBezTo>
                    <a:cubicBezTo>
                      <a:pt x="1" y="18"/>
                      <a:pt x="3" y="21"/>
                      <a:pt x="8" y="19"/>
                    </a:cubicBezTo>
                    <a:cubicBezTo>
                      <a:pt x="13" y="18"/>
                      <a:pt x="12" y="13"/>
                      <a:pt x="15" y="14"/>
                    </a:cubicBezTo>
                    <a:cubicBezTo>
                      <a:pt x="22" y="15"/>
                      <a:pt x="27" y="10"/>
                      <a:pt x="24" y="5"/>
                    </a:cubicBezTo>
                    <a:cubicBezTo>
                      <a:pt x="23" y="3"/>
                      <a:pt x="21" y="2"/>
                      <a:pt x="17" y="1"/>
                    </a:cubicBezTo>
                  </a:path>
                </a:pathLst>
              </a:custGeom>
              <a:solidFill>
                <a:srgbClr val="FFF8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257" name="Oval 4294"/>
              <p:cNvSpPr>
                <a:spLocks noChangeArrowheads="1"/>
              </p:cNvSpPr>
              <p:nvPr/>
            </p:nvSpPr>
            <p:spPr bwMode="auto">
              <a:xfrm>
                <a:off x="1297" y="3308"/>
                <a:ext cx="47" cy="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defRPr sz="2400">
                    <a:solidFill>
                      <a:schemeClr val="bg2"/>
                    </a:solidFill>
                    <a:latin typeface="Georgia" panose="02040502050405020303" pitchFamily="18" charset="0"/>
                    <a:ea typeface="Georgia" panose="02040502050405020303" pitchFamily="18" charset="0"/>
                    <a:cs typeface="Georgia" panose="02040502050405020303" pitchFamily="18" charset="0"/>
                  </a:defRPr>
                </a:lvl1pPr>
                <a:lvl2pPr marL="742950" indent="-285750">
                  <a:spcBef>
                    <a:spcPct val="20000"/>
                  </a:spcBef>
                  <a:buChar char="–"/>
                  <a:defRPr>
                    <a:solidFill>
                      <a:schemeClr val="bg2"/>
                    </a:solidFill>
                    <a:latin typeface="Georgia" panose="02040502050405020303" pitchFamily="18" charset="0"/>
                    <a:ea typeface="Georgia" panose="02040502050405020303" pitchFamily="18" charset="0"/>
                    <a:cs typeface="Georgia" panose="02040502050405020303" pitchFamily="18" charset="0"/>
                  </a:defRPr>
                </a:lvl2pPr>
                <a:lvl3pPr marL="1143000" indent="-228600">
                  <a:spcBef>
                    <a:spcPct val="20000"/>
                  </a:spcBef>
                  <a:buChar char="•"/>
                  <a:defRPr sz="1400">
                    <a:solidFill>
                      <a:schemeClr val="bg2"/>
                    </a:solidFill>
                    <a:latin typeface="Georgia" panose="02040502050405020303" pitchFamily="18" charset="0"/>
                    <a:ea typeface="Georgia" panose="02040502050405020303" pitchFamily="18" charset="0"/>
                    <a:cs typeface="Georgia" panose="02040502050405020303" pitchFamily="18" charset="0"/>
                  </a:defRPr>
                </a:lvl3pPr>
                <a:lvl4pPr marL="16002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4pPr>
                <a:lvl5pPr marL="20574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5pPr>
                <a:lvl6pPr marL="25146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6pPr>
                <a:lvl7pPr marL="29718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7pPr>
                <a:lvl8pPr marL="34290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8pPr>
                <a:lvl9pPr marL="38862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spcBef>
                    <a:spcPct val="0"/>
                  </a:spcBef>
                </a:pPr>
                <a:endParaRPr lang="pt-PT" altLang="pt-PT" sz="2000">
                  <a:solidFill>
                    <a:schemeClr val="tx1"/>
                  </a:solidFill>
                  <a:latin typeface="+mj-lt"/>
                  <a:cs typeface="Arial" panose="020B0604020202020204" pitchFamily="34" charset="0"/>
                </a:endParaRPr>
              </a:p>
            </p:txBody>
          </p:sp>
          <p:sp>
            <p:nvSpPr>
              <p:cNvPr id="258" name="Oval 4295"/>
              <p:cNvSpPr>
                <a:spLocks noChangeArrowheads="1"/>
              </p:cNvSpPr>
              <p:nvPr/>
            </p:nvSpPr>
            <p:spPr bwMode="auto">
              <a:xfrm>
                <a:off x="1344" y="3300"/>
                <a:ext cx="23"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defRPr sz="2400">
                    <a:solidFill>
                      <a:schemeClr val="bg2"/>
                    </a:solidFill>
                    <a:latin typeface="Georgia" panose="02040502050405020303" pitchFamily="18" charset="0"/>
                    <a:ea typeface="Georgia" panose="02040502050405020303" pitchFamily="18" charset="0"/>
                    <a:cs typeface="Georgia" panose="02040502050405020303" pitchFamily="18" charset="0"/>
                  </a:defRPr>
                </a:lvl1pPr>
                <a:lvl2pPr marL="742950" indent="-285750">
                  <a:spcBef>
                    <a:spcPct val="20000"/>
                  </a:spcBef>
                  <a:buChar char="–"/>
                  <a:defRPr>
                    <a:solidFill>
                      <a:schemeClr val="bg2"/>
                    </a:solidFill>
                    <a:latin typeface="Georgia" panose="02040502050405020303" pitchFamily="18" charset="0"/>
                    <a:ea typeface="Georgia" panose="02040502050405020303" pitchFamily="18" charset="0"/>
                    <a:cs typeface="Georgia" panose="02040502050405020303" pitchFamily="18" charset="0"/>
                  </a:defRPr>
                </a:lvl2pPr>
                <a:lvl3pPr marL="1143000" indent="-228600">
                  <a:spcBef>
                    <a:spcPct val="20000"/>
                  </a:spcBef>
                  <a:buChar char="•"/>
                  <a:defRPr sz="1400">
                    <a:solidFill>
                      <a:schemeClr val="bg2"/>
                    </a:solidFill>
                    <a:latin typeface="Georgia" panose="02040502050405020303" pitchFamily="18" charset="0"/>
                    <a:ea typeface="Georgia" panose="02040502050405020303" pitchFamily="18" charset="0"/>
                    <a:cs typeface="Georgia" panose="02040502050405020303" pitchFamily="18" charset="0"/>
                  </a:defRPr>
                </a:lvl3pPr>
                <a:lvl4pPr marL="16002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4pPr>
                <a:lvl5pPr marL="20574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5pPr>
                <a:lvl6pPr marL="25146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6pPr>
                <a:lvl7pPr marL="29718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7pPr>
                <a:lvl8pPr marL="34290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8pPr>
                <a:lvl9pPr marL="38862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spcBef>
                    <a:spcPct val="0"/>
                  </a:spcBef>
                </a:pPr>
                <a:endParaRPr lang="pt-PT" altLang="pt-PT" sz="2000">
                  <a:solidFill>
                    <a:schemeClr val="tx1"/>
                  </a:solidFill>
                  <a:latin typeface="+mj-lt"/>
                  <a:cs typeface="Arial" panose="020B0604020202020204" pitchFamily="34" charset="0"/>
                </a:endParaRPr>
              </a:p>
            </p:txBody>
          </p:sp>
          <p:sp>
            <p:nvSpPr>
              <p:cNvPr id="259" name="Oval 4296"/>
              <p:cNvSpPr>
                <a:spLocks noChangeArrowheads="1"/>
              </p:cNvSpPr>
              <p:nvPr/>
            </p:nvSpPr>
            <p:spPr bwMode="auto">
              <a:xfrm>
                <a:off x="1297" y="3374"/>
                <a:ext cx="24" cy="1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defRPr sz="2400">
                    <a:solidFill>
                      <a:schemeClr val="bg2"/>
                    </a:solidFill>
                    <a:latin typeface="Georgia" panose="02040502050405020303" pitchFamily="18" charset="0"/>
                    <a:ea typeface="Georgia" panose="02040502050405020303" pitchFamily="18" charset="0"/>
                    <a:cs typeface="Georgia" panose="02040502050405020303" pitchFamily="18" charset="0"/>
                  </a:defRPr>
                </a:lvl1pPr>
                <a:lvl2pPr marL="742950" indent="-285750">
                  <a:spcBef>
                    <a:spcPct val="20000"/>
                  </a:spcBef>
                  <a:buChar char="–"/>
                  <a:defRPr>
                    <a:solidFill>
                      <a:schemeClr val="bg2"/>
                    </a:solidFill>
                    <a:latin typeface="Georgia" panose="02040502050405020303" pitchFamily="18" charset="0"/>
                    <a:ea typeface="Georgia" panose="02040502050405020303" pitchFamily="18" charset="0"/>
                    <a:cs typeface="Georgia" panose="02040502050405020303" pitchFamily="18" charset="0"/>
                  </a:defRPr>
                </a:lvl2pPr>
                <a:lvl3pPr marL="1143000" indent="-228600">
                  <a:spcBef>
                    <a:spcPct val="20000"/>
                  </a:spcBef>
                  <a:buChar char="•"/>
                  <a:defRPr sz="1400">
                    <a:solidFill>
                      <a:schemeClr val="bg2"/>
                    </a:solidFill>
                    <a:latin typeface="Georgia" panose="02040502050405020303" pitchFamily="18" charset="0"/>
                    <a:ea typeface="Georgia" panose="02040502050405020303" pitchFamily="18" charset="0"/>
                    <a:cs typeface="Georgia" panose="02040502050405020303" pitchFamily="18" charset="0"/>
                  </a:defRPr>
                </a:lvl3pPr>
                <a:lvl4pPr marL="16002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4pPr>
                <a:lvl5pPr marL="20574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5pPr>
                <a:lvl6pPr marL="25146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6pPr>
                <a:lvl7pPr marL="29718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7pPr>
                <a:lvl8pPr marL="34290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8pPr>
                <a:lvl9pPr marL="38862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spcBef>
                    <a:spcPct val="0"/>
                  </a:spcBef>
                </a:pPr>
                <a:endParaRPr lang="pt-PT" altLang="pt-PT" sz="2000">
                  <a:solidFill>
                    <a:schemeClr val="tx1"/>
                  </a:solidFill>
                  <a:latin typeface="+mj-lt"/>
                  <a:cs typeface="Arial" panose="020B0604020202020204" pitchFamily="34" charset="0"/>
                </a:endParaRPr>
              </a:p>
            </p:txBody>
          </p:sp>
          <p:sp>
            <p:nvSpPr>
              <p:cNvPr id="260" name="Oval 4297"/>
              <p:cNvSpPr>
                <a:spLocks noChangeArrowheads="1"/>
              </p:cNvSpPr>
              <p:nvPr/>
            </p:nvSpPr>
            <p:spPr bwMode="auto">
              <a:xfrm>
                <a:off x="1235" y="3234"/>
                <a:ext cx="272" cy="289"/>
              </a:xfrm>
              <a:prstGeom prst="ellipse">
                <a:avLst/>
              </a:prstGeom>
              <a:noFill/>
              <a:ln w="3175" cap="rnd">
                <a:no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defRPr sz="2400">
                    <a:solidFill>
                      <a:schemeClr val="bg2"/>
                    </a:solidFill>
                    <a:latin typeface="Georgia" panose="02040502050405020303" pitchFamily="18" charset="0"/>
                    <a:ea typeface="Georgia" panose="02040502050405020303" pitchFamily="18" charset="0"/>
                    <a:cs typeface="Georgia" panose="02040502050405020303" pitchFamily="18" charset="0"/>
                  </a:defRPr>
                </a:lvl1pPr>
                <a:lvl2pPr marL="742950" indent="-285750">
                  <a:spcBef>
                    <a:spcPct val="20000"/>
                  </a:spcBef>
                  <a:buChar char="–"/>
                  <a:defRPr>
                    <a:solidFill>
                      <a:schemeClr val="bg2"/>
                    </a:solidFill>
                    <a:latin typeface="Georgia" panose="02040502050405020303" pitchFamily="18" charset="0"/>
                    <a:ea typeface="Georgia" panose="02040502050405020303" pitchFamily="18" charset="0"/>
                    <a:cs typeface="Georgia" panose="02040502050405020303" pitchFamily="18" charset="0"/>
                  </a:defRPr>
                </a:lvl2pPr>
                <a:lvl3pPr marL="1143000" indent="-228600">
                  <a:spcBef>
                    <a:spcPct val="20000"/>
                  </a:spcBef>
                  <a:buChar char="•"/>
                  <a:defRPr sz="1400">
                    <a:solidFill>
                      <a:schemeClr val="bg2"/>
                    </a:solidFill>
                    <a:latin typeface="Georgia" panose="02040502050405020303" pitchFamily="18" charset="0"/>
                    <a:ea typeface="Georgia" panose="02040502050405020303" pitchFamily="18" charset="0"/>
                    <a:cs typeface="Georgia" panose="02040502050405020303" pitchFamily="18" charset="0"/>
                  </a:defRPr>
                </a:lvl3pPr>
                <a:lvl4pPr marL="16002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4pPr>
                <a:lvl5pPr marL="20574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5pPr>
                <a:lvl6pPr marL="25146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6pPr>
                <a:lvl7pPr marL="29718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7pPr>
                <a:lvl8pPr marL="34290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8pPr>
                <a:lvl9pPr marL="38862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spcBef>
                    <a:spcPct val="0"/>
                  </a:spcBef>
                </a:pPr>
                <a:endParaRPr lang="pt-PT" altLang="pt-PT" sz="2000">
                  <a:solidFill>
                    <a:schemeClr val="tx1"/>
                  </a:solidFill>
                  <a:latin typeface="+mj-lt"/>
                  <a:cs typeface="Arial" panose="020B0604020202020204" pitchFamily="34" charset="0"/>
                </a:endParaRPr>
              </a:p>
            </p:txBody>
          </p:sp>
        </p:grpSp>
        <p:grpSp>
          <p:nvGrpSpPr>
            <p:cNvPr id="41" name="Group 10421"/>
            <p:cNvGrpSpPr>
              <a:grpSpLocks/>
            </p:cNvGrpSpPr>
            <p:nvPr/>
          </p:nvGrpSpPr>
          <p:grpSpPr bwMode="auto">
            <a:xfrm rot="16965110">
              <a:off x="2765875" y="4370207"/>
              <a:ext cx="545626" cy="823738"/>
              <a:chOff x="4485" y="1218"/>
              <a:chExt cx="484" cy="791"/>
            </a:xfrm>
          </p:grpSpPr>
          <p:sp>
            <p:nvSpPr>
              <p:cNvPr id="235" name="Freeform 10403"/>
              <p:cNvSpPr>
                <a:spLocks/>
              </p:cNvSpPr>
              <p:nvPr/>
            </p:nvSpPr>
            <p:spPr bwMode="auto">
              <a:xfrm>
                <a:off x="4763" y="1246"/>
                <a:ext cx="206" cy="737"/>
              </a:xfrm>
              <a:custGeom>
                <a:avLst/>
                <a:gdLst>
                  <a:gd name="T0" fmla="*/ 1087 w 87"/>
                  <a:gd name="T1" fmla="*/ 1004 h 312"/>
                  <a:gd name="T2" fmla="*/ 942 w 87"/>
                  <a:gd name="T3" fmla="*/ 2060 h 312"/>
                  <a:gd name="T4" fmla="*/ 1103 w 87"/>
                  <a:gd name="T5" fmla="*/ 3031 h 312"/>
                  <a:gd name="T6" fmla="*/ 466 w 87"/>
                  <a:gd name="T7" fmla="*/ 4113 h 312"/>
                  <a:gd name="T8" fmla="*/ 0 w 87"/>
                  <a:gd name="T9" fmla="*/ 2060 h 312"/>
                  <a:gd name="T10" fmla="*/ 466 w 87"/>
                  <a:gd name="T11" fmla="*/ 0 h 312"/>
                  <a:gd name="T12" fmla="*/ 1087 w 87"/>
                  <a:gd name="T13" fmla="*/ 1004 h 3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 h="312">
                    <a:moveTo>
                      <a:pt x="82" y="76"/>
                    </a:moveTo>
                    <a:cubicBezTo>
                      <a:pt x="87" y="100"/>
                      <a:pt x="71" y="127"/>
                      <a:pt x="71" y="156"/>
                    </a:cubicBezTo>
                    <a:cubicBezTo>
                      <a:pt x="71" y="183"/>
                      <a:pt x="87" y="208"/>
                      <a:pt x="83" y="230"/>
                    </a:cubicBezTo>
                    <a:cubicBezTo>
                      <a:pt x="74" y="279"/>
                      <a:pt x="56" y="312"/>
                      <a:pt x="35" y="312"/>
                    </a:cubicBezTo>
                    <a:cubicBezTo>
                      <a:pt x="4" y="312"/>
                      <a:pt x="0" y="242"/>
                      <a:pt x="0" y="156"/>
                    </a:cubicBezTo>
                    <a:cubicBezTo>
                      <a:pt x="0" y="70"/>
                      <a:pt x="4" y="0"/>
                      <a:pt x="35" y="0"/>
                    </a:cubicBezTo>
                    <a:cubicBezTo>
                      <a:pt x="55" y="0"/>
                      <a:pt x="72" y="30"/>
                      <a:pt x="82" y="76"/>
                    </a:cubicBezTo>
                    <a:close/>
                  </a:path>
                </a:pathLst>
              </a:custGeom>
              <a:solidFill>
                <a:srgbClr val="FF63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236" name="Freeform 10404"/>
              <p:cNvSpPr>
                <a:spLocks/>
              </p:cNvSpPr>
              <p:nvPr/>
            </p:nvSpPr>
            <p:spPr bwMode="auto">
              <a:xfrm>
                <a:off x="4485" y="1246"/>
                <a:ext cx="205" cy="737"/>
              </a:xfrm>
              <a:custGeom>
                <a:avLst/>
                <a:gdLst>
                  <a:gd name="T0" fmla="*/ 78 w 87"/>
                  <a:gd name="T1" fmla="*/ 1004 h 312"/>
                  <a:gd name="T2" fmla="*/ 221 w 87"/>
                  <a:gd name="T3" fmla="*/ 2060 h 312"/>
                  <a:gd name="T4" fmla="*/ 66 w 87"/>
                  <a:gd name="T5" fmla="*/ 3031 h 312"/>
                  <a:gd name="T6" fmla="*/ 695 w 87"/>
                  <a:gd name="T7" fmla="*/ 4113 h 312"/>
                  <a:gd name="T8" fmla="*/ 1138 w 87"/>
                  <a:gd name="T9" fmla="*/ 2060 h 312"/>
                  <a:gd name="T10" fmla="*/ 695 w 87"/>
                  <a:gd name="T11" fmla="*/ 0 h 312"/>
                  <a:gd name="T12" fmla="*/ 78 w 87"/>
                  <a:gd name="T13" fmla="*/ 1004 h 3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 h="312">
                    <a:moveTo>
                      <a:pt x="6" y="76"/>
                    </a:moveTo>
                    <a:cubicBezTo>
                      <a:pt x="1" y="100"/>
                      <a:pt x="17" y="127"/>
                      <a:pt x="17" y="156"/>
                    </a:cubicBezTo>
                    <a:cubicBezTo>
                      <a:pt x="17" y="183"/>
                      <a:pt x="0" y="208"/>
                      <a:pt x="5" y="230"/>
                    </a:cubicBezTo>
                    <a:cubicBezTo>
                      <a:pt x="14" y="279"/>
                      <a:pt x="32" y="312"/>
                      <a:pt x="53" y="312"/>
                    </a:cubicBezTo>
                    <a:cubicBezTo>
                      <a:pt x="84" y="312"/>
                      <a:pt x="87" y="242"/>
                      <a:pt x="87" y="156"/>
                    </a:cubicBezTo>
                    <a:cubicBezTo>
                      <a:pt x="87" y="70"/>
                      <a:pt x="84" y="0"/>
                      <a:pt x="53" y="0"/>
                    </a:cubicBezTo>
                    <a:cubicBezTo>
                      <a:pt x="33" y="0"/>
                      <a:pt x="15" y="30"/>
                      <a:pt x="6" y="76"/>
                    </a:cubicBezTo>
                    <a:close/>
                  </a:path>
                </a:pathLst>
              </a:custGeom>
              <a:solidFill>
                <a:srgbClr val="FF63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237" name="Freeform 10405"/>
              <p:cNvSpPr>
                <a:spLocks/>
              </p:cNvSpPr>
              <p:nvPr/>
            </p:nvSpPr>
            <p:spPr bwMode="auto">
              <a:xfrm>
                <a:off x="4577" y="1218"/>
                <a:ext cx="286" cy="791"/>
              </a:xfrm>
              <a:custGeom>
                <a:avLst/>
                <a:gdLst>
                  <a:gd name="T0" fmla="*/ 1503 w 121"/>
                  <a:gd name="T1" fmla="*/ 4264 h 335"/>
                  <a:gd name="T2" fmla="*/ 1045 w 121"/>
                  <a:gd name="T3" fmla="*/ 2212 h 335"/>
                  <a:gd name="T4" fmla="*/ 1503 w 121"/>
                  <a:gd name="T5" fmla="*/ 156 h 335"/>
                  <a:gd name="T6" fmla="*/ 1569 w 121"/>
                  <a:gd name="T7" fmla="*/ 156 h 335"/>
                  <a:gd name="T8" fmla="*/ 832 w 121"/>
                  <a:gd name="T9" fmla="*/ 0 h 335"/>
                  <a:gd name="T10" fmla="*/ 95 w 121"/>
                  <a:gd name="T11" fmla="*/ 172 h 335"/>
                  <a:gd name="T12" fmla="*/ 184 w 121"/>
                  <a:gd name="T13" fmla="*/ 156 h 335"/>
                  <a:gd name="T14" fmla="*/ 631 w 121"/>
                  <a:gd name="T15" fmla="*/ 2212 h 335"/>
                  <a:gd name="T16" fmla="*/ 184 w 121"/>
                  <a:gd name="T17" fmla="*/ 4264 h 335"/>
                  <a:gd name="T18" fmla="*/ 0 w 121"/>
                  <a:gd name="T19" fmla="*/ 4198 h 335"/>
                  <a:gd name="T20" fmla="*/ 832 w 121"/>
                  <a:gd name="T21" fmla="*/ 4411 h 335"/>
                  <a:gd name="T22" fmla="*/ 1598 w 121"/>
                  <a:gd name="T23" fmla="*/ 4255 h 335"/>
                  <a:gd name="T24" fmla="*/ 1503 w 121"/>
                  <a:gd name="T25" fmla="*/ 4264 h 3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1" h="335">
                    <a:moveTo>
                      <a:pt x="114" y="324"/>
                    </a:moveTo>
                    <a:cubicBezTo>
                      <a:pt x="83" y="324"/>
                      <a:pt x="79" y="254"/>
                      <a:pt x="79" y="168"/>
                    </a:cubicBezTo>
                    <a:cubicBezTo>
                      <a:pt x="79" y="82"/>
                      <a:pt x="83" y="12"/>
                      <a:pt x="114" y="12"/>
                    </a:cubicBezTo>
                    <a:cubicBezTo>
                      <a:pt x="115" y="12"/>
                      <a:pt x="117" y="12"/>
                      <a:pt x="119" y="12"/>
                    </a:cubicBezTo>
                    <a:cubicBezTo>
                      <a:pt x="108" y="5"/>
                      <a:pt x="87" y="0"/>
                      <a:pt x="63" y="0"/>
                    </a:cubicBezTo>
                    <a:cubicBezTo>
                      <a:pt x="39" y="0"/>
                      <a:pt x="18" y="5"/>
                      <a:pt x="7" y="13"/>
                    </a:cubicBezTo>
                    <a:cubicBezTo>
                      <a:pt x="9" y="12"/>
                      <a:pt x="12" y="12"/>
                      <a:pt x="14" y="12"/>
                    </a:cubicBezTo>
                    <a:cubicBezTo>
                      <a:pt x="45" y="12"/>
                      <a:pt x="48" y="82"/>
                      <a:pt x="48" y="168"/>
                    </a:cubicBezTo>
                    <a:cubicBezTo>
                      <a:pt x="48" y="254"/>
                      <a:pt x="45" y="324"/>
                      <a:pt x="14" y="324"/>
                    </a:cubicBezTo>
                    <a:cubicBezTo>
                      <a:pt x="9" y="324"/>
                      <a:pt x="4" y="323"/>
                      <a:pt x="0" y="319"/>
                    </a:cubicBezTo>
                    <a:cubicBezTo>
                      <a:pt x="10" y="328"/>
                      <a:pt x="35" y="335"/>
                      <a:pt x="63" y="335"/>
                    </a:cubicBezTo>
                    <a:cubicBezTo>
                      <a:pt x="87" y="335"/>
                      <a:pt x="108" y="330"/>
                      <a:pt x="121" y="323"/>
                    </a:cubicBezTo>
                    <a:cubicBezTo>
                      <a:pt x="118" y="324"/>
                      <a:pt x="116" y="324"/>
                      <a:pt x="114" y="324"/>
                    </a:cubicBezTo>
                    <a:close/>
                  </a:path>
                </a:pathLst>
              </a:custGeom>
              <a:solidFill>
                <a:srgbClr val="F60D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238" name="Freeform 10406"/>
              <p:cNvSpPr>
                <a:spLocks noEditPoints="1"/>
              </p:cNvSpPr>
              <p:nvPr/>
            </p:nvSpPr>
            <p:spPr bwMode="auto">
              <a:xfrm>
                <a:off x="4577" y="1218"/>
                <a:ext cx="286" cy="791"/>
              </a:xfrm>
              <a:custGeom>
                <a:avLst/>
                <a:gdLst>
                  <a:gd name="T0" fmla="*/ 1598 w 121"/>
                  <a:gd name="T1" fmla="*/ 4255 h 335"/>
                  <a:gd name="T2" fmla="*/ 1503 w 121"/>
                  <a:gd name="T3" fmla="*/ 4264 h 335"/>
                  <a:gd name="T4" fmla="*/ 1045 w 121"/>
                  <a:gd name="T5" fmla="*/ 2212 h 335"/>
                  <a:gd name="T6" fmla="*/ 1503 w 121"/>
                  <a:gd name="T7" fmla="*/ 156 h 335"/>
                  <a:gd name="T8" fmla="*/ 1569 w 121"/>
                  <a:gd name="T9" fmla="*/ 156 h 335"/>
                  <a:gd name="T10" fmla="*/ 832 w 121"/>
                  <a:gd name="T11" fmla="*/ 0 h 335"/>
                  <a:gd name="T12" fmla="*/ 95 w 121"/>
                  <a:gd name="T13" fmla="*/ 172 h 335"/>
                  <a:gd name="T14" fmla="*/ 184 w 121"/>
                  <a:gd name="T15" fmla="*/ 156 h 335"/>
                  <a:gd name="T16" fmla="*/ 631 w 121"/>
                  <a:gd name="T17" fmla="*/ 2212 h 335"/>
                  <a:gd name="T18" fmla="*/ 184 w 121"/>
                  <a:gd name="T19" fmla="*/ 4264 h 335"/>
                  <a:gd name="T20" fmla="*/ 0 w 121"/>
                  <a:gd name="T21" fmla="*/ 4198 h 335"/>
                  <a:gd name="T22" fmla="*/ 832 w 121"/>
                  <a:gd name="T23" fmla="*/ 4411 h 335"/>
                  <a:gd name="T24" fmla="*/ 1598 w 121"/>
                  <a:gd name="T25" fmla="*/ 4255 h 335"/>
                  <a:gd name="T26" fmla="*/ 532 w 121"/>
                  <a:gd name="T27" fmla="*/ 4170 h 335"/>
                  <a:gd name="T28" fmla="*/ 754 w 121"/>
                  <a:gd name="T29" fmla="*/ 2212 h 335"/>
                  <a:gd name="T30" fmla="*/ 503 w 121"/>
                  <a:gd name="T31" fmla="*/ 222 h 335"/>
                  <a:gd name="T32" fmla="*/ 832 w 121"/>
                  <a:gd name="T33" fmla="*/ 118 h 335"/>
                  <a:gd name="T34" fmla="*/ 1189 w 121"/>
                  <a:gd name="T35" fmla="*/ 213 h 335"/>
                  <a:gd name="T36" fmla="*/ 922 w 121"/>
                  <a:gd name="T37" fmla="*/ 2212 h 335"/>
                  <a:gd name="T38" fmla="*/ 1172 w 121"/>
                  <a:gd name="T39" fmla="*/ 4186 h 335"/>
                  <a:gd name="T40" fmla="*/ 832 w 121"/>
                  <a:gd name="T41" fmla="*/ 4293 h 335"/>
                  <a:gd name="T42" fmla="*/ 532 w 121"/>
                  <a:gd name="T43" fmla="*/ 4170 h 33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1" h="335">
                    <a:moveTo>
                      <a:pt x="121" y="323"/>
                    </a:moveTo>
                    <a:cubicBezTo>
                      <a:pt x="118" y="324"/>
                      <a:pt x="116" y="324"/>
                      <a:pt x="114" y="324"/>
                    </a:cubicBezTo>
                    <a:cubicBezTo>
                      <a:pt x="83" y="324"/>
                      <a:pt x="79" y="254"/>
                      <a:pt x="79" y="168"/>
                    </a:cubicBezTo>
                    <a:cubicBezTo>
                      <a:pt x="79" y="82"/>
                      <a:pt x="83" y="12"/>
                      <a:pt x="114" y="12"/>
                    </a:cubicBezTo>
                    <a:cubicBezTo>
                      <a:pt x="115" y="12"/>
                      <a:pt x="117" y="12"/>
                      <a:pt x="119" y="12"/>
                    </a:cubicBezTo>
                    <a:cubicBezTo>
                      <a:pt x="108" y="5"/>
                      <a:pt x="87" y="0"/>
                      <a:pt x="63" y="0"/>
                    </a:cubicBezTo>
                    <a:cubicBezTo>
                      <a:pt x="39" y="0"/>
                      <a:pt x="18" y="5"/>
                      <a:pt x="7" y="13"/>
                    </a:cubicBezTo>
                    <a:cubicBezTo>
                      <a:pt x="9" y="12"/>
                      <a:pt x="12" y="12"/>
                      <a:pt x="14" y="12"/>
                    </a:cubicBezTo>
                    <a:cubicBezTo>
                      <a:pt x="45" y="12"/>
                      <a:pt x="48" y="82"/>
                      <a:pt x="48" y="168"/>
                    </a:cubicBezTo>
                    <a:cubicBezTo>
                      <a:pt x="48" y="254"/>
                      <a:pt x="45" y="324"/>
                      <a:pt x="14" y="324"/>
                    </a:cubicBezTo>
                    <a:cubicBezTo>
                      <a:pt x="9" y="324"/>
                      <a:pt x="4" y="323"/>
                      <a:pt x="0" y="319"/>
                    </a:cubicBezTo>
                    <a:cubicBezTo>
                      <a:pt x="10" y="328"/>
                      <a:pt x="35" y="335"/>
                      <a:pt x="63" y="335"/>
                    </a:cubicBezTo>
                    <a:cubicBezTo>
                      <a:pt x="87" y="335"/>
                      <a:pt x="108" y="330"/>
                      <a:pt x="121" y="323"/>
                    </a:cubicBezTo>
                    <a:close/>
                    <a:moveTo>
                      <a:pt x="40" y="317"/>
                    </a:moveTo>
                    <a:cubicBezTo>
                      <a:pt x="56" y="291"/>
                      <a:pt x="57" y="234"/>
                      <a:pt x="57" y="168"/>
                    </a:cubicBezTo>
                    <a:cubicBezTo>
                      <a:pt x="57" y="101"/>
                      <a:pt x="56" y="42"/>
                      <a:pt x="38" y="17"/>
                    </a:cubicBezTo>
                    <a:cubicBezTo>
                      <a:pt x="37" y="15"/>
                      <a:pt x="53" y="9"/>
                      <a:pt x="63" y="9"/>
                    </a:cubicBezTo>
                    <a:cubicBezTo>
                      <a:pt x="74" y="9"/>
                      <a:pt x="91" y="15"/>
                      <a:pt x="90" y="16"/>
                    </a:cubicBezTo>
                    <a:cubicBezTo>
                      <a:pt x="72" y="42"/>
                      <a:pt x="70" y="101"/>
                      <a:pt x="70" y="168"/>
                    </a:cubicBezTo>
                    <a:cubicBezTo>
                      <a:pt x="70" y="234"/>
                      <a:pt x="72" y="292"/>
                      <a:pt x="89" y="318"/>
                    </a:cubicBezTo>
                    <a:cubicBezTo>
                      <a:pt x="90" y="320"/>
                      <a:pt x="73" y="326"/>
                      <a:pt x="63" y="326"/>
                    </a:cubicBezTo>
                    <a:cubicBezTo>
                      <a:pt x="53" y="326"/>
                      <a:pt x="38" y="320"/>
                      <a:pt x="40" y="317"/>
                    </a:cubicBezTo>
                    <a:close/>
                  </a:path>
                </a:pathLst>
              </a:custGeom>
              <a:solidFill>
                <a:srgbClr val="DD00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239" name="Freeform 10407"/>
              <p:cNvSpPr>
                <a:spLocks/>
              </p:cNvSpPr>
              <p:nvPr/>
            </p:nvSpPr>
            <p:spPr bwMode="auto">
              <a:xfrm>
                <a:off x="4775" y="1272"/>
                <a:ext cx="50" cy="681"/>
              </a:xfrm>
              <a:custGeom>
                <a:avLst/>
                <a:gdLst>
                  <a:gd name="T0" fmla="*/ 0 w 21"/>
                  <a:gd name="T1" fmla="*/ 1946 h 288"/>
                  <a:gd name="T2" fmla="*/ 214 w 21"/>
                  <a:gd name="T3" fmla="*/ 3807 h 288"/>
                  <a:gd name="T4" fmla="*/ 214 w 21"/>
                  <a:gd name="T5" fmla="*/ 3807 h 288"/>
                  <a:gd name="T6" fmla="*/ 79 w 21"/>
                  <a:gd name="T7" fmla="*/ 1946 h 288"/>
                  <a:gd name="T8" fmla="*/ 283 w 21"/>
                  <a:gd name="T9" fmla="*/ 0 h 288"/>
                  <a:gd name="T10" fmla="*/ 283 w 21"/>
                  <a:gd name="T11" fmla="*/ 0 h 288"/>
                  <a:gd name="T12" fmla="*/ 0 w 21"/>
                  <a:gd name="T13" fmla="*/ 1946 h 2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288">
                    <a:moveTo>
                      <a:pt x="0" y="147"/>
                    </a:moveTo>
                    <a:cubicBezTo>
                      <a:pt x="0" y="214"/>
                      <a:pt x="5" y="263"/>
                      <a:pt x="16" y="288"/>
                    </a:cubicBezTo>
                    <a:cubicBezTo>
                      <a:pt x="16" y="288"/>
                      <a:pt x="16" y="288"/>
                      <a:pt x="16" y="288"/>
                    </a:cubicBezTo>
                    <a:cubicBezTo>
                      <a:pt x="5" y="264"/>
                      <a:pt x="6" y="214"/>
                      <a:pt x="6" y="147"/>
                    </a:cubicBezTo>
                    <a:cubicBezTo>
                      <a:pt x="6" y="88"/>
                      <a:pt x="4" y="22"/>
                      <a:pt x="21" y="0"/>
                    </a:cubicBezTo>
                    <a:cubicBezTo>
                      <a:pt x="21" y="0"/>
                      <a:pt x="21" y="0"/>
                      <a:pt x="21" y="0"/>
                    </a:cubicBezTo>
                    <a:cubicBezTo>
                      <a:pt x="5" y="20"/>
                      <a:pt x="0" y="71"/>
                      <a:pt x="0" y="1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240" name="Freeform 10408"/>
              <p:cNvSpPr>
                <a:spLocks/>
              </p:cNvSpPr>
              <p:nvPr/>
            </p:nvSpPr>
            <p:spPr bwMode="auto">
              <a:xfrm>
                <a:off x="4901" y="1303"/>
                <a:ext cx="63" cy="619"/>
              </a:xfrm>
              <a:custGeom>
                <a:avLst/>
                <a:gdLst>
                  <a:gd name="T0" fmla="*/ 37 w 27"/>
                  <a:gd name="T1" fmla="*/ 95 h 262"/>
                  <a:gd name="T2" fmla="*/ 257 w 27"/>
                  <a:gd name="T3" fmla="*/ 725 h 262"/>
                  <a:gd name="T4" fmla="*/ 201 w 27"/>
                  <a:gd name="T5" fmla="*/ 1266 h 262"/>
                  <a:gd name="T6" fmla="*/ 114 w 27"/>
                  <a:gd name="T7" fmla="*/ 1770 h 262"/>
                  <a:gd name="T8" fmla="*/ 201 w 27"/>
                  <a:gd name="T9" fmla="*/ 2254 h 262"/>
                  <a:gd name="T10" fmla="*/ 266 w 27"/>
                  <a:gd name="T11" fmla="*/ 2741 h 262"/>
                  <a:gd name="T12" fmla="*/ 126 w 27"/>
                  <a:gd name="T13" fmla="*/ 3270 h 262"/>
                  <a:gd name="T14" fmla="*/ 126 w 27"/>
                  <a:gd name="T15" fmla="*/ 3322 h 262"/>
                  <a:gd name="T16" fmla="*/ 315 w 27"/>
                  <a:gd name="T17" fmla="*/ 2757 h 262"/>
                  <a:gd name="T18" fmla="*/ 257 w 27"/>
                  <a:gd name="T19" fmla="*/ 2244 h 262"/>
                  <a:gd name="T20" fmla="*/ 163 w 27"/>
                  <a:gd name="T21" fmla="*/ 1770 h 262"/>
                  <a:gd name="T22" fmla="*/ 240 w 27"/>
                  <a:gd name="T23" fmla="*/ 1278 h 262"/>
                  <a:gd name="T24" fmla="*/ 306 w 27"/>
                  <a:gd name="T25" fmla="*/ 714 h 262"/>
                  <a:gd name="T26" fmla="*/ 65 w 27"/>
                  <a:gd name="T27" fmla="*/ 106 h 262"/>
                  <a:gd name="T28" fmla="*/ 37 w 27"/>
                  <a:gd name="T29" fmla="*/ 95 h 2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 h="262">
                    <a:moveTo>
                      <a:pt x="3" y="7"/>
                    </a:moveTo>
                    <a:cubicBezTo>
                      <a:pt x="10" y="19"/>
                      <a:pt x="16" y="36"/>
                      <a:pt x="20" y="55"/>
                    </a:cubicBezTo>
                    <a:cubicBezTo>
                      <a:pt x="23" y="67"/>
                      <a:pt x="19" y="81"/>
                      <a:pt x="16" y="96"/>
                    </a:cubicBezTo>
                    <a:cubicBezTo>
                      <a:pt x="12" y="108"/>
                      <a:pt x="9" y="121"/>
                      <a:pt x="9" y="134"/>
                    </a:cubicBezTo>
                    <a:cubicBezTo>
                      <a:pt x="9" y="147"/>
                      <a:pt x="13" y="159"/>
                      <a:pt x="16" y="171"/>
                    </a:cubicBezTo>
                    <a:cubicBezTo>
                      <a:pt x="20" y="184"/>
                      <a:pt x="24" y="197"/>
                      <a:pt x="21" y="208"/>
                    </a:cubicBezTo>
                    <a:cubicBezTo>
                      <a:pt x="19" y="223"/>
                      <a:pt x="14" y="237"/>
                      <a:pt x="10" y="248"/>
                    </a:cubicBezTo>
                    <a:cubicBezTo>
                      <a:pt x="4" y="260"/>
                      <a:pt x="4" y="262"/>
                      <a:pt x="10" y="252"/>
                    </a:cubicBezTo>
                    <a:cubicBezTo>
                      <a:pt x="16" y="240"/>
                      <a:pt x="22" y="226"/>
                      <a:pt x="25" y="209"/>
                    </a:cubicBezTo>
                    <a:cubicBezTo>
                      <a:pt x="27" y="197"/>
                      <a:pt x="24" y="184"/>
                      <a:pt x="20" y="170"/>
                    </a:cubicBezTo>
                    <a:cubicBezTo>
                      <a:pt x="16" y="158"/>
                      <a:pt x="13" y="146"/>
                      <a:pt x="13" y="134"/>
                    </a:cubicBezTo>
                    <a:cubicBezTo>
                      <a:pt x="13" y="121"/>
                      <a:pt x="16" y="109"/>
                      <a:pt x="19" y="97"/>
                    </a:cubicBezTo>
                    <a:cubicBezTo>
                      <a:pt x="23" y="82"/>
                      <a:pt x="27" y="68"/>
                      <a:pt x="24" y="54"/>
                    </a:cubicBezTo>
                    <a:cubicBezTo>
                      <a:pt x="20" y="35"/>
                      <a:pt x="13" y="20"/>
                      <a:pt x="5" y="8"/>
                    </a:cubicBezTo>
                    <a:cubicBezTo>
                      <a:pt x="1" y="1"/>
                      <a:pt x="0" y="0"/>
                      <a:pt x="3"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241" name="Freeform 10409"/>
              <p:cNvSpPr>
                <a:spLocks/>
              </p:cNvSpPr>
              <p:nvPr/>
            </p:nvSpPr>
            <p:spPr bwMode="auto">
              <a:xfrm>
                <a:off x="4882" y="1277"/>
                <a:ext cx="75" cy="687"/>
              </a:xfrm>
              <a:custGeom>
                <a:avLst/>
                <a:gdLst>
                  <a:gd name="T0" fmla="*/ 0 w 32"/>
                  <a:gd name="T1" fmla="*/ 0 h 291"/>
                  <a:gd name="T2" fmla="*/ 298 w 32"/>
                  <a:gd name="T3" fmla="*/ 869 h 291"/>
                  <a:gd name="T4" fmla="*/ 230 w 32"/>
                  <a:gd name="T5" fmla="*/ 1409 h 291"/>
                  <a:gd name="T6" fmla="*/ 143 w 32"/>
                  <a:gd name="T7" fmla="*/ 1905 h 291"/>
                  <a:gd name="T8" fmla="*/ 230 w 32"/>
                  <a:gd name="T9" fmla="*/ 2396 h 291"/>
                  <a:gd name="T10" fmla="*/ 323 w 32"/>
                  <a:gd name="T11" fmla="*/ 2909 h 291"/>
                  <a:gd name="T12" fmla="*/ 0 w 32"/>
                  <a:gd name="T13" fmla="*/ 3829 h 291"/>
                  <a:gd name="T14" fmla="*/ 0 w 32"/>
                  <a:gd name="T15" fmla="*/ 3829 h 291"/>
                  <a:gd name="T16" fmla="*/ 384 w 32"/>
                  <a:gd name="T17" fmla="*/ 2892 h 291"/>
                  <a:gd name="T18" fmla="*/ 323 w 32"/>
                  <a:gd name="T19" fmla="*/ 2380 h 291"/>
                  <a:gd name="T20" fmla="*/ 230 w 32"/>
                  <a:gd name="T21" fmla="*/ 1905 h 291"/>
                  <a:gd name="T22" fmla="*/ 307 w 32"/>
                  <a:gd name="T23" fmla="*/ 1421 h 291"/>
                  <a:gd name="T24" fmla="*/ 373 w 32"/>
                  <a:gd name="T25" fmla="*/ 852 h 291"/>
                  <a:gd name="T26" fmla="*/ 0 w 32"/>
                  <a:gd name="T27" fmla="*/ 0 h 2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2" h="291">
                    <a:moveTo>
                      <a:pt x="0" y="0"/>
                    </a:moveTo>
                    <a:cubicBezTo>
                      <a:pt x="11" y="13"/>
                      <a:pt x="17" y="37"/>
                      <a:pt x="23" y="66"/>
                    </a:cubicBezTo>
                    <a:cubicBezTo>
                      <a:pt x="26" y="78"/>
                      <a:pt x="21" y="92"/>
                      <a:pt x="18" y="107"/>
                    </a:cubicBezTo>
                    <a:cubicBezTo>
                      <a:pt x="14" y="119"/>
                      <a:pt x="11" y="132"/>
                      <a:pt x="11" y="145"/>
                    </a:cubicBezTo>
                    <a:cubicBezTo>
                      <a:pt x="11" y="158"/>
                      <a:pt x="15" y="170"/>
                      <a:pt x="18" y="182"/>
                    </a:cubicBezTo>
                    <a:cubicBezTo>
                      <a:pt x="22" y="195"/>
                      <a:pt x="27" y="209"/>
                      <a:pt x="25" y="221"/>
                    </a:cubicBezTo>
                    <a:cubicBezTo>
                      <a:pt x="19" y="253"/>
                      <a:pt x="12" y="278"/>
                      <a:pt x="0" y="291"/>
                    </a:cubicBezTo>
                    <a:cubicBezTo>
                      <a:pt x="0" y="291"/>
                      <a:pt x="0" y="291"/>
                      <a:pt x="0" y="291"/>
                    </a:cubicBezTo>
                    <a:cubicBezTo>
                      <a:pt x="12" y="277"/>
                      <a:pt x="24" y="253"/>
                      <a:pt x="30" y="220"/>
                    </a:cubicBezTo>
                    <a:cubicBezTo>
                      <a:pt x="32" y="208"/>
                      <a:pt x="29" y="195"/>
                      <a:pt x="25" y="181"/>
                    </a:cubicBezTo>
                    <a:cubicBezTo>
                      <a:pt x="21" y="169"/>
                      <a:pt x="18" y="157"/>
                      <a:pt x="18" y="145"/>
                    </a:cubicBezTo>
                    <a:cubicBezTo>
                      <a:pt x="18" y="132"/>
                      <a:pt x="21" y="120"/>
                      <a:pt x="24" y="108"/>
                    </a:cubicBezTo>
                    <a:cubicBezTo>
                      <a:pt x="28" y="93"/>
                      <a:pt x="32" y="79"/>
                      <a:pt x="29" y="65"/>
                    </a:cubicBezTo>
                    <a:cubicBezTo>
                      <a:pt x="23" y="36"/>
                      <a:pt x="12" y="13"/>
                      <a:pt x="0" y="0"/>
                    </a:cubicBezTo>
                    <a:close/>
                  </a:path>
                </a:pathLst>
              </a:custGeom>
              <a:solidFill>
                <a:srgbClr val="FF35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242" name="Freeform 10410"/>
              <p:cNvSpPr>
                <a:spLocks/>
              </p:cNvSpPr>
              <p:nvPr/>
            </p:nvSpPr>
            <p:spPr bwMode="auto">
              <a:xfrm>
                <a:off x="4499" y="1263"/>
                <a:ext cx="92" cy="609"/>
              </a:xfrm>
              <a:custGeom>
                <a:avLst/>
                <a:gdLst>
                  <a:gd name="T0" fmla="*/ 50 w 39"/>
                  <a:gd name="T1" fmla="*/ 937 h 258"/>
                  <a:gd name="T2" fmla="*/ 118 w 39"/>
                  <a:gd name="T3" fmla="*/ 1499 h 258"/>
                  <a:gd name="T4" fmla="*/ 196 w 39"/>
                  <a:gd name="T5" fmla="*/ 1983 h 258"/>
                  <a:gd name="T6" fmla="*/ 106 w 39"/>
                  <a:gd name="T7" fmla="*/ 2457 h 258"/>
                  <a:gd name="T8" fmla="*/ 40 w 39"/>
                  <a:gd name="T9" fmla="*/ 2969 h 258"/>
                  <a:gd name="T10" fmla="*/ 172 w 39"/>
                  <a:gd name="T11" fmla="*/ 3394 h 258"/>
                  <a:gd name="T12" fmla="*/ 172 w 39"/>
                  <a:gd name="T13" fmla="*/ 3394 h 258"/>
                  <a:gd name="T14" fmla="*/ 78 w 39"/>
                  <a:gd name="T15" fmla="*/ 2958 h 258"/>
                  <a:gd name="T16" fmla="*/ 184 w 39"/>
                  <a:gd name="T17" fmla="*/ 2474 h 258"/>
                  <a:gd name="T18" fmla="*/ 300 w 39"/>
                  <a:gd name="T19" fmla="*/ 1983 h 258"/>
                  <a:gd name="T20" fmla="*/ 184 w 39"/>
                  <a:gd name="T21" fmla="*/ 1487 h 258"/>
                  <a:gd name="T22" fmla="*/ 94 w 39"/>
                  <a:gd name="T23" fmla="*/ 947 h 258"/>
                  <a:gd name="T24" fmla="*/ 512 w 39"/>
                  <a:gd name="T25" fmla="*/ 0 h 258"/>
                  <a:gd name="T26" fmla="*/ 512 w 39"/>
                  <a:gd name="T27" fmla="*/ 0 h 258"/>
                  <a:gd name="T28" fmla="*/ 50 w 39"/>
                  <a:gd name="T29" fmla="*/ 937 h 2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 h="258">
                    <a:moveTo>
                      <a:pt x="4" y="71"/>
                    </a:moveTo>
                    <a:cubicBezTo>
                      <a:pt x="1" y="85"/>
                      <a:pt x="5" y="99"/>
                      <a:pt x="9" y="114"/>
                    </a:cubicBezTo>
                    <a:cubicBezTo>
                      <a:pt x="12" y="126"/>
                      <a:pt x="15" y="138"/>
                      <a:pt x="15" y="151"/>
                    </a:cubicBezTo>
                    <a:cubicBezTo>
                      <a:pt x="15" y="163"/>
                      <a:pt x="11" y="175"/>
                      <a:pt x="8" y="187"/>
                    </a:cubicBezTo>
                    <a:cubicBezTo>
                      <a:pt x="4" y="201"/>
                      <a:pt x="0" y="214"/>
                      <a:pt x="3" y="226"/>
                    </a:cubicBezTo>
                    <a:cubicBezTo>
                      <a:pt x="5" y="238"/>
                      <a:pt x="10" y="248"/>
                      <a:pt x="13" y="258"/>
                    </a:cubicBezTo>
                    <a:cubicBezTo>
                      <a:pt x="13" y="258"/>
                      <a:pt x="13" y="258"/>
                      <a:pt x="13" y="258"/>
                    </a:cubicBezTo>
                    <a:cubicBezTo>
                      <a:pt x="10" y="249"/>
                      <a:pt x="9" y="237"/>
                      <a:pt x="6" y="225"/>
                    </a:cubicBezTo>
                    <a:cubicBezTo>
                      <a:pt x="4" y="214"/>
                      <a:pt x="10" y="201"/>
                      <a:pt x="14" y="188"/>
                    </a:cubicBezTo>
                    <a:cubicBezTo>
                      <a:pt x="17" y="176"/>
                      <a:pt x="23" y="164"/>
                      <a:pt x="23" y="151"/>
                    </a:cubicBezTo>
                    <a:cubicBezTo>
                      <a:pt x="23" y="138"/>
                      <a:pt x="18" y="125"/>
                      <a:pt x="14" y="113"/>
                    </a:cubicBezTo>
                    <a:cubicBezTo>
                      <a:pt x="11" y="98"/>
                      <a:pt x="5" y="84"/>
                      <a:pt x="7" y="72"/>
                    </a:cubicBezTo>
                    <a:cubicBezTo>
                      <a:pt x="15" y="38"/>
                      <a:pt x="25" y="10"/>
                      <a:pt x="39" y="0"/>
                    </a:cubicBezTo>
                    <a:cubicBezTo>
                      <a:pt x="39" y="0"/>
                      <a:pt x="39" y="0"/>
                      <a:pt x="39" y="0"/>
                    </a:cubicBezTo>
                    <a:cubicBezTo>
                      <a:pt x="24" y="11"/>
                      <a:pt x="11" y="35"/>
                      <a:pt x="4" y="7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243" name="Freeform 10411"/>
              <p:cNvSpPr>
                <a:spLocks/>
              </p:cNvSpPr>
              <p:nvPr/>
            </p:nvSpPr>
            <p:spPr bwMode="auto">
              <a:xfrm>
                <a:off x="4525" y="1265"/>
                <a:ext cx="168" cy="725"/>
              </a:xfrm>
              <a:custGeom>
                <a:avLst/>
                <a:gdLst>
                  <a:gd name="T0" fmla="*/ 660 w 71"/>
                  <a:gd name="T1" fmla="*/ 0 h 307"/>
                  <a:gd name="T2" fmla="*/ 783 w 71"/>
                  <a:gd name="T3" fmla="*/ 1672 h 307"/>
                  <a:gd name="T4" fmla="*/ 331 w 71"/>
                  <a:gd name="T5" fmla="*/ 3727 h 307"/>
                  <a:gd name="T6" fmla="*/ 0 w 71"/>
                  <a:gd name="T7" fmla="*/ 3490 h 307"/>
                  <a:gd name="T8" fmla="*/ 492 w 71"/>
                  <a:gd name="T9" fmla="*/ 4043 h 307"/>
                  <a:gd name="T10" fmla="*/ 942 w 71"/>
                  <a:gd name="T11" fmla="*/ 1974 h 307"/>
                  <a:gd name="T12" fmla="*/ 660 w 71"/>
                  <a:gd name="T13" fmla="*/ 0 h 3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 h="307">
                    <a:moveTo>
                      <a:pt x="50" y="0"/>
                    </a:moveTo>
                    <a:cubicBezTo>
                      <a:pt x="58" y="28"/>
                      <a:pt x="59" y="74"/>
                      <a:pt x="59" y="127"/>
                    </a:cubicBezTo>
                    <a:cubicBezTo>
                      <a:pt x="59" y="213"/>
                      <a:pt x="56" y="283"/>
                      <a:pt x="25" y="283"/>
                    </a:cubicBezTo>
                    <a:cubicBezTo>
                      <a:pt x="16" y="283"/>
                      <a:pt x="7" y="277"/>
                      <a:pt x="0" y="265"/>
                    </a:cubicBezTo>
                    <a:cubicBezTo>
                      <a:pt x="9" y="291"/>
                      <a:pt x="23" y="307"/>
                      <a:pt x="37" y="307"/>
                    </a:cubicBezTo>
                    <a:cubicBezTo>
                      <a:pt x="68" y="307"/>
                      <a:pt x="71" y="237"/>
                      <a:pt x="71" y="150"/>
                    </a:cubicBezTo>
                    <a:cubicBezTo>
                      <a:pt x="71" y="78"/>
                      <a:pt x="69" y="18"/>
                      <a:pt x="50" y="0"/>
                    </a:cubicBezTo>
                    <a:close/>
                  </a:path>
                </a:pathLst>
              </a:custGeom>
              <a:solidFill>
                <a:srgbClr val="FF3A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244" name="Freeform 10412"/>
              <p:cNvSpPr>
                <a:spLocks/>
              </p:cNvSpPr>
              <p:nvPr/>
            </p:nvSpPr>
            <p:spPr bwMode="auto">
              <a:xfrm>
                <a:off x="4607" y="1260"/>
                <a:ext cx="86" cy="730"/>
              </a:xfrm>
              <a:custGeom>
                <a:avLst/>
                <a:gdLst>
                  <a:gd name="T0" fmla="*/ 205 w 36"/>
                  <a:gd name="T1" fmla="*/ 28 h 309"/>
                  <a:gd name="T2" fmla="*/ 435 w 36"/>
                  <a:gd name="T3" fmla="*/ 2003 h 309"/>
                  <a:gd name="T4" fmla="*/ 0 w 36"/>
                  <a:gd name="T5" fmla="*/ 4075 h 309"/>
                  <a:gd name="T6" fmla="*/ 0 w 36"/>
                  <a:gd name="T7" fmla="*/ 4075 h 309"/>
                  <a:gd name="T8" fmla="*/ 490 w 36"/>
                  <a:gd name="T9" fmla="*/ 2003 h 309"/>
                  <a:gd name="T10" fmla="*/ 189 w 36"/>
                  <a:gd name="T11" fmla="*/ 0 h 309"/>
                  <a:gd name="T12" fmla="*/ 205 w 36"/>
                  <a:gd name="T13" fmla="*/ 28 h 3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309">
                    <a:moveTo>
                      <a:pt x="15" y="2"/>
                    </a:moveTo>
                    <a:cubicBezTo>
                      <a:pt x="34" y="20"/>
                      <a:pt x="32" y="90"/>
                      <a:pt x="32" y="152"/>
                    </a:cubicBezTo>
                    <a:cubicBezTo>
                      <a:pt x="32" y="231"/>
                      <a:pt x="30" y="309"/>
                      <a:pt x="0" y="309"/>
                    </a:cubicBezTo>
                    <a:cubicBezTo>
                      <a:pt x="0" y="309"/>
                      <a:pt x="0" y="309"/>
                      <a:pt x="0" y="309"/>
                    </a:cubicBezTo>
                    <a:cubicBezTo>
                      <a:pt x="33" y="309"/>
                      <a:pt x="36" y="236"/>
                      <a:pt x="36" y="152"/>
                    </a:cubicBezTo>
                    <a:cubicBezTo>
                      <a:pt x="36" y="72"/>
                      <a:pt x="32" y="18"/>
                      <a:pt x="14" y="0"/>
                    </a:cubicBezTo>
                    <a:lnTo>
                      <a:pt x="1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245" name="Freeform 10413"/>
              <p:cNvSpPr>
                <a:spLocks/>
              </p:cNvSpPr>
              <p:nvPr/>
            </p:nvSpPr>
            <p:spPr bwMode="auto">
              <a:xfrm>
                <a:off x="4662" y="1239"/>
                <a:ext cx="73" cy="62"/>
              </a:xfrm>
              <a:custGeom>
                <a:avLst/>
                <a:gdLst>
                  <a:gd name="T0" fmla="*/ 405 w 31"/>
                  <a:gd name="T1" fmla="*/ 29 h 26"/>
                  <a:gd name="T2" fmla="*/ 134 w 31"/>
                  <a:gd name="T3" fmla="*/ 353 h 26"/>
                  <a:gd name="T4" fmla="*/ 0 w 31"/>
                  <a:gd name="T5" fmla="*/ 107 h 26"/>
                  <a:gd name="T6" fmla="*/ 327 w 31"/>
                  <a:gd name="T7" fmla="*/ 41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26">
                    <a:moveTo>
                      <a:pt x="31" y="2"/>
                    </a:moveTo>
                    <a:cubicBezTo>
                      <a:pt x="19" y="0"/>
                      <a:pt x="7" y="15"/>
                      <a:pt x="10" y="26"/>
                    </a:cubicBezTo>
                    <a:cubicBezTo>
                      <a:pt x="9" y="20"/>
                      <a:pt x="0" y="13"/>
                      <a:pt x="0" y="8"/>
                    </a:cubicBezTo>
                    <a:cubicBezTo>
                      <a:pt x="6" y="4"/>
                      <a:pt x="12" y="0"/>
                      <a:pt x="25" y="3"/>
                    </a:cubicBezTo>
                  </a:path>
                </a:pathLst>
              </a:custGeom>
              <a:solidFill>
                <a:srgbClr val="DD00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246" name="Freeform 10414"/>
              <p:cNvSpPr>
                <a:spLocks/>
              </p:cNvSpPr>
              <p:nvPr/>
            </p:nvSpPr>
            <p:spPr bwMode="auto">
              <a:xfrm>
                <a:off x="4655" y="1232"/>
                <a:ext cx="142" cy="26"/>
              </a:xfrm>
              <a:custGeom>
                <a:avLst/>
                <a:gdLst>
                  <a:gd name="T0" fmla="*/ 0 w 60"/>
                  <a:gd name="T1" fmla="*/ 144 h 11"/>
                  <a:gd name="T2" fmla="*/ 12 w 60"/>
                  <a:gd name="T3" fmla="*/ 135 h 11"/>
                  <a:gd name="T4" fmla="*/ 398 w 60"/>
                  <a:gd name="T5" fmla="*/ 50 h 11"/>
                  <a:gd name="T6" fmla="*/ 767 w 60"/>
                  <a:gd name="T7" fmla="*/ 135 h 11"/>
                  <a:gd name="T8" fmla="*/ 795 w 60"/>
                  <a:gd name="T9" fmla="*/ 135 h 11"/>
                  <a:gd name="T10" fmla="*/ 398 w 60"/>
                  <a:gd name="T11" fmla="*/ 0 h 11"/>
                  <a:gd name="T12" fmla="*/ 0 w 60"/>
                  <a:gd name="T13" fmla="*/ 144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11">
                    <a:moveTo>
                      <a:pt x="0" y="11"/>
                    </a:moveTo>
                    <a:cubicBezTo>
                      <a:pt x="1" y="10"/>
                      <a:pt x="1" y="10"/>
                      <a:pt x="1" y="10"/>
                    </a:cubicBezTo>
                    <a:cubicBezTo>
                      <a:pt x="7" y="6"/>
                      <a:pt x="18" y="4"/>
                      <a:pt x="30" y="4"/>
                    </a:cubicBezTo>
                    <a:cubicBezTo>
                      <a:pt x="42" y="4"/>
                      <a:pt x="53" y="6"/>
                      <a:pt x="58" y="10"/>
                    </a:cubicBezTo>
                    <a:cubicBezTo>
                      <a:pt x="60" y="10"/>
                      <a:pt x="60" y="10"/>
                      <a:pt x="60" y="10"/>
                    </a:cubicBezTo>
                    <a:cubicBezTo>
                      <a:pt x="53" y="6"/>
                      <a:pt x="43" y="0"/>
                      <a:pt x="30" y="0"/>
                    </a:cubicBezTo>
                    <a:cubicBezTo>
                      <a:pt x="17" y="0"/>
                      <a:pt x="7" y="6"/>
                      <a:pt x="0"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247" name="Freeform 10415"/>
              <p:cNvSpPr>
                <a:spLocks/>
              </p:cNvSpPr>
              <p:nvPr/>
            </p:nvSpPr>
            <p:spPr bwMode="auto">
              <a:xfrm>
                <a:off x="4763" y="1246"/>
                <a:ext cx="206" cy="737"/>
              </a:xfrm>
              <a:custGeom>
                <a:avLst/>
                <a:gdLst>
                  <a:gd name="T0" fmla="*/ 1087 w 87"/>
                  <a:gd name="T1" fmla="*/ 1004 h 312"/>
                  <a:gd name="T2" fmla="*/ 942 w 87"/>
                  <a:gd name="T3" fmla="*/ 2060 h 312"/>
                  <a:gd name="T4" fmla="*/ 1103 w 87"/>
                  <a:gd name="T5" fmla="*/ 3031 h 312"/>
                  <a:gd name="T6" fmla="*/ 466 w 87"/>
                  <a:gd name="T7" fmla="*/ 4113 h 312"/>
                  <a:gd name="T8" fmla="*/ 0 w 87"/>
                  <a:gd name="T9" fmla="*/ 2060 h 312"/>
                  <a:gd name="T10" fmla="*/ 466 w 87"/>
                  <a:gd name="T11" fmla="*/ 0 h 312"/>
                  <a:gd name="T12" fmla="*/ 1087 w 87"/>
                  <a:gd name="T13" fmla="*/ 1004 h 3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 h="312">
                    <a:moveTo>
                      <a:pt x="82" y="76"/>
                    </a:moveTo>
                    <a:cubicBezTo>
                      <a:pt x="87" y="100"/>
                      <a:pt x="71" y="127"/>
                      <a:pt x="71" y="156"/>
                    </a:cubicBezTo>
                    <a:cubicBezTo>
                      <a:pt x="71" y="183"/>
                      <a:pt x="87" y="208"/>
                      <a:pt x="83" y="230"/>
                    </a:cubicBezTo>
                    <a:cubicBezTo>
                      <a:pt x="74" y="279"/>
                      <a:pt x="56" y="312"/>
                      <a:pt x="35" y="312"/>
                    </a:cubicBezTo>
                    <a:cubicBezTo>
                      <a:pt x="4" y="312"/>
                      <a:pt x="0" y="242"/>
                      <a:pt x="0" y="156"/>
                    </a:cubicBezTo>
                    <a:cubicBezTo>
                      <a:pt x="0" y="70"/>
                      <a:pt x="4" y="0"/>
                      <a:pt x="35" y="0"/>
                    </a:cubicBezTo>
                    <a:cubicBezTo>
                      <a:pt x="55" y="0"/>
                      <a:pt x="72" y="30"/>
                      <a:pt x="82" y="76"/>
                    </a:cubicBezTo>
                    <a:close/>
                  </a:path>
                </a:pathLst>
              </a:custGeom>
              <a:noFill/>
              <a:ln w="6350" cap="rnd">
                <a:solidFill>
                  <a:srgbClr val="66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PT" sz="2000">
                  <a:latin typeface="+mj-lt"/>
                </a:endParaRPr>
              </a:p>
            </p:txBody>
          </p:sp>
          <p:sp>
            <p:nvSpPr>
              <p:cNvPr id="248" name="Freeform 10416"/>
              <p:cNvSpPr>
                <a:spLocks/>
              </p:cNvSpPr>
              <p:nvPr/>
            </p:nvSpPr>
            <p:spPr bwMode="auto">
              <a:xfrm>
                <a:off x="4485" y="1246"/>
                <a:ext cx="205" cy="737"/>
              </a:xfrm>
              <a:custGeom>
                <a:avLst/>
                <a:gdLst>
                  <a:gd name="T0" fmla="*/ 78 w 87"/>
                  <a:gd name="T1" fmla="*/ 1004 h 312"/>
                  <a:gd name="T2" fmla="*/ 221 w 87"/>
                  <a:gd name="T3" fmla="*/ 2060 h 312"/>
                  <a:gd name="T4" fmla="*/ 66 w 87"/>
                  <a:gd name="T5" fmla="*/ 3031 h 312"/>
                  <a:gd name="T6" fmla="*/ 695 w 87"/>
                  <a:gd name="T7" fmla="*/ 4113 h 312"/>
                  <a:gd name="T8" fmla="*/ 1138 w 87"/>
                  <a:gd name="T9" fmla="*/ 2060 h 312"/>
                  <a:gd name="T10" fmla="*/ 695 w 87"/>
                  <a:gd name="T11" fmla="*/ 0 h 312"/>
                  <a:gd name="T12" fmla="*/ 78 w 87"/>
                  <a:gd name="T13" fmla="*/ 1004 h 3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 h="312">
                    <a:moveTo>
                      <a:pt x="6" y="76"/>
                    </a:moveTo>
                    <a:cubicBezTo>
                      <a:pt x="1" y="100"/>
                      <a:pt x="17" y="127"/>
                      <a:pt x="17" y="156"/>
                    </a:cubicBezTo>
                    <a:cubicBezTo>
                      <a:pt x="17" y="183"/>
                      <a:pt x="0" y="208"/>
                      <a:pt x="5" y="230"/>
                    </a:cubicBezTo>
                    <a:cubicBezTo>
                      <a:pt x="14" y="279"/>
                      <a:pt x="32" y="312"/>
                      <a:pt x="53" y="312"/>
                    </a:cubicBezTo>
                    <a:cubicBezTo>
                      <a:pt x="84" y="312"/>
                      <a:pt x="87" y="242"/>
                      <a:pt x="87" y="156"/>
                    </a:cubicBezTo>
                    <a:cubicBezTo>
                      <a:pt x="87" y="70"/>
                      <a:pt x="84" y="0"/>
                      <a:pt x="53" y="0"/>
                    </a:cubicBezTo>
                    <a:cubicBezTo>
                      <a:pt x="33" y="0"/>
                      <a:pt x="15" y="30"/>
                      <a:pt x="6" y="76"/>
                    </a:cubicBezTo>
                    <a:close/>
                  </a:path>
                </a:pathLst>
              </a:custGeom>
              <a:noFill/>
              <a:ln w="6350" cap="rnd">
                <a:solidFill>
                  <a:srgbClr val="66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PT" sz="2000">
                  <a:latin typeface="+mj-lt"/>
                </a:endParaRPr>
              </a:p>
            </p:txBody>
          </p:sp>
          <p:sp>
            <p:nvSpPr>
              <p:cNvPr id="249" name="Freeform 10417"/>
              <p:cNvSpPr>
                <a:spLocks/>
              </p:cNvSpPr>
              <p:nvPr/>
            </p:nvSpPr>
            <p:spPr bwMode="auto">
              <a:xfrm>
                <a:off x="4577" y="1218"/>
                <a:ext cx="286" cy="791"/>
              </a:xfrm>
              <a:custGeom>
                <a:avLst/>
                <a:gdLst>
                  <a:gd name="T0" fmla="*/ 1503 w 121"/>
                  <a:gd name="T1" fmla="*/ 4264 h 335"/>
                  <a:gd name="T2" fmla="*/ 1045 w 121"/>
                  <a:gd name="T3" fmla="*/ 2212 h 335"/>
                  <a:gd name="T4" fmla="*/ 1503 w 121"/>
                  <a:gd name="T5" fmla="*/ 156 h 335"/>
                  <a:gd name="T6" fmla="*/ 1569 w 121"/>
                  <a:gd name="T7" fmla="*/ 156 h 335"/>
                  <a:gd name="T8" fmla="*/ 832 w 121"/>
                  <a:gd name="T9" fmla="*/ 0 h 335"/>
                  <a:gd name="T10" fmla="*/ 95 w 121"/>
                  <a:gd name="T11" fmla="*/ 172 h 335"/>
                  <a:gd name="T12" fmla="*/ 184 w 121"/>
                  <a:gd name="T13" fmla="*/ 156 h 335"/>
                  <a:gd name="T14" fmla="*/ 631 w 121"/>
                  <a:gd name="T15" fmla="*/ 2212 h 335"/>
                  <a:gd name="T16" fmla="*/ 184 w 121"/>
                  <a:gd name="T17" fmla="*/ 4264 h 335"/>
                  <a:gd name="T18" fmla="*/ 0 w 121"/>
                  <a:gd name="T19" fmla="*/ 4198 h 335"/>
                  <a:gd name="T20" fmla="*/ 832 w 121"/>
                  <a:gd name="T21" fmla="*/ 4411 h 335"/>
                  <a:gd name="T22" fmla="*/ 1598 w 121"/>
                  <a:gd name="T23" fmla="*/ 4255 h 335"/>
                  <a:gd name="T24" fmla="*/ 1503 w 121"/>
                  <a:gd name="T25" fmla="*/ 4264 h 3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1" h="335">
                    <a:moveTo>
                      <a:pt x="114" y="324"/>
                    </a:moveTo>
                    <a:cubicBezTo>
                      <a:pt x="83" y="324"/>
                      <a:pt x="79" y="254"/>
                      <a:pt x="79" y="168"/>
                    </a:cubicBezTo>
                    <a:cubicBezTo>
                      <a:pt x="79" y="82"/>
                      <a:pt x="83" y="12"/>
                      <a:pt x="114" y="12"/>
                    </a:cubicBezTo>
                    <a:cubicBezTo>
                      <a:pt x="115" y="12"/>
                      <a:pt x="117" y="12"/>
                      <a:pt x="119" y="12"/>
                    </a:cubicBezTo>
                    <a:cubicBezTo>
                      <a:pt x="108" y="5"/>
                      <a:pt x="87" y="0"/>
                      <a:pt x="63" y="0"/>
                    </a:cubicBezTo>
                    <a:cubicBezTo>
                      <a:pt x="39" y="0"/>
                      <a:pt x="18" y="5"/>
                      <a:pt x="7" y="13"/>
                    </a:cubicBezTo>
                    <a:cubicBezTo>
                      <a:pt x="9" y="12"/>
                      <a:pt x="12" y="12"/>
                      <a:pt x="14" y="12"/>
                    </a:cubicBezTo>
                    <a:cubicBezTo>
                      <a:pt x="45" y="12"/>
                      <a:pt x="48" y="82"/>
                      <a:pt x="48" y="168"/>
                    </a:cubicBezTo>
                    <a:cubicBezTo>
                      <a:pt x="48" y="254"/>
                      <a:pt x="45" y="324"/>
                      <a:pt x="14" y="324"/>
                    </a:cubicBezTo>
                    <a:cubicBezTo>
                      <a:pt x="9" y="324"/>
                      <a:pt x="4" y="323"/>
                      <a:pt x="0" y="319"/>
                    </a:cubicBezTo>
                    <a:cubicBezTo>
                      <a:pt x="10" y="328"/>
                      <a:pt x="35" y="335"/>
                      <a:pt x="63" y="335"/>
                    </a:cubicBezTo>
                    <a:cubicBezTo>
                      <a:pt x="87" y="335"/>
                      <a:pt x="108" y="330"/>
                      <a:pt x="121" y="323"/>
                    </a:cubicBezTo>
                    <a:cubicBezTo>
                      <a:pt x="118" y="324"/>
                      <a:pt x="116" y="324"/>
                      <a:pt x="114" y="324"/>
                    </a:cubicBezTo>
                    <a:close/>
                  </a:path>
                </a:pathLst>
              </a:custGeom>
              <a:noFill/>
              <a:ln w="6350" cap="rnd">
                <a:solidFill>
                  <a:srgbClr val="66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PT" sz="2000">
                  <a:latin typeface="+mj-lt"/>
                </a:endParaRPr>
              </a:p>
            </p:txBody>
          </p:sp>
          <p:sp>
            <p:nvSpPr>
              <p:cNvPr id="250" name="Freeform 10418"/>
              <p:cNvSpPr>
                <a:spLocks/>
              </p:cNvSpPr>
              <p:nvPr/>
            </p:nvSpPr>
            <p:spPr bwMode="auto">
              <a:xfrm>
                <a:off x="4655" y="1241"/>
                <a:ext cx="139" cy="17"/>
              </a:xfrm>
              <a:custGeom>
                <a:avLst/>
                <a:gdLst>
                  <a:gd name="T0" fmla="*/ 770 w 59"/>
                  <a:gd name="T1" fmla="*/ 100 h 7"/>
                  <a:gd name="T2" fmla="*/ 393 w 59"/>
                  <a:gd name="T3" fmla="*/ 0 h 7"/>
                  <a:gd name="T4" fmla="*/ 0 w 59"/>
                  <a:gd name="T5" fmla="*/ 100 h 7"/>
                  <a:gd name="T6" fmla="*/ 0 60000 65536"/>
                  <a:gd name="T7" fmla="*/ 0 60000 65536"/>
                  <a:gd name="T8" fmla="*/ 0 60000 65536"/>
                </a:gdLst>
                <a:ahLst/>
                <a:cxnLst>
                  <a:cxn ang="T6">
                    <a:pos x="T0" y="T1"/>
                  </a:cxn>
                  <a:cxn ang="T7">
                    <a:pos x="T2" y="T3"/>
                  </a:cxn>
                  <a:cxn ang="T8">
                    <a:pos x="T4" y="T5"/>
                  </a:cxn>
                </a:cxnLst>
                <a:rect l="0" t="0" r="r" b="b"/>
                <a:pathLst>
                  <a:path w="59" h="7">
                    <a:moveTo>
                      <a:pt x="59" y="7"/>
                    </a:moveTo>
                    <a:cubicBezTo>
                      <a:pt x="54" y="3"/>
                      <a:pt x="43" y="0"/>
                      <a:pt x="30" y="0"/>
                    </a:cubicBezTo>
                    <a:cubicBezTo>
                      <a:pt x="17" y="0"/>
                      <a:pt x="6" y="3"/>
                      <a:pt x="0" y="7"/>
                    </a:cubicBezTo>
                  </a:path>
                </a:pathLst>
              </a:custGeom>
              <a:noFill/>
              <a:ln w="6350" cap="rnd">
                <a:solidFill>
                  <a:srgbClr val="66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PT" sz="2000">
                  <a:latin typeface="+mj-lt"/>
                </a:endParaRPr>
              </a:p>
            </p:txBody>
          </p:sp>
          <p:sp>
            <p:nvSpPr>
              <p:cNvPr id="251" name="Freeform 10419"/>
              <p:cNvSpPr>
                <a:spLocks/>
              </p:cNvSpPr>
              <p:nvPr/>
            </p:nvSpPr>
            <p:spPr bwMode="auto">
              <a:xfrm>
                <a:off x="4664" y="1971"/>
                <a:ext cx="125" cy="12"/>
              </a:xfrm>
              <a:custGeom>
                <a:avLst/>
                <a:gdLst>
                  <a:gd name="T0" fmla="*/ 0 w 53"/>
                  <a:gd name="T1" fmla="*/ 0 h 5"/>
                  <a:gd name="T2" fmla="*/ 377 w 53"/>
                  <a:gd name="T3" fmla="*/ 70 h 5"/>
                  <a:gd name="T4" fmla="*/ 696 w 53"/>
                  <a:gd name="T5" fmla="*/ 0 h 5"/>
                  <a:gd name="T6" fmla="*/ 0 60000 65536"/>
                  <a:gd name="T7" fmla="*/ 0 60000 65536"/>
                  <a:gd name="T8" fmla="*/ 0 60000 65536"/>
                </a:gdLst>
                <a:ahLst/>
                <a:cxnLst>
                  <a:cxn ang="T6">
                    <a:pos x="T0" y="T1"/>
                  </a:cxn>
                  <a:cxn ang="T7">
                    <a:pos x="T2" y="T3"/>
                  </a:cxn>
                  <a:cxn ang="T8">
                    <a:pos x="T4" y="T5"/>
                  </a:cxn>
                </a:cxnLst>
                <a:rect l="0" t="0" r="r" b="b"/>
                <a:pathLst>
                  <a:path w="53" h="5">
                    <a:moveTo>
                      <a:pt x="0" y="0"/>
                    </a:moveTo>
                    <a:cubicBezTo>
                      <a:pt x="4" y="4"/>
                      <a:pt x="17" y="5"/>
                      <a:pt x="29" y="5"/>
                    </a:cubicBezTo>
                    <a:cubicBezTo>
                      <a:pt x="39" y="5"/>
                      <a:pt x="47" y="3"/>
                      <a:pt x="53" y="0"/>
                    </a:cubicBezTo>
                  </a:path>
                </a:pathLst>
              </a:custGeom>
              <a:noFill/>
              <a:ln w="6350" cap="rnd">
                <a:solidFill>
                  <a:srgbClr val="66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PT" sz="2000">
                  <a:latin typeface="+mj-lt"/>
                </a:endParaRPr>
              </a:p>
            </p:txBody>
          </p:sp>
          <p:sp>
            <p:nvSpPr>
              <p:cNvPr id="252" name="Freeform 10420"/>
              <p:cNvSpPr>
                <a:spLocks/>
              </p:cNvSpPr>
              <p:nvPr/>
            </p:nvSpPr>
            <p:spPr bwMode="auto">
              <a:xfrm>
                <a:off x="4749" y="1272"/>
                <a:ext cx="29" cy="128"/>
              </a:xfrm>
              <a:custGeom>
                <a:avLst/>
                <a:gdLst>
                  <a:gd name="T0" fmla="*/ 169 w 12"/>
                  <a:gd name="T1" fmla="*/ 0 h 54"/>
                  <a:gd name="T2" fmla="*/ 0 w 12"/>
                  <a:gd name="T3" fmla="*/ 718 h 54"/>
                  <a:gd name="T4" fmla="*/ 169 w 12"/>
                  <a:gd name="T5" fmla="*/ 0 h 54"/>
                  <a:gd name="T6" fmla="*/ 0 60000 65536"/>
                  <a:gd name="T7" fmla="*/ 0 60000 65536"/>
                  <a:gd name="T8" fmla="*/ 0 60000 65536"/>
                </a:gdLst>
                <a:ahLst/>
                <a:cxnLst>
                  <a:cxn ang="T6">
                    <a:pos x="T0" y="T1"/>
                  </a:cxn>
                  <a:cxn ang="T7">
                    <a:pos x="T2" y="T3"/>
                  </a:cxn>
                  <a:cxn ang="T8">
                    <a:pos x="T4" y="T5"/>
                  </a:cxn>
                </a:cxnLst>
                <a:rect l="0" t="0" r="r" b="b"/>
                <a:pathLst>
                  <a:path w="12" h="54">
                    <a:moveTo>
                      <a:pt x="12" y="0"/>
                    </a:moveTo>
                    <a:cubicBezTo>
                      <a:pt x="6" y="10"/>
                      <a:pt x="2" y="36"/>
                      <a:pt x="0" y="54"/>
                    </a:cubicBezTo>
                    <a:cubicBezTo>
                      <a:pt x="0" y="39"/>
                      <a:pt x="5" y="7"/>
                      <a:pt x="12" y="0"/>
                    </a:cubicBezTo>
                    <a:close/>
                  </a:path>
                </a:pathLst>
              </a:custGeom>
              <a:solidFill>
                <a:srgbClr val="FF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grpSp>
        <p:grpSp>
          <p:nvGrpSpPr>
            <p:cNvPr id="42" name="Group 4271"/>
            <p:cNvGrpSpPr>
              <a:grpSpLocks/>
            </p:cNvGrpSpPr>
            <p:nvPr/>
          </p:nvGrpSpPr>
          <p:grpSpPr bwMode="auto">
            <a:xfrm>
              <a:off x="6186629" y="903915"/>
              <a:ext cx="144000" cy="144000"/>
              <a:chOff x="477" y="3234"/>
              <a:chExt cx="271" cy="289"/>
            </a:xfrm>
          </p:grpSpPr>
          <p:sp>
            <p:nvSpPr>
              <p:cNvPr id="227" name="Oval 4272"/>
              <p:cNvSpPr>
                <a:spLocks noChangeArrowheads="1"/>
              </p:cNvSpPr>
              <p:nvPr/>
            </p:nvSpPr>
            <p:spPr bwMode="auto">
              <a:xfrm>
                <a:off x="477" y="3234"/>
                <a:ext cx="271" cy="289"/>
              </a:xfrm>
              <a:prstGeom prst="ellipse">
                <a:avLst/>
              </a:pr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defRPr sz="2400">
                    <a:solidFill>
                      <a:schemeClr val="bg2"/>
                    </a:solidFill>
                    <a:latin typeface="Georgia" panose="02040502050405020303" pitchFamily="18" charset="0"/>
                    <a:ea typeface="Georgia" panose="02040502050405020303" pitchFamily="18" charset="0"/>
                    <a:cs typeface="Georgia" panose="02040502050405020303" pitchFamily="18" charset="0"/>
                  </a:defRPr>
                </a:lvl1pPr>
                <a:lvl2pPr marL="742950" indent="-285750">
                  <a:spcBef>
                    <a:spcPct val="20000"/>
                  </a:spcBef>
                  <a:buChar char="–"/>
                  <a:defRPr>
                    <a:solidFill>
                      <a:schemeClr val="bg2"/>
                    </a:solidFill>
                    <a:latin typeface="Georgia" panose="02040502050405020303" pitchFamily="18" charset="0"/>
                    <a:ea typeface="Georgia" panose="02040502050405020303" pitchFamily="18" charset="0"/>
                    <a:cs typeface="Georgia" panose="02040502050405020303" pitchFamily="18" charset="0"/>
                  </a:defRPr>
                </a:lvl2pPr>
                <a:lvl3pPr marL="1143000" indent="-228600">
                  <a:spcBef>
                    <a:spcPct val="20000"/>
                  </a:spcBef>
                  <a:buChar char="•"/>
                  <a:defRPr sz="1400">
                    <a:solidFill>
                      <a:schemeClr val="bg2"/>
                    </a:solidFill>
                    <a:latin typeface="Georgia" panose="02040502050405020303" pitchFamily="18" charset="0"/>
                    <a:ea typeface="Georgia" panose="02040502050405020303" pitchFamily="18" charset="0"/>
                    <a:cs typeface="Georgia" panose="02040502050405020303" pitchFamily="18" charset="0"/>
                  </a:defRPr>
                </a:lvl3pPr>
                <a:lvl4pPr marL="16002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4pPr>
                <a:lvl5pPr marL="20574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5pPr>
                <a:lvl6pPr marL="25146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6pPr>
                <a:lvl7pPr marL="29718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7pPr>
                <a:lvl8pPr marL="34290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8pPr>
                <a:lvl9pPr marL="38862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spcBef>
                    <a:spcPct val="0"/>
                  </a:spcBef>
                </a:pPr>
                <a:endParaRPr lang="pt-PT" altLang="pt-PT" sz="2000">
                  <a:solidFill>
                    <a:schemeClr val="tx1"/>
                  </a:solidFill>
                  <a:latin typeface="+mj-lt"/>
                  <a:cs typeface="Arial" panose="020B0604020202020204" pitchFamily="34" charset="0"/>
                </a:endParaRPr>
              </a:p>
            </p:txBody>
          </p:sp>
          <p:sp>
            <p:nvSpPr>
              <p:cNvPr id="228" name="Freeform 4273"/>
              <p:cNvSpPr>
                <a:spLocks/>
              </p:cNvSpPr>
              <p:nvPr/>
            </p:nvSpPr>
            <p:spPr bwMode="auto">
              <a:xfrm>
                <a:off x="523" y="3316"/>
                <a:ext cx="209" cy="182"/>
              </a:xfrm>
              <a:custGeom>
                <a:avLst/>
                <a:gdLst>
                  <a:gd name="T0" fmla="*/ 12045 w 27"/>
                  <a:gd name="T1" fmla="*/ 1712 h 22"/>
                  <a:gd name="T2" fmla="*/ 11627 w 27"/>
                  <a:gd name="T3" fmla="*/ 2804 h 22"/>
                  <a:gd name="T4" fmla="*/ 4195 w 27"/>
                  <a:gd name="T5" fmla="*/ 10746 h 22"/>
                  <a:gd name="T6" fmla="*/ 898 w 27"/>
                  <a:gd name="T7" fmla="*/ 9646 h 22"/>
                  <a:gd name="T8" fmla="*/ 480 w 27"/>
                  <a:gd name="T9" fmla="*/ 10200 h 22"/>
                  <a:gd name="T10" fmla="*/ 5573 w 27"/>
                  <a:gd name="T11" fmla="*/ 12459 h 22"/>
                  <a:gd name="T12" fmla="*/ 12525 w 27"/>
                  <a:gd name="T13" fmla="*/ 4517 h 22"/>
                  <a:gd name="T14" fmla="*/ 12045 w 27"/>
                  <a:gd name="T15" fmla="*/ 1712 h 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 h="22">
                    <a:moveTo>
                      <a:pt x="26" y="3"/>
                    </a:moveTo>
                    <a:cubicBezTo>
                      <a:pt x="25" y="0"/>
                      <a:pt x="25" y="2"/>
                      <a:pt x="25" y="5"/>
                    </a:cubicBezTo>
                    <a:cubicBezTo>
                      <a:pt x="25" y="13"/>
                      <a:pt x="17" y="19"/>
                      <a:pt x="9" y="19"/>
                    </a:cubicBezTo>
                    <a:cubicBezTo>
                      <a:pt x="7" y="19"/>
                      <a:pt x="4" y="18"/>
                      <a:pt x="2" y="17"/>
                    </a:cubicBezTo>
                    <a:cubicBezTo>
                      <a:pt x="1" y="17"/>
                      <a:pt x="0" y="17"/>
                      <a:pt x="1" y="18"/>
                    </a:cubicBezTo>
                    <a:cubicBezTo>
                      <a:pt x="4" y="21"/>
                      <a:pt x="8" y="22"/>
                      <a:pt x="12" y="22"/>
                    </a:cubicBezTo>
                    <a:cubicBezTo>
                      <a:pt x="20" y="22"/>
                      <a:pt x="27" y="16"/>
                      <a:pt x="27" y="8"/>
                    </a:cubicBezTo>
                    <a:cubicBezTo>
                      <a:pt x="27" y="6"/>
                      <a:pt x="26" y="4"/>
                      <a:pt x="26" y="3"/>
                    </a:cubicBezTo>
                    <a:close/>
                  </a:path>
                </a:pathLst>
              </a:custGeom>
              <a:solidFill>
                <a:srgbClr val="0070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229" name="Freeform 4274"/>
              <p:cNvSpPr>
                <a:spLocks/>
              </p:cNvSpPr>
              <p:nvPr/>
            </p:nvSpPr>
            <p:spPr bwMode="auto">
              <a:xfrm>
                <a:off x="616" y="3382"/>
                <a:ext cx="116" cy="116"/>
              </a:xfrm>
              <a:custGeom>
                <a:avLst/>
                <a:gdLst>
                  <a:gd name="T0" fmla="*/ 0 w 15"/>
                  <a:gd name="T1" fmla="*/ 7963 h 14"/>
                  <a:gd name="T2" fmla="*/ 6937 w 15"/>
                  <a:gd name="T3" fmla="*/ 0 h 14"/>
                  <a:gd name="T4" fmla="*/ 0 w 15"/>
                  <a:gd name="T5" fmla="*/ 7963 h 14"/>
                  <a:gd name="T6" fmla="*/ 0 60000 65536"/>
                  <a:gd name="T7" fmla="*/ 0 60000 65536"/>
                  <a:gd name="T8" fmla="*/ 0 60000 65536"/>
                </a:gdLst>
                <a:ahLst/>
                <a:cxnLst>
                  <a:cxn ang="T6">
                    <a:pos x="T0" y="T1"/>
                  </a:cxn>
                  <a:cxn ang="T7">
                    <a:pos x="T2" y="T3"/>
                  </a:cxn>
                  <a:cxn ang="T8">
                    <a:pos x="T4" y="T5"/>
                  </a:cxn>
                </a:cxnLst>
                <a:rect l="0" t="0" r="r" b="b"/>
                <a:pathLst>
                  <a:path w="15" h="14">
                    <a:moveTo>
                      <a:pt x="0" y="14"/>
                    </a:moveTo>
                    <a:cubicBezTo>
                      <a:pt x="8" y="14"/>
                      <a:pt x="15" y="8"/>
                      <a:pt x="15" y="0"/>
                    </a:cubicBezTo>
                    <a:cubicBezTo>
                      <a:pt x="14" y="2"/>
                      <a:pt x="11" y="13"/>
                      <a:pt x="0" y="14"/>
                    </a:cubicBezTo>
                    <a:close/>
                  </a:path>
                </a:pathLst>
              </a:custGeom>
              <a:solidFill>
                <a:srgbClr val="0046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230" name="Freeform 4275"/>
              <p:cNvSpPr>
                <a:spLocks/>
              </p:cNvSpPr>
              <p:nvPr/>
            </p:nvSpPr>
            <p:spPr bwMode="auto">
              <a:xfrm>
                <a:off x="508" y="3258"/>
                <a:ext cx="209" cy="174"/>
              </a:xfrm>
              <a:custGeom>
                <a:avLst/>
                <a:gdLst>
                  <a:gd name="T0" fmla="*/ 7431 w 27"/>
                  <a:gd name="T1" fmla="*/ 547 h 21"/>
                  <a:gd name="T2" fmla="*/ 0 w 27"/>
                  <a:gd name="T3" fmla="*/ 6794 h 21"/>
                  <a:gd name="T4" fmla="*/ 480 w 27"/>
                  <a:gd name="T5" fmla="*/ 9131 h 21"/>
                  <a:gd name="T6" fmla="*/ 3716 w 27"/>
                  <a:gd name="T7" fmla="*/ 10780 h 21"/>
                  <a:gd name="T8" fmla="*/ 6951 w 27"/>
                  <a:gd name="T9" fmla="*/ 7963 h 21"/>
                  <a:gd name="T10" fmla="*/ 11147 w 27"/>
                  <a:gd name="T11" fmla="*/ 2817 h 21"/>
                  <a:gd name="T12" fmla="*/ 7911 w 27"/>
                  <a:gd name="T13" fmla="*/ 547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21">
                    <a:moveTo>
                      <a:pt x="16" y="1"/>
                    </a:moveTo>
                    <a:cubicBezTo>
                      <a:pt x="5" y="0"/>
                      <a:pt x="1" y="7"/>
                      <a:pt x="0" y="12"/>
                    </a:cubicBezTo>
                    <a:cubicBezTo>
                      <a:pt x="0" y="13"/>
                      <a:pt x="0" y="15"/>
                      <a:pt x="1" y="16"/>
                    </a:cubicBezTo>
                    <a:cubicBezTo>
                      <a:pt x="1" y="18"/>
                      <a:pt x="3" y="21"/>
                      <a:pt x="8" y="19"/>
                    </a:cubicBezTo>
                    <a:cubicBezTo>
                      <a:pt x="13" y="18"/>
                      <a:pt x="12" y="13"/>
                      <a:pt x="15" y="14"/>
                    </a:cubicBezTo>
                    <a:cubicBezTo>
                      <a:pt x="22" y="15"/>
                      <a:pt x="27" y="10"/>
                      <a:pt x="24" y="5"/>
                    </a:cubicBezTo>
                    <a:cubicBezTo>
                      <a:pt x="23" y="3"/>
                      <a:pt x="21" y="2"/>
                      <a:pt x="17" y="1"/>
                    </a:cubicBezTo>
                  </a:path>
                </a:pathLst>
              </a:custGeom>
              <a:solidFill>
                <a:srgbClr val="84C4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231" name="Oval 4276"/>
              <p:cNvSpPr>
                <a:spLocks noChangeArrowheads="1"/>
              </p:cNvSpPr>
              <p:nvPr/>
            </p:nvSpPr>
            <p:spPr bwMode="auto">
              <a:xfrm>
                <a:off x="539" y="3308"/>
                <a:ext cx="46" cy="4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defRPr sz="2400">
                    <a:solidFill>
                      <a:schemeClr val="bg2"/>
                    </a:solidFill>
                    <a:latin typeface="Georgia" panose="02040502050405020303" pitchFamily="18" charset="0"/>
                    <a:ea typeface="Georgia" panose="02040502050405020303" pitchFamily="18" charset="0"/>
                    <a:cs typeface="Georgia" panose="02040502050405020303" pitchFamily="18" charset="0"/>
                  </a:defRPr>
                </a:lvl1pPr>
                <a:lvl2pPr marL="742950" indent="-285750">
                  <a:spcBef>
                    <a:spcPct val="20000"/>
                  </a:spcBef>
                  <a:buChar char="–"/>
                  <a:defRPr>
                    <a:solidFill>
                      <a:schemeClr val="bg2"/>
                    </a:solidFill>
                    <a:latin typeface="Georgia" panose="02040502050405020303" pitchFamily="18" charset="0"/>
                    <a:ea typeface="Georgia" panose="02040502050405020303" pitchFamily="18" charset="0"/>
                    <a:cs typeface="Georgia" panose="02040502050405020303" pitchFamily="18" charset="0"/>
                  </a:defRPr>
                </a:lvl2pPr>
                <a:lvl3pPr marL="1143000" indent="-228600">
                  <a:spcBef>
                    <a:spcPct val="20000"/>
                  </a:spcBef>
                  <a:buChar char="•"/>
                  <a:defRPr sz="1400">
                    <a:solidFill>
                      <a:schemeClr val="bg2"/>
                    </a:solidFill>
                    <a:latin typeface="Georgia" panose="02040502050405020303" pitchFamily="18" charset="0"/>
                    <a:ea typeface="Georgia" panose="02040502050405020303" pitchFamily="18" charset="0"/>
                    <a:cs typeface="Georgia" panose="02040502050405020303" pitchFamily="18" charset="0"/>
                  </a:defRPr>
                </a:lvl3pPr>
                <a:lvl4pPr marL="16002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4pPr>
                <a:lvl5pPr marL="20574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5pPr>
                <a:lvl6pPr marL="25146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6pPr>
                <a:lvl7pPr marL="29718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7pPr>
                <a:lvl8pPr marL="34290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8pPr>
                <a:lvl9pPr marL="38862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spcBef>
                    <a:spcPct val="0"/>
                  </a:spcBef>
                </a:pPr>
                <a:endParaRPr lang="pt-PT" altLang="pt-PT" sz="2000">
                  <a:solidFill>
                    <a:schemeClr val="tx1"/>
                  </a:solidFill>
                  <a:latin typeface="+mj-lt"/>
                  <a:cs typeface="Arial" panose="020B0604020202020204" pitchFamily="34" charset="0"/>
                </a:endParaRPr>
              </a:p>
            </p:txBody>
          </p:sp>
          <p:sp>
            <p:nvSpPr>
              <p:cNvPr id="232" name="Oval 4277"/>
              <p:cNvSpPr>
                <a:spLocks noChangeArrowheads="1"/>
              </p:cNvSpPr>
              <p:nvPr/>
            </p:nvSpPr>
            <p:spPr bwMode="auto">
              <a:xfrm>
                <a:off x="585" y="3300"/>
                <a:ext cx="23" cy="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defRPr sz="2400">
                    <a:solidFill>
                      <a:schemeClr val="bg2"/>
                    </a:solidFill>
                    <a:latin typeface="Georgia" panose="02040502050405020303" pitchFamily="18" charset="0"/>
                    <a:ea typeface="Georgia" panose="02040502050405020303" pitchFamily="18" charset="0"/>
                    <a:cs typeface="Georgia" panose="02040502050405020303" pitchFamily="18" charset="0"/>
                  </a:defRPr>
                </a:lvl1pPr>
                <a:lvl2pPr marL="742950" indent="-285750">
                  <a:spcBef>
                    <a:spcPct val="20000"/>
                  </a:spcBef>
                  <a:buChar char="–"/>
                  <a:defRPr>
                    <a:solidFill>
                      <a:schemeClr val="bg2"/>
                    </a:solidFill>
                    <a:latin typeface="Georgia" panose="02040502050405020303" pitchFamily="18" charset="0"/>
                    <a:ea typeface="Georgia" panose="02040502050405020303" pitchFamily="18" charset="0"/>
                    <a:cs typeface="Georgia" panose="02040502050405020303" pitchFamily="18" charset="0"/>
                  </a:defRPr>
                </a:lvl2pPr>
                <a:lvl3pPr marL="1143000" indent="-228600">
                  <a:spcBef>
                    <a:spcPct val="20000"/>
                  </a:spcBef>
                  <a:buChar char="•"/>
                  <a:defRPr sz="1400">
                    <a:solidFill>
                      <a:schemeClr val="bg2"/>
                    </a:solidFill>
                    <a:latin typeface="Georgia" panose="02040502050405020303" pitchFamily="18" charset="0"/>
                    <a:ea typeface="Georgia" panose="02040502050405020303" pitchFamily="18" charset="0"/>
                    <a:cs typeface="Georgia" panose="02040502050405020303" pitchFamily="18" charset="0"/>
                  </a:defRPr>
                </a:lvl3pPr>
                <a:lvl4pPr marL="16002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4pPr>
                <a:lvl5pPr marL="20574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5pPr>
                <a:lvl6pPr marL="25146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6pPr>
                <a:lvl7pPr marL="29718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7pPr>
                <a:lvl8pPr marL="34290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8pPr>
                <a:lvl9pPr marL="38862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spcBef>
                    <a:spcPct val="0"/>
                  </a:spcBef>
                </a:pPr>
                <a:endParaRPr lang="pt-PT" altLang="pt-PT" sz="2000">
                  <a:solidFill>
                    <a:schemeClr val="tx1"/>
                  </a:solidFill>
                  <a:latin typeface="+mj-lt"/>
                  <a:cs typeface="Arial" panose="020B0604020202020204" pitchFamily="34" charset="0"/>
                </a:endParaRPr>
              </a:p>
            </p:txBody>
          </p:sp>
          <p:sp>
            <p:nvSpPr>
              <p:cNvPr id="233" name="Oval 4278"/>
              <p:cNvSpPr>
                <a:spLocks noChangeArrowheads="1"/>
              </p:cNvSpPr>
              <p:nvPr/>
            </p:nvSpPr>
            <p:spPr bwMode="auto">
              <a:xfrm>
                <a:off x="539" y="3374"/>
                <a:ext cx="23" cy="1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defRPr sz="2400">
                    <a:solidFill>
                      <a:schemeClr val="bg2"/>
                    </a:solidFill>
                    <a:latin typeface="Georgia" panose="02040502050405020303" pitchFamily="18" charset="0"/>
                    <a:ea typeface="Georgia" panose="02040502050405020303" pitchFamily="18" charset="0"/>
                    <a:cs typeface="Georgia" panose="02040502050405020303" pitchFamily="18" charset="0"/>
                  </a:defRPr>
                </a:lvl1pPr>
                <a:lvl2pPr marL="742950" indent="-285750">
                  <a:spcBef>
                    <a:spcPct val="20000"/>
                  </a:spcBef>
                  <a:buChar char="–"/>
                  <a:defRPr>
                    <a:solidFill>
                      <a:schemeClr val="bg2"/>
                    </a:solidFill>
                    <a:latin typeface="Georgia" panose="02040502050405020303" pitchFamily="18" charset="0"/>
                    <a:ea typeface="Georgia" panose="02040502050405020303" pitchFamily="18" charset="0"/>
                    <a:cs typeface="Georgia" panose="02040502050405020303" pitchFamily="18" charset="0"/>
                  </a:defRPr>
                </a:lvl2pPr>
                <a:lvl3pPr marL="1143000" indent="-228600">
                  <a:spcBef>
                    <a:spcPct val="20000"/>
                  </a:spcBef>
                  <a:buChar char="•"/>
                  <a:defRPr sz="1400">
                    <a:solidFill>
                      <a:schemeClr val="bg2"/>
                    </a:solidFill>
                    <a:latin typeface="Georgia" panose="02040502050405020303" pitchFamily="18" charset="0"/>
                    <a:ea typeface="Georgia" panose="02040502050405020303" pitchFamily="18" charset="0"/>
                    <a:cs typeface="Georgia" panose="02040502050405020303" pitchFamily="18" charset="0"/>
                  </a:defRPr>
                </a:lvl3pPr>
                <a:lvl4pPr marL="16002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4pPr>
                <a:lvl5pPr marL="20574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5pPr>
                <a:lvl6pPr marL="25146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6pPr>
                <a:lvl7pPr marL="29718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7pPr>
                <a:lvl8pPr marL="34290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8pPr>
                <a:lvl9pPr marL="38862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spcBef>
                    <a:spcPct val="0"/>
                  </a:spcBef>
                </a:pPr>
                <a:endParaRPr lang="pt-PT" altLang="pt-PT" sz="2000">
                  <a:solidFill>
                    <a:schemeClr val="tx1"/>
                  </a:solidFill>
                  <a:latin typeface="+mj-lt"/>
                  <a:cs typeface="Arial" panose="020B0604020202020204" pitchFamily="34" charset="0"/>
                </a:endParaRPr>
              </a:p>
            </p:txBody>
          </p:sp>
          <p:sp>
            <p:nvSpPr>
              <p:cNvPr id="234" name="Oval 4279"/>
              <p:cNvSpPr>
                <a:spLocks noChangeArrowheads="1"/>
              </p:cNvSpPr>
              <p:nvPr/>
            </p:nvSpPr>
            <p:spPr bwMode="auto">
              <a:xfrm>
                <a:off x="477" y="3234"/>
                <a:ext cx="271" cy="289"/>
              </a:xfrm>
              <a:prstGeom prst="ellipse">
                <a:avLst/>
              </a:prstGeom>
              <a:noFill/>
              <a:ln w="6350" cap="rnd">
                <a:no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defRPr sz="2400">
                    <a:solidFill>
                      <a:schemeClr val="bg2"/>
                    </a:solidFill>
                    <a:latin typeface="Georgia" panose="02040502050405020303" pitchFamily="18" charset="0"/>
                    <a:ea typeface="Georgia" panose="02040502050405020303" pitchFamily="18" charset="0"/>
                    <a:cs typeface="Georgia" panose="02040502050405020303" pitchFamily="18" charset="0"/>
                  </a:defRPr>
                </a:lvl1pPr>
                <a:lvl2pPr marL="742950" indent="-285750">
                  <a:spcBef>
                    <a:spcPct val="20000"/>
                  </a:spcBef>
                  <a:buChar char="–"/>
                  <a:defRPr>
                    <a:solidFill>
                      <a:schemeClr val="bg2"/>
                    </a:solidFill>
                    <a:latin typeface="Georgia" panose="02040502050405020303" pitchFamily="18" charset="0"/>
                    <a:ea typeface="Georgia" panose="02040502050405020303" pitchFamily="18" charset="0"/>
                    <a:cs typeface="Georgia" panose="02040502050405020303" pitchFamily="18" charset="0"/>
                  </a:defRPr>
                </a:lvl2pPr>
                <a:lvl3pPr marL="1143000" indent="-228600">
                  <a:spcBef>
                    <a:spcPct val="20000"/>
                  </a:spcBef>
                  <a:buChar char="•"/>
                  <a:defRPr sz="1400">
                    <a:solidFill>
                      <a:schemeClr val="bg2"/>
                    </a:solidFill>
                    <a:latin typeface="Georgia" panose="02040502050405020303" pitchFamily="18" charset="0"/>
                    <a:ea typeface="Georgia" panose="02040502050405020303" pitchFamily="18" charset="0"/>
                    <a:cs typeface="Georgia" panose="02040502050405020303" pitchFamily="18" charset="0"/>
                  </a:defRPr>
                </a:lvl3pPr>
                <a:lvl4pPr marL="16002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4pPr>
                <a:lvl5pPr marL="20574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5pPr>
                <a:lvl6pPr marL="25146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6pPr>
                <a:lvl7pPr marL="29718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7pPr>
                <a:lvl8pPr marL="34290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8pPr>
                <a:lvl9pPr marL="38862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spcBef>
                    <a:spcPct val="0"/>
                  </a:spcBef>
                </a:pPr>
                <a:endParaRPr lang="pt-PT" altLang="pt-PT" sz="2000">
                  <a:solidFill>
                    <a:schemeClr val="tx1"/>
                  </a:solidFill>
                  <a:latin typeface="+mj-lt"/>
                  <a:cs typeface="Arial" panose="020B0604020202020204" pitchFamily="34" charset="0"/>
                </a:endParaRPr>
              </a:p>
            </p:txBody>
          </p:sp>
        </p:grpSp>
        <p:sp>
          <p:nvSpPr>
            <p:cNvPr id="43" name="Freeform 72"/>
            <p:cNvSpPr>
              <a:spLocks/>
            </p:cNvSpPr>
            <p:nvPr/>
          </p:nvSpPr>
          <p:spPr bwMode="auto">
            <a:xfrm rot="3193813">
              <a:off x="3416428" y="4756679"/>
              <a:ext cx="354770" cy="299981"/>
            </a:xfrm>
            <a:custGeom>
              <a:avLst/>
              <a:gdLst>
                <a:gd name="T0" fmla="*/ 2147483646 w 88"/>
                <a:gd name="T1" fmla="*/ 0 h 74"/>
                <a:gd name="T2" fmla="*/ 2147483646 w 88"/>
                <a:gd name="T3" fmla="*/ 2147483646 h 74"/>
                <a:gd name="T4" fmla="*/ 2147483646 w 88"/>
                <a:gd name="T5" fmla="*/ 2147483646 h 74"/>
                <a:gd name="T6" fmla="*/ 0 w 88"/>
                <a:gd name="T7" fmla="*/ 2147483646 h 74"/>
                <a:gd name="T8" fmla="*/ 2147483646 w 88"/>
                <a:gd name="T9" fmla="*/ 2147483646 h 74"/>
                <a:gd name="T10" fmla="*/ 2147483646 w 88"/>
                <a:gd name="T11" fmla="*/ 2147483646 h 74"/>
                <a:gd name="T12" fmla="*/ 2147483646 w 88"/>
                <a:gd name="T13" fmla="*/ 0 h 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 h="74">
                  <a:moveTo>
                    <a:pt x="88" y="0"/>
                  </a:moveTo>
                  <a:cubicBezTo>
                    <a:pt x="45" y="6"/>
                    <a:pt x="45" y="6"/>
                    <a:pt x="45" y="6"/>
                  </a:cubicBezTo>
                  <a:cubicBezTo>
                    <a:pt x="53" y="16"/>
                    <a:pt x="53" y="16"/>
                    <a:pt x="53" y="16"/>
                  </a:cubicBezTo>
                  <a:cubicBezTo>
                    <a:pt x="34" y="33"/>
                    <a:pt x="20" y="55"/>
                    <a:pt x="0" y="74"/>
                  </a:cubicBezTo>
                  <a:cubicBezTo>
                    <a:pt x="19" y="56"/>
                    <a:pt x="44" y="44"/>
                    <a:pt x="63" y="30"/>
                  </a:cubicBezTo>
                  <a:cubicBezTo>
                    <a:pt x="71" y="41"/>
                    <a:pt x="71" y="41"/>
                    <a:pt x="71" y="41"/>
                  </a:cubicBezTo>
                  <a:lnTo>
                    <a:pt x="88" y="0"/>
                  </a:lnTo>
                  <a:close/>
                </a:path>
              </a:pathLst>
            </a:custGeom>
            <a:solidFill>
              <a:schemeClr val="accent4"/>
            </a:solidFill>
            <a:ln w="3175" cap="rnd">
              <a:solidFill>
                <a:srgbClr val="000000"/>
              </a:solidFill>
              <a:prstDash val="solid"/>
              <a:round/>
              <a:headEnd/>
              <a:tailEnd/>
            </a:ln>
          </p:spPr>
          <p:txBody>
            <a:bodyPr/>
            <a:lstStyle/>
            <a:p>
              <a:endParaRPr lang="pt-PT" sz="2000">
                <a:latin typeface="+mj-lt"/>
              </a:endParaRPr>
            </a:p>
          </p:txBody>
        </p:sp>
        <p:grpSp>
          <p:nvGrpSpPr>
            <p:cNvPr id="44" name="Group 4289"/>
            <p:cNvGrpSpPr>
              <a:grpSpLocks/>
            </p:cNvGrpSpPr>
            <p:nvPr/>
          </p:nvGrpSpPr>
          <p:grpSpPr bwMode="auto">
            <a:xfrm>
              <a:off x="3892337" y="4903965"/>
              <a:ext cx="144000" cy="144000"/>
              <a:chOff x="1235" y="3234"/>
              <a:chExt cx="272" cy="289"/>
            </a:xfrm>
          </p:grpSpPr>
          <p:sp>
            <p:nvSpPr>
              <p:cNvPr id="219" name="Oval 4290"/>
              <p:cNvSpPr>
                <a:spLocks noChangeArrowheads="1"/>
              </p:cNvSpPr>
              <p:nvPr/>
            </p:nvSpPr>
            <p:spPr bwMode="auto">
              <a:xfrm>
                <a:off x="1235" y="3234"/>
                <a:ext cx="272" cy="289"/>
              </a:xfrm>
              <a:prstGeom prst="ellipse">
                <a:avLst/>
              </a:prstGeom>
              <a:solidFill>
                <a:srgbClr val="FFE700"/>
              </a:solidFill>
              <a:ln w="9525">
                <a:noFill/>
                <a:round/>
                <a:headEnd/>
                <a:tailEnd/>
              </a:ln>
            </p:spPr>
            <p:txBody>
              <a:bodyPr/>
              <a:lstStyle>
                <a:lvl1pPr>
                  <a:spcBef>
                    <a:spcPct val="20000"/>
                  </a:spcBef>
                  <a:defRPr sz="2400">
                    <a:solidFill>
                      <a:schemeClr val="bg2"/>
                    </a:solidFill>
                    <a:latin typeface="Georgia" panose="02040502050405020303" pitchFamily="18" charset="0"/>
                    <a:ea typeface="Georgia" panose="02040502050405020303" pitchFamily="18" charset="0"/>
                    <a:cs typeface="Georgia" panose="02040502050405020303" pitchFamily="18" charset="0"/>
                  </a:defRPr>
                </a:lvl1pPr>
                <a:lvl2pPr marL="742950" indent="-285750">
                  <a:spcBef>
                    <a:spcPct val="20000"/>
                  </a:spcBef>
                  <a:buChar char="–"/>
                  <a:defRPr>
                    <a:solidFill>
                      <a:schemeClr val="bg2"/>
                    </a:solidFill>
                    <a:latin typeface="Georgia" panose="02040502050405020303" pitchFamily="18" charset="0"/>
                    <a:ea typeface="Georgia" panose="02040502050405020303" pitchFamily="18" charset="0"/>
                    <a:cs typeface="Georgia" panose="02040502050405020303" pitchFamily="18" charset="0"/>
                  </a:defRPr>
                </a:lvl2pPr>
                <a:lvl3pPr marL="1143000" indent="-228600">
                  <a:spcBef>
                    <a:spcPct val="20000"/>
                  </a:spcBef>
                  <a:buChar char="•"/>
                  <a:defRPr sz="1400">
                    <a:solidFill>
                      <a:schemeClr val="bg2"/>
                    </a:solidFill>
                    <a:latin typeface="Georgia" panose="02040502050405020303" pitchFamily="18" charset="0"/>
                    <a:ea typeface="Georgia" panose="02040502050405020303" pitchFamily="18" charset="0"/>
                    <a:cs typeface="Georgia" panose="02040502050405020303" pitchFamily="18" charset="0"/>
                  </a:defRPr>
                </a:lvl3pPr>
                <a:lvl4pPr marL="16002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4pPr>
                <a:lvl5pPr marL="20574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5pPr>
                <a:lvl6pPr marL="25146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6pPr>
                <a:lvl7pPr marL="29718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7pPr>
                <a:lvl8pPr marL="34290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8pPr>
                <a:lvl9pPr marL="38862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spcBef>
                    <a:spcPct val="0"/>
                  </a:spcBef>
                </a:pPr>
                <a:endParaRPr lang="pt-PT" altLang="pt-PT" sz="2000">
                  <a:solidFill>
                    <a:schemeClr val="tx1"/>
                  </a:solidFill>
                  <a:latin typeface="+mj-lt"/>
                  <a:cs typeface="Arial" panose="020B0604020202020204" pitchFamily="34" charset="0"/>
                </a:endParaRPr>
              </a:p>
            </p:txBody>
          </p:sp>
          <p:sp>
            <p:nvSpPr>
              <p:cNvPr id="220" name="Freeform 4291"/>
              <p:cNvSpPr>
                <a:spLocks/>
              </p:cNvSpPr>
              <p:nvPr/>
            </p:nvSpPr>
            <p:spPr bwMode="auto">
              <a:xfrm>
                <a:off x="1282" y="3316"/>
                <a:ext cx="209" cy="183"/>
              </a:xfrm>
              <a:custGeom>
                <a:avLst/>
                <a:gdLst>
                  <a:gd name="T0" fmla="*/ 12045 w 27"/>
                  <a:gd name="T1" fmla="*/ 1730 h 22"/>
                  <a:gd name="T2" fmla="*/ 11627 w 27"/>
                  <a:gd name="T3" fmla="*/ 2903 h 22"/>
                  <a:gd name="T4" fmla="*/ 4195 w 27"/>
                  <a:gd name="T5" fmla="*/ 10930 h 22"/>
                  <a:gd name="T6" fmla="*/ 898 w 27"/>
                  <a:gd name="T7" fmla="*/ 9757 h 22"/>
                  <a:gd name="T8" fmla="*/ 480 w 27"/>
                  <a:gd name="T9" fmla="*/ 10381 h 22"/>
                  <a:gd name="T10" fmla="*/ 5573 w 27"/>
                  <a:gd name="T11" fmla="*/ 12660 h 22"/>
                  <a:gd name="T12" fmla="*/ 12525 w 27"/>
                  <a:gd name="T13" fmla="*/ 4633 h 22"/>
                  <a:gd name="T14" fmla="*/ 12045 w 27"/>
                  <a:gd name="T15" fmla="*/ 1730 h 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 h="22">
                    <a:moveTo>
                      <a:pt x="26" y="3"/>
                    </a:moveTo>
                    <a:cubicBezTo>
                      <a:pt x="25" y="0"/>
                      <a:pt x="25" y="2"/>
                      <a:pt x="25" y="5"/>
                    </a:cubicBezTo>
                    <a:cubicBezTo>
                      <a:pt x="25" y="13"/>
                      <a:pt x="17" y="19"/>
                      <a:pt x="9" y="19"/>
                    </a:cubicBezTo>
                    <a:cubicBezTo>
                      <a:pt x="7" y="19"/>
                      <a:pt x="4" y="18"/>
                      <a:pt x="2" y="17"/>
                    </a:cubicBezTo>
                    <a:cubicBezTo>
                      <a:pt x="1" y="17"/>
                      <a:pt x="0" y="17"/>
                      <a:pt x="1" y="18"/>
                    </a:cubicBezTo>
                    <a:cubicBezTo>
                      <a:pt x="4" y="21"/>
                      <a:pt x="8" y="22"/>
                      <a:pt x="12" y="22"/>
                    </a:cubicBezTo>
                    <a:cubicBezTo>
                      <a:pt x="20" y="22"/>
                      <a:pt x="27" y="16"/>
                      <a:pt x="27" y="8"/>
                    </a:cubicBezTo>
                    <a:cubicBezTo>
                      <a:pt x="27" y="6"/>
                      <a:pt x="26" y="4"/>
                      <a:pt x="26" y="3"/>
                    </a:cubicBezTo>
                    <a:close/>
                  </a:path>
                </a:pathLst>
              </a:custGeom>
              <a:solidFill>
                <a:srgbClr val="FAB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221" name="Freeform 4292"/>
              <p:cNvSpPr>
                <a:spLocks/>
              </p:cNvSpPr>
              <p:nvPr/>
            </p:nvSpPr>
            <p:spPr bwMode="auto">
              <a:xfrm>
                <a:off x="1375" y="3383"/>
                <a:ext cx="116" cy="116"/>
              </a:xfrm>
              <a:custGeom>
                <a:avLst/>
                <a:gdLst>
                  <a:gd name="T0" fmla="*/ 0 w 15"/>
                  <a:gd name="T1" fmla="*/ 7963 h 14"/>
                  <a:gd name="T2" fmla="*/ 6937 w 15"/>
                  <a:gd name="T3" fmla="*/ 0 h 14"/>
                  <a:gd name="T4" fmla="*/ 0 w 15"/>
                  <a:gd name="T5" fmla="*/ 7963 h 14"/>
                  <a:gd name="T6" fmla="*/ 0 60000 65536"/>
                  <a:gd name="T7" fmla="*/ 0 60000 65536"/>
                  <a:gd name="T8" fmla="*/ 0 60000 65536"/>
                </a:gdLst>
                <a:ahLst/>
                <a:cxnLst>
                  <a:cxn ang="T6">
                    <a:pos x="T0" y="T1"/>
                  </a:cxn>
                  <a:cxn ang="T7">
                    <a:pos x="T2" y="T3"/>
                  </a:cxn>
                  <a:cxn ang="T8">
                    <a:pos x="T4" y="T5"/>
                  </a:cxn>
                </a:cxnLst>
                <a:rect l="0" t="0" r="r" b="b"/>
                <a:pathLst>
                  <a:path w="15" h="14">
                    <a:moveTo>
                      <a:pt x="0" y="14"/>
                    </a:moveTo>
                    <a:cubicBezTo>
                      <a:pt x="8" y="14"/>
                      <a:pt x="15" y="8"/>
                      <a:pt x="15" y="0"/>
                    </a:cubicBezTo>
                    <a:cubicBezTo>
                      <a:pt x="14" y="2"/>
                      <a:pt x="11" y="13"/>
                      <a:pt x="0" y="14"/>
                    </a:cubicBezTo>
                    <a:close/>
                  </a:path>
                </a:pathLst>
              </a:custGeom>
              <a:solidFill>
                <a:srgbClr val="B08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222" name="Freeform 4293"/>
              <p:cNvSpPr>
                <a:spLocks/>
              </p:cNvSpPr>
              <p:nvPr/>
            </p:nvSpPr>
            <p:spPr bwMode="auto">
              <a:xfrm>
                <a:off x="1266" y="3258"/>
                <a:ext cx="210" cy="174"/>
              </a:xfrm>
              <a:custGeom>
                <a:avLst/>
                <a:gdLst>
                  <a:gd name="T0" fmla="*/ 7498 w 27"/>
                  <a:gd name="T1" fmla="*/ 547 h 21"/>
                  <a:gd name="T2" fmla="*/ 0 w 27"/>
                  <a:gd name="T3" fmla="*/ 6794 h 21"/>
                  <a:gd name="T4" fmla="*/ 482 w 27"/>
                  <a:gd name="T5" fmla="*/ 9131 h 21"/>
                  <a:gd name="T6" fmla="*/ 3749 w 27"/>
                  <a:gd name="T7" fmla="*/ 10780 h 21"/>
                  <a:gd name="T8" fmla="*/ 7078 w 27"/>
                  <a:gd name="T9" fmla="*/ 7963 h 21"/>
                  <a:gd name="T10" fmla="*/ 11309 w 27"/>
                  <a:gd name="T11" fmla="*/ 2817 h 21"/>
                  <a:gd name="T12" fmla="*/ 7988 w 27"/>
                  <a:gd name="T13" fmla="*/ 547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21">
                    <a:moveTo>
                      <a:pt x="16" y="1"/>
                    </a:moveTo>
                    <a:cubicBezTo>
                      <a:pt x="5" y="0"/>
                      <a:pt x="1" y="7"/>
                      <a:pt x="0" y="12"/>
                    </a:cubicBezTo>
                    <a:cubicBezTo>
                      <a:pt x="0" y="13"/>
                      <a:pt x="0" y="15"/>
                      <a:pt x="1" y="16"/>
                    </a:cubicBezTo>
                    <a:cubicBezTo>
                      <a:pt x="1" y="18"/>
                      <a:pt x="3" y="21"/>
                      <a:pt x="8" y="19"/>
                    </a:cubicBezTo>
                    <a:cubicBezTo>
                      <a:pt x="13" y="18"/>
                      <a:pt x="12" y="13"/>
                      <a:pt x="15" y="14"/>
                    </a:cubicBezTo>
                    <a:cubicBezTo>
                      <a:pt x="22" y="15"/>
                      <a:pt x="27" y="10"/>
                      <a:pt x="24" y="5"/>
                    </a:cubicBezTo>
                    <a:cubicBezTo>
                      <a:pt x="23" y="3"/>
                      <a:pt x="21" y="2"/>
                      <a:pt x="17" y="1"/>
                    </a:cubicBezTo>
                  </a:path>
                </a:pathLst>
              </a:custGeom>
              <a:solidFill>
                <a:srgbClr val="FFF8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223" name="Oval 4294"/>
              <p:cNvSpPr>
                <a:spLocks noChangeArrowheads="1"/>
              </p:cNvSpPr>
              <p:nvPr/>
            </p:nvSpPr>
            <p:spPr bwMode="auto">
              <a:xfrm>
                <a:off x="1297" y="3308"/>
                <a:ext cx="47" cy="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defRPr sz="2400">
                    <a:solidFill>
                      <a:schemeClr val="bg2"/>
                    </a:solidFill>
                    <a:latin typeface="Georgia" panose="02040502050405020303" pitchFamily="18" charset="0"/>
                    <a:ea typeface="Georgia" panose="02040502050405020303" pitchFamily="18" charset="0"/>
                    <a:cs typeface="Georgia" panose="02040502050405020303" pitchFamily="18" charset="0"/>
                  </a:defRPr>
                </a:lvl1pPr>
                <a:lvl2pPr marL="742950" indent="-285750">
                  <a:spcBef>
                    <a:spcPct val="20000"/>
                  </a:spcBef>
                  <a:buChar char="–"/>
                  <a:defRPr>
                    <a:solidFill>
                      <a:schemeClr val="bg2"/>
                    </a:solidFill>
                    <a:latin typeface="Georgia" panose="02040502050405020303" pitchFamily="18" charset="0"/>
                    <a:ea typeface="Georgia" panose="02040502050405020303" pitchFamily="18" charset="0"/>
                    <a:cs typeface="Georgia" panose="02040502050405020303" pitchFamily="18" charset="0"/>
                  </a:defRPr>
                </a:lvl2pPr>
                <a:lvl3pPr marL="1143000" indent="-228600">
                  <a:spcBef>
                    <a:spcPct val="20000"/>
                  </a:spcBef>
                  <a:buChar char="•"/>
                  <a:defRPr sz="1400">
                    <a:solidFill>
                      <a:schemeClr val="bg2"/>
                    </a:solidFill>
                    <a:latin typeface="Georgia" panose="02040502050405020303" pitchFamily="18" charset="0"/>
                    <a:ea typeface="Georgia" panose="02040502050405020303" pitchFamily="18" charset="0"/>
                    <a:cs typeface="Georgia" panose="02040502050405020303" pitchFamily="18" charset="0"/>
                  </a:defRPr>
                </a:lvl3pPr>
                <a:lvl4pPr marL="16002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4pPr>
                <a:lvl5pPr marL="20574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5pPr>
                <a:lvl6pPr marL="25146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6pPr>
                <a:lvl7pPr marL="29718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7pPr>
                <a:lvl8pPr marL="34290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8pPr>
                <a:lvl9pPr marL="38862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spcBef>
                    <a:spcPct val="0"/>
                  </a:spcBef>
                </a:pPr>
                <a:endParaRPr lang="pt-PT" altLang="pt-PT" sz="2000">
                  <a:solidFill>
                    <a:schemeClr val="tx1"/>
                  </a:solidFill>
                  <a:latin typeface="+mj-lt"/>
                  <a:cs typeface="Arial" panose="020B0604020202020204" pitchFamily="34" charset="0"/>
                </a:endParaRPr>
              </a:p>
            </p:txBody>
          </p:sp>
          <p:sp>
            <p:nvSpPr>
              <p:cNvPr id="224" name="Oval 4295"/>
              <p:cNvSpPr>
                <a:spLocks noChangeArrowheads="1"/>
              </p:cNvSpPr>
              <p:nvPr/>
            </p:nvSpPr>
            <p:spPr bwMode="auto">
              <a:xfrm>
                <a:off x="1344" y="3300"/>
                <a:ext cx="23"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defRPr sz="2400">
                    <a:solidFill>
                      <a:schemeClr val="bg2"/>
                    </a:solidFill>
                    <a:latin typeface="Georgia" panose="02040502050405020303" pitchFamily="18" charset="0"/>
                    <a:ea typeface="Georgia" panose="02040502050405020303" pitchFamily="18" charset="0"/>
                    <a:cs typeface="Georgia" panose="02040502050405020303" pitchFamily="18" charset="0"/>
                  </a:defRPr>
                </a:lvl1pPr>
                <a:lvl2pPr marL="742950" indent="-285750">
                  <a:spcBef>
                    <a:spcPct val="20000"/>
                  </a:spcBef>
                  <a:buChar char="–"/>
                  <a:defRPr>
                    <a:solidFill>
                      <a:schemeClr val="bg2"/>
                    </a:solidFill>
                    <a:latin typeface="Georgia" panose="02040502050405020303" pitchFamily="18" charset="0"/>
                    <a:ea typeface="Georgia" panose="02040502050405020303" pitchFamily="18" charset="0"/>
                    <a:cs typeface="Georgia" panose="02040502050405020303" pitchFamily="18" charset="0"/>
                  </a:defRPr>
                </a:lvl2pPr>
                <a:lvl3pPr marL="1143000" indent="-228600">
                  <a:spcBef>
                    <a:spcPct val="20000"/>
                  </a:spcBef>
                  <a:buChar char="•"/>
                  <a:defRPr sz="1400">
                    <a:solidFill>
                      <a:schemeClr val="bg2"/>
                    </a:solidFill>
                    <a:latin typeface="Georgia" panose="02040502050405020303" pitchFamily="18" charset="0"/>
                    <a:ea typeface="Georgia" panose="02040502050405020303" pitchFamily="18" charset="0"/>
                    <a:cs typeface="Georgia" panose="02040502050405020303" pitchFamily="18" charset="0"/>
                  </a:defRPr>
                </a:lvl3pPr>
                <a:lvl4pPr marL="16002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4pPr>
                <a:lvl5pPr marL="20574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5pPr>
                <a:lvl6pPr marL="25146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6pPr>
                <a:lvl7pPr marL="29718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7pPr>
                <a:lvl8pPr marL="34290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8pPr>
                <a:lvl9pPr marL="38862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spcBef>
                    <a:spcPct val="0"/>
                  </a:spcBef>
                </a:pPr>
                <a:endParaRPr lang="pt-PT" altLang="pt-PT" sz="2000">
                  <a:solidFill>
                    <a:schemeClr val="tx1"/>
                  </a:solidFill>
                  <a:latin typeface="+mj-lt"/>
                  <a:cs typeface="Arial" panose="020B0604020202020204" pitchFamily="34" charset="0"/>
                </a:endParaRPr>
              </a:p>
            </p:txBody>
          </p:sp>
          <p:sp>
            <p:nvSpPr>
              <p:cNvPr id="225" name="Oval 4296"/>
              <p:cNvSpPr>
                <a:spLocks noChangeArrowheads="1"/>
              </p:cNvSpPr>
              <p:nvPr/>
            </p:nvSpPr>
            <p:spPr bwMode="auto">
              <a:xfrm>
                <a:off x="1297" y="3374"/>
                <a:ext cx="24" cy="1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defRPr sz="2400">
                    <a:solidFill>
                      <a:schemeClr val="bg2"/>
                    </a:solidFill>
                    <a:latin typeface="Georgia" panose="02040502050405020303" pitchFamily="18" charset="0"/>
                    <a:ea typeface="Georgia" panose="02040502050405020303" pitchFamily="18" charset="0"/>
                    <a:cs typeface="Georgia" panose="02040502050405020303" pitchFamily="18" charset="0"/>
                  </a:defRPr>
                </a:lvl1pPr>
                <a:lvl2pPr marL="742950" indent="-285750">
                  <a:spcBef>
                    <a:spcPct val="20000"/>
                  </a:spcBef>
                  <a:buChar char="–"/>
                  <a:defRPr>
                    <a:solidFill>
                      <a:schemeClr val="bg2"/>
                    </a:solidFill>
                    <a:latin typeface="Georgia" panose="02040502050405020303" pitchFamily="18" charset="0"/>
                    <a:ea typeface="Georgia" panose="02040502050405020303" pitchFamily="18" charset="0"/>
                    <a:cs typeface="Georgia" panose="02040502050405020303" pitchFamily="18" charset="0"/>
                  </a:defRPr>
                </a:lvl2pPr>
                <a:lvl3pPr marL="1143000" indent="-228600">
                  <a:spcBef>
                    <a:spcPct val="20000"/>
                  </a:spcBef>
                  <a:buChar char="•"/>
                  <a:defRPr sz="1400">
                    <a:solidFill>
                      <a:schemeClr val="bg2"/>
                    </a:solidFill>
                    <a:latin typeface="Georgia" panose="02040502050405020303" pitchFamily="18" charset="0"/>
                    <a:ea typeface="Georgia" panose="02040502050405020303" pitchFamily="18" charset="0"/>
                    <a:cs typeface="Georgia" panose="02040502050405020303" pitchFamily="18" charset="0"/>
                  </a:defRPr>
                </a:lvl3pPr>
                <a:lvl4pPr marL="16002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4pPr>
                <a:lvl5pPr marL="20574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5pPr>
                <a:lvl6pPr marL="25146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6pPr>
                <a:lvl7pPr marL="29718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7pPr>
                <a:lvl8pPr marL="34290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8pPr>
                <a:lvl9pPr marL="38862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spcBef>
                    <a:spcPct val="0"/>
                  </a:spcBef>
                </a:pPr>
                <a:endParaRPr lang="pt-PT" altLang="pt-PT" sz="2000">
                  <a:solidFill>
                    <a:schemeClr val="tx1"/>
                  </a:solidFill>
                  <a:latin typeface="+mj-lt"/>
                  <a:cs typeface="Arial" panose="020B0604020202020204" pitchFamily="34" charset="0"/>
                </a:endParaRPr>
              </a:p>
            </p:txBody>
          </p:sp>
          <p:sp>
            <p:nvSpPr>
              <p:cNvPr id="226" name="Oval 4297"/>
              <p:cNvSpPr>
                <a:spLocks noChangeArrowheads="1"/>
              </p:cNvSpPr>
              <p:nvPr/>
            </p:nvSpPr>
            <p:spPr bwMode="auto">
              <a:xfrm>
                <a:off x="1235" y="3234"/>
                <a:ext cx="272" cy="289"/>
              </a:xfrm>
              <a:prstGeom prst="ellipse">
                <a:avLst/>
              </a:prstGeom>
              <a:noFill/>
              <a:ln w="3175" cap="rnd">
                <a:no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defRPr sz="2400">
                    <a:solidFill>
                      <a:schemeClr val="bg2"/>
                    </a:solidFill>
                    <a:latin typeface="Georgia" panose="02040502050405020303" pitchFamily="18" charset="0"/>
                    <a:ea typeface="Georgia" panose="02040502050405020303" pitchFamily="18" charset="0"/>
                    <a:cs typeface="Georgia" panose="02040502050405020303" pitchFamily="18" charset="0"/>
                  </a:defRPr>
                </a:lvl1pPr>
                <a:lvl2pPr marL="742950" indent="-285750">
                  <a:spcBef>
                    <a:spcPct val="20000"/>
                  </a:spcBef>
                  <a:buChar char="–"/>
                  <a:defRPr>
                    <a:solidFill>
                      <a:schemeClr val="bg2"/>
                    </a:solidFill>
                    <a:latin typeface="Georgia" panose="02040502050405020303" pitchFamily="18" charset="0"/>
                    <a:ea typeface="Georgia" panose="02040502050405020303" pitchFamily="18" charset="0"/>
                    <a:cs typeface="Georgia" panose="02040502050405020303" pitchFamily="18" charset="0"/>
                  </a:defRPr>
                </a:lvl2pPr>
                <a:lvl3pPr marL="1143000" indent="-228600">
                  <a:spcBef>
                    <a:spcPct val="20000"/>
                  </a:spcBef>
                  <a:buChar char="•"/>
                  <a:defRPr sz="1400">
                    <a:solidFill>
                      <a:schemeClr val="bg2"/>
                    </a:solidFill>
                    <a:latin typeface="Georgia" panose="02040502050405020303" pitchFamily="18" charset="0"/>
                    <a:ea typeface="Georgia" panose="02040502050405020303" pitchFamily="18" charset="0"/>
                    <a:cs typeface="Georgia" panose="02040502050405020303" pitchFamily="18" charset="0"/>
                  </a:defRPr>
                </a:lvl3pPr>
                <a:lvl4pPr marL="16002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4pPr>
                <a:lvl5pPr marL="20574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5pPr>
                <a:lvl6pPr marL="25146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6pPr>
                <a:lvl7pPr marL="29718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7pPr>
                <a:lvl8pPr marL="34290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8pPr>
                <a:lvl9pPr marL="38862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spcBef>
                    <a:spcPct val="0"/>
                  </a:spcBef>
                </a:pPr>
                <a:endParaRPr lang="pt-PT" altLang="pt-PT" sz="2000">
                  <a:solidFill>
                    <a:schemeClr val="tx1"/>
                  </a:solidFill>
                  <a:latin typeface="+mj-lt"/>
                  <a:cs typeface="Arial" panose="020B0604020202020204" pitchFamily="34" charset="0"/>
                </a:endParaRPr>
              </a:p>
            </p:txBody>
          </p:sp>
        </p:grpSp>
        <p:grpSp>
          <p:nvGrpSpPr>
            <p:cNvPr id="45" name="Group 4289"/>
            <p:cNvGrpSpPr>
              <a:grpSpLocks/>
            </p:cNvGrpSpPr>
            <p:nvPr/>
          </p:nvGrpSpPr>
          <p:grpSpPr bwMode="auto">
            <a:xfrm>
              <a:off x="2266098" y="4758977"/>
              <a:ext cx="144000" cy="144000"/>
              <a:chOff x="1235" y="3234"/>
              <a:chExt cx="272" cy="289"/>
            </a:xfrm>
          </p:grpSpPr>
          <p:sp>
            <p:nvSpPr>
              <p:cNvPr id="211" name="Oval 4290"/>
              <p:cNvSpPr>
                <a:spLocks noChangeArrowheads="1"/>
              </p:cNvSpPr>
              <p:nvPr/>
            </p:nvSpPr>
            <p:spPr bwMode="auto">
              <a:xfrm>
                <a:off x="1235" y="3234"/>
                <a:ext cx="272" cy="289"/>
              </a:xfrm>
              <a:prstGeom prst="ellipse">
                <a:avLst/>
              </a:prstGeom>
              <a:solidFill>
                <a:srgbClr val="FFE700"/>
              </a:solidFill>
              <a:ln w="9525">
                <a:noFill/>
                <a:round/>
                <a:headEnd/>
                <a:tailEnd/>
              </a:ln>
            </p:spPr>
            <p:txBody>
              <a:bodyPr/>
              <a:lstStyle>
                <a:lvl1pPr>
                  <a:spcBef>
                    <a:spcPct val="20000"/>
                  </a:spcBef>
                  <a:defRPr sz="2400">
                    <a:solidFill>
                      <a:schemeClr val="bg2"/>
                    </a:solidFill>
                    <a:latin typeface="Georgia" panose="02040502050405020303" pitchFamily="18" charset="0"/>
                    <a:ea typeface="Georgia" panose="02040502050405020303" pitchFamily="18" charset="0"/>
                    <a:cs typeface="Georgia" panose="02040502050405020303" pitchFamily="18" charset="0"/>
                  </a:defRPr>
                </a:lvl1pPr>
                <a:lvl2pPr marL="742950" indent="-285750">
                  <a:spcBef>
                    <a:spcPct val="20000"/>
                  </a:spcBef>
                  <a:buChar char="–"/>
                  <a:defRPr>
                    <a:solidFill>
                      <a:schemeClr val="bg2"/>
                    </a:solidFill>
                    <a:latin typeface="Georgia" panose="02040502050405020303" pitchFamily="18" charset="0"/>
                    <a:ea typeface="Georgia" panose="02040502050405020303" pitchFamily="18" charset="0"/>
                    <a:cs typeface="Georgia" panose="02040502050405020303" pitchFamily="18" charset="0"/>
                  </a:defRPr>
                </a:lvl2pPr>
                <a:lvl3pPr marL="1143000" indent="-228600">
                  <a:spcBef>
                    <a:spcPct val="20000"/>
                  </a:spcBef>
                  <a:buChar char="•"/>
                  <a:defRPr sz="1400">
                    <a:solidFill>
                      <a:schemeClr val="bg2"/>
                    </a:solidFill>
                    <a:latin typeface="Georgia" panose="02040502050405020303" pitchFamily="18" charset="0"/>
                    <a:ea typeface="Georgia" panose="02040502050405020303" pitchFamily="18" charset="0"/>
                    <a:cs typeface="Georgia" panose="02040502050405020303" pitchFamily="18" charset="0"/>
                  </a:defRPr>
                </a:lvl3pPr>
                <a:lvl4pPr marL="16002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4pPr>
                <a:lvl5pPr marL="20574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5pPr>
                <a:lvl6pPr marL="25146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6pPr>
                <a:lvl7pPr marL="29718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7pPr>
                <a:lvl8pPr marL="34290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8pPr>
                <a:lvl9pPr marL="38862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spcBef>
                    <a:spcPct val="0"/>
                  </a:spcBef>
                </a:pPr>
                <a:endParaRPr lang="pt-PT" altLang="pt-PT" sz="2000">
                  <a:solidFill>
                    <a:schemeClr val="tx1"/>
                  </a:solidFill>
                  <a:latin typeface="+mj-lt"/>
                  <a:cs typeface="Arial" panose="020B0604020202020204" pitchFamily="34" charset="0"/>
                </a:endParaRPr>
              </a:p>
            </p:txBody>
          </p:sp>
          <p:sp>
            <p:nvSpPr>
              <p:cNvPr id="212" name="Freeform 4291"/>
              <p:cNvSpPr>
                <a:spLocks/>
              </p:cNvSpPr>
              <p:nvPr/>
            </p:nvSpPr>
            <p:spPr bwMode="auto">
              <a:xfrm>
                <a:off x="1282" y="3316"/>
                <a:ext cx="209" cy="183"/>
              </a:xfrm>
              <a:custGeom>
                <a:avLst/>
                <a:gdLst>
                  <a:gd name="T0" fmla="*/ 12045 w 27"/>
                  <a:gd name="T1" fmla="*/ 1730 h 22"/>
                  <a:gd name="T2" fmla="*/ 11627 w 27"/>
                  <a:gd name="T3" fmla="*/ 2903 h 22"/>
                  <a:gd name="T4" fmla="*/ 4195 w 27"/>
                  <a:gd name="T5" fmla="*/ 10930 h 22"/>
                  <a:gd name="T6" fmla="*/ 898 w 27"/>
                  <a:gd name="T7" fmla="*/ 9757 h 22"/>
                  <a:gd name="T8" fmla="*/ 480 w 27"/>
                  <a:gd name="T9" fmla="*/ 10381 h 22"/>
                  <a:gd name="T10" fmla="*/ 5573 w 27"/>
                  <a:gd name="T11" fmla="*/ 12660 h 22"/>
                  <a:gd name="T12" fmla="*/ 12525 w 27"/>
                  <a:gd name="T13" fmla="*/ 4633 h 22"/>
                  <a:gd name="T14" fmla="*/ 12045 w 27"/>
                  <a:gd name="T15" fmla="*/ 1730 h 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 h="22">
                    <a:moveTo>
                      <a:pt x="26" y="3"/>
                    </a:moveTo>
                    <a:cubicBezTo>
                      <a:pt x="25" y="0"/>
                      <a:pt x="25" y="2"/>
                      <a:pt x="25" y="5"/>
                    </a:cubicBezTo>
                    <a:cubicBezTo>
                      <a:pt x="25" y="13"/>
                      <a:pt x="17" y="19"/>
                      <a:pt x="9" y="19"/>
                    </a:cubicBezTo>
                    <a:cubicBezTo>
                      <a:pt x="7" y="19"/>
                      <a:pt x="4" y="18"/>
                      <a:pt x="2" y="17"/>
                    </a:cubicBezTo>
                    <a:cubicBezTo>
                      <a:pt x="1" y="17"/>
                      <a:pt x="0" y="17"/>
                      <a:pt x="1" y="18"/>
                    </a:cubicBezTo>
                    <a:cubicBezTo>
                      <a:pt x="4" y="21"/>
                      <a:pt x="8" y="22"/>
                      <a:pt x="12" y="22"/>
                    </a:cubicBezTo>
                    <a:cubicBezTo>
                      <a:pt x="20" y="22"/>
                      <a:pt x="27" y="16"/>
                      <a:pt x="27" y="8"/>
                    </a:cubicBezTo>
                    <a:cubicBezTo>
                      <a:pt x="27" y="6"/>
                      <a:pt x="26" y="4"/>
                      <a:pt x="26" y="3"/>
                    </a:cubicBezTo>
                    <a:close/>
                  </a:path>
                </a:pathLst>
              </a:custGeom>
              <a:solidFill>
                <a:srgbClr val="FAB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213" name="Freeform 4292"/>
              <p:cNvSpPr>
                <a:spLocks/>
              </p:cNvSpPr>
              <p:nvPr/>
            </p:nvSpPr>
            <p:spPr bwMode="auto">
              <a:xfrm>
                <a:off x="1375" y="3383"/>
                <a:ext cx="116" cy="116"/>
              </a:xfrm>
              <a:custGeom>
                <a:avLst/>
                <a:gdLst>
                  <a:gd name="T0" fmla="*/ 0 w 15"/>
                  <a:gd name="T1" fmla="*/ 7963 h 14"/>
                  <a:gd name="T2" fmla="*/ 6937 w 15"/>
                  <a:gd name="T3" fmla="*/ 0 h 14"/>
                  <a:gd name="T4" fmla="*/ 0 w 15"/>
                  <a:gd name="T5" fmla="*/ 7963 h 14"/>
                  <a:gd name="T6" fmla="*/ 0 60000 65536"/>
                  <a:gd name="T7" fmla="*/ 0 60000 65536"/>
                  <a:gd name="T8" fmla="*/ 0 60000 65536"/>
                </a:gdLst>
                <a:ahLst/>
                <a:cxnLst>
                  <a:cxn ang="T6">
                    <a:pos x="T0" y="T1"/>
                  </a:cxn>
                  <a:cxn ang="T7">
                    <a:pos x="T2" y="T3"/>
                  </a:cxn>
                  <a:cxn ang="T8">
                    <a:pos x="T4" y="T5"/>
                  </a:cxn>
                </a:cxnLst>
                <a:rect l="0" t="0" r="r" b="b"/>
                <a:pathLst>
                  <a:path w="15" h="14">
                    <a:moveTo>
                      <a:pt x="0" y="14"/>
                    </a:moveTo>
                    <a:cubicBezTo>
                      <a:pt x="8" y="14"/>
                      <a:pt x="15" y="8"/>
                      <a:pt x="15" y="0"/>
                    </a:cubicBezTo>
                    <a:cubicBezTo>
                      <a:pt x="14" y="2"/>
                      <a:pt x="11" y="13"/>
                      <a:pt x="0" y="14"/>
                    </a:cubicBezTo>
                    <a:close/>
                  </a:path>
                </a:pathLst>
              </a:custGeom>
              <a:solidFill>
                <a:srgbClr val="B08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214" name="Freeform 4293"/>
              <p:cNvSpPr>
                <a:spLocks/>
              </p:cNvSpPr>
              <p:nvPr/>
            </p:nvSpPr>
            <p:spPr bwMode="auto">
              <a:xfrm>
                <a:off x="1266" y="3258"/>
                <a:ext cx="210" cy="174"/>
              </a:xfrm>
              <a:custGeom>
                <a:avLst/>
                <a:gdLst>
                  <a:gd name="T0" fmla="*/ 7498 w 27"/>
                  <a:gd name="T1" fmla="*/ 547 h 21"/>
                  <a:gd name="T2" fmla="*/ 0 w 27"/>
                  <a:gd name="T3" fmla="*/ 6794 h 21"/>
                  <a:gd name="T4" fmla="*/ 482 w 27"/>
                  <a:gd name="T5" fmla="*/ 9131 h 21"/>
                  <a:gd name="T6" fmla="*/ 3749 w 27"/>
                  <a:gd name="T7" fmla="*/ 10780 h 21"/>
                  <a:gd name="T8" fmla="*/ 7078 w 27"/>
                  <a:gd name="T9" fmla="*/ 7963 h 21"/>
                  <a:gd name="T10" fmla="*/ 11309 w 27"/>
                  <a:gd name="T11" fmla="*/ 2817 h 21"/>
                  <a:gd name="T12" fmla="*/ 7988 w 27"/>
                  <a:gd name="T13" fmla="*/ 547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21">
                    <a:moveTo>
                      <a:pt x="16" y="1"/>
                    </a:moveTo>
                    <a:cubicBezTo>
                      <a:pt x="5" y="0"/>
                      <a:pt x="1" y="7"/>
                      <a:pt x="0" y="12"/>
                    </a:cubicBezTo>
                    <a:cubicBezTo>
                      <a:pt x="0" y="13"/>
                      <a:pt x="0" y="15"/>
                      <a:pt x="1" y="16"/>
                    </a:cubicBezTo>
                    <a:cubicBezTo>
                      <a:pt x="1" y="18"/>
                      <a:pt x="3" y="21"/>
                      <a:pt x="8" y="19"/>
                    </a:cubicBezTo>
                    <a:cubicBezTo>
                      <a:pt x="13" y="18"/>
                      <a:pt x="12" y="13"/>
                      <a:pt x="15" y="14"/>
                    </a:cubicBezTo>
                    <a:cubicBezTo>
                      <a:pt x="22" y="15"/>
                      <a:pt x="27" y="10"/>
                      <a:pt x="24" y="5"/>
                    </a:cubicBezTo>
                    <a:cubicBezTo>
                      <a:pt x="23" y="3"/>
                      <a:pt x="21" y="2"/>
                      <a:pt x="17" y="1"/>
                    </a:cubicBezTo>
                  </a:path>
                </a:pathLst>
              </a:custGeom>
              <a:solidFill>
                <a:srgbClr val="FFF8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215" name="Oval 4294"/>
              <p:cNvSpPr>
                <a:spLocks noChangeArrowheads="1"/>
              </p:cNvSpPr>
              <p:nvPr/>
            </p:nvSpPr>
            <p:spPr bwMode="auto">
              <a:xfrm>
                <a:off x="1297" y="3308"/>
                <a:ext cx="47" cy="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defRPr sz="2400">
                    <a:solidFill>
                      <a:schemeClr val="bg2"/>
                    </a:solidFill>
                    <a:latin typeface="Georgia" panose="02040502050405020303" pitchFamily="18" charset="0"/>
                    <a:ea typeface="Georgia" panose="02040502050405020303" pitchFamily="18" charset="0"/>
                    <a:cs typeface="Georgia" panose="02040502050405020303" pitchFamily="18" charset="0"/>
                  </a:defRPr>
                </a:lvl1pPr>
                <a:lvl2pPr marL="742950" indent="-285750">
                  <a:spcBef>
                    <a:spcPct val="20000"/>
                  </a:spcBef>
                  <a:buChar char="–"/>
                  <a:defRPr>
                    <a:solidFill>
                      <a:schemeClr val="bg2"/>
                    </a:solidFill>
                    <a:latin typeface="Georgia" panose="02040502050405020303" pitchFamily="18" charset="0"/>
                    <a:ea typeface="Georgia" panose="02040502050405020303" pitchFamily="18" charset="0"/>
                    <a:cs typeface="Georgia" panose="02040502050405020303" pitchFamily="18" charset="0"/>
                  </a:defRPr>
                </a:lvl2pPr>
                <a:lvl3pPr marL="1143000" indent="-228600">
                  <a:spcBef>
                    <a:spcPct val="20000"/>
                  </a:spcBef>
                  <a:buChar char="•"/>
                  <a:defRPr sz="1400">
                    <a:solidFill>
                      <a:schemeClr val="bg2"/>
                    </a:solidFill>
                    <a:latin typeface="Georgia" panose="02040502050405020303" pitchFamily="18" charset="0"/>
                    <a:ea typeface="Georgia" panose="02040502050405020303" pitchFamily="18" charset="0"/>
                    <a:cs typeface="Georgia" panose="02040502050405020303" pitchFamily="18" charset="0"/>
                  </a:defRPr>
                </a:lvl3pPr>
                <a:lvl4pPr marL="16002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4pPr>
                <a:lvl5pPr marL="20574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5pPr>
                <a:lvl6pPr marL="25146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6pPr>
                <a:lvl7pPr marL="29718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7pPr>
                <a:lvl8pPr marL="34290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8pPr>
                <a:lvl9pPr marL="38862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spcBef>
                    <a:spcPct val="0"/>
                  </a:spcBef>
                </a:pPr>
                <a:endParaRPr lang="pt-PT" altLang="pt-PT" sz="2000">
                  <a:solidFill>
                    <a:schemeClr val="tx1"/>
                  </a:solidFill>
                  <a:latin typeface="+mj-lt"/>
                  <a:cs typeface="Arial" panose="020B0604020202020204" pitchFamily="34" charset="0"/>
                </a:endParaRPr>
              </a:p>
            </p:txBody>
          </p:sp>
          <p:sp>
            <p:nvSpPr>
              <p:cNvPr id="216" name="Oval 4295"/>
              <p:cNvSpPr>
                <a:spLocks noChangeArrowheads="1"/>
              </p:cNvSpPr>
              <p:nvPr/>
            </p:nvSpPr>
            <p:spPr bwMode="auto">
              <a:xfrm>
                <a:off x="1344" y="3300"/>
                <a:ext cx="23"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defRPr sz="2400">
                    <a:solidFill>
                      <a:schemeClr val="bg2"/>
                    </a:solidFill>
                    <a:latin typeface="Georgia" panose="02040502050405020303" pitchFamily="18" charset="0"/>
                    <a:ea typeface="Georgia" panose="02040502050405020303" pitchFamily="18" charset="0"/>
                    <a:cs typeface="Georgia" panose="02040502050405020303" pitchFamily="18" charset="0"/>
                  </a:defRPr>
                </a:lvl1pPr>
                <a:lvl2pPr marL="742950" indent="-285750">
                  <a:spcBef>
                    <a:spcPct val="20000"/>
                  </a:spcBef>
                  <a:buChar char="–"/>
                  <a:defRPr>
                    <a:solidFill>
                      <a:schemeClr val="bg2"/>
                    </a:solidFill>
                    <a:latin typeface="Georgia" panose="02040502050405020303" pitchFamily="18" charset="0"/>
                    <a:ea typeface="Georgia" panose="02040502050405020303" pitchFamily="18" charset="0"/>
                    <a:cs typeface="Georgia" panose="02040502050405020303" pitchFamily="18" charset="0"/>
                  </a:defRPr>
                </a:lvl2pPr>
                <a:lvl3pPr marL="1143000" indent="-228600">
                  <a:spcBef>
                    <a:spcPct val="20000"/>
                  </a:spcBef>
                  <a:buChar char="•"/>
                  <a:defRPr sz="1400">
                    <a:solidFill>
                      <a:schemeClr val="bg2"/>
                    </a:solidFill>
                    <a:latin typeface="Georgia" panose="02040502050405020303" pitchFamily="18" charset="0"/>
                    <a:ea typeface="Georgia" panose="02040502050405020303" pitchFamily="18" charset="0"/>
                    <a:cs typeface="Georgia" panose="02040502050405020303" pitchFamily="18" charset="0"/>
                  </a:defRPr>
                </a:lvl3pPr>
                <a:lvl4pPr marL="16002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4pPr>
                <a:lvl5pPr marL="20574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5pPr>
                <a:lvl6pPr marL="25146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6pPr>
                <a:lvl7pPr marL="29718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7pPr>
                <a:lvl8pPr marL="34290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8pPr>
                <a:lvl9pPr marL="38862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spcBef>
                    <a:spcPct val="0"/>
                  </a:spcBef>
                </a:pPr>
                <a:endParaRPr lang="pt-PT" altLang="pt-PT" sz="2000">
                  <a:solidFill>
                    <a:schemeClr val="tx1"/>
                  </a:solidFill>
                  <a:latin typeface="+mj-lt"/>
                  <a:cs typeface="Arial" panose="020B0604020202020204" pitchFamily="34" charset="0"/>
                </a:endParaRPr>
              </a:p>
            </p:txBody>
          </p:sp>
          <p:sp>
            <p:nvSpPr>
              <p:cNvPr id="217" name="Oval 4296"/>
              <p:cNvSpPr>
                <a:spLocks noChangeArrowheads="1"/>
              </p:cNvSpPr>
              <p:nvPr/>
            </p:nvSpPr>
            <p:spPr bwMode="auto">
              <a:xfrm>
                <a:off x="1297" y="3374"/>
                <a:ext cx="24" cy="1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defRPr sz="2400">
                    <a:solidFill>
                      <a:schemeClr val="bg2"/>
                    </a:solidFill>
                    <a:latin typeface="Georgia" panose="02040502050405020303" pitchFamily="18" charset="0"/>
                    <a:ea typeface="Georgia" panose="02040502050405020303" pitchFamily="18" charset="0"/>
                    <a:cs typeface="Georgia" panose="02040502050405020303" pitchFamily="18" charset="0"/>
                  </a:defRPr>
                </a:lvl1pPr>
                <a:lvl2pPr marL="742950" indent="-285750">
                  <a:spcBef>
                    <a:spcPct val="20000"/>
                  </a:spcBef>
                  <a:buChar char="–"/>
                  <a:defRPr>
                    <a:solidFill>
                      <a:schemeClr val="bg2"/>
                    </a:solidFill>
                    <a:latin typeface="Georgia" panose="02040502050405020303" pitchFamily="18" charset="0"/>
                    <a:ea typeface="Georgia" panose="02040502050405020303" pitchFamily="18" charset="0"/>
                    <a:cs typeface="Georgia" panose="02040502050405020303" pitchFamily="18" charset="0"/>
                  </a:defRPr>
                </a:lvl2pPr>
                <a:lvl3pPr marL="1143000" indent="-228600">
                  <a:spcBef>
                    <a:spcPct val="20000"/>
                  </a:spcBef>
                  <a:buChar char="•"/>
                  <a:defRPr sz="1400">
                    <a:solidFill>
                      <a:schemeClr val="bg2"/>
                    </a:solidFill>
                    <a:latin typeface="Georgia" panose="02040502050405020303" pitchFamily="18" charset="0"/>
                    <a:ea typeface="Georgia" panose="02040502050405020303" pitchFamily="18" charset="0"/>
                    <a:cs typeface="Georgia" panose="02040502050405020303" pitchFamily="18" charset="0"/>
                  </a:defRPr>
                </a:lvl3pPr>
                <a:lvl4pPr marL="16002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4pPr>
                <a:lvl5pPr marL="20574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5pPr>
                <a:lvl6pPr marL="25146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6pPr>
                <a:lvl7pPr marL="29718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7pPr>
                <a:lvl8pPr marL="34290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8pPr>
                <a:lvl9pPr marL="38862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spcBef>
                    <a:spcPct val="0"/>
                  </a:spcBef>
                </a:pPr>
                <a:endParaRPr lang="pt-PT" altLang="pt-PT" sz="2000">
                  <a:solidFill>
                    <a:schemeClr val="tx1"/>
                  </a:solidFill>
                  <a:latin typeface="+mj-lt"/>
                  <a:cs typeface="Arial" panose="020B0604020202020204" pitchFamily="34" charset="0"/>
                </a:endParaRPr>
              </a:p>
            </p:txBody>
          </p:sp>
          <p:sp>
            <p:nvSpPr>
              <p:cNvPr id="218" name="Oval 4297"/>
              <p:cNvSpPr>
                <a:spLocks noChangeArrowheads="1"/>
              </p:cNvSpPr>
              <p:nvPr/>
            </p:nvSpPr>
            <p:spPr bwMode="auto">
              <a:xfrm>
                <a:off x="1235" y="3234"/>
                <a:ext cx="272" cy="289"/>
              </a:xfrm>
              <a:prstGeom prst="ellipse">
                <a:avLst/>
              </a:prstGeom>
              <a:noFill/>
              <a:ln w="3175" cap="rnd">
                <a:no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defRPr sz="2400">
                    <a:solidFill>
                      <a:schemeClr val="bg2"/>
                    </a:solidFill>
                    <a:latin typeface="Georgia" panose="02040502050405020303" pitchFamily="18" charset="0"/>
                    <a:ea typeface="Georgia" panose="02040502050405020303" pitchFamily="18" charset="0"/>
                    <a:cs typeface="Georgia" panose="02040502050405020303" pitchFamily="18" charset="0"/>
                  </a:defRPr>
                </a:lvl1pPr>
                <a:lvl2pPr marL="742950" indent="-285750">
                  <a:spcBef>
                    <a:spcPct val="20000"/>
                  </a:spcBef>
                  <a:buChar char="–"/>
                  <a:defRPr>
                    <a:solidFill>
                      <a:schemeClr val="bg2"/>
                    </a:solidFill>
                    <a:latin typeface="Georgia" panose="02040502050405020303" pitchFamily="18" charset="0"/>
                    <a:ea typeface="Georgia" panose="02040502050405020303" pitchFamily="18" charset="0"/>
                    <a:cs typeface="Georgia" panose="02040502050405020303" pitchFamily="18" charset="0"/>
                  </a:defRPr>
                </a:lvl2pPr>
                <a:lvl3pPr marL="1143000" indent="-228600">
                  <a:spcBef>
                    <a:spcPct val="20000"/>
                  </a:spcBef>
                  <a:buChar char="•"/>
                  <a:defRPr sz="1400">
                    <a:solidFill>
                      <a:schemeClr val="bg2"/>
                    </a:solidFill>
                    <a:latin typeface="Georgia" panose="02040502050405020303" pitchFamily="18" charset="0"/>
                    <a:ea typeface="Georgia" panose="02040502050405020303" pitchFamily="18" charset="0"/>
                    <a:cs typeface="Georgia" panose="02040502050405020303" pitchFamily="18" charset="0"/>
                  </a:defRPr>
                </a:lvl3pPr>
                <a:lvl4pPr marL="16002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4pPr>
                <a:lvl5pPr marL="20574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5pPr>
                <a:lvl6pPr marL="25146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6pPr>
                <a:lvl7pPr marL="29718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7pPr>
                <a:lvl8pPr marL="34290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8pPr>
                <a:lvl9pPr marL="38862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spcBef>
                    <a:spcPct val="0"/>
                  </a:spcBef>
                </a:pPr>
                <a:endParaRPr lang="pt-PT" altLang="pt-PT" sz="2000">
                  <a:solidFill>
                    <a:schemeClr val="tx1"/>
                  </a:solidFill>
                  <a:latin typeface="+mj-lt"/>
                  <a:cs typeface="Arial" panose="020B0604020202020204" pitchFamily="34" charset="0"/>
                </a:endParaRPr>
              </a:p>
            </p:txBody>
          </p:sp>
        </p:grpSp>
        <p:pic>
          <p:nvPicPr>
            <p:cNvPr id="46" name="Imagem 4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19696" y="4269104"/>
              <a:ext cx="855330" cy="781696"/>
            </a:xfrm>
            <a:prstGeom prst="rect">
              <a:avLst/>
            </a:prstGeom>
          </p:spPr>
        </p:pic>
        <p:grpSp>
          <p:nvGrpSpPr>
            <p:cNvPr id="47" name="Group 10421"/>
            <p:cNvGrpSpPr>
              <a:grpSpLocks/>
            </p:cNvGrpSpPr>
            <p:nvPr/>
          </p:nvGrpSpPr>
          <p:grpSpPr bwMode="auto">
            <a:xfrm>
              <a:off x="4841140" y="4267127"/>
              <a:ext cx="193033" cy="300299"/>
              <a:chOff x="4485" y="1218"/>
              <a:chExt cx="484" cy="791"/>
            </a:xfrm>
          </p:grpSpPr>
          <p:sp>
            <p:nvSpPr>
              <p:cNvPr id="193" name="Freeform 10403"/>
              <p:cNvSpPr>
                <a:spLocks/>
              </p:cNvSpPr>
              <p:nvPr/>
            </p:nvSpPr>
            <p:spPr bwMode="auto">
              <a:xfrm>
                <a:off x="4763" y="1246"/>
                <a:ext cx="206" cy="737"/>
              </a:xfrm>
              <a:custGeom>
                <a:avLst/>
                <a:gdLst>
                  <a:gd name="T0" fmla="*/ 1087 w 87"/>
                  <a:gd name="T1" fmla="*/ 1004 h 312"/>
                  <a:gd name="T2" fmla="*/ 942 w 87"/>
                  <a:gd name="T3" fmla="*/ 2060 h 312"/>
                  <a:gd name="T4" fmla="*/ 1103 w 87"/>
                  <a:gd name="T5" fmla="*/ 3031 h 312"/>
                  <a:gd name="T6" fmla="*/ 466 w 87"/>
                  <a:gd name="T7" fmla="*/ 4113 h 312"/>
                  <a:gd name="T8" fmla="*/ 0 w 87"/>
                  <a:gd name="T9" fmla="*/ 2060 h 312"/>
                  <a:gd name="T10" fmla="*/ 466 w 87"/>
                  <a:gd name="T11" fmla="*/ 0 h 312"/>
                  <a:gd name="T12" fmla="*/ 1087 w 87"/>
                  <a:gd name="T13" fmla="*/ 1004 h 3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 h="312">
                    <a:moveTo>
                      <a:pt x="82" y="76"/>
                    </a:moveTo>
                    <a:cubicBezTo>
                      <a:pt x="87" y="100"/>
                      <a:pt x="71" y="127"/>
                      <a:pt x="71" y="156"/>
                    </a:cubicBezTo>
                    <a:cubicBezTo>
                      <a:pt x="71" y="183"/>
                      <a:pt x="87" y="208"/>
                      <a:pt x="83" y="230"/>
                    </a:cubicBezTo>
                    <a:cubicBezTo>
                      <a:pt x="74" y="279"/>
                      <a:pt x="56" y="312"/>
                      <a:pt x="35" y="312"/>
                    </a:cubicBezTo>
                    <a:cubicBezTo>
                      <a:pt x="4" y="312"/>
                      <a:pt x="0" y="242"/>
                      <a:pt x="0" y="156"/>
                    </a:cubicBezTo>
                    <a:cubicBezTo>
                      <a:pt x="0" y="70"/>
                      <a:pt x="4" y="0"/>
                      <a:pt x="35" y="0"/>
                    </a:cubicBezTo>
                    <a:cubicBezTo>
                      <a:pt x="55" y="0"/>
                      <a:pt x="72" y="30"/>
                      <a:pt x="82" y="76"/>
                    </a:cubicBezTo>
                    <a:close/>
                  </a:path>
                </a:pathLst>
              </a:custGeom>
              <a:solidFill>
                <a:srgbClr val="FF63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194" name="Freeform 10404"/>
              <p:cNvSpPr>
                <a:spLocks/>
              </p:cNvSpPr>
              <p:nvPr/>
            </p:nvSpPr>
            <p:spPr bwMode="auto">
              <a:xfrm>
                <a:off x="4485" y="1246"/>
                <a:ext cx="205" cy="737"/>
              </a:xfrm>
              <a:custGeom>
                <a:avLst/>
                <a:gdLst>
                  <a:gd name="T0" fmla="*/ 78 w 87"/>
                  <a:gd name="T1" fmla="*/ 1004 h 312"/>
                  <a:gd name="T2" fmla="*/ 221 w 87"/>
                  <a:gd name="T3" fmla="*/ 2060 h 312"/>
                  <a:gd name="T4" fmla="*/ 66 w 87"/>
                  <a:gd name="T5" fmla="*/ 3031 h 312"/>
                  <a:gd name="T6" fmla="*/ 695 w 87"/>
                  <a:gd name="T7" fmla="*/ 4113 h 312"/>
                  <a:gd name="T8" fmla="*/ 1138 w 87"/>
                  <a:gd name="T9" fmla="*/ 2060 h 312"/>
                  <a:gd name="T10" fmla="*/ 695 w 87"/>
                  <a:gd name="T11" fmla="*/ 0 h 312"/>
                  <a:gd name="T12" fmla="*/ 78 w 87"/>
                  <a:gd name="T13" fmla="*/ 1004 h 3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 h="312">
                    <a:moveTo>
                      <a:pt x="6" y="76"/>
                    </a:moveTo>
                    <a:cubicBezTo>
                      <a:pt x="1" y="100"/>
                      <a:pt x="17" y="127"/>
                      <a:pt x="17" y="156"/>
                    </a:cubicBezTo>
                    <a:cubicBezTo>
                      <a:pt x="17" y="183"/>
                      <a:pt x="0" y="208"/>
                      <a:pt x="5" y="230"/>
                    </a:cubicBezTo>
                    <a:cubicBezTo>
                      <a:pt x="14" y="279"/>
                      <a:pt x="32" y="312"/>
                      <a:pt x="53" y="312"/>
                    </a:cubicBezTo>
                    <a:cubicBezTo>
                      <a:pt x="84" y="312"/>
                      <a:pt x="87" y="242"/>
                      <a:pt x="87" y="156"/>
                    </a:cubicBezTo>
                    <a:cubicBezTo>
                      <a:pt x="87" y="70"/>
                      <a:pt x="84" y="0"/>
                      <a:pt x="53" y="0"/>
                    </a:cubicBezTo>
                    <a:cubicBezTo>
                      <a:pt x="33" y="0"/>
                      <a:pt x="15" y="30"/>
                      <a:pt x="6" y="76"/>
                    </a:cubicBezTo>
                    <a:close/>
                  </a:path>
                </a:pathLst>
              </a:custGeom>
              <a:solidFill>
                <a:srgbClr val="FF63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195" name="Freeform 10405"/>
              <p:cNvSpPr>
                <a:spLocks/>
              </p:cNvSpPr>
              <p:nvPr/>
            </p:nvSpPr>
            <p:spPr bwMode="auto">
              <a:xfrm>
                <a:off x="4577" y="1218"/>
                <a:ext cx="286" cy="791"/>
              </a:xfrm>
              <a:custGeom>
                <a:avLst/>
                <a:gdLst>
                  <a:gd name="T0" fmla="*/ 1503 w 121"/>
                  <a:gd name="T1" fmla="*/ 4264 h 335"/>
                  <a:gd name="T2" fmla="*/ 1045 w 121"/>
                  <a:gd name="T3" fmla="*/ 2212 h 335"/>
                  <a:gd name="T4" fmla="*/ 1503 w 121"/>
                  <a:gd name="T5" fmla="*/ 156 h 335"/>
                  <a:gd name="T6" fmla="*/ 1569 w 121"/>
                  <a:gd name="T7" fmla="*/ 156 h 335"/>
                  <a:gd name="T8" fmla="*/ 832 w 121"/>
                  <a:gd name="T9" fmla="*/ 0 h 335"/>
                  <a:gd name="T10" fmla="*/ 95 w 121"/>
                  <a:gd name="T11" fmla="*/ 172 h 335"/>
                  <a:gd name="T12" fmla="*/ 184 w 121"/>
                  <a:gd name="T13" fmla="*/ 156 h 335"/>
                  <a:gd name="T14" fmla="*/ 631 w 121"/>
                  <a:gd name="T15" fmla="*/ 2212 h 335"/>
                  <a:gd name="T16" fmla="*/ 184 w 121"/>
                  <a:gd name="T17" fmla="*/ 4264 h 335"/>
                  <a:gd name="T18" fmla="*/ 0 w 121"/>
                  <a:gd name="T19" fmla="*/ 4198 h 335"/>
                  <a:gd name="T20" fmla="*/ 832 w 121"/>
                  <a:gd name="T21" fmla="*/ 4411 h 335"/>
                  <a:gd name="T22" fmla="*/ 1598 w 121"/>
                  <a:gd name="T23" fmla="*/ 4255 h 335"/>
                  <a:gd name="T24" fmla="*/ 1503 w 121"/>
                  <a:gd name="T25" fmla="*/ 4264 h 3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1" h="335">
                    <a:moveTo>
                      <a:pt x="114" y="324"/>
                    </a:moveTo>
                    <a:cubicBezTo>
                      <a:pt x="83" y="324"/>
                      <a:pt x="79" y="254"/>
                      <a:pt x="79" y="168"/>
                    </a:cubicBezTo>
                    <a:cubicBezTo>
                      <a:pt x="79" y="82"/>
                      <a:pt x="83" y="12"/>
                      <a:pt x="114" y="12"/>
                    </a:cubicBezTo>
                    <a:cubicBezTo>
                      <a:pt x="115" y="12"/>
                      <a:pt x="117" y="12"/>
                      <a:pt x="119" y="12"/>
                    </a:cubicBezTo>
                    <a:cubicBezTo>
                      <a:pt x="108" y="5"/>
                      <a:pt x="87" y="0"/>
                      <a:pt x="63" y="0"/>
                    </a:cubicBezTo>
                    <a:cubicBezTo>
                      <a:pt x="39" y="0"/>
                      <a:pt x="18" y="5"/>
                      <a:pt x="7" y="13"/>
                    </a:cubicBezTo>
                    <a:cubicBezTo>
                      <a:pt x="9" y="12"/>
                      <a:pt x="12" y="12"/>
                      <a:pt x="14" y="12"/>
                    </a:cubicBezTo>
                    <a:cubicBezTo>
                      <a:pt x="45" y="12"/>
                      <a:pt x="48" y="82"/>
                      <a:pt x="48" y="168"/>
                    </a:cubicBezTo>
                    <a:cubicBezTo>
                      <a:pt x="48" y="254"/>
                      <a:pt x="45" y="324"/>
                      <a:pt x="14" y="324"/>
                    </a:cubicBezTo>
                    <a:cubicBezTo>
                      <a:pt x="9" y="324"/>
                      <a:pt x="4" y="323"/>
                      <a:pt x="0" y="319"/>
                    </a:cubicBezTo>
                    <a:cubicBezTo>
                      <a:pt x="10" y="328"/>
                      <a:pt x="35" y="335"/>
                      <a:pt x="63" y="335"/>
                    </a:cubicBezTo>
                    <a:cubicBezTo>
                      <a:pt x="87" y="335"/>
                      <a:pt x="108" y="330"/>
                      <a:pt x="121" y="323"/>
                    </a:cubicBezTo>
                    <a:cubicBezTo>
                      <a:pt x="118" y="324"/>
                      <a:pt x="116" y="324"/>
                      <a:pt x="114" y="324"/>
                    </a:cubicBezTo>
                    <a:close/>
                  </a:path>
                </a:pathLst>
              </a:custGeom>
              <a:solidFill>
                <a:srgbClr val="F60D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196" name="Freeform 10406"/>
              <p:cNvSpPr>
                <a:spLocks noEditPoints="1"/>
              </p:cNvSpPr>
              <p:nvPr/>
            </p:nvSpPr>
            <p:spPr bwMode="auto">
              <a:xfrm>
                <a:off x="4577" y="1218"/>
                <a:ext cx="286" cy="791"/>
              </a:xfrm>
              <a:custGeom>
                <a:avLst/>
                <a:gdLst>
                  <a:gd name="T0" fmla="*/ 1598 w 121"/>
                  <a:gd name="T1" fmla="*/ 4255 h 335"/>
                  <a:gd name="T2" fmla="*/ 1503 w 121"/>
                  <a:gd name="T3" fmla="*/ 4264 h 335"/>
                  <a:gd name="T4" fmla="*/ 1045 w 121"/>
                  <a:gd name="T5" fmla="*/ 2212 h 335"/>
                  <a:gd name="T6" fmla="*/ 1503 w 121"/>
                  <a:gd name="T7" fmla="*/ 156 h 335"/>
                  <a:gd name="T8" fmla="*/ 1569 w 121"/>
                  <a:gd name="T9" fmla="*/ 156 h 335"/>
                  <a:gd name="T10" fmla="*/ 832 w 121"/>
                  <a:gd name="T11" fmla="*/ 0 h 335"/>
                  <a:gd name="T12" fmla="*/ 95 w 121"/>
                  <a:gd name="T13" fmla="*/ 172 h 335"/>
                  <a:gd name="T14" fmla="*/ 184 w 121"/>
                  <a:gd name="T15" fmla="*/ 156 h 335"/>
                  <a:gd name="T16" fmla="*/ 631 w 121"/>
                  <a:gd name="T17" fmla="*/ 2212 h 335"/>
                  <a:gd name="T18" fmla="*/ 184 w 121"/>
                  <a:gd name="T19" fmla="*/ 4264 h 335"/>
                  <a:gd name="T20" fmla="*/ 0 w 121"/>
                  <a:gd name="T21" fmla="*/ 4198 h 335"/>
                  <a:gd name="T22" fmla="*/ 832 w 121"/>
                  <a:gd name="T23" fmla="*/ 4411 h 335"/>
                  <a:gd name="T24" fmla="*/ 1598 w 121"/>
                  <a:gd name="T25" fmla="*/ 4255 h 335"/>
                  <a:gd name="T26" fmla="*/ 532 w 121"/>
                  <a:gd name="T27" fmla="*/ 4170 h 335"/>
                  <a:gd name="T28" fmla="*/ 754 w 121"/>
                  <a:gd name="T29" fmla="*/ 2212 h 335"/>
                  <a:gd name="T30" fmla="*/ 503 w 121"/>
                  <a:gd name="T31" fmla="*/ 222 h 335"/>
                  <a:gd name="T32" fmla="*/ 832 w 121"/>
                  <a:gd name="T33" fmla="*/ 118 h 335"/>
                  <a:gd name="T34" fmla="*/ 1189 w 121"/>
                  <a:gd name="T35" fmla="*/ 213 h 335"/>
                  <a:gd name="T36" fmla="*/ 922 w 121"/>
                  <a:gd name="T37" fmla="*/ 2212 h 335"/>
                  <a:gd name="T38" fmla="*/ 1172 w 121"/>
                  <a:gd name="T39" fmla="*/ 4186 h 335"/>
                  <a:gd name="T40" fmla="*/ 832 w 121"/>
                  <a:gd name="T41" fmla="*/ 4293 h 335"/>
                  <a:gd name="T42" fmla="*/ 532 w 121"/>
                  <a:gd name="T43" fmla="*/ 4170 h 33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1" h="335">
                    <a:moveTo>
                      <a:pt x="121" y="323"/>
                    </a:moveTo>
                    <a:cubicBezTo>
                      <a:pt x="118" y="324"/>
                      <a:pt x="116" y="324"/>
                      <a:pt x="114" y="324"/>
                    </a:cubicBezTo>
                    <a:cubicBezTo>
                      <a:pt x="83" y="324"/>
                      <a:pt x="79" y="254"/>
                      <a:pt x="79" y="168"/>
                    </a:cubicBezTo>
                    <a:cubicBezTo>
                      <a:pt x="79" y="82"/>
                      <a:pt x="83" y="12"/>
                      <a:pt x="114" y="12"/>
                    </a:cubicBezTo>
                    <a:cubicBezTo>
                      <a:pt x="115" y="12"/>
                      <a:pt x="117" y="12"/>
                      <a:pt x="119" y="12"/>
                    </a:cubicBezTo>
                    <a:cubicBezTo>
                      <a:pt x="108" y="5"/>
                      <a:pt x="87" y="0"/>
                      <a:pt x="63" y="0"/>
                    </a:cubicBezTo>
                    <a:cubicBezTo>
                      <a:pt x="39" y="0"/>
                      <a:pt x="18" y="5"/>
                      <a:pt x="7" y="13"/>
                    </a:cubicBezTo>
                    <a:cubicBezTo>
                      <a:pt x="9" y="12"/>
                      <a:pt x="12" y="12"/>
                      <a:pt x="14" y="12"/>
                    </a:cubicBezTo>
                    <a:cubicBezTo>
                      <a:pt x="45" y="12"/>
                      <a:pt x="48" y="82"/>
                      <a:pt x="48" y="168"/>
                    </a:cubicBezTo>
                    <a:cubicBezTo>
                      <a:pt x="48" y="254"/>
                      <a:pt x="45" y="324"/>
                      <a:pt x="14" y="324"/>
                    </a:cubicBezTo>
                    <a:cubicBezTo>
                      <a:pt x="9" y="324"/>
                      <a:pt x="4" y="323"/>
                      <a:pt x="0" y="319"/>
                    </a:cubicBezTo>
                    <a:cubicBezTo>
                      <a:pt x="10" y="328"/>
                      <a:pt x="35" y="335"/>
                      <a:pt x="63" y="335"/>
                    </a:cubicBezTo>
                    <a:cubicBezTo>
                      <a:pt x="87" y="335"/>
                      <a:pt x="108" y="330"/>
                      <a:pt x="121" y="323"/>
                    </a:cubicBezTo>
                    <a:close/>
                    <a:moveTo>
                      <a:pt x="40" y="317"/>
                    </a:moveTo>
                    <a:cubicBezTo>
                      <a:pt x="56" y="291"/>
                      <a:pt x="57" y="234"/>
                      <a:pt x="57" y="168"/>
                    </a:cubicBezTo>
                    <a:cubicBezTo>
                      <a:pt x="57" y="101"/>
                      <a:pt x="56" y="42"/>
                      <a:pt x="38" y="17"/>
                    </a:cubicBezTo>
                    <a:cubicBezTo>
                      <a:pt x="37" y="15"/>
                      <a:pt x="53" y="9"/>
                      <a:pt x="63" y="9"/>
                    </a:cubicBezTo>
                    <a:cubicBezTo>
                      <a:pt x="74" y="9"/>
                      <a:pt x="91" y="15"/>
                      <a:pt x="90" y="16"/>
                    </a:cubicBezTo>
                    <a:cubicBezTo>
                      <a:pt x="72" y="42"/>
                      <a:pt x="70" y="101"/>
                      <a:pt x="70" y="168"/>
                    </a:cubicBezTo>
                    <a:cubicBezTo>
                      <a:pt x="70" y="234"/>
                      <a:pt x="72" y="292"/>
                      <a:pt x="89" y="318"/>
                    </a:cubicBezTo>
                    <a:cubicBezTo>
                      <a:pt x="90" y="320"/>
                      <a:pt x="73" y="326"/>
                      <a:pt x="63" y="326"/>
                    </a:cubicBezTo>
                    <a:cubicBezTo>
                      <a:pt x="53" y="326"/>
                      <a:pt x="38" y="320"/>
                      <a:pt x="40" y="317"/>
                    </a:cubicBezTo>
                    <a:close/>
                  </a:path>
                </a:pathLst>
              </a:custGeom>
              <a:solidFill>
                <a:srgbClr val="DD00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197" name="Freeform 10407"/>
              <p:cNvSpPr>
                <a:spLocks/>
              </p:cNvSpPr>
              <p:nvPr/>
            </p:nvSpPr>
            <p:spPr bwMode="auto">
              <a:xfrm>
                <a:off x="4775" y="1272"/>
                <a:ext cx="50" cy="681"/>
              </a:xfrm>
              <a:custGeom>
                <a:avLst/>
                <a:gdLst>
                  <a:gd name="T0" fmla="*/ 0 w 21"/>
                  <a:gd name="T1" fmla="*/ 1946 h 288"/>
                  <a:gd name="T2" fmla="*/ 214 w 21"/>
                  <a:gd name="T3" fmla="*/ 3807 h 288"/>
                  <a:gd name="T4" fmla="*/ 214 w 21"/>
                  <a:gd name="T5" fmla="*/ 3807 h 288"/>
                  <a:gd name="T6" fmla="*/ 79 w 21"/>
                  <a:gd name="T7" fmla="*/ 1946 h 288"/>
                  <a:gd name="T8" fmla="*/ 283 w 21"/>
                  <a:gd name="T9" fmla="*/ 0 h 288"/>
                  <a:gd name="T10" fmla="*/ 283 w 21"/>
                  <a:gd name="T11" fmla="*/ 0 h 288"/>
                  <a:gd name="T12" fmla="*/ 0 w 21"/>
                  <a:gd name="T13" fmla="*/ 1946 h 2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288">
                    <a:moveTo>
                      <a:pt x="0" y="147"/>
                    </a:moveTo>
                    <a:cubicBezTo>
                      <a:pt x="0" y="214"/>
                      <a:pt x="5" y="263"/>
                      <a:pt x="16" y="288"/>
                    </a:cubicBezTo>
                    <a:cubicBezTo>
                      <a:pt x="16" y="288"/>
                      <a:pt x="16" y="288"/>
                      <a:pt x="16" y="288"/>
                    </a:cubicBezTo>
                    <a:cubicBezTo>
                      <a:pt x="5" y="264"/>
                      <a:pt x="6" y="214"/>
                      <a:pt x="6" y="147"/>
                    </a:cubicBezTo>
                    <a:cubicBezTo>
                      <a:pt x="6" y="88"/>
                      <a:pt x="4" y="22"/>
                      <a:pt x="21" y="0"/>
                    </a:cubicBezTo>
                    <a:cubicBezTo>
                      <a:pt x="21" y="0"/>
                      <a:pt x="21" y="0"/>
                      <a:pt x="21" y="0"/>
                    </a:cubicBezTo>
                    <a:cubicBezTo>
                      <a:pt x="5" y="20"/>
                      <a:pt x="0" y="71"/>
                      <a:pt x="0" y="1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198" name="Freeform 10408"/>
              <p:cNvSpPr>
                <a:spLocks/>
              </p:cNvSpPr>
              <p:nvPr/>
            </p:nvSpPr>
            <p:spPr bwMode="auto">
              <a:xfrm>
                <a:off x="4901" y="1303"/>
                <a:ext cx="63" cy="619"/>
              </a:xfrm>
              <a:custGeom>
                <a:avLst/>
                <a:gdLst>
                  <a:gd name="T0" fmla="*/ 37 w 27"/>
                  <a:gd name="T1" fmla="*/ 95 h 262"/>
                  <a:gd name="T2" fmla="*/ 257 w 27"/>
                  <a:gd name="T3" fmla="*/ 725 h 262"/>
                  <a:gd name="T4" fmla="*/ 201 w 27"/>
                  <a:gd name="T5" fmla="*/ 1266 h 262"/>
                  <a:gd name="T6" fmla="*/ 114 w 27"/>
                  <a:gd name="T7" fmla="*/ 1770 h 262"/>
                  <a:gd name="T8" fmla="*/ 201 w 27"/>
                  <a:gd name="T9" fmla="*/ 2254 h 262"/>
                  <a:gd name="T10" fmla="*/ 266 w 27"/>
                  <a:gd name="T11" fmla="*/ 2741 h 262"/>
                  <a:gd name="T12" fmla="*/ 126 w 27"/>
                  <a:gd name="T13" fmla="*/ 3270 h 262"/>
                  <a:gd name="T14" fmla="*/ 126 w 27"/>
                  <a:gd name="T15" fmla="*/ 3322 h 262"/>
                  <a:gd name="T16" fmla="*/ 315 w 27"/>
                  <a:gd name="T17" fmla="*/ 2757 h 262"/>
                  <a:gd name="T18" fmla="*/ 257 w 27"/>
                  <a:gd name="T19" fmla="*/ 2244 h 262"/>
                  <a:gd name="T20" fmla="*/ 163 w 27"/>
                  <a:gd name="T21" fmla="*/ 1770 h 262"/>
                  <a:gd name="T22" fmla="*/ 240 w 27"/>
                  <a:gd name="T23" fmla="*/ 1278 h 262"/>
                  <a:gd name="T24" fmla="*/ 306 w 27"/>
                  <a:gd name="T25" fmla="*/ 714 h 262"/>
                  <a:gd name="T26" fmla="*/ 65 w 27"/>
                  <a:gd name="T27" fmla="*/ 106 h 262"/>
                  <a:gd name="T28" fmla="*/ 37 w 27"/>
                  <a:gd name="T29" fmla="*/ 95 h 2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 h="262">
                    <a:moveTo>
                      <a:pt x="3" y="7"/>
                    </a:moveTo>
                    <a:cubicBezTo>
                      <a:pt x="10" y="19"/>
                      <a:pt x="16" y="36"/>
                      <a:pt x="20" y="55"/>
                    </a:cubicBezTo>
                    <a:cubicBezTo>
                      <a:pt x="23" y="67"/>
                      <a:pt x="19" y="81"/>
                      <a:pt x="16" y="96"/>
                    </a:cubicBezTo>
                    <a:cubicBezTo>
                      <a:pt x="12" y="108"/>
                      <a:pt x="9" y="121"/>
                      <a:pt x="9" y="134"/>
                    </a:cubicBezTo>
                    <a:cubicBezTo>
                      <a:pt x="9" y="147"/>
                      <a:pt x="13" y="159"/>
                      <a:pt x="16" y="171"/>
                    </a:cubicBezTo>
                    <a:cubicBezTo>
                      <a:pt x="20" y="184"/>
                      <a:pt x="24" y="197"/>
                      <a:pt x="21" y="208"/>
                    </a:cubicBezTo>
                    <a:cubicBezTo>
                      <a:pt x="19" y="223"/>
                      <a:pt x="14" y="237"/>
                      <a:pt x="10" y="248"/>
                    </a:cubicBezTo>
                    <a:cubicBezTo>
                      <a:pt x="4" y="260"/>
                      <a:pt x="4" y="262"/>
                      <a:pt x="10" y="252"/>
                    </a:cubicBezTo>
                    <a:cubicBezTo>
                      <a:pt x="16" y="240"/>
                      <a:pt x="22" y="226"/>
                      <a:pt x="25" y="209"/>
                    </a:cubicBezTo>
                    <a:cubicBezTo>
                      <a:pt x="27" y="197"/>
                      <a:pt x="24" y="184"/>
                      <a:pt x="20" y="170"/>
                    </a:cubicBezTo>
                    <a:cubicBezTo>
                      <a:pt x="16" y="158"/>
                      <a:pt x="13" y="146"/>
                      <a:pt x="13" y="134"/>
                    </a:cubicBezTo>
                    <a:cubicBezTo>
                      <a:pt x="13" y="121"/>
                      <a:pt x="16" y="109"/>
                      <a:pt x="19" y="97"/>
                    </a:cubicBezTo>
                    <a:cubicBezTo>
                      <a:pt x="23" y="82"/>
                      <a:pt x="27" y="68"/>
                      <a:pt x="24" y="54"/>
                    </a:cubicBezTo>
                    <a:cubicBezTo>
                      <a:pt x="20" y="35"/>
                      <a:pt x="13" y="20"/>
                      <a:pt x="5" y="8"/>
                    </a:cubicBezTo>
                    <a:cubicBezTo>
                      <a:pt x="1" y="1"/>
                      <a:pt x="0" y="0"/>
                      <a:pt x="3"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199" name="Freeform 10409"/>
              <p:cNvSpPr>
                <a:spLocks/>
              </p:cNvSpPr>
              <p:nvPr/>
            </p:nvSpPr>
            <p:spPr bwMode="auto">
              <a:xfrm>
                <a:off x="4882" y="1277"/>
                <a:ext cx="75" cy="687"/>
              </a:xfrm>
              <a:custGeom>
                <a:avLst/>
                <a:gdLst>
                  <a:gd name="T0" fmla="*/ 0 w 32"/>
                  <a:gd name="T1" fmla="*/ 0 h 291"/>
                  <a:gd name="T2" fmla="*/ 298 w 32"/>
                  <a:gd name="T3" fmla="*/ 869 h 291"/>
                  <a:gd name="T4" fmla="*/ 230 w 32"/>
                  <a:gd name="T5" fmla="*/ 1409 h 291"/>
                  <a:gd name="T6" fmla="*/ 143 w 32"/>
                  <a:gd name="T7" fmla="*/ 1905 h 291"/>
                  <a:gd name="T8" fmla="*/ 230 w 32"/>
                  <a:gd name="T9" fmla="*/ 2396 h 291"/>
                  <a:gd name="T10" fmla="*/ 323 w 32"/>
                  <a:gd name="T11" fmla="*/ 2909 h 291"/>
                  <a:gd name="T12" fmla="*/ 0 w 32"/>
                  <a:gd name="T13" fmla="*/ 3829 h 291"/>
                  <a:gd name="T14" fmla="*/ 0 w 32"/>
                  <a:gd name="T15" fmla="*/ 3829 h 291"/>
                  <a:gd name="T16" fmla="*/ 384 w 32"/>
                  <a:gd name="T17" fmla="*/ 2892 h 291"/>
                  <a:gd name="T18" fmla="*/ 323 w 32"/>
                  <a:gd name="T19" fmla="*/ 2380 h 291"/>
                  <a:gd name="T20" fmla="*/ 230 w 32"/>
                  <a:gd name="T21" fmla="*/ 1905 h 291"/>
                  <a:gd name="T22" fmla="*/ 307 w 32"/>
                  <a:gd name="T23" fmla="*/ 1421 h 291"/>
                  <a:gd name="T24" fmla="*/ 373 w 32"/>
                  <a:gd name="T25" fmla="*/ 852 h 291"/>
                  <a:gd name="T26" fmla="*/ 0 w 32"/>
                  <a:gd name="T27" fmla="*/ 0 h 2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2" h="291">
                    <a:moveTo>
                      <a:pt x="0" y="0"/>
                    </a:moveTo>
                    <a:cubicBezTo>
                      <a:pt x="11" y="13"/>
                      <a:pt x="17" y="37"/>
                      <a:pt x="23" y="66"/>
                    </a:cubicBezTo>
                    <a:cubicBezTo>
                      <a:pt x="26" y="78"/>
                      <a:pt x="21" y="92"/>
                      <a:pt x="18" y="107"/>
                    </a:cubicBezTo>
                    <a:cubicBezTo>
                      <a:pt x="14" y="119"/>
                      <a:pt x="11" y="132"/>
                      <a:pt x="11" y="145"/>
                    </a:cubicBezTo>
                    <a:cubicBezTo>
                      <a:pt x="11" y="158"/>
                      <a:pt x="15" y="170"/>
                      <a:pt x="18" y="182"/>
                    </a:cubicBezTo>
                    <a:cubicBezTo>
                      <a:pt x="22" y="195"/>
                      <a:pt x="27" y="209"/>
                      <a:pt x="25" y="221"/>
                    </a:cubicBezTo>
                    <a:cubicBezTo>
                      <a:pt x="19" y="253"/>
                      <a:pt x="12" y="278"/>
                      <a:pt x="0" y="291"/>
                    </a:cubicBezTo>
                    <a:cubicBezTo>
                      <a:pt x="0" y="291"/>
                      <a:pt x="0" y="291"/>
                      <a:pt x="0" y="291"/>
                    </a:cubicBezTo>
                    <a:cubicBezTo>
                      <a:pt x="12" y="277"/>
                      <a:pt x="24" y="253"/>
                      <a:pt x="30" y="220"/>
                    </a:cubicBezTo>
                    <a:cubicBezTo>
                      <a:pt x="32" y="208"/>
                      <a:pt x="29" y="195"/>
                      <a:pt x="25" y="181"/>
                    </a:cubicBezTo>
                    <a:cubicBezTo>
                      <a:pt x="21" y="169"/>
                      <a:pt x="18" y="157"/>
                      <a:pt x="18" y="145"/>
                    </a:cubicBezTo>
                    <a:cubicBezTo>
                      <a:pt x="18" y="132"/>
                      <a:pt x="21" y="120"/>
                      <a:pt x="24" y="108"/>
                    </a:cubicBezTo>
                    <a:cubicBezTo>
                      <a:pt x="28" y="93"/>
                      <a:pt x="32" y="79"/>
                      <a:pt x="29" y="65"/>
                    </a:cubicBezTo>
                    <a:cubicBezTo>
                      <a:pt x="23" y="36"/>
                      <a:pt x="12" y="13"/>
                      <a:pt x="0" y="0"/>
                    </a:cubicBezTo>
                    <a:close/>
                  </a:path>
                </a:pathLst>
              </a:custGeom>
              <a:solidFill>
                <a:srgbClr val="FF35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200" name="Freeform 10410"/>
              <p:cNvSpPr>
                <a:spLocks/>
              </p:cNvSpPr>
              <p:nvPr/>
            </p:nvSpPr>
            <p:spPr bwMode="auto">
              <a:xfrm>
                <a:off x="4499" y="1263"/>
                <a:ext cx="92" cy="609"/>
              </a:xfrm>
              <a:custGeom>
                <a:avLst/>
                <a:gdLst>
                  <a:gd name="T0" fmla="*/ 50 w 39"/>
                  <a:gd name="T1" fmla="*/ 937 h 258"/>
                  <a:gd name="T2" fmla="*/ 118 w 39"/>
                  <a:gd name="T3" fmla="*/ 1499 h 258"/>
                  <a:gd name="T4" fmla="*/ 196 w 39"/>
                  <a:gd name="T5" fmla="*/ 1983 h 258"/>
                  <a:gd name="T6" fmla="*/ 106 w 39"/>
                  <a:gd name="T7" fmla="*/ 2457 h 258"/>
                  <a:gd name="T8" fmla="*/ 40 w 39"/>
                  <a:gd name="T9" fmla="*/ 2969 h 258"/>
                  <a:gd name="T10" fmla="*/ 172 w 39"/>
                  <a:gd name="T11" fmla="*/ 3394 h 258"/>
                  <a:gd name="T12" fmla="*/ 172 w 39"/>
                  <a:gd name="T13" fmla="*/ 3394 h 258"/>
                  <a:gd name="T14" fmla="*/ 78 w 39"/>
                  <a:gd name="T15" fmla="*/ 2958 h 258"/>
                  <a:gd name="T16" fmla="*/ 184 w 39"/>
                  <a:gd name="T17" fmla="*/ 2474 h 258"/>
                  <a:gd name="T18" fmla="*/ 300 w 39"/>
                  <a:gd name="T19" fmla="*/ 1983 h 258"/>
                  <a:gd name="T20" fmla="*/ 184 w 39"/>
                  <a:gd name="T21" fmla="*/ 1487 h 258"/>
                  <a:gd name="T22" fmla="*/ 94 w 39"/>
                  <a:gd name="T23" fmla="*/ 947 h 258"/>
                  <a:gd name="T24" fmla="*/ 512 w 39"/>
                  <a:gd name="T25" fmla="*/ 0 h 258"/>
                  <a:gd name="T26" fmla="*/ 512 w 39"/>
                  <a:gd name="T27" fmla="*/ 0 h 258"/>
                  <a:gd name="T28" fmla="*/ 50 w 39"/>
                  <a:gd name="T29" fmla="*/ 937 h 2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 h="258">
                    <a:moveTo>
                      <a:pt x="4" y="71"/>
                    </a:moveTo>
                    <a:cubicBezTo>
                      <a:pt x="1" y="85"/>
                      <a:pt x="5" y="99"/>
                      <a:pt x="9" y="114"/>
                    </a:cubicBezTo>
                    <a:cubicBezTo>
                      <a:pt x="12" y="126"/>
                      <a:pt x="15" y="138"/>
                      <a:pt x="15" y="151"/>
                    </a:cubicBezTo>
                    <a:cubicBezTo>
                      <a:pt x="15" y="163"/>
                      <a:pt x="11" y="175"/>
                      <a:pt x="8" y="187"/>
                    </a:cubicBezTo>
                    <a:cubicBezTo>
                      <a:pt x="4" y="201"/>
                      <a:pt x="0" y="214"/>
                      <a:pt x="3" y="226"/>
                    </a:cubicBezTo>
                    <a:cubicBezTo>
                      <a:pt x="5" y="238"/>
                      <a:pt x="10" y="248"/>
                      <a:pt x="13" y="258"/>
                    </a:cubicBezTo>
                    <a:cubicBezTo>
                      <a:pt x="13" y="258"/>
                      <a:pt x="13" y="258"/>
                      <a:pt x="13" y="258"/>
                    </a:cubicBezTo>
                    <a:cubicBezTo>
                      <a:pt x="10" y="249"/>
                      <a:pt x="9" y="237"/>
                      <a:pt x="6" y="225"/>
                    </a:cubicBezTo>
                    <a:cubicBezTo>
                      <a:pt x="4" y="214"/>
                      <a:pt x="10" y="201"/>
                      <a:pt x="14" y="188"/>
                    </a:cubicBezTo>
                    <a:cubicBezTo>
                      <a:pt x="17" y="176"/>
                      <a:pt x="23" y="164"/>
                      <a:pt x="23" y="151"/>
                    </a:cubicBezTo>
                    <a:cubicBezTo>
                      <a:pt x="23" y="138"/>
                      <a:pt x="18" y="125"/>
                      <a:pt x="14" y="113"/>
                    </a:cubicBezTo>
                    <a:cubicBezTo>
                      <a:pt x="11" y="98"/>
                      <a:pt x="5" y="84"/>
                      <a:pt x="7" y="72"/>
                    </a:cubicBezTo>
                    <a:cubicBezTo>
                      <a:pt x="15" y="38"/>
                      <a:pt x="25" y="10"/>
                      <a:pt x="39" y="0"/>
                    </a:cubicBezTo>
                    <a:cubicBezTo>
                      <a:pt x="39" y="0"/>
                      <a:pt x="39" y="0"/>
                      <a:pt x="39" y="0"/>
                    </a:cubicBezTo>
                    <a:cubicBezTo>
                      <a:pt x="24" y="11"/>
                      <a:pt x="11" y="35"/>
                      <a:pt x="4" y="7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201" name="Freeform 10411"/>
              <p:cNvSpPr>
                <a:spLocks/>
              </p:cNvSpPr>
              <p:nvPr/>
            </p:nvSpPr>
            <p:spPr bwMode="auto">
              <a:xfrm>
                <a:off x="4525" y="1265"/>
                <a:ext cx="168" cy="725"/>
              </a:xfrm>
              <a:custGeom>
                <a:avLst/>
                <a:gdLst>
                  <a:gd name="T0" fmla="*/ 660 w 71"/>
                  <a:gd name="T1" fmla="*/ 0 h 307"/>
                  <a:gd name="T2" fmla="*/ 783 w 71"/>
                  <a:gd name="T3" fmla="*/ 1672 h 307"/>
                  <a:gd name="T4" fmla="*/ 331 w 71"/>
                  <a:gd name="T5" fmla="*/ 3727 h 307"/>
                  <a:gd name="T6" fmla="*/ 0 w 71"/>
                  <a:gd name="T7" fmla="*/ 3490 h 307"/>
                  <a:gd name="T8" fmla="*/ 492 w 71"/>
                  <a:gd name="T9" fmla="*/ 4043 h 307"/>
                  <a:gd name="T10" fmla="*/ 942 w 71"/>
                  <a:gd name="T11" fmla="*/ 1974 h 307"/>
                  <a:gd name="T12" fmla="*/ 660 w 71"/>
                  <a:gd name="T13" fmla="*/ 0 h 3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 h="307">
                    <a:moveTo>
                      <a:pt x="50" y="0"/>
                    </a:moveTo>
                    <a:cubicBezTo>
                      <a:pt x="58" y="28"/>
                      <a:pt x="59" y="74"/>
                      <a:pt x="59" y="127"/>
                    </a:cubicBezTo>
                    <a:cubicBezTo>
                      <a:pt x="59" y="213"/>
                      <a:pt x="56" y="283"/>
                      <a:pt x="25" y="283"/>
                    </a:cubicBezTo>
                    <a:cubicBezTo>
                      <a:pt x="16" y="283"/>
                      <a:pt x="7" y="277"/>
                      <a:pt x="0" y="265"/>
                    </a:cubicBezTo>
                    <a:cubicBezTo>
                      <a:pt x="9" y="291"/>
                      <a:pt x="23" y="307"/>
                      <a:pt x="37" y="307"/>
                    </a:cubicBezTo>
                    <a:cubicBezTo>
                      <a:pt x="68" y="307"/>
                      <a:pt x="71" y="237"/>
                      <a:pt x="71" y="150"/>
                    </a:cubicBezTo>
                    <a:cubicBezTo>
                      <a:pt x="71" y="78"/>
                      <a:pt x="69" y="18"/>
                      <a:pt x="50" y="0"/>
                    </a:cubicBezTo>
                    <a:close/>
                  </a:path>
                </a:pathLst>
              </a:custGeom>
              <a:solidFill>
                <a:srgbClr val="FF3A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202" name="Freeform 10412"/>
              <p:cNvSpPr>
                <a:spLocks/>
              </p:cNvSpPr>
              <p:nvPr/>
            </p:nvSpPr>
            <p:spPr bwMode="auto">
              <a:xfrm>
                <a:off x="4607" y="1260"/>
                <a:ext cx="86" cy="730"/>
              </a:xfrm>
              <a:custGeom>
                <a:avLst/>
                <a:gdLst>
                  <a:gd name="T0" fmla="*/ 205 w 36"/>
                  <a:gd name="T1" fmla="*/ 28 h 309"/>
                  <a:gd name="T2" fmla="*/ 435 w 36"/>
                  <a:gd name="T3" fmla="*/ 2003 h 309"/>
                  <a:gd name="T4" fmla="*/ 0 w 36"/>
                  <a:gd name="T5" fmla="*/ 4075 h 309"/>
                  <a:gd name="T6" fmla="*/ 0 w 36"/>
                  <a:gd name="T7" fmla="*/ 4075 h 309"/>
                  <a:gd name="T8" fmla="*/ 490 w 36"/>
                  <a:gd name="T9" fmla="*/ 2003 h 309"/>
                  <a:gd name="T10" fmla="*/ 189 w 36"/>
                  <a:gd name="T11" fmla="*/ 0 h 309"/>
                  <a:gd name="T12" fmla="*/ 205 w 36"/>
                  <a:gd name="T13" fmla="*/ 28 h 3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309">
                    <a:moveTo>
                      <a:pt x="15" y="2"/>
                    </a:moveTo>
                    <a:cubicBezTo>
                      <a:pt x="34" y="20"/>
                      <a:pt x="32" y="90"/>
                      <a:pt x="32" y="152"/>
                    </a:cubicBezTo>
                    <a:cubicBezTo>
                      <a:pt x="32" y="231"/>
                      <a:pt x="30" y="309"/>
                      <a:pt x="0" y="309"/>
                    </a:cubicBezTo>
                    <a:cubicBezTo>
                      <a:pt x="0" y="309"/>
                      <a:pt x="0" y="309"/>
                      <a:pt x="0" y="309"/>
                    </a:cubicBezTo>
                    <a:cubicBezTo>
                      <a:pt x="33" y="309"/>
                      <a:pt x="36" y="236"/>
                      <a:pt x="36" y="152"/>
                    </a:cubicBezTo>
                    <a:cubicBezTo>
                      <a:pt x="36" y="72"/>
                      <a:pt x="32" y="18"/>
                      <a:pt x="14" y="0"/>
                    </a:cubicBezTo>
                    <a:lnTo>
                      <a:pt x="1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203" name="Freeform 10413"/>
              <p:cNvSpPr>
                <a:spLocks/>
              </p:cNvSpPr>
              <p:nvPr/>
            </p:nvSpPr>
            <p:spPr bwMode="auto">
              <a:xfrm>
                <a:off x="4662" y="1239"/>
                <a:ext cx="73" cy="62"/>
              </a:xfrm>
              <a:custGeom>
                <a:avLst/>
                <a:gdLst>
                  <a:gd name="T0" fmla="*/ 405 w 31"/>
                  <a:gd name="T1" fmla="*/ 29 h 26"/>
                  <a:gd name="T2" fmla="*/ 134 w 31"/>
                  <a:gd name="T3" fmla="*/ 353 h 26"/>
                  <a:gd name="T4" fmla="*/ 0 w 31"/>
                  <a:gd name="T5" fmla="*/ 107 h 26"/>
                  <a:gd name="T6" fmla="*/ 327 w 31"/>
                  <a:gd name="T7" fmla="*/ 41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26">
                    <a:moveTo>
                      <a:pt x="31" y="2"/>
                    </a:moveTo>
                    <a:cubicBezTo>
                      <a:pt x="19" y="0"/>
                      <a:pt x="7" y="15"/>
                      <a:pt x="10" y="26"/>
                    </a:cubicBezTo>
                    <a:cubicBezTo>
                      <a:pt x="9" y="20"/>
                      <a:pt x="0" y="13"/>
                      <a:pt x="0" y="8"/>
                    </a:cubicBezTo>
                    <a:cubicBezTo>
                      <a:pt x="6" y="4"/>
                      <a:pt x="12" y="0"/>
                      <a:pt x="25" y="3"/>
                    </a:cubicBezTo>
                  </a:path>
                </a:pathLst>
              </a:custGeom>
              <a:solidFill>
                <a:srgbClr val="DD00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204" name="Freeform 10414"/>
              <p:cNvSpPr>
                <a:spLocks/>
              </p:cNvSpPr>
              <p:nvPr/>
            </p:nvSpPr>
            <p:spPr bwMode="auto">
              <a:xfrm>
                <a:off x="4655" y="1232"/>
                <a:ext cx="142" cy="26"/>
              </a:xfrm>
              <a:custGeom>
                <a:avLst/>
                <a:gdLst>
                  <a:gd name="T0" fmla="*/ 0 w 60"/>
                  <a:gd name="T1" fmla="*/ 144 h 11"/>
                  <a:gd name="T2" fmla="*/ 12 w 60"/>
                  <a:gd name="T3" fmla="*/ 135 h 11"/>
                  <a:gd name="T4" fmla="*/ 398 w 60"/>
                  <a:gd name="T5" fmla="*/ 50 h 11"/>
                  <a:gd name="T6" fmla="*/ 767 w 60"/>
                  <a:gd name="T7" fmla="*/ 135 h 11"/>
                  <a:gd name="T8" fmla="*/ 795 w 60"/>
                  <a:gd name="T9" fmla="*/ 135 h 11"/>
                  <a:gd name="T10" fmla="*/ 398 w 60"/>
                  <a:gd name="T11" fmla="*/ 0 h 11"/>
                  <a:gd name="T12" fmla="*/ 0 w 60"/>
                  <a:gd name="T13" fmla="*/ 144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11">
                    <a:moveTo>
                      <a:pt x="0" y="11"/>
                    </a:moveTo>
                    <a:cubicBezTo>
                      <a:pt x="1" y="10"/>
                      <a:pt x="1" y="10"/>
                      <a:pt x="1" y="10"/>
                    </a:cubicBezTo>
                    <a:cubicBezTo>
                      <a:pt x="7" y="6"/>
                      <a:pt x="18" y="4"/>
                      <a:pt x="30" y="4"/>
                    </a:cubicBezTo>
                    <a:cubicBezTo>
                      <a:pt x="42" y="4"/>
                      <a:pt x="53" y="6"/>
                      <a:pt x="58" y="10"/>
                    </a:cubicBezTo>
                    <a:cubicBezTo>
                      <a:pt x="60" y="10"/>
                      <a:pt x="60" y="10"/>
                      <a:pt x="60" y="10"/>
                    </a:cubicBezTo>
                    <a:cubicBezTo>
                      <a:pt x="53" y="6"/>
                      <a:pt x="43" y="0"/>
                      <a:pt x="30" y="0"/>
                    </a:cubicBezTo>
                    <a:cubicBezTo>
                      <a:pt x="17" y="0"/>
                      <a:pt x="7" y="6"/>
                      <a:pt x="0"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205" name="Freeform 10415"/>
              <p:cNvSpPr>
                <a:spLocks/>
              </p:cNvSpPr>
              <p:nvPr/>
            </p:nvSpPr>
            <p:spPr bwMode="auto">
              <a:xfrm>
                <a:off x="4763" y="1246"/>
                <a:ext cx="206" cy="737"/>
              </a:xfrm>
              <a:custGeom>
                <a:avLst/>
                <a:gdLst>
                  <a:gd name="T0" fmla="*/ 1087 w 87"/>
                  <a:gd name="T1" fmla="*/ 1004 h 312"/>
                  <a:gd name="T2" fmla="*/ 942 w 87"/>
                  <a:gd name="T3" fmla="*/ 2060 h 312"/>
                  <a:gd name="T4" fmla="*/ 1103 w 87"/>
                  <a:gd name="T5" fmla="*/ 3031 h 312"/>
                  <a:gd name="T6" fmla="*/ 466 w 87"/>
                  <a:gd name="T7" fmla="*/ 4113 h 312"/>
                  <a:gd name="T8" fmla="*/ 0 w 87"/>
                  <a:gd name="T9" fmla="*/ 2060 h 312"/>
                  <a:gd name="T10" fmla="*/ 466 w 87"/>
                  <a:gd name="T11" fmla="*/ 0 h 312"/>
                  <a:gd name="T12" fmla="*/ 1087 w 87"/>
                  <a:gd name="T13" fmla="*/ 1004 h 3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 h="312">
                    <a:moveTo>
                      <a:pt x="82" y="76"/>
                    </a:moveTo>
                    <a:cubicBezTo>
                      <a:pt x="87" y="100"/>
                      <a:pt x="71" y="127"/>
                      <a:pt x="71" y="156"/>
                    </a:cubicBezTo>
                    <a:cubicBezTo>
                      <a:pt x="71" y="183"/>
                      <a:pt x="87" y="208"/>
                      <a:pt x="83" y="230"/>
                    </a:cubicBezTo>
                    <a:cubicBezTo>
                      <a:pt x="74" y="279"/>
                      <a:pt x="56" y="312"/>
                      <a:pt x="35" y="312"/>
                    </a:cubicBezTo>
                    <a:cubicBezTo>
                      <a:pt x="4" y="312"/>
                      <a:pt x="0" y="242"/>
                      <a:pt x="0" y="156"/>
                    </a:cubicBezTo>
                    <a:cubicBezTo>
                      <a:pt x="0" y="70"/>
                      <a:pt x="4" y="0"/>
                      <a:pt x="35" y="0"/>
                    </a:cubicBezTo>
                    <a:cubicBezTo>
                      <a:pt x="55" y="0"/>
                      <a:pt x="72" y="30"/>
                      <a:pt x="82" y="76"/>
                    </a:cubicBezTo>
                    <a:close/>
                  </a:path>
                </a:pathLst>
              </a:custGeom>
              <a:noFill/>
              <a:ln w="6350" cap="rnd">
                <a:solidFill>
                  <a:srgbClr val="66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PT" sz="2000">
                  <a:latin typeface="+mj-lt"/>
                </a:endParaRPr>
              </a:p>
            </p:txBody>
          </p:sp>
          <p:sp>
            <p:nvSpPr>
              <p:cNvPr id="206" name="Freeform 10416"/>
              <p:cNvSpPr>
                <a:spLocks/>
              </p:cNvSpPr>
              <p:nvPr/>
            </p:nvSpPr>
            <p:spPr bwMode="auto">
              <a:xfrm>
                <a:off x="4485" y="1246"/>
                <a:ext cx="205" cy="737"/>
              </a:xfrm>
              <a:custGeom>
                <a:avLst/>
                <a:gdLst>
                  <a:gd name="T0" fmla="*/ 78 w 87"/>
                  <a:gd name="T1" fmla="*/ 1004 h 312"/>
                  <a:gd name="T2" fmla="*/ 221 w 87"/>
                  <a:gd name="T3" fmla="*/ 2060 h 312"/>
                  <a:gd name="T4" fmla="*/ 66 w 87"/>
                  <a:gd name="T5" fmla="*/ 3031 h 312"/>
                  <a:gd name="T6" fmla="*/ 695 w 87"/>
                  <a:gd name="T7" fmla="*/ 4113 h 312"/>
                  <a:gd name="T8" fmla="*/ 1138 w 87"/>
                  <a:gd name="T9" fmla="*/ 2060 h 312"/>
                  <a:gd name="T10" fmla="*/ 695 w 87"/>
                  <a:gd name="T11" fmla="*/ 0 h 312"/>
                  <a:gd name="T12" fmla="*/ 78 w 87"/>
                  <a:gd name="T13" fmla="*/ 1004 h 3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 h="312">
                    <a:moveTo>
                      <a:pt x="6" y="76"/>
                    </a:moveTo>
                    <a:cubicBezTo>
                      <a:pt x="1" y="100"/>
                      <a:pt x="17" y="127"/>
                      <a:pt x="17" y="156"/>
                    </a:cubicBezTo>
                    <a:cubicBezTo>
                      <a:pt x="17" y="183"/>
                      <a:pt x="0" y="208"/>
                      <a:pt x="5" y="230"/>
                    </a:cubicBezTo>
                    <a:cubicBezTo>
                      <a:pt x="14" y="279"/>
                      <a:pt x="32" y="312"/>
                      <a:pt x="53" y="312"/>
                    </a:cubicBezTo>
                    <a:cubicBezTo>
                      <a:pt x="84" y="312"/>
                      <a:pt x="87" y="242"/>
                      <a:pt x="87" y="156"/>
                    </a:cubicBezTo>
                    <a:cubicBezTo>
                      <a:pt x="87" y="70"/>
                      <a:pt x="84" y="0"/>
                      <a:pt x="53" y="0"/>
                    </a:cubicBezTo>
                    <a:cubicBezTo>
                      <a:pt x="33" y="0"/>
                      <a:pt x="15" y="30"/>
                      <a:pt x="6" y="76"/>
                    </a:cubicBezTo>
                    <a:close/>
                  </a:path>
                </a:pathLst>
              </a:custGeom>
              <a:noFill/>
              <a:ln w="6350" cap="rnd">
                <a:solidFill>
                  <a:srgbClr val="66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PT" sz="2000">
                  <a:latin typeface="+mj-lt"/>
                </a:endParaRPr>
              </a:p>
            </p:txBody>
          </p:sp>
          <p:sp>
            <p:nvSpPr>
              <p:cNvPr id="207" name="Freeform 10417"/>
              <p:cNvSpPr>
                <a:spLocks/>
              </p:cNvSpPr>
              <p:nvPr/>
            </p:nvSpPr>
            <p:spPr bwMode="auto">
              <a:xfrm>
                <a:off x="4577" y="1218"/>
                <a:ext cx="286" cy="791"/>
              </a:xfrm>
              <a:custGeom>
                <a:avLst/>
                <a:gdLst>
                  <a:gd name="T0" fmla="*/ 1503 w 121"/>
                  <a:gd name="T1" fmla="*/ 4264 h 335"/>
                  <a:gd name="T2" fmla="*/ 1045 w 121"/>
                  <a:gd name="T3" fmla="*/ 2212 h 335"/>
                  <a:gd name="T4" fmla="*/ 1503 w 121"/>
                  <a:gd name="T5" fmla="*/ 156 h 335"/>
                  <a:gd name="T6" fmla="*/ 1569 w 121"/>
                  <a:gd name="T7" fmla="*/ 156 h 335"/>
                  <a:gd name="T8" fmla="*/ 832 w 121"/>
                  <a:gd name="T9" fmla="*/ 0 h 335"/>
                  <a:gd name="T10" fmla="*/ 95 w 121"/>
                  <a:gd name="T11" fmla="*/ 172 h 335"/>
                  <a:gd name="T12" fmla="*/ 184 w 121"/>
                  <a:gd name="T13" fmla="*/ 156 h 335"/>
                  <a:gd name="T14" fmla="*/ 631 w 121"/>
                  <a:gd name="T15" fmla="*/ 2212 h 335"/>
                  <a:gd name="T16" fmla="*/ 184 w 121"/>
                  <a:gd name="T17" fmla="*/ 4264 h 335"/>
                  <a:gd name="T18" fmla="*/ 0 w 121"/>
                  <a:gd name="T19" fmla="*/ 4198 h 335"/>
                  <a:gd name="T20" fmla="*/ 832 w 121"/>
                  <a:gd name="T21" fmla="*/ 4411 h 335"/>
                  <a:gd name="T22" fmla="*/ 1598 w 121"/>
                  <a:gd name="T23" fmla="*/ 4255 h 335"/>
                  <a:gd name="T24" fmla="*/ 1503 w 121"/>
                  <a:gd name="T25" fmla="*/ 4264 h 3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1" h="335">
                    <a:moveTo>
                      <a:pt x="114" y="324"/>
                    </a:moveTo>
                    <a:cubicBezTo>
                      <a:pt x="83" y="324"/>
                      <a:pt x="79" y="254"/>
                      <a:pt x="79" y="168"/>
                    </a:cubicBezTo>
                    <a:cubicBezTo>
                      <a:pt x="79" y="82"/>
                      <a:pt x="83" y="12"/>
                      <a:pt x="114" y="12"/>
                    </a:cubicBezTo>
                    <a:cubicBezTo>
                      <a:pt x="115" y="12"/>
                      <a:pt x="117" y="12"/>
                      <a:pt x="119" y="12"/>
                    </a:cubicBezTo>
                    <a:cubicBezTo>
                      <a:pt x="108" y="5"/>
                      <a:pt x="87" y="0"/>
                      <a:pt x="63" y="0"/>
                    </a:cubicBezTo>
                    <a:cubicBezTo>
                      <a:pt x="39" y="0"/>
                      <a:pt x="18" y="5"/>
                      <a:pt x="7" y="13"/>
                    </a:cubicBezTo>
                    <a:cubicBezTo>
                      <a:pt x="9" y="12"/>
                      <a:pt x="12" y="12"/>
                      <a:pt x="14" y="12"/>
                    </a:cubicBezTo>
                    <a:cubicBezTo>
                      <a:pt x="45" y="12"/>
                      <a:pt x="48" y="82"/>
                      <a:pt x="48" y="168"/>
                    </a:cubicBezTo>
                    <a:cubicBezTo>
                      <a:pt x="48" y="254"/>
                      <a:pt x="45" y="324"/>
                      <a:pt x="14" y="324"/>
                    </a:cubicBezTo>
                    <a:cubicBezTo>
                      <a:pt x="9" y="324"/>
                      <a:pt x="4" y="323"/>
                      <a:pt x="0" y="319"/>
                    </a:cubicBezTo>
                    <a:cubicBezTo>
                      <a:pt x="10" y="328"/>
                      <a:pt x="35" y="335"/>
                      <a:pt x="63" y="335"/>
                    </a:cubicBezTo>
                    <a:cubicBezTo>
                      <a:pt x="87" y="335"/>
                      <a:pt x="108" y="330"/>
                      <a:pt x="121" y="323"/>
                    </a:cubicBezTo>
                    <a:cubicBezTo>
                      <a:pt x="118" y="324"/>
                      <a:pt x="116" y="324"/>
                      <a:pt x="114" y="324"/>
                    </a:cubicBezTo>
                    <a:close/>
                  </a:path>
                </a:pathLst>
              </a:custGeom>
              <a:noFill/>
              <a:ln w="6350" cap="rnd">
                <a:solidFill>
                  <a:srgbClr val="66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PT" sz="2000">
                  <a:latin typeface="+mj-lt"/>
                </a:endParaRPr>
              </a:p>
            </p:txBody>
          </p:sp>
          <p:sp>
            <p:nvSpPr>
              <p:cNvPr id="208" name="Freeform 10418"/>
              <p:cNvSpPr>
                <a:spLocks/>
              </p:cNvSpPr>
              <p:nvPr/>
            </p:nvSpPr>
            <p:spPr bwMode="auto">
              <a:xfrm>
                <a:off x="4655" y="1241"/>
                <a:ext cx="139" cy="17"/>
              </a:xfrm>
              <a:custGeom>
                <a:avLst/>
                <a:gdLst>
                  <a:gd name="T0" fmla="*/ 770 w 59"/>
                  <a:gd name="T1" fmla="*/ 100 h 7"/>
                  <a:gd name="T2" fmla="*/ 393 w 59"/>
                  <a:gd name="T3" fmla="*/ 0 h 7"/>
                  <a:gd name="T4" fmla="*/ 0 w 59"/>
                  <a:gd name="T5" fmla="*/ 100 h 7"/>
                  <a:gd name="T6" fmla="*/ 0 60000 65536"/>
                  <a:gd name="T7" fmla="*/ 0 60000 65536"/>
                  <a:gd name="T8" fmla="*/ 0 60000 65536"/>
                </a:gdLst>
                <a:ahLst/>
                <a:cxnLst>
                  <a:cxn ang="T6">
                    <a:pos x="T0" y="T1"/>
                  </a:cxn>
                  <a:cxn ang="T7">
                    <a:pos x="T2" y="T3"/>
                  </a:cxn>
                  <a:cxn ang="T8">
                    <a:pos x="T4" y="T5"/>
                  </a:cxn>
                </a:cxnLst>
                <a:rect l="0" t="0" r="r" b="b"/>
                <a:pathLst>
                  <a:path w="59" h="7">
                    <a:moveTo>
                      <a:pt x="59" y="7"/>
                    </a:moveTo>
                    <a:cubicBezTo>
                      <a:pt x="54" y="3"/>
                      <a:pt x="43" y="0"/>
                      <a:pt x="30" y="0"/>
                    </a:cubicBezTo>
                    <a:cubicBezTo>
                      <a:pt x="17" y="0"/>
                      <a:pt x="6" y="3"/>
                      <a:pt x="0" y="7"/>
                    </a:cubicBezTo>
                  </a:path>
                </a:pathLst>
              </a:custGeom>
              <a:noFill/>
              <a:ln w="6350" cap="rnd">
                <a:solidFill>
                  <a:srgbClr val="66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PT" sz="2000">
                  <a:latin typeface="+mj-lt"/>
                </a:endParaRPr>
              </a:p>
            </p:txBody>
          </p:sp>
          <p:sp>
            <p:nvSpPr>
              <p:cNvPr id="209" name="Freeform 10419"/>
              <p:cNvSpPr>
                <a:spLocks/>
              </p:cNvSpPr>
              <p:nvPr/>
            </p:nvSpPr>
            <p:spPr bwMode="auto">
              <a:xfrm>
                <a:off x="4664" y="1971"/>
                <a:ext cx="125" cy="12"/>
              </a:xfrm>
              <a:custGeom>
                <a:avLst/>
                <a:gdLst>
                  <a:gd name="T0" fmla="*/ 0 w 53"/>
                  <a:gd name="T1" fmla="*/ 0 h 5"/>
                  <a:gd name="T2" fmla="*/ 377 w 53"/>
                  <a:gd name="T3" fmla="*/ 70 h 5"/>
                  <a:gd name="T4" fmla="*/ 696 w 53"/>
                  <a:gd name="T5" fmla="*/ 0 h 5"/>
                  <a:gd name="T6" fmla="*/ 0 60000 65536"/>
                  <a:gd name="T7" fmla="*/ 0 60000 65536"/>
                  <a:gd name="T8" fmla="*/ 0 60000 65536"/>
                </a:gdLst>
                <a:ahLst/>
                <a:cxnLst>
                  <a:cxn ang="T6">
                    <a:pos x="T0" y="T1"/>
                  </a:cxn>
                  <a:cxn ang="T7">
                    <a:pos x="T2" y="T3"/>
                  </a:cxn>
                  <a:cxn ang="T8">
                    <a:pos x="T4" y="T5"/>
                  </a:cxn>
                </a:cxnLst>
                <a:rect l="0" t="0" r="r" b="b"/>
                <a:pathLst>
                  <a:path w="53" h="5">
                    <a:moveTo>
                      <a:pt x="0" y="0"/>
                    </a:moveTo>
                    <a:cubicBezTo>
                      <a:pt x="4" y="4"/>
                      <a:pt x="17" y="5"/>
                      <a:pt x="29" y="5"/>
                    </a:cubicBezTo>
                    <a:cubicBezTo>
                      <a:pt x="39" y="5"/>
                      <a:pt x="47" y="3"/>
                      <a:pt x="53" y="0"/>
                    </a:cubicBezTo>
                  </a:path>
                </a:pathLst>
              </a:custGeom>
              <a:noFill/>
              <a:ln w="6350" cap="rnd">
                <a:solidFill>
                  <a:srgbClr val="66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PT" sz="2000">
                  <a:latin typeface="+mj-lt"/>
                </a:endParaRPr>
              </a:p>
            </p:txBody>
          </p:sp>
          <p:sp>
            <p:nvSpPr>
              <p:cNvPr id="210" name="Freeform 10420"/>
              <p:cNvSpPr>
                <a:spLocks/>
              </p:cNvSpPr>
              <p:nvPr/>
            </p:nvSpPr>
            <p:spPr bwMode="auto">
              <a:xfrm>
                <a:off x="4749" y="1272"/>
                <a:ext cx="29" cy="128"/>
              </a:xfrm>
              <a:custGeom>
                <a:avLst/>
                <a:gdLst>
                  <a:gd name="T0" fmla="*/ 169 w 12"/>
                  <a:gd name="T1" fmla="*/ 0 h 54"/>
                  <a:gd name="T2" fmla="*/ 0 w 12"/>
                  <a:gd name="T3" fmla="*/ 718 h 54"/>
                  <a:gd name="T4" fmla="*/ 169 w 12"/>
                  <a:gd name="T5" fmla="*/ 0 h 54"/>
                  <a:gd name="T6" fmla="*/ 0 60000 65536"/>
                  <a:gd name="T7" fmla="*/ 0 60000 65536"/>
                  <a:gd name="T8" fmla="*/ 0 60000 65536"/>
                </a:gdLst>
                <a:ahLst/>
                <a:cxnLst>
                  <a:cxn ang="T6">
                    <a:pos x="T0" y="T1"/>
                  </a:cxn>
                  <a:cxn ang="T7">
                    <a:pos x="T2" y="T3"/>
                  </a:cxn>
                  <a:cxn ang="T8">
                    <a:pos x="T4" y="T5"/>
                  </a:cxn>
                </a:cxnLst>
                <a:rect l="0" t="0" r="r" b="b"/>
                <a:pathLst>
                  <a:path w="12" h="54">
                    <a:moveTo>
                      <a:pt x="12" y="0"/>
                    </a:moveTo>
                    <a:cubicBezTo>
                      <a:pt x="6" y="10"/>
                      <a:pt x="2" y="36"/>
                      <a:pt x="0" y="54"/>
                    </a:cubicBezTo>
                    <a:cubicBezTo>
                      <a:pt x="0" y="39"/>
                      <a:pt x="5" y="7"/>
                      <a:pt x="12" y="0"/>
                    </a:cubicBezTo>
                    <a:close/>
                  </a:path>
                </a:pathLst>
              </a:custGeom>
              <a:solidFill>
                <a:srgbClr val="FF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grpSp>
        <p:grpSp>
          <p:nvGrpSpPr>
            <p:cNvPr id="48" name="Group 10421"/>
            <p:cNvGrpSpPr>
              <a:grpSpLocks/>
            </p:cNvGrpSpPr>
            <p:nvPr/>
          </p:nvGrpSpPr>
          <p:grpSpPr bwMode="auto">
            <a:xfrm>
              <a:off x="4844674" y="4757558"/>
              <a:ext cx="193033" cy="300299"/>
              <a:chOff x="4485" y="1218"/>
              <a:chExt cx="484" cy="791"/>
            </a:xfrm>
          </p:grpSpPr>
          <p:sp>
            <p:nvSpPr>
              <p:cNvPr id="175" name="Freeform 10403"/>
              <p:cNvSpPr>
                <a:spLocks/>
              </p:cNvSpPr>
              <p:nvPr/>
            </p:nvSpPr>
            <p:spPr bwMode="auto">
              <a:xfrm>
                <a:off x="4763" y="1246"/>
                <a:ext cx="206" cy="737"/>
              </a:xfrm>
              <a:custGeom>
                <a:avLst/>
                <a:gdLst>
                  <a:gd name="T0" fmla="*/ 1087 w 87"/>
                  <a:gd name="T1" fmla="*/ 1004 h 312"/>
                  <a:gd name="T2" fmla="*/ 942 w 87"/>
                  <a:gd name="T3" fmla="*/ 2060 h 312"/>
                  <a:gd name="T4" fmla="*/ 1103 w 87"/>
                  <a:gd name="T5" fmla="*/ 3031 h 312"/>
                  <a:gd name="T6" fmla="*/ 466 w 87"/>
                  <a:gd name="T7" fmla="*/ 4113 h 312"/>
                  <a:gd name="T8" fmla="*/ 0 w 87"/>
                  <a:gd name="T9" fmla="*/ 2060 h 312"/>
                  <a:gd name="T10" fmla="*/ 466 w 87"/>
                  <a:gd name="T11" fmla="*/ 0 h 312"/>
                  <a:gd name="T12" fmla="*/ 1087 w 87"/>
                  <a:gd name="T13" fmla="*/ 1004 h 3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 h="312">
                    <a:moveTo>
                      <a:pt x="82" y="76"/>
                    </a:moveTo>
                    <a:cubicBezTo>
                      <a:pt x="87" y="100"/>
                      <a:pt x="71" y="127"/>
                      <a:pt x="71" y="156"/>
                    </a:cubicBezTo>
                    <a:cubicBezTo>
                      <a:pt x="71" y="183"/>
                      <a:pt x="87" y="208"/>
                      <a:pt x="83" y="230"/>
                    </a:cubicBezTo>
                    <a:cubicBezTo>
                      <a:pt x="74" y="279"/>
                      <a:pt x="56" y="312"/>
                      <a:pt x="35" y="312"/>
                    </a:cubicBezTo>
                    <a:cubicBezTo>
                      <a:pt x="4" y="312"/>
                      <a:pt x="0" y="242"/>
                      <a:pt x="0" y="156"/>
                    </a:cubicBezTo>
                    <a:cubicBezTo>
                      <a:pt x="0" y="70"/>
                      <a:pt x="4" y="0"/>
                      <a:pt x="35" y="0"/>
                    </a:cubicBezTo>
                    <a:cubicBezTo>
                      <a:pt x="55" y="0"/>
                      <a:pt x="72" y="30"/>
                      <a:pt x="82" y="76"/>
                    </a:cubicBezTo>
                    <a:close/>
                  </a:path>
                </a:pathLst>
              </a:custGeom>
              <a:solidFill>
                <a:srgbClr val="FF63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176" name="Freeform 10404"/>
              <p:cNvSpPr>
                <a:spLocks/>
              </p:cNvSpPr>
              <p:nvPr/>
            </p:nvSpPr>
            <p:spPr bwMode="auto">
              <a:xfrm>
                <a:off x="4485" y="1246"/>
                <a:ext cx="205" cy="737"/>
              </a:xfrm>
              <a:custGeom>
                <a:avLst/>
                <a:gdLst>
                  <a:gd name="T0" fmla="*/ 78 w 87"/>
                  <a:gd name="T1" fmla="*/ 1004 h 312"/>
                  <a:gd name="T2" fmla="*/ 221 w 87"/>
                  <a:gd name="T3" fmla="*/ 2060 h 312"/>
                  <a:gd name="T4" fmla="*/ 66 w 87"/>
                  <a:gd name="T5" fmla="*/ 3031 h 312"/>
                  <a:gd name="T6" fmla="*/ 695 w 87"/>
                  <a:gd name="T7" fmla="*/ 4113 h 312"/>
                  <a:gd name="T8" fmla="*/ 1138 w 87"/>
                  <a:gd name="T9" fmla="*/ 2060 h 312"/>
                  <a:gd name="T10" fmla="*/ 695 w 87"/>
                  <a:gd name="T11" fmla="*/ 0 h 312"/>
                  <a:gd name="T12" fmla="*/ 78 w 87"/>
                  <a:gd name="T13" fmla="*/ 1004 h 3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 h="312">
                    <a:moveTo>
                      <a:pt x="6" y="76"/>
                    </a:moveTo>
                    <a:cubicBezTo>
                      <a:pt x="1" y="100"/>
                      <a:pt x="17" y="127"/>
                      <a:pt x="17" y="156"/>
                    </a:cubicBezTo>
                    <a:cubicBezTo>
                      <a:pt x="17" y="183"/>
                      <a:pt x="0" y="208"/>
                      <a:pt x="5" y="230"/>
                    </a:cubicBezTo>
                    <a:cubicBezTo>
                      <a:pt x="14" y="279"/>
                      <a:pt x="32" y="312"/>
                      <a:pt x="53" y="312"/>
                    </a:cubicBezTo>
                    <a:cubicBezTo>
                      <a:pt x="84" y="312"/>
                      <a:pt x="87" y="242"/>
                      <a:pt x="87" y="156"/>
                    </a:cubicBezTo>
                    <a:cubicBezTo>
                      <a:pt x="87" y="70"/>
                      <a:pt x="84" y="0"/>
                      <a:pt x="53" y="0"/>
                    </a:cubicBezTo>
                    <a:cubicBezTo>
                      <a:pt x="33" y="0"/>
                      <a:pt x="15" y="30"/>
                      <a:pt x="6" y="76"/>
                    </a:cubicBezTo>
                    <a:close/>
                  </a:path>
                </a:pathLst>
              </a:custGeom>
              <a:solidFill>
                <a:srgbClr val="FF63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177" name="Freeform 10405"/>
              <p:cNvSpPr>
                <a:spLocks/>
              </p:cNvSpPr>
              <p:nvPr/>
            </p:nvSpPr>
            <p:spPr bwMode="auto">
              <a:xfrm>
                <a:off x="4577" y="1218"/>
                <a:ext cx="286" cy="791"/>
              </a:xfrm>
              <a:custGeom>
                <a:avLst/>
                <a:gdLst>
                  <a:gd name="T0" fmla="*/ 1503 w 121"/>
                  <a:gd name="T1" fmla="*/ 4264 h 335"/>
                  <a:gd name="T2" fmla="*/ 1045 w 121"/>
                  <a:gd name="T3" fmla="*/ 2212 h 335"/>
                  <a:gd name="T4" fmla="*/ 1503 w 121"/>
                  <a:gd name="T5" fmla="*/ 156 h 335"/>
                  <a:gd name="T6" fmla="*/ 1569 w 121"/>
                  <a:gd name="T7" fmla="*/ 156 h 335"/>
                  <a:gd name="T8" fmla="*/ 832 w 121"/>
                  <a:gd name="T9" fmla="*/ 0 h 335"/>
                  <a:gd name="T10" fmla="*/ 95 w 121"/>
                  <a:gd name="T11" fmla="*/ 172 h 335"/>
                  <a:gd name="T12" fmla="*/ 184 w 121"/>
                  <a:gd name="T13" fmla="*/ 156 h 335"/>
                  <a:gd name="T14" fmla="*/ 631 w 121"/>
                  <a:gd name="T15" fmla="*/ 2212 h 335"/>
                  <a:gd name="T16" fmla="*/ 184 w 121"/>
                  <a:gd name="T17" fmla="*/ 4264 h 335"/>
                  <a:gd name="T18" fmla="*/ 0 w 121"/>
                  <a:gd name="T19" fmla="*/ 4198 h 335"/>
                  <a:gd name="T20" fmla="*/ 832 w 121"/>
                  <a:gd name="T21" fmla="*/ 4411 h 335"/>
                  <a:gd name="T22" fmla="*/ 1598 w 121"/>
                  <a:gd name="T23" fmla="*/ 4255 h 335"/>
                  <a:gd name="T24" fmla="*/ 1503 w 121"/>
                  <a:gd name="T25" fmla="*/ 4264 h 3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1" h="335">
                    <a:moveTo>
                      <a:pt x="114" y="324"/>
                    </a:moveTo>
                    <a:cubicBezTo>
                      <a:pt x="83" y="324"/>
                      <a:pt x="79" y="254"/>
                      <a:pt x="79" y="168"/>
                    </a:cubicBezTo>
                    <a:cubicBezTo>
                      <a:pt x="79" y="82"/>
                      <a:pt x="83" y="12"/>
                      <a:pt x="114" y="12"/>
                    </a:cubicBezTo>
                    <a:cubicBezTo>
                      <a:pt x="115" y="12"/>
                      <a:pt x="117" y="12"/>
                      <a:pt x="119" y="12"/>
                    </a:cubicBezTo>
                    <a:cubicBezTo>
                      <a:pt x="108" y="5"/>
                      <a:pt x="87" y="0"/>
                      <a:pt x="63" y="0"/>
                    </a:cubicBezTo>
                    <a:cubicBezTo>
                      <a:pt x="39" y="0"/>
                      <a:pt x="18" y="5"/>
                      <a:pt x="7" y="13"/>
                    </a:cubicBezTo>
                    <a:cubicBezTo>
                      <a:pt x="9" y="12"/>
                      <a:pt x="12" y="12"/>
                      <a:pt x="14" y="12"/>
                    </a:cubicBezTo>
                    <a:cubicBezTo>
                      <a:pt x="45" y="12"/>
                      <a:pt x="48" y="82"/>
                      <a:pt x="48" y="168"/>
                    </a:cubicBezTo>
                    <a:cubicBezTo>
                      <a:pt x="48" y="254"/>
                      <a:pt x="45" y="324"/>
                      <a:pt x="14" y="324"/>
                    </a:cubicBezTo>
                    <a:cubicBezTo>
                      <a:pt x="9" y="324"/>
                      <a:pt x="4" y="323"/>
                      <a:pt x="0" y="319"/>
                    </a:cubicBezTo>
                    <a:cubicBezTo>
                      <a:pt x="10" y="328"/>
                      <a:pt x="35" y="335"/>
                      <a:pt x="63" y="335"/>
                    </a:cubicBezTo>
                    <a:cubicBezTo>
                      <a:pt x="87" y="335"/>
                      <a:pt x="108" y="330"/>
                      <a:pt x="121" y="323"/>
                    </a:cubicBezTo>
                    <a:cubicBezTo>
                      <a:pt x="118" y="324"/>
                      <a:pt x="116" y="324"/>
                      <a:pt x="114" y="324"/>
                    </a:cubicBezTo>
                    <a:close/>
                  </a:path>
                </a:pathLst>
              </a:custGeom>
              <a:solidFill>
                <a:srgbClr val="F60D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178" name="Freeform 10406"/>
              <p:cNvSpPr>
                <a:spLocks noEditPoints="1"/>
              </p:cNvSpPr>
              <p:nvPr/>
            </p:nvSpPr>
            <p:spPr bwMode="auto">
              <a:xfrm>
                <a:off x="4577" y="1218"/>
                <a:ext cx="286" cy="791"/>
              </a:xfrm>
              <a:custGeom>
                <a:avLst/>
                <a:gdLst>
                  <a:gd name="T0" fmla="*/ 1598 w 121"/>
                  <a:gd name="T1" fmla="*/ 4255 h 335"/>
                  <a:gd name="T2" fmla="*/ 1503 w 121"/>
                  <a:gd name="T3" fmla="*/ 4264 h 335"/>
                  <a:gd name="T4" fmla="*/ 1045 w 121"/>
                  <a:gd name="T5" fmla="*/ 2212 h 335"/>
                  <a:gd name="T6" fmla="*/ 1503 w 121"/>
                  <a:gd name="T7" fmla="*/ 156 h 335"/>
                  <a:gd name="T8" fmla="*/ 1569 w 121"/>
                  <a:gd name="T9" fmla="*/ 156 h 335"/>
                  <a:gd name="T10" fmla="*/ 832 w 121"/>
                  <a:gd name="T11" fmla="*/ 0 h 335"/>
                  <a:gd name="T12" fmla="*/ 95 w 121"/>
                  <a:gd name="T13" fmla="*/ 172 h 335"/>
                  <a:gd name="T14" fmla="*/ 184 w 121"/>
                  <a:gd name="T15" fmla="*/ 156 h 335"/>
                  <a:gd name="T16" fmla="*/ 631 w 121"/>
                  <a:gd name="T17" fmla="*/ 2212 h 335"/>
                  <a:gd name="T18" fmla="*/ 184 w 121"/>
                  <a:gd name="T19" fmla="*/ 4264 h 335"/>
                  <a:gd name="T20" fmla="*/ 0 w 121"/>
                  <a:gd name="T21" fmla="*/ 4198 h 335"/>
                  <a:gd name="T22" fmla="*/ 832 w 121"/>
                  <a:gd name="T23" fmla="*/ 4411 h 335"/>
                  <a:gd name="T24" fmla="*/ 1598 w 121"/>
                  <a:gd name="T25" fmla="*/ 4255 h 335"/>
                  <a:gd name="T26" fmla="*/ 532 w 121"/>
                  <a:gd name="T27" fmla="*/ 4170 h 335"/>
                  <a:gd name="T28" fmla="*/ 754 w 121"/>
                  <a:gd name="T29" fmla="*/ 2212 h 335"/>
                  <a:gd name="T30" fmla="*/ 503 w 121"/>
                  <a:gd name="T31" fmla="*/ 222 h 335"/>
                  <a:gd name="T32" fmla="*/ 832 w 121"/>
                  <a:gd name="T33" fmla="*/ 118 h 335"/>
                  <a:gd name="T34" fmla="*/ 1189 w 121"/>
                  <a:gd name="T35" fmla="*/ 213 h 335"/>
                  <a:gd name="T36" fmla="*/ 922 w 121"/>
                  <a:gd name="T37" fmla="*/ 2212 h 335"/>
                  <a:gd name="T38" fmla="*/ 1172 w 121"/>
                  <a:gd name="T39" fmla="*/ 4186 h 335"/>
                  <a:gd name="T40" fmla="*/ 832 w 121"/>
                  <a:gd name="T41" fmla="*/ 4293 h 335"/>
                  <a:gd name="T42" fmla="*/ 532 w 121"/>
                  <a:gd name="T43" fmla="*/ 4170 h 33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1" h="335">
                    <a:moveTo>
                      <a:pt x="121" y="323"/>
                    </a:moveTo>
                    <a:cubicBezTo>
                      <a:pt x="118" y="324"/>
                      <a:pt x="116" y="324"/>
                      <a:pt x="114" y="324"/>
                    </a:cubicBezTo>
                    <a:cubicBezTo>
                      <a:pt x="83" y="324"/>
                      <a:pt x="79" y="254"/>
                      <a:pt x="79" y="168"/>
                    </a:cubicBezTo>
                    <a:cubicBezTo>
                      <a:pt x="79" y="82"/>
                      <a:pt x="83" y="12"/>
                      <a:pt x="114" y="12"/>
                    </a:cubicBezTo>
                    <a:cubicBezTo>
                      <a:pt x="115" y="12"/>
                      <a:pt x="117" y="12"/>
                      <a:pt x="119" y="12"/>
                    </a:cubicBezTo>
                    <a:cubicBezTo>
                      <a:pt x="108" y="5"/>
                      <a:pt x="87" y="0"/>
                      <a:pt x="63" y="0"/>
                    </a:cubicBezTo>
                    <a:cubicBezTo>
                      <a:pt x="39" y="0"/>
                      <a:pt x="18" y="5"/>
                      <a:pt x="7" y="13"/>
                    </a:cubicBezTo>
                    <a:cubicBezTo>
                      <a:pt x="9" y="12"/>
                      <a:pt x="12" y="12"/>
                      <a:pt x="14" y="12"/>
                    </a:cubicBezTo>
                    <a:cubicBezTo>
                      <a:pt x="45" y="12"/>
                      <a:pt x="48" y="82"/>
                      <a:pt x="48" y="168"/>
                    </a:cubicBezTo>
                    <a:cubicBezTo>
                      <a:pt x="48" y="254"/>
                      <a:pt x="45" y="324"/>
                      <a:pt x="14" y="324"/>
                    </a:cubicBezTo>
                    <a:cubicBezTo>
                      <a:pt x="9" y="324"/>
                      <a:pt x="4" y="323"/>
                      <a:pt x="0" y="319"/>
                    </a:cubicBezTo>
                    <a:cubicBezTo>
                      <a:pt x="10" y="328"/>
                      <a:pt x="35" y="335"/>
                      <a:pt x="63" y="335"/>
                    </a:cubicBezTo>
                    <a:cubicBezTo>
                      <a:pt x="87" y="335"/>
                      <a:pt x="108" y="330"/>
                      <a:pt x="121" y="323"/>
                    </a:cubicBezTo>
                    <a:close/>
                    <a:moveTo>
                      <a:pt x="40" y="317"/>
                    </a:moveTo>
                    <a:cubicBezTo>
                      <a:pt x="56" y="291"/>
                      <a:pt x="57" y="234"/>
                      <a:pt x="57" y="168"/>
                    </a:cubicBezTo>
                    <a:cubicBezTo>
                      <a:pt x="57" y="101"/>
                      <a:pt x="56" y="42"/>
                      <a:pt x="38" y="17"/>
                    </a:cubicBezTo>
                    <a:cubicBezTo>
                      <a:pt x="37" y="15"/>
                      <a:pt x="53" y="9"/>
                      <a:pt x="63" y="9"/>
                    </a:cubicBezTo>
                    <a:cubicBezTo>
                      <a:pt x="74" y="9"/>
                      <a:pt x="91" y="15"/>
                      <a:pt x="90" y="16"/>
                    </a:cubicBezTo>
                    <a:cubicBezTo>
                      <a:pt x="72" y="42"/>
                      <a:pt x="70" y="101"/>
                      <a:pt x="70" y="168"/>
                    </a:cubicBezTo>
                    <a:cubicBezTo>
                      <a:pt x="70" y="234"/>
                      <a:pt x="72" y="292"/>
                      <a:pt x="89" y="318"/>
                    </a:cubicBezTo>
                    <a:cubicBezTo>
                      <a:pt x="90" y="320"/>
                      <a:pt x="73" y="326"/>
                      <a:pt x="63" y="326"/>
                    </a:cubicBezTo>
                    <a:cubicBezTo>
                      <a:pt x="53" y="326"/>
                      <a:pt x="38" y="320"/>
                      <a:pt x="40" y="317"/>
                    </a:cubicBezTo>
                    <a:close/>
                  </a:path>
                </a:pathLst>
              </a:custGeom>
              <a:solidFill>
                <a:srgbClr val="DD00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179" name="Freeform 10407"/>
              <p:cNvSpPr>
                <a:spLocks/>
              </p:cNvSpPr>
              <p:nvPr/>
            </p:nvSpPr>
            <p:spPr bwMode="auto">
              <a:xfrm>
                <a:off x="4775" y="1272"/>
                <a:ext cx="50" cy="681"/>
              </a:xfrm>
              <a:custGeom>
                <a:avLst/>
                <a:gdLst>
                  <a:gd name="T0" fmla="*/ 0 w 21"/>
                  <a:gd name="T1" fmla="*/ 1946 h 288"/>
                  <a:gd name="T2" fmla="*/ 214 w 21"/>
                  <a:gd name="T3" fmla="*/ 3807 h 288"/>
                  <a:gd name="T4" fmla="*/ 214 w 21"/>
                  <a:gd name="T5" fmla="*/ 3807 h 288"/>
                  <a:gd name="T6" fmla="*/ 79 w 21"/>
                  <a:gd name="T7" fmla="*/ 1946 h 288"/>
                  <a:gd name="T8" fmla="*/ 283 w 21"/>
                  <a:gd name="T9" fmla="*/ 0 h 288"/>
                  <a:gd name="T10" fmla="*/ 283 w 21"/>
                  <a:gd name="T11" fmla="*/ 0 h 288"/>
                  <a:gd name="T12" fmla="*/ 0 w 21"/>
                  <a:gd name="T13" fmla="*/ 1946 h 2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288">
                    <a:moveTo>
                      <a:pt x="0" y="147"/>
                    </a:moveTo>
                    <a:cubicBezTo>
                      <a:pt x="0" y="214"/>
                      <a:pt x="5" y="263"/>
                      <a:pt x="16" y="288"/>
                    </a:cubicBezTo>
                    <a:cubicBezTo>
                      <a:pt x="16" y="288"/>
                      <a:pt x="16" y="288"/>
                      <a:pt x="16" y="288"/>
                    </a:cubicBezTo>
                    <a:cubicBezTo>
                      <a:pt x="5" y="264"/>
                      <a:pt x="6" y="214"/>
                      <a:pt x="6" y="147"/>
                    </a:cubicBezTo>
                    <a:cubicBezTo>
                      <a:pt x="6" y="88"/>
                      <a:pt x="4" y="22"/>
                      <a:pt x="21" y="0"/>
                    </a:cubicBezTo>
                    <a:cubicBezTo>
                      <a:pt x="21" y="0"/>
                      <a:pt x="21" y="0"/>
                      <a:pt x="21" y="0"/>
                    </a:cubicBezTo>
                    <a:cubicBezTo>
                      <a:pt x="5" y="20"/>
                      <a:pt x="0" y="71"/>
                      <a:pt x="0" y="1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180" name="Freeform 10408"/>
              <p:cNvSpPr>
                <a:spLocks/>
              </p:cNvSpPr>
              <p:nvPr/>
            </p:nvSpPr>
            <p:spPr bwMode="auto">
              <a:xfrm>
                <a:off x="4901" y="1303"/>
                <a:ext cx="63" cy="619"/>
              </a:xfrm>
              <a:custGeom>
                <a:avLst/>
                <a:gdLst>
                  <a:gd name="T0" fmla="*/ 37 w 27"/>
                  <a:gd name="T1" fmla="*/ 95 h 262"/>
                  <a:gd name="T2" fmla="*/ 257 w 27"/>
                  <a:gd name="T3" fmla="*/ 725 h 262"/>
                  <a:gd name="T4" fmla="*/ 201 w 27"/>
                  <a:gd name="T5" fmla="*/ 1266 h 262"/>
                  <a:gd name="T6" fmla="*/ 114 w 27"/>
                  <a:gd name="T7" fmla="*/ 1770 h 262"/>
                  <a:gd name="T8" fmla="*/ 201 w 27"/>
                  <a:gd name="T9" fmla="*/ 2254 h 262"/>
                  <a:gd name="T10" fmla="*/ 266 w 27"/>
                  <a:gd name="T11" fmla="*/ 2741 h 262"/>
                  <a:gd name="T12" fmla="*/ 126 w 27"/>
                  <a:gd name="T13" fmla="*/ 3270 h 262"/>
                  <a:gd name="T14" fmla="*/ 126 w 27"/>
                  <a:gd name="T15" fmla="*/ 3322 h 262"/>
                  <a:gd name="T16" fmla="*/ 315 w 27"/>
                  <a:gd name="T17" fmla="*/ 2757 h 262"/>
                  <a:gd name="T18" fmla="*/ 257 w 27"/>
                  <a:gd name="T19" fmla="*/ 2244 h 262"/>
                  <a:gd name="T20" fmla="*/ 163 w 27"/>
                  <a:gd name="T21" fmla="*/ 1770 h 262"/>
                  <a:gd name="T22" fmla="*/ 240 w 27"/>
                  <a:gd name="T23" fmla="*/ 1278 h 262"/>
                  <a:gd name="T24" fmla="*/ 306 w 27"/>
                  <a:gd name="T25" fmla="*/ 714 h 262"/>
                  <a:gd name="T26" fmla="*/ 65 w 27"/>
                  <a:gd name="T27" fmla="*/ 106 h 262"/>
                  <a:gd name="T28" fmla="*/ 37 w 27"/>
                  <a:gd name="T29" fmla="*/ 95 h 2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 h="262">
                    <a:moveTo>
                      <a:pt x="3" y="7"/>
                    </a:moveTo>
                    <a:cubicBezTo>
                      <a:pt x="10" y="19"/>
                      <a:pt x="16" y="36"/>
                      <a:pt x="20" y="55"/>
                    </a:cubicBezTo>
                    <a:cubicBezTo>
                      <a:pt x="23" y="67"/>
                      <a:pt x="19" y="81"/>
                      <a:pt x="16" y="96"/>
                    </a:cubicBezTo>
                    <a:cubicBezTo>
                      <a:pt x="12" y="108"/>
                      <a:pt x="9" y="121"/>
                      <a:pt x="9" y="134"/>
                    </a:cubicBezTo>
                    <a:cubicBezTo>
                      <a:pt x="9" y="147"/>
                      <a:pt x="13" y="159"/>
                      <a:pt x="16" y="171"/>
                    </a:cubicBezTo>
                    <a:cubicBezTo>
                      <a:pt x="20" y="184"/>
                      <a:pt x="24" y="197"/>
                      <a:pt x="21" y="208"/>
                    </a:cubicBezTo>
                    <a:cubicBezTo>
                      <a:pt x="19" y="223"/>
                      <a:pt x="14" y="237"/>
                      <a:pt x="10" y="248"/>
                    </a:cubicBezTo>
                    <a:cubicBezTo>
                      <a:pt x="4" y="260"/>
                      <a:pt x="4" y="262"/>
                      <a:pt x="10" y="252"/>
                    </a:cubicBezTo>
                    <a:cubicBezTo>
                      <a:pt x="16" y="240"/>
                      <a:pt x="22" y="226"/>
                      <a:pt x="25" y="209"/>
                    </a:cubicBezTo>
                    <a:cubicBezTo>
                      <a:pt x="27" y="197"/>
                      <a:pt x="24" y="184"/>
                      <a:pt x="20" y="170"/>
                    </a:cubicBezTo>
                    <a:cubicBezTo>
                      <a:pt x="16" y="158"/>
                      <a:pt x="13" y="146"/>
                      <a:pt x="13" y="134"/>
                    </a:cubicBezTo>
                    <a:cubicBezTo>
                      <a:pt x="13" y="121"/>
                      <a:pt x="16" y="109"/>
                      <a:pt x="19" y="97"/>
                    </a:cubicBezTo>
                    <a:cubicBezTo>
                      <a:pt x="23" y="82"/>
                      <a:pt x="27" y="68"/>
                      <a:pt x="24" y="54"/>
                    </a:cubicBezTo>
                    <a:cubicBezTo>
                      <a:pt x="20" y="35"/>
                      <a:pt x="13" y="20"/>
                      <a:pt x="5" y="8"/>
                    </a:cubicBezTo>
                    <a:cubicBezTo>
                      <a:pt x="1" y="1"/>
                      <a:pt x="0" y="0"/>
                      <a:pt x="3"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181" name="Freeform 10409"/>
              <p:cNvSpPr>
                <a:spLocks/>
              </p:cNvSpPr>
              <p:nvPr/>
            </p:nvSpPr>
            <p:spPr bwMode="auto">
              <a:xfrm>
                <a:off x="4882" y="1277"/>
                <a:ext cx="75" cy="687"/>
              </a:xfrm>
              <a:custGeom>
                <a:avLst/>
                <a:gdLst>
                  <a:gd name="T0" fmla="*/ 0 w 32"/>
                  <a:gd name="T1" fmla="*/ 0 h 291"/>
                  <a:gd name="T2" fmla="*/ 298 w 32"/>
                  <a:gd name="T3" fmla="*/ 869 h 291"/>
                  <a:gd name="T4" fmla="*/ 230 w 32"/>
                  <a:gd name="T5" fmla="*/ 1409 h 291"/>
                  <a:gd name="T6" fmla="*/ 143 w 32"/>
                  <a:gd name="T7" fmla="*/ 1905 h 291"/>
                  <a:gd name="T8" fmla="*/ 230 w 32"/>
                  <a:gd name="T9" fmla="*/ 2396 h 291"/>
                  <a:gd name="T10" fmla="*/ 323 w 32"/>
                  <a:gd name="T11" fmla="*/ 2909 h 291"/>
                  <a:gd name="T12" fmla="*/ 0 w 32"/>
                  <a:gd name="T13" fmla="*/ 3829 h 291"/>
                  <a:gd name="T14" fmla="*/ 0 w 32"/>
                  <a:gd name="T15" fmla="*/ 3829 h 291"/>
                  <a:gd name="T16" fmla="*/ 384 w 32"/>
                  <a:gd name="T17" fmla="*/ 2892 h 291"/>
                  <a:gd name="T18" fmla="*/ 323 w 32"/>
                  <a:gd name="T19" fmla="*/ 2380 h 291"/>
                  <a:gd name="T20" fmla="*/ 230 w 32"/>
                  <a:gd name="T21" fmla="*/ 1905 h 291"/>
                  <a:gd name="T22" fmla="*/ 307 w 32"/>
                  <a:gd name="T23" fmla="*/ 1421 h 291"/>
                  <a:gd name="T24" fmla="*/ 373 w 32"/>
                  <a:gd name="T25" fmla="*/ 852 h 291"/>
                  <a:gd name="T26" fmla="*/ 0 w 32"/>
                  <a:gd name="T27" fmla="*/ 0 h 2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2" h="291">
                    <a:moveTo>
                      <a:pt x="0" y="0"/>
                    </a:moveTo>
                    <a:cubicBezTo>
                      <a:pt x="11" y="13"/>
                      <a:pt x="17" y="37"/>
                      <a:pt x="23" y="66"/>
                    </a:cubicBezTo>
                    <a:cubicBezTo>
                      <a:pt x="26" y="78"/>
                      <a:pt x="21" y="92"/>
                      <a:pt x="18" y="107"/>
                    </a:cubicBezTo>
                    <a:cubicBezTo>
                      <a:pt x="14" y="119"/>
                      <a:pt x="11" y="132"/>
                      <a:pt x="11" y="145"/>
                    </a:cubicBezTo>
                    <a:cubicBezTo>
                      <a:pt x="11" y="158"/>
                      <a:pt x="15" y="170"/>
                      <a:pt x="18" y="182"/>
                    </a:cubicBezTo>
                    <a:cubicBezTo>
                      <a:pt x="22" y="195"/>
                      <a:pt x="27" y="209"/>
                      <a:pt x="25" y="221"/>
                    </a:cubicBezTo>
                    <a:cubicBezTo>
                      <a:pt x="19" y="253"/>
                      <a:pt x="12" y="278"/>
                      <a:pt x="0" y="291"/>
                    </a:cubicBezTo>
                    <a:cubicBezTo>
                      <a:pt x="0" y="291"/>
                      <a:pt x="0" y="291"/>
                      <a:pt x="0" y="291"/>
                    </a:cubicBezTo>
                    <a:cubicBezTo>
                      <a:pt x="12" y="277"/>
                      <a:pt x="24" y="253"/>
                      <a:pt x="30" y="220"/>
                    </a:cubicBezTo>
                    <a:cubicBezTo>
                      <a:pt x="32" y="208"/>
                      <a:pt x="29" y="195"/>
                      <a:pt x="25" y="181"/>
                    </a:cubicBezTo>
                    <a:cubicBezTo>
                      <a:pt x="21" y="169"/>
                      <a:pt x="18" y="157"/>
                      <a:pt x="18" y="145"/>
                    </a:cubicBezTo>
                    <a:cubicBezTo>
                      <a:pt x="18" y="132"/>
                      <a:pt x="21" y="120"/>
                      <a:pt x="24" y="108"/>
                    </a:cubicBezTo>
                    <a:cubicBezTo>
                      <a:pt x="28" y="93"/>
                      <a:pt x="32" y="79"/>
                      <a:pt x="29" y="65"/>
                    </a:cubicBezTo>
                    <a:cubicBezTo>
                      <a:pt x="23" y="36"/>
                      <a:pt x="12" y="13"/>
                      <a:pt x="0" y="0"/>
                    </a:cubicBezTo>
                    <a:close/>
                  </a:path>
                </a:pathLst>
              </a:custGeom>
              <a:solidFill>
                <a:srgbClr val="FF35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182" name="Freeform 10410"/>
              <p:cNvSpPr>
                <a:spLocks/>
              </p:cNvSpPr>
              <p:nvPr/>
            </p:nvSpPr>
            <p:spPr bwMode="auto">
              <a:xfrm>
                <a:off x="4499" y="1263"/>
                <a:ext cx="92" cy="609"/>
              </a:xfrm>
              <a:custGeom>
                <a:avLst/>
                <a:gdLst>
                  <a:gd name="T0" fmla="*/ 50 w 39"/>
                  <a:gd name="T1" fmla="*/ 937 h 258"/>
                  <a:gd name="T2" fmla="*/ 118 w 39"/>
                  <a:gd name="T3" fmla="*/ 1499 h 258"/>
                  <a:gd name="T4" fmla="*/ 196 w 39"/>
                  <a:gd name="T5" fmla="*/ 1983 h 258"/>
                  <a:gd name="T6" fmla="*/ 106 w 39"/>
                  <a:gd name="T7" fmla="*/ 2457 h 258"/>
                  <a:gd name="T8" fmla="*/ 40 w 39"/>
                  <a:gd name="T9" fmla="*/ 2969 h 258"/>
                  <a:gd name="T10" fmla="*/ 172 w 39"/>
                  <a:gd name="T11" fmla="*/ 3394 h 258"/>
                  <a:gd name="T12" fmla="*/ 172 w 39"/>
                  <a:gd name="T13" fmla="*/ 3394 h 258"/>
                  <a:gd name="T14" fmla="*/ 78 w 39"/>
                  <a:gd name="T15" fmla="*/ 2958 h 258"/>
                  <a:gd name="T16" fmla="*/ 184 w 39"/>
                  <a:gd name="T17" fmla="*/ 2474 h 258"/>
                  <a:gd name="T18" fmla="*/ 300 w 39"/>
                  <a:gd name="T19" fmla="*/ 1983 h 258"/>
                  <a:gd name="T20" fmla="*/ 184 w 39"/>
                  <a:gd name="T21" fmla="*/ 1487 h 258"/>
                  <a:gd name="T22" fmla="*/ 94 w 39"/>
                  <a:gd name="T23" fmla="*/ 947 h 258"/>
                  <a:gd name="T24" fmla="*/ 512 w 39"/>
                  <a:gd name="T25" fmla="*/ 0 h 258"/>
                  <a:gd name="T26" fmla="*/ 512 w 39"/>
                  <a:gd name="T27" fmla="*/ 0 h 258"/>
                  <a:gd name="T28" fmla="*/ 50 w 39"/>
                  <a:gd name="T29" fmla="*/ 937 h 2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 h="258">
                    <a:moveTo>
                      <a:pt x="4" y="71"/>
                    </a:moveTo>
                    <a:cubicBezTo>
                      <a:pt x="1" y="85"/>
                      <a:pt x="5" y="99"/>
                      <a:pt x="9" y="114"/>
                    </a:cubicBezTo>
                    <a:cubicBezTo>
                      <a:pt x="12" y="126"/>
                      <a:pt x="15" y="138"/>
                      <a:pt x="15" y="151"/>
                    </a:cubicBezTo>
                    <a:cubicBezTo>
                      <a:pt x="15" y="163"/>
                      <a:pt x="11" y="175"/>
                      <a:pt x="8" y="187"/>
                    </a:cubicBezTo>
                    <a:cubicBezTo>
                      <a:pt x="4" y="201"/>
                      <a:pt x="0" y="214"/>
                      <a:pt x="3" y="226"/>
                    </a:cubicBezTo>
                    <a:cubicBezTo>
                      <a:pt x="5" y="238"/>
                      <a:pt x="10" y="248"/>
                      <a:pt x="13" y="258"/>
                    </a:cubicBezTo>
                    <a:cubicBezTo>
                      <a:pt x="13" y="258"/>
                      <a:pt x="13" y="258"/>
                      <a:pt x="13" y="258"/>
                    </a:cubicBezTo>
                    <a:cubicBezTo>
                      <a:pt x="10" y="249"/>
                      <a:pt x="9" y="237"/>
                      <a:pt x="6" y="225"/>
                    </a:cubicBezTo>
                    <a:cubicBezTo>
                      <a:pt x="4" y="214"/>
                      <a:pt x="10" y="201"/>
                      <a:pt x="14" y="188"/>
                    </a:cubicBezTo>
                    <a:cubicBezTo>
                      <a:pt x="17" y="176"/>
                      <a:pt x="23" y="164"/>
                      <a:pt x="23" y="151"/>
                    </a:cubicBezTo>
                    <a:cubicBezTo>
                      <a:pt x="23" y="138"/>
                      <a:pt x="18" y="125"/>
                      <a:pt x="14" y="113"/>
                    </a:cubicBezTo>
                    <a:cubicBezTo>
                      <a:pt x="11" y="98"/>
                      <a:pt x="5" y="84"/>
                      <a:pt x="7" y="72"/>
                    </a:cubicBezTo>
                    <a:cubicBezTo>
                      <a:pt x="15" y="38"/>
                      <a:pt x="25" y="10"/>
                      <a:pt x="39" y="0"/>
                    </a:cubicBezTo>
                    <a:cubicBezTo>
                      <a:pt x="39" y="0"/>
                      <a:pt x="39" y="0"/>
                      <a:pt x="39" y="0"/>
                    </a:cubicBezTo>
                    <a:cubicBezTo>
                      <a:pt x="24" y="11"/>
                      <a:pt x="11" y="35"/>
                      <a:pt x="4" y="7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183" name="Freeform 10411"/>
              <p:cNvSpPr>
                <a:spLocks/>
              </p:cNvSpPr>
              <p:nvPr/>
            </p:nvSpPr>
            <p:spPr bwMode="auto">
              <a:xfrm>
                <a:off x="4525" y="1265"/>
                <a:ext cx="168" cy="725"/>
              </a:xfrm>
              <a:custGeom>
                <a:avLst/>
                <a:gdLst>
                  <a:gd name="T0" fmla="*/ 660 w 71"/>
                  <a:gd name="T1" fmla="*/ 0 h 307"/>
                  <a:gd name="T2" fmla="*/ 783 w 71"/>
                  <a:gd name="T3" fmla="*/ 1672 h 307"/>
                  <a:gd name="T4" fmla="*/ 331 w 71"/>
                  <a:gd name="T5" fmla="*/ 3727 h 307"/>
                  <a:gd name="T6" fmla="*/ 0 w 71"/>
                  <a:gd name="T7" fmla="*/ 3490 h 307"/>
                  <a:gd name="T8" fmla="*/ 492 w 71"/>
                  <a:gd name="T9" fmla="*/ 4043 h 307"/>
                  <a:gd name="T10" fmla="*/ 942 w 71"/>
                  <a:gd name="T11" fmla="*/ 1974 h 307"/>
                  <a:gd name="T12" fmla="*/ 660 w 71"/>
                  <a:gd name="T13" fmla="*/ 0 h 3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 h="307">
                    <a:moveTo>
                      <a:pt x="50" y="0"/>
                    </a:moveTo>
                    <a:cubicBezTo>
                      <a:pt x="58" y="28"/>
                      <a:pt x="59" y="74"/>
                      <a:pt x="59" y="127"/>
                    </a:cubicBezTo>
                    <a:cubicBezTo>
                      <a:pt x="59" y="213"/>
                      <a:pt x="56" y="283"/>
                      <a:pt x="25" y="283"/>
                    </a:cubicBezTo>
                    <a:cubicBezTo>
                      <a:pt x="16" y="283"/>
                      <a:pt x="7" y="277"/>
                      <a:pt x="0" y="265"/>
                    </a:cubicBezTo>
                    <a:cubicBezTo>
                      <a:pt x="9" y="291"/>
                      <a:pt x="23" y="307"/>
                      <a:pt x="37" y="307"/>
                    </a:cubicBezTo>
                    <a:cubicBezTo>
                      <a:pt x="68" y="307"/>
                      <a:pt x="71" y="237"/>
                      <a:pt x="71" y="150"/>
                    </a:cubicBezTo>
                    <a:cubicBezTo>
                      <a:pt x="71" y="78"/>
                      <a:pt x="69" y="18"/>
                      <a:pt x="50" y="0"/>
                    </a:cubicBezTo>
                    <a:close/>
                  </a:path>
                </a:pathLst>
              </a:custGeom>
              <a:solidFill>
                <a:srgbClr val="FF3A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184" name="Freeform 10412"/>
              <p:cNvSpPr>
                <a:spLocks/>
              </p:cNvSpPr>
              <p:nvPr/>
            </p:nvSpPr>
            <p:spPr bwMode="auto">
              <a:xfrm>
                <a:off x="4607" y="1260"/>
                <a:ext cx="86" cy="730"/>
              </a:xfrm>
              <a:custGeom>
                <a:avLst/>
                <a:gdLst>
                  <a:gd name="T0" fmla="*/ 205 w 36"/>
                  <a:gd name="T1" fmla="*/ 28 h 309"/>
                  <a:gd name="T2" fmla="*/ 435 w 36"/>
                  <a:gd name="T3" fmla="*/ 2003 h 309"/>
                  <a:gd name="T4" fmla="*/ 0 w 36"/>
                  <a:gd name="T5" fmla="*/ 4075 h 309"/>
                  <a:gd name="T6" fmla="*/ 0 w 36"/>
                  <a:gd name="T7" fmla="*/ 4075 h 309"/>
                  <a:gd name="T8" fmla="*/ 490 w 36"/>
                  <a:gd name="T9" fmla="*/ 2003 h 309"/>
                  <a:gd name="T10" fmla="*/ 189 w 36"/>
                  <a:gd name="T11" fmla="*/ 0 h 309"/>
                  <a:gd name="T12" fmla="*/ 205 w 36"/>
                  <a:gd name="T13" fmla="*/ 28 h 3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309">
                    <a:moveTo>
                      <a:pt x="15" y="2"/>
                    </a:moveTo>
                    <a:cubicBezTo>
                      <a:pt x="34" y="20"/>
                      <a:pt x="32" y="90"/>
                      <a:pt x="32" y="152"/>
                    </a:cubicBezTo>
                    <a:cubicBezTo>
                      <a:pt x="32" y="231"/>
                      <a:pt x="30" y="309"/>
                      <a:pt x="0" y="309"/>
                    </a:cubicBezTo>
                    <a:cubicBezTo>
                      <a:pt x="0" y="309"/>
                      <a:pt x="0" y="309"/>
                      <a:pt x="0" y="309"/>
                    </a:cubicBezTo>
                    <a:cubicBezTo>
                      <a:pt x="33" y="309"/>
                      <a:pt x="36" y="236"/>
                      <a:pt x="36" y="152"/>
                    </a:cubicBezTo>
                    <a:cubicBezTo>
                      <a:pt x="36" y="72"/>
                      <a:pt x="32" y="18"/>
                      <a:pt x="14" y="0"/>
                    </a:cubicBezTo>
                    <a:lnTo>
                      <a:pt x="1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185" name="Freeform 10413"/>
              <p:cNvSpPr>
                <a:spLocks/>
              </p:cNvSpPr>
              <p:nvPr/>
            </p:nvSpPr>
            <p:spPr bwMode="auto">
              <a:xfrm>
                <a:off x="4662" y="1239"/>
                <a:ext cx="73" cy="62"/>
              </a:xfrm>
              <a:custGeom>
                <a:avLst/>
                <a:gdLst>
                  <a:gd name="T0" fmla="*/ 405 w 31"/>
                  <a:gd name="T1" fmla="*/ 29 h 26"/>
                  <a:gd name="T2" fmla="*/ 134 w 31"/>
                  <a:gd name="T3" fmla="*/ 353 h 26"/>
                  <a:gd name="T4" fmla="*/ 0 w 31"/>
                  <a:gd name="T5" fmla="*/ 107 h 26"/>
                  <a:gd name="T6" fmla="*/ 327 w 31"/>
                  <a:gd name="T7" fmla="*/ 41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26">
                    <a:moveTo>
                      <a:pt x="31" y="2"/>
                    </a:moveTo>
                    <a:cubicBezTo>
                      <a:pt x="19" y="0"/>
                      <a:pt x="7" y="15"/>
                      <a:pt x="10" y="26"/>
                    </a:cubicBezTo>
                    <a:cubicBezTo>
                      <a:pt x="9" y="20"/>
                      <a:pt x="0" y="13"/>
                      <a:pt x="0" y="8"/>
                    </a:cubicBezTo>
                    <a:cubicBezTo>
                      <a:pt x="6" y="4"/>
                      <a:pt x="12" y="0"/>
                      <a:pt x="25" y="3"/>
                    </a:cubicBezTo>
                  </a:path>
                </a:pathLst>
              </a:custGeom>
              <a:solidFill>
                <a:srgbClr val="DD00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186" name="Freeform 10414"/>
              <p:cNvSpPr>
                <a:spLocks/>
              </p:cNvSpPr>
              <p:nvPr/>
            </p:nvSpPr>
            <p:spPr bwMode="auto">
              <a:xfrm>
                <a:off x="4655" y="1232"/>
                <a:ext cx="142" cy="26"/>
              </a:xfrm>
              <a:custGeom>
                <a:avLst/>
                <a:gdLst>
                  <a:gd name="T0" fmla="*/ 0 w 60"/>
                  <a:gd name="T1" fmla="*/ 144 h 11"/>
                  <a:gd name="T2" fmla="*/ 12 w 60"/>
                  <a:gd name="T3" fmla="*/ 135 h 11"/>
                  <a:gd name="T4" fmla="*/ 398 w 60"/>
                  <a:gd name="T5" fmla="*/ 50 h 11"/>
                  <a:gd name="T6" fmla="*/ 767 w 60"/>
                  <a:gd name="T7" fmla="*/ 135 h 11"/>
                  <a:gd name="T8" fmla="*/ 795 w 60"/>
                  <a:gd name="T9" fmla="*/ 135 h 11"/>
                  <a:gd name="T10" fmla="*/ 398 w 60"/>
                  <a:gd name="T11" fmla="*/ 0 h 11"/>
                  <a:gd name="T12" fmla="*/ 0 w 60"/>
                  <a:gd name="T13" fmla="*/ 144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11">
                    <a:moveTo>
                      <a:pt x="0" y="11"/>
                    </a:moveTo>
                    <a:cubicBezTo>
                      <a:pt x="1" y="10"/>
                      <a:pt x="1" y="10"/>
                      <a:pt x="1" y="10"/>
                    </a:cubicBezTo>
                    <a:cubicBezTo>
                      <a:pt x="7" y="6"/>
                      <a:pt x="18" y="4"/>
                      <a:pt x="30" y="4"/>
                    </a:cubicBezTo>
                    <a:cubicBezTo>
                      <a:pt x="42" y="4"/>
                      <a:pt x="53" y="6"/>
                      <a:pt x="58" y="10"/>
                    </a:cubicBezTo>
                    <a:cubicBezTo>
                      <a:pt x="60" y="10"/>
                      <a:pt x="60" y="10"/>
                      <a:pt x="60" y="10"/>
                    </a:cubicBezTo>
                    <a:cubicBezTo>
                      <a:pt x="53" y="6"/>
                      <a:pt x="43" y="0"/>
                      <a:pt x="30" y="0"/>
                    </a:cubicBezTo>
                    <a:cubicBezTo>
                      <a:pt x="17" y="0"/>
                      <a:pt x="7" y="6"/>
                      <a:pt x="0"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187" name="Freeform 10415"/>
              <p:cNvSpPr>
                <a:spLocks/>
              </p:cNvSpPr>
              <p:nvPr/>
            </p:nvSpPr>
            <p:spPr bwMode="auto">
              <a:xfrm>
                <a:off x="4763" y="1246"/>
                <a:ext cx="206" cy="737"/>
              </a:xfrm>
              <a:custGeom>
                <a:avLst/>
                <a:gdLst>
                  <a:gd name="T0" fmla="*/ 1087 w 87"/>
                  <a:gd name="T1" fmla="*/ 1004 h 312"/>
                  <a:gd name="T2" fmla="*/ 942 w 87"/>
                  <a:gd name="T3" fmla="*/ 2060 h 312"/>
                  <a:gd name="T4" fmla="*/ 1103 w 87"/>
                  <a:gd name="T5" fmla="*/ 3031 h 312"/>
                  <a:gd name="T6" fmla="*/ 466 w 87"/>
                  <a:gd name="T7" fmla="*/ 4113 h 312"/>
                  <a:gd name="T8" fmla="*/ 0 w 87"/>
                  <a:gd name="T9" fmla="*/ 2060 h 312"/>
                  <a:gd name="T10" fmla="*/ 466 w 87"/>
                  <a:gd name="T11" fmla="*/ 0 h 312"/>
                  <a:gd name="T12" fmla="*/ 1087 w 87"/>
                  <a:gd name="T13" fmla="*/ 1004 h 3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 h="312">
                    <a:moveTo>
                      <a:pt x="82" y="76"/>
                    </a:moveTo>
                    <a:cubicBezTo>
                      <a:pt x="87" y="100"/>
                      <a:pt x="71" y="127"/>
                      <a:pt x="71" y="156"/>
                    </a:cubicBezTo>
                    <a:cubicBezTo>
                      <a:pt x="71" y="183"/>
                      <a:pt x="87" y="208"/>
                      <a:pt x="83" y="230"/>
                    </a:cubicBezTo>
                    <a:cubicBezTo>
                      <a:pt x="74" y="279"/>
                      <a:pt x="56" y="312"/>
                      <a:pt x="35" y="312"/>
                    </a:cubicBezTo>
                    <a:cubicBezTo>
                      <a:pt x="4" y="312"/>
                      <a:pt x="0" y="242"/>
                      <a:pt x="0" y="156"/>
                    </a:cubicBezTo>
                    <a:cubicBezTo>
                      <a:pt x="0" y="70"/>
                      <a:pt x="4" y="0"/>
                      <a:pt x="35" y="0"/>
                    </a:cubicBezTo>
                    <a:cubicBezTo>
                      <a:pt x="55" y="0"/>
                      <a:pt x="72" y="30"/>
                      <a:pt x="82" y="76"/>
                    </a:cubicBezTo>
                    <a:close/>
                  </a:path>
                </a:pathLst>
              </a:custGeom>
              <a:noFill/>
              <a:ln w="6350" cap="rnd">
                <a:solidFill>
                  <a:srgbClr val="66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PT" sz="2000">
                  <a:latin typeface="+mj-lt"/>
                </a:endParaRPr>
              </a:p>
            </p:txBody>
          </p:sp>
          <p:sp>
            <p:nvSpPr>
              <p:cNvPr id="188" name="Freeform 10416"/>
              <p:cNvSpPr>
                <a:spLocks/>
              </p:cNvSpPr>
              <p:nvPr/>
            </p:nvSpPr>
            <p:spPr bwMode="auto">
              <a:xfrm>
                <a:off x="4485" y="1246"/>
                <a:ext cx="205" cy="737"/>
              </a:xfrm>
              <a:custGeom>
                <a:avLst/>
                <a:gdLst>
                  <a:gd name="T0" fmla="*/ 78 w 87"/>
                  <a:gd name="T1" fmla="*/ 1004 h 312"/>
                  <a:gd name="T2" fmla="*/ 221 w 87"/>
                  <a:gd name="T3" fmla="*/ 2060 h 312"/>
                  <a:gd name="T4" fmla="*/ 66 w 87"/>
                  <a:gd name="T5" fmla="*/ 3031 h 312"/>
                  <a:gd name="T6" fmla="*/ 695 w 87"/>
                  <a:gd name="T7" fmla="*/ 4113 h 312"/>
                  <a:gd name="T8" fmla="*/ 1138 w 87"/>
                  <a:gd name="T9" fmla="*/ 2060 h 312"/>
                  <a:gd name="T10" fmla="*/ 695 w 87"/>
                  <a:gd name="T11" fmla="*/ 0 h 312"/>
                  <a:gd name="T12" fmla="*/ 78 w 87"/>
                  <a:gd name="T13" fmla="*/ 1004 h 3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 h="312">
                    <a:moveTo>
                      <a:pt x="6" y="76"/>
                    </a:moveTo>
                    <a:cubicBezTo>
                      <a:pt x="1" y="100"/>
                      <a:pt x="17" y="127"/>
                      <a:pt x="17" y="156"/>
                    </a:cubicBezTo>
                    <a:cubicBezTo>
                      <a:pt x="17" y="183"/>
                      <a:pt x="0" y="208"/>
                      <a:pt x="5" y="230"/>
                    </a:cubicBezTo>
                    <a:cubicBezTo>
                      <a:pt x="14" y="279"/>
                      <a:pt x="32" y="312"/>
                      <a:pt x="53" y="312"/>
                    </a:cubicBezTo>
                    <a:cubicBezTo>
                      <a:pt x="84" y="312"/>
                      <a:pt x="87" y="242"/>
                      <a:pt x="87" y="156"/>
                    </a:cubicBezTo>
                    <a:cubicBezTo>
                      <a:pt x="87" y="70"/>
                      <a:pt x="84" y="0"/>
                      <a:pt x="53" y="0"/>
                    </a:cubicBezTo>
                    <a:cubicBezTo>
                      <a:pt x="33" y="0"/>
                      <a:pt x="15" y="30"/>
                      <a:pt x="6" y="76"/>
                    </a:cubicBezTo>
                    <a:close/>
                  </a:path>
                </a:pathLst>
              </a:custGeom>
              <a:noFill/>
              <a:ln w="6350" cap="rnd">
                <a:solidFill>
                  <a:srgbClr val="66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PT" sz="2000">
                  <a:latin typeface="+mj-lt"/>
                </a:endParaRPr>
              </a:p>
            </p:txBody>
          </p:sp>
          <p:sp>
            <p:nvSpPr>
              <p:cNvPr id="189" name="Freeform 10417"/>
              <p:cNvSpPr>
                <a:spLocks/>
              </p:cNvSpPr>
              <p:nvPr/>
            </p:nvSpPr>
            <p:spPr bwMode="auto">
              <a:xfrm>
                <a:off x="4577" y="1218"/>
                <a:ext cx="286" cy="791"/>
              </a:xfrm>
              <a:custGeom>
                <a:avLst/>
                <a:gdLst>
                  <a:gd name="T0" fmla="*/ 1503 w 121"/>
                  <a:gd name="T1" fmla="*/ 4264 h 335"/>
                  <a:gd name="T2" fmla="*/ 1045 w 121"/>
                  <a:gd name="T3" fmla="*/ 2212 h 335"/>
                  <a:gd name="T4" fmla="*/ 1503 w 121"/>
                  <a:gd name="T5" fmla="*/ 156 h 335"/>
                  <a:gd name="T6" fmla="*/ 1569 w 121"/>
                  <a:gd name="T7" fmla="*/ 156 h 335"/>
                  <a:gd name="T8" fmla="*/ 832 w 121"/>
                  <a:gd name="T9" fmla="*/ 0 h 335"/>
                  <a:gd name="T10" fmla="*/ 95 w 121"/>
                  <a:gd name="T11" fmla="*/ 172 h 335"/>
                  <a:gd name="T12" fmla="*/ 184 w 121"/>
                  <a:gd name="T13" fmla="*/ 156 h 335"/>
                  <a:gd name="T14" fmla="*/ 631 w 121"/>
                  <a:gd name="T15" fmla="*/ 2212 h 335"/>
                  <a:gd name="T16" fmla="*/ 184 w 121"/>
                  <a:gd name="T17" fmla="*/ 4264 h 335"/>
                  <a:gd name="T18" fmla="*/ 0 w 121"/>
                  <a:gd name="T19" fmla="*/ 4198 h 335"/>
                  <a:gd name="T20" fmla="*/ 832 w 121"/>
                  <a:gd name="T21" fmla="*/ 4411 h 335"/>
                  <a:gd name="T22" fmla="*/ 1598 w 121"/>
                  <a:gd name="T23" fmla="*/ 4255 h 335"/>
                  <a:gd name="T24" fmla="*/ 1503 w 121"/>
                  <a:gd name="T25" fmla="*/ 4264 h 3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1" h="335">
                    <a:moveTo>
                      <a:pt x="114" y="324"/>
                    </a:moveTo>
                    <a:cubicBezTo>
                      <a:pt x="83" y="324"/>
                      <a:pt x="79" y="254"/>
                      <a:pt x="79" y="168"/>
                    </a:cubicBezTo>
                    <a:cubicBezTo>
                      <a:pt x="79" y="82"/>
                      <a:pt x="83" y="12"/>
                      <a:pt x="114" y="12"/>
                    </a:cubicBezTo>
                    <a:cubicBezTo>
                      <a:pt x="115" y="12"/>
                      <a:pt x="117" y="12"/>
                      <a:pt x="119" y="12"/>
                    </a:cubicBezTo>
                    <a:cubicBezTo>
                      <a:pt x="108" y="5"/>
                      <a:pt x="87" y="0"/>
                      <a:pt x="63" y="0"/>
                    </a:cubicBezTo>
                    <a:cubicBezTo>
                      <a:pt x="39" y="0"/>
                      <a:pt x="18" y="5"/>
                      <a:pt x="7" y="13"/>
                    </a:cubicBezTo>
                    <a:cubicBezTo>
                      <a:pt x="9" y="12"/>
                      <a:pt x="12" y="12"/>
                      <a:pt x="14" y="12"/>
                    </a:cubicBezTo>
                    <a:cubicBezTo>
                      <a:pt x="45" y="12"/>
                      <a:pt x="48" y="82"/>
                      <a:pt x="48" y="168"/>
                    </a:cubicBezTo>
                    <a:cubicBezTo>
                      <a:pt x="48" y="254"/>
                      <a:pt x="45" y="324"/>
                      <a:pt x="14" y="324"/>
                    </a:cubicBezTo>
                    <a:cubicBezTo>
                      <a:pt x="9" y="324"/>
                      <a:pt x="4" y="323"/>
                      <a:pt x="0" y="319"/>
                    </a:cubicBezTo>
                    <a:cubicBezTo>
                      <a:pt x="10" y="328"/>
                      <a:pt x="35" y="335"/>
                      <a:pt x="63" y="335"/>
                    </a:cubicBezTo>
                    <a:cubicBezTo>
                      <a:pt x="87" y="335"/>
                      <a:pt x="108" y="330"/>
                      <a:pt x="121" y="323"/>
                    </a:cubicBezTo>
                    <a:cubicBezTo>
                      <a:pt x="118" y="324"/>
                      <a:pt x="116" y="324"/>
                      <a:pt x="114" y="324"/>
                    </a:cubicBezTo>
                    <a:close/>
                  </a:path>
                </a:pathLst>
              </a:custGeom>
              <a:noFill/>
              <a:ln w="6350" cap="rnd">
                <a:solidFill>
                  <a:srgbClr val="66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PT" sz="2000">
                  <a:latin typeface="+mj-lt"/>
                </a:endParaRPr>
              </a:p>
            </p:txBody>
          </p:sp>
          <p:sp>
            <p:nvSpPr>
              <p:cNvPr id="190" name="Freeform 10418"/>
              <p:cNvSpPr>
                <a:spLocks/>
              </p:cNvSpPr>
              <p:nvPr/>
            </p:nvSpPr>
            <p:spPr bwMode="auto">
              <a:xfrm>
                <a:off x="4655" y="1241"/>
                <a:ext cx="139" cy="17"/>
              </a:xfrm>
              <a:custGeom>
                <a:avLst/>
                <a:gdLst>
                  <a:gd name="T0" fmla="*/ 770 w 59"/>
                  <a:gd name="T1" fmla="*/ 100 h 7"/>
                  <a:gd name="T2" fmla="*/ 393 w 59"/>
                  <a:gd name="T3" fmla="*/ 0 h 7"/>
                  <a:gd name="T4" fmla="*/ 0 w 59"/>
                  <a:gd name="T5" fmla="*/ 100 h 7"/>
                  <a:gd name="T6" fmla="*/ 0 60000 65536"/>
                  <a:gd name="T7" fmla="*/ 0 60000 65536"/>
                  <a:gd name="T8" fmla="*/ 0 60000 65536"/>
                </a:gdLst>
                <a:ahLst/>
                <a:cxnLst>
                  <a:cxn ang="T6">
                    <a:pos x="T0" y="T1"/>
                  </a:cxn>
                  <a:cxn ang="T7">
                    <a:pos x="T2" y="T3"/>
                  </a:cxn>
                  <a:cxn ang="T8">
                    <a:pos x="T4" y="T5"/>
                  </a:cxn>
                </a:cxnLst>
                <a:rect l="0" t="0" r="r" b="b"/>
                <a:pathLst>
                  <a:path w="59" h="7">
                    <a:moveTo>
                      <a:pt x="59" y="7"/>
                    </a:moveTo>
                    <a:cubicBezTo>
                      <a:pt x="54" y="3"/>
                      <a:pt x="43" y="0"/>
                      <a:pt x="30" y="0"/>
                    </a:cubicBezTo>
                    <a:cubicBezTo>
                      <a:pt x="17" y="0"/>
                      <a:pt x="6" y="3"/>
                      <a:pt x="0" y="7"/>
                    </a:cubicBezTo>
                  </a:path>
                </a:pathLst>
              </a:custGeom>
              <a:noFill/>
              <a:ln w="6350" cap="rnd">
                <a:solidFill>
                  <a:srgbClr val="66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PT" sz="2000">
                  <a:latin typeface="+mj-lt"/>
                </a:endParaRPr>
              </a:p>
            </p:txBody>
          </p:sp>
          <p:sp>
            <p:nvSpPr>
              <p:cNvPr id="191" name="Freeform 10419"/>
              <p:cNvSpPr>
                <a:spLocks/>
              </p:cNvSpPr>
              <p:nvPr/>
            </p:nvSpPr>
            <p:spPr bwMode="auto">
              <a:xfrm>
                <a:off x="4664" y="1971"/>
                <a:ext cx="125" cy="12"/>
              </a:xfrm>
              <a:custGeom>
                <a:avLst/>
                <a:gdLst>
                  <a:gd name="T0" fmla="*/ 0 w 53"/>
                  <a:gd name="T1" fmla="*/ 0 h 5"/>
                  <a:gd name="T2" fmla="*/ 377 w 53"/>
                  <a:gd name="T3" fmla="*/ 70 h 5"/>
                  <a:gd name="T4" fmla="*/ 696 w 53"/>
                  <a:gd name="T5" fmla="*/ 0 h 5"/>
                  <a:gd name="T6" fmla="*/ 0 60000 65536"/>
                  <a:gd name="T7" fmla="*/ 0 60000 65536"/>
                  <a:gd name="T8" fmla="*/ 0 60000 65536"/>
                </a:gdLst>
                <a:ahLst/>
                <a:cxnLst>
                  <a:cxn ang="T6">
                    <a:pos x="T0" y="T1"/>
                  </a:cxn>
                  <a:cxn ang="T7">
                    <a:pos x="T2" y="T3"/>
                  </a:cxn>
                  <a:cxn ang="T8">
                    <a:pos x="T4" y="T5"/>
                  </a:cxn>
                </a:cxnLst>
                <a:rect l="0" t="0" r="r" b="b"/>
                <a:pathLst>
                  <a:path w="53" h="5">
                    <a:moveTo>
                      <a:pt x="0" y="0"/>
                    </a:moveTo>
                    <a:cubicBezTo>
                      <a:pt x="4" y="4"/>
                      <a:pt x="17" y="5"/>
                      <a:pt x="29" y="5"/>
                    </a:cubicBezTo>
                    <a:cubicBezTo>
                      <a:pt x="39" y="5"/>
                      <a:pt x="47" y="3"/>
                      <a:pt x="53" y="0"/>
                    </a:cubicBezTo>
                  </a:path>
                </a:pathLst>
              </a:custGeom>
              <a:noFill/>
              <a:ln w="6350" cap="rnd">
                <a:solidFill>
                  <a:srgbClr val="66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PT" sz="2000">
                  <a:latin typeface="+mj-lt"/>
                </a:endParaRPr>
              </a:p>
            </p:txBody>
          </p:sp>
          <p:sp>
            <p:nvSpPr>
              <p:cNvPr id="192" name="Freeform 10420"/>
              <p:cNvSpPr>
                <a:spLocks/>
              </p:cNvSpPr>
              <p:nvPr/>
            </p:nvSpPr>
            <p:spPr bwMode="auto">
              <a:xfrm>
                <a:off x="4749" y="1272"/>
                <a:ext cx="29" cy="128"/>
              </a:xfrm>
              <a:custGeom>
                <a:avLst/>
                <a:gdLst>
                  <a:gd name="T0" fmla="*/ 169 w 12"/>
                  <a:gd name="T1" fmla="*/ 0 h 54"/>
                  <a:gd name="T2" fmla="*/ 0 w 12"/>
                  <a:gd name="T3" fmla="*/ 718 h 54"/>
                  <a:gd name="T4" fmla="*/ 169 w 12"/>
                  <a:gd name="T5" fmla="*/ 0 h 54"/>
                  <a:gd name="T6" fmla="*/ 0 60000 65536"/>
                  <a:gd name="T7" fmla="*/ 0 60000 65536"/>
                  <a:gd name="T8" fmla="*/ 0 60000 65536"/>
                </a:gdLst>
                <a:ahLst/>
                <a:cxnLst>
                  <a:cxn ang="T6">
                    <a:pos x="T0" y="T1"/>
                  </a:cxn>
                  <a:cxn ang="T7">
                    <a:pos x="T2" y="T3"/>
                  </a:cxn>
                  <a:cxn ang="T8">
                    <a:pos x="T4" y="T5"/>
                  </a:cxn>
                </a:cxnLst>
                <a:rect l="0" t="0" r="r" b="b"/>
                <a:pathLst>
                  <a:path w="12" h="54">
                    <a:moveTo>
                      <a:pt x="12" y="0"/>
                    </a:moveTo>
                    <a:cubicBezTo>
                      <a:pt x="6" y="10"/>
                      <a:pt x="2" y="36"/>
                      <a:pt x="0" y="54"/>
                    </a:cubicBezTo>
                    <a:cubicBezTo>
                      <a:pt x="0" y="39"/>
                      <a:pt x="5" y="7"/>
                      <a:pt x="12" y="0"/>
                    </a:cubicBezTo>
                    <a:close/>
                  </a:path>
                </a:pathLst>
              </a:custGeom>
              <a:solidFill>
                <a:srgbClr val="FF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grpSp>
        <p:grpSp>
          <p:nvGrpSpPr>
            <p:cNvPr id="49" name="Group 10421"/>
            <p:cNvGrpSpPr>
              <a:grpSpLocks/>
            </p:cNvGrpSpPr>
            <p:nvPr/>
          </p:nvGrpSpPr>
          <p:grpSpPr bwMode="auto">
            <a:xfrm rot="5400000">
              <a:off x="4552562" y="4531606"/>
              <a:ext cx="223801" cy="259015"/>
              <a:chOff x="4485" y="1218"/>
              <a:chExt cx="484" cy="791"/>
            </a:xfrm>
          </p:grpSpPr>
          <p:sp>
            <p:nvSpPr>
              <p:cNvPr id="157" name="Freeform 10403"/>
              <p:cNvSpPr>
                <a:spLocks/>
              </p:cNvSpPr>
              <p:nvPr/>
            </p:nvSpPr>
            <p:spPr bwMode="auto">
              <a:xfrm>
                <a:off x="4763" y="1246"/>
                <a:ext cx="206" cy="737"/>
              </a:xfrm>
              <a:custGeom>
                <a:avLst/>
                <a:gdLst>
                  <a:gd name="T0" fmla="*/ 1087 w 87"/>
                  <a:gd name="T1" fmla="*/ 1004 h 312"/>
                  <a:gd name="T2" fmla="*/ 942 w 87"/>
                  <a:gd name="T3" fmla="*/ 2060 h 312"/>
                  <a:gd name="T4" fmla="*/ 1103 w 87"/>
                  <a:gd name="T5" fmla="*/ 3031 h 312"/>
                  <a:gd name="T6" fmla="*/ 466 w 87"/>
                  <a:gd name="T7" fmla="*/ 4113 h 312"/>
                  <a:gd name="T8" fmla="*/ 0 w 87"/>
                  <a:gd name="T9" fmla="*/ 2060 h 312"/>
                  <a:gd name="T10" fmla="*/ 466 w 87"/>
                  <a:gd name="T11" fmla="*/ 0 h 312"/>
                  <a:gd name="T12" fmla="*/ 1087 w 87"/>
                  <a:gd name="T13" fmla="*/ 1004 h 3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 h="312">
                    <a:moveTo>
                      <a:pt x="82" y="76"/>
                    </a:moveTo>
                    <a:cubicBezTo>
                      <a:pt x="87" y="100"/>
                      <a:pt x="71" y="127"/>
                      <a:pt x="71" y="156"/>
                    </a:cubicBezTo>
                    <a:cubicBezTo>
                      <a:pt x="71" y="183"/>
                      <a:pt x="87" y="208"/>
                      <a:pt x="83" y="230"/>
                    </a:cubicBezTo>
                    <a:cubicBezTo>
                      <a:pt x="74" y="279"/>
                      <a:pt x="56" y="312"/>
                      <a:pt x="35" y="312"/>
                    </a:cubicBezTo>
                    <a:cubicBezTo>
                      <a:pt x="4" y="312"/>
                      <a:pt x="0" y="242"/>
                      <a:pt x="0" y="156"/>
                    </a:cubicBezTo>
                    <a:cubicBezTo>
                      <a:pt x="0" y="70"/>
                      <a:pt x="4" y="0"/>
                      <a:pt x="35" y="0"/>
                    </a:cubicBezTo>
                    <a:cubicBezTo>
                      <a:pt x="55" y="0"/>
                      <a:pt x="72" y="30"/>
                      <a:pt x="82" y="76"/>
                    </a:cubicBezTo>
                    <a:close/>
                  </a:path>
                </a:pathLst>
              </a:custGeom>
              <a:solidFill>
                <a:srgbClr val="FF63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158" name="Freeform 10404"/>
              <p:cNvSpPr>
                <a:spLocks/>
              </p:cNvSpPr>
              <p:nvPr/>
            </p:nvSpPr>
            <p:spPr bwMode="auto">
              <a:xfrm>
                <a:off x="4485" y="1246"/>
                <a:ext cx="205" cy="737"/>
              </a:xfrm>
              <a:custGeom>
                <a:avLst/>
                <a:gdLst>
                  <a:gd name="T0" fmla="*/ 78 w 87"/>
                  <a:gd name="T1" fmla="*/ 1004 h 312"/>
                  <a:gd name="T2" fmla="*/ 221 w 87"/>
                  <a:gd name="T3" fmla="*/ 2060 h 312"/>
                  <a:gd name="T4" fmla="*/ 66 w 87"/>
                  <a:gd name="T5" fmla="*/ 3031 h 312"/>
                  <a:gd name="T6" fmla="*/ 695 w 87"/>
                  <a:gd name="T7" fmla="*/ 4113 h 312"/>
                  <a:gd name="T8" fmla="*/ 1138 w 87"/>
                  <a:gd name="T9" fmla="*/ 2060 h 312"/>
                  <a:gd name="T10" fmla="*/ 695 w 87"/>
                  <a:gd name="T11" fmla="*/ 0 h 312"/>
                  <a:gd name="T12" fmla="*/ 78 w 87"/>
                  <a:gd name="T13" fmla="*/ 1004 h 3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 h="312">
                    <a:moveTo>
                      <a:pt x="6" y="76"/>
                    </a:moveTo>
                    <a:cubicBezTo>
                      <a:pt x="1" y="100"/>
                      <a:pt x="17" y="127"/>
                      <a:pt x="17" y="156"/>
                    </a:cubicBezTo>
                    <a:cubicBezTo>
                      <a:pt x="17" y="183"/>
                      <a:pt x="0" y="208"/>
                      <a:pt x="5" y="230"/>
                    </a:cubicBezTo>
                    <a:cubicBezTo>
                      <a:pt x="14" y="279"/>
                      <a:pt x="32" y="312"/>
                      <a:pt x="53" y="312"/>
                    </a:cubicBezTo>
                    <a:cubicBezTo>
                      <a:pt x="84" y="312"/>
                      <a:pt x="87" y="242"/>
                      <a:pt x="87" y="156"/>
                    </a:cubicBezTo>
                    <a:cubicBezTo>
                      <a:pt x="87" y="70"/>
                      <a:pt x="84" y="0"/>
                      <a:pt x="53" y="0"/>
                    </a:cubicBezTo>
                    <a:cubicBezTo>
                      <a:pt x="33" y="0"/>
                      <a:pt x="15" y="30"/>
                      <a:pt x="6" y="76"/>
                    </a:cubicBezTo>
                    <a:close/>
                  </a:path>
                </a:pathLst>
              </a:custGeom>
              <a:solidFill>
                <a:srgbClr val="FF63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159" name="Freeform 10405"/>
              <p:cNvSpPr>
                <a:spLocks/>
              </p:cNvSpPr>
              <p:nvPr/>
            </p:nvSpPr>
            <p:spPr bwMode="auto">
              <a:xfrm>
                <a:off x="4577" y="1218"/>
                <a:ext cx="286" cy="791"/>
              </a:xfrm>
              <a:custGeom>
                <a:avLst/>
                <a:gdLst>
                  <a:gd name="T0" fmla="*/ 1503 w 121"/>
                  <a:gd name="T1" fmla="*/ 4264 h 335"/>
                  <a:gd name="T2" fmla="*/ 1045 w 121"/>
                  <a:gd name="T3" fmla="*/ 2212 h 335"/>
                  <a:gd name="T4" fmla="*/ 1503 w 121"/>
                  <a:gd name="T5" fmla="*/ 156 h 335"/>
                  <a:gd name="T6" fmla="*/ 1569 w 121"/>
                  <a:gd name="T7" fmla="*/ 156 h 335"/>
                  <a:gd name="T8" fmla="*/ 832 w 121"/>
                  <a:gd name="T9" fmla="*/ 0 h 335"/>
                  <a:gd name="T10" fmla="*/ 95 w 121"/>
                  <a:gd name="T11" fmla="*/ 172 h 335"/>
                  <a:gd name="T12" fmla="*/ 184 w 121"/>
                  <a:gd name="T13" fmla="*/ 156 h 335"/>
                  <a:gd name="T14" fmla="*/ 631 w 121"/>
                  <a:gd name="T15" fmla="*/ 2212 h 335"/>
                  <a:gd name="T16" fmla="*/ 184 w 121"/>
                  <a:gd name="T17" fmla="*/ 4264 h 335"/>
                  <a:gd name="T18" fmla="*/ 0 w 121"/>
                  <a:gd name="T19" fmla="*/ 4198 h 335"/>
                  <a:gd name="T20" fmla="*/ 832 w 121"/>
                  <a:gd name="T21" fmla="*/ 4411 h 335"/>
                  <a:gd name="T22" fmla="*/ 1598 w 121"/>
                  <a:gd name="T23" fmla="*/ 4255 h 335"/>
                  <a:gd name="T24" fmla="*/ 1503 w 121"/>
                  <a:gd name="T25" fmla="*/ 4264 h 3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1" h="335">
                    <a:moveTo>
                      <a:pt x="114" y="324"/>
                    </a:moveTo>
                    <a:cubicBezTo>
                      <a:pt x="83" y="324"/>
                      <a:pt x="79" y="254"/>
                      <a:pt x="79" y="168"/>
                    </a:cubicBezTo>
                    <a:cubicBezTo>
                      <a:pt x="79" y="82"/>
                      <a:pt x="83" y="12"/>
                      <a:pt x="114" y="12"/>
                    </a:cubicBezTo>
                    <a:cubicBezTo>
                      <a:pt x="115" y="12"/>
                      <a:pt x="117" y="12"/>
                      <a:pt x="119" y="12"/>
                    </a:cubicBezTo>
                    <a:cubicBezTo>
                      <a:pt x="108" y="5"/>
                      <a:pt x="87" y="0"/>
                      <a:pt x="63" y="0"/>
                    </a:cubicBezTo>
                    <a:cubicBezTo>
                      <a:pt x="39" y="0"/>
                      <a:pt x="18" y="5"/>
                      <a:pt x="7" y="13"/>
                    </a:cubicBezTo>
                    <a:cubicBezTo>
                      <a:pt x="9" y="12"/>
                      <a:pt x="12" y="12"/>
                      <a:pt x="14" y="12"/>
                    </a:cubicBezTo>
                    <a:cubicBezTo>
                      <a:pt x="45" y="12"/>
                      <a:pt x="48" y="82"/>
                      <a:pt x="48" y="168"/>
                    </a:cubicBezTo>
                    <a:cubicBezTo>
                      <a:pt x="48" y="254"/>
                      <a:pt x="45" y="324"/>
                      <a:pt x="14" y="324"/>
                    </a:cubicBezTo>
                    <a:cubicBezTo>
                      <a:pt x="9" y="324"/>
                      <a:pt x="4" y="323"/>
                      <a:pt x="0" y="319"/>
                    </a:cubicBezTo>
                    <a:cubicBezTo>
                      <a:pt x="10" y="328"/>
                      <a:pt x="35" y="335"/>
                      <a:pt x="63" y="335"/>
                    </a:cubicBezTo>
                    <a:cubicBezTo>
                      <a:pt x="87" y="335"/>
                      <a:pt x="108" y="330"/>
                      <a:pt x="121" y="323"/>
                    </a:cubicBezTo>
                    <a:cubicBezTo>
                      <a:pt x="118" y="324"/>
                      <a:pt x="116" y="324"/>
                      <a:pt x="114" y="324"/>
                    </a:cubicBezTo>
                    <a:close/>
                  </a:path>
                </a:pathLst>
              </a:custGeom>
              <a:solidFill>
                <a:srgbClr val="F60D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160" name="Freeform 10406"/>
              <p:cNvSpPr>
                <a:spLocks noEditPoints="1"/>
              </p:cNvSpPr>
              <p:nvPr/>
            </p:nvSpPr>
            <p:spPr bwMode="auto">
              <a:xfrm>
                <a:off x="4577" y="1218"/>
                <a:ext cx="286" cy="791"/>
              </a:xfrm>
              <a:custGeom>
                <a:avLst/>
                <a:gdLst>
                  <a:gd name="T0" fmla="*/ 1598 w 121"/>
                  <a:gd name="T1" fmla="*/ 4255 h 335"/>
                  <a:gd name="T2" fmla="*/ 1503 w 121"/>
                  <a:gd name="T3" fmla="*/ 4264 h 335"/>
                  <a:gd name="T4" fmla="*/ 1045 w 121"/>
                  <a:gd name="T5" fmla="*/ 2212 h 335"/>
                  <a:gd name="T6" fmla="*/ 1503 w 121"/>
                  <a:gd name="T7" fmla="*/ 156 h 335"/>
                  <a:gd name="T8" fmla="*/ 1569 w 121"/>
                  <a:gd name="T9" fmla="*/ 156 h 335"/>
                  <a:gd name="T10" fmla="*/ 832 w 121"/>
                  <a:gd name="T11" fmla="*/ 0 h 335"/>
                  <a:gd name="T12" fmla="*/ 95 w 121"/>
                  <a:gd name="T13" fmla="*/ 172 h 335"/>
                  <a:gd name="T14" fmla="*/ 184 w 121"/>
                  <a:gd name="T15" fmla="*/ 156 h 335"/>
                  <a:gd name="T16" fmla="*/ 631 w 121"/>
                  <a:gd name="T17" fmla="*/ 2212 h 335"/>
                  <a:gd name="T18" fmla="*/ 184 w 121"/>
                  <a:gd name="T19" fmla="*/ 4264 h 335"/>
                  <a:gd name="T20" fmla="*/ 0 w 121"/>
                  <a:gd name="T21" fmla="*/ 4198 h 335"/>
                  <a:gd name="T22" fmla="*/ 832 w 121"/>
                  <a:gd name="T23" fmla="*/ 4411 h 335"/>
                  <a:gd name="T24" fmla="*/ 1598 w 121"/>
                  <a:gd name="T25" fmla="*/ 4255 h 335"/>
                  <a:gd name="T26" fmla="*/ 532 w 121"/>
                  <a:gd name="T27" fmla="*/ 4170 h 335"/>
                  <a:gd name="T28" fmla="*/ 754 w 121"/>
                  <a:gd name="T29" fmla="*/ 2212 h 335"/>
                  <a:gd name="T30" fmla="*/ 503 w 121"/>
                  <a:gd name="T31" fmla="*/ 222 h 335"/>
                  <a:gd name="T32" fmla="*/ 832 w 121"/>
                  <a:gd name="T33" fmla="*/ 118 h 335"/>
                  <a:gd name="T34" fmla="*/ 1189 w 121"/>
                  <a:gd name="T35" fmla="*/ 213 h 335"/>
                  <a:gd name="T36" fmla="*/ 922 w 121"/>
                  <a:gd name="T37" fmla="*/ 2212 h 335"/>
                  <a:gd name="T38" fmla="*/ 1172 w 121"/>
                  <a:gd name="T39" fmla="*/ 4186 h 335"/>
                  <a:gd name="T40" fmla="*/ 832 w 121"/>
                  <a:gd name="T41" fmla="*/ 4293 h 335"/>
                  <a:gd name="T42" fmla="*/ 532 w 121"/>
                  <a:gd name="T43" fmla="*/ 4170 h 33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1" h="335">
                    <a:moveTo>
                      <a:pt x="121" y="323"/>
                    </a:moveTo>
                    <a:cubicBezTo>
                      <a:pt x="118" y="324"/>
                      <a:pt x="116" y="324"/>
                      <a:pt x="114" y="324"/>
                    </a:cubicBezTo>
                    <a:cubicBezTo>
                      <a:pt x="83" y="324"/>
                      <a:pt x="79" y="254"/>
                      <a:pt x="79" y="168"/>
                    </a:cubicBezTo>
                    <a:cubicBezTo>
                      <a:pt x="79" y="82"/>
                      <a:pt x="83" y="12"/>
                      <a:pt x="114" y="12"/>
                    </a:cubicBezTo>
                    <a:cubicBezTo>
                      <a:pt x="115" y="12"/>
                      <a:pt x="117" y="12"/>
                      <a:pt x="119" y="12"/>
                    </a:cubicBezTo>
                    <a:cubicBezTo>
                      <a:pt x="108" y="5"/>
                      <a:pt x="87" y="0"/>
                      <a:pt x="63" y="0"/>
                    </a:cubicBezTo>
                    <a:cubicBezTo>
                      <a:pt x="39" y="0"/>
                      <a:pt x="18" y="5"/>
                      <a:pt x="7" y="13"/>
                    </a:cubicBezTo>
                    <a:cubicBezTo>
                      <a:pt x="9" y="12"/>
                      <a:pt x="12" y="12"/>
                      <a:pt x="14" y="12"/>
                    </a:cubicBezTo>
                    <a:cubicBezTo>
                      <a:pt x="45" y="12"/>
                      <a:pt x="48" y="82"/>
                      <a:pt x="48" y="168"/>
                    </a:cubicBezTo>
                    <a:cubicBezTo>
                      <a:pt x="48" y="254"/>
                      <a:pt x="45" y="324"/>
                      <a:pt x="14" y="324"/>
                    </a:cubicBezTo>
                    <a:cubicBezTo>
                      <a:pt x="9" y="324"/>
                      <a:pt x="4" y="323"/>
                      <a:pt x="0" y="319"/>
                    </a:cubicBezTo>
                    <a:cubicBezTo>
                      <a:pt x="10" y="328"/>
                      <a:pt x="35" y="335"/>
                      <a:pt x="63" y="335"/>
                    </a:cubicBezTo>
                    <a:cubicBezTo>
                      <a:pt x="87" y="335"/>
                      <a:pt x="108" y="330"/>
                      <a:pt x="121" y="323"/>
                    </a:cubicBezTo>
                    <a:close/>
                    <a:moveTo>
                      <a:pt x="40" y="317"/>
                    </a:moveTo>
                    <a:cubicBezTo>
                      <a:pt x="56" y="291"/>
                      <a:pt x="57" y="234"/>
                      <a:pt x="57" y="168"/>
                    </a:cubicBezTo>
                    <a:cubicBezTo>
                      <a:pt x="57" y="101"/>
                      <a:pt x="56" y="42"/>
                      <a:pt x="38" y="17"/>
                    </a:cubicBezTo>
                    <a:cubicBezTo>
                      <a:pt x="37" y="15"/>
                      <a:pt x="53" y="9"/>
                      <a:pt x="63" y="9"/>
                    </a:cubicBezTo>
                    <a:cubicBezTo>
                      <a:pt x="74" y="9"/>
                      <a:pt x="91" y="15"/>
                      <a:pt x="90" y="16"/>
                    </a:cubicBezTo>
                    <a:cubicBezTo>
                      <a:pt x="72" y="42"/>
                      <a:pt x="70" y="101"/>
                      <a:pt x="70" y="168"/>
                    </a:cubicBezTo>
                    <a:cubicBezTo>
                      <a:pt x="70" y="234"/>
                      <a:pt x="72" y="292"/>
                      <a:pt x="89" y="318"/>
                    </a:cubicBezTo>
                    <a:cubicBezTo>
                      <a:pt x="90" y="320"/>
                      <a:pt x="73" y="326"/>
                      <a:pt x="63" y="326"/>
                    </a:cubicBezTo>
                    <a:cubicBezTo>
                      <a:pt x="53" y="326"/>
                      <a:pt x="38" y="320"/>
                      <a:pt x="40" y="317"/>
                    </a:cubicBezTo>
                    <a:close/>
                  </a:path>
                </a:pathLst>
              </a:custGeom>
              <a:solidFill>
                <a:srgbClr val="DD00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161" name="Freeform 10407"/>
              <p:cNvSpPr>
                <a:spLocks/>
              </p:cNvSpPr>
              <p:nvPr/>
            </p:nvSpPr>
            <p:spPr bwMode="auto">
              <a:xfrm>
                <a:off x="4775" y="1272"/>
                <a:ext cx="50" cy="681"/>
              </a:xfrm>
              <a:custGeom>
                <a:avLst/>
                <a:gdLst>
                  <a:gd name="T0" fmla="*/ 0 w 21"/>
                  <a:gd name="T1" fmla="*/ 1946 h 288"/>
                  <a:gd name="T2" fmla="*/ 214 w 21"/>
                  <a:gd name="T3" fmla="*/ 3807 h 288"/>
                  <a:gd name="T4" fmla="*/ 214 w 21"/>
                  <a:gd name="T5" fmla="*/ 3807 h 288"/>
                  <a:gd name="T6" fmla="*/ 79 w 21"/>
                  <a:gd name="T7" fmla="*/ 1946 h 288"/>
                  <a:gd name="T8" fmla="*/ 283 w 21"/>
                  <a:gd name="T9" fmla="*/ 0 h 288"/>
                  <a:gd name="T10" fmla="*/ 283 w 21"/>
                  <a:gd name="T11" fmla="*/ 0 h 288"/>
                  <a:gd name="T12" fmla="*/ 0 w 21"/>
                  <a:gd name="T13" fmla="*/ 1946 h 2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288">
                    <a:moveTo>
                      <a:pt x="0" y="147"/>
                    </a:moveTo>
                    <a:cubicBezTo>
                      <a:pt x="0" y="214"/>
                      <a:pt x="5" y="263"/>
                      <a:pt x="16" y="288"/>
                    </a:cubicBezTo>
                    <a:cubicBezTo>
                      <a:pt x="16" y="288"/>
                      <a:pt x="16" y="288"/>
                      <a:pt x="16" y="288"/>
                    </a:cubicBezTo>
                    <a:cubicBezTo>
                      <a:pt x="5" y="264"/>
                      <a:pt x="6" y="214"/>
                      <a:pt x="6" y="147"/>
                    </a:cubicBezTo>
                    <a:cubicBezTo>
                      <a:pt x="6" y="88"/>
                      <a:pt x="4" y="22"/>
                      <a:pt x="21" y="0"/>
                    </a:cubicBezTo>
                    <a:cubicBezTo>
                      <a:pt x="21" y="0"/>
                      <a:pt x="21" y="0"/>
                      <a:pt x="21" y="0"/>
                    </a:cubicBezTo>
                    <a:cubicBezTo>
                      <a:pt x="5" y="20"/>
                      <a:pt x="0" y="71"/>
                      <a:pt x="0" y="1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162" name="Freeform 10408"/>
              <p:cNvSpPr>
                <a:spLocks/>
              </p:cNvSpPr>
              <p:nvPr/>
            </p:nvSpPr>
            <p:spPr bwMode="auto">
              <a:xfrm>
                <a:off x="4901" y="1303"/>
                <a:ext cx="63" cy="619"/>
              </a:xfrm>
              <a:custGeom>
                <a:avLst/>
                <a:gdLst>
                  <a:gd name="T0" fmla="*/ 37 w 27"/>
                  <a:gd name="T1" fmla="*/ 95 h 262"/>
                  <a:gd name="T2" fmla="*/ 257 w 27"/>
                  <a:gd name="T3" fmla="*/ 725 h 262"/>
                  <a:gd name="T4" fmla="*/ 201 w 27"/>
                  <a:gd name="T5" fmla="*/ 1266 h 262"/>
                  <a:gd name="T6" fmla="*/ 114 w 27"/>
                  <a:gd name="T7" fmla="*/ 1770 h 262"/>
                  <a:gd name="T8" fmla="*/ 201 w 27"/>
                  <a:gd name="T9" fmla="*/ 2254 h 262"/>
                  <a:gd name="T10" fmla="*/ 266 w 27"/>
                  <a:gd name="T11" fmla="*/ 2741 h 262"/>
                  <a:gd name="T12" fmla="*/ 126 w 27"/>
                  <a:gd name="T13" fmla="*/ 3270 h 262"/>
                  <a:gd name="T14" fmla="*/ 126 w 27"/>
                  <a:gd name="T15" fmla="*/ 3322 h 262"/>
                  <a:gd name="T16" fmla="*/ 315 w 27"/>
                  <a:gd name="T17" fmla="*/ 2757 h 262"/>
                  <a:gd name="T18" fmla="*/ 257 w 27"/>
                  <a:gd name="T19" fmla="*/ 2244 h 262"/>
                  <a:gd name="T20" fmla="*/ 163 w 27"/>
                  <a:gd name="T21" fmla="*/ 1770 h 262"/>
                  <a:gd name="T22" fmla="*/ 240 w 27"/>
                  <a:gd name="T23" fmla="*/ 1278 h 262"/>
                  <a:gd name="T24" fmla="*/ 306 w 27"/>
                  <a:gd name="T25" fmla="*/ 714 h 262"/>
                  <a:gd name="T26" fmla="*/ 65 w 27"/>
                  <a:gd name="T27" fmla="*/ 106 h 262"/>
                  <a:gd name="T28" fmla="*/ 37 w 27"/>
                  <a:gd name="T29" fmla="*/ 95 h 2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 h="262">
                    <a:moveTo>
                      <a:pt x="3" y="7"/>
                    </a:moveTo>
                    <a:cubicBezTo>
                      <a:pt x="10" y="19"/>
                      <a:pt x="16" y="36"/>
                      <a:pt x="20" y="55"/>
                    </a:cubicBezTo>
                    <a:cubicBezTo>
                      <a:pt x="23" y="67"/>
                      <a:pt x="19" y="81"/>
                      <a:pt x="16" y="96"/>
                    </a:cubicBezTo>
                    <a:cubicBezTo>
                      <a:pt x="12" y="108"/>
                      <a:pt x="9" y="121"/>
                      <a:pt x="9" y="134"/>
                    </a:cubicBezTo>
                    <a:cubicBezTo>
                      <a:pt x="9" y="147"/>
                      <a:pt x="13" y="159"/>
                      <a:pt x="16" y="171"/>
                    </a:cubicBezTo>
                    <a:cubicBezTo>
                      <a:pt x="20" y="184"/>
                      <a:pt x="24" y="197"/>
                      <a:pt x="21" y="208"/>
                    </a:cubicBezTo>
                    <a:cubicBezTo>
                      <a:pt x="19" y="223"/>
                      <a:pt x="14" y="237"/>
                      <a:pt x="10" y="248"/>
                    </a:cubicBezTo>
                    <a:cubicBezTo>
                      <a:pt x="4" y="260"/>
                      <a:pt x="4" y="262"/>
                      <a:pt x="10" y="252"/>
                    </a:cubicBezTo>
                    <a:cubicBezTo>
                      <a:pt x="16" y="240"/>
                      <a:pt x="22" y="226"/>
                      <a:pt x="25" y="209"/>
                    </a:cubicBezTo>
                    <a:cubicBezTo>
                      <a:pt x="27" y="197"/>
                      <a:pt x="24" y="184"/>
                      <a:pt x="20" y="170"/>
                    </a:cubicBezTo>
                    <a:cubicBezTo>
                      <a:pt x="16" y="158"/>
                      <a:pt x="13" y="146"/>
                      <a:pt x="13" y="134"/>
                    </a:cubicBezTo>
                    <a:cubicBezTo>
                      <a:pt x="13" y="121"/>
                      <a:pt x="16" y="109"/>
                      <a:pt x="19" y="97"/>
                    </a:cubicBezTo>
                    <a:cubicBezTo>
                      <a:pt x="23" y="82"/>
                      <a:pt x="27" y="68"/>
                      <a:pt x="24" y="54"/>
                    </a:cubicBezTo>
                    <a:cubicBezTo>
                      <a:pt x="20" y="35"/>
                      <a:pt x="13" y="20"/>
                      <a:pt x="5" y="8"/>
                    </a:cubicBezTo>
                    <a:cubicBezTo>
                      <a:pt x="1" y="1"/>
                      <a:pt x="0" y="0"/>
                      <a:pt x="3"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163" name="Freeform 10409"/>
              <p:cNvSpPr>
                <a:spLocks/>
              </p:cNvSpPr>
              <p:nvPr/>
            </p:nvSpPr>
            <p:spPr bwMode="auto">
              <a:xfrm>
                <a:off x="4882" y="1277"/>
                <a:ext cx="75" cy="687"/>
              </a:xfrm>
              <a:custGeom>
                <a:avLst/>
                <a:gdLst>
                  <a:gd name="T0" fmla="*/ 0 w 32"/>
                  <a:gd name="T1" fmla="*/ 0 h 291"/>
                  <a:gd name="T2" fmla="*/ 298 w 32"/>
                  <a:gd name="T3" fmla="*/ 869 h 291"/>
                  <a:gd name="T4" fmla="*/ 230 w 32"/>
                  <a:gd name="T5" fmla="*/ 1409 h 291"/>
                  <a:gd name="T6" fmla="*/ 143 w 32"/>
                  <a:gd name="T7" fmla="*/ 1905 h 291"/>
                  <a:gd name="T8" fmla="*/ 230 w 32"/>
                  <a:gd name="T9" fmla="*/ 2396 h 291"/>
                  <a:gd name="T10" fmla="*/ 323 w 32"/>
                  <a:gd name="T11" fmla="*/ 2909 h 291"/>
                  <a:gd name="T12" fmla="*/ 0 w 32"/>
                  <a:gd name="T13" fmla="*/ 3829 h 291"/>
                  <a:gd name="T14" fmla="*/ 0 w 32"/>
                  <a:gd name="T15" fmla="*/ 3829 h 291"/>
                  <a:gd name="T16" fmla="*/ 384 w 32"/>
                  <a:gd name="T17" fmla="*/ 2892 h 291"/>
                  <a:gd name="T18" fmla="*/ 323 w 32"/>
                  <a:gd name="T19" fmla="*/ 2380 h 291"/>
                  <a:gd name="T20" fmla="*/ 230 w 32"/>
                  <a:gd name="T21" fmla="*/ 1905 h 291"/>
                  <a:gd name="T22" fmla="*/ 307 w 32"/>
                  <a:gd name="T23" fmla="*/ 1421 h 291"/>
                  <a:gd name="T24" fmla="*/ 373 w 32"/>
                  <a:gd name="T25" fmla="*/ 852 h 291"/>
                  <a:gd name="T26" fmla="*/ 0 w 32"/>
                  <a:gd name="T27" fmla="*/ 0 h 2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2" h="291">
                    <a:moveTo>
                      <a:pt x="0" y="0"/>
                    </a:moveTo>
                    <a:cubicBezTo>
                      <a:pt x="11" y="13"/>
                      <a:pt x="17" y="37"/>
                      <a:pt x="23" y="66"/>
                    </a:cubicBezTo>
                    <a:cubicBezTo>
                      <a:pt x="26" y="78"/>
                      <a:pt x="21" y="92"/>
                      <a:pt x="18" y="107"/>
                    </a:cubicBezTo>
                    <a:cubicBezTo>
                      <a:pt x="14" y="119"/>
                      <a:pt x="11" y="132"/>
                      <a:pt x="11" y="145"/>
                    </a:cubicBezTo>
                    <a:cubicBezTo>
                      <a:pt x="11" y="158"/>
                      <a:pt x="15" y="170"/>
                      <a:pt x="18" y="182"/>
                    </a:cubicBezTo>
                    <a:cubicBezTo>
                      <a:pt x="22" y="195"/>
                      <a:pt x="27" y="209"/>
                      <a:pt x="25" y="221"/>
                    </a:cubicBezTo>
                    <a:cubicBezTo>
                      <a:pt x="19" y="253"/>
                      <a:pt x="12" y="278"/>
                      <a:pt x="0" y="291"/>
                    </a:cubicBezTo>
                    <a:cubicBezTo>
                      <a:pt x="0" y="291"/>
                      <a:pt x="0" y="291"/>
                      <a:pt x="0" y="291"/>
                    </a:cubicBezTo>
                    <a:cubicBezTo>
                      <a:pt x="12" y="277"/>
                      <a:pt x="24" y="253"/>
                      <a:pt x="30" y="220"/>
                    </a:cubicBezTo>
                    <a:cubicBezTo>
                      <a:pt x="32" y="208"/>
                      <a:pt x="29" y="195"/>
                      <a:pt x="25" y="181"/>
                    </a:cubicBezTo>
                    <a:cubicBezTo>
                      <a:pt x="21" y="169"/>
                      <a:pt x="18" y="157"/>
                      <a:pt x="18" y="145"/>
                    </a:cubicBezTo>
                    <a:cubicBezTo>
                      <a:pt x="18" y="132"/>
                      <a:pt x="21" y="120"/>
                      <a:pt x="24" y="108"/>
                    </a:cubicBezTo>
                    <a:cubicBezTo>
                      <a:pt x="28" y="93"/>
                      <a:pt x="32" y="79"/>
                      <a:pt x="29" y="65"/>
                    </a:cubicBezTo>
                    <a:cubicBezTo>
                      <a:pt x="23" y="36"/>
                      <a:pt x="12" y="13"/>
                      <a:pt x="0" y="0"/>
                    </a:cubicBezTo>
                    <a:close/>
                  </a:path>
                </a:pathLst>
              </a:custGeom>
              <a:solidFill>
                <a:srgbClr val="FF35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164" name="Freeform 10410"/>
              <p:cNvSpPr>
                <a:spLocks/>
              </p:cNvSpPr>
              <p:nvPr/>
            </p:nvSpPr>
            <p:spPr bwMode="auto">
              <a:xfrm>
                <a:off x="4499" y="1263"/>
                <a:ext cx="92" cy="609"/>
              </a:xfrm>
              <a:custGeom>
                <a:avLst/>
                <a:gdLst>
                  <a:gd name="T0" fmla="*/ 50 w 39"/>
                  <a:gd name="T1" fmla="*/ 937 h 258"/>
                  <a:gd name="T2" fmla="*/ 118 w 39"/>
                  <a:gd name="T3" fmla="*/ 1499 h 258"/>
                  <a:gd name="T4" fmla="*/ 196 w 39"/>
                  <a:gd name="T5" fmla="*/ 1983 h 258"/>
                  <a:gd name="T6" fmla="*/ 106 w 39"/>
                  <a:gd name="T7" fmla="*/ 2457 h 258"/>
                  <a:gd name="T8" fmla="*/ 40 w 39"/>
                  <a:gd name="T9" fmla="*/ 2969 h 258"/>
                  <a:gd name="T10" fmla="*/ 172 w 39"/>
                  <a:gd name="T11" fmla="*/ 3394 h 258"/>
                  <a:gd name="T12" fmla="*/ 172 w 39"/>
                  <a:gd name="T13" fmla="*/ 3394 h 258"/>
                  <a:gd name="T14" fmla="*/ 78 w 39"/>
                  <a:gd name="T15" fmla="*/ 2958 h 258"/>
                  <a:gd name="T16" fmla="*/ 184 w 39"/>
                  <a:gd name="T17" fmla="*/ 2474 h 258"/>
                  <a:gd name="T18" fmla="*/ 300 w 39"/>
                  <a:gd name="T19" fmla="*/ 1983 h 258"/>
                  <a:gd name="T20" fmla="*/ 184 w 39"/>
                  <a:gd name="T21" fmla="*/ 1487 h 258"/>
                  <a:gd name="T22" fmla="*/ 94 w 39"/>
                  <a:gd name="T23" fmla="*/ 947 h 258"/>
                  <a:gd name="T24" fmla="*/ 512 w 39"/>
                  <a:gd name="T25" fmla="*/ 0 h 258"/>
                  <a:gd name="T26" fmla="*/ 512 w 39"/>
                  <a:gd name="T27" fmla="*/ 0 h 258"/>
                  <a:gd name="T28" fmla="*/ 50 w 39"/>
                  <a:gd name="T29" fmla="*/ 937 h 2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 h="258">
                    <a:moveTo>
                      <a:pt x="4" y="71"/>
                    </a:moveTo>
                    <a:cubicBezTo>
                      <a:pt x="1" y="85"/>
                      <a:pt x="5" y="99"/>
                      <a:pt x="9" y="114"/>
                    </a:cubicBezTo>
                    <a:cubicBezTo>
                      <a:pt x="12" y="126"/>
                      <a:pt x="15" y="138"/>
                      <a:pt x="15" y="151"/>
                    </a:cubicBezTo>
                    <a:cubicBezTo>
                      <a:pt x="15" y="163"/>
                      <a:pt x="11" y="175"/>
                      <a:pt x="8" y="187"/>
                    </a:cubicBezTo>
                    <a:cubicBezTo>
                      <a:pt x="4" y="201"/>
                      <a:pt x="0" y="214"/>
                      <a:pt x="3" y="226"/>
                    </a:cubicBezTo>
                    <a:cubicBezTo>
                      <a:pt x="5" y="238"/>
                      <a:pt x="10" y="248"/>
                      <a:pt x="13" y="258"/>
                    </a:cubicBezTo>
                    <a:cubicBezTo>
                      <a:pt x="13" y="258"/>
                      <a:pt x="13" y="258"/>
                      <a:pt x="13" y="258"/>
                    </a:cubicBezTo>
                    <a:cubicBezTo>
                      <a:pt x="10" y="249"/>
                      <a:pt x="9" y="237"/>
                      <a:pt x="6" y="225"/>
                    </a:cubicBezTo>
                    <a:cubicBezTo>
                      <a:pt x="4" y="214"/>
                      <a:pt x="10" y="201"/>
                      <a:pt x="14" y="188"/>
                    </a:cubicBezTo>
                    <a:cubicBezTo>
                      <a:pt x="17" y="176"/>
                      <a:pt x="23" y="164"/>
                      <a:pt x="23" y="151"/>
                    </a:cubicBezTo>
                    <a:cubicBezTo>
                      <a:pt x="23" y="138"/>
                      <a:pt x="18" y="125"/>
                      <a:pt x="14" y="113"/>
                    </a:cubicBezTo>
                    <a:cubicBezTo>
                      <a:pt x="11" y="98"/>
                      <a:pt x="5" y="84"/>
                      <a:pt x="7" y="72"/>
                    </a:cubicBezTo>
                    <a:cubicBezTo>
                      <a:pt x="15" y="38"/>
                      <a:pt x="25" y="10"/>
                      <a:pt x="39" y="0"/>
                    </a:cubicBezTo>
                    <a:cubicBezTo>
                      <a:pt x="39" y="0"/>
                      <a:pt x="39" y="0"/>
                      <a:pt x="39" y="0"/>
                    </a:cubicBezTo>
                    <a:cubicBezTo>
                      <a:pt x="24" y="11"/>
                      <a:pt x="11" y="35"/>
                      <a:pt x="4" y="7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165" name="Freeform 10411"/>
              <p:cNvSpPr>
                <a:spLocks/>
              </p:cNvSpPr>
              <p:nvPr/>
            </p:nvSpPr>
            <p:spPr bwMode="auto">
              <a:xfrm>
                <a:off x="4525" y="1265"/>
                <a:ext cx="168" cy="725"/>
              </a:xfrm>
              <a:custGeom>
                <a:avLst/>
                <a:gdLst>
                  <a:gd name="T0" fmla="*/ 660 w 71"/>
                  <a:gd name="T1" fmla="*/ 0 h 307"/>
                  <a:gd name="T2" fmla="*/ 783 w 71"/>
                  <a:gd name="T3" fmla="*/ 1672 h 307"/>
                  <a:gd name="T4" fmla="*/ 331 w 71"/>
                  <a:gd name="T5" fmla="*/ 3727 h 307"/>
                  <a:gd name="T6" fmla="*/ 0 w 71"/>
                  <a:gd name="T7" fmla="*/ 3490 h 307"/>
                  <a:gd name="T8" fmla="*/ 492 w 71"/>
                  <a:gd name="T9" fmla="*/ 4043 h 307"/>
                  <a:gd name="T10" fmla="*/ 942 w 71"/>
                  <a:gd name="T11" fmla="*/ 1974 h 307"/>
                  <a:gd name="T12" fmla="*/ 660 w 71"/>
                  <a:gd name="T13" fmla="*/ 0 h 3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 h="307">
                    <a:moveTo>
                      <a:pt x="50" y="0"/>
                    </a:moveTo>
                    <a:cubicBezTo>
                      <a:pt x="58" y="28"/>
                      <a:pt x="59" y="74"/>
                      <a:pt x="59" y="127"/>
                    </a:cubicBezTo>
                    <a:cubicBezTo>
                      <a:pt x="59" y="213"/>
                      <a:pt x="56" y="283"/>
                      <a:pt x="25" y="283"/>
                    </a:cubicBezTo>
                    <a:cubicBezTo>
                      <a:pt x="16" y="283"/>
                      <a:pt x="7" y="277"/>
                      <a:pt x="0" y="265"/>
                    </a:cubicBezTo>
                    <a:cubicBezTo>
                      <a:pt x="9" y="291"/>
                      <a:pt x="23" y="307"/>
                      <a:pt x="37" y="307"/>
                    </a:cubicBezTo>
                    <a:cubicBezTo>
                      <a:pt x="68" y="307"/>
                      <a:pt x="71" y="237"/>
                      <a:pt x="71" y="150"/>
                    </a:cubicBezTo>
                    <a:cubicBezTo>
                      <a:pt x="71" y="78"/>
                      <a:pt x="69" y="18"/>
                      <a:pt x="50" y="0"/>
                    </a:cubicBezTo>
                    <a:close/>
                  </a:path>
                </a:pathLst>
              </a:custGeom>
              <a:solidFill>
                <a:srgbClr val="FF3A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166" name="Freeform 10412"/>
              <p:cNvSpPr>
                <a:spLocks/>
              </p:cNvSpPr>
              <p:nvPr/>
            </p:nvSpPr>
            <p:spPr bwMode="auto">
              <a:xfrm>
                <a:off x="4607" y="1260"/>
                <a:ext cx="86" cy="730"/>
              </a:xfrm>
              <a:custGeom>
                <a:avLst/>
                <a:gdLst>
                  <a:gd name="T0" fmla="*/ 205 w 36"/>
                  <a:gd name="T1" fmla="*/ 28 h 309"/>
                  <a:gd name="T2" fmla="*/ 435 w 36"/>
                  <a:gd name="T3" fmla="*/ 2003 h 309"/>
                  <a:gd name="T4" fmla="*/ 0 w 36"/>
                  <a:gd name="T5" fmla="*/ 4075 h 309"/>
                  <a:gd name="T6" fmla="*/ 0 w 36"/>
                  <a:gd name="T7" fmla="*/ 4075 h 309"/>
                  <a:gd name="T8" fmla="*/ 490 w 36"/>
                  <a:gd name="T9" fmla="*/ 2003 h 309"/>
                  <a:gd name="T10" fmla="*/ 189 w 36"/>
                  <a:gd name="T11" fmla="*/ 0 h 309"/>
                  <a:gd name="T12" fmla="*/ 205 w 36"/>
                  <a:gd name="T13" fmla="*/ 28 h 3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309">
                    <a:moveTo>
                      <a:pt x="15" y="2"/>
                    </a:moveTo>
                    <a:cubicBezTo>
                      <a:pt x="34" y="20"/>
                      <a:pt x="32" y="90"/>
                      <a:pt x="32" y="152"/>
                    </a:cubicBezTo>
                    <a:cubicBezTo>
                      <a:pt x="32" y="231"/>
                      <a:pt x="30" y="309"/>
                      <a:pt x="0" y="309"/>
                    </a:cubicBezTo>
                    <a:cubicBezTo>
                      <a:pt x="0" y="309"/>
                      <a:pt x="0" y="309"/>
                      <a:pt x="0" y="309"/>
                    </a:cubicBezTo>
                    <a:cubicBezTo>
                      <a:pt x="33" y="309"/>
                      <a:pt x="36" y="236"/>
                      <a:pt x="36" y="152"/>
                    </a:cubicBezTo>
                    <a:cubicBezTo>
                      <a:pt x="36" y="72"/>
                      <a:pt x="32" y="18"/>
                      <a:pt x="14" y="0"/>
                    </a:cubicBezTo>
                    <a:lnTo>
                      <a:pt x="1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167" name="Freeform 10413"/>
              <p:cNvSpPr>
                <a:spLocks/>
              </p:cNvSpPr>
              <p:nvPr/>
            </p:nvSpPr>
            <p:spPr bwMode="auto">
              <a:xfrm>
                <a:off x="4662" y="1239"/>
                <a:ext cx="73" cy="62"/>
              </a:xfrm>
              <a:custGeom>
                <a:avLst/>
                <a:gdLst>
                  <a:gd name="T0" fmla="*/ 405 w 31"/>
                  <a:gd name="T1" fmla="*/ 29 h 26"/>
                  <a:gd name="T2" fmla="*/ 134 w 31"/>
                  <a:gd name="T3" fmla="*/ 353 h 26"/>
                  <a:gd name="T4" fmla="*/ 0 w 31"/>
                  <a:gd name="T5" fmla="*/ 107 h 26"/>
                  <a:gd name="T6" fmla="*/ 327 w 31"/>
                  <a:gd name="T7" fmla="*/ 41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26">
                    <a:moveTo>
                      <a:pt x="31" y="2"/>
                    </a:moveTo>
                    <a:cubicBezTo>
                      <a:pt x="19" y="0"/>
                      <a:pt x="7" y="15"/>
                      <a:pt x="10" y="26"/>
                    </a:cubicBezTo>
                    <a:cubicBezTo>
                      <a:pt x="9" y="20"/>
                      <a:pt x="0" y="13"/>
                      <a:pt x="0" y="8"/>
                    </a:cubicBezTo>
                    <a:cubicBezTo>
                      <a:pt x="6" y="4"/>
                      <a:pt x="12" y="0"/>
                      <a:pt x="25" y="3"/>
                    </a:cubicBezTo>
                  </a:path>
                </a:pathLst>
              </a:custGeom>
              <a:solidFill>
                <a:srgbClr val="DD00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168" name="Freeform 10414"/>
              <p:cNvSpPr>
                <a:spLocks/>
              </p:cNvSpPr>
              <p:nvPr/>
            </p:nvSpPr>
            <p:spPr bwMode="auto">
              <a:xfrm>
                <a:off x="4655" y="1232"/>
                <a:ext cx="142" cy="26"/>
              </a:xfrm>
              <a:custGeom>
                <a:avLst/>
                <a:gdLst>
                  <a:gd name="T0" fmla="*/ 0 w 60"/>
                  <a:gd name="T1" fmla="*/ 144 h 11"/>
                  <a:gd name="T2" fmla="*/ 12 w 60"/>
                  <a:gd name="T3" fmla="*/ 135 h 11"/>
                  <a:gd name="T4" fmla="*/ 398 w 60"/>
                  <a:gd name="T5" fmla="*/ 50 h 11"/>
                  <a:gd name="T6" fmla="*/ 767 w 60"/>
                  <a:gd name="T7" fmla="*/ 135 h 11"/>
                  <a:gd name="T8" fmla="*/ 795 w 60"/>
                  <a:gd name="T9" fmla="*/ 135 h 11"/>
                  <a:gd name="T10" fmla="*/ 398 w 60"/>
                  <a:gd name="T11" fmla="*/ 0 h 11"/>
                  <a:gd name="T12" fmla="*/ 0 w 60"/>
                  <a:gd name="T13" fmla="*/ 144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11">
                    <a:moveTo>
                      <a:pt x="0" y="11"/>
                    </a:moveTo>
                    <a:cubicBezTo>
                      <a:pt x="1" y="10"/>
                      <a:pt x="1" y="10"/>
                      <a:pt x="1" y="10"/>
                    </a:cubicBezTo>
                    <a:cubicBezTo>
                      <a:pt x="7" y="6"/>
                      <a:pt x="18" y="4"/>
                      <a:pt x="30" y="4"/>
                    </a:cubicBezTo>
                    <a:cubicBezTo>
                      <a:pt x="42" y="4"/>
                      <a:pt x="53" y="6"/>
                      <a:pt x="58" y="10"/>
                    </a:cubicBezTo>
                    <a:cubicBezTo>
                      <a:pt x="60" y="10"/>
                      <a:pt x="60" y="10"/>
                      <a:pt x="60" y="10"/>
                    </a:cubicBezTo>
                    <a:cubicBezTo>
                      <a:pt x="53" y="6"/>
                      <a:pt x="43" y="0"/>
                      <a:pt x="30" y="0"/>
                    </a:cubicBezTo>
                    <a:cubicBezTo>
                      <a:pt x="17" y="0"/>
                      <a:pt x="7" y="6"/>
                      <a:pt x="0"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169" name="Freeform 10415"/>
              <p:cNvSpPr>
                <a:spLocks/>
              </p:cNvSpPr>
              <p:nvPr/>
            </p:nvSpPr>
            <p:spPr bwMode="auto">
              <a:xfrm>
                <a:off x="4763" y="1246"/>
                <a:ext cx="206" cy="737"/>
              </a:xfrm>
              <a:custGeom>
                <a:avLst/>
                <a:gdLst>
                  <a:gd name="T0" fmla="*/ 1087 w 87"/>
                  <a:gd name="T1" fmla="*/ 1004 h 312"/>
                  <a:gd name="T2" fmla="*/ 942 w 87"/>
                  <a:gd name="T3" fmla="*/ 2060 h 312"/>
                  <a:gd name="T4" fmla="*/ 1103 w 87"/>
                  <a:gd name="T5" fmla="*/ 3031 h 312"/>
                  <a:gd name="T6" fmla="*/ 466 w 87"/>
                  <a:gd name="T7" fmla="*/ 4113 h 312"/>
                  <a:gd name="T8" fmla="*/ 0 w 87"/>
                  <a:gd name="T9" fmla="*/ 2060 h 312"/>
                  <a:gd name="T10" fmla="*/ 466 w 87"/>
                  <a:gd name="T11" fmla="*/ 0 h 312"/>
                  <a:gd name="T12" fmla="*/ 1087 w 87"/>
                  <a:gd name="T13" fmla="*/ 1004 h 3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 h="312">
                    <a:moveTo>
                      <a:pt x="82" y="76"/>
                    </a:moveTo>
                    <a:cubicBezTo>
                      <a:pt x="87" y="100"/>
                      <a:pt x="71" y="127"/>
                      <a:pt x="71" y="156"/>
                    </a:cubicBezTo>
                    <a:cubicBezTo>
                      <a:pt x="71" y="183"/>
                      <a:pt x="87" y="208"/>
                      <a:pt x="83" y="230"/>
                    </a:cubicBezTo>
                    <a:cubicBezTo>
                      <a:pt x="74" y="279"/>
                      <a:pt x="56" y="312"/>
                      <a:pt x="35" y="312"/>
                    </a:cubicBezTo>
                    <a:cubicBezTo>
                      <a:pt x="4" y="312"/>
                      <a:pt x="0" y="242"/>
                      <a:pt x="0" y="156"/>
                    </a:cubicBezTo>
                    <a:cubicBezTo>
                      <a:pt x="0" y="70"/>
                      <a:pt x="4" y="0"/>
                      <a:pt x="35" y="0"/>
                    </a:cubicBezTo>
                    <a:cubicBezTo>
                      <a:pt x="55" y="0"/>
                      <a:pt x="72" y="30"/>
                      <a:pt x="82" y="76"/>
                    </a:cubicBezTo>
                    <a:close/>
                  </a:path>
                </a:pathLst>
              </a:custGeom>
              <a:noFill/>
              <a:ln w="6350" cap="rnd">
                <a:solidFill>
                  <a:srgbClr val="66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PT" sz="2000">
                  <a:latin typeface="+mj-lt"/>
                </a:endParaRPr>
              </a:p>
            </p:txBody>
          </p:sp>
          <p:sp>
            <p:nvSpPr>
              <p:cNvPr id="170" name="Freeform 10416"/>
              <p:cNvSpPr>
                <a:spLocks/>
              </p:cNvSpPr>
              <p:nvPr/>
            </p:nvSpPr>
            <p:spPr bwMode="auto">
              <a:xfrm>
                <a:off x="4485" y="1246"/>
                <a:ext cx="205" cy="737"/>
              </a:xfrm>
              <a:custGeom>
                <a:avLst/>
                <a:gdLst>
                  <a:gd name="T0" fmla="*/ 78 w 87"/>
                  <a:gd name="T1" fmla="*/ 1004 h 312"/>
                  <a:gd name="T2" fmla="*/ 221 w 87"/>
                  <a:gd name="T3" fmla="*/ 2060 h 312"/>
                  <a:gd name="T4" fmla="*/ 66 w 87"/>
                  <a:gd name="T5" fmla="*/ 3031 h 312"/>
                  <a:gd name="T6" fmla="*/ 695 w 87"/>
                  <a:gd name="T7" fmla="*/ 4113 h 312"/>
                  <a:gd name="T8" fmla="*/ 1138 w 87"/>
                  <a:gd name="T9" fmla="*/ 2060 h 312"/>
                  <a:gd name="T10" fmla="*/ 695 w 87"/>
                  <a:gd name="T11" fmla="*/ 0 h 312"/>
                  <a:gd name="T12" fmla="*/ 78 w 87"/>
                  <a:gd name="T13" fmla="*/ 1004 h 3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 h="312">
                    <a:moveTo>
                      <a:pt x="6" y="76"/>
                    </a:moveTo>
                    <a:cubicBezTo>
                      <a:pt x="1" y="100"/>
                      <a:pt x="17" y="127"/>
                      <a:pt x="17" y="156"/>
                    </a:cubicBezTo>
                    <a:cubicBezTo>
                      <a:pt x="17" y="183"/>
                      <a:pt x="0" y="208"/>
                      <a:pt x="5" y="230"/>
                    </a:cubicBezTo>
                    <a:cubicBezTo>
                      <a:pt x="14" y="279"/>
                      <a:pt x="32" y="312"/>
                      <a:pt x="53" y="312"/>
                    </a:cubicBezTo>
                    <a:cubicBezTo>
                      <a:pt x="84" y="312"/>
                      <a:pt x="87" y="242"/>
                      <a:pt x="87" y="156"/>
                    </a:cubicBezTo>
                    <a:cubicBezTo>
                      <a:pt x="87" y="70"/>
                      <a:pt x="84" y="0"/>
                      <a:pt x="53" y="0"/>
                    </a:cubicBezTo>
                    <a:cubicBezTo>
                      <a:pt x="33" y="0"/>
                      <a:pt x="15" y="30"/>
                      <a:pt x="6" y="76"/>
                    </a:cubicBezTo>
                    <a:close/>
                  </a:path>
                </a:pathLst>
              </a:custGeom>
              <a:noFill/>
              <a:ln w="6350" cap="rnd">
                <a:solidFill>
                  <a:srgbClr val="66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PT" sz="2000">
                  <a:latin typeface="+mj-lt"/>
                </a:endParaRPr>
              </a:p>
            </p:txBody>
          </p:sp>
          <p:sp>
            <p:nvSpPr>
              <p:cNvPr id="171" name="Freeform 10417"/>
              <p:cNvSpPr>
                <a:spLocks/>
              </p:cNvSpPr>
              <p:nvPr/>
            </p:nvSpPr>
            <p:spPr bwMode="auto">
              <a:xfrm>
                <a:off x="4577" y="1218"/>
                <a:ext cx="286" cy="791"/>
              </a:xfrm>
              <a:custGeom>
                <a:avLst/>
                <a:gdLst>
                  <a:gd name="T0" fmla="*/ 1503 w 121"/>
                  <a:gd name="T1" fmla="*/ 4264 h 335"/>
                  <a:gd name="T2" fmla="*/ 1045 w 121"/>
                  <a:gd name="T3" fmla="*/ 2212 h 335"/>
                  <a:gd name="T4" fmla="*/ 1503 w 121"/>
                  <a:gd name="T5" fmla="*/ 156 h 335"/>
                  <a:gd name="T6" fmla="*/ 1569 w 121"/>
                  <a:gd name="T7" fmla="*/ 156 h 335"/>
                  <a:gd name="T8" fmla="*/ 832 w 121"/>
                  <a:gd name="T9" fmla="*/ 0 h 335"/>
                  <a:gd name="T10" fmla="*/ 95 w 121"/>
                  <a:gd name="T11" fmla="*/ 172 h 335"/>
                  <a:gd name="T12" fmla="*/ 184 w 121"/>
                  <a:gd name="T13" fmla="*/ 156 h 335"/>
                  <a:gd name="T14" fmla="*/ 631 w 121"/>
                  <a:gd name="T15" fmla="*/ 2212 h 335"/>
                  <a:gd name="T16" fmla="*/ 184 w 121"/>
                  <a:gd name="T17" fmla="*/ 4264 h 335"/>
                  <a:gd name="T18" fmla="*/ 0 w 121"/>
                  <a:gd name="T19" fmla="*/ 4198 h 335"/>
                  <a:gd name="T20" fmla="*/ 832 w 121"/>
                  <a:gd name="T21" fmla="*/ 4411 h 335"/>
                  <a:gd name="T22" fmla="*/ 1598 w 121"/>
                  <a:gd name="T23" fmla="*/ 4255 h 335"/>
                  <a:gd name="T24" fmla="*/ 1503 w 121"/>
                  <a:gd name="T25" fmla="*/ 4264 h 3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1" h="335">
                    <a:moveTo>
                      <a:pt x="114" y="324"/>
                    </a:moveTo>
                    <a:cubicBezTo>
                      <a:pt x="83" y="324"/>
                      <a:pt x="79" y="254"/>
                      <a:pt x="79" y="168"/>
                    </a:cubicBezTo>
                    <a:cubicBezTo>
                      <a:pt x="79" y="82"/>
                      <a:pt x="83" y="12"/>
                      <a:pt x="114" y="12"/>
                    </a:cubicBezTo>
                    <a:cubicBezTo>
                      <a:pt x="115" y="12"/>
                      <a:pt x="117" y="12"/>
                      <a:pt x="119" y="12"/>
                    </a:cubicBezTo>
                    <a:cubicBezTo>
                      <a:pt x="108" y="5"/>
                      <a:pt x="87" y="0"/>
                      <a:pt x="63" y="0"/>
                    </a:cubicBezTo>
                    <a:cubicBezTo>
                      <a:pt x="39" y="0"/>
                      <a:pt x="18" y="5"/>
                      <a:pt x="7" y="13"/>
                    </a:cubicBezTo>
                    <a:cubicBezTo>
                      <a:pt x="9" y="12"/>
                      <a:pt x="12" y="12"/>
                      <a:pt x="14" y="12"/>
                    </a:cubicBezTo>
                    <a:cubicBezTo>
                      <a:pt x="45" y="12"/>
                      <a:pt x="48" y="82"/>
                      <a:pt x="48" y="168"/>
                    </a:cubicBezTo>
                    <a:cubicBezTo>
                      <a:pt x="48" y="254"/>
                      <a:pt x="45" y="324"/>
                      <a:pt x="14" y="324"/>
                    </a:cubicBezTo>
                    <a:cubicBezTo>
                      <a:pt x="9" y="324"/>
                      <a:pt x="4" y="323"/>
                      <a:pt x="0" y="319"/>
                    </a:cubicBezTo>
                    <a:cubicBezTo>
                      <a:pt x="10" y="328"/>
                      <a:pt x="35" y="335"/>
                      <a:pt x="63" y="335"/>
                    </a:cubicBezTo>
                    <a:cubicBezTo>
                      <a:pt x="87" y="335"/>
                      <a:pt x="108" y="330"/>
                      <a:pt x="121" y="323"/>
                    </a:cubicBezTo>
                    <a:cubicBezTo>
                      <a:pt x="118" y="324"/>
                      <a:pt x="116" y="324"/>
                      <a:pt x="114" y="324"/>
                    </a:cubicBezTo>
                    <a:close/>
                  </a:path>
                </a:pathLst>
              </a:custGeom>
              <a:noFill/>
              <a:ln w="6350" cap="rnd">
                <a:solidFill>
                  <a:srgbClr val="66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PT" sz="2000">
                  <a:latin typeface="+mj-lt"/>
                </a:endParaRPr>
              </a:p>
            </p:txBody>
          </p:sp>
          <p:sp>
            <p:nvSpPr>
              <p:cNvPr id="172" name="Freeform 10418"/>
              <p:cNvSpPr>
                <a:spLocks/>
              </p:cNvSpPr>
              <p:nvPr/>
            </p:nvSpPr>
            <p:spPr bwMode="auto">
              <a:xfrm>
                <a:off x="4655" y="1241"/>
                <a:ext cx="139" cy="17"/>
              </a:xfrm>
              <a:custGeom>
                <a:avLst/>
                <a:gdLst>
                  <a:gd name="T0" fmla="*/ 770 w 59"/>
                  <a:gd name="T1" fmla="*/ 100 h 7"/>
                  <a:gd name="T2" fmla="*/ 393 w 59"/>
                  <a:gd name="T3" fmla="*/ 0 h 7"/>
                  <a:gd name="T4" fmla="*/ 0 w 59"/>
                  <a:gd name="T5" fmla="*/ 100 h 7"/>
                  <a:gd name="T6" fmla="*/ 0 60000 65536"/>
                  <a:gd name="T7" fmla="*/ 0 60000 65536"/>
                  <a:gd name="T8" fmla="*/ 0 60000 65536"/>
                </a:gdLst>
                <a:ahLst/>
                <a:cxnLst>
                  <a:cxn ang="T6">
                    <a:pos x="T0" y="T1"/>
                  </a:cxn>
                  <a:cxn ang="T7">
                    <a:pos x="T2" y="T3"/>
                  </a:cxn>
                  <a:cxn ang="T8">
                    <a:pos x="T4" y="T5"/>
                  </a:cxn>
                </a:cxnLst>
                <a:rect l="0" t="0" r="r" b="b"/>
                <a:pathLst>
                  <a:path w="59" h="7">
                    <a:moveTo>
                      <a:pt x="59" y="7"/>
                    </a:moveTo>
                    <a:cubicBezTo>
                      <a:pt x="54" y="3"/>
                      <a:pt x="43" y="0"/>
                      <a:pt x="30" y="0"/>
                    </a:cubicBezTo>
                    <a:cubicBezTo>
                      <a:pt x="17" y="0"/>
                      <a:pt x="6" y="3"/>
                      <a:pt x="0" y="7"/>
                    </a:cubicBezTo>
                  </a:path>
                </a:pathLst>
              </a:custGeom>
              <a:noFill/>
              <a:ln w="6350" cap="rnd">
                <a:solidFill>
                  <a:srgbClr val="66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PT" sz="2000">
                  <a:latin typeface="+mj-lt"/>
                </a:endParaRPr>
              </a:p>
            </p:txBody>
          </p:sp>
          <p:sp>
            <p:nvSpPr>
              <p:cNvPr id="173" name="Freeform 10419"/>
              <p:cNvSpPr>
                <a:spLocks/>
              </p:cNvSpPr>
              <p:nvPr/>
            </p:nvSpPr>
            <p:spPr bwMode="auto">
              <a:xfrm>
                <a:off x="4664" y="1971"/>
                <a:ext cx="125" cy="12"/>
              </a:xfrm>
              <a:custGeom>
                <a:avLst/>
                <a:gdLst>
                  <a:gd name="T0" fmla="*/ 0 w 53"/>
                  <a:gd name="T1" fmla="*/ 0 h 5"/>
                  <a:gd name="T2" fmla="*/ 377 w 53"/>
                  <a:gd name="T3" fmla="*/ 70 h 5"/>
                  <a:gd name="T4" fmla="*/ 696 w 53"/>
                  <a:gd name="T5" fmla="*/ 0 h 5"/>
                  <a:gd name="T6" fmla="*/ 0 60000 65536"/>
                  <a:gd name="T7" fmla="*/ 0 60000 65536"/>
                  <a:gd name="T8" fmla="*/ 0 60000 65536"/>
                </a:gdLst>
                <a:ahLst/>
                <a:cxnLst>
                  <a:cxn ang="T6">
                    <a:pos x="T0" y="T1"/>
                  </a:cxn>
                  <a:cxn ang="T7">
                    <a:pos x="T2" y="T3"/>
                  </a:cxn>
                  <a:cxn ang="T8">
                    <a:pos x="T4" y="T5"/>
                  </a:cxn>
                </a:cxnLst>
                <a:rect l="0" t="0" r="r" b="b"/>
                <a:pathLst>
                  <a:path w="53" h="5">
                    <a:moveTo>
                      <a:pt x="0" y="0"/>
                    </a:moveTo>
                    <a:cubicBezTo>
                      <a:pt x="4" y="4"/>
                      <a:pt x="17" y="5"/>
                      <a:pt x="29" y="5"/>
                    </a:cubicBezTo>
                    <a:cubicBezTo>
                      <a:pt x="39" y="5"/>
                      <a:pt x="47" y="3"/>
                      <a:pt x="53" y="0"/>
                    </a:cubicBezTo>
                  </a:path>
                </a:pathLst>
              </a:custGeom>
              <a:noFill/>
              <a:ln w="6350" cap="rnd">
                <a:solidFill>
                  <a:srgbClr val="66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PT" sz="2000">
                  <a:latin typeface="+mj-lt"/>
                </a:endParaRPr>
              </a:p>
            </p:txBody>
          </p:sp>
          <p:sp>
            <p:nvSpPr>
              <p:cNvPr id="174" name="Freeform 10420"/>
              <p:cNvSpPr>
                <a:spLocks/>
              </p:cNvSpPr>
              <p:nvPr/>
            </p:nvSpPr>
            <p:spPr bwMode="auto">
              <a:xfrm>
                <a:off x="4749" y="1272"/>
                <a:ext cx="29" cy="128"/>
              </a:xfrm>
              <a:custGeom>
                <a:avLst/>
                <a:gdLst>
                  <a:gd name="T0" fmla="*/ 169 w 12"/>
                  <a:gd name="T1" fmla="*/ 0 h 54"/>
                  <a:gd name="T2" fmla="*/ 0 w 12"/>
                  <a:gd name="T3" fmla="*/ 718 h 54"/>
                  <a:gd name="T4" fmla="*/ 169 w 12"/>
                  <a:gd name="T5" fmla="*/ 0 h 54"/>
                  <a:gd name="T6" fmla="*/ 0 60000 65536"/>
                  <a:gd name="T7" fmla="*/ 0 60000 65536"/>
                  <a:gd name="T8" fmla="*/ 0 60000 65536"/>
                </a:gdLst>
                <a:ahLst/>
                <a:cxnLst>
                  <a:cxn ang="T6">
                    <a:pos x="T0" y="T1"/>
                  </a:cxn>
                  <a:cxn ang="T7">
                    <a:pos x="T2" y="T3"/>
                  </a:cxn>
                  <a:cxn ang="T8">
                    <a:pos x="T4" y="T5"/>
                  </a:cxn>
                </a:cxnLst>
                <a:rect l="0" t="0" r="r" b="b"/>
                <a:pathLst>
                  <a:path w="12" h="54">
                    <a:moveTo>
                      <a:pt x="12" y="0"/>
                    </a:moveTo>
                    <a:cubicBezTo>
                      <a:pt x="6" y="10"/>
                      <a:pt x="2" y="36"/>
                      <a:pt x="0" y="54"/>
                    </a:cubicBezTo>
                    <a:cubicBezTo>
                      <a:pt x="0" y="39"/>
                      <a:pt x="5" y="7"/>
                      <a:pt x="12" y="0"/>
                    </a:cubicBezTo>
                    <a:close/>
                  </a:path>
                </a:pathLst>
              </a:custGeom>
              <a:solidFill>
                <a:srgbClr val="FF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grpSp>
        <p:grpSp>
          <p:nvGrpSpPr>
            <p:cNvPr id="50" name="Group 10421"/>
            <p:cNvGrpSpPr>
              <a:grpSpLocks/>
            </p:cNvGrpSpPr>
            <p:nvPr/>
          </p:nvGrpSpPr>
          <p:grpSpPr bwMode="auto">
            <a:xfrm rot="16200000">
              <a:off x="5112900" y="4533234"/>
              <a:ext cx="223799" cy="259017"/>
              <a:chOff x="4485" y="1218"/>
              <a:chExt cx="484" cy="791"/>
            </a:xfrm>
          </p:grpSpPr>
          <p:sp>
            <p:nvSpPr>
              <p:cNvPr id="139" name="Freeform 10403"/>
              <p:cNvSpPr>
                <a:spLocks/>
              </p:cNvSpPr>
              <p:nvPr/>
            </p:nvSpPr>
            <p:spPr bwMode="auto">
              <a:xfrm>
                <a:off x="4763" y="1246"/>
                <a:ext cx="206" cy="737"/>
              </a:xfrm>
              <a:custGeom>
                <a:avLst/>
                <a:gdLst>
                  <a:gd name="T0" fmla="*/ 1087 w 87"/>
                  <a:gd name="T1" fmla="*/ 1004 h 312"/>
                  <a:gd name="T2" fmla="*/ 942 w 87"/>
                  <a:gd name="T3" fmla="*/ 2060 h 312"/>
                  <a:gd name="T4" fmla="*/ 1103 w 87"/>
                  <a:gd name="T5" fmla="*/ 3031 h 312"/>
                  <a:gd name="T6" fmla="*/ 466 w 87"/>
                  <a:gd name="T7" fmla="*/ 4113 h 312"/>
                  <a:gd name="T8" fmla="*/ 0 w 87"/>
                  <a:gd name="T9" fmla="*/ 2060 h 312"/>
                  <a:gd name="T10" fmla="*/ 466 w 87"/>
                  <a:gd name="T11" fmla="*/ 0 h 312"/>
                  <a:gd name="T12" fmla="*/ 1087 w 87"/>
                  <a:gd name="T13" fmla="*/ 1004 h 3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 h="312">
                    <a:moveTo>
                      <a:pt x="82" y="76"/>
                    </a:moveTo>
                    <a:cubicBezTo>
                      <a:pt x="87" y="100"/>
                      <a:pt x="71" y="127"/>
                      <a:pt x="71" y="156"/>
                    </a:cubicBezTo>
                    <a:cubicBezTo>
                      <a:pt x="71" y="183"/>
                      <a:pt x="87" y="208"/>
                      <a:pt x="83" y="230"/>
                    </a:cubicBezTo>
                    <a:cubicBezTo>
                      <a:pt x="74" y="279"/>
                      <a:pt x="56" y="312"/>
                      <a:pt x="35" y="312"/>
                    </a:cubicBezTo>
                    <a:cubicBezTo>
                      <a:pt x="4" y="312"/>
                      <a:pt x="0" y="242"/>
                      <a:pt x="0" y="156"/>
                    </a:cubicBezTo>
                    <a:cubicBezTo>
                      <a:pt x="0" y="70"/>
                      <a:pt x="4" y="0"/>
                      <a:pt x="35" y="0"/>
                    </a:cubicBezTo>
                    <a:cubicBezTo>
                      <a:pt x="55" y="0"/>
                      <a:pt x="72" y="30"/>
                      <a:pt x="82" y="76"/>
                    </a:cubicBezTo>
                    <a:close/>
                  </a:path>
                </a:pathLst>
              </a:custGeom>
              <a:solidFill>
                <a:srgbClr val="FF63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140" name="Freeform 10404"/>
              <p:cNvSpPr>
                <a:spLocks/>
              </p:cNvSpPr>
              <p:nvPr/>
            </p:nvSpPr>
            <p:spPr bwMode="auto">
              <a:xfrm>
                <a:off x="4485" y="1246"/>
                <a:ext cx="205" cy="737"/>
              </a:xfrm>
              <a:custGeom>
                <a:avLst/>
                <a:gdLst>
                  <a:gd name="T0" fmla="*/ 78 w 87"/>
                  <a:gd name="T1" fmla="*/ 1004 h 312"/>
                  <a:gd name="T2" fmla="*/ 221 w 87"/>
                  <a:gd name="T3" fmla="*/ 2060 h 312"/>
                  <a:gd name="T4" fmla="*/ 66 w 87"/>
                  <a:gd name="T5" fmla="*/ 3031 h 312"/>
                  <a:gd name="T6" fmla="*/ 695 w 87"/>
                  <a:gd name="T7" fmla="*/ 4113 h 312"/>
                  <a:gd name="T8" fmla="*/ 1138 w 87"/>
                  <a:gd name="T9" fmla="*/ 2060 h 312"/>
                  <a:gd name="T10" fmla="*/ 695 w 87"/>
                  <a:gd name="T11" fmla="*/ 0 h 312"/>
                  <a:gd name="T12" fmla="*/ 78 w 87"/>
                  <a:gd name="T13" fmla="*/ 1004 h 3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 h="312">
                    <a:moveTo>
                      <a:pt x="6" y="76"/>
                    </a:moveTo>
                    <a:cubicBezTo>
                      <a:pt x="1" y="100"/>
                      <a:pt x="17" y="127"/>
                      <a:pt x="17" y="156"/>
                    </a:cubicBezTo>
                    <a:cubicBezTo>
                      <a:pt x="17" y="183"/>
                      <a:pt x="0" y="208"/>
                      <a:pt x="5" y="230"/>
                    </a:cubicBezTo>
                    <a:cubicBezTo>
                      <a:pt x="14" y="279"/>
                      <a:pt x="32" y="312"/>
                      <a:pt x="53" y="312"/>
                    </a:cubicBezTo>
                    <a:cubicBezTo>
                      <a:pt x="84" y="312"/>
                      <a:pt x="87" y="242"/>
                      <a:pt x="87" y="156"/>
                    </a:cubicBezTo>
                    <a:cubicBezTo>
                      <a:pt x="87" y="70"/>
                      <a:pt x="84" y="0"/>
                      <a:pt x="53" y="0"/>
                    </a:cubicBezTo>
                    <a:cubicBezTo>
                      <a:pt x="33" y="0"/>
                      <a:pt x="15" y="30"/>
                      <a:pt x="6" y="76"/>
                    </a:cubicBezTo>
                    <a:close/>
                  </a:path>
                </a:pathLst>
              </a:custGeom>
              <a:solidFill>
                <a:srgbClr val="FF63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141" name="Freeform 10405"/>
              <p:cNvSpPr>
                <a:spLocks/>
              </p:cNvSpPr>
              <p:nvPr/>
            </p:nvSpPr>
            <p:spPr bwMode="auto">
              <a:xfrm>
                <a:off x="4577" y="1218"/>
                <a:ext cx="286" cy="791"/>
              </a:xfrm>
              <a:custGeom>
                <a:avLst/>
                <a:gdLst>
                  <a:gd name="T0" fmla="*/ 1503 w 121"/>
                  <a:gd name="T1" fmla="*/ 4264 h 335"/>
                  <a:gd name="T2" fmla="*/ 1045 w 121"/>
                  <a:gd name="T3" fmla="*/ 2212 h 335"/>
                  <a:gd name="T4" fmla="*/ 1503 w 121"/>
                  <a:gd name="T5" fmla="*/ 156 h 335"/>
                  <a:gd name="T6" fmla="*/ 1569 w 121"/>
                  <a:gd name="T7" fmla="*/ 156 h 335"/>
                  <a:gd name="T8" fmla="*/ 832 w 121"/>
                  <a:gd name="T9" fmla="*/ 0 h 335"/>
                  <a:gd name="T10" fmla="*/ 95 w 121"/>
                  <a:gd name="T11" fmla="*/ 172 h 335"/>
                  <a:gd name="T12" fmla="*/ 184 w 121"/>
                  <a:gd name="T13" fmla="*/ 156 h 335"/>
                  <a:gd name="T14" fmla="*/ 631 w 121"/>
                  <a:gd name="T15" fmla="*/ 2212 h 335"/>
                  <a:gd name="T16" fmla="*/ 184 w 121"/>
                  <a:gd name="T17" fmla="*/ 4264 h 335"/>
                  <a:gd name="T18" fmla="*/ 0 w 121"/>
                  <a:gd name="T19" fmla="*/ 4198 h 335"/>
                  <a:gd name="T20" fmla="*/ 832 w 121"/>
                  <a:gd name="T21" fmla="*/ 4411 h 335"/>
                  <a:gd name="T22" fmla="*/ 1598 w 121"/>
                  <a:gd name="T23" fmla="*/ 4255 h 335"/>
                  <a:gd name="T24" fmla="*/ 1503 w 121"/>
                  <a:gd name="T25" fmla="*/ 4264 h 3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1" h="335">
                    <a:moveTo>
                      <a:pt x="114" y="324"/>
                    </a:moveTo>
                    <a:cubicBezTo>
                      <a:pt x="83" y="324"/>
                      <a:pt x="79" y="254"/>
                      <a:pt x="79" y="168"/>
                    </a:cubicBezTo>
                    <a:cubicBezTo>
                      <a:pt x="79" y="82"/>
                      <a:pt x="83" y="12"/>
                      <a:pt x="114" y="12"/>
                    </a:cubicBezTo>
                    <a:cubicBezTo>
                      <a:pt x="115" y="12"/>
                      <a:pt x="117" y="12"/>
                      <a:pt x="119" y="12"/>
                    </a:cubicBezTo>
                    <a:cubicBezTo>
                      <a:pt x="108" y="5"/>
                      <a:pt x="87" y="0"/>
                      <a:pt x="63" y="0"/>
                    </a:cubicBezTo>
                    <a:cubicBezTo>
                      <a:pt x="39" y="0"/>
                      <a:pt x="18" y="5"/>
                      <a:pt x="7" y="13"/>
                    </a:cubicBezTo>
                    <a:cubicBezTo>
                      <a:pt x="9" y="12"/>
                      <a:pt x="12" y="12"/>
                      <a:pt x="14" y="12"/>
                    </a:cubicBezTo>
                    <a:cubicBezTo>
                      <a:pt x="45" y="12"/>
                      <a:pt x="48" y="82"/>
                      <a:pt x="48" y="168"/>
                    </a:cubicBezTo>
                    <a:cubicBezTo>
                      <a:pt x="48" y="254"/>
                      <a:pt x="45" y="324"/>
                      <a:pt x="14" y="324"/>
                    </a:cubicBezTo>
                    <a:cubicBezTo>
                      <a:pt x="9" y="324"/>
                      <a:pt x="4" y="323"/>
                      <a:pt x="0" y="319"/>
                    </a:cubicBezTo>
                    <a:cubicBezTo>
                      <a:pt x="10" y="328"/>
                      <a:pt x="35" y="335"/>
                      <a:pt x="63" y="335"/>
                    </a:cubicBezTo>
                    <a:cubicBezTo>
                      <a:pt x="87" y="335"/>
                      <a:pt x="108" y="330"/>
                      <a:pt x="121" y="323"/>
                    </a:cubicBezTo>
                    <a:cubicBezTo>
                      <a:pt x="118" y="324"/>
                      <a:pt x="116" y="324"/>
                      <a:pt x="114" y="324"/>
                    </a:cubicBezTo>
                    <a:close/>
                  </a:path>
                </a:pathLst>
              </a:custGeom>
              <a:solidFill>
                <a:srgbClr val="F60D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142" name="Freeform 10406"/>
              <p:cNvSpPr>
                <a:spLocks noEditPoints="1"/>
              </p:cNvSpPr>
              <p:nvPr/>
            </p:nvSpPr>
            <p:spPr bwMode="auto">
              <a:xfrm>
                <a:off x="4577" y="1218"/>
                <a:ext cx="286" cy="791"/>
              </a:xfrm>
              <a:custGeom>
                <a:avLst/>
                <a:gdLst>
                  <a:gd name="T0" fmla="*/ 1598 w 121"/>
                  <a:gd name="T1" fmla="*/ 4255 h 335"/>
                  <a:gd name="T2" fmla="*/ 1503 w 121"/>
                  <a:gd name="T3" fmla="*/ 4264 h 335"/>
                  <a:gd name="T4" fmla="*/ 1045 w 121"/>
                  <a:gd name="T5" fmla="*/ 2212 h 335"/>
                  <a:gd name="T6" fmla="*/ 1503 w 121"/>
                  <a:gd name="T7" fmla="*/ 156 h 335"/>
                  <a:gd name="T8" fmla="*/ 1569 w 121"/>
                  <a:gd name="T9" fmla="*/ 156 h 335"/>
                  <a:gd name="T10" fmla="*/ 832 w 121"/>
                  <a:gd name="T11" fmla="*/ 0 h 335"/>
                  <a:gd name="T12" fmla="*/ 95 w 121"/>
                  <a:gd name="T13" fmla="*/ 172 h 335"/>
                  <a:gd name="T14" fmla="*/ 184 w 121"/>
                  <a:gd name="T15" fmla="*/ 156 h 335"/>
                  <a:gd name="T16" fmla="*/ 631 w 121"/>
                  <a:gd name="T17" fmla="*/ 2212 h 335"/>
                  <a:gd name="T18" fmla="*/ 184 w 121"/>
                  <a:gd name="T19" fmla="*/ 4264 h 335"/>
                  <a:gd name="T20" fmla="*/ 0 w 121"/>
                  <a:gd name="T21" fmla="*/ 4198 h 335"/>
                  <a:gd name="T22" fmla="*/ 832 w 121"/>
                  <a:gd name="T23" fmla="*/ 4411 h 335"/>
                  <a:gd name="T24" fmla="*/ 1598 w 121"/>
                  <a:gd name="T25" fmla="*/ 4255 h 335"/>
                  <a:gd name="T26" fmla="*/ 532 w 121"/>
                  <a:gd name="T27" fmla="*/ 4170 h 335"/>
                  <a:gd name="T28" fmla="*/ 754 w 121"/>
                  <a:gd name="T29" fmla="*/ 2212 h 335"/>
                  <a:gd name="T30" fmla="*/ 503 w 121"/>
                  <a:gd name="T31" fmla="*/ 222 h 335"/>
                  <a:gd name="T32" fmla="*/ 832 w 121"/>
                  <a:gd name="T33" fmla="*/ 118 h 335"/>
                  <a:gd name="T34" fmla="*/ 1189 w 121"/>
                  <a:gd name="T35" fmla="*/ 213 h 335"/>
                  <a:gd name="T36" fmla="*/ 922 w 121"/>
                  <a:gd name="T37" fmla="*/ 2212 h 335"/>
                  <a:gd name="T38" fmla="*/ 1172 w 121"/>
                  <a:gd name="T39" fmla="*/ 4186 h 335"/>
                  <a:gd name="T40" fmla="*/ 832 w 121"/>
                  <a:gd name="T41" fmla="*/ 4293 h 335"/>
                  <a:gd name="T42" fmla="*/ 532 w 121"/>
                  <a:gd name="T43" fmla="*/ 4170 h 33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1" h="335">
                    <a:moveTo>
                      <a:pt x="121" y="323"/>
                    </a:moveTo>
                    <a:cubicBezTo>
                      <a:pt x="118" y="324"/>
                      <a:pt x="116" y="324"/>
                      <a:pt x="114" y="324"/>
                    </a:cubicBezTo>
                    <a:cubicBezTo>
                      <a:pt x="83" y="324"/>
                      <a:pt x="79" y="254"/>
                      <a:pt x="79" y="168"/>
                    </a:cubicBezTo>
                    <a:cubicBezTo>
                      <a:pt x="79" y="82"/>
                      <a:pt x="83" y="12"/>
                      <a:pt x="114" y="12"/>
                    </a:cubicBezTo>
                    <a:cubicBezTo>
                      <a:pt x="115" y="12"/>
                      <a:pt x="117" y="12"/>
                      <a:pt x="119" y="12"/>
                    </a:cubicBezTo>
                    <a:cubicBezTo>
                      <a:pt x="108" y="5"/>
                      <a:pt x="87" y="0"/>
                      <a:pt x="63" y="0"/>
                    </a:cubicBezTo>
                    <a:cubicBezTo>
                      <a:pt x="39" y="0"/>
                      <a:pt x="18" y="5"/>
                      <a:pt x="7" y="13"/>
                    </a:cubicBezTo>
                    <a:cubicBezTo>
                      <a:pt x="9" y="12"/>
                      <a:pt x="12" y="12"/>
                      <a:pt x="14" y="12"/>
                    </a:cubicBezTo>
                    <a:cubicBezTo>
                      <a:pt x="45" y="12"/>
                      <a:pt x="48" y="82"/>
                      <a:pt x="48" y="168"/>
                    </a:cubicBezTo>
                    <a:cubicBezTo>
                      <a:pt x="48" y="254"/>
                      <a:pt x="45" y="324"/>
                      <a:pt x="14" y="324"/>
                    </a:cubicBezTo>
                    <a:cubicBezTo>
                      <a:pt x="9" y="324"/>
                      <a:pt x="4" y="323"/>
                      <a:pt x="0" y="319"/>
                    </a:cubicBezTo>
                    <a:cubicBezTo>
                      <a:pt x="10" y="328"/>
                      <a:pt x="35" y="335"/>
                      <a:pt x="63" y="335"/>
                    </a:cubicBezTo>
                    <a:cubicBezTo>
                      <a:pt x="87" y="335"/>
                      <a:pt x="108" y="330"/>
                      <a:pt x="121" y="323"/>
                    </a:cubicBezTo>
                    <a:close/>
                    <a:moveTo>
                      <a:pt x="40" y="317"/>
                    </a:moveTo>
                    <a:cubicBezTo>
                      <a:pt x="56" y="291"/>
                      <a:pt x="57" y="234"/>
                      <a:pt x="57" y="168"/>
                    </a:cubicBezTo>
                    <a:cubicBezTo>
                      <a:pt x="57" y="101"/>
                      <a:pt x="56" y="42"/>
                      <a:pt x="38" y="17"/>
                    </a:cubicBezTo>
                    <a:cubicBezTo>
                      <a:pt x="37" y="15"/>
                      <a:pt x="53" y="9"/>
                      <a:pt x="63" y="9"/>
                    </a:cubicBezTo>
                    <a:cubicBezTo>
                      <a:pt x="74" y="9"/>
                      <a:pt x="91" y="15"/>
                      <a:pt x="90" y="16"/>
                    </a:cubicBezTo>
                    <a:cubicBezTo>
                      <a:pt x="72" y="42"/>
                      <a:pt x="70" y="101"/>
                      <a:pt x="70" y="168"/>
                    </a:cubicBezTo>
                    <a:cubicBezTo>
                      <a:pt x="70" y="234"/>
                      <a:pt x="72" y="292"/>
                      <a:pt x="89" y="318"/>
                    </a:cubicBezTo>
                    <a:cubicBezTo>
                      <a:pt x="90" y="320"/>
                      <a:pt x="73" y="326"/>
                      <a:pt x="63" y="326"/>
                    </a:cubicBezTo>
                    <a:cubicBezTo>
                      <a:pt x="53" y="326"/>
                      <a:pt x="38" y="320"/>
                      <a:pt x="40" y="317"/>
                    </a:cubicBezTo>
                    <a:close/>
                  </a:path>
                </a:pathLst>
              </a:custGeom>
              <a:solidFill>
                <a:srgbClr val="DD00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143" name="Freeform 10407"/>
              <p:cNvSpPr>
                <a:spLocks/>
              </p:cNvSpPr>
              <p:nvPr/>
            </p:nvSpPr>
            <p:spPr bwMode="auto">
              <a:xfrm>
                <a:off x="4775" y="1272"/>
                <a:ext cx="50" cy="681"/>
              </a:xfrm>
              <a:custGeom>
                <a:avLst/>
                <a:gdLst>
                  <a:gd name="T0" fmla="*/ 0 w 21"/>
                  <a:gd name="T1" fmla="*/ 1946 h 288"/>
                  <a:gd name="T2" fmla="*/ 214 w 21"/>
                  <a:gd name="T3" fmla="*/ 3807 h 288"/>
                  <a:gd name="T4" fmla="*/ 214 w 21"/>
                  <a:gd name="T5" fmla="*/ 3807 h 288"/>
                  <a:gd name="T6" fmla="*/ 79 w 21"/>
                  <a:gd name="T7" fmla="*/ 1946 h 288"/>
                  <a:gd name="T8" fmla="*/ 283 w 21"/>
                  <a:gd name="T9" fmla="*/ 0 h 288"/>
                  <a:gd name="T10" fmla="*/ 283 w 21"/>
                  <a:gd name="T11" fmla="*/ 0 h 288"/>
                  <a:gd name="T12" fmla="*/ 0 w 21"/>
                  <a:gd name="T13" fmla="*/ 1946 h 2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288">
                    <a:moveTo>
                      <a:pt x="0" y="147"/>
                    </a:moveTo>
                    <a:cubicBezTo>
                      <a:pt x="0" y="214"/>
                      <a:pt x="5" y="263"/>
                      <a:pt x="16" y="288"/>
                    </a:cubicBezTo>
                    <a:cubicBezTo>
                      <a:pt x="16" y="288"/>
                      <a:pt x="16" y="288"/>
                      <a:pt x="16" y="288"/>
                    </a:cubicBezTo>
                    <a:cubicBezTo>
                      <a:pt x="5" y="264"/>
                      <a:pt x="6" y="214"/>
                      <a:pt x="6" y="147"/>
                    </a:cubicBezTo>
                    <a:cubicBezTo>
                      <a:pt x="6" y="88"/>
                      <a:pt x="4" y="22"/>
                      <a:pt x="21" y="0"/>
                    </a:cubicBezTo>
                    <a:cubicBezTo>
                      <a:pt x="21" y="0"/>
                      <a:pt x="21" y="0"/>
                      <a:pt x="21" y="0"/>
                    </a:cubicBezTo>
                    <a:cubicBezTo>
                      <a:pt x="5" y="20"/>
                      <a:pt x="0" y="71"/>
                      <a:pt x="0" y="1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144" name="Freeform 10408"/>
              <p:cNvSpPr>
                <a:spLocks/>
              </p:cNvSpPr>
              <p:nvPr/>
            </p:nvSpPr>
            <p:spPr bwMode="auto">
              <a:xfrm>
                <a:off x="4901" y="1303"/>
                <a:ext cx="63" cy="619"/>
              </a:xfrm>
              <a:custGeom>
                <a:avLst/>
                <a:gdLst>
                  <a:gd name="T0" fmla="*/ 37 w 27"/>
                  <a:gd name="T1" fmla="*/ 95 h 262"/>
                  <a:gd name="T2" fmla="*/ 257 w 27"/>
                  <a:gd name="T3" fmla="*/ 725 h 262"/>
                  <a:gd name="T4" fmla="*/ 201 w 27"/>
                  <a:gd name="T5" fmla="*/ 1266 h 262"/>
                  <a:gd name="T6" fmla="*/ 114 w 27"/>
                  <a:gd name="T7" fmla="*/ 1770 h 262"/>
                  <a:gd name="T8" fmla="*/ 201 w 27"/>
                  <a:gd name="T9" fmla="*/ 2254 h 262"/>
                  <a:gd name="T10" fmla="*/ 266 w 27"/>
                  <a:gd name="T11" fmla="*/ 2741 h 262"/>
                  <a:gd name="T12" fmla="*/ 126 w 27"/>
                  <a:gd name="T13" fmla="*/ 3270 h 262"/>
                  <a:gd name="T14" fmla="*/ 126 w 27"/>
                  <a:gd name="T15" fmla="*/ 3322 h 262"/>
                  <a:gd name="T16" fmla="*/ 315 w 27"/>
                  <a:gd name="T17" fmla="*/ 2757 h 262"/>
                  <a:gd name="T18" fmla="*/ 257 w 27"/>
                  <a:gd name="T19" fmla="*/ 2244 h 262"/>
                  <a:gd name="T20" fmla="*/ 163 w 27"/>
                  <a:gd name="T21" fmla="*/ 1770 h 262"/>
                  <a:gd name="T22" fmla="*/ 240 w 27"/>
                  <a:gd name="T23" fmla="*/ 1278 h 262"/>
                  <a:gd name="T24" fmla="*/ 306 w 27"/>
                  <a:gd name="T25" fmla="*/ 714 h 262"/>
                  <a:gd name="T26" fmla="*/ 65 w 27"/>
                  <a:gd name="T27" fmla="*/ 106 h 262"/>
                  <a:gd name="T28" fmla="*/ 37 w 27"/>
                  <a:gd name="T29" fmla="*/ 95 h 2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 h="262">
                    <a:moveTo>
                      <a:pt x="3" y="7"/>
                    </a:moveTo>
                    <a:cubicBezTo>
                      <a:pt x="10" y="19"/>
                      <a:pt x="16" y="36"/>
                      <a:pt x="20" y="55"/>
                    </a:cubicBezTo>
                    <a:cubicBezTo>
                      <a:pt x="23" y="67"/>
                      <a:pt x="19" y="81"/>
                      <a:pt x="16" y="96"/>
                    </a:cubicBezTo>
                    <a:cubicBezTo>
                      <a:pt x="12" y="108"/>
                      <a:pt x="9" y="121"/>
                      <a:pt x="9" y="134"/>
                    </a:cubicBezTo>
                    <a:cubicBezTo>
                      <a:pt x="9" y="147"/>
                      <a:pt x="13" y="159"/>
                      <a:pt x="16" y="171"/>
                    </a:cubicBezTo>
                    <a:cubicBezTo>
                      <a:pt x="20" y="184"/>
                      <a:pt x="24" y="197"/>
                      <a:pt x="21" y="208"/>
                    </a:cubicBezTo>
                    <a:cubicBezTo>
                      <a:pt x="19" y="223"/>
                      <a:pt x="14" y="237"/>
                      <a:pt x="10" y="248"/>
                    </a:cubicBezTo>
                    <a:cubicBezTo>
                      <a:pt x="4" y="260"/>
                      <a:pt x="4" y="262"/>
                      <a:pt x="10" y="252"/>
                    </a:cubicBezTo>
                    <a:cubicBezTo>
                      <a:pt x="16" y="240"/>
                      <a:pt x="22" y="226"/>
                      <a:pt x="25" y="209"/>
                    </a:cubicBezTo>
                    <a:cubicBezTo>
                      <a:pt x="27" y="197"/>
                      <a:pt x="24" y="184"/>
                      <a:pt x="20" y="170"/>
                    </a:cubicBezTo>
                    <a:cubicBezTo>
                      <a:pt x="16" y="158"/>
                      <a:pt x="13" y="146"/>
                      <a:pt x="13" y="134"/>
                    </a:cubicBezTo>
                    <a:cubicBezTo>
                      <a:pt x="13" y="121"/>
                      <a:pt x="16" y="109"/>
                      <a:pt x="19" y="97"/>
                    </a:cubicBezTo>
                    <a:cubicBezTo>
                      <a:pt x="23" y="82"/>
                      <a:pt x="27" y="68"/>
                      <a:pt x="24" y="54"/>
                    </a:cubicBezTo>
                    <a:cubicBezTo>
                      <a:pt x="20" y="35"/>
                      <a:pt x="13" y="20"/>
                      <a:pt x="5" y="8"/>
                    </a:cubicBezTo>
                    <a:cubicBezTo>
                      <a:pt x="1" y="1"/>
                      <a:pt x="0" y="0"/>
                      <a:pt x="3"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145" name="Freeform 10409"/>
              <p:cNvSpPr>
                <a:spLocks/>
              </p:cNvSpPr>
              <p:nvPr/>
            </p:nvSpPr>
            <p:spPr bwMode="auto">
              <a:xfrm>
                <a:off x="4882" y="1277"/>
                <a:ext cx="75" cy="687"/>
              </a:xfrm>
              <a:custGeom>
                <a:avLst/>
                <a:gdLst>
                  <a:gd name="T0" fmla="*/ 0 w 32"/>
                  <a:gd name="T1" fmla="*/ 0 h 291"/>
                  <a:gd name="T2" fmla="*/ 298 w 32"/>
                  <a:gd name="T3" fmla="*/ 869 h 291"/>
                  <a:gd name="T4" fmla="*/ 230 w 32"/>
                  <a:gd name="T5" fmla="*/ 1409 h 291"/>
                  <a:gd name="T6" fmla="*/ 143 w 32"/>
                  <a:gd name="T7" fmla="*/ 1905 h 291"/>
                  <a:gd name="T8" fmla="*/ 230 w 32"/>
                  <a:gd name="T9" fmla="*/ 2396 h 291"/>
                  <a:gd name="T10" fmla="*/ 323 w 32"/>
                  <a:gd name="T11" fmla="*/ 2909 h 291"/>
                  <a:gd name="T12" fmla="*/ 0 w 32"/>
                  <a:gd name="T13" fmla="*/ 3829 h 291"/>
                  <a:gd name="T14" fmla="*/ 0 w 32"/>
                  <a:gd name="T15" fmla="*/ 3829 h 291"/>
                  <a:gd name="T16" fmla="*/ 384 w 32"/>
                  <a:gd name="T17" fmla="*/ 2892 h 291"/>
                  <a:gd name="T18" fmla="*/ 323 w 32"/>
                  <a:gd name="T19" fmla="*/ 2380 h 291"/>
                  <a:gd name="T20" fmla="*/ 230 w 32"/>
                  <a:gd name="T21" fmla="*/ 1905 h 291"/>
                  <a:gd name="T22" fmla="*/ 307 w 32"/>
                  <a:gd name="T23" fmla="*/ 1421 h 291"/>
                  <a:gd name="T24" fmla="*/ 373 w 32"/>
                  <a:gd name="T25" fmla="*/ 852 h 291"/>
                  <a:gd name="T26" fmla="*/ 0 w 32"/>
                  <a:gd name="T27" fmla="*/ 0 h 2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2" h="291">
                    <a:moveTo>
                      <a:pt x="0" y="0"/>
                    </a:moveTo>
                    <a:cubicBezTo>
                      <a:pt x="11" y="13"/>
                      <a:pt x="17" y="37"/>
                      <a:pt x="23" y="66"/>
                    </a:cubicBezTo>
                    <a:cubicBezTo>
                      <a:pt x="26" y="78"/>
                      <a:pt x="21" y="92"/>
                      <a:pt x="18" y="107"/>
                    </a:cubicBezTo>
                    <a:cubicBezTo>
                      <a:pt x="14" y="119"/>
                      <a:pt x="11" y="132"/>
                      <a:pt x="11" y="145"/>
                    </a:cubicBezTo>
                    <a:cubicBezTo>
                      <a:pt x="11" y="158"/>
                      <a:pt x="15" y="170"/>
                      <a:pt x="18" y="182"/>
                    </a:cubicBezTo>
                    <a:cubicBezTo>
                      <a:pt x="22" y="195"/>
                      <a:pt x="27" y="209"/>
                      <a:pt x="25" y="221"/>
                    </a:cubicBezTo>
                    <a:cubicBezTo>
                      <a:pt x="19" y="253"/>
                      <a:pt x="12" y="278"/>
                      <a:pt x="0" y="291"/>
                    </a:cubicBezTo>
                    <a:cubicBezTo>
                      <a:pt x="0" y="291"/>
                      <a:pt x="0" y="291"/>
                      <a:pt x="0" y="291"/>
                    </a:cubicBezTo>
                    <a:cubicBezTo>
                      <a:pt x="12" y="277"/>
                      <a:pt x="24" y="253"/>
                      <a:pt x="30" y="220"/>
                    </a:cubicBezTo>
                    <a:cubicBezTo>
                      <a:pt x="32" y="208"/>
                      <a:pt x="29" y="195"/>
                      <a:pt x="25" y="181"/>
                    </a:cubicBezTo>
                    <a:cubicBezTo>
                      <a:pt x="21" y="169"/>
                      <a:pt x="18" y="157"/>
                      <a:pt x="18" y="145"/>
                    </a:cubicBezTo>
                    <a:cubicBezTo>
                      <a:pt x="18" y="132"/>
                      <a:pt x="21" y="120"/>
                      <a:pt x="24" y="108"/>
                    </a:cubicBezTo>
                    <a:cubicBezTo>
                      <a:pt x="28" y="93"/>
                      <a:pt x="32" y="79"/>
                      <a:pt x="29" y="65"/>
                    </a:cubicBezTo>
                    <a:cubicBezTo>
                      <a:pt x="23" y="36"/>
                      <a:pt x="12" y="13"/>
                      <a:pt x="0" y="0"/>
                    </a:cubicBezTo>
                    <a:close/>
                  </a:path>
                </a:pathLst>
              </a:custGeom>
              <a:solidFill>
                <a:srgbClr val="FF35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146" name="Freeform 10410"/>
              <p:cNvSpPr>
                <a:spLocks/>
              </p:cNvSpPr>
              <p:nvPr/>
            </p:nvSpPr>
            <p:spPr bwMode="auto">
              <a:xfrm>
                <a:off x="4499" y="1263"/>
                <a:ext cx="92" cy="609"/>
              </a:xfrm>
              <a:custGeom>
                <a:avLst/>
                <a:gdLst>
                  <a:gd name="T0" fmla="*/ 50 w 39"/>
                  <a:gd name="T1" fmla="*/ 937 h 258"/>
                  <a:gd name="T2" fmla="*/ 118 w 39"/>
                  <a:gd name="T3" fmla="*/ 1499 h 258"/>
                  <a:gd name="T4" fmla="*/ 196 w 39"/>
                  <a:gd name="T5" fmla="*/ 1983 h 258"/>
                  <a:gd name="T6" fmla="*/ 106 w 39"/>
                  <a:gd name="T7" fmla="*/ 2457 h 258"/>
                  <a:gd name="T8" fmla="*/ 40 w 39"/>
                  <a:gd name="T9" fmla="*/ 2969 h 258"/>
                  <a:gd name="T10" fmla="*/ 172 w 39"/>
                  <a:gd name="T11" fmla="*/ 3394 h 258"/>
                  <a:gd name="T12" fmla="*/ 172 w 39"/>
                  <a:gd name="T13" fmla="*/ 3394 h 258"/>
                  <a:gd name="T14" fmla="*/ 78 w 39"/>
                  <a:gd name="T15" fmla="*/ 2958 h 258"/>
                  <a:gd name="T16" fmla="*/ 184 w 39"/>
                  <a:gd name="T17" fmla="*/ 2474 h 258"/>
                  <a:gd name="T18" fmla="*/ 300 w 39"/>
                  <a:gd name="T19" fmla="*/ 1983 h 258"/>
                  <a:gd name="T20" fmla="*/ 184 w 39"/>
                  <a:gd name="T21" fmla="*/ 1487 h 258"/>
                  <a:gd name="T22" fmla="*/ 94 w 39"/>
                  <a:gd name="T23" fmla="*/ 947 h 258"/>
                  <a:gd name="T24" fmla="*/ 512 w 39"/>
                  <a:gd name="T25" fmla="*/ 0 h 258"/>
                  <a:gd name="T26" fmla="*/ 512 w 39"/>
                  <a:gd name="T27" fmla="*/ 0 h 258"/>
                  <a:gd name="T28" fmla="*/ 50 w 39"/>
                  <a:gd name="T29" fmla="*/ 937 h 2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 h="258">
                    <a:moveTo>
                      <a:pt x="4" y="71"/>
                    </a:moveTo>
                    <a:cubicBezTo>
                      <a:pt x="1" y="85"/>
                      <a:pt x="5" y="99"/>
                      <a:pt x="9" y="114"/>
                    </a:cubicBezTo>
                    <a:cubicBezTo>
                      <a:pt x="12" y="126"/>
                      <a:pt x="15" y="138"/>
                      <a:pt x="15" y="151"/>
                    </a:cubicBezTo>
                    <a:cubicBezTo>
                      <a:pt x="15" y="163"/>
                      <a:pt x="11" y="175"/>
                      <a:pt x="8" y="187"/>
                    </a:cubicBezTo>
                    <a:cubicBezTo>
                      <a:pt x="4" y="201"/>
                      <a:pt x="0" y="214"/>
                      <a:pt x="3" y="226"/>
                    </a:cubicBezTo>
                    <a:cubicBezTo>
                      <a:pt x="5" y="238"/>
                      <a:pt x="10" y="248"/>
                      <a:pt x="13" y="258"/>
                    </a:cubicBezTo>
                    <a:cubicBezTo>
                      <a:pt x="13" y="258"/>
                      <a:pt x="13" y="258"/>
                      <a:pt x="13" y="258"/>
                    </a:cubicBezTo>
                    <a:cubicBezTo>
                      <a:pt x="10" y="249"/>
                      <a:pt x="9" y="237"/>
                      <a:pt x="6" y="225"/>
                    </a:cubicBezTo>
                    <a:cubicBezTo>
                      <a:pt x="4" y="214"/>
                      <a:pt x="10" y="201"/>
                      <a:pt x="14" y="188"/>
                    </a:cubicBezTo>
                    <a:cubicBezTo>
                      <a:pt x="17" y="176"/>
                      <a:pt x="23" y="164"/>
                      <a:pt x="23" y="151"/>
                    </a:cubicBezTo>
                    <a:cubicBezTo>
                      <a:pt x="23" y="138"/>
                      <a:pt x="18" y="125"/>
                      <a:pt x="14" y="113"/>
                    </a:cubicBezTo>
                    <a:cubicBezTo>
                      <a:pt x="11" y="98"/>
                      <a:pt x="5" y="84"/>
                      <a:pt x="7" y="72"/>
                    </a:cubicBezTo>
                    <a:cubicBezTo>
                      <a:pt x="15" y="38"/>
                      <a:pt x="25" y="10"/>
                      <a:pt x="39" y="0"/>
                    </a:cubicBezTo>
                    <a:cubicBezTo>
                      <a:pt x="39" y="0"/>
                      <a:pt x="39" y="0"/>
                      <a:pt x="39" y="0"/>
                    </a:cubicBezTo>
                    <a:cubicBezTo>
                      <a:pt x="24" y="11"/>
                      <a:pt x="11" y="35"/>
                      <a:pt x="4" y="7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147" name="Freeform 10411"/>
              <p:cNvSpPr>
                <a:spLocks/>
              </p:cNvSpPr>
              <p:nvPr/>
            </p:nvSpPr>
            <p:spPr bwMode="auto">
              <a:xfrm>
                <a:off x="4525" y="1265"/>
                <a:ext cx="168" cy="725"/>
              </a:xfrm>
              <a:custGeom>
                <a:avLst/>
                <a:gdLst>
                  <a:gd name="T0" fmla="*/ 660 w 71"/>
                  <a:gd name="T1" fmla="*/ 0 h 307"/>
                  <a:gd name="T2" fmla="*/ 783 w 71"/>
                  <a:gd name="T3" fmla="*/ 1672 h 307"/>
                  <a:gd name="T4" fmla="*/ 331 w 71"/>
                  <a:gd name="T5" fmla="*/ 3727 h 307"/>
                  <a:gd name="T6" fmla="*/ 0 w 71"/>
                  <a:gd name="T7" fmla="*/ 3490 h 307"/>
                  <a:gd name="T8" fmla="*/ 492 w 71"/>
                  <a:gd name="T9" fmla="*/ 4043 h 307"/>
                  <a:gd name="T10" fmla="*/ 942 w 71"/>
                  <a:gd name="T11" fmla="*/ 1974 h 307"/>
                  <a:gd name="T12" fmla="*/ 660 w 71"/>
                  <a:gd name="T13" fmla="*/ 0 h 3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 h="307">
                    <a:moveTo>
                      <a:pt x="50" y="0"/>
                    </a:moveTo>
                    <a:cubicBezTo>
                      <a:pt x="58" y="28"/>
                      <a:pt x="59" y="74"/>
                      <a:pt x="59" y="127"/>
                    </a:cubicBezTo>
                    <a:cubicBezTo>
                      <a:pt x="59" y="213"/>
                      <a:pt x="56" y="283"/>
                      <a:pt x="25" y="283"/>
                    </a:cubicBezTo>
                    <a:cubicBezTo>
                      <a:pt x="16" y="283"/>
                      <a:pt x="7" y="277"/>
                      <a:pt x="0" y="265"/>
                    </a:cubicBezTo>
                    <a:cubicBezTo>
                      <a:pt x="9" y="291"/>
                      <a:pt x="23" y="307"/>
                      <a:pt x="37" y="307"/>
                    </a:cubicBezTo>
                    <a:cubicBezTo>
                      <a:pt x="68" y="307"/>
                      <a:pt x="71" y="237"/>
                      <a:pt x="71" y="150"/>
                    </a:cubicBezTo>
                    <a:cubicBezTo>
                      <a:pt x="71" y="78"/>
                      <a:pt x="69" y="18"/>
                      <a:pt x="50" y="0"/>
                    </a:cubicBezTo>
                    <a:close/>
                  </a:path>
                </a:pathLst>
              </a:custGeom>
              <a:solidFill>
                <a:srgbClr val="FF3A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148" name="Freeform 10412"/>
              <p:cNvSpPr>
                <a:spLocks/>
              </p:cNvSpPr>
              <p:nvPr/>
            </p:nvSpPr>
            <p:spPr bwMode="auto">
              <a:xfrm>
                <a:off x="4607" y="1260"/>
                <a:ext cx="86" cy="730"/>
              </a:xfrm>
              <a:custGeom>
                <a:avLst/>
                <a:gdLst>
                  <a:gd name="T0" fmla="*/ 205 w 36"/>
                  <a:gd name="T1" fmla="*/ 28 h 309"/>
                  <a:gd name="T2" fmla="*/ 435 w 36"/>
                  <a:gd name="T3" fmla="*/ 2003 h 309"/>
                  <a:gd name="T4" fmla="*/ 0 w 36"/>
                  <a:gd name="T5" fmla="*/ 4075 h 309"/>
                  <a:gd name="T6" fmla="*/ 0 w 36"/>
                  <a:gd name="T7" fmla="*/ 4075 h 309"/>
                  <a:gd name="T8" fmla="*/ 490 w 36"/>
                  <a:gd name="T9" fmla="*/ 2003 h 309"/>
                  <a:gd name="T10" fmla="*/ 189 w 36"/>
                  <a:gd name="T11" fmla="*/ 0 h 309"/>
                  <a:gd name="T12" fmla="*/ 205 w 36"/>
                  <a:gd name="T13" fmla="*/ 28 h 3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309">
                    <a:moveTo>
                      <a:pt x="15" y="2"/>
                    </a:moveTo>
                    <a:cubicBezTo>
                      <a:pt x="34" y="20"/>
                      <a:pt x="32" y="90"/>
                      <a:pt x="32" y="152"/>
                    </a:cubicBezTo>
                    <a:cubicBezTo>
                      <a:pt x="32" y="231"/>
                      <a:pt x="30" y="309"/>
                      <a:pt x="0" y="309"/>
                    </a:cubicBezTo>
                    <a:cubicBezTo>
                      <a:pt x="0" y="309"/>
                      <a:pt x="0" y="309"/>
                      <a:pt x="0" y="309"/>
                    </a:cubicBezTo>
                    <a:cubicBezTo>
                      <a:pt x="33" y="309"/>
                      <a:pt x="36" y="236"/>
                      <a:pt x="36" y="152"/>
                    </a:cubicBezTo>
                    <a:cubicBezTo>
                      <a:pt x="36" y="72"/>
                      <a:pt x="32" y="18"/>
                      <a:pt x="14" y="0"/>
                    </a:cubicBezTo>
                    <a:lnTo>
                      <a:pt x="1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149" name="Freeform 10413"/>
              <p:cNvSpPr>
                <a:spLocks/>
              </p:cNvSpPr>
              <p:nvPr/>
            </p:nvSpPr>
            <p:spPr bwMode="auto">
              <a:xfrm>
                <a:off x="4662" y="1239"/>
                <a:ext cx="73" cy="62"/>
              </a:xfrm>
              <a:custGeom>
                <a:avLst/>
                <a:gdLst>
                  <a:gd name="T0" fmla="*/ 405 w 31"/>
                  <a:gd name="T1" fmla="*/ 29 h 26"/>
                  <a:gd name="T2" fmla="*/ 134 w 31"/>
                  <a:gd name="T3" fmla="*/ 353 h 26"/>
                  <a:gd name="T4" fmla="*/ 0 w 31"/>
                  <a:gd name="T5" fmla="*/ 107 h 26"/>
                  <a:gd name="T6" fmla="*/ 327 w 31"/>
                  <a:gd name="T7" fmla="*/ 41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26">
                    <a:moveTo>
                      <a:pt x="31" y="2"/>
                    </a:moveTo>
                    <a:cubicBezTo>
                      <a:pt x="19" y="0"/>
                      <a:pt x="7" y="15"/>
                      <a:pt x="10" y="26"/>
                    </a:cubicBezTo>
                    <a:cubicBezTo>
                      <a:pt x="9" y="20"/>
                      <a:pt x="0" y="13"/>
                      <a:pt x="0" y="8"/>
                    </a:cubicBezTo>
                    <a:cubicBezTo>
                      <a:pt x="6" y="4"/>
                      <a:pt x="12" y="0"/>
                      <a:pt x="25" y="3"/>
                    </a:cubicBezTo>
                  </a:path>
                </a:pathLst>
              </a:custGeom>
              <a:solidFill>
                <a:srgbClr val="DD00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150" name="Freeform 10414"/>
              <p:cNvSpPr>
                <a:spLocks/>
              </p:cNvSpPr>
              <p:nvPr/>
            </p:nvSpPr>
            <p:spPr bwMode="auto">
              <a:xfrm>
                <a:off x="4655" y="1232"/>
                <a:ext cx="142" cy="26"/>
              </a:xfrm>
              <a:custGeom>
                <a:avLst/>
                <a:gdLst>
                  <a:gd name="T0" fmla="*/ 0 w 60"/>
                  <a:gd name="T1" fmla="*/ 144 h 11"/>
                  <a:gd name="T2" fmla="*/ 12 w 60"/>
                  <a:gd name="T3" fmla="*/ 135 h 11"/>
                  <a:gd name="T4" fmla="*/ 398 w 60"/>
                  <a:gd name="T5" fmla="*/ 50 h 11"/>
                  <a:gd name="T6" fmla="*/ 767 w 60"/>
                  <a:gd name="T7" fmla="*/ 135 h 11"/>
                  <a:gd name="T8" fmla="*/ 795 w 60"/>
                  <a:gd name="T9" fmla="*/ 135 h 11"/>
                  <a:gd name="T10" fmla="*/ 398 w 60"/>
                  <a:gd name="T11" fmla="*/ 0 h 11"/>
                  <a:gd name="T12" fmla="*/ 0 w 60"/>
                  <a:gd name="T13" fmla="*/ 144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11">
                    <a:moveTo>
                      <a:pt x="0" y="11"/>
                    </a:moveTo>
                    <a:cubicBezTo>
                      <a:pt x="1" y="10"/>
                      <a:pt x="1" y="10"/>
                      <a:pt x="1" y="10"/>
                    </a:cubicBezTo>
                    <a:cubicBezTo>
                      <a:pt x="7" y="6"/>
                      <a:pt x="18" y="4"/>
                      <a:pt x="30" y="4"/>
                    </a:cubicBezTo>
                    <a:cubicBezTo>
                      <a:pt x="42" y="4"/>
                      <a:pt x="53" y="6"/>
                      <a:pt x="58" y="10"/>
                    </a:cubicBezTo>
                    <a:cubicBezTo>
                      <a:pt x="60" y="10"/>
                      <a:pt x="60" y="10"/>
                      <a:pt x="60" y="10"/>
                    </a:cubicBezTo>
                    <a:cubicBezTo>
                      <a:pt x="53" y="6"/>
                      <a:pt x="43" y="0"/>
                      <a:pt x="30" y="0"/>
                    </a:cubicBezTo>
                    <a:cubicBezTo>
                      <a:pt x="17" y="0"/>
                      <a:pt x="7" y="6"/>
                      <a:pt x="0"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151" name="Freeform 10415"/>
              <p:cNvSpPr>
                <a:spLocks/>
              </p:cNvSpPr>
              <p:nvPr/>
            </p:nvSpPr>
            <p:spPr bwMode="auto">
              <a:xfrm>
                <a:off x="4763" y="1246"/>
                <a:ext cx="206" cy="737"/>
              </a:xfrm>
              <a:custGeom>
                <a:avLst/>
                <a:gdLst>
                  <a:gd name="T0" fmla="*/ 1087 w 87"/>
                  <a:gd name="T1" fmla="*/ 1004 h 312"/>
                  <a:gd name="T2" fmla="*/ 942 w 87"/>
                  <a:gd name="T3" fmla="*/ 2060 h 312"/>
                  <a:gd name="T4" fmla="*/ 1103 w 87"/>
                  <a:gd name="T5" fmla="*/ 3031 h 312"/>
                  <a:gd name="T6" fmla="*/ 466 w 87"/>
                  <a:gd name="T7" fmla="*/ 4113 h 312"/>
                  <a:gd name="T8" fmla="*/ 0 w 87"/>
                  <a:gd name="T9" fmla="*/ 2060 h 312"/>
                  <a:gd name="T10" fmla="*/ 466 w 87"/>
                  <a:gd name="T11" fmla="*/ 0 h 312"/>
                  <a:gd name="T12" fmla="*/ 1087 w 87"/>
                  <a:gd name="T13" fmla="*/ 1004 h 3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 h="312">
                    <a:moveTo>
                      <a:pt x="82" y="76"/>
                    </a:moveTo>
                    <a:cubicBezTo>
                      <a:pt x="87" y="100"/>
                      <a:pt x="71" y="127"/>
                      <a:pt x="71" y="156"/>
                    </a:cubicBezTo>
                    <a:cubicBezTo>
                      <a:pt x="71" y="183"/>
                      <a:pt x="87" y="208"/>
                      <a:pt x="83" y="230"/>
                    </a:cubicBezTo>
                    <a:cubicBezTo>
                      <a:pt x="74" y="279"/>
                      <a:pt x="56" y="312"/>
                      <a:pt x="35" y="312"/>
                    </a:cubicBezTo>
                    <a:cubicBezTo>
                      <a:pt x="4" y="312"/>
                      <a:pt x="0" y="242"/>
                      <a:pt x="0" y="156"/>
                    </a:cubicBezTo>
                    <a:cubicBezTo>
                      <a:pt x="0" y="70"/>
                      <a:pt x="4" y="0"/>
                      <a:pt x="35" y="0"/>
                    </a:cubicBezTo>
                    <a:cubicBezTo>
                      <a:pt x="55" y="0"/>
                      <a:pt x="72" y="30"/>
                      <a:pt x="82" y="76"/>
                    </a:cubicBezTo>
                    <a:close/>
                  </a:path>
                </a:pathLst>
              </a:custGeom>
              <a:noFill/>
              <a:ln w="6350" cap="rnd">
                <a:solidFill>
                  <a:srgbClr val="66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PT" sz="2000">
                  <a:latin typeface="+mj-lt"/>
                </a:endParaRPr>
              </a:p>
            </p:txBody>
          </p:sp>
          <p:sp>
            <p:nvSpPr>
              <p:cNvPr id="152" name="Freeform 10416"/>
              <p:cNvSpPr>
                <a:spLocks/>
              </p:cNvSpPr>
              <p:nvPr/>
            </p:nvSpPr>
            <p:spPr bwMode="auto">
              <a:xfrm>
                <a:off x="4485" y="1246"/>
                <a:ext cx="205" cy="737"/>
              </a:xfrm>
              <a:custGeom>
                <a:avLst/>
                <a:gdLst>
                  <a:gd name="T0" fmla="*/ 78 w 87"/>
                  <a:gd name="T1" fmla="*/ 1004 h 312"/>
                  <a:gd name="T2" fmla="*/ 221 w 87"/>
                  <a:gd name="T3" fmla="*/ 2060 h 312"/>
                  <a:gd name="T4" fmla="*/ 66 w 87"/>
                  <a:gd name="T5" fmla="*/ 3031 h 312"/>
                  <a:gd name="T6" fmla="*/ 695 w 87"/>
                  <a:gd name="T7" fmla="*/ 4113 h 312"/>
                  <a:gd name="T8" fmla="*/ 1138 w 87"/>
                  <a:gd name="T9" fmla="*/ 2060 h 312"/>
                  <a:gd name="T10" fmla="*/ 695 w 87"/>
                  <a:gd name="T11" fmla="*/ 0 h 312"/>
                  <a:gd name="T12" fmla="*/ 78 w 87"/>
                  <a:gd name="T13" fmla="*/ 1004 h 3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 h="312">
                    <a:moveTo>
                      <a:pt x="6" y="76"/>
                    </a:moveTo>
                    <a:cubicBezTo>
                      <a:pt x="1" y="100"/>
                      <a:pt x="17" y="127"/>
                      <a:pt x="17" y="156"/>
                    </a:cubicBezTo>
                    <a:cubicBezTo>
                      <a:pt x="17" y="183"/>
                      <a:pt x="0" y="208"/>
                      <a:pt x="5" y="230"/>
                    </a:cubicBezTo>
                    <a:cubicBezTo>
                      <a:pt x="14" y="279"/>
                      <a:pt x="32" y="312"/>
                      <a:pt x="53" y="312"/>
                    </a:cubicBezTo>
                    <a:cubicBezTo>
                      <a:pt x="84" y="312"/>
                      <a:pt x="87" y="242"/>
                      <a:pt x="87" y="156"/>
                    </a:cubicBezTo>
                    <a:cubicBezTo>
                      <a:pt x="87" y="70"/>
                      <a:pt x="84" y="0"/>
                      <a:pt x="53" y="0"/>
                    </a:cubicBezTo>
                    <a:cubicBezTo>
                      <a:pt x="33" y="0"/>
                      <a:pt x="15" y="30"/>
                      <a:pt x="6" y="76"/>
                    </a:cubicBezTo>
                    <a:close/>
                  </a:path>
                </a:pathLst>
              </a:custGeom>
              <a:noFill/>
              <a:ln w="6350" cap="rnd">
                <a:solidFill>
                  <a:srgbClr val="66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PT" sz="2000">
                  <a:latin typeface="+mj-lt"/>
                </a:endParaRPr>
              </a:p>
            </p:txBody>
          </p:sp>
          <p:sp>
            <p:nvSpPr>
              <p:cNvPr id="153" name="Freeform 10417"/>
              <p:cNvSpPr>
                <a:spLocks/>
              </p:cNvSpPr>
              <p:nvPr/>
            </p:nvSpPr>
            <p:spPr bwMode="auto">
              <a:xfrm>
                <a:off x="4577" y="1218"/>
                <a:ext cx="286" cy="791"/>
              </a:xfrm>
              <a:custGeom>
                <a:avLst/>
                <a:gdLst>
                  <a:gd name="T0" fmla="*/ 1503 w 121"/>
                  <a:gd name="T1" fmla="*/ 4264 h 335"/>
                  <a:gd name="T2" fmla="*/ 1045 w 121"/>
                  <a:gd name="T3" fmla="*/ 2212 h 335"/>
                  <a:gd name="T4" fmla="*/ 1503 w 121"/>
                  <a:gd name="T5" fmla="*/ 156 h 335"/>
                  <a:gd name="T6" fmla="*/ 1569 w 121"/>
                  <a:gd name="T7" fmla="*/ 156 h 335"/>
                  <a:gd name="T8" fmla="*/ 832 w 121"/>
                  <a:gd name="T9" fmla="*/ 0 h 335"/>
                  <a:gd name="T10" fmla="*/ 95 w 121"/>
                  <a:gd name="T11" fmla="*/ 172 h 335"/>
                  <a:gd name="T12" fmla="*/ 184 w 121"/>
                  <a:gd name="T13" fmla="*/ 156 h 335"/>
                  <a:gd name="T14" fmla="*/ 631 w 121"/>
                  <a:gd name="T15" fmla="*/ 2212 h 335"/>
                  <a:gd name="T16" fmla="*/ 184 w 121"/>
                  <a:gd name="T17" fmla="*/ 4264 h 335"/>
                  <a:gd name="T18" fmla="*/ 0 w 121"/>
                  <a:gd name="T19" fmla="*/ 4198 h 335"/>
                  <a:gd name="T20" fmla="*/ 832 w 121"/>
                  <a:gd name="T21" fmla="*/ 4411 h 335"/>
                  <a:gd name="T22" fmla="*/ 1598 w 121"/>
                  <a:gd name="T23" fmla="*/ 4255 h 335"/>
                  <a:gd name="T24" fmla="*/ 1503 w 121"/>
                  <a:gd name="T25" fmla="*/ 4264 h 3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1" h="335">
                    <a:moveTo>
                      <a:pt x="114" y="324"/>
                    </a:moveTo>
                    <a:cubicBezTo>
                      <a:pt x="83" y="324"/>
                      <a:pt x="79" y="254"/>
                      <a:pt x="79" y="168"/>
                    </a:cubicBezTo>
                    <a:cubicBezTo>
                      <a:pt x="79" y="82"/>
                      <a:pt x="83" y="12"/>
                      <a:pt x="114" y="12"/>
                    </a:cubicBezTo>
                    <a:cubicBezTo>
                      <a:pt x="115" y="12"/>
                      <a:pt x="117" y="12"/>
                      <a:pt x="119" y="12"/>
                    </a:cubicBezTo>
                    <a:cubicBezTo>
                      <a:pt x="108" y="5"/>
                      <a:pt x="87" y="0"/>
                      <a:pt x="63" y="0"/>
                    </a:cubicBezTo>
                    <a:cubicBezTo>
                      <a:pt x="39" y="0"/>
                      <a:pt x="18" y="5"/>
                      <a:pt x="7" y="13"/>
                    </a:cubicBezTo>
                    <a:cubicBezTo>
                      <a:pt x="9" y="12"/>
                      <a:pt x="12" y="12"/>
                      <a:pt x="14" y="12"/>
                    </a:cubicBezTo>
                    <a:cubicBezTo>
                      <a:pt x="45" y="12"/>
                      <a:pt x="48" y="82"/>
                      <a:pt x="48" y="168"/>
                    </a:cubicBezTo>
                    <a:cubicBezTo>
                      <a:pt x="48" y="254"/>
                      <a:pt x="45" y="324"/>
                      <a:pt x="14" y="324"/>
                    </a:cubicBezTo>
                    <a:cubicBezTo>
                      <a:pt x="9" y="324"/>
                      <a:pt x="4" y="323"/>
                      <a:pt x="0" y="319"/>
                    </a:cubicBezTo>
                    <a:cubicBezTo>
                      <a:pt x="10" y="328"/>
                      <a:pt x="35" y="335"/>
                      <a:pt x="63" y="335"/>
                    </a:cubicBezTo>
                    <a:cubicBezTo>
                      <a:pt x="87" y="335"/>
                      <a:pt x="108" y="330"/>
                      <a:pt x="121" y="323"/>
                    </a:cubicBezTo>
                    <a:cubicBezTo>
                      <a:pt x="118" y="324"/>
                      <a:pt x="116" y="324"/>
                      <a:pt x="114" y="324"/>
                    </a:cubicBezTo>
                    <a:close/>
                  </a:path>
                </a:pathLst>
              </a:custGeom>
              <a:noFill/>
              <a:ln w="6350" cap="rnd">
                <a:solidFill>
                  <a:srgbClr val="66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PT" sz="2000">
                  <a:latin typeface="+mj-lt"/>
                </a:endParaRPr>
              </a:p>
            </p:txBody>
          </p:sp>
          <p:sp>
            <p:nvSpPr>
              <p:cNvPr id="154" name="Freeform 10418"/>
              <p:cNvSpPr>
                <a:spLocks/>
              </p:cNvSpPr>
              <p:nvPr/>
            </p:nvSpPr>
            <p:spPr bwMode="auto">
              <a:xfrm>
                <a:off x="4655" y="1241"/>
                <a:ext cx="139" cy="17"/>
              </a:xfrm>
              <a:custGeom>
                <a:avLst/>
                <a:gdLst>
                  <a:gd name="T0" fmla="*/ 770 w 59"/>
                  <a:gd name="T1" fmla="*/ 100 h 7"/>
                  <a:gd name="T2" fmla="*/ 393 w 59"/>
                  <a:gd name="T3" fmla="*/ 0 h 7"/>
                  <a:gd name="T4" fmla="*/ 0 w 59"/>
                  <a:gd name="T5" fmla="*/ 100 h 7"/>
                  <a:gd name="T6" fmla="*/ 0 60000 65536"/>
                  <a:gd name="T7" fmla="*/ 0 60000 65536"/>
                  <a:gd name="T8" fmla="*/ 0 60000 65536"/>
                </a:gdLst>
                <a:ahLst/>
                <a:cxnLst>
                  <a:cxn ang="T6">
                    <a:pos x="T0" y="T1"/>
                  </a:cxn>
                  <a:cxn ang="T7">
                    <a:pos x="T2" y="T3"/>
                  </a:cxn>
                  <a:cxn ang="T8">
                    <a:pos x="T4" y="T5"/>
                  </a:cxn>
                </a:cxnLst>
                <a:rect l="0" t="0" r="r" b="b"/>
                <a:pathLst>
                  <a:path w="59" h="7">
                    <a:moveTo>
                      <a:pt x="59" y="7"/>
                    </a:moveTo>
                    <a:cubicBezTo>
                      <a:pt x="54" y="3"/>
                      <a:pt x="43" y="0"/>
                      <a:pt x="30" y="0"/>
                    </a:cubicBezTo>
                    <a:cubicBezTo>
                      <a:pt x="17" y="0"/>
                      <a:pt x="6" y="3"/>
                      <a:pt x="0" y="7"/>
                    </a:cubicBezTo>
                  </a:path>
                </a:pathLst>
              </a:custGeom>
              <a:noFill/>
              <a:ln w="6350" cap="rnd">
                <a:solidFill>
                  <a:srgbClr val="66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PT" sz="2000">
                  <a:latin typeface="+mj-lt"/>
                </a:endParaRPr>
              </a:p>
            </p:txBody>
          </p:sp>
          <p:sp>
            <p:nvSpPr>
              <p:cNvPr id="155" name="Freeform 10419"/>
              <p:cNvSpPr>
                <a:spLocks/>
              </p:cNvSpPr>
              <p:nvPr/>
            </p:nvSpPr>
            <p:spPr bwMode="auto">
              <a:xfrm>
                <a:off x="4664" y="1971"/>
                <a:ext cx="125" cy="12"/>
              </a:xfrm>
              <a:custGeom>
                <a:avLst/>
                <a:gdLst>
                  <a:gd name="T0" fmla="*/ 0 w 53"/>
                  <a:gd name="T1" fmla="*/ 0 h 5"/>
                  <a:gd name="T2" fmla="*/ 377 w 53"/>
                  <a:gd name="T3" fmla="*/ 70 h 5"/>
                  <a:gd name="T4" fmla="*/ 696 w 53"/>
                  <a:gd name="T5" fmla="*/ 0 h 5"/>
                  <a:gd name="T6" fmla="*/ 0 60000 65536"/>
                  <a:gd name="T7" fmla="*/ 0 60000 65536"/>
                  <a:gd name="T8" fmla="*/ 0 60000 65536"/>
                </a:gdLst>
                <a:ahLst/>
                <a:cxnLst>
                  <a:cxn ang="T6">
                    <a:pos x="T0" y="T1"/>
                  </a:cxn>
                  <a:cxn ang="T7">
                    <a:pos x="T2" y="T3"/>
                  </a:cxn>
                  <a:cxn ang="T8">
                    <a:pos x="T4" y="T5"/>
                  </a:cxn>
                </a:cxnLst>
                <a:rect l="0" t="0" r="r" b="b"/>
                <a:pathLst>
                  <a:path w="53" h="5">
                    <a:moveTo>
                      <a:pt x="0" y="0"/>
                    </a:moveTo>
                    <a:cubicBezTo>
                      <a:pt x="4" y="4"/>
                      <a:pt x="17" y="5"/>
                      <a:pt x="29" y="5"/>
                    </a:cubicBezTo>
                    <a:cubicBezTo>
                      <a:pt x="39" y="5"/>
                      <a:pt x="47" y="3"/>
                      <a:pt x="53" y="0"/>
                    </a:cubicBezTo>
                  </a:path>
                </a:pathLst>
              </a:custGeom>
              <a:noFill/>
              <a:ln w="6350" cap="rnd">
                <a:solidFill>
                  <a:srgbClr val="66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PT" sz="2000">
                  <a:latin typeface="+mj-lt"/>
                </a:endParaRPr>
              </a:p>
            </p:txBody>
          </p:sp>
          <p:sp>
            <p:nvSpPr>
              <p:cNvPr id="156" name="Freeform 10420"/>
              <p:cNvSpPr>
                <a:spLocks/>
              </p:cNvSpPr>
              <p:nvPr/>
            </p:nvSpPr>
            <p:spPr bwMode="auto">
              <a:xfrm>
                <a:off x="4749" y="1272"/>
                <a:ext cx="29" cy="128"/>
              </a:xfrm>
              <a:custGeom>
                <a:avLst/>
                <a:gdLst>
                  <a:gd name="T0" fmla="*/ 169 w 12"/>
                  <a:gd name="T1" fmla="*/ 0 h 54"/>
                  <a:gd name="T2" fmla="*/ 0 w 12"/>
                  <a:gd name="T3" fmla="*/ 718 h 54"/>
                  <a:gd name="T4" fmla="*/ 169 w 12"/>
                  <a:gd name="T5" fmla="*/ 0 h 54"/>
                  <a:gd name="T6" fmla="*/ 0 60000 65536"/>
                  <a:gd name="T7" fmla="*/ 0 60000 65536"/>
                  <a:gd name="T8" fmla="*/ 0 60000 65536"/>
                </a:gdLst>
                <a:ahLst/>
                <a:cxnLst>
                  <a:cxn ang="T6">
                    <a:pos x="T0" y="T1"/>
                  </a:cxn>
                  <a:cxn ang="T7">
                    <a:pos x="T2" y="T3"/>
                  </a:cxn>
                  <a:cxn ang="T8">
                    <a:pos x="T4" y="T5"/>
                  </a:cxn>
                </a:cxnLst>
                <a:rect l="0" t="0" r="r" b="b"/>
                <a:pathLst>
                  <a:path w="12" h="54">
                    <a:moveTo>
                      <a:pt x="12" y="0"/>
                    </a:moveTo>
                    <a:cubicBezTo>
                      <a:pt x="6" y="10"/>
                      <a:pt x="2" y="36"/>
                      <a:pt x="0" y="54"/>
                    </a:cubicBezTo>
                    <a:cubicBezTo>
                      <a:pt x="0" y="39"/>
                      <a:pt x="5" y="7"/>
                      <a:pt x="12" y="0"/>
                    </a:cubicBezTo>
                    <a:close/>
                  </a:path>
                </a:pathLst>
              </a:custGeom>
              <a:solidFill>
                <a:srgbClr val="FF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grpSp>
        <p:sp>
          <p:nvSpPr>
            <p:cNvPr id="51" name="Freeform 29"/>
            <p:cNvSpPr>
              <a:spLocks/>
            </p:cNvSpPr>
            <p:nvPr/>
          </p:nvSpPr>
          <p:spPr bwMode="auto">
            <a:xfrm rot="19210817" flipH="1">
              <a:off x="4423193" y="2127716"/>
              <a:ext cx="572919" cy="292225"/>
            </a:xfrm>
            <a:custGeom>
              <a:avLst/>
              <a:gdLst>
                <a:gd name="T0" fmla="*/ 1130 w 175"/>
                <a:gd name="T1" fmla="*/ 172 h 86"/>
                <a:gd name="T2" fmla="*/ 1999 w 175"/>
                <a:gd name="T3" fmla="*/ 736 h 86"/>
                <a:gd name="T4" fmla="*/ 1855 w 175"/>
                <a:gd name="T5" fmla="*/ 774 h 86"/>
                <a:gd name="T6" fmla="*/ 2195 w 175"/>
                <a:gd name="T7" fmla="*/ 1093 h 86"/>
                <a:gd name="T8" fmla="*/ 2301 w 175"/>
                <a:gd name="T9" fmla="*/ 647 h 86"/>
                <a:gd name="T10" fmla="*/ 2155 w 175"/>
                <a:gd name="T11" fmla="*/ 685 h 86"/>
                <a:gd name="T12" fmla="*/ 1130 w 175"/>
                <a:gd name="T13" fmla="*/ 0 h 86"/>
                <a:gd name="T14" fmla="*/ 0 w 175"/>
                <a:gd name="T15" fmla="*/ 1131 h 86"/>
                <a:gd name="T16" fmla="*/ 172 w 175"/>
                <a:gd name="T17" fmla="*/ 1131 h 86"/>
                <a:gd name="T18" fmla="*/ 1130 w 175"/>
                <a:gd name="T19" fmla="*/ 172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5" h="86">
                  <a:moveTo>
                    <a:pt x="86" y="13"/>
                  </a:moveTo>
                  <a:cubicBezTo>
                    <a:pt x="114" y="13"/>
                    <a:pt x="140" y="30"/>
                    <a:pt x="152" y="56"/>
                  </a:cubicBezTo>
                  <a:cubicBezTo>
                    <a:pt x="141" y="59"/>
                    <a:pt x="141" y="59"/>
                    <a:pt x="141" y="59"/>
                  </a:cubicBezTo>
                  <a:cubicBezTo>
                    <a:pt x="167" y="83"/>
                    <a:pt x="167" y="83"/>
                    <a:pt x="167" y="83"/>
                  </a:cubicBezTo>
                  <a:cubicBezTo>
                    <a:pt x="175" y="49"/>
                    <a:pt x="175" y="49"/>
                    <a:pt x="175" y="49"/>
                  </a:cubicBezTo>
                  <a:cubicBezTo>
                    <a:pt x="164" y="52"/>
                    <a:pt x="164" y="52"/>
                    <a:pt x="164" y="52"/>
                  </a:cubicBezTo>
                  <a:cubicBezTo>
                    <a:pt x="151" y="21"/>
                    <a:pt x="120" y="0"/>
                    <a:pt x="86" y="0"/>
                  </a:cubicBezTo>
                  <a:cubicBezTo>
                    <a:pt x="39" y="0"/>
                    <a:pt x="0" y="39"/>
                    <a:pt x="0" y="86"/>
                  </a:cubicBezTo>
                  <a:cubicBezTo>
                    <a:pt x="13" y="86"/>
                    <a:pt x="13" y="86"/>
                    <a:pt x="13" y="86"/>
                  </a:cubicBezTo>
                  <a:cubicBezTo>
                    <a:pt x="13" y="46"/>
                    <a:pt x="46" y="13"/>
                    <a:pt x="86" y="13"/>
                  </a:cubicBezTo>
                  <a:close/>
                </a:path>
              </a:pathLst>
            </a:custGeom>
            <a:solidFill>
              <a:schemeClr val="bg1">
                <a:lumMod val="85000"/>
              </a:schemeClr>
            </a:solidFill>
            <a:ln w="3175" cap="rnd">
              <a:solidFill>
                <a:srgbClr val="000000"/>
              </a:solidFill>
              <a:prstDash val="solid"/>
              <a:round/>
              <a:headEnd/>
              <a:tailEnd/>
            </a:ln>
          </p:spPr>
          <p:txBody>
            <a:bodyPr/>
            <a:lstStyle/>
            <a:p>
              <a:endParaRPr lang="pt-PT" sz="2000">
                <a:latin typeface="+mj-lt"/>
              </a:endParaRPr>
            </a:p>
          </p:txBody>
        </p:sp>
        <p:sp>
          <p:nvSpPr>
            <p:cNvPr id="52" name="Freeform 35"/>
            <p:cNvSpPr>
              <a:spLocks/>
            </p:cNvSpPr>
            <p:nvPr/>
          </p:nvSpPr>
          <p:spPr bwMode="auto">
            <a:xfrm rot="1800946">
              <a:off x="5667040" y="3218634"/>
              <a:ext cx="118936" cy="207729"/>
            </a:xfrm>
            <a:custGeom>
              <a:avLst/>
              <a:gdLst>
                <a:gd name="T0" fmla="*/ 975 w 86"/>
                <a:gd name="T1" fmla="*/ 1328 h 139"/>
                <a:gd name="T2" fmla="*/ 918 w 86"/>
                <a:gd name="T3" fmla="*/ 1143 h 139"/>
                <a:gd name="T4" fmla="*/ 0 w 86"/>
                <a:gd name="T5" fmla="*/ 12 h 139"/>
                <a:gd name="T6" fmla="*/ 696 w 86"/>
                <a:gd name="T7" fmla="*/ 1205 h 139"/>
                <a:gd name="T8" fmla="*/ 753 w 86"/>
                <a:gd name="T9" fmla="*/ 1406 h 139"/>
                <a:gd name="T10" fmla="*/ 590 w 86"/>
                <a:gd name="T11" fmla="*/ 1472 h 139"/>
                <a:gd name="T12" fmla="*/ 1036 w 86"/>
                <a:gd name="T13" fmla="*/ 1844 h 139"/>
                <a:gd name="T14" fmla="*/ 1131 w 86"/>
                <a:gd name="T15" fmla="*/ 1271 h 139"/>
                <a:gd name="T16" fmla="*/ 975 w 86"/>
                <a:gd name="T17" fmla="*/ 1328 h 1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6" h="139">
                  <a:moveTo>
                    <a:pt x="74" y="100"/>
                  </a:moveTo>
                  <a:cubicBezTo>
                    <a:pt x="70" y="86"/>
                    <a:pt x="70" y="86"/>
                    <a:pt x="70" y="86"/>
                  </a:cubicBezTo>
                  <a:cubicBezTo>
                    <a:pt x="61" y="53"/>
                    <a:pt x="38" y="0"/>
                    <a:pt x="0" y="1"/>
                  </a:cubicBezTo>
                  <a:cubicBezTo>
                    <a:pt x="35" y="8"/>
                    <a:pt x="44" y="60"/>
                    <a:pt x="53" y="91"/>
                  </a:cubicBezTo>
                  <a:cubicBezTo>
                    <a:pt x="57" y="106"/>
                    <a:pt x="57" y="106"/>
                    <a:pt x="57" y="106"/>
                  </a:cubicBezTo>
                  <a:cubicBezTo>
                    <a:pt x="45" y="111"/>
                    <a:pt x="45" y="111"/>
                    <a:pt x="45" y="111"/>
                  </a:cubicBezTo>
                  <a:cubicBezTo>
                    <a:pt x="79" y="139"/>
                    <a:pt x="79" y="139"/>
                    <a:pt x="79" y="139"/>
                  </a:cubicBezTo>
                  <a:cubicBezTo>
                    <a:pt x="86" y="96"/>
                    <a:pt x="86" y="96"/>
                    <a:pt x="86" y="96"/>
                  </a:cubicBezTo>
                  <a:lnTo>
                    <a:pt x="74" y="100"/>
                  </a:lnTo>
                  <a:close/>
                </a:path>
              </a:pathLst>
            </a:custGeom>
            <a:solidFill>
              <a:schemeClr val="bg1">
                <a:lumMod val="85000"/>
              </a:schemeClr>
            </a:solidFill>
            <a:ln w="3175" cap="rnd">
              <a:solidFill>
                <a:srgbClr val="000000"/>
              </a:solidFill>
              <a:prstDash val="solid"/>
              <a:round/>
              <a:headEnd/>
              <a:tailEnd/>
            </a:ln>
          </p:spPr>
          <p:txBody>
            <a:bodyPr/>
            <a:lstStyle/>
            <a:p>
              <a:endParaRPr lang="pt-PT" sz="2000">
                <a:latin typeface="+mj-lt"/>
              </a:endParaRPr>
            </a:p>
          </p:txBody>
        </p:sp>
        <p:sp>
          <p:nvSpPr>
            <p:cNvPr id="53" name="Freeform 23"/>
            <p:cNvSpPr>
              <a:spLocks/>
            </p:cNvSpPr>
            <p:nvPr/>
          </p:nvSpPr>
          <p:spPr bwMode="auto">
            <a:xfrm rot="1347226">
              <a:off x="5416469" y="2430315"/>
              <a:ext cx="458412" cy="117493"/>
            </a:xfrm>
            <a:custGeom>
              <a:avLst/>
              <a:gdLst>
                <a:gd name="T0" fmla="*/ 2147483646 w 394"/>
                <a:gd name="T1" fmla="*/ 2147483646 h 74"/>
                <a:gd name="T2" fmla="*/ 2147483646 w 394"/>
                <a:gd name="T3" fmla="*/ 2147483646 h 74"/>
                <a:gd name="T4" fmla="*/ 2147483646 w 394"/>
                <a:gd name="T5" fmla="*/ 2147483646 h 74"/>
                <a:gd name="T6" fmla="*/ 0 w 394"/>
                <a:gd name="T7" fmla="*/ 2147483646 h 74"/>
                <a:gd name="T8" fmla="*/ 2147483646 w 394"/>
                <a:gd name="T9" fmla="*/ 2147483646 h 74"/>
                <a:gd name="T10" fmla="*/ 2147483646 w 394"/>
                <a:gd name="T11" fmla="*/ 2147483646 h 74"/>
                <a:gd name="T12" fmla="*/ 2147483646 w 394"/>
                <a:gd name="T13" fmla="*/ 2147483646 h 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4" h="74">
                  <a:moveTo>
                    <a:pt x="394" y="54"/>
                  </a:moveTo>
                  <a:cubicBezTo>
                    <a:pt x="278" y="2"/>
                    <a:pt x="153" y="0"/>
                    <a:pt x="50" y="31"/>
                  </a:cubicBezTo>
                  <a:cubicBezTo>
                    <a:pt x="44" y="13"/>
                    <a:pt x="44" y="13"/>
                    <a:pt x="44" y="13"/>
                  </a:cubicBezTo>
                  <a:cubicBezTo>
                    <a:pt x="0" y="63"/>
                    <a:pt x="0" y="63"/>
                    <a:pt x="0" y="63"/>
                  </a:cubicBezTo>
                  <a:cubicBezTo>
                    <a:pt x="65" y="74"/>
                    <a:pt x="65" y="74"/>
                    <a:pt x="65" y="74"/>
                  </a:cubicBezTo>
                  <a:cubicBezTo>
                    <a:pt x="59" y="57"/>
                    <a:pt x="59" y="57"/>
                    <a:pt x="59" y="57"/>
                  </a:cubicBezTo>
                  <a:cubicBezTo>
                    <a:pt x="156" y="26"/>
                    <a:pt x="274" y="18"/>
                    <a:pt x="394" y="54"/>
                  </a:cubicBezTo>
                  <a:close/>
                </a:path>
              </a:pathLst>
            </a:custGeom>
            <a:solidFill>
              <a:schemeClr val="bg1">
                <a:lumMod val="85000"/>
              </a:schemeClr>
            </a:solidFill>
            <a:ln w="3175" cap="rnd">
              <a:solidFill>
                <a:srgbClr val="000000"/>
              </a:solidFill>
              <a:prstDash val="solid"/>
              <a:round/>
              <a:headEnd/>
              <a:tailEnd/>
            </a:ln>
          </p:spPr>
          <p:txBody>
            <a:bodyPr/>
            <a:lstStyle/>
            <a:p>
              <a:endParaRPr lang="pt-PT" sz="2000">
                <a:latin typeface="+mj-lt"/>
              </a:endParaRPr>
            </a:p>
          </p:txBody>
        </p:sp>
        <p:sp>
          <p:nvSpPr>
            <p:cNvPr id="54" name="Freeform 35"/>
            <p:cNvSpPr>
              <a:spLocks/>
            </p:cNvSpPr>
            <p:nvPr/>
          </p:nvSpPr>
          <p:spPr bwMode="auto">
            <a:xfrm rot="18431556">
              <a:off x="4854980" y="2597306"/>
              <a:ext cx="271250" cy="609623"/>
            </a:xfrm>
            <a:custGeom>
              <a:avLst/>
              <a:gdLst>
                <a:gd name="T0" fmla="*/ 975 w 86"/>
                <a:gd name="T1" fmla="*/ 1328 h 139"/>
                <a:gd name="T2" fmla="*/ 918 w 86"/>
                <a:gd name="T3" fmla="*/ 1143 h 139"/>
                <a:gd name="T4" fmla="*/ 0 w 86"/>
                <a:gd name="T5" fmla="*/ 12 h 139"/>
                <a:gd name="T6" fmla="*/ 696 w 86"/>
                <a:gd name="T7" fmla="*/ 1205 h 139"/>
                <a:gd name="T8" fmla="*/ 753 w 86"/>
                <a:gd name="T9" fmla="*/ 1406 h 139"/>
                <a:gd name="T10" fmla="*/ 590 w 86"/>
                <a:gd name="T11" fmla="*/ 1472 h 139"/>
                <a:gd name="T12" fmla="*/ 1036 w 86"/>
                <a:gd name="T13" fmla="*/ 1844 h 139"/>
                <a:gd name="T14" fmla="*/ 1131 w 86"/>
                <a:gd name="T15" fmla="*/ 1271 h 139"/>
                <a:gd name="T16" fmla="*/ 975 w 86"/>
                <a:gd name="T17" fmla="*/ 1328 h 1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6" h="139">
                  <a:moveTo>
                    <a:pt x="74" y="100"/>
                  </a:moveTo>
                  <a:cubicBezTo>
                    <a:pt x="70" y="86"/>
                    <a:pt x="70" y="86"/>
                    <a:pt x="70" y="86"/>
                  </a:cubicBezTo>
                  <a:cubicBezTo>
                    <a:pt x="61" y="53"/>
                    <a:pt x="38" y="0"/>
                    <a:pt x="0" y="1"/>
                  </a:cubicBezTo>
                  <a:cubicBezTo>
                    <a:pt x="35" y="8"/>
                    <a:pt x="44" y="60"/>
                    <a:pt x="53" y="91"/>
                  </a:cubicBezTo>
                  <a:cubicBezTo>
                    <a:pt x="57" y="106"/>
                    <a:pt x="57" y="106"/>
                    <a:pt x="57" y="106"/>
                  </a:cubicBezTo>
                  <a:cubicBezTo>
                    <a:pt x="45" y="111"/>
                    <a:pt x="45" y="111"/>
                    <a:pt x="45" y="111"/>
                  </a:cubicBezTo>
                  <a:cubicBezTo>
                    <a:pt x="79" y="139"/>
                    <a:pt x="79" y="139"/>
                    <a:pt x="79" y="139"/>
                  </a:cubicBezTo>
                  <a:cubicBezTo>
                    <a:pt x="86" y="96"/>
                    <a:pt x="86" y="96"/>
                    <a:pt x="86" y="96"/>
                  </a:cubicBezTo>
                  <a:lnTo>
                    <a:pt x="74" y="100"/>
                  </a:lnTo>
                  <a:close/>
                </a:path>
              </a:pathLst>
            </a:custGeom>
            <a:solidFill>
              <a:schemeClr val="bg1">
                <a:lumMod val="85000"/>
              </a:schemeClr>
            </a:solidFill>
            <a:ln w="3175" cap="rnd">
              <a:solidFill>
                <a:srgbClr val="000000"/>
              </a:solidFill>
              <a:prstDash val="solid"/>
              <a:round/>
              <a:headEnd/>
              <a:tailEnd/>
            </a:ln>
          </p:spPr>
          <p:txBody>
            <a:bodyPr/>
            <a:lstStyle/>
            <a:p>
              <a:endParaRPr lang="pt-PT" sz="2000">
                <a:latin typeface="+mj-lt"/>
              </a:endParaRPr>
            </a:p>
          </p:txBody>
        </p:sp>
        <p:grpSp>
          <p:nvGrpSpPr>
            <p:cNvPr id="55" name="Group 37"/>
            <p:cNvGrpSpPr>
              <a:grpSpLocks/>
            </p:cNvGrpSpPr>
            <p:nvPr/>
          </p:nvGrpSpPr>
          <p:grpSpPr bwMode="auto">
            <a:xfrm rot="16517889">
              <a:off x="4802895" y="3892868"/>
              <a:ext cx="308775" cy="485928"/>
              <a:chOff x="3663" y="2667"/>
              <a:chExt cx="650" cy="1112"/>
            </a:xfrm>
          </p:grpSpPr>
          <p:sp>
            <p:nvSpPr>
              <p:cNvPr id="133" name="Freeform 38"/>
              <p:cNvSpPr>
                <a:spLocks/>
              </p:cNvSpPr>
              <p:nvPr/>
            </p:nvSpPr>
            <p:spPr bwMode="auto">
              <a:xfrm>
                <a:off x="3663" y="2667"/>
                <a:ext cx="650" cy="1112"/>
              </a:xfrm>
              <a:custGeom>
                <a:avLst/>
                <a:gdLst>
                  <a:gd name="T0" fmla="*/ 1470 w 260"/>
                  <a:gd name="T1" fmla="*/ 819 h 417"/>
                  <a:gd name="T2" fmla="*/ 3158 w 260"/>
                  <a:gd name="T3" fmla="*/ 2275 h 417"/>
                  <a:gd name="T4" fmla="*/ 3208 w 260"/>
                  <a:gd name="T5" fmla="*/ 3435 h 417"/>
                  <a:gd name="T6" fmla="*/ 3645 w 260"/>
                  <a:gd name="T7" fmla="*/ 4552 h 417"/>
                  <a:gd name="T8" fmla="*/ 3783 w 260"/>
                  <a:gd name="T9" fmla="*/ 6792 h 417"/>
                  <a:gd name="T10" fmla="*/ 2125 w 260"/>
                  <a:gd name="T11" fmla="*/ 7907 h 417"/>
                  <a:gd name="T12" fmla="*/ 688 w 260"/>
                  <a:gd name="T13" fmla="*/ 6293 h 417"/>
                  <a:gd name="T14" fmla="*/ 395 w 260"/>
                  <a:gd name="T15" fmla="*/ 2411 h 417"/>
                  <a:gd name="T16" fmla="*/ 1470 w 260"/>
                  <a:gd name="T17" fmla="*/ 819 h 4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0" h="417">
                    <a:moveTo>
                      <a:pt x="94" y="43"/>
                    </a:moveTo>
                    <a:cubicBezTo>
                      <a:pt x="163" y="0"/>
                      <a:pt x="200" y="88"/>
                      <a:pt x="202" y="120"/>
                    </a:cubicBezTo>
                    <a:cubicBezTo>
                      <a:pt x="202" y="141"/>
                      <a:pt x="196" y="160"/>
                      <a:pt x="205" y="181"/>
                    </a:cubicBezTo>
                    <a:cubicBezTo>
                      <a:pt x="212" y="200"/>
                      <a:pt x="222" y="222"/>
                      <a:pt x="233" y="240"/>
                    </a:cubicBezTo>
                    <a:cubicBezTo>
                      <a:pt x="260" y="283"/>
                      <a:pt x="258" y="313"/>
                      <a:pt x="242" y="358"/>
                    </a:cubicBezTo>
                    <a:cubicBezTo>
                      <a:pt x="232" y="385"/>
                      <a:pt x="237" y="417"/>
                      <a:pt x="136" y="417"/>
                    </a:cubicBezTo>
                    <a:cubicBezTo>
                      <a:pt x="35" y="417"/>
                      <a:pt x="39" y="374"/>
                      <a:pt x="44" y="332"/>
                    </a:cubicBezTo>
                    <a:cubicBezTo>
                      <a:pt x="49" y="293"/>
                      <a:pt x="0" y="177"/>
                      <a:pt x="25" y="127"/>
                    </a:cubicBezTo>
                    <a:cubicBezTo>
                      <a:pt x="49" y="78"/>
                      <a:pt x="69" y="61"/>
                      <a:pt x="94" y="43"/>
                    </a:cubicBezTo>
                    <a:close/>
                  </a:path>
                </a:pathLst>
              </a:custGeom>
              <a:solidFill>
                <a:srgbClr val="BCC4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134" name="Freeform 39"/>
              <p:cNvSpPr>
                <a:spLocks/>
              </p:cNvSpPr>
              <p:nvPr/>
            </p:nvSpPr>
            <p:spPr bwMode="auto">
              <a:xfrm>
                <a:off x="3706" y="2779"/>
                <a:ext cx="300" cy="944"/>
              </a:xfrm>
              <a:custGeom>
                <a:avLst/>
                <a:gdLst>
                  <a:gd name="T0" fmla="*/ 1875 w 120"/>
                  <a:gd name="T1" fmla="*/ 0 h 354"/>
                  <a:gd name="T2" fmla="*/ 300 w 120"/>
                  <a:gd name="T3" fmla="*/ 1784 h 354"/>
                  <a:gd name="T4" fmla="*/ 533 w 120"/>
                  <a:gd name="T5" fmla="*/ 4437 h 354"/>
                  <a:gd name="T6" fmla="*/ 595 w 120"/>
                  <a:gd name="T7" fmla="*/ 5973 h 354"/>
                  <a:gd name="T8" fmla="*/ 833 w 120"/>
                  <a:gd name="T9" fmla="*/ 6712 h 354"/>
                  <a:gd name="T10" fmla="*/ 863 w 120"/>
                  <a:gd name="T11" fmla="*/ 5688 h 354"/>
                  <a:gd name="T12" fmla="*/ 800 w 120"/>
                  <a:gd name="T13" fmla="*/ 3107 h 354"/>
                  <a:gd name="T14" fmla="*/ 1875 w 120"/>
                  <a:gd name="T15" fmla="*/ 0 h 3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0" h="354">
                    <a:moveTo>
                      <a:pt x="120" y="0"/>
                    </a:moveTo>
                    <a:cubicBezTo>
                      <a:pt x="89" y="1"/>
                      <a:pt x="38" y="39"/>
                      <a:pt x="19" y="94"/>
                    </a:cubicBezTo>
                    <a:cubicBezTo>
                      <a:pt x="0" y="149"/>
                      <a:pt x="27" y="195"/>
                      <a:pt x="34" y="234"/>
                    </a:cubicBezTo>
                    <a:cubicBezTo>
                      <a:pt x="41" y="273"/>
                      <a:pt x="43" y="299"/>
                      <a:pt x="38" y="315"/>
                    </a:cubicBezTo>
                    <a:cubicBezTo>
                      <a:pt x="33" y="331"/>
                      <a:pt x="48" y="351"/>
                      <a:pt x="53" y="354"/>
                    </a:cubicBezTo>
                    <a:cubicBezTo>
                      <a:pt x="45" y="344"/>
                      <a:pt x="48" y="324"/>
                      <a:pt x="55" y="300"/>
                    </a:cubicBezTo>
                    <a:cubicBezTo>
                      <a:pt x="62" y="276"/>
                      <a:pt x="63" y="217"/>
                      <a:pt x="51" y="164"/>
                    </a:cubicBezTo>
                    <a:cubicBezTo>
                      <a:pt x="39" y="111"/>
                      <a:pt x="51" y="26"/>
                      <a:pt x="120" y="0"/>
                    </a:cubicBezTo>
                    <a:close/>
                  </a:path>
                </a:pathLst>
              </a:custGeom>
              <a:solidFill>
                <a:srgbClr val="DBDF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135" name="Freeform 40"/>
              <p:cNvSpPr>
                <a:spLocks/>
              </p:cNvSpPr>
              <p:nvPr/>
            </p:nvSpPr>
            <p:spPr bwMode="auto">
              <a:xfrm>
                <a:off x="3998" y="2853"/>
                <a:ext cx="313" cy="904"/>
              </a:xfrm>
              <a:custGeom>
                <a:avLst/>
                <a:gdLst>
                  <a:gd name="T0" fmla="*/ 659 w 125"/>
                  <a:gd name="T1" fmla="*/ 0 h 339"/>
                  <a:gd name="T2" fmla="*/ 909 w 125"/>
                  <a:gd name="T3" fmla="*/ 1421 h 339"/>
                  <a:gd name="T4" fmla="*/ 1367 w 125"/>
                  <a:gd name="T5" fmla="*/ 3037 h 339"/>
                  <a:gd name="T6" fmla="*/ 1600 w 125"/>
                  <a:gd name="T7" fmla="*/ 5325 h 339"/>
                  <a:gd name="T8" fmla="*/ 1272 w 125"/>
                  <a:gd name="T9" fmla="*/ 6123 h 339"/>
                  <a:gd name="T10" fmla="*/ 0 w 125"/>
                  <a:gd name="T11" fmla="*/ 6429 h 339"/>
                  <a:gd name="T12" fmla="*/ 1272 w 125"/>
                  <a:gd name="T13" fmla="*/ 5176 h 339"/>
                  <a:gd name="T14" fmla="*/ 676 w 125"/>
                  <a:gd name="T15" fmla="*/ 2333 h 339"/>
                  <a:gd name="T16" fmla="*/ 659 w 125"/>
                  <a:gd name="T17" fmla="*/ 0 h 3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5" h="339">
                    <a:moveTo>
                      <a:pt x="42" y="0"/>
                    </a:moveTo>
                    <a:cubicBezTo>
                      <a:pt x="52" y="13"/>
                      <a:pt x="62" y="31"/>
                      <a:pt x="58" y="75"/>
                    </a:cubicBezTo>
                    <a:cubicBezTo>
                      <a:pt x="55" y="119"/>
                      <a:pt x="73" y="133"/>
                      <a:pt x="87" y="160"/>
                    </a:cubicBezTo>
                    <a:cubicBezTo>
                      <a:pt x="101" y="188"/>
                      <a:pt x="125" y="228"/>
                      <a:pt x="102" y="281"/>
                    </a:cubicBezTo>
                    <a:cubicBezTo>
                      <a:pt x="93" y="301"/>
                      <a:pt x="91" y="314"/>
                      <a:pt x="81" y="323"/>
                    </a:cubicBezTo>
                    <a:cubicBezTo>
                      <a:pt x="65" y="337"/>
                      <a:pt x="39" y="339"/>
                      <a:pt x="0" y="339"/>
                    </a:cubicBezTo>
                    <a:cubicBezTo>
                      <a:pt x="26" y="334"/>
                      <a:pt x="66" y="318"/>
                      <a:pt x="81" y="273"/>
                    </a:cubicBezTo>
                    <a:cubicBezTo>
                      <a:pt x="97" y="229"/>
                      <a:pt x="49" y="178"/>
                      <a:pt x="43" y="123"/>
                    </a:cubicBezTo>
                    <a:cubicBezTo>
                      <a:pt x="37" y="69"/>
                      <a:pt x="58" y="35"/>
                      <a:pt x="42" y="0"/>
                    </a:cubicBezTo>
                    <a:close/>
                  </a:path>
                </a:pathLst>
              </a:custGeom>
              <a:solidFill>
                <a:srgbClr val="99A8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136" name="Freeform 41"/>
              <p:cNvSpPr>
                <a:spLocks/>
              </p:cNvSpPr>
              <p:nvPr/>
            </p:nvSpPr>
            <p:spPr bwMode="auto">
              <a:xfrm>
                <a:off x="3723" y="2837"/>
                <a:ext cx="160" cy="323"/>
              </a:xfrm>
              <a:custGeom>
                <a:avLst/>
                <a:gdLst>
                  <a:gd name="T0" fmla="*/ 1000 w 64"/>
                  <a:gd name="T1" fmla="*/ 0 h 121"/>
                  <a:gd name="T2" fmla="*/ 113 w 64"/>
                  <a:gd name="T3" fmla="*/ 2301 h 121"/>
                  <a:gd name="T4" fmla="*/ 1000 w 64"/>
                  <a:gd name="T5" fmla="*/ 0 h 121"/>
                  <a:gd name="T6" fmla="*/ 0 60000 65536"/>
                  <a:gd name="T7" fmla="*/ 0 60000 65536"/>
                  <a:gd name="T8" fmla="*/ 0 60000 65536"/>
                </a:gdLst>
                <a:ahLst/>
                <a:cxnLst>
                  <a:cxn ang="T6">
                    <a:pos x="T0" y="T1"/>
                  </a:cxn>
                  <a:cxn ang="T7">
                    <a:pos x="T2" y="T3"/>
                  </a:cxn>
                  <a:cxn ang="T8">
                    <a:pos x="T4" y="T5"/>
                  </a:cxn>
                </a:cxnLst>
                <a:rect l="0" t="0" r="r" b="b"/>
                <a:pathLst>
                  <a:path w="64" h="121">
                    <a:moveTo>
                      <a:pt x="64" y="0"/>
                    </a:moveTo>
                    <a:cubicBezTo>
                      <a:pt x="46" y="14"/>
                      <a:pt x="0" y="60"/>
                      <a:pt x="7" y="121"/>
                    </a:cubicBezTo>
                    <a:cubicBezTo>
                      <a:pt x="11" y="103"/>
                      <a:pt x="25" y="35"/>
                      <a:pt x="6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137" name="Freeform 42"/>
              <p:cNvSpPr>
                <a:spLocks/>
              </p:cNvSpPr>
              <p:nvPr/>
            </p:nvSpPr>
            <p:spPr bwMode="auto">
              <a:xfrm>
                <a:off x="3786" y="3573"/>
                <a:ext cx="25" cy="123"/>
              </a:xfrm>
              <a:custGeom>
                <a:avLst/>
                <a:gdLst>
                  <a:gd name="T0" fmla="*/ 145 w 10"/>
                  <a:gd name="T1" fmla="*/ 0 h 46"/>
                  <a:gd name="T2" fmla="*/ 158 w 10"/>
                  <a:gd name="T3" fmla="*/ 880 h 46"/>
                  <a:gd name="T4" fmla="*/ 0 60000 65536"/>
                  <a:gd name="T5" fmla="*/ 0 60000 65536"/>
                </a:gdLst>
                <a:ahLst/>
                <a:cxnLst>
                  <a:cxn ang="T4">
                    <a:pos x="T0" y="T1"/>
                  </a:cxn>
                  <a:cxn ang="T5">
                    <a:pos x="T2" y="T3"/>
                  </a:cxn>
                </a:cxnLst>
                <a:rect l="0" t="0" r="r" b="b"/>
                <a:pathLst>
                  <a:path w="10" h="46">
                    <a:moveTo>
                      <a:pt x="9" y="0"/>
                    </a:moveTo>
                    <a:cubicBezTo>
                      <a:pt x="4" y="15"/>
                      <a:pt x="0" y="33"/>
                      <a:pt x="10" y="4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138" name="Freeform 43"/>
              <p:cNvSpPr>
                <a:spLocks/>
              </p:cNvSpPr>
              <p:nvPr/>
            </p:nvSpPr>
            <p:spPr bwMode="auto">
              <a:xfrm>
                <a:off x="3663" y="2667"/>
                <a:ext cx="650" cy="1112"/>
              </a:xfrm>
              <a:custGeom>
                <a:avLst/>
                <a:gdLst>
                  <a:gd name="T0" fmla="*/ 1470 w 260"/>
                  <a:gd name="T1" fmla="*/ 819 h 417"/>
                  <a:gd name="T2" fmla="*/ 3158 w 260"/>
                  <a:gd name="T3" fmla="*/ 2275 h 417"/>
                  <a:gd name="T4" fmla="*/ 3208 w 260"/>
                  <a:gd name="T5" fmla="*/ 3435 h 417"/>
                  <a:gd name="T6" fmla="*/ 3645 w 260"/>
                  <a:gd name="T7" fmla="*/ 4552 h 417"/>
                  <a:gd name="T8" fmla="*/ 3783 w 260"/>
                  <a:gd name="T9" fmla="*/ 6792 h 417"/>
                  <a:gd name="T10" fmla="*/ 2125 w 260"/>
                  <a:gd name="T11" fmla="*/ 7907 h 417"/>
                  <a:gd name="T12" fmla="*/ 688 w 260"/>
                  <a:gd name="T13" fmla="*/ 6293 h 417"/>
                  <a:gd name="T14" fmla="*/ 395 w 260"/>
                  <a:gd name="T15" fmla="*/ 2411 h 417"/>
                  <a:gd name="T16" fmla="*/ 1470 w 260"/>
                  <a:gd name="T17" fmla="*/ 819 h 4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0" h="417">
                    <a:moveTo>
                      <a:pt x="94" y="43"/>
                    </a:moveTo>
                    <a:cubicBezTo>
                      <a:pt x="163" y="0"/>
                      <a:pt x="200" y="88"/>
                      <a:pt x="202" y="120"/>
                    </a:cubicBezTo>
                    <a:cubicBezTo>
                      <a:pt x="202" y="141"/>
                      <a:pt x="196" y="160"/>
                      <a:pt x="205" y="181"/>
                    </a:cubicBezTo>
                    <a:cubicBezTo>
                      <a:pt x="212" y="200"/>
                      <a:pt x="222" y="222"/>
                      <a:pt x="233" y="240"/>
                    </a:cubicBezTo>
                    <a:cubicBezTo>
                      <a:pt x="260" y="283"/>
                      <a:pt x="258" y="313"/>
                      <a:pt x="242" y="358"/>
                    </a:cubicBezTo>
                    <a:cubicBezTo>
                      <a:pt x="232" y="385"/>
                      <a:pt x="237" y="417"/>
                      <a:pt x="136" y="417"/>
                    </a:cubicBezTo>
                    <a:cubicBezTo>
                      <a:pt x="35" y="417"/>
                      <a:pt x="39" y="374"/>
                      <a:pt x="44" y="332"/>
                    </a:cubicBezTo>
                    <a:cubicBezTo>
                      <a:pt x="49" y="293"/>
                      <a:pt x="0" y="177"/>
                      <a:pt x="25" y="127"/>
                    </a:cubicBezTo>
                    <a:cubicBezTo>
                      <a:pt x="49" y="78"/>
                      <a:pt x="69" y="61"/>
                      <a:pt x="94" y="43"/>
                    </a:cubicBezTo>
                    <a:close/>
                  </a:path>
                </a:pathLst>
              </a:custGeom>
              <a:noFill/>
              <a:ln w="317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PT" sz="2000">
                  <a:latin typeface="+mj-lt"/>
                </a:endParaRPr>
              </a:p>
            </p:txBody>
          </p:sp>
        </p:grpSp>
        <p:grpSp>
          <p:nvGrpSpPr>
            <p:cNvPr id="56" name="Grupo 55"/>
            <p:cNvGrpSpPr/>
            <p:nvPr/>
          </p:nvGrpSpPr>
          <p:grpSpPr>
            <a:xfrm>
              <a:off x="5470815" y="4382046"/>
              <a:ext cx="212377" cy="233896"/>
              <a:chOff x="4664500" y="1831784"/>
              <a:chExt cx="166778" cy="181596"/>
            </a:xfrm>
          </p:grpSpPr>
          <p:grpSp>
            <p:nvGrpSpPr>
              <p:cNvPr id="128" name="Group 4119"/>
              <p:cNvGrpSpPr>
                <a:grpSpLocks/>
              </p:cNvGrpSpPr>
              <p:nvPr/>
            </p:nvGrpSpPr>
            <p:grpSpPr bwMode="auto">
              <a:xfrm>
                <a:off x="4673150" y="1848022"/>
                <a:ext cx="146812" cy="145878"/>
                <a:chOff x="291" y="1488"/>
                <a:chExt cx="255" cy="272"/>
              </a:xfrm>
            </p:grpSpPr>
            <p:sp>
              <p:nvSpPr>
                <p:cNvPr id="130" name="Oval 4120"/>
                <p:cNvSpPr>
                  <a:spLocks noChangeArrowheads="1"/>
                </p:cNvSpPr>
                <p:nvPr/>
              </p:nvSpPr>
              <p:spPr bwMode="auto">
                <a:xfrm>
                  <a:off x="291" y="1488"/>
                  <a:ext cx="255" cy="27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defRPr sz="2400">
                      <a:solidFill>
                        <a:schemeClr val="bg2"/>
                      </a:solidFill>
                      <a:latin typeface="Georgia" panose="02040502050405020303" pitchFamily="18" charset="0"/>
                      <a:ea typeface="Georgia" panose="02040502050405020303" pitchFamily="18" charset="0"/>
                      <a:cs typeface="Georgia" panose="02040502050405020303" pitchFamily="18" charset="0"/>
                    </a:defRPr>
                  </a:lvl1pPr>
                  <a:lvl2pPr marL="742950" indent="-285750">
                    <a:spcBef>
                      <a:spcPct val="20000"/>
                    </a:spcBef>
                    <a:buChar char="–"/>
                    <a:defRPr>
                      <a:solidFill>
                        <a:schemeClr val="bg2"/>
                      </a:solidFill>
                      <a:latin typeface="Georgia" panose="02040502050405020303" pitchFamily="18" charset="0"/>
                      <a:ea typeface="Georgia" panose="02040502050405020303" pitchFamily="18" charset="0"/>
                      <a:cs typeface="Georgia" panose="02040502050405020303" pitchFamily="18" charset="0"/>
                    </a:defRPr>
                  </a:lvl2pPr>
                  <a:lvl3pPr marL="1143000" indent="-228600">
                    <a:spcBef>
                      <a:spcPct val="20000"/>
                    </a:spcBef>
                    <a:buChar char="•"/>
                    <a:defRPr sz="1400">
                      <a:solidFill>
                        <a:schemeClr val="bg2"/>
                      </a:solidFill>
                      <a:latin typeface="Georgia" panose="02040502050405020303" pitchFamily="18" charset="0"/>
                      <a:ea typeface="Georgia" panose="02040502050405020303" pitchFamily="18" charset="0"/>
                      <a:cs typeface="Georgia" panose="02040502050405020303" pitchFamily="18" charset="0"/>
                    </a:defRPr>
                  </a:lvl3pPr>
                  <a:lvl4pPr marL="16002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4pPr>
                  <a:lvl5pPr marL="20574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5pPr>
                  <a:lvl6pPr marL="25146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6pPr>
                  <a:lvl7pPr marL="29718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7pPr>
                  <a:lvl8pPr marL="34290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8pPr>
                  <a:lvl9pPr marL="38862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spcBef>
                      <a:spcPct val="0"/>
                    </a:spcBef>
                  </a:pPr>
                  <a:endParaRPr lang="pt-PT" altLang="pt-PT" sz="2000">
                    <a:solidFill>
                      <a:schemeClr val="tx1"/>
                    </a:solidFill>
                    <a:latin typeface="+mj-lt"/>
                    <a:cs typeface="Arial" panose="020B0604020202020204" pitchFamily="34" charset="0"/>
                  </a:endParaRPr>
                </a:p>
              </p:txBody>
            </p:sp>
            <p:sp>
              <p:nvSpPr>
                <p:cNvPr id="131" name="Freeform 4121"/>
                <p:cNvSpPr>
                  <a:spLocks/>
                </p:cNvSpPr>
                <p:nvPr/>
              </p:nvSpPr>
              <p:spPr bwMode="auto">
                <a:xfrm>
                  <a:off x="341" y="1525"/>
                  <a:ext cx="195" cy="224"/>
                </a:xfrm>
                <a:custGeom>
                  <a:avLst/>
                  <a:gdLst>
                    <a:gd name="T0" fmla="*/ 908 w 78"/>
                    <a:gd name="T1" fmla="*/ 0 h 84"/>
                    <a:gd name="T2" fmla="*/ 1125 w 78"/>
                    <a:gd name="T3" fmla="*/ 627 h 84"/>
                    <a:gd name="T4" fmla="*/ 408 w 78"/>
                    <a:gd name="T5" fmla="*/ 1501 h 84"/>
                    <a:gd name="T6" fmla="*/ 0 w 78"/>
                    <a:gd name="T7" fmla="*/ 1331 h 84"/>
                    <a:gd name="T8" fmla="*/ 500 w 78"/>
                    <a:gd name="T9" fmla="*/ 1592 h 84"/>
                    <a:gd name="T10" fmla="*/ 1220 w 78"/>
                    <a:gd name="T11" fmla="*/ 717 h 84"/>
                    <a:gd name="T12" fmla="*/ 908 w 78"/>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 h="84">
                      <a:moveTo>
                        <a:pt x="58" y="0"/>
                      </a:moveTo>
                      <a:cubicBezTo>
                        <a:pt x="67" y="9"/>
                        <a:pt x="72" y="20"/>
                        <a:pt x="72" y="33"/>
                      </a:cubicBezTo>
                      <a:cubicBezTo>
                        <a:pt x="72" y="59"/>
                        <a:pt x="52" y="79"/>
                        <a:pt x="26" y="79"/>
                      </a:cubicBezTo>
                      <a:cubicBezTo>
                        <a:pt x="16" y="79"/>
                        <a:pt x="7" y="76"/>
                        <a:pt x="0" y="70"/>
                      </a:cubicBezTo>
                      <a:cubicBezTo>
                        <a:pt x="8" y="79"/>
                        <a:pt x="19" y="84"/>
                        <a:pt x="32" y="84"/>
                      </a:cubicBezTo>
                      <a:cubicBezTo>
                        <a:pt x="57" y="84"/>
                        <a:pt x="78" y="63"/>
                        <a:pt x="78" y="38"/>
                      </a:cubicBezTo>
                      <a:cubicBezTo>
                        <a:pt x="78" y="22"/>
                        <a:pt x="70" y="9"/>
                        <a:pt x="58"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132" name="Oval 4122"/>
                <p:cNvSpPr>
                  <a:spLocks noChangeArrowheads="1"/>
                </p:cNvSpPr>
                <p:nvPr/>
              </p:nvSpPr>
              <p:spPr bwMode="auto">
                <a:xfrm>
                  <a:off x="291" y="1488"/>
                  <a:ext cx="255" cy="272"/>
                </a:xfrm>
                <a:prstGeom prst="ellipse">
                  <a:avLst/>
                </a:prstGeom>
                <a:noFill/>
                <a:ln w="3175"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defRPr sz="2400">
                      <a:solidFill>
                        <a:schemeClr val="bg2"/>
                      </a:solidFill>
                      <a:latin typeface="Georgia" panose="02040502050405020303" pitchFamily="18" charset="0"/>
                      <a:ea typeface="Georgia" panose="02040502050405020303" pitchFamily="18" charset="0"/>
                      <a:cs typeface="Georgia" panose="02040502050405020303" pitchFamily="18" charset="0"/>
                    </a:defRPr>
                  </a:lvl1pPr>
                  <a:lvl2pPr marL="742950" indent="-285750">
                    <a:spcBef>
                      <a:spcPct val="20000"/>
                    </a:spcBef>
                    <a:buChar char="–"/>
                    <a:defRPr>
                      <a:solidFill>
                        <a:schemeClr val="bg2"/>
                      </a:solidFill>
                      <a:latin typeface="Georgia" panose="02040502050405020303" pitchFamily="18" charset="0"/>
                      <a:ea typeface="Georgia" panose="02040502050405020303" pitchFamily="18" charset="0"/>
                      <a:cs typeface="Georgia" panose="02040502050405020303" pitchFamily="18" charset="0"/>
                    </a:defRPr>
                  </a:lvl2pPr>
                  <a:lvl3pPr marL="1143000" indent="-228600">
                    <a:spcBef>
                      <a:spcPct val="20000"/>
                    </a:spcBef>
                    <a:buChar char="•"/>
                    <a:defRPr sz="1400">
                      <a:solidFill>
                        <a:schemeClr val="bg2"/>
                      </a:solidFill>
                      <a:latin typeface="Georgia" panose="02040502050405020303" pitchFamily="18" charset="0"/>
                      <a:ea typeface="Georgia" panose="02040502050405020303" pitchFamily="18" charset="0"/>
                      <a:cs typeface="Georgia" panose="02040502050405020303" pitchFamily="18" charset="0"/>
                    </a:defRPr>
                  </a:lvl3pPr>
                  <a:lvl4pPr marL="16002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4pPr>
                  <a:lvl5pPr marL="20574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5pPr>
                  <a:lvl6pPr marL="25146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6pPr>
                  <a:lvl7pPr marL="29718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7pPr>
                  <a:lvl8pPr marL="34290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8pPr>
                  <a:lvl9pPr marL="38862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spcBef>
                      <a:spcPct val="0"/>
                    </a:spcBef>
                  </a:pPr>
                  <a:endParaRPr lang="pt-PT" altLang="pt-PT" sz="2000">
                    <a:solidFill>
                      <a:schemeClr val="tx1"/>
                    </a:solidFill>
                    <a:latin typeface="+mj-lt"/>
                    <a:cs typeface="Arial" panose="020B0604020202020204" pitchFamily="34" charset="0"/>
                  </a:endParaRPr>
                </a:p>
              </p:txBody>
            </p:sp>
          </p:grpSp>
          <p:sp>
            <p:nvSpPr>
              <p:cNvPr id="129" name="CaixaDeTexto 128"/>
              <p:cNvSpPr txBox="1"/>
              <p:nvPr/>
            </p:nvSpPr>
            <p:spPr>
              <a:xfrm>
                <a:off x="4664500" y="1831784"/>
                <a:ext cx="166778" cy="181596"/>
              </a:xfrm>
              <a:prstGeom prst="rect">
                <a:avLst/>
              </a:prstGeom>
              <a:noFill/>
            </p:spPr>
            <p:txBody>
              <a:bodyPr wrap="square" rtlCol="0">
                <a:spAutoFit/>
              </a:bodyPr>
              <a:lstStyle/>
              <a:p>
                <a:pPr algn="ctr"/>
                <a:r>
                  <a:rPr lang="pt-PT" sz="2000" dirty="0" smtClean="0">
                    <a:latin typeface="+mj-lt"/>
                  </a:rPr>
                  <a:t>P</a:t>
                </a:r>
                <a:endParaRPr lang="pt-PT" sz="2000" dirty="0">
                  <a:latin typeface="+mj-lt"/>
                </a:endParaRPr>
              </a:p>
            </p:txBody>
          </p:sp>
        </p:grpSp>
        <p:grpSp>
          <p:nvGrpSpPr>
            <p:cNvPr id="57" name="Grupo 56"/>
            <p:cNvGrpSpPr/>
            <p:nvPr/>
          </p:nvGrpSpPr>
          <p:grpSpPr>
            <a:xfrm>
              <a:off x="4675954" y="3853870"/>
              <a:ext cx="212377" cy="233896"/>
              <a:chOff x="4664500" y="1831784"/>
              <a:chExt cx="166778" cy="181596"/>
            </a:xfrm>
          </p:grpSpPr>
          <p:grpSp>
            <p:nvGrpSpPr>
              <p:cNvPr id="123" name="Group 4119"/>
              <p:cNvGrpSpPr>
                <a:grpSpLocks/>
              </p:cNvGrpSpPr>
              <p:nvPr/>
            </p:nvGrpSpPr>
            <p:grpSpPr bwMode="auto">
              <a:xfrm>
                <a:off x="4673150" y="1848022"/>
                <a:ext cx="146812" cy="145878"/>
                <a:chOff x="291" y="1488"/>
                <a:chExt cx="255" cy="272"/>
              </a:xfrm>
            </p:grpSpPr>
            <p:sp>
              <p:nvSpPr>
                <p:cNvPr id="125" name="Oval 4120"/>
                <p:cNvSpPr>
                  <a:spLocks noChangeArrowheads="1"/>
                </p:cNvSpPr>
                <p:nvPr/>
              </p:nvSpPr>
              <p:spPr bwMode="auto">
                <a:xfrm>
                  <a:off x="291" y="1488"/>
                  <a:ext cx="255" cy="27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defRPr sz="2400">
                      <a:solidFill>
                        <a:schemeClr val="bg2"/>
                      </a:solidFill>
                      <a:latin typeface="Georgia" panose="02040502050405020303" pitchFamily="18" charset="0"/>
                      <a:ea typeface="Georgia" panose="02040502050405020303" pitchFamily="18" charset="0"/>
                      <a:cs typeface="Georgia" panose="02040502050405020303" pitchFamily="18" charset="0"/>
                    </a:defRPr>
                  </a:lvl1pPr>
                  <a:lvl2pPr marL="742950" indent="-285750">
                    <a:spcBef>
                      <a:spcPct val="20000"/>
                    </a:spcBef>
                    <a:buChar char="–"/>
                    <a:defRPr>
                      <a:solidFill>
                        <a:schemeClr val="bg2"/>
                      </a:solidFill>
                      <a:latin typeface="Georgia" panose="02040502050405020303" pitchFamily="18" charset="0"/>
                      <a:ea typeface="Georgia" panose="02040502050405020303" pitchFamily="18" charset="0"/>
                      <a:cs typeface="Georgia" panose="02040502050405020303" pitchFamily="18" charset="0"/>
                    </a:defRPr>
                  </a:lvl2pPr>
                  <a:lvl3pPr marL="1143000" indent="-228600">
                    <a:spcBef>
                      <a:spcPct val="20000"/>
                    </a:spcBef>
                    <a:buChar char="•"/>
                    <a:defRPr sz="1400">
                      <a:solidFill>
                        <a:schemeClr val="bg2"/>
                      </a:solidFill>
                      <a:latin typeface="Georgia" panose="02040502050405020303" pitchFamily="18" charset="0"/>
                      <a:ea typeface="Georgia" panose="02040502050405020303" pitchFamily="18" charset="0"/>
                      <a:cs typeface="Georgia" panose="02040502050405020303" pitchFamily="18" charset="0"/>
                    </a:defRPr>
                  </a:lvl3pPr>
                  <a:lvl4pPr marL="16002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4pPr>
                  <a:lvl5pPr marL="20574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5pPr>
                  <a:lvl6pPr marL="25146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6pPr>
                  <a:lvl7pPr marL="29718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7pPr>
                  <a:lvl8pPr marL="34290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8pPr>
                  <a:lvl9pPr marL="38862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spcBef>
                      <a:spcPct val="0"/>
                    </a:spcBef>
                  </a:pPr>
                  <a:endParaRPr lang="pt-PT" altLang="pt-PT" sz="2000">
                    <a:solidFill>
                      <a:schemeClr val="tx1"/>
                    </a:solidFill>
                    <a:latin typeface="+mj-lt"/>
                    <a:cs typeface="Arial" panose="020B0604020202020204" pitchFamily="34" charset="0"/>
                  </a:endParaRPr>
                </a:p>
              </p:txBody>
            </p:sp>
            <p:sp>
              <p:nvSpPr>
                <p:cNvPr id="126" name="Freeform 4121"/>
                <p:cNvSpPr>
                  <a:spLocks/>
                </p:cNvSpPr>
                <p:nvPr/>
              </p:nvSpPr>
              <p:spPr bwMode="auto">
                <a:xfrm>
                  <a:off x="341" y="1525"/>
                  <a:ext cx="195" cy="224"/>
                </a:xfrm>
                <a:custGeom>
                  <a:avLst/>
                  <a:gdLst>
                    <a:gd name="T0" fmla="*/ 908 w 78"/>
                    <a:gd name="T1" fmla="*/ 0 h 84"/>
                    <a:gd name="T2" fmla="*/ 1125 w 78"/>
                    <a:gd name="T3" fmla="*/ 627 h 84"/>
                    <a:gd name="T4" fmla="*/ 408 w 78"/>
                    <a:gd name="T5" fmla="*/ 1501 h 84"/>
                    <a:gd name="T6" fmla="*/ 0 w 78"/>
                    <a:gd name="T7" fmla="*/ 1331 h 84"/>
                    <a:gd name="T8" fmla="*/ 500 w 78"/>
                    <a:gd name="T9" fmla="*/ 1592 h 84"/>
                    <a:gd name="T10" fmla="*/ 1220 w 78"/>
                    <a:gd name="T11" fmla="*/ 717 h 84"/>
                    <a:gd name="T12" fmla="*/ 908 w 78"/>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 h="84">
                      <a:moveTo>
                        <a:pt x="58" y="0"/>
                      </a:moveTo>
                      <a:cubicBezTo>
                        <a:pt x="67" y="9"/>
                        <a:pt x="72" y="20"/>
                        <a:pt x="72" y="33"/>
                      </a:cubicBezTo>
                      <a:cubicBezTo>
                        <a:pt x="72" y="59"/>
                        <a:pt x="52" y="79"/>
                        <a:pt x="26" y="79"/>
                      </a:cubicBezTo>
                      <a:cubicBezTo>
                        <a:pt x="16" y="79"/>
                        <a:pt x="7" y="76"/>
                        <a:pt x="0" y="70"/>
                      </a:cubicBezTo>
                      <a:cubicBezTo>
                        <a:pt x="8" y="79"/>
                        <a:pt x="19" y="84"/>
                        <a:pt x="32" y="84"/>
                      </a:cubicBezTo>
                      <a:cubicBezTo>
                        <a:pt x="57" y="84"/>
                        <a:pt x="78" y="63"/>
                        <a:pt x="78" y="38"/>
                      </a:cubicBezTo>
                      <a:cubicBezTo>
                        <a:pt x="78" y="22"/>
                        <a:pt x="70" y="9"/>
                        <a:pt x="58"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127" name="Oval 4122"/>
                <p:cNvSpPr>
                  <a:spLocks noChangeArrowheads="1"/>
                </p:cNvSpPr>
                <p:nvPr/>
              </p:nvSpPr>
              <p:spPr bwMode="auto">
                <a:xfrm>
                  <a:off x="291" y="1488"/>
                  <a:ext cx="255" cy="272"/>
                </a:xfrm>
                <a:prstGeom prst="ellipse">
                  <a:avLst/>
                </a:prstGeom>
                <a:noFill/>
                <a:ln w="3175"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defRPr sz="2400">
                      <a:solidFill>
                        <a:schemeClr val="bg2"/>
                      </a:solidFill>
                      <a:latin typeface="Georgia" panose="02040502050405020303" pitchFamily="18" charset="0"/>
                      <a:ea typeface="Georgia" panose="02040502050405020303" pitchFamily="18" charset="0"/>
                      <a:cs typeface="Georgia" panose="02040502050405020303" pitchFamily="18" charset="0"/>
                    </a:defRPr>
                  </a:lvl1pPr>
                  <a:lvl2pPr marL="742950" indent="-285750">
                    <a:spcBef>
                      <a:spcPct val="20000"/>
                    </a:spcBef>
                    <a:buChar char="–"/>
                    <a:defRPr>
                      <a:solidFill>
                        <a:schemeClr val="bg2"/>
                      </a:solidFill>
                      <a:latin typeface="Georgia" panose="02040502050405020303" pitchFamily="18" charset="0"/>
                      <a:ea typeface="Georgia" panose="02040502050405020303" pitchFamily="18" charset="0"/>
                      <a:cs typeface="Georgia" panose="02040502050405020303" pitchFamily="18" charset="0"/>
                    </a:defRPr>
                  </a:lvl2pPr>
                  <a:lvl3pPr marL="1143000" indent="-228600">
                    <a:spcBef>
                      <a:spcPct val="20000"/>
                    </a:spcBef>
                    <a:buChar char="•"/>
                    <a:defRPr sz="1400">
                      <a:solidFill>
                        <a:schemeClr val="bg2"/>
                      </a:solidFill>
                      <a:latin typeface="Georgia" panose="02040502050405020303" pitchFamily="18" charset="0"/>
                      <a:ea typeface="Georgia" panose="02040502050405020303" pitchFamily="18" charset="0"/>
                      <a:cs typeface="Georgia" panose="02040502050405020303" pitchFamily="18" charset="0"/>
                    </a:defRPr>
                  </a:lvl3pPr>
                  <a:lvl4pPr marL="16002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4pPr>
                  <a:lvl5pPr marL="20574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5pPr>
                  <a:lvl6pPr marL="25146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6pPr>
                  <a:lvl7pPr marL="29718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7pPr>
                  <a:lvl8pPr marL="34290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8pPr>
                  <a:lvl9pPr marL="38862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spcBef>
                      <a:spcPct val="0"/>
                    </a:spcBef>
                  </a:pPr>
                  <a:endParaRPr lang="pt-PT" altLang="pt-PT" sz="2000">
                    <a:solidFill>
                      <a:schemeClr val="tx1"/>
                    </a:solidFill>
                    <a:latin typeface="+mj-lt"/>
                    <a:cs typeface="Arial" panose="020B0604020202020204" pitchFamily="34" charset="0"/>
                  </a:endParaRPr>
                </a:p>
              </p:txBody>
            </p:sp>
          </p:grpSp>
          <p:sp>
            <p:nvSpPr>
              <p:cNvPr id="124" name="CaixaDeTexto 123"/>
              <p:cNvSpPr txBox="1"/>
              <p:nvPr/>
            </p:nvSpPr>
            <p:spPr>
              <a:xfrm>
                <a:off x="4664500" y="1831784"/>
                <a:ext cx="166778" cy="181596"/>
              </a:xfrm>
              <a:prstGeom prst="rect">
                <a:avLst/>
              </a:prstGeom>
              <a:noFill/>
            </p:spPr>
            <p:txBody>
              <a:bodyPr wrap="square" rtlCol="0">
                <a:spAutoFit/>
              </a:bodyPr>
              <a:lstStyle/>
              <a:p>
                <a:pPr algn="ctr"/>
                <a:r>
                  <a:rPr lang="pt-PT" sz="2000" dirty="0" smtClean="0">
                    <a:latin typeface="+mj-lt"/>
                  </a:rPr>
                  <a:t>P</a:t>
                </a:r>
                <a:endParaRPr lang="pt-PT" sz="2000" dirty="0">
                  <a:latin typeface="+mj-lt"/>
                </a:endParaRPr>
              </a:p>
            </p:txBody>
          </p:sp>
        </p:grpSp>
        <p:sp>
          <p:nvSpPr>
            <p:cNvPr id="58" name="CaixaDeTexto 57"/>
            <p:cNvSpPr txBox="1"/>
            <p:nvPr/>
          </p:nvSpPr>
          <p:spPr>
            <a:xfrm>
              <a:off x="4726347" y="4027886"/>
              <a:ext cx="498411" cy="233897"/>
            </a:xfrm>
            <a:prstGeom prst="rect">
              <a:avLst/>
            </a:prstGeom>
            <a:noFill/>
          </p:spPr>
          <p:txBody>
            <a:bodyPr wrap="square" rtlCol="0">
              <a:spAutoFit/>
            </a:bodyPr>
            <a:lstStyle/>
            <a:p>
              <a:pPr algn="ctr"/>
              <a:r>
                <a:rPr lang="pt-PT" sz="2000" dirty="0" smtClean="0">
                  <a:latin typeface="+mj-lt"/>
                </a:rPr>
                <a:t>RGC</a:t>
              </a:r>
              <a:endParaRPr lang="pt-PT" sz="2000" dirty="0">
                <a:latin typeface="+mj-lt"/>
              </a:endParaRPr>
            </a:p>
          </p:txBody>
        </p:sp>
        <p:sp>
          <p:nvSpPr>
            <p:cNvPr id="59" name="Freeform 23"/>
            <p:cNvSpPr>
              <a:spLocks/>
            </p:cNvSpPr>
            <p:nvPr/>
          </p:nvSpPr>
          <p:spPr bwMode="auto">
            <a:xfrm rot="19337860">
              <a:off x="5129470" y="3743818"/>
              <a:ext cx="466568" cy="163192"/>
            </a:xfrm>
            <a:custGeom>
              <a:avLst/>
              <a:gdLst>
                <a:gd name="T0" fmla="*/ 2147483646 w 394"/>
                <a:gd name="T1" fmla="*/ 2147483646 h 74"/>
                <a:gd name="T2" fmla="*/ 2147483646 w 394"/>
                <a:gd name="T3" fmla="*/ 2147483646 h 74"/>
                <a:gd name="T4" fmla="*/ 2147483646 w 394"/>
                <a:gd name="T5" fmla="*/ 2147483646 h 74"/>
                <a:gd name="T6" fmla="*/ 0 w 394"/>
                <a:gd name="T7" fmla="*/ 2147483646 h 74"/>
                <a:gd name="T8" fmla="*/ 2147483646 w 394"/>
                <a:gd name="T9" fmla="*/ 2147483646 h 74"/>
                <a:gd name="T10" fmla="*/ 2147483646 w 394"/>
                <a:gd name="T11" fmla="*/ 2147483646 h 74"/>
                <a:gd name="T12" fmla="*/ 2147483646 w 394"/>
                <a:gd name="T13" fmla="*/ 2147483646 h 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4" h="74">
                  <a:moveTo>
                    <a:pt x="394" y="54"/>
                  </a:moveTo>
                  <a:cubicBezTo>
                    <a:pt x="278" y="2"/>
                    <a:pt x="153" y="0"/>
                    <a:pt x="50" y="31"/>
                  </a:cubicBezTo>
                  <a:cubicBezTo>
                    <a:pt x="44" y="13"/>
                    <a:pt x="44" y="13"/>
                    <a:pt x="44" y="13"/>
                  </a:cubicBezTo>
                  <a:cubicBezTo>
                    <a:pt x="0" y="63"/>
                    <a:pt x="0" y="63"/>
                    <a:pt x="0" y="63"/>
                  </a:cubicBezTo>
                  <a:cubicBezTo>
                    <a:pt x="65" y="74"/>
                    <a:pt x="65" y="74"/>
                    <a:pt x="65" y="74"/>
                  </a:cubicBezTo>
                  <a:cubicBezTo>
                    <a:pt x="59" y="57"/>
                    <a:pt x="59" y="57"/>
                    <a:pt x="59" y="57"/>
                  </a:cubicBezTo>
                  <a:cubicBezTo>
                    <a:pt x="156" y="26"/>
                    <a:pt x="274" y="18"/>
                    <a:pt x="394" y="54"/>
                  </a:cubicBezTo>
                  <a:close/>
                </a:path>
              </a:pathLst>
            </a:custGeom>
            <a:solidFill>
              <a:schemeClr val="bg1">
                <a:lumMod val="85000"/>
              </a:schemeClr>
            </a:solidFill>
            <a:ln w="3175" cap="rnd">
              <a:solidFill>
                <a:srgbClr val="000000"/>
              </a:solidFill>
              <a:prstDash val="solid"/>
              <a:round/>
              <a:headEnd/>
              <a:tailEnd/>
            </a:ln>
          </p:spPr>
          <p:txBody>
            <a:bodyPr/>
            <a:lstStyle/>
            <a:p>
              <a:endParaRPr lang="pt-PT" sz="2000">
                <a:latin typeface="+mj-lt"/>
              </a:endParaRPr>
            </a:p>
          </p:txBody>
        </p:sp>
        <p:sp>
          <p:nvSpPr>
            <p:cNvPr id="60" name="Freeform 23"/>
            <p:cNvSpPr>
              <a:spLocks/>
            </p:cNvSpPr>
            <p:nvPr/>
          </p:nvSpPr>
          <p:spPr bwMode="auto">
            <a:xfrm rot="18363202" flipV="1">
              <a:off x="5642920" y="4045082"/>
              <a:ext cx="466495" cy="163192"/>
            </a:xfrm>
            <a:custGeom>
              <a:avLst/>
              <a:gdLst>
                <a:gd name="T0" fmla="*/ 2147483646 w 394"/>
                <a:gd name="T1" fmla="*/ 2147483646 h 74"/>
                <a:gd name="T2" fmla="*/ 2147483646 w 394"/>
                <a:gd name="T3" fmla="*/ 2147483646 h 74"/>
                <a:gd name="T4" fmla="*/ 2147483646 w 394"/>
                <a:gd name="T5" fmla="*/ 2147483646 h 74"/>
                <a:gd name="T6" fmla="*/ 0 w 394"/>
                <a:gd name="T7" fmla="*/ 2147483646 h 74"/>
                <a:gd name="T8" fmla="*/ 2147483646 w 394"/>
                <a:gd name="T9" fmla="*/ 2147483646 h 74"/>
                <a:gd name="T10" fmla="*/ 2147483646 w 394"/>
                <a:gd name="T11" fmla="*/ 2147483646 h 74"/>
                <a:gd name="T12" fmla="*/ 2147483646 w 394"/>
                <a:gd name="T13" fmla="*/ 2147483646 h 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4" h="74">
                  <a:moveTo>
                    <a:pt x="394" y="54"/>
                  </a:moveTo>
                  <a:cubicBezTo>
                    <a:pt x="278" y="2"/>
                    <a:pt x="153" y="0"/>
                    <a:pt x="50" y="31"/>
                  </a:cubicBezTo>
                  <a:cubicBezTo>
                    <a:pt x="44" y="13"/>
                    <a:pt x="44" y="13"/>
                    <a:pt x="44" y="13"/>
                  </a:cubicBezTo>
                  <a:cubicBezTo>
                    <a:pt x="0" y="63"/>
                    <a:pt x="0" y="63"/>
                    <a:pt x="0" y="63"/>
                  </a:cubicBezTo>
                  <a:cubicBezTo>
                    <a:pt x="65" y="74"/>
                    <a:pt x="65" y="74"/>
                    <a:pt x="65" y="74"/>
                  </a:cubicBezTo>
                  <a:cubicBezTo>
                    <a:pt x="59" y="57"/>
                    <a:pt x="59" y="57"/>
                    <a:pt x="59" y="57"/>
                  </a:cubicBezTo>
                  <a:cubicBezTo>
                    <a:pt x="156" y="26"/>
                    <a:pt x="274" y="18"/>
                    <a:pt x="394" y="54"/>
                  </a:cubicBezTo>
                  <a:close/>
                </a:path>
              </a:pathLst>
            </a:custGeom>
            <a:solidFill>
              <a:schemeClr val="bg1">
                <a:lumMod val="85000"/>
              </a:schemeClr>
            </a:solidFill>
            <a:ln w="3175" cap="rnd">
              <a:solidFill>
                <a:srgbClr val="000000"/>
              </a:solidFill>
              <a:prstDash val="solid"/>
              <a:round/>
              <a:headEnd/>
              <a:tailEnd/>
            </a:ln>
          </p:spPr>
          <p:txBody>
            <a:bodyPr/>
            <a:lstStyle/>
            <a:p>
              <a:endParaRPr lang="pt-PT" sz="2000">
                <a:latin typeface="+mj-lt"/>
              </a:endParaRPr>
            </a:p>
          </p:txBody>
        </p:sp>
        <p:sp>
          <p:nvSpPr>
            <p:cNvPr id="61" name="Freeform 24"/>
            <p:cNvSpPr>
              <a:spLocks/>
            </p:cNvSpPr>
            <p:nvPr/>
          </p:nvSpPr>
          <p:spPr bwMode="auto">
            <a:xfrm rot="1262776" flipH="1">
              <a:off x="3555454" y="4468767"/>
              <a:ext cx="895588" cy="384727"/>
            </a:xfrm>
            <a:custGeom>
              <a:avLst/>
              <a:gdLst>
                <a:gd name="T0" fmla="*/ 2147483646 w 596"/>
                <a:gd name="T1" fmla="*/ 2147483646 h 183"/>
                <a:gd name="T2" fmla="*/ 2147483646 w 596"/>
                <a:gd name="T3" fmla="*/ 2147483646 h 183"/>
                <a:gd name="T4" fmla="*/ 2147483646 w 596"/>
                <a:gd name="T5" fmla="*/ 2147483646 h 183"/>
                <a:gd name="T6" fmla="*/ 2147483646 w 596"/>
                <a:gd name="T7" fmla="*/ 2147483646 h 183"/>
                <a:gd name="T8" fmla="*/ 0 w 596"/>
                <a:gd name="T9" fmla="*/ 0 h 183"/>
                <a:gd name="T10" fmla="*/ 2147483646 w 596"/>
                <a:gd name="T11" fmla="*/ 2147483646 h 183"/>
                <a:gd name="T12" fmla="*/ 2147483646 w 596"/>
                <a:gd name="T13" fmla="*/ 2147483646 h 183"/>
                <a:gd name="T14" fmla="*/ 2147483646 w 596"/>
                <a:gd name="T15" fmla="*/ 2147483646 h 183"/>
                <a:gd name="T16" fmla="*/ 2147483646 w 596"/>
                <a:gd name="T17" fmla="*/ 2147483646 h 1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6" h="183">
                  <a:moveTo>
                    <a:pt x="596" y="183"/>
                  </a:moveTo>
                  <a:cubicBezTo>
                    <a:pt x="566" y="93"/>
                    <a:pt x="566" y="93"/>
                    <a:pt x="566" y="93"/>
                  </a:cubicBezTo>
                  <a:cubicBezTo>
                    <a:pt x="545" y="117"/>
                    <a:pt x="545" y="117"/>
                    <a:pt x="545" y="117"/>
                  </a:cubicBezTo>
                  <a:cubicBezTo>
                    <a:pt x="440" y="30"/>
                    <a:pt x="308" y="24"/>
                    <a:pt x="191" y="18"/>
                  </a:cubicBezTo>
                  <a:cubicBezTo>
                    <a:pt x="126" y="14"/>
                    <a:pt x="54" y="15"/>
                    <a:pt x="0" y="0"/>
                  </a:cubicBezTo>
                  <a:cubicBezTo>
                    <a:pt x="60" y="22"/>
                    <a:pt x="115" y="27"/>
                    <a:pt x="182" y="32"/>
                  </a:cubicBezTo>
                  <a:cubicBezTo>
                    <a:pt x="302" y="42"/>
                    <a:pt x="427" y="60"/>
                    <a:pt x="524" y="141"/>
                  </a:cubicBezTo>
                  <a:cubicBezTo>
                    <a:pt x="503" y="164"/>
                    <a:pt x="503" y="164"/>
                    <a:pt x="503" y="164"/>
                  </a:cubicBezTo>
                  <a:lnTo>
                    <a:pt x="596" y="183"/>
                  </a:lnTo>
                  <a:close/>
                </a:path>
              </a:pathLst>
            </a:custGeom>
            <a:solidFill>
              <a:schemeClr val="bg1">
                <a:lumMod val="85000"/>
              </a:schemeClr>
            </a:solidFill>
            <a:ln w="3175" cap="rnd">
              <a:solidFill>
                <a:srgbClr val="000000"/>
              </a:solidFill>
              <a:prstDash val="solid"/>
              <a:round/>
              <a:headEnd/>
              <a:tailEnd/>
            </a:ln>
          </p:spPr>
          <p:txBody>
            <a:bodyPr/>
            <a:lstStyle/>
            <a:p>
              <a:endParaRPr lang="pt-PT" sz="2000">
                <a:latin typeface="+mj-lt"/>
              </a:endParaRPr>
            </a:p>
          </p:txBody>
        </p:sp>
        <p:grpSp>
          <p:nvGrpSpPr>
            <p:cNvPr id="62" name="Grupo 61"/>
            <p:cNvGrpSpPr/>
            <p:nvPr/>
          </p:nvGrpSpPr>
          <p:grpSpPr>
            <a:xfrm>
              <a:off x="6672311" y="1233175"/>
              <a:ext cx="232970" cy="1228684"/>
              <a:chOff x="8639761" y="1035494"/>
              <a:chExt cx="352004" cy="1096962"/>
            </a:xfrm>
          </p:grpSpPr>
          <p:sp>
            <p:nvSpPr>
              <p:cNvPr id="119" name="Freeform 1485"/>
              <p:cNvSpPr>
                <a:spLocks/>
              </p:cNvSpPr>
              <p:nvPr/>
            </p:nvSpPr>
            <p:spPr bwMode="auto">
              <a:xfrm>
                <a:off x="8639761" y="1035494"/>
                <a:ext cx="352004" cy="1096962"/>
              </a:xfrm>
              <a:custGeom>
                <a:avLst/>
                <a:gdLst>
                  <a:gd name="T0" fmla="*/ 1300 w 98"/>
                  <a:gd name="T1" fmla="*/ 224 h 306"/>
                  <a:gd name="T2" fmla="*/ 651 w 98"/>
                  <a:gd name="T3" fmla="*/ 0 h 306"/>
                  <a:gd name="T4" fmla="*/ 0 w 98"/>
                  <a:gd name="T5" fmla="*/ 224 h 306"/>
                  <a:gd name="T6" fmla="*/ 0 w 98"/>
                  <a:gd name="T7" fmla="*/ 224 h 306"/>
                  <a:gd name="T8" fmla="*/ 0 w 98"/>
                  <a:gd name="T9" fmla="*/ 3823 h 306"/>
                  <a:gd name="T10" fmla="*/ 651 w 98"/>
                  <a:gd name="T11" fmla="*/ 4036 h 306"/>
                  <a:gd name="T12" fmla="*/ 1300 w 98"/>
                  <a:gd name="T13" fmla="*/ 3823 h 306"/>
                  <a:gd name="T14" fmla="*/ 1300 w 98"/>
                  <a:gd name="T15" fmla="*/ 224 h 3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8" h="306">
                    <a:moveTo>
                      <a:pt x="98" y="17"/>
                    </a:moveTo>
                    <a:cubicBezTo>
                      <a:pt x="98" y="8"/>
                      <a:pt x="76" y="0"/>
                      <a:pt x="49" y="0"/>
                    </a:cubicBezTo>
                    <a:cubicBezTo>
                      <a:pt x="22" y="0"/>
                      <a:pt x="0" y="8"/>
                      <a:pt x="0" y="17"/>
                    </a:cubicBezTo>
                    <a:cubicBezTo>
                      <a:pt x="0" y="17"/>
                      <a:pt x="0" y="17"/>
                      <a:pt x="0" y="17"/>
                    </a:cubicBezTo>
                    <a:cubicBezTo>
                      <a:pt x="0" y="290"/>
                      <a:pt x="0" y="290"/>
                      <a:pt x="0" y="290"/>
                    </a:cubicBezTo>
                    <a:cubicBezTo>
                      <a:pt x="0" y="299"/>
                      <a:pt x="22" y="306"/>
                      <a:pt x="49" y="306"/>
                    </a:cubicBezTo>
                    <a:cubicBezTo>
                      <a:pt x="76" y="306"/>
                      <a:pt x="98" y="299"/>
                      <a:pt x="98" y="290"/>
                    </a:cubicBezTo>
                    <a:cubicBezTo>
                      <a:pt x="98" y="17"/>
                      <a:pt x="98" y="17"/>
                      <a:pt x="98" y="17"/>
                    </a:cubicBezTo>
                    <a:close/>
                  </a:path>
                </a:pathLst>
              </a:custGeom>
              <a:solidFill>
                <a:srgbClr val="A34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120" name="Freeform 1490"/>
              <p:cNvSpPr>
                <a:spLocks/>
              </p:cNvSpPr>
              <p:nvPr/>
            </p:nvSpPr>
            <p:spPr bwMode="auto">
              <a:xfrm>
                <a:off x="8657969" y="1082528"/>
                <a:ext cx="308003" cy="1033238"/>
              </a:xfrm>
              <a:custGeom>
                <a:avLst/>
                <a:gdLst>
                  <a:gd name="T0" fmla="*/ 1119 w 86"/>
                  <a:gd name="T1" fmla="*/ 78 h 288"/>
                  <a:gd name="T2" fmla="*/ 998 w 86"/>
                  <a:gd name="T3" fmla="*/ 3556 h 288"/>
                  <a:gd name="T4" fmla="*/ 356 w 86"/>
                  <a:gd name="T5" fmla="*/ 3769 h 288"/>
                  <a:gd name="T6" fmla="*/ 0 w 86"/>
                  <a:gd name="T7" fmla="*/ 3701 h 288"/>
                  <a:gd name="T8" fmla="*/ 500 w 86"/>
                  <a:gd name="T9" fmla="*/ 3807 h 288"/>
                  <a:gd name="T10" fmla="*/ 1131 w 86"/>
                  <a:gd name="T11" fmla="*/ 3594 h 288"/>
                  <a:gd name="T12" fmla="*/ 1131 w 86"/>
                  <a:gd name="T13" fmla="*/ 66 h 288"/>
                  <a:gd name="T14" fmla="*/ 1119 w 86"/>
                  <a:gd name="T15" fmla="*/ 78 h 2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 h="288">
                    <a:moveTo>
                      <a:pt x="85" y="6"/>
                    </a:moveTo>
                    <a:cubicBezTo>
                      <a:pt x="76" y="269"/>
                      <a:pt x="76" y="269"/>
                      <a:pt x="76" y="269"/>
                    </a:cubicBezTo>
                    <a:cubicBezTo>
                      <a:pt x="76" y="278"/>
                      <a:pt x="54" y="285"/>
                      <a:pt x="27" y="285"/>
                    </a:cubicBezTo>
                    <a:cubicBezTo>
                      <a:pt x="16" y="285"/>
                      <a:pt x="8" y="282"/>
                      <a:pt x="0" y="280"/>
                    </a:cubicBezTo>
                    <a:cubicBezTo>
                      <a:pt x="9" y="284"/>
                      <a:pt x="22" y="288"/>
                      <a:pt x="38" y="288"/>
                    </a:cubicBezTo>
                    <a:cubicBezTo>
                      <a:pt x="65" y="288"/>
                      <a:pt x="86" y="281"/>
                      <a:pt x="86" y="272"/>
                    </a:cubicBezTo>
                    <a:cubicBezTo>
                      <a:pt x="86" y="5"/>
                      <a:pt x="86" y="5"/>
                      <a:pt x="86" y="5"/>
                    </a:cubicBezTo>
                    <a:cubicBezTo>
                      <a:pt x="86" y="0"/>
                      <a:pt x="85" y="3"/>
                      <a:pt x="85" y="6"/>
                    </a:cubicBezTo>
                    <a:close/>
                  </a:path>
                </a:pathLst>
              </a:custGeom>
              <a:solidFill>
                <a:srgbClr val="BF7B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121" name="Freeform 1491"/>
              <p:cNvSpPr>
                <a:spLocks/>
              </p:cNvSpPr>
              <p:nvPr/>
            </p:nvSpPr>
            <p:spPr bwMode="auto">
              <a:xfrm>
                <a:off x="8794522" y="1100735"/>
                <a:ext cx="179036" cy="1015031"/>
              </a:xfrm>
              <a:custGeom>
                <a:avLst/>
                <a:gdLst>
                  <a:gd name="T0" fmla="*/ 630 w 50"/>
                  <a:gd name="T1" fmla="*/ 0 h 283"/>
                  <a:gd name="T2" fmla="*/ 618 w 50"/>
                  <a:gd name="T3" fmla="*/ 3527 h 283"/>
                  <a:gd name="T4" fmla="*/ 0 w 50"/>
                  <a:gd name="T5" fmla="*/ 3737 h 283"/>
                  <a:gd name="T6" fmla="*/ 0 w 50"/>
                  <a:gd name="T7" fmla="*/ 3737 h 283"/>
                  <a:gd name="T8" fmla="*/ 656 w 50"/>
                  <a:gd name="T9" fmla="*/ 3527 h 283"/>
                  <a:gd name="T10" fmla="*/ 630 w 50"/>
                  <a:gd name="T11" fmla="*/ 0 h 2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283">
                    <a:moveTo>
                      <a:pt x="48" y="0"/>
                    </a:moveTo>
                    <a:cubicBezTo>
                      <a:pt x="47" y="267"/>
                      <a:pt x="47" y="267"/>
                      <a:pt x="47" y="267"/>
                    </a:cubicBezTo>
                    <a:cubicBezTo>
                      <a:pt x="47" y="274"/>
                      <a:pt x="27" y="283"/>
                      <a:pt x="0" y="283"/>
                    </a:cubicBezTo>
                    <a:cubicBezTo>
                      <a:pt x="0" y="283"/>
                      <a:pt x="0" y="283"/>
                      <a:pt x="0" y="283"/>
                    </a:cubicBezTo>
                    <a:cubicBezTo>
                      <a:pt x="24" y="283"/>
                      <a:pt x="50" y="279"/>
                      <a:pt x="50" y="267"/>
                    </a:cubicBezTo>
                    <a:cubicBezTo>
                      <a:pt x="48" y="0"/>
                      <a:pt x="48" y="0"/>
                      <a:pt x="4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122" name="Freeform 1493"/>
              <p:cNvSpPr>
                <a:spLocks/>
              </p:cNvSpPr>
              <p:nvPr/>
            </p:nvSpPr>
            <p:spPr bwMode="auto">
              <a:xfrm>
                <a:off x="8639761" y="1035494"/>
                <a:ext cx="352004" cy="1096962"/>
              </a:xfrm>
              <a:custGeom>
                <a:avLst/>
                <a:gdLst>
                  <a:gd name="T0" fmla="*/ 1300 w 98"/>
                  <a:gd name="T1" fmla="*/ 224 h 306"/>
                  <a:gd name="T2" fmla="*/ 651 w 98"/>
                  <a:gd name="T3" fmla="*/ 0 h 306"/>
                  <a:gd name="T4" fmla="*/ 0 w 98"/>
                  <a:gd name="T5" fmla="*/ 224 h 306"/>
                  <a:gd name="T6" fmla="*/ 0 w 98"/>
                  <a:gd name="T7" fmla="*/ 224 h 306"/>
                  <a:gd name="T8" fmla="*/ 0 w 98"/>
                  <a:gd name="T9" fmla="*/ 3823 h 306"/>
                  <a:gd name="T10" fmla="*/ 651 w 98"/>
                  <a:gd name="T11" fmla="*/ 4036 h 306"/>
                  <a:gd name="T12" fmla="*/ 1300 w 98"/>
                  <a:gd name="T13" fmla="*/ 3823 h 306"/>
                  <a:gd name="T14" fmla="*/ 1300 w 98"/>
                  <a:gd name="T15" fmla="*/ 224 h 3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8" h="306">
                    <a:moveTo>
                      <a:pt x="98" y="17"/>
                    </a:moveTo>
                    <a:cubicBezTo>
                      <a:pt x="98" y="8"/>
                      <a:pt x="76" y="0"/>
                      <a:pt x="49" y="0"/>
                    </a:cubicBezTo>
                    <a:cubicBezTo>
                      <a:pt x="22" y="0"/>
                      <a:pt x="0" y="8"/>
                      <a:pt x="0" y="17"/>
                    </a:cubicBezTo>
                    <a:cubicBezTo>
                      <a:pt x="0" y="17"/>
                      <a:pt x="0" y="17"/>
                      <a:pt x="0" y="17"/>
                    </a:cubicBezTo>
                    <a:cubicBezTo>
                      <a:pt x="0" y="290"/>
                      <a:pt x="0" y="290"/>
                      <a:pt x="0" y="290"/>
                    </a:cubicBezTo>
                    <a:cubicBezTo>
                      <a:pt x="0" y="299"/>
                      <a:pt x="22" y="306"/>
                      <a:pt x="49" y="306"/>
                    </a:cubicBezTo>
                    <a:cubicBezTo>
                      <a:pt x="76" y="306"/>
                      <a:pt x="98" y="299"/>
                      <a:pt x="98" y="290"/>
                    </a:cubicBezTo>
                    <a:cubicBezTo>
                      <a:pt x="98" y="17"/>
                      <a:pt x="98" y="17"/>
                      <a:pt x="98" y="17"/>
                    </a:cubicBezTo>
                    <a:close/>
                  </a:path>
                </a:pathLst>
              </a:custGeom>
              <a:noFill/>
              <a:ln w="317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PT" sz="2000">
                  <a:latin typeface="+mj-lt"/>
                </a:endParaRPr>
              </a:p>
            </p:txBody>
          </p:sp>
        </p:grpSp>
        <p:grpSp>
          <p:nvGrpSpPr>
            <p:cNvPr id="63" name="Grupo 62"/>
            <p:cNvGrpSpPr/>
            <p:nvPr/>
          </p:nvGrpSpPr>
          <p:grpSpPr>
            <a:xfrm>
              <a:off x="6332147" y="1233175"/>
              <a:ext cx="232970" cy="1245560"/>
              <a:chOff x="8639761" y="1035494"/>
              <a:chExt cx="352004" cy="1096962"/>
            </a:xfrm>
          </p:grpSpPr>
          <p:sp>
            <p:nvSpPr>
              <p:cNvPr id="115" name="Freeform 1485"/>
              <p:cNvSpPr>
                <a:spLocks/>
              </p:cNvSpPr>
              <p:nvPr/>
            </p:nvSpPr>
            <p:spPr bwMode="auto">
              <a:xfrm>
                <a:off x="8639761" y="1035494"/>
                <a:ext cx="352004" cy="1096962"/>
              </a:xfrm>
              <a:custGeom>
                <a:avLst/>
                <a:gdLst>
                  <a:gd name="T0" fmla="*/ 1300 w 98"/>
                  <a:gd name="T1" fmla="*/ 224 h 306"/>
                  <a:gd name="T2" fmla="*/ 651 w 98"/>
                  <a:gd name="T3" fmla="*/ 0 h 306"/>
                  <a:gd name="T4" fmla="*/ 0 w 98"/>
                  <a:gd name="T5" fmla="*/ 224 h 306"/>
                  <a:gd name="T6" fmla="*/ 0 w 98"/>
                  <a:gd name="T7" fmla="*/ 224 h 306"/>
                  <a:gd name="T8" fmla="*/ 0 w 98"/>
                  <a:gd name="T9" fmla="*/ 3823 h 306"/>
                  <a:gd name="T10" fmla="*/ 651 w 98"/>
                  <a:gd name="T11" fmla="*/ 4036 h 306"/>
                  <a:gd name="T12" fmla="*/ 1300 w 98"/>
                  <a:gd name="T13" fmla="*/ 3823 h 306"/>
                  <a:gd name="T14" fmla="*/ 1300 w 98"/>
                  <a:gd name="T15" fmla="*/ 224 h 3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8" h="306">
                    <a:moveTo>
                      <a:pt x="98" y="17"/>
                    </a:moveTo>
                    <a:cubicBezTo>
                      <a:pt x="98" y="8"/>
                      <a:pt x="76" y="0"/>
                      <a:pt x="49" y="0"/>
                    </a:cubicBezTo>
                    <a:cubicBezTo>
                      <a:pt x="22" y="0"/>
                      <a:pt x="0" y="8"/>
                      <a:pt x="0" y="17"/>
                    </a:cubicBezTo>
                    <a:cubicBezTo>
                      <a:pt x="0" y="17"/>
                      <a:pt x="0" y="17"/>
                      <a:pt x="0" y="17"/>
                    </a:cubicBezTo>
                    <a:cubicBezTo>
                      <a:pt x="0" y="290"/>
                      <a:pt x="0" y="290"/>
                      <a:pt x="0" y="290"/>
                    </a:cubicBezTo>
                    <a:cubicBezTo>
                      <a:pt x="0" y="299"/>
                      <a:pt x="22" y="306"/>
                      <a:pt x="49" y="306"/>
                    </a:cubicBezTo>
                    <a:cubicBezTo>
                      <a:pt x="76" y="306"/>
                      <a:pt x="98" y="299"/>
                      <a:pt x="98" y="290"/>
                    </a:cubicBezTo>
                    <a:cubicBezTo>
                      <a:pt x="98" y="17"/>
                      <a:pt x="98" y="17"/>
                      <a:pt x="98" y="17"/>
                    </a:cubicBezTo>
                    <a:close/>
                  </a:path>
                </a:pathLst>
              </a:custGeom>
              <a:solidFill>
                <a:srgbClr val="A34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116" name="Freeform 1490"/>
              <p:cNvSpPr>
                <a:spLocks/>
              </p:cNvSpPr>
              <p:nvPr/>
            </p:nvSpPr>
            <p:spPr bwMode="auto">
              <a:xfrm>
                <a:off x="8657969" y="1082528"/>
                <a:ext cx="308003" cy="1033238"/>
              </a:xfrm>
              <a:custGeom>
                <a:avLst/>
                <a:gdLst>
                  <a:gd name="T0" fmla="*/ 1119 w 86"/>
                  <a:gd name="T1" fmla="*/ 78 h 288"/>
                  <a:gd name="T2" fmla="*/ 998 w 86"/>
                  <a:gd name="T3" fmla="*/ 3556 h 288"/>
                  <a:gd name="T4" fmla="*/ 356 w 86"/>
                  <a:gd name="T5" fmla="*/ 3769 h 288"/>
                  <a:gd name="T6" fmla="*/ 0 w 86"/>
                  <a:gd name="T7" fmla="*/ 3701 h 288"/>
                  <a:gd name="T8" fmla="*/ 500 w 86"/>
                  <a:gd name="T9" fmla="*/ 3807 h 288"/>
                  <a:gd name="T10" fmla="*/ 1131 w 86"/>
                  <a:gd name="T11" fmla="*/ 3594 h 288"/>
                  <a:gd name="T12" fmla="*/ 1131 w 86"/>
                  <a:gd name="T13" fmla="*/ 66 h 288"/>
                  <a:gd name="T14" fmla="*/ 1119 w 86"/>
                  <a:gd name="T15" fmla="*/ 78 h 2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 h="288">
                    <a:moveTo>
                      <a:pt x="85" y="6"/>
                    </a:moveTo>
                    <a:cubicBezTo>
                      <a:pt x="76" y="269"/>
                      <a:pt x="76" y="269"/>
                      <a:pt x="76" y="269"/>
                    </a:cubicBezTo>
                    <a:cubicBezTo>
                      <a:pt x="76" y="278"/>
                      <a:pt x="54" y="285"/>
                      <a:pt x="27" y="285"/>
                    </a:cubicBezTo>
                    <a:cubicBezTo>
                      <a:pt x="16" y="285"/>
                      <a:pt x="8" y="282"/>
                      <a:pt x="0" y="280"/>
                    </a:cubicBezTo>
                    <a:cubicBezTo>
                      <a:pt x="9" y="284"/>
                      <a:pt x="22" y="288"/>
                      <a:pt x="38" y="288"/>
                    </a:cubicBezTo>
                    <a:cubicBezTo>
                      <a:pt x="65" y="288"/>
                      <a:pt x="86" y="281"/>
                      <a:pt x="86" y="272"/>
                    </a:cubicBezTo>
                    <a:cubicBezTo>
                      <a:pt x="86" y="5"/>
                      <a:pt x="86" y="5"/>
                      <a:pt x="86" y="5"/>
                    </a:cubicBezTo>
                    <a:cubicBezTo>
                      <a:pt x="86" y="0"/>
                      <a:pt x="85" y="3"/>
                      <a:pt x="85" y="6"/>
                    </a:cubicBezTo>
                    <a:close/>
                  </a:path>
                </a:pathLst>
              </a:custGeom>
              <a:solidFill>
                <a:srgbClr val="BF7B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117" name="Freeform 1491"/>
              <p:cNvSpPr>
                <a:spLocks/>
              </p:cNvSpPr>
              <p:nvPr/>
            </p:nvSpPr>
            <p:spPr bwMode="auto">
              <a:xfrm>
                <a:off x="8794522" y="1100735"/>
                <a:ext cx="179036" cy="1015031"/>
              </a:xfrm>
              <a:custGeom>
                <a:avLst/>
                <a:gdLst>
                  <a:gd name="T0" fmla="*/ 630 w 50"/>
                  <a:gd name="T1" fmla="*/ 0 h 283"/>
                  <a:gd name="T2" fmla="*/ 618 w 50"/>
                  <a:gd name="T3" fmla="*/ 3527 h 283"/>
                  <a:gd name="T4" fmla="*/ 0 w 50"/>
                  <a:gd name="T5" fmla="*/ 3737 h 283"/>
                  <a:gd name="T6" fmla="*/ 0 w 50"/>
                  <a:gd name="T7" fmla="*/ 3737 h 283"/>
                  <a:gd name="T8" fmla="*/ 656 w 50"/>
                  <a:gd name="T9" fmla="*/ 3527 h 283"/>
                  <a:gd name="T10" fmla="*/ 630 w 50"/>
                  <a:gd name="T11" fmla="*/ 0 h 2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283">
                    <a:moveTo>
                      <a:pt x="48" y="0"/>
                    </a:moveTo>
                    <a:cubicBezTo>
                      <a:pt x="47" y="267"/>
                      <a:pt x="47" y="267"/>
                      <a:pt x="47" y="267"/>
                    </a:cubicBezTo>
                    <a:cubicBezTo>
                      <a:pt x="47" y="274"/>
                      <a:pt x="27" y="283"/>
                      <a:pt x="0" y="283"/>
                    </a:cubicBezTo>
                    <a:cubicBezTo>
                      <a:pt x="0" y="283"/>
                      <a:pt x="0" y="283"/>
                      <a:pt x="0" y="283"/>
                    </a:cubicBezTo>
                    <a:cubicBezTo>
                      <a:pt x="24" y="283"/>
                      <a:pt x="50" y="279"/>
                      <a:pt x="50" y="267"/>
                    </a:cubicBezTo>
                    <a:cubicBezTo>
                      <a:pt x="48" y="0"/>
                      <a:pt x="48" y="0"/>
                      <a:pt x="4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118" name="Freeform 1493"/>
              <p:cNvSpPr>
                <a:spLocks/>
              </p:cNvSpPr>
              <p:nvPr/>
            </p:nvSpPr>
            <p:spPr bwMode="auto">
              <a:xfrm>
                <a:off x="8639761" y="1035494"/>
                <a:ext cx="352004" cy="1096962"/>
              </a:xfrm>
              <a:custGeom>
                <a:avLst/>
                <a:gdLst>
                  <a:gd name="T0" fmla="*/ 1300 w 98"/>
                  <a:gd name="T1" fmla="*/ 224 h 306"/>
                  <a:gd name="T2" fmla="*/ 651 w 98"/>
                  <a:gd name="T3" fmla="*/ 0 h 306"/>
                  <a:gd name="T4" fmla="*/ 0 w 98"/>
                  <a:gd name="T5" fmla="*/ 224 h 306"/>
                  <a:gd name="T6" fmla="*/ 0 w 98"/>
                  <a:gd name="T7" fmla="*/ 224 h 306"/>
                  <a:gd name="T8" fmla="*/ 0 w 98"/>
                  <a:gd name="T9" fmla="*/ 3823 h 306"/>
                  <a:gd name="T10" fmla="*/ 651 w 98"/>
                  <a:gd name="T11" fmla="*/ 4036 h 306"/>
                  <a:gd name="T12" fmla="*/ 1300 w 98"/>
                  <a:gd name="T13" fmla="*/ 3823 h 306"/>
                  <a:gd name="T14" fmla="*/ 1300 w 98"/>
                  <a:gd name="T15" fmla="*/ 224 h 3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8" h="306">
                    <a:moveTo>
                      <a:pt x="98" y="17"/>
                    </a:moveTo>
                    <a:cubicBezTo>
                      <a:pt x="98" y="8"/>
                      <a:pt x="76" y="0"/>
                      <a:pt x="49" y="0"/>
                    </a:cubicBezTo>
                    <a:cubicBezTo>
                      <a:pt x="22" y="0"/>
                      <a:pt x="0" y="8"/>
                      <a:pt x="0" y="17"/>
                    </a:cubicBezTo>
                    <a:cubicBezTo>
                      <a:pt x="0" y="17"/>
                      <a:pt x="0" y="17"/>
                      <a:pt x="0" y="17"/>
                    </a:cubicBezTo>
                    <a:cubicBezTo>
                      <a:pt x="0" y="290"/>
                      <a:pt x="0" y="290"/>
                      <a:pt x="0" y="290"/>
                    </a:cubicBezTo>
                    <a:cubicBezTo>
                      <a:pt x="0" y="299"/>
                      <a:pt x="22" y="306"/>
                      <a:pt x="49" y="306"/>
                    </a:cubicBezTo>
                    <a:cubicBezTo>
                      <a:pt x="76" y="306"/>
                      <a:pt x="98" y="299"/>
                      <a:pt x="98" y="290"/>
                    </a:cubicBezTo>
                    <a:cubicBezTo>
                      <a:pt x="98" y="17"/>
                      <a:pt x="98" y="17"/>
                      <a:pt x="98" y="17"/>
                    </a:cubicBezTo>
                    <a:close/>
                  </a:path>
                </a:pathLst>
              </a:custGeom>
              <a:noFill/>
              <a:ln w="317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PT" sz="2000">
                  <a:latin typeface="+mj-lt"/>
                </a:endParaRPr>
              </a:p>
            </p:txBody>
          </p:sp>
        </p:grpSp>
        <p:grpSp>
          <p:nvGrpSpPr>
            <p:cNvPr id="64" name="Grupo 63"/>
            <p:cNvGrpSpPr/>
            <p:nvPr/>
          </p:nvGrpSpPr>
          <p:grpSpPr>
            <a:xfrm>
              <a:off x="6412990" y="949524"/>
              <a:ext cx="174060" cy="425466"/>
              <a:chOff x="8639761" y="1035494"/>
              <a:chExt cx="352004" cy="1096962"/>
            </a:xfrm>
          </p:grpSpPr>
          <p:sp>
            <p:nvSpPr>
              <p:cNvPr id="111" name="Freeform 1485"/>
              <p:cNvSpPr>
                <a:spLocks/>
              </p:cNvSpPr>
              <p:nvPr/>
            </p:nvSpPr>
            <p:spPr bwMode="auto">
              <a:xfrm>
                <a:off x="8639761" y="1035494"/>
                <a:ext cx="352004" cy="1096962"/>
              </a:xfrm>
              <a:custGeom>
                <a:avLst/>
                <a:gdLst>
                  <a:gd name="T0" fmla="*/ 1300 w 98"/>
                  <a:gd name="T1" fmla="*/ 224 h 306"/>
                  <a:gd name="T2" fmla="*/ 651 w 98"/>
                  <a:gd name="T3" fmla="*/ 0 h 306"/>
                  <a:gd name="T4" fmla="*/ 0 w 98"/>
                  <a:gd name="T5" fmla="*/ 224 h 306"/>
                  <a:gd name="T6" fmla="*/ 0 w 98"/>
                  <a:gd name="T7" fmla="*/ 224 h 306"/>
                  <a:gd name="T8" fmla="*/ 0 w 98"/>
                  <a:gd name="T9" fmla="*/ 3823 h 306"/>
                  <a:gd name="T10" fmla="*/ 651 w 98"/>
                  <a:gd name="T11" fmla="*/ 4036 h 306"/>
                  <a:gd name="T12" fmla="*/ 1300 w 98"/>
                  <a:gd name="T13" fmla="*/ 3823 h 306"/>
                  <a:gd name="T14" fmla="*/ 1300 w 98"/>
                  <a:gd name="T15" fmla="*/ 224 h 3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8" h="306">
                    <a:moveTo>
                      <a:pt x="98" y="17"/>
                    </a:moveTo>
                    <a:cubicBezTo>
                      <a:pt x="98" y="8"/>
                      <a:pt x="76" y="0"/>
                      <a:pt x="49" y="0"/>
                    </a:cubicBezTo>
                    <a:cubicBezTo>
                      <a:pt x="22" y="0"/>
                      <a:pt x="0" y="8"/>
                      <a:pt x="0" y="17"/>
                    </a:cubicBezTo>
                    <a:cubicBezTo>
                      <a:pt x="0" y="17"/>
                      <a:pt x="0" y="17"/>
                      <a:pt x="0" y="17"/>
                    </a:cubicBezTo>
                    <a:cubicBezTo>
                      <a:pt x="0" y="290"/>
                      <a:pt x="0" y="290"/>
                      <a:pt x="0" y="290"/>
                    </a:cubicBezTo>
                    <a:cubicBezTo>
                      <a:pt x="0" y="299"/>
                      <a:pt x="22" y="306"/>
                      <a:pt x="49" y="306"/>
                    </a:cubicBezTo>
                    <a:cubicBezTo>
                      <a:pt x="76" y="306"/>
                      <a:pt x="98" y="299"/>
                      <a:pt x="98" y="290"/>
                    </a:cubicBezTo>
                    <a:cubicBezTo>
                      <a:pt x="98" y="17"/>
                      <a:pt x="98" y="17"/>
                      <a:pt x="98" y="17"/>
                    </a:cubicBezTo>
                    <a:close/>
                  </a:path>
                </a:pathLst>
              </a:custGeom>
              <a:solidFill>
                <a:srgbClr val="447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112" name="Freeform 1490"/>
              <p:cNvSpPr>
                <a:spLocks/>
              </p:cNvSpPr>
              <p:nvPr/>
            </p:nvSpPr>
            <p:spPr bwMode="auto">
              <a:xfrm>
                <a:off x="8657969" y="1082528"/>
                <a:ext cx="308003" cy="1033238"/>
              </a:xfrm>
              <a:custGeom>
                <a:avLst/>
                <a:gdLst>
                  <a:gd name="T0" fmla="*/ 1119 w 86"/>
                  <a:gd name="T1" fmla="*/ 78 h 288"/>
                  <a:gd name="T2" fmla="*/ 998 w 86"/>
                  <a:gd name="T3" fmla="*/ 3556 h 288"/>
                  <a:gd name="T4" fmla="*/ 356 w 86"/>
                  <a:gd name="T5" fmla="*/ 3769 h 288"/>
                  <a:gd name="T6" fmla="*/ 0 w 86"/>
                  <a:gd name="T7" fmla="*/ 3701 h 288"/>
                  <a:gd name="T8" fmla="*/ 500 w 86"/>
                  <a:gd name="T9" fmla="*/ 3807 h 288"/>
                  <a:gd name="T10" fmla="*/ 1131 w 86"/>
                  <a:gd name="T11" fmla="*/ 3594 h 288"/>
                  <a:gd name="T12" fmla="*/ 1131 w 86"/>
                  <a:gd name="T13" fmla="*/ 66 h 288"/>
                  <a:gd name="T14" fmla="*/ 1119 w 86"/>
                  <a:gd name="T15" fmla="*/ 78 h 2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 h="288">
                    <a:moveTo>
                      <a:pt x="85" y="6"/>
                    </a:moveTo>
                    <a:cubicBezTo>
                      <a:pt x="76" y="269"/>
                      <a:pt x="76" y="269"/>
                      <a:pt x="76" y="269"/>
                    </a:cubicBezTo>
                    <a:cubicBezTo>
                      <a:pt x="76" y="278"/>
                      <a:pt x="54" y="285"/>
                      <a:pt x="27" y="285"/>
                    </a:cubicBezTo>
                    <a:cubicBezTo>
                      <a:pt x="16" y="285"/>
                      <a:pt x="8" y="282"/>
                      <a:pt x="0" y="280"/>
                    </a:cubicBezTo>
                    <a:cubicBezTo>
                      <a:pt x="9" y="284"/>
                      <a:pt x="22" y="288"/>
                      <a:pt x="38" y="288"/>
                    </a:cubicBezTo>
                    <a:cubicBezTo>
                      <a:pt x="65" y="288"/>
                      <a:pt x="86" y="281"/>
                      <a:pt x="86" y="272"/>
                    </a:cubicBezTo>
                    <a:cubicBezTo>
                      <a:pt x="86" y="5"/>
                      <a:pt x="86" y="5"/>
                      <a:pt x="86" y="5"/>
                    </a:cubicBezTo>
                    <a:cubicBezTo>
                      <a:pt x="86" y="0"/>
                      <a:pt x="85" y="3"/>
                      <a:pt x="85" y="6"/>
                    </a:cubicBezTo>
                    <a:close/>
                  </a:path>
                </a:pathLst>
              </a:custGeom>
              <a:solidFill>
                <a:srgbClr val="2F55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113" name="Freeform 1491"/>
              <p:cNvSpPr>
                <a:spLocks/>
              </p:cNvSpPr>
              <p:nvPr/>
            </p:nvSpPr>
            <p:spPr bwMode="auto">
              <a:xfrm>
                <a:off x="8794522" y="1100735"/>
                <a:ext cx="179036" cy="1015031"/>
              </a:xfrm>
              <a:custGeom>
                <a:avLst/>
                <a:gdLst>
                  <a:gd name="T0" fmla="*/ 630 w 50"/>
                  <a:gd name="T1" fmla="*/ 0 h 283"/>
                  <a:gd name="T2" fmla="*/ 618 w 50"/>
                  <a:gd name="T3" fmla="*/ 3527 h 283"/>
                  <a:gd name="T4" fmla="*/ 0 w 50"/>
                  <a:gd name="T5" fmla="*/ 3737 h 283"/>
                  <a:gd name="T6" fmla="*/ 0 w 50"/>
                  <a:gd name="T7" fmla="*/ 3737 h 283"/>
                  <a:gd name="T8" fmla="*/ 656 w 50"/>
                  <a:gd name="T9" fmla="*/ 3527 h 283"/>
                  <a:gd name="T10" fmla="*/ 630 w 50"/>
                  <a:gd name="T11" fmla="*/ 0 h 2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283">
                    <a:moveTo>
                      <a:pt x="48" y="0"/>
                    </a:moveTo>
                    <a:cubicBezTo>
                      <a:pt x="47" y="267"/>
                      <a:pt x="47" y="267"/>
                      <a:pt x="47" y="267"/>
                    </a:cubicBezTo>
                    <a:cubicBezTo>
                      <a:pt x="47" y="274"/>
                      <a:pt x="27" y="283"/>
                      <a:pt x="0" y="283"/>
                    </a:cubicBezTo>
                    <a:cubicBezTo>
                      <a:pt x="0" y="283"/>
                      <a:pt x="0" y="283"/>
                      <a:pt x="0" y="283"/>
                    </a:cubicBezTo>
                    <a:cubicBezTo>
                      <a:pt x="24" y="283"/>
                      <a:pt x="50" y="279"/>
                      <a:pt x="50" y="267"/>
                    </a:cubicBezTo>
                    <a:cubicBezTo>
                      <a:pt x="48" y="0"/>
                      <a:pt x="48" y="0"/>
                      <a:pt x="4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114" name="Freeform 1493"/>
              <p:cNvSpPr>
                <a:spLocks/>
              </p:cNvSpPr>
              <p:nvPr/>
            </p:nvSpPr>
            <p:spPr bwMode="auto">
              <a:xfrm>
                <a:off x="8639761" y="1035494"/>
                <a:ext cx="352004" cy="1096962"/>
              </a:xfrm>
              <a:custGeom>
                <a:avLst/>
                <a:gdLst>
                  <a:gd name="T0" fmla="*/ 1300 w 98"/>
                  <a:gd name="T1" fmla="*/ 224 h 306"/>
                  <a:gd name="T2" fmla="*/ 651 w 98"/>
                  <a:gd name="T3" fmla="*/ 0 h 306"/>
                  <a:gd name="T4" fmla="*/ 0 w 98"/>
                  <a:gd name="T5" fmla="*/ 224 h 306"/>
                  <a:gd name="T6" fmla="*/ 0 w 98"/>
                  <a:gd name="T7" fmla="*/ 224 h 306"/>
                  <a:gd name="T8" fmla="*/ 0 w 98"/>
                  <a:gd name="T9" fmla="*/ 3823 h 306"/>
                  <a:gd name="T10" fmla="*/ 651 w 98"/>
                  <a:gd name="T11" fmla="*/ 4036 h 306"/>
                  <a:gd name="T12" fmla="*/ 1300 w 98"/>
                  <a:gd name="T13" fmla="*/ 3823 h 306"/>
                  <a:gd name="T14" fmla="*/ 1300 w 98"/>
                  <a:gd name="T15" fmla="*/ 224 h 3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8" h="306">
                    <a:moveTo>
                      <a:pt x="98" y="17"/>
                    </a:moveTo>
                    <a:cubicBezTo>
                      <a:pt x="98" y="8"/>
                      <a:pt x="76" y="0"/>
                      <a:pt x="49" y="0"/>
                    </a:cubicBezTo>
                    <a:cubicBezTo>
                      <a:pt x="22" y="0"/>
                      <a:pt x="0" y="8"/>
                      <a:pt x="0" y="17"/>
                    </a:cubicBezTo>
                    <a:cubicBezTo>
                      <a:pt x="0" y="17"/>
                      <a:pt x="0" y="17"/>
                      <a:pt x="0" y="17"/>
                    </a:cubicBezTo>
                    <a:cubicBezTo>
                      <a:pt x="0" y="290"/>
                      <a:pt x="0" y="290"/>
                      <a:pt x="0" y="290"/>
                    </a:cubicBezTo>
                    <a:cubicBezTo>
                      <a:pt x="0" y="299"/>
                      <a:pt x="22" y="306"/>
                      <a:pt x="49" y="306"/>
                    </a:cubicBezTo>
                    <a:cubicBezTo>
                      <a:pt x="76" y="306"/>
                      <a:pt x="98" y="299"/>
                      <a:pt x="98" y="290"/>
                    </a:cubicBezTo>
                    <a:cubicBezTo>
                      <a:pt x="98" y="17"/>
                      <a:pt x="98" y="17"/>
                      <a:pt x="98" y="17"/>
                    </a:cubicBezTo>
                    <a:close/>
                  </a:path>
                </a:pathLst>
              </a:custGeom>
              <a:noFill/>
              <a:ln w="317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PT" sz="2000">
                  <a:latin typeface="+mj-lt"/>
                </a:endParaRPr>
              </a:p>
            </p:txBody>
          </p:sp>
        </p:grpSp>
        <p:grpSp>
          <p:nvGrpSpPr>
            <p:cNvPr id="65" name="Grupo 64"/>
            <p:cNvGrpSpPr/>
            <p:nvPr/>
          </p:nvGrpSpPr>
          <p:grpSpPr>
            <a:xfrm>
              <a:off x="6644214" y="947744"/>
              <a:ext cx="174060" cy="425466"/>
              <a:chOff x="8639761" y="1035494"/>
              <a:chExt cx="352004" cy="1096962"/>
            </a:xfrm>
          </p:grpSpPr>
          <p:sp>
            <p:nvSpPr>
              <p:cNvPr id="107" name="Freeform 1485"/>
              <p:cNvSpPr>
                <a:spLocks/>
              </p:cNvSpPr>
              <p:nvPr/>
            </p:nvSpPr>
            <p:spPr bwMode="auto">
              <a:xfrm>
                <a:off x="8639761" y="1035494"/>
                <a:ext cx="352004" cy="1096962"/>
              </a:xfrm>
              <a:custGeom>
                <a:avLst/>
                <a:gdLst>
                  <a:gd name="T0" fmla="*/ 1300 w 98"/>
                  <a:gd name="T1" fmla="*/ 224 h 306"/>
                  <a:gd name="T2" fmla="*/ 651 w 98"/>
                  <a:gd name="T3" fmla="*/ 0 h 306"/>
                  <a:gd name="T4" fmla="*/ 0 w 98"/>
                  <a:gd name="T5" fmla="*/ 224 h 306"/>
                  <a:gd name="T6" fmla="*/ 0 w 98"/>
                  <a:gd name="T7" fmla="*/ 224 h 306"/>
                  <a:gd name="T8" fmla="*/ 0 w 98"/>
                  <a:gd name="T9" fmla="*/ 3823 h 306"/>
                  <a:gd name="T10" fmla="*/ 651 w 98"/>
                  <a:gd name="T11" fmla="*/ 4036 h 306"/>
                  <a:gd name="T12" fmla="*/ 1300 w 98"/>
                  <a:gd name="T13" fmla="*/ 3823 h 306"/>
                  <a:gd name="T14" fmla="*/ 1300 w 98"/>
                  <a:gd name="T15" fmla="*/ 224 h 3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8" h="306">
                    <a:moveTo>
                      <a:pt x="98" y="17"/>
                    </a:moveTo>
                    <a:cubicBezTo>
                      <a:pt x="98" y="8"/>
                      <a:pt x="76" y="0"/>
                      <a:pt x="49" y="0"/>
                    </a:cubicBezTo>
                    <a:cubicBezTo>
                      <a:pt x="22" y="0"/>
                      <a:pt x="0" y="8"/>
                      <a:pt x="0" y="17"/>
                    </a:cubicBezTo>
                    <a:cubicBezTo>
                      <a:pt x="0" y="17"/>
                      <a:pt x="0" y="17"/>
                      <a:pt x="0" y="17"/>
                    </a:cubicBezTo>
                    <a:cubicBezTo>
                      <a:pt x="0" y="290"/>
                      <a:pt x="0" y="290"/>
                      <a:pt x="0" y="290"/>
                    </a:cubicBezTo>
                    <a:cubicBezTo>
                      <a:pt x="0" y="299"/>
                      <a:pt x="22" y="306"/>
                      <a:pt x="49" y="306"/>
                    </a:cubicBezTo>
                    <a:cubicBezTo>
                      <a:pt x="76" y="306"/>
                      <a:pt x="98" y="299"/>
                      <a:pt x="98" y="290"/>
                    </a:cubicBezTo>
                    <a:cubicBezTo>
                      <a:pt x="98" y="17"/>
                      <a:pt x="98" y="17"/>
                      <a:pt x="98" y="17"/>
                    </a:cubicBezTo>
                    <a:close/>
                  </a:path>
                </a:pathLst>
              </a:custGeom>
              <a:solidFill>
                <a:srgbClr val="447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108" name="Freeform 1490"/>
              <p:cNvSpPr>
                <a:spLocks/>
              </p:cNvSpPr>
              <p:nvPr/>
            </p:nvSpPr>
            <p:spPr bwMode="auto">
              <a:xfrm>
                <a:off x="8657969" y="1082528"/>
                <a:ext cx="308003" cy="1033238"/>
              </a:xfrm>
              <a:custGeom>
                <a:avLst/>
                <a:gdLst>
                  <a:gd name="T0" fmla="*/ 1119 w 86"/>
                  <a:gd name="T1" fmla="*/ 78 h 288"/>
                  <a:gd name="T2" fmla="*/ 998 w 86"/>
                  <a:gd name="T3" fmla="*/ 3556 h 288"/>
                  <a:gd name="T4" fmla="*/ 356 w 86"/>
                  <a:gd name="T5" fmla="*/ 3769 h 288"/>
                  <a:gd name="T6" fmla="*/ 0 w 86"/>
                  <a:gd name="T7" fmla="*/ 3701 h 288"/>
                  <a:gd name="T8" fmla="*/ 500 w 86"/>
                  <a:gd name="T9" fmla="*/ 3807 h 288"/>
                  <a:gd name="T10" fmla="*/ 1131 w 86"/>
                  <a:gd name="T11" fmla="*/ 3594 h 288"/>
                  <a:gd name="T12" fmla="*/ 1131 w 86"/>
                  <a:gd name="T13" fmla="*/ 66 h 288"/>
                  <a:gd name="T14" fmla="*/ 1119 w 86"/>
                  <a:gd name="T15" fmla="*/ 78 h 2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 h="288">
                    <a:moveTo>
                      <a:pt x="85" y="6"/>
                    </a:moveTo>
                    <a:cubicBezTo>
                      <a:pt x="76" y="269"/>
                      <a:pt x="76" y="269"/>
                      <a:pt x="76" y="269"/>
                    </a:cubicBezTo>
                    <a:cubicBezTo>
                      <a:pt x="76" y="278"/>
                      <a:pt x="54" y="285"/>
                      <a:pt x="27" y="285"/>
                    </a:cubicBezTo>
                    <a:cubicBezTo>
                      <a:pt x="16" y="285"/>
                      <a:pt x="8" y="282"/>
                      <a:pt x="0" y="280"/>
                    </a:cubicBezTo>
                    <a:cubicBezTo>
                      <a:pt x="9" y="284"/>
                      <a:pt x="22" y="288"/>
                      <a:pt x="38" y="288"/>
                    </a:cubicBezTo>
                    <a:cubicBezTo>
                      <a:pt x="65" y="288"/>
                      <a:pt x="86" y="281"/>
                      <a:pt x="86" y="272"/>
                    </a:cubicBezTo>
                    <a:cubicBezTo>
                      <a:pt x="86" y="5"/>
                      <a:pt x="86" y="5"/>
                      <a:pt x="86" y="5"/>
                    </a:cubicBezTo>
                    <a:cubicBezTo>
                      <a:pt x="86" y="0"/>
                      <a:pt x="85" y="3"/>
                      <a:pt x="85" y="6"/>
                    </a:cubicBezTo>
                    <a:close/>
                  </a:path>
                </a:pathLst>
              </a:custGeom>
              <a:solidFill>
                <a:srgbClr val="2F55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109" name="Freeform 1491"/>
              <p:cNvSpPr>
                <a:spLocks/>
              </p:cNvSpPr>
              <p:nvPr/>
            </p:nvSpPr>
            <p:spPr bwMode="auto">
              <a:xfrm>
                <a:off x="8794522" y="1100735"/>
                <a:ext cx="179036" cy="1015031"/>
              </a:xfrm>
              <a:custGeom>
                <a:avLst/>
                <a:gdLst>
                  <a:gd name="T0" fmla="*/ 630 w 50"/>
                  <a:gd name="T1" fmla="*/ 0 h 283"/>
                  <a:gd name="T2" fmla="*/ 618 w 50"/>
                  <a:gd name="T3" fmla="*/ 3527 h 283"/>
                  <a:gd name="T4" fmla="*/ 0 w 50"/>
                  <a:gd name="T5" fmla="*/ 3737 h 283"/>
                  <a:gd name="T6" fmla="*/ 0 w 50"/>
                  <a:gd name="T7" fmla="*/ 3737 h 283"/>
                  <a:gd name="T8" fmla="*/ 656 w 50"/>
                  <a:gd name="T9" fmla="*/ 3527 h 283"/>
                  <a:gd name="T10" fmla="*/ 630 w 50"/>
                  <a:gd name="T11" fmla="*/ 0 h 2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283">
                    <a:moveTo>
                      <a:pt x="48" y="0"/>
                    </a:moveTo>
                    <a:cubicBezTo>
                      <a:pt x="47" y="267"/>
                      <a:pt x="47" y="267"/>
                      <a:pt x="47" y="267"/>
                    </a:cubicBezTo>
                    <a:cubicBezTo>
                      <a:pt x="47" y="274"/>
                      <a:pt x="27" y="283"/>
                      <a:pt x="0" y="283"/>
                    </a:cubicBezTo>
                    <a:cubicBezTo>
                      <a:pt x="0" y="283"/>
                      <a:pt x="0" y="283"/>
                      <a:pt x="0" y="283"/>
                    </a:cubicBezTo>
                    <a:cubicBezTo>
                      <a:pt x="24" y="283"/>
                      <a:pt x="50" y="279"/>
                      <a:pt x="50" y="267"/>
                    </a:cubicBezTo>
                    <a:cubicBezTo>
                      <a:pt x="48" y="0"/>
                      <a:pt x="48" y="0"/>
                      <a:pt x="4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110" name="Freeform 1493"/>
              <p:cNvSpPr>
                <a:spLocks/>
              </p:cNvSpPr>
              <p:nvPr/>
            </p:nvSpPr>
            <p:spPr bwMode="auto">
              <a:xfrm>
                <a:off x="8639761" y="1035494"/>
                <a:ext cx="352004" cy="1096962"/>
              </a:xfrm>
              <a:custGeom>
                <a:avLst/>
                <a:gdLst>
                  <a:gd name="T0" fmla="*/ 1300 w 98"/>
                  <a:gd name="T1" fmla="*/ 224 h 306"/>
                  <a:gd name="T2" fmla="*/ 651 w 98"/>
                  <a:gd name="T3" fmla="*/ 0 h 306"/>
                  <a:gd name="T4" fmla="*/ 0 w 98"/>
                  <a:gd name="T5" fmla="*/ 224 h 306"/>
                  <a:gd name="T6" fmla="*/ 0 w 98"/>
                  <a:gd name="T7" fmla="*/ 224 h 306"/>
                  <a:gd name="T8" fmla="*/ 0 w 98"/>
                  <a:gd name="T9" fmla="*/ 3823 h 306"/>
                  <a:gd name="T10" fmla="*/ 651 w 98"/>
                  <a:gd name="T11" fmla="*/ 4036 h 306"/>
                  <a:gd name="T12" fmla="*/ 1300 w 98"/>
                  <a:gd name="T13" fmla="*/ 3823 h 306"/>
                  <a:gd name="T14" fmla="*/ 1300 w 98"/>
                  <a:gd name="T15" fmla="*/ 224 h 3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8" h="306">
                    <a:moveTo>
                      <a:pt x="98" y="17"/>
                    </a:moveTo>
                    <a:cubicBezTo>
                      <a:pt x="98" y="8"/>
                      <a:pt x="76" y="0"/>
                      <a:pt x="49" y="0"/>
                    </a:cubicBezTo>
                    <a:cubicBezTo>
                      <a:pt x="22" y="0"/>
                      <a:pt x="0" y="8"/>
                      <a:pt x="0" y="17"/>
                    </a:cubicBezTo>
                    <a:cubicBezTo>
                      <a:pt x="0" y="17"/>
                      <a:pt x="0" y="17"/>
                      <a:pt x="0" y="17"/>
                    </a:cubicBezTo>
                    <a:cubicBezTo>
                      <a:pt x="0" y="290"/>
                      <a:pt x="0" y="290"/>
                      <a:pt x="0" y="290"/>
                    </a:cubicBezTo>
                    <a:cubicBezTo>
                      <a:pt x="0" y="299"/>
                      <a:pt x="22" y="306"/>
                      <a:pt x="49" y="306"/>
                    </a:cubicBezTo>
                    <a:cubicBezTo>
                      <a:pt x="76" y="306"/>
                      <a:pt x="98" y="299"/>
                      <a:pt x="98" y="290"/>
                    </a:cubicBezTo>
                    <a:cubicBezTo>
                      <a:pt x="98" y="17"/>
                      <a:pt x="98" y="17"/>
                      <a:pt x="98" y="17"/>
                    </a:cubicBezTo>
                    <a:close/>
                  </a:path>
                </a:pathLst>
              </a:custGeom>
              <a:noFill/>
              <a:ln w="317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PT" sz="2000">
                  <a:latin typeface="+mj-lt"/>
                </a:endParaRPr>
              </a:p>
            </p:txBody>
          </p:sp>
        </p:grpSp>
        <p:grpSp>
          <p:nvGrpSpPr>
            <p:cNvPr id="66" name="Group 4271"/>
            <p:cNvGrpSpPr>
              <a:grpSpLocks/>
            </p:cNvGrpSpPr>
            <p:nvPr/>
          </p:nvGrpSpPr>
          <p:grpSpPr bwMode="auto">
            <a:xfrm>
              <a:off x="6542508" y="871253"/>
              <a:ext cx="144000" cy="144000"/>
              <a:chOff x="477" y="3234"/>
              <a:chExt cx="271" cy="289"/>
            </a:xfrm>
          </p:grpSpPr>
          <p:sp>
            <p:nvSpPr>
              <p:cNvPr id="99" name="Oval 4272"/>
              <p:cNvSpPr>
                <a:spLocks noChangeArrowheads="1"/>
              </p:cNvSpPr>
              <p:nvPr/>
            </p:nvSpPr>
            <p:spPr bwMode="auto">
              <a:xfrm>
                <a:off x="477" y="3234"/>
                <a:ext cx="271" cy="289"/>
              </a:xfrm>
              <a:prstGeom prst="ellipse">
                <a:avLst/>
              </a:pr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defRPr sz="2400">
                    <a:solidFill>
                      <a:schemeClr val="bg2"/>
                    </a:solidFill>
                    <a:latin typeface="Georgia" panose="02040502050405020303" pitchFamily="18" charset="0"/>
                    <a:ea typeface="Georgia" panose="02040502050405020303" pitchFamily="18" charset="0"/>
                    <a:cs typeface="Georgia" panose="02040502050405020303" pitchFamily="18" charset="0"/>
                  </a:defRPr>
                </a:lvl1pPr>
                <a:lvl2pPr marL="742950" indent="-285750">
                  <a:spcBef>
                    <a:spcPct val="20000"/>
                  </a:spcBef>
                  <a:buChar char="–"/>
                  <a:defRPr>
                    <a:solidFill>
                      <a:schemeClr val="bg2"/>
                    </a:solidFill>
                    <a:latin typeface="Georgia" panose="02040502050405020303" pitchFamily="18" charset="0"/>
                    <a:ea typeface="Georgia" panose="02040502050405020303" pitchFamily="18" charset="0"/>
                    <a:cs typeface="Georgia" panose="02040502050405020303" pitchFamily="18" charset="0"/>
                  </a:defRPr>
                </a:lvl2pPr>
                <a:lvl3pPr marL="1143000" indent="-228600">
                  <a:spcBef>
                    <a:spcPct val="20000"/>
                  </a:spcBef>
                  <a:buChar char="•"/>
                  <a:defRPr sz="1400">
                    <a:solidFill>
                      <a:schemeClr val="bg2"/>
                    </a:solidFill>
                    <a:latin typeface="Georgia" panose="02040502050405020303" pitchFamily="18" charset="0"/>
                    <a:ea typeface="Georgia" panose="02040502050405020303" pitchFamily="18" charset="0"/>
                    <a:cs typeface="Georgia" panose="02040502050405020303" pitchFamily="18" charset="0"/>
                  </a:defRPr>
                </a:lvl3pPr>
                <a:lvl4pPr marL="16002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4pPr>
                <a:lvl5pPr marL="20574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5pPr>
                <a:lvl6pPr marL="25146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6pPr>
                <a:lvl7pPr marL="29718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7pPr>
                <a:lvl8pPr marL="34290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8pPr>
                <a:lvl9pPr marL="38862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spcBef>
                    <a:spcPct val="0"/>
                  </a:spcBef>
                </a:pPr>
                <a:endParaRPr lang="pt-PT" altLang="pt-PT" sz="2000">
                  <a:solidFill>
                    <a:schemeClr val="tx1"/>
                  </a:solidFill>
                  <a:latin typeface="+mj-lt"/>
                  <a:cs typeface="Arial" panose="020B0604020202020204" pitchFamily="34" charset="0"/>
                </a:endParaRPr>
              </a:p>
            </p:txBody>
          </p:sp>
          <p:sp>
            <p:nvSpPr>
              <p:cNvPr id="100" name="Freeform 4273"/>
              <p:cNvSpPr>
                <a:spLocks/>
              </p:cNvSpPr>
              <p:nvPr/>
            </p:nvSpPr>
            <p:spPr bwMode="auto">
              <a:xfrm>
                <a:off x="523" y="3316"/>
                <a:ext cx="209" cy="182"/>
              </a:xfrm>
              <a:custGeom>
                <a:avLst/>
                <a:gdLst>
                  <a:gd name="T0" fmla="*/ 12045 w 27"/>
                  <a:gd name="T1" fmla="*/ 1712 h 22"/>
                  <a:gd name="T2" fmla="*/ 11627 w 27"/>
                  <a:gd name="T3" fmla="*/ 2804 h 22"/>
                  <a:gd name="T4" fmla="*/ 4195 w 27"/>
                  <a:gd name="T5" fmla="*/ 10746 h 22"/>
                  <a:gd name="T6" fmla="*/ 898 w 27"/>
                  <a:gd name="T7" fmla="*/ 9646 h 22"/>
                  <a:gd name="T8" fmla="*/ 480 w 27"/>
                  <a:gd name="T9" fmla="*/ 10200 h 22"/>
                  <a:gd name="T10" fmla="*/ 5573 w 27"/>
                  <a:gd name="T11" fmla="*/ 12459 h 22"/>
                  <a:gd name="T12" fmla="*/ 12525 w 27"/>
                  <a:gd name="T13" fmla="*/ 4517 h 22"/>
                  <a:gd name="T14" fmla="*/ 12045 w 27"/>
                  <a:gd name="T15" fmla="*/ 1712 h 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 h="22">
                    <a:moveTo>
                      <a:pt x="26" y="3"/>
                    </a:moveTo>
                    <a:cubicBezTo>
                      <a:pt x="25" y="0"/>
                      <a:pt x="25" y="2"/>
                      <a:pt x="25" y="5"/>
                    </a:cubicBezTo>
                    <a:cubicBezTo>
                      <a:pt x="25" y="13"/>
                      <a:pt x="17" y="19"/>
                      <a:pt x="9" y="19"/>
                    </a:cubicBezTo>
                    <a:cubicBezTo>
                      <a:pt x="7" y="19"/>
                      <a:pt x="4" y="18"/>
                      <a:pt x="2" y="17"/>
                    </a:cubicBezTo>
                    <a:cubicBezTo>
                      <a:pt x="1" y="17"/>
                      <a:pt x="0" y="17"/>
                      <a:pt x="1" y="18"/>
                    </a:cubicBezTo>
                    <a:cubicBezTo>
                      <a:pt x="4" y="21"/>
                      <a:pt x="8" y="22"/>
                      <a:pt x="12" y="22"/>
                    </a:cubicBezTo>
                    <a:cubicBezTo>
                      <a:pt x="20" y="22"/>
                      <a:pt x="27" y="16"/>
                      <a:pt x="27" y="8"/>
                    </a:cubicBezTo>
                    <a:cubicBezTo>
                      <a:pt x="27" y="6"/>
                      <a:pt x="26" y="4"/>
                      <a:pt x="26" y="3"/>
                    </a:cubicBezTo>
                    <a:close/>
                  </a:path>
                </a:pathLst>
              </a:custGeom>
              <a:solidFill>
                <a:srgbClr val="0070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101" name="Freeform 4274"/>
              <p:cNvSpPr>
                <a:spLocks/>
              </p:cNvSpPr>
              <p:nvPr/>
            </p:nvSpPr>
            <p:spPr bwMode="auto">
              <a:xfrm>
                <a:off x="616" y="3382"/>
                <a:ext cx="116" cy="116"/>
              </a:xfrm>
              <a:custGeom>
                <a:avLst/>
                <a:gdLst>
                  <a:gd name="T0" fmla="*/ 0 w 15"/>
                  <a:gd name="T1" fmla="*/ 7963 h 14"/>
                  <a:gd name="T2" fmla="*/ 6937 w 15"/>
                  <a:gd name="T3" fmla="*/ 0 h 14"/>
                  <a:gd name="T4" fmla="*/ 0 w 15"/>
                  <a:gd name="T5" fmla="*/ 7963 h 14"/>
                  <a:gd name="T6" fmla="*/ 0 60000 65536"/>
                  <a:gd name="T7" fmla="*/ 0 60000 65536"/>
                  <a:gd name="T8" fmla="*/ 0 60000 65536"/>
                </a:gdLst>
                <a:ahLst/>
                <a:cxnLst>
                  <a:cxn ang="T6">
                    <a:pos x="T0" y="T1"/>
                  </a:cxn>
                  <a:cxn ang="T7">
                    <a:pos x="T2" y="T3"/>
                  </a:cxn>
                  <a:cxn ang="T8">
                    <a:pos x="T4" y="T5"/>
                  </a:cxn>
                </a:cxnLst>
                <a:rect l="0" t="0" r="r" b="b"/>
                <a:pathLst>
                  <a:path w="15" h="14">
                    <a:moveTo>
                      <a:pt x="0" y="14"/>
                    </a:moveTo>
                    <a:cubicBezTo>
                      <a:pt x="8" y="14"/>
                      <a:pt x="15" y="8"/>
                      <a:pt x="15" y="0"/>
                    </a:cubicBezTo>
                    <a:cubicBezTo>
                      <a:pt x="14" y="2"/>
                      <a:pt x="11" y="13"/>
                      <a:pt x="0" y="14"/>
                    </a:cubicBezTo>
                    <a:close/>
                  </a:path>
                </a:pathLst>
              </a:custGeom>
              <a:solidFill>
                <a:srgbClr val="0046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102" name="Freeform 4275"/>
              <p:cNvSpPr>
                <a:spLocks/>
              </p:cNvSpPr>
              <p:nvPr/>
            </p:nvSpPr>
            <p:spPr bwMode="auto">
              <a:xfrm>
                <a:off x="508" y="3258"/>
                <a:ext cx="209" cy="174"/>
              </a:xfrm>
              <a:custGeom>
                <a:avLst/>
                <a:gdLst>
                  <a:gd name="T0" fmla="*/ 7431 w 27"/>
                  <a:gd name="T1" fmla="*/ 547 h 21"/>
                  <a:gd name="T2" fmla="*/ 0 w 27"/>
                  <a:gd name="T3" fmla="*/ 6794 h 21"/>
                  <a:gd name="T4" fmla="*/ 480 w 27"/>
                  <a:gd name="T5" fmla="*/ 9131 h 21"/>
                  <a:gd name="T6" fmla="*/ 3716 w 27"/>
                  <a:gd name="T7" fmla="*/ 10780 h 21"/>
                  <a:gd name="T8" fmla="*/ 6951 w 27"/>
                  <a:gd name="T9" fmla="*/ 7963 h 21"/>
                  <a:gd name="T10" fmla="*/ 11147 w 27"/>
                  <a:gd name="T11" fmla="*/ 2817 h 21"/>
                  <a:gd name="T12" fmla="*/ 7911 w 27"/>
                  <a:gd name="T13" fmla="*/ 547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21">
                    <a:moveTo>
                      <a:pt x="16" y="1"/>
                    </a:moveTo>
                    <a:cubicBezTo>
                      <a:pt x="5" y="0"/>
                      <a:pt x="1" y="7"/>
                      <a:pt x="0" y="12"/>
                    </a:cubicBezTo>
                    <a:cubicBezTo>
                      <a:pt x="0" y="13"/>
                      <a:pt x="0" y="15"/>
                      <a:pt x="1" y="16"/>
                    </a:cubicBezTo>
                    <a:cubicBezTo>
                      <a:pt x="1" y="18"/>
                      <a:pt x="3" y="21"/>
                      <a:pt x="8" y="19"/>
                    </a:cubicBezTo>
                    <a:cubicBezTo>
                      <a:pt x="13" y="18"/>
                      <a:pt x="12" y="13"/>
                      <a:pt x="15" y="14"/>
                    </a:cubicBezTo>
                    <a:cubicBezTo>
                      <a:pt x="22" y="15"/>
                      <a:pt x="27" y="10"/>
                      <a:pt x="24" y="5"/>
                    </a:cubicBezTo>
                    <a:cubicBezTo>
                      <a:pt x="23" y="3"/>
                      <a:pt x="21" y="2"/>
                      <a:pt x="17" y="1"/>
                    </a:cubicBezTo>
                  </a:path>
                </a:pathLst>
              </a:custGeom>
              <a:solidFill>
                <a:srgbClr val="84C4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103" name="Oval 4276"/>
              <p:cNvSpPr>
                <a:spLocks noChangeArrowheads="1"/>
              </p:cNvSpPr>
              <p:nvPr/>
            </p:nvSpPr>
            <p:spPr bwMode="auto">
              <a:xfrm>
                <a:off x="539" y="3308"/>
                <a:ext cx="46" cy="4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defRPr sz="2400">
                    <a:solidFill>
                      <a:schemeClr val="bg2"/>
                    </a:solidFill>
                    <a:latin typeface="Georgia" panose="02040502050405020303" pitchFamily="18" charset="0"/>
                    <a:ea typeface="Georgia" panose="02040502050405020303" pitchFamily="18" charset="0"/>
                    <a:cs typeface="Georgia" panose="02040502050405020303" pitchFamily="18" charset="0"/>
                  </a:defRPr>
                </a:lvl1pPr>
                <a:lvl2pPr marL="742950" indent="-285750">
                  <a:spcBef>
                    <a:spcPct val="20000"/>
                  </a:spcBef>
                  <a:buChar char="–"/>
                  <a:defRPr>
                    <a:solidFill>
                      <a:schemeClr val="bg2"/>
                    </a:solidFill>
                    <a:latin typeface="Georgia" panose="02040502050405020303" pitchFamily="18" charset="0"/>
                    <a:ea typeface="Georgia" panose="02040502050405020303" pitchFamily="18" charset="0"/>
                    <a:cs typeface="Georgia" panose="02040502050405020303" pitchFamily="18" charset="0"/>
                  </a:defRPr>
                </a:lvl2pPr>
                <a:lvl3pPr marL="1143000" indent="-228600">
                  <a:spcBef>
                    <a:spcPct val="20000"/>
                  </a:spcBef>
                  <a:buChar char="•"/>
                  <a:defRPr sz="1400">
                    <a:solidFill>
                      <a:schemeClr val="bg2"/>
                    </a:solidFill>
                    <a:latin typeface="Georgia" panose="02040502050405020303" pitchFamily="18" charset="0"/>
                    <a:ea typeface="Georgia" panose="02040502050405020303" pitchFamily="18" charset="0"/>
                    <a:cs typeface="Georgia" panose="02040502050405020303" pitchFamily="18" charset="0"/>
                  </a:defRPr>
                </a:lvl3pPr>
                <a:lvl4pPr marL="16002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4pPr>
                <a:lvl5pPr marL="20574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5pPr>
                <a:lvl6pPr marL="25146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6pPr>
                <a:lvl7pPr marL="29718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7pPr>
                <a:lvl8pPr marL="34290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8pPr>
                <a:lvl9pPr marL="38862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spcBef>
                    <a:spcPct val="0"/>
                  </a:spcBef>
                </a:pPr>
                <a:endParaRPr lang="pt-PT" altLang="pt-PT" sz="2000">
                  <a:solidFill>
                    <a:schemeClr val="tx1"/>
                  </a:solidFill>
                  <a:latin typeface="+mj-lt"/>
                  <a:cs typeface="Arial" panose="020B0604020202020204" pitchFamily="34" charset="0"/>
                </a:endParaRPr>
              </a:p>
            </p:txBody>
          </p:sp>
          <p:sp>
            <p:nvSpPr>
              <p:cNvPr id="104" name="Oval 4277"/>
              <p:cNvSpPr>
                <a:spLocks noChangeArrowheads="1"/>
              </p:cNvSpPr>
              <p:nvPr/>
            </p:nvSpPr>
            <p:spPr bwMode="auto">
              <a:xfrm>
                <a:off x="585" y="3300"/>
                <a:ext cx="23" cy="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defRPr sz="2400">
                    <a:solidFill>
                      <a:schemeClr val="bg2"/>
                    </a:solidFill>
                    <a:latin typeface="Georgia" panose="02040502050405020303" pitchFamily="18" charset="0"/>
                    <a:ea typeface="Georgia" panose="02040502050405020303" pitchFamily="18" charset="0"/>
                    <a:cs typeface="Georgia" panose="02040502050405020303" pitchFamily="18" charset="0"/>
                  </a:defRPr>
                </a:lvl1pPr>
                <a:lvl2pPr marL="742950" indent="-285750">
                  <a:spcBef>
                    <a:spcPct val="20000"/>
                  </a:spcBef>
                  <a:buChar char="–"/>
                  <a:defRPr>
                    <a:solidFill>
                      <a:schemeClr val="bg2"/>
                    </a:solidFill>
                    <a:latin typeface="Georgia" panose="02040502050405020303" pitchFamily="18" charset="0"/>
                    <a:ea typeface="Georgia" panose="02040502050405020303" pitchFamily="18" charset="0"/>
                    <a:cs typeface="Georgia" panose="02040502050405020303" pitchFamily="18" charset="0"/>
                  </a:defRPr>
                </a:lvl2pPr>
                <a:lvl3pPr marL="1143000" indent="-228600">
                  <a:spcBef>
                    <a:spcPct val="20000"/>
                  </a:spcBef>
                  <a:buChar char="•"/>
                  <a:defRPr sz="1400">
                    <a:solidFill>
                      <a:schemeClr val="bg2"/>
                    </a:solidFill>
                    <a:latin typeface="Georgia" panose="02040502050405020303" pitchFamily="18" charset="0"/>
                    <a:ea typeface="Georgia" panose="02040502050405020303" pitchFamily="18" charset="0"/>
                    <a:cs typeface="Georgia" panose="02040502050405020303" pitchFamily="18" charset="0"/>
                  </a:defRPr>
                </a:lvl3pPr>
                <a:lvl4pPr marL="16002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4pPr>
                <a:lvl5pPr marL="20574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5pPr>
                <a:lvl6pPr marL="25146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6pPr>
                <a:lvl7pPr marL="29718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7pPr>
                <a:lvl8pPr marL="34290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8pPr>
                <a:lvl9pPr marL="38862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spcBef>
                    <a:spcPct val="0"/>
                  </a:spcBef>
                </a:pPr>
                <a:endParaRPr lang="pt-PT" altLang="pt-PT" sz="2000">
                  <a:solidFill>
                    <a:schemeClr val="tx1"/>
                  </a:solidFill>
                  <a:latin typeface="+mj-lt"/>
                  <a:cs typeface="Arial" panose="020B0604020202020204" pitchFamily="34" charset="0"/>
                </a:endParaRPr>
              </a:p>
            </p:txBody>
          </p:sp>
          <p:sp>
            <p:nvSpPr>
              <p:cNvPr id="105" name="Oval 4278"/>
              <p:cNvSpPr>
                <a:spLocks noChangeArrowheads="1"/>
              </p:cNvSpPr>
              <p:nvPr/>
            </p:nvSpPr>
            <p:spPr bwMode="auto">
              <a:xfrm>
                <a:off x="539" y="3374"/>
                <a:ext cx="23" cy="1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defRPr sz="2400">
                    <a:solidFill>
                      <a:schemeClr val="bg2"/>
                    </a:solidFill>
                    <a:latin typeface="Georgia" panose="02040502050405020303" pitchFamily="18" charset="0"/>
                    <a:ea typeface="Georgia" panose="02040502050405020303" pitchFamily="18" charset="0"/>
                    <a:cs typeface="Georgia" panose="02040502050405020303" pitchFamily="18" charset="0"/>
                  </a:defRPr>
                </a:lvl1pPr>
                <a:lvl2pPr marL="742950" indent="-285750">
                  <a:spcBef>
                    <a:spcPct val="20000"/>
                  </a:spcBef>
                  <a:buChar char="–"/>
                  <a:defRPr>
                    <a:solidFill>
                      <a:schemeClr val="bg2"/>
                    </a:solidFill>
                    <a:latin typeface="Georgia" panose="02040502050405020303" pitchFamily="18" charset="0"/>
                    <a:ea typeface="Georgia" panose="02040502050405020303" pitchFamily="18" charset="0"/>
                    <a:cs typeface="Georgia" panose="02040502050405020303" pitchFamily="18" charset="0"/>
                  </a:defRPr>
                </a:lvl2pPr>
                <a:lvl3pPr marL="1143000" indent="-228600">
                  <a:spcBef>
                    <a:spcPct val="20000"/>
                  </a:spcBef>
                  <a:buChar char="•"/>
                  <a:defRPr sz="1400">
                    <a:solidFill>
                      <a:schemeClr val="bg2"/>
                    </a:solidFill>
                    <a:latin typeface="Georgia" panose="02040502050405020303" pitchFamily="18" charset="0"/>
                    <a:ea typeface="Georgia" panose="02040502050405020303" pitchFamily="18" charset="0"/>
                    <a:cs typeface="Georgia" panose="02040502050405020303" pitchFamily="18" charset="0"/>
                  </a:defRPr>
                </a:lvl3pPr>
                <a:lvl4pPr marL="16002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4pPr>
                <a:lvl5pPr marL="20574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5pPr>
                <a:lvl6pPr marL="25146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6pPr>
                <a:lvl7pPr marL="29718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7pPr>
                <a:lvl8pPr marL="34290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8pPr>
                <a:lvl9pPr marL="38862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spcBef>
                    <a:spcPct val="0"/>
                  </a:spcBef>
                </a:pPr>
                <a:endParaRPr lang="pt-PT" altLang="pt-PT" sz="2000">
                  <a:solidFill>
                    <a:schemeClr val="tx1"/>
                  </a:solidFill>
                  <a:latin typeface="+mj-lt"/>
                  <a:cs typeface="Arial" panose="020B0604020202020204" pitchFamily="34" charset="0"/>
                </a:endParaRPr>
              </a:p>
            </p:txBody>
          </p:sp>
          <p:sp>
            <p:nvSpPr>
              <p:cNvPr id="106" name="Oval 4279"/>
              <p:cNvSpPr>
                <a:spLocks noChangeArrowheads="1"/>
              </p:cNvSpPr>
              <p:nvPr/>
            </p:nvSpPr>
            <p:spPr bwMode="auto">
              <a:xfrm>
                <a:off x="477" y="3234"/>
                <a:ext cx="271" cy="289"/>
              </a:xfrm>
              <a:prstGeom prst="ellipse">
                <a:avLst/>
              </a:prstGeom>
              <a:noFill/>
              <a:ln w="6350" cap="rnd">
                <a:no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defRPr sz="2400">
                    <a:solidFill>
                      <a:schemeClr val="bg2"/>
                    </a:solidFill>
                    <a:latin typeface="Georgia" panose="02040502050405020303" pitchFamily="18" charset="0"/>
                    <a:ea typeface="Georgia" panose="02040502050405020303" pitchFamily="18" charset="0"/>
                    <a:cs typeface="Georgia" panose="02040502050405020303" pitchFamily="18" charset="0"/>
                  </a:defRPr>
                </a:lvl1pPr>
                <a:lvl2pPr marL="742950" indent="-285750">
                  <a:spcBef>
                    <a:spcPct val="20000"/>
                  </a:spcBef>
                  <a:buChar char="–"/>
                  <a:defRPr>
                    <a:solidFill>
                      <a:schemeClr val="bg2"/>
                    </a:solidFill>
                    <a:latin typeface="Georgia" panose="02040502050405020303" pitchFamily="18" charset="0"/>
                    <a:ea typeface="Georgia" panose="02040502050405020303" pitchFamily="18" charset="0"/>
                    <a:cs typeface="Georgia" panose="02040502050405020303" pitchFamily="18" charset="0"/>
                  </a:defRPr>
                </a:lvl2pPr>
                <a:lvl3pPr marL="1143000" indent="-228600">
                  <a:spcBef>
                    <a:spcPct val="20000"/>
                  </a:spcBef>
                  <a:buChar char="•"/>
                  <a:defRPr sz="1400">
                    <a:solidFill>
                      <a:schemeClr val="bg2"/>
                    </a:solidFill>
                    <a:latin typeface="Georgia" panose="02040502050405020303" pitchFamily="18" charset="0"/>
                    <a:ea typeface="Georgia" panose="02040502050405020303" pitchFamily="18" charset="0"/>
                    <a:cs typeface="Georgia" panose="02040502050405020303" pitchFamily="18" charset="0"/>
                  </a:defRPr>
                </a:lvl3pPr>
                <a:lvl4pPr marL="16002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4pPr>
                <a:lvl5pPr marL="20574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5pPr>
                <a:lvl6pPr marL="25146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6pPr>
                <a:lvl7pPr marL="29718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7pPr>
                <a:lvl8pPr marL="34290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8pPr>
                <a:lvl9pPr marL="38862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spcBef>
                    <a:spcPct val="0"/>
                  </a:spcBef>
                </a:pPr>
                <a:endParaRPr lang="pt-PT" altLang="pt-PT" sz="2000">
                  <a:solidFill>
                    <a:schemeClr val="tx1"/>
                  </a:solidFill>
                  <a:latin typeface="+mj-lt"/>
                  <a:cs typeface="Arial" panose="020B0604020202020204" pitchFamily="34" charset="0"/>
                </a:endParaRPr>
              </a:p>
            </p:txBody>
          </p:sp>
        </p:grpSp>
        <p:sp>
          <p:nvSpPr>
            <p:cNvPr id="67" name="CaixaDeTexto 66"/>
            <p:cNvSpPr txBox="1"/>
            <p:nvPr/>
          </p:nvSpPr>
          <p:spPr>
            <a:xfrm rot="19286644">
              <a:off x="4252459" y="2494451"/>
              <a:ext cx="466812" cy="233897"/>
            </a:xfrm>
            <a:prstGeom prst="rect">
              <a:avLst/>
            </a:prstGeom>
            <a:noFill/>
          </p:spPr>
          <p:txBody>
            <a:bodyPr wrap="square" rtlCol="0">
              <a:spAutoFit/>
            </a:bodyPr>
            <a:lstStyle/>
            <a:p>
              <a:pPr algn="ctr"/>
              <a:r>
                <a:rPr lang="pt-PT" sz="2000" dirty="0" smtClean="0">
                  <a:latin typeface="+mj-lt"/>
                </a:rPr>
                <a:t>PIP</a:t>
              </a:r>
              <a:r>
                <a:rPr lang="pt-PT" sz="2000" baseline="-25000" dirty="0" smtClean="0">
                  <a:latin typeface="+mj-lt"/>
                </a:rPr>
                <a:t>3</a:t>
              </a:r>
              <a:endParaRPr lang="pt-PT" sz="2000" baseline="-25000" dirty="0">
                <a:latin typeface="+mj-lt"/>
              </a:endParaRPr>
            </a:p>
          </p:txBody>
        </p:sp>
        <p:sp>
          <p:nvSpPr>
            <p:cNvPr id="68" name="CaixaDeTexto 67"/>
            <p:cNvSpPr txBox="1"/>
            <p:nvPr/>
          </p:nvSpPr>
          <p:spPr>
            <a:xfrm rot="19902207">
              <a:off x="4981408" y="2056784"/>
              <a:ext cx="466812" cy="233897"/>
            </a:xfrm>
            <a:prstGeom prst="rect">
              <a:avLst/>
            </a:prstGeom>
            <a:noFill/>
          </p:spPr>
          <p:txBody>
            <a:bodyPr wrap="square" rtlCol="0">
              <a:spAutoFit/>
            </a:bodyPr>
            <a:lstStyle/>
            <a:p>
              <a:pPr algn="ctr"/>
              <a:r>
                <a:rPr lang="pt-PT" sz="2000" dirty="0" smtClean="0">
                  <a:latin typeface="+mj-lt"/>
                </a:rPr>
                <a:t>PIP</a:t>
              </a:r>
              <a:r>
                <a:rPr lang="pt-PT" sz="2000" baseline="-25000" dirty="0">
                  <a:latin typeface="+mj-lt"/>
                </a:rPr>
                <a:t>2</a:t>
              </a:r>
            </a:p>
          </p:txBody>
        </p:sp>
        <p:sp>
          <p:nvSpPr>
            <p:cNvPr id="69" name="CaixaDeTexto 68"/>
            <p:cNvSpPr txBox="1"/>
            <p:nvPr/>
          </p:nvSpPr>
          <p:spPr>
            <a:xfrm>
              <a:off x="2884449" y="4545488"/>
              <a:ext cx="549995" cy="233897"/>
            </a:xfrm>
            <a:prstGeom prst="rect">
              <a:avLst/>
            </a:prstGeom>
            <a:noFill/>
          </p:spPr>
          <p:txBody>
            <a:bodyPr wrap="square" rtlCol="0">
              <a:spAutoFit/>
            </a:bodyPr>
            <a:lstStyle/>
            <a:p>
              <a:pPr algn="ctr"/>
              <a:r>
                <a:rPr lang="pt-PT" sz="2000" dirty="0" smtClean="0">
                  <a:latin typeface="+mj-lt"/>
                </a:rPr>
                <a:t>GLUT4</a:t>
              </a:r>
              <a:endParaRPr lang="pt-PT" sz="2000" dirty="0">
                <a:latin typeface="+mj-lt"/>
              </a:endParaRPr>
            </a:p>
          </p:txBody>
        </p:sp>
        <p:sp>
          <p:nvSpPr>
            <p:cNvPr id="70" name="CaixaDeTexto 69"/>
            <p:cNvSpPr txBox="1"/>
            <p:nvPr/>
          </p:nvSpPr>
          <p:spPr>
            <a:xfrm>
              <a:off x="2039620" y="4849844"/>
              <a:ext cx="612071" cy="233897"/>
            </a:xfrm>
            <a:prstGeom prst="rect">
              <a:avLst/>
            </a:prstGeom>
            <a:noFill/>
          </p:spPr>
          <p:txBody>
            <a:bodyPr wrap="square" rtlCol="0">
              <a:spAutoFit/>
            </a:bodyPr>
            <a:lstStyle/>
            <a:p>
              <a:pPr algn="ctr"/>
              <a:r>
                <a:rPr lang="pt-PT" sz="2000" dirty="0" smtClean="0">
                  <a:latin typeface="+mj-lt"/>
                </a:rPr>
                <a:t>Glucose</a:t>
              </a:r>
              <a:endParaRPr lang="pt-PT" sz="2000" dirty="0">
                <a:latin typeface="+mj-lt"/>
              </a:endParaRPr>
            </a:p>
          </p:txBody>
        </p:sp>
        <p:sp>
          <p:nvSpPr>
            <p:cNvPr id="71" name="CaixaDeTexto 70"/>
            <p:cNvSpPr txBox="1"/>
            <p:nvPr/>
          </p:nvSpPr>
          <p:spPr>
            <a:xfrm>
              <a:off x="6262882" y="1144159"/>
              <a:ext cx="466812" cy="233897"/>
            </a:xfrm>
            <a:prstGeom prst="rect">
              <a:avLst/>
            </a:prstGeom>
            <a:noFill/>
          </p:spPr>
          <p:txBody>
            <a:bodyPr wrap="square" rtlCol="0">
              <a:spAutoFit/>
            </a:bodyPr>
            <a:lstStyle/>
            <a:p>
              <a:pPr algn="ctr"/>
              <a:r>
                <a:rPr lang="el-GR" sz="2000" dirty="0" smtClean="0">
                  <a:latin typeface="+mj-lt"/>
                </a:rPr>
                <a:t>α</a:t>
              </a:r>
              <a:endParaRPr lang="pt-PT" sz="2000" dirty="0">
                <a:latin typeface="+mj-lt"/>
              </a:endParaRPr>
            </a:p>
          </p:txBody>
        </p:sp>
        <p:sp>
          <p:nvSpPr>
            <p:cNvPr id="72" name="CaixaDeTexto 71"/>
            <p:cNvSpPr txBox="1"/>
            <p:nvPr/>
          </p:nvSpPr>
          <p:spPr>
            <a:xfrm>
              <a:off x="6491892" y="1146907"/>
              <a:ext cx="466812" cy="233897"/>
            </a:xfrm>
            <a:prstGeom prst="rect">
              <a:avLst/>
            </a:prstGeom>
            <a:noFill/>
          </p:spPr>
          <p:txBody>
            <a:bodyPr wrap="square" rtlCol="0">
              <a:spAutoFit/>
            </a:bodyPr>
            <a:lstStyle/>
            <a:p>
              <a:pPr algn="ctr"/>
              <a:r>
                <a:rPr lang="el-GR" sz="2000" dirty="0" smtClean="0">
                  <a:latin typeface="+mj-lt"/>
                </a:rPr>
                <a:t>α</a:t>
              </a:r>
              <a:endParaRPr lang="pt-PT" sz="2000" dirty="0">
                <a:latin typeface="+mj-lt"/>
              </a:endParaRPr>
            </a:p>
          </p:txBody>
        </p:sp>
        <p:sp>
          <p:nvSpPr>
            <p:cNvPr id="73" name="CaixaDeTexto 72"/>
            <p:cNvSpPr txBox="1"/>
            <p:nvPr/>
          </p:nvSpPr>
          <p:spPr>
            <a:xfrm>
              <a:off x="6205683" y="2123645"/>
              <a:ext cx="466812" cy="233897"/>
            </a:xfrm>
            <a:prstGeom prst="rect">
              <a:avLst/>
            </a:prstGeom>
            <a:noFill/>
          </p:spPr>
          <p:txBody>
            <a:bodyPr wrap="square" rtlCol="0">
              <a:spAutoFit/>
            </a:bodyPr>
            <a:lstStyle/>
            <a:p>
              <a:pPr algn="ctr"/>
              <a:r>
                <a:rPr lang="el-GR" sz="2000" dirty="0" smtClean="0">
                  <a:latin typeface="+mj-lt"/>
                </a:rPr>
                <a:t>β</a:t>
              </a:r>
              <a:endParaRPr lang="pt-PT" sz="2000" dirty="0">
                <a:latin typeface="+mj-lt"/>
              </a:endParaRPr>
            </a:p>
          </p:txBody>
        </p:sp>
        <p:sp>
          <p:nvSpPr>
            <p:cNvPr id="74" name="CaixaDeTexto 73"/>
            <p:cNvSpPr txBox="1"/>
            <p:nvPr/>
          </p:nvSpPr>
          <p:spPr>
            <a:xfrm>
              <a:off x="6558410" y="2133487"/>
              <a:ext cx="466812" cy="233897"/>
            </a:xfrm>
            <a:prstGeom prst="rect">
              <a:avLst/>
            </a:prstGeom>
            <a:noFill/>
          </p:spPr>
          <p:txBody>
            <a:bodyPr wrap="square" rtlCol="0">
              <a:spAutoFit/>
            </a:bodyPr>
            <a:lstStyle/>
            <a:p>
              <a:pPr algn="ctr"/>
              <a:r>
                <a:rPr lang="el-GR" sz="2000" dirty="0" smtClean="0">
                  <a:latin typeface="+mj-lt"/>
                </a:rPr>
                <a:t>β</a:t>
              </a:r>
              <a:endParaRPr lang="pt-PT" sz="2000" dirty="0">
                <a:latin typeface="+mj-lt"/>
              </a:endParaRPr>
            </a:p>
          </p:txBody>
        </p:sp>
        <p:sp>
          <p:nvSpPr>
            <p:cNvPr id="75" name="Retângulo 74"/>
            <p:cNvSpPr/>
            <p:nvPr/>
          </p:nvSpPr>
          <p:spPr>
            <a:xfrm>
              <a:off x="4749849" y="1760709"/>
              <a:ext cx="1351418" cy="113950"/>
            </a:xfrm>
            <a:prstGeom prst="rect">
              <a:avLst/>
            </a:prstGeom>
          </p:spPr>
          <p:txBody>
            <a:bodyPr wrap="square">
              <a:spAutoFit/>
            </a:bodyPr>
            <a:lstStyle/>
            <a:p>
              <a:pPr algn="ctr">
                <a:lnSpc>
                  <a:spcPts val="800"/>
                </a:lnSpc>
                <a:defRPr/>
              </a:pPr>
              <a:r>
                <a:rPr lang="en-US" altLang="x-none" sz="2000" dirty="0" smtClean="0">
                  <a:latin typeface="+mj-lt"/>
                  <a:cs typeface="Arial" panose="020B0604020202020204" pitchFamily="34" charset="0"/>
                </a:rPr>
                <a:t>Insulin Receptor</a:t>
              </a:r>
              <a:endParaRPr lang="en-US" altLang="x-none" sz="2000" dirty="0">
                <a:latin typeface="+mj-lt"/>
                <a:cs typeface="Arial" panose="020B0604020202020204" pitchFamily="34" charset="0"/>
              </a:endParaRPr>
            </a:p>
          </p:txBody>
        </p:sp>
        <p:sp>
          <p:nvSpPr>
            <p:cNvPr id="76" name="Line 2412"/>
            <p:cNvSpPr>
              <a:spLocks noChangeShapeType="1"/>
            </p:cNvSpPr>
            <p:nvPr/>
          </p:nvSpPr>
          <p:spPr bwMode="auto">
            <a:xfrm flipV="1">
              <a:off x="5927629" y="1797887"/>
              <a:ext cx="530029"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fr-FR" sz="2000">
                <a:latin typeface="+mj-lt"/>
                <a:ea typeface="Arial" charset="0"/>
                <a:cs typeface="Arial" charset="0"/>
              </a:endParaRPr>
            </a:p>
          </p:txBody>
        </p:sp>
        <p:sp>
          <p:nvSpPr>
            <p:cNvPr id="77" name="CaixaDeTexto 76"/>
            <p:cNvSpPr txBox="1"/>
            <p:nvPr/>
          </p:nvSpPr>
          <p:spPr>
            <a:xfrm>
              <a:off x="4357022" y="5046478"/>
              <a:ext cx="1271240" cy="233897"/>
            </a:xfrm>
            <a:prstGeom prst="rect">
              <a:avLst/>
            </a:prstGeom>
            <a:noFill/>
          </p:spPr>
          <p:txBody>
            <a:bodyPr wrap="square" rtlCol="0">
              <a:spAutoFit/>
            </a:bodyPr>
            <a:lstStyle/>
            <a:p>
              <a:pPr algn="ctr"/>
              <a:r>
                <a:rPr lang="pt-PT" sz="2000" dirty="0" smtClean="0">
                  <a:latin typeface="+mj-lt"/>
                </a:rPr>
                <a:t>GLUT4 </a:t>
              </a:r>
              <a:r>
                <a:rPr lang="pt-PT" sz="2000" dirty="0" err="1" smtClean="0">
                  <a:latin typeface="+mj-lt"/>
                </a:rPr>
                <a:t>vesicles</a:t>
              </a:r>
              <a:endParaRPr lang="pt-PT" sz="2000" dirty="0">
                <a:latin typeface="+mj-lt"/>
              </a:endParaRPr>
            </a:p>
          </p:txBody>
        </p:sp>
        <p:grpSp>
          <p:nvGrpSpPr>
            <p:cNvPr id="78" name="Group 72"/>
            <p:cNvGrpSpPr>
              <a:grpSpLocks/>
            </p:cNvGrpSpPr>
            <p:nvPr/>
          </p:nvGrpSpPr>
          <p:grpSpPr bwMode="auto">
            <a:xfrm rot="2134069">
              <a:off x="6347695" y="4200180"/>
              <a:ext cx="443033" cy="586666"/>
              <a:chOff x="4506" y="1908"/>
              <a:chExt cx="749" cy="817"/>
            </a:xfrm>
          </p:grpSpPr>
          <p:sp>
            <p:nvSpPr>
              <p:cNvPr id="90" name="Freeform 73"/>
              <p:cNvSpPr>
                <a:spLocks/>
              </p:cNvSpPr>
              <p:nvPr/>
            </p:nvSpPr>
            <p:spPr bwMode="auto">
              <a:xfrm>
                <a:off x="4506" y="1908"/>
                <a:ext cx="749" cy="817"/>
              </a:xfrm>
              <a:custGeom>
                <a:avLst/>
                <a:gdLst>
                  <a:gd name="T0" fmla="*/ 1764 w 335"/>
                  <a:gd name="T1" fmla="*/ 403 h 343"/>
                  <a:gd name="T2" fmla="*/ 885 w 335"/>
                  <a:gd name="T3" fmla="*/ 312 h 343"/>
                  <a:gd name="T4" fmla="*/ 805 w 335"/>
                  <a:gd name="T5" fmla="*/ 624 h 343"/>
                  <a:gd name="T6" fmla="*/ 425 w 335"/>
                  <a:gd name="T7" fmla="*/ 703 h 343"/>
                  <a:gd name="T8" fmla="*/ 470 w 335"/>
                  <a:gd name="T9" fmla="*/ 1067 h 343"/>
                  <a:gd name="T10" fmla="*/ 170 w 335"/>
                  <a:gd name="T11" fmla="*/ 1243 h 343"/>
                  <a:gd name="T12" fmla="*/ 380 w 335"/>
                  <a:gd name="T13" fmla="*/ 1663 h 343"/>
                  <a:gd name="T14" fmla="*/ 20 w 335"/>
                  <a:gd name="T15" fmla="*/ 2151 h 343"/>
                  <a:gd name="T16" fmla="*/ 470 w 335"/>
                  <a:gd name="T17" fmla="*/ 2961 h 343"/>
                  <a:gd name="T18" fmla="*/ 841 w 335"/>
                  <a:gd name="T19" fmla="*/ 3621 h 343"/>
                  <a:gd name="T20" fmla="*/ 1295 w 335"/>
                  <a:gd name="T21" fmla="*/ 4488 h 343"/>
                  <a:gd name="T22" fmla="*/ 2044 w 335"/>
                  <a:gd name="T23" fmla="*/ 4471 h 343"/>
                  <a:gd name="T24" fmla="*/ 2605 w 335"/>
                  <a:gd name="T25" fmla="*/ 3432 h 343"/>
                  <a:gd name="T26" fmla="*/ 3309 w 335"/>
                  <a:gd name="T27" fmla="*/ 2258 h 343"/>
                  <a:gd name="T28" fmla="*/ 3644 w 335"/>
                  <a:gd name="T29" fmla="*/ 1741 h 343"/>
                  <a:gd name="T30" fmla="*/ 3653 w 335"/>
                  <a:gd name="T31" fmla="*/ 1124 h 343"/>
                  <a:gd name="T32" fmla="*/ 3300 w 335"/>
                  <a:gd name="T33" fmla="*/ 341 h 343"/>
                  <a:gd name="T34" fmla="*/ 2884 w 335"/>
                  <a:gd name="T35" fmla="*/ 448 h 343"/>
                  <a:gd name="T36" fmla="*/ 2625 w 335"/>
                  <a:gd name="T37" fmla="*/ 29 h 343"/>
                  <a:gd name="T38" fmla="*/ 2281 w 335"/>
                  <a:gd name="T39" fmla="*/ 272 h 343"/>
                  <a:gd name="T40" fmla="*/ 1764 w 335"/>
                  <a:gd name="T41" fmla="*/ 403 h 3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35" h="343">
                    <a:moveTo>
                      <a:pt x="158" y="30"/>
                    </a:moveTo>
                    <a:cubicBezTo>
                      <a:pt x="128" y="22"/>
                      <a:pt x="87" y="17"/>
                      <a:pt x="79" y="23"/>
                    </a:cubicBezTo>
                    <a:cubicBezTo>
                      <a:pt x="69" y="31"/>
                      <a:pt x="80" y="38"/>
                      <a:pt x="72" y="46"/>
                    </a:cubicBezTo>
                    <a:cubicBezTo>
                      <a:pt x="63" y="55"/>
                      <a:pt x="42" y="45"/>
                      <a:pt x="38" y="52"/>
                    </a:cubicBezTo>
                    <a:cubicBezTo>
                      <a:pt x="33" y="62"/>
                      <a:pt x="48" y="72"/>
                      <a:pt x="42" y="79"/>
                    </a:cubicBezTo>
                    <a:cubicBezTo>
                      <a:pt x="37" y="85"/>
                      <a:pt x="20" y="76"/>
                      <a:pt x="15" y="92"/>
                    </a:cubicBezTo>
                    <a:cubicBezTo>
                      <a:pt x="10" y="107"/>
                      <a:pt x="35" y="114"/>
                      <a:pt x="34" y="123"/>
                    </a:cubicBezTo>
                    <a:cubicBezTo>
                      <a:pt x="32" y="141"/>
                      <a:pt x="0" y="136"/>
                      <a:pt x="2" y="159"/>
                    </a:cubicBezTo>
                    <a:cubicBezTo>
                      <a:pt x="4" y="185"/>
                      <a:pt x="23" y="201"/>
                      <a:pt x="42" y="219"/>
                    </a:cubicBezTo>
                    <a:cubicBezTo>
                      <a:pt x="58" y="235"/>
                      <a:pt x="69" y="247"/>
                      <a:pt x="75" y="268"/>
                    </a:cubicBezTo>
                    <a:cubicBezTo>
                      <a:pt x="82" y="294"/>
                      <a:pt x="89" y="320"/>
                      <a:pt x="116" y="332"/>
                    </a:cubicBezTo>
                    <a:cubicBezTo>
                      <a:pt x="137" y="342"/>
                      <a:pt x="162" y="343"/>
                      <a:pt x="183" y="331"/>
                    </a:cubicBezTo>
                    <a:cubicBezTo>
                      <a:pt x="212" y="315"/>
                      <a:pt x="230" y="265"/>
                      <a:pt x="233" y="254"/>
                    </a:cubicBezTo>
                    <a:cubicBezTo>
                      <a:pt x="242" y="227"/>
                      <a:pt x="259" y="181"/>
                      <a:pt x="296" y="167"/>
                    </a:cubicBezTo>
                    <a:cubicBezTo>
                      <a:pt x="317" y="161"/>
                      <a:pt x="316" y="145"/>
                      <a:pt x="326" y="129"/>
                    </a:cubicBezTo>
                    <a:cubicBezTo>
                      <a:pt x="333" y="118"/>
                      <a:pt x="335" y="96"/>
                      <a:pt x="327" y="83"/>
                    </a:cubicBezTo>
                    <a:cubicBezTo>
                      <a:pt x="310" y="59"/>
                      <a:pt x="305" y="26"/>
                      <a:pt x="295" y="25"/>
                    </a:cubicBezTo>
                    <a:cubicBezTo>
                      <a:pt x="285" y="23"/>
                      <a:pt x="272" y="38"/>
                      <a:pt x="258" y="33"/>
                    </a:cubicBezTo>
                    <a:cubicBezTo>
                      <a:pt x="243" y="29"/>
                      <a:pt x="246" y="5"/>
                      <a:pt x="235" y="2"/>
                    </a:cubicBezTo>
                    <a:cubicBezTo>
                      <a:pt x="225" y="0"/>
                      <a:pt x="214" y="10"/>
                      <a:pt x="204" y="20"/>
                    </a:cubicBezTo>
                    <a:cubicBezTo>
                      <a:pt x="191" y="33"/>
                      <a:pt x="168" y="33"/>
                      <a:pt x="158" y="30"/>
                    </a:cubicBezTo>
                    <a:close/>
                  </a:path>
                </a:pathLst>
              </a:custGeom>
              <a:solidFill>
                <a:srgbClr val="DE00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91" name="Freeform 74"/>
              <p:cNvSpPr>
                <a:spLocks/>
              </p:cNvSpPr>
              <p:nvPr/>
            </p:nvSpPr>
            <p:spPr bwMode="auto">
              <a:xfrm>
                <a:off x="4530" y="1931"/>
                <a:ext cx="533" cy="751"/>
              </a:xfrm>
              <a:custGeom>
                <a:avLst/>
                <a:gdLst>
                  <a:gd name="T0" fmla="*/ 2484 w 238"/>
                  <a:gd name="T1" fmla="*/ 29 h 315"/>
                  <a:gd name="T2" fmla="*/ 2157 w 238"/>
                  <a:gd name="T3" fmla="*/ 246 h 315"/>
                  <a:gd name="T4" fmla="*/ 1651 w 238"/>
                  <a:gd name="T5" fmla="*/ 393 h 315"/>
                  <a:gd name="T6" fmla="*/ 817 w 238"/>
                  <a:gd name="T7" fmla="*/ 312 h 315"/>
                  <a:gd name="T8" fmla="*/ 752 w 238"/>
                  <a:gd name="T9" fmla="*/ 608 h 315"/>
                  <a:gd name="T10" fmla="*/ 392 w 238"/>
                  <a:gd name="T11" fmla="*/ 677 h 315"/>
                  <a:gd name="T12" fmla="*/ 437 w 238"/>
                  <a:gd name="T13" fmla="*/ 1018 h 315"/>
                  <a:gd name="T14" fmla="*/ 155 w 238"/>
                  <a:gd name="T15" fmla="*/ 1178 h 315"/>
                  <a:gd name="T16" fmla="*/ 347 w 238"/>
                  <a:gd name="T17" fmla="*/ 1574 h 315"/>
                  <a:gd name="T18" fmla="*/ 20 w 238"/>
                  <a:gd name="T19" fmla="*/ 2036 h 315"/>
                  <a:gd name="T20" fmla="*/ 437 w 238"/>
                  <a:gd name="T21" fmla="*/ 2792 h 315"/>
                  <a:gd name="T22" fmla="*/ 788 w 238"/>
                  <a:gd name="T23" fmla="*/ 3416 h 315"/>
                  <a:gd name="T24" fmla="*/ 1214 w 238"/>
                  <a:gd name="T25" fmla="*/ 4213 h 315"/>
                  <a:gd name="T26" fmla="*/ 1324 w 238"/>
                  <a:gd name="T27" fmla="*/ 4268 h 315"/>
                  <a:gd name="T28" fmla="*/ 853 w 238"/>
                  <a:gd name="T29" fmla="*/ 3035 h 315"/>
                  <a:gd name="T30" fmla="*/ 598 w 238"/>
                  <a:gd name="T31" fmla="*/ 2320 h 315"/>
                  <a:gd name="T32" fmla="*/ 761 w 238"/>
                  <a:gd name="T33" fmla="*/ 1841 h 315"/>
                  <a:gd name="T34" fmla="*/ 842 w 238"/>
                  <a:gd name="T35" fmla="*/ 1302 h 315"/>
                  <a:gd name="T36" fmla="*/ 1097 w 238"/>
                  <a:gd name="T37" fmla="*/ 908 h 315"/>
                  <a:gd name="T38" fmla="*/ 1234 w 238"/>
                  <a:gd name="T39" fmla="*/ 637 h 315"/>
                  <a:gd name="T40" fmla="*/ 1921 w 238"/>
                  <a:gd name="T41" fmla="*/ 567 h 315"/>
                  <a:gd name="T42" fmla="*/ 2674 w 238"/>
                  <a:gd name="T43" fmla="*/ 381 h 315"/>
                  <a:gd name="T44" fmla="*/ 2484 w 238"/>
                  <a:gd name="T45" fmla="*/ 29 h 31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38" h="315">
                    <a:moveTo>
                      <a:pt x="221" y="2"/>
                    </a:moveTo>
                    <a:cubicBezTo>
                      <a:pt x="212" y="0"/>
                      <a:pt x="201" y="9"/>
                      <a:pt x="192" y="18"/>
                    </a:cubicBezTo>
                    <a:cubicBezTo>
                      <a:pt x="180" y="30"/>
                      <a:pt x="156" y="32"/>
                      <a:pt x="147" y="29"/>
                    </a:cubicBezTo>
                    <a:cubicBezTo>
                      <a:pt x="119" y="22"/>
                      <a:pt x="80" y="18"/>
                      <a:pt x="73" y="23"/>
                    </a:cubicBezTo>
                    <a:cubicBezTo>
                      <a:pt x="64" y="31"/>
                      <a:pt x="74" y="37"/>
                      <a:pt x="67" y="45"/>
                    </a:cubicBezTo>
                    <a:cubicBezTo>
                      <a:pt x="59" y="53"/>
                      <a:pt x="38" y="43"/>
                      <a:pt x="35" y="50"/>
                    </a:cubicBezTo>
                    <a:cubicBezTo>
                      <a:pt x="31" y="60"/>
                      <a:pt x="45" y="69"/>
                      <a:pt x="39" y="75"/>
                    </a:cubicBezTo>
                    <a:cubicBezTo>
                      <a:pt x="35" y="81"/>
                      <a:pt x="18" y="79"/>
                      <a:pt x="14" y="87"/>
                    </a:cubicBezTo>
                    <a:cubicBezTo>
                      <a:pt x="10" y="95"/>
                      <a:pt x="32" y="108"/>
                      <a:pt x="31" y="116"/>
                    </a:cubicBezTo>
                    <a:cubicBezTo>
                      <a:pt x="29" y="133"/>
                      <a:pt x="0" y="128"/>
                      <a:pt x="2" y="150"/>
                    </a:cubicBezTo>
                    <a:cubicBezTo>
                      <a:pt x="4" y="174"/>
                      <a:pt x="22" y="189"/>
                      <a:pt x="39" y="206"/>
                    </a:cubicBezTo>
                    <a:cubicBezTo>
                      <a:pt x="53" y="220"/>
                      <a:pt x="64" y="231"/>
                      <a:pt x="70" y="252"/>
                    </a:cubicBezTo>
                    <a:cubicBezTo>
                      <a:pt x="77" y="275"/>
                      <a:pt x="83" y="300"/>
                      <a:pt x="108" y="311"/>
                    </a:cubicBezTo>
                    <a:cubicBezTo>
                      <a:pt x="111" y="312"/>
                      <a:pt x="115" y="314"/>
                      <a:pt x="118" y="315"/>
                    </a:cubicBezTo>
                    <a:cubicBezTo>
                      <a:pt x="77" y="284"/>
                      <a:pt x="86" y="243"/>
                      <a:pt x="76" y="224"/>
                    </a:cubicBezTo>
                    <a:cubicBezTo>
                      <a:pt x="68" y="208"/>
                      <a:pt x="52" y="192"/>
                      <a:pt x="53" y="171"/>
                    </a:cubicBezTo>
                    <a:cubicBezTo>
                      <a:pt x="54" y="156"/>
                      <a:pt x="63" y="150"/>
                      <a:pt x="68" y="136"/>
                    </a:cubicBezTo>
                    <a:cubicBezTo>
                      <a:pt x="74" y="121"/>
                      <a:pt x="70" y="101"/>
                      <a:pt x="75" y="96"/>
                    </a:cubicBezTo>
                    <a:cubicBezTo>
                      <a:pt x="81" y="89"/>
                      <a:pt x="90" y="75"/>
                      <a:pt x="98" y="67"/>
                    </a:cubicBezTo>
                    <a:cubicBezTo>
                      <a:pt x="106" y="59"/>
                      <a:pt x="101" y="54"/>
                      <a:pt x="110" y="47"/>
                    </a:cubicBezTo>
                    <a:cubicBezTo>
                      <a:pt x="117" y="41"/>
                      <a:pt x="143" y="50"/>
                      <a:pt x="171" y="42"/>
                    </a:cubicBezTo>
                    <a:cubicBezTo>
                      <a:pt x="200" y="34"/>
                      <a:pt x="218" y="4"/>
                      <a:pt x="238" y="28"/>
                    </a:cubicBezTo>
                    <a:cubicBezTo>
                      <a:pt x="229" y="21"/>
                      <a:pt x="230" y="4"/>
                      <a:pt x="221" y="2"/>
                    </a:cubicBezTo>
                    <a:close/>
                  </a:path>
                </a:pathLst>
              </a:custGeom>
              <a:solidFill>
                <a:srgbClr val="F5BB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92" name="Freeform 75"/>
              <p:cNvSpPr>
                <a:spLocks/>
              </p:cNvSpPr>
              <p:nvPr/>
            </p:nvSpPr>
            <p:spPr bwMode="auto">
              <a:xfrm>
                <a:off x="4817" y="2084"/>
                <a:ext cx="427" cy="617"/>
              </a:xfrm>
              <a:custGeom>
                <a:avLst/>
                <a:gdLst>
                  <a:gd name="T0" fmla="*/ 0 w 191"/>
                  <a:gd name="T1" fmla="*/ 3461 h 259"/>
                  <a:gd name="T2" fmla="*/ 805 w 191"/>
                  <a:gd name="T3" fmla="*/ 2878 h 259"/>
                  <a:gd name="T4" fmla="*/ 1075 w 191"/>
                  <a:gd name="T5" fmla="*/ 2094 h 259"/>
                  <a:gd name="T6" fmla="*/ 1554 w 191"/>
                  <a:gd name="T7" fmla="*/ 1260 h 259"/>
                  <a:gd name="T8" fmla="*/ 1925 w 191"/>
                  <a:gd name="T9" fmla="*/ 977 h 259"/>
                  <a:gd name="T10" fmla="*/ 2099 w 191"/>
                  <a:gd name="T11" fmla="*/ 500 h 259"/>
                  <a:gd name="T12" fmla="*/ 1979 w 191"/>
                  <a:gd name="T13" fmla="*/ 0 h 259"/>
                  <a:gd name="T14" fmla="*/ 1775 w 191"/>
                  <a:gd name="T15" fmla="*/ 743 h 259"/>
                  <a:gd name="T16" fmla="*/ 1015 w 191"/>
                  <a:gd name="T17" fmla="*/ 1301 h 259"/>
                  <a:gd name="T18" fmla="*/ 635 w 191"/>
                  <a:gd name="T19" fmla="*/ 2701 h 259"/>
                  <a:gd name="T20" fmla="*/ 0 w 191"/>
                  <a:gd name="T21" fmla="*/ 3461 h 2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1" h="259">
                    <a:moveTo>
                      <a:pt x="0" y="256"/>
                    </a:moveTo>
                    <a:cubicBezTo>
                      <a:pt x="20" y="258"/>
                      <a:pt x="57" y="246"/>
                      <a:pt x="72" y="213"/>
                    </a:cubicBezTo>
                    <a:cubicBezTo>
                      <a:pt x="86" y="180"/>
                      <a:pt x="84" y="182"/>
                      <a:pt x="96" y="155"/>
                    </a:cubicBezTo>
                    <a:cubicBezTo>
                      <a:pt x="108" y="128"/>
                      <a:pt x="120" y="103"/>
                      <a:pt x="139" y="93"/>
                    </a:cubicBezTo>
                    <a:cubicBezTo>
                      <a:pt x="158" y="84"/>
                      <a:pt x="164" y="89"/>
                      <a:pt x="172" y="72"/>
                    </a:cubicBezTo>
                    <a:cubicBezTo>
                      <a:pt x="180" y="56"/>
                      <a:pt x="186" y="48"/>
                      <a:pt x="188" y="37"/>
                    </a:cubicBezTo>
                    <a:cubicBezTo>
                      <a:pt x="191" y="27"/>
                      <a:pt x="185" y="13"/>
                      <a:pt x="177" y="0"/>
                    </a:cubicBezTo>
                    <a:cubicBezTo>
                      <a:pt x="184" y="19"/>
                      <a:pt x="179" y="34"/>
                      <a:pt x="159" y="55"/>
                    </a:cubicBezTo>
                    <a:cubicBezTo>
                      <a:pt x="139" y="76"/>
                      <a:pt x="108" y="72"/>
                      <a:pt x="91" y="96"/>
                    </a:cubicBezTo>
                    <a:cubicBezTo>
                      <a:pt x="73" y="121"/>
                      <a:pt x="73" y="167"/>
                      <a:pt x="57" y="200"/>
                    </a:cubicBezTo>
                    <a:cubicBezTo>
                      <a:pt x="41" y="234"/>
                      <a:pt x="14" y="259"/>
                      <a:pt x="0" y="256"/>
                    </a:cubicBezTo>
                    <a:close/>
                  </a:path>
                </a:pathLst>
              </a:custGeom>
              <a:solidFill>
                <a:srgbClr val="C304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93" name="Freeform 77"/>
              <p:cNvSpPr>
                <a:spLocks/>
              </p:cNvSpPr>
              <p:nvPr/>
            </p:nvSpPr>
            <p:spPr bwMode="auto">
              <a:xfrm>
                <a:off x="4573" y="2239"/>
                <a:ext cx="51" cy="105"/>
              </a:xfrm>
              <a:custGeom>
                <a:avLst/>
                <a:gdLst>
                  <a:gd name="T0" fmla="*/ 242 w 23"/>
                  <a:gd name="T1" fmla="*/ 0 h 44"/>
                  <a:gd name="T2" fmla="*/ 173 w 23"/>
                  <a:gd name="T3" fmla="*/ 599 h 44"/>
                  <a:gd name="T4" fmla="*/ 206 w 23"/>
                  <a:gd name="T5" fmla="*/ 325 h 44"/>
                  <a:gd name="T6" fmla="*/ 251 w 23"/>
                  <a:gd name="T7" fmla="*/ 41 h 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44">
                    <a:moveTo>
                      <a:pt x="22" y="0"/>
                    </a:moveTo>
                    <a:cubicBezTo>
                      <a:pt x="14" y="15"/>
                      <a:pt x="0" y="28"/>
                      <a:pt x="16" y="44"/>
                    </a:cubicBezTo>
                    <a:cubicBezTo>
                      <a:pt x="12" y="34"/>
                      <a:pt x="16" y="32"/>
                      <a:pt x="19" y="24"/>
                    </a:cubicBezTo>
                    <a:cubicBezTo>
                      <a:pt x="21" y="17"/>
                      <a:pt x="19" y="9"/>
                      <a:pt x="23"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94" name="Freeform 78"/>
              <p:cNvSpPr>
                <a:spLocks/>
              </p:cNvSpPr>
              <p:nvPr/>
            </p:nvSpPr>
            <p:spPr bwMode="auto">
              <a:xfrm>
                <a:off x="4617" y="2215"/>
                <a:ext cx="23" cy="17"/>
              </a:xfrm>
              <a:custGeom>
                <a:avLst/>
                <a:gdLst>
                  <a:gd name="T0" fmla="*/ 28 w 10"/>
                  <a:gd name="T1" fmla="*/ 12 h 7"/>
                  <a:gd name="T2" fmla="*/ 28 w 10"/>
                  <a:gd name="T3" fmla="*/ 100 h 7"/>
                  <a:gd name="T4" fmla="*/ 37 w 10"/>
                  <a:gd name="T5" fmla="*/ 0 h 7"/>
                  <a:gd name="T6" fmla="*/ 0 60000 65536"/>
                  <a:gd name="T7" fmla="*/ 0 60000 65536"/>
                  <a:gd name="T8" fmla="*/ 0 60000 65536"/>
                </a:gdLst>
                <a:ahLst/>
                <a:cxnLst>
                  <a:cxn ang="T6">
                    <a:pos x="T0" y="T1"/>
                  </a:cxn>
                  <a:cxn ang="T7">
                    <a:pos x="T2" y="T3"/>
                  </a:cxn>
                  <a:cxn ang="T8">
                    <a:pos x="T4" y="T5"/>
                  </a:cxn>
                </a:cxnLst>
                <a:rect l="0" t="0" r="r" b="b"/>
                <a:pathLst>
                  <a:path w="10" h="7">
                    <a:moveTo>
                      <a:pt x="2" y="1"/>
                    </a:moveTo>
                    <a:cubicBezTo>
                      <a:pt x="1" y="3"/>
                      <a:pt x="0" y="5"/>
                      <a:pt x="2" y="7"/>
                    </a:cubicBezTo>
                    <a:cubicBezTo>
                      <a:pt x="8" y="6"/>
                      <a:pt x="10"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95" name="Freeform 79"/>
              <p:cNvSpPr>
                <a:spLocks/>
              </p:cNvSpPr>
              <p:nvPr/>
            </p:nvSpPr>
            <p:spPr bwMode="auto">
              <a:xfrm>
                <a:off x="4642" y="2053"/>
                <a:ext cx="81" cy="67"/>
              </a:xfrm>
              <a:custGeom>
                <a:avLst/>
                <a:gdLst>
                  <a:gd name="T0" fmla="*/ 227 w 36"/>
                  <a:gd name="T1" fmla="*/ 57 h 28"/>
                  <a:gd name="T2" fmla="*/ 173 w 36"/>
                  <a:gd name="T3" fmla="*/ 258 h 28"/>
                  <a:gd name="T4" fmla="*/ 299 w 36"/>
                  <a:gd name="T5" fmla="*/ 108 h 28"/>
                  <a:gd name="T6" fmla="*/ 376 w 36"/>
                  <a:gd name="T7" fmla="*/ 0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28">
                    <a:moveTo>
                      <a:pt x="20" y="4"/>
                    </a:moveTo>
                    <a:cubicBezTo>
                      <a:pt x="12" y="8"/>
                      <a:pt x="0" y="28"/>
                      <a:pt x="15" y="19"/>
                    </a:cubicBezTo>
                    <a:cubicBezTo>
                      <a:pt x="18" y="17"/>
                      <a:pt x="23" y="11"/>
                      <a:pt x="26" y="8"/>
                    </a:cubicBezTo>
                    <a:cubicBezTo>
                      <a:pt x="29" y="5"/>
                      <a:pt x="36" y="5"/>
                      <a:pt x="3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96" name="Freeform 80"/>
              <p:cNvSpPr>
                <a:spLocks/>
              </p:cNvSpPr>
              <p:nvPr/>
            </p:nvSpPr>
            <p:spPr bwMode="auto">
              <a:xfrm>
                <a:off x="4727" y="2039"/>
                <a:ext cx="9" cy="14"/>
              </a:xfrm>
              <a:custGeom>
                <a:avLst/>
                <a:gdLst>
                  <a:gd name="T0" fmla="*/ 11 w 4"/>
                  <a:gd name="T1" fmla="*/ 12 h 6"/>
                  <a:gd name="T2" fmla="*/ 0 w 4"/>
                  <a:gd name="T3" fmla="*/ 77 h 6"/>
                  <a:gd name="T4" fmla="*/ 45 w 4"/>
                  <a:gd name="T5" fmla="*/ 0 h 6"/>
                  <a:gd name="T6" fmla="*/ 25 w 4"/>
                  <a:gd name="T7" fmla="*/ 12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6">
                    <a:moveTo>
                      <a:pt x="1" y="1"/>
                    </a:moveTo>
                    <a:cubicBezTo>
                      <a:pt x="0" y="3"/>
                      <a:pt x="0" y="4"/>
                      <a:pt x="0" y="6"/>
                    </a:cubicBezTo>
                    <a:cubicBezTo>
                      <a:pt x="3" y="4"/>
                      <a:pt x="3" y="3"/>
                      <a:pt x="4" y="0"/>
                    </a:cubicBezTo>
                    <a:cubicBezTo>
                      <a:pt x="3" y="0"/>
                      <a:pt x="2" y="1"/>
                      <a:pt x="2"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97" name="Freeform 81"/>
              <p:cNvSpPr>
                <a:spLocks/>
              </p:cNvSpPr>
              <p:nvPr/>
            </p:nvSpPr>
            <p:spPr bwMode="auto">
              <a:xfrm>
                <a:off x="4973" y="2203"/>
                <a:ext cx="255" cy="396"/>
              </a:xfrm>
              <a:custGeom>
                <a:avLst/>
                <a:gdLst>
                  <a:gd name="T0" fmla="*/ 0 w 114"/>
                  <a:gd name="T1" fmla="*/ 2254 h 166"/>
                  <a:gd name="T2" fmla="*/ 470 w 114"/>
                  <a:gd name="T3" fmla="*/ 978 h 166"/>
                  <a:gd name="T4" fmla="*/ 915 w 114"/>
                  <a:gd name="T5" fmla="*/ 518 h 166"/>
                  <a:gd name="T6" fmla="*/ 1275 w 114"/>
                  <a:gd name="T7" fmla="*/ 0 h 166"/>
                  <a:gd name="T8" fmla="*/ 850 w 114"/>
                  <a:gd name="T9" fmla="*/ 422 h 166"/>
                  <a:gd name="T10" fmla="*/ 360 w 114"/>
                  <a:gd name="T11" fmla="*/ 1019 h 166"/>
                  <a:gd name="T12" fmla="*/ 0 w 114"/>
                  <a:gd name="T13" fmla="*/ 2254 h 1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4" h="166">
                    <a:moveTo>
                      <a:pt x="0" y="166"/>
                    </a:moveTo>
                    <a:cubicBezTo>
                      <a:pt x="10" y="150"/>
                      <a:pt x="28" y="96"/>
                      <a:pt x="42" y="72"/>
                    </a:cubicBezTo>
                    <a:cubicBezTo>
                      <a:pt x="56" y="48"/>
                      <a:pt x="64" y="46"/>
                      <a:pt x="82" y="38"/>
                    </a:cubicBezTo>
                    <a:cubicBezTo>
                      <a:pt x="100" y="31"/>
                      <a:pt x="109" y="11"/>
                      <a:pt x="114" y="0"/>
                    </a:cubicBezTo>
                    <a:cubicBezTo>
                      <a:pt x="106" y="16"/>
                      <a:pt x="96" y="23"/>
                      <a:pt x="76" y="31"/>
                    </a:cubicBezTo>
                    <a:cubicBezTo>
                      <a:pt x="56" y="38"/>
                      <a:pt x="41" y="46"/>
                      <a:pt x="32" y="75"/>
                    </a:cubicBezTo>
                    <a:cubicBezTo>
                      <a:pt x="22" y="103"/>
                      <a:pt x="0" y="166"/>
                      <a:pt x="0" y="166"/>
                    </a:cubicBezTo>
                    <a:close/>
                  </a:path>
                </a:pathLst>
              </a:custGeom>
              <a:solidFill>
                <a:srgbClr val="980E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98" name="Freeform 82"/>
              <p:cNvSpPr>
                <a:spLocks/>
              </p:cNvSpPr>
              <p:nvPr/>
            </p:nvSpPr>
            <p:spPr bwMode="auto">
              <a:xfrm>
                <a:off x="4506" y="1908"/>
                <a:ext cx="749" cy="817"/>
              </a:xfrm>
              <a:custGeom>
                <a:avLst/>
                <a:gdLst>
                  <a:gd name="T0" fmla="*/ 1764 w 335"/>
                  <a:gd name="T1" fmla="*/ 403 h 343"/>
                  <a:gd name="T2" fmla="*/ 885 w 335"/>
                  <a:gd name="T3" fmla="*/ 312 h 343"/>
                  <a:gd name="T4" fmla="*/ 805 w 335"/>
                  <a:gd name="T5" fmla="*/ 624 h 343"/>
                  <a:gd name="T6" fmla="*/ 425 w 335"/>
                  <a:gd name="T7" fmla="*/ 703 h 343"/>
                  <a:gd name="T8" fmla="*/ 470 w 335"/>
                  <a:gd name="T9" fmla="*/ 1067 h 343"/>
                  <a:gd name="T10" fmla="*/ 170 w 335"/>
                  <a:gd name="T11" fmla="*/ 1243 h 343"/>
                  <a:gd name="T12" fmla="*/ 380 w 335"/>
                  <a:gd name="T13" fmla="*/ 1663 h 343"/>
                  <a:gd name="T14" fmla="*/ 20 w 335"/>
                  <a:gd name="T15" fmla="*/ 2151 h 343"/>
                  <a:gd name="T16" fmla="*/ 470 w 335"/>
                  <a:gd name="T17" fmla="*/ 2961 h 343"/>
                  <a:gd name="T18" fmla="*/ 841 w 335"/>
                  <a:gd name="T19" fmla="*/ 3621 h 343"/>
                  <a:gd name="T20" fmla="*/ 1295 w 335"/>
                  <a:gd name="T21" fmla="*/ 4488 h 343"/>
                  <a:gd name="T22" fmla="*/ 2044 w 335"/>
                  <a:gd name="T23" fmla="*/ 4471 h 343"/>
                  <a:gd name="T24" fmla="*/ 2605 w 335"/>
                  <a:gd name="T25" fmla="*/ 3432 h 343"/>
                  <a:gd name="T26" fmla="*/ 3309 w 335"/>
                  <a:gd name="T27" fmla="*/ 2258 h 343"/>
                  <a:gd name="T28" fmla="*/ 3644 w 335"/>
                  <a:gd name="T29" fmla="*/ 1741 h 343"/>
                  <a:gd name="T30" fmla="*/ 3653 w 335"/>
                  <a:gd name="T31" fmla="*/ 1124 h 343"/>
                  <a:gd name="T32" fmla="*/ 3300 w 335"/>
                  <a:gd name="T33" fmla="*/ 341 h 343"/>
                  <a:gd name="T34" fmla="*/ 2884 w 335"/>
                  <a:gd name="T35" fmla="*/ 448 h 343"/>
                  <a:gd name="T36" fmla="*/ 2625 w 335"/>
                  <a:gd name="T37" fmla="*/ 29 h 343"/>
                  <a:gd name="T38" fmla="*/ 2281 w 335"/>
                  <a:gd name="T39" fmla="*/ 272 h 343"/>
                  <a:gd name="T40" fmla="*/ 1764 w 335"/>
                  <a:gd name="T41" fmla="*/ 403 h 3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35" h="343">
                    <a:moveTo>
                      <a:pt x="158" y="30"/>
                    </a:moveTo>
                    <a:cubicBezTo>
                      <a:pt x="128" y="22"/>
                      <a:pt x="87" y="17"/>
                      <a:pt x="79" y="23"/>
                    </a:cubicBezTo>
                    <a:cubicBezTo>
                      <a:pt x="69" y="31"/>
                      <a:pt x="80" y="38"/>
                      <a:pt x="72" y="46"/>
                    </a:cubicBezTo>
                    <a:cubicBezTo>
                      <a:pt x="63" y="55"/>
                      <a:pt x="42" y="45"/>
                      <a:pt x="38" y="52"/>
                    </a:cubicBezTo>
                    <a:cubicBezTo>
                      <a:pt x="33" y="62"/>
                      <a:pt x="48" y="72"/>
                      <a:pt x="42" y="79"/>
                    </a:cubicBezTo>
                    <a:cubicBezTo>
                      <a:pt x="37" y="85"/>
                      <a:pt x="20" y="76"/>
                      <a:pt x="15" y="92"/>
                    </a:cubicBezTo>
                    <a:cubicBezTo>
                      <a:pt x="10" y="107"/>
                      <a:pt x="35" y="114"/>
                      <a:pt x="34" y="123"/>
                    </a:cubicBezTo>
                    <a:cubicBezTo>
                      <a:pt x="32" y="141"/>
                      <a:pt x="0" y="136"/>
                      <a:pt x="2" y="159"/>
                    </a:cubicBezTo>
                    <a:cubicBezTo>
                      <a:pt x="4" y="185"/>
                      <a:pt x="23" y="201"/>
                      <a:pt x="42" y="219"/>
                    </a:cubicBezTo>
                    <a:cubicBezTo>
                      <a:pt x="58" y="235"/>
                      <a:pt x="69" y="247"/>
                      <a:pt x="75" y="268"/>
                    </a:cubicBezTo>
                    <a:cubicBezTo>
                      <a:pt x="82" y="294"/>
                      <a:pt x="89" y="320"/>
                      <a:pt x="116" y="332"/>
                    </a:cubicBezTo>
                    <a:cubicBezTo>
                      <a:pt x="137" y="342"/>
                      <a:pt x="162" y="343"/>
                      <a:pt x="183" y="331"/>
                    </a:cubicBezTo>
                    <a:cubicBezTo>
                      <a:pt x="212" y="315"/>
                      <a:pt x="230" y="265"/>
                      <a:pt x="233" y="254"/>
                    </a:cubicBezTo>
                    <a:cubicBezTo>
                      <a:pt x="242" y="227"/>
                      <a:pt x="259" y="181"/>
                      <a:pt x="296" y="167"/>
                    </a:cubicBezTo>
                    <a:cubicBezTo>
                      <a:pt x="317" y="161"/>
                      <a:pt x="316" y="145"/>
                      <a:pt x="326" y="129"/>
                    </a:cubicBezTo>
                    <a:cubicBezTo>
                      <a:pt x="333" y="118"/>
                      <a:pt x="335" y="96"/>
                      <a:pt x="327" y="83"/>
                    </a:cubicBezTo>
                    <a:cubicBezTo>
                      <a:pt x="310" y="59"/>
                      <a:pt x="305" y="26"/>
                      <a:pt x="295" y="25"/>
                    </a:cubicBezTo>
                    <a:cubicBezTo>
                      <a:pt x="285" y="23"/>
                      <a:pt x="272" y="38"/>
                      <a:pt x="258" y="33"/>
                    </a:cubicBezTo>
                    <a:cubicBezTo>
                      <a:pt x="243" y="29"/>
                      <a:pt x="246" y="5"/>
                      <a:pt x="235" y="2"/>
                    </a:cubicBezTo>
                    <a:cubicBezTo>
                      <a:pt x="225" y="0"/>
                      <a:pt x="214" y="10"/>
                      <a:pt x="204" y="20"/>
                    </a:cubicBezTo>
                    <a:cubicBezTo>
                      <a:pt x="191" y="33"/>
                      <a:pt x="168" y="33"/>
                      <a:pt x="158" y="30"/>
                    </a:cubicBez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PT" sz="2000">
                  <a:latin typeface="+mj-lt"/>
                </a:endParaRPr>
              </a:p>
            </p:txBody>
          </p:sp>
        </p:grpSp>
        <p:sp>
          <p:nvSpPr>
            <p:cNvPr id="79" name="Multiplicar 78"/>
            <p:cNvSpPr/>
            <p:nvPr/>
          </p:nvSpPr>
          <p:spPr>
            <a:xfrm rot="20111797">
              <a:off x="6255915" y="4128635"/>
              <a:ext cx="671811" cy="670905"/>
            </a:xfrm>
            <a:prstGeom prst="mathMultiply">
              <a:avLst>
                <a:gd name="adj1" fmla="val 9609"/>
              </a:avLst>
            </a:prstGeom>
            <a:solidFill>
              <a:srgbClr val="FFFF00">
                <a:alpha val="36078"/>
              </a:srgbClr>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2000">
                <a:latin typeface="+mj-lt"/>
              </a:endParaRPr>
            </a:p>
          </p:txBody>
        </p:sp>
        <p:sp>
          <p:nvSpPr>
            <p:cNvPr id="80" name="CaixaDeTexto 79"/>
            <p:cNvSpPr txBox="1"/>
            <p:nvPr/>
          </p:nvSpPr>
          <p:spPr>
            <a:xfrm rot="19775701">
              <a:off x="6299779" y="4357424"/>
              <a:ext cx="580899" cy="233897"/>
            </a:xfrm>
            <a:prstGeom prst="rect">
              <a:avLst/>
            </a:prstGeom>
            <a:noFill/>
          </p:spPr>
          <p:txBody>
            <a:bodyPr wrap="square" rtlCol="0">
              <a:spAutoFit/>
            </a:bodyPr>
            <a:lstStyle/>
            <a:p>
              <a:pPr algn="ctr"/>
              <a:r>
                <a:rPr lang="pt-PT" sz="2000" b="1" dirty="0" smtClean="0">
                  <a:latin typeface="+mj-lt"/>
                  <a:cs typeface="Arial" panose="020B0604020202020204" pitchFamily="34" charset="0"/>
                </a:rPr>
                <a:t>PTP1B</a:t>
              </a:r>
              <a:endParaRPr lang="pt-PT" sz="2000" b="1" dirty="0">
                <a:latin typeface="+mj-lt"/>
                <a:cs typeface="Arial" panose="020B0604020202020204" pitchFamily="34" charset="0"/>
              </a:endParaRPr>
            </a:p>
          </p:txBody>
        </p:sp>
        <p:grpSp>
          <p:nvGrpSpPr>
            <p:cNvPr id="81" name="Group 37"/>
            <p:cNvGrpSpPr>
              <a:grpSpLocks/>
            </p:cNvGrpSpPr>
            <p:nvPr/>
          </p:nvGrpSpPr>
          <p:grpSpPr bwMode="auto">
            <a:xfrm rot="16517889">
              <a:off x="6414616" y="3276017"/>
              <a:ext cx="355449" cy="517152"/>
              <a:chOff x="3663" y="2667"/>
              <a:chExt cx="650" cy="1112"/>
            </a:xfrm>
          </p:grpSpPr>
          <p:sp>
            <p:nvSpPr>
              <p:cNvPr id="84" name="Freeform 38"/>
              <p:cNvSpPr>
                <a:spLocks/>
              </p:cNvSpPr>
              <p:nvPr/>
            </p:nvSpPr>
            <p:spPr bwMode="auto">
              <a:xfrm>
                <a:off x="3663" y="2667"/>
                <a:ext cx="650" cy="1112"/>
              </a:xfrm>
              <a:custGeom>
                <a:avLst/>
                <a:gdLst>
                  <a:gd name="T0" fmla="*/ 1470 w 260"/>
                  <a:gd name="T1" fmla="*/ 819 h 417"/>
                  <a:gd name="T2" fmla="*/ 3158 w 260"/>
                  <a:gd name="T3" fmla="*/ 2275 h 417"/>
                  <a:gd name="T4" fmla="*/ 3208 w 260"/>
                  <a:gd name="T5" fmla="*/ 3435 h 417"/>
                  <a:gd name="T6" fmla="*/ 3645 w 260"/>
                  <a:gd name="T7" fmla="*/ 4552 h 417"/>
                  <a:gd name="T8" fmla="*/ 3783 w 260"/>
                  <a:gd name="T9" fmla="*/ 6792 h 417"/>
                  <a:gd name="T10" fmla="*/ 2125 w 260"/>
                  <a:gd name="T11" fmla="*/ 7907 h 417"/>
                  <a:gd name="T12" fmla="*/ 688 w 260"/>
                  <a:gd name="T13" fmla="*/ 6293 h 417"/>
                  <a:gd name="T14" fmla="*/ 395 w 260"/>
                  <a:gd name="T15" fmla="*/ 2411 h 417"/>
                  <a:gd name="T16" fmla="*/ 1470 w 260"/>
                  <a:gd name="T17" fmla="*/ 819 h 4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0" h="417">
                    <a:moveTo>
                      <a:pt x="94" y="43"/>
                    </a:moveTo>
                    <a:cubicBezTo>
                      <a:pt x="163" y="0"/>
                      <a:pt x="200" y="88"/>
                      <a:pt x="202" y="120"/>
                    </a:cubicBezTo>
                    <a:cubicBezTo>
                      <a:pt x="202" y="141"/>
                      <a:pt x="196" y="160"/>
                      <a:pt x="205" y="181"/>
                    </a:cubicBezTo>
                    <a:cubicBezTo>
                      <a:pt x="212" y="200"/>
                      <a:pt x="222" y="222"/>
                      <a:pt x="233" y="240"/>
                    </a:cubicBezTo>
                    <a:cubicBezTo>
                      <a:pt x="260" y="283"/>
                      <a:pt x="258" y="313"/>
                      <a:pt x="242" y="358"/>
                    </a:cubicBezTo>
                    <a:cubicBezTo>
                      <a:pt x="232" y="385"/>
                      <a:pt x="237" y="417"/>
                      <a:pt x="136" y="417"/>
                    </a:cubicBezTo>
                    <a:cubicBezTo>
                      <a:pt x="35" y="417"/>
                      <a:pt x="39" y="374"/>
                      <a:pt x="44" y="332"/>
                    </a:cubicBezTo>
                    <a:cubicBezTo>
                      <a:pt x="49" y="293"/>
                      <a:pt x="0" y="177"/>
                      <a:pt x="25" y="127"/>
                    </a:cubicBezTo>
                    <a:cubicBezTo>
                      <a:pt x="49" y="78"/>
                      <a:pt x="69" y="61"/>
                      <a:pt x="94" y="43"/>
                    </a:cubicBez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85" name="Freeform 39"/>
              <p:cNvSpPr>
                <a:spLocks/>
              </p:cNvSpPr>
              <p:nvPr/>
            </p:nvSpPr>
            <p:spPr bwMode="auto">
              <a:xfrm>
                <a:off x="3706" y="2779"/>
                <a:ext cx="300" cy="944"/>
              </a:xfrm>
              <a:custGeom>
                <a:avLst/>
                <a:gdLst>
                  <a:gd name="T0" fmla="*/ 1875 w 120"/>
                  <a:gd name="T1" fmla="*/ 0 h 354"/>
                  <a:gd name="T2" fmla="*/ 300 w 120"/>
                  <a:gd name="T3" fmla="*/ 1784 h 354"/>
                  <a:gd name="T4" fmla="*/ 533 w 120"/>
                  <a:gd name="T5" fmla="*/ 4437 h 354"/>
                  <a:gd name="T6" fmla="*/ 595 w 120"/>
                  <a:gd name="T7" fmla="*/ 5973 h 354"/>
                  <a:gd name="T8" fmla="*/ 833 w 120"/>
                  <a:gd name="T9" fmla="*/ 6712 h 354"/>
                  <a:gd name="T10" fmla="*/ 863 w 120"/>
                  <a:gd name="T11" fmla="*/ 5688 h 354"/>
                  <a:gd name="T12" fmla="*/ 800 w 120"/>
                  <a:gd name="T13" fmla="*/ 3107 h 354"/>
                  <a:gd name="T14" fmla="*/ 1875 w 120"/>
                  <a:gd name="T15" fmla="*/ 0 h 3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0" h="354">
                    <a:moveTo>
                      <a:pt x="120" y="0"/>
                    </a:moveTo>
                    <a:cubicBezTo>
                      <a:pt x="89" y="1"/>
                      <a:pt x="38" y="39"/>
                      <a:pt x="19" y="94"/>
                    </a:cubicBezTo>
                    <a:cubicBezTo>
                      <a:pt x="0" y="149"/>
                      <a:pt x="27" y="195"/>
                      <a:pt x="34" y="234"/>
                    </a:cubicBezTo>
                    <a:cubicBezTo>
                      <a:pt x="41" y="273"/>
                      <a:pt x="43" y="299"/>
                      <a:pt x="38" y="315"/>
                    </a:cubicBezTo>
                    <a:cubicBezTo>
                      <a:pt x="33" y="331"/>
                      <a:pt x="48" y="351"/>
                      <a:pt x="53" y="354"/>
                    </a:cubicBezTo>
                    <a:cubicBezTo>
                      <a:pt x="45" y="344"/>
                      <a:pt x="48" y="324"/>
                      <a:pt x="55" y="300"/>
                    </a:cubicBezTo>
                    <a:cubicBezTo>
                      <a:pt x="62" y="276"/>
                      <a:pt x="63" y="217"/>
                      <a:pt x="51" y="164"/>
                    </a:cubicBezTo>
                    <a:cubicBezTo>
                      <a:pt x="39" y="111"/>
                      <a:pt x="51" y="26"/>
                      <a:pt x="120" y="0"/>
                    </a:cubicBez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86" name="Freeform 40"/>
              <p:cNvSpPr>
                <a:spLocks/>
              </p:cNvSpPr>
              <p:nvPr/>
            </p:nvSpPr>
            <p:spPr bwMode="auto">
              <a:xfrm>
                <a:off x="3998" y="2853"/>
                <a:ext cx="313" cy="904"/>
              </a:xfrm>
              <a:custGeom>
                <a:avLst/>
                <a:gdLst>
                  <a:gd name="T0" fmla="*/ 659 w 125"/>
                  <a:gd name="T1" fmla="*/ 0 h 339"/>
                  <a:gd name="T2" fmla="*/ 909 w 125"/>
                  <a:gd name="T3" fmla="*/ 1421 h 339"/>
                  <a:gd name="T4" fmla="*/ 1367 w 125"/>
                  <a:gd name="T5" fmla="*/ 3037 h 339"/>
                  <a:gd name="T6" fmla="*/ 1600 w 125"/>
                  <a:gd name="T7" fmla="*/ 5325 h 339"/>
                  <a:gd name="T8" fmla="*/ 1272 w 125"/>
                  <a:gd name="T9" fmla="*/ 6123 h 339"/>
                  <a:gd name="T10" fmla="*/ 0 w 125"/>
                  <a:gd name="T11" fmla="*/ 6429 h 339"/>
                  <a:gd name="T12" fmla="*/ 1272 w 125"/>
                  <a:gd name="T13" fmla="*/ 5176 h 339"/>
                  <a:gd name="T14" fmla="*/ 676 w 125"/>
                  <a:gd name="T15" fmla="*/ 2333 h 339"/>
                  <a:gd name="T16" fmla="*/ 659 w 125"/>
                  <a:gd name="T17" fmla="*/ 0 h 3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5" h="339">
                    <a:moveTo>
                      <a:pt x="42" y="0"/>
                    </a:moveTo>
                    <a:cubicBezTo>
                      <a:pt x="52" y="13"/>
                      <a:pt x="62" y="31"/>
                      <a:pt x="58" y="75"/>
                    </a:cubicBezTo>
                    <a:cubicBezTo>
                      <a:pt x="55" y="119"/>
                      <a:pt x="73" y="133"/>
                      <a:pt x="87" y="160"/>
                    </a:cubicBezTo>
                    <a:cubicBezTo>
                      <a:pt x="101" y="188"/>
                      <a:pt x="125" y="228"/>
                      <a:pt x="102" y="281"/>
                    </a:cubicBezTo>
                    <a:cubicBezTo>
                      <a:pt x="93" y="301"/>
                      <a:pt x="91" y="314"/>
                      <a:pt x="81" y="323"/>
                    </a:cubicBezTo>
                    <a:cubicBezTo>
                      <a:pt x="65" y="337"/>
                      <a:pt x="39" y="339"/>
                      <a:pt x="0" y="339"/>
                    </a:cubicBezTo>
                    <a:cubicBezTo>
                      <a:pt x="26" y="334"/>
                      <a:pt x="66" y="318"/>
                      <a:pt x="81" y="273"/>
                    </a:cubicBezTo>
                    <a:cubicBezTo>
                      <a:pt x="97" y="229"/>
                      <a:pt x="49" y="178"/>
                      <a:pt x="43" y="123"/>
                    </a:cubicBezTo>
                    <a:cubicBezTo>
                      <a:pt x="37" y="69"/>
                      <a:pt x="58" y="35"/>
                      <a:pt x="42"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87" name="Freeform 41"/>
              <p:cNvSpPr>
                <a:spLocks/>
              </p:cNvSpPr>
              <p:nvPr/>
            </p:nvSpPr>
            <p:spPr bwMode="auto">
              <a:xfrm>
                <a:off x="3723" y="2837"/>
                <a:ext cx="160" cy="323"/>
              </a:xfrm>
              <a:custGeom>
                <a:avLst/>
                <a:gdLst>
                  <a:gd name="T0" fmla="*/ 1000 w 64"/>
                  <a:gd name="T1" fmla="*/ 0 h 121"/>
                  <a:gd name="T2" fmla="*/ 113 w 64"/>
                  <a:gd name="T3" fmla="*/ 2301 h 121"/>
                  <a:gd name="T4" fmla="*/ 1000 w 64"/>
                  <a:gd name="T5" fmla="*/ 0 h 121"/>
                  <a:gd name="T6" fmla="*/ 0 60000 65536"/>
                  <a:gd name="T7" fmla="*/ 0 60000 65536"/>
                  <a:gd name="T8" fmla="*/ 0 60000 65536"/>
                </a:gdLst>
                <a:ahLst/>
                <a:cxnLst>
                  <a:cxn ang="T6">
                    <a:pos x="T0" y="T1"/>
                  </a:cxn>
                  <a:cxn ang="T7">
                    <a:pos x="T2" y="T3"/>
                  </a:cxn>
                  <a:cxn ang="T8">
                    <a:pos x="T4" y="T5"/>
                  </a:cxn>
                </a:cxnLst>
                <a:rect l="0" t="0" r="r" b="b"/>
                <a:pathLst>
                  <a:path w="64" h="121">
                    <a:moveTo>
                      <a:pt x="64" y="0"/>
                    </a:moveTo>
                    <a:cubicBezTo>
                      <a:pt x="46" y="14"/>
                      <a:pt x="0" y="60"/>
                      <a:pt x="7" y="121"/>
                    </a:cubicBezTo>
                    <a:cubicBezTo>
                      <a:pt x="11" y="103"/>
                      <a:pt x="25" y="35"/>
                      <a:pt x="6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88" name="Freeform 42"/>
              <p:cNvSpPr>
                <a:spLocks/>
              </p:cNvSpPr>
              <p:nvPr/>
            </p:nvSpPr>
            <p:spPr bwMode="auto">
              <a:xfrm>
                <a:off x="3786" y="3573"/>
                <a:ext cx="25" cy="123"/>
              </a:xfrm>
              <a:custGeom>
                <a:avLst/>
                <a:gdLst>
                  <a:gd name="T0" fmla="*/ 145 w 10"/>
                  <a:gd name="T1" fmla="*/ 0 h 46"/>
                  <a:gd name="T2" fmla="*/ 158 w 10"/>
                  <a:gd name="T3" fmla="*/ 880 h 46"/>
                  <a:gd name="T4" fmla="*/ 0 60000 65536"/>
                  <a:gd name="T5" fmla="*/ 0 60000 65536"/>
                </a:gdLst>
                <a:ahLst/>
                <a:cxnLst>
                  <a:cxn ang="T4">
                    <a:pos x="T0" y="T1"/>
                  </a:cxn>
                  <a:cxn ang="T5">
                    <a:pos x="T2" y="T3"/>
                  </a:cxn>
                </a:cxnLst>
                <a:rect l="0" t="0" r="r" b="b"/>
                <a:pathLst>
                  <a:path w="10" h="46">
                    <a:moveTo>
                      <a:pt x="9" y="0"/>
                    </a:moveTo>
                    <a:cubicBezTo>
                      <a:pt x="4" y="15"/>
                      <a:pt x="0" y="33"/>
                      <a:pt x="10" y="4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000">
                  <a:latin typeface="+mj-lt"/>
                </a:endParaRPr>
              </a:p>
            </p:txBody>
          </p:sp>
          <p:sp>
            <p:nvSpPr>
              <p:cNvPr id="89" name="Freeform 43"/>
              <p:cNvSpPr>
                <a:spLocks/>
              </p:cNvSpPr>
              <p:nvPr/>
            </p:nvSpPr>
            <p:spPr bwMode="auto">
              <a:xfrm>
                <a:off x="3663" y="2667"/>
                <a:ext cx="650" cy="1112"/>
              </a:xfrm>
              <a:custGeom>
                <a:avLst/>
                <a:gdLst>
                  <a:gd name="T0" fmla="*/ 1470 w 260"/>
                  <a:gd name="T1" fmla="*/ 819 h 417"/>
                  <a:gd name="T2" fmla="*/ 3158 w 260"/>
                  <a:gd name="T3" fmla="*/ 2275 h 417"/>
                  <a:gd name="T4" fmla="*/ 3208 w 260"/>
                  <a:gd name="T5" fmla="*/ 3435 h 417"/>
                  <a:gd name="T6" fmla="*/ 3645 w 260"/>
                  <a:gd name="T7" fmla="*/ 4552 h 417"/>
                  <a:gd name="T8" fmla="*/ 3783 w 260"/>
                  <a:gd name="T9" fmla="*/ 6792 h 417"/>
                  <a:gd name="T10" fmla="*/ 2125 w 260"/>
                  <a:gd name="T11" fmla="*/ 7907 h 417"/>
                  <a:gd name="T12" fmla="*/ 688 w 260"/>
                  <a:gd name="T13" fmla="*/ 6293 h 417"/>
                  <a:gd name="T14" fmla="*/ 395 w 260"/>
                  <a:gd name="T15" fmla="*/ 2411 h 417"/>
                  <a:gd name="T16" fmla="*/ 1470 w 260"/>
                  <a:gd name="T17" fmla="*/ 819 h 4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0" h="417">
                    <a:moveTo>
                      <a:pt x="94" y="43"/>
                    </a:moveTo>
                    <a:cubicBezTo>
                      <a:pt x="163" y="0"/>
                      <a:pt x="200" y="88"/>
                      <a:pt x="202" y="120"/>
                    </a:cubicBezTo>
                    <a:cubicBezTo>
                      <a:pt x="202" y="141"/>
                      <a:pt x="196" y="160"/>
                      <a:pt x="205" y="181"/>
                    </a:cubicBezTo>
                    <a:cubicBezTo>
                      <a:pt x="212" y="200"/>
                      <a:pt x="222" y="222"/>
                      <a:pt x="233" y="240"/>
                    </a:cubicBezTo>
                    <a:cubicBezTo>
                      <a:pt x="260" y="283"/>
                      <a:pt x="258" y="313"/>
                      <a:pt x="242" y="358"/>
                    </a:cubicBezTo>
                    <a:cubicBezTo>
                      <a:pt x="232" y="385"/>
                      <a:pt x="237" y="417"/>
                      <a:pt x="136" y="417"/>
                    </a:cubicBezTo>
                    <a:cubicBezTo>
                      <a:pt x="35" y="417"/>
                      <a:pt x="39" y="374"/>
                      <a:pt x="44" y="332"/>
                    </a:cubicBezTo>
                    <a:cubicBezTo>
                      <a:pt x="49" y="293"/>
                      <a:pt x="0" y="177"/>
                      <a:pt x="25" y="127"/>
                    </a:cubicBezTo>
                    <a:cubicBezTo>
                      <a:pt x="49" y="78"/>
                      <a:pt x="69" y="61"/>
                      <a:pt x="94" y="43"/>
                    </a:cubicBezTo>
                    <a:close/>
                  </a:path>
                </a:pathLst>
              </a:custGeom>
              <a:noFill/>
              <a:ln w="317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PT" sz="2000">
                  <a:latin typeface="+mj-lt"/>
                </a:endParaRPr>
              </a:p>
            </p:txBody>
          </p:sp>
        </p:grpSp>
        <p:sp>
          <p:nvSpPr>
            <p:cNvPr id="82" name="Freeform 35"/>
            <p:cNvSpPr>
              <a:spLocks/>
            </p:cNvSpPr>
            <p:nvPr/>
          </p:nvSpPr>
          <p:spPr bwMode="auto">
            <a:xfrm rot="4662475">
              <a:off x="6245331" y="3623593"/>
              <a:ext cx="118936" cy="207729"/>
            </a:xfrm>
            <a:custGeom>
              <a:avLst/>
              <a:gdLst>
                <a:gd name="T0" fmla="*/ 975 w 86"/>
                <a:gd name="T1" fmla="*/ 1328 h 139"/>
                <a:gd name="T2" fmla="*/ 918 w 86"/>
                <a:gd name="T3" fmla="*/ 1143 h 139"/>
                <a:gd name="T4" fmla="*/ 0 w 86"/>
                <a:gd name="T5" fmla="*/ 12 h 139"/>
                <a:gd name="T6" fmla="*/ 696 w 86"/>
                <a:gd name="T7" fmla="*/ 1205 h 139"/>
                <a:gd name="T8" fmla="*/ 753 w 86"/>
                <a:gd name="T9" fmla="*/ 1406 h 139"/>
                <a:gd name="T10" fmla="*/ 590 w 86"/>
                <a:gd name="T11" fmla="*/ 1472 h 139"/>
                <a:gd name="T12" fmla="*/ 1036 w 86"/>
                <a:gd name="T13" fmla="*/ 1844 h 139"/>
                <a:gd name="T14" fmla="*/ 1131 w 86"/>
                <a:gd name="T15" fmla="*/ 1271 h 139"/>
                <a:gd name="T16" fmla="*/ 975 w 86"/>
                <a:gd name="T17" fmla="*/ 1328 h 1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6" h="139">
                  <a:moveTo>
                    <a:pt x="74" y="100"/>
                  </a:moveTo>
                  <a:cubicBezTo>
                    <a:pt x="70" y="86"/>
                    <a:pt x="70" y="86"/>
                    <a:pt x="70" y="86"/>
                  </a:cubicBezTo>
                  <a:cubicBezTo>
                    <a:pt x="61" y="53"/>
                    <a:pt x="38" y="0"/>
                    <a:pt x="0" y="1"/>
                  </a:cubicBezTo>
                  <a:cubicBezTo>
                    <a:pt x="35" y="8"/>
                    <a:pt x="44" y="60"/>
                    <a:pt x="53" y="91"/>
                  </a:cubicBezTo>
                  <a:cubicBezTo>
                    <a:pt x="57" y="106"/>
                    <a:pt x="57" y="106"/>
                    <a:pt x="57" y="106"/>
                  </a:cubicBezTo>
                  <a:cubicBezTo>
                    <a:pt x="45" y="111"/>
                    <a:pt x="45" y="111"/>
                    <a:pt x="45" y="111"/>
                  </a:cubicBezTo>
                  <a:cubicBezTo>
                    <a:pt x="79" y="139"/>
                    <a:pt x="79" y="139"/>
                    <a:pt x="79" y="139"/>
                  </a:cubicBezTo>
                  <a:cubicBezTo>
                    <a:pt x="86" y="96"/>
                    <a:pt x="86" y="96"/>
                    <a:pt x="86" y="96"/>
                  </a:cubicBezTo>
                  <a:lnTo>
                    <a:pt x="74" y="100"/>
                  </a:lnTo>
                  <a:close/>
                </a:path>
              </a:pathLst>
            </a:custGeom>
            <a:solidFill>
              <a:schemeClr val="bg1">
                <a:lumMod val="85000"/>
              </a:schemeClr>
            </a:solidFill>
            <a:ln w="3175" cap="rnd">
              <a:solidFill>
                <a:srgbClr val="000000"/>
              </a:solidFill>
              <a:prstDash val="solid"/>
              <a:round/>
              <a:headEnd/>
              <a:tailEnd/>
            </a:ln>
          </p:spPr>
          <p:txBody>
            <a:bodyPr/>
            <a:lstStyle/>
            <a:p>
              <a:endParaRPr lang="pt-PT" sz="2000">
                <a:latin typeface="+mj-lt"/>
              </a:endParaRPr>
            </a:p>
          </p:txBody>
        </p:sp>
        <p:sp>
          <p:nvSpPr>
            <p:cNvPr id="83" name="CaixaDeTexto 82"/>
            <p:cNvSpPr txBox="1"/>
            <p:nvPr/>
          </p:nvSpPr>
          <p:spPr>
            <a:xfrm>
              <a:off x="6297116" y="3421548"/>
              <a:ext cx="649946" cy="233897"/>
            </a:xfrm>
            <a:prstGeom prst="rect">
              <a:avLst/>
            </a:prstGeom>
            <a:noFill/>
          </p:spPr>
          <p:txBody>
            <a:bodyPr wrap="square" rtlCol="0">
              <a:spAutoFit/>
            </a:bodyPr>
            <a:lstStyle/>
            <a:p>
              <a:pPr algn="ctr"/>
              <a:r>
                <a:rPr lang="pt-PT" sz="2000" dirty="0" smtClean="0">
                  <a:latin typeface="+mj-lt"/>
                </a:rPr>
                <a:t>mTORC2</a:t>
              </a:r>
              <a:endParaRPr lang="pt-PT" sz="2000" dirty="0">
                <a:latin typeface="+mj-lt"/>
              </a:endParaRPr>
            </a:p>
          </p:txBody>
        </p:sp>
      </p:grpSp>
      <p:sp>
        <p:nvSpPr>
          <p:cNvPr id="7" name="Retângulo 6"/>
          <p:cNvSpPr/>
          <p:nvPr/>
        </p:nvSpPr>
        <p:spPr>
          <a:xfrm>
            <a:off x="19938206" y="14178518"/>
            <a:ext cx="9277304" cy="369332"/>
          </a:xfrm>
          <a:prstGeom prst="rect">
            <a:avLst/>
          </a:prstGeom>
        </p:spPr>
        <p:txBody>
          <a:bodyPr wrap="square">
            <a:spAutoFit/>
          </a:bodyPr>
          <a:lstStyle/>
          <a:p>
            <a:pPr algn="ctr"/>
            <a:r>
              <a:rPr lang="en-US" sz="1800" b="1" dirty="0" smtClean="0">
                <a:latin typeface="Arial" panose="020B0604020202020204" pitchFamily="34" charset="0"/>
                <a:ea typeface="Calibri" panose="020F0502020204030204" pitchFamily="34" charset="0"/>
              </a:rPr>
              <a:t>Fig. 1:</a:t>
            </a:r>
            <a:r>
              <a:rPr lang="en-US" sz="1800" dirty="0" smtClean="0">
                <a:latin typeface="Arial" panose="020B0604020202020204" pitchFamily="34" charset="0"/>
                <a:ea typeface="Calibri" panose="020F0502020204030204" pitchFamily="34" charset="0"/>
              </a:rPr>
              <a:t> Representation </a:t>
            </a:r>
            <a:r>
              <a:rPr lang="en-US" sz="1800" dirty="0">
                <a:latin typeface="Arial" panose="020B0604020202020204" pitchFamily="34" charset="0"/>
                <a:ea typeface="Calibri" panose="020F0502020204030204" pitchFamily="34" charset="0"/>
              </a:rPr>
              <a:t>of insulin signaling pathway regulating glucose transport. </a:t>
            </a:r>
            <a:endParaRPr lang="pt-PT" sz="1800" dirty="0"/>
          </a:p>
        </p:txBody>
      </p:sp>
      <p:sp>
        <p:nvSpPr>
          <p:cNvPr id="406" name="Retângulo 405"/>
          <p:cNvSpPr/>
          <p:nvPr/>
        </p:nvSpPr>
        <p:spPr>
          <a:xfrm>
            <a:off x="2961561" y="15196347"/>
            <a:ext cx="9432845" cy="1162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2800" b="1" dirty="0">
              <a:solidFill>
                <a:schemeClr val="tx2">
                  <a:lumMod val="60000"/>
                  <a:lumOff val="40000"/>
                </a:schemeClr>
              </a:solidFill>
              <a:latin typeface="+mj-lt"/>
            </a:endParaRPr>
          </a:p>
          <a:p>
            <a:r>
              <a:rPr lang="en-US" sz="2800" b="1" i="1" dirty="0">
                <a:solidFill>
                  <a:schemeClr val="tx1"/>
                </a:solidFill>
                <a:latin typeface="+mj-lt"/>
              </a:rPr>
              <a:t>In vitro </a:t>
            </a:r>
            <a:r>
              <a:rPr lang="en-US" sz="2800" b="1" dirty="0">
                <a:solidFill>
                  <a:schemeClr val="tx1"/>
                </a:solidFill>
                <a:latin typeface="+mj-lt"/>
              </a:rPr>
              <a:t>inhibitory assay for </a:t>
            </a:r>
            <a:r>
              <a:rPr lang="en-US" sz="2800" b="1" dirty="0" smtClean="0">
                <a:solidFill>
                  <a:schemeClr val="tx1"/>
                </a:solidFill>
                <a:latin typeface="+mj-lt"/>
              </a:rPr>
              <a:t>PTP1B activity</a:t>
            </a:r>
            <a:endParaRPr lang="en-US" sz="2800" b="1" dirty="0">
              <a:solidFill>
                <a:schemeClr val="tx1"/>
              </a:solidFill>
              <a:latin typeface="+mj-lt"/>
            </a:endParaRPr>
          </a:p>
        </p:txBody>
      </p:sp>
      <p:sp>
        <p:nvSpPr>
          <p:cNvPr id="407" name="Retângulo: Cantos Arredondados 435">
            <a:extLst>
              <a:ext uri="{FF2B5EF4-FFF2-40B4-BE49-F238E27FC236}">
                <a16:creationId xmlns="" xmlns:a16="http://schemas.microsoft.com/office/drawing/2014/main" id="{7B7FB121-0CEC-4043-BB84-60380687AD25}"/>
              </a:ext>
            </a:extLst>
          </p:cNvPr>
          <p:cNvSpPr/>
          <p:nvPr/>
        </p:nvSpPr>
        <p:spPr>
          <a:xfrm>
            <a:off x="2985136" y="16357915"/>
            <a:ext cx="4354221" cy="2021546"/>
          </a:xfrm>
          <a:prstGeom prst="rect">
            <a:avLst/>
          </a:prstGeom>
          <a:solidFill>
            <a:schemeClr val="bg1"/>
          </a:solidFill>
          <a:ln w="38100">
            <a:solidFill>
              <a:srgbClr val="6032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2800" dirty="0">
              <a:latin typeface="+mj-lt"/>
            </a:endParaRPr>
          </a:p>
        </p:txBody>
      </p:sp>
      <p:sp>
        <p:nvSpPr>
          <p:cNvPr id="405" name="Retângulo 404"/>
          <p:cNvSpPr/>
          <p:nvPr/>
        </p:nvSpPr>
        <p:spPr>
          <a:xfrm>
            <a:off x="1513761" y="14471650"/>
            <a:ext cx="3136615" cy="990599"/>
          </a:xfrm>
          <a:prstGeom prst="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Methods</a:t>
            </a:r>
          </a:p>
        </p:txBody>
      </p:sp>
      <p:grpSp>
        <p:nvGrpSpPr>
          <p:cNvPr id="408" name="Group 243">
            <a:extLst>
              <a:ext uri="{FF2B5EF4-FFF2-40B4-BE49-F238E27FC236}">
                <a16:creationId xmlns="" xmlns:a16="http://schemas.microsoft.com/office/drawing/2014/main" id="{5091B47E-EABE-417B-B09B-2A17E8B852AB}"/>
              </a:ext>
            </a:extLst>
          </p:cNvPr>
          <p:cNvGrpSpPr>
            <a:grpSpLocks/>
          </p:cNvGrpSpPr>
          <p:nvPr/>
        </p:nvGrpSpPr>
        <p:grpSpPr bwMode="auto">
          <a:xfrm>
            <a:off x="3340211" y="16657440"/>
            <a:ext cx="926789" cy="1343360"/>
            <a:chOff x="3403" y="2549"/>
            <a:chExt cx="490" cy="814"/>
          </a:xfrm>
        </p:grpSpPr>
        <p:sp>
          <p:nvSpPr>
            <p:cNvPr id="409" name="Oval 244">
              <a:extLst>
                <a:ext uri="{FF2B5EF4-FFF2-40B4-BE49-F238E27FC236}">
                  <a16:creationId xmlns="" xmlns:a16="http://schemas.microsoft.com/office/drawing/2014/main" id="{83AD6256-94DF-4362-BB61-0F177EFFBA7E}"/>
                </a:ext>
              </a:extLst>
            </p:cNvPr>
            <p:cNvSpPr>
              <a:spLocks noChangeArrowheads="1"/>
            </p:cNvSpPr>
            <p:nvPr/>
          </p:nvSpPr>
          <p:spPr bwMode="auto">
            <a:xfrm>
              <a:off x="3495" y="2579"/>
              <a:ext cx="290" cy="64"/>
            </a:xfrm>
            <a:prstGeom prst="ellipse">
              <a:avLst/>
            </a:prstGeom>
            <a:solidFill>
              <a:srgbClr val="B7D3E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410" name="Freeform 245">
              <a:extLst>
                <a:ext uri="{FF2B5EF4-FFF2-40B4-BE49-F238E27FC236}">
                  <a16:creationId xmlns="" xmlns:a16="http://schemas.microsoft.com/office/drawing/2014/main" id="{71FA9323-BE54-477E-AA1F-18353A377022}"/>
                </a:ext>
              </a:extLst>
            </p:cNvPr>
            <p:cNvSpPr>
              <a:spLocks/>
            </p:cNvSpPr>
            <p:nvPr/>
          </p:nvSpPr>
          <p:spPr bwMode="auto">
            <a:xfrm>
              <a:off x="3495" y="2611"/>
              <a:ext cx="290" cy="56"/>
            </a:xfrm>
            <a:custGeom>
              <a:avLst/>
              <a:gdLst>
                <a:gd name="T0" fmla="*/ 0 w 116"/>
                <a:gd name="T1" fmla="*/ 456 h 21"/>
                <a:gd name="T2" fmla="*/ 2270 w 116"/>
                <a:gd name="T3" fmla="*/ 1059 h 21"/>
                <a:gd name="T4" fmla="*/ 4533 w 116"/>
                <a:gd name="T5" fmla="*/ 456 h 21"/>
                <a:gd name="T6" fmla="*/ 4533 w 116"/>
                <a:gd name="T7" fmla="*/ 0 h 21"/>
                <a:gd name="T8" fmla="*/ 2270 w 116"/>
                <a:gd name="T9" fmla="*/ 605 h 21"/>
                <a:gd name="T10" fmla="*/ 0 w 116"/>
                <a:gd name="T11" fmla="*/ 0 h 21"/>
                <a:gd name="T12" fmla="*/ 0 w 116"/>
                <a:gd name="T13" fmla="*/ 456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6" h="21">
                  <a:moveTo>
                    <a:pt x="0" y="9"/>
                  </a:moveTo>
                  <a:cubicBezTo>
                    <a:pt x="0" y="15"/>
                    <a:pt x="26" y="21"/>
                    <a:pt x="58" y="21"/>
                  </a:cubicBezTo>
                  <a:cubicBezTo>
                    <a:pt x="90" y="21"/>
                    <a:pt x="116" y="15"/>
                    <a:pt x="116" y="9"/>
                  </a:cubicBezTo>
                  <a:cubicBezTo>
                    <a:pt x="116" y="0"/>
                    <a:pt x="116" y="0"/>
                    <a:pt x="116" y="0"/>
                  </a:cubicBezTo>
                  <a:cubicBezTo>
                    <a:pt x="116" y="7"/>
                    <a:pt x="90" y="12"/>
                    <a:pt x="58" y="12"/>
                  </a:cubicBezTo>
                  <a:cubicBezTo>
                    <a:pt x="26" y="12"/>
                    <a:pt x="0" y="7"/>
                    <a:pt x="0" y="0"/>
                  </a:cubicBezTo>
                  <a:lnTo>
                    <a:pt x="0" y="9"/>
                  </a:lnTo>
                  <a:close/>
                </a:path>
              </a:pathLst>
            </a:custGeom>
            <a:solidFill>
              <a:srgbClr val="6BA8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411" name="Oval 246">
              <a:extLst>
                <a:ext uri="{FF2B5EF4-FFF2-40B4-BE49-F238E27FC236}">
                  <a16:creationId xmlns="" xmlns:a16="http://schemas.microsoft.com/office/drawing/2014/main" id="{1388C7CE-4AEC-4E7F-8CB9-3986958EB331}"/>
                </a:ext>
              </a:extLst>
            </p:cNvPr>
            <p:cNvSpPr>
              <a:spLocks noChangeArrowheads="1"/>
            </p:cNvSpPr>
            <p:nvPr/>
          </p:nvSpPr>
          <p:spPr bwMode="auto">
            <a:xfrm>
              <a:off x="3530" y="2595"/>
              <a:ext cx="223" cy="34"/>
            </a:xfrm>
            <a:prstGeom prst="ellipse">
              <a:avLst/>
            </a:prstGeom>
            <a:solidFill>
              <a:srgbClr val="4F9AC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412" name="Freeform 247">
              <a:extLst>
                <a:ext uri="{FF2B5EF4-FFF2-40B4-BE49-F238E27FC236}">
                  <a16:creationId xmlns="" xmlns:a16="http://schemas.microsoft.com/office/drawing/2014/main" id="{7805B7E2-D524-4719-8430-6DCF8ACA1BA4}"/>
                </a:ext>
              </a:extLst>
            </p:cNvPr>
            <p:cNvSpPr>
              <a:spLocks/>
            </p:cNvSpPr>
            <p:nvPr/>
          </p:nvSpPr>
          <p:spPr bwMode="auto">
            <a:xfrm>
              <a:off x="3540" y="2608"/>
              <a:ext cx="203" cy="21"/>
            </a:xfrm>
            <a:custGeom>
              <a:avLst/>
              <a:gdLst>
                <a:gd name="T0" fmla="*/ 0 w 81"/>
                <a:gd name="T1" fmla="*/ 200 h 8"/>
                <a:gd name="T2" fmla="*/ 1576 w 81"/>
                <a:gd name="T3" fmla="*/ 378 h 8"/>
                <a:gd name="T4" fmla="*/ 3198 w 81"/>
                <a:gd name="T5" fmla="*/ 200 h 8"/>
                <a:gd name="T6" fmla="*/ 1576 w 81"/>
                <a:gd name="T7" fmla="*/ 0 h 8"/>
                <a:gd name="T8" fmla="*/ 0 w 81"/>
                <a:gd name="T9" fmla="*/ 20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8">
                  <a:moveTo>
                    <a:pt x="0" y="4"/>
                  </a:moveTo>
                  <a:cubicBezTo>
                    <a:pt x="7" y="6"/>
                    <a:pt x="22" y="8"/>
                    <a:pt x="40" y="8"/>
                  </a:cubicBezTo>
                  <a:cubicBezTo>
                    <a:pt x="58" y="8"/>
                    <a:pt x="74" y="6"/>
                    <a:pt x="81" y="4"/>
                  </a:cubicBezTo>
                  <a:cubicBezTo>
                    <a:pt x="74" y="2"/>
                    <a:pt x="58" y="0"/>
                    <a:pt x="40" y="0"/>
                  </a:cubicBezTo>
                  <a:cubicBezTo>
                    <a:pt x="22" y="0"/>
                    <a:pt x="7" y="2"/>
                    <a:pt x="0" y="4"/>
                  </a:cubicBezTo>
                  <a:close/>
                </a:path>
              </a:pathLst>
            </a:custGeom>
            <a:solidFill>
              <a:srgbClr val="1873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413" name="Freeform 248">
              <a:extLst>
                <a:ext uri="{FF2B5EF4-FFF2-40B4-BE49-F238E27FC236}">
                  <a16:creationId xmlns="" xmlns:a16="http://schemas.microsoft.com/office/drawing/2014/main" id="{B2305AAE-B10A-4C55-867D-F2ABEE84F82B}"/>
                </a:ext>
              </a:extLst>
            </p:cNvPr>
            <p:cNvSpPr>
              <a:spLocks/>
            </p:cNvSpPr>
            <p:nvPr/>
          </p:nvSpPr>
          <p:spPr bwMode="auto">
            <a:xfrm>
              <a:off x="3523" y="2653"/>
              <a:ext cx="237" cy="710"/>
            </a:xfrm>
            <a:custGeom>
              <a:avLst/>
              <a:gdLst>
                <a:gd name="T0" fmla="*/ 1816 w 95"/>
                <a:gd name="T1" fmla="*/ 248 h 266"/>
                <a:gd name="T2" fmla="*/ 0 w 95"/>
                <a:gd name="T3" fmla="*/ 0 h 266"/>
                <a:gd name="T4" fmla="*/ 75 w 95"/>
                <a:gd name="T5" fmla="*/ 6505 h 266"/>
                <a:gd name="T6" fmla="*/ 1040 w 95"/>
                <a:gd name="T7" fmla="*/ 13044 h 266"/>
                <a:gd name="T8" fmla="*/ 1816 w 95"/>
                <a:gd name="T9" fmla="*/ 13501 h 266"/>
                <a:gd name="T10" fmla="*/ 2595 w 95"/>
                <a:gd name="T11" fmla="*/ 13044 h 266"/>
                <a:gd name="T12" fmla="*/ 3602 w 95"/>
                <a:gd name="T13" fmla="*/ 6505 h 266"/>
                <a:gd name="T14" fmla="*/ 3677 w 95"/>
                <a:gd name="T15" fmla="*/ 0 h 266"/>
                <a:gd name="T16" fmla="*/ 1816 w 95"/>
                <a:gd name="T17" fmla="*/ 248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5" h="266">
                  <a:moveTo>
                    <a:pt x="47" y="5"/>
                  </a:moveTo>
                  <a:cubicBezTo>
                    <a:pt x="28" y="5"/>
                    <a:pt x="10" y="3"/>
                    <a:pt x="0" y="0"/>
                  </a:cubicBezTo>
                  <a:cubicBezTo>
                    <a:pt x="2" y="128"/>
                    <a:pt x="2" y="128"/>
                    <a:pt x="2" y="128"/>
                  </a:cubicBezTo>
                  <a:cubicBezTo>
                    <a:pt x="2" y="128"/>
                    <a:pt x="26" y="255"/>
                    <a:pt x="27" y="257"/>
                  </a:cubicBezTo>
                  <a:cubicBezTo>
                    <a:pt x="31" y="262"/>
                    <a:pt x="39" y="266"/>
                    <a:pt x="47" y="266"/>
                  </a:cubicBezTo>
                  <a:cubicBezTo>
                    <a:pt x="56" y="266"/>
                    <a:pt x="64" y="262"/>
                    <a:pt x="67" y="257"/>
                  </a:cubicBezTo>
                  <a:cubicBezTo>
                    <a:pt x="69" y="255"/>
                    <a:pt x="93" y="128"/>
                    <a:pt x="93" y="128"/>
                  </a:cubicBezTo>
                  <a:cubicBezTo>
                    <a:pt x="95" y="0"/>
                    <a:pt x="95" y="0"/>
                    <a:pt x="95" y="0"/>
                  </a:cubicBezTo>
                  <a:cubicBezTo>
                    <a:pt x="85" y="3"/>
                    <a:pt x="67" y="5"/>
                    <a:pt x="47"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414" name="Freeform 249">
              <a:extLst>
                <a:ext uri="{FF2B5EF4-FFF2-40B4-BE49-F238E27FC236}">
                  <a16:creationId xmlns="" xmlns:a16="http://schemas.microsoft.com/office/drawing/2014/main" id="{3BF656BC-B194-427B-A9D0-5C0E5867081C}"/>
                </a:ext>
              </a:extLst>
            </p:cNvPr>
            <p:cNvSpPr>
              <a:spLocks/>
            </p:cNvSpPr>
            <p:nvPr/>
          </p:nvSpPr>
          <p:spPr bwMode="auto">
            <a:xfrm>
              <a:off x="3543" y="2627"/>
              <a:ext cx="200" cy="93"/>
            </a:xfrm>
            <a:custGeom>
              <a:avLst/>
              <a:gdLst>
                <a:gd name="T0" fmla="*/ 1533 w 80"/>
                <a:gd name="T1" fmla="*/ 205 h 35"/>
                <a:gd name="T2" fmla="*/ 0 w 80"/>
                <a:gd name="T3" fmla="*/ 56 h 35"/>
                <a:gd name="T4" fmla="*/ 0 w 80"/>
                <a:gd name="T5" fmla="*/ 1504 h 35"/>
                <a:gd name="T6" fmla="*/ 1563 w 80"/>
                <a:gd name="T7" fmla="*/ 1743 h 35"/>
                <a:gd name="T8" fmla="*/ 3125 w 80"/>
                <a:gd name="T9" fmla="*/ 1504 h 35"/>
                <a:gd name="T10" fmla="*/ 3125 w 80"/>
                <a:gd name="T11" fmla="*/ 0 h 35"/>
                <a:gd name="T12" fmla="*/ 1533 w 80"/>
                <a:gd name="T13" fmla="*/ 205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 h="35">
                  <a:moveTo>
                    <a:pt x="39" y="4"/>
                  </a:moveTo>
                  <a:cubicBezTo>
                    <a:pt x="24" y="4"/>
                    <a:pt x="11" y="3"/>
                    <a:pt x="0" y="1"/>
                  </a:cubicBezTo>
                  <a:cubicBezTo>
                    <a:pt x="0" y="30"/>
                    <a:pt x="0" y="30"/>
                    <a:pt x="0" y="30"/>
                  </a:cubicBezTo>
                  <a:cubicBezTo>
                    <a:pt x="0" y="33"/>
                    <a:pt x="18" y="35"/>
                    <a:pt x="40" y="35"/>
                  </a:cubicBezTo>
                  <a:cubicBezTo>
                    <a:pt x="62" y="35"/>
                    <a:pt x="80" y="33"/>
                    <a:pt x="80" y="30"/>
                  </a:cubicBezTo>
                  <a:cubicBezTo>
                    <a:pt x="80" y="0"/>
                    <a:pt x="80" y="0"/>
                    <a:pt x="80" y="0"/>
                  </a:cubicBezTo>
                  <a:cubicBezTo>
                    <a:pt x="69" y="2"/>
                    <a:pt x="55" y="4"/>
                    <a:pt x="39" y="4"/>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415" name="Freeform 250">
              <a:extLst>
                <a:ext uri="{FF2B5EF4-FFF2-40B4-BE49-F238E27FC236}">
                  <a16:creationId xmlns="" xmlns:a16="http://schemas.microsoft.com/office/drawing/2014/main" id="{CA3C17E6-D85A-4731-9453-36D4E70AA591}"/>
                </a:ext>
              </a:extLst>
            </p:cNvPr>
            <p:cNvSpPr>
              <a:spLocks/>
            </p:cNvSpPr>
            <p:nvPr/>
          </p:nvSpPr>
          <p:spPr bwMode="auto">
            <a:xfrm>
              <a:off x="3543" y="2669"/>
              <a:ext cx="162" cy="51"/>
            </a:xfrm>
            <a:custGeom>
              <a:avLst/>
              <a:gdLst>
                <a:gd name="T0" fmla="*/ 0 w 65"/>
                <a:gd name="T1" fmla="*/ 0 h 19"/>
                <a:gd name="T2" fmla="*/ 0 w 65"/>
                <a:gd name="T3" fmla="*/ 735 h 19"/>
                <a:gd name="T4" fmla="*/ 1548 w 65"/>
                <a:gd name="T5" fmla="*/ 988 h 19"/>
                <a:gd name="T6" fmla="*/ 2510 w 65"/>
                <a:gd name="T7" fmla="*/ 929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19">
                  <a:moveTo>
                    <a:pt x="0" y="0"/>
                  </a:moveTo>
                  <a:cubicBezTo>
                    <a:pt x="0" y="14"/>
                    <a:pt x="0" y="14"/>
                    <a:pt x="0" y="14"/>
                  </a:cubicBezTo>
                  <a:cubicBezTo>
                    <a:pt x="0" y="17"/>
                    <a:pt x="18" y="19"/>
                    <a:pt x="40" y="19"/>
                  </a:cubicBezTo>
                  <a:cubicBezTo>
                    <a:pt x="49" y="19"/>
                    <a:pt x="58" y="19"/>
                    <a:pt x="65" y="18"/>
                  </a:cubicBezTo>
                </a:path>
              </a:pathLst>
            </a:custGeom>
            <a:noFill/>
            <a:ln w="317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PT" sz="2800">
                <a:latin typeface="+mj-lt"/>
              </a:endParaRPr>
            </a:p>
          </p:txBody>
        </p:sp>
        <p:sp>
          <p:nvSpPr>
            <p:cNvPr id="416" name="Oval 251">
              <a:extLst>
                <a:ext uri="{FF2B5EF4-FFF2-40B4-BE49-F238E27FC236}">
                  <a16:creationId xmlns="" xmlns:a16="http://schemas.microsoft.com/office/drawing/2014/main" id="{AB4440BD-CD55-47CE-BEA1-49BA432BAE4B}"/>
                </a:ext>
              </a:extLst>
            </p:cNvPr>
            <p:cNvSpPr>
              <a:spLocks noChangeArrowheads="1"/>
            </p:cNvSpPr>
            <p:nvPr/>
          </p:nvSpPr>
          <p:spPr bwMode="auto">
            <a:xfrm>
              <a:off x="3530" y="2869"/>
              <a:ext cx="223" cy="35"/>
            </a:xfrm>
            <a:prstGeom prst="ellipse">
              <a:avLst/>
            </a:prstGeom>
            <a:solidFill>
              <a:srgbClr val="D4C8E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417" name="Oval 252">
              <a:extLst>
                <a:ext uri="{FF2B5EF4-FFF2-40B4-BE49-F238E27FC236}">
                  <a16:creationId xmlns="" xmlns:a16="http://schemas.microsoft.com/office/drawing/2014/main" id="{745E50C9-7D47-4E62-ABC9-7A5CAE4860D7}"/>
                </a:ext>
              </a:extLst>
            </p:cNvPr>
            <p:cNvSpPr>
              <a:spLocks noChangeArrowheads="1"/>
            </p:cNvSpPr>
            <p:nvPr/>
          </p:nvSpPr>
          <p:spPr bwMode="auto">
            <a:xfrm>
              <a:off x="3530" y="2869"/>
              <a:ext cx="223" cy="35"/>
            </a:xfrm>
            <a:prstGeom prst="ellipse">
              <a:avLst/>
            </a:prstGeom>
            <a:solidFill>
              <a:srgbClr val="F4FBD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418" name="Freeform 253">
              <a:extLst>
                <a:ext uri="{FF2B5EF4-FFF2-40B4-BE49-F238E27FC236}">
                  <a16:creationId xmlns="" xmlns:a16="http://schemas.microsoft.com/office/drawing/2014/main" id="{9F274F3C-7ADE-4651-9FEF-E8FB2478EAF3}"/>
                </a:ext>
              </a:extLst>
            </p:cNvPr>
            <p:cNvSpPr>
              <a:spLocks/>
            </p:cNvSpPr>
            <p:nvPr/>
          </p:nvSpPr>
          <p:spPr bwMode="auto">
            <a:xfrm>
              <a:off x="3525" y="2885"/>
              <a:ext cx="233" cy="478"/>
            </a:xfrm>
            <a:custGeom>
              <a:avLst/>
              <a:gdLst>
                <a:gd name="T0" fmla="*/ 3585 w 93"/>
                <a:gd name="T1" fmla="*/ 0 h 179"/>
                <a:gd name="T2" fmla="*/ 1809 w 93"/>
                <a:gd name="T3" fmla="*/ 363 h 179"/>
                <a:gd name="T4" fmla="*/ 83 w 93"/>
                <a:gd name="T5" fmla="*/ 0 h 179"/>
                <a:gd name="T6" fmla="*/ 0 w 93"/>
                <a:gd name="T7" fmla="*/ 0 h 179"/>
                <a:gd name="T8" fmla="*/ 50 w 93"/>
                <a:gd name="T9" fmla="*/ 2075 h 179"/>
                <a:gd name="T10" fmla="*/ 1022 w 93"/>
                <a:gd name="T11" fmla="*/ 8644 h 179"/>
                <a:gd name="T12" fmla="*/ 1809 w 93"/>
                <a:gd name="T13" fmla="*/ 9098 h 179"/>
                <a:gd name="T14" fmla="*/ 2593 w 93"/>
                <a:gd name="T15" fmla="*/ 8644 h 179"/>
                <a:gd name="T16" fmla="*/ 3615 w 93"/>
                <a:gd name="T17" fmla="*/ 2075 h 179"/>
                <a:gd name="T18" fmla="*/ 3665 w 93"/>
                <a:gd name="T19" fmla="*/ 0 h 179"/>
                <a:gd name="T20" fmla="*/ 3585 w 93"/>
                <a:gd name="T21" fmla="*/ 0 h 1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3" h="179">
                  <a:moveTo>
                    <a:pt x="91" y="0"/>
                  </a:moveTo>
                  <a:cubicBezTo>
                    <a:pt x="91" y="4"/>
                    <a:pt x="71" y="7"/>
                    <a:pt x="46" y="7"/>
                  </a:cubicBezTo>
                  <a:cubicBezTo>
                    <a:pt x="22" y="7"/>
                    <a:pt x="2" y="4"/>
                    <a:pt x="2" y="0"/>
                  </a:cubicBezTo>
                  <a:cubicBezTo>
                    <a:pt x="0" y="0"/>
                    <a:pt x="0" y="0"/>
                    <a:pt x="0" y="0"/>
                  </a:cubicBezTo>
                  <a:cubicBezTo>
                    <a:pt x="1" y="41"/>
                    <a:pt x="1" y="41"/>
                    <a:pt x="1" y="41"/>
                  </a:cubicBezTo>
                  <a:cubicBezTo>
                    <a:pt x="1" y="41"/>
                    <a:pt x="25" y="168"/>
                    <a:pt x="26" y="170"/>
                  </a:cubicBezTo>
                  <a:cubicBezTo>
                    <a:pt x="30" y="175"/>
                    <a:pt x="38" y="179"/>
                    <a:pt x="46" y="179"/>
                  </a:cubicBezTo>
                  <a:cubicBezTo>
                    <a:pt x="55" y="179"/>
                    <a:pt x="63" y="175"/>
                    <a:pt x="66" y="170"/>
                  </a:cubicBezTo>
                  <a:cubicBezTo>
                    <a:pt x="68" y="168"/>
                    <a:pt x="92" y="41"/>
                    <a:pt x="92" y="41"/>
                  </a:cubicBezTo>
                  <a:cubicBezTo>
                    <a:pt x="93" y="0"/>
                    <a:pt x="93" y="0"/>
                    <a:pt x="93" y="0"/>
                  </a:cubicBezTo>
                  <a:lnTo>
                    <a:pt x="91" y="0"/>
                  </a:lnTo>
                  <a:close/>
                </a:path>
              </a:pathLst>
            </a:custGeom>
            <a:solidFill>
              <a:srgbClr val="E8F6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dirty="0">
                <a:latin typeface="+mj-lt"/>
              </a:endParaRPr>
            </a:p>
          </p:txBody>
        </p:sp>
        <p:sp>
          <p:nvSpPr>
            <p:cNvPr id="419" name="Freeform 254">
              <a:extLst>
                <a:ext uri="{FF2B5EF4-FFF2-40B4-BE49-F238E27FC236}">
                  <a16:creationId xmlns="" xmlns:a16="http://schemas.microsoft.com/office/drawing/2014/main" id="{5392080D-5B52-40DF-B8B3-57248D859D22}"/>
                </a:ext>
              </a:extLst>
            </p:cNvPr>
            <p:cNvSpPr>
              <a:spLocks/>
            </p:cNvSpPr>
            <p:nvPr/>
          </p:nvSpPr>
          <p:spPr bwMode="auto">
            <a:xfrm>
              <a:off x="3533" y="2664"/>
              <a:ext cx="117" cy="675"/>
            </a:xfrm>
            <a:custGeom>
              <a:avLst/>
              <a:gdLst>
                <a:gd name="T0" fmla="*/ 1802 w 47"/>
                <a:gd name="T1" fmla="*/ 12820 h 253"/>
                <a:gd name="T2" fmla="*/ 1232 w 47"/>
                <a:gd name="T3" fmla="*/ 12363 h 253"/>
                <a:gd name="T4" fmla="*/ 341 w 47"/>
                <a:gd name="T5" fmla="*/ 6171 h 253"/>
                <a:gd name="T6" fmla="*/ 0 w 47"/>
                <a:gd name="T7" fmla="*/ 0 h 253"/>
                <a:gd name="T8" fmla="*/ 0 w 47"/>
                <a:gd name="T9" fmla="*/ 0 h 253"/>
                <a:gd name="T10" fmla="*/ 75 w 47"/>
                <a:gd name="T11" fmla="*/ 5923 h 253"/>
                <a:gd name="T12" fmla="*/ 105 w 47"/>
                <a:gd name="T13" fmla="*/ 6320 h 253"/>
                <a:gd name="T14" fmla="*/ 953 w 47"/>
                <a:gd name="T15" fmla="*/ 12363 h 253"/>
                <a:gd name="T16" fmla="*/ 1543 w 47"/>
                <a:gd name="T17" fmla="*/ 12820 h 2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253">
                  <a:moveTo>
                    <a:pt x="47" y="253"/>
                  </a:moveTo>
                  <a:cubicBezTo>
                    <a:pt x="40" y="252"/>
                    <a:pt x="35" y="249"/>
                    <a:pt x="32" y="244"/>
                  </a:cubicBezTo>
                  <a:cubicBezTo>
                    <a:pt x="30" y="242"/>
                    <a:pt x="9" y="122"/>
                    <a:pt x="9" y="122"/>
                  </a:cubicBezTo>
                  <a:cubicBezTo>
                    <a:pt x="0" y="0"/>
                    <a:pt x="0" y="0"/>
                    <a:pt x="0" y="0"/>
                  </a:cubicBezTo>
                  <a:cubicBezTo>
                    <a:pt x="0" y="0"/>
                    <a:pt x="0" y="0"/>
                    <a:pt x="0" y="0"/>
                  </a:cubicBezTo>
                  <a:cubicBezTo>
                    <a:pt x="2" y="117"/>
                    <a:pt x="2" y="117"/>
                    <a:pt x="2" y="117"/>
                  </a:cubicBezTo>
                  <a:cubicBezTo>
                    <a:pt x="2" y="117"/>
                    <a:pt x="3" y="123"/>
                    <a:pt x="3" y="125"/>
                  </a:cubicBezTo>
                  <a:cubicBezTo>
                    <a:pt x="7" y="147"/>
                    <a:pt x="24" y="243"/>
                    <a:pt x="25" y="244"/>
                  </a:cubicBezTo>
                  <a:cubicBezTo>
                    <a:pt x="27" y="248"/>
                    <a:pt x="31" y="253"/>
                    <a:pt x="40" y="253"/>
                  </a:cubicBezTo>
                </a:path>
              </a:pathLst>
            </a:custGeom>
            <a:solidFill>
              <a:srgbClr val="DAE8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420" name="Freeform 255">
              <a:extLst>
                <a:ext uri="{FF2B5EF4-FFF2-40B4-BE49-F238E27FC236}">
                  <a16:creationId xmlns="" xmlns:a16="http://schemas.microsoft.com/office/drawing/2014/main" id="{A251025E-90E4-49B0-8A31-333FAEA679B6}"/>
                </a:ext>
              </a:extLst>
            </p:cNvPr>
            <p:cNvSpPr>
              <a:spLocks/>
            </p:cNvSpPr>
            <p:nvPr/>
          </p:nvSpPr>
          <p:spPr bwMode="auto">
            <a:xfrm>
              <a:off x="3538" y="2717"/>
              <a:ext cx="75" cy="598"/>
            </a:xfrm>
            <a:custGeom>
              <a:avLst/>
              <a:gdLst>
                <a:gd name="T0" fmla="*/ 1175 w 30"/>
                <a:gd name="T1" fmla="*/ 11375 h 224"/>
                <a:gd name="T2" fmla="*/ 283 w 30"/>
                <a:gd name="T3" fmla="*/ 5174 h 224"/>
                <a:gd name="T4" fmla="*/ 0 w 30"/>
                <a:gd name="T5" fmla="*/ 0 h 224"/>
                <a:gd name="T6" fmla="*/ 395 w 30"/>
                <a:gd name="T7" fmla="*/ 5080 h 224"/>
                <a:gd name="T8" fmla="*/ 1175 w 30"/>
                <a:gd name="T9" fmla="*/ 11375 h 2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224">
                  <a:moveTo>
                    <a:pt x="30" y="224"/>
                  </a:moveTo>
                  <a:cubicBezTo>
                    <a:pt x="28" y="222"/>
                    <a:pt x="7" y="102"/>
                    <a:pt x="7" y="102"/>
                  </a:cubicBezTo>
                  <a:cubicBezTo>
                    <a:pt x="0" y="0"/>
                    <a:pt x="0" y="0"/>
                    <a:pt x="0" y="0"/>
                  </a:cubicBezTo>
                  <a:cubicBezTo>
                    <a:pt x="2" y="24"/>
                    <a:pt x="8" y="88"/>
                    <a:pt x="10" y="100"/>
                  </a:cubicBezTo>
                  <a:cubicBezTo>
                    <a:pt x="11" y="112"/>
                    <a:pt x="30" y="224"/>
                    <a:pt x="30" y="224"/>
                  </a:cubicBez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421" name="Freeform 256">
              <a:extLst>
                <a:ext uri="{FF2B5EF4-FFF2-40B4-BE49-F238E27FC236}">
                  <a16:creationId xmlns="" xmlns:a16="http://schemas.microsoft.com/office/drawing/2014/main" id="{A1C7F0D3-DF47-4D8D-94E1-E808D8FE1602}"/>
                </a:ext>
              </a:extLst>
            </p:cNvPr>
            <p:cNvSpPr>
              <a:spLocks/>
            </p:cNvSpPr>
            <p:nvPr/>
          </p:nvSpPr>
          <p:spPr bwMode="auto">
            <a:xfrm>
              <a:off x="3533" y="2760"/>
              <a:ext cx="50" cy="491"/>
            </a:xfrm>
            <a:custGeom>
              <a:avLst/>
              <a:gdLst>
                <a:gd name="T0" fmla="*/ 50 w 20"/>
                <a:gd name="T1" fmla="*/ 0 h 184"/>
                <a:gd name="T2" fmla="*/ 0 w 20"/>
                <a:gd name="T3" fmla="*/ 4101 h 184"/>
                <a:gd name="T4" fmla="*/ 50 w 20"/>
                <a:gd name="T5" fmla="*/ 4558 h 184"/>
                <a:gd name="T6" fmla="*/ 208 w 20"/>
                <a:gd name="T7" fmla="*/ 5590 h 184"/>
                <a:gd name="T8" fmla="*/ 783 w 20"/>
                <a:gd name="T9" fmla="*/ 9329 h 184"/>
                <a:gd name="T10" fmla="*/ 783 w 20"/>
                <a:gd name="T11" fmla="*/ 9329 h 184"/>
                <a:gd name="T12" fmla="*/ 363 w 20"/>
                <a:gd name="T13" fmla="*/ 5532 h 184"/>
                <a:gd name="T14" fmla="*/ 208 w 20"/>
                <a:gd name="T15" fmla="*/ 4499 h 184"/>
                <a:gd name="T16" fmla="*/ 158 w 20"/>
                <a:gd name="T17" fmla="*/ 4101 h 184"/>
                <a:gd name="T18" fmla="*/ 50 w 20"/>
                <a:gd name="T19" fmla="*/ 0 h 1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184">
                  <a:moveTo>
                    <a:pt x="1" y="0"/>
                  </a:moveTo>
                  <a:cubicBezTo>
                    <a:pt x="0" y="81"/>
                    <a:pt x="0" y="81"/>
                    <a:pt x="0" y="81"/>
                  </a:cubicBezTo>
                  <a:cubicBezTo>
                    <a:pt x="0" y="81"/>
                    <a:pt x="1" y="90"/>
                    <a:pt x="1" y="90"/>
                  </a:cubicBezTo>
                  <a:cubicBezTo>
                    <a:pt x="5" y="110"/>
                    <a:pt x="5" y="110"/>
                    <a:pt x="5" y="110"/>
                  </a:cubicBezTo>
                  <a:cubicBezTo>
                    <a:pt x="20" y="184"/>
                    <a:pt x="20" y="184"/>
                    <a:pt x="20" y="184"/>
                  </a:cubicBezTo>
                  <a:cubicBezTo>
                    <a:pt x="20" y="184"/>
                    <a:pt x="20" y="184"/>
                    <a:pt x="20" y="184"/>
                  </a:cubicBezTo>
                  <a:cubicBezTo>
                    <a:pt x="9" y="109"/>
                    <a:pt x="9" y="109"/>
                    <a:pt x="9" y="109"/>
                  </a:cubicBezTo>
                  <a:cubicBezTo>
                    <a:pt x="5" y="89"/>
                    <a:pt x="5" y="89"/>
                    <a:pt x="5" y="89"/>
                  </a:cubicBezTo>
                  <a:cubicBezTo>
                    <a:pt x="5" y="89"/>
                    <a:pt x="4" y="81"/>
                    <a:pt x="4" y="81"/>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422" name="Freeform 257">
              <a:extLst>
                <a:ext uri="{FF2B5EF4-FFF2-40B4-BE49-F238E27FC236}">
                  <a16:creationId xmlns="" xmlns:a16="http://schemas.microsoft.com/office/drawing/2014/main" id="{32F3A15B-4AE9-4787-9ADB-3925FDAACFD1}"/>
                </a:ext>
              </a:extLst>
            </p:cNvPr>
            <p:cNvSpPr>
              <a:spLocks/>
            </p:cNvSpPr>
            <p:nvPr/>
          </p:nvSpPr>
          <p:spPr bwMode="auto">
            <a:xfrm>
              <a:off x="3533" y="2664"/>
              <a:ext cx="117" cy="675"/>
            </a:xfrm>
            <a:custGeom>
              <a:avLst/>
              <a:gdLst>
                <a:gd name="T0" fmla="*/ 1802 w 47"/>
                <a:gd name="T1" fmla="*/ 12820 h 253"/>
                <a:gd name="T2" fmla="*/ 1232 w 47"/>
                <a:gd name="T3" fmla="*/ 12363 h 253"/>
                <a:gd name="T4" fmla="*/ 341 w 47"/>
                <a:gd name="T5" fmla="*/ 6171 h 253"/>
                <a:gd name="T6" fmla="*/ 0 w 47"/>
                <a:gd name="T7" fmla="*/ 0 h 253"/>
                <a:gd name="T8" fmla="*/ 0 w 47"/>
                <a:gd name="T9" fmla="*/ 0 h 253"/>
                <a:gd name="T10" fmla="*/ 75 w 47"/>
                <a:gd name="T11" fmla="*/ 5923 h 253"/>
                <a:gd name="T12" fmla="*/ 105 w 47"/>
                <a:gd name="T13" fmla="*/ 6320 h 253"/>
                <a:gd name="T14" fmla="*/ 953 w 47"/>
                <a:gd name="T15" fmla="*/ 12363 h 253"/>
                <a:gd name="T16" fmla="*/ 1543 w 47"/>
                <a:gd name="T17" fmla="*/ 12820 h 2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253">
                  <a:moveTo>
                    <a:pt x="47" y="253"/>
                  </a:moveTo>
                  <a:cubicBezTo>
                    <a:pt x="40" y="252"/>
                    <a:pt x="35" y="249"/>
                    <a:pt x="32" y="244"/>
                  </a:cubicBezTo>
                  <a:cubicBezTo>
                    <a:pt x="30" y="242"/>
                    <a:pt x="9" y="122"/>
                    <a:pt x="9" y="122"/>
                  </a:cubicBezTo>
                  <a:cubicBezTo>
                    <a:pt x="0" y="0"/>
                    <a:pt x="0" y="0"/>
                    <a:pt x="0" y="0"/>
                  </a:cubicBezTo>
                  <a:cubicBezTo>
                    <a:pt x="0" y="0"/>
                    <a:pt x="0" y="0"/>
                    <a:pt x="0" y="0"/>
                  </a:cubicBezTo>
                  <a:cubicBezTo>
                    <a:pt x="2" y="117"/>
                    <a:pt x="2" y="117"/>
                    <a:pt x="2" y="117"/>
                  </a:cubicBezTo>
                  <a:cubicBezTo>
                    <a:pt x="2" y="117"/>
                    <a:pt x="3" y="123"/>
                    <a:pt x="3" y="125"/>
                  </a:cubicBezTo>
                  <a:cubicBezTo>
                    <a:pt x="7" y="147"/>
                    <a:pt x="24" y="243"/>
                    <a:pt x="25" y="244"/>
                  </a:cubicBezTo>
                  <a:cubicBezTo>
                    <a:pt x="27" y="248"/>
                    <a:pt x="31" y="253"/>
                    <a:pt x="40" y="253"/>
                  </a:cubicBezTo>
                </a:path>
              </a:pathLst>
            </a:custGeom>
            <a:solidFill>
              <a:srgbClr val="C2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423" name="Freeform 258">
              <a:extLst>
                <a:ext uri="{FF2B5EF4-FFF2-40B4-BE49-F238E27FC236}">
                  <a16:creationId xmlns="" xmlns:a16="http://schemas.microsoft.com/office/drawing/2014/main" id="{3248BE25-275C-455D-BC48-0C33B5E7C86A}"/>
                </a:ext>
              </a:extLst>
            </p:cNvPr>
            <p:cNvSpPr>
              <a:spLocks/>
            </p:cNvSpPr>
            <p:nvPr/>
          </p:nvSpPr>
          <p:spPr bwMode="auto">
            <a:xfrm>
              <a:off x="3538" y="2893"/>
              <a:ext cx="112" cy="446"/>
            </a:xfrm>
            <a:custGeom>
              <a:avLst/>
              <a:gdLst>
                <a:gd name="T0" fmla="*/ 1157 w 45"/>
                <a:gd name="T1" fmla="*/ 8039 h 167"/>
                <a:gd name="T2" fmla="*/ 261 w 45"/>
                <a:gd name="T3" fmla="*/ 1827 h 167"/>
                <a:gd name="T4" fmla="*/ 154 w 45"/>
                <a:gd name="T5" fmla="*/ 56 h 167"/>
                <a:gd name="T6" fmla="*/ 0 w 45"/>
                <a:gd name="T7" fmla="*/ 0 h 167"/>
                <a:gd name="T8" fmla="*/ 0 w 45"/>
                <a:gd name="T9" fmla="*/ 1584 h 167"/>
                <a:gd name="T10" fmla="*/ 30 w 45"/>
                <a:gd name="T11" fmla="*/ 1982 h 167"/>
                <a:gd name="T12" fmla="*/ 879 w 45"/>
                <a:gd name="T13" fmla="*/ 8039 h 167"/>
                <a:gd name="T14" fmla="*/ 1461 w 45"/>
                <a:gd name="T15" fmla="*/ 8495 h 167"/>
                <a:gd name="T16" fmla="*/ 1727 w 45"/>
                <a:gd name="T17" fmla="*/ 8495 h 167"/>
                <a:gd name="T18" fmla="*/ 1157 w 45"/>
                <a:gd name="T19" fmla="*/ 8039 h 1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5" h="167">
                  <a:moveTo>
                    <a:pt x="30" y="158"/>
                  </a:moveTo>
                  <a:cubicBezTo>
                    <a:pt x="28" y="156"/>
                    <a:pt x="7" y="36"/>
                    <a:pt x="7" y="36"/>
                  </a:cubicBezTo>
                  <a:cubicBezTo>
                    <a:pt x="4" y="1"/>
                    <a:pt x="4" y="1"/>
                    <a:pt x="4" y="1"/>
                  </a:cubicBezTo>
                  <a:cubicBezTo>
                    <a:pt x="2" y="0"/>
                    <a:pt x="1" y="0"/>
                    <a:pt x="0" y="0"/>
                  </a:cubicBezTo>
                  <a:cubicBezTo>
                    <a:pt x="0" y="31"/>
                    <a:pt x="0" y="31"/>
                    <a:pt x="0" y="31"/>
                  </a:cubicBezTo>
                  <a:cubicBezTo>
                    <a:pt x="0" y="31"/>
                    <a:pt x="1" y="37"/>
                    <a:pt x="1" y="39"/>
                  </a:cubicBezTo>
                  <a:cubicBezTo>
                    <a:pt x="5" y="61"/>
                    <a:pt x="22" y="157"/>
                    <a:pt x="23" y="158"/>
                  </a:cubicBezTo>
                  <a:cubicBezTo>
                    <a:pt x="25" y="162"/>
                    <a:pt x="29" y="167"/>
                    <a:pt x="38" y="167"/>
                  </a:cubicBezTo>
                  <a:cubicBezTo>
                    <a:pt x="45" y="167"/>
                    <a:pt x="45" y="167"/>
                    <a:pt x="45" y="167"/>
                  </a:cubicBezTo>
                  <a:cubicBezTo>
                    <a:pt x="38" y="166"/>
                    <a:pt x="33" y="163"/>
                    <a:pt x="30" y="158"/>
                  </a:cubicBezTo>
                  <a:close/>
                </a:path>
              </a:pathLst>
            </a:custGeom>
            <a:solidFill>
              <a:srgbClr val="C0D2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424" name="Freeform 259">
              <a:extLst>
                <a:ext uri="{FF2B5EF4-FFF2-40B4-BE49-F238E27FC236}">
                  <a16:creationId xmlns="" xmlns:a16="http://schemas.microsoft.com/office/drawing/2014/main" id="{76DCA69C-E004-4E2C-94EC-3084C6B6570F}"/>
                </a:ext>
              </a:extLst>
            </p:cNvPr>
            <p:cNvSpPr>
              <a:spLocks/>
            </p:cNvSpPr>
            <p:nvPr/>
          </p:nvSpPr>
          <p:spPr bwMode="auto">
            <a:xfrm>
              <a:off x="3548" y="2875"/>
              <a:ext cx="5" cy="21"/>
            </a:xfrm>
            <a:custGeom>
              <a:avLst/>
              <a:gdLst>
                <a:gd name="T0" fmla="*/ 83 w 2"/>
                <a:gd name="T1" fmla="*/ 378 h 8"/>
                <a:gd name="T2" fmla="*/ 50 w 2"/>
                <a:gd name="T3" fmla="*/ 0 h 8"/>
                <a:gd name="T4" fmla="*/ 0 w 2"/>
                <a:gd name="T5" fmla="*/ 55 h 8"/>
                <a:gd name="T6" fmla="*/ 0 w 2"/>
                <a:gd name="T7" fmla="*/ 378 h 8"/>
                <a:gd name="T8" fmla="*/ 83 w 2"/>
                <a:gd name="T9" fmla="*/ 378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8">
                  <a:moveTo>
                    <a:pt x="2" y="8"/>
                  </a:moveTo>
                  <a:cubicBezTo>
                    <a:pt x="2" y="6"/>
                    <a:pt x="2" y="3"/>
                    <a:pt x="1" y="0"/>
                  </a:cubicBezTo>
                  <a:cubicBezTo>
                    <a:pt x="1" y="0"/>
                    <a:pt x="0" y="1"/>
                    <a:pt x="0" y="1"/>
                  </a:cubicBezTo>
                  <a:cubicBezTo>
                    <a:pt x="0" y="8"/>
                    <a:pt x="0" y="8"/>
                    <a:pt x="0" y="8"/>
                  </a:cubicBezTo>
                  <a:cubicBezTo>
                    <a:pt x="1" y="8"/>
                    <a:pt x="2" y="8"/>
                    <a:pt x="2" y="8"/>
                  </a:cubicBezTo>
                  <a:close/>
                </a:path>
              </a:pathLst>
            </a:custGeom>
            <a:solidFill>
              <a:srgbClr val="D7E6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425" name="Freeform 260">
              <a:extLst>
                <a:ext uri="{FF2B5EF4-FFF2-40B4-BE49-F238E27FC236}">
                  <a16:creationId xmlns="" xmlns:a16="http://schemas.microsoft.com/office/drawing/2014/main" id="{DE64CECD-1B92-451F-BB03-BF47336D1310}"/>
                </a:ext>
              </a:extLst>
            </p:cNvPr>
            <p:cNvSpPr>
              <a:spLocks/>
            </p:cNvSpPr>
            <p:nvPr/>
          </p:nvSpPr>
          <p:spPr bwMode="auto">
            <a:xfrm>
              <a:off x="3548" y="2896"/>
              <a:ext cx="65" cy="419"/>
            </a:xfrm>
            <a:custGeom>
              <a:avLst/>
              <a:gdLst>
                <a:gd name="T0" fmla="*/ 125 w 26"/>
                <a:gd name="T1" fmla="*/ 1767 h 157"/>
                <a:gd name="T2" fmla="*/ 1020 w 26"/>
                <a:gd name="T3" fmla="*/ 7964 h 157"/>
                <a:gd name="T4" fmla="*/ 238 w 26"/>
                <a:gd name="T5" fmla="*/ 1673 h 157"/>
                <a:gd name="T6" fmla="*/ 83 w 26"/>
                <a:gd name="T7" fmla="*/ 0 h 157"/>
                <a:gd name="T8" fmla="*/ 0 w 26"/>
                <a:gd name="T9" fmla="*/ 0 h 157"/>
                <a:gd name="T10" fmla="*/ 125 w 26"/>
                <a:gd name="T11" fmla="*/ 1767 h 1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7">
                  <a:moveTo>
                    <a:pt x="3" y="35"/>
                  </a:moveTo>
                  <a:cubicBezTo>
                    <a:pt x="3" y="35"/>
                    <a:pt x="24" y="155"/>
                    <a:pt x="26" y="157"/>
                  </a:cubicBezTo>
                  <a:cubicBezTo>
                    <a:pt x="26" y="157"/>
                    <a:pt x="7" y="45"/>
                    <a:pt x="6" y="33"/>
                  </a:cubicBezTo>
                  <a:cubicBezTo>
                    <a:pt x="5" y="28"/>
                    <a:pt x="4" y="15"/>
                    <a:pt x="2" y="0"/>
                  </a:cubicBezTo>
                  <a:cubicBezTo>
                    <a:pt x="2" y="0"/>
                    <a:pt x="1" y="0"/>
                    <a:pt x="0" y="0"/>
                  </a:cubicBezTo>
                  <a:lnTo>
                    <a:pt x="3" y="35"/>
                  </a:lnTo>
                  <a:close/>
                </a:path>
              </a:pathLst>
            </a:custGeom>
            <a:solidFill>
              <a:srgbClr val="CCDF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426" name="Freeform 261">
              <a:extLst>
                <a:ext uri="{FF2B5EF4-FFF2-40B4-BE49-F238E27FC236}">
                  <a16:creationId xmlns="" xmlns:a16="http://schemas.microsoft.com/office/drawing/2014/main" id="{4E839F3F-0C53-4A81-A44D-B4E00F57C37A}"/>
                </a:ext>
              </a:extLst>
            </p:cNvPr>
            <p:cNvSpPr>
              <a:spLocks noEditPoints="1"/>
            </p:cNvSpPr>
            <p:nvPr/>
          </p:nvSpPr>
          <p:spPr bwMode="auto">
            <a:xfrm>
              <a:off x="3645" y="2680"/>
              <a:ext cx="103" cy="669"/>
            </a:xfrm>
            <a:custGeom>
              <a:avLst/>
              <a:gdLst>
                <a:gd name="T0" fmla="*/ 1635 w 41"/>
                <a:gd name="T1" fmla="*/ 0 h 251"/>
                <a:gd name="T2" fmla="*/ 1477 w 41"/>
                <a:gd name="T3" fmla="*/ 5605 h 251"/>
                <a:gd name="T4" fmla="*/ 1427 w 41"/>
                <a:gd name="T5" fmla="*/ 6002 h 251"/>
                <a:gd name="T6" fmla="*/ 525 w 41"/>
                <a:gd name="T7" fmla="*/ 12213 h 251"/>
                <a:gd name="T8" fmla="*/ 0 w 41"/>
                <a:gd name="T9" fmla="*/ 12666 h 251"/>
                <a:gd name="T10" fmla="*/ 0 w 41"/>
                <a:gd name="T11" fmla="*/ 12666 h 251"/>
                <a:gd name="T12" fmla="*/ 681 w 41"/>
                <a:gd name="T13" fmla="*/ 12269 h 251"/>
                <a:gd name="T14" fmla="*/ 1585 w 41"/>
                <a:gd name="T15" fmla="*/ 6061 h 251"/>
                <a:gd name="T16" fmla="*/ 1635 w 41"/>
                <a:gd name="T17" fmla="*/ 5605 h 251"/>
                <a:gd name="T18" fmla="*/ 1635 w 41"/>
                <a:gd name="T19" fmla="*/ 0 h 251"/>
                <a:gd name="T20" fmla="*/ 681 w 41"/>
                <a:gd name="T21" fmla="*/ 12269 h 251"/>
                <a:gd name="T22" fmla="*/ 681 w 41"/>
                <a:gd name="T23" fmla="*/ 12269 h 251"/>
                <a:gd name="T24" fmla="*/ 681 w 41"/>
                <a:gd name="T25" fmla="*/ 12269 h 251"/>
                <a:gd name="T26" fmla="*/ 681 w 41"/>
                <a:gd name="T27" fmla="*/ 12269 h 251"/>
                <a:gd name="T28" fmla="*/ 681 w 41"/>
                <a:gd name="T29" fmla="*/ 12303 h 251"/>
                <a:gd name="T30" fmla="*/ 681 w 41"/>
                <a:gd name="T31" fmla="*/ 12269 h 251"/>
                <a:gd name="T32" fmla="*/ 681 w 41"/>
                <a:gd name="T33" fmla="*/ 12303 h 2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251">
                  <a:moveTo>
                    <a:pt x="41" y="0"/>
                  </a:moveTo>
                  <a:cubicBezTo>
                    <a:pt x="41" y="4"/>
                    <a:pt x="37" y="110"/>
                    <a:pt x="37" y="111"/>
                  </a:cubicBezTo>
                  <a:cubicBezTo>
                    <a:pt x="37" y="111"/>
                    <a:pt x="36" y="119"/>
                    <a:pt x="36" y="119"/>
                  </a:cubicBezTo>
                  <a:cubicBezTo>
                    <a:pt x="26" y="178"/>
                    <a:pt x="14" y="238"/>
                    <a:pt x="13" y="242"/>
                  </a:cubicBezTo>
                  <a:cubicBezTo>
                    <a:pt x="12" y="245"/>
                    <a:pt x="8" y="251"/>
                    <a:pt x="0" y="251"/>
                  </a:cubicBezTo>
                  <a:cubicBezTo>
                    <a:pt x="0" y="251"/>
                    <a:pt x="0" y="251"/>
                    <a:pt x="0" y="251"/>
                  </a:cubicBezTo>
                  <a:cubicBezTo>
                    <a:pt x="10" y="251"/>
                    <a:pt x="15" y="248"/>
                    <a:pt x="17" y="243"/>
                  </a:cubicBezTo>
                  <a:cubicBezTo>
                    <a:pt x="17" y="242"/>
                    <a:pt x="20" y="231"/>
                    <a:pt x="40" y="120"/>
                  </a:cubicBezTo>
                  <a:cubicBezTo>
                    <a:pt x="41" y="111"/>
                    <a:pt x="41" y="111"/>
                    <a:pt x="41" y="111"/>
                  </a:cubicBezTo>
                  <a:cubicBezTo>
                    <a:pt x="41" y="107"/>
                    <a:pt x="41" y="4"/>
                    <a:pt x="41" y="0"/>
                  </a:cubicBezTo>
                  <a:close/>
                  <a:moveTo>
                    <a:pt x="17" y="243"/>
                  </a:moveTo>
                  <a:cubicBezTo>
                    <a:pt x="17" y="243"/>
                    <a:pt x="17" y="243"/>
                    <a:pt x="17" y="243"/>
                  </a:cubicBezTo>
                  <a:cubicBezTo>
                    <a:pt x="17" y="243"/>
                    <a:pt x="17" y="243"/>
                    <a:pt x="17" y="243"/>
                  </a:cubicBezTo>
                  <a:cubicBezTo>
                    <a:pt x="17" y="243"/>
                    <a:pt x="17" y="243"/>
                    <a:pt x="17" y="243"/>
                  </a:cubicBezTo>
                  <a:close/>
                  <a:moveTo>
                    <a:pt x="17" y="244"/>
                  </a:moveTo>
                  <a:cubicBezTo>
                    <a:pt x="17" y="244"/>
                    <a:pt x="17" y="243"/>
                    <a:pt x="17" y="243"/>
                  </a:cubicBezTo>
                  <a:cubicBezTo>
                    <a:pt x="17" y="243"/>
                    <a:pt x="17" y="244"/>
                    <a:pt x="17"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427" name="Freeform 262">
              <a:extLst>
                <a:ext uri="{FF2B5EF4-FFF2-40B4-BE49-F238E27FC236}">
                  <a16:creationId xmlns="" xmlns:a16="http://schemas.microsoft.com/office/drawing/2014/main" id="{DC44BBCC-6D91-4A22-82E8-D02DA70435E0}"/>
                </a:ext>
              </a:extLst>
            </p:cNvPr>
            <p:cNvSpPr>
              <a:spLocks/>
            </p:cNvSpPr>
            <p:nvPr/>
          </p:nvSpPr>
          <p:spPr bwMode="auto">
            <a:xfrm>
              <a:off x="3585" y="2667"/>
              <a:ext cx="163" cy="682"/>
            </a:xfrm>
            <a:custGeom>
              <a:avLst/>
              <a:gdLst>
                <a:gd name="T0" fmla="*/ 2490 w 65"/>
                <a:gd name="T1" fmla="*/ 56 h 256"/>
                <a:gd name="T2" fmla="*/ 868 w 65"/>
                <a:gd name="T3" fmla="*/ 205 h 256"/>
                <a:gd name="T4" fmla="*/ 0 w 65"/>
                <a:gd name="T5" fmla="*/ 149 h 256"/>
                <a:gd name="T6" fmla="*/ 1264 w 65"/>
                <a:gd name="T7" fmla="*/ 397 h 256"/>
                <a:gd name="T8" fmla="*/ 2101 w 65"/>
                <a:gd name="T9" fmla="*/ 1420 h 256"/>
                <a:gd name="T10" fmla="*/ 2101 w 65"/>
                <a:gd name="T11" fmla="*/ 5600 h 256"/>
                <a:gd name="T12" fmla="*/ 2051 w 65"/>
                <a:gd name="T13" fmla="*/ 6090 h 256"/>
                <a:gd name="T14" fmla="*/ 1264 w 65"/>
                <a:gd name="T15" fmla="*/ 12441 h 256"/>
                <a:gd name="T16" fmla="*/ 680 w 65"/>
                <a:gd name="T17" fmla="*/ 12897 h 256"/>
                <a:gd name="T18" fmla="*/ 943 w 65"/>
                <a:gd name="T19" fmla="*/ 12897 h 256"/>
                <a:gd name="T20" fmla="*/ 1547 w 65"/>
                <a:gd name="T21" fmla="*/ 12441 h 256"/>
                <a:gd name="T22" fmla="*/ 2445 w 65"/>
                <a:gd name="T23" fmla="*/ 6239 h 256"/>
                <a:gd name="T24" fmla="*/ 2490 w 65"/>
                <a:gd name="T25" fmla="*/ 5842 h 256"/>
                <a:gd name="T26" fmla="*/ 2573 w 65"/>
                <a:gd name="T27" fmla="*/ 248 h 256"/>
                <a:gd name="T28" fmla="*/ 2490 w 65"/>
                <a:gd name="T29" fmla="*/ 56 h 2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5" h="256">
                  <a:moveTo>
                    <a:pt x="63" y="1"/>
                  </a:moveTo>
                  <a:cubicBezTo>
                    <a:pt x="52" y="3"/>
                    <a:pt x="38" y="4"/>
                    <a:pt x="22" y="4"/>
                  </a:cubicBezTo>
                  <a:cubicBezTo>
                    <a:pt x="14" y="4"/>
                    <a:pt x="7" y="4"/>
                    <a:pt x="0" y="3"/>
                  </a:cubicBezTo>
                  <a:cubicBezTo>
                    <a:pt x="9" y="6"/>
                    <a:pt x="24" y="8"/>
                    <a:pt x="32" y="8"/>
                  </a:cubicBezTo>
                  <a:cubicBezTo>
                    <a:pt x="40" y="9"/>
                    <a:pt x="52" y="10"/>
                    <a:pt x="53" y="28"/>
                  </a:cubicBezTo>
                  <a:cubicBezTo>
                    <a:pt x="54" y="42"/>
                    <a:pt x="54" y="89"/>
                    <a:pt x="53" y="111"/>
                  </a:cubicBezTo>
                  <a:cubicBezTo>
                    <a:pt x="52" y="121"/>
                    <a:pt x="52" y="121"/>
                    <a:pt x="52" y="121"/>
                  </a:cubicBezTo>
                  <a:cubicBezTo>
                    <a:pt x="52" y="121"/>
                    <a:pt x="34" y="245"/>
                    <a:pt x="32" y="247"/>
                  </a:cubicBezTo>
                  <a:cubicBezTo>
                    <a:pt x="29" y="252"/>
                    <a:pt x="24" y="255"/>
                    <a:pt x="17" y="256"/>
                  </a:cubicBezTo>
                  <a:cubicBezTo>
                    <a:pt x="24" y="256"/>
                    <a:pt x="24" y="256"/>
                    <a:pt x="24" y="256"/>
                  </a:cubicBezTo>
                  <a:cubicBezTo>
                    <a:pt x="33" y="256"/>
                    <a:pt x="37" y="251"/>
                    <a:pt x="39" y="247"/>
                  </a:cubicBezTo>
                  <a:cubicBezTo>
                    <a:pt x="40" y="246"/>
                    <a:pt x="59" y="146"/>
                    <a:pt x="62" y="124"/>
                  </a:cubicBezTo>
                  <a:cubicBezTo>
                    <a:pt x="63" y="122"/>
                    <a:pt x="63" y="116"/>
                    <a:pt x="63" y="116"/>
                  </a:cubicBezTo>
                  <a:cubicBezTo>
                    <a:pt x="63" y="116"/>
                    <a:pt x="65" y="9"/>
                    <a:pt x="65" y="5"/>
                  </a:cubicBezTo>
                  <a:cubicBezTo>
                    <a:pt x="65" y="2"/>
                    <a:pt x="65" y="0"/>
                    <a:pt x="63" y="1"/>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428" name="Freeform 263">
              <a:extLst>
                <a:ext uri="{FF2B5EF4-FFF2-40B4-BE49-F238E27FC236}">
                  <a16:creationId xmlns="" xmlns:a16="http://schemas.microsoft.com/office/drawing/2014/main" id="{4F09A7D0-5574-40CC-80A6-5A1E524F3069}"/>
                </a:ext>
              </a:extLst>
            </p:cNvPr>
            <p:cNvSpPr>
              <a:spLocks/>
            </p:cNvSpPr>
            <p:nvPr/>
          </p:nvSpPr>
          <p:spPr bwMode="auto">
            <a:xfrm>
              <a:off x="3585" y="2669"/>
              <a:ext cx="158" cy="48"/>
            </a:xfrm>
            <a:custGeom>
              <a:avLst/>
              <a:gdLst>
                <a:gd name="T0" fmla="*/ 2490 w 63"/>
                <a:gd name="T1" fmla="*/ 704 h 18"/>
                <a:gd name="T2" fmla="*/ 2490 w 63"/>
                <a:gd name="T3" fmla="*/ 0 h 18"/>
                <a:gd name="T4" fmla="*/ 868 w 63"/>
                <a:gd name="T5" fmla="*/ 149 h 18"/>
                <a:gd name="T6" fmla="*/ 0 w 63"/>
                <a:gd name="T7" fmla="*/ 93 h 18"/>
                <a:gd name="T8" fmla="*/ 1264 w 63"/>
                <a:gd name="T9" fmla="*/ 363 h 18"/>
                <a:gd name="T10" fmla="*/ 2019 w 63"/>
                <a:gd name="T11" fmla="*/ 909 h 18"/>
                <a:gd name="T12" fmla="*/ 2490 w 63"/>
                <a:gd name="T13" fmla="*/ 704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 h="18">
                  <a:moveTo>
                    <a:pt x="63" y="14"/>
                  </a:moveTo>
                  <a:cubicBezTo>
                    <a:pt x="63" y="0"/>
                    <a:pt x="63" y="0"/>
                    <a:pt x="63" y="0"/>
                  </a:cubicBezTo>
                  <a:cubicBezTo>
                    <a:pt x="52" y="2"/>
                    <a:pt x="38" y="3"/>
                    <a:pt x="22" y="3"/>
                  </a:cubicBezTo>
                  <a:cubicBezTo>
                    <a:pt x="14" y="3"/>
                    <a:pt x="7" y="3"/>
                    <a:pt x="0" y="2"/>
                  </a:cubicBezTo>
                  <a:cubicBezTo>
                    <a:pt x="9" y="5"/>
                    <a:pt x="24" y="7"/>
                    <a:pt x="32" y="7"/>
                  </a:cubicBezTo>
                  <a:cubicBezTo>
                    <a:pt x="38" y="8"/>
                    <a:pt x="47" y="9"/>
                    <a:pt x="51" y="18"/>
                  </a:cubicBezTo>
                  <a:cubicBezTo>
                    <a:pt x="58" y="17"/>
                    <a:pt x="63" y="15"/>
                    <a:pt x="63" y="14"/>
                  </a:cubicBez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429" name="Freeform 264">
              <a:extLst>
                <a:ext uri="{FF2B5EF4-FFF2-40B4-BE49-F238E27FC236}">
                  <a16:creationId xmlns="" xmlns:a16="http://schemas.microsoft.com/office/drawing/2014/main" id="{1681F645-8976-4427-A2DC-B240A136A3B6}"/>
                </a:ext>
              </a:extLst>
            </p:cNvPr>
            <p:cNvSpPr>
              <a:spLocks/>
            </p:cNvSpPr>
            <p:nvPr/>
          </p:nvSpPr>
          <p:spPr bwMode="auto">
            <a:xfrm>
              <a:off x="3720" y="2875"/>
              <a:ext cx="25" cy="24"/>
            </a:xfrm>
            <a:custGeom>
              <a:avLst/>
              <a:gdLst>
                <a:gd name="T0" fmla="*/ 395 w 10"/>
                <a:gd name="T1" fmla="*/ 93 h 9"/>
                <a:gd name="T2" fmla="*/ 0 w 10"/>
                <a:gd name="T3" fmla="*/ 0 h 9"/>
                <a:gd name="T4" fmla="*/ 0 w 10"/>
                <a:gd name="T5" fmla="*/ 456 h 9"/>
                <a:gd name="T6" fmla="*/ 395 w 10"/>
                <a:gd name="T7" fmla="*/ 363 h 9"/>
                <a:gd name="T8" fmla="*/ 395 w 10"/>
                <a:gd name="T9" fmla="*/ 93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9">
                  <a:moveTo>
                    <a:pt x="10" y="2"/>
                  </a:moveTo>
                  <a:cubicBezTo>
                    <a:pt x="7" y="1"/>
                    <a:pt x="4" y="0"/>
                    <a:pt x="0" y="0"/>
                  </a:cubicBezTo>
                  <a:cubicBezTo>
                    <a:pt x="0" y="3"/>
                    <a:pt x="0" y="6"/>
                    <a:pt x="0" y="9"/>
                  </a:cubicBezTo>
                  <a:cubicBezTo>
                    <a:pt x="4" y="8"/>
                    <a:pt x="7" y="8"/>
                    <a:pt x="10" y="7"/>
                  </a:cubicBezTo>
                  <a:cubicBezTo>
                    <a:pt x="10" y="5"/>
                    <a:pt x="10" y="3"/>
                    <a:pt x="10" y="2"/>
                  </a:cubicBezTo>
                  <a:close/>
                </a:path>
              </a:pathLst>
            </a:custGeom>
            <a:solidFill>
              <a:srgbClr val="D7E6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430" name="Freeform 265">
              <a:extLst>
                <a:ext uri="{FF2B5EF4-FFF2-40B4-BE49-F238E27FC236}">
                  <a16:creationId xmlns="" xmlns:a16="http://schemas.microsoft.com/office/drawing/2014/main" id="{DC013D61-0746-43E4-B173-89546D717D75}"/>
                </a:ext>
              </a:extLst>
            </p:cNvPr>
            <p:cNvSpPr>
              <a:spLocks/>
            </p:cNvSpPr>
            <p:nvPr/>
          </p:nvSpPr>
          <p:spPr bwMode="auto">
            <a:xfrm>
              <a:off x="3628" y="2893"/>
              <a:ext cx="117" cy="456"/>
            </a:xfrm>
            <a:custGeom>
              <a:avLst/>
              <a:gdLst>
                <a:gd name="T0" fmla="*/ 1772 w 47"/>
                <a:gd name="T1" fmla="*/ 1571 h 171"/>
                <a:gd name="T2" fmla="*/ 1802 w 47"/>
                <a:gd name="T3" fmla="*/ 0 h 171"/>
                <a:gd name="T4" fmla="*/ 1419 w 47"/>
                <a:gd name="T5" fmla="*/ 93 h 171"/>
                <a:gd name="T6" fmla="*/ 1389 w 47"/>
                <a:gd name="T7" fmla="*/ 1309 h 171"/>
                <a:gd name="T8" fmla="*/ 1344 w 47"/>
                <a:gd name="T9" fmla="*/ 1821 h 171"/>
                <a:gd name="T10" fmla="*/ 570 w 47"/>
                <a:gd name="T11" fmla="*/ 8192 h 171"/>
                <a:gd name="T12" fmla="*/ 0 w 47"/>
                <a:gd name="T13" fmla="*/ 8648 h 171"/>
                <a:gd name="T14" fmla="*/ 261 w 47"/>
                <a:gd name="T15" fmla="*/ 8648 h 171"/>
                <a:gd name="T16" fmla="*/ 849 w 47"/>
                <a:gd name="T17" fmla="*/ 8192 h 171"/>
                <a:gd name="T18" fmla="*/ 1730 w 47"/>
                <a:gd name="T19" fmla="*/ 1971 h 171"/>
                <a:gd name="T20" fmla="*/ 1772 w 47"/>
                <a:gd name="T21" fmla="*/ 1571 h 1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171">
                  <a:moveTo>
                    <a:pt x="46" y="31"/>
                  </a:moveTo>
                  <a:cubicBezTo>
                    <a:pt x="46" y="31"/>
                    <a:pt x="46" y="17"/>
                    <a:pt x="47" y="0"/>
                  </a:cubicBezTo>
                  <a:cubicBezTo>
                    <a:pt x="44" y="1"/>
                    <a:pt x="41" y="1"/>
                    <a:pt x="37" y="2"/>
                  </a:cubicBezTo>
                  <a:cubicBezTo>
                    <a:pt x="36" y="11"/>
                    <a:pt x="36" y="20"/>
                    <a:pt x="36" y="26"/>
                  </a:cubicBezTo>
                  <a:cubicBezTo>
                    <a:pt x="35" y="36"/>
                    <a:pt x="35" y="36"/>
                    <a:pt x="35" y="36"/>
                  </a:cubicBezTo>
                  <a:cubicBezTo>
                    <a:pt x="35" y="36"/>
                    <a:pt x="17" y="160"/>
                    <a:pt x="15" y="162"/>
                  </a:cubicBezTo>
                  <a:cubicBezTo>
                    <a:pt x="12" y="167"/>
                    <a:pt x="7" y="170"/>
                    <a:pt x="0" y="171"/>
                  </a:cubicBezTo>
                  <a:cubicBezTo>
                    <a:pt x="7" y="171"/>
                    <a:pt x="7" y="171"/>
                    <a:pt x="7" y="171"/>
                  </a:cubicBezTo>
                  <a:cubicBezTo>
                    <a:pt x="16" y="171"/>
                    <a:pt x="20" y="166"/>
                    <a:pt x="22" y="162"/>
                  </a:cubicBezTo>
                  <a:cubicBezTo>
                    <a:pt x="23" y="161"/>
                    <a:pt x="42" y="61"/>
                    <a:pt x="45" y="39"/>
                  </a:cubicBezTo>
                  <a:cubicBezTo>
                    <a:pt x="46" y="37"/>
                    <a:pt x="46" y="31"/>
                    <a:pt x="46" y="31"/>
                  </a:cubicBezTo>
                  <a:close/>
                </a:path>
              </a:pathLst>
            </a:custGeom>
            <a:solidFill>
              <a:srgbClr val="CCDF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431" name="Freeform 266">
              <a:extLst>
                <a:ext uri="{FF2B5EF4-FFF2-40B4-BE49-F238E27FC236}">
                  <a16:creationId xmlns="" xmlns:a16="http://schemas.microsoft.com/office/drawing/2014/main" id="{89B7E358-2808-4DB2-9DC6-85F5B8421CBD}"/>
                </a:ext>
              </a:extLst>
            </p:cNvPr>
            <p:cNvSpPr>
              <a:spLocks/>
            </p:cNvSpPr>
            <p:nvPr/>
          </p:nvSpPr>
          <p:spPr bwMode="auto">
            <a:xfrm>
              <a:off x="3665" y="2741"/>
              <a:ext cx="55" cy="584"/>
            </a:xfrm>
            <a:custGeom>
              <a:avLst/>
              <a:gdLst>
                <a:gd name="T0" fmla="*/ 675 w 22"/>
                <a:gd name="T1" fmla="*/ 4757 h 219"/>
                <a:gd name="T2" fmla="*/ 833 w 22"/>
                <a:gd name="T3" fmla="*/ 0 h 219"/>
                <a:gd name="T4" fmla="*/ 833 w 22"/>
                <a:gd name="T5" fmla="*/ 4189 h 219"/>
                <a:gd name="T6" fmla="*/ 783 w 22"/>
                <a:gd name="T7" fmla="*/ 4701 h 219"/>
                <a:gd name="T8" fmla="*/ 0 w 22"/>
                <a:gd name="T9" fmla="*/ 11072 h 219"/>
                <a:gd name="T10" fmla="*/ 675 w 22"/>
                <a:gd name="T11" fmla="*/ 4757 h 2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219">
                  <a:moveTo>
                    <a:pt x="17" y="94"/>
                  </a:moveTo>
                  <a:cubicBezTo>
                    <a:pt x="19" y="79"/>
                    <a:pt x="20" y="17"/>
                    <a:pt x="21" y="0"/>
                  </a:cubicBezTo>
                  <a:cubicBezTo>
                    <a:pt x="22" y="14"/>
                    <a:pt x="22" y="61"/>
                    <a:pt x="21" y="83"/>
                  </a:cubicBezTo>
                  <a:cubicBezTo>
                    <a:pt x="20" y="93"/>
                    <a:pt x="20" y="93"/>
                    <a:pt x="20" y="93"/>
                  </a:cubicBezTo>
                  <a:cubicBezTo>
                    <a:pt x="20" y="93"/>
                    <a:pt x="2" y="217"/>
                    <a:pt x="0" y="219"/>
                  </a:cubicBezTo>
                  <a:cubicBezTo>
                    <a:pt x="0" y="219"/>
                    <a:pt x="15" y="109"/>
                    <a:pt x="17" y="94"/>
                  </a:cubicBezTo>
                  <a:close/>
                </a:path>
              </a:pathLst>
            </a:custGeom>
            <a:solidFill>
              <a:srgbClr val="C2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432" name="Freeform 267">
              <a:extLst>
                <a:ext uri="{FF2B5EF4-FFF2-40B4-BE49-F238E27FC236}">
                  <a16:creationId xmlns="" xmlns:a16="http://schemas.microsoft.com/office/drawing/2014/main" id="{1DAD4724-D861-4C60-B977-05D17CDB3059}"/>
                </a:ext>
              </a:extLst>
            </p:cNvPr>
            <p:cNvSpPr>
              <a:spLocks/>
            </p:cNvSpPr>
            <p:nvPr/>
          </p:nvSpPr>
          <p:spPr bwMode="auto">
            <a:xfrm>
              <a:off x="3713" y="2872"/>
              <a:ext cx="7" cy="27"/>
            </a:xfrm>
            <a:custGeom>
              <a:avLst/>
              <a:gdLst>
                <a:gd name="T0" fmla="*/ 0 w 3"/>
                <a:gd name="T1" fmla="*/ 532 h 10"/>
                <a:gd name="T2" fmla="*/ 86 w 3"/>
                <a:gd name="T3" fmla="*/ 532 h 10"/>
                <a:gd name="T4" fmla="*/ 86 w 3"/>
                <a:gd name="T5" fmla="*/ 59 h 10"/>
                <a:gd name="T6" fmla="*/ 0 w 3"/>
                <a:gd name="T7" fmla="*/ 0 h 10"/>
                <a:gd name="T8" fmla="*/ 0 w 3"/>
                <a:gd name="T9" fmla="*/ 532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0">
                  <a:moveTo>
                    <a:pt x="0" y="10"/>
                  </a:moveTo>
                  <a:cubicBezTo>
                    <a:pt x="1" y="10"/>
                    <a:pt x="2" y="10"/>
                    <a:pt x="3" y="10"/>
                  </a:cubicBezTo>
                  <a:cubicBezTo>
                    <a:pt x="3" y="7"/>
                    <a:pt x="3" y="4"/>
                    <a:pt x="3" y="1"/>
                  </a:cubicBezTo>
                  <a:cubicBezTo>
                    <a:pt x="2" y="0"/>
                    <a:pt x="1" y="0"/>
                    <a:pt x="0" y="0"/>
                  </a:cubicBezTo>
                  <a:cubicBezTo>
                    <a:pt x="0" y="4"/>
                    <a:pt x="0" y="7"/>
                    <a:pt x="0" y="10"/>
                  </a:cubicBezTo>
                  <a:close/>
                </a:path>
              </a:pathLst>
            </a:custGeom>
            <a:solidFill>
              <a:srgbClr val="C0D2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433" name="Freeform 268">
              <a:extLst>
                <a:ext uri="{FF2B5EF4-FFF2-40B4-BE49-F238E27FC236}">
                  <a16:creationId xmlns="" xmlns:a16="http://schemas.microsoft.com/office/drawing/2014/main" id="{0929FD32-F247-4167-955B-2162174F7B07}"/>
                </a:ext>
              </a:extLst>
            </p:cNvPr>
            <p:cNvSpPr>
              <a:spLocks/>
            </p:cNvSpPr>
            <p:nvPr/>
          </p:nvSpPr>
          <p:spPr bwMode="auto">
            <a:xfrm>
              <a:off x="3665" y="2899"/>
              <a:ext cx="55" cy="426"/>
            </a:xfrm>
            <a:custGeom>
              <a:avLst/>
              <a:gdLst>
                <a:gd name="T0" fmla="*/ 833 w 22"/>
                <a:gd name="T1" fmla="*/ 1206 h 160"/>
                <a:gd name="T2" fmla="*/ 863 w 22"/>
                <a:gd name="T3" fmla="*/ 0 h 160"/>
                <a:gd name="T4" fmla="*/ 750 w 22"/>
                <a:gd name="T5" fmla="*/ 0 h 160"/>
                <a:gd name="T6" fmla="*/ 675 w 22"/>
                <a:gd name="T7" fmla="*/ 1757 h 160"/>
                <a:gd name="T8" fmla="*/ 0 w 22"/>
                <a:gd name="T9" fmla="*/ 8038 h 160"/>
                <a:gd name="T10" fmla="*/ 783 w 22"/>
                <a:gd name="T11" fmla="*/ 1715 h 160"/>
                <a:gd name="T12" fmla="*/ 833 w 22"/>
                <a:gd name="T13" fmla="*/ 1206 h 1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160">
                  <a:moveTo>
                    <a:pt x="21" y="24"/>
                  </a:moveTo>
                  <a:cubicBezTo>
                    <a:pt x="21" y="18"/>
                    <a:pt x="21" y="9"/>
                    <a:pt x="22" y="0"/>
                  </a:cubicBezTo>
                  <a:cubicBezTo>
                    <a:pt x="21" y="0"/>
                    <a:pt x="20" y="0"/>
                    <a:pt x="19" y="0"/>
                  </a:cubicBezTo>
                  <a:cubicBezTo>
                    <a:pt x="18" y="16"/>
                    <a:pt x="18" y="29"/>
                    <a:pt x="17" y="35"/>
                  </a:cubicBezTo>
                  <a:cubicBezTo>
                    <a:pt x="15" y="50"/>
                    <a:pt x="0" y="160"/>
                    <a:pt x="0" y="160"/>
                  </a:cubicBezTo>
                  <a:cubicBezTo>
                    <a:pt x="2" y="158"/>
                    <a:pt x="20" y="34"/>
                    <a:pt x="20" y="34"/>
                  </a:cubicBezTo>
                  <a:lnTo>
                    <a:pt x="21" y="24"/>
                  </a:lnTo>
                  <a:close/>
                </a:path>
              </a:pathLst>
            </a:custGeom>
            <a:solidFill>
              <a:srgbClr val="AABB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434" name="Freeform 269">
              <a:extLst>
                <a:ext uri="{FF2B5EF4-FFF2-40B4-BE49-F238E27FC236}">
                  <a16:creationId xmlns="" xmlns:a16="http://schemas.microsoft.com/office/drawing/2014/main" id="{C27ABFB1-9F13-437E-B7E8-C50BE99B74D8}"/>
                </a:ext>
              </a:extLst>
            </p:cNvPr>
            <p:cNvSpPr>
              <a:spLocks/>
            </p:cNvSpPr>
            <p:nvPr/>
          </p:nvSpPr>
          <p:spPr bwMode="auto">
            <a:xfrm>
              <a:off x="3680" y="2611"/>
              <a:ext cx="105" cy="53"/>
            </a:xfrm>
            <a:custGeom>
              <a:avLst/>
              <a:gdLst>
                <a:gd name="T0" fmla="*/ 0 w 42"/>
                <a:gd name="T1" fmla="*/ 983 h 20"/>
                <a:gd name="T2" fmla="*/ 1645 w 42"/>
                <a:gd name="T3" fmla="*/ 451 h 20"/>
                <a:gd name="T4" fmla="*/ 1645 w 42"/>
                <a:gd name="T5" fmla="*/ 0 h 20"/>
                <a:gd name="T6" fmla="*/ 0 w 42"/>
                <a:gd name="T7" fmla="*/ 596 h 20"/>
                <a:gd name="T8" fmla="*/ 0 w 42"/>
                <a:gd name="T9" fmla="*/ 983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20">
                  <a:moveTo>
                    <a:pt x="0" y="20"/>
                  </a:moveTo>
                  <a:cubicBezTo>
                    <a:pt x="25" y="19"/>
                    <a:pt x="42" y="14"/>
                    <a:pt x="42" y="9"/>
                  </a:cubicBezTo>
                  <a:cubicBezTo>
                    <a:pt x="42" y="0"/>
                    <a:pt x="42" y="0"/>
                    <a:pt x="42" y="0"/>
                  </a:cubicBezTo>
                  <a:cubicBezTo>
                    <a:pt x="42" y="6"/>
                    <a:pt x="25" y="10"/>
                    <a:pt x="0" y="12"/>
                  </a:cubicBezTo>
                  <a:cubicBezTo>
                    <a:pt x="1" y="15"/>
                    <a:pt x="1" y="18"/>
                    <a:pt x="0" y="20"/>
                  </a:cubicBezTo>
                  <a:close/>
                </a:path>
              </a:pathLst>
            </a:custGeom>
            <a:solidFill>
              <a:srgbClr val="2F89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435" name="Freeform 270">
              <a:extLst>
                <a:ext uri="{FF2B5EF4-FFF2-40B4-BE49-F238E27FC236}">
                  <a16:creationId xmlns="" xmlns:a16="http://schemas.microsoft.com/office/drawing/2014/main" id="{22BD18CE-3F5F-4983-83F9-848D605F9D11}"/>
                </a:ext>
              </a:extLst>
            </p:cNvPr>
            <p:cNvSpPr>
              <a:spLocks/>
            </p:cNvSpPr>
            <p:nvPr/>
          </p:nvSpPr>
          <p:spPr bwMode="auto">
            <a:xfrm>
              <a:off x="3518" y="2629"/>
              <a:ext cx="57" cy="32"/>
            </a:xfrm>
            <a:custGeom>
              <a:avLst/>
              <a:gdLst>
                <a:gd name="T0" fmla="*/ 0 w 23"/>
                <a:gd name="T1" fmla="*/ 397 h 12"/>
                <a:gd name="T2" fmla="*/ 865 w 23"/>
                <a:gd name="T3" fmla="*/ 605 h 12"/>
                <a:gd name="T4" fmla="*/ 865 w 23"/>
                <a:gd name="T5" fmla="*/ 205 h 12"/>
                <a:gd name="T6" fmla="*/ 0 w 23"/>
                <a:gd name="T7" fmla="*/ 0 h 12"/>
                <a:gd name="T8" fmla="*/ 0 w 23"/>
                <a:gd name="T9" fmla="*/ 397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2">
                  <a:moveTo>
                    <a:pt x="0" y="8"/>
                  </a:moveTo>
                  <a:cubicBezTo>
                    <a:pt x="6" y="10"/>
                    <a:pt x="14" y="11"/>
                    <a:pt x="23" y="12"/>
                  </a:cubicBezTo>
                  <a:cubicBezTo>
                    <a:pt x="23" y="4"/>
                    <a:pt x="23" y="4"/>
                    <a:pt x="23" y="4"/>
                  </a:cubicBezTo>
                  <a:cubicBezTo>
                    <a:pt x="14" y="3"/>
                    <a:pt x="6" y="1"/>
                    <a:pt x="0" y="0"/>
                  </a:cubicBezTo>
                  <a:lnTo>
                    <a:pt x="0" y="8"/>
                  </a:lnTo>
                  <a:close/>
                </a:path>
              </a:pathLst>
            </a:custGeom>
            <a:solidFill>
              <a:srgbClr val="A8CB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436" name="Freeform 271">
              <a:extLst>
                <a:ext uri="{FF2B5EF4-FFF2-40B4-BE49-F238E27FC236}">
                  <a16:creationId xmlns="" xmlns:a16="http://schemas.microsoft.com/office/drawing/2014/main" id="{7CA0C7F0-A4E2-40EB-8FAB-D15CB21D89EF}"/>
                </a:ext>
              </a:extLst>
            </p:cNvPr>
            <p:cNvSpPr>
              <a:spLocks/>
            </p:cNvSpPr>
            <p:nvPr/>
          </p:nvSpPr>
          <p:spPr bwMode="auto">
            <a:xfrm>
              <a:off x="3553" y="2637"/>
              <a:ext cx="15" cy="24"/>
            </a:xfrm>
            <a:custGeom>
              <a:avLst/>
              <a:gdLst>
                <a:gd name="T0" fmla="*/ 0 w 6"/>
                <a:gd name="T1" fmla="*/ 397 h 9"/>
                <a:gd name="T2" fmla="*/ 238 w 6"/>
                <a:gd name="T3" fmla="*/ 456 h 9"/>
                <a:gd name="T4" fmla="*/ 238 w 6"/>
                <a:gd name="T5" fmla="*/ 56 h 9"/>
                <a:gd name="T6" fmla="*/ 0 w 6"/>
                <a:gd name="T7" fmla="*/ 0 h 9"/>
                <a:gd name="T8" fmla="*/ 0 w 6"/>
                <a:gd name="T9" fmla="*/ 397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9">
                  <a:moveTo>
                    <a:pt x="0" y="8"/>
                  </a:moveTo>
                  <a:cubicBezTo>
                    <a:pt x="2" y="9"/>
                    <a:pt x="4" y="9"/>
                    <a:pt x="6" y="9"/>
                  </a:cubicBezTo>
                  <a:cubicBezTo>
                    <a:pt x="6" y="1"/>
                    <a:pt x="6" y="1"/>
                    <a:pt x="6" y="1"/>
                  </a:cubicBezTo>
                  <a:cubicBezTo>
                    <a:pt x="4" y="0"/>
                    <a:pt x="2" y="0"/>
                    <a:pt x="0" y="0"/>
                  </a:cubicBezTo>
                  <a:lnTo>
                    <a:pt x="0" y="8"/>
                  </a:lnTo>
                  <a:close/>
                </a:path>
              </a:pathLst>
            </a:custGeom>
            <a:solidFill>
              <a:srgbClr val="E3ED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437" name="Freeform 272">
              <a:extLst>
                <a:ext uri="{FF2B5EF4-FFF2-40B4-BE49-F238E27FC236}">
                  <a16:creationId xmlns="" xmlns:a16="http://schemas.microsoft.com/office/drawing/2014/main" id="{6A238DED-12EA-4F1F-B009-C6EE39E36170}"/>
                </a:ext>
              </a:extLst>
            </p:cNvPr>
            <p:cNvSpPr>
              <a:spLocks/>
            </p:cNvSpPr>
            <p:nvPr/>
          </p:nvSpPr>
          <p:spPr bwMode="auto">
            <a:xfrm>
              <a:off x="3758" y="2621"/>
              <a:ext cx="20" cy="32"/>
            </a:xfrm>
            <a:custGeom>
              <a:avLst/>
              <a:gdLst>
                <a:gd name="T0" fmla="*/ 313 w 8"/>
                <a:gd name="T1" fmla="*/ 0 h 12"/>
                <a:gd name="T2" fmla="*/ 0 w 8"/>
                <a:gd name="T3" fmla="*/ 205 h 12"/>
                <a:gd name="T4" fmla="*/ 0 w 8"/>
                <a:gd name="T5" fmla="*/ 605 h 12"/>
                <a:gd name="T6" fmla="*/ 313 w 8"/>
                <a:gd name="T7" fmla="*/ 456 h 12"/>
                <a:gd name="T8" fmla="*/ 313 w 8"/>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2">
                  <a:moveTo>
                    <a:pt x="8" y="0"/>
                  </a:moveTo>
                  <a:cubicBezTo>
                    <a:pt x="6" y="2"/>
                    <a:pt x="3" y="3"/>
                    <a:pt x="0" y="4"/>
                  </a:cubicBezTo>
                  <a:cubicBezTo>
                    <a:pt x="0" y="12"/>
                    <a:pt x="0" y="12"/>
                    <a:pt x="0" y="12"/>
                  </a:cubicBezTo>
                  <a:cubicBezTo>
                    <a:pt x="3" y="11"/>
                    <a:pt x="6" y="10"/>
                    <a:pt x="8" y="9"/>
                  </a:cubicBezTo>
                  <a:lnTo>
                    <a:pt x="8" y="0"/>
                  </a:lnTo>
                  <a:close/>
                </a:path>
              </a:pathLst>
            </a:custGeom>
            <a:solidFill>
              <a:srgbClr val="0564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438" name="Freeform 273">
              <a:extLst>
                <a:ext uri="{FF2B5EF4-FFF2-40B4-BE49-F238E27FC236}">
                  <a16:creationId xmlns="" xmlns:a16="http://schemas.microsoft.com/office/drawing/2014/main" id="{94C52143-6CA1-4F9A-B6D4-A450145798E6}"/>
                </a:ext>
              </a:extLst>
            </p:cNvPr>
            <p:cNvSpPr>
              <a:spLocks/>
            </p:cNvSpPr>
            <p:nvPr/>
          </p:nvSpPr>
          <p:spPr bwMode="auto">
            <a:xfrm>
              <a:off x="3538" y="2877"/>
              <a:ext cx="10" cy="19"/>
            </a:xfrm>
            <a:custGeom>
              <a:avLst/>
              <a:gdLst>
                <a:gd name="T0" fmla="*/ 158 w 4"/>
                <a:gd name="T1" fmla="*/ 383 h 7"/>
                <a:gd name="T2" fmla="*/ 158 w 4"/>
                <a:gd name="T3" fmla="*/ 0 h 7"/>
                <a:gd name="T4" fmla="*/ 0 w 4"/>
                <a:gd name="T5" fmla="*/ 60 h 7"/>
                <a:gd name="T6" fmla="*/ 0 w 4"/>
                <a:gd name="T7" fmla="*/ 318 h 7"/>
                <a:gd name="T8" fmla="*/ 158 w 4"/>
                <a:gd name="T9" fmla="*/ 383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7">
                  <a:moveTo>
                    <a:pt x="4" y="7"/>
                  </a:moveTo>
                  <a:cubicBezTo>
                    <a:pt x="4" y="0"/>
                    <a:pt x="4" y="0"/>
                    <a:pt x="4" y="0"/>
                  </a:cubicBezTo>
                  <a:cubicBezTo>
                    <a:pt x="2" y="0"/>
                    <a:pt x="1" y="0"/>
                    <a:pt x="0" y="1"/>
                  </a:cubicBezTo>
                  <a:cubicBezTo>
                    <a:pt x="0" y="6"/>
                    <a:pt x="0" y="6"/>
                    <a:pt x="0" y="6"/>
                  </a:cubicBezTo>
                  <a:cubicBezTo>
                    <a:pt x="1" y="6"/>
                    <a:pt x="2" y="6"/>
                    <a:pt x="4" y="7"/>
                  </a:cubicBezTo>
                  <a:close/>
                </a:path>
              </a:pathLst>
            </a:custGeom>
            <a:solidFill>
              <a:srgbClr val="C0D2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439" name="Freeform 274">
              <a:extLst>
                <a:ext uri="{FF2B5EF4-FFF2-40B4-BE49-F238E27FC236}">
                  <a16:creationId xmlns="" xmlns:a16="http://schemas.microsoft.com/office/drawing/2014/main" id="{B38795C8-7221-4B25-AD49-487A3E7E4124}"/>
                </a:ext>
              </a:extLst>
            </p:cNvPr>
            <p:cNvSpPr>
              <a:spLocks/>
            </p:cNvSpPr>
            <p:nvPr/>
          </p:nvSpPr>
          <p:spPr bwMode="auto">
            <a:xfrm>
              <a:off x="3535" y="2891"/>
              <a:ext cx="213" cy="13"/>
            </a:xfrm>
            <a:custGeom>
              <a:avLst/>
              <a:gdLst>
                <a:gd name="T0" fmla="*/ 3353 w 85"/>
                <a:gd name="T1" fmla="*/ 0 h 5"/>
                <a:gd name="T2" fmla="*/ 1651 w 85"/>
                <a:gd name="T3" fmla="*/ 229 h 5"/>
                <a:gd name="T4" fmla="*/ 0 w 85"/>
                <a:gd name="T5" fmla="*/ 0 h 5"/>
                <a:gd name="T6" fmla="*/ 0 60000 65536"/>
                <a:gd name="T7" fmla="*/ 0 60000 65536"/>
                <a:gd name="T8" fmla="*/ 0 60000 65536"/>
              </a:gdLst>
              <a:ahLst/>
              <a:cxnLst>
                <a:cxn ang="T6">
                  <a:pos x="T0" y="T1"/>
                </a:cxn>
                <a:cxn ang="T7">
                  <a:pos x="T2" y="T3"/>
                </a:cxn>
                <a:cxn ang="T8">
                  <a:pos x="T4" y="T5"/>
                </a:cxn>
              </a:cxnLst>
              <a:rect l="0" t="0" r="r" b="b"/>
              <a:pathLst>
                <a:path w="85" h="5">
                  <a:moveTo>
                    <a:pt x="85" y="0"/>
                  </a:moveTo>
                  <a:cubicBezTo>
                    <a:pt x="80" y="3"/>
                    <a:pt x="63" y="5"/>
                    <a:pt x="42" y="5"/>
                  </a:cubicBezTo>
                  <a:cubicBezTo>
                    <a:pt x="22" y="5"/>
                    <a:pt x="5" y="3"/>
                    <a:pt x="0" y="0"/>
                  </a:cubicBezTo>
                </a:path>
              </a:pathLst>
            </a:custGeom>
            <a:noFill/>
            <a:ln w="317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PT" sz="2800">
                <a:latin typeface="+mj-lt"/>
              </a:endParaRPr>
            </a:p>
          </p:txBody>
        </p:sp>
        <p:sp>
          <p:nvSpPr>
            <p:cNvPr id="440" name="Freeform 275">
              <a:extLst>
                <a:ext uri="{FF2B5EF4-FFF2-40B4-BE49-F238E27FC236}">
                  <a16:creationId xmlns="" xmlns:a16="http://schemas.microsoft.com/office/drawing/2014/main" id="{747828B9-DA6D-4C79-9CEE-9A802CAC2AA6}"/>
                </a:ext>
              </a:extLst>
            </p:cNvPr>
            <p:cNvSpPr>
              <a:spLocks/>
            </p:cNvSpPr>
            <p:nvPr/>
          </p:nvSpPr>
          <p:spPr bwMode="auto">
            <a:xfrm>
              <a:off x="3565" y="2867"/>
              <a:ext cx="140" cy="5"/>
            </a:xfrm>
            <a:custGeom>
              <a:avLst/>
              <a:gdLst>
                <a:gd name="T0" fmla="*/ 0 w 56"/>
                <a:gd name="T1" fmla="*/ 83 h 2"/>
                <a:gd name="T2" fmla="*/ 0 w 56"/>
                <a:gd name="T3" fmla="*/ 83 h 2"/>
                <a:gd name="T4" fmla="*/ 1175 w 56"/>
                <a:gd name="T5" fmla="*/ 50 h 2"/>
                <a:gd name="T6" fmla="*/ 2188 w 56"/>
                <a:gd name="T7" fmla="*/ 83 h 2"/>
                <a:gd name="T8" fmla="*/ 2188 w 56"/>
                <a:gd name="T9" fmla="*/ 83 h 2"/>
                <a:gd name="T10" fmla="*/ 1175 w 56"/>
                <a:gd name="T11" fmla="*/ 0 h 2"/>
                <a:gd name="T12" fmla="*/ 0 w 56"/>
                <a:gd name="T13" fmla="*/ 83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 h="2">
                  <a:moveTo>
                    <a:pt x="0" y="2"/>
                  </a:moveTo>
                  <a:cubicBezTo>
                    <a:pt x="0" y="2"/>
                    <a:pt x="0" y="2"/>
                    <a:pt x="0" y="2"/>
                  </a:cubicBezTo>
                  <a:cubicBezTo>
                    <a:pt x="8" y="1"/>
                    <a:pt x="19" y="1"/>
                    <a:pt x="30" y="1"/>
                  </a:cubicBezTo>
                  <a:cubicBezTo>
                    <a:pt x="39" y="1"/>
                    <a:pt x="48" y="1"/>
                    <a:pt x="56" y="2"/>
                  </a:cubicBezTo>
                  <a:cubicBezTo>
                    <a:pt x="56" y="2"/>
                    <a:pt x="56" y="2"/>
                    <a:pt x="56" y="2"/>
                  </a:cubicBezTo>
                  <a:cubicBezTo>
                    <a:pt x="48" y="1"/>
                    <a:pt x="39" y="0"/>
                    <a:pt x="30" y="0"/>
                  </a:cubicBezTo>
                  <a:cubicBezTo>
                    <a:pt x="19" y="0"/>
                    <a:pt x="8" y="1"/>
                    <a:pt x="0" y="2"/>
                  </a:cubicBezTo>
                  <a:close/>
                </a:path>
              </a:pathLst>
            </a:custGeom>
            <a:solidFill>
              <a:srgbClr val="AABB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441" name="Oval 276">
              <a:extLst>
                <a:ext uri="{FF2B5EF4-FFF2-40B4-BE49-F238E27FC236}">
                  <a16:creationId xmlns="" xmlns:a16="http://schemas.microsoft.com/office/drawing/2014/main" id="{37F92B93-DB35-41E4-B34C-2376CF8F70BB}"/>
                </a:ext>
              </a:extLst>
            </p:cNvPr>
            <p:cNvSpPr>
              <a:spLocks noChangeArrowheads="1"/>
            </p:cNvSpPr>
            <p:nvPr/>
          </p:nvSpPr>
          <p:spPr bwMode="auto">
            <a:xfrm>
              <a:off x="3565" y="2893"/>
              <a:ext cx="15"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442" name="Oval 277">
              <a:extLst>
                <a:ext uri="{FF2B5EF4-FFF2-40B4-BE49-F238E27FC236}">
                  <a16:creationId xmlns="" xmlns:a16="http://schemas.microsoft.com/office/drawing/2014/main" id="{6DB53BE3-5B3F-4819-AE97-B724626FFBE6}"/>
                </a:ext>
              </a:extLst>
            </p:cNvPr>
            <p:cNvSpPr>
              <a:spLocks noChangeArrowheads="1"/>
            </p:cNvSpPr>
            <p:nvPr/>
          </p:nvSpPr>
          <p:spPr bwMode="auto">
            <a:xfrm>
              <a:off x="3613" y="2896"/>
              <a:ext cx="15"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443" name="Oval 278">
              <a:extLst>
                <a:ext uri="{FF2B5EF4-FFF2-40B4-BE49-F238E27FC236}">
                  <a16:creationId xmlns="" xmlns:a16="http://schemas.microsoft.com/office/drawing/2014/main" id="{87579761-27AD-4A24-9AD8-96100362C504}"/>
                </a:ext>
              </a:extLst>
            </p:cNvPr>
            <p:cNvSpPr>
              <a:spLocks noChangeArrowheads="1"/>
            </p:cNvSpPr>
            <p:nvPr/>
          </p:nvSpPr>
          <p:spPr bwMode="auto">
            <a:xfrm>
              <a:off x="3585" y="2888"/>
              <a:ext cx="23" cy="2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444" name="Oval 279">
              <a:extLst>
                <a:ext uri="{FF2B5EF4-FFF2-40B4-BE49-F238E27FC236}">
                  <a16:creationId xmlns="" xmlns:a16="http://schemas.microsoft.com/office/drawing/2014/main" id="{044A866D-737E-4AB2-85B5-8D6472D9DE6C}"/>
                </a:ext>
              </a:extLst>
            </p:cNvPr>
            <p:cNvSpPr>
              <a:spLocks noChangeArrowheads="1"/>
            </p:cNvSpPr>
            <p:nvPr/>
          </p:nvSpPr>
          <p:spPr bwMode="auto">
            <a:xfrm>
              <a:off x="3495" y="2579"/>
              <a:ext cx="290" cy="64"/>
            </a:xfrm>
            <a:prstGeom prst="ellipse">
              <a:avLst/>
            </a:pr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445" name="Freeform 280">
              <a:extLst>
                <a:ext uri="{FF2B5EF4-FFF2-40B4-BE49-F238E27FC236}">
                  <a16:creationId xmlns="" xmlns:a16="http://schemas.microsoft.com/office/drawing/2014/main" id="{33F18114-D945-42D3-A5D4-9D5CE1B8A710}"/>
                </a:ext>
              </a:extLst>
            </p:cNvPr>
            <p:cNvSpPr>
              <a:spLocks/>
            </p:cNvSpPr>
            <p:nvPr/>
          </p:nvSpPr>
          <p:spPr bwMode="auto">
            <a:xfrm>
              <a:off x="3495" y="2611"/>
              <a:ext cx="290" cy="56"/>
            </a:xfrm>
            <a:custGeom>
              <a:avLst/>
              <a:gdLst>
                <a:gd name="T0" fmla="*/ 0 w 116"/>
                <a:gd name="T1" fmla="*/ 456 h 21"/>
                <a:gd name="T2" fmla="*/ 2270 w 116"/>
                <a:gd name="T3" fmla="*/ 1059 h 21"/>
                <a:gd name="T4" fmla="*/ 4533 w 116"/>
                <a:gd name="T5" fmla="*/ 456 h 21"/>
                <a:gd name="T6" fmla="*/ 4533 w 116"/>
                <a:gd name="T7" fmla="*/ 0 h 21"/>
                <a:gd name="T8" fmla="*/ 2270 w 116"/>
                <a:gd name="T9" fmla="*/ 605 h 21"/>
                <a:gd name="T10" fmla="*/ 0 w 116"/>
                <a:gd name="T11" fmla="*/ 0 h 21"/>
                <a:gd name="T12" fmla="*/ 0 w 116"/>
                <a:gd name="T13" fmla="*/ 456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6" h="21">
                  <a:moveTo>
                    <a:pt x="0" y="9"/>
                  </a:moveTo>
                  <a:cubicBezTo>
                    <a:pt x="0" y="15"/>
                    <a:pt x="26" y="21"/>
                    <a:pt x="58" y="21"/>
                  </a:cubicBezTo>
                  <a:cubicBezTo>
                    <a:pt x="90" y="21"/>
                    <a:pt x="116" y="15"/>
                    <a:pt x="116" y="9"/>
                  </a:cubicBezTo>
                  <a:cubicBezTo>
                    <a:pt x="116" y="0"/>
                    <a:pt x="116" y="0"/>
                    <a:pt x="116" y="0"/>
                  </a:cubicBezTo>
                  <a:cubicBezTo>
                    <a:pt x="116" y="7"/>
                    <a:pt x="90" y="12"/>
                    <a:pt x="58" y="12"/>
                  </a:cubicBezTo>
                  <a:cubicBezTo>
                    <a:pt x="26" y="12"/>
                    <a:pt x="0" y="7"/>
                    <a:pt x="0" y="0"/>
                  </a:cubicBezTo>
                  <a:lnTo>
                    <a:pt x="0" y="9"/>
                  </a:ln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PT" sz="2800">
                <a:latin typeface="+mj-lt"/>
              </a:endParaRPr>
            </a:p>
          </p:txBody>
        </p:sp>
        <p:sp>
          <p:nvSpPr>
            <p:cNvPr id="446" name="Oval 281">
              <a:extLst>
                <a:ext uri="{FF2B5EF4-FFF2-40B4-BE49-F238E27FC236}">
                  <a16:creationId xmlns="" xmlns:a16="http://schemas.microsoft.com/office/drawing/2014/main" id="{3262D491-0917-45DB-9656-1BAEF5B8F2C2}"/>
                </a:ext>
              </a:extLst>
            </p:cNvPr>
            <p:cNvSpPr>
              <a:spLocks noChangeArrowheads="1"/>
            </p:cNvSpPr>
            <p:nvPr/>
          </p:nvSpPr>
          <p:spPr bwMode="auto">
            <a:xfrm>
              <a:off x="3530" y="2595"/>
              <a:ext cx="223" cy="34"/>
            </a:xfrm>
            <a:prstGeom prst="ellipse">
              <a:avLst/>
            </a:pr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447" name="Freeform 282">
              <a:extLst>
                <a:ext uri="{FF2B5EF4-FFF2-40B4-BE49-F238E27FC236}">
                  <a16:creationId xmlns="" xmlns:a16="http://schemas.microsoft.com/office/drawing/2014/main" id="{B5236A11-4D2D-461C-BC01-2A3172235D74}"/>
                </a:ext>
              </a:extLst>
            </p:cNvPr>
            <p:cNvSpPr>
              <a:spLocks/>
            </p:cNvSpPr>
            <p:nvPr/>
          </p:nvSpPr>
          <p:spPr bwMode="auto">
            <a:xfrm>
              <a:off x="3523" y="2653"/>
              <a:ext cx="237" cy="710"/>
            </a:xfrm>
            <a:custGeom>
              <a:avLst/>
              <a:gdLst>
                <a:gd name="T0" fmla="*/ 1816 w 95"/>
                <a:gd name="T1" fmla="*/ 248 h 266"/>
                <a:gd name="T2" fmla="*/ 0 w 95"/>
                <a:gd name="T3" fmla="*/ 0 h 266"/>
                <a:gd name="T4" fmla="*/ 75 w 95"/>
                <a:gd name="T5" fmla="*/ 6505 h 266"/>
                <a:gd name="T6" fmla="*/ 1090 w 95"/>
                <a:gd name="T7" fmla="*/ 13044 h 266"/>
                <a:gd name="T8" fmla="*/ 1816 w 95"/>
                <a:gd name="T9" fmla="*/ 13501 h 266"/>
                <a:gd name="T10" fmla="*/ 2595 w 95"/>
                <a:gd name="T11" fmla="*/ 13044 h 266"/>
                <a:gd name="T12" fmla="*/ 3602 w 95"/>
                <a:gd name="T13" fmla="*/ 6505 h 266"/>
                <a:gd name="T14" fmla="*/ 3677 w 95"/>
                <a:gd name="T15" fmla="*/ 0 h 266"/>
                <a:gd name="T16" fmla="*/ 1816 w 95"/>
                <a:gd name="T17" fmla="*/ 248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5" h="266">
                  <a:moveTo>
                    <a:pt x="47" y="5"/>
                  </a:moveTo>
                  <a:cubicBezTo>
                    <a:pt x="28" y="5"/>
                    <a:pt x="10" y="3"/>
                    <a:pt x="0" y="0"/>
                  </a:cubicBezTo>
                  <a:cubicBezTo>
                    <a:pt x="2" y="128"/>
                    <a:pt x="2" y="128"/>
                    <a:pt x="2" y="128"/>
                  </a:cubicBezTo>
                  <a:cubicBezTo>
                    <a:pt x="2" y="128"/>
                    <a:pt x="26" y="255"/>
                    <a:pt x="28" y="257"/>
                  </a:cubicBezTo>
                  <a:cubicBezTo>
                    <a:pt x="31" y="262"/>
                    <a:pt x="39" y="266"/>
                    <a:pt x="47" y="266"/>
                  </a:cubicBezTo>
                  <a:cubicBezTo>
                    <a:pt x="56" y="266"/>
                    <a:pt x="64" y="262"/>
                    <a:pt x="67" y="257"/>
                  </a:cubicBezTo>
                  <a:cubicBezTo>
                    <a:pt x="69" y="255"/>
                    <a:pt x="93" y="128"/>
                    <a:pt x="93" y="128"/>
                  </a:cubicBezTo>
                  <a:cubicBezTo>
                    <a:pt x="95" y="0"/>
                    <a:pt x="95" y="0"/>
                    <a:pt x="95" y="0"/>
                  </a:cubicBezTo>
                  <a:cubicBezTo>
                    <a:pt x="85" y="3"/>
                    <a:pt x="67" y="5"/>
                    <a:pt x="47" y="5"/>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PT" sz="2800">
                <a:latin typeface="+mj-lt"/>
              </a:endParaRPr>
            </a:p>
          </p:txBody>
        </p:sp>
        <p:sp>
          <p:nvSpPr>
            <p:cNvPr id="448" name="Freeform 283">
              <a:extLst>
                <a:ext uri="{FF2B5EF4-FFF2-40B4-BE49-F238E27FC236}">
                  <a16:creationId xmlns="" xmlns:a16="http://schemas.microsoft.com/office/drawing/2014/main" id="{1E654C9F-089F-4CD5-8DC2-43DFAEDE5BD0}"/>
                </a:ext>
              </a:extLst>
            </p:cNvPr>
            <p:cNvSpPr>
              <a:spLocks/>
            </p:cNvSpPr>
            <p:nvPr/>
          </p:nvSpPr>
          <p:spPr bwMode="auto">
            <a:xfrm>
              <a:off x="3403" y="2597"/>
              <a:ext cx="95" cy="43"/>
            </a:xfrm>
            <a:custGeom>
              <a:avLst/>
              <a:gdLst>
                <a:gd name="T0" fmla="*/ 395 w 38"/>
                <a:gd name="T1" fmla="*/ 839 h 16"/>
                <a:gd name="T2" fmla="*/ 1488 w 38"/>
                <a:gd name="T3" fmla="*/ 839 h 16"/>
                <a:gd name="T4" fmla="*/ 1488 w 38"/>
                <a:gd name="T5" fmla="*/ 621 h 16"/>
                <a:gd name="T6" fmla="*/ 1488 w 38"/>
                <a:gd name="T7" fmla="*/ 586 h 16"/>
                <a:gd name="T8" fmla="*/ 395 w 38"/>
                <a:gd name="T9" fmla="*/ 586 h 16"/>
                <a:gd name="T10" fmla="*/ 395 w 38"/>
                <a:gd name="T11" fmla="*/ 253 h 16"/>
                <a:gd name="T12" fmla="*/ 1488 w 38"/>
                <a:gd name="T13" fmla="*/ 253 h 16"/>
                <a:gd name="T14" fmla="*/ 1488 w 38"/>
                <a:gd name="T15" fmla="*/ 59 h 16"/>
                <a:gd name="T16" fmla="*/ 1488 w 38"/>
                <a:gd name="T17" fmla="*/ 0 h 16"/>
                <a:gd name="T18" fmla="*/ 395 w 38"/>
                <a:gd name="T19" fmla="*/ 0 h 16"/>
                <a:gd name="T20" fmla="*/ 395 w 38"/>
                <a:gd name="T21" fmla="*/ 839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 h="16">
                  <a:moveTo>
                    <a:pt x="10" y="16"/>
                  </a:moveTo>
                  <a:cubicBezTo>
                    <a:pt x="24" y="16"/>
                    <a:pt x="26" y="16"/>
                    <a:pt x="38" y="16"/>
                  </a:cubicBezTo>
                  <a:cubicBezTo>
                    <a:pt x="38" y="12"/>
                    <a:pt x="38" y="12"/>
                    <a:pt x="38" y="12"/>
                  </a:cubicBezTo>
                  <a:cubicBezTo>
                    <a:pt x="38" y="12"/>
                    <a:pt x="38" y="11"/>
                    <a:pt x="38" y="11"/>
                  </a:cubicBezTo>
                  <a:cubicBezTo>
                    <a:pt x="27" y="11"/>
                    <a:pt x="17" y="11"/>
                    <a:pt x="10" y="11"/>
                  </a:cubicBezTo>
                  <a:cubicBezTo>
                    <a:pt x="6" y="11"/>
                    <a:pt x="6" y="5"/>
                    <a:pt x="10" y="5"/>
                  </a:cubicBezTo>
                  <a:cubicBezTo>
                    <a:pt x="24" y="5"/>
                    <a:pt x="26" y="5"/>
                    <a:pt x="38" y="5"/>
                  </a:cubicBezTo>
                  <a:cubicBezTo>
                    <a:pt x="38" y="1"/>
                    <a:pt x="38" y="1"/>
                    <a:pt x="38" y="1"/>
                  </a:cubicBezTo>
                  <a:cubicBezTo>
                    <a:pt x="38" y="1"/>
                    <a:pt x="38" y="0"/>
                    <a:pt x="38" y="0"/>
                  </a:cubicBezTo>
                  <a:cubicBezTo>
                    <a:pt x="27" y="0"/>
                    <a:pt x="17" y="0"/>
                    <a:pt x="10" y="0"/>
                  </a:cubicBezTo>
                  <a:cubicBezTo>
                    <a:pt x="0" y="0"/>
                    <a:pt x="0" y="16"/>
                    <a:pt x="10" y="16"/>
                  </a:cubicBezTo>
                  <a:close/>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449" name="Freeform 284">
              <a:extLst>
                <a:ext uri="{FF2B5EF4-FFF2-40B4-BE49-F238E27FC236}">
                  <a16:creationId xmlns="" xmlns:a16="http://schemas.microsoft.com/office/drawing/2014/main" id="{079066E7-50D2-45BA-9E9F-8B4419014072}"/>
                </a:ext>
              </a:extLst>
            </p:cNvPr>
            <p:cNvSpPr>
              <a:spLocks/>
            </p:cNvSpPr>
            <p:nvPr/>
          </p:nvSpPr>
          <p:spPr bwMode="auto">
            <a:xfrm>
              <a:off x="3403" y="2597"/>
              <a:ext cx="95" cy="43"/>
            </a:xfrm>
            <a:custGeom>
              <a:avLst/>
              <a:gdLst>
                <a:gd name="T0" fmla="*/ 395 w 38"/>
                <a:gd name="T1" fmla="*/ 839 h 16"/>
                <a:gd name="T2" fmla="*/ 1488 w 38"/>
                <a:gd name="T3" fmla="*/ 839 h 16"/>
                <a:gd name="T4" fmla="*/ 1488 w 38"/>
                <a:gd name="T5" fmla="*/ 621 h 16"/>
                <a:gd name="T6" fmla="*/ 1488 w 38"/>
                <a:gd name="T7" fmla="*/ 586 h 16"/>
                <a:gd name="T8" fmla="*/ 395 w 38"/>
                <a:gd name="T9" fmla="*/ 586 h 16"/>
                <a:gd name="T10" fmla="*/ 395 w 38"/>
                <a:gd name="T11" fmla="*/ 253 h 16"/>
                <a:gd name="T12" fmla="*/ 1488 w 38"/>
                <a:gd name="T13" fmla="*/ 253 h 16"/>
                <a:gd name="T14" fmla="*/ 1488 w 38"/>
                <a:gd name="T15" fmla="*/ 59 h 16"/>
                <a:gd name="T16" fmla="*/ 1488 w 38"/>
                <a:gd name="T17" fmla="*/ 0 h 16"/>
                <a:gd name="T18" fmla="*/ 395 w 38"/>
                <a:gd name="T19" fmla="*/ 0 h 16"/>
                <a:gd name="T20" fmla="*/ 395 w 38"/>
                <a:gd name="T21" fmla="*/ 839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 h="16">
                  <a:moveTo>
                    <a:pt x="10" y="16"/>
                  </a:moveTo>
                  <a:cubicBezTo>
                    <a:pt x="24" y="16"/>
                    <a:pt x="26" y="16"/>
                    <a:pt x="38" y="16"/>
                  </a:cubicBezTo>
                  <a:cubicBezTo>
                    <a:pt x="38" y="12"/>
                    <a:pt x="38" y="12"/>
                    <a:pt x="38" y="12"/>
                  </a:cubicBezTo>
                  <a:cubicBezTo>
                    <a:pt x="38" y="12"/>
                    <a:pt x="38" y="11"/>
                    <a:pt x="38" y="11"/>
                  </a:cubicBezTo>
                  <a:cubicBezTo>
                    <a:pt x="27" y="11"/>
                    <a:pt x="17" y="11"/>
                    <a:pt x="10" y="11"/>
                  </a:cubicBezTo>
                  <a:cubicBezTo>
                    <a:pt x="6" y="11"/>
                    <a:pt x="6" y="5"/>
                    <a:pt x="10" y="5"/>
                  </a:cubicBezTo>
                  <a:cubicBezTo>
                    <a:pt x="24" y="5"/>
                    <a:pt x="26" y="5"/>
                    <a:pt x="38" y="5"/>
                  </a:cubicBezTo>
                  <a:cubicBezTo>
                    <a:pt x="38" y="1"/>
                    <a:pt x="38" y="1"/>
                    <a:pt x="38" y="1"/>
                  </a:cubicBezTo>
                  <a:cubicBezTo>
                    <a:pt x="38" y="1"/>
                    <a:pt x="38" y="0"/>
                    <a:pt x="38" y="0"/>
                  </a:cubicBezTo>
                  <a:cubicBezTo>
                    <a:pt x="27" y="0"/>
                    <a:pt x="17" y="0"/>
                    <a:pt x="10" y="0"/>
                  </a:cubicBezTo>
                  <a:cubicBezTo>
                    <a:pt x="0" y="0"/>
                    <a:pt x="0" y="16"/>
                    <a:pt x="10" y="16"/>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PT" sz="2800">
                <a:latin typeface="+mj-lt"/>
              </a:endParaRPr>
            </a:p>
          </p:txBody>
        </p:sp>
        <p:sp>
          <p:nvSpPr>
            <p:cNvPr id="450" name="Freeform 285">
              <a:extLst>
                <a:ext uri="{FF2B5EF4-FFF2-40B4-BE49-F238E27FC236}">
                  <a16:creationId xmlns="" xmlns:a16="http://schemas.microsoft.com/office/drawing/2014/main" id="{D9F5FFED-A356-4BC7-8F84-47D487927509}"/>
                </a:ext>
              </a:extLst>
            </p:cNvPr>
            <p:cNvSpPr>
              <a:spLocks/>
            </p:cNvSpPr>
            <p:nvPr/>
          </p:nvSpPr>
          <p:spPr bwMode="auto">
            <a:xfrm>
              <a:off x="3408" y="2592"/>
              <a:ext cx="90" cy="24"/>
            </a:xfrm>
            <a:custGeom>
              <a:avLst/>
              <a:gdLst>
                <a:gd name="T0" fmla="*/ 313 w 36"/>
                <a:gd name="T1" fmla="*/ 93 h 9"/>
                <a:gd name="T2" fmla="*/ 1408 w 36"/>
                <a:gd name="T3" fmla="*/ 93 h 9"/>
                <a:gd name="T4" fmla="*/ 1408 w 36"/>
                <a:gd name="T5" fmla="*/ 93 h 9"/>
                <a:gd name="T6" fmla="*/ 1375 w 36"/>
                <a:gd name="T7" fmla="*/ 0 h 9"/>
                <a:gd name="T8" fmla="*/ 1375 w 36"/>
                <a:gd name="T9" fmla="*/ 0 h 9"/>
                <a:gd name="T10" fmla="*/ 363 w 36"/>
                <a:gd name="T11" fmla="*/ 0 h 9"/>
                <a:gd name="T12" fmla="*/ 313 w 36"/>
                <a:gd name="T13" fmla="*/ 0 h 9"/>
                <a:gd name="T14" fmla="*/ 50 w 36"/>
                <a:gd name="T15" fmla="*/ 149 h 9"/>
                <a:gd name="T16" fmla="*/ 0 w 36"/>
                <a:gd name="T17" fmla="*/ 456 h 9"/>
                <a:gd name="T18" fmla="*/ 313 w 36"/>
                <a:gd name="T19" fmla="*/ 93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9">
                  <a:moveTo>
                    <a:pt x="8" y="2"/>
                  </a:moveTo>
                  <a:cubicBezTo>
                    <a:pt x="15" y="2"/>
                    <a:pt x="25" y="2"/>
                    <a:pt x="36" y="2"/>
                  </a:cubicBezTo>
                  <a:cubicBezTo>
                    <a:pt x="36" y="2"/>
                    <a:pt x="36" y="2"/>
                    <a:pt x="36" y="2"/>
                  </a:cubicBezTo>
                  <a:cubicBezTo>
                    <a:pt x="35" y="0"/>
                    <a:pt x="35" y="0"/>
                    <a:pt x="35" y="0"/>
                  </a:cubicBezTo>
                  <a:cubicBezTo>
                    <a:pt x="35" y="0"/>
                    <a:pt x="35" y="0"/>
                    <a:pt x="35" y="0"/>
                  </a:cubicBezTo>
                  <a:cubicBezTo>
                    <a:pt x="25" y="0"/>
                    <a:pt x="15" y="0"/>
                    <a:pt x="9" y="0"/>
                  </a:cubicBezTo>
                  <a:cubicBezTo>
                    <a:pt x="8" y="0"/>
                    <a:pt x="8" y="0"/>
                    <a:pt x="8" y="0"/>
                  </a:cubicBezTo>
                  <a:cubicBezTo>
                    <a:pt x="5" y="0"/>
                    <a:pt x="2" y="1"/>
                    <a:pt x="1" y="3"/>
                  </a:cubicBezTo>
                  <a:cubicBezTo>
                    <a:pt x="0" y="5"/>
                    <a:pt x="0" y="9"/>
                    <a:pt x="0" y="9"/>
                  </a:cubicBezTo>
                  <a:cubicBezTo>
                    <a:pt x="1" y="5"/>
                    <a:pt x="3" y="2"/>
                    <a:pt x="8"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451" name="Freeform 286">
              <a:extLst>
                <a:ext uri="{FF2B5EF4-FFF2-40B4-BE49-F238E27FC236}">
                  <a16:creationId xmlns="" xmlns:a16="http://schemas.microsoft.com/office/drawing/2014/main" id="{CEBD93F5-F2FF-456F-B7B8-08264B13ACAF}"/>
                </a:ext>
              </a:extLst>
            </p:cNvPr>
            <p:cNvSpPr>
              <a:spLocks/>
            </p:cNvSpPr>
            <p:nvPr/>
          </p:nvSpPr>
          <p:spPr bwMode="auto">
            <a:xfrm>
              <a:off x="3418" y="2611"/>
              <a:ext cx="80" cy="16"/>
            </a:xfrm>
            <a:custGeom>
              <a:avLst/>
              <a:gdLst>
                <a:gd name="T0" fmla="*/ 158 w 32"/>
                <a:gd name="T1" fmla="*/ 0 h 6"/>
                <a:gd name="T2" fmla="*/ 158 w 32"/>
                <a:gd name="T3" fmla="*/ 0 h 6"/>
                <a:gd name="T4" fmla="*/ 158 w 32"/>
                <a:gd name="T5" fmla="*/ 0 h 6"/>
                <a:gd name="T6" fmla="*/ 158 w 32"/>
                <a:gd name="T7" fmla="*/ 307 h 6"/>
                <a:gd name="T8" fmla="*/ 1250 w 32"/>
                <a:gd name="T9" fmla="*/ 307 h 6"/>
                <a:gd name="T10" fmla="*/ 1250 w 32"/>
                <a:gd name="T11" fmla="*/ 307 h 6"/>
                <a:gd name="T12" fmla="*/ 1220 w 32"/>
                <a:gd name="T13" fmla="*/ 205 h 6"/>
                <a:gd name="T14" fmla="*/ 1220 w 32"/>
                <a:gd name="T15" fmla="*/ 205 h 6"/>
                <a:gd name="T16" fmla="*/ 208 w 32"/>
                <a:gd name="T17" fmla="*/ 205 h 6"/>
                <a:gd name="T18" fmla="*/ 83 w 32"/>
                <a:gd name="T19" fmla="*/ 93 h 6"/>
                <a:gd name="T20" fmla="*/ 158 w 32"/>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 h="6">
                  <a:moveTo>
                    <a:pt x="4" y="0"/>
                  </a:moveTo>
                  <a:cubicBezTo>
                    <a:pt x="4" y="0"/>
                    <a:pt x="4" y="0"/>
                    <a:pt x="4" y="0"/>
                  </a:cubicBezTo>
                  <a:cubicBezTo>
                    <a:pt x="4" y="0"/>
                    <a:pt x="4" y="0"/>
                    <a:pt x="4" y="0"/>
                  </a:cubicBezTo>
                  <a:cubicBezTo>
                    <a:pt x="0" y="0"/>
                    <a:pt x="0" y="6"/>
                    <a:pt x="4" y="6"/>
                  </a:cubicBezTo>
                  <a:cubicBezTo>
                    <a:pt x="11" y="6"/>
                    <a:pt x="21" y="6"/>
                    <a:pt x="32" y="6"/>
                  </a:cubicBezTo>
                  <a:cubicBezTo>
                    <a:pt x="32" y="6"/>
                    <a:pt x="32" y="6"/>
                    <a:pt x="32" y="6"/>
                  </a:cubicBezTo>
                  <a:cubicBezTo>
                    <a:pt x="31" y="4"/>
                    <a:pt x="31" y="4"/>
                    <a:pt x="31" y="4"/>
                  </a:cubicBezTo>
                  <a:cubicBezTo>
                    <a:pt x="31" y="4"/>
                    <a:pt x="31" y="4"/>
                    <a:pt x="31" y="4"/>
                  </a:cubicBezTo>
                  <a:cubicBezTo>
                    <a:pt x="21" y="4"/>
                    <a:pt x="11" y="4"/>
                    <a:pt x="5" y="4"/>
                  </a:cubicBezTo>
                  <a:cubicBezTo>
                    <a:pt x="3" y="4"/>
                    <a:pt x="2" y="3"/>
                    <a:pt x="2" y="2"/>
                  </a:cubicBezTo>
                  <a:cubicBezTo>
                    <a:pt x="2" y="1"/>
                    <a:pt x="3" y="0"/>
                    <a:pt x="4" y="0"/>
                  </a:cubicBezTo>
                  <a:close/>
                </a:path>
              </a:pathLst>
            </a:custGeom>
            <a:solidFill>
              <a:srgbClr val="B7D3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452" name="Freeform 287">
              <a:extLst>
                <a:ext uri="{FF2B5EF4-FFF2-40B4-BE49-F238E27FC236}">
                  <a16:creationId xmlns="" xmlns:a16="http://schemas.microsoft.com/office/drawing/2014/main" id="{21A88423-8EC6-4A4A-9502-1B596FE95BD6}"/>
                </a:ext>
              </a:extLst>
            </p:cNvPr>
            <p:cNvSpPr>
              <a:spLocks/>
            </p:cNvSpPr>
            <p:nvPr/>
          </p:nvSpPr>
          <p:spPr bwMode="auto">
            <a:xfrm>
              <a:off x="3408" y="2592"/>
              <a:ext cx="90" cy="24"/>
            </a:xfrm>
            <a:custGeom>
              <a:avLst/>
              <a:gdLst>
                <a:gd name="T0" fmla="*/ 313 w 36"/>
                <a:gd name="T1" fmla="*/ 93 h 9"/>
                <a:gd name="T2" fmla="*/ 1408 w 36"/>
                <a:gd name="T3" fmla="*/ 93 h 9"/>
                <a:gd name="T4" fmla="*/ 1408 w 36"/>
                <a:gd name="T5" fmla="*/ 93 h 9"/>
                <a:gd name="T6" fmla="*/ 1375 w 36"/>
                <a:gd name="T7" fmla="*/ 0 h 9"/>
                <a:gd name="T8" fmla="*/ 1375 w 36"/>
                <a:gd name="T9" fmla="*/ 0 h 9"/>
                <a:gd name="T10" fmla="*/ 363 w 36"/>
                <a:gd name="T11" fmla="*/ 0 h 9"/>
                <a:gd name="T12" fmla="*/ 313 w 36"/>
                <a:gd name="T13" fmla="*/ 0 h 9"/>
                <a:gd name="T14" fmla="*/ 50 w 36"/>
                <a:gd name="T15" fmla="*/ 149 h 9"/>
                <a:gd name="T16" fmla="*/ 0 w 36"/>
                <a:gd name="T17" fmla="*/ 456 h 9"/>
                <a:gd name="T18" fmla="*/ 313 w 36"/>
                <a:gd name="T19" fmla="*/ 93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9">
                  <a:moveTo>
                    <a:pt x="8" y="2"/>
                  </a:moveTo>
                  <a:cubicBezTo>
                    <a:pt x="15" y="2"/>
                    <a:pt x="25" y="2"/>
                    <a:pt x="36" y="2"/>
                  </a:cubicBezTo>
                  <a:cubicBezTo>
                    <a:pt x="36" y="2"/>
                    <a:pt x="36" y="2"/>
                    <a:pt x="36" y="2"/>
                  </a:cubicBezTo>
                  <a:cubicBezTo>
                    <a:pt x="35" y="0"/>
                    <a:pt x="35" y="0"/>
                    <a:pt x="35" y="0"/>
                  </a:cubicBezTo>
                  <a:cubicBezTo>
                    <a:pt x="35" y="0"/>
                    <a:pt x="35" y="0"/>
                    <a:pt x="35" y="0"/>
                  </a:cubicBezTo>
                  <a:cubicBezTo>
                    <a:pt x="25" y="0"/>
                    <a:pt x="15" y="0"/>
                    <a:pt x="9" y="0"/>
                  </a:cubicBezTo>
                  <a:cubicBezTo>
                    <a:pt x="8" y="0"/>
                    <a:pt x="8" y="0"/>
                    <a:pt x="8" y="0"/>
                  </a:cubicBezTo>
                  <a:cubicBezTo>
                    <a:pt x="5" y="0"/>
                    <a:pt x="2" y="1"/>
                    <a:pt x="1" y="3"/>
                  </a:cubicBezTo>
                  <a:cubicBezTo>
                    <a:pt x="0" y="5"/>
                    <a:pt x="0" y="9"/>
                    <a:pt x="0" y="9"/>
                  </a:cubicBezTo>
                  <a:cubicBezTo>
                    <a:pt x="1" y="5"/>
                    <a:pt x="3" y="2"/>
                    <a:pt x="8" y="2"/>
                  </a:cubicBezTo>
                  <a:close/>
                </a:path>
              </a:pathLst>
            </a:custGeom>
            <a:noFill/>
            <a:ln w="317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PT" sz="2800">
                <a:latin typeface="+mj-lt"/>
              </a:endParaRPr>
            </a:p>
          </p:txBody>
        </p:sp>
        <p:sp>
          <p:nvSpPr>
            <p:cNvPr id="453" name="Freeform 288">
              <a:extLst>
                <a:ext uri="{FF2B5EF4-FFF2-40B4-BE49-F238E27FC236}">
                  <a16:creationId xmlns="" xmlns:a16="http://schemas.microsoft.com/office/drawing/2014/main" id="{5551C60A-8362-450B-A00C-72252F6EA2AE}"/>
                </a:ext>
              </a:extLst>
            </p:cNvPr>
            <p:cNvSpPr>
              <a:spLocks/>
            </p:cNvSpPr>
            <p:nvPr/>
          </p:nvSpPr>
          <p:spPr bwMode="auto">
            <a:xfrm>
              <a:off x="3418" y="2611"/>
              <a:ext cx="80" cy="16"/>
            </a:xfrm>
            <a:custGeom>
              <a:avLst/>
              <a:gdLst>
                <a:gd name="T0" fmla="*/ 158 w 32"/>
                <a:gd name="T1" fmla="*/ 0 h 6"/>
                <a:gd name="T2" fmla="*/ 158 w 32"/>
                <a:gd name="T3" fmla="*/ 0 h 6"/>
                <a:gd name="T4" fmla="*/ 158 w 32"/>
                <a:gd name="T5" fmla="*/ 0 h 6"/>
                <a:gd name="T6" fmla="*/ 158 w 32"/>
                <a:gd name="T7" fmla="*/ 307 h 6"/>
                <a:gd name="T8" fmla="*/ 1250 w 32"/>
                <a:gd name="T9" fmla="*/ 307 h 6"/>
                <a:gd name="T10" fmla="*/ 1250 w 32"/>
                <a:gd name="T11" fmla="*/ 307 h 6"/>
                <a:gd name="T12" fmla="*/ 1220 w 32"/>
                <a:gd name="T13" fmla="*/ 205 h 6"/>
                <a:gd name="T14" fmla="*/ 1220 w 32"/>
                <a:gd name="T15" fmla="*/ 205 h 6"/>
                <a:gd name="T16" fmla="*/ 208 w 32"/>
                <a:gd name="T17" fmla="*/ 205 h 6"/>
                <a:gd name="T18" fmla="*/ 83 w 32"/>
                <a:gd name="T19" fmla="*/ 93 h 6"/>
                <a:gd name="T20" fmla="*/ 158 w 32"/>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 h="6">
                  <a:moveTo>
                    <a:pt x="4" y="0"/>
                  </a:moveTo>
                  <a:cubicBezTo>
                    <a:pt x="4" y="0"/>
                    <a:pt x="4" y="0"/>
                    <a:pt x="4" y="0"/>
                  </a:cubicBezTo>
                  <a:cubicBezTo>
                    <a:pt x="4" y="0"/>
                    <a:pt x="4" y="0"/>
                    <a:pt x="4" y="0"/>
                  </a:cubicBezTo>
                  <a:cubicBezTo>
                    <a:pt x="0" y="0"/>
                    <a:pt x="0" y="6"/>
                    <a:pt x="4" y="6"/>
                  </a:cubicBezTo>
                  <a:cubicBezTo>
                    <a:pt x="11" y="6"/>
                    <a:pt x="21" y="6"/>
                    <a:pt x="32" y="6"/>
                  </a:cubicBezTo>
                  <a:cubicBezTo>
                    <a:pt x="32" y="6"/>
                    <a:pt x="32" y="6"/>
                    <a:pt x="32" y="6"/>
                  </a:cubicBezTo>
                  <a:cubicBezTo>
                    <a:pt x="31" y="4"/>
                    <a:pt x="31" y="4"/>
                    <a:pt x="31" y="4"/>
                  </a:cubicBezTo>
                  <a:cubicBezTo>
                    <a:pt x="31" y="4"/>
                    <a:pt x="31" y="4"/>
                    <a:pt x="31" y="4"/>
                  </a:cubicBezTo>
                  <a:cubicBezTo>
                    <a:pt x="21" y="4"/>
                    <a:pt x="11" y="4"/>
                    <a:pt x="5" y="4"/>
                  </a:cubicBezTo>
                  <a:cubicBezTo>
                    <a:pt x="3" y="4"/>
                    <a:pt x="2" y="3"/>
                    <a:pt x="2" y="2"/>
                  </a:cubicBezTo>
                  <a:cubicBezTo>
                    <a:pt x="2" y="1"/>
                    <a:pt x="3" y="0"/>
                    <a:pt x="4" y="0"/>
                  </a:cubicBezTo>
                  <a:close/>
                </a:path>
              </a:pathLst>
            </a:custGeom>
            <a:solidFill>
              <a:srgbClr val="FFFFFF"/>
            </a:solidFill>
            <a:ln w="3175" cap="rnd">
              <a:solidFill>
                <a:srgbClr val="333333"/>
              </a:solidFill>
              <a:prstDash val="solid"/>
              <a:round/>
              <a:headEnd/>
              <a:tailEnd/>
            </a:ln>
          </p:spPr>
          <p:txBody>
            <a:bodyPr/>
            <a:lstStyle/>
            <a:p>
              <a:endParaRPr lang="pt-PT" sz="2800">
                <a:latin typeface="+mj-lt"/>
              </a:endParaRPr>
            </a:p>
          </p:txBody>
        </p:sp>
        <p:sp>
          <p:nvSpPr>
            <p:cNvPr id="454" name="Oval 289">
              <a:extLst>
                <a:ext uri="{FF2B5EF4-FFF2-40B4-BE49-F238E27FC236}">
                  <a16:creationId xmlns="" xmlns:a16="http://schemas.microsoft.com/office/drawing/2014/main" id="{2150E739-0415-4C9B-B8D7-2730FDFFD319}"/>
                </a:ext>
              </a:extLst>
            </p:cNvPr>
            <p:cNvSpPr>
              <a:spLocks noChangeArrowheads="1"/>
            </p:cNvSpPr>
            <p:nvPr/>
          </p:nvSpPr>
          <p:spPr bwMode="auto">
            <a:xfrm>
              <a:off x="3495" y="2549"/>
              <a:ext cx="290" cy="6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455" name="Freeform 290">
              <a:extLst>
                <a:ext uri="{FF2B5EF4-FFF2-40B4-BE49-F238E27FC236}">
                  <a16:creationId xmlns="" xmlns:a16="http://schemas.microsoft.com/office/drawing/2014/main" id="{C6AC815D-B666-43B7-A691-167474955D9F}"/>
                </a:ext>
              </a:extLst>
            </p:cNvPr>
            <p:cNvSpPr>
              <a:spLocks/>
            </p:cNvSpPr>
            <p:nvPr/>
          </p:nvSpPr>
          <p:spPr bwMode="auto">
            <a:xfrm>
              <a:off x="3543" y="2565"/>
              <a:ext cx="200" cy="48"/>
            </a:xfrm>
            <a:custGeom>
              <a:avLst/>
              <a:gdLst>
                <a:gd name="T0" fmla="*/ 1563 w 80"/>
                <a:gd name="T1" fmla="*/ 0 h 18"/>
                <a:gd name="T2" fmla="*/ 0 w 80"/>
                <a:gd name="T3" fmla="*/ 307 h 18"/>
                <a:gd name="T4" fmla="*/ 0 w 80"/>
                <a:gd name="T5" fmla="*/ 760 h 18"/>
                <a:gd name="T6" fmla="*/ 1533 w 80"/>
                <a:gd name="T7" fmla="*/ 909 h 18"/>
                <a:gd name="T8" fmla="*/ 3125 w 80"/>
                <a:gd name="T9" fmla="*/ 760 h 18"/>
                <a:gd name="T10" fmla="*/ 3125 w 80"/>
                <a:gd name="T11" fmla="*/ 307 h 18"/>
                <a:gd name="T12" fmla="*/ 1563 w 80"/>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 h="18">
                  <a:moveTo>
                    <a:pt x="40" y="0"/>
                  </a:moveTo>
                  <a:cubicBezTo>
                    <a:pt x="18" y="0"/>
                    <a:pt x="0" y="3"/>
                    <a:pt x="0" y="6"/>
                  </a:cubicBezTo>
                  <a:cubicBezTo>
                    <a:pt x="0" y="15"/>
                    <a:pt x="0" y="15"/>
                    <a:pt x="0" y="15"/>
                  </a:cubicBezTo>
                  <a:cubicBezTo>
                    <a:pt x="11" y="17"/>
                    <a:pt x="24" y="18"/>
                    <a:pt x="39" y="18"/>
                  </a:cubicBezTo>
                  <a:cubicBezTo>
                    <a:pt x="55" y="18"/>
                    <a:pt x="69" y="17"/>
                    <a:pt x="80" y="15"/>
                  </a:cubicBezTo>
                  <a:cubicBezTo>
                    <a:pt x="80" y="6"/>
                    <a:pt x="80" y="6"/>
                    <a:pt x="80" y="6"/>
                  </a:cubicBezTo>
                  <a:cubicBezTo>
                    <a:pt x="80" y="3"/>
                    <a:pt x="62" y="0"/>
                    <a:pt x="40" y="0"/>
                  </a:cubicBez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456" name="Freeform 291">
              <a:extLst>
                <a:ext uri="{FF2B5EF4-FFF2-40B4-BE49-F238E27FC236}">
                  <a16:creationId xmlns="" xmlns:a16="http://schemas.microsoft.com/office/drawing/2014/main" id="{16B7DDDD-8195-4651-92D6-617066EDEC17}"/>
                </a:ext>
              </a:extLst>
            </p:cNvPr>
            <p:cNvSpPr>
              <a:spLocks/>
            </p:cNvSpPr>
            <p:nvPr/>
          </p:nvSpPr>
          <p:spPr bwMode="auto">
            <a:xfrm>
              <a:off x="3543" y="2565"/>
              <a:ext cx="200" cy="16"/>
            </a:xfrm>
            <a:custGeom>
              <a:avLst/>
              <a:gdLst>
                <a:gd name="T0" fmla="*/ 3125 w 80"/>
                <a:gd name="T1" fmla="*/ 307 h 6"/>
                <a:gd name="T2" fmla="*/ 1563 w 80"/>
                <a:gd name="T3" fmla="*/ 0 h 6"/>
                <a:gd name="T4" fmla="*/ 0 w 80"/>
                <a:gd name="T5" fmla="*/ 307 h 6"/>
                <a:gd name="T6" fmla="*/ 0 60000 65536"/>
                <a:gd name="T7" fmla="*/ 0 60000 65536"/>
                <a:gd name="T8" fmla="*/ 0 60000 65536"/>
              </a:gdLst>
              <a:ahLst/>
              <a:cxnLst>
                <a:cxn ang="T6">
                  <a:pos x="T0" y="T1"/>
                </a:cxn>
                <a:cxn ang="T7">
                  <a:pos x="T2" y="T3"/>
                </a:cxn>
                <a:cxn ang="T8">
                  <a:pos x="T4" y="T5"/>
                </a:cxn>
              </a:cxnLst>
              <a:rect l="0" t="0" r="r" b="b"/>
              <a:pathLst>
                <a:path w="80" h="6">
                  <a:moveTo>
                    <a:pt x="80" y="6"/>
                  </a:moveTo>
                  <a:cubicBezTo>
                    <a:pt x="80" y="3"/>
                    <a:pt x="62" y="0"/>
                    <a:pt x="40" y="0"/>
                  </a:cubicBezTo>
                  <a:cubicBezTo>
                    <a:pt x="18" y="0"/>
                    <a:pt x="0" y="3"/>
                    <a:pt x="0" y="6"/>
                  </a:cubicBezTo>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457" name="Freeform 292">
              <a:extLst>
                <a:ext uri="{FF2B5EF4-FFF2-40B4-BE49-F238E27FC236}">
                  <a16:creationId xmlns="" xmlns:a16="http://schemas.microsoft.com/office/drawing/2014/main" id="{C764ABF8-E7C4-4128-A360-4E9E27981959}"/>
                </a:ext>
              </a:extLst>
            </p:cNvPr>
            <p:cNvSpPr>
              <a:spLocks/>
            </p:cNvSpPr>
            <p:nvPr/>
          </p:nvSpPr>
          <p:spPr bwMode="auto">
            <a:xfrm>
              <a:off x="3495" y="2581"/>
              <a:ext cx="290" cy="56"/>
            </a:xfrm>
            <a:custGeom>
              <a:avLst/>
              <a:gdLst>
                <a:gd name="T0" fmla="*/ 0 w 116"/>
                <a:gd name="T1" fmla="*/ 456 h 21"/>
                <a:gd name="T2" fmla="*/ 2270 w 116"/>
                <a:gd name="T3" fmla="*/ 1059 h 21"/>
                <a:gd name="T4" fmla="*/ 4533 w 116"/>
                <a:gd name="T5" fmla="*/ 456 h 21"/>
                <a:gd name="T6" fmla="*/ 4533 w 116"/>
                <a:gd name="T7" fmla="*/ 0 h 21"/>
                <a:gd name="T8" fmla="*/ 2270 w 116"/>
                <a:gd name="T9" fmla="*/ 605 h 21"/>
                <a:gd name="T10" fmla="*/ 0 w 116"/>
                <a:gd name="T11" fmla="*/ 0 h 21"/>
                <a:gd name="T12" fmla="*/ 0 w 116"/>
                <a:gd name="T13" fmla="*/ 456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6" h="21">
                  <a:moveTo>
                    <a:pt x="0" y="9"/>
                  </a:moveTo>
                  <a:cubicBezTo>
                    <a:pt x="0" y="15"/>
                    <a:pt x="26" y="21"/>
                    <a:pt x="58" y="21"/>
                  </a:cubicBezTo>
                  <a:cubicBezTo>
                    <a:pt x="90" y="21"/>
                    <a:pt x="116" y="15"/>
                    <a:pt x="116" y="9"/>
                  </a:cubicBezTo>
                  <a:cubicBezTo>
                    <a:pt x="116" y="0"/>
                    <a:pt x="116" y="0"/>
                    <a:pt x="116" y="0"/>
                  </a:cubicBezTo>
                  <a:cubicBezTo>
                    <a:pt x="116" y="7"/>
                    <a:pt x="90" y="12"/>
                    <a:pt x="58" y="12"/>
                  </a:cubicBezTo>
                  <a:cubicBezTo>
                    <a:pt x="26" y="12"/>
                    <a:pt x="0" y="7"/>
                    <a:pt x="0" y="0"/>
                  </a:cubicBezTo>
                  <a:lnTo>
                    <a:pt x="0" y="9"/>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458" name="Freeform 293">
              <a:extLst>
                <a:ext uri="{FF2B5EF4-FFF2-40B4-BE49-F238E27FC236}">
                  <a16:creationId xmlns="" xmlns:a16="http://schemas.microsoft.com/office/drawing/2014/main" id="{3F0402DB-1256-4FA5-955A-7CF407DE8F41}"/>
                </a:ext>
              </a:extLst>
            </p:cNvPr>
            <p:cNvSpPr>
              <a:spLocks/>
            </p:cNvSpPr>
            <p:nvPr/>
          </p:nvSpPr>
          <p:spPr bwMode="auto">
            <a:xfrm>
              <a:off x="3515" y="2597"/>
              <a:ext cx="58" cy="35"/>
            </a:xfrm>
            <a:custGeom>
              <a:avLst/>
              <a:gdLst>
                <a:gd name="T0" fmla="*/ 0 w 23"/>
                <a:gd name="T1" fmla="*/ 471 h 13"/>
                <a:gd name="T2" fmla="*/ 928 w 23"/>
                <a:gd name="T3" fmla="*/ 681 h 13"/>
                <a:gd name="T4" fmla="*/ 928 w 23"/>
                <a:gd name="T5" fmla="*/ 253 h 13"/>
                <a:gd name="T6" fmla="*/ 0 w 23"/>
                <a:gd name="T7" fmla="*/ 0 h 13"/>
                <a:gd name="T8" fmla="*/ 0 w 23"/>
                <a:gd name="T9" fmla="*/ 471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3">
                  <a:moveTo>
                    <a:pt x="0" y="9"/>
                  </a:moveTo>
                  <a:cubicBezTo>
                    <a:pt x="6" y="11"/>
                    <a:pt x="14" y="12"/>
                    <a:pt x="23" y="13"/>
                  </a:cubicBezTo>
                  <a:cubicBezTo>
                    <a:pt x="23" y="5"/>
                    <a:pt x="23" y="5"/>
                    <a:pt x="23" y="5"/>
                  </a:cubicBezTo>
                  <a:cubicBezTo>
                    <a:pt x="14" y="4"/>
                    <a:pt x="6" y="2"/>
                    <a:pt x="0" y="0"/>
                  </a:cubicBezTo>
                  <a:lnTo>
                    <a:pt x="0" y="9"/>
                  </a:lnTo>
                  <a:close/>
                </a:path>
              </a:pathLst>
            </a:custGeom>
            <a:solidFill>
              <a:srgbClr val="C2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459" name="Freeform 294">
              <a:extLst>
                <a:ext uri="{FF2B5EF4-FFF2-40B4-BE49-F238E27FC236}">
                  <a16:creationId xmlns="" xmlns:a16="http://schemas.microsoft.com/office/drawing/2014/main" id="{EFC1F139-B64B-4E5C-97C5-C6B17C87285B}"/>
                </a:ext>
              </a:extLst>
            </p:cNvPr>
            <p:cNvSpPr>
              <a:spLocks/>
            </p:cNvSpPr>
            <p:nvPr/>
          </p:nvSpPr>
          <p:spPr bwMode="auto">
            <a:xfrm>
              <a:off x="3550" y="2608"/>
              <a:ext cx="15" cy="24"/>
            </a:xfrm>
            <a:custGeom>
              <a:avLst/>
              <a:gdLst>
                <a:gd name="T0" fmla="*/ 0 w 6"/>
                <a:gd name="T1" fmla="*/ 397 h 9"/>
                <a:gd name="T2" fmla="*/ 238 w 6"/>
                <a:gd name="T3" fmla="*/ 456 h 9"/>
                <a:gd name="T4" fmla="*/ 238 w 6"/>
                <a:gd name="T5" fmla="*/ 0 h 9"/>
                <a:gd name="T6" fmla="*/ 0 w 6"/>
                <a:gd name="T7" fmla="*/ 0 h 9"/>
                <a:gd name="T8" fmla="*/ 0 w 6"/>
                <a:gd name="T9" fmla="*/ 397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9">
                  <a:moveTo>
                    <a:pt x="0" y="8"/>
                  </a:moveTo>
                  <a:cubicBezTo>
                    <a:pt x="2" y="8"/>
                    <a:pt x="4" y="9"/>
                    <a:pt x="6" y="9"/>
                  </a:cubicBezTo>
                  <a:cubicBezTo>
                    <a:pt x="6" y="0"/>
                    <a:pt x="6" y="0"/>
                    <a:pt x="6" y="0"/>
                  </a:cubicBezTo>
                  <a:cubicBezTo>
                    <a:pt x="4" y="0"/>
                    <a:pt x="2" y="0"/>
                    <a:pt x="0" y="0"/>
                  </a:cubicBez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460" name="Freeform 295">
              <a:extLst>
                <a:ext uri="{FF2B5EF4-FFF2-40B4-BE49-F238E27FC236}">
                  <a16:creationId xmlns="" xmlns:a16="http://schemas.microsoft.com/office/drawing/2014/main" id="{7496F8F0-1994-4C0E-834C-AC016D1B4913}"/>
                </a:ext>
              </a:extLst>
            </p:cNvPr>
            <p:cNvSpPr>
              <a:spLocks/>
            </p:cNvSpPr>
            <p:nvPr/>
          </p:nvSpPr>
          <p:spPr bwMode="auto">
            <a:xfrm>
              <a:off x="3753" y="2592"/>
              <a:ext cx="22" cy="32"/>
            </a:xfrm>
            <a:custGeom>
              <a:avLst/>
              <a:gdLst>
                <a:gd name="T0" fmla="*/ 323 w 9"/>
                <a:gd name="T1" fmla="*/ 0 h 12"/>
                <a:gd name="T2" fmla="*/ 0 w 9"/>
                <a:gd name="T3" fmla="*/ 149 h 12"/>
                <a:gd name="T4" fmla="*/ 0 w 9"/>
                <a:gd name="T5" fmla="*/ 605 h 12"/>
                <a:gd name="T6" fmla="*/ 323 w 9"/>
                <a:gd name="T7" fmla="*/ 456 h 12"/>
                <a:gd name="T8" fmla="*/ 323 w 9"/>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2">
                  <a:moveTo>
                    <a:pt x="9" y="0"/>
                  </a:moveTo>
                  <a:cubicBezTo>
                    <a:pt x="7" y="1"/>
                    <a:pt x="4" y="2"/>
                    <a:pt x="0" y="3"/>
                  </a:cubicBezTo>
                  <a:cubicBezTo>
                    <a:pt x="0" y="12"/>
                    <a:pt x="0" y="12"/>
                    <a:pt x="0" y="12"/>
                  </a:cubicBezTo>
                  <a:cubicBezTo>
                    <a:pt x="4" y="11"/>
                    <a:pt x="7" y="10"/>
                    <a:pt x="9" y="9"/>
                  </a:cubicBezTo>
                  <a:lnTo>
                    <a:pt x="9" y="0"/>
                  </a:lnTo>
                  <a:close/>
                </a:path>
              </a:pathLst>
            </a:custGeom>
            <a:solidFill>
              <a:srgbClr val="0564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461" name="Freeform 296">
              <a:extLst>
                <a:ext uri="{FF2B5EF4-FFF2-40B4-BE49-F238E27FC236}">
                  <a16:creationId xmlns="" xmlns:a16="http://schemas.microsoft.com/office/drawing/2014/main" id="{91C17A58-3168-4FAE-8239-EB67A1A5E0F2}"/>
                </a:ext>
              </a:extLst>
            </p:cNvPr>
            <p:cNvSpPr>
              <a:spLocks/>
            </p:cNvSpPr>
            <p:nvPr/>
          </p:nvSpPr>
          <p:spPr bwMode="auto">
            <a:xfrm>
              <a:off x="3575" y="2576"/>
              <a:ext cx="133" cy="11"/>
            </a:xfrm>
            <a:custGeom>
              <a:avLst/>
              <a:gdLst>
                <a:gd name="T0" fmla="*/ 50 w 53"/>
                <a:gd name="T1" fmla="*/ 129 h 4"/>
                <a:gd name="T2" fmla="*/ 1077 w 53"/>
                <a:gd name="T3" fmla="*/ 0 h 4"/>
                <a:gd name="T4" fmla="*/ 2023 w 53"/>
                <a:gd name="T5" fmla="*/ 61 h 4"/>
                <a:gd name="T6" fmla="*/ 2023 w 53"/>
                <a:gd name="T7" fmla="*/ 168 h 4"/>
                <a:gd name="T8" fmla="*/ 1077 w 53"/>
                <a:gd name="T9" fmla="*/ 228 h 4"/>
                <a:gd name="T10" fmla="*/ 83 w 53"/>
                <a:gd name="T11" fmla="*/ 129 h 4"/>
                <a:gd name="T12" fmla="*/ 50 w 53"/>
                <a:gd name="T13" fmla="*/ 129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4">
                  <a:moveTo>
                    <a:pt x="1" y="2"/>
                  </a:moveTo>
                  <a:cubicBezTo>
                    <a:pt x="8" y="1"/>
                    <a:pt x="16" y="0"/>
                    <a:pt x="27" y="0"/>
                  </a:cubicBezTo>
                  <a:cubicBezTo>
                    <a:pt x="37" y="0"/>
                    <a:pt x="45" y="1"/>
                    <a:pt x="51" y="1"/>
                  </a:cubicBezTo>
                  <a:cubicBezTo>
                    <a:pt x="53" y="2"/>
                    <a:pt x="53" y="2"/>
                    <a:pt x="51" y="3"/>
                  </a:cubicBezTo>
                  <a:cubicBezTo>
                    <a:pt x="45" y="3"/>
                    <a:pt x="37" y="4"/>
                    <a:pt x="27" y="4"/>
                  </a:cubicBezTo>
                  <a:cubicBezTo>
                    <a:pt x="16" y="4"/>
                    <a:pt x="8" y="3"/>
                    <a:pt x="2" y="2"/>
                  </a:cubicBezTo>
                  <a:cubicBezTo>
                    <a:pt x="1" y="2"/>
                    <a:pt x="0" y="2"/>
                    <a:pt x="1" y="2"/>
                  </a:cubicBezTo>
                  <a:close/>
                </a:path>
              </a:pathLst>
            </a:custGeom>
            <a:solidFill>
              <a:srgbClr val="C2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462" name="Freeform 297">
              <a:extLst>
                <a:ext uri="{FF2B5EF4-FFF2-40B4-BE49-F238E27FC236}">
                  <a16:creationId xmlns="" xmlns:a16="http://schemas.microsoft.com/office/drawing/2014/main" id="{D7BC54EF-DB94-4649-B1EA-F5FE3D360695}"/>
                </a:ext>
              </a:extLst>
            </p:cNvPr>
            <p:cNvSpPr>
              <a:spLocks/>
            </p:cNvSpPr>
            <p:nvPr/>
          </p:nvSpPr>
          <p:spPr bwMode="auto">
            <a:xfrm>
              <a:off x="3585" y="2611"/>
              <a:ext cx="18" cy="24"/>
            </a:xfrm>
            <a:custGeom>
              <a:avLst/>
              <a:gdLst>
                <a:gd name="T0" fmla="*/ 303 w 7"/>
                <a:gd name="T1" fmla="*/ 456 h 9"/>
                <a:gd name="T2" fmla="*/ 303 w 7"/>
                <a:gd name="T3" fmla="*/ 56 h 9"/>
                <a:gd name="T4" fmla="*/ 0 w 7"/>
                <a:gd name="T5" fmla="*/ 0 h 9"/>
                <a:gd name="T6" fmla="*/ 0 w 7"/>
                <a:gd name="T7" fmla="*/ 0 h 9"/>
                <a:gd name="T8" fmla="*/ 0 w 7"/>
                <a:gd name="T9" fmla="*/ 456 h 9"/>
                <a:gd name="T10" fmla="*/ 303 w 7"/>
                <a:gd name="T11" fmla="*/ 456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9">
                  <a:moveTo>
                    <a:pt x="7" y="9"/>
                  </a:moveTo>
                  <a:cubicBezTo>
                    <a:pt x="7" y="1"/>
                    <a:pt x="7" y="1"/>
                    <a:pt x="7" y="1"/>
                  </a:cubicBezTo>
                  <a:cubicBezTo>
                    <a:pt x="5" y="1"/>
                    <a:pt x="2" y="0"/>
                    <a:pt x="0" y="0"/>
                  </a:cubicBezTo>
                  <a:cubicBezTo>
                    <a:pt x="0" y="0"/>
                    <a:pt x="0" y="0"/>
                    <a:pt x="0" y="0"/>
                  </a:cubicBezTo>
                  <a:cubicBezTo>
                    <a:pt x="0" y="9"/>
                    <a:pt x="0" y="9"/>
                    <a:pt x="0" y="9"/>
                  </a:cubicBezTo>
                  <a:cubicBezTo>
                    <a:pt x="2" y="9"/>
                    <a:pt x="5" y="9"/>
                    <a:pt x="7" y="9"/>
                  </a:cubicBezTo>
                  <a:close/>
                </a:path>
              </a:pathLst>
            </a:custGeom>
            <a:solidFill>
              <a:srgbClr val="E3ED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463" name="Freeform 298">
              <a:extLst>
                <a:ext uri="{FF2B5EF4-FFF2-40B4-BE49-F238E27FC236}">
                  <a16:creationId xmlns="" xmlns:a16="http://schemas.microsoft.com/office/drawing/2014/main" id="{9E1622A1-1AD2-4FB7-8EB1-86E1A6C6AAF9}"/>
                </a:ext>
              </a:extLst>
            </p:cNvPr>
            <p:cNvSpPr>
              <a:spLocks/>
            </p:cNvSpPr>
            <p:nvPr/>
          </p:nvSpPr>
          <p:spPr bwMode="auto">
            <a:xfrm>
              <a:off x="3525" y="2600"/>
              <a:ext cx="8" cy="24"/>
            </a:xfrm>
            <a:custGeom>
              <a:avLst/>
              <a:gdLst>
                <a:gd name="T0" fmla="*/ 0 w 8"/>
                <a:gd name="T1" fmla="*/ 0 h 24"/>
                <a:gd name="T2" fmla="*/ 0 w 8"/>
                <a:gd name="T3" fmla="*/ 24 h 24"/>
                <a:gd name="T4" fmla="*/ 8 w 8"/>
                <a:gd name="T5" fmla="*/ 24 h 24"/>
                <a:gd name="T6" fmla="*/ 8 w 8"/>
                <a:gd name="T7" fmla="*/ 5 h 24"/>
                <a:gd name="T8" fmla="*/ 0 w 8"/>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24">
                  <a:moveTo>
                    <a:pt x="0" y="0"/>
                  </a:moveTo>
                  <a:lnTo>
                    <a:pt x="0" y="24"/>
                  </a:lnTo>
                  <a:lnTo>
                    <a:pt x="8" y="24"/>
                  </a:lnTo>
                  <a:lnTo>
                    <a:pt x="8"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464" name="Freeform 299">
              <a:extLst>
                <a:ext uri="{FF2B5EF4-FFF2-40B4-BE49-F238E27FC236}">
                  <a16:creationId xmlns="" xmlns:a16="http://schemas.microsoft.com/office/drawing/2014/main" id="{5C82FBF5-9763-4D45-87FF-F8F601AA3A31}"/>
                </a:ext>
              </a:extLst>
            </p:cNvPr>
            <p:cNvSpPr>
              <a:spLocks/>
            </p:cNvSpPr>
            <p:nvPr/>
          </p:nvSpPr>
          <p:spPr bwMode="auto">
            <a:xfrm>
              <a:off x="3525" y="2600"/>
              <a:ext cx="8" cy="24"/>
            </a:xfrm>
            <a:custGeom>
              <a:avLst/>
              <a:gdLst>
                <a:gd name="T0" fmla="*/ 0 w 8"/>
                <a:gd name="T1" fmla="*/ 0 h 24"/>
                <a:gd name="T2" fmla="*/ 0 w 8"/>
                <a:gd name="T3" fmla="*/ 24 h 24"/>
                <a:gd name="T4" fmla="*/ 8 w 8"/>
                <a:gd name="T5" fmla="*/ 24 h 24"/>
                <a:gd name="T6" fmla="*/ 8 w 8"/>
                <a:gd name="T7" fmla="*/ 5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24">
                  <a:moveTo>
                    <a:pt x="0" y="0"/>
                  </a:moveTo>
                  <a:lnTo>
                    <a:pt x="0" y="24"/>
                  </a:lnTo>
                  <a:lnTo>
                    <a:pt x="8" y="24"/>
                  </a:lnTo>
                  <a:lnTo>
                    <a:pt x="8"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465" name="Freeform 300">
              <a:extLst>
                <a:ext uri="{FF2B5EF4-FFF2-40B4-BE49-F238E27FC236}">
                  <a16:creationId xmlns="" xmlns:a16="http://schemas.microsoft.com/office/drawing/2014/main" id="{9F1EA016-E108-417E-8E2F-300594035FEB}"/>
                </a:ext>
              </a:extLst>
            </p:cNvPr>
            <p:cNvSpPr>
              <a:spLocks/>
            </p:cNvSpPr>
            <p:nvPr/>
          </p:nvSpPr>
          <p:spPr bwMode="auto">
            <a:xfrm>
              <a:off x="3708" y="2581"/>
              <a:ext cx="75" cy="51"/>
            </a:xfrm>
            <a:custGeom>
              <a:avLst/>
              <a:gdLst>
                <a:gd name="T0" fmla="*/ 0 w 30"/>
                <a:gd name="T1" fmla="*/ 518 h 19"/>
                <a:gd name="T2" fmla="*/ 0 w 30"/>
                <a:gd name="T3" fmla="*/ 988 h 19"/>
                <a:gd name="T4" fmla="*/ 1175 w 30"/>
                <a:gd name="T5" fmla="*/ 462 h 19"/>
                <a:gd name="T6" fmla="*/ 1175 w 30"/>
                <a:gd name="T7" fmla="*/ 0 h 19"/>
                <a:gd name="T8" fmla="*/ 0 w 30"/>
                <a:gd name="T9" fmla="*/ 518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9">
                  <a:moveTo>
                    <a:pt x="0" y="10"/>
                  </a:moveTo>
                  <a:cubicBezTo>
                    <a:pt x="0" y="19"/>
                    <a:pt x="0" y="19"/>
                    <a:pt x="0" y="19"/>
                  </a:cubicBezTo>
                  <a:cubicBezTo>
                    <a:pt x="18" y="17"/>
                    <a:pt x="30" y="13"/>
                    <a:pt x="30" y="9"/>
                  </a:cubicBezTo>
                  <a:cubicBezTo>
                    <a:pt x="30" y="0"/>
                    <a:pt x="30" y="0"/>
                    <a:pt x="30" y="0"/>
                  </a:cubicBezTo>
                  <a:cubicBezTo>
                    <a:pt x="30" y="5"/>
                    <a:pt x="18" y="8"/>
                    <a:pt x="0" y="10"/>
                  </a:cubicBezTo>
                  <a:close/>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466" name="Freeform 301">
              <a:extLst>
                <a:ext uri="{FF2B5EF4-FFF2-40B4-BE49-F238E27FC236}">
                  <a16:creationId xmlns="" xmlns:a16="http://schemas.microsoft.com/office/drawing/2014/main" id="{2652B9B9-1A31-4D20-BAA2-E854B3427D0E}"/>
                </a:ext>
              </a:extLst>
            </p:cNvPr>
            <p:cNvSpPr>
              <a:spLocks/>
            </p:cNvSpPr>
            <p:nvPr/>
          </p:nvSpPr>
          <p:spPr bwMode="auto">
            <a:xfrm>
              <a:off x="3740" y="2603"/>
              <a:ext cx="18" cy="24"/>
            </a:xfrm>
            <a:custGeom>
              <a:avLst/>
              <a:gdLst>
                <a:gd name="T0" fmla="*/ 0 w 18"/>
                <a:gd name="T1" fmla="*/ 5 h 24"/>
                <a:gd name="T2" fmla="*/ 0 w 18"/>
                <a:gd name="T3" fmla="*/ 24 h 24"/>
                <a:gd name="T4" fmla="*/ 18 w 18"/>
                <a:gd name="T5" fmla="*/ 21 h 24"/>
                <a:gd name="T6" fmla="*/ 18 w 18"/>
                <a:gd name="T7" fmla="*/ 0 h 24"/>
                <a:gd name="T8" fmla="*/ 0 w 18"/>
                <a:gd name="T9" fmla="*/ 5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24">
                  <a:moveTo>
                    <a:pt x="0" y="5"/>
                  </a:moveTo>
                  <a:lnTo>
                    <a:pt x="0" y="24"/>
                  </a:lnTo>
                  <a:lnTo>
                    <a:pt x="18" y="21"/>
                  </a:lnTo>
                  <a:lnTo>
                    <a:pt x="18" y="0"/>
                  </a:lnTo>
                  <a:lnTo>
                    <a:pt x="0" y="5"/>
                  </a:lnTo>
                  <a:close/>
                </a:path>
              </a:pathLst>
            </a:custGeom>
            <a:solidFill>
              <a:srgbClr val="C2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467" name="Freeform 302">
              <a:extLst>
                <a:ext uri="{FF2B5EF4-FFF2-40B4-BE49-F238E27FC236}">
                  <a16:creationId xmlns="" xmlns:a16="http://schemas.microsoft.com/office/drawing/2014/main" id="{C02046EE-3B43-47BA-A983-19457D74D534}"/>
                </a:ext>
              </a:extLst>
            </p:cNvPr>
            <p:cNvSpPr>
              <a:spLocks/>
            </p:cNvSpPr>
            <p:nvPr/>
          </p:nvSpPr>
          <p:spPr bwMode="auto">
            <a:xfrm>
              <a:off x="3740" y="2603"/>
              <a:ext cx="18" cy="24"/>
            </a:xfrm>
            <a:custGeom>
              <a:avLst/>
              <a:gdLst>
                <a:gd name="T0" fmla="*/ 0 w 18"/>
                <a:gd name="T1" fmla="*/ 5 h 24"/>
                <a:gd name="T2" fmla="*/ 0 w 18"/>
                <a:gd name="T3" fmla="*/ 24 h 24"/>
                <a:gd name="T4" fmla="*/ 18 w 18"/>
                <a:gd name="T5" fmla="*/ 21 h 24"/>
                <a:gd name="T6" fmla="*/ 18 w 18"/>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24">
                  <a:moveTo>
                    <a:pt x="0" y="5"/>
                  </a:moveTo>
                  <a:lnTo>
                    <a:pt x="0" y="24"/>
                  </a:lnTo>
                  <a:lnTo>
                    <a:pt x="18" y="21"/>
                  </a:lnTo>
                  <a:lnTo>
                    <a:pt x="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468" name="Freeform 303">
              <a:extLst>
                <a:ext uri="{FF2B5EF4-FFF2-40B4-BE49-F238E27FC236}">
                  <a16:creationId xmlns="" xmlns:a16="http://schemas.microsoft.com/office/drawing/2014/main" id="{D45BDC57-3330-4E08-A921-1A13701764D0}"/>
                </a:ext>
              </a:extLst>
            </p:cNvPr>
            <p:cNvSpPr>
              <a:spLocks/>
            </p:cNvSpPr>
            <p:nvPr/>
          </p:nvSpPr>
          <p:spPr bwMode="auto">
            <a:xfrm>
              <a:off x="3543" y="2565"/>
              <a:ext cx="200" cy="16"/>
            </a:xfrm>
            <a:custGeom>
              <a:avLst/>
              <a:gdLst>
                <a:gd name="T0" fmla="*/ 3125 w 80"/>
                <a:gd name="T1" fmla="*/ 307 h 6"/>
                <a:gd name="T2" fmla="*/ 1563 w 80"/>
                <a:gd name="T3" fmla="*/ 0 h 6"/>
                <a:gd name="T4" fmla="*/ 0 w 80"/>
                <a:gd name="T5" fmla="*/ 307 h 6"/>
                <a:gd name="T6" fmla="*/ 0 60000 65536"/>
                <a:gd name="T7" fmla="*/ 0 60000 65536"/>
                <a:gd name="T8" fmla="*/ 0 60000 65536"/>
              </a:gdLst>
              <a:ahLst/>
              <a:cxnLst>
                <a:cxn ang="T6">
                  <a:pos x="T0" y="T1"/>
                </a:cxn>
                <a:cxn ang="T7">
                  <a:pos x="T2" y="T3"/>
                </a:cxn>
                <a:cxn ang="T8">
                  <a:pos x="T4" y="T5"/>
                </a:cxn>
              </a:cxnLst>
              <a:rect l="0" t="0" r="r" b="b"/>
              <a:pathLst>
                <a:path w="80" h="6">
                  <a:moveTo>
                    <a:pt x="80" y="6"/>
                  </a:moveTo>
                  <a:cubicBezTo>
                    <a:pt x="80" y="3"/>
                    <a:pt x="62" y="0"/>
                    <a:pt x="40" y="0"/>
                  </a:cubicBezTo>
                  <a:cubicBezTo>
                    <a:pt x="18" y="0"/>
                    <a:pt x="0" y="3"/>
                    <a:pt x="0" y="6"/>
                  </a:cubicBezTo>
                </a:path>
              </a:pathLst>
            </a:custGeom>
            <a:noFill/>
            <a:ln w="317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PT" sz="2800">
                <a:latin typeface="+mj-lt"/>
              </a:endParaRPr>
            </a:p>
          </p:txBody>
        </p:sp>
        <p:sp>
          <p:nvSpPr>
            <p:cNvPr id="469" name="Freeform 304">
              <a:extLst>
                <a:ext uri="{FF2B5EF4-FFF2-40B4-BE49-F238E27FC236}">
                  <a16:creationId xmlns="" xmlns:a16="http://schemas.microsoft.com/office/drawing/2014/main" id="{691E13BF-A4BB-44CB-A4D5-61DA40EE1031}"/>
                </a:ext>
              </a:extLst>
            </p:cNvPr>
            <p:cNvSpPr>
              <a:spLocks/>
            </p:cNvSpPr>
            <p:nvPr/>
          </p:nvSpPr>
          <p:spPr bwMode="auto">
            <a:xfrm>
              <a:off x="3543" y="2579"/>
              <a:ext cx="200" cy="16"/>
            </a:xfrm>
            <a:custGeom>
              <a:avLst/>
              <a:gdLst>
                <a:gd name="T0" fmla="*/ 0 w 80"/>
                <a:gd name="T1" fmla="*/ 0 h 6"/>
                <a:gd name="T2" fmla="*/ 1563 w 80"/>
                <a:gd name="T3" fmla="*/ 307 h 6"/>
                <a:gd name="T4" fmla="*/ 3125 w 80"/>
                <a:gd name="T5" fmla="*/ 0 h 6"/>
                <a:gd name="T6" fmla="*/ 0 60000 65536"/>
                <a:gd name="T7" fmla="*/ 0 60000 65536"/>
                <a:gd name="T8" fmla="*/ 0 60000 65536"/>
              </a:gdLst>
              <a:ahLst/>
              <a:cxnLst>
                <a:cxn ang="T6">
                  <a:pos x="T0" y="T1"/>
                </a:cxn>
                <a:cxn ang="T7">
                  <a:pos x="T2" y="T3"/>
                </a:cxn>
                <a:cxn ang="T8">
                  <a:pos x="T4" y="T5"/>
                </a:cxn>
              </a:cxnLst>
              <a:rect l="0" t="0" r="r" b="b"/>
              <a:pathLst>
                <a:path w="80" h="6">
                  <a:moveTo>
                    <a:pt x="0" y="0"/>
                  </a:moveTo>
                  <a:cubicBezTo>
                    <a:pt x="0" y="4"/>
                    <a:pt x="18" y="6"/>
                    <a:pt x="40" y="6"/>
                  </a:cubicBezTo>
                  <a:cubicBezTo>
                    <a:pt x="62" y="6"/>
                    <a:pt x="80" y="4"/>
                    <a:pt x="80" y="0"/>
                  </a:cubicBezTo>
                </a:path>
              </a:pathLst>
            </a:custGeom>
            <a:noFill/>
            <a:ln w="317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PT" sz="2800">
                <a:latin typeface="+mj-lt"/>
              </a:endParaRPr>
            </a:p>
          </p:txBody>
        </p:sp>
        <p:sp>
          <p:nvSpPr>
            <p:cNvPr id="470" name="Oval 305">
              <a:extLst>
                <a:ext uri="{FF2B5EF4-FFF2-40B4-BE49-F238E27FC236}">
                  <a16:creationId xmlns="" xmlns:a16="http://schemas.microsoft.com/office/drawing/2014/main" id="{E334E2B0-C1D3-4AA5-B438-7326128597BE}"/>
                </a:ext>
              </a:extLst>
            </p:cNvPr>
            <p:cNvSpPr>
              <a:spLocks noChangeArrowheads="1"/>
            </p:cNvSpPr>
            <p:nvPr/>
          </p:nvSpPr>
          <p:spPr bwMode="auto">
            <a:xfrm>
              <a:off x="3495" y="2549"/>
              <a:ext cx="290" cy="64"/>
            </a:xfrm>
            <a:prstGeom prst="ellipse">
              <a:avLst/>
            </a:pr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471" name="Freeform 306">
              <a:extLst>
                <a:ext uri="{FF2B5EF4-FFF2-40B4-BE49-F238E27FC236}">
                  <a16:creationId xmlns="" xmlns:a16="http://schemas.microsoft.com/office/drawing/2014/main" id="{68A301F4-80A0-4DA1-BD30-8C087CDB35CF}"/>
                </a:ext>
              </a:extLst>
            </p:cNvPr>
            <p:cNvSpPr>
              <a:spLocks/>
            </p:cNvSpPr>
            <p:nvPr/>
          </p:nvSpPr>
          <p:spPr bwMode="auto">
            <a:xfrm>
              <a:off x="3533" y="2589"/>
              <a:ext cx="220" cy="19"/>
            </a:xfrm>
            <a:custGeom>
              <a:avLst/>
              <a:gdLst>
                <a:gd name="T0" fmla="*/ 3438 w 88"/>
                <a:gd name="T1" fmla="*/ 0 h 7"/>
                <a:gd name="T2" fmla="*/ 1688 w 88"/>
                <a:gd name="T3" fmla="*/ 383 h 7"/>
                <a:gd name="T4" fmla="*/ 0 w 88"/>
                <a:gd name="T5" fmla="*/ 103 h 7"/>
                <a:gd name="T6" fmla="*/ 0 60000 65536"/>
                <a:gd name="T7" fmla="*/ 0 60000 65536"/>
                <a:gd name="T8" fmla="*/ 0 60000 65536"/>
              </a:gdLst>
              <a:ahLst/>
              <a:cxnLst>
                <a:cxn ang="T6">
                  <a:pos x="T0" y="T1"/>
                </a:cxn>
                <a:cxn ang="T7">
                  <a:pos x="T2" y="T3"/>
                </a:cxn>
                <a:cxn ang="T8">
                  <a:pos x="T4" y="T5"/>
                </a:cxn>
              </a:cxnLst>
              <a:rect l="0" t="0" r="r" b="b"/>
              <a:pathLst>
                <a:path w="88" h="7">
                  <a:moveTo>
                    <a:pt x="88" y="0"/>
                  </a:moveTo>
                  <a:cubicBezTo>
                    <a:pt x="85" y="6"/>
                    <a:pt x="61" y="7"/>
                    <a:pt x="43" y="7"/>
                  </a:cubicBezTo>
                  <a:cubicBezTo>
                    <a:pt x="27" y="7"/>
                    <a:pt x="8" y="6"/>
                    <a:pt x="0" y="2"/>
                  </a:cubicBezTo>
                </a:path>
              </a:pathLst>
            </a:custGeom>
            <a:noFill/>
            <a:ln w="158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pt-PT" sz="2800">
                <a:latin typeface="+mj-lt"/>
              </a:endParaRPr>
            </a:p>
          </p:txBody>
        </p:sp>
        <p:sp>
          <p:nvSpPr>
            <p:cNvPr id="472" name="Freeform 307">
              <a:extLst>
                <a:ext uri="{FF2B5EF4-FFF2-40B4-BE49-F238E27FC236}">
                  <a16:creationId xmlns="" xmlns:a16="http://schemas.microsoft.com/office/drawing/2014/main" id="{AAF44628-AB6E-48C6-B113-7486973D03F8}"/>
                </a:ext>
              </a:extLst>
            </p:cNvPr>
            <p:cNvSpPr>
              <a:spLocks/>
            </p:cNvSpPr>
            <p:nvPr/>
          </p:nvSpPr>
          <p:spPr bwMode="auto">
            <a:xfrm>
              <a:off x="3495" y="2581"/>
              <a:ext cx="290" cy="56"/>
            </a:xfrm>
            <a:custGeom>
              <a:avLst/>
              <a:gdLst>
                <a:gd name="T0" fmla="*/ 0 w 116"/>
                <a:gd name="T1" fmla="*/ 456 h 21"/>
                <a:gd name="T2" fmla="*/ 2270 w 116"/>
                <a:gd name="T3" fmla="*/ 1059 h 21"/>
                <a:gd name="T4" fmla="*/ 4533 w 116"/>
                <a:gd name="T5" fmla="*/ 456 h 21"/>
                <a:gd name="T6" fmla="*/ 4533 w 116"/>
                <a:gd name="T7" fmla="*/ 0 h 21"/>
                <a:gd name="T8" fmla="*/ 2270 w 116"/>
                <a:gd name="T9" fmla="*/ 605 h 21"/>
                <a:gd name="T10" fmla="*/ 0 w 116"/>
                <a:gd name="T11" fmla="*/ 0 h 21"/>
                <a:gd name="T12" fmla="*/ 0 w 116"/>
                <a:gd name="T13" fmla="*/ 456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6" h="21">
                  <a:moveTo>
                    <a:pt x="0" y="9"/>
                  </a:moveTo>
                  <a:cubicBezTo>
                    <a:pt x="0" y="15"/>
                    <a:pt x="26" y="21"/>
                    <a:pt x="58" y="21"/>
                  </a:cubicBezTo>
                  <a:cubicBezTo>
                    <a:pt x="90" y="21"/>
                    <a:pt x="116" y="15"/>
                    <a:pt x="116" y="9"/>
                  </a:cubicBezTo>
                  <a:cubicBezTo>
                    <a:pt x="116" y="0"/>
                    <a:pt x="116" y="0"/>
                    <a:pt x="116" y="0"/>
                  </a:cubicBezTo>
                  <a:cubicBezTo>
                    <a:pt x="116" y="7"/>
                    <a:pt x="90" y="12"/>
                    <a:pt x="58" y="12"/>
                  </a:cubicBezTo>
                  <a:cubicBezTo>
                    <a:pt x="26" y="12"/>
                    <a:pt x="0" y="7"/>
                    <a:pt x="0" y="0"/>
                  </a:cubicBezTo>
                  <a:lnTo>
                    <a:pt x="0" y="9"/>
                  </a:ln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PT" sz="2800">
                <a:latin typeface="+mj-lt"/>
              </a:endParaRPr>
            </a:p>
          </p:txBody>
        </p:sp>
        <p:sp>
          <p:nvSpPr>
            <p:cNvPr id="473" name="Freeform 308">
              <a:extLst>
                <a:ext uri="{FF2B5EF4-FFF2-40B4-BE49-F238E27FC236}">
                  <a16:creationId xmlns="" xmlns:a16="http://schemas.microsoft.com/office/drawing/2014/main" id="{3C765CEB-5FF7-49C5-AE86-2FBC7DE4D7C1}"/>
                </a:ext>
              </a:extLst>
            </p:cNvPr>
            <p:cNvSpPr>
              <a:spLocks/>
            </p:cNvSpPr>
            <p:nvPr/>
          </p:nvSpPr>
          <p:spPr bwMode="auto">
            <a:xfrm>
              <a:off x="3888" y="2603"/>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cubicBezTo>
                    <a:pt x="0" y="0"/>
                    <a:pt x="0" y="0"/>
                    <a:pt x="0" y="0"/>
                  </a:cubicBezTo>
                  <a:cubicBezTo>
                    <a:pt x="0" y="0"/>
                    <a:pt x="0" y="0"/>
                    <a:pt x="0" y="0"/>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PT" sz="2800">
                <a:latin typeface="+mj-lt"/>
              </a:endParaRPr>
            </a:p>
          </p:txBody>
        </p:sp>
        <p:sp>
          <p:nvSpPr>
            <p:cNvPr id="474" name="Freeform 309">
              <a:extLst>
                <a:ext uri="{FF2B5EF4-FFF2-40B4-BE49-F238E27FC236}">
                  <a16:creationId xmlns="" xmlns:a16="http://schemas.microsoft.com/office/drawing/2014/main" id="{8718C016-DB53-4788-A99E-149409D4B8E1}"/>
                </a:ext>
              </a:extLst>
            </p:cNvPr>
            <p:cNvSpPr>
              <a:spLocks/>
            </p:cNvSpPr>
            <p:nvPr/>
          </p:nvSpPr>
          <p:spPr bwMode="auto">
            <a:xfrm>
              <a:off x="3780" y="2589"/>
              <a:ext cx="113" cy="24"/>
            </a:xfrm>
            <a:custGeom>
              <a:avLst/>
              <a:gdLst>
                <a:gd name="T0" fmla="*/ 1507 w 45"/>
                <a:gd name="T1" fmla="*/ 0 h 9"/>
                <a:gd name="T2" fmla="*/ 0 w 45"/>
                <a:gd name="T3" fmla="*/ 0 h 9"/>
                <a:gd name="T4" fmla="*/ 0 w 45"/>
                <a:gd name="T5" fmla="*/ 456 h 9"/>
                <a:gd name="T6" fmla="*/ 1507 w 45"/>
                <a:gd name="T7" fmla="*/ 456 h 9"/>
                <a:gd name="T8" fmla="*/ 1507 w 45"/>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9">
                  <a:moveTo>
                    <a:pt x="38" y="0"/>
                  </a:moveTo>
                  <a:cubicBezTo>
                    <a:pt x="0" y="0"/>
                    <a:pt x="0" y="0"/>
                    <a:pt x="0" y="0"/>
                  </a:cubicBezTo>
                  <a:cubicBezTo>
                    <a:pt x="0" y="9"/>
                    <a:pt x="0" y="9"/>
                    <a:pt x="0" y="9"/>
                  </a:cubicBezTo>
                  <a:cubicBezTo>
                    <a:pt x="38" y="9"/>
                    <a:pt x="38" y="9"/>
                    <a:pt x="38" y="9"/>
                  </a:cubicBezTo>
                  <a:cubicBezTo>
                    <a:pt x="45" y="9"/>
                    <a:pt x="45" y="0"/>
                    <a:pt x="38" y="0"/>
                  </a:cubicBezTo>
                  <a:close/>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475" name="Freeform 310">
              <a:extLst>
                <a:ext uri="{FF2B5EF4-FFF2-40B4-BE49-F238E27FC236}">
                  <a16:creationId xmlns="" xmlns:a16="http://schemas.microsoft.com/office/drawing/2014/main" id="{C1F81F14-6384-45C8-90ED-31CD9539B21B}"/>
                </a:ext>
              </a:extLst>
            </p:cNvPr>
            <p:cNvSpPr>
              <a:spLocks/>
            </p:cNvSpPr>
            <p:nvPr/>
          </p:nvSpPr>
          <p:spPr bwMode="auto">
            <a:xfrm>
              <a:off x="3780" y="2573"/>
              <a:ext cx="108" cy="30"/>
            </a:xfrm>
            <a:custGeom>
              <a:avLst/>
              <a:gdLst>
                <a:gd name="T0" fmla="*/ 1710 w 43"/>
                <a:gd name="T1" fmla="*/ 224 h 11"/>
                <a:gd name="T2" fmla="*/ 1507 w 43"/>
                <a:gd name="T3" fmla="*/ 0 h 11"/>
                <a:gd name="T4" fmla="*/ 1477 w 43"/>
                <a:gd name="T5" fmla="*/ 0 h 11"/>
                <a:gd name="T6" fmla="*/ 0 w 43"/>
                <a:gd name="T7" fmla="*/ 0 h 11"/>
                <a:gd name="T8" fmla="*/ 83 w 43"/>
                <a:gd name="T9" fmla="*/ 164 h 11"/>
                <a:gd name="T10" fmla="*/ 50 w 43"/>
                <a:gd name="T11" fmla="*/ 327 h 11"/>
                <a:gd name="T12" fmla="*/ 1507 w 43"/>
                <a:gd name="T13" fmla="*/ 327 h 11"/>
                <a:gd name="T14" fmla="*/ 1710 w 43"/>
                <a:gd name="T15" fmla="*/ 611 h 11"/>
                <a:gd name="T16" fmla="*/ 1710 w 43"/>
                <a:gd name="T17" fmla="*/ 224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 h="11">
                  <a:moveTo>
                    <a:pt x="43" y="4"/>
                  </a:moveTo>
                  <a:cubicBezTo>
                    <a:pt x="42" y="2"/>
                    <a:pt x="41" y="0"/>
                    <a:pt x="38" y="0"/>
                  </a:cubicBezTo>
                  <a:cubicBezTo>
                    <a:pt x="37" y="0"/>
                    <a:pt x="37" y="0"/>
                    <a:pt x="37" y="0"/>
                  </a:cubicBezTo>
                  <a:cubicBezTo>
                    <a:pt x="0" y="0"/>
                    <a:pt x="0" y="0"/>
                    <a:pt x="0" y="0"/>
                  </a:cubicBezTo>
                  <a:cubicBezTo>
                    <a:pt x="2" y="1"/>
                    <a:pt x="2" y="2"/>
                    <a:pt x="2" y="3"/>
                  </a:cubicBezTo>
                  <a:cubicBezTo>
                    <a:pt x="2" y="4"/>
                    <a:pt x="2" y="5"/>
                    <a:pt x="1" y="6"/>
                  </a:cubicBezTo>
                  <a:cubicBezTo>
                    <a:pt x="38" y="6"/>
                    <a:pt x="38" y="6"/>
                    <a:pt x="38" y="6"/>
                  </a:cubicBezTo>
                  <a:cubicBezTo>
                    <a:pt x="41" y="6"/>
                    <a:pt x="43" y="8"/>
                    <a:pt x="43" y="11"/>
                  </a:cubicBezTo>
                  <a:lnTo>
                    <a:pt x="43" y="4"/>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476" name="Freeform 311">
              <a:extLst>
                <a:ext uri="{FF2B5EF4-FFF2-40B4-BE49-F238E27FC236}">
                  <a16:creationId xmlns="" xmlns:a16="http://schemas.microsoft.com/office/drawing/2014/main" id="{53C6B86E-3B5C-40B0-86A2-B7B29BE4A588}"/>
                </a:ext>
              </a:extLst>
            </p:cNvPr>
            <p:cNvSpPr>
              <a:spLocks/>
            </p:cNvSpPr>
            <p:nvPr/>
          </p:nvSpPr>
          <p:spPr bwMode="auto">
            <a:xfrm>
              <a:off x="3780" y="2589"/>
              <a:ext cx="113" cy="24"/>
            </a:xfrm>
            <a:custGeom>
              <a:avLst/>
              <a:gdLst>
                <a:gd name="T0" fmla="*/ 1507 w 45"/>
                <a:gd name="T1" fmla="*/ 0 h 9"/>
                <a:gd name="T2" fmla="*/ 0 w 45"/>
                <a:gd name="T3" fmla="*/ 0 h 9"/>
                <a:gd name="T4" fmla="*/ 0 w 45"/>
                <a:gd name="T5" fmla="*/ 456 h 9"/>
                <a:gd name="T6" fmla="*/ 1507 w 45"/>
                <a:gd name="T7" fmla="*/ 456 h 9"/>
                <a:gd name="T8" fmla="*/ 1507 w 45"/>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9">
                  <a:moveTo>
                    <a:pt x="38" y="0"/>
                  </a:moveTo>
                  <a:cubicBezTo>
                    <a:pt x="0" y="0"/>
                    <a:pt x="0" y="0"/>
                    <a:pt x="0" y="0"/>
                  </a:cubicBezTo>
                  <a:cubicBezTo>
                    <a:pt x="0" y="9"/>
                    <a:pt x="0" y="9"/>
                    <a:pt x="0" y="9"/>
                  </a:cubicBezTo>
                  <a:cubicBezTo>
                    <a:pt x="38" y="9"/>
                    <a:pt x="38" y="9"/>
                    <a:pt x="38" y="9"/>
                  </a:cubicBezTo>
                  <a:cubicBezTo>
                    <a:pt x="45" y="9"/>
                    <a:pt x="45" y="0"/>
                    <a:pt x="38" y="0"/>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PT" sz="2800">
                <a:latin typeface="+mj-lt"/>
              </a:endParaRPr>
            </a:p>
          </p:txBody>
        </p:sp>
        <p:sp>
          <p:nvSpPr>
            <p:cNvPr id="477" name="Freeform 312">
              <a:extLst>
                <a:ext uri="{FF2B5EF4-FFF2-40B4-BE49-F238E27FC236}">
                  <a16:creationId xmlns="" xmlns:a16="http://schemas.microsoft.com/office/drawing/2014/main" id="{49CB76E4-9839-4242-AC4F-34A53EFF94B4}"/>
                </a:ext>
              </a:extLst>
            </p:cNvPr>
            <p:cNvSpPr>
              <a:spLocks/>
            </p:cNvSpPr>
            <p:nvPr/>
          </p:nvSpPr>
          <p:spPr bwMode="auto">
            <a:xfrm>
              <a:off x="3780" y="2573"/>
              <a:ext cx="108" cy="30"/>
            </a:xfrm>
            <a:custGeom>
              <a:avLst/>
              <a:gdLst>
                <a:gd name="T0" fmla="*/ 1710 w 43"/>
                <a:gd name="T1" fmla="*/ 224 h 11"/>
                <a:gd name="T2" fmla="*/ 1507 w 43"/>
                <a:gd name="T3" fmla="*/ 0 h 11"/>
                <a:gd name="T4" fmla="*/ 1477 w 43"/>
                <a:gd name="T5" fmla="*/ 0 h 11"/>
                <a:gd name="T6" fmla="*/ 0 w 43"/>
                <a:gd name="T7" fmla="*/ 0 h 11"/>
                <a:gd name="T8" fmla="*/ 83 w 43"/>
                <a:gd name="T9" fmla="*/ 164 h 11"/>
                <a:gd name="T10" fmla="*/ 50 w 43"/>
                <a:gd name="T11" fmla="*/ 327 h 11"/>
                <a:gd name="T12" fmla="*/ 1507 w 43"/>
                <a:gd name="T13" fmla="*/ 327 h 11"/>
                <a:gd name="T14" fmla="*/ 1710 w 43"/>
                <a:gd name="T15" fmla="*/ 611 h 11"/>
                <a:gd name="T16" fmla="*/ 1710 w 43"/>
                <a:gd name="T17" fmla="*/ 224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 h="11">
                  <a:moveTo>
                    <a:pt x="43" y="4"/>
                  </a:moveTo>
                  <a:cubicBezTo>
                    <a:pt x="42" y="2"/>
                    <a:pt x="41" y="0"/>
                    <a:pt x="38" y="0"/>
                  </a:cubicBezTo>
                  <a:cubicBezTo>
                    <a:pt x="37" y="0"/>
                    <a:pt x="37" y="0"/>
                    <a:pt x="37" y="0"/>
                  </a:cubicBezTo>
                  <a:cubicBezTo>
                    <a:pt x="0" y="0"/>
                    <a:pt x="0" y="0"/>
                    <a:pt x="0" y="0"/>
                  </a:cubicBezTo>
                  <a:cubicBezTo>
                    <a:pt x="2" y="1"/>
                    <a:pt x="2" y="2"/>
                    <a:pt x="2" y="3"/>
                  </a:cubicBezTo>
                  <a:cubicBezTo>
                    <a:pt x="2" y="4"/>
                    <a:pt x="2" y="5"/>
                    <a:pt x="1" y="6"/>
                  </a:cubicBezTo>
                  <a:cubicBezTo>
                    <a:pt x="38" y="6"/>
                    <a:pt x="38" y="6"/>
                    <a:pt x="38" y="6"/>
                  </a:cubicBezTo>
                  <a:cubicBezTo>
                    <a:pt x="41" y="6"/>
                    <a:pt x="43" y="8"/>
                    <a:pt x="43" y="11"/>
                  </a:cubicBezTo>
                  <a:lnTo>
                    <a:pt x="43" y="4"/>
                  </a:ln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PT" sz="2800">
                <a:latin typeface="+mj-lt"/>
              </a:endParaRPr>
            </a:p>
          </p:txBody>
        </p:sp>
        <p:sp>
          <p:nvSpPr>
            <p:cNvPr id="478" name="Freeform 313">
              <a:extLst>
                <a:ext uri="{FF2B5EF4-FFF2-40B4-BE49-F238E27FC236}">
                  <a16:creationId xmlns="" xmlns:a16="http://schemas.microsoft.com/office/drawing/2014/main" id="{96A1CE3A-6B1F-4B5A-8B31-AFE51A686A3E}"/>
                </a:ext>
              </a:extLst>
            </p:cNvPr>
            <p:cNvSpPr>
              <a:spLocks/>
            </p:cNvSpPr>
            <p:nvPr/>
          </p:nvSpPr>
          <p:spPr bwMode="auto">
            <a:xfrm>
              <a:off x="3493" y="2611"/>
              <a:ext cx="290" cy="56"/>
            </a:xfrm>
            <a:custGeom>
              <a:avLst/>
              <a:gdLst>
                <a:gd name="T0" fmla="*/ 0 w 116"/>
                <a:gd name="T1" fmla="*/ 456 h 21"/>
                <a:gd name="T2" fmla="*/ 2270 w 116"/>
                <a:gd name="T3" fmla="*/ 1059 h 21"/>
                <a:gd name="T4" fmla="*/ 4533 w 116"/>
                <a:gd name="T5" fmla="*/ 456 h 21"/>
                <a:gd name="T6" fmla="*/ 4533 w 116"/>
                <a:gd name="T7" fmla="*/ 0 h 21"/>
                <a:gd name="T8" fmla="*/ 2270 w 116"/>
                <a:gd name="T9" fmla="*/ 605 h 21"/>
                <a:gd name="T10" fmla="*/ 0 w 116"/>
                <a:gd name="T11" fmla="*/ 0 h 21"/>
                <a:gd name="T12" fmla="*/ 0 w 116"/>
                <a:gd name="T13" fmla="*/ 456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6" h="21">
                  <a:moveTo>
                    <a:pt x="0" y="9"/>
                  </a:moveTo>
                  <a:cubicBezTo>
                    <a:pt x="0" y="15"/>
                    <a:pt x="26" y="21"/>
                    <a:pt x="58" y="21"/>
                  </a:cubicBezTo>
                  <a:cubicBezTo>
                    <a:pt x="90" y="21"/>
                    <a:pt x="116" y="15"/>
                    <a:pt x="116" y="9"/>
                  </a:cubicBezTo>
                  <a:cubicBezTo>
                    <a:pt x="116" y="0"/>
                    <a:pt x="116" y="0"/>
                    <a:pt x="116" y="0"/>
                  </a:cubicBezTo>
                  <a:cubicBezTo>
                    <a:pt x="116" y="7"/>
                    <a:pt x="90" y="12"/>
                    <a:pt x="58" y="12"/>
                  </a:cubicBezTo>
                  <a:cubicBezTo>
                    <a:pt x="26" y="12"/>
                    <a:pt x="0" y="7"/>
                    <a:pt x="0" y="0"/>
                  </a:cubicBezTo>
                  <a:lnTo>
                    <a:pt x="0" y="9"/>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479" name="Freeform 314">
              <a:extLst>
                <a:ext uri="{FF2B5EF4-FFF2-40B4-BE49-F238E27FC236}">
                  <a16:creationId xmlns="" xmlns:a16="http://schemas.microsoft.com/office/drawing/2014/main" id="{3C7F0D76-B527-4DC2-90E2-7CA65EBAC4D0}"/>
                </a:ext>
              </a:extLst>
            </p:cNvPr>
            <p:cNvSpPr>
              <a:spLocks/>
            </p:cNvSpPr>
            <p:nvPr/>
          </p:nvSpPr>
          <p:spPr bwMode="auto">
            <a:xfrm>
              <a:off x="3678" y="2611"/>
              <a:ext cx="105" cy="53"/>
            </a:xfrm>
            <a:custGeom>
              <a:avLst/>
              <a:gdLst>
                <a:gd name="T0" fmla="*/ 0 w 42"/>
                <a:gd name="T1" fmla="*/ 983 h 20"/>
                <a:gd name="T2" fmla="*/ 1645 w 42"/>
                <a:gd name="T3" fmla="*/ 451 h 20"/>
                <a:gd name="T4" fmla="*/ 1645 w 42"/>
                <a:gd name="T5" fmla="*/ 0 h 20"/>
                <a:gd name="T6" fmla="*/ 0 w 42"/>
                <a:gd name="T7" fmla="*/ 596 h 20"/>
                <a:gd name="T8" fmla="*/ 0 w 42"/>
                <a:gd name="T9" fmla="*/ 983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20">
                  <a:moveTo>
                    <a:pt x="0" y="20"/>
                  </a:moveTo>
                  <a:cubicBezTo>
                    <a:pt x="24" y="19"/>
                    <a:pt x="42" y="14"/>
                    <a:pt x="42" y="9"/>
                  </a:cubicBezTo>
                  <a:cubicBezTo>
                    <a:pt x="42" y="0"/>
                    <a:pt x="42" y="0"/>
                    <a:pt x="42" y="0"/>
                  </a:cubicBezTo>
                  <a:cubicBezTo>
                    <a:pt x="42" y="6"/>
                    <a:pt x="24" y="10"/>
                    <a:pt x="0" y="12"/>
                  </a:cubicBezTo>
                  <a:cubicBezTo>
                    <a:pt x="1" y="15"/>
                    <a:pt x="1" y="18"/>
                    <a:pt x="0" y="20"/>
                  </a:cubicBezTo>
                  <a:close/>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480" name="Freeform 315">
              <a:extLst>
                <a:ext uri="{FF2B5EF4-FFF2-40B4-BE49-F238E27FC236}">
                  <a16:creationId xmlns="" xmlns:a16="http://schemas.microsoft.com/office/drawing/2014/main" id="{322658A2-9EB1-43F0-9414-2CB136CFA8A0}"/>
                </a:ext>
              </a:extLst>
            </p:cNvPr>
            <p:cNvSpPr>
              <a:spLocks/>
            </p:cNvSpPr>
            <p:nvPr/>
          </p:nvSpPr>
          <p:spPr bwMode="auto">
            <a:xfrm>
              <a:off x="3515" y="2629"/>
              <a:ext cx="58" cy="32"/>
            </a:xfrm>
            <a:custGeom>
              <a:avLst/>
              <a:gdLst>
                <a:gd name="T0" fmla="*/ 0 w 23"/>
                <a:gd name="T1" fmla="*/ 397 h 12"/>
                <a:gd name="T2" fmla="*/ 928 w 23"/>
                <a:gd name="T3" fmla="*/ 605 h 12"/>
                <a:gd name="T4" fmla="*/ 928 w 23"/>
                <a:gd name="T5" fmla="*/ 205 h 12"/>
                <a:gd name="T6" fmla="*/ 0 w 23"/>
                <a:gd name="T7" fmla="*/ 0 h 12"/>
                <a:gd name="T8" fmla="*/ 0 w 23"/>
                <a:gd name="T9" fmla="*/ 397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2">
                  <a:moveTo>
                    <a:pt x="0" y="8"/>
                  </a:moveTo>
                  <a:cubicBezTo>
                    <a:pt x="6" y="10"/>
                    <a:pt x="14" y="11"/>
                    <a:pt x="23" y="12"/>
                  </a:cubicBezTo>
                  <a:cubicBezTo>
                    <a:pt x="23" y="4"/>
                    <a:pt x="23" y="4"/>
                    <a:pt x="23" y="4"/>
                  </a:cubicBezTo>
                  <a:cubicBezTo>
                    <a:pt x="14" y="3"/>
                    <a:pt x="6" y="1"/>
                    <a:pt x="0" y="0"/>
                  </a:cubicBezTo>
                  <a:lnTo>
                    <a:pt x="0" y="8"/>
                  </a:lnTo>
                  <a:close/>
                </a:path>
              </a:pathLst>
            </a:custGeom>
            <a:solidFill>
              <a:srgbClr val="C2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481" name="Freeform 316">
              <a:extLst>
                <a:ext uri="{FF2B5EF4-FFF2-40B4-BE49-F238E27FC236}">
                  <a16:creationId xmlns="" xmlns:a16="http://schemas.microsoft.com/office/drawing/2014/main" id="{877705F1-F77E-4FCA-A1F3-583188879162}"/>
                </a:ext>
              </a:extLst>
            </p:cNvPr>
            <p:cNvSpPr>
              <a:spLocks/>
            </p:cNvSpPr>
            <p:nvPr/>
          </p:nvSpPr>
          <p:spPr bwMode="auto">
            <a:xfrm>
              <a:off x="3550" y="2637"/>
              <a:ext cx="15" cy="24"/>
            </a:xfrm>
            <a:custGeom>
              <a:avLst/>
              <a:gdLst>
                <a:gd name="T0" fmla="*/ 0 w 6"/>
                <a:gd name="T1" fmla="*/ 397 h 9"/>
                <a:gd name="T2" fmla="*/ 238 w 6"/>
                <a:gd name="T3" fmla="*/ 456 h 9"/>
                <a:gd name="T4" fmla="*/ 238 w 6"/>
                <a:gd name="T5" fmla="*/ 56 h 9"/>
                <a:gd name="T6" fmla="*/ 0 w 6"/>
                <a:gd name="T7" fmla="*/ 0 h 9"/>
                <a:gd name="T8" fmla="*/ 0 w 6"/>
                <a:gd name="T9" fmla="*/ 397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9">
                  <a:moveTo>
                    <a:pt x="0" y="8"/>
                  </a:moveTo>
                  <a:cubicBezTo>
                    <a:pt x="2" y="9"/>
                    <a:pt x="4" y="9"/>
                    <a:pt x="6" y="9"/>
                  </a:cubicBezTo>
                  <a:cubicBezTo>
                    <a:pt x="6" y="1"/>
                    <a:pt x="6" y="1"/>
                    <a:pt x="6" y="1"/>
                  </a:cubicBezTo>
                  <a:cubicBezTo>
                    <a:pt x="4" y="0"/>
                    <a:pt x="2" y="0"/>
                    <a:pt x="0" y="0"/>
                  </a:cubicBez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482" name="Freeform 317">
              <a:extLst>
                <a:ext uri="{FF2B5EF4-FFF2-40B4-BE49-F238E27FC236}">
                  <a16:creationId xmlns="" xmlns:a16="http://schemas.microsoft.com/office/drawing/2014/main" id="{DBD7B32E-DB94-41B9-9CA4-79E5CA390659}"/>
                </a:ext>
              </a:extLst>
            </p:cNvPr>
            <p:cNvSpPr>
              <a:spLocks/>
            </p:cNvSpPr>
            <p:nvPr/>
          </p:nvSpPr>
          <p:spPr bwMode="auto">
            <a:xfrm>
              <a:off x="3753" y="2621"/>
              <a:ext cx="22" cy="32"/>
            </a:xfrm>
            <a:custGeom>
              <a:avLst/>
              <a:gdLst>
                <a:gd name="T0" fmla="*/ 323 w 9"/>
                <a:gd name="T1" fmla="*/ 0 h 12"/>
                <a:gd name="T2" fmla="*/ 0 w 9"/>
                <a:gd name="T3" fmla="*/ 205 h 12"/>
                <a:gd name="T4" fmla="*/ 0 w 9"/>
                <a:gd name="T5" fmla="*/ 605 h 12"/>
                <a:gd name="T6" fmla="*/ 323 w 9"/>
                <a:gd name="T7" fmla="*/ 456 h 12"/>
                <a:gd name="T8" fmla="*/ 323 w 9"/>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2">
                  <a:moveTo>
                    <a:pt x="9" y="0"/>
                  </a:moveTo>
                  <a:cubicBezTo>
                    <a:pt x="7" y="2"/>
                    <a:pt x="4" y="3"/>
                    <a:pt x="0" y="4"/>
                  </a:cubicBezTo>
                  <a:cubicBezTo>
                    <a:pt x="0" y="12"/>
                    <a:pt x="0" y="12"/>
                    <a:pt x="0" y="12"/>
                  </a:cubicBezTo>
                  <a:cubicBezTo>
                    <a:pt x="4" y="11"/>
                    <a:pt x="7" y="10"/>
                    <a:pt x="9" y="9"/>
                  </a:cubicBezTo>
                  <a:lnTo>
                    <a:pt x="9" y="0"/>
                  </a:lnTo>
                  <a:close/>
                </a:path>
              </a:pathLst>
            </a:custGeom>
            <a:solidFill>
              <a:srgbClr val="C2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483" name="Freeform 318">
              <a:extLst>
                <a:ext uri="{FF2B5EF4-FFF2-40B4-BE49-F238E27FC236}">
                  <a16:creationId xmlns="" xmlns:a16="http://schemas.microsoft.com/office/drawing/2014/main" id="{45FAF161-2311-465B-A058-15AC56BDA63B}"/>
                </a:ext>
              </a:extLst>
            </p:cNvPr>
            <p:cNvSpPr>
              <a:spLocks/>
            </p:cNvSpPr>
            <p:nvPr/>
          </p:nvSpPr>
          <p:spPr bwMode="auto">
            <a:xfrm>
              <a:off x="3493" y="2611"/>
              <a:ext cx="290" cy="56"/>
            </a:xfrm>
            <a:custGeom>
              <a:avLst/>
              <a:gdLst>
                <a:gd name="T0" fmla="*/ 0 w 116"/>
                <a:gd name="T1" fmla="*/ 456 h 21"/>
                <a:gd name="T2" fmla="*/ 2270 w 116"/>
                <a:gd name="T3" fmla="*/ 1059 h 21"/>
                <a:gd name="T4" fmla="*/ 4533 w 116"/>
                <a:gd name="T5" fmla="*/ 456 h 21"/>
                <a:gd name="T6" fmla="*/ 4533 w 116"/>
                <a:gd name="T7" fmla="*/ 0 h 21"/>
                <a:gd name="T8" fmla="*/ 2270 w 116"/>
                <a:gd name="T9" fmla="*/ 605 h 21"/>
                <a:gd name="T10" fmla="*/ 0 w 116"/>
                <a:gd name="T11" fmla="*/ 0 h 21"/>
                <a:gd name="T12" fmla="*/ 0 w 116"/>
                <a:gd name="T13" fmla="*/ 456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6" h="21">
                  <a:moveTo>
                    <a:pt x="0" y="9"/>
                  </a:moveTo>
                  <a:cubicBezTo>
                    <a:pt x="0" y="15"/>
                    <a:pt x="26" y="21"/>
                    <a:pt x="58" y="21"/>
                  </a:cubicBezTo>
                  <a:cubicBezTo>
                    <a:pt x="90" y="21"/>
                    <a:pt x="116" y="15"/>
                    <a:pt x="116" y="9"/>
                  </a:cubicBezTo>
                  <a:cubicBezTo>
                    <a:pt x="116" y="0"/>
                    <a:pt x="116" y="0"/>
                    <a:pt x="116" y="0"/>
                  </a:cubicBezTo>
                  <a:cubicBezTo>
                    <a:pt x="116" y="7"/>
                    <a:pt x="90" y="12"/>
                    <a:pt x="58" y="12"/>
                  </a:cubicBezTo>
                  <a:cubicBezTo>
                    <a:pt x="26" y="12"/>
                    <a:pt x="0" y="7"/>
                    <a:pt x="0" y="0"/>
                  </a:cubicBezTo>
                  <a:lnTo>
                    <a:pt x="0" y="9"/>
                  </a:ln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PT" sz="2800">
                <a:latin typeface="+mj-lt"/>
              </a:endParaRPr>
            </a:p>
          </p:txBody>
        </p:sp>
        <p:sp>
          <p:nvSpPr>
            <p:cNvPr id="484" name="Freeform 319">
              <a:extLst>
                <a:ext uri="{FF2B5EF4-FFF2-40B4-BE49-F238E27FC236}">
                  <a16:creationId xmlns="" xmlns:a16="http://schemas.microsoft.com/office/drawing/2014/main" id="{74651DE6-A92E-41BB-8193-D5E73D416598}"/>
                </a:ext>
              </a:extLst>
            </p:cNvPr>
            <p:cNvSpPr>
              <a:spLocks/>
            </p:cNvSpPr>
            <p:nvPr/>
          </p:nvSpPr>
          <p:spPr bwMode="auto">
            <a:xfrm>
              <a:off x="3710" y="2565"/>
              <a:ext cx="48" cy="32"/>
            </a:xfrm>
            <a:custGeom>
              <a:avLst/>
              <a:gdLst>
                <a:gd name="T0" fmla="*/ 210 w 19"/>
                <a:gd name="T1" fmla="*/ 0 h 12"/>
                <a:gd name="T2" fmla="*/ 614 w 19"/>
                <a:gd name="T3" fmla="*/ 307 h 12"/>
                <a:gd name="T4" fmla="*/ 0 w 19"/>
                <a:gd name="T5" fmla="*/ 605 h 12"/>
                <a:gd name="T6" fmla="*/ 773 w 19"/>
                <a:gd name="T7" fmla="*/ 307 h 12"/>
                <a:gd name="T8" fmla="*/ 210 w 19"/>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2">
                  <a:moveTo>
                    <a:pt x="5" y="0"/>
                  </a:moveTo>
                  <a:cubicBezTo>
                    <a:pt x="12" y="2"/>
                    <a:pt x="15" y="4"/>
                    <a:pt x="15" y="6"/>
                  </a:cubicBezTo>
                  <a:cubicBezTo>
                    <a:pt x="15" y="9"/>
                    <a:pt x="5" y="12"/>
                    <a:pt x="0" y="12"/>
                  </a:cubicBezTo>
                  <a:cubicBezTo>
                    <a:pt x="12" y="11"/>
                    <a:pt x="19" y="9"/>
                    <a:pt x="19" y="6"/>
                  </a:cubicBezTo>
                  <a:cubicBezTo>
                    <a:pt x="18" y="2"/>
                    <a:pt x="11" y="1"/>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485" name="Freeform 320">
              <a:extLst>
                <a:ext uri="{FF2B5EF4-FFF2-40B4-BE49-F238E27FC236}">
                  <a16:creationId xmlns="" xmlns:a16="http://schemas.microsoft.com/office/drawing/2014/main" id="{786D5231-E56D-4351-B845-CE6C69346C06}"/>
                </a:ext>
              </a:extLst>
            </p:cNvPr>
            <p:cNvSpPr>
              <a:spLocks/>
            </p:cNvSpPr>
            <p:nvPr/>
          </p:nvSpPr>
          <p:spPr bwMode="auto">
            <a:xfrm>
              <a:off x="3800" y="2579"/>
              <a:ext cx="83" cy="5"/>
            </a:xfrm>
            <a:custGeom>
              <a:avLst/>
              <a:gdLst>
                <a:gd name="T0" fmla="*/ 0 w 33"/>
                <a:gd name="T1" fmla="*/ 0 h 2"/>
                <a:gd name="T2" fmla="*/ 1165 w 33"/>
                <a:gd name="T3" fmla="*/ 0 h 2"/>
                <a:gd name="T4" fmla="*/ 1323 w 33"/>
                <a:gd name="T5" fmla="*/ 83 h 2"/>
                <a:gd name="T6" fmla="*/ 0 60000 65536"/>
                <a:gd name="T7" fmla="*/ 0 60000 65536"/>
                <a:gd name="T8" fmla="*/ 0 60000 65536"/>
              </a:gdLst>
              <a:ahLst/>
              <a:cxnLst>
                <a:cxn ang="T6">
                  <a:pos x="T0" y="T1"/>
                </a:cxn>
                <a:cxn ang="T7">
                  <a:pos x="T2" y="T3"/>
                </a:cxn>
                <a:cxn ang="T8">
                  <a:pos x="T4" y="T5"/>
                </a:cxn>
              </a:cxnLst>
              <a:rect l="0" t="0" r="r" b="b"/>
              <a:pathLst>
                <a:path w="33" h="2">
                  <a:moveTo>
                    <a:pt x="0" y="0"/>
                  </a:moveTo>
                  <a:cubicBezTo>
                    <a:pt x="6" y="0"/>
                    <a:pt x="25" y="0"/>
                    <a:pt x="29" y="0"/>
                  </a:cubicBezTo>
                  <a:cubicBezTo>
                    <a:pt x="32" y="0"/>
                    <a:pt x="33" y="2"/>
                    <a:pt x="33"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grpSp>
      <p:sp>
        <p:nvSpPr>
          <p:cNvPr id="486" name="CaixaDeTexto 485">
            <a:extLst>
              <a:ext uri="{FF2B5EF4-FFF2-40B4-BE49-F238E27FC236}">
                <a16:creationId xmlns="" xmlns:a16="http://schemas.microsoft.com/office/drawing/2014/main" id="{6914CF84-F286-4478-A0C1-395A5D18DB2E}"/>
              </a:ext>
            </a:extLst>
          </p:cNvPr>
          <p:cNvSpPr txBox="1"/>
          <p:nvPr/>
        </p:nvSpPr>
        <p:spPr>
          <a:xfrm>
            <a:off x="4143225" y="16818988"/>
            <a:ext cx="2991023" cy="1169551"/>
          </a:xfrm>
          <a:prstGeom prst="rect">
            <a:avLst/>
          </a:prstGeom>
          <a:noFill/>
        </p:spPr>
        <p:txBody>
          <a:bodyPr wrap="square" rtlCol="0" anchor="ctr">
            <a:spAutoFit/>
          </a:bodyPr>
          <a:lstStyle/>
          <a:p>
            <a:pPr algn="ctr">
              <a:lnSpc>
                <a:spcPts val="2800"/>
              </a:lnSpc>
            </a:pPr>
            <a:r>
              <a:rPr lang="pt-PT" sz="2800" dirty="0" smtClean="0">
                <a:latin typeface="+mj-lt"/>
              </a:rPr>
              <a:t>Pyrazoles</a:t>
            </a:r>
            <a:endParaRPr lang="pt-PT" sz="2800" dirty="0">
              <a:latin typeface="+mj-lt"/>
            </a:endParaRPr>
          </a:p>
          <a:p>
            <a:pPr algn="ctr">
              <a:lnSpc>
                <a:spcPts val="2800"/>
              </a:lnSpc>
            </a:pPr>
            <a:r>
              <a:rPr lang="pt-PT" sz="2800" dirty="0">
                <a:latin typeface="+mj-lt"/>
              </a:rPr>
              <a:t>Positive </a:t>
            </a:r>
            <a:r>
              <a:rPr lang="pt-PT" sz="2800" dirty="0" err="1">
                <a:latin typeface="+mj-lt"/>
              </a:rPr>
              <a:t>control</a:t>
            </a:r>
            <a:r>
              <a:rPr lang="pt-PT" sz="2800" dirty="0">
                <a:latin typeface="+mj-lt"/>
              </a:rPr>
              <a:t>: </a:t>
            </a:r>
            <a:r>
              <a:rPr lang="pt-PT" sz="2800" dirty="0" err="1" smtClean="0">
                <a:latin typeface="+mj-lt"/>
              </a:rPr>
              <a:t>ursolic</a:t>
            </a:r>
            <a:r>
              <a:rPr lang="pt-PT" sz="2800" dirty="0" smtClean="0">
                <a:latin typeface="+mj-lt"/>
              </a:rPr>
              <a:t> </a:t>
            </a:r>
            <a:r>
              <a:rPr lang="pt-PT" sz="2800" dirty="0" err="1" smtClean="0">
                <a:latin typeface="+mj-lt"/>
              </a:rPr>
              <a:t>acid</a:t>
            </a:r>
            <a:endParaRPr lang="pt-PT" sz="2800" dirty="0">
              <a:latin typeface="+mj-lt"/>
            </a:endParaRPr>
          </a:p>
        </p:txBody>
      </p:sp>
      <p:sp>
        <p:nvSpPr>
          <p:cNvPr id="493" name="Retângulo: Cantos Arredondados 440">
            <a:extLst>
              <a:ext uri="{FF2B5EF4-FFF2-40B4-BE49-F238E27FC236}">
                <a16:creationId xmlns="" xmlns:a16="http://schemas.microsoft.com/office/drawing/2014/main" id="{1ABF2B18-EE24-4242-B1CC-B546376A6441}"/>
              </a:ext>
            </a:extLst>
          </p:cNvPr>
          <p:cNvSpPr/>
          <p:nvPr/>
        </p:nvSpPr>
        <p:spPr>
          <a:xfrm>
            <a:off x="13746133" y="16986250"/>
            <a:ext cx="2354400" cy="684000"/>
          </a:xfrm>
          <a:prstGeom prst="rect">
            <a:avLst/>
          </a:prstGeom>
          <a:solidFill>
            <a:schemeClr val="bg1"/>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800" dirty="0" smtClean="0">
                <a:solidFill>
                  <a:schemeClr val="tx1"/>
                </a:solidFill>
                <a:latin typeface="+mj-lt"/>
              </a:rPr>
              <a:t>2 </a:t>
            </a:r>
            <a:r>
              <a:rPr lang="pt-PT" sz="2800" dirty="0">
                <a:solidFill>
                  <a:schemeClr val="tx1"/>
                </a:solidFill>
                <a:latin typeface="+mj-lt"/>
              </a:rPr>
              <a:t>min 37</a:t>
            </a:r>
            <a:r>
              <a:rPr lang="pt-PT" sz="2800" dirty="0">
                <a:solidFill>
                  <a:schemeClr val="tx1"/>
                </a:solidFill>
                <a:latin typeface="+mj-lt"/>
                <a:sym typeface="Symbol" panose="05050102010706020507" pitchFamily="18" charset="2"/>
              </a:rPr>
              <a:t></a:t>
            </a:r>
            <a:r>
              <a:rPr lang="pt-PT" sz="2800" dirty="0">
                <a:solidFill>
                  <a:schemeClr val="tx1"/>
                </a:solidFill>
                <a:latin typeface="+mj-lt"/>
              </a:rPr>
              <a:t>C</a:t>
            </a:r>
          </a:p>
        </p:txBody>
      </p:sp>
      <p:sp>
        <p:nvSpPr>
          <p:cNvPr id="494" name="Freeform 74">
            <a:extLst>
              <a:ext uri="{FF2B5EF4-FFF2-40B4-BE49-F238E27FC236}">
                <a16:creationId xmlns="" xmlns:a16="http://schemas.microsoft.com/office/drawing/2014/main" id="{D6F0122F-A2EA-46E7-801D-34E4A8FA2911}"/>
              </a:ext>
            </a:extLst>
          </p:cNvPr>
          <p:cNvSpPr>
            <a:spLocks/>
          </p:cNvSpPr>
          <p:nvPr/>
        </p:nvSpPr>
        <p:spPr bwMode="auto">
          <a:xfrm rot="16200000">
            <a:off x="12968355" y="16916025"/>
            <a:ext cx="365333" cy="810583"/>
          </a:xfrm>
          <a:custGeom>
            <a:avLst/>
            <a:gdLst>
              <a:gd name="T0" fmla="*/ 2147483646 w 213"/>
              <a:gd name="T1" fmla="*/ 2147483646 h 600"/>
              <a:gd name="T2" fmla="*/ 2147483646 w 213"/>
              <a:gd name="T3" fmla="*/ 0 h 600"/>
              <a:gd name="T4" fmla="*/ 2147483646 w 213"/>
              <a:gd name="T5" fmla="*/ 0 h 600"/>
              <a:gd name="T6" fmla="*/ 2147483646 w 213"/>
              <a:gd name="T7" fmla="*/ 2147483646 h 600"/>
              <a:gd name="T8" fmla="*/ 2147483646 w 213"/>
              <a:gd name="T9" fmla="*/ 2147483646 h 600"/>
              <a:gd name="T10" fmla="*/ 2147483646 w 213"/>
              <a:gd name="T11" fmla="*/ 2147483646 h 600"/>
              <a:gd name="T12" fmla="*/ 0 w 213"/>
              <a:gd name="T13" fmla="*/ 2147483646 h 600"/>
              <a:gd name="T14" fmla="*/ 2147483646 w 213"/>
              <a:gd name="T15" fmla="*/ 2147483646 h 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3" h="600">
                <a:moveTo>
                  <a:pt x="59" y="415"/>
                </a:moveTo>
                <a:lnTo>
                  <a:pt x="107" y="0"/>
                </a:lnTo>
                <a:lnTo>
                  <a:pt x="154" y="415"/>
                </a:lnTo>
                <a:lnTo>
                  <a:pt x="213" y="415"/>
                </a:lnTo>
                <a:lnTo>
                  <a:pt x="107" y="600"/>
                </a:lnTo>
                <a:lnTo>
                  <a:pt x="0" y="415"/>
                </a:lnTo>
                <a:lnTo>
                  <a:pt x="59" y="415"/>
                </a:lnTo>
                <a:close/>
              </a:path>
            </a:pathLst>
          </a:custGeom>
          <a:solidFill>
            <a:schemeClr val="accent4">
              <a:lumMod val="75000"/>
            </a:schemeClr>
          </a:solidFill>
          <a:ln w="6350" cap="rnd">
            <a:solidFill>
              <a:schemeClr val="accent4">
                <a:lumMod val="50000"/>
              </a:schemeClr>
            </a:solidFill>
            <a:prstDash val="solid"/>
            <a:round/>
            <a:headEnd/>
            <a:tailEnd/>
          </a:ln>
        </p:spPr>
        <p:txBody>
          <a:bodyPr/>
          <a:lstStyle/>
          <a:p>
            <a:endParaRPr lang="en-US" sz="2800" dirty="0">
              <a:latin typeface="+mj-lt"/>
            </a:endParaRPr>
          </a:p>
        </p:txBody>
      </p:sp>
      <p:sp>
        <p:nvSpPr>
          <p:cNvPr id="503" name="Retângulo: Cantos Arredondados 162">
            <a:extLst>
              <a:ext uri="{FF2B5EF4-FFF2-40B4-BE49-F238E27FC236}">
                <a16:creationId xmlns="" xmlns:a16="http://schemas.microsoft.com/office/drawing/2014/main" id="{2F6118A4-958E-434C-A6FE-7813BF00FC67}"/>
              </a:ext>
            </a:extLst>
          </p:cNvPr>
          <p:cNvSpPr/>
          <p:nvPr/>
        </p:nvSpPr>
        <p:spPr>
          <a:xfrm>
            <a:off x="23278406" y="16357024"/>
            <a:ext cx="4356000" cy="2013489"/>
          </a:xfrm>
          <a:prstGeom prst="rect">
            <a:avLst/>
          </a:prstGeom>
          <a:solidFill>
            <a:schemeClr val="bg1"/>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2800">
              <a:latin typeface="+mj-lt"/>
            </a:endParaRPr>
          </a:p>
        </p:txBody>
      </p:sp>
      <p:grpSp>
        <p:nvGrpSpPr>
          <p:cNvPr id="504" name="Group 3">
            <a:extLst>
              <a:ext uri="{FF2B5EF4-FFF2-40B4-BE49-F238E27FC236}">
                <a16:creationId xmlns="" xmlns:a16="http://schemas.microsoft.com/office/drawing/2014/main" id="{881DED9E-61A3-4734-905D-7B47DEDA615F}"/>
              </a:ext>
            </a:extLst>
          </p:cNvPr>
          <p:cNvGrpSpPr>
            <a:grpSpLocks/>
          </p:cNvGrpSpPr>
          <p:nvPr/>
        </p:nvGrpSpPr>
        <p:grpSpPr bwMode="auto">
          <a:xfrm rot="15171522">
            <a:off x="26016360" y="16400494"/>
            <a:ext cx="833098" cy="1197367"/>
            <a:chOff x="463" y="1204"/>
            <a:chExt cx="1597" cy="2105"/>
          </a:xfrm>
        </p:grpSpPr>
        <p:grpSp>
          <p:nvGrpSpPr>
            <p:cNvPr id="505" name="Group 4">
              <a:extLst>
                <a:ext uri="{FF2B5EF4-FFF2-40B4-BE49-F238E27FC236}">
                  <a16:creationId xmlns="" xmlns:a16="http://schemas.microsoft.com/office/drawing/2014/main" id="{3899BE7E-AF9D-4E02-A0EE-0FCBE90E7BF1}"/>
                </a:ext>
              </a:extLst>
            </p:cNvPr>
            <p:cNvGrpSpPr>
              <a:grpSpLocks/>
            </p:cNvGrpSpPr>
            <p:nvPr/>
          </p:nvGrpSpPr>
          <p:grpSpPr bwMode="auto">
            <a:xfrm>
              <a:off x="463" y="1204"/>
              <a:ext cx="1597" cy="2105"/>
              <a:chOff x="463" y="1204"/>
              <a:chExt cx="1597" cy="2105"/>
            </a:xfrm>
          </p:grpSpPr>
          <p:sp>
            <p:nvSpPr>
              <p:cNvPr id="517" name="Freeform 5">
                <a:extLst>
                  <a:ext uri="{FF2B5EF4-FFF2-40B4-BE49-F238E27FC236}">
                    <a16:creationId xmlns="" xmlns:a16="http://schemas.microsoft.com/office/drawing/2014/main" id="{075D00F3-447D-4788-A247-4EABA15430ED}"/>
                  </a:ext>
                </a:extLst>
              </p:cNvPr>
              <p:cNvSpPr>
                <a:spLocks/>
              </p:cNvSpPr>
              <p:nvPr/>
            </p:nvSpPr>
            <p:spPr bwMode="auto">
              <a:xfrm>
                <a:off x="466" y="1204"/>
                <a:ext cx="1594" cy="2105"/>
              </a:xfrm>
              <a:custGeom>
                <a:avLst/>
                <a:gdLst>
                  <a:gd name="T0" fmla="*/ 588 w 2222"/>
                  <a:gd name="T1" fmla="*/ 722 h 2933"/>
                  <a:gd name="T2" fmla="*/ 532 w 2222"/>
                  <a:gd name="T3" fmla="*/ 778 h 2933"/>
                  <a:gd name="T4" fmla="*/ 55 w 2222"/>
                  <a:gd name="T5" fmla="*/ 778 h 2933"/>
                  <a:gd name="T6" fmla="*/ 0 w 2222"/>
                  <a:gd name="T7" fmla="*/ 722 h 2933"/>
                  <a:gd name="T8" fmla="*/ 0 w 2222"/>
                  <a:gd name="T9" fmla="*/ 56 h 2933"/>
                  <a:gd name="T10" fmla="*/ 55 w 2222"/>
                  <a:gd name="T11" fmla="*/ 0 h 2933"/>
                  <a:gd name="T12" fmla="*/ 532 w 2222"/>
                  <a:gd name="T13" fmla="*/ 0 h 2933"/>
                  <a:gd name="T14" fmla="*/ 588 w 2222"/>
                  <a:gd name="T15" fmla="*/ 56 h 2933"/>
                  <a:gd name="T16" fmla="*/ 588 w 2222"/>
                  <a:gd name="T17" fmla="*/ 722 h 29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22" h="2933">
                    <a:moveTo>
                      <a:pt x="2222" y="2721"/>
                    </a:moveTo>
                    <a:cubicBezTo>
                      <a:pt x="2222" y="2838"/>
                      <a:pt x="2127" y="2933"/>
                      <a:pt x="2011" y="2933"/>
                    </a:cubicBezTo>
                    <a:cubicBezTo>
                      <a:pt x="211" y="2933"/>
                      <a:pt x="211" y="2933"/>
                      <a:pt x="211" y="2933"/>
                    </a:cubicBezTo>
                    <a:cubicBezTo>
                      <a:pt x="94" y="2933"/>
                      <a:pt x="0" y="2838"/>
                      <a:pt x="0" y="2721"/>
                    </a:cubicBezTo>
                    <a:cubicBezTo>
                      <a:pt x="0" y="212"/>
                      <a:pt x="0" y="212"/>
                      <a:pt x="0" y="212"/>
                    </a:cubicBezTo>
                    <a:cubicBezTo>
                      <a:pt x="0" y="95"/>
                      <a:pt x="94" y="0"/>
                      <a:pt x="211" y="0"/>
                    </a:cubicBezTo>
                    <a:cubicBezTo>
                      <a:pt x="2011" y="0"/>
                      <a:pt x="2011" y="0"/>
                      <a:pt x="2011" y="0"/>
                    </a:cubicBezTo>
                    <a:cubicBezTo>
                      <a:pt x="2127" y="0"/>
                      <a:pt x="2222" y="95"/>
                      <a:pt x="2222" y="212"/>
                    </a:cubicBezTo>
                    <a:lnTo>
                      <a:pt x="2222" y="2721"/>
                    </a:lnTo>
                    <a:close/>
                  </a:path>
                </a:pathLst>
              </a:custGeom>
              <a:solidFill>
                <a:srgbClr val="D2EB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518" name="Freeform 6">
                <a:extLst>
                  <a:ext uri="{FF2B5EF4-FFF2-40B4-BE49-F238E27FC236}">
                    <a16:creationId xmlns="" xmlns:a16="http://schemas.microsoft.com/office/drawing/2014/main" id="{8ED58735-4065-4EE7-90EB-B201F2DEBA15}"/>
                  </a:ext>
                </a:extLst>
              </p:cNvPr>
              <p:cNvSpPr>
                <a:spLocks/>
              </p:cNvSpPr>
              <p:nvPr/>
            </p:nvSpPr>
            <p:spPr bwMode="auto">
              <a:xfrm>
                <a:off x="506" y="1257"/>
                <a:ext cx="1514" cy="1998"/>
              </a:xfrm>
              <a:custGeom>
                <a:avLst/>
                <a:gdLst>
                  <a:gd name="T0" fmla="*/ 559 w 2110"/>
                  <a:gd name="T1" fmla="*/ 684 h 2785"/>
                  <a:gd name="T2" fmla="*/ 506 w 2110"/>
                  <a:gd name="T3" fmla="*/ 738 h 2785"/>
                  <a:gd name="T4" fmla="*/ 53 w 2110"/>
                  <a:gd name="T5" fmla="*/ 738 h 2785"/>
                  <a:gd name="T6" fmla="*/ 0 w 2110"/>
                  <a:gd name="T7" fmla="*/ 684 h 2785"/>
                  <a:gd name="T8" fmla="*/ 0 w 2110"/>
                  <a:gd name="T9" fmla="*/ 53 h 2785"/>
                  <a:gd name="T10" fmla="*/ 53 w 2110"/>
                  <a:gd name="T11" fmla="*/ 0 h 2785"/>
                  <a:gd name="T12" fmla="*/ 506 w 2110"/>
                  <a:gd name="T13" fmla="*/ 0 h 2785"/>
                  <a:gd name="T14" fmla="*/ 559 w 2110"/>
                  <a:gd name="T15" fmla="*/ 53 h 2785"/>
                  <a:gd name="T16" fmla="*/ 559 w 2110"/>
                  <a:gd name="T17" fmla="*/ 684 h 27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10" h="2785">
                    <a:moveTo>
                      <a:pt x="2110" y="2583"/>
                    </a:moveTo>
                    <a:cubicBezTo>
                      <a:pt x="2110" y="2695"/>
                      <a:pt x="2020" y="2785"/>
                      <a:pt x="1909" y="2785"/>
                    </a:cubicBezTo>
                    <a:cubicBezTo>
                      <a:pt x="201" y="2785"/>
                      <a:pt x="201" y="2785"/>
                      <a:pt x="201" y="2785"/>
                    </a:cubicBezTo>
                    <a:cubicBezTo>
                      <a:pt x="90" y="2785"/>
                      <a:pt x="0" y="2695"/>
                      <a:pt x="0" y="2583"/>
                    </a:cubicBezTo>
                    <a:cubicBezTo>
                      <a:pt x="0" y="201"/>
                      <a:pt x="0" y="201"/>
                      <a:pt x="0" y="201"/>
                    </a:cubicBezTo>
                    <a:cubicBezTo>
                      <a:pt x="0" y="90"/>
                      <a:pt x="90" y="0"/>
                      <a:pt x="201" y="0"/>
                    </a:cubicBezTo>
                    <a:cubicBezTo>
                      <a:pt x="1909" y="0"/>
                      <a:pt x="1909" y="0"/>
                      <a:pt x="1909" y="0"/>
                    </a:cubicBezTo>
                    <a:cubicBezTo>
                      <a:pt x="2020" y="0"/>
                      <a:pt x="2110" y="90"/>
                      <a:pt x="2110" y="201"/>
                    </a:cubicBezTo>
                    <a:lnTo>
                      <a:pt x="2110" y="2583"/>
                    </a:lnTo>
                    <a:close/>
                  </a:path>
                </a:pathLst>
              </a:custGeom>
              <a:solidFill>
                <a:srgbClr val="D2EB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519" name="Freeform 7">
                <a:extLst>
                  <a:ext uri="{FF2B5EF4-FFF2-40B4-BE49-F238E27FC236}">
                    <a16:creationId xmlns="" xmlns:a16="http://schemas.microsoft.com/office/drawing/2014/main" id="{BEDD6F02-3880-4276-914F-F77D192D9368}"/>
                  </a:ext>
                </a:extLst>
              </p:cNvPr>
              <p:cNvSpPr>
                <a:spLocks/>
              </p:cNvSpPr>
              <p:nvPr/>
            </p:nvSpPr>
            <p:spPr bwMode="auto">
              <a:xfrm>
                <a:off x="518" y="1272"/>
                <a:ext cx="1490" cy="1968"/>
              </a:xfrm>
              <a:custGeom>
                <a:avLst/>
                <a:gdLst>
                  <a:gd name="T0" fmla="*/ 549 w 2078"/>
                  <a:gd name="T1" fmla="*/ 675 h 2742"/>
                  <a:gd name="T2" fmla="*/ 497 w 2078"/>
                  <a:gd name="T3" fmla="*/ 727 h 2742"/>
                  <a:gd name="T4" fmla="*/ 52 w 2078"/>
                  <a:gd name="T5" fmla="*/ 727 h 2742"/>
                  <a:gd name="T6" fmla="*/ 0 w 2078"/>
                  <a:gd name="T7" fmla="*/ 675 h 2742"/>
                  <a:gd name="T8" fmla="*/ 0 w 2078"/>
                  <a:gd name="T9" fmla="*/ 52 h 2742"/>
                  <a:gd name="T10" fmla="*/ 52 w 2078"/>
                  <a:gd name="T11" fmla="*/ 0 h 2742"/>
                  <a:gd name="T12" fmla="*/ 497 w 2078"/>
                  <a:gd name="T13" fmla="*/ 0 h 2742"/>
                  <a:gd name="T14" fmla="*/ 549 w 2078"/>
                  <a:gd name="T15" fmla="*/ 52 h 2742"/>
                  <a:gd name="T16" fmla="*/ 549 w 2078"/>
                  <a:gd name="T17" fmla="*/ 675 h 27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78" h="2742">
                    <a:moveTo>
                      <a:pt x="2078" y="2544"/>
                    </a:moveTo>
                    <a:cubicBezTo>
                      <a:pt x="2078" y="2654"/>
                      <a:pt x="1989" y="2742"/>
                      <a:pt x="1880" y="2742"/>
                    </a:cubicBezTo>
                    <a:cubicBezTo>
                      <a:pt x="198" y="2742"/>
                      <a:pt x="198" y="2742"/>
                      <a:pt x="198" y="2742"/>
                    </a:cubicBezTo>
                    <a:cubicBezTo>
                      <a:pt x="88" y="2742"/>
                      <a:pt x="0" y="2654"/>
                      <a:pt x="0" y="2544"/>
                    </a:cubicBezTo>
                    <a:cubicBezTo>
                      <a:pt x="0" y="198"/>
                      <a:pt x="0" y="198"/>
                      <a:pt x="0" y="198"/>
                    </a:cubicBezTo>
                    <a:cubicBezTo>
                      <a:pt x="0" y="89"/>
                      <a:pt x="88" y="0"/>
                      <a:pt x="198" y="0"/>
                    </a:cubicBezTo>
                    <a:cubicBezTo>
                      <a:pt x="1880" y="0"/>
                      <a:pt x="1880" y="0"/>
                      <a:pt x="1880" y="0"/>
                    </a:cubicBezTo>
                    <a:cubicBezTo>
                      <a:pt x="1989" y="0"/>
                      <a:pt x="2078" y="89"/>
                      <a:pt x="2078" y="198"/>
                    </a:cubicBezTo>
                    <a:lnTo>
                      <a:pt x="2078" y="2544"/>
                    </a:lnTo>
                    <a:close/>
                  </a:path>
                </a:pathLst>
              </a:custGeom>
              <a:solidFill>
                <a:srgbClr val="94D3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520" name="Freeform 8">
                <a:extLst>
                  <a:ext uri="{FF2B5EF4-FFF2-40B4-BE49-F238E27FC236}">
                    <a16:creationId xmlns="" xmlns:a16="http://schemas.microsoft.com/office/drawing/2014/main" id="{D49BEE6F-0050-4D95-8C1E-83073524C17A}"/>
                  </a:ext>
                </a:extLst>
              </p:cNvPr>
              <p:cNvSpPr>
                <a:spLocks/>
              </p:cNvSpPr>
              <p:nvPr/>
            </p:nvSpPr>
            <p:spPr bwMode="auto">
              <a:xfrm>
                <a:off x="561" y="1314"/>
                <a:ext cx="1403" cy="1884"/>
              </a:xfrm>
              <a:custGeom>
                <a:avLst/>
                <a:gdLst>
                  <a:gd name="T0" fmla="*/ 518 w 1956"/>
                  <a:gd name="T1" fmla="*/ 654 h 2625"/>
                  <a:gd name="T2" fmla="*/ 476 w 1956"/>
                  <a:gd name="T3" fmla="*/ 696 h 2625"/>
                  <a:gd name="T4" fmla="*/ 42 w 1956"/>
                  <a:gd name="T5" fmla="*/ 696 h 2625"/>
                  <a:gd name="T6" fmla="*/ 0 w 1956"/>
                  <a:gd name="T7" fmla="*/ 654 h 2625"/>
                  <a:gd name="T8" fmla="*/ 0 w 1956"/>
                  <a:gd name="T9" fmla="*/ 43 h 2625"/>
                  <a:gd name="T10" fmla="*/ 42 w 1956"/>
                  <a:gd name="T11" fmla="*/ 0 h 2625"/>
                  <a:gd name="T12" fmla="*/ 476 w 1956"/>
                  <a:gd name="T13" fmla="*/ 0 h 2625"/>
                  <a:gd name="T14" fmla="*/ 518 w 1956"/>
                  <a:gd name="T15" fmla="*/ 43 h 2625"/>
                  <a:gd name="T16" fmla="*/ 518 w 1956"/>
                  <a:gd name="T17" fmla="*/ 654 h 26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56" h="2625">
                    <a:moveTo>
                      <a:pt x="1956" y="2465"/>
                    </a:moveTo>
                    <a:cubicBezTo>
                      <a:pt x="1956" y="2553"/>
                      <a:pt x="1884" y="2625"/>
                      <a:pt x="1796" y="2625"/>
                    </a:cubicBezTo>
                    <a:cubicBezTo>
                      <a:pt x="160" y="2625"/>
                      <a:pt x="160" y="2625"/>
                      <a:pt x="160" y="2625"/>
                    </a:cubicBezTo>
                    <a:cubicBezTo>
                      <a:pt x="72" y="2625"/>
                      <a:pt x="0" y="2553"/>
                      <a:pt x="0" y="2465"/>
                    </a:cubicBezTo>
                    <a:cubicBezTo>
                      <a:pt x="0" y="160"/>
                      <a:pt x="0" y="160"/>
                      <a:pt x="0" y="160"/>
                    </a:cubicBezTo>
                    <a:cubicBezTo>
                      <a:pt x="0" y="72"/>
                      <a:pt x="72" y="0"/>
                      <a:pt x="160" y="0"/>
                    </a:cubicBezTo>
                    <a:cubicBezTo>
                      <a:pt x="1796" y="0"/>
                      <a:pt x="1796" y="0"/>
                      <a:pt x="1796" y="0"/>
                    </a:cubicBezTo>
                    <a:cubicBezTo>
                      <a:pt x="1884" y="0"/>
                      <a:pt x="1956" y="72"/>
                      <a:pt x="1956" y="160"/>
                    </a:cubicBezTo>
                    <a:lnTo>
                      <a:pt x="1956" y="2465"/>
                    </a:lnTo>
                    <a:close/>
                  </a:path>
                </a:pathLst>
              </a:custGeom>
              <a:solidFill>
                <a:srgbClr val="ECF7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521" name="Freeform 9">
                <a:extLst>
                  <a:ext uri="{FF2B5EF4-FFF2-40B4-BE49-F238E27FC236}">
                    <a16:creationId xmlns="" xmlns:a16="http://schemas.microsoft.com/office/drawing/2014/main" id="{E7D64CA1-A4D1-44B7-A88B-301E13B789E2}"/>
                  </a:ext>
                </a:extLst>
              </p:cNvPr>
              <p:cNvSpPr>
                <a:spLocks/>
              </p:cNvSpPr>
              <p:nvPr/>
            </p:nvSpPr>
            <p:spPr bwMode="auto">
              <a:xfrm>
                <a:off x="466" y="1204"/>
                <a:ext cx="1594" cy="2105"/>
              </a:xfrm>
              <a:custGeom>
                <a:avLst/>
                <a:gdLst>
                  <a:gd name="T0" fmla="*/ 588 w 2222"/>
                  <a:gd name="T1" fmla="*/ 722 h 2933"/>
                  <a:gd name="T2" fmla="*/ 532 w 2222"/>
                  <a:gd name="T3" fmla="*/ 778 h 2933"/>
                  <a:gd name="T4" fmla="*/ 55 w 2222"/>
                  <a:gd name="T5" fmla="*/ 778 h 2933"/>
                  <a:gd name="T6" fmla="*/ 0 w 2222"/>
                  <a:gd name="T7" fmla="*/ 722 h 2933"/>
                  <a:gd name="T8" fmla="*/ 0 w 2222"/>
                  <a:gd name="T9" fmla="*/ 56 h 2933"/>
                  <a:gd name="T10" fmla="*/ 55 w 2222"/>
                  <a:gd name="T11" fmla="*/ 0 h 2933"/>
                  <a:gd name="T12" fmla="*/ 532 w 2222"/>
                  <a:gd name="T13" fmla="*/ 0 h 2933"/>
                  <a:gd name="T14" fmla="*/ 588 w 2222"/>
                  <a:gd name="T15" fmla="*/ 56 h 2933"/>
                  <a:gd name="T16" fmla="*/ 588 w 2222"/>
                  <a:gd name="T17" fmla="*/ 722 h 29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22" h="2933">
                    <a:moveTo>
                      <a:pt x="2222" y="2721"/>
                    </a:moveTo>
                    <a:cubicBezTo>
                      <a:pt x="2222" y="2838"/>
                      <a:pt x="2127" y="2933"/>
                      <a:pt x="2011" y="2933"/>
                    </a:cubicBezTo>
                    <a:cubicBezTo>
                      <a:pt x="211" y="2933"/>
                      <a:pt x="211" y="2933"/>
                      <a:pt x="211" y="2933"/>
                    </a:cubicBezTo>
                    <a:cubicBezTo>
                      <a:pt x="94" y="2933"/>
                      <a:pt x="0" y="2838"/>
                      <a:pt x="0" y="2721"/>
                    </a:cubicBezTo>
                    <a:cubicBezTo>
                      <a:pt x="0" y="212"/>
                      <a:pt x="0" y="212"/>
                      <a:pt x="0" y="212"/>
                    </a:cubicBezTo>
                    <a:cubicBezTo>
                      <a:pt x="0" y="95"/>
                      <a:pt x="94" y="0"/>
                      <a:pt x="211" y="0"/>
                    </a:cubicBezTo>
                    <a:cubicBezTo>
                      <a:pt x="2011" y="0"/>
                      <a:pt x="2011" y="0"/>
                      <a:pt x="2011" y="0"/>
                    </a:cubicBezTo>
                    <a:cubicBezTo>
                      <a:pt x="2127" y="0"/>
                      <a:pt x="2222" y="95"/>
                      <a:pt x="2222" y="212"/>
                    </a:cubicBezTo>
                    <a:lnTo>
                      <a:pt x="2222" y="2721"/>
                    </a:lnTo>
                    <a:close/>
                  </a:path>
                </a:pathLst>
              </a:custGeom>
              <a:noFill/>
              <a:ln w="14288"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pt-PT" sz="2800">
                  <a:latin typeface="+mj-lt"/>
                </a:endParaRPr>
              </a:p>
            </p:txBody>
          </p:sp>
          <p:sp>
            <p:nvSpPr>
              <p:cNvPr id="522" name="Freeform 10">
                <a:extLst>
                  <a:ext uri="{FF2B5EF4-FFF2-40B4-BE49-F238E27FC236}">
                    <a16:creationId xmlns="" xmlns:a16="http://schemas.microsoft.com/office/drawing/2014/main" id="{E0523E2B-8240-4FDB-AC0C-889AF412ACD5}"/>
                  </a:ext>
                </a:extLst>
              </p:cNvPr>
              <p:cNvSpPr>
                <a:spLocks/>
              </p:cNvSpPr>
              <p:nvPr/>
            </p:nvSpPr>
            <p:spPr bwMode="auto">
              <a:xfrm>
                <a:off x="506" y="1257"/>
                <a:ext cx="1514" cy="1998"/>
              </a:xfrm>
              <a:custGeom>
                <a:avLst/>
                <a:gdLst>
                  <a:gd name="T0" fmla="*/ 559 w 2110"/>
                  <a:gd name="T1" fmla="*/ 684 h 2785"/>
                  <a:gd name="T2" fmla="*/ 506 w 2110"/>
                  <a:gd name="T3" fmla="*/ 738 h 2785"/>
                  <a:gd name="T4" fmla="*/ 53 w 2110"/>
                  <a:gd name="T5" fmla="*/ 738 h 2785"/>
                  <a:gd name="T6" fmla="*/ 0 w 2110"/>
                  <a:gd name="T7" fmla="*/ 684 h 2785"/>
                  <a:gd name="T8" fmla="*/ 0 w 2110"/>
                  <a:gd name="T9" fmla="*/ 53 h 2785"/>
                  <a:gd name="T10" fmla="*/ 53 w 2110"/>
                  <a:gd name="T11" fmla="*/ 0 h 2785"/>
                  <a:gd name="T12" fmla="*/ 506 w 2110"/>
                  <a:gd name="T13" fmla="*/ 0 h 2785"/>
                  <a:gd name="T14" fmla="*/ 559 w 2110"/>
                  <a:gd name="T15" fmla="*/ 53 h 2785"/>
                  <a:gd name="T16" fmla="*/ 559 w 2110"/>
                  <a:gd name="T17" fmla="*/ 684 h 27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10" h="2785">
                    <a:moveTo>
                      <a:pt x="2110" y="2583"/>
                    </a:moveTo>
                    <a:cubicBezTo>
                      <a:pt x="2110" y="2695"/>
                      <a:pt x="2020" y="2785"/>
                      <a:pt x="1909" y="2785"/>
                    </a:cubicBezTo>
                    <a:cubicBezTo>
                      <a:pt x="201" y="2785"/>
                      <a:pt x="201" y="2785"/>
                      <a:pt x="201" y="2785"/>
                    </a:cubicBezTo>
                    <a:cubicBezTo>
                      <a:pt x="90" y="2785"/>
                      <a:pt x="0" y="2695"/>
                      <a:pt x="0" y="2583"/>
                    </a:cubicBezTo>
                    <a:cubicBezTo>
                      <a:pt x="0" y="201"/>
                      <a:pt x="0" y="201"/>
                      <a:pt x="0" y="201"/>
                    </a:cubicBezTo>
                    <a:cubicBezTo>
                      <a:pt x="0" y="90"/>
                      <a:pt x="90" y="0"/>
                      <a:pt x="201" y="0"/>
                    </a:cubicBezTo>
                    <a:cubicBezTo>
                      <a:pt x="1909" y="0"/>
                      <a:pt x="1909" y="0"/>
                      <a:pt x="1909" y="0"/>
                    </a:cubicBezTo>
                    <a:cubicBezTo>
                      <a:pt x="2020" y="0"/>
                      <a:pt x="2110" y="90"/>
                      <a:pt x="2110" y="201"/>
                    </a:cubicBezTo>
                    <a:lnTo>
                      <a:pt x="2110" y="2583"/>
                    </a:lnTo>
                    <a:close/>
                  </a:path>
                </a:pathLst>
              </a:custGeom>
              <a:noFill/>
              <a:ln w="9525"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pt-PT" sz="2800">
                  <a:latin typeface="+mj-lt"/>
                </a:endParaRPr>
              </a:p>
            </p:txBody>
          </p:sp>
          <p:sp>
            <p:nvSpPr>
              <p:cNvPr id="523" name="Freeform 11">
                <a:extLst>
                  <a:ext uri="{FF2B5EF4-FFF2-40B4-BE49-F238E27FC236}">
                    <a16:creationId xmlns="" xmlns:a16="http://schemas.microsoft.com/office/drawing/2014/main" id="{8D245F77-4343-4E6F-98B0-EEFC233BF77A}"/>
                  </a:ext>
                </a:extLst>
              </p:cNvPr>
              <p:cNvSpPr>
                <a:spLocks/>
              </p:cNvSpPr>
              <p:nvPr/>
            </p:nvSpPr>
            <p:spPr bwMode="auto">
              <a:xfrm>
                <a:off x="518" y="1272"/>
                <a:ext cx="1490" cy="1968"/>
              </a:xfrm>
              <a:custGeom>
                <a:avLst/>
                <a:gdLst>
                  <a:gd name="T0" fmla="*/ 549 w 2078"/>
                  <a:gd name="T1" fmla="*/ 675 h 2742"/>
                  <a:gd name="T2" fmla="*/ 497 w 2078"/>
                  <a:gd name="T3" fmla="*/ 727 h 2742"/>
                  <a:gd name="T4" fmla="*/ 52 w 2078"/>
                  <a:gd name="T5" fmla="*/ 727 h 2742"/>
                  <a:gd name="T6" fmla="*/ 0 w 2078"/>
                  <a:gd name="T7" fmla="*/ 675 h 2742"/>
                  <a:gd name="T8" fmla="*/ 0 w 2078"/>
                  <a:gd name="T9" fmla="*/ 52 h 2742"/>
                  <a:gd name="T10" fmla="*/ 52 w 2078"/>
                  <a:gd name="T11" fmla="*/ 0 h 2742"/>
                  <a:gd name="T12" fmla="*/ 497 w 2078"/>
                  <a:gd name="T13" fmla="*/ 0 h 2742"/>
                  <a:gd name="T14" fmla="*/ 549 w 2078"/>
                  <a:gd name="T15" fmla="*/ 52 h 2742"/>
                  <a:gd name="T16" fmla="*/ 549 w 2078"/>
                  <a:gd name="T17" fmla="*/ 675 h 27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78" h="2742">
                    <a:moveTo>
                      <a:pt x="2078" y="2544"/>
                    </a:moveTo>
                    <a:cubicBezTo>
                      <a:pt x="2078" y="2654"/>
                      <a:pt x="1989" y="2742"/>
                      <a:pt x="1880" y="2742"/>
                    </a:cubicBezTo>
                    <a:cubicBezTo>
                      <a:pt x="198" y="2742"/>
                      <a:pt x="198" y="2742"/>
                      <a:pt x="198" y="2742"/>
                    </a:cubicBezTo>
                    <a:cubicBezTo>
                      <a:pt x="88" y="2742"/>
                      <a:pt x="0" y="2654"/>
                      <a:pt x="0" y="2544"/>
                    </a:cubicBezTo>
                    <a:cubicBezTo>
                      <a:pt x="0" y="198"/>
                      <a:pt x="0" y="198"/>
                      <a:pt x="0" y="198"/>
                    </a:cubicBezTo>
                    <a:cubicBezTo>
                      <a:pt x="0" y="89"/>
                      <a:pt x="88" y="0"/>
                      <a:pt x="198" y="0"/>
                    </a:cubicBezTo>
                    <a:cubicBezTo>
                      <a:pt x="1880" y="0"/>
                      <a:pt x="1880" y="0"/>
                      <a:pt x="1880" y="0"/>
                    </a:cubicBezTo>
                    <a:cubicBezTo>
                      <a:pt x="1989" y="0"/>
                      <a:pt x="2078" y="89"/>
                      <a:pt x="2078" y="198"/>
                    </a:cubicBezTo>
                    <a:lnTo>
                      <a:pt x="2078" y="2544"/>
                    </a:lnTo>
                    <a:close/>
                  </a:path>
                </a:pathLst>
              </a:custGeom>
              <a:noFill/>
              <a:ln w="4763"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pt-PT" sz="2800">
                  <a:latin typeface="+mj-lt"/>
                </a:endParaRPr>
              </a:p>
            </p:txBody>
          </p:sp>
          <p:sp>
            <p:nvSpPr>
              <p:cNvPr id="524" name="Freeform 12">
                <a:extLst>
                  <a:ext uri="{FF2B5EF4-FFF2-40B4-BE49-F238E27FC236}">
                    <a16:creationId xmlns="" xmlns:a16="http://schemas.microsoft.com/office/drawing/2014/main" id="{2914986A-4443-47F1-A878-F53064679F93}"/>
                  </a:ext>
                </a:extLst>
              </p:cNvPr>
              <p:cNvSpPr>
                <a:spLocks/>
              </p:cNvSpPr>
              <p:nvPr/>
            </p:nvSpPr>
            <p:spPr bwMode="auto">
              <a:xfrm>
                <a:off x="561" y="1314"/>
                <a:ext cx="1403" cy="1884"/>
              </a:xfrm>
              <a:custGeom>
                <a:avLst/>
                <a:gdLst>
                  <a:gd name="T0" fmla="*/ 518 w 1956"/>
                  <a:gd name="T1" fmla="*/ 654 h 2625"/>
                  <a:gd name="T2" fmla="*/ 476 w 1956"/>
                  <a:gd name="T3" fmla="*/ 696 h 2625"/>
                  <a:gd name="T4" fmla="*/ 42 w 1956"/>
                  <a:gd name="T5" fmla="*/ 696 h 2625"/>
                  <a:gd name="T6" fmla="*/ 0 w 1956"/>
                  <a:gd name="T7" fmla="*/ 654 h 2625"/>
                  <a:gd name="T8" fmla="*/ 0 w 1956"/>
                  <a:gd name="T9" fmla="*/ 43 h 2625"/>
                  <a:gd name="T10" fmla="*/ 42 w 1956"/>
                  <a:gd name="T11" fmla="*/ 0 h 2625"/>
                  <a:gd name="T12" fmla="*/ 476 w 1956"/>
                  <a:gd name="T13" fmla="*/ 0 h 2625"/>
                  <a:gd name="T14" fmla="*/ 518 w 1956"/>
                  <a:gd name="T15" fmla="*/ 43 h 2625"/>
                  <a:gd name="T16" fmla="*/ 518 w 1956"/>
                  <a:gd name="T17" fmla="*/ 654 h 26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56" h="2625">
                    <a:moveTo>
                      <a:pt x="1956" y="2465"/>
                    </a:moveTo>
                    <a:cubicBezTo>
                      <a:pt x="1956" y="2553"/>
                      <a:pt x="1884" y="2625"/>
                      <a:pt x="1796" y="2625"/>
                    </a:cubicBezTo>
                    <a:cubicBezTo>
                      <a:pt x="160" y="2625"/>
                      <a:pt x="160" y="2625"/>
                      <a:pt x="160" y="2625"/>
                    </a:cubicBezTo>
                    <a:cubicBezTo>
                      <a:pt x="72" y="2625"/>
                      <a:pt x="0" y="2553"/>
                      <a:pt x="0" y="2465"/>
                    </a:cubicBezTo>
                    <a:cubicBezTo>
                      <a:pt x="0" y="160"/>
                      <a:pt x="0" y="160"/>
                      <a:pt x="0" y="160"/>
                    </a:cubicBezTo>
                    <a:cubicBezTo>
                      <a:pt x="0" y="72"/>
                      <a:pt x="72" y="0"/>
                      <a:pt x="160" y="0"/>
                    </a:cubicBezTo>
                    <a:cubicBezTo>
                      <a:pt x="1796" y="0"/>
                      <a:pt x="1796" y="0"/>
                      <a:pt x="1796" y="0"/>
                    </a:cubicBezTo>
                    <a:cubicBezTo>
                      <a:pt x="1884" y="0"/>
                      <a:pt x="1956" y="72"/>
                      <a:pt x="1956" y="160"/>
                    </a:cubicBezTo>
                    <a:lnTo>
                      <a:pt x="1956" y="2465"/>
                    </a:lnTo>
                    <a:close/>
                  </a:path>
                </a:pathLst>
              </a:custGeom>
              <a:noFill/>
              <a:ln w="9525"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pt-PT" sz="2800">
                  <a:latin typeface="+mj-lt"/>
                </a:endParaRPr>
              </a:p>
            </p:txBody>
          </p:sp>
          <p:sp>
            <p:nvSpPr>
              <p:cNvPr id="525" name="Line 13">
                <a:extLst>
                  <a:ext uri="{FF2B5EF4-FFF2-40B4-BE49-F238E27FC236}">
                    <a16:creationId xmlns="" xmlns:a16="http://schemas.microsoft.com/office/drawing/2014/main" id="{2BCA964B-3700-4CE8-ADB0-69F49EBA8D36}"/>
                  </a:ext>
                </a:extLst>
              </p:cNvPr>
              <p:cNvSpPr>
                <a:spLocks noChangeShapeType="1"/>
              </p:cNvSpPr>
              <p:nvPr/>
            </p:nvSpPr>
            <p:spPr bwMode="auto">
              <a:xfrm>
                <a:off x="516" y="1245"/>
                <a:ext cx="82" cy="100"/>
              </a:xfrm>
              <a:prstGeom prst="line">
                <a:avLst/>
              </a:prstGeom>
              <a:noFill/>
              <a:ln w="9525">
                <a:solidFill>
                  <a:srgbClr val="343434"/>
                </a:solidFill>
                <a:miter lim="800000"/>
                <a:headEnd/>
                <a:tailEnd/>
              </a:ln>
              <a:extLst>
                <a:ext uri="{909E8E84-426E-40DD-AFC4-6F175D3DCCD1}">
                  <a14:hiddenFill xmlns:a14="http://schemas.microsoft.com/office/drawing/2010/main">
                    <a:noFill/>
                  </a14:hiddenFill>
                </a:ext>
              </a:extLst>
            </p:spPr>
            <p:txBody>
              <a:bodyPr/>
              <a:lstStyle/>
              <a:p>
                <a:endParaRPr lang="pt-PT" sz="2800">
                  <a:latin typeface="+mj-lt"/>
                </a:endParaRPr>
              </a:p>
            </p:txBody>
          </p:sp>
          <p:sp>
            <p:nvSpPr>
              <p:cNvPr id="526" name="Line 14">
                <a:extLst>
                  <a:ext uri="{FF2B5EF4-FFF2-40B4-BE49-F238E27FC236}">
                    <a16:creationId xmlns="" xmlns:a16="http://schemas.microsoft.com/office/drawing/2014/main" id="{F0BB8079-0AE8-4254-A32D-FEDFC117F53F}"/>
                  </a:ext>
                </a:extLst>
              </p:cNvPr>
              <p:cNvSpPr>
                <a:spLocks noChangeShapeType="1"/>
              </p:cNvSpPr>
              <p:nvPr/>
            </p:nvSpPr>
            <p:spPr bwMode="auto">
              <a:xfrm flipH="1">
                <a:off x="508" y="3161"/>
                <a:ext cx="84" cy="102"/>
              </a:xfrm>
              <a:prstGeom prst="line">
                <a:avLst/>
              </a:prstGeom>
              <a:noFill/>
              <a:ln w="9525">
                <a:solidFill>
                  <a:srgbClr val="343434"/>
                </a:solidFill>
                <a:miter lim="800000"/>
                <a:headEnd/>
                <a:tailEnd/>
              </a:ln>
              <a:extLst>
                <a:ext uri="{909E8E84-426E-40DD-AFC4-6F175D3DCCD1}">
                  <a14:hiddenFill xmlns:a14="http://schemas.microsoft.com/office/drawing/2010/main">
                    <a:noFill/>
                  </a14:hiddenFill>
                </a:ext>
              </a:extLst>
            </p:spPr>
            <p:txBody>
              <a:bodyPr/>
              <a:lstStyle/>
              <a:p>
                <a:endParaRPr lang="pt-PT" sz="2800">
                  <a:latin typeface="+mj-lt"/>
                </a:endParaRPr>
              </a:p>
            </p:txBody>
          </p:sp>
          <p:sp>
            <p:nvSpPr>
              <p:cNvPr id="527" name="Line 15">
                <a:extLst>
                  <a:ext uri="{FF2B5EF4-FFF2-40B4-BE49-F238E27FC236}">
                    <a16:creationId xmlns="" xmlns:a16="http://schemas.microsoft.com/office/drawing/2014/main" id="{82F32732-B4B6-410D-83D9-EA16BAB31DB4}"/>
                  </a:ext>
                </a:extLst>
              </p:cNvPr>
              <p:cNvSpPr>
                <a:spLocks noChangeShapeType="1"/>
              </p:cNvSpPr>
              <p:nvPr/>
            </p:nvSpPr>
            <p:spPr bwMode="auto">
              <a:xfrm>
                <a:off x="1932" y="3161"/>
                <a:ext cx="84" cy="102"/>
              </a:xfrm>
              <a:prstGeom prst="line">
                <a:avLst/>
              </a:prstGeom>
              <a:noFill/>
              <a:ln w="9525">
                <a:solidFill>
                  <a:srgbClr val="343434"/>
                </a:solidFill>
                <a:miter lim="800000"/>
                <a:headEnd/>
                <a:tailEnd/>
              </a:ln>
              <a:extLst>
                <a:ext uri="{909E8E84-426E-40DD-AFC4-6F175D3DCCD1}">
                  <a14:hiddenFill xmlns:a14="http://schemas.microsoft.com/office/drawing/2010/main">
                    <a:noFill/>
                  </a14:hiddenFill>
                </a:ext>
              </a:extLst>
            </p:spPr>
            <p:txBody>
              <a:bodyPr/>
              <a:lstStyle/>
              <a:p>
                <a:endParaRPr lang="pt-PT" sz="2800">
                  <a:latin typeface="+mj-lt"/>
                </a:endParaRPr>
              </a:p>
            </p:txBody>
          </p:sp>
          <p:sp>
            <p:nvSpPr>
              <p:cNvPr id="528" name="Line 16">
                <a:extLst>
                  <a:ext uri="{FF2B5EF4-FFF2-40B4-BE49-F238E27FC236}">
                    <a16:creationId xmlns="" xmlns:a16="http://schemas.microsoft.com/office/drawing/2014/main" id="{A5C6A1D2-B387-40C1-B9E4-ED2EB383393B}"/>
                  </a:ext>
                </a:extLst>
              </p:cNvPr>
              <p:cNvSpPr>
                <a:spLocks noChangeShapeType="1"/>
              </p:cNvSpPr>
              <p:nvPr/>
            </p:nvSpPr>
            <p:spPr bwMode="auto">
              <a:xfrm flipV="1">
                <a:off x="1927" y="1248"/>
                <a:ext cx="83" cy="97"/>
              </a:xfrm>
              <a:prstGeom prst="line">
                <a:avLst/>
              </a:prstGeom>
              <a:noFill/>
              <a:ln w="9525">
                <a:solidFill>
                  <a:srgbClr val="343434"/>
                </a:solidFill>
                <a:miter lim="800000"/>
                <a:headEnd/>
                <a:tailEnd/>
              </a:ln>
              <a:extLst>
                <a:ext uri="{909E8E84-426E-40DD-AFC4-6F175D3DCCD1}">
                  <a14:hiddenFill xmlns:a14="http://schemas.microsoft.com/office/drawing/2010/main">
                    <a:noFill/>
                  </a14:hiddenFill>
                </a:ext>
              </a:extLst>
            </p:spPr>
            <p:txBody>
              <a:bodyPr/>
              <a:lstStyle/>
              <a:p>
                <a:endParaRPr lang="pt-PT" sz="2800">
                  <a:latin typeface="+mj-lt"/>
                </a:endParaRPr>
              </a:p>
            </p:txBody>
          </p:sp>
          <p:sp>
            <p:nvSpPr>
              <p:cNvPr id="529" name="Freeform 17">
                <a:extLst>
                  <a:ext uri="{FF2B5EF4-FFF2-40B4-BE49-F238E27FC236}">
                    <a16:creationId xmlns="" xmlns:a16="http://schemas.microsoft.com/office/drawing/2014/main" id="{F6A7835A-7444-4DC3-AEB3-6CDA587D8553}"/>
                  </a:ext>
                </a:extLst>
              </p:cNvPr>
              <p:cNvSpPr>
                <a:spLocks/>
              </p:cNvSpPr>
              <p:nvPr/>
            </p:nvSpPr>
            <p:spPr bwMode="auto">
              <a:xfrm>
                <a:off x="586" y="1342"/>
                <a:ext cx="158" cy="570"/>
              </a:xfrm>
              <a:custGeom>
                <a:avLst/>
                <a:gdLst>
                  <a:gd name="T0" fmla="*/ 58 w 221"/>
                  <a:gd name="T1" fmla="*/ 0 h 794"/>
                  <a:gd name="T2" fmla="*/ 33 w 221"/>
                  <a:gd name="T3" fmla="*/ 0 h 794"/>
                  <a:gd name="T4" fmla="*/ 0 w 221"/>
                  <a:gd name="T5" fmla="*/ 37 h 794"/>
                  <a:gd name="T6" fmla="*/ 0 w 221"/>
                  <a:gd name="T7" fmla="*/ 211 h 794"/>
                  <a:gd name="T8" fmla="*/ 4 w 221"/>
                  <a:gd name="T9" fmla="*/ 37 h 794"/>
                  <a:gd name="T10" fmla="*/ 27 w 221"/>
                  <a:gd name="T11" fmla="*/ 6 h 794"/>
                  <a:gd name="T12" fmla="*/ 58 w 221"/>
                  <a:gd name="T13" fmla="*/ 0 h 7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1" h="794">
                    <a:moveTo>
                      <a:pt x="221" y="0"/>
                    </a:moveTo>
                    <a:cubicBezTo>
                      <a:pt x="125" y="0"/>
                      <a:pt x="125" y="0"/>
                      <a:pt x="125" y="0"/>
                    </a:cubicBezTo>
                    <a:cubicBezTo>
                      <a:pt x="125" y="0"/>
                      <a:pt x="0" y="34"/>
                      <a:pt x="0" y="142"/>
                    </a:cubicBezTo>
                    <a:cubicBezTo>
                      <a:pt x="0" y="794"/>
                      <a:pt x="0" y="794"/>
                      <a:pt x="0" y="794"/>
                    </a:cubicBezTo>
                    <a:cubicBezTo>
                      <a:pt x="14" y="142"/>
                      <a:pt x="14" y="142"/>
                      <a:pt x="14" y="142"/>
                    </a:cubicBezTo>
                    <a:cubicBezTo>
                      <a:pt x="14" y="142"/>
                      <a:pt x="67" y="40"/>
                      <a:pt x="104" y="24"/>
                    </a:cubicBezTo>
                    <a:cubicBezTo>
                      <a:pt x="142" y="7"/>
                      <a:pt x="221" y="0"/>
                      <a:pt x="22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530" name="Freeform 18">
                <a:extLst>
                  <a:ext uri="{FF2B5EF4-FFF2-40B4-BE49-F238E27FC236}">
                    <a16:creationId xmlns="" xmlns:a16="http://schemas.microsoft.com/office/drawing/2014/main" id="{9C4F2582-B391-4C97-A1E2-5D0130E2F03F}"/>
                  </a:ext>
                </a:extLst>
              </p:cNvPr>
              <p:cNvSpPr>
                <a:spLocks/>
              </p:cNvSpPr>
              <p:nvPr/>
            </p:nvSpPr>
            <p:spPr bwMode="auto">
              <a:xfrm>
                <a:off x="1721" y="2743"/>
                <a:ext cx="230" cy="435"/>
              </a:xfrm>
              <a:custGeom>
                <a:avLst/>
                <a:gdLst>
                  <a:gd name="T0" fmla="*/ 0 w 320"/>
                  <a:gd name="T1" fmla="*/ 161 h 606"/>
                  <a:gd name="T2" fmla="*/ 50 w 320"/>
                  <a:gd name="T3" fmla="*/ 161 h 606"/>
                  <a:gd name="T4" fmla="*/ 83 w 320"/>
                  <a:gd name="T5" fmla="*/ 124 h 606"/>
                  <a:gd name="T6" fmla="*/ 83 w 320"/>
                  <a:gd name="T7" fmla="*/ 0 h 606"/>
                  <a:gd name="T8" fmla="*/ 80 w 320"/>
                  <a:gd name="T9" fmla="*/ 124 h 606"/>
                  <a:gd name="T10" fmla="*/ 49 w 320"/>
                  <a:gd name="T11" fmla="*/ 156 h 606"/>
                  <a:gd name="T12" fmla="*/ 0 w 320"/>
                  <a:gd name="T13" fmla="*/ 161 h 6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0" h="606">
                    <a:moveTo>
                      <a:pt x="0" y="606"/>
                    </a:moveTo>
                    <a:cubicBezTo>
                      <a:pt x="186" y="606"/>
                      <a:pt x="186" y="606"/>
                      <a:pt x="186" y="606"/>
                    </a:cubicBezTo>
                    <a:cubicBezTo>
                      <a:pt x="186" y="606"/>
                      <a:pt x="305" y="592"/>
                      <a:pt x="312" y="468"/>
                    </a:cubicBezTo>
                    <a:cubicBezTo>
                      <a:pt x="320" y="345"/>
                      <a:pt x="312" y="0"/>
                      <a:pt x="312" y="0"/>
                    </a:cubicBezTo>
                    <a:cubicBezTo>
                      <a:pt x="298" y="468"/>
                      <a:pt x="298" y="468"/>
                      <a:pt x="298" y="468"/>
                    </a:cubicBezTo>
                    <a:cubicBezTo>
                      <a:pt x="298" y="468"/>
                      <a:pt x="261" y="581"/>
                      <a:pt x="184" y="588"/>
                    </a:cubicBezTo>
                    <a:cubicBezTo>
                      <a:pt x="106" y="595"/>
                      <a:pt x="0" y="606"/>
                      <a:pt x="0" y="60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531" name="Freeform 19">
                <a:extLst>
                  <a:ext uri="{FF2B5EF4-FFF2-40B4-BE49-F238E27FC236}">
                    <a16:creationId xmlns="" xmlns:a16="http://schemas.microsoft.com/office/drawing/2014/main" id="{6480152D-5EDD-4A46-8A10-5C4B88C53F01}"/>
                  </a:ext>
                </a:extLst>
              </p:cNvPr>
              <p:cNvSpPr>
                <a:spLocks/>
              </p:cNvSpPr>
              <p:nvPr/>
            </p:nvSpPr>
            <p:spPr bwMode="auto">
              <a:xfrm>
                <a:off x="630" y="3230"/>
                <a:ext cx="1372" cy="61"/>
              </a:xfrm>
              <a:custGeom>
                <a:avLst/>
                <a:gdLst>
                  <a:gd name="T0" fmla="*/ 495 w 1914"/>
                  <a:gd name="T1" fmla="*/ 0 h 86"/>
                  <a:gd name="T2" fmla="*/ 505 w 1914"/>
                  <a:gd name="T3" fmla="*/ 11 h 86"/>
                  <a:gd name="T4" fmla="*/ 470 w 1914"/>
                  <a:gd name="T5" fmla="*/ 22 h 86"/>
                  <a:gd name="T6" fmla="*/ 0 w 1914"/>
                  <a:gd name="T7" fmla="*/ 22 h 86"/>
                  <a:gd name="T8" fmla="*/ 470 w 1914"/>
                  <a:gd name="T9" fmla="*/ 13 h 86"/>
                  <a:gd name="T10" fmla="*/ 495 w 1914"/>
                  <a:gd name="T11" fmla="*/ 0 h 8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14" h="86">
                    <a:moveTo>
                      <a:pt x="1873" y="0"/>
                    </a:moveTo>
                    <a:cubicBezTo>
                      <a:pt x="1914" y="44"/>
                      <a:pt x="1914" y="44"/>
                      <a:pt x="1914" y="44"/>
                    </a:cubicBezTo>
                    <a:cubicBezTo>
                      <a:pt x="1914" y="44"/>
                      <a:pt x="1851" y="86"/>
                      <a:pt x="1780" y="86"/>
                    </a:cubicBezTo>
                    <a:cubicBezTo>
                      <a:pt x="1708" y="86"/>
                      <a:pt x="0" y="86"/>
                      <a:pt x="0" y="86"/>
                    </a:cubicBezTo>
                    <a:cubicBezTo>
                      <a:pt x="1780" y="53"/>
                      <a:pt x="1780" y="53"/>
                      <a:pt x="1780" y="53"/>
                    </a:cubicBezTo>
                    <a:cubicBezTo>
                      <a:pt x="1780" y="53"/>
                      <a:pt x="1859" y="42"/>
                      <a:pt x="1873" y="0"/>
                    </a:cubicBezTo>
                    <a:close/>
                  </a:path>
                </a:pathLst>
              </a:custGeom>
              <a:solidFill>
                <a:srgbClr val="94D3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532" name="Freeform 20">
                <a:extLst>
                  <a:ext uri="{FF2B5EF4-FFF2-40B4-BE49-F238E27FC236}">
                    <a16:creationId xmlns="" xmlns:a16="http://schemas.microsoft.com/office/drawing/2014/main" id="{2211BC36-C9D3-4E12-ABB1-FF6E7FBA75F8}"/>
                  </a:ext>
                </a:extLst>
              </p:cNvPr>
              <p:cNvSpPr>
                <a:spLocks/>
              </p:cNvSpPr>
              <p:nvPr/>
            </p:nvSpPr>
            <p:spPr bwMode="auto">
              <a:xfrm>
                <a:off x="1987" y="1263"/>
                <a:ext cx="61" cy="1389"/>
              </a:xfrm>
              <a:custGeom>
                <a:avLst/>
                <a:gdLst>
                  <a:gd name="T0" fmla="*/ 0 w 85"/>
                  <a:gd name="T1" fmla="*/ 11 h 1936"/>
                  <a:gd name="T2" fmla="*/ 9 w 85"/>
                  <a:gd name="T3" fmla="*/ 0 h 1936"/>
                  <a:gd name="T4" fmla="*/ 23 w 85"/>
                  <a:gd name="T5" fmla="*/ 34 h 1936"/>
                  <a:gd name="T6" fmla="*/ 23 w 85"/>
                  <a:gd name="T7" fmla="*/ 513 h 1936"/>
                  <a:gd name="T8" fmla="*/ 15 w 85"/>
                  <a:gd name="T9" fmla="*/ 34 h 1936"/>
                  <a:gd name="T10" fmla="*/ 0 w 85"/>
                  <a:gd name="T11" fmla="*/ 11 h 19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5" h="1936">
                    <a:moveTo>
                      <a:pt x="0" y="43"/>
                    </a:moveTo>
                    <a:cubicBezTo>
                      <a:pt x="35" y="0"/>
                      <a:pt x="35" y="0"/>
                      <a:pt x="35" y="0"/>
                    </a:cubicBezTo>
                    <a:cubicBezTo>
                      <a:pt x="35" y="0"/>
                      <a:pt x="85" y="38"/>
                      <a:pt x="85" y="128"/>
                    </a:cubicBezTo>
                    <a:cubicBezTo>
                      <a:pt x="85" y="217"/>
                      <a:pt x="85" y="1936"/>
                      <a:pt x="85" y="1936"/>
                    </a:cubicBezTo>
                    <a:cubicBezTo>
                      <a:pt x="56" y="125"/>
                      <a:pt x="56" y="125"/>
                      <a:pt x="56" y="125"/>
                    </a:cubicBezTo>
                    <a:cubicBezTo>
                      <a:pt x="56" y="125"/>
                      <a:pt x="55" y="63"/>
                      <a:pt x="0" y="43"/>
                    </a:cubicBezTo>
                    <a:close/>
                  </a:path>
                </a:pathLst>
              </a:custGeom>
              <a:solidFill>
                <a:srgbClr val="94D3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533" name="Freeform 21">
                <a:extLst>
                  <a:ext uri="{FF2B5EF4-FFF2-40B4-BE49-F238E27FC236}">
                    <a16:creationId xmlns="" xmlns:a16="http://schemas.microsoft.com/office/drawing/2014/main" id="{51366780-7E06-40BB-BCA0-0DAF31B9E428}"/>
                  </a:ext>
                </a:extLst>
              </p:cNvPr>
              <p:cNvSpPr>
                <a:spLocks/>
              </p:cNvSpPr>
              <p:nvPr/>
            </p:nvSpPr>
            <p:spPr bwMode="auto">
              <a:xfrm>
                <a:off x="541" y="1227"/>
                <a:ext cx="1268" cy="49"/>
              </a:xfrm>
              <a:custGeom>
                <a:avLst/>
                <a:gdLst>
                  <a:gd name="T0" fmla="*/ 0 w 1769"/>
                  <a:gd name="T1" fmla="*/ 9 h 68"/>
                  <a:gd name="T2" fmla="*/ 7 w 1769"/>
                  <a:gd name="T3" fmla="*/ 18 h 68"/>
                  <a:gd name="T4" fmla="*/ 39 w 1769"/>
                  <a:gd name="T5" fmla="*/ 6 h 68"/>
                  <a:gd name="T6" fmla="*/ 467 w 1769"/>
                  <a:gd name="T7" fmla="*/ 6 h 68"/>
                  <a:gd name="T8" fmla="*/ 34 w 1769"/>
                  <a:gd name="T9" fmla="*/ 0 h 68"/>
                  <a:gd name="T10" fmla="*/ 0 w 1769"/>
                  <a:gd name="T11" fmla="*/ 9 h 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69" h="68">
                    <a:moveTo>
                      <a:pt x="0" y="33"/>
                    </a:moveTo>
                    <a:cubicBezTo>
                      <a:pt x="26" y="68"/>
                      <a:pt x="26" y="68"/>
                      <a:pt x="26" y="68"/>
                    </a:cubicBezTo>
                    <a:cubicBezTo>
                      <a:pt x="26" y="68"/>
                      <a:pt x="64" y="22"/>
                      <a:pt x="145" y="22"/>
                    </a:cubicBezTo>
                    <a:cubicBezTo>
                      <a:pt x="226" y="22"/>
                      <a:pt x="1769" y="22"/>
                      <a:pt x="1769" y="22"/>
                    </a:cubicBezTo>
                    <a:cubicBezTo>
                      <a:pt x="125" y="0"/>
                      <a:pt x="125" y="0"/>
                      <a:pt x="125" y="0"/>
                    </a:cubicBezTo>
                    <a:cubicBezTo>
                      <a:pt x="125" y="0"/>
                      <a:pt x="18" y="10"/>
                      <a:pt x="0" y="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534" name="Freeform 22">
                <a:extLst>
                  <a:ext uri="{FF2B5EF4-FFF2-40B4-BE49-F238E27FC236}">
                    <a16:creationId xmlns="" xmlns:a16="http://schemas.microsoft.com/office/drawing/2014/main" id="{6FE64E3B-8B32-4F16-8EAA-247BF89E375C}"/>
                  </a:ext>
                </a:extLst>
              </p:cNvPr>
              <p:cNvSpPr>
                <a:spLocks/>
              </p:cNvSpPr>
              <p:nvPr/>
            </p:nvSpPr>
            <p:spPr bwMode="auto">
              <a:xfrm>
                <a:off x="463" y="1402"/>
                <a:ext cx="30" cy="1682"/>
              </a:xfrm>
              <a:custGeom>
                <a:avLst/>
                <a:gdLst>
                  <a:gd name="T0" fmla="*/ 11 w 42"/>
                  <a:gd name="T1" fmla="*/ 0 h 2344"/>
                  <a:gd name="T2" fmla="*/ 11 w 42"/>
                  <a:gd name="T3" fmla="*/ 621 h 2344"/>
                  <a:gd name="T4" fmla="*/ 11 w 42"/>
                  <a:gd name="T5" fmla="*/ 0 h 2344"/>
                  <a:gd name="T6" fmla="*/ 0 60000 65536"/>
                  <a:gd name="T7" fmla="*/ 0 60000 65536"/>
                  <a:gd name="T8" fmla="*/ 0 60000 65536"/>
                </a:gdLst>
                <a:ahLst/>
                <a:cxnLst>
                  <a:cxn ang="T6">
                    <a:pos x="T0" y="T1"/>
                  </a:cxn>
                  <a:cxn ang="T7">
                    <a:pos x="T2" y="T3"/>
                  </a:cxn>
                  <a:cxn ang="T8">
                    <a:pos x="T4" y="T5"/>
                  </a:cxn>
                </a:cxnLst>
                <a:rect l="0" t="0" r="r" b="b"/>
                <a:pathLst>
                  <a:path w="42" h="2344">
                    <a:moveTo>
                      <a:pt x="42" y="0"/>
                    </a:moveTo>
                    <a:cubicBezTo>
                      <a:pt x="42" y="2344"/>
                      <a:pt x="42" y="2344"/>
                      <a:pt x="42" y="2344"/>
                    </a:cubicBezTo>
                    <a:cubicBezTo>
                      <a:pt x="42" y="2344"/>
                      <a:pt x="0" y="94"/>
                      <a:pt x="4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535" name="Freeform 23">
                <a:extLst>
                  <a:ext uri="{FF2B5EF4-FFF2-40B4-BE49-F238E27FC236}">
                    <a16:creationId xmlns="" xmlns:a16="http://schemas.microsoft.com/office/drawing/2014/main" id="{47A6A4F5-ACF3-4962-82F7-88FBAC199B1F}"/>
                  </a:ext>
                </a:extLst>
              </p:cNvPr>
              <p:cNvSpPr>
                <a:spLocks/>
              </p:cNvSpPr>
              <p:nvPr/>
            </p:nvSpPr>
            <p:spPr bwMode="auto">
              <a:xfrm>
                <a:off x="1976" y="1428"/>
                <a:ext cx="31" cy="1580"/>
              </a:xfrm>
              <a:custGeom>
                <a:avLst/>
                <a:gdLst>
                  <a:gd name="T0" fmla="*/ 0 w 43"/>
                  <a:gd name="T1" fmla="*/ 0 h 2202"/>
                  <a:gd name="T2" fmla="*/ 0 w 43"/>
                  <a:gd name="T3" fmla="*/ 584 h 2202"/>
                  <a:gd name="T4" fmla="*/ 0 w 43"/>
                  <a:gd name="T5" fmla="*/ 0 h 2202"/>
                  <a:gd name="T6" fmla="*/ 0 60000 65536"/>
                  <a:gd name="T7" fmla="*/ 0 60000 65536"/>
                  <a:gd name="T8" fmla="*/ 0 60000 65536"/>
                </a:gdLst>
                <a:ahLst/>
                <a:cxnLst>
                  <a:cxn ang="T6">
                    <a:pos x="T0" y="T1"/>
                  </a:cxn>
                  <a:cxn ang="T7">
                    <a:pos x="T2" y="T3"/>
                  </a:cxn>
                  <a:cxn ang="T8">
                    <a:pos x="T4" y="T5"/>
                  </a:cxn>
                </a:cxnLst>
                <a:rect l="0" t="0" r="r" b="b"/>
                <a:pathLst>
                  <a:path w="43" h="2202">
                    <a:moveTo>
                      <a:pt x="0" y="0"/>
                    </a:moveTo>
                    <a:cubicBezTo>
                      <a:pt x="0" y="2202"/>
                      <a:pt x="0" y="2202"/>
                      <a:pt x="0" y="2202"/>
                    </a:cubicBezTo>
                    <a:cubicBezTo>
                      <a:pt x="0" y="2202"/>
                      <a:pt x="43" y="122"/>
                      <a:pt x="0" y="0"/>
                    </a:cubicBezTo>
                    <a:close/>
                  </a:path>
                </a:pathLst>
              </a:custGeom>
              <a:solidFill>
                <a:srgbClr val="5099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536" name="Oval 24">
                <a:extLst>
                  <a:ext uri="{FF2B5EF4-FFF2-40B4-BE49-F238E27FC236}">
                    <a16:creationId xmlns="" xmlns:a16="http://schemas.microsoft.com/office/drawing/2014/main" id="{6FC6CDF4-6218-4BF2-BEAF-9B5FCDDFA66D}"/>
                  </a:ext>
                </a:extLst>
              </p:cNvPr>
              <p:cNvSpPr>
                <a:spLocks noChangeArrowheads="1"/>
              </p:cNvSpPr>
              <p:nvPr/>
            </p:nvSpPr>
            <p:spPr bwMode="auto">
              <a:xfrm>
                <a:off x="604" y="1385"/>
                <a:ext cx="205" cy="205"/>
              </a:xfrm>
              <a:prstGeom prst="ellipse">
                <a:avLst/>
              </a:prstGeom>
              <a:solidFill>
                <a:srgbClr val="5099B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537" name="Freeform 25">
                <a:extLst>
                  <a:ext uri="{FF2B5EF4-FFF2-40B4-BE49-F238E27FC236}">
                    <a16:creationId xmlns="" xmlns:a16="http://schemas.microsoft.com/office/drawing/2014/main" id="{4BA1A23B-6B2F-4F9D-BD54-E961A28F0C44}"/>
                  </a:ext>
                </a:extLst>
              </p:cNvPr>
              <p:cNvSpPr>
                <a:spLocks/>
              </p:cNvSpPr>
              <p:nvPr/>
            </p:nvSpPr>
            <p:spPr bwMode="auto">
              <a:xfrm>
                <a:off x="620" y="1408"/>
                <a:ext cx="189" cy="182"/>
              </a:xfrm>
              <a:custGeom>
                <a:avLst/>
                <a:gdLst>
                  <a:gd name="T0" fmla="*/ 32 w 264"/>
                  <a:gd name="T1" fmla="*/ 67 h 254"/>
                  <a:gd name="T2" fmla="*/ 4 w 264"/>
                  <a:gd name="T3" fmla="*/ 54 h 254"/>
                  <a:gd name="T4" fmla="*/ 0 w 264"/>
                  <a:gd name="T5" fmla="*/ 37 h 254"/>
                  <a:gd name="T6" fmla="*/ 37 w 264"/>
                  <a:gd name="T7" fmla="*/ 0 h 254"/>
                  <a:gd name="T8" fmla="*/ 65 w 264"/>
                  <a:gd name="T9" fmla="*/ 12 h 254"/>
                  <a:gd name="T10" fmla="*/ 69 w 264"/>
                  <a:gd name="T11" fmla="*/ 29 h 254"/>
                  <a:gd name="T12" fmla="*/ 32 w 264"/>
                  <a:gd name="T13" fmla="*/ 67 h 2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4" h="254">
                    <a:moveTo>
                      <a:pt x="121" y="254"/>
                    </a:moveTo>
                    <a:cubicBezTo>
                      <a:pt x="79" y="254"/>
                      <a:pt x="41" y="236"/>
                      <a:pt x="15" y="207"/>
                    </a:cubicBezTo>
                    <a:cubicBezTo>
                      <a:pt x="6" y="188"/>
                      <a:pt x="0" y="166"/>
                      <a:pt x="0" y="143"/>
                    </a:cubicBezTo>
                    <a:cubicBezTo>
                      <a:pt x="0" y="64"/>
                      <a:pt x="64" y="0"/>
                      <a:pt x="143" y="0"/>
                    </a:cubicBezTo>
                    <a:cubicBezTo>
                      <a:pt x="185" y="0"/>
                      <a:pt x="223" y="18"/>
                      <a:pt x="249" y="47"/>
                    </a:cubicBezTo>
                    <a:cubicBezTo>
                      <a:pt x="259" y="66"/>
                      <a:pt x="264" y="88"/>
                      <a:pt x="264" y="111"/>
                    </a:cubicBezTo>
                    <a:cubicBezTo>
                      <a:pt x="264" y="190"/>
                      <a:pt x="200" y="254"/>
                      <a:pt x="121" y="254"/>
                    </a:cubicBezTo>
                    <a:close/>
                  </a:path>
                </a:pathLst>
              </a:custGeom>
              <a:solidFill>
                <a:srgbClr val="57BF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538" name="Freeform 26">
                <a:extLst>
                  <a:ext uri="{FF2B5EF4-FFF2-40B4-BE49-F238E27FC236}">
                    <a16:creationId xmlns="" xmlns:a16="http://schemas.microsoft.com/office/drawing/2014/main" id="{75B9BB90-5479-47DC-8F26-E4882265D1DD}"/>
                  </a:ext>
                </a:extLst>
              </p:cNvPr>
              <p:cNvSpPr>
                <a:spLocks/>
              </p:cNvSpPr>
              <p:nvPr/>
            </p:nvSpPr>
            <p:spPr bwMode="auto">
              <a:xfrm>
                <a:off x="629" y="1422"/>
                <a:ext cx="180" cy="168"/>
              </a:xfrm>
              <a:custGeom>
                <a:avLst/>
                <a:gdLst>
                  <a:gd name="T0" fmla="*/ 38 w 251"/>
                  <a:gd name="T1" fmla="*/ 0 h 235"/>
                  <a:gd name="T2" fmla="*/ 64 w 251"/>
                  <a:gd name="T3" fmla="*/ 10 h 235"/>
                  <a:gd name="T4" fmla="*/ 67 w 251"/>
                  <a:gd name="T5" fmla="*/ 24 h 235"/>
                  <a:gd name="T6" fmla="*/ 28 w 251"/>
                  <a:gd name="T7" fmla="*/ 61 h 235"/>
                  <a:gd name="T8" fmla="*/ 3 w 251"/>
                  <a:gd name="T9" fmla="*/ 51 h 235"/>
                  <a:gd name="T10" fmla="*/ 0 w 251"/>
                  <a:gd name="T11" fmla="*/ 37 h 235"/>
                  <a:gd name="T12" fmla="*/ 38 w 251"/>
                  <a:gd name="T13" fmla="*/ 0 h 2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 h="235">
                    <a:moveTo>
                      <a:pt x="143" y="0"/>
                    </a:moveTo>
                    <a:cubicBezTo>
                      <a:pt x="181" y="0"/>
                      <a:pt x="215" y="14"/>
                      <a:pt x="241" y="39"/>
                    </a:cubicBezTo>
                    <a:cubicBezTo>
                      <a:pt x="248" y="55"/>
                      <a:pt x="251" y="73"/>
                      <a:pt x="251" y="92"/>
                    </a:cubicBezTo>
                    <a:cubicBezTo>
                      <a:pt x="251" y="171"/>
                      <a:pt x="187" y="235"/>
                      <a:pt x="108" y="235"/>
                    </a:cubicBezTo>
                    <a:cubicBezTo>
                      <a:pt x="70" y="235"/>
                      <a:pt x="36" y="220"/>
                      <a:pt x="10" y="196"/>
                    </a:cubicBezTo>
                    <a:cubicBezTo>
                      <a:pt x="3" y="179"/>
                      <a:pt x="0" y="161"/>
                      <a:pt x="0" y="143"/>
                    </a:cubicBezTo>
                    <a:cubicBezTo>
                      <a:pt x="0" y="64"/>
                      <a:pt x="64" y="0"/>
                      <a:pt x="143" y="0"/>
                    </a:cubicBez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539" name="Oval 27">
                <a:extLst>
                  <a:ext uri="{FF2B5EF4-FFF2-40B4-BE49-F238E27FC236}">
                    <a16:creationId xmlns="" xmlns:a16="http://schemas.microsoft.com/office/drawing/2014/main" id="{378C6F1E-ED8B-4636-A2F8-5314854AC8A3}"/>
                  </a:ext>
                </a:extLst>
              </p:cNvPr>
              <p:cNvSpPr>
                <a:spLocks noChangeArrowheads="1"/>
              </p:cNvSpPr>
              <p:nvPr/>
            </p:nvSpPr>
            <p:spPr bwMode="auto">
              <a:xfrm>
                <a:off x="604" y="1385"/>
                <a:ext cx="205" cy="205"/>
              </a:xfrm>
              <a:prstGeom prst="ellipse">
                <a:avLst/>
              </a:prstGeom>
              <a:noFill/>
              <a:ln w="190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540" name="Oval 28">
                <a:extLst>
                  <a:ext uri="{FF2B5EF4-FFF2-40B4-BE49-F238E27FC236}">
                    <a16:creationId xmlns="" xmlns:a16="http://schemas.microsoft.com/office/drawing/2014/main" id="{40D6B746-38B7-4DE5-8F86-DADC12C8A719}"/>
                  </a:ext>
                </a:extLst>
              </p:cNvPr>
              <p:cNvSpPr>
                <a:spLocks noChangeArrowheads="1"/>
              </p:cNvSpPr>
              <p:nvPr/>
            </p:nvSpPr>
            <p:spPr bwMode="auto">
              <a:xfrm>
                <a:off x="826" y="1385"/>
                <a:ext cx="205" cy="205"/>
              </a:xfrm>
              <a:prstGeom prst="ellipse">
                <a:avLst/>
              </a:prstGeom>
              <a:solidFill>
                <a:srgbClr val="5099B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541" name="Freeform 29">
                <a:extLst>
                  <a:ext uri="{FF2B5EF4-FFF2-40B4-BE49-F238E27FC236}">
                    <a16:creationId xmlns="" xmlns:a16="http://schemas.microsoft.com/office/drawing/2014/main" id="{E8D61B86-5328-4714-8C85-944873A0AFF4}"/>
                  </a:ext>
                </a:extLst>
              </p:cNvPr>
              <p:cNvSpPr>
                <a:spLocks/>
              </p:cNvSpPr>
              <p:nvPr/>
            </p:nvSpPr>
            <p:spPr bwMode="auto">
              <a:xfrm>
                <a:off x="842" y="1408"/>
                <a:ext cx="189" cy="182"/>
              </a:xfrm>
              <a:custGeom>
                <a:avLst/>
                <a:gdLst>
                  <a:gd name="T0" fmla="*/ 32 w 264"/>
                  <a:gd name="T1" fmla="*/ 67 h 254"/>
                  <a:gd name="T2" fmla="*/ 4 w 264"/>
                  <a:gd name="T3" fmla="*/ 54 h 254"/>
                  <a:gd name="T4" fmla="*/ 0 w 264"/>
                  <a:gd name="T5" fmla="*/ 37 h 254"/>
                  <a:gd name="T6" fmla="*/ 37 w 264"/>
                  <a:gd name="T7" fmla="*/ 0 h 254"/>
                  <a:gd name="T8" fmla="*/ 65 w 264"/>
                  <a:gd name="T9" fmla="*/ 12 h 254"/>
                  <a:gd name="T10" fmla="*/ 69 w 264"/>
                  <a:gd name="T11" fmla="*/ 29 h 254"/>
                  <a:gd name="T12" fmla="*/ 32 w 264"/>
                  <a:gd name="T13" fmla="*/ 67 h 2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4" h="254">
                    <a:moveTo>
                      <a:pt x="121" y="254"/>
                    </a:moveTo>
                    <a:cubicBezTo>
                      <a:pt x="79" y="254"/>
                      <a:pt x="41" y="236"/>
                      <a:pt x="15" y="207"/>
                    </a:cubicBezTo>
                    <a:cubicBezTo>
                      <a:pt x="5" y="188"/>
                      <a:pt x="0" y="166"/>
                      <a:pt x="0" y="143"/>
                    </a:cubicBezTo>
                    <a:cubicBezTo>
                      <a:pt x="0" y="64"/>
                      <a:pt x="64" y="0"/>
                      <a:pt x="143" y="0"/>
                    </a:cubicBezTo>
                    <a:cubicBezTo>
                      <a:pt x="185" y="0"/>
                      <a:pt x="223" y="18"/>
                      <a:pt x="249" y="47"/>
                    </a:cubicBezTo>
                    <a:cubicBezTo>
                      <a:pt x="258" y="66"/>
                      <a:pt x="264" y="88"/>
                      <a:pt x="264" y="111"/>
                    </a:cubicBezTo>
                    <a:cubicBezTo>
                      <a:pt x="264" y="190"/>
                      <a:pt x="200" y="254"/>
                      <a:pt x="121" y="254"/>
                    </a:cubicBezTo>
                    <a:close/>
                  </a:path>
                </a:pathLst>
              </a:custGeom>
              <a:solidFill>
                <a:srgbClr val="57BF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542" name="Freeform 30">
                <a:extLst>
                  <a:ext uri="{FF2B5EF4-FFF2-40B4-BE49-F238E27FC236}">
                    <a16:creationId xmlns="" xmlns:a16="http://schemas.microsoft.com/office/drawing/2014/main" id="{23398A64-DD29-4EFA-8819-6578F98A034E}"/>
                  </a:ext>
                </a:extLst>
              </p:cNvPr>
              <p:cNvSpPr>
                <a:spLocks/>
              </p:cNvSpPr>
              <p:nvPr/>
            </p:nvSpPr>
            <p:spPr bwMode="auto">
              <a:xfrm>
                <a:off x="850" y="1422"/>
                <a:ext cx="181" cy="168"/>
              </a:xfrm>
              <a:custGeom>
                <a:avLst/>
                <a:gdLst>
                  <a:gd name="T0" fmla="*/ 38 w 252"/>
                  <a:gd name="T1" fmla="*/ 0 h 235"/>
                  <a:gd name="T2" fmla="*/ 64 w 252"/>
                  <a:gd name="T3" fmla="*/ 10 h 235"/>
                  <a:gd name="T4" fmla="*/ 67 w 252"/>
                  <a:gd name="T5" fmla="*/ 24 h 235"/>
                  <a:gd name="T6" fmla="*/ 29 w 252"/>
                  <a:gd name="T7" fmla="*/ 61 h 235"/>
                  <a:gd name="T8" fmla="*/ 3 w 252"/>
                  <a:gd name="T9" fmla="*/ 51 h 235"/>
                  <a:gd name="T10" fmla="*/ 0 w 252"/>
                  <a:gd name="T11" fmla="*/ 37 h 235"/>
                  <a:gd name="T12" fmla="*/ 38 w 252"/>
                  <a:gd name="T13" fmla="*/ 0 h 2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2" h="235">
                    <a:moveTo>
                      <a:pt x="143" y="0"/>
                    </a:moveTo>
                    <a:cubicBezTo>
                      <a:pt x="181" y="0"/>
                      <a:pt x="216" y="14"/>
                      <a:pt x="241" y="39"/>
                    </a:cubicBezTo>
                    <a:cubicBezTo>
                      <a:pt x="248" y="55"/>
                      <a:pt x="252" y="73"/>
                      <a:pt x="252" y="92"/>
                    </a:cubicBezTo>
                    <a:cubicBezTo>
                      <a:pt x="252" y="171"/>
                      <a:pt x="188" y="235"/>
                      <a:pt x="109" y="235"/>
                    </a:cubicBezTo>
                    <a:cubicBezTo>
                      <a:pt x="71" y="235"/>
                      <a:pt x="36" y="220"/>
                      <a:pt x="11" y="196"/>
                    </a:cubicBezTo>
                    <a:cubicBezTo>
                      <a:pt x="4" y="179"/>
                      <a:pt x="0" y="161"/>
                      <a:pt x="0" y="143"/>
                    </a:cubicBezTo>
                    <a:cubicBezTo>
                      <a:pt x="0" y="64"/>
                      <a:pt x="64" y="0"/>
                      <a:pt x="143" y="0"/>
                    </a:cubicBez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543" name="Oval 31">
                <a:extLst>
                  <a:ext uri="{FF2B5EF4-FFF2-40B4-BE49-F238E27FC236}">
                    <a16:creationId xmlns="" xmlns:a16="http://schemas.microsoft.com/office/drawing/2014/main" id="{FB0ACF2B-C757-4220-92AD-4CEC2715DD4D}"/>
                  </a:ext>
                </a:extLst>
              </p:cNvPr>
              <p:cNvSpPr>
                <a:spLocks noChangeArrowheads="1"/>
              </p:cNvSpPr>
              <p:nvPr/>
            </p:nvSpPr>
            <p:spPr bwMode="auto">
              <a:xfrm>
                <a:off x="826" y="1385"/>
                <a:ext cx="205" cy="205"/>
              </a:xfrm>
              <a:prstGeom prst="ellipse">
                <a:avLst/>
              </a:prstGeom>
              <a:noFill/>
              <a:ln w="190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544" name="Oval 32">
                <a:extLst>
                  <a:ext uri="{FF2B5EF4-FFF2-40B4-BE49-F238E27FC236}">
                    <a16:creationId xmlns="" xmlns:a16="http://schemas.microsoft.com/office/drawing/2014/main" id="{C83B894C-0018-4B8E-9F9B-4DD404426FA1}"/>
                  </a:ext>
                </a:extLst>
              </p:cNvPr>
              <p:cNvSpPr>
                <a:spLocks noChangeArrowheads="1"/>
              </p:cNvSpPr>
              <p:nvPr/>
            </p:nvSpPr>
            <p:spPr bwMode="auto">
              <a:xfrm>
                <a:off x="1048" y="1385"/>
                <a:ext cx="205" cy="205"/>
              </a:xfrm>
              <a:prstGeom prst="ellipse">
                <a:avLst/>
              </a:prstGeom>
              <a:solidFill>
                <a:srgbClr val="5099B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545" name="Freeform 33">
                <a:extLst>
                  <a:ext uri="{FF2B5EF4-FFF2-40B4-BE49-F238E27FC236}">
                    <a16:creationId xmlns="" xmlns:a16="http://schemas.microsoft.com/office/drawing/2014/main" id="{D803283A-E21E-4A99-AA93-D9B609BFBC1C}"/>
                  </a:ext>
                </a:extLst>
              </p:cNvPr>
              <p:cNvSpPr>
                <a:spLocks/>
              </p:cNvSpPr>
              <p:nvPr/>
            </p:nvSpPr>
            <p:spPr bwMode="auto">
              <a:xfrm>
                <a:off x="1063" y="1408"/>
                <a:ext cx="190" cy="182"/>
              </a:xfrm>
              <a:custGeom>
                <a:avLst/>
                <a:gdLst>
                  <a:gd name="T0" fmla="*/ 32 w 264"/>
                  <a:gd name="T1" fmla="*/ 67 h 254"/>
                  <a:gd name="T2" fmla="*/ 4 w 264"/>
                  <a:gd name="T3" fmla="*/ 54 h 254"/>
                  <a:gd name="T4" fmla="*/ 0 w 264"/>
                  <a:gd name="T5" fmla="*/ 37 h 254"/>
                  <a:gd name="T6" fmla="*/ 38 w 264"/>
                  <a:gd name="T7" fmla="*/ 0 h 254"/>
                  <a:gd name="T8" fmla="*/ 67 w 264"/>
                  <a:gd name="T9" fmla="*/ 12 h 254"/>
                  <a:gd name="T10" fmla="*/ 71 w 264"/>
                  <a:gd name="T11" fmla="*/ 29 h 254"/>
                  <a:gd name="T12" fmla="*/ 32 w 264"/>
                  <a:gd name="T13" fmla="*/ 67 h 2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4" h="254">
                    <a:moveTo>
                      <a:pt x="121" y="254"/>
                    </a:moveTo>
                    <a:cubicBezTo>
                      <a:pt x="79" y="254"/>
                      <a:pt x="41" y="236"/>
                      <a:pt x="15" y="207"/>
                    </a:cubicBezTo>
                    <a:cubicBezTo>
                      <a:pt x="6" y="188"/>
                      <a:pt x="0" y="166"/>
                      <a:pt x="0" y="143"/>
                    </a:cubicBezTo>
                    <a:cubicBezTo>
                      <a:pt x="0" y="64"/>
                      <a:pt x="64" y="0"/>
                      <a:pt x="143" y="0"/>
                    </a:cubicBezTo>
                    <a:cubicBezTo>
                      <a:pt x="185" y="0"/>
                      <a:pt x="223" y="18"/>
                      <a:pt x="249" y="47"/>
                    </a:cubicBezTo>
                    <a:cubicBezTo>
                      <a:pt x="259" y="66"/>
                      <a:pt x="264" y="88"/>
                      <a:pt x="264" y="111"/>
                    </a:cubicBezTo>
                    <a:cubicBezTo>
                      <a:pt x="264" y="190"/>
                      <a:pt x="200" y="254"/>
                      <a:pt x="121" y="254"/>
                    </a:cubicBezTo>
                    <a:close/>
                  </a:path>
                </a:pathLst>
              </a:custGeom>
              <a:solidFill>
                <a:srgbClr val="57BF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546" name="Freeform 34">
                <a:extLst>
                  <a:ext uri="{FF2B5EF4-FFF2-40B4-BE49-F238E27FC236}">
                    <a16:creationId xmlns="" xmlns:a16="http://schemas.microsoft.com/office/drawing/2014/main" id="{49BF465D-C1B7-451C-88C2-FC315C7E2C8D}"/>
                  </a:ext>
                </a:extLst>
              </p:cNvPr>
              <p:cNvSpPr>
                <a:spLocks/>
              </p:cNvSpPr>
              <p:nvPr/>
            </p:nvSpPr>
            <p:spPr bwMode="auto">
              <a:xfrm>
                <a:off x="1073" y="1422"/>
                <a:ext cx="180" cy="168"/>
              </a:xfrm>
              <a:custGeom>
                <a:avLst/>
                <a:gdLst>
                  <a:gd name="T0" fmla="*/ 38 w 251"/>
                  <a:gd name="T1" fmla="*/ 0 h 235"/>
                  <a:gd name="T2" fmla="*/ 64 w 251"/>
                  <a:gd name="T3" fmla="*/ 10 h 235"/>
                  <a:gd name="T4" fmla="*/ 67 w 251"/>
                  <a:gd name="T5" fmla="*/ 24 h 235"/>
                  <a:gd name="T6" fmla="*/ 28 w 251"/>
                  <a:gd name="T7" fmla="*/ 61 h 235"/>
                  <a:gd name="T8" fmla="*/ 3 w 251"/>
                  <a:gd name="T9" fmla="*/ 51 h 235"/>
                  <a:gd name="T10" fmla="*/ 0 w 251"/>
                  <a:gd name="T11" fmla="*/ 37 h 235"/>
                  <a:gd name="T12" fmla="*/ 38 w 251"/>
                  <a:gd name="T13" fmla="*/ 0 h 2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 h="235">
                    <a:moveTo>
                      <a:pt x="143" y="0"/>
                    </a:moveTo>
                    <a:cubicBezTo>
                      <a:pt x="181" y="0"/>
                      <a:pt x="215" y="14"/>
                      <a:pt x="241" y="39"/>
                    </a:cubicBezTo>
                    <a:cubicBezTo>
                      <a:pt x="248" y="55"/>
                      <a:pt x="251" y="73"/>
                      <a:pt x="251" y="92"/>
                    </a:cubicBezTo>
                    <a:cubicBezTo>
                      <a:pt x="251" y="171"/>
                      <a:pt x="187" y="235"/>
                      <a:pt x="108" y="235"/>
                    </a:cubicBezTo>
                    <a:cubicBezTo>
                      <a:pt x="70" y="235"/>
                      <a:pt x="36" y="220"/>
                      <a:pt x="10" y="196"/>
                    </a:cubicBezTo>
                    <a:cubicBezTo>
                      <a:pt x="3" y="179"/>
                      <a:pt x="0" y="161"/>
                      <a:pt x="0" y="143"/>
                    </a:cubicBezTo>
                    <a:cubicBezTo>
                      <a:pt x="0" y="64"/>
                      <a:pt x="64" y="0"/>
                      <a:pt x="143" y="0"/>
                    </a:cubicBez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547" name="Oval 35">
                <a:extLst>
                  <a:ext uri="{FF2B5EF4-FFF2-40B4-BE49-F238E27FC236}">
                    <a16:creationId xmlns="" xmlns:a16="http://schemas.microsoft.com/office/drawing/2014/main" id="{D72DAE53-9D4A-4ED7-AD46-415FA0940E01}"/>
                  </a:ext>
                </a:extLst>
              </p:cNvPr>
              <p:cNvSpPr>
                <a:spLocks noChangeArrowheads="1"/>
              </p:cNvSpPr>
              <p:nvPr/>
            </p:nvSpPr>
            <p:spPr bwMode="auto">
              <a:xfrm>
                <a:off x="1048" y="1385"/>
                <a:ext cx="205" cy="205"/>
              </a:xfrm>
              <a:prstGeom prst="ellipse">
                <a:avLst/>
              </a:prstGeom>
              <a:noFill/>
              <a:ln w="190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548" name="Oval 36">
                <a:extLst>
                  <a:ext uri="{FF2B5EF4-FFF2-40B4-BE49-F238E27FC236}">
                    <a16:creationId xmlns="" xmlns:a16="http://schemas.microsoft.com/office/drawing/2014/main" id="{1E36282F-6C36-4627-B65E-3ECC33CCDBA1}"/>
                  </a:ext>
                </a:extLst>
              </p:cNvPr>
              <p:cNvSpPr>
                <a:spLocks noChangeArrowheads="1"/>
              </p:cNvSpPr>
              <p:nvPr/>
            </p:nvSpPr>
            <p:spPr bwMode="auto">
              <a:xfrm>
                <a:off x="1270" y="1385"/>
                <a:ext cx="205" cy="205"/>
              </a:xfrm>
              <a:prstGeom prst="ellipse">
                <a:avLst/>
              </a:prstGeom>
              <a:solidFill>
                <a:srgbClr val="5099B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549" name="Freeform 37">
                <a:extLst>
                  <a:ext uri="{FF2B5EF4-FFF2-40B4-BE49-F238E27FC236}">
                    <a16:creationId xmlns="" xmlns:a16="http://schemas.microsoft.com/office/drawing/2014/main" id="{AEB7591F-A649-45E6-913C-E178345CBD8D}"/>
                  </a:ext>
                </a:extLst>
              </p:cNvPr>
              <p:cNvSpPr>
                <a:spLocks/>
              </p:cNvSpPr>
              <p:nvPr/>
            </p:nvSpPr>
            <p:spPr bwMode="auto">
              <a:xfrm>
                <a:off x="1286" y="1408"/>
                <a:ext cx="189" cy="182"/>
              </a:xfrm>
              <a:custGeom>
                <a:avLst/>
                <a:gdLst>
                  <a:gd name="T0" fmla="*/ 32 w 264"/>
                  <a:gd name="T1" fmla="*/ 67 h 254"/>
                  <a:gd name="T2" fmla="*/ 4 w 264"/>
                  <a:gd name="T3" fmla="*/ 54 h 254"/>
                  <a:gd name="T4" fmla="*/ 0 w 264"/>
                  <a:gd name="T5" fmla="*/ 37 h 254"/>
                  <a:gd name="T6" fmla="*/ 37 w 264"/>
                  <a:gd name="T7" fmla="*/ 0 h 254"/>
                  <a:gd name="T8" fmla="*/ 65 w 264"/>
                  <a:gd name="T9" fmla="*/ 12 h 254"/>
                  <a:gd name="T10" fmla="*/ 69 w 264"/>
                  <a:gd name="T11" fmla="*/ 29 h 254"/>
                  <a:gd name="T12" fmla="*/ 32 w 264"/>
                  <a:gd name="T13" fmla="*/ 67 h 2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4" h="254">
                    <a:moveTo>
                      <a:pt x="121" y="254"/>
                    </a:moveTo>
                    <a:cubicBezTo>
                      <a:pt x="79" y="254"/>
                      <a:pt x="41" y="236"/>
                      <a:pt x="15" y="207"/>
                    </a:cubicBezTo>
                    <a:cubicBezTo>
                      <a:pt x="5" y="188"/>
                      <a:pt x="0" y="166"/>
                      <a:pt x="0" y="143"/>
                    </a:cubicBezTo>
                    <a:cubicBezTo>
                      <a:pt x="0" y="64"/>
                      <a:pt x="64" y="0"/>
                      <a:pt x="143" y="0"/>
                    </a:cubicBezTo>
                    <a:cubicBezTo>
                      <a:pt x="185" y="0"/>
                      <a:pt x="223" y="18"/>
                      <a:pt x="249" y="47"/>
                    </a:cubicBezTo>
                    <a:cubicBezTo>
                      <a:pt x="258" y="66"/>
                      <a:pt x="264" y="88"/>
                      <a:pt x="264" y="111"/>
                    </a:cubicBezTo>
                    <a:cubicBezTo>
                      <a:pt x="264" y="190"/>
                      <a:pt x="200" y="254"/>
                      <a:pt x="121" y="254"/>
                    </a:cubicBezTo>
                    <a:close/>
                  </a:path>
                </a:pathLst>
              </a:custGeom>
              <a:solidFill>
                <a:srgbClr val="57BF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550" name="Freeform 38">
                <a:extLst>
                  <a:ext uri="{FF2B5EF4-FFF2-40B4-BE49-F238E27FC236}">
                    <a16:creationId xmlns="" xmlns:a16="http://schemas.microsoft.com/office/drawing/2014/main" id="{E360C967-231D-4126-B66B-6BB81CDBD1B7}"/>
                  </a:ext>
                </a:extLst>
              </p:cNvPr>
              <p:cNvSpPr>
                <a:spLocks/>
              </p:cNvSpPr>
              <p:nvPr/>
            </p:nvSpPr>
            <p:spPr bwMode="auto">
              <a:xfrm>
                <a:off x="1294" y="1422"/>
                <a:ext cx="181" cy="168"/>
              </a:xfrm>
              <a:custGeom>
                <a:avLst/>
                <a:gdLst>
                  <a:gd name="T0" fmla="*/ 38 w 252"/>
                  <a:gd name="T1" fmla="*/ 0 h 235"/>
                  <a:gd name="T2" fmla="*/ 64 w 252"/>
                  <a:gd name="T3" fmla="*/ 10 h 235"/>
                  <a:gd name="T4" fmla="*/ 67 w 252"/>
                  <a:gd name="T5" fmla="*/ 24 h 235"/>
                  <a:gd name="T6" fmla="*/ 29 w 252"/>
                  <a:gd name="T7" fmla="*/ 61 h 235"/>
                  <a:gd name="T8" fmla="*/ 3 w 252"/>
                  <a:gd name="T9" fmla="*/ 51 h 235"/>
                  <a:gd name="T10" fmla="*/ 0 w 252"/>
                  <a:gd name="T11" fmla="*/ 37 h 235"/>
                  <a:gd name="T12" fmla="*/ 38 w 252"/>
                  <a:gd name="T13" fmla="*/ 0 h 2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2" h="235">
                    <a:moveTo>
                      <a:pt x="143" y="0"/>
                    </a:moveTo>
                    <a:cubicBezTo>
                      <a:pt x="181" y="0"/>
                      <a:pt x="216" y="14"/>
                      <a:pt x="241" y="39"/>
                    </a:cubicBezTo>
                    <a:cubicBezTo>
                      <a:pt x="248" y="55"/>
                      <a:pt x="252" y="73"/>
                      <a:pt x="252" y="92"/>
                    </a:cubicBezTo>
                    <a:cubicBezTo>
                      <a:pt x="252" y="171"/>
                      <a:pt x="188" y="235"/>
                      <a:pt x="109" y="235"/>
                    </a:cubicBezTo>
                    <a:cubicBezTo>
                      <a:pt x="71" y="235"/>
                      <a:pt x="36" y="220"/>
                      <a:pt x="10" y="196"/>
                    </a:cubicBezTo>
                    <a:cubicBezTo>
                      <a:pt x="4" y="179"/>
                      <a:pt x="0" y="161"/>
                      <a:pt x="0" y="143"/>
                    </a:cubicBezTo>
                    <a:cubicBezTo>
                      <a:pt x="0" y="64"/>
                      <a:pt x="64" y="0"/>
                      <a:pt x="143" y="0"/>
                    </a:cubicBez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551" name="Oval 39">
                <a:extLst>
                  <a:ext uri="{FF2B5EF4-FFF2-40B4-BE49-F238E27FC236}">
                    <a16:creationId xmlns="" xmlns:a16="http://schemas.microsoft.com/office/drawing/2014/main" id="{5A450305-3B15-40E3-8094-F92C9F5544DF}"/>
                  </a:ext>
                </a:extLst>
              </p:cNvPr>
              <p:cNvSpPr>
                <a:spLocks noChangeArrowheads="1"/>
              </p:cNvSpPr>
              <p:nvPr/>
            </p:nvSpPr>
            <p:spPr bwMode="auto">
              <a:xfrm>
                <a:off x="1270" y="1385"/>
                <a:ext cx="205" cy="205"/>
              </a:xfrm>
              <a:prstGeom prst="ellipse">
                <a:avLst/>
              </a:prstGeom>
              <a:noFill/>
              <a:ln w="190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552" name="Oval 40">
                <a:extLst>
                  <a:ext uri="{FF2B5EF4-FFF2-40B4-BE49-F238E27FC236}">
                    <a16:creationId xmlns="" xmlns:a16="http://schemas.microsoft.com/office/drawing/2014/main" id="{1EF646F5-A220-4BF5-9813-9E3D91560C3C}"/>
                  </a:ext>
                </a:extLst>
              </p:cNvPr>
              <p:cNvSpPr>
                <a:spLocks noChangeArrowheads="1"/>
              </p:cNvSpPr>
              <p:nvPr/>
            </p:nvSpPr>
            <p:spPr bwMode="auto">
              <a:xfrm>
                <a:off x="1492" y="1385"/>
                <a:ext cx="205" cy="205"/>
              </a:xfrm>
              <a:prstGeom prst="ellipse">
                <a:avLst/>
              </a:prstGeom>
              <a:solidFill>
                <a:srgbClr val="5099B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553" name="Freeform 41">
                <a:extLst>
                  <a:ext uri="{FF2B5EF4-FFF2-40B4-BE49-F238E27FC236}">
                    <a16:creationId xmlns="" xmlns:a16="http://schemas.microsoft.com/office/drawing/2014/main" id="{5CE05A76-EE91-4C76-A8A0-81B482C407C1}"/>
                  </a:ext>
                </a:extLst>
              </p:cNvPr>
              <p:cNvSpPr>
                <a:spLocks/>
              </p:cNvSpPr>
              <p:nvPr/>
            </p:nvSpPr>
            <p:spPr bwMode="auto">
              <a:xfrm>
                <a:off x="1507" y="1408"/>
                <a:ext cx="190" cy="182"/>
              </a:xfrm>
              <a:custGeom>
                <a:avLst/>
                <a:gdLst>
                  <a:gd name="T0" fmla="*/ 32 w 264"/>
                  <a:gd name="T1" fmla="*/ 67 h 254"/>
                  <a:gd name="T2" fmla="*/ 4 w 264"/>
                  <a:gd name="T3" fmla="*/ 54 h 254"/>
                  <a:gd name="T4" fmla="*/ 0 w 264"/>
                  <a:gd name="T5" fmla="*/ 37 h 254"/>
                  <a:gd name="T6" fmla="*/ 38 w 264"/>
                  <a:gd name="T7" fmla="*/ 0 h 254"/>
                  <a:gd name="T8" fmla="*/ 67 w 264"/>
                  <a:gd name="T9" fmla="*/ 12 h 254"/>
                  <a:gd name="T10" fmla="*/ 71 w 264"/>
                  <a:gd name="T11" fmla="*/ 29 h 254"/>
                  <a:gd name="T12" fmla="*/ 32 w 264"/>
                  <a:gd name="T13" fmla="*/ 67 h 2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4" h="254">
                    <a:moveTo>
                      <a:pt x="121" y="254"/>
                    </a:moveTo>
                    <a:cubicBezTo>
                      <a:pt x="79" y="254"/>
                      <a:pt x="41" y="236"/>
                      <a:pt x="15" y="207"/>
                    </a:cubicBezTo>
                    <a:cubicBezTo>
                      <a:pt x="5" y="188"/>
                      <a:pt x="0" y="166"/>
                      <a:pt x="0" y="143"/>
                    </a:cubicBezTo>
                    <a:cubicBezTo>
                      <a:pt x="0" y="64"/>
                      <a:pt x="64" y="0"/>
                      <a:pt x="143" y="0"/>
                    </a:cubicBezTo>
                    <a:cubicBezTo>
                      <a:pt x="185" y="0"/>
                      <a:pt x="223" y="18"/>
                      <a:pt x="249" y="47"/>
                    </a:cubicBezTo>
                    <a:cubicBezTo>
                      <a:pt x="259" y="66"/>
                      <a:pt x="264" y="88"/>
                      <a:pt x="264" y="111"/>
                    </a:cubicBezTo>
                    <a:cubicBezTo>
                      <a:pt x="264" y="190"/>
                      <a:pt x="200" y="254"/>
                      <a:pt x="121" y="254"/>
                    </a:cubicBezTo>
                    <a:close/>
                  </a:path>
                </a:pathLst>
              </a:custGeom>
              <a:solidFill>
                <a:srgbClr val="57BF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554" name="Freeform 42">
                <a:extLst>
                  <a:ext uri="{FF2B5EF4-FFF2-40B4-BE49-F238E27FC236}">
                    <a16:creationId xmlns="" xmlns:a16="http://schemas.microsoft.com/office/drawing/2014/main" id="{743B71C0-43D4-410F-BF17-FA42AE10CC58}"/>
                  </a:ext>
                </a:extLst>
              </p:cNvPr>
              <p:cNvSpPr>
                <a:spLocks/>
              </p:cNvSpPr>
              <p:nvPr/>
            </p:nvSpPr>
            <p:spPr bwMode="auto">
              <a:xfrm>
                <a:off x="1517" y="1422"/>
                <a:ext cx="180" cy="168"/>
              </a:xfrm>
              <a:custGeom>
                <a:avLst/>
                <a:gdLst>
                  <a:gd name="T0" fmla="*/ 38 w 251"/>
                  <a:gd name="T1" fmla="*/ 0 h 235"/>
                  <a:gd name="T2" fmla="*/ 64 w 251"/>
                  <a:gd name="T3" fmla="*/ 10 h 235"/>
                  <a:gd name="T4" fmla="*/ 67 w 251"/>
                  <a:gd name="T5" fmla="*/ 24 h 235"/>
                  <a:gd name="T6" fmla="*/ 28 w 251"/>
                  <a:gd name="T7" fmla="*/ 61 h 235"/>
                  <a:gd name="T8" fmla="*/ 3 w 251"/>
                  <a:gd name="T9" fmla="*/ 51 h 235"/>
                  <a:gd name="T10" fmla="*/ 0 w 251"/>
                  <a:gd name="T11" fmla="*/ 37 h 235"/>
                  <a:gd name="T12" fmla="*/ 38 w 251"/>
                  <a:gd name="T13" fmla="*/ 0 h 2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 h="235">
                    <a:moveTo>
                      <a:pt x="143" y="0"/>
                    </a:moveTo>
                    <a:cubicBezTo>
                      <a:pt x="181" y="0"/>
                      <a:pt x="215" y="14"/>
                      <a:pt x="241" y="39"/>
                    </a:cubicBezTo>
                    <a:cubicBezTo>
                      <a:pt x="247" y="55"/>
                      <a:pt x="251" y="73"/>
                      <a:pt x="251" y="92"/>
                    </a:cubicBezTo>
                    <a:cubicBezTo>
                      <a:pt x="251" y="171"/>
                      <a:pt x="187" y="235"/>
                      <a:pt x="108" y="235"/>
                    </a:cubicBezTo>
                    <a:cubicBezTo>
                      <a:pt x="70" y="235"/>
                      <a:pt x="35" y="220"/>
                      <a:pt x="10" y="196"/>
                    </a:cubicBezTo>
                    <a:cubicBezTo>
                      <a:pt x="3" y="179"/>
                      <a:pt x="0" y="161"/>
                      <a:pt x="0" y="143"/>
                    </a:cubicBezTo>
                    <a:cubicBezTo>
                      <a:pt x="0" y="64"/>
                      <a:pt x="64" y="0"/>
                      <a:pt x="143" y="0"/>
                    </a:cubicBez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555" name="Oval 43">
                <a:extLst>
                  <a:ext uri="{FF2B5EF4-FFF2-40B4-BE49-F238E27FC236}">
                    <a16:creationId xmlns="" xmlns:a16="http://schemas.microsoft.com/office/drawing/2014/main" id="{360DC044-BA15-4F08-9A28-0139396605E7}"/>
                  </a:ext>
                </a:extLst>
              </p:cNvPr>
              <p:cNvSpPr>
                <a:spLocks noChangeArrowheads="1"/>
              </p:cNvSpPr>
              <p:nvPr/>
            </p:nvSpPr>
            <p:spPr bwMode="auto">
              <a:xfrm>
                <a:off x="1492" y="1385"/>
                <a:ext cx="205" cy="205"/>
              </a:xfrm>
              <a:prstGeom prst="ellipse">
                <a:avLst/>
              </a:prstGeom>
              <a:noFill/>
              <a:ln w="190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556" name="Oval 44">
                <a:extLst>
                  <a:ext uri="{FF2B5EF4-FFF2-40B4-BE49-F238E27FC236}">
                    <a16:creationId xmlns="" xmlns:a16="http://schemas.microsoft.com/office/drawing/2014/main" id="{68BE53B0-9D56-441D-AFFF-CD868F356583}"/>
                  </a:ext>
                </a:extLst>
              </p:cNvPr>
              <p:cNvSpPr>
                <a:spLocks noChangeArrowheads="1"/>
              </p:cNvSpPr>
              <p:nvPr/>
            </p:nvSpPr>
            <p:spPr bwMode="auto">
              <a:xfrm>
                <a:off x="1714" y="1385"/>
                <a:ext cx="205" cy="205"/>
              </a:xfrm>
              <a:prstGeom prst="ellipse">
                <a:avLst/>
              </a:prstGeom>
              <a:solidFill>
                <a:srgbClr val="5099B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557" name="Freeform 45">
                <a:extLst>
                  <a:ext uri="{FF2B5EF4-FFF2-40B4-BE49-F238E27FC236}">
                    <a16:creationId xmlns="" xmlns:a16="http://schemas.microsoft.com/office/drawing/2014/main" id="{D9E91129-FCEE-4C4D-ADE1-10A898565EA0}"/>
                  </a:ext>
                </a:extLst>
              </p:cNvPr>
              <p:cNvSpPr>
                <a:spLocks/>
              </p:cNvSpPr>
              <p:nvPr/>
            </p:nvSpPr>
            <p:spPr bwMode="auto">
              <a:xfrm>
                <a:off x="1729" y="1408"/>
                <a:ext cx="190" cy="182"/>
              </a:xfrm>
              <a:custGeom>
                <a:avLst/>
                <a:gdLst>
                  <a:gd name="T0" fmla="*/ 32 w 265"/>
                  <a:gd name="T1" fmla="*/ 67 h 254"/>
                  <a:gd name="T2" fmla="*/ 4 w 265"/>
                  <a:gd name="T3" fmla="*/ 54 h 254"/>
                  <a:gd name="T4" fmla="*/ 0 w 265"/>
                  <a:gd name="T5" fmla="*/ 37 h 254"/>
                  <a:gd name="T6" fmla="*/ 38 w 265"/>
                  <a:gd name="T7" fmla="*/ 0 h 254"/>
                  <a:gd name="T8" fmla="*/ 66 w 265"/>
                  <a:gd name="T9" fmla="*/ 12 h 254"/>
                  <a:gd name="T10" fmla="*/ 70 w 265"/>
                  <a:gd name="T11" fmla="*/ 29 h 254"/>
                  <a:gd name="T12" fmla="*/ 32 w 265"/>
                  <a:gd name="T13" fmla="*/ 67 h 2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5" h="254">
                    <a:moveTo>
                      <a:pt x="122" y="254"/>
                    </a:moveTo>
                    <a:cubicBezTo>
                      <a:pt x="79" y="254"/>
                      <a:pt x="42" y="236"/>
                      <a:pt x="15" y="207"/>
                    </a:cubicBezTo>
                    <a:cubicBezTo>
                      <a:pt x="6" y="188"/>
                      <a:pt x="0" y="166"/>
                      <a:pt x="0" y="143"/>
                    </a:cubicBezTo>
                    <a:cubicBezTo>
                      <a:pt x="0" y="64"/>
                      <a:pt x="64" y="0"/>
                      <a:pt x="143" y="0"/>
                    </a:cubicBezTo>
                    <a:cubicBezTo>
                      <a:pt x="186" y="0"/>
                      <a:pt x="223" y="18"/>
                      <a:pt x="250" y="47"/>
                    </a:cubicBezTo>
                    <a:cubicBezTo>
                      <a:pt x="259" y="66"/>
                      <a:pt x="265" y="88"/>
                      <a:pt x="265" y="111"/>
                    </a:cubicBezTo>
                    <a:cubicBezTo>
                      <a:pt x="265" y="190"/>
                      <a:pt x="201" y="254"/>
                      <a:pt x="122" y="254"/>
                    </a:cubicBezTo>
                    <a:close/>
                  </a:path>
                </a:pathLst>
              </a:custGeom>
              <a:solidFill>
                <a:srgbClr val="57BF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558" name="Freeform 46">
                <a:extLst>
                  <a:ext uri="{FF2B5EF4-FFF2-40B4-BE49-F238E27FC236}">
                    <a16:creationId xmlns="" xmlns:a16="http://schemas.microsoft.com/office/drawing/2014/main" id="{93B7E8C7-3699-4ACC-830A-EAAA2EF28FB7}"/>
                  </a:ext>
                </a:extLst>
              </p:cNvPr>
              <p:cNvSpPr>
                <a:spLocks/>
              </p:cNvSpPr>
              <p:nvPr/>
            </p:nvSpPr>
            <p:spPr bwMode="auto">
              <a:xfrm>
                <a:off x="1738" y="1422"/>
                <a:ext cx="181" cy="168"/>
              </a:xfrm>
              <a:custGeom>
                <a:avLst/>
                <a:gdLst>
                  <a:gd name="T0" fmla="*/ 38 w 252"/>
                  <a:gd name="T1" fmla="*/ 0 h 235"/>
                  <a:gd name="T2" fmla="*/ 64 w 252"/>
                  <a:gd name="T3" fmla="*/ 10 h 235"/>
                  <a:gd name="T4" fmla="*/ 67 w 252"/>
                  <a:gd name="T5" fmla="*/ 24 h 235"/>
                  <a:gd name="T6" fmla="*/ 29 w 252"/>
                  <a:gd name="T7" fmla="*/ 61 h 235"/>
                  <a:gd name="T8" fmla="*/ 3 w 252"/>
                  <a:gd name="T9" fmla="*/ 51 h 235"/>
                  <a:gd name="T10" fmla="*/ 0 w 252"/>
                  <a:gd name="T11" fmla="*/ 37 h 235"/>
                  <a:gd name="T12" fmla="*/ 38 w 252"/>
                  <a:gd name="T13" fmla="*/ 0 h 2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2" h="235">
                    <a:moveTo>
                      <a:pt x="143" y="0"/>
                    </a:moveTo>
                    <a:cubicBezTo>
                      <a:pt x="181" y="0"/>
                      <a:pt x="216" y="14"/>
                      <a:pt x="241" y="39"/>
                    </a:cubicBezTo>
                    <a:cubicBezTo>
                      <a:pt x="248" y="55"/>
                      <a:pt x="252" y="73"/>
                      <a:pt x="252" y="92"/>
                    </a:cubicBezTo>
                    <a:cubicBezTo>
                      <a:pt x="252" y="171"/>
                      <a:pt x="188" y="235"/>
                      <a:pt x="109" y="235"/>
                    </a:cubicBezTo>
                    <a:cubicBezTo>
                      <a:pt x="70" y="235"/>
                      <a:pt x="36" y="220"/>
                      <a:pt x="10" y="196"/>
                    </a:cubicBezTo>
                    <a:cubicBezTo>
                      <a:pt x="4" y="179"/>
                      <a:pt x="0" y="161"/>
                      <a:pt x="0" y="143"/>
                    </a:cubicBezTo>
                    <a:cubicBezTo>
                      <a:pt x="0" y="64"/>
                      <a:pt x="64" y="0"/>
                      <a:pt x="143" y="0"/>
                    </a:cubicBez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559" name="Oval 47">
                <a:extLst>
                  <a:ext uri="{FF2B5EF4-FFF2-40B4-BE49-F238E27FC236}">
                    <a16:creationId xmlns="" xmlns:a16="http://schemas.microsoft.com/office/drawing/2014/main" id="{0A608305-CDB7-457E-B12F-6A198BC3CC77}"/>
                  </a:ext>
                </a:extLst>
              </p:cNvPr>
              <p:cNvSpPr>
                <a:spLocks noChangeArrowheads="1"/>
              </p:cNvSpPr>
              <p:nvPr/>
            </p:nvSpPr>
            <p:spPr bwMode="auto">
              <a:xfrm>
                <a:off x="1714" y="1385"/>
                <a:ext cx="205" cy="205"/>
              </a:xfrm>
              <a:prstGeom prst="ellipse">
                <a:avLst/>
              </a:prstGeom>
              <a:noFill/>
              <a:ln w="190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560" name="Oval 48">
                <a:extLst>
                  <a:ext uri="{FF2B5EF4-FFF2-40B4-BE49-F238E27FC236}">
                    <a16:creationId xmlns="" xmlns:a16="http://schemas.microsoft.com/office/drawing/2014/main" id="{137DF714-1CC9-48E1-A9E8-C0546335577E}"/>
                  </a:ext>
                </a:extLst>
              </p:cNvPr>
              <p:cNvSpPr>
                <a:spLocks noChangeArrowheads="1"/>
              </p:cNvSpPr>
              <p:nvPr/>
            </p:nvSpPr>
            <p:spPr bwMode="auto">
              <a:xfrm>
                <a:off x="604" y="1605"/>
                <a:ext cx="205" cy="205"/>
              </a:xfrm>
              <a:prstGeom prst="ellipse">
                <a:avLst/>
              </a:prstGeom>
              <a:solidFill>
                <a:srgbClr val="5099B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561" name="Freeform 49">
                <a:extLst>
                  <a:ext uri="{FF2B5EF4-FFF2-40B4-BE49-F238E27FC236}">
                    <a16:creationId xmlns="" xmlns:a16="http://schemas.microsoft.com/office/drawing/2014/main" id="{03952CE7-D8BA-4B62-8B63-902D744B4E25}"/>
                  </a:ext>
                </a:extLst>
              </p:cNvPr>
              <p:cNvSpPr>
                <a:spLocks/>
              </p:cNvSpPr>
              <p:nvPr/>
            </p:nvSpPr>
            <p:spPr bwMode="auto">
              <a:xfrm>
                <a:off x="620" y="1628"/>
                <a:ext cx="189" cy="182"/>
              </a:xfrm>
              <a:custGeom>
                <a:avLst/>
                <a:gdLst>
                  <a:gd name="T0" fmla="*/ 32 w 264"/>
                  <a:gd name="T1" fmla="*/ 67 h 254"/>
                  <a:gd name="T2" fmla="*/ 4 w 264"/>
                  <a:gd name="T3" fmla="*/ 54 h 254"/>
                  <a:gd name="T4" fmla="*/ 0 w 264"/>
                  <a:gd name="T5" fmla="*/ 37 h 254"/>
                  <a:gd name="T6" fmla="*/ 37 w 264"/>
                  <a:gd name="T7" fmla="*/ 0 h 254"/>
                  <a:gd name="T8" fmla="*/ 65 w 264"/>
                  <a:gd name="T9" fmla="*/ 12 h 254"/>
                  <a:gd name="T10" fmla="*/ 69 w 264"/>
                  <a:gd name="T11" fmla="*/ 29 h 254"/>
                  <a:gd name="T12" fmla="*/ 32 w 264"/>
                  <a:gd name="T13" fmla="*/ 67 h 2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4" h="254">
                    <a:moveTo>
                      <a:pt x="121" y="254"/>
                    </a:moveTo>
                    <a:cubicBezTo>
                      <a:pt x="79" y="254"/>
                      <a:pt x="41" y="235"/>
                      <a:pt x="15" y="206"/>
                    </a:cubicBezTo>
                    <a:cubicBezTo>
                      <a:pt x="6" y="187"/>
                      <a:pt x="0" y="166"/>
                      <a:pt x="0" y="143"/>
                    </a:cubicBezTo>
                    <a:cubicBezTo>
                      <a:pt x="0" y="64"/>
                      <a:pt x="64" y="0"/>
                      <a:pt x="143" y="0"/>
                    </a:cubicBezTo>
                    <a:cubicBezTo>
                      <a:pt x="185" y="0"/>
                      <a:pt x="223" y="18"/>
                      <a:pt x="249" y="47"/>
                    </a:cubicBezTo>
                    <a:cubicBezTo>
                      <a:pt x="259" y="66"/>
                      <a:pt x="264" y="88"/>
                      <a:pt x="264" y="111"/>
                    </a:cubicBezTo>
                    <a:cubicBezTo>
                      <a:pt x="264" y="190"/>
                      <a:pt x="200" y="254"/>
                      <a:pt x="121" y="254"/>
                    </a:cubicBezTo>
                    <a:close/>
                  </a:path>
                </a:pathLst>
              </a:custGeom>
              <a:solidFill>
                <a:srgbClr val="57BF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562" name="Freeform 50">
                <a:extLst>
                  <a:ext uri="{FF2B5EF4-FFF2-40B4-BE49-F238E27FC236}">
                    <a16:creationId xmlns="" xmlns:a16="http://schemas.microsoft.com/office/drawing/2014/main" id="{C87072A8-6E59-44F7-9B10-8E18E5365742}"/>
                  </a:ext>
                </a:extLst>
              </p:cNvPr>
              <p:cNvSpPr>
                <a:spLocks/>
              </p:cNvSpPr>
              <p:nvPr/>
            </p:nvSpPr>
            <p:spPr bwMode="auto">
              <a:xfrm>
                <a:off x="629" y="1641"/>
                <a:ext cx="180" cy="169"/>
              </a:xfrm>
              <a:custGeom>
                <a:avLst/>
                <a:gdLst>
                  <a:gd name="T0" fmla="*/ 38 w 251"/>
                  <a:gd name="T1" fmla="*/ 0 h 236"/>
                  <a:gd name="T2" fmla="*/ 64 w 251"/>
                  <a:gd name="T3" fmla="*/ 10 h 236"/>
                  <a:gd name="T4" fmla="*/ 67 w 251"/>
                  <a:gd name="T5" fmla="*/ 24 h 236"/>
                  <a:gd name="T6" fmla="*/ 28 w 251"/>
                  <a:gd name="T7" fmla="*/ 62 h 236"/>
                  <a:gd name="T8" fmla="*/ 3 w 251"/>
                  <a:gd name="T9" fmla="*/ 52 h 236"/>
                  <a:gd name="T10" fmla="*/ 0 w 251"/>
                  <a:gd name="T11" fmla="*/ 37 h 236"/>
                  <a:gd name="T12" fmla="*/ 38 w 251"/>
                  <a:gd name="T13" fmla="*/ 0 h 2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 h="236">
                    <a:moveTo>
                      <a:pt x="143" y="0"/>
                    </a:moveTo>
                    <a:cubicBezTo>
                      <a:pt x="181" y="0"/>
                      <a:pt x="215" y="15"/>
                      <a:pt x="241" y="39"/>
                    </a:cubicBezTo>
                    <a:cubicBezTo>
                      <a:pt x="248" y="56"/>
                      <a:pt x="251" y="74"/>
                      <a:pt x="251" y="93"/>
                    </a:cubicBezTo>
                    <a:cubicBezTo>
                      <a:pt x="251" y="172"/>
                      <a:pt x="187" y="236"/>
                      <a:pt x="108" y="236"/>
                    </a:cubicBezTo>
                    <a:cubicBezTo>
                      <a:pt x="70" y="236"/>
                      <a:pt x="36" y="221"/>
                      <a:pt x="10" y="196"/>
                    </a:cubicBezTo>
                    <a:cubicBezTo>
                      <a:pt x="3" y="180"/>
                      <a:pt x="0" y="162"/>
                      <a:pt x="0" y="143"/>
                    </a:cubicBezTo>
                    <a:cubicBezTo>
                      <a:pt x="0" y="64"/>
                      <a:pt x="64" y="0"/>
                      <a:pt x="143" y="0"/>
                    </a:cubicBez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563" name="Oval 51">
                <a:extLst>
                  <a:ext uri="{FF2B5EF4-FFF2-40B4-BE49-F238E27FC236}">
                    <a16:creationId xmlns="" xmlns:a16="http://schemas.microsoft.com/office/drawing/2014/main" id="{2C65BBD6-8E65-4EE4-A3B4-F7B684735206}"/>
                  </a:ext>
                </a:extLst>
              </p:cNvPr>
              <p:cNvSpPr>
                <a:spLocks noChangeArrowheads="1"/>
              </p:cNvSpPr>
              <p:nvPr/>
            </p:nvSpPr>
            <p:spPr bwMode="auto">
              <a:xfrm>
                <a:off x="604" y="1605"/>
                <a:ext cx="205" cy="205"/>
              </a:xfrm>
              <a:prstGeom prst="ellipse">
                <a:avLst/>
              </a:prstGeom>
              <a:noFill/>
              <a:ln w="190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564" name="Oval 52">
                <a:extLst>
                  <a:ext uri="{FF2B5EF4-FFF2-40B4-BE49-F238E27FC236}">
                    <a16:creationId xmlns="" xmlns:a16="http://schemas.microsoft.com/office/drawing/2014/main" id="{89D3223A-7F14-471C-B3E2-F852EC2C49E3}"/>
                  </a:ext>
                </a:extLst>
              </p:cNvPr>
              <p:cNvSpPr>
                <a:spLocks noChangeArrowheads="1"/>
              </p:cNvSpPr>
              <p:nvPr/>
            </p:nvSpPr>
            <p:spPr bwMode="auto">
              <a:xfrm>
                <a:off x="826" y="1605"/>
                <a:ext cx="205" cy="205"/>
              </a:xfrm>
              <a:prstGeom prst="ellipse">
                <a:avLst/>
              </a:prstGeom>
              <a:solidFill>
                <a:srgbClr val="5099B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565" name="Freeform 53">
                <a:extLst>
                  <a:ext uri="{FF2B5EF4-FFF2-40B4-BE49-F238E27FC236}">
                    <a16:creationId xmlns="" xmlns:a16="http://schemas.microsoft.com/office/drawing/2014/main" id="{39E219BF-0A68-4355-B048-B0F5AC3D6FE0}"/>
                  </a:ext>
                </a:extLst>
              </p:cNvPr>
              <p:cNvSpPr>
                <a:spLocks/>
              </p:cNvSpPr>
              <p:nvPr/>
            </p:nvSpPr>
            <p:spPr bwMode="auto">
              <a:xfrm>
                <a:off x="842" y="1628"/>
                <a:ext cx="189" cy="182"/>
              </a:xfrm>
              <a:custGeom>
                <a:avLst/>
                <a:gdLst>
                  <a:gd name="T0" fmla="*/ 32 w 264"/>
                  <a:gd name="T1" fmla="*/ 67 h 254"/>
                  <a:gd name="T2" fmla="*/ 4 w 264"/>
                  <a:gd name="T3" fmla="*/ 54 h 254"/>
                  <a:gd name="T4" fmla="*/ 0 w 264"/>
                  <a:gd name="T5" fmla="*/ 37 h 254"/>
                  <a:gd name="T6" fmla="*/ 37 w 264"/>
                  <a:gd name="T7" fmla="*/ 0 h 254"/>
                  <a:gd name="T8" fmla="*/ 65 w 264"/>
                  <a:gd name="T9" fmla="*/ 12 h 254"/>
                  <a:gd name="T10" fmla="*/ 69 w 264"/>
                  <a:gd name="T11" fmla="*/ 29 h 254"/>
                  <a:gd name="T12" fmla="*/ 32 w 264"/>
                  <a:gd name="T13" fmla="*/ 67 h 2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4" h="254">
                    <a:moveTo>
                      <a:pt x="121" y="254"/>
                    </a:moveTo>
                    <a:cubicBezTo>
                      <a:pt x="79" y="254"/>
                      <a:pt x="41" y="235"/>
                      <a:pt x="15" y="206"/>
                    </a:cubicBezTo>
                    <a:cubicBezTo>
                      <a:pt x="5" y="187"/>
                      <a:pt x="0" y="166"/>
                      <a:pt x="0" y="143"/>
                    </a:cubicBezTo>
                    <a:cubicBezTo>
                      <a:pt x="0" y="64"/>
                      <a:pt x="64" y="0"/>
                      <a:pt x="143" y="0"/>
                    </a:cubicBezTo>
                    <a:cubicBezTo>
                      <a:pt x="185" y="0"/>
                      <a:pt x="223" y="18"/>
                      <a:pt x="249" y="47"/>
                    </a:cubicBezTo>
                    <a:cubicBezTo>
                      <a:pt x="258" y="66"/>
                      <a:pt x="264" y="88"/>
                      <a:pt x="264" y="111"/>
                    </a:cubicBezTo>
                    <a:cubicBezTo>
                      <a:pt x="264" y="190"/>
                      <a:pt x="200" y="254"/>
                      <a:pt x="121" y="254"/>
                    </a:cubicBezTo>
                    <a:close/>
                  </a:path>
                </a:pathLst>
              </a:custGeom>
              <a:solidFill>
                <a:srgbClr val="57BF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566" name="Freeform 54">
                <a:extLst>
                  <a:ext uri="{FF2B5EF4-FFF2-40B4-BE49-F238E27FC236}">
                    <a16:creationId xmlns="" xmlns:a16="http://schemas.microsoft.com/office/drawing/2014/main" id="{A96F4375-AD27-4A70-B164-AF4BECF5D901}"/>
                  </a:ext>
                </a:extLst>
              </p:cNvPr>
              <p:cNvSpPr>
                <a:spLocks/>
              </p:cNvSpPr>
              <p:nvPr/>
            </p:nvSpPr>
            <p:spPr bwMode="auto">
              <a:xfrm>
                <a:off x="850" y="1641"/>
                <a:ext cx="181" cy="169"/>
              </a:xfrm>
              <a:custGeom>
                <a:avLst/>
                <a:gdLst>
                  <a:gd name="T0" fmla="*/ 38 w 252"/>
                  <a:gd name="T1" fmla="*/ 0 h 236"/>
                  <a:gd name="T2" fmla="*/ 64 w 252"/>
                  <a:gd name="T3" fmla="*/ 10 h 236"/>
                  <a:gd name="T4" fmla="*/ 67 w 252"/>
                  <a:gd name="T5" fmla="*/ 24 h 236"/>
                  <a:gd name="T6" fmla="*/ 29 w 252"/>
                  <a:gd name="T7" fmla="*/ 62 h 236"/>
                  <a:gd name="T8" fmla="*/ 3 w 252"/>
                  <a:gd name="T9" fmla="*/ 52 h 236"/>
                  <a:gd name="T10" fmla="*/ 0 w 252"/>
                  <a:gd name="T11" fmla="*/ 37 h 236"/>
                  <a:gd name="T12" fmla="*/ 38 w 252"/>
                  <a:gd name="T13" fmla="*/ 0 h 2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2" h="236">
                    <a:moveTo>
                      <a:pt x="143" y="0"/>
                    </a:moveTo>
                    <a:cubicBezTo>
                      <a:pt x="181" y="0"/>
                      <a:pt x="216" y="15"/>
                      <a:pt x="241" y="39"/>
                    </a:cubicBezTo>
                    <a:cubicBezTo>
                      <a:pt x="248" y="56"/>
                      <a:pt x="252" y="74"/>
                      <a:pt x="252" y="93"/>
                    </a:cubicBezTo>
                    <a:cubicBezTo>
                      <a:pt x="252" y="172"/>
                      <a:pt x="188" y="236"/>
                      <a:pt x="109" y="236"/>
                    </a:cubicBezTo>
                    <a:cubicBezTo>
                      <a:pt x="71" y="236"/>
                      <a:pt x="36" y="221"/>
                      <a:pt x="11" y="196"/>
                    </a:cubicBezTo>
                    <a:cubicBezTo>
                      <a:pt x="4" y="180"/>
                      <a:pt x="0" y="162"/>
                      <a:pt x="0" y="143"/>
                    </a:cubicBezTo>
                    <a:cubicBezTo>
                      <a:pt x="0" y="64"/>
                      <a:pt x="64" y="0"/>
                      <a:pt x="143" y="0"/>
                    </a:cubicBez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567" name="Oval 55">
                <a:extLst>
                  <a:ext uri="{FF2B5EF4-FFF2-40B4-BE49-F238E27FC236}">
                    <a16:creationId xmlns="" xmlns:a16="http://schemas.microsoft.com/office/drawing/2014/main" id="{E048A5EC-C133-4141-960C-C930C00D0FEB}"/>
                  </a:ext>
                </a:extLst>
              </p:cNvPr>
              <p:cNvSpPr>
                <a:spLocks noChangeArrowheads="1"/>
              </p:cNvSpPr>
              <p:nvPr/>
            </p:nvSpPr>
            <p:spPr bwMode="auto">
              <a:xfrm>
                <a:off x="826" y="1605"/>
                <a:ext cx="205" cy="205"/>
              </a:xfrm>
              <a:prstGeom prst="ellipse">
                <a:avLst/>
              </a:prstGeom>
              <a:noFill/>
              <a:ln w="190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568" name="Oval 56">
                <a:extLst>
                  <a:ext uri="{FF2B5EF4-FFF2-40B4-BE49-F238E27FC236}">
                    <a16:creationId xmlns="" xmlns:a16="http://schemas.microsoft.com/office/drawing/2014/main" id="{30106C0B-A77E-4BFE-B28A-925763C6E7FF}"/>
                  </a:ext>
                </a:extLst>
              </p:cNvPr>
              <p:cNvSpPr>
                <a:spLocks noChangeArrowheads="1"/>
              </p:cNvSpPr>
              <p:nvPr/>
            </p:nvSpPr>
            <p:spPr bwMode="auto">
              <a:xfrm>
                <a:off x="1048" y="1605"/>
                <a:ext cx="205" cy="205"/>
              </a:xfrm>
              <a:prstGeom prst="ellipse">
                <a:avLst/>
              </a:prstGeom>
              <a:solidFill>
                <a:srgbClr val="5099B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569" name="Freeform 57">
                <a:extLst>
                  <a:ext uri="{FF2B5EF4-FFF2-40B4-BE49-F238E27FC236}">
                    <a16:creationId xmlns="" xmlns:a16="http://schemas.microsoft.com/office/drawing/2014/main" id="{9EF5D8D2-DA71-4D3E-BB75-4F48234461E8}"/>
                  </a:ext>
                </a:extLst>
              </p:cNvPr>
              <p:cNvSpPr>
                <a:spLocks/>
              </p:cNvSpPr>
              <p:nvPr/>
            </p:nvSpPr>
            <p:spPr bwMode="auto">
              <a:xfrm>
                <a:off x="1063" y="1628"/>
                <a:ext cx="190" cy="182"/>
              </a:xfrm>
              <a:custGeom>
                <a:avLst/>
                <a:gdLst>
                  <a:gd name="T0" fmla="*/ 32 w 264"/>
                  <a:gd name="T1" fmla="*/ 67 h 254"/>
                  <a:gd name="T2" fmla="*/ 4 w 264"/>
                  <a:gd name="T3" fmla="*/ 54 h 254"/>
                  <a:gd name="T4" fmla="*/ 0 w 264"/>
                  <a:gd name="T5" fmla="*/ 37 h 254"/>
                  <a:gd name="T6" fmla="*/ 38 w 264"/>
                  <a:gd name="T7" fmla="*/ 0 h 254"/>
                  <a:gd name="T8" fmla="*/ 67 w 264"/>
                  <a:gd name="T9" fmla="*/ 12 h 254"/>
                  <a:gd name="T10" fmla="*/ 71 w 264"/>
                  <a:gd name="T11" fmla="*/ 29 h 254"/>
                  <a:gd name="T12" fmla="*/ 32 w 264"/>
                  <a:gd name="T13" fmla="*/ 67 h 2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4" h="254">
                    <a:moveTo>
                      <a:pt x="121" y="254"/>
                    </a:moveTo>
                    <a:cubicBezTo>
                      <a:pt x="79" y="254"/>
                      <a:pt x="41" y="235"/>
                      <a:pt x="15" y="206"/>
                    </a:cubicBezTo>
                    <a:cubicBezTo>
                      <a:pt x="6" y="187"/>
                      <a:pt x="0" y="166"/>
                      <a:pt x="0" y="143"/>
                    </a:cubicBezTo>
                    <a:cubicBezTo>
                      <a:pt x="0" y="64"/>
                      <a:pt x="64" y="0"/>
                      <a:pt x="143" y="0"/>
                    </a:cubicBezTo>
                    <a:cubicBezTo>
                      <a:pt x="185" y="0"/>
                      <a:pt x="223" y="18"/>
                      <a:pt x="249" y="47"/>
                    </a:cubicBezTo>
                    <a:cubicBezTo>
                      <a:pt x="259" y="66"/>
                      <a:pt x="264" y="88"/>
                      <a:pt x="264" y="111"/>
                    </a:cubicBezTo>
                    <a:cubicBezTo>
                      <a:pt x="264" y="190"/>
                      <a:pt x="200" y="254"/>
                      <a:pt x="121" y="254"/>
                    </a:cubicBezTo>
                    <a:close/>
                  </a:path>
                </a:pathLst>
              </a:custGeom>
              <a:solidFill>
                <a:srgbClr val="57BF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570" name="Freeform 58">
                <a:extLst>
                  <a:ext uri="{FF2B5EF4-FFF2-40B4-BE49-F238E27FC236}">
                    <a16:creationId xmlns="" xmlns:a16="http://schemas.microsoft.com/office/drawing/2014/main" id="{DDB85E4D-2880-4B2A-B633-6B7098A26FD7}"/>
                  </a:ext>
                </a:extLst>
              </p:cNvPr>
              <p:cNvSpPr>
                <a:spLocks/>
              </p:cNvSpPr>
              <p:nvPr/>
            </p:nvSpPr>
            <p:spPr bwMode="auto">
              <a:xfrm>
                <a:off x="1073" y="1641"/>
                <a:ext cx="180" cy="169"/>
              </a:xfrm>
              <a:custGeom>
                <a:avLst/>
                <a:gdLst>
                  <a:gd name="T0" fmla="*/ 38 w 251"/>
                  <a:gd name="T1" fmla="*/ 0 h 236"/>
                  <a:gd name="T2" fmla="*/ 64 w 251"/>
                  <a:gd name="T3" fmla="*/ 10 h 236"/>
                  <a:gd name="T4" fmla="*/ 67 w 251"/>
                  <a:gd name="T5" fmla="*/ 24 h 236"/>
                  <a:gd name="T6" fmla="*/ 28 w 251"/>
                  <a:gd name="T7" fmla="*/ 62 h 236"/>
                  <a:gd name="T8" fmla="*/ 3 w 251"/>
                  <a:gd name="T9" fmla="*/ 52 h 236"/>
                  <a:gd name="T10" fmla="*/ 0 w 251"/>
                  <a:gd name="T11" fmla="*/ 37 h 236"/>
                  <a:gd name="T12" fmla="*/ 38 w 251"/>
                  <a:gd name="T13" fmla="*/ 0 h 2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 h="236">
                    <a:moveTo>
                      <a:pt x="143" y="0"/>
                    </a:moveTo>
                    <a:cubicBezTo>
                      <a:pt x="181" y="0"/>
                      <a:pt x="215" y="15"/>
                      <a:pt x="241" y="39"/>
                    </a:cubicBezTo>
                    <a:cubicBezTo>
                      <a:pt x="248" y="56"/>
                      <a:pt x="251" y="74"/>
                      <a:pt x="251" y="93"/>
                    </a:cubicBezTo>
                    <a:cubicBezTo>
                      <a:pt x="251" y="172"/>
                      <a:pt x="187" y="236"/>
                      <a:pt x="108" y="236"/>
                    </a:cubicBezTo>
                    <a:cubicBezTo>
                      <a:pt x="70" y="236"/>
                      <a:pt x="36" y="221"/>
                      <a:pt x="10" y="196"/>
                    </a:cubicBezTo>
                    <a:cubicBezTo>
                      <a:pt x="3" y="180"/>
                      <a:pt x="0" y="162"/>
                      <a:pt x="0" y="143"/>
                    </a:cubicBezTo>
                    <a:cubicBezTo>
                      <a:pt x="0" y="64"/>
                      <a:pt x="64" y="0"/>
                      <a:pt x="143" y="0"/>
                    </a:cubicBez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571" name="Oval 59">
                <a:extLst>
                  <a:ext uri="{FF2B5EF4-FFF2-40B4-BE49-F238E27FC236}">
                    <a16:creationId xmlns="" xmlns:a16="http://schemas.microsoft.com/office/drawing/2014/main" id="{AEBF14B5-290B-4D47-95E1-0454322F6EA7}"/>
                  </a:ext>
                </a:extLst>
              </p:cNvPr>
              <p:cNvSpPr>
                <a:spLocks noChangeArrowheads="1"/>
              </p:cNvSpPr>
              <p:nvPr/>
            </p:nvSpPr>
            <p:spPr bwMode="auto">
              <a:xfrm>
                <a:off x="1048" y="1605"/>
                <a:ext cx="205" cy="205"/>
              </a:xfrm>
              <a:prstGeom prst="ellipse">
                <a:avLst/>
              </a:prstGeom>
              <a:noFill/>
              <a:ln w="190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572" name="Oval 60">
                <a:extLst>
                  <a:ext uri="{FF2B5EF4-FFF2-40B4-BE49-F238E27FC236}">
                    <a16:creationId xmlns="" xmlns:a16="http://schemas.microsoft.com/office/drawing/2014/main" id="{9EEF7305-B81C-4383-B9C0-2FF5DA705904}"/>
                  </a:ext>
                </a:extLst>
              </p:cNvPr>
              <p:cNvSpPr>
                <a:spLocks noChangeArrowheads="1"/>
              </p:cNvSpPr>
              <p:nvPr/>
            </p:nvSpPr>
            <p:spPr bwMode="auto">
              <a:xfrm>
                <a:off x="1270" y="1605"/>
                <a:ext cx="205" cy="205"/>
              </a:xfrm>
              <a:prstGeom prst="ellipse">
                <a:avLst/>
              </a:prstGeom>
              <a:solidFill>
                <a:srgbClr val="5099B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573" name="Freeform 61">
                <a:extLst>
                  <a:ext uri="{FF2B5EF4-FFF2-40B4-BE49-F238E27FC236}">
                    <a16:creationId xmlns="" xmlns:a16="http://schemas.microsoft.com/office/drawing/2014/main" id="{215C2DE5-E16E-4EB6-A630-B2F4A6179E5D}"/>
                  </a:ext>
                </a:extLst>
              </p:cNvPr>
              <p:cNvSpPr>
                <a:spLocks/>
              </p:cNvSpPr>
              <p:nvPr/>
            </p:nvSpPr>
            <p:spPr bwMode="auto">
              <a:xfrm>
                <a:off x="1286" y="1628"/>
                <a:ext cx="189" cy="182"/>
              </a:xfrm>
              <a:custGeom>
                <a:avLst/>
                <a:gdLst>
                  <a:gd name="T0" fmla="*/ 32 w 264"/>
                  <a:gd name="T1" fmla="*/ 67 h 254"/>
                  <a:gd name="T2" fmla="*/ 4 w 264"/>
                  <a:gd name="T3" fmla="*/ 54 h 254"/>
                  <a:gd name="T4" fmla="*/ 0 w 264"/>
                  <a:gd name="T5" fmla="*/ 37 h 254"/>
                  <a:gd name="T6" fmla="*/ 37 w 264"/>
                  <a:gd name="T7" fmla="*/ 0 h 254"/>
                  <a:gd name="T8" fmla="*/ 65 w 264"/>
                  <a:gd name="T9" fmla="*/ 12 h 254"/>
                  <a:gd name="T10" fmla="*/ 69 w 264"/>
                  <a:gd name="T11" fmla="*/ 29 h 254"/>
                  <a:gd name="T12" fmla="*/ 32 w 264"/>
                  <a:gd name="T13" fmla="*/ 67 h 2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4" h="254">
                    <a:moveTo>
                      <a:pt x="121" y="254"/>
                    </a:moveTo>
                    <a:cubicBezTo>
                      <a:pt x="79" y="254"/>
                      <a:pt x="41" y="235"/>
                      <a:pt x="15" y="206"/>
                    </a:cubicBezTo>
                    <a:cubicBezTo>
                      <a:pt x="5" y="187"/>
                      <a:pt x="0" y="166"/>
                      <a:pt x="0" y="143"/>
                    </a:cubicBezTo>
                    <a:cubicBezTo>
                      <a:pt x="0" y="64"/>
                      <a:pt x="64" y="0"/>
                      <a:pt x="143" y="0"/>
                    </a:cubicBezTo>
                    <a:cubicBezTo>
                      <a:pt x="185" y="0"/>
                      <a:pt x="223" y="18"/>
                      <a:pt x="249" y="47"/>
                    </a:cubicBezTo>
                    <a:cubicBezTo>
                      <a:pt x="258" y="66"/>
                      <a:pt x="264" y="88"/>
                      <a:pt x="264" y="111"/>
                    </a:cubicBezTo>
                    <a:cubicBezTo>
                      <a:pt x="264" y="190"/>
                      <a:pt x="200" y="254"/>
                      <a:pt x="121" y="254"/>
                    </a:cubicBezTo>
                    <a:close/>
                  </a:path>
                </a:pathLst>
              </a:custGeom>
              <a:solidFill>
                <a:srgbClr val="57BF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574" name="Freeform 62">
                <a:extLst>
                  <a:ext uri="{FF2B5EF4-FFF2-40B4-BE49-F238E27FC236}">
                    <a16:creationId xmlns="" xmlns:a16="http://schemas.microsoft.com/office/drawing/2014/main" id="{9AA48AED-1B3F-4C52-8A3A-45D4CC3DA2B4}"/>
                  </a:ext>
                </a:extLst>
              </p:cNvPr>
              <p:cNvSpPr>
                <a:spLocks/>
              </p:cNvSpPr>
              <p:nvPr/>
            </p:nvSpPr>
            <p:spPr bwMode="auto">
              <a:xfrm>
                <a:off x="1294" y="1641"/>
                <a:ext cx="181" cy="169"/>
              </a:xfrm>
              <a:custGeom>
                <a:avLst/>
                <a:gdLst>
                  <a:gd name="T0" fmla="*/ 38 w 252"/>
                  <a:gd name="T1" fmla="*/ 0 h 236"/>
                  <a:gd name="T2" fmla="*/ 64 w 252"/>
                  <a:gd name="T3" fmla="*/ 10 h 236"/>
                  <a:gd name="T4" fmla="*/ 67 w 252"/>
                  <a:gd name="T5" fmla="*/ 24 h 236"/>
                  <a:gd name="T6" fmla="*/ 29 w 252"/>
                  <a:gd name="T7" fmla="*/ 62 h 236"/>
                  <a:gd name="T8" fmla="*/ 3 w 252"/>
                  <a:gd name="T9" fmla="*/ 52 h 236"/>
                  <a:gd name="T10" fmla="*/ 0 w 252"/>
                  <a:gd name="T11" fmla="*/ 37 h 236"/>
                  <a:gd name="T12" fmla="*/ 38 w 252"/>
                  <a:gd name="T13" fmla="*/ 0 h 2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2" h="236">
                    <a:moveTo>
                      <a:pt x="143" y="0"/>
                    </a:moveTo>
                    <a:cubicBezTo>
                      <a:pt x="181" y="0"/>
                      <a:pt x="216" y="15"/>
                      <a:pt x="241" y="39"/>
                    </a:cubicBezTo>
                    <a:cubicBezTo>
                      <a:pt x="248" y="56"/>
                      <a:pt x="252" y="74"/>
                      <a:pt x="252" y="93"/>
                    </a:cubicBezTo>
                    <a:cubicBezTo>
                      <a:pt x="252" y="172"/>
                      <a:pt x="188" y="236"/>
                      <a:pt x="109" y="236"/>
                    </a:cubicBezTo>
                    <a:cubicBezTo>
                      <a:pt x="71" y="236"/>
                      <a:pt x="36" y="221"/>
                      <a:pt x="10" y="196"/>
                    </a:cubicBezTo>
                    <a:cubicBezTo>
                      <a:pt x="4" y="180"/>
                      <a:pt x="0" y="162"/>
                      <a:pt x="0" y="143"/>
                    </a:cubicBezTo>
                    <a:cubicBezTo>
                      <a:pt x="0" y="64"/>
                      <a:pt x="64" y="0"/>
                      <a:pt x="143" y="0"/>
                    </a:cubicBez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575" name="Oval 63">
                <a:extLst>
                  <a:ext uri="{FF2B5EF4-FFF2-40B4-BE49-F238E27FC236}">
                    <a16:creationId xmlns="" xmlns:a16="http://schemas.microsoft.com/office/drawing/2014/main" id="{698A3460-9216-440C-BC13-78A1A565A433}"/>
                  </a:ext>
                </a:extLst>
              </p:cNvPr>
              <p:cNvSpPr>
                <a:spLocks noChangeArrowheads="1"/>
              </p:cNvSpPr>
              <p:nvPr/>
            </p:nvSpPr>
            <p:spPr bwMode="auto">
              <a:xfrm>
                <a:off x="1270" y="1605"/>
                <a:ext cx="205" cy="205"/>
              </a:xfrm>
              <a:prstGeom prst="ellipse">
                <a:avLst/>
              </a:prstGeom>
              <a:noFill/>
              <a:ln w="190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576" name="Oval 64">
                <a:extLst>
                  <a:ext uri="{FF2B5EF4-FFF2-40B4-BE49-F238E27FC236}">
                    <a16:creationId xmlns="" xmlns:a16="http://schemas.microsoft.com/office/drawing/2014/main" id="{81E8BA56-EEB5-46E4-AE3B-AA781F9B8A47}"/>
                  </a:ext>
                </a:extLst>
              </p:cNvPr>
              <p:cNvSpPr>
                <a:spLocks noChangeArrowheads="1"/>
              </p:cNvSpPr>
              <p:nvPr/>
            </p:nvSpPr>
            <p:spPr bwMode="auto">
              <a:xfrm>
                <a:off x="1492" y="1605"/>
                <a:ext cx="205" cy="205"/>
              </a:xfrm>
              <a:prstGeom prst="ellipse">
                <a:avLst/>
              </a:prstGeom>
              <a:solidFill>
                <a:srgbClr val="5099B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577" name="Freeform 65">
                <a:extLst>
                  <a:ext uri="{FF2B5EF4-FFF2-40B4-BE49-F238E27FC236}">
                    <a16:creationId xmlns="" xmlns:a16="http://schemas.microsoft.com/office/drawing/2014/main" id="{19F4064F-2E98-4142-8EE5-5D2140BF5634}"/>
                  </a:ext>
                </a:extLst>
              </p:cNvPr>
              <p:cNvSpPr>
                <a:spLocks/>
              </p:cNvSpPr>
              <p:nvPr/>
            </p:nvSpPr>
            <p:spPr bwMode="auto">
              <a:xfrm>
                <a:off x="1507" y="1628"/>
                <a:ext cx="190" cy="182"/>
              </a:xfrm>
              <a:custGeom>
                <a:avLst/>
                <a:gdLst>
                  <a:gd name="T0" fmla="*/ 32 w 264"/>
                  <a:gd name="T1" fmla="*/ 67 h 254"/>
                  <a:gd name="T2" fmla="*/ 4 w 264"/>
                  <a:gd name="T3" fmla="*/ 54 h 254"/>
                  <a:gd name="T4" fmla="*/ 0 w 264"/>
                  <a:gd name="T5" fmla="*/ 37 h 254"/>
                  <a:gd name="T6" fmla="*/ 38 w 264"/>
                  <a:gd name="T7" fmla="*/ 0 h 254"/>
                  <a:gd name="T8" fmla="*/ 67 w 264"/>
                  <a:gd name="T9" fmla="*/ 12 h 254"/>
                  <a:gd name="T10" fmla="*/ 71 w 264"/>
                  <a:gd name="T11" fmla="*/ 29 h 254"/>
                  <a:gd name="T12" fmla="*/ 32 w 264"/>
                  <a:gd name="T13" fmla="*/ 67 h 2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4" h="254">
                    <a:moveTo>
                      <a:pt x="121" y="254"/>
                    </a:moveTo>
                    <a:cubicBezTo>
                      <a:pt x="79" y="254"/>
                      <a:pt x="41" y="235"/>
                      <a:pt x="15" y="206"/>
                    </a:cubicBezTo>
                    <a:cubicBezTo>
                      <a:pt x="5" y="187"/>
                      <a:pt x="0" y="166"/>
                      <a:pt x="0" y="143"/>
                    </a:cubicBezTo>
                    <a:cubicBezTo>
                      <a:pt x="0" y="64"/>
                      <a:pt x="64" y="0"/>
                      <a:pt x="143" y="0"/>
                    </a:cubicBezTo>
                    <a:cubicBezTo>
                      <a:pt x="185" y="0"/>
                      <a:pt x="223" y="18"/>
                      <a:pt x="249" y="47"/>
                    </a:cubicBezTo>
                    <a:cubicBezTo>
                      <a:pt x="259" y="66"/>
                      <a:pt x="264" y="88"/>
                      <a:pt x="264" y="111"/>
                    </a:cubicBezTo>
                    <a:cubicBezTo>
                      <a:pt x="264" y="190"/>
                      <a:pt x="200" y="254"/>
                      <a:pt x="121" y="254"/>
                    </a:cubicBezTo>
                    <a:close/>
                  </a:path>
                </a:pathLst>
              </a:custGeom>
              <a:solidFill>
                <a:srgbClr val="57BF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578" name="Freeform 66">
                <a:extLst>
                  <a:ext uri="{FF2B5EF4-FFF2-40B4-BE49-F238E27FC236}">
                    <a16:creationId xmlns="" xmlns:a16="http://schemas.microsoft.com/office/drawing/2014/main" id="{D70A7208-812A-471E-923C-F588B3CDAE00}"/>
                  </a:ext>
                </a:extLst>
              </p:cNvPr>
              <p:cNvSpPr>
                <a:spLocks/>
              </p:cNvSpPr>
              <p:nvPr/>
            </p:nvSpPr>
            <p:spPr bwMode="auto">
              <a:xfrm>
                <a:off x="1517" y="1641"/>
                <a:ext cx="180" cy="169"/>
              </a:xfrm>
              <a:custGeom>
                <a:avLst/>
                <a:gdLst>
                  <a:gd name="T0" fmla="*/ 38 w 251"/>
                  <a:gd name="T1" fmla="*/ 0 h 236"/>
                  <a:gd name="T2" fmla="*/ 64 w 251"/>
                  <a:gd name="T3" fmla="*/ 10 h 236"/>
                  <a:gd name="T4" fmla="*/ 67 w 251"/>
                  <a:gd name="T5" fmla="*/ 24 h 236"/>
                  <a:gd name="T6" fmla="*/ 28 w 251"/>
                  <a:gd name="T7" fmla="*/ 62 h 236"/>
                  <a:gd name="T8" fmla="*/ 3 w 251"/>
                  <a:gd name="T9" fmla="*/ 52 h 236"/>
                  <a:gd name="T10" fmla="*/ 0 w 251"/>
                  <a:gd name="T11" fmla="*/ 37 h 236"/>
                  <a:gd name="T12" fmla="*/ 38 w 251"/>
                  <a:gd name="T13" fmla="*/ 0 h 2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 h="236">
                    <a:moveTo>
                      <a:pt x="143" y="0"/>
                    </a:moveTo>
                    <a:cubicBezTo>
                      <a:pt x="181" y="0"/>
                      <a:pt x="215" y="15"/>
                      <a:pt x="241" y="39"/>
                    </a:cubicBezTo>
                    <a:cubicBezTo>
                      <a:pt x="247" y="56"/>
                      <a:pt x="251" y="74"/>
                      <a:pt x="251" y="93"/>
                    </a:cubicBezTo>
                    <a:cubicBezTo>
                      <a:pt x="251" y="172"/>
                      <a:pt x="187" y="236"/>
                      <a:pt x="108" y="236"/>
                    </a:cubicBezTo>
                    <a:cubicBezTo>
                      <a:pt x="70" y="236"/>
                      <a:pt x="35" y="221"/>
                      <a:pt x="10" y="196"/>
                    </a:cubicBezTo>
                    <a:cubicBezTo>
                      <a:pt x="3" y="180"/>
                      <a:pt x="0" y="162"/>
                      <a:pt x="0" y="143"/>
                    </a:cubicBezTo>
                    <a:cubicBezTo>
                      <a:pt x="0" y="64"/>
                      <a:pt x="64" y="0"/>
                      <a:pt x="143" y="0"/>
                    </a:cubicBez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579" name="Oval 67">
                <a:extLst>
                  <a:ext uri="{FF2B5EF4-FFF2-40B4-BE49-F238E27FC236}">
                    <a16:creationId xmlns="" xmlns:a16="http://schemas.microsoft.com/office/drawing/2014/main" id="{9E97D438-D1CA-4832-86D6-CC4DC2517C5E}"/>
                  </a:ext>
                </a:extLst>
              </p:cNvPr>
              <p:cNvSpPr>
                <a:spLocks noChangeArrowheads="1"/>
              </p:cNvSpPr>
              <p:nvPr/>
            </p:nvSpPr>
            <p:spPr bwMode="auto">
              <a:xfrm>
                <a:off x="1492" y="1605"/>
                <a:ext cx="205" cy="205"/>
              </a:xfrm>
              <a:prstGeom prst="ellipse">
                <a:avLst/>
              </a:prstGeom>
              <a:noFill/>
              <a:ln w="190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580" name="Oval 68">
                <a:extLst>
                  <a:ext uri="{FF2B5EF4-FFF2-40B4-BE49-F238E27FC236}">
                    <a16:creationId xmlns="" xmlns:a16="http://schemas.microsoft.com/office/drawing/2014/main" id="{CBAF43F5-DA87-4510-89DF-C1F1D49D8C77}"/>
                  </a:ext>
                </a:extLst>
              </p:cNvPr>
              <p:cNvSpPr>
                <a:spLocks noChangeArrowheads="1"/>
              </p:cNvSpPr>
              <p:nvPr/>
            </p:nvSpPr>
            <p:spPr bwMode="auto">
              <a:xfrm>
                <a:off x="1714" y="1605"/>
                <a:ext cx="205" cy="205"/>
              </a:xfrm>
              <a:prstGeom prst="ellipse">
                <a:avLst/>
              </a:prstGeom>
              <a:solidFill>
                <a:srgbClr val="5099B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581" name="Freeform 69">
                <a:extLst>
                  <a:ext uri="{FF2B5EF4-FFF2-40B4-BE49-F238E27FC236}">
                    <a16:creationId xmlns="" xmlns:a16="http://schemas.microsoft.com/office/drawing/2014/main" id="{0D39A4B2-6550-4F80-99EA-92BCF9294D75}"/>
                  </a:ext>
                </a:extLst>
              </p:cNvPr>
              <p:cNvSpPr>
                <a:spLocks/>
              </p:cNvSpPr>
              <p:nvPr/>
            </p:nvSpPr>
            <p:spPr bwMode="auto">
              <a:xfrm>
                <a:off x="1729" y="1628"/>
                <a:ext cx="190" cy="182"/>
              </a:xfrm>
              <a:custGeom>
                <a:avLst/>
                <a:gdLst>
                  <a:gd name="T0" fmla="*/ 32 w 265"/>
                  <a:gd name="T1" fmla="*/ 67 h 254"/>
                  <a:gd name="T2" fmla="*/ 4 w 265"/>
                  <a:gd name="T3" fmla="*/ 54 h 254"/>
                  <a:gd name="T4" fmla="*/ 0 w 265"/>
                  <a:gd name="T5" fmla="*/ 37 h 254"/>
                  <a:gd name="T6" fmla="*/ 38 w 265"/>
                  <a:gd name="T7" fmla="*/ 0 h 254"/>
                  <a:gd name="T8" fmla="*/ 66 w 265"/>
                  <a:gd name="T9" fmla="*/ 12 h 254"/>
                  <a:gd name="T10" fmla="*/ 70 w 265"/>
                  <a:gd name="T11" fmla="*/ 29 h 254"/>
                  <a:gd name="T12" fmla="*/ 32 w 265"/>
                  <a:gd name="T13" fmla="*/ 67 h 2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5" h="254">
                    <a:moveTo>
                      <a:pt x="122" y="254"/>
                    </a:moveTo>
                    <a:cubicBezTo>
                      <a:pt x="79" y="254"/>
                      <a:pt x="42" y="235"/>
                      <a:pt x="15" y="206"/>
                    </a:cubicBezTo>
                    <a:cubicBezTo>
                      <a:pt x="6" y="187"/>
                      <a:pt x="0" y="166"/>
                      <a:pt x="0" y="143"/>
                    </a:cubicBezTo>
                    <a:cubicBezTo>
                      <a:pt x="0" y="64"/>
                      <a:pt x="64" y="0"/>
                      <a:pt x="143" y="0"/>
                    </a:cubicBezTo>
                    <a:cubicBezTo>
                      <a:pt x="186" y="0"/>
                      <a:pt x="223" y="18"/>
                      <a:pt x="250" y="47"/>
                    </a:cubicBezTo>
                    <a:cubicBezTo>
                      <a:pt x="259" y="66"/>
                      <a:pt x="265" y="88"/>
                      <a:pt x="265" y="111"/>
                    </a:cubicBezTo>
                    <a:cubicBezTo>
                      <a:pt x="265" y="190"/>
                      <a:pt x="201" y="254"/>
                      <a:pt x="122" y="254"/>
                    </a:cubicBezTo>
                    <a:close/>
                  </a:path>
                </a:pathLst>
              </a:custGeom>
              <a:solidFill>
                <a:srgbClr val="57BF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582" name="Freeform 70">
                <a:extLst>
                  <a:ext uri="{FF2B5EF4-FFF2-40B4-BE49-F238E27FC236}">
                    <a16:creationId xmlns="" xmlns:a16="http://schemas.microsoft.com/office/drawing/2014/main" id="{0BB75C06-BAEB-40EA-9E1D-3D62C4F9B653}"/>
                  </a:ext>
                </a:extLst>
              </p:cNvPr>
              <p:cNvSpPr>
                <a:spLocks/>
              </p:cNvSpPr>
              <p:nvPr/>
            </p:nvSpPr>
            <p:spPr bwMode="auto">
              <a:xfrm>
                <a:off x="1738" y="1641"/>
                <a:ext cx="181" cy="169"/>
              </a:xfrm>
              <a:custGeom>
                <a:avLst/>
                <a:gdLst>
                  <a:gd name="T0" fmla="*/ 38 w 252"/>
                  <a:gd name="T1" fmla="*/ 0 h 236"/>
                  <a:gd name="T2" fmla="*/ 64 w 252"/>
                  <a:gd name="T3" fmla="*/ 10 h 236"/>
                  <a:gd name="T4" fmla="*/ 67 w 252"/>
                  <a:gd name="T5" fmla="*/ 24 h 236"/>
                  <a:gd name="T6" fmla="*/ 29 w 252"/>
                  <a:gd name="T7" fmla="*/ 62 h 236"/>
                  <a:gd name="T8" fmla="*/ 3 w 252"/>
                  <a:gd name="T9" fmla="*/ 52 h 236"/>
                  <a:gd name="T10" fmla="*/ 0 w 252"/>
                  <a:gd name="T11" fmla="*/ 37 h 236"/>
                  <a:gd name="T12" fmla="*/ 38 w 252"/>
                  <a:gd name="T13" fmla="*/ 0 h 2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2" h="236">
                    <a:moveTo>
                      <a:pt x="143" y="0"/>
                    </a:moveTo>
                    <a:cubicBezTo>
                      <a:pt x="181" y="0"/>
                      <a:pt x="216" y="15"/>
                      <a:pt x="241" y="39"/>
                    </a:cubicBezTo>
                    <a:cubicBezTo>
                      <a:pt x="248" y="56"/>
                      <a:pt x="252" y="74"/>
                      <a:pt x="252" y="93"/>
                    </a:cubicBezTo>
                    <a:cubicBezTo>
                      <a:pt x="252" y="172"/>
                      <a:pt x="188" y="236"/>
                      <a:pt x="109" y="236"/>
                    </a:cubicBezTo>
                    <a:cubicBezTo>
                      <a:pt x="70" y="236"/>
                      <a:pt x="36" y="221"/>
                      <a:pt x="10" y="196"/>
                    </a:cubicBezTo>
                    <a:cubicBezTo>
                      <a:pt x="4" y="180"/>
                      <a:pt x="0" y="162"/>
                      <a:pt x="0" y="143"/>
                    </a:cubicBezTo>
                    <a:cubicBezTo>
                      <a:pt x="0" y="64"/>
                      <a:pt x="64" y="0"/>
                      <a:pt x="143" y="0"/>
                    </a:cubicBez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583" name="Oval 71">
                <a:extLst>
                  <a:ext uri="{FF2B5EF4-FFF2-40B4-BE49-F238E27FC236}">
                    <a16:creationId xmlns="" xmlns:a16="http://schemas.microsoft.com/office/drawing/2014/main" id="{450306C2-0313-48B3-B13F-9BFA3D396E79}"/>
                  </a:ext>
                </a:extLst>
              </p:cNvPr>
              <p:cNvSpPr>
                <a:spLocks noChangeArrowheads="1"/>
              </p:cNvSpPr>
              <p:nvPr/>
            </p:nvSpPr>
            <p:spPr bwMode="auto">
              <a:xfrm>
                <a:off x="1714" y="1605"/>
                <a:ext cx="205" cy="205"/>
              </a:xfrm>
              <a:prstGeom prst="ellipse">
                <a:avLst/>
              </a:prstGeom>
              <a:noFill/>
              <a:ln w="190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584" name="Oval 72">
                <a:extLst>
                  <a:ext uri="{FF2B5EF4-FFF2-40B4-BE49-F238E27FC236}">
                    <a16:creationId xmlns="" xmlns:a16="http://schemas.microsoft.com/office/drawing/2014/main" id="{7BF49AFF-1181-403E-A5D6-63FB0127D1F3}"/>
                  </a:ext>
                </a:extLst>
              </p:cNvPr>
              <p:cNvSpPr>
                <a:spLocks noChangeArrowheads="1"/>
              </p:cNvSpPr>
              <p:nvPr/>
            </p:nvSpPr>
            <p:spPr bwMode="auto">
              <a:xfrm>
                <a:off x="604" y="1824"/>
                <a:ext cx="205" cy="205"/>
              </a:xfrm>
              <a:prstGeom prst="ellipse">
                <a:avLst/>
              </a:prstGeom>
              <a:solidFill>
                <a:srgbClr val="5099B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585" name="Freeform 73">
                <a:extLst>
                  <a:ext uri="{FF2B5EF4-FFF2-40B4-BE49-F238E27FC236}">
                    <a16:creationId xmlns="" xmlns:a16="http://schemas.microsoft.com/office/drawing/2014/main" id="{F571DB53-2155-4195-8FD3-D8DC1E7C18BA}"/>
                  </a:ext>
                </a:extLst>
              </p:cNvPr>
              <p:cNvSpPr>
                <a:spLocks/>
              </p:cNvSpPr>
              <p:nvPr/>
            </p:nvSpPr>
            <p:spPr bwMode="auto">
              <a:xfrm>
                <a:off x="620" y="1847"/>
                <a:ext cx="189" cy="182"/>
              </a:xfrm>
              <a:custGeom>
                <a:avLst/>
                <a:gdLst>
                  <a:gd name="T0" fmla="*/ 32 w 264"/>
                  <a:gd name="T1" fmla="*/ 67 h 254"/>
                  <a:gd name="T2" fmla="*/ 4 w 264"/>
                  <a:gd name="T3" fmla="*/ 54 h 254"/>
                  <a:gd name="T4" fmla="*/ 0 w 264"/>
                  <a:gd name="T5" fmla="*/ 37 h 254"/>
                  <a:gd name="T6" fmla="*/ 37 w 264"/>
                  <a:gd name="T7" fmla="*/ 0 h 254"/>
                  <a:gd name="T8" fmla="*/ 65 w 264"/>
                  <a:gd name="T9" fmla="*/ 12 h 254"/>
                  <a:gd name="T10" fmla="*/ 69 w 264"/>
                  <a:gd name="T11" fmla="*/ 29 h 254"/>
                  <a:gd name="T12" fmla="*/ 32 w 264"/>
                  <a:gd name="T13" fmla="*/ 67 h 2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4" h="254">
                    <a:moveTo>
                      <a:pt x="121" y="254"/>
                    </a:moveTo>
                    <a:cubicBezTo>
                      <a:pt x="79" y="254"/>
                      <a:pt x="41" y="236"/>
                      <a:pt x="15" y="207"/>
                    </a:cubicBezTo>
                    <a:cubicBezTo>
                      <a:pt x="6" y="188"/>
                      <a:pt x="0" y="166"/>
                      <a:pt x="0" y="143"/>
                    </a:cubicBezTo>
                    <a:cubicBezTo>
                      <a:pt x="0" y="64"/>
                      <a:pt x="64" y="0"/>
                      <a:pt x="143" y="0"/>
                    </a:cubicBezTo>
                    <a:cubicBezTo>
                      <a:pt x="185" y="0"/>
                      <a:pt x="223" y="19"/>
                      <a:pt x="249" y="48"/>
                    </a:cubicBezTo>
                    <a:cubicBezTo>
                      <a:pt x="259" y="67"/>
                      <a:pt x="264" y="88"/>
                      <a:pt x="264" y="111"/>
                    </a:cubicBezTo>
                    <a:cubicBezTo>
                      <a:pt x="264" y="190"/>
                      <a:pt x="200" y="254"/>
                      <a:pt x="121" y="254"/>
                    </a:cubicBezTo>
                    <a:close/>
                  </a:path>
                </a:pathLst>
              </a:custGeom>
              <a:solidFill>
                <a:srgbClr val="57BF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586" name="Freeform 74">
                <a:extLst>
                  <a:ext uri="{FF2B5EF4-FFF2-40B4-BE49-F238E27FC236}">
                    <a16:creationId xmlns="" xmlns:a16="http://schemas.microsoft.com/office/drawing/2014/main" id="{F26C54E7-F467-4CB6-9523-D18A68F60221}"/>
                  </a:ext>
                </a:extLst>
              </p:cNvPr>
              <p:cNvSpPr>
                <a:spLocks/>
              </p:cNvSpPr>
              <p:nvPr/>
            </p:nvSpPr>
            <p:spPr bwMode="auto">
              <a:xfrm>
                <a:off x="629" y="1860"/>
                <a:ext cx="180" cy="169"/>
              </a:xfrm>
              <a:custGeom>
                <a:avLst/>
                <a:gdLst>
                  <a:gd name="T0" fmla="*/ 38 w 251"/>
                  <a:gd name="T1" fmla="*/ 0 h 235"/>
                  <a:gd name="T2" fmla="*/ 64 w 251"/>
                  <a:gd name="T3" fmla="*/ 10 h 235"/>
                  <a:gd name="T4" fmla="*/ 67 w 251"/>
                  <a:gd name="T5" fmla="*/ 24 h 235"/>
                  <a:gd name="T6" fmla="*/ 28 w 251"/>
                  <a:gd name="T7" fmla="*/ 63 h 235"/>
                  <a:gd name="T8" fmla="*/ 3 w 251"/>
                  <a:gd name="T9" fmla="*/ 52 h 235"/>
                  <a:gd name="T10" fmla="*/ 0 w 251"/>
                  <a:gd name="T11" fmla="*/ 38 h 235"/>
                  <a:gd name="T12" fmla="*/ 38 w 251"/>
                  <a:gd name="T13" fmla="*/ 0 h 2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 h="235">
                    <a:moveTo>
                      <a:pt x="143" y="0"/>
                    </a:moveTo>
                    <a:cubicBezTo>
                      <a:pt x="181" y="0"/>
                      <a:pt x="215" y="15"/>
                      <a:pt x="241" y="39"/>
                    </a:cubicBezTo>
                    <a:cubicBezTo>
                      <a:pt x="248" y="55"/>
                      <a:pt x="251" y="73"/>
                      <a:pt x="251" y="92"/>
                    </a:cubicBezTo>
                    <a:cubicBezTo>
                      <a:pt x="251" y="171"/>
                      <a:pt x="187" y="235"/>
                      <a:pt x="108" y="235"/>
                    </a:cubicBezTo>
                    <a:cubicBezTo>
                      <a:pt x="70" y="235"/>
                      <a:pt x="36" y="220"/>
                      <a:pt x="10" y="196"/>
                    </a:cubicBezTo>
                    <a:cubicBezTo>
                      <a:pt x="3" y="180"/>
                      <a:pt x="0" y="162"/>
                      <a:pt x="0" y="143"/>
                    </a:cubicBezTo>
                    <a:cubicBezTo>
                      <a:pt x="0" y="64"/>
                      <a:pt x="64" y="0"/>
                      <a:pt x="143" y="0"/>
                    </a:cubicBez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587" name="Oval 75">
                <a:extLst>
                  <a:ext uri="{FF2B5EF4-FFF2-40B4-BE49-F238E27FC236}">
                    <a16:creationId xmlns="" xmlns:a16="http://schemas.microsoft.com/office/drawing/2014/main" id="{888A5A4A-FDE8-487A-9D96-719C0F60E761}"/>
                  </a:ext>
                </a:extLst>
              </p:cNvPr>
              <p:cNvSpPr>
                <a:spLocks noChangeArrowheads="1"/>
              </p:cNvSpPr>
              <p:nvPr/>
            </p:nvSpPr>
            <p:spPr bwMode="auto">
              <a:xfrm>
                <a:off x="604" y="1824"/>
                <a:ext cx="205" cy="205"/>
              </a:xfrm>
              <a:prstGeom prst="ellipse">
                <a:avLst/>
              </a:prstGeom>
              <a:noFill/>
              <a:ln w="190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588" name="Oval 76">
                <a:extLst>
                  <a:ext uri="{FF2B5EF4-FFF2-40B4-BE49-F238E27FC236}">
                    <a16:creationId xmlns="" xmlns:a16="http://schemas.microsoft.com/office/drawing/2014/main" id="{5E44228F-028B-4DB1-8B9E-FE18B8CC02C3}"/>
                  </a:ext>
                </a:extLst>
              </p:cNvPr>
              <p:cNvSpPr>
                <a:spLocks noChangeArrowheads="1"/>
              </p:cNvSpPr>
              <p:nvPr/>
            </p:nvSpPr>
            <p:spPr bwMode="auto">
              <a:xfrm>
                <a:off x="826" y="1824"/>
                <a:ext cx="205" cy="205"/>
              </a:xfrm>
              <a:prstGeom prst="ellipse">
                <a:avLst/>
              </a:prstGeom>
              <a:solidFill>
                <a:srgbClr val="5099B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589" name="Freeform 77">
                <a:extLst>
                  <a:ext uri="{FF2B5EF4-FFF2-40B4-BE49-F238E27FC236}">
                    <a16:creationId xmlns="" xmlns:a16="http://schemas.microsoft.com/office/drawing/2014/main" id="{4C535233-370D-486C-A1DB-1E9896E621D0}"/>
                  </a:ext>
                </a:extLst>
              </p:cNvPr>
              <p:cNvSpPr>
                <a:spLocks/>
              </p:cNvSpPr>
              <p:nvPr/>
            </p:nvSpPr>
            <p:spPr bwMode="auto">
              <a:xfrm>
                <a:off x="842" y="1847"/>
                <a:ext cx="189" cy="182"/>
              </a:xfrm>
              <a:custGeom>
                <a:avLst/>
                <a:gdLst>
                  <a:gd name="T0" fmla="*/ 32 w 264"/>
                  <a:gd name="T1" fmla="*/ 67 h 254"/>
                  <a:gd name="T2" fmla="*/ 4 w 264"/>
                  <a:gd name="T3" fmla="*/ 54 h 254"/>
                  <a:gd name="T4" fmla="*/ 0 w 264"/>
                  <a:gd name="T5" fmla="*/ 37 h 254"/>
                  <a:gd name="T6" fmla="*/ 37 w 264"/>
                  <a:gd name="T7" fmla="*/ 0 h 254"/>
                  <a:gd name="T8" fmla="*/ 65 w 264"/>
                  <a:gd name="T9" fmla="*/ 12 h 254"/>
                  <a:gd name="T10" fmla="*/ 69 w 264"/>
                  <a:gd name="T11" fmla="*/ 29 h 254"/>
                  <a:gd name="T12" fmla="*/ 32 w 264"/>
                  <a:gd name="T13" fmla="*/ 67 h 2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4" h="254">
                    <a:moveTo>
                      <a:pt x="121" y="254"/>
                    </a:moveTo>
                    <a:cubicBezTo>
                      <a:pt x="79" y="254"/>
                      <a:pt x="41" y="236"/>
                      <a:pt x="15" y="207"/>
                    </a:cubicBezTo>
                    <a:cubicBezTo>
                      <a:pt x="5" y="188"/>
                      <a:pt x="0" y="166"/>
                      <a:pt x="0" y="143"/>
                    </a:cubicBezTo>
                    <a:cubicBezTo>
                      <a:pt x="0" y="64"/>
                      <a:pt x="64" y="0"/>
                      <a:pt x="143" y="0"/>
                    </a:cubicBezTo>
                    <a:cubicBezTo>
                      <a:pt x="185" y="0"/>
                      <a:pt x="223" y="19"/>
                      <a:pt x="249" y="48"/>
                    </a:cubicBezTo>
                    <a:cubicBezTo>
                      <a:pt x="258" y="67"/>
                      <a:pt x="264" y="88"/>
                      <a:pt x="264" y="111"/>
                    </a:cubicBezTo>
                    <a:cubicBezTo>
                      <a:pt x="264" y="190"/>
                      <a:pt x="200" y="254"/>
                      <a:pt x="121" y="254"/>
                    </a:cubicBezTo>
                    <a:close/>
                  </a:path>
                </a:pathLst>
              </a:custGeom>
              <a:solidFill>
                <a:srgbClr val="57BF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590" name="Freeform 78">
                <a:extLst>
                  <a:ext uri="{FF2B5EF4-FFF2-40B4-BE49-F238E27FC236}">
                    <a16:creationId xmlns="" xmlns:a16="http://schemas.microsoft.com/office/drawing/2014/main" id="{F6A20C24-DFCA-4F20-8C78-34D1DBC78E16}"/>
                  </a:ext>
                </a:extLst>
              </p:cNvPr>
              <p:cNvSpPr>
                <a:spLocks/>
              </p:cNvSpPr>
              <p:nvPr/>
            </p:nvSpPr>
            <p:spPr bwMode="auto">
              <a:xfrm>
                <a:off x="850" y="1860"/>
                <a:ext cx="181" cy="169"/>
              </a:xfrm>
              <a:custGeom>
                <a:avLst/>
                <a:gdLst>
                  <a:gd name="T0" fmla="*/ 38 w 252"/>
                  <a:gd name="T1" fmla="*/ 0 h 235"/>
                  <a:gd name="T2" fmla="*/ 64 w 252"/>
                  <a:gd name="T3" fmla="*/ 10 h 235"/>
                  <a:gd name="T4" fmla="*/ 67 w 252"/>
                  <a:gd name="T5" fmla="*/ 24 h 235"/>
                  <a:gd name="T6" fmla="*/ 29 w 252"/>
                  <a:gd name="T7" fmla="*/ 63 h 235"/>
                  <a:gd name="T8" fmla="*/ 3 w 252"/>
                  <a:gd name="T9" fmla="*/ 52 h 235"/>
                  <a:gd name="T10" fmla="*/ 0 w 252"/>
                  <a:gd name="T11" fmla="*/ 38 h 235"/>
                  <a:gd name="T12" fmla="*/ 38 w 252"/>
                  <a:gd name="T13" fmla="*/ 0 h 2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2" h="235">
                    <a:moveTo>
                      <a:pt x="143" y="0"/>
                    </a:moveTo>
                    <a:cubicBezTo>
                      <a:pt x="181" y="0"/>
                      <a:pt x="216" y="15"/>
                      <a:pt x="241" y="39"/>
                    </a:cubicBezTo>
                    <a:cubicBezTo>
                      <a:pt x="248" y="55"/>
                      <a:pt x="252" y="73"/>
                      <a:pt x="252" y="92"/>
                    </a:cubicBezTo>
                    <a:cubicBezTo>
                      <a:pt x="252" y="171"/>
                      <a:pt x="188" y="235"/>
                      <a:pt x="109" y="235"/>
                    </a:cubicBezTo>
                    <a:cubicBezTo>
                      <a:pt x="71" y="235"/>
                      <a:pt x="36" y="220"/>
                      <a:pt x="11" y="196"/>
                    </a:cubicBezTo>
                    <a:cubicBezTo>
                      <a:pt x="4" y="180"/>
                      <a:pt x="0" y="162"/>
                      <a:pt x="0" y="143"/>
                    </a:cubicBezTo>
                    <a:cubicBezTo>
                      <a:pt x="0" y="64"/>
                      <a:pt x="64" y="0"/>
                      <a:pt x="143" y="0"/>
                    </a:cubicBez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591" name="Oval 79">
                <a:extLst>
                  <a:ext uri="{FF2B5EF4-FFF2-40B4-BE49-F238E27FC236}">
                    <a16:creationId xmlns="" xmlns:a16="http://schemas.microsoft.com/office/drawing/2014/main" id="{FA05128A-5CE7-475E-9A03-AED7C1C07B2E}"/>
                  </a:ext>
                </a:extLst>
              </p:cNvPr>
              <p:cNvSpPr>
                <a:spLocks noChangeArrowheads="1"/>
              </p:cNvSpPr>
              <p:nvPr/>
            </p:nvSpPr>
            <p:spPr bwMode="auto">
              <a:xfrm>
                <a:off x="826" y="1824"/>
                <a:ext cx="205" cy="205"/>
              </a:xfrm>
              <a:prstGeom prst="ellipse">
                <a:avLst/>
              </a:prstGeom>
              <a:noFill/>
              <a:ln w="190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592" name="Oval 80">
                <a:extLst>
                  <a:ext uri="{FF2B5EF4-FFF2-40B4-BE49-F238E27FC236}">
                    <a16:creationId xmlns="" xmlns:a16="http://schemas.microsoft.com/office/drawing/2014/main" id="{FAC09C29-CC7B-48D1-A80F-4C6EA2CD4FBB}"/>
                  </a:ext>
                </a:extLst>
              </p:cNvPr>
              <p:cNvSpPr>
                <a:spLocks noChangeArrowheads="1"/>
              </p:cNvSpPr>
              <p:nvPr/>
            </p:nvSpPr>
            <p:spPr bwMode="auto">
              <a:xfrm>
                <a:off x="1048" y="1824"/>
                <a:ext cx="205" cy="205"/>
              </a:xfrm>
              <a:prstGeom prst="ellipse">
                <a:avLst/>
              </a:prstGeom>
              <a:solidFill>
                <a:srgbClr val="5099B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593" name="Freeform 81">
                <a:extLst>
                  <a:ext uri="{FF2B5EF4-FFF2-40B4-BE49-F238E27FC236}">
                    <a16:creationId xmlns="" xmlns:a16="http://schemas.microsoft.com/office/drawing/2014/main" id="{99C57FD0-D9B4-4883-8FA9-15981DB180CA}"/>
                  </a:ext>
                </a:extLst>
              </p:cNvPr>
              <p:cNvSpPr>
                <a:spLocks/>
              </p:cNvSpPr>
              <p:nvPr/>
            </p:nvSpPr>
            <p:spPr bwMode="auto">
              <a:xfrm>
                <a:off x="1063" y="1847"/>
                <a:ext cx="190" cy="182"/>
              </a:xfrm>
              <a:custGeom>
                <a:avLst/>
                <a:gdLst>
                  <a:gd name="T0" fmla="*/ 32 w 264"/>
                  <a:gd name="T1" fmla="*/ 67 h 254"/>
                  <a:gd name="T2" fmla="*/ 4 w 264"/>
                  <a:gd name="T3" fmla="*/ 54 h 254"/>
                  <a:gd name="T4" fmla="*/ 0 w 264"/>
                  <a:gd name="T5" fmla="*/ 37 h 254"/>
                  <a:gd name="T6" fmla="*/ 38 w 264"/>
                  <a:gd name="T7" fmla="*/ 0 h 254"/>
                  <a:gd name="T8" fmla="*/ 67 w 264"/>
                  <a:gd name="T9" fmla="*/ 12 h 254"/>
                  <a:gd name="T10" fmla="*/ 71 w 264"/>
                  <a:gd name="T11" fmla="*/ 29 h 254"/>
                  <a:gd name="T12" fmla="*/ 32 w 264"/>
                  <a:gd name="T13" fmla="*/ 67 h 2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4" h="254">
                    <a:moveTo>
                      <a:pt x="121" y="254"/>
                    </a:moveTo>
                    <a:cubicBezTo>
                      <a:pt x="79" y="254"/>
                      <a:pt x="41" y="236"/>
                      <a:pt x="15" y="207"/>
                    </a:cubicBezTo>
                    <a:cubicBezTo>
                      <a:pt x="6" y="188"/>
                      <a:pt x="0" y="166"/>
                      <a:pt x="0" y="143"/>
                    </a:cubicBezTo>
                    <a:cubicBezTo>
                      <a:pt x="0" y="64"/>
                      <a:pt x="64" y="0"/>
                      <a:pt x="143" y="0"/>
                    </a:cubicBezTo>
                    <a:cubicBezTo>
                      <a:pt x="185" y="0"/>
                      <a:pt x="223" y="19"/>
                      <a:pt x="249" y="48"/>
                    </a:cubicBezTo>
                    <a:cubicBezTo>
                      <a:pt x="259" y="67"/>
                      <a:pt x="264" y="88"/>
                      <a:pt x="264" y="111"/>
                    </a:cubicBezTo>
                    <a:cubicBezTo>
                      <a:pt x="264" y="190"/>
                      <a:pt x="200" y="254"/>
                      <a:pt x="121" y="254"/>
                    </a:cubicBezTo>
                    <a:close/>
                  </a:path>
                </a:pathLst>
              </a:custGeom>
              <a:solidFill>
                <a:srgbClr val="57BF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594" name="Freeform 82">
                <a:extLst>
                  <a:ext uri="{FF2B5EF4-FFF2-40B4-BE49-F238E27FC236}">
                    <a16:creationId xmlns="" xmlns:a16="http://schemas.microsoft.com/office/drawing/2014/main" id="{F57E7CF8-BE54-4100-B92F-AC4074BD8559}"/>
                  </a:ext>
                </a:extLst>
              </p:cNvPr>
              <p:cNvSpPr>
                <a:spLocks/>
              </p:cNvSpPr>
              <p:nvPr/>
            </p:nvSpPr>
            <p:spPr bwMode="auto">
              <a:xfrm>
                <a:off x="1073" y="1860"/>
                <a:ext cx="180" cy="169"/>
              </a:xfrm>
              <a:custGeom>
                <a:avLst/>
                <a:gdLst>
                  <a:gd name="T0" fmla="*/ 38 w 251"/>
                  <a:gd name="T1" fmla="*/ 0 h 235"/>
                  <a:gd name="T2" fmla="*/ 64 w 251"/>
                  <a:gd name="T3" fmla="*/ 10 h 235"/>
                  <a:gd name="T4" fmla="*/ 67 w 251"/>
                  <a:gd name="T5" fmla="*/ 24 h 235"/>
                  <a:gd name="T6" fmla="*/ 28 w 251"/>
                  <a:gd name="T7" fmla="*/ 63 h 235"/>
                  <a:gd name="T8" fmla="*/ 3 w 251"/>
                  <a:gd name="T9" fmla="*/ 52 h 235"/>
                  <a:gd name="T10" fmla="*/ 0 w 251"/>
                  <a:gd name="T11" fmla="*/ 38 h 235"/>
                  <a:gd name="T12" fmla="*/ 38 w 251"/>
                  <a:gd name="T13" fmla="*/ 0 h 2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 h="235">
                    <a:moveTo>
                      <a:pt x="143" y="0"/>
                    </a:moveTo>
                    <a:cubicBezTo>
                      <a:pt x="181" y="0"/>
                      <a:pt x="215" y="15"/>
                      <a:pt x="241" y="39"/>
                    </a:cubicBezTo>
                    <a:cubicBezTo>
                      <a:pt x="248" y="55"/>
                      <a:pt x="251" y="73"/>
                      <a:pt x="251" y="92"/>
                    </a:cubicBezTo>
                    <a:cubicBezTo>
                      <a:pt x="251" y="171"/>
                      <a:pt x="187" y="235"/>
                      <a:pt x="108" y="235"/>
                    </a:cubicBezTo>
                    <a:cubicBezTo>
                      <a:pt x="70" y="235"/>
                      <a:pt x="36" y="220"/>
                      <a:pt x="10" y="196"/>
                    </a:cubicBezTo>
                    <a:cubicBezTo>
                      <a:pt x="3" y="180"/>
                      <a:pt x="0" y="162"/>
                      <a:pt x="0" y="143"/>
                    </a:cubicBezTo>
                    <a:cubicBezTo>
                      <a:pt x="0" y="64"/>
                      <a:pt x="64" y="0"/>
                      <a:pt x="143" y="0"/>
                    </a:cubicBez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595" name="Oval 83">
                <a:extLst>
                  <a:ext uri="{FF2B5EF4-FFF2-40B4-BE49-F238E27FC236}">
                    <a16:creationId xmlns="" xmlns:a16="http://schemas.microsoft.com/office/drawing/2014/main" id="{E79AB1E1-EF35-4651-82D7-B020DB391576}"/>
                  </a:ext>
                </a:extLst>
              </p:cNvPr>
              <p:cNvSpPr>
                <a:spLocks noChangeArrowheads="1"/>
              </p:cNvSpPr>
              <p:nvPr/>
            </p:nvSpPr>
            <p:spPr bwMode="auto">
              <a:xfrm>
                <a:off x="1048" y="1824"/>
                <a:ext cx="205" cy="205"/>
              </a:xfrm>
              <a:prstGeom prst="ellipse">
                <a:avLst/>
              </a:prstGeom>
              <a:noFill/>
              <a:ln w="190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596" name="Oval 84">
                <a:extLst>
                  <a:ext uri="{FF2B5EF4-FFF2-40B4-BE49-F238E27FC236}">
                    <a16:creationId xmlns="" xmlns:a16="http://schemas.microsoft.com/office/drawing/2014/main" id="{B70D3F2A-956C-467B-A541-537449545A36}"/>
                  </a:ext>
                </a:extLst>
              </p:cNvPr>
              <p:cNvSpPr>
                <a:spLocks noChangeArrowheads="1"/>
              </p:cNvSpPr>
              <p:nvPr/>
            </p:nvSpPr>
            <p:spPr bwMode="auto">
              <a:xfrm>
                <a:off x="1270" y="1824"/>
                <a:ext cx="205" cy="205"/>
              </a:xfrm>
              <a:prstGeom prst="ellipse">
                <a:avLst/>
              </a:prstGeom>
              <a:solidFill>
                <a:srgbClr val="5099B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597" name="Freeform 85">
                <a:extLst>
                  <a:ext uri="{FF2B5EF4-FFF2-40B4-BE49-F238E27FC236}">
                    <a16:creationId xmlns="" xmlns:a16="http://schemas.microsoft.com/office/drawing/2014/main" id="{7FCBBA63-95CF-42F7-83CD-EDB1F61D7A6C}"/>
                  </a:ext>
                </a:extLst>
              </p:cNvPr>
              <p:cNvSpPr>
                <a:spLocks/>
              </p:cNvSpPr>
              <p:nvPr/>
            </p:nvSpPr>
            <p:spPr bwMode="auto">
              <a:xfrm>
                <a:off x="1286" y="1847"/>
                <a:ext cx="189" cy="182"/>
              </a:xfrm>
              <a:custGeom>
                <a:avLst/>
                <a:gdLst>
                  <a:gd name="T0" fmla="*/ 32 w 264"/>
                  <a:gd name="T1" fmla="*/ 67 h 254"/>
                  <a:gd name="T2" fmla="*/ 4 w 264"/>
                  <a:gd name="T3" fmla="*/ 54 h 254"/>
                  <a:gd name="T4" fmla="*/ 0 w 264"/>
                  <a:gd name="T5" fmla="*/ 37 h 254"/>
                  <a:gd name="T6" fmla="*/ 37 w 264"/>
                  <a:gd name="T7" fmla="*/ 0 h 254"/>
                  <a:gd name="T8" fmla="*/ 65 w 264"/>
                  <a:gd name="T9" fmla="*/ 12 h 254"/>
                  <a:gd name="T10" fmla="*/ 69 w 264"/>
                  <a:gd name="T11" fmla="*/ 29 h 254"/>
                  <a:gd name="T12" fmla="*/ 32 w 264"/>
                  <a:gd name="T13" fmla="*/ 67 h 2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4" h="254">
                    <a:moveTo>
                      <a:pt x="121" y="254"/>
                    </a:moveTo>
                    <a:cubicBezTo>
                      <a:pt x="79" y="254"/>
                      <a:pt x="41" y="236"/>
                      <a:pt x="15" y="207"/>
                    </a:cubicBezTo>
                    <a:cubicBezTo>
                      <a:pt x="5" y="188"/>
                      <a:pt x="0" y="166"/>
                      <a:pt x="0" y="143"/>
                    </a:cubicBezTo>
                    <a:cubicBezTo>
                      <a:pt x="0" y="64"/>
                      <a:pt x="64" y="0"/>
                      <a:pt x="143" y="0"/>
                    </a:cubicBezTo>
                    <a:cubicBezTo>
                      <a:pt x="185" y="0"/>
                      <a:pt x="223" y="19"/>
                      <a:pt x="249" y="48"/>
                    </a:cubicBezTo>
                    <a:cubicBezTo>
                      <a:pt x="258" y="67"/>
                      <a:pt x="264" y="88"/>
                      <a:pt x="264" y="111"/>
                    </a:cubicBezTo>
                    <a:cubicBezTo>
                      <a:pt x="264" y="190"/>
                      <a:pt x="200" y="254"/>
                      <a:pt x="121" y="254"/>
                    </a:cubicBezTo>
                    <a:close/>
                  </a:path>
                </a:pathLst>
              </a:custGeom>
              <a:solidFill>
                <a:srgbClr val="57BF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598" name="Freeform 86">
                <a:extLst>
                  <a:ext uri="{FF2B5EF4-FFF2-40B4-BE49-F238E27FC236}">
                    <a16:creationId xmlns="" xmlns:a16="http://schemas.microsoft.com/office/drawing/2014/main" id="{F3990241-C8E4-4854-A408-683F520CAB50}"/>
                  </a:ext>
                </a:extLst>
              </p:cNvPr>
              <p:cNvSpPr>
                <a:spLocks/>
              </p:cNvSpPr>
              <p:nvPr/>
            </p:nvSpPr>
            <p:spPr bwMode="auto">
              <a:xfrm>
                <a:off x="1294" y="1860"/>
                <a:ext cx="181" cy="169"/>
              </a:xfrm>
              <a:custGeom>
                <a:avLst/>
                <a:gdLst>
                  <a:gd name="T0" fmla="*/ 38 w 252"/>
                  <a:gd name="T1" fmla="*/ 0 h 235"/>
                  <a:gd name="T2" fmla="*/ 64 w 252"/>
                  <a:gd name="T3" fmla="*/ 10 h 235"/>
                  <a:gd name="T4" fmla="*/ 67 w 252"/>
                  <a:gd name="T5" fmla="*/ 24 h 235"/>
                  <a:gd name="T6" fmla="*/ 29 w 252"/>
                  <a:gd name="T7" fmla="*/ 63 h 235"/>
                  <a:gd name="T8" fmla="*/ 3 w 252"/>
                  <a:gd name="T9" fmla="*/ 52 h 235"/>
                  <a:gd name="T10" fmla="*/ 0 w 252"/>
                  <a:gd name="T11" fmla="*/ 38 h 235"/>
                  <a:gd name="T12" fmla="*/ 38 w 252"/>
                  <a:gd name="T13" fmla="*/ 0 h 2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2" h="235">
                    <a:moveTo>
                      <a:pt x="143" y="0"/>
                    </a:moveTo>
                    <a:cubicBezTo>
                      <a:pt x="181" y="0"/>
                      <a:pt x="216" y="15"/>
                      <a:pt x="241" y="39"/>
                    </a:cubicBezTo>
                    <a:cubicBezTo>
                      <a:pt x="248" y="55"/>
                      <a:pt x="252" y="73"/>
                      <a:pt x="252" y="92"/>
                    </a:cubicBezTo>
                    <a:cubicBezTo>
                      <a:pt x="252" y="171"/>
                      <a:pt x="188" y="235"/>
                      <a:pt x="109" y="235"/>
                    </a:cubicBezTo>
                    <a:cubicBezTo>
                      <a:pt x="71" y="235"/>
                      <a:pt x="36" y="220"/>
                      <a:pt x="10" y="196"/>
                    </a:cubicBezTo>
                    <a:cubicBezTo>
                      <a:pt x="4" y="180"/>
                      <a:pt x="0" y="162"/>
                      <a:pt x="0" y="143"/>
                    </a:cubicBezTo>
                    <a:cubicBezTo>
                      <a:pt x="0" y="64"/>
                      <a:pt x="64" y="0"/>
                      <a:pt x="143" y="0"/>
                    </a:cubicBez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599" name="Oval 87">
                <a:extLst>
                  <a:ext uri="{FF2B5EF4-FFF2-40B4-BE49-F238E27FC236}">
                    <a16:creationId xmlns="" xmlns:a16="http://schemas.microsoft.com/office/drawing/2014/main" id="{E142F8DA-5973-413E-8A99-F4C12EE003D4}"/>
                  </a:ext>
                </a:extLst>
              </p:cNvPr>
              <p:cNvSpPr>
                <a:spLocks noChangeArrowheads="1"/>
              </p:cNvSpPr>
              <p:nvPr/>
            </p:nvSpPr>
            <p:spPr bwMode="auto">
              <a:xfrm>
                <a:off x="1270" y="1824"/>
                <a:ext cx="205" cy="205"/>
              </a:xfrm>
              <a:prstGeom prst="ellipse">
                <a:avLst/>
              </a:prstGeom>
              <a:noFill/>
              <a:ln w="190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600" name="Oval 88">
                <a:extLst>
                  <a:ext uri="{FF2B5EF4-FFF2-40B4-BE49-F238E27FC236}">
                    <a16:creationId xmlns="" xmlns:a16="http://schemas.microsoft.com/office/drawing/2014/main" id="{59C84FAF-AEDD-400C-820B-8C567E6078BD}"/>
                  </a:ext>
                </a:extLst>
              </p:cNvPr>
              <p:cNvSpPr>
                <a:spLocks noChangeArrowheads="1"/>
              </p:cNvSpPr>
              <p:nvPr/>
            </p:nvSpPr>
            <p:spPr bwMode="auto">
              <a:xfrm>
                <a:off x="1492" y="1824"/>
                <a:ext cx="205" cy="205"/>
              </a:xfrm>
              <a:prstGeom prst="ellipse">
                <a:avLst/>
              </a:prstGeom>
              <a:solidFill>
                <a:srgbClr val="5099B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601" name="Freeform 89">
                <a:extLst>
                  <a:ext uri="{FF2B5EF4-FFF2-40B4-BE49-F238E27FC236}">
                    <a16:creationId xmlns="" xmlns:a16="http://schemas.microsoft.com/office/drawing/2014/main" id="{9A40BA89-4047-4531-91E9-70E6A780E81F}"/>
                  </a:ext>
                </a:extLst>
              </p:cNvPr>
              <p:cNvSpPr>
                <a:spLocks/>
              </p:cNvSpPr>
              <p:nvPr/>
            </p:nvSpPr>
            <p:spPr bwMode="auto">
              <a:xfrm>
                <a:off x="1507" y="1847"/>
                <a:ext cx="190" cy="182"/>
              </a:xfrm>
              <a:custGeom>
                <a:avLst/>
                <a:gdLst>
                  <a:gd name="T0" fmla="*/ 32 w 264"/>
                  <a:gd name="T1" fmla="*/ 67 h 254"/>
                  <a:gd name="T2" fmla="*/ 4 w 264"/>
                  <a:gd name="T3" fmla="*/ 54 h 254"/>
                  <a:gd name="T4" fmla="*/ 0 w 264"/>
                  <a:gd name="T5" fmla="*/ 37 h 254"/>
                  <a:gd name="T6" fmla="*/ 38 w 264"/>
                  <a:gd name="T7" fmla="*/ 0 h 254"/>
                  <a:gd name="T8" fmla="*/ 67 w 264"/>
                  <a:gd name="T9" fmla="*/ 12 h 254"/>
                  <a:gd name="T10" fmla="*/ 71 w 264"/>
                  <a:gd name="T11" fmla="*/ 29 h 254"/>
                  <a:gd name="T12" fmla="*/ 32 w 264"/>
                  <a:gd name="T13" fmla="*/ 67 h 2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4" h="254">
                    <a:moveTo>
                      <a:pt x="121" y="254"/>
                    </a:moveTo>
                    <a:cubicBezTo>
                      <a:pt x="79" y="254"/>
                      <a:pt x="41" y="236"/>
                      <a:pt x="15" y="207"/>
                    </a:cubicBezTo>
                    <a:cubicBezTo>
                      <a:pt x="5" y="188"/>
                      <a:pt x="0" y="166"/>
                      <a:pt x="0" y="143"/>
                    </a:cubicBezTo>
                    <a:cubicBezTo>
                      <a:pt x="0" y="64"/>
                      <a:pt x="64" y="0"/>
                      <a:pt x="143" y="0"/>
                    </a:cubicBezTo>
                    <a:cubicBezTo>
                      <a:pt x="185" y="0"/>
                      <a:pt x="223" y="19"/>
                      <a:pt x="249" y="48"/>
                    </a:cubicBezTo>
                    <a:cubicBezTo>
                      <a:pt x="259" y="67"/>
                      <a:pt x="264" y="88"/>
                      <a:pt x="264" y="111"/>
                    </a:cubicBezTo>
                    <a:cubicBezTo>
                      <a:pt x="264" y="190"/>
                      <a:pt x="200" y="254"/>
                      <a:pt x="121" y="254"/>
                    </a:cubicBezTo>
                    <a:close/>
                  </a:path>
                </a:pathLst>
              </a:custGeom>
              <a:solidFill>
                <a:srgbClr val="57BF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602" name="Freeform 90">
                <a:extLst>
                  <a:ext uri="{FF2B5EF4-FFF2-40B4-BE49-F238E27FC236}">
                    <a16:creationId xmlns="" xmlns:a16="http://schemas.microsoft.com/office/drawing/2014/main" id="{61389884-9A46-456C-84FC-6E1857F53710}"/>
                  </a:ext>
                </a:extLst>
              </p:cNvPr>
              <p:cNvSpPr>
                <a:spLocks/>
              </p:cNvSpPr>
              <p:nvPr/>
            </p:nvSpPr>
            <p:spPr bwMode="auto">
              <a:xfrm>
                <a:off x="1517" y="1860"/>
                <a:ext cx="180" cy="169"/>
              </a:xfrm>
              <a:custGeom>
                <a:avLst/>
                <a:gdLst>
                  <a:gd name="T0" fmla="*/ 38 w 251"/>
                  <a:gd name="T1" fmla="*/ 0 h 235"/>
                  <a:gd name="T2" fmla="*/ 64 w 251"/>
                  <a:gd name="T3" fmla="*/ 10 h 235"/>
                  <a:gd name="T4" fmla="*/ 67 w 251"/>
                  <a:gd name="T5" fmla="*/ 24 h 235"/>
                  <a:gd name="T6" fmla="*/ 28 w 251"/>
                  <a:gd name="T7" fmla="*/ 63 h 235"/>
                  <a:gd name="T8" fmla="*/ 3 w 251"/>
                  <a:gd name="T9" fmla="*/ 52 h 235"/>
                  <a:gd name="T10" fmla="*/ 0 w 251"/>
                  <a:gd name="T11" fmla="*/ 38 h 235"/>
                  <a:gd name="T12" fmla="*/ 38 w 251"/>
                  <a:gd name="T13" fmla="*/ 0 h 2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 h="235">
                    <a:moveTo>
                      <a:pt x="143" y="0"/>
                    </a:moveTo>
                    <a:cubicBezTo>
                      <a:pt x="181" y="0"/>
                      <a:pt x="215" y="15"/>
                      <a:pt x="241" y="39"/>
                    </a:cubicBezTo>
                    <a:cubicBezTo>
                      <a:pt x="247" y="55"/>
                      <a:pt x="251" y="73"/>
                      <a:pt x="251" y="92"/>
                    </a:cubicBezTo>
                    <a:cubicBezTo>
                      <a:pt x="251" y="171"/>
                      <a:pt x="187" y="235"/>
                      <a:pt x="108" y="235"/>
                    </a:cubicBezTo>
                    <a:cubicBezTo>
                      <a:pt x="70" y="235"/>
                      <a:pt x="35" y="220"/>
                      <a:pt x="10" y="196"/>
                    </a:cubicBezTo>
                    <a:cubicBezTo>
                      <a:pt x="3" y="180"/>
                      <a:pt x="0" y="162"/>
                      <a:pt x="0" y="143"/>
                    </a:cubicBezTo>
                    <a:cubicBezTo>
                      <a:pt x="0" y="64"/>
                      <a:pt x="64" y="0"/>
                      <a:pt x="143" y="0"/>
                    </a:cubicBez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603" name="Oval 91">
                <a:extLst>
                  <a:ext uri="{FF2B5EF4-FFF2-40B4-BE49-F238E27FC236}">
                    <a16:creationId xmlns="" xmlns:a16="http://schemas.microsoft.com/office/drawing/2014/main" id="{406D94CC-8D4B-450F-8516-B8994139C35D}"/>
                  </a:ext>
                </a:extLst>
              </p:cNvPr>
              <p:cNvSpPr>
                <a:spLocks noChangeArrowheads="1"/>
              </p:cNvSpPr>
              <p:nvPr/>
            </p:nvSpPr>
            <p:spPr bwMode="auto">
              <a:xfrm>
                <a:off x="1492" y="1824"/>
                <a:ext cx="205" cy="205"/>
              </a:xfrm>
              <a:prstGeom prst="ellipse">
                <a:avLst/>
              </a:prstGeom>
              <a:noFill/>
              <a:ln w="190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604" name="Oval 92">
                <a:extLst>
                  <a:ext uri="{FF2B5EF4-FFF2-40B4-BE49-F238E27FC236}">
                    <a16:creationId xmlns="" xmlns:a16="http://schemas.microsoft.com/office/drawing/2014/main" id="{764E8082-849B-48C2-A2B9-7204C7662610}"/>
                  </a:ext>
                </a:extLst>
              </p:cNvPr>
              <p:cNvSpPr>
                <a:spLocks noChangeArrowheads="1"/>
              </p:cNvSpPr>
              <p:nvPr/>
            </p:nvSpPr>
            <p:spPr bwMode="auto">
              <a:xfrm>
                <a:off x="1714" y="1824"/>
                <a:ext cx="205" cy="205"/>
              </a:xfrm>
              <a:prstGeom prst="ellipse">
                <a:avLst/>
              </a:prstGeom>
              <a:solidFill>
                <a:srgbClr val="5099B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605" name="Freeform 93">
                <a:extLst>
                  <a:ext uri="{FF2B5EF4-FFF2-40B4-BE49-F238E27FC236}">
                    <a16:creationId xmlns="" xmlns:a16="http://schemas.microsoft.com/office/drawing/2014/main" id="{E93786E0-BED6-40C4-9734-6CEBECF432B2}"/>
                  </a:ext>
                </a:extLst>
              </p:cNvPr>
              <p:cNvSpPr>
                <a:spLocks/>
              </p:cNvSpPr>
              <p:nvPr/>
            </p:nvSpPr>
            <p:spPr bwMode="auto">
              <a:xfrm>
                <a:off x="1729" y="1847"/>
                <a:ext cx="190" cy="182"/>
              </a:xfrm>
              <a:custGeom>
                <a:avLst/>
                <a:gdLst>
                  <a:gd name="T0" fmla="*/ 32 w 265"/>
                  <a:gd name="T1" fmla="*/ 67 h 254"/>
                  <a:gd name="T2" fmla="*/ 4 w 265"/>
                  <a:gd name="T3" fmla="*/ 54 h 254"/>
                  <a:gd name="T4" fmla="*/ 0 w 265"/>
                  <a:gd name="T5" fmla="*/ 37 h 254"/>
                  <a:gd name="T6" fmla="*/ 38 w 265"/>
                  <a:gd name="T7" fmla="*/ 0 h 254"/>
                  <a:gd name="T8" fmla="*/ 66 w 265"/>
                  <a:gd name="T9" fmla="*/ 12 h 254"/>
                  <a:gd name="T10" fmla="*/ 70 w 265"/>
                  <a:gd name="T11" fmla="*/ 29 h 254"/>
                  <a:gd name="T12" fmla="*/ 32 w 265"/>
                  <a:gd name="T13" fmla="*/ 67 h 2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5" h="254">
                    <a:moveTo>
                      <a:pt x="122" y="254"/>
                    </a:moveTo>
                    <a:cubicBezTo>
                      <a:pt x="79" y="254"/>
                      <a:pt x="42" y="236"/>
                      <a:pt x="15" y="207"/>
                    </a:cubicBezTo>
                    <a:cubicBezTo>
                      <a:pt x="6" y="188"/>
                      <a:pt x="0" y="166"/>
                      <a:pt x="0" y="143"/>
                    </a:cubicBezTo>
                    <a:cubicBezTo>
                      <a:pt x="0" y="64"/>
                      <a:pt x="64" y="0"/>
                      <a:pt x="143" y="0"/>
                    </a:cubicBezTo>
                    <a:cubicBezTo>
                      <a:pt x="186" y="0"/>
                      <a:pt x="223" y="19"/>
                      <a:pt x="250" y="48"/>
                    </a:cubicBezTo>
                    <a:cubicBezTo>
                      <a:pt x="259" y="67"/>
                      <a:pt x="265" y="88"/>
                      <a:pt x="265" y="111"/>
                    </a:cubicBezTo>
                    <a:cubicBezTo>
                      <a:pt x="265" y="190"/>
                      <a:pt x="201" y="254"/>
                      <a:pt x="122" y="254"/>
                    </a:cubicBezTo>
                    <a:close/>
                  </a:path>
                </a:pathLst>
              </a:custGeom>
              <a:solidFill>
                <a:srgbClr val="57BF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606" name="Freeform 94">
                <a:extLst>
                  <a:ext uri="{FF2B5EF4-FFF2-40B4-BE49-F238E27FC236}">
                    <a16:creationId xmlns="" xmlns:a16="http://schemas.microsoft.com/office/drawing/2014/main" id="{E1E3467C-CCDB-482F-AFDC-60303EF82E0F}"/>
                  </a:ext>
                </a:extLst>
              </p:cNvPr>
              <p:cNvSpPr>
                <a:spLocks/>
              </p:cNvSpPr>
              <p:nvPr/>
            </p:nvSpPr>
            <p:spPr bwMode="auto">
              <a:xfrm>
                <a:off x="1738" y="1860"/>
                <a:ext cx="181" cy="169"/>
              </a:xfrm>
              <a:custGeom>
                <a:avLst/>
                <a:gdLst>
                  <a:gd name="T0" fmla="*/ 38 w 252"/>
                  <a:gd name="T1" fmla="*/ 0 h 235"/>
                  <a:gd name="T2" fmla="*/ 64 w 252"/>
                  <a:gd name="T3" fmla="*/ 10 h 235"/>
                  <a:gd name="T4" fmla="*/ 67 w 252"/>
                  <a:gd name="T5" fmla="*/ 24 h 235"/>
                  <a:gd name="T6" fmla="*/ 29 w 252"/>
                  <a:gd name="T7" fmla="*/ 63 h 235"/>
                  <a:gd name="T8" fmla="*/ 3 w 252"/>
                  <a:gd name="T9" fmla="*/ 52 h 235"/>
                  <a:gd name="T10" fmla="*/ 0 w 252"/>
                  <a:gd name="T11" fmla="*/ 38 h 235"/>
                  <a:gd name="T12" fmla="*/ 38 w 252"/>
                  <a:gd name="T13" fmla="*/ 0 h 2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2" h="235">
                    <a:moveTo>
                      <a:pt x="143" y="0"/>
                    </a:moveTo>
                    <a:cubicBezTo>
                      <a:pt x="181" y="0"/>
                      <a:pt x="216" y="15"/>
                      <a:pt x="241" y="39"/>
                    </a:cubicBezTo>
                    <a:cubicBezTo>
                      <a:pt x="248" y="55"/>
                      <a:pt x="252" y="73"/>
                      <a:pt x="252" y="92"/>
                    </a:cubicBezTo>
                    <a:cubicBezTo>
                      <a:pt x="252" y="171"/>
                      <a:pt x="188" y="235"/>
                      <a:pt x="109" y="235"/>
                    </a:cubicBezTo>
                    <a:cubicBezTo>
                      <a:pt x="70" y="235"/>
                      <a:pt x="36" y="220"/>
                      <a:pt x="10" y="196"/>
                    </a:cubicBezTo>
                    <a:cubicBezTo>
                      <a:pt x="4" y="180"/>
                      <a:pt x="0" y="162"/>
                      <a:pt x="0" y="143"/>
                    </a:cubicBezTo>
                    <a:cubicBezTo>
                      <a:pt x="0" y="64"/>
                      <a:pt x="64" y="0"/>
                      <a:pt x="143" y="0"/>
                    </a:cubicBez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607" name="Oval 95">
                <a:extLst>
                  <a:ext uri="{FF2B5EF4-FFF2-40B4-BE49-F238E27FC236}">
                    <a16:creationId xmlns="" xmlns:a16="http://schemas.microsoft.com/office/drawing/2014/main" id="{B2FCB575-215C-4993-A75D-0B182296102B}"/>
                  </a:ext>
                </a:extLst>
              </p:cNvPr>
              <p:cNvSpPr>
                <a:spLocks noChangeArrowheads="1"/>
              </p:cNvSpPr>
              <p:nvPr/>
            </p:nvSpPr>
            <p:spPr bwMode="auto">
              <a:xfrm>
                <a:off x="1714" y="1824"/>
                <a:ext cx="205" cy="205"/>
              </a:xfrm>
              <a:prstGeom prst="ellipse">
                <a:avLst/>
              </a:prstGeom>
              <a:noFill/>
              <a:ln w="190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608" name="Oval 96">
                <a:extLst>
                  <a:ext uri="{FF2B5EF4-FFF2-40B4-BE49-F238E27FC236}">
                    <a16:creationId xmlns="" xmlns:a16="http://schemas.microsoft.com/office/drawing/2014/main" id="{791F7036-598F-4917-B505-467FD2BF1C27}"/>
                  </a:ext>
                </a:extLst>
              </p:cNvPr>
              <p:cNvSpPr>
                <a:spLocks noChangeArrowheads="1"/>
              </p:cNvSpPr>
              <p:nvPr/>
            </p:nvSpPr>
            <p:spPr bwMode="auto">
              <a:xfrm>
                <a:off x="604" y="2043"/>
                <a:ext cx="205" cy="206"/>
              </a:xfrm>
              <a:prstGeom prst="ellipse">
                <a:avLst/>
              </a:prstGeom>
              <a:solidFill>
                <a:srgbClr val="5099B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609" name="Freeform 97">
                <a:extLst>
                  <a:ext uri="{FF2B5EF4-FFF2-40B4-BE49-F238E27FC236}">
                    <a16:creationId xmlns="" xmlns:a16="http://schemas.microsoft.com/office/drawing/2014/main" id="{FD71C501-2DB6-4681-B50E-82535006AC96}"/>
                  </a:ext>
                </a:extLst>
              </p:cNvPr>
              <p:cNvSpPr>
                <a:spLocks/>
              </p:cNvSpPr>
              <p:nvPr/>
            </p:nvSpPr>
            <p:spPr bwMode="auto">
              <a:xfrm>
                <a:off x="620" y="2066"/>
                <a:ext cx="189" cy="183"/>
              </a:xfrm>
              <a:custGeom>
                <a:avLst/>
                <a:gdLst>
                  <a:gd name="T0" fmla="*/ 32 w 264"/>
                  <a:gd name="T1" fmla="*/ 68 h 254"/>
                  <a:gd name="T2" fmla="*/ 4 w 264"/>
                  <a:gd name="T3" fmla="*/ 55 h 254"/>
                  <a:gd name="T4" fmla="*/ 0 w 264"/>
                  <a:gd name="T5" fmla="*/ 38 h 254"/>
                  <a:gd name="T6" fmla="*/ 37 w 264"/>
                  <a:gd name="T7" fmla="*/ 0 h 254"/>
                  <a:gd name="T8" fmla="*/ 65 w 264"/>
                  <a:gd name="T9" fmla="*/ 12 h 254"/>
                  <a:gd name="T10" fmla="*/ 69 w 264"/>
                  <a:gd name="T11" fmla="*/ 30 h 254"/>
                  <a:gd name="T12" fmla="*/ 32 w 264"/>
                  <a:gd name="T13" fmla="*/ 68 h 2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4" h="254">
                    <a:moveTo>
                      <a:pt x="121" y="254"/>
                    </a:moveTo>
                    <a:cubicBezTo>
                      <a:pt x="79" y="254"/>
                      <a:pt x="41" y="236"/>
                      <a:pt x="15" y="207"/>
                    </a:cubicBezTo>
                    <a:cubicBezTo>
                      <a:pt x="6" y="188"/>
                      <a:pt x="0" y="166"/>
                      <a:pt x="0" y="143"/>
                    </a:cubicBezTo>
                    <a:cubicBezTo>
                      <a:pt x="0" y="64"/>
                      <a:pt x="64" y="0"/>
                      <a:pt x="143" y="0"/>
                    </a:cubicBezTo>
                    <a:cubicBezTo>
                      <a:pt x="185" y="0"/>
                      <a:pt x="223" y="18"/>
                      <a:pt x="249" y="47"/>
                    </a:cubicBezTo>
                    <a:cubicBezTo>
                      <a:pt x="259" y="66"/>
                      <a:pt x="264" y="88"/>
                      <a:pt x="264" y="111"/>
                    </a:cubicBezTo>
                    <a:cubicBezTo>
                      <a:pt x="264" y="190"/>
                      <a:pt x="200" y="254"/>
                      <a:pt x="121" y="254"/>
                    </a:cubicBezTo>
                    <a:close/>
                  </a:path>
                </a:pathLst>
              </a:custGeom>
              <a:solidFill>
                <a:srgbClr val="57BF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610" name="Freeform 98">
                <a:extLst>
                  <a:ext uri="{FF2B5EF4-FFF2-40B4-BE49-F238E27FC236}">
                    <a16:creationId xmlns="" xmlns:a16="http://schemas.microsoft.com/office/drawing/2014/main" id="{158DD362-F347-4B67-A079-0ACBF30D6D5E}"/>
                  </a:ext>
                </a:extLst>
              </p:cNvPr>
              <p:cNvSpPr>
                <a:spLocks/>
              </p:cNvSpPr>
              <p:nvPr/>
            </p:nvSpPr>
            <p:spPr bwMode="auto">
              <a:xfrm>
                <a:off x="629" y="2080"/>
                <a:ext cx="180" cy="169"/>
              </a:xfrm>
              <a:custGeom>
                <a:avLst/>
                <a:gdLst>
                  <a:gd name="T0" fmla="*/ 38 w 251"/>
                  <a:gd name="T1" fmla="*/ 0 h 235"/>
                  <a:gd name="T2" fmla="*/ 64 w 251"/>
                  <a:gd name="T3" fmla="*/ 10 h 235"/>
                  <a:gd name="T4" fmla="*/ 67 w 251"/>
                  <a:gd name="T5" fmla="*/ 24 h 235"/>
                  <a:gd name="T6" fmla="*/ 28 w 251"/>
                  <a:gd name="T7" fmla="*/ 63 h 235"/>
                  <a:gd name="T8" fmla="*/ 3 w 251"/>
                  <a:gd name="T9" fmla="*/ 52 h 235"/>
                  <a:gd name="T10" fmla="*/ 0 w 251"/>
                  <a:gd name="T11" fmla="*/ 38 h 235"/>
                  <a:gd name="T12" fmla="*/ 38 w 251"/>
                  <a:gd name="T13" fmla="*/ 0 h 2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 h="235">
                    <a:moveTo>
                      <a:pt x="143" y="0"/>
                    </a:moveTo>
                    <a:cubicBezTo>
                      <a:pt x="181" y="0"/>
                      <a:pt x="215" y="14"/>
                      <a:pt x="241" y="39"/>
                    </a:cubicBezTo>
                    <a:cubicBezTo>
                      <a:pt x="248" y="55"/>
                      <a:pt x="251" y="73"/>
                      <a:pt x="251" y="92"/>
                    </a:cubicBezTo>
                    <a:cubicBezTo>
                      <a:pt x="251" y="171"/>
                      <a:pt x="187" y="235"/>
                      <a:pt x="108" y="235"/>
                    </a:cubicBezTo>
                    <a:cubicBezTo>
                      <a:pt x="70" y="235"/>
                      <a:pt x="36" y="220"/>
                      <a:pt x="10" y="196"/>
                    </a:cubicBezTo>
                    <a:cubicBezTo>
                      <a:pt x="3" y="179"/>
                      <a:pt x="0" y="161"/>
                      <a:pt x="0" y="143"/>
                    </a:cubicBezTo>
                    <a:cubicBezTo>
                      <a:pt x="0" y="64"/>
                      <a:pt x="64" y="0"/>
                      <a:pt x="143" y="0"/>
                    </a:cubicBez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611" name="Oval 99">
                <a:extLst>
                  <a:ext uri="{FF2B5EF4-FFF2-40B4-BE49-F238E27FC236}">
                    <a16:creationId xmlns="" xmlns:a16="http://schemas.microsoft.com/office/drawing/2014/main" id="{6A8BD6A9-0300-457B-A839-B44000419590}"/>
                  </a:ext>
                </a:extLst>
              </p:cNvPr>
              <p:cNvSpPr>
                <a:spLocks noChangeArrowheads="1"/>
              </p:cNvSpPr>
              <p:nvPr/>
            </p:nvSpPr>
            <p:spPr bwMode="auto">
              <a:xfrm>
                <a:off x="604" y="2043"/>
                <a:ext cx="205" cy="206"/>
              </a:xfrm>
              <a:prstGeom prst="ellipse">
                <a:avLst/>
              </a:prstGeom>
              <a:noFill/>
              <a:ln w="190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612" name="Oval 100">
                <a:extLst>
                  <a:ext uri="{FF2B5EF4-FFF2-40B4-BE49-F238E27FC236}">
                    <a16:creationId xmlns="" xmlns:a16="http://schemas.microsoft.com/office/drawing/2014/main" id="{37228097-1AF2-4B19-88B2-535BA24F7473}"/>
                  </a:ext>
                </a:extLst>
              </p:cNvPr>
              <p:cNvSpPr>
                <a:spLocks noChangeArrowheads="1"/>
              </p:cNvSpPr>
              <p:nvPr/>
            </p:nvSpPr>
            <p:spPr bwMode="auto">
              <a:xfrm>
                <a:off x="826" y="2043"/>
                <a:ext cx="205" cy="206"/>
              </a:xfrm>
              <a:prstGeom prst="ellipse">
                <a:avLst/>
              </a:prstGeom>
              <a:solidFill>
                <a:srgbClr val="5099B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613" name="Freeform 101">
                <a:extLst>
                  <a:ext uri="{FF2B5EF4-FFF2-40B4-BE49-F238E27FC236}">
                    <a16:creationId xmlns="" xmlns:a16="http://schemas.microsoft.com/office/drawing/2014/main" id="{7703D3CC-756F-4F8B-81DF-B9CD98D656A7}"/>
                  </a:ext>
                </a:extLst>
              </p:cNvPr>
              <p:cNvSpPr>
                <a:spLocks/>
              </p:cNvSpPr>
              <p:nvPr/>
            </p:nvSpPr>
            <p:spPr bwMode="auto">
              <a:xfrm>
                <a:off x="842" y="2066"/>
                <a:ext cx="189" cy="183"/>
              </a:xfrm>
              <a:custGeom>
                <a:avLst/>
                <a:gdLst>
                  <a:gd name="T0" fmla="*/ 32 w 264"/>
                  <a:gd name="T1" fmla="*/ 68 h 254"/>
                  <a:gd name="T2" fmla="*/ 4 w 264"/>
                  <a:gd name="T3" fmla="*/ 55 h 254"/>
                  <a:gd name="T4" fmla="*/ 0 w 264"/>
                  <a:gd name="T5" fmla="*/ 38 h 254"/>
                  <a:gd name="T6" fmla="*/ 37 w 264"/>
                  <a:gd name="T7" fmla="*/ 0 h 254"/>
                  <a:gd name="T8" fmla="*/ 65 w 264"/>
                  <a:gd name="T9" fmla="*/ 12 h 254"/>
                  <a:gd name="T10" fmla="*/ 69 w 264"/>
                  <a:gd name="T11" fmla="*/ 30 h 254"/>
                  <a:gd name="T12" fmla="*/ 32 w 264"/>
                  <a:gd name="T13" fmla="*/ 68 h 2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4" h="254">
                    <a:moveTo>
                      <a:pt x="121" y="254"/>
                    </a:moveTo>
                    <a:cubicBezTo>
                      <a:pt x="79" y="254"/>
                      <a:pt x="41" y="236"/>
                      <a:pt x="15" y="207"/>
                    </a:cubicBezTo>
                    <a:cubicBezTo>
                      <a:pt x="5" y="188"/>
                      <a:pt x="0" y="166"/>
                      <a:pt x="0" y="143"/>
                    </a:cubicBezTo>
                    <a:cubicBezTo>
                      <a:pt x="0" y="64"/>
                      <a:pt x="64" y="0"/>
                      <a:pt x="143" y="0"/>
                    </a:cubicBezTo>
                    <a:cubicBezTo>
                      <a:pt x="185" y="0"/>
                      <a:pt x="223" y="18"/>
                      <a:pt x="249" y="47"/>
                    </a:cubicBezTo>
                    <a:cubicBezTo>
                      <a:pt x="258" y="66"/>
                      <a:pt x="264" y="88"/>
                      <a:pt x="264" y="111"/>
                    </a:cubicBezTo>
                    <a:cubicBezTo>
                      <a:pt x="264" y="190"/>
                      <a:pt x="200" y="254"/>
                      <a:pt x="121" y="254"/>
                    </a:cubicBezTo>
                    <a:close/>
                  </a:path>
                </a:pathLst>
              </a:custGeom>
              <a:solidFill>
                <a:srgbClr val="57BF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614" name="Freeform 102">
                <a:extLst>
                  <a:ext uri="{FF2B5EF4-FFF2-40B4-BE49-F238E27FC236}">
                    <a16:creationId xmlns="" xmlns:a16="http://schemas.microsoft.com/office/drawing/2014/main" id="{019FE1EB-A173-4AF0-A90C-D74AEE0B15EC}"/>
                  </a:ext>
                </a:extLst>
              </p:cNvPr>
              <p:cNvSpPr>
                <a:spLocks/>
              </p:cNvSpPr>
              <p:nvPr/>
            </p:nvSpPr>
            <p:spPr bwMode="auto">
              <a:xfrm>
                <a:off x="850" y="2080"/>
                <a:ext cx="181" cy="169"/>
              </a:xfrm>
              <a:custGeom>
                <a:avLst/>
                <a:gdLst>
                  <a:gd name="T0" fmla="*/ 38 w 252"/>
                  <a:gd name="T1" fmla="*/ 0 h 235"/>
                  <a:gd name="T2" fmla="*/ 64 w 252"/>
                  <a:gd name="T3" fmla="*/ 10 h 235"/>
                  <a:gd name="T4" fmla="*/ 67 w 252"/>
                  <a:gd name="T5" fmla="*/ 24 h 235"/>
                  <a:gd name="T6" fmla="*/ 29 w 252"/>
                  <a:gd name="T7" fmla="*/ 63 h 235"/>
                  <a:gd name="T8" fmla="*/ 3 w 252"/>
                  <a:gd name="T9" fmla="*/ 52 h 235"/>
                  <a:gd name="T10" fmla="*/ 0 w 252"/>
                  <a:gd name="T11" fmla="*/ 38 h 235"/>
                  <a:gd name="T12" fmla="*/ 38 w 252"/>
                  <a:gd name="T13" fmla="*/ 0 h 2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2" h="235">
                    <a:moveTo>
                      <a:pt x="143" y="0"/>
                    </a:moveTo>
                    <a:cubicBezTo>
                      <a:pt x="181" y="0"/>
                      <a:pt x="216" y="14"/>
                      <a:pt x="241" y="39"/>
                    </a:cubicBezTo>
                    <a:cubicBezTo>
                      <a:pt x="248" y="55"/>
                      <a:pt x="252" y="73"/>
                      <a:pt x="252" y="92"/>
                    </a:cubicBezTo>
                    <a:cubicBezTo>
                      <a:pt x="252" y="171"/>
                      <a:pt x="188" y="235"/>
                      <a:pt x="109" y="235"/>
                    </a:cubicBezTo>
                    <a:cubicBezTo>
                      <a:pt x="71" y="235"/>
                      <a:pt x="36" y="220"/>
                      <a:pt x="11" y="196"/>
                    </a:cubicBezTo>
                    <a:cubicBezTo>
                      <a:pt x="4" y="179"/>
                      <a:pt x="0" y="161"/>
                      <a:pt x="0" y="143"/>
                    </a:cubicBezTo>
                    <a:cubicBezTo>
                      <a:pt x="0" y="64"/>
                      <a:pt x="64" y="0"/>
                      <a:pt x="143" y="0"/>
                    </a:cubicBez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615" name="Oval 103">
                <a:extLst>
                  <a:ext uri="{FF2B5EF4-FFF2-40B4-BE49-F238E27FC236}">
                    <a16:creationId xmlns="" xmlns:a16="http://schemas.microsoft.com/office/drawing/2014/main" id="{C4C262FB-9C67-41B8-8D4D-34CEC7B96E0C}"/>
                  </a:ext>
                </a:extLst>
              </p:cNvPr>
              <p:cNvSpPr>
                <a:spLocks noChangeArrowheads="1"/>
              </p:cNvSpPr>
              <p:nvPr/>
            </p:nvSpPr>
            <p:spPr bwMode="auto">
              <a:xfrm>
                <a:off x="826" y="2043"/>
                <a:ext cx="205" cy="206"/>
              </a:xfrm>
              <a:prstGeom prst="ellipse">
                <a:avLst/>
              </a:prstGeom>
              <a:noFill/>
              <a:ln w="190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616" name="Oval 104">
                <a:extLst>
                  <a:ext uri="{FF2B5EF4-FFF2-40B4-BE49-F238E27FC236}">
                    <a16:creationId xmlns="" xmlns:a16="http://schemas.microsoft.com/office/drawing/2014/main" id="{BA60608A-279C-40BB-A928-4192749BF508}"/>
                  </a:ext>
                </a:extLst>
              </p:cNvPr>
              <p:cNvSpPr>
                <a:spLocks noChangeArrowheads="1"/>
              </p:cNvSpPr>
              <p:nvPr/>
            </p:nvSpPr>
            <p:spPr bwMode="auto">
              <a:xfrm>
                <a:off x="1048" y="2043"/>
                <a:ext cx="205" cy="206"/>
              </a:xfrm>
              <a:prstGeom prst="ellipse">
                <a:avLst/>
              </a:prstGeom>
              <a:solidFill>
                <a:srgbClr val="5099B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617" name="Freeform 105">
                <a:extLst>
                  <a:ext uri="{FF2B5EF4-FFF2-40B4-BE49-F238E27FC236}">
                    <a16:creationId xmlns="" xmlns:a16="http://schemas.microsoft.com/office/drawing/2014/main" id="{58D7B086-E781-407A-8591-42466BF137B7}"/>
                  </a:ext>
                </a:extLst>
              </p:cNvPr>
              <p:cNvSpPr>
                <a:spLocks/>
              </p:cNvSpPr>
              <p:nvPr/>
            </p:nvSpPr>
            <p:spPr bwMode="auto">
              <a:xfrm>
                <a:off x="1063" y="2066"/>
                <a:ext cx="190" cy="183"/>
              </a:xfrm>
              <a:custGeom>
                <a:avLst/>
                <a:gdLst>
                  <a:gd name="T0" fmla="*/ 32 w 264"/>
                  <a:gd name="T1" fmla="*/ 68 h 254"/>
                  <a:gd name="T2" fmla="*/ 4 w 264"/>
                  <a:gd name="T3" fmla="*/ 55 h 254"/>
                  <a:gd name="T4" fmla="*/ 0 w 264"/>
                  <a:gd name="T5" fmla="*/ 38 h 254"/>
                  <a:gd name="T6" fmla="*/ 38 w 264"/>
                  <a:gd name="T7" fmla="*/ 0 h 254"/>
                  <a:gd name="T8" fmla="*/ 67 w 264"/>
                  <a:gd name="T9" fmla="*/ 12 h 254"/>
                  <a:gd name="T10" fmla="*/ 71 w 264"/>
                  <a:gd name="T11" fmla="*/ 30 h 254"/>
                  <a:gd name="T12" fmla="*/ 32 w 264"/>
                  <a:gd name="T13" fmla="*/ 68 h 2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4" h="254">
                    <a:moveTo>
                      <a:pt x="121" y="254"/>
                    </a:moveTo>
                    <a:cubicBezTo>
                      <a:pt x="79" y="254"/>
                      <a:pt x="41" y="236"/>
                      <a:pt x="15" y="207"/>
                    </a:cubicBezTo>
                    <a:cubicBezTo>
                      <a:pt x="6" y="188"/>
                      <a:pt x="0" y="166"/>
                      <a:pt x="0" y="143"/>
                    </a:cubicBezTo>
                    <a:cubicBezTo>
                      <a:pt x="0" y="64"/>
                      <a:pt x="64" y="0"/>
                      <a:pt x="143" y="0"/>
                    </a:cubicBezTo>
                    <a:cubicBezTo>
                      <a:pt x="185" y="0"/>
                      <a:pt x="223" y="18"/>
                      <a:pt x="249" y="47"/>
                    </a:cubicBezTo>
                    <a:cubicBezTo>
                      <a:pt x="259" y="66"/>
                      <a:pt x="264" y="88"/>
                      <a:pt x="264" y="111"/>
                    </a:cubicBezTo>
                    <a:cubicBezTo>
                      <a:pt x="264" y="190"/>
                      <a:pt x="200" y="254"/>
                      <a:pt x="121" y="254"/>
                    </a:cubicBezTo>
                    <a:close/>
                  </a:path>
                </a:pathLst>
              </a:custGeom>
              <a:solidFill>
                <a:srgbClr val="57BF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618" name="Freeform 106">
                <a:extLst>
                  <a:ext uri="{FF2B5EF4-FFF2-40B4-BE49-F238E27FC236}">
                    <a16:creationId xmlns="" xmlns:a16="http://schemas.microsoft.com/office/drawing/2014/main" id="{0C703A74-298A-46F6-8AA7-A7A6A41C4482}"/>
                  </a:ext>
                </a:extLst>
              </p:cNvPr>
              <p:cNvSpPr>
                <a:spLocks/>
              </p:cNvSpPr>
              <p:nvPr/>
            </p:nvSpPr>
            <p:spPr bwMode="auto">
              <a:xfrm>
                <a:off x="1073" y="2080"/>
                <a:ext cx="180" cy="169"/>
              </a:xfrm>
              <a:custGeom>
                <a:avLst/>
                <a:gdLst>
                  <a:gd name="T0" fmla="*/ 38 w 251"/>
                  <a:gd name="T1" fmla="*/ 0 h 235"/>
                  <a:gd name="T2" fmla="*/ 64 w 251"/>
                  <a:gd name="T3" fmla="*/ 10 h 235"/>
                  <a:gd name="T4" fmla="*/ 67 w 251"/>
                  <a:gd name="T5" fmla="*/ 24 h 235"/>
                  <a:gd name="T6" fmla="*/ 28 w 251"/>
                  <a:gd name="T7" fmla="*/ 63 h 235"/>
                  <a:gd name="T8" fmla="*/ 3 w 251"/>
                  <a:gd name="T9" fmla="*/ 52 h 235"/>
                  <a:gd name="T10" fmla="*/ 0 w 251"/>
                  <a:gd name="T11" fmla="*/ 38 h 235"/>
                  <a:gd name="T12" fmla="*/ 38 w 251"/>
                  <a:gd name="T13" fmla="*/ 0 h 2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 h="235">
                    <a:moveTo>
                      <a:pt x="143" y="0"/>
                    </a:moveTo>
                    <a:cubicBezTo>
                      <a:pt x="181" y="0"/>
                      <a:pt x="215" y="14"/>
                      <a:pt x="241" y="39"/>
                    </a:cubicBezTo>
                    <a:cubicBezTo>
                      <a:pt x="248" y="55"/>
                      <a:pt x="251" y="73"/>
                      <a:pt x="251" y="92"/>
                    </a:cubicBezTo>
                    <a:cubicBezTo>
                      <a:pt x="251" y="171"/>
                      <a:pt x="187" y="235"/>
                      <a:pt x="108" y="235"/>
                    </a:cubicBezTo>
                    <a:cubicBezTo>
                      <a:pt x="70" y="235"/>
                      <a:pt x="36" y="220"/>
                      <a:pt x="10" y="196"/>
                    </a:cubicBezTo>
                    <a:cubicBezTo>
                      <a:pt x="3" y="179"/>
                      <a:pt x="0" y="161"/>
                      <a:pt x="0" y="143"/>
                    </a:cubicBezTo>
                    <a:cubicBezTo>
                      <a:pt x="0" y="64"/>
                      <a:pt x="64" y="0"/>
                      <a:pt x="143" y="0"/>
                    </a:cubicBez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619" name="Oval 107">
                <a:extLst>
                  <a:ext uri="{FF2B5EF4-FFF2-40B4-BE49-F238E27FC236}">
                    <a16:creationId xmlns="" xmlns:a16="http://schemas.microsoft.com/office/drawing/2014/main" id="{5D503942-9627-44D5-B28F-42F15BB72417}"/>
                  </a:ext>
                </a:extLst>
              </p:cNvPr>
              <p:cNvSpPr>
                <a:spLocks noChangeArrowheads="1"/>
              </p:cNvSpPr>
              <p:nvPr/>
            </p:nvSpPr>
            <p:spPr bwMode="auto">
              <a:xfrm>
                <a:off x="1048" y="2043"/>
                <a:ext cx="205" cy="206"/>
              </a:xfrm>
              <a:prstGeom prst="ellipse">
                <a:avLst/>
              </a:prstGeom>
              <a:noFill/>
              <a:ln w="190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620" name="Oval 108">
                <a:extLst>
                  <a:ext uri="{FF2B5EF4-FFF2-40B4-BE49-F238E27FC236}">
                    <a16:creationId xmlns="" xmlns:a16="http://schemas.microsoft.com/office/drawing/2014/main" id="{5FDCDFD1-124C-40BC-9C09-69C6B19C2244}"/>
                  </a:ext>
                </a:extLst>
              </p:cNvPr>
              <p:cNvSpPr>
                <a:spLocks noChangeArrowheads="1"/>
              </p:cNvSpPr>
              <p:nvPr/>
            </p:nvSpPr>
            <p:spPr bwMode="auto">
              <a:xfrm>
                <a:off x="1270" y="2043"/>
                <a:ext cx="205" cy="206"/>
              </a:xfrm>
              <a:prstGeom prst="ellipse">
                <a:avLst/>
              </a:prstGeom>
              <a:solidFill>
                <a:srgbClr val="5099B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621" name="Freeform 109">
                <a:extLst>
                  <a:ext uri="{FF2B5EF4-FFF2-40B4-BE49-F238E27FC236}">
                    <a16:creationId xmlns="" xmlns:a16="http://schemas.microsoft.com/office/drawing/2014/main" id="{A75A6177-F7E2-496B-A467-7D15FBAEF865}"/>
                  </a:ext>
                </a:extLst>
              </p:cNvPr>
              <p:cNvSpPr>
                <a:spLocks/>
              </p:cNvSpPr>
              <p:nvPr/>
            </p:nvSpPr>
            <p:spPr bwMode="auto">
              <a:xfrm>
                <a:off x="1286" y="2066"/>
                <a:ext cx="189" cy="183"/>
              </a:xfrm>
              <a:custGeom>
                <a:avLst/>
                <a:gdLst>
                  <a:gd name="T0" fmla="*/ 32 w 264"/>
                  <a:gd name="T1" fmla="*/ 68 h 254"/>
                  <a:gd name="T2" fmla="*/ 4 w 264"/>
                  <a:gd name="T3" fmla="*/ 55 h 254"/>
                  <a:gd name="T4" fmla="*/ 0 w 264"/>
                  <a:gd name="T5" fmla="*/ 38 h 254"/>
                  <a:gd name="T6" fmla="*/ 37 w 264"/>
                  <a:gd name="T7" fmla="*/ 0 h 254"/>
                  <a:gd name="T8" fmla="*/ 65 w 264"/>
                  <a:gd name="T9" fmla="*/ 12 h 254"/>
                  <a:gd name="T10" fmla="*/ 69 w 264"/>
                  <a:gd name="T11" fmla="*/ 30 h 254"/>
                  <a:gd name="T12" fmla="*/ 32 w 264"/>
                  <a:gd name="T13" fmla="*/ 68 h 2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4" h="254">
                    <a:moveTo>
                      <a:pt x="121" y="254"/>
                    </a:moveTo>
                    <a:cubicBezTo>
                      <a:pt x="79" y="254"/>
                      <a:pt x="41" y="236"/>
                      <a:pt x="15" y="207"/>
                    </a:cubicBezTo>
                    <a:cubicBezTo>
                      <a:pt x="5" y="188"/>
                      <a:pt x="0" y="166"/>
                      <a:pt x="0" y="143"/>
                    </a:cubicBezTo>
                    <a:cubicBezTo>
                      <a:pt x="0" y="64"/>
                      <a:pt x="64" y="0"/>
                      <a:pt x="143" y="0"/>
                    </a:cubicBezTo>
                    <a:cubicBezTo>
                      <a:pt x="185" y="0"/>
                      <a:pt x="223" y="18"/>
                      <a:pt x="249" y="47"/>
                    </a:cubicBezTo>
                    <a:cubicBezTo>
                      <a:pt x="258" y="66"/>
                      <a:pt x="264" y="88"/>
                      <a:pt x="264" y="111"/>
                    </a:cubicBezTo>
                    <a:cubicBezTo>
                      <a:pt x="264" y="190"/>
                      <a:pt x="200" y="254"/>
                      <a:pt x="121" y="254"/>
                    </a:cubicBezTo>
                    <a:close/>
                  </a:path>
                </a:pathLst>
              </a:custGeom>
              <a:solidFill>
                <a:srgbClr val="57BF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622" name="Freeform 110">
                <a:extLst>
                  <a:ext uri="{FF2B5EF4-FFF2-40B4-BE49-F238E27FC236}">
                    <a16:creationId xmlns="" xmlns:a16="http://schemas.microsoft.com/office/drawing/2014/main" id="{80E055A4-08B5-4567-B49A-516BFECF021D}"/>
                  </a:ext>
                </a:extLst>
              </p:cNvPr>
              <p:cNvSpPr>
                <a:spLocks/>
              </p:cNvSpPr>
              <p:nvPr/>
            </p:nvSpPr>
            <p:spPr bwMode="auto">
              <a:xfrm>
                <a:off x="1294" y="2080"/>
                <a:ext cx="181" cy="169"/>
              </a:xfrm>
              <a:custGeom>
                <a:avLst/>
                <a:gdLst>
                  <a:gd name="T0" fmla="*/ 38 w 252"/>
                  <a:gd name="T1" fmla="*/ 0 h 235"/>
                  <a:gd name="T2" fmla="*/ 64 w 252"/>
                  <a:gd name="T3" fmla="*/ 10 h 235"/>
                  <a:gd name="T4" fmla="*/ 67 w 252"/>
                  <a:gd name="T5" fmla="*/ 24 h 235"/>
                  <a:gd name="T6" fmla="*/ 29 w 252"/>
                  <a:gd name="T7" fmla="*/ 63 h 235"/>
                  <a:gd name="T8" fmla="*/ 3 w 252"/>
                  <a:gd name="T9" fmla="*/ 52 h 235"/>
                  <a:gd name="T10" fmla="*/ 0 w 252"/>
                  <a:gd name="T11" fmla="*/ 38 h 235"/>
                  <a:gd name="T12" fmla="*/ 38 w 252"/>
                  <a:gd name="T13" fmla="*/ 0 h 2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2" h="235">
                    <a:moveTo>
                      <a:pt x="143" y="0"/>
                    </a:moveTo>
                    <a:cubicBezTo>
                      <a:pt x="181" y="0"/>
                      <a:pt x="216" y="14"/>
                      <a:pt x="241" y="39"/>
                    </a:cubicBezTo>
                    <a:cubicBezTo>
                      <a:pt x="248" y="55"/>
                      <a:pt x="252" y="73"/>
                      <a:pt x="252" y="92"/>
                    </a:cubicBezTo>
                    <a:cubicBezTo>
                      <a:pt x="252" y="171"/>
                      <a:pt x="188" y="235"/>
                      <a:pt x="109" y="235"/>
                    </a:cubicBezTo>
                    <a:cubicBezTo>
                      <a:pt x="71" y="235"/>
                      <a:pt x="36" y="220"/>
                      <a:pt x="10" y="196"/>
                    </a:cubicBezTo>
                    <a:cubicBezTo>
                      <a:pt x="4" y="179"/>
                      <a:pt x="0" y="161"/>
                      <a:pt x="0" y="143"/>
                    </a:cubicBezTo>
                    <a:cubicBezTo>
                      <a:pt x="0" y="64"/>
                      <a:pt x="64" y="0"/>
                      <a:pt x="143" y="0"/>
                    </a:cubicBez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623" name="Oval 111">
                <a:extLst>
                  <a:ext uri="{FF2B5EF4-FFF2-40B4-BE49-F238E27FC236}">
                    <a16:creationId xmlns="" xmlns:a16="http://schemas.microsoft.com/office/drawing/2014/main" id="{47B92307-F463-4C57-9BE3-FAB5DDE6C839}"/>
                  </a:ext>
                </a:extLst>
              </p:cNvPr>
              <p:cNvSpPr>
                <a:spLocks noChangeArrowheads="1"/>
              </p:cNvSpPr>
              <p:nvPr/>
            </p:nvSpPr>
            <p:spPr bwMode="auto">
              <a:xfrm>
                <a:off x="1270" y="2043"/>
                <a:ext cx="205" cy="206"/>
              </a:xfrm>
              <a:prstGeom prst="ellipse">
                <a:avLst/>
              </a:prstGeom>
              <a:noFill/>
              <a:ln w="190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624" name="Oval 112">
                <a:extLst>
                  <a:ext uri="{FF2B5EF4-FFF2-40B4-BE49-F238E27FC236}">
                    <a16:creationId xmlns="" xmlns:a16="http://schemas.microsoft.com/office/drawing/2014/main" id="{347B27D3-6BEB-488A-9680-25F72B0A2A13}"/>
                  </a:ext>
                </a:extLst>
              </p:cNvPr>
              <p:cNvSpPr>
                <a:spLocks noChangeArrowheads="1"/>
              </p:cNvSpPr>
              <p:nvPr/>
            </p:nvSpPr>
            <p:spPr bwMode="auto">
              <a:xfrm>
                <a:off x="1492" y="2043"/>
                <a:ext cx="205" cy="206"/>
              </a:xfrm>
              <a:prstGeom prst="ellipse">
                <a:avLst/>
              </a:prstGeom>
              <a:solidFill>
                <a:srgbClr val="5099B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625" name="Freeform 113">
                <a:extLst>
                  <a:ext uri="{FF2B5EF4-FFF2-40B4-BE49-F238E27FC236}">
                    <a16:creationId xmlns="" xmlns:a16="http://schemas.microsoft.com/office/drawing/2014/main" id="{1D32B04B-12FB-4559-8CE6-9CF49F4D7872}"/>
                  </a:ext>
                </a:extLst>
              </p:cNvPr>
              <p:cNvSpPr>
                <a:spLocks/>
              </p:cNvSpPr>
              <p:nvPr/>
            </p:nvSpPr>
            <p:spPr bwMode="auto">
              <a:xfrm>
                <a:off x="1507" y="2066"/>
                <a:ext cx="190" cy="183"/>
              </a:xfrm>
              <a:custGeom>
                <a:avLst/>
                <a:gdLst>
                  <a:gd name="T0" fmla="*/ 32 w 264"/>
                  <a:gd name="T1" fmla="*/ 68 h 254"/>
                  <a:gd name="T2" fmla="*/ 4 w 264"/>
                  <a:gd name="T3" fmla="*/ 55 h 254"/>
                  <a:gd name="T4" fmla="*/ 0 w 264"/>
                  <a:gd name="T5" fmla="*/ 38 h 254"/>
                  <a:gd name="T6" fmla="*/ 38 w 264"/>
                  <a:gd name="T7" fmla="*/ 0 h 254"/>
                  <a:gd name="T8" fmla="*/ 67 w 264"/>
                  <a:gd name="T9" fmla="*/ 12 h 254"/>
                  <a:gd name="T10" fmla="*/ 71 w 264"/>
                  <a:gd name="T11" fmla="*/ 30 h 254"/>
                  <a:gd name="T12" fmla="*/ 32 w 264"/>
                  <a:gd name="T13" fmla="*/ 68 h 2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4" h="254">
                    <a:moveTo>
                      <a:pt x="121" y="254"/>
                    </a:moveTo>
                    <a:cubicBezTo>
                      <a:pt x="79" y="254"/>
                      <a:pt x="41" y="236"/>
                      <a:pt x="15" y="207"/>
                    </a:cubicBezTo>
                    <a:cubicBezTo>
                      <a:pt x="5" y="188"/>
                      <a:pt x="0" y="166"/>
                      <a:pt x="0" y="143"/>
                    </a:cubicBezTo>
                    <a:cubicBezTo>
                      <a:pt x="0" y="64"/>
                      <a:pt x="64" y="0"/>
                      <a:pt x="143" y="0"/>
                    </a:cubicBezTo>
                    <a:cubicBezTo>
                      <a:pt x="185" y="0"/>
                      <a:pt x="223" y="18"/>
                      <a:pt x="249" y="47"/>
                    </a:cubicBezTo>
                    <a:cubicBezTo>
                      <a:pt x="259" y="66"/>
                      <a:pt x="264" y="88"/>
                      <a:pt x="264" y="111"/>
                    </a:cubicBezTo>
                    <a:cubicBezTo>
                      <a:pt x="264" y="190"/>
                      <a:pt x="200" y="254"/>
                      <a:pt x="121" y="254"/>
                    </a:cubicBezTo>
                    <a:close/>
                  </a:path>
                </a:pathLst>
              </a:custGeom>
              <a:solidFill>
                <a:srgbClr val="57BF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626" name="Freeform 114">
                <a:extLst>
                  <a:ext uri="{FF2B5EF4-FFF2-40B4-BE49-F238E27FC236}">
                    <a16:creationId xmlns="" xmlns:a16="http://schemas.microsoft.com/office/drawing/2014/main" id="{42C885B8-AD48-4ED5-B77A-0FEDDB97F9C8}"/>
                  </a:ext>
                </a:extLst>
              </p:cNvPr>
              <p:cNvSpPr>
                <a:spLocks/>
              </p:cNvSpPr>
              <p:nvPr/>
            </p:nvSpPr>
            <p:spPr bwMode="auto">
              <a:xfrm>
                <a:off x="1517" y="2080"/>
                <a:ext cx="180" cy="169"/>
              </a:xfrm>
              <a:custGeom>
                <a:avLst/>
                <a:gdLst>
                  <a:gd name="T0" fmla="*/ 38 w 251"/>
                  <a:gd name="T1" fmla="*/ 0 h 235"/>
                  <a:gd name="T2" fmla="*/ 64 w 251"/>
                  <a:gd name="T3" fmla="*/ 10 h 235"/>
                  <a:gd name="T4" fmla="*/ 67 w 251"/>
                  <a:gd name="T5" fmla="*/ 24 h 235"/>
                  <a:gd name="T6" fmla="*/ 28 w 251"/>
                  <a:gd name="T7" fmla="*/ 63 h 235"/>
                  <a:gd name="T8" fmla="*/ 3 w 251"/>
                  <a:gd name="T9" fmla="*/ 52 h 235"/>
                  <a:gd name="T10" fmla="*/ 0 w 251"/>
                  <a:gd name="T11" fmla="*/ 38 h 235"/>
                  <a:gd name="T12" fmla="*/ 38 w 251"/>
                  <a:gd name="T13" fmla="*/ 0 h 2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 h="235">
                    <a:moveTo>
                      <a:pt x="143" y="0"/>
                    </a:moveTo>
                    <a:cubicBezTo>
                      <a:pt x="181" y="0"/>
                      <a:pt x="215" y="14"/>
                      <a:pt x="241" y="39"/>
                    </a:cubicBezTo>
                    <a:cubicBezTo>
                      <a:pt x="247" y="55"/>
                      <a:pt x="251" y="73"/>
                      <a:pt x="251" y="92"/>
                    </a:cubicBezTo>
                    <a:cubicBezTo>
                      <a:pt x="251" y="171"/>
                      <a:pt x="187" y="235"/>
                      <a:pt x="108" y="235"/>
                    </a:cubicBezTo>
                    <a:cubicBezTo>
                      <a:pt x="70" y="235"/>
                      <a:pt x="35" y="220"/>
                      <a:pt x="10" y="196"/>
                    </a:cubicBezTo>
                    <a:cubicBezTo>
                      <a:pt x="3" y="179"/>
                      <a:pt x="0" y="161"/>
                      <a:pt x="0" y="143"/>
                    </a:cubicBezTo>
                    <a:cubicBezTo>
                      <a:pt x="0" y="64"/>
                      <a:pt x="64" y="0"/>
                      <a:pt x="143" y="0"/>
                    </a:cubicBez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627" name="Oval 115">
                <a:extLst>
                  <a:ext uri="{FF2B5EF4-FFF2-40B4-BE49-F238E27FC236}">
                    <a16:creationId xmlns="" xmlns:a16="http://schemas.microsoft.com/office/drawing/2014/main" id="{09D4111B-BCDB-412B-84FC-9C476154991B}"/>
                  </a:ext>
                </a:extLst>
              </p:cNvPr>
              <p:cNvSpPr>
                <a:spLocks noChangeArrowheads="1"/>
              </p:cNvSpPr>
              <p:nvPr/>
            </p:nvSpPr>
            <p:spPr bwMode="auto">
              <a:xfrm>
                <a:off x="1492" y="2043"/>
                <a:ext cx="205" cy="206"/>
              </a:xfrm>
              <a:prstGeom prst="ellipse">
                <a:avLst/>
              </a:prstGeom>
              <a:noFill/>
              <a:ln w="190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628" name="Oval 116">
                <a:extLst>
                  <a:ext uri="{FF2B5EF4-FFF2-40B4-BE49-F238E27FC236}">
                    <a16:creationId xmlns="" xmlns:a16="http://schemas.microsoft.com/office/drawing/2014/main" id="{FF78D024-C364-4B92-B5F5-499DD3371610}"/>
                  </a:ext>
                </a:extLst>
              </p:cNvPr>
              <p:cNvSpPr>
                <a:spLocks noChangeArrowheads="1"/>
              </p:cNvSpPr>
              <p:nvPr/>
            </p:nvSpPr>
            <p:spPr bwMode="auto">
              <a:xfrm>
                <a:off x="1714" y="2043"/>
                <a:ext cx="205" cy="206"/>
              </a:xfrm>
              <a:prstGeom prst="ellipse">
                <a:avLst/>
              </a:prstGeom>
              <a:solidFill>
                <a:srgbClr val="5099B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629" name="Freeform 117">
                <a:extLst>
                  <a:ext uri="{FF2B5EF4-FFF2-40B4-BE49-F238E27FC236}">
                    <a16:creationId xmlns="" xmlns:a16="http://schemas.microsoft.com/office/drawing/2014/main" id="{57DB0F29-CBA4-45A6-BDE7-C7605D4C5F40}"/>
                  </a:ext>
                </a:extLst>
              </p:cNvPr>
              <p:cNvSpPr>
                <a:spLocks/>
              </p:cNvSpPr>
              <p:nvPr/>
            </p:nvSpPr>
            <p:spPr bwMode="auto">
              <a:xfrm>
                <a:off x="1729" y="2066"/>
                <a:ext cx="190" cy="183"/>
              </a:xfrm>
              <a:custGeom>
                <a:avLst/>
                <a:gdLst>
                  <a:gd name="T0" fmla="*/ 32 w 265"/>
                  <a:gd name="T1" fmla="*/ 68 h 254"/>
                  <a:gd name="T2" fmla="*/ 4 w 265"/>
                  <a:gd name="T3" fmla="*/ 55 h 254"/>
                  <a:gd name="T4" fmla="*/ 0 w 265"/>
                  <a:gd name="T5" fmla="*/ 38 h 254"/>
                  <a:gd name="T6" fmla="*/ 38 w 265"/>
                  <a:gd name="T7" fmla="*/ 0 h 254"/>
                  <a:gd name="T8" fmla="*/ 66 w 265"/>
                  <a:gd name="T9" fmla="*/ 12 h 254"/>
                  <a:gd name="T10" fmla="*/ 70 w 265"/>
                  <a:gd name="T11" fmla="*/ 30 h 254"/>
                  <a:gd name="T12" fmla="*/ 32 w 265"/>
                  <a:gd name="T13" fmla="*/ 68 h 2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5" h="254">
                    <a:moveTo>
                      <a:pt x="122" y="254"/>
                    </a:moveTo>
                    <a:cubicBezTo>
                      <a:pt x="79" y="254"/>
                      <a:pt x="42" y="236"/>
                      <a:pt x="15" y="207"/>
                    </a:cubicBezTo>
                    <a:cubicBezTo>
                      <a:pt x="6" y="188"/>
                      <a:pt x="0" y="166"/>
                      <a:pt x="0" y="143"/>
                    </a:cubicBezTo>
                    <a:cubicBezTo>
                      <a:pt x="0" y="64"/>
                      <a:pt x="64" y="0"/>
                      <a:pt x="143" y="0"/>
                    </a:cubicBezTo>
                    <a:cubicBezTo>
                      <a:pt x="186" y="0"/>
                      <a:pt x="223" y="18"/>
                      <a:pt x="250" y="47"/>
                    </a:cubicBezTo>
                    <a:cubicBezTo>
                      <a:pt x="259" y="66"/>
                      <a:pt x="265" y="88"/>
                      <a:pt x="265" y="111"/>
                    </a:cubicBezTo>
                    <a:cubicBezTo>
                      <a:pt x="265" y="190"/>
                      <a:pt x="201" y="254"/>
                      <a:pt x="122" y="254"/>
                    </a:cubicBezTo>
                    <a:close/>
                  </a:path>
                </a:pathLst>
              </a:custGeom>
              <a:solidFill>
                <a:srgbClr val="57BF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630" name="Freeform 118">
                <a:extLst>
                  <a:ext uri="{FF2B5EF4-FFF2-40B4-BE49-F238E27FC236}">
                    <a16:creationId xmlns="" xmlns:a16="http://schemas.microsoft.com/office/drawing/2014/main" id="{69C26683-14A9-48F1-A13C-05581CBD3071}"/>
                  </a:ext>
                </a:extLst>
              </p:cNvPr>
              <p:cNvSpPr>
                <a:spLocks/>
              </p:cNvSpPr>
              <p:nvPr/>
            </p:nvSpPr>
            <p:spPr bwMode="auto">
              <a:xfrm>
                <a:off x="1738" y="2080"/>
                <a:ext cx="181" cy="169"/>
              </a:xfrm>
              <a:custGeom>
                <a:avLst/>
                <a:gdLst>
                  <a:gd name="T0" fmla="*/ 38 w 252"/>
                  <a:gd name="T1" fmla="*/ 0 h 235"/>
                  <a:gd name="T2" fmla="*/ 64 w 252"/>
                  <a:gd name="T3" fmla="*/ 10 h 235"/>
                  <a:gd name="T4" fmla="*/ 67 w 252"/>
                  <a:gd name="T5" fmla="*/ 24 h 235"/>
                  <a:gd name="T6" fmla="*/ 29 w 252"/>
                  <a:gd name="T7" fmla="*/ 63 h 235"/>
                  <a:gd name="T8" fmla="*/ 3 w 252"/>
                  <a:gd name="T9" fmla="*/ 52 h 235"/>
                  <a:gd name="T10" fmla="*/ 0 w 252"/>
                  <a:gd name="T11" fmla="*/ 38 h 235"/>
                  <a:gd name="T12" fmla="*/ 38 w 252"/>
                  <a:gd name="T13" fmla="*/ 0 h 2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2" h="235">
                    <a:moveTo>
                      <a:pt x="143" y="0"/>
                    </a:moveTo>
                    <a:cubicBezTo>
                      <a:pt x="181" y="0"/>
                      <a:pt x="216" y="14"/>
                      <a:pt x="241" y="39"/>
                    </a:cubicBezTo>
                    <a:cubicBezTo>
                      <a:pt x="248" y="55"/>
                      <a:pt x="252" y="73"/>
                      <a:pt x="252" y="92"/>
                    </a:cubicBezTo>
                    <a:cubicBezTo>
                      <a:pt x="252" y="171"/>
                      <a:pt x="188" y="235"/>
                      <a:pt x="109" y="235"/>
                    </a:cubicBezTo>
                    <a:cubicBezTo>
                      <a:pt x="70" y="235"/>
                      <a:pt x="36" y="220"/>
                      <a:pt x="10" y="196"/>
                    </a:cubicBezTo>
                    <a:cubicBezTo>
                      <a:pt x="4" y="179"/>
                      <a:pt x="0" y="161"/>
                      <a:pt x="0" y="143"/>
                    </a:cubicBezTo>
                    <a:cubicBezTo>
                      <a:pt x="0" y="64"/>
                      <a:pt x="64" y="0"/>
                      <a:pt x="143" y="0"/>
                    </a:cubicBez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631" name="Oval 119">
                <a:extLst>
                  <a:ext uri="{FF2B5EF4-FFF2-40B4-BE49-F238E27FC236}">
                    <a16:creationId xmlns="" xmlns:a16="http://schemas.microsoft.com/office/drawing/2014/main" id="{276095E8-E9ED-4219-8150-0DD0B6502647}"/>
                  </a:ext>
                </a:extLst>
              </p:cNvPr>
              <p:cNvSpPr>
                <a:spLocks noChangeArrowheads="1"/>
              </p:cNvSpPr>
              <p:nvPr/>
            </p:nvSpPr>
            <p:spPr bwMode="auto">
              <a:xfrm>
                <a:off x="1714" y="2043"/>
                <a:ext cx="205" cy="206"/>
              </a:xfrm>
              <a:prstGeom prst="ellipse">
                <a:avLst/>
              </a:prstGeom>
              <a:noFill/>
              <a:ln w="190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632" name="Oval 120">
                <a:extLst>
                  <a:ext uri="{FF2B5EF4-FFF2-40B4-BE49-F238E27FC236}">
                    <a16:creationId xmlns="" xmlns:a16="http://schemas.microsoft.com/office/drawing/2014/main" id="{0500AD23-BA17-48C3-ACEB-A3B520431FE6}"/>
                  </a:ext>
                </a:extLst>
              </p:cNvPr>
              <p:cNvSpPr>
                <a:spLocks noChangeArrowheads="1"/>
              </p:cNvSpPr>
              <p:nvPr/>
            </p:nvSpPr>
            <p:spPr bwMode="auto">
              <a:xfrm>
                <a:off x="604" y="2263"/>
                <a:ext cx="205" cy="205"/>
              </a:xfrm>
              <a:prstGeom prst="ellipse">
                <a:avLst/>
              </a:prstGeom>
              <a:solidFill>
                <a:srgbClr val="5099B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633" name="Freeform 121">
                <a:extLst>
                  <a:ext uri="{FF2B5EF4-FFF2-40B4-BE49-F238E27FC236}">
                    <a16:creationId xmlns="" xmlns:a16="http://schemas.microsoft.com/office/drawing/2014/main" id="{0FAFC2A3-E915-440B-B9E6-3625449FE58E}"/>
                  </a:ext>
                </a:extLst>
              </p:cNvPr>
              <p:cNvSpPr>
                <a:spLocks/>
              </p:cNvSpPr>
              <p:nvPr/>
            </p:nvSpPr>
            <p:spPr bwMode="auto">
              <a:xfrm>
                <a:off x="620" y="2286"/>
                <a:ext cx="189" cy="182"/>
              </a:xfrm>
              <a:custGeom>
                <a:avLst/>
                <a:gdLst>
                  <a:gd name="T0" fmla="*/ 32 w 264"/>
                  <a:gd name="T1" fmla="*/ 67 h 254"/>
                  <a:gd name="T2" fmla="*/ 4 w 264"/>
                  <a:gd name="T3" fmla="*/ 54 h 254"/>
                  <a:gd name="T4" fmla="*/ 0 w 264"/>
                  <a:gd name="T5" fmla="*/ 37 h 254"/>
                  <a:gd name="T6" fmla="*/ 37 w 264"/>
                  <a:gd name="T7" fmla="*/ 0 h 254"/>
                  <a:gd name="T8" fmla="*/ 65 w 264"/>
                  <a:gd name="T9" fmla="*/ 12 h 254"/>
                  <a:gd name="T10" fmla="*/ 69 w 264"/>
                  <a:gd name="T11" fmla="*/ 29 h 254"/>
                  <a:gd name="T12" fmla="*/ 32 w 264"/>
                  <a:gd name="T13" fmla="*/ 67 h 2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4" h="254">
                    <a:moveTo>
                      <a:pt x="121" y="254"/>
                    </a:moveTo>
                    <a:cubicBezTo>
                      <a:pt x="79" y="254"/>
                      <a:pt x="41" y="235"/>
                      <a:pt x="15" y="206"/>
                    </a:cubicBezTo>
                    <a:cubicBezTo>
                      <a:pt x="6" y="187"/>
                      <a:pt x="0" y="166"/>
                      <a:pt x="0" y="143"/>
                    </a:cubicBezTo>
                    <a:cubicBezTo>
                      <a:pt x="0" y="64"/>
                      <a:pt x="64" y="0"/>
                      <a:pt x="143" y="0"/>
                    </a:cubicBezTo>
                    <a:cubicBezTo>
                      <a:pt x="185" y="0"/>
                      <a:pt x="223" y="18"/>
                      <a:pt x="249" y="47"/>
                    </a:cubicBezTo>
                    <a:cubicBezTo>
                      <a:pt x="259" y="66"/>
                      <a:pt x="264" y="88"/>
                      <a:pt x="264" y="111"/>
                    </a:cubicBezTo>
                    <a:cubicBezTo>
                      <a:pt x="264" y="190"/>
                      <a:pt x="200" y="254"/>
                      <a:pt x="121" y="254"/>
                    </a:cubicBezTo>
                    <a:close/>
                  </a:path>
                </a:pathLst>
              </a:custGeom>
              <a:solidFill>
                <a:srgbClr val="57BF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634" name="Freeform 122">
                <a:extLst>
                  <a:ext uri="{FF2B5EF4-FFF2-40B4-BE49-F238E27FC236}">
                    <a16:creationId xmlns="" xmlns:a16="http://schemas.microsoft.com/office/drawing/2014/main" id="{81DA7728-E2F4-474C-8AA8-85707B1641EA}"/>
                  </a:ext>
                </a:extLst>
              </p:cNvPr>
              <p:cNvSpPr>
                <a:spLocks/>
              </p:cNvSpPr>
              <p:nvPr/>
            </p:nvSpPr>
            <p:spPr bwMode="auto">
              <a:xfrm>
                <a:off x="629" y="2299"/>
                <a:ext cx="180" cy="169"/>
              </a:xfrm>
              <a:custGeom>
                <a:avLst/>
                <a:gdLst>
                  <a:gd name="T0" fmla="*/ 38 w 251"/>
                  <a:gd name="T1" fmla="*/ 0 h 236"/>
                  <a:gd name="T2" fmla="*/ 64 w 251"/>
                  <a:gd name="T3" fmla="*/ 10 h 236"/>
                  <a:gd name="T4" fmla="*/ 67 w 251"/>
                  <a:gd name="T5" fmla="*/ 24 h 236"/>
                  <a:gd name="T6" fmla="*/ 28 w 251"/>
                  <a:gd name="T7" fmla="*/ 62 h 236"/>
                  <a:gd name="T8" fmla="*/ 3 w 251"/>
                  <a:gd name="T9" fmla="*/ 52 h 236"/>
                  <a:gd name="T10" fmla="*/ 0 w 251"/>
                  <a:gd name="T11" fmla="*/ 37 h 236"/>
                  <a:gd name="T12" fmla="*/ 38 w 251"/>
                  <a:gd name="T13" fmla="*/ 0 h 2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 h="236">
                    <a:moveTo>
                      <a:pt x="143" y="0"/>
                    </a:moveTo>
                    <a:cubicBezTo>
                      <a:pt x="181" y="0"/>
                      <a:pt x="215" y="15"/>
                      <a:pt x="241" y="39"/>
                    </a:cubicBezTo>
                    <a:cubicBezTo>
                      <a:pt x="248" y="56"/>
                      <a:pt x="251" y="74"/>
                      <a:pt x="251" y="93"/>
                    </a:cubicBezTo>
                    <a:cubicBezTo>
                      <a:pt x="251" y="172"/>
                      <a:pt x="187" y="236"/>
                      <a:pt x="108" y="236"/>
                    </a:cubicBezTo>
                    <a:cubicBezTo>
                      <a:pt x="70" y="236"/>
                      <a:pt x="36" y="221"/>
                      <a:pt x="10" y="196"/>
                    </a:cubicBezTo>
                    <a:cubicBezTo>
                      <a:pt x="3" y="180"/>
                      <a:pt x="0" y="162"/>
                      <a:pt x="0" y="143"/>
                    </a:cubicBezTo>
                    <a:cubicBezTo>
                      <a:pt x="0" y="64"/>
                      <a:pt x="64" y="0"/>
                      <a:pt x="143" y="0"/>
                    </a:cubicBez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635" name="Oval 123">
                <a:extLst>
                  <a:ext uri="{FF2B5EF4-FFF2-40B4-BE49-F238E27FC236}">
                    <a16:creationId xmlns="" xmlns:a16="http://schemas.microsoft.com/office/drawing/2014/main" id="{15CE82C6-213A-4BBA-8266-27C6FCA62A18}"/>
                  </a:ext>
                </a:extLst>
              </p:cNvPr>
              <p:cNvSpPr>
                <a:spLocks noChangeArrowheads="1"/>
              </p:cNvSpPr>
              <p:nvPr/>
            </p:nvSpPr>
            <p:spPr bwMode="auto">
              <a:xfrm>
                <a:off x="604" y="2263"/>
                <a:ext cx="205" cy="205"/>
              </a:xfrm>
              <a:prstGeom prst="ellipse">
                <a:avLst/>
              </a:prstGeom>
              <a:noFill/>
              <a:ln w="190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636" name="Oval 124">
                <a:extLst>
                  <a:ext uri="{FF2B5EF4-FFF2-40B4-BE49-F238E27FC236}">
                    <a16:creationId xmlns="" xmlns:a16="http://schemas.microsoft.com/office/drawing/2014/main" id="{B1926E42-9351-45CB-9E27-11FD2AC2E3FE}"/>
                  </a:ext>
                </a:extLst>
              </p:cNvPr>
              <p:cNvSpPr>
                <a:spLocks noChangeArrowheads="1"/>
              </p:cNvSpPr>
              <p:nvPr/>
            </p:nvSpPr>
            <p:spPr bwMode="auto">
              <a:xfrm>
                <a:off x="826" y="2263"/>
                <a:ext cx="205" cy="205"/>
              </a:xfrm>
              <a:prstGeom prst="ellipse">
                <a:avLst/>
              </a:prstGeom>
              <a:solidFill>
                <a:srgbClr val="5099B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637" name="Freeform 125">
                <a:extLst>
                  <a:ext uri="{FF2B5EF4-FFF2-40B4-BE49-F238E27FC236}">
                    <a16:creationId xmlns="" xmlns:a16="http://schemas.microsoft.com/office/drawing/2014/main" id="{7C8485D2-B47D-473A-B71E-8EF8AC0D1C82}"/>
                  </a:ext>
                </a:extLst>
              </p:cNvPr>
              <p:cNvSpPr>
                <a:spLocks/>
              </p:cNvSpPr>
              <p:nvPr/>
            </p:nvSpPr>
            <p:spPr bwMode="auto">
              <a:xfrm>
                <a:off x="842" y="2286"/>
                <a:ext cx="189" cy="182"/>
              </a:xfrm>
              <a:custGeom>
                <a:avLst/>
                <a:gdLst>
                  <a:gd name="T0" fmla="*/ 32 w 264"/>
                  <a:gd name="T1" fmla="*/ 67 h 254"/>
                  <a:gd name="T2" fmla="*/ 4 w 264"/>
                  <a:gd name="T3" fmla="*/ 54 h 254"/>
                  <a:gd name="T4" fmla="*/ 0 w 264"/>
                  <a:gd name="T5" fmla="*/ 37 h 254"/>
                  <a:gd name="T6" fmla="*/ 37 w 264"/>
                  <a:gd name="T7" fmla="*/ 0 h 254"/>
                  <a:gd name="T8" fmla="*/ 65 w 264"/>
                  <a:gd name="T9" fmla="*/ 12 h 254"/>
                  <a:gd name="T10" fmla="*/ 69 w 264"/>
                  <a:gd name="T11" fmla="*/ 29 h 254"/>
                  <a:gd name="T12" fmla="*/ 32 w 264"/>
                  <a:gd name="T13" fmla="*/ 67 h 2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4" h="254">
                    <a:moveTo>
                      <a:pt x="121" y="254"/>
                    </a:moveTo>
                    <a:cubicBezTo>
                      <a:pt x="79" y="254"/>
                      <a:pt x="41" y="235"/>
                      <a:pt x="15" y="206"/>
                    </a:cubicBezTo>
                    <a:cubicBezTo>
                      <a:pt x="5" y="187"/>
                      <a:pt x="0" y="166"/>
                      <a:pt x="0" y="143"/>
                    </a:cubicBezTo>
                    <a:cubicBezTo>
                      <a:pt x="0" y="64"/>
                      <a:pt x="64" y="0"/>
                      <a:pt x="143" y="0"/>
                    </a:cubicBezTo>
                    <a:cubicBezTo>
                      <a:pt x="185" y="0"/>
                      <a:pt x="223" y="18"/>
                      <a:pt x="249" y="47"/>
                    </a:cubicBezTo>
                    <a:cubicBezTo>
                      <a:pt x="258" y="66"/>
                      <a:pt x="264" y="88"/>
                      <a:pt x="264" y="111"/>
                    </a:cubicBezTo>
                    <a:cubicBezTo>
                      <a:pt x="264" y="190"/>
                      <a:pt x="200" y="254"/>
                      <a:pt x="121" y="254"/>
                    </a:cubicBezTo>
                    <a:close/>
                  </a:path>
                </a:pathLst>
              </a:custGeom>
              <a:solidFill>
                <a:srgbClr val="57BF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638" name="Freeform 126">
                <a:extLst>
                  <a:ext uri="{FF2B5EF4-FFF2-40B4-BE49-F238E27FC236}">
                    <a16:creationId xmlns="" xmlns:a16="http://schemas.microsoft.com/office/drawing/2014/main" id="{E5F3B660-3EF0-4FBB-990D-9A8E32846AB5}"/>
                  </a:ext>
                </a:extLst>
              </p:cNvPr>
              <p:cNvSpPr>
                <a:spLocks/>
              </p:cNvSpPr>
              <p:nvPr/>
            </p:nvSpPr>
            <p:spPr bwMode="auto">
              <a:xfrm>
                <a:off x="850" y="2299"/>
                <a:ext cx="181" cy="169"/>
              </a:xfrm>
              <a:custGeom>
                <a:avLst/>
                <a:gdLst>
                  <a:gd name="T0" fmla="*/ 38 w 252"/>
                  <a:gd name="T1" fmla="*/ 0 h 236"/>
                  <a:gd name="T2" fmla="*/ 64 w 252"/>
                  <a:gd name="T3" fmla="*/ 10 h 236"/>
                  <a:gd name="T4" fmla="*/ 67 w 252"/>
                  <a:gd name="T5" fmla="*/ 24 h 236"/>
                  <a:gd name="T6" fmla="*/ 29 w 252"/>
                  <a:gd name="T7" fmla="*/ 62 h 236"/>
                  <a:gd name="T8" fmla="*/ 3 w 252"/>
                  <a:gd name="T9" fmla="*/ 52 h 236"/>
                  <a:gd name="T10" fmla="*/ 0 w 252"/>
                  <a:gd name="T11" fmla="*/ 37 h 236"/>
                  <a:gd name="T12" fmla="*/ 38 w 252"/>
                  <a:gd name="T13" fmla="*/ 0 h 2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2" h="236">
                    <a:moveTo>
                      <a:pt x="143" y="0"/>
                    </a:moveTo>
                    <a:cubicBezTo>
                      <a:pt x="181" y="0"/>
                      <a:pt x="216" y="15"/>
                      <a:pt x="241" y="39"/>
                    </a:cubicBezTo>
                    <a:cubicBezTo>
                      <a:pt x="248" y="56"/>
                      <a:pt x="252" y="74"/>
                      <a:pt x="252" y="93"/>
                    </a:cubicBezTo>
                    <a:cubicBezTo>
                      <a:pt x="252" y="172"/>
                      <a:pt x="188" y="236"/>
                      <a:pt x="109" y="236"/>
                    </a:cubicBezTo>
                    <a:cubicBezTo>
                      <a:pt x="71" y="236"/>
                      <a:pt x="36" y="221"/>
                      <a:pt x="11" y="196"/>
                    </a:cubicBezTo>
                    <a:cubicBezTo>
                      <a:pt x="4" y="180"/>
                      <a:pt x="0" y="162"/>
                      <a:pt x="0" y="143"/>
                    </a:cubicBezTo>
                    <a:cubicBezTo>
                      <a:pt x="0" y="64"/>
                      <a:pt x="64" y="0"/>
                      <a:pt x="143" y="0"/>
                    </a:cubicBez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639" name="Oval 127">
                <a:extLst>
                  <a:ext uri="{FF2B5EF4-FFF2-40B4-BE49-F238E27FC236}">
                    <a16:creationId xmlns="" xmlns:a16="http://schemas.microsoft.com/office/drawing/2014/main" id="{031CA05A-3C75-44FB-8475-1220ECEA1F46}"/>
                  </a:ext>
                </a:extLst>
              </p:cNvPr>
              <p:cNvSpPr>
                <a:spLocks noChangeArrowheads="1"/>
              </p:cNvSpPr>
              <p:nvPr/>
            </p:nvSpPr>
            <p:spPr bwMode="auto">
              <a:xfrm>
                <a:off x="826" y="2263"/>
                <a:ext cx="205" cy="205"/>
              </a:xfrm>
              <a:prstGeom prst="ellipse">
                <a:avLst/>
              </a:prstGeom>
              <a:noFill/>
              <a:ln w="190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640" name="Oval 128">
                <a:extLst>
                  <a:ext uri="{FF2B5EF4-FFF2-40B4-BE49-F238E27FC236}">
                    <a16:creationId xmlns="" xmlns:a16="http://schemas.microsoft.com/office/drawing/2014/main" id="{C39A0EB6-06BE-4AB1-A69A-7C0A707397FB}"/>
                  </a:ext>
                </a:extLst>
              </p:cNvPr>
              <p:cNvSpPr>
                <a:spLocks noChangeArrowheads="1"/>
              </p:cNvSpPr>
              <p:nvPr/>
            </p:nvSpPr>
            <p:spPr bwMode="auto">
              <a:xfrm>
                <a:off x="1048" y="2263"/>
                <a:ext cx="205" cy="205"/>
              </a:xfrm>
              <a:prstGeom prst="ellipse">
                <a:avLst/>
              </a:prstGeom>
              <a:solidFill>
                <a:srgbClr val="5099B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641" name="Freeform 129">
                <a:extLst>
                  <a:ext uri="{FF2B5EF4-FFF2-40B4-BE49-F238E27FC236}">
                    <a16:creationId xmlns="" xmlns:a16="http://schemas.microsoft.com/office/drawing/2014/main" id="{D0E6D16D-EBD5-4650-B652-1E623CAB7617}"/>
                  </a:ext>
                </a:extLst>
              </p:cNvPr>
              <p:cNvSpPr>
                <a:spLocks/>
              </p:cNvSpPr>
              <p:nvPr/>
            </p:nvSpPr>
            <p:spPr bwMode="auto">
              <a:xfrm>
                <a:off x="1063" y="2286"/>
                <a:ext cx="190" cy="182"/>
              </a:xfrm>
              <a:custGeom>
                <a:avLst/>
                <a:gdLst>
                  <a:gd name="T0" fmla="*/ 32 w 264"/>
                  <a:gd name="T1" fmla="*/ 67 h 254"/>
                  <a:gd name="T2" fmla="*/ 4 w 264"/>
                  <a:gd name="T3" fmla="*/ 54 h 254"/>
                  <a:gd name="T4" fmla="*/ 0 w 264"/>
                  <a:gd name="T5" fmla="*/ 37 h 254"/>
                  <a:gd name="T6" fmla="*/ 38 w 264"/>
                  <a:gd name="T7" fmla="*/ 0 h 254"/>
                  <a:gd name="T8" fmla="*/ 67 w 264"/>
                  <a:gd name="T9" fmla="*/ 12 h 254"/>
                  <a:gd name="T10" fmla="*/ 71 w 264"/>
                  <a:gd name="T11" fmla="*/ 29 h 254"/>
                  <a:gd name="T12" fmla="*/ 32 w 264"/>
                  <a:gd name="T13" fmla="*/ 67 h 2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4" h="254">
                    <a:moveTo>
                      <a:pt x="121" y="254"/>
                    </a:moveTo>
                    <a:cubicBezTo>
                      <a:pt x="79" y="254"/>
                      <a:pt x="41" y="235"/>
                      <a:pt x="15" y="206"/>
                    </a:cubicBezTo>
                    <a:cubicBezTo>
                      <a:pt x="6" y="187"/>
                      <a:pt x="0" y="166"/>
                      <a:pt x="0" y="143"/>
                    </a:cubicBezTo>
                    <a:cubicBezTo>
                      <a:pt x="0" y="64"/>
                      <a:pt x="64" y="0"/>
                      <a:pt x="143" y="0"/>
                    </a:cubicBezTo>
                    <a:cubicBezTo>
                      <a:pt x="185" y="0"/>
                      <a:pt x="223" y="18"/>
                      <a:pt x="249" y="47"/>
                    </a:cubicBezTo>
                    <a:cubicBezTo>
                      <a:pt x="259" y="66"/>
                      <a:pt x="264" y="88"/>
                      <a:pt x="264" y="111"/>
                    </a:cubicBezTo>
                    <a:cubicBezTo>
                      <a:pt x="264" y="190"/>
                      <a:pt x="200" y="254"/>
                      <a:pt x="121" y="254"/>
                    </a:cubicBezTo>
                    <a:close/>
                  </a:path>
                </a:pathLst>
              </a:custGeom>
              <a:solidFill>
                <a:srgbClr val="57BF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642" name="Freeform 130">
                <a:extLst>
                  <a:ext uri="{FF2B5EF4-FFF2-40B4-BE49-F238E27FC236}">
                    <a16:creationId xmlns="" xmlns:a16="http://schemas.microsoft.com/office/drawing/2014/main" id="{BAC574EF-B001-407C-BA76-D0BA8204513F}"/>
                  </a:ext>
                </a:extLst>
              </p:cNvPr>
              <p:cNvSpPr>
                <a:spLocks/>
              </p:cNvSpPr>
              <p:nvPr/>
            </p:nvSpPr>
            <p:spPr bwMode="auto">
              <a:xfrm>
                <a:off x="1073" y="2299"/>
                <a:ext cx="180" cy="169"/>
              </a:xfrm>
              <a:custGeom>
                <a:avLst/>
                <a:gdLst>
                  <a:gd name="T0" fmla="*/ 38 w 251"/>
                  <a:gd name="T1" fmla="*/ 0 h 236"/>
                  <a:gd name="T2" fmla="*/ 64 w 251"/>
                  <a:gd name="T3" fmla="*/ 10 h 236"/>
                  <a:gd name="T4" fmla="*/ 67 w 251"/>
                  <a:gd name="T5" fmla="*/ 24 h 236"/>
                  <a:gd name="T6" fmla="*/ 28 w 251"/>
                  <a:gd name="T7" fmla="*/ 62 h 236"/>
                  <a:gd name="T8" fmla="*/ 3 w 251"/>
                  <a:gd name="T9" fmla="*/ 52 h 236"/>
                  <a:gd name="T10" fmla="*/ 0 w 251"/>
                  <a:gd name="T11" fmla="*/ 37 h 236"/>
                  <a:gd name="T12" fmla="*/ 38 w 251"/>
                  <a:gd name="T13" fmla="*/ 0 h 2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 h="236">
                    <a:moveTo>
                      <a:pt x="143" y="0"/>
                    </a:moveTo>
                    <a:cubicBezTo>
                      <a:pt x="181" y="0"/>
                      <a:pt x="215" y="15"/>
                      <a:pt x="241" y="39"/>
                    </a:cubicBezTo>
                    <a:cubicBezTo>
                      <a:pt x="248" y="56"/>
                      <a:pt x="251" y="74"/>
                      <a:pt x="251" y="93"/>
                    </a:cubicBezTo>
                    <a:cubicBezTo>
                      <a:pt x="251" y="172"/>
                      <a:pt x="187" y="236"/>
                      <a:pt x="108" y="236"/>
                    </a:cubicBezTo>
                    <a:cubicBezTo>
                      <a:pt x="70" y="236"/>
                      <a:pt x="36" y="221"/>
                      <a:pt x="10" y="196"/>
                    </a:cubicBezTo>
                    <a:cubicBezTo>
                      <a:pt x="3" y="180"/>
                      <a:pt x="0" y="162"/>
                      <a:pt x="0" y="143"/>
                    </a:cubicBezTo>
                    <a:cubicBezTo>
                      <a:pt x="0" y="64"/>
                      <a:pt x="64" y="0"/>
                      <a:pt x="143" y="0"/>
                    </a:cubicBez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643" name="Oval 131">
                <a:extLst>
                  <a:ext uri="{FF2B5EF4-FFF2-40B4-BE49-F238E27FC236}">
                    <a16:creationId xmlns="" xmlns:a16="http://schemas.microsoft.com/office/drawing/2014/main" id="{679296EB-290E-4829-8B35-FCFEE7B3DA28}"/>
                  </a:ext>
                </a:extLst>
              </p:cNvPr>
              <p:cNvSpPr>
                <a:spLocks noChangeArrowheads="1"/>
              </p:cNvSpPr>
              <p:nvPr/>
            </p:nvSpPr>
            <p:spPr bwMode="auto">
              <a:xfrm>
                <a:off x="1048" y="2263"/>
                <a:ext cx="205" cy="205"/>
              </a:xfrm>
              <a:prstGeom prst="ellipse">
                <a:avLst/>
              </a:prstGeom>
              <a:noFill/>
              <a:ln w="190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644" name="Oval 132">
                <a:extLst>
                  <a:ext uri="{FF2B5EF4-FFF2-40B4-BE49-F238E27FC236}">
                    <a16:creationId xmlns="" xmlns:a16="http://schemas.microsoft.com/office/drawing/2014/main" id="{B9F22B85-AFDF-4E9D-AFAF-9892B47221D8}"/>
                  </a:ext>
                </a:extLst>
              </p:cNvPr>
              <p:cNvSpPr>
                <a:spLocks noChangeArrowheads="1"/>
              </p:cNvSpPr>
              <p:nvPr/>
            </p:nvSpPr>
            <p:spPr bwMode="auto">
              <a:xfrm>
                <a:off x="1270" y="2263"/>
                <a:ext cx="205" cy="205"/>
              </a:xfrm>
              <a:prstGeom prst="ellipse">
                <a:avLst/>
              </a:prstGeom>
              <a:solidFill>
                <a:srgbClr val="5099B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645" name="Freeform 133">
                <a:extLst>
                  <a:ext uri="{FF2B5EF4-FFF2-40B4-BE49-F238E27FC236}">
                    <a16:creationId xmlns="" xmlns:a16="http://schemas.microsoft.com/office/drawing/2014/main" id="{E6357E63-E899-4FEB-8783-7A51734CACF2}"/>
                  </a:ext>
                </a:extLst>
              </p:cNvPr>
              <p:cNvSpPr>
                <a:spLocks/>
              </p:cNvSpPr>
              <p:nvPr/>
            </p:nvSpPr>
            <p:spPr bwMode="auto">
              <a:xfrm>
                <a:off x="1286" y="2286"/>
                <a:ext cx="189" cy="182"/>
              </a:xfrm>
              <a:custGeom>
                <a:avLst/>
                <a:gdLst>
                  <a:gd name="T0" fmla="*/ 32 w 264"/>
                  <a:gd name="T1" fmla="*/ 67 h 254"/>
                  <a:gd name="T2" fmla="*/ 4 w 264"/>
                  <a:gd name="T3" fmla="*/ 54 h 254"/>
                  <a:gd name="T4" fmla="*/ 0 w 264"/>
                  <a:gd name="T5" fmla="*/ 37 h 254"/>
                  <a:gd name="T6" fmla="*/ 37 w 264"/>
                  <a:gd name="T7" fmla="*/ 0 h 254"/>
                  <a:gd name="T8" fmla="*/ 65 w 264"/>
                  <a:gd name="T9" fmla="*/ 12 h 254"/>
                  <a:gd name="T10" fmla="*/ 69 w 264"/>
                  <a:gd name="T11" fmla="*/ 29 h 254"/>
                  <a:gd name="T12" fmla="*/ 32 w 264"/>
                  <a:gd name="T13" fmla="*/ 67 h 2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4" h="254">
                    <a:moveTo>
                      <a:pt x="121" y="254"/>
                    </a:moveTo>
                    <a:cubicBezTo>
                      <a:pt x="79" y="254"/>
                      <a:pt x="41" y="235"/>
                      <a:pt x="15" y="206"/>
                    </a:cubicBezTo>
                    <a:cubicBezTo>
                      <a:pt x="5" y="187"/>
                      <a:pt x="0" y="166"/>
                      <a:pt x="0" y="143"/>
                    </a:cubicBezTo>
                    <a:cubicBezTo>
                      <a:pt x="0" y="64"/>
                      <a:pt x="64" y="0"/>
                      <a:pt x="143" y="0"/>
                    </a:cubicBezTo>
                    <a:cubicBezTo>
                      <a:pt x="185" y="0"/>
                      <a:pt x="223" y="18"/>
                      <a:pt x="249" y="47"/>
                    </a:cubicBezTo>
                    <a:cubicBezTo>
                      <a:pt x="258" y="66"/>
                      <a:pt x="264" y="88"/>
                      <a:pt x="264" y="111"/>
                    </a:cubicBezTo>
                    <a:cubicBezTo>
                      <a:pt x="264" y="190"/>
                      <a:pt x="200" y="254"/>
                      <a:pt x="121" y="254"/>
                    </a:cubicBezTo>
                    <a:close/>
                  </a:path>
                </a:pathLst>
              </a:custGeom>
              <a:solidFill>
                <a:srgbClr val="57BF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646" name="Freeform 134">
                <a:extLst>
                  <a:ext uri="{FF2B5EF4-FFF2-40B4-BE49-F238E27FC236}">
                    <a16:creationId xmlns="" xmlns:a16="http://schemas.microsoft.com/office/drawing/2014/main" id="{5BA3B995-1695-42D4-B997-DFD983EDCC6E}"/>
                  </a:ext>
                </a:extLst>
              </p:cNvPr>
              <p:cNvSpPr>
                <a:spLocks/>
              </p:cNvSpPr>
              <p:nvPr/>
            </p:nvSpPr>
            <p:spPr bwMode="auto">
              <a:xfrm>
                <a:off x="1294" y="2299"/>
                <a:ext cx="181" cy="169"/>
              </a:xfrm>
              <a:custGeom>
                <a:avLst/>
                <a:gdLst>
                  <a:gd name="T0" fmla="*/ 38 w 252"/>
                  <a:gd name="T1" fmla="*/ 0 h 236"/>
                  <a:gd name="T2" fmla="*/ 64 w 252"/>
                  <a:gd name="T3" fmla="*/ 10 h 236"/>
                  <a:gd name="T4" fmla="*/ 67 w 252"/>
                  <a:gd name="T5" fmla="*/ 24 h 236"/>
                  <a:gd name="T6" fmla="*/ 29 w 252"/>
                  <a:gd name="T7" fmla="*/ 62 h 236"/>
                  <a:gd name="T8" fmla="*/ 3 w 252"/>
                  <a:gd name="T9" fmla="*/ 52 h 236"/>
                  <a:gd name="T10" fmla="*/ 0 w 252"/>
                  <a:gd name="T11" fmla="*/ 37 h 236"/>
                  <a:gd name="T12" fmla="*/ 38 w 252"/>
                  <a:gd name="T13" fmla="*/ 0 h 2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2" h="236">
                    <a:moveTo>
                      <a:pt x="143" y="0"/>
                    </a:moveTo>
                    <a:cubicBezTo>
                      <a:pt x="181" y="0"/>
                      <a:pt x="216" y="15"/>
                      <a:pt x="241" y="39"/>
                    </a:cubicBezTo>
                    <a:cubicBezTo>
                      <a:pt x="248" y="56"/>
                      <a:pt x="252" y="74"/>
                      <a:pt x="252" y="93"/>
                    </a:cubicBezTo>
                    <a:cubicBezTo>
                      <a:pt x="252" y="172"/>
                      <a:pt x="188" y="236"/>
                      <a:pt x="109" y="236"/>
                    </a:cubicBezTo>
                    <a:cubicBezTo>
                      <a:pt x="71" y="236"/>
                      <a:pt x="36" y="221"/>
                      <a:pt x="10" y="196"/>
                    </a:cubicBezTo>
                    <a:cubicBezTo>
                      <a:pt x="4" y="180"/>
                      <a:pt x="0" y="162"/>
                      <a:pt x="0" y="143"/>
                    </a:cubicBezTo>
                    <a:cubicBezTo>
                      <a:pt x="0" y="64"/>
                      <a:pt x="64" y="0"/>
                      <a:pt x="143" y="0"/>
                    </a:cubicBez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647" name="Oval 135">
                <a:extLst>
                  <a:ext uri="{FF2B5EF4-FFF2-40B4-BE49-F238E27FC236}">
                    <a16:creationId xmlns="" xmlns:a16="http://schemas.microsoft.com/office/drawing/2014/main" id="{F55CECF4-18A4-42DE-AAF5-8A178FE3F198}"/>
                  </a:ext>
                </a:extLst>
              </p:cNvPr>
              <p:cNvSpPr>
                <a:spLocks noChangeArrowheads="1"/>
              </p:cNvSpPr>
              <p:nvPr/>
            </p:nvSpPr>
            <p:spPr bwMode="auto">
              <a:xfrm>
                <a:off x="1270" y="2263"/>
                <a:ext cx="205" cy="205"/>
              </a:xfrm>
              <a:prstGeom prst="ellipse">
                <a:avLst/>
              </a:prstGeom>
              <a:noFill/>
              <a:ln w="190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648" name="Oval 136">
                <a:extLst>
                  <a:ext uri="{FF2B5EF4-FFF2-40B4-BE49-F238E27FC236}">
                    <a16:creationId xmlns="" xmlns:a16="http://schemas.microsoft.com/office/drawing/2014/main" id="{C6FBBFA5-DAC2-4D35-9A22-58771A02154C}"/>
                  </a:ext>
                </a:extLst>
              </p:cNvPr>
              <p:cNvSpPr>
                <a:spLocks noChangeArrowheads="1"/>
              </p:cNvSpPr>
              <p:nvPr/>
            </p:nvSpPr>
            <p:spPr bwMode="auto">
              <a:xfrm>
                <a:off x="1492" y="2263"/>
                <a:ext cx="205" cy="205"/>
              </a:xfrm>
              <a:prstGeom prst="ellipse">
                <a:avLst/>
              </a:prstGeom>
              <a:solidFill>
                <a:srgbClr val="5099B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649" name="Freeform 137">
                <a:extLst>
                  <a:ext uri="{FF2B5EF4-FFF2-40B4-BE49-F238E27FC236}">
                    <a16:creationId xmlns="" xmlns:a16="http://schemas.microsoft.com/office/drawing/2014/main" id="{38594F5D-C364-4A0E-B07D-9E0D262B3ACA}"/>
                  </a:ext>
                </a:extLst>
              </p:cNvPr>
              <p:cNvSpPr>
                <a:spLocks/>
              </p:cNvSpPr>
              <p:nvPr/>
            </p:nvSpPr>
            <p:spPr bwMode="auto">
              <a:xfrm>
                <a:off x="1507" y="2286"/>
                <a:ext cx="190" cy="182"/>
              </a:xfrm>
              <a:custGeom>
                <a:avLst/>
                <a:gdLst>
                  <a:gd name="T0" fmla="*/ 32 w 264"/>
                  <a:gd name="T1" fmla="*/ 67 h 254"/>
                  <a:gd name="T2" fmla="*/ 4 w 264"/>
                  <a:gd name="T3" fmla="*/ 54 h 254"/>
                  <a:gd name="T4" fmla="*/ 0 w 264"/>
                  <a:gd name="T5" fmla="*/ 37 h 254"/>
                  <a:gd name="T6" fmla="*/ 38 w 264"/>
                  <a:gd name="T7" fmla="*/ 0 h 254"/>
                  <a:gd name="T8" fmla="*/ 67 w 264"/>
                  <a:gd name="T9" fmla="*/ 12 h 254"/>
                  <a:gd name="T10" fmla="*/ 71 w 264"/>
                  <a:gd name="T11" fmla="*/ 29 h 254"/>
                  <a:gd name="T12" fmla="*/ 32 w 264"/>
                  <a:gd name="T13" fmla="*/ 67 h 2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4" h="254">
                    <a:moveTo>
                      <a:pt x="121" y="254"/>
                    </a:moveTo>
                    <a:cubicBezTo>
                      <a:pt x="79" y="254"/>
                      <a:pt x="41" y="235"/>
                      <a:pt x="15" y="206"/>
                    </a:cubicBezTo>
                    <a:cubicBezTo>
                      <a:pt x="5" y="187"/>
                      <a:pt x="0" y="166"/>
                      <a:pt x="0" y="143"/>
                    </a:cubicBezTo>
                    <a:cubicBezTo>
                      <a:pt x="0" y="64"/>
                      <a:pt x="64" y="0"/>
                      <a:pt x="143" y="0"/>
                    </a:cubicBezTo>
                    <a:cubicBezTo>
                      <a:pt x="185" y="0"/>
                      <a:pt x="223" y="18"/>
                      <a:pt x="249" y="47"/>
                    </a:cubicBezTo>
                    <a:cubicBezTo>
                      <a:pt x="259" y="66"/>
                      <a:pt x="264" y="88"/>
                      <a:pt x="264" y="111"/>
                    </a:cubicBezTo>
                    <a:cubicBezTo>
                      <a:pt x="264" y="190"/>
                      <a:pt x="200" y="254"/>
                      <a:pt x="121" y="254"/>
                    </a:cubicBezTo>
                    <a:close/>
                  </a:path>
                </a:pathLst>
              </a:custGeom>
              <a:solidFill>
                <a:srgbClr val="57BF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650" name="Freeform 138">
                <a:extLst>
                  <a:ext uri="{FF2B5EF4-FFF2-40B4-BE49-F238E27FC236}">
                    <a16:creationId xmlns="" xmlns:a16="http://schemas.microsoft.com/office/drawing/2014/main" id="{168B7205-0751-41B0-BD78-799583DCB056}"/>
                  </a:ext>
                </a:extLst>
              </p:cNvPr>
              <p:cNvSpPr>
                <a:spLocks/>
              </p:cNvSpPr>
              <p:nvPr/>
            </p:nvSpPr>
            <p:spPr bwMode="auto">
              <a:xfrm>
                <a:off x="1517" y="2299"/>
                <a:ext cx="180" cy="169"/>
              </a:xfrm>
              <a:custGeom>
                <a:avLst/>
                <a:gdLst>
                  <a:gd name="T0" fmla="*/ 38 w 251"/>
                  <a:gd name="T1" fmla="*/ 0 h 236"/>
                  <a:gd name="T2" fmla="*/ 64 w 251"/>
                  <a:gd name="T3" fmla="*/ 10 h 236"/>
                  <a:gd name="T4" fmla="*/ 67 w 251"/>
                  <a:gd name="T5" fmla="*/ 24 h 236"/>
                  <a:gd name="T6" fmla="*/ 28 w 251"/>
                  <a:gd name="T7" fmla="*/ 62 h 236"/>
                  <a:gd name="T8" fmla="*/ 3 w 251"/>
                  <a:gd name="T9" fmla="*/ 52 h 236"/>
                  <a:gd name="T10" fmla="*/ 0 w 251"/>
                  <a:gd name="T11" fmla="*/ 37 h 236"/>
                  <a:gd name="T12" fmla="*/ 38 w 251"/>
                  <a:gd name="T13" fmla="*/ 0 h 2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 h="236">
                    <a:moveTo>
                      <a:pt x="143" y="0"/>
                    </a:moveTo>
                    <a:cubicBezTo>
                      <a:pt x="181" y="0"/>
                      <a:pt x="215" y="15"/>
                      <a:pt x="241" y="39"/>
                    </a:cubicBezTo>
                    <a:cubicBezTo>
                      <a:pt x="247" y="56"/>
                      <a:pt x="251" y="74"/>
                      <a:pt x="251" y="93"/>
                    </a:cubicBezTo>
                    <a:cubicBezTo>
                      <a:pt x="251" y="172"/>
                      <a:pt x="187" y="236"/>
                      <a:pt x="108" y="236"/>
                    </a:cubicBezTo>
                    <a:cubicBezTo>
                      <a:pt x="70" y="236"/>
                      <a:pt x="35" y="221"/>
                      <a:pt x="10" y="196"/>
                    </a:cubicBezTo>
                    <a:cubicBezTo>
                      <a:pt x="3" y="180"/>
                      <a:pt x="0" y="162"/>
                      <a:pt x="0" y="143"/>
                    </a:cubicBezTo>
                    <a:cubicBezTo>
                      <a:pt x="0" y="64"/>
                      <a:pt x="64" y="0"/>
                      <a:pt x="143" y="0"/>
                    </a:cubicBez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651" name="Oval 139">
                <a:extLst>
                  <a:ext uri="{FF2B5EF4-FFF2-40B4-BE49-F238E27FC236}">
                    <a16:creationId xmlns="" xmlns:a16="http://schemas.microsoft.com/office/drawing/2014/main" id="{364D435D-7E01-4278-9392-025FF807331F}"/>
                  </a:ext>
                </a:extLst>
              </p:cNvPr>
              <p:cNvSpPr>
                <a:spLocks noChangeArrowheads="1"/>
              </p:cNvSpPr>
              <p:nvPr/>
            </p:nvSpPr>
            <p:spPr bwMode="auto">
              <a:xfrm>
                <a:off x="1492" y="2263"/>
                <a:ext cx="205" cy="205"/>
              </a:xfrm>
              <a:prstGeom prst="ellipse">
                <a:avLst/>
              </a:prstGeom>
              <a:noFill/>
              <a:ln w="190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652" name="Oval 140">
                <a:extLst>
                  <a:ext uri="{FF2B5EF4-FFF2-40B4-BE49-F238E27FC236}">
                    <a16:creationId xmlns="" xmlns:a16="http://schemas.microsoft.com/office/drawing/2014/main" id="{D29429C8-B937-481F-BDAD-E14FCDB6EA1F}"/>
                  </a:ext>
                </a:extLst>
              </p:cNvPr>
              <p:cNvSpPr>
                <a:spLocks noChangeArrowheads="1"/>
              </p:cNvSpPr>
              <p:nvPr/>
            </p:nvSpPr>
            <p:spPr bwMode="auto">
              <a:xfrm>
                <a:off x="1714" y="2263"/>
                <a:ext cx="205" cy="205"/>
              </a:xfrm>
              <a:prstGeom prst="ellipse">
                <a:avLst/>
              </a:prstGeom>
              <a:solidFill>
                <a:srgbClr val="5099B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653" name="Freeform 141">
                <a:extLst>
                  <a:ext uri="{FF2B5EF4-FFF2-40B4-BE49-F238E27FC236}">
                    <a16:creationId xmlns="" xmlns:a16="http://schemas.microsoft.com/office/drawing/2014/main" id="{8DEEA783-0DB3-4B6D-AE21-C3E069EAF2DB}"/>
                  </a:ext>
                </a:extLst>
              </p:cNvPr>
              <p:cNvSpPr>
                <a:spLocks/>
              </p:cNvSpPr>
              <p:nvPr/>
            </p:nvSpPr>
            <p:spPr bwMode="auto">
              <a:xfrm>
                <a:off x="1729" y="2286"/>
                <a:ext cx="190" cy="182"/>
              </a:xfrm>
              <a:custGeom>
                <a:avLst/>
                <a:gdLst>
                  <a:gd name="T0" fmla="*/ 32 w 265"/>
                  <a:gd name="T1" fmla="*/ 67 h 254"/>
                  <a:gd name="T2" fmla="*/ 4 w 265"/>
                  <a:gd name="T3" fmla="*/ 54 h 254"/>
                  <a:gd name="T4" fmla="*/ 0 w 265"/>
                  <a:gd name="T5" fmla="*/ 37 h 254"/>
                  <a:gd name="T6" fmla="*/ 38 w 265"/>
                  <a:gd name="T7" fmla="*/ 0 h 254"/>
                  <a:gd name="T8" fmla="*/ 66 w 265"/>
                  <a:gd name="T9" fmla="*/ 12 h 254"/>
                  <a:gd name="T10" fmla="*/ 70 w 265"/>
                  <a:gd name="T11" fmla="*/ 29 h 254"/>
                  <a:gd name="T12" fmla="*/ 32 w 265"/>
                  <a:gd name="T13" fmla="*/ 67 h 2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5" h="254">
                    <a:moveTo>
                      <a:pt x="122" y="254"/>
                    </a:moveTo>
                    <a:cubicBezTo>
                      <a:pt x="79" y="254"/>
                      <a:pt x="42" y="235"/>
                      <a:pt x="15" y="206"/>
                    </a:cubicBezTo>
                    <a:cubicBezTo>
                      <a:pt x="6" y="187"/>
                      <a:pt x="0" y="166"/>
                      <a:pt x="0" y="143"/>
                    </a:cubicBezTo>
                    <a:cubicBezTo>
                      <a:pt x="0" y="64"/>
                      <a:pt x="64" y="0"/>
                      <a:pt x="143" y="0"/>
                    </a:cubicBezTo>
                    <a:cubicBezTo>
                      <a:pt x="186" y="0"/>
                      <a:pt x="223" y="18"/>
                      <a:pt x="250" y="47"/>
                    </a:cubicBezTo>
                    <a:cubicBezTo>
                      <a:pt x="259" y="66"/>
                      <a:pt x="265" y="88"/>
                      <a:pt x="265" y="111"/>
                    </a:cubicBezTo>
                    <a:cubicBezTo>
                      <a:pt x="265" y="190"/>
                      <a:pt x="201" y="254"/>
                      <a:pt x="122" y="254"/>
                    </a:cubicBezTo>
                    <a:close/>
                  </a:path>
                </a:pathLst>
              </a:custGeom>
              <a:solidFill>
                <a:srgbClr val="57BF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654" name="Freeform 142">
                <a:extLst>
                  <a:ext uri="{FF2B5EF4-FFF2-40B4-BE49-F238E27FC236}">
                    <a16:creationId xmlns="" xmlns:a16="http://schemas.microsoft.com/office/drawing/2014/main" id="{7F7C80FB-E8CD-4706-B8B7-0B16C1A70FBF}"/>
                  </a:ext>
                </a:extLst>
              </p:cNvPr>
              <p:cNvSpPr>
                <a:spLocks/>
              </p:cNvSpPr>
              <p:nvPr/>
            </p:nvSpPr>
            <p:spPr bwMode="auto">
              <a:xfrm>
                <a:off x="1738" y="2299"/>
                <a:ext cx="181" cy="169"/>
              </a:xfrm>
              <a:custGeom>
                <a:avLst/>
                <a:gdLst>
                  <a:gd name="T0" fmla="*/ 38 w 252"/>
                  <a:gd name="T1" fmla="*/ 0 h 236"/>
                  <a:gd name="T2" fmla="*/ 64 w 252"/>
                  <a:gd name="T3" fmla="*/ 10 h 236"/>
                  <a:gd name="T4" fmla="*/ 67 w 252"/>
                  <a:gd name="T5" fmla="*/ 24 h 236"/>
                  <a:gd name="T6" fmla="*/ 29 w 252"/>
                  <a:gd name="T7" fmla="*/ 62 h 236"/>
                  <a:gd name="T8" fmla="*/ 3 w 252"/>
                  <a:gd name="T9" fmla="*/ 52 h 236"/>
                  <a:gd name="T10" fmla="*/ 0 w 252"/>
                  <a:gd name="T11" fmla="*/ 37 h 236"/>
                  <a:gd name="T12" fmla="*/ 38 w 252"/>
                  <a:gd name="T13" fmla="*/ 0 h 2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2" h="236">
                    <a:moveTo>
                      <a:pt x="143" y="0"/>
                    </a:moveTo>
                    <a:cubicBezTo>
                      <a:pt x="181" y="0"/>
                      <a:pt x="216" y="15"/>
                      <a:pt x="241" y="39"/>
                    </a:cubicBezTo>
                    <a:cubicBezTo>
                      <a:pt x="248" y="56"/>
                      <a:pt x="252" y="74"/>
                      <a:pt x="252" y="93"/>
                    </a:cubicBezTo>
                    <a:cubicBezTo>
                      <a:pt x="252" y="172"/>
                      <a:pt x="188" y="236"/>
                      <a:pt x="109" y="236"/>
                    </a:cubicBezTo>
                    <a:cubicBezTo>
                      <a:pt x="70" y="236"/>
                      <a:pt x="36" y="221"/>
                      <a:pt x="10" y="196"/>
                    </a:cubicBezTo>
                    <a:cubicBezTo>
                      <a:pt x="4" y="180"/>
                      <a:pt x="0" y="162"/>
                      <a:pt x="0" y="143"/>
                    </a:cubicBezTo>
                    <a:cubicBezTo>
                      <a:pt x="0" y="64"/>
                      <a:pt x="64" y="0"/>
                      <a:pt x="143" y="0"/>
                    </a:cubicBez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655" name="Oval 143">
                <a:extLst>
                  <a:ext uri="{FF2B5EF4-FFF2-40B4-BE49-F238E27FC236}">
                    <a16:creationId xmlns="" xmlns:a16="http://schemas.microsoft.com/office/drawing/2014/main" id="{B8425658-A5F6-425D-8D6F-6889472411BA}"/>
                  </a:ext>
                </a:extLst>
              </p:cNvPr>
              <p:cNvSpPr>
                <a:spLocks noChangeArrowheads="1"/>
              </p:cNvSpPr>
              <p:nvPr/>
            </p:nvSpPr>
            <p:spPr bwMode="auto">
              <a:xfrm>
                <a:off x="1714" y="2263"/>
                <a:ext cx="205" cy="205"/>
              </a:xfrm>
              <a:prstGeom prst="ellipse">
                <a:avLst/>
              </a:prstGeom>
              <a:noFill/>
              <a:ln w="190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656" name="Oval 144">
                <a:extLst>
                  <a:ext uri="{FF2B5EF4-FFF2-40B4-BE49-F238E27FC236}">
                    <a16:creationId xmlns="" xmlns:a16="http://schemas.microsoft.com/office/drawing/2014/main" id="{69E36842-BAA9-4F66-8C1E-505956D51B4C}"/>
                  </a:ext>
                </a:extLst>
              </p:cNvPr>
              <p:cNvSpPr>
                <a:spLocks noChangeArrowheads="1"/>
              </p:cNvSpPr>
              <p:nvPr/>
            </p:nvSpPr>
            <p:spPr bwMode="auto">
              <a:xfrm>
                <a:off x="604" y="2482"/>
                <a:ext cx="205" cy="205"/>
              </a:xfrm>
              <a:prstGeom prst="ellipse">
                <a:avLst/>
              </a:prstGeom>
              <a:solidFill>
                <a:srgbClr val="5099B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657" name="Freeform 145">
                <a:extLst>
                  <a:ext uri="{FF2B5EF4-FFF2-40B4-BE49-F238E27FC236}">
                    <a16:creationId xmlns="" xmlns:a16="http://schemas.microsoft.com/office/drawing/2014/main" id="{994F5CA8-1D2D-4832-96C5-3158CA9CDFBA}"/>
                  </a:ext>
                </a:extLst>
              </p:cNvPr>
              <p:cNvSpPr>
                <a:spLocks/>
              </p:cNvSpPr>
              <p:nvPr/>
            </p:nvSpPr>
            <p:spPr bwMode="auto">
              <a:xfrm>
                <a:off x="620" y="2505"/>
                <a:ext cx="189" cy="182"/>
              </a:xfrm>
              <a:custGeom>
                <a:avLst/>
                <a:gdLst>
                  <a:gd name="T0" fmla="*/ 32 w 264"/>
                  <a:gd name="T1" fmla="*/ 67 h 254"/>
                  <a:gd name="T2" fmla="*/ 4 w 264"/>
                  <a:gd name="T3" fmla="*/ 54 h 254"/>
                  <a:gd name="T4" fmla="*/ 0 w 264"/>
                  <a:gd name="T5" fmla="*/ 37 h 254"/>
                  <a:gd name="T6" fmla="*/ 37 w 264"/>
                  <a:gd name="T7" fmla="*/ 0 h 254"/>
                  <a:gd name="T8" fmla="*/ 65 w 264"/>
                  <a:gd name="T9" fmla="*/ 12 h 254"/>
                  <a:gd name="T10" fmla="*/ 69 w 264"/>
                  <a:gd name="T11" fmla="*/ 29 h 254"/>
                  <a:gd name="T12" fmla="*/ 32 w 264"/>
                  <a:gd name="T13" fmla="*/ 67 h 2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4" h="254">
                    <a:moveTo>
                      <a:pt x="121" y="254"/>
                    </a:moveTo>
                    <a:cubicBezTo>
                      <a:pt x="79" y="254"/>
                      <a:pt x="41" y="236"/>
                      <a:pt x="15" y="207"/>
                    </a:cubicBezTo>
                    <a:cubicBezTo>
                      <a:pt x="6" y="188"/>
                      <a:pt x="0" y="166"/>
                      <a:pt x="0" y="143"/>
                    </a:cubicBezTo>
                    <a:cubicBezTo>
                      <a:pt x="0" y="64"/>
                      <a:pt x="64" y="0"/>
                      <a:pt x="143" y="0"/>
                    </a:cubicBezTo>
                    <a:cubicBezTo>
                      <a:pt x="185" y="0"/>
                      <a:pt x="223" y="19"/>
                      <a:pt x="249" y="48"/>
                    </a:cubicBezTo>
                    <a:cubicBezTo>
                      <a:pt x="259" y="67"/>
                      <a:pt x="264" y="88"/>
                      <a:pt x="264" y="111"/>
                    </a:cubicBezTo>
                    <a:cubicBezTo>
                      <a:pt x="264" y="190"/>
                      <a:pt x="200" y="254"/>
                      <a:pt x="121" y="254"/>
                    </a:cubicBezTo>
                    <a:close/>
                  </a:path>
                </a:pathLst>
              </a:custGeom>
              <a:solidFill>
                <a:srgbClr val="57BF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658" name="Freeform 146">
                <a:extLst>
                  <a:ext uri="{FF2B5EF4-FFF2-40B4-BE49-F238E27FC236}">
                    <a16:creationId xmlns="" xmlns:a16="http://schemas.microsoft.com/office/drawing/2014/main" id="{2ED86FA7-59D7-44D0-B202-19FBDF1E495B}"/>
                  </a:ext>
                </a:extLst>
              </p:cNvPr>
              <p:cNvSpPr>
                <a:spLocks/>
              </p:cNvSpPr>
              <p:nvPr/>
            </p:nvSpPr>
            <p:spPr bwMode="auto">
              <a:xfrm>
                <a:off x="629" y="2518"/>
                <a:ext cx="180" cy="169"/>
              </a:xfrm>
              <a:custGeom>
                <a:avLst/>
                <a:gdLst>
                  <a:gd name="T0" fmla="*/ 38 w 251"/>
                  <a:gd name="T1" fmla="*/ 0 h 235"/>
                  <a:gd name="T2" fmla="*/ 64 w 251"/>
                  <a:gd name="T3" fmla="*/ 10 h 235"/>
                  <a:gd name="T4" fmla="*/ 67 w 251"/>
                  <a:gd name="T5" fmla="*/ 24 h 235"/>
                  <a:gd name="T6" fmla="*/ 28 w 251"/>
                  <a:gd name="T7" fmla="*/ 63 h 235"/>
                  <a:gd name="T8" fmla="*/ 3 w 251"/>
                  <a:gd name="T9" fmla="*/ 52 h 235"/>
                  <a:gd name="T10" fmla="*/ 0 w 251"/>
                  <a:gd name="T11" fmla="*/ 38 h 235"/>
                  <a:gd name="T12" fmla="*/ 38 w 251"/>
                  <a:gd name="T13" fmla="*/ 0 h 2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 h="235">
                    <a:moveTo>
                      <a:pt x="143" y="0"/>
                    </a:moveTo>
                    <a:cubicBezTo>
                      <a:pt x="181" y="0"/>
                      <a:pt x="215" y="15"/>
                      <a:pt x="241" y="39"/>
                    </a:cubicBezTo>
                    <a:cubicBezTo>
                      <a:pt x="248" y="55"/>
                      <a:pt x="251" y="73"/>
                      <a:pt x="251" y="92"/>
                    </a:cubicBezTo>
                    <a:cubicBezTo>
                      <a:pt x="251" y="171"/>
                      <a:pt x="187" y="235"/>
                      <a:pt x="108" y="235"/>
                    </a:cubicBezTo>
                    <a:cubicBezTo>
                      <a:pt x="70" y="235"/>
                      <a:pt x="36" y="220"/>
                      <a:pt x="10" y="196"/>
                    </a:cubicBezTo>
                    <a:cubicBezTo>
                      <a:pt x="3" y="180"/>
                      <a:pt x="0" y="162"/>
                      <a:pt x="0" y="143"/>
                    </a:cubicBezTo>
                    <a:cubicBezTo>
                      <a:pt x="0" y="64"/>
                      <a:pt x="64" y="0"/>
                      <a:pt x="143" y="0"/>
                    </a:cubicBez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659" name="Oval 147">
                <a:extLst>
                  <a:ext uri="{FF2B5EF4-FFF2-40B4-BE49-F238E27FC236}">
                    <a16:creationId xmlns="" xmlns:a16="http://schemas.microsoft.com/office/drawing/2014/main" id="{DF692D06-C372-4395-9546-5DEE30075FE0}"/>
                  </a:ext>
                </a:extLst>
              </p:cNvPr>
              <p:cNvSpPr>
                <a:spLocks noChangeArrowheads="1"/>
              </p:cNvSpPr>
              <p:nvPr/>
            </p:nvSpPr>
            <p:spPr bwMode="auto">
              <a:xfrm>
                <a:off x="604" y="2482"/>
                <a:ext cx="205" cy="205"/>
              </a:xfrm>
              <a:prstGeom prst="ellipse">
                <a:avLst/>
              </a:prstGeom>
              <a:noFill/>
              <a:ln w="190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660" name="Oval 148">
                <a:extLst>
                  <a:ext uri="{FF2B5EF4-FFF2-40B4-BE49-F238E27FC236}">
                    <a16:creationId xmlns="" xmlns:a16="http://schemas.microsoft.com/office/drawing/2014/main" id="{750D112F-1EF5-4571-B833-264223816655}"/>
                  </a:ext>
                </a:extLst>
              </p:cNvPr>
              <p:cNvSpPr>
                <a:spLocks noChangeArrowheads="1"/>
              </p:cNvSpPr>
              <p:nvPr/>
            </p:nvSpPr>
            <p:spPr bwMode="auto">
              <a:xfrm>
                <a:off x="826" y="2482"/>
                <a:ext cx="205" cy="205"/>
              </a:xfrm>
              <a:prstGeom prst="ellipse">
                <a:avLst/>
              </a:prstGeom>
              <a:solidFill>
                <a:srgbClr val="5099B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661" name="Freeform 149">
                <a:extLst>
                  <a:ext uri="{FF2B5EF4-FFF2-40B4-BE49-F238E27FC236}">
                    <a16:creationId xmlns="" xmlns:a16="http://schemas.microsoft.com/office/drawing/2014/main" id="{906E07E9-4181-478A-A14A-11F3E0ABAD58}"/>
                  </a:ext>
                </a:extLst>
              </p:cNvPr>
              <p:cNvSpPr>
                <a:spLocks/>
              </p:cNvSpPr>
              <p:nvPr/>
            </p:nvSpPr>
            <p:spPr bwMode="auto">
              <a:xfrm>
                <a:off x="842" y="2505"/>
                <a:ext cx="189" cy="182"/>
              </a:xfrm>
              <a:custGeom>
                <a:avLst/>
                <a:gdLst>
                  <a:gd name="T0" fmla="*/ 32 w 264"/>
                  <a:gd name="T1" fmla="*/ 67 h 254"/>
                  <a:gd name="T2" fmla="*/ 4 w 264"/>
                  <a:gd name="T3" fmla="*/ 54 h 254"/>
                  <a:gd name="T4" fmla="*/ 0 w 264"/>
                  <a:gd name="T5" fmla="*/ 37 h 254"/>
                  <a:gd name="T6" fmla="*/ 37 w 264"/>
                  <a:gd name="T7" fmla="*/ 0 h 254"/>
                  <a:gd name="T8" fmla="*/ 65 w 264"/>
                  <a:gd name="T9" fmla="*/ 12 h 254"/>
                  <a:gd name="T10" fmla="*/ 69 w 264"/>
                  <a:gd name="T11" fmla="*/ 29 h 254"/>
                  <a:gd name="T12" fmla="*/ 32 w 264"/>
                  <a:gd name="T13" fmla="*/ 67 h 2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4" h="254">
                    <a:moveTo>
                      <a:pt x="121" y="254"/>
                    </a:moveTo>
                    <a:cubicBezTo>
                      <a:pt x="79" y="254"/>
                      <a:pt x="41" y="236"/>
                      <a:pt x="15" y="207"/>
                    </a:cubicBezTo>
                    <a:cubicBezTo>
                      <a:pt x="5" y="188"/>
                      <a:pt x="0" y="166"/>
                      <a:pt x="0" y="143"/>
                    </a:cubicBezTo>
                    <a:cubicBezTo>
                      <a:pt x="0" y="64"/>
                      <a:pt x="64" y="0"/>
                      <a:pt x="143" y="0"/>
                    </a:cubicBezTo>
                    <a:cubicBezTo>
                      <a:pt x="185" y="0"/>
                      <a:pt x="223" y="19"/>
                      <a:pt x="249" y="48"/>
                    </a:cubicBezTo>
                    <a:cubicBezTo>
                      <a:pt x="258" y="67"/>
                      <a:pt x="264" y="88"/>
                      <a:pt x="264" y="111"/>
                    </a:cubicBezTo>
                    <a:cubicBezTo>
                      <a:pt x="264" y="190"/>
                      <a:pt x="200" y="254"/>
                      <a:pt x="121" y="254"/>
                    </a:cubicBezTo>
                    <a:close/>
                  </a:path>
                </a:pathLst>
              </a:custGeom>
              <a:solidFill>
                <a:srgbClr val="57BF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662" name="Freeform 150">
                <a:extLst>
                  <a:ext uri="{FF2B5EF4-FFF2-40B4-BE49-F238E27FC236}">
                    <a16:creationId xmlns="" xmlns:a16="http://schemas.microsoft.com/office/drawing/2014/main" id="{ABECF567-987F-4C64-9CF4-91787F0111A6}"/>
                  </a:ext>
                </a:extLst>
              </p:cNvPr>
              <p:cNvSpPr>
                <a:spLocks/>
              </p:cNvSpPr>
              <p:nvPr/>
            </p:nvSpPr>
            <p:spPr bwMode="auto">
              <a:xfrm>
                <a:off x="850" y="2518"/>
                <a:ext cx="181" cy="169"/>
              </a:xfrm>
              <a:custGeom>
                <a:avLst/>
                <a:gdLst>
                  <a:gd name="T0" fmla="*/ 38 w 252"/>
                  <a:gd name="T1" fmla="*/ 0 h 235"/>
                  <a:gd name="T2" fmla="*/ 64 w 252"/>
                  <a:gd name="T3" fmla="*/ 10 h 235"/>
                  <a:gd name="T4" fmla="*/ 67 w 252"/>
                  <a:gd name="T5" fmla="*/ 24 h 235"/>
                  <a:gd name="T6" fmla="*/ 29 w 252"/>
                  <a:gd name="T7" fmla="*/ 63 h 235"/>
                  <a:gd name="T8" fmla="*/ 3 w 252"/>
                  <a:gd name="T9" fmla="*/ 52 h 235"/>
                  <a:gd name="T10" fmla="*/ 0 w 252"/>
                  <a:gd name="T11" fmla="*/ 38 h 235"/>
                  <a:gd name="T12" fmla="*/ 38 w 252"/>
                  <a:gd name="T13" fmla="*/ 0 h 2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2" h="235">
                    <a:moveTo>
                      <a:pt x="143" y="0"/>
                    </a:moveTo>
                    <a:cubicBezTo>
                      <a:pt x="181" y="0"/>
                      <a:pt x="216" y="15"/>
                      <a:pt x="241" y="39"/>
                    </a:cubicBezTo>
                    <a:cubicBezTo>
                      <a:pt x="248" y="55"/>
                      <a:pt x="252" y="73"/>
                      <a:pt x="252" y="92"/>
                    </a:cubicBezTo>
                    <a:cubicBezTo>
                      <a:pt x="252" y="171"/>
                      <a:pt x="188" y="235"/>
                      <a:pt x="109" y="235"/>
                    </a:cubicBezTo>
                    <a:cubicBezTo>
                      <a:pt x="71" y="235"/>
                      <a:pt x="36" y="220"/>
                      <a:pt x="11" y="196"/>
                    </a:cubicBezTo>
                    <a:cubicBezTo>
                      <a:pt x="4" y="180"/>
                      <a:pt x="0" y="162"/>
                      <a:pt x="0" y="143"/>
                    </a:cubicBezTo>
                    <a:cubicBezTo>
                      <a:pt x="0" y="64"/>
                      <a:pt x="64" y="0"/>
                      <a:pt x="143" y="0"/>
                    </a:cubicBez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663" name="Oval 151">
                <a:extLst>
                  <a:ext uri="{FF2B5EF4-FFF2-40B4-BE49-F238E27FC236}">
                    <a16:creationId xmlns="" xmlns:a16="http://schemas.microsoft.com/office/drawing/2014/main" id="{772E80D0-1161-4CFD-9E99-EA408886D041}"/>
                  </a:ext>
                </a:extLst>
              </p:cNvPr>
              <p:cNvSpPr>
                <a:spLocks noChangeArrowheads="1"/>
              </p:cNvSpPr>
              <p:nvPr/>
            </p:nvSpPr>
            <p:spPr bwMode="auto">
              <a:xfrm>
                <a:off x="826" y="2482"/>
                <a:ext cx="205" cy="205"/>
              </a:xfrm>
              <a:prstGeom prst="ellipse">
                <a:avLst/>
              </a:prstGeom>
              <a:noFill/>
              <a:ln w="190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664" name="Oval 152">
                <a:extLst>
                  <a:ext uri="{FF2B5EF4-FFF2-40B4-BE49-F238E27FC236}">
                    <a16:creationId xmlns="" xmlns:a16="http://schemas.microsoft.com/office/drawing/2014/main" id="{1E113485-EB7B-42B8-B875-A5432DC2932C}"/>
                  </a:ext>
                </a:extLst>
              </p:cNvPr>
              <p:cNvSpPr>
                <a:spLocks noChangeArrowheads="1"/>
              </p:cNvSpPr>
              <p:nvPr/>
            </p:nvSpPr>
            <p:spPr bwMode="auto">
              <a:xfrm>
                <a:off x="1048" y="2482"/>
                <a:ext cx="205" cy="205"/>
              </a:xfrm>
              <a:prstGeom prst="ellipse">
                <a:avLst/>
              </a:prstGeom>
              <a:solidFill>
                <a:srgbClr val="5099B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665" name="Freeform 153">
                <a:extLst>
                  <a:ext uri="{FF2B5EF4-FFF2-40B4-BE49-F238E27FC236}">
                    <a16:creationId xmlns="" xmlns:a16="http://schemas.microsoft.com/office/drawing/2014/main" id="{80215C3F-8496-44AB-B740-19269494968C}"/>
                  </a:ext>
                </a:extLst>
              </p:cNvPr>
              <p:cNvSpPr>
                <a:spLocks/>
              </p:cNvSpPr>
              <p:nvPr/>
            </p:nvSpPr>
            <p:spPr bwMode="auto">
              <a:xfrm>
                <a:off x="1063" y="2505"/>
                <a:ext cx="190" cy="182"/>
              </a:xfrm>
              <a:custGeom>
                <a:avLst/>
                <a:gdLst>
                  <a:gd name="T0" fmla="*/ 32 w 264"/>
                  <a:gd name="T1" fmla="*/ 67 h 254"/>
                  <a:gd name="T2" fmla="*/ 4 w 264"/>
                  <a:gd name="T3" fmla="*/ 54 h 254"/>
                  <a:gd name="T4" fmla="*/ 0 w 264"/>
                  <a:gd name="T5" fmla="*/ 37 h 254"/>
                  <a:gd name="T6" fmla="*/ 38 w 264"/>
                  <a:gd name="T7" fmla="*/ 0 h 254"/>
                  <a:gd name="T8" fmla="*/ 67 w 264"/>
                  <a:gd name="T9" fmla="*/ 12 h 254"/>
                  <a:gd name="T10" fmla="*/ 71 w 264"/>
                  <a:gd name="T11" fmla="*/ 29 h 254"/>
                  <a:gd name="T12" fmla="*/ 32 w 264"/>
                  <a:gd name="T13" fmla="*/ 67 h 2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4" h="254">
                    <a:moveTo>
                      <a:pt x="121" y="254"/>
                    </a:moveTo>
                    <a:cubicBezTo>
                      <a:pt x="79" y="254"/>
                      <a:pt x="41" y="236"/>
                      <a:pt x="15" y="207"/>
                    </a:cubicBezTo>
                    <a:cubicBezTo>
                      <a:pt x="6" y="188"/>
                      <a:pt x="0" y="166"/>
                      <a:pt x="0" y="143"/>
                    </a:cubicBezTo>
                    <a:cubicBezTo>
                      <a:pt x="0" y="64"/>
                      <a:pt x="64" y="0"/>
                      <a:pt x="143" y="0"/>
                    </a:cubicBezTo>
                    <a:cubicBezTo>
                      <a:pt x="185" y="0"/>
                      <a:pt x="223" y="19"/>
                      <a:pt x="249" y="48"/>
                    </a:cubicBezTo>
                    <a:cubicBezTo>
                      <a:pt x="259" y="67"/>
                      <a:pt x="264" y="88"/>
                      <a:pt x="264" y="111"/>
                    </a:cubicBezTo>
                    <a:cubicBezTo>
                      <a:pt x="264" y="190"/>
                      <a:pt x="200" y="254"/>
                      <a:pt x="121" y="254"/>
                    </a:cubicBezTo>
                    <a:close/>
                  </a:path>
                </a:pathLst>
              </a:custGeom>
              <a:solidFill>
                <a:srgbClr val="57BF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666" name="Freeform 154">
                <a:extLst>
                  <a:ext uri="{FF2B5EF4-FFF2-40B4-BE49-F238E27FC236}">
                    <a16:creationId xmlns="" xmlns:a16="http://schemas.microsoft.com/office/drawing/2014/main" id="{2D403A6E-E9CB-4CA9-A8A4-F10163B9F5C3}"/>
                  </a:ext>
                </a:extLst>
              </p:cNvPr>
              <p:cNvSpPr>
                <a:spLocks/>
              </p:cNvSpPr>
              <p:nvPr/>
            </p:nvSpPr>
            <p:spPr bwMode="auto">
              <a:xfrm>
                <a:off x="1073" y="2518"/>
                <a:ext cx="180" cy="169"/>
              </a:xfrm>
              <a:custGeom>
                <a:avLst/>
                <a:gdLst>
                  <a:gd name="T0" fmla="*/ 38 w 251"/>
                  <a:gd name="T1" fmla="*/ 0 h 235"/>
                  <a:gd name="T2" fmla="*/ 64 w 251"/>
                  <a:gd name="T3" fmla="*/ 10 h 235"/>
                  <a:gd name="T4" fmla="*/ 67 w 251"/>
                  <a:gd name="T5" fmla="*/ 24 h 235"/>
                  <a:gd name="T6" fmla="*/ 28 w 251"/>
                  <a:gd name="T7" fmla="*/ 63 h 235"/>
                  <a:gd name="T8" fmla="*/ 3 w 251"/>
                  <a:gd name="T9" fmla="*/ 52 h 235"/>
                  <a:gd name="T10" fmla="*/ 0 w 251"/>
                  <a:gd name="T11" fmla="*/ 38 h 235"/>
                  <a:gd name="T12" fmla="*/ 38 w 251"/>
                  <a:gd name="T13" fmla="*/ 0 h 2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 h="235">
                    <a:moveTo>
                      <a:pt x="143" y="0"/>
                    </a:moveTo>
                    <a:cubicBezTo>
                      <a:pt x="181" y="0"/>
                      <a:pt x="215" y="15"/>
                      <a:pt x="241" y="39"/>
                    </a:cubicBezTo>
                    <a:cubicBezTo>
                      <a:pt x="248" y="55"/>
                      <a:pt x="251" y="73"/>
                      <a:pt x="251" y="92"/>
                    </a:cubicBezTo>
                    <a:cubicBezTo>
                      <a:pt x="251" y="171"/>
                      <a:pt x="187" y="235"/>
                      <a:pt x="108" y="235"/>
                    </a:cubicBezTo>
                    <a:cubicBezTo>
                      <a:pt x="70" y="235"/>
                      <a:pt x="36" y="220"/>
                      <a:pt x="10" y="196"/>
                    </a:cubicBezTo>
                    <a:cubicBezTo>
                      <a:pt x="3" y="180"/>
                      <a:pt x="0" y="162"/>
                      <a:pt x="0" y="143"/>
                    </a:cubicBezTo>
                    <a:cubicBezTo>
                      <a:pt x="0" y="64"/>
                      <a:pt x="64" y="0"/>
                      <a:pt x="143" y="0"/>
                    </a:cubicBez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667" name="Oval 155">
                <a:extLst>
                  <a:ext uri="{FF2B5EF4-FFF2-40B4-BE49-F238E27FC236}">
                    <a16:creationId xmlns="" xmlns:a16="http://schemas.microsoft.com/office/drawing/2014/main" id="{74AD46ED-C5BF-4B74-8002-8E13C40281CA}"/>
                  </a:ext>
                </a:extLst>
              </p:cNvPr>
              <p:cNvSpPr>
                <a:spLocks noChangeArrowheads="1"/>
              </p:cNvSpPr>
              <p:nvPr/>
            </p:nvSpPr>
            <p:spPr bwMode="auto">
              <a:xfrm>
                <a:off x="1048" y="2482"/>
                <a:ext cx="205" cy="205"/>
              </a:xfrm>
              <a:prstGeom prst="ellipse">
                <a:avLst/>
              </a:prstGeom>
              <a:noFill/>
              <a:ln w="190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668" name="Oval 156">
                <a:extLst>
                  <a:ext uri="{FF2B5EF4-FFF2-40B4-BE49-F238E27FC236}">
                    <a16:creationId xmlns="" xmlns:a16="http://schemas.microsoft.com/office/drawing/2014/main" id="{3934F440-D022-4449-8274-9200D9E1FB20}"/>
                  </a:ext>
                </a:extLst>
              </p:cNvPr>
              <p:cNvSpPr>
                <a:spLocks noChangeArrowheads="1"/>
              </p:cNvSpPr>
              <p:nvPr/>
            </p:nvSpPr>
            <p:spPr bwMode="auto">
              <a:xfrm>
                <a:off x="1270" y="2482"/>
                <a:ext cx="205" cy="205"/>
              </a:xfrm>
              <a:prstGeom prst="ellipse">
                <a:avLst/>
              </a:prstGeom>
              <a:solidFill>
                <a:srgbClr val="5099B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669" name="Freeform 157">
                <a:extLst>
                  <a:ext uri="{FF2B5EF4-FFF2-40B4-BE49-F238E27FC236}">
                    <a16:creationId xmlns="" xmlns:a16="http://schemas.microsoft.com/office/drawing/2014/main" id="{7C8FD8C8-2114-42B0-B4EE-2F3929540270}"/>
                  </a:ext>
                </a:extLst>
              </p:cNvPr>
              <p:cNvSpPr>
                <a:spLocks/>
              </p:cNvSpPr>
              <p:nvPr/>
            </p:nvSpPr>
            <p:spPr bwMode="auto">
              <a:xfrm>
                <a:off x="1286" y="2505"/>
                <a:ext cx="189" cy="182"/>
              </a:xfrm>
              <a:custGeom>
                <a:avLst/>
                <a:gdLst>
                  <a:gd name="T0" fmla="*/ 32 w 264"/>
                  <a:gd name="T1" fmla="*/ 67 h 254"/>
                  <a:gd name="T2" fmla="*/ 4 w 264"/>
                  <a:gd name="T3" fmla="*/ 54 h 254"/>
                  <a:gd name="T4" fmla="*/ 0 w 264"/>
                  <a:gd name="T5" fmla="*/ 37 h 254"/>
                  <a:gd name="T6" fmla="*/ 37 w 264"/>
                  <a:gd name="T7" fmla="*/ 0 h 254"/>
                  <a:gd name="T8" fmla="*/ 65 w 264"/>
                  <a:gd name="T9" fmla="*/ 12 h 254"/>
                  <a:gd name="T10" fmla="*/ 69 w 264"/>
                  <a:gd name="T11" fmla="*/ 29 h 254"/>
                  <a:gd name="T12" fmla="*/ 32 w 264"/>
                  <a:gd name="T13" fmla="*/ 67 h 2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4" h="254">
                    <a:moveTo>
                      <a:pt x="121" y="254"/>
                    </a:moveTo>
                    <a:cubicBezTo>
                      <a:pt x="79" y="254"/>
                      <a:pt x="41" y="236"/>
                      <a:pt x="15" y="207"/>
                    </a:cubicBezTo>
                    <a:cubicBezTo>
                      <a:pt x="5" y="188"/>
                      <a:pt x="0" y="166"/>
                      <a:pt x="0" y="143"/>
                    </a:cubicBezTo>
                    <a:cubicBezTo>
                      <a:pt x="0" y="64"/>
                      <a:pt x="64" y="0"/>
                      <a:pt x="143" y="0"/>
                    </a:cubicBezTo>
                    <a:cubicBezTo>
                      <a:pt x="185" y="0"/>
                      <a:pt x="223" y="19"/>
                      <a:pt x="249" y="48"/>
                    </a:cubicBezTo>
                    <a:cubicBezTo>
                      <a:pt x="258" y="67"/>
                      <a:pt x="264" y="88"/>
                      <a:pt x="264" y="111"/>
                    </a:cubicBezTo>
                    <a:cubicBezTo>
                      <a:pt x="264" y="190"/>
                      <a:pt x="200" y="254"/>
                      <a:pt x="121" y="254"/>
                    </a:cubicBezTo>
                    <a:close/>
                  </a:path>
                </a:pathLst>
              </a:custGeom>
              <a:solidFill>
                <a:srgbClr val="57BF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670" name="Freeform 158">
                <a:extLst>
                  <a:ext uri="{FF2B5EF4-FFF2-40B4-BE49-F238E27FC236}">
                    <a16:creationId xmlns="" xmlns:a16="http://schemas.microsoft.com/office/drawing/2014/main" id="{8E760C28-7C30-477A-9A9A-CFD6D08D423C}"/>
                  </a:ext>
                </a:extLst>
              </p:cNvPr>
              <p:cNvSpPr>
                <a:spLocks/>
              </p:cNvSpPr>
              <p:nvPr/>
            </p:nvSpPr>
            <p:spPr bwMode="auto">
              <a:xfrm>
                <a:off x="1294" y="2518"/>
                <a:ext cx="181" cy="169"/>
              </a:xfrm>
              <a:custGeom>
                <a:avLst/>
                <a:gdLst>
                  <a:gd name="T0" fmla="*/ 38 w 252"/>
                  <a:gd name="T1" fmla="*/ 0 h 235"/>
                  <a:gd name="T2" fmla="*/ 64 w 252"/>
                  <a:gd name="T3" fmla="*/ 10 h 235"/>
                  <a:gd name="T4" fmla="*/ 67 w 252"/>
                  <a:gd name="T5" fmla="*/ 24 h 235"/>
                  <a:gd name="T6" fmla="*/ 29 w 252"/>
                  <a:gd name="T7" fmla="*/ 63 h 235"/>
                  <a:gd name="T8" fmla="*/ 3 w 252"/>
                  <a:gd name="T9" fmla="*/ 52 h 235"/>
                  <a:gd name="T10" fmla="*/ 0 w 252"/>
                  <a:gd name="T11" fmla="*/ 38 h 235"/>
                  <a:gd name="T12" fmla="*/ 38 w 252"/>
                  <a:gd name="T13" fmla="*/ 0 h 2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2" h="235">
                    <a:moveTo>
                      <a:pt x="143" y="0"/>
                    </a:moveTo>
                    <a:cubicBezTo>
                      <a:pt x="181" y="0"/>
                      <a:pt x="216" y="15"/>
                      <a:pt x="241" y="39"/>
                    </a:cubicBezTo>
                    <a:cubicBezTo>
                      <a:pt x="248" y="55"/>
                      <a:pt x="252" y="73"/>
                      <a:pt x="252" y="92"/>
                    </a:cubicBezTo>
                    <a:cubicBezTo>
                      <a:pt x="252" y="171"/>
                      <a:pt x="188" y="235"/>
                      <a:pt x="109" y="235"/>
                    </a:cubicBezTo>
                    <a:cubicBezTo>
                      <a:pt x="71" y="235"/>
                      <a:pt x="36" y="220"/>
                      <a:pt x="10" y="196"/>
                    </a:cubicBezTo>
                    <a:cubicBezTo>
                      <a:pt x="4" y="180"/>
                      <a:pt x="0" y="162"/>
                      <a:pt x="0" y="143"/>
                    </a:cubicBezTo>
                    <a:cubicBezTo>
                      <a:pt x="0" y="64"/>
                      <a:pt x="64" y="0"/>
                      <a:pt x="143" y="0"/>
                    </a:cubicBez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671" name="Oval 159">
                <a:extLst>
                  <a:ext uri="{FF2B5EF4-FFF2-40B4-BE49-F238E27FC236}">
                    <a16:creationId xmlns="" xmlns:a16="http://schemas.microsoft.com/office/drawing/2014/main" id="{0A7F4CA0-2577-4FAB-A618-4A5ED07EAE63}"/>
                  </a:ext>
                </a:extLst>
              </p:cNvPr>
              <p:cNvSpPr>
                <a:spLocks noChangeArrowheads="1"/>
              </p:cNvSpPr>
              <p:nvPr/>
            </p:nvSpPr>
            <p:spPr bwMode="auto">
              <a:xfrm>
                <a:off x="1270" y="2482"/>
                <a:ext cx="205" cy="205"/>
              </a:xfrm>
              <a:prstGeom prst="ellipse">
                <a:avLst/>
              </a:prstGeom>
              <a:noFill/>
              <a:ln w="190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672" name="Oval 160">
                <a:extLst>
                  <a:ext uri="{FF2B5EF4-FFF2-40B4-BE49-F238E27FC236}">
                    <a16:creationId xmlns="" xmlns:a16="http://schemas.microsoft.com/office/drawing/2014/main" id="{4146AF0B-1F1B-4605-AE77-51B3D1D9D1AA}"/>
                  </a:ext>
                </a:extLst>
              </p:cNvPr>
              <p:cNvSpPr>
                <a:spLocks noChangeArrowheads="1"/>
              </p:cNvSpPr>
              <p:nvPr/>
            </p:nvSpPr>
            <p:spPr bwMode="auto">
              <a:xfrm>
                <a:off x="1492" y="2482"/>
                <a:ext cx="205" cy="205"/>
              </a:xfrm>
              <a:prstGeom prst="ellipse">
                <a:avLst/>
              </a:prstGeom>
              <a:solidFill>
                <a:srgbClr val="5099B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673" name="Freeform 161">
                <a:extLst>
                  <a:ext uri="{FF2B5EF4-FFF2-40B4-BE49-F238E27FC236}">
                    <a16:creationId xmlns="" xmlns:a16="http://schemas.microsoft.com/office/drawing/2014/main" id="{24A78279-4FC0-4C43-9034-85560F80C78D}"/>
                  </a:ext>
                </a:extLst>
              </p:cNvPr>
              <p:cNvSpPr>
                <a:spLocks/>
              </p:cNvSpPr>
              <p:nvPr/>
            </p:nvSpPr>
            <p:spPr bwMode="auto">
              <a:xfrm>
                <a:off x="1507" y="2505"/>
                <a:ext cx="190" cy="182"/>
              </a:xfrm>
              <a:custGeom>
                <a:avLst/>
                <a:gdLst>
                  <a:gd name="T0" fmla="*/ 32 w 264"/>
                  <a:gd name="T1" fmla="*/ 67 h 254"/>
                  <a:gd name="T2" fmla="*/ 4 w 264"/>
                  <a:gd name="T3" fmla="*/ 54 h 254"/>
                  <a:gd name="T4" fmla="*/ 0 w 264"/>
                  <a:gd name="T5" fmla="*/ 37 h 254"/>
                  <a:gd name="T6" fmla="*/ 38 w 264"/>
                  <a:gd name="T7" fmla="*/ 0 h 254"/>
                  <a:gd name="T8" fmla="*/ 67 w 264"/>
                  <a:gd name="T9" fmla="*/ 12 h 254"/>
                  <a:gd name="T10" fmla="*/ 71 w 264"/>
                  <a:gd name="T11" fmla="*/ 29 h 254"/>
                  <a:gd name="T12" fmla="*/ 32 w 264"/>
                  <a:gd name="T13" fmla="*/ 67 h 2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4" h="254">
                    <a:moveTo>
                      <a:pt x="121" y="254"/>
                    </a:moveTo>
                    <a:cubicBezTo>
                      <a:pt x="79" y="254"/>
                      <a:pt x="41" y="236"/>
                      <a:pt x="15" y="207"/>
                    </a:cubicBezTo>
                    <a:cubicBezTo>
                      <a:pt x="5" y="188"/>
                      <a:pt x="0" y="166"/>
                      <a:pt x="0" y="143"/>
                    </a:cubicBezTo>
                    <a:cubicBezTo>
                      <a:pt x="0" y="64"/>
                      <a:pt x="64" y="0"/>
                      <a:pt x="143" y="0"/>
                    </a:cubicBezTo>
                    <a:cubicBezTo>
                      <a:pt x="185" y="0"/>
                      <a:pt x="223" y="19"/>
                      <a:pt x="249" y="48"/>
                    </a:cubicBezTo>
                    <a:cubicBezTo>
                      <a:pt x="259" y="67"/>
                      <a:pt x="264" y="88"/>
                      <a:pt x="264" y="111"/>
                    </a:cubicBezTo>
                    <a:cubicBezTo>
                      <a:pt x="264" y="190"/>
                      <a:pt x="200" y="254"/>
                      <a:pt x="121" y="254"/>
                    </a:cubicBezTo>
                    <a:close/>
                  </a:path>
                </a:pathLst>
              </a:custGeom>
              <a:solidFill>
                <a:srgbClr val="57BF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674" name="Freeform 162">
                <a:extLst>
                  <a:ext uri="{FF2B5EF4-FFF2-40B4-BE49-F238E27FC236}">
                    <a16:creationId xmlns="" xmlns:a16="http://schemas.microsoft.com/office/drawing/2014/main" id="{CE84743F-A894-4CAD-B0D1-0359A931B612}"/>
                  </a:ext>
                </a:extLst>
              </p:cNvPr>
              <p:cNvSpPr>
                <a:spLocks/>
              </p:cNvSpPr>
              <p:nvPr/>
            </p:nvSpPr>
            <p:spPr bwMode="auto">
              <a:xfrm>
                <a:off x="1517" y="2518"/>
                <a:ext cx="180" cy="169"/>
              </a:xfrm>
              <a:custGeom>
                <a:avLst/>
                <a:gdLst>
                  <a:gd name="T0" fmla="*/ 38 w 251"/>
                  <a:gd name="T1" fmla="*/ 0 h 235"/>
                  <a:gd name="T2" fmla="*/ 64 w 251"/>
                  <a:gd name="T3" fmla="*/ 10 h 235"/>
                  <a:gd name="T4" fmla="*/ 67 w 251"/>
                  <a:gd name="T5" fmla="*/ 24 h 235"/>
                  <a:gd name="T6" fmla="*/ 28 w 251"/>
                  <a:gd name="T7" fmla="*/ 63 h 235"/>
                  <a:gd name="T8" fmla="*/ 3 w 251"/>
                  <a:gd name="T9" fmla="*/ 52 h 235"/>
                  <a:gd name="T10" fmla="*/ 0 w 251"/>
                  <a:gd name="T11" fmla="*/ 38 h 235"/>
                  <a:gd name="T12" fmla="*/ 38 w 251"/>
                  <a:gd name="T13" fmla="*/ 0 h 2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 h="235">
                    <a:moveTo>
                      <a:pt x="143" y="0"/>
                    </a:moveTo>
                    <a:cubicBezTo>
                      <a:pt x="181" y="0"/>
                      <a:pt x="215" y="15"/>
                      <a:pt x="241" y="39"/>
                    </a:cubicBezTo>
                    <a:cubicBezTo>
                      <a:pt x="247" y="55"/>
                      <a:pt x="251" y="73"/>
                      <a:pt x="251" y="92"/>
                    </a:cubicBezTo>
                    <a:cubicBezTo>
                      <a:pt x="251" y="171"/>
                      <a:pt x="187" y="235"/>
                      <a:pt x="108" y="235"/>
                    </a:cubicBezTo>
                    <a:cubicBezTo>
                      <a:pt x="70" y="235"/>
                      <a:pt x="35" y="220"/>
                      <a:pt x="10" y="196"/>
                    </a:cubicBezTo>
                    <a:cubicBezTo>
                      <a:pt x="3" y="180"/>
                      <a:pt x="0" y="162"/>
                      <a:pt x="0" y="143"/>
                    </a:cubicBezTo>
                    <a:cubicBezTo>
                      <a:pt x="0" y="64"/>
                      <a:pt x="64" y="0"/>
                      <a:pt x="143" y="0"/>
                    </a:cubicBez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675" name="Oval 163">
                <a:extLst>
                  <a:ext uri="{FF2B5EF4-FFF2-40B4-BE49-F238E27FC236}">
                    <a16:creationId xmlns="" xmlns:a16="http://schemas.microsoft.com/office/drawing/2014/main" id="{0C08C335-4E43-415F-BFA5-FDF8BC71F218}"/>
                  </a:ext>
                </a:extLst>
              </p:cNvPr>
              <p:cNvSpPr>
                <a:spLocks noChangeArrowheads="1"/>
              </p:cNvSpPr>
              <p:nvPr/>
            </p:nvSpPr>
            <p:spPr bwMode="auto">
              <a:xfrm>
                <a:off x="1492" y="2482"/>
                <a:ext cx="205" cy="205"/>
              </a:xfrm>
              <a:prstGeom prst="ellipse">
                <a:avLst/>
              </a:prstGeom>
              <a:noFill/>
              <a:ln w="190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676" name="Oval 164">
                <a:extLst>
                  <a:ext uri="{FF2B5EF4-FFF2-40B4-BE49-F238E27FC236}">
                    <a16:creationId xmlns="" xmlns:a16="http://schemas.microsoft.com/office/drawing/2014/main" id="{AF95E04C-F5A3-4AAD-B03B-537B21406D8E}"/>
                  </a:ext>
                </a:extLst>
              </p:cNvPr>
              <p:cNvSpPr>
                <a:spLocks noChangeArrowheads="1"/>
              </p:cNvSpPr>
              <p:nvPr/>
            </p:nvSpPr>
            <p:spPr bwMode="auto">
              <a:xfrm>
                <a:off x="1714" y="2482"/>
                <a:ext cx="205" cy="205"/>
              </a:xfrm>
              <a:prstGeom prst="ellipse">
                <a:avLst/>
              </a:prstGeom>
              <a:solidFill>
                <a:srgbClr val="5099B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677" name="Freeform 165">
                <a:extLst>
                  <a:ext uri="{FF2B5EF4-FFF2-40B4-BE49-F238E27FC236}">
                    <a16:creationId xmlns="" xmlns:a16="http://schemas.microsoft.com/office/drawing/2014/main" id="{D23F0234-7AA0-4B34-B380-B119B61EFBB4}"/>
                  </a:ext>
                </a:extLst>
              </p:cNvPr>
              <p:cNvSpPr>
                <a:spLocks/>
              </p:cNvSpPr>
              <p:nvPr/>
            </p:nvSpPr>
            <p:spPr bwMode="auto">
              <a:xfrm>
                <a:off x="1729" y="2505"/>
                <a:ext cx="190" cy="182"/>
              </a:xfrm>
              <a:custGeom>
                <a:avLst/>
                <a:gdLst>
                  <a:gd name="T0" fmla="*/ 32 w 265"/>
                  <a:gd name="T1" fmla="*/ 67 h 254"/>
                  <a:gd name="T2" fmla="*/ 4 w 265"/>
                  <a:gd name="T3" fmla="*/ 54 h 254"/>
                  <a:gd name="T4" fmla="*/ 0 w 265"/>
                  <a:gd name="T5" fmla="*/ 37 h 254"/>
                  <a:gd name="T6" fmla="*/ 38 w 265"/>
                  <a:gd name="T7" fmla="*/ 0 h 254"/>
                  <a:gd name="T8" fmla="*/ 66 w 265"/>
                  <a:gd name="T9" fmla="*/ 12 h 254"/>
                  <a:gd name="T10" fmla="*/ 70 w 265"/>
                  <a:gd name="T11" fmla="*/ 29 h 254"/>
                  <a:gd name="T12" fmla="*/ 32 w 265"/>
                  <a:gd name="T13" fmla="*/ 67 h 2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5" h="254">
                    <a:moveTo>
                      <a:pt x="122" y="254"/>
                    </a:moveTo>
                    <a:cubicBezTo>
                      <a:pt x="79" y="254"/>
                      <a:pt x="42" y="236"/>
                      <a:pt x="15" y="207"/>
                    </a:cubicBezTo>
                    <a:cubicBezTo>
                      <a:pt x="6" y="188"/>
                      <a:pt x="0" y="166"/>
                      <a:pt x="0" y="143"/>
                    </a:cubicBezTo>
                    <a:cubicBezTo>
                      <a:pt x="0" y="64"/>
                      <a:pt x="64" y="0"/>
                      <a:pt x="143" y="0"/>
                    </a:cubicBezTo>
                    <a:cubicBezTo>
                      <a:pt x="186" y="0"/>
                      <a:pt x="223" y="19"/>
                      <a:pt x="250" y="48"/>
                    </a:cubicBezTo>
                    <a:cubicBezTo>
                      <a:pt x="259" y="67"/>
                      <a:pt x="265" y="88"/>
                      <a:pt x="265" y="111"/>
                    </a:cubicBezTo>
                    <a:cubicBezTo>
                      <a:pt x="265" y="190"/>
                      <a:pt x="201" y="254"/>
                      <a:pt x="122" y="254"/>
                    </a:cubicBezTo>
                    <a:close/>
                  </a:path>
                </a:pathLst>
              </a:custGeom>
              <a:solidFill>
                <a:srgbClr val="57BF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678" name="Freeform 166">
                <a:extLst>
                  <a:ext uri="{FF2B5EF4-FFF2-40B4-BE49-F238E27FC236}">
                    <a16:creationId xmlns="" xmlns:a16="http://schemas.microsoft.com/office/drawing/2014/main" id="{EC80CDCD-5492-4DA6-84CC-3EC28D0AC89B}"/>
                  </a:ext>
                </a:extLst>
              </p:cNvPr>
              <p:cNvSpPr>
                <a:spLocks/>
              </p:cNvSpPr>
              <p:nvPr/>
            </p:nvSpPr>
            <p:spPr bwMode="auto">
              <a:xfrm>
                <a:off x="1738" y="2518"/>
                <a:ext cx="181" cy="169"/>
              </a:xfrm>
              <a:custGeom>
                <a:avLst/>
                <a:gdLst>
                  <a:gd name="T0" fmla="*/ 38 w 252"/>
                  <a:gd name="T1" fmla="*/ 0 h 235"/>
                  <a:gd name="T2" fmla="*/ 64 w 252"/>
                  <a:gd name="T3" fmla="*/ 10 h 235"/>
                  <a:gd name="T4" fmla="*/ 67 w 252"/>
                  <a:gd name="T5" fmla="*/ 24 h 235"/>
                  <a:gd name="T6" fmla="*/ 29 w 252"/>
                  <a:gd name="T7" fmla="*/ 63 h 235"/>
                  <a:gd name="T8" fmla="*/ 3 w 252"/>
                  <a:gd name="T9" fmla="*/ 52 h 235"/>
                  <a:gd name="T10" fmla="*/ 0 w 252"/>
                  <a:gd name="T11" fmla="*/ 38 h 235"/>
                  <a:gd name="T12" fmla="*/ 38 w 252"/>
                  <a:gd name="T13" fmla="*/ 0 h 2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2" h="235">
                    <a:moveTo>
                      <a:pt x="143" y="0"/>
                    </a:moveTo>
                    <a:cubicBezTo>
                      <a:pt x="181" y="0"/>
                      <a:pt x="216" y="15"/>
                      <a:pt x="241" y="39"/>
                    </a:cubicBezTo>
                    <a:cubicBezTo>
                      <a:pt x="248" y="55"/>
                      <a:pt x="252" y="73"/>
                      <a:pt x="252" y="92"/>
                    </a:cubicBezTo>
                    <a:cubicBezTo>
                      <a:pt x="252" y="171"/>
                      <a:pt x="188" y="235"/>
                      <a:pt x="109" y="235"/>
                    </a:cubicBezTo>
                    <a:cubicBezTo>
                      <a:pt x="70" y="235"/>
                      <a:pt x="36" y="220"/>
                      <a:pt x="10" y="196"/>
                    </a:cubicBezTo>
                    <a:cubicBezTo>
                      <a:pt x="4" y="180"/>
                      <a:pt x="0" y="162"/>
                      <a:pt x="0" y="143"/>
                    </a:cubicBezTo>
                    <a:cubicBezTo>
                      <a:pt x="0" y="64"/>
                      <a:pt x="64" y="0"/>
                      <a:pt x="143" y="0"/>
                    </a:cubicBez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679" name="Oval 167">
                <a:extLst>
                  <a:ext uri="{FF2B5EF4-FFF2-40B4-BE49-F238E27FC236}">
                    <a16:creationId xmlns="" xmlns:a16="http://schemas.microsoft.com/office/drawing/2014/main" id="{0BE0A801-4022-4088-88E4-C46D0954C0C7}"/>
                  </a:ext>
                </a:extLst>
              </p:cNvPr>
              <p:cNvSpPr>
                <a:spLocks noChangeArrowheads="1"/>
              </p:cNvSpPr>
              <p:nvPr/>
            </p:nvSpPr>
            <p:spPr bwMode="auto">
              <a:xfrm>
                <a:off x="1714" y="2482"/>
                <a:ext cx="205" cy="205"/>
              </a:xfrm>
              <a:prstGeom prst="ellipse">
                <a:avLst/>
              </a:prstGeom>
              <a:noFill/>
              <a:ln w="190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680" name="Oval 168">
                <a:extLst>
                  <a:ext uri="{FF2B5EF4-FFF2-40B4-BE49-F238E27FC236}">
                    <a16:creationId xmlns="" xmlns:a16="http://schemas.microsoft.com/office/drawing/2014/main" id="{73591195-4F69-43B0-B57B-E76E107F9B34}"/>
                  </a:ext>
                </a:extLst>
              </p:cNvPr>
              <p:cNvSpPr>
                <a:spLocks noChangeArrowheads="1"/>
              </p:cNvSpPr>
              <p:nvPr/>
            </p:nvSpPr>
            <p:spPr bwMode="auto">
              <a:xfrm>
                <a:off x="604" y="2701"/>
                <a:ext cx="205" cy="206"/>
              </a:xfrm>
              <a:prstGeom prst="ellipse">
                <a:avLst/>
              </a:prstGeom>
              <a:solidFill>
                <a:srgbClr val="5099B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681" name="Freeform 169">
                <a:extLst>
                  <a:ext uri="{FF2B5EF4-FFF2-40B4-BE49-F238E27FC236}">
                    <a16:creationId xmlns="" xmlns:a16="http://schemas.microsoft.com/office/drawing/2014/main" id="{E34146F0-BCE7-4FE8-938A-FB9B169CCFE1}"/>
                  </a:ext>
                </a:extLst>
              </p:cNvPr>
              <p:cNvSpPr>
                <a:spLocks/>
              </p:cNvSpPr>
              <p:nvPr/>
            </p:nvSpPr>
            <p:spPr bwMode="auto">
              <a:xfrm>
                <a:off x="620" y="2724"/>
                <a:ext cx="189" cy="183"/>
              </a:xfrm>
              <a:custGeom>
                <a:avLst/>
                <a:gdLst>
                  <a:gd name="T0" fmla="*/ 32 w 264"/>
                  <a:gd name="T1" fmla="*/ 68 h 254"/>
                  <a:gd name="T2" fmla="*/ 4 w 264"/>
                  <a:gd name="T3" fmla="*/ 55 h 254"/>
                  <a:gd name="T4" fmla="*/ 0 w 264"/>
                  <a:gd name="T5" fmla="*/ 38 h 254"/>
                  <a:gd name="T6" fmla="*/ 37 w 264"/>
                  <a:gd name="T7" fmla="*/ 0 h 254"/>
                  <a:gd name="T8" fmla="*/ 65 w 264"/>
                  <a:gd name="T9" fmla="*/ 12 h 254"/>
                  <a:gd name="T10" fmla="*/ 69 w 264"/>
                  <a:gd name="T11" fmla="*/ 30 h 254"/>
                  <a:gd name="T12" fmla="*/ 32 w 264"/>
                  <a:gd name="T13" fmla="*/ 68 h 2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4" h="254">
                    <a:moveTo>
                      <a:pt x="121" y="254"/>
                    </a:moveTo>
                    <a:cubicBezTo>
                      <a:pt x="79" y="254"/>
                      <a:pt x="41" y="236"/>
                      <a:pt x="15" y="207"/>
                    </a:cubicBezTo>
                    <a:cubicBezTo>
                      <a:pt x="6" y="188"/>
                      <a:pt x="0" y="166"/>
                      <a:pt x="0" y="143"/>
                    </a:cubicBezTo>
                    <a:cubicBezTo>
                      <a:pt x="0" y="64"/>
                      <a:pt x="64" y="0"/>
                      <a:pt x="143" y="0"/>
                    </a:cubicBezTo>
                    <a:cubicBezTo>
                      <a:pt x="185" y="0"/>
                      <a:pt x="223" y="18"/>
                      <a:pt x="249" y="47"/>
                    </a:cubicBezTo>
                    <a:cubicBezTo>
                      <a:pt x="259" y="66"/>
                      <a:pt x="264" y="88"/>
                      <a:pt x="264" y="111"/>
                    </a:cubicBezTo>
                    <a:cubicBezTo>
                      <a:pt x="264" y="190"/>
                      <a:pt x="200" y="254"/>
                      <a:pt x="121" y="254"/>
                    </a:cubicBezTo>
                    <a:close/>
                  </a:path>
                </a:pathLst>
              </a:custGeom>
              <a:solidFill>
                <a:srgbClr val="57BF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682" name="Freeform 170">
                <a:extLst>
                  <a:ext uri="{FF2B5EF4-FFF2-40B4-BE49-F238E27FC236}">
                    <a16:creationId xmlns="" xmlns:a16="http://schemas.microsoft.com/office/drawing/2014/main" id="{8D43ACC2-F0B9-4111-83C3-2243484205E9}"/>
                  </a:ext>
                </a:extLst>
              </p:cNvPr>
              <p:cNvSpPr>
                <a:spLocks/>
              </p:cNvSpPr>
              <p:nvPr/>
            </p:nvSpPr>
            <p:spPr bwMode="auto">
              <a:xfrm>
                <a:off x="629" y="2738"/>
                <a:ext cx="180" cy="169"/>
              </a:xfrm>
              <a:custGeom>
                <a:avLst/>
                <a:gdLst>
                  <a:gd name="T0" fmla="*/ 38 w 251"/>
                  <a:gd name="T1" fmla="*/ 0 h 235"/>
                  <a:gd name="T2" fmla="*/ 64 w 251"/>
                  <a:gd name="T3" fmla="*/ 10 h 235"/>
                  <a:gd name="T4" fmla="*/ 67 w 251"/>
                  <a:gd name="T5" fmla="*/ 24 h 235"/>
                  <a:gd name="T6" fmla="*/ 28 w 251"/>
                  <a:gd name="T7" fmla="*/ 63 h 235"/>
                  <a:gd name="T8" fmla="*/ 3 w 251"/>
                  <a:gd name="T9" fmla="*/ 52 h 235"/>
                  <a:gd name="T10" fmla="*/ 0 w 251"/>
                  <a:gd name="T11" fmla="*/ 38 h 235"/>
                  <a:gd name="T12" fmla="*/ 38 w 251"/>
                  <a:gd name="T13" fmla="*/ 0 h 2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 h="235">
                    <a:moveTo>
                      <a:pt x="143" y="0"/>
                    </a:moveTo>
                    <a:cubicBezTo>
                      <a:pt x="181" y="0"/>
                      <a:pt x="215" y="14"/>
                      <a:pt x="241" y="39"/>
                    </a:cubicBezTo>
                    <a:cubicBezTo>
                      <a:pt x="248" y="55"/>
                      <a:pt x="251" y="73"/>
                      <a:pt x="251" y="92"/>
                    </a:cubicBezTo>
                    <a:cubicBezTo>
                      <a:pt x="251" y="171"/>
                      <a:pt x="187" y="235"/>
                      <a:pt x="108" y="235"/>
                    </a:cubicBezTo>
                    <a:cubicBezTo>
                      <a:pt x="70" y="235"/>
                      <a:pt x="36" y="220"/>
                      <a:pt x="10" y="196"/>
                    </a:cubicBezTo>
                    <a:cubicBezTo>
                      <a:pt x="3" y="179"/>
                      <a:pt x="0" y="161"/>
                      <a:pt x="0" y="143"/>
                    </a:cubicBezTo>
                    <a:cubicBezTo>
                      <a:pt x="0" y="64"/>
                      <a:pt x="64" y="0"/>
                      <a:pt x="143" y="0"/>
                    </a:cubicBez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683" name="Oval 171">
                <a:extLst>
                  <a:ext uri="{FF2B5EF4-FFF2-40B4-BE49-F238E27FC236}">
                    <a16:creationId xmlns="" xmlns:a16="http://schemas.microsoft.com/office/drawing/2014/main" id="{670C0B50-3501-4B3A-B8FA-BEC0B00590AA}"/>
                  </a:ext>
                </a:extLst>
              </p:cNvPr>
              <p:cNvSpPr>
                <a:spLocks noChangeArrowheads="1"/>
              </p:cNvSpPr>
              <p:nvPr/>
            </p:nvSpPr>
            <p:spPr bwMode="auto">
              <a:xfrm>
                <a:off x="604" y="2701"/>
                <a:ext cx="205" cy="206"/>
              </a:xfrm>
              <a:prstGeom prst="ellipse">
                <a:avLst/>
              </a:prstGeom>
              <a:noFill/>
              <a:ln w="190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684" name="Oval 172">
                <a:extLst>
                  <a:ext uri="{FF2B5EF4-FFF2-40B4-BE49-F238E27FC236}">
                    <a16:creationId xmlns="" xmlns:a16="http://schemas.microsoft.com/office/drawing/2014/main" id="{5E6BF0DE-398F-4E25-A502-B9FC46BE071C}"/>
                  </a:ext>
                </a:extLst>
              </p:cNvPr>
              <p:cNvSpPr>
                <a:spLocks noChangeArrowheads="1"/>
              </p:cNvSpPr>
              <p:nvPr/>
            </p:nvSpPr>
            <p:spPr bwMode="auto">
              <a:xfrm>
                <a:off x="826" y="2701"/>
                <a:ext cx="205" cy="206"/>
              </a:xfrm>
              <a:prstGeom prst="ellipse">
                <a:avLst/>
              </a:prstGeom>
              <a:solidFill>
                <a:srgbClr val="5099B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685" name="Freeform 173">
                <a:extLst>
                  <a:ext uri="{FF2B5EF4-FFF2-40B4-BE49-F238E27FC236}">
                    <a16:creationId xmlns="" xmlns:a16="http://schemas.microsoft.com/office/drawing/2014/main" id="{5B1B594A-69D4-448F-A574-A86EBEAAD194}"/>
                  </a:ext>
                </a:extLst>
              </p:cNvPr>
              <p:cNvSpPr>
                <a:spLocks/>
              </p:cNvSpPr>
              <p:nvPr/>
            </p:nvSpPr>
            <p:spPr bwMode="auto">
              <a:xfrm>
                <a:off x="842" y="2724"/>
                <a:ext cx="189" cy="183"/>
              </a:xfrm>
              <a:custGeom>
                <a:avLst/>
                <a:gdLst>
                  <a:gd name="T0" fmla="*/ 32 w 264"/>
                  <a:gd name="T1" fmla="*/ 68 h 254"/>
                  <a:gd name="T2" fmla="*/ 4 w 264"/>
                  <a:gd name="T3" fmla="*/ 55 h 254"/>
                  <a:gd name="T4" fmla="*/ 0 w 264"/>
                  <a:gd name="T5" fmla="*/ 38 h 254"/>
                  <a:gd name="T6" fmla="*/ 37 w 264"/>
                  <a:gd name="T7" fmla="*/ 0 h 254"/>
                  <a:gd name="T8" fmla="*/ 65 w 264"/>
                  <a:gd name="T9" fmla="*/ 12 h 254"/>
                  <a:gd name="T10" fmla="*/ 69 w 264"/>
                  <a:gd name="T11" fmla="*/ 30 h 254"/>
                  <a:gd name="T12" fmla="*/ 32 w 264"/>
                  <a:gd name="T13" fmla="*/ 68 h 2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4" h="254">
                    <a:moveTo>
                      <a:pt x="121" y="254"/>
                    </a:moveTo>
                    <a:cubicBezTo>
                      <a:pt x="79" y="254"/>
                      <a:pt x="41" y="236"/>
                      <a:pt x="15" y="207"/>
                    </a:cubicBezTo>
                    <a:cubicBezTo>
                      <a:pt x="5" y="188"/>
                      <a:pt x="0" y="166"/>
                      <a:pt x="0" y="143"/>
                    </a:cubicBezTo>
                    <a:cubicBezTo>
                      <a:pt x="0" y="64"/>
                      <a:pt x="64" y="0"/>
                      <a:pt x="143" y="0"/>
                    </a:cubicBezTo>
                    <a:cubicBezTo>
                      <a:pt x="185" y="0"/>
                      <a:pt x="223" y="18"/>
                      <a:pt x="249" y="47"/>
                    </a:cubicBezTo>
                    <a:cubicBezTo>
                      <a:pt x="258" y="66"/>
                      <a:pt x="264" y="88"/>
                      <a:pt x="264" y="111"/>
                    </a:cubicBezTo>
                    <a:cubicBezTo>
                      <a:pt x="264" y="190"/>
                      <a:pt x="200" y="254"/>
                      <a:pt x="121" y="254"/>
                    </a:cubicBezTo>
                    <a:close/>
                  </a:path>
                </a:pathLst>
              </a:custGeom>
              <a:solidFill>
                <a:srgbClr val="57BF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686" name="Freeform 174">
                <a:extLst>
                  <a:ext uri="{FF2B5EF4-FFF2-40B4-BE49-F238E27FC236}">
                    <a16:creationId xmlns="" xmlns:a16="http://schemas.microsoft.com/office/drawing/2014/main" id="{7679049A-0F23-4149-B7C1-2347B7D20753}"/>
                  </a:ext>
                </a:extLst>
              </p:cNvPr>
              <p:cNvSpPr>
                <a:spLocks/>
              </p:cNvSpPr>
              <p:nvPr/>
            </p:nvSpPr>
            <p:spPr bwMode="auto">
              <a:xfrm>
                <a:off x="850" y="2738"/>
                <a:ext cx="181" cy="169"/>
              </a:xfrm>
              <a:custGeom>
                <a:avLst/>
                <a:gdLst>
                  <a:gd name="T0" fmla="*/ 38 w 252"/>
                  <a:gd name="T1" fmla="*/ 0 h 235"/>
                  <a:gd name="T2" fmla="*/ 64 w 252"/>
                  <a:gd name="T3" fmla="*/ 10 h 235"/>
                  <a:gd name="T4" fmla="*/ 67 w 252"/>
                  <a:gd name="T5" fmla="*/ 24 h 235"/>
                  <a:gd name="T6" fmla="*/ 29 w 252"/>
                  <a:gd name="T7" fmla="*/ 63 h 235"/>
                  <a:gd name="T8" fmla="*/ 3 w 252"/>
                  <a:gd name="T9" fmla="*/ 52 h 235"/>
                  <a:gd name="T10" fmla="*/ 0 w 252"/>
                  <a:gd name="T11" fmla="*/ 38 h 235"/>
                  <a:gd name="T12" fmla="*/ 38 w 252"/>
                  <a:gd name="T13" fmla="*/ 0 h 2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2" h="235">
                    <a:moveTo>
                      <a:pt x="143" y="0"/>
                    </a:moveTo>
                    <a:cubicBezTo>
                      <a:pt x="181" y="0"/>
                      <a:pt x="216" y="14"/>
                      <a:pt x="241" y="39"/>
                    </a:cubicBezTo>
                    <a:cubicBezTo>
                      <a:pt x="248" y="55"/>
                      <a:pt x="252" y="73"/>
                      <a:pt x="252" y="92"/>
                    </a:cubicBezTo>
                    <a:cubicBezTo>
                      <a:pt x="252" y="171"/>
                      <a:pt x="188" y="235"/>
                      <a:pt x="109" y="235"/>
                    </a:cubicBezTo>
                    <a:cubicBezTo>
                      <a:pt x="71" y="235"/>
                      <a:pt x="36" y="220"/>
                      <a:pt x="11" y="196"/>
                    </a:cubicBezTo>
                    <a:cubicBezTo>
                      <a:pt x="4" y="179"/>
                      <a:pt x="0" y="161"/>
                      <a:pt x="0" y="143"/>
                    </a:cubicBezTo>
                    <a:cubicBezTo>
                      <a:pt x="0" y="64"/>
                      <a:pt x="64" y="0"/>
                      <a:pt x="143" y="0"/>
                    </a:cubicBez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687" name="Oval 175">
                <a:extLst>
                  <a:ext uri="{FF2B5EF4-FFF2-40B4-BE49-F238E27FC236}">
                    <a16:creationId xmlns="" xmlns:a16="http://schemas.microsoft.com/office/drawing/2014/main" id="{2CE732BE-D76D-4D5B-A4DA-8889E3C36A2D}"/>
                  </a:ext>
                </a:extLst>
              </p:cNvPr>
              <p:cNvSpPr>
                <a:spLocks noChangeArrowheads="1"/>
              </p:cNvSpPr>
              <p:nvPr/>
            </p:nvSpPr>
            <p:spPr bwMode="auto">
              <a:xfrm>
                <a:off x="826" y="2701"/>
                <a:ext cx="205" cy="206"/>
              </a:xfrm>
              <a:prstGeom prst="ellipse">
                <a:avLst/>
              </a:prstGeom>
              <a:noFill/>
              <a:ln w="190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688" name="Oval 176">
                <a:extLst>
                  <a:ext uri="{FF2B5EF4-FFF2-40B4-BE49-F238E27FC236}">
                    <a16:creationId xmlns="" xmlns:a16="http://schemas.microsoft.com/office/drawing/2014/main" id="{E838336E-9228-43B5-A6C3-59644325A5DD}"/>
                  </a:ext>
                </a:extLst>
              </p:cNvPr>
              <p:cNvSpPr>
                <a:spLocks noChangeArrowheads="1"/>
              </p:cNvSpPr>
              <p:nvPr/>
            </p:nvSpPr>
            <p:spPr bwMode="auto">
              <a:xfrm>
                <a:off x="1048" y="2701"/>
                <a:ext cx="205" cy="206"/>
              </a:xfrm>
              <a:prstGeom prst="ellipse">
                <a:avLst/>
              </a:prstGeom>
              <a:solidFill>
                <a:srgbClr val="5099B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689" name="Freeform 177">
                <a:extLst>
                  <a:ext uri="{FF2B5EF4-FFF2-40B4-BE49-F238E27FC236}">
                    <a16:creationId xmlns="" xmlns:a16="http://schemas.microsoft.com/office/drawing/2014/main" id="{4E69E7C1-C7D8-4E89-9A04-EE329E00399B}"/>
                  </a:ext>
                </a:extLst>
              </p:cNvPr>
              <p:cNvSpPr>
                <a:spLocks/>
              </p:cNvSpPr>
              <p:nvPr/>
            </p:nvSpPr>
            <p:spPr bwMode="auto">
              <a:xfrm>
                <a:off x="1063" y="2724"/>
                <a:ext cx="190" cy="183"/>
              </a:xfrm>
              <a:custGeom>
                <a:avLst/>
                <a:gdLst>
                  <a:gd name="T0" fmla="*/ 32 w 264"/>
                  <a:gd name="T1" fmla="*/ 68 h 254"/>
                  <a:gd name="T2" fmla="*/ 4 w 264"/>
                  <a:gd name="T3" fmla="*/ 55 h 254"/>
                  <a:gd name="T4" fmla="*/ 0 w 264"/>
                  <a:gd name="T5" fmla="*/ 38 h 254"/>
                  <a:gd name="T6" fmla="*/ 38 w 264"/>
                  <a:gd name="T7" fmla="*/ 0 h 254"/>
                  <a:gd name="T8" fmla="*/ 67 w 264"/>
                  <a:gd name="T9" fmla="*/ 12 h 254"/>
                  <a:gd name="T10" fmla="*/ 71 w 264"/>
                  <a:gd name="T11" fmla="*/ 30 h 254"/>
                  <a:gd name="T12" fmla="*/ 32 w 264"/>
                  <a:gd name="T13" fmla="*/ 68 h 2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4" h="254">
                    <a:moveTo>
                      <a:pt x="121" y="254"/>
                    </a:moveTo>
                    <a:cubicBezTo>
                      <a:pt x="79" y="254"/>
                      <a:pt x="41" y="236"/>
                      <a:pt x="15" y="207"/>
                    </a:cubicBezTo>
                    <a:cubicBezTo>
                      <a:pt x="6" y="188"/>
                      <a:pt x="0" y="166"/>
                      <a:pt x="0" y="143"/>
                    </a:cubicBezTo>
                    <a:cubicBezTo>
                      <a:pt x="0" y="64"/>
                      <a:pt x="64" y="0"/>
                      <a:pt x="143" y="0"/>
                    </a:cubicBezTo>
                    <a:cubicBezTo>
                      <a:pt x="185" y="0"/>
                      <a:pt x="223" y="18"/>
                      <a:pt x="249" y="47"/>
                    </a:cubicBezTo>
                    <a:cubicBezTo>
                      <a:pt x="259" y="66"/>
                      <a:pt x="264" y="88"/>
                      <a:pt x="264" y="111"/>
                    </a:cubicBezTo>
                    <a:cubicBezTo>
                      <a:pt x="264" y="190"/>
                      <a:pt x="200" y="254"/>
                      <a:pt x="121" y="254"/>
                    </a:cubicBezTo>
                    <a:close/>
                  </a:path>
                </a:pathLst>
              </a:custGeom>
              <a:solidFill>
                <a:srgbClr val="57BF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690" name="Freeform 178">
                <a:extLst>
                  <a:ext uri="{FF2B5EF4-FFF2-40B4-BE49-F238E27FC236}">
                    <a16:creationId xmlns="" xmlns:a16="http://schemas.microsoft.com/office/drawing/2014/main" id="{E1BEC7D4-B321-4CAC-B051-D8ADEC8E110B}"/>
                  </a:ext>
                </a:extLst>
              </p:cNvPr>
              <p:cNvSpPr>
                <a:spLocks/>
              </p:cNvSpPr>
              <p:nvPr/>
            </p:nvSpPr>
            <p:spPr bwMode="auto">
              <a:xfrm>
                <a:off x="1073" y="2738"/>
                <a:ext cx="180" cy="169"/>
              </a:xfrm>
              <a:custGeom>
                <a:avLst/>
                <a:gdLst>
                  <a:gd name="T0" fmla="*/ 38 w 251"/>
                  <a:gd name="T1" fmla="*/ 0 h 235"/>
                  <a:gd name="T2" fmla="*/ 64 w 251"/>
                  <a:gd name="T3" fmla="*/ 10 h 235"/>
                  <a:gd name="T4" fmla="*/ 67 w 251"/>
                  <a:gd name="T5" fmla="*/ 24 h 235"/>
                  <a:gd name="T6" fmla="*/ 28 w 251"/>
                  <a:gd name="T7" fmla="*/ 63 h 235"/>
                  <a:gd name="T8" fmla="*/ 3 w 251"/>
                  <a:gd name="T9" fmla="*/ 52 h 235"/>
                  <a:gd name="T10" fmla="*/ 0 w 251"/>
                  <a:gd name="T11" fmla="*/ 38 h 235"/>
                  <a:gd name="T12" fmla="*/ 38 w 251"/>
                  <a:gd name="T13" fmla="*/ 0 h 2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 h="235">
                    <a:moveTo>
                      <a:pt x="143" y="0"/>
                    </a:moveTo>
                    <a:cubicBezTo>
                      <a:pt x="181" y="0"/>
                      <a:pt x="215" y="14"/>
                      <a:pt x="241" y="39"/>
                    </a:cubicBezTo>
                    <a:cubicBezTo>
                      <a:pt x="248" y="55"/>
                      <a:pt x="251" y="73"/>
                      <a:pt x="251" y="92"/>
                    </a:cubicBezTo>
                    <a:cubicBezTo>
                      <a:pt x="251" y="171"/>
                      <a:pt x="187" y="235"/>
                      <a:pt x="108" y="235"/>
                    </a:cubicBezTo>
                    <a:cubicBezTo>
                      <a:pt x="70" y="235"/>
                      <a:pt x="36" y="220"/>
                      <a:pt x="10" y="196"/>
                    </a:cubicBezTo>
                    <a:cubicBezTo>
                      <a:pt x="3" y="179"/>
                      <a:pt x="0" y="161"/>
                      <a:pt x="0" y="143"/>
                    </a:cubicBezTo>
                    <a:cubicBezTo>
                      <a:pt x="0" y="64"/>
                      <a:pt x="64" y="0"/>
                      <a:pt x="143" y="0"/>
                    </a:cubicBez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691" name="Oval 179">
                <a:extLst>
                  <a:ext uri="{FF2B5EF4-FFF2-40B4-BE49-F238E27FC236}">
                    <a16:creationId xmlns="" xmlns:a16="http://schemas.microsoft.com/office/drawing/2014/main" id="{3AA3467A-2CFD-4766-ACAA-4D45FAB4AAA1}"/>
                  </a:ext>
                </a:extLst>
              </p:cNvPr>
              <p:cNvSpPr>
                <a:spLocks noChangeArrowheads="1"/>
              </p:cNvSpPr>
              <p:nvPr/>
            </p:nvSpPr>
            <p:spPr bwMode="auto">
              <a:xfrm>
                <a:off x="1048" y="2701"/>
                <a:ext cx="205" cy="206"/>
              </a:xfrm>
              <a:prstGeom prst="ellipse">
                <a:avLst/>
              </a:prstGeom>
              <a:noFill/>
              <a:ln w="190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692" name="Oval 180">
                <a:extLst>
                  <a:ext uri="{FF2B5EF4-FFF2-40B4-BE49-F238E27FC236}">
                    <a16:creationId xmlns="" xmlns:a16="http://schemas.microsoft.com/office/drawing/2014/main" id="{2A003BFA-5289-4E38-BE32-08597EA771AF}"/>
                  </a:ext>
                </a:extLst>
              </p:cNvPr>
              <p:cNvSpPr>
                <a:spLocks noChangeArrowheads="1"/>
              </p:cNvSpPr>
              <p:nvPr/>
            </p:nvSpPr>
            <p:spPr bwMode="auto">
              <a:xfrm>
                <a:off x="1270" y="2701"/>
                <a:ext cx="205" cy="206"/>
              </a:xfrm>
              <a:prstGeom prst="ellipse">
                <a:avLst/>
              </a:prstGeom>
              <a:solidFill>
                <a:srgbClr val="5099B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693" name="Freeform 181">
                <a:extLst>
                  <a:ext uri="{FF2B5EF4-FFF2-40B4-BE49-F238E27FC236}">
                    <a16:creationId xmlns="" xmlns:a16="http://schemas.microsoft.com/office/drawing/2014/main" id="{AD8487B2-9200-483E-A09B-B5FA4D2D29A8}"/>
                  </a:ext>
                </a:extLst>
              </p:cNvPr>
              <p:cNvSpPr>
                <a:spLocks/>
              </p:cNvSpPr>
              <p:nvPr/>
            </p:nvSpPr>
            <p:spPr bwMode="auto">
              <a:xfrm>
                <a:off x="1286" y="2724"/>
                <a:ext cx="189" cy="183"/>
              </a:xfrm>
              <a:custGeom>
                <a:avLst/>
                <a:gdLst>
                  <a:gd name="T0" fmla="*/ 32 w 264"/>
                  <a:gd name="T1" fmla="*/ 68 h 254"/>
                  <a:gd name="T2" fmla="*/ 4 w 264"/>
                  <a:gd name="T3" fmla="*/ 55 h 254"/>
                  <a:gd name="T4" fmla="*/ 0 w 264"/>
                  <a:gd name="T5" fmla="*/ 38 h 254"/>
                  <a:gd name="T6" fmla="*/ 37 w 264"/>
                  <a:gd name="T7" fmla="*/ 0 h 254"/>
                  <a:gd name="T8" fmla="*/ 65 w 264"/>
                  <a:gd name="T9" fmla="*/ 12 h 254"/>
                  <a:gd name="T10" fmla="*/ 69 w 264"/>
                  <a:gd name="T11" fmla="*/ 30 h 254"/>
                  <a:gd name="T12" fmla="*/ 32 w 264"/>
                  <a:gd name="T13" fmla="*/ 68 h 2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4" h="254">
                    <a:moveTo>
                      <a:pt x="121" y="254"/>
                    </a:moveTo>
                    <a:cubicBezTo>
                      <a:pt x="79" y="254"/>
                      <a:pt x="41" y="236"/>
                      <a:pt x="15" y="207"/>
                    </a:cubicBezTo>
                    <a:cubicBezTo>
                      <a:pt x="5" y="188"/>
                      <a:pt x="0" y="166"/>
                      <a:pt x="0" y="143"/>
                    </a:cubicBezTo>
                    <a:cubicBezTo>
                      <a:pt x="0" y="64"/>
                      <a:pt x="64" y="0"/>
                      <a:pt x="143" y="0"/>
                    </a:cubicBezTo>
                    <a:cubicBezTo>
                      <a:pt x="185" y="0"/>
                      <a:pt x="223" y="18"/>
                      <a:pt x="249" y="47"/>
                    </a:cubicBezTo>
                    <a:cubicBezTo>
                      <a:pt x="258" y="66"/>
                      <a:pt x="264" y="88"/>
                      <a:pt x="264" y="111"/>
                    </a:cubicBezTo>
                    <a:cubicBezTo>
                      <a:pt x="264" y="190"/>
                      <a:pt x="200" y="254"/>
                      <a:pt x="121" y="254"/>
                    </a:cubicBezTo>
                    <a:close/>
                  </a:path>
                </a:pathLst>
              </a:custGeom>
              <a:solidFill>
                <a:srgbClr val="57BF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694" name="Freeform 182">
                <a:extLst>
                  <a:ext uri="{FF2B5EF4-FFF2-40B4-BE49-F238E27FC236}">
                    <a16:creationId xmlns="" xmlns:a16="http://schemas.microsoft.com/office/drawing/2014/main" id="{FB1BB81A-DAF6-4880-B652-A1EACEC892D6}"/>
                  </a:ext>
                </a:extLst>
              </p:cNvPr>
              <p:cNvSpPr>
                <a:spLocks/>
              </p:cNvSpPr>
              <p:nvPr/>
            </p:nvSpPr>
            <p:spPr bwMode="auto">
              <a:xfrm>
                <a:off x="1294" y="2738"/>
                <a:ext cx="181" cy="169"/>
              </a:xfrm>
              <a:custGeom>
                <a:avLst/>
                <a:gdLst>
                  <a:gd name="T0" fmla="*/ 38 w 252"/>
                  <a:gd name="T1" fmla="*/ 0 h 235"/>
                  <a:gd name="T2" fmla="*/ 64 w 252"/>
                  <a:gd name="T3" fmla="*/ 10 h 235"/>
                  <a:gd name="T4" fmla="*/ 67 w 252"/>
                  <a:gd name="T5" fmla="*/ 24 h 235"/>
                  <a:gd name="T6" fmla="*/ 29 w 252"/>
                  <a:gd name="T7" fmla="*/ 63 h 235"/>
                  <a:gd name="T8" fmla="*/ 3 w 252"/>
                  <a:gd name="T9" fmla="*/ 52 h 235"/>
                  <a:gd name="T10" fmla="*/ 0 w 252"/>
                  <a:gd name="T11" fmla="*/ 38 h 235"/>
                  <a:gd name="T12" fmla="*/ 38 w 252"/>
                  <a:gd name="T13" fmla="*/ 0 h 2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2" h="235">
                    <a:moveTo>
                      <a:pt x="143" y="0"/>
                    </a:moveTo>
                    <a:cubicBezTo>
                      <a:pt x="181" y="0"/>
                      <a:pt x="216" y="14"/>
                      <a:pt x="241" y="39"/>
                    </a:cubicBezTo>
                    <a:cubicBezTo>
                      <a:pt x="248" y="55"/>
                      <a:pt x="252" y="73"/>
                      <a:pt x="252" y="92"/>
                    </a:cubicBezTo>
                    <a:cubicBezTo>
                      <a:pt x="252" y="171"/>
                      <a:pt x="188" y="235"/>
                      <a:pt x="109" y="235"/>
                    </a:cubicBezTo>
                    <a:cubicBezTo>
                      <a:pt x="71" y="235"/>
                      <a:pt x="36" y="220"/>
                      <a:pt x="10" y="196"/>
                    </a:cubicBezTo>
                    <a:cubicBezTo>
                      <a:pt x="4" y="179"/>
                      <a:pt x="0" y="161"/>
                      <a:pt x="0" y="143"/>
                    </a:cubicBezTo>
                    <a:cubicBezTo>
                      <a:pt x="0" y="64"/>
                      <a:pt x="64" y="0"/>
                      <a:pt x="143" y="0"/>
                    </a:cubicBez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695" name="Oval 183">
                <a:extLst>
                  <a:ext uri="{FF2B5EF4-FFF2-40B4-BE49-F238E27FC236}">
                    <a16:creationId xmlns="" xmlns:a16="http://schemas.microsoft.com/office/drawing/2014/main" id="{5DF4D082-2A6A-4C8F-8412-FDA466AABBD8}"/>
                  </a:ext>
                </a:extLst>
              </p:cNvPr>
              <p:cNvSpPr>
                <a:spLocks noChangeArrowheads="1"/>
              </p:cNvSpPr>
              <p:nvPr/>
            </p:nvSpPr>
            <p:spPr bwMode="auto">
              <a:xfrm>
                <a:off x="1270" y="2701"/>
                <a:ext cx="205" cy="206"/>
              </a:xfrm>
              <a:prstGeom prst="ellipse">
                <a:avLst/>
              </a:prstGeom>
              <a:noFill/>
              <a:ln w="190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696" name="Oval 184">
                <a:extLst>
                  <a:ext uri="{FF2B5EF4-FFF2-40B4-BE49-F238E27FC236}">
                    <a16:creationId xmlns="" xmlns:a16="http://schemas.microsoft.com/office/drawing/2014/main" id="{6E01DB45-6F91-4E59-B780-31351B2189A2}"/>
                  </a:ext>
                </a:extLst>
              </p:cNvPr>
              <p:cNvSpPr>
                <a:spLocks noChangeArrowheads="1"/>
              </p:cNvSpPr>
              <p:nvPr/>
            </p:nvSpPr>
            <p:spPr bwMode="auto">
              <a:xfrm>
                <a:off x="1492" y="2701"/>
                <a:ext cx="205" cy="206"/>
              </a:xfrm>
              <a:prstGeom prst="ellipse">
                <a:avLst/>
              </a:prstGeom>
              <a:solidFill>
                <a:srgbClr val="5099B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697" name="Freeform 185">
                <a:extLst>
                  <a:ext uri="{FF2B5EF4-FFF2-40B4-BE49-F238E27FC236}">
                    <a16:creationId xmlns="" xmlns:a16="http://schemas.microsoft.com/office/drawing/2014/main" id="{402F0A5A-7D5B-4D86-8919-307AB0BE1EC4}"/>
                  </a:ext>
                </a:extLst>
              </p:cNvPr>
              <p:cNvSpPr>
                <a:spLocks/>
              </p:cNvSpPr>
              <p:nvPr/>
            </p:nvSpPr>
            <p:spPr bwMode="auto">
              <a:xfrm>
                <a:off x="1507" y="2724"/>
                <a:ext cx="190" cy="183"/>
              </a:xfrm>
              <a:custGeom>
                <a:avLst/>
                <a:gdLst>
                  <a:gd name="T0" fmla="*/ 32 w 264"/>
                  <a:gd name="T1" fmla="*/ 68 h 254"/>
                  <a:gd name="T2" fmla="*/ 4 w 264"/>
                  <a:gd name="T3" fmla="*/ 55 h 254"/>
                  <a:gd name="T4" fmla="*/ 0 w 264"/>
                  <a:gd name="T5" fmla="*/ 38 h 254"/>
                  <a:gd name="T6" fmla="*/ 38 w 264"/>
                  <a:gd name="T7" fmla="*/ 0 h 254"/>
                  <a:gd name="T8" fmla="*/ 67 w 264"/>
                  <a:gd name="T9" fmla="*/ 12 h 254"/>
                  <a:gd name="T10" fmla="*/ 71 w 264"/>
                  <a:gd name="T11" fmla="*/ 30 h 254"/>
                  <a:gd name="T12" fmla="*/ 32 w 264"/>
                  <a:gd name="T13" fmla="*/ 68 h 2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4" h="254">
                    <a:moveTo>
                      <a:pt x="121" y="254"/>
                    </a:moveTo>
                    <a:cubicBezTo>
                      <a:pt x="79" y="254"/>
                      <a:pt x="41" y="236"/>
                      <a:pt x="15" y="207"/>
                    </a:cubicBezTo>
                    <a:cubicBezTo>
                      <a:pt x="5" y="188"/>
                      <a:pt x="0" y="166"/>
                      <a:pt x="0" y="143"/>
                    </a:cubicBezTo>
                    <a:cubicBezTo>
                      <a:pt x="0" y="64"/>
                      <a:pt x="64" y="0"/>
                      <a:pt x="143" y="0"/>
                    </a:cubicBezTo>
                    <a:cubicBezTo>
                      <a:pt x="185" y="0"/>
                      <a:pt x="223" y="18"/>
                      <a:pt x="249" y="47"/>
                    </a:cubicBezTo>
                    <a:cubicBezTo>
                      <a:pt x="259" y="66"/>
                      <a:pt x="264" y="88"/>
                      <a:pt x="264" y="111"/>
                    </a:cubicBezTo>
                    <a:cubicBezTo>
                      <a:pt x="264" y="190"/>
                      <a:pt x="200" y="254"/>
                      <a:pt x="121" y="254"/>
                    </a:cubicBezTo>
                    <a:close/>
                  </a:path>
                </a:pathLst>
              </a:custGeom>
              <a:solidFill>
                <a:srgbClr val="57BF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698" name="Freeform 186">
                <a:extLst>
                  <a:ext uri="{FF2B5EF4-FFF2-40B4-BE49-F238E27FC236}">
                    <a16:creationId xmlns="" xmlns:a16="http://schemas.microsoft.com/office/drawing/2014/main" id="{ACAC7C9E-1597-485E-9F1D-B4E229EDED74}"/>
                  </a:ext>
                </a:extLst>
              </p:cNvPr>
              <p:cNvSpPr>
                <a:spLocks/>
              </p:cNvSpPr>
              <p:nvPr/>
            </p:nvSpPr>
            <p:spPr bwMode="auto">
              <a:xfrm>
                <a:off x="1517" y="2738"/>
                <a:ext cx="180" cy="169"/>
              </a:xfrm>
              <a:custGeom>
                <a:avLst/>
                <a:gdLst>
                  <a:gd name="T0" fmla="*/ 38 w 251"/>
                  <a:gd name="T1" fmla="*/ 0 h 235"/>
                  <a:gd name="T2" fmla="*/ 64 w 251"/>
                  <a:gd name="T3" fmla="*/ 10 h 235"/>
                  <a:gd name="T4" fmla="*/ 67 w 251"/>
                  <a:gd name="T5" fmla="*/ 24 h 235"/>
                  <a:gd name="T6" fmla="*/ 28 w 251"/>
                  <a:gd name="T7" fmla="*/ 63 h 235"/>
                  <a:gd name="T8" fmla="*/ 3 w 251"/>
                  <a:gd name="T9" fmla="*/ 52 h 235"/>
                  <a:gd name="T10" fmla="*/ 0 w 251"/>
                  <a:gd name="T11" fmla="*/ 38 h 235"/>
                  <a:gd name="T12" fmla="*/ 38 w 251"/>
                  <a:gd name="T13" fmla="*/ 0 h 2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 h="235">
                    <a:moveTo>
                      <a:pt x="143" y="0"/>
                    </a:moveTo>
                    <a:cubicBezTo>
                      <a:pt x="181" y="0"/>
                      <a:pt x="215" y="14"/>
                      <a:pt x="241" y="39"/>
                    </a:cubicBezTo>
                    <a:cubicBezTo>
                      <a:pt x="247" y="55"/>
                      <a:pt x="251" y="73"/>
                      <a:pt x="251" y="92"/>
                    </a:cubicBezTo>
                    <a:cubicBezTo>
                      <a:pt x="251" y="171"/>
                      <a:pt x="187" y="235"/>
                      <a:pt x="108" y="235"/>
                    </a:cubicBezTo>
                    <a:cubicBezTo>
                      <a:pt x="70" y="235"/>
                      <a:pt x="35" y="220"/>
                      <a:pt x="10" y="196"/>
                    </a:cubicBezTo>
                    <a:cubicBezTo>
                      <a:pt x="3" y="179"/>
                      <a:pt x="0" y="161"/>
                      <a:pt x="0" y="143"/>
                    </a:cubicBezTo>
                    <a:cubicBezTo>
                      <a:pt x="0" y="64"/>
                      <a:pt x="64" y="0"/>
                      <a:pt x="143" y="0"/>
                    </a:cubicBez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699" name="Oval 187">
                <a:extLst>
                  <a:ext uri="{FF2B5EF4-FFF2-40B4-BE49-F238E27FC236}">
                    <a16:creationId xmlns="" xmlns:a16="http://schemas.microsoft.com/office/drawing/2014/main" id="{95159A42-E00E-42B4-B38F-3E932328A7A9}"/>
                  </a:ext>
                </a:extLst>
              </p:cNvPr>
              <p:cNvSpPr>
                <a:spLocks noChangeArrowheads="1"/>
              </p:cNvSpPr>
              <p:nvPr/>
            </p:nvSpPr>
            <p:spPr bwMode="auto">
              <a:xfrm>
                <a:off x="1492" y="2701"/>
                <a:ext cx="205" cy="206"/>
              </a:xfrm>
              <a:prstGeom prst="ellipse">
                <a:avLst/>
              </a:prstGeom>
              <a:noFill/>
              <a:ln w="190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700" name="Oval 188">
                <a:extLst>
                  <a:ext uri="{FF2B5EF4-FFF2-40B4-BE49-F238E27FC236}">
                    <a16:creationId xmlns="" xmlns:a16="http://schemas.microsoft.com/office/drawing/2014/main" id="{00842375-9BBF-4D3A-8564-592C66CEA31B}"/>
                  </a:ext>
                </a:extLst>
              </p:cNvPr>
              <p:cNvSpPr>
                <a:spLocks noChangeArrowheads="1"/>
              </p:cNvSpPr>
              <p:nvPr/>
            </p:nvSpPr>
            <p:spPr bwMode="auto">
              <a:xfrm>
                <a:off x="1714" y="2701"/>
                <a:ext cx="205" cy="206"/>
              </a:xfrm>
              <a:prstGeom prst="ellipse">
                <a:avLst/>
              </a:prstGeom>
              <a:solidFill>
                <a:srgbClr val="5099B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701" name="Freeform 189">
                <a:extLst>
                  <a:ext uri="{FF2B5EF4-FFF2-40B4-BE49-F238E27FC236}">
                    <a16:creationId xmlns="" xmlns:a16="http://schemas.microsoft.com/office/drawing/2014/main" id="{F49307EC-63D9-47B9-8DC0-F47D700E286D}"/>
                  </a:ext>
                </a:extLst>
              </p:cNvPr>
              <p:cNvSpPr>
                <a:spLocks/>
              </p:cNvSpPr>
              <p:nvPr/>
            </p:nvSpPr>
            <p:spPr bwMode="auto">
              <a:xfrm>
                <a:off x="1729" y="2724"/>
                <a:ext cx="190" cy="183"/>
              </a:xfrm>
              <a:custGeom>
                <a:avLst/>
                <a:gdLst>
                  <a:gd name="T0" fmla="*/ 32 w 265"/>
                  <a:gd name="T1" fmla="*/ 68 h 254"/>
                  <a:gd name="T2" fmla="*/ 4 w 265"/>
                  <a:gd name="T3" fmla="*/ 55 h 254"/>
                  <a:gd name="T4" fmla="*/ 0 w 265"/>
                  <a:gd name="T5" fmla="*/ 38 h 254"/>
                  <a:gd name="T6" fmla="*/ 38 w 265"/>
                  <a:gd name="T7" fmla="*/ 0 h 254"/>
                  <a:gd name="T8" fmla="*/ 66 w 265"/>
                  <a:gd name="T9" fmla="*/ 12 h 254"/>
                  <a:gd name="T10" fmla="*/ 70 w 265"/>
                  <a:gd name="T11" fmla="*/ 30 h 254"/>
                  <a:gd name="T12" fmla="*/ 32 w 265"/>
                  <a:gd name="T13" fmla="*/ 68 h 2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5" h="254">
                    <a:moveTo>
                      <a:pt x="122" y="254"/>
                    </a:moveTo>
                    <a:cubicBezTo>
                      <a:pt x="79" y="254"/>
                      <a:pt x="42" y="236"/>
                      <a:pt x="15" y="207"/>
                    </a:cubicBezTo>
                    <a:cubicBezTo>
                      <a:pt x="6" y="188"/>
                      <a:pt x="0" y="166"/>
                      <a:pt x="0" y="143"/>
                    </a:cubicBezTo>
                    <a:cubicBezTo>
                      <a:pt x="0" y="64"/>
                      <a:pt x="64" y="0"/>
                      <a:pt x="143" y="0"/>
                    </a:cubicBezTo>
                    <a:cubicBezTo>
                      <a:pt x="186" y="0"/>
                      <a:pt x="223" y="18"/>
                      <a:pt x="250" y="47"/>
                    </a:cubicBezTo>
                    <a:cubicBezTo>
                      <a:pt x="259" y="66"/>
                      <a:pt x="265" y="88"/>
                      <a:pt x="265" y="111"/>
                    </a:cubicBezTo>
                    <a:cubicBezTo>
                      <a:pt x="265" y="190"/>
                      <a:pt x="201" y="254"/>
                      <a:pt x="122" y="254"/>
                    </a:cubicBezTo>
                    <a:close/>
                  </a:path>
                </a:pathLst>
              </a:custGeom>
              <a:solidFill>
                <a:srgbClr val="57BF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702" name="Freeform 190">
                <a:extLst>
                  <a:ext uri="{FF2B5EF4-FFF2-40B4-BE49-F238E27FC236}">
                    <a16:creationId xmlns="" xmlns:a16="http://schemas.microsoft.com/office/drawing/2014/main" id="{32976850-6F80-4AF2-8D85-4DA4782933DF}"/>
                  </a:ext>
                </a:extLst>
              </p:cNvPr>
              <p:cNvSpPr>
                <a:spLocks/>
              </p:cNvSpPr>
              <p:nvPr/>
            </p:nvSpPr>
            <p:spPr bwMode="auto">
              <a:xfrm>
                <a:off x="1738" y="2738"/>
                <a:ext cx="181" cy="169"/>
              </a:xfrm>
              <a:custGeom>
                <a:avLst/>
                <a:gdLst>
                  <a:gd name="T0" fmla="*/ 38 w 252"/>
                  <a:gd name="T1" fmla="*/ 0 h 235"/>
                  <a:gd name="T2" fmla="*/ 64 w 252"/>
                  <a:gd name="T3" fmla="*/ 10 h 235"/>
                  <a:gd name="T4" fmla="*/ 67 w 252"/>
                  <a:gd name="T5" fmla="*/ 24 h 235"/>
                  <a:gd name="T6" fmla="*/ 29 w 252"/>
                  <a:gd name="T7" fmla="*/ 63 h 235"/>
                  <a:gd name="T8" fmla="*/ 3 w 252"/>
                  <a:gd name="T9" fmla="*/ 52 h 235"/>
                  <a:gd name="T10" fmla="*/ 0 w 252"/>
                  <a:gd name="T11" fmla="*/ 38 h 235"/>
                  <a:gd name="T12" fmla="*/ 38 w 252"/>
                  <a:gd name="T13" fmla="*/ 0 h 2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2" h="235">
                    <a:moveTo>
                      <a:pt x="143" y="0"/>
                    </a:moveTo>
                    <a:cubicBezTo>
                      <a:pt x="181" y="0"/>
                      <a:pt x="216" y="14"/>
                      <a:pt x="241" y="39"/>
                    </a:cubicBezTo>
                    <a:cubicBezTo>
                      <a:pt x="248" y="55"/>
                      <a:pt x="252" y="73"/>
                      <a:pt x="252" y="92"/>
                    </a:cubicBezTo>
                    <a:cubicBezTo>
                      <a:pt x="252" y="171"/>
                      <a:pt x="188" y="235"/>
                      <a:pt x="109" y="235"/>
                    </a:cubicBezTo>
                    <a:cubicBezTo>
                      <a:pt x="70" y="235"/>
                      <a:pt x="36" y="220"/>
                      <a:pt x="10" y="196"/>
                    </a:cubicBezTo>
                    <a:cubicBezTo>
                      <a:pt x="4" y="179"/>
                      <a:pt x="0" y="161"/>
                      <a:pt x="0" y="143"/>
                    </a:cubicBezTo>
                    <a:cubicBezTo>
                      <a:pt x="0" y="64"/>
                      <a:pt x="64" y="0"/>
                      <a:pt x="143" y="0"/>
                    </a:cubicBez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703" name="Oval 191">
                <a:extLst>
                  <a:ext uri="{FF2B5EF4-FFF2-40B4-BE49-F238E27FC236}">
                    <a16:creationId xmlns="" xmlns:a16="http://schemas.microsoft.com/office/drawing/2014/main" id="{D1A82FFE-1C11-4DFA-BAA6-EE0DC8EC9058}"/>
                  </a:ext>
                </a:extLst>
              </p:cNvPr>
              <p:cNvSpPr>
                <a:spLocks noChangeArrowheads="1"/>
              </p:cNvSpPr>
              <p:nvPr/>
            </p:nvSpPr>
            <p:spPr bwMode="auto">
              <a:xfrm>
                <a:off x="1714" y="2701"/>
                <a:ext cx="205" cy="206"/>
              </a:xfrm>
              <a:prstGeom prst="ellipse">
                <a:avLst/>
              </a:prstGeom>
              <a:noFill/>
              <a:ln w="190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704" name="Oval 192">
                <a:extLst>
                  <a:ext uri="{FF2B5EF4-FFF2-40B4-BE49-F238E27FC236}">
                    <a16:creationId xmlns="" xmlns:a16="http://schemas.microsoft.com/office/drawing/2014/main" id="{C0CB9DBD-374A-4EEE-B1A6-1ABE9CE72A80}"/>
                  </a:ext>
                </a:extLst>
              </p:cNvPr>
              <p:cNvSpPr>
                <a:spLocks noChangeArrowheads="1"/>
              </p:cNvSpPr>
              <p:nvPr/>
            </p:nvSpPr>
            <p:spPr bwMode="auto">
              <a:xfrm>
                <a:off x="604" y="2921"/>
                <a:ext cx="205" cy="205"/>
              </a:xfrm>
              <a:prstGeom prst="ellipse">
                <a:avLst/>
              </a:prstGeom>
              <a:solidFill>
                <a:srgbClr val="5099B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705" name="Freeform 193">
                <a:extLst>
                  <a:ext uri="{FF2B5EF4-FFF2-40B4-BE49-F238E27FC236}">
                    <a16:creationId xmlns="" xmlns:a16="http://schemas.microsoft.com/office/drawing/2014/main" id="{560924BA-DC00-44E0-A423-A185DED6C4FD}"/>
                  </a:ext>
                </a:extLst>
              </p:cNvPr>
              <p:cNvSpPr>
                <a:spLocks/>
              </p:cNvSpPr>
              <p:nvPr/>
            </p:nvSpPr>
            <p:spPr bwMode="auto">
              <a:xfrm>
                <a:off x="620" y="2944"/>
                <a:ext cx="189" cy="182"/>
              </a:xfrm>
              <a:custGeom>
                <a:avLst/>
                <a:gdLst>
                  <a:gd name="T0" fmla="*/ 32 w 264"/>
                  <a:gd name="T1" fmla="*/ 67 h 254"/>
                  <a:gd name="T2" fmla="*/ 4 w 264"/>
                  <a:gd name="T3" fmla="*/ 54 h 254"/>
                  <a:gd name="T4" fmla="*/ 0 w 264"/>
                  <a:gd name="T5" fmla="*/ 37 h 254"/>
                  <a:gd name="T6" fmla="*/ 37 w 264"/>
                  <a:gd name="T7" fmla="*/ 0 h 254"/>
                  <a:gd name="T8" fmla="*/ 65 w 264"/>
                  <a:gd name="T9" fmla="*/ 12 h 254"/>
                  <a:gd name="T10" fmla="*/ 69 w 264"/>
                  <a:gd name="T11" fmla="*/ 29 h 254"/>
                  <a:gd name="T12" fmla="*/ 32 w 264"/>
                  <a:gd name="T13" fmla="*/ 67 h 2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4" h="254">
                    <a:moveTo>
                      <a:pt x="121" y="254"/>
                    </a:moveTo>
                    <a:cubicBezTo>
                      <a:pt x="79" y="254"/>
                      <a:pt x="41" y="235"/>
                      <a:pt x="15" y="206"/>
                    </a:cubicBezTo>
                    <a:cubicBezTo>
                      <a:pt x="6" y="187"/>
                      <a:pt x="0" y="166"/>
                      <a:pt x="0" y="143"/>
                    </a:cubicBezTo>
                    <a:cubicBezTo>
                      <a:pt x="0" y="64"/>
                      <a:pt x="64" y="0"/>
                      <a:pt x="143" y="0"/>
                    </a:cubicBezTo>
                    <a:cubicBezTo>
                      <a:pt x="185" y="0"/>
                      <a:pt x="223" y="18"/>
                      <a:pt x="249" y="47"/>
                    </a:cubicBezTo>
                    <a:cubicBezTo>
                      <a:pt x="259" y="66"/>
                      <a:pt x="264" y="88"/>
                      <a:pt x="264" y="111"/>
                    </a:cubicBezTo>
                    <a:cubicBezTo>
                      <a:pt x="264" y="190"/>
                      <a:pt x="200" y="254"/>
                      <a:pt x="121" y="254"/>
                    </a:cubicBezTo>
                    <a:close/>
                  </a:path>
                </a:pathLst>
              </a:custGeom>
              <a:solidFill>
                <a:srgbClr val="57BF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706" name="Freeform 194">
                <a:extLst>
                  <a:ext uri="{FF2B5EF4-FFF2-40B4-BE49-F238E27FC236}">
                    <a16:creationId xmlns="" xmlns:a16="http://schemas.microsoft.com/office/drawing/2014/main" id="{73512B35-0E2C-4EE4-8629-8B6316ED1A0C}"/>
                  </a:ext>
                </a:extLst>
              </p:cNvPr>
              <p:cNvSpPr>
                <a:spLocks/>
              </p:cNvSpPr>
              <p:nvPr/>
            </p:nvSpPr>
            <p:spPr bwMode="auto">
              <a:xfrm>
                <a:off x="629" y="2957"/>
                <a:ext cx="180" cy="169"/>
              </a:xfrm>
              <a:custGeom>
                <a:avLst/>
                <a:gdLst>
                  <a:gd name="T0" fmla="*/ 38 w 251"/>
                  <a:gd name="T1" fmla="*/ 0 h 236"/>
                  <a:gd name="T2" fmla="*/ 64 w 251"/>
                  <a:gd name="T3" fmla="*/ 10 h 236"/>
                  <a:gd name="T4" fmla="*/ 67 w 251"/>
                  <a:gd name="T5" fmla="*/ 24 h 236"/>
                  <a:gd name="T6" fmla="*/ 28 w 251"/>
                  <a:gd name="T7" fmla="*/ 62 h 236"/>
                  <a:gd name="T8" fmla="*/ 3 w 251"/>
                  <a:gd name="T9" fmla="*/ 52 h 236"/>
                  <a:gd name="T10" fmla="*/ 0 w 251"/>
                  <a:gd name="T11" fmla="*/ 37 h 236"/>
                  <a:gd name="T12" fmla="*/ 38 w 251"/>
                  <a:gd name="T13" fmla="*/ 0 h 2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 h="236">
                    <a:moveTo>
                      <a:pt x="143" y="0"/>
                    </a:moveTo>
                    <a:cubicBezTo>
                      <a:pt x="181" y="0"/>
                      <a:pt x="215" y="15"/>
                      <a:pt x="241" y="39"/>
                    </a:cubicBezTo>
                    <a:cubicBezTo>
                      <a:pt x="248" y="56"/>
                      <a:pt x="251" y="74"/>
                      <a:pt x="251" y="93"/>
                    </a:cubicBezTo>
                    <a:cubicBezTo>
                      <a:pt x="251" y="172"/>
                      <a:pt x="187" y="236"/>
                      <a:pt x="108" y="236"/>
                    </a:cubicBezTo>
                    <a:cubicBezTo>
                      <a:pt x="70" y="236"/>
                      <a:pt x="36" y="221"/>
                      <a:pt x="10" y="196"/>
                    </a:cubicBezTo>
                    <a:cubicBezTo>
                      <a:pt x="3" y="180"/>
                      <a:pt x="0" y="162"/>
                      <a:pt x="0" y="143"/>
                    </a:cubicBezTo>
                    <a:cubicBezTo>
                      <a:pt x="0" y="64"/>
                      <a:pt x="64" y="0"/>
                      <a:pt x="14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707" name="Oval 195">
                <a:extLst>
                  <a:ext uri="{FF2B5EF4-FFF2-40B4-BE49-F238E27FC236}">
                    <a16:creationId xmlns="" xmlns:a16="http://schemas.microsoft.com/office/drawing/2014/main" id="{D8146E43-B967-4260-9CCF-2E8E38B75406}"/>
                  </a:ext>
                </a:extLst>
              </p:cNvPr>
              <p:cNvSpPr>
                <a:spLocks noChangeArrowheads="1"/>
              </p:cNvSpPr>
              <p:nvPr/>
            </p:nvSpPr>
            <p:spPr bwMode="auto">
              <a:xfrm>
                <a:off x="604" y="2921"/>
                <a:ext cx="205" cy="205"/>
              </a:xfrm>
              <a:prstGeom prst="ellipse">
                <a:avLst/>
              </a:prstGeom>
              <a:noFill/>
              <a:ln w="190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708" name="Oval 196">
                <a:extLst>
                  <a:ext uri="{FF2B5EF4-FFF2-40B4-BE49-F238E27FC236}">
                    <a16:creationId xmlns="" xmlns:a16="http://schemas.microsoft.com/office/drawing/2014/main" id="{C5026519-73EC-47DA-87BC-9E8D1A136584}"/>
                  </a:ext>
                </a:extLst>
              </p:cNvPr>
              <p:cNvSpPr>
                <a:spLocks noChangeArrowheads="1"/>
              </p:cNvSpPr>
              <p:nvPr/>
            </p:nvSpPr>
            <p:spPr bwMode="auto">
              <a:xfrm>
                <a:off x="826" y="2921"/>
                <a:ext cx="205" cy="205"/>
              </a:xfrm>
              <a:prstGeom prst="ellipse">
                <a:avLst/>
              </a:prstGeom>
              <a:solidFill>
                <a:srgbClr val="5099B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709" name="Freeform 197">
                <a:extLst>
                  <a:ext uri="{FF2B5EF4-FFF2-40B4-BE49-F238E27FC236}">
                    <a16:creationId xmlns="" xmlns:a16="http://schemas.microsoft.com/office/drawing/2014/main" id="{9899AE93-5CF8-49BD-ACF0-5CE86784136D}"/>
                  </a:ext>
                </a:extLst>
              </p:cNvPr>
              <p:cNvSpPr>
                <a:spLocks/>
              </p:cNvSpPr>
              <p:nvPr/>
            </p:nvSpPr>
            <p:spPr bwMode="auto">
              <a:xfrm>
                <a:off x="842" y="2944"/>
                <a:ext cx="189" cy="182"/>
              </a:xfrm>
              <a:custGeom>
                <a:avLst/>
                <a:gdLst>
                  <a:gd name="T0" fmla="*/ 32 w 264"/>
                  <a:gd name="T1" fmla="*/ 67 h 254"/>
                  <a:gd name="T2" fmla="*/ 4 w 264"/>
                  <a:gd name="T3" fmla="*/ 54 h 254"/>
                  <a:gd name="T4" fmla="*/ 0 w 264"/>
                  <a:gd name="T5" fmla="*/ 37 h 254"/>
                  <a:gd name="T6" fmla="*/ 37 w 264"/>
                  <a:gd name="T7" fmla="*/ 0 h 254"/>
                  <a:gd name="T8" fmla="*/ 65 w 264"/>
                  <a:gd name="T9" fmla="*/ 12 h 254"/>
                  <a:gd name="T10" fmla="*/ 69 w 264"/>
                  <a:gd name="T11" fmla="*/ 29 h 254"/>
                  <a:gd name="T12" fmla="*/ 32 w 264"/>
                  <a:gd name="T13" fmla="*/ 67 h 2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4" h="254">
                    <a:moveTo>
                      <a:pt x="121" y="254"/>
                    </a:moveTo>
                    <a:cubicBezTo>
                      <a:pt x="79" y="254"/>
                      <a:pt x="41" y="235"/>
                      <a:pt x="15" y="206"/>
                    </a:cubicBezTo>
                    <a:cubicBezTo>
                      <a:pt x="5" y="187"/>
                      <a:pt x="0" y="166"/>
                      <a:pt x="0" y="143"/>
                    </a:cubicBezTo>
                    <a:cubicBezTo>
                      <a:pt x="0" y="64"/>
                      <a:pt x="64" y="0"/>
                      <a:pt x="143" y="0"/>
                    </a:cubicBezTo>
                    <a:cubicBezTo>
                      <a:pt x="185" y="0"/>
                      <a:pt x="223" y="18"/>
                      <a:pt x="249" y="47"/>
                    </a:cubicBezTo>
                    <a:cubicBezTo>
                      <a:pt x="258" y="66"/>
                      <a:pt x="264" y="88"/>
                      <a:pt x="264" y="111"/>
                    </a:cubicBezTo>
                    <a:cubicBezTo>
                      <a:pt x="264" y="190"/>
                      <a:pt x="200" y="254"/>
                      <a:pt x="121" y="254"/>
                    </a:cubicBezTo>
                    <a:close/>
                  </a:path>
                </a:pathLst>
              </a:custGeom>
              <a:solidFill>
                <a:srgbClr val="57BF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710" name="Freeform 198">
                <a:extLst>
                  <a:ext uri="{FF2B5EF4-FFF2-40B4-BE49-F238E27FC236}">
                    <a16:creationId xmlns="" xmlns:a16="http://schemas.microsoft.com/office/drawing/2014/main" id="{98F3EB3F-9BC6-48F9-8AAF-BD7FA8892CC7}"/>
                  </a:ext>
                </a:extLst>
              </p:cNvPr>
              <p:cNvSpPr>
                <a:spLocks/>
              </p:cNvSpPr>
              <p:nvPr/>
            </p:nvSpPr>
            <p:spPr bwMode="auto">
              <a:xfrm>
                <a:off x="850" y="2957"/>
                <a:ext cx="181" cy="169"/>
              </a:xfrm>
              <a:custGeom>
                <a:avLst/>
                <a:gdLst>
                  <a:gd name="T0" fmla="*/ 38 w 252"/>
                  <a:gd name="T1" fmla="*/ 0 h 236"/>
                  <a:gd name="T2" fmla="*/ 64 w 252"/>
                  <a:gd name="T3" fmla="*/ 10 h 236"/>
                  <a:gd name="T4" fmla="*/ 67 w 252"/>
                  <a:gd name="T5" fmla="*/ 24 h 236"/>
                  <a:gd name="T6" fmla="*/ 29 w 252"/>
                  <a:gd name="T7" fmla="*/ 62 h 236"/>
                  <a:gd name="T8" fmla="*/ 3 w 252"/>
                  <a:gd name="T9" fmla="*/ 52 h 236"/>
                  <a:gd name="T10" fmla="*/ 0 w 252"/>
                  <a:gd name="T11" fmla="*/ 37 h 236"/>
                  <a:gd name="T12" fmla="*/ 38 w 252"/>
                  <a:gd name="T13" fmla="*/ 0 h 2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2" h="236">
                    <a:moveTo>
                      <a:pt x="143" y="0"/>
                    </a:moveTo>
                    <a:cubicBezTo>
                      <a:pt x="181" y="0"/>
                      <a:pt x="216" y="15"/>
                      <a:pt x="241" y="39"/>
                    </a:cubicBezTo>
                    <a:cubicBezTo>
                      <a:pt x="248" y="56"/>
                      <a:pt x="252" y="74"/>
                      <a:pt x="252" y="93"/>
                    </a:cubicBezTo>
                    <a:cubicBezTo>
                      <a:pt x="252" y="172"/>
                      <a:pt x="188" y="236"/>
                      <a:pt x="109" y="236"/>
                    </a:cubicBezTo>
                    <a:cubicBezTo>
                      <a:pt x="71" y="236"/>
                      <a:pt x="36" y="221"/>
                      <a:pt x="11" y="196"/>
                    </a:cubicBezTo>
                    <a:cubicBezTo>
                      <a:pt x="4" y="180"/>
                      <a:pt x="0" y="162"/>
                      <a:pt x="0" y="143"/>
                    </a:cubicBezTo>
                    <a:cubicBezTo>
                      <a:pt x="0" y="64"/>
                      <a:pt x="64" y="0"/>
                      <a:pt x="14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711" name="Oval 199">
                <a:extLst>
                  <a:ext uri="{FF2B5EF4-FFF2-40B4-BE49-F238E27FC236}">
                    <a16:creationId xmlns="" xmlns:a16="http://schemas.microsoft.com/office/drawing/2014/main" id="{4DE1486A-3CDB-4BB3-B03E-ED4A60E501A3}"/>
                  </a:ext>
                </a:extLst>
              </p:cNvPr>
              <p:cNvSpPr>
                <a:spLocks noChangeArrowheads="1"/>
              </p:cNvSpPr>
              <p:nvPr/>
            </p:nvSpPr>
            <p:spPr bwMode="auto">
              <a:xfrm>
                <a:off x="826" y="2921"/>
                <a:ext cx="205" cy="205"/>
              </a:xfrm>
              <a:prstGeom prst="ellipse">
                <a:avLst/>
              </a:prstGeom>
              <a:noFill/>
              <a:ln w="190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712" name="Oval 200">
                <a:extLst>
                  <a:ext uri="{FF2B5EF4-FFF2-40B4-BE49-F238E27FC236}">
                    <a16:creationId xmlns="" xmlns:a16="http://schemas.microsoft.com/office/drawing/2014/main" id="{F498510A-F596-4292-B327-D0D092D52D15}"/>
                  </a:ext>
                </a:extLst>
              </p:cNvPr>
              <p:cNvSpPr>
                <a:spLocks noChangeArrowheads="1"/>
              </p:cNvSpPr>
              <p:nvPr/>
            </p:nvSpPr>
            <p:spPr bwMode="auto">
              <a:xfrm>
                <a:off x="1048" y="2921"/>
                <a:ext cx="205" cy="205"/>
              </a:xfrm>
              <a:prstGeom prst="ellipse">
                <a:avLst/>
              </a:prstGeom>
              <a:solidFill>
                <a:srgbClr val="5099B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713" name="Freeform 201">
                <a:extLst>
                  <a:ext uri="{FF2B5EF4-FFF2-40B4-BE49-F238E27FC236}">
                    <a16:creationId xmlns="" xmlns:a16="http://schemas.microsoft.com/office/drawing/2014/main" id="{37A0AEFC-5B22-4FA5-A20E-F5A6C466B55F}"/>
                  </a:ext>
                </a:extLst>
              </p:cNvPr>
              <p:cNvSpPr>
                <a:spLocks/>
              </p:cNvSpPr>
              <p:nvPr/>
            </p:nvSpPr>
            <p:spPr bwMode="auto">
              <a:xfrm>
                <a:off x="1063" y="2944"/>
                <a:ext cx="190" cy="182"/>
              </a:xfrm>
              <a:custGeom>
                <a:avLst/>
                <a:gdLst>
                  <a:gd name="T0" fmla="*/ 32 w 264"/>
                  <a:gd name="T1" fmla="*/ 67 h 254"/>
                  <a:gd name="T2" fmla="*/ 4 w 264"/>
                  <a:gd name="T3" fmla="*/ 54 h 254"/>
                  <a:gd name="T4" fmla="*/ 0 w 264"/>
                  <a:gd name="T5" fmla="*/ 37 h 254"/>
                  <a:gd name="T6" fmla="*/ 38 w 264"/>
                  <a:gd name="T7" fmla="*/ 0 h 254"/>
                  <a:gd name="T8" fmla="*/ 67 w 264"/>
                  <a:gd name="T9" fmla="*/ 12 h 254"/>
                  <a:gd name="T10" fmla="*/ 71 w 264"/>
                  <a:gd name="T11" fmla="*/ 29 h 254"/>
                  <a:gd name="T12" fmla="*/ 32 w 264"/>
                  <a:gd name="T13" fmla="*/ 67 h 2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4" h="254">
                    <a:moveTo>
                      <a:pt x="121" y="254"/>
                    </a:moveTo>
                    <a:cubicBezTo>
                      <a:pt x="79" y="254"/>
                      <a:pt x="41" y="235"/>
                      <a:pt x="15" y="206"/>
                    </a:cubicBezTo>
                    <a:cubicBezTo>
                      <a:pt x="6" y="187"/>
                      <a:pt x="0" y="166"/>
                      <a:pt x="0" y="143"/>
                    </a:cubicBezTo>
                    <a:cubicBezTo>
                      <a:pt x="0" y="64"/>
                      <a:pt x="64" y="0"/>
                      <a:pt x="143" y="0"/>
                    </a:cubicBezTo>
                    <a:cubicBezTo>
                      <a:pt x="185" y="0"/>
                      <a:pt x="223" y="18"/>
                      <a:pt x="249" y="47"/>
                    </a:cubicBezTo>
                    <a:cubicBezTo>
                      <a:pt x="259" y="66"/>
                      <a:pt x="264" y="88"/>
                      <a:pt x="264" y="111"/>
                    </a:cubicBezTo>
                    <a:cubicBezTo>
                      <a:pt x="264" y="190"/>
                      <a:pt x="200" y="254"/>
                      <a:pt x="121" y="254"/>
                    </a:cubicBezTo>
                    <a:close/>
                  </a:path>
                </a:pathLst>
              </a:custGeom>
              <a:solidFill>
                <a:srgbClr val="57BF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714" name="Freeform 202">
                <a:extLst>
                  <a:ext uri="{FF2B5EF4-FFF2-40B4-BE49-F238E27FC236}">
                    <a16:creationId xmlns="" xmlns:a16="http://schemas.microsoft.com/office/drawing/2014/main" id="{0001734D-96F0-4620-AD4C-55C99EFD3C78}"/>
                  </a:ext>
                </a:extLst>
              </p:cNvPr>
              <p:cNvSpPr>
                <a:spLocks/>
              </p:cNvSpPr>
              <p:nvPr/>
            </p:nvSpPr>
            <p:spPr bwMode="auto">
              <a:xfrm>
                <a:off x="1073" y="2957"/>
                <a:ext cx="180" cy="169"/>
              </a:xfrm>
              <a:custGeom>
                <a:avLst/>
                <a:gdLst>
                  <a:gd name="T0" fmla="*/ 38 w 251"/>
                  <a:gd name="T1" fmla="*/ 0 h 236"/>
                  <a:gd name="T2" fmla="*/ 64 w 251"/>
                  <a:gd name="T3" fmla="*/ 10 h 236"/>
                  <a:gd name="T4" fmla="*/ 67 w 251"/>
                  <a:gd name="T5" fmla="*/ 24 h 236"/>
                  <a:gd name="T6" fmla="*/ 28 w 251"/>
                  <a:gd name="T7" fmla="*/ 62 h 236"/>
                  <a:gd name="T8" fmla="*/ 3 w 251"/>
                  <a:gd name="T9" fmla="*/ 52 h 236"/>
                  <a:gd name="T10" fmla="*/ 0 w 251"/>
                  <a:gd name="T11" fmla="*/ 37 h 236"/>
                  <a:gd name="T12" fmla="*/ 38 w 251"/>
                  <a:gd name="T13" fmla="*/ 0 h 2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 h="236">
                    <a:moveTo>
                      <a:pt x="143" y="0"/>
                    </a:moveTo>
                    <a:cubicBezTo>
                      <a:pt x="181" y="0"/>
                      <a:pt x="215" y="15"/>
                      <a:pt x="241" y="39"/>
                    </a:cubicBezTo>
                    <a:cubicBezTo>
                      <a:pt x="248" y="56"/>
                      <a:pt x="251" y="74"/>
                      <a:pt x="251" y="93"/>
                    </a:cubicBezTo>
                    <a:cubicBezTo>
                      <a:pt x="251" y="172"/>
                      <a:pt x="187" y="236"/>
                      <a:pt x="108" y="236"/>
                    </a:cubicBezTo>
                    <a:cubicBezTo>
                      <a:pt x="70" y="236"/>
                      <a:pt x="36" y="221"/>
                      <a:pt x="10" y="196"/>
                    </a:cubicBezTo>
                    <a:cubicBezTo>
                      <a:pt x="3" y="180"/>
                      <a:pt x="0" y="162"/>
                      <a:pt x="0" y="143"/>
                    </a:cubicBezTo>
                    <a:cubicBezTo>
                      <a:pt x="0" y="64"/>
                      <a:pt x="64" y="0"/>
                      <a:pt x="14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715" name="Oval 203">
                <a:extLst>
                  <a:ext uri="{FF2B5EF4-FFF2-40B4-BE49-F238E27FC236}">
                    <a16:creationId xmlns="" xmlns:a16="http://schemas.microsoft.com/office/drawing/2014/main" id="{F7956560-B24B-4A55-BAE5-C98DB9C81BD1}"/>
                  </a:ext>
                </a:extLst>
              </p:cNvPr>
              <p:cNvSpPr>
                <a:spLocks noChangeArrowheads="1"/>
              </p:cNvSpPr>
              <p:nvPr/>
            </p:nvSpPr>
            <p:spPr bwMode="auto">
              <a:xfrm>
                <a:off x="1048" y="2921"/>
                <a:ext cx="205" cy="205"/>
              </a:xfrm>
              <a:prstGeom prst="ellipse">
                <a:avLst/>
              </a:prstGeom>
              <a:noFill/>
              <a:ln w="190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716" name="Oval 204">
                <a:extLst>
                  <a:ext uri="{FF2B5EF4-FFF2-40B4-BE49-F238E27FC236}">
                    <a16:creationId xmlns="" xmlns:a16="http://schemas.microsoft.com/office/drawing/2014/main" id="{A769B21A-9D5F-4653-8E88-98EF02B11857}"/>
                  </a:ext>
                </a:extLst>
              </p:cNvPr>
              <p:cNvSpPr>
                <a:spLocks noChangeArrowheads="1"/>
              </p:cNvSpPr>
              <p:nvPr/>
            </p:nvSpPr>
            <p:spPr bwMode="auto">
              <a:xfrm>
                <a:off x="1270" y="2921"/>
                <a:ext cx="205" cy="205"/>
              </a:xfrm>
              <a:prstGeom prst="ellipse">
                <a:avLst/>
              </a:prstGeom>
              <a:solidFill>
                <a:srgbClr val="5099B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grpSp>
        <p:sp>
          <p:nvSpPr>
            <p:cNvPr id="506" name="Freeform 205">
              <a:extLst>
                <a:ext uri="{FF2B5EF4-FFF2-40B4-BE49-F238E27FC236}">
                  <a16:creationId xmlns="" xmlns:a16="http://schemas.microsoft.com/office/drawing/2014/main" id="{07348165-7A00-4D32-83CB-FDEE5398122F}"/>
                </a:ext>
              </a:extLst>
            </p:cNvPr>
            <p:cNvSpPr>
              <a:spLocks/>
            </p:cNvSpPr>
            <p:nvPr/>
          </p:nvSpPr>
          <p:spPr bwMode="auto">
            <a:xfrm>
              <a:off x="1286" y="2944"/>
              <a:ext cx="189" cy="182"/>
            </a:xfrm>
            <a:custGeom>
              <a:avLst/>
              <a:gdLst>
                <a:gd name="T0" fmla="*/ 32 w 264"/>
                <a:gd name="T1" fmla="*/ 67 h 254"/>
                <a:gd name="T2" fmla="*/ 4 w 264"/>
                <a:gd name="T3" fmla="*/ 54 h 254"/>
                <a:gd name="T4" fmla="*/ 0 w 264"/>
                <a:gd name="T5" fmla="*/ 37 h 254"/>
                <a:gd name="T6" fmla="*/ 37 w 264"/>
                <a:gd name="T7" fmla="*/ 0 h 254"/>
                <a:gd name="T8" fmla="*/ 65 w 264"/>
                <a:gd name="T9" fmla="*/ 12 h 254"/>
                <a:gd name="T10" fmla="*/ 69 w 264"/>
                <a:gd name="T11" fmla="*/ 29 h 254"/>
                <a:gd name="T12" fmla="*/ 32 w 264"/>
                <a:gd name="T13" fmla="*/ 67 h 2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4" h="254">
                  <a:moveTo>
                    <a:pt x="121" y="254"/>
                  </a:moveTo>
                  <a:cubicBezTo>
                    <a:pt x="79" y="254"/>
                    <a:pt x="41" y="235"/>
                    <a:pt x="15" y="206"/>
                  </a:cubicBezTo>
                  <a:cubicBezTo>
                    <a:pt x="5" y="187"/>
                    <a:pt x="0" y="166"/>
                    <a:pt x="0" y="143"/>
                  </a:cubicBezTo>
                  <a:cubicBezTo>
                    <a:pt x="0" y="64"/>
                    <a:pt x="64" y="0"/>
                    <a:pt x="143" y="0"/>
                  </a:cubicBezTo>
                  <a:cubicBezTo>
                    <a:pt x="185" y="0"/>
                    <a:pt x="223" y="18"/>
                    <a:pt x="249" y="47"/>
                  </a:cubicBezTo>
                  <a:cubicBezTo>
                    <a:pt x="258" y="66"/>
                    <a:pt x="264" y="88"/>
                    <a:pt x="264" y="111"/>
                  </a:cubicBezTo>
                  <a:cubicBezTo>
                    <a:pt x="264" y="190"/>
                    <a:pt x="200" y="254"/>
                    <a:pt x="121" y="254"/>
                  </a:cubicBezTo>
                  <a:close/>
                </a:path>
              </a:pathLst>
            </a:custGeom>
            <a:solidFill>
              <a:srgbClr val="57BF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507" name="Freeform 206">
              <a:extLst>
                <a:ext uri="{FF2B5EF4-FFF2-40B4-BE49-F238E27FC236}">
                  <a16:creationId xmlns="" xmlns:a16="http://schemas.microsoft.com/office/drawing/2014/main" id="{504F5C2D-24D8-4761-A02A-5B28E9636366}"/>
                </a:ext>
              </a:extLst>
            </p:cNvPr>
            <p:cNvSpPr>
              <a:spLocks/>
            </p:cNvSpPr>
            <p:nvPr/>
          </p:nvSpPr>
          <p:spPr bwMode="auto">
            <a:xfrm>
              <a:off x="1294" y="2957"/>
              <a:ext cx="181" cy="169"/>
            </a:xfrm>
            <a:custGeom>
              <a:avLst/>
              <a:gdLst>
                <a:gd name="T0" fmla="*/ 38 w 252"/>
                <a:gd name="T1" fmla="*/ 0 h 236"/>
                <a:gd name="T2" fmla="*/ 64 w 252"/>
                <a:gd name="T3" fmla="*/ 10 h 236"/>
                <a:gd name="T4" fmla="*/ 67 w 252"/>
                <a:gd name="T5" fmla="*/ 24 h 236"/>
                <a:gd name="T6" fmla="*/ 29 w 252"/>
                <a:gd name="T7" fmla="*/ 62 h 236"/>
                <a:gd name="T8" fmla="*/ 3 w 252"/>
                <a:gd name="T9" fmla="*/ 52 h 236"/>
                <a:gd name="T10" fmla="*/ 0 w 252"/>
                <a:gd name="T11" fmla="*/ 37 h 236"/>
                <a:gd name="T12" fmla="*/ 38 w 252"/>
                <a:gd name="T13" fmla="*/ 0 h 2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2" h="236">
                  <a:moveTo>
                    <a:pt x="143" y="0"/>
                  </a:moveTo>
                  <a:cubicBezTo>
                    <a:pt x="181" y="0"/>
                    <a:pt x="216" y="15"/>
                    <a:pt x="241" y="39"/>
                  </a:cubicBezTo>
                  <a:cubicBezTo>
                    <a:pt x="248" y="56"/>
                    <a:pt x="252" y="74"/>
                    <a:pt x="252" y="93"/>
                  </a:cubicBezTo>
                  <a:cubicBezTo>
                    <a:pt x="252" y="172"/>
                    <a:pt x="188" y="236"/>
                    <a:pt x="109" y="236"/>
                  </a:cubicBezTo>
                  <a:cubicBezTo>
                    <a:pt x="71" y="236"/>
                    <a:pt x="36" y="221"/>
                    <a:pt x="10" y="196"/>
                  </a:cubicBezTo>
                  <a:cubicBezTo>
                    <a:pt x="4" y="180"/>
                    <a:pt x="0" y="162"/>
                    <a:pt x="0" y="143"/>
                  </a:cubicBezTo>
                  <a:cubicBezTo>
                    <a:pt x="0" y="64"/>
                    <a:pt x="64" y="0"/>
                    <a:pt x="14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508" name="Oval 207">
              <a:extLst>
                <a:ext uri="{FF2B5EF4-FFF2-40B4-BE49-F238E27FC236}">
                  <a16:creationId xmlns="" xmlns:a16="http://schemas.microsoft.com/office/drawing/2014/main" id="{1AE85623-8AF8-4F75-ABBD-F4958348363E}"/>
                </a:ext>
              </a:extLst>
            </p:cNvPr>
            <p:cNvSpPr>
              <a:spLocks noChangeArrowheads="1"/>
            </p:cNvSpPr>
            <p:nvPr/>
          </p:nvSpPr>
          <p:spPr bwMode="auto">
            <a:xfrm>
              <a:off x="1270" y="2921"/>
              <a:ext cx="205" cy="205"/>
            </a:xfrm>
            <a:prstGeom prst="ellipse">
              <a:avLst/>
            </a:prstGeom>
            <a:noFill/>
            <a:ln w="190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509" name="Oval 208">
              <a:extLst>
                <a:ext uri="{FF2B5EF4-FFF2-40B4-BE49-F238E27FC236}">
                  <a16:creationId xmlns="" xmlns:a16="http://schemas.microsoft.com/office/drawing/2014/main" id="{D059D0A6-7C99-4243-B1B0-ADA557812979}"/>
                </a:ext>
              </a:extLst>
            </p:cNvPr>
            <p:cNvSpPr>
              <a:spLocks noChangeArrowheads="1"/>
            </p:cNvSpPr>
            <p:nvPr/>
          </p:nvSpPr>
          <p:spPr bwMode="auto">
            <a:xfrm>
              <a:off x="1492" y="2921"/>
              <a:ext cx="205" cy="205"/>
            </a:xfrm>
            <a:prstGeom prst="ellipse">
              <a:avLst/>
            </a:prstGeom>
            <a:solidFill>
              <a:srgbClr val="5099B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510" name="Freeform 209">
              <a:extLst>
                <a:ext uri="{FF2B5EF4-FFF2-40B4-BE49-F238E27FC236}">
                  <a16:creationId xmlns="" xmlns:a16="http://schemas.microsoft.com/office/drawing/2014/main" id="{43E1CFA4-FFF9-4B16-8BFB-EB9FA98CF1E9}"/>
                </a:ext>
              </a:extLst>
            </p:cNvPr>
            <p:cNvSpPr>
              <a:spLocks/>
            </p:cNvSpPr>
            <p:nvPr/>
          </p:nvSpPr>
          <p:spPr bwMode="auto">
            <a:xfrm>
              <a:off x="1507" y="2944"/>
              <a:ext cx="190" cy="182"/>
            </a:xfrm>
            <a:custGeom>
              <a:avLst/>
              <a:gdLst>
                <a:gd name="T0" fmla="*/ 32 w 264"/>
                <a:gd name="T1" fmla="*/ 67 h 254"/>
                <a:gd name="T2" fmla="*/ 4 w 264"/>
                <a:gd name="T3" fmla="*/ 54 h 254"/>
                <a:gd name="T4" fmla="*/ 0 w 264"/>
                <a:gd name="T5" fmla="*/ 37 h 254"/>
                <a:gd name="T6" fmla="*/ 38 w 264"/>
                <a:gd name="T7" fmla="*/ 0 h 254"/>
                <a:gd name="T8" fmla="*/ 67 w 264"/>
                <a:gd name="T9" fmla="*/ 12 h 254"/>
                <a:gd name="T10" fmla="*/ 71 w 264"/>
                <a:gd name="T11" fmla="*/ 29 h 254"/>
                <a:gd name="T12" fmla="*/ 32 w 264"/>
                <a:gd name="T13" fmla="*/ 67 h 2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4" h="254">
                  <a:moveTo>
                    <a:pt x="121" y="254"/>
                  </a:moveTo>
                  <a:cubicBezTo>
                    <a:pt x="79" y="254"/>
                    <a:pt x="41" y="235"/>
                    <a:pt x="15" y="206"/>
                  </a:cubicBezTo>
                  <a:cubicBezTo>
                    <a:pt x="5" y="187"/>
                    <a:pt x="0" y="166"/>
                    <a:pt x="0" y="143"/>
                  </a:cubicBezTo>
                  <a:cubicBezTo>
                    <a:pt x="0" y="64"/>
                    <a:pt x="64" y="0"/>
                    <a:pt x="143" y="0"/>
                  </a:cubicBezTo>
                  <a:cubicBezTo>
                    <a:pt x="185" y="0"/>
                    <a:pt x="223" y="18"/>
                    <a:pt x="249" y="47"/>
                  </a:cubicBezTo>
                  <a:cubicBezTo>
                    <a:pt x="259" y="66"/>
                    <a:pt x="264" y="88"/>
                    <a:pt x="264" y="111"/>
                  </a:cubicBezTo>
                  <a:cubicBezTo>
                    <a:pt x="264" y="190"/>
                    <a:pt x="200" y="254"/>
                    <a:pt x="121" y="254"/>
                  </a:cubicBezTo>
                  <a:close/>
                </a:path>
              </a:pathLst>
            </a:custGeom>
            <a:solidFill>
              <a:srgbClr val="57BF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511" name="Freeform 210">
              <a:extLst>
                <a:ext uri="{FF2B5EF4-FFF2-40B4-BE49-F238E27FC236}">
                  <a16:creationId xmlns="" xmlns:a16="http://schemas.microsoft.com/office/drawing/2014/main" id="{A893DB5C-BE98-48E2-9731-3C187E4DC7A3}"/>
                </a:ext>
              </a:extLst>
            </p:cNvPr>
            <p:cNvSpPr>
              <a:spLocks/>
            </p:cNvSpPr>
            <p:nvPr/>
          </p:nvSpPr>
          <p:spPr bwMode="auto">
            <a:xfrm>
              <a:off x="1517" y="2957"/>
              <a:ext cx="180" cy="169"/>
            </a:xfrm>
            <a:custGeom>
              <a:avLst/>
              <a:gdLst>
                <a:gd name="T0" fmla="*/ 38 w 251"/>
                <a:gd name="T1" fmla="*/ 0 h 236"/>
                <a:gd name="T2" fmla="*/ 64 w 251"/>
                <a:gd name="T3" fmla="*/ 10 h 236"/>
                <a:gd name="T4" fmla="*/ 67 w 251"/>
                <a:gd name="T5" fmla="*/ 24 h 236"/>
                <a:gd name="T6" fmla="*/ 28 w 251"/>
                <a:gd name="T7" fmla="*/ 62 h 236"/>
                <a:gd name="T8" fmla="*/ 3 w 251"/>
                <a:gd name="T9" fmla="*/ 52 h 236"/>
                <a:gd name="T10" fmla="*/ 0 w 251"/>
                <a:gd name="T11" fmla="*/ 37 h 236"/>
                <a:gd name="T12" fmla="*/ 38 w 251"/>
                <a:gd name="T13" fmla="*/ 0 h 2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 h="236">
                  <a:moveTo>
                    <a:pt x="143" y="0"/>
                  </a:moveTo>
                  <a:cubicBezTo>
                    <a:pt x="181" y="0"/>
                    <a:pt x="215" y="15"/>
                    <a:pt x="241" y="39"/>
                  </a:cubicBezTo>
                  <a:cubicBezTo>
                    <a:pt x="247" y="56"/>
                    <a:pt x="251" y="74"/>
                    <a:pt x="251" y="93"/>
                  </a:cubicBezTo>
                  <a:cubicBezTo>
                    <a:pt x="251" y="172"/>
                    <a:pt x="187" y="236"/>
                    <a:pt x="108" y="236"/>
                  </a:cubicBezTo>
                  <a:cubicBezTo>
                    <a:pt x="70" y="236"/>
                    <a:pt x="35" y="221"/>
                    <a:pt x="10" y="196"/>
                  </a:cubicBezTo>
                  <a:cubicBezTo>
                    <a:pt x="3" y="180"/>
                    <a:pt x="0" y="162"/>
                    <a:pt x="0" y="143"/>
                  </a:cubicBezTo>
                  <a:cubicBezTo>
                    <a:pt x="0" y="64"/>
                    <a:pt x="64" y="0"/>
                    <a:pt x="14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512" name="Oval 211">
              <a:extLst>
                <a:ext uri="{FF2B5EF4-FFF2-40B4-BE49-F238E27FC236}">
                  <a16:creationId xmlns="" xmlns:a16="http://schemas.microsoft.com/office/drawing/2014/main" id="{01D0182D-63A0-4152-B19E-41B7BA2C92FC}"/>
                </a:ext>
              </a:extLst>
            </p:cNvPr>
            <p:cNvSpPr>
              <a:spLocks noChangeArrowheads="1"/>
            </p:cNvSpPr>
            <p:nvPr/>
          </p:nvSpPr>
          <p:spPr bwMode="auto">
            <a:xfrm>
              <a:off x="1492" y="2921"/>
              <a:ext cx="205" cy="205"/>
            </a:xfrm>
            <a:prstGeom prst="ellipse">
              <a:avLst/>
            </a:prstGeom>
            <a:noFill/>
            <a:ln w="190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513" name="Oval 212">
              <a:extLst>
                <a:ext uri="{FF2B5EF4-FFF2-40B4-BE49-F238E27FC236}">
                  <a16:creationId xmlns="" xmlns:a16="http://schemas.microsoft.com/office/drawing/2014/main" id="{6CF9F5CF-5E6A-4508-9D0C-3F0D00CFB470}"/>
                </a:ext>
              </a:extLst>
            </p:cNvPr>
            <p:cNvSpPr>
              <a:spLocks noChangeArrowheads="1"/>
            </p:cNvSpPr>
            <p:nvPr/>
          </p:nvSpPr>
          <p:spPr bwMode="auto">
            <a:xfrm>
              <a:off x="1714" y="2921"/>
              <a:ext cx="205" cy="205"/>
            </a:xfrm>
            <a:prstGeom prst="ellipse">
              <a:avLst/>
            </a:prstGeom>
            <a:solidFill>
              <a:srgbClr val="5099B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sp>
          <p:nvSpPr>
            <p:cNvPr id="514" name="Freeform 213">
              <a:extLst>
                <a:ext uri="{FF2B5EF4-FFF2-40B4-BE49-F238E27FC236}">
                  <a16:creationId xmlns="" xmlns:a16="http://schemas.microsoft.com/office/drawing/2014/main" id="{158879FD-424F-41D6-B5D6-F8B778D8FF8E}"/>
                </a:ext>
              </a:extLst>
            </p:cNvPr>
            <p:cNvSpPr>
              <a:spLocks/>
            </p:cNvSpPr>
            <p:nvPr/>
          </p:nvSpPr>
          <p:spPr bwMode="auto">
            <a:xfrm>
              <a:off x="1729" y="2944"/>
              <a:ext cx="190" cy="182"/>
            </a:xfrm>
            <a:custGeom>
              <a:avLst/>
              <a:gdLst>
                <a:gd name="T0" fmla="*/ 32 w 265"/>
                <a:gd name="T1" fmla="*/ 67 h 254"/>
                <a:gd name="T2" fmla="*/ 4 w 265"/>
                <a:gd name="T3" fmla="*/ 54 h 254"/>
                <a:gd name="T4" fmla="*/ 0 w 265"/>
                <a:gd name="T5" fmla="*/ 37 h 254"/>
                <a:gd name="T6" fmla="*/ 38 w 265"/>
                <a:gd name="T7" fmla="*/ 0 h 254"/>
                <a:gd name="T8" fmla="*/ 66 w 265"/>
                <a:gd name="T9" fmla="*/ 12 h 254"/>
                <a:gd name="T10" fmla="*/ 70 w 265"/>
                <a:gd name="T11" fmla="*/ 29 h 254"/>
                <a:gd name="T12" fmla="*/ 32 w 265"/>
                <a:gd name="T13" fmla="*/ 67 h 2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5" h="254">
                  <a:moveTo>
                    <a:pt x="122" y="254"/>
                  </a:moveTo>
                  <a:cubicBezTo>
                    <a:pt x="79" y="254"/>
                    <a:pt x="42" y="235"/>
                    <a:pt x="15" y="206"/>
                  </a:cubicBezTo>
                  <a:cubicBezTo>
                    <a:pt x="6" y="187"/>
                    <a:pt x="0" y="166"/>
                    <a:pt x="0" y="143"/>
                  </a:cubicBezTo>
                  <a:cubicBezTo>
                    <a:pt x="0" y="64"/>
                    <a:pt x="64" y="0"/>
                    <a:pt x="143" y="0"/>
                  </a:cubicBezTo>
                  <a:cubicBezTo>
                    <a:pt x="186" y="0"/>
                    <a:pt x="223" y="18"/>
                    <a:pt x="250" y="47"/>
                  </a:cubicBezTo>
                  <a:cubicBezTo>
                    <a:pt x="259" y="66"/>
                    <a:pt x="265" y="88"/>
                    <a:pt x="265" y="111"/>
                  </a:cubicBezTo>
                  <a:cubicBezTo>
                    <a:pt x="265" y="190"/>
                    <a:pt x="201" y="254"/>
                    <a:pt x="122" y="254"/>
                  </a:cubicBezTo>
                  <a:close/>
                </a:path>
              </a:pathLst>
            </a:custGeom>
            <a:solidFill>
              <a:srgbClr val="57BF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515" name="Freeform 214">
              <a:extLst>
                <a:ext uri="{FF2B5EF4-FFF2-40B4-BE49-F238E27FC236}">
                  <a16:creationId xmlns="" xmlns:a16="http://schemas.microsoft.com/office/drawing/2014/main" id="{8D232361-954A-4606-8974-7857F1BD28AE}"/>
                </a:ext>
              </a:extLst>
            </p:cNvPr>
            <p:cNvSpPr>
              <a:spLocks/>
            </p:cNvSpPr>
            <p:nvPr/>
          </p:nvSpPr>
          <p:spPr bwMode="auto">
            <a:xfrm>
              <a:off x="1738" y="2957"/>
              <a:ext cx="181" cy="169"/>
            </a:xfrm>
            <a:custGeom>
              <a:avLst/>
              <a:gdLst>
                <a:gd name="T0" fmla="*/ 38 w 252"/>
                <a:gd name="T1" fmla="*/ 0 h 236"/>
                <a:gd name="T2" fmla="*/ 64 w 252"/>
                <a:gd name="T3" fmla="*/ 10 h 236"/>
                <a:gd name="T4" fmla="*/ 67 w 252"/>
                <a:gd name="T5" fmla="*/ 24 h 236"/>
                <a:gd name="T6" fmla="*/ 29 w 252"/>
                <a:gd name="T7" fmla="*/ 62 h 236"/>
                <a:gd name="T8" fmla="*/ 3 w 252"/>
                <a:gd name="T9" fmla="*/ 52 h 236"/>
                <a:gd name="T10" fmla="*/ 0 w 252"/>
                <a:gd name="T11" fmla="*/ 37 h 236"/>
                <a:gd name="T12" fmla="*/ 38 w 252"/>
                <a:gd name="T13" fmla="*/ 0 h 2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2" h="236">
                  <a:moveTo>
                    <a:pt x="143" y="0"/>
                  </a:moveTo>
                  <a:cubicBezTo>
                    <a:pt x="181" y="0"/>
                    <a:pt x="216" y="15"/>
                    <a:pt x="241" y="39"/>
                  </a:cubicBezTo>
                  <a:cubicBezTo>
                    <a:pt x="248" y="56"/>
                    <a:pt x="252" y="74"/>
                    <a:pt x="252" y="93"/>
                  </a:cubicBezTo>
                  <a:cubicBezTo>
                    <a:pt x="252" y="172"/>
                    <a:pt x="188" y="236"/>
                    <a:pt x="109" y="236"/>
                  </a:cubicBezTo>
                  <a:cubicBezTo>
                    <a:pt x="70" y="236"/>
                    <a:pt x="36" y="221"/>
                    <a:pt x="10" y="196"/>
                  </a:cubicBezTo>
                  <a:cubicBezTo>
                    <a:pt x="4" y="180"/>
                    <a:pt x="0" y="162"/>
                    <a:pt x="0" y="143"/>
                  </a:cubicBezTo>
                  <a:cubicBezTo>
                    <a:pt x="0" y="64"/>
                    <a:pt x="64" y="0"/>
                    <a:pt x="14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516" name="Oval 215">
              <a:extLst>
                <a:ext uri="{FF2B5EF4-FFF2-40B4-BE49-F238E27FC236}">
                  <a16:creationId xmlns="" xmlns:a16="http://schemas.microsoft.com/office/drawing/2014/main" id="{AF9D0C44-F04C-4AC7-BCDB-A52ED163357D}"/>
                </a:ext>
              </a:extLst>
            </p:cNvPr>
            <p:cNvSpPr>
              <a:spLocks noChangeArrowheads="1"/>
            </p:cNvSpPr>
            <p:nvPr/>
          </p:nvSpPr>
          <p:spPr bwMode="auto">
            <a:xfrm>
              <a:off x="1714" y="2921"/>
              <a:ext cx="205" cy="205"/>
            </a:xfrm>
            <a:prstGeom prst="ellipse">
              <a:avLst/>
            </a:prstGeom>
            <a:noFill/>
            <a:ln w="190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800">
                <a:latin typeface="+mj-lt"/>
              </a:endParaRPr>
            </a:p>
          </p:txBody>
        </p:sp>
      </p:grpSp>
      <p:grpSp>
        <p:nvGrpSpPr>
          <p:cNvPr id="717" name="Group 3">
            <a:extLst>
              <a:ext uri="{FF2B5EF4-FFF2-40B4-BE49-F238E27FC236}">
                <a16:creationId xmlns="" xmlns:a16="http://schemas.microsoft.com/office/drawing/2014/main" id="{2F5E6183-E7CD-4A06-84F8-90FC0C4ABBE4}"/>
              </a:ext>
            </a:extLst>
          </p:cNvPr>
          <p:cNvGrpSpPr>
            <a:grpSpLocks/>
          </p:cNvGrpSpPr>
          <p:nvPr/>
        </p:nvGrpSpPr>
        <p:grpSpPr bwMode="auto">
          <a:xfrm>
            <a:off x="24160271" y="16551506"/>
            <a:ext cx="1484857" cy="923197"/>
            <a:chOff x="862" y="2453"/>
            <a:chExt cx="1479" cy="753"/>
          </a:xfrm>
        </p:grpSpPr>
        <p:sp>
          <p:nvSpPr>
            <p:cNvPr id="718" name="Freeform 4">
              <a:extLst>
                <a:ext uri="{FF2B5EF4-FFF2-40B4-BE49-F238E27FC236}">
                  <a16:creationId xmlns="" xmlns:a16="http://schemas.microsoft.com/office/drawing/2014/main" id="{B4CA20D9-A129-4202-8BED-F7A2FBA51253}"/>
                </a:ext>
              </a:extLst>
            </p:cNvPr>
            <p:cNvSpPr>
              <a:spLocks/>
            </p:cNvSpPr>
            <p:nvPr/>
          </p:nvSpPr>
          <p:spPr bwMode="auto">
            <a:xfrm>
              <a:off x="875" y="2453"/>
              <a:ext cx="1454" cy="357"/>
            </a:xfrm>
            <a:custGeom>
              <a:avLst/>
              <a:gdLst>
                <a:gd name="T0" fmla="*/ 3682 w 646"/>
                <a:gd name="T1" fmla="*/ 1801 h 159"/>
                <a:gd name="T2" fmla="*/ 6671 w 646"/>
                <a:gd name="T3" fmla="*/ 1765 h 159"/>
                <a:gd name="T4" fmla="*/ 7331 w 646"/>
                <a:gd name="T5" fmla="*/ 1574 h 159"/>
                <a:gd name="T6" fmla="*/ 6820 w 646"/>
                <a:gd name="T7" fmla="*/ 0 h 159"/>
                <a:gd name="T8" fmla="*/ 3682 w 646"/>
                <a:gd name="T9" fmla="*/ 0 h 159"/>
                <a:gd name="T10" fmla="*/ 3682 w 646"/>
                <a:gd name="T11" fmla="*/ 0 h 159"/>
                <a:gd name="T12" fmla="*/ 547 w 646"/>
                <a:gd name="T13" fmla="*/ 0 h 159"/>
                <a:gd name="T14" fmla="*/ 36 w 646"/>
                <a:gd name="T15" fmla="*/ 1574 h 159"/>
                <a:gd name="T16" fmla="*/ 693 w 646"/>
                <a:gd name="T17" fmla="*/ 1765 h 159"/>
                <a:gd name="T18" fmla="*/ 3682 w 646"/>
                <a:gd name="T19" fmla="*/ 1801 h 1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46" h="159">
                  <a:moveTo>
                    <a:pt x="323" y="159"/>
                  </a:moveTo>
                  <a:cubicBezTo>
                    <a:pt x="369" y="159"/>
                    <a:pt x="522" y="158"/>
                    <a:pt x="585" y="156"/>
                  </a:cubicBezTo>
                  <a:cubicBezTo>
                    <a:pt x="646" y="154"/>
                    <a:pt x="645" y="150"/>
                    <a:pt x="643" y="139"/>
                  </a:cubicBezTo>
                  <a:cubicBezTo>
                    <a:pt x="638" y="82"/>
                    <a:pt x="615" y="0"/>
                    <a:pt x="598" y="0"/>
                  </a:cubicBezTo>
                  <a:cubicBezTo>
                    <a:pt x="581" y="0"/>
                    <a:pt x="420" y="0"/>
                    <a:pt x="323" y="0"/>
                  </a:cubicBezTo>
                  <a:cubicBezTo>
                    <a:pt x="323" y="0"/>
                    <a:pt x="323" y="0"/>
                    <a:pt x="323" y="0"/>
                  </a:cubicBezTo>
                  <a:cubicBezTo>
                    <a:pt x="226" y="0"/>
                    <a:pt x="65" y="0"/>
                    <a:pt x="48" y="0"/>
                  </a:cubicBezTo>
                  <a:cubicBezTo>
                    <a:pt x="31" y="0"/>
                    <a:pt x="8" y="82"/>
                    <a:pt x="3" y="139"/>
                  </a:cubicBezTo>
                  <a:cubicBezTo>
                    <a:pt x="1" y="150"/>
                    <a:pt x="0" y="154"/>
                    <a:pt x="61" y="156"/>
                  </a:cubicBezTo>
                  <a:cubicBezTo>
                    <a:pt x="124" y="158"/>
                    <a:pt x="277" y="159"/>
                    <a:pt x="323" y="159"/>
                  </a:cubicBezTo>
                  <a:close/>
                </a:path>
              </a:pathLst>
            </a:custGeom>
            <a:solidFill>
              <a:srgbClr val="E3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719" name="Freeform 5">
              <a:extLst>
                <a:ext uri="{FF2B5EF4-FFF2-40B4-BE49-F238E27FC236}">
                  <a16:creationId xmlns="" xmlns:a16="http://schemas.microsoft.com/office/drawing/2014/main" id="{CA5A6592-1236-45FD-8620-19D8B7136085}"/>
                </a:ext>
              </a:extLst>
            </p:cNvPr>
            <p:cNvSpPr>
              <a:spLocks/>
            </p:cNvSpPr>
            <p:nvPr/>
          </p:nvSpPr>
          <p:spPr bwMode="auto">
            <a:xfrm>
              <a:off x="862" y="2837"/>
              <a:ext cx="1479" cy="331"/>
            </a:xfrm>
            <a:custGeom>
              <a:avLst/>
              <a:gdLst>
                <a:gd name="T0" fmla="*/ 3755 w 657"/>
                <a:gd name="T1" fmla="*/ 1678 h 147"/>
                <a:gd name="T2" fmla="*/ 6465 w 657"/>
                <a:gd name="T3" fmla="*/ 1644 h 147"/>
                <a:gd name="T4" fmla="*/ 7424 w 657"/>
                <a:gd name="T5" fmla="*/ 1486 h 147"/>
                <a:gd name="T6" fmla="*/ 7485 w 657"/>
                <a:gd name="T7" fmla="*/ 320 h 147"/>
                <a:gd name="T8" fmla="*/ 7413 w 657"/>
                <a:gd name="T9" fmla="*/ 36 h 147"/>
                <a:gd name="T10" fmla="*/ 6627 w 657"/>
                <a:gd name="T11" fmla="*/ 25 h 147"/>
                <a:gd name="T12" fmla="*/ 3755 w 657"/>
                <a:gd name="T13" fmla="*/ 56 h 147"/>
                <a:gd name="T14" fmla="*/ 3755 w 657"/>
                <a:gd name="T15" fmla="*/ 56 h 147"/>
                <a:gd name="T16" fmla="*/ 867 w 657"/>
                <a:gd name="T17" fmla="*/ 25 h 147"/>
                <a:gd name="T18" fmla="*/ 81 w 657"/>
                <a:gd name="T19" fmla="*/ 36 h 147"/>
                <a:gd name="T20" fmla="*/ 11 w 657"/>
                <a:gd name="T21" fmla="*/ 320 h 147"/>
                <a:gd name="T22" fmla="*/ 72 w 657"/>
                <a:gd name="T23" fmla="*/ 1486 h 147"/>
                <a:gd name="T24" fmla="*/ 1038 w 657"/>
                <a:gd name="T25" fmla="*/ 1644 h 147"/>
                <a:gd name="T26" fmla="*/ 3755 w 657"/>
                <a:gd name="T27" fmla="*/ 1678 h 1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57" h="147">
                  <a:moveTo>
                    <a:pt x="329" y="147"/>
                  </a:moveTo>
                  <a:cubicBezTo>
                    <a:pt x="405" y="147"/>
                    <a:pt x="527" y="146"/>
                    <a:pt x="567" y="144"/>
                  </a:cubicBezTo>
                  <a:cubicBezTo>
                    <a:pt x="603" y="142"/>
                    <a:pt x="646" y="143"/>
                    <a:pt x="651" y="130"/>
                  </a:cubicBezTo>
                  <a:cubicBezTo>
                    <a:pt x="656" y="117"/>
                    <a:pt x="657" y="47"/>
                    <a:pt x="656" y="28"/>
                  </a:cubicBezTo>
                  <a:cubicBezTo>
                    <a:pt x="655" y="9"/>
                    <a:pt x="655" y="7"/>
                    <a:pt x="650" y="3"/>
                  </a:cubicBezTo>
                  <a:cubicBezTo>
                    <a:pt x="644" y="0"/>
                    <a:pt x="609" y="2"/>
                    <a:pt x="581" y="2"/>
                  </a:cubicBezTo>
                  <a:cubicBezTo>
                    <a:pt x="518" y="4"/>
                    <a:pt x="375" y="5"/>
                    <a:pt x="329" y="5"/>
                  </a:cubicBezTo>
                  <a:cubicBezTo>
                    <a:pt x="329" y="5"/>
                    <a:pt x="329" y="5"/>
                    <a:pt x="329" y="5"/>
                  </a:cubicBezTo>
                  <a:cubicBezTo>
                    <a:pt x="283" y="5"/>
                    <a:pt x="139" y="4"/>
                    <a:pt x="76" y="2"/>
                  </a:cubicBezTo>
                  <a:cubicBezTo>
                    <a:pt x="48" y="2"/>
                    <a:pt x="13" y="0"/>
                    <a:pt x="7" y="3"/>
                  </a:cubicBezTo>
                  <a:cubicBezTo>
                    <a:pt x="3" y="7"/>
                    <a:pt x="3" y="9"/>
                    <a:pt x="1" y="28"/>
                  </a:cubicBezTo>
                  <a:cubicBezTo>
                    <a:pt x="0" y="47"/>
                    <a:pt x="1" y="117"/>
                    <a:pt x="6" y="130"/>
                  </a:cubicBezTo>
                  <a:cubicBezTo>
                    <a:pt x="11" y="143"/>
                    <a:pt x="54" y="142"/>
                    <a:pt x="91" y="144"/>
                  </a:cubicBezTo>
                  <a:cubicBezTo>
                    <a:pt x="130" y="146"/>
                    <a:pt x="252" y="147"/>
                    <a:pt x="329" y="147"/>
                  </a:cubicBezTo>
                  <a:close/>
                </a:path>
              </a:pathLst>
            </a:custGeom>
            <a:solidFill>
              <a:srgbClr val="DEE9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720" name="Freeform 6">
              <a:extLst>
                <a:ext uri="{FF2B5EF4-FFF2-40B4-BE49-F238E27FC236}">
                  <a16:creationId xmlns="" xmlns:a16="http://schemas.microsoft.com/office/drawing/2014/main" id="{36D3184B-AF88-4D84-858D-69FF6F99F00B}"/>
                </a:ext>
              </a:extLst>
            </p:cNvPr>
            <p:cNvSpPr>
              <a:spLocks/>
            </p:cNvSpPr>
            <p:nvPr/>
          </p:nvSpPr>
          <p:spPr bwMode="auto">
            <a:xfrm>
              <a:off x="875" y="2781"/>
              <a:ext cx="1452" cy="68"/>
            </a:xfrm>
            <a:custGeom>
              <a:avLst/>
              <a:gdLst>
                <a:gd name="T0" fmla="*/ 801 w 645"/>
                <a:gd name="T1" fmla="*/ 313 h 30"/>
                <a:gd name="T2" fmla="*/ 3685 w 645"/>
                <a:gd name="T3" fmla="*/ 349 h 30"/>
                <a:gd name="T4" fmla="*/ 3685 w 645"/>
                <a:gd name="T5" fmla="*/ 349 h 30"/>
                <a:gd name="T6" fmla="*/ 6558 w 645"/>
                <a:gd name="T7" fmla="*/ 313 h 30"/>
                <a:gd name="T8" fmla="*/ 7348 w 645"/>
                <a:gd name="T9" fmla="*/ 324 h 30"/>
                <a:gd name="T10" fmla="*/ 7348 w 645"/>
                <a:gd name="T11" fmla="*/ 0 h 30"/>
                <a:gd name="T12" fmla="*/ 7332 w 645"/>
                <a:gd name="T13" fmla="*/ 0 h 30"/>
                <a:gd name="T14" fmla="*/ 6675 w 645"/>
                <a:gd name="T15" fmla="*/ 118 h 30"/>
                <a:gd name="T16" fmla="*/ 3685 w 645"/>
                <a:gd name="T17" fmla="*/ 150 h 30"/>
                <a:gd name="T18" fmla="*/ 3685 w 645"/>
                <a:gd name="T19" fmla="*/ 150 h 30"/>
                <a:gd name="T20" fmla="*/ 693 w 645"/>
                <a:gd name="T21" fmla="*/ 118 h 30"/>
                <a:gd name="T22" fmla="*/ 36 w 645"/>
                <a:gd name="T23" fmla="*/ 0 h 30"/>
                <a:gd name="T24" fmla="*/ 11 w 645"/>
                <a:gd name="T25" fmla="*/ 0 h 30"/>
                <a:gd name="T26" fmla="*/ 11 w 645"/>
                <a:gd name="T27" fmla="*/ 324 h 30"/>
                <a:gd name="T28" fmla="*/ 801 w 645"/>
                <a:gd name="T29" fmla="*/ 313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45" h="30">
                  <a:moveTo>
                    <a:pt x="70" y="27"/>
                  </a:moveTo>
                  <a:cubicBezTo>
                    <a:pt x="133" y="29"/>
                    <a:pt x="277" y="30"/>
                    <a:pt x="323" y="30"/>
                  </a:cubicBezTo>
                  <a:cubicBezTo>
                    <a:pt x="323" y="30"/>
                    <a:pt x="323" y="30"/>
                    <a:pt x="323" y="30"/>
                  </a:cubicBezTo>
                  <a:cubicBezTo>
                    <a:pt x="369" y="30"/>
                    <a:pt x="512" y="29"/>
                    <a:pt x="575" y="27"/>
                  </a:cubicBezTo>
                  <a:cubicBezTo>
                    <a:pt x="603" y="27"/>
                    <a:pt x="638" y="25"/>
                    <a:pt x="644" y="28"/>
                  </a:cubicBezTo>
                  <a:cubicBezTo>
                    <a:pt x="645" y="23"/>
                    <a:pt x="645" y="7"/>
                    <a:pt x="644" y="0"/>
                  </a:cubicBezTo>
                  <a:cubicBezTo>
                    <a:pt x="643" y="0"/>
                    <a:pt x="643" y="0"/>
                    <a:pt x="643" y="0"/>
                  </a:cubicBezTo>
                  <a:cubicBezTo>
                    <a:pt x="641" y="6"/>
                    <a:pt x="630" y="9"/>
                    <a:pt x="585" y="10"/>
                  </a:cubicBezTo>
                  <a:cubicBezTo>
                    <a:pt x="522" y="12"/>
                    <a:pt x="369" y="13"/>
                    <a:pt x="323" y="13"/>
                  </a:cubicBezTo>
                  <a:cubicBezTo>
                    <a:pt x="323" y="13"/>
                    <a:pt x="323" y="13"/>
                    <a:pt x="323" y="13"/>
                  </a:cubicBezTo>
                  <a:cubicBezTo>
                    <a:pt x="277" y="13"/>
                    <a:pt x="124" y="12"/>
                    <a:pt x="61" y="10"/>
                  </a:cubicBezTo>
                  <a:cubicBezTo>
                    <a:pt x="16" y="9"/>
                    <a:pt x="5" y="6"/>
                    <a:pt x="3" y="0"/>
                  </a:cubicBezTo>
                  <a:cubicBezTo>
                    <a:pt x="1" y="0"/>
                    <a:pt x="1" y="0"/>
                    <a:pt x="1" y="0"/>
                  </a:cubicBezTo>
                  <a:cubicBezTo>
                    <a:pt x="1" y="7"/>
                    <a:pt x="0" y="23"/>
                    <a:pt x="1" y="28"/>
                  </a:cubicBezTo>
                  <a:cubicBezTo>
                    <a:pt x="7" y="25"/>
                    <a:pt x="42" y="27"/>
                    <a:pt x="70" y="27"/>
                  </a:cubicBezTo>
                  <a:close/>
                </a:path>
              </a:pathLst>
            </a:custGeom>
            <a:solidFill>
              <a:srgbClr val="B4B3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721" name="Freeform 7">
              <a:extLst>
                <a:ext uri="{FF2B5EF4-FFF2-40B4-BE49-F238E27FC236}">
                  <a16:creationId xmlns="" xmlns:a16="http://schemas.microsoft.com/office/drawing/2014/main" id="{A337ED22-F58A-4C06-A305-147926508EB5}"/>
                </a:ext>
              </a:extLst>
            </p:cNvPr>
            <p:cNvSpPr>
              <a:spLocks/>
            </p:cNvSpPr>
            <p:nvPr/>
          </p:nvSpPr>
          <p:spPr bwMode="auto">
            <a:xfrm>
              <a:off x="896" y="3146"/>
              <a:ext cx="92" cy="60"/>
            </a:xfrm>
            <a:custGeom>
              <a:avLst/>
              <a:gdLst>
                <a:gd name="T0" fmla="*/ 0 w 41"/>
                <a:gd name="T1" fmla="*/ 0 h 27"/>
                <a:gd name="T2" fmla="*/ 0 w 41"/>
                <a:gd name="T3" fmla="*/ 198 h 27"/>
                <a:gd name="T4" fmla="*/ 227 w 41"/>
                <a:gd name="T5" fmla="*/ 296 h 27"/>
                <a:gd name="T6" fmla="*/ 462 w 41"/>
                <a:gd name="T7" fmla="*/ 198 h 27"/>
                <a:gd name="T8" fmla="*/ 462 w 41"/>
                <a:gd name="T9" fmla="*/ 64 h 27"/>
                <a:gd name="T10" fmla="*/ 0 w 41"/>
                <a:gd name="T11" fmla="*/ 0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 h="27">
                  <a:moveTo>
                    <a:pt x="0" y="0"/>
                  </a:moveTo>
                  <a:cubicBezTo>
                    <a:pt x="0" y="18"/>
                    <a:pt x="0" y="18"/>
                    <a:pt x="0" y="18"/>
                  </a:cubicBezTo>
                  <a:cubicBezTo>
                    <a:pt x="0" y="23"/>
                    <a:pt x="9" y="27"/>
                    <a:pt x="20" y="27"/>
                  </a:cubicBezTo>
                  <a:cubicBezTo>
                    <a:pt x="32" y="27"/>
                    <a:pt x="41" y="23"/>
                    <a:pt x="41" y="18"/>
                  </a:cubicBezTo>
                  <a:cubicBezTo>
                    <a:pt x="41" y="6"/>
                    <a:pt x="41" y="6"/>
                    <a:pt x="41" y="6"/>
                  </a:cubicBezTo>
                  <a:cubicBezTo>
                    <a:pt x="24" y="5"/>
                    <a:pt x="9" y="4"/>
                    <a:pt x="0" y="0"/>
                  </a:cubicBezTo>
                  <a:close/>
                </a:path>
              </a:pathLst>
            </a:custGeom>
            <a:solidFill>
              <a:srgbClr val="5957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722" name="Freeform 8">
              <a:extLst>
                <a:ext uri="{FF2B5EF4-FFF2-40B4-BE49-F238E27FC236}">
                  <a16:creationId xmlns="" xmlns:a16="http://schemas.microsoft.com/office/drawing/2014/main" id="{882F5A54-001E-4CB6-930A-5C02187C980A}"/>
                </a:ext>
              </a:extLst>
            </p:cNvPr>
            <p:cNvSpPr>
              <a:spLocks/>
            </p:cNvSpPr>
            <p:nvPr/>
          </p:nvSpPr>
          <p:spPr bwMode="auto">
            <a:xfrm>
              <a:off x="2217" y="3146"/>
              <a:ext cx="92" cy="60"/>
            </a:xfrm>
            <a:custGeom>
              <a:avLst/>
              <a:gdLst>
                <a:gd name="T0" fmla="*/ 462 w 41"/>
                <a:gd name="T1" fmla="*/ 0 h 27"/>
                <a:gd name="T2" fmla="*/ 462 w 41"/>
                <a:gd name="T3" fmla="*/ 198 h 27"/>
                <a:gd name="T4" fmla="*/ 227 w 41"/>
                <a:gd name="T5" fmla="*/ 296 h 27"/>
                <a:gd name="T6" fmla="*/ 0 w 41"/>
                <a:gd name="T7" fmla="*/ 198 h 27"/>
                <a:gd name="T8" fmla="*/ 0 w 41"/>
                <a:gd name="T9" fmla="*/ 64 h 27"/>
                <a:gd name="T10" fmla="*/ 462 w 41"/>
                <a:gd name="T11" fmla="*/ 0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 h="27">
                  <a:moveTo>
                    <a:pt x="41" y="0"/>
                  </a:moveTo>
                  <a:cubicBezTo>
                    <a:pt x="41" y="18"/>
                    <a:pt x="41" y="18"/>
                    <a:pt x="41" y="18"/>
                  </a:cubicBezTo>
                  <a:cubicBezTo>
                    <a:pt x="41" y="23"/>
                    <a:pt x="32" y="27"/>
                    <a:pt x="20" y="27"/>
                  </a:cubicBezTo>
                  <a:cubicBezTo>
                    <a:pt x="9" y="27"/>
                    <a:pt x="0" y="23"/>
                    <a:pt x="0" y="18"/>
                  </a:cubicBezTo>
                  <a:cubicBezTo>
                    <a:pt x="0" y="6"/>
                    <a:pt x="0" y="6"/>
                    <a:pt x="0" y="6"/>
                  </a:cubicBezTo>
                  <a:cubicBezTo>
                    <a:pt x="17" y="5"/>
                    <a:pt x="32" y="4"/>
                    <a:pt x="41" y="0"/>
                  </a:cubicBezTo>
                  <a:close/>
                </a:path>
              </a:pathLst>
            </a:custGeom>
            <a:solidFill>
              <a:srgbClr val="5957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723" name="Freeform 9">
              <a:extLst>
                <a:ext uri="{FF2B5EF4-FFF2-40B4-BE49-F238E27FC236}">
                  <a16:creationId xmlns="" xmlns:a16="http://schemas.microsoft.com/office/drawing/2014/main" id="{8F6F00E0-8169-4559-97C3-B9C2C7CE6EC9}"/>
                </a:ext>
              </a:extLst>
            </p:cNvPr>
            <p:cNvSpPr>
              <a:spLocks/>
            </p:cNvSpPr>
            <p:nvPr/>
          </p:nvSpPr>
          <p:spPr bwMode="auto">
            <a:xfrm>
              <a:off x="871" y="3101"/>
              <a:ext cx="1463" cy="67"/>
            </a:xfrm>
            <a:custGeom>
              <a:avLst/>
              <a:gdLst>
                <a:gd name="T0" fmla="*/ 6419 w 650"/>
                <a:gd name="T1" fmla="*/ 109 h 30"/>
                <a:gd name="T2" fmla="*/ 3709 w 650"/>
                <a:gd name="T3" fmla="*/ 145 h 30"/>
                <a:gd name="T4" fmla="*/ 3709 w 650"/>
                <a:gd name="T5" fmla="*/ 145 h 30"/>
                <a:gd name="T6" fmla="*/ 993 w 650"/>
                <a:gd name="T7" fmla="*/ 109 h 30"/>
                <a:gd name="T8" fmla="*/ 0 w 650"/>
                <a:gd name="T9" fmla="*/ 0 h 30"/>
                <a:gd name="T10" fmla="*/ 25 w 650"/>
                <a:gd name="T11" fmla="*/ 145 h 30"/>
                <a:gd name="T12" fmla="*/ 993 w 650"/>
                <a:gd name="T13" fmla="*/ 299 h 30"/>
                <a:gd name="T14" fmla="*/ 3709 w 650"/>
                <a:gd name="T15" fmla="*/ 335 h 30"/>
                <a:gd name="T16" fmla="*/ 3709 w 650"/>
                <a:gd name="T17" fmla="*/ 335 h 30"/>
                <a:gd name="T18" fmla="*/ 6419 w 650"/>
                <a:gd name="T19" fmla="*/ 299 h 30"/>
                <a:gd name="T20" fmla="*/ 7376 w 650"/>
                <a:gd name="T21" fmla="*/ 145 h 30"/>
                <a:gd name="T22" fmla="*/ 7412 w 650"/>
                <a:gd name="T23" fmla="*/ 0 h 30"/>
                <a:gd name="T24" fmla="*/ 6419 w 650"/>
                <a:gd name="T25" fmla="*/ 109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50" h="30">
                  <a:moveTo>
                    <a:pt x="563" y="10"/>
                  </a:moveTo>
                  <a:cubicBezTo>
                    <a:pt x="523" y="12"/>
                    <a:pt x="401" y="13"/>
                    <a:pt x="325" y="13"/>
                  </a:cubicBezTo>
                  <a:cubicBezTo>
                    <a:pt x="325" y="13"/>
                    <a:pt x="325" y="13"/>
                    <a:pt x="325" y="13"/>
                  </a:cubicBezTo>
                  <a:cubicBezTo>
                    <a:pt x="248" y="13"/>
                    <a:pt x="126" y="12"/>
                    <a:pt x="87" y="10"/>
                  </a:cubicBezTo>
                  <a:cubicBezTo>
                    <a:pt x="55" y="8"/>
                    <a:pt x="14" y="9"/>
                    <a:pt x="0" y="0"/>
                  </a:cubicBezTo>
                  <a:cubicBezTo>
                    <a:pt x="0" y="6"/>
                    <a:pt x="1" y="11"/>
                    <a:pt x="2" y="13"/>
                  </a:cubicBezTo>
                  <a:cubicBezTo>
                    <a:pt x="7" y="26"/>
                    <a:pt x="50" y="25"/>
                    <a:pt x="87" y="27"/>
                  </a:cubicBezTo>
                  <a:cubicBezTo>
                    <a:pt x="126" y="29"/>
                    <a:pt x="248" y="30"/>
                    <a:pt x="325" y="30"/>
                  </a:cubicBezTo>
                  <a:cubicBezTo>
                    <a:pt x="325" y="30"/>
                    <a:pt x="325" y="30"/>
                    <a:pt x="325" y="30"/>
                  </a:cubicBezTo>
                  <a:cubicBezTo>
                    <a:pt x="401" y="30"/>
                    <a:pt x="523" y="29"/>
                    <a:pt x="563" y="27"/>
                  </a:cubicBezTo>
                  <a:cubicBezTo>
                    <a:pt x="599" y="25"/>
                    <a:pt x="642" y="26"/>
                    <a:pt x="647" y="13"/>
                  </a:cubicBezTo>
                  <a:cubicBezTo>
                    <a:pt x="648" y="11"/>
                    <a:pt x="649" y="6"/>
                    <a:pt x="650" y="0"/>
                  </a:cubicBezTo>
                  <a:cubicBezTo>
                    <a:pt x="636" y="9"/>
                    <a:pt x="594" y="8"/>
                    <a:pt x="563" y="10"/>
                  </a:cubicBezTo>
                  <a:close/>
                </a:path>
              </a:pathLst>
            </a:custGeom>
            <a:solidFill>
              <a:srgbClr val="A5BA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724" name="Freeform 10">
              <a:extLst>
                <a:ext uri="{FF2B5EF4-FFF2-40B4-BE49-F238E27FC236}">
                  <a16:creationId xmlns="" xmlns:a16="http://schemas.microsoft.com/office/drawing/2014/main" id="{8E5790AD-4DE0-4617-9CAA-EABC94CDB71F}"/>
                </a:ext>
              </a:extLst>
            </p:cNvPr>
            <p:cNvSpPr>
              <a:spLocks/>
            </p:cNvSpPr>
            <p:nvPr/>
          </p:nvSpPr>
          <p:spPr bwMode="auto">
            <a:xfrm>
              <a:off x="999" y="2507"/>
              <a:ext cx="1211" cy="1"/>
            </a:xfrm>
            <a:custGeom>
              <a:avLst/>
              <a:gdLst>
                <a:gd name="T0" fmla="*/ 1211 w 1211"/>
                <a:gd name="T1" fmla="*/ 0 h 1"/>
                <a:gd name="T2" fmla="*/ 603 w 1211"/>
                <a:gd name="T3" fmla="*/ 0 h 1"/>
                <a:gd name="T4" fmla="*/ 603 w 1211"/>
                <a:gd name="T5" fmla="*/ 0 h 1"/>
                <a:gd name="T6" fmla="*/ 0 w 121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1" h="1">
                  <a:moveTo>
                    <a:pt x="1211" y="0"/>
                  </a:moveTo>
                  <a:lnTo>
                    <a:pt x="603" y="0"/>
                  </a:lnTo>
                  <a:lnTo>
                    <a:pt x="0" y="0"/>
                  </a:lnTo>
                </a:path>
              </a:pathLst>
            </a:custGeom>
            <a:noFill/>
            <a:ln w="14288" cap="flat">
              <a:solidFill>
                <a:srgbClr val="CDCCC6"/>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pt-PT" sz="2800">
                <a:latin typeface="+mj-lt"/>
              </a:endParaRPr>
            </a:p>
          </p:txBody>
        </p:sp>
        <p:sp>
          <p:nvSpPr>
            <p:cNvPr id="725" name="Freeform 11">
              <a:extLst>
                <a:ext uri="{FF2B5EF4-FFF2-40B4-BE49-F238E27FC236}">
                  <a16:creationId xmlns="" xmlns:a16="http://schemas.microsoft.com/office/drawing/2014/main" id="{E0C5AA1D-4A8B-41F0-91CE-610CD5119DCC}"/>
                </a:ext>
              </a:extLst>
            </p:cNvPr>
            <p:cNvSpPr>
              <a:spLocks/>
            </p:cNvSpPr>
            <p:nvPr/>
          </p:nvSpPr>
          <p:spPr bwMode="auto">
            <a:xfrm>
              <a:off x="1033" y="2522"/>
              <a:ext cx="1137" cy="1"/>
            </a:xfrm>
            <a:custGeom>
              <a:avLst/>
              <a:gdLst>
                <a:gd name="T0" fmla="*/ 1137 w 1137"/>
                <a:gd name="T1" fmla="*/ 0 h 1"/>
                <a:gd name="T2" fmla="*/ 569 w 1137"/>
                <a:gd name="T3" fmla="*/ 0 h 1"/>
                <a:gd name="T4" fmla="*/ 569 w 1137"/>
                <a:gd name="T5" fmla="*/ 0 h 1"/>
                <a:gd name="T6" fmla="*/ 0 w 1137"/>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37" h="1">
                  <a:moveTo>
                    <a:pt x="1137" y="0"/>
                  </a:moveTo>
                  <a:lnTo>
                    <a:pt x="569" y="0"/>
                  </a:lnTo>
                  <a:lnTo>
                    <a:pt x="0"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pt-PT" sz="2800">
                <a:latin typeface="+mj-lt"/>
              </a:endParaRPr>
            </a:p>
          </p:txBody>
        </p:sp>
        <p:sp>
          <p:nvSpPr>
            <p:cNvPr id="729" name="Freeform 15">
              <a:extLst>
                <a:ext uri="{FF2B5EF4-FFF2-40B4-BE49-F238E27FC236}">
                  <a16:creationId xmlns="" xmlns:a16="http://schemas.microsoft.com/office/drawing/2014/main" id="{6B8D567B-6EC0-40CB-9970-A286DDF117CE}"/>
                </a:ext>
              </a:extLst>
            </p:cNvPr>
            <p:cNvSpPr>
              <a:spLocks/>
            </p:cNvSpPr>
            <p:nvPr/>
          </p:nvSpPr>
          <p:spPr bwMode="auto">
            <a:xfrm>
              <a:off x="1620" y="2646"/>
              <a:ext cx="709" cy="164"/>
            </a:xfrm>
            <a:custGeom>
              <a:avLst/>
              <a:gdLst>
                <a:gd name="T0" fmla="*/ 101 w 315"/>
                <a:gd name="T1" fmla="*/ 0 h 73"/>
                <a:gd name="T2" fmla="*/ 11 w 315"/>
                <a:gd name="T3" fmla="*/ 65 h 73"/>
                <a:gd name="T4" fmla="*/ 0 w 315"/>
                <a:gd name="T5" fmla="*/ 773 h 73"/>
                <a:gd name="T6" fmla="*/ 0 w 315"/>
                <a:gd name="T7" fmla="*/ 827 h 73"/>
                <a:gd name="T8" fmla="*/ 2897 w 315"/>
                <a:gd name="T9" fmla="*/ 793 h 73"/>
                <a:gd name="T10" fmla="*/ 3556 w 315"/>
                <a:gd name="T11" fmla="*/ 600 h 73"/>
                <a:gd name="T12" fmla="*/ 3466 w 315"/>
                <a:gd name="T13" fmla="*/ 9 h 73"/>
                <a:gd name="T14" fmla="*/ 3455 w 315"/>
                <a:gd name="T15" fmla="*/ 0 h 73"/>
                <a:gd name="T16" fmla="*/ 101 w 315"/>
                <a:gd name="T17" fmla="*/ 0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5" h="73">
                  <a:moveTo>
                    <a:pt x="9" y="0"/>
                  </a:moveTo>
                  <a:cubicBezTo>
                    <a:pt x="6" y="0"/>
                    <a:pt x="2" y="0"/>
                    <a:pt x="1" y="6"/>
                  </a:cubicBezTo>
                  <a:cubicBezTo>
                    <a:pt x="0" y="23"/>
                    <a:pt x="0" y="68"/>
                    <a:pt x="0" y="68"/>
                  </a:cubicBezTo>
                  <a:cubicBezTo>
                    <a:pt x="0" y="73"/>
                    <a:pt x="0" y="73"/>
                    <a:pt x="0" y="73"/>
                  </a:cubicBezTo>
                  <a:cubicBezTo>
                    <a:pt x="55" y="73"/>
                    <a:pt x="194" y="72"/>
                    <a:pt x="254" y="70"/>
                  </a:cubicBezTo>
                  <a:cubicBezTo>
                    <a:pt x="315" y="68"/>
                    <a:pt x="314" y="64"/>
                    <a:pt x="312" y="53"/>
                  </a:cubicBezTo>
                  <a:cubicBezTo>
                    <a:pt x="310" y="37"/>
                    <a:pt x="307" y="19"/>
                    <a:pt x="304" y="1"/>
                  </a:cubicBezTo>
                  <a:cubicBezTo>
                    <a:pt x="303" y="0"/>
                    <a:pt x="303" y="0"/>
                    <a:pt x="303" y="0"/>
                  </a:cubicBezTo>
                  <a:lnTo>
                    <a:pt x="9" y="0"/>
                  </a:lnTo>
                  <a:close/>
                </a:path>
              </a:pathLst>
            </a:custGeom>
            <a:solidFill>
              <a:srgbClr val="F2F2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731" name="Freeform 17">
              <a:extLst>
                <a:ext uri="{FF2B5EF4-FFF2-40B4-BE49-F238E27FC236}">
                  <a16:creationId xmlns="" xmlns:a16="http://schemas.microsoft.com/office/drawing/2014/main" id="{6BF64155-A986-4C24-80FB-4DEE6DE6129D}"/>
                </a:ext>
              </a:extLst>
            </p:cNvPr>
            <p:cNvSpPr>
              <a:spLocks/>
            </p:cNvSpPr>
            <p:nvPr/>
          </p:nvSpPr>
          <p:spPr bwMode="auto">
            <a:xfrm>
              <a:off x="1620" y="2781"/>
              <a:ext cx="707" cy="68"/>
            </a:xfrm>
            <a:custGeom>
              <a:avLst/>
              <a:gdLst>
                <a:gd name="T0" fmla="*/ 2783 w 314"/>
                <a:gd name="T1" fmla="*/ 313 h 30"/>
                <a:gd name="T2" fmla="*/ 3573 w 314"/>
                <a:gd name="T3" fmla="*/ 324 h 30"/>
                <a:gd name="T4" fmla="*/ 3573 w 314"/>
                <a:gd name="T5" fmla="*/ 0 h 30"/>
                <a:gd name="T6" fmla="*/ 3560 w 314"/>
                <a:gd name="T7" fmla="*/ 0 h 30"/>
                <a:gd name="T8" fmla="*/ 2900 w 314"/>
                <a:gd name="T9" fmla="*/ 118 h 30"/>
                <a:gd name="T10" fmla="*/ 0 w 314"/>
                <a:gd name="T11" fmla="*/ 150 h 30"/>
                <a:gd name="T12" fmla="*/ 0 w 314"/>
                <a:gd name="T13" fmla="*/ 324 h 30"/>
                <a:gd name="T14" fmla="*/ 0 w 314"/>
                <a:gd name="T15" fmla="*/ 349 h 30"/>
                <a:gd name="T16" fmla="*/ 2783 w 314"/>
                <a:gd name="T17" fmla="*/ 31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4" h="30">
                  <a:moveTo>
                    <a:pt x="244" y="27"/>
                  </a:moveTo>
                  <a:cubicBezTo>
                    <a:pt x="272" y="27"/>
                    <a:pt x="307" y="25"/>
                    <a:pt x="313" y="28"/>
                  </a:cubicBezTo>
                  <a:cubicBezTo>
                    <a:pt x="314" y="23"/>
                    <a:pt x="314" y="7"/>
                    <a:pt x="313" y="0"/>
                  </a:cubicBezTo>
                  <a:cubicBezTo>
                    <a:pt x="312" y="0"/>
                    <a:pt x="312" y="0"/>
                    <a:pt x="312" y="0"/>
                  </a:cubicBezTo>
                  <a:cubicBezTo>
                    <a:pt x="310" y="6"/>
                    <a:pt x="299" y="9"/>
                    <a:pt x="254" y="10"/>
                  </a:cubicBezTo>
                  <a:cubicBezTo>
                    <a:pt x="194" y="12"/>
                    <a:pt x="55" y="13"/>
                    <a:pt x="0" y="13"/>
                  </a:cubicBezTo>
                  <a:cubicBezTo>
                    <a:pt x="0" y="28"/>
                    <a:pt x="0" y="28"/>
                    <a:pt x="0" y="28"/>
                  </a:cubicBezTo>
                  <a:cubicBezTo>
                    <a:pt x="0" y="30"/>
                    <a:pt x="0" y="30"/>
                    <a:pt x="0" y="30"/>
                  </a:cubicBezTo>
                  <a:cubicBezTo>
                    <a:pt x="53" y="30"/>
                    <a:pt x="185" y="29"/>
                    <a:pt x="244" y="27"/>
                  </a:cubicBezTo>
                  <a:close/>
                </a:path>
              </a:pathLst>
            </a:custGeom>
            <a:solidFill>
              <a:srgbClr val="DCDB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732" name="Freeform 18">
              <a:extLst>
                <a:ext uri="{FF2B5EF4-FFF2-40B4-BE49-F238E27FC236}">
                  <a16:creationId xmlns="" xmlns:a16="http://schemas.microsoft.com/office/drawing/2014/main" id="{6F246662-873D-4A01-BAD1-5AB64917474A}"/>
                </a:ext>
              </a:extLst>
            </p:cNvPr>
            <p:cNvSpPr>
              <a:spLocks/>
            </p:cNvSpPr>
            <p:nvPr/>
          </p:nvSpPr>
          <p:spPr bwMode="auto">
            <a:xfrm>
              <a:off x="873" y="3047"/>
              <a:ext cx="1459" cy="22"/>
            </a:xfrm>
            <a:custGeom>
              <a:avLst/>
              <a:gdLst>
                <a:gd name="T0" fmla="*/ 7396 w 648"/>
                <a:gd name="T1" fmla="*/ 0 h 10"/>
                <a:gd name="T2" fmla="*/ 3702 w 648"/>
                <a:gd name="T3" fmla="*/ 106 h 10"/>
                <a:gd name="T4" fmla="*/ 3702 w 648"/>
                <a:gd name="T5" fmla="*/ 106 h 10"/>
                <a:gd name="T6" fmla="*/ 0 w 648"/>
                <a:gd name="T7" fmla="*/ 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8" h="10">
                  <a:moveTo>
                    <a:pt x="648" y="0"/>
                  </a:moveTo>
                  <a:cubicBezTo>
                    <a:pt x="644" y="5"/>
                    <a:pt x="418" y="10"/>
                    <a:pt x="324" y="10"/>
                  </a:cubicBezTo>
                  <a:cubicBezTo>
                    <a:pt x="324" y="10"/>
                    <a:pt x="324" y="10"/>
                    <a:pt x="324" y="10"/>
                  </a:cubicBezTo>
                  <a:cubicBezTo>
                    <a:pt x="229" y="10"/>
                    <a:pt x="4" y="5"/>
                    <a:pt x="0" y="0"/>
                  </a:cubicBez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pt-PT" sz="2800">
                <a:latin typeface="+mj-lt"/>
              </a:endParaRPr>
            </a:p>
          </p:txBody>
        </p:sp>
        <p:sp>
          <p:nvSpPr>
            <p:cNvPr id="734" name="Freeform 20">
              <a:extLst>
                <a:ext uri="{FF2B5EF4-FFF2-40B4-BE49-F238E27FC236}">
                  <a16:creationId xmlns="" xmlns:a16="http://schemas.microsoft.com/office/drawing/2014/main" id="{801AFA02-04EA-4820-9FEC-9544E3C5F4C0}"/>
                </a:ext>
              </a:extLst>
            </p:cNvPr>
            <p:cNvSpPr>
              <a:spLocks/>
            </p:cNvSpPr>
            <p:nvPr/>
          </p:nvSpPr>
          <p:spPr bwMode="auto">
            <a:xfrm>
              <a:off x="871" y="3029"/>
              <a:ext cx="153" cy="11"/>
            </a:xfrm>
            <a:custGeom>
              <a:avLst/>
              <a:gdLst>
                <a:gd name="T0" fmla="*/ 774 w 68"/>
                <a:gd name="T1" fmla="*/ 53 h 5"/>
                <a:gd name="T2" fmla="*/ 0 w 68"/>
                <a:gd name="T3" fmla="*/ 0 h 5"/>
                <a:gd name="T4" fmla="*/ 0 60000 65536"/>
                <a:gd name="T5" fmla="*/ 0 60000 65536"/>
              </a:gdLst>
              <a:ahLst/>
              <a:cxnLst>
                <a:cxn ang="T4">
                  <a:pos x="T0" y="T1"/>
                </a:cxn>
                <a:cxn ang="T5">
                  <a:pos x="T2" y="T3"/>
                </a:cxn>
              </a:cxnLst>
              <a:rect l="0" t="0" r="r" b="b"/>
              <a:pathLst>
                <a:path w="68" h="5">
                  <a:moveTo>
                    <a:pt x="68" y="5"/>
                  </a:moveTo>
                  <a:cubicBezTo>
                    <a:pt x="29" y="3"/>
                    <a:pt x="1" y="2"/>
                    <a:pt x="0" y="0"/>
                  </a:cubicBezTo>
                </a:path>
              </a:pathLst>
            </a:custGeom>
            <a:noFill/>
            <a:ln w="14288" cap="flat">
              <a:solidFill>
                <a:srgbClr val="AAC6CC"/>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pt-PT" sz="2800">
                <a:latin typeface="+mj-lt"/>
              </a:endParaRPr>
            </a:p>
          </p:txBody>
        </p:sp>
        <p:sp>
          <p:nvSpPr>
            <p:cNvPr id="735" name="Freeform 21">
              <a:extLst>
                <a:ext uri="{FF2B5EF4-FFF2-40B4-BE49-F238E27FC236}">
                  <a16:creationId xmlns="" xmlns:a16="http://schemas.microsoft.com/office/drawing/2014/main" id="{8686DFCA-2501-42EA-A753-3342604AE543}"/>
                </a:ext>
              </a:extLst>
            </p:cNvPr>
            <p:cNvSpPr>
              <a:spLocks/>
            </p:cNvSpPr>
            <p:nvPr/>
          </p:nvSpPr>
          <p:spPr bwMode="auto">
            <a:xfrm>
              <a:off x="1024" y="3040"/>
              <a:ext cx="319" cy="9"/>
            </a:xfrm>
            <a:custGeom>
              <a:avLst/>
              <a:gdLst>
                <a:gd name="T0" fmla="*/ 1611 w 142"/>
                <a:gd name="T1" fmla="*/ 45 h 4"/>
                <a:gd name="T2" fmla="*/ 0 w 142"/>
                <a:gd name="T3" fmla="*/ 0 h 4"/>
                <a:gd name="T4" fmla="*/ 0 60000 65536"/>
                <a:gd name="T5" fmla="*/ 0 60000 65536"/>
              </a:gdLst>
              <a:ahLst/>
              <a:cxnLst>
                <a:cxn ang="T4">
                  <a:pos x="T0" y="T1"/>
                </a:cxn>
                <a:cxn ang="T5">
                  <a:pos x="T2" y="T3"/>
                </a:cxn>
              </a:cxnLst>
              <a:rect l="0" t="0" r="r" b="b"/>
              <a:pathLst>
                <a:path w="142" h="4">
                  <a:moveTo>
                    <a:pt x="142" y="4"/>
                  </a:moveTo>
                  <a:cubicBezTo>
                    <a:pt x="92" y="3"/>
                    <a:pt x="40" y="1"/>
                    <a:pt x="0" y="0"/>
                  </a:cubicBezTo>
                </a:path>
              </a:pathLst>
            </a:custGeom>
            <a:noFill/>
            <a:ln w="14288" cap="flat">
              <a:solidFill>
                <a:srgbClr val="79A1A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pt-PT" sz="2800">
                <a:latin typeface="+mj-lt"/>
              </a:endParaRPr>
            </a:p>
          </p:txBody>
        </p:sp>
        <p:sp>
          <p:nvSpPr>
            <p:cNvPr id="736" name="Freeform 22">
              <a:extLst>
                <a:ext uri="{FF2B5EF4-FFF2-40B4-BE49-F238E27FC236}">
                  <a16:creationId xmlns="" xmlns:a16="http://schemas.microsoft.com/office/drawing/2014/main" id="{AE713D8C-E87C-4FEF-801A-277C50F09F13}"/>
                </a:ext>
              </a:extLst>
            </p:cNvPr>
            <p:cNvSpPr>
              <a:spLocks/>
            </p:cNvSpPr>
            <p:nvPr/>
          </p:nvSpPr>
          <p:spPr bwMode="auto">
            <a:xfrm>
              <a:off x="1343" y="3029"/>
              <a:ext cx="986" cy="22"/>
            </a:xfrm>
            <a:custGeom>
              <a:avLst/>
              <a:gdLst>
                <a:gd name="T0" fmla="*/ 4998 w 438"/>
                <a:gd name="T1" fmla="*/ 0 h 10"/>
                <a:gd name="T2" fmla="*/ 1303 w 438"/>
                <a:gd name="T3" fmla="*/ 106 h 10"/>
                <a:gd name="T4" fmla="*/ 1303 w 438"/>
                <a:gd name="T5" fmla="*/ 106 h 10"/>
                <a:gd name="T6" fmla="*/ 0 w 438"/>
                <a:gd name="T7" fmla="*/ 97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 h="10">
                  <a:moveTo>
                    <a:pt x="438" y="0"/>
                  </a:moveTo>
                  <a:cubicBezTo>
                    <a:pt x="434" y="5"/>
                    <a:pt x="209" y="10"/>
                    <a:pt x="114" y="10"/>
                  </a:cubicBezTo>
                  <a:cubicBezTo>
                    <a:pt x="114" y="10"/>
                    <a:pt x="114" y="10"/>
                    <a:pt x="114" y="10"/>
                  </a:cubicBezTo>
                  <a:cubicBezTo>
                    <a:pt x="85" y="10"/>
                    <a:pt x="44" y="10"/>
                    <a:pt x="0" y="9"/>
                  </a:cubicBezTo>
                </a:path>
              </a:pathLst>
            </a:custGeom>
            <a:noFill/>
            <a:ln w="14288" cap="flat">
              <a:solidFill>
                <a:srgbClr val="AAC6CC"/>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pt-PT" sz="2800">
                <a:latin typeface="+mj-lt"/>
              </a:endParaRPr>
            </a:p>
          </p:txBody>
        </p:sp>
        <p:sp>
          <p:nvSpPr>
            <p:cNvPr id="739" name="Freeform 25">
              <a:extLst>
                <a:ext uri="{FF2B5EF4-FFF2-40B4-BE49-F238E27FC236}">
                  <a16:creationId xmlns="" xmlns:a16="http://schemas.microsoft.com/office/drawing/2014/main" id="{301FB8BB-7372-4EEF-9E41-0D6FCFD141DA}"/>
                </a:ext>
              </a:extLst>
            </p:cNvPr>
            <p:cNvSpPr>
              <a:spLocks/>
            </p:cNvSpPr>
            <p:nvPr/>
          </p:nvSpPr>
          <p:spPr bwMode="auto">
            <a:xfrm>
              <a:off x="1616" y="2642"/>
              <a:ext cx="689" cy="207"/>
            </a:xfrm>
            <a:custGeom>
              <a:avLst/>
              <a:gdLst>
                <a:gd name="T0" fmla="*/ 3483 w 306"/>
                <a:gd name="T1" fmla="*/ 0 h 92"/>
                <a:gd name="T2" fmla="*/ 3483 w 306"/>
                <a:gd name="T3" fmla="*/ 0 h 92"/>
                <a:gd name="T4" fmla="*/ 126 w 306"/>
                <a:gd name="T5" fmla="*/ 0 h 92"/>
                <a:gd name="T6" fmla="*/ 11 w 306"/>
                <a:gd name="T7" fmla="*/ 92 h 92"/>
                <a:gd name="T8" fmla="*/ 0 w 306"/>
                <a:gd name="T9" fmla="*/ 801 h 92"/>
                <a:gd name="T10" fmla="*/ 0 w 306"/>
                <a:gd name="T11" fmla="*/ 1028 h 92"/>
                <a:gd name="T12" fmla="*/ 25 w 306"/>
                <a:gd name="T13" fmla="*/ 1049 h 92"/>
                <a:gd name="T14" fmla="*/ 45 w 306"/>
                <a:gd name="T15" fmla="*/ 1028 h 92"/>
                <a:gd name="T16" fmla="*/ 45 w 306"/>
                <a:gd name="T17" fmla="*/ 801 h 92"/>
                <a:gd name="T18" fmla="*/ 56 w 306"/>
                <a:gd name="T19" fmla="*/ 101 h 92"/>
                <a:gd name="T20" fmla="*/ 126 w 306"/>
                <a:gd name="T21" fmla="*/ 45 h 92"/>
                <a:gd name="T22" fmla="*/ 3483 w 306"/>
                <a:gd name="T23" fmla="*/ 45 h 92"/>
                <a:gd name="T24" fmla="*/ 3492 w 306"/>
                <a:gd name="T25" fmla="*/ 45 h 92"/>
                <a:gd name="T26" fmla="*/ 3483 w 306"/>
                <a:gd name="T27" fmla="*/ 0 h 9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06" h="92">
                  <a:moveTo>
                    <a:pt x="305" y="0"/>
                  </a:moveTo>
                  <a:cubicBezTo>
                    <a:pt x="305" y="0"/>
                    <a:pt x="305" y="0"/>
                    <a:pt x="305" y="0"/>
                  </a:cubicBezTo>
                  <a:cubicBezTo>
                    <a:pt x="11" y="0"/>
                    <a:pt x="11" y="0"/>
                    <a:pt x="11" y="0"/>
                  </a:cubicBezTo>
                  <a:cubicBezTo>
                    <a:pt x="8" y="0"/>
                    <a:pt x="2" y="0"/>
                    <a:pt x="1" y="8"/>
                  </a:cubicBezTo>
                  <a:cubicBezTo>
                    <a:pt x="0" y="25"/>
                    <a:pt x="0" y="69"/>
                    <a:pt x="0" y="70"/>
                  </a:cubicBezTo>
                  <a:cubicBezTo>
                    <a:pt x="0" y="90"/>
                    <a:pt x="0" y="90"/>
                    <a:pt x="0" y="90"/>
                  </a:cubicBezTo>
                  <a:cubicBezTo>
                    <a:pt x="0" y="91"/>
                    <a:pt x="1" y="92"/>
                    <a:pt x="2" y="92"/>
                  </a:cubicBezTo>
                  <a:cubicBezTo>
                    <a:pt x="4" y="92"/>
                    <a:pt x="4" y="91"/>
                    <a:pt x="4" y="90"/>
                  </a:cubicBezTo>
                  <a:cubicBezTo>
                    <a:pt x="4" y="70"/>
                    <a:pt x="4" y="70"/>
                    <a:pt x="4" y="70"/>
                  </a:cubicBezTo>
                  <a:cubicBezTo>
                    <a:pt x="4" y="70"/>
                    <a:pt x="4" y="25"/>
                    <a:pt x="5" y="9"/>
                  </a:cubicBezTo>
                  <a:cubicBezTo>
                    <a:pt x="5" y="5"/>
                    <a:pt x="8" y="4"/>
                    <a:pt x="11" y="4"/>
                  </a:cubicBezTo>
                  <a:cubicBezTo>
                    <a:pt x="305" y="4"/>
                    <a:pt x="305" y="4"/>
                    <a:pt x="305" y="4"/>
                  </a:cubicBezTo>
                  <a:cubicBezTo>
                    <a:pt x="305" y="4"/>
                    <a:pt x="306" y="4"/>
                    <a:pt x="306" y="4"/>
                  </a:cubicBezTo>
                  <a:cubicBezTo>
                    <a:pt x="306" y="3"/>
                    <a:pt x="305" y="2"/>
                    <a:pt x="305" y="0"/>
                  </a:cubicBezTo>
                  <a:close/>
                </a:path>
              </a:pathLst>
            </a:custGeom>
            <a:solidFill>
              <a:srgbClr val="B4B3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740" name="Freeform 26">
              <a:extLst>
                <a:ext uri="{FF2B5EF4-FFF2-40B4-BE49-F238E27FC236}">
                  <a16:creationId xmlns="" xmlns:a16="http://schemas.microsoft.com/office/drawing/2014/main" id="{4DF71CC4-D718-4B32-A51F-8A3314EFD53A}"/>
                </a:ext>
              </a:extLst>
            </p:cNvPr>
            <p:cNvSpPr>
              <a:spLocks/>
            </p:cNvSpPr>
            <p:nvPr/>
          </p:nvSpPr>
          <p:spPr bwMode="auto">
            <a:xfrm>
              <a:off x="1616" y="2810"/>
              <a:ext cx="9" cy="39"/>
            </a:xfrm>
            <a:custGeom>
              <a:avLst/>
              <a:gdLst>
                <a:gd name="T0" fmla="*/ 0 w 4"/>
                <a:gd name="T1" fmla="*/ 0 h 17"/>
                <a:gd name="T2" fmla="*/ 0 w 4"/>
                <a:gd name="T3" fmla="*/ 179 h 17"/>
                <a:gd name="T4" fmla="*/ 25 w 4"/>
                <a:gd name="T5" fmla="*/ 204 h 17"/>
                <a:gd name="T6" fmla="*/ 45 w 4"/>
                <a:gd name="T7" fmla="*/ 179 h 17"/>
                <a:gd name="T8" fmla="*/ 45 w 4"/>
                <a:gd name="T9" fmla="*/ 0 h 17"/>
                <a:gd name="T10" fmla="*/ 0 w 4"/>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7">
                  <a:moveTo>
                    <a:pt x="0" y="0"/>
                  </a:moveTo>
                  <a:cubicBezTo>
                    <a:pt x="0" y="15"/>
                    <a:pt x="0" y="15"/>
                    <a:pt x="0" y="15"/>
                  </a:cubicBezTo>
                  <a:cubicBezTo>
                    <a:pt x="0" y="16"/>
                    <a:pt x="1" y="17"/>
                    <a:pt x="2" y="17"/>
                  </a:cubicBezTo>
                  <a:cubicBezTo>
                    <a:pt x="4" y="17"/>
                    <a:pt x="4" y="16"/>
                    <a:pt x="4" y="15"/>
                  </a:cubicBezTo>
                  <a:cubicBezTo>
                    <a:pt x="4" y="0"/>
                    <a:pt x="4" y="0"/>
                    <a:pt x="4" y="0"/>
                  </a:cubicBezTo>
                  <a:cubicBezTo>
                    <a:pt x="3" y="0"/>
                    <a:pt x="2" y="0"/>
                    <a:pt x="0" y="0"/>
                  </a:cubicBezTo>
                  <a:close/>
                </a:path>
              </a:pathLst>
            </a:custGeom>
            <a:solidFill>
              <a:srgbClr val="7170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744" name="Freeform 30">
              <a:extLst>
                <a:ext uri="{FF2B5EF4-FFF2-40B4-BE49-F238E27FC236}">
                  <a16:creationId xmlns="" xmlns:a16="http://schemas.microsoft.com/office/drawing/2014/main" id="{0A53191A-4216-40F7-9D3F-0A7126F20E69}"/>
                </a:ext>
              </a:extLst>
            </p:cNvPr>
            <p:cNvSpPr>
              <a:spLocks/>
            </p:cNvSpPr>
            <p:nvPr/>
          </p:nvSpPr>
          <p:spPr bwMode="auto">
            <a:xfrm>
              <a:off x="864" y="2851"/>
              <a:ext cx="137" cy="155"/>
            </a:xfrm>
            <a:custGeom>
              <a:avLst/>
              <a:gdLst>
                <a:gd name="T0" fmla="*/ 81 w 61"/>
                <a:gd name="T1" fmla="*/ 782 h 69"/>
                <a:gd name="T2" fmla="*/ 81 w 61"/>
                <a:gd name="T3" fmla="*/ 146 h 69"/>
                <a:gd name="T4" fmla="*/ 692 w 61"/>
                <a:gd name="T5" fmla="*/ 20 h 69"/>
                <a:gd name="T6" fmla="*/ 157 w 61"/>
                <a:gd name="T7" fmla="*/ 171 h 69"/>
                <a:gd name="T8" fmla="*/ 81 w 61"/>
                <a:gd name="T9" fmla="*/ 782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69">
                  <a:moveTo>
                    <a:pt x="7" y="69"/>
                  </a:moveTo>
                  <a:cubicBezTo>
                    <a:pt x="5" y="41"/>
                    <a:pt x="6" y="21"/>
                    <a:pt x="7" y="13"/>
                  </a:cubicBezTo>
                  <a:cubicBezTo>
                    <a:pt x="8" y="5"/>
                    <a:pt x="0" y="0"/>
                    <a:pt x="61" y="2"/>
                  </a:cubicBezTo>
                  <a:cubicBezTo>
                    <a:pt x="44" y="3"/>
                    <a:pt x="18" y="3"/>
                    <a:pt x="14" y="15"/>
                  </a:cubicBezTo>
                  <a:cubicBezTo>
                    <a:pt x="11" y="28"/>
                    <a:pt x="7" y="69"/>
                    <a:pt x="7" y="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745" name="Freeform 31">
              <a:extLst>
                <a:ext uri="{FF2B5EF4-FFF2-40B4-BE49-F238E27FC236}">
                  <a16:creationId xmlns="" xmlns:a16="http://schemas.microsoft.com/office/drawing/2014/main" id="{9B7C3D4C-CD86-40A1-B417-6540E3D5C4CE}"/>
                </a:ext>
              </a:extLst>
            </p:cNvPr>
            <p:cNvSpPr>
              <a:spLocks/>
            </p:cNvSpPr>
            <p:nvPr/>
          </p:nvSpPr>
          <p:spPr bwMode="auto">
            <a:xfrm>
              <a:off x="896" y="2462"/>
              <a:ext cx="895" cy="294"/>
            </a:xfrm>
            <a:custGeom>
              <a:avLst/>
              <a:gdLst>
                <a:gd name="T0" fmla="*/ 0 w 398"/>
                <a:gd name="T1" fmla="*/ 1481 h 131"/>
                <a:gd name="T2" fmla="*/ 421 w 398"/>
                <a:gd name="T3" fmla="*/ 20 h 131"/>
                <a:gd name="T4" fmla="*/ 612 w 398"/>
                <a:gd name="T5" fmla="*/ 20 h 131"/>
                <a:gd name="T6" fmla="*/ 4527 w 398"/>
                <a:gd name="T7" fmla="*/ 20 h 131"/>
                <a:gd name="T8" fmla="*/ 546 w 398"/>
                <a:gd name="T9" fmla="*/ 101 h 131"/>
                <a:gd name="T10" fmla="*/ 0 w 398"/>
                <a:gd name="T11" fmla="*/ 1481 h 1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 h="131">
                  <a:moveTo>
                    <a:pt x="0" y="131"/>
                  </a:moveTo>
                  <a:cubicBezTo>
                    <a:pt x="2" y="106"/>
                    <a:pt x="15" y="27"/>
                    <a:pt x="37" y="2"/>
                  </a:cubicBezTo>
                  <a:cubicBezTo>
                    <a:pt x="39" y="1"/>
                    <a:pt x="54" y="2"/>
                    <a:pt x="54" y="2"/>
                  </a:cubicBezTo>
                  <a:cubicBezTo>
                    <a:pt x="398" y="2"/>
                    <a:pt x="398" y="2"/>
                    <a:pt x="398" y="2"/>
                  </a:cubicBezTo>
                  <a:cubicBezTo>
                    <a:pt x="326" y="0"/>
                    <a:pt x="56" y="8"/>
                    <a:pt x="48" y="9"/>
                  </a:cubicBezTo>
                  <a:cubicBezTo>
                    <a:pt x="34" y="10"/>
                    <a:pt x="10" y="51"/>
                    <a:pt x="0" y="1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746" name="Freeform 32">
              <a:extLst>
                <a:ext uri="{FF2B5EF4-FFF2-40B4-BE49-F238E27FC236}">
                  <a16:creationId xmlns="" xmlns:a16="http://schemas.microsoft.com/office/drawing/2014/main" id="{7DCD87F7-4C07-4564-9055-C57D1E534E60}"/>
                </a:ext>
              </a:extLst>
            </p:cNvPr>
            <p:cNvSpPr>
              <a:spLocks/>
            </p:cNvSpPr>
            <p:nvPr/>
          </p:nvSpPr>
          <p:spPr bwMode="auto">
            <a:xfrm>
              <a:off x="1843" y="2462"/>
              <a:ext cx="448" cy="164"/>
            </a:xfrm>
            <a:custGeom>
              <a:avLst/>
              <a:gdLst>
                <a:gd name="T0" fmla="*/ 2272 w 199"/>
                <a:gd name="T1" fmla="*/ 827 h 73"/>
                <a:gd name="T2" fmla="*/ 1952 w 199"/>
                <a:gd name="T3" fmla="*/ 20 h 73"/>
                <a:gd name="T4" fmla="*/ 1758 w 199"/>
                <a:gd name="T5" fmla="*/ 20 h 73"/>
                <a:gd name="T6" fmla="*/ 0 w 199"/>
                <a:gd name="T7" fmla="*/ 20 h 73"/>
                <a:gd name="T8" fmla="*/ 1733 w 199"/>
                <a:gd name="T9" fmla="*/ 137 h 73"/>
                <a:gd name="T10" fmla="*/ 2272 w 199"/>
                <a:gd name="T11" fmla="*/ 827 h 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9" h="73">
                  <a:moveTo>
                    <a:pt x="199" y="73"/>
                  </a:moveTo>
                  <a:cubicBezTo>
                    <a:pt x="193" y="45"/>
                    <a:pt x="183" y="16"/>
                    <a:pt x="171" y="2"/>
                  </a:cubicBezTo>
                  <a:cubicBezTo>
                    <a:pt x="169" y="1"/>
                    <a:pt x="154" y="2"/>
                    <a:pt x="154" y="2"/>
                  </a:cubicBezTo>
                  <a:cubicBezTo>
                    <a:pt x="0" y="2"/>
                    <a:pt x="0" y="2"/>
                    <a:pt x="0" y="2"/>
                  </a:cubicBezTo>
                  <a:cubicBezTo>
                    <a:pt x="71" y="0"/>
                    <a:pt x="144" y="11"/>
                    <a:pt x="152" y="12"/>
                  </a:cubicBezTo>
                  <a:cubicBezTo>
                    <a:pt x="166" y="13"/>
                    <a:pt x="186" y="33"/>
                    <a:pt x="199" y="73"/>
                  </a:cubicBezTo>
                  <a:close/>
                </a:path>
              </a:pathLst>
            </a:custGeom>
            <a:solidFill>
              <a:srgbClr val="BFBD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748" name="Freeform 34">
              <a:extLst>
                <a:ext uri="{FF2B5EF4-FFF2-40B4-BE49-F238E27FC236}">
                  <a16:creationId xmlns="" xmlns:a16="http://schemas.microsoft.com/office/drawing/2014/main" id="{35477368-3D61-4EE9-AF82-5730C337634F}"/>
                </a:ext>
              </a:extLst>
            </p:cNvPr>
            <p:cNvSpPr>
              <a:spLocks/>
            </p:cNvSpPr>
            <p:nvPr/>
          </p:nvSpPr>
          <p:spPr bwMode="auto">
            <a:xfrm>
              <a:off x="1634" y="2664"/>
              <a:ext cx="317" cy="126"/>
            </a:xfrm>
            <a:custGeom>
              <a:avLst/>
              <a:gdLst>
                <a:gd name="T0" fmla="*/ 0 w 141"/>
                <a:gd name="T1" fmla="*/ 639 h 56"/>
                <a:gd name="T2" fmla="*/ 9 w 141"/>
                <a:gd name="T3" fmla="*/ 92 h 56"/>
                <a:gd name="T4" fmla="*/ 101 w 141"/>
                <a:gd name="T5" fmla="*/ 0 h 56"/>
                <a:gd name="T6" fmla="*/ 1603 w 141"/>
                <a:gd name="T7" fmla="*/ 0 h 56"/>
                <a:gd name="T8" fmla="*/ 137 w 141"/>
                <a:gd name="T9" fmla="*/ 117 h 56"/>
                <a:gd name="T10" fmla="*/ 0 w 141"/>
                <a:gd name="T11" fmla="*/ 639 h 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1" h="56">
                  <a:moveTo>
                    <a:pt x="0" y="56"/>
                  </a:moveTo>
                  <a:cubicBezTo>
                    <a:pt x="0" y="40"/>
                    <a:pt x="0" y="14"/>
                    <a:pt x="1" y="8"/>
                  </a:cubicBezTo>
                  <a:cubicBezTo>
                    <a:pt x="1" y="2"/>
                    <a:pt x="2" y="0"/>
                    <a:pt x="9" y="0"/>
                  </a:cubicBezTo>
                  <a:cubicBezTo>
                    <a:pt x="16" y="0"/>
                    <a:pt x="141" y="0"/>
                    <a:pt x="141" y="0"/>
                  </a:cubicBezTo>
                  <a:cubicBezTo>
                    <a:pt x="117" y="4"/>
                    <a:pt x="17" y="4"/>
                    <a:pt x="12" y="10"/>
                  </a:cubicBezTo>
                  <a:cubicBezTo>
                    <a:pt x="6" y="15"/>
                    <a:pt x="1" y="43"/>
                    <a:pt x="0"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751" name="Freeform 37">
              <a:extLst>
                <a:ext uri="{FF2B5EF4-FFF2-40B4-BE49-F238E27FC236}">
                  <a16:creationId xmlns="" xmlns:a16="http://schemas.microsoft.com/office/drawing/2014/main" id="{B3424456-14CE-48B9-87DE-2C868B8731FC}"/>
                </a:ext>
              </a:extLst>
            </p:cNvPr>
            <p:cNvSpPr>
              <a:spLocks/>
            </p:cNvSpPr>
            <p:nvPr/>
          </p:nvSpPr>
          <p:spPr bwMode="auto">
            <a:xfrm>
              <a:off x="2116" y="2891"/>
              <a:ext cx="216" cy="131"/>
            </a:xfrm>
            <a:custGeom>
              <a:avLst/>
              <a:gdLst>
                <a:gd name="T0" fmla="*/ 1049 w 96"/>
                <a:gd name="T1" fmla="*/ 0 h 58"/>
                <a:gd name="T2" fmla="*/ 1049 w 96"/>
                <a:gd name="T3" fmla="*/ 551 h 58"/>
                <a:gd name="T4" fmla="*/ 0 w 96"/>
                <a:gd name="T5" fmla="*/ 669 h 58"/>
                <a:gd name="T6" fmla="*/ 947 w 96"/>
                <a:gd name="T7" fmla="*/ 402 h 58"/>
                <a:gd name="T8" fmla="*/ 1049 w 96"/>
                <a:gd name="T9" fmla="*/ 0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58">
                  <a:moveTo>
                    <a:pt x="92" y="0"/>
                  </a:moveTo>
                  <a:cubicBezTo>
                    <a:pt x="94" y="22"/>
                    <a:pt x="96" y="38"/>
                    <a:pt x="92" y="48"/>
                  </a:cubicBezTo>
                  <a:cubicBezTo>
                    <a:pt x="90" y="56"/>
                    <a:pt x="45" y="58"/>
                    <a:pt x="0" y="58"/>
                  </a:cubicBezTo>
                  <a:cubicBezTo>
                    <a:pt x="34" y="56"/>
                    <a:pt x="70" y="55"/>
                    <a:pt x="83" y="35"/>
                  </a:cubicBezTo>
                  <a:cubicBezTo>
                    <a:pt x="94" y="18"/>
                    <a:pt x="92" y="0"/>
                    <a:pt x="92" y="0"/>
                  </a:cubicBezTo>
                </a:path>
              </a:pathLst>
            </a:custGeom>
            <a:solidFill>
              <a:srgbClr val="B8CF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752" name="Freeform 38">
              <a:extLst>
                <a:ext uri="{FF2B5EF4-FFF2-40B4-BE49-F238E27FC236}">
                  <a16:creationId xmlns="" xmlns:a16="http://schemas.microsoft.com/office/drawing/2014/main" id="{8F8D692D-6EC5-4445-A1B8-6635BB89A243}"/>
                </a:ext>
              </a:extLst>
            </p:cNvPr>
            <p:cNvSpPr>
              <a:spLocks/>
            </p:cNvSpPr>
            <p:nvPr/>
          </p:nvSpPr>
          <p:spPr bwMode="auto">
            <a:xfrm>
              <a:off x="2023" y="3114"/>
              <a:ext cx="300" cy="43"/>
            </a:xfrm>
            <a:custGeom>
              <a:avLst/>
              <a:gdLst>
                <a:gd name="T0" fmla="*/ 0 w 133"/>
                <a:gd name="T1" fmla="*/ 220 h 19"/>
                <a:gd name="T2" fmla="*/ 1389 w 133"/>
                <a:gd name="T3" fmla="*/ 138 h 19"/>
                <a:gd name="T4" fmla="*/ 1527 w 133"/>
                <a:gd name="T5" fmla="*/ 0 h 19"/>
                <a:gd name="T6" fmla="*/ 0 w 133"/>
                <a:gd name="T7" fmla="*/ 22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19">
                  <a:moveTo>
                    <a:pt x="0" y="19"/>
                  </a:moveTo>
                  <a:cubicBezTo>
                    <a:pt x="12" y="19"/>
                    <a:pt x="101" y="17"/>
                    <a:pt x="121" y="12"/>
                  </a:cubicBezTo>
                  <a:cubicBezTo>
                    <a:pt x="133" y="10"/>
                    <a:pt x="133" y="0"/>
                    <a:pt x="133" y="0"/>
                  </a:cubicBezTo>
                  <a:cubicBezTo>
                    <a:pt x="131" y="4"/>
                    <a:pt x="41" y="18"/>
                    <a:pt x="0" y="19"/>
                  </a:cubicBezTo>
                  <a:close/>
                </a:path>
              </a:pathLst>
            </a:custGeom>
            <a:solidFill>
              <a:srgbClr val="7D98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753" name="Freeform 39">
              <a:extLst>
                <a:ext uri="{FF2B5EF4-FFF2-40B4-BE49-F238E27FC236}">
                  <a16:creationId xmlns="" xmlns:a16="http://schemas.microsoft.com/office/drawing/2014/main" id="{98D60C81-3584-4A7E-BE6A-8E447D2FFF71}"/>
                </a:ext>
              </a:extLst>
            </p:cNvPr>
            <p:cNvSpPr>
              <a:spLocks/>
            </p:cNvSpPr>
            <p:nvPr/>
          </p:nvSpPr>
          <p:spPr bwMode="auto">
            <a:xfrm>
              <a:off x="1832" y="2797"/>
              <a:ext cx="491" cy="45"/>
            </a:xfrm>
            <a:custGeom>
              <a:avLst/>
              <a:gdLst>
                <a:gd name="T0" fmla="*/ 2466 w 218"/>
                <a:gd name="T1" fmla="*/ 0 h 20"/>
                <a:gd name="T2" fmla="*/ 2480 w 218"/>
                <a:gd name="T3" fmla="*/ 182 h 20"/>
                <a:gd name="T4" fmla="*/ 1842 w 218"/>
                <a:gd name="T5" fmla="*/ 182 h 20"/>
                <a:gd name="T6" fmla="*/ 0 w 218"/>
                <a:gd name="T7" fmla="*/ 227 h 20"/>
                <a:gd name="T8" fmla="*/ 1953 w 218"/>
                <a:gd name="T9" fmla="*/ 117 h 20"/>
                <a:gd name="T10" fmla="*/ 2466 w 218"/>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8" h="20">
                  <a:moveTo>
                    <a:pt x="216" y="0"/>
                  </a:moveTo>
                  <a:cubicBezTo>
                    <a:pt x="218" y="4"/>
                    <a:pt x="217" y="16"/>
                    <a:pt x="217" y="16"/>
                  </a:cubicBezTo>
                  <a:cubicBezTo>
                    <a:pt x="217" y="16"/>
                    <a:pt x="192" y="15"/>
                    <a:pt x="161" y="16"/>
                  </a:cubicBezTo>
                  <a:cubicBezTo>
                    <a:pt x="131" y="18"/>
                    <a:pt x="0" y="20"/>
                    <a:pt x="0" y="20"/>
                  </a:cubicBezTo>
                  <a:cubicBezTo>
                    <a:pt x="23" y="15"/>
                    <a:pt x="156" y="11"/>
                    <a:pt x="171" y="10"/>
                  </a:cubicBezTo>
                  <a:cubicBezTo>
                    <a:pt x="187" y="9"/>
                    <a:pt x="214" y="4"/>
                    <a:pt x="216" y="0"/>
                  </a:cubicBezTo>
                  <a:close/>
                </a:path>
              </a:pathLst>
            </a:custGeom>
            <a:solidFill>
              <a:srgbClr val="ABAA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754" name="Freeform 40">
              <a:extLst>
                <a:ext uri="{FF2B5EF4-FFF2-40B4-BE49-F238E27FC236}">
                  <a16:creationId xmlns="" xmlns:a16="http://schemas.microsoft.com/office/drawing/2014/main" id="{3FCD8773-2F9E-4498-8B89-670FA553096F}"/>
                </a:ext>
              </a:extLst>
            </p:cNvPr>
            <p:cNvSpPr>
              <a:spLocks/>
            </p:cNvSpPr>
            <p:nvPr/>
          </p:nvSpPr>
          <p:spPr bwMode="auto">
            <a:xfrm>
              <a:off x="896" y="3146"/>
              <a:ext cx="92" cy="60"/>
            </a:xfrm>
            <a:custGeom>
              <a:avLst/>
              <a:gdLst>
                <a:gd name="T0" fmla="*/ 0 w 41"/>
                <a:gd name="T1" fmla="*/ 0 h 27"/>
                <a:gd name="T2" fmla="*/ 0 w 41"/>
                <a:gd name="T3" fmla="*/ 198 h 27"/>
                <a:gd name="T4" fmla="*/ 227 w 41"/>
                <a:gd name="T5" fmla="*/ 296 h 27"/>
                <a:gd name="T6" fmla="*/ 462 w 41"/>
                <a:gd name="T7" fmla="*/ 198 h 27"/>
                <a:gd name="T8" fmla="*/ 462 w 41"/>
                <a:gd name="T9" fmla="*/ 64 h 27"/>
                <a:gd name="T10" fmla="*/ 0 w 41"/>
                <a:gd name="T11" fmla="*/ 0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 h="27">
                  <a:moveTo>
                    <a:pt x="0" y="0"/>
                  </a:moveTo>
                  <a:cubicBezTo>
                    <a:pt x="0" y="18"/>
                    <a:pt x="0" y="18"/>
                    <a:pt x="0" y="18"/>
                  </a:cubicBezTo>
                  <a:cubicBezTo>
                    <a:pt x="0" y="23"/>
                    <a:pt x="9" y="27"/>
                    <a:pt x="20" y="27"/>
                  </a:cubicBezTo>
                  <a:cubicBezTo>
                    <a:pt x="32" y="27"/>
                    <a:pt x="41" y="23"/>
                    <a:pt x="41" y="18"/>
                  </a:cubicBezTo>
                  <a:cubicBezTo>
                    <a:pt x="41" y="6"/>
                    <a:pt x="41" y="6"/>
                    <a:pt x="41" y="6"/>
                  </a:cubicBezTo>
                  <a:cubicBezTo>
                    <a:pt x="24" y="5"/>
                    <a:pt x="9" y="4"/>
                    <a:pt x="0" y="0"/>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PT" sz="2800">
                <a:latin typeface="+mj-lt"/>
              </a:endParaRPr>
            </a:p>
          </p:txBody>
        </p:sp>
        <p:sp>
          <p:nvSpPr>
            <p:cNvPr id="755" name="Freeform 41">
              <a:extLst>
                <a:ext uri="{FF2B5EF4-FFF2-40B4-BE49-F238E27FC236}">
                  <a16:creationId xmlns="" xmlns:a16="http://schemas.microsoft.com/office/drawing/2014/main" id="{99F677C3-99E8-42E7-8DC9-2816205B64E0}"/>
                </a:ext>
              </a:extLst>
            </p:cNvPr>
            <p:cNvSpPr>
              <a:spLocks/>
            </p:cNvSpPr>
            <p:nvPr/>
          </p:nvSpPr>
          <p:spPr bwMode="auto">
            <a:xfrm>
              <a:off x="2217" y="3146"/>
              <a:ext cx="92" cy="60"/>
            </a:xfrm>
            <a:custGeom>
              <a:avLst/>
              <a:gdLst>
                <a:gd name="T0" fmla="*/ 462 w 41"/>
                <a:gd name="T1" fmla="*/ 0 h 27"/>
                <a:gd name="T2" fmla="*/ 462 w 41"/>
                <a:gd name="T3" fmla="*/ 198 h 27"/>
                <a:gd name="T4" fmla="*/ 227 w 41"/>
                <a:gd name="T5" fmla="*/ 296 h 27"/>
                <a:gd name="T6" fmla="*/ 0 w 41"/>
                <a:gd name="T7" fmla="*/ 198 h 27"/>
                <a:gd name="T8" fmla="*/ 0 w 41"/>
                <a:gd name="T9" fmla="*/ 64 h 27"/>
                <a:gd name="T10" fmla="*/ 462 w 41"/>
                <a:gd name="T11" fmla="*/ 0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 h="27">
                  <a:moveTo>
                    <a:pt x="41" y="0"/>
                  </a:moveTo>
                  <a:cubicBezTo>
                    <a:pt x="41" y="18"/>
                    <a:pt x="41" y="18"/>
                    <a:pt x="41" y="18"/>
                  </a:cubicBezTo>
                  <a:cubicBezTo>
                    <a:pt x="41" y="23"/>
                    <a:pt x="32" y="27"/>
                    <a:pt x="20" y="27"/>
                  </a:cubicBezTo>
                  <a:cubicBezTo>
                    <a:pt x="9" y="27"/>
                    <a:pt x="0" y="23"/>
                    <a:pt x="0" y="18"/>
                  </a:cubicBezTo>
                  <a:cubicBezTo>
                    <a:pt x="0" y="6"/>
                    <a:pt x="0" y="6"/>
                    <a:pt x="0" y="6"/>
                  </a:cubicBezTo>
                  <a:cubicBezTo>
                    <a:pt x="17" y="5"/>
                    <a:pt x="32" y="4"/>
                    <a:pt x="41" y="0"/>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PT" sz="2800">
                <a:latin typeface="+mj-lt"/>
              </a:endParaRPr>
            </a:p>
          </p:txBody>
        </p:sp>
        <p:sp>
          <p:nvSpPr>
            <p:cNvPr id="757" name="Freeform 43">
              <a:extLst>
                <a:ext uri="{FF2B5EF4-FFF2-40B4-BE49-F238E27FC236}">
                  <a16:creationId xmlns="" xmlns:a16="http://schemas.microsoft.com/office/drawing/2014/main" id="{C3264E0A-0D5E-4F02-830D-072729D72558}"/>
                </a:ext>
              </a:extLst>
            </p:cNvPr>
            <p:cNvSpPr>
              <a:spLocks/>
            </p:cNvSpPr>
            <p:nvPr/>
          </p:nvSpPr>
          <p:spPr bwMode="auto">
            <a:xfrm>
              <a:off x="1616" y="2642"/>
              <a:ext cx="689" cy="207"/>
            </a:xfrm>
            <a:custGeom>
              <a:avLst/>
              <a:gdLst>
                <a:gd name="T0" fmla="*/ 3483 w 306"/>
                <a:gd name="T1" fmla="*/ 0 h 92"/>
                <a:gd name="T2" fmla="*/ 3483 w 306"/>
                <a:gd name="T3" fmla="*/ 0 h 92"/>
                <a:gd name="T4" fmla="*/ 126 w 306"/>
                <a:gd name="T5" fmla="*/ 0 h 92"/>
                <a:gd name="T6" fmla="*/ 11 w 306"/>
                <a:gd name="T7" fmla="*/ 92 h 92"/>
                <a:gd name="T8" fmla="*/ 0 w 306"/>
                <a:gd name="T9" fmla="*/ 801 h 92"/>
                <a:gd name="T10" fmla="*/ 0 w 306"/>
                <a:gd name="T11" fmla="*/ 1028 h 92"/>
                <a:gd name="T12" fmla="*/ 25 w 306"/>
                <a:gd name="T13" fmla="*/ 1049 h 92"/>
                <a:gd name="T14" fmla="*/ 45 w 306"/>
                <a:gd name="T15" fmla="*/ 1028 h 92"/>
                <a:gd name="T16" fmla="*/ 45 w 306"/>
                <a:gd name="T17" fmla="*/ 801 h 92"/>
                <a:gd name="T18" fmla="*/ 56 w 306"/>
                <a:gd name="T19" fmla="*/ 101 h 92"/>
                <a:gd name="T20" fmla="*/ 126 w 306"/>
                <a:gd name="T21" fmla="*/ 45 h 92"/>
                <a:gd name="T22" fmla="*/ 3483 w 306"/>
                <a:gd name="T23" fmla="*/ 45 h 92"/>
                <a:gd name="T24" fmla="*/ 3492 w 306"/>
                <a:gd name="T25" fmla="*/ 45 h 92"/>
                <a:gd name="T26" fmla="*/ 3483 w 306"/>
                <a:gd name="T27" fmla="*/ 0 h 9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06" h="92">
                  <a:moveTo>
                    <a:pt x="305" y="0"/>
                  </a:moveTo>
                  <a:cubicBezTo>
                    <a:pt x="305" y="0"/>
                    <a:pt x="305" y="0"/>
                    <a:pt x="305" y="0"/>
                  </a:cubicBezTo>
                  <a:cubicBezTo>
                    <a:pt x="11" y="0"/>
                    <a:pt x="11" y="0"/>
                    <a:pt x="11" y="0"/>
                  </a:cubicBezTo>
                  <a:cubicBezTo>
                    <a:pt x="8" y="0"/>
                    <a:pt x="2" y="0"/>
                    <a:pt x="1" y="8"/>
                  </a:cubicBezTo>
                  <a:cubicBezTo>
                    <a:pt x="0" y="25"/>
                    <a:pt x="0" y="69"/>
                    <a:pt x="0" y="70"/>
                  </a:cubicBezTo>
                  <a:cubicBezTo>
                    <a:pt x="0" y="90"/>
                    <a:pt x="0" y="90"/>
                    <a:pt x="0" y="90"/>
                  </a:cubicBezTo>
                  <a:cubicBezTo>
                    <a:pt x="0" y="91"/>
                    <a:pt x="1" y="92"/>
                    <a:pt x="2" y="92"/>
                  </a:cubicBezTo>
                  <a:cubicBezTo>
                    <a:pt x="4" y="92"/>
                    <a:pt x="4" y="91"/>
                    <a:pt x="4" y="90"/>
                  </a:cubicBezTo>
                  <a:cubicBezTo>
                    <a:pt x="4" y="70"/>
                    <a:pt x="4" y="70"/>
                    <a:pt x="4" y="70"/>
                  </a:cubicBezTo>
                  <a:cubicBezTo>
                    <a:pt x="4" y="70"/>
                    <a:pt x="4" y="25"/>
                    <a:pt x="5" y="9"/>
                  </a:cubicBezTo>
                  <a:cubicBezTo>
                    <a:pt x="5" y="5"/>
                    <a:pt x="8" y="4"/>
                    <a:pt x="11" y="4"/>
                  </a:cubicBezTo>
                  <a:cubicBezTo>
                    <a:pt x="305" y="4"/>
                    <a:pt x="305" y="4"/>
                    <a:pt x="305" y="4"/>
                  </a:cubicBezTo>
                  <a:cubicBezTo>
                    <a:pt x="305" y="4"/>
                    <a:pt x="306" y="4"/>
                    <a:pt x="306" y="4"/>
                  </a:cubicBezTo>
                  <a:cubicBezTo>
                    <a:pt x="306" y="3"/>
                    <a:pt x="305" y="2"/>
                    <a:pt x="305" y="0"/>
                  </a:cubicBezTo>
                  <a:close/>
                </a:path>
              </a:pathLst>
            </a:custGeom>
            <a:noFill/>
            <a:ln w="4763" cap="rnd">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PT" sz="2800">
                <a:latin typeface="+mj-lt"/>
              </a:endParaRPr>
            </a:p>
          </p:txBody>
        </p:sp>
        <p:sp>
          <p:nvSpPr>
            <p:cNvPr id="758" name="Freeform 44">
              <a:extLst>
                <a:ext uri="{FF2B5EF4-FFF2-40B4-BE49-F238E27FC236}">
                  <a16:creationId xmlns="" xmlns:a16="http://schemas.microsoft.com/office/drawing/2014/main" id="{ABEB9A9C-4884-4077-99AA-3A3A9201A592}"/>
                </a:ext>
              </a:extLst>
            </p:cNvPr>
            <p:cNvSpPr>
              <a:spLocks/>
            </p:cNvSpPr>
            <p:nvPr/>
          </p:nvSpPr>
          <p:spPr bwMode="auto">
            <a:xfrm>
              <a:off x="862" y="2781"/>
              <a:ext cx="1479" cy="387"/>
            </a:xfrm>
            <a:custGeom>
              <a:avLst/>
              <a:gdLst>
                <a:gd name="T0" fmla="*/ 7413 w 657"/>
                <a:gd name="T1" fmla="*/ 0 h 172"/>
                <a:gd name="T2" fmla="*/ 7413 w 657"/>
                <a:gd name="T3" fmla="*/ 320 h 172"/>
                <a:gd name="T4" fmla="*/ 7485 w 657"/>
                <a:gd name="T5" fmla="*/ 603 h 172"/>
                <a:gd name="T6" fmla="*/ 7424 w 657"/>
                <a:gd name="T7" fmla="*/ 1766 h 172"/>
                <a:gd name="T8" fmla="*/ 6465 w 657"/>
                <a:gd name="T9" fmla="*/ 1924 h 172"/>
                <a:gd name="T10" fmla="*/ 3755 w 657"/>
                <a:gd name="T11" fmla="*/ 1960 h 172"/>
                <a:gd name="T12" fmla="*/ 3755 w 657"/>
                <a:gd name="T13" fmla="*/ 1960 h 172"/>
                <a:gd name="T14" fmla="*/ 1038 w 657"/>
                <a:gd name="T15" fmla="*/ 1924 h 172"/>
                <a:gd name="T16" fmla="*/ 72 w 657"/>
                <a:gd name="T17" fmla="*/ 1766 h 172"/>
                <a:gd name="T18" fmla="*/ 11 w 657"/>
                <a:gd name="T19" fmla="*/ 603 h 172"/>
                <a:gd name="T20" fmla="*/ 81 w 657"/>
                <a:gd name="T21" fmla="*/ 320 h 172"/>
                <a:gd name="T22" fmla="*/ 81 w 657"/>
                <a:gd name="T23" fmla="*/ 0 h 1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57" h="172">
                  <a:moveTo>
                    <a:pt x="650" y="0"/>
                  </a:moveTo>
                  <a:cubicBezTo>
                    <a:pt x="651" y="7"/>
                    <a:pt x="651" y="23"/>
                    <a:pt x="650" y="28"/>
                  </a:cubicBezTo>
                  <a:cubicBezTo>
                    <a:pt x="655" y="32"/>
                    <a:pt x="655" y="34"/>
                    <a:pt x="656" y="53"/>
                  </a:cubicBezTo>
                  <a:cubicBezTo>
                    <a:pt x="657" y="72"/>
                    <a:pt x="656" y="142"/>
                    <a:pt x="651" y="155"/>
                  </a:cubicBezTo>
                  <a:cubicBezTo>
                    <a:pt x="646" y="168"/>
                    <a:pt x="603" y="167"/>
                    <a:pt x="567" y="169"/>
                  </a:cubicBezTo>
                  <a:cubicBezTo>
                    <a:pt x="527" y="171"/>
                    <a:pt x="405" y="172"/>
                    <a:pt x="329" y="172"/>
                  </a:cubicBezTo>
                  <a:cubicBezTo>
                    <a:pt x="329" y="172"/>
                    <a:pt x="329" y="172"/>
                    <a:pt x="329" y="172"/>
                  </a:cubicBezTo>
                  <a:cubicBezTo>
                    <a:pt x="252" y="172"/>
                    <a:pt x="130" y="171"/>
                    <a:pt x="91" y="169"/>
                  </a:cubicBezTo>
                  <a:cubicBezTo>
                    <a:pt x="54" y="167"/>
                    <a:pt x="11" y="168"/>
                    <a:pt x="6" y="155"/>
                  </a:cubicBezTo>
                  <a:cubicBezTo>
                    <a:pt x="1" y="142"/>
                    <a:pt x="0" y="72"/>
                    <a:pt x="1" y="53"/>
                  </a:cubicBezTo>
                  <a:cubicBezTo>
                    <a:pt x="3" y="34"/>
                    <a:pt x="3" y="32"/>
                    <a:pt x="7" y="28"/>
                  </a:cubicBezTo>
                  <a:cubicBezTo>
                    <a:pt x="6" y="23"/>
                    <a:pt x="7" y="7"/>
                    <a:pt x="7" y="0"/>
                  </a:cubicBezTo>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PT" sz="2800">
                <a:latin typeface="+mj-lt"/>
              </a:endParaRPr>
            </a:p>
          </p:txBody>
        </p:sp>
        <p:sp>
          <p:nvSpPr>
            <p:cNvPr id="760" name="Freeform 46">
              <a:extLst>
                <a:ext uri="{FF2B5EF4-FFF2-40B4-BE49-F238E27FC236}">
                  <a16:creationId xmlns="" xmlns:a16="http://schemas.microsoft.com/office/drawing/2014/main" id="{2724E4BA-58EE-43F7-973A-2653E707B170}"/>
                </a:ext>
              </a:extLst>
            </p:cNvPr>
            <p:cNvSpPr>
              <a:spLocks/>
            </p:cNvSpPr>
            <p:nvPr/>
          </p:nvSpPr>
          <p:spPr bwMode="auto">
            <a:xfrm>
              <a:off x="1010" y="2513"/>
              <a:ext cx="1200" cy="1"/>
            </a:xfrm>
            <a:custGeom>
              <a:avLst/>
              <a:gdLst>
                <a:gd name="T0" fmla="*/ 1200 w 1200"/>
                <a:gd name="T1" fmla="*/ 0 h 1"/>
                <a:gd name="T2" fmla="*/ 592 w 1200"/>
                <a:gd name="T3" fmla="*/ 0 h 1"/>
                <a:gd name="T4" fmla="*/ 592 w 1200"/>
                <a:gd name="T5" fmla="*/ 0 h 1"/>
                <a:gd name="T6" fmla="*/ 0 w 1200"/>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0" h="1">
                  <a:moveTo>
                    <a:pt x="1200" y="0"/>
                  </a:moveTo>
                  <a:lnTo>
                    <a:pt x="592" y="0"/>
                  </a:lnTo>
                  <a:lnTo>
                    <a:pt x="0" y="0"/>
                  </a:lnTo>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PT" sz="2800">
                <a:latin typeface="+mj-lt"/>
              </a:endParaRPr>
            </a:p>
          </p:txBody>
        </p:sp>
        <p:sp>
          <p:nvSpPr>
            <p:cNvPr id="762" name="Freeform 48">
              <a:extLst>
                <a:ext uri="{FF2B5EF4-FFF2-40B4-BE49-F238E27FC236}">
                  <a16:creationId xmlns="" xmlns:a16="http://schemas.microsoft.com/office/drawing/2014/main" id="{46C177E8-F8A1-43B2-AF92-C847C45F5C22}"/>
                </a:ext>
              </a:extLst>
            </p:cNvPr>
            <p:cNvSpPr>
              <a:spLocks/>
            </p:cNvSpPr>
            <p:nvPr/>
          </p:nvSpPr>
          <p:spPr bwMode="auto">
            <a:xfrm>
              <a:off x="875" y="2453"/>
              <a:ext cx="1454" cy="357"/>
            </a:xfrm>
            <a:custGeom>
              <a:avLst/>
              <a:gdLst>
                <a:gd name="T0" fmla="*/ 3682 w 646"/>
                <a:gd name="T1" fmla="*/ 1801 h 159"/>
                <a:gd name="T2" fmla="*/ 6671 w 646"/>
                <a:gd name="T3" fmla="*/ 1765 h 159"/>
                <a:gd name="T4" fmla="*/ 7331 w 646"/>
                <a:gd name="T5" fmla="*/ 1574 h 159"/>
                <a:gd name="T6" fmla="*/ 6820 w 646"/>
                <a:gd name="T7" fmla="*/ 0 h 159"/>
                <a:gd name="T8" fmla="*/ 3682 w 646"/>
                <a:gd name="T9" fmla="*/ 0 h 159"/>
                <a:gd name="T10" fmla="*/ 3682 w 646"/>
                <a:gd name="T11" fmla="*/ 0 h 159"/>
                <a:gd name="T12" fmla="*/ 547 w 646"/>
                <a:gd name="T13" fmla="*/ 0 h 159"/>
                <a:gd name="T14" fmla="*/ 36 w 646"/>
                <a:gd name="T15" fmla="*/ 1574 h 159"/>
                <a:gd name="T16" fmla="*/ 693 w 646"/>
                <a:gd name="T17" fmla="*/ 1765 h 159"/>
                <a:gd name="T18" fmla="*/ 3682 w 646"/>
                <a:gd name="T19" fmla="*/ 1801 h 1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46" h="159">
                  <a:moveTo>
                    <a:pt x="323" y="159"/>
                  </a:moveTo>
                  <a:cubicBezTo>
                    <a:pt x="369" y="159"/>
                    <a:pt x="522" y="158"/>
                    <a:pt x="585" y="156"/>
                  </a:cubicBezTo>
                  <a:cubicBezTo>
                    <a:pt x="646" y="154"/>
                    <a:pt x="645" y="150"/>
                    <a:pt x="643" y="139"/>
                  </a:cubicBezTo>
                  <a:cubicBezTo>
                    <a:pt x="638" y="82"/>
                    <a:pt x="615" y="0"/>
                    <a:pt x="598" y="0"/>
                  </a:cubicBezTo>
                  <a:cubicBezTo>
                    <a:pt x="581" y="0"/>
                    <a:pt x="420" y="0"/>
                    <a:pt x="323" y="0"/>
                  </a:cubicBezTo>
                  <a:cubicBezTo>
                    <a:pt x="323" y="0"/>
                    <a:pt x="323" y="0"/>
                    <a:pt x="323" y="0"/>
                  </a:cubicBezTo>
                  <a:cubicBezTo>
                    <a:pt x="226" y="0"/>
                    <a:pt x="65" y="0"/>
                    <a:pt x="48" y="0"/>
                  </a:cubicBezTo>
                  <a:cubicBezTo>
                    <a:pt x="31" y="0"/>
                    <a:pt x="8" y="82"/>
                    <a:pt x="3" y="139"/>
                  </a:cubicBezTo>
                  <a:cubicBezTo>
                    <a:pt x="1" y="150"/>
                    <a:pt x="0" y="154"/>
                    <a:pt x="61" y="156"/>
                  </a:cubicBezTo>
                  <a:cubicBezTo>
                    <a:pt x="124" y="158"/>
                    <a:pt x="277" y="159"/>
                    <a:pt x="323" y="159"/>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PT" sz="2800">
                <a:latin typeface="+mj-lt"/>
              </a:endParaRPr>
            </a:p>
          </p:txBody>
        </p:sp>
        <p:sp>
          <p:nvSpPr>
            <p:cNvPr id="763" name="Freeform 49">
              <a:extLst>
                <a:ext uri="{FF2B5EF4-FFF2-40B4-BE49-F238E27FC236}">
                  <a16:creationId xmlns="" xmlns:a16="http://schemas.microsoft.com/office/drawing/2014/main" id="{F6D8B404-A011-4628-B7E0-79115C1A82DF}"/>
                </a:ext>
              </a:extLst>
            </p:cNvPr>
            <p:cNvSpPr>
              <a:spLocks/>
            </p:cNvSpPr>
            <p:nvPr/>
          </p:nvSpPr>
          <p:spPr bwMode="auto">
            <a:xfrm>
              <a:off x="878" y="2837"/>
              <a:ext cx="1447" cy="12"/>
            </a:xfrm>
            <a:custGeom>
              <a:avLst/>
              <a:gdLst>
                <a:gd name="T0" fmla="*/ 7327 w 643"/>
                <a:gd name="T1" fmla="*/ 41 h 5"/>
                <a:gd name="T2" fmla="*/ 6544 w 643"/>
                <a:gd name="T3" fmla="*/ 29 h 5"/>
                <a:gd name="T4" fmla="*/ 3673 w 643"/>
                <a:gd name="T5" fmla="*/ 70 h 5"/>
                <a:gd name="T6" fmla="*/ 3673 w 643"/>
                <a:gd name="T7" fmla="*/ 70 h 5"/>
                <a:gd name="T8" fmla="*/ 785 w 643"/>
                <a:gd name="T9" fmla="*/ 29 h 5"/>
                <a:gd name="T10" fmla="*/ 0 w 643"/>
                <a:gd name="T11" fmla="*/ 41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3" h="5">
                  <a:moveTo>
                    <a:pt x="643" y="3"/>
                  </a:moveTo>
                  <a:cubicBezTo>
                    <a:pt x="637" y="0"/>
                    <a:pt x="602" y="2"/>
                    <a:pt x="574" y="2"/>
                  </a:cubicBezTo>
                  <a:cubicBezTo>
                    <a:pt x="511" y="4"/>
                    <a:pt x="368" y="5"/>
                    <a:pt x="322" y="5"/>
                  </a:cubicBezTo>
                  <a:cubicBezTo>
                    <a:pt x="322" y="5"/>
                    <a:pt x="322" y="5"/>
                    <a:pt x="322" y="5"/>
                  </a:cubicBezTo>
                  <a:cubicBezTo>
                    <a:pt x="276" y="5"/>
                    <a:pt x="132" y="4"/>
                    <a:pt x="69" y="2"/>
                  </a:cubicBezTo>
                  <a:cubicBezTo>
                    <a:pt x="41" y="2"/>
                    <a:pt x="6" y="0"/>
                    <a:pt x="0" y="3"/>
                  </a:cubicBezTo>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PT" sz="2800">
                <a:latin typeface="+mj-lt"/>
              </a:endParaRPr>
            </a:p>
          </p:txBody>
        </p:sp>
        <p:sp>
          <p:nvSpPr>
            <p:cNvPr id="765" name="Freeform 51">
              <a:extLst>
                <a:ext uri="{FF2B5EF4-FFF2-40B4-BE49-F238E27FC236}">
                  <a16:creationId xmlns="" xmlns:a16="http://schemas.microsoft.com/office/drawing/2014/main" id="{3BA9BA4A-92CC-4182-86EF-CDFDFB6AAE29}"/>
                </a:ext>
              </a:extLst>
            </p:cNvPr>
            <p:cNvSpPr>
              <a:spLocks/>
            </p:cNvSpPr>
            <p:nvPr/>
          </p:nvSpPr>
          <p:spPr bwMode="auto">
            <a:xfrm>
              <a:off x="873" y="3038"/>
              <a:ext cx="1459" cy="22"/>
            </a:xfrm>
            <a:custGeom>
              <a:avLst/>
              <a:gdLst>
                <a:gd name="T0" fmla="*/ 7396 w 648"/>
                <a:gd name="T1" fmla="*/ 0 h 10"/>
                <a:gd name="T2" fmla="*/ 3702 w 648"/>
                <a:gd name="T3" fmla="*/ 106 h 10"/>
                <a:gd name="T4" fmla="*/ 3702 w 648"/>
                <a:gd name="T5" fmla="*/ 106 h 10"/>
                <a:gd name="T6" fmla="*/ 0 w 648"/>
                <a:gd name="T7" fmla="*/ 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8" h="10">
                  <a:moveTo>
                    <a:pt x="648" y="0"/>
                  </a:moveTo>
                  <a:cubicBezTo>
                    <a:pt x="644" y="5"/>
                    <a:pt x="418" y="10"/>
                    <a:pt x="324" y="10"/>
                  </a:cubicBezTo>
                  <a:cubicBezTo>
                    <a:pt x="324" y="10"/>
                    <a:pt x="324" y="10"/>
                    <a:pt x="324" y="10"/>
                  </a:cubicBezTo>
                  <a:cubicBezTo>
                    <a:pt x="229" y="10"/>
                    <a:pt x="4" y="5"/>
                    <a:pt x="0" y="0"/>
                  </a:cubicBezTo>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PT" sz="2800">
                <a:latin typeface="+mj-lt"/>
              </a:endParaRPr>
            </a:p>
          </p:txBody>
        </p:sp>
        <p:sp>
          <p:nvSpPr>
            <p:cNvPr id="766" name="Freeform 52">
              <a:extLst>
                <a:ext uri="{FF2B5EF4-FFF2-40B4-BE49-F238E27FC236}">
                  <a16:creationId xmlns="" xmlns:a16="http://schemas.microsoft.com/office/drawing/2014/main" id="{DA4E49AC-35AE-4282-A03F-E8A6E0A8A5CF}"/>
                </a:ext>
              </a:extLst>
            </p:cNvPr>
            <p:cNvSpPr>
              <a:spLocks/>
            </p:cNvSpPr>
            <p:nvPr/>
          </p:nvSpPr>
          <p:spPr bwMode="auto">
            <a:xfrm>
              <a:off x="871" y="3101"/>
              <a:ext cx="1463" cy="67"/>
            </a:xfrm>
            <a:custGeom>
              <a:avLst/>
              <a:gdLst>
                <a:gd name="T0" fmla="*/ 6419 w 650"/>
                <a:gd name="T1" fmla="*/ 109 h 30"/>
                <a:gd name="T2" fmla="*/ 3709 w 650"/>
                <a:gd name="T3" fmla="*/ 145 h 30"/>
                <a:gd name="T4" fmla="*/ 3709 w 650"/>
                <a:gd name="T5" fmla="*/ 145 h 30"/>
                <a:gd name="T6" fmla="*/ 993 w 650"/>
                <a:gd name="T7" fmla="*/ 109 h 30"/>
                <a:gd name="T8" fmla="*/ 0 w 650"/>
                <a:gd name="T9" fmla="*/ 0 h 30"/>
                <a:gd name="T10" fmla="*/ 25 w 650"/>
                <a:gd name="T11" fmla="*/ 145 h 30"/>
                <a:gd name="T12" fmla="*/ 993 w 650"/>
                <a:gd name="T13" fmla="*/ 299 h 30"/>
                <a:gd name="T14" fmla="*/ 3709 w 650"/>
                <a:gd name="T15" fmla="*/ 335 h 30"/>
                <a:gd name="T16" fmla="*/ 3709 w 650"/>
                <a:gd name="T17" fmla="*/ 335 h 30"/>
                <a:gd name="T18" fmla="*/ 6419 w 650"/>
                <a:gd name="T19" fmla="*/ 299 h 30"/>
                <a:gd name="T20" fmla="*/ 7376 w 650"/>
                <a:gd name="T21" fmla="*/ 145 h 30"/>
                <a:gd name="T22" fmla="*/ 7412 w 650"/>
                <a:gd name="T23" fmla="*/ 0 h 30"/>
                <a:gd name="T24" fmla="*/ 6419 w 650"/>
                <a:gd name="T25" fmla="*/ 109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50" h="30">
                  <a:moveTo>
                    <a:pt x="563" y="10"/>
                  </a:moveTo>
                  <a:cubicBezTo>
                    <a:pt x="523" y="12"/>
                    <a:pt x="401" y="13"/>
                    <a:pt x="325" y="13"/>
                  </a:cubicBezTo>
                  <a:cubicBezTo>
                    <a:pt x="325" y="13"/>
                    <a:pt x="325" y="13"/>
                    <a:pt x="325" y="13"/>
                  </a:cubicBezTo>
                  <a:cubicBezTo>
                    <a:pt x="248" y="13"/>
                    <a:pt x="126" y="12"/>
                    <a:pt x="87" y="10"/>
                  </a:cubicBezTo>
                  <a:cubicBezTo>
                    <a:pt x="55" y="8"/>
                    <a:pt x="14" y="9"/>
                    <a:pt x="0" y="0"/>
                  </a:cubicBezTo>
                  <a:cubicBezTo>
                    <a:pt x="0" y="6"/>
                    <a:pt x="1" y="11"/>
                    <a:pt x="2" y="13"/>
                  </a:cubicBezTo>
                  <a:cubicBezTo>
                    <a:pt x="7" y="26"/>
                    <a:pt x="50" y="25"/>
                    <a:pt x="87" y="27"/>
                  </a:cubicBezTo>
                  <a:cubicBezTo>
                    <a:pt x="126" y="29"/>
                    <a:pt x="248" y="30"/>
                    <a:pt x="325" y="30"/>
                  </a:cubicBezTo>
                  <a:cubicBezTo>
                    <a:pt x="325" y="30"/>
                    <a:pt x="325" y="30"/>
                    <a:pt x="325" y="30"/>
                  </a:cubicBezTo>
                  <a:cubicBezTo>
                    <a:pt x="401" y="30"/>
                    <a:pt x="523" y="29"/>
                    <a:pt x="563" y="27"/>
                  </a:cubicBezTo>
                  <a:cubicBezTo>
                    <a:pt x="599" y="25"/>
                    <a:pt x="642" y="26"/>
                    <a:pt x="647" y="13"/>
                  </a:cubicBezTo>
                  <a:cubicBezTo>
                    <a:pt x="648" y="11"/>
                    <a:pt x="649" y="6"/>
                    <a:pt x="650" y="0"/>
                  </a:cubicBezTo>
                  <a:cubicBezTo>
                    <a:pt x="636" y="9"/>
                    <a:pt x="594" y="8"/>
                    <a:pt x="563" y="10"/>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PT" sz="2800">
                <a:latin typeface="+mj-lt"/>
              </a:endParaRPr>
            </a:p>
          </p:txBody>
        </p:sp>
        <p:sp>
          <p:nvSpPr>
            <p:cNvPr id="767" name="Freeform 53">
              <a:extLst>
                <a:ext uri="{FF2B5EF4-FFF2-40B4-BE49-F238E27FC236}">
                  <a16:creationId xmlns="" xmlns:a16="http://schemas.microsoft.com/office/drawing/2014/main" id="{C72054A3-10ED-4884-940B-EE81044AA561}"/>
                </a:ext>
              </a:extLst>
            </p:cNvPr>
            <p:cNvSpPr>
              <a:spLocks/>
            </p:cNvSpPr>
            <p:nvPr/>
          </p:nvSpPr>
          <p:spPr bwMode="auto">
            <a:xfrm>
              <a:off x="2188" y="2500"/>
              <a:ext cx="27" cy="25"/>
            </a:xfrm>
            <a:custGeom>
              <a:avLst/>
              <a:gdLst>
                <a:gd name="T0" fmla="*/ 101 w 12"/>
                <a:gd name="T1" fmla="*/ 0 h 11"/>
                <a:gd name="T2" fmla="*/ 72 w 12"/>
                <a:gd name="T3" fmla="*/ 130 h 11"/>
                <a:gd name="T4" fmla="*/ 0 w 12"/>
                <a:gd name="T5" fmla="*/ 0 h 11"/>
                <a:gd name="T6" fmla="*/ 0 60000 65536"/>
                <a:gd name="T7" fmla="*/ 0 60000 65536"/>
                <a:gd name="T8" fmla="*/ 0 60000 65536"/>
              </a:gdLst>
              <a:ahLst/>
              <a:cxnLst>
                <a:cxn ang="T6">
                  <a:pos x="T0" y="T1"/>
                </a:cxn>
                <a:cxn ang="T7">
                  <a:pos x="T2" y="T3"/>
                </a:cxn>
                <a:cxn ang="T8">
                  <a:pos x="T4" y="T5"/>
                </a:cxn>
              </a:cxnLst>
              <a:rect l="0" t="0" r="r" b="b"/>
              <a:pathLst>
                <a:path w="12" h="11">
                  <a:moveTo>
                    <a:pt x="9" y="0"/>
                  </a:moveTo>
                  <a:cubicBezTo>
                    <a:pt x="11" y="4"/>
                    <a:pt x="12" y="11"/>
                    <a:pt x="6" y="11"/>
                  </a:cubicBezTo>
                  <a:cubicBezTo>
                    <a:pt x="0" y="11"/>
                    <a:pt x="1" y="2"/>
                    <a:pt x="0" y="0"/>
                  </a:cubicBezTo>
                </a:path>
              </a:pathLst>
            </a:custGeom>
            <a:noFill/>
            <a:ln w="7938" cap="flat">
              <a:solidFill>
                <a:srgbClr val="E3E2E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pt-PT" sz="2800">
                <a:latin typeface="+mj-lt"/>
              </a:endParaRPr>
            </a:p>
          </p:txBody>
        </p:sp>
        <p:sp>
          <p:nvSpPr>
            <p:cNvPr id="768" name="Freeform 54">
              <a:extLst>
                <a:ext uri="{FF2B5EF4-FFF2-40B4-BE49-F238E27FC236}">
                  <a16:creationId xmlns="" xmlns:a16="http://schemas.microsoft.com/office/drawing/2014/main" id="{CD1F4FE8-ABD9-4774-BA11-EB7FDCB18775}"/>
                </a:ext>
              </a:extLst>
            </p:cNvPr>
            <p:cNvSpPr>
              <a:spLocks/>
            </p:cNvSpPr>
            <p:nvPr/>
          </p:nvSpPr>
          <p:spPr bwMode="auto">
            <a:xfrm>
              <a:off x="2201" y="2498"/>
              <a:ext cx="5" cy="27"/>
            </a:xfrm>
            <a:custGeom>
              <a:avLst/>
              <a:gdLst>
                <a:gd name="T0" fmla="*/ 0 w 2"/>
                <a:gd name="T1" fmla="*/ 0 h 12"/>
                <a:gd name="T2" fmla="*/ 33 w 2"/>
                <a:gd name="T3" fmla="*/ 137 h 12"/>
                <a:gd name="T4" fmla="*/ 0 60000 65536"/>
                <a:gd name="T5" fmla="*/ 0 60000 65536"/>
              </a:gdLst>
              <a:ahLst/>
              <a:cxnLst>
                <a:cxn ang="T4">
                  <a:pos x="T0" y="T1"/>
                </a:cxn>
                <a:cxn ang="T5">
                  <a:pos x="T2" y="T3"/>
                </a:cxn>
              </a:cxnLst>
              <a:rect l="0" t="0" r="r" b="b"/>
              <a:pathLst>
                <a:path w="2" h="12">
                  <a:moveTo>
                    <a:pt x="0" y="0"/>
                  </a:moveTo>
                  <a:cubicBezTo>
                    <a:pt x="0" y="4"/>
                    <a:pt x="1" y="8"/>
                    <a:pt x="2" y="12"/>
                  </a:cubicBezTo>
                </a:path>
              </a:pathLst>
            </a:custGeom>
            <a:noFill/>
            <a:ln w="7938" cap="flat">
              <a:solidFill>
                <a:srgbClr val="E3E2E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pt-PT" sz="2800">
                <a:latin typeface="+mj-lt"/>
              </a:endParaRPr>
            </a:p>
          </p:txBody>
        </p:sp>
        <p:sp>
          <p:nvSpPr>
            <p:cNvPr id="769" name="Freeform 55">
              <a:extLst>
                <a:ext uri="{FF2B5EF4-FFF2-40B4-BE49-F238E27FC236}">
                  <a16:creationId xmlns="" xmlns:a16="http://schemas.microsoft.com/office/drawing/2014/main" id="{F35C7C03-3098-49EF-8118-33361676B601}"/>
                </a:ext>
              </a:extLst>
            </p:cNvPr>
            <p:cNvSpPr>
              <a:spLocks/>
            </p:cNvSpPr>
            <p:nvPr/>
          </p:nvSpPr>
          <p:spPr bwMode="auto">
            <a:xfrm>
              <a:off x="2154" y="2518"/>
              <a:ext cx="16" cy="18"/>
            </a:xfrm>
            <a:custGeom>
              <a:avLst/>
              <a:gdLst>
                <a:gd name="T0" fmla="*/ 85 w 7"/>
                <a:gd name="T1" fmla="*/ 0 h 8"/>
                <a:gd name="T2" fmla="*/ 37 w 7"/>
                <a:gd name="T3" fmla="*/ 72 h 8"/>
                <a:gd name="T4" fmla="*/ 0 w 7"/>
                <a:gd name="T5" fmla="*/ 0 h 8"/>
                <a:gd name="T6" fmla="*/ 0 60000 65536"/>
                <a:gd name="T7" fmla="*/ 0 60000 65536"/>
                <a:gd name="T8" fmla="*/ 0 60000 65536"/>
              </a:gdLst>
              <a:ahLst/>
              <a:cxnLst>
                <a:cxn ang="T6">
                  <a:pos x="T0" y="T1"/>
                </a:cxn>
                <a:cxn ang="T7">
                  <a:pos x="T2" y="T3"/>
                </a:cxn>
                <a:cxn ang="T8">
                  <a:pos x="T4" y="T5"/>
                </a:cxn>
              </a:cxnLst>
              <a:rect l="0" t="0" r="r" b="b"/>
              <a:pathLst>
                <a:path w="7" h="8">
                  <a:moveTo>
                    <a:pt x="7" y="0"/>
                  </a:moveTo>
                  <a:cubicBezTo>
                    <a:pt x="7" y="3"/>
                    <a:pt x="7" y="8"/>
                    <a:pt x="3" y="6"/>
                  </a:cubicBezTo>
                  <a:cubicBezTo>
                    <a:pt x="0" y="5"/>
                    <a:pt x="1" y="2"/>
                    <a:pt x="0" y="0"/>
                  </a:cubicBezTo>
                </a:path>
              </a:pathLst>
            </a:custGeom>
            <a:noFill/>
            <a:ln w="7938" cap="flat">
              <a:solidFill>
                <a:srgbClr val="E3E2E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pt-PT" sz="2800">
                <a:latin typeface="+mj-lt"/>
              </a:endParaRPr>
            </a:p>
          </p:txBody>
        </p:sp>
        <p:sp>
          <p:nvSpPr>
            <p:cNvPr id="770" name="Freeform 56">
              <a:extLst>
                <a:ext uri="{FF2B5EF4-FFF2-40B4-BE49-F238E27FC236}">
                  <a16:creationId xmlns="" xmlns:a16="http://schemas.microsoft.com/office/drawing/2014/main" id="{1A586270-4103-4CF5-80DA-E4EF485F1554}"/>
                </a:ext>
              </a:extLst>
            </p:cNvPr>
            <p:cNvSpPr>
              <a:spLocks/>
            </p:cNvSpPr>
            <p:nvPr/>
          </p:nvSpPr>
          <p:spPr bwMode="auto">
            <a:xfrm>
              <a:off x="997" y="2495"/>
              <a:ext cx="27" cy="43"/>
            </a:xfrm>
            <a:custGeom>
              <a:avLst/>
              <a:gdLst>
                <a:gd name="T0" fmla="*/ 11 w 12"/>
                <a:gd name="T1" fmla="*/ 0 h 19"/>
                <a:gd name="T2" fmla="*/ 25 w 12"/>
                <a:gd name="T3" fmla="*/ 93 h 19"/>
                <a:gd name="T4" fmla="*/ 56 w 12"/>
                <a:gd name="T5" fmla="*/ 11 h 19"/>
                <a:gd name="T6" fmla="*/ 72 w 12"/>
                <a:gd name="T7" fmla="*/ 163 h 19"/>
                <a:gd name="T8" fmla="*/ 137 w 12"/>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9">
                  <a:moveTo>
                    <a:pt x="1" y="0"/>
                  </a:moveTo>
                  <a:cubicBezTo>
                    <a:pt x="1" y="2"/>
                    <a:pt x="0" y="7"/>
                    <a:pt x="2" y="8"/>
                  </a:cubicBezTo>
                  <a:cubicBezTo>
                    <a:pt x="5" y="6"/>
                    <a:pt x="3" y="3"/>
                    <a:pt x="5" y="1"/>
                  </a:cubicBezTo>
                  <a:cubicBezTo>
                    <a:pt x="8" y="4"/>
                    <a:pt x="4" y="11"/>
                    <a:pt x="6" y="14"/>
                  </a:cubicBezTo>
                  <a:cubicBezTo>
                    <a:pt x="12" y="19"/>
                    <a:pt x="11" y="2"/>
                    <a:pt x="12" y="0"/>
                  </a:cubicBezTo>
                </a:path>
              </a:pathLst>
            </a:custGeom>
            <a:noFill/>
            <a:ln w="7938" cap="flat">
              <a:solidFill>
                <a:srgbClr val="E3E2E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pt-PT" sz="2800">
                <a:latin typeface="+mj-lt"/>
              </a:endParaRPr>
            </a:p>
          </p:txBody>
        </p:sp>
        <p:sp>
          <p:nvSpPr>
            <p:cNvPr id="771" name="Freeform 57">
              <a:extLst>
                <a:ext uri="{FF2B5EF4-FFF2-40B4-BE49-F238E27FC236}">
                  <a16:creationId xmlns="" xmlns:a16="http://schemas.microsoft.com/office/drawing/2014/main" id="{E80DABE3-2291-45A9-9ECC-D67B89A68C58}"/>
                </a:ext>
              </a:extLst>
            </p:cNvPr>
            <p:cNvSpPr>
              <a:spLocks/>
            </p:cNvSpPr>
            <p:nvPr/>
          </p:nvSpPr>
          <p:spPr bwMode="auto">
            <a:xfrm>
              <a:off x="1031" y="2516"/>
              <a:ext cx="15" cy="20"/>
            </a:xfrm>
            <a:custGeom>
              <a:avLst/>
              <a:gdLst>
                <a:gd name="T0" fmla="*/ 19 w 7"/>
                <a:gd name="T1" fmla="*/ 0 h 9"/>
                <a:gd name="T2" fmla="*/ 41 w 7"/>
                <a:gd name="T3" fmla="*/ 89 h 9"/>
                <a:gd name="T4" fmla="*/ 60 w 7"/>
                <a:gd name="T5" fmla="*/ 0 h 9"/>
                <a:gd name="T6" fmla="*/ 0 60000 65536"/>
                <a:gd name="T7" fmla="*/ 0 60000 65536"/>
                <a:gd name="T8" fmla="*/ 0 60000 65536"/>
              </a:gdLst>
              <a:ahLst/>
              <a:cxnLst>
                <a:cxn ang="T6">
                  <a:pos x="T0" y="T1"/>
                </a:cxn>
                <a:cxn ang="T7">
                  <a:pos x="T2" y="T3"/>
                </a:cxn>
                <a:cxn ang="T8">
                  <a:pos x="T4" y="T5"/>
                </a:cxn>
              </a:cxnLst>
              <a:rect l="0" t="0" r="r" b="b"/>
              <a:pathLst>
                <a:path w="7" h="9">
                  <a:moveTo>
                    <a:pt x="2" y="0"/>
                  </a:moveTo>
                  <a:cubicBezTo>
                    <a:pt x="1" y="2"/>
                    <a:pt x="0" y="9"/>
                    <a:pt x="4" y="8"/>
                  </a:cubicBezTo>
                  <a:cubicBezTo>
                    <a:pt x="7" y="8"/>
                    <a:pt x="7" y="3"/>
                    <a:pt x="6" y="0"/>
                  </a:cubicBezTo>
                </a:path>
              </a:pathLst>
            </a:custGeom>
            <a:noFill/>
            <a:ln w="7938" cap="flat">
              <a:solidFill>
                <a:srgbClr val="E3E2E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pt-PT" sz="2800">
                <a:latin typeface="+mj-lt"/>
              </a:endParaRPr>
            </a:p>
          </p:txBody>
        </p:sp>
        <p:sp>
          <p:nvSpPr>
            <p:cNvPr id="772" name="Freeform 58">
              <a:extLst>
                <a:ext uri="{FF2B5EF4-FFF2-40B4-BE49-F238E27FC236}">
                  <a16:creationId xmlns="" xmlns:a16="http://schemas.microsoft.com/office/drawing/2014/main" id="{C417ECC1-2AB0-4B8B-85C0-B657BFE4F509}"/>
                </a:ext>
              </a:extLst>
            </p:cNvPr>
            <p:cNvSpPr>
              <a:spLocks/>
            </p:cNvSpPr>
            <p:nvPr/>
          </p:nvSpPr>
          <p:spPr bwMode="auto">
            <a:xfrm>
              <a:off x="2289" y="2855"/>
              <a:ext cx="34" cy="45"/>
            </a:xfrm>
            <a:custGeom>
              <a:avLst/>
              <a:gdLst>
                <a:gd name="T0" fmla="*/ 165 w 15"/>
                <a:gd name="T1" fmla="*/ 92 h 20"/>
                <a:gd name="T2" fmla="*/ 129 w 15"/>
                <a:gd name="T3" fmla="*/ 11 h 20"/>
                <a:gd name="T4" fmla="*/ 150 w 15"/>
                <a:gd name="T5" fmla="*/ 117 h 20"/>
                <a:gd name="T6" fmla="*/ 138 w 15"/>
                <a:gd name="T7" fmla="*/ 162 h 20"/>
                <a:gd name="T8" fmla="*/ 57 w 15"/>
                <a:gd name="T9" fmla="*/ 36 h 20"/>
                <a:gd name="T10" fmla="*/ 0 w 15"/>
                <a:gd name="T11" fmla="*/ 72 h 20"/>
                <a:gd name="T12" fmla="*/ 45 w 15"/>
                <a:gd name="T13" fmla="*/ 182 h 20"/>
                <a:gd name="T14" fmla="*/ 82 w 15"/>
                <a:gd name="T15" fmla="*/ 227 h 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20">
                  <a:moveTo>
                    <a:pt x="14" y="8"/>
                  </a:moveTo>
                  <a:cubicBezTo>
                    <a:pt x="14" y="6"/>
                    <a:pt x="13" y="1"/>
                    <a:pt x="11" y="1"/>
                  </a:cubicBezTo>
                  <a:cubicBezTo>
                    <a:pt x="6" y="0"/>
                    <a:pt x="12" y="9"/>
                    <a:pt x="13" y="10"/>
                  </a:cubicBezTo>
                  <a:cubicBezTo>
                    <a:pt x="13" y="11"/>
                    <a:pt x="15" y="14"/>
                    <a:pt x="12" y="14"/>
                  </a:cubicBezTo>
                  <a:cubicBezTo>
                    <a:pt x="7" y="14"/>
                    <a:pt x="8" y="5"/>
                    <a:pt x="5" y="3"/>
                  </a:cubicBezTo>
                  <a:cubicBezTo>
                    <a:pt x="2" y="0"/>
                    <a:pt x="0" y="4"/>
                    <a:pt x="0" y="6"/>
                  </a:cubicBezTo>
                  <a:cubicBezTo>
                    <a:pt x="0" y="10"/>
                    <a:pt x="2" y="13"/>
                    <a:pt x="4" y="16"/>
                  </a:cubicBezTo>
                  <a:cubicBezTo>
                    <a:pt x="5" y="18"/>
                    <a:pt x="6" y="19"/>
                    <a:pt x="7" y="20"/>
                  </a:cubicBezTo>
                </a:path>
              </a:pathLst>
            </a:custGeom>
            <a:noFill/>
            <a:ln w="7938" cap="rnd">
              <a:solidFill>
                <a:srgbClr val="DEE9E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PT" sz="2800">
                <a:latin typeface="+mj-lt"/>
              </a:endParaRPr>
            </a:p>
          </p:txBody>
        </p:sp>
        <p:sp>
          <p:nvSpPr>
            <p:cNvPr id="773" name="Freeform 59">
              <a:extLst>
                <a:ext uri="{FF2B5EF4-FFF2-40B4-BE49-F238E27FC236}">
                  <a16:creationId xmlns="" xmlns:a16="http://schemas.microsoft.com/office/drawing/2014/main" id="{A83AE389-2E12-483B-A169-0960FBB71953}"/>
                </a:ext>
              </a:extLst>
            </p:cNvPr>
            <p:cNvSpPr>
              <a:spLocks/>
            </p:cNvSpPr>
            <p:nvPr/>
          </p:nvSpPr>
          <p:spPr bwMode="auto">
            <a:xfrm>
              <a:off x="866" y="3015"/>
              <a:ext cx="45" cy="54"/>
            </a:xfrm>
            <a:custGeom>
              <a:avLst/>
              <a:gdLst>
                <a:gd name="T0" fmla="*/ 36 w 20"/>
                <a:gd name="T1" fmla="*/ 207 h 24"/>
                <a:gd name="T2" fmla="*/ 56 w 20"/>
                <a:gd name="T3" fmla="*/ 25 h 24"/>
                <a:gd name="T4" fmla="*/ 92 w 20"/>
                <a:gd name="T5" fmla="*/ 227 h 24"/>
                <a:gd name="T6" fmla="*/ 162 w 20"/>
                <a:gd name="T7" fmla="*/ 0 h 24"/>
                <a:gd name="T8" fmla="*/ 218 w 20"/>
                <a:gd name="T9" fmla="*/ 275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4">
                  <a:moveTo>
                    <a:pt x="3" y="18"/>
                  </a:moveTo>
                  <a:cubicBezTo>
                    <a:pt x="2" y="14"/>
                    <a:pt x="0" y="4"/>
                    <a:pt x="5" y="2"/>
                  </a:cubicBezTo>
                  <a:cubicBezTo>
                    <a:pt x="8" y="7"/>
                    <a:pt x="3" y="15"/>
                    <a:pt x="8" y="20"/>
                  </a:cubicBezTo>
                  <a:cubicBezTo>
                    <a:pt x="14" y="16"/>
                    <a:pt x="6" y="4"/>
                    <a:pt x="14" y="0"/>
                  </a:cubicBezTo>
                  <a:cubicBezTo>
                    <a:pt x="20" y="3"/>
                    <a:pt x="16" y="20"/>
                    <a:pt x="19" y="24"/>
                  </a:cubicBezTo>
                </a:path>
              </a:pathLst>
            </a:custGeom>
            <a:noFill/>
            <a:ln w="7938" cap="rnd">
              <a:solidFill>
                <a:srgbClr val="DEE9E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PT" sz="2800">
                <a:latin typeface="+mj-lt"/>
              </a:endParaRPr>
            </a:p>
          </p:txBody>
        </p:sp>
        <p:sp>
          <p:nvSpPr>
            <p:cNvPr id="774" name="Freeform 60">
              <a:extLst>
                <a:ext uri="{FF2B5EF4-FFF2-40B4-BE49-F238E27FC236}">
                  <a16:creationId xmlns="" xmlns:a16="http://schemas.microsoft.com/office/drawing/2014/main" id="{B38DE150-A6DD-4879-99AD-78A17977E8C9}"/>
                </a:ext>
              </a:extLst>
            </p:cNvPr>
            <p:cNvSpPr>
              <a:spLocks/>
            </p:cNvSpPr>
            <p:nvPr/>
          </p:nvSpPr>
          <p:spPr bwMode="auto">
            <a:xfrm>
              <a:off x="2305" y="3022"/>
              <a:ext cx="27" cy="54"/>
            </a:xfrm>
            <a:custGeom>
              <a:avLst/>
              <a:gdLst>
                <a:gd name="T0" fmla="*/ 137 w 12"/>
                <a:gd name="T1" fmla="*/ 182 h 24"/>
                <a:gd name="T2" fmla="*/ 137 w 12"/>
                <a:gd name="T3" fmla="*/ 45 h 24"/>
                <a:gd name="T4" fmla="*/ 117 w 12"/>
                <a:gd name="T5" fmla="*/ 0 h 24"/>
                <a:gd name="T6" fmla="*/ 92 w 12"/>
                <a:gd name="T7" fmla="*/ 36 h 24"/>
                <a:gd name="T8" fmla="*/ 36 w 12"/>
                <a:gd name="T9" fmla="*/ 239 h 24"/>
                <a:gd name="T10" fmla="*/ 25 w 12"/>
                <a:gd name="T11" fmla="*/ 173 h 24"/>
                <a:gd name="T12" fmla="*/ 11 w 12"/>
                <a:gd name="T13" fmla="*/ 72 h 24"/>
                <a:gd name="T14" fmla="*/ 0 w 12"/>
                <a:gd name="T15" fmla="*/ 0 h 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 h="24">
                  <a:moveTo>
                    <a:pt x="12" y="16"/>
                  </a:moveTo>
                  <a:cubicBezTo>
                    <a:pt x="12" y="12"/>
                    <a:pt x="12" y="8"/>
                    <a:pt x="12" y="4"/>
                  </a:cubicBezTo>
                  <a:cubicBezTo>
                    <a:pt x="12" y="3"/>
                    <a:pt x="12" y="0"/>
                    <a:pt x="10" y="0"/>
                  </a:cubicBezTo>
                  <a:cubicBezTo>
                    <a:pt x="8" y="0"/>
                    <a:pt x="8" y="2"/>
                    <a:pt x="8" y="3"/>
                  </a:cubicBezTo>
                  <a:cubicBezTo>
                    <a:pt x="8" y="5"/>
                    <a:pt x="9" y="24"/>
                    <a:pt x="3" y="21"/>
                  </a:cubicBezTo>
                  <a:cubicBezTo>
                    <a:pt x="2" y="20"/>
                    <a:pt x="2" y="16"/>
                    <a:pt x="2" y="15"/>
                  </a:cubicBezTo>
                  <a:cubicBezTo>
                    <a:pt x="1" y="12"/>
                    <a:pt x="1" y="9"/>
                    <a:pt x="1" y="6"/>
                  </a:cubicBezTo>
                  <a:cubicBezTo>
                    <a:pt x="1" y="4"/>
                    <a:pt x="1" y="1"/>
                    <a:pt x="0" y="0"/>
                  </a:cubicBezTo>
                </a:path>
              </a:pathLst>
            </a:custGeom>
            <a:noFill/>
            <a:ln w="7938" cap="rnd">
              <a:solidFill>
                <a:srgbClr val="DEE9E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PT" sz="2800">
                <a:latin typeface="+mj-lt"/>
              </a:endParaRPr>
            </a:p>
          </p:txBody>
        </p:sp>
      </p:grpSp>
      <p:sp>
        <p:nvSpPr>
          <p:cNvPr id="775" name="Retângulo: Cantos Arredondados 1134">
            <a:extLst>
              <a:ext uri="{FF2B5EF4-FFF2-40B4-BE49-F238E27FC236}">
                <a16:creationId xmlns="" xmlns:a16="http://schemas.microsoft.com/office/drawing/2014/main" id="{3B60B76A-7A84-4F3E-877A-5635BAF807D8}"/>
              </a:ext>
            </a:extLst>
          </p:cNvPr>
          <p:cNvSpPr/>
          <p:nvPr/>
        </p:nvSpPr>
        <p:spPr>
          <a:xfrm>
            <a:off x="24090782" y="17595850"/>
            <a:ext cx="2772000" cy="684000"/>
          </a:xfrm>
          <a:prstGeom prst="rect">
            <a:avLst/>
          </a:prstGeom>
          <a:solidFill>
            <a:schemeClr val="accent4">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r>
              <a:rPr lang="pt-PT" sz="2400" dirty="0">
                <a:solidFill>
                  <a:schemeClr val="tx1"/>
                </a:solidFill>
                <a:latin typeface="+mj-lt"/>
              </a:rPr>
              <a:t>30 min 37</a:t>
            </a:r>
            <a:r>
              <a:rPr lang="pt-PT" sz="2400" dirty="0">
                <a:solidFill>
                  <a:schemeClr val="tx1"/>
                </a:solidFill>
                <a:latin typeface="+mj-lt"/>
                <a:sym typeface="Symbol" panose="05050102010706020507" pitchFamily="18" charset="2"/>
              </a:rPr>
              <a:t></a:t>
            </a:r>
            <a:r>
              <a:rPr lang="pt-PT" sz="2400" dirty="0">
                <a:solidFill>
                  <a:schemeClr val="tx1"/>
                </a:solidFill>
                <a:latin typeface="+mj-lt"/>
              </a:rPr>
              <a:t>C</a:t>
            </a:r>
          </a:p>
          <a:p>
            <a:pPr algn="ctr">
              <a:lnSpc>
                <a:spcPts val="2500"/>
              </a:lnSpc>
            </a:pPr>
            <a:r>
              <a:rPr lang="pt-PT" sz="2400" dirty="0" err="1">
                <a:solidFill>
                  <a:schemeClr val="tx1"/>
                </a:solidFill>
                <a:latin typeface="+mj-lt"/>
              </a:rPr>
              <a:t>Abs</a:t>
            </a:r>
            <a:r>
              <a:rPr lang="pt-PT" sz="2400" dirty="0">
                <a:solidFill>
                  <a:schemeClr val="tx1"/>
                </a:solidFill>
                <a:latin typeface="+mj-lt"/>
              </a:rPr>
              <a:t> = 405 </a:t>
            </a:r>
            <a:r>
              <a:rPr lang="pt-PT" sz="2400" dirty="0" err="1">
                <a:solidFill>
                  <a:schemeClr val="tx1"/>
                </a:solidFill>
                <a:latin typeface="+mj-lt"/>
              </a:rPr>
              <a:t>nm</a:t>
            </a:r>
            <a:endParaRPr lang="pt-PT" sz="2400" dirty="0">
              <a:solidFill>
                <a:schemeClr val="tx1"/>
              </a:solidFill>
              <a:latin typeface="+mj-lt"/>
            </a:endParaRPr>
          </a:p>
        </p:txBody>
      </p:sp>
      <p:sp>
        <p:nvSpPr>
          <p:cNvPr id="776" name="Retângulo: Cantos Arredondados 1134">
            <a:extLst>
              <a:ext uri="{FF2B5EF4-FFF2-40B4-BE49-F238E27FC236}">
                <a16:creationId xmlns="" xmlns:a16="http://schemas.microsoft.com/office/drawing/2014/main" id="{3B60B76A-7A84-4F3E-877A-5635BAF807D8}"/>
              </a:ext>
            </a:extLst>
          </p:cNvPr>
          <p:cNvSpPr/>
          <p:nvPr/>
        </p:nvSpPr>
        <p:spPr>
          <a:xfrm>
            <a:off x="7220730" y="17062450"/>
            <a:ext cx="1160777" cy="571553"/>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4800" dirty="0">
                <a:solidFill>
                  <a:schemeClr val="accent4">
                    <a:lumMod val="50000"/>
                  </a:schemeClr>
                </a:solidFill>
                <a:latin typeface="+mj-lt"/>
              </a:rPr>
              <a:t>+</a:t>
            </a:r>
            <a:endParaRPr lang="pt-PT" sz="2800" dirty="0">
              <a:solidFill>
                <a:schemeClr val="accent4">
                  <a:lumMod val="50000"/>
                </a:schemeClr>
              </a:solidFill>
              <a:latin typeface="+mj-lt"/>
            </a:endParaRPr>
          </a:p>
        </p:txBody>
      </p:sp>
      <p:sp>
        <p:nvSpPr>
          <p:cNvPr id="792" name="Retângulo: Cantos Arredondados 435">
            <a:extLst>
              <a:ext uri="{FF2B5EF4-FFF2-40B4-BE49-F238E27FC236}">
                <a16:creationId xmlns="" xmlns:a16="http://schemas.microsoft.com/office/drawing/2014/main" id="{7B7FB121-0CEC-4043-BB84-60380687AD25}"/>
              </a:ext>
            </a:extLst>
          </p:cNvPr>
          <p:cNvSpPr/>
          <p:nvPr/>
        </p:nvSpPr>
        <p:spPr>
          <a:xfrm>
            <a:off x="8270712" y="16358891"/>
            <a:ext cx="4356000" cy="2020570"/>
          </a:xfrm>
          <a:prstGeom prst="rect">
            <a:avLst/>
          </a:prstGeom>
          <a:solidFill>
            <a:schemeClr val="bg1"/>
          </a:solidFill>
          <a:ln w="38100">
            <a:solidFill>
              <a:srgbClr val="6032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2800" dirty="0">
              <a:latin typeface="+mj-lt"/>
            </a:endParaRPr>
          </a:p>
        </p:txBody>
      </p:sp>
      <p:sp>
        <p:nvSpPr>
          <p:cNvPr id="795" name="Freeform 74">
            <a:extLst>
              <a:ext uri="{FF2B5EF4-FFF2-40B4-BE49-F238E27FC236}">
                <a16:creationId xmlns="" xmlns:a16="http://schemas.microsoft.com/office/drawing/2014/main" id="{D6F0122F-A2EA-46E7-801D-34E4A8FA2911}"/>
              </a:ext>
            </a:extLst>
          </p:cNvPr>
          <p:cNvSpPr>
            <a:spLocks/>
          </p:cNvSpPr>
          <p:nvPr/>
        </p:nvSpPr>
        <p:spPr bwMode="auto">
          <a:xfrm rot="16200000">
            <a:off x="16530848" y="16916026"/>
            <a:ext cx="365333" cy="810583"/>
          </a:xfrm>
          <a:custGeom>
            <a:avLst/>
            <a:gdLst>
              <a:gd name="T0" fmla="*/ 2147483646 w 213"/>
              <a:gd name="T1" fmla="*/ 2147483646 h 600"/>
              <a:gd name="T2" fmla="*/ 2147483646 w 213"/>
              <a:gd name="T3" fmla="*/ 0 h 600"/>
              <a:gd name="T4" fmla="*/ 2147483646 w 213"/>
              <a:gd name="T5" fmla="*/ 0 h 600"/>
              <a:gd name="T6" fmla="*/ 2147483646 w 213"/>
              <a:gd name="T7" fmla="*/ 2147483646 h 600"/>
              <a:gd name="T8" fmla="*/ 2147483646 w 213"/>
              <a:gd name="T9" fmla="*/ 2147483646 h 600"/>
              <a:gd name="T10" fmla="*/ 2147483646 w 213"/>
              <a:gd name="T11" fmla="*/ 2147483646 h 600"/>
              <a:gd name="T12" fmla="*/ 0 w 213"/>
              <a:gd name="T13" fmla="*/ 2147483646 h 600"/>
              <a:gd name="T14" fmla="*/ 2147483646 w 213"/>
              <a:gd name="T15" fmla="*/ 2147483646 h 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3" h="600">
                <a:moveTo>
                  <a:pt x="59" y="415"/>
                </a:moveTo>
                <a:lnTo>
                  <a:pt x="107" y="0"/>
                </a:lnTo>
                <a:lnTo>
                  <a:pt x="154" y="415"/>
                </a:lnTo>
                <a:lnTo>
                  <a:pt x="213" y="415"/>
                </a:lnTo>
                <a:lnTo>
                  <a:pt x="107" y="600"/>
                </a:lnTo>
                <a:lnTo>
                  <a:pt x="0" y="415"/>
                </a:lnTo>
                <a:lnTo>
                  <a:pt x="59" y="415"/>
                </a:lnTo>
                <a:close/>
              </a:path>
            </a:pathLst>
          </a:custGeom>
          <a:solidFill>
            <a:schemeClr val="accent4">
              <a:lumMod val="75000"/>
            </a:schemeClr>
          </a:solidFill>
          <a:ln w="6350" cap="rnd">
            <a:solidFill>
              <a:schemeClr val="accent4">
                <a:lumMod val="50000"/>
              </a:schemeClr>
            </a:solidFill>
            <a:prstDash val="solid"/>
            <a:round/>
            <a:headEnd/>
            <a:tailEnd/>
          </a:ln>
        </p:spPr>
        <p:txBody>
          <a:bodyPr/>
          <a:lstStyle/>
          <a:p>
            <a:endParaRPr lang="en-US" sz="2800" dirty="0">
              <a:latin typeface="+mj-lt"/>
            </a:endParaRPr>
          </a:p>
        </p:txBody>
      </p:sp>
      <p:sp>
        <p:nvSpPr>
          <p:cNvPr id="796" name="Retângulo: Cantos Arredondados 435">
            <a:extLst>
              <a:ext uri="{FF2B5EF4-FFF2-40B4-BE49-F238E27FC236}">
                <a16:creationId xmlns="" xmlns:a16="http://schemas.microsoft.com/office/drawing/2014/main" id="{7B7FB121-0CEC-4043-BB84-60380687AD25}"/>
              </a:ext>
            </a:extLst>
          </p:cNvPr>
          <p:cNvSpPr/>
          <p:nvPr/>
        </p:nvSpPr>
        <p:spPr>
          <a:xfrm>
            <a:off x="17347377" y="16339347"/>
            <a:ext cx="4356000" cy="2031166"/>
          </a:xfrm>
          <a:prstGeom prst="rect">
            <a:avLst/>
          </a:prstGeom>
          <a:solidFill>
            <a:schemeClr val="bg1"/>
          </a:solidFill>
          <a:ln w="38100">
            <a:solidFill>
              <a:srgbClr val="6032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2800" dirty="0">
              <a:latin typeface="+mj-lt"/>
            </a:endParaRPr>
          </a:p>
        </p:txBody>
      </p:sp>
      <p:grpSp>
        <p:nvGrpSpPr>
          <p:cNvPr id="797" name="Grupo 796"/>
          <p:cNvGrpSpPr/>
          <p:nvPr/>
        </p:nvGrpSpPr>
        <p:grpSpPr>
          <a:xfrm>
            <a:off x="17701007" y="16452998"/>
            <a:ext cx="1540061" cy="1868731"/>
            <a:chOff x="20666322" y="19943940"/>
            <a:chExt cx="2264693" cy="2938316"/>
          </a:xfrm>
        </p:grpSpPr>
        <p:pic>
          <p:nvPicPr>
            <p:cNvPr id="500" name="Picture 2" descr="https://smart.servier.com/wp-content/uploads/2016/10/Puits01.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0666322" y="21498766"/>
              <a:ext cx="2264693" cy="1383490"/>
            </a:xfrm>
            <a:prstGeom prst="rect">
              <a:avLst/>
            </a:prstGeom>
            <a:noFill/>
            <a:extLst>
              <a:ext uri="{909E8E84-426E-40DD-AFC4-6F175D3DCCD1}">
                <a14:hiddenFill xmlns:a14="http://schemas.microsoft.com/office/drawing/2010/main">
                  <a:solidFill>
                    <a:srgbClr val="FFFFFF"/>
                  </a:solidFill>
                </a14:hiddenFill>
              </a:ext>
            </a:extLst>
          </p:spPr>
        </p:pic>
        <p:pic>
          <p:nvPicPr>
            <p:cNvPr id="501" name="Picture 4" descr="https://smart.servier.com/wp-content/uploads/2016/10/pipette_mono-155x680.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1177806" y="19943940"/>
              <a:ext cx="749319" cy="2371741"/>
            </a:xfrm>
            <a:prstGeom prst="rect">
              <a:avLst/>
            </a:prstGeom>
            <a:noFill/>
            <a:extLst>
              <a:ext uri="{909E8E84-426E-40DD-AFC4-6F175D3DCCD1}">
                <a14:hiddenFill xmlns:a14="http://schemas.microsoft.com/office/drawing/2010/main">
                  <a:solidFill>
                    <a:srgbClr val="FFFFFF"/>
                  </a:solidFill>
                </a14:hiddenFill>
              </a:ext>
            </a:extLst>
          </p:spPr>
        </p:pic>
      </p:grpSp>
      <p:sp>
        <p:nvSpPr>
          <p:cNvPr id="798" name="CaixaDeTexto 797">
            <a:extLst>
              <a:ext uri="{FF2B5EF4-FFF2-40B4-BE49-F238E27FC236}">
                <a16:creationId xmlns="" xmlns:a16="http://schemas.microsoft.com/office/drawing/2014/main" id="{FD893FB5-9CC3-407B-B33A-232CAE548522}"/>
              </a:ext>
            </a:extLst>
          </p:cNvPr>
          <p:cNvSpPr txBox="1"/>
          <p:nvPr/>
        </p:nvSpPr>
        <p:spPr>
          <a:xfrm>
            <a:off x="19404806" y="17062450"/>
            <a:ext cx="1806427" cy="759600"/>
          </a:xfrm>
          <a:prstGeom prst="rect">
            <a:avLst/>
          </a:prstGeom>
          <a:solidFill>
            <a:schemeClr val="accent4">
              <a:lumMod val="20000"/>
              <a:lumOff val="80000"/>
            </a:schemeClr>
          </a:solidFill>
          <a:ln w="38100">
            <a:noFill/>
          </a:ln>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ts val="2600"/>
              </a:lnSpc>
            </a:pPr>
            <a:r>
              <a:rPr lang="en-GB" sz="2800" i="1" dirty="0" err="1">
                <a:latin typeface="+mj-lt"/>
              </a:rPr>
              <a:t>p</a:t>
            </a:r>
            <a:r>
              <a:rPr lang="en-GB" sz="2800" dirty="0" err="1">
                <a:latin typeface="+mj-lt"/>
              </a:rPr>
              <a:t>NPP</a:t>
            </a:r>
            <a:endParaRPr lang="pt-PT" sz="2800" dirty="0">
              <a:latin typeface="+mj-lt"/>
            </a:endParaRPr>
          </a:p>
        </p:txBody>
      </p:sp>
      <p:sp>
        <p:nvSpPr>
          <p:cNvPr id="799" name="Freeform 74">
            <a:extLst>
              <a:ext uri="{FF2B5EF4-FFF2-40B4-BE49-F238E27FC236}">
                <a16:creationId xmlns="" xmlns:a16="http://schemas.microsoft.com/office/drawing/2014/main" id="{D6F0122F-A2EA-46E7-801D-34E4A8FA2911}"/>
              </a:ext>
            </a:extLst>
          </p:cNvPr>
          <p:cNvSpPr>
            <a:spLocks/>
          </p:cNvSpPr>
          <p:nvPr/>
        </p:nvSpPr>
        <p:spPr bwMode="auto">
          <a:xfrm rot="16200000">
            <a:off x="22289644" y="16916026"/>
            <a:ext cx="365333" cy="810583"/>
          </a:xfrm>
          <a:custGeom>
            <a:avLst/>
            <a:gdLst>
              <a:gd name="T0" fmla="*/ 2147483646 w 213"/>
              <a:gd name="T1" fmla="*/ 2147483646 h 600"/>
              <a:gd name="T2" fmla="*/ 2147483646 w 213"/>
              <a:gd name="T3" fmla="*/ 0 h 600"/>
              <a:gd name="T4" fmla="*/ 2147483646 w 213"/>
              <a:gd name="T5" fmla="*/ 0 h 600"/>
              <a:gd name="T6" fmla="*/ 2147483646 w 213"/>
              <a:gd name="T7" fmla="*/ 2147483646 h 600"/>
              <a:gd name="T8" fmla="*/ 2147483646 w 213"/>
              <a:gd name="T9" fmla="*/ 2147483646 h 600"/>
              <a:gd name="T10" fmla="*/ 2147483646 w 213"/>
              <a:gd name="T11" fmla="*/ 2147483646 h 600"/>
              <a:gd name="T12" fmla="*/ 0 w 213"/>
              <a:gd name="T13" fmla="*/ 2147483646 h 600"/>
              <a:gd name="T14" fmla="*/ 2147483646 w 213"/>
              <a:gd name="T15" fmla="*/ 2147483646 h 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3" h="600">
                <a:moveTo>
                  <a:pt x="59" y="415"/>
                </a:moveTo>
                <a:lnTo>
                  <a:pt x="107" y="0"/>
                </a:lnTo>
                <a:lnTo>
                  <a:pt x="154" y="415"/>
                </a:lnTo>
                <a:lnTo>
                  <a:pt x="213" y="415"/>
                </a:lnTo>
                <a:lnTo>
                  <a:pt x="107" y="600"/>
                </a:lnTo>
                <a:lnTo>
                  <a:pt x="0" y="415"/>
                </a:lnTo>
                <a:lnTo>
                  <a:pt x="59" y="415"/>
                </a:lnTo>
                <a:close/>
              </a:path>
            </a:pathLst>
          </a:custGeom>
          <a:solidFill>
            <a:schemeClr val="accent4">
              <a:lumMod val="75000"/>
            </a:schemeClr>
          </a:solidFill>
          <a:ln w="6350" cap="rnd">
            <a:solidFill>
              <a:schemeClr val="accent4">
                <a:lumMod val="50000"/>
              </a:schemeClr>
            </a:solidFill>
            <a:prstDash val="solid"/>
            <a:round/>
            <a:headEnd/>
            <a:tailEnd/>
          </a:ln>
        </p:spPr>
        <p:txBody>
          <a:bodyPr/>
          <a:lstStyle/>
          <a:p>
            <a:endParaRPr lang="en-US" sz="2800" dirty="0">
              <a:latin typeface="+mj-lt"/>
            </a:endParaRPr>
          </a:p>
        </p:txBody>
      </p:sp>
      <p:sp>
        <p:nvSpPr>
          <p:cNvPr id="803" name="CaixaDeTexto 802">
            <a:extLst>
              <a:ext uri="{FF2B5EF4-FFF2-40B4-BE49-F238E27FC236}">
                <a16:creationId xmlns="" xmlns:a16="http://schemas.microsoft.com/office/drawing/2014/main" id="{C760374F-3278-4A98-9795-618BE07D4AF9}"/>
              </a:ext>
            </a:extLst>
          </p:cNvPr>
          <p:cNvSpPr txBox="1"/>
          <p:nvPr/>
        </p:nvSpPr>
        <p:spPr>
          <a:xfrm>
            <a:off x="2893431" y="18434050"/>
            <a:ext cx="14149175" cy="461665"/>
          </a:xfrm>
          <a:prstGeom prst="rect">
            <a:avLst/>
          </a:prstGeom>
          <a:noFill/>
        </p:spPr>
        <p:txBody>
          <a:bodyPr wrap="square" rtlCol="0">
            <a:spAutoFit/>
          </a:bodyPr>
          <a:lstStyle/>
          <a:p>
            <a:pPr algn="just"/>
            <a:r>
              <a:rPr lang="en-US" sz="2400" b="1" i="1" dirty="0">
                <a:latin typeface="+mj-lt"/>
              </a:rPr>
              <a:t>p</a:t>
            </a:r>
            <a:r>
              <a:rPr lang="pt-PT" sz="2400" b="1" dirty="0" smtClean="0">
                <a:latin typeface="+mj-lt"/>
              </a:rPr>
              <a:t>NPP</a:t>
            </a:r>
            <a:r>
              <a:rPr lang="pt-PT" sz="2400" dirty="0" smtClean="0">
                <a:latin typeface="+mj-lt"/>
              </a:rPr>
              <a:t>: </a:t>
            </a:r>
            <a:r>
              <a:rPr lang="en-US" sz="2400" i="1" dirty="0">
                <a:latin typeface="+mj-lt"/>
              </a:rPr>
              <a:t>p</a:t>
            </a:r>
            <a:r>
              <a:rPr lang="en-US" sz="2400" dirty="0">
                <a:latin typeface="+mj-lt"/>
              </a:rPr>
              <a:t>-</a:t>
            </a:r>
            <a:r>
              <a:rPr lang="en-US" sz="2400" dirty="0" err="1">
                <a:latin typeface="+mj-lt"/>
              </a:rPr>
              <a:t>nitrophenyl</a:t>
            </a:r>
            <a:r>
              <a:rPr lang="en-US" sz="2400" dirty="0">
                <a:latin typeface="+mj-lt"/>
              </a:rPr>
              <a:t> phosphate </a:t>
            </a:r>
            <a:endParaRPr lang="pt-PT" sz="2400" dirty="0">
              <a:latin typeface="+mj-lt"/>
            </a:endParaRPr>
          </a:p>
        </p:txBody>
      </p:sp>
      <p:sp>
        <p:nvSpPr>
          <p:cNvPr id="804" name="Retângulo 803"/>
          <p:cNvSpPr/>
          <p:nvPr/>
        </p:nvSpPr>
        <p:spPr>
          <a:xfrm>
            <a:off x="1497806" y="19272250"/>
            <a:ext cx="3136615" cy="990599"/>
          </a:xfrm>
          <a:prstGeom prst="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Results</a:t>
            </a:r>
            <a:endParaRPr lang="en-US" sz="3600" b="1" dirty="0">
              <a:solidFill>
                <a:schemeClr val="tx1"/>
              </a:solidFill>
            </a:endParaRPr>
          </a:p>
        </p:txBody>
      </p:sp>
      <p:graphicFrame>
        <p:nvGraphicFramePr>
          <p:cNvPr id="1173" name="Tabela 1172"/>
          <p:cNvGraphicFramePr>
            <a:graphicFrameLocks noGrp="1"/>
          </p:cNvGraphicFramePr>
          <p:nvPr>
            <p:extLst>
              <p:ext uri="{D42A27DB-BD31-4B8C-83A1-F6EECF244321}">
                <p14:modId xmlns:p14="http://schemas.microsoft.com/office/powerpoint/2010/main" val="818445307"/>
              </p:ext>
            </p:extLst>
          </p:nvPr>
        </p:nvGraphicFramePr>
        <p:xfrm>
          <a:off x="1984262" y="21101050"/>
          <a:ext cx="9285860" cy="14328013"/>
        </p:xfrm>
        <a:graphic>
          <a:graphicData uri="http://schemas.openxmlformats.org/drawingml/2006/table">
            <a:tbl>
              <a:tblPr firstRow="1" bandRow="1">
                <a:tableStyleId>{5C22544A-7EE6-4342-B048-85BDC9FD1C3A}</a:tableStyleId>
              </a:tblPr>
              <a:tblGrid>
                <a:gridCol w="1326551">
                  <a:extLst>
                    <a:ext uri="{9D8B030D-6E8A-4147-A177-3AD203B41FA5}">
                      <a16:colId xmlns="" xmlns:a16="http://schemas.microsoft.com/office/drawing/2014/main" val="20000"/>
                    </a:ext>
                  </a:extLst>
                </a:gridCol>
                <a:gridCol w="1326551">
                  <a:extLst>
                    <a:ext uri="{9D8B030D-6E8A-4147-A177-3AD203B41FA5}">
                      <a16:colId xmlns="" xmlns:a16="http://schemas.microsoft.com/office/drawing/2014/main" val="20001"/>
                    </a:ext>
                  </a:extLst>
                </a:gridCol>
                <a:gridCol w="411419">
                  <a:extLst>
                    <a:ext uri="{9D8B030D-6E8A-4147-A177-3AD203B41FA5}">
                      <a16:colId xmlns="" xmlns:a16="http://schemas.microsoft.com/office/drawing/2014/main" val="20002"/>
                    </a:ext>
                  </a:extLst>
                </a:gridCol>
                <a:gridCol w="915133">
                  <a:extLst>
                    <a:ext uri="{9D8B030D-6E8A-4147-A177-3AD203B41FA5}">
                      <a16:colId xmlns="" xmlns:a16="http://schemas.microsoft.com/office/drawing/2014/main" val="20003"/>
                    </a:ext>
                  </a:extLst>
                </a:gridCol>
                <a:gridCol w="814279">
                  <a:extLst>
                    <a:ext uri="{9D8B030D-6E8A-4147-A177-3AD203B41FA5}">
                      <a16:colId xmlns="" xmlns:a16="http://schemas.microsoft.com/office/drawing/2014/main" val="20004"/>
                    </a:ext>
                  </a:extLst>
                </a:gridCol>
                <a:gridCol w="512271">
                  <a:extLst>
                    <a:ext uri="{9D8B030D-6E8A-4147-A177-3AD203B41FA5}">
                      <a16:colId xmlns="" xmlns:a16="http://schemas.microsoft.com/office/drawing/2014/main" val="20005"/>
                    </a:ext>
                  </a:extLst>
                </a:gridCol>
                <a:gridCol w="1093614">
                  <a:extLst>
                    <a:ext uri="{9D8B030D-6E8A-4147-A177-3AD203B41FA5}">
                      <a16:colId xmlns="" xmlns:a16="http://schemas.microsoft.com/office/drawing/2014/main" val="20006"/>
                    </a:ext>
                  </a:extLst>
                </a:gridCol>
                <a:gridCol w="232940">
                  <a:extLst>
                    <a:ext uri="{9D8B030D-6E8A-4147-A177-3AD203B41FA5}">
                      <a16:colId xmlns="" xmlns:a16="http://schemas.microsoft.com/office/drawing/2014/main" val="20007"/>
                    </a:ext>
                  </a:extLst>
                </a:gridCol>
                <a:gridCol w="1326551">
                  <a:extLst>
                    <a:ext uri="{9D8B030D-6E8A-4147-A177-3AD203B41FA5}">
                      <a16:colId xmlns="" xmlns:a16="http://schemas.microsoft.com/office/drawing/2014/main" val="20008"/>
                    </a:ext>
                  </a:extLst>
                </a:gridCol>
                <a:gridCol w="1326551">
                  <a:extLst>
                    <a:ext uri="{9D8B030D-6E8A-4147-A177-3AD203B41FA5}">
                      <a16:colId xmlns="" xmlns:a16="http://schemas.microsoft.com/office/drawing/2014/main" val="20009"/>
                    </a:ext>
                  </a:extLst>
                </a:gridCol>
              </a:tblGrid>
              <a:tr h="3139625">
                <a:tc gridSpan="10">
                  <a:txBody>
                    <a:bodyPr/>
                    <a:lstStyle/>
                    <a:p>
                      <a:endParaRPr lang="pt-PT" dirty="0" smtClean="0"/>
                    </a:p>
                    <a:p>
                      <a:endParaRPr lang="pt-PT" dirty="0" smtClean="0"/>
                    </a:p>
                    <a:p>
                      <a:endParaRPr lang="pt-PT" dirty="0" smtClean="0">
                        <a:solidFill>
                          <a:schemeClr val="accent4">
                            <a:lumMod val="50000"/>
                          </a:schemeClr>
                        </a:solidFill>
                      </a:endParaRPr>
                    </a:p>
                    <a:p>
                      <a:endParaRPr lang="pt-PT" dirty="0" smtClean="0">
                        <a:solidFill>
                          <a:schemeClr val="accent4">
                            <a:lumMod val="50000"/>
                          </a:schemeClr>
                        </a:solidFill>
                      </a:endParaRPr>
                    </a:p>
                    <a:p>
                      <a:pPr algn="ctr"/>
                      <a:endParaRPr lang="pt-PT" dirty="0" smtClean="0">
                        <a:solidFill>
                          <a:schemeClr val="accent4">
                            <a:lumMod val="50000"/>
                          </a:schemeClr>
                        </a:solidFill>
                      </a:endParaRPr>
                    </a:p>
                    <a:p>
                      <a:pPr algn="ctr"/>
                      <a:endParaRPr lang="pt-PT" dirty="0" smtClean="0">
                        <a:solidFill>
                          <a:schemeClr val="accent4">
                            <a:lumMod val="50000"/>
                          </a:schemeClr>
                        </a:solidFill>
                      </a:endParaRPr>
                    </a:p>
                    <a:p>
                      <a:pPr algn="ctr"/>
                      <a:endParaRPr lang="pt-PT" dirty="0" smtClean="0">
                        <a:solidFill>
                          <a:schemeClr val="tx1"/>
                        </a:solidFill>
                      </a:endParaRPr>
                    </a:p>
                    <a:p>
                      <a:pPr algn="ctr"/>
                      <a:endParaRPr lang="pt-PT" dirty="0" smtClean="0">
                        <a:solidFill>
                          <a:schemeClr val="tx1"/>
                        </a:solidFill>
                      </a:endParaRPr>
                    </a:p>
                    <a:p>
                      <a:pPr algn="ctr"/>
                      <a:endParaRPr lang="pt-PT" dirty="0" smtClean="0">
                        <a:solidFill>
                          <a:schemeClr val="tx1"/>
                        </a:solidFill>
                      </a:endParaRPr>
                    </a:p>
                    <a:p>
                      <a:pPr algn="ctr"/>
                      <a:endParaRPr lang="pt-PT" sz="800" dirty="0" smtClean="0">
                        <a:solidFill>
                          <a:schemeClr val="tx1"/>
                        </a:solidFill>
                      </a:endParaRPr>
                    </a:p>
                    <a:p>
                      <a:pPr algn="ctr"/>
                      <a:endParaRPr lang="pt-P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pt-PT"/>
                    </a:p>
                  </a:txBody>
                  <a:tcPr/>
                </a:tc>
                <a:tc hMerge="1">
                  <a:txBody>
                    <a:bodyPr/>
                    <a:lstStyle/>
                    <a:p>
                      <a:endParaRPr lang="pt-P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pt-PT"/>
                    </a:p>
                  </a:txBody>
                  <a:tcPr/>
                </a:tc>
                <a:tc hMerge="1">
                  <a:txBody>
                    <a:bodyPr/>
                    <a:lstStyle/>
                    <a:p>
                      <a:endParaRPr lang="pt-P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pt-PT"/>
                    </a:p>
                  </a:txBody>
                  <a:tcPr/>
                </a:tc>
                <a:tc hMerge="1">
                  <a:txBody>
                    <a:bodyPr/>
                    <a:lstStyle/>
                    <a:p>
                      <a:endParaRPr lang="pt-P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pt-PT"/>
                    </a:p>
                  </a:txBody>
                  <a:tcPr/>
                </a:tc>
                <a:tc hMerge="1">
                  <a:txBody>
                    <a:bodyPr/>
                    <a:lstStyle/>
                    <a:p>
                      <a:endParaRPr lang="pt-P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pt-P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1182812">
                <a:tc>
                  <a:txBody>
                    <a:bodyPr/>
                    <a:lstStyle/>
                    <a:p>
                      <a:pPr algn="ctr">
                        <a:lnSpc>
                          <a:spcPct val="107000"/>
                        </a:lnSpc>
                        <a:spcAft>
                          <a:spcPts val="0"/>
                        </a:spcAft>
                      </a:pPr>
                      <a:r>
                        <a:rPr lang="en-GB" sz="1800" b="1" dirty="0">
                          <a:effectLst/>
                          <a:latin typeface="+mn-lt"/>
                          <a:ea typeface="Calibri" panose="020F0502020204030204" pitchFamily="34" charset="0"/>
                          <a:cs typeface="Times New Roman" panose="02020603050405020304" pitchFamily="18" charset="0"/>
                        </a:rPr>
                        <a:t>Compounds</a:t>
                      </a:r>
                      <a:endParaRPr lang="pt-PT" sz="1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0"/>
                        </a:spcAft>
                      </a:pPr>
                      <a:r>
                        <a:rPr lang="en-GB" sz="1800" b="1" dirty="0">
                          <a:effectLst/>
                          <a:latin typeface="+mn-lt"/>
                          <a:ea typeface="Calibri" panose="020F0502020204030204" pitchFamily="34" charset="0"/>
                          <a:cs typeface="Times New Roman" panose="02020603050405020304" pitchFamily="18" charset="0"/>
                        </a:rPr>
                        <a:t>R</a:t>
                      </a:r>
                      <a:r>
                        <a:rPr lang="en-GB" sz="1800" b="1" baseline="30000" dirty="0">
                          <a:effectLst/>
                          <a:latin typeface="+mn-lt"/>
                          <a:ea typeface="Calibri" panose="020F0502020204030204" pitchFamily="34" charset="0"/>
                          <a:cs typeface="Times New Roman" panose="02020603050405020304" pitchFamily="18" charset="0"/>
                        </a:rPr>
                        <a:t>1</a:t>
                      </a:r>
                      <a:endParaRPr lang="pt-PT" sz="1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gridSpan="2">
                  <a:txBody>
                    <a:bodyPr/>
                    <a:lstStyle/>
                    <a:p>
                      <a:pPr algn="ctr">
                        <a:lnSpc>
                          <a:spcPct val="107000"/>
                        </a:lnSpc>
                        <a:spcAft>
                          <a:spcPts val="0"/>
                        </a:spcAft>
                      </a:pPr>
                      <a:r>
                        <a:rPr lang="en-GB" sz="1800" b="1" dirty="0">
                          <a:effectLst/>
                          <a:latin typeface="+mn-lt"/>
                          <a:ea typeface="Calibri" panose="020F0502020204030204" pitchFamily="34" charset="0"/>
                          <a:cs typeface="Times New Roman" panose="02020603050405020304" pitchFamily="18" charset="0"/>
                        </a:rPr>
                        <a:t>R</a:t>
                      </a:r>
                      <a:r>
                        <a:rPr lang="en-GB" sz="1800" b="1" baseline="30000" dirty="0">
                          <a:effectLst/>
                          <a:latin typeface="+mn-lt"/>
                          <a:ea typeface="Calibri" panose="020F0502020204030204" pitchFamily="34" charset="0"/>
                          <a:cs typeface="Times New Roman" panose="02020603050405020304" pitchFamily="18" charset="0"/>
                        </a:rPr>
                        <a:t>2</a:t>
                      </a:r>
                      <a:endParaRPr lang="pt-PT" sz="1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pt-PT"/>
                    </a:p>
                  </a:txBody>
                  <a:tcPr/>
                </a:tc>
                <a:tc gridSpan="2">
                  <a:txBody>
                    <a:bodyPr/>
                    <a:lstStyle/>
                    <a:p>
                      <a:pPr algn="ctr">
                        <a:lnSpc>
                          <a:spcPct val="107000"/>
                        </a:lnSpc>
                        <a:spcAft>
                          <a:spcPts val="0"/>
                        </a:spcAft>
                      </a:pPr>
                      <a:r>
                        <a:rPr lang="en-GB" sz="1800" b="1" dirty="0">
                          <a:effectLst/>
                          <a:latin typeface="+mn-lt"/>
                          <a:ea typeface="Calibri" panose="020F0502020204030204" pitchFamily="34" charset="0"/>
                          <a:cs typeface="Times New Roman" panose="02020603050405020304" pitchFamily="18" charset="0"/>
                        </a:rPr>
                        <a:t>R</a:t>
                      </a:r>
                      <a:r>
                        <a:rPr lang="en-GB" sz="1800" b="1" baseline="30000" dirty="0">
                          <a:effectLst/>
                          <a:latin typeface="+mn-lt"/>
                          <a:ea typeface="Calibri" panose="020F0502020204030204" pitchFamily="34" charset="0"/>
                          <a:cs typeface="Times New Roman" panose="02020603050405020304" pitchFamily="18" charset="0"/>
                        </a:rPr>
                        <a:t>3</a:t>
                      </a:r>
                      <a:endParaRPr lang="pt-PT" sz="1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pt-PT"/>
                    </a:p>
                  </a:txBody>
                  <a:tcPr/>
                </a:tc>
                <a:tc gridSpan="2">
                  <a:txBody>
                    <a:bodyPr/>
                    <a:lstStyle/>
                    <a:p>
                      <a:pPr algn="ctr">
                        <a:lnSpc>
                          <a:spcPct val="107000"/>
                        </a:lnSpc>
                        <a:spcAft>
                          <a:spcPts val="0"/>
                        </a:spcAft>
                      </a:pPr>
                      <a:r>
                        <a:rPr lang="en-GB" sz="1800" b="1" dirty="0">
                          <a:effectLst/>
                          <a:latin typeface="+mn-lt"/>
                          <a:ea typeface="Calibri" panose="020F0502020204030204" pitchFamily="34" charset="0"/>
                          <a:cs typeface="Times New Roman" panose="02020603050405020304" pitchFamily="18" charset="0"/>
                        </a:rPr>
                        <a:t>R</a:t>
                      </a:r>
                      <a:r>
                        <a:rPr lang="en-GB" sz="1800" b="1" baseline="30000" dirty="0">
                          <a:effectLst/>
                          <a:latin typeface="+mn-lt"/>
                          <a:ea typeface="Calibri" panose="020F0502020204030204" pitchFamily="34" charset="0"/>
                          <a:cs typeface="Times New Roman" panose="02020603050405020304" pitchFamily="18" charset="0"/>
                        </a:rPr>
                        <a:t>4</a:t>
                      </a:r>
                      <a:endParaRPr lang="pt-PT" sz="1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pt-PT"/>
                    </a:p>
                  </a:txBody>
                  <a:tcPr/>
                </a:tc>
                <a:tc>
                  <a:txBody>
                    <a:bodyPr/>
                    <a:lstStyle/>
                    <a:p>
                      <a:pPr algn="ctr">
                        <a:lnSpc>
                          <a:spcPct val="107000"/>
                        </a:lnSpc>
                        <a:spcAft>
                          <a:spcPts val="0"/>
                        </a:spcAft>
                      </a:pPr>
                      <a:r>
                        <a:rPr lang="en-GB" sz="1800" b="1" dirty="0">
                          <a:effectLst/>
                          <a:latin typeface="+mn-lt"/>
                          <a:ea typeface="Calibri" panose="020F0502020204030204" pitchFamily="34" charset="0"/>
                          <a:cs typeface="Times New Roman" panose="02020603050405020304" pitchFamily="18" charset="0"/>
                        </a:rPr>
                        <a:t>R</a:t>
                      </a:r>
                      <a:r>
                        <a:rPr lang="en-GB" sz="1800" b="1" baseline="30000" dirty="0">
                          <a:effectLst/>
                          <a:latin typeface="+mn-lt"/>
                          <a:ea typeface="Calibri" panose="020F0502020204030204" pitchFamily="34" charset="0"/>
                          <a:cs typeface="Times New Roman" panose="02020603050405020304" pitchFamily="18" charset="0"/>
                        </a:rPr>
                        <a:t>5</a:t>
                      </a:r>
                      <a:endParaRPr lang="pt-PT" sz="1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0"/>
                        </a:spcAft>
                      </a:pPr>
                      <a:r>
                        <a:rPr lang="en-GB" sz="1800" b="1" dirty="0">
                          <a:effectLst/>
                          <a:latin typeface="+mn-lt"/>
                          <a:ea typeface="Calibri" panose="020F0502020204030204" pitchFamily="34" charset="0"/>
                          <a:cs typeface="Times New Roman" panose="02020603050405020304" pitchFamily="18" charset="0"/>
                        </a:rPr>
                        <a:t>PTP1B inhibitory </a:t>
                      </a:r>
                      <a:r>
                        <a:rPr lang="en-GB" sz="1800" b="1" dirty="0" smtClean="0">
                          <a:effectLst/>
                          <a:latin typeface="+mn-lt"/>
                          <a:ea typeface="Calibri" panose="020F0502020204030204" pitchFamily="34" charset="0"/>
                          <a:cs typeface="Times New Roman" panose="02020603050405020304" pitchFamily="18" charset="0"/>
                        </a:rPr>
                        <a:t>activity</a:t>
                      </a:r>
                      <a:endParaRPr lang="pt-PT" sz="1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 xmlns:a16="http://schemas.microsoft.com/office/drawing/2014/main" val="10001"/>
                  </a:ext>
                </a:extLst>
              </a:tr>
              <a:tr h="488734">
                <a:tc>
                  <a:txBody>
                    <a:bodyPr/>
                    <a:lstStyle/>
                    <a:p>
                      <a:pPr algn="ctr">
                        <a:lnSpc>
                          <a:spcPct val="107000"/>
                        </a:lnSpc>
                        <a:spcAft>
                          <a:spcPts val="0"/>
                        </a:spcAft>
                      </a:pPr>
                      <a:r>
                        <a:rPr lang="pt-PT" sz="1800" b="1" dirty="0">
                          <a:effectLst/>
                          <a:latin typeface="+mn-lt"/>
                          <a:ea typeface="Calibri" panose="020F0502020204030204" pitchFamily="34" charset="0"/>
                          <a:cs typeface="Times New Roman" panose="02020603050405020304" pitchFamily="18" charset="0"/>
                        </a:rPr>
                        <a:t>1</a:t>
                      </a:r>
                      <a:endParaRPr lang="pt-PT" sz="1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pt-PT" sz="1800" dirty="0">
                          <a:effectLst/>
                          <a:latin typeface="+mn-lt"/>
                          <a:ea typeface="Calibri" panose="020F0502020204030204" pitchFamily="34" charset="0"/>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ct val="107000"/>
                        </a:lnSpc>
                        <a:spcAft>
                          <a:spcPts val="0"/>
                        </a:spcAft>
                      </a:pPr>
                      <a:r>
                        <a:rPr lang="pt-PT" sz="1800" dirty="0">
                          <a:effectLst/>
                          <a:latin typeface="+mn-lt"/>
                          <a:ea typeface="Calibri" panose="020F0502020204030204" pitchFamily="34" charset="0"/>
                          <a:cs typeface="Times New Roman" panose="02020603050405020304" pitchFamily="18" charset="0"/>
                        </a:rPr>
                        <a:t>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pt-PT"/>
                    </a:p>
                  </a:txBody>
                  <a:tcPr/>
                </a:tc>
                <a:tc gridSpan="2">
                  <a:txBody>
                    <a:bodyPr/>
                    <a:lstStyle/>
                    <a:p>
                      <a:pPr algn="ctr">
                        <a:lnSpc>
                          <a:spcPct val="107000"/>
                        </a:lnSpc>
                        <a:spcAft>
                          <a:spcPts val="0"/>
                        </a:spcAft>
                      </a:pPr>
                      <a:r>
                        <a:rPr lang="pt-PT" sz="1800" dirty="0">
                          <a:effectLst/>
                          <a:latin typeface="+mn-lt"/>
                          <a:ea typeface="Calibri" panose="020F0502020204030204" pitchFamily="34" charset="0"/>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pt-PT"/>
                    </a:p>
                  </a:txBody>
                  <a:tcPr/>
                </a:tc>
                <a:tc gridSpan="2">
                  <a:txBody>
                    <a:bodyPr/>
                    <a:lstStyle/>
                    <a:p>
                      <a:pPr algn="ctr">
                        <a:lnSpc>
                          <a:spcPct val="107000"/>
                        </a:lnSpc>
                        <a:spcAft>
                          <a:spcPts val="0"/>
                        </a:spcAft>
                      </a:pPr>
                      <a:r>
                        <a:rPr lang="pt-PT" sz="1800">
                          <a:effectLst/>
                          <a:latin typeface="+mn-lt"/>
                          <a:ea typeface="Calibri" panose="020F0502020204030204" pitchFamily="34" charset="0"/>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pt-PT"/>
                    </a:p>
                  </a:txBody>
                  <a:tcPr/>
                </a:tc>
                <a:tc>
                  <a:txBody>
                    <a:bodyPr/>
                    <a:lstStyle/>
                    <a:p>
                      <a:pPr algn="ctr">
                        <a:lnSpc>
                          <a:spcPct val="107000"/>
                        </a:lnSpc>
                        <a:spcAft>
                          <a:spcPts val="0"/>
                        </a:spcAft>
                      </a:pPr>
                      <a:r>
                        <a:rPr lang="pt-PT" sz="1800">
                          <a:effectLst/>
                          <a:latin typeface="+mn-lt"/>
                          <a:ea typeface="Calibri" panose="020F0502020204030204" pitchFamily="34" charset="0"/>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pt-PT" sz="1800" dirty="0">
                          <a:effectLst/>
                          <a:latin typeface="+mn-lt"/>
                          <a:ea typeface="Calibri" panose="020F0502020204030204" pitchFamily="34" charset="0"/>
                          <a:cs typeface="Times New Roman" panose="02020603050405020304" pitchFamily="18" charset="0"/>
                        </a:rPr>
                        <a:t>&lt;30% </a:t>
                      </a:r>
                      <a:r>
                        <a:rPr lang="pt-PT" sz="1800" baseline="30000" dirty="0">
                          <a:effectLst/>
                          <a:latin typeface="+mn-lt"/>
                          <a:ea typeface="Calibri" panose="020F0502020204030204" pitchFamily="34" charset="0"/>
                          <a:cs typeface="Times New Roman" panose="02020603050405020304" pitchFamily="18" charset="0"/>
                        </a:rPr>
                        <a:t>100 μM</a:t>
                      </a:r>
                      <a:endParaRPr lang="pt-PT" sz="1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488734">
                <a:tc>
                  <a:txBody>
                    <a:bodyPr/>
                    <a:lstStyle/>
                    <a:p>
                      <a:pPr algn="ctr">
                        <a:lnSpc>
                          <a:spcPct val="107000"/>
                        </a:lnSpc>
                        <a:spcAft>
                          <a:spcPts val="0"/>
                        </a:spcAft>
                      </a:pPr>
                      <a:r>
                        <a:rPr lang="pt-PT" sz="1800" b="1">
                          <a:effectLst/>
                          <a:latin typeface="+mn-lt"/>
                          <a:ea typeface="Calibri" panose="020F0502020204030204" pitchFamily="34" charset="0"/>
                          <a:cs typeface="Times New Roman" panose="02020603050405020304" pitchFamily="18" charset="0"/>
                        </a:rPr>
                        <a:t>2</a:t>
                      </a:r>
                      <a:endParaRPr lang="pt-PT" sz="18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pt-PT" sz="1800">
                          <a:effectLst/>
                          <a:latin typeface="+mn-lt"/>
                          <a:ea typeface="Calibri" panose="020F0502020204030204" pitchFamily="34" charset="0"/>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ct val="107000"/>
                        </a:lnSpc>
                        <a:spcAft>
                          <a:spcPts val="0"/>
                        </a:spcAft>
                      </a:pPr>
                      <a:r>
                        <a:rPr lang="pt-PT" sz="1800" dirty="0">
                          <a:effectLst/>
                          <a:latin typeface="+mn-lt"/>
                          <a:ea typeface="Calibri" panose="020F0502020204030204" pitchFamily="34" charset="0"/>
                          <a:cs typeface="Times New Roman" panose="02020603050405020304" pitchFamily="18" charset="0"/>
                        </a:rPr>
                        <a:t>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pt-PT"/>
                    </a:p>
                  </a:txBody>
                  <a:tcPr/>
                </a:tc>
                <a:tc gridSpan="2">
                  <a:txBody>
                    <a:bodyPr/>
                    <a:lstStyle/>
                    <a:p>
                      <a:pPr algn="ctr">
                        <a:lnSpc>
                          <a:spcPct val="107000"/>
                        </a:lnSpc>
                        <a:spcAft>
                          <a:spcPts val="0"/>
                        </a:spcAft>
                      </a:pPr>
                      <a:r>
                        <a:rPr lang="pt-PT" sz="1800">
                          <a:effectLst/>
                          <a:latin typeface="+mn-lt"/>
                          <a:ea typeface="Calibri" panose="020F0502020204030204" pitchFamily="34" charset="0"/>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pt-PT"/>
                    </a:p>
                  </a:txBody>
                  <a:tcPr/>
                </a:tc>
                <a:tc gridSpan="2">
                  <a:txBody>
                    <a:bodyPr/>
                    <a:lstStyle/>
                    <a:p>
                      <a:pPr algn="ctr">
                        <a:lnSpc>
                          <a:spcPct val="107000"/>
                        </a:lnSpc>
                        <a:spcAft>
                          <a:spcPts val="0"/>
                        </a:spcAft>
                      </a:pPr>
                      <a:r>
                        <a:rPr lang="pt-PT" sz="1800">
                          <a:effectLst/>
                          <a:latin typeface="+mn-lt"/>
                          <a:ea typeface="Calibri" panose="020F0502020204030204" pitchFamily="34" charset="0"/>
                          <a:cs typeface="Times New Roman" panose="02020603050405020304" pitchFamily="18" charset="0"/>
                        </a:rPr>
                        <a:t>Cl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pt-PT"/>
                    </a:p>
                  </a:txBody>
                  <a:tcPr/>
                </a:tc>
                <a:tc>
                  <a:txBody>
                    <a:bodyPr/>
                    <a:lstStyle/>
                    <a:p>
                      <a:pPr algn="ctr">
                        <a:lnSpc>
                          <a:spcPct val="107000"/>
                        </a:lnSpc>
                        <a:spcAft>
                          <a:spcPts val="0"/>
                        </a:spcAft>
                      </a:pPr>
                      <a:r>
                        <a:rPr lang="pt-PT" sz="1800" dirty="0">
                          <a:effectLst/>
                          <a:latin typeface="+mn-lt"/>
                          <a:ea typeface="Calibri" panose="020F0502020204030204" pitchFamily="34" charset="0"/>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pt-PT" sz="1800" dirty="0">
                          <a:effectLst/>
                          <a:latin typeface="+mn-lt"/>
                          <a:ea typeface="Calibri" panose="020F0502020204030204" pitchFamily="34" charset="0"/>
                          <a:cs typeface="Times New Roman" panose="02020603050405020304" pitchFamily="18" charset="0"/>
                        </a:rPr>
                        <a:t>≈100 μM </a:t>
                      </a:r>
                      <a:r>
                        <a:rPr lang="pt-PT" sz="1800" baseline="30000" dirty="0">
                          <a:effectLst/>
                          <a:latin typeface="+mn-lt"/>
                          <a:ea typeface="Calibri" panose="020F0502020204030204" pitchFamily="34" charset="0"/>
                          <a:cs typeface="Times New Roman" panose="02020603050405020304" pitchFamily="18" charset="0"/>
                        </a:rPr>
                        <a:t>(a)</a:t>
                      </a:r>
                      <a:endParaRPr lang="pt-PT" sz="1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488734">
                <a:tc>
                  <a:txBody>
                    <a:bodyPr/>
                    <a:lstStyle/>
                    <a:p>
                      <a:pPr algn="ctr">
                        <a:lnSpc>
                          <a:spcPct val="107000"/>
                        </a:lnSpc>
                        <a:spcAft>
                          <a:spcPts val="0"/>
                        </a:spcAft>
                      </a:pPr>
                      <a:r>
                        <a:rPr lang="pt-PT" sz="1800" b="1">
                          <a:effectLst/>
                          <a:latin typeface="+mn-lt"/>
                          <a:ea typeface="Calibri" panose="020F0502020204030204" pitchFamily="34" charset="0"/>
                          <a:cs typeface="Times New Roman" panose="02020603050405020304" pitchFamily="18" charset="0"/>
                        </a:rPr>
                        <a:t>3</a:t>
                      </a:r>
                      <a:endParaRPr lang="pt-PT" sz="18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pt-PT" sz="1800">
                          <a:effectLst/>
                          <a:latin typeface="+mn-lt"/>
                          <a:ea typeface="Calibri" panose="020F0502020204030204" pitchFamily="34" charset="0"/>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ct val="107000"/>
                        </a:lnSpc>
                        <a:spcAft>
                          <a:spcPts val="0"/>
                        </a:spcAft>
                      </a:pPr>
                      <a:r>
                        <a:rPr lang="pt-PT" sz="1800">
                          <a:effectLst/>
                          <a:latin typeface="+mn-lt"/>
                          <a:ea typeface="Calibri" panose="020F0502020204030204" pitchFamily="34" charset="0"/>
                          <a:cs typeface="Times New Roman" panose="02020603050405020304" pitchFamily="18" charset="0"/>
                        </a:rPr>
                        <a:t>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pt-PT"/>
                    </a:p>
                  </a:txBody>
                  <a:tcPr/>
                </a:tc>
                <a:tc gridSpan="2">
                  <a:txBody>
                    <a:bodyPr/>
                    <a:lstStyle/>
                    <a:p>
                      <a:pPr algn="ctr">
                        <a:lnSpc>
                          <a:spcPct val="107000"/>
                        </a:lnSpc>
                        <a:spcAft>
                          <a:spcPts val="0"/>
                        </a:spcAft>
                      </a:pPr>
                      <a:r>
                        <a:rPr lang="pt-PT" sz="1800" dirty="0">
                          <a:effectLst/>
                          <a:latin typeface="+mn-lt"/>
                          <a:ea typeface="Calibri" panose="020F0502020204030204" pitchFamily="34" charset="0"/>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pt-PT"/>
                    </a:p>
                  </a:txBody>
                  <a:tcPr/>
                </a:tc>
                <a:tc gridSpan="2">
                  <a:txBody>
                    <a:bodyPr/>
                    <a:lstStyle/>
                    <a:p>
                      <a:pPr algn="ctr">
                        <a:lnSpc>
                          <a:spcPct val="107000"/>
                        </a:lnSpc>
                        <a:spcAft>
                          <a:spcPts val="0"/>
                        </a:spcAft>
                      </a:pPr>
                      <a:r>
                        <a:rPr lang="pt-PT" sz="1800" dirty="0">
                          <a:effectLst/>
                          <a:latin typeface="+mn-lt"/>
                          <a:ea typeface="Calibri" panose="020F0502020204030204" pitchFamily="34" charset="0"/>
                          <a:cs typeface="Times New Roman" panose="02020603050405020304" pitchFamily="18" charset="0"/>
                        </a:rPr>
                        <a:t>OCH</a:t>
                      </a:r>
                      <a:r>
                        <a:rPr lang="pt-PT" sz="1800" baseline="-25000" dirty="0">
                          <a:effectLst/>
                          <a:latin typeface="+mn-lt"/>
                          <a:ea typeface="Calibri" panose="020F0502020204030204" pitchFamily="34" charset="0"/>
                          <a:cs typeface="Times New Roman" panose="02020603050405020304" pitchFamily="18" charset="0"/>
                        </a:rPr>
                        <a:t>3</a:t>
                      </a:r>
                      <a:endParaRPr lang="pt-PT" sz="1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pt-PT"/>
                    </a:p>
                  </a:txBody>
                  <a:tcPr/>
                </a:tc>
                <a:tc>
                  <a:txBody>
                    <a:bodyPr/>
                    <a:lstStyle/>
                    <a:p>
                      <a:pPr algn="ctr">
                        <a:lnSpc>
                          <a:spcPct val="107000"/>
                        </a:lnSpc>
                        <a:spcAft>
                          <a:spcPts val="0"/>
                        </a:spcAft>
                      </a:pPr>
                      <a:r>
                        <a:rPr lang="pt-PT" sz="1800" dirty="0">
                          <a:effectLst/>
                          <a:latin typeface="+mn-lt"/>
                          <a:ea typeface="Calibri" panose="020F0502020204030204" pitchFamily="34" charset="0"/>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pt-PT" sz="1800" dirty="0">
                          <a:effectLst/>
                          <a:latin typeface="+mn-lt"/>
                          <a:ea typeface="Calibri" panose="020F0502020204030204" pitchFamily="34" charset="0"/>
                          <a:cs typeface="Times New Roman" panose="02020603050405020304" pitchFamily="18" charset="0"/>
                        </a:rPr>
                        <a:t>&lt;30% </a:t>
                      </a:r>
                      <a:r>
                        <a:rPr lang="pt-PT" sz="1800" baseline="30000" dirty="0">
                          <a:effectLst/>
                          <a:latin typeface="+mn-lt"/>
                          <a:ea typeface="Calibri" panose="020F0502020204030204" pitchFamily="34" charset="0"/>
                          <a:cs typeface="Times New Roman" panose="02020603050405020304" pitchFamily="18" charset="0"/>
                        </a:rPr>
                        <a:t>100 μM</a:t>
                      </a:r>
                      <a:endParaRPr lang="pt-PT" sz="1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488734">
                <a:tc>
                  <a:txBody>
                    <a:bodyPr/>
                    <a:lstStyle/>
                    <a:p>
                      <a:pPr algn="ctr">
                        <a:lnSpc>
                          <a:spcPct val="107000"/>
                        </a:lnSpc>
                        <a:spcAft>
                          <a:spcPts val="0"/>
                        </a:spcAft>
                      </a:pPr>
                      <a:r>
                        <a:rPr lang="pt-PT" sz="1800" b="1">
                          <a:effectLst/>
                          <a:latin typeface="+mn-lt"/>
                          <a:ea typeface="Calibri" panose="020F0502020204030204" pitchFamily="34" charset="0"/>
                          <a:cs typeface="Times New Roman" panose="02020603050405020304" pitchFamily="18" charset="0"/>
                        </a:rPr>
                        <a:t>4</a:t>
                      </a:r>
                      <a:endParaRPr lang="pt-PT" sz="18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pt-PT" sz="1800">
                          <a:effectLst/>
                          <a:latin typeface="+mn-lt"/>
                          <a:ea typeface="Calibri" panose="020F0502020204030204" pitchFamily="34" charset="0"/>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ct val="107000"/>
                        </a:lnSpc>
                        <a:spcAft>
                          <a:spcPts val="0"/>
                        </a:spcAft>
                      </a:pPr>
                      <a:r>
                        <a:rPr lang="pt-PT" sz="1800">
                          <a:effectLst/>
                          <a:latin typeface="+mn-lt"/>
                          <a:ea typeface="Calibri" panose="020F0502020204030204" pitchFamily="34" charset="0"/>
                          <a:cs typeface="Times New Roman" panose="02020603050405020304" pitchFamily="18" charset="0"/>
                        </a:rPr>
                        <a:t>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pt-PT"/>
                    </a:p>
                  </a:txBody>
                  <a:tcPr/>
                </a:tc>
                <a:tc gridSpan="2">
                  <a:txBody>
                    <a:bodyPr/>
                    <a:lstStyle/>
                    <a:p>
                      <a:pPr algn="ctr">
                        <a:lnSpc>
                          <a:spcPct val="107000"/>
                        </a:lnSpc>
                        <a:spcAft>
                          <a:spcPts val="0"/>
                        </a:spcAft>
                      </a:pPr>
                      <a:r>
                        <a:rPr lang="pt-PT" sz="1800">
                          <a:effectLst/>
                          <a:latin typeface="+mn-lt"/>
                          <a:ea typeface="Calibri" panose="020F0502020204030204" pitchFamily="34" charset="0"/>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pt-PT"/>
                    </a:p>
                  </a:txBody>
                  <a:tcPr/>
                </a:tc>
                <a:tc gridSpan="2">
                  <a:txBody>
                    <a:bodyPr/>
                    <a:lstStyle/>
                    <a:p>
                      <a:pPr algn="ctr">
                        <a:lnSpc>
                          <a:spcPct val="107000"/>
                        </a:lnSpc>
                        <a:spcAft>
                          <a:spcPts val="0"/>
                        </a:spcAft>
                      </a:pPr>
                      <a:r>
                        <a:rPr lang="pt-PT" sz="1800" dirty="0">
                          <a:effectLst/>
                          <a:latin typeface="+mn-lt"/>
                          <a:ea typeface="Calibri" panose="020F0502020204030204" pitchFamily="34" charset="0"/>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pt-PT"/>
                    </a:p>
                  </a:txBody>
                  <a:tcPr/>
                </a:tc>
                <a:tc>
                  <a:txBody>
                    <a:bodyPr/>
                    <a:lstStyle/>
                    <a:p>
                      <a:pPr algn="ctr">
                        <a:lnSpc>
                          <a:spcPct val="107000"/>
                        </a:lnSpc>
                        <a:spcAft>
                          <a:spcPts val="0"/>
                        </a:spcAft>
                      </a:pPr>
                      <a:r>
                        <a:rPr lang="pt-PT" sz="1800" dirty="0">
                          <a:effectLst/>
                          <a:latin typeface="+mn-lt"/>
                          <a:ea typeface="Calibri" panose="020F0502020204030204" pitchFamily="34" charset="0"/>
                          <a:cs typeface="Times New Roman" panose="02020603050405020304" pitchFamily="18" charset="0"/>
                        </a:rPr>
                        <a:t>CF</a:t>
                      </a:r>
                      <a:r>
                        <a:rPr lang="pt-PT" sz="1800" baseline="-25000" dirty="0">
                          <a:effectLst/>
                          <a:latin typeface="+mn-lt"/>
                          <a:ea typeface="Calibri" panose="020F0502020204030204" pitchFamily="34" charset="0"/>
                          <a:cs typeface="Times New Roman" panose="02020603050405020304" pitchFamily="18" charset="0"/>
                        </a:rPr>
                        <a:t>3</a:t>
                      </a:r>
                      <a:endParaRPr lang="pt-PT" sz="1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pt-PT" sz="1800" dirty="0">
                          <a:effectLst/>
                          <a:latin typeface="+mn-lt"/>
                          <a:ea typeface="Calibri" panose="020F0502020204030204" pitchFamily="34" charset="0"/>
                          <a:cs typeface="Times New Roman" panose="02020603050405020304" pitchFamily="18" charset="0"/>
                        </a:rPr>
                        <a:t>35±2% </a:t>
                      </a:r>
                      <a:r>
                        <a:rPr lang="pt-PT" sz="1800" baseline="30000" dirty="0">
                          <a:effectLst/>
                          <a:latin typeface="+mn-lt"/>
                          <a:ea typeface="Calibri" panose="020F0502020204030204" pitchFamily="34" charset="0"/>
                          <a:cs typeface="Times New Roman" panose="02020603050405020304" pitchFamily="18" charset="0"/>
                        </a:rPr>
                        <a:t>50 μM</a:t>
                      </a:r>
                      <a:endParaRPr lang="pt-PT" sz="1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488734">
                <a:tc>
                  <a:txBody>
                    <a:bodyPr/>
                    <a:lstStyle/>
                    <a:p>
                      <a:pPr algn="ctr">
                        <a:lnSpc>
                          <a:spcPct val="107000"/>
                        </a:lnSpc>
                        <a:spcAft>
                          <a:spcPts val="0"/>
                        </a:spcAft>
                      </a:pPr>
                      <a:r>
                        <a:rPr lang="pt-PT" sz="1800" b="1">
                          <a:effectLst/>
                          <a:latin typeface="+mn-lt"/>
                          <a:ea typeface="Calibri" panose="020F0502020204030204" pitchFamily="34" charset="0"/>
                          <a:cs typeface="Times New Roman" panose="02020603050405020304" pitchFamily="18" charset="0"/>
                        </a:rPr>
                        <a:t>5</a:t>
                      </a:r>
                      <a:endParaRPr lang="pt-PT" sz="18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pt-PT" sz="1800">
                          <a:effectLst/>
                          <a:latin typeface="+mn-lt"/>
                          <a:ea typeface="Calibri" panose="020F0502020204030204" pitchFamily="34" charset="0"/>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ct val="107000"/>
                        </a:lnSpc>
                        <a:spcAft>
                          <a:spcPts val="0"/>
                        </a:spcAft>
                      </a:pPr>
                      <a:r>
                        <a:rPr lang="pt-PT" sz="1800">
                          <a:effectLst/>
                          <a:latin typeface="+mn-lt"/>
                          <a:ea typeface="Calibri" panose="020F0502020204030204" pitchFamily="34" charset="0"/>
                          <a:cs typeface="Times New Roman" panose="02020603050405020304" pitchFamily="18" charset="0"/>
                        </a:rPr>
                        <a:t>(CH</a:t>
                      </a:r>
                      <a:r>
                        <a:rPr lang="pt-PT" sz="1800" baseline="-25000">
                          <a:effectLst/>
                          <a:latin typeface="+mn-lt"/>
                          <a:ea typeface="Calibri" panose="020F0502020204030204" pitchFamily="34" charset="0"/>
                          <a:cs typeface="Times New Roman" panose="02020603050405020304" pitchFamily="18" charset="0"/>
                        </a:rPr>
                        <a:t>2</a:t>
                      </a:r>
                      <a:r>
                        <a:rPr lang="pt-PT" sz="1800">
                          <a:effectLst/>
                          <a:latin typeface="+mn-lt"/>
                          <a:ea typeface="Calibri" panose="020F0502020204030204" pitchFamily="34" charset="0"/>
                          <a:cs typeface="Times New Roman" panose="02020603050405020304" pitchFamily="18" charset="0"/>
                        </a:rPr>
                        <a:t>)</a:t>
                      </a:r>
                      <a:r>
                        <a:rPr lang="pt-PT" sz="1800" baseline="-25000">
                          <a:effectLst/>
                          <a:latin typeface="+mn-lt"/>
                          <a:ea typeface="Calibri" panose="020F0502020204030204" pitchFamily="34" charset="0"/>
                          <a:cs typeface="Times New Roman" panose="02020603050405020304" pitchFamily="18" charset="0"/>
                        </a:rPr>
                        <a:t>9</a:t>
                      </a:r>
                      <a:r>
                        <a:rPr lang="pt-PT" sz="1800">
                          <a:effectLst/>
                          <a:latin typeface="+mn-lt"/>
                          <a:ea typeface="Calibri" panose="020F0502020204030204" pitchFamily="34" charset="0"/>
                          <a:cs typeface="Times New Roman" panose="02020603050405020304" pitchFamily="18" charset="0"/>
                        </a:rPr>
                        <a:t>CH</a:t>
                      </a:r>
                      <a:r>
                        <a:rPr lang="pt-PT" sz="1800" baseline="-25000">
                          <a:effectLst/>
                          <a:latin typeface="+mn-lt"/>
                          <a:ea typeface="Calibri" panose="020F0502020204030204" pitchFamily="34" charset="0"/>
                          <a:cs typeface="Times New Roman" panose="02020603050405020304" pitchFamily="18" charset="0"/>
                        </a:rPr>
                        <a:t>3</a:t>
                      </a:r>
                      <a:endParaRPr lang="pt-PT" sz="18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pt-PT"/>
                    </a:p>
                  </a:txBody>
                  <a:tcPr/>
                </a:tc>
                <a:tc gridSpan="2">
                  <a:txBody>
                    <a:bodyPr/>
                    <a:lstStyle/>
                    <a:p>
                      <a:pPr algn="ctr">
                        <a:lnSpc>
                          <a:spcPct val="107000"/>
                        </a:lnSpc>
                        <a:spcAft>
                          <a:spcPts val="0"/>
                        </a:spcAft>
                      </a:pPr>
                      <a:r>
                        <a:rPr lang="pt-PT" sz="1800">
                          <a:effectLst/>
                          <a:latin typeface="+mn-lt"/>
                          <a:ea typeface="Calibri" panose="020F0502020204030204" pitchFamily="34" charset="0"/>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pt-PT"/>
                    </a:p>
                  </a:txBody>
                  <a:tcPr/>
                </a:tc>
                <a:tc gridSpan="2">
                  <a:txBody>
                    <a:bodyPr/>
                    <a:lstStyle/>
                    <a:p>
                      <a:pPr algn="ctr">
                        <a:lnSpc>
                          <a:spcPct val="107000"/>
                        </a:lnSpc>
                        <a:spcAft>
                          <a:spcPts val="0"/>
                        </a:spcAft>
                      </a:pPr>
                      <a:r>
                        <a:rPr lang="pt-PT" sz="1800" dirty="0">
                          <a:effectLst/>
                          <a:latin typeface="+mn-lt"/>
                          <a:ea typeface="Calibri" panose="020F0502020204030204" pitchFamily="34" charset="0"/>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pt-PT"/>
                    </a:p>
                  </a:txBody>
                  <a:tcPr/>
                </a:tc>
                <a:tc>
                  <a:txBody>
                    <a:bodyPr/>
                    <a:lstStyle/>
                    <a:p>
                      <a:pPr algn="ctr">
                        <a:lnSpc>
                          <a:spcPct val="107000"/>
                        </a:lnSpc>
                        <a:spcAft>
                          <a:spcPts val="0"/>
                        </a:spcAft>
                      </a:pPr>
                      <a:r>
                        <a:rPr lang="pt-PT" sz="1800" dirty="0">
                          <a:effectLst/>
                          <a:latin typeface="+mn-lt"/>
                          <a:ea typeface="Calibri" panose="020F0502020204030204" pitchFamily="34" charset="0"/>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pt-PT" sz="1800" dirty="0">
                          <a:effectLst/>
                          <a:latin typeface="+mn-lt"/>
                          <a:ea typeface="Calibri" panose="020F0502020204030204" pitchFamily="34" charset="0"/>
                          <a:cs typeface="Times New Roman" panose="02020603050405020304" pitchFamily="18" charset="0"/>
                        </a:rPr>
                        <a:t>&lt;30% </a:t>
                      </a:r>
                      <a:r>
                        <a:rPr lang="pt-PT" sz="1800" baseline="30000" dirty="0">
                          <a:effectLst/>
                          <a:latin typeface="+mn-lt"/>
                          <a:ea typeface="Calibri" panose="020F0502020204030204" pitchFamily="34" charset="0"/>
                          <a:cs typeface="Times New Roman" panose="02020603050405020304" pitchFamily="18" charset="0"/>
                        </a:rPr>
                        <a:t>50 μM</a:t>
                      </a:r>
                      <a:endParaRPr lang="pt-PT" sz="1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488734">
                <a:tc>
                  <a:txBody>
                    <a:bodyPr/>
                    <a:lstStyle/>
                    <a:p>
                      <a:pPr algn="ctr">
                        <a:lnSpc>
                          <a:spcPct val="107000"/>
                        </a:lnSpc>
                        <a:spcAft>
                          <a:spcPts val="0"/>
                        </a:spcAft>
                      </a:pPr>
                      <a:r>
                        <a:rPr lang="pt-PT" sz="1800" b="1">
                          <a:effectLst/>
                          <a:latin typeface="+mn-lt"/>
                          <a:ea typeface="Calibri" panose="020F0502020204030204" pitchFamily="34" charset="0"/>
                          <a:cs typeface="Times New Roman" panose="02020603050405020304" pitchFamily="18" charset="0"/>
                        </a:rPr>
                        <a:t>6</a:t>
                      </a:r>
                      <a:endParaRPr lang="pt-PT" sz="18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pt-PT" sz="1800">
                          <a:effectLst/>
                          <a:latin typeface="+mn-lt"/>
                          <a:ea typeface="Calibri" panose="020F0502020204030204" pitchFamily="34" charset="0"/>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ct val="107000"/>
                        </a:lnSpc>
                        <a:spcAft>
                          <a:spcPts val="0"/>
                        </a:spcAft>
                      </a:pPr>
                      <a:r>
                        <a:rPr lang="pt-PT" sz="1800">
                          <a:effectLst/>
                          <a:latin typeface="+mn-lt"/>
                          <a:ea typeface="Calibri" panose="020F0502020204030204" pitchFamily="34" charset="0"/>
                          <a:cs typeface="Times New Roman" panose="02020603050405020304" pitchFamily="18" charset="0"/>
                        </a:rPr>
                        <a:t>(CH</a:t>
                      </a:r>
                      <a:r>
                        <a:rPr lang="pt-PT" sz="1800" baseline="-25000">
                          <a:effectLst/>
                          <a:latin typeface="+mn-lt"/>
                          <a:ea typeface="Calibri" panose="020F0502020204030204" pitchFamily="34" charset="0"/>
                          <a:cs typeface="Times New Roman" panose="02020603050405020304" pitchFamily="18" charset="0"/>
                        </a:rPr>
                        <a:t>2</a:t>
                      </a:r>
                      <a:r>
                        <a:rPr lang="pt-PT" sz="1800">
                          <a:effectLst/>
                          <a:latin typeface="+mn-lt"/>
                          <a:ea typeface="Calibri" panose="020F0502020204030204" pitchFamily="34" charset="0"/>
                          <a:cs typeface="Times New Roman" panose="02020603050405020304" pitchFamily="18" charset="0"/>
                        </a:rPr>
                        <a:t>)</a:t>
                      </a:r>
                      <a:r>
                        <a:rPr lang="pt-PT" sz="1800" baseline="-25000">
                          <a:effectLst/>
                          <a:latin typeface="+mn-lt"/>
                          <a:ea typeface="Calibri" panose="020F0502020204030204" pitchFamily="34" charset="0"/>
                          <a:cs typeface="Times New Roman" panose="02020603050405020304" pitchFamily="18" charset="0"/>
                        </a:rPr>
                        <a:t>11</a:t>
                      </a:r>
                      <a:r>
                        <a:rPr lang="pt-PT" sz="1800">
                          <a:effectLst/>
                          <a:latin typeface="+mn-lt"/>
                          <a:ea typeface="Calibri" panose="020F0502020204030204" pitchFamily="34" charset="0"/>
                          <a:cs typeface="Times New Roman" panose="02020603050405020304" pitchFamily="18" charset="0"/>
                        </a:rPr>
                        <a:t>CH</a:t>
                      </a:r>
                      <a:r>
                        <a:rPr lang="pt-PT" sz="1800" baseline="-25000">
                          <a:effectLst/>
                          <a:latin typeface="+mn-lt"/>
                          <a:ea typeface="Calibri" panose="020F0502020204030204" pitchFamily="34" charset="0"/>
                          <a:cs typeface="Times New Roman" panose="02020603050405020304" pitchFamily="18" charset="0"/>
                        </a:rPr>
                        <a:t>3</a:t>
                      </a:r>
                      <a:endParaRPr lang="pt-PT" sz="18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pt-PT"/>
                    </a:p>
                  </a:txBody>
                  <a:tcPr/>
                </a:tc>
                <a:tc gridSpan="2">
                  <a:txBody>
                    <a:bodyPr/>
                    <a:lstStyle/>
                    <a:p>
                      <a:pPr algn="ctr">
                        <a:lnSpc>
                          <a:spcPct val="107000"/>
                        </a:lnSpc>
                        <a:spcAft>
                          <a:spcPts val="0"/>
                        </a:spcAft>
                      </a:pPr>
                      <a:r>
                        <a:rPr lang="pt-PT" sz="1800">
                          <a:effectLst/>
                          <a:latin typeface="+mn-lt"/>
                          <a:ea typeface="Calibri" panose="020F0502020204030204" pitchFamily="34" charset="0"/>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pt-PT"/>
                    </a:p>
                  </a:txBody>
                  <a:tcPr/>
                </a:tc>
                <a:tc gridSpan="2">
                  <a:txBody>
                    <a:bodyPr/>
                    <a:lstStyle/>
                    <a:p>
                      <a:pPr algn="ctr">
                        <a:lnSpc>
                          <a:spcPct val="107000"/>
                        </a:lnSpc>
                        <a:spcAft>
                          <a:spcPts val="0"/>
                        </a:spcAft>
                      </a:pPr>
                      <a:r>
                        <a:rPr lang="pt-PT" sz="1800">
                          <a:effectLst/>
                          <a:latin typeface="+mn-lt"/>
                          <a:ea typeface="Calibri" panose="020F0502020204030204" pitchFamily="34" charset="0"/>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pt-PT"/>
                    </a:p>
                  </a:txBody>
                  <a:tcPr/>
                </a:tc>
                <a:tc>
                  <a:txBody>
                    <a:bodyPr/>
                    <a:lstStyle/>
                    <a:p>
                      <a:pPr algn="ctr">
                        <a:lnSpc>
                          <a:spcPct val="107000"/>
                        </a:lnSpc>
                        <a:spcAft>
                          <a:spcPts val="0"/>
                        </a:spcAft>
                      </a:pPr>
                      <a:r>
                        <a:rPr lang="pt-PT" sz="1800" dirty="0">
                          <a:effectLst/>
                          <a:latin typeface="+mn-lt"/>
                          <a:ea typeface="Calibri" panose="020F0502020204030204" pitchFamily="34" charset="0"/>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pt-PT" sz="1800" dirty="0">
                          <a:effectLst/>
                          <a:latin typeface="+mn-lt"/>
                          <a:ea typeface="Calibri" panose="020F0502020204030204" pitchFamily="34" charset="0"/>
                          <a:cs typeface="Times New Roman" panose="02020603050405020304" pitchFamily="18" charset="0"/>
                        </a:rPr>
                        <a:t>&lt;30% </a:t>
                      </a:r>
                      <a:r>
                        <a:rPr lang="pt-PT" sz="1800" baseline="30000" dirty="0">
                          <a:effectLst/>
                          <a:latin typeface="+mn-lt"/>
                          <a:ea typeface="Calibri" panose="020F0502020204030204" pitchFamily="34" charset="0"/>
                          <a:cs typeface="Times New Roman" panose="02020603050405020304" pitchFamily="18" charset="0"/>
                        </a:rPr>
                        <a:t>50 μM</a:t>
                      </a:r>
                      <a:endParaRPr lang="pt-PT" sz="1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r h="488734">
                <a:tc>
                  <a:txBody>
                    <a:bodyPr/>
                    <a:lstStyle/>
                    <a:p>
                      <a:pPr algn="ctr">
                        <a:lnSpc>
                          <a:spcPct val="107000"/>
                        </a:lnSpc>
                        <a:spcAft>
                          <a:spcPts val="0"/>
                        </a:spcAft>
                      </a:pPr>
                      <a:r>
                        <a:rPr lang="pt-PT" sz="1800" b="1">
                          <a:effectLst/>
                          <a:latin typeface="+mn-lt"/>
                          <a:ea typeface="Calibri" panose="020F0502020204030204" pitchFamily="34" charset="0"/>
                          <a:cs typeface="Times New Roman" panose="02020603050405020304" pitchFamily="18" charset="0"/>
                        </a:rPr>
                        <a:t>7</a:t>
                      </a:r>
                      <a:endParaRPr lang="pt-PT" sz="18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pt-PT" sz="1800">
                          <a:effectLst/>
                          <a:latin typeface="+mn-lt"/>
                          <a:ea typeface="Calibri" panose="020F0502020204030204" pitchFamily="34" charset="0"/>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ct val="107000"/>
                        </a:lnSpc>
                        <a:spcAft>
                          <a:spcPts val="0"/>
                        </a:spcAft>
                      </a:pPr>
                      <a:r>
                        <a:rPr lang="pt-PT" sz="1800">
                          <a:effectLst/>
                          <a:latin typeface="+mn-lt"/>
                          <a:ea typeface="Calibri" panose="020F0502020204030204" pitchFamily="34" charset="0"/>
                          <a:cs typeface="Times New Roman" panose="02020603050405020304" pitchFamily="18" charset="0"/>
                        </a:rPr>
                        <a:t>(CH</a:t>
                      </a:r>
                      <a:r>
                        <a:rPr lang="pt-PT" sz="1800" baseline="-25000">
                          <a:effectLst/>
                          <a:latin typeface="+mn-lt"/>
                          <a:ea typeface="Calibri" panose="020F0502020204030204" pitchFamily="34" charset="0"/>
                          <a:cs typeface="Times New Roman" panose="02020603050405020304" pitchFamily="18" charset="0"/>
                        </a:rPr>
                        <a:t>2</a:t>
                      </a:r>
                      <a:r>
                        <a:rPr lang="pt-PT" sz="1800">
                          <a:effectLst/>
                          <a:latin typeface="+mn-lt"/>
                          <a:ea typeface="Calibri" panose="020F0502020204030204" pitchFamily="34" charset="0"/>
                          <a:cs typeface="Times New Roman" panose="02020603050405020304" pitchFamily="18" charset="0"/>
                        </a:rPr>
                        <a:t>)</a:t>
                      </a:r>
                      <a:r>
                        <a:rPr lang="pt-PT" sz="1800" baseline="-25000">
                          <a:effectLst/>
                          <a:latin typeface="+mn-lt"/>
                          <a:ea typeface="Calibri" panose="020F0502020204030204" pitchFamily="34" charset="0"/>
                          <a:cs typeface="Times New Roman" panose="02020603050405020304" pitchFamily="18" charset="0"/>
                        </a:rPr>
                        <a:t>11</a:t>
                      </a:r>
                      <a:r>
                        <a:rPr lang="pt-PT" sz="1800">
                          <a:effectLst/>
                          <a:latin typeface="+mn-lt"/>
                          <a:ea typeface="Calibri" panose="020F0502020204030204" pitchFamily="34" charset="0"/>
                          <a:cs typeface="Times New Roman" panose="02020603050405020304" pitchFamily="18" charset="0"/>
                        </a:rPr>
                        <a:t>CH</a:t>
                      </a:r>
                      <a:r>
                        <a:rPr lang="pt-PT" sz="1800" baseline="-25000">
                          <a:effectLst/>
                          <a:latin typeface="+mn-lt"/>
                          <a:ea typeface="Calibri" panose="020F0502020204030204" pitchFamily="34" charset="0"/>
                          <a:cs typeface="Times New Roman" panose="02020603050405020304" pitchFamily="18" charset="0"/>
                        </a:rPr>
                        <a:t>3</a:t>
                      </a:r>
                      <a:endParaRPr lang="pt-PT" sz="18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pt-PT"/>
                    </a:p>
                  </a:txBody>
                  <a:tcPr/>
                </a:tc>
                <a:tc gridSpan="2">
                  <a:txBody>
                    <a:bodyPr/>
                    <a:lstStyle/>
                    <a:p>
                      <a:pPr algn="ctr">
                        <a:lnSpc>
                          <a:spcPct val="107000"/>
                        </a:lnSpc>
                        <a:spcAft>
                          <a:spcPts val="0"/>
                        </a:spcAft>
                      </a:pPr>
                      <a:r>
                        <a:rPr lang="pt-PT" sz="1800">
                          <a:effectLst/>
                          <a:latin typeface="+mn-lt"/>
                          <a:ea typeface="Calibri" panose="020F0502020204030204" pitchFamily="34" charset="0"/>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pt-PT"/>
                    </a:p>
                  </a:txBody>
                  <a:tcPr/>
                </a:tc>
                <a:tc gridSpan="2">
                  <a:txBody>
                    <a:bodyPr/>
                    <a:lstStyle/>
                    <a:p>
                      <a:pPr algn="ctr">
                        <a:lnSpc>
                          <a:spcPct val="107000"/>
                        </a:lnSpc>
                        <a:spcAft>
                          <a:spcPts val="0"/>
                        </a:spcAft>
                      </a:pPr>
                      <a:r>
                        <a:rPr lang="pt-PT" sz="1800">
                          <a:effectLst/>
                          <a:latin typeface="+mn-lt"/>
                          <a:ea typeface="Calibri" panose="020F0502020204030204" pitchFamily="34" charset="0"/>
                          <a:cs typeface="Times New Roman" panose="02020603050405020304" pitchFamily="18" charset="0"/>
                        </a:rPr>
                        <a:t>Cl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pt-PT"/>
                    </a:p>
                  </a:txBody>
                  <a:tcPr/>
                </a:tc>
                <a:tc>
                  <a:txBody>
                    <a:bodyPr/>
                    <a:lstStyle/>
                    <a:p>
                      <a:pPr algn="ctr">
                        <a:lnSpc>
                          <a:spcPct val="107000"/>
                        </a:lnSpc>
                        <a:spcAft>
                          <a:spcPts val="0"/>
                        </a:spcAft>
                      </a:pPr>
                      <a:r>
                        <a:rPr lang="pt-PT" sz="1800" dirty="0">
                          <a:effectLst/>
                          <a:latin typeface="+mn-lt"/>
                          <a:ea typeface="Calibri" panose="020F0502020204030204" pitchFamily="34" charset="0"/>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pt-PT" sz="1800" dirty="0">
                          <a:effectLst/>
                          <a:latin typeface="+mn-lt"/>
                          <a:ea typeface="Calibri" panose="020F0502020204030204" pitchFamily="34" charset="0"/>
                          <a:cs typeface="Times New Roman" panose="02020603050405020304" pitchFamily="18" charset="0"/>
                        </a:rPr>
                        <a:t>&lt;30% </a:t>
                      </a:r>
                      <a:r>
                        <a:rPr lang="pt-PT" sz="1800" baseline="30000" dirty="0">
                          <a:effectLst/>
                          <a:latin typeface="+mn-lt"/>
                          <a:ea typeface="Calibri" panose="020F0502020204030204" pitchFamily="34" charset="0"/>
                          <a:cs typeface="Times New Roman" panose="02020603050405020304" pitchFamily="18" charset="0"/>
                        </a:rPr>
                        <a:t>50 μM</a:t>
                      </a:r>
                      <a:endParaRPr lang="pt-PT" sz="1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8"/>
                  </a:ext>
                </a:extLst>
              </a:tr>
              <a:tr h="488734">
                <a:tc>
                  <a:txBody>
                    <a:bodyPr/>
                    <a:lstStyle/>
                    <a:p>
                      <a:pPr algn="ctr">
                        <a:lnSpc>
                          <a:spcPct val="107000"/>
                        </a:lnSpc>
                        <a:spcAft>
                          <a:spcPts val="0"/>
                        </a:spcAft>
                      </a:pPr>
                      <a:r>
                        <a:rPr lang="pt-PT" sz="1800" b="1">
                          <a:effectLst/>
                          <a:latin typeface="+mn-lt"/>
                          <a:ea typeface="Calibri" panose="020F0502020204030204" pitchFamily="34" charset="0"/>
                          <a:cs typeface="Times New Roman" panose="02020603050405020304" pitchFamily="18" charset="0"/>
                        </a:rPr>
                        <a:t>8</a:t>
                      </a:r>
                      <a:endParaRPr lang="pt-PT" sz="18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pt-PT" sz="1800">
                          <a:effectLst/>
                          <a:latin typeface="+mn-lt"/>
                          <a:ea typeface="Calibri" panose="020F0502020204030204" pitchFamily="34" charset="0"/>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ct val="107000"/>
                        </a:lnSpc>
                        <a:spcAft>
                          <a:spcPts val="0"/>
                        </a:spcAft>
                      </a:pPr>
                      <a:r>
                        <a:rPr lang="pt-PT" sz="1800">
                          <a:effectLst/>
                          <a:latin typeface="+mn-lt"/>
                          <a:ea typeface="Calibri" panose="020F0502020204030204" pitchFamily="34" charset="0"/>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pt-PT"/>
                    </a:p>
                  </a:txBody>
                  <a:tcPr/>
                </a:tc>
                <a:tc gridSpan="2">
                  <a:txBody>
                    <a:bodyPr/>
                    <a:lstStyle/>
                    <a:p>
                      <a:pPr algn="ctr">
                        <a:lnSpc>
                          <a:spcPct val="107000"/>
                        </a:lnSpc>
                        <a:spcAft>
                          <a:spcPts val="0"/>
                        </a:spcAft>
                      </a:pPr>
                      <a:r>
                        <a:rPr lang="pt-PT" sz="1800">
                          <a:effectLst/>
                          <a:latin typeface="+mn-lt"/>
                          <a:ea typeface="Calibri" panose="020F0502020204030204" pitchFamily="34" charset="0"/>
                          <a:cs typeface="Times New Roman" panose="02020603050405020304" pitchFamily="18" charset="0"/>
                        </a:rPr>
                        <a:t>NO</a:t>
                      </a:r>
                      <a:r>
                        <a:rPr lang="pt-PT" sz="1800" baseline="-25000">
                          <a:effectLst/>
                          <a:latin typeface="+mn-lt"/>
                          <a:ea typeface="Calibri" panose="020F0502020204030204" pitchFamily="34" charset="0"/>
                          <a:cs typeface="Times New Roman" panose="02020603050405020304" pitchFamily="18" charset="0"/>
                        </a:rPr>
                        <a:t>2</a:t>
                      </a:r>
                      <a:endParaRPr lang="pt-PT" sz="18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pt-PT"/>
                    </a:p>
                  </a:txBody>
                  <a:tcPr/>
                </a:tc>
                <a:tc gridSpan="2">
                  <a:txBody>
                    <a:bodyPr/>
                    <a:lstStyle/>
                    <a:p>
                      <a:pPr algn="ctr">
                        <a:lnSpc>
                          <a:spcPct val="107000"/>
                        </a:lnSpc>
                        <a:spcAft>
                          <a:spcPts val="0"/>
                        </a:spcAft>
                      </a:pPr>
                      <a:r>
                        <a:rPr lang="pt-PT" sz="1800">
                          <a:effectLst/>
                          <a:latin typeface="+mn-lt"/>
                          <a:ea typeface="Calibri" panose="020F0502020204030204" pitchFamily="34" charset="0"/>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pt-PT"/>
                    </a:p>
                  </a:txBody>
                  <a:tcPr/>
                </a:tc>
                <a:tc>
                  <a:txBody>
                    <a:bodyPr/>
                    <a:lstStyle/>
                    <a:p>
                      <a:pPr algn="ctr">
                        <a:lnSpc>
                          <a:spcPct val="107000"/>
                        </a:lnSpc>
                        <a:spcAft>
                          <a:spcPts val="0"/>
                        </a:spcAft>
                      </a:pPr>
                      <a:r>
                        <a:rPr lang="pt-PT" sz="1800">
                          <a:effectLst/>
                          <a:latin typeface="+mn-lt"/>
                          <a:ea typeface="Calibri" panose="020F0502020204030204" pitchFamily="34" charset="0"/>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pt-PT" sz="1800" dirty="0">
                          <a:effectLst/>
                          <a:latin typeface="+mn-lt"/>
                          <a:ea typeface="Calibri" panose="020F0502020204030204" pitchFamily="34" charset="0"/>
                          <a:cs typeface="Times New Roman" panose="02020603050405020304" pitchFamily="18" charset="0"/>
                        </a:rPr>
                        <a:t>&lt;30% </a:t>
                      </a:r>
                      <a:r>
                        <a:rPr lang="pt-PT" sz="1800" baseline="30000" dirty="0">
                          <a:effectLst/>
                          <a:latin typeface="+mn-lt"/>
                          <a:ea typeface="Calibri" panose="020F0502020204030204" pitchFamily="34" charset="0"/>
                          <a:cs typeface="Times New Roman" panose="02020603050405020304" pitchFamily="18" charset="0"/>
                        </a:rPr>
                        <a:t>50 μM</a:t>
                      </a:r>
                      <a:endParaRPr lang="pt-PT" sz="1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9"/>
                  </a:ext>
                </a:extLst>
              </a:tr>
              <a:tr h="488734">
                <a:tc>
                  <a:txBody>
                    <a:bodyPr/>
                    <a:lstStyle/>
                    <a:p>
                      <a:pPr algn="ctr">
                        <a:lnSpc>
                          <a:spcPct val="107000"/>
                        </a:lnSpc>
                        <a:spcAft>
                          <a:spcPts val="0"/>
                        </a:spcAft>
                      </a:pPr>
                      <a:r>
                        <a:rPr lang="pt-PT" sz="1800" b="1">
                          <a:effectLst/>
                          <a:latin typeface="+mn-lt"/>
                          <a:ea typeface="Calibri" panose="020F0502020204030204" pitchFamily="34" charset="0"/>
                          <a:cs typeface="Times New Roman" panose="02020603050405020304" pitchFamily="18" charset="0"/>
                        </a:rPr>
                        <a:t>9</a:t>
                      </a:r>
                      <a:endParaRPr lang="pt-PT" sz="18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pt-PT" sz="1800">
                          <a:effectLst/>
                          <a:latin typeface="+mn-lt"/>
                          <a:ea typeface="Calibri" panose="020F0502020204030204" pitchFamily="34" charset="0"/>
                          <a:cs typeface="Times New Roman" panose="02020603050405020304" pitchFamily="18" charset="0"/>
                        </a:rPr>
                        <a:t>OCH</a:t>
                      </a:r>
                      <a:r>
                        <a:rPr lang="pt-PT" sz="1800" baseline="-25000">
                          <a:effectLst/>
                          <a:latin typeface="+mn-lt"/>
                          <a:ea typeface="Calibri" panose="020F0502020204030204" pitchFamily="34" charset="0"/>
                          <a:cs typeface="Times New Roman" panose="02020603050405020304" pitchFamily="18" charset="0"/>
                        </a:rPr>
                        <a:t>3</a:t>
                      </a:r>
                      <a:endParaRPr lang="pt-PT" sz="18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ct val="107000"/>
                        </a:lnSpc>
                        <a:spcAft>
                          <a:spcPts val="0"/>
                        </a:spcAft>
                      </a:pPr>
                      <a:r>
                        <a:rPr lang="pt-PT" sz="1800" dirty="0">
                          <a:effectLst/>
                          <a:latin typeface="+mn-lt"/>
                          <a:ea typeface="Calibri" panose="020F0502020204030204" pitchFamily="34" charset="0"/>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pt-PT"/>
                    </a:p>
                  </a:txBody>
                  <a:tcPr/>
                </a:tc>
                <a:tc gridSpan="2">
                  <a:txBody>
                    <a:bodyPr/>
                    <a:lstStyle/>
                    <a:p>
                      <a:pPr algn="ctr">
                        <a:lnSpc>
                          <a:spcPct val="107000"/>
                        </a:lnSpc>
                        <a:spcAft>
                          <a:spcPts val="0"/>
                        </a:spcAft>
                      </a:pPr>
                      <a:r>
                        <a:rPr lang="pt-PT" sz="1800">
                          <a:effectLst/>
                          <a:latin typeface="+mn-lt"/>
                          <a:ea typeface="Calibri" panose="020F0502020204030204" pitchFamily="34" charset="0"/>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pt-PT"/>
                    </a:p>
                  </a:txBody>
                  <a:tcPr/>
                </a:tc>
                <a:tc gridSpan="2">
                  <a:txBody>
                    <a:bodyPr/>
                    <a:lstStyle/>
                    <a:p>
                      <a:pPr algn="ctr">
                        <a:lnSpc>
                          <a:spcPct val="107000"/>
                        </a:lnSpc>
                        <a:spcAft>
                          <a:spcPts val="0"/>
                        </a:spcAft>
                      </a:pPr>
                      <a:r>
                        <a:rPr lang="pt-PT" sz="1800" dirty="0">
                          <a:effectLst/>
                          <a:latin typeface="+mn-lt"/>
                          <a:ea typeface="Calibri" panose="020F0502020204030204" pitchFamily="34" charset="0"/>
                          <a:cs typeface="Times New Roman" panose="02020603050405020304" pitchFamily="18" charset="0"/>
                        </a:rPr>
                        <a:t>NO</a:t>
                      </a:r>
                      <a:r>
                        <a:rPr lang="pt-PT" sz="1800" baseline="-25000" dirty="0">
                          <a:effectLst/>
                          <a:latin typeface="+mn-lt"/>
                          <a:ea typeface="Calibri" panose="020F0502020204030204" pitchFamily="34" charset="0"/>
                          <a:cs typeface="Times New Roman" panose="02020603050405020304" pitchFamily="18" charset="0"/>
                        </a:rPr>
                        <a:t>2</a:t>
                      </a:r>
                      <a:endParaRPr lang="pt-PT" sz="1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pt-PT"/>
                    </a:p>
                  </a:txBody>
                  <a:tcPr/>
                </a:tc>
                <a:tc>
                  <a:txBody>
                    <a:bodyPr/>
                    <a:lstStyle/>
                    <a:p>
                      <a:pPr algn="ctr">
                        <a:lnSpc>
                          <a:spcPct val="107000"/>
                        </a:lnSpc>
                        <a:spcAft>
                          <a:spcPts val="0"/>
                        </a:spcAft>
                      </a:pPr>
                      <a:r>
                        <a:rPr lang="pt-PT" sz="1800">
                          <a:effectLst/>
                          <a:latin typeface="+mn-lt"/>
                          <a:ea typeface="Calibri" panose="020F0502020204030204" pitchFamily="34" charset="0"/>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pt-PT" sz="1800" dirty="0">
                          <a:effectLst/>
                          <a:latin typeface="+mn-lt"/>
                          <a:ea typeface="Calibri" panose="020F0502020204030204" pitchFamily="34" charset="0"/>
                          <a:cs typeface="Times New Roman" panose="02020603050405020304" pitchFamily="18" charset="0"/>
                        </a:rPr>
                        <a:t>&lt;30% </a:t>
                      </a:r>
                      <a:r>
                        <a:rPr lang="pt-PT" sz="1800" baseline="30000" dirty="0">
                          <a:effectLst/>
                          <a:latin typeface="+mn-lt"/>
                          <a:ea typeface="Calibri" panose="020F0502020204030204" pitchFamily="34" charset="0"/>
                          <a:cs typeface="Times New Roman" panose="02020603050405020304" pitchFamily="18" charset="0"/>
                        </a:rPr>
                        <a:t>50 μM</a:t>
                      </a:r>
                      <a:endParaRPr lang="pt-PT" sz="1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0"/>
                  </a:ext>
                </a:extLst>
              </a:tr>
              <a:tr h="1939542">
                <a:tc gridSpan="10">
                  <a:txBody>
                    <a:bodyPr/>
                    <a:lstStyle/>
                    <a:p>
                      <a:pPr algn="ctr">
                        <a:lnSpc>
                          <a:spcPct val="107000"/>
                        </a:lnSpc>
                        <a:spcAft>
                          <a:spcPts val="0"/>
                        </a:spcAft>
                      </a:pPr>
                      <a:endParaRPr lang="pt-PT"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pt-PT"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pt-PT"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pt-PT"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pt-PT"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pt-PT"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pt-PT" sz="16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lnSpc>
                          <a:spcPct val="107000"/>
                        </a:lnSpc>
                        <a:spcAft>
                          <a:spcPts val="0"/>
                        </a:spcAft>
                      </a:pPr>
                      <a:endParaRPr lang="pt-P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lnSpc>
                          <a:spcPct val="107000"/>
                        </a:lnSpc>
                        <a:spcAft>
                          <a:spcPts val="0"/>
                        </a:spcAft>
                      </a:pPr>
                      <a:endParaRPr lang="pt-P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pt-PT"/>
                    </a:p>
                  </a:txBody>
                  <a:tcPr/>
                </a:tc>
                <a:tc hMerge="1">
                  <a:txBody>
                    <a:bodyPr/>
                    <a:lstStyle/>
                    <a:p>
                      <a:pPr algn="ctr">
                        <a:lnSpc>
                          <a:spcPct val="107000"/>
                        </a:lnSpc>
                        <a:spcAft>
                          <a:spcPts val="0"/>
                        </a:spcAft>
                      </a:pPr>
                      <a:endParaRPr lang="pt-P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pt-PT"/>
                    </a:p>
                  </a:txBody>
                  <a:tcPr/>
                </a:tc>
                <a:tc hMerge="1">
                  <a:txBody>
                    <a:bodyPr/>
                    <a:lstStyle/>
                    <a:p>
                      <a:pPr algn="ctr">
                        <a:lnSpc>
                          <a:spcPct val="107000"/>
                        </a:lnSpc>
                        <a:spcAft>
                          <a:spcPts val="0"/>
                        </a:spcAft>
                      </a:pPr>
                      <a:endParaRPr lang="pt-P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pt-PT"/>
                    </a:p>
                  </a:txBody>
                  <a:tcPr/>
                </a:tc>
                <a:tc hMerge="1">
                  <a:txBody>
                    <a:bodyPr/>
                    <a:lstStyle/>
                    <a:p>
                      <a:pPr algn="ctr">
                        <a:lnSpc>
                          <a:spcPct val="107000"/>
                        </a:lnSpc>
                        <a:spcAft>
                          <a:spcPts val="0"/>
                        </a:spcAft>
                      </a:pPr>
                      <a:endParaRPr lang="pt-P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lnSpc>
                          <a:spcPct val="107000"/>
                        </a:lnSpc>
                        <a:spcAft>
                          <a:spcPts val="0"/>
                        </a:spcAft>
                      </a:pPr>
                      <a:endParaRPr lang="pt-P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1"/>
                  </a:ext>
                </a:extLst>
              </a:tr>
              <a:tr h="735024">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800" b="1" dirty="0" smtClean="0">
                          <a:effectLst/>
                          <a:latin typeface="+mj-lt"/>
                          <a:ea typeface="Calibri" panose="020F0502020204030204" pitchFamily="34" charset="0"/>
                          <a:cs typeface="Times New Roman" panose="02020603050405020304" pitchFamily="18" charset="0"/>
                        </a:rPr>
                        <a:t>Compounds</a:t>
                      </a:r>
                      <a:endParaRPr lang="pt-PT" sz="1800" b="1" dirty="0" smtClean="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gridSpan="2">
                  <a:txBody>
                    <a:bodyPr/>
                    <a:lstStyle/>
                    <a:p>
                      <a:pPr algn="ctr">
                        <a:lnSpc>
                          <a:spcPct val="107000"/>
                        </a:lnSpc>
                        <a:spcAft>
                          <a:spcPts val="0"/>
                        </a:spcAft>
                      </a:pPr>
                      <a:r>
                        <a:rPr lang="pt-PT" sz="1800" b="1" dirty="0" smtClean="0">
                          <a:effectLst/>
                          <a:latin typeface="+mj-lt"/>
                          <a:ea typeface="Calibri" panose="020F0502020204030204" pitchFamily="34" charset="0"/>
                          <a:cs typeface="Times New Roman" panose="02020603050405020304" pitchFamily="18" charset="0"/>
                        </a:rPr>
                        <a:t>R</a:t>
                      </a:r>
                      <a:r>
                        <a:rPr lang="pt-PT" sz="1800" b="1" baseline="30000" dirty="0" smtClean="0">
                          <a:effectLst/>
                          <a:latin typeface="+mj-lt"/>
                          <a:ea typeface="Calibri" panose="020F0502020204030204" pitchFamily="34" charset="0"/>
                          <a:cs typeface="Times New Roman" panose="02020603050405020304" pitchFamily="18" charset="0"/>
                        </a:rPr>
                        <a:t>1</a:t>
                      </a:r>
                      <a:endParaRPr lang="pt-PT" sz="1800" b="1" baseline="300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pt-PT"/>
                    </a:p>
                  </a:txBody>
                  <a:tcPr/>
                </a:tc>
                <a:tc gridSpan="2">
                  <a:txBody>
                    <a:bodyPr/>
                    <a:lstStyle/>
                    <a:p>
                      <a:pPr algn="ctr">
                        <a:lnSpc>
                          <a:spcPct val="107000"/>
                        </a:lnSpc>
                        <a:spcAft>
                          <a:spcPts val="0"/>
                        </a:spcAft>
                      </a:pPr>
                      <a:r>
                        <a:rPr lang="pt-PT" sz="1800" b="1" dirty="0" smtClean="0">
                          <a:effectLst/>
                          <a:latin typeface="+mj-lt"/>
                          <a:ea typeface="Calibri" panose="020F0502020204030204" pitchFamily="34" charset="0"/>
                          <a:cs typeface="Times New Roman" panose="02020603050405020304" pitchFamily="18" charset="0"/>
                        </a:rPr>
                        <a:t>R</a:t>
                      </a:r>
                      <a:r>
                        <a:rPr lang="pt-PT" sz="1800" b="1" baseline="30000" dirty="0" smtClean="0">
                          <a:effectLst/>
                          <a:latin typeface="+mj-lt"/>
                          <a:ea typeface="Calibri" panose="020F0502020204030204" pitchFamily="34" charset="0"/>
                          <a:cs typeface="Times New Roman" panose="02020603050405020304" pitchFamily="18" charset="0"/>
                        </a:rPr>
                        <a:t>2</a:t>
                      </a:r>
                      <a:endParaRPr lang="pt-PT" sz="1800" b="1" baseline="300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pt-PT" dirty="0"/>
                    </a:p>
                  </a:txBody>
                  <a:tcPr/>
                </a:tc>
                <a:tc gridSpan="2">
                  <a:txBody>
                    <a:bodyPr/>
                    <a:lstStyle/>
                    <a:p>
                      <a:pPr algn="ctr">
                        <a:lnSpc>
                          <a:spcPct val="107000"/>
                        </a:lnSpc>
                        <a:spcAft>
                          <a:spcPts val="0"/>
                        </a:spcAft>
                      </a:pPr>
                      <a:r>
                        <a:rPr lang="pt-PT" sz="1800" b="1" dirty="0" smtClean="0">
                          <a:effectLst/>
                          <a:latin typeface="+mj-lt"/>
                          <a:ea typeface="Calibri" panose="020F0502020204030204" pitchFamily="34" charset="0"/>
                          <a:cs typeface="Times New Roman" panose="02020603050405020304" pitchFamily="18" charset="0"/>
                        </a:rPr>
                        <a:t>R</a:t>
                      </a:r>
                      <a:r>
                        <a:rPr lang="pt-PT" sz="1800" b="1" baseline="30000" dirty="0" smtClean="0">
                          <a:effectLst/>
                          <a:latin typeface="+mj-lt"/>
                          <a:ea typeface="Calibri" panose="020F0502020204030204" pitchFamily="34" charset="0"/>
                          <a:cs typeface="Times New Roman" panose="02020603050405020304" pitchFamily="18" charset="0"/>
                        </a:rPr>
                        <a:t>3</a:t>
                      </a:r>
                      <a:endParaRPr lang="pt-PT" sz="1800" b="1" baseline="300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pt-PT" dirty="0"/>
                    </a:p>
                  </a:txBody>
                  <a:tcPr/>
                </a:tc>
                <a:tc gridSpan="3">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800" b="1" dirty="0" smtClean="0">
                          <a:effectLst/>
                          <a:latin typeface="+mj-lt"/>
                          <a:ea typeface="Calibri" panose="020F0502020204030204" pitchFamily="34" charset="0"/>
                          <a:cs typeface="Times New Roman" panose="02020603050405020304" pitchFamily="18" charset="0"/>
                        </a:rPr>
                        <a:t>PTP1B inhibitory </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800" b="1" dirty="0" smtClean="0">
                          <a:effectLst/>
                          <a:latin typeface="+mj-lt"/>
                          <a:ea typeface="Calibri" panose="020F0502020204030204" pitchFamily="34" charset="0"/>
                          <a:cs typeface="Times New Roman" panose="02020603050405020304" pitchFamily="18" charset="0"/>
                        </a:rPr>
                        <a:t>activity</a:t>
                      </a:r>
                      <a:endParaRPr lang="pt-PT" sz="1800" b="1" dirty="0" smtClean="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pt-PT"/>
                    </a:p>
                  </a:txBody>
                  <a:tcPr/>
                </a:tc>
                <a:tc hMerge="1">
                  <a:txBody>
                    <a:bodyPr/>
                    <a:lstStyle/>
                    <a:p>
                      <a:endParaRPr lang="pt-PT"/>
                    </a:p>
                  </a:txBody>
                  <a:tcPr/>
                </a:tc>
                <a:extLst>
                  <a:ext uri="{0D108BD9-81ED-4DB2-BD59-A6C34878D82A}">
                    <a16:rowId xmlns="" xmlns:a16="http://schemas.microsoft.com/office/drawing/2014/main" val="10012"/>
                  </a:ext>
                </a:extLst>
              </a:tr>
              <a:tr h="488734">
                <a:tc>
                  <a:txBody>
                    <a:bodyPr/>
                    <a:lstStyle/>
                    <a:p>
                      <a:pPr algn="ctr">
                        <a:lnSpc>
                          <a:spcPct val="107000"/>
                        </a:lnSpc>
                        <a:spcAft>
                          <a:spcPts val="0"/>
                        </a:spcAft>
                      </a:pPr>
                      <a:r>
                        <a:rPr lang="pt-PT" sz="1800" b="1" dirty="0">
                          <a:effectLst/>
                          <a:latin typeface="+mj-lt"/>
                          <a:ea typeface="Calibri" panose="020F0502020204030204" pitchFamily="34" charset="0"/>
                          <a:cs typeface="Times New Roman" panose="02020603050405020304" pitchFamily="18" charset="0"/>
                        </a:rPr>
                        <a:t>10</a:t>
                      </a:r>
                      <a:endParaRPr lang="pt-PT" sz="18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ct val="107000"/>
                        </a:lnSpc>
                        <a:spcAft>
                          <a:spcPts val="0"/>
                        </a:spcAft>
                      </a:pPr>
                      <a:r>
                        <a:rPr lang="pt-PT" sz="1800" dirty="0">
                          <a:effectLst/>
                          <a:latin typeface="+mj-lt"/>
                          <a:ea typeface="Calibri" panose="020F0502020204030204" pitchFamily="34" charset="0"/>
                          <a:cs typeface="Times New Roman" panose="02020603050405020304" pitchFamily="18" charset="0"/>
                        </a:rPr>
                        <a:t>OH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lnSpc>
                          <a:spcPct val="107000"/>
                        </a:lnSpc>
                        <a:spcAft>
                          <a:spcPts val="0"/>
                        </a:spcAft>
                      </a:pPr>
                      <a:endParaRPr lang="pt-P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ct val="107000"/>
                        </a:lnSpc>
                        <a:spcAft>
                          <a:spcPts val="0"/>
                        </a:spcAft>
                      </a:pPr>
                      <a:r>
                        <a:rPr lang="pt-PT" sz="1800" dirty="0">
                          <a:effectLst/>
                          <a:latin typeface="+mj-lt"/>
                          <a:ea typeface="Calibri" panose="020F0502020204030204" pitchFamily="34" charset="0"/>
                          <a:cs typeface="Times New Roman" panose="02020603050405020304" pitchFamily="18" charset="0"/>
                        </a:rPr>
                        <a:t>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lnSpc>
                          <a:spcPct val="107000"/>
                        </a:lnSpc>
                        <a:spcAft>
                          <a:spcPts val="0"/>
                        </a:spcAft>
                      </a:pPr>
                      <a:endParaRPr lang="pt-P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ct val="107000"/>
                        </a:lnSpc>
                        <a:spcAft>
                          <a:spcPts val="0"/>
                        </a:spcAft>
                      </a:pPr>
                      <a:r>
                        <a:rPr lang="pt-PT" sz="1800" dirty="0">
                          <a:effectLst/>
                          <a:latin typeface="+mj-lt"/>
                          <a:ea typeface="Calibri" panose="020F0502020204030204" pitchFamily="34" charset="0"/>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lnSpc>
                          <a:spcPct val="107000"/>
                        </a:lnSpc>
                        <a:spcAft>
                          <a:spcPts val="0"/>
                        </a:spcAft>
                      </a:pPr>
                      <a:endParaRPr lang="pt-P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lnSpc>
                          <a:spcPct val="107000"/>
                        </a:lnSpc>
                        <a:spcAft>
                          <a:spcPts val="0"/>
                        </a:spcAft>
                      </a:pPr>
                      <a:r>
                        <a:rPr lang="pt-PT" sz="1800" dirty="0">
                          <a:effectLst/>
                          <a:latin typeface="+mj-lt"/>
                          <a:ea typeface="Calibri" panose="020F0502020204030204" pitchFamily="34" charset="0"/>
                          <a:cs typeface="Times New Roman" panose="02020603050405020304" pitchFamily="18" charset="0"/>
                        </a:rPr>
                        <a:t>&lt;30% </a:t>
                      </a:r>
                      <a:r>
                        <a:rPr lang="pt-PT" sz="1800" baseline="30000" dirty="0">
                          <a:effectLst/>
                          <a:latin typeface="+mj-lt"/>
                          <a:ea typeface="Calibri" panose="020F0502020204030204" pitchFamily="34" charset="0"/>
                          <a:cs typeface="Times New Roman" panose="02020603050405020304" pitchFamily="18" charset="0"/>
                        </a:rPr>
                        <a:t>100 μM</a:t>
                      </a:r>
                      <a:endParaRPr lang="pt-PT" sz="18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lnSpc>
                          <a:spcPct val="107000"/>
                        </a:lnSpc>
                        <a:spcAft>
                          <a:spcPts val="0"/>
                        </a:spcAft>
                      </a:pPr>
                      <a:endParaRPr lang="pt-P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lnSpc>
                          <a:spcPct val="107000"/>
                        </a:lnSpc>
                        <a:spcAft>
                          <a:spcPts val="0"/>
                        </a:spcAft>
                      </a:pPr>
                      <a:endParaRPr lang="pt-P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3"/>
                  </a:ext>
                </a:extLst>
              </a:tr>
              <a:tr h="488734">
                <a:tc>
                  <a:txBody>
                    <a:bodyPr/>
                    <a:lstStyle/>
                    <a:p>
                      <a:pPr algn="ctr">
                        <a:lnSpc>
                          <a:spcPct val="107000"/>
                        </a:lnSpc>
                        <a:spcAft>
                          <a:spcPts val="0"/>
                        </a:spcAft>
                      </a:pPr>
                      <a:r>
                        <a:rPr lang="pt-PT" sz="1800" b="1">
                          <a:effectLst/>
                          <a:latin typeface="+mj-lt"/>
                          <a:ea typeface="Calibri" panose="020F0502020204030204" pitchFamily="34" charset="0"/>
                          <a:cs typeface="Times New Roman" panose="02020603050405020304" pitchFamily="18" charset="0"/>
                        </a:rPr>
                        <a:t>11</a:t>
                      </a:r>
                      <a:endParaRPr lang="pt-PT" sz="18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ct val="107000"/>
                        </a:lnSpc>
                        <a:spcAft>
                          <a:spcPts val="0"/>
                        </a:spcAft>
                      </a:pPr>
                      <a:r>
                        <a:rPr lang="pt-PT" sz="1800">
                          <a:effectLst/>
                          <a:latin typeface="+mj-lt"/>
                          <a:ea typeface="Calibri" panose="020F0502020204030204" pitchFamily="34" charset="0"/>
                          <a:cs typeface="Times New Roman" panose="02020603050405020304" pitchFamily="18" charset="0"/>
                        </a:rPr>
                        <a:t>OH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lnSpc>
                          <a:spcPct val="107000"/>
                        </a:lnSpc>
                        <a:spcAft>
                          <a:spcPts val="0"/>
                        </a:spcAft>
                      </a:pPr>
                      <a:endParaRPr lang="pt-P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ct val="107000"/>
                        </a:lnSpc>
                        <a:spcAft>
                          <a:spcPts val="0"/>
                        </a:spcAft>
                      </a:pPr>
                      <a:r>
                        <a:rPr lang="pt-PT" sz="1800" dirty="0">
                          <a:effectLst/>
                          <a:latin typeface="+mj-lt"/>
                          <a:ea typeface="Calibri" panose="020F0502020204030204" pitchFamily="34" charset="0"/>
                          <a:cs typeface="Times New Roman" panose="02020603050405020304" pitchFamily="18" charset="0"/>
                        </a:rPr>
                        <a:t>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lnSpc>
                          <a:spcPct val="107000"/>
                        </a:lnSpc>
                        <a:spcAft>
                          <a:spcPts val="0"/>
                        </a:spcAft>
                      </a:pPr>
                      <a:endParaRPr lang="pt-PT"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ct val="107000"/>
                        </a:lnSpc>
                        <a:spcAft>
                          <a:spcPts val="0"/>
                        </a:spcAft>
                      </a:pPr>
                      <a:r>
                        <a:rPr lang="pt-PT" sz="1800" dirty="0">
                          <a:effectLst/>
                          <a:latin typeface="+mj-lt"/>
                          <a:ea typeface="Calibri" panose="020F0502020204030204" pitchFamily="34" charset="0"/>
                          <a:cs typeface="Times New Roman" panose="02020603050405020304" pitchFamily="18" charset="0"/>
                        </a:rPr>
                        <a:t>Cl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lnSpc>
                          <a:spcPct val="107000"/>
                        </a:lnSpc>
                        <a:spcAft>
                          <a:spcPts val="0"/>
                        </a:spcAft>
                      </a:pPr>
                      <a:endParaRPr lang="pt-P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lnSpc>
                          <a:spcPct val="107000"/>
                        </a:lnSpc>
                        <a:spcAft>
                          <a:spcPts val="0"/>
                        </a:spcAft>
                      </a:pPr>
                      <a:r>
                        <a:rPr lang="pt-PT" sz="1800" dirty="0">
                          <a:effectLst/>
                          <a:latin typeface="+mj-lt"/>
                          <a:ea typeface="Calibri" panose="020F0502020204030204" pitchFamily="34" charset="0"/>
                          <a:cs typeface="Times New Roman" panose="02020603050405020304" pitchFamily="18" charset="0"/>
                        </a:rPr>
                        <a:t>41±6% </a:t>
                      </a:r>
                      <a:r>
                        <a:rPr lang="pt-PT" sz="1800" baseline="30000" dirty="0">
                          <a:effectLst/>
                          <a:latin typeface="+mj-lt"/>
                          <a:ea typeface="Calibri" panose="020F0502020204030204" pitchFamily="34" charset="0"/>
                          <a:cs typeface="Times New Roman" panose="02020603050405020304" pitchFamily="18" charset="0"/>
                        </a:rPr>
                        <a:t>50 μM</a:t>
                      </a:r>
                      <a:endParaRPr lang="pt-PT" sz="18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lnSpc>
                          <a:spcPct val="107000"/>
                        </a:lnSpc>
                        <a:spcAft>
                          <a:spcPts val="0"/>
                        </a:spcAft>
                      </a:pPr>
                      <a:endParaRPr lang="pt-P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lnSpc>
                          <a:spcPct val="107000"/>
                        </a:lnSpc>
                        <a:spcAft>
                          <a:spcPts val="0"/>
                        </a:spcAft>
                      </a:pPr>
                      <a:endParaRPr lang="pt-P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4"/>
                  </a:ext>
                </a:extLst>
              </a:tr>
              <a:tr h="488734">
                <a:tc>
                  <a:txBody>
                    <a:bodyPr/>
                    <a:lstStyle/>
                    <a:p>
                      <a:pPr algn="ctr">
                        <a:lnSpc>
                          <a:spcPct val="107000"/>
                        </a:lnSpc>
                        <a:spcAft>
                          <a:spcPts val="0"/>
                        </a:spcAft>
                      </a:pPr>
                      <a:r>
                        <a:rPr lang="pt-PT" sz="1800" b="1">
                          <a:effectLst/>
                          <a:latin typeface="+mj-lt"/>
                          <a:ea typeface="Calibri" panose="020F0502020204030204" pitchFamily="34" charset="0"/>
                          <a:cs typeface="Times New Roman" panose="02020603050405020304" pitchFamily="18" charset="0"/>
                        </a:rPr>
                        <a:t>12</a:t>
                      </a:r>
                      <a:endParaRPr lang="pt-PT" sz="18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ct val="107000"/>
                        </a:lnSpc>
                        <a:spcAft>
                          <a:spcPts val="0"/>
                        </a:spcAft>
                      </a:pPr>
                      <a:r>
                        <a:rPr lang="pt-PT" sz="1800">
                          <a:effectLst/>
                          <a:latin typeface="+mj-lt"/>
                          <a:ea typeface="Calibri" panose="020F0502020204030204" pitchFamily="34" charset="0"/>
                          <a:cs typeface="Times New Roman" panose="02020603050405020304" pitchFamily="18" charset="0"/>
                        </a:rPr>
                        <a:t>OH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lnSpc>
                          <a:spcPct val="107000"/>
                        </a:lnSpc>
                        <a:spcAft>
                          <a:spcPts val="0"/>
                        </a:spcAft>
                      </a:pPr>
                      <a:endParaRPr lang="pt-PT"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pt-PT" sz="1800" dirty="0" smtClean="0">
                          <a:latin typeface="+mj-lt"/>
                        </a:rPr>
                        <a:t>-Ph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lnSpc>
                          <a:spcPct val="107000"/>
                        </a:lnSpc>
                        <a:spcAft>
                          <a:spcPts val="0"/>
                        </a:spcAft>
                      </a:pPr>
                      <a:endParaRPr lang="pt-P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ct val="107000"/>
                        </a:lnSpc>
                        <a:spcAft>
                          <a:spcPts val="0"/>
                        </a:spcAft>
                      </a:pPr>
                      <a:r>
                        <a:rPr lang="pt-PT" sz="1800" dirty="0">
                          <a:effectLst/>
                          <a:latin typeface="+mj-lt"/>
                          <a:ea typeface="Calibri" panose="020F0502020204030204" pitchFamily="34" charset="0"/>
                          <a:cs typeface="Times New Roman" panose="02020603050405020304" pitchFamily="18" charset="0"/>
                        </a:rPr>
                        <a:t>OCH</a:t>
                      </a:r>
                      <a:r>
                        <a:rPr lang="pt-PT" sz="1800" baseline="-25000" dirty="0">
                          <a:effectLst/>
                          <a:latin typeface="+mj-lt"/>
                          <a:ea typeface="Calibri" panose="020F0502020204030204" pitchFamily="34" charset="0"/>
                          <a:cs typeface="Times New Roman" panose="02020603050405020304" pitchFamily="18" charset="0"/>
                        </a:rPr>
                        <a:t>3</a:t>
                      </a:r>
                      <a:endParaRPr lang="pt-PT" sz="18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lnSpc>
                          <a:spcPct val="107000"/>
                        </a:lnSpc>
                        <a:spcAft>
                          <a:spcPts val="0"/>
                        </a:spcAft>
                      </a:pPr>
                      <a:endParaRPr lang="pt-P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lnSpc>
                          <a:spcPct val="107000"/>
                        </a:lnSpc>
                        <a:spcAft>
                          <a:spcPts val="0"/>
                        </a:spcAft>
                      </a:pPr>
                      <a:r>
                        <a:rPr lang="pt-PT" sz="1800" dirty="0">
                          <a:effectLst/>
                          <a:latin typeface="+mj-lt"/>
                          <a:ea typeface="Calibri" panose="020F0502020204030204" pitchFamily="34" charset="0"/>
                          <a:cs typeface="Times New Roman" panose="02020603050405020304" pitchFamily="18" charset="0"/>
                        </a:rPr>
                        <a:t>46±6% </a:t>
                      </a:r>
                      <a:r>
                        <a:rPr lang="pt-PT" sz="1800" baseline="30000" dirty="0">
                          <a:effectLst/>
                          <a:latin typeface="+mj-lt"/>
                          <a:ea typeface="Calibri" panose="020F0502020204030204" pitchFamily="34" charset="0"/>
                          <a:cs typeface="Times New Roman" panose="02020603050405020304" pitchFamily="18" charset="0"/>
                        </a:rPr>
                        <a:t>50 μM</a:t>
                      </a:r>
                      <a:endParaRPr lang="pt-PT" sz="18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lnSpc>
                          <a:spcPct val="107000"/>
                        </a:lnSpc>
                        <a:spcAft>
                          <a:spcPts val="0"/>
                        </a:spcAft>
                      </a:pPr>
                      <a:endParaRPr lang="pt-P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lnSpc>
                          <a:spcPct val="107000"/>
                        </a:lnSpc>
                        <a:spcAft>
                          <a:spcPts val="0"/>
                        </a:spcAft>
                      </a:pPr>
                      <a:endParaRPr lang="pt-P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5"/>
                  </a:ext>
                </a:extLst>
              </a:tr>
              <a:tr h="488734">
                <a:tc>
                  <a:txBody>
                    <a:bodyPr/>
                    <a:lstStyle/>
                    <a:p>
                      <a:pPr algn="ctr">
                        <a:lnSpc>
                          <a:spcPct val="107000"/>
                        </a:lnSpc>
                        <a:spcAft>
                          <a:spcPts val="0"/>
                        </a:spcAft>
                      </a:pPr>
                      <a:r>
                        <a:rPr lang="pt-PT" sz="1800" b="1">
                          <a:effectLst/>
                          <a:latin typeface="+mj-lt"/>
                          <a:ea typeface="Calibri" panose="020F0502020204030204" pitchFamily="34" charset="0"/>
                          <a:cs typeface="Times New Roman" panose="02020603050405020304" pitchFamily="18" charset="0"/>
                        </a:rPr>
                        <a:t>13</a:t>
                      </a:r>
                      <a:endParaRPr lang="pt-PT" sz="18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ct val="107000"/>
                        </a:lnSpc>
                        <a:spcAft>
                          <a:spcPts val="0"/>
                        </a:spcAft>
                      </a:pPr>
                      <a:r>
                        <a:rPr lang="pt-PT" sz="1800">
                          <a:effectLst/>
                          <a:latin typeface="+mj-lt"/>
                          <a:ea typeface="Calibri" panose="020F0502020204030204" pitchFamily="34" charset="0"/>
                          <a:cs typeface="Times New Roman" panose="02020603050405020304" pitchFamily="18" charset="0"/>
                        </a:rPr>
                        <a:t>OH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lnSpc>
                          <a:spcPct val="107000"/>
                        </a:lnSpc>
                        <a:spcAft>
                          <a:spcPts val="0"/>
                        </a:spcAft>
                      </a:pPr>
                      <a:endParaRPr lang="pt-PT"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pt-PT" sz="1800" dirty="0" smtClean="0">
                          <a:latin typeface="+mj-lt"/>
                        </a:rPr>
                        <a:t>-</a:t>
                      </a:r>
                      <a:r>
                        <a:rPr lang="pt-PT" sz="1800" dirty="0" err="1" smtClean="0">
                          <a:latin typeface="+mj-lt"/>
                        </a:rPr>
                        <a:t>Ts</a:t>
                      </a:r>
                      <a:endParaRPr lang="pt-PT" sz="1800" dirty="0">
                        <a:latin typeface="+mj-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lnSpc>
                          <a:spcPct val="107000"/>
                        </a:lnSpc>
                        <a:spcAft>
                          <a:spcPts val="0"/>
                        </a:spcAft>
                      </a:pPr>
                      <a:endParaRPr lang="pt-PT"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ct val="107000"/>
                        </a:lnSpc>
                        <a:spcAft>
                          <a:spcPts val="0"/>
                        </a:spcAft>
                      </a:pPr>
                      <a:r>
                        <a:rPr lang="pt-PT" sz="1800" dirty="0">
                          <a:effectLst/>
                          <a:latin typeface="+mj-lt"/>
                          <a:ea typeface="Calibri" panose="020F0502020204030204" pitchFamily="34" charset="0"/>
                          <a:cs typeface="Times New Roman" panose="02020603050405020304" pitchFamily="18" charset="0"/>
                        </a:rPr>
                        <a:t>OCH</a:t>
                      </a:r>
                      <a:r>
                        <a:rPr lang="pt-PT" sz="1800" baseline="-25000" dirty="0">
                          <a:effectLst/>
                          <a:latin typeface="+mj-lt"/>
                          <a:ea typeface="Calibri" panose="020F0502020204030204" pitchFamily="34" charset="0"/>
                          <a:cs typeface="Times New Roman" panose="02020603050405020304" pitchFamily="18" charset="0"/>
                        </a:rPr>
                        <a:t>3</a:t>
                      </a:r>
                      <a:endParaRPr lang="pt-PT" sz="18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lnSpc>
                          <a:spcPct val="107000"/>
                        </a:lnSpc>
                        <a:spcAft>
                          <a:spcPts val="0"/>
                        </a:spcAft>
                      </a:pPr>
                      <a:endParaRPr lang="pt-P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lnSpc>
                          <a:spcPct val="107000"/>
                        </a:lnSpc>
                        <a:spcAft>
                          <a:spcPts val="0"/>
                        </a:spcAft>
                      </a:pPr>
                      <a:r>
                        <a:rPr lang="pt-PT" sz="1800" dirty="0">
                          <a:effectLst/>
                          <a:latin typeface="+mj-lt"/>
                          <a:ea typeface="Calibri" panose="020F0502020204030204" pitchFamily="34" charset="0"/>
                          <a:cs typeface="Times New Roman" panose="02020603050405020304" pitchFamily="18" charset="0"/>
                        </a:rPr>
                        <a:t>&lt;30% </a:t>
                      </a:r>
                      <a:r>
                        <a:rPr lang="pt-PT" sz="1800" baseline="30000" dirty="0">
                          <a:effectLst/>
                          <a:latin typeface="+mj-lt"/>
                          <a:ea typeface="Calibri" panose="020F0502020204030204" pitchFamily="34" charset="0"/>
                          <a:cs typeface="Times New Roman" panose="02020603050405020304" pitchFamily="18" charset="0"/>
                        </a:rPr>
                        <a:t>25 μM</a:t>
                      </a:r>
                      <a:endParaRPr lang="pt-PT" sz="18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lnSpc>
                          <a:spcPct val="107000"/>
                        </a:lnSpc>
                        <a:spcAft>
                          <a:spcPts val="0"/>
                        </a:spcAft>
                      </a:pPr>
                      <a:endParaRPr lang="pt-P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lnSpc>
                          <a:spcPct val="107000"/>
                        </a:lnSpc>
                        <a:spcAft>
                          <a:spcPts val="0"/>
                        </a:spcAft>
                      </a:pPr>
                      <a:endParaRPr lang="pt-P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6"/>
                  </a:ext>
                </a:extLst>
              </a:tr>
              <a:tr h="488734">
                <a:tc>
                  <a:txBody>
                    <a:bodyPr/>
                    <a:lstStyle/>
                    <a:p>
                      <a:pPr algn="ctr">
                        <a:lnSpc>
                          <a:spcPct val="107000"/>
                        </a:lnSpc>
                        <a:spcAft>
                          <a:spcPts val="0"/>
                        </a:spcAft>
                      </a:pPr>
                      <a:r>
                        <a:rPr lang="pt-PT" sz="1800" b="1">
                          <a:effectLst/>
                          <a:latin typeface="+mj-lt"/>
                          <a:ea typeface="Calibri" panose="020F0502020204030204" pitchFamily="34" charset="0"/>
                          <a:cs typeface="Times New Roman" panose="02020603050405020304" pitchFamily="18" charset="0"/>
                        </a:rPr>
                        <a:t>14</a:t>
                      </a:r>
                      <a:endParaRPr lang="pt-PT" sz="18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ct val="107000"/>
                        </a:lnSpc>
                        <a:spcAft>
                          <a:spcPts val="0"/>
                        </a:spcAft>
                      </a:pPr>
                      <a:r>
                        <a:rPr lang="pt-PT" sz="1800" dirty="0" smtClean="0">
                          <a:effectLst/>
                          <a:latin typeface="+mj-lt"/>
                          <a:ea typeface="Calibri" panose="020F0502020204030204" pitchFamily="34" charset="0"/>
                          <a:cs typeface="Times New Roman" panose="02020603050405020304" pitchFamily="18" charset="0"/>
                        </a:rPr>
                        <a:t>-O-</a:t>
                      </a:r>
                      <a:r>
                        <a:rPr lang="pt-PT" sz="1800" dirty="0" err="1" smtClean="0">
                          <a:effectLst/>
                          <a:latin typeface="+mj-lt"/>
                          <a:ea typeface="Calibri" panose="020F0502020204030204" pitchFamily="34" charset="0"/>
                          <a:cs typeface="Times New Roman" panose="02020603050405020304" pitchFamily="18" charset="0"/>
                        </a:rPr>
                        <a:t>Ts</a:t>
                      </a:r>
                      <a:endParaRPr lang="pt-PT" sz="18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lnSpc>
                          <a:spcPct val="107000"/>
                        </a:lnSpc>
                        <a:spcAft>
                          <a:spcPts val="0"/>
                        </a:spcAft>
                      </a:pPr>
                      <a:endParaRPr lang="pt-PT"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PT" sz="1800" kern="1200" dirty="0" smtClean="0">
                          <a:solidFill>
                            <a:schemeClr val="dk1"/>
                          </a:solidFill>
                          <a:latin typeface="+mn-lt"/>
                          <a:ea typeface="+mn-ea"/>
                          <a:cs typeface="+mn-cs"/>
                        </a:rPr>
                        <a:t>-</a:t>
                      </a:r>
                      <a:r>
                        <a:rPr lang="pt-PT" sz="1800" kern="1200" dirty="0" err="1" smtClean="0">
                          <a:solidFill>
                            <a:schemeClr val="dk1"/>
                          </a:solidFill>
                          <a:latin typeface="+mn-lt"/>
                          <a:ea typeface="+mn-ea"/>
                          <a:cs typeface="+mn-cs"/>
                        </a:rPr>
                        <a:t>Ts</a:t>
                      </a:r>
                      <a:endParaRPr lang="pt-PT" sz="1800" kern="1200" dirty="0" smtClean="0">
                        <a:solidFill>
                          <a:schemeClr val="dk1"/>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lnSpc>
                          <a:spcPct val="107000"/>
                        </a:lnSpc>
                        <a:spcAft>
                          <a:spcPts val="0"/>
                        </a:spcAft>
                      </a:pPr>
                      <a:endParaRPr lang="pt-PT"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ct val="107000"/>
                        </a:lnSpc>
                        <a:spcAft>
                          <a:spcPts val="0"/>
                        </a:spcAft>
                      </a:pPr>
                      <a:r>
                        <a:rPr lang="pt-PT" sz="1800" dirty="0">
                          <a:effectLst/>
                          <a:latin typeface="+mj-lt"/>
                          <a:ea typeface="Calibri" panose="020F0502020204030204" pitchFamily="34" charset="0"/>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lnSpc>
                          <a:spcPct val="107000"/>
                        </a:lnSpc>
                        <a:spcAft>
                          <a:spcPts val="0"/>
                        </a:spcAft>
                      </a:pPr>
                      <a:endParaRPr lang="pt-P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lnSpc>
                          <a:spcPct val="107000"/>
                        </a:lnSpc>
                        <a:spcAft>
                          <a:spcPts val="0"/>
                        </a:spcAft>
                      </a:pPr>
                      <a:r>
                        <a:rPr lang="pt-PT" sz="1800" dirty="0">
                          <a:effectLst/>
                          <a:latin typeface="+mj-lt"/>
                          <a:ea typeface="Calibri" panose="020F0502020204030204" pitchFamily="34" charset="0"/>
                          <a:cs typeface="Times New Roman" panose="02020603050405020304" pitchFamily="18" charset="0"/>
                        </a:rPr>
                        <a:t>&lt;30% </a:t>
                      </a:r>
                      <a:r>
                        <a:rPr lang="pt-PT" sz="1800" baseline="30000" dirty="0">
                          <a:effectLst/>
                          <a:latin typeface="+mj-lt"/>
                          <a:ea typeface="Calibri" panose="020F0502020204030204" pitchFamily="34" charset="0"/>
                          <a:cs typeface="Times New Roman" panose="02020603050405020304" pitchFamily="18" charset="0"/>
                        </a:rPr>
                        <a:t>25 μM</a:t>
                      </a:r>
                      <a:endParaRPr lang="pt-PT" sz="18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lnSpc>
                          <a:spcPct val="107000"/>
                        </a:lnSpc>
                        <a:spcAft>
                          <a:spcPts val="0"/>
                        </a:spcAft>
                      </a:pPr>
                      <a:endParaRPr lang="pt-P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lnSpc>
                          <a:spcPct val="107000"/>
                        </a:lnSpc>
                        <a:spcAft>
                          <a:spcPts val="0"/>
                        </a:spcAft>
                      </a:pPr>
                      <a:endParaRPr lang="pt-P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7"/>
                  </a:ext>
                </a:extLst>
              </a:tr>
              <a:tr h="488734">
                <a:tc>
                  <a:txBody>
                    <a:bodyPr/>
                    <a:lstStyle/>
                    <a:p>
                      <a:pPr algn="ctr">
                        <a:lnSpc>
                          <a:spcPct val="107000"/>
                        </a:lnSpc>
                        <a:spcAft>
                          <a:spcPts val="0"/>
                        </a:spcAft>
                      </a:pPr>
                      <a:r>
                        <a:rPr lang="pt-PT" sz="1800" b="1">
                          <a:effectLst/>
                          <a:latin typeface="+mj-lt"/>
                          <a:ea typeface="Calibri" panose="020F0502020204030204" pitchFamily="34" charset="0"/>
                          <a:cs typeface="Times New Roman" panose="02020603050405020304" pitchFamily="18" charset="0"/>
                        </a:rPr>
                        <a:t>15</a:t>
                      </a:r>
                      <a:endParaRPr lang="pt-PT" sz="18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ct val="107000"/>
                        </a:lnSpc>
                        <a:spcAft>
                          <a:spcPts val="0"/>
                        </a:spcAft>
                      </a:pPr>
                      <a:r>
                        <a:rPr lang="pt-PT" sz="1800" dirty="0" smtClean="0">
                          <a:effectLst/>
                          <a:latin typeface="+mj-lt"/>
                          <a:ea typeface="Calibri" panose="020F0502020204030204" pitchFamily="34" charset="0"/>
                          <a:cs typeface="Times New Roman" panose="02020603050405020304" pitchFamily="18" charset="0"/>
                        </a:rPr>
                        <a:t>-O-</a:t>
                      </a:r>
                      <a:r>
                        <a:rPr lang="pt-PT" sz="1800" dirty="0" err="1" smtClean="0">
                          <a:effectLst/>
                          <a:latin typeface="+mj-lt"/>
                          <a:ea typeface="Calibri" panose="020F0502020204030204" pitchFamily="34" charset="0"/>
                          <a:cs typeface="Times New Roman" panose="02020603050405020304" pitchFamily="18" charset="0"/>
                        </a:rPr>
                        <a:t>Ts</a:t>
                      </a:r>
                      <a:endParaRPr lang="pt-PT" sz="18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lnSpc>
                          <a:spcPct val="107000"/>
                        </a:lnSpc>
                        <a:spcAft>
                          <a:spcPts val="0"/>
                        </a:spcAft>
                      </a:pPr>
                      <a:endParaRPr lang="pt-PT"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pt-PT" sz="1800" dirty="0" smtClean="0">
                          <a:latin typeface="+mj-lt"/>
                        </a:rPr>
                        <a:t>-</a:t>
                      </a:r>
                      <a:r>
                        <a:rPr lang="pt-PT" sz="1800" dirty="0" err="1" smtClean="0">
                          <a:latin typeface="+mj-lt"/>
                        </a:rPr>
                        <a:t>Ts</a:t>
                      </a:r>
                      <a:endParaRPr lang="pt-PT" sz="1800" dirty="0">
                        <a:latin typeface="+mj-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lnSpc>
                          <a:spcPct val="107000"/>
                        </a:lnSpc>
                        <a:spcAft>
                          <a:spcPts val="0"/>
                        </a:spcAft>
                      </a:pPr>
                      <a:endParaRPr lang="pt-PT"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ct val="107000"/>
                        </a:lnSpc>
                        <a:spcAft>
                          <a:spcPts val="0"/>
                        </a:spcAft>
                      </a:pPr>
                      <a:r>
                        <a:rPr lang="pt-PT" sz="1800" dirty="0">
                          <a:effectLst/>
                          <a:latin typeface="+mj-lt"/>
                          <a:ea typeface="Calibri" panose="020F0502020204030204" pitchFamily="34" charset="0"/>
                          <a:cs typeface="Times New Roman" panose="02020603050405020304" pitchFamily="18" charset="0"/>
                        </a:rPr>
                        <a:t>OCH</a:t>
                      </a:r>
                      <a:r>
                        <a:rPr lang="pt-PT" sz="1800" baseline="-25000" dirty="0">
                          <a:effectLst/>
                          <a:latin typeface="+mj-lt"/>
                          <a:ea typeface="Calibri" panose="020F0502020204030204" pitchFamily="34" charset="0"/>
                          <a:cs typeface="Times New Roman" panose="02020603050405020304" pitchFamily="18" charset="0"/>
                        </a:rPr>
                        <a:t>3</a:t>
                      </a:r>
                      <a:endParaRPr lang="pt-PT" sz="18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lnSpc>
                          <a:spcPct val="107000"/>
                        </a:lnSpc>
                        <a:spcAft>
                          <a:spcPts val="0"/>
                        </a:spcAft>
                      </a:pPr>
                      <a:endParaRPr lang="pt-P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lnSpc>
                          <a:spcPct val="107000"/>
                        </a:lnSpc>
                        <a:spcAft>
                          <a:spcPts val="0"/>
                        </a:spcAft>
                      </a:pPr>
                      <a:r>
                        <a:rPr lang="pt-PT" sz="1800" dirty="0">
                          <a:effectLst/>
                          <a:latin typeface="+mj-lt"/>
                          <a:ea typeface="Calibri" panose="020F0502020204030204" pitchFamily="34" charset="0"/>
                          <a:cs typeface="Times New Roman" panose="02020603050405020304" pitchFamily="18" charset="0"/>
                        </a:rPr>
                        <a:t>&lt;30% </a:t>
                      </a:r>
                      <a:r>
                        <a:rPr lang="pt-PT" sz="1800" baseline="30000" dirty="0">
                          <a:effectLst/>
                          <a:latin typeface="+mj-lt"/>
                          <a:ea typeface="Calibri" panose="020F0502020204030204" pitchFamily="34" charset="0"/>
                          <a:cs typeface="Times New Roman" panose="02020603050405020304" pitchFamily="18" charset="0"/>
                        </a:rPr>
                        <a:t>25 μM</a:t>
                      </a:r>
                      <a:endParaRPr lang="pt-PT" sz="18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lnSpc>
                          <a:spcPct val="107000"/>
                        </a:lnSpc>
                        <a:spcAft>
                          <a:spcPts val="0"/>
                        </a:spcAft>
                      </a:pPr>
                      <a:endParaRPr lang="pt-P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lnSpc>
                          <a:spcPct val="107000"/>
                        </a:lnSpc>
                        <a:spcAft>
                          <a:spcPts val="0"/>
                        </a:spcAft>
                      </a:pPr>
                      <a:endParaRPr lang="pt-P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8"/>
                  </a:ext>
                </a:extLst>
              </a:tr>
            </a:tbl>
          </a:graphicData>
        </a:graphic>
      </p:graphicFrame>
      <p:grpSp>
        <p:nvGrpSpPr>
          <p:cNvPr id="1175" name="Grupo 1174"/>
          <p:cNvGrpSpPr/>
          <p:nvPr/>
        </p:nvGrpSpPr>
        <p:grpSpPr>
          <a:xfrm>
            <a:off x="3586094" y="21169463"/>
            <a:ext cx="6155408" cy="2732995"/>
            <a:chOff x="5438636" y="22049611"/>
            <a:chExt cx="4152667" cy="1768475"/>
          </a:xfrm>
        </p:grpSpPr>
        <p:grpSp>
          <p:nvGrpSpPr>
            <p:cNvPr id="1195" name="Grupo 1194"/>
            <p:cNvGrpSpPr/>
            <p:nvPr/>
          </p:nvGrpSpPr>
          <p:grpSpPr>
            <a:xfrm>
              <a:off x="5438636" y="22049611"/>
              <a:ext cx="1513840" cy="1768475"/>
              <a:chOff x="0" y="0"/>
              <a:chExt cx="1513840" cy="1768945"/>
            </a:xfrm>
          </p:grpSpPr>
          <p:pic>
            <p:nvPicPr>
              <p:cNvPr id="1196" name="Imagem 1195"/>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1513840" cy="1559560"/>
              </a:xfrm>
              <a:prstGeom prst="rect">
                <a:avLst/>
              </a:prstGeom>
              <a:noFill/>
              <a:ln>
                <a:noFill/>
              </a:ln>
            </p:spPr>
          </p:pic>
          <p:sp>
            <p:nvSpPr>
              <p:cNvPr id="1197" name="Caixa de texto 3"/>
              <p:cNvSpPr txBox="1"/>
              <p:nvPr/>
            </p:nvSpPr>
            <p:spPr>
              <a:xfrm>
                <a:off x="496957" y="1550505"/>
                <a:ext cx="486410" cy="21844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pt-PT" sz="1600" b="1">
                    <a:effectLst/>
                    <a:latin typeface="Arial" panose="020B0604020202020204" pitchFamily="34" charset="0"/>
                    <a:ea typeface="Calibri" panose="020F0502020204030204" pitchFamily="34" charset="0"/>
                    <a:cs typeface="Times New Roman" panose="02020603050405020304" pitchFamily="18" charset="0"/>
                  </a:rPr>
                  <a:t>1</a:t>
                </a:r>
                <a:r>
                  <a:rPr lang="pt-PT" sz="1600">
                    <a:effectLst/>
                    <a:latin typeface="Arial" panose="020B0604020202020204" pitchFamily="34" charset="0"/>
                    <a:ea typeface="Calibri" panose="020F0502020204030204" pitchFamily="34" charset="0"/>
                    <a:cs typeface="Times New Roman" panose="02020603050405020304" pitchFamily="18" charset="0"/>
                  </a:rPr>
                  <a:t>-</a:t>
                </a:r>
                <a:r>
                  <a:rPr lang="pt-PT" sz="1600" b="1">
                    <a:effectLst/>
                    <a:latin typeface="Arial" panose="020B0604020202020204" pitchFamily="34" charset="0"/>
                    <a:ea typeface="Calibri" panose="020F0502020204030204" pitchFamily="34" charset="0"/>
                    <a:cs typeface="Times New Roman" panose="02020603050405020304" pitchFamily="18" charset="0"/>
                  </a:rPr>
                  <a:t>7</a:t>
                </a:r>
                <a:endParaRPr lang="pt-PT" sz="2400">
                  <a:effectLst/>
                  <a:ea typeface="Calibri" panose="020F0502020204030204" pitchFamily="34" charset="0"/>
                  <a:cs typeface="Times New Roman" panose="02020603050405020304" pitchFamily="18" charset="0"/>
                </a:endParaRPr>
              </a:p>
            </p:txBody>
          </p:sp>
        </p:grpSp>
        <p:grpSp>
          <p:nvGrpSpPr>
            <p:cNvPr id="1198" name="Grupo 1197"/>
            <p:cNvGrpSpPr/>
            <p:nvPr/>
          </p:nvGrpSpPr>
          <p:grpSpPr>
            <a:xfrm>
              <a:off x="7832353" y="22499245"/>
              <a:ext cx="1758950" cy="1077643"/>
              <a:chOff x="539600" y="-22046"/>
              <a:chExt cx="1758950" cy="1077852"/>
            </a:xfrm>
          </p:grpSpPr>
          <p:pic>
            <p:nvPicPr>
              <p:cNvPr id="1199" name="Imagem 1198"/>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39600" y="-22046"/>
                <a:ext cx="1758950" cy="745490"/>
              </a:xfrm>
              <a:prstGeom prst="rect">
                <a:avLst/>
              </a:prstGeom>
              <a:noFill/>
              <a:ln>
                <a:noFill/>
              </a:ln>
            </p:spPr>
          </p:pic>
          <p:sp>
            <p:nvSpPr>
              <p:cNvPr id="1200" name="Caixa de texto 6"/>
              <p:cNvSpPr txBox="1"/>
              <p:nvPr/>
            </p:nvSpPr>
            <p:spPr>
              <a:xfrm>
                <a:off x="1136668" y="767572"/>
                <a:ext cx="486410" cy="28823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pt-PT" sz="1600" b="1" dirty="0">
                    <a:effectLst/>
                    <a:latin typeface="Arial" panose="020B0604020202020204" pitchFamily="34" charset="0"/>
                    <a:ea typeface="Calibri" panose="020F0502020204030204" pitchFamily="34" charset="0"/>
                    <a:cs typeface="Times New Roman" panose="02020603050405020304" pitchFamily="18" charset="0"/>
                  </a:rPr>
                  <a:t>8</a:t>
                </a:r>
                <a:r>
                  <a:rPr lang="pt-PT" sz="1600" dirty="0">
                    <a:effectLst/>
                    <a:latin typeface="Arial" panose="020B0604020202020204" pitchFamily="34" charset="0"/>
                    <a:ea typeface="Calibri" panose="020F0502020204030204" pitchFamily="34" charset="0"/>
                    <a:cs typeface="Times New Roman" panose="02020603050405020304" pitchFamily="18" charset="0"/>
                  </a:rPr>
                  <a:t>-</a:t>
                </a:r>
                <a:r>
                  <a:rPr lang="pt-PT" sz="1600" b="1" dirty="0">
                    <a:effectLst/>
                    <a:latin typeface="Arial" panose="020B0604020202020204" pitchFamily="34" charset="0"/>
                    <a:ea typeface="Calibri" panose="020F0502020204030204" pitchFamily="34" charset="0"/>
                    <a:cs typeface="Times New Roman" panose="02020603050405020304" pitchFamily="18" charset="0"/>
                  </a:rPr>
                  <a:t>9</a:t>
                </a:r>
                <a:endParaRPr lang="pt-PT" sz="2400" dirty="0">
                  <a:effectLst/>
                  <a:ea typeface="Calibri" panose="020F0502020204030204" pitchFamily="34" charset="0"/>
                  <a:cs typeface="Times New Roman" panose="02020603050405020304" pitchFamily="18" charset="0"/>
                </a:endParaRPr>
              </a:p>
            </p:txBody>
          </p:sp>
        </p:grpSp>
      </p:grpSp>
      <p:pic>
        <p:nvPicPr>
          <p:cNvPr id="1202" name="Imagem 120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399771" y="29930762"/>
            <a:ext cx="2881758" cy="1267307"/>
          </a:xfrm>
          <a:prstGeom prst="rect">
            <a:avLst/>
          </a:prstGeom>
          <a:noFill/>
          <a:ln>
            <a:noFill/>
          </a:ln>
        </p:spPr>
      </p:pic>
      <p:sp>
        <p:nvSpPr>
          <p:cNvPr id="1176" name="Retângulo 1175"/>
          <p:cNvSpPr/>
          <p:nvPr/>
        </p:nvSpPr>
        <p:spPr>
          <a:xfrm>
            <a:off x="1984260" y="23703518"/>
            <a:ext cx="9285861" cy="400110"/>
          </a:xfrm>
          <a:prstGeom prst="rect">
            <a:avLst/>
          </a:prstGeom>
        </p:spPr>
        <p:txBody>
          <a:bodyPr wrap="square">
            <a:spAutoFit/>
          </a:bodyPr>
          <a:lstStyle/>
          <a:p>
            <a:pPr algn="ctr"/>
            <a:r>
              <a:rPr lang="pt-PT" sz="2000" b="1" dirty="0"/>
              <a:t>4-Styrylpyrazoles (1-9)</a:t>
            </a:r>
          </a:p>
        </p:txBody>
      </p:sp>
      <p:sp>
        <p:nvSpPr>
          <p:cNvPr id="1207" name="Retângulo 1206"/>
          <p:cNvSpPr/>
          <p:nvPr/>
        </p:nvSpPr>
        <p:spPr>
          <a:xfrm>
            <a:off x="2031206" y="31247318"/>
            <a:ext cx="9254387" cy="400110"/>
          </a:xfrm>
          <a:prstGeom prst="rect">
            <a:avLst/>
          </a:prstGeom>
        </p:spPr>
        <p:txBody>
          <a:bodyPr wrap="square">
            <a:spAutoFit/>
          </a:bodyPr>
          <a:lstStyle/>
          <a:p>
            <a:pPr algn="ctr"/>
            <a:r>
              <a:rPr lang="pt-PT" sz="2000" b="1" dirty="0" smtClean="0"/>
              <a:t>5-Styrylpyrazoles </a:t>
            </a:r>
            <a:r>
              <a:rPr lang="pt-PT" sz="2000" b="1" dirty="0"/>
              <a:t>(</a:t>
            </a:r>
            <a:r>
              <a:rPr lang="pt-PT" sz="2000" b="1" dirty="0" smtClean="0"/>
              <a:t>10-15)</a:t>
            </a:r>
            <a:endParaRPr lang="pt-PT" sz="2000" b="1" dirty="0"/>
          </a:p>
        </p:txBody>
      </p:sp>
      <p:graphicFrame>
        <p:nvGraphicFramePr>
          <p:cNvPr id="1177" name="Tabela 1176"/>
          <p:cNvGraphicFramePr>
            <a:graphicFrameLocks noGrp="1"/>
          </p:cNvGraphicFramePr>
          <p:nvPr>
            <p:extLst>
              <p:ext uri="{D42A27DB-BD31-4B8C-83A1-F6EECF244321}">
                <p14:modId xmlns:p14="http://schemas.microsoft.com/office/powerpoint/2010/main" val="203136101"/>
              </p:ext>
            </p:extLst>
          </p:nvPr>
        </p:nvGraphicFramePr>
        <p:xfrm>
          <a:off x="11251406" y="21101047"/>
          <a:ext cx="5630586" cy="14335564"/>
        </p:xfrm>
        <a:graphic>
          <a:graphicData uri="http://schemas.openxmlformats.org/drawingml/2006/table">
            <a:tbl>
              <a:tblPr firstRow="1" bandRow="1">
                <a:tableStyleId>{5C22544A-7EE6-4342-B048-85BDC9FD1C3A}</a:tableStyleId>
              </a:tblPr>
              <a:tblGrid>
                <a:gridCol w="1287185">
                  <a:extLst>
                    <a:ext uri="{9D8B030D-6E8A-4147-A177-3AD203B41FA5}">
                      <a16:colId xmlns="" xmlns:a16="http://schemas.microsoft.com/office/drawing/2014/main" val="20000"/>
                    </a:ext>
                  </a:extLst>
                </a:gridCol>
                <a:gridCol w="3048000">
                  <a:extLst>
                    <a:ext uri="{9D8B030D-6E8A-4147-A177-3AD203B41FA5}">
                      <a16:colId xmlns="" xmlns:a16="http://schemas.microsoft.com/office/drawing/2014/main" val="20001"/>
                    </a:ext>
                  </a:extLst>
                </a:gridCol>
                <a:gridCol w="1295401">
                  <a:extLst>
                    <a:ext uri="{9D8B030D-6E8A-4147-A177-3AD203B41FA5}">
                      <a16:colId xmlns="" xmlns:a16="http://schemas.microsoft.com/office/drawing/2014/main" val="20002"/>
                    </a:ext>
                  </a:extLst>
                </a:gridCol>
              </a:tblGrid>
              <a:tr h="886451">
                <a:tc gridSpan="3">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pt-PT" sz="1600" dirty="0" smtClean="0">
                        <a:solidFill>
                          <a:schemeClr val="tx1"/>
                        </a:solidFill>
                        <a:effectLst/>
                        <a:latin typeface="+mj-lt"/>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pt-PT" sz="2000" dirty="0" err="1" smtClean="0">
                          <a:solidFill>
                            <a:schemeClr val="tx1"/>
                          </a:solidFill>
                          <a:effectLst/>
                          <a:latin typeface="+mj-lt"/>
                          <a:ea typeface="Calibri" panose="020F0502020204030204" pitchFamily="34" charset="0"/>
                          <a:cs typeface="Times New Roman" panose="02020603050405020304" pitchFamily="18" charset="0"/>
                        </a:rPr>
                        <a:t>Miscellaneous</a:t>
                      </a:r>
                      <a:r>
                        <a:rPr lang="pt-PT" sz="2000" dirty="0" smtClean="0">
                          <a:solidFill>
                            <a:schemeClr val="tx1"/>
                          </a:solidFill>
                          <a:effectLst/>
                          <a:latin typeface="+mj-lt"/>
                          <a:ea typeface="Calibri" panose="020F0502020204030204" pitchFamily="34" charset="0"/>
                          <a:cs typeface="Times New Roman" panose="02020603050405020304" pitchFamily="18" charset="0"/>
                        </a:rPr>
                        <a:t> (16-22)</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pt-PT" sz="1600" dirty="0" smtClean="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lnSpc>
                          <a:spcPct val="107000"/>
                        </a:lnSpc>
                        <a:spcAft>
                          <a:spcPts val="0"/>
                        </a:spcAft>
                      </a:pPr>
                      <a:endParaRPr lang="pt-PT" sz="1600" baseline="30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pt-PT" sz="1600" dirty="0" smtClean="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 xmlns:a16="http://schemas.microsoft.com/office/drawing/2014/main" val="10000"/>
                  </a:ext>
                </a:extLst>
              </a:tr>
              <a:tr h="893222">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800" b="1" dirty="0" smtClean="0">
                          <a:solidFill>
                            <a:schemeClr val="tx1"/>
                          </a:solidFill>
                          <a:effectLst/>
                          <a:latin typeface="+mj-lt"/>
                          <a:ea typeface="Calibri" panose="020F0502020204030204" pitchFamily="34" charset="0"/>
                          <a:cs typeface="Times New Roman" panose="02020603050405020304" pitchFamily="18" charset="0"/>
                        </a:rPr>
                        <a:t>Compounds</a:t>
                      </a:r>
                      <a:endParaRPr lang="pt-PT" sz="1800" dirty="0" smtClean="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0"/>
                        </a:spcAft>
                      </a:pPr>
                      <a:r>
                        <a:rPr lang="en-US" sz="1800" b="1" baseline="0" noProof="0" dirty="0" smtClean="0">
                          <a:solidFill>
                            <a:schemeClr val="tx1"/>
                          </a:solidFill>
                          <a:effectLst/>
                          <a:latin typeface="+mj-lt"/>
                          <a:ea typeface="Calibri" panose="020F0502020204030204" pitchFamily="34" charset="0"/>
                          <a:cs typeface="Times New Roman" panose="02020603050405020304" pitchFamily="18" charset="0"/>
                        </a:rPr>
                        <a:t>Structure </a:t>
                      </a:r>
                      <a:endParaRPr lang="en-US" sz="1800" b="1" baseline="0" noProof="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800" b="1" dirty="0" smtClean="0">
                          <a:solidFill>
                            <a:schemeClr val="tx1"/>
                          </a:solidFill>
                          <a:effectLst/>
                          <a:latin typeface="+mj-lt"/>
                          <a:ea typeface="Calibri" panose="020F0502020204030204" pitchFamily="34" charset="0"/>
                          <a:cs typeface="Times New Roman" panose="02020603050405020304" pitchFamily="18" charset="0"/>
                        </a:rPr>
                        <a:t>PTP1B inhibitory activity</a:t>
                      </a:r>
                      <a:endParaRPr lang="pt-PT" sz="1800" dirty="0" smtClean="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 xmlns:a16="http://schemas.microsoft.com/office/drawing/2014/main" val="10001"/>
                  </a:ext>
                </a:extLst>
              </a:tr>
              <a:tr h="1877930">
                <a:tc>
                  <a:txBody>
                    <a:bodyPr/>
                    <a:lstStyle/>
                    <a:p>
                      <a:pPr algn="ctr">
                        <a:lnSpc>
                          <a:spcPct val="107000"/>
                        </a:lnSpc>
                        <a:spcAft>
                          <a:spcPts val="0"/>
                        </a:spcAft>
                      </a:pPr>
                      <a:r>
                        <a:rPr lang="pt-PT" sz="1800" b="1" dirty="0" smtClean="0">
                          <a:solidFill>
                            <a:schemeClr val="tx1"/>
                          </a:solidFill>
                          <a:effectLst/>
                          <a:latin typeface="+mj-lt"/>
                          <a:ea typeface="Calibri" panose="020F0502020204030204" pitchFamily="34" charset="0"/>
                          <a:cs typeface="Times New Roman" panose="02020603050405020304" pitchFamily="18" charset="0"/>
                        </a:rPr>
                        <a:t>16</a:t>
                      </a:r>
                      <a:endParaRPr lang="pt-PT" sz="18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pt-PT" sz="1800" dirty="0" smtClean="0">
                        <a:solidFill>
                          <a:schemeClr val="tx1"/>
                        </a:solidFill>
                        <a:effectLst/>
                        <a:latin typeface="+mj-lt"/>
                        <a:ea typeface="Calibri" panose="020F0502020204030204" pitchFamily="34" charset="0"/>
                        <a:cs typeface="Times New Roman" panose="02020603050405020304" pitchFamily="18" charset="0"/>
                      </a:endParaRPr>
                    </a:p>
                    <a:p>
                      <a:pPr algn="ctr">
                        <a:lnSpc>
                          <a:spcPct val="107000"/>
                        </a:lnSpc>
                        <a:spcAft>
                          <a:spcPts val="0"/>
                        </a:spcAft>
                      </a:pPr>
                      <a:endParaRPr lang="pt-PT" sz="1800" dirty="0" smtClean="0">
                        <a:solidFill>
                          <a:schemeClr val="tx1"/>
                        </a:solidFill>
                        <a:effectLst/>
                        <a:latin typeface="+mj-lt"/>
                        <a:ea typeface="Calibri" panose="020F0502020204030204" pitchFamily="34" charset="0"/>
                        <a:cs typeface="Times New Roman" panose="02020603050405020304" pitchFamily="18" charset="0"/>
                      </a:endParaRPr>
                    </a:p>
                    <a:p>
                      <a:pPr algn="ctr">
                        <a:lnSpc>
                          <a:spcPct val="107000"/>
                        </a:lnSpc>
                        <a:spcAft>
                          <a:spcPts val="0"/>
                        </a:spcAft>
                      </a:pPr>
                      <a:endParaRPr lang="pt-PT" sz="1800" dirty="0" smtClean="0">
                        <a:solidFill>
                          <a:schemeClr val="tx1"/>
                        </a:solidFill>
                        <a:effectLst/>
                        <a:latin typeface="+mj-lt"/>
                        <a:ea typeface="Calibri" panose="020F0502020204030204" pitchFamily="34" charset="0"/>
                        <a:cs typeface="Times New Roman" panose="02020603050405020304" pitchFamily="18" charset="0"/>
                      </a:endParaRPr>
                    </a:p>
                    <a:p>
                      <a:pPr algn="ctr">
                        <a:lnSpc>
                          <a:spcPct val="107000"/>
                        </a:lnSpc>
                        <a:spcAft>
                          <a:spcPts val="0"/>
                        </a:spcAft>
                      </a:pPr>
                      <a:endParaRPr lang="pt-PT" sz="1800" dirty="0" smtClean="0">
                        <a:solidFill>
                          <a:schemeClr val="tx1"/>
                        </a:solidFill>
                        <a:effectLst/>
                        <a:latin typeface="+mj-lt"/>
                        <a:ea typeface="Calibri" panose="020F0502020204030204" pitchFamily="34" charset="0"/>
                        <a:cs typeface="Times New Roman" panose="02020603050405020304" pitchFamily="18" charset="0"/>
                      </a:endParaRPr>
                    </a:p>
                    <a:p>
                      <a:pPr algn="ctr">
                        <a:lnSpc>
                          <a:spcPct val="107000"/>
                        </a:lnSpc>
                        <a:spcAft>
                          <a:spcPts val="0"/>
                        </a:spcAft>
                      </a:pPr>
                      <a:endParaRPr lang="pt-PT" sz="1800" dirty="0" smtClean="0">
                        <a:solidFill>
                          <a:schemeClr val="tx1"/>
                        </a:solidFill>
                        <a:effectLst/>
                        <a:latin typeface="+mj-lt"/>
                        <a:ea typeface="Calibri" panose="020F0502020204030204" pitchFamily="34" charset="0"/>
                        <a:cs typeface="Times New Roman" panose="02020603050405020304" pitchFamily="18" charset="0"/>
                      </a:endParaRPr>
                    </a:p>
                    <a:p>
                      <a:pPr algn="ctr">
                        <a:lnSpc>
                          <a:spcPct val="107000"/>
                        </a:lnSpc>
                        <a:spcAft>
                          <a:spcPts val="0"/>
                        </a:spcAft>
                      </a:pPr>
                      <a:endParaRPr lang="pt-PT" sz="18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pt-PT" sz="1800" dirty="0">
                          <a:effectLst/>
                          <a:latin typeface="+mj-lt"/>
                          <a:ea typeface="Calibri" panose="020F0502020204030204" pitchFamily="34" charset="0"/>
                          <a:cs typeface="Times New Roman" panose="02020603050405020304" pitchFamily="18" charset="0"/>
                        </a:rPr>
                        <a:t>&lt;30% </a:t>
                      </a:r>
                      <a:r>
                        <a:rPr lang="pt-PT" sz="1800" baseline="30000" dirty="0">
                          <a:effectLst/>
                          <a:latin typeface="+mj-lt"/>
                          <a:ea typeface="Calibri" panose="020F0502020204030204" pitchFamily="34" charset="0"/>
                          <a:cs typeface="Times New Roman" panose="02020603050405020304" pitchFamily="18" charset="0"/>
                        </a:rPr>
                        <a:t>50 μM</a:t>
                      </a:r>
                      <a:endParaRPr lang="pt-PT" sz="18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1615610">
                <a:tc>
                  <a:txBody>
                    <a:bodyPr/>
                    <a:lstStyle/>
                    <a:p>
                      <a:pPr algn="ctr">
                        <a:lnSpc>
                          <a:spcPct val="107000"/>
                        </a:lnSpc>
                        <a:spcAft>
                          <a:spcPts val="0"/>
                        </a:spcAft>
                      </a:pPr>
                      <a:r>
                        <a:rPr lang="pt-PT" sz="1800" b="1" dirty="0" smtClean="0">
                          <a:solidFill>
                            <a:schemeClr val="tx1"/>
                          </a:solidFill>
                          <a:effectLst/>
                          <a:latin typeface="+mj-lt"/>
                          <a:ea typeface="Calibri" panose="020F0502020204030204" pitchFamily="34" charset="0"/>
                          <a:cs typeface="Times New Roman" panose="02020603050405020304" pitchFamily="18" charset="0"/>
                        </a:rPr>
                        <a:t>17</a:t>
                      </a:r>
                      <a:endParaRPr lang="pt-PT" sz="18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pt-PT" sz="1200" dirty="0" smtClean="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pt-PT" sz="1800" dirty="0">
                          <a:effectLst/>
                          <a:latin typeface="+mj-lt"/>
                          <a:ea typeface="Calibri" panose="020F0502020204030204" pitchFamily="34" charset="0"/>
                          <a:cs typeface="Times New Roman" panose="02020603050405020304" pitchFamily="18" charset="0"/>
                        </a:rPr>
                        <a:t>&lt;30% </a:t>
                      </a:r>
                      <a:r>
                        <a:rPr lang="pt-PT" sz="1800" baseline="30000" dirty="0">
                          <a:effectLst/>
                          <a:latin typeface="+mj-lt"/>
                          <a:ea typeface="Calibri" panose="020F0502020204030204" pitchFamily="34" charset="0"/>
                          <a:cs typeface="Times New Roman" panose="02020603050405020304" pitchFamily="18" charset="0"/>
                        </a:rPr>
                        <a:t>50 μM</a:t>
                      </a:r>
                      <a:endParaRPr lang="pt-PT" sz="18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1203790">
                <a:tc>
                  <a:txBody>
                    <a:bodyPr/>
                    <a:lstStyle/>
                    <a:p>
                      <a:pPr algn="ctr">
                        <a:lnSpc>
                          <a:spcPct val="107000"/>
                        </a:lnSpc>
                        <a:spcAft>
                          <a:spcPts val="0"/>
                        </a:spcAft>
                      </a:pPr>
                      <a:r>
                        <a:rPr lang="pt-PT" sz="1800" b="1" dirty="0" smtClean="0">
                          <a:solidFill>
                            <a:schemeClr val="tx1"/>
                          </a:solidFill>
                          <a:effectLst/>
                          <a:latin typeface="+mj-lt"/>
                          <a:ea typeface="Calibri" panose="020F0502020204030204" pitchFamily="34" charset="0"/>
                          <a:cs typeface="Times New Roman" panose="02020603050405020304" pitchFamily="18" charset="0"/>
                        </a:rPr>
                        <a:t>18</a:t>
                      </a:r>
                      <a:endParaRPr lang="pt-PT" sz="18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pt-PT" sz="1800" dirty="0" smtClean="0">
                        <a:solidFill>
                          <a:schemeClr val="tx1"/>
                        </a:solidFill>
                        <a:effectLst/>
                        <a:latin typeface="+mj-lt"/>
                        <a:ea typeface="Calibri" panose="020F0502020204030204" pitchFamily="34" charset="0"/>
                        <a:cs typeface="Times New Roman" panose="02020603050405020304" pitchFamily="18" charset="0"/>
                      </a:endParaRPr>
                    </a:p>
                    <a:p>
                      <a:pPr algn="ctr">
                        <a:lnSpc>
                          <a:spcPct val="107000"/>
                        </a:lnSpc>
                        <a:spcAft>
                          <a:spcPts val="0"/>
                        </a:spcAft>
                      </a:pPr>
                      <a:endParaRPr lang="pt-PT" sz="1800" dirty="0" smtClean="0">
                        <a:solidFill>
                          <a:schemeClr val="tx1"/>
                        </a:solidFill>
                        <a:effectLst/>
                        <a:latin typeface="+mj-lt"/>
                        <a:ea typeface="Calibri" panose="020F0502020204030204" pitchFamily="34" charset="0"/>
                        <a:cs typeface="Times New Roman" panose="02020603050405020304" pitchFamily="18" charset="0"/>
                      </a:endParaRPr>
                    </a:p>
                    <a:p>
                      <a:pPr algn="ctr">
                        <a:lnSpc>
                          <a:spcPct val="107000"/>
                        </a:lnSpc>
                        <a:spcAft>
                          <a:spcPts val="0"/>
                        </a:spcAft>
                      </a:pPr>
                      <a:endParaRPr lang="pt-PT" sz="18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pt-PT" sz="1800" dirty="0">
                          <a:effectLst/>
                          <a:latin typeface="+mj-lt"/>
                          <a:ea typeface="Calibri" panose="020F0502020204030204" pitchFamily="34" charset="0"/>
                          <a:cs typeface="Times New Roman" panose="02020603050405020304" pitchFamily="18" charset="0"/>
                        </a:rPr>
                        <a:t>&lt;30% </a:t>
                      </a:r>
                      <a:r>
                        <a:rPr lang="pt-PT" sz="1800" baseline="30000" dirty="0">
                          <a:effectLst/>
                          <a:latin typeface="+mj-lt"/>
                          <a:ea typeface="Calibri" panose="020F0502020204030204" pitchFamily="34" charset="0"/>
                          <a:cs typeface="Times New Roman" panose="02020603050405020304" pitchFamily="18" charset="0"/>
                        </a:rPr>
                        <a:t>50 μM</a:t>
                      </a:r>
                      <a:endParaRPr lang="pt-PT" sz="18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1836956">
                <a:tc>
                  <a:txBody>
                    <a:bodyPr/>
                    <a:lstStyle/>
                    <a:p>
                      <a:pPr algn="ctr">
                        <a:lnSpc>
                          <a:spcPct val="107000"/>
                        </a:lnSpc>
                        <a:spcAft>
                          <a:spcPts val="0"/>
                        </a:spcAft>
                      </a:pPr>
                      <a:r>
                        <a:rPr lang="pt-PT" sz="1800" b="1" dirty="0" smtClean="0">
                          <a:solidFill>
                            <a:schemeClr val="tx1"/>
                          </a:solidFill>
                          <a:effectLst/>
                          <a:latin typeface="+mj-lt"/>
                          <a:ea typeface="Calibri" panose="020F0502020204030204" pitchFamily="34" charset="0"/>
                          <a:cs typeface="Times New Roman" panose="02020603050405020304" pitchFamily="18" charset="0"/>
                        </a:rPr>
                        <a:t>19</a:t>
                      </a:r>
                      <a:endParaRPr lang="pt-PT" sz="18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pt-PT" sz="1800" dirty="0" smtClean="0">
                        <a:solidFill>
                          <a:schemeClr val="tx1"/>
                        </a:solidFill>
                        <a:effectLst/>
                        <a:latin typeface="+mj-lt"/>
                        <a:ea typeface="Calibri" panose="020F0502020204030204" pitchFamily="34" charset="0"/>
                        <a:cs typeface="Times New Roman" panose="02020603050405020304" pitchFamily="18" charset="0"/>
                      </a:endParaRPr>
                    </a:p>
                    <a:p>
                      <a:pPr algn="ctr">
                        <a:lnSpc>
                          <a:spcPct val="107000"/>
                        </a:lnSpc>
                        <a:spcAft>
                          <a:spcPts val="0"/>
                        </a:spcAft>
                      </a:pPr>
                      <a:endParaRPr lang="pt-PT" sz="1800" dirty="0" smtClean="0">
                        <a:solidFill>
                          <a:schemeClr val="tx1"/>
                        </a:solidFill>
                        <a:effectLst/>
                        <a:latin typeface="+mj-lt"/>
                        <a:ea typeface="Calibri" panose="020F0502020204030204" pitchFamily="34" charset="0"/>
                        <a:cs typeface="Times New Roman" panose="02020603050405020304" pitchFamily="18" charset="0"/>
                      </a:endParaRPr>
                    </a:p>
                    <a:p>
                      <a:pPr algn="ctr">
                        <a:lnSpc>
                          <a:spcPct val="107000"/>
                        </a:lnSpc>
                        <a:spcAft>
                          <a:spcPts val="0"/>
                        </a:spcAft>
                      </a:pPr>
                      <a:endParaRPr lang="pt-PT" sz="1800" dirty="0" smtClean="0">
                        <a:solidFill>
                          <a:schemeClr val="tx1"/>
                        </a:solidFill>
                        <a:effectLst/>
                        <a:latin typeface="+mj-lt"/>
                        <a:ea typeface="Calibri" panose="020F0502020204030204" pitchFamily="34" charset="0"/>
                        <a:cs typeface="Times New Roman" panose="02020603050405020304" pitchFamily="18" charset="0"/>
                      </a:endParaRPr>
                    </a:p>
                    <a:p>
                      <a:pPr algn="ctr">
                        <a:lnSpc>
                          <a:spcPct val="107000"/>
                        </a:lnSpc>
                        <a:spcAft>
                          <a:spcPts val="0"/>
                        </a:spcAft>
                      </a:pPr>
                      <a:endParaRPr lang="pt-PT" sz="1800" dirty="0" smtClean="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pt-PT" sz="1800" dirty="0">
                          <a:effectLst/>
                          <a:latin typeface="+mj-lt"/>
                          <a:ea typeface="Calibri" panose="020F0502020204030204" pitchFamily="34" charset="0"/>
                          <a:cs typeface="Times New Roman" panose="02020603050405020304" pitchFamily="18" charset="0"/>
                        </a:rPr>
                        <a:t>&lt;30% </a:t>
                      </a:r>
                      <a:r>
                        <a:rPr lang="pt-PT" sz="1800" baseline="30000" dirty="0">
                          <a:effectLst/>
                          <a:latin typeface="+mj-lt"/>
                          <a:ea typeface="Calibri" panose="020F0502020204030204" pitchFamily="34" charset="0"/>
                          <a:cs typeface="Times New Roman" panose="02020603050405020304" pitchFamily="18" charset="0"/>
                        </a:rPr>
                        <a:t>50 μM</a:t>
                      </a:r>
                      <a:endParaRPr lang="pt-PT" sz="18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2024298">
                <a:tc>
                  <a:txBody>
                    <a:bodyPr/>
                    <a:lstStyle/>
                    <a:p>
                      <a:pPr algn="ctr">
                        <a:lnSpc>
                          <a:spcPct val="107000"/>
                        </a:lnSpc>
                        <a:spcAft>
                          <a:spcPts val="0"/>
                        </a:spcAft>
                      </a:pPr>
                      <a:r>
                        <a:rPr lang="pt-PT" sz="1800" b="1" dirty="0" smtClean="0">
                          <a:solidFill>
                            <a:schemeClr val="tx1"/>
                          </a:solidFill>
                          <a:effectLst/>
                          <a:latin typeface="+mj-lt"/>
                          <a:ea typeface="Calibri" panose="020F0502020204030204" pitchFamily="34" charset="0"/>
                          <a:cs typeface="Times New Roman" panose="02020603050405020304" pitchFamily="18" charset="0"/>
                        </a:rPr>
                        <a:t>20</a:t>
                      </a:r>
                      <a:endParaRPr lang="pt-PT" sz="18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endParaRPr lang="pt-PT" sz="1800" dirty="0" smtClean="0">
                        <a:solidFill>
                          <a:schemeClr val="tx1"/>
                        </a:solidFill>
                        <a:effectLst/>
                        <a:latin typeface="+mj-lt"/>
                        <a:ea typeface="Calibri" panose="020F0502020204030204" pitchFamily="34" charset="0"/>
                        <a:cs typeface="Times New Roman" panose="02020603050405020304" pitchFamily="18" charset="0"/>
                      </a:endParaRPr>
                    </a:p>
                    <a:p>
                      <a:pPr algn="ctr">
                        <a:lnSpc>
                          <a:spcPct val="107000"/>
                        </a:lnSpc>
                        <a:spcAft>
                          <a:spcPts val="0"/>
                        </a:spcAft>
                      </a:pPr>
                      <a:endParaRPr lang="pt-PT" sz="1800" dirty="0" smtClean="0">
                        <a:solidFill>
                          <a:schemeClr val="tx1"/>
                        </a:solidFill>
                        <a:effectLst/>
                        <a:latin typeface="+mj-lt"/>
                        <a:ea typeface="Calibri" panose="020F0502020204030204" pitchFamily="34" charset="0"/>
                        <a:cs typeface="Times New Roman" panose="02020603050405020304" pitchFamily="18" charset="0"/>
                      </a:endParaRPr>
                    </a:p>
                    <a:p>
                      <a:pPr algn="ctr">
                        <a:lnSpc>
                          <a:spcPct val="107000"/>
                        </a:lnSpc>
                        <a:spcAft>
                          <a:spcPts val="0"/>
                        </a:spcAft>
                      </a:pPr>
                      <a:endParaRPr lang="pt-PT" sz="1800" dirty="0" smtClean="0">
                        <a:solidFill>
                          <a:schemeClr val="tx1"/>
                        </a:solidFill>
                        <a:effectLst/>
                        <a:latin typeface="+mj-lt"/>
                        <a:ea typeface="Calibri" panose="020F0502020204030204" pitchFamily="34" charset="0"/>
                        <a:cs typeface="Times New Roman" panose="02020603050405020304" pitchFamily="18" charset="0"/>
                      </a:endParaRPr>
                    </a:p>
                    <a:p>
                      <a:pPr algn="ctr">
                        <a:lnSpc>
                          <a:spcPct val="107000"/>
                        </a:lnSpc>
                        <a:spcAft>
                          <a:spcPts val="0"/>
                        </a:spcAft>
                      </a:pPr>
                      <a:endParaRPr lang="pt-PT" sz="1800" dirty="0" smtClean="0">
                        <a:solidFill>
                          <a:schemeClr val="tx1"/>
                        </a:solidFill>
                        <a:effectLst/>
                        <a:latin typeface="+mj-lt"/>
                        <a:ea typeface="Calibri" panose="020F0502020204030204" pitchFamily="34" charset="0"/>
                        <a:cs typeface="Times New Roman" panose="02020603050405020304" pitchFamily="18" charset="0"/>
                      </a:endParaRPr>
                    </a:p>
                    <a:p>
                      <a:pPr algn="ctr">
                        <a:lnSpc>
                          <a:spcPct val="107000"/>
                        </a:lnSpc>
                        <a:spcAft>
                          <a:spcPts val="0"/>
                        </a:spcAft>
                      </a:pPr>
                      <a:endParaRPr lang="pt-PT" sz="1800" dirty="0" smtClean="0">
                        <a:solidFill>
                          <a:schemeClr val="tx1"/>
                        </a:solidFill>
                        <a:effectLst/>
                        <a:latin typeface="+mj-lt"/>
                        <a:ea typeface="Calibri" panose="020F0502020204030204" pitchFamily="34" charset="0"/>
                        <a:cs typeface="Times New Roman" panose="02020603050405020304" pitchFamily="18" charset="0"/>
                      </a:endParaRPr>
                    </a:p>
                    <a:p>
                      <a:pPr algn="ctr">
                        <a:lnSpc>
                          <a:spcPct val="107000"/>
                        </a:lnSpc>
                        <a:spcAft>
                          <a:spcPts val="0"/>
                        </a:spcAft>
                      </a:pPr>
                      <a:endParaRPr lang="pt-PT" sz="18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en-US" sz="1800" b="1" dirty="0">
                          <a:effectLst/>
                          <a:latin typeface="+mj-lt"/>
                          <a:ea typeface="Calibri" panose="020F0502020204030204" pitchFamily="34" charset="0"/>
                          <a:cs typeface="Times New Roman" panose="02020603050405020304" pitchFamily="18" charset="0"/>
                        </a:rPr>
                        <a:t>27±3 </a:t>
                      </a:r>
                      <a:r>
                        <a:rPr lang="pt-PT" sz="1800" b="1" dirty="0">
                          <a:effectLst/>
                          <a:latin typeface="+mj-lt"/>
                          <a:ea typeface="Calibri" panose="020F0502020204030204" pitchFamily="34" charset="0"/>
                          <a:cs typeface="Times New Roman" panose="02020603050405020304" pitchFamily="18" charset="0"/>
                        </a:rPr>
                        <a:t>μM </a:t>
                      </a:r>
                      <a:r>
                        <a:rPr lang="pt-PT" sz="1800" b="1" baseline="30000" dirty="0">
                          <a:effectLst/>
                          <a:latin typeface="+mj-lt"/>
                          <a:ea typeface="Calibri" panose="020F0502020204030204" pitchFamily="34" charset="0"/>
                          <a:cs typeface="Times New Roman" panose="02020603050405020304" pitchFamily="18" charset="0"/>
                        </a:rPr>
                        <a:t>(b)</a:t>
                      </a:r>
                      <a:endParaRPr lang="pt-PT" sz="1800" b="1"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6"/>
                  </a:ext>
                </a:extLst>
              </a:tr>
              <a:tr h="2024298">
                <a:tc>
                  <a:txBody>
                    <a:bodyPr/>
                    <a:lstStyle/>
                    <a:p>
                      <a:pPr algn="ctr">
                        <a:lnSpc>
                          <a:spcPct val="107000"/>
                        </a:lnSpc>
                        <a:spcAft>
                          <a:spcPts val="0"/>
                        </a:spcAft>
                      </a:pPr>
                      <a:r>
                        <a:rPr lang="pt-PT" sz="1800" b="1" dirty="0" smtClean="0">
                          <a:solidFill>
                            <a:schemeClr val="tx1"/>
                          </a:solidFill>
                          <a:effectLst/>
                          <a:latin typeface="+mj-lt"/>
                          <a:ea typeface="Calibri" panose="020F0502020204030204" pitchFamily="34" charset="0"/>
                          <a:cs typeface="Times New Roman" panose="02020603050405020304" pitchFamily="18" charset="0"/>
                        </a:rPr>
                        <a:t>21</a:t>
                      </a:r>
                      <a:endParaRPr lang="pt-PT" sz="18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pt-PT" sz="1800" dirty="0" smtClean="0">
                        <a:solidFill>
                          <a:schemeClr val="tx1"/>
                        </a:solidFill>
                        <a:effectLst/>
                        <a:latin typeface="+mj-lt"/>
                        <a:ea typeface="Calibri" panose="020F0502020204030204" pitchFamily="34" charset="0"/>
                        <a:cs typeface="Times New Roman" panose="02020603050405020304" pitchFamily="18" charset="0"/>
                      </a:endParaRPr>
                    </a:p>
                    <a:p>
                      <a:pPr algn="ctr">
                        <a:lnSpc>
                          <a:spcPct val="107000"/>
                        </a:lnSpc>
                        <a:spcAft>
                          <a:spcPts val="0"/>
                        </a:spcAft>
                      </a:pPr>
                      <a:endParaRPr lang="pt-PT" sz="1800" dirty="0" smtClean="0">
                        <a:solidFill>
                          <a:schemeClr val="tx1"/>
                        </a:solidFill>
                        <a:effectLst/>
                        <a:latin typeface="+mj-lt"/>
                        <a:ea typeface="Calibri" panose="020F0502020204030204" pitchFamily="34" charset="0"/>
                        <a:cs typeface="Times New Roman" panose="02020603050405020304" pitchFamily="18" charset="0"/>
                      </a:endParaRPr>
                    </a:p>
                    <a:p>
                      <a:pPr algn="ctr">
                        <a:lnSpc>
                          <a:spcPct val="107000"/>
                        </a:lnSpc>
                        <a:spcAft>
                          <a:spcPts val="0"/>
                        </a:spcAft>
                      </a:pPr>
                      <a:endParaRPr lang="pt-PT" sz="1800" dirty="0" smtClean="0">
                        <a:solidFill>
                          <a:schemeClr val="tx1"/>
                        </a:solidFill>
                        <a:effectLst/>
                        <a:latin typeface="+mj-lt"/>
                        <a:ea typeface="Calibri" panose="020F0502020204030204" pitchFamily="34" charset="0"/>
                        <a:cs typeface="Times New Roman" panose="02020603050405020304" pitchFamily="18" charset="0"/>
                      </a:endParaRPr>
                    </a:p>
                    <a:p>
                      <a:pPr algn="ctr">
                        <a:lnSpc>
                          <a:spcPct val="107000"/>
                        </a:lnSpc>
                        <a:spcAft>
                          <a:spcPts val="0"/>
                        </a:spcAft>
                      </a:pPr>
                      <a:endParaRPr lang="pt-PT" sz="1800" dirty="0" smtClean="0">
                        <a:solidFill>
                          <a:schemeClr val="tx1"/>
                        </a:solidFill>
                        <a:effectLst/>
                        <a:latin typeface="+mj-lt"/>
                        <a:ea typeface="Calibri" panose="020F0502020204030204" pitchFamily="34" charset="0"/>
                        <a:cs typeface="Times New Roman" panose="02020603050405020304" pitchFamily="18" charset="0"/>
                      </a:endParaRPr>
                    </a:p>
                    <a:p>
                      <a:pPr algn="ctr">
                        <a:lnSpc>
                          <a:spcPct val="107000"/>
                        </a:lnSpc>
                        <a:spcAft>
                          <a:spcPts val="0"/>
                        </a:spcAft>
                      </a:pPr>
                      <a:endParaRPr lang="pt-PT" sz="1800" dirty="0" smtClean="0">
                        <a:solidFill>
                          <a:schemeClr val="tx1"/>
                        </a:solidFill>
                        <a:effectLst/>
                        <a:latin typeface="+mj-lt"/>
                        <a:ea typeface="Calibri" panose="020F0502020204030204" pitchFamily="34" charset="0"/>
                        <a:cs typeface="Times New Roman" panose="02020603050405020304" pitchFamily="18" charset="0"/>
                      </a:endParaRPr>
                    </a:p>
                    <a:p>
                      <a:pPr algn="ctr">
                        <a:lnSpc>
                          <a:spcPct val="107000"/>
                        </a:lnSpc>
                        <a:spcAft>
                          <a:spcPts val="0"/>
                        </a:spcAft>
                      </a:pPr>
                      <a:endParaRPr lang="pt-PT" sz="18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US" sz="1800" b="1" dirty="0">
                          <a:effectLst/>
                          <a:latin typeface="+mj-lt"/>
                          <a:ea typeface="Calibri" panose="020F0502020204030204" pitchFamily="34" charset="0"/>
                          <a:cs typeface="Times New Roman" panose="02020603050405020304" pitchFamily="18" charset="0"/>
                        </a:rPr>
                        <a:t>40±4 </a:t>
                      </a:r>
                      <a:r>
                        <a:rPr lang="pt-PT" sz="1800" b="1" dirty="0">
                          <a:effectLst/>
                          <a:latin typeface="+mj-lt"/>
                          <a:ea typeface="Calibri" panose="020F0502020204030204" pitchFamily="34" charset="0"/>
                          <a:cs typeface="Times New Roman" panose="02020603050405020304" pitchFamily="18" charset="0"/>
                        </a:rPr>
                        <a:t>μM </a:t>
                      </a:r>
                      <a:r>
                        <a:rPr lang="pt-PT" sz="1800" b="1" baseline="30000" dirty="0">
                          <a:effectLst/>
                          <a:latin typeface="+mj-lt"/>
                          <a:ea typeface="Calibri" panose="020F0502020204030204" pitchFamily="34" charset="0"/>
                          <a:cs typeface="Times New Roman" panose="02020603050405020304" pitchFamily="18" charset="0"/>
                        </a:rPr>
                        <a:t>(c)</a:t>
                      </a:r>
                      <a:endParaRPr lang="pt-PT" sz="1800" b="1"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r h="1686914">
                <a:tc>
                  <a:txBody>
                    <a:bodyPr/>
                    <a:lstStyle/>
                    <a:p>
                      <a:pPr algn="ctr">
                        <a:lnSpc>
                          <a:spcPct val="107000"/>
                        </a:lnSpc>
                        <a:spcAft>
                          <a:spcPts val="0"/>
                        </a:spcAft>
                      </a:pPr>
                      <a:r>
                        <a:rPr lang="pt-PT" sz="1800" b="1" dirty="0" smtClean="0">
                          <a:solidFill>
                            <a:schemeClr val="tx1"/>
                          </a:solidFill>
                          <a:effectLst/>
                          <a:latin typeface="+mj-lt"/>
                          <a:ea typeface="Calibri" panose="020F0502020204030204" pitchFamily="34" charset="0"/>
                          <a:cs typeface="Times New Roman" panose="02020603050405020304" pitchFamily="18" charset="0"/>
                        </a:rPr>
                        <a:t>22</a:t>
                      </a:r>
                      <a:endParaRPr lang="pt-PT" sz="18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endParaRPr lang="pt-PT" sz="1800" dirty="0" smtClean="0">
                        <a:solidFill>
                          <a:schemeClr val="tx1"/>
                        </a:solidFill>
                        <a:effectLst/>
                        <a:latin typeface="+mj-lt"/>
                        <a:ea typeface="Calibri" panose="020F0502020204030204" pitchFamily="34" charset="0"/>
                        <a:cs typeface="Times New Roman" panose="02020603050405020304" pitchFamily="18" charset="0"/>
                      </a:endParaRPr>
                    </a:p>
                    <a:p>
                      <a:pPr algn="ctr">
                        <a:lnSpc>
                          <a:spcPct val="107000"/>
                        </a:lnSpc>
                        <a:spcAft>
                          <a:spcPts val="0"/>
                        </a:spcAft>
                      </a:pPr>
                      <a:endParaRPr lang="pt-PT" sz="1800" dirty="0" smtClean="0">
                        <a:solidFill>
                          <a:schemeClr val="tx1"/>
                        </a:solidFill>
                        <a:effectLst/>
                        <a:latin typeface="+mj-lt"/>
                        <a:ea typeface="Calibri" panose="020F0502020204030204" pitchFamily="34" charset="0"/>
                        <a:cs typeface="Times New Roman" panose="02020603050405020304" pitchFamily="18" charset="0"/>
                      </a:endParaRPr>
                    </a:p>
                    <a:p>
                      <a:pPr algn="ctr">
                        <a:lnSpc>
                          <a:spcPct val="107000"/>
                        </a:lnSpc>
                        <a:spcAft>
                          <a:spcPts val="0"/>
                        </a:spcAft>
                      </a:pPr>
                      <a:endParaRPr lang="pt-PT" sz="1900" dirty="0" smtClean="0">
                        <a:solidFill>
                          <a:schemeClr val="tx1"/>
                        </a:solidFill>
                        <a:effectLst/>
                        <a:latin typeface="+mj-lt"/>
                        <a:ea typeface="Calibri" panose="020F0502020204030204" pitchFamily="34" charset="0"/>
                        <a:cs typeface="Times New Roman" panose="02020603050405020304" pitchFamily="18" charset="0"/>
                      </a:endParaRPr>
                    </a:p>
                    <a:p>
                      <a:pPr algn="ctr">
                        <a:lnSpc>
                          <a:spcPct val="107000"/>
                        </a:lnSpc>
                        <a:spcAft>
                          <a:spcPts val="0"/>
                        </a:spcAft>
                      </a:pPr>
                      <a:endParaRPr lang="pt-PT" sz="1800" dirty="0" smtClean="0">
                        <a:solidFill>
                          <a:schemeClr val="tx1"/>
                        </a:solidFill>
                        <a:effectLst/>
                        <a:latin typeface="+mj-lt"/>
                        <a:ea typeface="Calibri" panose="020F0502020204030204" pitchFamily="34" charset="0"/>
                        <a:cs typeface="Times New Roman" panose="02020603050405020304" pitchFamily="18" charset="0"/>
                      </a:endParaRPr>
                    </a:p>
                    <a:p>
                      <a:pPr algn="ctr">
                        <a:lnSpc>
                          <a:spcPct val="107000"/>
                        </a:lnSpc>
                        <a:spcAft>
                          <a:spcPts val="0"/>
                        </a:spcAft>
                      </a:pPr>
                      <a:endParaRPr lang="pt-PT" sz="1600" dirty="0" smtClean="0">
                        <a:solidFill>
                          <a:schemeClr val="tx1"/>
                        </a:solidFill>
                        <a:effectLst/>
                        <a:latin typeface="+mj-lt"/>
                        <a:ea typeface="Calibri" panose="020F0502020204030204" pitchFamily="34" charset="0"/>
                        <a:cs typeface="Times New Roman" panose="02020603050405020304" pitchFamily="18" charset="0"/>
                      </a:endParaRPr>
                    </a:p>
                    <a:p>
                      <a:pPr algn="ctr">
                        <a:lnSpc>
                          <a:spcPct val="107000"/>
                        </a:lnSpc>
                        <a:spcAft>
                          <a:spcPts val="0"/>
                        </a:spcAft>
                      </a:pPr>
                      <a:endParaRPr lang="pt-PT" sz="1400" dirty="0" smtClean="0">
                        <a:solidFill>
                          <a:schemeClr val="tx1"/>
                        </a:solidFill>
                        <a:effectLst/>
                        <a:latin typeface="+mj-lt"/>
                        <a:ea typeface="Calibri" panose="020F0502020204030204" pitchFamily="34" charset="0"/>
                        <a:cs typeface="Times New Roman" panose="02020603050405020304" pitchFamily="18" charset="0"/>
                      </a:endParaRPr>
                    </a:p>
                    <a:p>
                      <a:pPr algn="ctr">
                        <a:lnSpc>
                          <a:spcPct val="107000"/>
                        </a:lnSpc>
                        <a:spcAft>
                          <a:spcPts val="0"/>
                        </a:spcAft>
                      </a:pPr>
                      <a:endParaRPr lang="pt-PT" sz="18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en-US" sz="1800" b="1" dirty="0">
                          <a:effectLst/>
                          <a:latin typeface="+mj-lt"/>
                          <a:ea typeface="Calibri" panose="020F0502020204030204" pitchFamily="34" charset="0"/>
                          <a:cs typeface="Times New Roman" panose="02020603050405020304" pitchFamily="18" charset="0"/>
                        </a:rPr>
                        <a:t>36±3 </a:t>
                      </a:r>
                      <a:r>
                        <a:rPr lang="pt-PT" sz="1800" b="1" dirty="0">
                          <a:effectLst/>
                          <a:latin typeface="+mj-lt"/>
                          <a:ea typeface="Calibri" panose="020F0502020204030204" pitchFamily="34" charset="0"/>
                          <a:cs typeface="Times New Roman" panose="02020603050405020304" pitchFamily="18" charset="0"/>
                        </a:rPr>
                        <a:t>μM </a:t>
                      </a:r>
                      <a:r>
                        <a:rPr lang="pt-PT" sz="1800" b="1" baseline="30000" dirty="0">
                          <a:effectLst/>
                          <a:latin typeface="+mj-lt"/>
                          <a:ea typeface="Calibri" panose="020F0502020204030204" pitchFamily="34" charset="0"/>
                          <a:cs typeface="Times New Roman" panose="02020603050405020304" pitchFamily="18" charset="0"/>
                        </a:rPr>
                        <a:t>(</a:t>
                      </a:r>
                      <a:r>
                        <a:rPr lang="pt-PT" sz="1800" b="1" baseline="30000" dirty="0" err="1">
                          <a:effectLst/>
                          <a:latin typeface="+mj-lt"/>
                          <a:ea typeface="Calibri" panose="020F0502020204030204" pitchFamily="34" charset="0"/>
                          <a:cs typeface="Times New Roman" panose="02020603050405020304" pitchFamily="18" charset="0"/>
                        </a:rPr>
                        <a:t>b,c</a:t>
                      </a:r>
                      <a:r>
                        <a:rPr lang="pt-PT" sz="1800" b="1" baseline="30000" dirty="0">
                          <a:effectLst/>
                          <a:latin typeface="+mj-lt"/>
                          <a:ea typeface="Calibri" panose="020F0502020204030204" pitchFamily="34" charset="0"/>
                          <a:cs typeface="Times New Roman" panose="02020603050405020304" pitchFamily="18" charset="0"/>
                        </a:rPr>
                        <a:t>)</a:t>
                      </a:r>
                      <a:endParaRPr lang="pt-PT" sz="1800" b="1"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8"/>
                  </a:ext>
                </a:extLst>
              </a:tr>
            </a:tbl>
          </a:graphicData>
        </a:graphic>
      </p:graphicFrame>
      <p:pic>
        <p:nvPicPr>
          <p:cNvPr id="800" name="Imagem 799"/>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3001999" y="22956686"/>
            <a:ext cx="2355992" cy="1725822"/>
          </a:xfrm>
          <a:prstGeom prst="rect">
            <a:avLst/>
          </a:prstGeom>
          <a:noFill/>
          <a:ln>
            <a:noFill/>
          </a:ln>
        </p:spPr>
      </p:pic>
      <p:pic>
        <p:nvPicPr>
          <p:cNvPr id="801" name="Imagem 800"/>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2946953" y="24928579"/>
            <a:ext cx="2364991" cy="1186286"/>
          </a:xfrm>
          <a:prstGeom prst="rect">
            <a:avLst/>
          </a:prstGeom>
          <a:noFill/>
          <a:ln>
            <a:noFill/>
          </a:ln>
        </p:spPr>
      </p:pic>
      <p:pic>
        <p:nvPicPr>
          <p:cNvPr id="805" name="Imagem 804"/>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2946953" y="26447574"/>
            <a:ext cx="2189109" cy="911331"/>
          </a:xfrm>
          <a:prstGeom prst="rect">
            <a:avLst/>
          </a:prstGeom>
          <a:noFill/>
          <a:ln>
            <a:noFill/>
          </a:ln>
        </p:spPr>
      </p:pic>
      <p:pic>
        <p:nvPicPr>
          <p:cNvPr id="806" name="Imagem 805"/>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3147252" y="27677380"/>
            <a:ext cx="1780901" cy="1529549"/>
          </a:xfrm>
          <a:prstGeom prst="rect">
            <a:avLst/>
          </a:prstGeom>
          <a:noFill/>
          <a:ln>
            <a:noFill/>
          </a:ln>
        </p:spPr>
      </p:pic>
      <p:pic>
        <p:nvPicPr>
          <p:cNvPr id="807" name="Imagem 806"/>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3086431" y="29495893"/>
            <a:ext cx="2086034" cy="1854653"/>
          </a:xfrm>
          <a:prstGeom prst="rect">
            <a:avLst/>
          </a:prstGeom>
          <a:noFill/>
          <a:ln>
            <a:noFill/>
          </a:ln>
        </p:spPr>
      </p:pic>
      <p:pic>
        <p:nvPicPr>
          <p:cNvPr id="808" name="Imagem 807"/>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3086431" y="31522356"/>
            <a:ext cx="2086034" cy="1854653"/>
          </a:xfrm>
          <a:prstGeom prst="rect">
            <a:avLst/>
          </a:prstGeom>
          <a:noFill/>
          <a:ln>
            <a:noFill/>
          </a:ln>
        </p:spPr>
      </p:pic>
      <p:pic>
        <p:nvPicPr>
          <p:cNvPr id="809" name="Imagem 808"/>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3059051" y="33540548"/>
            <a:ext cx="2086852" cy="1794129"/>
          </a:xfrm>
          <a:prstGeom prst="rect">
            <a:avLst/>
          </a:prstGeom>
          <a:noFill/>
          <a:ln>
            <a:noFill/>
          </a:ln>
        </p:spPr>
      </p:pic>
      <p:sp>
        <p:nvSpPr>
          <p:cNvPr id="811" name="Retângulo 810"/>
          <p:cNvSpPr/>
          <p:nvPr/>
        </p:nvSpPr>
        <p:spPr>
          <a:xfrm>
            <a:off x="22927818" y="36064536"/>
            <a:ext cx="5980756" cy="2926729"/>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2300"/>
              </a:lnSpc>
            </a:pPr>
            <a:r>
              <a:rPr lang="pt-PT" sz="1800" b="1" dirty="0" smtClean="0">
                <a:solidFill>
                  <a:schemeClr val="tx1"/>
                </a:solidFill>
              </a:rPr>
              <a:t>Acknowledgements: </a:t>
            </a:r>
            <a:r>
              <a:rPr lang="fr-FR" sz="1800" dirty="0">
                <a:solidFill>
                  <a:schemeClr val="tx1"/>
                </a:solidFill>
              </a:rPr>
              <a:t>The </a:t>
            </a:r>
            <a:r>
              <a:rPr lang="fr-FR" sz="1800" dirty="0" err="1">
                <a:solidFill>
                  <a:schemeClr val="tx1"/>
                </a:solidFill>
              </a:rPr>
              <a:t>work</a:t>
            </a:r>
            <a:r>
              <a:rPr lang="fr-FR" sz="1800" dirty="0">
                <a:solidFill>
                  <a:schemeClr val="tx1"/>
                </a:solidFill>
              </a:rPr>
              <a:t> </a:t>
            </a:r>
            <a:r>
              <a:rPr lang="fr-FR" sz="1800" dirty="0" err="1">
                <a:solidFill>
                  <a:schemeClr val="tx1"/>
                </a:solidFill>
              </a:rPr>
              <a:t>was</a:t>
            </a:r>
            <a:r>
              <a:rPr lang="fr-FR" sz="1800" dirty="0">
                <a:solidFill>
                  <a:schemeClr val="tx1"/>
                </a:solidFill>
              </a:rPr>
              <a:t> </a:t>
            </a:r>
            <a:r>
              <a:rPr lang="fr-FR" sz="1800" dirty="0" err="1">
                <a:solidFill>
                  <a:schemeClr val="tx1"/>
                </a:solidFill>
              </a:rPr>
              <a:t>supported</a:t>
            </a:r>
            <a:r>
              <a:rPr lang="fr-FR" sz="1800" dirty="0">
                <a:solidFill>
                  <a:schemeClr val="tx1"/>
                </a:solidFill>
              </a:rPr>
              <a:t> by UIDB/50006/2020 </a:t>
            </a:r>
            <a:r>
              <a:rPr lang="fr-FR" sz="1800" dirty="0" err="1">
                <a:solidFill>
                  <a:schemeClr val="tx1"/>
                </a:solidFill>
              </a:rPr>
              <a:t>with</a:t>
            </a:r>
            <a:r>
              <a:rPr lang="fr-FR" sz="1800" dirty="0">
                <a:solidFill>
                  <a:schemeClr val="tx1"/>
                </a:solidFill>
              </a:rPr>
              <a:t> </a:t>
            </a:r>
            <a:r>
              <a:rPr lang="fr-FR" sz="1800" dirty="0" err="1">
                <a:solidFill>
                  <a:schemeClr val="tx1"/>
                </a:solidFill>
              </a:rPr>
              <a:t>funding</a:t>
            </a:r>
            <a:r>
              <a:rPr lang="fr-FR" sz="1800" dirty="0">
                <a:solidFill>
                  <a:schemeClr val="tx1"/>
                </a:solidFill>
              </a:rPr>
              <a:t> </a:t>
            </a:r>
            <a:r>
              <a:rPr lang="fr-FR" sz="1800" dirty="0" err="1">
                <a:solidFill>
                  <a:schemeClr val="tx1"/>
                </a:solidFill>
              </a:rPr>
              <a:t>from</a:t>
            </a:r>
            <a:r>
              <a:rPr lang="fr-FR" sz="1800" dirty="0">
                <a:solidFill>
                  <a:schemeClr val="tx1"/>
                </a:solidFill>
              </a:rPr>
              <a:t> FCT/MCTES </a:t>
            </a:r>
            <a:r>
              <a:rPr lang="fr-FR" sz="1800" dirty="0" err="1">
                <a:solidFill>
                  <a:schemeClr val="tx1"/>
                </a:solidFill>
              </a:rPr>
              <a:t>through</a:t>
            </a:r>
            <a:r>
              <a:rPr lang="fr-FR" sz="1800" dirty="0">
                <a:solidFill>
                  <a:schemeClr val="tx1"/>
                </a:solidFill>
              </a:rPr>
              <a:t> national </a:t>
            </a:r>
            <a:r>
              <a:rPr lang="fr-FR" sz="1800" dirty="0" err="1">
                <a:solidFill>
                  <a:schemeClr val="tx1"/>
                </a:solidFill>
              </a:rPr>
              <a:t>funds</a:t>
            </a:r>
            <a:r>
              <a:rPr lang="fr-FR" sz="1800" dirty="0">
                <a:solidFill>
                  <a:schemeClr val="tx1"/>
                </a:solidFill>
              </a:rPr>
              <a:t>, and “</a:t>
            </a:r>
            <a:r>
              <a:rPr lang="fr-FR" sz="1800" dirty="0" err="1">
                <a:solidFill>
                  <a:schemeClr val="tx1"/>
                </a:solidFill>
              </a:rPr>
              <a:t>Programa</a:t>
            </a:r>
            <a:r>
              <a:rPr lang="fr-FR" sz="1800" dirty="0">
                <a:solidFill>
                  <a:schemeClr val="tx1"/>
                </a:solidFill>
              </a:rPr>
              <a:t> </a:t>
            </a:r>
            <a:r>
              <a:rPr lang="fr-FR" sz="1800" dirty="0" err="1">
                <a:solidFill>
                  <a:schemeClr val="tx1"/>
                </a:solidFill>
              </a:rPr>
              <a:t>Operacional</a:t>
            </a:r>
            <a:r>
              <a:rPr lang="fr-FR" sz="1800" dirty="0">
                <a:solidFill>
                  <a:schemeClr val="tx1"/>
                </a:solidFill>
              </a:rPr>
              <a:t> </a:t>
            </a:r>
            <a:r>
              <a:rPr lang="fr-FR" sz="1800" dirty="0" err="1">
                <a:solidFill>
                  <a:schemeClr val="tx1"/>
                </a:solidFill>
              </a:rPr>
              <a:t>Competitividade</a:t>
            </a:r>
            <a:r>
              <a:rPr lang="fr-FR" sz="1800" dirty="0">
                <a:solidFill>
                  <a:schemeClr val="tx1"/>
                </a:solidFill>
              </a:rPr>
              <a:t> e </a:t>
            </a:r>
            <a:r>
              <a:rPr lang="fr-FR" sz="1800" dirty="0" err="1">
                <a:solidFill>
                  <a:schemeClr val="tx1"/>
                </a:solidFill>
              </a:rPr>
              <a:t>Internacionalização</a:t>
            </a:r>
            <a:r>
              <a:rPr lang="fr-FR" sz="1800" dirty="0">
                <a:solidFill>
                  <a:schemeClr val="tx1"/>
                </a:solidFill>
              </a:rPr>
              <a:t>” (COMPETE) (POCI-01-0145-FEDER-029241). Sónia Rocha and Pedro Gomes </a:t>
            </a:r>
            <a:r>
              <a:rPr lang="fr-FR" sz="1800" dirty="0" err="1" smtClean="0">
                <a:solidFill>
                  <a:schemeClr val="tx1"/>
                </a:solidFill>
              </a:rPr>
              <a:t>acknowledge</a:t>
            </a:r>
            <a:r>
              <a:rPr lang="fr-FR" sz="1800" dirty="0" smtClean="0">
                <a:solidFill>
                  <a:schemeClr val="tx1"/>
                </a:solidFill>
              </a:rPr>
              <a:t> </a:t>
            </a:r>
            <a:r>
              <a:rPr lang="fr-FR" sz="1800" dirty="0" err="1" smtClean="0">
                <a:solidFill>
                  <a:schemeClr val="tx1"/>
                </a:solidFill>
              </a:rPr>
              <a:t>Fundação</a:t>
            </a:r>
            <a:r>
              <a:rPr lang="fr-FR" sz="1800" dirty="0" smtClean="0">
                <a:solidFill>
                  <a:schemeClr val="tx1"/>
                </a:solidFill>
              </a:rPr>
              <a:t> </a:t>
            </a:r>
            <a:r>
              <a:rPr lang="fr-FR" sz="1800" dirty="0">
                <a:solidFill>
                  <a:schemeClr val="tx1"/>
                </a:solidFill>
              </a:rPr>
              <a:t>para a </a:t>
            </a:r>
            <a:r>
              <a:rPr lang="fr-FR" sz="1800" dirty="0" err="1">
                <a:solidFill>
                  <a:schemeClr val="tx1"/>
                </a:solidFill>
              </a:rPr>
              <a:t>Ciência</a:t>
            </a:r>
            <a:r>
              <a:rPr lang="fr-FR" sz="1800" dirty="0">
                <a:solidFill>
                  <a:schemeClr val="tx1"/>
                </a:solidFill>
              </a:rPr>
              <a:t> e </a:t>
            </a:r>
            <a:r>
              <a:rPr lang="fr-FR" sz="1800" dirty="0" err="1">
                <a:solidFill>
                  <a:schemeClr val="tx1"/>
                </a:solidFill>
              </a:rPr>
              <a:t>Tecnologia</a:t>
            </a:r>
            <a:r>
              <a:rPr lang="fr-FR" sz="1800" dirty="0">
                <a:solidFill>
                  <a:schemeClr val="tx1"/>
                </a:solidFill>
              </a:rPr>
              <a:t> (FCT) the </a:t>
            </a:r>
            <a:r>
              <a:rPr lang="fr-FR" sz="1800" dirty="0" err="1" smtClean="0">
                <a:solidFill>
                  <a:schemeClr val="tx1"/>
                </a:solidFill>
              </a:rPr>
              <a:t>financial</a:t>
            </a:r>
            <a:r>
              <a:rPr lang="fr-FR" sz="1800" dirty="0" smtClean="0">
                <a:solidFill>
                  <a:schemeClr val="tx1"/>
                </a:solidFill>
              </a:rPr>
              <a:t> </a:t>
            </a:r>
            <a:r>
              <a:rPr lang="fr-FR" sz="1800" dirty="0">
                <a:solidFill>
                  <a:schemeClr val="tx1"/>
                </a:solidFill>
              </a:rPr>
              <a:t>support for </a:t>
            </a:r>
            <a:r>
              <a:rPr lang="fr-FR" sz="1800" dirty="0" smtClean="0">
                <a:solidFill>
                  <a:schemeClr val="tx1"/>
                </a:solidFill>
              </a:rPr>
              <a:t>the </a:t>
            </a:r>
            <a:r>
              <a:rPr lang="fr-FR" sz="1800" dirty="0">
                <a:solidFill>
                  <a:schemeClr val="tx1"/>
                </a:solidFill>
              </a:rPr>
              <a:t>PhD </a:t>
            </a:r>
            <a:r>
              <a:rPr lang="fr-FR" sz="1800" dirty="0" err="1">
                <a:solidFill>
                  <a:schemeClr val="tx1"/>
                </a:solidFill>
              </a:rPr>
              <a:t>grant</a:t>
            </a:r>
            <a:r>
              <a:rPr lang="fr-FR" sz="1800" dirty="0">
                <a:solidFill>
                  <a:schemeClr val="tx1"/>
                </a:solidFill>
              </a:rPr>
              <a:t> (PD/BD/145169/2019), </a:t>
            </a:r>
            <a:r>
              <a:rPr lang="fr-FR" sz="1800" dirty="0" err="1">
                <a:solidFill>
                  <a:schemeClr val="tx1"/>
                </a:solidFill>
              </a:rPr>
              <a:t>through</a:t>
            </a:r>
            <a:r>
              <a:rPr lang="fr-FR" sz="1800" dirty="0">
                <a:solidFill>
                  <a:schemeClr val="tx1"/>
                </a:solidFill>
              </a:rPr>
              <a:t> the PhD Programme in </a:t>
            </a:r>
            <a:r>
              <a:rPr lang="fr-FR" sz="1800" dirty="0" err="1">
                <a:solidFill>
                  <a:schemeClr val="tx1"/>
                </a:solidFill>
              </a:rPr>
              <a:t>Medicines</a:t>
            </a:r>
            <a:r>
              <a:rPr lang="fr-FR" sz="1800" dirty="0">
                <a:solidFill>
                  <a:schemeClr val="tx1"/>
                </a:solidFill>
              </a:rPr>
              <a:t> and Pharmaceutical Innovation (i3DU) </a:t>
            </a:r>
            <a:r>
              <a:rPr lang="fr-FR" sz="1800" dirty="0" smtClean="0">
                <a:solidFill>
                  <a:schemeClr val="tx1"/>
                </a:solidFill>
              </a:rPr>
              <a:t>and a </a:t>
            </a:r>
            <a:r>
              <a:rPr lang="fr-FR" sz="1800" dirty="0" err="1">
                <a:solidFill>
                  <a:schemeClr val="tx1"/>
                </a:solidFill>
              </a:rPr>
              <a:t>research</a:t>
            </a:r>
            <a:r>
              <a:rPr lang="fr-FR" sz="1800" dirty="0">
                <a:solidFill>
                  <a:schemeClr val="tx1"/>
                </a:solidFill>
              </a:rPr>
              <a:t> </a:t>
            </a:r>
            <a:r>
              <a:rPr lang="fr-FR" sz="1800" dirty="0" err="1">
                <a:solidFill>
                  <a:schemeClr val="tx1"/>
                </a:solidFill>
              </a:rPr>
              <a:t>grant</a:t>
            </a:r>
            <a:r>
              <a:rPr lang="fr-FR" sz="1800" dirty="0">
                <a:solidFill>
                  <a:schemeClr val="tx1"/>
                </a:solidFill>
              </a:rPr>
              <a:t> </a:t>
            </a:r>
            <a:r>
              <a:rPr lang="fr-FR" sz="1800" dirty="0" err="1">
                <a:solidFill>
                  <a:schemeClr val="tx1"/>
                </a:solidFill>
              </a:rPr>
              <a:t>through</a:t>
            </a:r>
            <a:r>
              <a:rPr lang="fr-FR" sz="1800" dirty="0">
                <a:solidFill>
                  <a:schemeClr val="tx1"/>
                </a:solidFill>
              </a:rPr>
              <a:t> the </a:t>
            </a:r>
            <a:r>
              <a:rPr lang="fr-FR" sz="1800" dirty="0" err="1">
                <a:solidFill>
                  <a:schemeClr val="tx1"/>
                </a:solidFill>
              </a:rPr>
              <a:t>project</a:t>
            </a:r>
            <a:r>
              <a:rPr lang="fr-FR" sz="1800" dirty="0">
                <a:solidFill>
                  <a:schemeClr val="tx1"/>
                </a:solidFill>
              </a:rPr>
              <a:t> </a:t>
            </a:r>
            <a:r>
              <a:rPr lang="fr-FR" sz="1800" dirty="0" smtClean="0">
                <a:solidFill>
                  <a:schemeClr val="tx1"/>
                </a:solidFill>
              </a:rPr>
              <a:t>POCI-01-0145-FEDER-029241, </a:t>
            </a:r>
            <a:r>
              <a:rPr lang="fr-FR" sz="1800" dirty="0" err="1" smtClean="0">
                <a:solidFill>
                  <a:schemeClr val="tx1"/>
                </a:solidFill>
              </a:rPr>
              <a:t>respectively</a:t>
            </a:r>
            <a:r>
              <a:rPr lang="fr-FR" sz="1800" dirty="0" smtClean="0">
                <a:solidFill>
                  <a:schemeClr val="tx1"/>
                </a:solidFill>
              </a:rPr>
              <a:t>.</a:t>
            </a:r>
            <a:endParaRPr lang="fr-FR" sz="1800" dirty="0">
              <a:solidFill>
                <a:schemeClr val="tx1"/>
              </a:solidFill>
            </a:endParaRPr>
          </a:p>
        </p:txBody>
      </p:sp>
      <p:sp>
        <p:nvSpPr>
          <p:cNvPr id="6" name="Retângulo 5"/>
          <p:cNvSpPr/>
          <p:nvPr/>
        </p:nvSpPr>
        <p:spPr>
          <a:xfrm>
            <a:off x="17347406" y="20255575"/>
            <a:ext cx="11043451" cy="6712875"/>
          </a:xfrm>
          <a:prstGeom prst="rect">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atin typeface="+mj-lt"/>
            </a:endParaRPr>
          </a:p>
        </p:txBody>
      </p:sp>
      <p:sp>
        <p:nvSpPr>
          <p:cNvPr id="1152" name="Retângulo 1151"/>
          <p:cNvSpPr/>
          <p:nvPr/>
        </p:nvSpPr>
        <p:spPr>
          <a:xfrm>
            <a:off x="17347377" y="20349230"/>
            <a:ext cx="11043480" cy="523220"/>
          </a:xfrm>
          <a:prstGeom prst="rect">
            <a:avLst/>
          </a:prstGeom>
        </p:spPr>
        <p:txBody>
          <a:bodyPr wrap="square">
            <a:spAutoFit/>
          </a:bodyPr>
          <a:lstStyle/>
          <a:p>
            <a:pPr algn="ctr"/>
            <a:r>
              <a:rPr lang="pt-PT" sz="2800" b="1" dirty="0" err="1">
                <a:latin typeface="+mj-lt"/>
              </a:rPr>
              <a:t>Most</a:t>
            </a:r>
            <a:r>
              <a:rPr lang="pt-PT" sz="2800" b="1" dirty="0">
                <a:latin typeface="+mj-lt"/>
              </a:rPr>
              <a:t> </a:t>
            </a:r>
            <a:r>
              <a:rPr lang="en-GB" sz="2800" b="1" dirty="0" smtClean="0">
                <a:latin typeface="+mj-lt"/>
              </a:rPr>
              <a:t>active pyrazoles</a:t>
            </a:r>
            <a:r>
              <a:rPr lang="pt-PT" sz="2800" b="1" dirty="0" smtClean="0">
                <a:latin typeface="+mj-lt"/>
              </a:rPr>
              <a:t> </a:t>
            </a:r>
            <a:endParaRPr lang="pt-PT" sz="2800" b="1" dirty="0">
              <a:latin typeface="+mj-lt"/>
            </a:endParaRPr>
          </a:p>
        </p:txBody>
      </p:sp>
      <p:grpSp>
        <p:nvGrpSpPr>
          <p:cNvPr id="1153" name="Grupo 1152"/>
          <p:cNvGrpSpPr/>
          <p:nvPr/>
        </p:nvGrpSpPr>
        <p:grpSpPr>
          <a:xfrm>
            <a:off x="19006873" y="20796250"/>
            <a:ext cx="2577702" cy="958599"/>
            <a:chOff x="19006873" y="21514267"/>
            <a:chExt cx="2577702" cy="958599"/>
          </a:xfrm>
        </p:grpSpPr>
        <p:sp>
          <p:nvSpPr>
            <p:cNvPr id="815" name="Retângulo 814"/>
            <p:cNvSpPr/>
            <p:nvPr/>
          </p:nvSpPr>
          <p:spPr>
            <a:xfrm>
              <a:off x="19481006" y="21514267"/>
              <a:ext cx="1643270" cy="461665"/>
            </a:xfrm>
            <a:prstGeom prst="rect">
              <a:avLst/>
            </a:prstGeom>
          </p:spPr>
          <p:txBody>
            <a:bodyPr wrap="none">
              <a:spAutoFit/>
            </a:bodyPr>
            <a:lstStyle/>
            <a:p>
              <a:r>
                <a:rPr lang="pt-PT" sz="2400" b="1" dirty="0" smtClean="0">
                  <a:latin typeface="+mj-lt"/>
                </a:rPr>
                <a:t>Pyrazole 20</a:t>
              </a:r>
              <a:endParaRPr lang="pt-PT" sz="2400" b="1" dirty="0">
                <a:latin typeface="+mj-lt"/>
              </a:endParaRPr>
            </a:p>
          </p:txBody>
        </p:sp>
        <p:sp>
          <p:nvSpPr>
            <p:cNvPr id="817" name="Caixa de texto 27">
              <a:extLst>
                <a:ext uri="{FF2B5EF4-FFF2-40B4-BE49-F238E27FC236}">
                  <a16:creationId xmlns="" xmlns:a16="http://schemas.microsoft.com/office/drawing/2014/main" id="{8D2BEC04-ADF4-48F0-A8FA-565C07930197}"/>
                </a:ext>
              </a:extLst>
            </p:cNvPr>
            <p:cNvSpPr txBox="1"/>
            <p:nvPr/>
          </p:nvSpPr>
          <p:spPr>
            <a:xfrm>
              <a:off x="19006873" y="22004866"/>
              <a:ext cx="2577702" cy="468000"/>
            </a:xfrm>
            <a:prstGeom prst="rect">
              <a:avLst/>
            </a:prstGeom>
            <a:solidFill>
              <a:schemeClr val="bg1"/>
            </a:solidFill>
            <a:ln w="6350">
              <a:solidFill>
                <a:schemeClr val="accent4"/>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spcAft>
                  <a:spcPts val="0"/>
                </a:spcAft>
              </a:pPr>
              <a:r>
                <a:rPr lang="en-US" sz="2400" dirty="0">
                  <a:latin typeface="+mj-lt"/>
                  <a:ea typeface="Calibri" panose="020F0502020204030204" pitchFamily="34" charset="0"/>
                  <a:cs typeface="Times New Roman" panose="02020603050405020304" pitchFamily="18" charset="0"/>
                </a:rPr>
                <a:t>IC</a:t>
              </a:r>
              <a:r>
                <a:rPr lang="en-US" sz="2400" baseline="-25000" dirty="0">
                  <a:latin typeface="+mj-lt"/>
                  <a:ea typeface="Calibri" panose="020F0502020204030204" pitchFamily="34" charset="0"/>
                  <a:cs typeface="Times New Roman" panose="02020603050405020304" pitchFamily="18" charset="0"/>
                </a:rPr>
                <a:t>50</a:t>
              </a:r>
              <a:r>
                <a:rPr lang="en-US" sz="2400" dirty="0">
                  <a:latin typeface="+mj-lt"/>
                  <a:ea typeface="Calibri" panose="020F0502020204030204" pitchFamily="34" charset="0"/>
                  <a:cs typeface="Times New Roman" panose="02020603050405020304" pitchFamily="18" charset="0"/>
                </a:rPr>
                <a:t> = </a:t>
              </a:r>
              <a:r>
                <a:rPr lang="en-US" sz="2400" dirty="0" smtClean="0">
                  <a:latin typeface="+mj-lt"/>
                  <a:ea typeface="Calibri" panose="020F0502020204030204" pitchFamily="34" charset="0"/>
                  <a:cs typeface="Times New Roman" panose="02020603050405020304" pitchFamily="18" charset="0"/>
                </a:rPr>
                <a:t>27±3 </a:t>
              </a:r>
              <a:r>
                <a:rPr lang="el-GR" sz="2400" dirty="0">
                  <a:latin typeface="+mj-lt"/>
                  <a:ea typeface="Calibri" panose="020F0502020204030204" pitchFamily="34" charset="0"/>
                  <a:cs typeface="Times New Roman" panose="02020603050405020304" pitchFamily="18" charset="0"/>
                </a:rPr>
                <a:t>μ</a:t>
              </a:r>
              <a:r>
                <a:rPr lang="en-US" sz="2400" dirty="0">
                  <a:latin typeface="+mj-lt"/>
                  <a:ea typeface="Calibri" panose="020F0502020204030204" pitchFamily="34" charset="0"/>
                  <a:cs typeface="Times New Roman" panose="02020603050405020304" pitchFamily="18" charset="0"/>
                </a:rPr>
                <a:t>M</a:t>
              </a:r>
            </a:p>
          </p:txBody>
        </p:sp>
      </p:grpSp>
      <p:grpSp>
        <p:nvGrpSpPr>
          <p:cNvPr id="1154" name="Grupo 1153"/>
          <p:cNvGrpSpPr/>
          <p:nvPr/>
        </p:nvGrpSpPr>
        <p:grpSpPr>
          <a:xfrm>
            <a:off x="24066104" y="20796250"/>
            <a:ext cx="2577702" cy="978483"/>
            <a:chOff x="24066104" y="21514267"/>
            <a:chExt cx="2577702" cy="978483"/>
          </a:xfrm>
        </p:grpSpPr>
        <p:sp>
          <p:nvSpPr>
            <p:cNvPr id="816" name="Retângulo 815"/>
            <p:cNvSpPr/>
            <p:nvPr/>
          </p:nvSpPr>
          <p:spPr>
            <a:xfrm>
              <a:off x="24572061" y="21514267"/>
              <a:ext cx="1643270" cy="461665"/>
            </a:xfrm>
            <a:prstGeom prst="rect">
              <a:avLst/>
            </a:prstGeom>
          </p:spPr>
          <p:txBody>
            <a:bodyPr wrap="none">
              <a:spAutoFit/>
            </a:bodyPr>
            <a:lstStyle/>
            <a:p>
              <a:r>
                <a:rPr lang="pt-PT" sz="2400" b="1" dirty="0" smtClean="0">
                  <a:latin typeface="+mj-lt"/>
                </a:rPr>
                <a:t>Pyrazole 22</a:t>
              </a:r>
              <a:endParaRPr lang="pt-PT" sz="2400" b="1" dirty="0">
                <a:latin typeface="+mj-lt"/>
              </a:endParaRPr>
            </a:p>
          </p:txBody>
        </p:sp>
        <p:sp>
          <p:nvSpPr>
            <p:cNvPr id="818" name="Caixa de texto 27">
              <a:extLst>
                <a:ext uri="{FF2B5EF4-FFF2-40B4-BE49-F238E27FC236}">
                  <a16:creationId xmlns="" xmlns:a16="http://schemas.microsoft.com/office/drawing/2014/main" id="{8D2BEC04-ADF4-48F0-A8FA-565C07930197}"/>
                </a:ext>
              </a:extLst>
            </p:cNvPr>
            <p:cNvSpPr txBox="1"/>
            <p:nvPr/>
          </p:nvSpPr>
          <p:spPr>
            <a:xfrm>
              <a:off x="24066104" y="22024750"/>
              <a:ext cx="2577702" cy="468000"/>
            </a:xfrm>
            <a:prstGeom prst="rect">
              <a:avLst/>
            </a:prstGeom>
            <a:solidFill>
              <a:schemeClr val="bg1"/>
            </a:solidFill>
            <a:ln w="6350">
              <a:solidFill>
                <a:schemeClr val="accent4"/>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spcAft>
                  <a:spcPts val="0"/>
                </a:spcAft>
              </a:pPr>
              <a:r>
                <a:rPr lang="en-US" sz="2400" dirty="0">
                  <a:latin typeface="+mj-lt"/>
                  <a:ea typeface="Calibri" panose="020F0502020204030204" pitchFamily="34" charset="0"/>
                  <a:cs typeface="Times New Roman" panose="02020603050405020304" pitchFamily="18" charset="0"/>
                </a:rPr>
                <a:t>IC</a:t>
              </a:r>
              <a:r>
                <a:rPr lang="en-US" sz="2400" baseline="-25000" dirty="0">
                  <a:latin typeface="+mj-lt"/>
                  <a:ea typeface="Calibri" panose="020F0502020204030204" pitchFamily="34" charset="0"/>
                  <a:cs typeface="Times New Roman" panose="02020603050405020304" pitchFamily="18" charset="0"/>
                </a:rPr>
                <a:t>50</a:t>
              </a:r>
              <a:r>
                <a:rPr lang="en-US" sz="2400" dirty="0">
                  <a:latin typeface="+mj-lt"/>
                  <a:ea typeface="Calibri" panose="020F0502020204030204" pitchFamily="34" charset="0"/>
                  <a:cs typeface="Times New Roman" panose="02020603050405020304" pitchFamily="18" charset="0"/>
                </a:rPr>
                <a:t> = </a:t>
              </a:r>
              <a:r>
                <a:rPr lang="en-US" sz="2400" dirty="0" smtClean="0">
                  <a:latin typeface="+mj-lt"/>
                  <a:ea typeface="Calibri" panose="020F0502020204030204" pitchFamily="34" charset="0"/>
                  <a:cs typeface="Times New Roman" panose="02020603050405020304" pitchFamily="18" charset="0"/>
                </a:rPr>
                <a:t>36±3 </a:t>
              </a:r>
              <a:r>
                <a:rPr lang="el-GR" sz="2400" dirty="0">
                  <a:latin typeface="+mj-lt"/>
                  <a:ea typeface="Calibri" panose="020F0502020204030204" pitchFamily="34" charset="0"/>
                  <a:cs typeface="Times New Roman" panose="02020603050405020304" pitchFamily="18" charset="0"/>
                </a:rPr>
                <a:t>μ</a:t>
              </a:r>
              <a:r>
                <a:rPr lang="en-US" sz="2400" dirty="0">
                  <a:latin typeface="+mj-lt"/>
                  <a:ea typeface="Calibri" panose="020F0502020204030204" pitchFamily="34" charset="0"/>
                  <a:cs typeface="Times New Roman" panose="02020603050405020304" pitchFamily="18" charset="0"/>
                </a:rPr>
                <a:t>M</a:t>
              </a:r>
            </a:p>
          </p:txBody>
        </p:sp>
      </p:grpSp>
      <p:sp>
        <p:nvSpPr>
          <p:cNvPr id="821" name="Caixa de texto 27">
            <a:extLst>
              <a:ext uri="{FF2B5EF4-FFF2-40B4-BE49-F238E27FC236}">
                <a16:creationId xmlns="" xmlns:a16="http://schemas.microsoft.com/office/drawing/2014/main" id="{8D2BEC04-ADF4-48F0-A8FA-565C07930197}"/>
              </a:ext>
            </a:extLst>
          </p:cNvPr>
          <p:cNvSpPr txBox="1"/>
          <p:nvPr/>
        </p:nvSpPr>
        <p:spPr>
          <a:xfrm>
            <a:off x="18490406" y="25673050"/>
            <a:ext cx="3571228" cy="447809"/>
          </a:xfrm>
          <a:prstGeom prst="rect">
            <a:avLst/>
          </a:prstGeom>
          <a:solidFill>
            <a:schemeClr val="bg1"/>
          </a:solidFill>
          <a:ln w="6350">
            <a:solidFill>
              <a:schemeClr val="accent4"/>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spcAft>
                <a:spcPts val="0"/>
              </a:spcAft>
            </a:pPr>
            <a:r>
              <a:rPr lang="en-US" sz="2400" dirty="0" smtClean="0">
                <a:latin typeface="+mj-lt"/>
                <a:ea typeface="Calibri" panose="020F0502020204030204" pitchFamily="34" charset="0"/>
                <a:cs typeface="Times New Roman" panose="02020603050405020304" pitchFamily="18" charset="0"/>
              </a:rPr>
              <a:t>Non-competitive inhibition</a:t>
            </a:r>
            <a:endParaRPr lang="en-US" sz="2400" dirty="0">
              <a:latin typeface="+mj-lt"/>
              <a:ea typeface="Calibri" panose="020F0502020204030204" pitchFamily="34" charset="0"/>
              <a:cs typeface="Times New Roman" panose="02020603050405020304" pitchFamily="18" charset="0"/>
            </a:endParaRPr>
          </a:p>
        </p:txBody>
      </p:sp>
      <p:sp>
        <p:nvSpPr>
          <p:cNvPr id="822" name="Caixa de texto 27">
            <a:extLst>
              <a:ext uri="{FF2B5EF4-FFF2-40B4-BE49-F238E27FC236}">
                <a16:creationId xmlns="" xmlns:a16="http://schemas.microsoft.com/office/drawing/2014/main" id="{8D2BEC04-ADF4-48F0-A8FA-565C07930197}"/>
              </a:ext>
            </a:extLst>
          </p:cNvPr>
          <p:cNvSpPr txBox="1"/>
          <p:nvPr/>
        </p:nvSpPr>
        <p:spPr>
          <a:xfrm>
            <a:off x="23672006" y="25683740"/>
            <a:ext cx="3571228" cy="447809"/>
          </a:xfrm>
          <a:prstGeom prst="rect">
            <a:avLst/>
          </a:prstGeom>
          <a:solidFill>
            <a:schemeClr val="bg1"/>
          </a:solidFill>
          <a:ln w="6350">
            <a:solidFill>
              <a:schemeClr val="accent4"/>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spcAft>
                <a:spcPts val="0"/>
              </a:spcAft>
            </a:pPr>
            <a:r>
              <a:rPr lang="en-US" sz="2400" dirty="0" smtClean="0">
                <a:latin typeface="+mj-lt"/>
                <a:ea typeface="Calibri" panose="020F0502020204030204" pitchFamily="34" charset="0"/>
                <a:cs typeface="Times New Roman" panose="02020603050405020304" pitchFamily="18" charset="0"/>
              </a:rPr>
              <a:t>Non-competitive inhibition</a:t>
            </a:r>
            <a:endParaRPr lang="en-US" sz="2400" dirty="0">
              <a:latin typeface="+mj-lt"/>
              <a:ea typeface="Calibri" panose="020F0502020204030204" pitchFamily="34" charset="0"/>
              <a:cs typeface="Times New Roman" panose="02020603050405020304" pitchFamily="18" charset="0"/>
            </a:endParaRPr>
          </a:p>
        </p:txBody>
      </p:sp>
      <p:sp>
        <p:nvSpPr>
          <p:cNvPr id="823" name="Retângulo 822"/>
          <p:cNvSpPr/>
          <p:nvPr/>
        </p:nvSpPr>
        <p:spPr>
          <a:xfrm>
            <a:off x="17308192" y="27120850"/>
            <a:ext cx="11043451" cy="4557599"/>
          </a:xfrm>
          <a:prstGeom prst="rect">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24" name="Retângulo 823"/>
          <p:cNvSpPr/>
          <p:nvPr/>
        </p:nvSpPr>
        <p:spPr>
          <a:xfrm>
            <a:off x="17490854" y="27527121"/>
            <a:ext cx="4279771" cy="861774"/>
          </a:xfrm>
          <a:prstGeom prst="rect">
            <a:avLst/>
          </a:prstGeom>
        </p:spPr>
        <p:txBody>
          <a:bodyPr wrap="square">
            <a:spAutoFit/>
          </a:bodyPr>
          <a:lstStyle/>
          <a:p>
            <a:pPr algn="ctr">
              <a:lnSpc>
                <a:spcPts val="3000"/>
              </a:lnSpc>
            </a:pPr>
            <a:r>
              <a:rPr lang="pt-PT" sz="2400" b="1" dirty="0" smtClean="0">
                <a:latin typeface="+mj-lt"/>
              </a:rPr>
              <a:t>Positive </a:t>
            </a:r>
            <a:r>
              <a:rPr lang="pt-PT" sz="2400" b="1" dirty="0" err="1" smtClean="0">
                <a:latin typeface="+mj-lt"/>
              </a:rPr>
              <a:t>control</a:t>
            </a:r>
            <a:r>
              <a:rPr lang="pt-PT" sz="2400" b="1" dirty="0" smtClean="0">
                <a:latin typeface="+mj-lt"/>
              </a:rPr>
              <a:t>: </a:t>
            </a:r>
          </a:p>
          <a:p>
            <a:pPr algn="ctr">
              <a:lnSpc>
                <a:spcPts val="3000"/>
              </a:lnSpc>
            </a:pPr>
            <a:r>
              <a:rPr lang="pt-PT" sz="2400" b="1" dirty="0" err="1" smtClean="0">
                <a:latin typeface="+mj-lt"/>
              </a:rPr>
              <a:t>Ursolic</a:t>
            </a:r>
            <a:r>
              <a:rPr lang="pt-PT" sz="2400" b="1" dirty="0" smtClean="0">
                <a:latin typeface="+mj-lt"/>
              </a:rPr>
              <a:t> </a:t>
            </a:r>
            <a:r>
              <a:rPr lang="pt-PT" sz="2400" b="1" dirty="0" err="1" smtClean="0">
                <a:latin typeface="+mj-lt"/>
              </a:rPr>
              <a:t>acid</a:t>
            </a:r>
            <a:endParaRPr lang="pt-PT" sz="2400" b="1" dirty="0">
              <a:latin typeface="+mj-lt"/>
            </a:endParaRPr>
          </a:p>
        </p:txBody>
      </p:sp>
      <p:pic>
        <p:nvPicPr>
          <p:cNvPr id="825" name="Imagem 824"/>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8219242" y="28476446"/>
            <a:ext cx="2822994" cy="1963537"/>
          </a:xfrm>
          <a:prstGeom prst="rect">
            <a:avLst/>
          </a:prstGeom>
          <a:noFill/>
          <a:ln>
            <a:noFill/>
          </a:ln>
        </p:spPr>
      </p:pic>
      <p:sp>
        <p:nvSpPr>
          <p:cNvPr id="826" name="Caixa de texto 27">
            <a:extLst>
              <a:ext uri="{FF2B5EF4-FFF2-40B4-BE49-F238E27FC236}">
                <a16:creationId xmlns="" xmlns:a16="http://schemas.microsoft.com/office/drawing/2014/main" id="{8D2BEC04-ADF4-48F0-A8FA-565C07930197}"/>
              </a:ext>
            </a:extLst>
          </p:cNvPr>
          <p:cNvSpPr txBox="1"/>
          <p:nvPr/>
        </p:nvSpPr>
        <p:spPr>
          <a:xfrm>
            <a:off x="18338006" y="30674385"/>
            <a:ext cx="2577702" cy="447809"/>
          </a:xfrm>
          <a:prstGeom prst="rect">
            <a:avLst/>
          </a:prstGeom>
          <a:solidFill>
            <a:schemeClr val="accent6">
              <a:lumMod val="20000"/>
              <a:lumOff val="80000"/>
            </a:schemeClr>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spcAft>
                <a:spcPts val="0"/>
              </a:spcAft>
            </a:pPr>
            <a:r>
              <a:rPr lang="en-US" sz="2400" dirty="0">
                <a:latin typeface="+mj-lt"/>
                <a:ea typeface="Calibri" panose="020F0502020204030204" pitchFamily="34" charset="0"/>
                <a:cs typeface="Times New Roman" panose="02020603050405020304" pitchFamily="18" charset="0"/>
              </a:rPr>
              <a:t>IC</a:t>
            </a:r>
            <a:r>
              <a:rPr lang="en-US" sz="2400" baseline="-25000" dirty="0">
                <a:latin typeface="+mj-lt"/>
                <a:ea typeface="Calibri" panose="020F0502020204030204" pitchFamily="34" charset="0"/>
                <a:cs typeface="Times New Roman" panose="02020603050405020304" pitchFamily="18" charset="0"/>
              </a:rPr>
              <a:t>50</a:t>
            </a:r>
            <a:r>
              <a:rPr lang="en-US" sz="2400" dirty="0">
                <a:latin typeface="+mj-lt"/>
                <a:ea typeface="Calibri" panose="020F0502020204030204" pitchFamily="34" charset="0"/>
                <a:cs typeface="Times New Roman" panose="02020603050405020304" pitchFamily="18" charset="0"/>
              </a:rPr>
              <a:t> = </a:t>
            </a:r>
            <a:r>
              <a:rPr lang="en-US" sz="2400" dirty="0" smtClean="0">
                <a:latin typeface="+mj-lt"/>
                <a:ea typeface="Calibri" panose="020F0502020204030204" pitchFamily="34" charset="0"/>
                <a:cs typeface="Times New Roman" panose="02020603050405020304" pitchFamily="18" charset="0"/>
              </a:rPr>
              <a:t>7.4±0.4 </a:t>
            </a:r>
            <a:r>
              <a:rPr lang="el-GR" sz="2400" dirty="0">
                <a:latin typeface="+mj-lt"/>
                <a:ea typeface="Calibri" panose="020F0502020204030204" pitchFamily="34" charset="0"/>
                <a:cs typeface="Times New Roman" panose="02020603050405020304" pitchFamily="18" charset="0"/>
              </a:rPr>
              <a:t>μ</a:t>
            </a:r>
            <a:r>
              <a:rPr lang="en-US" sz="2400" dirty="0">
                <a:latin typeface="+mj-lt"/>
                <a:ea typeface="Calibri" panose="020F0502020204030204" pitchFamily="34" charset="0"/>
                <a:cs typeface="Times New Roman" panose="02020603050405020304" pitchFamily="18" charset="0"/>
              </a:rPr>
              <a:t>M</a:t>
            </a:r>
          </a:p>
        </p:txBody>
      </p:sp>
      <p:graphicFrame>
        <p:nvGraphicFramePr>
          <p:cNvPr id="827" name="Objeto 826"/>
          <p:cNvGraphicFramePr>
            <a:graphicFrameLocks noChangeAspect="1"/>
          </p:cNvGraphicFramePr>
          <p:nvPr>
            <p:extLst>
              <p:ext uri="{D42A27DB-BD31-4B8C-83A1-F6EECF244321}">
                <p14:modId xmlns:p14="http://schemas.microsoft.com/office/powerpoint/2010/main" val="3274828155"/>
              </p:ext>
            </p:extLst>
          </p:nvPr>
        </p:nvGraphicFramePr>
        <p:xfrm>
          <a:off x="21767006" y="27287506"/>
          <a:ext cx="3886200" cy="3462338"/>
        </p:xfrm>
        <a:graphic>
          <a:graphicData uri="http://schemas.openxmlformats.org/presentationml/2006/ole">
            <mc:AlternateContent xmlns:mc="http://schemas.openxmlformats.org/markup-compatibility/2006">
              <mc:Choice xmlns:v="urn:schemas-microsoft-com:vml" Requires="v">
                <p:oleObj spid="_x0000_s1391" name="Prism 6" r:id="rId24" imgW="3886224" imgH="3462521" progId="Prism6.Document">
                  <p:embed/>
                </p:oleObj>
              </mc:Choice>
              <mc:Fallback>
                <p:oleObj name="Prism 6" r:id="rId24" imgW="3886224" imgH="3462521" progId="Prism6.Document">
                  <p:embed/>
                  <p:pic>
                    <p:nvPicPr>
                      <p:cNvPr id="0" name=""/>
                      <p:cNvPicPr/>
                      <p:nvPr/>
                    </p:nvPicPr>
                    <p:blipFill>
                      <a:blip r:embed="rId25"/>
                      <a:stretch>
                        <a:fillRect/>
                      </a:stretch>
                    </p:blipFill>
                    <p:spPr>
                      <a:xfrm>
                        <a:off x="21767006" y="27287506"/>
                        <a:ext cx="3886200" cy="3462338"/>
                      </a:xfrm>
                      <a:prstGeom prst="rect">
                        <a:avLst/>
                      </a:prstGeom>
                    </p:spPr>
                  </p:pic>
                </p:oleObj>
              </mc:Fallback>
            </mc:AlternateContent>
          </a:graphicData>
        </a:graphic>
      </p:graphicFrame>
      <p:sp>
        <p:nvSpPr>
          <p:cNvPr id="828" name="Caixa de texto 27">
            <a:extLst>
              <a:ext uri="{FF2B5EF4-FFF2-40B4-BE49-F238E27FC236}">
                <a16:creationId xmlns="" xmlns:a16="http://schemas.microsoft.com/office/drawing/2014/main" id="{8D2BEC04-ADF4-48F0-A8FA-565C07930197}"/>
              </a:ext>
            </a:extLst>
          </p:cNvPr>
          <p:cNvSpPr txBox="1"/>
          <p:nvPr/>
        </p:nvSpPr>
        <p:spPr>
          <a:xfrm>
            <a:off x="25442935" y="28640314"/>
            <a:ext cx="2409745" cy="1056539"/>
          </a:xfrm>
          <a:prstGeom prst="rect">
            <a:avLst/>
          </a:prstGeom>
          <a:solidFill>
            <a:schemeClr val="accent6">
              <a:lumMod val="20000"/>
              <a:lumOff val="80000"/>
            </a:schemeClr>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500"/>
              </a:lnSpc>
              <a:spcAft>
                <a:spcPts val="0"/>
              </a:spcAft>
            </a:pPr>
            <a:r>
              <a:rPr lang="en-US" sz="2400" dirty="0" smtClean="0">
                <a:latin typeface="+mj-lt"/>
                <a:ea typeface="Calibri" panose="020F0502020204030204" pitchFamily="34" charset="0"/>
                <a:cs typeface="Times New Roman" panose="02020603050405020304" pitchFamily="18" charset="0"/>
              </a:rPr>
              <a:t>Non-competitive </a:t>
            </a:r>
          </a:p>
          <a:p>
            <a:pPr algn="ctr">
              <a:lnSpc>
                <a:spcPts val="2500"/>
              </a:lnSpc>
              <a:spcAft>
                <a:spcPts val="0"/>
              </a:spcAft>
            </a:pPr>
            <a:r>
              <a:rPr lang="en-US" sz="2400" dirty="0" smtClean="0">
                <a:latin typeface="+mj-lt"/>
                <a:ea typeface="Calibri" panose="020F0502020204030204" pitchFamily="34" charset="0"/>
                <a:cs typeface="Times New Roman" panose="02020603050405020304" pitchFamily="18" charset="0"/>
              </a:rPr>
              <a:t>inhibition</a:t>
            </a:r>
            <a:endParaRPr lang="en-US" sz="2400" dirty="0">
              <a:latin typeface="+mj-lt"/>
              <a:ea typeface="Calibri" panose="020F0502020204030204" pitchFamily="34" charset="0"/>
              <a:cs typeface="Times New Roman" panose="02020603050405020304" pitchFamily="18" charset="0"/>
            </a:endParaRPr>
          </a:p>
        </p:txBody>
      </p:sp>
      <p:sp>
        <p:nvSpPr>
          <p:cNvPr id="829" name="CaixaDeTexto 828">
            <a:extLst>
              <a:ext uri="{FF2B5EF4-FFF2-40B4-BE49-F238E27FC236}">
                <a16:creationId xmlns="" xmlns:a16="http://schemas.microsoft.com/office/drawing/2014/main" id="{C760374F-3278-4A98-9795-618BE07D4AF9}"/>
              </a:ext>
            </a:extLst>
          </p:cNvPr>
          <p:cNvSpPr txBox="1"/>
          <p:nvPr/>
        </p:nvSpPr>
        <p:spPr>
          <a:xfrm>
            <a:off x="17337552" y="31925717"/>
            <a:ext cx="10906454" cy="1033488"/>
          </a:xfrm>
          <a:prstGeom prst="rect">
            <a:avLst/>
          </a:prstGeom>
          <a:noFill/>
        </p:spPr>
        <p:txBody>
          <a:bodyPr wrap="square" rtlCol="0">
            <a:spAutoFit/>
          </a:bodyPr>
          <a:lstStyle/>
          <a:p>
            <a:pPr algn="ctr">
              <a:lnSpc>
                <a:spcPts val="2400"/>
              </a:lnSpc>
            </a:pPr>
            <a:r>
              <a:rPr lang="en-US" sz="2600" b="1" dirty="0" smtClean="0">
                <a:latin typeface="+mj-lt"/>
              </a:rPr>
              <a:t>Table 2: </a:t>
            </a:r>
            <a:r>
              <a:rPr lang="en-GB" sz="2600" dirty="0">
                <a:latin typeface="+mj-lt"/>
              </a:rPr>
              <a:t>Type of inhibition (using Solver™ supplement) of pyrazoles </a:t>
            </a:r>
            <a:r>
              <a:rPr lang="en-GB" sz="2600" b="1" dirty="0">
                <a:latin typeface="+mj-lt"/>
              </a:rPr>
              <a:t>20</a:t>
            </a:r>
            <a:r>
              <a:rPr lang="en-GB" sz="2600" dirty="0">
                <a:latin typeface="+mj-lt"/>
              </a:rPr>
              <a:t> and </a:t>
            </a:r>
            <a:r>
              <a:rPr lang="en-GB" sz="2600" b="1" dirty="0">
                <a:latin typeface="+mj-lt"/>
              </a:rPr>
              <a:t>22</a:t>
            </a:r>
            <a:r>
              <a:rPr lang="en-GB" sz="2600" dirty="0">
                <a:latin typeface="+mj-lt"/>
              </a:rPr>
              <a:t>, and the positive control, </a:t>
            </a:r>
            <a:r>
              <a:rPr lang="en-GB" sz="2600" b="1" dirty="0" err="1">
                <a:latin typeface="+mj-lt"/>
              </a:rPr>
              <a:t>ursolic</a:t>
            </a:r>
            <a:r>
              <a:rPr lang="en-GB" sz="2600" b="1" dirty="0">
                <a:latin typeface="+mj-lt"/>
              </a:rPr>
              <a:t> acid</a:t>
            </a:r>
            <a:r>
              <a:rPr lang="en-GB" sz="2600" dirty="0">
                <a:latin typeface="+mj-lt"/>
              </a:rPr>
              <a:t>, and the respective kinetic constant values: </a:t>
            </a:r>
            <a:r>
              <a:rPr lang="en-GB" sz="2600" i="1" dirty="0">
                <a:latin typeface="+mj-lt"/>
              </a:rPr>
              <a:t>V</a:t>
            </a:r>
            <a:r>
              <a:rPr lang="en-GB" sz="2600" baseline="-25000" dirty="0">
                <a:latin typeface="+mj-lt"/>
              </a:rPr>
              <a:t>max</a:t>
            </a:r>
            <a:r>
              <a:rPr lang="en-GB" sz="2600" dirty="0">
                <a:latin typeface="+mj-lt"/>
              </a:rPr>
              <a:t>, </a:t>
            </a:r>
            <a:r>
              <a:rPr lang="en-GB" sz="2600" i="1" dirty="0">
                <a:latin typeface="+mj-lt"/>
              </a:rPr>
              <a:t>K</a:t>
            </a:r>
            <a:r>
              <a:rPr lang="en-GB" sz="2600" baseline="-25000" dirty="0">
                <a:latin typeface="+mj-lt"/>
              </a:rPr>
              <a:t>m</a:t>
            </a:r>
            <a:r>
              <a:rPr lang="en-GB" sz="2600" dirty="0">
                <a:latin typeface="+mj-lt"/>
              </a:rPr>
              <a:t>, </a:t>
            </a:r>
            <a:r>
              <a:rPr lang="en-GB" sz="2600" i="1" dirty="0" err="1">
                <a:latin typeface="+mj-lt"/>
              </a:rPr>
              <a:t>K</a:t>
            </a:r>
            <a:r>
              <a:rPr lang="en-GB" sz="2600" baseline="-25000" dirty="0" err="1">
                <a:latin typeface="+mj-lt"/>
              </a:rPr>
              <a:t>ic</a:t>
            </a:r>
            <a:r>
              <a:rPr lang="en-GB" sz="2600" dirty="0">
                <a:latin typeface="+mj-lt"/>
              </a:rPr>
              <a:t> and </a:t>
            </a:r>
            <a:r>
              <a:rPr lang="en-GB" sz="2600" i="1" dirty="0" err="1">
                <a:latin typeface="+mj-lt"/>
              </a:rPr>
              <a:t>K</a:t>
            </a:r>
            <a:r>
              <a:rPr lang="en-GB" sz="2600" baseline="-25000" dirty="0" err="1">
                <a:latin typeface="+mj-lt"/>
              </a:rPr>
              <a:t>iu</a:t>
            </a:r>
            <a:r>
              <a:rPr lang="en-GB" sz="2600" baseline="-25000" dirty="0">
                <a:latin typeface="+mj-lt"/>
              </a:rPr>
              <a:t> </a:t>
            </a:r>
            <a:r>
              <a:rPr lang="en-GB" sz="2600" dirty="0">
                <a:latin typeface="+mj-lt"/>
              </a:rPr>
              <a:t>(mean ± SEM).</a:t>
            </a:r>
            <a:endParaRPr lang="en-US" sz="2600" dirty="0" smtClean="0">
              <a:latin typeface="+mj-lt"/>
            </a:endParaRPr>
          </a:p>
        </p:txBody>
      </p:sp>
      <p:graphicFrame>
        <p:nvGraphicFramePr>
          <p:cNvPr id="1155" name="Tabela 1154"/>
          <p:cNvGraphicFramePr>
            <a:graphicFrameLocks noGrp="1"/>
          </p:cNvGraphicFramePr>
          <p:nvPr>
            <p:extLst>
              <p:ext uri="{D42A27DB-BD31-4B8C-83A1-F6EECF244321}">
                <p14:modId xmlns:p14="http://schemas.microsoft.com/office/powerpoint/2010/main" val="3989147493"/>
              </p:ext>
            </p:extLst>
          </p:nvPr>
        </p:nvGraphicFramePr>
        <p:xfrm>
          <a:off x="17774228" y="33095565"/>
          <a:ext cx="10092854" cy="2331085"/>
        </p:xfrm>
        <a:graphic>
          <a:graphicData uri="http://schemas.openxmlformats.org/drawingml/2006/table">
            <a:tbl>
              <a:tblPr firstRow="1" firstCol="1" bandRow="1">
                <a:tableStyleId>{5C22544A-7EE6-4342-B048-85BDC9FD1C3A}</a:tableStyleId>
              </a:tblPr>
              <a:tblGrid>
                <a:gridCol w="1847704">
                  <a:extLst>
                    <a:ext uri="{9D8B030D-6E8A-4147-A177-3AD203B41FA5}">
                      <a16:colId xmlns="" xmlns:a16="http://schemas.microsoft.com/office/drawing/2014/main" val="20000"/>
                    </a:ext>
                  </a:extLst>
                </a:gridCol>
                <a:gridCol w="1564904">
                  <a:extLst>
                    <a:ext uri="{9D8B030D-6E8A-4147-A177-3AD203B41FA5}">
                      <a16:colId xmlns="" xmlns:a16="http://schemas.microsoft.com/office/drawing/2014/main" val="20001"/>
                    </a:ext>
                  </a:extLst>
                </a:gridCol>
                <a:gridCol w="1667090">
                  <a:extLst>
                    <a:ext uri="{9D8B030D-6E8A-4147-A177-3AD203B41FA5}">
                      <a16:colId xmlns="" xmlns:a16="http://schemas.microsoft.com/office/drawing/2014/main" val="20002"/>
                    </a:ext>
                  </a:extLst>
                </a:gridCol>
                <a:gridCol w="1683726">
                  <a:extLst>
                    <a:ext uri="{9D8B030D-6E8A-4147-A177-3AD203B41FA5}">
                      <a16:colId xmlns="" xmlns:a16="http://schemas.microsoft.com/office/drawing/2014/main" val="20003"/>
                    </a:ext>
                  </a:extLst>
                </a:gridCol>
                <a:gridCol w="1664715">
                  <a:extLst>
                    <a:ext uri="{9D8B030D-6E8A-4147-A177-3AD203B41FA5}">
                      <a16:colId xmlns="" xmlns:a16="http://schemas.microsoft.com/office/drawing/2014/main" val="20004"/>
                    </a:ext>
                  </a:extLst>
                </a:gridCol>
                <a:gridCol w="1664715">
                  <a:extLst>
                    <a:ext uri="{9D8B030D-6E8A-4147-A177-3AD203B41FA5}">
                      <a16:colId xmlns="" xmlns:a16="http://schemas.microsoft.com/office/drawing/2014/main" val="20005"/>
                    </a:ext>
                  </a:extLst>
                </a:gridCol>
              </a:tblGrid>
              <a:tr h="431800">
                <a:tc>
                  <a:txBody>
                    <a:bodyPr/>
                    <a:lstStyle/>
                    <a:p>
                      <a:pPr algn="ctr">
                        <a:lnSpc>
                          <a:spcPct val="107000"/>
                        </a:lnSpc>
                        <a:spcAft>
                          <a:spcPts val="0"/>
                        </a:spcAft>
                      </a:pPr>
                      <a:r>
                        <a:rPr lang="en-US" sz="1800" b="1" dirty="0">
                          <a:solidFill>
                            <a:schemeClr val="tx1"/>
                          </a:solidFill>
                          <a:effectLst/>
                        </a:rPr>
                        <a:t> </a:t>
                      </a:r>
                      <a:endParaRPr lang="pt-PT" sz="1800" b="1" dirty="0">
                        <a:solidFill>
                          <a:schemeClr val="tx1"/>
                        </a:solidFill>
                        <a:effectLst/>
                      </a:endParaRPr>
                    </a:p>
                    <a:p>
                      <a:pPr algn="ctr">
                        <a:lnSpc>
                          <a:spcPct val="107000"/>
                        </a:lnSpc>
                        <a:spcAft>
                          <a:spcPts val="0"/>
                        </a:spcAft>
                      </a:pPr>
                      <a:r>
                        <a:rPr lang="pt-PT" sz="1800" b="1" dirty="0" err="1">
                          <a:solidFill>
                            <a:schemeClr val="tx1"/>
                          </a:solidFill>
                          <a:effectLst/>
                        </a:rPr>
                        <a:t>Compound</a:t>
                      </a:r>
                      <a:endParaRPr lang="pt-PT" sz="1800" b="1" dirty="0">
                        <a:solidFill>
                          <a:schemeClr val="tx1"/>
                        </a:solidFill>
                        <a:effectLst/>
                      </a:endParaRPr>
                    </a:p>
                    <a:p>
                      <a:pPr algn="ctr">
                        <a:lnSpc>
                          <a:spcPct val="107000"/>
                        </a:lnSpc>
                        <a:spcAft>
                          <a:spcPts val="0"/>
                        </a:spcAft>
                      </a:pPr>
                      <a:r>
                        <a:rPr lang="pt-PT" sz="1800" b="1" dirty="0">
                          <a:solidFill>
                            <a:schemeClr val="tx1"/>
                          </a:solidFill>
                          <a:effectLst/>
                        </a:rPr>
                        <a:t> </a:t>
                      </a:r>
                      <a:endParaRPr lang="pt-PT"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0"/>
                        </a:spcAft>
                      </a:pPr>
                      <a:r>
                        <a:rPr lang="pt-PT" sz="1800" b="1" dirty="0" err="1">
                          <a:solidFill>
                            <a:schemeClr val="tx1"/>
                          </a:solidFill>
                          <a:effectLst/>
                        </a:rPr>
                        <a:t>Type</a:t>
                      </a:r>
                      <a:r>
                        <a:rPr lang="pt-PT" sz="1800" b="1" dirty="0">
                          <a:solidFill>
                            <a:schemeClr val="tx1"/>
                          </a:solidFill>
                          <a:effectLst/>
                        </a:rPr>
                        <a:t> </a:t>
                      </a:r>
                      <a:r>
                        <a:rPr lang="pt-PT" sz="1800" b="1" dirty="0" err="1">
                          <a:solidFill>
                            <a:schemeClr val="tx1"/>
                          </a:solidFill>
                          <a:effectLst/>
                        </a:rPr>
                        <a:t>of</a:t>
                      </a:r>
                      <a:r>
                        <a:rPr lang="pt-PT" sz="1800" b="1" dirty="0">
                          <a:solidFill>
                            <a:schemeClr val="tx1"/>
                          </a:solidFill>
                          <a:effectLst/>
                        </a:rPr>
                        <a:t> </a:t>
                      </a:r>
                      <a:r>
                        <a:rPr lang="pt-PT" sz="1800" b="1" dirty="0" err="1">
                          <a:solidFill>
                            <a:schemeClr val="tx1"/>
                          </a:solidFill>
                          <a:effectLst/>
                        </a:rPr>
                        <a:t>inhibition</a:t>
                      </a:r>
                      <a:endParaRPr lang="pt-PT"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0"/>
                        </a:spcAft>
                      </a:pPr>
                      <a:r>
                        <a:rPr lang="pt-PT" sz="1800" b="1" dirty="0" err="1" smtClean="0">
                          <a:solidFill>
                            <a:schemeClr val="tx1"/>
                          </a:solidFill>
                          <a:effectLst/>
                        </a:rPr>
                        <a:t>V</a:t>
                      </a:r>
                      <a:r>
                        <a:rPr lang="pt-PT" sz="1800" b="1" baseline="-25000" dirty="0" err="1" smtClean="0">
                          <a:solidFill>
                            <a:schemeClr val="tx1"/>
                          </a:solidFill>
                          <a:effectLst/>
                        </a:rPr>
                        <a:t>max</a:t>
                      </a:r>
                      <a:endParaRPr lang="pt-PT" sz="1800" b="1" baseline="-25000" dirty="0" smtClean="0">
                        <a:solidFill>
                          <a:schemeClr val="tx1"/>
                        </a:solidFill>
                        <a:effectLst/>
                      </a:endParaRPr>
                    </a:p>
                    <a:p>
                      <a:pPr algn="ctr">
                        <a:lnSpc>
                          <a:spcPct val="107000"/>
                        </a:lnSpc>
                        <a:spcAft>
                          <a:spcPts val="0"/>
                        </a:spcAft>
                      </a:pPr>
                      <a:r>
                        <a:rPr lang="pt-PT" sz="1800" b="1" baseline="0" dirty="0" smtClean="0">
                          <a:solidFill>
                            <a:schemeClr val="tx1"/>
                          </a:solidFill>
                          <a:effectLst/>
                        </a:rPr>
                        <a:t>(µM/min)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0"/>
                        </a:spcAft>
                      </a:pPr>
                      <a:r>
                        <a:rPr lang="pt-PT" sz="1800" b="1" dirty="0" smtClean="0">
                          <a:solidFill>
                            <a:schemeClr val="tx1"/>
                          </a:solidFill>
                          <a:effectLst/>
                        </a:rPr>
                        <a:t>K</a:t>
                      </a:r>
                      <a:r>
                        <a:rPr lang="pt-PT" sz="1800" b="1" baseline="-25000" dirty="0" smtClean="0">
                          <a:solidFill>
                            <a:schemeClr val="tx1"/>
                          </a:solidFill>
                          <a:effectLst/>
                        </a:rPr>
                        <a:t>m</a:t>
                      </a:r>
                    </a:p>
                    <a:p>
                      <a:pPr algn="ctr">
                        <a:lnSpc>
                          <a:spcPct val="107000"/>
                        </a:lnSpc>
                        <a:spcAft>
                          <a:spcPts val="0"/>
                        </a:spcAft>
                      </a:pPr>
                      <a:r>
                        <a:rPr lang="pt-PT" sz="1800" b="1" dirty="0" smtClean="0">
                          <a:solidFill>
                            <a:schemeClr val="tx1"/>
                          </a:solidFill>
                          <a:effectLst/>
                        </a:rPr>
                        <a:t>(µM)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0"/>
                        </a:spcAft>
                      </a:pPr>
                      <a:r>
                        <a:rPr lang="pt-PT" sz="1800" b="1" dirty="0" err="1" smtClean="0">
                          <a:solidFill>
                            <a:schemeClr val="tx1"/>
                          </a:solidFill>
                          <a:effectLst/>
                        </a:rPr>
                        <a:t>K</a:t>
                      </a:r>
                      <a:r>
                        <a:rPr lang="pt-PT" sz="1800" b="1" baseline="-25000" dirty="0" err="1" smtClean="0">
                          <a:solidFill>
                            <a:schemeClr val="tx1"/>
                          </a:solidFill>
                          <a:effectLst/>
                        </a:rPr>
                        <a:t>ic</a:t>
                      </a:r>
                      <a:endParaRPr lang="pt-PT" sz="1800" b="1" baseline="-25000" dirty="0" smtClean="0">
                        <a:solidFill>
                          <a:schemeClr val="tx1"/>
                        </a:solidFill>
                        <a:effectLst/>
                      </a:endParaRPr>
                    </a:p>
                    <a:p>
                      <a:pPr algn="ctr">
                        <a:lnSpc>
                          <a:spcPct val="107000"/>
                        </a:lnSpc>
                        <a:spcAft>
                          <a:spcPts val="0"/>
                        </a:spcAft>
                      </a:pPr>
                      <a:r>
                        <a:rPr lang="pt-PT" sz="1800" b="1" dirty="0" smtClean="0">
                          <a:solidFill>
                            <a:schemeClr val="tx1"/>
                          </a:solidFill>
                          <a:effectLst/>
                        </a:rPr>
                        <a:t>(µM)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0"/>
                        </a:spcAft>
                      </a:pPr>
                      <a:r>
                        <a:rPr lang="pt-PT" sz="1800" b="1" dirty="0" err="1">
                          <a:solidFill>
                            <a:schemeClr val="tx1"/>
                          </a:solidFill>
                          <a:effectLst/>
                        </a:rPr>
                        <a:t>K</a:t>
                      </a:r>
                      <a:r>
                        <a:rPr lang="pt-PT" sz="1800" b="1" baseline="-25000" dirty="0" err="1">
                          <a:solidFill>
                            <a:schemeClr val="tx1"/>
                          </a:solidFill>
                          <a:effectLst/>
                        </a:rPr>
                        <a:t>iu</a:t>
                      </a:r>
                      <a:endParaRPr lang="pt-PT" sz="1800" b="1" dirty="0">
                        <a:solidFill>
                          <a:schemeClr val="tx1"/>
                        </a:solidFill>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pt-PT" sz="1800" b="1" dirty="0" smtClean="0">
                          <a:solidFill>
                            <a:schemeClr val="tx1"/>
                          </a:solidFill>
                          <a:effectLst/>
                        </a:rPr>
                        <a:t>(µM)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 xmlns:a16="http://schemas.microsoft.com/office/drawing/2014/main" val="10000"/>
                  </a:ext>
                </a:extLst>
              </a:tr>
              <a:tr h="431800">
                <a:tc>
                  <a:txBody>
                    <a:bodyPr/>
                    <a:lstStyle/>
                    <a:p>
                      <a:pPr algn="ctr">
                        <a:lnSpc>
                          <a:spcPct val="107000"/>
                        </a:lnSpc>
                        <a:spcAft>
                          <a:spcPts val="0"/>
                        </a:spcAft>
                      </a:pPr>
                      <a:r>
                        <a:rPr lang="pt-PT" sz="1800" dirty="0">
                          <a:solidFill>
                            <a:schemeClr val="tx1"/>
                          </a:solidFill>
                          <a:effectLst/>
                        </a:rPr>
                        <a:t> </a:t>
                      </a:r>
                      <a:r>
                        <a:rPr lang="pt-PT" sz="1800" dirty="0" smtClean="0">
                          <a:solidFill>
                            <a:schemeClr val="tx1"/>
                          </a:solidFill>
                          <a:effectLst/>
                        </a:rPr>
                        <a:t>Pyrazole 20</a:t>
                      </a:r>
                      <a:endParaRPr lang="pt-PT" sz="1800" dirty="0">
                        <a:solidFill>
                          <a:schemeClr val="tx1"/>
                        </a:solidFill>
                        <a:effectLs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a:lnSpc>
                          <a:spcPct val="107000"/>
                        </a:lnSpc>
                        <a:spcAft>
                          <a:spcPts val="0"/>
                        </a:spcAft>
                      </a:pPr>
                      <a:r>
                        <a:rPr lang="pt-PT" sz="1800" dirty="0">
                          <a:solidFill>
                            <a:schemeClr val="tx1"/>
                          </a:solidFill>
                          <a:effectLst/>
                        </a:rPr>
                        <a:t>Non-</a:t>
                      </a:r>
                      <a:r>
                        <a:rPr lang="pt-PT" sz="1800" dirty="0" err="1">
                          <a:solidFill>
                            <a:schemeClr val="tx1"/>
                          </a:solidFill>
                          <a:effectLst/>
                        </a:rPr>
                        <a:t>competitive</a:t>
                      </a:r>
                      <a:endParaRPr lang="pt-P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pt-PT" sz="1800" dirty="0" smtClean="0">
                          <a:solidFill>
                            <a:schemeClr val="tx1"/>
                          </a:solidFill>
                          <a:effectLst/>
                        </a:rPr>
                        <a:t>22.7±0.2</a:t>
                      </a:r>
                      <a:endParaRPr lang="pt-P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pt-PT" sz="1800" dirty="0" smtClean="0">
                          <a:solidFill>
                            <a:schemeClr val="tx1"/>
                          </a:solidFill>
                          <a:effectLst/>
                        </a:rPr>
                        <a:t>2208±38</a:t>
                      </a:r>
                      <a:endParaRPr lang="pt-P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pt-PT" sz="1800" dirty="0" smtClean="0">
                          <a:solidFill>
                            <a:schemeClr val="tx1"/>
                          </a:solidFill>
                          <a:effectLst/>
                        </a:rPr>
                        <a:t>18.0±0.2</a:t>
                      </a:r>
                      <a:endParaRPr lang="pt-P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pt-PT" sz="1800" dirty="0" smtClean="0">
                          <a:solidFill>
                            <a:schemeClr val="tx1"/>
                          </a:solidFill>
                          <a:effectLst/>
                        </a:rPr>
                        <a:t>18.0±0.2</a:t>
                      </a:r>
                      <a:endParaRPr lang="pt-P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431800">
                <a:tc>
                  <a:txBody>
                    <a:bodyPr/>
                    <a:lstStyle/>
                    <a:p>
                      <a:pPr algn="ctr">
                        <a:lnSpc>
                          <a:spcPct val="107000"/>
                        </a:lnSpc>
                        <a:spcAft>
                          <a:spcPts val="0"/>
                        </a:spcAft>
                      </a:pPr>
                      <a:r>
                        <a:rPr lang="pt-PT" sz="1800" dirty="0">
                          <a:solidFill>
                            <a:schemeClr val="tx1"/>
                          </a:solidFill>
                          <a:effectLst/>
                        </a:rPr>
                        <a:t>Pyrazole 22</a:t>
                      </a:r>
                      <a:endParaRPr lang="pt-P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pt-PT"/>
                    </a:p>
                  </a:txBody>
                  <a:tcPr/>
                </a:tc>
                <a:tc>
                  <a:txBody>
                    <a:bodyPr/>
                    <a:lstStyle/>
                    <a:p>
                      <a:pPr algn="ctr">
                        <a:lnSpc>
                          <a:spcPct val="107000"/>
                        </a:lnSpc>
                        <a:spcAft>
                          <a:spcPts val="0"/>
                        </a:spcAft>
                      </a:pPr>
                      <a:r>
                        <a:rPr lang="pt-PT" sz="1800" dirty="0" smtClean="0">
                          <a:solidFill>
                            <a:schemeClr val="tx1"/>
                          </a:solidFill>
                          <a:effectLst/>
                        </a:rPr>
                        <a:t>38.7±0.5</a:t>
                      </a:r>
                      <a:endParaRPr lang="pt-P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pt-PT" sz="1800" dirty="0" smtClean="0">
                          <a:solidFill>
                            <a:schemeClr val="tx1"/>
                          </a:solidFill>
                          <a:effectLst/>
                        </a:rPr>
                        <a:t>2435±71</a:t>
                      </a:r>
                      <a:endParaRPr lang="pt-P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pt-PT" sz="1800" dirty="0" smtClean="0">
                          <a:solidFill>
                            <a:schemeClr val="tx1"/>
                          </a:solidFill>
                          <a:effectLst/>
                        </a:rPr>
                        <a:t>16.2±0.3</a:t>
                      </a:r>
                      <a:endParaRPr lang="pt-P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pt-PT" sz="1800" dirty="0" smtClean="0">
                          <a:solidFill>
                            <a:schemeClr val="tx1"/>
                          </a:solidFill>
                          <a:effectLst/>
                        </a:rPr>
                        <a:t>16.2±0.3</a:t>
                      </a:r>
                      <a:endParaRPr lang="pt-P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431800">
                <a:tc>
                  <a:txBody>
                    <a:bodyPr/>
                    <a:lstStyle/>
                    <a:p>
                      <a:pPr algn="ctr">
                        <a:lnSpc>
                          <a:spcPct val="107000"/>
                        </a:lnSpc>
                        <a:spcAft>
                          <a:spcPts val="0"/>
                        </a:spcAft>
                      </a:pPr>
                      <a:r>
                        <a:rPr lang="pt-PT" sz="1800">
                          <a:solidFill>
                            <a:schemeClr val="tx1"/>
                          </a:solidFill>
                          <a:effectLst/>
                        </a:rPr>
                        <a:t>Ursolic acid</a:t>
                      </a:r>
                    </a:p>
                    <a:p>
                      <a:pPr algn="ctr">
                        <a:lnSpc>
                          <a:spcPct val="107000"/>
                        </a:lnSpc>
                        <a:spcAft>
                          <a:spcPts val="0"/>
                        </a:spcAft>
                      </a:pPr>
                      <a:r>
                        <a:rPr lang="pt-PT" sz="1800">
                          <a:solidFill>
                            <a:schemeClr val="tx1"/>
                          </a:solidFill>
                          <a:effectLst/>
                        </a:rPr>
                        <a:t>(positive control)</a:t>
                      </a:r>
                      <a:endParaRPr lang="pt-PT"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pt-PT"/>
                    </a:p>
                  </a:txBody>
                  <a:tcPr/>
                </a:tc>
                <a:tc>
                  <a:txBody>
                    <a:bodyPr/>
                    <a:lstStyle/>
                    <a:p>
                      <a:pPr algn="ctr">
                        <a:lnSpc>
                          <a:spcPct val="107000"/>
                        </a:lnSpc>
                        <a:spcAft>
                          <a:spcPts val="0"/>
                        </a:spcAft>
                      </a:pPr>
                      <a:r>
                        <a:rPr lang="pt-PT" sz="1800" dirty="0" smtClean="0">
                          <a:solidFill>
                            <a:schemeClr val="tx1"/>
                          </a:solidFill>
                          <a:effectLst/>
                        </a:rPr>
                        <a:t>38.7±1.7</a:t>
                      </a:r>
                      <a:endParaRPr lang="pt-P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pt-PT" sz="1800" dirty="0" smtClean="0">
                          <a:solidFill>
                            <a:schemeClr val="tx1"/>
                          </a:solidFill>
                          <a:effectLst/>
                        </a:rPr>
                        <a:t>2653±200</a:t>
                      </a:r>
                      <a:endParaRPr lang="pt-P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pt-PT" sz="1800" dirty="0" smtClean="0">
                          <a:solidFill>
                            <a:schemeClr val="tx1"/>
                          </a:solidFill>
                          <a:effectLst/>
                        </a:rPr>
                        <a:t>5.5±0.2</a:t>
                      </a:r>
                      <a:endParaRPr lang="pt-P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pt-PT" sz="1800" dirty="0" smtClean="0">
                          <a:solidFill>
                            <a:schemeClr val="tx1"/>
                          </a:solidFill>
                          <a:effectLst/>
                        </a:rPr>
                        <a:t>5.5±0.2</a:t>
                      </a:r>
                      <a:endParaRPr lang="pt-P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bl>
          </a:graphicData>
        </a:graphic>
      </p:graphicFrame>
      <p:sp>
        <p:nvSpPr>
          <p:cNvPr id="830" name="CaixaDeTexto 829">
            <a:extLst>
              <a:ext uri="{FF2B5EF4-FFF2-40B4-BE49-F238E27FC236}">
                <a16:creationId xmlns="" xmlns:a16="http://schemas.microsoft.com/office/drawing/2014/main" id="{C547A799-B859-493F-938E-8F5B1EA99208}"/>
              </a:ext>
            </a:extLst>
          </p:cNvPr>
          <p:cNvSpPr txBox="1"/>
          <p:nvPr/>
        </p:nvSpPr>
        <p:spPr>
          <a:xfrm>
            <a:off x="17667508" y="26199942"/>
            <a:ext cx="5291768" cy="707886"/>
          </a:xfrm>
          <a:prstGeom prst="rect">
            <a:avLst/>
          </a:prstGeom>
          <a:noFill/>
        </p:spPr>
        <p:txBody>
          <a:bodyPr wrap="square" rtlCol="0">
            <a:spAutoFit/>
          </a:bodyPr>
          <a:lstStyle/>
          <a:p>
            <a:pPr algn="ctr"/>
            <a:r>
              <a:rPr lang="en-US" altLang="pt-PT" sz="2000" b="1" dirty="0">
                <a:latin typeface="+mj-lt"/>
              </a:rPr>
              <a:t>Fig. 2</a:t>
            </a:r>
            <a:r>
              <a:rPr lang="en-US" altLang="pt-PT" sz="2000" dirty="0">
                <a:latin typeface="+mj-lt"/>
              </a:rPr>
              <a:t>: </a:t>
            </a:r>
            <a:r>
              <a:rPr lang="pt-PT" altLang="pt-PT" sz="2000" dirty="0" err="1">
                <a:latin typeface="+mj-lt"/>
              </a:rPr>
              <a:t>K</a:t>
            </a:r>
            <a:r>
              <a:rPr lang="pt-PT" sz="2000" dirty="0" err="1">
                <a:latin typeface="+mj-lt"/>
              </a:rPr>
              <a:t>inetic</a:t>
            </a:r>
            <a:r>
              <a:rPr lang="pt-PT" sz="2000" dirty="0">
                <a:latin typeface="+mj-lt"/>
              </a:rPr>
              <a:t> </a:t>
            </a:r>
            <a:r>
              <a:rPr lang="pt-PT" sz="2000" dirty="0" err="1">
                <a:latin typeface="+mj-lt"/>
              </a:rPr>
              <a:t>analysis</a:t>
            </a:r>
            <a:r>
              <a:rPr lang="pt-PT" sz="2000" dirty="0">
                <a:latin typeface="+mj-lt"/>
              </a:rPr>
              <a:t> </a:t>
            </a:r>
            <a:r>
              <a:rPr lang="pt-PT" sz="2000" dirty="0" err="1">
                <a:latin typeface="+mj-lt"/>
              </a:rPr>
              <a:t>of</a:t>
            </a:r>
            <a:r>
              <a:rPr lang="pt-PT" sz="2000" dirty="0">
                <a:latin typeface="+mj-lt"/>
              </a:rPr>
              <a:t> </a:t>
            </a:r>
            <a:r>
              <a:rPr lang="en-US" altLang="pt-PT" sz="2000" dirty="0" smtClean="0">
                <a:latin typeface="+mj-lt"/>
              </a:rPr>
              <a:t>PTP1B </a:t>
            </a:r>
            <a:r>
              <a:rPr lang="en-US" altLang="pt-PT" sz="2000" dirty="0">
                <a:latin typeface="+mj-lt"/>
              </a:rPr>
              <a:t>inhibition by</a:t>
            </a:r>
            <a:r>
              <a:rPr lang="pt-PT" sz="2000" dirty="0">
                <a:latin typeface="+mj-lt"/>
              </a:rPr>
              <a:t> </a:t>
            </a:r>
            <a:r>
              <a:rPr lang="pt-PT" sz="2000" dirty="0" smtClean="0">
                <a:latin typeface="+mj-lt"/>
              </a:rPr>
              <a:t>pyrazole 20.</a:t>
            </a:r>
            <a:endParaRPr lang="pt-PT" sz="2000" dirty="0">
              <a:latin typeface="+mj-lt"/>
            </a:endParaRPr>
          </a:p>
        </p:txBody>
      </p:sp>
      <p:sp>
        <p:nvSpPr>
          <p:cNvPr id="831" name="CaixaDeTexto 830">
            <a:extLst>
              <a:ext uri="{FF2B5EF4-FFF2-40B4-BE49-F238E27FC236}">
                <a16:creationId xmlns="" xmlns:a16="http://schemas.microsoft.com/office/drawing/2014/main" id="{C547A799-B859-493F-938E-8F5B1EA99208}"/>
              </a:ext>
            </a:extLst>
          </p:cNvPr>
          <p:cNvSpPr txBox="1"/>
          <p:nvPr/>
        </p:nvSpPr>
        <p:spPr>
          <a:xfrm>
            <a:off x="22876038" y="26206450"/>
            <a:ext cx="5291768" cy="707886"/>
          </a:xfrm>
          <a:prstGeom prst="rect">
            <a:avLst/>
          </a:prstGeom>
          <a:noFill/>
        </p:spPr>
        <p:txBody>
          <a:bodyPr wrap="square" rtlCol="0">
            <a:spAutoFit/>
          </a:bodyPr>
          <a:lstStyle/>
          <a:p>
            <a:pPr algn="ctr"/>
            <a:r>
              <a:rPr lang="en-US" altLang="pt-PT" sz="2000" b="1" dirty="0">
                <a:latin typeface="+mj-lt"/>
              </a:rPr>
              <a:t>Fig. </a:t>
            </a:r>
            <a:r>
              <a:rPr lang="en-US" altLang="pt-PT" sz="2000" b="1" dirty="0" smtClean="0">
                <a:latin typeface="+mj-lt"/>
              </a:rPr>
              <a:t>3</a:t>
            </a:r>
            <a:r>
              <a:rPr lang="en-US" altLang="pt-PT" sz="2000" dirty="0" smtClean="0">
                <a:latin typeface="+mj-lt"/>
              </a:rPr>
              <a:t>: </a:t>
            </a:r>
            <a:r>
              <a:rPr lang="pt-PT" altLang="pt-PT" sz="2000" dirty="0" err="1">
                <a:latin typeface="+mj-lt"/>
              </a:rPr>
              <a:t>K</a:t>
            </a:r>
            <a:r>
              <a:rPr lang="pt-PT" sz="2000" dirty="0" err="1">
                <a:latin typeface="+mj-lt"/>
              </a:rPr>
              <a:t>inetic</a:t>
            </a:r>
            <a:r>
              <a:rPr lang="pt-PT" sz="2000" dirty="0">
                <a:latin typeface="+mj-lt"/>
              </a:rPr>
              <a:t> </a:t>
            </a:r>
            <a:r>
              <a:rPr lang="pt-PT" sz="2000" dirty="0" err="1">
                <a:latin typeface="+mj-lt"/>
              </a:rPr>
              <a:t>analysis</a:t>
            </a:r>
            <a:r>
              <a:rPr lang="pt-PT" sz="2000" dirty="0">
                <a:latin typeface="+mj-lt"/>
              </a:rPr>
              <a:t> </a:t>
            </a:r>
            <a:r>
              <a:rPr lang="pt-PT" sz="2000" dirty="0" err="1">
                <a:latin typeface="+mj-lt"/>
              </a:rPr>
              <a:t>of</a:t>
            </a:r>
            <a:r>
              <a:rPr lang="pt-PT" sz="2000" dirty="0">
                <a:latin typeface="+mj-lt"/>
              </a:rPr>
              <a:t> </a:t>
            </a:r>
            <a:r>
              <a:rPr lang="en-US" altLang="pt-PT" sz="2000" dirty="0" smtClean="0">
                <a:latin typeface="+mj-lt"/>
              </a:rPr>
              <a:t>PTP1B </a:t>
            </a:r>
            <a:r>
              <a:rPr lang="en-US" altLang="pt-PT" sz="2000" dirty="0">
                <a:latin typeface="+mj-lt"/>
              </a:rPr>
              <a:t>inhibition by</a:t>
            </a:r>
            <a:r>
              <a:rPr lang="pt-PT" sz="2000" dirty="0">
                <a:latin typeface="+mj-lt"/>
              </a:rPr>
              <a:t> </a:t>
            </a:r>
            <a:r>
              <a:rPr lang="pt-PT" sz="2000" dirty="0" smtClean="0">
                <a:latin typeface="+mj-lt"/>
              </a:rPr>
              <a:t>pyrazole 22.</a:t>
            </a:r>
            <a:endParaRPr lang="pt-PT" sz="2000" dirty="0">
              <a:latin typeface="+mj-lt"/>
            </a:endParaRPr>
          </a:p>
        </p:txBody>
      </p:sp>
      <p:sp>
        <p:nvSpPr>
          <p:cNvPr id="832" name="CaixaDeTexto 831">
            <a:extLst>
              <a:ext uri="{FF2B5EF4-FFF2-40B4-BE49-F238E27FC236}">
                <a16:creationId xmlns="" xmlns:a16="http://schemas.microsoft.com/office/drawing/2014/main" id="{C547A799-B859-493F-938E-8F5B1EA99208}"/>
              </a:ext>
            </a:extLst>
          </p:cNvPr>
          <p:cNvSpPr txBox="1"/>
          <p:nvPr/>
        </p:nvSpPr>
        <p:spPr>
          <a:xfrm>
            <a:off x="21309806" y="30854650"/>
            <a:ext cx="4766065" cy="707886"/>
          </a:xfrm>
          <a:prstGeom prst="rect">
            <a:avLst/>
          </a:prstGeom>
          <a:noFill/>
        </p:spPr>
        <p:txBody>
          <a:bodyPr wrap="square" rtlCol="0">
            <a:spAutoFit/>
          </a:bodyPr>
          <a:lstStyle/>
          <a:p>
            <a:pPr algn="ctr"/>
            <a:r>
              <a:rPr lang="en-US" altLang="pt-PT" sz="2000" b="1" dirty="0">
                <a:latin typeface="+mj-lt"/>
              </a:rPr>
              <a:t>Fig. </a:t>
            </a:r>
            <a:r>
              <a:rPr lang="en-US" altLang="pt-PT" sz="2000" b="1" dirty="0" smtClean="0">
                <a:latin typeface="+mj-lt"/>
              </a:rPr>
              <a:t>4</a:t>
            </a:r>
            <a:r>
              <a:rPr lang="en-US" altLang="pt-PT" sz="2000" dirty="0" smtClean="0">
                <a:latin typeface="+mj-lt"/>
              </a:rPr>
              <a:t>: </a:t>
            </a:r>
            <a:r>
              <a:rPr lang="pt-PT" altLang="pt-PT" sz="2000" dirty="0" err="1">
                <a:latin typeface="+mj-lt"/>
              </a:rPr>
              <a:t>K</a:t>
            </a:r>
            <a:r>
              <a:rPr lang="pt-PT" sz="2000" dirty="0" err="1">
                <a:latin typeface="+mj-lt"/>
              </a:rPr>
              <a:t>inetic</a:t>
            </a:r>
            <a:r>
              <a:rPr lang="pt-PT" sz="2000" dirty="0">
                <a:latin typeface="+mj-lt"/>
              </a:rPr>
              <a:t> </a:t>
            </a:r>
            <a:r>
              <a:rPr lang="pt-PT" sz="2000" dirty="0" err="1">
                <a:latin typeface="+mj-lt"/>
              </a:rPr>
              <a:t>analysis</a:t>
            </a:r>
            <a:r>
              <a:rPr lang="pt-PT" sz="2000" dirty="0">
                <a:latin typeface="+mj-lt"/>
              </a:rPr>
              <a:t> </a:t>
            </a:r>
            <a:r>
              <a:rPr lang="pt-PT" sz="2000" dirty="0" err="1">
                <a:latin typeface="+mj-lt"/>
              </a:rPr>
              <a:t>of</a:t>
            </a:r>
            <a:r>
              <a:rPr lang="pt-PT" sz="2000" dirty="0">
                <a:latin typeface="+mj-lt"/>
              </a:rPr>
              <a:t> </a:t>
            </a:r>
            <a:r>
              <a:rPr lang="en-US" altLang="pt-PT" sz="2000" dirty="0" smtClean="0">
                <a:latin typeface="+mj-lt"/>
              </a:rPr>
              <a:t>PTP1B </a:t>
            </a:r>
            <a:r>
              <a:rPr lang="en-US" altLang="pt-PT" sz="2000" dirty="0">
                <a:latin typeface="+mj-lt"/>
              </a:rPr>
              <a:t>inhibition by</a:t>
            </a:r>
            <a:r>
              <a:rPr lang="pt-PT" sz="2000" dirty="0">
                <a:latin typeface="+mj-lt"/>
              </a:rPr>
              <a:t> </a:t>
            </a:r>
            <a:r>
              <a:rPr lang="pt-PT" sz="2000" dirty="0" err="1" smtClean="0">
                <a:latin typeface="+mj-lt"/>
              </a:rPr>
              <a:t>the</a:t>
            </a:r>
            <a:r>
              <a:rPr lang="pt-PT" sz="2000" dirty="0" smtClean="0">
                <a:latin typeface="+mj-lt"/>
              </a:rPr>
              <a:t> positive </a:t>
            </a:r>
            <a:r>
              <a:rPr lang="pt-PT" sz="2000" dirty="0" err="1" smtClean="0">
                <a:latin typeface="+mj-lt"/>
              </a:rPr>
              <a:t>control</a:t>
            </a:r>
            <a:r>
              <a:rPr lang="pt-PT" sz="2000" dirty="0" smtClean="0">
                <a:latin typeface="+mj-lt"/>
              </a:rPr>
              <a:t>, </a:t>
            </a:r>
            <a:r>
              <a:rPr lang="pt-PT" sz="2000" dirty="0" err="1" smtClean="0">
                <a:latin typeface="+mj-lt"/>
              </a:rPr>
              <a:t>ursolic</a:t>
            </a:r>
            <a:r>
              <a:rPr lang="pt-PT" sz="2000" dirty="0" smtClean="0">
                <a:latin typeface="+mj-lt"/>
              </a:rPr>
              <a:t> </a:t>
            </a:r>
            <a:r>
              <a:rPr lang="pt-PT" sz="2000" dirty="0" err="1" smtClean="0">
                <a:latin typeface="+mj-lt"/>
              </a:rPr>
              <a:t>acid</a:t>
            </a:r>
            <a:r>
              <a:rPr lang="pt-PT" sz="2000" dirty="0" smtClean="0">
                <a:latin typeface="+mj-lt"/>
              </a:rPr>
              <a:t>.</a:t>
            </a:r>
            <a:endParaRPr lang="pt-PT" sz="2000" dirty="0">
              <a:latin typeface="+mj-lt"/>
            </a:endParaRPr>
          </a:p>
        </p:txBody>
      </p:sp>
      <p:grpSp>
        <p:nvGrpSpPr>
          <p:cNvPr id="1157" name="Grupo 1156"/>
          <p:cNvGrpSpPr/>
          <p:nvPr/>
        </p:nvGrpSpPr>
        <p:grpSpPr>
          <a:xfrm>
            <a:off x="18338006" y="21910848"/>
            <a:ext cx="3933032" cy="3657396"/>
            <a:chOff x="18338006" y="22139448"/>
            <a:chExt cx="3933032" cy="3657396"/>
          </a:xfrm>
        </p:grpSpPr>
        <p:sp>
          <p:nvSpPr>
            <p:cNvPr id="1156" name="Retângulo 1155"/>
            <p:cNvSpPr/>
            <p:nvPr/>
          </p:nvSpPr>
          <p:spPr>
            <a:xfrm>
              <a:off x="18338006" y="22139448"/>
              <a:ext cx="3892811" cy="3657396"/>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aphicFrame>
          <p:nvGraphicFramePr>
            <p:cNvPr id="819" name="Objeto 818"/>
            <p:cNvGraphicFramePr>
              <a:graphicFrameLocks noChangeAspect="1"/>
            </p:cNvGraphicFramePr>
            <p:nvPr>
              <p:extLst>
                <p:ext uri="{D42A27DB-BD31-4B8C-83A1-F6EECF244321}">
                  <p14:modId xmlns:p14="http://schemas.microsoft.com/office/powerpoint/2010/main" val="3564492029"/>
                </p:ext>
              </p:extLst>
            </p:nvPr>
          </p:nvGraphicFramePr>
          <p:xfrm>
            <a:off x="18384838" y="22172206"/>
            <a:ext cx="3886200" cy="3444875"/>
          </p:xfrm>
          <a:graphic>
            <a:graphicData uri="http://schemas.openxmlformats.org/presentationml/2006/ole">
              <mc:AlternateContent xmlns:mc="http://schemas.openxmlformats.org/markup-compatibility/2006">
                <mc:Choice xmlns:v="urn:schemas-microsoft-com:vml" Requires="v">
                  <p:oleObj spid="_x0000_s1392" name="Prism 6" r:id="rId26" imgW="3886224" imgH="3445594" progId="Prism6.Document">
                    <p:embed/>
                  </p:oleObj>
                </mc:Choice>
                <mc:Fallback>
                  <p:oleObj name="Prism 6" r:id="rId26" imgW="3886224" imgH="3445594" progId="Prism6.Document">
                    <p:embed/>
                    <p:pic>
                      <p:nvPicPr>
                        <p:cNvPr id="0" name=""/>
                        <p:cNvPicPr/>
                        <p:nvPr/>
                      </p:nvPicPr>
                      <p:blipFill>
                        <a:blip r:embed="rId27"/>
                        <a:stretch>
                          <a:fillRect/>
                        </a:stretch>
                      </p:blipFill>
                      <p:spPr>
                        <a:xfrm>
                          <a:off x="18384838" y="22172206"/>
                          <a:ext cx="3886200" cy="3444875"/>
                        </a:xfrm>
                        <a:prstGeom prst="rect">
                          <a:avLst/>
                        </a:prstGeom>
                      </p:spPr>
                    </p:pic>
                  </p:oleObj>
                </mc:Fallback>
              </mc:AlternateContent>
            </a:graphicData>
          </a:graphic>
        </p:graphicFrame>
      </p:grpSp>
      <p:grpSp>
        <p:nvGrpSpPr>
          <p:cNvPr id="1158" name="Grupo 1157"/>
          <p:cNvGrpSpPr/>
          <p:nvPr/>
        </p:nvGrpSpPr>
        <p:grpSpPr>
          <a:xfrm>
            <a:off x="23512995" y="21910848"/>
            <a:ext cx="3934679" cy="3657396"/>
            <a:chOff x="23512995" y="22139448"/>
            <a:chExt cx="3934679" cy="3657396"/>
          </a:xfrm>
        </p:grpSpPr>
        <p:sp>
          <p:nvSpPr>
            <p:cNvPr id="833" name="Retângulo 832"/>
            <p:cNvSpPr/>
            <p:nvPr/>
          </p:nvSpPr>
          <p:spPr>
            <a:xfrm>
              <a:off x="23512995" y="22139448"/>
              <a:ext cx="3892811" cy="3657396"/>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aphicFrame>
          <p:nvGraphicFramePr>
            <p:cNvPr id="820" name="Objeto 819"/>
            <p:cNvGraphicFramePr>
              <a:graphicFrameLocks noChangeAspect="1"/>
            </p:cNvGraphicFramePr>
            <p:nvPr>
              <p:extLst>
                <p:ext uri="{D42A27DB-BD31-4B8C-83A1-F6EECF244321}">
                  <p14:modId xmlns:p14="http://schemas.microsoft.com/office/powerpoint/2010/main" val="2651022913"/>
                </p:ext>
              </p:extLst>
            </p:nvPr>
          </p:nvGraphicFramePr>
          <p:xfrm>
            <a:off x="23561474" y="22167850"/>
            <a:ext cx="3886200" cy="3468688"/>
          </p:xfrm>
          <a:graphic>
            <a:graphicData uri="http://schemas.openxmlformats.org/presentationml/2006/ole">
              <mc:AlternateContent xmlns:mc="http://schemas.openxmlformats.org/markup-compatibility/2006">
                <mc:Choice xmlns:v="urn:schemas-microsoft-com:vml" Requires="v">
                  <p:oleObj spid="_x0000_s1393" name="Prism 6" r:id="rId28" imgW="3886224" imgH="3468644" progId="Prism6.Document">
                    <p:embed/>
                  </p:oleObj>
                </mc:Choice>
                <mc:Fallback>
                  <p:oleObj name="Prism 6" r:id="rId28" imgW="3886224" imgH="3468644" progId="Prism6.Document">
                    <p:embed/>
                    <p:pic>
                      <p:nvPicPr>
                        <p:cNvPr id="0" name=""/>
                        <p:cNvPicPr/>
                        <p:nvPr/>
                      </p:nvPicPr>
                      <p:blipFill>
                        <a:blip r:embed="rId29"/>
                        <a:stretch>
                          <a:fillRect/>
                        </a:stretch>
                      </p:blipFill>
                      <p:spPr>
                        <a:xfrm>
                          <a:off x="23561474" y="22167850"/>
                          <a:ext cx="3886200" cy="3468688"/>
                        </a:xfrm>
                        <a:prstGeom prst="rect">
                          <a:avLst/>
                        </a:prstGeom>
                      </p:spPr>
                    </p:pic>
                  </p:oleObj>
                </mc:Fallback>
              </mc:AlternateContent>
            </a:graphicData>
          </a:graphic>
        </p:graphicFrame>
      </p:grpSp>
      <p:sp>
        <p:nvSpPr>
          <p:cNvPr id="1159" name="Retângulo 1158"/>
          <p:cNvSpPr/>
          <p:nvPr/>
        </p:nvSpPr>
        <p:spPr>
          <a:xfrm>
            <a:off x="11251406" y="29406851"/>
            <a:ext cx="5630585" cy="2013572"/>
          </a:xfrm>
          <a:prstGeom prst="rect">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60" name="Retângulo 1159"/>
          <p:cNvSpPr/>
          <p:nvPr/>
        </p:nvSpPr>
        <p:spPr>
          <a:xfrm>
            <a:off x="2031206" y="35483740"/>
            <a:ext cx="14850786" cy="369332"/>
          </a:xfrm>
          <a:prstGeom prst="rect">
            <a:avLst/>
          </a:prstGeom>
        </p:spPr>
        <p:txBody>
          <a:bodyPr wrap="square">
            <a:spAutoFit/>
          </a:bodyPr>
          <a:lstStyle/>
          <a:p>
            <a:pPr algn="ctr"/>
            <a:r>
              <a:rPr lang="en-GB" sz="1800" i="1" dirty="0">
                <a:latin typeface="Arial" panose="020B0604020202020204" pitchFamily="34" charset="0"/>
                <a:ea typeface="Calibri" panose="020F0502020204030204" pitchFamily="34" charset="0"/>
              </a:rPr>
              <a:t>The IC</a:t>
            </a:r>
            <a:r>
              <a:rPr lang="en-GB" sz="1800" i="1" baseline="-25000" dirty="0">
                <a:latin typeface="Arial" panose="020B0604020202020204" pitchFamily="34" charset="0"/>
                <a:ea typeface="Calibri" panose="020F0502020204030204" pitchFamily="34" charset="0"/>
              </a:rPr>
              <a:t>50</a:t>
            </a:r>
            <a:r>
              <a:rPr lang="en-GB" sz="1800" i="1" dirty="0">
                <a:latin typeface="Arial" panose="020B0604020202020204" pitchFamily="34" charset="0"/>
                <a:ea typeface="Calibri" panose="020F0502020204030204" pitchFamily="34" charset="0"/>
              </a:rPr>
              <a:t> with different lowercase superscript letters are statistically different from each other (p</a:t>
            </a:r>
            <a:r>
              <a:rPr lang="en-GB" sz="1800" i="1" dirty="0">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GB" sz="1800" i="1" dirty="0">
                <a:latin typeface="Arial" panose="020B0604020202020204" pitchFamily="34" charset="0"/>
                <a:ea typeface="Calibri" panose="020F0502020204030204" pitchFamily="34" charset="0"/>
              </a:rPr>
              <a:t>0.05).</a:t>
            </a:r>
            <a:endParaRPr lang="pt-PT" sz="1800" dirty="0"/>
          </a:p>
        </p:txBody>
      </p:sp>
      <p:grpSp>
        <p:nvGrpSpPr>
          <p:cNvPr id="838" name="Grupo 837"/>
          <p:cNvGrpSpPr/>
          <p:nvPr/>
        </p:nvGrpSpPr>
        <p:grpSpPr>
          <a:xfrm rot="3701971">
            <a:off x="9422184" y="16293002"/>
            <a:ext cx="2013336" cy="2371644"/>
            <a:chOff x="3423417" y="3766474"/>
            <a:chExt cx="521858" cy="784881"/>
          </a:xfrm>
        </p:grpSpPr>
        <p:grpSp>
          <p:nvGrpSpPr>
            <p:cNvPr id="839" name="Group 72"/>
            <p:cNvGrpSpPr>
              <a:grpSpLocks/>
            </p:cNvGrpSpPr>
            <p:nvPr/>
          </p:nvGrpSpPr>
          <p:grpSpPr bwMode="auto">
            <a:xfrm>
              <a:off x="3423417" y="3867665"/>
              <a:ext cx="521858" cy="640098"/>
              <a:chOff x="4506" y="1908"/>
              <a:chExt cx="749" cy="817"/>
            </a:xfrm>
          </p:grpSpPr>
          <p:sp>
            <p:nvSpPr>
              <p:cNvPr id="841" name="Freeform 73"/>
              <p:cNvSpPr>
                <a:spLocks/>
              </p:cNvSpPr>
              <p:nvPr/>
            </p:nvSpPr>
            <p:spPr bwMode="auto">
              <a:xfrm>
                <a:off x="4506" y="1908"/>
                <a:ext cx="749" cy="817"/>
              </a:xfrm>
              <a:custGeom>
                <a:avLst/>
                <a:gdLst>
                  <a:gd name="T0" fmla="*/ 1764 w 335"/>
                  <a:gd name="T1" fmla="*/ 403 h 343"/>
                  <a:gd name="T2" fmla="*/ 885 w 335"/>
                  <a:gd name="T3" fmla="*/ 312 h 343"/>
                  <a:gd name="T4" fmla="*/ 805 w 335"/>
                  <a:gd name="T5" fmla="*/ 624 h 343"/>
                  <a:gd name="T6" fmla="*/ 425 w 335"/>
                  <a:gd name="T7" fmla="*/ 703 h 343"/>
                  <a:gd name="T8" fmla="*/ 470 w 335"/>
                  <a:gd name="T9" fmla="*/ 1067 h 343"/>
                  <a:gd name="T10" fmla="*/ 170 w 335"/>
                  <a:gd name="T11" fmla="*/ 1243 h 343"/>
                  <a:gd name="T12" fmla="*/ 380 w 335"/>
                  <a:gd name="T13" fmla="*/ 1663 h 343"/>
                  <a:gd name="T14" fmla="*/ 20 w 335"/>
                  <a:gd name="T15" fmla="*/ 2151 h 343"/>
                  <a:gd name="T16" fmla="*/ 470 w 335"/>
                  <a:gd name="T17" fmla="*/ 2961 h 343"/>
                  <a:gd name="T18" fmla="*/ 841 w 335"/>
                  <a:gd name="T19" fmla="*/ 3621 h 343"/>
                  <a:gd name="T20" fmla="*/ 1295 w 335"/>
                  <a:gd name="T21" fmla="*/ 4488 h 343"/>
                  <a:gd name="T22" fmla="*/ 2044 w 335"/>
                  <a:gd name="T23" fmla="*/ 4471 h 343"/>
                  <a:gd name="T24" fmla="*/ 2605 w 335"/>
                  <a:gd name="T25" fmla="*/ 3432 h 343"/>
                  <a:gd name="T26" fmla="*/ 3309 w 335"/>
                  <a:gd name="T27" fmla="*/ 2258 h 343"/>
                  <a:gd name="T28" fmla="*/ 3644 w 335"/>
                  <a:gd name="T29" fmla="*/ 1741 h 343"/>
                  <a:gd name="T30" fmla="*/ 3653 w 335"/>
                  <a:gd name="T31" fmla="*/ 1124 h 343"/>
                  <a:gd name="T32" fmla="*/ 3300 w 335"/>
                  <a:gd name="T33" fmla="*/ 341 h 343"/>
                  <a:gd name="T34" fmla="*/ 2884 w 335"/>
                  <a:gd name="T35" fmla="*/ 448 h 343"/>
                  <a:gd name="T36" fmla="*/ 2625 w 335"/>
                  <a:gd name="T37" fmla="*/ 29 h 343"/>
                  <a:gd name="T38" fmla="*/ 2281 w 335"/>
                  <a:gd name="T39" fmla="*/ 272 h 343"/>
                  <a:gd name="T40" fmla="*/ 1764 w 335"/>
                  <a:gd name="T41" fmla="*/ 403 h 3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35" h="343">
                    <a:moveTo>
                      <a:pt x="158" y="30"/>
                    </a:moveTo>
                    <a:cubicBezTo>
                      <a:pt x="128" y="22"/>
                      <a:pt x="87" y="17"/>
                      <a:pt x="79" y="23"/>
                    </a:cubicBezTo>
                    <a:cubicBezTo>
                      <a:pt x="69" y="31"/>
                      <a:pt x="80" y="38"/>
                      <a:pt x="72" y="46"/>
                    </a:cubicBezTo>
                    <a:cubicBezTo>
                      <a:pt x="63" y="55"/>
                      <a:pt x="42" y="45"/>
                      <a:pt x="38" y="52"/>
                    </a:cubicBezTo>
                    <a:cubicBezTo>
                      <a:pt x="33" y="62"/>
                      <a:pt x="48" y="72"/>
                      <a:pt x="42" y="79"/>
                    </a:cubicBezTo>
                    <a:cubicBezTo>
                      <a:pt x="37" y="85"/>
                      <a:pt x="20" y="76"/>
                      <a:pt x="15" y="92"/>
                    </a:cubicBezTo>
                    <a:cubicBezTo>
                      <a:pt x="10" y="107"/>
                      <a:pt x="35" y="114"/>
                      <a:pt x="34" y="123"/>
                    </a:cubicBezTo>
                    <a:cubicBezTo>
                      <a:pt x="32" y="141"/>
                      <a:pt x="0" y="136"/>
                      <a:pt x="2" y="159"/>
                    </a:cubicBezTo>
                    <a:cubicBezTo>
                      <a:pt x="4" y="185"/>
                      <a:pt x="23" y="201"/>
                      <a:pt x="42" y="219"/>
                    </a:cubicBezTo>
                    <a:cubicBezTo>
                      <a:pt x="58" y="235"/>
                      <a:pt x="69" y="247"/>
                      <a:pt x="75" y="268"/>
                    </a:cubicBezTo>
                    <a:cubicBezTo>
                      <a:pt x="82" y="294"/>
                      <a:pt x="89" y="320"/>
                      <a:pt x="116" y="332"/>
                    </a:cubicBezTo>
                    <a:cubicBezTo>
                      <a:pt x="137" y="342"/>
                      <a:pt x="162" y="343"/>
                      <a:pt x="183" y="331"/>
                    </a:cubicBezTo>
                    <a:cubicBezTo>
                      <a:pt x="212" y="315"/>
                      <a:pt x="230" y="265"/>
                      <a:pt x="233" y="254"/>
                    </a:cubicBezTo>
                    <a:cubicBezTo>
                      <a:pt x="242" y="227"/>
                      <a:pt x="259" y="181"/>
                      <a:pt x="296" y="167"/>
                    </a:cubicBezTo>
                    <a:cubicBezTo>
                      <a:pt x="317" y="161"/>
                      <a:pt x="316" y="145"/>
                      <a:pt x="326" y="129"/>
                    </a:cubicBezTo>
                    <a:cubicBezTo>
                      <a:pt x="333" y="118"/>
                      <a:pt x="335" y="96"/>
                      <a:pt x="327" y="83"/>
                    </a:cubicBezTo>
                    <a:cubicBezTo>
                      <a:pt x="310" y="59"/>
                      <a:pt x="305" y="26"/>
                      <a:pt x="295" y="25"/>
                    </a:cubicBezTo>
                    <a:cubicBezTo>
                      <a:pt x="285" y="23"/>
                      <a:pt x="272" y="38"/>
                      <a:pt x="258" y="33"/>
                    </a:cubicBezTo>
                    <a:cubicBezTo>
                      <a:pt x="243" y="29"/>
                      <a:pt x="246" y="5"/>
                      <a:pt x="235" y="2"/>
                    </a:cubicBezTo>
                    <a:cubicBezTo>
                      <a:pt x="225" y="0"/>
                      <a:pt x="214" y="10"/>
                      <a:pt x="204" y="20"/>
                    </a:cubicBezTo>
                    <a:cubicBezTo>
                      <a:pt x="191" y="33"/>
                      <a:pt x="168" y="33"/>
                      <a:pt x="158" y="30"/>
                    </a:cubicBezTo>
                    <a:close/>
                  </a:path>
                </a:pathLst>
              </a:custGeom>
              <a:solidFill>
                <a:srgbClr val="DE00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842" name="Freeform 74"/>
              <p:cNvSpPr>
                <a:spLocks/>
              </p:cNvSpPr>
              <p:nvPr/>
            </p:nvSpPr>
            <p:spPr bwMode="auto">
              <a:xfrm>
                <a:off x="4530" y="1931"/>
                <a:ext cx="533" cy="751"/>
              </a:xfrm>
              <a:custGeom>
                <a:avLst/>
                <a:gdLst>
                  <a:gd name="T0" fmla="*/ 2484 w 238"/>
                  <a:gd name="T1" fmla="*/ 29 h 315"/>
                  <a:gd name="T2" fmla="*/ 2157 w 238"/>
                  <a:gd name="T3" fmla="*/ 246 h 315"/>
                  <a:gd name="T4" fmla="*/ 1651 w 238"/>
                  <a:gd name="T5" fmla="*/ 393 h 315"/>
                  <a:gd name="T6" fmla="*/ 817 w 238"/>
                  <a:gd name="T7" fmla="*/ 312 h 315"/>
                  <a:gd name="T8" fmla="*/ 752 w 238"/>
                  <a:gd name="T9" fmla="*/ 608 h 315"/>
                  <a:gd name="T10" fmla="*/ 392 w 238"/>
                  <a:gd name="T11" fmla="*/ 677 h 315"/>
                  <a:gd name="T12" fmla="*/ 437 w 238"/>
                  <a:gd name="T13" fmla="*/ 1018 h 315"/>
                  <a:gd name="T14" fmla="*/ 155 w 238"/>
                  <a:gd name="T15" fmla="*/ 1178 h 315"/>
                  <a:gd name="T16" fmla="*/ 347 w 238"/>
                  <a:gd name="T17" fmla="*/ 1574 h 315"/>
                  <a:gd name="T18" fmla="*/ 20 w 238"/>
                  <a:gd name="T19" fmla="*/ 2036 h 315"/>
                  <a:gd name="T20" fmla="*/ 437 w 238"/>
                  <a:gd name="T21" fmla="*/ 2792 h 315"/>
                  <a:gd name="T22" fmla="*/ 788 w 238"/>
                  <a:gd name="T23" fmla="*/ 3416 h 315"/>
                  <a:gd name="T24" fmla="*/ 1214 w 238"/>
                  <a:gd name="T25" fmla="*/ 4213 h 315"/>
                  <a:gd name="T26" fmla="*/ 1324 w 238"/>
                  <a:gd name="T27" fmla="*/ 4268 h 315"/>
                  <a:gd name="T28" fmla="*/ 853 w 238"/>
                  <a:gd name="T29" fmla="*/ 3035 h 315"/>
                  <a:gd name="T30" fmla="*/ 598 w 238"/>
                  <a:gd name="T31" fmla="*/ 2320 h 315"/>
                  <a:gd name="T32" fmla="*/ 761 w 238"/>
                  <a:gd name="T33" fmla="*/ 1841 h 315"/>
                  <a:gd name="T34" fmla="*/ 842 w 238"/>
                  <a:gd name="T35" fmla="*/ 1302 h 315"/>
                  <a:gd name="T36" fmla="*/ 1097 w 238"/>
                  <a:gd name="T37" fmla="*/ 908 h 315"/>
                  <a:gd name="T38" fmla="*/ 1234 w 238"/>
                  <a:gd name="T39" fmla="*/ 637 h 315"/>
                  <a:gd name="T40" fmla="*/ 1921 w 238"/>
                  <a:gd name="T41" fmla="*/ 567 h 315"/>
                  <a:gd name="T42" fmla="*/ 2674 w 238"/>
                  <a:gd name="T43" fmla="*/ 381 h 315"/>
                  <a:gd name="T44" fmla="*/ 2484 w 238"/>
                  <a:gd name="T45" fmla="*/ 29 h 31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38" h="315">
                    <a:moveTo>
                      <a:pt x="221" y="2"/>
                    </a:moveTo>
                    <a:cubicBezTo>
                      <a:pt x="212" y="0"/>
                      <a:pt x="201" y="9"/>
                      <a:pt x="192" y="18"/>
                    </a:cubicBezTo>
                    <a:cubicBezTo>
                      <a:pt x="180" y="30"/>
                      <a:pt x="156" y="32"/>
                      <a:pt x="147" y="29"/>
                    </a:cubicBezTo>
                    <a:cubicBezTo>
                      <a:pt x="119" y="22"/>
                      <a:pt x="80" y="18"/>
                      <a:pt x="73" y="23"/>
                    </a:cubicBezTo>
                    <a:cubicBezTo>
                      <a:pt x="64" y="31"/>
                      <a:pt x="74" y="37"/>
                      <a:pt x="67" y="45"/>
                    </a:cubicBezTo>
                    <a:cubicBezTo>
                      <a:pt x="59" y="53"/>
                      <a:pt x="38" y="43"/>
                      <a:pt x="35" y="50"/>
                    </a:cubicBezTo>
                    <a:cubicBezTo>
                      <a:pt x="31" y="60"/>
                      <a:pt x="45" y="69"/>
                      <a:pt x="39" y="75"/>
                    </a:cubicBezTo>
                    <a:cubicBezTo>
                      <a:pt x="35" y="81"/>
                      <a:pt x="18" y="79"/>
                      <a:pt x="14" y="87"/>
                    </a:cubicBezTo>
                    <a:cubicBezTo>
                      <a:pt x="10" y="95"/>
                      <a:pt x="32" y="108"/>
                      <a:pt x="31" y="116"/>
                    </a:cubicBezTo>
                    <a:cubicBezTo>
                      <a:pt x="29" y="133"/>
                      <a:pt x="0" y="128"/>
                      <a:pt x="2" y="150"/>
                    </a:cubicBezTo>
                    <a:cubicBezTo>
                      <a:pt x="4" y="174"/>
                      <a:pt x="22" y="189"/>
                      <a:pt x="39" y="206"/>
                    </a:cubicBezTo>
                    <a:cubicBezTo>
                      <a:pt x="53" y="220"/>
                      <a:pt x="64" y="231"/>
                      <a:pt x="70" y="252"/>
                    </a:cubicBezTo>
                    <a:cubicBezTo>
                      <a:pt x="77" y="275"/>
                      <a:pt x="83" y="300"/>
                      <a:pt x="108" y="311"/>
                    </a:cubicBezTo>
                    <a:cubicBezTo>
                      <a:pt x="111" y="312"/>
                      <a:pt x="115" y="314"/>
                      <a:pt x="118" y="315"/>
                    </a:cubicBezTo>
                    <a:cubicBezTo>
                      <a:pt x="77" y="284"/>
                      <a:pt x="86" y="243"/>
                      <a:pt x="76" y="224"/>
                    </a:cubicBezTo>
                    <a:cubicBezTo>
                      <a:pt x="68" y="208"/>
                      <a:pt x="52" y="192"/>
                      <a:pt x="53" y="171"/>
                    </a:cubicBezTo>
                    <a:cubicBezTo>
                      <a:pt x="54" y="156"/>
                      <a:pt x="63" y="150"/>
                      <a:pt x="68" y="136"/>
                    </a:cubicBezTo>
                    <a:cubicBezTo>
                      <a:pt x="74" y="121"/>
                      <a:pt x="70" y="101"/>
                      <a:pt x="75" y="96"/>
                    </a:cubicBezTo>
                    <a:cubicBezTo>
                      <a:pt x="81" y="89"/>
                      <a:pt x="90" y="75"/>
                      <a:pt x="98" y="67"/>
                    </a:cubicBezTo>
                    <a:cubicBezTo>
                      <a:pt x="106" y="59"/>
                      <a:pt x="101" y="54"/>
                      <a:pt x="110" y="47"/>
                    </a:cubicBezTo>
                    <a:cubicBezTo>
                      <a:pt x="117" y="41"/>
                      <a:pt x="143" y="50"/>
                      <a:pt x="171" y="42"/>
                    </a:cubicBezTo>
                    <a:cubicBezTo>
                      <a:pt x="200" y="34"/>
                      <a:pt x="218" y="4"/>
                      <a:pt x="238" y="28"/>
                    </a:cubicBezTo>
                    <a:cubicBezTo>
                      <a:pt x="229" y="21"/>
                      <a:pt x="230" y="4"/>
                      <a:pt x="221" y="2"/>
                    </a:cubicBezTo>
                    <a:close/>
                  </a:path>
                </a:pathLst>
              </a:custGeom>
              <a:solidFill>
                <a:srgbClr val="F5BB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843" name="Freeform 75"/>
              <p:cNvSpPr>
                <a:spLocks/>
              </p:cNvSpPr>
              <p:nvPr/>
            </p:nvSpPr>
            <p:spPr bwMode="auto">
              <a:xfrm>
                <a:off x="4817" y="2084"/>
                <a:ext cx="427" cy="617"/>
              </a:xfrm>
              <a:custGeom>
                <a:avLst/>
                <a:gdLst>
                  <a:gd name="T0" fmla="*/ 0 w 191"/>
                  <a:gd name="T1" fmla="*/ 3461 h 259"/>
                  <a:gd name="T2" fmla="*/ 805 w 191"/>
                  <a:gd name="T3" fmla="*/ 2878 h 259"/>
                  <a:gd name="T4" fmla="*/ 1075 w 191"/>
                  <a:gd name="T5" fmla="*/ 2094 h 259"/>
                  <a:gd name="T6" fmla="*/ 1554 w 191"/>
                  <a:gd name="T7" fmla="*/ 1260 h 259"/>
                  <a:gd name="T8" fmla="*/ 1925 w 191"/>
                  <a:gd name="T9" fmla="*/ 977 h 259"/>
                  <a:gd name="T10" fmla="*/ 2099 w 191"/>
                  <a:gd name="T11" fmla="*/ 500 h 259"/>
                  <a:gd name="T12" fmla="*/ 1979 w 191"/>
                  <a:gd name="T13" fmla="*/ 0 h 259"/>
                  <a:gd name="T14" fmla="*/ 1775 w 191"/>
                  <a:gd name="T15" fmla="*/ 743 h 259"/>
                  <a:gd name="T16" fmla="*/ 1015 w 191"/>
                  <a:gd name="T17" fmla="*/ 1301 h 259"/>
                  <a:gd name="T18" fmla="*/ 635 w 191"/>
                  <a:gd name="T19" fmla="*/ 2701 h 259"/>
                  <a:gd name="T20" fmla="*/ 0 w 191"/>
                  <a:gd name="T21" fmla="*/ 3461 h 2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1" h="259">
                    <a:moveTo>
                      <a:pt x="0" y="256"/>
                    </a:moveTo>
                    <a:cubicBezTo>
                      <a:pt x="20" y="258"/>
                      <a:pt x="57" y="246"/>
                      <a:pt x="72" y="213"/>
                    </a:cubicBezTo>
                    <a:cubicBezTo>
                      <a:pt x="86" y="180"/>
                      <a:pt x="84" y="182"/>
                      <a:pt x="96" y="155"/>
                    </a:cubicBezTo>
                    <a:cubicBezTo>
                      <a:pt x="108" y="128"/>
                      <a:pt x="120" y="103"/>
                      <a:pt x="139" y="93"/>
                    </a:cubicBezTo>
                    <a:cubicBezTo>
                      <a:pt x="158" y="84"/>
                      <a:pt x="164" y="89"/>
                      <a:pt x="172" y="72"/>
                    </a:cubicBezTo>
                    <a:cubicBezTo>
                      <a:pt x="180" y="56"/>
                      <a:pt x="186" y="48"/>
                      <a:pt x="188" y="37"/>
                    </a:cubicBezTo>
                    <a:cubicBezTo>
                      <a:pt x="191" y="27"/>
                      <a:pt x="185" y="13"/>
                      <a:pt x="177" y="0"/>
                    </a:cubicBezTo>
                    <a:cubicBezTo>
                      <a:pt x="184" y="19"/>
                      <a:pt x="179" y="34"/>
                      <a:pt x="159" y="55"/>
                    </a:cubicBezTo>
                    <a:cubicBezTo>
                      <a:pt x="139" y="76"/>
                      <a:pt x="108" y="72"/>
                      <a:pt x="91" y="96"/>
                    </a:cubicBezTo>
                    <a:cubicBezTo>
                      <a:pt x="73" y="121"/>
                      <a:pt x="73" y="167"/>
                      <a:pt x="57" y="200"/>
                    </a:cubicBezTo>
                    <a:cubicBezTo>
                      <a:pt x="41" y="234"/>
                      <a:pt x="14" y="259"/>
                      <a:pt x="0" y="256"/>
                    </a:cubicBezTo>
                    <a:close/>
                  </a:path>
                </a:pathLst>
              </a:custGeom>
              <a:solidFill>
                <a:srgbClr val="C304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844" name="Freeform 76"/>
              <p:cNvSpPr>
                <a:spLocks/>
              </p:cNvSpPr>
              <p:nvPr/>
            </p:nvSpPr>
            <p:spPr bwMode="auto">
              <a:xfrm>
                <a:off x="4582" y="2022"/>
                <a:ext cx="188" cy="379"/>
              </a:xfrm>
              <a:custGeom>
                <a:avLst/>
                <a:gdLst>
                  <a:gd name="T0" fmla="*/ 291 w 84"/>
                  <a:gd name="T1" fmla="*/ 353 h 159"/>
                  <a:gd name="T2" fmla="*/ 255 w 84"/>
                  <a:gd name="T3" fmla="*/ 625 h 159"/>
                  <a:gd name="T4" fmla="*/ 101 w 84"/>
                  <a:gd name="T5" fmla="*/ 772 h 159"/>
                  <a:gd name="T6" fmla="*/ 181 w 84"/>
                  <a:gd name="T7" fmla="*/ 949 h 159"/>
                  <a:gd name="T8" fmla="*/ 181 w 84"/>
                  <a:gd name="T9" fmla="*/ 1194 h 159"/>
                  <a:gd name="T10" fmla="*/ 0 w 84"/>
                  <a:gd name="T11" fmla="*/ 1635 h 159"/>
                  <a:gd name="T12" fmla="*/ 300 w 84"/>
                  <a:gd name="T13" fmla="*/ 2152 h 159"/>
                  <a:gd name="T14" fmla="*/ 280 w 84"/>
                  <a:gd name="T15" fmla="*/ 1506 h 159"/>
                  <a:gd name="T16" fmla="*/ 372 w 84"/>
                  <a:gd name="T17" fmla="*/ 891 h 159"/>
                  <a:gd name="T18" fmla="*/ 615 w 84"/>
                  <a:gd name="T19" fmla="*/ 460 h 159"/>
                  <a:gd name="T20" fmla="*/ 942 w 84"/>
                  <a:gd name="T21" fmla="*/ 29 h 159"/>
                  <a:gd name="T22" fmla="*/ 392 w 84"/>
                  <a:gd name="T23" fmla="*/ 284 h 1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4" h="159">
                    <a:moveTo>
                      <a:pt x="26" y="26"/>
                    </a:moveTo>
                    <a:cubicBezTo>
                      <a:pt x="28" y="33"/>
                      <a:pt x="27" y="40"/>
                      <a:pt x="23" y="46"/>
                    </a:cubicBezTo>
                    <a:cubicBezTo>
                      <a:pt x="20" y="49"/>
                      <a:pt x="10" y="53"/>
                      <a:pt x="9" y="57"/>
                    </a:cubicBezTo>
                    <a:cubicBezTo>
                      <a:pt x="7" y="63"/>
                      <a:pt x="14" y="65"/>
                      <a:pt x="16" y="70"/>
                    </a:cubicBezTo>
                    <a:cubicBezTo>
                      <a:pt x="18" y="75"/>
                      <a:pt x="18" y="83"/>
                      <a:pt x="16" y="88"/>
                    </a:cubicBezTo>
                    <a:cubicBezTo>
                      <a:pt x="13" y="100"/>
                      <a:pt x="1" y="108"/>
                      <a:pt x="0" y="121"/>
                    </a:cubicBezTo>
                    <a:cubicBezTo>
                      <a:pt x="0" y="138"/>
                      <a:pt x="14" y="151"/>
                      <a:pt x="27" y="159"/>
                    </a:cubicBezTo>
                    <a:cubicBezTo>
                      <a:pt x="20" y="141"/>
                      <a:pt x="17" y="129"/>
                      <a:pt x="25" y="111"/>
                    </a:cubicBezTo>
                    <a:cubicBezTo>
                      <a:pt x="32" y="95"/>
                      <a:pt x="32" y="84"/>
                      <a:pt x="33" y="66"/>
                    </a:cubicBezTo>
                    <a:cubicBezTo>
                      <a:pt x="34" y="48"/>
                      <a:pt x="43" y="46"/>
                      <a:pt x="55" y="34"/>
                    </a:cubicBezTo>
                    <a:cubicBezTo>
                      <a:pt x="68" y="21"/>
                      <a:pt x="66" y="10"/>
                      <a:pt x="84" y="2"/>
                    </a:cubicBezTo>
                    <a:cubicBezTo>
                      <a:pt x="69" y="0"/>
                      <a:pt x="46" y="12"/>
                      <a:pt x="35" y="21"/>
                    </a:cubicBezTo>
                  </a:path>
                </a:pathLst>
              </a:custGeom>
              <a:solidFill>
                <a:srgbClr val="FCE6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845" name="Freeform 77"/>
              <p:cNvSpPr>
                <a:spLocks/>
              </p:cNvSpPr>
              <p:nvPr/>
            </p:nvSpPr>
            <p:spPr bwMode="auto">
              <a:xfrm>
                <a:off x="4573" y="2239"/>
                <a:ext cx="51" cy="105"/>
              </a:xfrm>
              <a:custGeom>
                <a:avLst/>
                <a:gdLst>
                  <a:gd name="T0" fmla="*/ 242 w 23"/>
                  <a:gd name="T1" fmla="*/ 0 h 44"/>
                  <a:gd name="T2" fmla="*/ 173 w 23"/>
                  <a:gd name="T3" fmla="*/ 599 h 44"/>
                  <a:gd name="T4" fmla="*/ 206 w 23"/>
                  <a:gd name="T5" fmla="*/ 325 h 44"/>
                  <a:gd name="T6" fmla="*/ 251 w 23"/>
                  <a:gd name="T7" fmla="*/ 41 h 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44">
                    <a:moveTo>
                      <a:pt x="22" y="0"/>
                    </a:moveTo>
                    <a:cubicBezTo>
                      <a:pt x="14" y="15"/>
                      <a:pt x="0" y="28"/>
                      <a:pt x="16" y="44"/>
                    </a:cubicBezTo>
                    <a:cubicBezTo>
                      <a:pt x="12" y="34"/>
                      <a:pt x="16" y="32"/>
                      <a:pt x="19" y="24"/>
                    </a:cubicBezTo>
                    <a:cubicBezTo>
                      <a:pt x="21" y="17"/>
                      <a:pt x="19" y="9"/>
                      <a:pt x="23"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846" name="Freeform 78"/>
              <p:cNvSpPr>
                <a:spLocks/>
              </p:cNvSpPr>
              <p:nvPr/>
            </p:nvSpPr>
            <p:spPr bwMode="auto">
              <a:xfrm>
                <a:off x="4617" y="2215"/>
                <a:ext cx="23" cy="17"/>
              </a:xfrm>
              <a:custGeom>
                <a:avLst/>
                <a:gdLst>
                  <a:gd name="T0" fmla="*/ 28 w 10"/>
                  <a:gd name="T1" fmla="*/ 12 h 7"/>
                  <a:gd name="T2" fmla="*/ 28 w 10"/>
                  <a:gd name="T3" fmla="*/ 100 h 7"/>
                  <a:gd name="T4" fmla="*/ 37 w 10"/>
                  <a:gd name="T5" fmla="*/ 0 h 7"/>
                  <a:gd name="T6" fmla="*/ 0 60000 65536"/>
                  <a:gd name="T7" fmla="*/ 0 60000 65536"/>
                  <a:gd name="T8" fmla="*/ 0 60000 65536"/>
                </a:gdLst>
                <a:ahLst/>
                <a:cxnLst>
                  <a:cxn ang="T6">
                    <a:pos x="T0" y="T1"/>
                  </a:cxn>
                  <a:cxn ang="T7">
                    <a:pos x="T2" y="T3"/>
                  </a:cxn>
                  <a:cxn ang="T8">
                    <a:pos x="T4" y="T5"/>
                  </a:cxn>
                </a:cxnLst>
                <a:rect l="0" t="0" r="r" b="b"/>
                <a:pathLst>
                  <a:path w="10" h="7">
                    <a:moveTo>
                      <a:pt x="2" y="1"/>
                    </a:moveTo>
                    <a:cubicBezTo>
                      <a:pt x="1" y="3"/>
                      <a:pt x="0" y="5"/>
                      <a:pt x="2" y="7"/>
                    </a:cubicBezTo>
                    <a:cubicBezTo>
                      <a:pt x="8" y="6"/>
                      <a:pt x="10"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847" name="Freeform 79"/>
              <p:cNvSpPr>
                <a:spLocks/>
              </p:cNvSpPr>
              <p:nvPr/>
            </p:nvSpPr>
            <p:spPr bwMode="auto">
              <a:xfrm>
                <a:off x="4642" y="2053"/>
                <a:ext cx="81" cy="67"/>
              </a:xfrm>
              <a:custGeom>
                <a:avLst/>
                <a:gdLst>
                  <a:gd name="T0" fmla="*/ 227 w 36"/>
                  <a:gd name="T1" fmla="*/ 57 h 28"/>
                  <a:gd name="T2" fmla="*/ 173 w 36"/>
                  <a:gd name="T3" fmla="*/ 258 h 28"/>
                  <a:gd name="T4" fmla="*/ 299 w 36"/>
                  <a:gd name="T5" fmla="*/ 108 h 28"/>
                  <a:gd name="T6" fmla="*/ 376 w 36"/>
                  <a:gd name="T7" fmla="*/ 0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28">
                    <a:moveTo>
                      <a:pt x="20" y="4"/>
                    </a:moveTo>
                    <a:cubicBezTo>
                      <a:pt x="12" y="8"/>
                      <a:pt x="0" y="28"/>
                      <a:pt x="15" y="19"/>
                    </a:cubicBezTo>
                    <a:cubicBezTo>
                      <a:pt x="18" y="17"/>
                      <a:pt x="23" y="11"/>
                      <a:pt x="26" y="8"/>
                    </a:cubicBezTo>
                    <a:cubicBezTo>
                      <a:pt x="29" y="5"/>
                      <a:pt x="36" y="5"/>
                      <a:pt x="3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848" name="Freeform 80"/>
              <p:cNvSpPr>
                <a:spLocks/>
              </p:cNvSpPr>
              <p:nvPr/>
            </p:nvSpPr>
            <p:spPr bwMode="auto">
              <a:xfrm>
                <a:off x="4727" y="2039"/>
                <a:ext cx="9" cy="14"/>
              </a:xfrm>
              <a:custGeom>
                <a:avLst/>
                <a:gdLst>
                  <a:gd name="T0" fmla="*/ 11 w 4"/>
                  <a:gd name="T1" fmla="*/ 12 h 6"/>
                  <a:gd name="T2" fmla="*/ 0 w 4"/>
                  <a:gd name="T3" fmla="*/ 77 h 6"/>
                  <a:gd name="T4" fmla="*/ 45 w 4"/>
                  <a:gd name="T5" fmla="*/ 0 h 6"/>
                  <a:gd name="T6" fmla="*/ 25 w 4"/>
                  <a:gd name="T7" fmla="*/ 12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6">
                    <a:moveTo>
                      <a:pt x="1" y="1"/>
                    </a:moveTo>
                    <a:cubicBezTo>
                      <a:pt x="0" y="3"/>
                      <a:pt x="0" y="4"/>
                      <a:pt x="0" y="6"/>
                    </a:cubicBezTo>
                    <a:cubicBezTo>
                      <a:pt x="3" y="4"/>
                      <a:pt x="3" y="3"/>
                      <a:pt x="4" y="0"/>
                    </a:cubicBezTo>
                    <a:cubicBezTo>
                      <a:pt x="3" y="0"/>
                      <a:pt x="2" y="1"/>
                      <a:pt x="2"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849" name="Freeform 81"/>
              <p:cNvSpPr>
                <a:spLocks/>
              </p:cNvSpPr>
              <p:nvPr/>
            </p:nvSpPr>
            <p:spPr bwMode="auto">
              <a:xfrm>
                <a:off x="4973" y="2203"/>
                <a:ext cx="255" cy="396"/>
              </a:xfrm>
              <a:custGeom>
                <a:avLst/>
                <a:gdLst>
                  <a:gd name="T0" fmla="*/ 0 w 114"/>
                  <a:gd name="T1" fmla="*/ 2254 h 166"/>
                  <a:gd name="T2" fmla="*/ 470 w 114"/>
                  <a:gd name="T3" fmla="*/ 978 h 166"/>
                  <a:gd name="T4" fmla="*/ 915 w 114"/>
                  <a:gd name="T5" fmla="*/ 518 h 166"/>
                  <a:gd name="T6" fmla="*/ 1275 w 114"/>
                  <a:gd name="T7" fmla="*/ 0 h 166"/>
                  <a:gd name="T8" fmla="*/ 850 w 114"/>
                  <a:gd name="T9" fmla="*/ 422 h 166"/>
                  <a:gd name="T10" fmla="*/ 360 w 114"/>
                  <a:gd name="T11" fmla="*/ 1019 h 166"/>
                  <a:gd name="T12" fmla="*/ 0 w 114"/>
                  <a:gd name="T13" fmla="*/ 2254 h 1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4" h="166">
                    <a:moveTo>
                      <a:pt x="0" y="166"/>
                    </a:moveTo>
                    <a:cubicBezTo>
                      <a:pt x="10" y="150"/>
                      <a:pt x="28" y="96"/>
                      <a:pt x="42" y="72"/>
                    </a:cubicBezTo>
                    <a:cubicBezTo>
                      <a:pt x="56" y="48"/>
                      <a:pt x="64" y="46"/>
                      <a:pt x="82" y="38"/>
                    </a:cubicBezTo>
                    <a:cubicBezTo>
                      <a:pt x="100" y="31"/>
                      <a:pt x="109" y="11"/>
                      <a:pt x="114" y="0"/>
                    </a:cubicBezTo>
                    <a:cubicBezTo>
                      <a:pt x="106" y="16"/>
                      <a:pt x="96" y="23"/>
                      <a:pt x="76" y="31"/>
                    </a:cubicBezTo>
                    <a:cubicBezTo>
                      <a:pt x="56" y="38"/>
                      <a:pt x="41" y="46"/>
                      <a:pt x="32" y="75"/>
                    </a:cubicBezTo>
                    <a:cubicBezTo>
                      <a:pt x="22" y="103"/>
                      <a:pt x="0" y="166"/>
                      <a:pt x="0" y="166"/>
                    </a:cubicBezTo>
                    <a:close/>
                  </a:path>
                </a:pathLst>
              </a:custGeom>
              <a:solidFill>
                <a:srgbClr val="980E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latin typeface="+mj-lt"/>
                </a:endParaRPr>
              </a:p>
            </p:txBody>
          </p:sp>
          <p:sp>
            <p:nvSpPr>
              <p:cNvPr id="850" name="Freeform 82"/>
              <p:cNvSpPr>
                <a:spLocks/>
              </p:cNvSpPr>
              <p:nvPr/>
            </p:nvSpPr>
            <p:spPr bwMode="auto">
              <a:xfrm>
                <a:off x="4506" y="1908"/>
                <a:ext cx="749" cy="817"/>
              </a:xfrm>
              <a:custGeom>
                <a:avLst/>
                <a:gdLst>
                  <a:gd name="T0" fmla="*/ 1764 w 335"/>
                  <a:gd name="T1" fmla="*/ 403 h 343"/>
                  <a:gd name="T2" fmla="*/ 885 w 335"/>
                  <a:gd name="T3" fmla="*/ 312 h 343"/>
                  <a:gd name="T4" fmla="*/ 805 w 335"/>
                  <a:gd name="T5" fmla="*/ 624 h 343"/>
                  <a:gd name="T6" fmla="*/ 425 w 335"/>
                  <a:gd name="T7" fmla="*/ 703 h 343"/>
                  <a:gd name="T8" fmla="*/ 470 w 335"/>
                  <a:gd name="T9" fmla="*/ 1067 h 343"/>
                  <a:gd name="T10" fmla="*/ 170 w 335"/>
                  <a:gd name="T11" fmla="*/ 1243 h 343"/>
                  <a:gd name="T12" fmla="*/ 380 w 335"/>
                  <a:gd name="T13" fmla="*/ 1663 h 343"/>
                  <a:gd name="T14" fmla="*/ 20 w 335"/>
                  <a:gd name="T15" fmla="*/ 2151 h 343"/>
                  <a:gd name="T16" fmla="*/ 470 w 335"/>
                  <a:gd name="T17" fmla="*/ 2961 h 343"/>
                  <a:gd name="T18" fmla="*/ 841 w 335"/>
                  <a:gd name="T19" fmla="*/ 3621 h 343"/>
                  <a:gd name="T20" fmla="*/ 1295 w 335"/>
                  <a:gd name="T21" fmla="*/ 4488 h 343"/>
                  <a:gd name="T22" fmla="*/ 2044 w 335"/>
                  <a:gd name="T23" fmla="*/ 4471 h 343"/>
                  <a:gd name="T24" fmla="*/ 2605 w 335"/>
                  <a:gd name="T25" fmla="*/ 3432 h 343"/>
                  <a:gd name="T26" fmla="*/ 3309 w 335"/>
                  <a:gd name="T27" fmla="*/ 2258 h 343"/>
                  <a:gd name="T28" fmla="*/ 3644 w 335"/>
                  <a:gd name="T29" fmla="*/ 1741 h 343"/>
                  <a:gd name="T30" fmla="*/ 3653 w 335"/>
                  <a:gd name="T31" fmla="*/ 1124 h 343"/>
                  <a:gd name="T32" fmla="*/ 3300 w 335"/>
                  <a:gd name="T33" fmla="*/ 341 h 343"/>
                  <a:gd name="T34" fmla="*/ 2884 w 335"/>
                  <a:gd name="T35" fmla="*/ 448 h 343"/>
                  <a:gd name="T36" fmla="*/ 2625 w 335"/>
                  <a:gd name="T37" fmla="*/ 29 h 343"/>
                  <a:gd name="T38" fmla="*/ 2281 w 335"/>
                  <a:gd name="T39" fmla="*/ 272 h 343"/>
                  <a:gd name="T40" fmla="*/ 1764 w 335"/>
                  <a:gd name="T41" fmla="*/ 403 h 3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35" h="343">
                    <a:moveTo>
                      <a:pt x="158" y="30"/>
                    </a:moveTo>
                    <a:cubicBezTo>
                      <a:pt x="128" y="22"/>
                      <a:pt x="87" y="17"/>
                      <a:pt x="79" y="23"/>
                    </a:cubicBezTo>
                    <a:cubicBezTo>
                      <a:pt x="69" y="31"/>
                      <a:pt x="80" y="38"/>
                      <a:pt x="72" y="46"/>
                    </a:cubicBezTo>
                    <a:cubicBezTo>
                      <a:pt x="63" y="55"/>
                      <a:pt x="42" y="45"/>
                      <a:pt x="38" y="52"/>
                    </a:cubicBezTo>
                    <a:cubicBezTo>
                      <a:pt x="33" y="62"/>
                      <a:pt x="48" y="72"/>
                      <a:pt x="42" y="79"/>
                    </a:cubicBezTo>
                    <a:cubicBezTo>
                      <a:pt x="37" y="85"/>
                      <a:pt x="20" y="76"/>
                      <a:pt x="15" y="92"/>
                    </a:cubicBezTo>
                    <a:cubicBezTo>
                      <a:pt x="10" y="107"/>
                      <a:pt x="35" y="114"/>
                      <a:pt x="34" y="123"/>
                    </a:cubicBezTo>
                    <a:cubicBezTo>
                      <a:pt x="32" y="141"/>
                      <a:pt x="0" y="136"/>
                      <a:pt x="2" y="159"/>
                    </a:cubicBezTo>
                    <a:cubicBezTo>
                      <a:pt x="4" y="185"/>
                      <a:pt x="23" y="201"/>
                      <a:pt x="42" y="219"/>
                    </a:cubicBezTo>
                    <a:cubicBezTo>
                      <a:pt x="58" y="235"/>
                      <a:pt x="69" y="247"/>
                      <a:pt x="75" y="268"/>
                    </a:cubicBezTo>
                    <a:cubicBezTo>
                      <a:pt x="82" y="294"/>
                      <a:pt x="89" y="320"/>
                      <a:pt x="116" y="332"/>
                    </a:cubicBezTo>
                    <a:cubicBezTo>
                      <a:pt x="137" y="342"/>
                      <a:pt x="162" y="343"/>
                      <a:pt x="183" y="331"/>
                    </a:cubicBezTo>
                    <a:cubicBezTo>
                      <a:pt x="212" y="315"/>
                      <a:pt x="230" y="265"/>
                      <a:pt x="233" y="254"/>
                    </a:cubicBezTo>
                    <a:cubicBezTo>
                      <a:pt x="242" y="227"/>
                      <a:pt x="259" y="181"/>
                      <a:pt x="296" y="167"/>
                    </a:cubicBezTo>
                    <a:cubicBezTo>
                      <a:pt x="317" y="161"/>
                      <a:pt x="316" y="145"/>
                      <a:pt x="326" y="129"/>
                    </a:cubicBezTo>
                    <a:cubicBezTo>
                      <a:pt x="333" y="118"/>
                      <a:pt x="335" y="96"/>
                      <a:pt x="327" y="83"/>
                    </a:cubicBezTo>
                    <a:cubicBezTo>
                      <a:pt x="310" y="59"/>
                      <a:pt x="305" y="26"/>
                      <a:pt x="295" y="25"/>
                    </a:cubicBezTo>
                    <a:cubicBezTo>
                      <a:pt x="285" y="23"/>
                      <a:pt x="272" y="38"/>
                      <a:pt x="258" y="33"/>
                    </a:cubicBezTo>
                    <a:cubicBezTo>
                      <a:pt x="243" y="29"/>
                      <a:pt x="246" y="5"/>
                      <a:pt x="235" y="2"/>
                    </a:cubicBezTo>
                    <a:cubicBezTo>
                      <a:pt x="225" y="0"/>
                      <a:pt x="214" y="10"/>
                      <a:pt x="204" y="20"/>
                    </a:cubicBezTo>
                    <a:cubicBezTo>
                      <a:pt x="191" y="33"/>
                      <a:pt x="168" y="33"/>
                      <a:pt x="158" y="30"/>
                    </a:cubicBez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PT" sz="2800">
                  <a:latin typeface="+mj-lt"/>
                </a:endParaRPr>
              </a:p>
            </p:txBody>
          </p:sp>
        </p:grpSp>
        <p:sp>
          <p:nvSpPr>
            <p:cNvPr id="840" name="CaixaDeTexto 839"/>
            <p:cNvSpPr txBox="1"/>
            <p:nvPr/>
          </p:nvSpPr>
          <p:spPr>
            <a:xfrm rot="17874173">
              <a:off x="3289755" y="4035262"/>
              <a:ext cx="784881" cy="247305"/>
            </a:xfrm>
            <a:prstGeom prst="rect">
              <a:avLst/>
            </a:prstGeom>
            <a:noFill/>
          </p:spPr>
          <p:txBody>
            <a:bodyPr wrap="square" rtlCol="0">
              <a:spAutoFit/>
            </a:bodyPr>
            <a:lstStyle/>
            <a:p>
              <a:pPr algn="ctr"/>
              <a:r>
                <a:rPr lang="pt-PT" sz="2800" dirty="0" err="1">
                  <a:latin typeface="+mj-lt"/>
                  <a:cs typeface="Arial" panose="020B0604020202020204" pitchFamily="34" charset="0"/>
                </a:rPr>
                <a:t>Human</a:t>
              </a:r>
              <a:endParaRPr lang="pt-PT" sz="2800" dirty="0">
                <a:latin typeface="+mj-lt"/>
                <a:cs typeface="Arial" panose="020B0604020202020204" pitchFamily="34" charset="0"/>
              </a:endParaRPr>
            </a:p>
            <a:p>
              <a:pPr algn="ctr"/>
              <a:r>
                <a:rPr lang="pt-PT" sz="2800" dirty="0">
                  <a:latin typeface="+mj-lt"/>
                  <a:cs typeface="Arial" panose="020B0604020202020204" pitchFamily="34" charset="0"/>
                </a:rPr>
                <a:t>PTP1B</a:t>
              </a:r>
            </a:p>
          </p:txBody>
        </p:sp>
      </p:grpSp>
      <p:sp>
        <p:nvSpPr>
          <p:cNvPr id="851" name="CaixaDeTexto 850">
            <a:extLst>
              <a:ext uri="{FF2B5EF4-FFF2-40B4-BE49-F238E27FC236}">
                <a16:creationId xmlns="" xmlns:a16="http://schemas.microsoft.com/office/drawing/2014/main" id="{C760374F-3278-4A98-9795-618BE07D4AF9}"/>
              </a:ext>
            </a:extLst>
          </p:cNvPr>
          <p:cNvSpPr txBox="1"/>
          <p:nvPr/>
        </p:nvSpPr>
        <p:spPr>
          <a:xfrm>
            <a:off x="1993824" y="20375339"/>
            <a:ext cx="14972582" cy="725711"/>
          </a:xfrm>
          <a:prstGeom prst="rect">
            <a:avLst/>
          </a:prstGeom>
          <a:noFill/>
        </p:spPr>
        <p:txBody>
          <a:bodyPr wrap="square" rtlCol="0">
            <a:spAutoFit/>
          </a:bodyPr>
          <a:lstStyle/>
          <a:p>
            <a:pPr algn="ctr">
              <a:lnSpc>
                <a:spcPts val="2400"/>
              </a:lnSpc>
            </a:pPr>
            <a:r>
              <a:rPr lang="en-US" sz="2800" b="1" dirty="0">
                <a:latin typeface="+mj-lt"/>
              </a:rPr>
              <a:t>Table 1: </a:t>
            </a:r>
            <a:r>
              <a:rPr lang="en-US" sz="2800" dirty="0">
                <a:latin typeface="+mj-lt"/>
              </a:rPr>
              <a:t>Structures and </a:t>
            </a:r>
            <a:r>
              <a:rPr lang="en-US" sz="2800" i="1" dirty="0">
                <a:latin typeface="+mj-lt"/>
              </a:rPr>
              <a:t>in vitro </a:t>
            </a:r>
            <a:r>
              <a:rPr lang="en-US" sz="2800" dirty="0">
                <a:latin typeface="+mj-lt"/>
              </a:rPr>
              <a:t>PTP1B inhibition, expressed as % inhibition (at the highest tested concentration indicated in superscript) and IC</a:t>
            </a:r>
            <a:r>
              <a:rPr lang="en-US" sz="2800" baseline="-25000" dirty="0">
                <a:latin typeface="+mj-lt"/>
              </a:rPr>
              <a:t>50</a:t>
            </a:r>
            <a:r>
              <a:rPr lang="en-US" sz="2800" dirty="0">
                <a:latin typeface="+mj-lt"/>
              </a:rPr>
              <a:t> values (mean ± SEM) of the tested pyrazoles.</a:t>
            </a:r>
          </a:p>
        </p:txBody>
      </p:sp>
      <p:sp>
        <p:nvSpPr>
          <p:cNvPr id="854" name="Retângulo 853"/>
          <p:cNvSpPr/>
          <p:nvPr/>
        </p:nvSpPr>
        <p:spPr>
          <a:xfrm>
            <a:off x="11251406" y="33445450"/>
            <a:ext cx="5630585" cy="1981200"/>
          </a:xfrm>
          <a:prstGeom prst="rect">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nvGrpSpPr>
          <p:cNvPr id="1162" name="Grupo 1161"/>
          <p:cNvGrpSpPr/>
          <p:nvPr/>
        </p:nvGrpSpPr>
        <p:grpSpPr>
          <a:xfrm>
            <a:off x="7365206" y="603250"/>
            <a:ext cx="15544800" cy="2133600"/>
            <a:chOff x="1385170" y="440832"/>
            <a:chExt cx="15544800" cy="2133600"/>
          </a:xfrm>
        </p:grpSpPr>
        <p:pic>
          <p:nvPicPr>
            <p:cNvPr id="834" name="Picture 226" descr="FFUP - Faculdade de Farmácia da Universidade do Porto"/>
            <p:cNvPicPr>
              <a:picLocks noChangeAspect="1" noChangeArrowheads="1"/>
            </p:cNvPicPr>
            <p:nvPr/>
          </p:nvPicPr>
          <p:blipFill rotWithShape="1">
            <a:blip r:embed="rId30">
              <a:extLst>
                <a:ext uri="{28A0092B-C50C-407E-A947-70E740481C1C}">
                  <a14:useLocalDpi xmlns:a14="http://schemas.microsoft.com/office/drawing/2010/main" val="0"/>
                </a:ext>
              </a:extLst>
            </a:blip>
            <a:srcRect l="9202"/>
            <a:stretch/>
          </p:blipFill>
          <p:spPr bwMode="auto">
            <a:xfrm>
              <a:off x="1385170" y="951025"/>
              <a:ext cx="3171716" cy="1397259"/>
            </a:xfrm>
            <a:prstGeom prst="rect">
              <a:avLst/>
            </a:prstGeom>
            <a:noFill/>
            <a:extLst>
              <a:ext uri="{909E8E84-426E-40DD-AFC4-6F175D3DCCD1}">
                <a14:hiddenFill xmlns:a14="http://schemas.microsoft.com/office/drawing/2010/main">
                  <a:solidFill>
                    <a:srgbClr val="FFFFFF"/>
                  </a:solidFill>
                </a14:hiddenFill>
              </a:ext>
            </a:extLst>
          </p:spPr>
        </p:pic>
        <p:pic>
          <p:nvPicPr>
            <p:cNvPr id="835" name="Picture 228" descr="Requimt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509370" y="882612"/>
              <a:ext cx="2041635" cy="1276793"/>
            </a:xfrm>
            <a:prstGeom prst="rect">
              <a:avLst/>
            </a:prstGeom>
            <a:noFill/>
            <a:extLst>
              <a:ext uri="{909E8E84-426E-40DD-AFC4-6F175D3DCCD1}">
                <a14:hiddenFill xmlns:a14="http://schemas.microsoft.com/office/drawing/2010/main">
                  <a:solidFill>
                    <a:srgbClr val="FFFFFF"/>
                  </a:solidFill>
                </a14:hiddenFill>
              </a:ext>
            </a:extLst>
          </p:spPr>
        </p:pic>
        <p:pic>
          <p:nvPicPr>
            <p:cNvPr id="836" name="Picture 230" descr="Universidade de Aveiro – TIBL-Project"/>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1367370" y="999629"/>
              <a:ext cx="2573873" cy="965203"/>
            </a:xfrm>
            <a:prstGeom prst="rect">
              <a:avLst/>
            </a:prstGeom>
            <a:noFill/>
            <a:extLst>
              <a:ext uri="{909E8E84-426E-40DD-AFC4-6F175D3DCCD1}">
                <a14:hiddenFill xmlns:a14="http://schemas.microsoft.com/office/drawing/2010/main">
                  <a:solidFill>
                    <a:srgbClr val="FFFFFF"/>
                  </a:solidFill>
                </a14:hiddenFill>
              </a:ext>
            </a:extLst>
          </p:spPr>
        </p:pic>
        <p:pic>
          <p:nvPicPr>
            <p:cNvPr id="837" name="Imagem 836" descr="iMed.ULisboai3DU 2015 Call • iMed.ULisboa"/>
            <p:cNvPicPr/>
            <p:nvPr/>
          </p:nvPicPr>
          <p:blipFill rotWithShape="1">
            <a:blip r:embed="rId33" cstate="print">
              <a:extLst>
                <a:ext uri="{28A0092B-C50C-407E-A947-70E740481C1C}">
                  <a14:useLocalDpi xmlns:a14="http://schemas.microsoft.com/office/drawing/2010/main" val="0"/>
                </a:ext>
              </a:extLst>
            </a:blip>
            <a:srcRect t="3707"/>
            <a:stretch/>
          </p:blipFill>
          <p:spPr bwMode="auto">
            <a:xfrm>
              <a:off x="6815172" y="688401"/>
              <a:ext cx="1961398" cy="1657431"/>
            </a:xfrm>
            <a:prstGeom prst="rect">
              <a:avLst/>
            </a:prstGeom>
            <a:noFill/>
            <a:ln>
              <a:noFill/>
            </a:ln>
            <a:extLst>
              <a:ext uri="{53640926-AAD7-44D8-BBD7-CCE9431645EC}">
                <a14:shadowObscured xmlns:a14="http://schemas.microsoft.com/office/drawing/2010/main"/>
              </a:ext>
            </a:extLst>
          </p:spPr>
        </p:pic>
        <p:pic>
          <p:nvPicPr>
            <p:cNvPr id="852" name="Imagem 851" descr="policromatico_v1"/>
            <p:cNvPicPr>
              <a:picLocks noChangeAspect="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8865879" y="628468"/>
              <a:ext cx="2204278" cy="1945964"/>
            </a:xfrm>
            <a:prstGeom prst="rect">
              <a:avLst/>
            </a:prstGeom>
            <a:noFill/>
            <a:ln>
              <a:noFill/>
            </a:ln>
          </p:spPr>
        </p:pic>
        <p:pic>
          <p:nvPicPr>
            <p:cNvPr id="1361" name="Picture 337" descr="Universidade de Lisboa – Wikipédia, a enciclopédia livre"/>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14184740" y="552171"/>
              <a:ext cx="1145030" cy="1989010"/>
            </a:xfrm>
            <a:prstGeom prst="rect">
              <a:avLst/>
            </a:prstGeom>
            <a:noFill/>
            <a:extLst>
              <a:ext uri="{909E8E84-426E-40DD-AFC4-6F175D3DCCD1}">
                <a14:hiddenFill xmlns:a14="http://schemas.microsoft.com/office/drawing/2010/main">
                  <a:solidFill>
                    <a:srgbClr val="FFFFFF"/>
                  </a:solidFill>
                </a14:hiddenFill>
              </a:ext>
            </a:extLst>
          </p:spPr>
        </p:pic>
        <p:pic>
          <p:nvPicPr>
            <p:cNvPr id="1363" name="Picture 339" descr="FFUL - Faculdade de Farmácia, Universidade de Lisboa | Cophela"/>
            <p:cNvPicPr>
              <a:picLocks noChangeAspect="1" noChangeArrowheads="1"/>
            </p:cNvPicPr>
            <p:nvPr/>
          </p:nvPicPr>
          <p:blipFill rotWithShape="1">
            <a:blip r:embed="rId36">
              <a:extLst>
                <a:ext uri="{28A0092B-C50C-407E-A947-70E740481C1C}">
                  <a14:useLocalDpi xmlns:a14="http://schemas.microsoft.com/office/drawing/2010/main" val="0"/>
                </a:ext>
              </a:extLst>
            </a:blip>
            <a:srcRect l="43229"/>
            <a:stretch/>
          </p:blipFill>
          <p:spPr bwMode="auto">
            <a:xfrm>
              <a:off x="15494555" y="440832"/>
              <a:ext cx="1435415" cy="201643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884540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730</TotalTime>
  <Words>1160</Words>
  <Application>Microsoft Office PowerPoint</Application>
  <PresentationFormat>Personalizados</PresentationFormat>
  <Paragraphs>275</Paragraphs>
  <Slides>1</Slides>
  <Notes>1</Notes>
  <HiddenSlides>0</HiddenSlides>
  <MMClips>0</MMClips>
  <ScaleCrop>false</ScaleCrop>
  <HeadingPairs>
    <vt:vector size="8" baseType="variant">
      <vt:variant>
        <vt:lpstr>Tipos de letra usados</vt:lpstr>
      </vt:variant>
      <vt:variant>
        <vt:i4>7</vt:i4>
      </vt:variant>
      <vt:variant>
        <vt:lpstr>Tema</vt:lpstr>
      </vt:variant>
      <vt:variant>
        <vt:i4>2</vt:i4>
      </vt:variant>
      <vt:variant>
        <vt:lpstr>Servidores OLE incorporados</vt:lpstr>
      </vt:variant>
      <vt:variant>
        <vt:i4>1</vt:i4>
      </vt:variant>
      <vt:variant>
        <vt:lpstr>Títulos dos diapositivos</vt:lpstr>
      </vt:variant>
      <vt:variant>
        <vt:i4>1</vt:i4>
      </vt:variant>
    </vt:vector>
  </HeadingPairs>
  <TitlesOfParts>
    <vt:vector size="11" baseType="lpstr">
      <vt:lpstr>Arial</vt:lpstr>
      <vt:lpstr>Calibri</vt:lpstr>
      <vt:lpstr>Calibri Light</vt:lpstr>
      <vt:lpstr>Georgia</vt:lpstr>
      <vt:lpstr>Symbol</vt:lpstr>
      <vt:lpstr>Times New Roman</vt:lpstr>
      <vt:lpstr>Wingdings</vt:lpstr>
      <vt:lpstr>Office Theme</vt:lpstr>
      <vt:lpstr>Custom Design</vt:lpstr>
      <vt:lpstr>Prism 6</vt:lpstr>
      <vt:lpstr>Insight into the protein tyrosine phosphatase 1B (PTP1B) inhibitory activity of pyrazoles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Sónia Rocha</cp:lastModifiedBy>
  <cp:revision>160</cp:revision>
  <dcterms:created xsi:type="dcterms:W3CDTF">2015-04-04T09:45:50Z</dcterms:created>
  <dcterms:modified xsi:type="dcterms:W3CDTF">2020-10-30T14:52:19Z</dcterms:modified>
</cp:coreProperties>
</file>