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58" r:id="rId5"/>
    <p:sldId id="272" r:id="rId6"/>
    <p:sldId id="269" r:id="rId7"/>
    <p:sldId id="261" r:id="rId8"/>
    <p:sldId id="270" r:id="rId9"/>
    <p:sldId id="271" r:id="rId10"/>
    <p:sldId id="265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E7B"/>
    <a:srgbClr val="AAC5C5"/>
    <a:srgbClr val="E6E6E6"/>
    <a:srgbClr val="A8AAD2"/>
    <a:srgbClr val="967D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209800"/>
            <a:ext cx="9067798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Norhierridin</a:t>
            </a:r>
            <a:r>
              <a:rPr lang="en-US" sz="2400" b="1" dirty="0"/>
              <a:t> B, a New </a:t>
            </a:r>
            <a:r>
              <a:rPr lang="en-US" sz="2400" b="1" dirty="0" err="1"/>
              <a:t>Hierridin</a:t>
            </a:r>
            <a:r>
              <a:rPr lang="en-US" sz="2400" b="1" dirty="0"/>
              <a:t> B-Based Hydroquinone with Improved Antitumor Activity</a:t>
            </a:r>
            <a:endParaRPr lang="en-US" b="1" dirty="0"/>
          </a:p>
          <a:p>
            <a:pPr algn="ctr"/>
            <a:endParaRPr lang="fr-FR" sz="1400" dirty="0"/>
          </a:p>
          <a:p>
            <a:pPr algn="ctr"/>
            <a:r>
              <a:rPr lang="pt-BR" b="1" dirty="0"/>
              <a:t>Joana Moreira </a:t>
            </a:r>
            <a:r>
              <a:rPr lang="pt-BR" b="1" baseline="30000" dirty="0"/>
              <a:t>1,2,#</a:t>
            </a:r>
            <a:r>
              <a:rPr lang="pt-BR" b="1" dirty="0"/>
              <a:t>, Pedro Brandão </a:t>
            </a:r>
            <a:r>
              <a:rPr lang="pt-BR" b="1" baseline="30000" dirty="0"/>
              <a:t>1,#</a:t>
            </a:r>
            <a:r>
              <a:rPr lang="pt-BR" b="1" dirty="0"/>
              <a:t>, Joana Almeida </a:t>
            </a:r>
            <a:r>
              <a:rPr lang="pt-BR" b="1" baseline="30000" dirty="0"/>
              <a:t>3</a:t>
            </a:r>
            <a:r>
              <a:rPr lang="pt-BR" b="1" dirty="0"/>
              <a:t>, Nair Nazareth </a:t>
            </a:r>
            <a:r>
              <a:rPr lang="pt-BR" b="1" baseline="30000" dirty="0"/>
              <a:t>3</a:t>
            </a:r>
            <a:r>
              <a:rPr lang="pt-BR" b="1" dirty="0"/>
              <a:t>, Ivo E. Sampaio-Dias </a:t>
            </a:r>
            <a:r>
              <a:rPr lang="pt-BR" b="1" baseline="30000" dirty="0"/>
              <a:t>4</a:t>
            </a:r>
            <a:r>
              <a:rPr lang="pt-BR" b="1" dirty="0"/>
              <a:t>, Vitor Vasconcelos </a:t>
            </a:r>
            <a:r>
              <a:rPr lang="pt-BR" b="1" baseline="30000" dirty="0"/>
              <a:t>2,5</a:t>
            </a:r>
            <a:r>
              <a:rPr lang="pt-BR" b="1" dirty="0"/>
              <a:t>, Rosário Martins </a:t>
            </a:r>
            <a:r>
              <a:rPr lang="pt-BR" b="1" baseline="30000" dirty="0"/>
              <a:t>2,6</a:t>
            </a:r>
            <a:r>
              <a:rPr lang="pt-BR" b="1" dirty="0"/>
              <a:t>, Pedro Leão </a:t>
            </a:r>
            <a:r>
              <a:rPr lang="pt-BR" b="1" baseline="30000" dirty="0"/>
              <a:t>2</a:t>
            </a:r>
            <a:r>
              <a:rPr lang="pt-BR" b="1" dirty="0"/>
              <a:t>, Madalena Pinto </a:t>
            </a:r>
            <a:r>
              <a:rPr lang="pt-BR" b="1" baseline="30000" dirty="0"/>
              <a:t>1,2</a:t>
            </a:r>
            <a:r>
              <a:rPr lang="pt-BR" b="1" dirty="0"/>
              <a:t>, Lucília Saraiva </a:t>
            </a:r>
            <a:r>
              <a:rPr lang="pt-BR" b="1" baseline="30000" dirty="0"/>
              <a:t>3,*</a:t>
            </a:r>
            <a:r>
              <a:rPr lang="pt-BR" b="1" dirty="0"/>
              <a:t>, and Honorina Cidade </a:t>
            </a:r>
            <a:r>
              <a:rPr lang="pt-BR" b="1" baseline="30000" dirty="0"/>
              <a:t>1,2,*</a:t>
            </a:r>
          </a:p>
          <a:p>
            <a:pPr algn="just"/>
            <a:endParaRPr lang="it-IT" sz="1000" b="1" baseline="30000" dirty="0"/>
          </a:p>
          <a:p>
            <a:pPr algn="just"/>
            <a:r>
              <a:rPr lang="en-US" baseline="30000" dirty="0"/>
              <a:t>1. Laboratory of Organic and Pharmaceutical Chemistry, Department of Chemical Sciences,</a:t>
            </a:r>
          </a:p>
          <a:p>
            <a:pPr algn="just"/>
            <a:r>
              <a:rPr lang="en-US" baseline="30000" dirty="0"/>
              <a:t>Faculty of Pharmacy, University of Porto, </a:t>
            </a:r>
            <a:r>
              <a:rPr lang="en-US" baseline="30000" dirty="0" err="1"/>
              <a:t>Rua</a:t>
            </a:r>
            <a:r>
              <a:rPr lang="en-US" baseline="30000" dirty="0"/>
              <a:t> de Jorge </a:t>
            </a:r>
            <a:r>
              <a:rPr lang="en-US" baseline="30000" dirty="0" err="1"/>
              <a:t>Viterbo</a:t>
            </a:r>
            <a:r>
              <a:rPr lang="en-US" baseline="30000" dirty="0"/>
              <a:t> Ferreira 228, 4050-313 Porto, Portugal; </a:t>
            </a:r>
          </a:p>
          <a:p>
            <a:pPr algn="just"/>
            <a:r>
              <a:rPr lang="en-US" baseline="30000" dirty="0"/>
              <a:t>2. CIIMAR/CIMAR, Interdisciplinary Centre of Marine and Environmental Research, University of Porto, </a:t>
            </a:r>
            <a:r>
              <a:rPr lang="en-US" baseline="30000" dirty="0" err="1"/>
              <a:t>Edifício</a:t>
            </a:r>
            <a:r>
              <a:rPr lang="en-US" baseline="30000" dirty="0"/>
              <a:t> do Terminal de Cruzeiros do Porto de </a:t>
            </a:r>
            <a:r>
              <a:rPr lang="en-US" baseline="30000" dirty="0" err="1"/>
              <a:t>Leixões</a:t>
            </a:r>
            <a:r>
              <a:rPr lang="en-US" baseline="30000" dirty="0"/>
              <a:t>, Avenida General Norton de Matos, S/N, 4450-208 </a:t>
            </a:r>
            <a:r>
              <a:rPr lang="en-US" baseline="30000" dirty="0" err="1"/>
              <a:t>Matosinhos</a:t>
            </a:r>
            <a:r>
              <a:rPr lang="en-US" baseline="30000" dirty="0"/>
              <a:t>, Portugal; </a:t>
            </a:r>
          </a:p>
          <a:p>
            <a:pPr algn="just"/>
            <a:r>
              <a:rPr lang="en-US" baseline="30000" dirty="0"/>
              <a:t>3. LAQV/REQUIMTE, Laboratory of Microbiology, Department of Biological Sciences, Faculty of Pharmacy, University of Porto, </a:t>
            </a:r>
            <a:r>
              <a:rPr lang="en-US" baseline="30000" dirty="0" err="1"/>
              <a:t>Rua</a:t>
            </a:r>
            <a:r>
              <a:rPr lang="en-US" baseline="30000" dirty="0"/>
              <a:t> Jorge </a:t>
            </a:r>
            <a:r>
              <a:rPr lang="en-US" baseline="30000" dirty="0" err="1"/>
              <a:t>Viterbo</a:t>
            </a:r>
            <a:r>
              <a:rPr lang="en-US" baseline="30000" dirty="0"/>
              <a:t> Ferreira, 228, 4050-313 Porto, Portugal; </a:t>
            </a:r>
          </a:p>
          <a:p>
            <a:pPr algn="just"/>
            <a:r>
              <a:rPr lang="en-US" baseline="30000" dirty="0"/>
              <a:t>4. LAQV/REQUIMTE, Department of Chemistry and Biochemistry, Faculty of Sciences, University of Porto, </a:t>
            </a:r>
            <a:r>
              <a:rPr lang="en-US" baseline="30000" dirty="0" err="1"/>
              <a:t>Rua</a:t>
            </a:r>
            <a:r>
              <a:rPr lang="en-US" baseline="30000" dirty="0"/>
              <a:t> do Campo Alegre 687, 4169-007 Porto, Portugal; </a:t>
            </a:r>
          </a:p>
          <a:p>
            <a:pPr algn="just"/>
            <a:r>
              <a:rPr lang="en-US" baseline="30000" dirty="0"/>
              <a:t>5. Department of Biology, Faculty of Sciences, University of Porto, </a:t>
            </a:r>
            <a:r>
              <a:rPr lang="en-US" baseline="30000" dirty="0" err="1"/>
              <a:t>Rua</a:t>
            </a:r>
            <a:r>
              <a:rPr lang="en-US" baseline="30000" dirty="0"/>
              <a:t> do Campo Alegre, </a:t>
            </a:r>
            <a:r>
              <a:rPr lang="en-US" baseline="30000" dirty="0" err="1"/>
              <a:t>Edifício</a:t>
            </a:r>
            <a:r>
              <a:rPr lang="en-US" baseline="30000" dirty="0"/>
              <a:t> FC4, 4169-007 Porto, Portugal;</a:t>
            </a:r>
          </a:p>
          <a:p>
            <a:pPr algn="just"/>
            <a:r>
              <a:rPr lang="en-US" baseline="30000" dirty="0"/>
              <a:t>6. Health and Environment Research Centre, School of Health, Polytechnic Institute of Porto, </a:t>
            </a:r>
            <a:r>
              <a:rPr lang="en-US" baseline="30000" dirty="0" err="1"/>
              <a:t>Rua</a:t>
            </a:r>
            <a:r>
              <a:rPr lang="en-US" baseline="30000" dirty="0"/>
              <a:t> Dr. António Bernardino de Almeida, 400,4200-072 Porto, Portugal.</a:t>
            </a:r>
          </a:p>
          <a:p>
            <a:pPr algn="just"/>
            <a:endParaRPr lang="en-US" sz="1050" baseline="30000" dirty="0"/>
          </a:p>
          <a:p>
            <a:pPr algn="just"/>
            <a:r>
              <a:rPr lang="en-US" sz="1400" b="1" baseline="30000" dirty="0"/>
              <a:t>#</a:t>
            </a:r>
            <a:r>
              <a:rPr lang="en-US" sz="1400" dirty="0"/>
              <a:t> Authors contributed equally to this work.</a:t>
            </a:r>
          </a:p>
          <a:p>
            <a:pPr algn="just"/>
            <a:r>
              <a:rPr lang="en-US" sz="1400" b="1" dirty="0"/>
              <a:t>*</a:t>
            </a:r>
            <a:r>
              <a:rPr lang="en-US" sz="1400" dirty="0"/>
              <a:t> Corresponding author: lucilia.saraiva@ff.up.pt (L.S.); hcidade@ff.up.pt (H.C.)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533400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Acknowledgments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en-US" dirty="0"/>
              <a:t>This research was partially supported by </a:t>
            </a:r>
            <a:r>
              <a:rPr lang="en-GB" dirty="0"/>
              <a:t>the Strategic Funding UIDB/04423/2020 and UIDP/04423/2020 (Group of Natural Products and Medicinal Chemistry, CIIMAR), and also UIDB/50006/2020 through national funds provided by the FCT—Foundation for Science and Technology and European Regional Development Fund (ERDF), within the framework of the program PT2020 and the project PTDC/SAU-PUB/28736/2017 (reference POCI-01-0145-FEDER-028736), co-financed by COMPETE 2020, Portugal 2020 and the European Union through the ERDF and by FCT through national funds. Joana Moreira and Joana Almeida acknowledge for their FCT grants (SFRH/BD/135852/2018 and 2020.05026.BD, respectively).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0967DD-305E-4247-8A9C-F983E92B1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18009" r="2010" b="24715"/>
          <a:stretch/>
        </p:blipFill>
        <p:spPr>
          <a:xfrm>
            <a:off x="1981200" y="4632386"/>
            <a:ext cx="1977473" cy="6472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50A41C-0CF1-42A3-AD44-799F9D6678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21915" r="16476" b="20809"/>
          <a:stretch/>
        </p:blipFill>
        <p:spPr>
          <a:xfrm>
            <a:off x="228600" y="4757037"/>
            <a:ext cx="1489831" cy="6531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D4D7D5-A9CD-44EE-96E1-DD70F97D0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135" y="4608451"/>
            <a:ext cx="1941268" cy="777814"/>
          </a:xfrm>
          <a:prstGeom prst="rect">
            <a:avLst/>
          </a:prstGeom>
        </p:spPr>
      </p:pic>
      <p:pic>
        <p:nvPicPr>
          <p:cNvPr id="12290" name="Picture 2" descr="Laboratório Associado para a Química Verde - Tecnologias Limpas e Processos  | Faculdade de Ciências e Tecnologia / Universidade Nova de Lisboa">
            <a:extLst>
              <a:ext uri="{FF2B5EF4-FFF2-40B4-BE49-F238E27FC236}">
                <a16:creationId xmlns:a16="http://schemas.microsoft.com/office/drawing/2014/main" id="{15E48DED-C44E-43F6-8178-B16BA975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87717"/>
            <a:ext cx="2039219" cy="18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>
            <a:extLst>
              <a:ext uri="{FF2B5EF4-FFF2-40B4-BE49-F238E27FC236}">
                <a16:creationId xmlns:a16="http://schemas.microsoft.com/office/drawing/2014/main" id="{79DD7CEB-27BB-4020-ABB4-F09099C40D06}"/>
              </a:ext>
            </a:extLst>
          </p:cNvPr>
          <p:cNvSpPr/>
          <p:nvPr/>
        </p:nvSpPr>
        <p:spPr>
          <a:xfrm>
            <a:off x="5624799" y="4755478"/>
            <a:ext cx="395001" cy="549060"/>
          </a:xfrm>
          <a:prstGeom prst="ellipse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FF1B65B-B24B-4930-BCFC-3C310A025916}"/>
              </a:ext>
            </a:extLst>
          </p:cNvPr>
          <p:cNvSpPr/>
          <p:nvPr/>
        </p:nvSpPr>
        <p:spPr>
          <a:xfrm>
            <a:off x="2682100" y="3851973"/>
            <a:ext cx="395001" cy="549060"/>
          </a:xfrm>
          <a:prstGeom prst="ellipse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666B3D8-18B3-4B32-A028-4D815701FF91}"/>
              </a:ext>
            </a:extLst>
          </p:cNvPr>
          <p:cNvSpPr/>
          <p:nvPr/>
        </p:nvSpPr>
        <p:spPr>
          <a:xfrm>
            <a:off x="2667000" y="4755478"/>
            <a:ext cx="395001" cy="549060"/>
          </a:xfrm>
          <a:prstGeom prst="ellipse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eta: Curvada Para Cima 64">
            <a:extLst>
              <a:ext uri="{FF2B5EF4-FFF2-40B4-BE49-F238E27FC236}">
                <a16:creationId xmlns:a16="http://schemas.microsoft.com/office/drawing/2014/main" id="{BA414739-7BBD-46E7-A3FA-15F095C78FBB}"/>
              </a:ext>
            </a:extLst>
          </p:cNvPr>
          <p:cNvSpPr/>
          <p:nvPr/>
        </p:nvSpPr>
        <p:spPr>
          <a:xfrm rot="2181940">
            <a:off x="2556514" y="2204988"/>
            <a:ext cx="960992" cy="489397"/>
          </a:xfrm>
          <a:prstGeom prst="curvedUpArrow">
            <a:avLst>
              <a:gd name="adj1" fmla="val 10351"/>
              <a:gd name="adj2" fmla="val 39310"/>
              <a:gd name="adj3" fmla="val 15089"/>
            </a:avLst>
          </a:prstGeom>
          <a:solidFill>
            <a:srgbClr val="967DB7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39" y="665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Norhierridin</a:t>
            </a:r>
            <a:r>
              <a:rPr lang="en-US" sz="2400" b="1" dirty="0"/>
              <a:t> B, a New </a:t>
            </a:r>
            <a:r>
              <a:rPr lang="en-US" sz="2400" b="1" dirty="0" err="1"/>
              <a:t>Hierridin</a:t>
            </a:r>
            <a:r>
              <a:rPr lang="en-US" sz="2400" b="1" dirty="0"/>
              <a:t> B-Based Hydroquinone with Improved Antitumor Activity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091E3F46-EB72-4353-8BC2-8ED1263E7B09}"/>
              </a:ext>
            </a:extLst>
          </p:cNvPr>
          <p:cNvGrpSpPr/>
          <p:nvPr/>
        </p:nvGrpSpPr>
        <p:grpSpPr>
          <a:xfrm>
            <a:off x="3889524" y="2896182"/>
            <a:ext cx="1380194" cy="383780"/>
            <a:chOff x="3889524" y="2896182"/>
            <a:chExt cx="1380194" cy="383780"/>
          </a:xfrm>
        </p:grpSpPr>
        <p:sp>
          <p:nvSpPr>
            <p:cNvPr id="107" name="Retângulo: Cantos Arredondados 106">
              <a:extLst>
                <a:ext uri="{FF2B5EF4-FFF2-40B4-BE49-F238E27FC236}">
                  <a16:creationId xmlns:a16="http://schemas.microsoft.com/office/drawing/2014/main" id="{46DCB6AC-3474-46A5-942A-F8C075285E7C}"/>
                </a:ext>
              </a:extLst>
            </p:cNvPr>
            <p:cNvSpPr/>
            <p:nvPr/>
          </p:nvSpPr>
          <p:spPr>
            <a:xfrm>
              <a:off x="3959023" y="2941408"/>
              <a:ext cx="1241197" cy="338554"/>
            </a:xfrm>
            <a:prstGeom prst="roundRect">
              <a:avLst/>
            </a:prstGeom>
            <a:solidFill>
              <a:srgbClr val="967DB7"/>
            </a:solidFill>
            <a:ln>
              <a:solidFill>
                <a:srgbClr val="967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C8173B3C-DA07-4B84-9C88-75FEFEF5A391}"/>
                </a:ext>
              </a:extLst>
            </p:cNvPr>
            <p:cNvSpPr txBox="1"/>
            <p:nvPr/>
          </p:nvSpPr>
          <p:spPr>
            <a:xfrm>
              <a:off x="3889524" y="2896182"/>
              <a:ext cx="1380194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PT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Hierridin</a:t>
              </a:r>
              <a:r>
                <a:rPr lang="pt-PT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</a:p>
          </p:txBody>
        </p:sp>
      </p:grpSp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2B7EE936-69D9-4AA9-B1B4-DF4039CD1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05815"/>
              </p:ext>
            </p:extLst>
          </p:nvPr>
        </p:nvGraphicFramePr>
        <p:xfrm>
          <a:off x="3658453" y="1295400"/>
          <a:ext cx="1980347" cy="156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S ChemDraw Drawing" r:id="rId5" imgW="1183881" imgH="933580" progId="ChemDraw.Document.6.0">
                  <p:embed/>
                </p:oleObj>
              </mc:Choice>
              <mc:Fallback>
                <p:oleObj name="CS ChemDraw Drawing" r:id="rId5" imgW="1183881" imgH="933580" progId="ChemDraw.Document.6.0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4F90597-F132-496E-99FE-51BEE1D6F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8453" y="1295400"/>
                        <a:ext cx="1980347" cy="156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CaixaDeTexto 68">
            <a:extLst>
              <a:ext uri="{FF2B5EF4-FFF2-40B4-BE49-F238E27FC236}">
                <a16:creationId xmlns:a16="http://schemas.microsoft.com/office/drawing/2014/main" id="{5B0354CA-3C69-46C3-AE68-DBB6276202B2}"/>
              </a:ext>
            </a:extLst>
          </p:cNvPr>
          <p:cNvSpPr txBox="1"/>
          <p:nvPr/>
        </p:nvSpPr>
        <p:spPr>
          <a:xfrm>
            <a:off x="802522" y="921231"/>
            <a:ext cx="7503278" cy="338554"/>
          </a:xfrm>
          <a:prstGeom prst="rect">
            <a:avLst/>
          </a:prstGeom>
          <a:solidFill>
            <a:srgbClr val="967DB7"/>
          </a:solidFill>
          <a:ln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Product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088180A2-C310-413B-836F-76329BC72B3C}"/>
              </a:ext>
            </a:extLst>
          </p:cNvPr>
          <p:cNvSpPr txBox="1"/>
          <p:nvPr/>
        </p:nvSpPr>
        <p:spPr>
          <a:xfrm>
            <a:off x="2036475" y="5283431"/>
            <a:ext cx="185708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1,4-benzoquinone</a:t>
            </a:r>
          </a:p>
        </p:txBody>
      </p:sp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E8482D9C-4105-4947-B5BE-5EA21EC15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03135"/>
              </p:ext>
            </p:extLst>
          </p:nvPr>
        </p:nvGraphicFramePr>
        <p:xfrm>
          <a:off x="2067957" y="3856738"/>
          <a:ext cx="1894443" cy="141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S ChemDraw Drawing" r:id="rId7" imgW="1183881" imgH="886745" progId="ChemDraw.Document.6.0">
                  <p:embed/>
                </p:oleObj>
              </mc:Choice>
              <mc:Fallback>
                <p:oleObj name="CS ChemDraw Drawing" r:id="rId7" imgW="1183881" imgH="886745" progId="ChemDraw.Document.6.0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55DD2D4-0212-4F03-AD44-D5CC959C8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7957" y="3856738"/>
                        <a:ext cx="1894443" cy="1419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169E6475-49D1-4E13-9B66-334183E6D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92685"/>
              </p:ext>
            </p:extLst>
          </p:nvPr>
        </p:nvGraphicFramePr>
        <p:xfrm>
          <a:off x="4980205" y="3856738"/>
          <a:ext cx="1857082" cy="138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S ChemDraw Drawing" r:id="rId9" imgW="1183881" imgH="884961" progId="ChemDraw.Document.6.0">
                  <p:embed/>
                </p:oleObj>
              </mc:Choice>
              <mc:Fallback>
                <p:oleObj name="CS ChemDraw Drawing" r:id="rId9" imgW="1183881" imgH="884961" progId="ChemDraw.Document.6.0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9077862-4F28-4C0E-9FAC-D405BDB27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0205" y="3856738"/>
                        <a:ext cx="1857082" cy="138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CaixaDeTexto 81">
            <a:extLst>
              <a:ext uri="{FF2B5EF4-FFF2-40B4-BE49-F238E27FC236}">
                <a16:creationId xmlns:a16="http://schemas.microsoft.com/office/drawing/2014/main" id="{88725D72-F8EE-4C84-9B9B-43A02D3DB9A7}"/>
              </a:ext>
            </a:extLst>
          </p:cNvPr>
          <p:cNvSpPr txBox="1"/>
          <p:nvPr/>
        </p:nvSpPr>
        <p:spPr>
          <a:xfrm>
            <a:off x="802520" y="3471446"/>
            <a:ext cx="7503277" cy="338554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Synthetic Analogues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F909E2C4-6A9A-4852-BFA8-D2D607F10EF5}"/>
              </a:ext>
            </a:extLst>
          </p:cNvPr>
          <p:cNvSpPr/>
          <p:nvPr/>
        </p:nvSpPr>
        <p:spPr>
          <a:xfrm>
            <a:off x="5587332" y="2531524"/>
            <a:ext cx="250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MDA-MB-231,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SKBR3, MDA-MB-468,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A375, Huh-7, HCT116 cell lines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54E760FB-A89A-4794-98C1-B3B6E9CE55A0}"/>
              </a:ext>
            </a:extLst>
          </p:cNvPr>
          <p:cNvSpPr/>
          <p:nvPr/>
        </p:nvSpPr>
        <p:spPr>
          <a:xfrm>
            <a:off x="7785035" y="5438001"/>
            <a:ext cx="944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Bcl-2 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2C7C1543-8498-4370-8303-61BEE615391E}"/>
              </a:ext>
            </a:extLst>
          </p:cNvPr>
          <p:cNvSpPr/>
          <p:nvPr/>
        </p:nvSpPr>
        <p:spPr>
          <a:xfrm>
            <a:off x="6803466" y="4820287"/>
            <a:ext cx="134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dead cells 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p21 protein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Bax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Seta: Para Cima 85">
            <a:extLst>
              <a:ext uri="{FF2B5EF4-FFF2-40B4-BE49-F238E27FC236}">
                <a16:creationId xmlns:a16="http://schemas.microsoft.com/office/drawing/2014/main" id="{A283202D-14C7-4797-ADAB-58E65E90C41C}"/>
              </a:ext>
            </a:extLst>
          </p:cNvPr>
          <p:cNvSpPr/>
          <p:nvPr/>
        </p:nvSpPr>
        <p:spPr>
          <a:xfrm>
            <a:off x="6730993" y="4785375"/>
            <a:ext cx="131839" cy="255359"/>
          </a:xfrm>
          <a:prstGeom prst="upArrow">
            <a:avLst/>
          </a:prstGeom>
          <a:solidFill>
            <a:srgbClr val="969C46"/>
          </a:solidFill>
          <a:ln>
            <a:solidFill>
              <a:srgbClr val="969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" name="Seta: Para Cima 86">
            <a:extLst>
              <a:ext uri="{FF2B5EF4-FFF2-40B4-BE49-F238E27FC236}">
                <a16:creationId xmlns:a16="http://schemas.microsoft.com/office/drawing/2014/main" id="{83D6EE5F-66B9-421B-A354-B6AFA53F8789}"/>
              </a:ext>
            </a:extLst>
          </p:cNvPr>
          <p:cNvSpPr/>
          <p:nvPr/>
        </p:nvSpPr>
        <p:spPr>
          <a:xfrm rot="10800000">
            <a:off x="7675404" y="5488690"/>
            <a:ext cx="131838" cy="221838"/>
          </a:xfrm>
          <a:prstGeom prst="upArrow">
            <a:avLst/>
          </a:prstGeom>
          <a:solidFill>
            <a:srgbClr val="AC1414"/>
          </a:solidFill>
          <a:ln>
            <a:solidFill>
              <a:srgbClr val="A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42004B2A-0EC6-4AF5-9CC2-E8D9C523A6B4}"/>
              </a:ext>
            </a:extLst>
          </p:cNvPr>
          <p:cNvSpPr txBox="1"/>
          <p:nvPr/>
        </p:nvSpPr>
        <p:spPr>
          <a:xfrm>
            <a:off x="5173858" y="5283431"/>
            <a:ext cx="155713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Norhierridin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6E0BDA61-4922-40C3-A1C2-AB946C9B4C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34" y="849088"/>
            <a:ext cx="2023267" cy="2130560"/>
          </a:xfrm>
          <a:prstGeom prst="ellipse">
            <a:avLst/>
          </a:prstGeom>
          <a:solidFill>
            <a:srgbClr val="42A07A"/>
          </a:solidFill>
          <a:ln>
            <a:solidFill>
              <a:srgbClr val="42A07A"/>
            </a:solidFill>
          </a:ln>
          <a:effectLst>
            <a:softEdge rad="112500"/>
          </a:effectLst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9B59936D-24AF-4E27-AAFD-6C8B6447DB33}"/>
              </a:ext>
            </a:extLst>
          </p:cNvPr>
          <p:cNvSpPr/>
          <p:nvPr/>
        </p:nvSpPr>
        <p:spPr>
          <a:xfrm>
            <a:off x="886595" y="2845052"/>
            <a:ext cx="2851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Cyanobium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sp. LEGE 06113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8C7344F-FACB-4812-AC68-6C11127FA179}"/>
              </a:ext>
            </a:extLst>
          </p:cNvPr>
          <p:cNvSpPr/>
          <p:nvPr/>
        </p:nvSpPr>
        <p:spPr>
          <a:xfrm>
            <a:off x="6062090" y="2139147"/>
            <a:ext cx="1263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GI</a:t>
            </a:r>
            <a:r>
              <a:rPr lang="pt-PT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&gt; 50 µM</a:t>
            </a:r>
            <a:endParaRPr lang="en-US" sz="1400" dirty="0"/>
          </a:p>
        </p:txBody>
      </p: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E00FD60F-0BB7-4A4D-9B02-53DAFD8B5AC2}"/>
              </a:ext>
            </a:extLst>
          </p:cNvPr>
          <p:cNvCxnSpPr>
            <a:cxnSpLocks/>
          </p:cNvCxnSpPr>
          <p:nvPr/>
        </p:nvCxnSpPr>
        <p:spPr>
          <a:xfrm>
            <a:off x="1095925" y="4390138"/>
            <a:ext cx="5804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CE230F0F-37F3-4127-BAB1-F8380622AEF3}"/>
              </a:ext>
            </a:extLst>
          </p:cNvPr>
          <p:cNvCxnSpPr>
            <a:cxnSpLocks/>
          </p:cNvCxnSpPr>
          <p:nvPr/>
        </p:nvCxnSpPr>
        <p:spPr>
          <a:xfrm>
            <a:off x="1248325" y="4542538"/>
            <a:ext cx="5804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4596E92C-38FB-48B0-8C8E-0B2C0D561E97}"/>
              </a:ext>
            </a:extLst>
          </p:cNvPr>
          <p:cNvCxnSpPr>
            <a:cxnSpLocks/>
          </p:cNvCxnSpPr>
          <p:nvPr/>
        </p:nvCxnSpPr>
        <p:spPr>
          <a:xfrm>
            <a:off x="1400725" y="4694938"/>
            <a:ext cx="5804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tângulo 97">
            <a:extLst>
              <a:ext uri="{FF2B5EF4-FFF2-40B4-BE49-F238E27FC236}">
                <a16:creationId xmlns:a16="http://schemas.microsoft.com/office/drawing/2014/main" id="{B35CF922-BB53-4D2F-9D34-723D84174B50}"/>
              </a:ext>
            </a:extLst>
          </p:cNvPr>
          <p:cNvSpPr/>
          <p:nvPr/>
        </p:nvSpPr>
        <p:spPr>
          <a:xfrm>
            <a:off x="2000650" y="5715000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GI</a:t>
            </a:r>
            <a:r>
              <a:rPr lang="pt-PT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= 2.95-29.6 µM</a:t>
            </a:r>
            <a:endParaRPr lang="en-US" sz="1400" dirty="0"/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4FC29A91-C8B0-409F-B7BF-CAD754012B2F}"/>
              </a:ext>
            </a:extLst>
          </p:cNvPr>
          <p:cNvSpPr/>
          <p:nvPr/>
        </p:nvSpPr>
        <p:spPr>
          <a:xfrm>
            <a:off x="5023184" y="5712023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pt-PT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= 0.61-3.2 µM</a:t>
            </a:r>
            <a:endParaRPr lang="en-US" sz="1400" dirty="0"/>
          </a:p>
        </p:txBody>
      </p:sp>
      <p:cxnSp>
        <p:nvCxnSpPr>
          <p:cNvPr id="102" name="Conexão reta unidirecional 101">
            <a:extLst>
              <a:ext uri="{FF2B5EF4-FFF2-40B4-BE49-F238E27FC236}">
                <a16:creationId xmlns:a16="http://schemas.microsoft.com/office/drawing/2014/main" id="{82AF4577-DE59-4DBE-A611-2938448C3839}"/>
              </a:ext>
            </a:extLst>
          </p:cNvPr>
          <p:cNvCxnSpPr>
            <a:cxnSpLocks/>
          </p:cNvCxnSpPr>
          <p:nvPr/>
        </p:nvCxnSpPr>
        <p:spPr>
          <a:xfrm>
            <a:off x="4111522" y="4592499"/>
            <a:ext cx="5804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61" y="136525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Abstract: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en-US" dirty="0"/>
              <a:t>Quinones/</a:t>
            </a:r>
            <a:r>
              <a:rPr lang="en-US" dirty="0" err="1"/>
              <a:t>hydroquinones</a:t>
            </a:r>
            <a:r>
              <a:rPr lang="en-US" dirty="0"/>
              <a:t> constitute a family of metabolites, widespread in nature, with a wide range of biological activities, including cytotoxicity to cancer cells [1]. Recently, </a:t>
            </a:r>
            <a:r>
              <a:rPr lang="en-US" b="1" dirty="0" err="1"/>
              <a:t>hierridin</a:t>
            </a:r>
            <a:r>
              <a:rPr lang="en-US" b="1" dirty="0"/>
              <a:t> B, a methylated hydroquinone derivative with a C15 aliphatic chain isolated from the marine </a:t>
            </a:r>
            <a:r>
              <a:rPr lang="en-US" b="1" dirty="0" err="1"/>
              <a:t>picocyanobacterium</a:t>
            </a:r>
            <a:r>
              <a:rPr lang="en-US" b="1" dirty="0"/>
              <a:t> </a:t>
            </a:r>
            <a:r>
              <a:rPr lang="en-US" b="1" dirty="0" err="1"/>
              <a:t>Cyanobium</a:t>
            </a:r>
            <a:r>
              <a:rPr lang="en-US" b="1" dirty="0"/>
              <a:t> sp. LEGE06,113 [2], was identified as moderate inhibitor of the growth of colon adenocarcinoma HT-29 cell line, with a GI</a:t>
            </a:r>
            <a:r>
              <a:rPr lang="en-US" b="1" baseline="-25000" dirty="0"/>
              <a:t>50</a:t>
            </a:r>
            <a:r>
              <a:rPr lang="en-US" b="1" dirty="0"/>
              <a:t> of 100.2 µM </a:t>
            </a:r>
            <a:r>
              <a:rPr lang="en-US" dirty="0"/>
              <a:t>[2]. In order to obtain new structurally-related quinone/hydroquinone with improved antiproliferative activity in cancer cell lines, the demethylated </a:t>
            </a:r>
            <a:r>
              <a:rPr lang="en-US" dirty="0" err="1"/>
              <a:t>hierridin</a:t>
            </a:r>
            <a:r>
              <a:rPr lang="en-US" dirty="0"/>
              <a:t> B derivative, </a:t>
            </a:r>
            <a:r>
              <a:rPr lang="en-US" dirty="0" err="1"/>
              <a:t>norhierridin</a:t>
            </a:r>
            <a:r>
              <a:rPr lang="en-US" dirty="0"/>
              <a:t>, as well as structurally-related quinone, were synthesized and evaluated for their growth inhibitory effect in a panel of human tumor cell lines. </a:t>
            </a:r>
            <a:r>
              <a:rPr lang="en-US" b="1" dirty="0" err="1"/>
              <a:t>Norhierridin</a:t>
            </a:r>
            <a:r>
              <a:rPr lang="en-US" b="1" dirty="0"/>
              <a:t> B  showed a great improvement of the antitumor activity when compared to </a:t>
            </a:r>
            <a:r>
              <a:rPr lang="en-US" b="1" dirty="0" err="1"/>
              <a:t>hierridin</a:t>
            </a:r>
            <a:r>
              <a:rPr lang="en-US" b="1" dirty="0"/>
              <a:t> and its structurally-related quinone with a potent growth inhibitory effect on all cancer cell lines, being the growth inhibitory effect on MDA-MB-231 cells associated with cell cycle arrest and apoptosis</a:t>
            </a:r>
            <a:r>
              <a:rPr lang="en-US" dirty="0"/>
              <a:t>. </a:t>
            </a:r>
            <a:r>
              <a:rPr lang="en-US" dirty="0" err="1"/>
              <a:t>Norhierridin</a:t>
            </a:r>
            <a:r>
              <a:rPr lang="en-US" dirty="0"/>
              <a:t> B interfered with several p53 transcriptional targets, increasing p21, Bax, and MDM2, while decreasing Bcl-2 protein levels, which suggested the potential activation of a p53 pathway. </a:t>
            </a:r>
            <a:r>
              <a:rPr lang="en-US" b="1" dirty="0"/>
              <a:t>Particularly, </a:t>
            </a:r>
            <a:r>
              <a:rPr lang="en-US" b="1" dirty="0" err="1"/>
              <a:t>norhierridin</a:t>
            </a:r>
            <a:r>
              <a:rPr lang="en-US" b="1" dirty="0"/>
              <a:t> B displayed a prominent growth inhibitory activity against TNBC cells, which are characterized by high therapeutic resistance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en-US" dirty="0"/>
              <a:t>antiproliferative activity, </a:t>
            </a:r>
            <a:r>
              <a:rPr lang="en-US" dirty="0" err="1"/>
              <a:t>hydroquinones</a:t>
            </a:r>
            <a:r>
              <a:rPr lang="en-US" dirty="0"/>
              <a:t>, quinones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04B882-C747-449F-9CD7-1615C4F60094}"/>
              </a:ext>
            </a:extLst>
          </p:cNvPr>
          <p:cNvSpPr/>
          <p:nvPr/>
        </p:nvSpPr>
        <p:spPr>
          <a:xfrm>
            <a:off x="110761" y="5768836"/>
            <a:ext cx="7280639" cy="22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[1]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Sunassee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N. and  Davies-Coleman, T. Natural product reports, 2012.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(5): p. 513-535. [2] Leão, P. et al.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PLoS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One, 2013.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(7): p. e69562.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9098" y="561375"/>
            <a:ext cx="8842501" cy="2208496"/>
          </a:xfrm>
          <a:prstGeom prst="rect">
            <a:avLst/>
          </a:prstGeom>
          <a:solidFill>
            <a:srgbClr val="AAC5C5"/>
          </a:solidFill>
          <a:ln>
            <a:solidFill>
              <a:srgbClr val="AA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7080" y="22475"/>
            <a:ext cx="9136920" cy="461665"/>
          </a:xfrm>
          <a:prstGeom prst="rect">
            <a:avLst/>
          </a:prstGeom>
          <a:solidFill>
            <a:srgbClr val="EBAE7B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Introduction: Quinones and Hydroquinones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Fluxograma: Cartão 1">
            <a:extLst>
              <a:ext uri="{FF2B5EF4-FFF2-40B4-BE49-F238E27FC236}">
                <a16:creationId xmlns:a16="http://schemas.microsoft.com/office/drawing/2014/main" id="{729E18A0-AEB2-481E-A8CE-ED5BD1745D44}"/>
              </a:ext>
            </a:extLst>
          </p:cNvPr>
          <p:cNvSpPr/>
          <p:nvPr/>
        </p:nvSpPr>
        <p:spPr>
          <a:xfrm>
            <a:off x="4728160" y="3368440"/>
            <a:ext cx="4263440" cy="2575159"/>
          </a:xfrm>
          <a:prstGeom prst="flowChartPunchedCard">
            <a:avLst/>
          </a:prstGeom>
          <a:solidFill>
            <a:srgbClr val="AAC5C5"/>
          </a:solidFill>
          <a:ln>
            <a:solidFill>
              <a:srgbClr val="AA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uxograma: Cartão 28">
            <a:extLst>
              <a:ext uri="{FF2B5EF4-FFF2-40B4-BE49-F238E27FC236}">
                <a16:creationId xmlns:a16="http://schemas.microsoft.com/office/drawing/2014/main" id="{F7FE8FDA-0F40-44EE-AF57-BDF7320554A6}"/>
              </a:ext>
            </a:extLst>
          </p:cNvPr>
          <p:cNvSpPr/>
          <p:nvPr/>
        </p:nvSpPr>
        <p:spPr>
          <a:xfrm flipH="1">
            <a:off x="149099" y="3381620"/>
            <a:ext cx="4140000" cy="2561980"/>
          </a:xfrm>
          <a:prstGeom prst="flowChartPunchedCard">
            <a:avLst/>
          </a:prstGeom>
          <a:solidFill>
            <a:srgbClr val="AAC5C5"/>
          </a:solidFill>
          <a:ln>
            <a:solidFill>
              <a:srgbClr val="AA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715C987-33CD-4AE7-98E0-D335B750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600750"/>
              </p:ext>
            </p:extLst>
          </p:nvPr>
        </p:nvGraphicFramePr>
        <p:xfrm>
          <a:off x="5181600" y="3429000"/>
          <a:ext cx="36671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S ChemDraw Drawing" r:id="rId4" imgW="3058286" imgH="984430" progId="ChemDraw.Document.6.0">
                  <p:embed/>
                </p:oleObj>
              </mc:Choice>
              <mc:Fallback>
                <p:oleObj name="CS ChemDraw Drawing" r:id="rId4" imgW="3058286" imgH="984430" progId="ChemDraw.Document.6.0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2903040-8559-4A7A-8FDE-78841E9B97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3667125" cy="1179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D8DA31D2-A545-4D95-8CE4-EADB32389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58139"/>
              </p:ext>
            </p:extLst>
          </p:nvPr>
        </p:nvGraphicFramePr>
        <p:xfrm>
          <a:off x="228600" y="3490913"/>
          <a:ext cx="3538538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CS ChemDraw Drawing" r:id="rId6" imgW="3080046" imgH="1138316" progId="ChemDraw.Document.6.0">
                  <p:embed/>
                </p:oleObj>
              </mc:Choice>
              <mc:Fallback>
                <p:oleObj name="CS ChemDraw Drawing" r:id="rId6" imgW="3080046" imgH="1138316" progId="ChemDraw.Document.6.0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4A73C8A-19FB-4474-8679-1CE4D2E00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3490913"/>
                        <a:ext cx="3538538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:a16="http://schemas.microsoft.com/office/drawing/2014/main" id="{B63D63A6-593A-410E-9603-85D400243027}"/>
              </a:ext>
            </a:extLst>
          </p:cNvPr>
          <p:cNvSpPr/>
          <p:nvPr/>
        </p:nvSpPr>
        <p:spPr>
          <a:xfrm>
            <a:off x="1054007" y="5189112"/>
            <a:ext cx="2026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isolated from 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Ardisia virens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D1C5E53-EC4F-4FE6-A78F-205D814DF4D3}"/>
              </a:ext>
            </a:extLst>
          </p:cNvPr>
          <p:cNvSpPr/>
          <p:nvPr/>
        </p:nvSpPr>
        <p:spPr>
          <a:xfrm>
            <a:off x="2191966" y="4800600"/>
            <a:ext cx="1712328" cy="292388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altLang="en-US" sz="1300" baseline="-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GB" altLang="en-US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= 2.21- 9.42 µM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6F148A2-A990-4E89-8B97-237FB0EEB880}"/>
              </a:ext>
            </a:extLst>
          </p:cNvPr>
          <p:cNvSpPr/>
          <p:nvPr/>
        </p:nvSpPr>
        <p:spPr>
          <a:xfrm>
            <a:off x="188273" y="4813012"/>
            <a:ext cx="1792927" cy="292388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altLang="en-US" sz="1300" baseline="-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GB" altLang="en-US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= 2.54- 11.32 µM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238B323-D7A2-486C-B844-F8E36848859A}"/>
              </a:ext>
            </a:extLst>
          </p:cNvPr>
          <p:cNvSpPr/>
          <p:nvPr/>
        </p:nvSpPr>
        <p:spPr>
          <a:xfrm>
            <a:off x="149098" y="1610143"/>
            <a:ext cx="3658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wide range of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biological activities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5E821D7-D0A6-4581-9DC0-093EFA194EE7}"/>
              </a:ext>
            </a:extLst>
          </p:cNvPr>
          <p:cNvSpPr/>
          <p:nvPr/>
        </p:nvSpPr>
        <p:spPr>
          <a:xfrm>
            <a:off x="127447" y="1167960"/>
            <a:ext cx="5282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Family of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metabolites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widespread in </a:t>
            </a:r>
            <a:r>
              <a:rPr lang="en-GB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ature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: Em Ângulo Reto Para Cima 10">
            <a:extLst>
              <a:ext uri="{FF2B5EF4-FFF2-40B4-BE49-F238E27FC236}">
                <a16:creationId xmlns:a16="http://schemas.microsoft.com/office/drawing/2014/main" id="{99B90E0C-F9EC-4911-97DE-C829A2833960}"/>
              </a:ext>
            </a:extLst>
          </p:cNvPr>
          <p:cNvSpPr/>
          <p:nvPr/>
        </p:nvSpPr>
        <p:spPr>
          <a:xfrm rot="5400000">
            <a:off x="332161" y="2029008"/>
            <a:ext cx="518749" cy="390768"/>
          </a:xfrm>
          <a:prstGeom prst="bentUpArrow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35301C8-1323-4749-903A-F8AB42EB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07" y="2078633"/>
            <a:ext cx="5516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vitro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growth inhibitory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effect against several human cancer cell lines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060CE77-692E-4339-B592-F2458C0FA5D4}"/>
              </a:ext>
            </a:extLst>
          </p:cNvPr>
          <p:cNvSpPr/>
          <p:nvPr/>
        </p:nvSpPr>
        <p:spPr>
          <a:xfrm>
            <a:off x="113004" y="655780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Quinones/ </a:t>
            </a:r>
            <a:r>
              <a:rPr lang="en-GB" sz="1600" u="sng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hydroquinones</a:t>
            </a:r>
            <a:r>
              <a:rPr lang="en-GB" sz="1600" u="sng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F8744B1-4FE3-4F56-9200-8B90E32479FA}"/>
              </a:ext>
            </a:extLst>
          </p:cNvPr>
          <p:cNvSpPr/>
          <p:nvPr/>
        </p:nvSpPr>
        <p:spPr>
          <a:xfrm>
            <a:off x="149098" y="2892623"/>
            <a:ext cx="8842502" cy="307777"/>
          </a:xfrm>
          <a:prstGeom prst="rect">
            <a:avLst/>
          </a:prstGeom>
          <a:solidFill>
            <a:srgbClr val="EBAE7B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Natural </a:t>
            </a:r>
            <a:r>
              <a:rPr lang="en-GB" sz="1400" b="1" u="sng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quinones</a:t>
            </a:r>
            <a:r>
              <a:rPr lang="en-GB" sz="1400" b="1" u="sng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GB" sz="1400" b="1" u="sng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hydroquinones</a:t>
            </a:r>
            <a:r>
              <a:rPr lang="en-GB" sz="1400" b="1" u="sng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with </a:t>
            </a:r>
            <a:r>
              <a:rPr lang="en-GB" alt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vitro</a:t>
            </a:r>
            <a:r>
              <a: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growth inhibitory effect against cancer cell lines: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6623C61-D3C5-4D96-B47E-20CE1DF3FE22}"/>
              </a:ext>
            </a:extLst>
          </p:cNvPr>
          <p:cNvSpPr/>
          <p:nvPr/>
        </p:nvSpPr>
        <p:spPr>
          <a:xfrm>
            <a:off x="4572000" y="5087620"/>
            <a:ext cx="441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isolated from </a:t>
            </a:r>
            <a:r>
              <a:rPr lang="en-GB" sz="1200" i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Cyanobium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sp. LEGE 06113, by CIIMAR research group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F31675E7-0967-4A4F-A3BB-D9E1E5C24BCA}"/>
              </a:ext>
            </a:extLst>
          </p:cNvPr>
          <p:cNvSpPr/>
          <p:nvPr/>
        </p:nvSpPr>
        <p:spPr>
          <a:xfrm>
            <a:off x="5682810" y="4724400"/>
            <a:ext cx="2624989" cy="292388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</a:t>
            </a:r>
            <a:r>
              <a:rPr lang="en-GB" sz="1300" baseline="-25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50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= 100.2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 (HT-29 cell line)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0B56D4D-AE03-446A-952D-0AFB74785952}"/>
              </a:ext>
            </a:extLst>
          </p:cNvPr>
          <p:cNvGrpSpPr/>
          <p:nvPr/>
        </p:nvGrpSpPr>
        <p:grpSpPr>
          <a:xfrm>
            <a:off x="6446833" y="583200"/>
            <a:ext cx="2267692" cy="2160000"/>
            <a:chOff x="3321308" y="2196975"/>
            <a:chExt cx="2267692" cy="2160000"/>
          </a:xfrm>
          <a:solidFill>
            <a:srgbClr val="967DB7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17D1AAD-DAF4-4E12-BCAB-248830E3E918}"/>
                </a:ext>
              </a:extLst>
            </p:cNvPr>
            <p:cNvSpPr/>
            <p:nvPr/>
          </p:nvSpPr>
          <p:spPr>
            <a:xfrm>
              <a:off x="3321308" y="2196975"/>
              <a:ext cx="2267692" cy="2160000"/>
            </a:xfrm>
            <a:prstGeom prst="ellipse">
              <a:avLst/>
            </a:prstGeom>
            <a:grpFill/>
            <a:ln>
              <a:solidFill>
                <a:srgbClr val="EBAE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12927A47-D1BB-46C1-AEBE-59FAC39195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943126"/>
                </p:ext>
              </p:extLst>
            </p:nvPr>
          </p:nvGraphicFramePr>
          <p:xfrm>
            <a:off x="3593633" y="2585442"/>
            <a:ext cx="83185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7" name="CS ChemDraw Drawing" r:id="rId8" imgW="520890" imgH="881838" progId="ChemDraw.Document.6.0">
                    <p:embed/>
                  </p:oleObj>
                </mc:Choice>
                <mc:Fallback>
                  <p:oleObj name="CS ChemDraw Drawing" r:id="rId8" imgW="520890" imgH="881838" progId="ChemDraw.Document.6.0">
                    <p:embed/>
                    <p:pic>
                      <p:nvPicPr>
                        <p:cNvPr id="6" name="Objeto 5">
                          <a:extLst>
                            <a:ext uri="{FF2B5EF4-FFF2-40B4-BE49-F238E27FC236}">
                              <a16:creationId xmlns:a16="http://schemas.microsoft.com/office/drawing/2014/main" id="{31AB7589-EEC5-4529-B2F3-D1D9226EDB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93633" y="2585442"/>
                          <a:ext cx="831850" cy="140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33627A13-80BC-446A-AB1D-9A8524C434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972842"/>
                </p:ext>
              </p:extLst>
            </p:nvPr>
          </p:nvGraphicFramePr>
          <p:xfrm>
            <a:off x="4550639" y="2570154"/>
            <a:ext cx="876300" cy="1379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" name="CS ChemDraw Drawing" r:id="rId10" imgW="558636" imgH="881838" progId="ChemDraw.Document.6.0">
                    <p:embed/>
                  </p:oleObj>
                </mc:Choice>
                <mc:Fallback>
                  <p:oleObj name="CS ChemDraw Drawing" r:id="rId10" imgW="558636" imgH="881838" progId="ChemDraw.Document.6.0">
                    <p:embed/>
                    <p:pic>
                      <p:nvPicPr>
                        <p:cNvPr id="7" name="Objeto 6">
                          <a:extLst>
                            <a:ext uri="{FF2B5EF4-FFF2-40B4-BE49-F238E27FC236}">
                              <a16:creationId xmlns:a16="http://schemas.microsoft.com/office/drawing/2014/main" id="{DBDEB804-3955-42E3-8D2D-F159C20FB0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50639" y="2570154"/>
                          <a:ext cx="876300" cy="1379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84D4AE27-2E2F-4CE1-A847-CEFD6D3825AF}"/>
              </a:ext>
            </a:extLst>
          </p:cNvPr>
          <p:cNvSpPr/>
          <p:nvPr/>
        </p:nvSpPr>
        <p:spPr>
          <a:xfrm>
            <a:off x="228600" y="567763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Chang, S. et al., </a:t>
            </a:r>
            <a:r>
              <a:rPr lang="en-US" sz="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Phytochemistry. </a:t>
            </a:r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2009,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(17-18), 2064-2071.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6FC7065-8A8E-443D-B0F9-41B7BFAE1266}"/>
              </a:ext>
            </a:extLst>
          </p:cNvPr>
          <p:cNvSpPr/>
          <p:nvPr/>
        </p:nvSpPr>
        <p:spPr>
          <a:xfrm>
            <a:off x="4800600" y="56760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Leão, P. et al., </a:t>
            </a:r>
            <a:r>
              <a:rPr lang="en-US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lang="en-US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One. </a:t>
            </a:r>
            <a:r>
              <a:rPr 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2013,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(7), e69562.</a:t>
            </a:r>
          </a:p>
        </p:txBody>
      </p:sp>
    </p:spTree>
    <p:extLst>
      <p:ext uri="{BB962C8B-B14F-4D97-AF65-F5344CB8AC3E}">
        <p14:creationId xmlns:p14="http://schemas.microsoft.com/office/powerpoint/2010/main" val="8884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9132231" cy="830997"/>
          </a:xfrm>
          <a:prstGeom prst="rect">
            <a:avLst/>
          </a:prstGeom>
          <a:solidFill>
            <a:srgbClr val="EBAE7B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</a:t>
            </a:r>
            <a:r>
              <a:rPr lang="fr-FR" sz="2400" b="1" dirty="0"/>
              <a:t> and Discussion:   </a:t>
            </a:r>
            <a:r>
              <a:rPr lang="en-US" sz="2400" b="1" dirty="0"/>
              <a:t>Synthesis of q</a:t>
            </a:r>
            <a:r>
              <a:rPr lang="fr-FR" sz="2400" b="1" dirty="0" err="1"/>
              <a:t>uinones</a:t>
            </a:r>
            <a:r>
              <a:rPr lang="fr-FR" sz="2400" b="1" dirty="0"/>
              <a:t> and hydroquinones </a:t>
            </a:r>
            <a:r>
              <a:rPr lang="fr-FR" sz="2400" b="1" dirty="0" err="1"/>
              <a:t>with</a:t>
            </a:r>
            <a:r>
              <a:rPr lang="fr-FR" sz="2400" b="1" dirty="0"/>
              <a:t> structure </a:t>
            </a:r>
            <a:r>
              <a:rPr lang="fr-FR" sz="2400" b="1" dirty="0" err="1"/>
              <a:t>related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Hierridin</a:t>
            </a:r>
            <a:r>
              <a:rPr lang="fr-FR" sz="2400" b="1" dirty="0"/>
              <a:t> B (3)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211B860-8E37-42C5-B800-80EC58CC95DB}"/>
              </a:ext>
            </a:extLst>
          </p:cNvPr>
          <p:cNvSpPr/>
          <p:nvPr/>
        </p:nvSpPr>
        <p:spPr>
          <a:xfrm>
            <a:off x="16458" y="5595742"/>
            <a:ext cx="893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Scheme</a:t>
            </a:r>
            <a:r>
              <a:rPr lang="pt-PT" sz="1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1.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Synthesis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of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norhierridin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B (</a:t>
            </a:r>
            <a:r>
              <a:rPr lang="pt-PT" sz="1200" b="1" dirty="0">
                <a:solidFill>
                  <a:srgbClr val="000000"/>
                </a:solidFill>
                <a:ea typeface="Calibri" panose="020F0502020204030204" pitchFamily="34" charset="0"/>
              </a:rPr>
              <a:t>6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). </a:t>
            </a:r>
            <a:r>
              <a:rPr lang="pt-PT" sz="1200" b="1" dirty="0">
                <a:solidFill>
                  <a:srgbClr val="000000"/>
                </a:solidFill>
                <a:ea typeface="Calibri" panose="020F0502020204030204" pitchFamily="34" charset="0"/>
              </a:rPr>
              <a:t>a)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C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14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H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29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Br, Mg, Et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O, 35 °C, 2 h; </a:t>
            </a:r>
            <a:r>
              <a:rPr lang="pt-PT" sz="1200" b="1" dirty="0">
                <a:solidFill>
                  <a:srgbClr val="000000"/>
                </a:solidFill>
                <a:ea typeface="Calibri" panose="020F0502020204030204" pitchFamily="34" charset="0"/>
              </a:rPr>
              <a:t>b)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HCOOH,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Pd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/C,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EtOH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/H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O, 80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C, 4 h; </a:t>
            </a:r>
            <a:r>
              <a:rPr lang="pt-PT" sz="1200" b="1" dirty="0">
                <a:solidFill>
                  <a:srgbClr val="000000"/>
                </a:solidFill>
                <a:ea typeface="Calibri" panose="020F0502020204030204" pitchFamily="34" charset="0"/>
              </a:rPr>
              <a:t>c)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O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pt-PT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salcomine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, DMF, r. t., 24 h; </a:t>
            </a:r>
            <a:r>
              <a:rPr lang="pt-PT" sz="1200" b="1" dirty="0">
                <a:solidFill>
                  <a:srgbClr val="000000"/>
                </a:solidFill>
                <a:ea typeface="Calibri" panose="020F0502020204030204" pitchFamily="34" charset="0"/>
              </a:rPr>
              <a:t>d)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 Na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O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, CHCl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/H</a:t>
            </a:r>
            <a:r>
              <a:rPr lang="pt-PT" sz="12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pt-PT" sz="1200" dirty="0">
                <a:solidFill>
                  <a:srgbClr val="000000"/>
                </a:solidFill>
                <a:ea typeface="Calibri" panose="020F0502020204030204" pitchFamily="34" charset="0"/>
              </a:rPr>
              <a:t>O, r. t., 10 min</a:t>
            </a:r>
            <a:endParaRPr lang="en-US" sz="120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8F608D9-B713-4E09-9F64-7988F2EE8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07350"/>
              </p:ext>
            </p:extLst>
          </p:nvPr>
        </p:nvGraphicFramePr>
        <p:xfrm>
          <a:off x="1066800" y="977705"/>
          <a:ext cx="6561138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S ChemDraw Drawing" r:id="rId4" imgW="4469530" imgH="3149996" progId="ChemDraw.Document.6.0">
                  <p:embed/>
                </p:oleObj>
              </mc:Choice>
              <mc:Fallback>
                <p:oleObj name="CS ChemDraw Drawing" r:id="rId4" imgW="4469530" imgH="314999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7705"/>
                        <a:ext cx="6561138" cy="461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1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EBAE7B"/>
          </a:solidFill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  </a:t>
            </a:r>
            <a:r>
              <a:rPr lang="en-US" sz="2400" b="1" dirty="0"/>
              <a:t>Biological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7F6B49A-8703-4519-896A-600C4344C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62798"/>
              </p:ext>
            </p:extLst>
          </p:nvPr>
        </p:nvGraphicFramePr>
        <p:xfrm>
          <a:off x="914399" y="1678688"/>
          <a:ext cx="6781799" cy="2780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1429">
                  <a:extLst>
                    <a:ext uri="{9D8B030D-6E8A-4147-A177-3AD203B41FA5}">
                      <a16:colId xmlns:a16="http://schemas.microsoft.com/office/drawing/2014/main" val="680345060"/>
                    </a:ext>
                  </a:extLst>
                </a:gridCol>
                <a:gridCol w="719255">
                  <a:extLst>
                    <a:ext uri="{9D8B030D-6E8A-4147-A177-3AD203B41FA5}">
                      <a16:colId xmlns:a16="http://schemas.microsoft.com/office/drawing/2014/main" val="4039350867"/>
                    </a:ext>
                  </a:extLst>
                </a:gridCol>
                <a:gridCol w="975259">
                  <a:extLst>
                    <a:ext uri="{9D8B030D-6E8A-4147-A177-3AD203B41FA5}">
                      <a16:colId xmlns:a16="http://schemas.microsoft.com/office/drawing/2014/main" val="1256893643"/>
                    </a:ext>
                  </a:extLst>
                </a:gridCol>
                <a:gridCol w="1125298">
                  <a:extLst>
                    <a:ext uri="{9D8B030D-6E8A-4147-A177-3AD203B41FA5}">
                      <a16:colId xmlns:a16="http://schemas.microsoft.com/office/drawing/2014/main" val="843068980"/>
                    </a:ext>
                  </a:extLst>
                </a:gridCol>
                <a:gridCol w="1050279">
                  <a:extLst>
                    <a:ext uri="{9D8B030D-6E8A-4147-A177-3AD203B41FA5}">
                      <a16:colId xmlns:a16="http://schemas.microsoft.com/office/drawing/2014/main" val="2661652218"/>
                    </a:ext>
                  </a:extLst>
                </a:gridCol>
                <a:gridCol w="1050279">
                  <a:extLst>
                    <a:ext uri="{9D8B030D-6E8A-4147-A177-3AD203B41FA5}">
                      <a16:colId xmlns:a16="http://schemas.microsoft.com/office/drawing/2014/main" val="2922729026"/>
                    </a:ext>
                  </a:extLst>
                </a:gridCol>
              </a:tblGrid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71755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GI</a:t>
                      </a:r>
                      <a:r>
                        <a:rPr lang="en-US" sz="1600" b="1" baseline="-25000" dirty="0">
                          <a:effectLst/>
                        </a:rPr>
                        <a:t>50</a:t>
                      </a:r>
                      <a:r>
                        <a:rPr lang="en-US" sz="1600" b="1" dirty="0">
                          <a:effectLst/>
                        </a:rPr>
                        <a:t> (</a:t>
                      </a:r>
                      <a:r>
                        <a:rPr lang="en-US" sz="1600" b="1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b="1" dirty="0">
                          <a:effectLst/>
                        </a:rPr>
                        <a:t>M)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27819"/>
                  </a:ext>
                </a:extLst>
              </a:tr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71755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Cell line/Compound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05637"/>
                  </a:ext>
                </a:extLst>
              </a:tr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MDA-MB-231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&gt;50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9.65±0.15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28.8±3.3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5.83±1.10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>
                          <a:effectLst/>
                        </a:rPr>
                        <a:t>0.61±0.07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37190"/>
                  </a:ext>
                </a:extLst>
              </a:tr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SKBR3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14.0±0.0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4.35±0.15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>
                          <a:effectLst/>
                        </a:rPr>
                        <a:t>0.77±0.06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15602"/>
                  </a:ext>
                </a:extLst>
              </a:tr>
              <a:tr h="344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MDA-MB-468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7.85±2.15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31.00±7.00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6.65±0.90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0.68±0.13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54778"/>
                  </a:ext>
                </a:extLst>
              </a:tr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A375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16.0±1.7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32.9±4.2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20.6±1.9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>
                          <a:effectLst/>
                        </a:rPr>
                        <a:t>2.0±0.4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98099"/>
                  </a:ext>
                </a:extLst>
              </a:tr>
              <a:tr h="308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Huh-7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27.5±0.5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&gt;50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2.95±0.15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>
                          <a:effectLst/>
                        </a:rPr>
                        <a:t>0.61±0.03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25524"/>
                  </a:ext>
                </a:extLst>
              </a:tr>
              <a:tr h="476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HCT116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&gt;50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26.5±0.5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26.0±3.2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29.6±0.5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</a:rPr>
                        <a:t>3.2±0.6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 anchor="ctr">
                    <a:solidFill>
                      <a:srgbClr val="A8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12930"/>
                  </a:ext>
                </a:extLst>
              </a:tr>
            </a:tbl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874C5905-7625-4A5E-818F-BD8CC986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14101"/>
            <a:ext cx="4855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kumimoji="0" lang="en-US" altLang="en-US" sz="1200" b="1" i="0" u="none" strike="noStrike" cap="none" normalizeH="0" baseline="0" dirty="0" bmk="_Ref31970213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Effect of compounds </a:t>
            </a:r>
            <a:r>
              <a:rPr lang="en-US" altLang="en-US" sz="12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the growth of human cancer cell lines.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54C5FF-4BA8-4FB0-BBBC-9EF7A1D6C372}"/>
              </a:ext>
            </a:extLst>
          </p:cNvPr>
          <p:cNvSpPr/>
          <p:nvPr/>
        </p:nvSpPr>
        <p:spPr>
          <a:xfrm>
            <a:off x="30528" y="611202"/>
            <a:ext cx="913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 cell growth inhibitory activity evaluation in Triple Negative Breast Cancer (TNBC) cell lines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8198" y="4973078"/>
            <a:ext cx="6934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BAE7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Norhierridin</a:t>
            </a:r>
            <a:r>
              <a:rPr lang="en-US" dirty="0"/>
              <a:t> B (</a:t>
            </a:r>
            <a:r>
              <a:rPr lang="en-US" b="1" dirty="0"/>
              <a:t>7</a:t>
            </a:r>
            <a:r>
              <a:rPr lang="en-US" dirty="0"/>
              <a:t>) showed to be the most effective against all cancer cell lines, exhibiting much lower GI</a:t>
            </a:r>
            <a:r>
              <a:rPr lang="en-US" baseline="-25000" dirty="0"/>
              <a:t>50</a:t>
            </a:r>
            <a:r>
              <a:rPr lang="en-US" dirty="0"/>
              <a:t> values than its methyl derivative </a:t>
            </a:r>
            <a:r>
              <a:rPr lang="en-US" dirty="0" err="1"/>
              <a:t>hierridin</a:t>
            </a:r>
            <a:r>
              <a:rPr lang="en-US" dirty="0"/>
              <a:t> B (</a:t>
            </a:r>
            <a:r>
              <a:rPr lang="en-US" b="1" dirty="0"/>
              <a:t>3</a:t>
            </a:r>
            <a:r>
              <a:rPr lang="en-US" dirty="0"/>
              <a:t>). </a:t>
            </a:r>
            <a:endParaRPr lang="pt-PT" dirty="0"/>
          </a:p>
        </p:txBody>
      </p:sp>
      <p:sp>
        <p:nvSpPr>
          <p:cNvPr id="7" name="Seta para baixo 6"/>
          <p:cNvSpPr/>
          <p:nvPr/>
        </p:nvSpPr>
        <p:spPr>
          <a:xfrm>
            <a:off x="7086600" y="4616447"/>
            <a:ext cx="381000" cy="336553"/>
          </a:xfrm>
          <a:prstGeom prst="downArrow">
            <a:avLst/>
          </a:prstGeom>
          <a:solidFill>
            <a:srgbClr val="EBAE7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0D9559-0C3B-446D-A341-E58AE1870F66}"/>
              </a:ext>
            </a:extLst>
          </p:cNvPr>
          <p:cNvSpPr/>
          <p:nvPr/>
        </p:nvSpPr>
        <p:spPr>
          <a:xfrm>
            <a:off x="-35513" y="5064244"/>
            <a:ext cx="914400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Norhierridin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 (7) inhibits the growth of breast adenocarcinoma 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MDA-MB-231 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Dose-response curve for the growth of MDA-MB-231 cells treated with compound </a:t>
            </a:r>
            <a:r>
              <a:rPr lang="en-GB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48 h,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determined by SRB assay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are mean ± SEM of four independent experiments; growth obtained with vehicle was set as 100%. (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Colony formation assay for MDA-MB-231 cells treated with compound </a:t>
            </a:r>
            <a:r>
              <a:rPr lang="en-GB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nine days; </a:t>
            </a:r>
            <a:r>
              <a:rPr lang="en-US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mages correspond to a representative experiment of two; graph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represents mean ± SEM of two independent experiments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values significantly different from DMSO: *</a:t>
            </a:r>
            <a:r>
              <a:rPr lang="en-US" sz="1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&lt; 0.05, unpaired Student’s </a:t>
            </a:r>
            <a:r>
              <a:rPr lang="en-US" sz="1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-test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9781603-6FC7-4C90-996B-90C80C5C287C}"/>
              </a:ext>
            </a:extLst>
          </p:cNvPr>
          <p:cNvGrpSpPr/>
          <p:nvPr/>
        </p:nvGrpSpPr>
        <p:grpSpPr>
          <a:xfrm>
            <a:off x="228600" y="893917"/>
            <a:ext cx="4080197" cy="2579543"/>
            <a:chOff x="228600" y="666865"/>
            <a:chExt cx="4080197" cy="257954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422203B-B6E3-4508-94F2-5AE261102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666865"/>
              <a:ext cx="4080197" cy="2565036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3A8803E-6268-40A0-90FE-54605A44D8C7}"/>
                </a:ext>
              </a:extLst>
            </p:cNvPr>
            <p:cNvSpPr txBox="1"/>
            <p:nvPr/>
          </p:nvSpPr>
          <p:spPr>
            <a:xfrm flipH="1">
              <a:off x="1905000" y="2969409"/>
              <a:ext cx="1905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 err="1"/>
                <a:t>Compound</a:t>
              </a:r>
              <a:r>
                <a:rPr lang="pt-PT" sz="1200" b="1" dirty="0"/>
                <a:t> 7 [µM]</a:t>
              </a:r>
              <a:endParaRPr lang="en-US" sz="12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6771F01-84A0-4B13-948F-4888A1EE8CA0}"/>
                </a:ext>
              </a:extLst>
            </p:cNvPr>
            <p:cNvSpPr txBox="1"/>
            <p:nvPr/>
          </p:nvSpPr>
          <p:spPr>
            <a:xfrm rot="16200000" flipH="1">
              <a:off x="-169441" y="1922041"/>
              <a:ext cx="16826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 err="1"/>
                <a:t>Growth</a:t>
              </a:r>
              <a:r>
                <a:rPr lang="pt-PT" sz="1200" b="1" dirty="0"/>
                <a:t> (% </a:t>
              </a:r>
              <a:r>
                <a:rPr lang="pt-PT" sz="1200" b="1" dirty="0" err="1"/>
                <a:t>solvent</a:t>
              </a:r>
              <a:r>
                <a:rPr lang="pt-PT" sz="1200" b="1" dirty="0"/>
                <a:t>)</a:t>
              </a:r>
              <a:endParaRPr lang="en-US" sz="1200" b="1" dirty="0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5FA32B2-DF1C-4A37-B867-82D8F38D7136}"/>
              </a:ext>
            </a:extLst>
          </p:cNvPr>
          <p:cNvGrpSpPr/>
          <p:nvPr/>
        </p:nvGrpSpPr>
        <p:grpSpPr>
          <a:xfrm>
            <a:off x="4545715" y="849153"/>
            <a:ext cx="3419219" cy="2046447"/>
            <a:chOff x="4545715" y="535160"/>
            <a:chExt cx="3419219" cy="204644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12F4D71-E255-47BC-B7BD-E0107CF9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5715" y="535160"/>
              <a:ext cx="3419219" cy="2046447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8ADA9DD-0397-48D5-80B1-A16BD369CD46}"/>
                </a:ext>
              </a:extLst>
            </p:cNvPr>
            <p:cNvSpPr txBox="1"/>
            <p:nvPr/>
          </p:nvSpPr>
          <p:spPr>
            <a:xfrm flipH="1">
              <a:off x="4929809" y="1128879"/>
              <a:ext cx="6597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DMSO</a:t>
              </a:r>
              <a:endParaRPr lang="en-US" sz="1200" b="1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68F471C-1BD9-42D5-B581-B1EF91AB1889}"/>
                </a:ext>
              </a:extLst>
            </p:cNvPr>
            <p:cNvSpPr txBox="1"/>
            <p:nvPr/>
          </p:nvSpPr>
          <p:spPr>
            <a:xfrm flipH="1">
              <a:off x="5977122" y="1122502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1 µM</a:t>
              </a:r>
              <a:endParaRPr lang="en-US" sz="1200" b="1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70636B0-3602-4799-AF52-17A25475F37E}"/>
                </a:ext>
              </a:extLst>
            </p:cNvPr>
            <p:cNvSpPr txBox="1"/>
            <p:nvPr/>
          </p:nvSpPr>
          <p:spPr>
            <a:xfrm flipH="1">
              <a:off x="7020918" y="1129792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2 µM</a:t>
              </a:r>
              <a:endParaRPr lang="en-US" sz="1200" b="1" dirty="0"/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ACC31999-F0CF-49B7-B403-F1E67DA5FD96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EBAE7B"/>
          </a:solidFill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  </a:t>
            </a:r>
            <a:r>
              <a:rPr lang="en-US" sz="2400" b="1" dirty="0"/>
              <a:t>Biological evaluation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8B0218F-5AC5-4AEF-9D0A-87881B3B5C23}"/>
              </a:ext>
            </a:extLst>
          </p:cNvPr>
          <p:cNvSpPr/>
          <p:nvPr/>
        </p:nvSpPr>
        <p:spPr>
          <a:xfrm>
            <a:off x="-7082" y="635541"/>
            <a:ext cx="9136918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 cell growth inhibitory activity evaluation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29087AD-C56B-4DC1-AA85-BA8FD1EE8094}"/>
              </a:ext>
            </a:extLst>
          </p:cNvPr>
          <p:cNvGrpSpPr/>
          <p:nvPr/>
        </p:nvGrpSpPr>
        <p:grpSpPr>
          <a:xfrm>
            <a:off x="4659370" y="2655943"/>
            <a:ext cx="3506088" cy="2373257"/>
            <a:chOff x="4659370" y="2497837"/>
            <a:chExt cx="3506088" cy="237325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6C99F9C-3046-4C44-ADDD-D2CC72AE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9370" y="2497837"/>
              <a:ext cx="3506088" cy="2341957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543D7E1-27E5-40E5-B1D2-40AE86D0F2AE}"/>
                </a:ext>
              </a:extLst>
            </p:cNvPr>
            <p:cNvSpPr txBox="1"/>
            <p:nvPr/>
          </p:nvSpPr>
          <p:spPr>
            <a:xfrm flipH="1">
              <a:off x="5973257" y="4594095"/>
              <a:ext cx="1905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 err="1"/>
                <a:t>Compound</a:t>
              </a:r>
              <a:r>
                <a:rPr lang="pt-PT" sz="1200" b="1" dirty="0"/>
                <a:t> 7 [µM]</a:t>
              </a:r>
              <a:endParaRPr lang="en-US" sz="12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470BA88-70C3-4E8E-B274-0F8A244E28CA}"/>
                </a:ext>
              </a:extLst>
            </p:cNvPr>
            <p:cNvSpPr txBox="1"/>
            <p:nvPr/>
          </p:nvSpPr>
          <p:spPr>
            <a:xfrm rot="16200000" flipH="1">
              <a:off x="3968966" y="3281072"/>
              <a:ext cx="18434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 err="1"/>
                <a:t>Colonies</a:t>
              </a:r>
              <a:r>
                <a:rPr lang="pt-PT" sz="1200" b="1" dirty="0"/>
                <a:t> (%non-</a:t>
              </a:r>
              <a:r>
                <a:rPr lang="pt-PT" sz="1200" b="1" dirty="0" err="1"/>
                <a:t>treated</a:t>
              </a:r>
              <a:r>
                <a:rPr lang="pt-PT" sz="1200" b="1" dirty="0"/>
                <a:t>)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038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F120DDB-EC33-488D-AB35-D835DA66F021}"/>
              </a:ext>
            </a:extLst>
          </p:cNvPr>
          <p:cNvSpPr/>
          <p:nvPr/>
        </p:nvSpPr>
        <p:spPr>
          <a:xfrm>
            <a:off x="-25004" y="4762119"/>
            <a:ext cx="9144000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Norhierridin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 (7) induces cell cycle arrest and death and interferes with p53 transcriptional targets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Cell cycle progression was analyzed after 48 h treatment with compound 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MDA-MB-231 cells; data are mean ± SEM of three independent experiments; values significantly different from DMSO: *</a:t>
            </a: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&lt; 0.05, unpaired Student’s </a:t>
            </a: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-test. (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Percentage of death cells determined by trypan blue assay for MDA-MB-231 cells treated with compound 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48 h; data are mean ± SEM of three independent experiments; values significantly different from DMSO: *</a:t>
            </a: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&lt; 0.05, **</a:t>
            </a: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&lt; 0.001, unpaired Student’s </a:t>
            </a: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-test. (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Protein expression levels of p53 targets in MDA-MB-231 cells was analysed by western blot after 48 h treatment with 2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 compound </a:t>
            </a:r>
            <a:r>
              <a:rPr lang="en-GB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Immunoblots are representative of three independent experiments; GAPDH was used as loading control.</a:t>
            </a:r>
            <a:endParaRPr lang="en-US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C306F5-0084-475B-8FD9-D2C746D7575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EBAE7B"/>
          </a:solidFill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  </a:t>
            </a:r>
            <a:r>
              <a:rPr lang="en-US" sz="2400" b="1" dirty="0"/>
              <a:t>Biological evaluation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94A2A56-7349-42D8-BFAB-E603EC072E2C}"/>
              </a:ext>
            </a:extLst>
          </p:cNvPr>
          <p:cNvGrpSpPr/>
          <p:nvPr/>
        </p:nvGrpSpPr>
        <p:grpSpPr>
          <a:xfrm>
            <a:off x="99794" y="1142677"/>
            <a:ext cx="2750877" cy="3235822"/>
            <a:chOff x="110696" y="290105"/>
            <a:chExt cx="2750877" cy="323582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3A4DF40-1146-42C4-9EA9-9F4DF00C91CF}"/>
                </a:ext>
              </a:extLst>
            </p:cNvPr>
            <p:cNvGrpSpPr/>
            <p:nvPr/>
          </p:nvGrpSpPr>
          <p:grpSpPr>
            <a:xfrm>
              <a:off x="110696" y="678421"/>
              <a:ext cx="2750877" cy="2847506"/>
              <a:chOff x="110696" y="678421"/>
              <a:chExt cx="2750877" cy="2847506"/>
            </a:xfrm>
          </p:grpSpPr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id="{600FD6F3-D183-4958-840A-583DB5387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96" y="678421"/>
                <a:ext cx="2742043" cy="2847506"/>
              </a:xfrm>
              <a:prstGeom prst="rect">
                <a:avLst/>
              </a:prstGeom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0E6DA9F-E95F-45DD-A56C-35A720712B4F}"/>
                  </a:ext>
                </a:extLst>
              </p:cNvPr>
              <p:cNvSpPr txBox="1"/>
              <p:nvPr/>
            </p:nvSpPr>
            <p:spPr>
              <a:xfrm flipH="1">
                <a:off x="956573" y="3229530"/>
                <a:ext cx="1905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 err="1"/>
                  <a:t>Compound</a:t>
                </a:r>
                <a:r>
                  <a:rPr lang="pt-PT" sz="1200" b="1" dirty="0"/>
                  <a:t> 7 [µM]</a:t>
                </a:r>
                <a:endParaRPr lang="en-US" sz="1200" b="1" dirty="0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B06273B-9C34-4107-B6D3-4B153F6401F6}"/>
                  </a:ext>
                </a:extLst>
              </p:cNvPr>
              <p:cNvSpPr txBox="1"/>
              <p:nvPr/>
            </p:nvSpPr>
            <p:spPr>
              <a:xfrm rot="16200000" flipH="1">
                <a:off x="-187629" y="1826117"/>
                <a:ext cx="9057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% </a:t>
                </a:r>
                <a:r>
                  <a:rPr lang="pt-PT" sz="1200" b="1" dirty="0" err="1"/>
                  <a:t>of</a:t>
                </a:r>
                <a:r>
                  <a:rPr lang="pt-PT" sz="1200" b="1" dirty="0"/>
                  <a:t> </a:t>
                </a:r>
                <a:r>
                  <a:rPr lang="pt-PT" sz="1200" b="1" dirty="0" err="1"/>
                  <a:t>cells</a:t>
                </a:r>
                <a:endParaRPr lang="en-US" sz="1200" b="1" dirty="0"/>
              </a:p>
            </p:txBody>
          </p:sp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A0F5F3B-2589-4CE1-9553-4903EC9A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6914" y="290105"/>
              <a:ext cx="619125" cy="828675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70E0575-CC7D-450E-9D4B-F0AA4F14930A}"/>
              </a:ext>
            </a:extLst>
          </p:cNvPr>
          <p:cNvGrpSpPr/>
          <p:nvPr/>
        </p:nvGrpSpPr>
        <p:grpSpPr>
          <a:xfrm>
            <a:off x="3013191" y="1494484"/>
            <a:ext cx="3492104" cy="2847506"/>
            <a:chOff x="4724400" y="722568"/>
            <a:chExt cx="3124200" cy="2660529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A2904D03-1DBF-4799-AD1F-9C1440ED94A6}"/>
                </a:ext>
              </a:extLst>
            </p:cNvPr>
            <p:cNvGrpSpPr/>
            <p:nvPr/>
          </p:nvGrpSpPr>
          <p:grpSpPr>
            <a:xfrm>
              <a:off x="4789696" y="722568"/>
              <a:ext cx="3058904" cy="2660529"/>
              <a:chOff x="4789696" y="722568"/>
              <a:chExt cx="3058904" cy="2660529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1CC955E3-CB73-4340-B76C-13D6AC67D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9696" y="722568"/>
                <a:ext cx="3058904" cy="2645200"/>
              </a:xfrm>
              <a:prstGeom prst="rect">
                <a:avLst/>
              </a:prstGeom>
            </p:spPr>
          </p:pic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49EFB8F-48A9-475D-BECB-AFE3292DD885}"/>
                  </a:ext>
                </a:extLst>
              </p:cNvPr>
              <p:cNvSpPr txBox="1"/>
              <p:nvPr/>
            </p:nvSpPr>
            <p:spPr>
              <a:xfrm flipH="1">
                <a:off x="5791200" y="3106098"/>
                <a:ext cx="1905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 err="1"/>
                  <a:t>Compound</a:t>
                </a:r>
                <a:r>
                  <a:rPr lang="pt-PT" sz="1200" b="1" dirty="0"/>
                  <a:t> 7 [µM]</a:t>
                </a:r>
                <a:endParaRPr lang="en-US" sz="1200" b="1" dirty="0"/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6D6C203-9EA0-4B33-AA23-53C437362E55}"/>
                </a:ext>
              </a:extLst>
            </p:cNvPr>
            <p:cNvSpPr txBox="1"/>
            <p:nvPr/>
          </p:nvSpPr>
          <p:spPr>
            <a:xfrm rot="16200000" flipH="1">
              <a:off x="4159448" y="1784152"/>
              <a:ext cx="14069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% </a:t>
              </a:r>
              <a:r>
                <a:rPr lang="pt-PT" sz="1200" b="1" dirty="0" err="1"/>
                <a:t>of</a:t>
              </a:r>
              <a:r>
                <a:rPr lang="pt-PT" sz="1200" b="1" dirty="0"/>
                <a:t> </a:t>
              </a:r>
              <a:r>
                <a:rPr lang="pt-PT" sz="1200" b="1" dirty="0" err="1"/>
                <a:t>death</a:t>
              </a:r>
              <a:r>
                <a:rPr lang="pt-PT" sz="1200" b="1" dirty="0"/>
                <a:t> </a:t>
              </a:r>
              <a:r>
                <a:rPr lang="pt-PT" sz="1200" b="1" dirty="0" err="1"/>
                <a:t>cells</a:t>
              </a:r>
              <a:endParaRPr lang="en-US" sz="1200" b="1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E961A2A-755A-4594-A626-5031C4C8869E}"/>
              </a:ext>
            </a:extLst>
          </p:cNvPr>
          <p:cNvGrpSpPr/>
          <p:nvPr/>
        </p:nvGrpSpPr>
        <p:grpSpPr>
          <a:xfrm>
            <a:off x="6736433" y="1566343"/>
            <a:ext cx="2247615" cy="3081857"/>
            <a:chOff x="6729074" y="1140860"/>
            <a:chExt cx="2247615" cy="3081857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50D12D6-E7F7-403E-A84B-8B92ADF59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9074" y="1140860"/>
              <a:ext cx="2224021" cy="3081857"/>
            </a:xfrm>
            <a:prstGeom prst="rect">
              <a:avLst/>
            </a:prstGeom>
          </p:spPr>
        </p:pic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B2CD11A0-49D5-44BC-B77A-3146478302AE}"/>
                </a:ext>
              </a:extLst>
            </p:cNvPr>
            <p:cNvGrpSpPr/>
            <p:nvPr/>
          </p:nvGrpSpPr>
          <p:grpSpPr>
            <a:xfrm>
              <a:off x="6815774" y="1170399"/>
              <a:ext cx="2160915" cy="2823561"/>
              <a:chOff x="6815774" y="1170399"/>
              <a:chExt cx="2160915" cy="2823561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986DB0-1C69-482D-AE97-5663FF74CB06}"/>
                  </a:ext>
                </a:extLst>
              </p:cNvPr>
              <p:cNvSpPr txBox="1"/>
              <p:nvPr/>
            </p:nvSpPr>
            <p:spPr>
              <a:xfrm flipH="1">
                <a:off x="8001000" y="1170399"/>
                <a:ext cx="97568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 err="1"/>
                  <a:t>Compound</a:t>
                </a:r>
                <a:r>
                  <a:rPr lang="pt-PT" sz="1200" b="1" dirty="0"/>
                  <a:t> </a:t>
                </a:r>
              </a:p>
              <a:p>
                <a:pPr algn="ctr"/>
                <a:r>
                  <a:rPr lang="pt-PT" sz="1200" b="1" dirty="0"/>
                  <a:t>7 </a:t>
                </a:r>
                <a:endParaRPr lang="en-US" sz="12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5E89667-C617-463B-ADDB-17C3F15CFA2F}"/>
                  </a:ext>
                </a:extLst>
              </p:cNvPr>
              <p:cNvSpPr txBox="1"/>
              <p:nvPr/>
            </p:nvSpPr>
            <p:spPr>
              <a:xfrm flipH="1">
                <a:off x="7389170" y="1366376"/>
                <a:ext cx="6880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DMSO</a:t>
                </a:r>
                <a:endParaRPr lang="en-US" sz="12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066C74D-F84E-44B1-92CB-22C8F117E607}"/>
                  </a:ext>
                </a:extLst>
              </p:cNvPr>
              <p:cNvSpPr txBox="1"/>
              <p:nvPr/>
            </p:nvSpPr>
            <p:spPr>
              <a:xfrm flipH="1">
                <a:off x="6975423" y="1778494"/>
                <a:ext cx="4515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BAX</a:t>
                </a:r>
                <a:endParaRPr lang="en-US" sz="1200" b="1" dirty="0"/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5073578-4E0C-4C36-BF30-2B595CFCB829}"/>
                  </a:ext>
                </a:extLst>
              </p:cNvPr>
              <p:cNvSpPr txBox="1"/>
              <p:nvPr/>
            </p:nvSpPr>
            <p:spPr>
              <a:xfrm flipH="1">
                <a:off x="6905029" y="2311624"/>
                <a:ext cx="5522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Bcl-2</a:t>
                </a:r>
                <a:endParaRPr lang="en-US" sz="1200" b="1" dirty="0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A2ABB15-1CDE-4C72-B7D5-A9C3FE4B6254}"/>
                  </a:ext>
                </a:extLst>
              </p:cNvPr>
              <p:cNvSpPr txBox="1"/>
              <p:nvPr/>
            </p:nvSpPr>
            <p:spPr>
              <a:xfrm flipH="1">
                <a:off x="6934199" y="2719824"/>
                <a:ext cx="49280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p21</a:t>
                </a:r>
                <a:endParaRPr lang="en-US" sz="1200" b="1" dirty="0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385ADCC-CB5A-4F91-B50A-62A7E9F26506}"/>
                  </a:ext>
                </a:extLst>
              </p:cNvPr>
              <p:cNvSpPr txBox="1"/>
              <p:nvPr/>
            </p:nvSpPr>
            <p:spPr>
              <a:xfrm flipH="1">
                <a:off x="6827318" y="3266523"/>
                <a:ext cx="66715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MDM2</a:t>
                </a:r>
                <a:endParaRPr lang="en-US" sz="1200" b="1" dirty="0"/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97D49E6-4AF0-4A9C-B1EF-B92783D95F36}"/>
                  </a:ext>
                </a:extLst>
              </p:cNvPr>
              <p:cNvSpPr txBox="1"/>
              <p:nvPr/>
            </p:nvSpPr>
            <p:spPr>
              <a:xfrm flipH="1">
                <a:off x="6815774" y="3716961"/>
                <a:ext cx="66715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/>
                  <a:t>GAPDH</a:t>
                </a:r>
                <a:endParaRPr lang="en-US" sz="1200" b="1" dirty="0"/>
              </a:p>
            </p:txBody>
          </p:sp>
        </p:grpSp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BDE15B30-35E9-4E36-B939-DE9A6B80D524}"/>
              </a:ext>
            </a:extLst>
          </p:cNvPr>
          <p:cNvSpPr/>
          <p:nvPr/>
        </p:nvSpPr>
        <p:spPr>
          <a:xfrm>
            <a:off x="-7082" y="635541"/>
            <a:ext cx="9136918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 cell growth inhibitory activity evaluation</a:t>
            </a:r>
          </a:p>
        </p:txBody>
      </p:sp>
    </p:spTree>
    <p:extLst>
      <p:ext uri="{BB962C8B-B14F-4D97-AF65-F5344CB8AC3E}">
        <p14:creationId xmlns:p14="http://schemas.microsoft.com/office/powerpoint/2010/main" val="4680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BAAB98F-4744-43F8-B168-110470670A44}"/>
              </a:ext>
            </a:extLst>
          </p:cNvPr>
          <p:cNvSpPr/>
          <p:nvPr/>
        </p:nvSpPr>
        <p:spPr>
          <a:xfrm>
            <a:off x="80971" y="1791297"/>
            <a:ext cx="2605873" cy="2560985"/>
          </a:xfrm>
          <a:prstGeom prst="ellipse">
            <a:avLst/>
          </a:prstGeom>
          <a:solidFill>
            <a:srgbClr val="967DB7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C241BFE-098F-4AF4-B195-7D8BA9892BAF}"/>
              </a:ext>
            </a:extLst>
          </p:cNvPr>
          <p:cNvSpPr/>
          <p:nvPr/>
        </p:nvSpPr>
        <p:spPr>
          <a:xfrm>
            <a:off x="2819399" y="2514600"/>
            <a:ext cx="6248401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…exhibiting much lower GI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values than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structural related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quinone and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hierridin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(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B601EF-15C6-45C5-BB44-09542D984ABD}"/>
              </a:ext>
            </a:extLst>
          </p:cNvPr>
          <p:cNvSpPr/>
          <p:nvPr/>
        </p:nvSpPr>
        <p:spPr>
          <a:xfrm>
            <a:off x="2549173" y="3581400"/>
            <a:ext cx="658774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…the effects were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cycle arrest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p21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Bax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Bcl-2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 expression levels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7E3B1B-32DE-408B-B879-D3AA29686206}"/>
              </a:ext>
            </a:extLst>
          </p:cNvPr>
          <p:cNvSpPr/>
          <p:nvPr/>
        </p:nvSpPr>
        <p:spPr>
          <a:xfrm>
            <a:off x="2674052" y="1762191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…was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effective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all cancer cell lines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88BE20C-B711-41B9-84FB-443320A8E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7760"/>
              </p:ext>
            </p:extLst>
          </p:nvPr>
        </p:nvGraphicFramePr>
        <p:xfrm>
          <a:off x="387350" y="1981200"/>
          <a:ext cx="2127250" cy="20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S ChemDraw Drawing" r:id="rId4" imgW="1185214" imgH="1166864" progId="ChemDraw.Document.6.0">
                  <p:embed/>
                </p:oleObj>
              </mc:Choice>
              <mc:Fallback>
                <p:oleObj name="CS ChemDraw Drawing" r:id="rId4" imgW="1185214" imgH="11668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1981200"/>
                        <a:ext cx="2127250" cy="209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C8408359-265E-4DCA-A39C-F3A2DF48A90F}"/>
              </a:ext>
            </a:extLst>
          </p:cNvPr>
          <p:cNvSpPr/>
          <p:nvPr/>
        </p:nvSpPr>
        <p:spPr>
          <a:xfrm>
            <a:off x="1516462" y="4648200"/>
            <a:ext cx="739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…could be an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cytotoxic agent against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TNBC cells, which deserve to be further explored in the future.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9FC8EF1-717F-4F22-834B-85CE7E608C98}"/>
              </a:ext>
            </a:extLst>
          </p:cNvPr>
          <p:cNvSpPr/>
          <p:nvPr/>
        </p:nvSpPr>
        <p:spPr>
          <a:xfrm>
            <a:off x="1587611" y="993006"/>
            <a:ext cx="3842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…was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synthesized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time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1535</Words>
  <Application>Microsoft Office PowerPoint</Application>
  <PresentationFormat>Apresentação no Ecrã (4:3)</PresentationFormat>
  <Paragraphs>144</Paragraphs>
  <Slides>10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Symbol</vt:lpstr>
      <vt:lpstr>Times New Roman</vt:lpstr>
      <vt:lpstr>Office Theme</vt:lpstr>
      <vt:lpstr>Custom Design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joana moreira</cp:lastModifiedBy>
  <cp:revision>114</cp:revision>
  <dcterms:created xsi:type="dcterms:W3CDTF">2015-04-04T09:45:50Z</dcterms:created>
  <dcterms:modified xsi:type="dcterms:W3CDTF">2020-10-31T09:54:09Z</dcterms:modified>
</cp:coreProperties>
</file>