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58" r:id="rId5"/>
    <p:sldId id="259" r:id="rId6"/>
    <p:sldId id="268" r:id="rId7"/>
    <p:sldId id="261" r:id="rId8"/>
    <p:sldId id="270" r:id="rId9"/>
    <p:sldId id="271" r:id="rId10"/>
    <p:sldId id="272" r:id="rId11"/>
    <p:sldId id="269" r:id="rId12"/>
    <p:sldId id="273" r:id="rId13"/>
    <p:sldId id="274" r:id="rId14"/>
    <p:sldId id="275" r:id="rId15"/>
    <p:sldId id="265" r:id="rId16"/>
    <p:sldId id="26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28E"/>
    <a:srgbClr val="A7ABD3"/>
    <a:srgbClr val="997EB7"/>
    <a:srgbClr val="C3C6FB"/>
    <a:srgbClr val="2C4E73"/>
    <a:srgbClr val="C2B1C5"/>
    <a:srgbClr val="BFA9BF"/>
    <a:srgbClr val="F4B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7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9.tiff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8.png"/><Relationship Id="rId7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9.tiff"/><Relationship Id="rId10" Type="http://schemas.openxmlformats.org/officeDocument/2006/relationships/image" Target="../media/image28.emf"/><Relationship Id="rId4" Type="http://schemas.microsoft.com/office/2007/relationships/hdphoto" Target="../media/hdphoto6.wdp"/><Relationship Id="rId9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8.png"/><Relationship Id="rId7" Type="http://schemas.openxmlformats.org/officeDocument/2006/relationships/image" Target="../media/image3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9.tiff"/><Relationship Id="rId4" Type="http://schemas.microsoft.com/office/2007/relationships/hdphoto" Target="../media/hdphoto6.wdp"/><Relationship Id="rId9" Type="http://schemas.openxmlformats.org/officeDocument/2006/relationships/image" Target="../media/image3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9.tiff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9.tiff"/><Relationship Id="rId10" Type="http://schemas.openxmlformats.org/officeDocument/2006/relationships/image" Target="../media/image3.jpeg"/><Relationship Id="rId4" Type="http://schemas.microsoft.com/office/2007/relationships/hdphoto" Target="../media/hdphoto6.wdp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tiff"/><Relationship Id="rId5" Type="http://schemas.microsoft.com/office/2007/relationships/hdphoto" Target="../media/hdphoto2.wdp"/><Relationship Id="rId15" Type="http://schemas.openxmlformats.org/officeDocument/2006/relationships/image" Target="../media/image16.emf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9.tif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9.tiff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9.tiff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9.tiff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Synthesis</a:t>
            </a:r>
            <a:r>
              <a:rPr lang="es-ES" sz="2400" b="1" dirty="0"/>
              <a:t> and </a:t>
            </a:r>
            <a:r>
              <a:rPr lang="es-ES" sz="2400" b="1" dirty="0" err="1"/>
              <a:t>Biological</a:t>
            </a:r>
            <a:r>
              <a:rPr lang="es-ES" sz="2400" b="1" dirty="0"/>
              <a:t> </a:t>
            </a:r>
            <a:r>
              <a:rPr lang="es-ES" sz="2400" b="1" dirty="0" err="1"/>
              <a:t>Activity</a:t>
            </a:r>
            <a:r>
              <a:rPr lang="es-ES" sz="2400" b="1" dirty="0"/>
              <a:t> of </a:t>
            </a:r>
            <a:r>
              <a:rPr lang="es-ES" sz="2400" b="1" i="1" dirty="0"/>
              <a:t>C</a:t>
            </a:r>
            <a:r>
              <a:rPr lang="es-ES" sz="2400" b="1" dirty="0"/>
              <a:t>-</a:t>
            </a:r>
            <a:r>
              <a:rPr lang="es-ES" sz="2400" b="1" dirty="0" err="1"/>
              <a:t>Glycosyl</a:t>
            </a:r>
            <a:endParaRPr lang="es-ES" sz="2400" b="1" dirty="0"/>
          </a:p>
          <a:p>
            <a:pPr algn="ctr"/>
            <a:r>
              <a:rPr lang="es-ES" sz="2400" b="1" dirty="0"/>
              <a:t>3-Vinylchromones: </a:t>
            </a:r>
            <a:r>
              <a:rPr lang="es-ES" sz="2400" b="1" dirty="0" err="1"/>
              <a:t>Toward</a:t>
            </a:r>
            <a:r>
              <a:rPr lang="es-ES" sz="2400" b="1" dirty="0"/>
              <a:t> Novel </a:t>
            </a:r>
            <a:r>
              <a:rPr lang="es-ES" sz="2400" b="1" dirty="0" err="1"/>
              <a:t>Antioxidant</a:t>
            </a:r>
            <a:r>
              <a:rPr lang="es-ES" sz="2400" b="1" dirty="0"/>
              <a:t> </a:t>
            </a:r>
            <a:r>
              <a:rPr lang="es-ES" sz="2400" b="1" dirty="0" err="1"/>
              <a:t>Drugs</a:t>
            </a:r>
            <a:endParaRPr lang="en-US" sz="2400" b="1" dirty="0"/>
          </a:p>
          <a:p>
            <a:pPr algn="ctr"/>
            <a:endParaRPr lang="en-US" b="1" dirty="0"/>
          </a:p>
          <a:p>
            <a:pPr algn="ctr"/>
            <a:endParaRPr lang="fr-FR" sz="1000" dirty="0"/>
          </a:p>
          <a:p>
            <a:pPr algn="ctr"/>
            <a:r>
              <a:rPr lang="it-IT" b="1" dirty="0"/>
              <a:t>Raquel G. </a:t>
            </a:r>
            <a:r>
              <a:rPr lang="it-IT" b="1" dirty="0" err="1"/>
              <a:t>Soengas</a:t>
            </a:r>
            <a:r>
              <a:rPr lang="it-IT" b="1" dirty="0"/>
              <a:t> </a:t>
            </a:r>
            <a:r>
              <a:rPr lang="it-IT" b="1" baseline="30000" dirty="0"/>
              <a:t>1</a:t>
            </a:r>
            <a:r>
              <a:rPr lang="it-IT" b="1" dirty="0"/>
              <a:t>, Vera L. M. Silva </a:t>
            </a:r>
            <a:r>
              <a:rPr lang="it-IT" b="1" baseline="30000" dirty="0"/>
              <a:t>2</a:t>
            </a:r>
            <a:r>
              <a:rPr lang="it-IT" b="1" dirty="0"/>
              <a:t>, and </a:t>
            </a:r>
            <a:r>
              <a:rPr lang="it-IT" b="1" dirty="0" err="1"/>
              <a:t>Artur</a:t>
            </a:r>
            <a:r>
              <a:rPr lang="it-IT" b="1" dirty="0"/>
              <a:t> M. S. Silva </a:t>
            </a:r>
            <a:r>
              <a:rPr lang="it-IT" b="1" baseline="30000" dirty="0"/>
              <a:t>2,*</a:t>
            </a:r>
          </a:p>
          <a:p>
            <a:endParaRPr lang="fr-FR" dirty="0"/>
          </a:p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Química</a:t>
            </a:r>
            <a:r>
              <a:rPr lang="en-US" dirty="0"/>
              <a:t> </a:t>
            </a:r>
            <a:r>
              <a:rPr lang="en-US" dirty="0" err="1"/>
              <a:t>Orgánica</a:t>
            </a:r>
            <a:r>
              <a:rPr lang="en-US" dirty="0"/>
              <a:t> e </a:t>
            </a:r>
            <a:r>
              <a:rPr lang="en-US" dirty="0" err="1"/>
              <a:t>Inorgánica</a:t>
            </a:r>
            <a:r>
              <a:rPr lang="en-US" dirty="0"/>
              <a:t>, Universidad de Oviedo, Julián </a:t>
            </a:r>
            <a:r>
              <a:rPr lang="en-US" dirty="0" err="1"/>
              <a:t>Clavería</a:t>
            </a:r>
            <a:r>
              <a:rPr lang="en-US" dirty="0"/>
              <a:t> 7, 33006 Oviedo, Spain; </a:t>
            </a:r>
            <a:endParaRPr lang="fr-FR" dirty="0"/>
          </a:p>
          <a:p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GB" dirty="0"/>
              <a:t>LAQV-REQUIMTE, </a:t>
            </a:r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Química</a:t>
            </a:r>
            <a:r>
              <a:rPr lang="en-US" dirty="0"/>
              <a:t>, </a:t>
            </a:r>
            <a:r>
              <a:rPr lang="en-US" dirty="0" err="1"/>
              <a:t>Universidade</a:t>
            </a:r>
            <a:r>
              <a:rPr lang="en-US" dirty="0"/>
              <a:t> de Aveiro, </a:t>
            </a:r>
            <a:r>
              <a:rPr lang="en-GB" dirty="0"/>
              <a:t>3810-193 Aveiro, Portugal</a:t>
            </a:r>
            <a:r>
              <a:rPr lang="en-US" dirty="0"/>
              <a:t>. </a:t>
            </a:r>
          </a:p>
          <a:p>
            <a:endParaRPr lang="fr-FR" sz="1200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</a:t>
            </a:r>
            <a:r>
              <a:rPr lang="en-US" sz="1400" dirty="0" err="1"/>
              <a:t>artur.silva@ua.pt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A35C9E-4DAC-BC4E-89E3-E99587429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t="5555" r="20801" b="9396"/>
          <a:stretch/>
        </p:blipFill>
        <p:spPr>
          <a:xfrm>
            <a:off x="6946187" y="5619741"/>
            <a:ext cx="1390662" cy="1042996"/>
          </a:xfrm>
          <a:prstGeom prst="rect">
            <a:avLst/>
          </a:prstGeom>
        </p:spPr>
      </p:pic>
      <p:pic>
        <p:nvPicPr>
          <p:cNvPr id="10" name="Picture 73" descr="http://gamilearning.ulusofona.pt/wp-content/uploads/uaveiro2_32668234655366f42dcafc.jpg">
            <a:extLst>
              <a:ext uri="{FF2B5EF4-FFF2-40B4-BE49-F238E27FC236}">
                <a16:creationId xmlns:a16="http://schemas.microsoft.com/office/drawing/2014/main" id="{B35CE3E7-B5EC-9D44-9BFB-27F6ED74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21867"/>
            <a:ext cx="940026" cy="94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5" name="Seta para a direita 4">
            <a:extLst>
              <a:ext uri="{FF2B5EF4-FFF2-40B4-BE49-F238E27FC236}">
                <a16:creationId xmlns:a16="http://schemas.microsoft.com/office/drawing/2014/main" id="{1CE2CDB0-D092-BD4C-8EB0-4C8A1C8D8B9F}"/>
              </a:ext>
            </a:extLst>
          </p:cNvPr>
          <p:cNvSpPr/>
          <p:nvPr/>
        </p:nvSpPr>
        <p:spPr>
          <a:xfrm>
            <a:off x="4254042" y="4940076"/>
            <a:ext cx="732846" cy="3804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700" kern="1200"/>
          </a:p>
        </p:txBody>
      </p:sp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438401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200642A3-73B6-2B44-AF25-DD9EB443AAB1}"/>
              </a:ext>
            </a:extLst>
          </p:cNvPr>
          <p:cNvSpPr txBox="1"/>
          <p:nvPr/>
        </p:nvSpPr>
        <p:spPr>
          <a:xfrm>
            <a:off x="3451975" y="620762"/>
            <a:ext cx="233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Synthetic Strategy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sp>
        <p:nvSpPr>
          <p:cNvPr id="26" name="Rectângulo arredondado 2">
            <a:extLst>
              <a:ext uri="{FF2B5EF4-FFF2-40B4-BE49-F238E27FC236}">
                <a16:creationId xmlns:a16="http://schemas.microsoft.com/office/drawing/2014/main" id="{5503A267-CDA6-F140-9465-68FF3F215D08}"/>
              </a:ext>
            </a:extLst>
          </p:cNvPr>
          <p:cNvSpPr/>
          <p:nvPr/>
        </p:nvSpPr>
        <p:spPr>
          <a:xfrm>
            <a:off x="1323193" y="1359976"/>
            <a:ext cx="2019718" cy="776203"/>
          </a:xfrm>
          <a:prstGeom prst="roundRect">
            <a:avLst/>
          </a:prstGeom>
          <a:noFill/>
          <a:ln w="28575">
            <a:solidFill>
              <a:srgbClr val="5F328E"/>
            </a:solidFill>
          </a:ln>
          <a:effectLst>
            <a:glow rad="114300">
              <a:srgbClr val="C2B1C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aixaDeTexto 12">
            <a:extLst>
              <a:ext uri="{FF2B5EF4-FFF2-40B4-BE49-F238E27FC236}">
                <a16:creationId xmlns:a16="http://schemas.microsoft.com/office/drawing/2014/main" id="{F2E781C8-8DBF-4D49-80D1-113ADC0726CC}"/>
              </a:ext>
            </a:extLst>
          </p:cNvPr>
          <p:cNvSpPr txBox="1"/>
          <p:nvPr/>
        </p:nvSpPr>
        <p:spPr>
          <a:xfrm>
            <a:off x="1423006" y="1440300"/>
            <a:ext cx="180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F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scope Heck protocol! </a:t>
            </a:r>
          </a:p>
        </p:txBody>
      </p:sp>
      <p:sp>
        <p:nvSpPr>
          <p:cNvPr id="29" name="CaixaDeTexto 14">
            <a:extLst>
              <a:ext uri="{FF2B5EF4-FFF2-40B4-BE49-F238E27FC236}">
                <a16:creationId xmlns:a16="http://schemas.microsoft.com/office/drawing/2014/main" id="{4E316DC8-73A0-174B-AF25-EE9353BDB7A9}"/>
              </a:ext>
            </a:extLst>
          </p:cNvPr>
          <p:cNvSpPr txBox="1"/>
          <p:nvPr/>
        </p:nvSpPr>
        <p:spPr>
          <a:xfrm>
            <a:off x="514034" y="4309412"/>
            <a:ext cx="428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3-(2-Glycosylvinyl)</a:t>
            </a:r>
            <a:r>
              <a:rPr lang="en-GB" sz="1600" b="1" dirty="0">
                <a:solidFill>
                  <a:srgbClr val="5F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chromones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3-(2-Glycosylvinyl)</a:t>
            </a:r>
            <a:r>
              <a:rPr lang="en-GB" sz="1600" b="1" dirty="0">
                <a:solidFill>
                  <a:srgbClr val="5F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flavones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3-(2-Glycosylvinyl)-</a:t>
            </a:r>
            <a:r>
              <a:rPr lang="en-GB" sz="1600" b="1" dirty="0">
                <a:solidFill>
                  <a:srgbClr val="5F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2-styrylchromones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18">
            <a:extLst>
              <a:ext uri="{FF2B5EF4-FFF2-40B4-BE49-F238E27FC236}">
                <a16:creationId xmlns:a16="http://schemas.microsoft.com/office/drawing/2014/main" id="{67E57B69-6F7C-C544-A890-881F56F4D545}"/>
              </a:ext>
            </a:extLst>
          </p:cNvPr>
          <p:cNvSpPr txBox="1"/>
          <p:nvPr/>
        </p:nvSpPr>
        <p:spPr>
          <a:xfrm>
            <a:off x="536012" y="36692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using the same methodology…</a:t>
            </a:r>
          </a:p>
        </p:txBody>
      </p:sp>
      <p:sp>
        <p:nvSpPr>
          <p:cNvPr id="32" name="CaixaDeTexto 1">
            <a:extLst>
              <a:ext uri="{FF2B5EF4-FFF2-40B4-BE49-F238E27FC236}">
                <a16:creationId xmlns:a16="http://schemas.microsoft.com/office/drawing/2014/main" id="{0E013483-5B73-2744-8274-5E715506CB37}"/>
              </a:ext>
            </a:extLst>
          </p:cNvPr>
          <p:cNvSpPr txBox="1"/>
          <p:nvPr/>
        </p:nvSpPr>
        <p:spPr>
          <a:xfrm>
            <a:off x="432207" y="2309336"/>
            <a:ext cx="4012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1600" b="1" dirty="0">
                <a:solidFill>
                  <a:srgbClr val="997EB7"/>
                </a:solidFill>
                <a:latin typeface="HelveticaNeueLT Std Lt" charset="0"/>
              </a:rPr>
              <a:t>ew conjugates of chemical and biological interest</a:t>
            </a:r>
            <a:r>
              <a:rPr lang="en-GB" altLang="en-US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997EB7"/>
                </a:solidFill>
                <a:latin typeface="HelveticaNeueLT Std Lt" charset="0"/>
              </a:rPr>
              <a:t>containing unsaturated linking groups</a:t>
            </a:r>
            <a:endParaRPr lang="en-GB" sz="1600" b="1" dirty="0">
              <a:solidFill>
                <a:srgbClr val="997E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1024DDC1-3055-5E48-9B02-F25DB9A20309}"/>
              </a:ext>
            </a:extLst>
          </p:cNvPr>
          <p:cNvSpPr/>
          <p:nvPr/>
        </p:nvSpPr>
        <p:spPr>
          <a:xfrm>
            <a:off x="4744726" y="1259663"/>
            <a:ext cx="2847470" cy="154932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22">
            <a:extLst>
              <a:ext uri="{FF2B5EF4-FFF2-40B4-BE49-F238E27FC236}">
                <a16:creationId xmlns:a16="http://schemas.microsoft.com/office/drawing/2014/main" id="{4DBF430D-4C44-A142-BF60-14EB4B340D30}"/>
              </a:ext>
            </a:extLst>
          </p:cNvPr>
          <p:cNvSpPr/>
          <p:nvPr/>
        </p:nvSpPr>
        <p:spPr>
          <a:xfrm>
            <a:off x="6028835" y="2503097"/>
            <a:ext cx="3033084" cy="199270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24">
            <a:extLst>
              <a:ext uri="{FF2B5EF4-FFF2-40B4-BE49-F238E27FC236}">
                <a16:creationId xmlns:a16="http://schemas.microsoft.com/office/drawing/2014/main" id="{5B94724B-CC24-BA4E-9A63-348F346C273D}"/>
              </a:ext>
            </a:extLst>
          </p:cNvPr>
          <p:cNvSpPr/>
          <p:nvPr/>
        </p:nvSpPr>
        <p:spPr>
          <a:xfrm>
            <a:off x="4702909" y="4094367"/>
            <a:ext cx="2880320" cy="184923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2F8DEF-2FC9-CE44-A2E0-11663A01E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149" y="1391387"/>
            <a:ext cx="2508250" cy="12858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3672AD-C2A9-F94A-A947-0323D756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336" y="2743200"/>
            <a:ext cx="2524125" cy="15398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5DB5A2-0DE1-144B-B4D9-3B9411598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463" y="4327525"/>
            <a:ext cx="2524125" cy="15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5" name="Seta para a direita 4">
            <a:extLst>
              <a:ext uri="{FF2B5EF4-FFF2-40B4-BE49-F238E27FC236}">
                <a16:creationId xmlns:a16="http://schemas.microsoft.com/office/drawing/2014/main" id="{1CE2CDB0-D092-BD4C-8EB0-4C8A1C8D8B9F}"/>
              </a:ext>
            </a:extLst>
          </p:cNvPr>
          <p:cNvSpPr/>
          <p:nvPr/>
        </p:nvSpPr>
        <p:spPr>
          <a:xfrm>
            <a:off x="4482642" y="4940076"/>
            <a:ext cx="732846" cy="3804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700" kern="1200"/>
          </a:p>
        </p:txBody>
      </p:sp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438401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200642A3-73B6-2B44-AF25-DD9EB443AAB1}"/>
              </a:ext>
            </a:extLst>
          </p:cNvPr>
          <p:cNvSpPr txBox="1"/>
          <p:nvPr/>
        </p:nvSpPr>
        <p:spPr>
          <a:xfrm>
            <a:off x="3451975" y="620762"/>
            <a:ext cx="233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Antioxidant activity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B9FC22FC-302C-2147-B37E-5AE75A863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00939"/>
              </p:ext>
            </p:extLst>
          </p:nvPr>
        </p:nvGraphicFramePr>
        <p:xfrm>
          <a:off x="822988" y="1359066"/>
          <a:ext cx="7406612" cy="438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033">
                  <a:extLst>
                    <a:ext uri="{9D8B030D-6E8A-4147-A177-3AD203B41FA5}">
                      <a16:colId xmlns:a16="http://schemas.microsoft.com/office/drawing/2014/main" val="1791293094"/>
                    </a:ext>
                  </a:extLst>
                </a:gridCol>
                <a:gridCol w="1258732">
                  <a:extLst>
                    <a:ext uri="{9D8B030D-6E8A-4147-A177-3AD203B41FA5}">
                      <a16:colId xmlns:a16="http://schemas.microsoft.com/office/drawing/2014/main" val="366230678"/>
                    </a:ext>
                  </a:extLst>
                </a:gridCol>
                <a:gridCol w="3044543">
                  <a:extLst>
                    <a:ext uri="{9D8B030D-6E8A-4147-A177-3AD203B41FA5}">
                      <a16:colId xmlns:a16="http://schemas.microsoft.com/office/drawing/2014/main" val="2368077599"/>
                    </a:ext>
                  </a:extLst>
                </a:gridCol>
                <a:gridCol w="1326304">
                  <a:extLst>
                    <a:ext uri="{9D8B030D-6E8A-4147-A177-3AD203B41FA5}">
                      <a16:colId xmlns:a16="http://schemas.microsoft.com/office/drawing/2014/main" val="386230762"/>
                    </a:ext>
                  </a:extLst>
                </a:gridCol>
              </a:tblGrid>
              <a:tr h="698834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Structure</a:t>
                      </a:r>
                      <a:endParaRPr lang="es-ES" dirty="0"/>
                    </a:p>
                  </a:txBody>
                  <a:tcPr anchor="ctr">
                    <a:solidFill>
                      <a:srgbClr val="5F3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en-US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(µM)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dirty="0"/>
                    </a:p>
                  </a:txBody>
                  <a:tcPr anchor="ctr">
                    <a:solidFill>
                      <a:srgbClr val="5F3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Structure</a:t>
                      </a:r>
                      <a:endParaRPr lang="es-ES" dirty="0"/>
                    </a:p>
                  </a:txBody>
                  <a:tcPr anchor="ctr">
                    <a:solidFill>
                      <a:srgbClr val="5F3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en-US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(µM)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dirty="0"/>
                    </a:p>
                  </a:txBody>
                  <a:tcPr anchor="ctr">
                    <a:solidFill>
                      <a:srgbClr val="5F3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7342"/>
                  </a:ext>
                </a:extLst>
              </a:tr>
              <a:tr h="122723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16.9 ± 1.5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&gt;200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65034"/>
                  </a:ext>
                </a:extLst>
              </a:tr>
              <a:tr h="122723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&gt;200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&gt;200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96337"/>
                  </a:ext>
                </a:extLst>
              </a:tr>
              <a:tr h="122723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&gt;200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&gt;200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5166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0E50AE2-BE88-AA4B-B412-349C9A9D5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17" y="2303284"/>
            <a:ext cx="1556385" cy="7600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008758-8171-0E44-B741-E3B27AB10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82" y="3334412"/>
            <a:ext cx="1556385" cy="10375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FFC9DA-C87C-8B43-A4C0-E08BB5389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517" y="4629260"/>
            <a:ext cx="1532255" cy="965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A3B27AE-A3CE-4246-9A94-9EFC8D08D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4599416"/>
            <a:ext cx="2726690" cy="10617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34DEBE6-713E-EF4B-97B6-5D6258CED2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3380" y="3341038"/>
            <a:ext cx="2437130" cy="10617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9126379-892A-CD45-9C28-A5F2BE4838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8322" y="2167115"/>
            <a:ext cx="2087245" cy="9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6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438401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200642A3-73B6-2B44-AF25-DD9EB443AAB1}"/>
              </a:ext>
            </a:extLst>
          </p:cNvPr>
          <p:cNvSpPr txBox="1"/>
          <p:nvPr/>
        </p:nvSpPr>
        <p:spPr>
          <a:xfrm>
            <a:off x="2895601" y="620762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SAR for the antioxidant activity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sp>
        <p:nvSpPr>
          <p:cNvPr id="24" name="Rectângulo arredondado 2">
            <a:extLst>
              <a:ext uri="{FF2B5EF4-FFF2-40B4-BE49-F238E27FC236}">
                <a16:creationId xmlns:a16="http://schemas.microsoft.com/office/drawing/2014/main" id="{C1128E5F-1876-B34C-9B26-F36B389B00FE}"/>
              </a:ext>
            </a:extLst>
          </p:cNvPr>
          <p:cNvSpPr/>
          <p:nvPr/>
        </p:nvSpPr>
        <p:spPr>
          <a:xfrm>
            <a:off x="302942" y="1299958"/>
            <a:ext cx="5793057" cy="365304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glow rad="114300">
              <a:schemeClr val="accent1">
                <a:lumMod val="60000"/>
                <a:lumOff val="40000"/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ângulo arredondado 2">
            <a:extLst>
              <a:ext uri="{FF2B5EF4-FFF2-40B4-BE49-F238E27FC236}">
                <a16:creationId xmlns:a16="http://schemas.microsoft.com/office/drawing/2014/main" id="{46DFD41D-AA01-9143-893A-FFBCC2D82697}"/>
              </a:ext>
            </a:extLst>
          </p:cNvPr>
          <p:cNvSpPr/>
          <p:nvPr/>
        </p:nvSpPr>
        <p:spPr>
          <a:xfrm>
            <a:off x="6316564" y="1678038"/>
            <a:ext cx="2517414" cy="2665362"/>
          </a:xfrm>
          <a:prstGeom prst="roundRect">
            <a:avLst/>
          </a:prstGeom>
          <a:noFill/>
          <a:ln w="28575">
            <a:solidFill>
              <a:srgbClr val="5F328E"/>
            </a:solidFill>
          </a:ln>
          <a:effectLst>
            <a:glow rad="114300">
              <a:srgbClr val="C2B1C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F3C1F5-F709-3049-8F64-10819ADBA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50" y="1465319"/>
            <a:ext cx="5425440" cy="33223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6F9929-37A6-B64C-BD63-CE03FFC7B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921" y="2362200"/>
            <a:ext cx="2209800" cy="1341120"/>
          </a:xfrm>
          <a:prstGeom prst="rect">
            <a:avLst/>
          </a:prstGeom>
        </p:spPr>
      </p:pic>
      <p:sp>
        <p:nvSpPr>
          <p:cNvPr id="26" name="CaixaDeTexto 18">
            <a:extLst>
              <a:ext uri="{FF2B5EF4-FFF2-40B4-BE49-F238E27FC236}">
                <a16:creationId xmlns:a16="http://schemas.microsoft.com/office/drawing/2014/main" id="{710CE04E-699B-4044-BFC7-88EBDA808354}"/>
              </a:ext>
            </a:extLst>
          </p:cNvPr>
          <p:cNvSpPr txBox="1"/>
          <p:nvPr/>
        </p:nvSpPr>
        <p:spPr>
          <a:xfrm>
            <a:off x="278497" y="5123538"/>
            <a:ext cx="205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2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antioxidant activity</a:t>
            </a:r>
          </a:p>
        </p:txBody>
      </p:sp>
      <p:sp>
        <p:nvSpPr>
          <p:cNvPr id="27" name="CaixaDeTexto 18">
            <a:extLst>
              <a:ext uri="{FF2B5EF4-FFF2-40B4-BE49-F238E27FC236}">
                <a16:creationId xmlns:a16="http://schemas.microsoft.com/office/drawing/2014/main" id="{420D5834-23BB-424D-95D2-5EB49F57EA7D}"/>
              </a:ext>
            </a:extLst>
          </p:cNvPr>
          <p:cNvSpPr txBox="1"/>
          <p:nvPr/>
        </p:nvSpPr>
        <p:spPr>
          <a:xfrm>
            <a:off x="6394622" y="45667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2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antioxidant activity</a:t>
            </a:r>
          </a:p>
        </p:txBody>
      </p:sp>
      <p:sp>
        <p:nvSpPr>
          <p:cNvPr id="28" name="CaixaDeTexto 1">
            <a:extLst>
              <a:ext uri="{FF2B5EF4-FFF2-40B4-BE49-F238E27FC236}">
                <a16:creationId xmlns:a16="http://schemas.microsoft.com/office/drawing/2014/main" id="{9878D13E-3613-3440-B63E-89CDE74C46DE}"/>
              </a:ext>
            </a:extLst>
          </p:cNvPr>
          <p:cNvSpPr txBox="1"/>
          <p:nvPr/>
        </p:nvSpPr>
        <p:spPr>
          <a:xfrm>
            <a:off x="2522637" y="5029200"/>
            <a:ext cx="338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Chromone</a:t>
            </a:r>
            <a:r>
              <a:rPr lang="es-ES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Catechol</a:t>
            </a:r>
            <a:r>
              <a:rPr lang="es-ES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GB" sz="1600" b="1" dirty="0">
              <a:solidFill>
                <a:srgbClr val="997E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1A3071-E6A2-4B4A-B4B7-5924E2C7A9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0778" y="5181600"/>
            <a:ext cx="257487" cy="25656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34A30BD-8A33-FF4A-A0EA-A3BCB079A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425" y="5541440"/>
            <a:ext cx="257487" cy="256568"/>
          </a:xfrm>
          <a:prstGeom prst="rect">
            <a:avLst/>
          </a:prstGeom>
        </p:spPr>
      </p:pic>
      <p:sp>
        <p:nvSpPr>
          <p:cNvPr id="31" name="CaixaDeTexto 1">
            <a:extLst>
              <a:ext uri="{FF2B5EF4-FFF2-40B4-BE49-F238E27FC236}">
                <a16:creationId xmlns:a16="http://schemas.microsoft.com/office/drawing/2014/main" id="{1CE2438D-1E48-664F-AACB-1368D30FA922}"/>
              </a:ext>
            </a:extLst>
          </p:cNvPr>
          <p:cNvSpPr txBox="1"/>
          <p:nvPr/>
        </p:nvSpPr>
        <p:spPr>
          <a:xfrm>
            <a:off x="6475608" y="5079532"/>
            <a:ext cx="338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Chromone</a:t>
            </a:r>
            <a:r>
              <a:rPr lang="es-ES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Catechol</a:t>
            </a:r>
            <a:r>
              <a:rPr lang="es-ES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GB" sz="1600" b="1" dirty="0">
              <a:solidFill>
                <a:srgbClr val="997E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8AE3FDE-885E-A94B-B24D-1654B7173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749" y="5201008"/>
            <a:ext cx="257487" cy="2565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C9D17C-C1E5-154D-ABB6-513EB2CA8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4472" y="5523712"/>
            <a:ext cx="308120" cy="3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3248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362200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917" y="145499"/>
            <a:ext cx="1094483" cy="843352"/>
          </a:xfrm>
          <a:prstGeom prst="rect">
            <a:avLst/>
          </a:prstGeom>
        </p:spPr>
      </p:pic>
      <p:sp>
        <p:nvSpPr>
          <p:cNvPr id="29" name="CaixaDeTexto 32">
            <a:extLst>
              <a:ext uri="{FF2B5EF4-FFF2-40B4-BE49-F238E27FC236}">
                <a16:creationId xmlns:a16="http://schemas.microsoft.com/office/drawing/2014/main" id="{BD0F31EA-2DE1-EA42-B2A2-D3E60D74BD5D}"/>
              </a:ext>
            </a:extLst>
          </p:cNvPr>
          <p:cNvSpPr txBox="1"/>
          <p:nvPr/>
        </p:nvSpPr>
        <p:spPr>
          <a:xfrm>
            <a:off x="1066800" y="620762"/>
            <a:ext cx="676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Synthesis of a </a:t>
            </a:r>
            <a:r>
              <a:rPr lang="en-GB" b="1" dirty="0" err="1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glycosylvinyl</a:t>
            </a:r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chromones with a catechol unit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72DCBBF-5F4F-7348-B460-DB0EF5E19D6D}"/>
              </a:ext>
            </a:extLst>
          </p:cNvPr>
          <p:cNvSpPr/>
          <p:nvPr/>
        </p:nvSpPr>
        <p:spPr>
          <a:xfrm>
            <a:off x="1968104" y="5528846"/>
            <a:ext cx="580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 K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CO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TBAB, Pd(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OAc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DMF, 100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C, 12 h. (ii) HCl/TFA,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r.t.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12 h. 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30BB51-7A06-5F41-B02E-E2857F294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73" y="1207946"/>
            <a:ext cx="749554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Retângulo 9">
            <a:extLst>
              <a:ext uri="{FF2B5EF4-FFF2-40B4-BE49-F238E27FC236}">
                <a16:creationId xmlns:a16="http://schemas.microsoft.com/office/drawing/2014/main" id="{189AFBCB-7963-FC4A-AFE2-6BA47DDFDB25}"/>
              </a:ext>
            </a:extLst>
          </p:cNvPr>
          <p:cNvSpPr/>
          <p:nvPr/>
        </p:nvSpPr>
        <p:spPr>
          <a:xfrm>
            <a:off x="326420" y="1251135"/>
            <a:ext cx="8153400" cy="437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420"/>
              </a:lnSpc>
              <a:spcAft>
                <a:spcPts val="1200"/>
              </a:spcAft>
              <a:buSzPct val="111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Heck cross-coupling reaction </a:t>
            </a:r>
            <a:r>
              <a:rPr lang="en-US" sz="1600" dirty="0">
                <a:cs typeface="Arial" panose="020B0604020202020204" pitchFamily="34" charset="0"/>
              </a:rPr>
              <a:t>of </a:t>
            </a:r>
            <a:r>
              <a:rPr lang="en-US" sz="1600" dirty="0" err="1">
                <a:cs typeface="Arial" panose="020B0604020202020204" pitchFamily="34" charset="0"/>
              </a:rPr>
              <a:t>halochromones</a:t>
            </a:r>
            <a:r>
              <a:rPr lang="en-US" sz="1600" dirty="0">
                <a:cs typeface="Arial" panose="020B0604020202020204" pitchFamily="34" charset="0"/>
              </a:rPr>
              <a:t> with alkene sugars proved to be a 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straightforward synthetic </a:t>
            </a:r>
            <a:r>
              <a:rPr lang="en-US" sz="1600" b="1" i="1" dirty="0">
                <a:solidFill>
                  <a:srgbClr val="5F328E"/>
                </a:solidFill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-glycosylation </a:t>
            </a:r>
            <a:r>
              <a:rPr lang="en-US" sz="1600" dirty="0">
                <a:cs typeface="Arial" panose="020B0604020202020204" pitchFamily="34" charset="0"/>
              </a:rPr>
              <a:t>route;</a:t>
            </a:r>
          </a:p>
          <a:p>
            <a:pPr marL="285750" indent="-285750" algn="just">
              <a:lnSpc>
                <a:spcPts val="2420"/>
              </a:lnSpc>
              <a:spcAft>
                <a:spcPts val="1200"/>
              </a:spcAft>
              <a:buSzPct val="111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methodology is 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wide in scope</a:t>
            </a:r>
            <a:r>
              <a:rPr lang="en-US" sz="1600" dirty="0">
                <a:cs typeface="Arial" panose="020B0604020202020204" pitchFamily="34" charset="0"/>
              </a:rPr>
              <a:t> as </a:t>
            </a:r>
            <a:r>
              <a:rPr lang="en-GB" sz="1600" b="1" dirty="0">
                <a:solidFill>
                  <a:srgbClr val="5F328E"/>
                </a:solidFill>
                <a:cs typeface="Arial" panose="020B0604020202020204" pitchFamily="34" charset="0"/>
              </a:rPr>
              <a:t>3-(2-glycosylvinyl)flavones, chromones and 2-styryl-chromones </a:t>
            </a:r>
            <a:r>
              <a:rPr lang="en-US" sz="1600" dirty="0">
                <a:cs typeface="Arial" panose="020B0604020202020204" pitchFamily="34" charset="0"/>
              </a:rPr>
              <a:t>were successfully synthesized;</a:t>
            </a:r>
          </a:p>
          <a:p>
            <a:pPr marL="285750" indent="-285750" algn="just">
              <a:lnSpc>
                <a:spcPts val="2420"/>
              </a:lnSpc>
              <a:spcAft>
                <a:spcPts val="1200"/>
              </a:spcAft>
              <a:buSzPct val="111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antioxidant activity </a:t>
            </a:r>
            <a:r>
              <a:rPr lang="en-US" sz="1600" dirty="0">
                <a:cs typeface="Arial" panose="020B0604020202020204" pitchFamily="34" charset="0"/>
              </a:rPr>
              <a:t>of the </a:t>
            </a:r>
            <a:r>
              <a:rPr lang="en-US" sz="1600" i="1" dirty="0">
                <a:cs typeface="Arial" panose="020B0604020202020204" pitchFamily="34" charset="0"/>
              </a:rPr>
              <a:t>C</a:t>
            </a:r>
            <a:r>
              <a:rPr lang="en-US" sz="1600" dirty="0">
                <a:cs typeface="Arial" panose="020B0604020202020204" pitchFamily="34" charset="0"/>
              </a:rPr>
              <a:t>-glycosyl conjugates was evaluated;</a:t>
            </a:r>
          </a:p>
          <a:p>
            <a:pPr marL="285750" indent="-285750" algn="just">
              <a:lnSpc>
                <a:spcPts val="2420"/>
              </a:lnSpc>
              <a:spcAft>
                <a:spcPts val="1200"/>
              </a:spcAft>
              <a:buSzPct val="111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Surprisingly, the obtained new conjugates were 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inactive</a:t>
            </a:r>
            <a:r>
              <a:rPr lang="en-US" sz="1600" dirty="0"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2420"/>
              </a:lnSpc>
              <a:spcAft>
                <a:spcPts val="1200"/>
              </a:spcAft>
              <a:buSzPct val="111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On the study of the structure-activity relationship, we hypothesized that the lack of activity was related to the lack of a 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catechol unit</a:t>
            </a:r>
            <a:r>
              <a:rPr lang="en-US" sz="1600" dirty="0"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2420"/>
              </a:lnSpc>
              <a:spcAft>
                <a:spcPts val="1200"/>
              </a:spcAft>
              <a:buSzPct val="111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 catechol-containing </a:t>
            </a:r>
            <a:r>
              <a:rPr lang="en-GB" sz="1600" b="1" dirty="0">
                <a:solidFill>
                  <a:srgbClr val="5F328E"/>
                </a:solidFill>
                <a:cs typeface="Arial" panose="020B0604020202020204" pitchFamily="34" charset="0"/>
              </a:rPr>
              <a:t>3-(2-glycosylvinyl)flavone </a:t>
            </a:r>
            <a:r>
              <a:rPr lang="en-GB" sz="1600" dirty="0">
                <a:cs typeface="Arial" panose="020B0604020202020204" pitchFamily="34" charset="0"/>
              </a:rPr>
              <a:t>was then synthetized;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420"/>
              </a:lnSpc>
              <a:spcAft>
                <a:spcPts val="1200"/>
              </a:spcAft>
              <a:buSzPct val="111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next step would be the evaluation of the </a:t>
            </a:r>
            <a:r>
              <a:rPr lang="en-US" sz="1600" b="1" dirty="0">
                <a:solidFill>
                  <a:srgbClr val="5F328E"/>
                </a:solidFill>
                <a:cs typeface="Arial" panose="020B0604020202020204" pitchFamily="34" charset="0"/>
              </a:rPr>
              <a:t>antioxidant potential </a:t>
            </a:r>
            <a:r>
              <a:rPr lang="en-US" sz="1600" dirty="0">
                <a:cs typeface="Arial" panose="020B0604020202020204" pitchFamily="34" charset="0"/>
              </a:rPr>
              <a:t>of the obtained conjugates and the study of their structure-activity relationship. </a:t>
            </a:r>
          </a:p>
        </p:txBody>
      </p:sp>
      <p:sp>
        <p:nvSpPr>
          <p:cNvPr id="8" name="Retângulo 3">
            <a:extLst>
              <a:ext uri="{FF2B5EF4-FFF2-40B4-BE49-F238E27FC236}">
                <a16:creationId xmlns:a16="http://schemas.microsoft.com/office/drawing/2014/main" id="{3CE9D510-DF5F-D14A-B5C8-D86C74FB7FA7}"/>
              </a:ext>
            </a:extLst>
          </p:cNvPr>
          <p:cNvSpPr/>
          <p:nvPr/>
        </p:nvSpPr>
        <p:spPr>
          <a:xfrm>
            <a:off x="0" y="9644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DC74556-94BF-9F4D-953C-508466C2B7E2}"/>
              </a:ext>
            </a:extLst>
          </p:cNvPr>
          <p:cNvSpPr txBox="1">
            <a:spLocks/>
          </p:cNvSpPr>
          <p:nvPr/>
        </p:nvSpPr>
        <p:spPr>
          <a:xfrm>
            <a:off x="2133600" y="253425"/>
            <a:ext cx="453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97507C5-BDCB-E342-A9DB-6DF18D70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978" y="148963"/>
            <a:ext cx="626335" cy="7672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A896A4-E0AA-F841-9247-D253EA801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0" name="Retângulo 3">
            <a:extLst>
              <a:ext uri="{FF2B5EF4-FFF2-40B4-BE49-F238E27FC236}">
                <a16:creationId xmlns:a16="http://schemas.microsoft.com/office/drawing/2014/main" id="{D3946677-93E3-EC4F-870C-CAF2A407FD24}"/>
              </a:ext>
            </a:extLst>
          </p:cNvPr>
          <p:cNvSpPr/>
          <p:nvPr/>
        </p:nvSpPr>
        <p:spPr>
          <a:xfrm>
            <a:off x="0" y="9644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01915D4B-4928-1048-959B-2B2DF998F22D}"/>
              </a:ext>
            </a:extLst>
          </p:cNvPr>
          <p:cNvSpPr txBox="1">
            <a:spLocks/>
          </p:cNvSpPr>
          <p:nvPr/>
        </p:nvSpPr>
        <p:spPr>
          <a:xfrm>
            <a:off x="2133600" y="253425"/>
            <a:ext cx="453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47B6A9-ADBA-FB4B-9B28-79271D006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978" y="148963"/>
            <a:ext cx="626335" cy="767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720298-6492-1D4A-9CD1-EABB4DC76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pic>
        <p:nvPicPr>
          <p:cNvPr id="14" name="Picture 69" descr="C:\Users\Zacarias\Desktop\logos\UE_Cor_Legenda.png">
            <a:extLst>
              <a:ext uri="{FF2B5EF4-FFF2-40B4-BE49-F238E27FC236}">
                <a16:creationId xmlns:a16="http://schemas.microsoft.com/office/drawing/2014/main" id="{544D51C5-F8F5-D24C-B810-010D6E14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23" y="3521742"/>
            <a:ext cx="1109851" cy="8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43">
            <a:extLst>
              <a:ext uri="{FF2B5EF4-FFF2-40B4-BE49-F238E27FC236}">
                <a16:creationId xmlns:a16="http://schemas.microsoft.com/office/drawing/2014/main" id="{28917008-B902-AB4F-B8F5-C15A3E7F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92" y="4832817"/>
            <a:ext cx="1480743" cy="52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contarea.com/images/img-compete2020.png">
            <a:extLst>
              <a:ext uri="{FF2B5EF4-FFF2-40B4-BE49-F238E27FC236}">
                <a16:creationId xmlns:a16="http://schemas.microsoft.com/office/drawing/2014/main" id="{D7C3CAA9-49EB-9A4C-AD03-96ADBDF4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34" y="4772524"/>
            <a:ext cx="1757035" cy="5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4" descr="C:\Users\Zacarias\Desktop\logos\FCT_V_color_V2011.png">
            <a:extLst>
              <a:ext uri="{FF2B5EF4-FFF2-40B4-BE49-F238E27FC236}">
                <a16:creationId xmlns:a16="http://schemas.microsoft.com/office/drawing/2014/main" id="{8D8E65D8-A355-5343-AB00-F441D7A8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1" y="3546949"/>
            <a:ext cx="1450237" cy="5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3" descr="http://gamilearning.ulusofona.pt/wp-content/uploads/uaveiro2_32668234655366f42dcafc.jpg">
            <a:extLst>
              <a:ext uri="{FF2B5EF4-FFF2-40B4-BE49-F238E27FC236}">
                <a16:creationId xmlns:a16="http://schemas.microsoft.com/office/drawing/2014/main" id="{6D8CBD0F-15A3-7043-AD55-2877F058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92" y="1581495"/>
            <a:ext cx="1334205" cy="13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29">
            <a:extLst>
              <a:ext uri="{FF2B5EF4-FFF2-40B4-BE49-F238E27FC236}">
                <a16:creationId xmlns:a16="http://schemas.microsoft.com/office/drawing/2014/main" id="{72FA7078-397A-EA4C-BB4A-215633188A7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17934" r="10177" b="19566"/>
          <a:stretch/>
        </p:blipFill>
        <p:spPr>
          <a:xfrm>
            <a:off x="622624" y="4463678"/>
            <a:ext cx="1911571" cy="1075256"/>
          </a:xfrm>
          <a:prstGeom prst="rect">
            <a:avLst/>
          </a:prstGeom>
        </p:spPr>
      </p:pic>
      <p:pic>
        <p:nvPicPr>
          <p:cNvPr id="24" name="Picture 85" descr="http://www.cooperacionespanola.es/sites/default/files/styles/interior_663_ancho/public/logo_mineco_0.png?itok=KoFVpvaD">
            <a:extLst>
              <a:ext uri="{FF2B5EF4-FFF2-40B4-BE49-F238E27FC236}">
                <a16:creationId xmlns:a16="http://schemas.microsoft.com/office/drawing/2014/main" id="{920F95A3-AD2D-4449-A9FD-97C5DEE0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07" y="3567542"/>
            <a:ext cx="2316185" cy="5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2841C315-CA45-5147-BD1D-A334ED61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17" y="1499347"/>
            <a:ext cx="1448283" cy="15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7961" y="215941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/>
              <a:t>Synthesis</a:t>
            </a:r>
            <a:r>
              <a:rPr lang="es-ES" sz="2400" b="1" dirty="0"/>
              <a:t> and </a:t>
            </a:r>
            <a:r>
              <a:rPr lang="es-ES" sz="2400" b="1" dirty="0" err="1"/>
              <a:t>Biological</a:t>
            </a:r>
            <a:r>
              <a:rPr lang="es-ES" sz="2400" b="1" dirty="0"/>
              <a:t> </a:t>
            </a:r>
            <a:r>
              <a:rPr lang="es-ES" sz="2400" b="1" dirty="0" err="1"/>
              <a:t>Activity</a:t>
            </a:r>
            <a:r>
              <a:rPr lang="es-ES" sz="2400" b="1" dirty="0"/>
              <a:t> of </a:t>
            </a:r>
            <a:r>
              <a:rPr lang="es-ES" sz="2400" b="1" i="1" dirty="0"/>
              <a:t>C</a:t>
            </a:r>
            <a:r>
              <a:rPr lang="es-ES" sz="2400" b="1" dirty="0"/>
              <a:t>-</a:t>
            </a:r>
            <a:r>
              <a:rPr lang="es-ES" sz="2400" b="1" dirty="0" err="1"/>
              <a:t>Glycosyl</a:t>
            </a:r>
            <a:endParaRPr lang="es-ES" sz="2400" b="1" dirty="0"/>
          </a:p>
          <a:p>
            <a:pPr algn="ctr"/>
            <a:r>
              <a:rPr lang="es-ES" sz="2400" b="1" dirty="0"/>
              <a:t>3-Vinylchromones: </a:t>
            </a:r>
            <a:r>
              <a:rPr lang="es-ES" sz="2400" b="1" dirty="0" err="1"/>
              <a:t>Toward</a:t>
            </a:r>
            <a:r>
              <a:rPr lang="es-ES" sz="2400" b="1" dirty="0"/>
              <a:t> Novel </a:t>
            </a:r>
            <a:r>
              <a:rPr lang="es-ES" sz="2400" b="1" dirty="0" err="1"/>
              <a:t>Antioxidant</a:t>
            </a:r>
            <a:r>
              <a:rPr lang="es-ES" sz="2400" b="1" dirty="0"/>
              <a:t> </a:t>
            </a:r>
            <a:r>
              <a:rPr lang="es-ES" sz="2400" b="1" dirty="0" err="1"/>
              <a:t>Drugs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6" name="Oval 20">
            <a:extLst>
              <a:ext uri="{FF2B5EF4-FFF2-40B4-BE49-F238E27FC236}">
                <a16:creationId xmlns:a16="http://schemas.microsoft.com/office/drawing/2014/main" id="{D64597E6-899E-894C-B0FE-50518F7680F4}"/>
              </a:ext>
            </a:extLst>
          </p:cNvPr>
          <p:cNvSpPr/>
          <p:nvPr/>
        </p:nvSpPr>
        <p:spPr>
          <a:xfrm>
            <a:off x="4744726" y="1143000"/>
            <a:ext cx="2847470" cy="154932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99ED9C8B-C8E9-6C4B-9FA7-1FC919842C7C}"/>
              </a:ext>
            </a:extLst>
          </p:cNvPr>
          <p:cNvSpPr/>
          <p:nvPr/>
        </p:nvSpPr>
        <p:spPr>
          <a:xfrm>
            <a:off x="6028835" y="2386434"/>
            <a:ext cx="3033084" cy="199270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C38A430E-74B0-4E46-80CC-850C4A19389A}"/>
              </a:ext>
            </a:extLst>
          </p:cNvPr>
          <p:cNvSpPr/>
          <p:nvPr/>
        </p:nvSpPr>
        <p:spPr>
          <a:xfrm>
            <a:off x="4702909" y="3977704"/>
            <a:ext cx="2880320" cy="184923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7B805BF-6286-9A4C-8440-B020733C9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149" y="1274724"/>
            <a:ext cx="2508250" cy="1285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F69045-6441-7B4A-8468-05A0AA9CB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336" y="2626537"/>
            <a:ext cx="2524125" cy="15398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AD84F1-5824-2B41-A4F1-E6829D9A8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463" y="4210862"/>
            <a:ext cx="2524125" cy="1539875"/>
          </a:xfrm>
          <a:prstGeom prst="rect">
            <a:avLst/>
          </a:prstGeom>
        </p:spPr>
      </p:pic>
      <p:sp>
        <p:nvSpPr>
          <p:cNvPr id="13" name="Oval 39">
            <a:extLst>
              <a:ext uri="{FF2B5EF4-FFF2-40B4-BE49-F238E27FC236}">
                <a16:creationId xmlns:a16="http://schemas.microsoft.com/office/drawing/2014/main" id="{2BA846DA-D20A-D94A-BA27-788DA808ECD6}"/>
              </a:ext>
            </a:extLst>
          </p:cNvPr>
          <p:cNvSpPr/>
          <p:nvPr/>
        </p:nvSpPr>
        <p:spPr>
          <a:xfrm>
            <a:off x="857288" y="2303220"/>
            <a:ext cx="1719763" cy="815630"/>
          </a:xfrm>
          <a:prstGeom prst="ellipse">
            <a:avLst/>
          </a:prstGeom>
          <a:solidFill>
            <a:srgbClr val="F4B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ixaDeTexto 36">
            <a:extLst>
              <a:ext uri="{FF2B5EF4-FFF2-40B4-BE49-F238E27FC236}">
                <a16:creationId xmlns:a16="http://schemas.microsoft.com/office/drawing/2014/main" id="{97D8056A-4CF2-0141-8E2B-4086A514E05C}"/>
              </a:ext>
            </a:extLst>
          </p:cNvPr>
          <p:cNvSpPr txBox="1"/>
          <p:nvPr/>
        </p:nvSpPr>
        <p:spPr>
          <a:xfrm>
            <a:off x="852369" y="2549244"/>
            <a:ext cx="1738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Halochromones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 de movimento para a direita 72">
            <a:extLst>
              <a:ext uri="{FF2B5EF4-FFF2-40B4-BE49-F238E27FC236}">
                <a16:creationId xmlns:a16="http://schemas.microsoft.com/office/drawing/2014/main" id="{A8DFA663-B012-0E4A-992B-C2C8117616DF}"/>
              </a:ext>
            </a:extLst>
          </p:cNvPr>
          <p:cNvSpPr/>
          <p:nvPr/>
        </p:nvSpPr>
        <p:spPr>
          <a:xfrm>
            <a:off x="2917917" y="2848249"/>
            <a:ext cx="2328292" cy="924140"/>
          </a:xfrm>
          <a:prstGeom prst="stripedRightArrow">
            <a:avLst/>
          </a:prstGeom>
          <a:solidFill>
            <a:srgbClr val="5F328E"/>
          </a:solidFill>
          <a:ln>
            <a:solidFill>
              <a:srgbClr val="2C4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CaixaDeTexto 65">
            <a:extLst>
              <a:ext uri="{FF2B5EF4-FFF2-40B4-BE49-F238E27FC236}">
                <a16:creationId xmlns:a16="http://schemas.microsoft.com/office/drawing/2014/main" id="{DF0ACC9B-3B57-4044-89B2-BFD2DC3C49B1}"/>
              </a:ext>
            </a:extLst>
          </p:cNvPr>
          <p:cNvSpPr txBox="1"/>
          <p:nvPr/>
        </p:nvSpPr>
        <p:spPr>
          <a:xfrm>
            <a:off x="3046825" y="309825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</a:t>
            </a:r>
            <a:r>
              <a:rPr lang="pt-PT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pt-PT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38">
            <a:extLst>
              <a:ext uri="{FF2B5EF4-FFF2-40B4-BE49-F238E27FC236}">
                <a16:creationId xmlns:a16="http://schemas.microsoft.com/office/drawing/2014/main" id="{1DFAD5E3-C64D-4948-A0A6-C1276DDBACA3}"/>
              </a:ext>
            </a:extLst>
          </p:cNvPr>
          <p:cNvSpPr txBox="1"/>
          <p:nvPr/>
        </p:nvSpPr>
        <p:spPr>
          <a:xfrm>
            <a:off x="1564723" y="313092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Oval 39">
            <a:extLst>
              <a:ext uri="{FF2B5EF4-FFF2-40B4-BE49-F238E27FC236}">
                <a16:creationId xmlns:a16="http://schemas.microsoft.com/office/drawing/2014/main" id="{E77FA295-5DC0-4D49-9ECF-E020F482AEED}"/>
              </a:ext>
            </a:extLst>
          </p:cNvPr>
          <p:cNvSpPr/>
          <p:nvPr/>
        </p:nvSpPr>
        <p:spPr>
          <a:xfrm>
            <a:off x="815752" y="3479643"/>
            <a:ext cx="1719763" cy="815630"/>
          </a:xfrm>
          <a:prstGeom prst="ellipse">
            <a:avLst/>
          </a:prstGeom>
          <a:solidFill>
            <a:srgbClr val="A7ABD3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aixaDeTexto 37">
            <a:extLst>
              <a:ext uri="{FF2B5EF4-FFF2-40B4-BE49-F238E27FC236}">
                <a16:creationId xmlns:a16="http://schemas.microsoft.com/office/drawing/2014/main" id="{E56D8BCD-0B52-5942-81A0-794DAD54D6AF}"/>
              </a:ext>
            </a:extLst>
          </p:cNvPr>
          <p:cNvSpPr txBox="1"/>
          <p:nvPr/>
        </p:nvSpPr>
        <p:spPr>
          <a:xfrm>
            <a:off x="1142721" y="3581328"/>
            <a:ext cx="10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alkenes</a:t>
            </a:r>
          </a:p>
        </p:txBody>
      </p: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061" y="1295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4</a:t>
            </a:r>
            <a:r>
              <a:rPr lang="es-ES_tradnl" i="1" dirty="0"/>
              <a:t>H</a:t>
            </a:r>
            <a:r>
              <a:rPr lang="es-ES_tradnl" dirty="0"/>
              <a:t>-Chromen-4-ones (chromones) are a </a:t>
            </a:r>
            <a:r>
              <a:rPr lang="es-ES_tradnl" dirty="0" err="1"/>
              <a:t>well-known</a:t>
            </a:r>
            <a:r>
              <a:rPr lang="es-ES_tradnl" dirty="0"/>
              <a:t> </a:t>
            </a:r>
            <a:r>
              <a:rPr lang="es-ES_tradnl" dirty="0" err="1"/>
              <a:t>class</a:t>
            </a:r>
            <a:r>
              <a:rPr lang="es-ES_tradnl" dirty="0"/>
              <a:t> of </a:t>
            </a:r>
            <a:r>
              <a:rPr lang="es-ES_tradnl" dirty="0" err="1"/>
              <a:t>oxygenated</a:t>
            </a:r>
            <a:r>
              <a:rPr lang="es-ES_tradnl" dirty="0"/>
              <a:t> </a:t>
            </a:r>
            <a:r>
              <a:rPr lang="es-ES_tradnl" dirty="0" err="1"/>
              <a:t>heterocyclic</a:t>
            </a:r>
            <a:r>
              <a:rPr lang="es-ES_tradnl" dirty="0"/>
              <a:t> </a:t>
            </a:r>
            <a:r>
              <a:rPr lang="es-ES_tradnl" dirty="0" err="1"/>
              <a:t>derivatives</a:t>
            </a:r>
            <a:r>
              <a:rPr lang="es-ES_tradnl" dirty="0"/>
              <a:t> </a:t>
            </a:r>
            <a:r>
              <a:rPr lang="es-ES_tradnl" dirty="0" err="1"/>
              <a:t>widely</a:t>
            </a:r>
            <a:r>
              <a:rPr lang="es-ES_tradnl" dirty="0"/>
              <a:t> </a:t>
            </a:r>
            <a:r>
              <a:rPr lang="es-ES_tradnl" dirty="0" err="1"/>
              <a:t>distributed</a:t>
            </a:r>
            <a:r>
              <a:rPr lang="es-ES_tradnl" dirty="0"/>
              <a:t> in </a:t>
            </a:r>
            <a:r>
              <a:rPr lang="es-ES_tradnl" dirty="0" err="1"/>
              <a:t>Nature</a:t>
            </a:r>
            <a:r>
              <a:rPr lang="es-ES_tradnl" dirty="0"/>
              <a:t>. </a:t>
            </a:r>
            <a:r>
              <a:rPr lang="es-ES_tradnl" dirty="0" err="1"/>
              <a:t>Due</a:t>
            </a:r>
            <a:r>
              <a:rPr lang="es-ES_tradnl" dirty="0"/>
              <a:t> to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impressive</a:t>
            </a:r>
            <a:r>
              <a:rPr lang="es-ES_tradnl" dirty="0"/>
              <a:t> </a:t>
            </a:r>
            <a:r>
              <a:rPr lang="es-ES_tradnl" dirty="0" err="1"/>
              <a:t>pharmacological</a:t>
            </a:r>
            <a:r>
              <a:rPr lang="es-ES_tradnl" dirty="0"/>
              <a:t> </a:t>
            </a:r>
            <a:r>
              <a:rPr lang="es-ES_tradnl" dirty="0" err="1"/>
              <a:t>potential</a:t>
            </a:r>
            <a:r>
              <a:rPr lang="es-ES_tradnl" dirty="0"/>
              <a:t>, </a:t>
            </a:r>
            <a:r>
              <a:rPr lang="es-ES_tradnl" dirty="0" err="1"/>
              <a:t>chromones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attracted</a:t>
            </a:r>
            <a:r>
              <a:rPr lang="es-ES_tradnl" dirty="0"/>
              <a:t> </a:t>
            </a:r>
            <a:r>
              <a:rPr lang="es-ES_tradnl" dirty="0" err="1"/>
              <a:t>much</a:t>
            </a:r>
            <a:r>
              <a:rPr lang="es-ES_tradnl" dirty="0"/>
              <a:t> </a:t>
            </a:r>
            <a:r>
              <a:rPr lang="es-ES_tradnl" dirty="0" err="1"/>
              <a:t>attention</a:t>
            </a:r>
            <a:r>
              <a:rPr lang="es-ES_tradnl" dirty="0"/>
              <a:t>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extensive</a:t>
            </a:r>
            <a:r>
              <a:rPr lang="es-ES_tradnl" dirty="0"/>
              <a:t> </a:t>
            </a:r>
            <a:r>
              <a:rPr lang="es-ES_tradnl" dirty="0" err="1"/>
              <a:t>search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chromone </a:t>
            </a:r>
            <a:r>
              <a:rPr lang="es-ES_tradnl" dirty="0" err="1"/>
              <a:t>derivatives</a:t>
            </a:r>
            <a:r>
              <a:rPr lang="es-ES_tradnl" dirty="0"/>
              <a:t> </a:t>
            </a:r>
            <a:r>
              <a:rPr lang="es-ES_tradnl" dirty="0" err="1"/>
              <a:t>resulted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discovery</a:t>
            </a:r>
            <a:r>
              <a:rPr lang="es-ES_tradnl" dirty="0"/>
              <a:t> of 3-(2-phenyl-vinyl)chromones, a </a:t>
            </a:r>
            <a:r>
              <a:rPr lang="es-ES_tradnl" dirty="0" err="1"/>
              <a:t>small</a:t>
            </a:r>
            <a:r>
              <a:rPr lang="es-ES_tradnl" dirty="0"/>
              <a:t> </a:t>
            </a:r>
            <a:r>
              <a:rPr lang="es-ES_tradnl" dirty="0" err="1"/>
              <a:t>family</a:t>
            </a:r>
            <a:r>
              <a:rPr lang="es-ES_tradnl" dirty="0"/>
              <a:t> of </a:t>
            </a:r>
            <a:r>
              <a:rPr lang="es-ES_tradnl" dirty="0" err="1"/>
              <a:t>naturally</a:t>
            </a:r>
            <a:r>
              <a:rPr lang="es-ES_tradnl" dirty="0"/>
              <a:t> </a:t>
            </a:r>
            <a:r>
              <a:rPr lang="es-ES_tradnl" dirty="0" err="1"/>
              <a:t>occurring</a:t>
            </a:r>
            <a:r>
              <a:rPr lang="es-ES_tradnl" dirty="0"/>
              <a:t> chromones </a:t>
            </a:r>
            <a:r>
              <a:rPr lang="es-ES_tradnl" dirty="0" err="1"/>
              <a:t>characterized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a </a:t>
            </a:r>
            <a:r>
              <a:rPr lang="es-ES_tradnl" dirty="0" err="1"/>
              <a:t>potent</a:t>
            </a:r>
            <a:r>
              <a:rPr lang="es-ES_tradnl" dirty="0"/>
              <a:t> </a:t>
            </a:r>
            <a:r>
              <a:rPr lang="es-ES_tradnl" dirty="0" err="1"/>
              <a:t>antioxidant</a:t>
            </a:r>
            <a:r>
              <a:rPr lang="es-ES_tradnl" dirty="0"/>
              <a:t> </a:t>
            </a:r>
            <a:r>
              <a:rPr lang="es-ES_tradnl" dirty="0" err="1"/>
              <a:t>activity</a:t>
            </a:r>
            <a:r>
              <a:rPr lang="es-ES_tradnl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_tradnl" dirty="0" err="1"/>
              <a:t>Naturally</a:t>
            </a:r>
            <a:r>
              <a:rPr lang="es-ES_tradnl" dirty="0"/>
              <a:t> </a:t>
            </a:r>
            <a:r>
              <a:rPr lang="es-ES_tradnl" dirty="0" err="1"/>
              <a:t>occurring</a:t>
            </a:r>
            <a:r>
              <a:rPr lang="es-ES_tradnl" dirty="0"/>
              <a:t> </a:t>
            </a:r>
            <a:r>
              <a:rPr lang="es-ES_tradnl" dirty="0" err="1"/>
              <a:t>chromones</a:t>
            </a:r>
            <a:r>
              <a:rPr lang="es-ES_tradnl" dirty="0"/>
              <a:t> are </a:t>
            </a:r>
            <a:r>
              <a:rPr lang="es-ES_tradnl" dirty="0" err="1"/>
              <a:t>usually</a:t>
            </a:r>
            <a:r>
              <a:rPr lang="es-ES_tradnl" dirty="0"/>
              <a:t> </a:t>
            </a:r>
            <a:r>
              <a:rPr lang="es-ES_tradnl" dirty="0" err="1"/>
              <a:t>glycosylated</a:t>
            </a:r>
            <a:r>
              <a:rPr lang="es-ES_tradnl" dirty="0"/>
              <a:t>,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a </a:t>
            </a:r>
            <a:r>
              <a:rPr lang="es-ES_tradnl" dirty="0" err="1"/>
              <a:t>critical</a:t>
            </a:r>
            <a:r>
              <a:rPr lang="es-ES_tradnl" dirty="0"/>
              <a:t> </a:t>
            </a:r>
            <a:r>
              <a:rPr lang="es-ES_tradnl" dirty="0" err="1"/>
              <a:t>impact</a:t>
            </a:r>
            <a:r>
              <a:rPr lang="es-ES_tradnl" dirty="0"/>
              <a:t> in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pharmacokinetics</a:t>
            </a:r>
            <a:r>
              <a:rPr lang="es-ES_tradnl" dirty="0"/>
              <a:t>. </a:t>
            </a:r>
            <a:r>
              <a:rPr lang="es-ES_tradnl" dirty="0" err="1"/>
              <a:t>Even</a:t>
            </a:r>
            <a:r>
              <a:rPr lang="es-ES_tradnl" dirty="0"/>
              <a:t> </a:t>
            </a:r>
            <a:r>
              <a:rPr lang="es-ES_tradnl" dirty="0" err="1"/>
              <a:t>though</a:t>
            </a:r>
            <a:r>
              <a:rPr lang="es-ES_tradnl" dirty="0"/>
              <a:t> </a:t>
            </a:r>
            <a:r>
              <a:rPr lang="es-ES_tradnl" i="1" dirty="0"/>
              <a:t>O</a:t>
            </a:r>
            <a:r>
              <a:rPr lang="es-ES_tradnl" dirty="0"/>
              <a:t>-</a:t>
            </a:r>
            <a:r>
              <a:rPr lang="es-ES_tradnl" dirty="0" err="1"/>
              <a:t>glycosyl</a:t>
            </a:r>
            <a:r>
              <a:rPr lang="es-ES_tradnl" dirty="0"/>
              <a:t> </a:t>
            </a:r>
            <a:r>
              <a:rPr lang="es-ES_tradnl" dirty="0" err="1"/>
              <a:t>chromones</a:t>
            </a:r>
            <a:r>
              <a:rPr lang="es-ES_tradnl" dirty="0"/>
              <a:t> are more </a:t>
            </a:r>
            <a:r>
              <a:rPr lang="es-ES_tradnl" dirty="0" err="1"/>
              <a:t>common</a:t>
            </a:r>
            <a:r>
              <a:rPr lang="es-ES_tradnl" dirty="0"/>
              <a:t>,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i="1" dirty="0"/>
              <a:t>C</a:t>
            </a:r>
            <a:r>
              <a:rPr lang="es-ES_tradnl" dirty="0"/>
              <a:t>-</a:t>
            </a:r>
            <a:r>
              <a:rPr lang="es-ES_tradnl" dirty="0" err="1"/>
              <a:t>glycosyl</a:t>
            </a:r>
            <a:r>
              <a:rPr lang="es-ES_tradnl" dirty="0"/>
              <a:t> </a:t>
            </a:r>
            <a:r>
              <a:rPr lang="es-ES_tradnl" dirty="0" err="1"/>
              <a:t>counterparts</a:t>
            </a:r>
            <a:r>
              <a:rPr lang="es-ES_tradnl" dirty="0"/>
              <a:t> </a:t>
            </a:r>
            <a:r>
              <a:rPr lang="es-ES_tradnl" dirty="0" err="1"/>
              <a:t>attracted</a:t>
            </a:r>
            <a:r>
              <a:rPr lang="es-ES_tradnl" dirty="0"/>
              <a:t> </a:t>
            </a:r>
            <a:r>
              <a:rPr lang="es-ES_tradnl" dirty="0" err="1"/>
              <a:t>much</a:t>
            </a:r>
            <a:r>
              <a:rPr lang="es-ES_tradnl" dirty="0"/>
              <a:t> </a:t>
            </a:r>
            <a:r>
              <a:rPr lang="es-ES_tradnl" dirty="0" err="1"/>
              <a:t>recent</a:t>
            </a:r>
            <a:r>
              <a:rPr lang="es-ES_tradnl" dirty="0"/>
              <a:t> </a:t>
            </a:r>
            <a:r>
              <a:rPr lang="es-ES_tradnl" dirty="0" err="1"/>
              <a:t>interest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account</a:t>
            </a:r>
            <a:r>
              <a:rPr lang="es-ES_tradnl" dirty="0"/>
              <a:t> of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enhanced</a:t>
            </a:r>
            <a:r>
              <a:rPr lang="es-ES_tradnl" dirty="0"/>
              <a:t> </a:t>
            </a:r>
            <a:r>
              <a:rPr lang="es-ES_tradnl" dirty="0" err="1"/>
              <a:t>stability</a:t>
            </a:r>
            <a:r>
              <a:rPr lang="es-ES_tradnl" dirty="0"/>
              <a:t> and </a:t>
            </a:r>
            <a:r>
              <a:rPr lang="es-ES_tradnl" dirty="0" err="1"/>
              <a:t>bioactivity</a:t>
            </a:r>
            <a:r>
              <a:rPr lang="es-ES_tradnl" dirty="0"/>
              <a:t>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study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aimed</a:t>
            </a:r>
            <a:r>
              <a:rPr lang="es-ES_tradnl" dirty="0"/>
              <a:t> at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synthesis</a:t>
            </a:r>
            <a:r>
              <a:rPr lang="es-ES_tradnl" dirty="0"/>
              <a:t> of a novel </a:t>
            </a:r>
            <a:r>
              <a:rPr lang="es-ES_tradnl" dirty="0" err="1"/>
              <a:t>family</a:t>
            </a:r>
            <a:r>
              <a:rPr lang="es-ES_tradnl" dirty="0"/>
              <a:t> of </a:t>
            </a:r>
            <a:r>
              <a:rPr lang="es-ES_tradnl" i="1" dirty="0"/>
              <a:t>C</a:t>
            </a:r>
            <a:r>
              <a:rPr lang="es-ES_tradnl" dirty="0"/>
              <a:t>-</a:t>
            </a:r>
            <a:r>
              <a:rPr lang="es-ES_tradnl" dirty="0" err="1"/>
              <a:t>glycosyl</a:t>
            </a:r>
            <a:r>
              <a:rPr lang="es-ES_tradnl" dirty="0"/>
              <a:t> 3-vinylchromones and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i="1" dirty="0"/>
              <a:t>in vitro</a:t>
            </a:r>
            <a:r>
              <a:rPr lang="es-ES_tradnl" dirty="0"/>
              <a:t> </a:t>
            </a:r>
            <a:r>
              <a:rPr lang="es-ES_tradnl" dirty="0" err="1"/>
              <a:t>evaluation</a:t>
            </a:r>
            <a:r>
              <a:rPr lang="es-ES_tradnl" dirty="0"/>
              <a:t> of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antioxidant</a:t>
            </a:r>
            <a:r>
              <a:rPr lang="es-ES_tradnl" dirty="0"/>
              <a:t> </a:t>
            </a:r>
            <a:r>
              <a:rPr lang="es-ES_tradnl" dirty="0" err="1"/>
              <a:t>activity</a:t>
            </a:r>
            <a:r>
              <a:rPr lang="es-ES_tradnl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fr-FR" dirty="0" err="1"/>
              <a:t>Chromones</a:t>
            </a:r>
            <a:r>
              <a:rPr lang="fr-FR" dirty="0"/>
              <a:t>; </a:t>
            </a:r>
            <a:r>
              <a:rPr lang="fr-FR" dirty="0" err="1"/>
              <a:t>Antioxidants</a:t>
            </a:r>
            <a:r>
              <a:rPr lang="fr-FR" dirty="0"/>
              <a:t>, </a:t>
            </a:r>
            <a:r>
              <a:rPr lang="fr-FR" i="1" dirty="0"/>
              <a:t>C</a:t>
            </a:r>
            <a:r>
              <a:rPr lang="fr-FR" dirty="0"/>
              <a:t>-</a:t>
            </a:r>
            <a:r>
              <a:rPr lang="fr-FR" dirty="0" err="1"/>
              <a:t>Glycosyl</a:t>
            </a:r>
            <a:r>
              <a:rPr lang="fr-FR" dirty="0"/>
              <a:t> </a:t>
            </a:r>
            <a:r>
              <a:rPr lang="fr-FR" dirty="0" err="1"/>
              <a:t>chromones</a:t>
            </a:r>
            <a:r>
              <a:rPr lang="fr-FR" dirty="0"/>
              <a:t>.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1D506B6F-FFF5-C448-B2E0-F1F445014F23}"/>
              </a:ext>
            </a:extLst>
          </p:cNvPr>
          <p:cNvSpPr/>
          <p:nvPr/>
        </p:nvSpPr>
        <p:spPr>
          <a:xfrm>
            <a:off x="0" y="9644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7C417E8E-DB92-C343-8382-5F59ABE7CF02}"/>
              </a:ext>
            </a:extLst>
          </p:cNvPr>
          <p:cNvSpPr txBox="1">
            <a:spLocks/>
          </p:cNvSpPr>
          <p:nvPr/>
        </p:nvSpPr>
        <p:spPr>
          <a:xfrm>
            <a:off x="3041778" y="253425"/>
            <a:ext cx="258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720BDF7-2D14-DD46-A6AD-9B0998E4E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978" y="148963"/>
            <a:ext cx="626335" cy="7672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608041-E1F0-5A4E-99A5-C46381D2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3BCB7597-46E8-CC47-B46D-73E4A6F46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88"/>
                    </a14:imgEffect>
                    <a14:imgEffect>
                      <a14:saturation sat="70000"/>
                    </a14:imgEffect>
                    <a14:imgEffect>
                      <a14:brightnessContrast bright="1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16" r="20176"/>
          <a:stretch/>
        </p:blipFill>
        <p:spPr bwMode="auto">
          <a:xfrm>
            <a:off x="5182520" y="1494187"/>
            <a:ext cx="3361297" cy="1771727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63">
            <a:extLst>
              <a:ext uri="{FF2B5EF4-FFF2-40B4-BE49-F238E27FC236}">
                <a16:creationId xmlns:a16="http://schemas.microsoft.com/office/drawing/2014/main" id="{92EFB513-9DBB-8E4A-A028-52118962DAF2}"/>
              </a:ext>
            </a:extLst>
          </p:cNvPr>
          <p:cNvSpPr txBox="1"/>
          <p:nvPr/>
        </p:nvSpPr>
        <p:spPr>
          <a:xfrm>
            <a:off x="6897097" y="1738148"/>
            <a:ext cx="1636244" cy="1323439"/>
          </a:xfrm>
          <a:prstGeom prst="rect">
            <a:avLst/>
          </a:prstGeom>
          <a:solidFill>
            <a:schemeClr val="bg1">
              <a:alpha val="5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Antimalarial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Hepatoprotective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Cardioprotective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Anti-allergic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65">
            <a:extLst>
              <a:ext uri="{FF2B5EF4-FFF2-40B4-BE49-F238E27FC236}">
                <a16:creationId xmlns:a16="http://schemas.microsoft.com/office/drawing/2014/main" id="{E2852562-C13D-F247-B712-D26A14A62285}"/>
              </a:ext>
            </a:extLst>
          </p:cNvPr>
          <p:cNvSpPr txBox="1"/>
          <p:nvPr/>
        </p:nvSpPr>
        <p:spPr>
          <a:xfrm>
            <a:off x="4717569" y="3287201"/>
            <a:ext cx="3953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Privileged structural motifs in drug design</a:t>
            </a:r>
          </a:p>
        </p:txBody>
      </p:sp>
      <p:graphicFrame>
        <p:nvGraphicFramePr>
          <p:cNvPr id="39" name="Objecto 9">
            <a:extLst>
              <a:ext uri="{FF2B5EF4-FFF2-40B4-BE49-F238E27FC236}">
                <a16:creationId xmlns:a16="http://schemas.microsoft.com/office/drawing/2014/main" id="{8568D03F-20F0-BE44-B6C8-4FF95583F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04034"/>
              </p:ext>
            </p:extLst>
          </p:nvPr>
        </p:nvGraphicFramePr>
        <p:xfrm>
          <a:off x="6576458" y="3845792"/>
          <a:ext cx="2184888" cy="84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CS ChemDraw Drawing" r:id="rId6" imgW="2679405" imgH="1038033" progId="ChemDraw.Document.6.0">
                  <p:embed/>
                </p:oleObj>
              </mc:Choice>
              <mc:Fallback>
                <p:oleObj name="CS ChemDraw Drawing" r:id="rId6" imgW="2679405" imgH="1038033" progId="ChemDraw.Document.6.0">
                  <p:embed/>
                  <p:pic>
                    <p:nvPicPr>
                      <p:cNvPr id="67" name="Objec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458" y="3845792"/>
                        <a:ext cx="2184888" cy="848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11" descr="http://farm5.static.flickr.com/4072/4255983457_88fa10b70c_z.jpg?zz=1">
            <a:extLst>
              <a:ext uri="{FF2B5EF4-FFF2-40B4-BE49-F238E27FC236}">
                <a16:creationId xmlns:a16="http://schemas.microsoft.com/office/drawing/2014/main" id="{B4D80413-C380-0A42-9DAC-0541CCF6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0326" y="3891876"/>
            <a:ext cx="1004498" cy="776493"/>
          </a:xfrm>
          <a:prstGeom prst="rect">
            <a:avLst/>
          </a:prstGeom>
          <a:noFill/>
        </p:spPr>
      </p:pic>
      <p:sp>
        <p:nvSpPr>
          <p:cNvPr id="41" name="CaixaDeTexto 68">
            <a:extLst>
              <a:ext uri="{FF2B5EF4-FFF2-40B4-BE49-F238E27FC236}">
                <a16:creationId xmlns:a16="http://schemas.microsoft.com/office/drawing/2014/main" id="{E1B38697-2CA1-F646-889E-ADA1AE7D6877}"/>
              </a:ext>
            </a:extLst>
          </p:cNvPr>
          <p:cNvSpPr txBox="1"/>
          <p:nvPr/>
        </p:nvSpPr>
        <p:spPr>
          <a:xfrm>
            <a:off x="4724926" y="468299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Milk thistle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Silybum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marianum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eta curvada para cima 69">
            <a:extLst>
              <a:ext uri="{FF2B5EF4-FFF2-40B4-BE49-F238E27FC236}">
                <a16:creationId xmlns:a16="http://schemas.microsoft.com/office/drawing/2014/main" id="{19821441-F9E8-454C-B920-F309A4C3A7CD}"/>
              </a:ext>
            </a:extLst>
          </p:cNvPr>
          <p:cNvSpPr/>
          <p:nvPr/>
        </p:nvSpPr>
        <p:spPr>
          <a:xfrm rot="407565">
            <a:off x="5512074" y="5405900"/>
            <a:ext cx="1096542" cy="404749"/>
          </a:xfrm>
          <a:prstGeom prst="curvedUpArrow">
            <a:avLst>
              <a:gd name="adj1" fmla="val 25000"/>
              <a:gd name="adj2" fmla="val 50000"/>
              <a:gd name="adj3" fmla="val 35322"/>
            </a:avLst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3" name="CaixaDeTexto 70">
            <a:extLst>
              <a:ext uri="{FF2B5EF4-FFF2-40B4-BE49-F238E27FC236}">
                <a16:creationId xmlns:a16="http://schemas.microsoft.com/office/drawing/2014/main" id="{EE5CB43D-4E3A-AF48-A514-580A026F4238}"/>
              </a:ext>
            </a:extLst>
          </p:cNvPr>
          <p:cNvSpPr txBox="1"/>
          <p:nvPr/>
        </p:nvSpPr>
        <p:spPr>
          <a:xfrm>
            <a:off x="4683535" y="1192247"/>
            <a:ext cx="384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and broad biological activities:</a:t>
            </a:r>
          </a:p>
        </p:txBody>
      </p:sp>
      <p:sp>
        <p:nvSpPr>
          <p:cNvPr id="44" name="CaixaDeTexto 71">
            <a:extLst>
              <a:ext uri="{FF2B5EF4-FFF2-40B4-BE49-F238E27FC236}">
                <a16:creationId xmlns:a16="http://schemas.microsoft.com/office/drawing/2014/main" id="{F2CCBAB1-8300-3B46-B8B6-E5B6FE89A3BF}"/>
              </a:ext>
            </a:extLst>
          </p:cNvPr>
          <p:cNvSpPr txBox="1"/>
          <p:nvPr/>
        </p:nvSpPr>
        <p:spPr>
          <a:xfrm>
            <a:off x="5279658" y="1738148"/>
            <a:ext cx="1729683" cy="1323439"/>
          </a:xfrm>
          <a:prstGeom prst="rect">
            <a:avLst/>
          </a:prstGeom>
          <a:solidFill>
            <a:schemeClr val="bg1">
              <a:alpha val="5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Antioxidant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Anti-inflammatory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Anticancer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Antifungal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Antiviral</a:t>
            </a:r>
          </a:p>
        </p:txBody>
      </p:sp>
      <p:sp>
        <p:nvSpPr>
          <p:cNvPr id="45" name="Rectângulo 10">
            <a:extLst>
              <a:ext uri="{FF2B5EF4-FFF2-40B4-BE49-F238E27FC236}">
                <a16:creationId xmlns:a16="http://schemas.microsoft.com/office/drawing/2014/main" id="{0BB789FD-194D-F24C-95EA-12D03531C650}"/>
              </a:ext>
            </a:extLst>
          </p:cNvPr>
          <p:cNvSpPr/>
          <p:nvPr/>
        </p:nvSpPr>
        <p:spPr>
          <a:xfrm>
            <a:off x="6285648" y="5023753"/>
            <a:ext cx="239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Impressive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antioxidant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hepatoprotective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43">
            <a:extLst>
              <a:ext uri="{FF2B5EF4-FFF2-40B4-BE49-F238E27FC236}">
                <a16:creationId xmlns:a16="http://schemas.microsoft.com/office/drawing/2014/main" id="{E1BBD157-C475-8446-A1C7-AE579B0F957F}"/>
              </a:ext>
            </a:extLst>
          </p:cNvPr>
          <p:cNvSpPr/>
          <p:nvPr/>
        </p:nvSpPr>
        <p:spPr>
          <a:xfrm>
            <a:off x="2376831" y="4344159"/>
            <a:ext cx="2216661" cy="139574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62" name="Oval 45">
            <a:extLst>
              <a:ext uri="{FF2B5EF4-FFF2-40B4-BE49-F238E27FC236}">
                <a16:creationId xmlns:a16="http://schemas.microsoft.com/office/drawing/2014/main" id="{B03D0BCB-D6FF-654E-8F4C-EDFD785C55EF}"/>
              </a:ext>
            </a:extLst>
          </p:cNvPr>
          <p:cNvSpPr/>
          <p:nvPr/>
        </p:nvSpPr>
        <p:spPr>
          <a:xfrm>
            <a:off x="197714" y="4181374"/>
            <a:ext cx="1752351" cy="13851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66" name="Oval 55">
            <a:extLst>
              <a:ext uri="{FF2B5EF4-FFF2-40B4-BE49-F238E27FC236}">
                <a16:creationId xmlns:a16="http://schemas.microsoft.com/office/drawing/2014/main" id="{00AE6DE1-DB7C-CC4F-82A1-20632FFB7A02}"/>
              </a:ext>
            </a:extLst>
          </p:cNvPr>
          <p:cNvSpPr/>
          <p:nvPr/>
        </p:nvSpPr>
        <p:spPr>
          <a:xfrm>
            <a:off x="2878551" y="1942308"/>
            <a:ext cx="1692340" cy="1487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72" name="Retângulo 61">
            <a:extLst>
              <a:ext uri="{FF2B5EF4-FFF2-40B4-BE49-F238E27FC236}">
                <a16:creationId xmlns:a16="http://schemas.microsoft.com/office/drawing/2014/main" id="{D1A007FD-CAF4-9742-9239-44ED8A469D35}"/>
              </a:ext>
            </a:extLst>
          </p:cNvPr>
          <p:cNvSpPr/>
          <p:nvPr/>
        </p:nvSpPr>
        <p:spPr>
          <a:xfrm>
            <a:off x="228340" y="1577323"/>
            <a:ext cx="2551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rgbClr val="5F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Chromone core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ubiquitous in natural products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rgbClr val="5F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diversity </a:t>
            </a:r>
            <a:endParaRPr lang="pt-PT" sz="1400" b="1" dirty="0">
              <a:solidFill>
                <a:srgbClr val="5F328E"/>
              </a:solidFill>
            </a:endParaRPr>
          </a:p>
        </p:txBody>
      </p:sp>
      <p:sp>
        <p:nvSpPr>
          <p:cNvPr id="73" name="Retângulo 3">
            <a:extLst>
              <a:ext uri="{FF2B5EF4-FFF2-40B4-BE49-F238E27FC236}">
                <a16:creationId xmlns:a16="http://schemas.microsoft.com/office/drawing/2014/main" id="{6EBF7A13-588D-9448-BF51-EC28653A07BE}"/>
              </a:ext>
            </a:extLst>
          </p:cNvPr>
          <p:cNvSpPr/>
          <p:nvPr/>
        </p:nvSpPr>
        <p:spPr>
          <a:xfrm>
            <a:off x="0" y="9644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4" name="Título 8">
            <a:extLst>
              <a:ext uri="{FF2B5EF4-FFF2-40B4-BE49-F238E27FC236}">
                <a16:creationId xmlns:a16="http://schemas.microsoft.com/office/drawing/2014/main" id="{F530338B-B027-3241-A181-F833BCC21B3C}"/>
              </a:ext>
            </a:extLst>
          </p:cNvPr>
          <p:cNvSpPr txBox="1">
            <a:spLocks/>
          </p:cNvSpPr>
          <p:nvPr/>
        </p:nvSpPr>
        <p:spPr>
          <a:xfrm>
            <a:off x="3280615" y="86380"/>
            <a:ext cx="258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5" name="CaixaDeTexto 32">
            <a:extLst>
              <a:ext uri="{FF2B5EF4-FFF2-40B4-BE49-F238E27FC236}">
                <a16:creationId xmlns:a16="http://schemas.microsoft.com/office/drawing/2014/main" id="{F02ECFD3-5EF9-CB4D-8D0E-9A8BA3DB2E53}"/>
              </a:ext>
            </a:extLst>
          </p:cNvPr>
          <p:cNvSpPr txBox="1"/>
          <p:nvPr/>
        </p:nvSpPr>
        <p:spPr>
          <a:xfrm>
            <a:off x="2953110" y="609600"/>
            <a:ext cx="336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chromone structural unit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8569F7-B865-3C4F-A554-263A7289F9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77E2C998-9E48-8D41-A1B8-FDE9341EDF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sp>
        <p:nvSpPr>
          <p:cNvPr id="81" name="Oval 55">
            <a:extLst>
              <a:ext uri="{FF2B5EF4-FFF2-40B4-BE49-F238E27FC236}">
                <a16:creationId xmlns:a16="http://schemas.microsoft.com/office/drawing/2014/main" id="{1A15C3A2-9748-5E43-B402-AF26EC060B87}"/>
              </a:ext>
            </a:extLst>
          </p:cNvPr>
          <p:cNvSpPr/>
          <p:nvPr/>
        </p:nvSpPr>
        <p:spPr>
          <a:xfrm>
            <a:off x="1256574" y="2719417"/>
            <a:ext cx="1314755" cy="1317018"/>
          </a:xfrm>
          <a:prstGeom prst="ellipse">
            <a:avLst/>
          </a:prstGeom>
          <a:solidFill>
            <a:srgbClr val="C3C6F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D9999339-83BB-ED40-9247-96A015FF5E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7624" y="2804049"/>
            <a:ext cx="876300" cy="8636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1C7AD498-5E15-1448-925A-8FC5E383CF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5692" y="1987478"/>
            <a:ext cx="1473200" cy="115570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E0F3CDAF-DF8B-8346-A925-5B993B693C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313" y="4304445"/>
            <a:ext cx="1473200" cy="927100"/>
          </a:xfrm>
          <a:prstGeom prst="rect">
            <a:avLst/>
          </a:prstGeom>
        </p:spPr>
      </p:pic>
      <p:sp>
        <p:nvSpPr>
          <p:cNvPr id="87" name="CaixaDeTexto 68">
            <a:extLst>
              <a:ext uri="{FF2B5EF4-FFF2-40B4-BE49-F238E27FC236}">
                <a16:creationId xmlns:a16="http://schemas.microsoft.com/office/drawing/2014/main" id="{6EA1B462-CE70-B642-B25C-5FFB1CE90DF7}"/>
              </a:ext>
            </a:extLst>
          </p:cNvPr>
          <p:cNvSpPr txBox="1"/>
          <p:nvPr/>
        </p:nvSpPr>
        <p:spPr>
          <a:xfrm>
            <a:off x="3100224" y="302401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Flavone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CaixaDeTexto 68">
            <a:extLst>
              <a:ext uri="{FF2B5EF4-FFF2-40B4-BE49-F238E27FC236}">
                <a16:creationId xmlns:a16="http://schemas.microsoft.com/office/drawing/2014/main" id="{EC2A6D73-D5DE-E34E-AD28-CFFFA6CAE12E}"/>
              </a:ext>
            </a:extLst>
          </p:cNvPr>
          <p:cNvSpPr txBox="1"/>
          <p:nvPr/>
        </p:nvSpPr>
        <p:spPr>
          <a:xfrm>
            <a:off x="456689" y="517601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Isoflavone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CaixaDeTexto 68">
            <a:extLst>
              <a:ext uri="{FF2B5EF4-FFF2-40B4-BE49-F238E27FC236}">
                <a16:creationId xmlns:a16="http://schemas.microsoft.com/office/drawing/2014/main" id="{759649B0-ED39-E648-B8B2-1C49A7028203}"/>
              </a:ext>
            </a:extLst>
          </p:cNvPr>
          <p:cNvSpPr txBox="1"/>
          <p:nvPr/>
        </p:nvSpPr>
        <p:spPr>
          <a:xfrm>
            <a:off x="1350007" y="362198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err="1">
                <a:solidFill>
                  <a:srgbClr val="5F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Chromone</a:t>
            </a:r>
            <a:endParaRPr lang="pt-PT" sz="1200" b="1" dirty="0">
              <a:solidFill>
                <a:srgbClr val="5F32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E5E39C83-9E4C-5449-9513-31B650F8B2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1949" y="4413938"/>
            <a:ext cx="1866900" cy="1155700"/>
          </a:xfrm>
          <a:prstGeom prst="rect">
            <a:avLst/>
          </a:prstGeom>
        </p:spPr>
      </p:pic>
      <p:sp>
        <p:nvSpPr>
          <p:cNvPr id="91" name="CaixaDeTexto 68">
            <a:extLst>
              <a:ext uri="{FF2B5EF4-FFF2-40B4-BE49-F238E27FC236}">
                <a16:creationId xmlns:a16="http://schemas.microsoft.com/office/drawing/2014/main" id="{005C6D3C-3337-C74F-AF5A-01984A58128D}"/>
              </a:ext>
            </a:extLst>
          </p:cNvPr>
          <p:cNvSpPr txBox="1"/>
          <p:nvPr/>
        </p:nvSpPr>
        <p:spPr>
          <a:xfrm>
            <a:off x="2566211" y="5282828"/>
            <a:ext cx="1418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Styrylchromone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9" name="CaixaDeTexto 15">
            <a:extLst>
              <a:ext uri="{FF2B5EF4-FFF2-40B4-BE49-F238E27FC236}">
                <a16:creationId xmlns:a16="http://schemas.microsoft.com/office/drawing/2014/main" id="{59623EAB-9981-C748-AAE0-12EB2DAAF9E0}"/>
              </a:ext>
            </a:extLst>
          </p:cNvPr>
          <p:cNvSpPr txBox="1"/>
          <p:nvPr/>
        </p:nvSpPr>
        <p:spPr>
          <a:xfrm>
            <a:off x="800434" y="1701225"/>
            <a:ext cx="765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activities of phenolic compounds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together with the high </a:t>
            </a:r>
            <a:r>
              <a:rPr lang="en-GB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hydrophilic character</a:t>
            </a: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sugar unit and the </a:t>
            </a:r>
            <a:r>
              <a:rPr lang="en-GB" sz="1600" b="1" dirty="0">
                <a:solidFill>
                  <a:srgbClr val="997E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hydrolytic stability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glycosidic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bond</a:t>
            </a:r>
          </a:p>
        </p:txBody>
      </p:sp>
      <p:graphicFrame>
        <p:nvGraphicFramePr>
          <p:cNvPr id="30" name="Objecto 7">
            <a:extLst>
              <a:ext uri="{FF2B5EF4-FFF2-40B4-BE49-F238E27FC236}">
                <a16:creationId xmlns:a16="http://schemas.microsoft.com/office/drawing/2014/main" id="{7485FCC7-F698-0648-BA27-A404A9785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33667"/>
              </p:ext>
            </p:extLst>
          </p:nvPr>
        </p:nvGraphicFramePr>
        <p:xfrm>
          <a:off x="4498760" y="2733896"/>
          <a:ext cx="2054440" cy="207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CS ChemDraw Drawing" r:id="rId4" imgW="1770959" imgH="1787605" progId="ChemDraw.Document.6.0">
                  <p:embed/>
                </p:oleObj>
              </mc:Choice>
              <mc:Fallback>
                <p:oleObj name="CS ChemDraw Drawing" r:id="rId4" imgW="1770959" imgH="1787605" progId="ChemDraw.Document.6.0">
                  <p:embed/>
                  <p:pic>
                    <p:nvPicPr>
                      <p:cNvPr id="17" name="Objec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8760" y="2733896"/>
                        <a:ext cx="2054440" cy="2075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4" descr="http://www.herbalextractsplus.com/images/herbs/passion-flower-bsp.jpg">
            <a:extLst>
              <a:ext uri="{FF2B5EF4-FFF2-40B4-BE49-F238E27FC236}">
                <a16:creationId xmlns:a16="http://schemas.microsoft.com/office/drawing/2014/main" id="{2F04504E-D611-6A46-B185-ED57B507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983" y="3071725"/>
            <a:ext cx="1728192" cy="1296144"/>
          </a:xfrm>
          <a:prstGeom prst="rect">
            <a:avLst/>
          </a:prstGeom>
          <a:noFill/>
        </p:spPr>
      </p:pic>
      <p:sp>
        <p:nvSpPr>
          <p:cNvPr id="32" name="Seta curvada para baixo 18">
            <a:extLst>
              <a:ext uri="{FF2B5EF4-FFF2-40B4-BE49-F238E27FC236}">
                <a16:creationId xmlns:a16="http://schemas.microsoft.com/office/drawing/2014/main" id="{0E9180B0-470F-1243-AFDA-16481FDA17A9}"/>
              </a:ext>
            </a:extLst>
          </p:cNvPr>
          <p:cNvSpPr/>
          <p:nvPr/>
        </p:nvSpPr>
        <p:spPr>
          <a:xfrm rot="21349131">
            <a:off x="3453354" y="2508852"/>
            <a:ext cx="1503051" cy="367392"/>
          </a:xfrm>
          <a:prstGeom prst="curvedDownArrow">
            <a:avLst>
              <a:gd name="adj1" fmla="val 25000"/>
              <a:gd name="adj2" fmla="val 50000"/>
              <a:gd name="adj3" fmla="val 31997"/>
            </a:avLst>
          </a:prstGeom>
          <a:solidFill>
            <a:srgbClr val="C2B1C5"/>
          </a:solidFill>
          <a:ln>
            <a:solidFill>
              <a:srgbClr val="5F3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3" name="CaixaDeTexto 19">
            <a:extLst>
              <a:ext uri="{FF2B5EF4-FFF2-40B4-BE49-F238E27FC236}">
                <a16:creationId xmlns:a16="http://schemas.microsoft.com/office/drawing/2014/main" id="{6DC9BB69-1852-3A45-A6AC-C9BDE938BBDE}"/>
              </a:ext>
            </a:extLst>
          </p:cNvPr>
          <p:cNvSpPr txBox="1"/>
          <p:nvPr/>
        </p:nvSpPr>
        <p:spPr>
          <a:xfrm>
            <a:off x="2171492" y="4357709"/>
            <a:ext cx="1833028" cy="312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Passiflora </a:t>
            </a:r>
            <a:r>
              <a:rPr lang="pt-P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incarnata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21">
            <a:extLst>
              <a:ext uri="{FF2B5EF4-FFF2-40B4-BE49-F238E27FC236}">
                <a16:creationId xmlns:a16="http://schemas.microsoft.com/office/drawing/2014/main" id="{F7CD5379-8ADA-0049-B793-CC20C9475AD0}"/>
              </a:ext>
            </a:extLst>
          </p:cNvPr>
          <p:cNvSpPr txBox="1"/>
          <p:nvPr/>
        </p:nvSpPr>
        <p:spPr>
          <a:xfrm>
            <a:off x="800434" y="1307068"/>
            <a:ext cx="540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pharmacological promising synergic effect… </a:t>
            </a:r>
          </a:p>
        </p:txBody>
      </p:sp>
      <p:sp>
        <p:nvSpPr>
          <p:cNvPr id="35" name="CaixaDeTexto 30">
            <a:extLst>
              <a:ext uri="{FF2B5EF4-FFF2-40B4-BE49-F238E27FC236}">
                <a16:creationId xmlns:a16="http://schemas.microsoft.com/office/drawing/2014/main" id="{CBEFB230-D8C9-F64A-BC6C-23ACC53F89DE}"/>
              </a:ext>
            </a:extLst>
          </p:cNvPr>
          <p:cNvSpPr txBox="1"/>
          <p:nvPr/>
        </p:nvSpPr>
        <p:spPr>
          <a:xfrm>
            <a:off x="947766" y="5015796"/>
            <a:ext cx="788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2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stability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towards enzymatic and chemical hydrolysis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2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activity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aglycones after their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-glycosylation</a:t>
            </a:r>
          </a:p>
        </p:txBody>
      </p:sp>
      <p:sp>
        <p:nvSpPr>
          <p:cNvPr id="52" name="Retângulo 3">
            <a:extLst>
              <a:ext uri="{FF2B5EF4-FFF2-40B4-BE49-F238E27FC236}">
                <a16:creationId xmlns:a16="http://schemas.microsoft.com/office/drawing/2014/main" id="{FA0E0BA8-820C-D94C-861D-277EABD0DA4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3" name="Título 8">
            <a:extLst>
              <a:ext uri="{FF2B5EF4-FFF2-40B4-BE49-F238E27FC236}">
                <a16:creationId xmlns:a16="http://schemas.microsoft.com/office/drawing/2014/main" id="{B1481856-A3D8-EA4E-8293-897EC1D272A1}"/>
              </a:ext>
            </a:extLst>
          </p:cNvPr>
          <p:cNvSpPr txBox="1">
            <a:spLocks/>
          </p:cNvSpPr>
          <p:nvPr/>
        </p:nvSpPr>
        <p:spPr>
          <a:xfrm>
            <a:off x="3280615" y="86380"/>
            <a:ext cx="258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6" name="CaixaDeTexto 32">
            <a:extLst>
              <a:ext uri="{FF2B5EF4-FFF2-40B4-BE49-F238E27FC236}">
                <a16:creationId xmlns:a16="http://schemas.microsoft.com/office/drawing/2014/main" id="{C49A64AA-1BE0-044A-9A90-B7D9EC9915AF}"/>
              </a:ext>
            </a:extLst>
          </p:cNvPr>
          <p:cNvSpPr txBox="1"/>
          <p:nvPr/>
        </p:nvSpPr>
        <p:spPr>
          <a:xfrm>
            <a:off x="3223375" y="620762"/>
            <a:ext cx="268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-glycosyl chromones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7698F805-9A68-6C4F-8AE2-1E9B3B8DB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BBEF4DA-D4C7-F84B-AD8C-BA5D0B759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Oval 39">
            <a:extLst>
              <a:ext uri="{FF2B5EF4-FFF2-40B4-BE49-F238E27FC236}">
                <a16:creationId xmlns:a16="http://schemas.microsoft.com/office/drawing/2014/main" id="{DE6E3C5C-F29B-DB4C-AC5D-0F8B6B09DD2C}"/>
              </a:ext>
            </a:extLst>
          </p:cNvPr>
          <p:cNvSpPr/>
          <p:nvPr/>
        </p:nvSpPr>
        <p:spPr>
          <a:xfrm>
            <a:off x="926579" y="1752600"/>
            <a:ext cx="1719763" cy="815630"/>
          </a:xfrm>
          <a:prstGeom prst="ellipse">
            <a:avLst/>
          </a:prstGeom>
          <a:solidFill>
            <a:srgbClr val="F4B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ixaDeTexto 36">
            <a:extLst>
              <a:ext uri="{FF2B5EF4-FFF2-40B4-BE49-F238E27FC236}">
                <a16:creationId xmlns:a16="http://schemas.microsoft.com/office/drawing/2014/main" id="{E62CD83B-FB0A-684D-B63E-80B08799FC6A}"/>
              </a:ext>
            </a:extLst>
          </p:cNvPr>
          <p:cNvSpPr txBox="1"/>
          <p:nvPr/>
        </p:nvSpPr>
        <p:spPr>
          <a:xfrm>
            <a:off x="921660" y="1998624"/>
            <a:ext cx="1738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Halochromones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de movimento para a direita 72">
            <a:extLst>
              <a:ext uri="{FF2B5EF4-FFF2-40B4-BE49-F238E27FC236}">
                <a16:creationId xmlns:a16="http://schemas.microsoft.com/office/drawing/2014/main" id="{E01AD5BA-DF03-8F48-9BB3-1B30F739D6DA}"/>
              </a:ext>
            </a:extLst>
          </p:cNvPr>
          <p:cNvSpPr/>
          <p:nvPr/>
        </p:nvSpPr>
        <p:spPr>
          <a:xfrm>
            <a:off x="2987208" y="2297629"/>
            <a:ext cx="2328292" cy="924140"/>
          </a:xfrm>
          <a:prstGeom prst="stripedRightArrow">
            <a:avLst/>
          </a:prstGeom>
          <a:solidFill>
            <a:srgbClr val="5F328E"/>
          </a:solidFill>
          <a:ln>
            <a:solidFill>
              <a:srgbClr val="2C4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CaixaDeTexto 55">
            <a:extLst>
              <a:ext uri="{FF2B5EF4-FFF2-40B4-BE49-F238E27FC236}">
                <a16:creationId xmlns:a16="http://schemas.microsoft.com/office/drawing/2014/main" id="{5CE78C03-65D9-1247-A789-C0D6AF1B44E8}"/>
              </a:ext>
            </a:extLst>
          </p:cNvPr>
          <p:cNvSpPr txBox="1"/>
          <p:nvPr/>
        </p:nvSpPr>
        <p:spPr>
          <a:xfrm>
            <a:off x="5625374" y="3487233"/>
            <a:ext cx="283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2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3-(2-Glycosylvinyl)</a:t>
            </a:r>
          </a:p>
          <a:p>
            <a:pPr algn="ctr"/>
            <a:r>
              <a:rPr lang="en-GB" sz="1600" b="1" dirty="0">
                <a:solidFill>
                  <a:srgbClr val="2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chromone derivatives</a:t>
            </a:r>
          </a:p>
        </p:txBody>
      </p:sp>
      <p:sp>
        <p:nvSpPr>
          <p:cNvPr id="13" name="CaixaDeTexto 58">
            <a:extLst>
              <a:ext uri="{FF2B5EF4-FFF2-40B4-BE49-F238E27FC236}">
                <a16:creationId xmlns:a16="http://schemas.microsoft.com/office/drawing/2014/main" id="{8708F79E-DD74-F342-B766-7E299DE64BB6}"/>
              </a:ext>
            </a:extLst>
          </p:cNvPr>
          <p:cNvSpPr txBox="1"/>
          <p:nvPr/>
        </p:nvSpPr>
        <p:spPr>
          <a:xfrm>
            <a:off x="457200" y="1219200"/>
            <a:ext cx="494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4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Palladium mediated C-C coupling strategy</a:t>
            </a:r>
          </a:p>
        </p:txBody>
      </p:sp>
      <p:sp>
        <p:nvSpPr>
          <p:cNvPr id="14" name="CaixaDeTexto 65">
            <a:extLst>
              <a:ext uri="{FF2B5EF4-FFF2-40B4-BE49-F238E27FC236}">
                <a16:creationId xmlns:a16="http://schemas.microsoft.com/office/drawing/2014/main" id="{181DA24E-0E30-5B44-89F2-8169F28324FD}"/>
              </a:ext>
            </a:extLst>
          </p:cNvPr>
          <p:cNvSpPr txBox="1"/>
          <p:nvPr/>
        </p:nvSpPr>
        <p:spPr>
          <a:xfrm>
            <a:off x="3116116" y="254763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</a:t>
            </a:r>
            <a:r>
              <a:rPr lang="pt-PT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pt-PT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 para a direita 4">
            <a:extLst>
              <a:ext uri="{FF2B5EF4-FFF2-40B4-BE49-F238E27FC236}">
                <a16:creationId xmlns:a16="http://schemas.microsoft.com/office/drawing/2014/main" id="{1CE2CDB0-D092-BD4C-8EB0-4C8A1C8D8B9F}"/>
              </a:ext>
            </a:extLst>
          </p:cNvPr>
          <p:cNvSpPr/>
          <p:nvPr/>
        </p:nvSpPr>
        <p:spPr>
          <a:xfrm>
            <a:off x="4254042" y="4940076"/>
            <a:ext cx="732846" cy="3804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700" kern="1200"/>
          </a:p>
        </p:txBody>
      </p:sp>
      <p:sp>
        <p:nvSpPr>
          <p:cNvPr id="18" name="CaixaDeTexto 38">
            <a:extLst>
              <a:ext uri="{FF2B5EF4-FFF2-40B4-BE49-F238E27FC236}">
                <a16:creationId xmlns:a16="http://schemas.microsoft.com/office/drawing/2014/main" id="{9A97E2A2-C21C-6245-B56F-4EDC0C5105F0}"/>
              </a:ext>
            </a:extLst>
          </p:cNvPr>
          <p:cNvSpPr txBox="1"/>
          <p:nvPr/>
        </p:nvSpPr>
        <p:spPr>
          <a:xfrm>
            <a:off x="1634014" y="258030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438401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200642A3-73B6-2B44-AF25-DD9EB443AAB1}"/>
              </a:ext>
            </a:extLst>
          </p:cNvPr>
          <p:cNvSpPr txBox="1"/>
          <p:nvPr/>
        </p:nvSpPr>
        <p:spPr>
          <a:xfrm>
            <a:off x="3451975" y="620762"/>
            <a:ext cx="233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Synthetic Strategy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sp>
        <p:nvSpPr>
          <p:cNvPr id="24" name="Oval 39">
            <a:extLst>
              <a:ext uri="{FF2B5EF4-FFF2-40B4-BE49-F238E27FC236}">
                <a16:creationId xmlns:a16="http://schemas.microsoft.com/office/drawing/2014/main" id="{B88FDCCB-62D0-8545-A3A2-03D50A654708}"/>
              </a:ext>
            </a:extLst>
          </p:cNvPr>
          <p:cNvSpPr/>
          <p:nvPr/>
        </p:nvSpPr>
        <p:spPr>
          <a:xfrm>
            <a:off x="885043" y="2929023"/>
            <a:ext cx="1719763" cy="815630"/>
          </a:xfrm>
          <a:prstGeom prst="ellipse">
            <a:avLst/>
          </a:prstGeom>
          <a:solidFill>
            <a:srgbClr val="A7ABD3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ixaDeTexto 37">
            <a:extLst>
              <a:ext uri="{FF2B5EF4-FFF2-40B4-BE49-F238E27FC236}">
                <a16:creationId xmlns:a16="http://schemas.microsoft.com/office/drawing/2014/main" id="{EEA8DB59-E0FB-B743-BA49-758CE7371BB8}"/>
              </a:ext>
            </a:extLst>
          </p:cNvPr>
          <p:cNvSpPr txBox="1"/>
          <p:nvPr/>
        </p:nvSpPr>
        <p:spPr>
          <a:xfrm>
            <a:off x="1212012" y="3030708"/>
            <a:ext cx="10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alkenes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02E863-78E2-B646-9067-5EC666F81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2141608"/>
            <a:ext cx="2658110" cy="13208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F95CB5B-C43A-3745-925B-85465D842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079" y="4073525"/>
            <a:ext cx="5365750" cy="1793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438401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200642A3-73B6-2B44-AF25-DD9EB443AAB1}"/>
              </a:ext>
            </a:extLst>
          </p:cNvPr>
          <p:cNvSpPr txBox="1"/>
          <p:nvPr/>
        </p:nvSpPr>
        <p:spPr>
          <a:xfrm>
            <a:off x="2133600" y="620762"/>
            <a:ext cx="486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Synthesis of </a:t>
            </a:r>
            <a:r>
              <a:rPr lang="en-GB" b="1" dirty="0" err="1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Glycosylvinyl</a:t>
            </a:r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Chromones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sp>
        <p:nvSpPr>
          <p:cNvPr id="32" name="Seta para a direita 4">
            <a:extLst>
              <a:ext uri="{FF2B5EF4-FFF2-40B4-BE49-F238E27FC236}">
                <a16:creationId xmlns:a16="http://schemas.microsoft.com/office/drawing/2014/main" id="{85A0AE49-058F-EB4E-B192-BD2DDEC52FC6}"/>
              </a:ext>
            </a:extLst>
          </p:cNvPr>
          <p:cNvSpPr/>
          <p:nvPr/>
        </p:nvSpPr>
        <p:spPr>
          <a:xfrm>
            <a:off x="4254042" y="4940076"/>
            <a:ext cx="732846" cy="3804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700" kern="120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6D0F8C7-2814-094C-A6F0-B0E644603158}"/>
              </a:ext>
            </a:extLst>
          </p:cNvPr>
          <p:cNvSpPr/>
          <p:nvPr/>
        </p:nvSpPr>
        <p:spPr>
          <a:xfrm>
            <a:off x="1553243" y="5452646"/>
            <a:ext cx="6175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 K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CO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TBAB, Pd(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OAc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DMF, 100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C, 12 h. (ii) TFA/H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O (1:1),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r.t.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12 h. </a:t>
            </a:r>
            <a:endParaRPr lang="es-ES" sz="16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DB859D-259B-0B41-8801-6A14F5FB9B4F}"/>
              </a:ext>
            </a:extLst>
          </p:cNvPr>
          <p:cNvSpPr txBox="1"/>
          <p:nvPr/>
        </p:nvSpPr>
        <p:spPr>
          <a:xfrm>
            <a:off x="2518792" y="500172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48%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2EABC14-CAD8-C34C-878A-6F31B5C3B0A8}"/>
              </a:ext>
            </a:extLst>
          </p:cNvPr>
          <p:cNvSpPr txBox="1"/>
          <p:nvPr/>
        </p:nvSpPr>
        <p:spPr>
          <a:xfrm>
            <a:off x="5818602" y="500172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45%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BD381F-ED04-4841-9730-ECAF73515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750" y="1457515"/>
            <a:ext cx="644525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438401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200642A3-73B6-2B44-AF25-DD9EB443AAB1}"/>
              </a:ext>
            </a:extLst>
          </p:cNvPr>
          <p:cNvSpPr txBox="1"/>
          <p:nvPr/>
        </p:nvSpPr>
        <p:spPr>
          <a:xfrm>
            <a:off x="2133600" y="620762"/>
            <a:ext cx="486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Synthesis of </a:t>
            </a:r>
            <a:r>
              <a:rPr lang="en-GB" b="1" dirty="0" err="1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Glycosylvinyl</a:t>
            </a:r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Flavones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8E824D-FB6F-0C42-9A83-8CE2D5330EC2}"/>
              </a:ext>
            </a:extLst>
          </p:cNvPr>
          <p:cNvSpPr/>
          <p:nvPr/>
        </p:nvSpPr>
        <p:spPr>
          <a:xfrm>
            <a:off x="1553243" y="5528846"/>
            <a:ext cx="6175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 K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CO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TBAB, Pd(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OAc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DMF, 100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C, 12 h. (ii) TFA/H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O (1:1),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r.t.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12 h. </a:t>
            </a:r>
            <a:endParaRPr lang="es-ES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379AA4-8A2A-B543-8698-FF2AB6EFD9D5}"/>
              </a:ext>
            </a:extLst>
          </p:cNvPr>
          <p:cNvSpPr txBox="1"/>
          <p:nvPr/>
        </p:nvSpPr>
        <p:spPr>
          <a:xfrm>
            <a:off x="4724400" y="522404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42%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BB72C2-B9E5-7843-92F8-57F7730E1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1336675"/>
            <a:ext cx="6762750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9" name="Retângulo 3">
            <a:extLst>
              <a:ext uri="{FF2B5EF4-FFF2-40B4-BE49-F238E27FC236}">
                <a16:creationId xmlns:a16="http://schemas.microsoft.com/office/drawing/2014/main" id="{F090CD58-BE19-3C45-AFFF-93733C8B6CB8}"/>
              </a:ext>
            </a:extLst>
          </p:cNvPr>
          <p:cNvSpPr/>
          <p:nvPr/>
        </p:nvSpPr>
        <p:spPr>
          <a:xfrm>
            <a:off x="0" y="0"/>
            <a:ext cx="9136920" cy="1077218"/>
          </a:xfrm>
          <a:prstGeom prst="rect">
            <a:avLst/>
          </a:prstGeom>
          <a:solidFill>
            <a:srgbClr val="A7A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A3CAED61-0465-7C4E-9936-A81711C04C9B}"/>
              </a:ext>
            </a:extLst>
          </p:cNvPr>
          <p:cNvSpPr txBox="1">
            <a:spLocks/>
          </p:cNvSpPr>
          <p:nvPr/>
        </p:nvSpPr>
        <p:spPr>
          <a:xfrm>
            <a:off x="2438401" y="86380"/>
            <a:ext cx="44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F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200642A3-73B6-2B44-AF25-DD9EB443AAB1}"/>
              </a:ext>
            </a:extLst>
          </p:cNvPr>
          <p:cNvSpPr txBox="1"/>
          <p:nvPr/>
        </p:nvSpPr>
        <p:spPr>
          <a:xfrm>
            <a:off x="1826516" y="620762"/>
            <a:ext cx="516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Synthesis of </a:t>
            </a:r>
            <a:r>
              <a:rPr lang="en-GB" b="1" dirty="0" err="1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Glycosylvinyl</a:t>
            </a:r>
            <a:r>
              <a:rPr lang="en-GB" b="1" dirty="0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C4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Styrylchromones</a:t>
            </a:r>
            <a:endParaRPr lang="en-GB" b="1" dirty="0">
              <a:solidFill>
                <a:srgbClr val="2C4E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90D964B-4A54-0149-912B-8309AC16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0" y1="44898" x2="42500" y2="44898"/>
                        <a14:foregroundMark x1="45000" y1="36735" x2="45000" y2="36735"/>
                        <a14:backgroundMark x1="20000" y1="12245" x2="20000" y2="12245"/>
                        <a14:backgroundMark x1="42500" y1="81633" x2="42500" y2="81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67" y="146540"/>
            <a:ext cx="626335" cy="767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54E01-8288-BB40-8825-60010E66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9" y="145499"/>
            <a:ext cx="1094483" cy="8433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8E824D-FB6F-0C42-9A83-8CE2D5330EC2}"/>
              </a:ext>
            </a:extLst>
          </p:cNvPr>
          <p:cNvSpPr/>
          <p:nvPr/>
        </p:nvSpPr>
        <p:spPr>
          <a:xfrm>
            <a:off x="1553243" y="5681246"/>
            <a:ext cx="6175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 K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CO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TBAB, Pd(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OAc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DMF, 100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C, 12 h. (ii) TFA/H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O (1:1),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r.t.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12 h. </a:t>
            </a:r>
            <a:endParaRPr lang="es-ES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379AA4-8A2A-B543-8698-FF2AB6EFD9D5}"/>
              </a:ext>
            </a:extLst>
          </p:cNvPr>
          <p:cNvSpPr txBox="1"/>
          <p:nvPr/>
        </p:nvSpPr>
        <p:spPr>
          <a:xfrm>
            <a:off x="6393667" y="537644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39%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B605E4-53AD-5A41-93CB-CAFC9DDA0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069" y="1167339"/>
            <a:ext cx="7715250" cy="42386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038128-9222-9A44-8F2C-DEA3D670AE5D}"/>
              </a:ext>
            </a:extLst>
          </p:cNvPr>
          <p:cNvSpPr txBox="1"/>
          <p:nvPr/>
        </p:nvSpPr>
        <p:spPr>
          <a:xfrm>
            <a:off x="2750334" y="5352107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235532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777</Words>
  <Application>Microsoft Macintosh PowerPoint</Application>
  <PresentationFormat>Presentación en pantalla (4:3)</PresentationFormat>
  <Paragraphs>133</Paragraphs>
  <Slides>15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HelveticaNeueLT Std Lt</vt:lpstr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CS ChemDraw Drawing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Microsoft Office User</cp:lastModifiedBy>
  <cp:revision>134</cp:revision>
  <dcterms:created xsi:type="dcterms:W3CDTF">2015-04-04T09:45:50Z</dcterms:created>
  <dcterms:modified xsi:type="dcterms:W3CDTF">2020-10-31T22:57:10Z</dcterms:modified>
</cp:coreProperties>
</file>