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197"/>
    <a:srgbClr val="663399"/>
    <a:srgbClr val="6A4E9D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39612-EC38-4875-AF47-7F23D7588B96}" v="2" dt="2020-10-30T17:43:24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4249" autoAdjust="0"/>
  </p:normalViewPr>
  <p:slideViewPr>
    <p:cSldViewPr>
      <p:cViewPr>
        <p:scale>
          <a:sx n="40" d="100"/>
          <a:sy n="40" d="100"/>
        </p:scale>
        <p:origin x="30" y="-7110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Emília Sousa" userId="526293b2-44d3-4621-99f1-e8ae31f0dc3e" providerId="ADAL" clId="{5AD39612-EC38-4875-AF47-7F23D7588B96}"/>
    <pc:docChg chg="custSel modSld">
      <pc:chgData name="Maria Emília Sousa" userId="526293b2-44d3-4621-99f1-e8ae31f0dc3e" providerId="ADAL" clId="{5AD39612-EC38-4875-AF47-7F23D7588B96}" dt="2020-10-30T17:45:45.822" v="95" actId="400"/>
      <pc:docMkLst>
        <pc:docMk/>
      </pc:docMkLst>
      <pc:sldChg chg="addSp modSp mod">
        <pc:chgData name="Maria Emília Sousa" userId="526293b2-44d3-4621-99f1-e8ae31f0dc3e" providerId="ADAL" clId="{5AD39612-EC38-4875-AF47-7F23D7588B96}" dt="2020-10-30T17:45:45.822" v="95" actId="400"/>
        <pc:sldMkLst>
          <pc:docMk/>
          <pc:sldMk cId="1088454022" sldId="265"/>
        </pc:sldMkLst>
        <pc:spChg chg="add mod">
          <ac:chgData name="Maria Emília Sousa" userId="526293b2-44d3-4621-99f1-e8ae31f0dc3e" providerId="ADAL" clId="{5AD39612-EC38-4875-AF47-7F23D7588B96}" dt="2020-10-30T17:43:59.478" v="82" actId="20577"/>
          <ac:spMkLst>
            <pc:docMk/>
            <pc:sldMk cId="1088454022" sldId="265"/>
            <ac:spMk id="21" creationId="{2BE2B9A2-C237-4C22-A15E-87F64E6D6E9D}"/>
          </ac:spMkLst>
        </pc:spChg>
        <pc:spChg chg="mod">
          <ac:chgData name="Maria Emília Sousa" userId="526293b2-44d3-4621-99f1-e8ae31f0dc3e" providerId="ADAL" clId="{5AD39612-EC38-4875-AF47-7F23D7588B96}" dt="2020-10-30T17:45:07.273" v="87" actId="207"/>
          <ac:spMkLst>
            <pc:docMk/>
            <pc:sldMk cId="1088454022" sldId="265"/>
            <ac:spMk id="36" creationId="{C11FB45F-A179-49F4-BC75-D2C2CFA88F35}"/>
          </ac:spMkLst>
        </pc:spChg>
        <pc:spChg chg="mod">
          <ac:chgData name="Maria Emília Sousa" userId="526293b2-44d3-4621-99f1-e8ae31f0dc3e" providerId="ADAL" clId="{5AD39612-EC38-4875-AF47-7F23D7588B96}" dt="2020-10-30T17:45:45.822" v="95" actId="400"/>
          <ac:spMkLst>
            <pc:docMk/>
            <pc:sldMk cId="1088454022" sldId="265"/>
            <ac:spMk id="61" creationId="{489A8E93-7457-4D3A-B8B2-4E9358FA0B0F}"/>
          </ac:spMkLst>
        </pc:spChg>
        <pc:picChg chg="add mod">
          <ac:chgData name="Maria Emília Sousa" userId="526293b2-44d3-4621-99f1-e8ae31f0dc3e" providerId="ADAL" clId="{5AD39612-EC38-4875-AF47-7F23D7588B96}" dt="2020-10-30T17:43:20.814" v="5" actId="14100"/>
          <ac:picMkLst>
            <pc:docMk/>
            <pc:sldMk cId="1088454022" sldId="265"/>
            <ac:picMk id="13" creationId="{1A8D6F9D-BE8B-4215-A185-737CF163DAE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69082-9D5D-43A3-B675-27AB9B8E55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2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2.emf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jpe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.emf"/><Relationship Id="rId15" Type="http://schemas.openxmlformats.org/officeDocument/2006/relationships/image" Target="../media/image3.emf"/><Relationship Id="rId10" Type="http://schemas.openxmlformats.org/officeDocument/2006/relationships/image" Target="../media/image10.png"/><Relationship Id="rId19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9D560AF5-2127-4322-A2B9-1094F8200A42}"/>
              </a:ext>
            </a:extLst>
          </p:cNvPr>
          <p:cNvSpPr/>
          <p:nvPr/>
        </p:nvSpPr>
        <p:spPr>
          <a:xfrm>
            <a:off x="23563887" y="15796973"/>
            <a:ext cx="4365998" cy="4247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aphicFrame>
        <p:nvGraphicFramePr>
          <p:cNvPr id="52" name="Objeto 51">
            <a:extLst>
              <a:ext uri="{FF2B5EF4-FFF2-40B4-BE49-F238E27FC236}">
                <a16:creationId xmlns:a16="http://schemas.microsoft.com/office/drawing/2014/main" id="{AE12373F-8087-4487-A493-8CE961320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590327"/>
              </p:ext>
            </p:extLst>
          </p:nvPr>
        </p:nvGraphicFramePr>
        <p:xfrm>
          <a:off x="1896268" y="15927387"/>
          <a:ext cx="25661938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S ChemDraw Drawing" r:id="rId4" imgW="12767631" imgH="2765663" progId="ChemDraw.Document.6.0">
                  <p:embed/>
                </p:oleObj>
              </mc:Choice>
              <mc:Fallback>
                <p:oleObj name="CS ChemDraw Drawing" r:id="rId4" imgW="12767631" imgH="2765663" progId="ChemDraw.Document.6.0">
                  <p:embed/>
                  <p:pic>
                    <p:nvPicPr>
                      <p:cNvPr id="52" name="Objeto 51">
                        <a:extLst>
                          <a:ext uri="{FF2B5EF4-FFF2-40B4-BE49-F238E27FC236}">
                            <a16:creationId xmlns:a16="http://schemas.microsoft.com/office/drawing/2014/main" id="{AE12373F-8087-4487-A493-8CE961320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6268" y="15927387"/>
                        <a:ext cx="25661938" cy="555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Autofit/>
          </a:bodyPr>
          <a:lstStyle/>
          <a:p>
            <a:r>
              <a:rPr lang="en-GB" sz="6000" b="1" dirty="0"/>
              <a:t>Initial steps on the synthesis of new antimicrobial fumiquinazoline related alkaloids</a:t>
            </a:r>
            <a:endParaRPr lang="en-US" sz="6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11348" y="6545253"/>
            <a:ext cx="27416044" cy="32689800"/>
          </a:xfrm>
        </p:spPr>
        <p:txBody>
          <a:bodyPr/>
          <a:lstStyle/>
          <a:p>
            <a:r>
              <a:rPr lang="en-US" dirty="0" smtClean="0"/>
              <a:t>Aaaaaaaaaaaaaaaaaaaaaaaaaaaaaaaaaaaaaaaaaaaaaaaaaaaaaaaaaaaaaaaaaaaaaaaaaaaaaaaaaaaaaaaaaaaaaaaaaaaaaaaaaaaaaaaaaaaaaaaaaaaaaaaaaaaaaaaaaaaaaaaaaaaaaaaaaaaaaaaaaaaaaaaaaaa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3924151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5400" dirty="0">
                <a:solidFill>
                  <a:schemeClr val="bg1"/>
                </a:solidFill>
              </a:rPr>
              <a:t>Mariana C. Almeida</a:t>
            </a:r>
            <a:r>
              <a:rPr lang="pt-PT" sz="5400" baseline="30000" dirty="0">
                <a:solidFill>
                  <a:schemeClr val="bg1"/>
                </a:solidFill>
              </a:rPr>
              <a:t>1,2</a:t>
            </a:r>
            <a:r>
              <a:rPr lang="pt-PT" sz="5400" dirty="0">
                <a:solidFill>
                  <a:schemeClr val="bg1"/>
                </a:solidFill>
              </a:rPr>
              <a:t>, </a:t>
            </a:r>
            <a:r>
              <a:rPr lang="pt-PT" sz="5400" u="sng" dirty="0">
                <a:solidFill>
                  <a:schemeClr val="bg1"/>
                </a:solidFill>
              </a:rPr>
              <a:t>Diana I. S. P. Resende</a:t>
            </a:r>
            <a:r>
              <a:rPr lang="pt-PT" sz="5400" baseline="30000" dirty="0">
                <a:solidFill>
                  <a:schemeClr val="bg1"/>
                </a:solidFill>
              </a:rPr>
              <a:t>1,2*</a:t>
            </a:r>
            <a:r>
              <a:rPr lang="pt-PT" sz="5400" dirty="0">
                <a:solidFill>
                  <a:schemeClr val="bg1"/>
                </a:solidFill>
              </a:rPr>
              <a:t>, Paulo Costa</a:t>
            </a:r>
            <a:r>
              <a:rPr lang="pt-PT" sz="5400" baseline="30000" dirty="0">
                <a:solidFill>
                  <a:schemeClr val="bg1"/>
                </a:solidFill>
              </a:rPr>
              <a:t>2,3</a:t>
            </a:r>
            <a:r>
              <a:rPr lang="pt-PT" sz="5400" dirty="0">
                <a:solidFill>
                  <a:schemeClr val="bg1"/>
                </a:solidFill>
              </a:rPr>
              <a:t>, Madalena Pinto</a:t>
            </a:r>
            <a:r>
              <a:rPr lang="pt-PT" sz="5400" baseline="30000" dirty="0">
                <a:solidFill>
                  <a:schemeClr val="bg1"/>
                </a:solidFill>
              </a:rPr>
              <a:t>1,2*</a:t>
            </a:r>
            <a:r>
              <a:rPr lang="pt-PT" sz="5400" dirty="0">
                <a:solidFill>
                  <a:schemeClr val="bg1"/>
                </a:solidFill>
              </a:rPr>
              <a:t>, Emília Sousa</a:t>
            </a:r>
            <a:r>
              <a:rPr lang="pt-PT" sz="5400" baseline="30000" dirty="0">
                <a:solidFill>
                  <a:schemeClr val="bg1"/>
                </a:solidFill>
              </a:rPr>
              <a:t>1,2</a:t>
            </a:r>
            <a:r>
              <a:rPr lang="pt-PT" sz="5400" dirty="0">
                <a:solidFill>
                  <a:schemeClr val="bg1"/>
                </a:solidFill>
              </a:rPr>
              <a:t> </a:t>
            </a:r>
            <a:r>
              <a:rPr lang="pt-PT" sz="2800" baseline="30000" dirty="0">
                <a:solidFill>
                  <a:schemeClr val="bg1"/>
                </a:solidFill>
              </a:rPr>
              <a:t>1</a:t>
            </a:r>
            <a:r>
              <a:rPr lang="pt-PT" sz="2800" dirty="0">
                <a:solidFill>
                  <a:schemeClr val="bg1"/>
                </a:solidFill>
              </a:rPr>
              <a:t> Laboratório de Química Orgânica e Farmacêutica, Faculdade de Farmácia, Universidade do Porto, Rua de Jorge Viterbo Ferreira 228, 4050-313 Porto, Portugal; </a:t>
            </a:r>
          </a:p>
          <a:p>
            <a:pPr algn="r">
              <a:lnSpc>
                <a:spcPct val="150000"/>
              </a:lnSpc>
            </a:pPr>
            <a:r>
              <a:rPr lang="pt-PT" sz="2800" baseline="30000" dirty="0">
                <a:solidFill>
                  <a:schemeClr val="bg1"/>
                </a:solidFill>
              </a:rPr>
              <a:t>2</a:t>
            </a:r>
            <a:r>
              <a:rPr lang="pt-PT" sz="2800" dirty="0">
                <a:solidFill>
                  <a:schemeClr val="bg1"/>
                </a:solidFill>
              </a:rPr>
              <a:t> CIIMAR - Centro Interdisciplinar de Investigação Marinha e Ambiental, Terminal de Cruzeiros do Porto de Leixões, 4450-208 Matosinhos, Portugal</a:t>
            </a:r>
          </a:p>
          <a:p>
            <a:pPr algn="r">
              <a:lnSpc>
                <a:spcPct val="150000"/>
              </a:lnSpc>
            </a:pPr>
            <a:r>
              <a:rPr lang="pt-PT" sz="2800" baseline="30000" dirty="0">
                <a:solidFill>
                  <a:schemeClr val="bg1"/>
                </a:solidFill>
              </a:rPr>
              <a:t>3</a:t>
            </a:r>
            <a:r>
              <a:rPr lang="pt-PT" sz="2800" dirty="0">
                <a:solidFill>
                  <a:schemeClr val="bg1"/>
                </a:solidFill>
              </a:rPr>
              <a:t> ICBAS – Instituto de Ciências Biomédicas Abel Salazar, Universidade do Porto, Rua de Jorge Viterbo Ferreira 228, 4050-313 Porto, Portugal</a:t>
            </a:r>
          </a:p>
          <a:p>
            <a:pPr algn="r">
              <a:lnSpc>
                <a:spcPct val="150000"/>
              </a:lnSpc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39B36366-33DF-4941-8792-D9F341127EE1}"/>
              </a:ext>
            </a:extLst>
          </p:cNvPr>
          <p:cNvCxnSpPr>
            <a:cxnSpLocks/>
          </p:cNvCxnSpPr>
          <p:nvPr/>
        </p:nvCxnSpPr>
        <p:spPr>
          <a:xfrm>
            <a:off x="4412236" y="14440882"/>
            <a:ext cx="24120000" cy="2936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65ACEE43-036C-42E8-A6DA-3852E77426E9}"/>
              </a:ext>
            </a:extLst>
          </p:cNvPr>
          <p:cNvCxnSpPr>
            <a:cxnSpLocks/>
          </p:cNvCxnSpPr>
          <p:nvPr/>
        </p:nvCxnSpPr>
        <p:spPr>
          <a:xfrm>
            <a:off x="4412236" y="14729127"/>
            <a:ext cx="24120000" cy="1523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a livre: Forma 41">
            <a:extLst>
              <a:ext uri="{FF2B5EF4-FFF2-40B4-BE49-F238E27FC236}">
                <a16:creationId xmlns:a16="http://schemas.microsoft.com/office/drawing/2014/main" id="{5BBF08F0-E960-4409-BD76-1580A8DFE9D7}"/>
              </a:ext>
            </a:extLst>
          </p:cNvPr>
          <p:cNvSpPr/>
          <p:nvPr/>
        </p:nvSpPr>
        <p:spPr>
          <a:xfrm>
            <a:off x="1463515" y="14005692"/>
            <a:ext cx="2948721" cy="1097421"/>
          </a:xfrm>
          <a:custGeom>
            <a:avLst/>
            <a:gdLst>
              <a:gd name="connsiteX0" fmla="*/ 0 w 4472806"/>
              <a:gd name="connsiteY0" fmla="*/ 0 h 1357116"/>
              <a:gd name="connsiteX1" fmla="*/ 3794248 w 4472806"/>
              <a:gd name="connsiteY1" fmla="*/ 0 h 1357116"/>
              <a:gd name="connsiteX2" fmla="*/ 4472806 w 4472806"/>
              <a:gd name="connsiteY2" fmla="*/ 678556 h 1357116"/>
              <a:gd name="connsiteX3" fmla="*/ 4472805 w 4472806"/>
              <a:gd name="connsiteY3" fmla="*/ 678556 h 1357116"/>
              <a:gd name="connsiteX4" fmla="*/ 3794247 w 4472806"/>
              <a:gd name="connsiteY4" fmla="*/ 1357116 h 1357116"/>
              <a:gd name="connsiteX5" fmla="*/ 0 w 4472806"/>
              <a:gd name="connsiteY5" fmla="*/ 1357112 h 1357116"/>
              <a:gd name="connsiteX6" fmla="*/ 0 w 4472806"/>
              <a:gd name="connsiteY6" fmla="*/ 0 h 13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2806" h="1357116">
                <a:moveTo>
                  <a:pt x="0" y="0"/>
                </a:moveTo>
                <a:lnTo>
                  <a:pt x="3794248" y="0"/>
                </a:lnTo>
                <a:cubicBezTo>
                  <a:pt x="4169005" y="0"/>
                  <a:pt x="4472806" y="303800"/>
                  <a:pt x="4472806" y="678556"/>
                </a:cubicBezTo>
                <a:lnTo>
                  <a:pt x="4472805" y="678556"/>
                </a:lnTo>
                <a:cubicBezTo>
                  <a:pt x="4472805" y="1053312"/>
                  <a:pt x="4169004" y="1357116"/>
                  <a:pt x="3794247" y="1357116"/>
                </a:cubicBezTo>
                <a:lnTo>
                  <a:pt x="0" y="13571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orma livre: Forma 92">
            <a:extLst>
              <a:ext uri="{FF2B5EF4-FFF2-40B4-BE49-F238E27FC236}">
                <a16:creationId xmlns:a16="http://schemas.microsoft.com/office/drawing/2014/main" id="{3FAEE53E-3BF8-4751-9591-FF527B1B936D}"/>
              </a:ext>
            </a:extLst>
          </p:cNvPr>
          <p:cNvSpPr/>
          <p:nvPr/>
        </p:nvSpPr>
        <p:spPr>
          <a:xfrm>
            <a:off x="21551626" y="9534246"/>
            <a:ext cx="7284556" cy="3643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B2ACCE"/>
            </a:solidFill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CaixaDeTexto 82">
            <a:extLst>
              <a:ext uri="{FF2B5EF4-FFF2-40B4-BE49-F238E27FC236}">
                <a16:creationId xmlns:a16="http://schemas.microsoft.com/office/drawing/2014/main" id="{23B6A0F8-4CFF-4670-9F38-133EFF5C37CA}"/>
              </a:ext>
            </a:extLst>
          </p:cNvPr>
          <p:cNvSpPr txBox="1"/>
          <p:nvPr/>
        </p:nvSpPr>
        <p:spPr>
          <a:xfrm>
            <a:off x="4622006" y="9532245"/>
            <a:ext cx="10321448" cy="25288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800"/>
              </a:lnSpc>
            </a:pPr>
            <a:r>
              <a:rPr lang="en-GB" sz="3200" dirty="0">
                <a:solidFill>
                  <a:schemeClr val="tx1"/>
                </a:solidFill>
                <a:ea typeface="Arial" panose="020B0604020202020204" pitchFamily="34" charset="0"/>
              </a:rPr>
              <a:t>Currently drug resistance is rising to dangerously high levels                               	worldwide and threatening our ability to treat even </a:t>
            </a:r>
            <a:r>
              <a:rPr lang="en-GB" sz="3200" dirty="0" smtClean="0">
                <a:solidFill>
                  <a:schemeClr val="tx1"/>
                </a:solidFill>
                <a:ea typeface="Arial" panose="020B0604020202020204" pitchFamily="34" charset="0"/>
              </a:rPr>
              <a:t> 	common </a:t>
            </a:r>
            <a:r>
              <a:rPr lang="en-GB" sz="3200" dirty="0">
                <a:solidFill>
                  <a:schemeClr val="tx1"/>
                </a:solidFill>
                <a:ea typeface="Arial" panose="020B0604020202020204" pitchFamily="34" charset="0"/>
              </a:rPr>
              <a:t>	infectious diseases [1]. Secondary metabolites, </a:t>
            </a:r>
            <a:r>
              <a:rPr lang="en-GB" sz="3200" dirty="0" smtClean="0">
                <a:solidFill>
                  <a:schemeClr val="tx1"/>
                </a:solidFill>
                <a:ea typeface="Arial" panose="020B0604020202020204" pitchFamily="34" charset="0"/>
              </a:rPr>
              <a:t>	especially </a:t>
            </a:r>
            <a:r>
              <a:rPr lang="en-GB" sz="3200" dirty="0">
                <a:solidFill>
                  <a:schemeClr val="tx1"/>
                </a:solidFill>
                <a:ea typeface="Arial" panose="020B0604020202020204" pitchFamily="34" charset="0"/>
              </a:rPr>
              <a:t>	alkaloids containing an indole group and structurally related </a:t>
            </a:r>
            <a:r>
              <a:rPr lang="en-GB" sz="3200" dirty="0" smtClean="0">
                <a:solidFill>
                  <a:schemeClr val="tx1"/>
                </a:solidFill>
                <a:ea typeface="Arial" panose="020B0604020202020204" pitchFamily="34" charset="0"/>
              </a:rPr>
              <a:t>to </a:t>
            </a:r>
            <a:r>
              <a:rPr lang="en-GB" sz="3200" dirty="0">
                <a:solidFill>
                  <a:schemeClr val="tx1"/>
                </a:solidFill>
                <a:ea typeface="Arial" panose="020B0604020202020204" pitchFamily="34" charset="0"/>
              </a:rPr>
              <a:t>fumiquinazolines, can be found in </a:t>
            </a:r>
            <a:r>
              <a:rPr lang="en-GB" sz="3200" dirty="0" smtClean="0">
                <a:solidFill>
                  <a:schemeClr val="tx1"/>
                </a:solidFill>
                <a:ea typeface="Arial" panose="020B0604020202020204" pitchFamily="34" charset="0"/>
              </a:rPr>
              <a:t>both</a:t>
            </a:r>
            <a:endParaRPr lang="en-GB" sz="3200" dirty="0">
              <a:solidFill>
                <a:schemeClr val="tx1"/>
              </a:solidFill>
              <a:ea typeface="Arial" panose="020B0604020202020204" pitchFamily="34" charset="0"/>
            </a:endParaRPr>
          </a:p>
        </p:txBody>
      </p:sp>
      <p:sp>
        <p:nvSpPr>
          <p:cNvPr id="16" name="CaixaDeTexto 104">
            <a:extLst>
              <a:ext uri="{FF2B5EF4-FFF2-40B4-BE49-F238E27FC236}">
                <a16:creationId xmlns:a16="http://schemas.microsoft.com/office/drawing/2014/main" id="{7E4628CE-AB4E-495D-8BF0-C77D55FB5B18}"/>
              </a:ext>
            </a:extLst>
          </p:cNvPr>
          <p:cNvSpPr txBox="1"/>
          <p:nvPr/>
        </p:nvSpPr>
        <p:spPr>
          <a:xfrm>
            <a:off x="21991797" y="9873291"/>
            <a:ext cx="664052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800"/>
              </a:lnSpc>
            </a:pPr>
            <a:r>
              <a:rPr lang="en-GB" sz="3200" b="1" dirty="0">
                <a:ea typeface="Arial" panose="020B0604020202020204" pitchFamily="34" charset="0"/>
              </a:rPr>
              <a:t>This work aims to synthesize alkaloids related to fumiquinazolines, as well as introducing new molecular modifications, in order to improve their properties as antimicrobial agents.</a:t>
            </a:r>
          </a:p>
        </p:txBody>
      </p:sp>
      <p:grpSp>
        <p:nvGrpSpPr>
          <p:cNvPr id="17" name="Agrupar 146">
            <a:extLst>
              <a:ext uri="{FF2B5EF4-FFF2-40B4-BE49-F238E27FC236}">
                <a16:creationId xmlns:a16="http://schemas.microsoft.com/office/drawing/2014/main" id="{5B65ED8A-45A0-4A8A-9629-E5BB3B92D44D}"/>
              </a:ext>
            </a:extLst>
          </p:cNvPr>
          <p:cNvGrpSpPr/>
          <p:nvPr/>
        </p:nvGrpSpPr>
        <p:grpSpPr>
          <a:xfrm>
            <a:off x="1549652" y="9774950"/>
            <a:ext cx="3233093" cy="2668631"/>
            <a:chOff x="728514" y="7529444"/>
            <a:chExt cx="4370674" cy="3833993"/>
          </a:xfrm>
        </p:grpSpPr>
        <p:pic>
          <p:nvPicPr>
            <p:cNvPr id="49" name="Imagem 48" descr="Uma imagem com exterior, azul, voar, ar&#10;&#10;Descrição gerada automaticamente">
              <a:extLst>
                <a:ext uri="{FF2B5EF4-FFF2-40B4-BE49-F238E27FC236}">
                  <a16:creationId xmlns:a16="http://schemas.microsoft.com/office/drawing/2014/main" id="{31A02BAD-3561-4CFB-B379-9C639854A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4" r="2" b="9267"/>
            <a:stretch/>
          </p:blipFill>
          <p:spPr>
            <a:xfrm>
              <a:off x="728514" y="7637123"/>
              <a:ext cx="3601342" cy="3601342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  <a:effectLst>
              <a:outerShdw blurRad="63500" sx="102000" sy="102000" algn="ctr" rotWithShape="0">
                <a:srgbClr val="7FCAE1">
                  <a:alpha val="40000"/>
                </a:srgbClr>
              </a:outerShdw>
            </a:effectLst>
          </p:spPr>
        </p:pic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575C0CF1-59D3-4019-8D86-006883C49308}"/>
                </a:ext>
              </a:extLst>
            </p:cNvPr>
            <p:cNvSpPr/>
            <p:nvPr/>
          </p:nvSpPr>
          <p:spPr>
            <a:xfrm rot="5591588">
              <a:off x="1011773" y="7642343"/>
              <a:ext cx="3832005" cy="3606208"/>
            </a:xfrm>
            <a:prstGeom prst="arc">
              <a:avLst>
                <a:gd name="adj1" fmla="val 12938518"/>
                <a:gd name="adj2" fmla="val 18008443"/>
              </a:avLst>
            </a:prstGeom>
            <a:ln w="5715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1" name="Arco 50">
              <a:extLst>
                <a:ext uri="{FF2B5EF4-FFF2-40B4-BE49-F238E27FC236}">
                  <a16:creationId xmlns:a16="http://schemas.microsoft.com/office/drawing/2014/main" id="{C583A82B-5429-4F3B-8833-4380EB6889D3}"/>
                </a:ext>
              </a:extLst>
            </p:cNvPr>
            <p:cNvSpPr/>
            <p:nvPr/>
          </p:nvSpPr>
          <p:spPr>
            <a:xfrm rot="5591588">
              <a:off x="1269213" y="7533463"/>
              <a:ext cx="3832005" cy="3827944"/>
            </a:xfrm>
            <a:prstGeom prst="arc">
              <a:avLst>
                <a:gd name="adj1" fmla="val 13981595"/>
                <a:gd name="adj2" fmla="val 16843487"/>
              </a:avLst>
            </a:prstGeom>
            <a:ln w="5715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8" name="Agrupar 154">
            <a:extLst>
              <a:ext uri="{FF2B5EF4-FFF2-40B4-BE49-F238E27FC236}">
                <a16:creationId xmlns:a16="http://schemas.microsoft.com/office/drawing/2014/main" id="{7A04C9C9-C87B-4698-8B6C-B0F54D69436C}"/>
              </a:ext>
            </a:extLst>
          </p:cNvPr>
          <p:cNvGrpSpPr/>
          <p:nvPr/>
        </p:nvGrpSpPr>
        <p:grpSpPr>
          <a:xfrm>
            <a:off x="16028926" y="9281097"/>
            <a:ext cx="4609830" cy="4046773"/>
            <a:chOff x="17980714" y="7322898"/>
            <a:chExt cx="6299339" cy="5734428"/>
          </a:xfrm>
        </p:grpSpPr>
        <p:grpSp>
          <p:nvGrpSpPr>
            <p:cNvPr id="43" name="Agrupar 145">
              <a:extLst>
                <a:ext uri="{FF2B5EF4-FFF2-40B4-BE49-F238E27FC236}">
                  <a16:creationId xmlns:a16="http://schemas.microsoft.com/office/drawing/2014/main" id="{25811EEB-1A9A-489F-AEF6-26C7395309B9}"/>
                </a:ext>
              </a:extLst>
            </p:cNvPr>
            <p:cNvGrpSpPr/>
            <p:nvPr/>
          </p:nvGrpSpPr>
          <p:grpSpPr>
            <a:xfrm>
              <a:off x="18578757" y="7322898"/>
              <a:ext cx="5701296" cy="5385443"/>
              <a:chOff x="14991003" y="8192667"/>
              <a:chExt cx="5701296" cy="538544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FDBF6B1-0E47-4730-8F47-AC612C9F9327}"/>
                  </a:ext>
                </a:extLst>
              </p:cNvPr>
              <p:cNvSpPr/>
              <p:nvPr/>
            </p:nvSpPr>
            <p:spPr>
              <a:xfrm>
                <a:off x="15373577" y="8192667"/>
                <a:ext cx="5318722" cy="5138241"/>
              </a:xfrm>
              <a:prstGeom prst="ellipse">
                <a:avLst/>
              </a:prstGeom>
              <a:noFill/>
              <a:ln w="76200">
                <a:solidFill>
                  <a:srgbClr val="6A4E9D"/>
                </a:solidFill>
              </a:ln>
              <a:effectLst>
                <a:outerShdw blurRad="63500" sx="102000" sy="102000" algn="ctr" rotWithShape="0">
                  <a:srgbClr val="7FCAE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47" name="Imagem 4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41395" y="8855432"/>
                <a:ext cx="3304964" cy="3806542"/>
              </a:xfrm>
              <a:prstGeom prst="rect">
                <a:avLst/>
              </a:prstGeom>
            </p:spPr>
          </p:pic>
          <p:sp>
            <p:nvSpPr>
              <p:cNvPr id="48" name="Arco 47">
                <a:extLst>
                  <a:ext uri="{FF2B5EF4-FFF2-40B4-BE49-F238E27FC236}">
                    <a16:creationId xmlns:a16="http://schemas.microsoft.com/office/drawing/2014/main" id="{70ABB30D-603C-4595-84E6-BAFCD4612B22}"/>
                  </a:ext>
                </a:extLst>
              </p:cNvPr>
              <p:cNvSpPr/>
              <p:nvPr/>
            </p:nvSpPr>
            <p:spPr>
              <a:xfrm rot="14326319">
                <a:off x="14990915" y="8377383"/>
                <a:ext cx="5200815" cy="5200639"/>
              </a:xfrm>
              <a:prstGeom prst="arc">
                <a:avLst>
                  <a:gd name="adj1" fmla="val 14038005"/>
                  <a:gd name="adj2" fmla="val 20086467"/>
                </a:avLst>
              </a:prstGeom>
              <a:ln w="57150" cmpd="sng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44" name="Arco 43">
              <a:extLst>
                <a:ext uri="{FF2B5EF4-FFF2-40B4-BE49-F238E27FC236}">
                  <a16:creationId xmlns:a16="http://schemas.microsoft.com/office/drawing/2014/main" id="{AF039AF0-DEAC-49B2-9ADA-ECA6F3A63764}"/>
                </a:ext>
              </a:extLst>
            </p:cNvPr>
            <p:cNvSpPr/>
            <p:nvPr/>
          </p:nvSpPr>
          <p:spPr>
            <a:xfrm rot="14326319">
              <a:off x="18271473" y="7707948"/>
              <a:ext cx="5200815" cy="5200639"/>
            </a:xfrm>
            <a:prstGeom prst="arc">
              <a:avLst>
                <a:gd name="adj1" fmla="val 15061079"/>
                <a:gd name="adj2" fmla="val 19317687"/>
              </a:avLst>
            </a:prstGeom>
            <a:ln w="57150" cmpd="sng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5" name="Arco 44">
              <a:extLst>
                <a:ext uri="{FF2B5EF4-FFF2-40B4-BE49-F238E27FC236}">
                  <a16:creationId xmlns:a16="http://schemas.microsoft.com/office/drawing/2014/main" id="{7601A6B2-9717-4C0E-9824-5C22C39A4339}"/>
                </a:ext>
              </a:extLst>
            </p:cNvPr>
            <p:cNvSpPr/>
            <p:nvPr/>
          </p:nvSpPr>
          <p:spPr>
            <a:xfrm rot="14326319">
              <a:off x="17980626" y="7856599"/>
              <a:ext cx="5200815" cy="5200639"/>
            </a:xfrm>
            <a:prstGeom prst="arc">
              <a:avLst>
                <a:gd name="adj1" fmla="val 15737836"/>
                <a:gd name="adj2" fmla="val 18618694"/>
              </a:avLst>
            </a:prstGeom>
            <a:ln w="57150" cmpd="sng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9" name="CaixaDeTexto 148">
            <a:extLst>
              <a:ext uri="{FF2B5EF4-FFF2-40B4-BE49-F238E27FC236}">
                <a16:creationId xmlns:a16="http://schemas.microsoft.com/office/drawing/2014/main" id="{66E9A176-74FB-4D9C-827E-AD57656D12FC}"/>
              </a:ext>
            </a:extLst>
          </p:cNvPr>
          <p:cNvSpPr txBox="1"/>
          <p:nvPr/>
        </p:nvSpPr>
        <p:spPr>
          <a:xfrm>
            <a:off x="2869406" y="14808291"/>
            <a:ext cx="25736630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800"/>
              </a:lnSpc>
            </a:pPr>
            <a:r>
              <a:rPr lang="en-US" sz="2800" dirty="0"/>
              <a:t>					</a:t>
            </a:r>
            <a:r>
              <a:rPr lang="en-GB" sz="2400" dirty="0" smtClean="0"/>
              <a:t>A </a:t>
            </a:r>
            <a:r>
              <a:rPr lang="en-GB" sz="2400" dirty="0"/>
              <a:t>multi-step synthetic pathway [3] was followed through conjugation of anthranilic acid, D-tryptophan methyl ester hydrochloride and </a:t>
            </a:r>
            <a:r>
              <a:rPr lang="en-GB" sz="2400" dirty="0" smtClean="0"/>
              <a:t>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/>
              <a:t>third amino acid (glycine or alanine). </a:t>
            </a:r>
          </a:p>
        </p:txBody>
      </p:sp>
      <p:sp>
        <p:nvSpPr>
          <p:cNvPr id="23" name="CaixaDeTexto 70">
            <a:extLst>
              <a:ext uri="{FF2B5EF4-FFF2-40B4-BE49-F238E27FC236}">
                <a16:creationId xmlns:a16="http://schemas.microsoft.com/office/drawing/2014/main" id="{62C933F9-F75E-4E18-8932-C25110CFB0FF}"/>
              </a:ext>
            </a:extLst>
          </p:cNvPr>
          <p:cNvSpPr txBox="1"/>
          <p:nvPr/>
        </p:nvSpPr>
        <p:spPr>
          <a:xfrm>
            <a:off x="16655160" y="12648317"/>
            <a:ext cx="428843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98BCE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</a:rPr>
              <a:t>Pyrazino[2,1-</a:t>
            </a:r>
            <a:r>
              <a:rPr lang="en-US" sz="2800" i="1" dirty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]quinazoline-3,6-dione core structure.</a:t>
            </a:r>
            <a:endParaRPr lang="pt-PT" sz="2800" dirty="0"/>
          </a:p>
        </p:txBody>
      </p:sp>
      <p:sp>
        <p:nvSpPr>
          <p:cNvPr id="29" name="CaixaDeTexto 168">
            <a:extLst>
              <a:ext uri="{FF2B5EF4-FFF2-40B4-BE49-F238E27FC236}">
                <a16:creationId xmlns:a16="http://schemas.microsoft.com/office/drawing/2014/main" id="{623AC581-8C80-4119-B4B6-6B86BCFCCC86}"/>
              </a:ext>
            </a:extLst>
          </p:cNvPr>
          <p:cNvSpPr txBox="1"/>
          <p:nvPr/>
        </p:nvSpPr>
        <p:spPr>
          <a:xfrm>
            <a:off x="1726871" y="14036622"/>
            <a:ext cx="290426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400" b="1" dirty="0">
                <a:solidFill>
                  <a:schemeClr val="accent4">
                    <a:lumMod val="75000"/>
                  </a:schemeClr>
                </a:solidFill>
              </a:rPr>
              <a:t>Results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41D1CA64-8B5E-4B82-9C7D-126C8D59D929}"/>
              </a:ext>
            </a:extLst>
          </p:cNvPr>
          <p:cNvSpPr txBox="1"/>
          <p:nvPr/>
        </p:nvSpPr>
        <p:spPr>
          <a:xfrm>
            <a:off x="15977697" y="33544475"/>
            <a:ext cx="1249137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References</a:t>
            </a:r>
          </a:p>
          <a:p>
            <a:pPr lvl="0" algn="just"/>
            <a:r>
              <a:rPr lang="en-US" sz="2400" b="1" dirty="0">
                <a:effectLst/>
                <a:ea typeface="Arial" panose="020B0604020202020204" pitchFamily="34" charset="0"/>
              </a:rPr>
              <a:t>1. </a:t>
            </a:r>
            <a:r>
              <a:rPr lang="en-US" sz="2400" dirty="0">
                <a:ea typeface="Arial" panose="020B0604020202020204" pitchFamily="34" charset="0"/>
              </a:rPr>
              <a:t>Cheng, G. </a:t>
            </a:r>
            <a:r>
              <a:rPr lang="en-US" sz="2400" dirty="0">
                <a:effectLst/>
                <a:ea typeface="Arial" panose="020B0604020202020204" pitchFamily="34" charset="0"/>
              </a:rPr>
              <a:t>et al. </a:t>
            </a:r>
            <a:r>
              <a:rPr lang="en-GB" sz="2400" i="1" dirty="0">
                <a:ea typeface="Arial" panose="020B0604020202020204" pitchFamily="34" charset="0"/>
              </a:rPr>
              <a:t>Frontiers in Microbiology </a:t>
            </a:r>
            <a:r>
              <a:rPr lang="en-GB" sz="2400" b="1" dirty="0">
                <a:ea typeface="Arial" panose="020B0604020202020204" pitchFamily="34" charset="0"/>
              </a:rPr>
              <a:t>2016</a:t>
            </a:r>
            <a:r>
              <a:rPr lang="en-GB" sz="2400" dirty="0">
                <a:ea typeface="Arial" panose="020B0604020202020204" pitchFamily="34" charset="0"/>
              </a:rPr>
              <a:t>, 7, 470</a:t>
            </a:r>
            <a:r>
              <a:rPr lang="en-GB" sz="2400" dirty="0">
                <a:effectLst/>
                <a:ea typeface="Arial" panose="020B0604020202020204" pitchFamily="34" charset="0"/>
              </a:rPr>
              <a:t>; </a:t>
            </a:r>
            <a:r>
              <a:rPr lang="en-US" sz="2400" b="1" dirty="0">
                <a:effectLst/>
                <a:ea typeface="Arial" panose="020B0604020202020204" pitchFamily="34" charset="0"/>
              </a:rPr>
              <a:t>2. </a:t>
            </a:r>
            <a:r>
              <a:rPr lang="en-US" sz="2400" dirty="0">
                <a:effectLst/>
                <a:ea typeface="Arial" panose="020B0604020202020204" pitchFamily="34" charset="0"/>
              </a:rPr>
              <a:t>Resende, D., et al. </a:t>
            </a:r>
            <a:r>
              <a:rPr lang="en-US" sz="2400" i="1" dirty="0">
                <a:effectLst/>
                <a:ea typeface="Arial" panose="020B0604020202020204" pitchFamily="34" charset="0"/>
              </a:rPr>
              <a:t>Nat. Prod. Rep.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b="1" dirty="0">
                <a:effectLst/>
                <a:ea typeface="Arial" panose="020B0604020202020204" pitchFamily="34" charset="0"/>
              </a:rPr>
              <a:t>2019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i="1" dirty="0">
                <a:effectLst/>
                <a:ea typeface="Arial" panose="020B0604020202020204" pitchFamily="34" charset="0"/>
              </a:rPr>
              <a:t>36</a:t>
            </a:r>
            <a:r>
              <a:rPr lang="en-US" sz="2400" dirty="0">
                <a:effectLst/>
                <a:ea typeface="Arial" panose="020B0604020202020204" pitchFamily="34" charset="0"/>
              </a:rPr>
              <a:t>, 7-34; </a:t>
            </a:r>
            <a:r>
              <a:rPr lang="en-US" sz="2400" b="1" dirty="0">
                <a:effectLst/>
                <a:ea typeface="Arial" panose="020B0604020202020204" pitchFamily="34" charset="0"/>
              </a:rPr>
              <a:t>3. </a:t>
            </a:r>
            <a:r>
              <a:rPr lang="en-US" sz="2400" dirty="0">
                <a:effectLst/>
                <a:ea typeface="Arial" panose="020B0604020202020204" pitchFamily="34" charset="0"/>
              </a:rPr>
              <a:t>Wang, H., et al. </a:t>
            </a:r>
            <a:r>
              <a:rPr lang="en-US" sz="2400" i="1" dirty="0">
                <a:effectLst/>
                <a:ea typeface="Arial" panose="020B0604020202020204" pitchFamily="34" charset="0"/>
              </a:rPr>
              <a:t>J. Org. Chem. </a:t>
            </a:r>
            <a:r>
              <a:rPr lang="en-US" sz="2400" b="1" dirty="0">
                <a:effectLst/>
                <a:ea typeface="Arial" panose="020B0604020202020204" pitchFamily="34" charset="0"/>
              </a:rPr>
              <a:t>2000</a:t>
            </a:r>
            <a:r>
              <a:rPr lang="en-US" sz="2400" dirty="0">
                <a:effectLst/>
                <a:ea typeface="Arial" panose="020B0604020202020204" pitchFamily="34" charset="0"/>
              </a:rPr>
              <a:t>, </a:t>
            </a:r>
            <a:r>
              <a:rPr lang="en-US" sz="2400" i="1" dirty="0">
                <a:effectLst/>
                <a:ea typeface="Arial" panose="020B0604020202020204" pitchFamily="34" charset="0"/>
              </a:rPr>
              <a:t>65</a:t>
            </a:r>
            <a:r>
              <a:rPr lang="en-US" sz="2400" dirty="0">
                <a:effectLst/>
                <a:ea typeface="Arial" panose="020B0604020202020204" pitchFamily="34" charset="0"/>
              </a:rPr>
              <a:t>, 1022-1030.</a:t>
            </a:r>
            <a:endParaRPr lang="pt-PT" sz="3200" dirty="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0471520B-324A-4FB3-879D-4265A0FF322B}"/>
              </a:ext>
            </a:extLst>
          </p:cNvPr>
          <p:cNvSpPr txBox="1"/>
          <p:nvPr/>
        </p:nvSpPr>
        <p:spPr>
          <a:xfrm>
            <a:off x="16010061" y="35014396"/>
            <a:ext cx="12426651" cy="323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Acknowledgments</a:t>
            </a:r>
          </a:p>
          <a:p>
            <a:pPr lvl="0" algn="just"/>
            <a:r>
              <a:rPr lang="en-GB" sz="2400" dirty="0">
                <a:ea typeface="Arial" panose="020B0604020202020204" pitchFamily="34" charset="0"/>
              </a:rPr>
              <a:t>This research was supported by national funds through FCT - Foundation for Science and Technology within the scope of UIDB/04423/2020, UIDP/04423/2020 (Group of Natural Products and Medicinal Chemistry, CIIMAR), and under the project PTDC/SAU-PUB/28736/2017 (reference POCI-01-0145-FEDER-028736), co-financed by COMPETE 2020, Portugal 2020 and the European Union through the ERDF and by FCT through national funds, as well as CHIRALBIOACTIVE-PI-3RL-IINFACTS-2019. Mariana C. Almeida acknowledges the BYT+ scholarship to CIIMAR.</a:t>
            </a:r>
            <a:endParaRPr lang="pt-PT" sz="4400" dirty="0"/>
          </a:p>
        </p:txBody>
      </p:sp>
      <p:pic>
        <p:nvPicPr>
          <p:cNvPr id="62" name="Imagem 61" descr="Uma imagem com relógio&#10;&#10;Descrição gerada automaticamente">
            <a:extLst>
              <a:ext uri="{FF2B5EF4-FFF2-40B4-BE49-F238E27FC236}">
                <a16:creationId xmlns:a16="http://schemas.microsoft.com/office/drawing/2014/main" id="{31FEE86F-5596-4213-BF44-EE0C30CC13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3" t="30126" b="27821"/>
          <a:stretch/>
        </p:blipFill>
        <p:spPr>
          <a:xfrm>
            <a:off x="22328469" y="38229285"/>
            <a:ext cx="2331020" cy="695289"/>
          </a:xfrm>
          <a:prstGeom prst="rect">
            <a:avLst/>
          </a:prstGeom>
        </p:spPr>
      </p:pic>
      <p:pic>
        <p:nvPicPr>
          <p:cNvPr id="63" name="Imagem 62" descr="Uma imagem com relógio&#10;&#10;Descrição gerada automaticamente">
            <a:extLst>
              <a:ext uri="{FF2B5EF4-FFF2-40B4-BE49-F238E27FC236}">
                <a16:creationId xmlns:a16="http://schemas.microsoft.com/office/drawing/2014/main" id="{03382E3A-B63C-4DC4-843C-4803F09DEC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6" r="71208" b="28792"/>
          <a:stretch/>
        </p:blipFill>
        <p:spPr>
          <a:xfrm>
            <a:off x="24470634" y="38196170"/>
            <a:ext cx="2039029" cy="727344"/>
          </a:xfrm>
          <a:prstGeom prst="rect">
            <a:avLst/>
          </a:prstGeom>
        </p:spPr>
      </p:pic>
      <p:pic>
        <p:nvPicPr>
          <p:cNvPr id="64" name="Imagem 63" descr="Uma imagem com relógio&#10;&#10;Descrição gerada automaticamente">
            <a:extLst>
              <a:ext uri="{FF2B5EF4-FFF2-40B4-BE49-F238E27FC236}">
                <a16:creationId xmlns:a16="http://schemas.microsoft.com/office/drawing/2014/main" id="{00DFF52B-E9BC-4013-AA9D-A2B2D40A4B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7" t="30126" r="37036" b="27821"/>
          <a:stretch/>
        </p:blipFill>
        <p:spPr>
          <a:xfrm>
            <a:off x="15994726" y="38313427"/>
            <a:ext cx="2063714" cy="678918"/>
          </a:xfrm>
          <a:prstGeom prst="rect">
            <a:avLst/>
          </a:prstGeom>
        </p:spPr>
      </p:pic>
      <p:pic>
        <p:nvPicPr>
          <p:cNvPr id="65" name="Imagem 64" descr="Uma imagem com relógio, desenho&#10;&#10;Descrição gerada automaticamente">
            <a:extLst>
              <a:ext uri="{FF2B5EF4-FFF2-40B4-BE49-F238E27FC236}">
                <a16:creationId xmlns:a16="http://schemas.microsoft.com/office/drawing/2014/main" id="{FB50244E-C60B-4254-94FD-5C72649EBF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728" y="38350315"/>
            <a:ext cx="1926580" cy="583242"/>
          </a:xfrm>
          <a:prstGeom prst="rect">
            <a:avLst/>
          </a:prstGeom>
        </p:spPr>
      </p:pic>
      <p:pic>
        <p:nvPicPr>
          <p:cNvPr id="66" name="Imagem 65" descr="Uma imagem com garrafa, símbolo, paragem, sentado&#10;&#10;Descrição gerada automaticamente">
            <a:extLst>
              <a:ext uri="{FF2B5EF4-FFF2-40B4-BE49-F238E27FC236}">
                <a16:creationId xmlns:a16="http://schemas.microsoft.com/office/drawing/2014/main" id="{7310A90F-D96E-413F-87D6-C5204A6692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582" y="38319621"/>
            <a:ext cx="1886783" cy="569808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C11FB45F-A179-49F4-BC75-D2C2CFA88F35}"/>
              </a:ext>
            </a:extLst>
          </p:cNvPr>
          <p:cNvSpPr/>
          <p:nvPr/>
        </p:nvSpPr>
        <p:spPr>
          <a:xfrm>
            <a:off x="24819697" y="19750688"/>
            <a:ext cx="2340346" cy="803396"/>
          </a:xfrm>
          <a:prstGeom prst="rect">
            <a:avLst/>
          </a:prstGeom>
          <a:solidFill>
            <a:srgbClr val="DCD4E1"/>
          </a:solidFill>
          <a:ln w="76200">
            <a:noFill/>
          </a:ln>
          <a:effectLst>
            <a:outerShdw blurRad="63500" sx="102000" sy="102000" algn="ctr" rotWithShape="0">
              <a:srgbClr val="EDE9E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strike="sngStrike" dirty="0">
              <a:solidFill>
                <a:srgbClr val="FF0000"/>
              </a:solidFill>
            </a:endParaRPr>
          </a:p>
        </p:txBody>
      </p: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39B36366-33DF-4941-8792-D9F341127EE1}"/>
              </a:ext>
            </a:extLst>
          </p:cNvPr>
          <p:cNvCxnSpPr>
            <a:cxnSpLocks/>
          </p:cNvCxnSpPr>
          <p:nvPr/>
        </p:nvCxnSpPr>
        <p:spPr>
          <a:xfrm>
            <a:off x="4486034" y="22496219"/>
            <a:ext cx="24120000" cy="2936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5ACEE43-036C-42E8-A6DA-3852E77426E9}"/>
              </a:ext>
            </a:extLst>
          </p:cNvPr>
          <p:cNvCxnSpPr>
            <a:cxnSpLocks/>
          </p:cNvCxnSpPr>
          <p:nvPr/>
        </p:nvCxnSpPr>
        <p:spPr>
          <a:xfrm>
            <a:off x="4486034" y="22784464"/>
            <a:ext cx="24120000" cy="1523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orma livre: Forma 41">
            <a:extLst>
              <a:ext uri="{FF2B5EF4-FFF2-40B4-BE49-F238E27FC236}">
                <a16:creationId xmlns:a16="http://schemas.microsoft.com/office/drawing/2014/main" id="{5BBF08F0-E960-4409-BD76-1580A8DFE9D7}"/>
              </a:ext>
            </a:extLst>
          </p:cNvPr>
          <p:cNvSpPr/>
          <p:nvPr/>
        </p:nvSpPr>
        <p:spPr>
          <a:xfrm>
            <a:off x="1537313" y="22061029"/>
            <a:ext cx="6747923" cy="1097421"/>
          </a:xfrm>
          <a:custGeom>
            <a:avLst/>
            <a:gdLst>
              <a:gd name="connsiteX0" fmla="*/ 0 w 4472806"/>
              <a:gd name="connsiteY0" fmla="*/ 0 h 1357116"/>
              <a:gd name="connsiteX1" fmla="*/ 3794248 w 4472806"/>
              <a:gd name="connsiteY1" fmla="*/ 0 h 1357116"/>
              <a:gd name="connsiteX2" fmla="*/ 4472806 w 4472806"/>
              <a:gd name="connsiteY2" fmla="*/ 678556 h 1357116"/>
              <a:gd name="connsiteX3" fmla="*/ 4472805 w 4472806"/>
              <a:gd name="connsiteY3" fmla="*/ 678556 h 1357116"/>
              <a:gd name="connsiteX4" fmla="*/ 3794247 w 4472806"/>
              <a:gd name="connsiteY4" fmla="*/ 1357116 h 1357116"/>
              <a:gd name="connsiteX5" fmla="*/ 0 w 4472806"/>
              <a:gd name="connsiteY5" fmla="*/ 1357112 h 1357116"/>
              <a:gd name="connsiteX6" fmla="*/ 0 w 4472806"/>
              <a:gd name="connsiteY6" fmla="*/ 0 h 13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2806" h="1357116">
                <a:moveTo>
                  <a:pt x="0" y="0"/>
                </a:moveTo>
                <a:lnTo>
                  <a:pt x="3794248" y="0"/>
                </a:lnTo>
                <a:cubicBezTo>
                  <a:pt x="4169005" y="0"/>
                  <a:pt x="4472806" y="303800"/>
                  <a:pt x="4472806" y="678556"/>
                </a:cubicBezTo>
                <a:lnTo>
                  <a:pt x="4472805" y="678556"/>
                </a:lnTo>
                <a:cubicBezTo>
                  <a:pt x="4472805" y="1053312"/>
                  <a:pt x="4169004" y="1357116"/>
                  <a:pt x="3794247" y="1357116"/>
                </a:cubicBezTo>
                <a:lnTo>
                  <a:pt x="0" y="13571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CaixaDeTexto 168">
            <a:extLst>
              <a:ext uri="{FF2B5EF4-FFF2-40B4-BE49-F238E27FC236}">
                <a16:creationId xmlns:a16="http://schemas.microsoft.com/office/drawing/2014/main" id="{623AC581-8C80-4119-B4B6-6B86BCFCCC86}"/>
              </a:ext>
            </a:extLst>
          </p:cNvPr>
          <p:cNvSpPr txBox="1"/>
          <p:nvPr/>
        </p:nvSpPr>
        <p:spPr>
          <a:xfrm>
            <a:off x="1800669" y="22091959"/>
            <a:ext cx="709416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400" b="1" dirty="0" err="1">
                <a:solidFill>
                  <a:schemeClr val="accent4">
                    <a:lumMod val="75000"/>
                  </a:schemeClr>
                </a:solidFill>
              </a:rPr>
              <a:t>Structure</a:t>
            </a:r>
            <a:r>
              <a:rPr lang="pt-PT" sz="5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sz="5400" b="1" dirty="0" err="1">
                <a:solidFill>
                  <a:schemeClr val="accent4">
                    <a:lumMod val="75000"/>
                  </a:schemeClr>
                </a:solidFill>
              </a:rPr>
              <a:t>elucidation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0" name="Forma livre: Forma 92">
            <a:extLst>
              <a:ext uri="{FF2B5EF4-FFF2-40B4-BE49-F238E27FC236}">
                <a16:creationId xmlns:a16="http://schemas.microsoft.com/office/drawing/2014/main" id="{3FAEE53E-3BF8-4751-9591-FF527B1B936D}"/>
              </a:ext>
            </a:extLst>
          </p:cNvPr>
          <p:cNvSpPr/>
          <p:nvPr/>
        </p:nvSpPr>
        <p:spPr>
          <a:xfrm>
            <a:off x="1513761" y="34036950"/>
            <a:ext cx="13921515" cy="4539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B2ACCE"/>
            </a:solidFill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39B36366-33DF-4941-8792-D9F341127EE1}"/>
              </a:ext>
            </a:extLst>
          </p:cNvPr>
          <p:cNvCxnSpPr>
            <a:cxnSpLocks/>
          </p:cNvCxnSpPr>
          <p:nvPr/>
        </p:nvCxnSpPr>
        <p:spPr>
          <a:xfrm>
            <a:off x="4516239" y="33204918"/>
            <a:ext cx="24120000" cy="2936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65ACEE43-036C-42E8-A6DA-3852E77426E9}"/>
              </a:ext>
            </a:extLst>
          </p:cNvPr>
          <p:cNvCxnSpPr>
            <a:cxnSpLocks/>
          </p:cNvCxnSpPr>
          <p:nvPr/>
        </p:nvCxnSpPr>
        <p:spPr>
          <a:xfrm>
            <a:off x="4516239" y="33493163"/>
            <a:ext cx="24120000" cy="15232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orma livre: Forma 41">
            <a:extLst>
              <a:ext uri="{FF2B5EF4-FFF2-40B4-BE49-F238E27FC236}">
                <a16:creationId xmlns:a16="http://schemas.microsoft.com/office/drawing/2014/main" id="{5BBF08F0-E960-4409-BD76-1580A8DFE9D7}"/>
              </a:ext>
            </a:extLst>
          </p:cNvPr>
          <p:cNvSpPr/>
          <p:nvPr/>
        </p:nvSpPr>
        <p:spPr>
          <a:xfrm>
            <a:off x="1567519" y="32769728"/>
            <a:ext cx="3968888" cy="1097421"/>
          </a:xfrm>
          <a:custGeom>
            <a:avLst/>
            <a:gdLst>
              <a:gd name="connsiteX0" fmla="*/ 0 w 4472806"/>
              <a:gd name="connsiteY0" fmla="*/ 0 h 1357116"/>
              <a:gd name="connsiteX1" fmla="*/ 3794248 w 4472806"/>
              <a:gd name="connsiteY1" fmla="*/ 0 h 1357116"/>
              <a:gd name="connsiteX2" fmla="*/ 4472806 w 4472806"/>
              <a:gd name="connsiteY2" fmla="*/ 678556 h 1357116"/>
              <a:gd name="connsiteX3" fmla="*/ 4472805 w 4472806"/>
              <a:gd name="connsiteY3" fmla="*/ 678556 h 1357116"/>
              <a:gd name="connsiteX4" fmla="*/ 3794247 w 4472806"/>
              <a:gd name="connsiteY4" fmla="*/ 1357116 h 1357116"/>
              <a:gd name="connsiteX5" fmla="*/ 0 w 4472806"/>
              <a:gd name="connsiteY5" fmla="*/ 1357112 h 1357116"/>
              <a:gd name="connsiteX6" fmla="*/ 0 w 4472806"/>
              <a:gd name="connsiteY6" fmla="*/ 0 h 13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2806" h="1357116">
                <a:moveTo>
                  <a:pt x="0" y="0"/>
                </a:moveTo>
                <a:lnTo>
                  <a:pt x="3794248" y="0"/>
                </a:lnTo>
                <a:cubicBezTo>
                  <a:pt x="4169005" y="0"/>
                  <a:pt x="4472806" y="303800"/>
                  <a:pt x="4472806" y="678556"/>
                </a:cubicBezTo>
                <a:lnTo>
                  <a:pt x="4472805" y="678556"/>
                </a:lnTo>
                <a:cubicBezTo>
                  <a:pt x="4472805" y="1053312"/>
                  <a:pt x="4169004" y="1357116"/>
                  <a:pt x="3794247" y="1357116"/>
                </a:cubicBezTo>
                <a:lnTo>
                  <a:pt x="0" y="13571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CaixaDeTexto 168">
            <a:extLst>
              <a:ext uri="{FF2B5EF4-FFF2-40B4-BE49-F238E27FC236}">
                <a16:creationId xmlns:a16="http://schemas.microsoft.com/office/drawing/2014/main" id="{623AC581-8C80-4119-B4B6-6B86BCFCCC86}"/>
              </a:ext>
            </a:extLst>
          </p:cNvPr>
          <p:cNvSpPr txBox="1"/>
          <p:nvPr/>
        </p:nvSpPr>
        <p:spPr>
          <a:xfrm>
            <a:off x="1664213" y="32795882"/>
            <a:ext cx="40103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5400" b="1" dirty="0" err="1">
                <a:solidFill>
                  <a:schemeClr val="accent4">
                    <a:lumMod val="75000"/>
                  </a:schemeClr>
                </a:solidFill>
              </a:rPr>
              <a:t>Conclusions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89A8E93-7457-4D3A-B8B2-4E9358FA0B0F}"/>
              </a:ext>
            </a:extLst>
          </p:cNvPr>
          <p:cNvSpPr txBox="1"/>
          <p:nvPr/>
        </p:nvSpPr>
        <p:spPr>
          <a:xfrm>
            <a:off x="1858311" y="34284331"/>
            <a:ext cx="13359899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200"/>
              </a:lnSpc>
              <a:tabLst>
                <a:tab pos="457200" algn="l"/>
                <a:tab pos="125095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Linear dipeptide </a:t>
            </a:r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tripeptide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alkaloid intermediates 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were synthesized to be further used towards the synthesis </a:t>
            </a:r>
            <a:r>
              <a:rPr lang="en-US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alkaloids 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structurally related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fumiquinazolines</a:t>
            </a:r>
            <a:r>
              <a:rPr lang="en-US" sz="32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200"/>
              </a:lnSpc>
              <a:tabLst>
                <a:tab pos="457200" algn="l"/>
                <a:tab pos="1250950" algn="l"/>
              </a:tabLst>
            </a:pPr>
            <a:r>
              <a:rPr lang="en-GB" sz="3200" dirty="0"/>
              <a:t>      Structure elucidation by </a:t>
            </a:r>
            <a:r>
              <a:rPr lang="en-GB" sz="3200" baseline="30000" dirty="0"/>
              <a:t>1</a:t>
            </a:r>
            <a:r>
              <a:rPr lang="en-GB" sz="3200" dirty="0"/>
              <a:t>H-NMR spectroscopy indicated that the obtained compounds correspond to the </a:t>
            </a:r>
            <a:r>
              <a:rPr lang="en-GB" sz="3200" dirty="0" smtClean="0"/>
              <a:t>expected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/>
              <a:t>structures. </a:t>
            </a:r>
          </a:p>
          <a:p>
            <a:pPr algn="just">
              <a:lnSpc>
                <a:spcPts val="4200"/>
              </a:lnSpc>
              <a:tabLst>
                <a:tab pos="457200" algn="l"/>
                <a:tab pos="1250950" algn="l"/>
              </a:tabLst>
            </a:pPr>
            <a:r>
              <a:rPr lang="en-GB" sz="3200" dirty="0"/>
              <a:t>      Future work will involve screening of the new alkaloids for their antibacterial activities.</a:t>
            </a:r>
          </a:p>
        </p:txBody>
      </p:sp>
      <p:grpSp>
        <p:nvGrpSpPr>
          <p:cNvPr id="68" name="Agrupar 150">
            <a:extLst>
              <a:ext uri="{FF2B5EF4-FFF2-40B4-BE49-F238E27FC236}">
                <a16:creationId xmlns:a16="http://schemas.microsoft.com/office/drawing/2014/main" id="{3BCAAB6A-2156-4FF5-B532-88C4B3689261}"/>
              </a:ext>
            </a:extLst>
          </p:cNvPr>
          <p:cNvGrpSpPr/>
          <p:nvPr/>
        </p:nvGrpSpPr>
        <p:grpSpPr>
          <a:xfrm>
            <a:off x="1964951" y="34436050"/>
            <a:ext cx="472781" cy="409046"/>
            <a:chOff x="637289" y="36902409"/>
            <a:chExt cx="540000" cy="54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272DA0D-5DE2-4CCE-8557-FE2E2D29D280}"/>
                </a:ext>
              </a:extLst>
            </p:cNvPr>
            <p:cNvSpPr/>
            <p:nvPr/>
          </p:nvSpPr>
          <p:spPr>
            <a:xfrm>
              <a:off x="637289" y="36902409"/>
              <a:ext cx="540000" cy="540000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C339E24-2754-4AAE-8ED7-C704C24FA865}"/>
                </a:ext>
              </a:extLst>
            </p:cNvPr>
            <p:cNvSpPr/>
            <p:nvPr/>
          </p:nvSpPr>
          <p:spPr>
            <a:xfrm>
              <a:off x="727289" y="36992410"/>
              <a:ext cx="230381" cy="2847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6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Agrupar 150">
            <a:extLst>
              <a:ext uri="{FF2B5EF4-FFF2-40B4-BE49-F238E27FC236}">
                <a16:creationId xmlns:a16="http://schemas.microsoft.com/office/drawing/2014/main" id="{3BCAAB6A-2156-4FF5-B532-88C4B3689261}"/>
              </a:ext>
            </a:extLst>
          </p:cNvPr>
          <p:cNvGrpSpPr/>
          <p:nvPr/>
        </p:nvGrpSpPr>
        <p:grpSpPr>
          <a:xfrm>
            <a:off x="1955006" y="36026172"/>
            <a:ext cx="472781" cy="409046"/>
            <a:chOff x="637289" y="36902409"/>
            <a:chExt cx="540000" cy="540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272DA0D-5DE2-4CCE-8557-FE2E2D29D280}"/>
                </a:ext>
              </a:extLst>
            </p:cNvPr>
            <p:cNvSpPr/>
            <p:nvPr/>
          </p:nvSpPr>
          <p:spPr>
            <a:xfrm>
              <a:off x="637289" y="36902409"/>
              <a:ext cx="540000" cy="540000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C339E24-2754-4AAE-8ED7-C704C24FA865}"/>
                </a:ext>
              </a:extLst>
            </p:cNvPr>
            <p:cNvSpPr/>
            <p:nvPr/>
          </p:nvSpPr>
          <p:spPr>
            <a:xfrm>
              <a:off x="727289" y="36992410"/>
              <a:ext cx="230381" cy="2847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6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2" name="Objeto 71">
            <a:extLst>
              <a:ext uri="{FF2B5EF4-FFF2-40B4-BE49-F238E27FC236}">
                <a16:creationId xmlns:a16="http://schemas.microsoft.com/office/drawing/2014/main" id="{3C8BD9E0-F8C0-4A30-B20C-1F87D1ACA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21177"/>
              </p:ext>
            </p:extLst>
          </p:nvPr>
        </p:nvGraphicFramePr>
        <p:xfrm>
          <a:off x="1690562" y="22738867"/>
          <a:ext cx="12326190" cy="873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MestReNova" r:id="rId12" imgW="7681197" imgH="5448185" progId="MestReNova.Document.1">
                  <p:embed/>
                </p:oleObj>
              </mc:Choice>
              <mc:Fallback>
                <p:oleObj name="MestReNova" r:id="rId12" imgW="7681197" imgH="5448185" progId="MestReNova.Document.1">
                  <p:embed/>
                  <p:pic>
                    <p:nvPicPr>
                      <p:cNvPr id="72" name="Objeto 71">
                        <a:extLst>
                          <a:ext uri="{FF2B5EF4-FFF2-40B4-BE49-F238E27FC236}">
                            <a16:creationId xmlns:a16="http://schemas.microsoft.com/office/drawing/2014/main" id="{3C8BD9E0-F8C0-4A30-B20C-1F87D1ACA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90562" y="22738867"/>
                        <a:ext cx="12326190" cy="8737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" name="Agrupar 44">
            <a:extLst>
              <a:ext uri="{FF2B5EF4-FFF2-40B4-BE49-F238E27FC236}">
                <a16:creationId xmlns:a16="http://schemas.microsoft.com/office/drawing/2014/main" id="{24E77E63-48F9-497E-BA9D-818DDC84DB72}"/>
              </a:ext>
            </a:extLst>
          </p:cNvPr>
          <p:cNvGrpSpPr/>
          <p:nvPr/>
        </p:nvGrpSpPr>
        <p:grpSpPr>
          <a:xfrm>
            <a:off x="1609205" y="23216901"/>
            <a:ext cx="11641976" cy="6556825"/>
            <a:chOff x="-392737" y="15413497"/>
            <a:chExt cx="11802357" cy="7011544"/>
          </a:xfrm>
        </p:grpSpPr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CD988001-02D9-49EA-90A1-286E1D67EE7F}"/>
                </a:ext>
              </a:extLst>
            </p:cNvPr>
            <p:cNvSpPr txBox="1"/>
            <p:nvPr/>
          </p:nvSpPr>
          <p:spPr>
            <a:xfrm>
              <a:off x="-119191" y="21141469"/>
              <a:ext cx="3161143" cy="128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NH</a:t>
              </a:r>
              <a:r>
                <a:rPr lang="pt-PT" sz="1800" b="1" baseline="-25000" dirty="0">
                  <a:solidFill>
                    <a:schemeClr val="accent4">
                      <a:lumMod val="75000"/>
                    </a:schemeClr>
                  </a:solidFill>
                </a:rPr>
                <a:t>Ind</a:t>
              </a:r>
              <a:endParaRPr lang="pt-PT" sz="1800" baseline="-25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8.17 ppm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 s, 1H, D</a:t>
              </a:r>
              <a:r>
                <a:rPr lang="pt-PT" sz="1800" baseline="-250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 </a:t>
              </a:r>
            </a:p>
            <a:p>
              <a:r>
                <a:rPr lang="pt-PT" sz="1800" dirty="0" err="1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exchageable</a:t>
              </a:r>
              <a:endParaRPr lang="pt-PT" sz="18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A2D22E67-8470-42E2-A535-D7E17782511F}"/>
                </a:ext>
              </a:extLst>
            </p:cNvPr>
            <p:cNvSpPr txBox="1"/>
            <p:nvPr/>
          </p:nvSpPr>
          <p:spPr>
            <a:xfrm>
              <a:off x="9007390" y="21123685"/>
              <a:ext cx="2402230" cy="888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chemeClr val="accent4">
                      <a:lumMod val="75000"/>
                    </a:schemeClr>
                  </a:solidFill>
                </a:rPr>
                <a:t>H-10a, H-10b</a:t>
              </a:r>
            </a:p>
            <a:p>
              <a:pPr algn="ctr"/>
              <a:r>
                <a:rPr lang="pt-PT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3.43 ppm</a:t>
              </a:r>
            </a:p>
            <a:p>
              <a:pPr algn="ctr"/>
              <a:r>
                <a:rPr lang="pt-PT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2H, d, </a:t>
              </a:r>
              <a:r>
                <a:rPr lang="pt-PT" sz="1600" i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pt-PT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5.4Hz</a:t>
              </a:r>
              <a:endParaRPr lang="pt-PT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5DD88D74-D6EE-44D8-A7C5-C7DBB97F6388}"/>
                </a:ext>
              </a:extLst>
            </p:cNvPr>
            <p:cNvSpPr txBox="1"/>
            <p:nvPr/>
          </p:nvSpPr>
          <p:spPr>
            <a:xfrm>
              <a:off x="7087437" y="19129542"/>
              <a:ext cx="2188573" cy="98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H-22</a:t>
              </a:r>
            </a:p>
            <a:p>
              <a:pPr algn="r"/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3.73 ppm</a:t>
              </a:r>
            </a:p>
            <a:p>
              <a:pPr algn="r"/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3H, s</a:t>
              </a:r>
              <a:endParaRPr lang="pt-PT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1" name="CaixaDeTexto 90">
              <a:extLst>
                <a:ext uri="{FF2B5EF4-FFF2-40B4-BE49-F238E27FC236}">
                  <a16:creationId xmlns:a16="http://schemas.microsoft.com/office/drawing/2014/main" id="{B1E5359D-2948-49FB-8BDC-ECB64C63F576}"/>
                </a:ext>
              </a:extLst>
            </p:cNvPr>
            <p:cNvSpPr txBox="1"/>
            <p:nvPr/>
          </p:nvSpPr>
          <p:spPr>
            <a:xfrm>
              <a:off x="6188861" y="21296471"/>
              <a:ext cx="3860383" cy="98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H-11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5.08 ppm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1H, dd, </a:t>
              </a:r>
              <a:r>
                <a:rPr lang="pt-PT" sz="1800" i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7.6, 5.3 Hz</a:t>
              </a:r>
              <a:endParaRPr lang="pt-PT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C66087F1-1624-4C1B-B05F-7877A38A909D}"/>
                </a:ext>
              </a:extLst>
            </p:cNvPr>
            <p:cNvSpPr txBox="1"/>
            <p:nvPr/>
          </p:nvSpPr>
          <p:spPr>
            <a:xfrm>
              <a:off x="4429447" y="16818179"/>
              <a:ext cx="2607472" cy="98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H-1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7.03 ppm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1H, d, </a:t>
              </a:r>
              <a:r>
                <a:rPr lang="pt-PT" sz="1800" i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2.3 Hz</a:t>
              </a:r>
              <a:endParaRPr lang="pt-PT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0F314410-558D-4B24-A877-46F46781A9D5}"/>
                </a:ext>
              </a:extLst>
            </p:cNvPr>
            <p:cNvSpPr txBox="1"/>
            <p:nvPr/>
          </p:nvSpPr>
          <p:spPr>
            <a:xfrm>
              <a:off x="2897603" y="15486850"/>
              <a:ext cx="3845599" cy="98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H-4, H-5, H-6, H-17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7.06-7.25 ppm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4H, m</a:t>
              </a:r>
              <a:endParaRPr lang="pt-PT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4" name="CaixaDeTexto 93">
              <a:extLst>
                <a:ext uri="{FF2B5EF4-FFF2-40B4-BE49-F238E27FC236}">
                  <a16:creationId xmlns:a16="http://schemas.microsoft.com/office/drawing/2014/main" id="{FC517A29-1F86-4EAA-8F66-A99394EA8B0D}"/>
                </a:ext>
              </a:extLst>
            </p:cNvPr>
            <p:cNvSpPr txBox="1"/>
            <p:nvPr/>
          </p:nvSpPr>
          <p:spPr>
            <a:xfrm>
              <a:off x="384979" y="15413497"/>
              <a:ext cx="2679135" cy="98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H-15</a:t>
              </a:r>
            </a:p>
            <a:p>
              <a:pPr algn="ctr"/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7.36 ppm</a:t>
              </a:r>
            </a:p>
            <a:p>
              <a:pPr algn="ctr"/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1H, d, </a:t>
              </a:r>
              <a:r>
                <a:rPr lang="pt-PT" sz="1800" i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8.2 Hz</a:t>
              </a:r>
              <a:endParaRPr lang="pt-PT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5" name="CaixaDeTexto 94">
              <a:extLst>
                <a:ext uri="{FF2B5EF4-FFF2-40B4-BE49-F238E27FC236}">
                  <a16:creationId xmlns:a16="http://schemas.microsoft.com/office/drawing/2014/main" id="{CB80CECC-2CD8-42FE-A516-685FC8A453FC}"/>
                </a:ext>
              </a:extLst>
            </p:cNvPr>
            <p:cNvSpPr txBox="1"/>
            <p:nvPr/>
          </p:nvSpPr>
          <p:spPr>
            <a:xfrm>
              <a:off x="-392737" y="16897225"/>
              <a:ext cx="3082534" cy="987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chemeClr val="accent4">
                      <a:lumMod val="75000"/>
                    </a:schemeClr>
                  </a:solidFill>
                </a:rPr>
                <a:t>H-7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δ = 7.56 ppm</a:t>
              </a:r>
            </a:p>
            <a:p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1H, d, </a:t>
              </a:r>
              <a:r>
                <a:rPr lang="pt-PT" sz="1800" i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pt-PT" sz="18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7.9 Hz</a:t>
              </a:r>
              <a:endParaRPr lang="pt-PT" sz="1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96" name="Retângulo 95">
            <a:extLst>
              <a:ext uri="{FF2B5EF4-FFF2-40B4-BE49-F238E27FC236}">
                <a16:creationId xmlns:a16="http://schemas.microsoft.com/office/drawing/2014/main" id="{FA359BD1-8F9A-43D6-887A-35E934474191}"/>
              </a:ext>
            </a:extLst>
          </p:cNvPr>
          <p:cNvSpPr/>
          <p:nvPr/>
        </p:nvSpPr>
        <p:spPr>
          <a:xfrm>
            <a:off x="1181143" y="31723245"/>
            <a:ext cx="1114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dirty="0"/>
              <a:t> </a:t>
            </a:r>
            <a:r>
              <a:rPr lang="en-US" sz="2400" b="1" dirty="0">
                <a:ln w="18000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Figure 1. </a:t>
            </a:r>
            <a:r>
              <a:rPr lang="en-US" sz="2400" baseline="30000" dirty="0">
                <a:ln w="18000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</a:t>
            </a:r>
            <a:r>
              <a:rPr lang="en-US" sz="2400" dirty="0">
                <a:ln w="18000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 NMR (CDCl</a:t>
            </a:r>
            <a:r>
              <a:rPr lang="en-US" sz="2400" baseline="-25000" dirty="0">
                <a:ln w="18000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3</a:t>
            </a:r>
            <a:r>
              <a:rPr lang="en-US" sz="2400" dirty="0">
                <a:ln w="18000">
                  <a:noFill/>
                  <a:prstDash val="solid"/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) of</a:t>
            </a:r>
            <a:r>
              <a:rPr lang="pt-PT" sz="2400" dirty="0"/>
              <a:t> </a:t>
            </a:r>
            <a:r>
              <a:rPr lang="pt-PT" sz="2400" i="1" dirty="0"/>
              <a:t>N</a:t>
            </a:r>
            <a:r>
              <a:rPr lang="pt-PT" sz="2400" dirty="0"/>
              <a:t>-(2-aminobenzoyl)-</a:t>
            </a:r>
            <a:r>
              <a:rPr lang="pt-PT" sz="2000" dirty="0"/>
              <a:t>D</a:t>
            </a:r>
            <a:r>
              <a:rPr lang="pt-PT" sz="2400" dirty="0"/>
              <a:t>-tryptophan methyl </a:t>
            </a:r>
            <a:r>
              <a:rPr lang="pt-PT" sz="2400" dirty="0" err="1"/>
              <a:t>ester</a:t>
            </a:r>
            <a:r>
              <a:rPr lang="pt-PT" sz="2400" dirty="0"/>
              <a:t> (</a:t>
            </a:r>
            <a:r>
              <a:rPr lang="pt-PT" sz="2400" b="1" dirty="0"/>
              <a:t>3a</a:t>
            </a:r>
            <a:r>
              <a:rPr lang="pt-PT" sz="2400" dirty="0"/>
              <a:t>).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DFB9B5A4-AD29-45C0-B035-8B8CF5CB0785}"/>
              </a:ext>
            </a:extLst>
          </p:cNvPr>
          <p:cNvSpPr txBox="1"/>
          <p:nvPr/>
        </p:nvSpPr>
        <p:spPr>
          <a:xfrm>
            <a:off x="14105482" y="31675847"/>
            <a:ext cx="13086354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657350" algn="l"/>
              </a:tabLst>
            </a:pPr>
            <a:r>
              <a:rPr lang="pt-P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Figure 2.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H-NMR (DMSO) of methyl (</a:t>
            </a:r>
            <a:r>
              <a:rPr lang="pt-P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)-2-(2-((</a:t>
            </a:r>
            <a:r>
              <a:rPr lang="pt-P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)-2-((((9</a:t>
            </a:r>
            <a:r>
              <a:rPr lang="pt-P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-fluoren-9-yl)methoxy)carbonyl) amino)propanamido)benzamido)-3-(1</a:t>
            </a:r>
            <a:r>
              <a:rPr lang="pt-P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-inden-3-yl)</a:t>
            </a:r>
            <a:r>
              <a:rPr lang="pt-PT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propanoate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PT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5b</a:t>
            </a:r>
            <a:r>
              <a:rPr lang="pt-P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1" name="Agrupar 10">
            <a:extLst>
              <a:ext uri="{FF2B5EF4-FFF2-40B4-BE49-F238E27FC236}">
                <a16:creationId xmlns:a16="http://schemas.microsoft.com/office/drawing/2014/main" id="{2AFF6A50-D947-4202-BC0C-76465EAB00D9}"/>
              </a:ext>
            </a:extLst>
          </p:cNvPr>
          <p:cNvGrpSpPr/>
          <p:nvPr/>
        </p:nvGrpSpPr>
        <p:grpSpPr>
          <a:xfrm>
            <a:off x="3685606" y="24175928"/>
            <a:ext cx="2596156" cy="1152357"/>
            <a:chOff x="2285618" y="16888335"/>
            <a:chExt cx="2415001" cy="1090415"/>
          </a:xfrm>
        </p:grpSpPr>
        <p:cxnSp>
          <p:nvCxnSpPr>
            <p:cNvPr id="132" name="Conexão reta unidirecional 131">
              <a:extLst>
                <a:ext uri="{FF2B5EF4-FFF2-40B4-BE49-F238E27FC236}">
                  <a16:creationId xmlns:a16="http://schemas.microsoft.com/office/drawing/2014/main" id="{3321458F-15F2-4412-9346-038D319412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5618" y="16888335"/>
              <a:ext cx="91576" cy="10904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xão reta unidirecional 133">
              <a:extLst>
                <a:ext uri="{FF2B5EF4-FFF2-40B4-BE49-F238E27FC236}">
                  <a16:creationId xmlns:a16="http://schemas.microsoft.com/office/drawing/2014/main" id="{3A660D60-6D67-4747-B423-D2A99CF338BD}"/>
                </a:ext>
              </a:extLst>
            </p:cNvPr>
            <p:cNvCxnSpPr>
              <a:cxnSpLocks/>
              <a:stCxn id="137" idx="1"/>
            </p:cNvCxnSpPr>
            <p:nvPr/>
          </p:nvCxnSpPr>
          <p:spPr>
            <a:xfrm flipV="1">
              <a:off x="4036939" y="16961042"/>
              <a:ext cx="43101" cy="580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Parêntese esquerdo 136">
              <a:extLst>
                <a:ext uri="{FF2B5EF4-FFF2-40B4-BE49-F238E27FC236}">
                  <a16:creationId xmlns:a16="http://schemas.microsoft.com/office/drawing/2014/main" id="{CE9BDBC0-4AE2-4E6B-936D-E0F2E2EA7A1C}"/>
                </a:ext>
              </a:extLst>
            </p:cNvPr>
            <p:cNvSpPr/>
            <p:nvPr/>
          </p:nvSpPr>
          <p:spPr>
            <a:xfrm rot="16200000" flipH="1">
              <a:off x="3989316" y="16925169"/>
              <a:ext cx="95245" cy="1327360"/>
            </a:xfrm>
            <a:prstGeom prst="leftBracket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 sz="3200" dirty="0">
                <a:solidFill>
                  <a:srgbClr val="1E6FAA"/>
                </a:solidFill>
              </a:endParaRPr>
            </a:p>
          </p:txBody>
        </p:sp>
      </p:grpSp>
      <p:graphicFrame>
        <p:nvGraphicFramePr>
          <p:cNvPr id="144" name="Objeto 143">
            <a:extLst>
              <a:ext uri="{FF2B5EF4-FFF2-40B4-BE49-F238E27FC236}">
                <a16:creationId xmlns:a16="http://schemas.microsoft.com/office/drawing/2014/main" id="{4F996F8F-702A-4F59-9CAA-33C0E021D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51987"/>
              </p:ext>
            </p:extLst>
          </p:nvPr>
        </p:nvGraphicFramePr>
        <p:xfrm>
          <a:off x="10690256" y="23255059"/>
          <a:ext cx="3540837" cy="350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S ChemDraw Drawing" r:id="rId14" imgW="1916935" imgH="1895577" progId="ChemDraw.Document.6.0">
                  <p:embed/>
                </p:oleObj>
              </mc:Choice>
              <mc:Fallback>
                <p:oleObj name="CS ChemDraw Drawing" r:id="rId14" imgW="1916935" imgH="1895577" progId="ChemDraw.Document.6.0">
                  <p:embed/>
                  <p:pic>
                    <p:nvPicPr>
                      <p:cNvPr id="144" name="Objeto 143">
                        <a:extLst>
                          <a:ext uri="{FF2B5EF4-FFF2-40B4-BE49-F238E27FC236}">
                            <a16:creationId xmlns:a16="http://schemas.microsoft.com/office/drawing/2014/main" id="{4F996F8F-702A-4F59-9CAA-33C0E021D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90256" y="23255059"/>
                        <a:ext cx="3540837" cy="3500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Objeto 144">
            <a:extLst>
              <a:ext uri="{FF2B5EF4-FFF2-40B4-BE49-F238E27FC236}">
                <a16:creationId xmlns:a16="http://schemas.microsoft.com/office/drawing/2014/main" id="{65C7399A-5027-4A82-8F53-0438ED748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71318"/>
              </p:ext>
            </p:extLst>
          </p:nvPr>
        </p:nvGraphicFramePr>
        <p:xfrm>
          <a:off x="24918988" y="23253700"/>
          <a:ext cx="4516437" cy="400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S ChemDraw Drawing" r:id="rId16" imgW="2838680" imgH="2515822" progId="ChemDraw.Document.6.0">
                  <p:embed/>
                </p:oleObj>
              </mc:Choice>
              <mc:Fallback>
                <p:oleObj name="CS ChemDraw Drawing" r:id="rId16" imgW="2838680" imgH="2515822" progId="ChemDraw.Document.6.0">
                  <p:embed/>
                  <p:pic>
                    <p:nvPicPr>
                      <p:cNvPr id="145" name="Objeto 144">
                        <a:extLst>
                          <a:ext uri="{FF2B5EF4-FFF2-40B4-BE49-F238E27FC236}">
                            <a16:creationId xmlns:a16="http://schemas.microsoft.com/office/drawing/2014/main" id="{65C7399A-5027-4A82-8F53-0438ED748D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918988" y="23253700"/>
                        <a:ext cx="4516437" cy="400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ângulo 29"/>
          <p:cNvSpPr/>
          <p:nvPr/>
        </p:nvSpPr>
        <p:spPr>
          <a:xfrm>
            <a:off x="28097451" y="22867906"/>
            <a:ext cx="434785" cy="478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Objeto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60988"/>
              </p:ext>
            </p:extLst>
          </p:nvPr>
        </p:nvGraphicFramePr>
        <p:xfrm>
          <a:off x="14894235" y="22833628"/>
          <a:ext cx="13908067" cy="854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MestReNova" r:id="rId18" imgW="10353560" imgH="7210527" progId="MestReNova.Document.1">
                  <p:embed/>
                </p:oleObj>
              </mc:Choice>
              <mc:Fallback>
                <p:oleObj name="MestReNova" r:id="rId18" imgW="10353560" imgH="7210527" progId="MestReNova.Document.1">
                  <p:embed/>
                  <p:pic>
                    <p:nvPicPr>
                      <p:cNvPr id="37" name="Objeto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4235" y="22833628"/>
                        <a:ext cx="13908067" cy="85483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CaixaDeTexto 162"/>
          <p:cNvSpPr txBox="1">
            <a:spLocks noChangeArrowheads="1"/>
          </p:cNvSpPr>
          <p:nvPr/>
        </p:nvSpPr>
        <p:spPr bwMode="auto">
          <a:xfrm>
            <a:off x="15064093" y="27439759"/>
            <a:ext cx="288417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 (H-20)</a:t>
            </a:r>
            <a:endParaRPr kumimoji="0" lang="pt-PT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= 11.61 ppm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60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br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s, 1H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40" name="CaixaDeTexto 164"/>
          <p:cNvSpPr txBox="1">
            <a:spLocks noChangeArrowheads="1"/>
          </p:cNvSpPr>
          <p:nvPr/>
        </p:nvSpPr>
        <p:spPr bwMode="auto">
          <a:xfrm>
            <a:off x="16341131" y="29397345"/>
            <a:ext cx="2306551" cy="5429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= 9.09-8.92 ppm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1H, m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41" name="CaixaDeTexto 165"/>
          <p:cNvSpPr txBox="1">
            <a:spLocks noChangeArrowheads="1"/>
          </p:cNvSpPr>
          <p:nvPr/>
        </p:nvSpPr>
        <p:spPr bwMode="auto">
          <a:xfrm>
            <a:off x="18507332" y="28086152"/>
            <a:ext cx="15062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H-15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 = 8.47 ppm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1H, d,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J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8.5 Hz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42" name="CaixaDeTexto 192"/>
          <p:cNvSpPr txBox="1">
            <a:spLocks noChangeArrowheads="1"/>
          </p:cNvSpPr>
          <p:nvPr/>
        </p:nvSpPr>
        <p:spPr bwMode="auto">
          <a:xfrm>
            <a:off x="24650836" y="26340925"/>
            <a:ext cx="34705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H-26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 = 3.47 ppm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3H, s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25251065" y="28002700"/>
            <a:ext cx="322143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H-23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 = 1.32 ppm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3H, d,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J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= 7.3 Hz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53" name="Parêntese esquerdo 152"/>
          <p:cNvSpPr/>
          <p:nvPr/>
        </p:nvSpPr>
        <p:spPr>
          <a:xfrm rot="16200000" flipH="1">
            <a:off x="19454542" y="20984982"/>
            <a:ext cx="138725" cy="7413771"/>
          </a:xfrm>
          <a:prstGeom prst="leftBracket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5" name="Text Box 82"/>
          <p:cNvSpPr txBox="1">
            <a:spLocks noChangeArrowheads="1"/>
          </p:cNvSpPr>
          <p:nvPr/>
        </p:nvSpPr>
        <p:spPr bwMode="auto">
          <a:xfrm>
            <a:off x="18289365" y="23951038"/>
            <a:ext cx="244927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δ = 8.04-6.82 ppm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14H, m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154" name="Retângulo 153"/>
          <p:cNvSpPr/>
          <p:nvPr/>
        </p:nvSpPr>
        <p:spPr>
          <a:xfrm>
            <a:off x="21303207" y="25640057"/>
            <a:ext cx="1810385" cy="1646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25471075" y="27264142"/>
            <a:ext cx="308783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H-10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 = 3.29-3.19 ppm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2H, m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57" name="CaixaDeTexto 205"/>
          <p:cNvSpPr txBox="1">
            <a:spLocks noChangeArrowheads="1"/>
          </p:cNvSpPr>
          <p:nvPr/>
        </p:nvSpPr>
        <p:spPr bwMode="auto">
          <a:xfrm>
            <a:off x="22770458" y="25530032"/>
            <a:ext cx="19804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H-22</a:t>
            </a:r>
            <a:endParaRPr kumimoji="0" lang="pt-PT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= 4.12 – 3.96 ppm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m, 1H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55" name="Text Box 65"/>
          <p:cNvSpPr txBox="1">
            <a:spLocks noChangeArrowheads="1"/>
          </p:cNvSpPr>
          <p:nvPr/>
        </p:nvSpPr>
        <p:spPr bwMode="auto">
          <a:xfrm>
            <a:off x="15906253" y="28827385"/>
            <a:ext cx="1806758" cy="113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kumimoji="0" lang="pt-PT" altLang="en-US" sz="24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pt-PT" altLang="en-US" sz="60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= 10.84 ppm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s, 1H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56" name="Text Box 71"/>
          <p:cNvSpPr txBox="1">
            <a:spLocks noChangeArrowheads="1"/>
          </p:cNvSpPr>
          <p:nvPr/>
        </p:nvSpPr>
        <p:spPr bwMode="auto">
          <a:xfrm>
            <a:off x="21180974" y="27902587"/>
            <a:ext cx="2017794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H-11</a:t>
            </a:r>
            <a:endParaRPr kumimoji="0" lang="pt-PT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= 4.62 ppm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160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dd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1H, </a:t>
            </a:r>
            <a:r>
              <a:rPr kumimoji="0" lang="pt-PT" altLang="en-US" sz="1600" i="1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J </a:t>
            </a:r>
            <a:r>
              <a:rPr kumimoji="0" lang="pt-PT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= 8.4, 7.3 Hz</a:t>
            </a:r>
            <a:endParaRPr kumimoji="0" lang="pt-PT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163" name="Rectangle 88"/>
          <p:cNvSpPr>
            <a:spLocks noChangeArrowheads="1"/>
          </p:cNvSpPr>
          <p:nvPr/>
        </p:nvSpPr>
        <p:spPr bwMode="auto">
          <a:xfrm>
            <a:off x="16437837" y="24544682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4" name="Rectangle 90"/>
          <p:cNvSpPr>
            <a:spLocks noChangeArrowheads="1"/>
          </p:cNvSpPr>
          <p:nvPr/>
        </p:nvSpPr>
        <p:spPr bwMode="auto">
          <a:xfrm>
            <a:off x="16437837" y="25001882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67" name="Conexão reta unidirecional 166"/>
          <p:cNvCxnSpPr/>
          <p:nvPr/>
        </p:nvCxnSpPr>
        <p:spPr>
          <a:xfrm flipV="1">
            <a:off x="15181081" y="28375232"/>
            <a:ext cx="0" cy="115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exão reta unidirecional 168"/>
          <p:cNvCxnSpPr/>
          <p:nvPr/>
        </p:nvCxnSpPr>
        <p:spPr>
          <a:xfrm flipH="1" flipV="1">
            <a:off x="18737262" y="28947926"/>
            <a:ext cx="11278" cy="91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xão reta unidirecional 170"/>
          <p:cNvCxnSpPr/>
          <p:nvPr/>
        </p:nvCxnSpPr>
        <p:spPr>
          <a:xfrm flipH="1" flipV="1">
            <a:off x="22774340" y="28862261"/>
            <a:ext cx="339252" cy="1003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exão reta unidirecional 172"/>
          <p:cNvCxnSpPr/>
          <p:nvPr/>
        </p:nvCxnSpPr>
        <p:spPr>
          <a:xfrm flipH="1" flipV="1">
            <a:off x="23374347" y="28193841"/>
            <a:ext cx="239264" cy="143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exão reta unidirecional 174"/>
          <p:cNvCxnSpPr/>
          <p:nvPr/>
        </p:nvCxnSpPr>
        <p:spPr>
          <a:xfrm flipH="1" flipV="1">
            <a:off x="23724566" y="26399357"/>
            <a:ext cx="137344" cy="351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aixaDeTexto 203"/>
          <p:cNvSpPr txBox="1">
            <a:spLocks noChangeArrowheads="1"/>
          </p:cNvSpPr>
          <p:nvPr/>
        </p:nvSpPr>
        <p:spPr bwMode="auto">
          <a:xfrm>
            <a:off x="21672269" y="27397899"/>
            <a:ext cx="2706788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altLang="en-US" sz="1800" b="1" i="0" u="none" strike="noStrike" cap="none" normalizeH="0" baseline="-3000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Fmoc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 + CH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Fmoc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δ = 4.42-4.13 ppm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3H, m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+mj-lt"/>
            </a:endParaRPr>
          </a:p>
        </p:txBody>
      </p:sp>
      <p:cxnSp>
        <p:nvCxnSpPr>
          <p:cNvPr id="177" name="Conexão reta unidirecional 176"/>
          <p:cNvCxnSpPr/>
          <p:nvPr/>
        </p:nvCxnSpPr>
        <p:spPr>
          <a:xfrm flipV="1">
            <a:off x="26977964" y="28947926"/>
            <a:ext cx="542559" cy="315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xão reta unidirecional 178"/>
          <p:cNvCxnSpPr/>
          <p:nvPr/>
        </p:nvCxnSpPr>
        <p:spPr>
          <a:xfrm flipV="1">
            <a:off x="24456024" y="27308176"/>
            <a:ext cx="294896" cy="103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xão reta unidirecional 181"/>
          <p:cNvCxnSpPr/>
          <p:nvPr/>
        </p:nvCxnSpPr>
        <p:spPr>
          <a:xfrm flipV="1">
            <a:off x="24705629" y="27671484"/>
            <a:ext cx="684262" cy="174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" name="Imagem 11" descr="https://scontent.xx.fbcdn.net/hphotos-xpf1/v/t34.0-12/11694144_936979436359992_1738087595_n.jpg?oh=30093a39eb17bb9140dfe1ccfa5b36df&amp;oe=5597D4B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951" y="38199090"/>
            <a:ext cx="14478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" name="Agrupar 150">
            <a:extLst>
              <a:ext uri="{FF2B5EF4-FFF2-40B4-BE49-F238E27FC236}">
                <a16:creationId xmlns:a16="http://schemas.microsoft.com/office/drawing/2014/main" id="{3BCAAB6A-2156-4FF5-B532-88C4B3689261}"/>
              </a:ext>
            </a:extLst>
          </p:cNvPr>
          <p:cNvGrpSpPr/>
          <p:nvPr/>
        </p:nvGrpSpPr>
        <p:grpSpPr>
          <a:xfrm>
            <a:off x="1964951" y="37075916"/>
            <a:ext cx="472781" cy="409046"/>
            <a:chOff x="637289" y="36902409"/>
            <a:chExt cx="540000" cy="540000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272DA0D-5DE2-4CCE-8557-FE2E2D29D280}"/>
                </a:ext>
              </a:extLst>
            </p:cNvPr>
            <p:cNvSpPr/>
            <p:nvPr/>
          </p:nvSpPr>
          <p:spPr>
            <a:xfrm>
              <a:off x="637289" y="36902409"/>
              <a:ext cx="540000" cy="540000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C339E24-2754-4AAE-8ED7-C704C24FA865}"/>
                </a:ext>
              </a:extLst>
            </p:cNvPr>
            <p:cNvSpPr/>
            <p:nvPr/>
          </p:nvSpPr>
          <p:spPr>
            <a:xfrm>
              <a:off x="727289" y="36992410"/>
              <a:ext cx="230381" cy="2847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6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tângulo 4"/>
          <p:cNvSpPr/>
          <p:nvPr/>
        </p:nvSpPr>
        <p:spPr>
          <a:xfrm>
            <a:off x="2869407" y="11957050"/>
            <a:ext cx="1206634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  <a:tabLst>
                <a:tab pos="1077913" algn="l"/>
                <a:tab pos="1338263" algn="l"/>
                <a:tab pos="1698625" algn="l"/>
              </a:tabLst>
            </a:pPr>
            <a:r>
              <a:rPr lang="en-GB" sz="3200" dirty="0">
                <a:ea typeface="Arial" panose="020B0604020202020204" pitchFamily="34" charset="0"/>
              </a:rPr>
              <a:t>                </a:t>
            </a:r>
            <a:r>
              <a:rPr lang="en-GB" sz="3200" dirty="0" smtClean="0">
                <a:ea typeface="Arial" panose="020B0604020202020204" pitchFamily="34" charset="0"/>
              </a:rPr>
              <a:t>marine </a:t>
            </a:r>
            <a:r>
              <a:rPr lang="en-GB" sz="3200" dirty="0">
                <a:ea typeface="Arial" panose="020B0604020202020204" pitchFamily="34" charset="0"/>
              </a:rPr>
              <a:t>and terrestrial secondary metabolites and are of                                                                                   	great importance in the area of drug discovery with promising antimicrobial properties [2]. </a:t>
            </a:r>
          </a:p>
        </p:txBody>
      </p:sp>
      <p:pic>
        <p:nvPicPr>
          <p:cNvPr id="13" name="Imagem 12" descr="Uma imagem com desenho&#10;&#10;Descrição gerada automaticamente">
            <a:extLst>
              <a:ext uri="{FF2B5EF4-FFF2-40B4-BE49-F238E27FC236}">
                <a16:creationId xmlns:a16="http://schemas.microsoft.com/office/drawing/2014/main" id="{1A8D6F9D-BE8B-4215-A185-737CF163DAE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" y="112802"/>
            <a:ext cx="4506058" cy="2145828"/>
          </a:xfrm>
          <a:prstGeom prst="rect">
            <a:avLst/>
          </a:prstGeom>
        </p:spPr>
      </p:pic>
      <p:pic>
        <p:nvPicPr>
          <p:cNvPr id="1032" name="Picture 8" descr="Faculdade de Farmácia da Universidade do Porto | IINFACT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52" y="507769"/>
            <a:ext cx="2963166" cy="135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Imagem 11" descr="https://scontent.xx.fbcdn.net/hphotos-xpf1/v/t34.0-12/11694144_936979436359992_1738087595_n.jpg?oh=30093a39eb17bb9140dfe1ccfa5b36df&amp;oe=5597D4B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05" y="432660"/>
            <a:ext cx="2982989" cy="13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24970344" y="19883759"/>
            <a:ext cx="242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 smtClean="0"/>
              <a:t>Alkaloids</a:t>
            </a:r>
            <a:r>
              <a:rPr lang="pt-PT" sz="2800" dirty="0" smtClean="0"/>
              <a:t> </a:t>
            </a:r>
            <a:r>
              <a:rPr lang="pt-PT" sz="2800" b="1" dirty="0" smtClean="0"/>
              <a:t>6</a:t>
            </a:r>
            <a:r>
              <a:rPr lang="pt-PT" sz="2800" dirty="0" smtClean="0"/>
              <a:t>-</a:t>
            </a:r>
            <a:r>
              <a:rPr lang="pt-PT" sz="2800" b="1" dirty="0" smtClean="0"/>
              <a:t>9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ysClr val="windowText" lastClr="000000"/>
      </a:dk1>
      <a:lt1>
        <a:sysClr val="window" lastClr="FFFFFF"/>
      </a:lt1>
      <a:dk2>
        <a:srgbClr val="3F3151"/>
      </a:dk2>
      <a:lt2>
        <a:srgbClr val="EEECE1"/>
      </a:lt2>
      <a:accent1>
        <a:srgbClr val="5F497A"/>
      </a:accent1>
      <a:accent2>
        <a:srgbClr val="B2A1C7"/>
      </a:accent2>
      <a:accent3>
        <a:srgbClr val="9BBB59"/>
      </a:accent3>
      <a:accent4>
        <a:srgbClr val="8064A2"/>
      </a:accent4>
      <a:accent5>
        <a:srgbClr val="9900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579</Words>
  <Application>Microsoft Office PowerPoint</Application>
  <PresentationFormat>Personalizados</PresentationFormat>
  <Paragraphs>82</Paragraphs>
  <Slides>1</Slides>
  <Notes>1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Custom Design</vt:lpstr>
      <vt:lpstr>CS ChemDraw Drawing</vt:lpstr>
      <vt:lpstr>MestReNova</vt:lpstr>
      <vt:lpstr>Initial steps on the synthesis of new antimicrobial fumiquinazoline related alkaloids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Diana Resende</cp:lastModifiedBy>
  <cp:revision>102</cp:revision>
  <dcterms:created xsi:type="dcterms:W3CDTF">2015-04-04T09:45:50Z</dcterms:created>
  <dcterms:modified xsi:type="dcterms:W3CDTF">2020-10-31T09:02:51Z</dcterms:modified>
</cp:coreProperties>
</file>