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267" r:id="rId4"/>
    <p:sldId id="258" r:id="rId5"/>
    <p:sldId id="259" r:id="rId6"/>
    <p:sldId id="272" r:id="rId7"/>
    <p:sldId id="268" r:id="rId8"/>
    <p:sldId id="261" r:id="rId9"/>
    <p:sldId id="270" r:id="rId10"/>
    <p:sldId id="271" r:id="rId11"/>
    <p:sldId id="269" r:id="rId12"/>
    <p:sldId id="265" r:id="rId13"/>
    <p:sldId id="264"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oslaw Nuszkiewicz" userId="8fe86088-8009-4385-878a-4b4228c8de9b" providerId="ADAL" clId="{3414A88D-7F43-406A-9425-CA2152281986}"/>
    <pc:docChg chg="undo custSel addSld modSld">
      <pc:chgData name="Jaroslaw Nuszkiewicz" userId="8fe86088-8009-4385-878a-4b4228c8de9b" providerId="ADAL" clId="{3414A88D-7F43-406A-9425-CA2152281986}" dt="2020-10-30T15:50:49.201" v="1122" actId="20577"/>
      <pc:docMkLst>
        <pc:docMk/>
      </pc:docMkLst>
      <pc:sldChg chg="addSp delSp modSp">
        <pc:chgData name="Jaroslaw Nuszkiewicz" userId="8fe86088-8009-4385-878a-4b4228c8de9b" providerId="ADAL" clId="{3414A88D-7F43-406A-9425-CA2152281986}" dt="2020-10-29T20:32:34.707" v="179" actId="123"/>
        <pc:sldMkLst>
          <pc:docMk/>
          <pc:sldMk cId="0" sldId="256"/>
        </pc:sldMkLst>
        <pc:spChg chg="mod">
          <ac:chgData name="Jaroslaw Nuszkiewicz" userId="8fe86088-8009-4385-878a-4b4228c8de9b" providerId="ADAL" clId="{3414A88D-7F43-406A-9425-CA2152281986}" dt="2020-10-29T20:32:34.707" v="179" actId="123"/>
          <ac:spMkLst>
            <pc:docMk/>
            <pc:sldMk cId="0" sldId="256"/>
            <ac:spMk id="8" creationId="{00000000-0000-0000-0000-000000000000}"/>
          </ac:spMkLst>
        </pc:spChg>
        <pc:spChg chg="del">
          <ac:chgData name="Jaroslaw Nuszkiewicz" userId="8fe86088-8009-4385-878a-4b4228c8de9b" providerId="ADAL" clId="{3414A88D-7F43-406A-9425-CA2152281986}" dt="2020-10-29T20:24:09.917" v="138" actId="478"/>
          <ac:spMkLst>
            <pc:docMk/>
            <pc:sldMk cId="0" sldId="256"/>
            <ac:spMk id="9" creationId="{00000000-0000-0000-0000-000000000000}"/>
          </ac:spMkLst>
        </pc:spChg>
        <pc:picChg chg="add mod">
          <ac:chgData name="Jaroslaw Nuszkiewicz" userId="8fe86088-8009-4385-878a-4b4228c8de9b" providerId="ADAL" clId="{3414A88D-7F43-406A-9425-CA2152281986}" dt="2020-10-29T20:29:11.625" v="164" actId="1076"/>
          <ac:picMkLst>
            <pc:docMk/>
            <pc:sldMk cId="0" sldId="256"/>
            <ac:picMk id="4" creationId="{D81C83BE-2CEE-4B8F-A674-21A25C0BD838}"/>
          </ac:picMkLst>
        </pc:picChg>
        <pc:picChg chg="add mod">
          <ac:chgData name="Jaroslaw Nuszkiewicz" userId="8fe86088-8009-4385-878a-4b4228c8de9b" providerId="ADAL" clId="{3414A88D-7F43-406A-9425-CA2152281986}" dt="2020-10-29T20:28:12.421" v="158" actId="1076"/>
          <ac:picMkLst>
            <pc:docMk/>
            <pc:sldMk cId="0" sldId="256"/>
            <ac:picMk id="6" creationId="{21CB7701-A55D-4A7F-BEE8-668ED7D02082}"/>
          </ac:picMkLst>
        </pc:picChg>
      </pc:sldChg>
      <pc:sldChg chg="modSp">
        <pc:chgData name="Jaroslaw Nuszkiewicz" userId="8fe86088-8009-4385-878a-4b4228c8de9b" providerId="ADAL" clId="{3414A88D-7F43-406A-9425-CA2152281986}" dt="2020-10-29T21:36:39.999" v="246" actId="14100"/>
        <pc:sldMkLst>
          <pc:docMk/>
          <pc:sldMk cId="0" sldId="258"/>
        </pc:sldMkLst>
        <pc:spChg chg="mod">
          <ac:chgData name="Jaroslaw Nuszkiewicz" userId="8fe86088-8009-4385-878a-4b4228c8de9b" providerId="ADAL" clId="{3414A88D-7F43-406A-9425-CA2152281986}" dt="2020-10-29T21:36:39.999" v="246" actId="14100"/>
          <ac:spMkLst>
            <pc:docMk/>
            <pc:sldMk cId="0" sldId="258"/>
            <ac:spMk id="3" creationId="{00000000-0000-0000-0000-000000000000}"/>
          </ac:spMkLst>
        </pc:spChg>
      </pc:sldChg>
      <pc:sldChg chg="addSp modSp">
        <pc:chgData name="Jaroslaw Nuszkiewicz" userId="8fe86088-8009-4385-878a-4b4228c8de9b" providerId="ADAL" clId="{3414A88D-7F43-406A-9425-CA2152281986}" dt="2020-10-30T15:44:46.446" v="1005" actId="113"/>
        <pc:sldMkLst>
          <pc:docMk/>
          <pc:sldMk cId="0" sldId="259"/>
        </pc:sldMkLst>
        <pc:spChg chg="add mod">
          <ac:chgData name="Jaroslaw Nuszkiewicz" userId="8fe86088-8009-4385-878a-4b4228c8de9b" providerId="ADAL" clId="{3414A88D-7F43-406A-9425-CA2152281986}" dt="2020-10-30T15:44:46.446" v="1005" actId="113"/>
          <ac:spMkLst>
            <pc:docMk/>
            <pc:sldMk cId="0" sldId="259"/>
            <ac:spMk id="4" creationId="{4FBE4283-219D-4155-A405-313DA9F14686}"/>
          </ac:spMkLst>
        </pc:spChg>
      </pc:sldChg>
      <pc:sldChg chg="addSp delSp modSp mod">
        <pc:chgData name="Jaroslaw Nuszkiewicz" userId="8fe86088-8009-4385-878a-4b4228c8de9b" providerId="ADAL" clId="{3414A88D-7F43-406A-9425-CA2152281986}" dt="2020-10-30T11:23:43.241" v="745" actId="1076"/>
        <pc:sldMkLst>
          <pc:docMk/>
          <pc:sldMk cId="0" sldId="261"/>
        </pc:sldMkLst>
        <pc:spChg chg="add mod">
          <ac:chgData name="Jaroslaw Nuszkiewicz" userId="8fe86088-8009-4385-878a-4b4228c8de9b" providerId="ADAL" clId="{3414A88D-7F43-406A-9425-CA2152281986}" dt="2020-10-30T11:18:24.835" v="613" actId="1035"/>
          <ac:spMkLst>
            <pc:docMk/>
            <pc:sldMk cId="0" sldId="261"/>
            <ac:spMk id="3" creationId="{37BE1C2A-A6D7-4691-ABC0-F3354ED5F1B6}"/>
          </ac:spMkLst>
        </pc:spChg>
        <pc:spChg chg="mod">
          <ac:chgData name="Jaroslaw Nuszkiewicz" userId="8fe86088-8009-4385-878a-4b4228c8de9b" providerId="ADAL" clId="{3414A88D-7F43-406A-9425-CA2152281986}" dt="2020-10-30T11:18:24.835" v="613" actId="1035"/>
          <ac:spMkLst>
            <pc:docMk/>
            <pc:sldMk cId="0" sldId="261"/>
            <ac:spMk id="4" creationId="{00000000-0000-0000-0000-000000000000}"/>
          </ac:spMkLst>
        </pc:spChg>
        <pc:spChg chg="add del mod">
          <ac:chgData name="Jaroslaw Nuszkiewicz" userId="8fe86088-8009-4385-878a-4b4228c8de9b" providerId="ADAL" clId="{3414A88D-7F43-406A-9425-CA2152281986}" dt="2020-10-30T10:53:34.269" v="461" actId="478"/>
          <ac:spMkLst>
            <pc:docMk/>
            <pc:sldMk cId="0" sldId="261"/>
            <ac:spMk id="8" creationId="{2E0EB6DF-4706-46CE-ADF6-C64A76128981}"/>
          </ac:spMkLst>
        </pc:spChg>
        <pc:spChg chg="add mod">
          <ac:chgData name="Jaroslaw Nuszkiewicz" userId="8fe86088-8009-4385-878a-4b4228c8de9b" providerId="ADAL" clId="{3414A88D-7F43-406A-9425-CA2152281986}" dt="2020-10-30T11:18:24.835" v="613" actId="1035"/>
          <ac:spMkLst>
            <pc:docMk/>
            <pc:sldMk cId="0" sldId="261"/>
            <ac:spMk id="20" creationId="{94F32C61-B5F0-48B8-8979-04DBD8937D7D}"/>
          </ac:spMkLst>
        </pc:spChg>
        <pc:spChg chg="add mod">
          <ac:chgData name="Jaroslaw Nuszkiewicz" userId="8fe86088-8009-4385-878a-4b4228c8de9b" providerId="ADAL" clId="{3414A88D-7F43-406A-9425-CA2152281986}" dt="2020-10-30T11:23:43.241" v="745" actId="1076"/>
          <ac:spMkLst>
            <pc:docMk/>
            <pc:sldMk cId="0" sldId="261"/>
            <ac:spMk id="21" creationId="{890543B0-920F-4BC8-81B6-9101DFE867FD}"/>
          </ac:spMkLst>
        </pc:spChg>
        <pc:graphicFrameChg chg="add mod modGraphic">
          <ac:chgData name="Jaroslaw Nuszkiewicz" userId="8fe86088-8009-4385-878a-4b4228c8de9b" providerId="ADAL" clId="{3414A88D-7F43-406A-9425-CA2152281986}" dt="2020-10-30T11:18:37.305" v="619" actId="1036"/>
          <ac:graphicFrameMkLst>
            <pc:docMk/>
            <pc:sldMk cId="0" sldId="261"/>
            <ac:graphicFrameMk id="2" creationId="{BDD76664-0758-470F-B747-E9BF0E3A6E0E}"/>
          </ac:graphicFrameMkLst>
        </pc:graphicFrameChg>
        <pc:graphicFrameChg chg="add mod">
          <ac:chgData name="Jaroslaw Nuszkiewicz" userId="8fe86088-8009-4385-878a-4b4228c8de9b" providerId="ADAL" clId="{3414A88D-7F43-406A-9425-CA2152281986}" dt="2020-10-30T11:18:50.771" v="621" actId="404"/>
          <ac:graphicFrameMkLst>
            <pc:docMk/>
            <pc:sldMk cId="0" sldId="261"/>
            <ac:graphicFrameMk id="7" creationId="{3A8BEC8E-C468-4890-9D0E-0054E02E7035}"/>
          </ac:graphicFrameMkLst>
        </pc:graphicFrameChg>
        <pc:cxnChg chg="add mod">
          <ac:chgData name="Jaroslaw Nuszkiewicz" userId="8fe86088-8009-4385-878a-4b4228c8de9b" providerId="ADAL" clId="{3414A88D-7F43-406A-9425-CA2152281986}" dt="2020-10-30T11:18:24.835" v="613" actId="1035"/>
          <ac:cxnSpMkLst>
            <pc:docMk/>
            <pc:sldMk cId="0" sldId="261"/>
            <ac:cxnSpMk id="10" creationId="{F6E75936-FE7C-4AED-ABAC-6A4205EA955E}"/>
          </ac:cxnSpMkLst>
        </pc:cxnChg>
        <pc:cxnChg chg="add mod">
          <ac:chgData name="Jaroslaw Nuszkiewicz" userId="8fe86088-8009-4385-878a-4b4228c8de9b" providerId="ADAL" clId="{3414A88D-7F43-406A-9425-CA2152281986}" dt="2020-10-30T11:18:24.835" v="613" actId="1035"/>
          <ac:cxnSpMkLst>
            <pc:docMk/>
            <pc:sldMk cId="0" sldId="261"/>
            <ac:cxnSpMk id="12" creationId="{A9B418F1-25DB-4125-B8C1-3DB4EF733093}"/>
          </ac:cxnSpMkLst>
        </pc:cxnChg>
        <pc:cxnChg chg="add mod">
          <ac:chgData name="Jaroslaw Nuszkiewicz" userId="8fe86088-8009-4385-878a-4b4228c8de9b" providerId="ADAL" clId="{3414A88D-7F43-406A-9425-CA2152281986}" dt="2020-10-30T11:18:24.835" v="613" actId="1035"/>
          <ac:cxnSpMkLst>
            <pc:docMk/>
            <pc:sldMk cId="0" sldId="261"/>
            <ac:cxnSpMk id="15" creationId="{6F6CBD2C-8883-4FC7-9233-02AA9F8DC187}"/>
          </ac:cxnSpMkLst>
        </pc:cxnChg>
        <pc:cxnChg chg="add mod">
          <ac:chgData name="Jaroslaw Nuszkiewicz" userId="8fe86088-8009-4385-878a-4b4228c8de9b" providerId="ADAL" clId="{3414A88D-7F43-406A-9425-CA2152281986}" dt="2020-10-30T11:18:24.835" v="613" actId="1035"/>
          <ac:cxnSpMkLst>
            <pc:docMk/>
            <pc:sldMk cId="0" sldId="261"/>
            <ac:cxnSpMk id="19" creationId="{D884C9F8-ECCA-4384-8EF9-E991777F510A}"/>
          </ac:cxnSpMkLst>
        </pc:cxnChg>
      </pc:sldChg>
      <pc:sldChg chg="addSp modSp">
        <pc:chgData name="Jaroslaw Nuszkiewicz" userId="8fe86088-8009-4385-878a-4b4228c8de9b" providerId="ADAL" clId="{3414A88D-7F43-406A-9425-CA2152281986}" dt="2020-10-30T09:55:48.915" v="360" actId="20577"/>
        <pc:sldMkLst>
          <pc:docMk/>
          <pc:sldMk cId="0" sldId="264"/>
        </pc:sldMkLst>
        <pc:spChg chg="mod">
          <ac:chgData name="Jaroslaw Nuszkiewicz" userId="8fe86088-8009-4385-878a-4b4228c8de9b" providerId="ADAL" clId="{3414A88D-7F43-406A-9425-CA2152281986}" dt="2020-10-30T09:55:48.915" v="360" actId="20577"/>
          <ac:spMkLst>
            <pc:docMk/>
            <pc:sldMk cId="0" sldId="264"/>
            <ac:spMk id="4" creationId="{00000000-0000-0000-0000-000000000000}"/>
          </ac:spMkLst>
        </pc:spChg>
        <pc:picChg chg="add mod">
          <ac:chgData name="Jaroslaw Nuszkiewicz" userId="8fe86088-8009-4385-878a-4b4228c8de9b" providerId="ADAL" clId="{3414A88D-7F43-406A-9425-CA2152281986}" dt="2020-10-30T09:55:41.865" v="358" actId="1076"/>
          <ac:picMkLst>
            <pc:docMk/>
            <pc:sldMk cId="0" sldId="264"/>
            <ac:picMk id="2050" creationId="{B4012766-9181-42AF-91CB-EEBE34CECA00}"/>
          </ac:picMkLst>
        </pc:picChg>
      </pc:sldChg>
      <pc:sldChg chg="addSp modSp">
        <pc:chgData name="Jaroslaw Nuszkiewicz" userId="8fe86088-8009-4385-878a-4b4228c8de9b" providerId="ADAL" clId="{3414A88D-7F43-406A-9425-CA2152281986}" dt="2020-10-30T15:50:49.201" v="1122" actId="20577"/>
        <pc:sldMkLst>
          <pc:docMk/>
          <pc:sldMk cId="0" sldId="265"/>
        </pc:sldMkLst>
        <pc:spChg chg="add mod">
          <ac:chgData name="Jaroslaw Nuszkiewicz" userId="8fe86088-8009-4385-878a-4b4228c8de9b" providerId="ADAL" clId="{3414A88D-7F43-406A-9425-CA2152281986}" dt="2020-10-30T15:50:49.201" v="1122" actId="20577"/>
          <ac:spMkLst>
            <pc:docMk/>
            <pc:sldMk cId="0" sldId="265"/>
            <ac:spMk id="5" creationId="{733EACAE-A337-4951-9D6D-1EA6C3BEDBAF}"/>
          </ac:spMkLst>
        </pc:spChg>
      </pc:sldChg>
      <pc:sldChg chg="addSp modSp">
        <pc:chgData name="Jaroslaw Nuszkiewicz" userId="8fe86088-8009-4385-878a-4b4228c8de9b" providerId="ADAL" clId="{3414A88D-7F43-406A-9425-CA2152281986}" dt="2020-10-29T21:35:50.095" v="243" actId="1076"/>
        <pc:sldMkLst>
          <pc:docMk/>
          <pc:sldMk cId="2558619649" sldId="267"/>
        </pc:sldMkLst>
        <pc:spChg chg="mod">
          <ac:chgData name="Jaroslaw Nuszkiewicz" userId="8fe86088-8009-4385-878a-4b4228c8de9b" providerId="ADAL" clId="{3414A88D-7F43-406A-9425-CA2152281986}" dt="2020-10-29T21:12:20.070" v="184" actId="1076"/>
          <ac:spMkLst>
            <pc:docMk/>
            <pc:sldMk cId="2558619649" sldId="267"/>
            <ac:spMk id="3" creationId="{00000000-0000-0000-0000-000000000000}"/>
          </ac:spMkLst>
        </pc:spChg>
        <pc:spChg chg="mod">
          <ac:chgData name="Jaroslaw Nuszkiewicz" userId="8fe86088-8009-4385-878a-4b4228c8de9b" providerId="ADAL" clId="{3414A88D-7F43-406A-9425-CA2152281986}" dt="2020-10-29T20:30:19.008" v="174" actId="1076"/>
          <ac:spMkLst>
            <pc:docMk/>
            <pc:sldMk cId="2558619649" sldId="267"/>
            <ac:spMk id="5" creationId="{00000000-0000-0000-0000-000000000000}"/>
          </ac:spMkLst>
        </pc:spChg>
        <pc:graphicFrameChg chg="add mod">
          <ac:chgData name="Jaroslaw Nuszkiewicz" userId="8fe86088-8009-4385-878a-4b4228c8de9b" providerId="ADAL" clId="{3414A88D-7F43-406A-9425-CA2152281986}" dt="2020-10-29T21:14:33.868" v="220" actId="1076"/>
          <ac:graphicFrameMkLst>
            <pc:docMk/>
            <pc:sldMk cId="2558619649" sldId="267"/>
            <ac:graphicFrameMk id="6" creationId="{3A8BEC8E-C468-4890-9D0E-0054E02E7035}"/>
          </ac:graphicFrameMkLst>
        </pc:graphicFrameChg>
        <pc:graphicFrameChg chg="add mod">
          <ac:chgData name="Jaroslaw Nuszkiewicz" userId="8fe86088-8009-4385-878a-4b4228c8de9b" providerId="ADAL" clId="{3414A88D-7F43-406A-9425-CA2152281986}" dt="2020-10-29T21:14:54.088" v="222" actId="1076"/>
          <ac:graphicFrameMkLst>
            <pc:docMk/>
            <pc:sldMk cId="2558619649" sldId="267"/>
            <ac:graphicFrameMk id="7" creationId="{AA5FF1D0-4E58-4455-9524-1B1056E9848C}"/>
          </ac:graphicFrameMkLst>
        </pc:graphicFrameChg>
        <pc:graphicFrameChg chg="add mod">
          <ac:chgData name="Jaroslaw Nuszkiewicz" userId="8fe86088-8009-4385-878a-4b4228c8de9b" providerId="ADAL" clId="{3414A88D-7F43-406A-9425-CA2152281986}" dt="2020-10-29T21:27:46.046" v="231" actId="1076"/>
          <ac:graphicFrameMkLst>
            <pc:docMk/>
            <pc:sldMk cId="2558619649" sldId="267"/>
            <ac:graphicFrameMk id="8" creationId="{D1084F23-AD3C-4A5C-BB6C-D22D9A3945A5}"/>
          </ac:graphicFrameMkLst>
        </pc:graphicFrameChg>
        <pc:picChg chg="add mod">
          <ac:chgData name="Jaroslaw Nuszkiewicz" userId="8fe86088-8009-4385-878a-4b4228c8de9b" providerId="ADAL" clId="{3414A88D-7F43-406A-9425-CA2152281986}" dt="2020-10-29T21:35:48.757" v="242" actId="1076"/>
          <ac:picMkLst>
            <pc:docMk/>
            <pc:sldMk cId="2558619649" sldId="267"/>
            <ac:picMk id="9" creationId="{A227329F-930D-450E-9AF3-3B1FBB6C7598}"/>
          </ac:picMkLst>
        </pc:picChg>
        <pc:picChg chg="add mod">
          <ac:chgData name="Jaroslaw Nuszkiewicz" userId="8fe86088-8009-4385-878a-4b4228c8de9b" providerId="ADAL" clId="{3414A88D-7F43-406A-9425-CA2152281986}" dt="2020-10-29T21:35:50.095" v="243" actId="1076"/>
          <ac:picMkLst>
            <pc:docMk/>
            <pc:sldMk cId="2558619649" sldId="267"/>
            <ac:picMk id="11" creationId="{74D194FC-7F21-46D9-AE79-C974104DF6CC}"/>
          </ac:picMkLst>
        </pc:picChg>
      </pc:sldChg>
      <pc:sldChg chg="addSp modSp add">
        <pc:chgData name="Jaroslaw Nuszkiewicz" userId="8fe86088-8009-4385-878a-4b4228c8de9b" providerId="ADAL" clId="{3414A88D-7F43-406A-9425-CA2152281986}" dt="2020-10-30T15:37:55.735" v="978" actId="120"/>
        <pc:sldMkLst>
          <pc:docMk/>
          <pc:sldMk cId="2966009454" sldId="268"/>
        </pc:sldMkLst>
        <pc:spChg chg="mod">
          <ac:chgData name="Jaroslaw Nuszkiewicz" userId="8fe86088-8009-4385-878a-4b4228c8de9b" providerId="ADAL" clId="{3414A88D-7F43-406A-9425-CA2152281986}" dt="2020-10-30T08:08:48.693" v="248"/>
          <ac:spMkLst>
            <pc:docMk/>
            <pc:sldMk cId="2966009454" sldId="268"/>
            <ac:spMk id="3" creationId="{00000000-0000-0000-0000-000000000000}"/>
          </ac:spMkLst>
        </pc:spChg>
        <pc:spChg chg="add mod">
          <ac:chgData name="Jaroslaw Nuszkiewicz" userId="8fe86088-8009-4385-878a-4b4228c8de9b" providerId="ADAL" clId="{3414A88D-7F43-406A-9425-CA2152281986}" dt="2020-10-30T15:37:55.735" v="978" actId="120"/>
          <ac:spMkLst>
            <pc:docMk/>
            <pc:sldMk cId="2966009454" sldId="268"/>
            <ac:spMk id="4" creationId="{3AA86A35-60A2-4C75-AAD9-D9E002675D25}"/>
          </ac:spMkLst>
        </pc:spChg>
        <pc:spChg chg="add mod">
          <ac:chgData name="Jaroslaw Nuszkiewicz" userId="8fe86088-8009-4385-878a-4b4228c8de9b" providerId="ADAL" clId="{3414A88D-7F43-406A-9425-CA2152281986}" dt="2020-10-30T09:14:22.698" v="326" actId="404"/>
          <ac:spMkLst>
            <pc:docMk/>
            <pc:sldMk cId="2966009454" sldId="268"/>
            <ac:spMk id="6" creationId="{6AF6F8BE-4BCA-47BB-86BA-7B666E992F59}"/>
          </ac:spMkLst>
        </pc:spChg>
        <pc:graphicFrameChg chg="add mod modGraphic">
          <ac:chgData name="Jaroslaw Nuszkiewicz" userId="8fe86088-8009-4385-878a-4b4228c8de9b" providerId="ADAL" clId="{3414A88D-7F43-406A-9425-CA2152281986}" dt="2020-10-30T09:12:59.730" v="298" actId="113"/>
          <ac:graphicFrameMkLst>
            <pc:docMk/>
            <pc:sldMk cId="2966009454" sldId="268"/>
            <ac:graphicFrameMk id="2" creationId="{E2BAE94B-3768-44D4-A9B0-E252002C4B11}"/>
          </ac:graphicFrameMkLst>
        </pc:graphicFrameChg>
      </pc:sldChg>
      <pc:sldChg chg="addSp modSp add">
        <pc:chgData name="Jaroslaw Nuszkiewicz" userId="8fe86088-8009-4385-878a-4b4228c8de9b" providerId="ADAL" clId="{3414A88D-7F43-406A-9425-CA2152281986}" dt="2020-10-30T15:43:28.184" v="1001" actId="20577"/>
        <pc:sldMkLst>
          <pc:docMk/>
          <pc:sldMk cId="1911396516" sldId="269"/>
        </pc:sldMkLst>
        <pc:spChg chg="add mod">
          <ac:chgData name="Jaroslaw Nuszkiewicz" userId="8fe86088-8009-4385-878a-4b4228c8de9b" providerId="ADAL" clId="{3414A88D-7F43-406A-9425-CA2152281986}" dt="2020-10-30T15:43:28.184" v="1001" actId="20577"/>
          <ac:spMkLst>
            <pc:docMk/>
            <pc:sldMk cId="1911396516" sldId="269"/>
            <ac:spMk id="2" creationId="{DD96D570-15DC-43DD-8C59-9320789BC0C7}"/>
          </ac:spMkLst>
        </pc:spChg>
        <pc:spChg chg="mod">
          <ac:chgData name="Jaroslaw Nuszkiewicz" userId="8fe86088-8009-4385-878a-4b4228c8de9b" providerId="ADAL" clId="{3414A88D-7F43-406A-9425-CA2152281986}" dt="2020-10-30T10:39:59.951" v="377" actId="20577"/>
          <ac:spMkLst>
            <pc:docMk/>
            <pc:sldMk cId="1911396516" sldId="269"/>
            <ac:spMk id="4" creationId="{00000000-0000-0000-0000-000000000000}"/>
          </ac:spMkLst>
        </pc:spChg>
      </pc:sldChg>
      <pc:sldChg chg="addSp delSp modSp add mod">
        <pc:chgData name="Jaroslaw Nuszkiewicz" userId="8fe86088-8009-4385-878a-4b4228c8de9b" providerId="ADAL" clId="{3414A88D-7F43-406A-9425-CA2152281986}" dt="2020-10-30T11:24:02.254" v="758" actId="20577"/>
        <pc:sldMkLst>
          <pc:docMk/>
          <pc:sldMk cId="3940829034" sldId="270"/>
        </pc:sldMkLst>
        <pc:spChg chg="mod">
          <ac:chgData name="Jaroslaw Nuszkiewicz" userId="8fe86088-8009-4385-878a-4b4228c8de9b" providerId="ADAL" clId="{3414A88D-7F43-406A-9425-CA2152281986}" dt="2020-10-30T11:20:25.375" v="649" actId="1035"/>
          <ac:spMkLst>
            <pc:docMk/>
            <pc:sldMk cId="3940829034" sldId="270"/>
            <ac:spMk id="3" creationId="{37BE1C2A-A6D7-4691-ABC0-F3354ED5F1B6}"/>
          </ac:spMkLst>
        </pc:spChg>
        <pc:spChg chg="mod">
          <ac:chgData name="Jaroslaw Nuszkiewicz" userId="8fe86088-8009-4385-878a-4b4228c8de9b" providerId="ADAL" clId="{3414A88D-7F43-406A-9425-CA2152281986}" dt="2020-10-30T11:20:25.375" v="649" actId="1035"/>
          <ac:spMkLst>
            <pc:docMk/>
            <pc:sldMk cId="3940829034" sldId="270"/>
            <ac:spMk id="4" creationId="{00000000-0000-0000-0000-000000000000}"/>
          </ac:spMkLst>
        </pc:spChg>
        <pc:spChg chg="add mod">
          <ac:chgData name="Jaroslaw Nuszkiewicz" userId="8fe86088-8009-4385-878a-4b4228c8de9b" providerId="ADAL" clId="{3414A88D-7F43-406A-9425-CA2152281986}" dt="2020-10-30T11:24:02.254" v="758" actId="20577"/>
          <ac:spMkLst>
            <pc:docMk/>
            <pc:sldMk cId="3940829034" sldId="270"/>
            <ac:spMk id="17" creationId="{00651C4B-B6BC-4057-9A12-3A5B7F8B851D}"/>
          </ac:spMkLst>
        </pc:spChg>
        <pc:spChg chg="mod">
          <ac:chgData name="Jaroslaw Nuszkiewicz" userId="8fe86088-8009-4385-878a-4b4228c8de9b" providerId="ADAL" clId="{3414A88D-7F43-406A-9425-CA2152281986}" dt="2020-10-30T11:20:25.375" v="649" actId="1035"/>
          <ac:spMkLst>
            <pc:docMk/>
            <pc:sldMk cId="3940829034" sldId="270"/>
            <ac:spMk id="20" creationId="{94F32C61-B5F0-48B8-8979-04DBD8937D7D}"/>
          </ac:spMkLst>
        </pc:spChg>
        <pc:graphicFrameChg chg="del">
          <ac:chgData name="Jaroslaw Nuszkiewicz" userId="8fe86088-8009-4385-878a-4b4228c8de9b" providerId="ADAL" clId="{3414A88D-7F43-406A-9425-CA2152281986}" dt="2020-10-30T11:02:24.926" v="527" actId="478"/>
          <ac:graphicFrameMkLst>
            <pc:docMk/>
            <pc:sldMk cId="3940829034" sldId="270"/>
            <ac:graphicFrameMk id="2" creationId="{BDD76664-0758-470F-B747-E9BF0E3A6E0E}"/>
          </ac:graphicFrameMkLst>
        </pc:graphicFrameChg>
        <pc:graphicFrameChg chg="del">
          <ac:chgData name="Jaroslaw Nuszkiewicz" userId="8fe86088-8009-4385-878a-4b4228c8de9b" providerId="ADAL" clId="{3414A88D-7F43-406A-9425-CA2152281986}" dt="2020-10-30T11:00:02.080" v="506" actId="478"/>
          <ac:graphicFrameMkLst>
            <pc:docMk/>
            <pc:sldMk cId="3940829034" sldId="270"/>
            <ac:graphicFrameMk id="7" creationId="{3A8BEC8E-C468-4890-9D0E-0054E02E7035}"/>
          </ac:graphicFrameMkLst>
        </pc:graphicFrameChg>
        <pc:graphicFrameChg chg="add mod modGraphic">
          <ac:chgData name="Jaroslaw Nuszkiewicz" userId="8fe86088-8009-4385-878a-4b4228c8de9b" providerId="ADAL" clId="{3414A88D-7F43-406A-9425-CA2152281986}" dt="2020-10-30T11:20:17.847" v="644" actId="1036"/>
          <ac:graphicFrameMkLst>
            <pc:docMk/>
            <pc:sldMk cId="3940829034" sldId="270"/>
            <ac:graphicFrameMk id="11" creationId="{7BB762A4-9C46-45ED-ABA8-13A392986DC9}"/>
          </ac:graphicFrameMkLst>
        </pc:graphicFrameChg>
        <pc:graphicFrameChg chg="add mod">
          <ac:chgData name="Jaroslaw Nuszkiewicz" userId="8fe86088-8009-4385-878a-4b4228c8de9b" providerId="ADAL" clId="{3414A88D-7F43-406A-9425-CA2152281986}" dt="2020-10-30T11:20:25.375" v="649" actId="1035"/>
          <ac:graphicFrameMkLst>
            <pc:docMk/>
            <pc:sldMk cId="3940829034" sldId="270"/>
            <ac:graphicFrameMk id="13" creationId="{AA5FF1D0-4E58-4455-9524-1B1056E9848C}"/>
          </ac:graphicFrameMkLst>
        </pc:graphicFrameChg>
        <pc:cxnChg chg="mod">
          <ac:chgData name="Jaroslaw Nuszkiewicz" userId="8fe86088-8009-4385-878a-4b4228c8de9b" providerId="ADAL" clId="{3414A88D-7F43-406A-9425-CA2152281986}" dt="2020-10-30T11:20:25.375" v="649" actId="1035"/>
          <ac:cxnSpMkLst>
            <pc:docMk/>
            <pc:sldMk cId="3940829034" sldId="270"/>
            <ac:cxnSpMk id="10" creationId="{F6E75936-FE7C-4AED-ABAC-6A4205EA955E}"/>
          </ac:cxnSpMkLst>
        </pc:cxnChg>
        <pc:cxnChg chg="mod">
          <ac:chgData name="Jaroslaw Nuszkiewicz" userId="8fe86088-8009-4385-878a-4b4228c8de9b" providerId="ADAL" clId="{3414A88D-7F43-406A-9425-CA2152281986}" dt="2020-10-30T11:20:25.375" v="649" actId="1035"/>
          <ac:cxnSpMkLst>
            <pc:docMk/>
            <pc:sldMk cId="3940829034" sldId="270"/>
            <ac:cxnSpMk id="12" creationId="{A9B418F1-25DB-4125-B8C1-3DB4EF733093}"/>
          </ac:cxnSpMkLst>
        </pc:cxnChg>
        <pc:cxnChg chg="mod">
          <ac:chgData name="Jaroslaw Nuszkiewicz" userId="8fe86088-8009-4385-878a-4b4228c8de9b" providerId="ADAL" clId="{3414A88D-7F43-406A-9425-CA2152281986}" dt="2020-10-30T11:20:25.375" v="649" actId="1035"/>
          <ac:cxnSpMkLst>
            <pc:docMk/>
            <pc:sldMk cId="3940829034" sldId="270"/>
            <ac:cxnSpMk id="15" creationId="{6F6CBD2C-8883-4FC7-9233-02AA9F8DC187}"/>
          </ac:cxnSpMkLst>
        </pc:cxnChg>
        <pc:cxnChg chg="mod">
          <ac:chgData name="Jaroslaw Nuszkiewicz" userId="8fe86088-8009-4385-878a-4b4228c8de9b" providerId="ADAL" clId="{3414A88D-7F43-406A-9425-CA2152281986}" dt="2020-10-30T11:20:25.375" v="649" actId="1035"/>
          <ac:cxnSpMkLst>
            <pc:docMk/>
            <pc:sldMk cId="3940829034" sldId="270"/>
            <ac:cxnSpMk id="19" creationId="{D884C9F8-ECCA-4384-8EF9-E991777F510A}"/>
          </ac:cxnSpMkLst>
        </pc:cxnChg>
      </pc:sldChg>
      <pc:sldChg chg="addSp delSp modSp add mod">
        <pc:chgData name="Jaroslaw Nuszkiewicz" userId="8fe86088-8009-4385-878a-4b4228c8de9b" providerId="ADAL" clId="{3414A88D-7F43-406A-9425-CA2152281986}" dt="2020-10-30T11:24:17.206" v="771" actId="20577"/>
        <pc:sldMkLst>
          <pc:docMk/>
          <pc:sldMk cId="3101826088" sldId="271"/>
        </pc:sldMkLst>
        <pc:spChg chg="mod">
          <ac:chgData name="Jaroslaw Nuszkiewicz" userId="8fe86088-8009-4385-878a-4b4228c8de9b" providerId="ADAL" clId="{3414A88D-7F43-406A-9425-CA2152281986}" dt="2020-10-30T11:21:10.419" v="652" actId="1035"/>
          <ac:spMkLst>
            <pc:docMk/>
            <pc:sldMk cId="3101826088" sldId="271"/>
            <ac:spMk id="3" creationId="{37BE1C2A-A6D7-4691-ABC0-F3354ED5F1B6}"/>
          </ac:spMkLst>
        </pc:spChg>
        <pc:spChg chg="mod">
          <ac:chgData name="Jaroslaw Nuszkiewicz" userId="8fe86088-8009-4385-878a-4b4228c8de9b" providerId="ADAL" clId="{3414A88D-7F43-406A-9425-CA2152281986}" dt="2020-10-30T11:19:55.253" v="637" actId="1036"/>
          <ac:spMkLst>
            <pc:docMk/>
            <pc:sldMk cId="3101826088" sldId="271"/>
            <ac:spMk id="4" creationId="{00000000-0000-0000-0000-000000000000}"/>
          </ac:spMkLst>
        </pc:spChg>
        <pc:spChg chg="mod">
          <ac:chgData name="Jaroslaw Nuszkiewicz" userId="8fe86088-8009-4385-878a-4b4228c8de9b" providerId="ADAL" clId="{3414A88D-7F43-406A-9425-CA2152281986}" dt="2020-10-30T11:19:26.542" v="628" actId="1035"/>
          <ac:spMkLst>
            <pc:docMk/>
            <pc:sldMk cId="3101826088" sldId="271"/>
            <ac:spMk id="6" creationId="{00000000-0000-0000-0000-000000000000}"/>
          </ac:spMkLst>
        </pc:spChg>
        <pc:spChg chg="mod">
          <ac:chgData name="Jaroslaw Nuszkiewicz" userId="8fe86088-8009-4385-878a-4b4228c8de9b" providerId="ADAL" clId="{3414A88D-7F43-406A-9425-CA2152281986}" dt="2020-10-30T11:21:10.419" v="652" actId="1035"/>
          <ac:spMkLst>
            <pc:docMk/>
            <pc:sldMk cId="3101826088" sldId="271"/>
            <ac:spMk id="20" creationId="{94F32C61-B5F0-48B8-8979-04DBD8937D7D}"/>
          </ac:spMkLst>
        </pc:spChg>
        <pc:spChg chg="add mod">
          <ac:chgData name="Jaroslaw Nuszkiewicz" userId="8fe86088-8009-4385-878a-4b4228c8de9b" providerId="ADAL" clId="{3414A88D-7F43-406A-9425-CA2152281986}" dt="2020-10-30T11:24:17.206" v="771" actId="20577"/>
          <ac:spMkLst>
            <pc:docMk/>
            <pc:sldMk cId="3101826088" sldId="271"/>
            <ac:spMk id="21" creationId="{47F131EB-C9E7-4928-98DB-83CE043CFF15}"/>
          </ac:spMkLst>
        </pc:spChg>
        <pc:graphicFrameChg chg="add mod modGraphic">
          <ac:chgData name="Jaroslaw Nuszkiewicz" userId="8fe86088-8009-4385-878a-4b4228c8de9b" providerId="ADAL" clId="{3414A88D-7F43-406A-9425-CA2152281986}" dt="2020-10-30T11:20:54.476" v="651" actId="14734"/>
          <ac:graphicFrameMkLst>
            <pc:docMk/>
            <pc:sldMk cId="3101826088" sldId="271"/>
            <ac:graphicFrameMk id="8" creationId="{D0FADA12-4E82-41FC-8BA2-207B74F6C4F3}"/>
          </ac:graphicFrameMkLst>
        </pc:graphicFrameChg>
        <pc:graphicFrameChg chg="del">
          <ac:chgData name="Jaroslaw Nuszkiewicz" userId="8fe86088-8009-4385-878a-4b4228c8de9b" providerId="ADAL" clId="{3414A88D-7F43-406A-9425-CA2152281986}" dt="2020-10-30T11:14:41.681" v="577" actId="478"/>
          <ac:graphicFrameMkLst>
            <pc:docMk/>
            <pc:sldMk cId="3101826088" sldId="271"/>
            <ac:graphicFrameMk id="11" creationId="{7BB762A4-9C46-45ED-ABA8-13A392986DC9}"/>
          </ac:graphicFrameMkLst>
        </pc:graphicFrameChg>
        <pc:graphicFrameChg chg="del">
          <ac:chgData name="Jaroslaw Nuszkiewicz" userId="8fe86088-8009-4385-878a-4b4228c8de9b" providerId="ADAL" clId="{3414A88D-7F43-406A-9425-CA2152281986}" dt="2020-10-30T11:14:39.530" v="576" actId="478"/>
          <ac:graphicFrameMkLst>
            <pc:docMk/>
            <pc:sldMk cId="3101826088" sldId="271"/>
            <ac:graphicFrameMk id="13" creationId="{AA5FF1D0-4E58-4455-9524-1B1056E9848C}"/>
          </ac:graphicFrameMkLst>
        </pc:graphicFrameChg>
        <pc:graphicFrameChg chg="add mod">
          <ac:chgData name="Jaroslaw Nuszkiewicz" userId="8fe86088-8009-4385-878a-4b4228c8de9b" providerId="ADAL" clId="{3414A88D-7F43-406A-9425-CA2152281986}" dt="2020-10-30T11:21:10.419" v="652" actId="1035"/>
          <ac:graphicFrameMkLst>
            <pc:docMk/>
            <pc:sldMk cId="3101826088" sldId="271"/>
            <ac:graphicFrameMk id="14" creationId="{D1084F23-AD3C-4A5C-BB6C-D22D9A3945A5}"/>
          </ac:graphicFrameMkLst>
        </pc:graphicFrameChg>
        <pc:picChg chg="mod">
          <ac:chgData name="Jaroslaw Nuszkiewicz" userId="8fe86088-8009-4385-878a-4b4228c8de9b" providerId="ADAL" clId="{3414A88D-7F43-406A-9425-CA2152281986}" dt="2020-10-30T11:19:26.542" v="628" actId="1035"/>
          <ac:picMkLst>
            <pc:docMk/>
            <pc:sldMk cId="3101826088" sldId="271"/>
            <ac:picMk id="5" creationId="{3CFB525F-7065-45C8-9992-6C435E2CE88E}"/>
          </ac:picMkLst>
        </pc:picChg>
        <pc:cxnChg chg="mod">
          <ac:chgData name="Jaroslaw Nuszkiewicz" userId="8fe86088-8009-4385-878a-4b4228c8de9b" providerId="ADAL" clId="{3414A88D-7F43-406A-9425-CA2152281986}" dt="2020-10-30T11:21:10.419" v="652" actId="1035"/>
          <ac:cxnSpMkLst>
            <pc:docMk/>
            <pc:sldMk cId="3101826088" sldId="271"/>
            <ac:cxnSpMk id="10" creationId="{F6E75936-FE7C-4AED-ABAC-6A4205EA955E}"/>
          </ac:cxnSpMkLst>
        </pc:cxnChg>
        <pc:cxnChg chg="mod">
          <ac:chgData name="Jaroslaw Nuszkiewicz" userId="8fe86088-8009-4385-878a-4b4228c8de9b" providerId="ADAL" clId="{3414A88D-7F43-406A-9425-CA2152281986}" dt="2020-10-30T11:21:10.419" v="652" actId="1035"/>
          <ac:cxnSpMkLst>
            <pc:docMk/>
            <pc:sldMk cId="3101826088" sldId="271"/>
            <ac:cxnSpMk id="12" creationId="{A9B418F1-25DB-4125-B8C1-3DB4EF733093}"/>
          </ac:cxnSpMkLst>
        </pc:cxnChg>
        <pc:cxnChg chg="mod">
          <ac:chgData name="Jaroslaw Nuszkiewicz" userId="8fe86088-8009-4385-878a-4b4228c8de9b" providerId="ADAL" clId="{3414A88D-7F43-406A-9425-CA2152281986}" dt="2020-10-30T11:21:10.419" v="652" actId="1035"/>
          <ac:cxnSpMkLst>
            <pc:docMk/>
            <pc:sldMk cId="3101826088" sldId="271"/>
            <ac:cxnSpMk id="15" creationId="{6F6CBD2C-8883-4FC7-9233-02AA9F8DC187}"/>
          </ac:cxnSpMkLst>
        </pc:cxnChg>
        <pc:cxnChg chg="mod">
          <ac:chgData name="Jaroslaw Nuszkiewicz" userId="8fe86088-8009-4385-878a-4b4228c8de9b" providerId="ADAL" clId="{3414A88D-7F43-406A-9425-CA2152281986}" dt="2020-10-30T11:21:10.419" v="652" actId="1035"/>
          <ac:cxnSpMkLst>
            <pc:docMk/>
            <pc:sldMk cId="3101826088" sldId="271"/>
            <ac:cxnSpMk id="19" creationId="{D884C9F8-ECCA-4384-8EF9-E991777F510A}"/>
          </ac:cxnSpMkLst>
        </pc:cxnChg>
      </pc:sldChg>
      <pc:sldChg chg="modSp add">
        <pc:chgData name="Jaroslaw Nuszkiewicz" userId="8fe86088-8009-4385-878a-4b4228c8de9b" providerId="ADAL" clId="{3414A88D-7F43-406A-9425-CA2152281986}" dt="2020-10-30T15:44:51.459" v="1006" actId="113"/>
        <pc:sldMkLst>
          <pc:docMk/>
          <pc:sldMk cId="3748053497" sldId="272"/>
        </pc:sldMkLst>
        <pc:spChg chg="mod">
          <ac:chgData name="Jaroslaw Nuszkiewicz" userId="8fe86088-8009-4385-878a-4b4228c8de9b" providerId="ADAL" clId="{3414A88D-7F43-406A-9425-CA2152281986}" dt="2020-10-30T15:44:51.459" v="1006" actId="113"/>
          <ac:spMkLst>
            <pc:docMk/>
            <pc:sldMk cId="3748053497" sldId="272"/>
            <ac:spMk id="4" creationId="{4FBE4283-219D-4155-A405-313DA9F1468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mkt-my.sharepoint.com/personal/jnuszkiewicz_o365_cm_umk_pl/Documents/CM%20UMK/KONFERENCJE/2020/6th%20International%20Electronic%20Conference%20on%20Medicinal%20Chemistry%20-%2011.2020/Graphical%20abstrac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mkt-my.sharepoint.com/personal/jnuszkiewicz_o365_cm_umk_pl/Documents/CM%20UMK/KONFERENCJE/2020/6th%20International%20Electronic%20Conference%20on%20Medicinal%20Chemistry%20-%2011.2020/Graphical%20abstrac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mkt-my.sharepoint.com/personal/jnuszkiewicz_o365_cm_umk_pl/Documents/CM%20UMK/KONFERENCJE/2020/6th%20International%20Electronic%20Conference%20on%20Medicinal%20Chemistry%20-%2011.2020/Graphical%20abstrac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mkt-my.sharepoint.com/personal/jnuszkiewicz_o365_cm_umk_pl/Documents/CM%20UMK/KONFERENCJE/2020/ecmc2020%20-%2011.2020/Graphical%20abstract%20i%20inn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a:t>Leptin concentration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'[Graphical abstract.xlsx]Arkusz1'!$A$2</c:f>
              <c:strCache>
                <c:ptCount val="1"/>
                <c:pt idx="0">
                  <c:v>Patients with nasopharyngeal carcinoma</c:v>
                </c:pt>
              </c:strCache>
            </c:strRef>
          </c:tx>
          <c:spPr>
            <a:solidFill>
              <a:schemeClr val="accent1"/>
            </a:solidFill>
            <a:ln>
              <a:noFill/>
            </a:ln>
            <a:effectLst/>
          </c:spPr>
          <c:invertIfNegative val="0"/>
          <c:errBars>
            <c:errBarType val="both"/>
            <c:errValType val="cust"/>
            <c:noEndCap val="0"/>
            <c:plus>
              <c:numRef>
                <c:f>'[Graphical abstract.xlsx]Arkusz1'!$B$6</c:f>
                <c:numCache>
                  <c:formatCode>General</c:formatCode>
                  <c:ptCount val="1"/>
                  <c:pt idx="0">
                    <c:v>3.1787348384747878</c:v>
                  </c:pt>
                </c:numCache>
              </c:numRef>
            </c:plus>
            <c:minus>
              <c:numRef>
                <c:f>'[Graphical abstract.xlsx]Arkusz1'!$B$6</c:f>
                <c:numCache>
                  <c:formatCode>General</c:formatCode>
                  <c:ptCount val="1"/>
                  <c:pt idx="0">
                    <c:v>3.1787348384747878</c:v>
                  </c:pt>
                </c:numCache>
              </c:numRef>
            </c:minus>
            <c:spPr>
              <a:noFill/>
              <a:ln w="9525" cap="flat" cmpd="sng" algn="ctr">
                <a:solidFill>
                  <a:schemeClr val="tx1">
                    <a:lumMod val="65000"/>
                    <a:lumOff val="35000"/>
                  </a:schemeClr>
                </a:solidFill>
                <a:round/>
              </a:ln>
              <a:effectLst/>
            </c:spPr>
          </c:errBars>
          <c:cat>
            <c:strRef>
              <c:f>'[Graphical abstract.xlsx]Arkusz1'!$B$1</c:f>
              <c:strCache>
                <c:ptCount val="1"/>
                <c:pt idx="0">
                  <c:v>Leptin</c:v>
                </c:pt>
              </c:strCache>
            </c:strRef>
          </c:cat>
          <c:val>
            <c:numRef>
              <c:f>'[Graphical abstract.xlsx]Arkusz1'!$B$2</c:f>
              <c:numCache>
                <c:formatCode>General</c:formatCode>
                <c:ptCount val="1"/>
                <c:pt idx="0">
                  <c:v>23.5928</c:v>
                </c:pt>
              </c:numCache>
            </c:numRef>
          </c:val>
          <c:extLst>
            <c:ext xmlns:c16="http://schemas.microsoft.com/office/drawing/2014/chart" uri="{C3380CC4-5D6E-409C-BE32-E72D297353CC}">
              <c16:uniqueId val="{00000000-2256-4820-BC4E-D023A68E4F55}"/>
            </c:ext>
          </c:extLst>
        </c:ser>
        <c:ser>
          <c:idx val="1"/>
          <c:order val="1"/>
          <c:tx>
            <c:strRef>
              <c:f>'[Graphical abstract.xlsx]Arkusz1'!$A$3</c:f>
              <c:strCache>
                <c:ptCount val="1"/>
                <c:pt idx="0">
                  <c:v>Control group</c:v>
                </c:pt>
              </c:strCache>
            </c:strRef>
          </c:tx>
          <c:spPr>
            <a:solidFill>
              <a:schemeClr val="accent2"/>
            </a:solidFill>
            <a:ln>
              <a:noFill/>
            </a:ln>
            <a:effectLst/>
          </c:spPr>
          <c:invertIfNegative val="0"/>
          <c:errBars>
            <c:errBarType val="both"/>
            <c:errValType val="cust"/>
            <c:noEndCap val="0"/>
            <c:plus>
              <c:numRef>
                <c:f>'[Graphical abstract.xlsx]Arkusz1'!$B$7</c:f>
                <c:numCache>
                  <c:formatCode>General</c:formatCode>
                  <c:ptCount val="1"/>
                  <c:pt idx="0">
                    <c:v>5.3002976319110706</c:v>
                  </c:pt>
                </c:numCache>
              </c:numRef>
            </c:plus>
            <c:minus>
              <c:numRef>
                <c:f>'[Graphical abstract.xlsx]Arkusz1'!$B$7</c:f>
                <c:numCache>
                  <c:formatCode>General</c:formatCode>
                  <c:ptCount val="1"/>
                  <c:pt idx="0">
                    <c:v>5.3002976319110706</c:v>
                  </c:pt>
                </c:numCache>
              </c:numRef>
            </c:minus>
            <c:spPr>
              <a:noFill/>
              <a:ln w="9525" cap="flat" cmpd="sng" algn="ctr">
                <a:solidFill>
                  <a:schemeClr val="tx1">
                    <a:lumMod val="65000"/>
                    <a:lumOff val="35000"/>
                  </a:schemeClr>
                </a:solidFill>
                <a:round/>
              </a:ln>
              <a:effectLst/>
            </c:spPr>
          </c:errBars>
          <c:cat>
            <c:strRef>
              <c:f>'[Graphical abstract.xlsx]Arkusz1'!$B$1</c:f>
              <c:strCache>
                <c:ptCount val="1"/>
                <c:pt idx="0">
                  <c:v>Leptin</c:v>
                </c:pt>
              </c:strCache>
            </c:strRef>
          </c:cat>
          <c:val>
            <c:numRef>
              <c:f>'[Graphical abstract.xlsx]Arkusz1'!$B$3</c:f>
              <c:numCache>
                <c:formatCode>General</c:formatCode>
                <c:ptCount val="1"/>
                <c:pt idx="0">
                  <c:v>40.8005</c:v>
                </c:pt>
              </c:numCache>
            </c:numRef>
          </c:val>
          <c:extLst>
            <c:ext xmlns:c16="http://schemas.microsoft.com/office/drawing/2014/chart" uri="{C3380CC4-5D6E-409C-BE32-E72D297353CC}">
              <c16:uniqueId val="{00000001-2256-4820-BC4E-D023A68E4F55}"/>
            </c:ext>
          </c:extLst>
        </c:ser>
        <c:dLbls>
          <c:showLegendKey val="0"/>
          <c:showVal val="0"/>
          <c:showCatName val="0"/>
          <c:showSerName val="0"/>
          <c:showPercent val="0"/>
          <c:showBubbleSize val="0"/>
        </c:dLbls>
        <c:gapWidth val="422"/>
        <c:axId val="165300255"/>
        <c:axId val="170565039"/>
      </c:barChart>
      <c:catAx>
        <c:axId val="16530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0565039"/>
        <c:crosses val="autoZero"/>
        <c:auto val="1"/>
        <c:lblAlgn val="ctr"/>
        <c:lblOffset val="100"/>
        <c:noMultiLvlLbl val="0"/>
      </c:catAx>
      <c:valAx>
        <c:axId val="17056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a:t>Leptin concentration [ng/ml]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65300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a:t>Omentin-1 concentration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'[Graphical abstract.xlsx]Arkusz1'!$A$2</c:f>
              <c:strCache>
                <c:ptCount val="1"/>
                <c:pt idx="0">
                  <c:v>Patients with nasopharyngeal carcinoma</c:v>
                </c:pt>
              </c:strCache>
            </c:strRef>
          </c:tx>
          <c:spPr>
            <a:solidFill>
              <a:schemeClr val="accent1"/>
            </a:solidFill>
            <a:ln>
              <a:noFill/>
            </a:ln>
            <a:effectLst/>
          </c:spPr>
          <c:invertIfNegative val="0"/>
          <c:errBars>
            <c:errBarType val="both"/>
            <c:errValType val="cust"/>
            <c:noEndCap val="0"/>
            <c:plus>
              <c:numRef>
                <c:f>'[Graphical abstract.xlsx]Arkusz1'!$C$6</c:f>
                <c:numCache>
                  <c:formatCode>General</c:formatCode>
                  <c:ptCount val="1"/>
                  <c:pt idx="0">
                    <c:v>67.175140815334402</c:v>
                  </c:pt>
                </c:numCache>
              </c:numRef>
            </c:plus>
            <c:minus>
              <c:numRef>
                <c:f>'[Graphical abstract.xlsx]Arkusz1'!$C$6</c:f>
                <c:numCache>
                  <c:formatCode>General</c:formatCode>
                  <c:ptCount val="1"/>
                  <c:pt idx="0">
                    <c:v>67.175140815334402</c:v>
                  </c:pt>
                </c:numCache>
              </c:numRef>
            </c:minus>
            <c:spPr>
              <a:noFill/>
              <a:ln w="9525" cap="flat" cmpd="sng" algn="ctr">
                <a:solidFill>
                  <a:schemeClr val="tx1">
                    <a:lumMod val="65000"/>
                    <a:lumOff val="35000"/>
                  </a:schemeClr>
                </a:solidFill>
                <a:round/>
              </a:ln>
              <a:effectLst/>
            </c:spPr>
          </c:errBars>
          <c:cat>
            <c:strRef>
              <c:f>'[Graphical abstract.xlsx]Arkusz1'!$C$1</c:f>
              <c:strCache>
                <c:ptCount val="1"/>
                <c:pt idx="0">
                  <c:v>Omentin-1</c:v>
                </c:pt>
              </c:strCache>
            </c:strRef>
          </c:cat>
          <c:val>
            <c:numRef>
              <c:f>'[Graphical abstract.xlsx]Arkusz1'!$C$2</c:f>
              <c:numCache>
                <c:formatCode>General</c:formatCode>
                <c:ptCount val="1"/>
                <c:pt idx="0">
                  <c:v>703.60839999999996</c:v>
                </c:pt>
              </c:numCache>
            </c:numRef>
          </c:val>
          <c:extLst>
            <c:ext xmlns:c16="http://schemas.microsoft.com/office/drawing/2014/chart" uri="{C3380CC4-5D6E-409C-BE32-E72D297353CC}">
              <c16:uniqueId val="{00000000-D968-4BDF-8A93-FEF40D36F895}"/>
            </c:ext>
          </c:extLst>
        </c:ser>
        <c:ser>
          <c:idx val="1"/>
          <c:order val="1"/>
          <c:tx>
            <c:strRef>
              <c:f>'[Graphical abstract.xlsx]Arkusz1'!$A$3</c:f>
              <c:strCache>
                <c:ptCount val="1"/>
                <c:pt idx="0">
                  <c:v>Control group</c:v>
                </c:pt>
              </c:strCache>
            </c:strRef>
          </c:tx>
          <c:spPr>
            <a:solidFill>
              <a:schemeClr val="accent2"/>
            </a:solidFill>
            <a:ln>
              <a:noFill/>
            </a:ln>
            <a:effectLst/>
          </c:spPr>
          <c:invertIfNegative val="0"/>
          <c:errBars>
            <c:errBarType val="both"/>
            <c:errValType val="cust"/>
            <c:noEndCap val="0"/>
            <c:plus>
              <c:numRef>
                <c:f>'[Graphical abstract.xlsx]Arkusz1'!$C$7</c:f>
                <c:numCache>
                  <c:formatCode>General</c:formatCode>
                  <c:ptCount val="1"/>
                  <c:pt idx="0">
                    <c:v>41.85252131796905</c:v>
                  </c:pt>
                </c:numCache>
              </c:numRef>
            </c:plus>
            <c:minus>
              <c:numRef>
                <c:f>'[Graphical abstract.xlsx]Arkusz1'!$C$7</c:f>
                <c:numCache>
                  <c:formatCode>General</c:formatCode>
                  <c:ptCount val="1"/>
                  <c:pt idx="0">
                    <c:v>41.85252131796905</c:v>
                  </c:pt>
                </c:numCache>
              </c:numRef>
            </c:minus>
            <c:spPr>
              <a:noFill/>
              <a:ln w="9525" cap="flat" cmpd="sng" algn="ctr">
                <a:solidFill>
                  <a:schemeClr val="tx1">
                    <a:lumMod val="65000"/>
                    <a:lumOff val="35000"/>
                  </a:schemeClr>
                </a:solidFill>
                <a:round/>
              </a:ln>
              <a:effectLst/>
            </c:spPr>
          </c:errBars>
          <c:cat>
            <c:strRef>
              <c:f>'[Graphical abstract.xlsx]Arkusz1'!$C$1</c:f>
              <c:strCache>
                <c:ptCount val="1"/>
                <c:pt idx="0">
                  <c:v>Omentin-1</c:v>
                </c:pt>
              </c:strCache>
            </c:strRef>
          </c:cat>
          <c:val>
            <c:numRef>
              <c:f>'[Graphical abstract.xlsx]Arkusz1'!$C$3</c:f>
              <c:numCache>
                <c:formatCode>General</c:formatCode>
                <c:ptCount val="1"/>
                <c:pt idx="0">
                  <c:v>597.52850000000001</c:v>
                </c:pt>
              </c:numCache>
            </c:numRef>
          </c:val>
          <c:extLst>
            <c:ext xmlns:c16="http://schemas.microsoft.com/office/drawing/2014/chart" uri="{C3380CC4-5D6E-409C-BE32-E72D297353CC}">
              <c16:uniqueId val="{00000001-D968-4BDF-8A93-FEF40D36F895}"/>
            </c:ext>
          </c:extLst>
        </c:ser>
        <c:dLbls>
          <c:showLegendKey val="0"/>
          <c:showVal val="0"/>
          <c:showCatName val="0"/>
          <c:showSerName val="0"/>
          <c:showPercent val="0"/>
          <c:showBubbleSize val="0"/>
        </c:dLbls>
        <c:gapWidth val="422"/>
        <c:axId val="165300255"/>
        <c:axId val="170565039"/>
      </c:barChart>
      <c:catAx>
        <c:axId val="16530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0565039"/>
        <c:crosses val="autoZero"/>
        <c:auto val="1"/>
        <c:lblAlgn val="ctr"/>
        <c:lblOffset val="100"/>
        <c:noMultiLvlLbl val="0"/>
      </c:catAx>
      <c:valAx>
        <c:axId val="17056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a:t>Omentin-1 concentration [ng/ml]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65300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a:t>Osteopontin concentration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'[Graphical abstract.xlsx]Arkusz1'!$A$2</c:f>
              <c:strCache>
                <c:ptCount val="1"/>
                <c:pt idx="0">
                  <c:v>Patients with nasopharyngeal carcinoma</c:v>
                </c:pt>
              </c:strCache>
            </c:strRef>
          </c:tx>
          <c:spPr>
            <a:solidFill>
              <a:schemeClr val="accent1"/>
            </a:solidFill>
            <a:ln>
              <a:noFill/>
            </a:ln>
            <a:effectLst/>
          </c:spPr>
          <c:invertIfNegative val="0"/>
          <c:errBars>
            <c:errBarType val="both"/>
            <c:errValType val="cust"/>
            <c:noEndCap val="0"/>
            <c:plus>
              <c:numRef>
                <c:f>'[Graphical abstract.xlsx]Arkusz1'!$D$6</c:f>
                <c:numCache>
                  <c:formatCode>General</c:formatCode>
                  <c:ptCount val="1"/>
                  <c:pt idx="0">
                    <c:v>2.5779061710362279</c:v>
                  </c:pt>
                </c:numCache>
              </c:numRef>
            </c:plus>
            <c:minus>
              <c:numRef>
                <c:f>'[Graphical abstract.xlsx]Arkusz1'!$D$6</c:f>
                <c:numCache>
                  <c:formatCode>General</c:formatCode>
                  <c:ptCount val="1"/>
                  <c:pt idx="0">
                    <c:v>2.5779061710362279</c:v>
                  </c:pt>
                </c:numCache>
              </c:numRef>
            </c:minus>
            <c:spPr>
              <a:noFill/>
              <a:ln w="9525" cap="flat" cmpd="sng" algn="ctr">
                <a:solidFill>
                  <a:schemeClr val="tx1">
                    <a:lumMod val="65000"/>
                    <a:lumOff val="35000"/>
                  </a:schemeClr>
                </a:solidFill>
                <a:round/>
              </a:ln>
              <a:effectLst/>
            </c:spPr>
          </c:errBars>
          <c:cat>
            <c:strRef>
              <c:f>'[Graphical abstract.xlsx]Arkusz1'!$D$1</c:f>
              <c:strCache>
                <c:ptCount val="1"/>
                <c:pt idx="0">
                  <c:v>Osteopontin</c:v>
                </c:pt>
              </c:strCache>
            </c:strRef>
          </c:cat>
          <c:val>
            <c:numRef>
              <c:f>'[Graphical abstract.xlsx]Arkusz1'!$D$2</c:f>
              <c:numCache>
                <c:formatCode>General</c:formatCode>
                <c:ptCount val="1"/>
                <c:pt idx="0">
                  <c:v>14.408399999999999</c:v>
                </c:pt>
              </c:numCache>
            </c:numRef>
          </c:val>
          <c:extLst>
            <c:ext xmlns:c16="http://schemas.microsoft.com/office/drawing/2014/chart" uri="{C3380CC4-5D6E-409C-BE32-E72D297353CC}">
              <c16:uniqueId val="{00000000-FA6E-4C03-88F4-99111EA0AD39}"/>
            </c:ext>
          </c:extLst>
        </c:ser>
        <c:ser>
          <c:idx val="1"/>
          <c:order val="1"/>
          <c:tx>
            <c:strRef>
              <c:f>'[Graphical abstract.xlsx]Arkusz1'!$A$3</c:f>
              <c:strCache>
                <c:ptCount val="1"/>
                <c:pt idx="0">
                  <c:v>Control group</c:v>
                </c:pt>
              </c:strCache>
            </c:strRef>
          </c:tx>
          <c:spPr>
            <a:solidFill>
              <a:schemeClr val="accent2"/>
            </a:solidFill>
            <a:ln>
              <a:noFill/>
            </a:ln>
            <a:effectLst/>
          </c:spPr>
          <c:invertIfNegative val="0"/>
          <c:errBars>
            <c:errBarType val="both"/>
            <c:errValType val="cust"/>
            <c:noEndCap val="0"/>
            <c:plus>
              <c:numRef>
                <c:f>'[Graphical abstract.xlsx]Arkusz1'!$D$7</c:f>
                <c:numCache>
                  <c:formatCode>General</c:formatCode>
                  <c:ptCount val="1"/>
                  <c:pt idx="0">
                    <c:v>0.71698266697099533</c:v>
                  </c:pt>
                </c:numCache>
              </c:numRef>
            </c:plus>
            <c:minus>
              <c:numRef>
                <c:f>'[Graphical abstract.xlsx]Arkusz1'!$D$7</c:f>
                <c:numCache>
                  <c:formatCode>General</c:formatCode>
                  <c:ptCount val="1"/>
                  <c:pt idx="0">
                    <c:v>0.71698266697099533</c:v>
                  </c:pt>
                </c:numCache>
              </c:numRef>
            </c:minus>
            <c:spPr>
              <a:noFill/>
              <a:ln w="9525" cap="flat" cmpd="sng" algn="ctr">
                <a:solidFill>
                  <a:schemeClr val="tx1">
                    <a:lumMod val="65000"/>
                    <a:lumOff val="35000"/>
                  </a:schemeClr>
                </a:solidFill>
                <a:round/>
              </a:ln>
              <a:effectLst/>
            </c:spPr>
          </c:errBars>
          <c:cat>
            <c:strRef>
              <c:f>'[Graphical abstract.xlsx]Arkusz1'!$D$1</c:f>
              <c:strCache>
                <c:ptCount val="1"/>
                <c:pt idx="0">
                  <c:v>Osteopontin</c:v>
                </c:pt>
              </c:strCache>
            </c:strRef>
          </c:cat>
          <c:val>
            <c:numRef>
              <c:f>'[Graphical abstract.xlsx]Arkusz1'!$D$3</c:f>
              <c:numCache>
                <c:formatCode>General</c:formatCode>
                <c:ptCount val="1"/>
                <c:pt idx="0">
                  <c:v>8.7275000000000009</c:v>
                </c:pt>
              </c:numCache>
            </c:numRef>
          </c:val>
          <c:extLst>
            <c:ext xmlns:c16="http://schemas.microsoft.com/office/drawing/2014/chart" uri="{C3380CC4-5D6E-409C-BE32-E72D297353CC}">
              <c16:uniqueId val="{00000001-FA6E-4C03-88F4-99111EA0AD39}"/>
            </c:ext>
          </c:extLst>
        </c:ser>
        <c:dLbls>
          <c:showLegendKey val="0"/>
          <c:showVal val="0"/>
          <c:showCatName val="0"/>
          <c:showSerName val="0"/>
          <c:showPercent val="0"/>
          <c:showBubbleSize val="0"/>
        </c:dLbls>
        <c:gapWidth val="422"/>
        <c:axId val="165300255"/>
        <c:axId val="170565039"/>
      </c:barChart>
      <c:catAx>
        <c:axId val="16530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0565039"/>
        <c:crosses val="autoZero"/>
        <c:auto val="1"/>
        <c:lblAlgn val="ctr"/>
        <c:lblOffset val="100"/>
        <c:noMultiLvlLbl val="0"/>
      </c:catAx>
      <c:valAx>
        <c:axId val="17056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a:t>Osteopontin concentration [ng/ml]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65300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pl-PL" b="1">
                <a:solidFill>
                  <a:schemeClr val="tx1"/>
                </a:solidFill>
              </a:rPr>
              <a:t>Leptin concentration</a:t>
            </a:r>
          </a:p>
        </c:rich>
      </c:tx>
      <c:layout>
        <c:manualLayout>
          <c:xMode val="edge"/>
          <c:yMode val="edge"/>
          <c:x val="8.5873632753878146E-2"/>
          <c:y val="2.27272727272727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pl-PL"/>
        </a:p>
      </c:txPr>
    </c:title>
    <c:autoTitleDeleted val="0"/>
    <c:plotArea>
      <c:layout/>
      <c:barChart>
        <c:barDir val="col"/>
        <c:grouping val="clustered"/>
        <c:varyColors val="0"/>
        <c:ser>
          <c:idx val="0"/>
          <c:order val="0"/>
          <c:tx>
            <c:strRef>
              <c:f>'Graphical Abstract'!$A$2</c:f>
              <c:strCache>
                <c:ptCount val="1"/>
                <c:pt idx="0">
                  <c:v>Patients with nasopharyngeal carcinoma</c:v>
                </c:pt>
              </c:strCache>
            </c:strRef>
          </c:tx>
          <c:spPr>
            <a:solidFill>
              <a:schemeClr val="accent1"/>
            </a:solidFill>
            <a:ln>
              <a:noFill/>
            </a:ln>
            <a:effectLst/>
          </c:spPr>
          <c:invertIfNegative val="0"/>
          <c:errBars>
            <c:errBarType val="both"/>
            <c:errValType val="cust"/>
            <c:noEndCap val="0"/>
            <c:plus>
              <c:numRef>
                <c:f>'Graphical Abstract'!$B$6</c:f>
                <c:numCache>
                  <c:formatCode>General</c:formatCode>
                  <c:ptCount val="1"/>
                  <c:pt idx="0">
                    <c:v>3.1787348384747878</c:v>
                  </c:pt>
                </c:numCache>
              </c:numRef>
            </c:plus>
            <c:minus>
              <c:numRef>
                <c:f>'Graphical Abstract'!$B$6</c:f>
                <c:numCache>
                  <c:formatCode>General</c:formatCode>
                  <c:ptCount val="1"/>
                  <c:pt idx="0">
                    <c:v>3.1787348384747878</c:v>
                  </c:pt>
                </c:numCache>
              </c:numRef>
            </c:minus>
            <c:spPr>
              <a:noFill/>
              <a:ln w="9525" cap="flat" cmpd="sng" algn="ctr">
                <a:solidFill>
                  <a:schemeClr val="tx1">
                    <a:lumMod val="65000"/>
                    <a:lumOff val="35000"/>
                  </a:schemeClr>
                </a:solidFill>
                <a:round/>
              </a:ln>
              <a:effectLst/>
            </c:spPr>
          </c:errBars>
          <c:cat>
            <c:strRef>
              <c:f>'Graphical Abstract'!$B$1</c:f>
              <c:strCache>
                <c:ptCount val="1"/>
                <c:pt idx="0">
                  <c:v>Leptin</c:v>
                </c:pt>
              </c:strCache>
            </c:strRef>
          </c:cat>
          <c:val>
            <c:numRef>
              <c:f>'Graphical Abstract'!$B$2</c:f>
              <c:numCache>
                <c:formatCode>General</c:formatCode>
                <c:ptCount val="1"/>
                <c:pt idx="0">
                  <c:v>23.5928</c:v>
                </c:pt>
              </c:numCache>
            </c:numRef>
          </c:val>
          <c:extLst>
            <c:ext xmlns:c16="http://schemas.microsoft.com/office/drawing/2014/chart" uri="{C3380CC4-5D6E-409C-BE32-E72D297353CC}">
              <c16:uniqueId val="{00000000-CF09-4D2F-BC34-AEB9B5B959C0}"/>
            </c:ext>
          </c:extLst>
        </c:ser>
        <c:ser>
          <c:idx val="1"/>
          <c:order val="1"/>
          <c:tx>
            <c:strRef>
              <c:f>'Graphical Abstract'!$A$3</c:f>
              <c:strCache>
                <c:ptCount val="1"/>
                <c:pt idx="0">
                  <c:v>Control group</c:v>
                </c:pt>
              </c:strCache>
            </c:strRef>
          </c:tx>
          <c:spPr>
            <a:solidFill>
              <a:schemeClr val="accent2"/>
            </a:solidFill>
            <a:ln>
              <a:noFill/>
            </a:ln>
            <a:effectLst/>
          </c:spPr>
          <c:invertIfNegative val="0"/>
          <c:errBars>
            <c:errBarType val="both"/>
            <c:errValType val="cust"/>
            <c:noEndCap val="0"/>
            <c:plus>
              <c:numRef>
                <c:f>'Graphical Abstract'!$B$7</c:f>
                <c:numCache>
                  <c:formatCode>General</c:formatCode>
                  <c:ptCount val="1"/>
                  <c:pt idx="0">
                    <c:v>5.3002976319110706</c:v>
                  </c:pt>
                </c:numCache>
              </c:numRef>
            </c:plus>
            <c:minus>
              <c:numRef>
                <c:f>'Graphical Abstract'!$B$7</c:f>
                <c:numCache>
                  <c:formatCode>General</c:formatCode>
                  <c:ptCount val="1"/>
                  <c:pt idx="0">
                    <c:v>5.3002976319110706</c:v>
                  </c:pt>
                </c:numCache>
              </c:numRef>
            </c:minus>
            <c:spPr>
              <a:noFill/>
              <a:ln w="9525" cap="flat" cmpd="sng" algn="ctr">
                <a:solidFill>
                  <a:schemeClr val="tx1">
                    <a:lumMod val="65000"/>
                    <a:lumOff val="35000"/>
                  </a:schemeClr>
                </a:solidFill>
                <a:round/>
              </a:ln>
              <a:effectLst/>
            </c:spPr>
          </c:errBars>
          <c:cat>
            <c:strRef>
              <c:f>'Graphical Abstract'!$B$1</c:f>
              <c:strCache>
                <c:ptCount val="1"/>
                <c:pt idx="0">
                  <c:v>Leptin</c:v>
                </c:pt>
              </c:strCache>
            </c:strRef>
          </c:cat>
          <c:val>
            <c:numRef>
              <c:f>'Graphical Abstract'!$B$3</c:f>
              <c:numCache>
                <c:formatCode>General</c:formatCode>
                <c:ptCount val="1"/>
                <c:pt idx="0">
                  <c:v>40.8005</c:v>
                </c:pt>
              </c:numCache>
            </c:numRef>
          </c:val>
          <c:extLst>
            <c:ext xmlns:c16="http://schemas.microsoft.com/office/drawing/2014/chart" uri="{C3380CC4-5D6E-409C-BE32-E72D297353CC}">
              <c16:uniqueId val="{00000001-CF09-4D2F-BC34-AEB9B5B959C0}"/>
            </c:ext>
          </c:extLst>
        </c:ser>
        <c:dLbls>
          <c:showLegendKey val="0"/>
          <c:showVal val="0"/>
          <c:showCatName val="0"/>
          <c:showSerName val="0"/>
          <c:showPercent val="0"/>
          <c:showBubbleSize val="0"/>
        </c:dLbls>
        <c:gapWidth val="422"/>
        <c:axId val="165300255"/>
        <c:axId val="170565039"/>
      </c:barChart>
      <c:catAx>
        <c:axId val="16530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70565039"/>
        <c:crosses val="autoZero"/>
        <c:auto val="1"/>
        <c:lblAlgn val="ctr"/>
        <c:lblOffset val="100"/>
        <c:noMultiLvlLbl val="0"/>
      </c:catAx>
      <c:valAx>
        <c:axId val="17056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pl-PL">
                    <a:solidFill>
                      <a:schemeClr val="tx1"/>
                    </a:solidFill>
                  </a:rPr>
                  <a:t>Leptin concentration [ng/ml]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65300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pl-PL" b="1">
                <a:solidFill>
                  <a:schemeClr val="tx1"/>
                </a:solidFill>
              </a:rPr>
              <a:t>Omentin-1 concentration</a:t>
            </a:r>
          </a:p>
        </c:rich>
      </c:tx>
      <c:layout>
        <c:manualLayout>
          <c:xMode val="edge"/>
          <c:yMode val="edge"/>
          <c:x val="0.10367586479318319"/>
          <c:y val="2.27354099534550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pl-PL"/>
        </a:p>
      </c:txPr>
    </c:title>
    <c:autoTitleDeleted val="0"/>
    <c:plotArea>
      <c:layout/>
      <c:barChart>
        <c:barDir val="col"/>
        <c:grouping val="clustered"/>
        <c:varyColors val="0"/>
        <c:ser>
          <c:idx val="0"/>
          <c:order val="0"/>
          <c:tx>
            <c:strRef>
              <c:f>'Graphical Abstract'!$A$2</c:f>
              <c:strCache>
                <c:ptCount val="1"/>
                <c:pt idx="0">
                  <c:v>Patients with nasopharyngeal carcinoma</c:v>
                </c:pt>
              </c:strCache>
            </c:strRef>
          </c:tx>
          <c:spPr>
            <a:solidFill>
              <a:schemeClr val="accent1"/>
            </a:solidFill>
            <a:ln>
              <a:noFill/>
            </a:ln>
            <a:effectLst/>
          </c:spPr>
          <c:invertIfNegative val="0"/>
          <c:errBars>
            <c:errBarType val="both"/>
            <c:errValType val="cust"/>
            <c:noEndCap val="0"/>
            <c:plus>
              <c:numRef>
                <c:f>'Graphical Abstract'!$C$6</c:f>
                <c:numCache>
                  <c:formatCode>General</c:formatCode>
                  <c:ptCount val="1"/>
                  <c:pt idx="0">
                    <c:v>67.175140815334402</c:v>
                  </c:pt>
                </c:numCache>
              </c:numRef>
            </c:plus>
            <c:minus>
              <c:numRef>
                <c:f>'Graphical Abstract'!$C$6</c:f>
                <c:numCache>
                  <c:formatCode>General</c:formatCode>
                  <c:ptCount val="1"/>
                  <c:pt idx="0">
                    <c:v>67.175140815334402</c:v>
                  </c:pt>
                </c:numCache>
              </c:numRef>
            </c:minus>
            <c:spPr>
              <a:noFill/>
              <a:ln w="9525" cap="flat" cmpd="sng" algn="ctr">
                <a:solidFill>
                  <a:schemeClr val="tx1">
                    <a:lumMod val="65000"/>
                    <a:lumOff val="35000"/>
                  </a:schemeClr>
                </a:solidFill>
                <a:round/>
              </a:ln>
              <a:effectLst/>
            </c:spPr>
          </c:errBars>
          <c:cat>
            <c:strRef>
              <c:f>'Graphical Abstract'!$C$1</c:f>
              <c:strCache>
                <c:ptCount val="1"/>
                <c:pt idx="0">
                  <c:v>Omentin-1</c:v>
                </c:pt>
              </c:strCache>
            </c:strRef>
          </c:cat>
          <c:val>
            <c:numRef>
              <c:f>'Graphical Abstract'!$C$2</c:f>
              <c:numCache>
                <c:formatCode>General</c:formatCode>
                <c:ptCount val="1"/>
                <c:pt idx="0">
                  <c:v>703.60839999999996</c:v>
                </c:pt>
              </c:numCache>
            </c:numRef>
          </c:val>
          <c:extLst>
            <c:ext xmlns:c16="http://schemas.microsoft.com/office/drawing/2014/chart" uri="{C3380CC4-5D6E-409C-BE32-E72D297353CC}">
              <c16:uniqueId val="{00000000-286D-48B1-85D8-5321B1F3B2C3}"/>
            </c:ext>
          </c:extLst>
        </c:ser>
        <c:ser>
          <c:idx val="1"/>
          <c:order val="1"/>
          <c:tx>
            <c:strRef>
              <c:f>'Graphical Abstract'!$A$3</c:f>
              <c:strCache>
                <c:ptCount val="1"/>
                <c:pt idx="0">
                  <c:v>Control group</c:v>
                </c:pt>
              </c:strCache>
            </c:strRef>
          </c:tx>
          <c:spPr>
            <a:solidFill>
              <a:schemeClr val="accent2"/>
            </a:solidFill>
            <a:ln>
              <a:noFill/>
            </a:ln>
            <a:effectLst/>
          </c:spPr>
          <c:invertIfNegative val="0"/>
          <c:errBars>
            <c:errBarType val="both"/>
            <c:errValType val="cust"/>
            <c:noEndCap val="0"/>
            <c:plus>
              <c:numRef>
                <c:f>'Graphical Abstract'!$C$7</c:f>
                <c:numCache>
                  <c:formatCode>General</c:formatCode>
                  <c:ptCount val="1"/>
                  <c:pt idx="0">
                    <c:v>41.85252131796905</c:v>
                  </c:pt>
                </c:numCache>
              </c:numRef>
            </c:plus>
            <c:minus>
              <c:numRef>
                <c:f>'Graphical Abstract'!$C$7</c:f>
                <c:numCache>
                  <c:formatCode>General</c:formatCode>
                  <c:ptCount val="1"/>
                  <c:pt idx="0">
                    <c:v>41.85252131796905</c:v>
                  </c:pt>
                </c:numCache>
              </c:numRef>
            </c:minus>
            <c:spPr>
              <a:noFill/>
              <a:ln w="9525" cap="flat" cmpd="sng" algn="ctr">
                <a:solidFill>
                  <a:schemeClr val="tx1">
                    <a:lumMod val="65000"/>
                    <a:lumOff val="35000"/>
                  </a:schemeClr>
                </a:solidFill>
                <a:round/>
              </a:ln>
              <a:effectLst/>
            </c:spPr>
          </c:errBars>
          <c:cat>
            <c:strRef>
              <c:f>'Graphical Abstract'!$C$1</c:f>
              <c:strCache>
                <c:ptCount val="1"/>
                <c:pt idx="0">
                  <c:v>Omentin-1</c:v>
                </c:pt>
              </c:strCache>
            </c:strRef>
          </c:cat>
          <c:val>
            <c:numRef>
              <c:f>'Graphical Abstract'!$C$3</c:f>
              <c:numCache>
                <c:formatCode>General</c:formatCode>
                <c:ptCount val="1"/>
                <c:pt idx="0">
                  <c:v>597.52850000000001</c:v>
                </c:pt>
              </c:numCache>
            </c:numRef>
          </c:val>
          <c:extLst>
            <c:ext xmlns:c16="http://schemas.microsoft.com/office/drawing/2014/chart" uri="{C3380CC4-5D6E-409C-BE32-E72D297353CC}">
              <c16:uniqueId val="{00000001-286D-48B1-85D8-5321B1F3B2C3}"/>
            </c:ext>
          </c:extLst>
        </c:ser>
        <c:dLbls>
          <c:showLegendKey val="0"/>
          <c:showVal val="0"/>
          <c:showCatName val="0"/>
          <c:showSerName val="0"/>
          <c:showPercent val="0"/>
          <c:showBubbleSize val="0"/>
        </c:dLbls>
        <c:gapWidth val="422"/>
        <c:axId val="165300255"/>
        <c:axId val="170565039"/>
      </c:barChart>
      <c:catAx>
        <c:axId val="16530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70565039"/>
        <c:crosses val="autoZero"/>
        <c:auto val="1"/>
        <c:lblAlgn val="ctr"/>
        <c:lblOffset val="100"/>
        <c:noMultiLvlLbl val="0"/>
      </c:catAx>
      <c:valAx>
        <c:axId val="17056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pl-PL">
                    <a:solidFill>
                      <a:schemeClr val="tx1"/>
                    </a:solidFill>
                  </a:rPr>
                  <a:t>Omentin-1 concentration [ng/ml]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65300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pl-PL" b="1">
                <a:solidFill>
                  <a:schemeClr val="tx1"/>
                </a:solidFill>
              </a:rPr>
              <a:t>Osteopontin concentration</a:t>
            </a:r>
          </a:p>
        </c:rich>
      </c:tx>
      <c:layout>
        <c:manualLayout>
          <c:xMode val="edge"/>
          <c:yMode val="edge"/>
          <c:x val="8.9423283110433932E-2"/>
          <c:y val="1.89461749612125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pl-PL"/>
        </a:p>
      </c:txPr>
    </c:title>
    <c:autoTitleDeleted val="0"/>
    <c:plotArea>
      <c:layout/>
      <c:barChart>
        <c:barDir val="col"/>
        <c:grouping val="clustered"/>
        <c:varyColors val="0"/>
        <c:ser>
          <c:idx val="0"/>
          <c:order val="0"/>
          <c:tx>
            <c:strRef>
              <c:f>'Graphical Abstract'!$A$2</c:f>
              <c:strCache>
                <c:ptCount val="1"/>
                <c:pt idx="0">
                  <c:v>Patients with nasopharyngeal carcinoma</c:v>
                </c:pt>
              </c:strCache>
            </c:strRef>
          </c:tx>
          <c:spPr>
            <a:solidFill>
              <a:schemeClr val="accent1"/>
            </a:solidFill>
            <a:ln>
              <a:noFill/>
            </a:ln>
            <a:effectLst/>
          </c:spPr>
          <c:invertIfNegative val="0"/>
          <c:errBars>
            <c:errBarType val="both"/>
            <c:errValType val="cust"/>
            <c:noEndCap val="0"/>
            <c:plus>
              <c:numRef>
                <c:f>'Graphical Abstract'!$D$6</c:f>
                <c:numCache>
                  <c:formatCode>General</c:formatCode>
                  <c:ptCount val="1"/>
                  <c:pt idx="0">
                    <c:v>2.5779061710362279</c:v>
                  </c:pt>
                </c:numCache>
              </c:numRef>
            </c:plus>
            <c:minus>
              <c:numRef>
                <c:f>'Graphical Abstract'!$D$6</c:f>
                <c:numCache>
                  <c:formatCode>General</c:formatCode>
                  <c:ptCount val="1"/>
                  <c:pt idx="0">
                    <c:v>2.5779061710362279</c:v>
                  </c:pt>
                </c:numCache>
              </c:numRef>
            </c:minus>
            <c:spPr>
              <a:noFill/>
              <a:ln w="9525" cap="flat" cmpd="sng" algn="ctr">
                <a:solidFill>
                  <a:schemeClr val="tx1">
                    <a:lumMod val="65000"/>
                    <a:lumOff val="35000"/>
                  </a:schemeClr>
                </a:solidFill>
                <a:round/>
              </a:ln>
              <a:effectLst/>
            </c:spPr>
          </c:errBars>
          <c:cat>
            <c:strRef>
              <c:f>'Graphical Abstract'!$D$1</c:f>
              <c:strCache>
                <c:ptCount val="1"/>
                <c:pt idx="0">
                  <c:v>Osteopontin</c:v>
                </c:pt>
              </c:strCache>
            </c:strRef>
          </c:cat>
          <c:val>
            <c:numRef>
              <c:f>'Graphical Abstract'!$D$2</c:f>
              <c:numCache>
                <c:formatCode>General</c:formatCode>
                <c:ptCount val="1"/>
                <c:pt idx="0">
                  <c:v>14.408399999999999</c:v>
                </c:pt>
              </c:numCache>
            </c:numRef>
          </c:val>
          <c:extLst>
            <c:ext xmlns:c16="http://schemas.microsoft.com/office/drawing/2014/chart" uri="{C3380CC4-5D6E-409C-BE32-E72D297353CC}">
              <c16:uniqueId val="{00000000-B81B-4464-8530-7DA014F3A3DC}"/>
            </c:ext>
          </c:extLst>
        </c:ser>
        <c:ser>
          <c:idx val="1"/>
          <c:order val="1"/>
          <c:tx>
            <c:strRef>
              <c:f>'Graphical Abstract'!$A$3</c:f>
              <c:strCache>
                <c:ptCount val="1"/>
                <c:pt idx="0">
                  <c:v>Control group</c:v>
                </c:pt>
              </c:strCache>
            </c:strRef>
          </c:tx>
          <c:spPr>
            <a:solidFill>
              <a:schemeClr val="accent2"/>
            </a:solidFill>
            <a:ln>
              <a:noFill/>
            </a:ln>
            <a:effectLst/>
          </c:spPr>
          <c:invertIfNegative val="0"/>
          <c:errBars>
            <c:errBarType val="both"/>
            <c:errValType val="cust"/>
            <c:noEndCap val="0"/>
            <c:plus>
              <c:numRef>
                <c:f>'Graphical Abstract'!$D$7</c:f>
                <c:numCache>
                  <c:formatCode>General</c:formatCode>
                  <c:ptCount val="1"/>
                  <c:pt idx="0">
                    <c:v>0.71698266697099533</c:v>
                  </c:pt>
                </c:numCache>
              </c:numRef>
            </c:plus>
            <c:minus>
              <c:numRef>
                <c:f>'Graphical Abstract'!$D$7</c:f>
                <c:numCache>
                  <c:formatCode>General</c:formatCode>
                  <c:ptCount val="1"/>
                  <c:pt idx="0">
                    <c:v>0.71698266697099533</c:v>
                  </c:pt>
                </c:numCache>
              </c:numRef>
            </c:minus>
            <c:spPr>
              <a:noFill/>
              <a:ln w="9525" cap="flat" cmpd="sng" algn="ctr">
                <a:solidFill>
                  <a:schemeClr val="tx1">
                    <a:lumMod val="65000"/>
                    <a:lumOff val="35000"/>
                  </a:schemeClr>
                </a:solidFill>
                <a:round/>
              </a:ln>
              <a:effectLst/>
            </c:spPr>
          </c:errBars>
          <c:cat>
            <c:strRef>
              <c:f>'Graphical Abstract'!$D$1</c:f>
              <c:strCache>
                <c:ptCount val="1"/>
                <c:pt idx="0">
                  <c:v>Osteopontin</c:v>
                </c:pt>
              </c:strCache>
            </c:strRef>
          </c:cat>
          <c:val>
            <c:numRef>
              <c:f>'Graphical Abstract'!$D$3</c:f>
              <c:numCache>
                <c:formatCode>General</c:formatCode>
                <c:ptCount val="1"/>
                <c:pt idx="0">
                  <c:v>8.7275000000000009</c:v>
                </c:pt>
              </c:numCache>
            </c:numRef>
          </c:val>
          <c:extLst>
            <c:ext xmlns:c16="http://schemas.microsoft.com/office/drawing/2014/chart" uri="{C3380CC4-5D6E-409C-BE32-E72D297353CC}">
              <c16:uniqueId val="{00000001-B81B-4464-8530-7DA014F3A3DC}"/>
            </c:ext>
          </c:extLst>
        </c:ser>
        <c:dLbls>
          <c:showLegendKey val="0"/>
          <c:showVal val="0"/>
          <c:showCatName val="0"/>
          <c:showSerName val="0"/>
          <c:showPercent val="0"/>
          <c:showBubbleSize val="0"/>
        </c:dLbls>
        <c:gapWidth val="422"/>
        <c:axId val="165300255"/>
        <c:axId val="170565039"/>
      </c:barChart>
      <c:catAx>
        <c:axId val="16530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70565039"/>
        <c:crosses val="autoZero"/>
        <c:auto val="1"/>
        <c:lblAlgn val="ctr"/>
        <c:lblOffset val="100"/>
        <c:noMultiLvlLbl val="0"/>
      </c:catAx>
      <c:valAx>
        <c:axId val="17056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pl-PL">
                    <a:solidFill>
                      <a:schemeClr val="tx1"/>
                    </a:solidFill>
                  </a:rPr>
                  <a:t>Osteopontin concentration [ng/ml]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65300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10/30/2020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099" y="2286000"/>
            <a:ext cx="8305800" cy="3631763"/>
          </a:xfrm>
          <a:prstGeom prst="rect">
            <a:avLst/>
          </a:prstGeom>
          <a:noFill/>
        </p:spPr>
        <p:txBody>
          <a:bodyPr wrap="square" rtlCol="0">
            <a:spAutoFit/>
          </a:bodyPr>
          <a:lstStyle/>
          <a:p>
            <a:pPr algn="ctr"/>
            <a:r>
              <a:rPr lang="en-US" sz="2400" b="1" dirty="0"/>
              <a:t>Concentration of selected adipokines and </a:t>
            </a:r>
            <a:r>
              <a:rPr lang="en-US" sz="2400" b="1" dirty="0" err="1"/>
              <a:t>osteopontin</a:t>
            </a:r>
            <a:r>
              <a:rPr lang="en-US" sz="2400" b="1" dirty="0"/>
              <a:t> in patients with nasopharyngeal carcinoma</a:t>
            </a:r>
            <a:endParaRPr lang="pl-PL" sz="2400" b="1" dirty="0"/>
          </a:p>
          <a:p>
            <a:pPr algn="ctr"/>
            <a:endParaRPr lang="fr-FR" dirty="0"/>
          </a:p>
          <a:p>
            <a:pPr algn="ctr"/>
            <a:r>
              <a:rPr lang="pl-PL" b="1" dirty="0"/>
              <a:t>Jarosław Nuszkiewicz</a:t>
            </a:r>
            <a:r>
              <a:rPr lang="it-IT" b="1" dirty="0"/>
              <a:t> </a:t>
            </a:r>
            <a:r>
              <a:rPr lang="it-IT" b="1" baseline="30000" dirty="0"/>
              <a:t>1</a:t>
            </a:r>
            <a:r>
              <a:rPr lang="it-IT" b="1" dirty="0"/>
              <a:t>*, </a:t>
            </a:r>
            <a:r>
              <a:rPr lang="pl-PL" b="1" dirty="0"/>
              <a:t>Marta Pawłowska</a:t>
            </a:r>
            <a:r>
              <a:rPr lang="it-IT" b="1" dirty="0"/>
              <a:t> </a:t>
            </a:r>
            <a:r>
              <a:rPr lang="pl-PL" b="1" baseline="30000" dirty="0"/>
              <a:t>1</a:t>
            </a:r>
            <a:r>
              <a:rPr lang="it-IT" b="1" dirty="0"/>
              <a:t>, </a:t>
            </a:r>
            <a:r>
              <a:rPr lang="pl-PL" b="1" dirty="0"/>
              <a:t>Jolanta </a:t>
            </a:r>
            <a:r>
              <a:rPr lang="pl-PL" b="1" dirty="0" err="1"/>
              <a:t>Czuczejko</a:t>
            </a:r>
            <a:r>
              <a:rPr lang="pl-PL" b="1" dirty="0"/>
              <a:t> </a:t>
            </a:r>
            <a:r>
              <a:rPr lang="it-IT" b="1" baseline="30000" dirty="0"/>
              <a:t>2</a:t>
            </a:r>
            <a:r>
              <a:rPr lang="pl-PL" b="1" dirty="0"/>
              <a:t>, </a:t>
            </a:r>
            <a:br>
              <a:rPr lang="pl-PL" b="1" dirty="0"/>
            </a:br>
            <a:r>
              <a:rPr lang="pl-PL" b="1" dirty="0"/>
              <a:t>Bogdan Małkowski</a:t>
            </a:r>
            <a:r>
              <a:rPr lang="it-IT" b="1" baseline="30000" dirty="0"/>
              <a:t> </a:t>
            </a:r>
            <a:r>
              <a:rPr lang="pl-PL" b="1" baseline="30000" dirty="0"/>
              <a:t>3</a:t>
            </a:r>
            <a:r>
              <a:rPr lang="pl-PL" b="1" dirty="0"/>
              <a:t> </a:t>
            </a:r>
            <a:r>
              <a:rPr lang="it-IT" b="1" dirty="0"/>
              <a:t>and Karolina</a:t>
            </a:r>
            <a:r>
              <a:rPr lang="pl-PL" b="1" dirty="0"/>
              <a:t> </a:t>
            </a:r>
            <a:r>
              <a:rPr lang="it-IT" b="1" dirty="0"/>
              <a:t>Szewczyk-Golec</a:t>
            </a:r>
            <a:r>
              <a:rPr lang="pl-PL" b="1" dirty="0"/>
              <a:t> </a:t>
            </a:r>
            <a:r>
              <a:rPr lang="it-IT" b="1" baseline="30000" dirty="0"/>
              <a:t>1</a:t>
            </a:r>
            <a:r>
              <a:rPr lang="it-IT" b="1" dirty="0"/>
              <a:t>*</a:t>
            </a:r>
            <a:endParaRPr lang="it-IT" b="1" baseline="30000" dirty="0"/>
          </a:p>
          <a:p>
            <a:endParaRPr lang="fr-FR" dirty="0"/>
          </a:p>
          <a:p>
            <a:pPr algn="just"/>
            <a:r>
              <a:rPr lang="en-US" sz="1600" baseline="30000" dirty="0"/>
              <a:t>1</a:t>
            </a:r>
            <a:r>
              <a:rPr lang="en-US" sz="1600" dirty="0"/>
              <a:t> Department of Medical Biology and</a:t>
            </a:r>
            <a:r>
              <a:rPr lang="pl-PL" sz="1600" dirty="0"/>
              <a:t> </a:t>
            </a:r>
            <a:r>
              <a:rPr lang="en-US" sz="1600" dirty="0"/>
              <a:t>Biochemistry, Faculty of Medicine,</a:t>
            </a:r>
            <a:r>
              <a:rPr lang="pl-PL" sz="1600" dirty="0"/>
              <a:t> </a:t>
            </a:r>
            <a:r>
              <a:rPr lang="en-US" sz="1600" dirty="0" err="1"/>
              <a:t>Ludwik</a:t>
            </a:r>
            <a:r>
              <a:rPr lang="pl-PL" sz="1600" dirty="0"/>
              <a:t> </a:t>
            </a:r>
            <a:r>
              <a:rPr lang="en-US" sz="1600" dirty="0" err="1"/>
              <a:t>Rydygier</a:t>
            </a:r>
            <a:r>
              <a:rPr lang="en-US" sz="1600" dirty="0"/>
              <a:t> Collegium </a:t>
            </a:r>
            <a:r>
              <a:rPr lang="en-US" sz="1600" dirty="0" err="1"/>
              <a:t>Medicum</a:t>
            </a:r>
            <a:r>
              <a:rPr lang="en-US" sz="1600" dirty="0"/>
              <a:t> in</a:t>
            </a:r>
            <a:r>
              <a:rPr lang="pl-PL" sz="1600" dirty="0"/>
              <a:t> </a:t>
            </a:r>
            <a:r>
              <a:rPr lang="en-US" sz="1600" dirty="0"/>
              <a:t>Bydgoszcz, Nicolaus Copernicus</a:t>
            </a:r>
            <a:r>
              <a:rPr lang="pl-PL" sz="1600" dirty="0"/>
              <a:t> </a:t>
            </a:r>
            <a:r>
              <a:rPr lang="en-US" sz="1600" dirty="0"/>
              <a:t>University in </a:t>
            </a:r>
            <a:r>
              <a:rPr lang="en-US" sz="1600" dirty="0" err="1"/>
              <a:t>Toruń</a:t>
            </a:r>
            <a:r>
              <a:rPr lang="en-US" sz="1600" dirty="0"/>
              <a:t>, Poland; </a:t>
            </a:r>
            <a:endParaRPr lang="fr-FR" sz="1600" dirty="0"/>
          </a:p>
          <a:p>
            <a:pPr algn="just"/>
            <a:r>
              <a:rPr lang="en-US" sz="1600" baseline="30000" dirty="0"/>
              <a:t>2</a:t>
            </a:r>
            <a:r>
              <a:rPr lang="en-US" sz="1600" dirty="0"/>
              <a:t> Department of Psychiatry, Faculty of Medicine, </a:t>
            </a:r>
            <a:r>
              <a:rPr lang="en-US" sz="1600" dirty="0" err="1"/>
              <a:t>Ludwik</a:t>
            </a:r>
            <a:r>
              <a:rPr lang="en-US" sz="1600" dirty="0"/>
              <a:t> </a:t>
            </a:r>
            <a:r>
              <a:rPr lang="en-US" sz="1600" dirty="0" err="1"/>
              <a:t>Rydygier</a:t>
            </a:r>
            <a:r>
              <a:rPr lang="en-US" sz="1600" dirty="0"/>
              <a:t> Collegium </a:t>
            </a:r>
            <a:r>
              <a:rPr lang="en-US" sz="1600" dirty="0" err="1"/>
              <a:t>Medicum</a:t>
            </a:r>
            <a:r>
              <a:rPr lang="en-US" sz="1600" dirty="0"/>
              <a:t> in Bydgoszcz, Nicolaus Copernicus University in </a:t>
            </a:r>
            <a:r>
              <a:rPr lang="en-US" sz="1600" dirty="0" err="1"/>
              <a:t>Toruń</a:t>
            </a:r>
            <a:r>
              <a:rPr lang="en-US" sz="1600" dirty="0"/>
              <a:t>, Poland</a:t>
            </a:r>
            <a:r>
              <a:rPr lang="pl-PL" sz="1600" dirty="0"/>
              <a:t>;</a:t>
            </a:r>
            <a:r>
              <a:rPr lang="en-US" sz="1600" dirty="0"/>
              <a:t> </a:t>
            </a:r>
            <a:endParaRPr lang="pl-PL" sz="1600" dirty="0"/>
          </a:p>
          <a:p>
            <a:pPr algn="just"/>
            <a:r>
              <a:rPr lang="pl-PL" sz="1600" baseline="30000" dirty="0"/>
              <a:t>3</a:t>
            </a:r>
            <a:r>
              <a:rPr lang="en-US" sz="1600" dirty="0"/>
              <a:t> Department of Nuclear Medicine, Oncology Centre prof. Franciszek </a:t>
            </a:r>
            <a:r>
              <a:rPr lang="en-US" sz="1600" dirty="0" err="1"/>
              <a:t>Łukaszczyk</a:t>
            </a:r>
            <a:r>
              <a:rPr lang="en-US" sz="1600" dirty="0"/>
              <a:t> Memorial Hospital, Bydgoszcz, Poland</a:t>
            </a:r>
            <a:r>
              <a:rPr lang="pl-PL" sz="1600" dirty="0"/>
              <a:t>.</a:t>
            </a:r>
            <a:r>
              <a:rPr lang="en-US" sz="1600" dirty="0"/>
              <a:t> </a:t>
            </a:r>
            <a:endParaRPr lang="fr-FR" dirty="0"/>
          </a:p>
          <a:p>
            <a:r>
              <a:rPr lang="en-US" sz="1400" b="1" dirty="0"/>
              <a:t>*</a:t>
            </a:r>
            <a:r>
              <a:rPr lang="en-US" sz="1400" dirty="0"/>
              <a:t> Corresponding author: </a:t>
            </a:r>
            <a:r>
              <a:rPr lang="fi-FI" sz="1400" dirty="0"/>
              <a:t>jnuszkiewicz@cm.umk.pl (J.N.); karosz@cm.umk.pl (K.S.-G.)</a:t>
            </a:r>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6" name="Obraz 5">
            <a:extLst>
              <a:ext uri="{FF2B5EF4-FFF2-40B4-BE49-F238E27FC236}">
                <a16:creationId xmlns:a16="http://schemas.microsoft.com/office/drawing/2014/main" id="{21CB7701-A55D-4A7F-BEE8-668ED7D0208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099" y="5934869"/>
            <a:ext cx="2487930" cy="890270"/>
          </a:xfrm>
          <a:prstGeom prst="rect">
            <a:avLst/>
          </a:prstGeom>
          <a:noFill/>
          <a:ln>
            <a:noFill/>
          </a:ln>
        </p:spPr>
      </p:pic>
      <p:pic>
        <p:nvPicPr>
          <p:cNvPr id="4" name="Obraz 3">
            <a:extLst>
              <a:ext uri="{FF2B5EF4-FFF2-40B4-BE49-F238E27FC236}">
                <a16:creationId xmlns:a16="http://schemas.microsoft.com/office/drawing/2014/main" id="{D81C83BE-2CEE-4B8F-A674-21A25C0BD8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9299" y="5934869"/>
            <a:ext cx="2895600" cy="8680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pl-PL" sz="2400" b="1" dirty="0"/>
              <a:t>D</a:t>
            </a:r>
            <a:r>
              <a:rPr lang="fr-FR" sz="2400" b="1" dirty="0"/>
              <a:t>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Prostokąt 1">
            <a:extLst>
              <a:ext uri="{FF2B5EF4-FFF2-40B4-BE49-F238E27FC236}">
                <a16:creationId xmlns:a16="http://schemas.microsoft.com/office/drawing/2014/main" id="{DD96D570-15DC-43DD-8C59-9320789BC0C7}"/>
              </a:ext>
            </a:extLst>
          </p:cNvPr>
          <p:cNvSpPr/>
          <p:nvPr/>
        </p:nvSpPr>
        <p:spPr>
          <a:xfrm>
            <a:off x="609600" y="1482377"/>
            <a:ext cx="8153400" cy="3416320"/>
          </a:xfrm>
          <a:prstGeom prst="rect">
            <a:avLst/>
          </a:prstGeom>
        </p:spPr>
        <p:txBody>
          <a:bodyPr wrap="square">
            <a:spAutoFit/>
          </a:bodyPr>
          <a:lstStyle/>
          <a:p>
            <a:pPr marL="285750" indent="-285750">
              <a:buFont typeface="Arial" panose="020B0604020202020204" pitchFamily="34" charset="0"/>
              <a:buChar char="•"/>
            </a:pPr>
            <a:r>
              <a:rPr lang="pl-PL" dirty="0" err="1"/>
              <a:t>So</a:t>
            </a:r>
            <a:r>
              <a:rPr lang="pl-PL" dirty="0"/>
              <a:t> far, the </a:t>
            </a:r>
            <a:r>
              <a:rPr lang="pl-PL" dirty="0" err="1"/>
              <a:t>concentrations</a:t>
            </a:r>
            <a:r>
              <a:rPr lang="pl-PL" dirty="0"/>
              <a:t> of </a:t>
            </a:r>
            <a:r>
              <a:rPr lang="pl-PL" dirty="0" err="1"/>
              <a:t>leptin</a:t>
            </a:r>
            <a:r>
              <a:rPr lang="pl-PL" dirty="0"/>
              <a:t> and omentin-1 </a:t>
            </a:r>
            <a:r>
              <a:rPr lang="pl-PL" dirty="0" err="1"/>
              <a:t>have</a:t>
            </a:r>
            <a:r>
              <a:rPr lang="pl-PL" dirty="0"/>
              <a:t> not </a:t>
            </a:r>
            <a:r>
              <a:rPr lang="pl-PL" dirty="0" err="1"/>
              <a:t>been</a:t>
            </a:r>
            <a:r>
              <a:rPr lang="pl-PL" dirty="0"/>
              <a:t> </a:t>
            </a:r>
            <a:r>
              <a:rPr lang="pl-PL" dirty="0" err="1"/>
              <a:t>studied</a:t>
            </a:r>
            <a:r>
              <a:rPr lang="pl-PL" dirty="0"/>
              <a:t> in </a:t>
            </a:r>
            <a:r>
              <a:rPr lang="pl-PL" dirty="0" err="1"/>
              <a:t>patients</a:t>
            </a:r>
            <a:r>
              <a:rPr lang="pl-PL" dirty="0"/>
              <a:t> with </a:t>
            </a:r>
            <a:r>
              <a:rPr lang="pl-PL" dirty="0" err="1"/>
              <a:t>nasopharyngeal</a:t>
            </a:r>
            <a:r>
              <a:rPr lang="pl-PL" dirty="0"/>
              <a:t> carcinoma .</a:t>
            </a:r>
          </a:p>
          <a:p>
            <a:pPr marL="285750" indent="-285750">
              <a:buFont typeface="Arial" panose="020B0604020202020204" pitchFamily="34" charset="0"/>
              <a:buChar char="•"/>
            </a:pPr>
            <a:r>
              <a:rPr lang="en-US" dirty="0"/>
              <a:t>Leptin concentration is strongly positively correlated with the amount of adipose tissue.</a:t>
            </a:r>
            <a:r>
              <a:rPr lang="pl-PL" dirty="0"/>
              <a:t> </a:t>
            </a:r>
            <a:r>
              <a:rPr lang="en-US" dirty="0"/>
              <a:t>Studies on other types of cancer indicate a link between leptin and the immune system and carcinogenesis.</a:t>
            </a:r>
            <a:r>
              <a:rPr lang="pl-PL" dirty="0"/>
              <a:t> </a:t>
            </a:r>
            <a:r>
              <a:rPr lang="en-US" dirty="0"/>
              <a:t>Cancer cells can</a:t>
            </a:r>
            <a:r>
              <a:rPr lang="pl-PL" dirty="0"/>
              <a:t> </a:t>
            </a:r>
            <a:r>
              <a:rPr lang="pl-PL" dirty="0" err="1"/>
              <a:t>also</a:t>
            </a:r>
            <a:r>
              <a:rPr lang="en-US" dirty="0"/>
              <a:t> become a source of leptin. Leptin, on the other hand, activates NK cells that can neutralize cancerous cells.</a:t>
            </a:r>
            <a:endParaRPr lang="pl-PL" dirty="0"/>
          </a:p>
          <a:p>
            <a:pPr marL="342900" indent="-342900">
              <a:buFont typeface="Arial" panose="020B0604020202020204" pitchFamily="34" charset="0"/>
              <a:buChar char="•"/>
            </a:pPr>
            <a:r>
              <a:rPr lang="en-US" dirty="0"/>
              <a:t>The level of omentin-1 in the course of neoplastic diseases is usually unchanged or lower compared to the healthy population.</a:t>
            </a:r>
            <a:r>
              <a:rPr lang="pl-PL" dirty="0"/>
              <a:t> </a:t>
            </a:r>
          </a:p>
          <a:p>
            <a:pPr marL="342900" indent="-342900">
              <a:buFont typeface="Arial" panose="020B0604020202020204" pitchFamily="34" charset="0"/>
              <a:buChar char="•"/>
            </a:pPr>
            <a:r>
              <a:rPr lang="en-US" dirty="0" err="1"/>
              <a:t>Osteopontin</a:t>
            </a:r>
            <a:r>
              <a:rPr lang="en-US" dirty="0"/>
              <a:t> is an inflammation modulator and influences aggressiveness of cancer cells.</a:t>
            </a:r>
            <a:r>
              <a:rPr lang="pl-PL" dirty="0"/>
              <a:t> </a:t>
            </a:r>
            <a:r>
              <a:rPr lang="en-US" dirty="0"/>
              <a:t>The obtained </a:t>
            </a:r>
            <a:r>
              <a:rPr lang="en-US" dirty="0" err="1"/>
              <a:t>osteopontin</a:t>
            </a:r>
            <a:r>
              <a:rPr lang="en-US" dirty="0"/>
              <a:t> concentrations are consistent with the results obtained by other researchers in the course of cancer.</a:t>
            </a:r>
            <a:endParaRPr lang="en-GB" dirty="0"/>
          </a:p>
        </p:txBody>
      </p:sp>
    </p:spTree>
    <p:extLst>
      <p:ext uri="{BB962C8B-B14F-4D97-AF65-F5344CB8AC3E}">
        <p14:creationId xmlns:p14="http://schemas.microsoft.com/office/powerpoint/2010/main" val="191139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5" name="TextBox 3">
            <a:extLst>
              <a:ext uri="{FF2B5EF4-FFF2-40B4-BE49-F238E27FC236}">
                <a16:creationId xmlns:a16="http://schemas.microsoft.com/office/drawing/2014/main" id="{733EACAE-A337-4951-9D6D-1EA6C3BEDBAF}"/>
              </a:ext>
            </a:extLst>
          </p:cNvPr>
          <p:cNvSpPr txBox="1"/>
          <p:nvPr/>
        </p:nvSpPr>
        <p:spPr>
          <a:xfrm>
            <a:off x="617376" y="1371600"/>
            <a:ext cx="815340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A lower concentration of leptin</a:t>
            </a:r>
            <a:r>
              <a:rPr lang="pl-PL" sz="2000" dirty="0"/>
              <a:t> </a:t>
            </a:r>
            <a:r>
              <a:rPr lang="en-US" sz="2000" dirty="0"/>
              <a:t>in the NPC group may indicate</a:t>
            </a:r>
            <a:r>
              <a:rPr lang="pl-PL" sz="2000" dirty="0"/>
              <a:t> to</a:t>
            </a:r>
            <a:r>
              <a:rPr lang="en-US" sz="2000" dirty="0"/>
              <a:t> </a:t>
            </a:r>
            <a:r>
              <a:rPr lang="pl-PL" sz="2000" dirty="0"/>
              <a:t>c</a:t>
            </a:r>
            <a:r>
              <a:rPr lang="en-US" sz="2000" dirty="0" err="1"/>
              <a:t>achexia</a:t>
            </a:r>
            <a:r>
              <a:rPr lang="pl-PL" sz="2000" dirty="0"/>
              <a:t>.</a:t>
            </a:r>
          </a:p>
          <a:p>
            <a:pPr marL="342900" indent="-342900">
              <a:buFont typeface="Arial" panose="020B0604020202020204" pitchFamily="34" charset="0"/>
              <a:buChar char="•"/>
            </a:pPr>
            <a:r>
              <a:rPr lang="en-US" sz="2000" dirty="0"/>
              <a:t>Elevated levels of omentin-1 and </a:t>
            </a:r>
            <a:r>
              <a:rPr lang="en-US" sz="2000" dirty="0" err="1"/>
              <a:t>osteopontin</a:t>
            </a:r>
            <a:r>
              <a:rPr lang="en-US" sz="2000" dirty="0"/>
              <a:t> in NPC patients may </a:t>
            </a:r>
            <a:r>
              <a:rPr lang="pl-PL" sz="2000" dirty="0"/>
              <a:t>point to the</a:t>
            </a:r>
            <a:r>
              <a:rPr lang="en-US" sz="2000" dirty="0"/>
              <a:t> role for these markers in this disease.</a:t>
            </a:r>
            <a:endParaRPr lang="pl-PL" sz="2000" dirty="0"/>
          </a:p>
          <a:p>
            <a:pPr marL="342900" indent="-342900">
              <a:buFont typeface="Arial" panose="020B0604020202020204" pitchFamily="34" charset="0"/>
              <a:buChar char="•"/>
            </a:pPr>
            <a:r>
              <a:rPr lang="en-US" sz="2000" dirty="0"/>
              <a:t>Further research on the role of adipokines in nasopharyngeal carcinoma may allow t</a:t>
            </a:r>
            <a:r>
              <a:rPr lang="pl-PL" sz="2000" dirty="0"/>
              <a:t>he</a:t>
            </a:r>
            <a:r>
              <a:rPr lang="en-US" sz="2000" dirty="0"/>
              <a:t> evaluation of the usefulness of these analytes as prognostic and diagnostic markers.</a:t>
            </a:r>
            <a:endParaRPr lang="pl-PL"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661993"/>
          </a:xfrm>
          <a:prstGeom prst="rect">
            <a:avLst/>
          </a:prstGeom>
          <a:noFill/>
        </p:spPr>
        <p:txBody>
          <a:bodyPr wrap="square" rtlCol="0">
            <a:spAutoFit/>
          </a:bodyPr>
          <a:lstStyle/>
          <a:p>
            <a:r>
              <a:rPr lang="fr-FR" sz="2400" b="1" dirty="0" err="1"/>
              <a:t>Acknowledgments</a:t>
            </a:r>
            <a:endParaRPr lang="fr-FR" sz="2400" b="1" dirty="0"/>
          </a:p>
          <a:p>
            <a:endParaRPr lang="fr-FR" sz="2400" b="1" dirty="0"/>
          </a:p>
          <a:p>
            <a:r>
              <a:rPr lang="en-US" dirty="0"/>
              <a:t>This research has been financially supported by the Nicolaus Copernicus University</a:t>
            </a:r>
            <a:r>
              <a:rPr lang="pl-PL" dirty="0"/>
              <a:t> in Toruń, Poland - </a:t>
            </a:r>
            <a:r>
              <a:rPr lang="pl-PL" dirty="0" err="1"/>
              <a:t>research</a:t>
            </a:r>
            <a:r>
              <a:rPr lang="pl-PL" dirty="0"/>
              <a:t> grant numer 1702-GRANTS_4NCU_STUDENTS_IDUB 2020-1-NZ-NUSZKIEWICZ.</a:t>
            </a:r>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050" name="Picture 2" descr="Nicolaus Copernicus University main page">
            <a:extLst>
              <a:ext uri="{FF2B5EF4-FFF2-40B4-BE49-F238E27FC236}">
                <a16:creationId xmlns:a16="http://schemas.microsoft.com/office/drawing/2014/main" id="{B4012766-9181-42AF-91CB-EEBE34CEC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7" y="2971800"/>
            <a:ext cx="3171825" cy="1208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7861" y="1074165"/>
            <a:ext cx="1981200" cy="369332"/>
          </a:xfrm>
          <a:prstGeom prst="rect">
            <a:avLst/>
          </a:prstGeom>
          <a:noFill/>
        </p:spPr>
        <p:txBody>
          <a:bodyPr wrap="square" rtlCol="0">
            <a:spAutoFit/>
          </a:bodyPr>
          <a:lstStyle/>
          <a:p>
            <a:r>
              <a:rPr lang="fr-FR" b="1" dirty="0"/>
              <a:t>Graphical Abstract</a:t>
            </a:r>
            <a:endParaRPr lang="fr-FR" dirty="0"/>
          </a:p>
        </p:txBody>
      </p:sp>
      <p:sp>
        <p:nvSpPr>
          <p:cNvPr id="5" name="Rectangle 4"/>
          <p:cNvSpPr/>
          <p:nvPr/>
        </p:nvSpPr>
        <p:spPr>
          <a:xfrm>
            <a:off x="190500" y="228600"/>
            <a:ext cx="8610600" cy="830997"/>
          </a:xfrm>
          <a:prstGeom prst="rect">
            <a:avLst/>
          </a:prstGeom>
        </p:spPr>
        <p:txBody>
          <a:bodyPr wrap="square">
            <a:spAutoFit/>
          </a:bodyPr>
          <a:lstStyle/>
          <a:p>
            <a:pPr algn="ctr"/>
            <a:r>
              <a:rPr lang="en-US" sz="2400" b="1" dirty="0"/>
              <a:t>Concentration of selected adipokines and </a:t>
            </a:r>
            <a:r>
              <a:rPr lang="en-US" sz="2400" b="1" dirty="0" err="1"/>
              <a:t>osteopontin</a:t>
            </a:r>
            <a:r>
              <a:rPr lang="en-US" sz="2400" b="1" dirty="0"/>
              <a:t> in patients with nasopharyngeal carcinoma</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6" name="Wykres 5">
            <a:extLst>
              <a:ext uri="{FF2B5EF4-FFF2-40B4-BE49-F238E27FC236}">
                <a16:creationId xmlns:a16="http://schemas.microsoft.com/office/drawing/2014/main" id="{3A8BEC8E-C468-4890-9D0E-0054E02E7035}"/>
              </a:ext>
            </a:extLst>
          </p:cNvPr>
          <p:cNvGraphicFramePr>
            <a:graphicFrameLocks/>
          </p:cNvGraphicFramePr>
          <p:nvPr>
            <p:extLst>
              <p:ext uri="{D42A27DB-BD31-4B8C-83A1-F6EECF244321}">
                <p14:modId xmlns:p14="http://schemas.microsoft.com/office/powerpoint/2010/main" val="2484112380"/>
              </p:ext>
            </p:extLst>
          </p:nvPr>
        </p:nvGraphicFramePr>
        <p:xfrm>
          <a:off x="74645" y="1984310"/>
          <a:ext cx="306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Wykres 6">
            <a:extLst>
              <a:ext uri="{FF2B5EF4-FFF2-40B4-BE49-F238E27FC236}">
                <a16:creationId xmlns:a16="http://schemas.microsoft.com/office/drawing/2014/main" id="{AA5FF1D0-4E58-4455-9524-1B1056E9848C}"/>
              </a:ext>
            </a:extLst>
          </p:cNvPr>
          <p:cNvGraphicFramePr>
            <a:graphicFrameLocks/>
          </p:cNvGraphicFramePr>
          <p:nvPr>
            <p:extLst>
              <p:ext uri="{D42A27DB-BD31-4B8C-83A1-F6EECF244321}">
                <p14:modId xmlns:p14="http://schemas.microsoft.com/office/powerpoint/2010/main" val="526893596"/>
              </p:ext>
            </p:extLst>
          </p:nvPr>
        </p:nvGraphicFramePr>
        <p:xfrm>
          <a:off x="6009355" y="1984310"/>
          <a:ext cx="306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Wykres 7">
            <a:extLst>
              <a:ext uri="{FF2B5EF4-FFF2-40B4-BE49-F238E27FC236}">
                <a16:creationId xmlns:a16="http://schemas.microsoft.com/office/drawing/2014/main" id="{D1084F23-AD3C-4A5C-BB6C-D22D9A3945A5}"/>
              </a:ext>
            </a:extLst>
          </p:cNvPr>
          <p:cNvGraphicFramePr>
            <a:graphicFrameLocks/>
          </p:cNvGraphicFramePr>
          <p:nvPr>
            <p:extLst>
              <p:ext uri="{D42A27DB-BD31-4B8C-83A1-F6EECF244321}">
                <p14:modId xmlns:p14="http://schemas.microsoft.com/office/powerpoint/2010/main" val="1815881103"/>
              </p:ext>
            </p:extLst>
          </p:nvPr>
        </p:nvGraphicFramePr>
        <p:xfrm>
          <a:off x="3042000" y="3429493"/>
          <a:ext cx="3060000" cy="2520000"/>
        </p:xfrm>
        <a:graphic>
          <a:graphicData uri="http://schemas.openxmlformats.org/drawingml/2006/chart">
            <c:chart xmlns:c="http://schemas.openxmlformats.org/drawingml/2006/chart" xmlns:r="http://schemas.openxmlformats.org/officeDocument/2006/relationships" r:id="rId6"/>
          </a:graphicData>
        </a:graphic>
      </p:graphicFrame>
      <p:pic>
        <p:nvPicPr>
          <p:cNvPr id="9" name="Obraz 8">
            <a:extLst>
              <a:ext uri="{FF2B5EF4-FFF2-40B4-BE49-F238E27FC236}">
                <a16:creationId xmlns:a16="http://schemas.microsoft.com/office/drawing/2014/main" id="{A227329F-930D-450E-9AF3-3B1FBB6C75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1246" y="1865263"/>
            <a:ext cx="1280838" cy="1279034"/>
          </a:xfrm>
          <a:prstGeom prst="rect">
            <a:avLst/>
          </a:prstGeom>
        </p:spPr>
      </p:pic>
      <p:pic>
        <p:nvPicPr>
          <p:cNvPr id="11" name="Obraz 10">
            <a:extLst>
              <a:ext uri="{FF2B5EF4-FFF2-40B4-BE49-F238E27FC236}">
                <a16:creationId xmlns:a16="http://schemas.microsoft.com/office/drawing/2014/main" id="{74D194FC-7F21-46D9-AE79-C974104DF6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6975" y="2488343"/>
            <a:ext cx="614474" cy="603452"/>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016758"/>
          </a:xfrm>
          <a:prstGeom prst="rect">
            <a:avLst/>
          </a:prstGeom>
          <a:noFill/>
        </p:spPr>
        <p:txBody>
          <a:bodyPr wrap="square" rtlCol="0">
            <a:spAutoFit/>
          </a:bodyPr>
          <a:lstStyle/>
          <a:p>
            <a:pPr algn="just"/>
            <a:r>
              <a:rPr lang="fr-FR" sz="1600" b="1" dirty="0"/>
              <a:t>Abstract: </a:t>
            </a:r>
            <a:r>
              <a:rPr lang="en-US" sz="1600" dirty="0"/>
              <a:t>Nasopharyngeal carcinoma and neoplasms located in the facial skeleton are not quite common. It is estimated to affect about 1 in 100,000 people, with slightly greater intensity in southeast China, North Africa and Middle East. So far, little is known about how the concentration of adipokines is shaped in people suffering from these cancers. The aim of the study was to estimate the level of selected adipokines (leptin, omentin-1) and </a:t>
            </a:r>
            <a:r>
              <a:rPr lang="en-US" sz="1600" dirty="0" err="1"/>
              <a:t>osteopontin</a:t>
            </a:r>
            <a:r>
              <a:rPr lang="en-US" sz="1600" dirty="0"/>
              <a:t> in patients with nasopharyngeal carcinoma just prior to treatment with ionizing radiation. </a:t>
            </a:r>
          </a:p>
          <a:p>
            <a:pPr algn="just"/>
            <a:r>
              <a:rPr lang="en-US" sz="1600" dirty="0"/>
              <a:t>The test material was serum obtained from venous blood from the test group (n = 20) and the healthy control group (n = 20). The concentration of leptin, omentin-1 and </a:t>
            </a:r>
            <a:r>
              <a:rPr lang="en-US" sz="1600" dirty="0" err="1"/>
              <a:t>osteopontin</a:t>
            </a:r>
            <a:r>
              <a:rPr lang="en-US" sz="1600" dirty="0"/>
              <a:t> was measured by enzyme immunoassays (ELISA). </a:t>
            </a:r>
          </a:p>
          <a:p>
            <a:pPr algn="just"/>
            <a:r>
              <a:rPr lang="en-US" sz="1600" dirty="0"/>
              <a:t>The statistical analysis of the obtained results shows significant differences in the levels of the examined parameters between the groups. Leptin levels were significantly lower in nasopharyngeal carcinoma patients compared to healthy subjects. On the other hand, omentin-1 and </a:t>
            </a:r>
            <a:r>
              <a:rPr lang="en-US" sz="1600" dirty="0" err="1"/>
              <a:t>osteopontin</a:t>
            </a:r>
            <a:r>
              <a:rPr lang="en-US" sz="1600" dirty="0"/>
              <a:t> levels were lower in the control group. </a:t>
            </a:r>
          </a:p>
          <a:p>
            <a:pPr algn="just"/>
            <a:r>
              <a:rPr lang="en-US" sz="1600" dirty="0"/>
              <a:t>Due to the low prevalence of the described neoplasms, not much is known about the role of adipokines in the pathogenesis and course of nasopharyngeal carcinoma and neoplasms located in the facial skeleton. Publications indicate that the level of </a:t>
            </a:r>
            <a:r>
              <a:rPr lang="en-US" sz="1600" dirty="0" err="1"/>
              <a:t>osteopontin</a:t>
            </a:r>
            <a:r>
              <a:rPr lang="en-US" sz="1600" dirty="0"/>
              <a:t> may be related to the rate of disease development and the degree of malignancy. Adipokines may become useful markers for assessing the risk of developing and severity of the disease.</a:t>
            </a:r>
          </a:p>
          <a:p>
            <a:pPr algn="just"/>
            <a:endParaRPr lang="en-US" sz="1600" dirty="0"/>
          </a:p>
          <a:p>
            <a:pPr algn="just"/>
            <a:r>
              <a:rPr lang="fr-FR" sz="1600" b="1" dirty="0"/>
              <a:t>Keywords: </a:t>
            </a:r>
            <a:r>
              <a:rPr lang="fr-FR" sz="1600" dirty="0"/>
              <a:t>adipokines, leptin, omentin-1, osteopontin, nasopharyngeal carcinoma</a:t>
            </a:r>
            <a:endParaRPr lang="fr-FR"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2">
            <a:extLst>
              <a:ext uri="{FF2B5EF4-FFF2-40B4-BE49-F238E27FC236}">
                <a16:creationId xmlns:a16="http://schemas.microsoft.com/office/drawing/2014/main" id="{4FBE4283-219D-4155-A405-313DA9F14686}"/>
              </a:ext>
            </a:extLst>
          </p:cNvPr>
          <p:cNvSpPr txBox="1"/>
          <p:nvPr/>
        </p:nvSpPr>
        <p:spPr>
          <a:xfrm>
            <a:off x="685800" y="1219200"/>
            <a:ext cx="78486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Nasopharyngeal carcinoma </a:t>
            </a:r>
            <a:r>
              <a:rPr lang="pl-PL" dirty="0"/>
              <a:t>(NPC) </a:t>
            </a:r>
            <a:r>
              <a:rPr lang="en-US" dirty="0"/>
              <a:t>belongs to the group of head and neck neoplasms.</a:t>
            </a:r>
            <a:endParaRPr lang="pl-PL" dirty="0"/>
          </a:p>
          <a:p>
            <a:pPr marL="285750" indent="-285750">
              <a:buFont typeface="Arial" panose="020B0604020202020204" pitchFamily="34" charset="0"/>
              <a:buChar char="•"/>
            </a:pPr>
            <a:r>
              <a:rPr lang="en-US" dirty="0"/>
              <a:t>In Poland, there are about 3</a:t>
            </a:r>
            <a:r>
              <a:rPr lang="pl-PL" dirty="0"/>
              <a:t>,6</a:t>
            </a:r>
            <a:r>
              <a:rPr lang="en-US" dirty="0"/>
              <a:t>00 cases of </a:t>
            </a:r>
            <a:r>
              <a:rPr lang="pl-PL" dirty="0"/>
              <a:t>n</a:t>
            </a:r>
            <a:r>
              <a:rPr lang="en-US" dirty="0" err="1"/>
              <a:t>asopharyngeal</a:t>
            </a:r>
            <a:r>
              <a:rPr lang="en-US" dirty="0"/>
              <a:t> carcinoma among men and about 1</a:t>
            </a:r>
            <a:r>
              <a:rPr lang="pl-PL" dirty="0"/>
              <a:t>,</a:t>
            </a:r>
            <a:r>
              <a:rPr lang="en-US" dirty="0"/>
              <a:t>000 cases among women</a:t>
            </a:r>
            <a:r>
              <a:rPr lang="pl-PL" dirty="0"/>
              <a:t> </a:t>
            </a:r>
            <a:r>
              <a:rPr lang="pl-PL" dirty="0" err="1"/>
              <a:t>every</a:t>
            </a:r>
            <a:r>
              <a:rPr lang="pl-PL" dirty="0"/>
              <a:t> </a:t>
            </a:r>
            <a:r>
              <a:rPr lang="pl-PL" dirty="0" err="1"/>
              <a:t>year</a:t>
            </a:r>
            <a:r>
              <a:rPr lang="en-US" dirty="0"/>
              <a:t>.</a:t>
            </a:r>
            <a:r>
              <a:rPr lang="pl-PL" dirty="0"/>
              <a:t> </a:t>
            </a:r>
            <a:r>
              <a:rPr lang="en-US" dirty="0"/>
              <a:t>Moreover, </a:t>
            </a:r>
            <a:r>
              <a:rPr lang="pl-PL" dirty="0"/>
              <a:t>NPC</a:t>
            </a:r>
            <a:r>
              <a:rPr lang="en-US" dirty="0"/>
              <a:t> have a high mortality rate of 55-65%</a:t>
            </a:r>
            <a:r>
              <a:rPr lang="pl-PL" dirty="0"/>
              <a:t>.</a:t>
            </a:r>
          </a:p>
          <a:p>
            <a:pPr marL="285750" indent="-285750">
              <a:buFont typeface="Arial" panose="020B0604020202020204" pitchFamily="34" charset="0"/>
              <a:buChar char="•"/>
            </a:pPr>
            <a:r>
              <a:rPr lang="en-US" dirty="0"/>
              <a:t>It has been determined that </a:t>
            </a:r>
            <a:r>
              <a:rPr lang="pl-PL" dirty="0"/>
              <a:t>NPC </a:t>
            </a:r>
            <a:r>
              <a:rPr lang="en-US" dirty="0"/>
              <a:t>affects 1 person or 100</a:t>
            </a:r>
            <a:r>
              <a:rPr lang="pl-PL" dirty="0"/>
              <a:t>,</a:t>
            </a:r>
            <a:r>
              <a:rPr lang="en-US" dirty="0"/>
              <a:t>000 worldwide.</a:t>
            </a:r>
            <a:endParaRPr lang="pl-PL" dirty="0"/>
          </a:p>
          <a:p>
            <a:pPr marL="285750" indent="-285750">
              <a:buFont typeface="Arial" panose="020B0604020202020204" pitchFamily="34" charset="0"/>
              <a:buChar char="•"/>
            </a:pPr>
            <a:r>
              <a:rPr lang="pl-PL" dirty="0"/>
              <a:t>I</a:t>
            </a:r>
            <a:r>
              <a:rPr lang="en-US" dirty="0" err="1"/>
              <a:t>nfection</a:t>
            </a:r>
            <a:r>
              <a:rPr lang="en-US" dirty="0"/>
              <a:t> with the Epstein-Barr virus and smoking</a:t>
            </a:r>
            <a:r>
              <a:rPr lang="pl-PL" dirty="0"/>
              <a:t> </a:t>
            </a:r>
            <a:r>
              <a:rPr lang="pl-PL" dirty="0" err="1"/>
              <a:t>are</a:t>
            </a:r>
            <a:r>
              <a:rPr lang="pl-PL" dirty="0"/>
              <a:t> t</a:t>
            </a:r>
            <a:r>
              <a:rPr lang="en-US" dirty="0"/>
              <a:t>he main risk factors for the development of </a:t>
            </a:r>
            <a:r>
              <a:rPr lang="pl-PL" dirty="0"/>
              <a:t>NPC</a:t>
            </a:r>
            <a:r>
              <a:rPr lang="en-US" dirty="0"/>
              <a:t>.</a:t>
            </a:r>
            <a:endParaRPr lang="pl-PL" dirty="0"/>
          </a:p>
          <a:p>
            <a:pPr marL="285750" indent="-285750">
              <a:buFont typeface="Arial" panose="020B0604020202020204" pitchFamily="34" charset="0"/>
              <a:buChar char="•"/>
            </a:pPr>
            <a:r>
              <a:rPr lang="en-US" dirty="0"/>
              <a:t>Treatment methods include ionizing radiation (radiotherapy), chemotherapy and surgery.</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2">
            <a:extLst>
              <a:ext uri="{FF2B5EF4-FFF2-40B4-BE49-F238E27FC236}">
                <a16:creationId xmlns:a16="http://schemas.microsoft.com/office/drawing/2014/main" id="{4FBE4283-219D-4155-A405-313DA9F14686}"/>
              </a:ext>
            </a:extLst>
          </p:cNvPr>
          <p:cNvSpPr txBox="1"/>
          <p:nvPr/>
        </p:nvSpPr>
        <p:spPr>
          <a:xfrm>
            <a:off x="685800" y="1219200"/>
            <a:ext cx="7848600" cy="3693319"/>
          </a:xfrm>
          <a:prstGeom prst="rect">
            <a:avLst/>
          </a:prstGeom>
          <a:noFill/>
        </p:spPr>
        <p:txBody>
          <a:bodyPr wrap="square" rtlCol="0">
            <a:spAutoFit/>
          </a:bodyPr>
          <a:lstStyle/>
          <a:p>
            <a:pPr marL="285750" indent="-285750">
              <a:buFont typeface="Arial" panose="020B0604020202020204" pitchFamily="34" charset="0"/>
              <a:buChar char="•"/>
            </a:pPr>
            <a:r>
              <a:rPr lang="fr-FR" dirty="0"/>
              <a:t>According to the WHO classification, 3 types of </a:t>
            </a:r>
            <a:r>
              <a:rPr lang="pl-PL" dirty="0"/>
              <a:t>NPC </a:t>
            </a:r>
            <a:r>
              <a:rPr lang="fr-FR" dirty="0"/>
              <a:t>are distinguished:</a:t>
            </a:r>
          </a:p>
          <a:p>
            <a:pPr marL="742950" lvl="1" indent="-285750">
              <a:buFont typeface="Arial" panose="020B0604020202020204" pitchFamily="34" charset="0"/>
              <a:buChar char="•"/>
            </a:pPr>
            <a:r>
              <a:rPr lang="fr-FR" dirty="0"/>
              <a:t>type 1: squamous cell carcinoma,</a:t>
            </a:r>
          </a:p>
          <a:p>
            <a:pPr marL="742950" lvl="1" indent="-285750">
              <a:buFont typeface="Arial" panose="020B0604020202020204" pitchFamily="34" charset="0"/>
              <a:buChar char="•"/>
            </a:pPr>
            <a:r>
              <a:rPr lang="fr-FR" dirty="0"/>
              <a:t>type 2: non-keratinizing carcinoma,</a:t>
            </a:r>
          </a:p>
          <a:p>
            <a:pPr marL="742950" lvl="1" indent="-285750">
              <a:buFont typeface="Arial" panose="020B0604020202020204" pitchFamily="34" charset="0"/>
              <a:buChar char="•"/>
            </a:pPr>
            <a:r>
              <a:rPr lang="fr-FR" dirty="0"/>
              <a:t>type 3: undifferentiated carcinoma.</a:t>
            </a:r>
            <a:endParaRPr lang="pl-PL" dirty="0"/>
          </a:p>
          <a:p>
            <a:pPr marL="285750" indent="-285750">
              <a:buFont typeface="Arial" panose="020B0604020202020204" pitchFamily="34" charset="0"/>
              <a:buChar char="•"/>
            </a:pPr>
            <a:r>
              <a:rPr lang="en-US" dirty="0"/>
              <a:t>The substances secreted by white adipose tissue are called adipokines. It is a large group of compounds with a broad spectrum of action, including leptin and omentin-1.</a:t>
            </a:r>
            <a:endParaRPr lang="pl-PL" dirty="0"/>
          </a:p>
          <a:p>
            <a:pPr marL="285750" indent="-285750">
              <a:buFont typeface="Arial" panose="020B0604020202020204" pitchFamily="34" charset="0"/>
              <a:buChar char="•"/>
            </a:pPr>
            <a:r>
              <a:rPr lang="en-US" dirty="0" err="1"/>
              <a:t>Osteopontin</a:t>
            </a:r>
            <a:r>
              <a:rPr lang="en-US" dirty="0"/>
              <a:t> is mainly biosynthesized by fibroblasts, osteoblasts and osteocytes.</a:t>
            </a: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en-US" dirty="0"/>
              <a:t>The aim of this study was to assess the concentration of selected adipokines (leptin and omentin-1) and </a:t>
            </a:r>
            <a:r>
              <a:rPr lang="en-US" dirty="0" err="1"/>
              <a:t>osteopontin</a:t>
            </a:r>
            <a:r>
              <a:rPr lang="en-US" dirty="0"/>
              <a:t> in patients with nasopharyngeal carcinoma just prior to </a:t>
            </a:r>
            <a:r>
              <a:rPr lang="pl-PL" dirty="0"/>
              <a:t>the </a:t>
            </a:r>
            <a:r>
              <a:rPr lang="en-US" dirty="0"/>
              <a:t>treatment with ionizing radiation.</a:t>
            </a:r>
            <a:endParaRPr lang="fr-FR" dirty="0"/>
          </a:p>
        </p:txBody>
      </p:sp>
    </p:spTree>
    <p:extLst>
      <p:ext uri="{BB962C8B-B14F-4D97-AF65-F5344CB8AC3E}">
        <p14:creationId xmlns:p14="http://schemas.microsoft.com/office/powerpoint/2010/main" val="374805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Materials and Methods</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2">
            <a:extLst>
              <a:ext uri="{FF2B5EF4-FFF2-40B4-BE49-F238E27FC236}">
                <a16:creationId xmlns:a16="http://schemas.microsoft.com/office/drawing/2014/main" id="{3AA86A35-60A2-4C75-AAD9-D9E002675D25}"/>
              </a:ext>
            </a:extLst>
          </p:cNvPr>
          <p:cNvSpPr txBox="1"/>
          <p:nvPr/>
        </p:nvSpPr>
        <p:spPr>
          <a:xfrm>
            <a:off x="550680" y="1182231"/>
            <a:ext cx="8118839" cy="2554545"/>
          </a:xfrm>
          <a:prstGeom prst="rect">
            <a:avLst/>
          </a:prstGeom>
          <a:noFill/>
        </p:spPr>
        <p:txBody>
          <a:bodyPr wrap="square" rtlCol="0">
            <a:spAutoFit/>
          </a:bodyPr>
          <a:lstStyle/>
          <a:p>
            <a:pPr marL="342900" indent="-342900" algn="just">
              <a:buFont typeface="Arial" panose="020B0604020202020204" pitchFamily="34" charset="0"/>
              <a:buChar char="•"/>
            </a:pPr>
            <a:r>
              <a:rPr lang="pl-PL" sz="2000" dirty="0"/>
              <a:t>V</a:t>
            </a:r>
            <a:r>
              <a:rPr lang="en-US" sz="2000" dirty="0" err="1"/>
              <a:t>enous</a:t>
            </a:r>
            <a:r>
              <a:rPr lang="en-US" sz="2000" dirty="0"/>
              <a:t> blood</a:t>
            </a:r>
            <a:r>
              <a:rPr lang="pl-PL" sz="2000" dirty="0"/>
              <a:t> </a:t>
            </a:r>
            <a:r>
              <a:rPr lang="pl-PL" sz="2000" dirty="0" err="1"/>
              <a:t>samples</a:t>
            </a:r>
            <a:r>
              <a:rPr lang="en-US" sz="2000" dirty="0"/>
              <a:t> taken from a ulnar vein by qualified medical </a:t>
            </a:r>
            <a:r>
              <a:rPr lang="en-US" sz="2000" dirty="0" err="1"/>
              <a:t>personel</a:t>
            </a:r>
            <a:r>
              <a:rPr lang="pl-PL" sz="2000" dirty="0"/>
              <a:t> was the</a:t>
            </a:r>
            <a:r>
              <a:rPr lang="en-US" sz="2000" dirty="0"/>
              <a:t> test material</a:t>
            </a:r>
            <a:r>
              <a:rPr lang="pl-PL" sz="2000" dirty="0"/>
              <a:t>.</a:t>
            </a:r>
          </a:p>
          <a:p>
            <a:pPr marL="342900" indent="-342900" algn="just">
              <a:buFont typeface="Arial" panose="020B0604020202020204" pitchFamily="34" charset="0"/>
              <a:buChar char="•"/>
            </a:pPr>
            <a:r>
              <a:rPr lang="en-US" sz="2000" dirty="0"/>
              <a:t>The blood </a:t>
            </a:r>
            <a:r>
              <a:rPr lang="pl-PL" sz="2000" dirty="0" err="1"/>
              <a:t>samples</a:t>
            </a:r>
            <a:r>
              <a:rPr lang="pl-PL" sz="2000" dirty="0"/>
              <a:t> </a:t>
            </a:r>
            <a:r>
              <a:rPr lang="en-US" sz="2000" dirty="0"/>
              <a:t>w</a:t>
            </a:r>
            <a:r>
              <a:rPr lang="pl-PL" sz="2000" dirty="0" err="1"/>
              <a:t>ere</a:t>
            </a:r>
            <a:r>
              <a:rPr lang="en-US" sz="2000" dirty="0"/>
              <a:t> centrifuged to obtain</a:t>
            </a:r>
            <a:r>
              <a:rPr lang="pl-PL" sz="2000" dirty="0"/>
              <a:t> </a:t>
            </a:r>
            <a:r>
              <a:rPr lang="pl-PL" sz="2000" dirty="0" err="1"/>
              <a:t>blood</a:t>
            </a:r>
            <a:r>
              <a:rPr lang="en-US" sz="2000" dirty="0"/>
              <a:t> serum. Then the samples were frozen at –</a:t>
            </a:r>
            <a:r>
              <a:rPr lang="pl-PL" sz="2000" dirty="0"/>
              <a:t> </a:t>
            </a:r>
            <a:r>
              <a:rPr lang="en-US" sz="2000" dirty="0"/>
              <a:t>80</a:t>
            </a:r>
            <a:r>
              <a:rPr lang="pl-PL" sz="2000" dirty="0"/>
              <a:t> ˚C</a:t>
            </a:r>
            <a:r>
              <a:rPr lang="en-US" sz="2000" dirty="0"/>
              <a:t> until the tests were performed.</a:t>
            </a:r>
            <a:endParaRPr lang="pl-PL" sz="2000" dirty="0"/>
          </a:p>
          <a:p>
            <a:pPr marL="342900" indent="-342900" algn="just">
              <a:buFont typeface="Arial" panose="020B0604020202020204" pitchFamily="34" charset="0"/>
              <a:buChar char="•"/>
            </a:pPr>
            <a:r>
              <a:rPr lang="en-US" sz="2000" dirty="0"/>
              <a:t>The study group consisted of patients with nasopharyngeal carcinoma just prior to</a:t>
            </a:r>
            <a:r>
              <a:rPr lang="pl-PL" sz="2000" dirty="0"/>
              <a:t> the</a:t>
            </a:r>
            <a:r>
              <a:rPr lang="en-US" sz="2000" dirty="0"/>
              <a:t> treatment with ionizing radiation</a:t>
            </a:r>
            <a:r>
              <a:rPr lang="pl-PL" sz="2000" dirty="0"/>
              <a:t>.</a:t>
            </a:r>
          </a:p>
          <a:p>
            <a:pPr marL="342900" indent="-342900">
              <a:buFont typeface="Arial" panose="020B0604020202020204" pitchFamily="34" charset="0"/>
              <a:buChar char="•"/>
            </a:pPr>
            <a:r>
              <a:rPr lang="en-US" sz="2000" dirty="0"/>
              <a:t>The research was conducted using ready-made</a:t>
            </a:r>
            <a:r>
              <a:rPr lang="pl-PL" sz="2000" dirty="0"/>
              <a:t> </a:t>
            </a:r>
            <a:r>
              <a:rPr lang="en-US" sz="2000" dirty="0"/>
              <a:t>enzyme-linked immunosorbent assay kits</a:t>
            </a:r>
            <a:r>
              <a:rPr lang="pl-PL" sz="2000" dirty="0"/>
              <a:t> (ELISA).</a:t>
            </a:r>
            <a:endParaRPr lang="fr-FR" sz="2000" dirty="0"/>
          </a:p>
        </p:txBody>
      </p:sp>
      <p:graphicFrame>
        <p:nvGraphicFramePr>
          <p:cNvPr id="2" name="Tabela 1">
            <a:extLst>
              <a:ext uri="{FF2B5EF4-FFF2-40B4-BE49-F238E27FC236}">
                <a16:creationId xmlns:a16="http://schemas.microsoft.com/office/drawing/2014/main" id="{E2BAE94B-3768-44D4-A9B0-E252002C4B11}"/>
              </a:ext>
            </a:extLst>
          </p:cNvPr>
          <p:cNvGraphicFramePr>
            <a:graphicFrameLocks noGrp="1"/>
          </p:cNvGraphicFramePr>
          <p:nvPr>
            <p:extLst>
              <p:ext uri="{D42A27DB-BD31-4B8C-83A1-F6EECF244321}">
                <p14:modId xmlns:p14="http://schemas.microsoft.com/office/powerpoint/2010/main" val="2045375502"/>
              </p:ext>
            </p:extLst>
          </p:nvPr>
        </p:nvGraphicFramePr>
        <p:xfrm>
          <a:off x="576601" y="4419600"/>
          <a:ext cx="7983719" cy="1483147"/>
        </p:xfrm>
        <a:graphic>
          <a:graphicData uri="http://schemas.openxmlformats.org/drawingml/2006/table">
            <a:tbl>
              <a:tblPr>
                <a:tableStyleId>{5C22544A-7EE6-4342-B048-85BDC9FD1C3A}</a:tableStyleId>
              </a:tblPr>
              <a:tblGrid>
                <a:gridCol w="2100979">
                  <a:extLst>
                    <a:ext uri="{9D8B030D-6E8A-4147-A177-3AD203B41FA5}">
                      <a16:colId xmlns:a16="http://schemas.microsoft.com/office/drawing/2014/main" val="2981209395"/>
                    </a:ext>
                  </a:extLst>
                </a:gridCol>
                <a:gridCol w="2941370">
                  <a:extLst>
                    <a:ext uri="{9D8B030D-6E8A-4147-A177-3AD203B41FA5}">
                      <a16:colId xmlns:a16="http://schemas.microsoft.com/office/drawing/2014/main" val="1073141342"/>
                    </a:ext>
                  </a:extLst>
                </a:gridCol>
                <a:gridCol w="2941370">
                  <a:extLst>
                    <a:ext uri="{9D8B030D-6E8A-4147-A177-3AD203B41FA5}">
                      <a16:colId xmlns:a16="http://schemas.microsoft.com/office/drawing/2014/main" val="3072595674"/>
                    </a:ext>
                  </a:extLst>
                </a:gridCol>
              </a:tblGrid>
              <a:tr h="741574">
                <a:tc>
                  <a:txBody>
                    <a:bodyPr/>
                    <a:lstStyle/>
                    <a:p>
                      <a:pPr algn="ctr" fontAlgn="ctr"/>
                      <a:r>
                        <a:rPr lang="pl-PL" sz="1400" u="none" strike="noStrike" dirty="0">
                          <a:effectLst/>
                        </a:rPr>
                        <a:t> </a:t>
                      </a:r>
                      <a:endParaRPr lang="pl-PL"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pl-PL" sz="1400" b="1" u="none" strike="noStrike" dirty="0" err="1">
                          <a:effectLst/>
                        </a:rPr>
                        <a:t>Patients</a:t>
                      </a:r>
                      <a:r>
                        <a:rPr lang="pl-PL" sz="1400" b="1" u="none" strike="noStrike" dirty="0">
                          <a:effectLst/>
                        </a:rPr>
                        <a:t> with </a:t>
                      </a:r>
                      <a:r>
                        <a:rPr lang="pl-PL" sz="1400" b="1" u="none" strike="noStrike" dirty="0" err="1">
                          <a:effectLst/>
                        </a:rPr>
                        <a:t>nasopharyngeal</a:t>
                      </a:r>
                      <a:r>
                        <a:rPr lang="pl-PL" sz="1400" b="1" u="none" strike="noStrike" dirty="0">
                          <a:effectLst/>
                        </a:rPr>
                        <a:t> carcinoma </a:t>
                      </a:r>
                      <a:endParaRPr lang="pl-PL"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pl-PL" sz="1400" b="1" u="none" strike="noStrike" dirty="0" err="1">
                          <a:effectLst/>
                        </a:rPr>
                        <a:t>Helathy</a:t>
                      </a:r>
                      <a:r>
                        <a:rPr lang="pl-PL" sz="1400" b="1" u="none" strike="noStrike" dirty="0">
                          <a:effectLst/>
                        </a:rPr>
                        <a:t> </a:t>
                      </a:r>
                      <a:r>
                        <a:rPr lang="pl-PL" sz="1400" b="1" u="none" strike="noStrike" dirty="0" err="1">
                          <a:effectLst/>
                        </a:rPr>
                        <a:t>control</a:t>
                      </a:r>
                      <a:r>
                        <a:rPr lang="pl-PL" sz="1400" b="1" u="none" strike="noStrike" dirty="0">
                          <a:effectLst/>
                        </a:rPr>
                        <a:t> </a:t>
                      </a:r>
                      <a:r>
                        <a:rPr lang="pl-PL" sz="1400" b="1" u="none" strike="noStrike" dirty="0" err="1">
                          <a:effectLst/>
                        </a:rPr>
                        <a:t>group</a:t>
                      </a:r>
                      <a:endParaRPr lang="pl-PL"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14417766"/>
                  </a:ext>
                </a:extLst>
              </a:tr>
              <a:tr h="247191">
                <a:tc>
                  <a:txBody>
                    <a:bodyPr/>
                    <a:lstStyle/>
                    <a:p>
                      <a:pPr algn="ctr" fontAlgn="ctr"/>
                      <a:r>
                        <a:rPr lang="pl-PL" sz="1400" b="1" u="none" strike="noStrike" dirty="0">
                          <a:effectLst/>
                        </a:rPr>
                        <a:t>N</a:t>
                      </a:r>
                      <a:endParaRPr lang="pl-PL"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pl-PL" sz="1400" u="none" strike="noStrike">
                          <a:effectLst/>
                        </a:rPr>
                        <a:t>20</a:t>
                      </a:r>
                      <a:endParaRPr lang="pl-PL"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pl-PL" sz="1400" u="none" strike="noStrike">
                          <a:effectLst/>
                        </a:rPr>
                        <a:t>20</a:t>
                      </a:r>
                      <a:endParaRPr lang="pl-PL"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84602233"/>
                  </a:ext>
                </a:extLst>
              </a:tr>
              <a:tr h="247191">
                <a:tc>
                  <a:txBody>
                    <a:bodyPr/>
                    <a:lstStyle/>
                    <a:p>
                      <a:pPr algn="ctr" fontAlgn="ctr"/>
                      <a:r>
                        <a:rPr lang="pl-PL" sz="1400" b="1" u="none" strike="noStrike" dirty="0">
                          <a:effectLst/>
                        </a:rPr>
                        <a:t>Age</a:t>
                      </a:r>
                      <a:endParaRPr lang="pl-PL"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pl-PL" sz="1400" u="none" strike="noStrike">
                          <a:effectLst/>
                        </a:rPr>
                        <a:t>48 - 70</a:t>
                      </a:r>
                      <a:endParaRPr lang="pl-PL"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pl-PL" sz="1400" u="none" strike="noStrike">
                          <a:effectLst/>
                        </a:rPr>
                        <a:t>40 - 65</a:t>
                      </a:r>
                      <a:endParaRPr lang="pl-PL"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39685632"/>
                  </a:ext>
                </a:extLst>
              </a:tr>
              <a:tr h="247191">
                <a:tc>
                  <a:txBody>
                    <a:bodyPr/>
                    <a:lstStyle/>
                    <a:p>
                      <a:pPr algn="ctr" fontAlgn="ctr"/>
                      <a:r>
                        <a:rPr lang="pl-PL" sz="1400" b="1" u="none" strike="noStrike" dirty="0">
                          <a:effectLst/>
                        </a:rPr>
                        <a:t>Sex</a:t>
                      </a:r>
                      <a:endParaRPr lang="pl-PL"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16 male and 4 female</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4 male and 16 female</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4525333"/>
                  </a:ext>
                </a:extLst>
              </a:tr>
            </a:tbl>
          </a:graphicData>
        </a:graphic>
      </p:graphicFrame>
      <p:sp>
        <p:nvSpPr>
          <p:cNvPr id="6" name="TextBox 2">
            <a:extLst>
              <a:ext uri="{FF2B5EF4-FFF2-40B4-BE49-F238E27FC236}">
                <a16:creationId xmlns:a16="http://schemas.microsoft.com/office/drawing/2014/main" id="{6AF6F8BE-4BCA-47BB-86BA-7B666E992F59}"/>
              </a:ext>
            </a:extLst>
          </p:cNvPr>
          <p:cNvSpPr txBox="1"/>
          <p:nvPr/>
        </p:nvSpPr>
        <p:spPr>
          <a:xfrm>
            <a:off x="512580" y="4012084"/>
            <a:ext cx="8118839" cy="369332"/>
          </a:xfrm>
          <a:prstGeom prst="rect">
            <a:avLst/>
          </a:prstGeom>
          <a:noFill/>
        </p:spPr>
        <p:txBody>
          <a:bodyPr wrap="square" rtlCol="0">
            <a:spAutoFit/>
          </a:bodyPr>
          <a:lstStyle/>
          <a:p>
            <a:pPr algn="just"/>
            <a:r>
              <a:rPr lang="pl-PL" b="1" dirty="0" err="1"/>
              <a:t>Table</a:t>
            </a:r>
            <a:r>
              <a:rPr lang="pl-PL" b="1" dirty="0"/>
              <a:t> 1.</a:t>
            </a:r>
            <a:r>
              <a:rPr lang="pl-PL" dirty="0"/>
              <a:t> C</a:t>
            </a:r>
            <a:r>
              <a:rPr lang="en-US" dirty="0" err="1"/>
              <a:t>haracteristics</a:t>
            </a:r>
            <a:r>
              <a:rPr lang="en-US" dirty="0"/>
              <a:t> of the studied groups</a:t>
            </a:r>
            <a:r>
              <a:rPr lang="pl-PL" dirty="0"/>
              <a:t>.</a:t>
            </a:r>
            <a:endParaRPr lang="fr-FR" dirty="0"/>
          </a:p>
        </p:txBody>
      </p:sp>
    </p:spTree>
    <p:extLst>
      <p:ext uri="{BB962C8B-B14F-4D97-AF65-F5344CB8AC3E}">
        <p14:creationId xmlns:p14="http://schemas.microsoft.com/office/powerpoint/2010/main" val="2966009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8153400" cy="461665"/>
          </a:xfrm>
          <a:prstGeom prst="rect">
            <a:avLst/>
          </a:prstGeom>
          <a:noFill/>
        </p:spPr>
        <p:txBody>
          <a:bodyPr wrap="square" rtlCol="0">
            <a:spAutoFit/>
          </a:bodyPr>
          <a:lstStyle/>
          <a:p>
            <a:r>
              <a:rPr lang="fr-FR" sz="2400" b="1" dirty="0"/>
              <a:t>Results </a:t>
            </a:r>
            <a:r>
              <a:rPr lang="pl-PL" sz="2400" b="1" dirty="0"/>
              <a:t>- </a:t>
            </a:r>
            <a:r>
              <a:rPr lang="pl-PL" sz="2400" b="1" dirty="0" err="1"/>
              <a:t>leptin</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7" name="Wykres 6">
            <a:extLst>
              <a:ext uri="{FF2B5EF4-FFF2-40B4-BE49-F238E27FC236}">
                <a16:creationId xmlns:a16="http://schemas.microsoft.com/office/drawing/2014/main" id="{3A8BEC8E-C468-4890-9D0E-0054E02E7035}"/>
              </a:ext>
            </a:extLst>
          </p:cNvPr>
          <p:cNvGraphicFramePr>
            <a:graphicFrameLocks/>
          </p:cNvGraphicFramePr>
          <p:nvPr>
            <p:extLst>
              <p:ext uri="{D42A27DB-BD31-4B8C-83A1-F6EECF244321}">
                <p14:modId xmlns:p14="http://schemas.microsoft.com/office/powerpoint/2010/main" val="2132252920"/>
              </p:ext>
            </p:extLst>
          </p:nvPr>
        </p:nvGraphicFramePr>
        <p:xfrm>
          <a:off x="1028701" y="838200"/>
          <a:ext cx="7086599" cy="335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a 1">
            <a:extLst>
              <a:ext uri="{FF2B5EF4-FFF2-40B4-BE49-F238E27FC236}">
                <a16:creationId xmlns:a16="http://schemas.microsoft.com/office/drawing/2014/main" id="{BDD76664-0758-470F-B747-E9BF0E3A6E0E}"/>
              </a:ext>
            </a:extLst>
          </p:cNvPr>
          <p:cNvGraphicFramePr>
            <a:graphicFrameLocks noGrp="1"/>
          </p:cNvGraphicFramePr>
          <p:nvPr>
            <p:extLst>
              <p:ext uri="{D42A27DB-BD31-4B8C-83A1-F6EECF244321}">
                <p14:modId xmlns:p14="http://schemas.microsoft.com/office/powerpoint/2010/main" val="2756378834"/>
              </p:ext>
            </p:extLst>
          </p:nvPr>
        </p:nvGraphicFramePr>
        <p:xfrm>
          <a:off x="1028701" y="4781858"/>
          <a:ext cx="7086599" cy="1161742"/>
        </p:xfrm>
        <a:graphic>
          <a:graphicData uri="http://schemas.openxmlformats.org/drawingml/2006/table">
            <a:tbl>
              <a:tblPr>
                <a:tableStyleId>{5C22544A-7EE6-4342-B048-85BDC9FD1C3A}</a:tableStyleId>
              </a:tblPr>
              <a:tblGrid>
                <a:gridCol w="2081379">
                  <a:extLst>
                    <a:ext uri="{9D8B030D-6E8A-4147-A177-3AD203B41FA5}">
                      <a16:colId xmlns:a16="http://schemas.microsoft.com/office/drawing/2014/main" val="2482768431"/>
                    </a:ext>
                  </a:extLst>
                </a:gridCol>
                <a:gridCol w="2576945">
                  <a:extLst>
                    <a:ext uri="{9D8B030D-6E8A-4147-A177-3AD203B41FA5}">
                      <a16:colId xmlns:a16="http://schemas.microsoft.com/office/drawing/2014/main" val="579621724"/>
                    </a:ext>
                  </a:extLst>
                </a:gridCol>
                <a:gridCol w="2428275">
                  <a:extLst>
                    <a:ext uri="{9D8B030D-6E8A-4147-A177-3AD203B41FA5}">
                      <a16:colId xmlns:a16="http://schemas.microsoft.com/office/drawing/2014/main" val="1310025675"/>
                    </a:ext>
                  </a:extLst>
                </a:gridCol>
              </a:tblGrid>
              <a:tr h="685130">
                <a:tc>
                  <a:txBody>
                    <a:bodyPr/>
                    <a:lstStyle/>
                    <a:p>
                      <a:pPr algn="ctr" fontAlgn="ctr"/>
                      <a:r>
                        <a:rPr lang="pl-PL" sz="1200" b="1" u="none" strike="noStrike" dirty="0" err="1">
                          <a:effectLst/>
                        </a:rPr>
                        <a:t>Leptin</a:t>
                      </a:r>
                      <a:r>
                        <a:rPr lang="pl-PL" sz="1200" b="1" u="none" strike="noStrike" dirty="0">
                          <a:effectLst/>
                        </a:rPr>
                        <a:t> [</a:t>
                      </a:r>
                      <a:r>
                        <a:rPr lang="pl-PL" sz="1200" b="1" u="none" strike="noStrike" dirty="0" err="1">
                          <a:effectLst/>
                        </a:rPr>
                        <a:t>ng</a:t>
                      </a:r>
                      <a:r>
                        <a:rPr lang="pl-PL" sz="1200" b="1" u="none" strike="noStrike" dirty="0">
                          <a:effectLst/>
                        </a:rPr>
                        <a:t>/ml]</a:t>
                      </a:r>
                      <a:endParaRPr lang="pl-PL" sz="12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b="1" u="none" strike="noStrike" dirty="0" err="1">
                          <a:effectLst/>
                        </a:rPr>
                        <a:t>Patients</a:t>
                      </a:r>
                      <a:r>
                        <a:rPr lang="pl-PL" sz="1200" b="1" u="none" strike="noStrike" dirty="0">
                          <a:effectLst/>
                        </a:rPr>
                        <a:t> with </a:t>
                      </a:r>
                      <a:r>
                        <a:rPr lang="pl-PL" sz="1200" b="1" u="none" strike="noStrike" dirty="0" err="1">
                          <a:effectLst/>
                        </a:rPr>
                        <a:t>nasopharyngeal</a:t>
                      </a:r>
                      <a:r>
                        <a:rPr lang="pl-PL" sz="1200" b="1" u="none" strike="noStrike" dirty="0">
                          <a:effectLst/>
                        </a:rPr>
                        <a:t> carcinoma</a:t>
                      </a:r>
                      <a:endParaRPr lang="pl-PL" sz="12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b="1" u="none" strike="noStrike" dirty="0">
                          <a:effectLst/>
                        </a:rPr>
                        <a:t>Control </a:t>
                      </a:r>
                      <a:r>
                        <a:rPr lang="pl-PL" sz="1200" b="1" u="none" strike="noStrike" dirty="0" err="1">
                          <a:effectLst/>
                        </a:rPr>
                        <a:t>group</a:t>
                      </a:r>
                      <a:endParaRPr lang="pl-PL" sz="12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27124067"/>
                  </a:ext>
                </a:extLst>
              </a:tr>
              <a:tr h="238306">
                <a:tc>
                  <a:txBody>
                    <a:bodyPr/>
                    <a:lstStyle/>
                    <a:p>
                      <a:pPr algn="ctr" fontAlgn="ctr"/>
                      <a:r>
                        <a:rPr lang="pl-PL" sz="1200" b="1" u="none" strike="noStrike">
                          <a:effectLst/>
                        </a:rPr>
                        <a:t>Mean</a:t>
                      </a:r>
                      <a:endParaRPr lang="pl-PL" sz="12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23,59</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40,80</a:t>
                      </a:r>
                      <a:endParaRPr lang="pl-PL"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56952964"/>
                  </a:ext>
                </a:extLst>
              </a:tr>
              <a:tr h="238306">
                <a:tc>
                  <a:txBody>
                    <a:bodyPr/>
                    <a:lstStyle/>
                    <a:p>
                      <a:pPr algn="ctr" fontAlgn="ctr"/>
                      <a:r>
                        <a:rPr lang="pl-PL" sz="1200" b="1" u="none" strike="noStrike" dirty="0">
                          <a:effectLst/>
                        </a:rPr>
                        <a:t>SEM</a:t>
                      </a:r>
                      <a:endParaRPr lang="pl-PL" sz="12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3,179</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5,300</a:t>
                      </a:r>
                      <a:endParaRPr lang="pl-PL"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183178427"/>
                  </a:ext>
                </a:extLst>
              </a:tr>
            </a:tbl>
          </a:graphicData>
        </a:graphic>
      </p:graphicFrame>
      <p:sp>
        <p:nvSpPr>
          <p:cNvPr id="3" name="pole tekstowe 2">
            <a:extLst>
              <a:ext uri="{FF2B5EF4-FFF2-40B4-BE49-F238E27FC236}">
                <a16:creationId xmlns:a16="http://schemas.microsoft.com/office/drawing/2014/main" id="{37BE1C2A-A6D7-4691-ABC0-F3354ED5F1B6}"/>
              </a:ext>
            </a:extLst>
          </p:cNvPr>
          <p:cNvSpPr txBox="1"/>
          <p:nvPr/>
        </p:nvSpPr>
        <p:spPr>
          <a:xfrm>
            <a:off x="4457700" y="1039821"/>
            <a:ext cx="838200" cy="307777"/>
          </a:xfrm>
          <a:prstGeom prst="rect">
            <a:avLst/>
          </a:prstGeom>
          <a:noFill/>
        </p:spPr>
        <p:txBody>
          <a:bodyPr wrap="square" rtlCol="0">
            <a:spAutoFit/>
          </a:bodyPr>
          <a:lstStyle/>
          <a:p>
            <a:r>
              <a:rPr lang="pl-PL" sz="1400" b="1" dirty="0"/>
              <a:t>p &lt; 0,05</a:t>
            </a:r>
          </a:p>
        </p:txBody>
      </p:sp>
      <p:cxnSp>
        <p:nvCxnSpPr>
          <p:cNvPr id="10" name="Łącznik prosty 9">
            <a:extLst>
              <a:ext uri="{FF2B5EF4-FFF2-40B4-BE49-F238E27FC236}">
                <a16:creationId xmlns:a16="http://schemas.microsoft.com/office/drawing/2014/main" id="{F6E75936-FE7C-4AED-ABAC-6A4205EA955E}"/>
              </a:ext>
            </a:extLst>
          </p:cNvPr>
          <p:cNvCxnSpPr>
            <a:cxnSpLocks/>
          </p:cNvCxnSpPr>
          <p:nvPr/>
        </p:nvCxnSpPr>
        <p:spPr>
          <a:xfrm flipV="1">
            <a:off x="4038600" y="1193710"/>
            <a:ext cx="0" cy="1320890"/>
          </a:xfrm>
          <a:prstGeom prst="line">
            <a:avLst/>
          </a:prstGeom>
          <a:effectLst/>
        </p:spPr>
        <p:style>
          <a:lnRef idx="2">
            <a:schemeClr val="dk1"/>
          </a:lnRef>
          <a:fillRef idx="0">
            <a:schemeClr val="dk1"/>
          </a:fillRef>
          <a:effectRef idx="1">
            <a:schemeClr val="dk1"/>
          </a:effectRef>
          <a:fontRef idx="minor">
            <a:schemeClr val="tx1"/>
          </a:fontRef>
        </p:style>
      </p:cxnSp>
      <p:cxnSp>
        <p:nvCxnSpPr>
          <p:cNvPr id="12" name="Łącznik prosty 11">
            <a:extLst>
              <a:ext uri="{FF2B5EF4-FFF2-40B4-BE49-F238E27FC236}">
                <a16:creationId xmlns:a16="http://schemas.microsoft.com/office/drawing/2014/main" id="{A9B418F1-25DB-4125-B8C1-3DB4EF733093}"/>
              </a:ext>
            </a:extLst>
          </p:cNvPr>
          <p:cNvCxnSpPr>
            <a:cxnSpLocks/>
          </p:cNvCxnSpPr>
          <p:nvPr/>
        </p:nvCxnSpPr>
        <p:spPr>
          <a:xfrm flipV="1">
            <a:off x="5638800" y="1193710"/>
            <a:ext cx="0" cy="549342"/>
          </a:xfrm>
          <a:prstGeom prst="line">
            <a:avLst/>
          </a:prstGeom>
          <a:effectLst/>
        </p:spPr>
        <p:style>
          <a:lnRef idx="2">
            <a:schemeClr val="dk1"/>
          </a:lnRef>
          <a:fillRef idx="0">
            <a:schemeClr val="dk1"/>
          </a:fillRef>
          <a:effectRef idx="1">
            <a:schemeClr val="dk1"/>
          </a:effectRef>
          <a:fontRef idx="minor">
            <a:schemeClr val="tx1"/>
          </a:fontRef>
        </p:style>
      </p:cxnSp>
      <p:cxnSp>
        <p:nvCxnSpPr>
          <p:cNvPr id="15" name="Łącznik prosty 14">
            <a:extLst>
              <a:ext uri="{FF2B5EF4-FFF2-40B4-BE49-F238E27FC236}">
                <a16:creationId xmlns:a16="http://schemas.microsoft.com/office/drawing/2014/main" id="{6F6CBD2C-8883-4FC7-9233-02AA9F8DC187}"/>
              </a:ext>
            </a:extLst>
          </p:cNvPr>
          <p:cNvCxnSpPr>
            <a:cxnSpLocks/>
          </p:cNvCxnSpPr>
          <p:nvPr/>
        </p:nvCxnSpPr>
        <p:spPr>
          <a:xfrm>
            <a:off x="4038600" y="1193710"/>
            <a:ext cx="457200"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9" name="Łącznik prosty 18">
            <a:extLst>
              <a:ext uri="{FF2B5EF4-FFF2-40B4-BE49-F238E27FC236}">
                <a16:creationId xmlns:a16="http://schemas.microsoft.com/office/drawing/2014/main" id="{D884C9F8-ECCA-4384-8EF9-E991777F510A}"/>
              </a:ext>
            </a:extLst>
          </p:cNvPr>
          <p:cNvCxnSpPr>
            <a:cxnSpLocks/>
          </p:cNvCxnSpPr>
          <p:nvPr/>
        </p:nvCxnSpPr>
        <p:spPr>
          <a:xfrm>
            <a:off x="5181600" y="1193710"/>
            <a:ext cx="457200" cy="0"/>
          </a:xfrm>
          <a:prstGeom prst="line">
            <a:avLst/>
          </a:prstGeom>
          <a:effectLst/>
        </p:spPr>
        <p:style>
          <a:lnRef idx="2">
            <a:schemeClr val="dk1"/>
          </a:lnRef>
          <a:fillRef idx="0">
            <a:schemeClr val="dk1"/>
          </a:fillRef>
          <a:effectRef idx="1">
            <a:schemeClr val="dk1"/>
          </a:effectRef>
          <a:fontRef idx="minor">
            <a:schemeClr val="tx1"/>
          </a:fontRef>
        </p:style>
      </p:cxnSp>
      <p:sp>
        <p:nvSpPr>
          <p:cNvPr id="20" name="Prostokąt 19">
            <a:extLst>
              <a:ext uri="{FF2B5EF4-FFF2-40B4-BE49-F238E27FC236}">
                <a16:creationId xmlns:a16="http://schemas.microsoft.com/office/drawing/2014/main" id="{94F32C61-B5F0-48B8-8979-04DBD8937D7D}"/>
              </a:ext>
            </a:extLst>
          </p:cNvPr>
          <p:cNvSpPr/>
          <p:nvPr/>
        </p:nvSpPr>
        <p:spPr>
          <a:xfrm>
            <a:off x="4495800" y="1039821"/>
            <a:ext cx="685799" cy="307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TextBox 3">
            <a:extLst>
              <a:ext uri="{FF2B5EF4-FFF2-40B4-BE49-F238E27FC236}">
                <a16:creationId xmlns:a16="http://schemas.microsoft.com/office/drawing/2014/main" id="{890543B0-920F-4BC8-81B6-9101DFE867FD}"/>
              </a:ext>
            </a:extLst>
          </p:cNvPr>
          <p:cNvSpPr txBox="1"/>
          <p:nvPr/>
        </p:nvSpPr>
        <p:spPr>
          <a:xfrm>
            <a:off x="609600" y="4372023"/>
            <a:ext cx="8153400" cy="307777"/>
          </a:xfrm>
          <a:prstGeom prst="rect">
            <a:avLst/>
          </a:prstGeom>
          <a:noFill/>
        </p:spPr>
        <p:txBody>
          <a:bodyPr wrap="square" rtlCol="0">
            <a:spAutoFit/>
          </a:bodyPr>
          <a:lstStyle/>
          <a:p>
            <a:r>
              <a:rPr lang="pl-PL" sz="1400" b="1" dirty="0" err="1"/>
              <a:t>Table</a:t>
            </a:r>
            <a:r>
              <a:rPr lang="pl-PL" sz="1400" b="1" dirty="0"/>
              <a:t> 2. </a:t>
            </a:r>
            <a:r>
              <a:rPr lang="pl-PL" sz="1400" dirty="0" err="1"/>
              <a:t>Concentration</a:t>
            </a:r>
            <a:r>
              <a:rPr lang="pl-PL" sz="1400" dirty="0"/>
              <a:t> of </a:t>
            </a:r>
            <a:r>
              <a:rPr lang="pl-PL" sz="1400" dirty="0" err="1"/>
              <a:t>leptin</a:t>
            </a:r>
            <a:r>
              <a:rPr lang="pl-PL" sz="1400" dirty="0"/>
              <a:t> – </a:t>
            </a:r>
            <a:r>
              <a:rPr lang="pl-PL" sz="1400" dirty="0" err="1"/>
              <a:t>mean</a:t>
            </a:r>
            <a:r>
              <a:rPr lang="pl-PL" sz="1400" dirty="0"/>
              <a:t> </a:t>
            </a:r>
            <a:r>
              <a:rPr lang="pl-PL" sz="1400" dirty="0" err="1"/>
              <a:t>value</a:t>
            </a:r>
            <a:r>
              <a:rPr lang="pl-PL" sz="1400" dirty="0"/>
              <a:t> and standard error of </a:t>
            </a:r>
            <a:r>
              <a:rPr lang="pl-PL" sz="1400" dirty="0" err="1"/>
              <a:t>measurement</a:t>
            </a:r>
            <a:r>
              <a:rPr lang="pl-PL" sz="1400" dirty="0"/>
              <a:t> (SEM). </a:t>
            </a:r>
            <a:endParaRPr lang="fr-F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Wykres 12">
            <a:extLst>
              <a:ext uri="{FF2B5EF4-FFF2-40B4-BE49-F238E27FC236}">
                <a16:creationId xmlns:a16="http://schemas.microsoft.com/office/drawing/2014/main" id="{AA5FF1D0-4E58-4455-9524-1B1056E9848C}"/>
              </a:ext>
            </a:extLst>
          </p:cNvPr>
          <p:cNvGraphicFramePr>
            <a:graphicFrameLocks/>
          </p:cNvGraphicFramePr>
          <p:nvPr>
            <p:extLst>
              <p:ext uri="{D42A27DB-BD31-4B8C-83A1-F6EECF244321}">
                <p14:modId xmlns:p14="http://schemas.microsoft.com/office/powerpoint/2010/main" val="4157299778"/>
              </p:ext>
            </p:extLst>
          </p:nvPr>
        </p:nvGraphicFramePr>
        <p:xfrm>
          <a:off x="1028701" y="783604"/>
          <a:ext cx="7088400" cy="335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9600" y="304800"/>
            <a:ext cx="8153400" cy="461665"/>
          </a:xfrm>
          <a:prstGeom prst="rect">
            <a:avLst/>
          </a:prstGeom>
          <a:noFill/>
        </p:spPr>
        <p:txBody>
          <a:bodyPr wrap="square" rtlCol="0">
            <a:spAutoFit/>
          </a:bodyPr>
          <a:lstStyle/>
          <a:p>
            <a:r>
              <a:rPr lang="fr-FR" sz="2400" b="1" dirty="0"/>
              <a:t>Results </a:t>
            </a:r>
            <a:r>
              <a:rPr lang="pl-PL" sz="2400" b="1" dirty="0"/>
              <a:t>– omentin-1</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pole tekstowe 2">
            <a:extLst>
              <a:ext uri="{FF2B5EF4-FFF2-40B4-BE49-F238E27FC236}">
                <a16:creationId xmlns:a16="http://schemas.microsoft.com/office/drawing/2014/main" id="{37BE1C2A-A6D7-4691-ABC0-F3354ED5F1B6}"/>
              </a:ext>
            </a:extLst>
          </p:cNvPr>
          <p:cNvSpPr txBox="1"/>
          <p:nvPr/>
        </p:nvSpPr>
        <p:spPr>
          <a:xfrm>
            <a:off x="4457700" y="1039821"/>
            <a:ext cx="838200" cy="307777"/>
          </a:xfrm>
          <a:prstGeom prst="rect">
            <a:avLst/>
          </a:prstGeom>
          <a:noFill/>
        </p:spPr>
        <p:txBody>
          <a:bodyPr wrap="square" rtlCol="0">
            <a:spAutoFit/>
          </a:bodyPr>
          <a:lstStyle/>
          <a:p>
            <a:r>
              <a:rPr lang="pl-PL" sz="1400" b="1" dirty="0"/>
              <a:t>p &lt; 0,05</a:t>
            </a:r>
          </a:p>
        </p:txBody>
      </p:sp>
      <p:cxnSp>
        <p:nvCxnSpPr>
          <p:cNvPr id="10" name="Łącznik prosty 9">
            <a:extLst>
              <a:ext uri="{FF2B5EF4-FFF2-40B4-BE49-F238E27FC236}">
                <a16:creationId xmlns:a16="http://schemas.microsoft.com/office/drawing/2014/main" id="{F6E75936-FE7C-4AED-ABAC-6A4205EA955E}"/>
              </a:ext>
            </a:extLst>
          </p:cNvPr>
          <p:cNvCxnSpPr>
            <a:cxnSpLocks/>
          </p:cNvCxnSpPr>
          <p:nvPr/>
        </p:nvCxnSpPr>
        <p:spPr>
          <a:xfrm flipV="1">
            <a:off x="4038600" y="1193710"/>
            <a:ext cx="0" cy="549342"/>
          </a:xfrm>
          <a:prstGeom prst="line">
            <a:avLst/>
          </a:prstGeom>
          <a:effectLst/>
        </p:spPr>
        <p:style>
          <a:lnRef idx="2">
            <a:schemeClr val="dk1"/>
          </a:lnRef>
          <a:fillRef idx="0">
            <a:schemeClr val="dk1"/>
          </a:fillRef>
          <a:effectRef idx="1">
            <a:schemeClr val="dk1"/>
          </a:effectRef>
          <a:fontRef idx="minor">
            <a:schemeClr val="tx1"/>
          </a:fontRef>
        </p:style>
      </p:cxnSp>
      <p:cxnSp>
        <p:nvCxnSpPr>
          <p:cNvPr id="12" name="Łącznik prosty 11">
            <a:extLst>
              <a:ext uri="{FF2B5EF4-FFF2-40B4-BE49-F238E27FC236}">
                <a16:creationId xmlns:a16="http://schemas.microsoft.com/office/drawing/2014/main" id="{A9B418F1-25DB-4125-B8C1-3DB4EF733093}"/>
              </a:ext>
            </a:extLst>
          </p:cNvPr>
          <p:cNvCxnSpPr>
            <a:cxnSpLocks/>
          </p:cNvCxnSpPr>
          <p:nvPr/>
        </p:nvCxnSpPr>
        <p:spPr>
          <a:xfrm flipV="1">
            <a:off x="5638800" y="1193710"/>
            <a:ext cx="0" cy="828000"/>
          </a:xfrm>
          <a:prstGeom prst="line">
            <a:avLst/>
          </a:prstGeom>
          <a:effectLst/>
        </p:spPr>
        <p:style>
          <a:lnRef idx="2">
            <a:schemeClr val="dk1"/>
          </a:lnRef>
          <a:fillRef idx="0">
            <a:schemeClr val="dk1"/>
          </a:fillRef>
          <a:effectRef idx="1">
            <a:schemeClr val="dk1"/>
          </a:effectRef>
          <a:fontRef idx="minor">
            <a:schemeClr val="tx1"/>
          </a:fontRef>
        </p:style>
      </p:cxnSp>
      <p:cxnSp>
        <p:nvCxnSpPr>
          <p:cNvPr id="15" name="Łącznik prosty 14">
            <a:extLst>
              <a:ext uri="{FF2B5EF4-FFF2-40B4-BE49-F238E27FC236}">
                <a16:creationId xmlns:a16="http://schemas.microsoft.com/office/drawing/2014/main" id="{6F6CBD2C-8883-4FC7-9233-02AA9F8DC187}"/>
              </a:ext>
            </a:extLst>
          </p:cNvPr>
          <p:cNvCxnSpPr>
            <a:cxnSpLocks/>
          </p:cNvCxnSpPr>
          <p:nvPr/>
        </p:nvCxnSpPr>
        <p:spPr>
          <a:xfrm>
            <a:off x="4038600" y="1193710"/>
            <a:ext cx="457200"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9" name="Łącznik prosty 18">
            <a:extLst>
              <a:ext uri="{FF2B5EF4-FFF2-40B4-BE49-F238E27FC236}">
                <a16:creationId xmlns:a16="http://schemas.microsoft.com/office/drawing/2014/main" id="{D884C9F8-ECCA-4384-8EF9-E991777F510A}"/>
              </a:ext>
            </a:extLst>
          </p:cNvPr>
          <p:cNvCxnSpPr>
            <a:cxnSpLocks/>
          </p:cNvCxnSpPr>
          <p:nvPr/>
        </p:nvCxnSpPr>
        <p:spPr>
          <a:xfrm>
            <a:off x="5181600" y="1193710"/>
            <a:ext cx="457200" cy="0"/>
          </a:xfrm>
          <a:prstGeom prst="line">
            <a:avLst/>
          </a:prstGeom>
          <a:effectLst/>
        </p:spPr>
        <p:style>
          <a:lnRef idx="2">
            <a:schemeClr val="dk1"/>
          </a:lnRef>
          <a:fillRef idx="0">
            <a:schemeClr val="dk1"/>
          </a:fillRef>
          <a:effectRef idx="1">
            <a:schemeClr val="dk1"/>
          </a:effectRef>
          <a:fontRef idx="minor">
            <a:schemeClr val="tx1"/>
          </a:fontRef>
        </p:style>
      </p:cxnSp>
      <p:sp>
        <p:nvSpPr>
          <p:cNvPr id="20" name="Prostokąt 19">
            <a:extLst>
              <a:ext uri="{FF2B5EF4-FFF2-40B4-BE49-F238E27FC236}">
                <a16:creationId xmlns:a16="http://schemas.microsoft.com/office/drawing/2014/main" id="{94F32C61-B5F0-48B8-8979-04DBD8937D7D}"/>
              </a:ext>
            </a:extLst>
          </p:cNvPr>
          <p:cNvSpPr/>
          <p:nvPr/>
        </p:nvSpPr>
        <p:spPr>
          <a:xfrm>
            <a:off x="4495800" y="1039821"/>
            <a:ext cx="685799" cy="307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1" name="Tabela 10">
            <a:extLst>
              <a:ext uri="{FF2B5EF4-FFF2-40B4-BE49-F238E27FC236}">
                <a16:creationId xmlns:a16="http://schemas.microsoft.com/office/drawing/2014/main" id="{7BB762A4-9C46-45ED-ABA8-13A392986DC9}"/>
              </a:ext>
            </a:extLst>
          </p:cNvPr>
          <p:cNvGraphicFramePr>
            <a:graphicFrameLocks noGrp="1"/>
          </p:cNvGraphicFramePr>
          <p:nvPr>
            <p:extLst>
              <p:ext uri="{D42A27DB-BD31-4B8C-83A1-F6EECF244321}">
                <p14:modId xmlns:p14="http://schemas.microsoft.com/office/powerpoint/2010/main" val="1929660033"/>
              </p:ext>
            </p:extLst>
          </p:nvPr>
        </p:nvGraphicFramePr>
        <p:xfrm>
          <a:off x="1028701" y="4780800"/>
          <a:ext cx="7088400" cy="1162800"/>
        </p:xfrm>
        <a:graphic>
          <a:graphicData uri="http://schemas.openxmlformats.org/drawingml/2006/table">
            <a:tbl>
              <a:tblPr>
                <a:tableStyleId>{5C22544A-7EE6-4342-B048-85BDC9FD1C3A}</a:tableStyleId>
              </a:tblPr>
              <a:tblGrid>
                <a:gridCol w="2081908">
                  <a:extLst>
                    <a:ext uri="{9D8B030D-6E8A-4147-A177-3AD203B41FA5}">
                      <a16:colId xmlns:a16="http://schemas.microsoft.com/office/drawing/2014/main" val="966393107"/>
                    </a:ext>
                  </a:extLst>
                </a:gridCol>
                <a:gridCol w="2577600">
                  <a:extLst>
                    <a:ext uri="{9D8B030D-6E8A-4147-A177-3AD203B41FA5}">
                      <a16:colId xmlns:a16="http://schemas.microsoft.com/office/drawing/2014/main" val="2202546586"/>
                    </a:ext>
                  </a:extLst>
                </a:gridCol>
                <a:gridCol w="2428892">
                  <a:extLst>
                    <a:ext uri="{9D8B030D-6E8A-4147-A177-3AD203B41FA5}">
                      <a16:colId xmlns:a16="http://schemas.microsoft.com/office/drawing/2014/main" val="2382210742"/>
                    </a:ext>
                  </a:extLst>
                </a:gridCol>
              </a:tblGrid>
              <a:tr h="685754">
                <a:tc>
                  <a:txBody>
                    <a:bodyPr/>
                    <a:lstStyle/>
                    <a:p>
                      <a:pPr algn="ctr" fontAlgn="ctr"/>
                      <a:r>
                        <a:rPr lang="pl-PL" sz="1200" b="1" u="none" strike="noStrike" dirty="0">
                          <a:effectLst/>
                        </a:rPr>
                        <a:t>Omentin-1 [</a:t>
                      </a:r>
                      <a:r>
                        <a:rPr lang="pl-PL" sz="1200" b="1" u="none" strike="noStrike" dirty="0" err="1">
                          <a:effectLst/>
                        </a:rPr>
                        <a:t>ng</a:t>
                      </a:r>
                      <a:r>
                        <a:rPr lang="pl-PL" sz="1200" b="1" u="none" strike="noStrike" dirty="0">
                          <a:effectLst/>
                        </a:rPr>
                        <a:t>/ml]</a:t>
                      </a:r>
                      <a:endParaRPr lang="pl-PL" sz="12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b="1" u="none" strike="noStrike" dirty="0" err="1">
                          <a:effectLst/>
                        </a:rPr>
                        <a:t>Patients</a:t>
                      </a:r>
                      <a:r>
                        <a:rPr lang="pl-PL" sz="1200" b="1" u="none" strike="noStrike" dirty="0">
                          <a:effectLst/>
                        </a:rPr>
                        <a:t> with </a:t>
                      </a:r>
                      <a:r>
                        <a:rPr lang="pl-PL" sz="1200" b="1" u="none" strike="noStrike" dirty="0" err="1">
                          <a:effectLst/>
                        </a:rPr>
                        <a:t>nasopharyngeal</a:t>
                      </a:r>
                      <a:r>
                        <a:rPr lang="pl-PL" sz="1200" b="1" u="none" strike="noStrike" dirty="0">
                          <a:effectLst/>
                        </a:rPr>
                        <a:t> carcinoma</a:t>
                      </a:r>
                      <a:endParaRPr lang="pl-PL" sz="12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b="1" u="none" strike="noStrike" dirty="0">
                          <a:effectLst/>
                        </a:rPr>
                        <a:t>Control </a:t>
                      </a:r>
                      <a:r>
                        <a:rPr lang="pl-PL" sz="1200" b="1" u="none" strike="noStrike" dirty="0" err="1">
                          <a:effectLst/>
                        </a:rPr>
                        <a:t>group</a:t>
                      </a:r>
                      <a:endParaRPr lang="pl-PL" sz="12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211987662"/>
                  </a:ext>
                </a:extLst>
              </a:tr>
              <a:tr h="238523">
                <a:tc>
                  <a:txBody>
                    <a:bodyPr/>
                    <a:lstStyle/>
                    <a:p>
                      <a:pPr algn="ctr" fontAlgn="ctr"/>
                      <a:r>
                        <a:rPr lang="pl-PL" sz="1200" b="1" u="none" strike="noStrike">
                          <a:effectLst/>
                        </a:rPr>
                        <a:t>Mean</a:t>
                      </a:r>
                      <a:endParaRPr lang="pl-PL" sz="12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703,61</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597,53</a:t>
                      </a:r>
                      <a:endParaRPr lang="pl-PL"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85184267"/>
                  </a:ext>
                </a:extLst>
              </a:tr>
              <a:tr h="238523">
                <a:tc>
                  <a:txBody>
                    <a:bodyPr/>
                    <a:lstStyle/>
                    <a:p>
                      <a:pPr algn="ctr" fontAlgn="ctr"/>
                      <a:r>
                        <a:rPr lang="pl-PL" sz="1200" b="1" u="none" strike="noStrike" dirty="0">
                          <a:effectLst/>
                        </a:rPr>
                        <a:t>SEM</a:t>
                      </a:r>
                      <a:endParaRPr lang="pl-PL" sz="12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67,175</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41,852</a:t>
                      </a:r>
                      <a:endParaRPr lang="pl-PL"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3370289"/>
                  </a:ext>
                </a:extLst>
              </a:tr>
            </a:tbl>
          </a:graphicData>
        </a:graphic>
      </p:graphicFrame>
      <p:sp>
        <p:nvSpPr>
          <p:cNvPr id="17" name="TextBox 3">
            <a:extLst>
              <a:ext uri="{FF2B5EF4-FFF2-40B4-BE49-F238E27FC236}">
                <a16:creationId xmlns:a16="http://schemas.microsoft.com/office/drawing/2014/main" id="{00651C4B-B6BC-4057-9A12-3A5B7F8B851D}"/>
              </a:ext>
            </a:extLst>
          </p:cNvPr>
          <p:cNvSpPr txBox="1"/>
          <p:nvPr/>
        </p:nvSpPr>
        <p:spPr>
          <a:xfrm>
            <a:off x="609600" y="4372023"/>
            <a:ext cx="8153400" cy="307777"/>
          </a:xfrm>
          <a:prstGeom prst="rect">
            <a:avLst/>
          </a:prstGeom>
          <a:noFill/>
        </p:spPr>
        <p:txBody>
          <a:bodyPr wrap="square" rtlCol="0">
            <a:spAutoFit/>
          </a:bodyPr>
          <a:lstStyle/>
          <a:p>
            <a:r>
              <a:rPr lang="pl-PL" sz="1400" b="1" dirty="0" err="1"/>
              <a:t>Table</a:t>
            </a:r>
            <a:r>
              <a:rPr lang="pl-PL" sz="1400" b="1" dirty="0"/>
              <a:t> 3. </a:t>
            </a:r>
            <a:r>
              <a:rPr lang="pl-PL" sz="1400" dirty="0" err="1"/>
              <a:t>Concentration</a:t>
            </a:r>
            <a:r>
              <a:rPr lang="pl-PL" sz="1400" dirty="0"/>
              <a:t> of omentin-1 – </a:t>
            </a:r>
            <a:r>
              <a:rPr lang="pl-PL" sz="1400" dirty="0" err="1"/>
              <a:t>mean</a:t>
            </a:r>
            <a:r>
              <a:rPr lang="pl-PL" sz="1400" dirty="0"/>
              <a:t> </a:t>
            </a:r>
            <a:r>
              <a:rPr lang="pl-PL" sz="1400" dirty="0" err="1"/>
              <a:t>value</a:t>
            </a:r>
            <a:r>
              <a:rPr lang="pl-PL" sz="1400" dirty="0"/>
              <a:t> and standard error of </a:t>
            </a:r>
            <a:r>
              <a:rPr lang="pl-PL" sz="1400" dirty="0" err="1"/>
              <a:t>measurement</a:t>
            </a:r>
            <a:r>
              <a:rPr lang="pl-PL" sz="1400" dirty="0"/>
              <a:t> (SEM). </a:t>
            </a:r>
            <a:endParaRPr lang="fr-FR" sz="1400" dirty="0"/>
          </a:p>
        </p:txBody>
      </p:sp>
    </p:spTree>
    <p:extLst>
      <p:ext uri="{BB962C8B-B14F-4D97-AF65-F5344CB8AC3E}">
        <p14:creationId xmlns:p14="http://schemas.microsoft.com/office/powerpoint/2010/main" val="394082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Wykres 13">
            <a:extLst>
              <a:ext uri="{FF2B5EF4-FFF2-40B4-BE49-F238E27FC236}">
                <a16:creationId xmlns:a16="http://schemas.microsoft.com/office/drawing/2014/main" id="{D1084F23-AD3C-4A5C-BB6C-D22D9A3945A5}"/>
              </a:ext>
            </a:extLst>
          </p:cNvPr>
          <p:cNvGraphicFramePr>
            <a:graphicFrameLocks/>
          </p:cNvGraphicFramePr>
          <p:nvPr>
            <p:extLst>
              <p:ext uri="{D42A27DB-BD31-4B8C-83A1-F6EECF244321}">
                <p14:modId xmlns:p14="http://schemas.microsoft.com/office/powerpoint/2010/main" val="1888339373"/>
              </p:ext>
            </p:extLst>
          </p:nvPr>
        </p:nvGraphicFramePr>
        <p:xfrm>
          <a:off x="1024261" y="838200"/>
          <a:ext cx="7088400" cy="335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9600" y="244873"/>
            <a:ext cx="8153400" cy="461665"/>
          </a:xfrm>
          <a:prstGeom prst="rect">
            <a:avLst/>
          </a:prstGeom>
          <a:noFill/>
        </p:spPr>
        <p:txBody>
          <a:bodyPr wrap="square" rtlCol="0">
            <a:spAutoFit/>
          </a:bodyPr>
          <a:lstStyle/>
          <a:p>
            <a:r>
              <a:rPr lang="fr-FR" sz="2400" b="1" dirty="0"/>
              <a:t>Results </a:t>
            </a:r>
            <a:r>
              <a:rPr lang="pl-PL" sz="2400" b="1" dirty="0"/>
              <a:t>– </a:t>
            </a:r>
            <a:r>
              <a:rPr lang="pl-PL" sz="2400" b="1" dirty="0" err="1"/>
              <a:t>osteopontin</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pole tekstowe 2">
            <a:extLst>
              <a:ext uri="{FF2B5EF4-FFF2-40B4-BE49-F238E27FC236}">
                <a16:creationId xmlns:a16="http://schemas.microsoft.com/office/drawing/2014/main" id="{37BE1C2A-A6D7-4691-ABC0-F3354ED5F1B6}"/>
              </a:ext>
            </a:extLst>
          </p:cNvPr>
          <p:cNvSpPr txBox="1"/>
          <p:nvPr/>
        </p:nvSpPr>
        <p:spPr>
          <a:xfrm>
            <a:off x="4438499" y="856272"/>
            <a:ext cx="838200" cy="307777"/>
          </a:xfrm>
          <a:prstGeom prst="rect">
            <a:avLst/>
          </a:prstGeom>
          <a:noFill/>
        </p:spPr>
        <p:txBody>
          <a:bodyPr wrap="square" rtlCol="0">
            <a:spAutoFit/>
          </a:bodyPr>
          <a:lstStyle/>
          <a:p>
            <a:r>
              <a:rPr lang="pl-PL" sz="1400" b="1" dirty="0"/>
              <a:t>p &lt; 0,05</a:t>
            </a:r>
          </a:p>
        </p:txBody>
      </p:sp>
      <p:cxnSp>
        <p:nvCxnSpPr>
          <p:cNvPr id="10" name="Łącznik prosty 9">
            <a:extLst>
              <a:ext uri="{FF2B5EF4-FFF2-40B4-BE49-F238E27FC236}">
                <a16:creationId xmlns:a16="http://schemas.microsoft.com/office/drawing/2014/main" id="{F6E75936-FE7C-4AED-ABAC-6A4205EA955E}"/>
              </a:ext>
            </a:extLst>
          </p:cNvPr>
          <p:cNvCxnSpPr>
            <a:cxnSpLocks/>
          </p:cNvCxnSpPr>
          <p:nvPr/>
        </p:nvCxnSpPr>
        <p:spPr>
          <a:xfrm flipV="1">
            <a:off x="3994280" y="1005522"/>
            <a:ext cx="0" cy="757840"/>
          </a:xfrm>
          <a:prstGeom prst="line">
            <a:avLst/>
          </a:prstGeom>
          <a:effectLst/>
        </p:spPr>
        <p:style>
          <a:lnRef idx="2">
            <a:schemeClr val="dk1"/>
          </a:lnRef>
          <a:fillRef idx="0">
            <a:schemeClr val="dk1"/>
          </a:fillRef>
          <a:effectRef idx="1">
            <a:schemeClr val="dk1"/>
          </a:effectRef>
          <a:fontRef idx="minor">
            <a:schemeClr val="tx1"/>
          </a:fontRef>
        </p:style>
      </p:cxnSp>
      <p:cxnSp>
        <p:nvCxnSpPr>
          <p:cNvPr id="12" name="Łącznik prosty 11">
            <a:extLst>
              <a:ext uri="{FF2B5EF4-FFF2-40B4-BE49-F238E27FC236}">
                <a16:creationId xmlns:a16="http://schemas.microsoft.com/office/drawing/2014/main" id="{A9B418F1-25DB-4125-B8C1-3DB4EF733093}"/>
              </a:ext>
            </a:extLst>
          </p:cNvPr>
          <p:cNvCxnSpPr>
            <a:cxnSpLocks/>
          </p:cNvCxnSpPr>
          <p:nvPr/>
        </p:nvCxnSpPr>
        <p:spPr>
          <a:xfrm flipV="1">
            <a:off x="5594480" y="1005521"/>
            <a:ext cx="0" cy="1476000"/>
          </a:xfrm>
          <a:prstGeom prst="line">
            <a:avLst/>
          </a:prstGeom>
          <a:effectLst/>
        </p:spPr>
        <p:style>
          <a:lnRef idx="2">
            <a:schemeClr val="dk1"/>
          </a:lnRef>
          <a:fillRef idx="0">
            <a:schemeClr val="dk1"/>
          </a:fillRef>
          <a:effectRef idx="1">
            <a:schemeClr val="dk1"/>
          </a:effectRef>
          <a:fontRef idx="minor">
            <a:schemeClr val="tx1"/>
          </a:fontRef>
        </p:style>
      </p:cxnSp>
      <p:cxnSp>
        <p:nvCxnSpPr>
          <p:cNvPr id="15" name="Łącznik prosty 14">
            <a:extLst>
              <a:ext uri="{FF2B5EF4-FFF2-40B4-BE49-F238E27FC236}">
                <a16:creationId xmlns:a16="http://schemas.microsoft.com/office/drawing/2014/main" id="{6F6CBD2C-8883-4FC7-9233-02AA9F8DC187}"/>
              </a:ext>
            </a:extLst>
          </p:cNvPr>
          <p:cNvCxnSpPr>
            <a:cxnSpLocks/>
          </p:cNvCxnSpPr>
          <p:nvPr/>
        </p:nvCxnSpPr>
        <p:spPr>
          <a:xfrm>
            <a:off x="3994280" y="1005521"/>
            <a:ext cx="457200"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9" name="Łącznik prosty 18">
            <a:extLst>
              <a:ext uri="{FF2B5EF4-FFF2-40B4-BE49-F238E27FC236}">
                <a16:creationId xmlns:a16="http://schemas.microsoft.com/office/drawing/2014/main" id="{D884C9F8-ECCA-4384-8EF9-E991777F510A}"/>
              </a:ext>
            </a:extLst>
          </p:cNvPr>
          <p:cNvCxnSpPr>
            <a:cxnSpLocks/>
          </p:cNvCxnSpPr>
          <p:nvPr/>
        </p:nvCxnSpPr>
        <p:spPr>
          <a:xfrm>
            <a:off x="5137280" y="1005521"/>
            <a:ext cx="457200" cy="0"/>
          </a:xfrm>
          <a:prstGeom prst="line">
            <a:avLst/>
          </a:prstGeom>
          <a:effectLst/>
        </p:spPr>
        <p:style>
          <a:lnRef idx="2">
            <a:schemeClr val="dk1"/>
          </a:lnRef>
          <a:fillRef idx="0">
            <a:schemeClr val="dk1"/>
          </a:fillRef>
          <a:effectRef idx="1">
            <a:schemeClr val="dk1"/>
          </a:effectRef>
          <a:fontRef idx="minor">
            <a:schemeClr val="tx1"/>
          </a:fontRef>
        </p:style>
      </p:cxnSp>
      <p:sp>
        <p:nvSpPr>
          <p:cNvPr id="20" name="Prostokąt 19">
            <a:extLst>
              <a:ext uri="{FF2B5EF4-FFF2-40B4-BE49-F238E27FC236}">
                <a16:creationId xmlns:a16="http://schemas.microsoft.com/office/drawing/2014/main" id="{94F32C61-B5F0-48B8-8979-04DBD8937D7D}"/>
              </a:ext>
            </a:extLst>
          </p:cNvPr>
          <p:cNvSpPr/>
          <p:nvPr/>
        </p:nvSpPr>
        <p:spPr>
          <a:xfrm>
            <a:off x="4451480" y="851632"/>
            <a:ext cx="685799" cy="307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8" name="Tabela 7">
            <a:extLst>
              <a:ext uri="{FF2B5EF4-FFF2-40B4-BE49-F238E27FC236}">
                <a16:creationId xmlns:a16="http://schemas.microsoft.com/office/drawing/2014/main" id="{D0FADA12-4E82-41FC-8BA2-207B74F6C4F3}"/>
              </a:ext>
            </a:extLst>
          </p:cNvPr>
          <p:cNvGraphicFramePr>
            <a:graphicFrameLocks noGrp="1"/>
          </p:cNvGraphicFramePr>
          <p:nvPr>
            <p:extLst>
              <p:ext uri="{D42A27DB-BD31-4B8C-83A1-F6EECF244321}">
                <p14:modId xmlns:p14="http://schemas.microsoft.com/office/powerpoint/2010/main" val="2054918804"/>
              </p:ext>
            </p:extLst>
          </p:nvPr>
        </p:nvGraphicFramePr>
        <p:xfrm>
          <a:off x="1024261" y="4780800"/>
          <a:ext cx="7088401" cy="1162800"/>
        </p:xfrm>
        <a:graphic>
          <a:graphicData uri="http://schemas.openxmlformats.org/drawingml/2006/table">
            <a:tbl>
              <a:tblPr>
                <a:tableStyleId>{5C22544A-7EE6-4342-B048-85BDC9FD1C3A}</a:tableStyleId>
              </a:tblPr>
              <a:tblGrid>
                <a:gridCol w="2018392">
                  <a:extLst>
                    <a:ext uri="{9D8B030D-6E8A-4147-A177-3AD203B41FA5}">
                      <a16:colId xmlns:a16="http://schemas.microsoft.com/office/drawing/2014/main" val="1508603209"/>
                    </a:ext>
                  </a:extLst>
                </a:gridCol>
                <a:gridCol w="2519947">
                  <a:extLst>
                    <a:ext uri="{9D8B030D-6E8A-4147-A177-3AD203B41FA5}">
                      <a16:colId xmlns:a16="http://schemas.microsoft.com/office/drawing/2014/main" val="3107428874"/>
                    </a:ext>
                  </a:extLst>
                </a:gridCol>
                <a:gridCol w="2550062">
                  <a:extLst>
                    <a:ext uri="{9D8B030D-6E8A-4147-A177-3AD203B41FA5}">
                      <a16:colId xmlns:a16="http://schemas.microsoft.com/office/drawing/2014/main" val="929942257"/>
                    </a:ext>
                  </a:extLst>
                </a:gridCol>
              </a:tblGrid>
              <a:tr h="685754">
                <a:tc>
                  <a:txBody>
                    <a:bodyPr/>
                    <a:lstStyle/>
                    <a:p>
                      <a:pPr algn="ctr" fontAlgn="ctr"/>
                      <a:r>
                        <a:rPr lang="pl-PL" sz="1200" b="1" u="none" strike="noStrike" dirty="0" err="1">
                          <a:effectLst/>
                        </a:rPr>
                        <a:t>Osteopontin</a:t>
                      </a:r>
                      <a:r>
                        <a:rPr lang="pl-PL" sz="1200" b="1" u="none" strike="noStrike" dirty="0">
                          <a:effectLst/>
                        </a:rPr>
                        <a:t> [</a:t>
                      </a:r>
                      <a:r>
                        <a:rPr lang="pl-PL" sz="1200" b="1" u="none" strike="noStrike" dirty="0" err="1">
                          <a:effectLst/>
                        </a:rPr>
                        <a:t>ng</a:t>
                      </a:r>
                      <a:r>
                        <a:rPr lang="pl-PL" sz="1200" b="1" u="none" strike="noStrike" dirty="0">
                          <a:effectLst/>
                        </a:rPr>
                        <a:t>/ml]</a:t>
                      </a:r>
                      <a:endParaRPr lang="pl-PL" sz="12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b="1" u="none" strike="noStrike" dirty="0" err="1">
                          <a:effectLst/>
                        </a:rPr>
                        <a:t>Patients</a:t>
                      </a:r>
                      <a:r>
                        <a:rPr lang="pl-PL" sz="1200" b="1" u="none" strike="noStrike" dirty="0">
                          <a:effectLst/>
                        </a:rPr>
                        <a:t> with </a:t>
                      </a:r>
                      <a:r>
                        <a:rPr lang="pl-PL" sz="1200" b="1" u="none" strike="noStrike" dirty="0" err="1">
                          <a:effectLst/>
                        </a:rPr>
                        <a:t>nasopharyngeal</a:t>
                      </a:r>
                      <a:r>
                        <a:rPr lang="pl-PL" sz="1200" b="1" u="none" strike="noStrike" dirty="0">
                          <a:effectLst/>
                        </a:rPr>
                        <a:t> carcinoma</a:t>
                      </a:r>
                      <a:endParaRPr lang="pl-PL" sz="12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b="1" u="none" strike="noStrike" dirty="0">
                          <a:effectLst/>
                        </a:rPr>
                        <a:t>Control </a:t>
                      </a:r>
                      <a:r>
                        <a:rPr lang="pl-PL" sz="1200" b="1" u="none" strike="noStrike" dirty="0" err="1">
                          <a:effectLst/>
                        </a:rPr>
                        <a:t>group</a:t>
                      </a:r>
                      <a:endParaRPr lang="pl-PL" sz="12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25748810"/>
                  </a:ext>
                </a:extLst>
              </a:tr>
              <a:tr h="238523">
                <a:tc>
                  <a:txBody>
                    <a:bodyPr/>
                    <a:lstStyle/>
                    <a:p>
                      <a:pPr algn="ctr" fontAlgn="ctr"/>
                      <a:r>
                        <a:rPr lang="pl-PL" sz="1200" b="1" u="none" strike="noStrike">
                          <a:effectLst/>
                        </a:rPr>
                        <a:t>Mean</a:t>
                      </a:r>
                      <a:endParaRPr lang="pl-PL" sz="12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14,41</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8,73</a:t>
                      </a:r>
                      <a:endParaRPr lang="pl-PL"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82464530"/>
                  </a:ext>
                </a:extLst>
              </a:tr>
              <a:tr h="238523">
                <a:tc>
                  <a:txBody>
                    <a:bodyPr/>
                    <a:lstStyle/>
                    <a:p>
                      <a:pPr algn="ctr" fontAlgn="ctr"/>
                      <a:r>
                        <a:rPr lang="pl-PL" sz="1200" b="1" u="none" strike="noStrike" dirty="0">
                          <a:effectLst/>
                        </a:rPr>
                        <a:t>SEM</a:t>
                      </a:r>
                      <a:endParaRPr lang="pl-PL" sz="12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2,578</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0,717</a:t>
                      </a:r>
                      <a:endParaRPr lang="pl-PL"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122037823"/>
                  </a:ext>
                </a:extLst>
              </a:tr>
            </a:tbl>
          </a:graphicData>
        </a:graphic>
      </p:graphicFrame>
      <p:sp>
        <p:nvSpPr>
          <p:cNvPr id="21" name="TextBox 3">
            <a:extLst>
              <a:ext uri="{FF2B5EF4-FFF2-40B4-BE49-F238E27FC236}">
                <a16:creationId xmlns:a16="http://schemas.microsoft.com/office/drawing/2014/main" id="{47F131EB-C9E7-4928-98DB-83CE043CFF15}"/>
              </a:ext>
            </a:extLst>
          </p:cNvPr>
          <p:cNvSpPr txBox="1"/>
          <p:nvPr/>
        </p:nvSpPr>
        <p:spPr>
          <a:xfrm>
            <a:off x="609600" y="4372023"/>
            <a:ext cx="8153400" cy="307777"/>
          </a:xfrm>
          <a:prstGeom prst="rect">
            <a:avLst/>
          </a:prstGeom>
          <a:noFill/>
        </p:spPr>
        <p:txBody>
          <a:bodyPr wrap="square" rtlCol="0">
            <a:spAutoFit/>
          </a:bodyPr>
          <a:lstStyle/>
          <a:p>
            <a:r>
              <a:rPr lang="pl-PL" sz="1400" b="1" dirty="0" err="1"/>
              <a:t>Table</a:t>
            </a:r>
            <a:r>
              <a:rPr lang="pl-PL" sz="1400" b="1" dirty="0"/>
              <a:t> 4. </a:t>
            </a:r>
            <a:r>
              <a:rPr lang="pl-PL" sz="1400" dirty="0" err="1"/>
              <a:t>Concentration</a:t>
            </a:r>
            <a:r>
              <a:rPr lang="pl-PL" sz="1400" dirty="0"/>
              <a:t> of </a:t>
            </a:r>
            <a:r>
              <a:rPr lang="pl-PL" sz="1400" dirty="0" err="1"/>
              <a:t>osteopontin</a:t>
            </a:r>
            <a:r>
              <a:rPr lang="pl-PL" sz="1400" dirty="0"/>
              <a:t> – </a:t>
            </a:r>
            <a:r>
              <a:rPr lang="pl-PL" sz="1400" dirty="0" err="1"/>
              <a:t>mean</a:t>
            </a:r>
            <a:r>
              <a:rPr lang="pl-PL" sz="1400" dirty="0"/>
              <a:t> </a:t>
            </a:r>
            <a:r>
              <a:rPr lang="pl-PL" sz="1400" dirty="0" err="1"/>
              <a:t>value</a:t>
            </a:r>
            <a:r>
              <a:rPr lang="pl-PL" sz="1400" dirty="0"/>
              <a:t> and standard error of </a:t>
            </a:r>
            <a:r>
              <a:rPr lang="pl-PL" sz="1400" dirty="0" err="1"/>
              <a:t>measurement</a:t>
            </a:r>
            <a:r>
              <a:rPr lang="pl-PL" sz="1400" dirty="0"/>
              <a:t> (SEM). </a:t>
            </a:r>
            <a:endParaRPr lang="fr-FR" sz="1400" dirty="0"/>
          </a:p>
        </p:txBody>
      </p:sp>
    </p:spTree>
    <p:extLst>
      <p:ext uri="{BB962C8B-B14F-4D97-AF65-F5344CB8AC3E}">
        <p14:creationId xmlns:p14="http://schemas.microsoft.com/office/powerpoint/2010/main" val="3101826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1160</Words>
  <Application>Microsoft Office PowerPoint</Application>
  <PresentationFormat>Pokaz na ekranie (4:3)</PresentationFormat>
  <Paragraphs>120</Paragraphs>
  <Slides>12</Slides>
  <Notes>2</Notes>
  <HiddenSlides>0</HiddenSlides>
  <MMClips>0</MMClips>
  <ScaleCrop>false</ScaleCrop>
  <HeadingPairs>
    <vt:vector size="6" baseType="variant">
      <vt:variant>
        <vt:lpstr>Używane czcionki</vt:lpstr>
      </vt:variant>
      <vt:variant>
        <vt:i4>3</vt:i4>
      </vt:variant>
      <vt:variant>
        <vt:lpstr>Motyw</vt:lpstr>
      </vt:variant>
      <vt:variant>
        <vt:i4>2</vt:i4>
      </vt:variant>
      <vt:variant>
        <vt:lpstr>Tytuły slajdów</vt:lpstr>
      </vt:variant>
      <vt:variant>
        <vt:i4>12</vt:i4>
      </vt:variant>
    </vt:vector>
  </HeadingPairs>
  <TitlesOfParts>
    <vt:vector size="17" baseType="lpstr">
      <vt:lpstr>Arial</vt:lpstr>
      <vt:lpstr>Calibri</vt:lpstr>
      <vt:lpstr>Calibri Light</vt:lpstr>
      <vt:lpstr>Office Theme</vt:lpstr>
      <vt:lpstr>Custom Design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Jarosław Nuszkiewicz</cp:lastModifiedBy>
  <cp:revision>92</cp:revision>
  <dcterms:created xsi:type="dcterms:W3CDTF">2015-04-04T09:45:50Z</dcterms:created>
  <dcterms:modified xsi:type="dcterms:W3CDTF">2020-10-30T17:04:39Z</dcterms:modified>
</cp:coreProperties>
</file>