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E9D"/>
    <a:srgbClr val="663399"/>
    <a:srgbClr val="5C32F8"/>
    <a:srgbClr val="00B0F0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521" autoAdjust="0"/>
  </p:normalViewPr>
  <p:slideViewPr>
    <p:cSldViewPr>
      <p:cViewPr>
        <p:scale>
          <a:sx n="25" d="100"/>
          <a:sy n="25" d="100"/>
        </p:scale>
        <p:origin x="1771" y="14"/>
      </p:cViewPr>
      <p:guideLst>
        <p:guide orient="horz" pos="13486"/>
        <p:guide pos="9536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E3A4D-AD26-4BDC-9866-6BF9F8886DF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0B739A-4B75-4722-A543-8BDBC7A450F7}">
      <dgm:prSet phldrT="[Tekst]" custT="1"/>
      <dgm:spPr/>
      <dgm:t>
        <a:bodyPr/>
        <a:lstStyle/>
        <a:p>
          <a:r>
            <a:rPr lang="pl-PL" sz="1800" b="1" dirty="0" err="1"/>
            <a:t>Valproic</a:t>
          </a:r>
          <a:r>
            <a:rPr lang="pl-PL" sz="1800" b="1" dirty="0"/>
            <a:t> </a:t>
          </a:r>
        </a:p>
        <a:p>
          <a:r>
            <a:rPr lang="pl-PL" sz="1800" b="1" dirty="0" err="1"/>
            <a:t>acid</a:t>
          </a:r>
          <a:endParaRPr lang="pl-PL" sz="1800" b="1" dirty="0"/>
        </a:p>
      </dgm:t>
    </dgm:pt>
    <dgm:pt modelId="{B9869DEF-465B-4C2E-8A1D-4845F43FD9C3}" type="parTrans" cxnId="{477BD352-95E8-4589-A45C-544DC2F17C1F}">
      <dgm:prSet/>
      <dgm:spPr/>
      <dgm:t>
        <a:bodyPr/>
        <a:lstStyle/>
        <a:p>
          <a:endParaRPr lang="pl-PL"/>
        </a:p>
      </dgm:t>
    </dgm:pt>
    <dgm:pt modelId="{337D051A-3DCF-4B3F-AE94-306635B102A9}" type="sibTrans" cxnId="{477BD352-95E8-4589-A45C-544DC2F17C1F}">
      <dgm:prSet/>
      <dgm:spPr/>
      <dgm:t>
        <a:bodyPr/>
        <a:lstStyle/>
        <a:p>
          <a:endParaRPr lang="pl-PL"/>
        </a:p>
      </dgm:t>
    </dgm:pt>
    <dgm:pt modelId="{83893696-3FBB-41B5-8D21-7FB0082010C4}">
      <dgm:prSet phldrT="[Tekst]" custT="1"/>
      <dgm:spPr/>
      <dgm:t>
        <a:bodyPr/>
        <a:lstStyle/>
        <a:p>
          <a:r>
            <a:rPr lang="pl-PL" sz="1800" b="1" dirty="0" err="1"/>
            <a:t>Lamotrigine</a:t>
          </a:r>
          <a:endParaRPr lang="pl-PL" sz="1800" b="1" dirty="0"/>
        </a:p>
      </dgm:t>
    </dgm:pt>
    <dgm:pt modelId="{C6B2528D-CA0F-4279-B73D-069EF37BB5C6}" type="parTrans" cxnId="{E92BCED6-0956-457B-B109-B1C24FE79FD3}">
      <dgm:prSet/>
      <dgm:spPr/>
      <dgm:t>
        <a:bodyPr/>
        <a:lstStyle/>
        <a:p>
          <a:endParaRPr lang="pl-PL"/>
        </a:p>
      </dgm:t>
    </dgm:pt>
    <dgm:pt modelId="{973DD858-9976-4BE9-AE1A-063103F7866B}" type="sibTrans" cxnId="{E92BCED6-0956-457B-B109-B1C24FE79FD3}">
      <dgm:prSet/>
      <dgm:spPr/>
      <dgm:t>
        <a:bodyPr/>
        <a:lstStyle/>
        <a:p>
          <a:endParaRPr lang="pl-PL"/>
        </a:p>
      </dgm:t>
    </dgm:pt>
    <dgm:pt modelId="{9A68D45F-B4BE-4C17-9610-EF238D004CFC}">
      <dgm:prSet phldrT="[Tekst]" custT="1"/>
      <dgm:spPr/>
      <dgm:t>
        <a:bodyPr/>
        <a:lstStyle/>
        <a:p>
          <a:r>
            <a:rPr lang="en-AU" sz="1800" b="1" noProof="0" dirty="0" err="1"/>
            <a:t>Lacosamide</a:t>
          </a:r>
          <a:endParaRPr lang="en-AU" sz="1800" b="1" noProof="0" dirty="0"/>
        </a:p>
      </dgm:t>
    </dgm:pt>
    <dgm:pt modelId="{DB1A226B-2C18-49A0-84E9-1E9B552A6B05}" type="sibTrans" cxnId="{2CDCB134-CD4E-47A5-A7D3-DCC03E6617F7}">
      <dgm:prSet/>
      <dgm:spPr/>
      <dgm:t>
        <a:bodyPr/>
        <a:lstStyle/>
        <a:p>
          <a:endParaRPr lang="pl-PL"/>
        </a:p>
      </dgm:t>
    </dgm:pt>
    <dgm:pt modelId="{F073BC49-CC25-4488-8884-E90229D2C815}" type="parTrans" cxnId="{2CDCB134-CD4E-47A5-A7D3-DCC03E6617F7}">
      <dgm:prSet/>
      <dgm:spPr/>
      <dgm:t>
        <a:bodyPr/>
        <a:lstStyle/>
        <a:p>
          <a:endParaRPr lang="pl-PL"/>
        </a:p>
      </dgm:t>
    </dgm:pt>
    <dgm:pt modelId="{924301C9-5552-4FF0-A4F1-DABF22288AA2}" type="pres">
      <dgm:prSet presAssocID="{CA2E3A4D-AD26-4BDC-9866-6BF9F8886DF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D2CF8E-BA2F-46BD-8E9E-E7E9DB91B8E8}" type="pres">
      <dgm:prSet presAssocID="{9A68D45F-B4BE-4C17-9610-EF238D004CFC}" presName="Accent1" presStyleCnt="0"/>
      <dgm:spPr/>
    </dgm:pt>
    <dgm:pt modelId="{3F4DAF03-349A-4BAF-AE61-569C70BA15A6}" type="pres">
      <dgm:prSet presAssocID="{9A68D45F-B4BE-4C17-9610-EF238D004CFC}" presName="Accent" presStyleLbl="node1" presStyleIdx="0" presStyleCnt="3"/>
      <dgm:spPr>
        <a:solidFill>
          <a:srgbClr val="00B050"/>
        </a:solidFill>
        <a:ln>
          <a:noFill/>
        </a:ln>
      </dgm:spPr>
    </dgm:pt>
    <dgm:pt modelId="{324B619F-B265-4C18-B7E9-7504FCEC27B3}" type="pres">
      <dgm:prSet presAssocID="{9A68D45F-B4BE-4C17-9610-EF238D004C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297640A-1493-456A-8187-F24E16700846}" type="pres">
      <dgm:prSet presAssocID="{AF0B739A-4B75-4722-A543-8BDBC7A450F7}" presName="Accent2" presStyleCnt="0"/>
      <dgm:spPr/>
    </dgm:pt>
    <dgm:pt modelId="{BCC6E400-A52D-458A-8519-2FF1D1AD2317}" type="pres">
      <dgm:prSet presAssocID="{AF0B739A-4B75-4722-A543-8BDBC7A450F7}" presName="Accent" presStyleLbl="node1" presStyleIdx="1" presStyleCnt="3"/>
      <dgm:spPr>
        <a:solidFill>
          <a:srgbClr val="FFC000"/>
        </a:solidFill>
        <a:ln>
          <a:noFill/>
        </a:ln>
      </dgm:spPr>
    </dgm:pt>
    <dgm:pt modelId="{866A2B91-8BF7-4EB9-ABF7-89FA44222654}" type="pres">
      <dgm:prSet presAssocID="{AF0B739A-4B75-4722-A543-8BDBC7A450F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99EB103-666B-43E0-A664-257B24839564}" type="pres">
      <dgm:prSet presAssocID="{83893696-3FBB-41B5-8D21-7FB0082010C4}" presName="Accent3" presStyleCnt="0"/>
      <dgm:spPr/>
    </dgm:pt>
    <dgm:pt modelId="{5086925C-AC43-492B-B455-DFD0888F34AA}" type="pres">
      <dgm:prSet presAssocID="{83893696-3FBB-41B5-8D21-7FB0082010C4}" presName="Accent" presStyleLbl="node1" presStyleIdx="2" presStyleCnt="3"/>
      <dgm:spPr>
        <a:solidFill>
          <a:srgbClr val="0070C0"/>
        </a:solidFill>
        <a:ln>
          <a:noFill/>
        </a:ln>
      </dgm:spPr>
    </dgm:pt>
    <dgm:pt modelId="{A5F38D7A-0474-4710-8C63-572EF772D000}" type="pres">
      <dgm:prSet presAssocID="{83893696-3FBB-41B5-8D21-7FB0082010C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CDCB134-CD4E-47A5-A7D3-DCC03E6617F7}" srcId="{CA2E3A4D-AD26-4BDC-9866-6BF9F8886DF9}" destId="{9A68D45F-B4BE-4C17-9610-EF238D004CFC}" srcOrd="0" destOrd="0" parTransId="{F073BC49-CC25-4488-8884-E90229D2C815}" sibTransId="{DB1A226B-2C18-49A0-84E9-1E9B552A6B05}"/>
    <dgm:cxn modelId="{371DCD41-6644-4FB7-ABC3-DC30F745B64F}" type="presOf" srcId="{CA2E3A4D-AD26-4BDC-9866-6BF9F8886DF9}" destId="{924301C9-5552-4FF0-A4F1-DABF22288AA2}" srcOrd="0" destOrd="0" presId="urn:microsoft.com/office/officeart/2009/layout/CircleArrowProcess"/>
    <dgm:cxn modelId="{1A564566-0169-41EA-AFB5-DCA62C380DBA}" type="presOf" srcId="{9A68D45F-B4BE-4C17-9610-EF238D004CFC}" destId="{324B619F-B265-4C18-B7E9-7504FCEC27B3}" srcOrd="0" destOrd="0" presId="urn:microsoft.com/office/officeart/2009/layout/CircleArrowProcess"/>
    <dgm:cxn modelId="{1EEE4968-EDB9-4295-B3BC-C1D5714F7A95}" type="presOf" srcId="{AF0B739A-4B75-4722-A543-8BDBC7A450F7}" destId="{866A2B91-8BF7-4EB9-ABF7-89FA44222654}" srcOrd="0" destOrd="0" presId="urn:microsoft.com/office/officeart/2009/layout/CircleArrowProcess"/>
    <dgm:cxn modelId="{477BD352-95E8-4589-A45C-544DC2F17C1F}" srcId="{CA2E3A4D-AD26-4BDC-9866-6BF9F8886DF9}" destId="{AF0B739A-4B75-4722-A543-8BDBC7A450F7}" srcOrd="1" destOrd="0" parTransId="{B9869DEF-465B-4C2E-8A1D-4845F43FD9C3}" sibTransId="{337D051A-3DCF-4B3F-AE94-306635B102A9}"/>
    <dgm:cxn modelId="{7D21F3D0-97D5-4EB9-B0BE-D4C2C14EF3E4}" type="presOf" srcId="{83893696-3FBB-41B5-8D21-7FB0082010C4}" destId="{A5F38D7A-0474-4710-8C63-572EF772D000}" srcOrd="0" destOrd="0" presId="urn:microsoft.com/office/officeart/2009/layout/CircleArrowProcess"/>
    <dgm:cxn modelId="{E92BCED6-0956-457B-B109-B1C24FE79FD3}" srcId="{CA2E3A4D-AD26-4BDC-9866-6BF9F8886DF9}" destId="{83893696-3FBB-41B5-8D21-7FB0082010C4}" srcOrd="2" destOrd="0" parTransId="{C6B2528D-CA0F-4279-B73D-069EF37BB5C6}" sibTransId="{973DD858-9976-4BE9-AE1A-063103F7866B}"/>
    <dgm:cxn modelId="{69F527FF-5F52-40DB-A652-26390C17C31D}" type="presParOf" srcId="{924301C9-5552-4FF0-A4F1-DABF22288AA2}" destId="{80D2CF8E-BA2F-46BD-8E9E-E7E9DB91B8E8}" srcOrd="0" destOrd="0" presId="urn:microsoft.com/office/officeart/2009/layout/CircleArrowProcess"/>
    <dgm:cxn modelId="{A2F745F5-20AE-4861-835D-F84759A2D9AC}" type="presParOf" srcId="{80D2CF8E-BA2F-46BD-8E9E-E7E9DB91B8E8}" destId="{3F4DAF03-349A-4BAF-AE61-569C70BA15A6}" srcOrd="0" destOrd="0" presId="urn:microsoft.com/office/officeart/2009/layout/CircleArrowProcess"/>
    <dgm:cxn modelId="{B3B5BA50-FD81-4916-8DA5-085A6B89D4E1}" type="presParOf" srcId="{924301C9-5552-4FF0-A4F1-DABF22288AA2}" destId="{324B619F-B265-4C18-B7E9-7504FCEC27B3}" srcOrd="1" destOrd="0" presId="urn:microsoft.com/office/officeart/2009/layout/CircleArrowProcess"/>
    <dgm:cxn modelId="{9860CD03-A787-486F-B280-5C808267EC61}" type="presParOf" srcId="{924301C9-5552-4FF0-A4F1-DABF22288AA2}" destId="{5297640A-1493-456A-8187-F24E16700846}" srcOrd="2" destOrd="0" presId="urn:microsoft.com/office/officeart/2009/layout/CircleArrowProcess"/>
    <dgm:cxn modelId="{4C5E48C8-BD4D-405B-A528-FF462B5D1A86}" type="presParOf" srcId="{5297640A-1493-456A-8187-F24E16700846}" destId="{BCC6E400-A52D-458A-8519-2FF1D1AD2317}" srcOrd="0" destOrd="0" presId="urn:microsoft.com/office/officeart/2009/layout/CircleArrowProcess"/>
    <dgm:cxn modelId="{8E4DF0B6-5EE0-4C7F-A6DB-C98594B26370}" type="presParOf" srcId="{924301C9-5552-4FF0-A4F1-DABF22288AA2}" destId="{866A2B91-8BF7-4EB9-ABF7-89FA44222654}" srcOrd="3" destOrd="0" presId="urn:microsoft.com/office/officeart/2009/layout/CircleArrowProcess"/>
    <dgm:cxn modelId="{10716B67-1F19-4B54-AD65-9F5D5765C408}" type="presParOf" srcId="{924301C9-5552-4FF0-A4F1-DABF22288AA2}" destId="{399EB103-666B-43E0-A664-257B24839564}" srcOrd="4" destOrd="0" presId="urn:microsoft.com/office/officeart/2009/layout/CircleArrowProcess"/>
    <dgm:cxn modelId="{40A993AE-4975-49D4-ACD4-12765171D9B4}" type="presParOf" srcId="{399EB103-666B-43E0-A664-257B24839564}" destId="{5086925C-AC43-492B-B455-DFD0888F34AA}" srcOrd="0" destOrd="0" presId="urn:microsoft.com/office/officeart/2009/layout/CircleArrowProcess"/>
    <dgm:cxn modelId="{2384BABA-C37F-4AEF-A202-121E01965C48}" type="presParOf" srcId="{924301C9-5552-4FF0-A4F1-DABF22288AA2}" destId="{A5F38D7A-0474-4710-8C63-572EF772D0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E3A4D-AD26-4BDC-9866-6BF9F8886DF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0B739A-4B75-4722-A543-8BDBC7A450F7}">
      <dgm:prSet phldrT="[Tekst]" custT="1"/>
      <dgm:spPr/>
      <dgm:t>
        <a:bodyPr/>
        <a:lstStyle/>
        <a:p>
          <a:r>
            <a:rPr lang="pl-PL" sz="1800" b="1" dirty="0" err="1"/>
            <a:t>Levetiracetam</a:t>
          </a:r>
          <a:endParaRPr lang="pl-PL" sz="1800" b="1" dirty="0"/>
        </a:p>
      </dgm:t>
    </dgm:pt>
    <dgm:pt modelId="{B9869DEF-465B-4C2E-8A1D-4845F43FD9C3}" type="parTrans" cxnId="{477BD352-95E8-4589-A45C-544DC2F17C1F}">
      <dgm:prSet/>
      <dgm:spPr/>
      <dgm:t>
        <a:bodyPr/>
        <a:lstStyle/>
        <a:p>
          <a:endParaRPr lang="pl-PL"/>
        </a:p>
      </dgm:t>
    </dgm:pt>
    <dgm:pt modelId="{337D051A-3DCF-4B3F-AE94-306635B102A9}" type="sibTrans" cxnId="{477BD352-95E8-4589-A45C-544DC2F17C1F}">
      <dgm:prSet/>
      <dgm:spPr/>
      <dgm:t>
        <a:bodyPr/>
        <a:lstStyle/>
        <a:p>
          <a:endParaRPr lang="pl-PL"/>
        </a:p>
      </dgm:t>
    </dgm:pt>
    <dgm:pt modelId="{83893696-3FBB-41B5-8D21-7FB0082010C4}">
      <dgm:prSet phldrT="[Tekst]" custT="1"/>
      <dgm:spPr/>
      <dgm:t>
        <a:bodyPr/>
        <a:lstStyle/>
        <a:p>
          <a:r>
            <a:rPr lang="pl-PL" sz="1800" b="1" dirty="0" err="1"/>
            <a:t>Retigabine</a:t>
          </a:r>
          <a:endParaRPr lang="pl-PL" sz="1800" b="1" dirty="0"/>
        </a:p>
      </dgm:t>
    </dgm:pt>
    <dgm:pt modelId="{C6B2528D-CA0F-4279-B73D-069EF37BB5C6}" type="parTrans" cxnId="{E92BCED6-0956-457B-B109-B1C24FE79FD3}">
      <dgm:prSet/>
      <dgm:spPr/>
      <dgm:t>
        <a:bodyPr/>
        <a:lstStyle/>
        <a:p>
          <a:endParaRPr lang="pl-PL"/>
        </a:p>
      </dgm:t>
    </dgm:pt>
    <dgm:pt modelId="{973DD858-9976-4BE9-AE1A-063103F7866B}" type="sibTrans" cxnId="{E92BCED6-0956-457B-B109-B1C24FE79FD3}">
      <dgm:prSet/>
      <dgm:spPr/>
      <dgm:t>
        <a:bodyPr/>
        <a:lstStyle/>
        <a:p>
          <a:endParaRPr lang="pl-PL"/>
        </a:p>
      </dgm:t>
    </dgm:pt>
    <dgm:pt modelId="{9A68D45F-B4BE-4C17-9610-EF238D004CFC}">
      <dgm:prSet phldrT="[Tekst]" custT="1"/>
      <dgm:spPr/>
      <dgm:t>
        <a:bodyPr/>
        <a:lstStyle/>
        <a:p>
          <a:r>
            <a:rPr lang="pl-PL" sz="1800" b="1" noProof="0" dirty="0" err="1"/>
            <a:t>Ethosuxymide</a:t>
          </a:r>
          <a:endParaRPr lang="en-AU" sz="1800" b="1" noProof="0" dirty="0"/>
        </a:p>
      </dgm:t>
    </dgm:pt>
    <dgm:pt modelId="{DB1A226B-2C18-49A0-84E9-1E9B552A6B05}" type="sibTrans" cxnId="{2CDCB134-CD4E-47A5-A7D3-DCC03E6617F7}">
      <dgm:prSet/>
      <dgm:spPr/>
      <dgm:t>
        <a:bodyPr/>
        <a:lstStyle/>
        <a:p>
          <a:endParaRPr lang="pl-PL"/>
        </a:p>
      </dgm:t>
    </dgm:pt>
    <dgm:pt modelId="{F073BC49-CC25-4488-8884-E90229D2C815}" type="parTrans" cxnId="{2CDCB134-CD4E-47A5-A7D3-DCC03E6617F7}">
      <dgm:prSet/>
      <dgm:spPr/>
      <dgm:t>
        <a:bodyPr/>
        <a:lstStyle/>
        <a:p>
          <a:endParaRPr lang="pl-PL"/>
        </a:p>
      </dgm:t>
    </dgm:pt>
    <dgm:pt modelId="{924301C9-5552-4FF0-A4F1-DABF22288AA2}" type="pres">
      <dgm:prSet presAssocID="{CA2E3A4D-AD26-4BDC-9866-6BF9F8886DF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D2CF8E-BA2F-46BD-8E9E-E7E9DB91B8E8}" type="pres">
      <dgm:prSet presAssocID="{9A68D45F-B4BE-4C17-9610-EF238D004CFC}" presName="Accent1" presStyleCnt="0"/>
      <dgm:spPr/>
    </dgm:pt>
    <dgm:pt modelId="{3F4DAF03-349A-4BAF-AE61-569C70BA15A6}" type="pres">
      <dgm:prSet presAssocID="{9A68D45F-B4BE-4C17-9610-EF238D004CFC}" presName="Accent" presStyleLbl="node1" presStyleIdx="0" presStyleCnt="3"/>
      <dgm:spPr>
        <a:solidFill>
          <a:schemeClr val="bg2">
            <a:lumMod val="75000"/>
          </a:schemeClr>
        </a:solidFill>
        <a:ln>
          <a:noFill/>
        </a:ln>
      </dgm:spPr>
    </dgm:pt>
    <dgm:pt modelId="{324B619F-B265-4C18-B7E9-7504FCEC27B3}" type="pres">
      <dgm:prSet presAssocID="{9A68D45F-B4BE-4C17-9610-EF238D004CFC}" presName="Parent1" presStyleLbl="revTx" presStyleIdx="0" presStyleCnt="3" custScaleX="138258" custScaleY="121770">
        <dgm:presLayoutVars>
          <dgm:chMax val="1"/>
          <dgm:chPref val="1"/>
          <dgm:bulletEnabled val="1"/>
        </dgm:presLayoutVars>
      </dgm:prSet>
      <dgm:spPr/>
    </dgm:pt>
    <dgm:pt modelId="{5297640A-1493-456A-8187-F24E16700846}" type="pres">
      <dgm:prSet presAssocID="{AF0B739A-4B75-4722-A543-8BDBC7A450F7}" presName="Accent2" presStyleCnt="0"/>
      <dgm:spPr/>
    </dgm:pt>
    <dgm:pt modelId="{BCC6E400-A52D-458A-8519-2FF1D1AD2317}" type="pres">
      <dgm:prSet presAssocID="{AF0B739A-4B75-4722-A543-8BDBC7A450F7}" presName="Accent" presStyleLbl="node1" presStyleIdx="1" presStyleCnt="3"/>
      <dgm:spPr>
        <a:solidFill>
          <a:schemeClr val="accent2">
            <a:lumMod val="60000"/>
            <a:lumOff val="40000"/>
          </a:schemeClr>
        </a:solidFill>
        <a:ln>
          <a:noFill/>
        </a:ln>
      </dgm:spPr>
    </dgm:pt>
    <dgm:pt modelId="{866A2B91-8BF7-4EB9-ABF7-89FA44222654}" type="pres">
      <dgm:prSet presAssocID="{AF0B739A-4B75-4722-A543-8BDBC7A450F7}" presName="Parent2" presStyleLbl="revTx" presStyleIdx="1" presStyleCnt="3" custScaleX="133370" custScaleY="140997">
        <dgm:presLayoutVars>
          <dgm:chMax val="1"/>
          <dgm:chPref val="1"/>
          <dgm:bulletEnabled val="1"/>
        </dgm:presLayoutVars>
      </dgm:prSet>
      <dgm:spPr/>
    </dgm:pt>
    <dgm:pt modelId="{399EB103-666B-43E0-A664-257B24839564}" type="pres">
      <dgm:prSet presAssocID="{83893696-3FBB-41B5-8D21-7FB0082010C4}" presName="Accent3" presStyleCnt="0"/>
      <dgm:spPr/>
    </dgm:pt>
    <dgm:pt modelId="{5086925C-AC43-492B-B455-DFD0888F34AA}" type="pres">
      <dgm:prSet presAssocID="{83893696-3FBB-41B5-8D21-7FB0082010C4}" presName="Accent" presStyleLbl="node1" presStyleIdx="2" presStyleCnt="3"/>
      <dgm:spPr>
        <a:solidFill>
          <a:srgbClr val="5C32F8"/>
        </a:solidFill>
        <a:ln>
          <a:noFill/>
        </a:ln>
      </dgm:spPr>
    </dgm:pt>
    <dgm:pt modelId="{A5F38D7A-0474-4710-8C63-572EF772D000}" type="pres">
      <dgm:prSet presAssocID="{83893696-3FBB-41B5-8D21-7FB0082010C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CDCB134-CD4E-47A5-A7D3-DCC03E6617F7}" srcId="{CA2E3A4D-AD26-4BDC-9866-6BF9F8886DF9}" destId="{9A68D45F-B4BE-4C17-9610-EF238D004CFC}" srcOrd="0" destOrd="0" parTransId="{F073BC49-CC25-4488-8884-E90229D2C815}" sibTransId="{DB1A226B-2C18-49A0-84E9-1E9B552A6B05}"/>
    <dgm:cxn modelId="{371DCD41-6644-4FB7-ABC3-DC30F745B64F}" type="presOf" srcId="{CA2E3A4D-AD26-4BDC-9866-6BF9F8886DF9}" destId="{924301C9-5552-4FF0-A4F1-DABF22288AA2}" srcOrd="0" destOrd="0" presId="urn:microsoft.com/office/officeart/2009/layout/CircleArrowProcess"/>
    <dgm:cxn modelId="{1A564566-0169-41EA-AFB5-DCA62C380DBA}" type="presOf" srcId="{9A68D45F-B4BE-4C17-9610-EF238D004CFC}" destId="{324B619F-B265-4C18-B7E9-7504FCEC27B3}" srcOrd="0" destOrd="0" presId="urn:microsoft.com/office/officeart/2009/layout/CircleArrowProcess"/>
    <dgm:cxn modelId="{1EEE4968-EDB9-4295-B3BC-C1D5714F7A95}" type="presOf" srcId="{AF0B739A-4B75-4722-A543-8BDBC7A450F7}" destId="{866A2B91-8BF7-4EB9-ABF7-89FA44222654}" srcOrd="0" destOrd="0" presId="urn:microsoft.com/office/officeart/2009/layout/CircleArrowProcess"/>
    <dgm:cxn modelId="{477BD352-95E8-4589-A45C-544DC2F17C1F}" srcId="{CA2E3A4D-AD26-4BDC-9866-6BF9F8886DF9}" destId="{AF0B739A-4B75-4722-A543-8BDBC7A450F7}" srcOrd="1" destOrd="0" parTransId="{B9869DEF-465B-4C2E-8A1D-4845F43FD9C3}" sibTransId="{337D051A-3DCF-4B3F-AE94-306635B102A9}"/>
    <dgm:cxn modelId="{7D21F3D0-97D5-4EB9-B0BE-D4C2C14EF3E4}" type="presOf" srcId="{83893696-3FBB-41B5-8D21-7FB0082010C4}" destId="{A5F38D7A-0474-4710-8C63-572EF772D000}" srcOrd="0" destOrd="0" presId="urn:microsoft.com/office/officeart/2009/layout/CircleArrowProcess"/>
    <dgm:cxn modelId="{E92BCED6-0956-457B-B109-B1C24FE79FD3}" srcId="{CA2E3A4D-AD26-4BDC-9866-6BF9F8886DF9}" destId="{83893696-3FBB-41B5-8D21-7FB0082010C4}" srcOrd="2" destOrd="0" parTransId="{C6B2528D-CA0F-4279-B73D-069EF37BB5C6}" sibTransId="{973DD858-9976-4BE9-AE1A-063103F7866B}"/>
    <dgm:cxn modelId="{69F527FF-5F52-40DB-A652-26390C17C31D}" type="presParOf" srcId="{924301C9-5552-4FF0-A4F1-DABF22288AA2}" destId="{80D2CF8E-BA2F-46BD-8E9E-E7E9DB91B8E8}" srcOrd="0" destOrd="0" presId="urn:microsoft.com/office/officeart/2009/layout/CircleArrowProcess"/>
    <dgm:cxn modelId="{A2F745F5-20AE-4861-835D-F84759A2D9AC}" type="presParOf" srcId="{80D2CF8E-BA2F-46BD-8E9E-E7E9DB91B8E8}" destId="{3F4DAF03-349A-4BAF-AE61-569C70BA15A6}" srcOrd="0" destOrd="0" presId="urn:microsoft.com/office/officeart/2009/layout/CircleArrowProcess"/>
    <dgm:cxn modelId="{B3B5BA50-FD81-4916-8DA5-085A6B89D4E1}" type="presParOf" srcId="{924301C9-5552-4FF0-A4F1-DABF22288AA2}" destId="{324B619F-B265-4C18-B7E9-7504FCEC27B3}" srcOrd="1" destOrd="0" presId="urn:microsoft.com/office/officeart/2009/layout/CircleArrowProcess"/>
    <dgm:cxn modelId="{9860CD03-A787-486F-B280-5C808267EC61}" type="presParOf" srcId="{924301C9-5552-4FF0-A4F1-DABF22288AA2}" destId="{5297640A-1493-456A-8187-F24E16700846}" srcOrd="2" destOrd="0" presId="urn:microsoft.com/office/officeart/2009/layout/CircleArrowProcess"/>
    <dgm:cxn modelId="{4C5E48C8-BD4D-405B-A528-FF462B5D1A86}" type="presParOf" srcId="{5297640A-1493-456A-8187-F24E16700846}" destId="{BCC6E400-A52D-458A-8519-2FF1D1AD2317}" srcOrd="0" destOrd="0" presId="urn:microsoft.com/office/officeart/2009/layout/CircleArrowProcess"/>
    <dgm:cxn modelId="{8E4DF0B6-5EE0-4C7F-A6DB-C98594B26370}" type="presParOf" srcId="{924301C9-5552-4FF0-A4F1-DABF22288AA2}" destId="{866A2B91-8BF7-4EB9-ABF7-89FA44222654}" srcOrd="3" destOrd="0" presId="urn:microsoft.com/office/officeart/2009/layout/CircleArrowProcess"/>
    <dgm:cxn modelId="{10716B67-1F19-4B54-AD65-9F5D5765C408}" type="presParOf" srcId="{924301C9-5552-4FF0-A4F1-DABF22288AA2}" destId="{399EB103-666B-43E0-A664-257B24839564}" srcOrd="4" destOrd="0" presId="urn:microsoft.com/office/officeart/2009/layout/CircleArrowProcess"/>
    <dgm:cxn modelId="{40A993AE-4975-49D4-ACD4-12765171D9B4}" type="presParOf" srcId="{399EB103-666B-43E0-A664-257B24839564}" destId="{5086925C-AC43-492B-B455-DFD0888F34AA}" srcOrd="0" destOrd="0" presId="urn:microsoft.com/office/officeart/2009/layout/CircleArrowProcess"/>
    <dgm:cxn modelId="{2384BABA-C37F-4AEF-A202-121E01965C48}" type="presParOf" srcId="{924301C9-5552-4FF0-A4F1-DABF22288AA2}" destId="{A5F38D7A-0474-4710-8C63-572EF772D0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E3A4D-AD26-4BDC-9866-6BF9F8886DF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3893696-3FBB-41B5-8D21-7FB0082010C4}">
      <dgm:prSet phldrT="[Tekst]" custT="1"/>
      <dgm:spPr/>
      <dgm:t>
        <a:bodyPr/>
        <a:lstStyle/>
        <a:p>
          <a:endParaRPr lang="pl-PL" sz="1700" b="1" dirty="0"/>
        </a:p>
      </dgm:t>
    </dgm:pt>
    <dgm:pt modelId="{C6B2528D-CA0F-4279-B73D-069EF37BB5C6}" type="parTrans" cxnId="{E92BCED6-0956-457B-B109-B1C24FE79FD3}">
      <dgm:prSet/>
      <dgm:spPr/>
      <dgm:t>
        <a:bodyPr/>
        <a:lstStyle/>
        <a:p>
          <a:endParaRPr lang="pl-PL"/>
        </a:p>
      </dgm:t>
    </dgm:pt>
    <dgm:pt modelId="{973DD858-9976-4BE9-AE1A-063103F7866B}" type="sibTrans" cxnId="{E92BCED6-0956-457B-B109-B1C24FE79FD3}">
      <dgm:prSet/>
      <dgm:spPr/>
      <dgm:t>
        <a:bodyPr/>
        <a:lstStyle/>
        <a:p>
          <a:endParaRPr lang="pl-PL"/>
        </a:p>
      </dgm:t>
    </dgm:pt>
    <dgm:pt modelId="{9A68D45F-B4BE-4C17-9610-EF238D004CFC}">
      <dgm:prSet phldrT="[Tekst]" custT="1"/>
      <dgm:spPr/>
      <dgm:t>
        <a:bodyPr/>
        <a:lstStyle/>
        <a:p>
          <a:endParaRPr lang="en-AU" sz="1700" b="1" noProof="0" dirty="0"/>
        </a:p>
      </dgm:t>
    </dgm:pt>
    <dgm:pt modelId="{DB1A226B-2C18-49A0-84E9-1E9B552A6B05}" type="sibTrans" cxnId="{2CDCB134-CD4E-47A5-A7D3-DCC03E6617F7}">
      <dgm:prSet/>
      <dgm:spPr/>
      <dgm:t>
        <a:bodyPr/>
        <a:lstStyle/>
        <a:p>
          <a:endParaRPr lang="pl-PL"/>
        </a:p>
      </dgm:t>
    </dgm:pt>
    <dgm:pt modelId="{F073BC49-CC25-4488-8884-E90229D2C815}" type="parTrans" cxnId="{2CDCB134-CD4E-47A5-A7D3-DCC03E6617F7}">
      <dgm:prSet/>
      <dgm:spPr/>
      <dgm:t>
        <a:bodyPr/>
        <a:lstStyle/>
        <a:p>
          <a:endParaRPr lang="pl-PL"/>
        </a:p>
      </dgm:t>
    </dgm:pt>
    <dgm:pt modelId="{AF0B739A-4B75-4722-A543-8BDBC7A450F7}">
      <dgm:prSet phldrT="[Tekst]" custT="1"/>
      <dgm:spPr/>
      <dgm:t>
        <a:bodyPr/>
        <a:lstStyle/>
        <a:p>
          <a:endParaRPr lang="pl-PL" sz="1700" b="1" dirty="0"/>
        </a:p>
      </dgm:t>
    </dgm:pt>
    <dgm:pt modelId="{337D051A-3DCF-4B3F-AE94-306635B102A9}" type="sibTrans" cxnId="{477BD352-95E8-4589-A45C-544DC2F17C1F}">
      <dgm:prSet/>
      <dgm:spPr/>
      <dgm:t>
        <a:bodyPr/>
        <a:lstStyle/>
        <a:p>
          <a:endParaRPr lang="pl-PL"/>
        </a:p>
      </dgm:t>
    </dgm:pt>
    <dgm:pt modelId="{B9869DEF-465B-4C2E-8A1D-4845F43FD9C3}" type="parTrans" cxnId="{477BD352-95E8-4589-A45C-544DC2F17C1F}">
      <dgm:prSet/>
      <dgm:spPr/>
      <dgm:t>
        <a:bodyPr/>
        <a:lstStyle/>
        <a:p>
          <a:endParaRPr lang="pl-PL"/>
        </a:p>
      </dgm:t>
    </dgm:pt>
    <dgm:pt modelId="{924301C9-5552-4FF0-A4F1-DABF22288AA2}" type="pres">
      <dgm:prSet presAssocID="{CA2E3A4D-AD26-4BDC-9866-6BF9F8886DF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D2CF8E-BA2F-46BD-8E9E-E7E9DB91B8E8}" type="pres">
      <dgm:prSet presAssocID="{9A68D45F-B4BE-4C17-9610-EF238D004CFC}" presName="Accent1" presStyleCnt="0"/>
      <dgm:spPr/>
    </dgm:pt>
    <dgm:pt modelId="{3F4DAF03-349A-4BAF-AE61-569C70BA15A6}" type="pres">
      <dgm:prSet presAssocID="{9A68D45F-B4BE-4C17-9610-EF238D004CFC}" presName="Accent" presStyleLbl="node1" presStyleIdx="0" presStyleCnt="3"/>
      <dgm:spPr>
        <a:solidFill>
          <a:srgbClr val="00B050"/>
        </a:solidFill>
        <a:ln>
          <a:noFill/>
        </a:ln>
      </dgm:spPr>
    </dgm:pt>
    <dgm:pt modelId="{324B619F-B265-4C18-B7E9-7504FCEC27B3}" type="pres">
      <dgm:prSet presAssocID="{9A68D45F-B4BE-4C17-9610-EF238D004C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297640A-1493-456A-8187-F24E16700846}" type="pres">
      <dgm:prSet presAssocID="{AF0B739A-4B75-4722-A543-8BDBC7A450F7}" presName="Accent2" presStyleCnt="0"/>
      <dgm:spPr/>
    </dgm:pt>
    <dgm:pt modelId="{BCC6E400-A52D-458A-8519-2FF1D1AD2317}" type="pres">
      <dgm:prSet presAssocID="{AF0B739A-4B75-4722-A543-8BDBC7A450F7}" presName="Accent" presStyleLbl="node1" presStyleIdx="1" presStyleCnt="3"/>
      <dgm:spPr>
        <a:solidFill>
          <a:srgbClr val="FFC000"/>
        </a:solidFill>
        <a:ln>
          <a:noFill/>
        </a:ln>
      </dgm:spPr>
    </dgm:pt>
    <dgm:pt modelId="{866A2B91-8BF7-4EB9-ABF7-89FA44222654}" type="pres">
      <dgm:prSet presAssocID="{AF0B739A-4B75-4722-A543-8BDBC7A450F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99EB103-666B-43E0-A664-257B24839564}" type="pres">
      <dgm:prSet presAssocID="{83893696-3FBB-41B5-8D21-7FB0082010C4}" presName="Accent3" presStyleCnt="0"/>
      <dgm:spPr/>
    </dgm:pt>
    <dgm:pt modelId="{5086925C-AC43-492B-B455-DFD0888F34AA}" type="pres">
      <dgm:prSet presAssocID="{83893696-3FBB-41B5-8D21-7FB0082010C4}" presName="Accent" presStyleLbl="node1" presStyleIdx="2" presStyleCnt="3"/>
      <dgm:spPr>
        <a:solidFill>
          <a:srgbClr val="0070C0"/>
        </a:solidFill>
        <a:ln>
          <a:noFill/>
        </a:ln>
      </dgm:spPr>
    </dgm:pt>
    <dgm:pt modelId="{A5F38D7A-0474-4710-8C63-572EF772D000}" type="pres">
      <dgm:prSet presAssocID="{83893696-3FBB-41B5-8D21-7FB0082010C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CDCB134-CD4E-47A5-A7D3-DCC03E6617F7}" srcId="{CA2E3A4D-AD26-4BDC-9866-6BF9F8886DF9}" destId="{9A68D45F-B4BE-4C17-9610-EF238D004CFC}" srcOrd="0" destOrd="0" parTransId="{F073BC49-CC25-4488-8884-E90229D2C815}" sibTransId="{DB1A226B-2C18-49A0-84E9-1E9B552A6B05}"/>
    <dgm:cxn modelId="{371DCD41-6644-4FB7-ABC3-DC30F745B64F}" type="presOf" srcId="{CA2E3A4D-AD26-4BDC-9866-6BF9F8886DF9}" destId="{924301C9-5552-4FF0-A4F1-DABF22288AA2}" srcOrd="0" destOrd="0" presId="urn:microsoft.com/office/officeart/2009/layout/CircleArrowProcess"/>
    <dgm:cxn modelId="{1A564566-0169-41EA-AFB5-DCA62C380DBA}" type="presOf" srcId="{9A68D45F-B4BE-4C17-9610-EF238D004CFC}" destId="{324B619F-B265-4C18-B7E9-7504FCEC27B3}" srcOrd="0" destOrd="0" presId="urn:microsoft.com/office/officeart/2009/layout/CircleArrowProcess"/>
    <dgm:cxn modelId="{1EEE4968-EDB9-4295-B3BC-C1D5714F7A95}" type="presOf" srcId="{AF0B739A-4B75-4722-A543-8BDBC7A450F7}" destId="{866A2B91-8BF7-4EB9-ABF7-89FA44222654}" srcOrd="0" destOrd="0" presId="urn:microsoft.com/office/officeart/2009/layout/CircleArrowProcess"/>
    <dgm:cxn modelId="{477BD352-95E8-4589-A45C-544DC2F17C1F}" srcId="{CA2E3A4D-AD26-4BDC-9866-6BF9F8886DF9}" destId="{AF0B739A-4B75-4722-A543-8BDBC7A450F7}" srcOrd="1" destOrd="0" parTransId="{B9869DEF-465B-4C2E-8A1D-4845F43FD9C3}" sibTransId="{337D051A-3DCF-4B3F-AE94-306635B102A9}"/>
    <dgm:cxn modelId="{7D21F3D0-97D5-4EB9-B0BE-D4C2C14EF3E4}" type="presOf" srcId="{83893696-3FBB-41B5-8D21-7FB0082010C4}" destId="{A5F38D7A-0474-4710-8C63-572EF772D000}" srcOrd="0" destOrd="0" presId="urn:microsoft.com/office/officeart/2009/layout/CircleArrowProcess"/>
    <dgm:cxn modelId="{E92BCED6-0956-457B-B109-B1C24FE79FD3}" srcId="{CA2E3A4D-AD26-4BDC-9866-6BF9F8886DF9}" destId="{83893696-3FBB-41B5-8D21-7FB0082010C4}" srcOrd="2" destOrd="0" parTransId="{C6B2528D-CA0F-4279-B73D-069EF37BB5C6}" sibTransId="{973DD858-9976-4BE9-AE1A-063103F7866B}"/>
    <dgm:cxn modelId="{69F527FF-5F52-40DB-A652-26390C17C31D}" type="presParOf" srcId="{924301C9-5552-4FF0-A4F1-DABF22288AA2}" destId="{80D2CF8E-BA2F-46BD-8E9E-E7E9DB91B8E8}" srcOrd="0" destOrd="0" presId="urn:microsoft.com/office/officeart/2009/layout/CircleArrowProcess"/>
    <dgm:cxn modelId="{A2F745F5-20AE-4861-835D-F84759A2D9AC}" type="presParOf" srcId="{80D2CF8E-BA2F-46BD-8E9E-E7E9DB91B8E8}" destId="{3F4DAF03-349A-4BAF-AE61-569C70BA15A6}" srcOrd="0" destOrd="0" presId="urn:microsoft.com/office/officeart/2009/layout/CircleArrowProcess"/>
    <dgm:cxn modelId="{B3B5BA50-FD81-4916-8DA5-085A6B89D4E1}" type="presParOf" srcId="{924301C9-5552-4FF0-A4F1-DABF22288AA2}" destId="{324B619F-B265-4C18-B7E9-7504FCEC27B3}" srcOrd="1" destOrd="0" presId="urn:microsoft.com/office/officeart/2009/layout/CircleArrowProcess"/>
    <dgm:cxn modelId="{9860CD03-A787-486F-B280-5C808267EC61}" type="presParOf" srcId="{924301C9-5552-4FF0-A4F1-DABF22288AA2}" destId="{5297640A-1493-456A-8187-F24E16700846}" srcOrd="2" destOrd="0" presId="urn:microsoft.com/office/officeart/2009/layout/CircleArrowProcess"/>
    <dgm:cxn modelId="{4C5E48C8-BD4D-405B-A528-FF462B5D1A86}" type="presParOf" srcId="{5297640A-1493-456A-8187-F24E16700846}" destId="{BCC6E400-A52D-458A-8519-2FF1D1AD2317}" srcOrd="0" destOrd="0" presId="urn:microsoft.com/office/officeart/2009/layout/CircleArrowProcess"/>
    <dgm:cxn modelId="{8E4DF0B6-5EE0-4C7F-A6DB-C98594B26370}" type="presParOf" srcId="{924301C9-5552-4FF0-A4F1-DABF22288AA2}" destId="{866A2B91-8BF7-4EB9-ABF7-89FA44222654}" srcOrd="3" destOrd="0" presId="urn:microsoft.com/office/officeart/2009/layout/CircleArrowProcess"/>
    <dgm:cxn modelId="{10716B67-1F19-4B54-AD65-9F5D5765C408}" type="presParOf" srcId="{924301C9-5552-4FF0-A4F1-DABF22288AA2}" destId="{399EB103-666B-43E0-A664-257B24839564}" srcOrd="4" destOrd="0" presId="urn:microsoft.com/office/officeart/2009/layout/CircleArrowProcess"/>
    <dgm:cxn modelId="{40A993AE-4975-49D4-ACD4-12765171D9B4}" type="presParOf" srcId="{399EB103-666B-43E0-A664-257B24839564}" destId="{5086925C-AC43-492B-B455-DFD0888F34AA}" srcOrd="0" destOrd="0" presId="urn:microsoft.com/office/officeart/2009/layout/CircleArrowProcess"/>
    <dgm:cxn modelId="{2384BABA-C37F-4AEF-A202-121E01965C48}" type="presParOf" srcId="{924301C9-5552-4FF0-A4F1-DABF22288AA2}" destId="{A5F38D7A-0474-4710-8C63-572EF772D0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E3A4D-AD26-4BDC-9866-6BF9F8886DF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0B739A-4B75-4722-A543-8BDBC7A450F7}">
      <dgm:prSet phldrT="[Tekst]"/>
      <dgm:spPr/>
      <dgm:t>
        <a:bodyPr/>
        <a:lstStyle/>
        <a:p>
          <a:endParaRPr lang="pl-PL" b="1" dirty="0"/>
        </a:p>
      </dgm:t>
    </dgm:pt>
    <dgm:pt modelId="{B9869DEF-465B-4C2E-8A1D-4845F43FD9C3}" type="parTrans" cxnId="{477BD352-95E8-4589-A45C-544DC2F17C1F}">
      <dgm:prSet/>
      <dgm:spPr/>
      <dgm:t>
        <a:bodyPr/>
        <a:lstStyle/>
        <a:p>
          <a:endParaRPr lang="pl-PL"/>
        </a:p>
      </dgm:t>
    </dgm:pt>
    <dgm:pt modelId="{337D051A-3DCF-4B3F-AE94-306635B102A9}" type="sibTrans" cxnId="{477BD352-95E8-4589-A45C-544DC2F17C1F}">
      <dgm:prSet/>
      <dgm:spPr/>
      <dgm:t>
        <a:bodyPr/>
        <a:lstStyle/>
        <a:p>
          <a:endParaRPr lang="pl-PL"/>
        </a:p>
      </dgm:t>
    </dgm:pt>
    <dgm:pt modelId="{83893696-3FBB-41B5-8D21-7FB0082010C4}">
      <dgm:prSet phldrT="[Tekst]"/>
      <dgm:spPr/>
      <dgm:t>
        <a:bodyPr/>
        <a:lstStyle/>
        <a:p>
          <a:endParaRPr lang="pl-PL" b="1" dirty="0"/>
        </a:p>
      </dgm:t>
    </dgm:pt>
    <dgm:pt modelId="{C6B2528D-CA0F-4279-B73D-069EF37BB5C6}" type="parTrans" cxnId="{E92BCED6-0956-457B-B109-B1C24FE79FD3}">
      <dgm:prSet/>
      <dgm:spPr/>
      <dgm:t>
        <a:bodyPr/>
        <a:lstStyle/>
        <a:p>
          <a:endParaRPr lang="pl-PL"/>
        </a:p>
      </dgm:t>
    </dgm:pt>
    <dgm:pt modelId="{973DD858-9976-4BE9-AE1A-063103F7866B}" type="sibTrans" cxnId="{E92BCED6-0956-457B-B109-B1C24FE79FD3}">
      <dgm:prSet/>
      <dgm:spPr/>
      <dgm:t>
        <a:bodyPr/>
        <a:lstStyle/>
        <a:p>
          <a:endParaRPr lang="pl-PL"/>
        </a:p>
      </dgm:t>
    </dgm:pt>
    <dgm:pt modelId="{9A68D45F-B4BE-4C17-9610-EF238D004CFC}">
      <dgm:prSet phldrT="[Tekst]"/>
      <dgm:spPr/>
      <dgm:t>
        <a:bodyPr/>
        <a:lstStyle/>
        <a:p>
          <a:endParaRPr lang="en-AU" b="1" noProof="0" dirty="0"/>
        </a:p>
      </dgm:t>
    </dgm:pt>
    <dgm:pt modelId="{DB1A226B-2C18-49A0-84E9-1E9B552A6B05}" type="sibTrans" cxnId="{2CDCB134-CD4E-47A5-A7D3-DCC03E6617F7}">
      <dgm:prSet/>
      <dgm:spPr/>
      <dgm:t>
        <a:bodyPr/>
        <a:lstStyle/>
        <a:p>
          <a:endParaRPr lang="pl-PL"/>
        </a:p>
      </dgm:t>
    </dgm:pt>
    <dgm:pt modelId="{F073BC49-CC25-4488-8884-E90229D2C815}" type="parTrans" cxnId="{2CDCB134-CD4E-47A5-A7D3-DCC03E6617F7}">
      <dgm:prSet/>
      <dgm:spPr/>
      <dgm:t>
        <a:bodyPr/>
        <a:lstStyle/>
        <a:p>
          <a:endParaRPr lang="pl-PL"/>
        </a:p>
      </dgm:t>
    </dgm:pt>
    <dgm:pt modelId="{924301C9-5552-4FF0-A4F1-DABF22288AA2}" type="pres">
      <dgm:prSet presAssocID="{CA2E3A4D-AD26-4BDC-9866-6BF9F8886DF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D2CF8E-BA2F-46BD-8E9E-E7E9DB91B8E8}" type="pres">
      <dgm:prSet presAssocID="{9A68D45F-B4BE-4C17-9610-EF238D004CFC}" presName="Accent1" presStyleCnt="0"/>
      <dgm:spPr/>
    </dgm:pt>
    <dgm:pt modelId="{3F4DAF03-349A-4BAF-AE61-569C70BA15A6}" type="pres">
      <dgm:prSet presAssocID="{9A68D45F-B4BE-4C17-9610-EF238D004CFC}" presName="Accent" presStyleLbl="node1" presStyleIdx="0" presStyleCnt="3"/>
      <dgm:spPr>
        <a:solidFill>
          <a:schemeClr val="bg2">
            <a:lumMod val="75000"/>
          </a:schemeClr>
        </a:solidFill>
        <a:ln>
          <a:noFill/>
        </a:ln>
      </dgm:spPr>
    </dgm:pt>
    <dgm:pt modelId="{324B619F-B265-4C18-B7E9-7504FCEC27B3}" type="pres">
      <dgm:prSet presAssocID="{9A68D45F-B4BE-4C17-9610-EF238D004C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297640A-1493-456A-8187-F24E16700846}" type="pres">
      <dgm:prSet presAssocID="{AF0B739A-4B75-4722-A543-8BDBC7A450F7}" presName="Accent2" presStyleCnt="0"/>
      <dgm:spPr/>
    </dgm:pt>
    <dgm:pt modelId="{BCC6E400-A52D-458A-8519-2FF1D1AD2317}" type="pres">
      <dgm:prSet presAssocID="{AF0B739A-4B75-4722-A543-8BDBC7A450F7}" presName="Accent" presStyleLbl="node1" presStyleIdx="1" presStyleCnt="3"/>
      <dgm:spPr>
        <a:solidFill>
          <a:schemeClr val="accent2">
            <a:lumMod val="60000"/>
            <a:lumOff val="40000"/>
          </a:schemeClr>
        </a:solidFill>
        <a:ln>
          <a:noFill/>
        </a:ln>
      </dgm:spPr>
    </dgm:pt>
    <dgm:pt modelId="{866A2B91-8BF7-4EB9-ABF7-89FA44222654}" type="pres">
      <dgm:prSet presAssocID="{AF0B739A-4B75-4722-A543-8BDBC7A450F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99EB103-666B-43E0-A664-257B24839564}" type="pres">
      <dgm:prSet presAssocID="{83893696-3FBB-41B5-8D21-7FB0082010C4}" presName="Accent3" presStyleCnt="0"/>
      <dgm:spPr/>
    </dgm:pt>
    <dgm:pt modelId="{5086925C-AC43-492B-B455-DFD0888F34AA}" type="pres">
      <dgm:prSet presAssocID="{83893696-3FBB-41B5-8D21-7FB0082010C4}" presName="Accent" presStyleLbl="node1" presStyleIdx="2" presStyleCnt="3"/>
      <dgm:spPr>
        <a:solidFill>
          <a:srgbClr val="5C32F8"/>
        </a:solidFill>
        <a:ln>
          <a:noFill/>
        </a:ln>
      </dgm:spPr>
    </dgm:pt>
    <dgm:pt modelId="{A5F38D7A-0474-4710-8C63-572EF772D000}" type="pres">
      <dgm:prSet presAssocID="{83893696-3FBB-41B5-8D21-7FB0082010C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CDCB134-CD4E-47A5-A7D3-DCC03E6617F7}" srcId="{CA2E3A4D-AD26-4BDC-9866-6BF9F8886DF9}" destId="{9A68D45F-B4BE-4C17-9610-EF238D004CFC}" srcOrd="0" destOrd="0" parTransId="{F073BC49-CC25-4488-8884-E90229D2C815}" sibTransId="{DB1A226B-2C18-49A0-84E9-1E9B552A6B05}"/>
    <dgm:cxn modelId="{371DCD41-6644-4FB7-ABC3-DC30F745B64F}" type="presOf" srcId="{CA2E3A4D-AD26-4BDC-9866-6BF9F8886DF9}" destId="{924301C9-5552-4FF0-A4F1-DABF22288AA2}" srcOrd="0" destOrd="0" presId="urn:microsoft.com/office/officeart/2009/layout/CircleArrowProcess"/>
    <dgm:cxn modelId="{1A564566-0169-41EA-AFB5-DCA62C380DBA}" type="presOf" srcId="{9A68D45F-B4BE-4C17-9610-EF238D004CFC}" destId="{324B619F-B265-4C18-B7E9-7504FCEC27B3}" srcOrd="0" destOrd="0" presId="urn:microsoft.com/office/officeart/2009/layout/CircleArrowProcess"/>
    <dgm:cxn modelId="{1EEE4968-EDB9-4295-B3BC-C1D5714F7A95}" type="presOf" srcId="{AF0B739A-4B75-4722-A543-8BDBC7A450F7}" destId="{866A2B91-8BF7-4EB9-ABF7-89FA44222654}" srcOrd="0" destOrd="0" presId="urn:microsoft.com/office/officeart/2009/layout/CircleArrowProcess"/>
    <dgm:cxn modelId="{477BD352-95E8-4589-A45C-544DC2F17C1F}" srcId="{CA2E3A4D-AD26-4BDC-9866-6BF9F8886DF9}" destId="{AF0B739A-4B75-4722-A543-8BDBC7A450F7}" srcOrd="1" destOrd="0" parTransId="{B9869DEF-465B-4C2E-8A1D-4845F43FD9C3}" sibTransId="{337D051A-3DCF-4B3F-AE94-306635B102A9}"/>
    <dgm:cxn modelId="{7D21F3D0-97D5-4EB9-B0BE-D4C2C14EF3E4}" type="presOf" srcId="{83893696-3FBB-41B5-8D21-7FB0082010C4}" destId="{A5F38D7A-0474-4710-8C63-572EF772D000}" srcOrd="0" destOrd="0" presId="urn:microsoft.com/office/officeart/2009/layout/CircleArrowProcess"/>
    <dgm:cxn modelId="{E92BCED6-0956-457B-B109-B1C24FE79FD3}" srcId="{CA2E3A4D-AD26-4BDC-9866-6BF9F8886DF9}" destId="{83893696-3FBB-41B5-8D21-7FB0082010C4}" srcOrd="2" destOrd="0" parTransId="{C6B2528D-CA0F-4279-B73D-069EF37BB5C6}" sibTransId="{973DD858-9976-4BE9-AE1A-063103F7866B}"/>
    <dgm:cxn modelId="{69F527FF-5F52-40DB-A652-26390C17C31D}" type="presParOf" srcId="{924301C9-5552-4FF0-A4F1-DABF22288AA2}" destId="{80D2CF8E-BA2F-46BD-8E9E-E7E9DB91B8E8}" srcOrd="0" destOrd="0" presId="urn:microsoft.com/office/officeart/2009/layout/CircleArrowProcess"/>
    <dgm:cxn modelId="{A2F745F5-20AE-4861-835D-F84759A2D9AC}" type="presParOf" srcId="{80D2CF8E-BA2F-46BD-8E9E-E7E9DB91B8E8}" destId="{3F4DAF03-349A-4BAF-AE61-569C70BA15A6}" srcOrd="0" destOrd="0" presId="urn:microsoft.com/office/officeart/2009/layout/CircleArrowProcess"/>
    <dgm:cxn modelId="{B3B5BA50-FD81-4916-8DA5-085A6B89D4E1}" type="presParOf" srcId="{924301C9-5552-4FF0-A4F1-DABF22288AA2}" destId="{324B619F-B265-4C18-B7E9-7504FCEC27B3}" srcOrd="1" destOrd="0" presId="urn:microsoft.com/office/officeart/2009/layout/CircleArrowProcess"/>
    <dgm:cxn modelId="{9860CD03-A787-486F-B280-5C808267EC61}" type="presParOf" srcId="{924301C9-5552-4FF0-A4F1-DABF22288AA2}" destId="{5297640A-1493-456A-8187-F24E16700846}" srcOrd="2" destOrd="0" presId="urn:microsoft.com/office/officeart/2009/layout/CircleArrowProcess"/>
    <dgm:cxn modelId="{4C5E48C8-BD4D-405B-A528-FF462B5D1A86}" type="presParOf" srcId="{5297640A-1493-456A-8187-F24E16700846}" destId="{BCC6E400-A52D-458A-8519-2FF1D1AD2317}" srcOrd="0" destOrd="0" presId="urn:microsoft.com/office/officeart/2009/layout/CircleArrowProcess"/>
    <dgm:cxn modelId="{8E4DF0B6-5EE0-4C7F-A6DB-C98594B26370}" type="presParOf" srcId="{924301C9-5552-4FF0-A4F1-DABF22288AA2}" destId="{866A2B91-8BF7-4EB9-ABF7-89FA44222654}" srcOrd="3" destOrd="0" presId="urn:microsoft.com/office/officeart/2009/layout/CircleArrowProcess"/>
    <dgm:cxn modelId="{10716B67-1F19-4B54-AD65-9F5D5765C408}" type="presParOf" srcId="{924301C9-5552-4FF0-A4F1-DABF22288AA2}" destId="{399EB103-666B-43E0-A664-257B24839564}" srcOrd="4" destOrd="0" presId="urn:microsoft.com/office/officeart/2009/layout/CircleArrowProcess"/>
    <dgm:cxn modelId="{40A993AE-4975-49D4-ACD4-12765171D9B4}" type="presParOf" srcId="{399EB103-666B-43E0-A664-257B24839564}" destId="{5086925C-AC43-492B-B455-DFD0888F34AA}" srcOrd="0" destOrd="0" presId="urn:microsoft.com/office/officeart/2009/layout/CircleArrowProcess"/>
    <dgm:cxn modelId="{2384BABA-C37F-4AEF-A202-121E01965C48}" type="presParOf" srcId="{924301C9-5552-4FF0-A4F1-DABF22288AA2}" destId="{A5F38D7A-0474-4710-8C63-572EF772D0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DAF03-349A-4BAF-AE61-569C70BA15A6}">
      <dsp:nvSpPr>
        <dsp:cNvPr id="0" name=""/>
        <dsp:cNvSpPr/>
      </dsp:nvSpPr>
      <dsp:spPr>
        <a:xfrm>
          <a:off x="2906857" y="0"/>
          <a:ext cx="2428317" cy="24286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619F-B265-4C18-B7E9-7504FCEC27B3}">
      <dsp:nvSpPr>
        <dsp:cNvPr id="0" name=""/>
        <dsp:cNvSpPr/>
      </dsp:nvSpPr>
      <dsp:spPr>
        <a:xfrm>
          <a:off x="3443595" y="876829"/>
          <a:ext cx="1349369" cy="67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noProof="0" dirty="0" err="1"/>
            <a:t>Lacosamide</a:t>
          </a:r>
          <a:endParaRPr lang="en-AU" sz="1800" b="1" kern="1200" noProof="0" dirty="0"/>
        </a:p>
      </dsp:txBody>
      <dsp:txXfrm>
        <a:off x="3443595" y="876829"/>
        <a:ext cx="1349369" cy="674523"/>
      </dsp:txXfrm>
    </dsp:sp>
    <dsp:sp modelId="{BCC6E400-A52D-458A-8519-2FF1D1AD2317}">
      <dsp:nvSpPr>
        <dsp:cNvPr id="0" name=""/>
        <dsp:cNvSpPr/>
      </dsp:nvSpPr>
      <dsp:spPr>
        <a:xfrm>
          <a:off x="2232400" y="1395460"/>
          <a:ext cx="2428317" cy="24286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2B91-8BF7-4EB9-ABF7-89FA44222654}">
      <dsp:nvSpPr>
        <dsp:cNvPr id="0" name=""/>
        <dsp:cNvSpPr/>
      </dsp:nvSpPr>
      <dsp:spPr>
        <a:xfrm>
          <a:off x="2771874" y="2280362"/>
          <a:ext cx="1349369" cy="67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Valproic</a:t>
          </a:r>
          <a:r>
            <a:rPr lang="pl-PL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acid</a:t>
          </a:r>
          <a:endParaRPr lang="pl-PL" sz="1800" b="1" kern="1200" dirty="0"/>
        </a:p>
      </dsp:txBody>
      <dsp:txXfrm>
        <a:off x="2771874" y="2280362"/>
        <a:ext cx="1349369" cy="674523"/>
      </dsp:txXfrm>
    </dsp:sp>
    <dsp:sp modelId="{5086925C-AC43-492B-B455-DFD0888F34AA}">
      <dsp:nvSpPr>
        <dsp:cNvPr id="0" name=""/>
        <dsp:cNvSpPr/>
      </dsp:nvSpPr>
      <dsp:spPr>
        <a:xfrm>
          <a:off x="3079689" y="2957912"/>
          <a:ext cx="2086300" cy="20871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38D7A-0474-4710-8C63-572EF772D000}">
      <dsp:nvSpPr>
        <dsp:cNvPr id="0" name=""/>
        <dsp:cNvSpPr/>
      </dsp:nvSpPr>
      <dsp:spPr>
        <a:xfrm>
          <a:off x="3446787" y="3685913"/>
          <a:ext cx="1349369" cy="67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Lamotrigine</a:t>
          </a:r>
          <a:endParaRPr lang="pl-PL" sz="1800" b="1" kern="1200" dirty="0"/>
        </a:p>
      </dsp:txBody>
      <dsp:txXfrm>
        <a:off x="3446787" y="3685913"/>
        <a:ext cx="1349369" cy="674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DAF03-349A-4BAF-AE61-569C70BA15A6}">
      <dsp:nvSpPr>
        <dsp:cNvPr id="0" name=""/>
        <dsp:cNvSpPr/>
      </dsp:nvSpPr>
      <dsp:spPr>
        <a:xfrm>
          <a:off x="2906857" y="0"/>
          <a:ext cx="2428317" cy="24286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619F-B265-4C18-B7E9-7504FCEC27B3}">
      <dsp:nvSpPr>
        <dsp:cNvPr id="0" name=""/>
        <dsp:cNvSpPr/>
      </dsp:nvSpPr>
      <dsp:spPr>
        <a:xfrm>
          <a:off x="3185474" y="803407"/>
          <a:ext cx="1865611" cy="82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 err="1"/>
            <a:t>Ethosuxymide</a:t>
          </a:r>
          <a:endParaRPr lang="en-AU" sz="1800" b="1" kern="1200" noProof="0" dirty="0"/>
        </a:p>
      </dsp:txBody>
      <dsp:txXfrm>
        <a:off x="3185474" y="803407"/>
        <a:ext cx="1865611" cy="821366"/>
      </dsp:txXfrm>
    </dsp:sp>
    <dsp:sp modelId="{BCC6E400-A52D-458A-8519-2FF1D1AD2317}">
      <dsp:nvSpPr>
        <dsp:cNvPr id="0" name=""/>
        <dsp:cNvSpPr/>
      </dsp:nvSpPr>
      <dsp:spPr>
        <a:xfrm>
          <a:off x="2232400" y="1395460"/>
          <a:ext cx="2428317" cy="24286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2B91-8BF7-4EB9-ABF7-89FA44222654}">
      <dsp:nvSpPr>
        <dsp:cNvPr id="0" name=""/>
        <dsp:cNvSpPr/>
      </dsp:nvSpPr>
      <dsp:spPr>
        <a:xfrm>
          <a:off x="2546732" y="2142095"/>
          <a:ext cx="1799653" cy="95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Levetiracetam</a:t>
          </a:r>
          <a:endParaRPr lang="pl-PL" sz="1800" b="1" kern="1200" dirty="0"/>
        </a:p>
      </dsp:txBody>
      <dsp:txXfrm>
        <a:off x="2546732" y="2142095"/>
        <a:ext cx="1799653" cy="951057"/>
      </dsp:txXfrm>
    </dsp:sp>
    <dsp:sp modelId="{5086925C-AC43-492B-B455-DFD0888F34AA}">
      <dsp:nvSpPr>
        <dsp:cNvPr id="0" name=""/>
        <dsp:cNvSpPr/>
      </dsp:nvSpPr>
      <dsp:spPr>
        <a:xfrm>
          <a:off x="3079689" y="2957912"/>
          <a:ext cx="2086300" cy="20871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C32F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38D7A-0474-4710-8C63-572EF772D000}">
      <dsp:nvSpPr>
        <dsp:cNvPr id="0" name=""/>
        <dsp:cNvSpPr/>
      </dsp:nvSpPr>
      <dsp:spPr>
        <a:xfrm>
          <a:off x="3446787" y="3685913"/>
          <a:ext cx="1349369" cy="67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Retigabine</a:t>
          </a:r>
          <a:endParaRPr lang="pl-PL" sz="1800" b="1" kern="1200" dirty="0"/>
        </a:p>
      </dsp:txBody>
      <dsp:txXfrm>
        <a:off x="3446787" y="3685913"/>
        <a:ext cx="1349369" cy="674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DAF03-349A-4BAF-AE61-569C70BA15A6}">
      <dsp:nvSpPr>
        <dsp:cNvPr id="0" name=""/>
        <dsp:cNvSpPr/>
      </dsp:nvSpPr>
      <dsp:spPr>
        <a:xfrm>
          <a:off x="1362359" y="0"/>
          <a:ext cx="1138081" cy="11382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619F-B265-4C18-B7E9-7504FCEC27B3}">
      <dsp:nvSpPr>
        <dsp:cNvPr id="0" name=""/>
        <dsp:cNvSpPr/>
      </dsp:nvSpPr>
      <dsp:spPr>
        <a:xfrm>
          <a:off x="1613912" y="410944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700" b="1" kern="1200" noProof="0" dirty="0"/>
        </a:p>
      </dsp:txBody>
      <dsp:txXfrm>
        <a:off x="1613912" y="410944"/>
        <a:ext cx="632410" cy="316129"/>
      </dsp:txXfrm>
    </dsp:sp>
    <dsp:sp modelId="{BCC6E400-A52D-458A-8519-2FF1D1AD2317}">
      <dsp:nvSpPr>
        <dsp:cNvPr id="0" name=""/>
        <dsp:cNvSpPr/>
      </dsp:nvSpPr>
      <dsp:spPr>
        <a:xfrm>
          <a:off x="1046261" y="654011"/>
          <a:ext cx="1138081" cy="11382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2B91-8BF7-4EB9-ABF7-89FA44222654}">
      <dsp:nvSpPr>
        <dsp:cNvPr id="0" name=""/>
        <dsp:cNvSpPr/>
      </dsp:nvSpPr>
      <dsp:spPr>
        <a:xfrm>
          <a:off x="1299096" y="1068739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b="1" kern="1200" dirty="0"/>
        </a:p>
      </dsp:txBody>
      <dsp:txXfrm>
        <a:off x="1299096" y="1068739"/>
        <a:ext cx="632410" cy="316129"/>
      </dsp:txXfrm>
    </dsp:sp>
    <dsp:sp modelId="{5086925C-AC43-492B-B455-DFD0888F34AA}">
      <dsp:nvSpPr>
        <dsp:cNvPr id="0" name=""/>
        <dsp:cNvSpPr/>
      </dsp:nvSpPr>
      <dsp:spPr>
        <a:xfrm>
          <a:off x="1443360" y="1386287"/>
          <a:ext cx="977788" cy="9781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38D7A-0474-4710-8C63-572EF772D000}">
      <dsp:nvSpPr>
        <dsp:cNvPr id="0" name=""/>
        <dsp:cNvSpPr/>
      </dsp:nvSpPr>
      <dsp:spPr>
        <a:xfrm>
          <a:off x="1615408" y="1727480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b="1" kern="1200" dirty="0"/>
        </a:p>
      </dsp:txBody>
      <dsp:txXfrm>
        <a:off x="1615408" y="1727480"/>
        <a:ext cx="632410" cy="316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DAF03-349A-4BAF-AE61-569C70BA15A6}">
      <dsp:nvSpPr>
        <dsp:cNvPr id="0" name=""/>
        <dsp:cNvSpPr/>
      </dsp:nvSpPr>
      <dsp:spPr>
        <a:xfrm>
          <a:off x="1362359" y="0"/>
          <a:ext cx="1138081" cy="11382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619F-B265-4C18-B7E9-7504FCEC27B3}">
      <dsp:nvSpPr>
        <dsp:cNvPr id="0" name=""/>
        <dsp:cNvSpPr/>
      </dsp:nvSpPr>
      <dsp:spPr>
        <a:xfrm>
          <a:off x="1613913" y="410944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1" kern="1200" noProof="0" dirty="0"/>
        </a:p>
      </dsp:txBody>
      <dsp:txXfrm>
        <a:off x="1613913" y="410944"/>
        <a:ext cx="632410" cy="316129"/>
      </dsp:txXfrm>
    </dsp:sp>
    <dsp:sp modelId="{BCC6E400-A52D-458A-8519-2FF1D1AD2317}">
      <dsp:nvSpPr>
        <dsp:cNvPr id="0" name=""/>
        <dsp:cNvSpPr/>
      </dsp:nvSpPr>
      <dsp:spPr>
        <a:xfrm>
          <a:off x="1046261" y="654011"/>
          <a:ext cx="1138081" cy="11382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2B91-8BF7-4EB9-ABF7-89FA44222654}">
      <dsp:nvSpPr>
        <dsp:cNvPr id="0" name=""/>
        <dsp:cNvSpPr/>
      </dsp:nvSpPr>
      <dsp:spPr>
        <a:xfrm>
          <a:off x="1299097" y="1068739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</dsp:txBody>
      <dsp:txXfrm>
        <a:off x="1299097" y="1068739"/>
        <a:ext cx="632410" cy="316129"/>
      </dsp:txXfrm>
    </dsp:sp>
    <dsp:sp modelId="{5086925C-AC43-492B-B455-DFD0888F34AA}">
      <dsp:nvSpPr>
        <dsp:cNvPr id="0" name=""/>
        <dsp:cNvSpPr/>
      </dsp:nvSpPr>
      <dsp:spPr>
        <a:xfrm>
          <a:off x="1443361" y="1386287"/>
          <a:ext cx="977788" cy="9781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C32F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38D7A-0474-4710-8C63-572EF772D000}">
      <dsp:nvSpPr>
        <dsp:cNvPr id="0" name=""/>
        <dsp:cNvSpPr/>
      </dsp:nvSpPr>
      <dsp:spPr>
        <a:xfrm>
          <a:off x="1615409" y="1727480"/>
          <a:ext cx="632410" cy="3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</dsp:txBody>
      <dsp:txXfrm>
        <a:off x="1615409" y="1727480"/>
        <a:ext cx="632410" cy="316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w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emf"/><Relationship Id="rId18" Type="http://schemas.microsoft.com/office/2007/relationships/diagramDrawing" Target="../diagrams/drawing1.xml"/><Relationship Id="rId26" Type="http://schemas.openxmlformats.org/officeDocument/2006/relationships/diagramQuickStyle" Target="../diagrams/quickStyle3.xml"/><Relationship Id="rId39" Type="http://schemas.openxmlformats.org/officeDocument/2006/relationships/image" Target="../media/image7.emf"/><Relationship Id="rId21" Type="http://schemas.openxmlformats.org/officeDocument/2006/relationships/diagramQuickStyle" Target="../diagrams/quickStyle2.xml"/><Relationship Id="rId34" Type="http://schemas.openxmlformats.org/officeDocument/2006/relationships/oleObject" Target="../embeddings/oleObject5.bin"/><Relationship Id="rId42" Type="http://schemas.openxmlformats.org/officeDocument/2006/relationships/oleObject" Target="../embeddings/oleObject9.bin"/><Relationship Id="rId47" Type="http://schemas.openxmlformats.org/officeDocument/2006/relationships/image" Target="../media/image11.emf"/><Relationship Id="rId50" Type="http://schemas.openxmlformats.org/officeDocument/2006/relationships/oleObject" Target="../embeddings/oleObject13.bin"/><Relationship Id="rId55" Type="http://schemas.openxmlformats.org/officeDocument/2006/relationships/oleObject" Target="../embeddings/oleObject16.bin"/><Relationship Id="rId7" Type="http://schemas.openxmlformats.org/officeDocument/2006/relationships/image" Target="../media/image20.jpeg"/><Relationship Id="rId12" Type="http://schemas.openxmlformats.org/officeDocument/2006/relationships/oleObject" Target="../embeddings/oleObject4.bin"/><Relationship Id="rId17" Type="http://schemas.openxmlformats.org/officeDocument/2006/relationships/diagramColors" Target="../diagrams/colors1.xml"/><Relationship Id="rId25" Type="http://schemas.openxmlformats.org/officeDocument/2006/relationships/diagramLayout" Target="../diagrams/layout3.xml"/><Relationship Id="rId33" Type="http://schemas.microsoft.com/office/2007/relationships/diagramDrawing" Target="../diagrams/drawing4.xml"/><Relationship Id="rId38" Type="http://schemas.openxmlformats.org/officeDocument/2006/relationships/oleObject" Target="../embeddings/oleObject7.bin"/><Relationship Id="rId46" Type="http://schemas.openxmlformats.org/officeDocument/2006/relationships/oleObject" Target="../embeddings/oleObject11.bin"/><Relationship Id="rId59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6" Type="http://schemas.openxmlformats.org/officeDocument/2006/relationships/diagramQuickStyle" Target="../diagrams/quickStyle1.xml"/><Relationship Id="rId20" Type="http://schemas.openxmlformats.org/officeDocument/2006/relationships/diagramLayout" Target="../diagrams/layout2.xml"/><Relationship Id="rId29" Type="http://schemas.openxmlformats.org/officeDocument/2006/relationships/diagramData" Target="../diagrams/data4.xml"/><Relationship Id="rId41" Type="http://schemas.openxmlformats.org/officeDocument/2006/relationships/image" Target="../media/image8.wmf"/><Relationship Id="rId5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3.emf"/><Relationship Id="rId24" Type="http://schemas.openxmlformats.org/officeDocument/2006/relationships/diagramData" Target="../diagrams/data3.xml"/><Relationship Id="rId32" Type="http://schemas.openxmlformats.org/officeDocument/2006/relationships/diagramColors" Target="../diagrams/colors4.xml"/><Relationship Id="rId37" Type="http://schemas.openxmlformats.org/officeDocument/2006/relationships/image" Target="../media/image6.emf"/><Relationship Id="rId40" Type="http://schemas.openxmlformats.org/officeDocument/2006/relationships/oleObject" Target="../embeddings/oleObject8.bin"/><Relationship Id="rId45" Type="http://schemas.openxmlformats.org/officeDocument/2006/relationships/image" Target="../media/image10.emf"/><Relationship Id="rId53" Type="http://schemas.openxmlformats.org/officeDocument/2006/relationships/oleObject" Target="../embeddings/oleObject15.bin"/><Relationship Id="rId58" Type="http://schemas.openxmlformats.org/officeDocument/2006/relationships/image" Target="../media/image16.emf"/><Relationship Id="rId5" Type="http://schemas.openxmlformats.org/officeDocument/2006/relationships/image" Target="../media/image1.emf"/><Relationship Id="rId15" Type="http://schemas.openxmlformats.org/officeDocument/2006/relationships/diagramLayout" Target="../diagrams/layout1.xml"/><Relationship Id="rId23" Type="http://schemas.microsoft.com/office/2007/relationships/diagramDrawing" Target="../diagrams/drawing2.xml"/><Relationship Id="rId28" Type="http://schemas.microsoft.com/office/2007/relationships/diagramDrawing" Target="../diagrams/drawing3.xml"/><Relationship Id="rId36" Type="http://schemas.openxmlformats.org/officeDocument/2006/relationships/oleObject" Target="../embeddings/oleObject6.bin"/><Relationship Id="rId49" Type="http://schemas.openxmlformats.org/officeDocument/2006/relationships/image" Target="../media/image12.wmf"/><Relationship Id="rId57" Type="http://schemas.openxmlformats.org/officeDocument/2006/relationships/oleObject" Target="../embeddings/oleObject17.bin"/><Relationship Id="rId10" Type="http://schemas.openxmlformats.org/officeDocument/2006/relationships/oleObject" Target="../embeddings/oleObject3.bin"/><Relationship Id="rId19" Type="http://schemas.openxmlformats.org/officeDocument/2006/relationships/diagramData" Target="../diagrams/data2.xml"/><Relationship Id="rId31" Type="http://schemas.openxmlformats.org/officeDocument/2006/relationships/diagramQuickStyle" Target="../diagrams/quickStyle4.xml"/><Relationship Id="rId44" Type="http://schemas.openxmlformats.org/officeDocument/2006/relationships/oleObject" Target="../embeddings/oleObject10.bin"/><Relationship Id="rId52" Type="http://schemas.openxmlformats.org/officeDocument/2006/relationships/image" Target="../media/image13.emf"/><Relationship Id="rId60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Relationship Id="rId14" Type="http://schemas.openxmlformats.org/officeDocument/2006/relationships/diagramData" Target="../diagrams/data1.xml"/><Relationship Id="rId22" Type="http://schemas.openxmlformats.org/officeDocument/2006/relationships/diagramColors" Target="../diagrams/colors2.xml"/><Relationship Id="rId27" Type="http://schemas.openxmlformats.org/officeDocument/2006/relationships/diagramColors" Target="../diagrams/colors3.xml"/><Relationship Id="rId30" Type="http://schemas.openxmlformats.org/officeDocument/2006/relationships/diagramLayout" Target="../diagrams/layout4.xml"/><Relationship Id="rId35" Type="http://schemas.openxmlformats.org/officeDocument/2006/relationships/image" Target="../media/image5.emf"/><Relationship Id="rId43" Type="http://schemas.openxmlformats.org/officeDocument/2006/relationships/image" Target="../media/image9.emf"/><Relationship Id="rId48" Type="http://schemas.openxmlformats.org/officeDocument/2006/relationships/oleObject" Target="../embeddings/oleObject12.bin"/><Relationship Id="rId56" Type="http://schemas.openxmlformats.org/officeDocument/2006/relationships/image" Target="../media/image15.emf"/><Relationship Id="rId8" Type="http://schemas.openxmlformats.org/officeDocument/2006/relationships/oleObject" Target="../embeddings/oleObject2.bin"/><Relationship Id="rId51" Type="http://schemas.openxmlformats.org/officeDocument/2006/relationships/oleObject" Target="../embeddings/oleObject14.bin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>
            <a:extLst>
              <a:ext uri="{FF2B5EF4-FFF2-40B4-BE49-F238E27FC236}">
                <a16:creationId xmlns:a16="http://schemas.microsoft.com/office/drawing/2014/main" id="{1CF8F134-CFD1-414C-B296-601EC1F5C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06" y="9684"/>
            <a:ext cx="4499220" cy="3126915"/>
          </a:xfrm>
          <a:prstGeom prst="rect">
            <a:avLst/>
          </a:prstGeom>
        </p:spPr>
      </p:pic>
      <p:sp>
        <p:nvSpPr>
          <p:cNvPr id="42" name="Owal 41">
            <a:extLst>
              <a:ext uri="{FF2B5EF4-FFF2-40B4-BE49-F238E27FC236}">
                <a16:creationId xmlns:a16="http://schemas.microsoft.com/office/drawing/2014/main" id="{4AE88763-34DA-4137-993F-0283D050B98E}"/>
              </a:ext>
            </a:extLst>
          </p:cNvPr>
          <p:cNvSpPr/>
          <p:nvPr/>
        </p:nvSpPr>
        <p:spPr>
          <a:xfrm rot="1411943">
            <a:off x="2251585" y="18173486"/>
            <a:ext cx="1248485" cy="195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Owal 85">
            <a:extLst>
              <a:ext uri="{FF2B5EF4-FFF2-40B4-BE49-F238E27FC236}">
                <a16:creationId xmlns:a16="http://schemas.microsoft.com/office/drawing/2014/main" id="{A7987121-1E05-4E0C-B709-7FA6DD336041}"/>
              </a:ext>
            </a:extLst>
          </p:cNvPr>
          <p:cNvSpPr/>
          <p:nvPr/>
        </p:nvSpPr>
        <p:spPr>
          <a:xfrm rot="1411943">
            <a:off x="5840158" y="19486004"/>
            <a:ext cx="1248485" cy="1953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Owal 81">
            <a:extLst>
              <a:ext uri="{FF2B5EF4-FFF2-40B4-BE49-F238E27FC236}">
                <a16:creationId xmlns:a16="http://schemas.microsoft.com/office/drawing/2014/main" id="{4F839724-50E3-491A-A3C0-BDDF59872D39}"/>
              </a:ext>
            </a:extLst>
          </p:cNvPr>
          <p:cNvSpPr/>
          <p:nvPr/>
        </p:nvSpPr>
        <p:spPr>
          <a:xfrm>
            <a:off x="3940929" y="24128632"/>
            <a:ext cx="1088453" cy="1088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38C36079-1551-4A91-BDD0-07C35B9D5E71}"/>
              </a:ext>
            </a:extLst>
          </p:cNvPr>
          <p:cNvSpPr/>
          <p:nvPr/>
        </p:nvSpPr>
        <p:spPr>
          <a:xfrm>
            <a:off x="9095384" y="24159509"/>
            <a:ext cx="1088453" cy="10884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1" name="Obiekt 60">
            <a:extLst>
              <a:ext uri="{FF2B5EF4-FFF2-40B4-BE49-F238E27FC236}">
                <a16:creationId xmlns:a16="http://schemas.microsoft.com/office/drawing/2014/main" id="{444E4342-5785-438F-B2D7-20FCA8E1B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27113"/>
              </p:ext>
            </p:extLst>
          </p:nvPr>
        </p:nvGraphicFramePr>
        <p:xfrm>
          <a:off x="15285720" y="27273250"/>
          <a:ext cx="13700759" cy="60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CorelDRAW" r:id="rId4" imgW="8679570" imgH="569709" progId="CorelDraw.Graphic.22">
                  <p:embed/>
                </p:oleObj>
              </mc:Choice>
              <mc:Fallback>
                <p:oleObj name="CorelDRAW" r:id="rId4" imgW="8679570" imgH="569709" progId="CorelDraw.Graphic.22">
                  <p:embed/>
                  <p:pic>
                    <p:nvPicPr>
                      <p:cNvPr id="1045" name="Obiekt 1044">
                        <a:extLst>
                          <a:ext uri="{FF2B5EF4-FFF2-40B4-BE49-F238E27FC236}">
                            <a16:creationId xmlns:a16="http://schemas.microsoft.com/office/drawing/2014/main" id="{62FE2479-3F89-44BC-B37C-F1ECFF5B7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85720" y="27273250"/>
                        <a:ext cx="13700759" cy="609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606" y="561260"/>
            <a:ext cx="27247692" cy="2089196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/>
              <a:t>Hybrid compounds based on the pyrrolidine-2,5-dione scaffold as candidates </a:t>
            </a:r>
            <a:br>
              <a:rPr lang="pl-PL" sz="6000" b="1" dirty="0"/>
            </a:br>
            <a:r>
              <a:rPr lang="en-US" sz="6000" b="1" dirty="0"/>
              <a:t>for new wide spectrum anticonvulsant agents</a:t>
            </a:r>
            <a:br>
              <a:rPr lang="pl-PL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3282" y="2850793"/>
            <a:ext cx="27423189" cy="2400657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/>
              <a:t>Michał Abram</a:t>
            </a:r>
            <a:r>
              <a:rPr lang="pl-PL" sz="3600" b="1" baseline="30000" dirty="0"/>
              <a:t>1*</a:t>
            </a:r>
            <a:r>
              <a:rPr lang="pl-PL" sz="3600" b="1" dirty="0"/>
              <a:t>, Marcin Jakubiec</a:t>
            </a:r>
            <a:r>
              <a:rPr lang="pl-PL" sz="3600" b="1" baseline="30000" dirty="0"/>
              <a:t>1</a:t>
            </a:r>
            <a:r>
              <a:rPr lang="pl-PL" sz="3600" b="1" dirty="0"/>
              <a:t>, Anna Rapacz</a:t>
            </a:r>
            <a:r>
              <a:rPr lang="pl-PL" sz="3600" b="1" baseline="30000" dirty="0"/>
              <a:t>2</a:t>
            </a:r>
            <a:r>
              <a:rPr lang="pl-PL" sz="3600" b="1" dirty="0"/>
              <a:t>, Bartłomiej Szulczyk</a:t>
            </a:r>
            <a:r>
              <a:rPr lang="pl-PL" sz="3600" b="1" baseline="30000" dirty="0"/>
              <a:t>3</a:t>
            </a:r>
            <a:r>
              <a:rPr lang="pl-PL" sz="3600" b="1" dirty="0"/>
              <a:t>, Krzysztof Kamiński</a:t>
            </a:r>
            <a:r>
              <a:rPr lang="pl-PL" sz="3600" b="1" baseline="30000" dirty="0"/>
              <a:t>1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Department of Medicinal Chemistry, Faculty of Pharmacy, Jagiellonian University Medical College, Krakow, Poland,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Department of Pharmacodynamics, Faculty of Pharmacy, Jagiellonian University Medical College, Krakow, Poland,</a:t>
            </a:r>
            <a:endParaRPr lang="pl-PL" sz="3200" dirty="0">
              <a:solidFill>
                <a:schemeClr val="bg1"/>
              </a:solidFill>
            </a:endParaRPr>
          </a:p>
          <a:p>
            <a:pPr algn="ctr"/>
            <a:r>
              <a:rPr lang="en-US" sz="3200" baseline="30000" dirty="0"/>
              <a:t>3 </a:t>
            </a:r>
            <a:r>
              <a:rPr lang="en-US" sz="3200" dirty="0"/>
              <a:t>Department of Drug Technology and Pharmaceutical Biotechnology, Medical University of Warsaw, </a:t>
            </a:r>
            <a:r>
              <a:rPr lang="en-US" sz="3200" dirty="0" err="1"/>
              <a:t>Banacha</a:t>
            </a:r>
            <a:r>
              <a:rPr lang="en-US" sz="3200" dirty="0"/>
              <a:t> 1, 02-097 Warsaw, Poland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776116"/>
            <a:ext cx="27523409" cy="250853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F2D9493-9477-4577-9305-D4C551EC6A0D}"/>
              </a:ext>
            </a:extLst>
          </p:cNvPr>
          <p:cNvSpPr txBox="1"/>
          <p:nvPr/>
        </p:nvSpPr>
        <p:spPr>
          <a:xfrm>
            <a:off x="1506620" y="8604250"/>
            <a:ext cx="13597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In recent years, a considerable interest has been generated in designing new multi-target compounds as they have been proven to be advantageous in the treatment of multifactorial diseases </a:t>
            </a:r>
            <a:r>
              <a:rPr lang="en-US" sz="3200" dirty="0"/>
              <a:t>(characterized by complex </a:t>
            </a:r>
            <a:r>
              <a:rPr lang="en-US" sz="3200" dirty="0" err="1"/>
              <a:t>pathomechanism</a:t>
            </a:r>
            <a:r>
              <a:rPr lang="en-US" sz="3200" dirty="0"/>
              <a:t>) and also have been proven to alleviate health conditions linked to drug resistance.</a:t>
            </a:r>
            <a:r>
              <a:rPr lang="en-US" sz="3200" baseline="30000" dirty="0"/>
              <a:t>1,2</a:t>
            </a:r>
            <a:r>
              <a:rPr lang="en-US" sz="3200" dirty="0"/>
              <a:t> </a:t>
            </a:r>
            <a:r>
              <a:rPr lang="en-US" sz="3200" b="1" dirty="0"/>
              <a:t>Epilepsy, which is recognized as the most common and debilitating neurological disorder, without any doubt, fulfills both the aforementioned criteria</a:t>
            </a:r>
            <a:r>
              <a:rPr lang="en-US" sz="3200" dirty="0"/>
              <a:t>. Keeping the requirements of multi-target drugs in mind and </a:t>
            </a:r>
            <a:r>
              <a:rPr lang="en-US" sz="3200" b="1" dirty="0"/>
              <a:t>with the aim of obtaining new highly effective broad-spectrum anticonvulsants</a:t>
            </a:r>
            <a:r>
              <a:rPr lang="en-US" sz="3200" dirty="0"/>
              <a:t>, in the previous studies, we developed integrated hybrid molecules derived from the pyrrolidine-2,5-dione ring.</a:t>
            </a:r>
            <a:r>
              <a:rPr lang="pl-PL" sz="3200" baseline="30000" dirty="0"/>
              <a:t>3</a:t>
            </a:r>
            <a:r>
              <a:rPr lang="en-US" sz="3200" baseline="30000" dirty="0"/>
              <a:t>-</a:t>
            </a:r>
            <a:r>
              <a:rPr lang="pl-PL" sz="3200" baseline="30000" dirty="0"/>
              <a:t>6</a:t>
            </a:r>
            <a:endParaRPr lang="en-US" sz="3200" baseline="30000" dirty="0"/>
          </a:p>
          <a:p>
            <a:pPr algn="just"/>
            <a:r>
              <a:rPr lang="en-US" sz="3200" dirty="0"/>
              <a:t>These compounds were designed by applying the fragment-based approach; therefore, they merge on the common structural framework the chemical fragments of three chemically and pharmacologically diversified AEDs such as </a:t>
            </a:r>
            <a:r>
              <a:rPr lang="en-US" sz="3200" b="1" dirty="0"/>
              <a:t>ethosuximide</a:t>
            </a:r>
            <a:r>
              <a:rPr lang="en-US" sz="3200" dirty="0"/>
              <a:t> (ETX, effective especially in </a:t>
            </a:r>
            <a:r>
              <a:rPr lang="en-US" sz="3200" dirty="0" err="1"/>
              <a:t>pentylenetetrazole</a:t>
            </a:r>
            <a:r>
              <a:rPr lang="en-US" sz="3200" dirty="0"/>
              <a:t>-induced seizure model (PTZ)), </a:t>
            </a:r>
            <a:r>
              <a:rPr lang="en-US" sz="3200" b="1" dirty="0"/>
              <a:t>levetiracetam</a:t>
            </a:r>
            <a:r>
              <a:rPr lang="en-US" sz="3200" dirty="0"/>
              <a:t> (LEV, effective in 6 Hz model), and </a:t>
            </a:r>
            <a:r>
              <a:rPr lang="en-US" sz="3200" b="1" dirty="0" err="1"/>
              <a:t>lacosamide</a:t>
            </a:r>
            <a:r>
              <a:rPr lang="en-US" sz="3200" dirty="0"/>
              <a:t> (LCS, active in both maximal electroshock (MES) and 6 Hz seizure models). As a result, the process of hybridization yielded hybrid compounds with potent broad-spectrum anticonvulsant activity joining the pharmacological properties of all aforementioned AEDs. (</a:t>
            </a:r>
            <a:r>
              <a:rPr lang="en-US" sz="3200" b="1" dirty="0"/>
              <a:t>Fig</a:t>
            </a:r>
            <a:r>
              <a:rPr lang="en-US" sz="3200" dirty="0"/>
              <a:t>. </a:t>
            </a:r>
            <a:r>
              <a:rPr lang="en-US" sz="3200" b="1" dirty="0"/>
              <a:t>1</a:t>
            </a:r>
            <a:r>
              <a:rPr lang="en-US" sz="3200" dirty="0"/>
              <a:t>.)</a:t>
            </a:r>
            <a:endParaRPr lang="pl-PL" sz="3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99B695-34C6-4D9D-8253-596A9A30F170}"/>
              </a:ext>
            </a:extLst>
          </p:cNvPr>
          <p:cNvSpPr txBox="1"/>
          <p:nvPr/>
        </p:nvSpPr>
        <p:spPr>
          <a:xfrm>
            <a:off x="6136269" y="5652589"/>
            <a:ext cx="8710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Affects 1% of world population</a:t>
            </a:r>
          </a:p>
          <a:p>
            <a:r>
              <a:rPr lang="en-US" sz="3200" b="1" dirty="0"/>
              <a:t>About one-third of the patients with</a:t>
            </a:r>
            <a:r>
              <a:rPr lang="pl-PL" sz="3200" b="1" dirty="0"/>
              <a:t> </a:t>
            </a:r>
            <a:r>
              <a:rPr lang="en-US" sz="3200" b="1" dirty="0"/>
              <a:t>epilepsy </a:t>
            </a:r>
            <a:endParaRPr lang="pl-PL" sz="3200" b="1" dirty="0"/>
          </a:p>
          <a:p>
            <a:r>
              <a:rPr lang="en-US" sz="3200" b="1" dirty="0"/>
              <a:t>develop resistance to antiepileptic</a:t>
            </a:r>
            <a:r>
              <a:rPr lang="pl-PL" sz="3200" b="1" dirty="0"/>
              <a:t> </a:t>
            </a:r>
            <a:r>
              <a:rPr lang="en-US" sz="3200" b="1" dirty="0"/>
              <a:t>drugs (AEDs)</a:t>
            </a:r>
          </a:p>
          <a:p>
            <a:r>
              <a:rPr lang="en-US" sz="3200" b="1" dirty="0"/>
              <a:t>The prevalence increases with the age</a:t>
            </a:r>
            <a:endParaRPr lang="pl-PL" sz="3200" b="1" dirty="0"/>
          </a:p>
        </p:txBody>
      </p:sp>
      <p:pic>
        <p:nvPicPr>
          <p:cNvPr id="1028" name="Picture 4" descr="Listening to Mozart's music may reduce seizure frequency in epilepsy">
            <a:extLst>
              <a:ext uri="{FF2B5EF4-FFF2-40B4-BE49-F238E27FC236}">
                <a16:creationId xmlns:a16="http://schemas.microsoft.com/office/drawing/2014/main" id="{4A553D0A-7005-43E1-9811-7E657A2D2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48" y="5555305"/>
            <a:ext cx="3984049" cy="23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EBDC20-3810-4344-A60E-C29C2CEEB9CE}"/>
              </a:ext>
            </a:extLst>
          </p:cNvPr>
          <p:cNvSpPr txBox="1"/>
          <p:nvPr/>
        </p:nvSpPr>
        <p:spPr>
          <a:xfrm>
            <a:off x="15292800" y="6028380"/>
            <a:ext cx="1371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/>
              <a:t>The anticonvulsant activity of hybrid compounds was assessed using the maximal electroshock seizure test (MES), the subcutaneous </a:t>
            </a:r>
            <a:r>
              <a:rPr lang="en-AU" sz="3200" dirty="0" err="1"/>
              <a:t>pentylene</a:t>
            </a:r>
            <a:r>
              <a:rPr lang="en-AU" sz="3200" dirty="0"/>
              <a:t>-tetrazole seizure test (PTZ), and the 6 Hz seizure model (32 mA and 44 mA), in mice after intraperitoneal injection.</a:t>
            </a:r>
          </a:p>
        </p:txBody>
      </p:sp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51BCE3B1-AFEE-4216-BDE9-9A861336C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638467"/>
              </p:ext>
            </p:extLst>
          </p:nvPr>
        </p:nvGraphicFramePr>
        <p:xfrm>
          <a:off x="15284914" y="8410850"/>
          <a:ext cx="4800231" cy="406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CorelDRAW" r:id="rId8" imgW="5886609" imgH="4988665" progId="CorelDraw.Graphic.22">
                  <p:embed/>
                </p:oleObj>
              </mc:Choice>
              <mc:Fallback>
                <p:oleObj name="CorelDRAW" r:id="rId8" imgW="5886609" imgH="498866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84914" y="8410850"/>
                        <a:ext cx="4800231" cy="406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3C5B1F9-A02E-4C7E-BA79-9607054484DB}"/>
              </a:ext>
            </a:extLst>
          </p:cNvPr>
          <p:cNvSpPr txBox="1"/>
          <p:nvPr/>
        </p:nvSpPr>
        <p:spPr>
          <a:xfrm>
            <a:off x="20175928" y="7817687"/>
            <a:ext cx="8764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/>
              <a:t>The </a:t>
            </a:r>
            <a:r>
              <a:rPr lang="en-AU" sz="3200" b="1" dirty="0"/>
              <a:t>AS</a:t>
            </a:r>
            <a:r>
              <a:rPr lang="en-AU" sz="3200" dirty="0"/>
              <a:t> hybrids demonstrated broad-spectrum anticonvulsant activity in the preclinical studies (MES, PTZ, 6 Hz 32 mA and 44 mA). The most potent was </a:t>
            </a:r>
            <a:r>
              <a:rPr lang="en-AU" sz="3200" b="1" dirty="0"/>
              <a:t>AS-34</a:t>
            </a:r>
            <a:r>
              <a:rPr lang="en-AU" sz="3200" dirty="0"/>
              <a:t> with following pharmacological parameters (time point of 30 min.)</a:t>
            </a:r>
            <a:r>
              <a:rPr lang="pl-PL" sz="3200" dirty="0"/>
              <a:t>.</a:t>
            </a:r>
            <a:endParaRPr lang="en-AU" sz="32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E7D968E-2512-4125-85D5-0B563F2E132D}"/>
              </a:ext>
            </a:extLst>
          </p:cNvPr>
          <p:cNvSpPr txBox="1"/>
          <p:nvPr/>
        </p:nvSpPr>
        <p:spPr>
          <a:xfrm>
            <a:off x="15292800" y="14742959"/>
            <a:ext cx="1371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We determined the influence of </a:t>
            </a:r>
            <a:r>
              <a:rPr lang="en-US" sz="3200" b="1" dirty="0"/>
              <a:t>AS-34</a:t>
            </a:r>
            <a:r>
              <a:rPr lang="en-US" sz="3200" dirty="0"/>
              <a:t> on fast voltage-gated sodium channels in rat prefrontal cortex pyramidal neurons (at a concentration of 100 </a:t>
            </a:r>
            <a:r>
              <a:rPr lang="en-US" sz="3200" dirty="0" err="1"/>
              <a:t>μM</a:t>
            </a:r>
            <a:r>
              <a:rPr lang="en-US" sz="3200" dirty="0"/>
              <a:t>) using the patch-clamp technique.</a:t>
            </a:r>
            <a:r>
              <a:rPr lang="pl-PL" sz="3200" baseline="30000" dirty="0"/>
              <a:t>7</a:t>
            </a:r>
            <a:r>
              <a:rPr lang="en-US" sz="3200" dirty="0"/>
              <a:t> </a:t>
            </a:r>
            <a:r>
              <a:rPr lang="en-US" sz="3200" b="1" dirty="0"/>
              <a:t>AS-34</a:t>
            </a:r>
            <a:r>
              <a:rPr lang="en-US" sz="3200" dirty="0"/>
              <a:t> inhibited significantly maximal amplitude of sodium currents to 0.6±0.06 as compared to control. Importantly, it was possible to obtain partial wash-out (0.79±0.06, n=6), which proves that the effect was reversible. The averaged results are shown in </a:t>
            </a:r>
            <a:r>
              <a:rPr lang="en-US" sz="3200" b="1" dirty="0"/>
              <a:t>Fig. 3.</a:t>
            </a:r>
            <a:endParaRPr lang="pl-PL" sz="3200" b="1" dirty="0"/>
          </a:p>
        </p:txBody>
      </p:sp>
      <p:graphicFrame>
        <p:nvGraphicFramePr>
          <p:cNvPr id="20" name="Obiekt 19">
            <a:extLst>
              <a:ext uri="{FF2B5EF4-FFF2-40B4-BE49-F238E27FC236}">
                <a16:creationId xmlns:a16="http://schemas.microsoft.com/office/drawing/2014/main" id="{8952E457-6630-4EFA-8947-7551E204B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1542"/>
              </p:ext>
            </p:extLst>
          </p:nvPr>
        </p:nvGraphicFramePr>
        <p:xfrm>
          <a:off x="1513756" y="8150547"/>
          <a:ext cx="13597200" cy="49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CorelDRAW" r:id="rId10" imgW="16308218" imgH="492503" progId="CorelDraw.Graphic.22">
                  <p:embed/>
                </p:oleObj>
              </mc:Choice>
              <mc:Fallback>
                <p:oleObj name="CorelDRAW" r:id="rId10" imgW="16308218" imgH="49250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3756" y="8150547"/>
                        <a:ext cx="13597200" cy="49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CD46521-60C1-461F-BE21-6257F0D71162}"/>
              </a:ext>
            </a:extLst>
          </p:cNvPr>
          <p:cNvSpPr txBox="1"/>
          <p:nvPr/>
        </p:nvSpPr>
        <p:spPr>
          <a:xfrm>
            <a:off x="1481105" y="27730450"/>
            <a:ext cx="135954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Considering the anticonvulsant properties of the aforementioned hybrid molecules and </a:t>
            </a:r>
            <a:r>
              <a:rPr lang="en-US" sz="3200" b="1" dirty="0"/>
              <a:t>with the aim of obtaining compounds with greater ability to protect against seizures using the MES, 6 Hz (32 mA), and PTZ seizure models, as well as to find  substances that are effective in the 6 Hz (44 mA) model of drug-resistant epilepsy</a:t>
            </a:r>
            <a:r>
              <a:rPr lang="en-US" sz="3200" dirty="0"/>
              <a:t>, in this study, we developed a new </a:t>
            </a:r>
            <a:r>
              <a:rPr lang="en-US" sz="3200" b="1" dirty="0"/>
              <a:t>AS series </a:t>
            </a:r>
            <a:r>
              <a:rPr lang="en-US" sz="3200" dirty="0"/>
              <a:t>of hybrid compounds with the pyrrolidine-2,5-dione as a core structure. The process of molecular hybridization involved both known AEDs as well as other anticonvulsant active compounds.</a:t>
            </a:r>
            <a:endParaRPr lang="pl-PL" sz="3200" dirty="0"/>
          </a:p>
        </p:txBody>
      </p:sp>
      <p:graphicFrame>
        <p:nvGraphicFramePr>
          <p:cNvPr id="22" name="Obiekt 21">
            <a:extLst>
              <a:ext uri="{FF2B5EF4-FFF2-40B4-BE49-F238E27FC236}">
                <a16:creationId xmlns:a16="http://schemas.microsoft.com/office/drawing/2014/main" id="{1EB1FD70-80B6-4C23-9051-999A23547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42942"/>
              </p:ext>
            </p:extLst>
          </p:nvPr>
        </p:nvGraphicFramePr>
        <p:xfrm>
          <a:off x="1487959" y="27197049"/>
          <a:ext cx="13597200" cy="49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CorelDRAW" r:id="rId12" imgW="16308218" imgH="492503" progId="CorelDraw.Graphic.22">
                  <p:embed/>
                </p:oleObj>
              </mc:Choice>
              <mc:Fallback>
                <p:oleObj name="CorelDRAW" r:id="rId12" imgW="16308218" imgH="49250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7959" y="27197049"/>
                        <a:ext cx="13597200" cy="492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7305408E-E16F-47D5-81F6-C1316D58F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454084"/>
              </p:ext>
            </p:extLst>
          </p:nvPr>
        </p:nvGraphicFramePr>
        <p:xfrm>
          <a:off x="-766811" y="32150050"/>
          <a:ext cx="7567575" cy="504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TextBox 7">
            <a:extLst>
              <a:ext uri="{FF2B5EF4-FFF2-40B4-BE49-F238E27FC236}">
                <a16:creationId xmlns:a16="http://schemas.microsoft.com/office/drawing/2014/main" id="{01062249-9B11-45A2-BFF3-AC35CDED77B9}"/>
              </a:ext>
            </a:extLst>
          </p:cNvPr>
          <p:cNvSpPr txBox="1"/>
          <p:nvPr/>
        </p:nvSpPr>
        <p:spPr>
          <a:xfrm>
            <a:off x="1502465" y="39008050"/>
            <a:ext cx="27449641" cy="538609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900" b="1" dirty="0">
                <a:solidFill>
                  <a:schemeClr val="bg1"/>
                </a:solidFill>
              </a:rPr>
              <a:t>The studies were supported by the Polish National Scientific Centre grant </a:t>
            </a:r>
            <a:r>
              <a:rPr lang="en-US" sz="2900" b="1" dirty="0"/>
              <a:t>2018/29/N/NZ7/01966</a:t>
            </a:r>
            <a:endParaRPr lang="pl-PL" sz="2900" b="1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343CE17A-68DA-4682-B1F9-AEB078633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013647"/>
              </p:ext>
            </p:extLst>
          </p:nvPr>
        </p:nvGraphicFramePr>
        <p:xfrm>
          <a:off x="1905144" y="32073850"/>
          <a:ext cx="7567575" cy="504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96975D6-0139-4EDF-BB64-74B9B1C25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929927"/>
              </p:ext>
            </p:extLst>
          </p:nvPr>
        </p:nvGraphicFramePr>
        <p:xfrm>
          <a:off x="9068705" y="33553611"/>
          <a:ext cx="3546702" cy="236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171BA6E-A23D-4E7C-B77E-27CB36193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770726"/>
              </p:ext>
            </p:extLst>
          </p:nvPr>
        </p:nvGraphicFramePr>
        <p:xfrm>
          <a:off x="9448251" y="33575921"/>
          <a:ext cx="3546703" cy="236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6" name="Obiekt 25">
            <a:extLst>
              <a:ext uri="{FF2B5EF4-FFF2-40B4-BE49-F238E27FC236}">
                <a16:creationId xmlns:a16="http://schemas.microsoft.com/office/drawing/2014/main" id="{8466240F-E4D2-4393-ABDD-6F84E9FFB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47264"/>
              </p:ext>
            </p:extLst>
          </p:nvPr>
        </p:nvGraphicFramePr>
        <p:xfrm>
          <a:off x="1516745" y="38100634"/>
          <a:ext cx="4763420" cy="5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" name="CorelDRAW" r:id="rId34" imgW="7263313" imgH="560801" progId="CorelDraw.Graphic.22">
                  <p:embed/>
                </p:oleObj>
              </mc:Choice>
              <mc:Fallback>
                <p:oleObj name="CorelDRAW" r:id="rId34" imgW="7263313" imgH="5608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16745" y="38100634"/>
                        <a:ext cx="4763420" cy="5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" name="pole tekstowe 1023">
            <a:extLst>
              <a:ext uri="{FF2B5EF4-FFF2-40B4-BE49-F238E27FC236}">
                <a16:creationId xmlns:a16="http://schemas.microsoft.com/office/drawing/2014/main" id="{41B71A5B-5B1F-4BF6-93D6-3C9C8079B087}"/>
              </a:ext>
            </a:extLst>
          </p:cNvPr>
          <p:cNvSpPr txBox="1"/>
          <p:nvPr/>
        </p:nvSpPr>
        <p:spPr>
          <a:xfrm>
            <a:off x="1488773" y="38088441"/>
            <a:ext cx="49349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Fig. 2. </a:t>
            </a:r>
            <a:r>
              <a:rPr lang="pl-PL" sz="2800" dirty="0" err="1">
                <a:solidFill>
                  <a:schemeClr val="bg1"/>
                </a:solidFill>
              </a:rPr>
              <a:t>Molecular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hybridization</a:t>
            </a:r>
            <a:r>
              <a:rPr lang="pl-PL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25" name="pole tekstowe 1024">
            <a:extLst>
              <a:ext uri="{FF2B5EF4-FFF2-40B4-BE49-F238E27FC236}">
                <a16:creationId xmlns:a16="http://schemas.microsoft.com/office/drawing/2014/main" id="{0CED3636-96D6-4B75-8BF9-6D3091319E4A}"/>
              </a:ext>
            </a:extLst>
          </p:cNvPr>
          <p:cNvSpPr txBox="1"/>
          <p:nvPr/>
        </p:nvSpPr>
        <p:spPr>
          <a:xfrm>
            <a:off x="1472719" y="27120850"/>
            <a:ext cx="1305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Aim of studies</a:t>
            </a:r>
          </a:p>
        </p:txBody>
      </p:sp>
      <p:graphicFrame>
        <p:nvGraphicFramePr>
          <p:cNvPr id="1026" name="Obiekt 1025">
            <a:extLst>
              <a:ext uri="{FF2B5EF4-FFF2-40B4-BE49-F238E27FC236}">
                <a16:creationId xmlns:a16="http://schemas.microsoft.com/office/drawing/2014/main" id="{C31B37A6-2FB7-4A27-BACA-12463BF40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59908"/>
              </p:ext>
            </p:extLst>
          </p:nvPr>
        </p:nvGraphicFramePr>
        <p:xfrm>
          <a:off x="15280628" y="5497394"/>
          <a:ext cx="13716000" cy="54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" name="CorelDRAW" r:id="rId36" imgW="16308218" imgH="549347" progId="CorelDraw.Graphic.22">
                  <p:embed/>
                </p:oleObj>
              </mc:Choice>
              <mc:Fallback>
                <p:oleObj name="CorelDRAW" r:id="rId36" imgW="16308218" imgH="549347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280628" y="5497394"/>
                        <a:ext cx="13716000" cy="54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pole tekstowe 1026">
            <a:extLst>
              <a:ext uri="{FF2B5EF4-FFF2-40B4-BE49-F238E27FC236}">
                <a16:creationId xmlns:a16="http://schemas.microsoft.com/office/drawing/2014/main" id="{2A84D48C-1212-475D-A6F2-8851C4252B69}"/>
              </a:ext>
            </a:extLst>
          </p:cNvPr>
          <p:cNvSpPr txBox="1"/>
          <p:nvPr/>
        </p:nvSpPr>
        <p:spPr>
          <a:xfrm>
            <a:off x="15519044" y="5441251"/>
            <a:ext cx="1317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bg1"/>
                </a:solidFill>
              </a:rPr>
              <a:t>Anticonvulsant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activity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029" name="pole tekstowe 1028">
            <a:extLst>
              <a:ext uri="{FF2B5EF4-FFF2-40B4-BE49-F238E27FC236}">
                <a16:creationId xmlns:a16="http://schemas.microsoft.com/office/drawing/2014/main" id="{64EE68B7-8752-49A3-BC88-E41A4AE1955D}"/>
              </a:ext>
            </a:extLst>
          </p:cNvPr>
          <p:cNvSpPr txBox="1"/>
          <p:nvPr/>
        </p:nvSpPr>
        <p:spPr>
          <a:xfrm>
            <a:off x="15292800" y="13165832"/>
            <a:ext cx="137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AS-34</a:t>
            </a:r>
            <a:r>
              <a:rPr lang="en-US" sz="3200" dirty="0"/>
              <a:t> revealed more potent protection (in each seizure model) and was safer in the rotarod test then broad-spectrum AED - valproic acid</a:t>
            </a:r>
            <a:r>
              <a:rPr lang="pl-PL" sz="3200" dirty="0"/>
              <a:t> (VPA)</a:t>
            </a:r>
            <a:r>
              <a:rPr lang="en-US" sz="3200" dirty="0"/>
              <a:t>.</a:t>
            </a:r>
            <a:endParaRPr lang="pl-PL" sz="3200" dirty="0"/>
          </a:p>
        </p:txBody>
      </p:sp>
      <p:graphicFrame>
        <p:nvGraphicFramePr>
          <p:cNvPr id="1030" name="Obiekt 1029">
            <a:extLst>
              <a:ext uri="{FF2B5EF4-FFF2-40B4-BE49-F238E27FC236}">
                <a16:creationId xmlns:a16="http://schemas.microsoft.com/office/drawing/2014/main" id="{FF70FC76-134D-47F0-B366-C920A5223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14346"/>
              </p:ext>
            </p:extLst>
          </p:nvPr>
        </p:nvGraphicFramePr>
        <p:xfrm>
          <a:off x="15246461" y="14273522"/>
          <a:ext cx="13716000" cy="55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" name="CorelDRAW" r:id="rId38" imgW="16308218" imgH="553589" progId="CorelDraw.Graphic.22">
                  <p:embed/>
                </p:oleObj>
              </mc:Choice>
              <mc:Fallback>
                <p:oleObj name="CorelDRAW" r:id="rId38" imgW="16308218" imgH="553589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246461" y="14273522"/>
                        <a:ext cx="13716000" cy="554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pole tekstowe 1030">
            <a:extLst>
              <a:ext uri="{FF2B5EF4-FFF2-40B4-BE49-F238E27FC236}">
                <a16:creationId xmlns:a16="http://schemas.microsoft.com/office/drawing/2014/main" id="{6CA828E8-B1FA-409C-AE85-A7952A737B0C}"/>
              </a:ext>
            </a:extLst>
          </p:cNvPr>
          <p:cNvSpPr txBox="1"/>
          <p:nvPr/>
        </p:nvSpPr>
        <p:spPr>
          <a:xfrm>
            <a:off x="15484916" y="14243050"/>
            <a:ext cx="1342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bg1"/>
                </a:solidFill>
              </a:rPr>
              <a:t>Electrophysiological</a:t>
            </a:r>
            <a:r>
              <a:rPr lang="pl-PL" sz="3200" b="1" dirty="0">
                <a:solidFill>
                  <a:schemeClr val="bg1"/>
                </a:solidFill>
              </a:rPr>
              <a:t> studies</a:t>
            </a:r>
          </a:p>
        </p:txBody>
      </p:sp>
      <p:graphicFrame>
        <p:nvGraphicFramePr>
          <p:cNvPr id="1032" name="Obiekt 1031">
            <a:extLst>
              <a:ext uri="{FF2B5EF4-FFF2-40B4-BE49-F238E27FC236}">
                <a16:creationId xmlns:a16="http://schemas.microsoft.com/office/drawing/2014/main" id="{1D981533-60C8-47A0-8281-7EA0D9446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44189"/>
              </p:ext>
            </p:extLst>
          </p:nvPr>
        </p:nvGraphicFramePr>
        <p:xfrm>
          <a:off x="15355146" y="18041181"/>
          <a:ext cx="6364315" cy="321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name="CorelDRAW" r:id="rId40" imgW="6683760" imgH="2985840" progId="CorelDraw.Graphic.22">
                  <p:embed/>
                </p:oleObj>
              </mc:Choice>
              <mc:Fallback>
                <p:oleObj name="CorelDRAW" r:id="rId40" imgW="6683760" imgH="298584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355146" y="18041181"/>
                        <a:ext cx="6364315" cy="321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pole tekstowe 1032">
            <a:extLst>
              <a:ext uri="{FF2B5EF4-FFF2-40B4-BE49-F238E27FC236}">
                <a16:creationId xmlns:a16="http://schemas.microsoft.com/office/drawing/2014/main" id="{7EB5BAA5-5E78-49D0-B42B-744B5D581AB2}"/>
              </a:ext>
            </a:extLst>
          </p:cNvPr>
          <p:cNvSpPr txBox="1"/>
          <p:nvPr/>
        </p:nvSpPr>
        <p:spPr>
          <a:xfrm>
            <a:off x="15460669" y="18070917"/>
            <a:ext cx="6222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Fig. 3</a:t>
            </a:r>
            <a:r>
              <a:rPr lang="en-US" sz="2800" dirty="0">
                <a:solidFill>
                  <a:schemeClr val="bg1"/>
                </a:solidFill>
              </a:rPr>
              <a:t>. Averaged normalized maximal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sodium current amplitudes in control,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the presence of AS-34 (*p. &lt; 0.001,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ANOVA with Tukey test), and after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wash-out. I/Imax (on the vertical axis)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means that the currents were normalized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to control currents.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1034" name="Obiekt 1033">
            <a:extLst>
              <a:ext uri="{FF2B5EF4-FFF2-40B4-BE49-F238E27FC236}">
                <a16:creationId xmlns:a16="http://schemas.microsoft.com/office/drawing/2014/main" id="{EDD18743-8A1C-4629-BCA8-66B9F1EC0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82694"/>
              </p:ext>
            </p:extLst>
          </p:nvPr>
        </p:nvGraphicFramePr>
        <p:xfrm>
          <a:off x="22225237" y="17900650"/>
          <a:ext cx="5478166" cy="367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" name="CorelDRAW" r:id="rId42" imgW="7363684" imgH="4939881" progId="CorelDraw.Graphic.22">
                  <p:embed/>
                </p:oleObj>
              </mc:Choice>
              <mc:Fallback>
                <p:oleObj name="CorelDRAW" r:id="rId42" imgW="7363684" imgH="493988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2225237" y="17900650"/>
                        <a:ext cx="5478166" cy="3674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iekt 1034">
            <a:extLst>
              <a:ext uri="{FF2B5EF4-FFF2-40B4-BE49-F238E27FC236}">
                <a16:creationId xmlns:a16="http://schemas.microsoft.com/office/drawing/2014/main" id="{BF0BA8B8-4357-43C1-B876-59D042364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94833"/>
              </p:ext>
            </p:extLst>
          </p:nvPr>
        </p:nvGraphicFramePr>
        <p:xfrm>
          <a:off x="15257226" y="21753630"/>
          <a:ext cx="13713621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" name="CorelDRAW" r:id="rId44" imgW="16308218" imgH="548074" progId="CorelDraw.Graphic.22">
                  <p:embed/>
                </p:oleObj>
              </mc:Choice>
              <mc:Fallback>
                <p:oleObj name="CorelDRAW" r:id="rId44" imgW="16308218" imgH="548074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257226" y="21753630"/>
                        <a:ext cx="13713621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pole tekstowe 1035">
            <a:extLst>
              <a:ext uri="{FF2B5EF4-FFF2-40B4-BE49-F238E27FC236}">
                <a16:creationId xmlns:a16="http://schemas.microsoft.com/office/drawing/2014/main" id="{2845C52E-275F-4863-A5A4-083F94BE74FE}"/>
              </a:ext>
            </a:extLst>
          </p:cNvPr>
          <p:cNvSpPr txBox="1"/>
          <p:nvPr/>
        </p:nvSpPr>
        <p:spPr>
          <a:xfrm>
            <a:off x="1545435" y="8095658"/>
            <a:ext cx="1317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bg1"/>
                </a:solidFill>
              </a:rPr>
              <a:t>Introduction</a:t>
            </a:r>
            <a:endParaRPr lang="pl-PL" sz="3200" b="1" dirty="0">
              <a:solidFill>
                <a:schemeClr val="bg1"/>
              </a:solidFill>
            </a:endParaRP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92F2874C-BE6A-4595-B5D4-EA53CC4D487F}"/>
              </a:ext>
            </a:extLst>
          </p:cNvPr>
          <p:cNvGrpSpPr/>
          <p:nvPr/>
        </p:nvGrpSpPr>
        <p:grpSpPr>
          <a:xfrm rot="16200000">
            <a:off x="6050757" y="33365161"/>
            <a:ext cx="5173884" cy="2741367"/>
            <a:chOff x="2411758" y="2204864"/>
            <a:chExt cx="4320482" cy="3672408"/>
          </a:xfrm>
        </p:grpSpPr>
        <p:sp>
          <p:nvSpPr>
            <p:cNvPr id="46" name="Trójkąt równoramienny 45">
              <a:extLst>
                <a:ext uri="{FF2B5EF4-FFF2-40B4-BE49-F238E27FC236}">
                  <a16:creationId xmlns:a16="http://schemas.microsoft.com/office/drawing/2014/main" id="{72BDDA4D-03C4-4AF1-B8F2-30B5BA70EBB8}"/>
                </a:ext>
              </a:extLst>
            </p:cNvPr>
            <p:cNvSpPr/>
            <p:nvPr/>
          </p:nvSpPr>
          <p:spPr>
            <a:xfrm rot="10800000">
              <a:off x="2411760" y="2708920"/>
              <a:ext cx="4320480" cy="2880320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dist="50800" dir="5400000" algn="ctr" rotWithShape="0">
                <a:srgbClr val="000000">
                  <a:alpha val="3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Elipsa 4">
              <a:extLst>
                <a:ext uri="{FF2B5EF4-FFF2-40B4-BE49-F238E27FC236}">
                  <a16:creationId xmlns:a16="http://schemas.microsoft.com/office/drawing/2014/main" id="{1EA07361-F87C-4EC0-AED4-ACF9A81A01FA}"/>
                </a:ext>
              </a:extLst>
            </p:cNvPr>
            <p:cNvSpPr/>
            <p:nvPr/>
          </p:nvSpPr>
          <p:spPr>
            <a:xfrm>
              <a:off x="2411758" y="2204864"/>
              <a:ext cx="4320481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Schemat blokowy: dysk magnetyczny 47">
              <a:extLst>
                <a:ext uri="{FF2B5EF4-FFF2-40B4-BE49-F238E27FC236}">
                  <a16:creationId xmlns:a16="http://schemas.microsoft.com/office/drawing/2014/main" id="{CA50C6C6-3A72-4B58-A0B8-C19FA561ED82}"/>
                </a:ext>
              </a:extLst>
            </p:cNvPr>
            <p:cNvSpPr/>
            <p:nvPr/>
          </p:nvSpPr>
          <p:spPr>
            <a:xfrm>
              <a:off x="4211959" y="5013176"/>
              <a:ext cx="720080" cy="864096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37" name="pole tekstowe 1036">
            <a:extLst>
              <a:ext uri="{FF2B5EF4-FFF2-40B4-BE49-F238E27FC236}">
                <a16:creationId xmlns:a16="http://schemas.microsoft.com/office/drawing/2014/main" id="{0DBCEDB9-71E2-4878-8BF6-FE5387A6EF5E}"/>
              </a:ext>
            </a:extLst>
          </p:cNvPr>
          <p:cNvSpPr txBox="1"/>
          <p:nvPr/>
        </p:nvSpPr>
        <p:spPr>
          <a:xfrm rot="16200000">
            <a:off x="7285222" y="34258789"/>
            <a:ext cx="246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Framework</a:t>
            </a:r>
          </a:p>
          <a:p>
            <a:pPr algn="ctr"/>
            <a:r>
              <a:rPr lang="pl-PL" sz="2800" b="1" dirty="0"/>
              <a:t>combination</a:t>
            </a:r>
          </a:p>
        </p:txBody>
      </p:sp>
      <p:graphicFrame>
        <p:nvGraphicFramePr>
          <p:cNvPr id="1038" name="Obiekt 1037">
            <a:extLst>
              <a:ext uri="{FF2B5EF4-FFF2-40B4-BE49-F238E27FC236}">
                <a16:creationId xmlns:a16="http://schemas.microsoft.com/office/drawing/2014/main" id="{3A8F49AF-FC94-43DF-84E1-170553B7C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56525"/>
              </p:ext>
            </p:extLst>
          </p:nvPr>
        </p:nvGraphicFramePr>
        <p:xfrm>
          <a:off x="12346040" y="33764616"/>
          <a:ext cx="1939434" cy="211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" name="CS ChemDraw Drawing" r:id="rId46" imgW="575859" imgH="626553" progId="ChemDraw.Document.6.0">
                  <p:embed/>
                </p:oleObj>
              </mc:Choice>
              <mc:Fallback>
                <p:oleObj name="CS ChemDraw Drawing" r:id="rId46" imgW="575859" imgH="6265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2346040" y="33764616"/>
                        <a:ext cx="1939434" cy="211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pole tekstowe 1038">
            <a:extLst>
              <a:ext uri="{FF2B5EF4-FFF2-40B4-BE49-F238E27FC236}">
                <a16:creationId xmlns:a16="http://schemas.microsoft.com/office/drawing/2014/main" id="{6A379B07-CAEE-475B-A1D6-FC8846E1A1B9}"/>
              </a:ext>
            </a:extLst>
          </p:cNvPr>
          <p:cNvSpPr txBox="1"/>
          <p:nvPr/>
        </p:nvSpPr>
        <p:spPr>
          <a:xfrm>
            <a:off x="12246784" y="35927078"/>
            <a:ext cx="2469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200" b="1" dirty="0"/>
              <a:t>AS series</a:t>
            </a:r>
          </a:p>
        </p:txBody>
      </p:sp>
      <p:sp>
        <p:nvSpPr>
          <p:cNvPr id="1040" name="pole tekstowe 1039">
            <a:extLst>
              <a:ext uri="{FF2B5EF4-FFF2-40B4-BE49-F238E27FC236}">
                <a16:creationId xmlns:a16="http://schemas.microsoft.com/office/drawing/2014/main" id="{9EC4E7E0-ED4B-4595-87D4-E62255224A12}"/>
              </a:ext>
            </a:extLst>
          </p:cNvPr>
          <p:cNvSpPr txBox="1"/>
          <p:nvPr/>
        </p:nvSpPr>
        <p:spPr>
          <a:xfrm>
            <a:off x="15601889" y="21710650"/>
            <a:ext cx="131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chemeClr val="bg1"/>
                </a:solidFill>
              </a:rPr>
              <a:t>In vitro </a:t>
            </a:r>
            <a:r>
              <a:rPr lang="pl-PL" sz="3200" b="1" dirty="0">
                <a:solidFill>
                  <a:schemeClr val="bg1"/>
                </a:solidFill>
              </a:rPr>
              <a:t>radioligand binding studies</a:t>
            </a:r>
            <a:endParaRPr lang="pl-PL" sz="3200" dirty="0">
              <a:solidFill>
                <a:schemeClr val="bg1"/>
              </a:solidFill>
            </a:endParaRPr>
          </a:p>
        </p:txBody>
      </p:sp>
      <p:graphicFrame>
        <p:nvGraphicFramePr>
          <p:cNvPr id="1042" name="Obiekt 1041">
            <a:extLst>
              <a:ext uri="{FF2B5EF4-FFF2-40B4-BE49-F238E27FC236}">
                <a16:creationId xmlns:a16="http://schemas.microsoft.com/office/drawing/2014/main" id="{09745009-2F21-4CE8-BB70-1EAD8EB8B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97220"/>
              </p:ext>
            </p:extLst>
          </p:nvPr>
        </p:nvGraphicFramePr>
        <p:xfrm>
          <a:off x="15234886" y="37129276"/>
          <a:ext cx="13727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" name="CorelDRAW" r:id="rId48" imgW="13804200" imgH="417960" progId="CorelDraw.Graphic.22">
                  <p:embed/>
                </p:oleObj>
              </mc:Choice>
              <mc:Fallback>
                <p:oleObj name="CorelDRAW" r:id="rId48" imgW="13804200" imgH="41796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234886" y="37129276"/>
                        <a:ext cx="13727575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pole tekstowe 1042">
            <a:extLst>
              <a:ext uri="{FF2B5EF4-FFF2-40B4-BE49-F238E27FC236}">
                <a16:creationId xmlns:a16="http://schemas.microsoft.com/office/drawing/2014/main" id="{8BF840D0-43D7-4718-9C5C-67C9A83CFD8A}"/>
              </a:ext>
            </a:extLst>
          </p:cNvPr>
          <p:cNvSpPr txBox="1"/>
          <p:nvPr/>
        </p:nvSpPr>
        <p:spPr>
          <a:xfrm>
            <a:off x="15601889" y="37036626"/>
            <a:ext cx="1282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044" name="pole tekstowe 1043">
            <a:extLst>
              <a:ext uri="{FF2B5EF4-FFF2-40B4-BE49-F238E27FC236}">
                <a16:creationId xmlns:a16="http://schemas.microsoft.com/office/drawing/2014/main" id="{F7D7213F-ADB1-49CD-B27B-E02851AC9C3F}"/>
              </a:ext>
            </a:extLst>
          </p:cNvPr>
          <p:cNvSpPr txBox="1"/>
          <p:nvPr/>
        </p:nvSpPr>
        <p:spPr>
          <a:xfrm>
            <a:off x="15214059" y="22244050"/>
            <a:ext cx="1371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Compound </a:t>
            </a:r>
            <a:r>
              <a:rPr lang="pl-PL" sz="3200" b="1" dirty="0"/>
              <a:t>AS-34</a:t>
            </a:r>
            <a:r>
              <a:rPr lang="en-US" sz="3200" b="1" dirty="0"/>
              <a:t> </a:t>
            </a:r>
            <a:r>
              <a:rPr lang="en-US" sz="3200" dirty="0"/>
              <a:t>demonstrated broad-spectrum anticonvulsant activity in the preclinical studies, which most likely reflects its</a:t>
            </a:r>
            <a:r>
              <a:rPr lang="pl-PL" sz="3200" dirty="0"/>
              <a:t> </a:t>
            </a:r>
            <a:r>
              <a:rPr lang="en-US" sz="3200" dirty="0"/>
              <a:t>multiple sites of action.</a:t>
            </a:r>
            <a:r>
              <a:rPr lang="pl-PL" sz="3200" dirty="0"/>
              <a:t> </a:t>
            </a:r>
            <a:r>
              <a:rPr lang="en-US" sz="3200" dirty="0"/>
              <a:t>We performed binding assays for several voltage-gated or</a:t>
            </a:r>
            <a:r>
              <a:rPr lang="pl-PL" sz="3200" dirty="0"/>
              <a:t> </a:t>
            </a:r>
            <a:r>
              <a:rPr lang="en-US" sz="3200" dirty="0"/>
              <a:t>ligand-gated channels and GABA-transporter as the most common molecular</a:t>
            </a:r>
            <a:r>
              <a:rPr lang="pl-PL" sz="3200" dirty="0"/>
              <a:t> </a:t>
            </a:r>
            <a:r>
              <a:rPr lang="en-US" sz="3200" dirty="0"/>
              <a:t>targets for anticonvulsants. As a result, </a:t>
            </a:r>
            <a:r>
              <a:rPr lang="pl-PL" sz="3200" b="1" dirty="0"/>
              <a:t>AS-34</a:t>
            </a:r>
            <a:r>
              <a:rPr lang="en-US" sz="3200" b="1" dirty="0"/>
              <a:t> </a:t>
            </a:r>
            <a:r>
              <a:rPr lang="en-US" sz="3200" dirty="0"/>
              <a:t>revealed significant binding</a:t>
            </a:r>
            <a:r>
              <a:rPr lang="pl-PL" sz="3200" dirty="0"/>
              <a:t> </a:t>
            </a:r>
            <a:r>
              <a:rPr lang="en-US" sz="3200" dirty="0"/>
              <a:t>toward L-type Ca</a:t>
            </a:r>
            <a:r>
              <a:rPr lang="en-US" sz="3200" baseline="30000" dirty="0"/>
              <a:t>2+ </a:t>
            </a:r>
            <a:r>
              <a:rPr lang="en-US" sz="3200" dirty="0"/>
              <a:t>channel (three sites). Furthermore, the L-type calcium ion channel cell-based flux</a:t>
            </a:r>
            <a:r>
              <a:rPr lang="pl-PL" sz="3200" dirty="0"/>
              <a:t> </a:t>
            </a:r>
            <a:r>
              <a:rPr lang="en-US" sz="3200" dirty="0"/>
              <a:t>studies revealed that </a:t>
            </a:r>
            <a:r>
              <a:rPr lang="pl-PL" sz="3200" b="1" dirty="0"/>
              <a:t>AS-34</a:t>
            </a:r>
            <a:r>
              <a:rPr lang="en-US" sz="3200" dirty="0"/>
              <a:t> possesses an antagonist</a:t>
            </a:r>
            <a:r>
              <a:rPr lang="pl-PL" sz="3200" dirty="0"/>
              <a:t> </a:t>
            </a:r>
            <a:r>
              <a:rPr lang="pl-PL" sz="3200" dirty="0" err="1"/>
              <a:t>activity</a:t>
            </a:r>
            <a:r>
              <a:rPr lang="pl-PL" sz="3200" dirty="0"/>
              <a:t>. </a:t>
            </a:r>
            <a:r>
              <a:rPr lang="en-US" sz="3200" dirty="0"/>
              <a:t>Compound </a:t>
            </a:r>
            <a:r>
              <a:rPr lang="pl-PL" sz="3200" b="1" dirty="0"/>
              <a:t>AS-34</a:t>
            </a:r>
            <a:r>
              <a:rPr lang="en-US" sz="3200" b="1" dirty="0"/>
              <a:t> </a:t>
            </a:r>
            <a:r>
              <a:rPr lang="en-US" sz="3200" dirty="0"/>
              <a:t>did not</a:t>
            </a:r>
            <a:r>
              <a:rPr lang="pl-PL" sz="3200" dirty="0"/>
              <a:t> </a:t>
            </a:r>
            <a:r>
              <a:rPr lang="en-US" sz="3200" dirty="0"/>
              <a:t>interact with N-type Ca</a:t>
            </a:r>
            <a:r>
              <a:rPr lang="en-US" sz="3200" baseline="30000" dirty="0"/>
              <a:t>2+</a:t>
            </a:r>
            <a:r>
              <a:rPr lang="en-US" sz="3200" dirty="0"/>
              <a:t> channel, GABA transporter, and notably potassium</a:t>
            </a:r>
            <a:r>
              <a:rPr lang="pl-PL" sz="3200" dirty="0"/>
              <a:t> </a:t>
            </a:r>
            <a:r>
              <a:rPr lang="en-US" sz="3200" dirty="0"/>
              <a:t>channel (</a:t>
            </a:r>
            <a:r>
              <a:rPr lang="en-US" sz="3200" dirty="0" err="1"/>
              <a:t>hERG</a:t>
            </a:r>
            <a:r>
              <a:rPr lang="en-US" sz="3200" dirty="0"/>
              <a:t>) at a concentration of </a:t>
            </a:r>
            <a:r>
              <a:rPr lang="pl-PL" sz="3200" dirty="0"/>
              <a:t>1</a:t>
            </a:r>
            <a:r>
              <a:rPr lang="en-US" sz="3200" dirty="0"/>
              <a:t>00 </a:t>
            </a:r>
            <a:r>
              <a:rPr lang="en-US" sz="3200" dirty="0" err="1"/>
              <a:t>μM</a:t>
            </a:r>
            <a:r>
              <a:rPr lang="en-US" sz="3200" dirty="0"/>
              <a:t>, thus it has a low risk of</a:t>
            </a:r>
            <a:r>
              <a:rPr lang="pl-PL" sz="3200" dirty="0"/>
              <a:t> </a:t>
            </a:r>
            <a:r>
              <a:rPr lang="pl-PL" sz="3200" dirty="0" err="1"/>
              <a:t>cardiac</a:t>
            </a:r>
            <a:r>
              <a:rPr lang="pl-PL" sz="3200" dirty="0"/>
              <a:t> </a:t>
            </a:r>
            <a:r>
              <a:rPr lang="pl-PL" sz="3200" dirty="0" err="1"/>
              <a:t>toxicity</a:t>
            </a:r>
            <a:r>
              <a:rPr lang="pl-PL" sz="3200" dirty="0"/>
              <a:t>.</a:t>
            </a:r>
          </a:p>
        </p:txBody>
      </p:sp>
      <p:graphicFrame>
        <p:nvGraphicFramePr>
          <p:cNvPr id="1045" name="Obiekt 1044">
            <a:extLst>
              <a:ext uri="{FF2B5EF4-FFF2-40B4-BE49-F238E27FC236}">
                <a16:creationId xmlns:a16="http://schemas.microsoft.com/office/drawing/2014/main" id="{62FE2479-3F89-44BC-B37C-F1ECFF5B7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145"/>
              </p:ext>
            </p:extLst>
          </p:nvPr>
        </p:nvGraphicFramePr>
        <p:xfrm>
          <a:off x="1617149" y="26474737"/>
          <a:ext cx="6136666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" name="CorelDRAW" r:id="rId50" imgW="8679570" imgH="569709" progId="CorelDraw.Graphic.22">
                  <p:embed/>
                </p:oleObj>
              </mc:Choice>
              <mc:Fallback>
                <p:oleObj name="CorelDRAW" r:id="rId50" imgW="8679570" imgH="569709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7149" y="26474737"/>
                        <a:ext cx="6136666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pole tekstowe 1045">
            <a:extLst>
              <a:ext uri="{FF2B5EF4-FFF2-40B4-BE49-F238E27FC236}">
                <a16:creationId xmlns:a16="http://schemas.microsoft.com/office/drawing/2014/main" id="{8A3D5E91-FA74-46FD-900C-3509272672C8}"/>
              </a:ext>
            </a:extLst>
          </p:cNvPr>
          <p:cNvSpPr txBox="1"/>
          <p:nvPr/>
        </p:nvSpPr>
        <p:spPr>
          <a:xfrm>
            <a:off x="1308609" y="26474734"/>
            <a:ext cx="63389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Fig. 1</a:t>
            </a:r>
            <a:r>
              <a:rPr lang="en-US" sz="2900" dirty="0">
                <a:solidFill>
                  <a:schemeClr val="bg1"/>
                </a:solidFill>
              </a:rPr>
              <a:t>. Structures of selected hybrids.</a:t>
            </a:r>
            <a:endParaRPr lang="pl-PL" sz="2900" dirty="0">
              <a:solidFill>
                <a:schemeClr val="bg1"/>
              </a:solidFill>
            </a:endParaRPr>
          </a:p>
        </p:txBody>
      </p:sp>
      <p:sp>
        <p:nvSpPr>
          <p:cNvPr id="1047" name="pole tekstowe 1046">
            <a:extLst>
              <a:ext uri="{FF2B5EF4-FFF2-40B4-BE49-F238E27FC236}">
                <a16:creationId xmlns:a16="http://schemas.microsoft.com/office/drawing/2014/main" id="{36904DD2-942F-43BC-AA1B-1AB0B3F7AE42}"/>
              </a:ext>
            </a:extLst>
          </p:cNvPr>
          <p:cNvSpPr txBox="1"/>
          <p:nvPr/>
        </p:nvSpPr>
        <p:spPr>
          <a:xfrm>
            <a:off x="10533057" y="20014031"/>
            <a:ext cx="4842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88.4 mg/kg (MES,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59.9 mg/kg (PTZ,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21.0 mg/kg (6 </a:t>
            </a:r>
            <a:r>
              <a:rPr lang="pl-PL" sz="2000" b="1" dirty="0" err="1"/>
              <a:t>Hz</a:t>
            </a:r>
            <a:r>
              <a:rPr lang="pl-PL" sz="2000" b="1" dirty="0"/>
              <a:t>, 32 </a:t>
            </a:r>
            <a:r>
              <a:rPr lang="pl-PL" sz="2000" b="1" dirty="0" err="1"/>
              <a:t>mA</a:t>
            </a:r>
            <a:r>
              <a:rPr lang="pl-PL" sz="2000" b="1" dirty="0"/>
              <a:t>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dirty="0"/>
              <a:t>TD</a:t>
            </a:r>
            <a:r>
              <a:rPr lang="pl-PL" sz="2000" baseline="-25000" dirty="0"/>
              <a:t>50</a:t>
            </a:r>
            <a:r>
              <a:rPr lang="pl-PL" sz="2000" dirty="0"/>
              <a:t> &gt; 1500 mg/kg (</a:t>
            </a:r>
            <a:r>
              <a:rPr lang="pl-PL" sz="2000" dirty="0" err="1"/>
              <a:t>chimney</a:t>
            </a:r>
            <a:r>
              <a:rPr lang="pl-PL" sz="2000" dirty="0"/>
              <a:t> test, mice, </a:t>
            </a:r>
            <a:r>
              <a:rPr lang="pl-PL" sz="2000" i="1" dirty="0" err="1"/>
              <a:t>i.p</a:t>
            </a:r>
            <a:r>
              <a:rPr lang="pl-PL" sz="2000" dirty="0"/>
              <a:t>.)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&gt; 16.9 (MES)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&gt; 25.0 (PTZ)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&gt; 71.4 (6 </a:t>
            </a:r>
            <a:r>
              <a:rPr lang="pl-PL" sz="2000" dirty="0" err="1"/>
              <a:t>Hz</a:t>
            </a:r>
            <a:r>
              <a:rPr lang="pl-PL" sz="2000" dirty="0"/>
              <a:t>, 32 </a:t>
            </a:r>
            <a:r>
              <a:rPr lang="pl-PL" sz="2000" dirty="0" err="1"/>
              <a:t>mA</a:t>
            </a:r>
            <a:r>
              <a:rPr lang="pl-PL" sz="2000" dirty="0"/>
              <a:t>)</a:t>
            </a:r>
          </a:p>
        </p:txBody>
      </p:sp>
      <p:sp>
        <p:nvSpPr>
          <p:cNvPr id="1048" name="pole tekstowe 1047">
            <a:extLst>
              <a:ext uri="{FF2B5EF4-FFF2-40B4-BE49-F238E27FC236}">
                <a16:creationId xmlns:a16="http://schemas.microsoft.com/office/drawing/2014/main" id="{E6A32BB8-2D31-4851-9D12-15D4FCF31E6C}"/>
              </a:ext>
            </a:extLst>
          </p:cNvPr>
          <p:cNvSpPr txBox="1"/>
          <p:nvPr/>
        </p:nvSpPr>
        <p:spPr>
          <a:xfrm>
            <a:off x="15447512" y="27275566"/>
            <a:ext cx="80510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Table 1. </a:t>
            </a:r>
            <a:r>
              <a:rPr lang="pl-PL" sz="2800" i="1" dirty="0">
                <a:solidFill>
                  <a:schemeClr val="bg1"/>
                </a:solidFill>
              </a:rPr>
              <a:t>In vitro </a:t>
            </a:r>
            <a:r>
              <a:rPr lang="pl-PL" sz="2800" dirty="0">
                <a:solidFill>
                  <a:schemeClr val="bg1"/>
                </a:solidFill>
              </a:rPr>
              <a:t>binding assays for </a:t>
            </a:r>
            <a:r>
              <a:rPr lang="pl-PL" sz="2800" b="1" dirty="0">
                <a:solidFill>
                  <a:schemeClr val="bg1"/>
                </a:solidFill>
              </a:rPr>
              <a:t>AS-34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1049" name="Tabela 1048">
            <a:extLst>
              <a:ext uri="{FF2B5EF4-FFF2-40B4-BE49-F238E27FC236}">
                <a16:creationId xmlns:a16="http://schemas.microsoft.com/office/drawing/2014/main" id="{2DA55218-586D-4458-A3B9-6BDAAA92C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50326"/>
              </p:ext>
            </p:extLst>
          </p:nvPr>
        </p:nvGraphicFramePr>
        <p:xfrm>
          <a:off x="15300960" y="27896820"/>
          <a:ext cx="13639801" cy="7852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8201">
                  <a:extLst>
                    <a:ext uri="{9D8B030D-6E8A-4147-A177-3AD203B41FA5}">
                      <a16:colId xmlns:a16="http://schemas.microsoft.com/office/drawing/2014/main" val="1244787284"/>
                    </a:ext>
                  </a:extLst>
                </a:gridCol>
                <a:gridCol w="3193250">
                  <a:extLst>
                    <a:ext uri="{9D8B030D-6E8A-4147-A177-3AD203B41FA5}">
                      <a16:colId xmlns:a16="http://schemas.microsoft.com/office/drawing/2014/main" val="1751261458"/>
                    </a:ext>
                  </a:extLst>
                </a:gridCol>
                <a:gridCol w="3018350">
                  <a:extLst>
                    <a:ext uri="{9D8B030D-6E8A-4147-A177-3AD203B41FA5}">
                      <a16:colId xmlns:a16="http://schemas.microsoft.com/office/drawing/2014/main" val="245796980"/>
                    </a:ext>
                  </a:extLst>
                </a:gridCol>
              </a:tblGrid>
              <a:tr h="1270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binding studies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>
                          <a:effectLst/>
                        </a:rPr>
                        <a:t>source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% inhibition of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control specific</a:t>
                      </a:r>
                      <a:endParaRPr lang="pl-PL" sz="2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binding</a:t>
                      </a:r>
                      <a:r>
                        <a:rPr lang="en-US" sz="2800" baseline="30000" dirty="0" err="1">
                          <a:effectLst/>
                        </a:rPr>
                        <a:t>a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997766"/>
                  </a:ext>
                </a:extLst>
              </a:tr>
              <a:tr h="492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b="0" dirty="0">
                          <a:effectLst/>
                        </a:rPr>
                        <a:t>Na</a:t>
                      </a:r>
                      <a:r>
                        <a:rPr lang="pl-PL" sz="2800" b="0" baseline="30000" dirty="0">
                          <a:effectLst/>
                        </a:rPr>
                        <a:t>+</a:t>
                      </a:r>
                      <a:r>
                        <a:rPr lang="pl-PL" sz="2800" b="0" dirty="0">
                          <a:effectLst/>
                        </a:rPr>
                        <a:t> channel (</a:t>
                      </a:r>
                      <a:r>
                        <a:rPr lang="pl-PL" sz="2800" b="0" dirty="0" err="1">
                          <a:effectLst/>
                        </a:rPr>
                        <a:t>site</a:t>
                      </a:r>
                      <a:r>
                        <a:rPr lang="pl-PL" sz="2800" b="0" dirty="0">
                          <a:effectLst/>
                        </a:rPr>
                        <a:t> 2)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38.19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287718"/>
                  </a:ext>
                </a:extLst>
              </a:tr>
              <a:tr h="42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N-type Ca</a:t>
                      </a:r>
                      <a:r>
                        <a:rPr lang="en-US" sz="2800" b="0" baseline="30000" dirty="0">
                          <a:effectLst/>
                        </a:rPr>
                        <a:t>2+</a:t>
                      </a:r>
                      <a:r>
                        <a:rPr lang="en-US" sz="2800" b="0" dirty="0">
                          <a:effectLst/>
                        </a:rPr>
                        <a:t> (antagonist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7213483"/>
                  </a:ext>
                </a:extLst>
              </a:tr>
              <a:tr h="846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L-type Ca</a:t>
                      </a:r>
                      <a:r>
                        <a:rPr lang="en-US" sz="2800" b="0" baseline="30000" dirty="0">
                          <a:effectLst/>
                        </a:rPr>
                        <a:t>2+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endParaRPr lang="pl-PL" sz="28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(dihydropyridine site, 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pl-PL" sz="2800" b="1" dirty="0">
                          <a:effectLst/>
                        </a:rPr>
                        <a:t>82.3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6930063"/>
                  </a:ext>
                </a:extLst>
              </a:tr>
              <a:tr h="479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L-type Ca</a:t>
                      </a:r>
                      <a:r>
                        <a:rPr lang="en-US" sz="2800" b="0" baseline="30000" dirty="0">
                          <a:effectLst/>
                        </a:rPr>
                        <a:t>2+</a:t>
                      </a:r>
                      <a:r>
                        <a:rPr lang="en-US" sz="2800" b="0" dirty="0">
                          <a:effectLst/>
                        </a:rPr>
                        <a:t> (diltiazem site, 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pl-PL" sz="2800" b="1" dirty="0">
                          <a:effectLst/>
                        </a:rPr>
                        <a:t>68.5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0343059"/>
                  </a:ext>
                </a:extLst>
              </a:tr>
              <a:tr h="479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L-type Ca</a:t>
                      </a:r>
                      <a:r>
                        <a:rPr lang="en-US" sz="2800" b="0" baseline="30000" dirty="0">
                          <a:effectLst/>
                        </a:rPr>
                        <a:t>2+</a:t>
                      </a:r>
                      <a:r>
                        <a:rPr lang="en-US" sz="2800" b="0" dirty="0">
                          <a:effectLst/>
                        </a:rPr>
                        <a:t> (verapamil site,</a:t>
                      </a:r>
                      <a:r>
                        <a:rPr lang="pl-PL" sz="2800" b="0" dirty="0">
                          <a:effectLst/>
                        </a:rPr>
                        <a:t> </a:t>
                      </a:r>
                      <a:r>
                        <a:rPr lang="en-US" sz="2800" b="0" dirty="0">
                          <a:effectLst/>
                        </a:rPr>
                        <a:t>antagonist</a:t>
                      </a:r>
                      <a:r>
                        <a:rPr lang="pl-PL" sz="2800" b="0" dirty="0">
                          <a:effectLst/>
                        </a:rPr>
                        <a:t> </a:t>
                      </a:r>
                      <a:r>
                        <a:rPr lang="en-US" sz="2800" b="0" dirty="0">
                          <a:effectLst/>
                        </a:rPr>
                        <a:t>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pl-PL" sz="2800" b="1" dirty="0">
                          <a:effectLst/>
                        </a:rPr>
                        <a:t>57.1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739120"/>
                  </a:ext>
                </a:extLst>
              </a:tr>
              <a:tr h="42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GABA transporter (antagonist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0.3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634726"/>
                  </a:ext>
                </a:extLst>
              </a:tr>
              <a:tr h="42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GLYT1 (antagonist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rat </a:t>
                      </a:r>
                      <a:r>
                        <a:rPr lang="pl-PL" sz="2800" dirty="0" err="1">
                          <a:effectLst/>
                        </a:rPr>
                        <a:t>cerebral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cortex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23.0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646052"/>
                  </a:ext>
                </a:extLst>
              </a:tr>
              <a:tr h="846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effectLst/>
                        </a:rPr>
                        <a:t>potassium channel (hERG)</a:t>
                      </a:r>
                      <a:endParaRPr lang="pl-PL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>
                          <a:effectLst/>
                        </a:rPr>
                        <a:t>human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recombinant</a:t>
                      </a:r>
                      <a:endParaRPr lang="pl-PL" sz="2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(HEK-293 </a:t>
                      </a:r>
                      <a:r>
                        <a:rPr lang="pl-PL" sz="2800" dirty="0" err="1">
                          <a:effectLst/>
                        </a:rPr>
                        <a:t>cells</a:t>
                      </a:r>
                      <a:r>
                        <a:rPr lang="pl-PL" sz="2800" dirty="0">
                          <a:effectLst/>
                        </a:rPr>
                        <a:t>)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4.54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110503"/>
                  </a:ext>
                </a:extLst>
              </a:tr>
              <a:tr h="1270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</a:rPr>
                        <a:t>functional studies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 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% inhibition of</a:t>
                      </a:r>
                      <a:r>
                        <a:rPr lang="pl-PL" sz="2800" b="1" dirty="0">
                          <a:effectLst/>
                        </a:rPr>
                        <a:t> </a:t>
                      </a:r>
                      <a:r>
                        <a:rPr lang="en-US" sz="2800" b="1" dirty="0">
                          <a:effectLst/>
                        </a:rPr>
                        <a:t>control agonist</a:t>
                      </a:r>
                      <a:r>
                        <a:rPr lang="pl-PL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response</a:t>
                      </a:r>
                      <a:r>
                        <a:rPr lang="en-US" sz="2800" b="1" baseline="30000" dirty="0" err="1">
                          <a:effectLst/>
                        </a:rPr>
                        <a:t>a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020508"/>
                  </a:ext>
                </a:extLst>
              </a:tr>
              <a:tr h="846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L-type Ca</a:t>
                      </a:r>
                      <a:r>
                        <a:rPr lang="en-US" sz="2800" b="0" baseline="30000" dirty="0">
                          <a:effectLst/>
                        </a:rPr>
                        <a:t>2+</a:t>
                      </a:r>
                      <a:r>
                        <a:rPr lang="en-US" sz="2800" b="0" dirty="0">
                          <a:effectLst/>
                        </a:rPr>
                        <a:t> (antagonist radioligand)</a:t>
                      </a:r>
                      <a:endParaRPr lang="pl-PL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>
                          <a:effectLst/>
                        </a:rPr>
                        <a:t>human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2800" dirty="0" err="1">
                          <a:effectLst/>
                        </a:rPr>
                        <a:t>recombinant</a:t>
                      </a:r>
                      <a:endParaRPr lang="pl-PL" sz="2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(HEK-293 </a:t>
                      </a:r>
                      <a:r>
                        <a:rPr lang="pl-PL" sz="2800" dirty="0" err="1">
                          <a:effectLst/>
                        </a:rPr>
                        <a:t>cells</a:t>
                      </a:r>
                      <a:r>
                        <a:rPr lang="pl-PL" sz="2800" dirty="0">
                          <a:effectLst/>
                        </a:rPr>
                        <a:t>)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85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907365"/>
                  </a:ext>
                </a:extLst>
              </a:tr>
            </a:tbl>
          </a:graphicData>
        </a:graphic>
      </p:graphicFrame>
      <p:sp>
        <p:nvSpPr>
          <p:cNvPr id="1050" name="pole tekstowe 1049">
            <a:extLst>
              <a:ext uri="{FF2B5EF4-FFF2-40B4-BE49-F238E27FC236}">
                <a16:creationId xmlns:a16="http://schemas.microsoft.com/office/drawing/2014/main" id="{FF9DE0F7-38FB-4018-8A03-01F4835420F1}"/>
              </a:ext>
            </a:extLst>
          </p:cNvPr>
          <p:cNvSpPr txBox="1"/>
          <p:nvPr/>
        </p:nvSpPr>
        <p:spPr>
          <a:xfrm>
            <a:off x="15255351" y="35731450"/>
            <a:ext cx="1373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aseline="30000" dirty="0"/>
              <a:t>a</a:t>
            </a:r>
            <a:r>
              <a:rPr lang="en-US" sz="2000" dirty="0"/>
              <a:t> Results showing activity higher than 50% are considered to represent significant effects of the test compounds; results showing an inhibition between 25% and 50% are indicative of weak effect; results showing an inhibition lower than 25% are not considered significant and mostly attributable to variability of the signal around the control level. Binding studies were performed commercially in </a:t>
            </a:r>
            <a:r>
              <a:rPr lang="en-US" sz="2000" dirty="0" err="1"/>
              <a:t>Cerep</a:t>
            </a:r>
            <a:r>
              <a:rPr lang="en-US" sz="2000" dirty="0"/>
              <a:t> Laboratories (Poitiers, France).</a:t>
            </a:r>
            <a:endParaRPr lang="pl-PL" sz="2000" dirty="0"/>
          </a:p>
        </p:txBody>
      </p:sp>
      <p:sp>
        <p:nvSpPr>
          <p:cNvPr id="1051" name="pole tekstowe 1050">
            <a:extLst>
              <a:ext uri="{FF2B5EF4-FFF2-40B4-BE49-F238E27FC236}">
                <a16:creationId xmlns:a16="http://schemas.microsoft.com/office/drawing/2014/main" id="{F7E9693B-FF05-4CA8-A190-9F5943348E33}"/>
              </a:ext>
            </a:extLst>
          </p:cNvPr>
          <p:cNvSpPr txBox="1"/>
          <p:nvPr/>
        </p:nvSpPr>
        <p:spPr>
          <a:xfrm>
            <a:off x="15138400" y="37556989"/>
            <a:ext cx="6994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(1) </a:t>
            </a:r>
            <a:r>
              <a:rPr lang="pl-PL" sz="2000" dirty="0" err="1"/>
              <a:t>Talevi</a:t>
            </a:r>
            <a:r>
              <a:rPr lang="pl-PL" sz="2000" dirty="0"/>
              <a:t>, A. Front. </a:t>
            </a:r>
            <a:r>
              <a:rPr lang="pl-PL" sz="2000" dirty="0" err="1"/>
              <a:t>Pharmacol</a:t>
            </a:r>
            <a:r>
              <a:rPr lang="pl-PL" sz="2000" dirty="0"/>
              <a:t>. 2015, 6, 205.</a:t>
            </a:r>
          </a:p>
          <a:p>
            <a:r>
              <a:rPr lang="pl-PL" sz="2000" dirty="0"/>
              <a:t>(2) </a:t>
            </a:r>
            <a:r>
              <a:rPr lang="pl-PL" sz="2000" dirty="0" err="1"/>
              <a:t>Bansal</a:t>
            </a:r>
            <a:r>
              <a:rPr lang="pl-PL" sz="2000" dirty="0"/>
              <a:t>, Y.; </a:t>
            </a:r>
            <a:r>
              <a:rPr lang="pl-PL" sz="2000" dirty="0" err="1"/>
              <a:t>Silakari</a:t>
            </a:r>
            <a:r>
              <a:rPr lang="pl-PL" sz="2000" dirty="0"/>
              <a:t>, O. </a:t>
            </a:r>
            <a:r>
              <a:rPr lang="pl-PL" sz="2000" dirty="0" err="1"/>
              <a:t>Eur</a:t>
            </a:r>
            <a:r>
              <a:rPr lang="pl-PL" sz="2000" dirty="0"/>
              <a:t>. J. Med. Chem. 2014, 76, 31-42.</a:t>
            </a:r>
          </a:p>
          <a:p>
            <a:r>
              <a:rPr lang="pl-PL" sz="2000" dirty="0"/>
              <a:t>(3) Abram, M. et al. J. Med. Chem. 2017, 60, 8565-8579.</a:t>
            </a:r>
          </a:p>
          <a:p>
            <a:r>
              <a:rPr lang="pl-PL" sz="2000" dirty="0"/>
              <a:t>(4) Kamiński, K. et al. J. Med. Chem. 2015, 58, 5274-5286.</a:t>
            </a:r>
          </a:p>
          <a:p>
            <a:endParaRPr lang="pl-PL" sz="2000" dirty="0"/>
          </a:p>
        </p:txBody>
      </p:sp>
      <p:sp>
        <p:nvSpPr>
          <p:cNvPr id="1052" name="pole tekstowe 1051">
            <a:extLst>
              <a:ext uri="{FF2B5EF4-FFF2-40B4-BE49-F238E27FC236}">
                <a16:creationId xmlns:a16="http://schemas.microsoft.com/office/drawing/2014/main" id="{D55F5620-0FF4-40FE-A5AB-9994AA624235}"/>
              </a:ext>
            </a:extLst>
          </p:cNvPr>
          <p:cNvSpPr txBox="1"/>
          <p:nvPr/>
        </p:nvSpPr>
        <p:spPr>
          <a:xfrm>
            <a:off x="21683025" y="37621401"/>
            <a:ext cx="7220847" cy="220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(5) Kamiński, K. et al. </a:t>
            </a:r>
            <a:r>
              <a:rPr lang="pl-PL" sz="2000" dirty="0" err="1"/>
              <a:t>Bioorg</a:t>
            </a:r>
            <a:r>
              <a:rPr lang="pl-PL" sz="2000" dirty="0"/>
              <a:t>. Med.. Chem. 2015, 23, 2548-2561.</a:t>
            </a:r>
          </a:p>
          <a:p>
            <a:r>
              <a:rPr lang="pl-PL" sz="2000" dirty="0"/>
              <a:t>(6) Kamiński, K. et al. </a:t>
            </a:r>
            <a:r>
              <a:rPr lang="pl-PL" sz="2000" dirty="0" err="1"/>
              <a:t>Bioorg</a:t>
            </a:r>
            <a:r>
              <a:rPr lang="pl-PL" sz="2000" dirty="0"/>
              <a:t>. Med. Chem. 2016, 24, 2938-2946.</a:t>
            </a:r>
          </a:p>
          <a:p>
            <a:r>
              <a:rPr lang="pl-PL" sz="2000" dirty="0"/>
              <a:t>(7) Szulczyk, B.; Nurowska, E. </a:t>
            </a:r>
            <a:r>
              <a:rPr lang="pl-PL" sz="2000" dirty="0" err="1"/>
              <a:t>Biochem</a:t>
            </a:r>
            <a:r>
              <a:rPr lang="pl-PL" sz="2000" dirty="0"/>
              <a:t>. </a:t>
            </a:r>
            <a:r>
              <a:rPr lang="pl-PL" sz="2000" dirty="0" err="1"/>
              <a:t>Biophys</a:t>
            </a:r>
            <a:r>
              <a:rPr lang="pl-PL" sz="2000" dirty="0"/>
              <a:t>. Res. </a:t>
            </a:r>
            <a:r>
              <a:rPr lang="pl-PL" sz="2000" dirty="0" err="1"/>
              <a:t>Commun</a:t>
            </a:r>
            <a:r>
              <a:rPr lang="pl-PL" sz="2000" dirty="0"/>
              <a:t>. 2017, 491, 291-295.</a:t>
            </a:r>
          </a:p>
          <a:p>
            <a:endParaRPr lang="pl-PL" dirty="0"/>
          </a:p>
        </p:txBody>
      </p:sp>
      <p:graphicFrame>
        <p:nvGraphicFramePr>
          <p:cNvPr id="1053" name="Obiekt 1052">
            <a:extLst>
              <a:ext uri="{FF2B5EF4-FFF2-40B4-BE49-F238E27FC236}">
                <a16:creationId xmlns:a16="http://schemas.microsoft.com/office/drawing/2014/main" id="{86D999D8-2A81-44EE-BF8A-77FD2572B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58577"/>
              </p:ext>
            </p:extLst>
          </p:nvPr>
        </p:nvGraphicFramePr>
        <p:xfrm>
          <a:off x="6670859" y="23387050"/>
          <a:ext cx="3398128" cy="182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CS ChemDraw Drawing" r:id="rId51" imgW="1446453" imgH="775449" progId="ChemDraw.Document.6.0">
                  <p:embed/>
                </p:oleObj>
              </mc:Choice>
              <mc:Fallback>
                <p:oleObj name="CS ChemDraw Drawing" r:id="rId51" imgW="1446453" imgH="775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670859" y="23387050"/>
                        <a:ext cx="3398128" cy="1820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pole tekstowe 1053">
            <a:extLst>
              <a:ext uri="{FF2B5EF4-FFF2-40B4-BE49-F238E27FC236}">
                <a16:creationId xmlns:a16="http://schemas.microsoft.com/office/drawing/2014/main" id="{5E037FC7-8ED7-4A9D-A390-AB47CFB39881}"/>
              </a:ext>
            </a:extLst>
          </p:cNvPr>
          <p:cNvSpPr txBox="1"/>
          <p:nvPr/>
        </p:nvSpPr>
        <p:spPr>
          <a:xfrm>
            <a:off x="6374606" y="18129250"/>
            <a:ext cx="361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Hybrid</a:t>
            </a:r>
            <a:r>
              <a:rPr lang="pl-PL" sz="2800" b="1" dirty="0"/>
              <a:t> </a:t>
            </a:r>
            <a:r>
              <a:rPr lang="pl-PL" sz="2800" b="1" dirty="0" err="1"/>
              <a:t>anticonvulsants</a:t>
            </a:r>
            <a:endParaRPr lang="pl-PL" sz="2800" b="1" dirty="0"/>
          </a:p>
        </p:txBody>
      </p:sp>
      <p:graphicFrame>
        <p:nvGraphicFramePr>
          <p:cNvPr id="1055" name="Obiekt 1054">
            <a:extLst>
              <a:ext uri="{FF2B5EF4-FFF2-40B4-BE49-F238E27FC236}">
                <a16:creationId xmlns:a16="http://schemas.microsoft.com/office/drawing/2014/main" id="{9E527D87-2EE8-4137-A59F-A0E541F66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24010"/>
              </p:ext>
            </p:extLst>
          </p:nvPr>
        </p:nvGraphicFramePr>
        <p:xfrm>
          <a:off x="5945715" y="19684142"/>
          <a:ext cx="4418937" cy="239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CS ChemDraw Drawing" r:id="rId53" imgW="1936827" imgH="1049910" progId="ChemDraw.Document.6.0">
                  <p:embed/>
                </p:oleObj>
              </mc:Choice>
              <mc:Fallback>
                <p:oleObj name="CS ChemDraw Drawing" r:id="rId53" imgW="1936827" imgH="1049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5945715" y="19684142"/>
                        <a:ext cx="4418937" cy="2394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D8F4528-FB56-4151-BA1C-C8B79846EED2}"/>
              </a:ext>
            </a:extLst>
          </p:cNvPr>
          <p:cNvSpPr txBox="1"/>
          <p:nvPr/>
        </p:nvSpPr>
        <p:spPr>
          <a:xfrm>
            <a:off x="7276261" y="21645652"/>
            <a:ext cx="110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KA-11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B93071B6-3005-49F1-9299-6B2FF34AE93F}"/>
              </a:ext>
            </a:extLst>
          </p:cNvPr>
          <p:cNvSpPr txBox="1"/>
          <p:nvPr/>
        </p:nvSpPr>
        <p:spPr>
          <a:xfrm>
            <a:off x="7374662" y="25333611"/>
            <a:ext cx="101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AS-1</a:t>
            </a:r>
          </a:p>
        </p:txBody>
      </p:sp>
      <p:graphicFrame>
        <p:nvGraphicFramePr>
          <p:cNvPr id="33" name="Obiekt 32">
            <a:extLst>
              <a:ext uri="{FF2B5EF4-FFF2-40B4-BE49-F238E27FC236}">
                <a16:creationId xmlns:a16="http://schemas.microsoft.com/office/drawing/2014/main" id="{6344BDB8-01B2-4DAC-AEA8-50C863BC6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12627"/>
              </p:ext>
            </p:extLst>
          </p:nvPr>
        </p:nvGraphicFramePr>
        <p:xfrm>
          <a:off x="1745927" y="18339781"/>
          <a:ext cx="1704940" cy="15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CS ChemDraw Drawing" r:id="rId55" imgW="787660" imgH="710121" progId="ChemDraw.Document.6.0">
                  <p:embed/>
                </p:oleObj>
              </mc:Choice>
              <mc:Fallback>
                <p:oleObj name="CS ChemDraw Drawing" r:id="rId55" imgW="787660" imgH="7101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745927" y="18339781"/>
                        <a:ext cx="1704940" cy="153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iekt 33">
            <a:extLst>
              <a:ext uri="{FF2B5EF4-FFF2-40B4-BE49-F238E27FC236}">
                <a16:creationId xmlns:a16="http://schemas.microsoft.com/office/drawing/2014/main" id="{73ED07CC-DDA6-4B75-8BE4-3F7EEA526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04209"/>
              </p:ext>
            </p:extLst>
          </p:nvPr>
        </p:nvGraphicFramePr>
        <p:xfrm>
          <a:off x="1815007" y="20959618"/>
          <a:ext cx="2185738" cy="143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CS ChemDraw Drawing" r:id="rId57" imgW="1001162" imgH="655399" progId="ChemDraw.Document.6.0">
                  <p:embed/>
                </p:oleObj>
              </mc:Choice>
              <mc:Fallback>
                <p:oleObj name="CS ChemDraw Drawing" r:id="rId57" imgW="1001162" imgH="655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815007" y="20959618"/>
                        <a:ext cx="2185738" cy="1430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iekt 34">
            <a:extLst>
              <a:ext uri="{FF2B5EF4-FFF2-40B4-BE49-F238E27FC236}">
                <a16:creationId xmlns:a16="http://schemas.microsoft.com/office/drawing/2014/main" id="{44625BC3-2317-42AB-9DF9-0C82FAE9C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22193"/>
              </p:ext>
            </p:extLst>
          </p:nvPr>
        </p:nvGraphicFramePr>
        <p:xfrm>
          <a:off x="1543581" y="23677212"/>
          <a:ext cx="3406671" cy="192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CS ChemDraw Drawing" r:id="rId59" imgW="1470270" imgH="830596" progId="ChemDraw.Document.6.0">
                  <p:embed/>
                </p:oleObj>
              </mc:Choice>
              <mc:Fallback>
                <p:oleObj name="CS ChemDraw Drawing" r:id="rId59" imgW="1470270" imgH="830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43581" y="23677212"/>
                        <a:ext cx="3406671" cy="192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pole tekstowe 73">
            <a:extLst>
              <a:ext uri="{FF2B5EF4-FFF2-40B4-BE49-F238E27FC236}">
                <a16:creationId xmlns:a16="http://schemas.microsoft.com/office/drawing/2014/main" id="{9CC11737-1C31-486A-8539-63B9DA52E180}"/>
              </a:ext>
            </a:extLst>
          </p:cNvPr>
          <p:cNvSpPr txBox="1"/>
          <p:nvPr/>
        </p:nvSpPr>
        <p:spPr>
          <a:xfrm>
            <a:off x="10520574" y="23426281"/>
            <a:ext cx="4842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67.7 mg/kg (MES,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42.8 mg/kg (PTZ,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b="1" dirty="0"/>
              <a:t>ED</a:t>
            </a:r>
            <a:r>
              <a:rPr lang="pl-PL" sz="2000" b="1" baseline="-25000" dirty="0"/>
              <a:t>50</a:t>
            </a:r>
            <a:r>
              <a:rPr lang="pl-PL" sz="2000" b="1" dirty="0"/>
              <a:t> = 24.7 mg/kg (6 </a:t>
            </a:r>
            <a:r>
              <a:rPr lang="pl-PL" sz="2000" b="1" dirty="0" err="1"/>
              <a:t>Hz</a:t>
            </a:r>
            <a:r>
              <a:rPr lang="pl-PL" sz="2000" b="1" dirty="0"/>
              <a:t>, 32 </a:t>
            </a:r>
            <a:r>
              <a:rPr lang="pl-PL" sz="2000" b="1" dirty="0" err="1"/>
              <a:t>mA</a:t>
            </a:r>
            <a:r>
              <a:rPr lang="pl-PL" sz="2000" b="1" dirty="0"/>
              <a:t>, mice, </a:t>
            </a:r>
            <a:r>
              <a:rPr lang="pl-PL" sz="2000" b="1" i="1" dirty="0" err="1"/>
              <a:t>i.p</a:t>
            </a:r>
            <a:r>
              <a:rPr lang="pl-PL" sz="2000" b="1" dirty="0"/>
              <a:t>.)</a:t>
            </a:r>
          </a:p>
          <a:p>
            <a:r>
              <a:rPr lang="pl-PL" sz="2000" dirty="0"/>
              <a:t>TD</a:t>
            </a:r>
            <a:r>
              <a:rPr lang="pl-PL" sz="2000" baseline="-25000" dirty="0"/>
              <a:t>50</a:t>
            </a:r>
            <a:r>
              <a:rPr lang="pl-PL" sz="2000" dirty="0"/>
              <a:t> = 347.6 mg/kg (</a:t>
            </a:r>
            <a:r>
              <a:rPr lang="pl-PL" sz="2000" dirty="0" err="1"/>
              <a:t>rotatod</a:t>
            </a:r>
            <a:r>
              <a:rPr lang="pl-PL" sz="2000" dirty="0"/>
              <a:t> test, mice, </a:t>
            </a:r>
            <a:r>
              <a:rPr lang="pl-PL" sz="2000" i="1" dirty="0" err="1"/>
              <a:t>i.p</a:t>
            </a:r>
            <a:r>
              <a:rPr lang="pl-PL" sz="2000" dirty="0"/>
              <a:t>.)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= 5.1 (MES)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= 8.1 (PTZ)</a:t>
            </a:r>
          </a:p>
          <a:p>
            <a:r>
              <a:rPr lang="pl-PL" sz="2000" dirty="0"/>
              <a:t>PI (TD</a:t>
            </a:r>
            <a:r>
              <a:rPr lang="pl-PL" sz="2000" baseline="-25000" dirty="0"/>
              <a:t>50</a:t>
            </a:r>
            <a:r>
              <a:rPr lang="pl-PL" sz="2000" dirty="0"/>
              <a:t>/ED</a:t>
            </a:r>
            <a:r>
              <a:rPr lang="pl-PL" sz="2000" baseline="-25000" dirty="0"/>
              <a:t>50</a:t>
            </a:r>
            <a:r>
              <a:rPr lang="pl-PL" sz="2000" dirty="0"/>
              <a:t>) = 14.1 (6 </a:t>
            </a:r>
            <a:r>
              <a:rPr lang="pl-PL" sz="2000" dirty="0" err="1"/>
              <a:t>Hz</a:t>
            </a:r>
            <a:r>
              <a:rPr lang="pl-PL" sz="2000" dirty="0"/>
              <a:t>, 32 </a:t>
            </a:r>
            <a:r>
              <a:rPr lang="pl-PL" sz="2000" dirty="0" err="1"/>
              <a:t>mA</a:t>
            </a:r>
            <a:r>
              <a:rPr lang="pl-PL" sz="2000" dirty="0"/>
              <a:t>)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523F516-8DC6-4DC5-924E-D931B209673F}"/>
              </a:ext>
            </a:extLst>
          </p:cNvPr>
          <p:cNvSpPr txBox="1"/>
          <p:nvPr/>
        </p:nvSpPr>
        <p:spPr>
          <a:xfrm>
            <a:off x="1574006" y="19970774"/>
            <a:ext cx="340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Ethosuximide</a:t>
            </a:r>
            <a:endParaRPr lang="pl-PL" sz="2800" b="1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3AD19655-4B78-4F37-9679-BB762A8B9129}"/>
              </a:ext>
            </a:extLst>
          </p:cNvPr>
          <p:cNvSpPr txBox="1"/>
          <p:nvPr/>
        </p:nvSpPr>
        <p:spPr>
          <a:xfrm>
            <a:off x="1678011" y="22559030"/>
            <a:ext cx="256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Levetiracetam</a:t>
            </a:r>
            <a:endParaRPr lang="pl-PL" sz="2800" b="1" dirty="0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230206C-3D6D-40D7-81F6-C2BC866CA6AF}"/>
              </a:ext>
            </a:extLst>
          </p:cNvPr>
          <p:cNvSpPr txBox="1"/>
          <p:nvPr/>
        </p:nvSpPr>
        <p:spPr>
          <a:xfrm>
            <a:off x="1662727" y="25726611"/>
            <a:ext cx="201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Lacosamide</a:t>
            </a:r>
            <a:endParaRPr lang="pl-PL" sz="2800" b="1" dirty="0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880AC027-BE5A-4429-A710-88588EA42697}"/>
              </a:ext>
            </a:extLst>
          </p:cNvPr>
          <p:cNvSpPr/>
          <p:nvPr/>
        </p:nvSpPr>
        <p:spPr>
          <a:xfrm>
            <a:off x="4283288" y="20303798"/>
            <a:ext cx="1096325" cy="593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Strzałka: w prawo 78">
            <a:extLst>
              <a:ext uri="{FF2B5EF4-FFF2-40B4-BE49-F238E27FC236}">
                <a16:creationId xmlns:a16="http://schemas.microsoft.com/office/drawing/2014/main" id="{F832FEE0-E7F2-4A85-BFA7-B37488142E2E}"/>
              </a:ext>
            </a:extLst>
          </p:cNvPr>
          <p:cNvSpPr/>
          <p:nvPr/>
        </p:nvSpPr>
        <p:spPr>
          <a:xfrm>
            <a:off x="5231507" y="24200678"/>
            <a:ext cx="1096325" cy="593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Strzałka: w prawo 79">
            <a:extLst>
              <a:ext uri="{FF2B5EF4-FFF2-40B4-BE49-F238E27FC236}">
                <a16:creationId xmlns:a16="http://schemas.microsoft.com/office/drawing/2014/main" id="{C32A3900-7C31-4881-ADD2-39D88A3D0B5D}"/>
              </a:ext>
            </a:extLst>
          </p:cNvPr>
          <p:cNvSpPr/>
          <p:nvPr/>
        </p:nvSpPr>
        <p:spPr>
          <a:xfrm rot="5400000">
            <a:off x="7339697" y="22502884"/>
            <a:ext cx="923075" cy="499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175A07E1-72EC-4AB5-9305-497B73CB28D2}"/>
              </a:ext>
            </a:extLst>
          </p:cNvPr>
          <p:cNvSpPr/>
          <p:nvPr/>
        </p:nvSpPr>
        <p:spPr>
          <a:xfrm>
            <a:off x="1505711" y="23622721"/>
            <a:ext cx="2222951" cy="158675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Owal 83">
            <a:extLst>
              <a:ext uri="{FF2B5EF4-FFF2-40B4-BE49-F238E27FC236}">
                <a16:creationId xmlns:a16="http://schemas.microsoft.com/office/drawing/2014/main" id="{CDF697B2-15FE-4621-A44D-5A9942834957}"/>
              </a:ext>
            </a:extLst>
          </p:cNvPr>
          <p:cNvSpPr/>
          <p:nvPr/>
        </p:nvSpPr>
        <p:spPr>
          <a:xfrm>
            <a:off x="6569968" y="23617716"/>
            <a:ext cx="2280726" cy="167761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F1AE442B-E423-4389-81D1-CD899E15A168}"/>
              </a:ext>
            </a:extLst>
          </p:cNvPr>
          <p:cNvSpPr/>
          <p:nvPr/>
        </p:nvSpPr>
        <p:spPr>
          <a:xfrm>
            <a:off x="1427721" y="20931876"/>
            <a:ext cx="2742220" cy="140395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Owal 88">
            <a:extLst>
              <a:ext uri="{FF2B5EF4-FFF2-40B4-BE49-F238E27FC236}">
                <a16:creationId xmlns:a16="http://schemas.microsoft.com/office/drawing/2014/main" id="{190B9105-9577-4990-8E56-FF5E004E8863}"/>
              </a:ext>
            </a:extLst>
          </p:cNvPr>
          <p:cNvSpPr/>
          <p:nvPr/>
        </p:nvSpPr>
        <p:spPr>
          <a:xfrm>
            <a:off x="5663478" y="19989731"/>
            <a:ext cx="2480712" cy="14266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4E9B2E9-4106-465D-9E03-ED107BE05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38459"/>
              </p:ext>
            </p:extLst>
          </p:nvPr>
        </p:nvGraphicFramePr>
        <p:xfrm>
          <a:off x="20292672" y="10375847"/>
          <a:ext cx="8685744" cy="2617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7484">
                  <a:extLst>
                    <a:ext uri="{9D8B030D-6E8A-4147-A177-3AD203B41FA5}">
                      <a16:colId xmlns:a16="http://schemas.microsoft.com/office/drawing/2014/main" val="2994198975"/>
                    </a:ext>
                  </a:extLst>
                </a:gridCol>
                <a:gridCol w="1991169">
                  <a:extLst>
                    <a:ext uri="{9D8B030D-6E8A-4147-A177-3AD203B41FA5}">
                      <a16:colId xmlns:a16="http://schemas.microsoft.com/office/drawing/2014/main" val="438764212"/>
                    </a:ext>
                  </a:extLst>
                </a:gridCol>
                <a:gridCol w="2017091">
                  <a:extLst>
                    <a:ext uri="{9D8B030D-6E8A-4147-A177-3AD203B41FA5}">
                      <a16:colId xmlns:a16="http://schemas.microsoft.com/office/drawing/2014/main" val="34321227"/>
                    </a:ext>
                  </a:extLst>
                </a:gridCol>
              </a:tblGrid>
              <a:tr h="371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 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AS-34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VPA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316356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ED</a:t>
                      </a:r>
                      <a:r>
                        <a:rPr lang="en-AU" sz="2800" baseline="-25000" dirty="0">
                          <a:effectLst/>
                        </a:rPr>
                        <a:t>50</a:t>
                      </a:r>
                      <a:r>
                        <a:rPr lang="en-AU" sz="2800" dirty="0">
                          <a:effectLst/>
                        </a:rPr>
                        <a:t> (MES)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en-AU" sz="2800" dirty="0">
                          <a:effectLst/>
                        </a:rPr>
                        <a:t>(mg/kg)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40.5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252.7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9826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ED</a:t>
                      </a:r>
                      <a:r>
                        <a:rPr lang="en-AU" sz="2800" baseline="-25000" dirty="0">
                          <a:effectLst/>
                        </a:rPr>
                        <a:t>50</a:t>
                      </a:r>
                      <a:r>
                        <a:rPr lang="en-AU" sz="2800" dirty="0">
                          <a:effectLst/>
                        </a:rPr>
                        <a:t> (PTZ)</a:t>
                      </a: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en-AU" sz="2800" dirty="0">
                          <a:effectLst/>
                        </a:rPr>
                        <a:t>(mg/kg)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50.2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239.4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92897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ED</a:t>
                      </a:r>
                      <a:r>
                        <a:rPr lang="pl-PL" sz="2800" baseline="-25000">
                          <a:effectLst/>
                        </a:rPr>
                        <a:t>50</a:t>
                      </a:r>
                      <a:r>
                        <a:rPr lang="pl-PL" sz="2800">
                          <a:effectLst/>
                        </a:rPr>
                        <a:t> (6 Hz, 32 mA) (mg/kg)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7.6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130.6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488888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ED</a:t>
                      </a:r>
                      <a:r>
                        <a:rPr lang="pl-PL" sz="2800" baseline="-25000">
                          <a:effectLst/>
                        </a:rPr>
                        <a:t>50</a:t>
                      </a:r>
                      <a:r>
                        <a:rPr lang="pl-PL" sz="2800">
                          <a:effectLst/>
                        </a:rPr>
                        <a:t> (6 Hz, 44 mA) (mg/kg)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69.5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183.1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31088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TD</a:t>
                      </a:r>
                      <a:r>
                        <a:rPr lang="en-AU" sz="2800" baseline="-25000">
                          <a:effectLst/>
                        </a:rPr>
                        <a:t>50</a:t>
                      </a:r>
                      <a:r>
                        <a:rPr lang="en-AU" sz="2800">
                          <a:effectLst/>
                        </a:rPr>
                        <a:t> (rotarod test) (mg/kg)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&gt; 500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430.7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79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1497</Words>
  <Application>Microsoft Office PowerPoint</Application>
  <PresentationFormat>Niestandardowy</PresentationFormat>
  <Paragraphs>122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CorelDRAW</vt:lpstr>
      <vt:lpstr>CS ChemDraw Drawing</vt:lpstr>
      <vt:lpstr>Hybrid compounds based on the pyrrolidine-2,5-dione scaffold as candidates  for new wide spectrum anticonvulsant agents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Michał Abram</cp:lastModifiedBy>
  <cp:revision>125</cp:revision>
  <dcterms:created xsi:type="dcterms:W3CDTF">2015-04-04T09:45:50Z</dcterms:created>
  <dcterms:modified xsi:type="dcterms:W3CDTF">2020-10-30T18:25:07Z</dcterms:modified>
</cp:coreProperties>
</file>