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4" r:id="rId2"/>
  </p:sldMasterIdLst>
  <p:notesMasterIdLst>
    <p:notesMasterId r:id="rId19"/>
  </p:notesMasterIdLst>
  <p:handoutMasterIdLst>
    <p:handoutMasterId r:id="rId20"/>
  </p:handoutMasterIdLst>
  <p:sldIdLst>
    <p:sldId id="256" r:id="rId3"/>
    <p:sldId id="294" r:id="rId4"/>
    <p:sldId id="295" r:id="rId5"/>
    <p:sldId id="292" r:id="rId6"/>
    <p:sldId id="286" r:id="rId7"/>
    <p:sldId id="261" r:id="rId8"/>
    <p:sldId id="293" r:id="rId9"/>
    <p:sldId id="287" r:id="rId10"/>
    <p:sldId id="288" r:id="rId11"/>
    <p:sldId id="291" r:id="rId12"/>
    <p:sldId id="290" r:id="rId13"/>
    <p:sldId id="283" r:id="rId14"/>
    <p:sldId id="285" r:id="rId15"/>
    <p:sldId id="284" r:id="rId16"/>
    <p:sldId id="265" r:id="rId17"/>
    <p:sldId id="281"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8" autoAdjust="0"/>
  </p:normalViewPr>
  <p:slideViewPr>
    <p:cSldViewPr>
      <p:cViewPr>
        <p:scale>
          <a:sx n="60" d="100"/>
          <a:sy n="60" d="100"/>
        </p:scale>
        <p:origin x="-1572"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sus\Google%20&#1044;&#1080;&#1089;&#1082;\&#1044;&#1080;&#1089;&#1089;&#1077;&#1088;&#1090;&#1072;&#1094;&#1080;&#1103;\&#1057;&#1090;&#1072;&#1090;&#1100;&#1080;%20&#1080;%20&#1090;&#1077;&#1079;&#1080;&#1089;&#1099;\ICABC%202020\&#1040;&#1085;&#1072;&#1083;&#1100;&#1075;&#1077;&#1090;&#1080;&#1095;&#1077;&#1089;&#1082;&#1072;&#1103;%20&#1074;&#1077;&#1088;&#1073;&#1077;&#1085;&#1086;&#1085;&#109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sus\Google%20&#1044;&#1080;&#1089;&#1082;\&#1044;&#1080;&#1089;&#1089;&#1077;&#1088;&#1090;&#1072;&#1094;&#1080;&#1103;\&#1057;&#1090;&#1072;&#1090;&#1100;&#1080;%20&#1080;%20&#1090;&#1077;&#1079;&#1080;&#1089;&#1099;\ICABC%202020\&#1040;&#1085;&#1072;&#1083;&#1100;&#1075;&#1077;&#1090;&#1080;&#1095;&#1077;&#1089;&#1082;&#1072;&#1103;%20&#1074;&#1077;&#1088;&#1073;&#1077;&#1085;&#1086;&#1085;&#109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44698260385993"/>
          <c:y val="6.0624817731116942E-2"/>
          <c:w val="0.89155301739614012"/>
          <c:h val="0.81266440653251681"/>
        </c:manualLayout>
      </c:layout>
      <c:barChart>
        <c:barDir val="col"/>
        <c:grouping val="clustered"/>
        <c:varyColors val="0"/>
        <c:ser>
          <c:idx val="0"/>
          <c:order val="0"/>
          <c:spPr>
            <a:gradFill rotWithShape="1">
              <a:gsLst>
                <a:gs pos="28000">
                  <a:schemeClr val="accent1">
                    <a:tint val="18000"/>
                    <a:satMod val="120000"/>
                    <a:lumMod val="88000"/>
                  </a:schemeClr>
                </a:gs>
                <a:gs pos="100000">
                  <a:schemeClr val="accent1">
                    <a:tint val="40000"/>
                    <a:satMod val="100000"/>
                    <a:lumMod val="78000"/>
                  </a:schemeClr>
                </a:gs>
              </a:gsLst>
              <a:lin ang="5400000" scaled="0"/>
            </a:gradFill>
            <a:ln w="9525" cap="flat" cmpd="sng" algn="ctr">
              <a:solidFill>
                <a:schemeClr val="accent1"/>
              </a:solidFill>
              <a:prstDash val="solid"/>
            </a:ln>
            <a:effectLst>
              <a:outerShdw blurRad="63500" dist="50800" dir="5400000" sx="98000" sy="98000" rotWithShape="0">
                <a:srgbClr val="000000">
                  <a:alpha val="20000"/>
                </a:srgbClr>
              </a:outerShdw>
            </a:effectLst>
          </c:spPr>
          <c:invertIfNegative val="0"/>
          <c:dPt>
            <c:idx val="0"/>
            <c:invertIfNegative val="0"/>
            <c:bubble3D val="0"/>
            <c:spPr>
              <a:gradFill rotWithShape="1">
                <a:gsLst>
                  <a:gs pos="28000">
                    <a:schemeClr val="accent6">
                      <a:tint val="18000"/>
                      <a:satMod val="120000"/>
                      <a:lumMod val="88000"/>
                    </a:schemeClr>
                  </a:gs>
                  <a:gs pos="100000">
                    <a:schemeClr val="accent6">
                      <a:tint val="40000"/>
                      <a:satMod val="100000"/>
                      <a:lumMod val="78000"/>
                    </a:schemeClr>
                  </a:gs>
                </a:gsLst>
                <a:lin ang="5400000" scaled="0"/>
              </a:gradFill>
              <a:ln w="9525" cap="flat" cmpd="sng" algn="ctr">
                <a:solidFill>
                  <a:schemeClr val="accent6"/>
                </a:solidFill>
                <a:prstDash val="solid"/>
              </a:ln>
              <a:effectLst>
                <a:outerShdw blurRad="63500" dist="50800" dir="5400000" sx="98000" sy="98000" rotWithShape="0">
                  <a:srgbClr val="000000">
                    <a:alpha val="20000"/>
                  </a:srgbClr>
                </a:outerShdw>
              </a:effectLst>
            </c:spPr>
          </c:dPt>
          <c:errBars>
            <c:errBarType val="both"/>
            <c:errValType val="cust"/>
            <c:noEndCap val="0"/>
            <c:plus>
              <c:numRef>
                <c:f>Лист1!$A$29:$H$29</c:f>
                <c:numCache>
                  <c:formatCode>General</c:formatCode>
                  <c:ptCount val="8"/>
                  <c:pt idx="0">
                    <c:v>1.74928556845359</c:v>
                  </c:pt>
                  <c:pt idx="1">
                    <c:v>1.5275252316519468</c:v>
                  </c:pt>
                  <c:pt idx="2">
                    <c:v>2.3333333333333321</c:v>
                  </c:pt>
                  <c:pt idx="3">
                    <c:v>1.4240006242195864</c:v>
                  </c:pt>
                  <c:pt idx="4">
                    <c:v>3.0322342331100409</c:v>
                  </c:pt>
                  <c:pt idx="5">
                    <c:v>3.6055512754639896</c:v>
                  </c:pt>
                  <c:pt idx="6">
                    <c:v>0.57735026918962584</c:v>
                  </c:pt>
                  <c:pt idx="7">
                    <c:v>3.8441875315569387</c:v>
                  </c:pt>
                </c:numCache>
              </c:numRef>
            </c:plus>
            <c:minus>
              <c:numRef>
                <c:f>Лист1!$A$29:$H$29</c:f>
                <c:numCache>
                  <c:formatCode>General</c:formatCode>
                  <c:ptCount val="8"/>
                  <c:pt idx="0">
                    <c:v>1.74928556845359</c:v>
                  </c:pt>
                  <c:pt idx="1">
                    <c:v>1.5275252316519468</c:v>
                  </c:pt>
                  <c:pt idx="2">
                    <c:v>2.3333333333333321</c:v>
                  </c:pt>
                  <c:pt idx="3">
                    <c:v>1.4240006242195864</c:v>
                  </c:pt>
                  <c:pt idx="4">
                    <c:v>3.0322342331100409</c:v>
                  </c:pt>
                  <c:pt idx="5">
                    <c:v>3.6055512754639896</c:v>
                  </c:pt>
                  <c:pt idx="6">
                    <c:v>0.57735026918962584</c:v>
                  </c:pt>
                  <c:pt idx="7">
                    <c:v>3.8441875315569387</c:v>
                  </c:pt>
                </c:numCache>
              </c:numRef>
            </c:minus>
          </c:errBars>
          <c:cat>
            <c:strLit>
              <c:ptCount val="8"/>
              <c:pt idx="0">
                <c:v>Control</c:v>
              </c:pt>
              <c:pt idx="1">
                <c:v> Verbenone</c:v>
              </c:pt>
              <c:pt idx="2">
                <c:v>1</c:v>
              </c:pt>
              <c:pt idx="3">
                <c:v>2</c:v>
              </c:pt>
              <c:pt idx="4">
                <c:v>3</c:v>
              </c:pt>
              <c:pt idx="5">
                <c:v>4</c:v>
              </c:pt>
              <c:pt idx="6">
                <c:v>5</c:v>
              </c:pt>
              <c:pt idx="7">
                <c:v>Benzocaine</c:v>
              </c:pt>
            </c:strLit>
          </c:cat>
          <c:val>
            <c:numRef>
              <c:f>Лист1!$A$28:$H$28</c:f>
              <c:numCache>
                <c:formatCode>General</c:formatCode>
                <c:ptCount val="8"/>
                <c:pt idx="0" formatCode="0">
                  <c:v>63.4</c:v>
                </c:pt>
                <c:pt idx="1">
                  <c:v>43</c:v>
                </c:pt>
                <c:pt idx="2" formatCode="0">
                  <c:v>31.333333333333332</c:v>
                </c:pt>
                <c:pt idx="3">
                  <c:v>34.333333333333336</c:v>
                </c:pt>
                <c:pt idx="4">
                  <c:v>31.666666666666668</c:v>
                </c:pt>
                <c:pt idx="5">
                  <c:v>48</c:v>
                </c:pt>
                <c:pt idx="6">
                  <c:v>43</c:v>
                </c:pt>
                <c:pt idx="7" formatCode="0">
                  <c:v>38.333333333333336</c:v>
                </c:pt>
              </c:numCache>
            </c:numRef>
          </c:val>
        </c:ser>
        <c:dLbls>
          <c:showLegendKey val="0"/>
          <c:showVal val="0"/>
          <c:showCatName val="0"/>
          <c:showSerName val="0"/>
          <c:showPercent val="0"/>
          <c:showBubbleSize val="0"/>
        </c:dLbls>
        <c:gapWidth val="150"/>
        <c:axId val="40780928"/>
        <c:axId val="40782464"/>
      </c:barChart>
      <c:catAx>
        <c:axId val="40780928"/>
        <c:scaling>
          <c:orientation val="minMax"/>
        </c:scaling>
        <c:delete val="0"/>
        <c:axPos val="b"/>
        <c:majorTickMark val="none"/>
        <c:minorTickMark val="none"/>
        <c:tickLblPos val="nextTo"/>
        <c:spPr>
          <a:ln>
            <a:solidFill>
              <a:schemeClr val="tx1"/>
            </a:solidFill>
          </a:ln>
        </c:spPr>
        <c:txPr>
          <a:bodyPr/>
          <a:lstStyle/>
          <a:p>
            <a:pPr>
              <a:defRPr sz="1200" b="1">
                <a:latin typeface="Palatino Linotype" panose="02040502050505030304" pitchFamily="18" charset="0"/>
              </a:defRPr>
            </a:pPr>
            <a:endParaRPr lang="ru-RU"/>
          </a:p>
        </c:txPr>
        <c:crossAx val="40782464"/>
        <c:crosses val="autoZero"/>
        <c:auto val="1"/>
        <c:lblAlgn val="ctr"/>
        <c:lblOffset val="100"/>
        <c:noMultiLvlLbl val="0"/>
      </c:catAx>
      <c:valAx>
        <c:axId val="40782464"/>
        <c:scaling>
          <c:orientation val="minMax"/>
        </c:scaling>
        <c:delete val="0"/>
        <c:axPos val="l"/>
        <c:title>
          <c:tx>
            <c:rich>
              <a:bodyPr rot="-5400000" vert="horz"/>
              <a:lstStyle/>
              <a:p>
                <a:pPr>
                  <a:defRPr sz="1200">
                    <a:latin typeface="Palatino Linotype" panose="02040502050505030304" pitchFamily="18" charset="0"/>
                  </a:defRPr>
                </a:pPr>
                <a:r>
                  <a:rPr lang="en-US" sz="1200">
                    <a:latin typeface="Palatino Linotype" panose="02040502050505030304" pitchFamily="18" charset="0"/>
                  </a:rPr>
                  <a:t>Reaction time, sec</a:t>
                </a:r>
                <a:endParaRPr lang="ru-RU" sz="1200">
                  <a:latin typeface="Palatino Linotype" panose="02040502050505030304" pitchFamily="18" charset="0"/>
                </a:endParaRPr>
              </a:p>
            </c:rich>
          </c:tx>
          <c:layout>
            <c:manualLayout>
              <c:xMode val="edge"/>
              <c:yMode val="edge"/>
              <c:x val="1.1111075483429581E-2"/>
              <c:y val="0.15958916593759112"/>
            </c:manualLayout>
          </c:layout>
          <c:overlay val="0"/>
        </c:title>
        <c:numFmt formatCode="0" sourceLinked="1"/>
        <c:majorTickMark val="in"/>
        <c:minorTickMark val="none"/>
        <c:tickLblPos val="nextTo"/>
        <c:spPr>
          <a:ln>
            <a:solidFill>
              <a:schemeClr val="tx1"/>
            </a:solidFill>
          </a:ln>
        </c:spPr>
        <c:txPr>
          <a:bodyPr/>
          <a:lstStyle/>
          <a:p>
            <a:pPr>
              <a:defRPr sz="1200">
                <a:latin typeface="Palatino Linotype" panose="02040502050505030304" pitchFamily="18" charset="0"/>
              </a:defRPr>
            </a:pPr>
            <a:endParaRPr lang="ru-RU"/>
          </a:p>
        </c:txPr>
        <c:crossAx val="4078092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350431376071314E-2"/>
          <c:y val="6.0624817731116942E-2"/>
          <c:w val="0.90186577986387007"/>
          <c:h val="0.79543999708369784"/>
        </c:manualLayout>
      </c:layout>
      <c:barChart>
        <c:barDir val="col"/>
        <c:grouping val="clustered"/>
        <c:varyColors val="0"/>
        <c:ser>
          <c:idx val="0"/>
          <c:order val="0"/>
          <c:spPr>
            <a:gradFill rotWithShape="1">
              <a:gsLst>
                <a:gs pos="28000">
                  <a:schemeClr val="accent1">
                    <a:tint val="18000"/>
                    <a:satMod val="120000"/>
                    <a:lumMod val="88000"/>
                  </a:schemeClr>
                </a:gs>
                <a:gs pos="100000">
                  <a:schemeClr val="accent1">
                    <a:tint val="40000"/>
                    <a:satMod val="100000"/>
                    <a:lumMod val="78000"/>
                  </a:schemeClr>
                </a:gs>
              </a:gsLst>
              <a:lin ang="5400000" scaled="0"/>
            </a:gradFill>
            <a:ln w="9525" cap="flat" cmpd="sng" algn="ctr">
              <a:solidFill>
                <a:schemeClr val="accent1"/>
              </a:solidFill>
              <a:prstDash val="solid"/>
            </a:ln>
            <a:effectLst>
              <a:outerShdw blurRad="63500" dist="50800" dir="5400000" sx="98000" sy="98000" rotWithShape="0">
                <a:srgbClr val="000000">
                  <a:alpha val="20000"/>
                </a:srgbClr>
              </a:outerShdw>
            </a:effectLst>
          </c:spPr>
          <c:invertIfNegative val="0"/>
          <c:dPt>
            <c:idx val="0"/>
            <c:invertIfNegative val="0"/>
            <c:bubble3D val="0"/>
            <c:spPr>
              <a:gradFill rotWithShape="1">
                <a:gsLst>
                  <a:gs pos="28000">
                    <a:schemeClr val="accent6">
                      <a:tint val="18000"/>
                      <a:satMod val="120000"/>
                      <a:lumMod val="88000"/>
                    </a:schemeClr>
                  </a:gs>
                  <a:gs pos="100000">
                    <a:schemeClr val="accent6">
                      <a:tint val="40000"/>
                      <a:satMod val="100000"/>
                      <a:lumMod val="78000"/>
                    </a:schemeClr>
                  </a:gs>
                </a:gsLst>
                <a:lin ang="5400000" scaled="0"/>
              </a:gradFill>
              <a:ln w="9525" cap="flat" cmpd="sng" algn="ctr">
                <a:solidFill>
                  <a:schemeClr val="accent6"/>
                </a:solidFill>
                <a:prstDash val="solid"/>
              </a:ln>
              <a:effectLst>
                <a:outerShdw blurRad="63500" dist="50800" dir="5400000" sx="98000" sy="98000" rotWithShape="0">
                  <a:srgbClr val="000000">
                    <a:alpha val="20000"/>
                  </a:srgbClr>
                </a:outerShdw>
              </a:effectLst>
            </c:spPr>
          </c:dPt>
          <c:errBars>
            <c:errBarType val="both"/>
            <c:errValType val="cust"/>
            <c:noEndCap val="0"/>
            <c:plus>
              <c:numRef>
                <c:f>Лист1!$A$11:$H$11</c:f>
                <c:numCache>
                  <c:formatCode>General</c:formatCode>
                  <c:ptCount val="8"/>
                  <c:pt idx="0">
                    <c:v>3.2260513646573279</c:v>
                  </c:pt>
                  <c:pt idx="1">
                    <c:v>1.5275252316519468</c:v>
                  </c:pt>
                  <c:pt idx="2">
                    <c:v>2.3629078131263044</c:v>
                  </c:pt>
                  <c:pt idx="3">
                    <c:v>0.66666666666666663</c:v>
                  </c:pt>
                  <c:pt idx="4">
                    <c:v>1.0801234497346455</c:v>
                  </c:pt>
                  <c:pt idx="5">
                    <c:v>4.0414518843273806</c:v>
                  </c:pt>
                  <c:pt idx="6">
                    <c:v>2.9999999999999996</c:v>
                  </c:pt>
                  <c:pt idx="7">
                    <c:v>0.88191710368819609</c:v>
                  </c:pt>
                </c:numCache>
              </c:numRef>
            </c:plus>
            <c:minus>
              <c:numRef>
                <c:f>Лист1!$A$11:$H$11</c:f>
                <c:numCache>
                  <c:formatCode>General</c:formatCode>
                  <c:ptCount val="8"/>
                  <c:pt idx="0">
                    <c:v>3.2260513646573279</c:v>
                  </c:pt>
                  <c:pt idx="1">
                    <c:v>1.5275252316519468</c:v>
                  </c:pt>
                  <c:pt idx="2">
                    <c:v>2.3629078131263044</c:v>
                  </c:pt>
                  <c:pt idx="3">
                    <c:v>0.66666666666666663</c:v>
                  </c:pt>
                  <c:pt idx="4">
                    <c:v>1.0801234497346455</c:v>
                  </c:pt>
                  <c:pt idx="5">
                    <c:v>4.0414518843273806</c:v>
                  </c:pt>
                  <c:pt idx="6">
                    <c:v>2.9999999999999996</c:v>
                  </c:pt>
                  <c:pt idx="7">
                    <c:v>0.88191710368819609</c:v>
                  </c:pt>
                </c:numCache>
              </c:numRef>
            </c:minus>
          </c:errBars>
          <c:cat>
            <c:strLit>
              <c:ptCount val="8"/>
              <c:pt idx="0">
                <c:v>Control</c:v>
              </c:pt>
              <c:pt idx="1">
                <c:v>Verbenone</c:v>
              </c:pt>
              <c:pt idx="2">
                <c:v>1</c:v>
              </c:pt>
              <c:pt idx="3">
                <c:v>2</c:v>
              </c:pt>
              <c:pt idx="4">
                <c:v>3</c:v>
              </c:pt>
              <c:pt idx="5">
                <c:v>4</c:v>
              </c:pt>
              <c:pt idx="6">
                <c:v>5</c:v>
              </c:pt>
              <c:pt idx="7">
                <c:v>Benzocaine</c:v>
              </c:pt>
            </c:strLit>
          </c:cat>
          <c:val>
            <c:numRef>
              <c:f>Лист1!$A$9:$H$9</c:f>
              <c:numCache>
                <c:formatCode>General</c:formatCode>
                <c:ptCount val="8"/>
                <c:pt idx="0" formatCode="0">
                  <c:v>53.5</c:v>
                </c:pt>
                <c:pt idx="1">
                  <c:v>33</c:v>
                </c:pt>
                <c:pt idx="2" formatCode="0">
                  <c:v>26</c:v>
                </c:pt>
                <c:pt idx="3" formatCode="0">
                  <c:v>21.333333333333332</c:v>
                </c:pt>
                <c:pt idx="4" formatCode="0">
                  <c:v>22.666666666666668</c:v>
                </c:pt>
                <c:pt idx="5" formatCode="0">
                  <c:v>40</c:v>
                </c:pt>
                <c:pt idx="6" formatCode="0">
                  <c:v>41</c:v>
                </c:pt>
                <c:pt idx="7" formatCode="0">
                  <c:v>8.6666666666666661</c:v>
                </c:pt>
              </c:numCache>
            </c:numRef>
          </c:val>
        </c:ser>
        <c:dLbls>
          <c:showLegendKey val="0"/>
          <c:showVal val="0"/>
          <c:showCatName val="0"/>
          <c:showSerName val="0"/>
          <c:showPercent val="0"/>
          <c:showBubbleSize val="0"/>
        </c:dLbls>
        <c:gapWidth val="150"/>
        <c:axId val="40815616"/>
        <c:axId val="42238720"/>
      </c:barChart>
      <c:catAx>
        <c:axId val="40815616"/>
        <c:scaling>
          <c:orientation val="minMax"/>
        </c:scaling>
        <c:delete val="0"/>
        <c:axPos val="b"/>
        <c:majorTickMark val="none"/>
        <c:minorTickMark val="none"/>
        <c:tickLblPos val="nextTo"/>
        <c:spPr>
          <a:ln>
            <a:solidFill>
              <a:schemeClr val="tx1"/>
            </a:solidFill>
          </a:ln>
        </c:spPr>
        <c:txPr>
          <a:bodyPr/>
          <a:lstStyle/>
          <a:p>
            <a:pPr>
              <a:defRPr sz="1200" b="1">
                <a:latin typeface="Palatino Linotype" panose="02040502050505030304" pitchFamily="18" charset="0"/>
              </a:defRPr>
            </a:pPr>
            <a:endParaRPr lang="ru-RU"/>
          </a:p>
        </c:txPr>
        <c:crossAx val="42238720"/>
        <c:crosses val="autoZero"/>
        <c:auto val="1"/>
        <c:lblAlgn val="ctr"/>
        <c:lblOffset val="100"/>
        <c:noMultiLvlLbl val="0"/>
      </c:catAx>
      <c:valAx>
        <c:axId val="42238720"/>
        <c:scaling>
          <c:orientation val="minMax"/>
        </c:scaling>
        <c:delete val="0"/>
        <c:axPos val="l"/>
        <c:title>
          <c:tx>
            <c:rich>
              <a:bodyPr rot="-5400000" vert="horz"/>
              <a:lstStyle/>
              <a:p>
                <a:pPr>
                  <a:defRPr sz="1200">
                    <a:latin typeface="Palatino Linotype" panose="02040502050505030304" pitchFamily="18" charset="0"/>
                  </a:defRPr>
                </a:pPr>
                <a:r>
                  <a:rPr lang="en-US" sz="1200">
                    <a:latin typeface="Palatino Linotype" panose="02040502050505030304" pitchFamily="18" charset="0"/>
                  </a:rPr>
                  <a:t>Reaction time, sec</a:t>
                </a:r>
                <a:endParaRPr lang="ru-RU" sz="1200">
                  <a:latin typeface="Palatino Linotype" panose="02040502050505030304" pitchFamily="18" charset="0"/>
                </a:endParaRPr>
              </a:p>
            </c:rich>
          </c:tx>
          <c:layout>
            <c:manualLayout>
              <c:xMode val="edge"/>
              <c:yMode val="edge"/>
              <c:x val="3.3901071306713821E-4"/>
              <c:y val="0.19029126567512397"/>
            </c:manualLayout>
          </c:layout>
          <c:overlay val="0"/>
        </c:title>
        <c:numFmt formatCode="0" sourceLinked="1"/>
        <c:majorTickMark val="in"/>
        <c:minorTickMark val="none"/>
        <c:tickLblPos val="nextTo"/>
        <c:spPr>
          <a:ln>
            <a:solidFill>
              <a:schemeClr val="tx1"/>
            </a:solidFill>
          </a:ln>
        </c:spPr>
        <c:txPr>
          <a:bodyPr/>
          <a:lstStyle/>
          <a:p>
            <a:pPr>
              <a:defRPr sz="1200">
                <a:latin typeface="Palatino Linotype" panose="02040502050505030304" pitchFamily="18" charset="0"/>
              </a:defRPr>
            </a:pPr>
            <a:endParaRPr lang="ru-RU"/>
          </a:p>
        </c:txPr>
        <c:crossAx val="4081561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B258E4-A7CB-4B7C-B40A-A93D6AD38B04}" type="doc">
      <dgm:prSet loTypeId="urn:microsoft.com/office/officeart/2005/8/layout/arrow2" loCatId="process" qsTypeId="urn:microsoft.com/office/officeart/2005/8/quickstyle/3d1" qsCatId="3D" csTypeId="urn:microsoft.com/office/officeart/2005/8/colors/accent6_1" csCatId="accent6" phldr="1"/>
      <dgm:spPr/>
      <dgm:t>
        <a:bodyPr/>
        <a:lstStyle/>
        <a:p>
          <a:endParaRPr lang="ru-RU"/>
        </a:p>
      </dgm:t>
    </dgm:pt>
    <dgm:pt modelId="{F90282BB-88B9-4EEF-ADAB-C4A5B2D87F14}">
      <dgm:prSet phldrT="[Текст]" custT="1"/>
      <dgm:spPr/>
      <dgm:t>
        <a:bodyPr/>
        <a:lstStyle/>
        <a:p>
          <a:pPr algn="ctr"/>
          <a:endParaRPr lang="en-US" sz="1800" b="1" dirty="0" smtClean="0">
            <a:solidFill>
              <a:schemeClr val="accent6">
                <a:lumMod val="50000"/>
              </a:schemeClr>
            </a:solidFill>
            <a:latin typeface="Times New Roman" panose="02020603050405020304" pitchFamily="18" charset="0"/>
            <a:cs typeface="Times New Roman" panose="02020603050405020304" pitchFamily="18" charset="0"/>
          </a:endParaRPr>
        </a:p>
        <a:p>
          <a:pPr algn="ctr"/>
          <a:r>
            <a:rPr lang="en-US" sz="1800" b="1" dirty="0" smtClean="0">
              <a:solidFill>
                <a:schemeClr val="accent6">
                  <a:lumMod val="50000"/>
                </a:schemeClr>
              </a:solidFill>
              <a:latin typeface="Times New Roman" panose="02020603050405020304" pitchFamily="18" charset="0"/>
              <a:cs typeface="Times New Roman" panose="02020603050405020304" pitchFamily="18" charset="0"/>
            </a:rPr>
            <a:t>Synthesis</a:t>
          </a:r>
          <a:endParaRPr lang="ru-RU" sz="1800" b="1" dirty="0">
            <a:solidFill>
              <a:schemeClr val="accent6">
                <a:lumMod val="50000"/>
              </a:schemeClr>
            </a:solidFill>
            <a:latin typeface="Times New Roman" panose="02020603050405020304" pitchFamily="18" charset="0"/>
            <a:cs typeface="Times New Roman" panose="02020603050405020304" pitchFamily="18" charset="0"/>
          </a:endParaRPr>
        </a:p>
      </dgm:t>
    </dgm:pt>
    <dgm:pt modelId="{BF57C844-AA59-4369-9EB4-9BD189ED0A97}" type="parTrans" cxnId="{7085CC2A-2CE9-4DFD-85C5-7C22A1EB65EE}">
      <dgm:prSet/>
      <dgm:spPr/>
      <dgm:t>
        <a:bodyPr/>
        <a:lstStyle/>
        <a:p>
          <a:endParaRPr lang="ru-RU"/>
        </a:p>
      </dgm:t>
    </dgm:pt>
    <dgm:pt modelId="{0E336D0F-1915-4EBC-AD99-F73CAD80DDA6}" type="sibTrans" cxnId="{7085CC2A-2CE9-4DFD-85C5-7C22A1EB65EE}">
      <dgm:prSet/>
      <dgm:spPr/>
      <dgm:t>
        <a:bodyPr/>
        <a:lstStyle/>
        <a:p>
          <a:endParaRPr lang="ru-RU"/>
        </a:p>
      </dgm:t>
    </dgm:pt>
    <dgm:pt modelId="{556DCFB8-8A7F-4DE1-959E-B1C6E258430D}">
      <dgm:prSet phldrT="[Текст]" custT="1"/>
      <dgm:spPr/>
      <dgm:t>
        <a:bodyPr/>
        <a:lstStyle/>
        <a:p>
          <a:pPr algn="ctr"/>
          <a:endParaRPr lang="en-US" sz="1800" b="1" dirty="0" smtClean="0">
            <a:solidFill>
              <a:schemeClr val="accent6">
                <a:lumMod val="50000"/>
              </a:schemeClr>
            </a:solidFill>
            <a:latin typeface="Times New Roman" panose="02020603050405020304" pitchFamily="18" charset="0"/>
            <a:cs typeface="Times New Roman" panose="02020603050405020304" pitchFamily="18" charset="0"/>
          </a:endParaRPr>
        </a:p>
        <a:p>
          <a:pPr algn="ctr"/>
          <a:r>
            <a:rPr lang="en-US" sz="1800" b="1" dirty="0" smtClean="0">
              <a:solidFill>
                <a:schemeClr val="accent6">
                  <a:lumMod val="50000"/>
                </a:schemeClr>
              </a:solidFill>
              <a:latin typeface="Times New Roman" panose="02020603050405020304" pitchFamily="18" charset="0"/>
              <a:cs typeface="Times New Roman" panose="02020603050405020304" pitchFamily="18" charset="0"/>
            </a:rPr>
            <a:t>Fluorescence probe</a:t>
          </a:r>
          <a:endParaRPr lang="ru-RU" sz="1800" dirty="0"/>
        </a:p>
      </dgm:t>
    </dgm:pt>
    <dgm:pt modelId="{A49BE573-B6AC-43F2-B4AF-B1475A5D4388}" type="parTrans" cxnId="{E238BB45-4140-4437-9E12-2CD655E39250}">
      <dgm:prSet/>
      <dgm:spPr/>
      <dgm:t>
        <a:bodyPr/>
        <a:lstStyle/>
        <a:p>
          <a:endParaRPr lang="ru-RU"/>
        </a:p>
      </dgm:t>
    </dgm:pt>
    <dgm:pt modelId="{3491B0F0-B845-439A-B743-452C079FE825}" type="sibTrans" cxnId="{E238BB45-4140-4437-9E12-2CD655E39250}">
      <dgm:prSet/>
      <dgm:spPr/>
      <dgm:t>
        <a:bodyPr/>
        <a:lstStyle/>
        <a:p>
          <a:endParaRPr lang="ru-RU"/>
        </a:p>
      </dgm:t>
    </dgm:pt>
    <dgm:pt modelId="{20B7F446-1B0B-4A9C-929B-52437F6D6987}">
      <dgm:prSet phldrT="[Текст]" custT="1"/>
      <dgm:spPr/>
      <dgm:t>
        <a:bodyPr/>
        <a:lstStyle/>
        <a:p>
          <a:pPr algn="ctr"/>
          <a:r>
            <a:rPr lang="en-US" sz="1800" b="1" dirty="0" smtClean="0">
              <a:solidFill>
                <a:schemeClr val="accent6">
                  <a:lumMod val="50000"/>
                </a:schemeClr>
              </a:solidFill>
              <a:latin typeface="Times New Roman" panose="02020603050405020304" pitchFamily="18" charset="0"/>
              <a:cs typeface="Times New Roman" panose="02020603050405020304" pitchFamily="18" charset="0"/>
            </a:rPr>
            <a:t>FT-IR spectroscopy</a:t>
          </a:r>
          <a:r>
            <a:rPr lang="en-US" sz="1800" dirty="0" smtClean="0"/>
            <a:t> </a:t>
          </a:r>
          <a:endParaRPr lang="ru-RU" sz="1800" dirty="0"/>
        </a:p>
      </dgm:t>
    </dgm:pt>
    <dgm:pt modelId="{0C6356D0-2F7B-4935-8D86-115FE38E1148}" type="parTrans" cxnId="{B1290770-D0C7-43A0-BB30-A00549BECD55}">
      <dgm:prSet/>
      <dgm:spPr/>
      <dgm:t>
        <a:bodyPr/>
        <a:lstStyle/>
        <a:p>
          <a:endParaRPr lang="ru-RU"/>
        </a:p>
      </dgm:t>
    </dgm:pt>
    <dgm:pt modelId="{B4F25A2B-DDBA-4926-BB04-3302FC18BDAA}" type="sibTrans" cxnId="{B1290770-D0C7-43A0-BB30-A00549BECD55}">
      <dgm:prSet/>
      <dgm:spPr/>
      <dgm:t>
        <a:bodyPr/>
        <a:lstStyle/>
        <a:p>
          <a:endParaRPr lang="ru-RU"/>
        </a:p>
      </dgm:t>
    </dgm:pt>
    <dgm:pt modelId="{D93FC60E-A358-477E-8CC9-A29137D435F0}">
      <dgm:prSet phldrT="[Текст]" custT="1"/>
      <dgm:spPr/>
      <dgm:t>
        <a:bodyPr/>
        <a:lstStyle/>
        <a:p>
          <a:pPr algn="ct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Pharmacological investigation</a:t>
          </a:r>
          <a:r>
            <a:rPr lang="en-US" sz="1600" dirty="0" smtClean="0"/>
            <a:t> </a:t>
          </a:r>
          <a:endParaRPr lang="ru-RU" sz="1600" dirty="0"/>
        </a:p>
      </dgm:t>
    </dgm:pt>
    <dgm:pt modelId="{C9CE1CBF-B030-482C-97A8-A4513E8E36E7}" type="parTrans" cxnId="{95BE1071-9F37-4CDB-8D8F-1BC947C01134}">
      <dgm:prSet/>
      <dgm:spPr/>
      <dgm:t>
        <a:bodyPr/>
        <a:lstStyle/>
        <a:p>
          <a:endParaRPr lang="ru-RU"/>
        </a:p>
      </dgm:t>
    </dgm:pt>
    <dgm:pt modelId="{2A753986-4889-4327-B372-2AFAFA5DCA91}" type="sibTrans" cxnId="{95BE1071-9F37-4CDB-8D8F-1BC947C01134}">
      <dgm:prSet/>
      <dgm:spPr/>
      <dgm:t>
        <a:bodyPr/>
        <a:lstStyle/>
        <a:p>
          <a:endParaRPr lang="ru-RU"/>
        </a:p>
      </dgm:t>
    </dgm:pt>
    <dgm:pt modelId="{12AF3101-3B96-49A6-AF49-242CE7AB7908}" type="pres">
      <dgm:prSet presAssocID="{81B258E4-A7CB-4B7C-B40A-A93D6AD38B04}" presName="arrowDiagram" presStyleCnt="0">
        <dgm:presLayoutVars>
          <dgm:chMax val="5"/>
          <dgm:dir/>
          <dgm:resizeHandles val="exact"/>
        </dgm:presLayoutVars>
      </dgm:prSet>
      <dgm:spPr/>
      <dgm:t>
        <a:bodyPr/>
        <a:lstStyle/>
        <a:p>
          <a:endParaRPr lang="ru-RU"/>
        </a:p>
      </dgm:t>
    </dgm:pt>
    <dgm:pt modelId="{70FA8896-D8CC-48DE-BBFE-311924180706}" type="pres">
      <dgm:prSet presAssocID="{81B258E4-A7CB-4B7C-B40A-A93D6AD38B04}" presName="arrow" presStyleLbl="bgShp" presStyleIdx="0" presStyleCnt="1" custScaleX="105546"/>
      <dgm:spPr/>
    </dgm:pt>
    <dgm:pt modelId="{04D268A7-3729-4AB2-A361-425D44D6C7EC}" type="pres">
      <dgm:prSet presAssocID="{81B258E4-A7CB-4B7C-B40A-A93D6AD38B04}" presName="arrowDiagram4" presStyleCnt="0"/>
      <dgm:spPr/>
    </dgm:pt>
    <dgm:pt modelId="{63AD08F1-B972-48CF-8F50-9A89D1C0BCB4}" type="pres">
      <dgm:prSet presAssocID="{F90282BB-88B9-4EEF-ADAB-C4A5B2D87F14}" presName="bullet4a" presStyleLbl="node1" presStyleIdx="0" presStyleCnt="4" custLinFactX="-15890" custLinFactY="17200" custLinFactNeighborX="-100000" custLinFactNeighborY="100000"/>
      <dgm:spPr/>
    </dgm:pt>
    <dgm:pt modelId="{2CD7245A-8ED3-4BED-AAB6-ABB54B80BFC5}" type="pres">
      <dgm:prSet presAssocID="{F90282BB-88B9-4EEF-ADAB-C4A5B2D87F14}" presName="textBox4a" presStyleLbl="revTx" presStyleIdx="0" presStyleCnt="4" custScaleY="73010" custLinFactNeighborX="-52438">
        <dgm:presLayoutVars>
          <dgm:bulletEnabled val="1"/>
        </dgm:presLayoutVars>
      </dgm:prSet>
      <dgm:spPr/>
      <dgm:t>
        <a:bodyPr/>
        <a:lstStyle/>
        <a:p>
          <a:endParaRPr lang="ru-RU"/>
        </a:p>
      </dgm:t>
    </dgm:pt>
    <dgm:pt modelId="{3783555D-942A-492F-A955-02C08BDB41C9}" type="pres">
      <dgm:prSet presAssocID="{556DCFB8-8A7F-4DE1-959E-B1C6E258430D}" presName="bullet4b" presStyleLbl="node1" presStyleIdx="1" presStyleCnt="4"/>
      <dgm:spPr/>
    </dgm:pt>
    <dgm:pt modelId="{8A7E00D9-4735-4002-BE26-DDB850E9D869}" type="pres">
      <dgm:prSet presAssocID="{556DCFB8-8A7F-4DE1-959E-B1C6E258430D}" presName="textBox4b" presStyleLbl="revTx" presStyleIdx="1" presStyleCnt="4" custScaleY="67821" custLinFactNeighborX="-20816" custLinFactNeighborY="-12627">
        <dgm:presLayoutVars>
          <dgm:bulletEnabled val="1"/>
        </dgm:presLayoutVars>
      </dgm:prSet>
      <dgm:spPr/>
      <dgm:t>
        <a:bodyPr/>
        <a:lstStyle/>
        <a:p>
          <a:endParaRPr lang="ru-RU"/>
        </a:p>
      </dgm:t>
    </dgm:pt>
    <dgm:pt modelId="{B327B5A1-1DD4-4865-9ECE-CD01ED71D21B}" type="pres">
      <dgm:prSet presAssocID="{20B7F446-1B0B-4A9C-929B-52437F6D6987}" presName="bullet4c" presStyleLbl="node1" presStyleIdx="2" presStyleCnt="4"/>
      <dgm:spPr/>
    </dgm:pt>
    <dgm:pt modelId="{58CC42CA-2B72-4E45-8B5A-B5A6B1CF2591}" type="pres">
      <dgm:prSet presAssocID="{20B7F446-1B0B-4A9C-929B-52437F6D6987}" presName="textBox4c" presStyleLbl="revTx" presStyleIdx="2" presStyleCnt="4" custScaleY="28612" custLinFactNeighborX="-21390" custLinFactNeighborY="-21359">
        <dgm:presLayoutVars>
          <dgm:bulletEnabled val="1"/>
        </dgm:presLayoutVars>
      </dgm:prSet>
      <dgm:spPr/>
      <dgm:t>
        <a:bodyPr/>
        <a:lstStyle/>
        <a:p>
          <a:endParaRPr lang="ru-RU"/>
        </a:p>
      </dgm:t>
    </dgm:pt>
    <dgm:pt modelId="{0256A12E-B1DC-4843-B42A-FF5788F259AC}" type="pres">
      <dgm:prSet presAssocID="{D93FC60E-A358-477E-8CC9-A29137D435F0}" presName="bullet4d" presStyleLbl="node1" presStyleIdx="3" presStyleCnt="4" custLinFactNeighborX="97483"/>
      <dgm:spPr/>
    </dgm:pt>
    <dgm:pt modelId="{BB1C0B09-0FDF-49C8-8E1C-351E3347AC0C}" type="pres">
      <dgm:prSet presAssocID="{D93FC60E-A358-477E-8CC9-A29137D435F0}" presName="textBox4d" presStyleLbl="revTx" presStyleIdx="3" presStyleCnt="4" custScaleX="131029" custScaleY="26163" custLinFactNeighborX="-26534" custLinFactNeighborY="-18960">
        <dgm:presLayoutVars>
          <dgm:bulletEnabled val="1"/>
        </dgm:presLayoutVars>
      </dgm:prSet>
      <dgm:spPr/>
      <dgm:t>
        <a:bodyPr/>
        <a:lstStyle/>
        <a:p>
          <a:endParaRPr lang="ru-RU"/>
        </a:p>
      </dgm:t>
    </dgm:pt>
  </dgm:ptLst>
  <dgm:cxnLst>
    <dgm:cxn modelId="{7859BF53-8E69-40C4-86B8-E39F13F9D1F2}" type="presOf" srcId="{556DCFB8-8A7F-4DE1-959E-B1C6E258430D}" destId="{8A7E00D9-4735-4002-BE26-DDB850E9D869}" srcOrd="0" destOrd="0" presId="urn:microsoft.com/office/officeart/2005/8/layout/arrow2"/>
    <dgm:cxn modelId="{7085CC2A-2CE9-4DFD-85C5-7C22A1EB65EE}" srcId="{81B258E4-A7CB-4B7C-B40A-A93D6AD38B04}" destId="{F90282BB-88B9-4EEF-ADAB-C4A5B2D87F14}" srcOrd="0" destOrd="0" parTransId="{BF57C844-AA59-4369-9EB4-9BD189ED0A97}" sibTransId="{0E336D0F-1915-4EBC-AD99-F73CAD80DDA6}"/>
    <dgm:cxn modelId="{E238BB45-4140-4437-9E12-2CD655E39250}" srcId="{81B258E4-A7CB-4B7C-B40A-A93D6AD38B04}" destId="{556DCFB8-8A7F-4DE1-959E-B1C6E258430D}" srcOrd="1" destOrd="0" parTransId="{A49BE573-B6AC-43F2-B4AF-B1475A5D4388}" sibTransId="{3491B0F0-B845-439A-B743-452C079FE825}"/>
    <dgm:cxn modelId="{B1290770-D0C7-43A0-BB30-A00549BECD55}" srcId="{81B258E4-A7CB-4B7C-B40A-A93D6AD38B04}" destId="{20B7F446-1B0B-4A9C-929B-52437F6D6987}" srcOrd="2" destOrd="0" parTransId="{0C6356D0-2F7B-4935-8D86-115FE38E1148}" sibTransId="{B4F25A2B-DDBA-4926-BB04-3302FC18BDAA}"/>
    <dgm:cxn modelId="{0AB613B0-6236-428E-9C8E-0BBE29D9DC26}" type="presOf" srcId="{D93FC60E-A358-477E-8CC9-A29137D435F0}" destId="{BB1C0B09-0FDF-49C8-8E1C-351E3347AC0C}" srcOrd="0" destOrd="0" presId="urn:microsoft.com/office/officeart/2005/8/layout/arrow2"/>
    <dgm:cxn modelId="{59EE3814-3793-4057-A906-ACE3B62BDADB}" type="presOf" srcId="{20B7F446-1B0B-4A9C-929B-52437F6D6987}" destId="{58CC42CA-2B72-4E45-8B5A-B5A6B1CF2591}" srcOrd="0" destOrd="0" presId="urn:microsoft.com/office/officeart/2005/8/layout/arrow2"/>
    <dgm:cxn modelId="{16F9D86F-962F-4F27-9A83-6BD06AC026A9}" type="presOf" srcId="{F90282BB-88B9-4EEF-ADAB-C4A5B2D87F14}" destId="{2CD7245A-8ED3-4BED-AAB6-ABB54B80BFC5}" srcOrd="0" destOrd="0" presId="urn:microsoft.com/office/officeart/2005/8/layout/arrow2"/>
    <dgm:cxn modelId="{C6E39514-2464-437D-9600-8D6B74277098}" type="presOf" srcId="{81B258E4-A7CB-4B7C-B40A-A93D6AD38B04}" destId="{12AF3101-3B96-49A6-AF49-242CE7AB7908}" srcOrd="0" destOrd="0" presId="urn:microsoft.com/office/officeart/2005/8/layout/arrow2"/>
    <dgm:cxn modelId="{95BE1071-9F37-4CDB-8D8F-1BC947C01134}" srcId="{81B258E4-A7CB-4B7C-B40A-A93D6AD38B04}" destId="{D93FC60E-A358-477E-8CC9-A29137D435F0}" srcOrd="3" destOrd="0" parTransId="{C9CE1CBF-B030-482C-97A8-A4513E8E36E7}" sibTransId="{2A753986-4889-4327-B372-2AFAFA5DCA91}"/>
    <dgm:cxn modelId="{D95EA2FC-51F8-4FB7-995E-104687047F0D}" type="presParOf" srcId="{12AF3101-3B96-49A6-AF49-242CE7AB7908}" destId="{70FA8896-D8CC-48DE-BBFE-311924180706}" srcOrd="0" destOrd="0" presId="urn:microsoft.com/office/officeart/2005/8/layout/arrow2"/>
    <dgm:cxn modelId="{17F9ABE7-BDA4-4887-940D-282C1ED5A100}" type="presParOf" srcId="{12AF3101-3B96-49A6-AF49-242CE7AB7908}" destId="{04D268A7-3729-4AB2-A361-425D44D6C7EC}" srcOrd="1" destOrd="0" presId="urn:microsoft.com/office/officeart/2005/8/layout/arrow2"/>
    <dgm:cxn modelId="{DE5FCFAD-074A-4CB0-9156-E59AEE207DD1}" type="presParOf" srcId="{04D268A7-3729-4AB2-A361-425D44D6C7EC}" destId="{63AD08F1-B972-48CF-8F50-9A89D1C0BCB4}" srcOrd="0" destOrd="0" presId="urn:microsoft.com/office/officeart/2005/8/layout/arrow2"/>
    <dgm:cxn modelId="{D64A8E92-6713-45FB-A856-1C9498C9C605}" type="presParOf" srcId="{04D268A7-3729-4AB2-A361-425D44D6C7EC}" destId="{2CD7245A-8ED3-4BED-AAB6-ABB54B80BFC5}" srcOrd="1" destOrd="0" presId="urn:microsoft.com/office/officeart/2005/8/layout/arrow2"/>
    <dgm:cxn modelId="{61333BA3-774C-4289-9496-53E6076944C4}" type="presParOf" srcId="{04D268A7-3729-4AB2-A361-425D44D6C7EC}" destId="{3783555D-942A-492F-A955-02C08BDB41C9}" srcOrd="2" destOrd="0" presId="urn:microsoft.com/office/officeart/2005/8/layout/arrow2"/>
    <dgm:cxn modelId="{6726B10D-2EBE-4B2F-AE76-2F9FE274B3CD}" type="presParOf" srcId="{04D268A7-3729-4AB2-A361-425D44D6C7EC}" destId="{8A7E00D9-4735-4002-BE26-DDB850E9D869}" srcOrd="3" destOrd="0" presId="urn:microsoft.com/office/officeart/2005/8/layout/arrow2"/>
    <dgm:cxn modelId="{9EDB27BC-CE8E-4807-9463-95CC60FC5D57}" type="presParOf" srcId="{04D268A7-3729-4AB2-A361-425D44D6C7EC}" destId="{B327B5A1-1DD4-4865-9ECE-CD01ED71D21B}" srcOrd="4" destOrd="0" presId="urn:microsoft.com/office/officeart/2005/8/layout/arrow2"/>
    <dgm:cxn modelId="{7878E33C-A910-4C7E-964F-2EFB4DF3EE29}" type="presParOf" srcId="{04D268A7-3729-4AB2-A361-425D44D6C7EC}" destId="{58CC42CA-2B72-4E45-8B5A-B5A6B1CF2591}" srcOrd="5" destOrd="0" presId="urn:microsoft.com/office/officeart/2005/8/layout/arrow2"/>
    <dgm:cxn modelId="{74B52BD4-AE4C-4210-9BEF-BF550BB6D555}" type="presParOf" srcId="{04D268A7-3729-4AB2-A361-425D44D6C7EC}" destId="{0256A12E-B1DC-4843-B42A-FF5788F259AC}" srcOrd="6" destOrd="0" presId="urn:microsoft.com/office/officeart/2005/8/layout/arrow2"/>
    <dgm:cxn modelId="{CD1097B2-E4DB-4D30-9E98-F026FDC666C5}" type="presParOf" srcId="{04D268A7-3729-4AB2-A361-425D44D6C7EC}" destId="{BB1C0B09-0FDF-49C8-8E1C-351E3347AC0C}"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28600B-DFFF-463B-8C3F-4117A2B85427}" type="doc">
      <dgm:prSet loTypeId="urn:microsoft.com/office/officeart/2005/8/layout/process1" loCatId="process" qsTypeId="urn:microsoft.com/office/officeart/2005/8/quickstyle/simple5" qsCatId="simple" csTypeId="urn:microsoft.com/office/officeart/2005/8/colors/accent5_1" csCatId="accent5" phldr="1"/>
      <dgm:spPr/>
    </dgm:pt>
    <dgm:pt modelId="{949C9488-FE87-42CC-9232-28C03169501E}">
      <dgm:prSet phldrT="[Текст]"/>
      <dgm:spPr/>
      <dgm:t>
        <a:bodyPr/>
        <a:lstStyle/>
        <a:p>
          <a:r>
            <a:rPr lang="en-US" b="1" dirty="0" smtClean="0">
              <a:solidFill>
                <a:srgbClr val="7030A0"/>
              </a:solidFill>
              <a:latin typeface="Times New Roman" pitchFamily="18" charset="0"/>
              <a:cs typeface="Times New Roman" pitchFamily="18" charset="0"/>
            </a:rPr>
            <a:t>Chloroform solution of pyrene, verbenone hydrazones and</a:t>
          </a:r>
          <a:r>
            <a:rPr lang="ru-RU" b="1" dirty="0" smtClean="0">
              <a:solidFill>
                <a:srgbClr val="7030A0"/>
              </a:solidFill>
              <a:latin typeface="Times New Roman" pitchFamily="18" charset="0"/>
              <a:cs typeface="Times New Roman" pitchFamily="18" charset="0"/>
            </a:rPr>
            <a:t> </a:t>
          </a:r>
          <a:r>
            <a:rPr lang="en-US" b="1" dirty="0" smtClean="0">
              <a:solidFill>
                <a:srgbClr val="7030A0"/>
              </a:solidFill>
              <a:latin typeface="Times New Roman" pitchFamily="18" charset="0"/>
              <a:cs typeface="Times New Roman" pitchFamily="18" charset="0"/>
            </a:rPr>
            <a:t>lecithin were mixed in a molar ratio </a:t>
          </a:r>
          <a:r>
            <a:rPr lang="ru-RU" b="1" dirty="0" smtClean="0">
              <a:solidFill>
                <a:srgbClr val="7030A0"/>
              </a:solidFill>
              <a:latin typeface="Times New Roman" pitchFamily="18" charset="0"/>
              <a:cs typeface="Times New Roman" pitchFamily="18" charset="0"/>
            </a:rPr>
            <a:t>1:10:100 </a:t>
          </a:r>
          <a:endParaRPr lang="ru-RU" b="1" dirty="0">
            <a:solidFill>
              <a:srgbClr val="7030A0"/>
            </a:solidFill>
          </a:endParaRPr>
        </a:p>
      </dgm:t>
    </dgm:pt>
    <dgm:pt modelId="{63F8F4E1-EED8-4E15-8FF6-50D4536F7B2C}" type="parTrans" cxnId="{EF714DC9-195D-4F3B-AA27-7FB5BBDE3B95}">
      <dgm:prSet/>
      <dgm:spPr/>
      <dgm:t>
        <a:bodyPr/>
        <a:lstStyle/>
        <a:p>
          <a:endParaRPr lang="ru-RU"/>
        </a:p>
      </dgm:t>
    </dgm:pt>
    <dgm:pt modelId="{A5428B40-41F0-43E4-A2F8-41650753400D}" type="sibTrans" cxnId="{EF714DC9-195D-4F3B-AA27-7FB5BBDE3B95}">
      <dgm:prSet/>
      <dgm:spPr/>
      <dgm:t>
        <a:bodyPr/>
        <a:lstStyle/>
        <a:p>
          <a:endParaRPr lang="ru-RU"/>
        </a:p>
      </dgm:t>
    </dgm:pt>
    <dgm:pt modelId="{464BB8F5-A3F3-48F8-A187-838F68191099}">
      <dgm:prSet phldrT="[Текст]"/>
      <dgm:spPr/>
      <dgm:t>
        <a:bodyPr/>
        <a:lstStyle/>
        <a:p>
          <a:r>
            <a:rPr lang="en-US" b="1" dirty="0" smtClean="0">
              <a:solidFill>
                <a:srgbClr val="7030A0"/>
              </a:solidFill>
              <a:latin typeface="Times New Roman" pitchFamily="18" charset="0"/>
              <a:cs typeface="Times New Roman" pitchFamily="18" charset="0"/>
            </a:rPr>
            <a:t>The solvent was removed by slow evaporation under vacuum at 40 °C</a:t>
          </a:r>
          <a:endParaRPr lang="ru-RU" b="1" i="0" dirty="0">
            <a:solidFill>
              <a:schemeClr val="accent1">
                <a:lumMod val="50000"/>
              </a:schemeClr>
            </a:solidFill>
          </a:endParaRPr>
        </a:p>
      </dgm:t>
    </dgm:pt>
    <dgm:pt modelId="{0B8A4B96-5561-4C50-8BBF-DD25B3B22F30}" type="parTrans" cxnId="{D66000AC-8A7D-42ED-A507-F0B851755CCF}">
      <dgm:prSet/>
      <dgm:spPr/>
      <dgm:t>
        <a:bodyPr/>
        <a:lstStyle/>
        <a:p>
          <a:endParaRPr lang="ru-RU"/>
        </a:p>
      </dgm:t>
    </dgm:pt>
    <dgm:pt modelId="{50B1F3F4-6FAA-448D-AF7B-3EDFA0464C1B}" type="sibTrans" cxnId="{D66000AC-8A7D-42ED-A507-F0B851755CCF}">
      <dgm:prSet/>
      <dgm:spPr/>
      <dgm:t>
        <a:bodyPr/>
        <a:lstStyle/>
        <a:p>
          <a:endParaRPr lang="ru-RU"/>
        </a:p>
      </dgm:t>
    </dgm:pt>
    <dgm:pt modelId="{665A651E-1B57-436E-831C-3207F26F6B66}">
      <dgm:prSet phldrT="[Текст]"/>
      <dgm:spPr>
        <a:scene3d>
          <a:camera prst="orthographicFront">
            <a:rot lat="0" lon="0" rev="0"/>
          </a:camera>
          <a:lightRig rig="balanced" dir="tr"/>
        </a:scene3d>
      </dgm:spPr>
      <dgm:t>
        <a:bodyPr/>
        <a:lstStyle/>
        <a:p>
          <a:r>
            <a:rPr lang="en-US" b="1" dirty="0" smtClean="0">
              <a:solidFill>
                <a:srgbClr val="7030A0"/>
              </a:solidFill>
              <a:latin typeface="Times New Roman" pitchFamily="18" charset="0"/>
              <a:cs typeface="Times New Roman" pitchFamily="18" charset="0"/>
            </a:rPr>
            <a:t>The dried mixture was resuspended in 25 ml deionized water and vigorously stirred for 10 min</a:t>
          </a:r>
          <a:endParaRPr lang="ru-RU" b="1" dirty="0">
            <a:solidFill>
              <a:srgbClr val="7030A0"/>
            </a:solidFill>
            <a:latin typeface="Times New Roman" pitchFamily="18" charset="0"/>
            <a:cs typeface="Times New Roman" pitchFamily="18" charset="0"/>
          </a:endParaRPr>
        </a:p>
      </dgm:t>
    </dgm:pt>
    <dgm:pt modelId="{AEAD7FEA-7E8F-474D-9BF1-AE756A29FAE9}" type="parTrans" cxnId="{1005CDD0-9330-498B-A9C5-E1A5A828E754}">
      <dgm:prSet/>
      <dgm:spPr/>
      <dgm:t>
        <a:bodyPr/>
        <a:lstStyle/>
        <a:p>
          <a:endParaRPr lang="ru-RU"/>
        </a:p>
      </dgm:t>
    </dgm:pt>
    <dgm:pt modelId="{EF6129EB-FC5F-440C-AC85-279D53B83A13}" type="sibTrans" cxnId="{1005CDD0-9330-498B-A9C5-E1A5A828E754}">
      <dgm:prSet/>
      <dgm:spPr/>
      <dgm:t>
        <a:bodyPr/>
        <a:lstStyle/>
        <a:p>
          <a:endParaRPr lang="ru-RU"/>
        </a:p>
      </dgm:t>
    </dgm:pt>
    <dgm:pt modelId="{A48EE95C-1C6B-4A62-87B2-556C7E69C1C6}">
      <dgm:prSet phldrT="[Текст]"/>
      <dgm:spPr/>
      <dgm:t>
        <a:bodyPr/>
        <a:lstStyle/>
        <a:p>
          <a:r>
            <a:rPr lang="en-US" b="1" dirty="0" smtClean="0">
              <a:solidFill>
                <a:srgbClr val="7030A0"/>
              </a:solidFill>
              <a:latin typeface="Times New Roman" pitchFamily="18" charset="0"/>
              <a:cs typeface="Times New Roman" pitchFamily="18" charset="0"/>
            </a:rPr>
            <a:t>The resulting emulsion was then sonicated for 10 min at 22 kHz frequency</a:t>
          </a:r>
          <a:endParaRPr lang="ru-RU" b="1" dirty="0">
            <a:solidFill>
              <a:srgbClr val="7030A0"/>
            </a:solidFill>
            <a:latin typeface="Times New Roman" pitchFamily="18" charset="0"/>
            <a:cs typeface="Times New Roman" pitchFamily="18" charset="0"/>
          </a:endParaRPr>
        </a:p>
      </dgm:t>
    </dgm:pt>
    <dgm:pt modelId="{115D4824-245D-4ECF-8C52-76C23F331CDC}" type="parTrans" cxnId="{FBA212BA-3AFA-4EA9-BCC6-75013D9EEF43}">
      <dgm:prSet/>
      <dgm:spPr/>
      <dgm:t>
        <a:bodyPr/>
        <a:lstStyle/>
        <a:p>
          <a:endParaRPr lang="ru-RU"/>
        </a:p>
      </dgm:t>
    </dgm:pt>
    <dgm:pt modelId="{6101102D-EC79-47BA-B198-979F14AF4B26}" type="sibTrans" cxnId="{FBA212BA-3AFA-4EA9-BCC6-75013D9EEF43}">
      <dgm:prSet/>
      <dgm:spPr/>
      <dgm:t>
        <a:bodyPr/>
        <a:lstStyle/>
        <a:p>
          <a:endParaRPr lang="ru-RU"/>
        </a:p>
      </dgm:t>
    </dgm:pt>
    <dgm:pt modelId="{5C393EEF-234C-4624-A322-5DF71841C080}">
      <dgm:prSet phldrT="[Текст]"/>
      <dgm:spPr/>
      <dgm:t>
        <a:bodyPr/>
        <a:lstStyle/>
        <a:p>
          <a:r>
            <a:rPr lang="en-US" b="1" dirty="0" smtClean="0">
              <a:solidFill>
                <a:srgbClr val="7030A0"/>
              </a:solidFill>
              <a:latin typeface="Times New Roman" pitchFamily="18" charset="0"/>
              <a:cs typeface="Times New Roman" pitchFamily="18" charset="0"/>
            </a:rPr>
            <a:t>Steady-state fluorescence spectra of samples containing pyrene were recorded on a Horiba </a:t>
          </a:r>
          <a:r>
            <a:rPr lang="en-US" b="1" dirty="0" err="1" smtClean="0">
              <a:solidFill>
                <a:srgbClr val="7030A0"/>
              </a:solidFill>
              <a:latin typeface="Times New Roman" pitchFamily="18" charset="0"/>
              <a:cs typeface="Times New Roman" pitchFamily="18" charset="0"/>
            </a:rPr>
            <a:t>Jobin-Yvon</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Fluorog</a:t>
          </a:r>
          <a:r>
            <a:rPr lang="en-US" b="1" dirty="0" smtClean="0">
              <a:solidFill>
                <a:srgbClr val="7030A0"/>
              </a:solidFill>
              <a:latin typeface="Times New Roman" pitchFamily="18" charset="0"/>
              <a:cs typeface="Times New Roman" pitchFamily="18" charset="0"/>
            </a:rPr>
            <a:t>-FL 3-22 spectrophotometer equipped with a 450W </a:t>
          </a:r>
          <a:r>
            <a:rPr lang="en-US" b="1" dirty="0" err="1" smtClean="0">
              <a:solidFill>
                <a:srgbClr val="7030A0"/>
              </a:solidFill>
              <a:latin typeface="Times New Roman" pitchFamily="18" charset="0"/>
              <a:cs typeface="Times New Roman" pitchFamily="18" charset="0"/>
            </a:rPr>
            <a:t>Xe</a:t>
          </a:r>
          <a:r>
            <a:rPr lang="en-US" b="1" dirty="0" smtClean="0">
              <a:solidFill>
                <a:srgbClr val="7030A0"/>
              </a:solidFill>
              <a:latin typeface="Times New Roman" pitchFamily="18" charset="0"/>
              <a:cs typeface="Times New Roman" pitchFamily="18" charset="0"/>
            </a:rPr>
            <a:t> lamp </a:t>
          </a:r>
          <a:endParaRPr lang="ru-RU" b="1" dirty="0">
            <a:solidFill>
              <a:srgbClr val="7030A0"/>
            </a:solidFill>
            <a:latin typeface="Times New Roman" pitchFamily="18" charset="0"/>
            <a:cs typeface="Times New Roman" pitchFamily="18" charset="0"/>
          </a:endParaRPr>
        </a:p>
      </dgm:t>
    </dgm:pt>
    <dgm:pt modelId="{E74F835D-C44A-4591-8EC5-62EE207E48E7}" type="parTrans" cxnId="{27896AC7-F61F-45AD-BCE3-0161CB87E0D9}">
      <dgm:prSet/>
      <dgm:spPr/>
      <dgm:t>
        <a:bodyPr/>
        <a:lstStyle/>
        <a:p>
          <a:endParaRPr lang="ru-RU"/>
        </a:p>
      </dgm:t>
    </dgm:pt>
    <dgm:pt modelId="{E1B32F00-A488-4FCA-A410-8141B299E5EB}" type="sibTrans" cxnId="{27896AC7-F61F-45AD-BCE3-0161CB87E0D9}">
      <dgm:prSet/>
      <dgm:spPr/>
      <dgm:t>
        <a:bodyPr/>
        <a:lstStyle/>
        <a:p>
          <a:endParaRPr lang="ru-RU"/>
        </a:p>
      </dgm:t>
    </dgm:pt>
    <dgm:pt modelId="{9269180E-DBD6-4AD7-BAFF-C4729E0AEAC3}" type="pres">
      <dgm:prSet presAssocID="{A728600B-DFFF-463B-8C3F-4117A2B85427}" presName="Name0" presStyleCnt="0">
        <dgm:presLayoutVars>
          <dgm:dir/>
          <dgm:resizeHandles val="exact"/>
        </dgm:presLayoutVars>
      </dgm:prSet>
      <dgm:spPr/>
    </dgm:pt>
    <dgm:pt modelId="{C6E30E84-7178-4A41-A504-0A0DF1A38C82}" type="pres">
      <dgm:prSet presAssocID="{949C9488-FE87-42CC-9232-28C03169501E}" presName="node" presStyleLbl="node1" presStyleIdx="0" presStyleCnt="5">
        <dgm:presLayoutVars>
          <dgm:bulletEnabled val="1"/>
        </dgm:presLayoutVars>
      </dgm:prSet>
      <dgm:spPr/>
      <dgm:t>
        <a:bodyPr/>
        <a:lstStyle/>
        <a:p>
          <a:endParaRPr lang="ru-RU"/>
        </a:p>
      </dgm:t>
    </dgm:pt>
    <dgm:pt modelId="{FB36A6D9-E2E3-4E4E-9FF2-C61E3B5E0FDF}" type="pres">
      <dgm:prSet presAssocID="{A5428B40-41F0-43E4-A2F8-41650753400D}" presName="sibTrans" presStyleLbl="sibTrans2D1" presStyleIdx="0" presStyleCnt="4"/>
      <dgm:spPr/>
      <dgm:t>
        <a:bodyPr/>
        <a:lstStyle/>
        <a:p>
          <a:endParaRPr lang="ru-RU"/>
        </a:p>
      </dgm:t>
    </dgm:pt>
    <dgm:pt modelId="{DCE39D9D-4587-47E0-BB76-CDE46BE03C6A}" type="pres">
      <dgm:prSet presAssocID="{A5428B40-41F0-43E4-A2F8-41650753400D}" presName="connectorText" presStyleLbl="sibTrans2D1" presStyleIdx="0" presStyleCnt="4"/>
      <dgm:spPr/>
      <dgm:t>
        <a:bodyPr/>
        <a:lstStyle/>
        <a:p>
          <a:endParaRPr lang="ru-RU"/>
        </a:p>
      </dgm:t>
    </dgm:pt>
    <dgm:pt modelId="{F4780A11-1CBD-47F0-BA2E-C2A26ADCB049}" type="pres">
      <dgm:prSet presAssocID="{464BB8F5-A3F3-48F8-A187-838F68191099}" presName="node" presStyleLbl="node1" presStyleIdx="1" presStyleCnt="5">
        <dgm:presLayoutVars>
          <dgm:bulletEnabled val="1"/>
        </dgm:presLayoutVars>
      </dgm:prSet>
      <dgm:spPr/>
      <dgm:t>
        <a:bodyPr/>
        <a:lstStyle/>
        <a:p>
          <a:endParaRPr lang="ru-RU"/>
        </a:p>
      </dgm:t>
    </dgm:pt>
    <dgm:pt modelId="{914D47C8-003C-4F53-925D-AE9DD19C8DC3}" type="pres">
      <dgm:prSet presAssocID="{50B1F3F4-6FAA-448D-AF7B-3EDFA0464C1B}" presName="sibTrans" presStyleLbl="sibTrans2D1" presStyleIdx="1" presStyleCnt="4"/>
      <dgm:spPr/>
      <dgm:t>
        <a:bodyPr/>
        <a:lstStyle/>
        <a:p>
          <a:endParaRPr lang="ru-RU"/>
        </a:p>
      </dgm:t>
    </dgm:pt>
    <dgm:pt modelId="{019BF5F3-B058-4743-94FA-94DC12A023ED}" type="pres">
      <dgm:prSet presAssocID="{50B1F3F4-6FAA-448D-AF7B-3EDFA0464C1B}" presName="connectorText" presStyleLbl="sibTrans2D1" presStyleIdx="1" presStyleCnt="4"/>
      <dgm:spPr/>
      <dgm:t>
        <a:bodyPr/>
        <a:lstStyle/>
        <a:p>
          <a:endParaRPr lang="ru-RU"/>
        </a:p>
      </dgm:t>
    </dgm:pt>
    <dgm:pt modelId="{52D2186B-815C-42A0-BB6B-0E15E84992C1}" type="pres">
      <dgm:prSet presAssocID="{665A651E-1B57-436E-831C-3207F26F6B66}" presName="node" presStyleLbl="node1" presStyleIdx="2" presStyleCnt="5">
        <dgm:presLayoutVars>
          <dgm:bulletEnabled val="1"/>
        </dgm:presLayoutVars>
      </dgm:prSet>
      <dgm:spPr/>
      <dgm:t>
        <a:bodyPr/>
        <a:lstStyle/>
        <a:p>
          <a:endParaRPr lang="ru-RU"/>
        </a:p>
      </dgm:t>
    </dgm:pt>
    <dgm:pt modelId="{4B3E3F57-E341-4B5A-B089-742A8D83EFE1}" type="pres">
      <dgm:prSet presAssocID="{EF6129EB-FC5F-440C-AC85-279D53B83A13}" presName="sibTrans" presStyleLbl="sibTrans2D1" presStyleIdx="2" presStyleCnt="4"/>
      <dgm:spPr/>
      <dgm:t>
        <a:bodyPr/>
        <a:lstStyle/>
        <a:p>
          <a:endParaRPr lang="ru-RU"/>
        </a:p>
      </dgm:t>
    </dgm:pt>
    <dgm:pt modelId="{C60D4997-3E45-4AB1-A6C2-3A46BE27E608}" type="pres">
      <dgm:prSet presAssocID="{EF6129EB-FC5F-440C-AC85-279D53B83A13}" presName="connectorText" presStyleLbl="sibTrans2D1" presStyleIdx="2" presStyleCnt="4"/>
      <dgm:spPr/>
      <dgm:t>
        <a:bodyPr/>
        <a:lstStyle/>
        <a:p>
          <a:endParaRPr lang="ru-RU"/>
        </a:p>
      </dgm:t>
    </dgm:pt>
    <dgm:pt modelId="{1F1F0EBE-65CA-45B8-8592-FC43D50B8404}" type="pres">
      <dgm:prSet presAssocID="{A48EE95C-1C6B-4A62-87B2-556C7E69C1C6}" presName="node" presStyleLbl="node1" presStyleIdx="3" presStyleCnt="5">
        <dgm:presLayoutVars>
          <dgm:bulletEnabled val="1"/>
        </dgm:presLayoutVars>
      </dgm:prSet>
      <dgm:spPr/>
      <dgm:t>
        <a:bodyPr/>
        <a:lstStyle/>
        <a:p>
          <a:endParaRPr lang="ru-RU"/>
        </a:p>
      </dgm:t>
    </dgm:pt>
    <dgm:pt modelId="{33390F96-7FD6-4F02-A389-1F375E0343C3}" type="pres">
      <dgm:prSet presAssocID="{6101102D-EC79-47BA-B198-979F14AF4B26}" presName="sibTrans" presStyleLbl="sibTrans2D1" presStyleIdx="3" presStyleCnt="4"/>
      <dgm:spPr/>
      <dgm:t>
        <a:bodyPr/>
        <a:lstStyle/>
        <a:p>
          <a:endParaRPr lang="ru-RU"/>
        </a:p>
      </dgm:t>
    </dgm:pt>
    <dgm:pt modelId="{F403344F-D54E-4207-A320-AFF7DD5361B9}" type="pres">
      <dgm:prSet presAssocID="{6101102D-EC79-47BA-B198-979F14AF4B26}" presName="connectorText" presStyleLbl="sibTrans2D1" presStyleIdx="3" presStyleCnt="4"/>
      <dgm:spPr/>
      <dgm:t>
        <a:bodyPr/>
        <a:lstStyle/>
        <a:p>
          <a:endParaRPr lang="ru-RU"/>
        </a:p>
      </dgm:t>
    </dgm:pt>
    <dgm:pt modelId="{46ADFA6A-0D28-4889-8A2A-81158424F4C2}" type="pres">
      <dgm:prSet presAssocID="{5C393EEF-234C-4624-A322-5DF71841C080}" presName="node" presStyleLbl="node1" presStyleIdx="4" presStyleCnt="5">
        <dgm:presLayoutVars>
          <dgm:bulletEnabled val="1"/>
        </dgm:presLayoutVars>
      </dgm:prSet>
      <dgm:spPr/>
      <dgm:t>
        <a:bodyPr/>
        <a:lstStyle/>
        <a:p>
          <a:endParaRPr lang="ru-RU"/>
        </a:p>
      </dgm:t>
    </dgm:pt>
  </dgm:ptLst>
  <dgm:cxnLst>
    <dgm:cxn modelId="{BCEFE698-117C-4565-A519-FFB8750E4542}" type="presOf" srcId="{5C393EEF-234C-4624-A322-5DF71841C080}" destId="{46ADFA6A-0D28-4889-8A2A-81158424F4C2}" srcOrd="0" destOrd="0" presId="urn:microsoft.com/office/officeart/2005/8/layout/process1"/>
    <dgm:cxn modelId="{D66000AC-8A7D-42ED-A507-F0B851755CCF}" srcId="{A728600B-DFFF-463B-8C3F-4117A2B85427}" destId="{464BB8F5-A3F3-48F8-A187-838F68191099}" srcOrd="1" destOrd="0" parTransId="{0B8A4B96-5561-4C50-8BBF-DD25B3B22F30}" sibTransId="{50B1F3F4-6FAA-448D-AF7B-3EDFA0464C1B}"/>
    <dgm:cxn modelId="{F1F07605-E043-4075-B6C0-45F051E16BA9}" type="presOf" srcId="{50B1F3F4-6FAA-448D-AF7B-3EDFA0464C1B}" destId="{019BF5F3-B058-4743-94FA-94DC12A023ED}" srcOrd="1" destOrd="0" presId="urn:microsoft.com/office/officeart/2005/8/layout/process1"/>
    <dgm:cxn modelId="{EF714DC9-195D-4F3B-AA27-7FB5BBDE3B95}" srcId="{A728600B-DFFF-463B-8C3F-4117A2B85427}" destId="{949C9488-FE87-42CC-9232-28C03169501E}" srcOrd="0" destOrd="0" parTransId="{63F8F4E1-EED8-4E15-8FF6-50D4536F7B2C}" sibTransId="{A5428B40-41F0-43E4-A2F8-41650753400D}"/>
    <dgm:cxn modelId="{4236FE8B-C824-4B76-AE0A-9FFDC287F383}" type="presOf" srcId="{464BB8F5-A3F3-48F8-A187-838F68191099}" destId="{F4780A11-1CBD-47F0-BA2E-C2A26ADCB049}" srcOrd="0" destOrd="0" presId="urn:microsoft.com/office/officeart/2005/8/layout/process1"/>
    <dgm:cxn modelId="{27896AC7-F61F-45AD-BCE3-0161CB87E0D9}" srcId="{A728600B-DFFF-463B-8C3F-4117A2B85427}" destId="{5C393EEF-234C-4624-A322-5DF71841C080}" srcOrd="4" destOrd="0" parTransId="{E74F835D-C44A-4591-8EC5-62EE207E48E7}" sibTransId="{E1B32F00-A488-4FCA-A410-8141B299E5EB}"/>
    <dgm:cxn modelId="{2062B367-B2A5-4DDB-8621-E366FEEA5E1F}" type="presOf" srcId="{A5428B40-41F0-43E4-A2F8-41650753400D}" destId="{FB36A6D9-E2E3-4E4E-9FF2-C61E3B5E0FDF}" srcOrd="0" destOrd="0" presId="urn:microsoft.com/office/officeart/2005/8/layout/process1"/>
    <dgm:cxn modelId="{94CD1574-48E3-4A1B-A22A-A3053A4E1EE7}" type="presOf" srcId="{6101102D-EC79-47BA-B198-979F14AF4B26}" destId="{F403344F-D54E-4207-A320-AFF7DD5361B9}" srcOrd="1" destOrd="0" presId="urn:microsoft.com/office/officeart/2005/8/layout/process1"/>
    <dgm:cxn modelId="{0C60806C-32E7-40CB-83A5-4CA5FA594C5D}" type="presOf" srcId="{949C9488-FE87-42CC-9232-28C03169501E}" destId="{C6E30E84-7178-4A41-A504-0A0DF1A38C82}" srcOrd="0" destOrd="0" presId="urn:microsoft.com/office/officeart/2005/8/layout/process1"/>
    <dgm:cxn modelId="{39319E52-DD94-40AD-AA67-625B6545A631}" type="presOf" srcId="{A728600B-DFFF-463B-8C3F-4117A2B85427}" destId="{9269180E-DBD6-4AD7-BAFF-C4729E0AEAC3}" srcOrd="0" destOrd="0" presId="urn:microsoft.com/office/officeart/2005/8/layout/process1"/>
    <dgm:cxn modelId="{D666E91D-63C1-4AB4-A984-5E0B6072C26B}" type="presOf" srcId="{665A651E-1B57-436E-831C-3207F26F6B66}" destId="{52D2186B-815C-42A0-BB6B-0E15E84992C1}" srcOrd="0" destOrd="0" presId="urn:microsoft.com/office/officeart/2005/8/layout/process1"/>
    <dgm:cxn modelId="{2B56660C-3D6B-42BB-8F11-D802B2555A94}" type="presOf" srcId="{6101102D-EC79-47BA-B198-979F14AF4B26}" destId="{33390F96-7FD6-4F02-A389-1F375E0343C3}" srcOrd="0" destOrd="0" presId="urn:microsoft.com/office/officeart/2005/8/layout/process1"/>
    <dgm:cxn modelId="{88B3F777-2982-4BB5-B232-C038B960E21A}" type="presOf" srcId="{EF6129EB-FC5F-440C-AC85-279D53B83A13}" destId="{4B3E3F57-E341-4B5A-B089-742A8D83EFE1}" srcOrd="0" destOrd="0" presId="urn:microsoft.com/office/officeart/2005/8/layout/process1"/>
    <dgm:cxn modelId="{AE3021DB-6FE8-41CD-8A39-0631325C6ED7}" type="presOf" srcId="{A48EE95C-1C6B-4A62-87B2-556C7E69C1C6}" destId="{1F1F0EBE-65CA-45B8-8592-FC43D50B8404}" srcOrd="0" destOrd="0" presId="urn:microsoft.com/office/officeart/2005/8/layout/process1"/>
    <dgm:cxn modelId="{1005CDD0-9330-498B-A9C5-E1A5A828E754}" srcId="{A728600B-DFFF-463B-8C3F-4117A2B85427}" destId="{665A651E-1B57-436E-831C-3207F26F6B66}" srcOrd="2" destOrd="0" parTransId="{AEAD7FEA-7E8F-474D-9BF1-AE756A29FAE9}" sibTransId="{EF6129EB-FC5F-440C-AC85-279D53B83A13}"/>
    <dgm:cxn modelId="{FBA212BA-3AFA-4EA9-BCC6-75013D9EEF43}" srcId="{A728600B-DFFF-463B-8C3F-4117A2B85427}" destId="{A48EE95C-1C6B-4A62-87B2-556C7E69C1C6}" srcOrd="3" destOrd="0" parTransId="{115D4824-245D-4ECF-8C52-76C23F331CDC}" sibTransId="{6101102D-EC79-47BA-B198-979F14AF4B26}"/>
    <dgm:cxn modelId="{656AE617-EEC0-4445-A4B1-3F02A0473948}" type="presOf" srcId="{EF6129EB-FC5F-440C-AC85-279D53B83A13}" destId="{C60D4997-3E45-4AB1-A6C2-3A46BE27E608}" srcOrd="1" destOrd="0" presId="urn:microsoft.com/office/officeart/2005/8/layout/process1"/>
    <dgm:cxn modelId="{C2F8D377-7976-4A8E-8561-AE9D970A02D3}" type="presOf" srcId="{50B1F3F4-6FAA-448D-AF7B-3EDFA0464C1B}" destId="{914D47C8-003C-4F53-925D-AE9DD19C8DC3}" srcOrd="0" destOrd="0" presId="urn:microsoft.com/office/officeart/2005/8/layout/process1"/>
    <dgm:cxn modelId="{BCD34618-A4DD-446E-8779-814EB6841FBC}" type="presOf" srcId="{A5428B40-41F0-43E4-A2F8-41650753400D}" destId="{DCE39D9D-4587-47E0-BB76-CDE46BE03C6A}" srcOrd="1" destOrd="0" presId="urn:microsoft.com/office/officeart/2005/8/layout/process1"/>
    <dgm:cxn modelId="{452D40DD-24BC-4045-AEC5-8F0DEDA81CFE}" type="presParOf" srcId="{9269180E-DBD6-4AD7-BAFF-C4729E0AEAC3}" destId="{C6E30E84-7178-4A41-A504-0A0DF1A38C82}" srcOrd="0" destOrd="0" presId="urn:microsoft.com/office/officeart/2005/8/layout/process1"/>
    <dgm:cxn modelId="{ECC8C538-F94E-4970-96B2-84CD2AC6C2CD}" type="presParOf" srcId="{9269180E-DBD6-4AD7-BAFF-C4729E0AEAC3}" destId="{FB36A6D9-E2E3-4E4E-9FF2-C61E3B5E0FDF}" srcOrd="1" destOrd="0" presId="urn:microsoft.com/office/officeart/2005/8/layout/process1"/>
    <dgm:cxn modelId="{36CC6730-F81D-4EFE-BA57-A0B894196EE5}" type="presParOf" srcId="{FB36A6D9-E2E3-4E4E-9FF2-C61E3B5E0FDF}" destId="{DCE39D9D-4587-47E0-BB76-CDE46BE03C6A}" srcOrd="0" destOrd="0" presId="urn:microsoft.com/office/officeart/2005/8/layout/process1"/>
    <dgm:cxn modelId="{2494065D-C04A-48B1-BA9C-B3ED4464E05D}" type="presParOf" srcId="{9269180E-DBD6-4AD7-BAFF-C4729E0AEAC3}" destId="{F4780A11-1CBD-47F0-BA2E-C2A26ADCB049}" srcOrd="2" destOrd="0" presId="urn:microsoft.com/office/officeart/2005/8/layout/process1"/>
    <dgm:cxn modelId="{D08216A3-23B4-4D89-8A61-729F024E2041}" type="presParOf" srcId="{9269180E-DBD6-4AD7-BAFF-C4729E0AEAC3}" destId="{914D47C8-003C-4F53-925D-AE9DD19C8DC3}" srcOrd="3" destOrd="0" presId="urn:microsoft.com/office/officeart/2005/8/layout/process1"/>
    <dgm:cxn modelId="{1E0DB0D7-EEC1-4B49-B371-6FE3EBC61BF8}" type="presParOf" srcId="{914D47C8-003C-4F53-925D-AE9DD19C8DC3}" destId="{019BF5F3-B058-4743-94FA-94DC12A023ED}" srcOrd="0" destOrd="0" presId="urn:microsoft.com/office/officeart/2005/8/layout/process1"/>
    <dgm:cxn modelId="{744DFD98-5A67-4D61-9428-404AA0430CDE}" type="presParOf" srcId="{9269180E-DBD6-4AD7-BAFF-C4729E0AEAC3}" destId="{52D2186B-815C-42A0-BB6B-0E15E84992C1}" srcOrd="4" destOrd="0" presId="urn:microsoft.com/office/officeart/2005/8/layout/process1"/>
    <dgm:cxn modelId="{01F9644A-075A-4662-88A9-8236E372CA34}" type="presParOf" srcId="{9269180E-DBD6-4AD7-BAFF-C4729E0AEAC3}" destId="{4B3E3F57-E341-4B5A-B089-742A8D83EFE1}" srcOrd="5" destOrd="0" presId="urn:microsoft.com/office/officeart/2005/8/layout/process1"/>
    <dgm:cxn modelId="{699E989B-7D66-4F5D-9A6C-488CF02B01FB}" type="presParOf" srcId="{4B3E3F57-E341-4B5A-B089-742A8D83EFE1}" destId="{C60D4997-3E45-4AB1-A6C2-3A46BE27E608}" srcOrd="0" destOrd="0" presId="urn:microsoft.com/office/officeart/2005/8/layout/process1"/>
    <dgm:cxn modelId="{3CD50301-42F5-4C6A-9417-C60590EA5828}" type="presParOf" srcId="{9269180E-DBD6-4AD7-BAFF-C4729E0AEAC3}" destId="{1F1F0EBE-65CA-45B8-8592-FC43D50B8404}" srcOrd="6" destOrd="0" presId="urn:microsoft.com/office/officeart/2005/8/layout/process1"/>
    <dgm:cxn modelId="{DF91408B-CAAB-44BC-8C78-F16DF2265CFA}" type="presParOf" srcId="{9269180E-DBD6-4AD7-BAFF-C4729E0AEAC3}" destId="{33390F96-7FD6-4F02-A389-1F375E0343C3}" srcOrd="7" destOrd="0" presId="urn:microsoft.com/office/officeart/2005/8/layout/process1"/>
    <dgm:cxn modelId="{78263BF8-6B95-41EA-BF22-0A0988707056}" type="presParOf" srcId="{33390F96-7FD6-4F02-A389-1F375E0343C3}" destId="{F403344F-D54E-4207-A320-AFF7DD5361B9}" srcOrd="0" destOrd="0" presId="urn:microsoft.com/office/officeart/2005/8/layout/process1"/>
    <dgm:cxn modelId="{C0118A5E-06D2-4599-A0B8-CE69788AF69E}" type="presParOf" srcId="{9269180E-DBD6-4AD7-BAFF-C4729E0AEAC3}" destId="{46ADFA6A-0D28-4889-8A2A-81158424F4C2}"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461E60-0DD0-454B-A247-97D1A5E558F1}" type="doc">
      <dgm:prSet loTypeId="urn:microsoft.com/office/officeart/2005/8/layout/process2" loCatId="process" qsTypeId="urn:microsoft.com/office/officeart/2005/8/quickstyle/3d1" qsCatId="3D" csTypeId="urn:microsoft.com/office/officeart/2005/8/colors/accent1_1" csCatId="accent1" phldr="1"/>
      <dgm:spPr/>
    </dgm:pt>
    <dgm:pt modelId="{19509C45-036E-4FB2-AE03-D60284259507}">
      <dgm:prSet phldrT="[Текст]" custT="1"/>
      <dgm:spPr/>
      <dgm:t>
        <a:bodyPr/>
        <a:lstStyle/>
        <a:p>
          <a:pPr>
            <a:lnSpc>
              <a:spcPct val="130000"/>
            </a:lnSpc>
          </a:pPr>
          <a:r>
            <a:rPr lang="en-GB" sz="1400" dirty="0" smtClean="0">
              <a:latin typeface="Times New Roman" panose="02020603050405020304" pitchFamily="18" charset="0"/>
              <a:cs typeface="Times New Roman" panose="02020603050405020304" pitchFamily="18" charset="0"/>
            </a:rPr>
            <a:t>The male Wistar rats (150–180 g) were used for skin preparation </a:t>
          </a:r>
          <a:endParaRPr lang="ru-RU" sz="1400" dirty="0">
            <a:latin typeface="Times New Roman" panose="02020603050405020304" pitchFamily="18" charset="0"/>
            <a:cs typeface="Times New Roman" panose="02020603050405020304" pitchFamily="18" charset="0"/>
          </a:endParaRPr>
        </a:p>
      </dgm:t>
    </dgm:pt>
    <dgm:pt modelId="{ABCCD775-F6E2-4B09-8215-0CC30D3CA726}" type="parTrans" cxnId="{BF405694-442B-4EBE-A637-B743316E2401}">
      <dgm:prSet/>
      <dgm:spPr/>
      <dgm:t>
        <a:bodyPr/>
        <a:lstStyle/>
        <a:p>
          <a:endParaRPr lang="ru-RU"/>
        </a:p>
      </dgm:t>
    </dgm:pt>
    <dgm:pt modelId="{F60BAB47-8F91-4C80-B8EF-9204127F56F9}" type="sibTrans" cxnId="{BF405694-442B-4EBE-A637-B743316E2401}">
      <dgm:prSet/>
      <dgm:spPr/>
      <dgm:t>
        <a:bodyPr/>
        <a:lstStyle/>
        <a:p>
          <a:endParaRPr lang="ru-RU"/>
        </a:p>
      </dgm:t>
    </dgm:pt>
    <dgm:pt modelId="{A70DAA20-0185-4147-8863-28BCF3A969C9}">
      <dgm:prSet phldrT="[Текст]" custT="1"/>
      <dgm:spPr/>
      <dgm:t>
        <a:bodyPr/>
        <a:lstStyle/>
        <a:p>
          <a:pPr>
            <a:lnSpc>
              <a:spcPct val="130000"/>
            </a:lnSpc>
          </a:pPr>
          <a:r>
            <a:rPr lang="en-GB" sz="1400" dirty="0" smtClean="0">
              <a:latin typeface="Times New Roman" panose="02020603050405020304" pitchFamily="18" charset="0"/>
              <a:cs typeface="Times New Roman" panose="02020603050405020304" pitchFamily="18" charset="0"/>
            </a:rPr>
            <a:t>The rats were anesthetized followed by shaving and surgically removing of abdominal and back regions. </a:t>
          </a:r>
          <a:endParaRPr lang="ru-RU" sz="1400" dirty="0">
            <a:latin typeface="Times New Roman" panose="02020603050405020304" pitchFamily="18" charset="0"/>
            <a:cs typeface="Times New Roman" panose="02020603050405020304" pitchFamily="18" charset="0"/>
          </a:endParaRPr>
        </a:p>
      </dgm:t>
    </dgm:pt>
    <dgm:pt modelId="{2C173AAB-4A93-41B8-809A-08DB44EB6D2D}" type="parTrans" cxnId="{70AEAD54-1FF8-4A04-A0F7-7B3C504157A7}">
      <dgm:prSet/>
      <dgm:spPr/>
      <dgm:t>
        <a:bodyPr/>
        <a:lstStyle/>
        <a:p>
          <a:endParaRPr lang="ru-RU"/>
        </a:p>
      </dgm:t>
    </dgm:pt>
    <dgm:pt modelId="{B41D4107-14D5-47A0-835A-9B13DDAAD7B2}" type="sibTrans" cxnId="{70AEAD54-1FF8-4A04-A0F7-7B3C504157A7}">
      <dgm:prSet/>
      <dgm:spPr/>
      <dgm:t>
        <a:bodyPr/>
        <a:lstStyle/>
        <a:p>
          <a:endParaRPr lang="ru-RU"/>
        </a:p>
      </dgm:t>
    </dgm:pt>
    <dgm:pt modelId="{EB1C7CE4-33AF-4C7B-9B06-D597EB2A4E88}">
      <dgm:prSet phldrT="[Текст]" custT="1"/>
      <dgm:spPr/>
      <dgm:t>
        <a:bodyPr/>
        <a:lstStyle/>
        <a:p>
          <a:pPr>
            <a:lnSpc>
              <a:spcPct val="130000"/>
            </a:lnSpc>
          </a:pPr>
          <a:r>
            <a:rPr lang="en-GB" sz="1400" dirty="0" smtClean="0">
              <a:latin typeface="Times New Roman" panose="02020603050405020304" pitchFamily="18" charset="0"/>
              <a:cs typeface="Times New Roman" panose="02020603050405020304" pitchFamily="18" charset="0"/>
            </a:rPr>
            <a:t>SC was separated from the epidermis by incubating in trypsin solution (0.15% in PBS buffer, pH 7.4) during 24 h at 4°C and thereafter 4 h at 37°C. SC was then mechanically separated and carefully washed with a solution of trypsin inhibitor, deionized water and dried.</a:t>
          </a:r>
          <a:endParaRPr lang="ru-RU" sz="1400" dirty="0">
            <a:latin typeface="Times New Roman" panose="02020603050405020304" pitchFamily="18" charset="0"/>
            <a:cs typeface="Times New Roman" panose="02020603050405020304" pitchFamily="18" charset="0"/>
          </a:endParaRPr>
        </a:p>
      </dgm:t>
    </dgm:pt>
    <dgm:pt modelId="{2132DC20-FF0E-46BB-B18E-A727856F3715}" type="parTrans" cxnId="{408A0F4A-5BCC-4DE9-8AD4-230BDFDB2F8A}">
      <dgm:prSet/>
      <dgm:spPr/>
      <dgm:t>
        <a:bodyPr/>
        <a:lstStyle/>
        <a:p>
          <a:endParaRPr lang="ru-RU"/>
        </a:p>
      </dgm:t>
    </dgm:pt>
    <dgm:pt modelId="{C077F4DE-93F7-4C69-8296-DD515FAE1F29}" type="sibTrans" cxnId="{408A0F4A-5BCC-4DE9-8AD4-230BDFDB2F8A}">
      <dgm:prSet/>
      <dgm:spPr/>
      <dgm:t>
        <a:bodyPr/>
        <a:lstStyle/>
        <a:p>
          <a:endParaRPr lang="ru-RU"/>
        </a:p>
      </dgm:t>
    </dgm:pt>
    <dgm:pt modelId="{C145B943-86F4-4431-97FC-CF46B9615068}" type="pres">
      <dgm:prSet presAssocID="{F8461E60-0DD0-454B-A247-97D1A5E558F1}" presName="linearFlow" presStyleCnt="0">
        <dgm:presLayoutVars>
          <dgm:resizeHandles val="exact"/>
        </dgm:presLayoutVars>
      </dgm:prSet>
      <dgm:spPr/>
    </dgm:pt>
    <dgm:pt modelId="{8339AF12-2F63-4209-936E-F176E8487B62}" type="pres">
      <dgm:prSet presAssocID="{19509C45-036E-4FB2-AE03-D60284259507}" presName="node" presStyleLbl="node1" presStyleIdx="0" presStyleCnt="3">
        <dgm:presLayoutVars>
          <dgm:bulletEnabled val="1"/>
        </dgm:presLayoutVars>
      </dgm:prSet>
      <dgm:spPr/>
      <dgm:t>
        <a:bodyPr/>
        <a:lstStyle/>
        <a:p>
          <a:endParaRPr lang="ru-RU"/>
        </a:p>
      </dgm:t>
    </dgm:pt>
    <dgm:pt modelId="{475391C2-345F-4541-A163-A66DB8A24390}" type="pres">
      <dgm:prSet presAssocID="{F60BAB47-8F91-4C80-B8EF-9204127F56F9}" presName="sibTrans" presStyleLbl="sibTrans2D1" presStyleIdx="0" presStyleCnt="2"/>
      <dgm:spPr/>
      <dgm:t>
        <a:bodyPr/>
        <a:lstStyle/>
        <a:p>
          <a:endParaRPr lang="ru-RU"/>
        </a:p>
      </dgm:t>
    </dgm:pt>
    <dgm:pt modelId="{15B2415F-4F2B-4BD3-91C8-8F238AEAE45F}" type="pres">
      <dgm:prSet presAssocID="{F60BAB47-8F91-4C80-B8EF-9204127F56F9}" presName="connectorText" presStyleLbl="sibTrans2D1" presStyleIdx="0" presStyleCnt="2"/>
      <dgm:spPr/>
      <dgm:t>
        <a:bodyPr/>
        <a:lstStyle/>
        <a:p>
          <a:endParaRPr lang="ru-RU"/>
        </a:p>
      </dgm:t>
    </dgm:pt>
    <dgm:pt modelId="{E0B39D52-3464-4FE9-A957-291C0E0E3B01}" type="pres">
      <dgm:prSet presAssocID="{A70DAA20-0185-4147-8863-28BCF3A969C9}" presName="node" presStyleLbl="node1" presStyleIdx="1" presStyleCnt="3">
        <dgm:presLayoutVars>
          <dgm:bulletEnabled val="1"/>
        </dgm:presLayoutVars>
      </dgm:prSet>
      <dgm:spPr/>
      <dgm:t>
        <a:bodyPr/>
        <a:lstStyle/>
        <a:p>
          <a:endParaRPr lang="ru-RU"/>
        </a:p>
      </dgm:t>
    </dgm:pt>
    <dgm:pt modelId="{B90BB00D-BF28-4C68-96F4-EB28D75BB330}" type="pres">
      <dgm:prSet presAssocID="{B41D4107-14D5-47A0-835A-9B13DDAAD7B2}" presName="sibTrans" presStyleLbl="sibTrans2D1" presStyleIdx="1" presStyleCnt="2"/>
      <dgm:spPr/>
      <dgm:t>
        <a:bodyPr/>
        <a:lstStyle/>
        <a:p>
          <a:endParaRPr lang="ru-RU"/>
        </a:p>
      </dgm:t>
    </dgm:pt>
    <dgm:pt modelId="{A15FFF15-397F-4C82-950F-B8DA7B30FE9C}" type="pres">
      <dgm:prSet presAssocID="{B41D4107-14D5-47A0-835A-9B13DDAAD7B2}" presName="connectorText" presStyleLbl="sibTrans2D1" presStyleIdx="1" presStyleCnt="2"/>
      <dgm:spPr/>
      <dgm:t>
        <a:bodyPr/>
        <a:lstStyle/>
        <a:p>
          <a:endParaRPr lang="ru-RU"/>
        </a:p>
      </dgm:t>
    </dgm:pt>
    <dgm:pt modelId="{33EBC84B-C09F-4CBA-9E58-2B759EC58941}" type="pres">
      <dgm:prSet presAssocID="{EB1C7CE4-33AF-4C7B-9B06-D597EB2A4E88}" presName="node" presStyleLbl="node1" presStyleIdx="2" presStyleCnt="3" custScaleY="232640">
        <dgm:presLayoutVars>
          <dgm:bulletEnabled val="1"/>
        </dgm:presLayoutVars>
      </dgm:prSet>
      <dgm:spPr/>
      <dgm:t>
        <a:bodyPr/>
        <a:lstStyle/>
        <a:p>
          <a:endParaRPr lang="ru-RU"/>
        </a:p>
      </dgm:t>
    </dgm:pt>
  </dgm:ptLst>
  <dgm:cxnLst>
    <dgm:cxn modelId="{DE0E9F5E-E4CE-468C-937D-B315D64B06AE}" type="presOf" srcId="{F60BAB47-8F91-4C80-B8EF-9204127F56F9}" destId="{15B2415F-4F2B-4BD3-91C8-8F238AEAE45F}" srcOrd="1" destOrd="0" presId="urn:microsoft.com/office/officeart/2005/8/layout/process2"/>
    <dgm:cxn modelId="{408A0F4A-5BCC-4DE9-8AD4-230BDFDB2F8A}" srcId="{F8461E60-0DD0-454B-A247-97D1A5E558F1}" destId="{EB1C7CE4-33AF-4C7B-9B06-D597EB2A4E88}" srcOrd="2" destOrd="0" parTransId="{2132DC20-FF0E-46BB-B18E-A727856F3715}" sibTransId="{C077F4DE-93F7-4C69-8296-DD515FAE1F29}"/>
    <dgm:cxn modelId="{BF405694-442B-4EBE-A637-B743316E2401}" srcId="{F8461E60-0DD0-454B-A247-97D1A5E558F1}" destId="{19509C45-036E-4FB2-AE03-D60284259507}" srcOrd="0" destOrd="0" parTransId="{ABCCD775-F6E2-4B09-8215-0CC30D3CA726}" sibTransId="{F60BAB47-8F91-4C80-B8EF-9204127F56F9}"/>
    <dgm:cxn modelId="{70AEAD54-1FF8-4A04-A0F7-7B3C504157A7}" srcId="{F8461E60-0DD0-454B-A247-97D1A5E558F1}" destId="{A70DAA20-0185-4147-8863-28BCF3A969C9}" srcOrd="1" destOrd="0" parTransId="{2C173AAB-4A93-41B8-809A-08DB44EB6D2D}" sibTransId="{B41D4107-14D5-47A0-835A-9B13DDAAD7B2}"/>
    <dgm:cxn modelId="{01A863CA-42DD-4C6E-B55F-7406D0F6D6B2}" type="presOf" srcId="{19509C45-036E-4FB2-AE03-D60284259507}" destId="{8339AF12-2F63-4209-936E-F176E8487B62}" srcOrd="0" destOrd="0" presId="urn:microsoft.com/office/officeart/2005/8/layout/process2"/>
    <dgm:cxn modelId="{B235C89F-6713-475F-851E-3363B99A30D6}" type="presOf" srcId="{A70DAA20-0185-4147-8863-28BCF3A969C9}" destId="{E0B39D52-3464-4FE9-A957-291C0E0E3B01}" srcOrd="0" destOrd="0" presId="urn:microsoft.com/office/officeart/2005/8/layout/process2"/>
    <dgm:cxn modelId="{37F21191-ACCE-47F0-8565-ED654B7A8F05}" type="presOf" srcId="{EB1C7CE4-33AF-4C7B-9B06-D597EB2A4E88}" destId="{33EBC84B-C09F-4CBA-9E58-2B759EC58941}" srcOrd="0" destOrd="0" presId="urn:microsoft.com/office/officeart/2005/8/layout/process2"/>
    <dgm:cxn modelId="{842843A5-C1F3-48DA-B0AF-C9A9AA4BF375}" type="presOf" srcId="{F60BAB47-8F91-4C80-B8EF-9204127F56F9}" destId="{475391C2-345F-4541-A163-A66DB8A24390}" srcOrd="0" destOrd="0" presId="urn:microsoft.com/office/officeart/2005/8/layout/process2"/>
    <dgm:cxn modelId="{22B2DD8F-E366-4594-98C7-DA04D23196F2}" type="presOf" srcId="{B41D4107-14D5-47A0-835A-9B13DDAAD7B2}" destId="{B90BB00D-BF28-4C68-96F4-EB28D75BB330}" srcOrd="0" destOrd="0" presId="urn:microsoft.com/office/officeart/2005/8/layout/process2"/>
    <dgm:cxn modelId="{8C502C35-29AE-46AA-857D-9B021E319EBF}" type="presOf" srcId="{F8461E60-0DD0-454B-A247-97D1A5E558F1}" destId="{C145B943-86F4-4431-97FC-CF46B9615068}" srcOrd="0" destOrd="0" presId="urn:microsoft.com/office/officeart/2005/8/layout/process2"/>
    <dgm:cxn modelId="{63373CF5-7B6E-42C4-A7F2-B8D59F99B07B}" type="presOf" srcId="{B41D4107-14D5-47A0-835A-9B13DDAAD7B2}" destId="{A15FFF15-397F-4C82-950F-B8DA7B30FE9C}" srcOrd="1" destOrd="0" presId="urn:microsoft.com/office/officeart/2005/8/layout/process2"/>
    <dgm:cxn modelId="{5AF8CCD0-8786-4A33-860D-2833F0CB91B6}" type="presParOf" srcId="{C145B943-86F4-4431-97FC-CF46B9615068}" destId="{8339AF12-2F63-4209-936E-F176E8487B62}" srcOrd="0" destOrd="0" presId="urn:microsoft.com/office/officeart/2005/8/layout/process2"/>
    <dgm:cxn modelId="{0FF7F00E-1FC8-4475-A6FF-2B716070AA9A}" type="presParOf" srcId="{C145B943-86F4-4431-97FC-CF46B9615068}" destId="{475391C2-345F-4541-A163-A66DB8A24390}" srcOrd="1" destOrd="0" presId="urn:microsoft.com/office/officeart/2005/8/layout/process2"/>
    <dgm:cxn modelId="{5B3B4840-9200-4BEE-9103-F6699B411BDB}" type="presParOf" srcId="{475391C2-345F-4541-A163-A66DB8A24390}" destId="{15B2415F-4F2B-4BD3-91C8-8F238AEAE45F}" srcOrd="0" destOrd="0" presId="urn:microsoft.com/office/officeart/2005/8/layout/process2"/>
    <dgm:cxn modelId="{CB538BEA-C8A9-4626-B4F7-B175FA83A999}" type="presParOf" srcId="{C145B943-86F4-4431-97FC-CF46B9615068}" destId="{E0B39D52-3464-4FE9-A957-291C0E0E3B01}" srcOrd="2" destOrd="0" presId="urn:microsoft.com/office/officeart/2005/8/layout/process2"/>
    <dgm:cxn modelId="{F97904A8-2752-4415-8C56-9C7EE25080D9}" type="presParOf" srcId="{C145B943-86F4-4431-97FC-CF46B9615068}" destId="{B90BB00D-BF28-4C68-96F4-EB28D75BB330}" srcOrd="3" destOrd="0" presId="urn:microsoft.com/office/officeart/2005/8/layout/process2"/>
    <dgm:cxn modelId="{2930CDE8-D389-4DE1-9182-D5D6B1F52FA6}" type="presParOf" srcId="{B90BB00D-BF28-4C68-96F4-EB28D75BB330}" destId="{A15FFF15-397F-4C82-950F-B8DA7B30FE9C}" srcOrd="0" destOrd="0" presId="urn:microsoft.com/office/officeart/2005/8/layout/process2"/>
    <dgm:cxn modelId="{37F2F7C3-7526-4BEC-851D-BD2A1FC28FB7}" type="presParOf" srcId="{C145B943-86F4-4431-97FC-CF46B9615068}" destId="{33EBC84B-C09F-4CBA-9E58-2B759EC58941}" srcOrd="4"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28600B-DFFF-463B-8C3F-4117A2B85427}" type="doc">
      <dgm:prSet loTypeId="urn:microsoft.com/office/officeart/2005/8/layout/process1" loCatId="process" qsTypeId="urn:microsoft.com/office/officeart/2005/8/quickstyle/simple5" qsCatId="simple" csTypeId="urn:microsoft.com/office/officeart/2005/8/colors/accent5_1" csCatId="accent5" phldr="1"/>
      <dgm:spPr/>
    </dgm:pt>
    <dgm:pt modelId="{949C9488-FE87-42CC-9232-28C03169501E}">
      <dgm:prSet phldrT="[Текст]" custT="1"/>
      <dgm:spPr/>
      <dgm:t>
        <a:bodyPr/>
        <a:lstStyle/>
        <a:p>
          <a:r>
            <a:rPr lang="en-US" sz="1100" b="1" i="0" dirty="0" smtClean="0">
              <a:solidFill>
                <a:srgbClr val="7030A0"/>
              </a:solidFill>
              <a:latin typeface="Times New Roman" pitchFamily="18" charset="0"/>
              <a:cs typeface="Times New Roman" pitchFamily="18" charset="0"/>
            </a:rPr>
            <a:t>Preparation of stratum corneum</a:t>
          </a:r>
          <a:endParaRPr lang="ru-RU" sz="1100" b="1" i="0" dirty="0">
            <a:solidFill>
              <a:srgbClr val="7030A0"/>
            </a:solidFill>
            <a:latin typeface="Times New Roman" pitchFamily="18" charset="0"/>
            <a:cs typeface="Times New Roman" pitchFamily="18" charset="0"/>
          </a:endParaRPr>
        </a:p>
      </dgm:t>
    </dgm:pt>
    <dgm:pt modelId="{63F8F4E1-EED8-4E15-8FF6-50D4536F7B2C}" type="parTrans" cxnId="{EF714DC9-195D-4F3B-AA27-7FB5BBDE3B95}">
      <dgm:prSet/>
      <dgm:spPr/>
      <dgm:t>
        <a:bodyPr/>
        <a:lstStyle/>
        <a:p>
          <a:endParaRPr lang="ru-RU" sz="1200"/>
        </a:p>
      </dgm:t>
    </dgm:pt>
    <dgm:pt modelId="{A5428B40-41F0-43E4-A2F8-41650753400D}" type="sibTrans" cxnId="{EF714DC9-195D-4F3B-AA27-7FB5BBDE3B95}">
      <dgm:prSet custT="1"/>
      <dgm:spPr/>
      <dgm:t>
        <a:bodyPr/>
        <a:lstStyle/>
        <a:p>
          <a:endParaRPr lang="ru-RU" sz="1200"/>
        </a:p>
      </dgm:t>
    </dgm:pt>
    <dgm:pt modelId="{464BB8F5-A3F3-48F8-A187-838F68191099}">
      <dgm:prSet phldrT="[Текст]" custT="1"/>
      <dgm:spPr/>
      <dgm:t>
        <a:bodyPr/>
        <a:lstStyle/>
        <a:p>
          <a:r>
            <a:rPr lang="en-US" sz="1200" b="1" dirty="0" smtClean="0">
              <a:solidFill>
                <a:srgbClr val="7030A0"/>
              </a:solidFill>
              <a:latin typeface="Times New Roman" pitchFamily="18" charset="0"/>
              <a:cs typeface="Times New Roman" pitchFamily="18" charset="0"/>
            </a:rPr>
            <a:t>The SC was dipped into chloroform: methanol (2:1) solution and kept in the dark for 72 h</a:t>
          </a:r>
          <a:endParaRPr lang="ru-RU" sz="1200" b="1" i="0" dirty="0">
            <a:solidFill>
              <a:srgbClr val="7030A0"/>
            </a:solidFill>
            <a:latin typeface="Times New Roman" pitchFamily="18" charset="0"/>
            <a:cs typeface="Times New Roman" pitchFamily="18" charset="0"/>
          </a:endParaRPr>
        </a:p>
      </dgm:t>
    </dgm:pt>
    <dgm:pt modelId="{0B8A4B96-5561-4C50-8BBF-DD25B3B22F30}" type="parTrans" cxnId="{D66000AC-8A7D-42ED-A507-F0B851755CCF}">
      <dgm:prSet/>
      <dgm:spPr/>
      <dgm:t>
        <a:bodyPr/>
        <a:lstStyle/>
        <a:p>
          <a:endParaRPr lang="ru-RU" sz="1200"/>
        </a:p>
      </dgm:t>
    </dgm:pt>
    <dgm:pt modelId="{50B1F3F4-6FAA-448D-AF7B-3EDFA0464C1B}" type="sibTrans" cxnId="{D66000AC-8A7D-42ED-A507-F0B851755CCF}">
      <dgm:prSet custT="1"/>
      <dgm:spPr/>
      <dgm:t>
        <a:bodyPr/>
        <a:lstStyle/>
        <a:p>
          <a:endParaRPr lang="ru-RU" sz="1200"/>
        </a:p>
      </dgm:t>
    </dgm:pt>
    <dgm:pt modelId="{665A651E-1B57-436E-831C-3207F26F6B66}">
      <dgm:prSet phldrT="[Текст]" custT="1"/>
      <dgm:spPr>
        <a:scene3d>
          <a:camera prst="orthographicFront">
            <a:rot lat="0" lon="0" rev="0"/>
          </a:camera>
          <a:lightRig rig="balanced" dir="tr"/>
        </a:scene3d>
      </dgm:spPr>
      <dgm:t>
        <a:bodyPr/>
        <a:lstStyle/>
        <a:p>
          <a:r>
            <a:rPr lang="en-US" sz="1200" b="1" dirty="0" smtClean="0">
              <a:solidFill>
                <a:srgbClr val="7030A0"/>
              </a:solidFill>
              <a:latin typeface="Times New Roman" pitchFamily="18" charset="0"/>
              <a:cs typeface="Times New Roman" pitchFamily="18" charset="0"/>
            </a:rPr>
            <a:t>Then the extract was washed twice with distilled water and the lower organic layer was evaporated under vacuum below 40 °C</a:t>
          </a:r>
          <a:endParaRPr lang="ru-RU" sz="1200" b="1" dirty="0">
            <a:solidFill>
              <a:srgbClr val="7030A0"/>
            </a:solidFill>
            <a:latin typeface="Times New Roman" pitchFamily="18" charset="0"/>
            <a:cs typeface="Times New Roman" pitchFamily="18" charset="0"/>
          </a:endParaRPr>
        </a:p>
      </dgm:t>
    </dgm:pt>
    <dgm:pt modelId="{AEAD7FEA-7E8F-474D-9BF1-AE756A29FAE9}" type="parTrans" cxnId="{1005CDD0-9330-498B-A9C5-E1A5A828E754}">
      <dgm:prSet/>
      <dgm:spPr/>
      <dgm:t>
        <a:bodyPr/>
        <a:lstStyle/>
        <a:p>
          <a:endParaRPr lang="ru-RU" sz="1200"/>
        </a:p>
      </dgm:t>
    </dgm:pt>
    <dgm:pt modelId="{EF6129EB-FC5F-440C-AC85-279D53B83A13}" type="sibTrans" cxnId="{1005CDD0-9330-498B-A9C5-E1A5A828E754}">
      <dgm:prSet custT="1"/>
      <dgm:spPr/>
      <dgm:t>
        <a:bodyPr/>
        <a:lstStyle/>
        <a:p>
          <a:endParaRPr lang="ru-RU" sz="1200"/>
        </a:p>
      </dgm:t>
    </dgm:pt>
    <dgm:pt modelId="{A48EE95C-1C6B-4A62-87B2-556C7E69C1C6}">
      <dgm:prSet phldrT="[Текст]" custT="1"/>
      <dgm:spPr/>
      <dgm:t>
        <a:bodyPr/>
        <a:lstStyle/>
        <a:p>
          <a:r>
            <a:rPr lang="en-US" sz="1200" b="1" dirty="0" smtClean="0">
              <a:solidFill>
                <a:srgbClr val="7030A0"/>
              </a:solidFill>
              <a:latin typeface="Times New Roman" pitchFamily="18" charset="0"/>
              <a:cs typeface="Times New Roman" pitchFamily="18" charset="0"/>
            </a:rPr>
            <a:t>The samples for FT-IR study have been prepared by dissolving the obtained lipids in carbon tetrachloride (CCl</a:t>
          </a:r>
          <a:r>
            <a:rPr lang="en-US" sz="1200" b="1" baseline="-25000" dirty="0" smtClean="0">
              <a:solidFill>
                <a:srgbClr val="7030A0"/>
              </a:solidFill>
              <a:latin typeface="Times New Roman" pitchFamily="18" charset="0"/>
              <a:cs typeface="Times New Roman" pitchFamily="18" charset="0"/>
            </a:rPr>
            <a:t>4</a:t>
          </a:r>
          <a:r>
            <a:rPr lang="en-US" sz="1200" b="1" dirty="0" smtClean="0">
              <a:solidFill>
                <a:srgbClr val="7030A0"/>
              </a:solidFill>
              <a:latin typeface="Times New Roman" pitchFamily="18" charset="0"/>
              <a:cs typeface="Times New Roman" pitchFamily="18" charset="0"/>
            </a:rPr>
            <a:t>) with subsequent addition of hydrazones (10% relative to lipids’ mass) </a:t>
          </a:r>
          <a:endParaRPr lang="ru-RU" sz="1200" b="1" dirty="0">
            <a:solidFill>
              <a:srgbClr val="7030A0"/>
            </a:solidFill>
            <a:latin typeface="Times New Roman" pitchFamily="18" charset="0"/>
            <a:cs typeface="Times New Roman" pitchFamily="18" charset="0"/>
          </a:endParaRPr>
        </a:p>
      </dgm:t>
    </dgm:pt>
    <dgm:pt modelId="{115D4824-245D-4ECF-8C52-76C23F331CDC}" type="parTrans" cxnId="{FBA212BA-3AFA-4EA9-BCC6-75013D9EEF43}">
      <dgm:prSet/>
      <dgm:spPr/>
      <dgm:t>
        <a:bodyPr/>
        <a:lstStyle/>
        <a:p>
          <a:endParaRPr lang="ru-RU" sz="1200"/>
        </a:p>
      </dgm:t>
    </dgm:pt>
    <dgm:pt modelId="{6101102D-EC79-47BA-B198-979F14AF4B26}" type="sibTrans" cxnId="{FBA212BA-3AFA-4EA9-BCC6-75013D9EEF43}">
      <dgm:prSet custT="1"/>
      <dgm:spPr/>
      <dgm:t>
        <a:bodyPr/>
        <a:lstStyle/>
        <a:p>
          <a:endParaRPr lang="ru-RU" sz="1200"/>
        </a:p>
      </dgm:t>
    </dgm:pt>
    <dgm:pt modelId="{5C393EEF-234C-4624-A322-5DF71841C080}">
      <dgm:prSet phldrT="[Текст]" custT="1"/>
      <dgm:spPr/>
      <dgm:t>
        <a:bodyPr/>
        <a:lstStyle/>
        <a:p>
          <a:r>
            <a:rPr lang="en-US" sz="1200" b="1" dirty="0" smtClean="0">
              <a:solidFill>
                <a:srgbClr val="7030A0"/>
              </a:solidFill>
              <a:latin typeface="Times New Roman" pitchFamily="18" charset="0"/>
              <a:cs typeface="Times New Roman" pitchFamily="18" charset="0"/>
            </a:rPr>
            <a:t>FT-IR spectra were recorded for films</a:t>
          </a:r>
          <a:endParaRPr lang="ru-RU" sz="1200" b="1" dirty="0">
            <a:solidFill>
              <a:srgbClr val="7030A0"/>
            </a:solidFill>
          </a:endParaRPr>
        </a:p>
      </dgm:t>
    </dgm:pt>
    <dgm:pt modelId="{E74F835D-C44A-4591-8EC5-62EE207E48E7}" type="parTrans" cxnId="{27896AC7-F61F-45AD-BCE3-0161CB87E0D9}">
      <dgm:prSet/>
      <dgm:spPr/>
      <dgm:t>
        <a:bodyPr/>
        <a:lstStyle/>
        <a:p>
          <a:endParaRPr lang="ru-RU" sz="1200"/>
        </a:p>
      </dgm:t>
    </dgm:pt>
    <dgm:pt modelId="{E1B32F00-A488-4FCA-A410-8141B299E5EB}" type="sibTrans" cxnId="{27896AC7-F61F-45AD-BCE3-0161CB87E0D9}">
      <dgm:prSet/>
      <dgm:spPr/>
      <dgm:t>
        <a:bodyPr/>
        <a:lstStyle/>
        <a:p>
          <a:endParaRPr lang="ru-RU" sz="1200"/>
        </a:p>
      </dgm:t>
    </dgm:pt>
    <dgm:pt modelId="{9269180E-DBD6-4AD7-BAFF-C4729E0AEAC3}" type="pres">
      <dgm:prSet presAssocID="{A728600B-DFFF-463B-8C3F-4117A2B85427}" presName="Name0" presStyleCnt="0">
        <dgm:presLayoutVars>
          <dgm:dir/>
          <dgm:resizeHandles val="exact"/>
        </dgm:presLayoutVars>
      </dgm:prSet>
      <dgm:spPr/>
    </dgm:pt>
    <dgm:pt modelId="{C6E30E84-7178-4A41-A504-0A0DF1A38C82}" type="pres">
      <dgm:prSet presAssocID="{949C9488-FE87-42CC-9232-28C03169501E}" presName="node" presStyleLbl="node1" presStyleIdx="0" presStyleCnt="5" custScaleX="66203">
        <dgm:presLayoutVars>
          <dgm:bulletEnabled val="1"/>
        </dgm:presLayoutVars>
      </dgm:prSet>
      <dgm:spPr/>
      <dgm:t>
        <a:bodyPr/>
        <a:lstStyle/>
        <a:p>
          <a:endParaRPr lang="ru-RU"/>
        </a:p>
      </dgm:t>
    </dgm:pt>
    <dgm:pt modelId="{FB36A6D9-E2E3-4E4E-9FF2-C61E3B5E0FDF}" type="pres">
      <dgm:prSet presAssocID="{A5428B40-41F0-43E4-A2F8-41650753400D}" presName="sibTrans" presStyleLbl="sibTrans2D1" presStyleIdx="0" presStyleCnt="4"/>
      <dgm:spPr/>
      <dgm:t>
        <a:bodyPr/>
        <a:lstStyle/>
        <a:p>
          <a:endParaRPr lang="ru-RU"/>
        </a:p>
      </dgm:t>
    </dgm:pt>
    <dgm:pt modelId="{DCE39D9D-4587-47E0-BB76-CDE46BE03C6A}" type="pres">
      <dgm:prSet presAssocID="{A5428B40-41F0-43E4-A2F8-41650753400D}" presName="connectorText" presStyleLbl="sibTrans2D1" presStyleIdx="0" presStyleCnt="4"/>
      <dgm:spPr/>
      <dgm:t>
        <a:bodyPr/>
        <a:lstStyle/>
        <a:p>
          <a:endParaRPr lang="ru-RU"/>
        </a:p>
      </dgm:t>
    </dgm:pt>
    <dgm:pt modelId="{F4780A11-1CBD-47F0-BA2E-C2A26ADCB049}" type="pres">
      <dgm:prSet presAssocID="{464BB8F5-A3F3-48F8-A187-838F68191099}" presName="node" presStyleLbl="node1" presStyleIdx="1" presStyleCnt="5" custScaleX="87418">
        <dgm:presLayoutVars>
          <dgm:bulletEnabled val="1"/>
        </dgm:presLayoutVars>
      </dgm:prSet>
      <dgm:spPr/>
      <dgm:t>
        <a:bodyPr/>
        <a:lstStyle/>
        <a:p>
          <a:endParaRPr lang="ru-RU"/>
        </a:p>
      </dgm:t>
    </dgm:pt>
    <dgm:pt modelId="{914D47C8-003C-4F53-925D-AE9DD19C8DC3}" type="pres">
      <dgm:prSet presAssocID="{50B1F3F4-6FAA-448D-AF7B-3EDFA0464C1B}" presName="sibTrans" presStyleLbl="sibTrans2D1" presStyleIdx="1" presStyleCnt="4"/>
      <dgm:spPr/>
      <dgm:t>
        <a:bodyPr/>
        <a:lstStyle/>
        <a:p>
          <a:endParaRPr lang="ru-RU"/>
        </a:p>
      </dgm:t>
    </dgm:pt>
    <dgm:pt modelId="{019BF5F3-B058-4743-94FA-94DC12A023ED}" type="pres">
      <dgm:prSet presAssocID="{50B1F3F4-6FAA-448D-AF7B-3EDFA0464C1B}" presName="connectorText" presStyleLbl="sibTrans2D1" presStyleIdx="1" presStyleCnt="4"/>
      <dgm:spPr/>
      <dgm:t>
        <a:bodyPr/>
        <a:lstStyle/>
        <a:p>
          <a:endParaRPr lang="ru-RU"/>
        </a:p>
      </dgm:t>
    </dgm:pt>
    <dgm:pt modelId="{52D2186B-815C-42A0-BB6B-0E15E84992C1}" type="pres">
      <dgm:prSet presAssocID="{665A651E-1B57-436E-831C-3207F26F6B66}" presName="node" presStyleLbl="node1" presStyleIdx="2" presStyleCnt="5" custScaleX="119228">
        <dgm:presLayoutVars>
          <dgm:bulletEnabled val="1"/>
        </dgm:presLayoutVars>
      </dgm:prSet>
      <dgm:spPr/>
      <dgm:t>
        <a:bodyPr/>
        <a:lstStyle/>
        <a:p>
          <a:endParaRPr lang="ru-RU"/>
        </a:p>
      </dgm:t>
    </dgm:pt>
    <dgm:pt modelId="{4B3E3F57-E341-4B5A-B089-742A8D83EFE1}" type="pres">
      <dgm:prSet presAssocID="{EF6129EB-FC5F-440C-AC85-279D53B83A13}" presName="sibTrans" presStyleLbl="sibTrans2D1" presStyleIdx="2" presStyleCnt="4"/>
      <dgm:spPr/>
      <dgm:t>
        <a:bodyPr/>
        <a:lstStyle/>
        <a:p>
          <a:endParaRPr lang="ru-RU"/>
        </a:p>
      </dgm:t>
    </dgm:pt>
    <dgm:pt modelId="{C60D4997-3E45-4AB1-A6C2-3A46BE27E608}" type="pres">
      <dgm:prSet presAssocID="{EF6129EB-FC5F-440C-AC85-279D53B83A13}" presName="connectorText" presStyleLbl="sibTrans2D1" presStyleIdx="2" presStyleCnt="4"/>
      <dgm:spPr/>
      <dgm:t>
        <a:bodyPr/>
        <a:lstStyle/>
        <a:p>
          <a:endParaRPr lang="ru-RU"/>
        </a:p>
      </dgm:t>
    </dgm:pt>
    <dgm:pt modelId="{1F1F0EBE-65CA-45B8-8592-FC43D50B8404}" type="pres">
      <dgm:prSet presAssocID="{A48EE95C-1C6B-4A62-87B2-556C7E69C1C6}" presName="node" presStyleLbl="node1" presStyleIdx="3" presStyleCnt="5" custScaleX="132777">
        <dgm:presLayoutVars>
          <dgm:bulletEnabled val="1"/>
        </dgm:presLayoutVars>
      </dgm:prSet>
      <dgm:spPr/>
      <dgm:t>
        <a:bodyPr/>
        <a:lstStyle/>
        <a:p>
          <a:endParaRPr lang="ru-RU"/>
        </a:p>
      </dgm:t>
    </dgm:pt>
    <dgm:pt modelId="{33390F96-7FD6-4F02-A389-1F375E0343C3}" type="pres">
      <dgm:prSet presAssocID="{6101102D-EC79-47BA-B198-979F14AF4B26}" presName="sibTrans" presStyleLbl="sibTrans2D1" presStyleIdx="3" presStyleCnt="4"/>
      <dgm:spPr/>
      <dgm:t>
        <a:bodyPr/>
        <a:lstStyle/>
        <a:p>
          <a:endParaRPr lang="ru-RU"/>
        </a:p>
      </dgm:t>
    </dgm:pt>
    <dgm:pt modelId="{F403344F-D54E-4207-A320-AFF7DD5361B9}" type="pres">
      <dgm:prSet presAssocID="{6101102D-EC79-47BA-B198-979F14AF4B26}" presName="connectorText" presStyleLbl="sibTrans2D1" presStyleIdx="3" presStyleCnt="4"/>
      <dgm:spPr/>
      <dgm:t>
        <a:bodyPr/>
        <a:lstStyle/>
        <a:p>
          <a:endParaRPr lang="ru-RU"/>
        </a:p>
      </dgm:t>
    </dgm:pt>
    <dgm:pt modelId="{46ADFA6A-0D28-4889-8A2A-81158424F4C2}" type="pres">
      <dgm:prSet presAssocID="{5C393EEF-234C-4624-A322-5DF71841C080}" presName="node" presStyleLbl="node1" presStyleIdx="4" presStyleCnt="5" custScaleX="84043">
        <dgm:presLayoutVars>
          <dgm:bulletEnabled val="1"/>
        </dgm:presLayoutVars>
      </dgm:prSet>
      <dgm:spPr/>
      <dgm:t>
        <a:bodyPr/>
        <a:lstStyle/>
        <a:p>
          <a:endParaRPr lang="ru-RU"/>
        </a:p>
      </dgm:t>
    </dgm:pt>
  </dgm:ptLst>
  <dgm:cxnLst>
    <dgm:cxn modelId="{D66000AC-8A7D-42ED-A507-F0B851755CCF}" srcId="{A728600B-DFFF-463B-8C3F-4117A2B85427}" destId="{464BB8F5-A3F3-48F8-A187-838F68191099}" srcOrd="1" destOrd="0" parTransId="{0B8A4B96-5561-4C50-8BBF-DD25B3B22F30}" sibTransId="{50B1F3F4-6FAA-448D-AF7B-3EDFA0464C1B}"/>
    <dgm:cxn modelId="{EF714DC9-195D-4F3B-AA27-7FB5BBDE3B95}" srcId="{A728600B-DFFF-463B-8C3F-4117A2B85427}" destId="{949C9488-FE87-42CC-9232-28C03169501E}" srcOrd="0" destOrd="0" parTransId="{63F8F4E1-EED8-4E15-8FF6-50D4536F7B2C}" sibTransId="{A5428B40-41F0-43E4-A2F8-41650753400D}"/>
    <dgm:cxn modelId="{B07CA0FB-D675-4769-B2AC-8606FF345854}" type="presOf" srcId="{665A651E-1B57-436E-831C-3207F26F6B66}" destId="{52D2186B-815C-42A0-BB6B-0E15E84992C1}" srcOrd="0" destOrd="0" presId="urn:microsoft.com/office/officeart/2005/8/layout/process1"/>
    <dgm:cxn modelId="{27896AC7-F61F-45AD-BCE3-0161CB87E0D9}" srcId="{A728600B-DFFF-463B-8C3F-4117A2B85427}" destId="{5C393EEF-234C-4624-A322-5DF71841C080}" srcOrd="4" destOrd="0" parTransId="{E74F835D-C44A-4591-8EC5-62EE207E48E7}" sibTransId="{E1B32F00-A488-4FCA-A410-8141B299E5EB}"/>
    <dgm:cxn modelId="{801FAE37-0651-4B7C-83C2-90AD7DDE67D8}" type="presOf" srcId="{949C9488-FE87-42CC-9232-28C03169501E}" destId="{C6E30E84-7178-4A41-A504-0A0DF1A38C82}" srcOrd="0" destOrd="0" presId="urn:microsoft.com/office/officeart/2005/8/layout/process1"/>
    <dgm:cxn modelId="{1895A36F-A0F2-48C9-AF88-656DC2D8D69C}" type="presOf" srcId="{A728600B-DFFF-463B-8C3F-4117A2B85427}" destId="{9269180E-DBD6-4AD7-BAFF-C4729E0AEAC3}" srcOrd="0" destOrd="0" presId="urn:microsoft.com/office/officeart/2005/8/layout/process1"/>
    <dgm:cxn modelId="{84C80E84-47C5-4281-93E6-1A0B29875701}" type="presOf" srcId="{A5428B40-41F0-43E4-A2F8-41650753400D}" destId="{FB36A6D9-E2E3-4E4E-9FF2-C61E3B5E0FDF}" srcOrd="0" destOrd="0" presId="urn:microsoft.com/office/officeart/2005/8/layout/process1"/>
    <dgm:cxn modelId="{9F336D3B-5C03-4385-A9A7-0A1E7D3A734A}" type="presOf" srcId="{6101102D-EC79-47BA-B198-979F14AF4B26}" destId="{33390F96-7FD6-4F02-A389-1F375E0343C3}" srcOrd="0" destOrd="0" presId="urn:microsoft.com/office/officeart/2005/8/layout/process1"/>
    <dgm:cxn modelId="{FDFAEF3F-8726-45C6-8C84-8FF0673E1875}" type="presOf" srcId="{A5428B40-41F0-43E4-A2F8-41650753400D}" destId="{DCE39D9D-4587-47E0-BB76-CDE46BE03C6A}" srcOrd="1" destOrd="0" presId="urn:microsoft.com/office/officeart/2005/8/layout/process1"/>
    <dgm:cxn modelId="{676AC17D-89AB-4664-899D-7A540F6723EA}" type="presOf" srcId="{A48EE95C-1C6B-4A62-87B2-556C7E69C1C6}" destId="{1F1F0EBE-65CA-45B8-8592-FC43D50B8404}" srcOrd="0" destOrd="0" presId="urn:microsoft.com/office/officeart/2005/8/layout/process1"/>
    <dgm:cxn modelId="{27AE9240-CE07-43CE-8BDE-DB46E77CB709}" type="presOf" srcId="{EF6129EB-FC5F-440C-AC85-279D53B83A13}" destId="{4B3E3F57-E341-4B5A-B089-742A8D83EFE1}" srcOrd="0" destOrd="0" presId="urn:microsoft.com/office/officeart/2005/8/layout/process1"/>
    <dgm:cxn modelId="{4CA8657C-8420-4A1A-9C9C-06188E9C4AA3}" type="presOf" srcId="{5C393EEF-234C-4624-A322-5DF71841C080}" destId="{46ADFA6A-0D28-4889-8A2A-81158424F4C2}" srcOrd="0" destOrd="0" presId="urn:microsoft.com/office/officeart/2005/8/layout/process1"/>
    <dgm:cxn modelId="{D30580EA-CF05-402B-B8B7-E9ECDBB75414}" type="presOf" srcId="{50B1F3F4-6FAA-448D-AF7B-3EDFA0464C1B}" destId="{914D47C8-003C-4F53-925D-AE9DD19C8DC3}" srcOrd="0" destOrd="0" presId="urn:microsoft.com/office/officeart/2005/8/layout/process1"/>
    <dgm:cxn modelId="{F3C02D5E-942A-43EE-96C8-92FA9429558E}" type="presOf" srcId="{464BB8F5-A3F3-48F8-A187-838F68191099}" destId="{F4780A11-1CBD-47F0-BA2E-C2A26ADCB049}" srcOrd="0" destOrd="0" presId="urn:microsoft.com/office/officeart/2005/8/layout/process1"/>
    <dgm:cxn modelId="{1005CDD0-9330-498B-A9C5-E1A5A828E754}" srcId="{A728600B-DFFF-463B-8C3F-4117A2B85427}" destId="{665A651E-1B57-436E-831C-3207F26F6B66}" srcOrd="2" destOrd="0" parTransId="{AEAD7FEA-7E8F-474D-9BF1-AE756A29FAE9}" sibTransId="{EF6129EB-FC5F-440C-AC85-279D53B83A13}"/>
    <dgm:cxn modelId="{FBA212BA-3AFA-4EA9-BCC6-75013D9EEF43}" srcId="{A728600B-DFFF-463B-8C3F-4117A2B85427}" destId="{A48EE95C-1C6B-4A62-87B2-556C7E69C1C6}" srcOrd="3" destOrd="0" parTransId="{115D4824-245D-4ECF-8C52-76C23F331CDC}" sibTransId="{6101102D-EC79-47BA-B198-979F14AF4B26}"/>
    <dgm:cxn modelId="{8738ECCE-A4BB-41BE-B9D6-C39B75E6C3F2}" type="presOf" srcId="{EF6129EB-FC5F-440C-AC85-279D53B83A13}" destId="{C60D4997-3E45-4AB1-A6C2-3A46BE27E608}" srcOrd="1" destOrd="0" presId="urn:microsoft.com/office/officeart/2005/8/layout/process1"/>
    <dgm:cxn modelId="{97B63920-52F4-4108-90C9-BDB32E01806E}" type="presOf" srcId="{6101102D-EC79-47BA-B198-979F14AF4B26}" destId="{F403344F-D54E-4207-A320-AFF7DD5361B9}" srcOrd="1" destOrd="0" presId="urn:microsoft.com/office/officeart/2005/8/layout/process1"/>
    <dgm:cxn modelId="{8FF3BC1F-B8EC-4B3B-A739-971BBCC24A4E}" type="presOf" srcId="{50B1F3F4-6FAA-448D-AF7B-3EDFA0464C1B}" destId="{019BF5F3-B058-4743-94FA-94DC12A023ED}" srcOrd="1" destOrd="0" presId="urn:microsoft.com/office/officeart/2005/8/layout/process1"/>
    <dgm:cxn modelId="{5FD097D4-92D8-4CE7-8378-C55D68CDAF77}" type="presParOf" srcId="{9269180E-DBD6-4AD7-BAFF-C4729E0AEAC3}" destId="{C6E30E84-7178-4A41-A504-0A0DF1A38C82}" srcOrd="0" destOrd="0" presId="urn:microsoft.com/office/officeart/2005/8/layout/process1"/>
    <dgm:cxn modelId="{C0304D98-F316-4CA6-9AAE-744B59443232}" type="presParOf" srcId="{9269180E-DBD6-4AD7-BAFF-C4729E0AEAC3}" destId="{FB36A6D9-E2E3-4E4E-9FF2-C61E3B5E0FDF}" srcOrd="1" destOrd="0" presId="urn:microsoft.com/office/officeart/2005/8/layout/process1"/>
    <dgm:cxn modelId="{001B8BAB-8C0C-4ABC-BD63-5BF18251217D}" type="presParOf" srcId="{FB36A6D9-E2E3-4E4E-9FF2-C61E3B5E0FDF}" destId="{DCE39D9D-4587-47E0-BB76-CDE46BE03C6A}" srcOrd="0" destOrd="0" presId="urn:microsoft.com/office/officeart/2005/8/layout/process1"/>
    <dgm:cxn modelId="{C16855E2-C9B9-4FE5-A131-3B5D6CDAC6B1}" type="presParOf" srcId="{9269180E-DBD6-4AD7-BAFF-C4729E0AEAC3}" destId="{F4780A11-1CBD-47F0-BA2E-C2A26ADCB049}" srcOrd="2" destOrd="0" presId="urn:microsoft.com/office/officeart/2005/8/layout/process1"/>
    <dgm:cxn modelId="{2F691B45-9E7E-4B6D-9F5A-17506FC54806}" type="presParOf" srcId="{9269180E-DBD6-4AD7-BAFF-C4729E0AEAC3}" destId="{914D47C8-003C-4F53-925D-AE9DD19C8DC3}" srcOrd="3" destOrd="0" presId="urn:microsoft.com/office/officeart/2005/8/layout/process1"/>
    <dgm:cxn modelId="{2F832991-C3DB-4E54-884E-3C8E47875306}" type="presParOf" srcId="{914D47C8-003C-4F53-925D-AE9DD19C8DC3}" destId="{019BF5F3-B058-4743-94FA-94DC12A023ED}" srcOrd="0" destOrd="0" presId="urn:microsoft.com/office/officeart/2005/8/layout/process1"/>
    <dgm:cxn modelId="{2142463E-446C-4F86-AB67-0D5AA3069AE0}" type="presParOf" srcId="{9269180E-DBD6-4AD7-BAFF-C4729E0AEAC3}" destId="{52D2186B-815C-42A0-BB6B-0E15E84992C1}" srcOrd="4" destOrd="0" presId="urn:microsoft.com/office/officeart/2005/8/layout/process1"/>
    <dgm:cxn modelId="{5082DC5F-AEC8-464C-AF5D-5D4D29A4B186}" type="presParOf" srcId="{9269180E-DBD6-4AD7-BAFF-C4729E0AEAC3}" destId="{4B3E3F57-E341-4B5A-B089-742A8D83EFE1}" srcOrd="5" destOrd="0" presId="urn:microsoft.com/office/officeart/2005/8/layout/process1"/>
    <dgm:cxn modelId="{9F4BB0F8-930C-4342-8400-99F30EF55FD3}" type="presParOf" srcId="{4B3E3F57-E341-4B5A-B089-742A8D83EFE1}" destId="{C60D4997-3E45-4AB1-A6C2-3A46BE27E608}" srcOrd="0" destOrd="0" presId="urn:microsoft.com/office/officeart/2005/8/layout/process1"/>
    <dgm:cxn modelId="{2DBE0FE7-753F-42AF-BEDF-AA81A5F9B19E}" type="presParOf" srcId="{9269180E-DBD6-4AD7-BAFF-C4729E0AEAC3}" destId="{1F1F0EBE-65CA-45B8-8592-FC43D50B8404}" srcOrd="6" destOrd="0" presId="urn:microsoft.com/office/officeart/2005/8/layout/process1"/>
    <dgm:cxn modelId="{6C1B7FE2-0ACD-48A1-9B7B-2D89A9D1903E}" type="presParOf" srcId="{9269180E-DBD6-4AD7-BAFF-C4729E0AEAC3}" destId="{33390F96-7FD6-4F02-A389-1F375E0343C3}" srcOrd="7" destOrd="0" presId="urn:microsoft.com/office/officeart/2005/8/layout/process1"/>
    <dgm:cxn modelId="{79607D7B-E0D1-410B-9D08-B9D60B87B108}" type="presParOf" srcId="{33390F96-7FD6-4F02-A389-1F375E0343C3}" destId="{F403344F-D54E-4207-A320-AFF7DD5361B9}" srcOrd="0" destOrd="0" presId="urn:microsoft.com/office/officeart/2005/8/layout/process1"/>
    <dgm:cxn modelId="{D4002192-E971-4E8D-A0F4-B137907E1FD1}" type="presParOf" srcId="{9269180E-DBD6-4AD7-BAFF-C4729E0AEAC3}" destId="{46ADFA6A-0D28-4889-8A2A-81158424F4C2}"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BFFD39-CC26-4953-83AE-BD0395B15644}"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ru-RU"/>
        </a:p>
      </dgm:t>
    </dgm:pt>
    <dgm:pt modelId="{A052D996-14A2-489E-A1AB-066FE4444B01}">
      <dgm:prSet phldrT="[Текст]" custT="1"/>
      <dgm:spPr/>
      <dgm:t>
        <a:bodyPr/>
        <a:lstStyle/>
        <a:p>
          <a:r>
            <a:rPr lang="en-US" sz="1600" dirty="0" smtClean="0">
              <a:latin typeface="Palatino Linotype" panose="02040502050505030304" pitchFamily="18" charset="0"/>
              <a:cs typeface="Times New Roman" panose="02020603050405020304" pitchFamily="18" charset="0"/>
            </a:rPr>
            <a:t>Pharmacological activity</a:t>
          </a:r>
          <a:endParaRPr lang="ru-RU" sz="1600" dirty="0">
            <a:latin typeface="Palatino Linotype" panose="02040502050505030304" pitchFamily="18" charset="0"/>
            <a:cs typeface="Times New Roman" panose="02020603050405020304" pitchFamily="18" charset="0"/>
          </a:endParaRPr>
        </a:p>
      </dgm:t>
    </dgm:pt>
    <dgm:pt modelId="{76B9A276-E436-4E88-9DA0-7589962DF0C5}" type="parTrans" cxnId="{A8EEF823-4F59-4F94-B619-908DA59AC5BC}">
      <dgm:prSet/>
      <dgm:spPr/>
      <dgm:t>
        <a:bodyPr/>
        <a:lstStyle/>
        <a:p>
          <a:endParaRPr lang="ru-RU" sz="1600">
            <a:latin typeface="Palatino Linotype" panose="02040502050505030304" pitchFamily="18" charset="0"/>
          </a:endParaRPr>
        </a:p>
      </dgm:t>
    </dgm:pt>
    <dgm:pt modelId="{1DF6D3C6-35C7-4F22-9483-8A08F3A62DF6}" type="sibTrans" cxnId="{A8EEF823-4F59-4F94-B619-908DA59AC5BC}">
      <dgm:prSet/>
      <dgm:spPr/>
      <dgm:t>
        <a:bodyPr/>
        <a:lstStyle/>
        <a:p>
          <a:endParaRPr lang="ru-RU" sz="1600">
            <a:latin typeface="Palatino Linotype" panose="02040502050505030304" pitchFamily="18" charset="0"/>
          </a:endParaRPr>
        </a:p>
      </dgm:t>
    </dgm:pt>
    <dgm:pt modelId="{47B65CA1-FD99-4539-A384-E57F6496D75F}">
      <dgm:prSet phldrT="[Текст]" custT="1"/>
      <dgm:spPr/>
      <dgm:t>
        <a:bodyPr/>
        <a:lstStyle/>
        <a:p>
          <a:r>
            <a:rPr lang="en-US" sz="1600" b="1" dirty="0" smtClean="0">
              <a:solidFill>
                <a:schemeClr val="accent1">
                  <a:lumMod val="50000"/>
                </a:schemeClr>
              </a:solidFill>
              <a:latin typeface="Palatino Linotype" panose="02040502050505030304" pitchFamily="18" charset="0"/>
              <a:cs typeface="Times New Roman" panose="02020603050405020304" pitchFamily="18" charset="0"/>
            </a:rPr>
            <a:t>Anticonvulsant</a:t>
          </a:r>
          <a:endParaRPr lang="ru-RU" sz="1600" b="1" dirty="0">
            <a:solidFill>
              <a:schemeClr val="accent1">
                <a:lumMod val="50000"/>
              </a:schemeClr>
            </a:solidFill>
            <a:latin typeface="Palatino Linotype" panose="02040502050505030304" pitchFamily="18" charset="0"/>
            <a:cs typeface="Times New Roman" panose="02020603050405020304" pitchFamily="18" charset="0"/>
          </a:endParaRPr>
        </a:p>
      </dgm:t>
    </dgm:pt>
    <dgm:pt modelId="{4CB019BF-8FA3-4337-AB60-E043AD9250F1}" type="parTrans" cxnId="{6C30F267-2E0A-4C10-B796-B9D1213FA2DC}">
      <dgm:prSet/>
      <dgm:spPr/>
      <dgm:t>
        <a:bodyPr/>
        <a:lstStyle/>
        <a:p>
          <a:endParaRPr lang="ru-RU" sz="1600">
            <a:latin typeface="Palatino Linotype" panose="02040502050505030304" pitchFamily="18" charset="0"/>
          </a:endParaRPr>
        </a:p>
      </dgm:t>
    </dgm:pt>
    <dgm:pt modelId="{4B1CA085-821A-463F-B4C9-374D721AE110}" type="sibTrans" cxnId="{6C30F267-2E0A-4C10-B796-B9D1213FA2DC}">
      <dgm:prSet/>
      <dgm:spPr/>
      <dgm:t>
        <a:bodyPr/>
        <a:lstStyle/>
        <a:p>
          <a:endParaRPr lang="ru-RU" sz="1600">
            <a:latin typeface="Palatino Linotype" panose="02040502050505030304" pitchFamily="18" charset="0"/>
          </a:endParaRPr>
        </a:p>
      </dgm:t>
    </dgm:pt>
    <dgm:pt modelId="{83C82953-7DEC-4307-9951-ED4BA1C6189E}">
      <dgm:prSet phldrT="[Текст]" custT="1"/>
      <dgm:spPr/>
      <dgm:t>
        <a:bodyPr/>
        <a:lstStyle/>
        <a:p>
          <a:r>
            <a:rPr lang="en-US" sz="1600" dirty="0" smtClean="0">
              <a:latin typeface="Palatino Linotype" panose="02040502050505030304" pitchFamily="18" charset="0"/>
              <a:cs typeface="Times New Roman" panose="02020603050405020304" pitchFamily="18" charset="0"/>
            </a:rPr>
            <a:t>Pentylenetetrazole test</a:t>
          </a:r>
          <a:endParaRPr lang="ru-RU" sz="1600" dirty="0">
            <a:latin typeface="Palatino Linotype" panose="02040502050505030304" pitchFamily="18" charset="0"/>
            <a:cs typeface="Times New Roman" panose="02020603050405020304" pitchFamily="18" charset="0"/>
          </a:endParaRPr>
        </a:p>
      </dgm:t>
    </dgm:pt>
    <dgm:pt modelId="{BF09DF6F-C785-468A-A382-9A8974C14C8F}" type="parTrans" cxnId="{E0E53B3B-2510-4B08-9E74-636022E0FDF6}">
      <dgm:prSet/>
      <dgm:spPr/>
      <dgm:t>
        <a:bodyPr/>
        <a:lstStyle/>
        <a:p>
          <a:endParaRPr lang="ru-RU" sz="1600">
            <a:latin typeface="Palatino Linotype" panose="02040502050505030304" pitchFamily="18" charset="0"/>
          </a:endParaRPr>
        </a:p>
      </dgm:t>
    </dgm:pt>
    <dgm:pt modelId="{A40B821D-D2FE-480F-8722-8DFC2B1FBE3A}" type="sibTrans" cxnId="{E0E53B3B-2510-4B08-9E74-636022E0FDF6}">
      <dgm:prSet/>
      <dgm:spPr/>
      <dgm:t>
        <a:bodyPr/>
        <a:lstStyle/>
        <a:p>
          <a:endParaRPr lang="ru-RU" sz="1600">
            <a:latin typeface="Palatino Linotype" panose="02040502050505030304" pitchFamily="18" charset="0"/>
          </a:endParaRPr>
        </a:p>
      </dgm:t>
    </dgm:pt>
    <dgm:pt modelId="{13E03AAB-B352-46E2-9115-7B1E7024B071}">
      <dgm:prSet phldrT="[Текст]" custT="1"/>
      <dgm:spPr/>
      <dgm:t>
        <a:bodyPr/>
        <a:lstStyle/>
        <a:p>
          <a:r>
            <a:rPr lang="en-US" sz="1600" b="1" dirty="0" smtClean="0">
              <a:solidFill>
                <a:schemeClr val="accent1">
                  <a:lumMod val="50000"/>
                </a:schemeClr>
              </a:solidFill>
              <a:latin typeface="Palatino Linotype" panose="02040502050505030304" pitchFamily="18" charset="0"/>
              <a:cs typeface="Times New Roman" panose="02020603050405020304" pitchFamily="18" charset="0"/>
            </a:rPr>
            <a:t>Analgesic</a:t>
          </a:r>
          <a:endParaRPr lang="ru-RU" sz="1600" b="1" dirty="0">
            <a:solidFill>
              <a:schemeClr val="accent1">
                <a:lumMod val="50000"/>
              </a:schemeClr>
            </a:solidFill>
            <a:latin typeface="Palatino Linotype" panose="02040502050505030304" pitchFamily="18" charset="0"/>
            <a:cs typeface="Times New Roman" panose="02020603050405020304" pitchFamily="18" charset="0"/>
          </a:endParaRPr>
        </a:p>
      </dgm:t>
    </dgm:pt>
    <dgm:pt modelId="{1145A809-47F0-42C9-8706-5B581D2531AF}" type="parTrans" cxnId="{EB4F0C72-CA86-4BA3-B6BB-00498E0546ED}">
      <dgm:prSet/>
      <dgm:spPr/>
      <dgm:t>
        <a:bodyPr/>
        <a:lstStyle/>
        <a:p>
          <a:endParaRPr lang="ru-RU" sz="1600">
            <a:latin typeface="Palatino Linotype" panose="02040502050505030304" pitchFamily="18" charset="0"/>
          </a:endParaRPr>
        </a:p>
      </dgm:t>
    </dgm:pt>
    <dgm:pt modelId="{E4FA4A46-C4DC-4F6C-A598-8AE60FE7BAA9}" type="sibTrans" cxnId="{EB4F0C72-CA86-4BA3-B6BB-00498E0546ED}">
      <dgm:prSet/>
      <dgm:spPr/>
      <dgm:t>
        <a:bodyPr/>
        <a:lstStyle/>
        <a:p>
          <a:endParaRPr lang="ru-RU" sz="1600">
            <a:latin typeface="Palatino Linotype" panose="02040502050505030304" pitchFamily="18" charset="0"/>
          </a:endParaRPr>
        </a:p>
      </dgm:t>
    </dgm:pt>
    <dgm:pt modelId="{4A8586A9-3140-4C3C-9CF9-D8A95D7F8D9E}">
      <dgm:prSet phldrT="[Текст]" custT="1"/>
      <dgm:spPr/>
      <dgm:t>
        <a:bodyPr/>
        <a:lstStyle/>
        <a:p>
          <a:r>
            <a:rPr lang="en-US" sz="1600" dirty="0" smtClean="0">
              <a:latin typeface="Palatino Linotype" panose="02040502050505030304" pitchFamily="18" charset="0"/>
              <a:cs typeface="Times New Roman" panose="02020603050405020304" pitchFamily="18" charset="0"/>
            </a:rPr>
            <a:t>Chemical-induced pain</a:t>
          </a:r>
          <a:endParaRPr lang="ru-RU" sz="1600" dirty="0">
            <a:latin typeface="Palatino Linotype" panose="02040502050505030304" pitchFamily="18" charset="0"/>
            <a:cs typeface="Times New Roman" panose="02020603050405020304" pitchFamily="18" charset="0"/>
          </a:endParaRPr>
        </a:p>
      </dgm:t>
    </dgm:pt>
    <dgm:pt modelId="{0A185EEC-9B6B-44C3-AFD1-454DE2BC0B4C}" type="parTrans" cxnId="{E993E8AF-20E9-4356-92DF-18DA5C338388}">
      <dgm:prSet/>
      <dgm:spPr/>
      <dgm:t>
        <a:bodyPr/>
        <a:lstStyle/>
        <a:p>
          <a:endParaRPr lang="ru-RU" sz="1600">
            <a:latin typeface="Palatino Linotype" panose="02040502050505030304" pitchFamily="18" charset="0"/>
          </a:endParaRPr>
        </a:p>
      </dgm:t>
    </dgm:pt>
    <dgm:pt modelId="{6A4C3F9C-241A-40E0-89EE-AC1F9CD57E4D}" type="sibTrans" cxnId="{E993E8AF-20E9-4356-92DF-18DA5C338388}">
      <dgm:prSet/>
      <dgm:spPr/>
      <dgm:t>
        <a:bodyPr/>
        <a:lstStyle/>
        <a:p>
          <a:endParaRPr lang="ru-RU" sz="1600">
            <a:latin typeface="Palatino Linotype" panose="02040502050505030304" pitchFamily="18" charset="0"/>
          </a:endParaRPr>
        </a:p>
      </dgm:t>
    </dgm:pt>
    <dgm:pt modelId="{D53C7FAB-22CD-43DC-9867-8829CE8AA795}">
      <dgm:prSet custT="1"/>
      <dgm:spPr/>
      <dgm:t>
        <a:bodyPr/>
        <a:lstStyle/>
        <a:p>
          <a:r>
            <a:rPr lang="en-US" sz="1600" dirty="0" smtClean="0">
              <a:latin typeface="Palatino Linotype" panose="02040502050505030304" pitchFamily="18" charset="0"/>
              <a:cs typeface="Times New Roman" panose="02020603050405020304" pitchFamily="18" charset="0"/>
            </a:rPr>
            <a:t>Thermal-induced pain</a:t>
          </a:r>
          <a:endParaRPr lang="ru-RU" sz="1600" dirty="0">
            <a:latin typeface="Palatino Linotype" panose="02040502050505030304" pitchFamily="18" charset="0"/>
            <a:cs typeface="Times New Roman" panose="02020603050405020304" pitchFamily="18" charset="0"/>
          </a:endParaRPr>
        </a:p>
      </dgm:t>
    </dgm:pt>
    <dgm:pt modelId="{AA1C768D-0B8D-4974-B398-349A5F56C9F5}" type="parTrans" cxnId="{049080C4-8A49-46D2-9069-ACDB2CB9CA64}">
      <dgm:prSet/>
      <dgm:spPr/>
      <dgm:t>
        <a:bodyPr/>
        <a:lstStyle/>
        <a:p>
          <a:endParaRPr lang="ru-RU" sz="1600">
            <a:latin typeface="Palatino Linotype" panose="02040502050505030304" pitchFamily="18" charset="0"/>
          </a:endParaRPr>
        </a:p>
      </dgm:t>
    </dgm:pt>
    <dgm:pt modelId="{854A547B-CF98-4669-BF2C-ADF858C9BFC4}" type="sibTrans" cxnId="{049080C4-8A49-46D2-9069-ACDB2CB9CA64}">
      <dgm:prSet/>
      <dgm:spPr/>
      <dgm:t>
        <a:bodyPr/>
        <a:lstStyle/>
        <a:p>
          <a:endParaRPr lang="ru-RU" sz="1600">
            <a:latin typeface="Palatino Linotype" panose="02040502050505030304" pitchFamily="18" charset="0"/>
          </a:endParaRPr>
        </a:p>
      </dgm:t>
    </dgm:pt>
    <dgm:pt modelId="{FC0B153B-FBCE-4E13-8C1D-3D3A5E12CD05}">
      <dgm:prSet custT="1"/>
      <dgm:spPr/>
      <dgm:t>
        <a:bodyPr/>
        <a:lstStyle/>
        <a:p>
          <a:r>
            <a:rPr lang="en-US" sz="1600" dirty="0" smtClean="0">
              <a:latin typeface="Palatino Linotype" panose="02040502050505030304" pitchFamily="18" charset="0"/>
              <a:cs typeface="Times New Roman" panose="02020603050405020304" pitchFamily="18" charset="0"/>
            </a:rPr>
            <a:t>Maximal electroshock seizures </a:t>
          </a:r>
          <a:endParaRPr lang="ru-RU" sz="1600" dirty="0">
            <a:latin typeface="Palatino Linotype" panose="02040502050505030304" pitchFamily="18" charset="0"/>
          </a:endParaRPr>
        </a:p>
      </dgm:t>
    </dgm:pt>
    <dgm:pt modelId="{C4BBE2C1-4220-491D-97B3-74C03013DF95}" type="parTrans" cxnId="{B476D659-7122-485D-BF70-309CAB4ACB08}">
      <dgm:prSet/>
      <dgm:spPr/>
      <dgm:t>
        <a:bodyPr/>
        <a:lstStyle/>
        <a:p>
          <a:endParaRPr lang="ru-RU" sz="1600">
            <a:latin typeface="Palatino Linotype" panose="02040502050505030304" pitchFamily="18" charset="0"/>
          </a:endParaRPr>
        </a:p>
      </dgm:t>
    </dgm:pt>
    <dgm:pt modelId="{FAFFC4A7-8260-453E-8150-88B590D223DE}" type="sibTrans" cxnId="{B476D659-7122-485D-BF70-309CAB4ACB08}">
      <dgm:prSet/>
      <dgm:spPr/>
      <dgm:t>
        <a:bodyPr/>
        <a:lstStyle/>
        <a:p>
          <a:endParaRPr lang="ru-RU" sz="1600">
            <a:latin typeface="Palatino Linotype" panose="02040502050505030304" pitchFamily="18" charset="0"/>
          </a:endParaRPr>
        </a:p>
      </dgm:t>
    </dgm:pt>
    <dgm:pt modelId="{6AA31DD4-4EFE-49F1-9746-CA3E3DC31585}" type="pres">
      <dgm:prSet presAssocID="{15BFFD39-CC26-4953-83AE-BD0395B15644}" presName="hierChild1" presStyleCnt="0">
        <dgm:presLayoutVars>
          <dgm:chPref val="1"/>
          <dgm:dir/>
          <dgm:animOne val="branch"/>
          <dgm:animLvl val="lvl"/>
          <dgm:resizeHandles/>
        </dgm:presLayoutVars>
      </dgm:prSet>
      <dgm:spPr/>
      <dgm:t>
        <a:bodyPr/>
        <a:lstStyle/>
        <a:p>
          <a:endParaRPr lang="ru-RU"/>
        </a:p>
      </dgm:t>
    </dgm:pt>
    <dgm:pt modelId="{E1C93888-4252-4982-9F02-85558C286DFD}" type="pres">
      <dgm:prSet presAssocID="{A052D996-14A2-489E-A1AB-066FE4444B01}" presName="hierRoot1" presStyleCnt="0"/>
      <dgm:spPr/>
    </dgm:pt>
    <dgm:pt modelId="{ECA8D586-2E1C-4A1B-8F11-D0B3B2333E80}" type="pres">
      <dgm:prSet presAssocID="{A052D996-14A2-489E-A1AB-066FE4444B01}" presName="composite" presStyleCnt="0"/>
      <dgm:spPr/>
    </dgm:pt>
    <dgm:pt modelId="{20E000A8-F554-4D4C-B640-D15879212830}" type="pres">
      <dgm:prSet presAssocID="{A052D996-14A2-489E-A1AB-066FE4444B01}" presName="background" presStyleLbl="node0" presStyleIdx="0" presStyleCnt="1"/>
      <dgm:spPr/>
    </dgm:pt>
    <dgm:pt modelId="{380B4A2D-BEE9-4045-8B66-E049FBC750B2}" type="pres">
      <dgm:prSet presAssocID="{A052D996-14A2-489E-A1AB-066FE4444B01}" presName="text" presStyleLbl="fgAcc0" presStyleIdx="0" presStyleCnt="1" custScaleX="180665">
        <dgm:presLayoutVars>
          <dgm:chPref val="3"/>
        </dgm:presLayoutVars>
      </dgm:prSet>
      <dgm:spPr/>
      <dgm:t>
        <a:bodyPr/>
        <a:lstStyle/>
        <a:p>
          <a:endParaRPr lang="ru-RU"/>
        </a:p>
      </dgm:t>
    </dgm:pt>
    <dgm:pt modelId="{BD7AD4CC-DD5E-4D72-ABF5-564B03031C90}" type="pres">
      <dgm:prSet presAssocID="{A052D996-14A2-489E-A1AB-066FE4444B01}" presName="hierChild2" presStyleCnt="0"/>
      <dgm:spPr/>
    </dgm:pt>
    <dgm:pt modelId="{298C757D-D331-4864-96A5-6F856BC882C0}" type="pres">
      <dgm:prSet presAssocID="{4CB019BF-8FA3-4337-AB60-E043AD9250F1}" presName="Name10" presStyleLbl="parChTrans1D2" presStyleIdx="0" presStyleCnt="2"/>
      <dgm:spPr/>
      <dgm:t>
        <a:bodyPr/>
        <a:lstStyle/>
        <a:p>
          <a:endParaRPr lang="ru-RU"/>
        </a:p>
      </dgm:t>
    </dgm:pt>
    <dgm:pt modelId="{79333090-87DA-4F2D-8DD5-5B612A70DAC5}" type="pres">
      <dgm:prSet presAssocID="{47B65CA1-FD99-4539-A384-E57F6496D75F}" presName="hierRoot2" presStyleCnt="0"/>
      <dgm:spPr/>
    </dgm:pt>
    <dgm:pt modelId="{E361A630-74B3-446B-A863-BA1EF4A78F12}" type="pres">
      <dgm:prSet presAssocID="{47B65CA1-FD99-4539-A384-E57F6496D75F}" presName="composite2" presStyleCnt="0"/>
      <dgm:spPr/>
    </dgm:pt>
    <dgm:pt modelId="{FCB7910C-C075-4DAF-BB60-C85C2EF13926}" type="pres">
      <dgm:prSet presAssocID="{47B65CA1-FD99-4539-A384-E57F6496D75F}" presName="background2" presStyleLbl="node2" presStyleIdx="0" presStyleCnt="2"/>
      <dgm:spPr/>
    </dgm:pt>
    <dgm:pt modelId="{D279CB7E-F472-4D07-A223-FE7194E90B46}" type="pres">
      <dgm:prSet presAssocID="{47B65CA1-FD99-4539-A384-E57F6496D75F}" presName="text2" presStyleLbl="fgAcc2" presStyleIdx="0" presStyleCnt="2" custScaleX="165382">
        <dgm:presLayoutVars>
          <dgm:chPref val="3"/>
        </dgm:presLayoutVars>
      </dgm:prSet>
      <dgm:spPr/>
      <dgm:t>
        <a:bodyPr/>
        <a:lstStyle/>
        <a:p>
          <a:endParaRPr lang="ru-RU"/>
        </a:p>
      </dgm:t>
    </dgm:pt>
    <dgm:pt modelId="{EC85FC59-F283-4B20-B29D-7CDEA2FF70DD}" type="pres">
      <dgm:prSet presAssocID="{47B65CA1-FD99-4539-A384-E57F6496D75F}" presName="hierChild3" presStyleCnt="0"/>
      <dgm:spPr/>
    </dgm:pt>
    <dgm:pt modelId="{639DF056-B4D5-4F1C-BB65-A4CBBAF599A2}" type="pres">
      <dgm:prSet presAssocID="{BF09DF6F-C785-468A-A382-9A8974C14C8F}" presName="Name17" presStyleLbl="parChTrans1D3" presStyleIdx="0" presStyleCnt="4"/>
      <dgm:spPr/>
      <dgm:t>
        <a:bodyPr/>
        <a:lstStyle/>
        <a:p>
          <a:endParaRPr lang="ru-RU"/>
        </a:p>
      </dgm:t>
    </dgm:pt>
    <dgm:pt modelId="{ECA66CEE-4247-484B-9236-D39ED252CB62}" type="pres">
      <dgm:prSet presAssocID="{83C82953-7DEC-4307-9951-ED4BA1C6189E}" presName="hierRoot3" presStyleCnt="0"/>
      <dgm:spPr/>
    </dgm:pt>
    <dgm:pt modelId="{2C7CEEEB-EB69-4D35-8834-DD89D9F26D86}" type="pres">
      <dgm:prSet presAssocID="{83C82953-7DEC-4307-9951-ED4BA1C6189E}" presName="composite3" presStyleCnt="0"/>
      <dgm:spPr/>
    </dgm:pt>
    <dgm:pt modelId="{D56CAEC5-93B3-4439-946A-ACB8BC9F5500}" type="pres">
      <dgm:prSet presAssocID="{83C82953-7DEC-4307-9951-ED4BA1C6189E}" presName="background3" presStyleLbl="node3" presStyleIdx="0" presStyleCnt="4"/>
      <dgm:spPr/>
    </dgm:pt>
    <dgm:pt modelId="{72D474D8-DAD7-4DFE-B357-5BFA5F5210C4}" type="pres">
      <dgm:prSet presAssocID="{83C82953-7DEC-4307-9951-ED4BA1C6189E}" presName="text3" presStyleLbl="fgAcc3" presStyleIdx="0" presStyleCnt="4" custScaleX="200032" custScaleY="135915">
        <dgm:presLayoutVars>
          <dgm:chPref val="3"/>
        </dgm:presLayoutVars>
      </dgm:prSet>
      <dgm:spPr/>
      <dgm:t>
        <a:bodyPr/>
        <a:lstStyle/>
        <a:p>
          <a:endParaRPr lang="ru-RU"/>
        </a:p>
      </dgm:t>
    </dgm:pt>
    <dgm:pt modelId="{BEA397B8-7911-4A08-A1A2-4F624C2BAFBA}" type="pres">
      <dgm:prSet presAssocID="{83C82953-7DEC-4307-9951-ED4BA1C6189E}" presName="hierChild4" presStyleCnt="0"/>
      <dgm:spPr/>
    </dgm:pt>
    <dgm:pt modelId="{41F10B02-35AD-401B-A7D0-EDB75B1B1006}" type="pres">
      <dgm:prSet presAssocID="{C4BBE2C1-4220-491D-97B3-74C03013DF95}" presName="Name17" presStyleLbl="parChTrans1D3" presStyleIdx="1" presStyleCnt="4"/>
      <dgm:spPr/>
      <dgm:t>
        <a:bodyPr/>
        <a:lstStyle/>
        <a:p>
          <a:endParaRPr lang="ru-RU"/>
        </a:p>
      </dgm:t>
    </dgm:pt>
    <dgm:pt modelId="{342396B7-14E4-44CE-97D4-38D150B22C20}" type="pres">
      <dgm:prSet presAssocID="{FC0B153B-FBCE-4E13-8C1D-3D3A5E12CD05}" presName="hierRoot3" presStyleCnt="0"/>
      <dgm:spPr/>
    </dgm:pt>
    <dgm:pt modelId="{A0F1B17E-EDEC-4520-8C3A-A8BE0656BF75}" type="pres">
      <dgm:prSet presAssocID="{FC0B153B-FBCE-4E13-8C1D-3D3A5E12CD05}" presName="composite3" presStyleCnt="0"/>
      <dgm:spPr/>
    </dgm:pt>
    <dgm:pt modelId="{3FF0A63D-3BE3-4BDB-8DC4-F3001DC03F0C}" type="pres">
      <dgm:prSet presAssocID="{FC0B153B-FBCE-4E13-8C1D-3D3A5E12CD05}" presName="background3" presStyleLbl="node3" presStyleIdx="1" presStyleCnt="4"/>
      <dgm:spPr/>
    </dgm:pt>
    <dgm:pt modelId="{313846E1-6187-4333-972D-1A87D2B4D806}" type="pres">
      <dgm:prSet presAssocID="{FC0B153B-FBCE-4E13-8C1D-3D3A5E12CD05}" presName="text3" presStyleLbl="fgAcc3" presStyleIdx="1" presStyleCnt="4" custScaleX="200633" custScaleY="130027">
        <dgm:presLayoutVars>
          <dgm:chPref val="3"/>
        </dgm:presLayoutVars>
      </dgm:prSet>
      <dgm:spPr/>
      <dgm:t>
        <a:bodyPr/>
        <a:lstStyle/>
        <a:p>
          <a:endParaRPr lang="ru-RU"/>
        </a:p>
      </dgm:t>
    </dgm:pt>
    <dgm:pt modelId="{66C18BFA-2C03-4451-BA82-DDE373AD99BD}" type="pres">
      <dgm:prSet presAssocID="{FC0B153B-FBCE-4E13-8C1D-3D3A5E12CD05}" presName="hierChild4" presStyleCnt="0"/>
      <dgm:spPr/>
    </dgm:pt>
    <dgm:pt modelId="{063D133C-DA5F-44AB-A01C-E80F66365796}" type="pres">
      <dgm:prSet presAssocID="{1145A809-47F0-42C9-8706-5B581D2531AF}" presName="Name10" presStyleLbl="parChTrans1D2" presStyleIdx="1" presStyleCnt="2"/>
      <dgm:spPr/>
      <dgm:t>
        <a:bodyPr/>
        <a:lstStyle/>
        <a:p>
          <a:endParaRPr lang="ru-RU"/>
        </a:p>
      </dgm:t>
    </dgm:pt>
    <dgm:pt modelId="{6D7E7B51-3F19-4935-8C3C-2F2F48E507AD}" type="pres">
      <dgm:prSet presAssocID="{13E03AAB-B352-46E2-9115-7B1E7024B071}" presName="hierRoot2" presStyleCnt="0"/>
      <dgm:spPr/>
    </dgm:pt>
    <dgm:pt modelId="{5C40C81A-4A9A-4D73-BB8F-B235E0CFCE2D}" type="pres">
      <dgm:prSet presAssocID="{13E03AAB-B352-46E2-9115-7B1E7024B071}" presName="composite2" presStyleCnt="0"/>
      <dgm:spPr/>
    </dgm:pt>
    <dgm:pt modelId="{BEDADCEB-A059-4909-B5DA-A21C11BF1C7A}" type="pres">
      <dgm:prSet presAssocID="{13E03AAB-B352-46E2-9115-7B1E7024B071}" presName="background2" presStyleLbl="node2" presStyleIdx="1" presStyleCnt="2"/>
      <dgm:spPr/>
    </dgm:pt>
    <dgm:pt modelId="{AE8A6ED9-9707-448B-801D-3CB21A4CE511}" type="pres">
      <dgm:prSet presAssocID="{13E03AAB-B352-46E2-9115-7B1E7024B071}" presName="text2" presStyleLbl="fgAcc2" presStyleIdx="1" presStyleCnt="2" custScaleX="121419">
        <dgm:presLayoutVars>
          <dgm:chPref val="3"/>
        </dgm:presLayoutVars>
      </dgm:prSet>
      <dgm:spPr/>
      <dgm:t>
        <a:bodyPr/>
        <a:lstStyle/>
        <a:p>
          <a:endParaRPr lang="ru-RU"/>
        </a:p>
      </dgm:t>
    </dgm:pt>
    <dgm:pt modelId="{1725F32D-D9F1-4D61-B543-017CCA464A7D}" type="pres">
      <dgm:prSet presAssocID="{13E03AAB-B352-46E2-9115-7B1E7024B071}" presName="hierChild3" presStyleCnt="0"/>
      <dgm:spPr/>
    </dgm:pt>
    <dgm:pt modelId="{43D454D7-6227-479C-9D52-571FE3425A99}" type="pres">
      <dgm:prSet presAssocID="{0A185EEC-9B6B-44C3-AFD1-454DE2BC0B4C}" presName="Name17" presStyleLbl="parChTrans1D3" presStyleIdx="2" presStyleCnt="4"/>
      <dgm:spPr/>
      <dgm:t>
        <a:bodyPr/>
        <a:lstStyle/>
        <a:p>
          <a:endParaRPr lang="ru-RU"/>
        </a:p>
      </dgm:t>
    </dgm:pt>
    <dgm:pt modelId="{F377114B-7CC8-40F8-990D-CAF8F2CBC460}" type="pres">
      <dgm:prSet presAssocID="{4A8586A9-3140-4C3C-9CF9-D8A95D7F8D9E}" presName="hierRoot3" presStyleCnt="0"/>
      <dgm:spPr/>
    </dgm:pt>
    <dgm:pt modelId="{A2D8A970-2C38-40A0-9504-A97B9662E784}" type="pres">
      <dgm:prSet presAssocID="{4A8586A9-3140-4C3C-9CF9-D8A95D7F8D9E}" presName="composite3" presStyleCnt="0"/>
      <dgm:spPr/>
    </dgm:pt>
    <dgm:pt modelId="{0D1BA41E-AADD-4D84-9D08-639A74753BE6}" type="pres">
      <dgm:prSet presAssocID="{4A8586A9-3140-4C3C-9CF9-D8A95D7F8D9E}" presName="background3" presStyleLbl="node3" presStyleIdx="2" presStyleCnt="4"/>
      <dgm:spPr/>
    </dgm:pt>
    <dgm:pt modelId="{98D9C8BC-FCC8-4ABB-8931-5358548E98A7}" type="pres">
      <dgm:prSet presAssocID="{4A8586A9-3140-4C3C-9CF9-D8A95D7F8D9E}" presName="text3" presStyleLbl="fgAcc3" presStyleIdx="2" presStyleCnt="4" custScaleX="190781" custScaleY="141802">
        <dgm:presLayoutVars>
          <dgm:chPref val="3"/>
        </dgm:presLayoutVars>
      </dgm:prSet>
      <dgm:spPr/>
      <dgm:t>
        <a:bodyPr/>
        <a:lstStyle/>
        <a:p>
          <a:endParaRPr lang="ru-RU"/>
        </a:p>
      </dgm:t>
    </dgm:pt>
    <dgm:pt modelId="{9D69F3BE-E06A-4180-BDE7-9DB300D94F17}" type="pres">
      <dgm:prSet presAssocID="{4A8586A9-3140-4C3C-9CF9-D8A95D7F8D9E}" presName="hierChild4" presStyleCnt="0"/>
      <dgm:spPr/>
    </dgm:pt>
    <dgm:pt modelId="{F10A6F59-7EEE-4592-9657-37DA900D3074}" type="pres">
      <dgm:prSet presAssocID="{AA1C768D-0B8D-4974-B398-349A5F56C9F5}" presName="Name17" presStyleLbl="parChTrans1D3" presStyleIdx="3" presStyleCnt="4"/>
      <dgm:spPr/>
      <dgm:t>
        <a:bodyPr/>
        <a:lstStyle/>
        <a:p>
          <a:endParaRPr lang="ru-RU"/>
        </a:p>
      </dgm:t>
    </dgm:pt>
    <dgm:pt modelId="{86FDC060-CB86-4F5B-9463-2261E2637B15}" type="pres">
      <dgm:prSet presAssocID="{D53C7FAB-22CD-43DC-9867-8829CE8AA795}" presName="hierRoot3" presStyleCnt="0"/>
      <dgm:spPr/>
    </dgm:pt>
    <dgm:pt modelId="{26BC324E-8DDF-4D80-8002-8F3EA91D4E8C}" type="pres">
      <dgm:prSet presAssocID="{D53C7FAB-22CD-43DC-9867-8829CE8AA795}" presName="composite3" presStyleCnt="0"/>
      <dgm:spPr/>
    </dgm:pt>
    <dgm:pt modelId="{FEDA5E75-4095-42FE-B623-681233D30A3B}" type="pres">
      <dgm:prSet presAssocID="{D53C7FAB-22CD-43DC-9867-8829CE8AA795}" presName="background3" presStyleLbl="node3" presStyleIdx="3" presStyleCnt="4"/>
      <dgm:spPr/>
    </dgm:pt>
    <dgm:pt modelId="{CC866015-794A-402E-9D5B-DE709416A26F}" type="pres">
      <dgm:prSet presAssocID="{D53C7FAB-22CD-43DC-9867-8829CE8AA795}" presName="text3" presStyleLbl="fgAcc3" presStyleIdx="3" presStyleCnt="4" custScaleX="201807" custScaleY="141802">
        <dgm:presLayoutVars>
          <dgm:chPref val="3"/>
        </dgm:presLayoutVars>
      </dgm:prSet>
      <dgm:spPr/>
      <dgm:t>
        <a:bodyPr/>
        <a:lstStyle/>
        <a:p>
          <a:endParaRPr lang="ru-RU"/>
        </a:p>
      </dgm:t>
    </dgm:pt>
    <dgm:pt modelId="{BFAF7AFE-00A6-4C09-BDF6-6B4A498A4E33}" type="pres">
      <dgm:prSet presAssocID="{D53C7FAB-22CD-43DC-9867-8829CE8AA795}" presName="hierChild4" presStyleCnt="0"/>
      <dgm:spPr/>
    </dgm:pt>
  </dgm:ptLst>
  <dgm:cxnLst>
    <dgm:cxn modelId="{22F0C0CD-85B9-4490-91A1-ED31FF8D97B0}" type="presOf" srcId="{BF09DF6F-C785-468A-A382-9A8974C14C8F}" destId="{639DF056-B4D5-4F1C-BB65-A4CBBAF599A2}" srcOrd="0" destOrd="0" presId="urn:microsoft.com/office/officeart/2005/8/layout/hierarchy1"/>
    <dgm:cxn modelId="{AF7ABC0A-B8F4-4084-9157-21D5F83392F7}" type="presOf" srcId="{83C82953-7DEC-4307-9951-ED4BA1C6189E}" destId="{72D474D8-DAD7-4DFE-B357-5BFA5F5210C4}" srcOrd="0" destOrd="0" presId="urn:microsoft.com/office/officeart/2005/8/layout/hierarchy1"/>
    <dgm:cxn modelId="{ED7BFEB3-607A-4C4C-9E1E-4E22E12ADEC1}" type="presOf" srcId="{0A185EEC-9B6B-44C3-AFD1-454DE2BC0B4C}" destId="{43D454D7-6227-479C-9D52-571FE3425A99}" srcOrd="0" destOrd="0" presId="urn:microsoft.com/office/officeart/2005/8/layout/hierarchy1"/>
    <dgm:cxn modelId="{37EBDAA2-7D24-4647-B530-75D04320D47D}" type="presOf" srcId="{4A8586A9-3140-4C3C-9CF9-D8A95D7F8D9E}" destId="{98D9C8BC-FCC8-4ABB-8931-5358548E98A7}" srcOrd="0" destOrd="0" presId="urn:microsoft.com/office/officeart/2005/8/layout/hierarchy1"/>
    <dgm:cxn modelId="{EB4F0C72-CA86-4BA3-B6BB-00498E0546ED}" srcId="{A052D996-14A2-489E-A1AB-066FE4444B01}" destId="{13E03AAB-B352-46E2-9115-7B1E7024B071}" srcOrd="1" destOrd="0" parTransId="{1145A809-47F0-42C9-8706-5B581D2531AF}" sibTransId="{E4FA4A46-C4DC-4F6C-A598-8AE60FE7BAA9}"/>
    <dgm:cxn modelId="{E0E53B3B-2510-4B08-9E74-636022E0FDF6}" srcId="{47B65CA1-FD99-4539-A384-E57F6496D75F}" destId="{83C82953-7DEC-4307-9951-ED4BA1C6189E}" srcOrd="0" destOrd="0" parTransId="{BF09DF6F-C785-468A-A382-9A8974C14C8F}" sibTransId="{A40B821D-D2FE-480F-8722-8DFC2B1FBE3A}"/>
    <dgm:cxn modelId="{6C30F267-2E0A-4C10-B796-B9D1213FA2DC}" srcId="{A052D996-14A2-489E-A1AB-066FE4444B01}" destId="{47B65CA1-FD99-4539-A384-E57F6496D75F}" srcOrd="0" destOrd="0" parTransId="{4CB019BF-8FA3-4337-AB60-E043AD9250F1}" sibTransId="{4B1CA085-821A-463F-B4C9-374D721AE110}"/>
    <dgm:cxn modelId="{7C1DE5DA-8F13-4F0C-953B-7F3CF052C8CD}" type="presOf" srcId="{AA1C768D-0B8D-4974-B398-349A5F56C9F5}" destId="{F10A6F59-7EEE-4592-9657-37DA900D3074}" srcOrd="0" destOrd="0" presId="urn:microsoft.com/office/officeart/2005/8/layout/hierarchy1"/>
    <dgm:cxn modelId="{329640AB-CB1A-4F78-92EF-F095AE59A2F5}" type="presOf" srcId="{D53C7FAB-22CD-43DC-9867-8829CE8AA795}" destId="{CC866015-794A-402E-9D5B-DE709416A26F}" srcOrd="0" destOrd="0" presId="urn:microsoft.com/office/officeart/2005/8/layout/hierarchy1"/>
    <dgm:cxn modelId="{CAF522F5-997B-495D-9DF2-98C95944C526}" type="presOf" srcId="{13E03AAB-B352-46E2-9115-7B1E7024B071}" destId="{AE8A6ED9-9707-448B-801D-3CB21A4CE511}" srcOrd="0" destOrd="0" presId="urn:microsoft.com/office/officeart/2005/8/layout/hierarchy1"/>
    <dgm:cxn modelId="{2588A56B-2151-422A-9A81-8B3C3780EFED}" type="presOf" srcId="{1145A809-47F0-42C9-8706-5B581D2531AF}" destId="{063D133C-DA5F-44AB-A01C-E80F66365796}" srcOrd="0" destOrd="0" presId="urn:microsoft.com/office/officeart/2005/8/layout/hierarchy1"/>
    <dgm:cxn modelId="{6DA69BB4-AB0C-4EBF-8C85-F560D42F96BF}" type="presOf" srcId="{FC0B153B-FBCE-4E13-8C1D-3D3A5E12CD05}" destId="{313846E1-6187-4333-972D-1A87D2B4D806}" srcOrd="0" destOrd="0" presId="urn:microsoft.com/office/officeart/2005/8/layout/hierarchy1"/>
    <dgm:cxn modelId="{E993E8AF-20E9-4356-92DF-18DA5C338388}" srcId="{13E03AAB-B352-46E2-9115-7B1E7024B071}" destId="{4A8586A9-3140-4C3C-9CF9-D8A95D7F8D9E}" srcOrd="0" destOrd="0" parTransId="{0A185EEC-9B6B-44C3-AFD1-454DE2BC0B4C}" sibTransId="{6A4C3F9C-241A-40E0-89EE-AC1F9CD57E4D}"/>
    <dgm:cxn modelId="{6207CD96-3C22-44EA-9A67-2DF5AD503BC7}" type="presOf" srcId="{15BFFD39-CC26-4953-83AE-BD0395B15644}" destId="{6AA31DD4-4EFE-49F1-9746-CA3E3DC31585}" srcOrd="0" destOrd="0" presId="urn:microsoft.com/office/officeart/2005/8/layout/hierarchy1"/>
    <dgm:cxn modelId="{049080C4-8A49-46D2-9069-ACDB2CB9CA64}" srcId="{13E03AAB-B352-46E2-9115-7B1E7024B071}" destId="{D53C7FAB-22CD-43DC-9867-8829CE8AA795}" srcOrd="1" destOrd="0" parTransId="{AA1C768D-0B8D-4974-B398-349A5F56C9F5}" sibTransId="{854A547B-CF98-4669-BF2C-ADF858C9BFC4}"/>
    <dgm:cxn modelId="{6F61801F-5CFB-42BE-BD28-377555668C33}" type="presOf" srcId="{A052D996-14A2-489E-A1AB-066FE4444B01}" destId="{380B4A2D-BEE9-4045-8B66-E049FBC750B2}" srcOrd="0" destOrd="0" presId="urn:microsoft.com/office/officeart/2005/8/layout/hierarchy1"/>
    <dgm:cxn modelId="{1F793BB8-C4BE-467D-9856-6DFCF0C3E888}" type="presOf" srcId="{C4BBE2C1-4220-491D-97B3-74C03013DF95}" destId="{41F10B02-35AD-401B-A7D0-EDB75B1B1006}" srcOrd="0" destOrd="0" presId="urn:microsoft.com/office/officeart/2005/8/layout/hierarchy1"/>
    <dgm:cxn modelId="{8F0AFDA9-87AD-4D2D-8E30-078C6B93688B}" type="presOf" srcId="{4CB019BF-8FA3-4337-AB60-E043AD9250F1}" destId="{298C757D-D331-4864-96A5-6F856BC882C0}" srcOrd="0" destOrd="0" presId="urn:microsoft.com/office/officeart/2005/8/layout/hierarchy1"/>
    <dgm:cxn modelId="{B476D659-7122-485D-BF70-309CAB4ACB08}" srcId="{47B65CA1-FD99-4539-A384-E57F6496D75F}" destId="{FC0B153B-FBCE-4E13-8C1D-3D3A5E12CD05}" srcOrd="1" destOrd="0" parTransId="{C4BBE2C1-4220-491D-97B3-74C03013DF95}" sibTransId="{FAFFC4A7-8260-453E-8150-88B590D223DE}"/>
    <dgm:cxn modelId="{EA5D6341-9D80-4269-9436-8D537FD9F500}" type="presOf" srcId="{47B65CA1-FD99-4539-A384-E57F6496D75F}" destId="{D279CB7E-F472-4D07-A223-FE7194E90B46}" srcOrd="0" destOrd="0" presId="urn:microsoft.com/office/officeart/2005/8/layout/hierarchy1"/>
    <dgm:cxn modelId="{A8EEF823-4F59-4F94-B619-908DA59AC5BC}" srcId="{15BFFD39-CC26-4953-83AE-BD0395B15644}" destId="{A052D996-14A2-489E-A1AB-066FE4444B01}" srcOrd="0" destOrd="0" parTransId="{76B9A276-E436-4E88-9DA0-7589962DF0C5}" sibTransId="{1DF6D3C6-35C7-4F22-9483-8A08F3A62DF6}"/>
    <dgm:cxn modelId="{A10EC4AD-A848-4847-9B20-0DF25AD3D924}" type="presParOf" srcId="{6AA31DD4-4EFE-49F1-9746-CA3E3DC31585}" destId="{E1C93888-4252-4982-9F02-85558C286DFD}" srcOrd="0" destOrd="0" presId="urn:microsoft.com/office/officeart/2005/8/layout/hierarchy1"/>
    <dgm:cxn modelId="{72DAF06E-FD5B-4063-9191-4E0BFA77A248}" type="presParOf" srcId="{E1C93888-4252-4982-9F02-85558C286DFD}" destId="{ECA8D586-2E1C-4A1B-8F11-D0B3B2333E80}" srcOrd="0" destOrd="0" presId="urn:microsoft.com/office/officeart/2005/8/layout/hierarchy1"/>
    <dgm:cxn modelId="{C9ED7D1D-609A-4A2E-B182-D7D5A482E2C3}" type="presParOf" srcId="{ECA8D586-2E1C-4A1B-8F11-D0B3B2333E80}" destId="{20E000A8-F554-4D4C-B640-D15879212830}" srcOrd="0" destOrd="0" presId="urn:microsoft.com/office/officeart/2005/8/layout/hierarchy1"/>
    <dgm:cxn modelId="{3DFF5A3D-4A2F-4005-9CA9-2735452050CF}" type="presParOf" srcId="{ECA8D586-2E1C-4A1B-8F11-D0B3B2333E80}" destId="{380B4A2D-BEE9-4045-8B66-E049FBC750B2}" srcOrd="1" destOrd="0" presId="urn:microsoft.com/office/officeart/2005/8/layout/hierarchy1"/>
    <dgm:cxn modelId="{2392961E-B4D6-4742-BBAA-7F595C363B72}" type="presParOf" srcId="{E1C93888-4252-4982-9F02-85558C286DFD}" destId="{BD7AD4CC-DD5E-4D72-ABF5-564B03031C90}" srcOrd="1" destOrd="0" presId="urn:microsoft.com/office/officeart/2005/8/layout/hierarchy1"/>
    <dgm:cxn modelId="{C5C54177-4E74-4672-94A9-6FC7EB34045C}" type="presParOf" srcId="{BD7AD4CC-DD5E-4D72-ABF5-564B03031C90}" destId="{298C757D-D331-4864-96A5-6F856BC882C0}" srcOrd="0" destOrd="0" presId="urn:microsoft.com/office/officeart/2005/8/layout/hierarchy1"/>
    <dgm:cxn modelId="{834715B5-4860-4A1D-9922-0FE3276F60A3}" type="presParOf" srcId="{BD7AD4CC-DD5E-4D72-ABF5-564B03031C90}" destId="{79333090-87DA-4F2D-8DD5-5B612A70DAC5}" srcOrd="1" destOrd="0" presId="urn:microsoft.com/office/officeart/2005/8/layout/hierarchy1"/>
    <dgm:cxn modelId="{ED95A9D8-2E7D-4F06-B644-EE53D51C6A5B}" type="presParOf" srcId="{79333090-87DA-4F2D-8DD5-5B612A70DAC5}" destId="{E361A630-74B3-446B-A863-BA1EF4A78F12}" srcOrd="0" destOrd="0" presId="urn:microsoft.com/office/officeart/2005/8/layout/hierarchy1"/>
    <dgm:cxn modelId="{9323C4C8-9333-4368-AAC8-4D57FA730CB9}" type="presParOf" srcId="{E361A630-74B3-446B-A863-BA1EF4A78F12}" destId="{FCB7910C-C075-4DAF-BB60-C85C2EF13926}" srcOrd="0" destOrd="0" presId="urn:microsoft.com/office/officeart/2005/8/layout/hierarchy1"/>
    <dgm:cxn modelId="{E23E1E69-2B88-4BAD-A122-43329A08F9A2}" type="presParOf" srcId="{E361A630-74B3-446B-A863-BA1EF4A78F12}" destId="{D279CB7E-F472-4D07-A223-FE7194E90B46}" srcOrd="1" destOrd="0" presId="urn:microsoft.com/office/officeart/2005/8/layout/hierarchy1"/>
    <dgm:cxn modelId="{80B54B29-3297-438A-8702-6DA2CA242392}" type="presParOf" srcId="{79333090-87DA-4F2D-8DD5-5B612A70DAC5}" destId="{EC85FC59-F283-4B20-B29D-7CDEA2FF70DD}" srcOrd="1" destOrd="0" presId="urn:microsoft.com/office/officeart/2005/8/layout/hierarchy1"/>
    <dgm:cxn modelId="{FE12F4AA-7FF8-4EBD-9917-3383D19377DA}" type="presParOf" srcId="{EC85FC59-F283-4B20-B29D-7CDEA2FF70DD}" destId="{639DF056-B4D5-4F1C-BB65-A4CBBAF599A2}" srcOrd="0" destOrd="0" presId="urn:microsoft.com/office/officeart/2005/8/layout/hierarchy1"/>
    <dgm:cxn modelId="{895A61D4-01BF-4218-9F5A-BA629464A403}" type="presParOf" srcId="{EC85FC59-F283-4B20-B29D-7CDEA2FF70DD}" destId="{ECA66CEE-4247-484B-9236-D39ED252CB62}" srcOrd="1" destOrd="0" presId="urn:microsoft.com/office/officeart/2005/8/layout/hierarchy1"/>
    <dgm:cxn modelId="{4249D340-787B-4F91-96A2-319206ACD448}" type="presParOf" srcId="{ECA66CEE-4247-484B-9236-D39ED252CB62}" destId="{2C7CEEEB-EB69-4D35-8834-DD89D9F26D86}" srcOrd="0" destOrd="0" presId="urn:microsoft.com/office/officeart/2005/8/layout/hierarchy1"/>
    <dgm:cxn modelId="{8F4EB1BC-73B9-4185-8338-F3BAEACE5CFD}" type="presParOf" srcId="{2C7CEEEB-EB69-4D35-8834-DD89D9F26D86}" destId="{D56CAEC5-93B3-4439-946A-ACB8BC9F5500}" srcOrd="0" destOrd="0" presId="urn:microsoft.com/office/officeart/2005/8/layout/hierarchy1"/>
    <dgm:cxn modelId="{B5CA976B-AE51-4AAB-A7EA-670A9E16AFBD}" type="presParOf" srcId="{2C7CEEEB-EB69-4D35-8834-DD89D9F26D86}" destId="{72D474D8-DAD7-4DFE-B357-5BFA5F5210C4}" srcOrd="1" destOrd="0" presId="urn:microsoft.com/office/officeart/2005/8/layout/hierarchy1"/>
    <dgm:cxn modelId="{87CD5A26-BD54-4419-B7E6-E78B1361142F}" type="presParOf" srcId="{ECA66CEE-4247-484B-9236-D39ED252CB62}" destId="{BEA397B8-7911-4A08-A1A2-4F624C2BAFBA}" srcOrd="1" destOrd="0" presId="urn:microsoft.com/office/officeart/2005/8/layout/hierarchy1"/>
    <dgm:cxn modelId="{09B5D6A8-A94D-4AAA-95AE-D1229D95A6B2}" type="presParOf" srcId="{EC85FC59-F283-4B20-B29D-7CDEA2FF70DD}" destId="{41F10B02-35AD-401B-A7D0-EDB75B1B1006}" srcOrd="2" destOrd="0" presId="urn:microsoft.com/office/officeart/2005/8/layout/hierarchy1"/>
    <dgm:cxn modelId="{D855FF9E-A656-4F2E-B2F4-8785808014BB}" type="presParOf" srcId="{EC85FC59-F283-4B20-B29D-7CDEA2FF70DD}" destId="{342396B7-14E4-44CE-97D4-38D150B22C20}" srcOrd="3" destOrd="0" presId="urn:microsoft.com/office/officeart/2005/8/layout/hierarchy1"/>
    <dgm:cxn modelId="{DF129B4C-22BE-4CB8-BA85-E3B54D4C5A28}" type="presParOf" srcId="{342396B7-14E4-44CE-97D4-38D150B22C20}" destId="{A0F1B17E-EDEC-4520-8C3A-A8BE0656BF75}" srcOrd="0" destOrd="0" presId="urn:microsoft.com/office/officeart/2005/8/layout/hierarchy1"/>
    <dgm:cxn modelId="{414639E3-976A-4945-8ED4-3DC50230124B}" type="presParOf" srcId="{A0F1B17E-EDEC-4520-8C3A-A8BE0656BF75}" destId="{3FF0A63D-3BE3-4BDB-8DC4-F3001DC03F0C}" srcOrd="0" destOrd="0" presId="urn:microsoft.com/office/officeart/2005/8/layout/hierarchy1"/>
    <dgm:cxn modelId="{2FFE94DD-B767-4D45-A4B1-B36F9693E20E}" type="presParOf" srcId="{A0F1B17E-EDEC-4520-8C3A-A8BE0656BF75}" destId="{313846E1-6187-4333-972D-1A87D2B4D806}" srcOrd="1" destOrd="0" presId="urn:microsoft.com/office/officeart/2005/8/layout/hierarchy1"/>
    <dgm:cxn modelId="{F88A94BE-491F-4623-AAE2-6E08E43CF38C}" type="presParOf" srcId="{342396B7-14E4-44CE-97D4-38D150B22C20}" destId="{66C18BFA-2C03-4451-BA82-DDE373AD99BD}" srcOrd="1" destOrd="0" presId="urn:microsoft.com/office/officeart/2005/8/layout/hierarchy1"/>
    <dgm:cxn modelId="{BC6A00B3-1D90-4844-B016-085949F1D081}" type="presParOf" srcId="{BD7AD4CC-DD5E-4D72-ABF5-564B03031C90}" destId="{063D133C-DA5F-44AB-A01C-E80F66365796}" srcOrd="2" destOrd="0" presId="urn:microsoft.com/office/officeart/2005/8/layout/hierarchy1"/>
    <dgm:cxn modelId="{F9A1865A-A6B2-4BBB-A5CD-F3A52020D792}" type="presParOf" srcId="{BD7AD4CC-DD5E-4D72-ABF5-564B03031C90}" destId="{6D7E7B51-3F19-4935-8C3C-2F2F48E507AD}" srcOrd="3" destOrd="0" presId="urn:microsoft.com/office/officeart/2005/8/layout/hierarchy1"/>
    <dgm:cxn modelId="{F2D3CDC1-C4A7-42E9-A98D-02ED3DE30E11}" type="presParOf" srcId="{6D7E7B51-3F19-4935-8C3C-2F2F48E507AD}" destId="{5C40C81A-4A9A-4D73-BB8F-B235E0CFCE2D}" srcOrd="0" destOrd="0" presId="urn:microsoft.com/office/officeart/2005/8/layout/hierarchy1"/>
    <dgm:cxn modelId="{2FA9E148-5DCD-4396-9ECC-D574853A18EF}" type="presParOf" srcId="{5C40C81A-4A9A-4D73-BB8F-B235E0CFCE2D}" destId="{BEDADCEB-A059-4909-B5DA-A21C11BF1C7A}" srcOrd="0" destOrd="0" presId="urn:microsoft.com/office/officeart/2005/8/layout/hierarchy1"/>
    <dgm:cxn modelId="{FD123A23-18A3-438F-997B-D4FE5C1B22FA}" type="presParOf" srcId="{5C40C81A-4A9A-4D73-BB8F-B235E0CFCE2D}" destId="{AE8A6ED9-9707-448B-801D-3CB21A4CE511}" srcOrd="1" destOrd="0" presId="urn:microsoft.com/office/officeart/2005/8/layout/hierarchy1"/>
    <dgm:cxn modelId="{700AF012-8F02-4EBB-865B-BA34B334BCB3}" type="presParOf" srcId="{6D7E7B51-3F19-4935-8C3C-2F2F48E507AD}" destId="{1725F32D-D9F1-4D61-B543-017CCA464A7D}" srcOrd="1" destOrd="0" presId="urn:microsoft.com/office/officeart/2005/8/layout/hierarchy1"/>
    <dgm:cxn modelId="{7DBA53AF-A483-40D0-92C7-821C1874CB19}" type="presParOf" srcId="{1725F32D-D9F1-4D61-B543-017CCA464A7D}" destId="{43D454D7-6227-479C-9D52-571FE3425A99}" srcOrd="0" destOrd="0" presId="urn:microsoft.com/office/officeart/2005/8/layout/hierarchy1"/>
    <dgm:cxn modelId="{F7BC5AE3-4DEF-4F0B-980D-CF10A997AA1A}" type="presParOf" srcId="{1725F32D-D9F1-4D61-B543-017CCA464A7D}" destId="{F377114B-7CC8-40F8-990D-CAF8F2CBC460}" srcOrd="1" destOrd="0" presId="urn:microsoft.com/office/officeart/2005/8/layout/hierarchy1"/>
    <dgm:cxn modelId="{55DF38CA-EE9B-4BF9-B29E-754467B50409}" type="presParOf" srcId="{F377114B-7CC8-40F8-990D-CAF8F2CBC460}" destId="{A2D8A970-2C38-40A0-9504-A97B9662E784}" srcOrd="0" destOrd="0" presId="urn:microsoft.com/office/officeart/2005/8/layout/hierarchy1"/>
    <dgm:cxn modelId="{4FC2DE70-64AE-4530-B50D-69C65DDEEE3B}" type="presParOf" srcId="{A2D8A970-2C38-40A0-9504-A97B9662E784}" destId="{0D1BA41E-AADD-4D84-9D08-639A74753BE6}" srcOrd="0" destOrd="0" presId="urn:microsoft.com/office/officeart/2005/8/layout/hierarchy1"/>
    <dgm:cxn modelId="{CE7063E8-629F-4CD6-9AF8-F18E9F229DBD}" type="presParOf" srcId="{A2D8A970-2C38-40A0-9504-A97B9662E784}" destId="{98D9C8BC-FCC8-4ABB-8931-5358548E98A7}" srcOrd="1" destOrd="0" presId="urn:microsoft.com/office/officeart/2005/8/layout/hierarchy1"/>
    <dgm:cxn modelId="{3D79D91C-6122-4D12-87FB-18A4DF098A68}" type="presParOf" srcId="{F377114B-7CC8-40F8-990D-CAF8F2CBC460}" destId="{9D69F3BE-E06A-4180-BDE7-9DB300D94F17}" srcOrd="1" destOrd="0" presId="urn:microsoft.com/office/officeart/2005/8/layout/hierarchy1"/>
    <dgm:cxn modelId="{05BCA007-841B-4459-AAEC-8557D61CEC96}" type="presParOf" srcId="{1725F32D-D9F1-4D61-B543-017CCA464A7D}" destId="{F10A6F59-7EEE-4592-9657-37DA900D3074}" srcOrd="2" destOrd="0" presId="urn:microsoft.com/office/officeart/2005/8/layout/hierarchy1"/>
    <dgm:cxn modelId="{6FD2B7FA-A617-4A12-8CF4-4E5FED195EDE}" type="presParOf" srcId="{1725F32D-D9F1-4D61-B543-017CCA464A7D}" destId="{86FDC060-CB86-4F5B-9463-2261E2637B15}" srcOrd="3" destOrd="0" presId="urn:microsoft.com/office/officeart/2005/8/layout/hierarchy1"/>
    <dgm:cxn modelId="{D3FE1813-163C-4421-8782-341A6E10C912}" type="presParOf" srcId="{86FDC060-CB86-4F5B-9463-2261E2637B15}" destId="{26BC324E-8DDF-4D80-8002-8F3EA91D4E8C}" srcOrd="0" destOrd="0" presId="urn:microsoft.com/office/officeart/2005/8/layout/hierarchy1"/>
    <dgm:cxn modelId="{1164A9AF-A084-4DD6-9689-BC70451A7325}" type="presParOf" srcId="{26BC324E-8DDF-4D80-8002-8F3EA91D4E8C}" destId="{FEDA5E75-4095-42FE-B623-681233D30A3B}" srcOrd="0" destOrd="0" presId="urn:microsoft.com/office/officeart/2005/8/layout/hierarchy1"/>
    <dgm:cxn modelId="{8025F7AB-8F96-484A-A32D-F0BB30F906B5}" type="presParOf" srcId="{26BC324E-8DDF-4D80-8002-8F3EA91D4E8C}" destId="{CC866015-794A-402E-9D5B-DE709416A26F}" srcOrd="1" destOrd="0" presId="urn:microsoft.com/office/officeart/2005/8/layout/hierarchy1"/>
    <dgm:cxn modelId="{E22C8312-0F25-4EBC-B79A-913952533A05}" type="presParOf" srcId="{86FDC060-CB86-4F5B-9463-2261E2637B15}" destId="{BFAF7AFE-00A6-4C09-BDF6-6B4A498A4E3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2F580A-25D6-4C85-92BB-121AC12DBC5A}"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ru-RU"/>
        </a:p>
      </dgm:t>
    </dgm:pt>
    <dgm:pt modelId="{39516A0C-8308-4266-9AE4-E403D69D124C}">
      <dgm:prSet phldrT="[Текст]"/>
      <dgm:spPr/>
      <dgm:t>
        <a:bodyPr/>
        <a:lstStyle/>
        <a:p>
          <a:pPr algn="just">
            <a:lnSpc>
              <a:spcPct val="150000"/>
            </a:lnSpc>
          </a:pPr>
          <a:r>
            <a:rPr lang="en-US" dirty="0" smtClean="0">
              <a:latin typeface="Times New Roman" panose="02020603050405020304" pitchFamily="18" charset="0"/>
              <a:cs typeface="Times New Roman" panose="02020603050405020304" pitchFamily="18" charset="0"/>
            </a:rPr>
            <a:t>Condensation of verbenone with 4-R-phenoxyacetic acid hydrazides in the presence of a catalytic amount of glacial acetic acid was successfully applied to synthesize the title compounds.</a:t>
          </a:r>
          <a:r>
            <a:rPr lang="en-US" b="1" dirty="0" smtClean="0">
              <a:latin typeface="Times New Roman" panose="02020603050405020304" pitchFamily="18" charset="0"/>
              <a:cs typeface="Times New Roman" panose="02020603050405020304" pitchFamily="18" charset="0"/>
            </a:rPr>
            <a:t> </a:t>
          </a:r>
          <a:endParaRPr lang="ru-RU" dirty="0"/>
        </a:p>
      </dgm:t>
    </dgm:pt>
    <dgm:pt modelId="{EB366108-F510-4204-9502-44E1CA7D80F1}" type="parTrans" cxnId="{5C5B452C-75B7-4670-BB29-922458B1F7BD}">
      <dgm:prSet/>
      <dgm:spPr/>
      <dgm:t>
        <a:bodyPr/>
        <a:lstStyle/>
        <a:p>
          <a:endParaRPr lang="ru-RU"/>
        </a:p>
      </dgm:t>
    </dgm:pt>
    <dgm:pt modelId="{F5810FD9-7334-4AFF-B7B5-20827B81D77A}" type="sibTrans" cxnId="{5C5B452C-75B7-4670-BB29-922458B1F7BD}">
      <dgm:prSet/>
      <dgm:spPr/>
      <dgm:t>
        <a:bodyPr/>
        <a:lstStyle/>
        <a:p>
          <a:endParaRPr lang="ru-RU"/>
        </a:p>
      </dgm:t>
    </dgm:pt>
    <dgm:pt modelId="{F90FA629-20F6-444F-A55B-7C39491FEEB2}">
      <dgm:prSet phldrT="[Текст]"/>
      <dgm:spPr/>
      <dgm:t>
        <a:bodyPr/>
        <a:lstStyle/>
        <a:p>
          <a:pPr algn="just">
            <a:lnSpc>
              <a:spcPct val="150000"/>
            </a:lnSpc>
          </a:pPr>
          <a:r>
            <a:rPr lang="en-US" dirty="0" smtClean="0">
              <a:latin typeface="Times New Roman" pitchFamily="18" charset="0"/>
              <a:cs typeface="Times New Roman" pitchFamily="18" charset="0"/>
            </a:rPr>
            <a:t>In this study, the interaction of verbenone hydrazones with artificial membranes and lipids isolated from rat SC was investigated with fluorescence and FT-IR spectroscopy. </a:t>
          </a:r>
          <a:endParaRPr lang="ru-RU" dirty="0"/>
        </a:p>
      </dgm:t>
    </dgm:pt>
    <dgm:pt modelId="{5BE6F9BF-AB69-4438-AC68-6C04826A84E9}" type="parTrans" cxnId="{143BFA78-313E-43BB-81A0-EE37F7451D84}">
      <dgm:prSet/>
      <dgm:spPr/>
      <dgm:t>
        <a:bodyPr/>
        <a:lstStyle/>
        <a:p>
          <a:endParaRPr lang="ru-RU"/>
        </a:p>
      </dgm:t>
    </dgm:pt>
    <dgm:pt modelId="{38536768-35C2-43AA-836B-32A17ED50DE7}" type="sibTrans" cxnId="{143BFA78-313E-43BB-81A0-EE37F7451D84}">
      <dgm:prSet/>
      <dgm:spPr/>
      <dgm:t>
        <a:bodyPr/>
        <a:lstStyle/>
        <a:p>
          <a:endParaRPr lang="ru-RU"/>
        </a:p>
      </dgm:t>
    </dgm:pt>
    <dgm:pt modelId="{D29A117B-30F8-432B-857B-EF83964F4FEE}">
      <dgm:prSet phldrT="[Текст]"/>
      <dgm:spPr/>
      <dgm:t>
        <a:bodyPr/>
        <a:lstStyle/>
        <a:p>
          <a:pPr algn="just">
            <a:lnSpc>
              <a:spcPct val="150000"/>
            </a:lnSpc>
          </a:pPr>
          <a:r>
            <a:rPr lang="en-US" dirty="0" smtClean="0">
              <a:latin typeface="Times New Roman" panose="02020603050405020304" pitchFamily="18" charset="0"/>
              <a:cs typeface="Times New Roman" panose="02020603050405020304" pitchFamily="18" charset="0"/>
            </a:rPr>
            <a:t>Based on our experimental data, we may conclude that verbenone hydrazones demonstrate analgesic action by their topical application in models of chemically-induced pain. </a:t>
          </a:r>
          <a:endParaRPr lang="ru-RU" dirty="0"/>
        </a:p>
      </dgm:t>
    </dgm:pt>
    <dgm:pt modelId="{2C4F1356-4347-4DA6-988E-4C35EC510CF6}" type="parTrans" cxnId="{94A43359-EA2E-4AE9-A561-B8A9C0BF160E}">
      <dgm:prSet/>
      <dgm:spPr/>
      <dgm:t>
        <a:bodyPr/>
        <a:lstStyle/>
        <a:p>
          <a:endParaRPr lang="ru-RU"/>
        </a:p>
      </dgm:t>
    </dgm:pt>
    <dgm:pt modelId="{358A4A47-3E15-46FC-93D2-7E484E2D0567}" type="sibTrans" cxnId="{94A43359-EA2E-4AE9-A561-B8A9C0BF160E}">
      <dgm:prSet/>
      <dgm:spPr/>
      <dgm:t>
        <a:bodyPr/>
        <a:lstStyle/>
        <a:p>
          <a:endParaRPr lang="ru-RU"/>
        </a:p>
      </dgm:t>
    </dgm:pt>
    <dgm:pt modelId="{5CFAC238-66AD-4C5F-8E61-B2DAEA1DD6AB}">
      <dgm:prSet phldrT="[Текст]"/>
      <dgm:spPr/>
      <dgm:t>
        <a:bodyPr/>
        <a:lstStyle/>
        <a:p>
          <a:r>
            <a:rPr lang="fr-FR" b="1" dirty="0" smtClean="0">
              <a:latin typeface="Times New Roman" pitchFamily="18" charset="0"/>
              <a:cs typeface="Times New Roman" pitchFamily="18" charset="0"/>
            </a:rPr>
            <a:t>Summary</a:t>
          </a:r>
          <a:endParaRPr lang="ru-RU" dirty="0"/>
        </a:p>
      </dgm:t>
    </dgm:pt>
    <dgm:pt modelId="{C52FF997-FA4E-4BA5-855D-55DEC92D70B1}" type="sibTrans" cxnId="{0627698E-1058-468A-8A8C-AA29E0347416}">
      <dgm:prSet/>
      <dgm:spPr/>
      <dgm:t>
        <a:bodyPr/>
        <a:lstStyle/>
        <a:p>
          <a:endParaRPr lang="ru-RU"/>
        </a:p>
      </dgm:t>
    </dgm:pt>
    <dgm:pt modelId="{51B3F163-88CE-40F9-84FD-8C337B5271DC}" type="parTrans" cxnId="{0627698E-1058-468A-8A8C-AA29E0347416}">
      <dgm:prSet/>
      <dgm:spPr/>
      <dgm:t>
        <a:bodyPr/>
        <a:lstStyle/>
        <a:p>
          <a:endParaRPr lang="ru-RU"/>
        </a:p>
      </dgm:t>
    </dgm:pt>
    <dgm:pt modelId="{771AFB02-A86F-4023-B742-FBE1EB73CEEE}">
      <dgm:prSet phldrT="[Текст]"/>
      <dgm:spPr/>
      <dgm:t>
        <a:bodyPr/>
        <a:lstStyle/>
        <a:p>
          <a:pPr algn="just">
            <a:lnSpc>
              <a:spcPct val="150000"/>
            </a:lnSpc>
          </a:pPr>
          <a:endParaRPr lang="ru-RU" dirty="0"/>
        </a:p>
      </dgm:t>
    </dgm:pt>
    <dgm:pt modelId="{698FE5C7-7ACD-4EB3-B783-1493F724285B}" type="parTrans" cxnId="{BCFC74BB-DC20-419C-BDE7-CC68321FD85C}">
      <dgm:prSet/>
      <dgm:spPr/>
      <dgm:t>
        <a:bodyPr/>
        <a:lstStyle/>
        <a:p>
          <a:endParaRPr lang="ru-RU"/>
        </a:p>
      </dgm:t>
    </dgm:pt>
    <dgm:pt modelId="{ECCAA063-185F-40B5-82C7-6897ECBCD412}" type="sibTrans" cxnId="{BCFC74BB-DC20-419C-BDE7-CC68321FD85C}">
      <dgm:prSet/>
      <dgm:spPr/>
      <dgm:t>
        <a:bodyPr/>
        <a:lstStyle/>
        <a:p>
          <a:endParaRPr lang="ru-RU"/>
        </a:p>
      </dgm:t>
    </dgm:pt>
    <dgm:pt modelId="{69EBBD14-F09A-4588-8552-A3B2EF279DA5}">
      <dgm:prSet phldrT="[Текст]"/>
      <dgm:spPr/>
      <dgm:t>
        <a:bodyPr/>
        <a:lstStyle/>
        <a:p>
          <a:pPr algn="just">
            <a:lnSpc>
              <a:spcPct val="150000"/>
            </a:lnSpc>
          </a:pPr>
          <a:endParaRPr lang="ru-RU" dirty="0"/>
        </a:p>
      </dgm:t>
    </dgm:pt>
    <dgm:pt modelId="{96ABD4DF-790F-4E6C-AB94-D1EA31BBCB1D}" type="parTrans" cxnId="{5F07C8CF-97BE-48F4-86AE-0389F179064C}">
      <dgm:prSet/>
      <dgm:spPr/>
      <dgm:t>
        <a:bodyPr/>
        <a:lstStyle/>
        <a:p>
          <a:endParaRPr lang="ru-RU"/>
        </a:p>
      </dgm:t>
    </dgm:pt>
    <dgm:pt modelId="{26A347EE-6A73-458B-B3EC-AA6ECDFDAD14}" type="sibTrans" cxnId="{5F07C8CF-97BE-48F4-86AE-0389F179064C}">
      <dgm:prSet/>
      <dgm:spPr/>
      <dgm:t>
        <a:bodyPr/>
        <a:lstStyle/>
        <a:p>
          <a:endParaRPr lang="ru-RU"/>
        </a:p>
      </dgm:t>
    </dgm:pt>
    <dgm:pt modelId="{A7E8466B-45F2-431C-892F-DF41CEDF16BB}" type="pres">
      <dgm:prSet presAssocID="{342F580A-25D6-4C85-92BB-121AC12DBC5A}" presName="linear" presStyleCnt="0">
        <dgm:presLayoutVars>
          <dgm:dir/>
          <dgm:animLvl val="lvl"/>
          <dgm:resizeHandles val="exact"/>
        </dgm:presLayoutVars>
      </dgm:prSet>
      <dgm:spPr/>
      <dgm:t>
        <a:bodyPr/>
        <a:lstStyle/>
        <a:p>
          <a:endParaRPr lang="ru-RU"/>
        </a:p>
      </dgm:t>
    </dgm:pt>
    <dgm:pt modelId="{DDEBE674-1B90-4211-A6B2-DB6DBCC83AAE}" type="pres">
      <dgm:prSet presAssocID="{5CFAC238-66AD-4C5F-8E61-B2DAEA1DD6AB}" presName="parentLin" presStyleCnt="0"/>
      <dgm:spPr/>
    </dgm:pt>
    <dgm:pt modelId="{4E6A9EB9-5891-43E2-8D2F-ACFBA06AA15B}" type="pres">
      <dgm:prSet presAssocID="{5CFAC238-66AD-4C5F-8E61-B2DAEA1DD6AB}" presName="parentLeftMargin" presStyleLbl="node1" presStyleIdx="0" presStyleCnt="1"/>
      <dgm:spPr/>
      <dgm:t>
        <a:bodyPr/>
        <a:lstStyle/>
        <a:p>
          <a:endParaRPr lang="ru-RU"/>
        </a:p>
      </dgm:t>
    </dgm:pt>
    <dgm:pt modelId="{35B2CF62-5EF5-47DB-9947-A251CA97F166}" type="pres">
      <dgm:prSet presAssocID="{5CFAC238-66AD-4C5F-8E61-B2DAEA1DD6AB}" presName="parentText" presStyleLbl="node1" presStyleIdx="0" presStyleCnt="1">
        <dgm:presLayoutVars>
          <dgm:chMax val="0"/>
          <dgm:bulletEnabled val="1"/>
        </dgm:presLayoutVars>
      </dgm:prSet>
      <dgm:spPr/>
      <dgm:t>
        <a:bodyPr/>
        <a:lstStyle/>
        <a:p>
          <a:endParaRPr lang="ru-RU"/>
        </a:p>
      </dgm:t>
    </dgm:pt>
    <dgm:pt modelId="{BFF87D44-B78D-499D-BB66-EAF16150AE67}" type="pres">
      <dgm:prSet presAssocID="{5CFAC238-66AD-4C5F-8E61-B2DAEA1DD6AB}" presName="negativeSpace" presStyleCnt="0"/>
      <dgm:spPr/>
    </dgm:pt>
    <dgm:pt modelId="{37FF8DE3-C45D-4392-AE62-E855339E82B4}" type="pres">
      <dgm:prSet presAssocID="{5CFAC238-66AD-4C5F-8E61-B2DAEA1DD6AB}" presName="childText" presStyleLbl="conFgAcc1" presStyleIdx="0" presStyleCnt="1">
        <dgm:presLayoutVars>
          <dgm:bulletEnabled val="1"/>
        </dgm:presLayoutVars>
      </dgm:prSet>
      <dgm:spPr/>
      <dgm:t>
        <a:bodyPr/>
        <a:lstStyle/>
        <a:p>
          <a:endParaRPr lang="ru-RU"/>
        </a:p>
      </dgm:t>
    </dgm:pt>
  </dgm:ptLst>
  <dgm:cxnLst>
    <dgm:cxn modelId="{B71FEB5A-322F-4E06-9A94-C2D489B3619E}" type="presOf" srcId="{771AFB02-A86F-4023-B742-FBE1EB73CEEE}" destId="{37FF8DE3-C45D-4392-AE62-E855339E82B4}" srcOrd="0" destOrd="1" presId="urn:microsoft.com/office/officeart/2005/8/layout/list1"/>
    <dgm:cxn modelId="{E4767A34-C218-4195-8610-96DA21A98088}" type="presOf" srcId="{342F580A-25D6-4C85-92BB-121AC12DBC5A}" destId="{A7E8466B-45F2-431C-892F-DF41CEDF16BB}" srcOrd="0" destOrd="0" presId="urn:microsoft.com/office/officeart/2005/8/layout/list1"/>
    <dgm:cxn modelId="{5C5B452C-75B7-4670-BB29-922458B1F7BD}" srcId="{5CFAC238-66AD-4C5F-8E61-B2DAEA1DD6AB}" destId="{39516A0C-8308-4266-9AE4-E403D69D124C}" srcOrd="0" destOrd="0" parTransId="{EB366108-F510-4204-9502-44E1CA7D80F1}" sibTransId="{F5810FD9-7334-4AFF-B7B5-20827B81D77A}"/>
    <dgm:cxn modelId="{7E800EC3-60EE-4BC6-AB37-13742F5B803A}" type="presOf" srcId="{39516A0C-8308-4266-9AE4-E403D69D124C}" destId="{37FF8DE3-C45D-4392-AE62-E855339E82B4}" srcOrd="0" destOrd="0" presId="urn:microsoft.com/office/officeart/2005/8/layout/list1"/>
    <dgm:cxn modelId="{67604854-8993-4A48-84D5-D8C5C9C31D16}" type="presOf" srcId="{69EBBD14-F09A-4588-8552-A3B2EF279DA5}" destId="{37FF8DE3-C45D-4392-AE62-E855339E82B4}" srcOrd="0" destOrd="3" presId="urn:microsoft.com/office/officeart/2005/8/layout/list1"/>
    <dgm:cxn modelId="{BCFC74BB-DC20-419C-BDE7-CC68321FD85C}" srcId="{5CFAC238-66AD-4C5F-8E61-B2DAEA1DD6AB}" destId="{771AFB02-A86F-4023-B742-FBE1EB73CEEE}" srcOrd="1" destOrd="0" parTransId="{698FE5C7-7ACD-4EB3-B783-1493F724285B}" sibTransId="{ECCAA063-185F-40B5-82C7-6897ECBCD412}"/>
    <dgm:cxn modelId="{94A43359-EA2E-4AE9-A561-B8A9C0BF160E}" srcId="{5CFAC238-66AD-4C5F-8E61-B2DAEA1DD6AB}" destId="{D29A117B-30F8-432B-857B-EF83964F4FEE}" srcOrd="4" destOrd="0" parTransId="{2C4F1356-4347-4DA6-988E-4C35EC510CF6}" sibTransId="{358A4A47-3E15-46FC-93D2-7E484E2D0567}"/>
    <dgm:cxn modelId="{5F07C8CF-97BE-48F4-86AE-0389F179064C}" srcId="{5CFAC238-66AD-4C5F-8E61-B2DAEA1DD6AB}" destId="{69EBBD14-F09A-4588-8552-A3B2EF279DA5}" srcOrd="3" destOrd="0" parTransId="{96ABD4DF-790F-4E6C-AB94-D1EA31BBCB1D}" sibTransId="{26A347EE-6A73-458B-B3EC-AA6ECDFDAD14}"/>
    <dgm:cxn modelId="{E06121A2-73D1-4735-B693-19739E944E7A}" type="presOf" srcId="{F90FA629-20F6-444F-A55B-7C39491FEEB2}" destId="{37FF8DE3-C45D-4392-AE62-E855339E82B4}" srcOrd="0" destOrd="2" presId="urn:microsoft.com/office/officeart/2005/8/layout/list1"/>
    <dgm:cxn modelId="{1DED95B3-5CDB-4AD9-9A8A-55361E9BA4D1}" type="presOf" srcId="{5CFAC238-66AD-4C5F-8E61-B2DAEA1DD6AB}" destId="{35B2CF62-5EF5-47DB-9947-A251CA97F166}" srcOrd="1" destOrd="0" presId="urn:microsoft.com/office/officeart/2005/8/layout/list1"/>
    <dgm:cxn modelId="{0751949A-9C0E-4A35-BE8B-A8E04FE945A9}" type="presOf" srcId="{D29A117B-30F8-432B-857B-EF83964F4FEE}" destId="{37FF8DE3-C45D-4392-AE62-E855339E82B4}" srcOrd="0" destOrd="4" presId="urn:microsoft.com/office/officeart/2005/8/layout/list1"/>
    <dgm:cxn modelId="{143BFA78-313E-43BB-81A0-EE37F7451D84}" srcId="{5CFAC238-66AD-4C5F-8E61-B2DAEA1DD6AB}" destId="{F90FA629-20F6-444F-A55B-7C39491FEEB2}" srcOrd="2" destOrd="0" parTransId="{5BE6F9BF-AB69-4438-AC68-6C04826A84E9}" sibTransId="{38536768-35C2-43AA-836B-32A17ED50DE7}"/>
    <dgm:cxn modelId="{0627698E-1058-468A-8A8C-AA29E0347416}" srcId="{342F580A-25D6-4C85-92BB-121AC12DBC5A}" destId="{5CFAC238-66AD-4C5F-8E61-B2DAEA1DD6AB}" srcOrd="0" destOrd="0" parTransId="{51B3F163-88CE-40F9-84FD-8C337B5271DC}" sibTransId="{C52FF997-FA4E-4BA5-855D-55DEC92D70B1}"/>
    <dgm:cxn modelId="{0CAEF898-8067-4BC0-852E-8C636D4B6C21}" type="presOf" srcId="{5CFAC238-66AD-4C5F-8E61-B2DAEA1DD6AB}" destId="{4E6A9EB9-5891-43E2-8D2F-ACFBA06AA15B}" srcOrd="0" destOrd="0" presId="urn:microsoft.com/office/officeart/2005/8/layout/list1"/>
    <dgm:cxn modelId="{FFCE4C25-173E-4CED-98F7-9CC519B8FABA}" type="presParOf" srcId="{A7E8466B-45F2-431C-892F-DF41CEDF16BB}" destId="{DDEBE674-1B90-4211-A6B2-DB6DBCC83AAE}" srcOrd="0" destOrd="0" presId="urn:microsoft.com/office/officeart/2005/8/layout/list1"/>
    <dgm:cxn modelId="{8B7D923A-6CAB-4421-8CBE-C59DA7F1C997}" type="presParOf" srcId="{DDEBE674-1B90-4211-A6B2-DB6DBCC83AAE}" destId="{4E6A9EB9-5891-43E2-8D2F-ACFBA06AA15B}" srcOrd="0" destOrd="0" presId="urn:microsoft.com/office/officeart/2005/8/layout/list1"/>
    <dgm:cxn modelId="{EF45AAB6-AE32-47DB-91EA-E7E986FCDD7F}" type="presParOf" srcId="{DDEBE674-1B90-4211-A6B2-DB6DBCC83AAE}" destId="{35B2CF62-5EF5-47DB-9947-A251CA97F166}" srcOrd="1" destOrd="0" presId="urn:microsoft.com/office/officeart/2005/8/layout/list1"/>
    <dgm:cxn modelId="{30F5008D-9462-40D3-9A98-E56D530AD25E}" type="presParOf" srcId="{A7E8466B-45F2-431C-892F-DF41CEDF16BB}" destId="{BFF87D44-B78D-499D-BB66-EAF16150AE67}" srcOrd="1" destOrd="0" presId="urn:microsoft.com/office/officeart/2005/8/layout/list1"/>
    <dgm:cxn modelId="{A602B47D-90A2-4D3F-88BA-357A691FCA15}" type="presParOf" srcId="{A7E8466B-45F2-431C-892F-DF41CEDF16BB}" destId="{37FF8DE3-C45D-4392-AE62-E855339E82B4}" srcOrd="2" destOrd="0" presId="urn:microsoft.com/office/officeart/2005/8/layout/list1"/>
  </dgm:cxnLst>
  <dgm:bg>
    <a:solidFill>
      <a:schemeClr val="bg1">
        <a:lumMod val="9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A8896-D8CC-48DE-BBFE-311924180706}">
      <dsp:nvSpPr>
        <dsp:cNvPr id="0" name=""/>
        <dsp:cNvSpPr/>
      </dsp:nvSpPr>
      <dsp:spPr>
        <a:xfrm>
          <a:off x="-19" y="0"/>
          <a:ext cx="8750354" cy="5181600"/>
        </a:xfrm>
        <a:prstGeom prst="swooshArrow">
          <a:avLst>
            <a:gd name="adj1" fmla="val 25000"/>
            <a:gd name="adj2" fmla="val 25000"/>
          </a:avLst>
        </a:prstGeom>
        <a:gradFill rotWithShape="0">
          <a:gsLst>
            <a:gs pos="0">
              <a:schemeClr val="accent6">
                <a:tint val="40000"/>
                <a:hueOff val="0"/>
                <a:satOff val="0"/>
                <a:lumOff val="0"/>
                <a:alphaOff val="0"/>
                <a:lumMod val="95000"/>
              </a:schemeClr>
            </a:gs>
            <a:gs pos="100000">
              <a:schemeClr val="accent6">
                <a:tint val="40000"/>
                <a:hueOff val="0"/>
                <a:satOff val="0"/>
                <a:lumOff val="0"/>
                <a:alphaOff val="0"/>
                <a:shade val="82000"/>
                <a:satMod val="125000"/>
                <a:lumMod val="7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3AD08F1-B972-48CF-8F50-9A89D1C0BCB4}">
      <dsp:nvSpPr>
        <dsp:cNvPr id="0" name=""/>
        <dsp:cNvSpPr/>
      </dsp:nvSpPr>
      <dsp:spPr>
        <a:xfrm>
          <a:off x="825515" y="4076518"/>
          <a:ext cx="190682" cy="190682"/>
        </a:xfrm>
        <a:prstGeom prst="ellipse">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CD7245A-8ED3-4BED-AAB6-ABB54B80BFC5}">
      <dsp:nvSpPr>
        <dsp:cNvPr id="0" name=""/>
        <dsp:cNvSpPr/>
      </dsp:nvSpPr>
      <dsp:spPr>
        <a:xfrm>
          <a:off x="398433" y="4114802"/>
          <a:ext cx="1417685" cy="900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039" tIns="0" rIns="0" bIns="0" numCol="1" spcCol="1270" anchor="t" anchorCtr="0">
          <a:noAutofit/>
        </a:bodyPr>
        <a:lstStyle/>
        <a:p>
          <a:pPr lvl="0" algn="ctr" defTabSz="800100">
            <a:lnSpc>
              <a:spcPct val="90000"/>
            </a:lnSpc>
            <a:spcBef>
              <a:spcPct val="0"/>
            </a:spcBef>
            <a:spcAft>
              <a:spcPct val="35000"/>
            </a:spcAft>
          </a:pPr>
          <a:endParaRPr lang="en-US" sz="1800" b="1" kern="1200" dirty="0" smtClean="0">
            <a:solidFill>
              <a:schemeClr val="accent6">
                <a:lumMod val="50000"/>
              </a:schemeClr>
            </a:solidFill>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r>
            <a:rPr lang="en-US" sz="1800" b="1" kern="1200" dirty="0" smtClean="0">
              <a:solidFill>
                <a:schemeClr val="accent6">
                  <a:lumMod val="50000"/>
                </a:schemeClr>
              </a:solidFill>
              <a:latin typeface="Times New Roman" panose="02020603050405020304" pitchFamily="18" charset="0"/>
              <a:cs typeface="Times New Roman" panose="02020603050405020304" pitchFamily="18" charset="0"/>
            </a:rPr>
            <a:t>Synthesis</a:t>
          </a:r>
          <a:endParaRPr lang="ru-RU" sz="1800" b="1" kern="1200" dirty="0">
            <a:solidFill>
              <a:schemeClr val="accent6">
                <a:lumMod val="50000"/>
              </a:schemeClr>
            </a:solidFill>
            <a:latin typeface="Times New Roman" panose="02020603050405020304" pitchFamily="18" charset="0"/>
            <a:cs typeface="Times New Roman" panose="02020603050405020304" pitchFamily="18" charset="0"/>
          </a:endParaRPr>
        </a:p>
      </dsp:txBody>
      <dsp:txXfrm>
        <a:off x="398433" y="4114802"/>
        <a:ext cx="1417685" cy="900374"/>
      </dsp:txXfrm>
    </dsp:sp>
    <dsp:sp modelId="{3783555D-942A-492F-A955-02C08BDB41C9}">
      <dsp:nvSpPr>
        <dsp:cNvPr id="0" name=""/>
        <dsp:cNvSpPr/>
      </dsp:nvSpPr>
      <dsp:spPr>
        <a:xfrm>
          <a:off x="2393714" y="2647797"/>
          <a:ext cx="331622" cy="331622"/>
        </a:xfrm>
        <a:prstGeom prst="ellipse">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A7E00D9-4735-4002-BE26-DDB850E9D869}">
      <dsp:nvSpPr>
        <dsp:cNvPr id="0" name=""/>
        <dsp:cNvSpPr/>
      </dsp:nvSpPr>
      <dsp:spPr>
        <a:xfrm>
          <a:off x="2197115" y="2895600"/>
          <a:ext cx="1741017" cy="1605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720" tIns="0" rIns="0" bIns="0" numCol="1" spcCol="1270" anchor="t" anchorCtr="0">
          <a:noAutofit/>
        </a:bodyPr>
        <a:lstStyle/>
        <a:p>
          <a:pPr lvl="0" algn="ctr" defTabSz="800100">
            <a:lnSpc>
              <a:spcPct val="90000"/>
            </a:lnSpc>
            <a:spcBef>
              <a:spcPct val="0"/>
            </a:spcBef>
            <a:spcAft>
              <a:spcPct val="35000"/>
            </a:spcAft>
          </a:pPr>
          <a:endParaRPr lang="en-US" sz="1800" b="1" kern="1200" dirty="0" smtClean="0">
            <a:solidFill>
              <a:schemeClr val="accent6">
                <a:lumMod val="50000"/>
              </a:schemeClr>
            </a:solidFill>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r>
            <a:rPr lang="en-US" sz="1800" b="1" kern="1200" dirty="0" smtClean="0">
              <a:solidFill>
                <a:schemeClr val="accent6">
                  <a:lumMod val="50000"/>
                </a:schemeClr>
              </a:solidFill>
              <a:latin typeface="Times New Roman" panose="02020603050405020304" pitchFamily="18" charset="0"/>
              <a:cs typeface="Times New Roman" panose="02020603050405020304" pitchFamily="18" charset="0"/>
            </a:rPr>
            <a:t>Fluorescence probe</a:t>
          </a:r>
          <a:endParaRPr lang="ru-RU" sz="1800" kern="1200" dirty="0"/>
        </a:p>
      </dsp:txBody>
      <dsp:txXfrm>
        <a:off x="2197115" y="2895600"/>
        <a:ext cx="1741017" cy="1605995"/>
      </dsp:txXfrm>
    </dsp:sp>
    <dsp:sp modelId="{B327B5A1-1DD4-4865-9ECE-CD01ED71D21B}">
      <dsp:nvSpPr>
        <dsp:cNvPr id="0" name=""/>
        <dsp:cNvSpPr/>
      </dsp:nvSpPr>
      <dsp:spPr>
        <a:xfrm>
          <a:off x="4114005" y="1759671"/>
          <a:ext cx="439399" cy="439399"/>
        </a:xfrm>
        <a:prstGeom prst="ellipse">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8CC42CA-2B72-4E45-8B5A-B5A6B1CF2591}">
      <dsp:nvSpPr>
        <dsp:cNvPr id="0" name=""/>
        <dsp:cNvSpPr/>
      </dsp:nvSpPr>
      <dsp:spPr>
        <a:xfrm>
          <a:off x="3961301" y="2438410"/>
          <a:ext cx="1741017" cy="916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829" tIns="0" rIns="0" bIns="0" numCol="1" spcCol="1270" anchor="t" anchorCtr="0">
          <a:noAutofit/>
        </a:bodyPr>
        <a:lstStyle/>
        <a:p>
          <a:pPr lvl="0" algn="ctr" defTabSz="800100">
            <a:lnSpc>
              <a:spcPct val="90000"/>
            </a:lnSpc>
            <a:spcBef>
              <a:spcPct val="0"/>
            </a:spcBef>
            <a:spcAft>
              <a:spcPct val="35000"/>
            </a:spcAft>
          </a:pPr>
          <a:r>
            <a:rPr lang="en-US" sz="1800" b="1" kern="1200" dirty="0" smtClean="0">
              <a:solidFill>
                <a:schemeClr val="accent6">
                  <a:lumMod val="50000"/>
                </a:schemeClr>
              </a:solidFill>
              <a:latin typeface="Times New Roman" panose="02020603050405020304" pitchFamily="18" charset="0"/>
              <a:cs typeface="Times New Roman" panose="02020603050405020304" pitchFamily="18" charset="0"/>
            </a:rPr>
            <a:t>FT-IR spectroscopy</a:t>
          </a:r>
          <a:r>
            <a:rPr lang="en-US" sz="1800" kern="1200" dirty="0" smtClean="0"/>
            <a:t> </a:t>
          </a:r>
          <a:endParaRPr lang="ru-RU" sz="1800" kern="1200" dirty="0"/>
        </a:p>
      </dsp:txBody>
      <dsp:txXfrm>
        <a:off x="3961301" y="2438410"/>
        <a:ext cx="1741017" cy="916221"/>
      </dsp:txXfrm>
    </dsp:sp>
    <dsp:sp modelId="{0256A12E-B1DC-4843-B42A-FF5788F259AC}">
      <dsp:nvSpPr>
        <dsp:cNvPr id="0" name=""/>
        <dsp:cNvSpPr/>
      </dsp:nvSpPr>
      <dsp:spPr>
        <a:xfrm>
          <a:off x="6561485" y="1172077"/>
          <a:ext cx="588629" cy="588629"/>
        </a:xfrm>
        <a:prstGeom prst="ellipse">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B1C0B09-0FDF-49C8-8E1C-351E3347AC0C}">
      <dsp:nvSpPr>
        <dsp:cNvPr id="0" name=""/>
        <dsp:cNvSpPr/>
      </dsp:nvSpPr>
      <dsp:spPr>
        <a:xfrm>
          <a:off x="5549915" y="2133588"/>
          <a:ext cx="2281237" cy="972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903" tIns="0" rIns="0" bIns="0" numCol="1" spcCol="1270" anchor="t" anchorCtr="0">
          <a:noAutofit/>
        </a:bodyPr>
        <a:lstStyle/>
        <a:p>
          <a:pPr lvl="0" algn="ctr" defTabSz="711200">
            <a:lnSpc>
              <a:spcPct val="90000"/>
            </a:lnSpc>
            <a:spcBef>
              <a:spcPct val="0"/>
            </a:spcBef>
            <a:spcAft>
              <a:spcPct val="35000"/>
            </a:spcAft>
          </a:pPr>
          <a:r>
            <a:rPr lang="en-US" sz="1600" b="1" kern="1200" dirty="0" smtClean="0">
              <a:solidFill>
                <a:schemeClr val="accent6">
                  <a:lumMod val="50000"/>
                </a:schemeClr>
              </a:solidFill>
              <a:latin typeface="Times New Roman" panose="02020603050405020304" pitchFamily="18" charset="0"/>
              <a:cs typeface="Times New Roman" panose="02020603050405020304" pitchFamily="18" charset="0"/>
            </a:rPr>
            <a:t>Pharmacological investigation</a:t>
          </a:r>
          <a:r>
            <a:rPr lang="en-US" sz="1600" kern="1200" dirty="0" smtClean="0"/>
            <a:t> </a:t>
          </a:r>
          <a:endParaRPr lang="ru-RU" sz="1600" kern="1200" dirty="0"/>
        </a:p>
      </dsp:txBody>
      <dsp:txXfrm>
        <a:off x="5549915" y="2133588"/>
        <a:ext cx="2281237" cy="9720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30E84-7178-4A41-A504-0A0DF1A38C82}">
      <dsp:nvSpPr>
        <dsp:cNvPr id="0" name=""/>
        <dsp:cNvSpPr/>
      </dsp:nvSpPr>
      <dsp:spPr>
        <a:xfrm>
          <a:off x="4316" y="181157"/>
          <a:ext cx="1337964" cy="1618885"/>
        </a:xfrm>
        <a:prstGeom prst="roundRect">
          <a:avLst>
            <a:gd name="adj" fmla="val 10000"/>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l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7030A0"/>
              </a:solidFill>
              <a:latin typeface="Times New Roman" pitchFamily="18" charset="0"/>
              <a:cs typeface="Times New Roman" pitchFamily="18" charset="0"/>
            </a:rPr>
            <a:t>Chloroform solution of pyrene, verbenone hydrazones and</a:t>
          </a:r>
          <a:r>
            <a:rPr lang="ru-RU" sz="1100" b="1" kern="1200" dirty="0" smtClean="0">
              <a:solidFill>
                <a:srgbClr val="7030A0"/>
              </a:solidFill>
              <a:latin typeface="Times New Roman" pitchFamily="18" charset="0"/>
              <a:cs typeface="Times New Roman" pitchFamily="18" charset="0"/>
            </a:rPr>
            <a:t> </a:t>
          </a:r>
          <a:r>
            <a:rPr lang="en-US" sz="1100" b="1" kern="1200" dirty="0" smtClean="0">
              <a:solidFill>
                <a:srgbClr val="7030A0"/>
              </a:solidFill>
              <a:latin typeface="Times New Roman" pitchFamily="18" charset="0"/>
              <a:cs typeface="Times New Roman" pitchFamily="18" charset="0"/>
            </a:rPr>
            <a:t>lecithin were mixed in a molar ratio </a:t>
          </a:r>
          <a:r>
            <a:rPr lang="ru-RU" sz="1100" b="1" kern="1200" dirty="0" smtClean="0">
              <a:solidFill>
                <a:srgbClr val="7030A0"/>
              </a:solidFill>
              <a:latin typeface="Times New Roman" pitchFamily="18" charset="0"/>
              <a:cs typeface="Times New Roman" pitchFamily="18" charset="0"/>
            </a:rPr>
            <a:t>1:10:100 </a:t>
          </a:r>
          <a:endParaRPr lang="ru-RU" sz="1100" b="1" kern="1200" dirty="0">
            <a:solidFill>
              <a:srgbClr val="7030A0"/>
            </a:solidFill>
          </a:endParaRPr>
        </a:p>
      </dsp:txBody>
      <dsp:txXfrm>
        <a:off x="43504" y="220345"/>
        <a:ext cx="1259588" cy="1540509"/>
      </dsp:txXfrm>
    </dsp:sp>
    <dsp:sp modelId="{FB36A6D9-E2E3-4E4E-9FF2-C61E3B5E0FDF}">
      <dsp:nvSpPr>
        <dsp:cNvPr id="0" name=""/>
        <dsp:cNvSpPr/>
      </dsp:nvSpPr>
      <dsp:spPr>
        <a:xfrm>
          <a:off x="1476077" y="824692"/>
          <a:ext cx="283648" cy="331815"/>
        </a:xfrm>
        <a:prstGeom prst="rightArrow">
          <a:avLst>
            <a:gd name="adj1" fmla="val 60000"/>
            <a:gd name="adj2" fmla="val 50000"/>
          </a:avLst>
        </a:prstGeom>
        <a:gradFill rotWithShape="0">
          <a:gsLst>
            <a:gs pos="0">
              <a:schemeClr val="accent5">
                <a:tint val="60000"/>
                <a:hueOff val="0"/>
                <a:satOff val="0"/>
                <a:lumOff val="0"/>
                <a:alphaOff val="0"/>
                <a:lumMod val="95000"/>
              </a:schemeClr>
            </a:gs>
            <a:gs pos="100000">
              <a:schemeClr val="accent5">
                <a:tint val="60000"/>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5">
              <a:tint val="60000"/>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a:off x="1476077" y="891055"/>
        <a:ext cx="198554" cy="199089"/>
      </dsp:txXfrm>
    </dsp:sp>
    <dsp:sp modelId="{F4780A11-1CBD-47F0-BA2E-C2A26ADCB049}">
      <dsp:nvSpPr>
        <dsp:cNvPr id="0" name=""/>
        <dsp:cNvSpPr/>
      </dsp:nvSpPr>
      <dsp:spPr>
        <a:xfrm>
          <a:off x="1877466" y="181157"/>
          <a:ext cx="1337964" cy="1618885"/>
        </a:xfrm>
        <a:prstGeom prst="roundRect">
          <a:avLst>
            <a:gd name="adj" fmla="val 10000"/>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l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7030A0"/>
              </a:solidFill>
              <a:latin typeface="Times New Roman" pitchFamily="18" charset="0"/>
              <a:cs typeface="Times New Roman" pitchFamily="18" charset="0"/>
            </a:rPr>
            <a:t>The solvent was removed by slow evaporation under vacuum at 40 °C</a:t>
          </a:r>
          <a:endParaRPr lang="ru-RU" sz="1100" b="1" i="0" kern="1200" dirty="0">
            <a:solidFill>
              <a:schemeClr val="accent1">
                <a:lumMod val="50000"/>
              </a:schemeClr>
            </a:solidFill>
          </a:endParaRPr>
        </a:p>
      </dsp:txBody>
      <dsp:txXfrm>
        <a:off x="1916654" y="220345"/>
        <a:ext cx="1259588" cy="1540509"/>
      </dsp:txXfrm>
    </dsp:sp>
    <dsp:sp modelId="{914D47C8-003C-4F53-925D-AE9DD19C8DC3}">
      <dsp:nvSpPr>
        <dsp:cNvPr id="0" name=""/>
        <dsp:cNvSpPr/>
      </dsp:nvSpPr>
      <dsp:spPr>
        <a:xfrm>
          <a:off x="3349228" y="824692"/>
          <a:ext cx="283648" cy="331815"/>
        </a:xfrm>
        <a:prstGeom prst="rightArrow">
          <a:avLst>
            <a:gd name="adj1" fmla="val 60000"/>
            <a:gd name="adj2" fmla="val 50000"/>
          </a:avLst>
        </a:prstGeom>
        <a:gradFill rotWithShape="0">
          <a:gsLst>
            <a:gs pos="0">
              <a:schemeClr val="accent5">
                <a:tint val="60000"/>
                <a:hueOff val="0"/>
                <a:satOff val="0"/>
                <a:lumOff val="0"/>
                <a:alphaOff val="0"/>
                <a:lumMod val="95000"/>
              </a:schemeClr>
            </a:gs>
            <a:gs pos="100000">
              <a:schemeClr val="accent5">
                <a:tint val="60000"/>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5">
              <a:tint val="60000"/>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a:off x="3349228" y="891055"/>
        <a:ext cx="198554" cy="199089"/>
      </dsp:txXfrm>
    </dsp:sp>
    <dsp:sp modelId="{52D2186B-815C-42A0-BB6B-0E15E84992C1}">
      <dsp:nvSpPr>
        <dsp:cNvPr id="0" name=""/>
        <dsp:cNvSpPr/>
      </dsp:nvSpPr>
      <dsp:spPr>
        <a:xfrm>
          <a:off x="3750617" y="181157"/>
          <a:ext cx="1337964" cy="1618885"/>
        </a:xfrm>
        <a:prstGeom prst="roundRect">
          <a:avLst>
            <a:gd name="adj" fmla="val 10000"/>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l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7030A0"/>
              </a:solidFill>
              <a:latin typeface="Times New Roman" pitchFamily="18" charset="0"/>
              <a:cs typeface="Times New Roman" pitchFamily="18" charset="0"/>
            </a:rPr>
            <a:t>The dried mixture was resuspended in 25 ml deionized water and vigorously stirred for 10 min</a:t>
          </a:r>
          <a:endParaRPr lang="ru-RU" sz="1100" b="1" kern="1200" dirty="0">
            <a:solidFill>
              <a:srgbClr val="7030A0"/>
            </a:solidFill>
            <a:latin typeface="Times New Roman" pitchFamily="18" charset="0"/>
            <a:cs typeface="Times New Roman" pitchFamily="18" charset="0"/>
          </a:endParaRPr>
        </a:p>
      </dsp:txBody>
      <dsp:txXfrm>
        <a:off x="3789805" y="220345"/>
        <a:ext cx="1259588" cy="1540509"/>
      </dsp:txXfrm>
    </dsp:sp>
    <dsp:sp modelId="{4B3E3F57-E341-4B5A-B089-742A8D83EFE1}">
      <dsp:nvSpPr>
        <dsp:cNvPr id="0" name=""/>
        <dsp:cNvSpPr/>
      </dsp:nvSpPr>
      <dsp:spPr>
        <a:xfrm>
          <a:off x="5222378" y="824692"/>
          <a:ext cx="283648" cy="331815"/>
        </a:xfrm>
        <a:prstGeom prst="rightArrow">
          <a:avLst>
            <a:gd name="adj1" fmla="val 60000"/>
            <a:gd name="adj2" fmla="val 50000"/>
          </a:avLst>
        </a:prstGeom>
        <a:gradFill rotWithShape="0">
          <a:gsLst>
            <a:gs pos="0">
              <a:schemeClr val="accent5">
                <a:tint val="60000"/>
                <a:hueOff val="0"/>
                <a:satOff val="0"/>
                <a:lumOff val="0"/>
                <a:alphaOff val="0"/>
                <a:lumMod val="95000"/>
              </a:schemeClr>
            </a:gs>
            <a:gs pos="100000">
              <a:schemeClr val="accent5">
                <a:tint val="60000"/>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5">
              <a:tint val="60000"/>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a:off x="5222378" y="891055"/>
        <a:ext cx="198554" cy="199089"/>
      </dsp:txXfrm>
    </dsp:sp>
    <dsp:sp modelId="{1F1F0EBE-65CA-45B8-8592-FC43D50B8404}">
      <dsp:nvSpPr>
        <dsp:cNvPr id="0" name=""/>
        <dsp:cNvSpPr/>
      </dsp:nvSpPr>
      <dsp:spPr>
        <a:xfrm>
          <a:off x="5623768" y="181157"/>
          <a:ext cx="1337964" cy="1618885"/>
        </a:xfrm>
        <a:prstGeom prst="roundRect">
          <a:avLst>
            <a:gd name="adj" fmla="val 10000"/>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l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7030A0"/>
              </a:solidFill>
              <a:latin typeface="Times New Roman" pitchFamily="18" charset="0"/>
              <a:cs typeface="Times New Roman" pitchFamily="18" charset="0"/>
            </a:rPr>
            <a:t>The resulting emulsion was then sonicated for 10 min at 22 kHz frequency</a:t>
          </a:r>
          <a:endParaRPr lang="ru-RU" sz="1100" b="1" kern="1200" dirty="0">
            <a:solidFill>
              <a:srgbClr val="7030A0"/>
            </a:solidFill>
            <a:latin typeface="Times New Roman" pitchFamily="18" charset="0"/>
            <a:cs typeface="Times New Roman" pitchFamily="18" charset="0"/>
          </a:endParaRPr>
        </a:p>
      </dsp:txBody>
      <dsp:txXfrm>
        <a:off x="5662956" y="220345"/>
        <a:ext cx="1259588" cy="1540509"/>
      </dsp:txXfrm>
    </dsp:sp>
    <dsp:sp modelId="{33390F96-7FD6-4F02-A389-1F375E0343C3}">
      <dsp:nvSpPr>
        <dsp:cNvPr id="0" name=""/>
        <dsp:cNvSpPr/>
      </dsp:nvSpPr>
      <dsp:spPr>
        <a:xfrm>
          <a:off x="7095529" y="824692"/>
          <a:ext cx="283648" cy="331815"/>
        </a:xfrm>
        <a:prstGeom prst="rightArrow">
          <a:avLst>
            <a:gd name="adj1" fmla="val 60000"/>
            <a:gd name="adj2" fmla="val 50000"/>
          </a:avLst>
        </a:prstGeom>
        <a:gradFill rotWithShape="0">
          <a:gsLst>
            <a:gs pos="0">
              <a:schemeClr val="accent5">
                <a:tint val="60000"/>
                <a:hueOff val="0"/>
                <a:satOff val="0"/>
                <a:lumOff val="0"/>
                <a:alphaOff val="0"/>
                <a:lumMod val="95000"/>
              </a:schemeClr>
            </a:gs>
            <a:gs pos="100000">
              <a:schemeClr val="accent5">
                <a:tint val="60000"/>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5">
              <a:tint val="60000"/>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a:off x="7095529" y="891055"/>
        <a:ext cx="198554" cy="199089"/>
      </dsp:txXfrm>
    </dsp:sp>
    <dsp:sp modelId="{46ADFA6A-0D28-4889-8A2A-81158424F4C2}">
      <dsp:nvSpPr>
        <dsp:cNvPr id="0" name=""/>
        <dsp:cNvSpPr/>
      </dsp:nvSpPr>
      <dsp:spPr>
        <a:xfrm>
          <a:off x="7496919" y="181157"/>
          <a:ext cx="1337964" cy="1618885"/>
        </a:xfrm>
        <a:prstGeom prst="roundRect">
          <a:avLst>
            <a:gd name="adj" fmla="val 10000"/>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l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7030A0"/>
              </a:solidFill>
              <a:latin typeface="Times New Roman" pitchFamily="18" charset="0"/>
              <a:cs typeface="Times New Roman" pitchFamily="18" charset="0"/>
            </a:rPr>
            <a:t>Steady-state fluorescence spectra of samples containing pyrene were recorded on a Horiba </a:t>
          </a:r>
          <a:r>
            <a:rPr lang="en-US" sz="1100" b="1" kern="1200" dirty="0" err="1" smtClean="0">
              <a:solidFill>
                <a:srgbClr val="7030A0"/>
              </a:solidFill>
              <a:latin typeface="Times New Roman" pitchFamily="18" charset="0"/>
              <a:cs typeface="Times New Roman" pitchFamily="18" charset="0"/>
            </a:rPr>
            <a:t>Jobin-Yvon</a:t>
          </a:r>
          <a:r>
            <a:rPr lang="en-US" sz="1100" b="1" kern="1200" dirty="0" smtClean="0">
              <a:solidFill>
                <a:srgbClr val="7030A0"/>
              </a:solidFill>
              <a:latin typeface="Times New Roman" pitchFamily="18" charset="0"/>
              <a:cs typeface="Times New Roman" pitchFamily="18" charset="0"/>
            </a:rPr>
            <a:t> </a:t>
          </a:r>
          <a:r>
            <a:rPr lang="en-US" sz="1100" b="1" kern="1200" dirty="0" err="1" smtClean="0">
              <a:solidFill>
                <a:srgbClr val="7030A0"/>
              </a:solidFill>
              <a:latin typeface="Times New Roman" pitchFamily="18" charset="0"/>
              <a:cs typeface="Times New Roman" pitchFamily="18" charset="0"/>
            </a:rPr>
            <a:t>Fluorog</a:t>
          </a:r>
          <a:r>
            <a:rPr lang="en-US" sz="1100" b="1" kern="1200" dirty="0" smtClean="0">
              <a:solidFill>
                <a:srgbClr val="7030A0"/>
              </a:solidFill>
              <a:latin typeface="Times New Roman" pitchFamily="18" charset="0"/>
              <a:cs typeface="Times New Roman" pitchFamily="18" charset="0"/>
            </a:rPr>
            <a:t>-FL 3-22 spectrophotometer equipped with a 450W </a:t>
          </a:r>
          <a:r>
            <a:rPr lang="en-US" sz="1100" b="1" kern="1200" dirty="0" err="1" smtClean="0">
              <a:solidFill>
                <a:srgbClr val="7030A0"/>
              </a:solidFill>
              <a:latin typeface="Times New Roman" pitchFamily="18" charset="0"/>
              <a:cs typeface="Times New Roman" pitchFamily="18" charset="0"/>
            </a:rPr>
            <a:t>Xe</a:t>
          </a:r>
          <a:r>
            <a:rPr lang="en-US" sz="1100" b="1" kern="1200" dirty="0" smtClean="0">
              <a:solidFill>
                <a:srgbClr val="7030A0"/>
              </a:solidFill>
              <a:latin typeface="Times New Roman" pitchFamily="18" charset="0"/>
              <a:cs typeface="Times New Roman" pitchFamily="18" charset="0"/>
            </a:rPr>
            <a:t> lamp </a:t>
          </a:r>
          <a:endParaRPr lang="ru-RU" sz="1100" b="1" kern="1200" dirty="0">
            <a:solidFill>
              <a:srgbClr val="7030A0"/>
            </a:solidFill>
            <a:latin typeface="Times New Roman" pitchFamily="18" charset="0"/>
            <a:cs typeface="Times New Roman" pitchFamily="18" charset="0"/>
          </a:endParaRPr>
        </a:p>
      </dsp:txBody>
      <dsp:txXfrm>
        <a:off x="7536107" y="220345"/>
        <a:ext cx="1259588" cy="15405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9AF12-2F63-4209-936E-F176E8487B62}">
      <dsp:nvSpPr>
        <dsp:cNvPr id="0" name=""/>
        <dsp:cNvSpPr/>
      </dsp:nvSpPr>
      <dsp:spPr>
        <a:xfrm>
          <a:off x="0" y="5548"/>
          <a:ext cx="3305175" cy="913507"/>
        </a:xfrm>
        <a:prstGeom prst="roundRect">
          <a:avLst>
            <a:gd name="adj" fmla="val 10000"/>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30000"/>
            </a:lnSpc>
            <a:spcBef>
              <a:spcPct val="0"/>
            </a:spcBef>
            <a:spcAft>
              <a:spcPct val="35000"/>
            </a:spcAft>
          </a:pPr>
          <a:r>
            <a:rPr lang="en-GB" sz="1400" kern="1200" dirty="0" smtClean="0">
              <a:latin typeface="Times New Roman" panose="02020603050405020304" pitchFamily="18" charset="0"/>
              <a:cs typeface="Times New Roman" panose="02020603050405020304" pitchFamily="18" charset="0"/>
            </a:rPr>
            <a:t>The male Wistar rats (150–180 g) were used for skin preparation </a:t>
          </a:r>
          <a:endParaRPr lang="ru-RU" sz="1400" kern="1200" dirty="0">
            <a:latin typeface="Times New Roman" panose="02020603050405020304" pitchFamily="18" charset="0"/>
            <a:cs typeface="Times New Roman" panose="02020603050405020304" pitchFamily="18" charset="0"/>
          </a:endParaRPr>
        </a:p>
      </dsp:txBody>
      <dsp:txXfrm>
        <a:off x="26756" y="32304"/>
        <a:ext cx="3251663" cy="859995"/>
      </dsp:txXfrm>
    </dsp:sp>
    <dsp:sp modelId="{475391C2-345F-4541-A163-A66DB8A24390}">
      <dsp:nvSpPr>
        <dsp:cNvPr id="0" name=""/>
        <dsp:cNvSpPr/>
      </dsp:nvSpPr>
      <dsp:spPr>
        <a:xfrm rot="5400000">
          <a:off x="1481304" y="941892"/>
          <a:ext cx="342565" cy="411078"/>
        </a:xfrm>
        <a:prstGeom prst="rightArrow">
          <a:avLst>
            <a:gd name="adj1" fmla="val 60000"/>
            <a:gd name="adj2" fmla="val 50000"/>
          </a:avLst>
        </a:prstGeom>
        <a:gradFill rotWithShape="0">
          <a:gsLst>
            <a:gs pos="0">
              <a:schemeClr val="accent1">
                <a:tint val="60000"/>
                <a:hueOff val="0"/>
                <a:satOff val="0"/>
                <a:lumOff val="0"/>
                <a:alphaOff val="0"/>
                <a:lumMod val="95000"/>
              </a:schemeClr>
            </a:gs>
            <a:gs pos="100000">
              <a:schemeClr val="accent1">
                <a:tint val="60000"/>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rot="-5400000">
        <a:off x="1529264" y="976149"/>
        <a:ext cx="246646" cy="239796"/>
      </dsp:txXfrm>
    </dsp:sp>
    <dsp:sp modelId="{E0B39D52-3464-4FE9-A957-291C0E0E3B01}">
      <dsp:nvSpPr>
        <dsp:cNvPr id="0" name=""/>
        <dsp:cNvSpPr/>
      </dsp:nvSpPr>
      <dsp:spPr>
        <a:xfrm>
          <a:off x="0" y="1375808"/>
          <a:ext cx="3305175" cy="913507"/>
        </a:xfrm>
        <a:prstGeom prst="roundRect">
          <a:avLst>
            <a:gd name="adj" fmla="val 10000"/>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30000"/>
            </a:lnSpc>
            <a:spcBef>
              <a:spcPct val="0"/>
            </a:spcBef>
            <a:spcAft>
              <a:spcPct val="35000"/>
            </a:spcAft>
          </a:pPr>
          <a:r>
            <a:rPr lang="en-GB" sz="1400" kern="1200" dirty="0" smtClean="0">
              <a:latin typeface="Times New Roman" panose="02020603050405020304" pitchFamily="18" charset="0"/>
              <a:cs typeface="Times New Roman" panose="02020603050405020304" pitchFamily="18" charset="0"/>
            </a:rPr>
            <a:t>The rats were anesthetized followed by shaving and surgically removing of abdominal and back regions. </a:t>
          </a:r>
          <a:endParaRPr lang="ru-RU" sz="1400" kern="1200" dirty="0">
            <a:latin typeface="Times New Roman" panose="02020603050405020304" pitchFamily="18" charset="0"/>
            <a:cs typeface="Times New Roman" panose="02020603050405020304" pitchFamily="18" charset="0"/>
          </a:endParaRPr>
        </a:p>
      </dsp:txBody>
      <dsp:txXfrm>
        <a:off x="26756" y="1402564"/>
        <a:ext cx="3251663" cy="859995"/>
      </dsp:txXfrm>
    </dsp:sp>
    <dsp:sp modelId="{B90BB00D-BF28-4C68-96F4-EB28D75BB330}">
      <dsp:nvSpPr>
        <dsp:cNvPr id="0" name=""/>
        <dsp:cNvSpPr/>
      </dsp:nvSpPr>
      <dsp:spPr>
        <a:xfrm rot="5400000">
          <a:off x="1481304" y="2312153"/>
          <a:ext cx="342565" cy="411078"/>
        </a:xfrm>
        <a:prstGeom prst="rightArrow">
          <a:avLst>
            <a:gd name="adj1" fmla="val 60000"/>
            <a:gd name="adj2" fmla="val 50000"/>
          </a:avLst>
        </a:prstGeom>
        <a:gradFill rotWithShape="0">
          <a:gsLst>
            <a:gs pos="0">
              <a:schemeClr val="accent1">
                <a:tint val="60000"/>
                <a:hueOff val="0"/>
                <a:satOff val="0"/>
                <a:lumOff val="0"/>
                <a:alphaOff val="0"/>
                <a:lumMod val="95000"/>
              </a:schemeClr>
            </a:gs>
            <a:gs pos="100000">
              <a:schemeClr val="accent1">
                <a:tint val="60000"/>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rot="-5400000">
        <a:off x="1529264" y="2346410"/>
        <a:ext cx="246646" cy="239796"/>
      </dsp:txXfrm>
    </dsp:sp>
    <dsp:sp modelId="{33EBC84B-C09F-4CBA-9E58-2B759EC58941}">
      <dsp:nvSpPr>
        <dsp:cNvPr id="0" name=""/>
        <dsp:cNvSpPr/>
      </dsp:nvSpPr>
      <dsp:spPr>
        <a:xfrm>
          <a:off x="0" y="2746069"/>
          <a:ext cx="3305175" cy="2125182"/>
        </a:xfrm>
        <a:prstGeom prst="roundRect">
          <a:avLst>
            <a:gd name="adj" fmla="val 10000"/>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30000"/>
            </a:lnSpc>
            <a:spcBef>
              <a:spcPct val="0"/>
            </a:spcBef>
            <a:spcAft>
              <a:spcPct val="35000"/>
            </a:spcAft>
          </a:pPr>
          <a:r>
            <a:rPr lang="en-GB" sz="1400" kern="1200" dirty="0" smtClean="0">
              <a:latin typeface="Times New Roman" panose="02020603050405020304" pitchFamily="18" charset="0"/>
              <a:cs typeface="Times New Roman" panose="02020603050405020304" pitchFamily="18" charset="0"/>
            </a:rPr>
            <a:t>SC was separated from the epidermis by incubating in trypsin solution (0.15% in PBS buffer, pH 7.4) during 24 h at 4°C and thereafter 4 h at 37°C. SC was then mechanically separated and carefully washed with a solution of trypsin inhibitor, deionized water and dried.</a:t>
          </a:r>
          <a:endParaRPr lang="ru-RU" sz="1400" kern="1200" dirty="0">
            <a:latin typeface="Times New Roman" panose="02020603050405020304" pitchFamily="18" charset="0"/>
            <a:cs typeface="Times New Roman" panose="02020603050405020304" pitchFamily="18" charset="0"/>
          </a:endParaRPr>
        </a:p>
      </dsp:txBody>
      <dsp:txXfrm>
        <a:off x="62244" y="2808313"/>
        <a:ext cx="3180687" cy="2000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30E84-7178-4A41-A504-0A0DF1A38C82}">
      <dsp:nvSpPr>
        <dsp:cNvPr id="0" name=""/>
        <dsp:cNvSpPr/>
      </dsp:nvSpPr>
      <dsp:spPr>
        <a:xfrm>
          <a:off x="7510" y="454752"/>
          <a:ext cx="883677" cy="1605095"/>
        </a:xfrm>
        <a:prstGeom prst="roundRect">
          <a:avLst>
            <a:gd name="adj" fmla="val 10000"/>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l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kern="1200" dirty="0" smtClean="0">
              <a:solidFill>
                <a:srgbClr val="7030A0"/>
              </a:solidFill>
              <a:latin typeface="Times New Roman" pitchFamily="18" charset="0"/>
              <a:cs typeface="Times New Roman" pitchFamily="18" charset="0"/>
            </a:rPr>
            <a:t>Preparation of stratum corneum</a:t>
          </a:r>
          <a:endParaRPr lang="ru-RU" sz="1100" b="1" i="0" kern="1200" dirty="0">
            <a:solidFill>
              <a:srgbClr val="7030A0"/>
            </a:solidFill>
            <a:latin typeface="Times New Roman" pitchFamily="18" charset="0"/>
            <a:cs typeface="Times New Roman" pitchFamily="18" charset="0"/>
          </a:endParaRPr>
        </a:p>
      </dsp:txBody>
      <dsp:txXfrm>
        <a:off x="33392" y="480634"/>
        <a:ext cx="831913" cy="1553331"/>
      </dsp:txXfrm>
    </dsp:sp>
    <dsp:sp modelId="{FB36A6D9-E2E3-4E4E-9FF2-C61E3B5E0FDF}">
      <dsp:nvSpPr>
        <dsp:cNvPr id="0" name=""/>
        <dsp:cNvSpPr/>
      </dsp:nvSpPr>
      <dsp:spPr>
        <a:xfrm>
          <a:off x="1024667" y="1091784"/>
          <a:ext cx="282977" cy="331030"/>
        </a:xfrm>
        <a:prstGeom prst="rightArrow">
          <a:avLst>
            <a:gd name="adj1" fmla="val 60000"/>
            <a:gd name="adj2" fmla="val 50000"/>
          </a:avLst>
        </a:prstGeom>
        <a:gradFill rotWithShape="0">
          <a:gsLst>
            <a:gs pos="0">
              <a:schemeClr val="accent5">
                <a:tint val="60000"/>
                <a:hueOff val="0"/>
                <a:satOff val="0"/>
                <a:lumOff val="0"/>
                <a:alphaOff val="0"/>
                <a:lumMod val="95000"/>
              </a:schemeClr>
            </a:gs>
            <a:gs pos="100000">
              <a:schemeClr val="accent5">
                <a:tint val="60000"/>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5">
              <a:tint val="60000"/>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a:off x="1024667" y="1157990"/>
        <a:ext cx="198084" cy="198618"/>
      </dsp:txXfrm>
    </dsp:sp>
    <dsp:sp modelId="{F4780A11-1CBD-47F0-BA2E-C2A26ADCB049}">
      <dsp:nvSpPr>
        <dsp:cNvPr id="0" name=""/>
        <dsp:cNvSpPr/>
      </dsp:nvSpPr>
      <dsp:spPr>
        <a:xfrm>
          <a:off x="1425107" y="454752"/>
          <a:ext cx="1166855" cy="1605095"/>
        </a:xfrm>
        <a:prstGeom prst="roundRect">
          <a:avLst>
            <a:gd name="adj" fmla="val 10000"/>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l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7030A0"/>
              </a:solidFill>
              <a:latin typeface="Times New Roman" pitchFamily="18" charset="0"/>
              <a:cs typeface="Times New Roman" pitchFamily="18" charset="0"/>
            </a:rPr>
            <a:t>The SC was dipped into chloroform: methanol (2:1) solution and kept in the dark for 72 h</a:t>
          </a:r>
          <a:endParaRPr lang="ru-RU" sz="1200" b="1" i="0" kern="1200" dirty="0">
            <a:solidFill>
              <a:srgbClr val="7030A0"/>
            </a:solidFill>
            <a:latin typeface="Times New Roman" pitchFamily="18" charset="0"/>
            <a:cs typeface="Times New Roman" pitchFamily="18" charset="0"/>
          </a:endParaRPr>
        </a:p>
      </dsp:txBody>
      <dsp:txXfrm>
        <a:off x="1459283" y="488928"/>
        <a:ext cx="1098503" cy="1536743"/>
      </dsp:txXfrm>
    </dsp:sp>
    <dsp:sp modelId="{914D47C8-003C-4F53-925D-AE9DD19C8DC3}">
      <dsp:nvSpPr>
        <dsp:cNvPr id="0" name=""/>
        <dsp:cNvSpPr/>
      </dsp:nvSpPr>
      <dsp:spPr>
        <a:xfrm>
          <a:off x="2725442" y="1091784"/>
          <a:ext cx="282977" cy="331030"/>
        </a:xfrm>
        <a:prstGeom prst="rightArrow">
          <a:avLst>
            <a:gd name="adj1" fmla="val 60000"/>
            <a:gd name="adj2" fmla="val 50000"/>
          </a:avLst>
        </a:prstGeom>
        <a:gradFill rotWithShape="0">
          <a:gsLst>
            <a:gs pos="0">
              <a:schemeClr val="accent5">
                <a:tint val="60000"/>
                <a:hueOff val="0"/>
                <a:satOff val="0"/>
                <a:lumOff val="0"/>
                <a:alphaOff val="0"/>
                <a:lumMod val="95000"/>
              </a:schemeClr>
            </a:gs>
            <a:gs pos="100000">
              <a:schemeClr val="accent5">
                <a:tint val="60000"/>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5">
              <a:tint val="60000"/>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a:off x="2725442" y="1157990"/>
        <a:ext cx="198084" cy="198618"/>
      </dsp:txXfrm>
    </dsp:sp>
    <dsp:sp modelId="{52D2186B-815C-42A0-BB6B-0E15E84992C1}">
      <dsp:nvSpPr>
        <dsp:cNvPr id="0" name=""/>
        <dsp:cNvSpPr/>
      </dsp:nvSpPr>
      <dsp:spPr>
        <a:xfrm>
          <a:off x="3125882" y="454752"/>
          <a:ext cx="1591454" cy="1605095"/>
        </a:xfrm>
        <a:prstGeom prst="roundRect">
          <a:avLst>
            <a:gd name="adj" fmla="val 10000"/>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l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7030A0"/>
              </a:solidFill>
              <a:latin typeface="Times New Roman" pitchFamily="18" charset="0"/>
              <a:cs typeface="Times New Roman" pitchFamily="18" charset="0"/>
            </a:rPr>
            <a:t>Then the extract was washed twice with distilled water and the lower organic layer was evaporated under vacuum below 40 °C</a:t>
          </a:r>
          <a:endParaRPr lang="ru-RU" sz="1200" b="1" kern="1200" dirty="0">
            <a:solidFill>
              <a:srgbClr val="7030A0"/>
            </a:solidFill>
            <a:latin typeface="Times New Roman" pitchFamily="18" charset="0"/>
            <a:cs typeface="Times New Roman" pitchFamily="18" charset="0"/>
          </a:endParaRPr>
        </a:p>
      </dsp:txBody>
      <dsp:txXfrm>
        <a:off x="3172494" y="501364"/>
        <a:ext cx="1498230" cy="1511871"/>
      </dsp:txXfrm>
    </dsp:sp>
    <dsp:sp modelId="{4B3E3F57-E341-4B5A-B089-742A8D83EFE1}">
      <dsp:nvSpPr>
        <dsp:cNvPr id="0" name=""/>
        <dsp:cNvSpPr/>
      </dsp:nvSpPr>
      <dsp:spPr>
        <a:xfrm>
          <a:off x="4850817" y="1091784"/>
          <a:ext cx="282977" cy="331030"/>
        </a:xfrm>
        <a:prstGeom prst="rightArrow">
          <a:avLst>
            <a:gd name="adj1" fmla="val 60000"/>
            <a:gd name="adj2" fmla="val 50000"/>
          </a:avLst>
        </a:prstGeom>
        <a:gradFill rotWithShape="0">
          <a:gsLst>
            <a:gs pos="0">
              <a:schemeClr val="accent5">
                <a:tint val="60000"/>
                <a:hueOff val="0"/>
                <a:satOff val="0"/>
                <a:lumOff val="0"/>
                <a:alphaOff val="0"/>
                <a:lumMod val="95000"/>
              </a:schemeClr>
            </a:gs>
            <a:gs pos="100000">
              <a:schemeClr val="accent5">
                <a:tint val="60000"/>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5">
              <a:tint val="60000"/>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a:off x="4850817" y="1157990"/>
        <a:ext cx="198084" cy="198618"/>
      </dsp:txXfrm>
    </dsp:sp>
    <dsp:sp modelId="{1F1F0EBE-65CA-45B8-8592-FC43D50B8404}">
      <dsp:nvSpPr>
        <dsp:cNvPr id="0" name=""/>
        <dsp:cNvSpPr/>
      </dsp:nvSpPr>
      <dsp:spPr>
        <a:xfrm>
          <a:off x="5251257" y="454752"/>
          <a:ext cx="1772307" cy="1605095"/>
        </a:xfrm>
        <a:prstGeom prst="roundRect">
          <a:avLst>
            <a:gd name="adj" fmla="val 10000"/>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l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7030A0"/>
              </a:solidFill>
              <a:latin typeface="Times New Roman" pitchFamily="18" charset="0"/>
              <a:cs typeface="Times New Roman" pitchFamily="18" charset="0"/>
            </a:rPr>
            <a:t>The samples for FT-IR study have been prepared by dissolving the obtained lipids in carbon tetrachloride (CCl</a:t>
          </a:r>
          <a:r>
            <a:rPr lang="en-US" sz="1200" b="1" kern="1200" baseline="-25000" dirty="0" smtClean="0">
              <a:solidFill>
                <a:srgbClr val="7030A0"/>
              </a:solidFill>
              <a:latin typeface="Times New Roman" pitchFamily="18" charset="0"/>
              <a:cs typeface="Times New Roman" pitchFamily="18" charset="0"/>
            </a:rPr>
            <a:t>4</a:t>
          </a:r>
          <a:r>
            <a:rPr lang="en-US" sz="1200" b="1" kern="1200" dirty="0" smtClean="0">
              <a:solidFill>
                <a:srgbClr val="7030A0"/>
              </a:solidFill>
              <a:latin typeface="Times New Roman" pitchFamily="18" charset="0"/>
              <a:cs typeface="Times New Roman" pitchFamily="18" charset="0"/>
            </a:rPr>
            <a:t>) with subsequent addition of hydrazones (10% relative to lipids’ mass) </a:t>
          </a:r>
          <a:endParaRPr lang="ru-RU" sz="1200" b="1" kern="1200" dirty="0">
            <a:solidFill>
              <a:srgbClr val="7030A0"/>
            </a:solidFill>
            <a:latin typeface="Times New Roman" pitchFamily="18" charset="0"/>
            <a:cs typeface="Times New Roman" pitchFamily="18" charset="0"/>
          </a:endParaRPr>
        </a:p>
      </dsp:txBody>
      <dsp:txXfrm>
        <a:off x="5298269" y="501764"/>
        <a:ext cx="1678283" cy="1511071"/>
      </dsp:txXfrm>
    </dsp:sp>
    <dsp:sp modelId="{33390F96-7FD6-4F02-A389-1F375E0343C3}">
      <dsp:nvSpPr>
        <dsp:cNvPr id="0" name=""/>
        <dsp:cNvSpPr/>
      </dsp:nvSpPr>
      <dsp:spPr>
        <a:xfrm>
          <a:off x="7157044" y="1091784"/>
          <a:ext cx="282977" cy="331030"/>
        </a:xfrm>
        <a:prstGeom prst="rightArrow">
          <a:avLst>
            <a:gd name="adj1" fmla="val 60000"/>
            <a:gd name="adj2" fmla="val 50000"/>
          </a:avLst>
        </a:prstGeom>
        <a:gradFill rotWithShape="0">
          <a:gsLst>
            <a:gs pos="0">
              <a:schemeClr val="accent5">
                <a:tint val="60000"/>
                <a:hueOff val="0"/>
                <a:satOff val="0"/>
                <a:lumOff val="0"/>
                <a:alphaOff val="0"/>
                <a:lumMod val="95000"/>
              </a:schemeClr>
            </a:gs>
            <a:gs pos="100000">
              <a:schemeClr val="accent5">
                <a:tint val="60000"/>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5">
              <a:tint val="60000"/>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a:off x="7157044" y="1157990"/>
        <a:ext cx="198084" cy="198618"/>
      </dsp:txXfrm>
    </dsp:sp>
    <dsp:sp modelId="{46ADFA6A-0D28-4889-8A2A-81158424F4C2}">
      <dsp:nvSpPr>
        <dsp:cNvPr id="0" name=""/>
        <dsp:cNvSpPr/>
      </dsp:nvSpPr>
      <dsp:spPr>
        <a:xfrm>
          <a:off x="7557484" y="454752"/>
          <a:ext cx="1121805" cy="1605095"/>
        </a:xfrm>
        <a:prstGeom prst="roundRect">
          <a:avLst>
            <a:gd name="adj" fmla="val 10000"/>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l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7030A0"/>
              </a:solidFill>
              <a:latin typeface="Times New Roman" pitchFamily="18" charset="0"/>
              <a:cs typeface="Times New Roman" pitchFamily="18" charset="0"/>
            </a:rPr>
            <a:t>FT-IR spectra were recorded for films</a:t>
          </a:r>
          <a:endParaRPr lang="ru-RU" sz="1200" b="1" kern="1200" dirty="0">
            <a:solidFill>
              <a:srgbClr val="7030A0"/>
            </a:solidFill>
          </a:endParaRPr>
        </a:p>
      </dsp:txBody>
      <dsp:txXfrm>
        <a:off x="7590341" y="487609"/>
        <a:ext cx="1056091" cy="15393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A6F59-7EEE-4592-9657-37DA900D3074}">
      <dsp:nvSpPr>
        <dsp:cNvPr id="0" name=""/>
        <dsp:cNvSpPr/>
      </dsp:nvSpPr>
      <dsp:spPr>
        <a:xfrm>
          <a:off x="6491700" y="1643408"/>
          <a:ext cx="1058884" cy="289158"/>
        </a:xfrm>
        <a:custGeom>
          <a:avLst/>
          <a:gdLst/>
          <a:ahLst/>
          <a:cxnLst/>
          <a:rect l="0" t="0" r="0" b="0"/>
          <a:pathLst>
            <a:path>
              <a:moveTo>
                <a:pt x="0" y="0"/>
              </a:moveTo>
              <a:lnTo>
                <a:pt x="0" y="197053"/>
              </a:lnTo>
              <a:lnTo>
                <a:pt x="1058884" y="197053"/>
              </a:lnTo>
              <a:lnTo>
                <a:pt x="1058884" y="28915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D454D7-6227-479C-9D52-571FE3425A99}">
      <dsp:nvSpPr>
        <dsp:cNvPr id="0" name=""/>
        <dsp:cNvSpPr/>
      </dsp:nvSpPr>
      <dsp:spPr>
        <a:xfrm>
          <a:off x="5378004" y="1643408"/>
          <a:ext cx="1113696" cy="289158"/>
        </a:xfrm>
        <a:custGeom>
          <a:avLst/>
          <a:gdLst/>
          <a:ahLst/>
          <a:cxnLst/>
          <a:rect l="0" t="0" r="0" b="0"/>
          <a:pathLst>
            <a:path>
              <a:moveTo>
                <a:pt x="1113696" y="0"/>
              </a:moveTo>
              <a:lnTo>
                <a:pt x="1113696" y="197053"/>
              </a:lnTo>
              <a:lnTo>
                <a:pt x="0" y="197053"/>
              </a:lnTo>
              <a:lnTo>
                <a:pt x="0" y="28915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3D133C-DA5F-44AB-A01C-E80F66365796}">
      <dsp:nvSpPr>
        <dsp:cNvPr id="0" name=""/>
        <dsp:cNvSpPr/>
      </dsp:nvSpPr>
      <dsp:spPr>
        <a:xfrm>
          <a:off x="4189768" y="722906"/>
          <a:ext cx="2301932" cy="289158"/>
        </a:xfrm>
        <a:custGeom>
          <a:avLst/>
          <a:gdLst/>
          <a:ahLst/>
          <a:cxnLst/>
          <a:rect l="0" t="0" r="0" b="0"/>
          <a:pathLst>
            <a:path>
              <a:moveTo>
                <a:pt x="0" y="0"/>
              </a:moveTo>
              <a:lnTo>
                <a:pt x="0" y="197053"/>
              </a:lnTo>
              <a:lnTo>
                <a:pt x="2301932" y="197053"/>
              </a:lnTo>
              <a:lnTo>
                <a:pt x="2301932" y="28915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F10B02-35AD-401B-A7D0-EDB75B1B1006}">
      <dsp:nvSpPr>
        <dsp:cNvPr id="0" name=""/>
        <dsp:cNvSpPr/>
      </dsp:nvSpPr>
      <dsp:spPr>
        <a:xfrm>
          <a:off x="2106386" y="1643408"/>
          <a:ext cx="1104872" cy="289158"/>
        </a:xfrm>
        <a:custGeom>
          <a:avLst/>
          <a:gdLst/>
          <a:ahLst/>
          <a:cxnLst/>
          <a:rect l="0" t="0" r="0" b="0"/>
          <a:pathLst>
            <a:path>
              <a:moveTo>
                <a:pt x="0" y="0"/>
              </a:moveTo>
              <a:lnTo>
                <a:pt x="0" y="197053"/>
              </a:lnTo>
              <a:lnTo>
                <a:pt x="1104872" y="197053"/>
              </a:lnTo>
              <a:lnTo>
                <a:pt x="1104872" y="28915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9DF056-B4D5-4F1C-BB65-A4CBBAF599A2}">
      <dsp:nvSpPr>
        <dsp:cNvPr id="0" name=""/>
        <dsp:cNvSpPr/>
      </dsp:nvSpPr>
      <dsp:spPr>
        <a:xfrm>
          <a:off x="998525" y="1643408"/>
          <a:ext cx="1107860" cy="289158"/>
        </a:xfrm>
        <a:custGeom>
          <a:avLst/>
          <a:gdLst/>
          <a:ahLst/>
          <a:cxnLst/>
          <a:rect l="0" t="0" r="0" b="0"/>
          <a:pathLst>
            <a:path>
              <a:moveTo>
                <a:pt x="1107860" y="0"/>
              </a:moveTo>
              <a:lnTo>
                <a:pt x="1107860" y="197053"/>
              </a:lnTo>
              <a:lnTo>
                <a:pt x="0" y="197053"/>
              </a:lnTo>
              <a:lnTo>
                <a:pt x="0" y="28915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8C757D-D331-4864-96A5-6F856BC882C0}">
      <dsp:nvSpPr>
        <dsp:cNvPr id="0" name=""/>
        <dsp:cNvSpPr/>
      </dsp:nvSpPr>
      <dsp:spPr>
        <a:xfrm>
          <a:off x="2106386" y="722906"/>
          <a:ext cx="2083382" cy="289158"/>
        </a:xfrm>
        <a:custGeom>
          <a:avLst/>
          <a:gdLst/>
          <a:ahLst/>
          <a:cxnLst/>
          <a:rect l="0" t="0" r="0" b="0"/>
          <a:pathLst>
            <a:path>
              <a:moveTo>
                <a:pt x="2083382" y="0"/>
              </a:moveTo>
              <a:lnTo>
                <a:pt x="2083382" y="197053"/>
              </a:lnTo>
              <a:lnTo>
                <a:pt x="0" y="197053"/>
              </a:lnTo>
              <a:lnTo>
                <a:pt x="0" y="28915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E000A8-F554-4D4C-B640-D15879212830}">
      <dsp:nvSpPr>
        <dsp:cNvPr id="0" name=""/>
        <dsp:cNvSpPr/>
      </dsp:nvSpPr>
      <dsp:spPr>
        <a:xfrm>
          <a:off x="3291644" y="91562"/>
          <a:ext cx="1796248" cy="631343"/>
        </a:xfrm>
        <a:prstGeom prst="roundRect">
          <a:avLst>
            <a:gd name="adj" fmla="val 10000"/>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80B4A2D-BEE9-4045-8B66-E049FBC750B2}">
      <dsp:nvSpPr>
        <dsp:cNvPr id="0" name=""/>
        <dsp:cNvSpPr/>
      </dsp:nvSpPr>
      <dsp:spPr>
        <a:xfrm>
          <a:off x="3402116" y="196509"/>
          <a:ext cx="1796248" cy="63134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Palatino Linotype" panose="02040502050505030304" pitchFamily="18" charset="0"/>
              <a:cs typeface="Times New Roman" panose="02020603050405020304" pitchFamily="18" charset="0"/>
            </a:rPr>
            <a:t>Pharmacological activity</a:t>
          </a:r>
          <a:endParaRPr lang="ru-RU" sz="1600" kern="1200" dirty="0">
            <a:latin typeface="Palatino Linotype" panose="02040502050505030304" pitchFamily="18" charset="0"/>
            <a:cs typeface="Times New Roman" panose="02020603050405020304" pitchFamily="18" charset="0"/>
          </a:endParaRPr>
        </a:p>
      </dsp:txBody>
      <dsp:txXfrm>
        <a:off x="3420607" y="215000"/>
        <a:ext cx="1759266" cy="594361"/>
      </dsp:txXfrm>
    </dsp:sp>
    <dsp:sp modelId="{FCB7910C-C075-4DAF-BB60-C85C2EF13926}">
      <dsp:nvSpPr>
        <dsp:cNvPr id="0" name=""/>
        <dsp:cNvSpPr/>
      </dsp:nvSpPr>
      <dsp:spPr>
        <a:xfrm>
          <a:off x="1284237" y="1012064"/>
          <a:ext cx="1644298" cy="631343"/>
        </a:xfrm>
        <a:prstGeom prst="roundRect">
          <a:avLst>
            <a:gd name="adj" fmla="val 10000"/>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279CB7E-F472-4D07-A223-FE7194E90B46}">
      <dsp:nvSpPr>
        <dsp:cNvPr id="0" name=""/>
        <dsp:cNvSpPr/>
      </dsp:nvSpPr>
      <dsp:spPr>
        <a:xfrm>
          <a:off x="1394708" y="1117012"/>
          <a:ext cx="1644298" cy="63134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1">
                  <a:lumMod val="50000"/>
                </a:schemeClr>
              </a:solidFill>
              <a:latin typeface="Palatino Linotype" panose="02040502050505030304" pitchFamily="18" charset="0"/>
              <a:cs typeface="Times New Roman" panose="02020603050405020304" pitchFamily="18" charset="0"/>
            </a:rPr>
            <a:t>Anticonvulsant</a:t>
          </a:r>
          <a:endParaRPr lang="ru-RU" sz="1600" b="1" kern="1200" dirty="0">
            <a:solidFill>
              <a:schemeClr val="accent1">
                <a:lumMod val="50000"/>
              </a:schemeClr>
            </a:solidFill>
            <a:latin typeface="Palatino Linotype" panose="02040502050505030304" pitchFamily="18" charset="0"/>
            <a:cs typeface="Times New Roman" panose="02020603050405020304" pitchFamily="18" charset="0"/>
          </a:endParaRPr>
        </a:p>
      </dsp:txBody>
      <dsp:txXfrm>
        <a:off x="1413199" y="1135503"/>
        <a:ext cx="1607316" cy="594361"/>
      </dsp:txXfrm>
    </dsp:sp>
    <dsp:sp modelId="{D56CAEC5-93B3-4439-946A-ACB8BC9F5500}">
      <dsp:nvSpPr>
        <dsp:cNvPr id="0" name=""/>
        <dsp:cNvSpPr/>
      </dsp:nvSpPr>
      <dsp:spPr>
        <a:xfrm>
          <a:off x="4124" y="1932567"/>
          <a:ext cx="1988803" cy="858091"/>
        </a:xfrm>
        <a:prstGeom prst="roundRect">
          <a:avLst>
            <a:gd name="adj" fmla="val 10000"/>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2D474D8-DAD7-4DFE-B357-5BFA5F5210C4}">
      <dsp:nvSpPr>
        <dsp:cNvPr id="0" name=""/>
        <dsp:cNvSpPr/>
      </dsp:nvSpPr>
      <dsp:spPr>
        <a:xfrm>
          <a:off x="114595" y="2037515"/>
          <a:ext cx="1988803" cy="85809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Palatino Linotype" panose="02040502050505030304" pitchFamily="18" charset="0"/>
              <a:cs typeface="Times New Roman" panose="02020603050405020304" pitchFamily="18" charset="0"/>
            </a:rPr>
            <a:t>Pentylenetetrazole test</a:t>
          </a:r>
          <a:endParaRPr lang="ru-RU" sz="1600" kern="1200" dirty="0">
            <a:latin typeface="Palatino Linotype" panose="02040502050505030304" pitchFamily="18" charset="0"/>
            <a:cs typeface="Times New Roman" panose="02020603050405020304" pitchFamily="18" charset="0"/>
          </a:endParaRPr>
        </a:p>
      </dsp:txBody>
      <dsp:txXfrm>
        <a:off x="139728" y="2062648"/>
        <a:ext cx="1938537" cy="807825"/>
      </dsp:txXfrm>
    </dsp:sp>
    <dsp:sp modelId="{3FF0A63D-3BE3-4BDB-8DC4-F3001DC03F0C}">
      <dsp:nvSpPr>
        <dsp:cNvPr id="0" name=""/>
        <dsp:cNvSpPr/>
      </dsp:nvSpPr>
      <dsp:spPr>
        <a:xfrm>
          <a:off x="2213869" y="1932567"/>
          <a:ext cx="1994778" cy="820917"/>
        </a:xfrm>
        <a:prstGeom prst="roundRect">
          <a:avLst>
            <a:gd name="adj" fmla="val 10000"/>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13846E1-6187-4333-972D-1A87D2B4D806}">
      <dsp:nvSpPr>
        <dsp:cNvPr id="0" name=""/>
        <dsp:cNvSpPr/>
      </dsp:nvSpPr>
      <dsp:spPr>
        <a:xfrm>
          <a:off x="2324341" y="2037515"/>
          <a:ext cx="1994778" cy="82091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Palatino Linotype" panose="02040502050505030304" pitchFamily="18" charset="0"/>
              <a:cs typeface="Times New Roman" panose="02020603050405020304" pitchFamily="18" charset="0"/>
            </a:rPr>
            <a:t>Maximal electroshock seizures </a:t>
          </a:r>
          <a:endParaRPr lang="ru-RU" sz="1600" kern="1200" dirty="0">
            <a:latin typeface="Palatino Linotype" panose="02040502050505030304" pitchFamily="18" charset="0"/>
          </a:endParaRPr>
        </a:p>
      </dsp:txBody>
      <dsp:txXfrm>
        <a:off x="2348385" y="2061559"/>
        <a:ext cx="1946690" cy="772829"/>
      </dsp:txXfrm>
    </dsp:sp>
    <dsp:sp modelId="{BEDADCEB-A059-4909-B5DA-A21C11BF1C7A}">
      <dsp:nvSpPr>
        <dsp:cNvPr id="0" name=""/>
        <dsp:cNvSpPr/>
      </dsp:nvSpPr>
      <dsp:spPr>
        <a:xfrm>
          <a:off x="5888101" y="1012064"/>
          <a:ext cx="1207199" cy="631343"/>
        </a:xfrm>
        <a:prstGeom prst="roundRect">
          <a:avLst>
            <a:gd name="adj" fmla="val 10000"/>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E8A6ED9-9707-448B-801D-3CB21A4CE511}">
      <dsp:nvSpPr>
        <dsp:cNvPr id="0" name=""/>
        <dsp:cNvSpPr/>
      </dsp:nvSpPr>
      <dsp:spPr>
        <a:xfrm>
          <a:off x="5998572" y="1117012"/>
          <a:ext cx="1207199" cy="63134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1">
                  <a:lumMod val="50000"/>
                </a:schemeClr>
              </a:solidFill>
              <a:latin typeface="Palatino Linotype" panose="02040502050505030304" pitchFamily="18" charset="0"/>
              <a:cs typeface="Times New Roman" panose="02020603050405020304" pitchFamily="18" charset="0"/>
            </a:rPr>
            <a:t>Analgesic</a:t>
          </a:r>
          <a:endParaRPr lang="ru-RU" sz="1600" b="1" kern="1200" dirty="0">
            <a:solidFill>
              <a:schemeClr val="accent1">
                <a:lumMod val="50000"/>
              </a:schemeClr>
            </a:solidFill>
            <a:latin typeface="Palatino Linotype" panose="02040502050505030304" pitchFamily="18" charset="0"/>
            <a:cs typeface="Times New Roman" panose="02020603050405020304" pitchFamily="18" charset="0"/>
          </a:endParaRPr>
        </a:p>
      </dsp:txBody>
      <dsp:txXfrm>
        <a:off x="6017063" y="1135503"/>
        <a:ext cx="1170217" cy="594361"/>
      </dsp:txXfrm>
    </dsp:sp>
    <dsp:sp modelId="{0D1BA41E-AADD-4D84-9D08-639A74753BE6}">
      <dsp:nvSpPr>
        <dsp:cNvPr id="0" name=""/>
        <dsp:cNvSpPr/>
      </dsp:nvSpPr>
      <dsp:spPr>
        <a:xfrm>
          <a:off x="4429591" y="1932567"/>
          <a:ext cx="1896825" cy="895258"/>
        </a:xfrm>
        <a:prstGeom prst="roundRect">
          <a:avLst>
            <a:gd name="adj" fmla="val 10000"/>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8D9C8BC-FCC8-4ABB-8931-5358548E98A7}">
      <dsp:nvSpPr>
        <dsp:cNvPr id="0" name=""/>
        <dsp:cNvSpPr/>
      </dsp:nvSpPr>
      <dsp:spPr>
        <a:xfrm>
          <a:off x="4540062" y="2037515"/>
          <a:ext cx="1896825" cy="89525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Palatino Linotype" panose="02040502050505030304" pitchFamily="18" charset="0"/>
              <a:cs typeface="Times New Roman" panose="02020603050405020304" pitchFamily="18" charset="0"/>
            </a:rPr>
            <a:t>Chemical-induced pain</a:t>
          </a:r>
          <a:endParaRPr lang="ru-RU" sz="1600" kern="1200" dirty="0">
            <a:latin typeface="Palatino Linotype" panose="02040502050505030304" pitchFamily="18" charset="0"/>
            <a:cs typeface="Times New Roman" panose="02020603050405020304" pitchFamily="18" charset="0"/>
          </a:endParaRPr>
        </a:p>
      </dsp:txBody>
      <dsp:txXfrm>
        <a:off x="4566283" y="2063736"/>
        <a:ext cx="1844383" cy="842816"/>
      </dsp:txXfrm>
    </dsp:sp>
    <dsp:sp modelId="{FEDA5E75-4095-42FE-B623-681233D30A3B}">
      <dsp:nvSpPr>
        <dsp:cNvPr id="0" name=""/>
        <dsp:cNvSpPr/>
      </dsp:nvSpPr>
      <dsp:spPr>
        <a:xfrm>
          <a:off x="6547359" y="1932567"/>
          <a:ext cx="2006450" cy="895258"/>
        </a:xfrm>
        <a:prstGeom prst="roundRect">
          <a:avLst>
            <a:gd name="adj" fmla="val 10000"/>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C866015-794A-402E-9D5B-DE709416A26F}">
      <dsp:nvSpPr>
        <dsp:cNvPr id="0" name=""/>
        <dsp:cNvSpPr/>
      </dsp:nvSpPr>
      <dsp:spPr>
        <a:xfrm>
          <a:off x="6657831" y="2037515"/>
          <a:ext cx="2006450" cy="89525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Palatino Linotype" panose="02040502050505030304" pitchFamily="18" charset="0"/>
              <a:cs typeface="Times New Roman" panose="02020603050405020304" pitchFamily="18" charset="0"/>
            </a:rPr>
            <a:t>Thermal-induced pain</a:t>
          </a:r>
          <a:endParaRPr lang="ru-RU" sz="1600" kern="1200" dirty="0">
            <a:latin typeface="Palatino Linotype" panose="02040502050505030304" pitchFamily="18" charset="0"/>
            <a:cs typeface="Times New Roman" panose="02020603050405020304" pitchFamily="18" charset="0"/>
          </a:endParaRPr>
        </a:p>
      </dsp:txBody>
      <dsp:txXfrm>
        <a:off x="6684052" y="2063736"/>
        <a:ext cx="1954008" cy="8428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F8DE3-C45D-4392-AE62-E855339E82B4}">
      <dsp:nvSpPr>
        <dsp:cNvPr id="0" name=""/>
        <dsp:cNvSpPr/>
      </dsp:nvSpPr>
      <dsp:spPr>
        <a:xfrm>
          <a:off x="0" y="296560"/>
          <a:ext cx="8001000" cy="4712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0967" tIns="354076" rIns="620967" bIns="120904" numCol="1" spcCol="1270" anchor="t" anchorCtr="0">
          <a:noAutofit/>
        </a:bodyPr>
        <a:lstStyle/>
        <a:p>
          <a:pPr marL="171450" lvl="1" indent="-171450" algn="just" defTabSz="755650">
            <a:lnSpc>
              <a:spcPct val="150000"/>
            </a:lnSpc>
            <a:spcBef>
              <a:spcPct val="0"/>
            </a:spcBef>
            <a:spcAft>
              <a:spcPct val="15000"/>
            </a:spcAft>
            <a:buChar char="••"/>
          </a:pPr>
          <a:r>
            <a:rPr lang="en-US" sz="1700" kern="1200" dirty="0" smtClean="0">
              <a:latin typeface="Times New Roman" panose="02020603050405020304" pitchFamily="18" charset="0"/>
              <a:cs typeface="Times New Roman" panose="02020603050405020304" pitchFamily="18" charset="0"/>
            </a:rPr>
            <a:t>Condensation of verbenone with 4-R-phenoxyacetic acid hydrazides in the presence of a catalytic amount of glacial acetic acid was successfully applied to synthesize the title compounds.</a:t>
          </a:r>
          <a:r>
            <a:rPr lang="en-US" sz="1700" b="1" kern="1200" dirty="0" smtClean="0">
              <a:latin typeface="Times New Roman" panose="02020603050405020304" pitchFamily="18" charset="0"/>
              <a:cs typeface="Times New Roman" panose="02020603050405020304" pitchFamily="18" charset="0"/>
            </a:rPr>
            <a:t> </a:t>
          </a:r>
          <a:endParaRPr lang="ru-RU" sz="1700" kern="1200" dirty="0"/>
        </a:p>
        <a:p>
          <a:pPr marL="171450" lvl="1" indent="-171450" algn="just" defTabSz="755650">
            <a:lnSpc>
              <a:spcPct val="150000"/>
            </a:lnSpc>
            <a:spcBef>
              <a:spcPct val="0"/>
            </a:spcBef>
            <a:spcAft>
              <a:spcPct val="15000"/>
            </a:spcAft>
            <a:buChar char="••"/>
          </a:pPr>
          <a:endParaRPr lang="ru-RU" sz="1700" kern="1200" dirty="0"/>
        </a:p>
        <a:p>
          <a:pPr marL="171450" lvl="1" indent="-171450" algn="just" defTabSz="755650">
            <a:lnSpc>
              <a:spcPct val="150000"/>
            </a:lnSpc>
            <a:spcBef>
              <a:spcPct val="0"/>
            </a:spcBef>
            <a:spcAft>
              <a:spcPct val="15000"/>
            </a:spcAft>
            <a:buChar char="••"/>
          </a:pPr>
          <a:r>
            <a:rPr lang="en-US" sz="1700" kern="1200" dirty="0" smtClean="0">
              <a:latin typeface="Times New Roman" pitchFamily="18" charset="0"/>
              <a:cs typeface="Times New Roman" pitchFamily="18" charset="0"/>
            </a:rPr>
            <a:t>In this study, the interaction of verbenone hydrazones with artificial membranes and lipids isolated from rat SC was investigated with fluorescence and FT-IR spectroscopy. </a:t>
          </a:r>
          <a:endParaRPr lang="ru-RU" sz="1700" kern="1200" dirty="0"/>
        </a:p>
        <a:p>
          <a:pPr marL="171450" lvl="1" indent="-171450" algn="just" defTabSz="755650">
            <a:lnSpc>
              <a:spcPct val="150000"/>
            </a:lnSpc>
            <a:spcBef>
              <a:spcPct val="0"/>
            </a:spcBef>
            <a:spcAft>
              <a:spcPct val="15000"/>
            </a:spcAft>
            <a:buChar char="••"/>
          </a:pPr>
          <a:endParaRPr lang="ru-RU" sz="1700" kern="1200" dirty="0"/>
        </a:p>
        <a:p>
          <a:pPr marL="171450" lvl="1" indent="-171450" algn="just" defTabSz="755650">
            <a:lnSpc>
              <a:spcPct val="150000"/>
            </a:lnSpc>
            <a:spcBef>
              <a:spcPct val="0"/>
            </a:spcBef>
            <a:spcAft>
              <a:spcPct val="15000"/>
            </a:spcAft>
            <a:buChar char="••"/>
          </a:pPr>
          <a:r>
            <a:rPr lang="en-US" sz="1700" kern="1200" dirty="0" smtClean="0">
              <a:latin typeface="Times New Roman" panose="02020603050405020304" pitchFamily="18" charset="0"/>
              <a:cs typeface="Times New Roman" panose="02020603050405020304" pitchFamily="18" charset="0"/>
            </a:rPr>
            <a:t>Based on our experimental data, we may conclude that verbenone hydrazones demonstrate analgesic action by their topical application in models of chemically-induced pain. </a:t>
          </a:r>
          <a:endParaRPr lang="ru-RU" sz="1700" kern="1200" dirty="0"/>
        </a:p>
      </dsp:txBody>
      <dsp:txXfrm>
        <a:off x="0" y="296560"/>
        <a:ext cx="8001000" cy="4712400"/>
      </dsp:txXfrm>
    </dsp:sp>
    <dsp:sp modelId="{35B2CF62-5EF5-47DB-9947-A251CA97F166}">
      <dsp:nvSpPr>
        <dsp:cNvPr id="0" name=""/>
        <dsp:cNvSpPr/>
      </dsp:nvSpPr>
      <dsp:spPr>
        <a:xfrm>
          <a:off x="400050" y="45640"/>
          <a:ext cx="5600700" cy="501840"/>
        </a:xfrm>
        <a:prstGeom prst="round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1693" tIns="0" rIns="211693" bIns="0" numCol="1" spcCol="1270" anchor="ctr" anchorCtr="0">
          <a:noAutofit/>
        </a:bodyPr>
        <a:lstStyle/>
        <a:p>
          <a:pPr lvl="0" algn="l" defTabSz="755650">
            <a:lnSpc>
              <a:spcPct val="90000"/>
            </a:lnSpc>
            <a:spcBef>
              <a:spcPct val="0"/>
            </a:spcBef>
            <a:spcAft>
              <a:spcPct val="35000"/>
            </a:spcAft>
          </a:pPr>
          <a:r>
            <a:rPr lang="fr-FR" sz="1700" b="1" kern="1200" dirty="0" smtClean="0">
              <a:latin typeface="Times New Roman" pitchFamily="18" charset="0"/>
              <a:cs typeface="Times New Roman" pitchFamily="18" charset="0"/>
            </a:rPr>
            <a:t>Summary</a:t>
          </a:r>
          <a:endParaRPr lang="ru-RU" sz="1700" kern="1200" dirty="0"/>
        </a:p>
      </dsp:txBody>
      <dsp:txXfrm>
        <a:off x="424548" y="70138"/>
        <a:ext cx="555170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image" Target="../media/image4.emf"/><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image" Target="../media/image12.emf"/><Relationship Id="rId6" Type="http://schemas.openxmlformats.org/officeDocument/2006/relationships/image" Target="../media/image17.wmf"/><Relationship Id="rId5" Type="http://schemas.openxmlformats.org/officeDocument/2006/relationships/image" Target="../media/image16.emf"/><Relationship Id="rId4"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6.emf"/><Relationship Id="rId1" Type="http://schemas.openxmlformats.org/officeDocument/2006/relationships/image" Target="../media/image22.emf"/><Relationship Id="rId5" Type="http://schemas.openxmlformats.org/officeDocument/2006/relationships/image" Target="../media/image25.emf"/><Relationship Id="rId4"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wmf"/><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27.wmf"/><Relationship Id="rId5" Type="http://schemas.openxmlformats.org/officeDocument/2006/relationships/image" Target="../media/image34.emf"/><Relationship Id="rId4"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wmf"/><Relationship Id="rId7" Type="http://schemas.openxmlformats.org/officeDocument/2006/relationships/image" Target="../media/image44.e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 Id="rId9"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10/30/2020</a:t>
            </a:fld>
            <a:endParaRPr lang="en-US"/>
          </a:p>
        </p:txBody>
      </p:sp>
      <p:sp>
        <p:nvSpPr>
          <p:cNvPr id="4" name="Footer Placeholder 3">
            <a:extLst>
              <a:ext uri="{FF2B5EF4-FFF2-40B4-BE49-F238E27FC236}">
                <a16:creationId xmlns=""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30/10/2020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6269082-9D5D-43A3-B675-27AB9B8E552E}" type="slidenum">
              <a:rPr lang="en-US" smtClean="0"/>
              <a:t>11</a:t>
            </a:fld>
            <a:endParaRPr lang="en-US" dirty="0"/>
          </a:p>
        </p:txBody>
      </p:sp>
    </p:spTree>
    <p:extLst>
      <p:ext uri="{BB962C8B-B14F-4D97-AF65-F5344CB8AC3E}">
        <p14:creationId xmlns:p14="http://schemas.microsoft.com/office/powerpoint/2010/main" val="336067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CCFA5E1-D094-4A0B-B20B-B561C85E6A82}"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CCFA5E1-D094-4A0B-B20B-B561C85E6A82}"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CFA5E1-D094-4A0B-B20B-B561C85E6A82}"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CCFA5E1-D094-4A0B-B20B-B561C85E6A82}"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CCFA5E1-D094-4A0B-B20B-B561C85E6A82}" type="datetime1">
              <a:rPr lang="fr-FR" smtClean="0"/>
              <a:t>30/10/2020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CCFA5E1-D094-4A0B-B20B-B561C85E6A82}" type="datetime1">
              <a:rPr lang="fr-FR" smtClean="0"/>
              <a:t>30/10/2020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FA5E1-D094-4A0B-B20B-B561C85E6A82}" type="datetime1">
              <a:rPr lang="fr-FR" smtClean="0"/>
              <a:t>30/10/2020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CCFA5E1-D094-4A0B-B20B-B561C85E6A82}"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CCFA5E1-D094-4A0B-B20B-B561C85E6A82}"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CCFA5E1-D094-4A0B-B20B-B561C85E6A82}"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CCFA5E1-D094-4A0B-B20B-B561C85E6A82}"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10/30/2020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FA24ED9-1BAC-43CE-92AB-135E2507265C}" type="datetimeFigureOut">
              <a:rPr lang="en-US" smtClean="0"/>
              <a:t>10/30/2020</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4F29872-1DA2-4001-977B-942AFF1DF91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37.emf"/><Relationship Id="rId13" Type="http://schemas.microsoft.com/office/2007/relationships/diagramDrawing" Target="../diagrams/drawing3.xml"/><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diagramColors" Target="../diagrams/colors3.xml"/><Relationship Id="rId2" Type="http://schemas.openxmlformats.org/officeDocument/2006/relationships/slideLayout" Target="../slideLayouts/slideLayout18.xml"/><Relationship Id="rId16" Type="http://schemas.openxmlformats.org/officeDocument/2006/relationships/image" Target="../media/image3.png"/><Relationship Id="rId1" Type="http://schemas.openxmlformats.org/officeDocument/2006/relationships/vmlDrawing" Target="../drawings/vmlDrawing8.vml"/><Relationship Id="rId6" Type="http://schemas.openxmlformats.org/officeDocument/2006/relationships/image" Target="../media/image36.emf"/><Relationship Id="rId11" Type="http://schemas.openxmlformats.org/officeDocument/2006/relationships/diagramQuickStyle" Target="../diagrams/quickStyle3.xml"/><Relationship Id="rId5" Type="http://schemas.openxmlformats.org/officeDocument/2006/relationships/oleObject" Target="../embeddings/oleObject33.bin"/><Relationship Id="rId15" Type="http://schemas.openxmlformats.org/officeDocument/2006/relationships/oleObject" Target="../embeddings/oleObject36.bin"/><Relationship Id="rId10" Type="http://schemas.openxmlformats.org/officeDocument/2006/relationships/diagramLayout" Target="../diagrams/layout3.xml"/><Relationship Id="rId4" Type="http://schemas.openxmlformats.org/officeDocument/2006/relationships/image" Target="../media/image35.emf"/><Relationship Id="rId9" Type="http://schemas.openxmlformats.org/officeDocument/2006/relationships/diagramData" Target="../diagrams/data3.xml"/><Relationship Id="rId14" Type="http://schemas.openxmlformats.org/officeDocument/2006/relationships/oleObject" Target="../embeddings/oleObject35.bin"/></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oleObject" Target="../embeddings/oleObject39.bin"/><Relationship Id="rId18" Type="http://schemas.openxmlformats.org/officeDocument/2006/relationships/image" Target="../media/image42.wmf"/><Relationship Id="rId26" Type="http://schemas.openxmlformats.org/officeDocument/2006/relationships/image" Target="../media/image46.emf"/><Relationship Id="rId3" Type="http://schemas.openxmlformats.org/officeDocument/2006/relationships/notesSlide" Target="../notesSlides/notesSlide2.xml"/><Relationship Id="rId21" Type="http://schemas.openxmlformats.org/officeDocument/2006/relationships/oleObject" Target="../embeddings/oleObject43.bin"/><Relationship Id="rId7" Type="http://schemas.openxmlformats.org/officeDocument/2006/relationships/image" Target="../media/image39.wmf"/><Relationship Id="rId12" Type="http://schemas.microsoft.com/office/2007/relationships/diagramDrawing" Target="../diagrams/drawing4.xml"/><Relationship Id="rId17" Type="http://schemas.openxmlformats.org/officeDocument/2006/relationships/oleObject" Target="../embeddings/oleObject41.bin"/><Relationship Id="rId25" Type="http://schemas.openxmlformats.org/officeDocument/2006/relationships/oleObject" Target="../embeddings/oleObject45.bin"/><Relationship Id="rId2" Type="http://schemas.openxmlformats.org/officeDocument/2006/relationships/slideLayout" Target="../slideLayouts/slideLayout18.xml"/><Relationship Id="rId16" Type="http://schemas.openxmlformats.org/officeDocument/2006/relationships/image" Target="../media/image41.wmf"/><Relationship Id="rId20" Type="http://schemas.openxmlformats.org/officeDocument/2006/relationships/image" Target="../media/image43.wmf"/><Relationship Id="rId1" Type="http://schemas.openxmlformats.org/officeDocument/2006/relationships/vmlDrawing" Target="../drawings/vmlDrawing9.vml"/><Relationship Id="rId6" Type="http://schemas.openxmlformats.org/officeDocument/2006/relationships/oleObject" Target="../embeddings/oleObject38.bin"/><Relationship Id="rId11" Type="http://schemas.openxmlformats.org/officeDocument/2006/relationships/diagramColors" Target="../diagrams/colors4.xml"/><Relationship Id="rId24" Type="http://schemas.openxmlformats.org/officeDocument/2006/relationships/image" Target="../media/image45.emf"/><Relationship Id="rId5" Type="http://schemas.openxmlformats.org/officeDocument/2006/relationships/image" Target="../media/image38.wmf"/><Relationship Id="rId15" Type="http://schemas.openxmlformats.org/officeDocument/2006/relationships/oleObject" Target="../embeddings/oleObject40.bin"/><Relationship Id="rId23" Type="http://schemas.openxmlformats.org/officeDocument/2006/relationships/oleObject" Target="../embeddings/oleObject44.bin"/><Relationship Id="rId10" Type="http://schemas.openxmlformats.org/officeDocument/2006/relationships/diagramQuickStyle" Target="../diagrams/quickStyle4.xml"/><Relationship Id="rId19" Type="http://schemas.openxmlformats.org/officeDocument/2006/relationships/oleObject" Target="../embeddings/oleObject42.bin"/><Relationship Id="rId4" Type="http://schemas.openxmlformats.org/officeDocument/2006/relationships/oleObject" Target="../embeddings/oleObject37.bin"/><Relationship Id="rId9" Type="http://schemas.openxmlformats.org/officeDocument/2006/relationships/diagramLayout" Target="../diagrams/layout4.xml"/><Relationship Id="rId14" Type="http://schemas.openxmlformats.org/officeDocument/2006/relationships/image" Target="../media/image40.wmf"/><Relationship Id="rId22" Type="http://schemas.openxmlformats.org/officeDocument/2006/relationships/image" Target="../media/image44.emf"/><Relationship Id="rId27"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47.jpeg"/><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png"/><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51.wmf"/><Relationship Id="rId4" Type="http://schemas.openxmlformats.org/officeDocument/2006/relationships/image" Target="../media/image50.wmf"/></Relationships>
</file>

<file path=ppt/slides/_rels/slide14.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chart" Target="../charts/chart1.xml"/><Relationship Id="rId7" Type="http://schemas.openxmlformats.org/officeDocument/2006/relationships/oleObject" Target="../embeddings/oleObject47.bin"/><Relationship Id="rId2" Type="http://schemas.openxmlformats.org/officeDocument/2006/relationships/slideLayout" Target="../slideLayouts/slideLayout18.xml"/><Relationship Id="rId1" Type="http://schemas.openxmlformats.org/officeDocument/2006/relationships/vmlDrawing" Target="../drawings/vmlDrawing10.vml"/><Relationship Id="rId6" Type="http://schemas.openxmlformats.org/officeDocument/2006/relationships/chart" Target="../charts/chart2.xml"/><Relationship Id="rId5" Type="http://schemas.openxmlformats.org/officeDocument/2006/relationships/image" Target="../media/image52.wmf"/><Relationship Id="rId4" Type="http://schemas.openxmlformats.org/officeDocument/2006/relationships/oleObject" Target="../embeddings/oleObject46.bin"/><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8.emf"/><Relationship Id="rId18" Type="http://schemas.openxmlformats.org/officeDocument/2006/relationships/image" Target="../media/image3.png"/><Relationship Id="rId3" Type="http://schemas.openxmlformats.org/officeDocument/2006/relationships/image" Target="../media/image11.jpeg"/><Relationship Id="rId7" Type="http://schemas.openxmlformats.org/officeDocument/2006/relationships/image" Target="../media/image5.emf"/><Relationship Id="rId12" Type="http://schemas.openxmlformats.org/officeDocument/2006/relationships/oleObject" Target="../embeddings/oleObject6.bin"/><Relationship Id="rId17" Type="http://schemas.openxmlformats.org/officeDocument/2006/relationships/image" Target="../media/image10.emf"/><Relationship Id="rId2" Type="http://schemas.openxmlformats.org/officeDocument/2006/relationships/slideLayout" Target="../slideLayouts/slideLayout18.xml"/><Relationship Id="rId16" Type="http://schemas.openxmlformats.org/officeDocument/2006/relationships/oleObject" Target="../embeddings/oleObject8.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7.emf"/><Relationship Id="rId5" Type="http://schemas.openxmlformats.org/officeDocument/2006/relationships/image" Target="../media/image4.emf"/><Relationship Id="rId15" Type="http://schemas.openxmlformats.org/officeDocument/2006/relationships/image" Target="../media/image9.e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6.emf"/><Relationship Id="rId1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6.emf"/><Relationship Id="rId17" Type="http://schemas.openxmlformats.org/officeDocument/2006/relationships/image" Target="../media/image3.png"/><Relationship Id="rId2" Type="http://schemas.openxmlformats.org/officeDocument/2006/relationships/slideLayout" Target="../slideLayouts/slideLayout18.xml"/><Relationship Id="rId16" Type="http://schemas.openxmlformats.org/officeDocument/2006/relationships/image" Target="../media/image18.emf"/><Relationship Id="rId1" Type="http://schemas.openxmlformats.org/officeDocument/2006/relationships/vmlDrawing" Target="../drawings/vmlDrawing3.vml"/><Relationship Id="rId6" Type="http://schemas.openxmlformats.org/officeDocument/2006/relationships/image" Target="../media/image13.e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15.emf"/><Relationship Id="rId4" Type="http://schemas.openxmlformats.org/officeDocument/2006/relationships/image" Target="../media/image12.emf"/><Relationship Id="rId9" Type="http://schemas.openxmlformats.org/officeDocument/2006/relationships/oleObject" Target="../embeddings/oleObject12.bin"/><Relationship Id="rId14" Type="http://schemas.openxmlformats.org/officeDocument/2006/relationships/image" Target="../media/image17.wmf"/></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oleObject16.bin"/><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3.emf"/><Relationship Id="rId1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oleObject" Target="../embeddings/oleObject19.bin"/><Relationship Id="rId17" Type="http://schemas.openxmlformats.org/officeDocument/2006/relationships/image" Target="../media/image25.emf"/><Relationship Id="rId2" Type="http://schemas.openxmlformats.org/officeDocument/2006/relationships/slideLayout" Target="../slideLayouts/slideLayout18.xml"/><Relationship Id="rId16" Type="http://schemas.openxmlformats.org/officeDocument/2006/relationships/oleObject" Target="../embeddings/oleObject21.bin"/><Relationship Id="rId1" Type="http://schemas.openxmlformats.org/officeDocument/2006/relationships/vmlDrawing" Target="../drawings/vmlDrawing5.vml"/><Relationship Id="rId6" Type="http://schemas.openxmlformats.org/officeDocument/2006/relationships/diagramColors" Target="../diagrams/colors1.xml"/><Relationship Id="rId11" Type="http://schemas.openxmlformats.org/officeDocument/2006/relationships/image" Target="../media/image16.emf"/><Relationship Id="rId5" Type="http://schemas.openxmlformats.org/officeDocument/2006/relationships/diagramQuickStyle" Target="../diagrams/quickStyle1.xml"/><Relationship Id="rId15" Type="http://schemas.openxmlformats.org/officeDocument/2006/relationships/image" Target="../media/image24.emf"/><Relationship Id="rId10" Type="http://schemas.openxmlformats.org/officeDocument/2006/relationships/oleObject" Target="../embeddings/oleObject18.bin"/><Relationship Id="rId4" Type="http://schemas.openxmlformats.org/officeDocument/2006/relationships/diagramLayout" Target="../diagrams/layout1.xml"/><Relationship Id="rId9" Type="http://schemas.openxmlformats.org/officeDocument/2006/relationships/image" Target="../media/image22.emf"/><Relationship Id="rId14"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oleObject" Target="../embeddings/oleObject24.bin"/><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7.wmf"/><Relationship Id="rId2" Type="http://schemas.openxmlformats.org/officeDocument/2006/relationships/slideLayout" Target="../slideLayouts/slideLayout18.xml"/><Relationship Id="rId16" Type="http://schemas.openxmlformats.org/officeDocument/2006/relationships/image" Target="../media/image3.png"/><Relationship Id="rId1" Type="http://schemas.openxmlformats.org/officeDocument/2006/relationships/vmlDrawing" Target="../drawings/vmlDrawing6.vml"/><Relationship Id="rId6" Type="http://schemas.openxmlformats.org/officeDocument/2006/relationships/diagramColors" Target="../diagrams/colors2.xml"/><Relationship Id="rId11" Type="http://schemas.openxmlformats.org/officeDocument/2006/relationships/oleObject" Target="../embeddings/oleObject23.bin"/><Relationship Id="rId5" Type="http://schemas.openxmlformats.org/officeDocument/2006/relationships/diagramQuickStyle" Target="../diagrams/quickStyle2.xml"/><Relationship Id="rId15" Type="http://schemas.openxmlformats.org/officeDocument/2006/relationships/oleObject" Target="../embeddings/oleObject25.bin"/><Relationship Id="rId10" Type="http://schemas.openxmlformats.org/officeDocument/2006/relationships/image" Target="../media/image29.png"/><Relationship Id="rId4" Type="http://schemas.openxmlformats.org/officeDocument/2006/relationships/diagramLayout" Target="../diagrams/layout2.xml"/><Relationship Id="rId9" Type="http://schemas.openxmlformats.org/officeDocument/2006/relationships/image" Target="../media/image26.emf"/><Relationship Id="rId14" Type="http://schemas.openxmlformats.org/officeDocument/2006/relationships/image" Target="../media/image28.emf"/></Relationships>
</file>

<file path=ppt/slides/_rels/slide9.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4.emf"/><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image" Target="../media/image31.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33.emf"/><Relationship Id="rId4" Type="http://schemas.openxmlformats.org/officeDocument/2006/relationships/image" Target="../media/image30.wmf"/><Relationship Id="rId9" Type="http://schemas.openxmlformats.org/officeDocument/2006/relationships/oleObject" Target="../embeddings/oleObject29.bin"/><Relationship Id="rId14" Type="http://schemas.openxmlformats.org/officeDocument/2006/relationships/image" Target="../media/image2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528768"/>
            <a:ext cx="8305800" cy="3308598"/>
          </a:xfrm>
          <a:prstGeom prst="rect">
            <a:avLst/>
          </a:prstGeom>
          <a:noFill/>
        </p:spPr>
        <p:txBody>
          <a:bodyPr wrap="square" rtlCol="0">
            <a:spAutoFit/>
          </a:bodyPr>
          <a:lstStyle/>
          <a:p>
            <a:pPr algn="ctr"/>
            <a:r>
              <a:rPr lang="en-US" sz="2600" b="1" dirty="0">
                <a:latin typeface="Palatino Linotype" panose="02040502050505030304" pitchFamily="18" charset="0"/>
              </a:rPr>
              <a:t>Skin permeability and analgesic activity effects of verbenone </a:t>
            </a:r>
            <a:r>
              <a:rPr lang="en-US" sz="2600" b="1" dirty="0" smtClean="0">
                <a:latin typeface="Palatino Linotype" panose="02040502050505030304" pitchFamily="18" charset="0"/>
              </a:rPr>
              <a:t>hydrazones</a:t>
            </a:r>
            <a:endParaRPr lang="ru-RU" sz="2600" dirty="0" smtClean="0">
              <a:latin typeface="Palatino Linotype" panose="02040502050505030304" pitchFamily="18" charset="0"/>
            </a:endParaRPr>
          </a:p>
          <a:p>
            <a:pPr algn="ctr"/>
            <a:endParaRPr lang="en-US" b="1" dirty="0">
              <a:latin typeface="Palatino Linotype" panose="02040502050505030304" pitchFamily="18" charset="0"/>
            </a:endParaRPr>
          </a:p>
          <a:p>
            <a:pPr algn="ctr">
              <a:lnSpc>
                <a:spcPct val="150000"/>
              </a:lnSpc>
            </a:pPr>
            <a:r>
              <a:rPr lang="en-US" b="1" u="sng" dirty="0" smtClean="0">
                <a:solidFill>
                  <a:schemeClr val="accent1">
                    <a:lumMod val="75000"/>
                  </a:schemeClr>
                </a:solidFill>
                <a:latin typeface="Palatino Linotype" panose="02040502050505030304" pitchFamily="18" charset="0"/>
              </a:rPr>
              <a:t>Mariia </a:t>
            </a:r>
            <a:r>
              <a:rPr lang="en-US" b="1" u="sng" dirty="0">
                <a:solidFill>
                  <a:schemeClr val="accent1">
                    <a:lumMod val="75000"/>
                  </a:schemeClr>
                </a:solidFill>
                <a:latin typeface="Palatino Linotype" panose="02040502050505030304" pitchFamily="18" charset="0"/>
              </a:rPr>
              <a:t>Nesterkina </a:t>
            </a:r>
            <a:r>
              <a:rPr lang="en-US" b="1" baseline="30000" dirty="0" smtClean="0">
                <a:solidFill>
                  <a:schemeClr val="accent1">
                    <a:lumMod val="75000"/>
                  </a:schemeClr>
                </a:solidFill>
                <a:latin typeface="Palatino Linotype" panose="02040502050505030304" pitchFamily="18" charset="0"/>
              </a:rPr>
              <a:t>1*</a:t>
            </a:r>
            <a:r>
              <a:rPr lang="en-US" b="1" dirty="0" smtClean="0">
                <a:solidFill>
                  <a:schemeClr val="accent1">
                    <a:lumMod val="75000"/>
                  </a:schemeClr>
                </a:solidFill>
                <a:latin typeface="Palatino Linotype" panose="02040502050505030304" pitchFamily="18" charset="0"/>
              </a:rPr>
              <a:t>, </a:t>
            </a:r>
            <a:r>
              <a:rPr lang="en-US" b="1" dirty="0">
                <a:solidFill>
                  <a:schemeClr val="accent1">
                    <a:lumMod val="75000"/>
                  </a:schemeClr>
                </a:solidFill>
                <a:latin typeface="Palatino Linotype" panose="02040502050505030304" pitchFamily="18" charset="0"/>
              </a:rPr>
              <a:t>Sergii </a:t>
            </a:r>
            <a:r>
              <a:rPr lang="en-US" b="1" dirty="0" smtClean="0">
                <a:solidFill>
                  <a:schemeClr val="accent1">
                    <a:lumMod val="75000"/>
                  </a:schemeClr>
                </a:solidFill>
                <a:latin typeface="Palatino Linotype" panose="02040502050505030304" pitchFamily="18" charset="0"/>
              </a:rPr>
              <a:t>Smola </a:t>
            </a:r>
            <a:r>
              <a:rPr lang="en-US" b="1" baseline="30000" dirty="0">
                <a:solidFill>
                  <a:schemeClr val="accent1">
                    <a:lumMod val="75000"/>
                  </a:schemeClr>
                </a:solidFill>
                <a:latin typeface="Palatino Linotype" panose="02040502050505030304" pitchFamily="18" charset="0"/>
              </a:rPr>
              <a:t>2</a:t>
            </a:r>
            <a:r>
              <a:rPr lang="en-US" b="1" dirty="0">
                <a:solidFill>
                  <a:schemeClr val="accent1">
                    <a:lumMod val="75000"/>
                  </a:schemeClr>
                </a:solidFill>
                <a:latin typeface="Palatino Linotype" panose="02040502050505030304" pitchFamily="18" charset="0"/>
              </a:rPr>
              <a:t>, </a:t>
            </a:r>
            <a:r>
              <a:rPr lang="en-US" b="1" dirty="0" smtClean="0">
                <a:solidFill>
                  <a:schemeClr val="accent1">
                    <a:lumMod val="75000"/>
                  </a:schemeClr>
                </a:solidFill>
                <a:latin typeface="Palatino Linotype" panose="02040502050505030304" pitchFamily="18" charset="0"/>
              </a:rPr>
              <a:t>Iryna </a:t>
            </a:r>
            <a:r>
              <a:rPr lang="en-US" b="1" dirty="0">
                <a:solidFill>
                  <a:schemeClr val="accent1">
                    <a:lumMod val="75000"/>
                  </a:schemeClr>
                </a:solidFill>
                <a:latin typeface="Palatino Linotype" panose="02040502050505030304" pitchFamily="18" charset="0"/>
              </a:rPr>
              <a:t>Kravchenko </a:t>
            </a:r>
            <a:r>
              <a:rPr lang="en-US" b="1" baseline="30000" dirty="0">
                <a:solidFill>
                  <a:schemeClr val="accent1">
                    <a:lumMod val="75000"/>
                  </a:schemeClr>
                </a:solidFill>
                <a:latin typeface="Palatino Linotype" panose="02040502050505030304" pitchFamily="18" charset="0"/>
              </a:rPr>
              <a:t>1</a:t>
            </a:r>
            <a:endParaRPr lang="ru-RU" b="1" dirty="0">
              <a:solidFill>
                <a:schemeClr val="accent1">
                  <a:lumMod val="75000"/>
                </a:schemeClr>
              </a:solidFill>
              <a:latin typeface="Palatino Linotype" panose="02040502050505030304" pitchFamily="18" charset="0"/>
            </a:endParaRPr>
          </a:p>
          <a:p>
            <a:pPr algn="ctr"/>
            <a:endParaRPr lang="it-IT" b="1" baseline="30000" dirty="0">
              <a:latin typeface="Palatino Linotype" panose="02040502050505030304" pitchFamily="18" charset="0"/>
            </a:endParaRPr>
          </a:p>
          <a:p>
            <a:endParaRPr lang="it-IT" b="1" baseline="30000" dirty="0">
              <a:latin typeface="Palatino Linotype" panose="02040502050505030304" pitchFamily="18" charset="0"/>
            </a:endParaRPr>
          </a:p>
          <a:p>
            <a:pPr algn="ctr"/>
            <a:r>
              <a:rPr lang="en-US" sz="1400" baseline="30000" dirty="0" smtClean="0">
                <a:latin typeface="Palatino Linotype" panose="02040502050505030304" pitchFamily="18" charset="0"/>
              </a:rPr>
              <a:t>1</a:t>
            </a:r>
            <a:r>
              <a:rPr lang="en-US" sz="1400" dirty="0" smtClean="0">
                <a:latin typeface="Palatino Linotype" panose="02040502050505030304" pitchFamily="18" charset="0"/>
              </a:rPr>
              <a:t>Department </a:t>
            </a:r>
            <a:r>
              <a:rPr lang="en-US" sz="1400" dirty="0">
                <a:latin typeface="Palatino Linotype" panose="02040502050505030304" pitchFamily="18" charset="0"/>
              </a:rPr>
              <a:t>of Organic and Pharmaceutical Technologies, Odessa National Polytechnic University, </a:t>
            </a:r>
            <a:r>
              <a:rPr lang="en-US" sz="1400" dirty="0" smtClean="0">
                <a:latin typeface="Palatino Linotype" panose="02040502050505030304" pitchFamily="18" charset="0"/>
              </a:rPr>
              <a:t> Odessa, Ukraine</a:t>
            </a:r>
          </a:p>
          <a:p>
            <a:pPr algn="ctr"/>
            <a:endParaRPr lang="en-US" sz="1400" dirty="0" smtClean="0">
              <a:latin typeface="Palatino Linotype" panose="02040502050505030304" pitchFamily="18" charset="0"/>
            </a:endParaRPr>
          </a:p>
          <a:p>
            <a:pPr algn="ctr"/>
            <a:r>
              <a:rPr lang="en-US" sz="1400" baseline="30000" dirty="0">
                <a:latin typeface="Palatino Linotype" panose="02040502050505030304" pitchFamily="18" charset="0"/>
                <a:ea typeface="Times New Roman"/>
              </a:rPr>
              <a:t>2</a:t>
            </a:r>
            <a:r>
              <a:rPr lang="en-US" sz="1400" dirty="0">
                <a:latin typeface="Palatino Linotype" panose="02040502050505030304" pitchFamily="18" charset="0"/>
                <a:ea typeface="Times New Roman"/>
              </a:rPr>
              <a:t>A.V. Bogatsky Physico-Chemical Institute, National Academy of Sciences of </a:t>
            </a:r>
            <a:r>
              <a:rPr lang="en-US" sz="1400" dirty="0" smtClean="0">
                <a:latin typeface="Palatino Linotype" panose="02040502050505030304" pitchFamily="18" charset="0"/>
                <a:ea typeface="Times New Roman"/>
              </a:rPr>
              <a:t>Ukraine,</a:t>
            </a:r>
          </a:p>
          <a:p>
            <a:pPr algn="ctr"/>
            <a:r>
              <a:rPr lang="en-US" sz="1400" dirty="0" smtClean="0">
                <a:latin typeface="Palatino Linotype" panose="02040502050505030304" pitchFamily="18" charset="0"/>
              </a:rPr>
              <a:t>Odessa, Ukraine</a:t>
            </a:r>
            <a:endParaRPr lang="ru-RU" sz="1400" dirty="0">
              <a:latin typeface="Palatino Linotype" panose="02040502050505030304" pitchFamily="18" charset="0"/>
            </a:endParaRPr>
          </a:p>
          <a:p>
            <a:endParaRPr lang="fr-FR" dirty="0">
              <a:latin typeface="Palatino Linotype" panose="02040502050505030304" pitchFamily="18" charset="0"/>
            </a:endParaRPr>
          </a:p>
        </p:txBody>
      </p:sp>
      <p:pic>
        <p:nvPicPr>
          <p:cNvPr id="2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sp>
        <p:nvSpPr>
          <p:cNvPr id="2" name="Прямоугольник 1"/>
          <p:cNvSpPr/>
          <p:nvPr/>
        </p:nvSpPr>
        <p:spPr>
          <a:xfrm>
            <a:off x="376123" y="6019800"/>
            <a:ext cx="4876656" cy="338554"/>
          </a:xfrm>
          <a:prstGeom prst="rect">
            <a:avLst/>
          </a:prstGeom>
        </p:spPr>
        <p:txBody>
          <a:bodyPr wrap="none">
            <a:spAutoFit/>
          </a:bodyPr>
          <a:lstStyle/>
          <a:p>
            <a:r>
              <a:rPr lang="en-US" sz="1600" b="1" dirty="0">
                <a:latin typeface="Palatino Linotype" panose="02040502050505030304" pitchFamily="18" charset="0"/>
              </a:rPr>
              <a:t>*</a:t>
            </a:r>
            <a:r>
              <a:rPr lang="en-US" sz="1600" dirty="0">
                <a:latin typeface="Palatino Linotype" panose="02040502050505030304" pitchFamily="18" charset="0"/>
              </a:rPr>
              <a:t> Corresponding author: </a:t>
            </a:r>
            <a:r>
              <a:rPr lang="en-US" sz="1600" dirty="0" smtClean="0">
                <a:latin typeface="Palatino Linotype" panose="02040502050505030304" pitchFamily="18" charset="0"/>
              </a:rPr>
              <a:t>mashaneutron@gmail.com</a:t>
            </a:r>
            <a:endParaRPr lang="fr-FR" sz="1600" dirty="0">
              <a:latin typeface="Palatino Linotype" panose="0204050205050503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4252911360"/>
              </p:ext>
            </p:extLst>
          </p:nvPr>
        </p:nvGraphicFramePr>
        <p:xfrm>
          <a:off x="1587516" y="2391126"/>
          <a:ext cx="1460484" cy="1636239"/>
        </p:xfrm>
        <a:graphic>
          <a:graphicData uri="http://schemas.openxmlformats.org/presentationml/2006/ole">
            <mc:AlternateContent xmlns:mc="http://schemas.openxmlformats.org/markup-compatibility/2006">
              <mc:Choice xmlns:v="urn:schemas-microsoft-com:vml" Requires="v">
                <p:oleObj spid="_x0000_s26766" name="CS ChemDraw Drawing" r:id="rId3" imgW="1490231" imgH="1669988" progId="ChemDraw.Document.6.0">
                  <p:embed/>
                </p:oleObj>
              </mc:Choice>
              <mc:Fallback>
                <p:oleObj name="CS ChemDraw Drawing" r:id="rId3" imgW="1490231" imgH="1669988" progId="ChemDraw.Document.6.0">
                  <p:embed/>
                  <p:pic>
                    <p:nvPicPr>
                      <p:cNvPr id="0" name=""/>
                      <p:cNvPicPr/>
                      <p:nvPr/>
                    </p:nvPicPr>
                    <p:blipFill>
                      <a:blip r:embed="rId4"/>
                      <a:stretch>
                        <a:fillRect/>
                      </a:stretch>
                    </p:blipFill>
                    <p:spPr>
                      <a:xfrm>
                        <a:off x="1587516" y="2391126"/>
                        <a:ext cx="1460484" cy="1636239"/>
                      </a:xfrm>
                      <a:prstGeom prst="rect">
                        <a:avLst/>
                      </a:prstGeom>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812185136"/>
              </p:ext>
            </p:extLst>
          </p:nvPr>
        </p:nvGraphicFramePr>
        <p:xfrm>
          <a:off x="1336398" y="788252"/>
          <a:ext cx="1940202" cy="1105229"/>
        </p:xfrm>
        <a:graphic>
          <a:graphicData uri="http://schemas.openxmlformats.org/presentationml/2006/ole">
            <mc:AlternateContent xmlns:mc="http://schemas.openxmlformats.org/markup-compatibility/2006">
              <mc:Choice xmlns:v="urn:schemas-microsoft-com:vml" Requires="v">
                <p:oleObj spid="_x0000_s26767" name="CS ChemDraw Drawing" r:id="rId5" imgW="1526541" imgH="869864" progId="ChemDraw.Document.6.0">
                  <p:embed/>
                </p:oleObj>
              </mc:Choice>
              <mc:Fallback>
                <p:oleObj name="CS ChemDraw Drawing" r:id="rId5" imgW="1526541" imgH="869864" progId="ChemDraw.Document.6.0">
                  <p:embed/>
                  <p:pic>
                    <p:nvPicPr>
                      <p:cNvPr id="0" name=""/>
                      <p:cNvPicPr/>
                      <p:nvPr/>
                    </p:nvPicPr>
                    <p:blipFill>
                      <a:blip r:embed="rId6"/>
                      <a:stretch>
                        <a:fillRect/>
                      </a:stretch>
                    </p:blipFill>
                    <p:spPr>
                      <a:xfrm>
                        <a:off x="1336398" y="788252"/>
                        <a:ext cx="1940202" cy="1105229"/>
                      </a:xfrm>
                      <a:prstGeom prst="rect">
                        <a:avLst/>
                      </a:prstGeom>
                    </p:spPr>
                  </p:pic>
                </p:oleObj>
              </mc:Fallback>
            </mc:AlternateContent>
          </a:graphicData>
        </a:graphic>
      </p:graphicFrame>
      <p:graphicFrame>
        <p:nvGraphicFramePr>
          <p:cNvPr id="4" name="Объект 3"/>
          <p:cNvGraphicFramePr>
            <a:graphicFrameLocks noChangeAspect="1"/>
          </p:cNvGraphicFramePr>
          <p:nvPr>
            <p:extLst>
              <p:ext uri="{D42A27DB-BD31-4B8C-83A1-F6EECF244321}">
                <p14:modId xmlns:p14="http://schemas.microsoft.com/office/powerpoint/2010/main" val="3930401649"/>
              </p:ext>
            </p:extLst>
          </p:nvPr>
        </p:nvGraphicFramePr>
        <p:xfrm>
          <a:off x="1589961" y="4724400"/>
          <a:ext cx="1449140" cy="555858"/>
        </p:xfrm>
        <a:graphic>
          <a:graphicData uri="http://schemas.openxmlformats.org/presentationml/2006/ole">
            <mc:AlternateContent xmlns:mc="http://schemas.openxmlformats.org/markup-compatibility/2006">
              <mc:Choice xmlns:v="urn:schemas-microsoft-com:vml" Requires="v">
                <p:oleObj spid="_x0000_s26768" name="CS ChemDraw Drawing" r:id="rId7" imgW="1295063" imgH="496524" progId="ChemDraw.Document.6.0">
                  <p:embed/>
                </p:oleObj>
              </mc:Choice>
              <mc:Fallback>
                <p:oleObj name="CS ChemDraw Drawing" r:id="rId7" imgW="1295063" imgH="496524" progId="ChemDraw.Document.6.0">
                  <p:embed/>
                  <p:pic>
                    <p:nvPicPr>
                      <p:cNvPr id="0" name=""/>
                      <p:cNvPicPr/>
                      <p:nvPr/>
                    </p:nvPicPr>
                    <p:blipFill>
                      <a:blip r:embed="rId8"/>
                      <a:stretch>
                        <a:fillRect/>
                      </a:stretch>
                    </p:blipFill>
                    <p:spPr>
                      <a:xfrm>
                        <a:off x="1589961" y="4724400"/>
                        <a:ext cx="1449140" cy="555858"/>
                      </a:xfrm>
                      <a:prstGeom prst="rect">
                        <a:avLst/>
                      </a:prstGeom>
                    </p:spPr>
                  </p:pic>
                </p:oleObj>
              </mc:Fallback>
            </mc:AlternateContent>
          </a:graphicData>
        </a:graphic>
      </p:graphicFrame>
      <p:graphicFrame>
        <p:nvGraphicFramePr>
          <p:cNvPr id="5" name="Схема 4"/>
          <p:cNvGraphicFramePr/>
          <p:nvPr>
            <p:extLst>
              <p:ext uri="{D42A27DB-BD31-4B8C-83A1-F6EECF244321}">
                <p14:modId xmlns:p14="http://schemas.microsoft.com/office/powerpoint/2010/main" val="1747550160"/>
              </p:ext>
            </p:extLst>
          </p:nvPr>
        </p:nvGraphicFramePr>
        <p:xfrm>
          <a:off x="5105400" y="914400"/>
          <a:ext cx="3305175" cy="4876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TextBox 3"/>
          <p:cNvSpPr txBox="1">
            <a:spLocks noChangeArrowheads="1"/>
          </p:cNvSpPr>
          <p:nvPr/>
        </p:nvSpPr>
        <p:spPr bwMode="auto">
          <a:xfrm>
            <a:off x="241283" y="71438"/>
            <a:ext cx="8140717" cy="461665"/>
          </a:xfrm>
          <a:prstGeom prst="rect">
            <a:avLst/>
          </a:prstGeom>
          <a:noFill/>
          <a:ln>
            <a:noFill/>
          </a:ln>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auto">
              <a:spcBef>
                <a:spcPts val="0"/>
              </a:spcBef>
              <a:spcAft>
                <a:spcPts val="0"/>
              </a:spcAft>
              <a:defRPr/>
            </a:pPr>
            <a:r>
              <a:rPr lang="en-US" sz="2400" b="1" dirty="0" smtClean="0">
                <a:solidFill>
                  <a:srgbClr val="7030A0"/>
                </a:solidFill>
                <a:latin typeface="Times New Roman" pitchFamily="18" charset="0"/>
                <a:cs typeface="Times New Roman" pitchFamily="18" charset="0"/>
              </a:rPr>
              <a:t>Isolations of lipids from rat stratum corneum</a:t>
            </a:r>
            <a:endParaRPr lang="en-US" sz="2400" b="1" dirty="0">
              <a:solidFill>
                <a:srgbClr val="7030A0"/>
              </a:solidFill>
              <a:latin typeface="Times New Roman" pitchFamily="18" charset="0"/>
              <a:cs typeface="Times New Roman" pitchFamily="18" charset="0"/>
            </a:endParaRPr>
          </a:p>
        </p:txBody>
      </p:sp>
      <p:graphicFrame>
        <p:nvGraphicFramePr>
          <p:cNvPr id="6" name="Объект 5"/>
          <p:cNvGraphicFramePr>
            <a:graphicFrameLocks noChangeAspect="1"/>
          </p:cNvGraphicFramePr>
          <p:nvPr>
            <p:extLst>
              <p:ext uri="{D42A27DB-BD31-4B8C-83A1-F6EECF244321}">
                <p14:modId xmlns:p14="http://schemas.microsoft.com/office/powerpoint/2010/main" val="2266627561"/>
              </p:ext>
            </p:extLst>
          </p:nvPr>
        </p:nvGraphicFramePr>
        <p:xfrm>
          <a:off x="2590800" y="5039524"/>
          <a:ext cx="1447800" cy="555585"/>
        </p:xfrm>
        <a:graphic>
          <a:graphicData uri="http://schemas.openxmlformats.org/presentationml/2006/ole">
            <mc:AlternateContent xmlns:mc="http://schemas.openxmlformats.org/markup-compatibility/2006">
              <mc:Choice xmlns:v="urn:schemas-microsoft-com:vml" Requires="v">
                <p:oleObj spid="_x0000_s26769" name="CS ChemDraw Drawing" r:id="rId14" imgW="1295063" imgH="496524" progId="ChemDraw.Document.6.0">
                  <p:embed/>
                </p:oleObj>
              </mc:Choice>
              <mc:Fallback>
                <p:oleObj name="CS ChemDraw Drawing" r:id="rId14" imgW="1295063" imgH="496524" progId="ChemDraw.Document.6.0">
                  <p:embed/>
                  <p:pic>
                    <p:nvPicPr>
                      <p:cNvPr id="0" name="Объект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5039524"/>
                        <a:ext cx="1447800" cy="555585"/>
                      </a:xfrm>
                      <a:prstGeom prst="rect">
                        <a:avLst/>
                      </a:prstGeom>
                      <a:noFill/>
                      <a:ln>
                        <a:noFill/>
                      </a:ln>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3864525894"/>
              </p:ext>
            </p:extLst>
          </p:nvPr>
        </p:nvGraphicFramePr>
        <p:xfrm>
          <a:off x="914400" y="5126334"/>
          <a:ext cx="1447800" cy="555585"/>
        </p:xfrm>
        <a:graphic>
          <a:graphicData uri="http://schemas.openxmlformats.org/presentationml/2006/ole">
            <mc:AlternateContent xmlns:mc="http://schemas.openxmlformats.org/markup-compatibility/2006">
              <mc:Choice xmlns:v="urn:schemas-microsoft-com:vml" Requires="v">
                <p:oleObj spid="_x0000_s26770" name="CS ChemDraw Drawing" r:id="rId15" imgW="1295063" imgH="496524" progId="ChemDraw.Document.6.0">
                  <p:embed/>
                </p:oleObj>
              </mc:Choice>
              <mc:Fallback>
                <p:oleObj name="CS ChemDraw Drawing" r:id="rId15" imgW="1295063" imgH="496524" progId="ChemDraw.Document.6.0">
                  <p:embed/>
                  <p:pic>
                    <p:nvPicPr>
                      <p:cNvPr id="0" name="Объект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5126334"/>
                        <a:ext cx="1447800" cy="555585"/>
                      </a:xfrm>
                      <a:prstGeom prst="rect">
                        <a:avLst/>
                      </a:prstGeom>
                      <a:noFill/>
                      <a:ln>
                        <a:noFill/>
                      </a:ln>
                    </p:spPr>
                  </p:pic>
                </p:oleObj>
              </mc:Fallback>
            </mc:AlternateContent>
          </a:graphicData>
        </a:graphic>
      </p:graphicFrame>
      <p:sp>
        <p:nvSpPr>
          <p:cNvPr id="17" name="TextBox 3"/>
          <p:cNvSpPr txBox="1">
            <a:spLocks noChangeArrowheads="1"/>
          </p:cNvSpPr>
          <p:nvPr/>
        </p:nvSpPr>
        <p:spPr bwMode="auto">
          <a:xfrm>
            <a:off x="1219200" y="5791200"/>
            <a:ext cx="2730517" cy="400110"/>
          </a:xfrm>
          <a:prstGeom prst="rect">
            <a:avLst/>
          </a:prstGeom>
          <a:noFill/>
          <a:ln>
            <a:noFill/>
          </a:ln>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auto">
              <a:spcBef>
                <a:spcPts val="0"/>
              </a:spcBef>
              <a:spcAft>
                <a:spcPts val="0"/>
              </a:spcAft>
              <a:defRPr/>
            </a:pPr>
            <a:r>
              <a:rPr lang="en-US" sz="2000" b="1" dirty="0" smtClean="0">
                <a:solidFill>
                  <a:schemeClr val="accent1">
                    <a:lumMod val="75000"/>
                  </a:schemeClr>
                </a:solidFill>
                <a:latin typeface="Times New Roman" pitchFamily="18" charset="0"/>
                <a:cs typeface="Times New Roman" pitchFamily="18" charset="0"/>
              </a:rPr>
              <a:t>Stratum corneum</a:t>
            </a:r>
            <a:endParaRPr lang="en-US" sz="2000" b="1" dirty="0">
              <a:solidFill>
                <a:schemeClr val="accent1">
                  <a:lumMod val="75000"/>
                </a:schemeClr>
              </a:solidFill>
              <a:latin typeface="Times New Roman" pitchFamily="18" charset="0"/>
              <a:cs typeface="Times New Roman" pitchFamily="18" charset="0"/>
            </a:endParaRPr>
          </a:p>
        </p:txBody>
      </p:sp>
      <p:grpSp>
        <p:nvGrpSpPr>
          <p:cNvPr id="19" name="Группа 18"/>
          <p:cNvGrpSpPr/>
          <p:nvPr/>
        </p:nvGrpSpPr>
        <p:grpSpPr>
          <a:xfrm>
            <a:off x="2057400" y="1951396"/>
            <a:ext cx="411078" cy="342565"/>
            <a:chOff x="1447048" y="976148"/>
            <a:chExt cx="411078" cy="342565"/>
          </a:xfrm>
          <a:scene3d>
            <a:camera prst="orthographicFront"/>
            <a:lightRig rig="flat" dir="t"/>
          </a:scene3d>
        </p:grpSpPr>
        <p:sp>
          <p:nvSpPr>
            <p:cNvPr id="20" name="Стрелка вправо 19"/>
            <p:cNvSpPr/>
            <p:nvPr/>
          </p:nvSpPr>
          <p:spPr>
            <a:xfrm rot="5400000">
              <a:off x="1481304" y="941892"/>
              <a:ext cx="342565" cy="411078"/>
            </a:xfrm>
            <a:prstGeom prst="rightArrow">
              <a:avLst>
                <a:gd name="adj1" fmla="val 60000"/>
                <a:gd name="adj2" fmla="val 50000"/>
              </a:avLst>
            </a:prstGeom>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21" name="Стрелка вправо 4"/>
            <p:cNvSpPr/>
            <p:nvPr/>
          </p:nvSpPr>
          <p:spPr>
            <a:xfrm>
              <a:off x="1529264" y="976149"/>
              <a:ext cx="246646" cy="239796"/>
            </a:xfrm>
            <a:prstGeom prst="rect">
              <a:avLst/>
            </a:prstGeom>
            <a:sp3d z="-8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p:txBody>
        </p:sp>
      </p:grpSp>
      <p:grpSp>
        <p:nvGrpSpPr>
          <p:cNvPr id="22" name="Группа 21"/>
          <p:cNvGrpSpPr/>
          <p:nvPr/>
        </p:nvGrpSpPr>
        <p:grpSpPr>
          <a:xfrm>
            <a:off x="2057400" y="4114800"/>
            <a:ext cx="411078" cy="342565"/>
            <a:chOff x="1447048" y="976148"/>
            <a:chExt cx="411078" cy="342565"/>
          </a:xfrm>
          <a:scene3d>
            <a:camera prst="orthographicFront"/>
            <a:lightRig rig="flat" dir="t"/>
          </a:scene3d>
        </p:grpSpPr>
        <p:sp>
          <p:nvSpPr>
            <p:cNvPr id="23" name="Стрелка вправо 22"/>
            <p:cNvSpPr/>
            <p:nvPr/>
          </p:nvSpPr>
          <p:spPr>
            <a:xfrm rot="5400000">
              <a:off x="1481304" y="941892"/>
              <a:ext cx="342565" cy="411078"/>
            </a:xfrm>
            <a:prstGeom prst="rightArrow">
              <a:avLst>
                <a:gd name="adj1" fmla="val 60000"/>
                <a:gd name="adj2" fmla="val 50000"/>
              </a:avLst>
            </a:prstGeom>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24" name="Стрелка вправо 4"/>
            <p:cNvSpPr/>
            <p:nvPr/>
          </p:nvSpPr>
          <p:spPr>
            <a:xfrm>
              <a:off x="1529264" y="976149"/>
              <a:ext cx="246646" cy="239796"/>
            </a:xfrm>
            <a:prstGeom prst="rect">
              <a:avLst/>
            </a:prstGeom>
            <a:sp3d z="-8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p:txBody>
        </p:sp>
      </p:grpSp>
      <p:sp>
        <p:nvSpPr>
          <p:cNvPr id="25" name="Номер слайда 2"/>
          <p:cNvSpPr txBox="1">
            <a:spLocks/>
          </p:cNvSpPr>
          <p:nvPr/>
        </p:nvSpPr>
        <p:spPr>
          <a:xfrm>
            <a:off x="8610600" y="101447"/>
            <a:ext cx="461963" cy="365125"/>
          </a:xfrm>
          <a:prstGeom prst="rect">
            <a:avLst/>
          </a:prstGeom>
          <a:solidFill>
            <a:schemeClr val="bg1">
              <a:lumMod val="85000"/>
            </a:schemeClr>
          </a:solidFill>
          <a:ln>
            <a:solidFill>
              <a:schemeClr val="bg1">
                <a:lumMod val="65000"/>
              </a:schemeClr>
            </a:solidFill>
          </a:ln>
        </p:spPr>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fontAlgn="auto" hangingPunct="1">
              <a:spcBef>
                <a:spcPts val="0"/>
              </a:spcBef>
              <a:spcAft>
                <a:spcPts val="0"/>
              </a:spcAft>
              <a:defRPr/>
            </a:pPr>
            <a:r>
              <a:rPr lang="en-US" altLang="ru-RU" b="1" dirty="0" smtClean="0">
                <a:latin typeface="Times New Roman" panose="02020603050405020304" pitchFamily="18" charset="0"/>
                <a:cs typeface="Times New Roman" panose="02020603050405020304" pitchFamily="18" charset="0"/>
              </a:rPr>
              <a:t>10</a:t>
            </a:r>
            <a:endParaRPr lang="ru-RU" altLang="ru-RU" b="1" dirty="0">
              <a:latin typeface="Times New Roman" panose="02020603050405020304" pitchFamily="18" charset="0"/>
              <a:cs typeface="Times New Roman" panose="02020603050405020304" pitchFamily="18" charset="0"/>
            </a:endParaRPr>
          </a:p>
        </p:txBody>
      </p:sp>
      <p:pic>
        <p:nvPicPr>
          <p:cNvPr id="26" name="Picture 3"/>
          <p:cNvPicPr>
            <a:picLocks noChangeAspect="1"/>
          </p:cNvPicPr>
          <p:nvPr/>
        </p:nvPicPr>
        <p:blipFill rotWithShape="1">
          <a:blip r:embed="rId16" cstate="print">
            <a:extLst>
              <a:ext uri="{28A0092B-C50C-407E-A947-70E740481C1C}">
                <a14:useLocalDpi xmlns:a14="http://schemas.microsoft.com/office/drawing/2010/main" val="0"/>
              </a:ext>
            </a:extLst>
          </a:blip>
          <a:srcRect t="13636" b="22544"/>
          <a:stretch/>
        </p:blipFill>
        <p:spPr>
          <a:xfrm>
            <a:off x="2" y="6324600"/>
            <a:ext cx="9136918" cy="533400"/>
          </a:xfrm>
          <a:prstGeom prst="rect">
            <a:avLst/>
          </a:prstGeom>
        </p:spPr>
      </p:pic>
    </p:spTree>
    <p:extLst>
      <p:ext uri="{BB962C8B-B14F-4D97-AF65-F5344CB8AC3E}">
        <p14:creationId xmlns:p14="http://schemas.microsoft.com/office/powerpoint/2010/main" val="2108665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узел 3"/>
          <p:cNvSpPr/>
          <p:nvPr/>
        </p:nvSpPr>
        <p:spPr>
          <a:xfrm>
            <a:off x="8162498" y="3200399"/>
            <a:ext cx="448102" cy="399197"/>
          </a:xfrm>
          <a:prstGeom prst="flowChartConnector">
            <a:avLst/>
          </a:prstGeom>
          <a:gradFill>
            <a:gsLst>
              <a:gs pos="28000">
                <a:srgbClr val="FFFF00"/>
              </a:gs>
              <a:gs pos="100000">
                <a:schemeClr val="accent3">
                  <a:tint val="40000"/>
                  <a:satMod val="100000"/>
                  <a:lumMod val="78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solidFill>
                <a:srgbClr val="FFFF00"/>
              </a:solidFill>
            </a:endParaRPr>
          </a:p>
        </p:txBody>
      </p:sp>
      <p:graphicFrame>
        <p:nvGraphicFramePr>
          <p:cNvPr id="9221" name="Object 9"/>
          <p:cNvGraphicFramePr>
            <a:graphicFrameLocks noChangeAspect="1"/>
          </p:cNvGraphicFramePr>
          <p:nvPr>
            <p:extLst>
              <p:ext uri="{D42A27DB-BD31-4B8C-83A1-F6EECF244321}">
                <p14:modId xmlns:p14="http://schemas.microsoft.com/office/powerpoint/2010/main" val="2873653390"/>
              </p:ext>
            </p:extLst>
          </p:nvPr>
        </p:nvGraphicFramePr>
        <p:xfrm>
          <a:off x="2759075" y="3124200"/>
          <a:ext cx="1127125" cy="2825750"/>
        </p:xfrm>
        <a:graphic>
          <a:graphicData uri="http://schemas.openxmlformats.org/presentationml/2006/ole">
            <mc:AlternateContent xmlns:mc="http://schemas.openxmlformats.org/markup-compatibility/2006">
              <mc:Choice xmlns:v="urn:schemas-microsoft-com:vml" Requires="v">
                <p:oleObj spid="_x0000_s23931" name="ChemSketch" r:id="rId4" imgW="1508760" imgH="3282840" progId="ACD.ChemSketch.20">
                  <p:embed/>
                </p:oleObj>
              </mc:Choice>
              <mc:Fallback>
                <p:oleObj name="ChemSketch" r:id="rId4" imgW="1508760" imgH="3282840" progId="ACD.ChemSketch.2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9075" y="3124200"/>
                        <a:ext cx="1127125" cy="282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10"/>
          <p:cNvGraphicFramePr>
            <a:graphicFrameLocks noChangeAspect="1"/>
          </p:cNvGraphicFramePr>
          <p:nvPr>
            <p:extLst>
              <p:ext uri="{D42A27DB-BD31-4B8C-83A1-F6EECF244321}">
                <p14:modId xmlns:p14="http://schemas.microsoft.com/office/powerpoint/2010/main" val="952145918"/>
              </p:ext>
            </p:extLst>
          </p:nvPr>
        </p:nvGraphicFramePr>
        <p:xfrm>
          <a:off x="2743200" y="3130550"/>
          <a:ext cx="914400" cy="3352800"/>
        </p:xfrm>
        <a:graphic>
          <a:graphicData uri="http://schemas.openxmlformats.org/presentationml/2006/ole">
            <mc:AlternateContent xmlns:mc="http://schemas.openxmlformats.org/markup-compatibility/2006">
              <mc:Choice xmlns:v="urn:schemas-microsoft-com:vml" Requires="v">
                <p:oleObj spid="_x0000_s23932" name="ChemSketch" r:id="rId6" imgW="1383840" imgH="2529720" progId="ACD.ChemSketch.20">
                  <p:embed/>
                </p:oleObj>
              </mc:Choice>
              <mc:Fallback>
                <p:oleObj name="ChemSketch" r:id="rId6" imgW="1383840" imgH="2529720" progId="ACD.ChemSketch.2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3130550"/>
                        <a:ext cx="914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0" y="76200"/>
            <a:ext cx="9144000" cy="707886"/>
          </a:xfrm>
          <a:prstGeom prst="rect">
            <a:avLst/>
          </a:prstGeom>
          <a:noFill/>
        </p:spPr>
        <p:txBody>
          <a:bodyPr wrap="square">
            <a:spAutoFit/>
          </a:bodyPr>
          <a:lstStyle/>
          <a:p>
            <a:pPr algn="ctr" fontAlgn="auto">
              <a:spcBef>
                <a:spcPts val="0"/>
              </a:spcBef>
              <a:spcAft>
                <a:spcPts val="0"/>
              </a:spcAft>
              <a:defRPr/>
            </a:pPr>
            <a:r>
              <a:rPr lang="en-US" sz="2000" b="1" dirty="0" smtClean="0">
                <a:solidFill>
                  <a:schemeClr val="bg2">
                    <a:lumMod val="25000"/>
                  </a:schemeClr>
                </a:solidFill>
                <a:latin typeface="Times New Roman" pitchFamily="18" charset="0"/>
                <a:cs typeface="Times New Roman" pitchFamily="18" charset="0"/>
              </a:rPr>
              <a:t>Investigation of </a:t>
            </a:r>
            <a:r>
              <a:rPr lang="en-US" sz="2000" b="1" dirty="0" err="1" smtClean="0">
                <a:solidFill>
                  <a:schemeClr val="bg2">
                    <a:lumMod val="25000"/>
                  </a:schemeClr>
                </a:solidFill>
                <a:latin typeface="Times New Roman" pitchFamily="18" charset="0"/>
                <a:cs typeface="Times New Roman" pitchFamily="18" charset="0"/>
              </a:rPr>
              <a:t>hydrazones’</a:t>
            </a:r>
            <a:r>
              <a:rPr lang="en-US" sz="2000" b="1" dirty="0" smtClean="0">
                <a:solidFill>
                  <a:schemeClr val="bg2">
                    <a:lumMod val="25000"/>
                  </a:schemeClr>
                </a:solidFill>
                <a:latin typeface="Times New Roman" pitchFamily="18" charset="0"/>
                <a:cs typeface="Times New Roman" pitchFamily="18" charset="0"/>
              </a:rPr>
              <a:t> influence on lipids of stratum corneum </a:t>
            </a:r>
          </a:p>
          <a:p>
            <a:pPr algn="ctr" fontAlgn="auto">
              <a:spcBef>
                <a:spcPts val="0"/>
              </a:spcBef>
              <a:spcAft>
                <a:spcPts val="0"/>
              </a:spcAft>
              <a:defRPr/>
            </a:pPr>
            <a:r>
              <a:rPr lang="en-US" sz="2000" b="1" dirty="0" smtClean="0">
                <a:solidFill>
                  <a:schemeClr val="bg2">
                    <a:lumMod val="25000"/>
                  </a:schemeClr>
                </a:solidFill>
                <a:latin typeface="Times New Roman" pitchFamily="18" charset="0"/>
                <a:cs typeface="Times New Roman" pitchFamily="18" charset="0"/>
              </a:rPr>
              <a:t>using FT-IR spectroscopy</a:t>
            </a:r>
            <a:endParaRPr lang="ru-RU" sz="2000" b="1" dirty="0">
              <a:solidFill>
                <a:schemeClr val="bg2">
                  <a:lumMod val="25000"/>
                </a:schemeClr>
              </a:solidFill>
              <a:latin typeface="Times New Roman" pitchFamily="18" charset="0"/>
              <a:cs typeface="Times New Roman" pitchFamily="18" charset="0"/>
            </a:endParaRPr>
          </a:p>
        </p:txBody>
      </p:sp>
      <p:graphicFrame>
        <p:nvGraphicFramePr>
          <p:cNvPr id="8" name="Схема 7"/>
          <p:cNvGraphicFramePr/>
          <p:nvPr>
            <p:extLst>
              <p:ext uri="{D42A27DB-BD31-4B8C-83A1-F6EECF244321}">
                <p14:modId xmlns:p14="http://schemas.microsoft.com/office/powerpoint/2010/main" val="1354101895"/>
              </p:ext>
            </p:extLst>
          </p:nvPr>
        </p:nvGraphicFramePr>
        <p:xfrm>
          <a:off x="228600" y="533400"/>
          <a:ext cx="8686800" cy="2514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219" name="Object 7"/>
          <p:cNvGraphicFramePr>
            <a:graphicFrameLocks noChangeAspect="1"/>
          </p:cNvGraphicFramePr>
          <p:nvPr>
            <p:extLst>
              <p:ext uri="{D42A27DB-BD31-4B8C-83A1-F6EECF244321}">
                <p14:modId xmlns:p14="http://schemas.microsoft.com/office/powerpoint/2010/main" val="1730427319"/>
              </p:ext>
            </p:extLst>
          </p:nvPr>
        </p:nvGraphicFramePr>
        <p:xfrm>
          <a:off x="2667000" y="3130550"/>
          <a:ext cx="984250" cy="2557463"/>
        </p:xfrm>
        <a:graphic>
          <a:graphicData uri="http://schemas.openxmlformats.org/presentationml/2006/ole">
            <mc:AlternateContent xmlns:mc="http://schemas.openxmlformats.org/markup-compatibility/2006">
              <mc:Choice xmlns:v="urn:schemas-microsoft-com:vml" Requires="v">
                <p:oleObj spid="_x0000_s23933" name="ChemSketch" r:id="rId13" imgW="984600" imgH="3090600" progId="ACD.ChemSketch.20">
                  <p:embed/>
                </p:oleObj>
              </mc:Choice>
              <mc:Fallback>
                <p:oleObj name="ChemSketch" r:id="rId13" imgW="984600" imgH="3090600" progId="ACD.ChemSketch.20">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3130550"/>
                        <a:ext cx="984250" cy="255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4" name="Object 13"/>
          <p:cNvGraphicFramePr>
            <a:graphicFrameLocks noChangeAspect="1"/>
          </p:cNvGraphicFramePr>
          <p:nvPr>
            <p:extLst>
              <p:ext uri="{D42A27DB-BD31-4B8C-83A1-F6EECF244321}">
                <p14:modId xmlns:p14="http://schemas.microsoft.com/office/powerpoint/2010/main" val="2236935882"/>
              </p:ext>
            </p:extLst>
          </p:nvPr>
        </p:nvGraphicFramePr>
        <p:xfrm>
          <a:off x="304800" y="3130550"/>
          <a:ext cx="2057400" cy="2593975"/>
        </p:xfrm>
        <a:graphic>
          <a:graphicData uri="http://schemas.openxmlformats.org/presentationml/2006/ole">
            <mc:AlternateContent xmlns:mc="http://schemas.openxmlformats.org/markup-compatibility/2006">
              <mc:Choice xmlns:v="urn:schemas-microsoft-com:vml" Requires="v">
                <p:oleObj spid="_x0000_s23934" name="ChemSketch" r:id="rId15" imgW="2392560" imgH="2593800" progId="ACD.ChemSketch.20">
                  <p:embed/>
                </p:oleObj>
              </mc:Choice>
              <mc:Fallback>
                <p:oleObj name="ChemSketch" r:id="rId15" imgW="2392560" imgH="2593800" progId="ACD.ChemSketch.20">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0" y="3130550"/>
                        <a:ext cx="2057400"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6" name="Object 15"/>
          <p:cNvGraphicFramePr>
            <a:graphicFrameLocks noChangeAspect="1"/>
          </p:cNvGraphicFramePr>
          <p:nvPr>
            <p:extLst>
              <p:ext uri="{D42A27DB-BD31-4B8C-83A1-F6EECF244321}">
                <p14:modId xmlns:p14="http://schemas.microsoft.com/office/powerpoint/2010/main" val="2004554936"/>
              </p:ext>
            </p:extLst>
          </p:nvPr>
        </p:nvGraphicFramePr>
        <p:xfrm>
          <a:off x="692150" y="3143250"/>
          <a:ext cx="1670050" cy="2654300"/>
        </p:xfrm>
        <a:graphic>
          <a:graphicData uri="http://schemas.openxmlformats.org/presentationml/2006/ole">
            <mc:AlternateContent xmlns:mc="http://schemas.openxmlformats.org/markup-compatibility/2006">
              <mc:Choice xmlns:v="urn:schemas-microsoft-com:vml" Requires="v">
                <p:oleObj spid="_x0000_s23935" name="ChemSketch" r:id="rId17" imgW="2051280" imgH="3264480" progId="ACD.ChemSketch.20">
                  <p:embed/>
                </p:oleObj>
              </mc:Choice>
              <mc:Fallback>
                <p:oleObj name="ChemSketch" r:id="rId17" imgW="2051280" imgH="3264480" progId="ACD.ChemSketch.20">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2150" y="3143250"/>
                        <a:ext cx="167005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9" name="Object 18"/>
          <p:cNvGraphicFramePr>
            <a:graphicFrameLocks noChangeAspect="1"/>
          </p:cNvGraphicFramePr>
          <p:nvPr>
            <p:extLst>
              <p:ext uri="{D42A27DB-BD31-4B8C-83A1-F6EECF244321}">
                <p14:modId xmlns:p14="http://schemas.microsoft.com/office/powerpoint/2010/main" val="1443979530"/>
              </p:ext>
            </p:extLst>
          </p:nvPr>
        </p:nvGraphicFramePr>
        <p:xfrm>
          <a:off x="762000" y="3124200"/>
          <a:ext cx="1600200" cy="2978150"/>
        </p:xfrm>
        <a:graphic>
          <a:graphicData uri="http://schemas.openxmlformats.org/presentationml/2006/ole">
            <mc:AlternateContent xmlns:mc="http://schemas.openxmlformats.org/markup-compatibility/2006">
              <mc:Choice xmlns:v="urn:schemas-microsoft-com:vml" Requires="v">
                <p:oleObj spid="_x0000_s23936" name="ChemSketch" r:id="rId19" imgW="1048680" imgH="2977920" progId="ACD.ChemSketch.20">
                  <p:embed/>
                </p:oleObj>
              </mc:Choice>
              <mc:Fallback>
                <p:oleObj name="ChemSketch" r:id="rId19" imgW="1048680" imgH="2977920" progId="ACD.ChemSketch.20">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2000" y="3124200"/>
                        <a:ext cx="1600200" cy="297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34" name="TextBox 16"/>
          <p:cNvSpPr txBox="1">
            <a:spLocks noChangeArrowheads="1"/>
          </p:cNvSpPr>
          <p:nvPr/>
        </p:nvSpPr>
        <p:spPr bwMode="auto">
          <a:xfrm>
            <a:off x="457200" y="5721350"/>
            <a:ext cx="4114800" cy="307975"/>
          </a:xfrm>
          <a:prstGeom prst="rect">
            <a:avLst/>
          </a:prstGeom>
          <a:noFill/>
          <a:ln w="9525">
            <a:noFill/>
            <a:miter lim="800000"/>
            <a:headEnd/>
            <a:tailEnd/>
          </a:ln>
        </p:spPr>
        <p:txBody>
          <a:bodyPr wrap="square">
            <a:spAutoFit/>
          </a:bodyPr>
          <a:lstStyle/>
          <a:p>
            <a:r>
              <a:rPr lang="en-US" sz="1400" dirty="0" smtClean="0">
                <a:latin typeface="Times New Roman" pitchFamily="18" charset="0"/>
                <a:cs typeface="Times New Roman" pitchFamily="18" charset="0"/>
              </a:rPr>
              <a:t>without enhancer</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verbenone </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compound</a:t>
            </a:r>
            <a:r>
              <a:rPr lang="ru-RU" sz="1400" dirty="0" smtClean="0">
                <a:latin typeface="Times New Roman" pitchFamily="18" charset="0"/>
                <a:cs typeface="Times New Roman" pitchFamily="18" charset="0"/>
              </a:rPr>
              <a:t> </a:t>
            </a:r>
            <a:r>
              <a:rPr lang="ru-RU" sz="1400" b="1" dirty="0">
                <a:latin typeface="Times New Roman" pitchFamily="18" charset="0"/>
                <a:cs typeface="Times New Roman" pitchFamily="18" charset="0"/>
              </a:rPr>
              <a:t>1</a:t>
            </a:r>
          </a:p>
        </p:txBody>
      </p:sp>
      <p:cxnSp>
        <p:nvCxnSpPr>
          <p:cNvPr id="18" name="Прямая соединительная линия 17"/>
          <p:cNvCxnSpPr/>
          <p:nvPr/>
        </p:nvCxnSpPr>
        <p:spPr>
          <a:xfrm>
            <a:off x="173038" y="5873750"/>
            <a:ext cx="2889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1905000" y="5873750"/>
            <a:ext cx="287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3217862" y="5873750"/>
            <a:ext cx="287338" cy="0"/>
          </a:xfrm>
          <a:prstGeom prst="line">
            <a:avLst/>
          </a:prstGeom>
          <a:ln w="19050">
            <a:solidFill>
              <a:srgbClr val="6600FF"/>
            </a:solidFill>
          </a:ln>
        </p:spPr>
        <p:style>
          <a:lnRef idx="1">
            <a:schemeClr val="accent1"/>
          </a:lnRef>
          <a:fillRef idx="0">
            <a:schemeClr val="accent1"/>
          </a:fillRef>
          <a:effectRef idx="0">
            <a:schemeClr val="accent1"/>
          </a:effectRef>
          <a:fontRef idx="minor">
            <a:schemeClr val="tx1"/>
          </a:fontRef>
        </p:style>
      </p:cxnSp>
      <p:graphicFrame>
        <p:nvGraphicFramePr>
          <p:cNvPr id="2" name="Объект 1"/>
          <p:cNvGraphicFramePr>
            <a:graphicFrameLocks noChangeAspect="1"/>
          </p:cNvGraphicFramePr>
          <p:nvPr>
            <p:extLst>
              <p:ext uri="{D42A27DB-BD31-4B8C-83A1-F6EECF244321}">
                <p14:modId xmlns:p14="http://schemas.microsoft.com/office/powerpoint/2010/main" val="3920825897"/>
              </p:ext>
            </p:extLst>
          </p:nvPr>
        </p:nvGraphicFramePr>
        <p:xfrm>
          <a:off x="5114498" y="2971800"/>
          <a:ext cx="3357563" cy="1320878"/>
        </p:xfrm>
        <a:graphic>
          <a:graphicData uri="http://schemas.openxmlformats.org/presentationml/2006/ole">
            <mc:AlternateContent xmlns:mc="http://schemas.openxmlformats.org/markup-compatibility/2006">
              <mc:Choice xmlns:v="urn:schemas-microsoft-com:vml" Requires="v">
                <p:oleObj spid="_x0000_s23937" name="CS ChemDraw Drawing" r:id="rId21" imgW="4042912" imgH="1590772" progId="ChemDraw.Document.6.0">
                  <p:embed/>
                </p:oleObj>
              </mc:Choice>
              <mc:Fallback>
                <p:oleObj name="CS ChemDraw Drawing" r:id="rId21" imgW="4042912" imgH="1590772" progId="ChemDraw.Document.6.0">
                  <p:embed/>
                  <p:pic>
                    <p:nvPicPr>
                      <p:cNvPr id="0" name=""/>
                      <p:cNvPicPr/>
                      <p:nvPr/>
                    </p:nvPicPr>
                    <p:blipFill>
                      <a:blip r:embed="rId22"/>
                      <a:stretch>
                        <a:fillRect/>
                      </a:stretch>
                    </p:blipFill>
                    <p:spPr>
                      <a:xfrm>
                        <a:off x="5114498" y="2971800"/>
                        <a:ext cx="3357563" cy="1320878"/>
                      </a:xfrm>
                      <a:prstGeom prst="rect">
                        <a:avLst/>
                      </a:prstGeom>
                    </p:spPr>
                  </p:pic>
                </p:oleObj>
              </mc:Fallback>
            </mc:AlternateContent>
          </a:graphicData>
        </a:graphic>
      </p:graphicFrame>
      <p:sp>
        <p:nvSpPr>
          <p:cNvPr id="10" name="Прямоугольник 9"/>
          <p:cNvSpPr/>
          <p:nvPr/>
        </p:nvSpPr>
        <p:spPr>
          <a:xfrm>
            <a:off x="4724400" y="4495800"/>
            <a:ext cx="4181900" cy="1676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5" name="TextBox 24"/>
          <p:cNvSpPr txBox="1"/>
          <p:nvPr/>
        </p:nvSpPr>
        <p:spPr>
          <a:xfrm>
            <a:off x="7244209" y="4038600"/>
            <a:ext cx="1175322" cy="307777"/>
          </a:xfrm>
          <a:prstGeom prst="rect">
            <a:avLst/>
          </a:prstGeom>
          <a:noFill/>
        </p:spPr>
        <p:txBody>
          <a:bodyPr wrap="none" rtlCol="0">
            <a:spAutoFit/>
          </a:bodyPr>
          <a:lstStyle/>
          <a:p>
            <a:r>
              <a:rPr lang="en-US" sz="1400" b="1" dirty="0">
                <a:solidFill>
                  <a:schemeClr val="accent1">
                    <a:lumMod val="75000"/>
                  </a:schemeClr>
                </a:solidFill>
                <a:latin typeface="Times New Roman" panose="02020603050405020304" pitchFamily="18" charset="0"/>
                <a:cs typeface="Times New Roman" panose="02020603050405020304" pitchFamily="18" charset="0"/>
              </a:rPr>
              <a:t>C</a:t>
            </a:r>
            <a:r>
              <a:rPr lang="en-US" sz="1400" b="1" dirty="0" smtClean="0">
                <a:solidFill>
                  <a:schemeClr val="accent1">
                    <a:lumMod val="75000"/>
                  </a:schemeClr>
                </a:solidFill>
                <a:latin typeface="Times New Roman" panose="02020603050405020304" pitchFamily="18" charset="0"/>
                <a:cs typeface="Times New Roman" panose="02020603050405020304" pitchFamily="18" charset="0"/>
              </a:rPr>
              <a:t>ompound 1</a:t>
            </a:r>
            <a:endParaRPr lang="ru-RU" sz="1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817976" y="4888468"/>
            <a:ext cx="1497525" cy="338554"/>
          </a:xfrm>
          <a:prstGeom prst="rect">
            <a:avLst/>
          </a:prstGeom>
          <a:noFill/>
        </p:spPr>
        <p:txBody>
          <a:bodyPr wrap="none" rtlCol="0">
            <a:spAutoFit/>
          </a:bodyPr>
          <a:lstStyle/>
          <a:p>
            <a:pPr algn="ctr"/>
            <a:r>
              <a:rPr lang="en-US" sz="1600" b="1" dirty="0" smtClean="0">
                <a:latin typeface="Times New Roman" panose="02020603050405020304" pitchFamily="18" charset="0"/>
                <a:cs typeface="Times New Roman" panose="02020603050405020304" pitchFamily="18" charset="0"/>
              </a:rPr>
              <a:t>-H     -Cl     -Br</a:t>
            </a:r>
          </a:p>
        </p:txBody>
      </p:sp>
      <p:graphicFrame>
        <p:nvGraphicFramePr>
          <p:cNvPr id="7" name="Объект 6"/>
          <p:cNvGraphicFramePr>
            <a:graphicFrameLocks noChangeAspect="1"/>
          </p:cNvGraphicFramePr>
          <p:nvPr>
            <p:extLst>
              <p:ext uri="{D42A27DB-BD31-4B8C-83A1-F6EECF244321}">
                <p14:modId xmlns:p14="http://schemas.microsoft.com/office/powerpoint/2010/main" val="2255920717"/>
              </p:ext>
            </p:extLst>
          </p:nvPr>
        </p:nvGraphicFramePr>
        <p:xfrm>
          <a:off x="6651901" y="4724400"/>
          <a:ext cx="1111400" cy="729269"/>
        </p:xfrm>
        <a:graphic>
          <a:graphicData uri="http://schemas.openxmlformats.org/presentationml/2006/ole">
            <mc:AlternateContent xmlns:mc="http://schemas.openxmlformats.org/markup-compatibility/2006">
              <mc:Choice xmlns:v="urn:schemas-microsoft-com:vml" Requires="v">
                <p:oleObj spid="_x0000_s23938" name="CS ChemDraw Drawing" r:id="rId23" imgW="1259888" imgH="827035" progId="ChemDraw.Document.6.0">
                  <p:embed/>
                </p:oleObj>
              </mc:Choice>
              <mc:Fallback>
                <p:oleObj name="CS ChemDraw Drawing" r:id="rId23" imgW="1259888" imgH="827035" progId="ChemDraw.Document.6.0">
                  <p:embed/>
                  <p:pic>
                    <p:nvPicPr>
                      <p:cNvPr id="0" name=""/>
                      <p:cNvPicPr/>
                      <p:nvPr/>
                    </p:nvPicPr>
                    <p:blipFill>
                      <a:blip r:embed="rId24"/>
                      <a:stretch>
                        <a:fillRect/>
                      </a:stretch>
                    </p:blipFill>
                    <p:spPr>
                      <a:xfrm>
                        <a:off x="6651901" y="4724400"/>
                        <a:ext cx="1111400" cy="729269"/>
                      </a:xfrm>
                      <a:prstGeom prst="rect">
                        <a:avLst/>
                      </a:prstGeom>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3764071147"/>
              </p:ext>
            </p:extLst>
          </p:nvPr>
        </p:nvGraphicFramePr>
        <p:xfrm>
          <a:off x="7952095" y="4756150"/>
          <a:ext cx="798223" cy="660400"/>
        </p:xfrm>
        <a:graphic>
          <a:graphicData uri="http://schemas.openxmlformats.org/presentationml/2006/ole">
            <mc:AlternateContent xmlns:mc="http://schemas.openxmlformats.org/markup-compatibility/2006">
              <mc:Choice xmlns:v="urn:schemas-microsoft-com:vml" Requires="v">
                <p:oleObj spid="_x0000_s23939" name="CS ChemDraw Drawing" r:id="rId25" imgW="882035" imgH="729625" progId="ChemDraw.Document.6.0">
                  <p:embed/>
                </p:oleObj>
              </mc:Choice>
              <mc:Fallback>
                <p:oleObj name="CS ChemDraw Drawing" r:id="rId25" imgW="882035" imgH="729625" progId="ChemDraw.Document.6.0">
                  <p:embed/>
                  <p:pic>
                    <p:nvPicPr>
                      <p:cNvPr id="0" name=""/>
                      <p:cNvPicPr/>
                      <p:nvPr/>
                    </p:nvPicPr>
                    <p:blipFill>
                      <a:blip r:embed="rId26"/>
                      <a:stretch>
                        <a:fillRect/>
                      </a:stretch>
                    </p:blipFill>
                    <p:spPr>
                      <a:xfrm>
                        <a:off x="7952095" y="4756150"/>
                        <a:ext cx="798223" cy="660400"/>
                      </a:xfrm>
                      <a:prstGeom prst="rect">
                        <a:avLst/>
                      </a:prstGeom>
                    </p:spPr>
                  </p:pic>
                </p:oleObj>
              </mc:Fallback>
            </mc:AlternateContent>
          </a:graphicData>
        </a:graphic>
      </p:graphicFrame>
      <p:sp>
        <p:nvSpPr>
          <p:cNvPr id="11" name="Стрелка вправо 10"/>
          <p:cNvSpPr/>
          <p:nvPr/>
        </p:nvSpPr>
        <p:spPr>
          <a:xfrm>
            <a:off x="5056553" y="5486401"/>
            <a:ext cx="3773547" cy="6858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2" name="TextBox 11"/>
          <p:cNvSpPr txBox="1"/>
          <p:nvPr/>
        </p:nvSpPr>
        <p:spPr>
          <a:xfrm>
            <a:off x="5378569" y="5644635"/>
            <a:ext cx="2841932"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Decrease of influence on lipids</a:t>
            </a:r>
            <a:endParaRPr lang="ru-RU" sz="1600" b="1" dirty="0">
              <a:latin typeface="Times New Roman" panose="02020603050405020304" pitchFamily="18" charset="0"/>
              <a:cs typeface="Times New Roman" panose="02020603050405020304" pitchFamily="18" charset="0"/>
            </a:endParaRPr>
          </a:p>
        </p:txBody>
      </p:sp>
      <p:sp>
        <p:nvSpPr>
          <p:cNvPr id="23" name="Номер слайда 2"/>
          <p:cNvSpPr txBox="1">
            <a:spLocks/>
          </p:cNvSpPr>
          <p:nvPr/>
        </p:nvSpPr>
        <p:spPr>
          <a:xfrm>
            <a:off x="8610600" y="101447"/>
            <a:ext cx="461963" cy="365125"/>
          </a:xfrm>
          <a:prstGeom prst="rect">
            <a:avLst/>
          </a:prstGeom>
          <a:solidFill>
            <a:schemeClr val="bg1">
              <a:lumMod val="85000"/>
            </a:schemeClr>
          </a:solidFill>
          <a:ln>
            <a:solidFill>
              <a:schemeClr val="bg1">
                <a:lumMod val="65000"/>
              </a:schemeClr>
            </a:solidFill>
          </a:ln>
        </p:spPr>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fontAlgn="auto" hangingPunct="1">
              <a:spcBef>
                <a:spcPts val="0"/>
              </a:spcBef>
              <a:spcAft>
                <a:spcPts val="0"/>
              </a:spcAft>
              <a:defRPr/>
            </a:pPr>
            <a:r>
              <a:rPr lang="en-US" altLang="ru-RU" b="1" dirty="0" smtClean="0">
                <a:latin typeface="Times New Roman" panose="02020603050405020304" pitchFamily="18" charset="0"/>
                <a:cs typeface="Times New Roman" panose="02020603050405020304" pitchFamily="18" charset="0"/>
              </a:rPr>
              <a:t>11</a:t>
            </a:r>
            <a:endParaRPr lang="ru-RU" altLang="ru-RU" b="1" dirty="0">
              <a:latin typeface="Times New Roman" panose="02020603050405020304" pitchFamily="18" charset="0"/>
              <a:cs typeface="Times New Roman" panose="02020603050405020304" pitchFamily="18" charset="0"/>
            </a:endParaRPr>
          </a:p>
        </p:txBody>
      </p:sp>
      <p:pic>
        <p:nvPicPr>
          <p:cNvPr id="28" name="Picture 3"/>
          <p:cNvPicPr>
            <a:picLocks noChangeAspect="1"/>
          </p:cNvPicPr>
          <p:nvPr/>
        </p:nvPicPr>
        <p:blipFill rotWithShape="1">
          <a:blip r:embed="rId27" cstate="print">
            <a:extLst>
              <a:ext uri="{28A0092B-C50C-407E-A947-70E740481C1C}">
                <a14:useLocalDpi xmlns:a14="http://schemas.microsoft.com/office/drawing/2010/main" val="0"/>
              </a:ext>
            </a:extLst>
          </a:blip>
          <a:srcRect t="13636" b="22544"/>
          <a:stretch/>
        </p:blipFill>
        <p:spPr>
          <a:xfrm>
            <a:off x="2" y="6324600"/>
            <a:ext cx="9136918" cy="533400"/>
          </a:xfrm>
          <a:prstGeom prst="rect">
            <a:avLst/>
          </a:prstGeom>
        </p:spPr>
      </p:pic>
    </p:spTree>
    <p:extLst>
      <p:ext uri="{BB962C8B-B14F-4D97-AF65-F5344CB8AC3E}">
        <p14:creationId xmlns:p14="http://schemas.microsoft.com/office/powerpoint/2010/main" val="1027851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249810463"/>
              </p:ext>
            </p:extLst>
          </p:nvPr>
        </p:nvGraphicFramePr>
        <p:xfrm>
          <a:off x="241285" y="2895600"/>
          <a:ext cx="8668406"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81000" y="1639669"/>
            <a:ext cx="8686800" cy="369332"/>
          </a:xfrm>
          <a:prstGeom prst="rect">
            <a:avLst/>
          </a:prstGeom>
          <a:noFill/>
        </p:spPr>
        <p:txBody>
          <a:bodyPr wrap="square">
            <a:spAutoFit/>
          </a:bodyPr>
          <a:lstStyle/>
          <a:p>
            <a:pPr algn="just">
              <a:defRPr/>
            </a:pPr>
            <a:r>
              <a:rPr lang="en-US" b="1" dirty="0" smtClean="0">
                <a:solidFill>
                  <a:schemeClr val="bg2">
                    <a:lumMod val="25000"/>
                  </a:schemeClr>
                </a:solidFill>
                <a:latin typeface="Times New Roman" pitchFamily="18" charset="0"/>
                <a:cs typeface="Times New Roman" pitchFamily="18" charset="0"/>
              </a:rPr>
              <a:t>central </a:t>
            </a:r>
            <a:r>
              <a:rPr lang="en-US" b="1" dirty="0">
                <a:solidFill>
                  <a:schemeClr val="bg2">
                    <a:lumMod val="25000"/>
                  </a:schemeClr>
                </a:solidFill>
                <a:latin typeface="Times New Roman" pitchFamily="18" charset="0"/>
                <a:cs typeface="Times New Roman" pitchFamily="18" charset="0"/>
              </a:rPr>
              <a:t>nervous system </a:t>
            </a:r>
            <a:r>
              <a:rPr lang="en-US" b="1" dirty="0" smtClean="0">
                <a:solidFill>
                  <a:schemeClr val="bg2">
                    <a:lumMod val="25000"/>
                  </a:schemeClr>
                </a:solidFill>
                <a:latin typeface="Times New Roman" pitchFamily="18" charset="0"/>
                <a:cs typeface="Times New Roman" pitchFamily="18" charset="0"/>
              </a:rPr>
              <a:t>                                                          peripheral </a:t>
            </a:r>
            <a:r>
              <a:rPr lang="en-US" b="1" dirty="0">
                <a:solidFill>
                  <a:schemeClr val="bg2">
                    <a:lumMod val="25000"/>
                  </a:schemeClr>
                </a:solidFill>
                <a:latin typeface="Times New Roman" pitchFamily="18" charset="0"/>
                <a:cs typeface="Times New Roman" pitchFamily="18" charset="0"/>
              </a:rPr>
              <a:t>nervous </a:t>
            </a:r>
            <a:r>
              <a:rPr lang="en-US" b="1" dirty="0" smtClean="0">
                <a:solidFill>
                  <a:schemeClr val="bg2">
                    <a:lumMod val="25000"/>
                  </a:schemeClr>
                </a:solidFill>
                <a:latin typeface="Times New Roman" pitchFamily="18" charset="0"/>
                <a:cs typeface="Times New Roman" pitchFamily="18" charset="0"/>
              </a:rPr>
              <a:t>system </a:t>
            </a:r>
            <a:endParaRPr lang="en-US" b="1" dirty="0">
              <a:solidFill>
                <a:schemeClr val="bg2">
                  <a:lumMod val="25000"/>
                </a:schemeClr>
              </a:solidFill>
              <a:latin typeface="Times New Roman" pitchFamily="18" charset="0"/>
              <a:cs typeface="Times New Roman" pitchFamily="18" charset="0"/>
            </a:endParaRPr>
          </a:p>
        </p:txBody>
      </p:sp>
      <p:pic>
        <p:nvPicPr>
          <p:cNvPr id="17412" name="Picture 4" descr="https://www.gutmicrobiotaforhealth.com/wp-content/uploads/2018/03/lab-mous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4913" r="32168"/>
          <a:stretch/>
        </p:blipFill>
        <p:spPr bwMode="auto">
          <a:xfrm>
            <a:off x="3505199" y="1231429"/>
            <a:ext cx="2133601" cy="14355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57200" y="152400"/>
            <a:ext cx="8153400" cy="892552"/>
          </a:xfrm>
          <a:prstGeom prst="rect">
            <a:avLst/>
          </a:prstGeom>
          <a:noFill/>
        </p:spPr>
        <p:txBody>
          <a:bodyPr wrap="square" rtlCol="0">
            <a:spAutoFit/>
          </a:bodyPr>
          <a:lstStyle/>
          <a:p>
            <a:pPr algn="ctr"/>
            <a:r>
              <a:rPr lang="fr-FR" sz="2600" b="1" dirty="0" smtClean="0">
                <a:latin typeface="Palatino Linotype" panose="02040502050505030304" pitchFamily="18" charset="0"/>
              </a:rPr>
              <a:t>Pharmacological investigation of verbenone</a:t>
            </a:r>
            <a:r>
              <a:rPr lang="en-US" sz="2600" b="1" dirty="0" smtClean="0">
                <a:latin typeface="Palatino Linotype" panose="02040502050505030304" pitchFamily="18" charset="0"/>
              </a:rPr>
              <a:t> hydrazones</a:t>
            </a:r>
            <a:endParaRPr lang="fr-FR" sz="2600" b="1" dirty="0">
              <a:latin typeface="Palatino Linotype" panose="02040502050505030304" pitchFamily="18" charset="0"/>
            </a:endParaRPr>
          </a:p>
        </p:txBody>
      </p:sp>
      <p:sp>
        <p:nvSpPr>
          <p:cNvPr id="17" name="Выгнутая влево стрелка 16"/>
          <p:cNvSpPr/>
          <p:nvPr/>
        </p:nvSpPr>
        <p:spPr>
          <a:xfrm>
            <a:off x="914400" y="2362200"/>
            <a:ext cx="533400" cy="990600"/>
          </a:xfrm>
          <a:prstGeom prst="curvedRightArrow">
            <a:avLst/>
          </a:prstGeom>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solidFill>
                <a:schemeClr val="tx1"/>
              </a:solidFill>
            </a:endParaRPr>
          </a:p>
        </p:txBody>
      </p:sp>
      <p:sp>
        <p:nvSpPr>
          <p:cNvPr id="19" name="Выгнутая влево стрелка 18"/>
          <p:cNvSpPr/>
          <p:nvPr/>
        </p:nvSpPr>
        <p:spPr>
          <a:xfrm flipH="1">
            <a:off x="7315200" y="2362200"/>
            <a:ext cx="533400" cy="990600"/>
          </a:xfrm>
          <a:prstGeom prst="curvedRightArrow">
            <a:avLst/>
          </a:prstGeom>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solidFill>
                <a:schemeClr val="tx1"/>
              </a:solidFill>
            </a:endParaRPr>
          </a:p>
        </p:txBody>
      </p:sp>
      <p:sp>
        <p:nvSpPr>
          <p:cNvPr id="14" name="Номер слайда 2"/>
          <p:cNvSpPr txBox="1">
            <a:spLocks/>
          </p:cNvSpPr>
          <p:nvPr/>
        </p:nvSpPr>
        <p:spPr>
          <a:xfrm>
            <a:off x="8610600" y="101447"/>
            <a:ext cx="461963" cy="365125"/>
          </a:xfrm>
          <a:prstGeom prst="rect">
            <a:avLst/>
          </a:prstGeom>
          <a:solidFill>
            <a:schemeClr val="bg1">
              <a:lumMod val="85000"/>
            </a:schemeClr>
          </a:solidFill>
          <a:ln>
            <a:solidFill>
              <a:schemeClr val="bg1">
                <a:lumMod val="65000"/>
              </a:schemeClr>
            </a:solidFill>
          </a:ln>
        </p:spPr>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fontAlgn="auto" hangingPunct="1">
              <a:spcBef>
                <a:spcPts val="0"/>
              </a:spcBef>
              <a:spcAft>
                <a:spcPts val="0"/>
              </a:spcAft>
              <a:defRPr/>
            </a:pPr>
            <a:r>
              <a:rPr lang="en-US" altLang="ru-RU" b="1" dirty="0" smtClean="0">
                <a:latin typeface="Times New Roman" panose="02020603050405020304" pitchFamily="18" charset="0"/>
                <a:cs typeface="Times New Roman" panose="02020603050405020304" pitchFamily="18" charset="0"/>
              </a:rPr>
              <a:t>12</a:t>
            </a:r>
            <a:endParaRPr lang="ru-RU" altLang="ru-RU" b="1" dirty="0">
              <a:latin typeface="Times New Roman" panose="02020603050405020304" pitchFamily="18" charset="0"/>
              <a:cs typeface="Times New Roman" panose="02020603050405020304" pitchFamily="18" charset="0"/>
            </a:endParaRPr>
          </a:p>
        </p:txBody>
      </p:sp>
      <p:pic>
        <p:nvPicPr>
          <p:cNvPr id="12" name="Picture 3"/>
          <p:cNvPicPr>
            <a:picLocks noChangeAspect="1"/>
          </p:cNvPicPr>
          <p:nvPr/>
        </p:nvPicPr>
        <p:blipFill rotWithShape="1">
          <a:blip r:embed="rId8" cstate="print">
            <a:extLst>
              <a:ext uri="{28A0092B-C50C-407E-A947-70E740481C1C}">
                <a14:useLocalDpi xmlns:a14="http://schemas.microsoft.com/office/drawing/2010/main" val="0"/>
              </a:ext>
            </a:extLst>
          </a:blip>
          <a:srcRect t="13636" b="22544"/>
          <a:stretch/>
        </p:blipFill>
        <p:spPr>
          <a:xfrm>
            <a:off x="2" y="6324600"/>
            <a:ext cx="9136918" cy="533400"/>
          </a:xfrm>
          <a:prstGeom prst="rect">
            <a:avLst/>
          </a:prstGeom>
        </p:spPr>
      </p:pic>
    </p:spTree>
    <p:extLst>
      <p:ext uri="{BB962C8B-B14F-4D97-AF65-F5344CB8AC3E}">
        <p14:creationId xmlns:p14="http://schemas.microsoft.com/office/powerpoint/2010/main" val="2212348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457200" y="1752600"/>
            <a:ext cx="8305800" cy="2901480"/>
          </a:xfrm>
          <a:prstGeom prst="rect">
            <a:avLst/>
          </a:prstGeom>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2" name="TextBox 1"/>
          <p:cNvSpPr txBox="1"/>
          <p:nvPr/>
        </p:nvSpPr>
        <p:spPr>
          <a:xfrm>
            <a:off x="457200" y="152400"/>
            <a:ext cx="8153400" cy="430212"/>
          </a:xfrm>
          <a:prstGeom prst="rect">
            <a:avLst/>
          </a:prstGeom>
          <a:noFill/>
        </p:spPr>
        <p:txBody>
          <a:bodyPr>
            <a:spAutoFit/>
          </a:bodyPr>
          <a:lstStyle/>
          <a:p>
            <a:pPr algn="ctr" fontAlgn="auto">
              <a:spcBef>
                <a:spcPts val="0"/>
              </a:spcBef>
              <a:spcAft>
                <a:spcPts val="0"/>
              </a:spcAft>
              <a:defRPr/>
            </a:pPr>
            <a:r>
              <a:rPr lang="en-US" sz="2200" b="1" dirty="0" smtClean="0">
                <a:solidFill>
                  <a:schemeClr val="bg2">
                    <a:lumMod val="25000"/>
                  </a:schemeClr>
                </a:solidFill>
                <a:latin typeface="Times New Roman" pitchFamily="18" charset="0"/>
                <a:cs typeface="Times New Roman" pitchFamily="18" charset="0"/>
              </a:rPr>
              <a:t>Experimental methods of pain induction</a:t>
            </a:r>
            <a:endParaRPr lang="fr-FR" sz="2200" b="1" dirty="0">
              <a:solidFill>
                <a:schemeClr val="bg2">
                  <a:lumMod val="25000"/>
                </a:schemeClr>
              </a:solidFill>
              <a:latin typeface="Times New Roman" pitchFamily="18" charset="0"/>
              <a:cs typeface="Times New Roman" pitchFamily="18" charset="0"/>
            </a:endParaRPr>
          </a:p>
        </p:txBody>
      </p:sp>
      <p:pic>
        <p:nvPicPr>
          <p:cNvPr id="4" name="Picture 2" descr="D:\Рабочий стол\Диплом тимол\Интраплантарно 2.png"/>
          <p:cNvPicPr>
            <a:picLocks noChangeAspect="1" noChangeArrowheads="1"/>
          </p:cNvPicPr>
          <p:nvPr/>
        </p:nvPicPr>
        <p:blipFill>
          <a:blip r:embed="rId2" cstate="print"/>
          <a:srcRect/>
          <a:stretch>
            <a:fillRect/>
          </a:stretch>
        </p:blipFill>
        <p:spPr bwMode="auto">
          <a:xfrm>
            <a:off x="6782322" y="2636099"/>
            <a:ext cx="1599678" cy="1402501"/>
          </a:xfrm>
          <a:prstGeom prst="rect">
            <a:avLst/>
          </a:prstGeom>
          <a:ln>
            <a:noFill/>
          </a:ln>
          <a:effectLst>
            <a:outerShdw blurRad="292100" dist="139700" dir="2700000" algn="tl" rotWithShape="0">
              <a:srgbClr val="333333">
                <a:alpha val="65000"/>
              </a:srgbClr>
            </a:outerShdw>
          </a:effectLst>
        </p:spPr>
      </p:pic>
      <p:sp>
        <p:nvSpPr>
          <p:cNvPr id="15" name="Стрелка вниз 14"/>
          <p:cNvSpPr/>
          <p:nvPr/>
        </p:nvSpPr>
        <p:spPr>
          <a:xfrm>
            <a:off x="4572000" y="1295400"/>
            <a:ext cx="228600" cy="381000"/>
          </a:xfrm>
          <a:prstGeom prst="downArrow">
            <a:avLst/>
          </a:prstGeom>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dirty="0"/>
          </a:p>
        </p:txBody>
      </p:sp>
      <p:sp>
        <p:nvSpPr>
          <p:cNvPr id="202754" name="Rectangle 2"/>
          <p:cNvSpPr>
            <a:spLocks noChangeArrowheads="1"/>
          </p:cNvSpPr>
          <p:nvPr/>
        </p:nvSpPr>
        <p:spPr bwMode="auto">
          <a:xfrm>
            <a:off x="457200" y="5257800"/>
            <a:ext cx="8305800" cy="830997"/>
          </a:xfrm>
          <a:prstGeom prst="rect">
            <a:avLst/>
          </a:prstGeom>
          <a:solidFill>
            <a:schemeClr val="bg1">
              <a:lumMod val="95000"/>
            </a:schemeClr>
          </a:solidFill>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algn="just"/>
            <a:r>
              <a:rPr lang="en-US" sz="1600" dirty="0" smtClean="0">
                <a:latin typeface="Times New Roman" pitchFamily="18" charset="0"/>
                <a:cs typeface="Times New Roman" pitchFamily="18" charset="0"/>
              </a:rPr>
              <a:t>The animal then was placed in an individual plexiglass cage. The time spent licking the injected paw was measured during 5/10 min after capsaicin/AITC administration and was considered as an indicator of pain response.</a:t>
            </a:r>
            <a:endParaRPr lang="ru-RU" sz="1600" dirty="0">
              <a:latin typeface="Times New Roman" pitchFamily="18" charset="0"/>
              <a:cs typeface="Times New Roman" pitchFamily="18" charset="0"/>
            </a:endParaRPr>
          </a:p>
        </p:txBody>
      </p:sp>
      <p:sp>
        <p:nvSpPr>
          <p:cNvPr id="17" name="Прямоугольник 16"/>
          <p:cNvSpPr/>
          <p:nvPr/>
        </p:nvSpPr>
        <p:spPr>
          <a:xfrm>
            <a:off x="457200" y="757535"/>
            <a:ext cx="8229600" cy="461665"/>
          </a:xfrm>
          <a:prstGeom prst="rect">
            <a:avLst/>
          </a:prstGeom>
          <a:solidFill>
            <a:schemeClr val="bg1">
              <a:lumMod val="95000"/>
            </a:schemeClr>
          </a:solidFill>
          <a:ln>
            <a:solidFill>
              <a:srgbClr val="6600FF"/>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lnSpc>
                <a:spcPct val="150000"/>
              </a:lnSpc>
              <a:spcBef>
                <a:spcPts val="0"/>
              </a:spcBef>
              <a:spcAft>
                <a:spcPts val="0"/>
              </a:spcAft>
              <a:defRPr/>
            </a:pPr>
            <a:r>
              <a:rPr lang="en-US" sz="1600" b="1" i="1" dirty="0" smtClean="0">
                <a:latin typeface="Times New Roman" pitchFamily="18" charset="0"/>
                <a:cs typeface="Times New Roman" pitchFamily="18" charset="0"/>
              </a:rPr>
              <a:t>Dosage form</a:t>
            </a:r>
            <a:r>
              <a:rPr lang="ru-RU" sz="1600" b="1" dirty="0" smtClean="0">
                <a:latin typeface="Times New Roman" pitchFamily="18" charset="0"/>
                <a:cs typeface="Times New Roman" pitchFamily="18" charset="0"/>
              </a:rPr>
              <a:t>: </a:t>
            </a:r>
            <a:r>
              <a:rPr lang="ru-RU" sz="1600" b="1" dirty="0">
                <a:latin typeface="Times New Roman" pitchFamily="18" charset="0"/>
                <a:cs typeface="Times New Roman" pitchFamily="18" charset="0"/>
              </a:rPr>
              <a:t>2% </a:t>
            </a:r>
            <a:r>
              <a:rPr lang="en-US" sz="1600" b="1" dirty="0" smtClean="0">
                <a:latin typeface="Times New Roman" pitchFamily="18" charset="0"/>
                <a:cs typeface="Times New Roman" pitchFamily="18" charset="0"/>
              </a:rPr>
              <a:t>ointment</a:t>
            </a:r>
            <a:r>
              <a:rPr lang="en-US" sz="1600" b="1" dirty="0">
                <a:latin typeface="Times New Roman" pitchFamily="18" charset="0"/>
                <a:cs typeface="Times New Roman" pitchFamily="18" charset="0"/>
              </a:rPr>
              <a:t> </a:t>
            </a:r>
            <a:r>
              <a:rPr lang="en-US" sz="1600" b="1" dirty="0" smtClean="0">
                <a:latin typeface="Times New Roman" pitchFamily="18" charset="0"/>
                <a:cs typeface="Times New Roman" pitchFamily="18" charset="0"/>
              </a:rPr>
              <a:t>             </a:t>
            </a:r>
            <a:r>
              <a:rPr lang="en-US" sz="1600" b="1" i="1" dirty="0" smtClean="0">
                <a:latin typeface="Times New Roman" pitchFamily="18" charset="0"/>
                <a:cs typeface="Times New Roman" pitchFamily="18" charset="0"/>
              </a:rPr>
              <a:t>Base</a:t>
            </a:r>
            <a:r>
              <a:rPr lang="ru-RU"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PEG </a:t>
            </a:r>
            <a:r>
              <a:rPr lang="en-US" sz="1600" b="1" dirty="0">
                <a:latin typeface="Times New Roman" pitchFamily="18" charset="0"/>
                <a:cs typeface="Times New Roman" pitchFamily="18" charset="0"/>
              </a:rPr>
              <a:t>– </a:t>
            </a:r>
            <a:r>
              <a:rPr lang="en-US" sz="1600" b="1" dirty="0" smtClean="0">
                <a:latin typeface="Times New Roman" pitchFamily="18" charset="0"/>
                <a:cs typeface="Times New Roman" pitchFamily="18" charset="0"/>
              </a:rPr>
              <a:t>PEO </a:t>
            </a:r>
            <a:r>
              <a:rPr lang="en-US" sz="1600" b="1" dirty="0">
                <a:latin typeface="Times New Roman" pitchFamily="18" charset="0"/>
                <a:cs typeface="Times New Roman" pitchFamily="18" charset="0"/>
              </a:rPr>
              <a:t>–</a:t>
            </a:r>
            <a:r>
              <a:rPr lang="ru-RU" sz="1600" b="1" dirty="0">
                <a:latin typeface="Times New Roman" pitchFamily="18" charset="0"/>
                <a:cs typeface="Times New Roman" pitchFamily="18" charset="0"/>
              </a:rPr>
              <a:t> </a:t>
            </a:r>
            <a:r>
              <a:rPr lang="en-US" sz="1600" b="1" dirty="0" smtClean="0">
                <a:latin typeface="Times New Roman" pitchFamily="18" charset="0"/>
                <a:cs typeface="Times New Roman" pitchFamily="18" charset="0"/>
              </a:rPr>
              <a:t>1,2-Propyleneglycol</a:t>
            </a:r>
            <a:endParaRPr lang="ru-RU" sz="1600" b="1" dirty="0">
              <a:latin typeface="Times New Roman" pitchFamily="18" charset="0"/>
              <a:cs typeface="Times New Roman" pitchFamily="18" charset="0"/>
            </a:endParaRPr>
          </a:p>
        </p:txBody>
      </p:sp>
      <p:sp>
        <p:nvSpPr>
          <p:cNvPr id="18" name="Стрелка вниз 17"/>
          <p:cNvSpPr/>
          <p:nvPr/>
        </p:nvSpPr>
        <p:spPr>
          <a:xfrm>
            <a:off x="4572000" y="4724400"/>
            <a:ext cx="228600" cy="381000"/>
          </a:xfrm>
          <a:prstGeom prst="downArrow">
            <a:avLst/>
          </a:prstGeom>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a:p>
        </p:txBody>
      </p:sp>
      <p:pic>
        <p:nvPicPr>
          <p:cNvPr id="24" name="Picture 8"/>
          <p:cNvPicPr>
            <a:picLocks noChangeAspect="1" noChangeArrowheads="1"/>
          </p:cNvPicPr>
          <p:nvPr/>
        </p:nvPicPr>
        <p:blipFill>
          <a:blip r:embed="rId3" cstate="print"/>
          <a:srcRect/>
          <a:stretch>
            <a:fillRect/>
          </a:stretch>
        </p:blipFill>
        <p:spPr bwMode="auto">
          <a:xfrm>
            <a:off x="1068388" y="3257490"/>
            <a:ext cx="4953000" cy="1169988"/>
          </a:xfrm>
          <a:prstGeom prst="rect">
            <a:avLst/>
          </a:prstGeom>
          <a:noFill/>
          <a:ln w="9525">
            <a:miter lim="800000"/>
            <a:headEnd/>
            <a:tailEnd/>
          </a:ln>
          <a:effectLst/>
        </p:spPr>
      </p:pic>
      <p:sp>
        <p:nvSpPr>
          <p:cNvPr id="25" name="TextBox 24"/>
          <p:cNvSpPr txBox="1"/>
          <p:nvPr/>
        </p:nvSpPr>
        <p:spPr>
          <a:xfrm>
            <a:off x="3049588" y="4248090"/>
            <a:ext cx="838200" cy="400110"/>
          </a:xfrm>
          <a:prstGeom prst="rect">
            <a:avLst/>
          </a:prstGeom>
          <a:noFill/>
        </p:spPr>
        <p:txBody>
          <a:bodyPr>
            <a:spAutoFit/>
          </a:bodyPr>
          <a:lstStyle/>
          <a:p>
            <a:pPr>
              <a:defRPr/>
            </a:pPr>
            <a:r>
              <a:rPr lang="en-US" sz="2000" b="1" dirty="0" smtClean="0">
                <a:solidFill>
                  <a:schemeClr val="accent1">
                    <a:lumMod val="75000"/>
                  </a:schemeClr>
                </a:solidFill>
                <a:latin typeface="Palatino Linotype" pitchFamily="18" charset="0"/>
                <a:cs typeface="Times New Roman" pitchFamily="18" charset="0"/>
              </a:rPr>
              <a:t>Pain</a:t>
            </a:r>
            <a:endParaRPr lang="ru-RU" sz="2000" b="1" dirty="0">
              <a:solidFill>
                <a:schemeClr val="accent1">
                  <a:lumMod val="75000"/>
                </a:schemeClr>
              </a:solidFill>
              <a:latin typeface="Palatino Linotype" pitchFamily="18" charset="0"/>
              <a:cs typeface="Times New Roman" pitchFamily="18" charset="0"/>
            </a:endParaRPr>
          </a:p>
        </p:txBody>
      </p:sp>
      <p:sp>
        <p:nvSpPr>
          <p:cNvPr id="26" name="Стрелка вниз 25"/>
          <p:cNvSpPr/>
          <p:nvPr/>
        </p:nvSpPr>
        <p:spPr>
          <a:xfrm>
            <a:off x="2057400" y="2800290"/>
            <a:ext cx="76200" cy="381000"/>
          </a:xfrm>
          <a:prstGeom prst="downArrow">
            <a:avLst/>
          </a:prstGeom>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a:p>
        </p:txBody>
      </p:sp>
      <p:sp>
        <p:nvSpPr>
          <p:cNvPr id="27" name="Стрелка вправо с вырезом 26"/>
          <p:cNvSpPr/>
          <p:nvPr/>
        </p:nvSpPr>
        <p:spPr>
          <a:xfrm rot="5400000">
            <a:off x="3278188" y="3962400"/>
            <a:ext cx="381000" cy="228600"/>
          </a:xfrm>
          <a:prstGeom prst="notchedRightArrow">
            <a:avLst/>
          </a:prstGeom>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a:p>
        </p:txBody>
      </p:sp>
      <p:pic>
        <p:nvPicPr>
          <p:cNvPr id="28" name="Picture 9"/>
          <p:cNvPicPr>
            <a:picLocks noChangeAspect="1" noChangeArrowheads="1"/>
          </p:cNvPicPr>
          <p:nvPr/>
        </p:nvPicPr>
        <p:blipFill>
          <a:blip r:embed="rId4" cstate="print"/>
          <a:srcRect/>
          <a:stretch>
            <a:fillRect/>
          </a:stretch>
        </p:blipFill>
        <p:spPr bwMode="auto">
          <a:xfrm>
            <a:off x="609600" y="2209800"/>
            <a:ext cx="2897188" cy="776288"/>
          </a:xfrm>
          <a:prstGeom prst="rect">
            <a:avLst/>
          </a:prstGeom>
          <a:noFill/>
          <a:ln w="9525">
            <a:miter lim="800000"/>
            <a:headEnd/>
            <a:tailEnd/>
          </a:ln>
          <a:effectLst/>
        </p:spPr>
      </p:pic>
      <p:pic>
        <p:nvPicPr>
          <p:cNvPr id="29" name="Picture 10"/>
          <p:cNvPicPr>
            <a:picLocks noChangeAspect="1" noChangeArrowheads="1"/>
          </p:cNvPicPr>
          <p:nvPr/>
        </p:nvPicPr>
        <p:blipFill>
          <a:blip r:embed="rId5" cstate="print"/>
          <a:srcRect/>
          <a:stretch>
            <a:fillRect/>
          </a:stretch>
        </p:blipFill>
        <p:spPr bwMode="auto">
          <a:xfrm>
            <a:off x="4762500" y="2438400"/>
            <a:ext cx="1181100" cy="323850"/>
          </a:xfrm>
          <a:prstGeom prst="rect">
            <a:avLst/>
          </a:prstGeom>
          <a:noFill/>
          <a:ln w="9525">
            <a:miter lim="800000"/>
            <a:headEnd/>
            <a:tailEnd/>
          </a:ln>
          <a:effectLst/>
        </p:spPr>
      </p:pic>
      <p:sp>
        <p:nvSpPr>
          <p:cNvPr id="30" name="Стрелка вниз 29"/>
          <p:cNvSpPr/>
          <p:nvPr/>
        </p:nvSpPr>
        <p:spPr>
          <a:xfrm>
            <a:off x="5105400" y="2800290"/>
            <a:ext cx="76200" cy="381000"/>
          </a:xfrm>
          <a:prstGeom prst="downArrow">
            <a:avLst/>
          </a:prstGeom>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a:p>
        </p:txBody>
      </p:sp>
      <p:sp>
        <p:nvSpPr>
          <p:cNvPr id="31" name="TextBox 30"/>
          <p:cNvSpPr txBox="1"/>
          <p:nvPr/>
        </p:nvSpPr>
        <p:spPr>
          <a:xfrm>
            <a:off x="1447800" y="1828800"/>
            <a:ext cx="1371600" cy="307777"/>
          </a:xfrm>
          <a:prstGeom prst="rect">
            <a:avLst/>
          </a:prstGeom>
          <a:noFill/>
        </p:spPr>
        <p:txBody>
          <a:bodyPr wrap="square">
            <a:spAutoFit/>
          </a:bodyPr>
          <a:lstStyle/>
          <a:p>
            <a:pPr>
              <a:defRPr/>
            </a:pPr>
            <a:r>
              <a:rPr lang="en-US" sz="1400" b="1" dirty="0" smtClean="0">
                <a:latin typeface="Palatino Linotype" pitchFamily="18" charset="0"/>
                <a:cs typeface="Times New Roman" pitchFamily="18" charset="0"/>
              </a:rPr>
              <a:t>Capsaicin</a:t>
            </a:r>
            <a:endParaRPr lang="ru-RU" sz="1400" b="1" dirty="0">
              <a:latin typeface="Palatino Linotype" pitchFamily="18" charset="0"/>
              <a:cs typeface="Times New Roman" pitchFamily="18" charset="0"/>
            </a:endParaRPr>
          </a:p>
        </p:txBody>
      </p:sp>
      <p:sp>
        <p:nvSpPr>
          <p:cNvPr id="32" name="TextBox 31"/>
          <p:cNvSpPr txBox="1"/>
          <p:nvPr/>
        </p:nvSpPr>
        <p:spPr>
          <a:xfrm>
            <a:off x="4114800" y="1828800"/>
            <a:ext cx="2438400" cy="307777"/>
          </a:xfrm>
          <a:prstGeom prst="rect">
            <a:avLst/>
          </a:prstGeom>
          <a:noFill/>
        </p:spPr>
        <p:txBody>
          <a:bodyPr wrap="square">
            <a:spAutoFit/>
          </a:bodyPr>
          <a:lstStyle/>
          <a:p>
            <a:pPr>
              <a:defRPr/>
            </a:pPr>
            <a:r>
              <a:rPr lang="en-US" sz="1400" b="1" dirty="0" smtClean="0">
                <a:latin typeface="Palatino Linotype" pitchFamily="18" charset="0"/>
                <a:cs typeface="Times New Roman" pitchFamily="18" charset="0"/>
              </a:rPr>
              <a:t>Allyl isothiocyanate (AITC)</a:t>
            </a:r>
            <a:endParaRPr lang="ru-RU" sz="1400" b="1" dirty="0">
              <a:latin typeface="Palatino Linotype" pitchFamily="18" charset="0"/>
              <a:cs typeface="Times New Roman" pitchFamily="18" charset="0"/>
            </a:endParaRPr>
          </a:p>
        </p:txBody>
      </p:sp>
      <p:sp>
        <p:nvSpPr>
          <p:cNvPr id="33" name="Номер слайда 2"/>
          <p:cNvSpPr txBox="1">
            <a:spLocks/>
          </p:cNvSpPr>
          <p:nvPr/>
        </p:nvSpPr>
        <p:spPr>
          <a:xfrm>
            <a:off x="8610600" y="101447"/>
            <a:ext cx="461963" cy="365125"/>
          </a:xfrm>
          <a:prstGeom prst="rect">
            <a:avLst/>
          </a:prstGeom>
          <a:solidFill>
            <a:schemeClr val="bg1">
              <a:lumMod val="85000"/>
            </a:schemeClr>
          </a:solidFill>
          <a:ln>
            <a:solidFill>
              <a:schemeClr val="bg1">
                <a:lumMod val="65000"/>
              </a:schemeClr>
            </a:solidFill>
          </a:ln>
        </p:spPr>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fontAlgn="auto" hangingPunct="1">
              <a:spcBef>
                <a:spcPts val="0"/>
              </a:spcBef>
              <a:spcAft>
                <a:spcPts val="0"/>
              </a:spcAft>
              <a:defRPr/>
            </a:pPr>
            <a:r>
              <a:rPr lang="en-US" altLang="ru-RU" b="1" dirty="0" smtClean="0">
                <a:latin typeface="Times New Roman" panose="02020603050405020304" pitchFamily="18" charset="0"/>
                <a:cs typeface="Times New Roman" panose="02020603050405020304" pitchFamily="18" charset="0"/>
              </a:rPr>
              <a:t>13</a:t>
            </a:r>
            <a:endParaRPr lang="ru-RU" altLang="ru-RU" b="1" dirty="0">
              <a:latin typeface="Times New Roman" panose="02020603050405020304" pitchFamily="18" charset="0"/>
              <a:cs typeface="Times New Roman" panose="02020603050405020304" pitchFamily="18" charset="0"/>
            </a:endParaRPr>
          </a:p>
        </p:txBody>
      </p:sp>
      <p:pic>
        <p:nvPicPr>
          <p:cNvPr id="22" name="Picture 3"/>
          <p:cNvPicPr>
            <a:picLocks noChangeAspect="1"/>
          </p:cNvPicPr>
          <p:nvPr/>
        </p:nvPicPr>
        <p:blipFill rotWithShape="1">
          <a:blip r:embed="rId6" cstate="print">
            <a:extLst>
              <a:ext uri="{28A0092B-C50C-407E-A947-70E740481C1C}">
                <a14:useLocalDpi xmlns:a14="http://schemas.microsoft.com/office/drawing/2010/main" val="0"/>
              </a:ext>
            </a:extLst>
          </a:blip>
          <a:srcRect t="13636" b="22544"/>
          <a:stretch/>
        </p:blipFill>
        <p:spPr>
          <a:xfrm>
            <a:off x="2" y="6324600"/>
            <a:ext cx="9136918" cy="533400"/>
          </a:xfrm>
          <a:prstGeom prst="rect">
            <a:avLst/>
          </a:prstGeom>
        </p:spPr>
      </p:pic>
    </p:spTree>
    <p:extLst>
      <p:ext uri="{BB962C8B-B14F-4D97-AF65-F5344CB8AC3E}">
        <p14:creationId xmlns:p14="http://schemas.microsoft.com/office/powerpoint/2010/main" val="3851633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Диаграмма 28"/>
          <p:cNvGraphicFramePr>
            <a:graphicFrameLocks/>
          </p:cNvGraphicFramePr>
          <p:nvPr>
            <p:extLst>
              <p:ext uri="{D42A27DB-BD31-4B8C-83A1-F6EECF244321}">
                <p14:modId xmlns:p14="http://schemas.microsoft.com/office/powerpoint/2010/main" val="3208089310"/>
              </p:ext>
            </p:extLst>
          </p:nvPr>
        </p:nvGraphicFramePr>
        <p:xfrm>
          <a:off x="52098" y="3544093"/>
          <a:ext cx="726310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0" name="Скругленный прямоугольник 39"/>
          <p:cNvSpPr/>
          <p:nvPr/>
        </p:nvSpPr>
        <p:spPr>
          <a:xfrm>
            <a:off x="6414760" y="537866"/>
            <a:ext cx="2667000" cy="179590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8" name="TextBox 3"/>
          <p:cNvSpPr txBox="1">
            <a:spLocks noChangeArrowheads="1"/>
          </p:cNvSpPr>
          <p:nvPr/>
        </p:nvSpPr>
        <p:spPr bwMode="auto">
          <a:xfrm>
            <a:off x="457200" y="76200"/>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sz="2400" b="1" dirty="0" smtClean="0">
                <a:solidFill>
                  <a:schemeClr val="bg2">
                    <a:lumMod val="25000"/>
                  </a:schemeClr>
                </a:solidFill>
                <a:latin typeface="Palatino Linotype" panose="02040502050505030304" pitchFamily="18" charset="0"/>
                <a:cs typeface="Times New Roman" pitchFamily="18" charset="0"/>
              </a:rPr>
              <a:t>Analgesic </a:t>
            </a:r>
            <a:r>
              <a:rPr lang="fr-FR" sz="2400" b="1" dirty="0">
                <a:solidFill>
                  <a:schemeClr val="bg2">
                    <a:lumMod val="25000"/>
                  </a:schemeClr>
                </a:solidFill>
                <a:latin typeface="Palatino Linotype" panose="02040502050505030304" pitchFamily="18" charset="0"/>
                <a:cs typeface="Times New Roman" pitchFamily="18" charset="0"/>
              </a:rPr>
              <a:t>activity of </a:t>
            </a:r>
            <a:r>
              <a:rPr lang="fr-FR" sz="2400" b="1" dirty="0" smtClean="0">
                <a:solidFill>
                  <a:schemeClr val="bg2">
                    <a:lumMod val="25000"/>
                  </a:schemeClr>
                </a:solidFill>
                <a:latin typeface="Palatino Linotype" panose="02040502050505030304" pitchFamily="18" charset="0"/>
                <a:cs typeface="Times New Roman" pitchFamily="18" charset="0"/>
              </a:rPr>
              <a:t>verbenone hydrazones</a:t>
            </a:r>
            <a:endParaRPr lang="fr-FR" sz="2400" b="1" dirty="0">
              <a:solidFill>
                <a:srgbClr val="7030A0"/>
              </a:solidFill>
              <a:latin typeface="Palatino Linotype" panose="02040502050505030304" pitchFamily="18" charset="0"/>
              <a:cs typeface="Times New Roman" pitchFamily="18" charset="0"/>
            </a:endParaRPr>
          </a:p>
        </p:txBody>
      </p:sp>
      <p:sp>
        <p:nvSpPr>
          <p:cNvPr id="33" name="TextBox 32"/>
          <p:cNvSpPr txBox="1"/>
          <p:nvPr/>
        </p:nvSpPr>
        <p:spPr>
          <a:xfrm>
            <a:off x="3004686" y="1033046"/>
            <a:ext cx="1491114" cy="33855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600" b="1" dirty="0" smtClean="0">
                <a:latin typeface="Palatino Linotype" panose="02040502050505030304" pitchFamily="18" charset="0"/>
              </a:rPr>
              <a:t>Capsaicin test</a:t>
            </a:r>
            <a:endParaRPr lang="ru-RU" sz="1600" b="1" dirty="0">
              <a:latin typeface="Palatino Linotype" panose="02040502050505030304" pitchFamily="18" charset="0"/>
            </a:endParaRPr>
          </a:p>
        </p:txBody>
      </p:sp>
      <p:sp>
        <p:nvSpPr>
          <p:cNvPr id="34" name="TextBox 33"/>
          <p:cNvSpPr txBox="1"/>
          <p:nvPr/>
        </p:nvSpPr>
        <p:spPr>
          <a:xfrm>
            <a:off x="2514600" y="3733800"/>
            <a:ext cx="2509020" cy="33855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600" b="1" dirty="0">
                <a:latin typeface="Palatino Linotype" pitchFamily="18" charset="0"/>
                <a:cs typeface="Times New Roman" pitchFamily="18" charset="0"/>
              </a:rPr>
              <a:t>Allyl </a:t>
            </a:r>
            <a:r>
              <a:rPr lang="en-US" sz="1600" b="1" dirty="0" smtClean="0">
                <a:latin typeface="Palatino Linotype" pitchFamily="18" charset="0"/>
                <a:cs typeface="Times New Roman" pitchFamily="18" charset="0"/>
              </a:rPr>
              <a:t>isothiocyanate te</a:t>
            </a:r>
            <a:r>
              <a:rPr lang="en-US" sz="1600" b="1" dirty="0" smtClean="0">
                <a:latin typeface="Palatino Linotype" panose="02040502050505030304" pitchFamily="18" charset="0"/>
              </a:rPr>
              <a:t>st</a:t>
            </a:r>
            <a:endParaRPr lang="ru-RU" sz="1600" b="1" dirty="0">
              <a:latin typeface="Palatino Linotype" panose="02040502050505030304" pitchFamily="18" charset="0"/>
            </a:endParaRPr>
          </a:p>
        </p:txBody>
      </p:sp>
      <p:sp>
        <p:nvSpPr>
          <p:cNvPr id="37" name="Скругленный прямоугольник 36"/>
          <p:cNvSpPr/>
          <p:nvPr/>
        </p:nvSpPr>
        <p:spPr>
          <a:xfrm>
            <a:off x="6858000" y="3252996"/>
            <a:ext cx="2133600" cy="1242804"/>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8" name="TextBox 11"/>
          <p:cNvSpPr txBox="1">
            <a:spLocks noChangeArrowheads="1"/>
          </p:cNvSpPr>
          <p:nvPr/>
        </p:nvSpPr>
        <p:spPr bwMode="auto">
          <a:xfrm>
            <a:off x="7391400" y="4187825"/>
            <a:ext cx="1219200" cy="307975"/>
          </a:xfrm>
          <a:prstGeom prst="rect">
            <a:avLst/>
          </a:prstGeom>
          <a:noFill/>
          <a:ln w="9525">
            <a:noFill/>
            <a:miter lim="800000"/>
            <a:headEnd/>
            <a:tailEnd/>
          </a:ln>
        </p:spPr>
        <p:txBody>
          <a:bodyPr>
            <a:spAutoFit/>
          </a:bodyPr>
          <a:lstStyle/>
          <a:p>
            <a:r>
              <a:rPr lang="en-US" sz="1400" b="1" dirty="0" smtClean="0">
                <a:solidFill>
                  <a:srgbClr val="C00000"/>
                </a:solidFill>
                <a:latin typeface="Times New Roman" pitchFamily="18" charset="0"/>
                <a:cs typeface="Times New Roman" pitchFamily="18" charset="0"/>
              </a:rPr>
              <a:t>Benzocaine</a:t>
            </a:r>
            <a:endParaRPr lang="ru-RU" sz="1400" b="1" dirty="0">
              <a:solidFill>
                <a:srgbClr val="C00000"/>
              </a:solidFill>
              <a:latin typeface="Times New Roman" pitchFamily="18" charset="0"/>
              <a:cs typeface="Times New Roman" pitchFamily="18" charset="0"/>
            </a:endParaRPr>
          </a:p>
        </p:txBody>
      </p:sp>
      <p:graphicFrame>
        <p:nvGraphicFramePr>
          <p:cNvPr id="39" name="Object 1"/>
          <p:cNvGraphicFramePr>
            <a:graphicFrameLocks noChangeAspect="1"/>
          </p:cNvGraphicFramePr>
          <p:nvPr>
            <p:extLst>
              <p:ext uri="{D42A27DB-BD31-4B8C-83A1-F6EECF244321}">
                <p14:modId xmlns:p14="http://schemas.microsoft.com/office/powerpoint/2010/main" val="4038273378"/>
              </p:ext>
            </p:extLst>
          </p:nvPr>
        </p:nvGraphicFramePr>
        <p:xfrm>
          <a:off x="6934200" y="3617119"/>
          <a:ext cx="1981200" cy="650081"/>
        </p:xfrm>
        <a:graphic>
          <a:graphicData uri="http://schemas.openxmlformats.org/presentationml/2006/ole">
            <mc:AlternateContent xmlns:mc="http://schemas.openxmlformats.org/markup-compatibility/2006">
              <mc:Choice xmlns:v="urn:schemas-microsoft-com:vml" Requires="v">
                <p:oleObj spid="_x0000_s18556" name="ISIS/Draw Sketch" r:id="rId4" imgW="1885680" imgH="618840" progId="ISISServer">
                  <p:embed/>
                </p:oleObj>
              </mc:Choice>
              <mc:Fallback>
                <p:oleObj name="ISIS/Draw Sketch" r:id="rId4" imgW="1885680" imgH="618840" progId="ISISServer">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617119"/>
                        <a:ext cx="1981200" cy="65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 name="TextBox 40"/>
          <p:cNvSpPr txBox="1"/>
          <p:nvPr/>
        </p:nvSpPr>
        <p:spPr>
          <a:xfrm>
            <a:off x="7225914" y="1981200"/>
            <a:ext cx="1197764" cy="276999"/>
          </a:xfrm>
          <a:prstGeom prst="rect">
            <a:avLst/>
          </a:prstGeom>
          <a:noFill/>
        </p:spPr>
        <p:txBody>
          <a:bodyPr wrap="none" rtlCol="0">
            <a:spAutoFit/>
          </a:bodyPr>
          <a:lstStyle/>
          <a:p>
            <a:pPr algn="ctr"/>
            <a:r>
              <a:rPr lang="en-US" sz="1200" b="1" dirty="0" smtClean="0">
                <a:latin typeface="Palatino Linotype" panose="02040502050505030304" pitchFamily="18" charset="0"/>
              </a:rPr>
              <a:t>R = H, Cl or Br</a:t>
            </a:r>
            <a:endParaRPr lang="ru-RU" sz="1200" b="1" dirty="0">
              <a:latin typeface="Palatino Linotype" panose="02040502050505030304" pitchFamily="18" charset="0"/>
            </a:endParaRPr>
          </a:p>
        </p:txBody>
      </p:sp>
      <p:sp>
        <p:nvSpPr>
          <p:cNvPr id="43" name="TextBox 11"/>
          <p:cNvSpPr txBox="1">
            <a:spLocks noChangeArrowheads="1"/>
          </p:cNvSpPr>
          <p:nvPr/>
        </p:nvSpPr>
        <p:spPr bwMode="auto">
          <a:xfrm>
            <a:off x="7162800" y="3312319"/>
            <a:ext cx="1600200" cy="307777"/>
          </a:xfrm>
          <a:prstGeom prst="rect">
            <a:avLst/>
          </a:prstGeom>
          <a:noFill/>
          <a:ln w="9525">
            <a:noFill/>
            <a:miter lim="800000"/>
            <a:headEnd/>
            <a:tailEnd/>
          </a:ln>
        </p:spPr>
        <p:txBody>
          <a:bodyPr wrap="square">
            <a:spAutoFit/>
          </a:bodyPr>
          <a:lstStyle/>
          <a:p>
            <a:r>
              <a:rPr lang="en-US" sz="1400" b="1" dirty="0" smtClean="0">
                <a:solidFill>
                  <a:srgbClr val="C00000"/>
                </a:solidFill>
                <a:latin typeface="Times New Roman" pitchFamily="18" charset="0"/>
                <a:cs typeface="Times New Roman" pitchFamily="18" charset="0"/>
              </a:rPr>
              <a:t>Reference drug</a:t>
            </a:r>
            <a:endParaRPr lang="ru-RU" sz="1400" b="1" dirty="0">
              <a:solidFill>
                <a:srgbClr val="C00000"/>
              </a:solidFill>
              <a:latin typeface="Times New Roman" pitchFamily="18" charset="0"/>
              <a:cs typeface="Times New Roman" pitchFamily="18" charset="0"/>
            </a:endParaRPr>
          </a:p>
        </p:txBody>
      </p:sp>
      <p:sp>
        <p:nvSpPr>
          <p:cNvPr id="44" name="TextBox 43"/>
          <p:cNvSpPr txBox="1"/>
          <p:nvPr/>
        </p:nvSpPr>
        <p:spPr>
          <a:xfrm>
            <a:off x="6646085" y="609600"/>
            <a:ext cx="2345515" cy="276999"/>
          </a:xfrm>
          <a:prstGeom prst="rect">
            <a:avLst/>
          </a:prstGeom>
          <a:noFill/>
        </p:spPr>
        <p:txBody>
          <a:bodyPr wrap="none" rtlCol="0">
            <a:spAutoFit/>
          </a:bodyPr>
          <a:lstStyle/>
          <a:p>
            <a:pPr algn="ctr"/>
            <a:r>
              <a:rPr lang="en-US" sz="1200" b="1" dirty="0" smtClean="0">
                <a:latin typeface="Palatino Linotype" panose="02040502050505030304" pitchFamily="18" charset="0"/>
              </a:rPr>
              <a:t>The most perspective structure</a:t>
            </a:r>
            <a:endParaRPr lang="ru-RU" sz="1200" b="1" dirty="0">
              <a:latin typeface="Palatino Linotype" panose="02040502050505030304" pitchFamily="18" charset="0"/>
            </a:endParaRPr>
          </a:p>
        </p:txBody>
      </p:sp>
      <p:sp>
        <p:nvSpPr>
          <p:cNvPr id="19" name="Номер слайда 2"/>
          <p:cNvSpPr txBox="1">
            <a:spLocks/>
          </p:cNvSpPr>
          <p:nvPr/>
        </p:nvSpPr>
        <p:spPr>
          <a:xfrm>
            <a:off x="8610600" y="101447"/>
            <a:ext cx="461963" cy="365125"/>
          </a:xfrm>
          <a:prstGeom prst="rect">
            <a:avLst/>
          </a:prstGeom>
          <a:solidFill>
            <a:schemeClr val="bg1">
              <a:lumMod val="85000"/>
            </a:schemeClr>
          </a:solidFill>
          <a:ln>
            <a:solidFill>
              <a:schemeClr val="bg1">
                <a:lumMod val="65000"/>
              </a:schemeClr>
            </a:solidFill>
          </a:ln>
        </p:spPr>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fontAlgn="auto" hangingPunct="1">
              <a:spcBef>
                <a:spcPts val="0"/>
              </a:spcBef>
              <a:spcAft>
                <a:spcPts val="0"/>
              </a:spcAft>
              <a:defRPr/>
            </a:pPr>
            <a:r>
              <a:rPr lang="en-US" altLang="ru-RU" b="1" dirty="0" smtClean="0">
                <a:latin typeface="Times New Roman" panose="02020603050405020304" pitchFamily="18" charset="0"/>
                <a:cs typeface="Times New Roman" panose="02020603050405020304" pitchFamily="18" charset="0"/>
              </a:rPr>
              <a:t>14</a:t>
            </a:r>
            <a:endParaRPr lang="ru-RU" altLang="ru-RU" b="1" dirty="0">
              <a:latin typeface="Times New Roman" panose="02020603050405020304" pitchFamily="18" charset="0"/>
              <a:cs typeface="Times New Roman" panose="02020603050405020304" pitchFamily="18" charset="0"/>
            </a:endParaRPr>
          </a:p>
        </p:txBody>
      </p:sp>
      <p:graphicFrame>
        <p:nvGraphicFramePr>
          <p:cNvPr id="28" name="Диаграмма 27"/>
          <p:cNvGraphicFramePr>
            <a:graphicFrameLocks/>
          </p:cNvGraphicFramePr>
          <p:nvPr>
            <p:extLst>
              <p:ext uri="{D42A27DB-BD31-4B8C-83A1-F6EECF244321}">
                <p14:modId xmlns:p14="http://schemas.microsoft.com/office/powerpoint/2010/main" val="1879182842"/>
              </p:ext>
            </p:extLst>
          </p:nvPr>
        </p:nvGraphicFramePr>
        <p:xfrm>
          <a:off x="11596" y="597779"/>
          <a:ext cx="7075004"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 name="Объект 1"/>
          <p:cNvGraphicFramePr>
            <a:graphicFrameLocks noChangeAspect="1"/>
          </p:cNvGraphicFramePr>
          <p:nvPr>
            <p:extLst>
              <p:ext uri="{D42A27DB-BD31-4B8C-83A1-F6EECF244321}">
                <p14:modId xmlns:p14="http://schemas.microsoft.com/office/powerpoint/2010/main" val="3733053112"/>
              </p:ext>
            </p:extLst>
          </p:nvPr>
        </p:nvGraphicFramePr>
        <p:xfrm>
          <a:off x="6519863" y="886599"/>
          <a:ext cx="2547937" cy="1003551"/>
        </p:xfrm>
        <a:graphic>
          <a:graphicData uri="http://schemas.openxmlformats.org/presentationml/2006/ole">
            <mc:AlternateContent xmlns:mc="http://schemas.openxmlformats.org/markup-compatibility/2006">
              <mc:Choice xmlns:v="urn:schemas-microsoft-com:vml" Requires="v">
                <p:oleObj spid="_x0000_s18557" name="CS ChemDraw Drawing" r:id="rId7" imgW="4038374" imgH="1590772" progId="ChemDraw.Document.6.0">
                  <p:embed/>
                </p:oleObj>
              </mc:Choice>
              <mc:Fallback>
                <p:oleObj name="CS ChemDraw Drawing" r:id="rId7" imgW="4038374" imgH="1590772" progId="ChemDraw.Document.6.0">
                  <p:embed/>
                  <p:pic>
                    <p:nvPicPr>
                      <p:cNvPr id="0" name=""/>
                      <p:cNvPicPr/>
                      <p:nvPr/>
                    </p:nvPicPr>
                    <p:blipFill>
                      <a:blip r:embed="rId8"/>
                      <a:stretch>
                        <a:fillRect/>
                      </a:stretch>
                    </p:blipFill>
                    <p:spPr>
                      <a:xfrm>
                        <a:off x="6519863" y="886599"/>
                        <a:ext cx="2547937" cy="1003551"/>
                      </a:xfrm>
                      <a:prstGeom prst="rect">
                        <a:avLst/>
                      </a:prstGeom>
                    </p:spPr>
                  </p:pic>
                </p:oleObj>
              </mc:Fallback>
            </mc:AlternateContent>
          </a:graphicData>
        </a:graphic>
      </p:graphicFrame>
      <p:sp>
        <p:nvSpPr>
          <p:cNvPr id="3" name="Овал 2"/>
          <p:cNvSpPr/>
          <p:nvPr/>
        </p:nvSpPr>
        <p:spPr>
          <a:xfrm>
            <a:off x="2128345" y="1497724"/>
            <a:ext cx="2617075" cy="1755272"/>
          </a:xfrm>
          <a:prstGeom prst="ellipse">
            <a:avLst/>
          </a:prstGeom>
          <a:solidFill>
            <a:schemeClr val="lt1">
              <a:alpha val="0"/>
            </a:schemeClr>
          </a:solidFill>
          <a:ln w="254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20" name="Овал 19"/>
          <p:cNvSpPr/>
          <p:nvPr/>
        </p:nvSpPr>
        <p:spPr>
          <a:xfrm>
            <a:off x="2362200" y="4419599"/>
            <a:ext cx="2617075" cy="1823546"/>
          </a:xfrm>
          <a:prstGeom prst="ellipse">
            <a:avLst/>
          </a:prstGeom>
          <a:solidFill>
            <a:schemeClr val="lt1">
              <a:alpha val="0"/>
            </a:schemeClr>
          </a:solidFill>
          <a:ln w="254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pic>
        <p:nvPicPr>
          <p:cNvPr id="21" name="Picture 3"/>
          <p:cNvPicPr>
            <a:picLocks noChangeAspect="1"/>
          </p:cNvPicPr>
          <p:nvPr/>
        </p:nvPicPr>
        <p:blipFill rotWithShape="1">
          <a:blip r:embed="rId9" cstate="print">
            <a:extLst>
              <a:ext uri="{28A0092B-C50C-407E-A947-70E740481C1C}">
                <a14:useLocalDpi xmlns:a14="http://schemas.microsoft.com/office/drawing/2010/main" val="0"/>
              </a:ext>
            </a:extLst>
          </a:blip>
          <a:srcRect t="13636" b="22544"/>
          <a:stretch/>
        </p:blipFill>
        <p:spPr>
          <a:xfrm>
            <a:off x="2" y="6324600"/>
            <a:ext cx="9136918" cy="533400"/>
          </a:xfrm>
          <a:prstGeom prst="rect">
            <a:avLst/>
          </a:prstGeom>
        </p:spPr>
      </p:pic>
    </p:spTree>
    <p:extLst>
      <p:ext uri="{BB962C8B-B14F-4D97-AF65-F5344CB8AC3E}">
        <p14:creationId xmlns:p14="http://schemas.microsoft.com/office/powerpoint/2010/main" val="359040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259242535"/>
              </p:ext>
            </p:extLst>
          </p:nvPr>
        </p:nvGraphicFramePr>
        <p:xfrm>
          <a:off x="571500" y="685800"/>
          <a:ext cx="8001000" cy="505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3"/>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9872" y="3469957"/>
            <a:ext cx="8610600" cy="492443"/>
          </a:xfrm>
          <a:prstGeom prst="rect">
            <a:avLst/>
          </a:prstGeom>
          <a:noFill/>
        </p:spPr>
        <p:txBody>
          <a:bodyPr wrap="square">
            <a:spAutoFit/>
          </a:bodyPr>
          <a:lstStyle/>
          <a:p>
            <a:pPr algn="ctr" fontAlgn="auto">
              <a:spcBef>
                <a:spcPts val="0"/>
              </a:spcBef>
              <a:spcAft>
                <a:spcPts val="0"/>
              </a:spcAft>
              <a:defRPr/>
            </a:pPr>
            <a:r>
              <a:rPr lang="en-US" sz="2600" b="1" dirty="0" smtClean="0">
                <a:solidFill>
                  <a:srgbClr val="C00000"/>
                </a:solidFill>
                <a:latin typeface="Times New Roman" pitchFamily="18" charset="0"/>
                <a:cs typeface="Times New Roman" pitchFamily="18" charset="0"/>
              </a:rPr>
              <a:t>We are open for cooperation</a:t>
            </a:r>
            <a:endParaRPr lang="fr-FR" sz="2600" b="1" dirty="0">
              <a:solidFill>
                <a:srgbClr val="C00000"/>
              </a:solidFill>
              <a:latin typeface="Times New Roman" pitchFamily="18" charset="0"/>
              <a:cs typeface="Times New Roman" pitchFamily="18" charset="0"/>
            </a:endParaRPr>
          </a:p>
        </p:txBody>
      </p:sp>
      <p:sp>
        <p:nvSpPr>
          <p:cNvPr id="4" name="TextBox 3"/>
          <p:cNvSpPr txBox="1"/>
          <p:nvPr/>
        </p:nvSpPr>
        <p:spPr>
          <a:xfrm>
            <a:off x="137864" y="2667000"/>
            <a:ext cx="8610600" cy="523220"/>
          </a:xfrm>
          <a:prstGeom prst="rect">
            <a:avLst/>
          </a:prstGeom>
          <a:noFill/>
        </p:spPr>
        <p:txBody>
          <a:bodyPr wrap="square">
            <a:spAutoFit/>
          </a:bodyPr>
          <a:lstStyle/>
          <a:p>
            <a:pPr algn="ctr" fontAlgn="auto">
              <a:spcBef>
                <a:spcPts val="0"/>
              </a:spcBef>
              <a:spcAft>
                <a:spcPts val="0"/>
              </a:spcAft>
              <a:defRPr/>
            </a:pPr>
            <a:r>
              <a:rPr lang="en-US" sz="2800" b="1" dirty="0" smtClean="0">
                <a:solidFill>
                  <a:schemeClr val="bg2">
                    <a:lumMod val="25000"/>
                  </a:schemeClr>
                </a:solidFill>
                <a:latin typeface="Times New Roman" pitchFamily="18" charset="0"/>
                <a:cs typeface="Times New Roman" pitchFamily="18" charset="0"/>
              </a:rPr>
              <a:t>THANK YOU FOR YOUR ATTENTION!</a:t>
            </a:r>
            <a:endParaRPr lang="fr-FR" sz="2800" b="1" dirty="0">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63856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CAEAE96-855E-42B1-8DE9-9C9E68DE18C5}" type="slidenum">
              <a:rPr lang="fr-FR" smtClean="0"/>
              <a:pPr/>
              <a:t>2</a:t>
            </a:fld>
            <a:endParaRPr lang="fr-FR"/>
          </a:p>
        </p:txBody>
      </p:sp>
      <p:sp>
        <p:nvSpPr>
          <p:cNvPr id="4" name="Прямоугольник 3"/>
          <p:cNvSpPr/>
          <p:nvPr/>
        </p:nvSpPr>
        <p:spPr>
          <a:xfrm>
            <a:off x="304800" y="304800"/>
            <a:ext cx="8534400" cy="769441"/>
          </a:xfrm>
          <a:prstGeom prst="rect">
            <a:avLst/>
          </a:prstGeom>
        </p:spPr>
        <p:txBody>
          <a:bodyPr wrap="square">
            <a:spAutoFit/>
          </a:bodyPr>
          <a:lstStyle/>
          <a:p>
            <a:pPr lvl="0" algn="ctr"/>
            <a:r>
              <a:rPr lang="en-US" sz="2200" b="1" dirty="0">
                <a:solidFill>
                  <a:prstClr val="black"/>
                </a:solidFill>
                <a:latin typeface="Palatino Linotype" panose="02040502050505030304" pitchFamily="18" charset="0"/>
              </a:rPr>
              <a:t>Skin permeability and analgesic activity effects of verbenone hydrazones</a:t>
            </a:r>
            <a:endParaRPr lang="ru-RU" sz="2200" dirty="0">
              <a:solidFill>
                <a:prstClr val="black"/>
              </a:solidFill>
              <a:latin typeface="Palatino Linotype" panose="02040502050505030304" pitchFamily="18" charset="0"/>
            </a:endParaRPr>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 name="Объект 6"/>
          <p:cNvGraphicFramePr>
            <a:graphicFrameLocks noChangeAspect="1"/>
          </p:cNvGraphicFramePr>
          <p:nvPr>
            <p:extLst>
              <p:ext uri="{D42A27DB-BD31-4B8C-83A1-F6EECF244321}">
                <p14:modId xmlns:p14="http://schemas.microsoft.com/office/powerpoint/2010/main" val="3322511900"/>
              </p:ext>
            </p:extLst>
          </p:nvPr>
        </p:nvGraphicFramePr>
        <p:xfrm>
          <a:off x="1217907" y="1676400"/>
          <a:ext cx="6942901" cy="4038600"/>
        </p:xfrm>
        <a:graphic>
          <a:graphicData uri="http://schemas.openxmlformats.org/presentationml/2006/ole">
            <mc:AlternateContent xmlns:mc="http://schemas.openxmlformats.org/markup-compatibility/2006">
              <mc:Choice xmlns:v="urn:schemas-microsoft-com:vml" Requires="v">
                <p:oleObj spid="_x0000_s29701" name="CS ChemDraw Drawing" r:id="rId4" imgW="8960673" imgH="5220703" progId="ChemDraw.Document.6.0">
                  <p:embed/>
                </p:oleObj>
              </mc:Choice>
              <mc:Fallback>
                <p:oleObj name="CS ChemDraw Drawing" r:id="rId4" imgW="8960673" imgH="5220703" progId="ChemDraw.Document.6.0">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7907" y="1676400"/>
                        <a:ext cx="6942901" cy="4038600"/>
                      </a:xfrm>
                      <a:prstGeom prst="rect">
                        <a:avLst/>
                      </a:prstGeom>
                      <a:noFill/>
                    </p:spPr>
                  </p:pic>
                </p:oleObj>
              </mc:Fallback>
            </mc:AlternateContent>
          </a:graphicData>
        </a:graphic>
      </p:graphicFrame>
      <p:sp>
        <p:nvSpPr>
          <p:cNvPr id="10" name="Прямоугольник 9"/>
          <p:cNvSpPr/>
          <p:nvPr/>
        </p:nvSpPr>
        <p:spPr>
          <a:xfrm>
            <a:off x="286407" y="1143000"/>
            <a:ext cx="1960793" cy="338554"/>
          </a:xfrm>
          <a:prstGeom prst="rect">
            <a:avLst/>
          </a:prstGeom>
        </p:spPr>
        <p:txBody>
          <a:bodyPr wrap="none">
            <a:spAutoFit/>
          </a:bodyPr>
          <a:lstStyle/>
          <a:p>
            <a:r>
              <a:rPr lang="fr-FR" sz="1600" b="1" dirty="0">
                <a:solidFill>
                  <a:schemeClr val="bg2">
                    <a:lumMod val="50000"/>
                  </a:schemeClr>
                </a:solidFill>
                <a:latin typeface="Palatino Linotype" panose="02040502050505030304" pitchFamily="18" charset="0"/>
              </a:rPr>
              <a:t>Graphical Abstract</a:t>
            </a:r>
            <a:endParaRPr lang="fr-FR" sz="1600" dirty="0">
              <a:solidFill>
                <a:schemeClr val="bg2">
                  <a:lumMod val="50000"/>
                </a:schemeClr>
              </a:solidFill>
              <a:latin typeface="Palatino Linotype" panose="02040502050505030304" pitchFamily="18" charset="0"/>
            </a:endParaRPr>
          </a:p>
        </p:txBody>
      </p:sp>
      <p:sp>
        <p:nvSpPr>
          <p:cNvPr id="11" name="Номер слайда 2"/>
          <p:cNvSpPr txBox="1">
            <a:spLocks/>
          </p:cNvSpPr>
          <p:nvPr/>
        </p:nvSpPr>
        <p:spPr>
          <a:xfrm>
            <a:off x="8610600" y="101447"/>
            <a:ext cx="461963" cy="365125"/>
          </a:xfrm>
          <a:prstGeom prst="rect">
            <a:avLst/>
          </a:prstGeom>
          <a:solidFill>
            <a:schemeClr val="bg1">
              <a:lumMod val="85000"/>
            </a:schemeClr>
          </a:solidFill>
          <a:ln>
            <a:solidFill>
              <a:schemeClr val="bg1">
                <a:lumMod val="65000"/>
              </a:schemeClr>
            </a:solidFill>
          </a:ln>
        </p:spPr>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fontAlgn="auto" hangingPunct="1">
              <a:spcBef>
                <a:spcPts val="0"/>
              </a:spcBef>
              <a:spcAft>
                <a:spcPts val="0"/>
              </a:spcAft>
              <a:defRPr/>
            </a:pPr>
            <a:r>
              <a:rPr lang="en-US" altLang="ru-RU" b="1" dirty="0">
                <a:latin typeface="Times New Roman" panose="02020603050405020304" pitchFamily="18" charset="0"/>
                <a:cs typeface="Times New Roman" panose="02020603050405020304" pitchFamily="18" charset="0"/>
              </a:rPr>
              <a:t>2</a:t>
            </a:r>
            <a:endParaRPr lang="ru-RU" alt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0486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CAEAE96-855E-42B1-8DE9-9C9E68DE18C5}" type="slidenum">
              <a:rPr lang="fr-FR" smtClean="0"/>
              <a:pPr/>
              <a:t>3</a:t>
            </a:fld>
            <a:endParaRPr lang="fr-FR"/>
          </a:p>
        </p:txBody>
      </p:sp>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TextBox 7"/>
          <p:cNvSpPr txBox="1"/>
          <p:nvPr/>
        </p:nvSpPr>
        <p:spPr>
          <a:xfrm>
            <a:off x="304800" y="304800"/>
            <a:ext cx="8305800" cy="5678478"/>
          </a:xfrm>
          <a:prstGeom prst="rect">
            <a:avLst/>
          </a:prstGeom>
          <a:noFill/>
        </p:spPr>
        <p:txBody>
          <a:bodyPr wrap="square" rtlCol="0">
            <a:spAutoFit/>
          </a:bodyPr>
          <a:lstStyle/>
          <a:p>
            <a:pPr algn="just"/>
            <a:r>
              <a:rPr lang="fr-FR" sz="1650" b="1" dirty="0" smtClean="0">
                <a:latin typeface="Palatino Linotype" panose="02040502050505030304" pitchFamily="18" charset="0"/>
              </a:rPr>
              <a:t>Abstract: </a:t>
            </a:r>
            <a:r>
              <a:rPr lang="en-US" sz="1650" dirty="0" smtClean="0">
                <a:latin typeface="Palatino Linotype" panose="02040502050505030304" pitchFamily="18" charset="0"/>
              </a:rPr>
              <a:t>The </a:t>
            </a:r>
            <a:r>
              <a:rPr lang="en-US" sz="1650" dirty="0">
                <a:latin typeface="Palatino Linotype" panose="02040502050505030304" pitchFamily="18" charset="0"/>
              </a:rPr>
              <a:t>present study aims to the development and synthesis of novel potential skin permeability enhancers based on derivatives of bicyclic terpenoid – verbenone. For this purpose, a series of hydrazones has been obtained via (‒)-verbenone condensation with hydrazides of </a:t>
            </a:r>
            <a:r>
              <a:rPr lang="en-US" sz="1650" i="1" dirty="0">
                <a:latin typeface="Palatino Linotype" panose="02040502050505030304" pitchFamily="18" charset="0"/>
              </a:rPr>
              <a:t>para</a:t>
            </a:r>
            <a:r>
              <a:rPr lang="en-US" sz="1650" dirty="0">
                <a:latin typeface="Palatino Linotype" panose="02040502050505030304" pitchFamily="18" charset="0"/>
              </a:rPr>
              <a:t>-substituted phenoxyacetic acids. The structure of synthesized compounds was characterized by </a:t>
            </a:r>
            <a:r>
              <a:rPr lang="en-US" sz="1650" baseline="30000" dirty="0">
                <a:latin typeface="Palatino Linotype" panose="02040502050505030304" pitchFamily="18" charset="0"/>
              </a:rPr>
              <a:t>13</a:t>
            </a:r>
            <a:r>
              <a:rPr lang="en-US" sz="1650" dirty="0">
                <a:latin typeface="Palatino Linotype" panose="02040502050505030304" pitchFamily="18" charset="0"/>
              </a:rPr>
              <a:t>C-NMR, </a:t>
            </a:r>
            <a:r>
              <a:rPr lang="en-US" sz="1650" baseline="30000" dirty="0">
                <a:latin typeface="Palatino Linotype" panose="02040502050505030304" pitchFamily="18" charset="0"/>
              </a:rPr>
              <a:t>1</a:t>
            </a:r>
            <a:r>
              <a:rPr lang="en-US" sz="1650" dirty="0">
                <a:latin typeface="Palatino Linotype" panose="02040502050505030304" pitchFamily="18" charset="0"/>
              </a:rPr>
              <a:t>H-NMR, FT-IR and mass spectrometry.</a:t>
            </a:r>
          </a:p>
          <a:p>
            <a:pPr indent="361950" algn="just"/>
            <a:r>
              <a:rPr lang="en-US" sz="1650" dirty="0">
                <a:latin typeface="Palatino Linotype" panose="02040502050505030304" pitchFamily="18" charset="0"/>
              </a:rPr>
              <a:t>The action mechanism of verbenone hydrazones on phospholipids of artificial membranes and lipids isolated from the rat stratum corneum was studied by fluorescence and FT-IR spectroscopy. When applying the fluorescent method, excimer/monomer emission intensity (</a:t>
            </a:r>
            <a:r>
              <a:rPr lang="en-US" sz="1650" i="1" dirty="0">
                <a:latin typeface="Palatino Linotype" panose="02040502050505030304" pitchFamily="18" charset="0"/>
              </a:rPr>
              <a:t>I</a:t>
            </a:r>
            <a:r>
              <a:rPr lang="en-US" sz="1650" baseline="-25000" dirty="0">
                <a:latin typeface="Palatino Linotype" panose="02040502050505030304" pitchFamily="18" charset="0"/>
              </a:rPr>
              <a:t>E</a:t>
            </a:r>
            <a:r>
              <a:rPr lang="en-US" sz="1650" dirty="0">
                <a:latin typeface="Palatino Linotype" panose="02040502050505030304" pitchFamily="18" charset="0"/>
              </a:rPr>
              <a:t>/</a:t>
            </a:r>
            <a:r>
              <a:rPr lang="en-US" sz="1650" i="1" dirty="0">
                <a:latin typeface="Palatino Linotype" panose="02040502050505030304" pitchFamily="18" charset="0"/>
              </a:rPr>
              <a:t>I</a:t>
            </a:r>
            <a:r>
              <a:rPr lang="en-US" sz="1650" baseline="-25000" dirty="0">
                <a:latin typeface="Palatino Linotype" panose="02040502050505030304" pitchFamily="18" charset="0"/>
              </a:rPr>
              <a:t>M</a:t>
            </a:r>
            <a:r>
              <a:rPr lang="en-US" sz="1650" dirty="0">
                <a:latin typeface="Palatino Linotype" panose="02040502050505030304" pitchFamily="18" charset="0"/>
              </a:rPr>
              <a:t>) ratio was calculated by measuring the relative intensities of pyrene excimer and monomer forms at 394 nm and 475 nm, respectively. According to our data, inclusion of verbenone hydrazones in phospholipid liposomes leads to growth of excimer to monomer ratio (</a:t>
            </a:r>
            <a:r>
              <a:rPr lang="en-US" sz="1650" i="1" dirty="0">
                <a:latin typeface="Palatino Linotype" panose="02040502050505030304" pitchFamily="18" charset="0"/>
              </a:rPr>
              <a:t>I</a:t>
            </a:r>
            <a:r>
              <a:rPr lang="en-US" sz="1650" baseline="-25000" dirty="0">
                <a:latin typeface="Palatino Linotype" panose="02040502050505030304" pitchFamily="18" charset="0"/>
              </a:rPr>
              <a:t>E</a:t>
            </a:r>
            <a:r>
              <a:rPr lang="en-US" sz="1650" dirty="0">
                <a:latin typeface="Palatino Linotype" panose="02040502050505030304" pitchFamily="18" charset="0"/>
              </a:rPr>
              <a:t>/</a:t>
            </a:r>
            <a:r>
              <a:rPr lang="en-US" sz="1650" i="1" dirty="0">
                <a:latin typeface="Palatino Linotype" panose="02040502050505030304" pitchFamily="18" charset="0"/>
              </a:rPr>
              <a:t>I</a:t>
            </a:r>
            <a:r>
              <a:rPr lang="en-US" sz="1650" baseline="-25000" dirty="0">
                <a:latin typeface="Palatino Linotype" panose="02040502050505030304" pitchFamily="18" charset="0"/>
              </a:rPr>
              <a:t>M</a:t>
            </a:r>
            <a:r>
              <a:rPr lang="en-US" sz="1650" dirty="0">
                <a:latin typeface="Palatino Linotype" panose="02040502050505030304" pitchFamily="18" charset="0"/>
              </a:rPr>
              <a:t>) indicating a decrease of membrane microviscosity. The disruption of hydrogen-bonded network formed by polar lipid groups was suggested as mechanism of action for verbenone derivatives confirmed by FT-IR analysis.</a:t>
            </a:r>
          </a:p>
          <a:p>
            <a:pPr indent="361950" algn="just"/>
            <a:r>
              <a:rPr lang="en-US" sz="1650" dirty="0">
                <a:latin typeface="Palatino Linotype" panose="02040502050505030304" pitchFamily="18" charset="0"/>
              </a:rPr>
              <a:t>Given the above, (‒)-verbenone hydrazones was estimated after transdermal delivery as potential analgesic agents via chemical-induced pain models using capsaicin and allyl isothiocyanate (AITC) as algogens. All the tested compounds were found to suppress painful sensation produced by noxious stimuli which indicates TRP receptors as one of the pharmacological targets of verbenone hydrazones.</a:t>
            </a:r>
          </a:p>
          <a:p>
            <a:pPr algn="just"/>
            <a:endParaRPr lang="fr-FR" sz="1650" dirty="0">
              <a:latin typeface="Palatino Linotype" panose="02040502050505030304" pitchFamily="18" charset="0"/>
            </a:endParaRPr>
          </a:p>
          <a:p>
            <a:pPr algn="just"/>
            <a:r>
              <a:rPr lang="fr-FR" sz="1650" b="1" dirty="0" smtClean="0">
                <a:latin typeface="Palatino Linotype" panose="02040502050505030304" pitchFamily="18" charset="0"/>
              </a:rPr>
              <a:t>Keywords</a:t>
            </a:r>
            <a:r>
              <a:rPr lang="fr-FR" sz="1650" b="1" dirty="0">
                <a:latin typeface="Palatino Linotype" panose="02040502050505030304" pitchFamily="18" charset="0"/>
              </a:rPr>
              <a:t>: </a:t>
            </a:r>
            <a:r>
              <a:rPr lang="fr-FR" sz="1650" dirty="0">
                <a:latin typeface="Palatino Linotype" panose="02040502050505030304" pitchFamily="18" charset="0"/>
              </a:rPr>
              <a:t>analgesic </a:t>
            </a:r>
            <a:r>
              <a:rPr lang="fr-FR" sz="1650" dirty="0" smtClean="0">
                <a:latin typeface="Palatino Linotype" panose="02040502050505030304" pitchFamily="18" charset="0"/>
              </a:rPr>
              <a:t>affect; hydrazones; </a:t>
            </a:r>
            <a:r>
              <a:rPr lang="fr-FR" sz="1650" dirty="0">
                <a:latin typeface="Palatino Linotype" panose="02040502050505030304" pitchFamily="18" charset="0"/>
              </a:rPr>
              <a:t>skin </a:t>
            </a:r>
            <a:r>
              <a:rPr lang="fr-FR" sz="1650" dirty="0" smtClean="0">
                <a:latin typeface="Palatino Linotype" panose="02040502050505030304" pitchFamily="18" charset="0"/>
              </a:rPr>
              <a:t>permeability; </a:t>
            </a:r>
            <a:r>
              <a:rPr lang="fr-FR" sz="1650" dirty="0">
                <a:latin typeface="Palatino Linotype" panose="02040502050505030304" pitchFamily="18" charset="0"/>
              </a:rPr>
              <a:t>verbenone</a:t>
            </a:r>
            <a:endParaRPr lang="fr-FR" sz="1650" dirty="0">
              <a:latin typeface="Palatino Linotype" panose="02040502050505030304" pitchFamily="18" charset="0"/>
            </a:endParaRPr>
          </a:p>
        </p:txBody>
      </p:sp>
      <p:sp>
        <p:nvSpPr>
          <p:cNvPr id="9" name="Номер слайда 2"/>
          <p:cNvSpPr txBox="1">
            <a:spLocks/>
          </p:cNvSpPr>
          <p:nvPr/>
        </p:nvSpPr>
        <p:spPr>
          <a:xfrm>
            <a:off x="8610600" y="101447"/>
            <a:ext cx="461963" cy="365125"/>
          </a:xfrm>
          <a:prstGeom prst="rect">
            <a:avLst/>
          </a:prstGeom>
          <a:solidFill>
            <a:schemeClr val="bg1">
              <a:lumMod val="85000"/>
            </a:schemeClr>
          </a:solidFill>
          <a:ln>
            <a:solidFill>
              <a:schemeClr val="bg1">
                <a:lumMod val="65000"/>
              </a:schemeClr>
            </a:solidFill>
          </a:ln>
        </p:spPr>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fontAlgn="auto" hangingPunct="1">
              <a:spcBef>
                <a:spcPts val="0"/>
              </a:spcBef>
              <a:spcAft>
                <a:spcPts val="0"/>
              </a:spcAft>
              <a:defRPr/>
            </a:pPr>
            <a:r>
              <a:rPr lang="en-US" altLang="ru-RU" b="1" dirty="0">
                <a:latin typeface="Times New Roman" panose="02020603050405020304" pitchFamily="18" charset="0"/>
                <a:cs typeface="Times New Roman" panose="02020603050405020304" pitchFamily="18" charset="0"/>
              </a:rPr>
              <a:t>3</a:t>
            </a:r>
            <a:endParaRPr lang="ru-RU" alt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4796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3"/>
          <p:cNvSpPr txBox="1">
            <a:spLocks noChangeArrowheads="1"/>
          </p:cNvSpPr>
          <p:nvPr/>
        </p:nvSpPr>
        <p:spPr bwMode="auto">
          <a:xfrm>
            <a:off x="241283" y="71438"/>
            <a:ext cx="8140717" cy="461665"/>
          </a:xfrm>
          <a:prstGeom prst="rect">
            <a:avLst/>
          </a:prstGeom>
          <a:noFill/>
          <a:ln>
            <a:noFill/>
          </a:ln>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auto">
              <a:spcBef>
                <a:spcPts val="0"/>
              </a:spcBef>
              <a:spcAft>
                <a:spcPts val="0"/>
              </a:spcAft>
              <a:defRPr/>
            </a:pPr>
            <a:r>
              <a:rPr lang="en-US" sz="2400" b="1" dirty="0" smtClean="0">
                <a:solidFill>
                  <a:srgbClr val="7030A0"/>
                </a:solidFill>
                <a:latin typeface="Times New Roman" pitchFamily="18" charset="0"/>
                <a:cs typeface="Times New Roman" pitchFamily="18" charset="0"/>
              </a:rPr>
              <a:t>Mechanism and targets of topically applied compounds</a:t>
            </a:r>
            <a:endParaRPr lang="en-US" sz="2400" b="1" dirty="0">
              <a:solidFill>
                <a:srgbClr val="7030A0"/>
              </a:solidFill>
              <a:latin typeface="Times New Roman" pitchFamily="18" charset="0"/>
              <a:cs typeface="Times New Roman" pitchFamily="18" charset="0"/>
            </a:endParaRPr>
          </a:p>
        </p:txBody>
      </p:sp>
      <p:pic>
        <p:nvPicPr>
          <p:cNvPr id="27652" name="Picture 4" descr="https://media.springernature.com/lw685/springer-static/image/art%3A10.1007%2Fs12274-020-2664-5/MediaObjects/12274_2020_2664_Fig1_HTML.jpg"/>
          <p:cNvPicPr>
            <a:picLocks noChangeAspect="1" noChangeArrowheads="1"/>
          </p:cNvPicPr>
          <p:nvPr/>
        </p:nvPicPr>
        <p:blipFill rotWithShape="1">
          <a:blip r:embed="rId3">
            <a:extLst>
              <a:ext uri="{28A0092B-C50C-407E-A947-70E740481C1C}">
                <a14:useLocalDpi xmlns:a14="http://schemas.microsoft.com/office/drawing/2010/main" val="0"/>
              </a:ext>
            </a:extLst>
          </a:blip>
          <a:srcRect t="48014"/>
          <a:stretch/>
        </p:blipFill>
        <p:spPr bwMode="auto">
          <a:xfrm>
            <a:off x="2265185" y="3443288"/>
            <a:ext cx="6345415" cy="27393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2265185" y="609600"/>
            <a:ext cx="6345415" cy="287057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graphicFrame>
        <p:nvGraphicFramePr>
          <p:cNvPr id="13" name="Объект 12"/>
          <p:cNvGraphicFramePr>
            <a:graphicFrameLocks noChangeAspect="1"/>
          </p:cNvGraphicFramePr>
          <p:nvPr>
            <p:extLst>
              <p:ext uri="{D42A27DB-BD31-4B8C-83A1-F6EECF244321}">
                <p14:modId xmlns:p14="http://schemas.microsoft.com/office/powerpoint/2010/main" val="3643838948"/>
              </p:ext>
            </p:extLst>
          </p:nvPr>
        </p:nvGraphicFramePr>
        <p:xfrm>
          <a:off x="2743200" y="775391"/>
          <a:ext cx="1066800" cy="935481"/>
        </p:xfrm>
        <a:graphic>
          <a:graphicData uri="http://schemas.openxmlformats.org/presentationml/2006/ole">
            <mc:AlternateContent xmlns:mc="http://schemas.openxmlformats.org/markup-compatibility/2006">
              <mc:Choice xmlns:v="urn:schemas-microsoft-com:vml" Requires="v">
                <p:oleObj spid="_x0000_s27775" name="CS ChemDraw Drawing" r:id="rId4" imgW="1250810" imgH="1096901" progId="ChemDraw.Document.6.0">
                  <p:embed/>
                </p:oleObj>
              </mc:Choice>
              <mc:Fallback>
                <p:oleObj name="CS ChemDraw Drawing" r:id="rId4" imgW="1250810" imgH="1096901" progId="ChemDraw.Document.6.0">
                  <p:embed/>
                  <p:pic>
                    <p:nvPicPr>
                      <p:cNvPr id="0" name=""/>
                      <p:cNvPicPr/>
                      <p:nvPr/>
                    </p:nvPicPr>
                    <p:blipFill>
                      <a:blip r:embed="rId5"/>
                      <a:stretch>
                        <a:fillRect/>
                      </a:stretch>
                    </p:blipFill>
                    <p:spPr>
                      <a:xfrm>
                        <a:off x="2743200" y="775391"/>
                        <a:ext cx="1066800" cy="935481"/>
                      </a:xfrm>
                      <a:prstGeom prst="rect">
                        <a:avLst/>
                      </a:prstGeom>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1900286758"/>
              </p:ext>
            </p:extLst>
          </p:nvPr>
        </p:nvGraphicFramePr>
        <p:xfrm>
          <a:off x="4295865" y="830980"/>
          <a:ext cx="1114336" cy="891201"/>
        </p:xfrm>
        <a:graphic>
          <a:graphicData uri="http://schemas.openxmlformats.org/presentationml/2006/ole">
            <mc:AlternateContent xmlns:mc="http://schemas.openxmlformats.org/markup-compatibility/2006">
              <mc:Choice xmlns:v="urn:schemas-microsoft-com:vml" Requires="v">
                <p:oleObj spid="_x0000_s27776" name="CS ChemDraw Drawing" r:id="rId6" imgW="1316622" imgH="1052934" progId="ChemDraw.Document.6.0">
                  <p:embed/>
                </p:oleObj>
              </mc:Choice>
              <mc:Fallback>
                <p:oleObj name="CS ChemDraw Drawing" r:id="rId6" imgW="1316622" imgH="1052934" progId="ChemDraw.Document.6.0">
                  <p:embed/>
                  <p:pic>
                    <p:nvPicPr>
                      <p:cNvPr id="0" name=""/>
                      <p:cNvPicPr/>
                      <p:nvPr/>
                    </p:nvPicPr>
                    <p:blipFill>
                      <a:blip r:embed="rId7"/>
                      <a:stretch>
                        <a:fillRect/>
                      </a:stretch>
                    </p:blipFill>
                    <p:spPr>
                      <a:xfrm>
                        <a:off x="4295865" y="830980"/>
                        <a:ext cx="1114336" cy="891201"/>
                      </a:xfrm>
                      <a:prstGeom prst="rect">
                        <a:avLst/>
                      </a:prstGeom>
                    </p:spPr>
                  </p:pic>
                </p:oleObj>
              </mc:Fallback>
            </mc:AlternateContent>
          </a:graphicData>
        </a:graphic>
      </p:graphicFrame>
      <p:sp>
        <p:nvSpPr>
          <p:cNvPr id="16" name="Скругленная прямоугольная выноска 15"/>
          <p:cNvSpPr/>
          <p:nvPr/>
        </p:nvSpPr>
        <p:spPr>
          <a:xfrm>
            <a:off x="241283" y="4304051"/>
            <a:ext cx="1807985" cy="1777662"/>
          </a:xfrm>
          <a:prstGeom prst="wedgeRoundRectCallout">
            <a:avLst>
              <a:gd name="adj1" fmla="val 84847"/>
              <a:gd name="adj2" fmla="val -7049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0" name="Скругленная прямоугольная выноска 19"/>
          <p:cNvSpPr/>
          <p:nvPr/>
        </p:nvSpPr>
        <p:spPr>
          <a:xfrm>
            <a:off x="228600" y="1219199"/>
            <a:ext cx="1807985" cy="2260979"/>
          </a:xfrm>
          <a:prstGeom prst="wedgeRoundRectCallout">
            <a:avLst>
              <a:gd name="adj1" fmla="val 65220"/>
              <a:gd name="adj2" fmla="val -3671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4" name="TextBox 3"/>
          <p:cNvSpPr txBox="1"/>
          <p:nvPr/>
        </p:nvSpPr>
        <p:spPr>
          <a:xfrm>
            <a:off x="304800" y="1219200"/>
            <a:ext cx="1676400" cy="584775"/>
          </a:xfrm>
          <a:prstGeom prst="rect">
            <a:avLst/>
          </a:prstGeom>
          <a:noFill/>
        </p:spPr>
        <p:txBody>
          <a:bodyPr wrap="square" rtlCol="0">
            <a:spAutoFit/>
          </a:bodyPr>
          <a:lstStyle/>
          <a:p>
            <a:pPr algn="ctr"/>
            <a:r>
              <a:rPr lang="en-US" sz="1600" b="1" dirty="0" smtClean="0">
                <a:solidFill>
                  <a:schemeClr val="tx2">
                    <a:lumMod val="75000"/>
                  </a:schemeClr>
                </a:solidFill>
                <a:latin typeface="Times New Roman" panose="02020603050405020304" pitchFamily="18" charset="0"/>
                <a:cs typeface="Times New Roman" panose="02020603050405020304" pitchFamily="18" charset="0"/>
              </a:rPr>
              <a:t>Chemical enhancers</a:t>
            </a:r>
            <a:endParaRPr lang="ru-RU" sz="1600" b="1" dirty="0">
              <a:solidFill>
                <a:schemeClr val="tx2">
                  <a:lumMod val="75000"/>
                </a:schemeClr>
              </a:solidFill>
              <a:latin typeface="Times New Roman" panose="02020603050405020304" pitchFamily="18" charset="0"/>
              <a:cs typeface="Times New Roman" panose="02020603050405020304" pitchFamily="18" charset="0"/>
            </a:endParaRPr>
          </a:p>
        </p:txBody>
      </p:sp>
      <p:graphicFrame>
        <p:nvGraphicFramePr>
          <p:cNvPr id="19" name="Объект 18"/>
          <p:cNvGraphicFramePr>
            <a:graphicFrameLocks noChangeAspect="1"/>
          </p:cNvGraphicFramePr>
          <p:nvPr>
            <p:extLst>
              <p:ext uri="{D42A27DB-BD31-4B8C-83A1-F6EECF244321}">
                <p14:modId xmlns:p14="http://schemas.microsoft.com/office/powerpoint/2010/main" val="3464737998"/>
              </p:ext>
            </p:extLst>
          </p:nvPr>
        </p:nvGraphicFramePr>
        <p:xfrm>
          <a:off x="6172200" y="685800"/>
          <a:ext cx="801806" cy="1116176"/>
        </p:xfrm>
        <a:graphic>
          <a:graphicData uri="http://schemas.openxmlformats.org/presentationml/2006/ole">
            <mc:AlternateContent xmlns:mc="http://schemas.openxmlformats.org/markup-compatibility/2006">
              <mc:Choice xmlns:v="urn:schemas-microsoft-com:vml" Requires="v">
                <p:oleObj spid="_x0000_s27777" name="CS ChemDraw Drawing" r:id="rId8" imgW="1162682" imgH="1618062" progId="ChemDraw.Document.6.0">
                  <p:embed/>
                </p:oleObj>
              </mc:Choice>
              <mc:Fallback>
                <p:oleObj name="CS ChemDraw Drawing" r:id="rId8" imgW="1162682" imgH="1618062" progId="ChemDraw.Document.6.0">
                  <p:embed/>
                  <p:pic>
                    <p:nvPicPr>
                      <p:cNvPr id="0" name=""/>
                      <p:cNvPicPr/>
                      <p:nvPr/>
                    </p:nvPicPr>
                    <p:blipFill>
                      <a:blip r:embed="rId9"/>
                      <a:stretch>
                        <a:fillRect/>
                      </a:stretch>
                    </p:blipFill>
                    <p:spPr>
                      <a:xfrm>
                        <a:off x="6172200" y="685800"/>
                        <a:ext cx="801806" cy="1116176"/>
                      </a:xfrm>
                      <a:prstGeom prst="rect">
                        <a:avLst/>
                      </a:prstGeom>
                    </p:spPr>
                  </p:pic>
                </p:oleObj>
              </mc:Fallback>
            </mc:AlternateContent>
          </a:graphicData>
        </a:graphic>
      </p:graphicFrame>
      <p:graphicFrame>
        <p:nvGraphicFramePr>
          <p:cNvPr id="21" name="Объект 20"/>
          <p:cNvGraphicFramePr>
            <a:graphicFrameLocks noChangeAspect="1"/>
          </p:cNvGraphicFramePr>
          <p:nvPr>
            <p:extLst>
              <p:ext uri="{D42A27DB-BD31-4B8C-83A1-F6EECF244321}">
                <p14:modId xmlns:p14="http://schemas.microsoft.com/office/powerpoint/2010/main" val="1716127697"/>
              </p:ext>
            </p:extLst>
          </p:nvPr>
        </p:nvGraphicFramePr>
        <p:xfrm>
          <a:off x="7710701" y="673377"/>
          <a:ext cx="491603" cy="1206769"/>
        </p:xfrm>
        <a:graphic>
          <a:graphicData uri="http://schemas.openxmlformats.org/presentationml/2006/ole">
            <mc:AlternateContent xmlns:mc="http://schemas.openxmlformats.org/markup-compatibility/2006">
              <mc:Choice xmlns:v="urn:schemas-microsoft-com:vml" Requires="v">
                <p:oleObj spid="_x0000_s27778" name="CS ChemDraw Drawing" r:id="rId10" imgW="666821" imgH="1636255" progId="ChemDraw.Document.6.0">
                  <p:embed/>
                </p:oleObj>
              </mc:Choice>
              <mc:Fallback>
                <p:oleObj name="CS ChemDraw Drawing" r:id="rId10" imgW="666821" imgH="1636255" progId="ChemDraw.Document.6.0">
                  <p:embed/>
                  <p:pic>
                    <p:nvPicPr>
                      <p:cNvPr id="0" name=""/>
                      <p:cNvPicPr/>
                      <p:nvPr/>
                    </p:nvPicPr>
                    <p:blipFill>
                      <a:blip r:embed="rId11"/>
                      <a:stretch>
                        <a:fillRect/>
                      </a:stretch>
                    </p:blipFill>
                    <p:spPr>
                      <a:xfrm>
                        <a:off x="7710701" y="673377"/>
                        <a:ext cx="491603" cy="1206769"/>
                      </a:xfrm>
                      <a:prstGeom prst="rect">
                        <a:avLst/>
                      </a:prstGeom>
                    </p:spPr>
                  </p:pic>
                </p:oleObj>
              </mc:Fallback>
            </mc:AlternateContent>
          </a:graphicData>
        </a:graphic>
      </p:graphicFrame>
      <p:sp>
        <p:nvSpPr>
          <p:cNvPr id="22" name="TextBox 21"/>
          <p:cNvSpPr txBox="1"/>
          <p:nvPr/>
        </p:nvSpPr>
        <p:spPr>
          <a:xfrm>
            <a:off x="2631885" y="1828800"/>
            <a:ext cx="6131115" cy="307777"/>
          </a:xfrm>
          <a:prstGeom prst="rect">
            <a:avLst/>
          </a:prstGeom>
          <a:noFill/>
        </p:spPr>
        <p:txBody>
          <a:bodyPr wrap="square" rtlCol="0">
            <a:spAutoFit/>
          </a:bodyPr>
          <a:lstStyle/>
          <a:p>
            <a:r>
              <a:rPr lang="en-US" sz="1400" b="1" dirty="0" smtClean="0">
                <a:solidFill>
                  <a:schemeClr val="accent1">
                    <a:lumMod val="75000"/>
                  </a:schemeClr>
                </a:solidFill>
                <a:latin typeface="Times New Roman" panose="02020603050405020304" pitchFamily="18" charset="0"/>
                <a:cs typeface="Times New Roman" panose="02020603050405020304" pitchFamily="18" charset="0"/>
              </a:rPr>
              <a:t>Borneol  </a:t>
            </a:r>
            <a:r>
              <a:rPr lang="en-US" sz="1400" b="1" dirty="0" smtClean="0">
                <a:latin typeface="Times New Roman" panose="02020603050405020304" pitchFamily="18" charset="0"/>
                <a:cs typeface="Times New Roman" panose="02020603050405020304" pitchFamily="18" charset="0"/>
              </a:rPr>
              <a:t>                    </a:t>
            </a:r>
            <a:r>
              <a:rPr lang="en-US" sz="1400" b="1" dirty="0" err="1" smtClean="0">
                <a:solidFill>
                  <a:srgbClr val="C00000"/>
                </a:solidFill>
                <a:latin typeface="Times New Roman" panose="02020603050405020304" pitchFamily="18" charset="0"/>
                <a:cs typeface="Times New Roman" panose="02020603050405020304" pitchFamily="18" charset="0"/>
              </a:rPr>
              <a:t>Safranal</a:t>
            </a:r>
            <a:r>
              <a:rPr lang="en-US" sz="1400" b="1" dirty="0" smtClean="0">
                <a:latin typeface="Times New Roman" panose="02020603050405020304" pitchFamily="18" charset="0"/>
                <a:cs typeface="Times New Roman" panose="02020603050405020304" pitchFamily="18" charset="0"/>
              </a:rPr>
              <a:t>                           </a:t>
            </a:r>
            <a:r>
              <a:rPr lang="en-US" sz="1400" b="1" dirty="0" smtClean="0">
                <a:solidFill>
                  <a:schemeClr val="accent1">
                    <a:lumMod val="75000"/>
                  </a:schemeClr>
                </a:solidFill>
                <a:latin typeface="Times New Roman" panose="02020603050405020304" pitchFamily="18" charset="0"/>
                <a:cs typeface="Times New Roman" panose="02020603050405020304" pitchFamily="18" charset="0"/>
              </a:rPr>
              <a:t>Thymol                   </a:t>
            </a:r>
            <a:r>
              <a:rPr lang="en-US" sz="1400" b="1" dirty="0" smtClean="0">
                <a:latin typeface="Times New Roman" panose="02020603050405020304" pitchFamily="18" charset="0"/>
                <a:cs typeface="Times New Roman" panose="02020603050405020304" pitchFamily="18" charset="0"/>
              </a:rPr>
              <a:t> </a:t>
            </a:r>
            <a:r>
              <a:rPr lang="en-US" sz="1400" b="1" dirty="0" smtClean="0">
                <a:solidFill>
                  <a:srgbClr val="C00000"/>
                </a:solidFill>
                <a:latin typeface="Times New Roman" panose="02020603050405020304" pitchFamily="18" charset="0"/>
                <a:cs typeface="Times New Roman" panose="02020603050405020304" pitchFamily="18" charset="0"/>
              </a:rPr>
              <a:t>Limonene</a:t>
            </a:r>
            <a:endParaRPr lang="ru-RU" sz="14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24" name="Объект 23"/>
          <p:cNvGraphicFramePr>
            <a:graphicFrameLocks noChangeAspect="1"/>
          </p:cNvGraphicFramePr>
          <p:nvPr>
            <p:extLst>
              <p:ext uri="{D42A27DB-BD31-4B8C-83A1-F6EECF244321}">
                <p14:modId xmlns:p14="http://schemas.microsoft.com/office/powerpoint/2010/main" val="1678706931"/>
              </p:ext>
            </p:extLst>
          </p:nvPr>
        </p:nvGraphicFramePr>
        <p:xfrm>
          <a:off x="3508840" y="2144704"/>
          <a:ext cx="758360" cy="1055696"/>
        </p:xfrm>
        <a:graphic>
          <a:graphicData uri="http://schemas.openxmlformats.org/presentationml/2006/ole">
            <mc:AlternateContent xmlns:mc="http://schemas.openxmlformats.org/markup-compatibility/2006">
              <mc:Choice xmlns:v="urn:schemas-microsoft-com:vml" Requires="v">
                <p:oleObj spid="_x0000_s27779" name="CS ChemDraw Drawing" r:id="rId12" imgW="1162682" imgH="1618062" progId="ChemDraw.Document.6.0">
                  <p:embed/>
                </p:oleObj>
              </mc:Choice>
              <mc:Fallback>
                <p:oleObj name="CS ChemDraw Drawing" r:id="rId12" imgW="1162682" imgH="1618062" progId="ChemDraw.Document.6.0">
                  <p:embed/>
                  <p:pic>
                    <p:nvPicPr>
                      <p:cNvPr id="0" name=""/>
                      <p:cNvPicPr/>
                      <p:nvPr/>
                    </p:nvPicPr>
                    <p:blipFill>
                      <a:blip r:embed="rId13"/>
                      <a:stretch>
                        <a:fillRect/>
                      </a:stretch>
                    </p:blipFill>
                    <p:spPr>
                      <a:xfrm>
                        <a:off x="3508840" y="2144704"/>
                        <a:ext cx="758360" cy="1055696"/>
                      </a:xfrm>
                      <a:prstGeom prst="rect">
                        <a:avLst/>
                      </a:prstGeom>
                    </p:spPr>
                  </p:pic>
                </p:oleObj>
              </mc:Fallback>
            </mc:AlternateContent>
          </a:graphicData>
        </a:graphic>
      </p:graphicFrame>
      <p:graphicFrame>
        <p:nvGraphicFramePr>
          <p:cNvPr id="25" name="Объект 24"/>
          <p:cNvGraphicFramePr>
            <a:graphicFrameLocks noChangeAspect="1"/>
          </p:cNvGraphicFramePr>
          <p:nvPr>
            <p:extLst>
              <p:ext uri="{D42A27DB-BD31-4B8C-83A1-F6EECF244321}">
                <p14:modId xmlns:p14="http://schemas.microsoft.com/office/powerpoint/2010/main" val="2335291468"/>
              </p:ext>
            </p:extLst>
          </p:nvPr>
        </p:nvGraphicFramePr>
        <p:xfrm>
          <a:off x="5451958" y="2094131"/>
          <a:ext cx="490967" cy="1106269"/>
        </p:xfrm>
        <a:graphic>
          <a:graphicData uri="http://schemas.openxmlformats.org/presentationml/2006/ole">
            <mc:AlternateContent xmlns:mc="http://schemas.openxmlformats.org/markup-compatibility/2006">
              <mc:Choice xmlns:v="urn:schemas-microsoft-com:vml" Requires="v">
                <p:oleObj spid="_x0000_s27780" name="CS ChemDraw Drawing" r:id="rId14" imgW="732634" imgH="1651795" progId="ChemDraw.Document.6.0">
                  <p:embed/>
                </p:oleObj>
              </mc:Choice>
              <mc:Fallback>
                <p:oleObj name="CS ChemDraw Drawing" r:id="rId14" imgW="732634" imgH="1651795" progId="ChemDraw.Document.6.0">
                  <p:embed/>
                  <p:pic>
                    <p:nvPicPr>
                      <p:cNvPr id="0" name=""/>
                      <p:cNvPicPr/>
                      <p:nvPr/>
                    </p:nvPicPr>
                    <p:blipFill>
                      <a:blip r:embed="rId15"/>
                      <a:stretch>
                        <a:fillRect/>
                      </a:stretch>
                    </p:blipFill>
                    <p:spPr>
                      <a:xfrm>
                        <a:off x="5451958" y="2094131"/>
                        <a:ext cx="490967" cy="1106269"/>
                      </a:xfrm>
                      <a:prstGeom prst="rect">
                        <a:avLst/>
                      </a:prstGeom>
                    </p:spPr>
                  </p:pic>
                </p:oleObj>
              </mc:Fallback>
            </mc:AlternateContent>
          </a:graphicData>
        </a:graphic>
      </p:graphicFrame>
      <p:graphicFrame>
        <p:nvGraphicFramePr>
          <p:cNvPr id="26" name="Объект 25"/>
          <p:cNvGraphicFramePr>
            <a:graphicFrameLocks noChangeAspect="1"/>
          </p:cNvGraphicFramePr>
          <p:nvPr>
            <p:extLst>
              <p:ext uri="{D42A27DB-BD31-4B8C-83A1-F6EECF244321}">
                <p14:modId xmlns:p14="http://schemas.microsoft.com/office/powerpoint/2010/main" val="726031510"/>
              </p:ext>
            </p:extLst>
          </p:nvPr>
        </p:nvGraphicFramePr>
        <p:xfrm>
          <a:off x="7096289" y="2239482"/>
          <a:ext cx="752311" cy="884718"/>
        </p:xfrm>
        <a:graphic>
          <a:graphicData uri="http://schemas.openxmlformats.org/presentationml/2006/ole">
            <mc:AlternateContent xmlns:mc="http://schemas.openxmlformats.org/markup-compatibility/2006">
              <mc:Choice xmlns:v="urn:schemas-microsoft-com:vml" Requires="v">
                <p:oleObj spid="_x0000_s27781" name="CS ChemDraw Drawing" r:id="rId16" imgW="991722" imgH="1167021" progId="ChemDraw.Document.6.0">
                  <p:embed/>
                </p:oleObj>
              </mc:Choice>
              <mc:Fallback>
                <p:oleObj name="CS ChemDraw Drawing" r:id="rId16" imgW="991722" imgH="1167021" progId="ChemDraw.Document.6.0">
                  <p:embed/>
                  <p:pic>
                    <p:nvPicPr>
                      <p:cNvPr id="0" name=""/>
                      <p:cNvPicPr/>
                      <p:nvPr/>
                    </p:nvPicPr>
                    <p:blipFill>
                      <a:blip r:embed="rId17"/>
                      <a:stretch>
                        <a:fillRect/>
                      </a:stretch>
                    </p:blipFill>
                    <p:spPr>
                      <a:xfrm>
                        <a:off x="7096289" y="2239482"/>
                        <a:ext cx="752311" cy="884718"/>
                      </a:xfrm>
                      <a:prstGeom prst="rect">
                        <a:avLst/>
                      </a:prstGeom>
                    </p:spPr>
                  </p:pic>
                </p:oleObj>
              </mc:Fallback>
            </mc:AlternateContent>
          </a:graphicData>
        </a:graphic>
      </p:graphicFrame>
      <p:sp>
        <p:nvSpPr>
          <p:cNvPr id="29" name="TextBox 28"/>
          <p:cNvSpPr txBox="1"/>
          <p:nvPr/>
        </p:nvSpPr>
        <p:spPr>
          <a:xfrm>
            <a:off x="3352800" y="3121223"/>
            <a:ext cx="5029199" cy="307777"/>
          </a:xfrm>
          <a:prstGeom prst="rect">
            <a:avLst/>
          </a:prstGeom>
          <a:noFill/>
        </p:spPr>
        <p:txBody>
          <a:bodyPr wrap="square" rtlCol="0">
            <a:spAutoFit/>
          </a:bodyPr>
          <a:lstStyle/>
          <a:p>
            <a:r>
              <a:rPr lang="en-US" sz="1400" b="1" dirty="0" smtClean="0">
                <a:solidFill>
                  <a:schemeClr val="accent1">
                    <a:lumMod val="75000"/>
                  </a:schemeClr>
                </a:solidFill>
                <a:latin typeface="Times New Roman" panose="02020603050405020304" pitchFamily="18" charset="0"/>
                <a:cs typeface="Times New Roman" panose="02020603050405020304" pitchFamily="18" charset="0"/>
              </a:rPr>
              <a:t>Menthol</a:t>
            </a:r>
            <a:r>
              <a:rPr lang="en-US" sz="1400" b="1" dirty="0" smtClean="0">
                <a:latin typeface="Times New Roman" panose="02020603050405020304" pitchFamily="18" charset="0"/>
                <a:cs typeface="Times New Roman" panose="02020603050405020304" pitchFamily="18" charset="0"/>
              </a:rPr>
              <a:t>                             </a:t>
            </a:r>
            <a:r>
              <a:rPr lang="en-US" sz="1400" b="1" dirty="0" smtClean="0">
                <a:solidFill>
                  <a:srgbClr val="C00000"/>
                </a:solidFill>
                <a:latin typeface="Times New Roman" panose="02020603050405020304" pitchFamily="18" charset="0"/>
                <a:cs typeface="Times New Roman" panose="02020603050405020304" pitchFamily="18" charset="0"/>
              </a:rPr>
              <a:t>Linalool</a:t>
            </a:r>
            <a:r>
              <a:rPr lang="en-US" sz="1400" b="1" dirty="0" smtClean="0">
                <a:latin typeface="Times New Roman" panose="02020603050405020304" pitchFamily="18" charset="0"/>
                <a:cs typeface="Times New Roman" panose="02020603050405020304" pitchFamily="18" charset="0"/>
              </a:rPr>
              <a:t>                         </a:t>
            </a:r>
            <a:r>
              <a:rPr lang="en-US" sz="1400" b="1" dirty="0" err="1" smtClean="0">
                <a:solidFill>
                  <a:schemeClr val="accent1">
                    <a:lumMod val="75000"/>
                  </a:schemeClr>
                </a:solidFill>
                <a:latin typeface="Times New Roman" panose="02020603050405020304" pitchFamily="18" charset="0"/>
                <a:cs typeface="Times New Roman" panose="02020603050405020304" pitchFamily="18" charset="0"/>
              </a:rPr>
              <a:t>Pinene</a:t>
            </a:r>
            <a:endParaRPr lang="ru-RU" sz="1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2265185" y="609600"/>
            <a:ext cx="6345415" cy="5638800"/>
          </a:xfrm>
          <a:prstGeom prst="rect">
            <a:avLst/>
          </a:prstGeom>
          <a:noFill/>
          <a:ln>
            <a:solidFill>
              <a:schemeClr val="accent1">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304800" y="1921399"/>
            <a:ext cx="1676400" cy="1384995"/>
          </a:xfrm>
          <a:prstGeom prst="rect">
            <a:avLst/>
          </a:prstGeom>
        </p:spPr>
        <p:txBody>
          <a:bodyPr wrap="square">
            <a:spAutoFit/>
          </a:bodyPr>
          <a:lstStyle/>
          <a:p>
            <a:pPr algn="just"/>
            <a:r>
              <a:rPr lang="en-US" sz="1400" dirty="0">
                <a:solidFill>
                  <a:schemeClr val="accent1">
                    <a:lumMod val="75000"/>
                  </a:schemeClr>
                </a:solidFill>
                <a:latin typeface="Times New Roman" panose="02020603050405020304" pitchFamily="18" charset="0"/>
                <a:cs typeface="Times New Roman" panose="02020603050405020304" pitchFamily="18" charset="0"/>
              </a:rPr>
              <a:t>special attention is attracted to terpenes and their derivatives due to their high efficiency and low skin irritation</a:t>
            </a:r>
            <a:endParaRPr lang="ru-RU" sz="14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307075" y="4304051"/>
            <a:ext cx="1676400" cy="646331"/>
          </a:xfrm>
          <a:prstGeom prst="rect">
            <a:avLst/>
          </a:prstGeom>
          <a:noFill/>
        </p:spPr>
        <p:txBody>
          <a:bodyPr wrap="square" rtlCol="0">
            <a:spAutoFit/>
          </a:bodyPr>
          <a:lstStyle/>
          <a:p>
            <a:pPr algn="ctr"/>
            <a:r>
              <a:rPr lang="en-US" b="1" dirty="0" smtClean="0">
                <a:solidFill>
                  <a:schemeClr val="tx2">
                    <a:lumMod val="75000"/>
                  </a:schemeClr>
                </a:solidFill>
                <a:latin typeface="Times New Roman" panose="02020603050405020304" pitchFamily="18" charset="0"/>
                <a:cs typeface="Times New Roman" panose="02020603050405020304" pitchFamily="18" charset="0"/>
              </a:rPr>
              <a:t>Stratum corneum</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83275" y="5036403"/>
            <a:ext cx="1523999" cy="830997"/>
          </a:xfrm>
          <a:prstGeom prst="rect">
            <a:avLst/>
          </a:prstGeom>
        </p:spPr>
        <p:txBody>
          <a:bodyPr wrap="square">
            <a:spAutoFit/>
          </a:bodyPr>
          <a:lstStyle/>
          <a:p>
            <a:pPr algn="ctr"/>
            <a:r>
              <a:rPr lang="en-US" sz="1600" b="1" dirty="0">
                <a:solidFill>
                  <a:schemeClr val="accent1">
                    <a:lumMod val="75000"/>
                  </a:schemeClr>
                </a:solidFill>
                <a:latin typeface="Times New Roman" panose="02020603050405020304" pitchFamily="18" charset="0"/>
                <a:cs typeface="Times New Roman" panose="02020603050405020304" pitchFamily="18" charset="0"/>
              </a:rPr>
              <a:t> the outermost layer of the epidermis</a:t>
            </a:r>
            <a:endParaRPr lang="ru-RU" sz="16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7" name="Номер слайда 2"/>
          <p:cNvSpPr txBox="1">
            <a:spLocks/>
          </p:cNvSpPr>
          <p:nvPr/>
        </p:nvSpPr>
        <p:spPr>
          <a:xfrm>
            <a:off x="8610600" y="101447"/>
            <a:ext cx="461963" cy="365125"/>
          </a:xfrm>
          <a:prstGeom prst="rect">
            <a:avLst/>
          </a:prstGeom>
          <a:solidFill>
            <a:schemeClr val="bg1">
              <a:lumMod val="85000"/>
            </a:schemeClr>
          </a:solidFill>
          <a:ln>
            <a:solidFill>
              <a:schemeClr val="bg1">
                <a:lumMod val="65000"/>
              </a:schemeClr>
            </a:solidFill>
          </a:ln>
        </p:spPr>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fontAlgn="auto" hangingPunct="1">
              <a:spcBef>
                <a:spcPts val="0"/>
              </a:spcBef>
              <a:spcAft>
                <a:spcPts val="0"/>
              </a:spcAft>
              <a:defRPr/>
            </a:pPr>
            <a:r>
              <a:rPr lang="en-US" altLang="ru-RU" b="1" dirty="0">
                <a:latin typeface="Times New Roman" panose="02020603050405020304" pitchFamily="18" charset="0"/>
                <a:cs typeface="Times New Roman" panose="02020603050405020304" pitchFamily="18" charset="0"/>
              </a:rPr>
              <a:t>4</a:t>
            </a:r>
            <a:endParaRPr lang="ru-RU" altLang="ru-RU" b="1" dirty="0">
              <a:latin typeface="Times New Roman" panose="02020603050405020304" pitchFamily="18" charset="0"/>
              <a:cs typeface="Times New Roman" panose="02020603050405020304" pitchFamily="18" charset="0"/>
            </a:endParaRPr>
          </a:p>
        </p:txBody>
      </p:sp>
      <p:pic>
        <p:nvPicPr>
          <p:cNvPr id="28" name="Picture 3"/>
          <p:cNvPicPr>
            <a:picLocks noChangeAspect="1"/>
          </p:cNvPicPr>
          <p:nvPr/>
        </p:nvPicPr>
        <p:blipFill rotWithShape="1">
          <a:blip r:embed="rId18" cstate="print">
            <a:extLst>
              <a:ext uri="{28A0092B-C50C-407E-A947-70E740481C1C}">
                <a14:useLocalDpi xmlns:a14="http://schemas.microsoft.com/office/drawing/2010/main" val="0"/>
              </a:ext>
            </a:extLst>
          </a:blip>
          <a:srcRect t="13636" b="22544"/>
          <a:stretch/>
        </p:blipFill>
        <p:spPr>
          <a:xfrm>
            <a:off x="2" y="6324600"/>
            <a:ext cx="9136918" cy="533400"/>
          </a:xfrm>
          <a:prstGeom prst="rect">
            <a:avLst/>
          </a:prstGeom>
        </p:spPr>
      </p:pic>
    </p:spTree>
    <p:extLst>
      <p:ext uri="{BB962C8B-B14F-4D97-AF65-F5344CB8AC3E}">
        <p14:creationId xmlns:p14="http://schemas.microsoft.com/office/powerpoint/2010/main" val="1920956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Скругленный прямоугольник 41"/>
          <p:cNvSpPr/>
          <p:nvPr/>
        </p:nvSpPr>
        <p:spPr>
          <a:xfrm rot="5400000">
            <a:off x="3659917" y="799834"/>
            <a:ext cx="1864315" cy="8799048"/>
          </a:xfrm>
          <a:prstGeom prst="roundRect">
            <a:avLst/>
          </a:prstGeom>
          <a:solidFill>
            <a:srgbClr val="E1F5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9" name="Скругленный прямоугольник 8"/>
          <p:cNvSpPr/>
          <p:nvPr/>
        </p:nvSpPr>
        <p:spPr>
          <a:xfrm>
            <a:off x="304800" y="609600"/>
            <a:ext cx="2133600" cy="3471862"/>
          </a:xfrm>
          <a:prstGeom prst="roundRect">
            <a:avLst/>
          </a:prstGeom>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14" name="TextBox 3"/>
          <p:cNvSpPr txBox="1">
            <a:spLocks noChangeArrowheads="1"/>
          </p:cNvSpPr>
          <p:nvPr/>
        </p:nvSpPr>
        <p:spPr bwMode="auto">
          <a:xfrm>
            <a:off x="990600" y="71438"/>
            <a:ext cx="6604798" cy="461665"/>
          </a:xfrm>
          <a:prstGeom prst="rect">
            <a:avLst/>
          </a:prstGeom>
          <a:noFill/>
          <a:ln>
            <a:noFill/>
          </a:ln>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auto">
              <a:spcBef>
                <a:spcPts val="0"/>
              </a:spcBef>
              <a:spcAft>
                <a:spcPts val="0"/>
              </a:spcAft>
              <a:defRPr/>
            </a:pPr>
            <a:r>
              <a:rPr lang="en-US" sz="2400" b="1" dirty="0">
                <a:solidFill>
                  <a:srgbClr val="7030A0"/>
                </a:solidFill>
                <a:latin typeface="Times New Roman" pitchFamily="18" charset="0"/>
                <a:cs typeface="Times New Roman" pitchFamily="18" charset="0"/>
              </a:rPr>
              <a:t>Synthesis of </a:t>
            </a:r>
            <a:r>
              <a:rPr lang="en-US" sz="2400" b="1" dirty="0" smtClean="0">
                <a:solidFill>
                  <a:srgbClr val="7030A0"/>
                </a:solidFill>
                <a:latin typeface="Times New Roman" pitchFamily="18" charset="0"/>
                <a:cs typeface="Times New Roman" pitchFamily="18" charset="0"/>
              </a:rPr>
              <a:t>verbenone hydrazones</a:t>
            </a:r>
            <a:endParaRPr lang="en-US" sz="2400" b="1" dirty="0">
              <a:solidFill>
                <a:srgbClr val="7030A0"/>
              </a:solidFill>
              <a:latin typeface="Times New Roman" pitchFamily="18" charset="0"/>
              <a:cs typeface="Times New Roman" pitchFamily="18" charset="0"/>
            </a:endParaRPr>
          </a:p>
        </p:txBody>
      </p:sp>
      <p:sp>
        <p:nvSpPr>
          <p:cNvPr id="26" name="Номер слайда 2"/>
          <p:cNvSpPr txBox="1">
            <a:spLocks/>
          </p:cNvSpPr>
          <p:nvPr/>
        </p:nvSpPr>
        <p:spPr>
          <a:xfrm>
            <a:off x="8610600" y="101447"/>
            <a:ext cx="461963" cy="365125"/>
          </a:xfrm>
          <a:prstGeom prst="rect">
            <a:avLst/>
          </a:prstGeom>
          <a:solidFill>
            <a:schemeClr val="bg1">
              <a:lumMod val="85000"/>
            </a:schemeClr>
          </a:solidFill>
          <a:ln>
            <a:solidFill>
              <a:schemeClr val="bg1">
                <a:lumMod val="65000"/>
              </a:schemeClr>
            </a:solidFill>
          </a:ln>
        </p:spPr>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fontAlgn="auto" hangingPunct="1">
              <a:spcBef>
                <a:spcPts val="0"/>
              </a:spcBef>
              <a:spcAft>
                <a:spcPts val="0"/>
              </a:spcAft>
              <a:defRPr/>
            </a:pPr>
            <a:r>
              <a:rPr lang="en-US" altLang="ru-RU" b="1" dirty="0" smtClean="0">
                <a:latin typeface="Times New Roman" panose="02020603050405020304" pitchFamily="18" charset="0"/>
                <a:cs typeface="Times New Roman" panose="02020603050405020304" pitchFamily="18" charset="0"/>
              </a:rPr>
              <a:t>5</a:t>
            </a:r>
            <a:endParaRPr lang="ru-RU" altLang="ru-RU" b="1" dirty="0">
              <a:latin typeface="Times New Roman" panose="02020603050405020304" pitchFamily="18" charset="0"/>
              <a:cs typeface="Times New Roman" panose="02020603050405020304" pitchFamily="18" charset="0"/>
            </a:endParaRPr>
          </a:p>
        </p:txBody>
      </p:sp>
      <p:sp>
        <p:nvSpPr>
          <p:cNvPr id="36" name="Скругленный прямоугольник 35"/>
          <p:cNvSpPr/>
          <p:nvPr/>
        </p:nvSpPr>
        <p:spPr>
          <a:xfrm>
            <a:off x="6019800" y="609600"/>
            <a:ext cx="2895600" cy="3471862"/>
          </a:xfrm>
          <a:prstGeom prst="roundRect">
            <a:avLst/>
          </a:prstGeom>
          <a:ln/>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graphicFrame>
        <p:nvGraphicFramePr>
          <p:cNvPr id="2" name="Объект 1"/>
          <p:cNvGraphicFramePr>
            <a:graphicFrameLocks noChangeAspect="1"/>
          </p:cNvGraphicFramePr>
          <p:nvPr>
            <p:extLst>
              <p:ext uri="{D42A27DB-BD31-4B8C-83A1-F6EECF244321}">
                <p14:modId xmlns:p14="http://schemas.microsoft.com/office/powerpoint/2010/main" val="245065486"/>
              </p:ext>
            </p:extLst>
          </p:nvPr>
        </p:nvGraphicFramePr>
        <p:xfrm>
          <a:off x="6690791" y="647700"/>
          <a:ext cx="1688751" cy="838200"/>
        </p:xfrm>
        <a:graphic>
          <a:graphicData uri="http://schemas.openxmlformats.org/presentationml/2006/ole">
            <mc:AlternateContent xmlns:mc="http://schemas.openxmlformats.org/markup-compatibility/2006">
              <mc:Choice xmlns:v="urn:schemas-microsoft-com:vml" Requires="v">
                <p:oleObj spid="_x0000_s19864" name="CS ChemDraw Drawing" r:id="rId3" imgW="1519354" imgH="754262" progId="ChemDraw.Document.6.0">
                  <p:embed/>
                </p:oleObj>
              </mc:Choice>
              <mc:Fallback>
                <p:oleObj name="CS ChemDraw Drawing" r:id="rId3" imgW="1519354" imgH="754262" progId="ChemDraw.Document.6.0">
                  <p:embed/>
                  <p:pic>
                    <p:nvPicPr>
                      <p:cNvPr id="0" name=""/>
                      <p:cNvPicPr/>
                      <p:nvPr/>
                    </p:nvPicPr>
                    <p:blipFill>
                      <a:blip r:embed="rId4"/>
                      <a:stretch>
                        <a:fillRect/>
                      </a:stretch>
                    </p:blipFill>
                    <p:spPr>
                      <a:xfrm>
                        <a:off x="6690791" y="647700"/>
                        <a:ext cx="1688751" cy="838200"/>
                      </a:xfrm>
                      <a:prstGeom prst="rect">
                        <a:avLst/>
                      </a:prstGeom>
                    </p:spPr>
                  </p:pic>
                </p:oleObj>
              </mc:Fallback>
            </mc:AlternateContent>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val="445048147"/>
              </p:ext>
            </p:extLst>
          </p:nvPr>
        </p:nvGraphicFramePr>
        <p:xfrm>
          <a:off x="6172200" y="2263711"/>
          <a:ext cx="2571176" cy="1021986"/>
        </p:xfrm>
        <a:graphic>
          <a:graphicData uri="http://schemas.openxmlformats.org/presentationml/2006/ole">
            <mc:AlternateContent xmlns:mc="http://schemas.openxmlformats.org/markup-compatibility/2006">
              <mc:Choice xmlns:v="urn:schemas-microsoft-com:vml" Requires="v">
                <p:oleObj spid="_x0000_s19865" name="CS ChemDraw Drawing" r:id="rId5" imgW="3399541" imgH="1351606" progId="ChemDraw.Document.6.0">
                  <p:embed/>
                </p:oleObj>
              </mc:Choice>
              <mc:Fallback>
                <p:oleObj name="CS ChemDraw Drawing" r:id="rId5" imgW="3399541" imgH="1351606" progId="ChemDraw.Document.6.0">
                  <p:embed/>
                  <p:pic>
                    <p:nvPicPr>
                      <p:cNvPr id="0" name=""/>
                      <p:cNvPicPr/>
                      <p:nvPr/>
                    </p:nvPicPr>
                    <p:blipFill>
                      <a:blip r:embed="rId6"/>
                      <a:stretch>
                        <a:fillRect/>
                      </a:stretch>
                    </p:blipFill>
                    <p:spPr>
                      <a:xfrm>
                        <a:off x="6172200" y="2263711"/>
                        <a:ext cx="2571176" cy="1021986"/>
                      </a:xfrm>
                      <a:prstGeom prst="rect">
                        <a:avLst/>
                      </a:prstGeom>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1943111161"/>
              </p:ext>
            </p:extLst>
          </p:nvPr>
        </p:nvGraphicFramePr>
        <p:xfrm>
          <a:off x="685800" y="685800"/>
          <a:ext cx="1371600" cy="1188095"/>
        </p:xfrm>
        <a:graphic>
          <a:graphicData uri="http://schemas.openxmlformats.org/presentationml/2006/ole">
            <mc:AlternateContent xmlns:mc="http://schemas.openxmlformats.org/markup-compatibility/2006">
              <mc:Choice xmlns:v="urn:schemas-microsoft-com:vml" Requires="v">
                <p:oleObj spid="_x0000_s19866" name="CS ChemDraw Drawing" r:id="rId7" imgW="1625637" imgH="1407702" progId="ChemDraw.Document.6.0">
                  <p:embed/>
                </p:oleObj>
              </mc:Choice>
              <mc:Fallback>
                <p:oleObj name="CS ChemDraw Drawing" r:id="rId7" imgW="1625637" imgH="1407702" progId="ChemDraw.Document.6.0">
                  <p:embed/>
                  <p:pic>
                    <p:nvPicPr>
                      <p:cNvPr id="0" name=""/>
                      <p:cNvPicPr/>
                      <p:nvPr/>
                    </p:nvPicPr>
                    <p:blipFill>
                      <a:blip r:embed="rId8"/>
                      <a:stretch>
                        <a:fillRect/>
                      </a:stretch>
                    </p:blipFill>
                    <p:spPr>
                      <a:xfrm>
                        <a:off x="685800" y="685800"/>
                        <a:ext cx="1371600" cy="1188095"/>
                      </a:xfrm>
                      <a:prstGeom prst="rect">
                        <a:avLst/>
                      </a:prstGeom>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370643280"/>
              </p:ext>
            </p:extLst>
          </p:nvPr>
        </p:nvGraphicFramePr>
        <p:xfrm>
          <a:off x="914400" y="2438400"/>
          <a:ext cx="990600" cy="1387572"/>
        </p:xfrm>
        <a:graphic>
          <a:graphicData uri="http://schemas.openxmlformats.org/presentationml/2006/ole">
            <mc:AlternateContent xmlns:mc="http://schemas.openxmlformats.org/markup-compatibility/2006">
              <mc:Choice xmlns:v="urn:schemas-microsoft-com:vml" Requires="v">
                <p:oleObj spid="_x0000_s19867" name="CS ChemDraw Drawing" r:id="rId9" imgW="1287499" imgH="1804163" progId="ChemDraw.Document.6.0">
                  <p:embed/>
                </p:oleObj>
              </mc:Choice>
              <mc:Fallback>
                <p:oleObj name="CS ChemDraw Drawing" r:id="rId9" imgW="1287499" imgH="1804163" progId="ChemDraw.Document.6.0">
                  <p:embed/>
                  <p:pic>
                    <p:nvPicPr>
                      <p:cNvPr id="0" name=""/>
                      <p:cNvPicPr/>
                      <p:nvPr/>
                    </p:nvPicPr>
                    <p:blipFill>
                      <a:blip r:embed="rId10"/>
                      <a:stretch>
                        <a:fillRect/>
                      </a:stretch>
                    </p:blipFill>
                    <p:spPr>
                      <a:xfrm>
                        <a:off x="914400" y="2438400"/>
                        <a:ext cx="990600" cy="1387572"/>
                      </a:xfrm>
                      <a:prstGeom prst="rect">
                        <a:avLst/>
                      </a:prstGeom>
                    </p:spPr>
                  </p:pic>
                </p:oleObj>
              </mc:Fallback>
            </mc:AlternateContent>
          </a:graphicData>
        </a:graphic>
      </p:graphicFrame>
      <p:sp>
        <p:nvSpPr>
          <p:cNvPr id="10" name="TextBox 9"/>
          <p:cNvSpPr txBox="1"/>
          <p:nvPr/>
        </p:nvSpPr>
        <p:spPr>
          <a:xfrm>
            <a:off x="762000" y="1981200"/>
            <a:ext cx="1243802" cy="307777"/>
          </a:xfrm>
          <a:prstGeom prst="rect">
            <a:avLst/>
          </a:prstGeom>
          <a:noFill/>
        </p:spPr>
        <p:txBody>
          <a:bodyPr wrap="none" rtlCol="0">
            <a:spAutoFit/>
          </a:bodyPr>
          <a:lstStyle/>
          <a:p>
            <a:r>
              <a:rPr lang="en-US" sz="1400" b="1" dirty="0" smtClean="0">
                <a:solidFill>
                  <a:schemeClr val="accent4">
                    <a:lumMod val="50000"/>
                  </a:schemeClr>
                </a:solidFill>
                <a:latin typeface="Times New Roman" panose="02020603050405020304" pitchFamily="18" charset="0"/>
                <a:cs typeface="Times New Roman" panose="02020603050405020304" pitchFamily="18" charset="0"/>
              </a:rPr>
              <a:t>(-)-Verbenone</a:t>
            </a:r>
            <a:endParaRPr lang="ru-RU" sz="1400" b="1" dirty="0">
              <a:solidFill>
                <a:schemeClr val="accent4">
                  <a:lumMod val="50000"/>
                </a:schemeClr>
              </a:solidFill>
              <a:latin typeface="Times New Roman" panose="02020603050405020304" pitchFamily="18" charset="0"/>
              <a:cs typeface="Times New Roman" panose="02020603050405020304" pitchFamily="18" charset="0"/>
            </a:endParaRPr>
          </a:p>
        </p:txBody>
      </p:sp>
      <p:graphicFrame>
        <p:nvGraphicFramePr>
          <p:cNvPr id="12" name="Объект 11"/>
          <p:cNvGraphicFramePr>
            <a:graphicFrameLocks noChangeAspect="1"/>
          </p:cNvGraphicFramePr>
          <p:nvPr>
            <p:extLst>
              <p:ext uri="{D42A27DB-BD31-4B8C-83A1-F6EECF244321}">
                <p14:modId xmlns:p14="http://schemas.microsoft.com/office/powerpoint/2010/main" val="3446654440"/>
              </p:ext>
            </p:extLst>
          </p:nvPr>
        </p:nvGraphicFramePr>
        <p:xfrm>
          <a:off x="3709105" y="1692977"/>
          <a:ext cx="1243895" cy="2017681"/>
        </p:xfrm>
        <a:graphic>
          <a:graphicData uri="http://schemas.openxmlformats.org/presentationml/2006/ole">
            <mc:AlternateContent xmlns:mc="http://schemas.openxmlformats.org/markup-compatibility/2006">
              <mc:Choice xmlns:v="urn:schemas-microsoft-com:vml" Requires="v">
                <p:oleObj spid="_x0000_s19868" name="CS ChemDraw Drawing" r:id="rId11" imgW="676277" imgH="1096901" progId="ChemDraw.Document.6.0">
                  <p:embed/>
                </p:oleObj>
              </mc:Choice>
              <mc:Fallback>
                <p:oleObj name="CS ChemDraw Drawing" r:id="rId11" imgW="676277" imgH="1096901" progId="ChemDraw.Document.6.0">
                  <p:embed/>
                  <p:pic>
                    <p:nvPicPr>
                      <p:cNvPr id="0" name=""/>
                      <p:cNvPicPr/>
                      <p:nvPr/>
                    </p:nvPicPr>
                    <p:blipFill>
                      <a:blip r:embed="rId12"/>
                      <a:stretch>
                        <a:fillRect/>
                      </a:stretch>
                    </p:blipFill>
                    <p:spPr>
                      <a:xfrm>
                        <a:off x="3709105" y="1692977"/>
                        <a:ext cx="1243895" cy="2017681"/>
                      </a:xfrm>
                      <a:prstGeom prst="rect">
                        <a:avLst/>
                      </a:prstGeom>
                    </p:spPr>
                  </p:pic>
                </p:oleObj>
              </mc:Fallback>
            </mc:AlternateContent>
          </a:graphicData>
        </a:graphic>
      </p:graphicFrame>
      <p:sp>
        <p:nvSpPr>
          <p:cNvPr id="19" name="TextBox 18"/>
          <p:cNvSpPr txBox="1"/>
          <p:nvPr/>
        </p:nvSpPr>
        <p:spPr>
          <a:xfrm>
            <a:off x="5321155" y="1035363"/>
            <a:ext cx="534260" cy="2803188"/>
          </a:xfrm>
          <a:prstGeom prst="roundRect">
            <a:avLst/>
          </a:prstGeom>
        </p:spPr>
        <p:style>
          <a:lnRef idx="2">
            <a:schemeClr val="accent2"/>
          </a:lnRef>
          <a:fillRef idx="1">
            <a:schemeClr val="lt1"/>
          </a:fillRef>
          <a:effectRef idx="0">
            <a:schemeClr val="accent2"/>
          </a:effectRef>
          <a:fontRef idx="minor">
            <a:schemeClr val="dk1"/>
          </a:fontRef>
        </p:style>
        <p:txBody>
          <a:bodyPr vert="wordArtVert" wrap="none" rtlCol="0">
            <a:spAutoFit/>
          </a:bodyPr>
          <a:lstStyle/>
          <a:p>
            <a:r>
              <a:rPr lang="en-US" b="1" dirty="0" smtClean="0">
                <a:latin typeface="Times New Roman" panose="02020603050405020304" pitchFamily="18" charset="0"/>
                <a:cs typeface="Times New Roman" panose="02020603050405020304" pitchFamily="18" charset="0"/>
              </a:rPr>
              <a:t>Hydrazide</a:t>
            </a:r>
            <a:endParaRPr lang="ru-RU"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2895600" y="1066800"/>
            <a:ext cx="534260" cy="2781824"/>
          </a:xfrm>
          <a:prstGeom prst="roundRect">
            <a:avLst/>
          </a:prstGeom>
        </p:spPr>
        <p:style>
          <a:lnRef idx="2">
            <a:schemeClr val="accent2"/>
          </a:lnRef>
          <a:fillRef idx="1">
            <a:schemeClr val="lt1"/>
          </a:fillRef>
          <a:effectRef idx="0">
            <a:schemeClr val="accent2"/>
          </a:effectRef>
          <a:fontRef idx="minor">
            <a:schemeClr val="dk1"/>
          </a:fontRef>
        </p:style>
        <p:txBody>
          <a:bodyPr vert="wordArtVert" wrap="none" rtlCol="0">
            <a:spAutoFit/>
          </a:bodyPr>
          <a:lstStyle/>
          <a:p>
            <a:r>
              <a:rPr lang="en-US" b="1" dirty="0" smtClean="0">
                <a:latin typeface="Times New Roman" panose="02020603050405020304" pitchFamily="18" charset="0"/>
                <a:cs typeface="Times New Roman" panose="02020603050405020304" pitchFamily="18" charset="0"/>
              </a:rPr>
              <a:t>Terpenoid</a:t>
            </a:r>
            <a:endParaRPr lang="ru-RU" b="1" dirty="0">
              <a:latin typeface="Times New Roman" panose="02020603050405020304" pitchFamily="18" charset="0"/>
              <a:cs typeface="Times New Roman" panose="02020603050405020304" pitchFamily="18" charset="0"/>
            </a:endParaRPr>
          </a:p>
        </p:txBody>
      </p:sp>
      <p:sp>
        <p:nvSpPr>
          <p:cNvPr id="23" name="Круговая стрелка 22"/>
          <p:cNvSpPr/>
          <p:nvPr/>
        </p:nvSpPr>
        <p:spPr>
          <a:xfrm>
            <a:off x="3505200" y="1066800"/>
            <a:ext cx="684940" cy="685800"/>
          </a:xfrm>
          <a:prstGeom prst="circularArrow">
            <a:avLst>
              <a:gd name="adj1" fmla="val 12500"/>
              <a:gd name="adj2" fmla="val 1142319"/>
              <a:gd name="adj3" fmla="val 20457681"/>
              <a:gd name="adj4" fmla="val 11139061"/>
              <a:gd name="adj5" fmla="val 125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solidFill>
                <a:schemeClr val="tx1"/>
              </a:solidFill>
            </a:endParaRPr>
          </a:p>
        </p:txBody>
      </p:sp>
      <p:sp>
        <p:nvSpPr>
          <p:cNvPr id="43" name="Круговая стрелка 42"/>
          <p:cNvSpPr/>
          <p:nvPr/>
        </p:nvSpPr>
        <p:spPr>
          <a:xfrm flipH="1">
            <a:off x="4496660" y="1066800"/>
            <a:ext cx="684940" cy="685800"/>
          </a:xfrm>
          <a:prstGeom prst="circularArrow">
            <a:avLst>
              <a:gd name="adj1" fmla="val 12500"/>
              <a:gd name="adj2" fmla="val 1142319"/>
              <a:gd name="adj3" fmla="val 20457681"/>
              <a:gd name="adj4" fmla="val 11139061"/>
              <a:gd name="adj5" fmla="val 125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solidFill>
                <a:schemeClr val="tx1"/>
              </a:solidFill>
            </a:endParaRPr>
          </a:p>
        </p:txBody>
      </p:sp>
      <p:sp>
        <p:nvSpPr>
          <p:cNvPr id="44" name="TextBox 43"/>
          <p:cNvSpPr txBox="1"/>
          <p:nvPr/>
        </p:nvSpPr>
        <p:spPr>
          <a:xfrm>
            <a:off x="762000" y="3746878"/>
            <a:ext cx="1199367" cy="307777"/>
          </a:xfrm>
          <a:prstGeom prst="rect">
            <a:avLst/>
          </a:prstGeom>
          <a:noFill/>
        </p:spPr>
        <p:txBody>
          <a:bodyPr wrap="none" rtlCol="0">
            <a:spAutoFit/>
          </a:bodyPr>
          <a:lstStyle/>
          <a:p>
            <a:r>
              <a:rPr lang="en-US" sz="1400" b="1" dirty="0" smtClean="0">
                <a:solidFill>
                  <a:schemeClr val="accent4">
                    <a:lumMod val="50000"/>
                  </a:schemeClr>
                </a:solidFill>
                <a:latin typeface="Times New Roman" panose="02020603050405020304" pitchFamily="18" charset="0"/>
                <a:cs typeface="Times New Roman" panose="02020603050405020304" pitchFamily="18" charset="0"/>
              </a:rPr>
              <a:t>(-)-Menthone</a:t>
            </a:r>
            <a:endParaRPr lang="ru-RU" sz="14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6540816" y="1611868"/>
            <a:ext cx="1917384" cy="307777"/>
          </a:xfrm>
          <a:prstGeom prst="rect">
            <a:avLst/>
          </a:prstGeom>
          <a:noFill/>
        </p:spPr>
        <p:txBody>
          <a:bodyPr wrap="none" rtlCol="0">
            <a:spAutoFit/>
          </a:bodyPr>
          <a:lstStyle/>
          <a:p>
            <a:r>
              <a:rPr lang="en-US" sz="1400" b="1" dirty="0" smtClean="0">
                <a:solidFill>
                  <a:schemeClr val="accent1">
                    <a:lumMod val="75000"/>
                  </a:schemeClr>
                </a:solidFill>
                <a:latin typeface="Times New Roman" panose="02020603050405020304" pitchFamily="18" charset="0"/>
                <a:cs typeface="Times New Roman" panose="02020603050405020304" pitchFamily="18" charset="0"/>
              </a:rPr>
              <a:t>Pharmacophore group</a:t>
            </a:r>
            <a:endParaRPr lang="ru-RU" sz="1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5" name="TextBox 44"/>
          <p:cNvSpPr txBox="1"/>
          <p:nvPr/>
        </p:nvSpPr>
        <p:spPr>
          <a:xfrm>
            <a:off x="6091935" y="3276600"/>
            <a:ext cx="2773515" cy="738664"/>
          </a:xfrm>
          <a:prstGeom prst="rect">
            <a:avLst/>
          </a:prstGeom>
          <a:noFill/>
        </p:spPr>
        <p:txBody>
          <a:bodyPr wrap="none" rtlCol="0">
            <a:spAutoFit/>
          </a:bodyPr>
          <a:lstStyle/>
          <a:p>
            <a:pPr algn="ctr"/>
            <a:r>
              <a:rPr lang="en-US" sz="1400" b="1" dirty="0" smtClean="0">
                <a:solidFill>
                  <a:schemeClr val="accent1">
                    <a:lumMod val="75000"/>
                  </a:schemeClr>
                </a:solidFill>
                <a:latin typeface="Times New Roman" panose="02020603050405020304" pitchFamily="18" charset="0"/>
                <a:cs typeface="Times New Roman" panose="02020603050405020304" pitchFamily="18" charset="0"/>
              </a:rPr>
              <a:t>Anti-inflammatory </a:t>
            </a:r>
          </a:p>
          <a:p>
            <a:pPr algn="ctr"/>
            <a:r>
              <a:rPr lang="en-US" sz="1400" b="1" dirty="0" smtClean="0">
                <a:solidFill>
                  <a:schemeClr val="accent1">
                    <a:lumMod val="75000"/>
                  </a:schemeClr>
                </a:solidFill>
                <a:latin typeface="Times New Roman" panose="02020603050405020304" pitchFamily="18" charset="0"/>
                <a:cs typeface="Times New Roman" panose="02020603050405020304" pitchFamily="18" charset="0"/>
              </a:rPr>
              <a:t>activity under topical application</a:t>
            </a:r>
          </a:p>
          <a:p>
            <a:pPr algn="ctr"/>
            <a:endParaRPr lang="ru-RU" sz="14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25" name="Объект 24"/>
          <p:cNvGraphicFramePr>
            <a:graphicFrameLocks noChangeAspect="1"/>
          </p:cNvGraphicFramePr>
          <p:nvPr>
            <p:extLst>
              <p:ext uri="{D42A27DB-BD31-4B8C-83A1-F6EECF244321}">
                <p14:modId xmlns:p14="http://schemas.microsoft.com/office/powerpoint/2010/main" val="1097686871"/>
              </p:ext>
            </p:extLst>
          </p:nvPr>
        </p:nvGraphicFramePr>
        <p:xfrm>
          <a:off x="5475288" y="5657825"/>
          <a:ext cx="3462337" cy="454025"/>
        </p:xfrm>
        <a:graphic>
          <a:graphicData uri="http://schemas.openxmlformats.org/presentationml/2006/ole">
            <mc:AlternateContent xmlns:mc="http://schemas.openxmlformats.org/markup-compatibility/2006">
              <mc:Choice xmlns:v="urn:schemas-microsoft-com:vml" Requires="v">
                <p:oleObj spid="_x0000_s19869" name="ChemSketch" r:id="rId13" imgW="3462480" imgH="454320" progId="ACD.ChemSketch.20">
                  <p:embed/>
                </p:oleObj>
              </mc:Choice>
              <mc:Fallback>
                <p:oleObj name="ChemSketch" r:id="rId13" imgW="3462480" imgH="454320" progId="ACD.ChemSketch.20">
                  <p:embed/>
                  <p:pic>
                    <p:nvPicPr>
                      <p:cNvPr id="0" name="Объект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75288" y="5657825"/>
                        <a:ext cx="34623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Объект 28"/>
          <p:cNvGraphicFramePr>
            <a:graphicFrameLocks noChangeAspect="1"/>
          </p:cNvGraphicFramePr>
          <p:nvPr>
            <p:extLst>
              <p:ext uri="{D42A27DB-BD31-4B8C-83A1-F6EECF244321}">
                <p14:modId xmlns:p14="http://schemas.microsoft.com/office/powerpoint/2010/main" val="497933594"/>
              </p:ext>
            </p:extLst>
          </p:nvPr>
        </p:nvGraphicFramePr>
        <p:xfrm>
          <a:off x="304800" y="4359250"/>
          <a:ext cx="8547853" cy="1282178"/>
        </p:xfrm>
        <a:graphic>
          <a:graphicData uri="http://schemas.openxmlformats.org/presentationml/2006/ole">
            <mc:AlternateContent xmlns:mc="http://schemas.openxmlformats.org/markup-compatibility/2006">
              <mc:Choice xmlns:v="urn:schemas-microsoft-com:vml" Requires="v">
                <p:oleObj spid="_x0000_s19870" name="CS ChemDraw Drawing" r:id="rId15" imgW="10600683" imgH="1590772" progId="ChemDraw.Document.6.0">
                  <p:embed/>
                </p:oleObj>
              </mc:Choice>
              <mc:Fallback>
                <p:oleObj name="CS ChemDraw Drawing" r:id="rId15" imgW="10600683" imgH="1590772" progId="ChemDraw.Document.6.0">
                  <p:embed/>
                  <p:pic>
                    <p:nvPicPr>
                      <p:cNvPr id="0" name=""/>
                      <p:cNvPicPr/>
                      <p:nvPr/>
                    </p:nvPicPr>
                    <p:blipFill>
                      <a:blip r:embed="rId16"/>
                      <a:stretch>
                        <a:fillRect/>
                      </a:stretch>
                    </p:blipFill>
                    <p:spPr>
                      <a:xfrm>
                        <a:off x="304800" y="4359250"/>
                        <a:ext cx="8547853" cy="1282178"/>
                      </a:xfrm>
                      <a:prstGeom prst="rect">
                        <a:avLst/>
                      </a:prstGeom>
                    </p:spPr>
                  </p:pic>
                </p:oleObj>
              </mc:Fallback>
            </mc:AlternateContent>
          </a:graphicData>
        </a:graphic>
      </p:graphicFrame>
      <p:pic>
        <p:nvPicPr>
          <p:cNvPr id="28" name="Picture 3"/>
          <p:cNvPicPr>
            <a:picLocks noChangeAspect="1"/>
          </p:cNvPicPr>
          <p:nvPr/>
        </p:nvPicPr>
        <p:blipFill rotWithShape="1">
          <a:blip r:embed="rId17" cstate="print">
            <a:extLst>
              <a:ext uri="{28A0092B-C50C-407E-A947-70E740481C1C}">
                <a14:useLocalDpi xmlns:a14="http://schemas.microsoft.com/office/drawing/2010/main" val="0"/>
              </a:ext>
            </a:extLst>
          </a:blip>
          <a:srcRect t="13636" b="22544"/>
          <a:stretch/>
        </p:blipFill>
        <p:spPr>
          <a:xfrm>
            <a:off x="2" y="6324600"/>
            <a:ext cx="9136918" cy="533400"/>
          </a:xfrm>
          <a:prstGeom prst="rect">
            <a:avLst/>
          </a:prstGeom>
        </p:spPr>
      </p:pic>
    </p:spTree>
    <p:extLst>
      <p:ext uri="{BB962C8B-B14F-4D97-AF65-F5344CB8AC3E}">
        <p14:creationId xmlns:p14="http://schemas.microsoft.com/office/powerpoint/2010/main" val="2422110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2"/>
          <p:cNvSpPr txBox="1">
            <a:spLocks/>
          </p:cNvSpPr>
          <p:nvPr/>
        </p:nvSpPr>
        <p:spPr>
          <a:xfrm>
            <a:off x="8610600" y="101447"/>
            <a:ext cx="461963" cy="365125"/>
          </a:xfrm>
          <a:prstGeom prst="rect">
            <a:avLst/>
          </a:prstGeom>
          <a:solidFill>
            <a:schemeClr val="bg1">
              <a:lumMod val="85000"/>
            </a:schemeClr>
          </a:solidFill>
          <a:ln>
            <a:solidFill>
              <a:schemeClr val="bg1">
                <a:lumMod val="65000"/>
              </a:schemeClr>
            </a:solidFill>
          </a:ln>
        </p:spPr>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fontAlgn="auto" hangingPunct="1">
              <a:spcBef>
                <a:spcPts val="0"/>
              </a:spcBef>
              <a:spcAft>
                <a:spcPts val="0"/>
              </a:spcAft>
              <a:defRPr/>
            </a:pPr>
            <a:r>
              <a:rPr lang="en-US" altLang="ru-RU" b="1" dirty="0" smtClean="0">
                <a:latin typeface="Times New Roman" panose="02020603050405020304" pitchFamily="18" charset="0"/>
                <a:cs typeface="Times New Roman" panose="02020603050405020304" pitchFamily="18" charset="0"/>
              </a:rPr>
              <a:t>6</a:t>
            </a:r>
            <a:endParaRPr lang="ru-RU" altLang="ru-RU" b="1" dirty="0">
              <a:latin typeface="Times New Roman" panose="02020603050405020304" pitchFamily="18" charset="0"/>
              <a:cs typeface="Times New Roman" panose="02020603050405020304" pitchFamily="18" charset="0"/>
            </a:endParaRPr>
          </a:p>
        </p:txBody>
      </p:sp>
      <p:sp>
        <p:nvSpPr>
          <p:cNvPr id="19" name="TextBox 3"/>
          <p:cNvSpPr txBox="1">
            <a:spLocks noChangeArrowheads="1"/>
          </p:cNvSpPr>
          <p:nvPr/>
        </p:nvSpPr>
        <p:spPr bwMode="auto">
          <a:xfrm>
            <a:off x="241283" y="71438"/>
            <a:ext cx="8140717" cy="461665"/>
          </a:xfrm>
          <a:prstGeom prst="rect">
            <a:avLst/>
          </a:prstGeom>
          <a:noFill/>
          <a:ln>
            <a:noFill/>
          </a:ln>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auto">
              <a:spcBef>
                <a:spcPts val="0"/>
              </a:spcBef>
              <a:spcAft>
                <a:spcPts val="0"/>
              </a:spcAft>
              <a:defRPr/>
            </a:pPr>
            <a:r>
              <a:rPr lang="en-US" sz="2400" b="1" dirty="0" smtClean="0">
                <a:solidFill>
                  <a:srgbClr val="7030A0"/>
                </a:solidFill>
                <a:latin typeface="Times New Roman" pitchFamily="18" charset="0"/>
                <a:cs typeface="Times New Roman" pitchFamily="18" charset="0"/>
              </a:rPr>
              <a:t>Mechanism and targets of topically applied compounds</a:t>
            </a:r>
            <a:endParaRPr lang="en-US" sz="2400" b="1" dirty="0">
              <a:solidFill>
                <a:srgbClr val="7030A0"/>
              </a:solidFill>
              <a:latin typeface="Times New Roman" pitchFamily="18" charset="0"/>
              <a:cs typeface="Times New Roman" pitchFamily="18" charset="0"/>
            </a:endParaRPr>
          </a:p>
        </p:txBody>
      </p:sp>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24" t="19963" r="11995" b="36007"/>
          <a:stretch/>
        </p:blipFill>
        <p:spPr bwMode="auto">
          <a:xfrm>
            <a:off x="558222" y="609600"/>
            <a:ext cx="5943600" cy="19162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descr="https://www.tandfonline.com/doi/cover-img/10.1080/ilpr20.v029.i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7157" y="716465"/>
            <a:ext cx="1394567" cy="18116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8" name="Объект 7"/>
          <p:cNvGraphicFramePr>
            <a:graphicFrameLocks noChangeAspect="1"/>
          </p:cNvGraphicFramePr>
          <p:nvPr>
            <p:extLst>
              <p:ext uri="{D42A27DB-BD31-4B8C-83A1-F6EECF244321}">
                <p14:modId xmlns:p14="http://schemas.microsoft.com/office/powerpoint/2010/main" val="3538692196"/>
              </p:ext>
            </p:extLst>
          </p:nvPr>
        </p:nvGraphicFramePr>
        <p:xfrm>
          <a:off x="990600" y="2667000"/>
          <a:ext cx="7391400" cy="3179634"/>
        </p:xfrm>
        <a:graphic>
          <a:graphicData uri="http://schemas.openxmlformats.org/presentationml/2006/ole">
            <mc:AlternateContent xmlns:mc="http://schemas.openxmlformats.org/markup-compatibility/2006">
              <mc:Choice xmlns:v="urn:schemas-microsoft-com:vml" Requires="v">
                <p:oleObj spid="_x0000_s1171" name="CS ChemDraw Drawing" r:id="rId5" imgW="7294943" imgH="3139093" progId="ChemDraw.Document.6.0">
                  <p:embed/>
                </p:oleObj>
              </mc:Choice>
              <mc:Fallback>
                <p:oleObj name="CS ChemDraw Drawing" r:id="rId5" imgW="7294943" imgH="3139093" progId="ChemDraw.Document.6.0">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667000"/>
                        <a:ext cx="7391400" cy="3179634"/>
                      </a:xfrm>
                      <a:prstGeom prst="rect">
                        <a:avLst/>
                      </a:prstGeom>
                      <a:noFill/>
                      <a:ln>
                        <a:noFill/>
                      </a:ln>
                      <a:effectLst/>
                    </p:spPr>
                  </p:pic>
                </p:oleObj>
              </mc:Fallback>
            </mc:AlternateContent>
          </a:graphicData>
        </a:graphic>
      </p:graphicFrame>
      <p:pic>
        <p:nvPicPr>
          <p:cNvPr id="12" name="Picture 3"/>
          <p:cNvPicPr>
            <a:picLocks noChangeAspect="1"/>
          </p:cNvPicPr>
          <p:nvPr/>
        </p:nvPicPr>
        <p:blipFill rotWithShape="1">
          <a:blip r:embed="rId7" cstate="print">
            <a:extLst>
              <a:ext uri="{28A0092B-C50C-407E-A947-70E740481C1C}">
                <a14:useLocalDpi xmlns:a14="http://schemas.microsoft.com/office/drawing/2010/main" val="0"/>
              </a:ext>
            </a:extLst>
          </a:blip>
          <a:srcRect t="13636" b="22544"/>
          <a:stretch/>
        </p:blipFill>
        <p:spPr>
          <a:xfrm>
            <a:off x="2" y="6324600"/>
            <a:ext cx="9136918" cy="533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76200" y="762000"/>
            <a:ext cx="3297621" cy="17289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graphicFrame>
        <p:nvGraphicFramePr>
          <p:cNvPr id="6" name="Схема 5"/>
          <p:cNvGraphicFramePr/>
          <p:nvPr>
            <p:extLst>
              <p:ext uri="{D42A27DB-BD31-4B8C-83A1-F6EECF244321}">
                <p14:modId xmlns:p14="http://schemas.microsoft.com/office/powerpoint/2010/main" val="2790495091"/>
              </p:ext>
            </p:extLst>
          </p:nvPr>
        </p:nvGraphicFramePr>
        <p:xfrm>
          <a:off x="241284" y="533400"/>
          <a:ext cx="8750316"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2827547909"/>
              </p:ext>
            </p:extLst>
          </p:nvPr>
        </p:nvGraphicFramePr>
        <p:xfrm>
          <a:off x="152400" y="819881"/>
          <a:ext cx="3164068" cy="1237519"/>
        </p:xfrm>
        <a:graphic>
          <a:graphicData uri="http://schemas.openxmlformats.org/presentationml/2006/ole">
            <mc:AlternateContent xmlns:mc="http://schemas.openxmlformats.org/markup-compatibility/2006">
              <mc:Choice xmlns:v="urn:schemas-microsoft-com:vml" Requires="v">
                <p:oleObj spid="_x0000_s28723" name="CS ChemDraw Drawing" r:id="rId8" imgW="4038374" imgH="1579780" progId="ChemDraw.Document.6.0">
                  <p:embed/>
                </p:oleObj>
              </mc:Choice>
              <mc:Fallback>
                <p:oleObj name="CS ChemDraw Drawing" r:id="rId8" imgW="4038374" imgH="1579780" progId="ChemDraw.Document.6.0">
                  <p:embed/>
                  <p:pic>
                    <p:nvPicPr>
                      <p:cNvPr id="0" name=""/>
                      <p:cNvPicPr/>
                      <p:nvPr/>
                    </p:nvPicPr>
                    <p:blipFill>
                      <a:blip r:embed="rId9"/>
                      <a:stretch>
                        <a:fillRect/>
                      </a:stretch>
                    </p:blipFill>
                    <p:spPr>
                      <a:xfrm>
                        <a:off x="152400" y="819881"/>
                        <a:ext cx="3164068" cy="1237519"/>
                      </a:xfrm>
                      <a:prstGeom prst="rect">
                        <a:avLst/>
                      </a:prstGeom>
                    </p:spPr>
                  </p:pic>
                </p:oleObj>
              </mc:Fallback>
            </mc:AlternateContent>
          </a:graphicData>
        </a:graphic>
      </p:graphicFrame>
      <p:sp>
        <p:nvSpPr>
          <p:cNvPr id="8" name="TextBox 3"/>
          <p:cNvSpPr txBox="1">
            <a:spLocks noChangeArrowheads="1"/>
          </p:cNvSpPr>
          <p:nvPr/>
        </p:nvSpPr>
        <p:spPr bwMode="auto">
          <a:xfrm>
            <a:off x="241283" y="71438"/>
            <a:ext cx="8140717" cy="523220"/>
          </a:xfrm>
          <a:prstGeom prst="rect">
            <a:avLst/>
          </a:prstGeom>
          <a:noFill/>
          <a:ln>
            <a:noFill/>
          </a:ln>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auto">
              <a:spcBef>
                <a:spcPts val="0"/>
              </a:spcBef>
              <a:spcAft>
                <a:spcPts val="0"/>
              </a:spcAft>
              <a:defRPr/>
            </a:pPr>
            <a:r>
              <a:rPr lang="en-US" sz="2800" b="1" dirty="0" smtClean="0">
                <a:solidFill>
                  <a:srgbClr val="7030A0"/>
                </a:solidFill>
                <a:latin typeface="Times New Roman" pitchFamily="18" charset="0"/>
                <a:cs typeface="Times New Roman" pitchFamily="18" charset="0"/>
              </a:rPr>
              <a:t>Stages </a:t>
            </a:r>
            <a:r>
              <a:rPr lang="en-US" sz="2800" b="1" dirty="0">
                <a:solidFill>
                  <a:srgbClr val="7030A0"/>
                </a:solidFill>
                <a:latin typeface="Times New Roman" pitchFamily="18" charset="0"/>
                <a:cs typeface="Times New Roman" pitchFamily="18" charset="0"/>
              </a:rPr>
              <a:t>of the </a:t>
            </a:r>
            <a:r>
              <a:rPr lang="en-US" sz="2800" b="1" dirty="0" smtClean="0">
                <a:solidFill>
                  <a:srgbClr val="7030A0"/>
                </a:solidFill>
                <a:latin typeface="Times New Roman" pitchFamily="18" charset="0"/>
                <a:cs typeface="Times New Roman" pitchFamily="18" charset="0"/>
              </a:rPr>
              <a:t>study</a:t>
            </a:r>
            <a:endParaRPr lang="en-US" sz="2800" b="1" dirty="0">
              <a:solidFill>
                <a:srgbClr val="7030A0"/>
              </a:solidFill>
              <a:latin typeface="Times New Roman" pitchFamily="18" charset="0"/>
              <a:cs typeface="Times New Roman" pitchFamily="18" charset="0"/>
            </a:endParaRPr>
          </a:p>
        </p:txBody>
      </p:sp>
      <p:sp>
        <p:nvSpPr>
          <p:cNvPr id="9" name="Номер слайда 2"/>
          <p:cNvSpPr txBox="1">
            <a:spLocks/>
          </p:cNvSpPr>
          <p:nvPr/>
        </p:nvSpPr>
        <p:spPr>
          <a:xfrm>
            <a:off x="8610600" y="101447"/>
            <a:ext cx="461963" cy="365125"/>
          </a:xfrm>
          <a:prstGeom prst="rect">
            <a:avLst/>
          </a:prstGeom>
          <a:solidFill>
            <a:schemeClr val="bg1">
              <a:lumMod val="85000"/>
            </a:schemeClr>
          </a:solidFill>
          <a:ln>
            <a:solidFill>
              <a:schemeClr val="bg1">
                <a:lumMod val="65000"/>
              </a:schemeClr>
            </a:solidFill>
          </a:ln>
        </p:spPr>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fontAlgn="auto" hangingPunct="1">
              <a:spcBef>
                <a:spcPts val="0"/>
              </a:spcBef>
              <a:spcAft>
                <a:spcPts val="0"/>
              </a:spcAft>
              <a:defRPr/>
            </a:pPr>
            <a:r>
              <a:rPr lang="en-US" altLang="ru-RU" b="1" dirty="0" smtClean="0">
                <a:latin typeface="Times New Roman" panose="02020603050405020304" pitchFamily="18" charset="0"/>
                <a:cs typeface="Times New Roman" panose="02020603050405020304" pitchFamily="18" charset="0"/>
              </a:rPr>
              <a:t>7</a:t>
            </a:r>
            <a:endParaRPr lang="ru-RU" altLang="ru-RU" b="1" dirty="0">
              <a:latin typeface="Times New Roman" panose="02020603050405020304" pitchFamily="18" charset="0"/>
              <a:cs typeface="Times New Roman" panose="02020603050405020304" pitchFamily="18" charset="0"/>
            </a:endParaRPr>
          </a:p>
        </p:txBody>
      </p:sp>
      <p:graphicFrame>
        <p:nvGraphicFramePr>
          <p:cNvPr id="10" name="Объект 9"/>
          <p:cNvGraphicFramePr>
            <a:graphicFrameLocks noChangeAspect="1"/>
          </p:cNvGraphicFramePr>
          <p:nvPr>
            <p:extLst>
              <p:ext uri="{D42A27DB-BD31-4B8C-83A1-F6EECF244321}">
                <p14:modId xmlns:p14="http://schemas.microsoft.com/office/powerpoint/2010/main" val="916694339"/>
              </p:ext>
            </p:extLst>
          </p:nvPr>
        </p:nvGraphicFramePr>
        <p:xfrm>
          <a:off x="1136658" y="5334000"/>
          <a:ext cx="463542" cy="751482"/>
        </p:xfrm>
        <a:graphic>
          <a:graphicData uri="http://schemas.openxmlformats.org/presentationml/2006/ole">
            <mc:AlternateContent xmlns:mc="http://schemas.openxmlformats.org/markup-compatibility/2006">
              <mc:Choice xmlns:v="urn:schemas-microsoft-com:vml" Requires="v">
                <p:oleObj spid="_x0000_s28724" name="CS ChemDraw Drawing" r:id="rId10" imgW="676277" imgH="1096901" progId="ChemDraw.Document.6.0">
                  <p:embed/>
                </p:oleObj>
              </mc:Choice>
              <mc:Fallback>
                <p:oleObj name="CS ChemDraw Drawing" r:id="rId10" imgW="676277" imgH="1096901" progId="ChemDraw.Document.6.0">
                  <p:embed/>
                  <p:pic>
                    <p:nvPicPr>
                      <p:cNvPr id="0" name="Объект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6658" y="5334000"/>
                        <a:ext cx="463542" cy="751482"/>
                      </a:xfrm>
                      <a:prstGeom prst="rect">
                        <a:avLst/>
                      </a:prstGeom>
                      <a:noFill/>
                      <a:ln>
                        <a:noFill/>
                      </a:ln>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428347635"/>
              </p:ext>
            </p:extLst>
          </p:nvPr>
        </p:nvGraphicFramePr>
        <p:xfrm>
          <a:off x="3054343" y="4267200"/>
          <a:ext cx="603258" cy="607181"/>
        </p:xfrm>
        <a:graphic>
          <a:graphicData uri="http://schemas.openxmlformats.org/presentationml/2006/ole">
            <mc:AlternateContent xmlns:mc="http://schemas.openxmlformats.org/markup-compatibility/2006">
              <mc:Choice xmlns:v="urn:schemas-microsoft-com:vml" Requires="v">
                <p:oleObj spid="_x0000_s28725" name="CS ChemDraw Drawing" r:id="rId12" imgW="1220552" imgH="1228044" progId="ChemDraw.Document.6.0">
                  <p:embed/>
                </p:oleObj>
              </mc:Choice>
              <mc:Fallback>
                <p:oleObj name="CS ChemDraw Drawing" r:id="rId12" imgW="1220552" imgH="1228044" progId="ChemDraw.Document.6.0">
                  <p:embed/>
                  <p:pic>
                    <p:nvPicPr>
                      <p:cNvPr id="0" name=""/>
                      <p:cNvPicPr/>
                      <p:nvPr/>
                    </p:nvPicPr>
                    <p:blipFill>
                      <a:blip r:embed="rId13"/>
                      <a:stretch>
                        <a:fillRect/>
                      </a:stretch>
                    </p:blipFill>
                    <p:spPr>
                      <a:xfrm>
                        <a:off x="3054343" y="4267200"/>
                        <a:ext cx="603258" cy="607181"/>
                      </a:xfrm>
                      <a:prstGeom prst="rect">
                        <a:avLst/>
                      </a:prstGeom>
                    </p:spPr>
                  </p:pic>
                </p:oleObj>
              </mc:Fallback>
            </mc:AlternateContent>
          </a:graphicData>
        </a:graphic>
      </p:graphicFrame>
      <p:sp>
        <p:nvSpPr>
          <p:cNvPr id="12" name="TextBox 11"/>
          <p:cNvSpPr txBox="1"/>
          <p:nvPr/>
        </p:nvSpPr>
        <p:spPr>
          <a:xfrm>
            <a:off x="2362201" y="5509736"/>
            <a:ext cx="194944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Liposome preparation containing verbenone hydrazones and pyrene </a:t>
            </a:r>
            <a:endParaRPr lang="ru-RU" sz="1400" b="1" dirty="0">
              <a:latin typeface="Times New Roman" panose="02020603050405020304" pitchFamily="18" charset="0"/>
              <a:cs typeface="Times New Roman" panose="02020603050405020304" pitchFamily="18" charset="0"/>
            </a:endParaRPr>
          </a:p>
        </p:txBody>
      </p:sp>
      <p:sp>
        <p:nvSpPr>
          <p:cNvPr id="13" name="Стрелка вниз 12"/>
          <p:cNvSpPr/>
          <p:nvPr/>
        </p:nvSpPr>
        <p:spPr>
          <a:xfrm>
            <a:off x="3184521" y="5005864"/>
            <a:ext cx="304800" cy="404336"/>
          </a:xfrm>
          <a:prstGeom prst="downArrow">
            <a:avLst/>
          </a:prstGeom>
          <a:solidFill>
            <a:schemeClr val="bg1">
              <a:lumMod val="85000"/>
            </a:schemeClr>
          </a:solidFill>
          <a:ln>
            <a:noFill/>
          </a:ln>
          <a:scene3d>
            <a:camera prst="orthographicFront">
              <a:rot lat="0" lon="0" rev="0"/>
            </a:camera>
            <a:lightRig rig="balanced" dir="tr"/>
          </a:scene3d>
          <a:sp3d prstMaterial="matte">
            <a:bevelT w="19050" h="38100"/>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graphicFrame>
        <p:nvGraphicFramePr>
          <p:cNvPr id="14" name="Объект 13"/>
          <p:cNvGraphicFramePr>
            <a:graphicFrameLocks noChangeAspect="1"/>
          </p:cNvGraphicFramePr>
          <p:nvPr>
            <p:extLst>
              <p:ext uri="{D42A27DB-BD31-4B8C-83A1-F6EECF244321}">
                <p14:modId xmlns:p14="http://schemas.microsoft.com/office/powerpoint/2010/main" val="1627279174"/>
              </p:ext>
            </p:extLst>
          </p:nvPr>
        </p:nvGraphicFramePr>
        <p:xfrm>
          <a:off x="4876800" y="3505200"/>
          <a:ext cx="685800" cy="768329"/>
        </p:xfrm>
        <a:graphic>
          <a:graphicData uri="http://schemas.openxmlformats.org/presentationml/2006/ole">
            <mc:AlternateContent xmlns:mc="http://schemas.openxmlformats.org/markup-compatibility/2006">
              <mc:Choice xmlns:v="urn:schemas-microsoft-com:vml" Requires="v">
                <p:oleObj spid="_x0000_s28726" name="CS ChemDraw Drawing" r:id="rId14" imgW="1490231" imgH="1669988" progId="ChemDraw.Document.6.0">
                  <p:embed/>
                </p:oleObj>
              </mc:Choice>
              <mc:Fallback>
                <p:oleObj name="CS ChemDraw Drawing" r:id="rId14" imgW="1490231" imgH="1669988" progId="ChemDraw.Document.6.0">
                  <p:embed/>
                  <p:pic>
                    <p:nvPicPr>
                      <p:cNvPr id="0" name=""/>
                      <p:cNvPicPr/>
                      <p:nvPr/>
                    </p:nvPicPr>
                    <p:blipFill>
                      <a:blip r:embed="rId15"/>
                      <a:stretch>
                        <a:fillRect/>
                      </a:stretch>
                    </p:blipFill>
                    <p:spPr>
                      <a:xfrm>
                        <a:off x="4876800" y="3505200"/>
                        <a:ext cx="685800" cy="768329"/>
                      </a:xfrm>
                      <a:prstGeom prst="rect">
                        <a:avLst/>
                      </a:prstGeom>
                    </p:spPr>
                  </p:pic>
                </p:oleObj>
              </mc:Fallback>
            </mc:AlternateContent>
          </a:graphicData>
        </a:graphic>
      </p:graphicFrame>
      <p:sp>
        <p:nvSpPr>
          <p:cNvPr id="15" name="Стрелка вниз 14"/>
          <p:cNvSpPr/>
          <p:nvPr/>
        </p:nvSpPr>
        <p:spPr>
          <a:xfrm>
            <a:off x="5181600" y="4343400"/>
            <a:ext cx="304800" cy="404336"/>
          </a:xfrm>
          <a:prstGeom prst="downArrow">
            <a:avLst/>
          </a:prstGeom>
          <a:solidFill>
            <a:schemeClr val="bg1">
              <a:lumMod val="85000"/>
            </a:schemeClr>
          </a:solidFill>
          <a:ln>
            <a:noFill/>
          </a:ln>
          <a:scene3d>
            <a:camera prst="orthographicFront">
              <a:rot lat="0" lon="0" rev="0"/>
            </a:camera>
            <a:lightRig rig="balanced" dir="tr"/>
          </a:scene3d>
          <a:sp3d prstMaterial="matte">
            <a:bevelT w="19050" h="38100"/>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16" name="TextBox 15"/>
          <p:cNvSpPr txBox="1"/>
          <p:nvPr/>
        </p:nvSpPr>
        <p:spPr>
          <a:xfrm>
            <a:off x="4464041" y="4923472"/>
            <a:ext cx="194944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Isolation of lipids from rat stratum corneum </a:t>
            </a:r>
            <a:endParaRPr lang="ru-RU" sz="1400" b="1" dirty="0">
              <a:latin typeface="Times New Roman" panose="02020603050405020304" pitchFamily="18" charset="0"/>
              <a:cs typeface="Times New Roman" panose="02020603050405020304" pitchFamily="18" charset="0"/>
            </a:endParaRPr>
          </a:p>
        </p:txBody>
      </p:sp>
      <p:graphicFrame>
        <p:nvGraphicFramePr>
          <p:cNvPr id="17" name="Объект 16"/>
          <p:cNvGraphicFramePr>
            <a:graphicFrameLocks noChangeAspect="1"/>
          </p:cNvGraphicFramePr>
          <p:nvPr>
            <p:extLst>
              <p:ext uri="{D42A27DB-BD31-4B8C-83A1-F6EECF244321}">
                <p14:modId xmlns:p14="http://schemas.microsoft.com/office/powerpoint/2010/main" val="3654220661"/>
              </p:ext>
            </p:extLst>
          </p:nvPr>
        </p:nvGraphicFramePr>
        <p:xfrm>
          <a:off x="6804991" y="3204898"/>
          <a:ext cx="1196009" cy="681302"/>
        </p:xfrm>
        <a:graphic>
          <a:graphicData uri="http://schemas.openxmlformats.org/presentationml/2006/ole">
            <mc:AlternateContent xmlns:mc="http://schemas.openxmlformats.org/markup-compatibility/2006">
              <mc:Choice xmlns:v="urn:schemas-microsoft-com:vml" Requires="v">
                <p:oleObj spid="_x0000_s28727" name="CS ChemDraw Drawing" r:id="rId16" imgW="1526541" imgH="869864" progId="ChemDraw.Document.6.0">
                  <p:embed/>
                </p:oleObj>
              </mc:Choice>
              <mc:Fallback>
                <p:oleObj name="CS ChemDraw Drawing" r:id="rId16" imgW="1526541" imgH="869864" progId="ChemDraw.Document.6.0">
                  <p:embed/>
                  <p:pic>
                    <p:nvPicPr>
                      <p:cNvPr id="0" name=""/>
                      <p:cNvPicPr/>
                      <p:nvPr/>
                    </p:nvPicPr>
                    <p:blipFill>
                      <a:blip r:embed="rId17"/>
                      <a:stretch>
                        <a:fillRect/>
                      </a:stretch>
                    </p:blipFill>
                    <p:spPr>
                      <a:xfrm>
                        <a:off x="6804991" y="3204898"/>
                        <a:ext cx="1196009" cy="681302"/>
                      </a:xfrm>
                      <a:prstGeom prst="rect">
                        <a:avLst/>
                      </a:prstGeom>
                    </p:spPr>
                  </p:pic>
                </p:oleObj>
              </mc:Fallback>
            </mc:AlternateContent>
          </a:graphicData>
        </a:graphic>
      </p:graphicFrame>
      <p:sp>
        <p:nvSpPr>
          <p:cNvPr id="18" name="Стрелка вниз 17"/>
          <p:cNvSpPr/>
          <p:nvPr/>
        </p:nvSpPr>
        <p:spPr>
          <a:xfrm>
            <a:off x="7315200" y="3939064"/>
            <a:ext cx="304800" cy="404336"/>
          </a:xfrm>
          <a:prstGeom prst="downArrow">
            <a:avLst/>
          </a:prstGeom>
          <a:solidFill>
            <a:schemeClr val="bg1">
              <a:lumMod val="85000"/>
            </a:schemeClr>
          </a:solidFill>
          <a:ln>
            <a:noFill/>
          </a:ln>
          <a:scene3d>
            <a:camera prst="orthographicFront">
              <a:rot lat="0" lon="0" rev="0"/>
            </a:camera>
            <a:lightRig rig="balanced" dir="tr"/>
          </a:scene3d>
          <a:sp3d prstMaterial="matte">
            <a:bevelT w="19050" h="38100"/>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19" name="TextBox 18"/>
          <p:cNvSpPr txBox="1"/>
          <p:nvPr/>
        </p:nvSpPr>
        <p:spPr>
          <a:xfrm>
            <a:off x="6705600" y="4505980"/>
            <a:ext cx="156844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Investigation of analgesic activity</a:t>
            </a:r>
            <a:endParaRPr lang="ru-RU" sz="14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401268" y="2133600"/>
            <a:ext cx="2622385" cy="307777"/>
          </a:xfrm>
          <a:prstGeom prst="rect">
            <a:avLst/>
          </a:prstGeom>
          <a:no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R = H, Br, Cl, C(CH</a:t>
            </a:r>
            <a:r>
              <a:rPr lang="en-US" sz="1400" b="1" baseline="-25000" dirty="0" smtClean="0">
                <a:latin typeface="Times New Roman" panose="02020603050405020304" pitchFamily="18" charset="0"/>
                <a:cs typeface="Times New Roman" panose="02020603050405020304" pitchFamily="18" charset="0"/>
              </a:rPr>
              <a:t>3</a:t>
            </a:r>
            <a:r>
              <a:rPr lang="en-US" sz="1400" b="1" dirty="0" smtClean="0">
                <a:latin typeface="Times New Roman" panose="02020603050405020304" pitchFamily="18" charset="0"/>
                <a:cs typeface="Times New Roman" panose="02020603050405020304" pitchFamily="18" charset="0"/>
              </a:rPr>
              <a:t>)</a:t>
            </a:r>
            <a:r>
              <a:rPr lang="en-US" sz="1400" b="1" baseline="-25000" dirty="0" smtClean="0">
                <a:latin typeface="Times New Roman" panose="02020603050405020304" pitchFamily="18" charset="0"/>
                <a:cs typeface="Times New Roman" panose="02020603050405020304" pitchFamily="18" charset="0"/>
              </a:rPr>
              <a:t>3</a:t>
            </a:r>
            <a:r>
              <a:rPr lang="en-US" sz="1400" b="1" dirty="0" smtClean="0">
                <a:latin typeface="Times New Roman" panose="02020603050405020304" pitchFamily="18" charset="0"/>
                <a:cs typeface="Times New Roman" panose="02020603050405020304" pitchFamily="18" charset="0"/>
              </a:rPr>
              <a:t>, O‒C</a:t>
            </a:r>
            <a:r>
              <a:rPr lang="en-US" sz="1400" b="1" baseline="-25000" dirty="0" smtClean="0">
                <a:latin typeface="Times New Roman" panose="02020603050405020304" pitchFamily="18" charset="0"/>
                <a:cs typeface="Times New Roman" panose="02020603050405020304" pitchFamily="18" charset="0"/>
              </a:rPr>
              <a:t>6</a:t>
            </a:r>
            <a:r>
              <a:rPr lang="en-US" sz="1400" b="1" dirty="0" smtClean="0">
                <a:latin typeface="Times New Roman" panose="02020603050405020304" pitchFamily="18" charset="0"/>
                <a:cs typeface="Times New Roman" panose="02020603050405020304" pitchFamily="18" charset="0"/>
              </a:rPr>
              <a:t>H</a:t>
            </a:r>
            <a:r>
              <a:rPr lang="en-US" sz="1400" b="1" baseline="-25000" dirty="0" smtClean="0">
                <a:latin typeface="Times New Roman" panose="02020603050405020304" pitchFamily="18" charset="0"/>
                <a:cs typeface="Times New Roman" panose="02020603050405020304" pitchFamily="18" charset="0"/>
              </a:rPr>
              <a:t>5</a:t>
            </a:r>
            <a:endParaRPr lang="ru-RU" sz="1400" b="1" baseline="-25000" dirty="0">
              <a:latin typeface="Times New Roman" panose="02020603050405020304" pitchFamily="18" charset="0"/>
              <a:cs typeface="Times New Roman" panose="02020603050405020304" pitchFamily="18" charset="0"/>
            </a:endParaRPr>
          </a:p>
        </p:txBody>
      </p:sp>
      <p:pic>
        <p:nvPicPr>
          <p:cNvPr id="21" name="Picture 3"/>
          <p:cNvPicPr>
            <a:picLocks noChangeAspect="1"/>
          </p:cNvPicPr>
          <p:nvPr/>
        </p:nvPicPr>
        <p:blipFill rotWithShape="1">
          <a:blip r:embed="rId18" cstate="print">
            <a:extLst>
              <a:ext uri="{28A0092B-C50C-407E-A947-70E740481C1C}">
                <a14:useLocalDpi xmlns:a14="http://schemas.microsoft.com/office/drawing/2010/main" val="0"/>
              </a:ext>
            </a:extLst>
          </a:blip>
          <a:srcRect t="13636" b="22544"/>
          <a:stretch/>
        </p:blipFill>
        <p:spPr>
          <a:xfrm>
            <a:off x="2" y="6324600"/>
            <a:ext cx="9136918" cy="533400"/>
          </a:xfrm>
          <a:prstGeom prst="rect">
            <a:avLst/>
          </a:prstGeom>
        </p:spPr>
      </p:pic>
    </p:spTree>
    <p:extLst>
      <p:ext uri="{BB962C8B-B14F-4D97-AF65-F5344CB8AC3E}">
        <p14:creationId xmlns:p14="http://schemas.microsoft.com/office/powerpoint/2010/main" val="2017078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304800" y="2819400"/>
            <a:ext cx="8610600" cy="3276600"/>
          </a:xfrm>
          <a:prstGeom prst="roundRect">
            <a:avLst/>
          </a:prstGeom>
          <a:gradFill>
            <a:gsLst>
              <a:gs pos="28000">
                <a:schemeClr val="accent2">
                  <a:tint val="18000"/>
                  <a:satMod val="120000"/>
                  <a:lumMod val="88000"/>
                  <a:alpha val="0"/>
                </a:schemeClr>
              </a:gs>
              <a:gs pos="100000">
                <a:schemeClr val="accent2">
                  <a:tint val="40000"/>
                  <a:satMod val="100000"/>
                  <a:lumMod val="78000"/>
                </a:schemeClr>
              </a:gs>
            </a:gsLst>
          </a:gra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dirty="0"/>
          </a:p>
        </p:txBody>
      </p:sp>
      <p:sp>
        <p:nvSpPr>
          <p:cNvPr id="2" name="TextBox 1"/>
          <p:cNvSpPr txBox="1"/>
          <p:nvPr/>
        </p:nvSpPr>
        <p:spPr>
          <a:xfrm>
            <a:off x="152400" y="130175"/>
            <a:ext cx="8686800" cy="707886"/>
          </a:xfrm>
          <a:prstGeom prst="rect">
            <a:avLst/>
          </a:prstGeom>
          <a:noFill/>
        </p:spPr>
        <p:txBody>
          <a:bodyPr>
            <a:spAutoFit/>
          </a:bodyPr>
          <a:lstStyle/>
          <a:p>
            <a:pPr algn="ctr" fontAlgn="auto">
              <a:spcBef>
                <a:spcPts val="0"/>
              </a:spcBef>
              <a:spcAft>
                <a:spcPts val="0"/>
              </a:spcAft>
              <a:defRPr/>
            </a:pPr>
            <a:r>
              <a:rPr lang="en-US" sz="2000" b="1" dirty="0" smtClean="0">
                <a:solidFill>
                  <a:schemeClr val="bg2">
                    <a:lumMod val="25000"/>
                  </a:schemeClr>
                </a:solidFill>
                <a:latin typeface="Times New Roman" pitchFamily="18" charset="0"/>
                <a:cs typeface="Times New Roman" pitchFamily="18" charset="0"/>
              </a:rPr>
              <a:t>Investigation</a:t>
            </a:r>
            <a:r>
              <a:rPr lang="ru-RU" sz="2000" b="1" dirty="0" smtClean="0">
                <a:solidFill>
                  <a:schemeClr val="bg2">
                    <a:lumMod val="25000"/>
                  </a:schemeClr>
                </a:solidFill>
                <a:latin typeface="Times New Roman" pitchFamily="18" charset="0"/>
                <a:cs typeface="Times New Roman" pitchFamily="18" charset="0"/>
              </a:rPr>
              <a:t> </a:t>
            </a:r>
            <a:r>
              <a:rPr lang="en-US" sz="2000" b="1" dirty="0" smtClean="0">
                <a:solidFill>
                  <a:schemeClr val="bg2">
                    <a:lumMod val="25000"/>
                  </a:schemeClr>
                </a:solidFill>
                <a:latin typeface="Times New Roman" pitchFamily="18" charset="0"/>
                <a:cs typeface="Times New Roman" pitchFamily="18" charset="0"/>
              </a:rPr>
              <a:t>of </a:t>
            </a:r>
            <a:r>
              <a:rPr lang="en-US" sz="2000" b="1" dirty="0" err="1" smtClean="0">
                <a:solidFill>
                  <a:schemeClr val="bg2">
                    <a:lumMod val="25000"/>
                  </a:schemeClr>
                </a:solidFill>
                <a:latin typeface="Times New Roman" pitchFamily="18" charset="0"/>
                <a:cs typeface="Times New Roman" pitchFamily="18" charset="0"/>
              </a:rPr>
              <a:t>hydrazones’</a:t>
            </a:r>
            <a:r>
              <a:rPr lang="en-US" sz="2000" b="1" dirty="0" smtClean="0">
                <a:solidFill>
                  <a:schemeClr val="bg2">
                    <a:lumMod val="25000"/>
                  </a:schemeClr>
                </a:solidFill>
                <a:latin typeface="Times New Roman" pitchFamily="18" charset="0"/>
                <a:cs typeface="Times New Roman" pitchFamily="18" charset="0"/>
              </a:rPr>
              <a:t> influence on membrane permeability using method of fluorescence probe</a:t>
            </a:r>
            <a:endParaRPr lang="ru-RU" sz="2000" b="1" dirty="0">
              <a:solidFill>
                <a:schemeClr val="bg2">
                  <a:lumMod val="25000"/>
                </a:schemeClr>
              </a:solidFill>
              <a:latin typeface="Times New Roman" pitchFamily="18" charset="0"/>
              <a:cs typeface="Times New Roman" pitchFamily="18" charset="0"/>
            </a:endParaRPr>
          </a:p>
        </p:txBody>
      </p:sp>
      <p:graphicFrame>
        <p:nvGraphicFramePr>
          <p:cNvPr id="8" name="Схема 7"/>
          <p:cNvGraphicFramePr/>
          <p:nvPr>
            <p:extLst>
              <p:ext uri="{D42A27DB-BD31-4B8C-83A1-F6EECF244321}">
                <p14:modId xmlns:p14="http://schemas.microsoft.com/office/powerpoint/2010/main" val="2196011893"/>
              </p:ext>
            </p:extLst>
          </p:nvPr>
        </p:nvGraphicFramePr>
        <p:xfrm>
          <a:off x="152400" y="838200"/>
          <a:ext cx="88392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6370" name="Object 2"/>
          <p:cNvGraphicFramePr>
            <a:graphicFrameLocks noChangeAspect="1"/>
          </p:cNvGraphicFramePr>
          <p:nvPr/>
        </p:nvGraphicFramePr>
        <p:xfrm>
          <a:off x="762000" y="3962400"/>
          <a:ext cx="666750" cy="1060450"/>
        </p:xfrm>
        <a:graphic>
          <a:graphicData uri="http://schemas.openxmlformats.org/presentationml/2006/ole">
            <mc:AlternateContent xmlns:mc="http://schemas.openxmlformats.org/markup-compatibility/2006">
              <mc:Choice xmlns:v="urn:schemas-microsoft-com:vml" Requires="v">
                <p:oleObj spid="_x0000_s21655" name="CS ChemDraw Drawing" r:id="rId8" imgW="438370" imgH="697408" progId="ChemDraw.Document.6.0">
                  <p:embed/>
                </p:oleObj>
              </mc:Choice>
              <mc:Fallback>
                <p:oleObj name="CS ChemDraw Drawing" r:id="rId8" imgW="438370" imgH="697408" progId="ChemDraw.Document.6.0">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3962400"/>
                        <a:ext cx="666750"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6378" name="Picture 13" descr="Картинки по запросу"/>
          <p:cNvPicPr>
            <a:picLocks noChangeAspect="1" noChangeArrowheads="1"/>
          </p:cNvPicPr>
          <p:nvPr/>
        </p:nvPicPr>
        <p:blipFill>
          <a:blip r:embed="rId10" cstate="print"/>
          <a:srcRect b="9933"/>
          <a:stretch>
            <a:fillRect/>
          </a:stretch>
        </p:blipFill>
        <p:spPr bwMode="auto">
          <a:xfrm>
            <a:off x="3505200" y="3124200"/>
            <a:ext cx="1784350" cy="2514600"/>
          </a:xfrm>
          <a:prstGeom prst="rect">
            <a:avLst/>
          </a:prstGeom>
          <a:noFill/>
          <a:ln w="9525">
            <a:noFill/>
            <a:miter lim="800000"/>
            <a:headEnd/>
            <a:tailEnd/>
          </a:ln>
        </p:spPr>
      </p:pic>
      <p:graphicFrame>
        <p:nvGraphicFramePr>
          <p:cNvPr id="186371" name="Object 3"/>
          <p:cNvGraphicFramePr>
            <a:graphicFrameLocks noChangeAspect="1"/>
          </p:cNvGraphicFramePr>
          <p:nvPr/>
        </p:nvGraphicFramePr>
        <p:xfrm>
          <a:off x="1524000" y="2895600"/>
          <a:ext cx="382588" cy="533400"/>
        </p:xfrm>
        <a:graphic>
          <a:graphicData uri="http://schemas.openxmlformats.org/presentationml/2006/ole">
            <mc:AlternateContent xmlns:mc="http://schemas.openxmlformats.org/markup-compatibility/2006">
              <mc:Choice xmlns:v="urn:schemas-microsoft-com:vml" Requires="v">
                <p:oleObj spid="_x0000_s21656" name="ChemSketch" r:id="rId11" imgW="1252800" imgH="1746360" progId="ACD.ChemSketch.20">
                  <p:embed/>
                </p:oleObj>
              </mc:Choice>
              <mc:Fallback>
                <p:oleObj name="ChemSketch" r:id="rId11" imgW="1252800" imgH="1746360" progId="ACD.ChemSketch.20">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2895600"/>
                        <a:ext cx="38258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372" name="Object 4"/>
          <p:cNvGraphicFramePr>
            <a:graphicFrameLocks noChangeAspect="1"/>
          </p:cNvGraphicFramePr>
          <p:nvPr/>
        </p:nvGraphicFramePr>
        <p:xfrm>
          <a:off x="6286500" y="3962400"/>
          <a:ext cx="647700" cy="1066800"/>
        </p:xfrm>
        <a:graphic>
          <a:graphicData uri="http://schemas.openxmlformats.org/presentationml/2006/ole">
            <mc:AlternateContent xmlns:mc="http://schemas.openxmlformats.org/markup-compatibility/2006">
              <mc:Choice xmlns:v="urn:schemas-microsoft-com:vml" Requires="v">
                <p:oleObj spid="_x0000_s21657" name="CS ChemDraw Drawing" r:id="rId13" imgW="865015" imgH="1423242" progId="ChemDraw.Document.6.0">
                  <p:embed/>
                </p:oleObj>
              </mc:Choice>
              <mc:Fallback>
                <p:oleObj name="CS ChemDraw Drawing" r:id="rId13" imgW="865015" imgH="1423242" progId="ChemDraw.Document.6.0">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86500" y="3962400"/>
                        <a:ext cx="6477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373" name="Object 5"/>
          <p:cNvGraphicFramePr>
            <a:graphicFrameLocks noChangeAspect="1"/>
          </p:cNvGraphicFramePr>
          <p:nvPr/>
        </p:nvGraphicFramePr>
        <p:xfrm>
          <a:off x="8043863" y="3886200"/>
          <a:ext cx="719137" cy="1143000"/>
        </p:xfrm>
        <a:graphic>
          <a:graphicData uri="http://schemas.openxmlformats.org/presentationml/2006/ole">
            <mc:AlternateContent xmlns:mc="http://schemas.openxmlformats.org/markup-compatibility/2006">
              <mc:Choice xmlns:v="urn:schemas-microsoft-com:vml" Requires="v">
                <p:oleObj spid="_x0000_s21658" name="CS ChemDraw Drawing" r:id="rId15" imgW="438370" imgH="697408" progId="ChemDraw.Document.6.0">
                  <p:embed/>
                </p:oleObj>
              </mc:Choice>
              <mc:Fallback>
                <p:oleObj name="CS ChemDraw Drawing" r:id="rId15" imgW="438370" imgH="697408" progId="ChemDraw.Document.6.0">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43863" y="3886200"/>
                        <a:ext cx="7191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Стрелка вниз 12"/>
          <p:cNvSpPr/>
          <p:nvPr/>
        </p:nvSpPr>
        <p:spPr>
          <a:xfrm>
            <a:off x="990600" y="3352800"/>
            <a:ext cx="152400" cy="533400"/>
          </a:xfrm>
          <a:prstGeom prst="downArrow">
            <a:avLst/>
          </a:prstGeom>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a:p>
        </p:txBody>
      </p:sp>
      <p:sp>
        <p:nvSpPr>
          <p:cNvPr id="186380" name="TextBox 13"/>
          <p:cNvSpPr txBox="1">
            <a:spLocks noChangeArrowheads="1"/>
          </p:cNvSpPr>
          <p:nvPr/>
        </p:nvSpPr>
        <p:spPr bwMode="auto">
          <a:xfrm>
            <a:off x="762000" y="3048000"/>
            <a:ext cx="990600" cy="307777"/>
          </a:xfrm>
          <a:prstGeom prst="rect">
            <a:avLst/>
          </a:prstGeom>
          <a:noFill/>
          <a:ln w="9525">
            <a:noFill/>
            <a:miter lim="800000"/>
            <a:headEnd/>
            <a:tailEnd/>
          </a:ln>
        </p:spPr>
        <p:txBody>
          <a:bodyPr>
            <a:spAutoFit/>
          </a:bodyPr>
          <a:lstStyle/>
          <a:p>
            <a:r>
              <a:rPr lang="en-US" sz="1400" b="1" dirty="0" smtClean="0">
                <a:latin typeface="Palatino Linotype" pitchFamily="18" charset="0"/>
              </a:rPr>
              <a:t>Pyrene</a:t>
            </a:r>
            <a:endParaRPr lang="ru-RU" sz="1400" b="1" dirty="0">
              <a:latin typeface="Palatino Linotype" pitchFamily="18" charset="0"/>
            </a:endParaRPr>
          </a:p>
        </p:txBody>
      </p:sp>
      <p:sp>
        <p:nvSpPr>
          <p:cNvPr id="15" name="Стрелка вправо 14"/>
          <p:cNvSpPr/>
          <p:nvPr/>
        </p:nvSpPr>
        <p:spPr>
          <a:xfrm>
            <a:off x="2362200" y="4343400"/>
            <a:ext cx="1066800" cy="381000"/>
          </a:xfrm>
          <a:prstGeom prst="rightArrow">
            <a:avLst/>
          </a:prstGeom>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a:p>
        </p:txBody>
      </p:sp>
      <p:sp>
        <p:nvSpPr>
          <p:cNvPr id="186382" name="TextBox 15"/>
          <p:cNvSpPr txBox="1">
            <a:spLocks noChangeArrowheads="1"/>
          </p:cNvSpPr>
          <p:nvPr/>
        </p:nvSpPr>
        <p:spPr bwMode="auto">
          <a:xfrm>
            <a:off x="1371600" y="3657600"/>
            <a:ext cx="1828800" cy="646331"/>
          </a:xfrm>
          <a:prstGeom prst="rect">
            <a:avLst/>
          </a:prstGeom>
          <a:noFill/>
          <a:ln w="9525">
            <a:noFill/>
            <a:miter lim="800000"/>
            <a:headEnd/>
            <a:tailEnd/>
          </a:ln>
        </p:spPr>
        <p:txBody>
          <a:bodyPr>
            <a:spAutoFit/>
          </a:bodyPr>
          <a:lstStyle/>
          <a:p>
            <a:pPr algn="ctr"/>
            <a:r>
              <a:rPr lang="en-US" sz="1200" b="1" dirty="0" smtClean="0">
                <a:latin typeface="Palatino Linotype" pitchFamily="18" charset="0"/>
              </a:rPr>
              <a:t>Phospholipids</a:t>
            </a:r>
          </a:p>
          <a:p>
            <a:pPr algn="ctr"/>
            <a:r>
              <a:rPr lang="en-US" sz="1200" b="1" dirty="0" smtClean="0">
                <a:latin typeface="Palatino Linotype" pitchFamily="18" charset="0"/>
              </a:rPr>
              <a:t>Verbenone hydrazones</a:t>
            </a:r>
            <a:endParaRPr lang="ru-RU" sz="1200" b="1" dirty="0" smtClean="0">
              <a:latin typeface="Palatino Linotype" pitchFamily="18" charset="0"/>
            </a:endParaRPr>
          </a:p>
          <a:p>
            <a:pPr algn="ctr"/>
            <a:endParaRPr lang="ru-RU" sz="1200" b="1" dirty="0">
              <a:latin typeface="Palatino Linotype" pitchFamily="18" charset="0"/>
            </a:endParaRPr>
          </a:p>
        </p:txBody>
      </p:sp>
      <p:sp>
        <p:nvSpPr>
          <p:cNvPr id="17" name="Стрелка вниз 16"/>
          <p:cNvSpPr/>
          <p:nvPr/>
        </p:nvSpPr>
        <p:spPr>
          <a:xfrm rot="2460000">
            <a:off x="1336675" y="4084638"/>
            <a:ext cx="152400" cy="649287"/>
          </a:xfrm>
          <a:prstGeom prst="downArrow">
            <a:avLst/>
          </a:prstGeom>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a:p>
        </p:txBody>
      </p:sp>
      <p:sp>
        <p:nvSpPr>
          <p:cNvPr id="18" name="Стрелка вправо 17"/>
          <p:cNvSpPr/>
          <p:nvPr/>
        </p:nvSpPr>
        <p:spPr>
          <a:xfrm>
            <a:off x="5410200" y="4343400"/>
            <a:ext cx="755650" cy="395288"/>
          </a:xfrm>
          <a:prstGeom prst="rightArrow">
            <a:avLst/>
          </a:prstGeom>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a:p>
        </p:txBody>
      </p:sp>
      <p:sp>
        <p:nvSpPr>
          <p:cNvPr id="19" name="Стрелка вправо 18"/>
          <p:cNvSpPr/>
          <p:nvPr/>
        </p:nvSpPr>
        <p:spPr>
          <a:xfrm>
            <a:off x="7092950" y="4343400"/>
            <a:ext cx="755650" cy="395288"/>
          </a:xfrm>
          <a:prstGeom prst="rightArrow">
            <a:avLst/>
          </a:prstGeom>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a:p>
        </p:txBody>
      </p:sp>
      <p:sp>
        <p:nvSpPr>
          <p:cNvPr id="20" name="Стрелка углом вверх 19"/>
          <p:cNvSpPr/>
          <p:nvPr/>
        </p:nvSpPr>
        <p:spPr>
          <a:xfrm flipV="1">
            <a:off x="5943600" y="3505200"/>
            <a:ext cx="685800" cy="304800"/>
          </a:xfrm>
          <a:prstGeom prst="bentUpArrow">
            <a:avLst/>
          </a:prstGeom>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a:p>
        </p:txBody>
      </p:sp>
      <p:sp>
        <p:nvSpPr>
          <p:cNvPr id="186387" name="TextBox 20"/>
          <p:cNvSpPr txBox="1">
            <a:spLocks noChangeArrowheads="1"/>
          </p:cNvSpPr>
          <p:nvPr/>
        </p:nvSpPr>
        <p:spPr bwMode="auto">
          <a:xfrm>
            <a:off x="5943600" y="3197225"/>
            <a:ext cx="990600" cy="307975"/>
          </a:xfrm>
          <a:prstGeom prst="rect">
            <a:avLst/>
          </a:prstGeom>
          <a:noFill/>
          <a:ln w="9525">
            <a:noFill/>
            <a:miter lim="800000"/>
            <a:headEnd/>
            <a:tailEnd/>
          </a:ln>
        </p:spPr>
        <p:txBody>
          <a:bodyPr>
            <a:spAutoFit/>
          </a:bodyPr>
          <a:lstStyle/>
          <a:p>
            <a:r>
              <a:rPr lang="en-US" sz="1400" b="1" dirty="0" smtClean="0">
                <a:latin typeface="Palatino Linotype" pitchFamily="18" charset="0"/>
              </a:rPr>
              <a:t>Water</a:t>
            </a:r>
            <a:endParaRPr lang="ru-RU" sz="1400" b="1" dirty="0">
              <a:latin typeface="Palatino Linotype" pitchFamily="18" charset="0"/>
            </a:endParaRPr>
          </a:p>
        </p:txBody>
      </p:sp>
      <p:sp>
        <p:nvSpPr>
          <p:cNvPr id="186388" name="TextBox 21"/>
          <p:cNvSpPr txBox="1">
            <a:spLocks noChangeArrowheads="1"/>
          </p:cNvSpPr>
          <p:nvPr/>
        </p:nvSpPr>
        <p:spPr bwMode="auto">
          <a:xfrm>
            <a:off x="6858000" y="4035425"/>
            <a:ext cx="1295400" cy="307975"/>
          </a:xfrm>
          <a:prstGeom prst="rect">
            <a:avLst/>
          </a:prstGeom>
          <a:noFill/>
          <a:ln w="9525">
            <a:noFill/>
            <a:miter lim="800000"/>
            <a:headEnd/>
            <a:tailEnd/>
          </a:ln>
        </p:spPr>
        <p:txBody>
          <a:bodyPr>
            <a:spAutoFit/>
          </a:bodyPr>
          <a:lstStyle/>
          <a:p>
            <a:r>
              <a:rPr lang="en-US" sz="1400" b="1" dirty="0" smtClean="0">
                <a:latin typeface="Palatino Linotype" pitchFamily="18" charset="0"/>
              </a:rPr>
              <a:t>Ultrasound</a:t>
            </a:r>
            <a:endParaRPr lang="ru-RU" sz="1400" b="1" dirty="0">
              <a:latin typeface="Palatino Linotype" pitchFamily="18" charset="0"/>
            </a:endParaRPr>
          </a:p>
        </p:txBody>
      </p:sp>
      <p:sp>
        <p:nvSpPr>
          <p:cNvPr id="25" name="Номер слайда 2"/>
          <p:cNvSpPr txBox="1">
            <a:spLocks/>
          </p:cNvSpPr>
          <p:nvPr/>
        </p:nvSpPr>
        <p:spPr>
          <a:xfrm>
            <a:off x="8610600" y="101447"/>
            <a:ext cx="461963" cy="365125"/>
          </a:xfrm>
          <a:prstGeom prst="rect">
            <a:avLst/>
          </a:prstGeom>
          <a:solidFill>
            <a:schemeClr val="bg1">
              <a:lumMod val="85000"/>
            </a:schemeClr>
          </a:solidFill>
          <a:ln>
            <a:solidFill>
              <a:schemeClr val="bg1">
                <a:lumMod val="65000"/>
              </a:schemeClr>
            </a:solidFill>
          </a:ln>
        </p:spPr>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fontAlgn="auto" hangingPunct="1">
              <a:spcBef>
                <a:spcPts val="0"/>
              </a:spcBef>
              <a:spcAft>
                <a:spcPts val="0"/>
              </a:spcAft>
              <a:defRPr/>
            </a:pPr>
            <a:r>
              <a:rPr lang="en-US" altLang="ru-RU" b="1" dirty="0" smtClean="0">
                <a:latin typeface="Times New Roman" panose="02020603050405020304" pitchFamily="18" charset="0"/>
                <a:cs typeface="Times New Roman" panose="02020603050405020304" pitchFamily="18" charset="0"/>
              </a:rPr>
              <a:t>8</a:t>
            </a:r>
            <a:endParaRPr lang="ru-RU" altLang="ru-RU" b="1" dirty="0">
              <a:latin typeface="Times New Roman" panose="02020603050405020304" pitchFamily="18" charset="0"/>
              <a:cs typeface="Times New Roman" panose="02020603050405020304" pitchFamily="18" charset="0"/>
            </a:endParaRPr>
          </a:p>
        </p:txBody>
      </p:sp>
      <p:pic>
        <p:nvPicPr>
          <p:cNvPr id="26" name="Picture 3"/>
          <p:cNvPicPr>
            <a:picLocks noChangeAspect="1"/>
          </p:cNvPicPr>
          <p:nvPr/>
        </p:nvPicPr>
        <p:blipFill rotWithShape="1">
          <a:blip r:embed="rId16" cstate="print">
            <a:extLst>
              <a:ext uri="{28A0092B-C50C-407E-A947-70E740481C1C}">
                <a14:useLocalDpi xmlns:a14="http://schemas.microsoft.com/office/drawing/2010/main" val="0"/>
              </a:ext>
            </a:extLst>
          </a:blip>
          <a:srcRect t="13636" b="22544"/>
          <a:stretch/>
        </p:blipFill>
        <p:spPr>
          <a:xfrm>
            <a:off x="2" y="6324600"/>
            <a:ext cx="9136918" cy="533400"/>
          </a:xfrm>
          <a:prstGeom prst="rect">
            <a:avLst/>
          </a:prstGeom>
        </p:spPr>
      </p:pic>
    </p:spTree>
    <p:extLst>
      <p:ext uri="{BB962C8B-B14F-4D97-AF65-F5344CB8AC3E}">
        <p14:creationId xmlns:p14="http://schemas.microsoft.com/office/powerpoint/2010/main" val="3935396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Скругленный прямоугольник 23"/>
          <p:cNvSpPr/>
          <p:nvPr/>
        </p:nvSpPr>
        <p:spPr>
          <a:xfrm>
            <a:off x="76200" y="838200"/>
            <a:ext cx="8991600" cy="2057400"/>
          </a:xfrm>
          <a:prstGeom prst="roundRect">
            <a:avLst/>
          </a:prstGeom>
          <a:gradFill>
            <a:gsLst>
              <a:gs pos="28000">
                <a:schemeClr val="accent2">
                  <a:tint val="18000"/>
                  <a:satMod val="120000"/>
                  <a:lumMod val="88000"/>
                  <a:alpha val="0"/>
                </a:schemeClr>
              </a:gs>
              <a:gs pos="100000">
                <a:schemeClr val="accent2">
                  <a:tint val="40000"/>
                  <a:satMod val="100000"/>
                  <a:lumMod val="78000"/>
                </a:schemeClr>
              </a:gs>
            </a:gsLst>
          </a:gra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dirty="0"/>
          </a:p>
        </p:txBody>
      </p:sp>
      <p:sp>
        <p:nvSpPr>
          <p:cNvPr id="6" name="TextBox 5"/>
          <p:cNvSpPr txBox="1"/>
          <p:nvPr/>
        </p:nvSpPr>
        <p:spPr>
          <a:xfrm>
            <a:off x="152400" y="53975"/>
            <a:ext cx="8686800" cy="707886"/>
          </a:xfrm>
          <a:prstGeom prst="rect">
            <a:avLst/>
          </a:prstGeom>
          <a:noFill/>
        </p:spPr>
        <p:txBody>
          <a:bodyPr>
            <a:spAutoFit/>
          </a:bodyPr>
          <a:lstStyle/>
          <a:p>
            <a:pPr algn="ctr" fontAlgn="auto">
              <a:spcBef>
                <a:spcPts val="0"/>
              </a:spcBef>
              <a:spcAft>
                <a:spcPts val="0"/>
              </a:spcAft>
              <a:defRPr/>
            </a:pPr>
            <a:r>
              <a:rPr lang="en-US" sz="2000" b="1" dirty="0" smtClean="0">
                <a:solidFill>
                  <a:schemeClr val="bg2">
                    <a:lumMod val="25000"/>
                  </a:schemeClr>
                </a:solidFill>
                <a:latin typeface="Times New Roman" pitchFamily="18" charset="0"/>
                <a:cs typeface="Times New Roman" pitchFamily="18" charset="0"/>
              </a:rPr>
              <a:t>The influence of verbenone and its hydrazones on membrane </a:t>
            </a:r>
          </a:p>
          <a:p>
            <a:pPr algn="ctr" fontAlgn="auto">
              <a:spcBef>
                <a:spcPts val="0"/>
              </a:spcBef>
              <a:spcAft>
                <a:spcPts val="0"/>
              </a:spcAft>
              <a:defRPr/>
            </a:pPr>
            <a:r>
              <a:rPr lang="en-US" sz="2000" b="1" dirty="0" smtClean="0">
                <a:solidFill>
                  <a:schemeClr val="bg2">
                    <a:lumMod val="25000"/>
                  </a:schemeClr>
                </a:solidFill>
                <a:latin typeface="Times New Roman" pitchFamily="18" charset="0"/>
                <a:cs typeface="Times New Roman" pitchFamily="18" charset="0"/>
              </a:rPr>
              <a:t>microviscosity and polarity </a:t>
            </a:r>
            <a:endParaRPr lang="ru-RU" sz="2000" b="1" dirty="0">
              <a:solidFill>
                <a:schemeClr val="bg2">
                  <a:lumMod val="25000"/>
                </a:schemeClr>
              </a:solidFill>
              <a:latin typeface="Times New Roman" pitchFamily="18" charset="0"/>
              <a:cs typeface="Times New Roman" pitchFamily="18" charset="0"/>
            </a:endParaRPr>
          </a:p>
        </p:txBody>
      </p:sp>
      <p:graphicFrame>
        <p:nvGraphicFramePr>
          <p:cNvPr id="6148" name="Object 3"/>
          <p:cNvGraphicFramePr>
            <a:graphicFrameLocks noChangeAspect="1"/>
          </p:cNvGraphicFramePr>
          <p:nvPr/>
        </p:nvGraphicFramePr>
        <p:xfrm>
          <a:off x="76200" y="1790700"/>
          <a:ext cx="6862763" cy="876300"/>
        </p:xfrm>
        <a:graphic>
          <a:graphicData uri="http://schemas.openxmlformats.org/presentationml/2006/ole">
            <mc:AlternateContent xmlns:mc="http://schemas.openxmlformats.org/markup-compatibility/2006">
              <mc:Choice xmlns:v="urn:schemas-microsoft-com:vml" Requires="v">
                <p:oleObj spid="_x0000_s22768" name="ChemSketch" r:id="rId3" imgW="10244160" imgH="1307520" progId="ACD.ChemSketch.20">
                  <p:embed/>
                </p:oleObj>
              </mc:Choice>
              <mc:Fallback>
                <p:oleObj name="ChemSketch" r:id="rId3" imgW="10244160" imgH="130752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790700"/>
                        <a:ext cx="6862763"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4"/>
          <p:cNvGraphicFramePr>
            <a:graphicFrameLocks noChangeAspect="1"/>
          </p:cNvGraphicFramePr>
          <p:nvPr/>
        </p:nvGraphicFramePr>
        <p:xfrm>
          <a:off x="457200" y="879475"/>
          <a:ext cx="2676525" cy="720725"/>
        </p:xfrm>
        <a:graphic>
          <a:graphicData uri="http://schemas.openxmlformats.org/presentationml/2006/ole">
            <mc:AlternateContent xmlns:mc="http://schemas.openxmlformats.org/markup-compatibility/2006">
              <mc:Choice xmlns:v="urn:schemas-microsoft-com:vml" Requires="v">
                <p:oleObj spid="_x0000_s22769" name="ChemSketch" r:id="rId5" imgW="4047840" imgH="1088280" progId="ACD.ChemSketch.20">
                  <p:embed/>
                </p:oleObj>
              </mc:Choice>
              <mc:Fallback>
                <p:oleObj name="ChemSketch" r:id="rId5" imgW="4047840" imgH="1088280"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879475"/>
                        <a:ext cx="267652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5" name="TextBox 24"/>
          <p:cNvSpPr txBox="1">
            <a:spLocks noChangeArrowheads="1"/>
          </p:cNvSpPr>
          <p:nvPr/>
        </p:nvSpPr>
        <p:spPr bwMode="auto">
          <a:xfrm>
            <a:off x="3352800" y="1077913"/>
            <a:ext cx="5410200" cy="369332"/>
          </a:xfrm>
          <a:prstGeom prst="rect">
            <a:avLst/>
          </a:prstGeom>
          <a:noFill/>
          <a:ln w="9525">
            <a:noFill/>
            <a:miter lim="800000"/>
            <a:headEnd/>
            <a:tailEnd/>
          </a:ln>
        </p:spPr>
        <p:txBody>
          <a:bodyPr>
            <a:spAutoFit/>
          </a:bodyPr>
          <a:lstStyle/>
          <a:p>
            <a:r>
              <a:rPr lang="en-US" dirty="0">
                <a:solidFill>
                  <a:srgbClr val="6600FF"/>
                </a:solidFill>
                <a:latin typeface="Times New Roman" pitchFamily="18" charset="0"/>
                <a:cs typeface="Times New Roman" pitchFamily="18" charset="0"/>
              </a:rPr>
              <a:t>h</a:t>
            </a:r>
            <a:r>
              <a:rPr lang="el-GR" dirty="0">
                <a:solidFill>
                  <a:srgbClr val="6600FF"/>
                </a:solidFill>
                <a:latin typeface="Times New Roman" pitchFamily="18" charset="0"/>
                <a:cs typeface="Times New Roman" pitchFamily="18" charset="0"/>
              </a:rPr>
              <a:t>ν</a:t>
            </a:r>
            <a:r>
              <a:rPr lang="en-US" baseline="-25000" dirty="0">
                <a:solidFill>
                  <a:srgbClr val="6600FF"/>
                </a:solidFill>
                <a:latin typeface="Times New Roman" pitchFamily="18" charset="0"/>
                <a:cs typeface="Times New Roman" pitchFamily="18" charset="0"/>
              </a:rPr>
              <a:t>M </a:t>
            </a:r>
            <a:r>
              <a:rPr lang="ru-RU" dirty="0">
                <a:solidFill>
                  <a:srgbClr val="6600FF"/>
                </a:solidFill>
                <a:latin typeface="Times New Roman" pitchFamily="18" charset="0"/>
                <a:cs typeface="Times New Roman" pitchFamily="18" charset="0"/>
              </a:rPr>
              <a:t> - </a:t>
            </a:r>
            <a:r>
              <a:rPr lang="en-US" dirty="0" smtClean="0">
                <a:solidFill>
                  <a:srgbClr val="6600FF"/>
                </a:solidFill>
                <a:latin typeface="Times New Roman" pitchFamily="18" charset="0"/>
                <a:cs typeface="Times New Roman" pitchFamily="18" charset="0"/>
              </a:rPr>
              <a:t>monomer fluorescence</a:t>
            </a:r>
            <a:r>
              <a:rPr lang="ru-RU" dirty="0" smtClean="0">
                <a:solidFill>
                  <a:srgbClr val="6600FF"/>
                </a:solidFill>
                <a:latin typeface="Times New Roman" pitchFamily="18" charset="0"/>
                <a:cs typeface="Times New Roman" pitchFamily="18" charset="0"/>
              </a:rPr>
              <a:t> </a:t>
            </a:r>
            <a:r>
              <a:rPr lang="ru-RU" dirty="0">
                <a:solidFill>
                  <a:srgbClr val="6600FF"/>
                </a:solidFill>
                <a:latin typeface="Times New Roman" pitchFamily="18" charset="0"/>
                <a:cs typeface="Times New Roman" pitchFamily="18" charset="0"/>
              </a:rPr>
              <a:t>(370-395 </a:t>
            </a:r>
            <a:r>
              <a:rPr lang="en-US" dirty="0" err="1" smtClean="0">
                <a:solidFill>
                  <a:srgbClr val="6600FF"/>
                </a:solidFill>
                <a:latin typeface="Times New Roman" pitchFamily="18" charset="0"/>
                <a:cs typeface="Times New Roman" pitchFamily="18" charset="0"/>
              </a:rPr>
              <a:t>mn</a:t>
            </a:r>
            <a:r>
              <a:rPr lang="ru-RU" dirty="0" smtClean="0">
                <a:solidFill>
                  <a:srgbClr val="6600FF"/>
                </a:solidFill>
                <a:latin typeface="Times New Roman" pitchFamily="18" charset="0"/>
                <a:cs typeface="Times New Roman" pitchFamily="18" charset="0"/>
              </a:rPr>
              <a:t>)</a:t>
            </a:r>
            <a:endParaRPr lang="ru-RU" baseline="-25000" dirty="0">
              <a:solidFill>
                <a:srgbClr val="6600FF"/>
              </a:solidFill>
              <a:latin typeface="Times New Roman" pitchFamily="18" charset="0"/>
              <a:cs typeface="Times New Roman" pitchFamily="18" charset="0"/>
            </a:endParaRPr>
          </a:p>
        </p:txBody>
      </p:sp>
      <p:sp>
        <p:nvSpPr>
          <p:cNvPr id="6156" name="TextBox 25"/>
          <p:cNvSpPr txBox="1">
            <a:spLocks noChangeArrowheads="1"/>
          </p:cNvSpPr>
          <p:nvPr/>
        </p:nvSpPr>
        <p:spPr bwMode="auto">
          <a:xfrm>
            <a:off x="6477000" y="2006025"/>
            <a:ext cx="2667000" cy="584775"/>
          </a:xfrm>
          <a:prstGeom prst="rect">
            <a:avLst/>
          </a:prstGeom>
          <a:noFill/>
          <a:ln w="9525">
            <a:noFill/>
            <a:miter lim="800000"/>
            <a:headEnd/>
            <a:tailEnd/>
          </a:ln>
        </p:spPr>
        <p:txBody>
          <a:bodyPr>
            <a:spAutoFit/>
          </a:bodyPr>
          <a:lstStyle/>
          <a:p>
            <a:pPr algn="ctr"/>
            <a:r>
              <a:rPr lang="en-US" sz="1600" dirty="0">
                <a:solidFill>
                  <a:srgbClr val="6600FF"/>
                </a:solidFill>
                <a:latin typeface="Times New Roman" pitchFamily="18" charset="0"/>
                <a:cs typeface="Times New Roman" pitchFamily="18" charset="0"/>
              </a:rPr>
              <a:t>h</a:t>
            </a:r>
            <a:r>
              <a:rPr lang="el-GR" sz="1600" dirty="0" smtClean="0">
                <a:solidFill>
                  <a:srgbClr val="6600FF"/>
                </a:solidFill>
                <a:latin typeface="Times New Roman" pitchFamily="18" charset="0"/>
                <a:cs typeface="Times New Roman" pitchFamily="18" charset="0"/>
              </a:rPr>
              <a:t>ν</a:t>
            </a:r>
            <a:r>
              <a:rPr lang="en-US" sz="1600" baseline="-25000" dirty="0" smtClean="0">
                <a:solidFill>
                  <a:srgbClr val="6600FF"/>
                </a:solidFill>
                <a:latin typeface="Times New Roman" pitchFamily="18" charset="0"/>
                <a:cs typeface="Times New Roman" pitchFamily="18" charset="0"/>
              </a:rPr>
              <a:t>E </a:t>
            </a:r>
            <a:r>
              <a:rPr lang="ru-RU" sz="1600" dirty="0" smtClean="0">
                <a:solidFill>
                  <a:srgbClr val="6600FF"/>
                </a:solidFill>
                <a:latin typeface="Times New Roman" pitchFamily="18" charset="0"/>
                <a:cs typeface="Times New Roman" pitchFamily="18" charset="0"/>
              </a:rPr>
              <a:t> </a:t>
            </a:r>
            <a:r>
              <a:rPr lang="ru-RU" sz="1600" dirty="0">
                <a:solidFill>
                  <a:srgbClr val="6600FF"/>
                </a:solidFill>
                <a:latin typeface="Times New Roman" pitchFamily="18" charset="0"/>
                <a:cs typeface="Times New Roman" pitchFamily="18" charset="0"/>
              </a:rPr>
              <a:t>- </a:t>
            </a:r>
            <a:r>
              <a:rPr lang="en-US" sz="1600" dirty="0" smtClean="0">
                <a:solidFill>
                  <a:srgbClr val="6600FF"/>
                </a:solidFill>
                <a:latin typeface="Times New Roman" pitchFamily="18" charset="0"/>
                <a:cs typeface="Times New Roman" pitchFamily="18" charset="0"/>
              </a:rPr>
              <a:t>excimer</a:t>
            </a:r>
          </a:p>
          <a:p>
            <a:pPr algn="ctr"/>
            <a:r>
              <a:rPr lang="en-US" sz="1600" dirty="0" smtClean="0">
                <a:solidFill>
                  <a:srgbClr val="6600FF"/>
                </a:solidFill>
                <a:latin typeface="Times New Roman" pitchFamily="18" charset="0"/>
                <a:cs typeface="Times New Roman" pitchFamily="18" charset="0"/>
              </a:rPr>
              <a:t> fluorescence</a:t>
            </a:r>
            <a:r>
              <a:rPr lang="ru-RU" sz="1600" dirty="0" smtClean="0">
                <a:solidFill>
                  <a:srgbClr val="6600FF"/>
                </a:solidFill>
                <a:latin typeface="Times New Roman" pitchFamily="18" charset="0"/>
                <a:cs typeface="Times New Roman" pitchFamily="18" charset="0"/>
              </a:rPr>
              <a:t> </a:t>
            </a:r>
            <a:r>
              <a:rPr lang="ru-RU" sz="1600" dirty="0">
                <a:solidFill>
                  <a:srgbClr val="6600FF"/>
                </a:solidFill>
                <a:latin typeface="Times New Roman" pitchFamily="18" charset="0"/>
                <a:cs typeface="Times New Roman" pitchFamily="18" charset="0"/>
              </a:rPr>
              <a:t>(470-480 </a:t>
            </a:r>
            <a:r>
              <a:rPr lang="en-US" sz="1600" dirty="0" smtClean="0">
                <a:solidFill>
                  <a:srgbClr val="6600FF"/>
                </a:solidFill>
                <a:latin typeface="Times New Roman" pitchFamily="18" charset="0"/>
                <a:cs typeface="Times New Roman" pitchFamily="18" charset="0"/>
              </a:rPr>
              <a:t>nm</a:t>
            </a:r>
            <a:r>
              <a:rPr lang="ru-RU" sz="1600" dirty="0" smtClean="0">
                <a:solidFill>
                  <a:srgbClr val="6600FF"/>
                </a:solidFill>
                <a:latin typeface="Times New Roman" pitchFamily="18" charset="0"/>
                <a:cs typeface="Times New Roman" pitchFamily="18" charset="0"/>
              </a:rPr>
              <a:t>)</a:t>
            </a:r>
            <a:endParaRPr lang="ru-RU" sz="1600" baseline="-25000" dirty="0">
              <a:solidFill>
                <a:srgbClr val="6600FF"/>
              </a:solidFill>
              <a:latin typeface="Times New Roman" pitchFamily="18" charset="0"/>
              <a:cs typeface="Times New Roman" pitchFamily="18" charset="0"/>
            </a:endParaRPr>
          </a:p>
        </p:txBody>
      </p:sp>
      <p:sp>
        <p:nvSpPr>
          <p:cNvPr id="2" name="Скругленный прямоугольник 1"/>
          <p:cNvSpPr/>
          <p:nvPr/>
        </p:nvSpPr>
        <p:spPr>
          <a:xfrm>
            <a:off x="304800" y="3160712"/>
            <a:ext cx="4648200" cy="33162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graphicFrame>
        <p:nvGraphicFramePr>
          <p:cNvPr id="97289" name="Object 9"/>
          <p:cNvGraphicFramePr>
            <a:graphicFrameLocks noChangeAspect="1"/>
          </p:cNvGraphicFramePr>
          <p:nvPr>
            <p:extLst>
              <p:ext uri="{D42A27DB-BD31-4B8C-83A1-F6EECF244321}">
                <p14:modId xmlns:p14="http://schemas.microsoft.com/office/powerpoint/2010/main" val="4637314"/>
              </p:ext>
            </p:extLst>
          </p:nvPr>
        </p:nvGraphicFramePr>
        <p:xfrm>
          <a:off x="120782" y="2922584"/>
          <a:ext cx="5137018" cy="3630616"/>
        </p:xfrm>
        <a:graphic>
          <a:graphicData uri="http://schemas.openxmlformats.org/presentationml/2006/ole">
            <mc:AlternateContent xmlns:mc="http://schemas.openxmlformats.org/markup-compatibility/2006">
              <mc:Choice xmlns:v="urn:schemas-microsoft-com:vml" Requires="v">
                <p:oleObj spid="_x0000_s22770" name="Graph" r:id="rId7" imgW="4276800" imgH="3023280" progId="Origin50.Graph">
                  <p:embed/>
                </p:oleObj>
              </mc:Choice>
              <mc:Fallback>
                <p:oleObj name="Graph" r:id="rId7" imgW="4276800" imgH="3023280" progId="Origin50.Graph">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782" y="2922584"/>
                        <a:ext cx="5137018" cy="3630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Прямоугольник 2"/>
          <p:cNvSpPr/>
          <p:nvPr/>
        </p:nvSpPr>
        <p:spPr>
          <a:xfrm>
            <a:off x="2819400" y="3313112"/>
            <a:ext cx="1856096" cy="9906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4" name="TextBox 16"/>
          <p:cNvSpPr txBox="1">
            <a:spLocks noChangeArrowheads="1"/>
          </p:cNvSpPr>
          <p:nvPr/>
        </p:nvSpPr>
        <p:spPr bwMode="auto">
          <a:xfrm>
            <a:off x="3295650" y="3442176"/>
            <a:ext cx="1481066" cy="738664"/>
          </a:xfrm>
          <a:prstGeom prst="rect">
            <a:avLst/>
          </a:prstGeom>
          <a:noFill/>
          <a:ln w="9525">
            <a:noFill/>
            <a:miter lim="800000"/>
            <a:headEnd/>
            <a:tailEnd/>
          </a:ln>
        </p:spPr>
        <p:txBody>
          <a:bodyPr wrap="square">
            <a:spAutoFit/>
          </a:bodyPr>
          <a:lstStyle/>
          <a:p>
            <a:r>
              <a:rPr lang="en-US" sz="1400" dirty="0">
                <a:latin typeface="Times New Roman" pitchFamily="18" charset="0"/>
                <a:cs typeface="Times New Roman" pitchFamily="18" charset="0"/>
              </a:rPr>
              <a:t>W</a:t>
            </a:r>
            <a:r>
              <a:rPr lang="en-US" sz="1400" dirty="0" smtClean="0">
                <a:latin typeface="Times New Roman" pitchFamily="18" charset="0"/>
                <a:cs typeface="Times New Roman" pitchFamily="18" charset="0"/>
              </a:rPr>
              <a:t>ithout enhancer</a:t>
            </a:r>
            <a:r>
              <a:rPr lang="ru-RU" sz="1400"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Verbenone </a:t>
            </a:r>
            <a:r>
              <a:rPr lang="ru-RU" sz="1400"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Compound</a:t>
            </a:r>
            <a:r>
              <a:rPr lang="ru-RU" sz="1400" dirty="0" smtClean="0">
                <a:latin typeface="Times New Roman" pitchFamily="18" charset="0"/>
                <a:cs typeface="Times New Roman" pitchFamily="18" charset="0"/>
              </a:rPr>
              <a:t> </a:t>
            </a:r>
            <a:r>
              <a:rPr lang="en-US" sz="1400" b="1" dirty="0">
                <a:latin typeface="Times New Roman" pitchFamily="18" charset="0"/>
                <a:cs typeface="Times New Roman" pitchFamily="18" charset="0"/>
              </a:rPr>
              <a:t>3</a:t>
            </a:r>
            <a:endParaRPr lang="ru-RU" sz="1400" b="1" dirty="0">
              <a:latin typeface="Times New Roman" pitchFamily="18" charset="0"/>
              <a:cs typeface="Times New Roman" pitchFamily="18" charset="0"/>
            </a:endParaRPr>
          </a:p>
        </p:txBody>
      </p:sp>
      <p:cxnSp>
        <p:nvCxnSpPr>
          <p:cNvPr id="15" name="Прямая соединительная линия 14"/>
          <p:cNvCxnSpPr/>
          <p:nvPr/>
        </p:nvCxnSpPr>
        <p:spPr>
          <a:xfrm>
            <a:off x="3009900" y="3770312"/>
            <a:ext cx="2889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3012885" y="3598578"/>
            <a:ext cx="287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3008313" y="3998912"/>
            <a:ext cx="287338" cy="0"/>
          </a:xfrm>
          <a:prstGeom prst="line">
            <a:avLst/>
          </a:prstGeom>
          <a:ln w="19050">
            <a:solidFill>
              <a:srgbClr val="6600FF"/>
            </a:solidFill>
          </a:ln>
        </p:spPr>
        <p:style>
          <a:lnRef idx="1">
            <a:schemeClr val="accent1"/>
          </a:lnRef>
          <a:fillRef idx="0">
            <a:schemeClr val="accent1"/>
          </a:fillRef>
          <a:effectRef idx="0">
            <a:schemeClr val="accent1"/>
          </a:effectRef>
          <a:fontRef idx="minor">
            <a:schemeClr val="tx1"/>
          </a:fontRef>
        </p:style>
      </p:cxnSp>
      <p:graphicFrame>
        <p:nvGraphicFramePr>
          <p:cNvPr id="4" name="Объект 3"/>
          <p:cNvGraphicFramePr>
            <a:graphicFrameLocks noChangeAspect="1"/>
          </p:cNvGraphicFramePr>
          <p:nvPr>
            <p:extLst>
              <p:ext uri="{D42A27DB-BD31-4B8C-83A1-F6EECF244321}">
                <p14:modId xmlns:p14="http://schemas.microsoft.com/office/powerpoint/2010/main" val="364780102"/>
              </p:ext>
            </p:extLst>
          </p:nvPr>
        </p:nvGraphicFramePr>
        <p:xfrm>
          <a:off x="5742722" y="5043011"/>
          <a:ext cx="3096478" cy="1205389"/>
        </p:xfrm>
        <a:graphic>
          <a:graphicData uri="http://schemas.openxmlformats.org/presentationml/2006/ole">
            <mc:AlternateContent xmlns:mc="http://schemas.openxmlformats.org/markup-compatibility/2006">
              <mc:Choice xmlns:v="urn:schemas-microsoft-com:vml" Requires="v">
                <p:oleObj spid="_x0000_s22771" name="CS ChemDraw Drawing" r:id="rId9" imgW="4086787" imgH="1590772" progId="ChemDraw.Document.6.0">
                  <p:embed/>
                </p:oleObj>
              </mc:Choice>
              <mc:Fallback>
                <p:oleObj name="CS ChemDraw Drawing" r:id="rId9" imgW="4086787" imgH="1590772" progId="ChemDraw.Document.6.0">
                  <p:embed/>
                  <p:pic>
                    <p:nvPicPr>
                      <p:cNvPr id="0" name=""/>
                      <p:cNvPicPr/>
                      <p:nvPr/>
                    </p:nvPicPr>
                    <p:blipFill>
                      <a:blip r:embed="rId10"/>
                      <a:stretch>
                        <a:fillRect/>
                      </a:stretch>
                    </p:blipFill>
                    <p:spPr>
                      <a:xfrm>
                        <a:off x="5742722" y="5043011"/>
                        <a:ext cx="3096478" cy="1205389"/>
                      </a:xfrm>
                      <a:prstGeom prst="rect">
                        <a:avLst/>
                      </a:prstGeom>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4036997725"/>
              </p:ext>
            </p:extLst>
          </p:nvPr>
        </p:nvGraphicFramePr>
        <p:xfrm>
          <a:off x="7543800" y="3124200"/>
          <a:ext cx="1210470" cy="1049547"/>
        </p:xfrm>
        <a:graphic>
          <a:graphicData uri="http://schemas.openxmlformats.org/presentationml/2006/ole">
            <mc:AlternateContent xmlns:mc="http://schemas.openxmlformats.org/markup-compatibility/2006">
              <mc:Choice xmlns:v="urn:schemas-microsoft-com:vml" Requires="v">
                <p:oleObj spid="_x0000_s22772" name="CS ChemDraw Drawing" r:id="rId11" imgW="1624124" imgH="1408081" progId="ChemDraw.Document.6.0">
                  <p:embed/>
                </p:oleObj>
              </mc:Choice>
              <mc:Fallback>
                <p:oleObj name="CS ChemDraw Drawing" r:id="rId11" imgW="1624124" imgH="1408081" progId="ChemDraw.Document.6.0">
                  <p:embed/>
                  <p:pic>
                    <p:nvPicPr>
                      <p:cNvPr id="0" name=""/>
                      <p:cNvPicPr/>
                      <p:nvPr/>
                    </p:nvPicPr>
                    <p:blipFill>
                      <a:blip r:embed="rId12"/>
                      <a:stretch>
                        <a:fillRect/>
                      </a:stretch>
                    </p:blipFill>
                    <p:spPr>
                      <a:xfrm>
                        <a:off x="7543800" y="3124200"/>
                        <a:ext cx="1210470" cy="1049547"/>
                      </a:xfrm>
                      <a:prstGeom prst="rect">
                        <a:avLst/>
                      </a:prstGeom>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1095382489"/>
              </p:ext>
            </p:extLst>
          </p:nvPr>
        </p:nvGraphicFramePr>
        <p:xfrm>
          <a:off x="5791200" y="3124200"/>
          <a:ext cx="649288" cy="905230"/>
        </p:xfrm>
        <a:graphic>
          <a:graphicData uri="http://schemas.openxmlformats.org/presentationml/2006/ole">
            <mc:AlternateContent xmlns:mc="http://schemas.openxmlformats.org/markup-compatibility/2006">
              <mc:Choice xmlns:v="urn:schemas-microsoft-com:vml" Requires="v">
                <p:oleObj spid="_x0000_s22773" name="ChemSketch" r:id="rId13" imgW="1252728" imgH="1746504" progId="ACD.ChemSketch.20">
                  <p:embed/>
                </p:oleObj>
              </mc:Choice>
              <mc:Fallback>
                <p:oleObj name="ChemSketch" r:id="rId13" imgW="1252728" imgH="1746504" progId="ACD.ChemSketch.20">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91200" y="3124200"/>
                        <a:ext cx="649288" cy="905230"/>
                      </a:xfrm>
                      <a:prstGeom prst="rect">
                        <a:avLst/>
                      </a:prstGeom>
                      <a:noFill/>
                      <a:ln>
                        <a:noFill/>
                      </a:ln>
                      <a:effectLst/>
                    </p:spPr>
                  </p:pic>
                </p:oleObj>
              </mc:Fallback>
            </mc:AlternateContent>
          </a:graphicData>
        </a:graphic>
      </p:graphicFrame>
      <p:sp>
        <p:nvSpPr>
          <p:cNvPr id="8" name="TextBox 7"/>
          <p:cNvSpPr txBox="1"/>
          <p:nvPr/>
        </p:nvSpPr>
        <p:spPr>
          <a:xfrm>
            <a:off x="5257800" y="4038600"/>
            <a:ext cx="1766248" cy="738664"/>
          </a:xfrm>
          <a:prstGeom prst="rect">
            <a:avLst/>
          </a:prstGeom>
          <a:noFill/>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Pure phospholipids</a:t>
            </a:r>
          </a:p>
          <a:p>
            <a:pPr algn="ctr"/>
            <a:r>
              <a:rPr lang="en-US" sz="1400" b="1" dirty="0" smtClean="0">
                <a:latin typeface="Times New Roman" panose="02020603050405020304" pitchFamily="18" charset="0"/>
                <a:cs typeface="Times New Roman" panose="02020603050405020304" pitchFamily="18" charset="0"/>
              </a:rPr>
              <a:t>with pyrene</a:t>
            </a:r>
          </a:p>
          <a:p>
            <a:pPr algn="ctr"/>
            <a:r>
              <a:rPr lang="en-US" sz="1400" b="1" dirty="0" smtClean="0">
                <a:latin typeface="Times New Roman" panose="02020603050405020304" pitchFamily="18" charset="0"/>
                <a:cs typeface="Times New Roman" panose="02020603050405020304" pitchFamily="18" charset="0"/>
              </a:rPr>
              <a:t> (without enhancer)</a:t>
            </a:r>
            <a:endParaRPr lang="ru-RU" sz="1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832642" y="4267200"/>
            <a:ext cx="1006558" cy="307777"/>
          </a:xfrm>
          <a:prstGeom prst="rect">
            <a:avLst/>
          </a:prstGeom>
          <a:noFill/>
        </p:spPr>
        <p:txBody>
          <a:bodyPr wrap="none" rtlCol="0">
            <a:spAutoFit/>
          </a:bodyPr>
          <a:lstStyle/>
          <a:p>
            <a:r>
              <a:rPr lang="en-US" sz="1400" b="1" dirty="0" smtClean="0">
                <a:solidFill>
                  <a:srgbClr val="FF0000"/>
                </a:solidFill>
                <a:latin typeface="Times New Roman" panose="02020603050405020304" pitchFamily="18" charset="0"/>
                <a:cs typeface="Times New Roman" panose="02020603050405020304" pitchFamily="18" charset="0"/>
              </a:rPr>
              <a:t>Verbenone</a:t>
            </a:r>
            <a:endParaRPr lang="ru-RU" sz="1400" b="1" dirty="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6749478" y="6248400"/>
            <a:ext cx="1175322" cy="307777"/>
          </a:xfrm>
          <a:prstGeom prst="rect">
            <a:avLst/>
          </a:prstGeom>
          <a:noFill/>
        </p:spPr>
        <p:txBody>
          <a:bodyPr wrap="none" rtlCol="0">
            <a:spAutoFit/>
          </a:bodyPr>
          <a:lstStyle/>
          <a:p>
            <a:r>
              <a:rPr lang="en-US" sz="1400" b="1" dirty="0">
                <a:solidFill>
                  <a:schemeClr val="accent1">
                    <a:lumMod val="75000"/>
                  </a:schemeClr>
                </a:solidFill>
                <a:latin typeface="Times New Roman" panose="02020603050405020304" pitchFamily="18" charset="0"/>
                <a:cs typeface="Times New Roman" panose="02020603050405020304" pitchFamily="18" charset="0"/>
              </a:rPr>
              <a:t>C</a:t>
            </a:r>
            <a:r>
              <a:rPr lang="en-US" sz="1400" b="1" dirty="0" smtClean="0">
                <a:solidFill>
                  <a:schemeClr val="accent1">
                    <a:lumMod val="75000"/>
                  </a:schemeClr>
                </a:solidFill>
                <a:latin typeface="Times New Roman" panose="02020603050405020304" pitchFamily="18" charset="0"/>
                <a:cs typeface="Times New Roman" panose="02020603050405020304" pitchFamily="18" charset="0"/>
              </a:rPr>
              <a:t>ompound 3</a:t>
            </a:r>
            <a:endParaRPr lang="ru-RU" sz="1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1" name="Номер слайда 2"/>
          <p:cNvSpPr txBox="1">
            <a:spLocks/>
          </p:cNvSpPr>
          <p:nvPr/>
        </p:nvSpPr>
        <p:spPr>
          <a:xfrm>
            <a:off x="8610600" y="101447"/>
            <a:ext cx="461963" cy="365125"/>
          </a:xfrm>
          <a:prstGeom prst="rect">
            <a:avLst/>
          </a:prstGeom>
          <a:solidFill>
            <a:schemeClr val="bg1">
              <a:lumMod val="85000"/>
            </a:schemeClr>
          </a:solidFill>
          <a:ln>
            <a:solidFill>
              <a:schemeClr val="bg1">
                <a:lumMod val="65000"/>
              </a:schemeClr>
            </a:solidFill>
          </a:ln>
        </p:spPr>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fontAlgn="auto" hangingPunct="1">
              <a:spcBef>
                <a:spcPts val="0"/>
              </a:spcBef>
              <a:spcAft>
                <a:spcPts val="0"/>
              </a:spcAft>
              <a:defRPr/>
            </a:pPr>
            <a:r>
              <a:rPr lang="en-US" altLang="ru-RU" b="1" dirty="0" smtClean="0">
                <a:latin typeface="Times New Roman" panose="02020603050405020304" pitchFamily="18" charset="0"/>
                <a:cs typeface="Times New Roman" panose="02020603050405020304" pitchFamily="18" charset="0"/>
              </a:rPr>
              <a:t>9</a:t>
            </a:r>
            <a:endParaRPr lang="ru-RU" alt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8728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4554</TotalTime>
  <Words>791</Words>
  <Application>Microsoft Office PowerPoint</Application>
  <PresentationFormat>Экран (4:3)</PresentationFormat>
  <Paragraphs>131</Paragraphs>
  <Slides>16</Slides>
  <Notes>2</Notes>
  <HiddenSlides>0</HiddenSlides>
  <MMClips>0</MMClips>
  <ScaleCrop>false</ScaleCrop>
  <HeadingPairs>
    <vt:vector size="6" baseType="variant">
      <vt:variant>
        <vt:lpstr>Тема</vt:lpstr>
      </vt:variant>
      <vt:variant>
        <vt:i4>2</vt:i4>
      </vt:variant>
      <vt:variant>
        <vt:lpstr>Внедренные серверы OLE</vt:lpstr>
      </vt:variant>
      <vt:variant>
        <vt:i4>4</vt:i4>
      </vt:variant>
      <vt:variant>
        <vt:lpstr>Заголовки слайдов</vt:lpstr>
      </vt:variant>
      <vt:variant>
        <vt:i4>16</vt:i4>
      </vt:variant>
    </vt:vector>
  </HeadingPairs>
  <TitlesOfParts>
    <vt:vector size="22" baseType="lpstr">
      <vt:lpstr>Custom Design</vt:lpstr>
      <vt:lpstr>Воздушный поток</vt:lpstr>
      <vt:lpstr>ISIS/Draw Sketch</vt:lpstr>
      <vt:lpstr>CS ChemDraw Drawing</vt:lpstr>
      <vt:lpstr>ChemSketch</vt:lpstr>
      <vt:lpstr>Graph</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Mariia Nesterkina</cp:lastModifiedBy>
  <cp:revision>257</cp:revision>
  <dcterms:created xsi:type="dcterms:W3CDTF">2015-04-04T09:45:50Z</dcterms:created>
  <dcterms:modified xsi:type="dcterms:W3CDTF">2020-10-30T14:32:01Z</dcterms:modified>
</cp:coreProperties>
</file>