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67" r:id="rId4"/>
    <p:sldId id="258" r:id="rId5"/>
    <p:sldId id="259" r:id="rId6"/>
    <p:sldId id="269" r:id="rId7"/>
    <p:sldId id="271" r:id="rId8"/>
    <p:sldId id="275" r:id="rId9"/>
    <p:sldId id="277" r:id="rId10"/>
    <p:sldId id="261" r:id="rId11"/>
    <p:sldId id="279" r:id="rId12"/>
    <p:sldId id="278" r:id="rId13"/>
    <p:sldId id="265" r:id="rId14"/>
    <p:sldId id="280" r:id="rId15"/>
    <p:sldId id="26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94" autoAdjust="0"/>
    <p:restoredTop sz="81802" autoAdjust="0"/>
  </p:normalViewPr>
  <p:slideViewPr>
    <p:cSldViewPr>
      <p:cViewPr>
        <p:scale>
          <a:sx n="60" d="100"/>
          <a:sy n="60" d="100"/>
        </p:scale>
        <p:origin x="-1458"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10/30/2020</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‹nº›</a:t>
            </a:fld>
            <a:endParaRPr lang="en-US"/>
          </a:p>
        </p:txBody>
      </p:sp>
    </p:spTree>
    <p:extLst>
      <p:ext uri="{BB962C8B-B14F-4D97-AF65-F5344CB8AC3E}">
        <p14:creationId xmlns:p14="http://schemas.microsoft.com/office/powerpoint/2010/main" xmlns=""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‹nº›</a:t>
            </a:fld>
            <a:endParaRPr lang="en-US" dirty="0"/>
          </a:p>
        </p:txBody>
      </p:sp>
    </p:spTree>
    <p:extLst>
      <p:ext uri="{BB962C8B-B14F-4D97-AF65-F5344CB8AC3E}">
        <p14:creationId xmlns:p14="http://schemas.microsoft.com/office/powerpoint/2010/main" xmlns=""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xmlns="" val="34983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err="1" smtClean="0">
                <a:solidFill>
                  <a:schemeClr val="tx1"/>
                </a:solidFill>
                <a:latin typeface="+mn-lt"/>
                <a:ea typeface="+mn-ea"/>
                <a:cs typeface="Arial" pitchFamily="34" charset="0"/>
              </a:rPr>
              <a:t>Behaviour</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analysis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of</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chronic</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exposure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indicated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sertraline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exposure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caused</a:t>
            </a:r>
            <a:r>
              <a:rPr lang="pt-PT" sz="1200" kern="1200" dirty="0" smtClean="0">
                <a:solidFill>
                  <a:schemeClr val="tx1"/>
                </a:solidFill>
                <a:latin typeface="+mn-lt"/>
                <a:ea typeface="+mn-ea"/>
                <a:cs typeface="Arial" pitchFamily="34" charset="0"/>
              </a:rPr>
              <a:t> a </a:t>
            </a:r>
            <a:r>
              <a:rPr lang="pt-PT" sz="1200" kern="1200" dirty="0" err="1" smtClean="0">
                <a:solidFill>
                  <a:schemeClr val="tx1"/>
                </a:solidFill>
                <a:latin typeface="+mn-lt"/>
                <a:ea typeface="+mn-ea"/>
                <a:cs typeface="Arial" pitchFamily="34" charset="0"/>
              </a:rPr>
              <a:t>significant</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decrease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time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slow</a:t>
            </a:r>
            <a:r>
              <a:rPr lang="pt-PT" sz="1200" kern="1200" dirty="0" smtClean="0">
                <a:solidFill>
                  <a:schemeClr val="tx1"/>
                </a:solidFill>
                <a:latin typeface="+mn-lt"/>
                <a:ea typeface="+mn-ea"/>
                <a:cs typeface="Arial" pitchFamily="34" charset="0"/>
              </a:rPr>
              <a:t>,</a:t>
            </a:r>
            <a:r>
              <a:rPr lang="pt-PT" sz="1200" kern="1200" baseline="0" dirty="0" smtClean="0">
                <a:solidFill>
                  <a:schemeClr val="tx1"/>
                </a:solidFill>
                <a:latin typeface="+mn-lt"/>
                <a:ea typeface="+mn-ea"/>
                <a:cs typeface="Arial" pitchFamily="34" charset="0"/>
              </a:rPr>
              <a:t> </a:t>
            </a:r>
            <a:r>
              <a:rPr lang="pt-PT" sz="1200" kern="1200" baseline="0" dirty="0" err="1" smtClean="0">
                <a:solidFill>
                  <a:schemeClr val="tx1"/>
                </a:solidFill>
                <a:latin typeface="+mn-lt"/>
                <a:ea typeface="+mn-ea"/>
                <a:cs typeface="Arial" pitchFamily="34" charset="0"/>
              </a:rPr>
              <a:t>and</a:t>
            </a:r>
            <a:r>
              <a:rPr lang="pt-PT" sz="1200" kern="1200" baseline="0" dirty="0" smtClean="0">
                <a:solidFill>
                  <a:schemeClr val="tx1"/>
                </a:solidFill>
                <a:latin typeface="+mn-lt"/>
                <a:ea typeface="+mn-ea"/>
                <a:cs typeface="Arial" pitchFamily="34" charset="0"/>
              </a:rPr>
              <a:t> a </a:t>
            </a:r>
            <a:r>
              <a:rPr lang="pt-PT" sz="1200" kern="1200" baseline="0" dirty="0" err="1" smtClean="0">
                <a:solidFill>
                  <a:schemeClr val="tx1"/>
                </a:solidFill>
                <a:latin typeface="+mn-lt"/>
                <a:ea typeface="+mn-ea"/>
                <a:cs typeface="Arial" pitchFamily="34" charset="0"/>
              </a:rPr>
              <a:t>significant</a:t>
            </a:r>
            <a:r>
              <a:rPr lang="pt-PT" sz="1200" kern="1200" baseline="0" dirty="0" smtClean="0">
                <a:solidFill>
                  <a:schemeClr val="tx1"/>
                </a:solidFill>
                <a:latin typeface="+mn-lt"/>
                <a:ea typeface="+mn-ea"/>
                <a:cs typeface="Arial" pitchFamily="34" charset="0"/>
              </a:rPr>
              <a:t> </a:t>
            </a:r>
            <a:r>
              <a:rPr lang="pt-PT" sz="1200" kern="1200" baseline="0" dirty="0" err="1" smtClean="0">
                <a:solidFill>
                  <a:schemeClr val="tx1"/>
                </a:solidFill>
                <a:latin typeface="+mn-lt"/>
                <a:ea typeface="+mn-ea"/>
                <a:cs typeface="Arial" pitchFamily="34" charset="0"/>
              </a:rPr>
              <a:t>increase</a:t>
            </a:r>
            <a:r>
              <a:rPr lang="pt-PT" sz="1200" kern="1200" baseline="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distance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time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medium</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rapid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movements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movements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na</a:t>
            </a:r>
            <a:r>
              <a:rPr lang="pt-PT" sz="1200" kern="1200" baseline="0" dirty="0" smtClean="0">
                <a:solidFill>
                  <a:schemeClr val="tx1"/>
                </a:solidFill>
                <a:latin typeface="+mn-lt"/>
                <a:ea typeface="+mn-ea"/>
                <a:cs typeface="Arial" pitchFamily="34" charset="0"/>
              </a:rPr>
              <a:t> </a:t>
            </a:r>
            <a:r>
              <a:rPr lang="pt-PT" sz="1200" kern="1200" baseline="0" dirty="0" err="1" smtClean="0">
                <a:solidFill>
                  <a:schemeClr val="tx1"/>
                </a:solidFill>
                <a:latin typeface="+mn-lt"/>
                <a:ea typeface="+mn-ea"/>
                <a:cs typeface="Arial" pitchFamily="34" charset="0"/>
              </a:rPr>
              <a:t>increase</a:t>
            </a:r>
            <a:r>
              <a:rPr lang="pt-PT" sz="1200" kern="1200" baseline="0" dirty="0" smtClean="0">
                <a:solidFill>
                  <a:schemeClr val="tx1"/>
                </a:solidFill>
                <a:latin typeface="+mn-lt"/>
                <a:ea typeface="+mn-ea"/>
                <a:cs typeface="Arial" pitchFamily="34" charset="0"/>
              </a:rPr>
              <a:t> </a:t>
            </a:r>
            <a:r>
              <a:rPr lang="pt-PT" sz="1200" kern="1200" baseline="0" dirty="0" err="1" smtClean="0">
                <a:solidFill>
                  <a:schemeClr val="tx1"/>
                </a:solidFill>
                <a:latin typeface="+mn-lt"/>
                <a:ea typeface="+mn-ea"/>
                <a:cs typeface="Arial" pitchFamily="34" charset="0"/>
              </a:rPr>
              <a:t>in</a:t>
            </a:r>
            <a:r>
              <a:rPr lang="pt-PT" sz="1200" kern="1200" baseline="0" dirty="0" smtClean="0">
                <a:solidFill>
                  <a:schemeClr val="tx1"/>
                </a:solidFill>
                <a:latin typeface="+mn-lt"/>
                <a:ea typeface="+mn-ea"/>
                <a:cs typeface="Arial" pitchFamily="34" charset="0"/>
              </a:rPr>
              <a:t> </a:t>
            </a:r>
            <a:r>
              <a:rPr lang="pt-PT" sz="1200" kern="1200" baseline="0" dirty="0" err="1" smtClean="0">
                <a:solidFill>
                  <a:schemeClr val="tx1"/>
                </a:solidFill>
                <a:latin typeface="+mn-lt"/>
                <a:ea typeface="+mn-ea"/>
                <a:cs typeface="Arial" pitchFamily="34" charset="0"/>
              </a:rPr>
              <a:t>the</a:t>
            </a:r>
            <a:r>
              <a:rPr lang="pt-PT" sz="1200" kern="1200" baseline="0" dirty="0" smtClean="0">
                <a:solidFill>
                  <a:schemeClr val="tx1"/>
                </a:solidFill>
                <a:latin typeface="+mn-lt"/>
                <a:ea typeface="+mn-ea"/>
                <a:cs typeface="Arial" pitchFamily="34" charset="0"/>
              </a:rPr>
              <a:t> total </a:t>
            </a:r>
            <a:r>
              <a:rPr lang="pt-PT" sz="1200" kern="1200" baseline="0" dirty="0" err="1" smtClean="0">
                <a:solidFill>
                  <a:schemeClr val="tx1"/>
                </a:solidFill>
                <a:latin typeface="+mn-lt"/>
                <a:ea typeface="+mn-ea"/>
                <a:cs typeface="Arial" pitchFamily="34" charset="0"/>
              </a:rPr>
              <a:t>distance</a:t>
            </a:r>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600769" indent="-600769" algn="just" eaLnBrk="1" hangingPunct="1">
              <a:spcAft>
                <a:spcPts val="0"/>
              </a:spcAft>
              <a:buClr>
                <a:srgbClr val="4AB600"/>
              </a:buClr>
              <a:buFont typeface="Wingdings" panose="05000000000000000000" pitchFamily="2" charset="2"/>
              <a:buChar char="§"/>
            </a:pPr>
            <a:r>
              <a:rPr lang="en-GB" sz="1200" kern="1200" dirty="0" smtClean="0">
                <a:solidFill>
                  <a:schemeClr val="tx1"/>
                </a:solidFill>
                <a:latin typeface="+mn-lt"/>
                <a:ea typeface="+mn-ea"/>
                <a:cs typeface="Arial" pitchFamily="34" charset="0"/>
              </a:rPr>
              <a:t>Overall, o</a:t>
            </a:r>
            <a:r>
              <a:rPr lang="en-GB" sz="1200" kern="1200" dirty="0" smtClean="0">
                <a:solidFill>
                  <a:schemeClr val="tx1"/>
                </a:solidFill>
                <a:latin typeface="+mn-lt"/>
                <a:ea typeface="+mn-ea"/>
                <a:cs typeface="+mn-cs"/>
              </a:rPr>
              <a:t>ur</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results</a:t>
            </a:r>
            <a:r>
              <a:rPr lang="pt-PT" sz="1200" kern="1200" dirty="0" smtClean="0">
                <a:solidFill>
                  <a:schemeClr val="tx1"/>
                </a:solidFill>
                <a:latin typeface="+mn-lt"/>
                <a:ea typeface="+mn-ea"/>
                <a:cs typeface="+mn-cs"/>
              </a:rPr>
              <a:t> are </a:t>
            </a:r>
            <a:r>
              <a:rPr lang="pt-PT" sz="1200" kern="1200" dirty="0" err="1" smtClean="0">
                <a:solidFill>
                  <a:schemeClr val="tx1"/>
                </a:solidFill>
                <a:latin typeface="+mn-lt"/>
                <a:ea typeface="+mn-ea"/>
                <a:cs typeface="+mn-cs"/>
              </a:rPr>
              <a:t>in</a:t>
            </a:r>
            <a:r>
              <a:rPr lang="pt-P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agreement with previous literature investigating the effects of  </a:t>
            </a:r>
            <a:r>
              <a:rPr lang="en-US" sz="1200" kern="1200" dirty="0" err="1" smtClean="0">
                <a:solidFill>
                  <a:schemeClr val="tx1"/>
                </a:solidFill>
                <a:latin typeface="+mn-lt"/>
                <a:ea typeface="+mn-ea"/>
                <a:cs typeface="+mn-cs"/>
              </a:rPr>
              <a:t>fluoxetine</a:t>
            </a:r>
            <a:r>
              <a:rPr lang="en-US" sz="1200" kern="1200" baseline="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citalopram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other SSRIs, on </a:t>
            </a:r>
            <a:r>
              <a:rPr lang="en-GB"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behaviour, heartbeat,</a:t>
            </a:r>
            <a:r>
              <a:rPr lang="en-GB" sz="1200" kern="1200" baseline="0" dirty="0" smtClean="0">
                <a:solidFill>
                  <a:schemeClr val="tx1"/>
                </a:solidFill>
                <a:latin typeface="+mn-lt"/>
                <a:ea typeface="+mn-ea"/>
                <a:cs typeface="+mn-cs"/>
              </a:rPr>
              <a:t> development and biochemical markers</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zebrafish</a:t>
            </a:r>
            <a:r>
              <a:rPr lang="en-US" sz="1200" kern="1200" dirty="0" smtClean="0">
                <a:solidFill>
                  <a:schemeClr val="tx1"/>
                </a:solidFill>
                <a:latin typeface="+mn-lt"/>
                <a:ea typeface="+mn-ea"/>
                <a:cs typeface="+mn-cs"/>
              </a:rPr>
              <a:t> early life stages</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Addicionally</a:t>
            </a:r>
            <a:r>
              <a:rPr lang="pt-PT" sz="1200" kern="1200" dirty="0" smtClean="0">
                <a:solidFill>
                  <a:schemeClr val="tx1"/>
                </a:solidFill>
                <a:latin typeface="+mn-lt"/>
                <a:ea typeface="+mn-ea"/>
                <a:cs typeface="+mn-cs"/>
              </a:rPr>
              <a:t>,</a:t>
            </a:r>
            <a:r>
              <a:rPr lang="pt-PT" sz="1200" kern="1200" baseline="0" dirty="0" smtClean="0">
                <a:solidFill>
                  <a:schemeClr val="tx1"/>
                </a:solidFill>
                <a:latin typeface="+mn-lt"/>
                <a:ea typeface="+mn-ea"/>
                <a:cs typeface="+mn-cs"/>
              </a:rPr>
              <a:t> i</a:t>
            </a:r>
            <a:r>
              <a:rPr lang="en-US" sz="1200" kern="1200" dirty="0" err="1" smtClean="0">
                <a:solidFill>
                  <a:schemeClr val="tx1"/>
                </a:solidFill>
                <a:latin typeface="+mn-lt"/>
                <a:ea typeface="+mn-ea"/>
                <a:cs typeface="+mn-cs"/>
              </a:rPr>
              <a:t>ncreased</a:t>
            </a:r>
            <a:r>
              <a:rPr lang="en-US" sz="1200" kern="1200" dirty="0" smtClean="0">
                <a:solidFill>
                  <a:schemeClr val="tx1"/>
                </a:solidFill>
                <a:latin typeface="+mn-lt"/>
                <a:ea typeface="+mn-ea"/>
                <a:cs typeface="+mn-cs"/>
              </a:rPr>
              <a:t> heartbeat rate is also in agreement with symptoms observed in overdose patients</a:t>
            </a:r>
            <a:r>
              <a:rPr lang="pt-PT" sz="1200" kern="1200" dirty="0" smtClean="0">
                <a:solidFill>
                  <a:schemeClr val="tx1"/>
                </a:solidFill>
                <a:latin typeface="+mn-lt"/>
                <a:ea typeface="+mn-ea"/>
                <a:cs typeface="+mn-cs"/>
              </a:rPr>
              <a:t>.</a:t>
            </a:r>
          </a:p>
          <a:p>
            <a:pPr marL="600769" indent="-600769" algn="just" eaLnBrk="1" hangingPunct="1">
              <a:spcAft>
                <a:spcPts val="0"/>
              </a:spcAft>
              <a:buClr>
                <a:srgbClr val="4AB600"/>
              </a:buClr>
              <a:buFont typeface="Wingdings" panose="05000000000000000000" pitchFamily="2" charset="2"/>
              <a:buChar char="§"/>
            </a:pPr>
            <a:r>
              <a:rPr lang="pt-PT" sz="1200" kern="1200" dirty="0" err="1" smtClean="0">
                <a:solidFill>
                  <a:schemeClr val="tx1"/>
                </a:solidFill>
                <a:latin typeface="+mn-lt"/>
                <a:ea typeface="+mn-ea"/>
                <a:cs typeface="+mn-cs"/>
              </a:rPr>
              <a:t>In</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the</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chronic</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exposure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could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be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observed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that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lowest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environmental</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tested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concentration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was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able</a:t>
            </a:r>
            <a:r>
              <a:rPr lang="pt-PT" sz="1200" kern="1200" baseline="0" dirty="0" smtClean="0">
                <a:solidFill>
                  <a:schemeClr val="tx1"/>
                </a:solidFill>
                <a:latin typeface="+mn-lt"/>
                <a:ea typeface="+mn-ea"/>
                <a:cs typeface="+mn-cs"/>
              </a:rPr>
              <a:t> to </a:t>
            </a:r>
            <a:r>
              <a:rPr lang="pt-PT" sz="1200" kern="1200" baseline="0" dirty="0" err="1" smtClean="0">
                <a:solidFill>
                  <a:schemeClr val="tx1"/>
                </a:solidFill>
                <a:latin typeface="+mn-lt"/>
                <a:ea typeface="+mn-ea"/>
                <a:cs typeface="+mn-cs"/>
              </a:rPr>
              <a:t>induce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significant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alterations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zebrafish</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behaviour</a:t>
            </a:r>
            <a:r>
              <a:rPr lang="pt-PT" sz="1200" kern="1200" baseline="0" dirty="0" smtClean="0">
                <a:solidFill>
                  <a:schemeClr val="tx1"/>
                </a:solidFill>
                <a:latin typeface="+mn-lt"/>
                <a:ea typeface="+mn-ea"/>
                <a:cs typeface="+mn-cs"/>
              </a:rPr>
              <a:t>.</a:t>
            </a:r>
            <a:endParaRPr lang="pt-PT" sz="1200" kern="1200" dirty="0" smtClean="0">
              <a:solidFill>
                <a:schemeClr val="tx1"/>
              </a:solidFill>
              <a:latin typeface="+mn-lt"/>
              <a:ea typeface="+mn-ea"/>
              <a:cs typeface="+mn-cs"/>
            </a:endParaRPr>
          </a:p>
          <a:p>
            <a:pPr marL="600769" indent="-600769" algn="just" eaLnBrk="1" hangingPunct="1">
              <a:spcAft>
                <a:spcPts val="0"/>
              </a:spcAft>
              <a:buClr>
                <a:srgbClr val="4AB600"/>
              </a:buClr>
              <a:buFont typeface="Wingdings" panose="05000000000000000000" pitchFamily="2" charset="2"/>
              <a:buChar char="§"/>
            </a:pPr>
            <a:r>
              <a:rPr lang="en-US" sz="1200" kern="1200" dirty="0" smtClean="0">
                <a:solidFill>
                  <a:schemeClr val="tx1"/>
                </a:solidFill>
                <a:latin typeface="+mn-lt"/>
                <a:ea typeface="+mn-ea"/>
                <a:cs typeface="+mn-cs"/>
              </a:rPr>
              <a:t>Impairment of </a:t>
            </a:r>
            <a:r>
              <a:rPr lang="en-US"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might be related to neurological alterations in neurotransmission mediated by </a:t>
            </a:r>
            <a:r>
              <a:rPr lang="en-US" sz="1200" kern="1200" dirty="0" err="1" smtClean="0">
                <a:solidFill>
                  <a:schemeClr val="tx1"/>
                </a:solidFill>
                <a:latin typeface="+mn-lt"/>
                <a:ea typeface="+mn-ea"/>
                <a:cs typeface="+mn-cs"/>
              </a:rPr>
              <a:t>xenobiotics</a:t>
            </a:r>
            <a:r>
              <a:rPr lang="en-US" sz="1200" kern="1200" dirty="0" smtClean="0">
                <a:solidFill>
                  <a:schemeClr val="tx1"/>
                </a:solidFill>
                <a:latin typeface="+mn-lt"/>
                <a:ea typeface="+mn-ea"/>
                <a:cs typeface="+mn-cs"/>
              </a:rPr>
              <a:t>. There might be a link between the decrease of  </a:t>
            </a:r>
            <a:r>
              <a:rPr lang="en-US"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activity of hatched embryos and </a:t>
            </a:r>
            <a:r>
              <a:rPr lang="en-US" sz="1200" kern="1200" dirty="0" err="1" smtClean="0">
                <a:solidFill>
                  <a:schemeClr val="tx1"/>
                </a:solidFill>
                <a:latin typeface="+mn-lt"/>
                <a:ea typeface="+mn-ea"/>
                <a:cs typeface="+mn-cs"/>
              </a:rPr>
              <a:t>AChE</a:t>
            </a:r>
            <a:r>
              <a:rPr lang="en-US" sz="1200" kern="1200" dirty="0" smtClean="0">
                <a:solidFill>
                  <a:schemeClr val="tx1"/>
                </a:solidFill>
                <a:latin typeface="+mn-lt"/>
                <a:ea typeface="+mn-ea"/>
                <a:cs typeface="+mn-cs"/>
              </a:rPr>
              <a:t> activity, or a decrease in in two serotonin receptor transcripts (SERT – serotonin </a:t>
            </a:r>
            <a:r>
              <a:rPr lang="pt-PT" sz="1200" kern="1200" dirty="0" err="1" smtClean="0">
                <a:solidFill>
                  <a:schemeClr val="tx1"/>
                </a:solidFill>
                <a:latin typeface="+mn-lt"/>
                <a:ea typeface="+mn-ea"/>
                <a:cs typeface="+mn-cs"/>
              </a:rPr>
              <a:t>transporter</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protein</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and</a:t>
            </a:r>
            <a:r>
              <a:rPr lang="pt-PT" sz="1200" kern="1200" dirty="0" smtClean="0">
                <a:solidFill>
                  <a:schemeClr val="tx1"/>
                </a:solidFill>
                <a:latin typeface="+mn-lt"/>
                <a:ea typeface="+mn-ea"/>
                <a:cs typeface="+mn-cs"/>
              </a:rPr>
              <a:t> 5-HT1A – </a:t>
            </a:r>
            <a:r>
              <a:rPr lang="pt-PT" sz="1200" kern="1200" dirty="0" err="1" smtClean="0">
                <a:solidFill>
                  <a:schemeClr val="tx1"/>
                </a:solidFill>
                <a:latin typeface="+mn-lt"/>
                <a:ea typeface="+mn-ea"/>
                <a:cs typeface="+mn-cs"/>
              </a:rPr>
              <a:t>serotonin</a:t>
            </a:r>
            <a:r>
              <a:rPr lang="pt-PT" sz="1200" kern="1200" dirty="0" smtClean="0">
                <a:solidFill>
                  <a:schemeClr val="tx1"/>
                </a:solidFill>
                <a:latin typeface="+mn-lt"/>
                <a:ea typeface="+mn-ea"/>
                <a:cs typeface="+mn-cs"/>
              </a:rPr>
              <a:t> 1A receptor </a:t>
            </a:r>
            <a:r>
              <a:rPr lang="pt-PT" sz="1200" kern="1200" dirty="0" err="1" smtClean="0">
                <a:solidFill>
                  <a:schemeClr val="tx1"/>
                </a:solidFill>
                <a:latin typeface="+mn-lt"/>
                <a:ea typeface="+mn-ea"/>
                <a:cs typeface="+mn-cs"/>
              </a:rPr>
              <a:t>transcript</a:t>
            </a:r>
            <a:r>
              <a:rPr lang="pt-P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therefore further studies should be performed </a:t>
            </a:r>
            <a:r>
              <a:rPr lang="pt-PT" sz="1200" kern="1200" dirty="0" smtClean="0">
                <a:solidFill>
                  <a:schemeClr val="tx1"/>
                </a:solidFill>
                <a:latin typeface="+mn-lt"/>
                <a:ea typeface="+mn-ea"/>
                <a:cs typeface="+mn-cs"/>
              </a:rPr>
              <a:t>to </a:t>
            </a:r>
            <a:r>
              <a:rPr lang="en-GB" sz="1200" kern="1200" dirty="0" smtClean="0">
                <a:solidFill>
                  <a:schemeClr val="tx1"/>
                </a:solidFill>
                <a:latin typeface="+mn-lt"/>
                <a:ea typeface="+mn-ea"/>
                <a:cs typeface="+mn-cs"/>
              </a:rPr>
              <a:t>corroborate</a:t>
            </a:r>
            <a:r>
              <a:rPr lang="pt-PT"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this</a:t>
            </a:r>
            <a:r>
              <a:rPr lang="pt-PT"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hypothesis</a:t>
            </a:r>
            <a:r>
              <a:rPr lang="pt-PT" sz="1200" kern="1200" dirty="0" smtClean="0">
                <a:solidFill>
                  <a:schemeClr val="tx1"/>
                </a:solidFill>
                <a:latin typeface="+mn-lt"/>
                <a:ea typeface="+mn-ea"/>
                <a:cs typeface="+mn-cs"/>
              </a:rPr>
              <a:t>.</a:t>
            </a:r>
            <a:endParaRPr lang="pt-PT" sz="1200" kern="1200" dirty="0" smtClean="0">
              <a:solidFill>
                <a:schemeClr val="tx1"/>
              </a:solidFill>
              <a:latin typeface="+mn-lt"/>
              <a:ea typeface="+mn-ea"/>
              <a:cs typeface="Arial" pitchFamily="34" charset="0"/>
            </a:endParaRPr>
          </a:p>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600769" indent="-600769" algn="just" eaLnBrk="1" hangingPunct="1">
              <a:spcAft>
                <a:spcPts val="0"/>
              </a:spcAft>
              <a:buClr>
                <a:srgbClr val="4AB600"/>
              </a:buClr>
              <a:buFont typeface="Wingdings" panose="05000000000000000000" pitchFamily="2" charset="2"/>
              <a:buChar char="§"/>
            </a:pPr>
            <a:r>
              <a:rPr lang="en-GB" sz="1200" kern="1200" dirty="0" smtClean="0">
                <a:solidFill>
                  <a:schemeClr val="tx1"/>
                </a:solidFill>
                <a:latin typeface="+mn-lt"/>
                <a:ea typeface="+mn-ea"/>
                <a:cs typeface="Arial" pitchFamily="34" charset="0"/>
              </a:rPr>
              <a:t>Overall, o</a:t>
            </a:r>
            <a:r>
              <a:rPr lang="en-GB" sz="1200" kern="1200" dirty="0" smtClean="0">
                <a:solidFill>
                  <a:schemeClr val="tx1"/>
                </a:solidFill>
                <a:latin typeface="+mn-lt"/>
                <a:ea typeface="+mn-ea"/>
                <a:cs typeface="+mn-cs"/>
              </a:rPr>
              <a:t>ur</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results</a:t>
            </a:r>
            <a:r>
              <a:rPr lang="pt-PT" sz="1200" kern="1200" dirty="0" smtClean="0">
                <a:solidFill>
                  <a:schemeClr val="tx1"/>
                </a:solidFill>
                <a:latin typeface="+mn-lt"/>
                <a:ea typeface="+mn-ea"/>
                <a:cs typeface="+mn-cs"/>
              </a:rPr>
              <a:t> are </a:t>
            </a:r>
            <a:r>
              <a:rPr lang="pt-PT" sz="1200" kern="1200" dirty="0" err="1" smtClean="0">
                <a:solidFill>
                  <a:schemeClr val="tx1"/>
                </a:solidFill>
                <a:latin typeface="+mn-lt"/>
                <a:ea typeface="+mn-ea"/>
                <a:cs typeface="+mn-cs"/>
              </a:rPr>
              <a:t>in</a:t>
            </a:r>
            <a:r>
              <a:rPr lang="pt-P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agreement with previous literature investigating the effects of  </a:t>
            </a:r>
            <a:r>
              <a:rPr lang="en-US" sz="1200" kern="1200" dirty="0" err="1" smtClean="0">
                <a:solidFill>
                  <a:schemeClr val="tx1"/>
                </a:solidFill>
                <a:latin typeface="+mn-lt"/>
                <a:ea typeface="+mn-ea"/>
                <a:cs typeface="+mn-cs"/>
              </a:rPr>
              <a:t>fluoxetine</a:t>
            </a:r>
            <a:r>
              <a:rPr lang="en-US" sz="1200" kern="1200" baseline="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citalopram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other SSRIs, on </a:t>
            </a:r>
            <a:r>
              <a:rPr lang="en-GB"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behaviour, heartbeat,</a:t>
            </a:r>
            <a:r>
              <a:rPr lang="en-GB" sz="1200" kern="1200" baseline="0" dirty="0" smtClean="0">
                <a:solidFill>
                  <a:schemeClr val="tx1"/>
                </a:solidFill>
                <a:latin typeface="+mn-lt"/>
                <a:ea typeface="+mn-ea"/>
                <a:cs typeface="+mn-cs"/>
              </a:rPr>
              <a:t> development and biochemical markers</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zebrafish</a:t>
            </a:r>
            <a:r>
              <a:rPr lang="en-US" sz="1200" kern="1200" dirty="0" smtClean="0">
                <a:solidFill>
                  <a:schemeClr val="tx1"/>
                </a:solidFill>
                <a:latin typeface="+mn-lt"/>
                <a:ea typeface="+mn-ea"/>
                <a:cs typeface="+mn-cs"/>
              </a:rPr>
              <a:t> early life stages</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Addicionally</a:t>
            </a:r>
            <a:r>
              <a:rPr lang="pt-PT" sz="1200" kern="1200" dirty="0" smtClean="0">
                <a:solidFill>
                  <a:schemeClr val="tx1"/>
                </a:solidFill>
                <a:latin typeface="+mn-lt"/>
                <a:ea typeface="+mn-ea"/>
                <a:cs typeface="+mn-cs"/>
              </a:rPr>
              <a:t>,</a:t>
            </a:r>
            <a:r>
              <a:rPr lang="pt-PT" sz="1200" kern="1200" baseline="0" dirty="0" smtClean="0">
                <a:solidFill>
                  <a:schemeClr val="tx1"/>
                </a:solidFill>
                <a:latin typeface="+mn-lt"/>
                <a:ea typeface="+mn-ea"/>
                <a:cs typeface="+mn-cs"/>
              </a:rPr>
              <a:t> i</a:t>
            </a:r>
            <a:r>
              <a:rPr lang="en-US" sz="1200" kern="1200" dirty="0" err="1" smtClean="0">
                <a:solidFill>
                  <a:schemeClr val="tx1"/>
                </a:solidFill>
                <a:latin typeface="+mn-lt"/>
                <a:ea typeface="+mn-ea"/>
                <a:cs typeface="+mn-cs"/>
              </a:rPr>
              <a:t>ncreased</a:t>
            </a:r>
            <a:r>
              <a:rPr lang="en-US" sz="1200" kern="1200" dirty="0" smtClean="0">
                <a:solidFill>
                  <a:schemeClr val="tx1"/>
                </a:solidFill>
                <a:latin typeface="+mn-lt"/>
                <a:ea typeface="+mn-ea"/>
                <a:cs typeface="+mn-cs"/>
              </a:rPr>
              <a:t> heartbeat rate is also in agreement with symptoms observed in overdose patients</a:t>
            </a:r>
            <a:r>
              <a:rPr lang="pt-PT" sz="1200" kern="1200" dirty="0" smtClean="0">
                <a:solidFill>
                  <a:schemeClr val="tx1"/>
                </a:solidFill>
                <a:latin typeface="+mn-lt"/>
                <a:ea typeface="+mn-ea"/>
                <a:cs typeface="+mn-cs"/>
              </a:rPr>
              <a:t>.</a:t>
            </a:r>
          </a:p>
          <a:p>
            <a:pPr marL="600769" indent="-600769" algn="just" eaLnBrk="1" hangingPunct="1">
              <a:spcAft>
                <a:spcPts val="0"/>
              </a:spcAft>
              <a:buClr>
                <a:srgbClr val="4AB600"/>
              </a:buClr>
              <a:buFont typeface="Wingdings" panose="05000000000000000000" pitchFamily="2" charset="2"/>
              <a:buChar char="§"/>
            </a:pPr>
            <a:r>
              <a:rPr lang="pt-PT" sz="1200" kern="1200" dirty="0" err="1" smtClean="0">
                <a:solidFill>
                  <a:schemeClr val="tx1"/>
                </a:solidFill>
                <a:latin typeface="+mn-lt"/>
                <a:ea typeface="+mn-ea"/>
                <a:cs typeface="+mn-cs"/>
              </a:rPr>
              <a:t>In</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the</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chronic</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exposure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could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be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observed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that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lowest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environmental</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tested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concentration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was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able</a:t>
            </a:r>
            <a:r>
              <a:rPr lang="pt-PT" sz="1200" kern="1200" baseline="0" dirty="0" smtClean="0">
                <a:solidFill>
                  <a:schemeClr val="tx1"/>
                </a:solidFill>
                <a:latin typeface="+mn-lt"/>
                <a:ea typeface="+mn-ea"/>
                <a:cs typeface="+mn-cs"/>
              </a:rPr>
              <a:t> to </a:t>
            </a:r>
            <a:r>
              <a:rPr lang="pt-PT" sz="1200" kern="1200" baseline="0" dirty="0" err="1" smtClean="0">
                <a:solidFill>
                  <a:schemeClr val="tx1"/>
                </a:solidFill>
                <a:latin typeface="+mn-lt"/>
                <a:ea typeface="+mn-ea"/>
                <a:cs typeface="+mn-cs"/>
              </a:rPr>
              <a:t>induce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significant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alterations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zebrafish</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behaviour</a:t>
            </a:r>
            <a:r>
              <a:rPr lang="pt-PT" sz="1200" kern="1200" baseline="0" dirty="0" smtClean="0">
                <a:solidFill>
                  <a:schemeClr val="tx1"/>
                </a:solidFill>
                <a:latin typeface="+mn-lt"/>
                <a:ea typeface="+mn-ea"/>
                <a:cs typeface="+mn-cs"/>
              </a:rPr>
              <a:t>.</a:t>
            </a:r>
            <a:endParaRPr lang="pt-PT" sz="1200" kern="1200" dirty="0" smtClean="0">
              <a:solidFill>
                <a:schemeClr val="tx1"/>
              </a:solidFill>
              <a:latin typeface="+mn-lt"/>
              <a:ea typeface="+mn-ea"/>
              <a:cs typeface="+mn-cs"/>
            </a:endParaRPr>
          </a:p>
          <a:p>
            <a:pPr marL="600769" indent="-600769" algn="just" eaLnBrk="1" hangingPunct="1">
              <a:spcAft>
                <a:spcPts val="0"/>
              </a:spcAft>
              <a:buClr>
                <a:srgbClr val="4AB600"/>
              </a:buClr>
              <a:buFont typeface="Wingdings" panose="05000000000000000000" pitchFamily="2" charset="2"/>
              <a:buChar char="§"/>
            </a:pPr>
            <a:r>
              <a:rPr lang="en-US" sz="1200" kern="1200" dirty="0" smtClean="0">
                <a:solidFill>
                  <a:schemeClr val="tx1"/>
                </a:solidFill>
                <a:latin typeface="+mn-lt"/>
                <a:ea typeface="+mn-ea"/>
                <a:cs typeface="+mn-cs"/>
              </a:rPr>
              <a:t>Impairment of </a:t>
            </a:r>
            <a:r>
              <a:rPr lang="en-US"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might be related to neurological alterations in neurotransmission mediated by </a:t>
            </a:r>
            <a:r>
              <a:rPr lang="en-US" sz="1200" kern="1200" dirty="0" err="1" smtClean="0">
                <a:solidFill>
                  <a:schemeClr val="tx1"/>
                </a:solidFill>
                <a:latin typeface="+mn-lt"/>
                <a:ea typeface="+mn-ea"/>
                <a:cs typeface="+mn-cs"/>
              </a:rPr>
              <a:t>xenobiotics</a:t>
            </a:r>
            <a:r>
              <a:rPr lang="en-US" sz="1200" kern="1200" dirty="0" smtClean="0">
                <a:solidFill>
                  <a:schemeClr val="tx1"/>
                </a:solidFill>
                <a:latin typeface="+mn-lt"/>
                <a:ea typeface="+mn-ea"/>
                <a:cs typeface="+mn-cs"/>
              </a:rPr>
              <a:t>. There might be a link between the decrease of  </a:t>
            </a:r>
            <a:r>
              <a:rPr lang="en-US" sz="1200" kern="1200" dirty="0" err="1" smtClean="0">
                <a:solidFill>
                  <a:schemeClr val="tx1"/>
                </a:solidFill>
                <a:latin typeface="+mn-lt"/>
                <a:ea typeface="+mn-ea"/>
                <a:cs typeface="+mn-cs"/>
              </a:rPr>
              <a:t>locomotor</a:t>
            </a:r>
            <a:r>
              <a:rPr lang="en-US" sz="1200" kern="1200" dirty="0" smtClean="0">
                <a:solidFill>
                  <a:schemeClr val="tx1"/>
                </a:solidFill>
                <a:latin typeface="+mn-lt"/>
                <a:ea typeface="+mn-ea"/>
                <a:cs typeface="+mn-cs"/>
              </a:rPr>
              <a:t> activity of hatched embryos and </a:t>
            </a:r>
            <a:r>
              <a:rPr lang="en-US" sz="1200" kern="1200" dirty="0" err="1" smtClean="0">
                <a:solidFill>
                  <a:schemeClr val="tx1"/>
                </a:solidFill>
                <a:latin typeface="+mn-lt"/>
                <a:ea typeface="+mn-ea"/>
                <a:cs typeface="+mn-cs"/>
              </a:rPr>
              <a:t>AChE</a:t>
            </a:r>
            <a:r>
              <a:rPr lang="en-US" sz="1200" kern="1200" dirty="0" smtClean="0">
                <a:solidFill>
                  <a:schemeClr val="tx1"/>
                </a:solidFill>
                <a:latin typeface="+mn-lt"/>
                <a:ea typeface="+mn-ea"/>
                <a:cs typeface="+mn-cs"/>
              </a:rPr>
              <a:t> activity, or a decrease in in two serotonin receptor transcripts (SERT – serotonin </a:t>
            </a:r>
            <a:r>
              <a:rPr lang="pt-PT" sz="1200" kern="1200" dirty="0" err="1" smtClean="0">
                <a:solidFill>
                  <a:schemeClr val="tx1"/>
                </a:solidFill>
                <a:latin typeface="+mn-lt"/>
                <a:ea typeface="+mn-ea"/>
                <a:cs typeface="+mn-cs"/>
              </a:rPr>
              <a:t>transporter</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protein</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and</a:t>
            </a:r>
            <a:r>
              <a:rPr lang="pt-PT" sz="1200" kern="1200" dirty="0" smtClean="0">
                <a:solidFill>
                  <a:schemeClr val="tx1"/>
                </a:solidFill>
                <a:latin typeface="+mn-lt"/>
                <a:ea typeface="+mn-ea"/>
                <a:cs typeface="+mn-cs"/>
              </a:rPr>
              <a:t> 5-HT1A – </a:t>
            </a:r>
            <a:r>
              <a:rPr lang="pt-PT" sz="1200" kern="1200" dirty="0" err="1" smtClean="0">
                <a:solidFill>
                  <a:schemeClr val="tx1"/>
                </a:solidFill>
                <a:latin typeface="+mn-lt"/>
                <a:ea typeface="+mn-ea"/>
                <a:cs typeface="+mn-cs"/>
              </a:rPr>
              <a:t>serotonin</a:t>
            </a:r>
            <a:r>
              <a:rPr lang="pt-PT" sz="1200" kern="1200" dirty="0" smtClean="0">
                <a:solidFill>
                  <a:schemeClr val="tx1"/>
                </a:solidFill>
                <a:latin typeface="+mn-lt"/>
                <a:ea typeface="+mn-ea"/>
                <a:cs typeface="+mn-cs"/>
              </a:rPr>
              <a:t> 1A receptor </a:t>
            </a:r>
            <a:r>
              <a:rPr lang="pt-PT" sz="1200" kern="1200" dirty="0" err="1" smtClean="0">
                <a:solidFill>
                  <a:schemeClr val="tx1"/>
                </a:solidFill>
                <a:latin typeface="+mn-lt"/>
                <a:ea typeface="+mn-ea"/>
                <a:cs typeface="+mn-cs"/>
              </a:rPr>
              <a:t>transcript</a:t>
            </a:r>
            <a:r>
              <a:rPr lang="pt-PT"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therefore further studies should be performed </a:t>
            </a:r>
            <a:r>
              <a:rPr lang="pt-PT" sz="1200" kern="1200" dirty="0" smtClean="0">
                <a:solidFill>
                  <a:schemeClr val="tx1"/>
                </a:solidFill>
                <a:latin typeface="+mn-lt"/>
                <a:ea typeface="+mn-ea"/>
                <a:cs typeface="+mn-cs"/>
              </a:rPr>
              <a:t>to </a:t>
            </a:r>
            <a:r>
              <a:rPr lang="en-GB" sz="1200" kern="1200" dirty="0" smtClean="0">
                <a:solidFill>
                  <a:schemeClr val="tx1"/>
                </a:solidFill>
                <a:latin typeface="+mn-lt"/>
                <a:ea typeface="+mn-ea"/>
                <a:cs typeface="+mn-cs"/>
              </a:rPr>
              <a:t>corroborate</a:t>
            </a:r>
            <a:r>
              <a:rPr lang="pt-PT"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this</a:t>
            </a:r>
            <a:r>
              <a:rPr lang="pt-PT"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hypothesis</a:t>
            </a:r>
            <a:r>
              <a:rPr lang="pt-PT" sz="1200" kern="1200" dirty="0" smtClean="0">
                <a:solidFill>
                  <a:schemeClr val="tx1"/>
                </a:solidFill>
                <a:latin typeface="+mn-lt"/>
                <a:ea typeface="+mn-ea"/>
                <a:cs typeface="+mn-cs"/>
              </a:rPr>
              <a:t>.</a:t>
            </a:r>
            <a:endParaRPr lang="pt-PT" sz="1200" kern="1200" dirty="0" smtClean="0">
              <a:solidFill>
                <a:schemeClr val="tx1"/>
              </a:solidFill>
              <a:latin typeface="+mn-lt"/>
              <a:ea typeface="+mn-ea"/>
              <a:cs typeface="Arial" pitchFamily="34" charset="0"/>
            </a:endParaRPr>
          </a:p>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pt-PT" sz="1200" b="1" kern="1200" dirty="0" smtClean="0">
                <a:solidFill>
                  <a:schemeClr val="tx1"/>
                </a:solidFill>
                <a:latin typeface="+mn-lt"/>
                <a:ea typeface="Avenir Book"/>
                <a:cs typeface="Arial" pitchFamily="34" charset="0"/>
              </a:rPr>
              <a:t>The aim of the study was to E</a:t>
            </a:r>
            <a:r>
              <a:rPr lang="en-GB" sz="1200" b="1" kern="1200" dirty="0" smtClean="0">
                <a:solidFill>
                  <a:schemeClr val="tx1"/>
                </a:solidFill>
                <a:latin typeface="+mn-lt"/>
                <a:ea typeface="+mn-ea"/>
                <a:cs typeface="Arial" pitchFamily="34" charset="0"/>
              </a:rPr>
              <a:t>valuate the acute</a:t>
            </a:r>
            <a:r>
              <a:rPr lang="en-GB" sz="1200" b="1" kern="1200" baseline="0" dirty="0" smtClean="0">
                <a:solidFill>
                  <a:schemeClr val="tx1"/>
                </a:solidFill>
                <a:latin typeface="+mn-lt"/>
                <a:ea typeface="+mn-ea"/>
                <a:cs typeface="Arial" pitchFamily="34" charset="0"/>
              </a:rPr>
              <a:t> and chronic </a:t>
            </a:r>
            <a:r>
              <a:rPr lang="en-GB" sz="1200" b="1" kern="1200" dirty="0" smtClean="0">
                <a:solidFill>
                  <a:schemeClr val="tx1"/>
                </a:solidFill>
                <a:latin typeface="+mn-lt"/>
                <a:ea typeface="+mn-ea"/>
                <a:cs typeface="Arial" pitchFamily="34" charset="0"/>
              </a:rPr>
              <a:t>effects of SER on </a:t>
            </a:r>
            <a:r>
              <a:rPr lang="en-GB" sz="1200" b="1" kern="1200" dirty="0" err="1" smtClean="0">
                <a:solidFill>
                  <a:schemeClr val="tx1"/>
                </a:solidFill>
                <a:latin typeface="+mn-lt"/>
                <a:ea typeface="+mn-ea"/>
                <a:cs typeface="Arial" pitchFamily="34" charset="0"/>
              </a:rPr>
              <a:t>zebrafish</a:t>
            </a:r>
            <a:r>
              <a:rPr lang="en-GB" sz="1200" b="1" kern="1200" dirty="0" smtClean="0">
                <a:solidFill>
                  <a:schemeClr val="tx1"/>
                </a:solidFill>
                <a:latin typeface="+mn-lt"/>
                <a:ea typeface="+mn-ea"/>
                <a:cs typeface="Arial" pitchFamily="34" charset="0"/>
              </a:rPr>
              <a:t> (</a:t>
            </a:r>
            <a:r>
              <a:rPr lang="en-GB" sz="1200" b="1" i="1" kern="1200" dirty="0" err="1" smtClean="0">
                <a:solidFill>
                  <a:schemeClr val="tx1"/>
                </a:solidFill>
                <a:latin typeface="+mn-lt"/>
                <a:ea typeface="+mn-ea"/>
                <a:cs typeface="Arial" pitchFamily="34" charset="0"/>
              </a:rPr>
              <a:t>Danio</a:t>
            </a:r>
            <a:r>
              <a:rPr lang="en-GB" sz="1200" b="1" i="1" kern="1200" dirty="0" smtClean="0">
                <a:solidFill>
                  <a:schemeClr val="tx1"/>
                </a:solidFill>
                <a:latin typeface="+mn-lt"/>
                <a:ea typeface="+mn-ea"/>
                <a:cs typeface="Arial" pitchFamily="34" charset="0"/>
              </a:rPr>
              <a:t> </a:t>
            </a:r>
            <a:r>
              <a:rPr lang="en-GB" sz="1200" b="1" i="1" kern="1200" dirty="0" err="1" smtClean="0">
                <a:solidFill>
                  <a:schemeClr val="tx1"/>
                </a:solidFill>
                <a:latin typeface="+mn-lt"/>
                <a:ea typeface="+mn-ea"/>
                <a:cs typeface="Arial" pitchFamily="34" charset="0"/>
              </a:rPr>
              <a:t>rerio</a:t>
            </a:r>
            <a:r>
              <a:rPr lang="en-GB" sz="1200" b="1" kern="1200" dirty="0" smtClean="0">
                <a:solidFill>
                  <a:schemeClr val="tx1"/>
                </a:solidFill>
                <a:latin typeface="+mn-lt"/>
                <a:ea typeface="+mn-ea"/>
                <a:cs typeface="Arial" pitchFamily="34" charset="0"/>
              </a:rPr>
              <a:t>) embryos development, heartbeat rate,</a:t>
            </a:r>
            <a:r>
              <a:rPr lang="en-GB" sz="1200" b="1" kern="1200" baseline="0" dirty="0" smtClean="0">
                <a:solidFill>
                  <a:schemeClr val="tx1"/>
                </a:solidFill>
                <a:latin typeface="+mn-lt"/>
                <a:ea typeface="+mn-ea"/>
                <a:cs typeface="Arial" pitchFamily="34" charset="0"/>
              </a:rPr>
              <a:t> </a:t>
            </a:r>
            <a:r>
              <a:rPr lang="en-GB" sz="1200" b="1" kern="1200" dirty="0" smtClean="0">
                <a:solidFill>
                  <a:schemeClr val="tx1"/>
                </a:solidFill>
                <a:latin typeface="+mn-lt"/>
                <a:ea typeface="+mn-ea"/>
                <a:cs typeface="Arial" pitchFamily="34" charset="0"/>
              </a:rPr>
              <a:t>behaviour and biochemical</a:t>
            </a:r>
            <a:r>
              <a:rPr lang="en-GB" sz="1200" b="1" kern="1200" baseline="0" dirty="0" smtClean="0">
                <a:solidFill>
                  <a:schemeClr val="tx1"/>
                </a:solidFill>
                <a:latin typeface="+mn-lt"/>
                <a:ea typeface="+mn-ea"/>
                <a:cs typeface="Arial" pitchFamily="34" charset="0"/>
              </a:rPr>
              <a:t> markers</a:t>
            </a: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xmlns=""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rapid population growth and technological advances have led to the occurrence of numerous emerging contaminants (EC) as a result of inadequate management of the synthesised products and residues allied with inefficient wastewater treatment plants (WWTP). The emerging</a:t>
            </a:r>
            <a:r>
              <a:rPr lang="en-GB" sz="1200" kern="1200" baseline="0" dirty="0" smtClean="0">
                <a:solidFill>
                  <a:schemeClr val="tx1"/>
                </a:solidFill>
                <a:latin typeface="+mn-lt"/>
                <a:ea typeface="+mn-ea"/>
                <a:cs typeface="+mn-cs"/>
              </a:rPr>
              <a:t> contaminants</a:t>
            </a:r>
            <a:r>
              <a:rPr lang="en-GB" sz="1200" kern="1200" dirty="0" smtClean="0">
                <a:solidFill>
                  <a:schemeClr val="tx1"/>
                </a:solidFill>
                <a:latin typeface="+mn-lt"/>
                <a:ea typeface="+mn-ea"/>
                <a:cs typeface="+mn-cs"/>
              </a:rPr>
              <a:t> can come from the households (e.g. personal and domestic care products), from the industry (e.g. pharmaceuticals, plastic), and from animal farming and agriculture (e.g. pesticides, pharmaceuticals used to treat animals, sewage sludge application to land). They can reach the groundwater through, for example, leaking sewers, discharge of WWT effluent (directly to ground or to surface water which then infiltrates) and  landfill </a:t>
            </a:r>
            <a:r>
              <a:rPr lang="en-GB" sz="1200" kern="1200" dirty="0" err="1" smtClean="0">
                <a:solidFill>
                  <a:schemeClr val="tx1"/>
                </a:solidFill>
                <a:latin typeface="+mn-lt"/>
                <a:ea typeface="+mn-ea"/>
                <a:cs typeface="+mn-cs"/>
              </a:rPr>
              <a:t>leachate</a:t>
            </a:r>
            <a:r>
              <a:rPr lang="en-GB" sz="1200" kern="1200" dirty="0" smtClean="0">
                <a:solidFill>
                  <a:schemeClr val="tx1"/>
                </a:solidFill>
                <a:latin typeface="+mn-lt"/>
                <a:ea typeface="+mn-ea"/>
                <a:cs typeface="+mn-cs"/>
              </a:rPr>
              <a:t> </a:t>
            </a:r>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Overall the goal for antidepressant therapy is to influence neurotransmitter activity in the </a:t>
            </a:r>
            <a:r>
              <a:rPr lang="en-GB" sz="1200" kern="1200" dirty="0" err="1" smtClean="0">
                <a:solidFill>
                  <a:schemeClr val="tx1"/>
                </a:solidFill>
                <a:latin typeface="+mn-lt"/>
                <a:ea typeface="+mn-ea"/>
                <a:cs typeface="+mn-cs"/>
              </a:rPr>
              <a:t>presynaptic</a:t>
            </a:r>
            <a:r>
              <a:rPr lang="en-GB" sz="1200" kern="1200" dirty="0" smtClean="0">
                <a:solidFill>
                  <a:schemeClr val="tx1"/>
                </a:solidFill>
                <a:latin typeface="+mn-lt"/>
                <a:ea typeface="+mn-ea"/>
                <a:cs typeface="+mn-cs"/>
              </a:rPr>
              <a:t> nerve terminal and synaptic cleft and regulate the reuptake of neurotransmitters, modulating mood and behaviour </a:t>
            </a:r>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lvl="1"/>
            <a:r>
              <a:rPr lang="pt-PT" sz="1200" kern="1200" dirty="0" err="1" smtClean="0">
                <a:solidFill>
                  <a:schemeClr val="tx1"/>
                </a:solidFill>
                <a:latin typeface="+mn-lt"/>
                <a:ea typeface="+mn-ea"/>
                <a:cs typeface="+mn-cs"/>
              </a:rPr>
              <a:t>Sertraline</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is</a:t>
            </a:r>
            <a:r>
              <a:rPr lang="pt-PT" sz="1200" kern="1200" dirty="0" smtClean="0">
                <a:solidFill>
                  <a:schemeClr val="tx1"/>
                </a:solidFill>
                <a:latin typeface="+mn-lt"/>
                <a:ea typeface="+mn-ea"/>
                <a:cs typeface="+mn-cs"/>
              </a:rPr>
              <a:t> na </a:t>
            </a:r>
            <a:r>
              <a:rPr lang="pt-PT" sz="1200" kern="1200" dirty="0" err="1" smtClean="0">
                <a:solidFill>
                  <a:schemeClr val="tx1"/>
                </a:solidFill>
                <a:latin typeface="+mn-lt"/>
                <a:ea typeface="+mn-ea"/>
                <a:cs typeface="+mn-cs"/>
              </a:rPr>
              <a:t>antidepressant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included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serotonin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selective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reuptake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inhibitor</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class</a:t>
            </a:r>
            <a:endParaRPr lang="pt-PT" sz="1200" kern="1200" baseline="0" dirty="0" smtClean="0">
              <a:solidFill>
                <a:schemeClr val="tx1"/>
              </a:solidFill>
              <a:latin typeface="+mn-lt"/>
              <a:ea typeface="+mn-ea"/>
              <a:cs typeface="+mn-cs"/>
            </a:endParaRPr>
          </a:p>
          <a:p>
            <a:pPr lvl="1"/>
            <a:r>
              <a:rPr lang="en-GB" sz="1200" kern="1200" dirty="0" err="1" smtClean="0">
                <a:solidFill>
                  <a:schemeClr val="tx1"/>
                </a:solidFill>
                <a:latin typeface="+mn-lt"/>
                <a:ea typeface="+mn-ea"/>
                <a:cs typeface="+mn-cs"/>
              </a:rPr>
              <a:t>Sertraline</a:t>
            </a:r>
            <a:r>
              <a:rPr lang="en-GB" sz="1200" kern="1200" dirty="0" smtClean="0">
                <a:solidFill>
                  <a:schemeClr val="tx1"/>
                </a:solidFill>
                <a:latin typeface="+mn-lt"/>
                <a:ea typeface="+mn-ea"/>
                <a:cs typeface="+mn-cs"/>
              </a:rPr>
              <a:t> acts by blocking the uptake of serotonin (5-HT) in the central nervous system (CNS) synaptic clefts resulting in increased serotonin levels in the brain</a:t>
            </a:r>
            <a:endParaRPr lang="pt-PT" sz="1200" kern="1200" dirty="0" smtClean="0">
              <a:solidFill>
                <a:schemeClr val="tx1"/>
              </a:solidFill>
              <a:latin typeface="+mn-lt"/>
              <a:ea typeface="+mn-ea"/>
              <a:cs typeface="+mn-cs"/>
            </a:endParaRPr>
          </a:p>
          <a:p>
            <a:pPr marL="742950" lvl="1" indent="-285750">
              <a:buFont typeface="Arial" pitchFamily="34" charset="0"/>
              <a:buNone/>
            </a:pPr>
            <a:r>
              <a:rPr lang="pt-PT" sz="1200" kern="1200" dirty="0" err="1" smtClean="0">
                <a:solidFill>
                  <a:schemeClr val="tx1"/>
                </a:solidFill>
                <a:latin typeface="+mn-lt"/>
                <a:ea typeface="+mn-ea"/>
                <a:cs typeface="+mn-cs"/>
              </a:rPr>
              <a:t>In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addition</a:t>
            </a:r>
            <a:r>
              <a:rPr lang="pt-PT" sz="1200" kern="1200" baseline="0" dirty="0" smtClean="0">
                <a:solidFill>
                  <a:schemeClr val="tx1"/>
                </a:solidFill>
                <a:latin typeface="+mn-lt"/>
                <a:ea typeface="+mn-ea"/>
                <a:cs typeface="+mn-cs"/>
              </a:rPr>
              <a:t> to </a:t>
            </a:r>
            <a:r>
              <a:rPr lang="pt-PT" sz="1200" kern="1200" baseline="0" dirty="0" err="1" smtClean="0">
                <a:solidFill>
                  <a:schemeClr val="tx1"/>
                </a:solidFill>
                <a:latin typeface="+mn-lt"/>
                <a:ea typeface="+mn-ea"/>
                <a:cs typeface="+mn-cs"/>
              </a:rPr>
              <a:t>being</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used</a:t>
            </a:r>
            <a:r>
              <a:rPr lang="pt-PT" sz="1200" kern="1200" dirty="0" smtClean="0">
                <a:solidFill>
                  <a:schemeClr val="tx1"/>
                </a:solidFill>
                <a:latin typeface="+mn-lt"/>
                <a:ea typeface="+mn-ea"/>
                <a:cs typeface="+mn-cs"/>
              </a:rPr>
              <a:t> for </a:t>
            </a:r>
            <a:r>
              <a:rPr lang="pt-PT" sz="1200" kern="1200" dirty="0" err="1" smtClean="0">
                <a:solidFill>
                  <a:schemeClr val="tx1"/>
                </a:solidFill>
                <a:latin typeface="+mn-lt"/>
                <a:ea typeface="+mn-ea"/>
                <a:cs typeface="+mn-cs"/>
              </a:rPr>
              <a:t>depression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treatment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it’s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used</a:t>
            </a:r>
            <a:r>
              <a:rPr lang="pt-PT" sz="1200" kern="1200" baseline="0" dirty="0" smtClean="0">
                <a:solidFill>
                  <a:schemeClr val="tx1"/>
                </a:solidFill>
                <a:latin typeface="+mn-lt"/>
                <a:ea typeface="+mn-ea"/>
                <a:cs typeface="+mn-cs"/>
              </a:rPr>
              <a:t> for </a:t>
            </a:r>
            <a:r>
              <a:rPr lang="pt-PT" sz="1200" kern="1200" baseline="0" dirty="0" err="1" smtClean="0">
                <a:solidFill>
                  <a:schemeClr val="tx1"/>
                </a:solidFill>
                <a:latin typeface="+mn-lt"/>
                <a:ea typeface="+mn-ea"/>
                <a:cs typeface="+mn-cs"/>
              </a:rPr>
              <a:t>anxiety</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treatment</a:t>
            </a:r>
            <a:r>
              <a:rPr lang="pt-PT" sz="1200" kern="1200" baseline="0" dirty="0" smtClean="0">
                <a:solidFill>
                  <a:schemeClr val="tx1"/>
                </a:solidFill>
                <a:latin typeface="+mn-lt"/>
                <a:ea typeface="+mn-ea"/>
                <a:cs typeface="+mn-cs"/>
              </a:rPr>
              <a:t>, </a:t>
            </a:r>
            <a:r>
              <a:rPr lang="pt-PT" dirty="0" err="1" smtClean="0">
                <a:cs typeface="Arial" pitchFamily="34" charset="0"/>
              </a:rPr>
              <a:t>Obsessive-compulsive</a:t>
            </a:r>
            <a:r>
              <a:rPr lang="pt-PT" dirty="0" smtClean="0">
                <a:cs typeface="Arial" pitchFamily="34" charset="0"/>
              </a:rPr>
              <a:t> </a:t>
            </a:r>
            <a:r>
              <a:rPr lang="pt-PT" dirty="0" err="1" smtClean="0">
                <a:cs typeface="Arial" pitchFamily="34" charset="0"/>
              </a:rPr>
              <a:t>disorder</a:t>
            </a:r>
            <a:r>
              <a:rPr lang="pt-PT" baseline="0" dirty="0" smtClean="0">
                <a:cs typeface="Arial" pitchFamily="34" charset="0"/>
              </a:rPr>
              <a:t> </a:t>
            </a:r>
            <a:r>
              <a:rPr lang="pt-PT" baseline="0" dirty="0" err="1" smtClean="0">
                <a:cs typeface="Arial" pitchFamily="34" charset="0"/>
              </a:rPr>
              <a:t>and</a:t>
            </a:r>
            <a:r>
              <a:rPr lang="pt-PT" baseline="0" dirty="0" smtClean="0">
                <a:cs typeface="Arial" pitchFamily="34" charset="0"/>
              </a:rPr>
              <a:t> </a:t>
            </a:r>
            <a:r>
              <a:rPr lang="pt-PT" dirty="0" err="1" smtClean="0">
                <a:cs typeface="Arial" pitchFamily="34" charset="0"/>
              </a:rPr>
              <a:t>Panic</a:t>
            </a:r>
            <a:r>
              <a:rPr lang="pt-PT" dirty="0" smtClean="0">
                <a:cs typeface="Arial" pitchFamily="34" charset="0"/>
              </a:rPr>
              <a:t> </a:t>
            </a:r>
            <a:r>
              <a:rPr lang="pt-PT" dirty="0" err="1" smtClean="0">
                <a:cs typeface="Arial" pitchFamily="34" charset="0"/>
              </a:rPr>
              <a:t>disorder</a:t>
            </a:r>
            <a:endParaRPr lang="pt-PT" dirty="0" smtClean="0">
              <a:cs typeface="Arial" pitchFamily="34" charset="0"/>
            </a:endParaRPr>
          </a:p>
          <a:p>
            <a:pPr marL="742950" lvl="1" indent="-285750">
              <a:buFont typeface="Arial" pitchFamily="34" charset="0"/>
              <a:buNone/>
            </a:pPr>
            <a:r>
              <a:rPr lang="pt-PT" dirty="0" smtClean="0">
                <a:cs typeface="Arial" pitchFamily="34" charset="0"/>
              </a:rPr>
              <a:t>Some</a:t>
            </a:r>
            <a:r>
              <a:rPr lang="pt-PT" baseline="0" dirty="0" smtClean="0">
                <a:cs typeface="Arial" pitchFamily="34" charset="0"/>
              </a:rPr>
              <a:t> </a:t>
            </a:r>
            <a:r>
              <a:rPr lang="pt-PT" baseline="0" dirty="0" err="1" smtClean="0">
                <a:cs typeface="Arial" pitchFamily="34" charset="0"/>
              </a:rPr>
              <a:t>of</a:t>
            </a:r>
            <a:r>
              <a:rPr lang="pt-PT" baseline="0" dirty="0" smtClean="0">
                <a:cs typeface="Arial" pitchFamily="34" charset="0"/>
              </a:rPr>
              <a:t> </a:t>
            </a:r>
            <a:r>
              <a:rPr lang="pt-PT" baseline="0" dirty="0" err="1" smtClean="0">
                <a:cs typeface="Arial" pitchFamily="34" charset="0"/>
              </a:rPr>
              <a:t>the</a:t>
            </a:r>
            <a:r>
              <a:rPr lang="pt-PT" baseline="0" dirty="0" smtClean="0">
                <a:cs typeface="Arial" pitchFamily="34" charset="0"/>
              </a:rPr>
              <a:t> </a:t>
            </a:r>
            <a:r>
              <a:rPr lang="pt-PT" baseline="0" dirty="0" err="1" smtClean="0">
                <a:cs typeface="Arial" pitchFamily="34" charset="0"/>
              </a:rPr>
              <a:t>side</a:t>
            </a:r>
            <a:r>
              <a:rPr lang="pt-PT" baseline="0" dirty="0" smtClean="0">
                <a:cs typeface="Arial" pitchFamily="34" charset="0"/>
              </a:rPr>
              <a:t> </a:t>
            </a:r>
            <a:r>
              <a:rPr lang="pt-PT" baseline="0" dirty="0" err="1" smtClean="0">
                <a:cs typeface="Arial" pitchFamily="34" charset="0"/>
              </a:rPr>
              <a:t>effects</a:t>
            </a:r>
            <a:r>
              <a:rPr lang="pt-PT" baseline="0" dirty="0" smtClean="0">
                <a:cs typeface="Arial" pitchFamily="34" charset="0"/>
              </a:rPr>
              <a:t> </a:t>
            </a:r>
            <a:r>
              <a:rPr lang="pt-PT" baseline="0" dirty="0" err="1" smtClean="0">
                <a:cs typeface="Arial" pitchFamily="34" charset="0"/>
              </a:rPr>
              <a:t>include</a:t>
            </a:r>
            <a:r>
              <a:rPr lang="pt-PT" baseline="0" dirty="0" smtClean="0">
                <a:cs typeface="Arial" pitchFamily="34" charset="0"/>
              </a:rPr>
              <a:t> </a:t>
            </a:r>
            <a:r>
              <a:rPr lang="en-GB" dirty="0" smtClean="0">
                <a:cs typeface="Arial" pitchFamily="34" charset="0"/>
              </a:rPr>
              <a:t>Agitation,</a:t>
            </a:r>
            <a:r>
              <a:rPr lang="en-GB" baseline="0" dirty="0" smtClean="0">
                <a:cs typeface="Arial" pitchFamily="34" charset="0"/>
              </a:rPr>
              <a:t> </a:t>
            </a:r>
            <a:r>
              <a:rPr lang="pt-PT" dirty="0" smtClean="0">
                <a:cs typeface="Arial" pitchFamily="34" charset="0"/>
              </a:rPr>
              <a:t>Minimal </a:t>
            </a:r>
            <a:r>
              <a:rPr lang="pt-PT" dirty="0" err="1" smtClean="0">
                <a:cs typeface="Arial" pitchFamily="34" charset="0"/>
              </a:rPr>
              <a:t>sedation</a:t>
            </a:r>
            <a:r>
              <a:rPr lang="pt-PT" dirty="0" smtClean="0">
                <a:cs typeface="Arial" pitchFamily="34" charset="0"/>
              </a:rPr>
              <a:t>,</a:t>
            </a:r>
            <a:r>
              <a:rPr lang="pt-PT" baseline="0" dirty="0" smtClean="0">
                <a:cs typeface="Arial" pitchFamily="34" charset="0"/>
              </a:rPr>
              <a:t> </a:t>
            </a:r>
            <a:r>
              <a:rPr lang="pt-PT" dirty="0" err="1" smtClean="0">
                <a:cs typeface="Arial" pitchFamily="34" charset="0"/>
              </a:rPr>
              <a:t>Moderately</a:t>
            </a:r>
            <a:r>
              <a:rPr lang="pt-PT" dirty="0" smtClean="0">
                <a:cs typeface="Arial" pitchFamily="34" charset="0"/>
              </a:rPr>
              <a:t> </a:t>
            </a:r>
            <a:r>
              <a:rPr lang="pt-PT" dirty="0" err="1" smtClean="0">
                <a:cs typeface="Arial" pitchFamily="34" charset="0"/>
              </a:rPr>
              <a:t>severe</a:t>
            </a:r>
            <a:r>
              <a:rPr lang="pt-PT" dirty="0" smtClean="0">
                <a:cs typeface="Arial" pitchFamily="34" charset="0"/>
              </a:rPr>
              <a:t> gastrointestinal </a:t>
            </a:r>
            <a:r>
              <a:rPr lang="pt-PT" dirty="0" err="1" smtClean="0">
                <a:cs typeface="Arial" pitchFamily="34" charset="0"/>
              </a:rPr>
              <a:t>effects</a:t>
            </a:r>
            <a:r>
              <a:rPr lang="pt-PT" baseline="0" dirty="0" smtClean="0">
                <a:cs typeface="Arial" pitchFamily="34" charset="0"/>
              </a:rPr>
              <a:t> </a:t>
            </a:r>
            <a:r>
              <a:rPr lang="pt-PT" baseline="0" dirty="0" err="1" smtClean="0">
                <a:cs typeface="Arial" pitchFamily="34" charset="0"/>
              </a:rPr>
              <a:t>and</a:t>
            </a:r>
            <a:r>
              <a:rPr lang="pt-PT" baseline="0" dirty="0" smtClean="0">
                <a:cs typeface="Arial" pitchFamily="34" charset="0"/>
              </a:rPr>
              <a:t> </a:t>
            </a:r>
            <a:r>
              <a:rPr lang="pt-PT" dirty="0" smtClean="0">
                <a:cs typeface="Arial" pitchFamily="34" charset="0"/>
              </a:rPr>
              <a:t>Sexual </a:t>
            </a:r>
            <a:r>
              <a:rPr lang="pt-PT" dirty="0" err="1" smtClean="0">
                <a:cs typeface="Arial" pitchFamily="34" charset="0"/>
              </a:rPr>
              <a:t>dysfunction</a:t>
            </a:r>
            <a:endParaRPr lang="pt-PT" dirty="0" smtClean="0">
              <a:cs typeface="Arial" pitchFamily="34" charset="0"/>
            </a:endParaRPr>
          </a:p>
          <a:p>
            <a:pPr marL="742950" lvl="1" indent="-285750">
              <a:buFont typeface="Arial" pitchFamily="34" charset="0"/>
              <a:buNone/>
            </a:pPr>
            <a:endParaRPr lang="pt-PT" dirty="0" smtClean="0">
              <a:cs typeface="Arial" pitchFamily="34" charset="0"/>
            </a:endParaRPr>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lvl="1"/>
            <a:r>
              <a:rPr lang="pt-PT" sz="1200" kern="1200" dirty="0" err="1" smtClean="0">
                <a:solidFill>
                  <a:schemeClr val="tx1"/>
                </a:solidFill>
                <a:latin typeface="+mn-lt"/>
                <a:ea typeface="+mn-ea"/>
                <a:cs typeface="+mn-cs"/>
              </a:rPr>
              <a:t>The</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selection</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of</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the</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model</a:t>
            </a:r>
            <a:r>
              <a:rPr lang="pt-PT" sz="1200" kern="1200" dirty="0" smtClean="0">
                <a:solidFill>
                  <a:schemeClr val="tx1"/>
                </a:solidFill>
                <a:latin typeface="+mn-lt"/>
                <a:ea typeface="+mn-ea"/>
                <a:cs typeface="+mn-cs"/>
              </a:rPr>
              <a:t> </a:t>
            </a:r>
            <a:r>
              <a:rPr lang="pt-PT" sz="1200" kern="1200" dirty="0" err="1" smtClean="0">
                <a:solidFill>
                  <a:schemeClr val="tx1"/>
                </a:solidFill>
                <a:latin typeface="+mn-lt"/>
                <a:ea typeface="+mn-ea"/>
                <a:cs typeface="+mn-cs"/>
              </a:rPr>
              <a:t>organism</a:t>
            </a:r>
            <a:r>
              <a:rPr lang="pt-PT" sz="1200" kern="1200" baseline="0" dirty="0" smtClean="0">
                <a:solidFill>
                  <a:schemeClr val="tx1"/>
                </a:solidFill>
                <a:latin typeface="+mn-lt"/>
                <a:ea typeface="+mn-ea"/>
                <a:cs typeface="+mn-cs"/>
              </a:rPr>
              <a:t> to </a:t>
            </a:r>
            <a:r>
              <a:rPr lang="pt-PT" sz="1200" kern="1200" baseline="0" dirty="0" err="1" smtClean="0">
                <a:solidFill>
                  <a:schemeClr val="tx1"/>
                </a:solidFill>
                <a:latin typeface="+mn-lt"/>
                <a:ea typeface="+mn-ea"/>
                <a:cs typeface="+mn-cs"/>
              </a:rPr>
              <a:t>be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used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depends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on</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type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of</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study</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hypotesis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and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of</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desired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screening</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procedure</a:t>
            </a:r>
            <a:r>
              <a:rPr lang="pt-PT" sz="1200" kern="1200" baseline="0" dirty="0" smtClean="0">
                <a:solidFill>
                  <a:schemeClr val="tx1"/>
                </a:solidFill>
                <a:latin typeface="+mn-lt"/>
                <a:ea typeface="+mn-ea"/>
                <a:cs typeface="+mn-cs"/>
              </a:rPr>
              <a:t>.</a:t>
            </a:r>
          </a:p>
          <a:p>
            <a:pPr lvl="1"/>
            <a:r>
              <a:rPr lang="pt-PT" sz="1200" kern="1200" baseline="0" dirty="0" err="1" smtClean="0">
                <a:solidFill>
                  <a:schemeClr val="tx1"/>
                </a:solidFill>
                <a:latin typeface="+mn-lt"/>
                <a:ea typeface="+mn-ea"/>
                <a:cs typeface="+mn-cs"/>
              </a:rPr>
              <a:t>Currently</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among</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the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most</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used</a:t>
            </a:r>
            <a:r>
              <a:rPr lang="pt-PT" sz="1200" kern="1200" baseline="0" dirty="0" smtClean="0">
                <a:solidFill>
                  <a:schemeClr val="tx1"/>
                </a:solidFill>
                <a:latin typeface="+mn-lt"/>
                <a:ea typeface="+mn-ea"/>
                <a:cs typeface="+mn-cs"/>
              </a:rPr>
              <a:t> animal </a:t>
            </a:r>
            <a:r>
              <a:rPr lang="pt-PT" sz="1200" kern="1200" baseline="0" dirty="0" err="1" smtClean="0">
                <a:solidFill>
                  <a:schemeClr val="tx1"/>
                </a:solidFill>
                <a:latin typeface="+mn-lt"/>
                <a:ea typeface="+mn-ea"/>
                <a:cs typeface="+mn-cs"/>
              </a:rPr>
              <a:t>models</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zebrafish</a:t>
            </a:r>
            <a:r>
              <a:rPr lang="pt-PT" sz="1200" kern="1200" baseline="0" dirty="0" smtClean="0">
                <a:solidFill>
                  <a:schemeClr val="tx1"/>
                </a:solidFill>
                <a:latin typeface="+mn-lt"/>
                <a:ea typeface="+mn-ea"/>
                <a:cs typeface="+mn-cs"/>
              </a:rPr>
              <a:t> stands </a:t>
            </a:r>
            <a:r>
              <a:rPr lang="pt-PT" sz="1200" kern="1200" baseline="0" dirty="0" err="1" smtClean="0">
                <a:solidFill>
                  <a:schemeClr val="tx1"/>
                </a:solidFill>
                <a:latin typeface="+mn-lt"/>
                <a:ea typeface="+mn-ea"/>
                <a:cs typeface="+mn-cs"/>
              </a:rPr>
              <a:t>out</a:t>
            </a:r>
            <a:r>
              <a:rPr lang="pt-PT"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since i</a:t>
            </a:r>
            <a:r>
              <a:rPr lang="en-US" sz="1200" b="0" i="0" kern="1200" dirty="0" smtClean="0">
                <a:solidFill>
                  <a:schemeClr val="tx1"/>
                </a:solidFill>
                <a:latin typeface="+mn-lt"/>
                <a:ea typeface="+mn-ea"/>
                <a:cs typeface="+mn-cs"/>
              </a:rPr>
              <a:t>t has several attributes that make it appealing for the study of experimental manipulation</a:t>
            </a:r>
            <a:r>
              <a:rPr lang="pt-PT" sz="1200" b="0" i="0" kern="1200" baseline="0" dirty="0" smtClean="0">
                <a:solidFill>
                  <a:schemeClr val="tx1"/>
                </a:solidFill>
                <a:latin typeface="+mn-lt"/>
                <a:ea typeface="+mn-ea"/>
                <a:cs typeface="+mn-cs"/>
              </a:rPr>
              <a:t>, </a:t>
            </a:r>
            <a:r>
              <a:rPr lang="pt-PT" sz="1200" b="0" i="0" kern="1200" baseline="0" dirty="0" err="1" smtClean="0">
                <a:solidFill>
                  <a:schemeClr val="tx1"/>
                </a:solidFill>
                <a:latin typeface="+mn-lt"/>
                <a:ea typeface="+mn-ea"/>
                <a:cs typeface="+mn-cs"/>
              </a:rPr>
              <a:t>such</a:t>
            </a:r>
            <a:r>
              <a:rPr lang="pt-PT" sz="1200" b="0" i="0" kern="1200" baseline="0" dirty="0" smtClean="0">
                <a:solidFill>
                  <a:schemeClr val="tx1"/>
                </a:solidFill>
                <a:latin typeface="+mn-lt"/>
                <a:ea typeface="+mn-ea"/>
                <a:cs typeface="+mn-cs"/>
              </a:rPr>
              <a:t> as a</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rapid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genetic</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and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embryological</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manipulation</a:t>
            </a:r>
            <a:r>
              <a:rPr lang="pt-PT" sz="1200" kern="1200" baseline="0" dirty="0" smtClean="0">
                <a:solidFill>
                  <a:schemeClr val="tx1"/>
                </a:solidFill>
                <a:latin typeface="+mn-lt"/>
                <a:ea typeface="+mn-ea"/>
                <a:cs typeface="+mn-cs"/>
              </a:rPr>
              <a:t>, are </a:t>
            </a:r>
            <a:r>
              <a:rPr lang="pt-PT" sz="1200" kern="1200" baseline="0" dirty="0" err="1" smtClean="0">
                <a:solidFill>
                  <a:schemeClr val="tx1"/>
                </a:solidFill>
                <a:latin typeface="+mn-lt"/>
                <a:ea typeface="+mn-ea"/>
                <a:cs typeface="+mn-cs"/>
              </a:rPr>
              <a:t>optically</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visible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easy</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maintanance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and</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have</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high</a:t>
            </a:r>
            <a:r>
              <a:rPr lang="pt-PT" sz="1200" kern="1200" baseline="0" dirty="0" smtClean="0">
                <a:solidFill>
                  <a:schemeClr val="tx1"/>
                </a:solidFill>
                <a:latin typeface="+mn-lt"/>
                <a:ea typeface="+mn-ea"/>
                <a:cs typeface="+mn-cs"/>
              </a:rPr>
              <a:t> </a:t>
            </a:r>
            <a:r>
              <a:rPr lang="pt-PT" sz="1200" kern="1200" baseline="0" dirty="0" err="1" smtClean="0">
                <a:solidFill>
                  <a:schemeClr val="tx1"/>
                </a:solidFill>
                <a:latin typeface="+mn-lt"/>
                <a:ea typeface="+mn-ea"/>
                <a:cs typeface="+mn-cs"/>
              </a:rPr>
              <a:t>fecundity</a:t>
            </a:r>
            <a:r>
              <a:rPr lang="pt-PT" sz="1200" kern="1200" baseline="0" dirty="0" smtClean="0">
                <a:solidFill>
                  <a:schemeClr val="tx1"/>
                </a:solidFill>
                <a:latin typeface="+mn-lt"/>
                <a:ea typeface="+mn-ea"/>
                <a:cs typeface="+mn-cs"/>
              </a:rPr>
              <a:t> rates, </a:t>
            </a:r>
            <a:r>
              <a:rPr lang="en-GB" sz="1200" kern="1200" baseline="0" dirty="0" smtClean="0">
                <a:solidFill>
                  <a:schemeClr val="tx1"/>
                </a:solidFill>
                <a:latin typeface="+mn-lt"/>
                <a:ea typeface="+mn-ea"/>
                <a:cs typeface="+mn-cs"/>
              </a:rPr>
              <a:t>e</a:t>
            </a:r>
            <a:r>
              <a:rPr lang="en-GB" dirty="0" smtClean="0"/>
              <a:t>vident sexual dimorphism</a:t>
            </a:r>
            <a:r>
              <a:rPr lang="pt-PT" b="1" dirty="0" smtClean="0"/>
              <a:t>,</a:t>
            </a:r>
            <a:r>
              <a:rPr lang="pt-PT" b="1" baseline="0" dirty="0" smtClean="0"/>
              <a:t> </a:t>
            </a:r>
            <a:r>
              <a:rPr lang="en-GB" dirty="0" smtClean="0"/>
              <a:t>Well characterised and conserved  genome</a:t>
            </a:r>
            <a:endParaRPr lang="pt-PT" b="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cs typeface="Times New Roman" panose="02020603050405020304" pitchFamily="18" charset="0"/>
              </a:rPr>
              <a:t>Model the health effects of environmental exposures to better understand the </a:t>
            </a:r>
            <a:r>
              <a:rPr lang="en-GB" sz="1200" dirty="0" err="1" smtClean="0">
                <a:cs typeface="Times New Roman" panose="02020603050405020304" pitchFamily="18" charset="0"/>
              </a:rPr>
              <a:t>etiologies</a:t>
            </a:r>
            <a:r>
              <a:rPr lang="en-GB" sz="1200" dirty="0" smtClean="0">
                <a:cs typeface="Times New Roman" panose="02020603050405020304" pitchFamily="18" charset="0"/>
              </a:rPr>
              <a:t> and mechanisms of environment-related disease in humans.</a:t>
            </a:r>
            <a:endParaRPr lang="pt-PT" sz="1200" dirty="0" smtClean="0"/>
          </a:p>
          <a:p>
            <a:pPr lvl="1"/>
            <a:endParaRPr lang="pt-PT" sz="1200" kern="1200" dirty="0" smtClean="0">
              <a:solidFill>
                <a:schemeClr val="tx1"/>
              </a:solidFill>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 this study, we</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avaluated</a:t>
            </a:r>
            <a:r>
              <a:rPr lang="en-GB" sz="1200" kern="1200" baseline="0" dirty="0" smtClean="0">
                <a:solidFill>
                  <a:schemeClr val="tx1"/>
                </a:solidFill>
                <a:latin typeface="+mn-lt"/>
                <a:ea typeface="+mn-ea"/>
                <a:cs typeface="+mn-cs"/>
              </a:rPr>
              <a:t> 3 parameters: </a:t>
            </a:r>
          </a:p>
          <a:p>
            <a:r>
              <a:rPr lang="en-GB" sz="1200" kern="1200" dirty="0" smtClean="0">
                <a:solidFill>
                  <a:schemeClr val="tx1"/>
                </a:solidFill>
                <a:latin typeface="+mn-lt"/>
                <a:ea typeface="+mn-ea"/>
                <a:cs typeface="+mn-cs"/>
              </a:rPr>
              <a:t>Through</a:t>
            </a:r>
            <a:r>
              <a:rPr lang="en-GB" sz="1200" kern="1200" baseline="0" dirty="0" smtClean="0">
                <a:solidFill>
                  <a:schemeClr val="tx1"/>
                </a:solidFill>
                <a:latin typeface="+mn-lt"/>
                <a:ea typeface="+mn-ea"/>
                <a:cs typeface="+mn-cs"/>
              </a:rPr>
              <a:t> the </a:t>
            </a:r>
            <a:r>
              <a:rPr lang="en-GB" b="1" dirty="0" smtClean="0">
                <a:latin typeface="Arial" pitchFamily="34" charset="0"/>
                <a:cs typeface="Arial" pitchFamily="34" charset="0"/>
              </a:rPr>
              <a:t>Fish Embryo Toxicity assay</a:t>
            </a:r>
            <a:r>
              <a:rPr lang="en-GB" sz="1200" kern="1200" dirty="0" smtClean="0">
                <a:solidFill>
                  <a:schemeClr val="tx1"/>
                </a:solidFill>
                <a:latin typeface="+mn-lt"/>
                <a:ea typeface="+mn-ea"/>
                <a:cs typeface="+mn-cs"/>
              </a:rPr>
              <a:t>, some of the endpoints recorded as indicators of acute lethality in fish were: mortality,</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edema</a:t>
            </a:r>
            <a:r>
              <a:rPr lang="en-GB" sz="1200" kern="1200" baseline="0" dirty="0" smtClean="0">
                <a:solidFill>
                  <a:schemeClr val="tx1"/>
                </a:solidFill>
                <a:latin typeface="+mn-lt"/>
                <a:ea typeface="+mn-ea"/>
                <a:cs typeface="+mn-cs"/>
              </a:rPr>
              <a:t>, malformations and heartbeat rate</a:t>
            </a:r>
          </a:p>
          <a:p>
            <a:r>
              <a:rPr lang="en-GB" sz="1200" kern="1200" baseline="0" dirty="0" smtClean="0">
                <a:solidFill>
                  <a:schemeClr val="tx1"/>
                </a:solidFill>
                <a:latin typeface="+mn-lt"/>
                <a:ea typeface="+mn-ea"/>
                <a:cs typeface="+mn-cs"/>
              </a:rPr>
              <a:t>Through a behavioural analysis we assessed some parameters related to the movements performed by </a:t>
            </a:r>
            <a:r>
              <a:rPr lang="en-GB" sz="1200" kern="1200" baseline="0" dirty="0" err="1" smtClean="0">
                <a:solidFill>
                  <a:schemeClr val="tx1"/>
                </a:solidFill>
                <a:latin typeface="+mn-lt"/>
                <a:ea typeface="+mn-ea"/>
                <a:cs typeface="+mn-cs"/>
              </a:rPr>
              <a:t>zebrafish</a:t>
            </a:r>
            <a:r>
              <a:rPr lang="en-GB" sz="1200" kern="1200" baseline="0" dirty="0" smtClean="0">
                <a:solidFill>
                  <a:schemeClr val="tx1"/>
                </a:solidFill>
                <a:latin typeface="+mn-lt"/>
                <a:ea typeface="+mn-ea"/>
                <a:cs typeface="+mn-cs"/>
              </a:rPr>
              <a:t>, and the time and distance they spent during the recording</a:t>
            </a:r>
          </a:p>
          <a:p>
            <a:r>
              <a:rPr lang="en-GB" sz="1200" kern="1200" baseline="0" dirty="0" smtClean="0">
                <a:solidFill>
                  <a:schemeClr val="tx1"/>
                </a:solidFill>
                <a:latin typeface="+mn-lt"/>
                <a:ea typeface="+mn-ea"/>
                <a:cs typeface="+mn-cs"/>
              </a:rPr>
              <a:t>Some of the biochemical markers evaluated were neurotransmission, antioxidant defences  and energy metabolism. </a:t>
            </a:r>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err="1" smtClean="0"/>
              <a:t>Even</a:t>
            </a:r>
            <a:r>
              <a:rPr lang="pt-PT" dirty="0" smtClean="0"/>
              <a:t> </a:t>
            </a:r>
            <a:r>
              <a:rPr lang="pt-PT" dirty="0" err="1" smtClean="0"/>
              <a:t>though</a:t>
            </a:r>
            <a:r>
              <a:rPr lang="pt-PT" baseline="0" dirty="0" smtClean="0"/>
              <a:t> </a:t>
            </a:r>
            <a:r>
              <a:rPr lang="pt-PT" baseline="0" dirty="0" err="1" smtClean="0"/>
              <a:t>it</a:t>
            </a:r>
            <a:r>
              <a:rPr lang="pt-PT" baseline="0" dirty="0" smtClean="0"/>
              <a:t> </a:t>
            </a:r>
            <a:r>
              <a:rPr lang="pt-PT" baseline="0" dirty="0" err="1" smtClean="0"/>
              <a:t>was</a:t>
            </a:r>
            <a:r>
              <a:rPr lang="pt-PT" baseline="0" dirty="0" smtClean="0"/>
              <a:t> </a:t>
            </a:r>
            <a:r>
              <a:rPr lang="pt-PT" baseline="0" dirty="0" err="1" smtClean="0"/>
              <a:t>not</a:t>
            </a:r>
            <a:r>
              <a:rPr lang="pt-PT" baseline="0" dirty="0" smtClean="0"/>
              <a:t> </a:t>
            </a:r>
            <a:r>
              <a:rPr lang="pt-PT" baseline="0" dirty="0" err="1" smtClean="0"/>
              <a:t>possible</a:t>
            </a:r>
            <a:r>
              <a:rPr lang="pt-PT" baseline="0" dirty="0" smtClean="0"/>
              <a:t> to determine </a:t>
            </a:r>
            <a:r>
              <a:rPr lang="pt-PT" baseline="0" dirty="0" err="1" smtClean="0"/>
              <a:t>the</a:t>
            </a:r>
            <a:r>
              <a:rPr lang="pt-PT" baseline="0" dirty="0" smtClean="0"/>
              <a:t> LC50, </a:t>
            </a:r>
            <a:r>
              <a:rPr lang="pt-PT" sz="1200" b="0" i="0" kern="1200" baseline="0" dirty="0" err="1" smtClean="0">
                <a:solidFill>
                  <a:schemeClr val="tx1"/>
                </a:solidFill>
                <a:latin typeface="+mn-lt"/>
                <a:ea typeface="+mn-ea"/>
                <a:cs typeface="+mn-cs"/>
              </a:rPr>
              <a:t>c</a:t>
            </a:r>
            <a:r>
              <a:rPr lang="pt-PT" sz="1200" b="0" i="0" kern="1200" dirty="0" err="1" smtClean="0">
                <a:solidFill>
                  <a:schemeClr val="tx1"/>
                </a:solidFill>
                <a:latin typeface="+mn-lt"/>
                <a:ea typeface="+mn-ea"/>
                <a:cs typeface="+mn-cs"/>
              </a:rPr>
              <a:t>learly</a:t>
            </a:r>
            <a:r>
              <a:rPr lang="pt-PT" sz="1200" b="0" i="0" kern="1200" dirty="0" smtClean="0">
                <a:solidFill>
                  <a:schemeClr val="tx1"/>
                </a:solidFill>
                <a:latin typeface="+mn-lt"/>
                <a:ea typeface="+mn-ea"/>
                <a:cs typeface="+mn-cs"/>
              </a:rPr>
              <a:t> </a:t>
            </a:r>
            <a:r>
              <a:rPr lang="pt-PT" sz="1200" b="0" i="0" kern="1200" dirty="0" err="1" smtClean="0">
                <a:solidFill>
                  <a:schemeClr val="tx1"/>
                </a:solidFill>
                <a:latin typeface="+mn-lt"/>
                <a:ea typeface="+mn-ea"/>
                <a:cs typeface="+mn-cs"/>
              </a:rPr>
              <a:t>visible</a:t>
            </a:r>
            <a:r>
              <a:rPr lang="pt-PT" sz="1200" b="0" i="0" kern="1200" dirty="0" smtClean="0">
                <a:solidFill>
                  <a:schemeClr val="tx1"/>
                </a:solidFill>
                <a:latin typeface="+mn-lt"/>
                <a:ea typeface="+mn-ea"/>
                <a:cs typeface="+mn-cs"/>
              </a:rPr>
              <a:t> </a:t>
            </a:r>
            <a:r>
              <a:rPr lang="pt-PT" sz="1200" b="0" i="0" kern="1200" dirty="0" err="1" smtClean="0">
                <a:solidFill>
                  <a:schemeClr val="tx1"/>
                </a:solidFill>
                <a:latin typeface="+mn-lt"/>
                <a:ea typeface="+mn-ea"/>
                <a:cs typeface="+mn-cs"/>
              </a:rPr>
              <a:t>morphological</a:t>
            </a:r>
            <a:r>
              <a:rPr lang="pt-PT" sz="1200" b="0" i="0" kern="1200" dirty="0" smtClean="0">
                <a:solidFill>
                  <a:schemeClr val="tx1"/>
                </a:solidFill>
                <a:latin typeface="+mn-lt"/>
                <a:ea typeface="+mn-ea"/>
                <a:cs typeface="+mn-cs"/>
              </a:rPr>
              <a:t> </a:t>
            </a:r>
            <a:r>
              <a:rPr lang="pt-PT" sz="1200" b="0" i="0" kern="1200" dirty="0" err="1" smtClean="0">
                <a:solidFill>
                  <a:schemeClr val="tx1"/>
                </a:solidFill>
                <a:latin typeface="+mn-lt"/>
                <a:ea typeface="+mn-ea"/>
                <a:cs typeface="+mn-cs"/>
              </a:rPr>
              <a:t>abnormalities</a:t>
            </a:r>
            <a:r>
              <a:rPr lang="pt-PT" sz="1200" b="0" i="0" kern="1200" dirty="0" smtClean="0">
                <a:solidFill>
                  <a:schemeClr val="tx1"/>
                </a:solidFill>
                <a:latin typeface="+mn-lt"/>
                <a:ea typeface="+mn-ea"/>
                <a:cs typeface="+mn-cs"/>
              </a:rPr>
              <a:t> </a:t>
            </a:r>
            <a:r>
              <a:rPr lang="pt-PT" sz="1200" b="0" i="0" kern="1200" dirty="0" err="1" smtClean="0">
                <a:solidFill>
                  <a:schemeClr val="tx1"/>
                </a:solidFill>
                <a:latin typeface="+mn-lt"/>
                <a:ea typeface="+mn-ea"/>
                <a:cs typeface="+mn-cs"/>
              </a:rPr>
              <a:t>were</a:t>
            </a:r>
            <a:r>
              <a:rPr lang="pt-PT" sz="1200" b="0" i="0" kern="1200" dirty="0" smtClean="0">
                <a:solidFill>
                  <a:schemeClr val="tx1"/>
                </a:solidFill>
                <a:latin typeface="+mn-lt"/>
                <a:ea typeface="+mn-ea"/>
                <a:cs typeface="+mn-cs"/>
              </a:rPr>
              <a:t> </a:t>
            </a:r>
            <a:r>
              <a:rPr lang="pt-PT" sz="1200" b="0" i="0" kern="1200" dirty="0" err="1" smtClean="0">
                <a:solidFill>
                  <a:schemeClr val="tx1"/>
                </a:solidFill>
                <a:latin typeface="+mn-lt"/>
                <a:ea typeface="+mn-ea"/>
                <a:cs typeface="+mn-cs"/>
              </a:rPr>
              <a:t>observed</a:t>
            </a:r>
            <a:r>
              <a:rPr lang="pt-PT" sz="1200" b="0" i="0" kern="1200" dirty="0" smtClean="0">
                <a:solidFill>
                  <a:schemeClr val="tx1"/>
                </a:solidFill>
                <a:latin typeface="+mn-lt"/>
                <a:ea typeface="+mn-ea"/>
                <a:cs typeface="+mn-cs"/>
              </a:rPr>
              <a:t>,</a:t>
            </a:r>
            <a:r>
              <a:rPr lang="pt-PT" sz="1200" b="0" i="0" kern="1200" baseline="0" dirty="0" smtClean="0">
                <a:solidFill>
                  <a:schemeClr val="tx1"/>
                </a:solidFill>
                <a:latin typeface="+mn-lt"/>
                <a:ea typeface="+mn-ea"/>
                <a:cs typeface="+mn-cs"/>
              </a:rPr>
              <a:t> </a:t>
            </a:r>
            <a:r>
              <a:rPr lang="pt-PT" baseline="0" dirty="0" err="1" smtClean="0"/>
              <a:t>such</a:t>
            </a:r>
            <a:r>
              <a:rPr lang="pt-PT" baseline="0" dirty="0" smtClean="0"/>
              <a:t> as </a:t>
            </a:r>
            <a:r>
              <a:rPr lang="pt-PT" baseline="0" dirty="0" err="1" smtClean="0"/>
              <a:t>curvature</a:t>
            </a:r>
            <a:r>
              <a:rPr lang="pt-PT" baseline="0" dirty="0" smtClean="0"/>
              <a:t> </a:t>
            </a:r>
            <a:r>
              <a:rPr lang="pt-PT" baseline="0" dirty="0" err="1" smtClean="0"/>
              <a:t>of</a:t>
            </a:r>
            <a:r>
              <a:rPr lang="pt-PT" baseline="0" dirty="0" smtClean="0"/>
              <a:t> </a:t>
            </a:r>
            <a:r>
              <a:rPr lang="pt-PT" baseline="0" dirty="0" err="1" smtClean="0"/>
              <a:t>the</a:t>
            </a:r>
            <a:r>
              <a:rPr lang="pt-PT" baseline="0" dirty="0" smtClean="0"/>
              <a:t> </a:t>
            </a:r>
            <a:r>
              <a:rPr lang="pt-PT" baseline="0" dirty="0" err="1" smtClean="0"/>
              <a:t>tail</a:t>
            </a:r>
            <a:r>
              <a:rPr lang="pt-PT" baseline="0" dirty="0" smtClean="0"/>
              <a:t> (</a:t>
            </a:r>
            <a:r>
              <a:rPr lang="pt-PT" baseline="0" dirty="0" err="1" smtClean="0"/>
              <a:t>black</a:t>
            </a:r>
            <a:r>
              <a:rPr lang="pt-PT" baseline="0" dirty="0" smtClean="0"/>
              <a:t> </a:t>
            </a:r>
            <a:r>
              <a:rPr lang="pt-PT" baseline="0" dirty="0" err="1" smtClean="0"/>
              <a:t>arrow</a:t>
            </a:r>
            <a:r>
              <a:rPr lang="pt-PT" baseline="0" dirty="0" smtClean="0"/>
              <a:t>) , </a:t>
            </a:r>
            <a:r>
              <a:rPr lang="pt-PT" baseline="0" dirty="0" err="1" smtClean="0"/>
              <a:t>pericardial</a:t>
            </a:r>
            <a:r>
              <a:rPr lang="pt-PT" baseline="0" dirty="0" smtClean="0"/>
              <a:t> </a:t>
            </a:r>
            <a:r>
              <a:rPr lang="pt-PT" baseline="0" dirty="0" err="1" smtClean="0"/>
              <a:t>and</a:t>
            </a:r>
            <a:r>
              <a:rPr lang="pt-PT" baseline="0" dirty="0" smtClean="0"/>
              <a:t> </a:t>
            </a:r>
            <a:r>
              <a:rPr lang="pt-PT" baseline="0" dirty="0" err="1" smtClean="0"/>
              <a:t>yolk</a:t>
            </a:r>
            <a:r>
              <a:rPr lang="pt-PT" baseline="0" dirty="0" smtClean="0"/>
              <a:t> edema (</a:t>
            </a:r>
            <a:r>
              <a:rPr lang="pt-PT" baseline="0" dirty="0" err="1" smtClean="0"/>
              <a:t>thick</a:t>
            </a:r>
            <a:r>
              <a:rPr lang="pt-PT" baseline="0" dirty="0" smtClean="0"/>
              <a:t> </a:t>
            </a:r>
            <a:r>
              <a:rPr lang="pt-PT" baseline="0" dirty="0" err="1" smtClean="0"/>
              <a:t>black</a:t>
            </a:r>
            <a:r>
              <a:rPr lang="pt-PT" baseline="0" dirty="0" smtClean="0"/>
              <a:t> </a:t>
            </a:r>
            <a:r>
              <a:rPr lang="pt-PT" baseline="0" dirty="0" err="1" smtClean="0"/>
              <a:t>arrow</a:t>
            </a:r>
            <a:r>
              <a:rPr lang="pt-PT" baseline="0" dirty="0" smtClean="0"/>
              <a:t>), </a:t>
            </a:r>
            <a:r>
              <a:rPr lang="pt-PT" baseline="0" dirty="0" err="1" smtClean="0"/>
              <a:t>blood</a:t>
            </a:r>
            <a:r>
              <a:rPr lang="pt-PT" baseline="0" dirty="0" smtClean="0"/>
              <a:t> </a:t>
            </a:r>
            <a:r>
              <a:rPr lang="pt-PT" baseline="0" dirty="0" err="1" smtClean="0"/>
              <a:t>accumulation</a:t>
            </a:r>
            <a:r>
              <a:rPr lang="pt-PT" baseline="0" dirty="0" smtClean="0"/>
              <a:t> </a:t>
            </a:r>
            <a:r>
              <a:rPr lang="pt-PT" baseline="0" dirty="0" err="1" smtClean="0"/>
              <a:t>in</a:t>
            </a:r>
            <a:r>
              <a:rPr lang="pt-PT" baseline="0" dirty="0" smtClean="0"/>
              <a:t> </a:t>
            </a:r>
            <a:r>
              <a:rPr lang="pt-PT" baseline="0" dirty="0" err="1" smtClean="0"/>
              <a:t>the</a:t>
            </a:r>
            <a:r>
              <a:rPr lang="pt-PT" baseline="0" dirty="0" smtClean="0"/>
              <a:t> </a:t>
            </a:r>
            <a:r>
              <a:rPr lang="pt-PT" baseline="0" dirty="0" err="1" smtClean="0"/>
              <a:t>heart</a:t>
            </a:r>
            <a:r>
              <a:rPr lang="pt-PT" baseline="0" dirty="0" smtClean="0"/>
              <a:t> </a:t>
            </a:r>
            <a:r>
              <a:rPr lang="pt-PT" baseline="0" dirty="0" err="1" smtClean="0"/>
              <a:t>and</a:t>
            </a:r>
            <a:r>
              <a:rPr lang="pt-PT" baseline="0" dirty="0" smtClean="0"/>
              <a:t> </a:t>
            </a:r>
            <a:r>
              <a:rPr lang="pt-PT" baseline="0" dirty="0" err="1" smtClean="0"/>
              <a:t>yolk</a:t>
            </a:r>
            <a:r>
              <a:rPr lang="pt-PT" baseline="0" dirty="0" smtClean="0"/>
              <a:t> </a:t>
            </a:r>
            <a:r>
              <a:rPr lang="pt-PT" baseline="0" dirty="0" err="1" smtClean="0"/>
              <a:t>extension</a:t>
            </a:r>
            <a:r>
              <a:rPr lang="pt-PT" baseline="0" dirty="0" smtClean="0"/>
              <a:t> (</a:t>
            </a:r>
            <a:r>
              <a:rPr lang="pt-PT" baseline="0" dirty="0" err="1" smtClean="0"/>
              <a:t>red</a:t>
            </a:r>
            <a:r>
              <a:rPr lang="pt-PT" baseline="0" dirty="0" smtClean="0"/>
              <a:t> </a:t>
            </a:r>
            <a:r>
              <a:rPr lang="pt-PT" baseline="0" dirty="0" err="1" smtClean="0"/>
              <a:t>arrow</a:t>
            </a:r>
            <a:r>
              <a:rPr lang="pt-PT"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err="1" smtClean="0">
                <a:solidFill>
                  <a:schemeClr val="tx1"/>
                </a:solidFill>
                <a:latin typeface="+mn-lt"/>
                <a:ea typeface="+mn-ea"/>
                <a:cs typeface="Arial" pitchFamily="34" charset="0"/>
              </a:rPr>
              <a:t>Sertraline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also</a:t>
            </a:r>
            <a:r>
              <a:rPr lang="pt-PT" sz="1200" kern="1200" dirty="0" smtClean="0">
                <a:solidFill>
                  <a:schemeClr val="tx1"/>
                </a:solidFill>
                <a:latin typeface="+mn-lt"/>
                <a:ea typeface="+mn-ea"/>
                <a:cs typeface="Arial" pitchFamily="34" charset="0"/>
              </a:rPr>
              <a:t> </a:t>
            </a:r>
            <a:r>
              <a:rPr lang="en-GB" sz="1200" kern="1200" dirty="0" smtClean="0">
                <a:solidFill>
                  <a:schemeClr val="tx1"/>
                </a:solidFill>
                <a:latin typeface="+mn-lt"/>
                <a:ea typeface="+mn-ea"/>
                <a:cs typeface="Arial" pitchFamily="34" charset="0"/>
              </a:rPr>
              <a:t>was able </a:t>
            </a:r>
            <a:r>
              <a:rPr lang="pt-PT" sz="1200" kern="1200" dirty="0" smtClean="0">
                <a:solidFill>
                  <a:schemeClr val="tx1"/>
                </a:solidFill>
                <a:latin typeface="+mn-lt"/>
                <a:ea typeface="+mn-ea"/>
                <a:cs typeface="Arial" pitchFamily="34" charset="0"/>
              </a:rPr>
              <a:t>to </a:t>
            </a:r>
            <a:r>
              <a:rPr lang="en-GB" sz="1200" kern="1200" dirty="0" smtClean="0">
                <a:solidFill>
                  <a:schemeClr val="tx1"/>
                </a:solidFill>
                <a:latin typeface="+mn-lt"/>
                <a:ea typeface="+mn-ea"/>
                <a:cs typeface="Arial" pitchFamily="34" charset="0"/>
              </a:rPr>
              <a:t>significantly increase the heartbeat rate in all tested concentrations except at 10 µgL</a:t>
            </a:r>
            <a:r>
              <a:rPr lang="en-GB" sz="1200" kern="1200" baseline="30000" dirty="0" smtClean="0">
                <a:solidFill>
                  <a:schemeClr val="tx1"/>
                </a:solidFill>
                <a:latin typeface="+mn-lt"/>
                <a:ea typeface="+mn-ea"/>
                <a:cs typeface="Arial" pitchFamily="34" charset="0"/>
              </a:rPr>
              <a:t>-1</a:t>
            </a:r>
            <a:r>
              <a:rPr lang="en-GB" sz="1200" kern="1200" dirty="0" smtClean="0">
                <a:solidFill>
                  <a:schemeClr val="tx1"/>
                </a:solidFill>
                <a:latin typeface="+mn-lt"/>
                <a:ea typeface="+mn-ea"/>
                <a:cs typeface="Arial" pitchFamily="34" charset="0"/>
              </a:rPr>
              <a:t> and 3000 µgL</a:t>
            </a:r>
            <a:r>
              <a:rPr lang="en-GB" sz="1200" kern="1200" baseline="30000" dirty="0" smtClean="0">
                <a:solidFill>
                  <a:schemeClr val="tx1"/>
                </a:solidFill>
                <a:latin typeface="+mn-lt"/>
                <a:ea typeface="+mn-ea"/>
                <a:cs typeface="Arial" pitchFamily="34" charset="0"/>
              </a:rPr>
              <a:t>-1 </a:t>
            </a:r>
            <a:r>
              <a:rPr lang="en-GB" sz="1200" kern="1200" dirty="0" smtClean="0">
                <a:solidFill>
                  <a:schemeClr val="tx1"/>
                </a:solidFill>
                <a:latin typeface="+mn-lt"/>
                <a:ea typeface="+mn-ea"/>
                <a:cs typeface="Arial" pitchFamily="34" charset="0"/>
              </a:rPr>
              <a:t>when compared to the control group. </a:t>
            </a:r>
            <a:endParaRPr lang="en-US" altLang="pt-PT" sz="1200" kern="1200" dirty="0" smtClean="0">
              <a:solidFill>
                <a:schemeClr val="tx1"/>
              </a:solidFill>
              <a:latin typeface="+mn-lt"/>
              <a:ea typeface="Avenir Book"/>
              <a:cs typeface="Calibri" panose="020F0502020204030204" pitchFamily="34" charset="0"/>
            </a:endParaRPr>
          </a:p>
          <a:p>
            <a:endParaRPr lang="pt-PT" baseline="0" dirty="0" smtClean="0"/>
          </a:p>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err="1" smtClean="0">
                <a:solidFill>
                  <a:schemeClr val="tx1"/>
                </a:solidFill>
                <a:latin typeface="+mn-lt"/>
                <a:ea typeface="+mn-ea"/>
                <a:cs typeface="Arial" pitchFamily="34" charset="0"/>
              </a:rPr>
              <a:t>Behaviour</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analysis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of</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acute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exposure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indicated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that</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sertraline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induced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changes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swimming</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activity</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of</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zebrafish</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embryos</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Sertraline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exposure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caused</a:t>
            </a:r>
            <a:r>
              <a:rPr lang="pt-PT" sz="1200" kern="1200" dirty="0" smtClean="0">
                <a:solidFill>
                  <a:schemeClr val="tx1"/>
                </a:solidFill>
                <a:latin typeface="+mn-lt"/>
                <a:ea typeface="+mn-ea"/>
                <a:cs typeface="Arial" pitchFamily="34" charset="0"/>
              </a:rPr>
              <a:t> a </a:t>
            </a:r>
            <a:r>
              <a:rPr lang="pt-PT" sz="1200" kern="1200" dirty="0" err="1" smtClean="0">
                <a:solidFill>
                  <a:schemeClr val="tx1"/>
                </a:solidFill>
                <a:latin typeface="+mn-lt"/>
                <a:ea typeface="+mn-ea"/>
                <a:cs typeface="Arial" pitchFamily="34" charset="0"/>
              </a:rPr>
              <a:t>significant</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decrease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total </a:t>
            </a:r>
            <a:r>
              <a:rPr lang="pt-PT" sz="1200" kern="1200" dirty="0" err="1" smtClean="0">
                <a:solidFill>
                  <a:schemeClr val="tx1"/>
                </a:solidFill>
                <a:latin typeface="+mn-lt"/>
                <a:ea typeface="+mn-ea"/>
                <a:cs typeface="Arial" pitchFamily="34" charset="0"/>
              </a:rPr>
              <a:t>distance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time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moved</a:t>
            </a:r>
            <a:r>
              <a:rPr lang="pt-PT" sz="1200" kern="1200" dirty="0" smtClean="0">
                <a:solidFill>
                  <a:schemeClr val="tx1"/>
                </a:solidFill>
                <a:latin typeface="+mn-lt"/>
                <a:ea typeface="+mn-ea"/>
                <a:cs typeface="Arial" pitchFamily="34" charset="0"/>
              </a:rPr>
              <a:t> (</a:t>
            </a:r>
            <a:r>
              <a:rPr lang="en-GB" sz="1200" kern="1200" dirty="0" smtClean="0">
                <a:solidFill>
                  <a:schemeClr val="tx1"/>
                </a:solidFill>
                <a:latin typeface="+mn-lt"/>
                <a:ea typeface="+mn-ea"/>
                <a:cs typeface="Arial" pitchFamily="34" charset="0"/>
              </a:rPr>
              <a:t>1000 µgL</a:t>
            </a:r>
            <a:r>
              <a:rPr lang="en-GB" sz="1200" kern="1200" baseline="30000" dirty="0" smtClean="0">
                <a:solidFill>
                  <a:schemeClr val="tx1"/>
                </a:solidFill>
                <a:latin typeface="+mn-lt"/>
                <a:ea typeface="+mn-ea"/>
                <a:cs typeface="Arial" pitchFamily="34" charset="0"/>
              </a:rPr>
              <a:t>-1</a:t>
            </a:r>
            <a:r>
              <a:rPr lang="pt-PT" sz="1200" kern="1200" dirty="0" smtClean="0">
                <a:solidFill>
                  <a:schemeClr val="tx1"/>
                </a:solidFill>
                <a:latin typeface="+mn-lt"/>
                <a:ea typeface="+mn-ea"/>
                <a:cs typeface="Arial" pitchFamily="34" charset="0"/>
              </a:rPr>
              <a:t> ),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distance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time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slow</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movements</a:t>
            </a:r>
            <a:r>
              <a:rPr lang="pt-PT" sz="1200" kern="1200" dirty="0" smtClean="0">
                <a:solidFill>
                  <a:schemeClr val="tx1"/>
                </a:solidFill>
                <a:latin typeface="+mn-lt"/>
                <a:ea typeface="+mn-ea"/>
                <a:cs typeface="Arial" pitchFamily="34" charset="0"/>
              </a:rPr>
              <a:t> (1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en-GB" sz="1200" kern="1200" dirty="0" smtClean="0">
                <a:solidFill>
                  <a:schemeClr val="tx1"/>
                </a:solidFill>
                <a:latin typeface="+mn-lt"/>
                <a:ea typeface="+mn-ea"/>
                <a:cs typeface="Arial" pitchFamily="34" charset="0"/>
              </a:rPr>
              <a:t>1000 µgL</a:t>
            </a:r>
            <a:r>
              <a:rPr lang="en-GB" sz="1200" kern="1200" baseline="30000" dirty="0" smtClean="0">
                <a:solidFill>
                  <a:schemeClr val="tx1"/>
                </a:solidFill>
                <a:latin typeface="+mn-lt"/>
                <a:ea typeface="+mn-ea"/>
                <a:cs typeface="Arial" pitchFamily="34" charset="0"/>
              </a:rPr>
              <a:t>-1</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the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distance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time</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in</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medium</a:t>
            </a:r>
            <a:r>
              <a:rPr lang="pt-PT" sz="1200" kern="1200" dirty="0" smtClean="0">
                <a:solidFill>
                  <a:schemeClr val="tx1"/>
                </a:solidFill>
                <a:latin typeface="+mn-lt"/>
                <a:ea typeface="+mn-ea"/>
                <a:cs typeface="Arial" pitchFamily="34" charset="0"/>
              </a:rPr>
              <a:t> </a:t>
            </a:r>
            <a:r>
              <a:rPr lang="pt-PT" sz="1200" kern="1200" dirty="0" err="1" smtClean="0">
                <a:solidFill>
                  <a:schemeClr val="tx1"/>
                </a:solidFill>
                <a:latin typeface="+mn-lt"/>
                <a:ea typeface="+mn-ea"/>
                <a:cs typeface="Arial" pitchFamily="34" charset="0"/>
              </a:rPr>
              <a:t>movements</a:t>
            </a:r>
            <a:r>
              <a:rPr lang="pt-PT" sz="1200" kern="1200" dirty="0" smtClean="0">
                <a:solidFill>
                  <a:schemeClr val="tx1"/>
                </a:solidFill>
                <a:latin typeface="+mn-lt"/>
                <a:ea typeface="+mn-ea"/>
                <a:cs typeface="Arial" pitchFamily="34" charset="0"/>
              </a:rPr>
              <a:t> (100 </a:t>
            </a:r>
            <a:r>
              <a:rPr lang="pt-PT" sz="1200" kern="1200" dirty="0" err="1" smtClean="0">
                <a:solidFill>
                  <a:schemeClr val="tx1"/>
                </a:solidFill>
                <a:latin typeface="+mn-lt"/>
                <a:ea typeface="+mn-ea"/>
                <a:cs typeface="Arial" pitchFamily="34" charset="0"/>
              </a:rPr>
              <a:t>and</a:t>
            </a:r>
            <a:r>
              <a:rPr lang="pt-PT" sz="1200" kern="1200" dirty="0" smtClean="0">
                <a:solidFill>
                  <a:schemeClr val="tx1"/>
                </a:solidFill>
                <a:latin typeface="+mn-lt"/>
                <a:ea typeface="+mn-ea"/>
                <a:cs typeface="Arial" pitchFamily="34" charset="0"/>
              </a:rPr>
              <a:t> </a:t>
            </a:r>
            <a:r>
              <a:rPr lang="en-GB" sz="1200" kern="1200" dirty="0" smtClean="0">
                <a:solidFill>
                  <a:schemeClr val="tx1"/>
                </a:solidFill>
                <a:latin typeface="+mn-lt"/>
                <a:ea typeface="+mn-ea"/>
                <a:cs typeface="Arial" pitchFamily="34" charset="0"/>
              </a:rPr>
              <a:t>1000 µgL</a:t>
            </a:r>
            <a:r>
              <a:rPr lang="en-GB" sz="1200" kern="1200" baseline="30000" dirty="0" smtClean="0">
                <a:solidFill>
                  <a:schemeClr val="tx1"/>
                </a:solidFill>
                <a:latin typeface="+mn-lt"/>
                <a:ea typeface="+mn-ea"/>
                <a:cs typeface="Arial" pitchFamily="34" charset="0"/>
              </a:rPr>
              <a:t>-1</a:t>
            </a:r>
            <a:r>
              <a:rPr lang="pt-PT" sz="1200" kern="1200" dirty="0" smtClean="0">
                <a:solidFill>
                  <a:schemeClr val="tx1"/>
                </a:solidFill>
                <a:latin typeface="+mn-lt"/>
                <a:ea typeface="+mn-ea"/>
                <a:cs typeface="Arial" pitchFamily="34" charset="0"/>
              </a:rPr>
              <a:t>).</a:t>
            </a:r>
          </a:p>
          <a:p>
            <a:endParaRPr lang="pt-PT" dirty="0"/>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‹nº›</a:t>
            </a:fld>
            <a:endParaRPr lang="en-US"/>
          </a:p>
        </p:txBody>
      </p:sp>
    </p:spTree>
    <p:extLst>
      <p:ext uri="{BB962C8B-B14F-4D97-AF65-F5344CB8AC3E}">
        <p14:creationId xmlns:p14="http://schemas.microsoft.com/office/powerpoint/2010/main" xmlns=""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67742" cy="3354765"/>
          </a:xfrm>
          <a:prstGeom prst="rect">
            <a:avLst/>
          </a:prstGeom>
          <a:noFill/>
        </p:spPr>
        <p:txBody>
          <a:bodyPr wrap="square" rtlCol="0">
            <a:spAutoFit/>
          </a:bodyPr>
          <a:lstStyle/>
          <a:p>
            <a:pPr algn="ctr"/>
            <a:r>
              <a:rPr lang="en-US" sz="2400" b="1" dirty="0" smtClean="0"/>
              <a:t>Effects of </a:t>
            </a:r>
            <a:r>
              <a:rPr lang="en-US" sz="2400" b="1" dirty="0" err="1" smtClean="0"/>
              <a:t>sertraline</a:t>
            </a:r>
            <a:r>
              <a:rPr lang="en-US" sz="2400" b="1" dirty="0" smtClean="0"/>
              <a:t> on </a:t>
            </a:r>
            <a:r>
              <a:rPr lang="en-US" sz="2400" b="1" i="1" dirty="0" err="1" smtClean="0"/>
              <a:t>Danio</a:t>
            </a:r>
            <a:r>
              <a:rPr lang="en-US" sz="2400" b="1" i="1" dirty="0" smtClean="0"/>
              <a:t> </a:t>
            </a:r>
            <a:r>
              <a:rPr lang="en-US" sz="2400" b="1" i="1" dirty="0" err="1" smtClean="0"/>
              <a:t>rerio</a:t>
            </a:r>
            <a:r>
              <a:rPr lang="en-US" sz="2400" b="1" i="1" dirty="0" smtClean="0"/>
              <a:t> </a:t>
            </a:r>
            <a:r>
              <a:rPr lang="en-US" sz="2400" b="1" dirty="0" smtClean="0"/>
              <a:t>embryos</a:t>
            </a:r>
            <a:endParaRPr lang="en-US" sz="2400" b="1" dirty="0"/>
          </a:p>
          <a:p>
            <a:pPr algn="ctr"/>
            <a:endParaRPr lang="en-US" b="1" dirty="0"/>
          </a:p>
          <a:p>
            <a:pPr algn="ctr"/>
            <a:endParaRPr lang="en-US" b="1" dirty="0"/>
          </a:p>
          <a:p>
            <a:pPr algn="ctr"/>
            <a:endParaRPr lang="fr-FR" dirty="0"/>
          </a:p>
          <a:p>
            <a:pPr algn="ctr"/>
            <a:r>
              <a:rPr lang="it-IT" b="1" dirty="0" smtClean="0"/>
              <a:t>Diana Gomes Moreira</a:t>
            </a:r>
            <a:r>
              <a:rPr lang="it-IT" b="1" baseline="30000" dirty="0" smtClean="0"/>
              <a:t>1,</a:t>
            </a:r>
            <a:r>
              <a:rPr lang="it-IT" b="1" dirty="0" smtClean="0"/>
              <a:t>*, Ana Aires</a:t>
            </a:r>
            <a:r>
              <a:rPr lang="it-IT" b="1" baseline="30000" dirty="0" smtClean="0"/>
              <a:t>1</a:t>
            </a:r>
            <a:r>
              <a:rPr lang="it-IT" b="1" dirty="0" smtClean="0"/>
              <a:t>, Maria de Lourdes Pereira </a:t>
            </a:r>
            <a:r>
              <a:rPr lang="it-IT" b="1" baseline="30000" dirty="0" smtClean="0"/>
              <a:t>2</a:t>
            </a:r>
            <a:r>
              <a:rPr lang="it-IT" b="1" dirty="0" smtClean="0"/>
              <a:t>, and Miguel Oliveira</a:t>
            </a:r>
            <a:r>
              <a:rPr lang="en-GB" b="1" baseline="30000" dirty="0" smtClean="0">
                <a:cs typeface="Arial" pitchFamily="34" charset="0"/>
              </a:rPr>
              <a:t>3</a:t>
            </a:r>
            <a:endParaRPr lang="it-IT" b="1" baseline="30000" dirty="0" smtClean="0"/>
          </a:p>
          <a:p>
            <a:endParaRPr lang="it-IT" b="1" baseline="30000" dirty="0"/>
          </a:p>
          <a:p>
            <a:endParaRPr lang="fr-FR" dirty="0"/>
          </a:p>
          <a:p>
            <a:r>
              <a:rPr lang="en-GB" baseline="30000" dirty="0" smtClean="0">
                <a:cs typeface="Arial" pitchFamily="34" charset="0"/>
              </a:rPr>
              <a:t>1</a:t>
            </a:r>
            <a:r>
              <a:rPr lang="en-GB" dirty="0" smtClean="0">
                <a:cs typeface="Arial" pitchFamily="34" charset="0"/>
              </a:rPr>
              <a:t>Department of Chemistry, University of </a:t>
            </a:r>
            <a:r>
              <a:rPr lang="en-GB" dirty="0" err="1" smtClean="0">
                <a:cs typeface="Arial" pitchFamily="34" charset="0"/>
              </a:rPr>
              <a:t>Aveiro</a:t>
            </a:r>
            <a:r>
              <a:rPr lang="en-GB" dirty="0" smtClean="0">
                <a:cs typeface="Arial" pitchFamily="34" charset="0"/>
              </a:rPr>
              <a:t>, 38010-193 </a:t>
            </a:r>
            <a:r>
              <a:rPr lang="en-GB" dirty="0" err="1" smtClean="0">
                <a:cs typeface="Arial" pitchFamily="34" charset="0"/>
              </a:rPr>
              <a:t>Aveiro</a:t>
            </a:r>
            <a:r>
              <a:rPr lang="en-GB" dirty="0" smtClean="0">
                <a:cs typeface="Arial" pitchFamily="34" charset="0"/>
              </a:rPr>
              <a:t>;</a:t>
            </a:r>
            <a:endParaRPr lang="pt-PT" dirty="0" smtClean="0">
              <a:cs typeface="Arial" pitchFamily="34" charset="0"/>
            </a:endParaRPr>
          </a:p>
          <a:p>
            <a:r>
              <a:rPr lang="en-US" baseline="30000" dirty="0" smtClean="0">
                <a:cs typeface="Arial" pitchFamily="34" charset="0"/>
              </a:rPr>
              <a:t>2</a:t>
            </a:r>
            <a:r>
              <a:rPr lang="en-US" dirty="0" smtClean="0">
                <a:cs typeface="Arial" pitchFamily="34" charset="0"/>
              </a:rPr>
              <a:t> Department of Medical Sciences, University of </a:t>
            </a:r>
            <a:r>
              <a:rPr lang="en-US" dirty="0" err="1" smtClean="0">
                <a:cs typeface="Arial" pitchFamily="34" charset="0"/>
              </a:rPr>
              <a:t>Aveiro</a:t>
            </a:r>
            <a:r>
              <a:rPr lang="en-US" dirty="0" smtClean="0">
                <a:cs typeface="Arial" pitchFamily="34" charset="0"/>
              </a:rPr>
              <a:t>, </a:t>
            </a:r>
            <a:r>
              <a:rPr lang="en-US" dirty="0" err="1" smtClean="0">
                <a:cs typeface="Arial" pitchFamily="34" charset="0"/>
              </a:rPr>
              <a:t>Aveiro</a:t>
            </a:r>
            <a:r>
              <a:rPr lang="en-US" dirty="0" smtClean="0">
                <a:cs typeface="Arial" pitchFamily="34" charset="0"/>
              </a:rPr>
              <a:t>, Portugal;</a:t>
            </a:r>
            <a:endParaRPr lang="pt-PT" dirty="0" smtClean="0">
              <a:cs typeface="Arial" pitchFamily="34" charset="0"/>
            </a:endParaRPr>
          </a:p>
          <a:p>
            <a:r>
              <a:rPr lang="en-GB" baseline="30000" dirty="0" smtClean="0">
                <a:cs typeface="Arial" pitchFamily="34" charset="0"/>
              </a:rPr>
              <a:t>3</a:t>
            </a:r>
            <a:r>
              <a:rPr lang="en-GB" dirty="0" smtClean="0">
                <a:cs typeface="Arial" pitchFamily="34" charset="0"/>
              </a:rPr>
              <a:t> Department of Biology &amp; CESAM, University of </a:t>
            </a:r>
            <a:r>
              <a:rPr lang="en-GB" dirty="0" err="1" smtClean="0">
                <a:cs typeface="Arial" pitchFamily="34" charset="0"/>
              </a:rPr>
              <a:t>Aveiro</a:t>
            </a:r>
            <a:r>
              <a:rPr lang="en-GB" dirty="0" smtClean="0">
                <a:cs typeface="Arial" pitchFamily="34" charset="0"/>
              </a:rPr>
              <a:t>, 3810-193 </a:t>
            </a:r>
            <a:r>
              <a:rPr lang="en-GB" dirty="0" err="1" smtClean="0">
                <a:cs typeface="Arial" pitchFamily="34" charset="0"/>
              </a:rPr>
              <a:t>Aveiro</a:t>
            </a:r>
            <a:r>
              <a:rPr lang="en-GB" dirty="0" smtClean="0">
                <a:cs typeface="Arial" pitchFamily="34" charset="0"/>
              </a:rPr>
              <a:t>, Portugal.</a:t>
            </a:r>
            <a:endParaRPr lang="pt-PT" dirty="0" smtClean="0">
              <a:cs typeface="Arial" pitchFamily="34" charset="0"/>
            </a:endParaRPr>
          </a:p>
          <a:p>
            <a:endParaRPr lang="fr-FR" dirty="0"/>
          </a:p>
          <a:p>
            <a:r>
              <a:rPr lang="en-US" sz="1400" b="1" dirty="0"/>
              <a:t>*</a:t>
            </a:r>
            <a:r>
              <a:rPr lang="en-US" sz="1400" dirty="0"/>
              <a:t> Corresponding author: </a:t>
            </a:r>
            <a:r>
              <a:rPr lang="en-US" sz="1400" dirty="0" smtClean="0"/>
              <a:t>diana.moreira10@ua.pt</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 y="2725"/>
            <a:ext cx="9143997" cy="2196051"/>
          </a:xfrm>
          <a:prstGeom prst="rect">
            <a:avLst/>
          </a:prstGeom>
        </p:spPr>
      </p:pic>
      <p:grpSp>
        <p:nvGrpSpPr>
          <p:cNvPr id="22" name="Grupo 21"/>
          <p:cNvGrpSpPr/>
          <p:nvPr/>
        </p:nvGrpSpPr>
        <p:grpSpPr>
          <a:xfrm>
            <a:off x="-32" y="5929354"/>
            <a:ext cx="8572561" cy="882423"/>
            <a:chOff x="-32" y="5929354"/>
            <a:chExt cx="8572561" cy="882423"/>
          </a:xfrm>
        </p:grpSpPr>
        <p:pic>
          <p:nvPicPr>
            <p:cNvPr id="10251" name="Picture 11" descr="C:\Users\paulo\Downloads\logo_dcm_vertical (2).jpg"/>
            <p:cNvPicPr>
              <a:picLocks noChangeAspect="1" noChangeArrowheads="1"/>
            </p:cNvPicPr>
            <p:nvPr/>
          </p:nvPicPr>
          <p:blipFill>
            <a:blip r:embed="rId4">
              <a:lum/>
            </a:blip>
            <a:srcRect l="11485" t="23809" r="10420" b="23811"/>
            <a:stretch>
              <a:fillRect/>
            </a:stretch>
          </p:blipFill>
          <p:spPr bwMode="auto">
            <a:xfrm>
              <a:off x="2214546" y="6072206"/>
              <a:ext cx="2286016" cy="739571"/>
            </a:xfrm>
            <a:prstGeom prst="rect">
              <a:avLst/>
            </a:prstGeom>
            <a:noFill/>
          </p:spPr>
        </p:pic>
        <p:pic>
          <p:nvPicPr>
            <p:cNvPr id="11" name="Imagem 10" descr="11214266_794906027294675_7441638728836519227_n"/>
            <p:cNvPicPr/>
            <p:nvPr/>
          </p:nvPicPr>
          <p:blipFill>
            <a:blip r:embed="rId5" cstate="print"/>
            <a:srcRect/>
            <a:stretch>
              <a:fillRect/>
            </a:stretch>
          </p:blipFill>
          <p:spPr bwMode="auto">
            <a:xfrm>
              <a:off x="-32" y="5929354"/>
              <a:ext cx="1002631" cy="857232"/>
            </a:xfrm>
            <a:prstGeom prst="rect">
              <a:avLst/>
            </a:prstGeom>
            <a:noFill/>
            <a:ln w="9525">
              <a:noFill/>
              <a:miter lim="800000"/>
              <a:headEnd/>
              <a:tailEnd/>
            </a:ln>
          </p:spPr>
        </p:pic>
        <p:pic>
          <p:nvPicPr>
            <p:cNvPr id="13" name="Picture 31">
              <a:extLst>
                <a:ext uri="{FF2B5EF4-FFF2-40B4-BE49-F238E27FC236}">
                  <a16:creationId xmlns="" xmlns:a16="http://schemas.microsoft.com/office/drawing/2014/main" id="{035FD844-3058-4974-A2B7-CD0266EE1EC5}"/>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86513" y="6153776"/>
              <a:ext cx="2286016" cy="433626"/>
            </a:xfrm>
            <a:prstGeom prst="rect">
              <a:avLst/>
            </a:prstGeom>
          </p:spPr>
        </p:pic>
        <p:pic>
          <p:nvPicPr>
            <p:cNvPr id="14" name="Imagem 13">
              <a:extLst>
                <a:ext uri="{FF2B5EF4-FFF2-40B4-BE49-F238E27FC236}">
                  <a16:creationId xmlns="" xmlns:a16="http://schemas.microsoft.com/office/drawing/2014/main" id="{072490AF-096F-488E-BDC8-78D40E00AE0C}"/>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71538" y="6137257"/>
              <a:ext cx="1214446" cy="435015"/>
            </a:xfrm>
            <a:prstGeom prst="rect">
              <a:avLst/>
            </a:prstGeom>
          </p:spPr>
        </p:pic>
        <p:pic>
          <p:nvPicPr>
            <p:cNvPr id="10250" name="Picture 10" descr="http://www.cesam.ua.pt/files/logo_cesam_atualizado.png"/>
            <p:cNvPicPr>
              <a:picLocks noChangeAspect="1" noChangeArrowheads="1"/>
            </p:cNvPicPr>
            <p:nvPr/>
          </p:nvPicPr>
          <p:blipFill>
            <a:blip r:embed="rId8" cstate="print">
              <a:lum contrast="-10000"/>
            </a:blip>
            <a:srcRect l="17180" t="18750" r="17401" b="18181"/>
            <a:stretch>
              <a:fillRect/>
            </a:stretch>
          </p:blipFill>
          <p:spPr bwMode="auto">
            <a:xfrm>
              <a:off x="4429124" y="6119110"/>
              <a:ext cx="1785950" cy="667476"/>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71414"/>
            <a:ext cx="8153400" cy="523220"/>
          </a:xfrm>
          <a:prstGeom prst="rect">
            <a:avLst/>
          </a:prstGeom>
          <a:noFill/>
        </p:spPr>
        <p:txBody>
          <a:bodyPr wrap="square" rtlCol="0">
            <a:spAutoFit/>
          </a:bodyPr>
          <a:lstStyle/>
          <a:p>
            <a:r>
              <a:rPr lang="fr-FR" sz="2800" b="1" dirty="0" err="1"/>
              <a:t>Results</a:t>
            </a:r>
            <a:r>
              <a:rPr lang="fr-FR" sz="28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7" name="CaixaDeTexto 6"/>
          <p:cNvSpPr txBox="1"/>
          <p:nvPr/>
        </p:nvSpPr>
        <p:spPr>
          <a:xfrm>
            <a:off x="71406" y="571480"/>
            <a:ext cx="3571900" cy="360000"/>
          </a:xfrm>
          <a:prstGeom prst="rect">
            <a:avLst/>
          </a:prstGeom>
          <a:noFill/>
          <a:ln w="28575">
            <a:solidFill>
              <a:schemeClr val="accent5">
                <a:lumMod val="60000"/>
                <a:lumOff val="40000"/>
              </a:schemeClr>
            </a:solidFill>
          </a:ln>
        </p:spPr>
        <p:txBody>
          <a:bodyPr wrap="square" rtlCol="0">
            <a:spAutoFit/>
          </a:bodyPr>
          <a:lstStyle/>
          <a:p>
            <a:pPr algn="ctr"/>
            <a:r>
              <a:rPr lang="en-GB" sz="2000" b="1" dirty="0" smtClean="0">
                <a:cs typeface="Arial" pitchFamily="34" charset="0"/>
              </a:rPr>
              <a:t>Behaviour – Acute exposure</a:t>
            </a: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pt-PT" dirty="0"/>
          </a:p>
        </p:txBody>
      </p:sp>
      <p:grpSp>
        <p:nvGrpSpPr>
          <p:cNvPr id="3074" name="Group 2"/>
          <p:cNvGrpSpPr>
            <a:grpSpLocks/>
          </p:cNvGrpSpPr>
          <p:nvPr/>
        </p:nvGrpSpPr>
        <p:grpSpPr bwMode="auto">
          <a:xfrm>
            <a:off x="285720" y="1214422"/>
            <a:ext cx="3071834" cy="2500330"/>
            <a:chOff x="1859" y="1155"/>
            <a:chExt cx="4755" cy="3770"/>
          </a:xfrm>
        </p:grpSpPr>
        <p:grpSp>
          <p:nvGrpSpPr>
            <p:cNvPr id="3075" name="Group 3"/>
            <p:cNvGrpSpPr>
              <a:grpSpLocks/>
            </p:cNvGrpSpPr>
            <p:nvPr/>
          </p:nvGrpSpPr>
          <p:grpSpPr bwMode="auto">
            <a:xfrm>
              <a:off x="1859" y="1424"/>
              <a:ext cx="4487" cy="3501"/>
              <a:chOff x="1859" y="1424"/>
              <a:chExt cx="4487" cy="3501"/>
            </a:xfrm>
          </p:grpSpPr>
          <p:pic>
            <p:nvPicPr>
              <p:cNvPr id="3076" name="Picture 4" descr="Gráfico inadur time (slow_inactivity movements)"/>
              <p:cNvPicPr>
                <a:picLocks noChangeAspect="1" noChangeArrowheads="1"/>
              </p:cNvPicPr>
              <p:nvPr/>
            </p:nvPicPr>
            <p:blipFill>
              <a:blip r:embed="rId4"/>
              <a:srcRect l="1779" r="24655" b="2365"/>
              <a:stretch>
                <a:fillRect/>
              </a:stretch>
            </p:blipFill>
            <p:spPr bwMode="auto">
              <a:xfrm>
                <a:off x="1859" y="1424"/>
                <a:ext cx="4487" cy="3501"/>
              </a:xfrm>
              <a:prstGeom prst="rect">
                <a:avLst/>
              </a:prstGeom>
              <a:noFill/>
            </p:spPr>
          </p:pic>
          <p:grpSp>
            <p:nvGrpSpPr>
              <p:cNvPr id="3077" name="Group 5"/>
              <p:cNvGrpSpPr>
                <a:grpSpLocks/>
              </p:cNvGrpSpPr>
              <p:nvPr/>
            </p:nvGrpSpPr>
            <p:grpSpPr bwMode="auto">
              <a:xfrm>
                <a:off x="3768" y="2311"/>
                <a:ext cx="2260" cy="1892"/>
                <a:chOff x="3768" y="2311"/>
                <a:chExt cx="2260" cy="1892"/>
              </a:xfrm>
            </p:grpSpPr>
            <p:sp>
              <p:nvSpPr>
                <p:cNvPr id="3078" name="Text Box 6"/>
                <p:cNvSpPr txBox="1">
                  <a:spLocks noChangeArrowheads="1"/>
                </p:cNvSpPr>
                <p:nvPr/>
              </p:nvSpPr>
              <p:spPr bwMode="auto">
                <a:xfrm>
                  <a:off x="3768" y="2311"/>
                  <a:ext cx="402" cy="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Text Box 7"/>
                <p:cNvSpPr txBox="1">
                  <a:spLocks noChangeArrowheads="1"/>
                </p:cNvSpPr>
                <p:nvPr/>
              </p:nvSpPr>
              <p:spPr bwMode="auto">
                <a:xfrm>
                  <a:off x="5626" y="2662"/>
                  <a:ext cx="402" cy="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Text Box 8"/>
                <p:cNvSpPr txBox="1">
                  <a:spLocks noChangeArrowheads="1"/>
                </p:cNvSpPr>
                <p:nvPr/>
              </p:nvSpPr>
              <p:spPr bwMode="auto">
                <a:xfrm>
                  <a:off x="5626" y="3886"/>
                  <a:ext cx="402" cy="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3081" name="Text Box 9"/>
            <p:cNvSpPr txBox="1">
              <a:spLocks noChangeArrowheads="1"/>
            </p:cNvSpPr>
            <p:nvPr/>
          </p:nvSpPr>
          <p:spPr bwMode="auto">
            <a:xfrm>
              <a:off x="2243" y="1155"/>
              <a:ext cx="4371" cy="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Slow</a:t>
              </a:r>
              <a:r>
                <a:rPr kumimoji="0" lang="pt-PT" sz="1100" b="1" i="0" u="none" strike="noStrike" cap="none" normalizeH="0" baseline="0" dirty="0" smtClean="0">
                  <a:ln>
                    <a:noFill/>
                  </a:ln>
                  <a:solidFill>
                    <a:schemeClr val="tx1"/>
                  </a:solidFill>
                  <a:effectLst/>
                  <a:latin typeface="Calibri" pitchFamily="34" charset="0"/>
                  <a:cs typeface="Arial" pitchFamily="34" charset="0"/>
                </a:rPr>
                <a:t>/</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Inactivity</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082" name="Group 10"/>
          <p:cNvGrpSpPr>
            <a:grpSpLocks/>
          </p:cNvGrpSpPr>
          <p:nvPr/>
        </p:nvGrpSpPr>
        <p:grpSpPr bwMode="auto">
          <a:xfrm>
            <a:off x="285720" y="3643314"/>
            <a:ext cx="3142941" cy="2357454"/>
            <a:chOff x="6532" y="1155"/>
            <a:chExt cx="4641" cy="3824"/>
          </a:xfrm>
        </p:grpSpPr>
        <p:grpSp>
          <p:nvGrpSpPr>
            <p:cNvPr id="3083" name="Group 11"/>
            <p:cNvGrpSpPr>
              <a:grpSpLocks/>
            </p:cNvGrpSpPr>
            <p:nvPr/>
          </p:nvGrpSpPr>
          <p:grpSpPr bwMode="auto">
            <a:xfrm>
              <a:off x="6532" y="1424"/>
              <a:ext cx="4536" cy="3555"/>
              <a:chOff x="1810" y="5310"/>
              <a:chExt cx="4536" cy="3555"/>
            </a:xfrm>
          </p:grpSpPr>
          <p:pic>
            <p:nvPicPr>
              <p:cNvPr id="3084" name="Picture 12" descr="Gráfico inadist distance (slow_inactivity movements)"/>
              <p:cNvPicPr>
                <a:picLocks noChangeAspect="1" noChangeArrowheads="1"/>
              </p:cNvPicPr>
              <p:nvPr/>
            </p:nvPicPr>
            <p:blipFill>
              <a:blip r:embed="rId5"/>
              <a:srcRect l="1767" r="25044" b="2405"/>
              <a:stretch>
                <a:fillRect/>
              </a:stretch>
            </p:blipFill>
            <p:spPr bwMode="auto">
              <a:xfrm>
                <a:off x="1810" y="5310"/>
                <a:ext cx="4536" cy="3555"/>
              </a:xfrm>
              <a:prstGeom prst="rect">
                <a:avLst/>
              </a:prstGeom>
              <a:noFill/>
            </p:spPr>
          </p:pic>
          <p:grpSp>
            <p:nvGrpSpPr>
              <p:cNvPr id="3085" name="Group 13"/>
              <p:cNvGrpSpPr>
                <a:grpSpLocks/>
              </p:cNvGrpSpPr>
              <p:nvPr/>
            </p:nvGrpSpPr>
            <p:grpSpPr bwMode="auto">
              <a:xfrm>
                <a:off x="3115" y="5660"/>
                <a:ext cx="2930" cy="2545"/>
                <a:chOff x="3115" y="5660"/>
                <a:chExt cx="2930" cy="2545"/>
              </a:xfrm>
            </p:grpSpPr>
            <p:sp>
              <p:nvSpPr>
                <p:cNvPr id="3086" name="Text Box 14"/>
                <p:cNvSpPr txBox="1">
                  <a:spLocks noChangeArrowheads="1"/>
                </p:cNvSpPr>
                <p:nvPr/>
              </p:nvSpPr>
              <p:spPr bwMode="auto">
                <a:xfrm>
                  <a:off x="3115" y="5660"/>
                  <a:ext cx="418"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087" name="Text Box 15"/>
                <p:cNvSpPr txBox="1">
                  <a:spLocks noChangeArrowheads="1"/>
                </p:cNvSpPr>
                <p:nvPr/>
              </p:nvSpPr>
              <p:spPr bwMode="auto">
                <a:xfrm>
                  <a:off x="3115" y="6212"/>
                  <a:ext cx="418"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088" name="Text Box 16"/>
                <p:cNvSpPr txBox="1">
                  <a:spLocks noChangeArrowheads="1"/>
                </p:cNvSpPr>
                <p:nvPr/>
              </p:nvSpPr>
              <p:spPr bwMode="auto">
                <a:xfrm>
                  <a:off x="5627" y="6531"/>
                  <a:ext cx="418"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089" name="Text Box 17"/>
                <p:cNvSpPr txBox="1">
                  <a:spLocks noChangeArrowheads="1"/>
                </p:cNvSpPr>
                <p:nvPr/>
              </p:nvSpPr>
              <p:spPr bwMode="auto">
                <a:xfrm>
                  <a:off x="5627" y="7803"/>
                  <a:ext cx="418"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3090" name="Text Box 18"/>
            <p:cNvSpPr txBox="1">
              <a:spLocks noChangeArrowheads="1"/>
            </p:cNvSpPr>
            <p:nvPr/>
          </p:nvSpPr>
          <p:spPr bwMode="auto">
            <a:xfrm>
              <a:off x="6898" y="1155"/>
              <a:ext cx="4275" cy="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Slow</a:t>
              </a:r>
              <a:r>
                <a:rPr kumimoji="0" lang="pt-PT" sz="1100" b="1" i="0" u="none" strike="noStrike" cap="none" normalizeH="0" baseline="0" dirty="0" smtClean="0">
                  <a:ln>
                    <a:noFill/>
                  </a:ln>
                  <a:solidFill>
                    <a:schemeClr val="tx1"/>
                  </a:solidFill>
                  <a:effectLst/>
                  <a:latin typeface="Calibri" pitchFamily="34" charset="0"/>
                  <a:cs typeface="Arial" pitchFamily="34" charset="0"/>
                </a:rPr>
                <a:t>/</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Inactivity</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Distance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00" name="Group 28"/>
          <p:cNvGrpSpPr>
            <a:grpSpLocks/>
          </p:cNvGrpSpPr>
          <p:nvPr/>
        </p:nvGrpSpPr>
        <p:grpSpPr bwMode="auto">
          <a:xfrm>
            <a:off x="3214678" y="1214422"/>
            <a:ext cx="2928958" cy="2500330"/>
            <a:chOff x="2243" y="9359"/>
            <a:chExt cx="5309" cy="4154"/>
          </a:xfrm>
        </p:grpSpPr>
        <p:pic>
          <p:nvPicPr>
            <p:cNvPr id="3101" name="Picture 29" descr="Gráfico smldur time (medium movements)"/>
            <p:cNvPicPr>
              <a:picLocks noChangeAspect="1" noChangeArrowheads="1"/>
            </p:cNvPicPr>
            <p:nvPr/>
          </p:nvPicPr>
          <p:blipFill>
            <a:blip r:embed="rId6"/>
            <a:srcRect l="1178" r="24844" b="2345"/>
            <a:stretch>
              <a:fillRect/>
            </a:stretch>
          </p:blipFill>
          <p:spPr bwMode="auto">
            <a:xfrm>
              <a:off x="2243" y="9393"/>
              <a:ext cx="5309" cy="4120"/>
            </a:xfrm>
            <a:prstGeom prst="rect">
              <a:avLst/>
            </a:prstGeom>
            <a:noFill/>
          </p:spPr>
        </p:pic>
        <p:sp>
          <p:nvSpPr>
            <p:cNvPr id="3102" name="Text Box 30"/>
            <p:cNvSpPr txBox="1">
              <a:spLocks noChangeArrowheads="1"/>
            </p:cNvSpPr>
            <p:nvPr/>
          </p:nvSpPr>
          <p:spPr bwMode="auto">
            <a:xfrm>
              <a:off x="6731" y="12342"/>
              <a:ext cx="385" cy="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103" name="Text Box 31"/>
            <p:cNvSpPr txBox="1">
              <a:spLocks noChangeArrowheads="1"/>
            </p:cNvSpPr>
            <p:nvPr/>
          </p:nvSpPr>
          <p:spPr bwMode="auto">
            <a:xfrm>
              <a:off x="2680" y="9359"/>
              <a:ext cx="3569" cy="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Medium</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lang="pt-PT" sz="1100" b="1" dirty="0" smtClean="0">
                  <a:latin typeface="Calibri" pitchFamily="34" charset="0"/>
                  <a:cs typeface="Arial" pitchFamily="34" charset="0"/>
                </a:rPr>
                <a:t> - </a:t>
              </a:r>
              <a:r>
                <a:rPr lang="pt-PT" sz="1100" b="1" dirty="0" err="1" smtClean="0">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04" name="Group 32"/>
          <p:cNvGrpSpPr>
            <a:grpSpLocks/>
          </p:cNvGrpSpPr>
          <p:nvPr/>
        </p:nvGrpSpPr>
        <p:grpSpPr bwMode="auto">
          <a:xfrm>
            <a:off x="3286116" y="3714752"/>
            <a:ext cx="2928958" cy="2286016"/>
            <a:chOff x="6045" y="9209"/>
            <a:chExt cx="4805" cy="3952"/>
          </a:xfrm>
        </p:grpSpPr>
        <p:pic>
          <p:nvPicPr>
            <p:cNvPr id="3105" name="Picture 33" descr="Gráfico smldist distance (medium movements)"/>
            <p:cNvPicPr>
              <a:picLocks noChangeAspect="1" noChangeArrowheads="1"/>
            </p:cNvPicPr>
            <p:nvPr/>
          </p:nvPicPr>
          <p:blipFill>
            <a:blip r:embed="rId7"/>
            <a:srcRect l="1779" r="24855" b="2023"/>
            <a:stretch>
              <a:fillRect/>
            </a:stretch>
          </p:blipFill>
          <p:spPr bwMode="auto">
            <a:xfrm>
              <a:off x="6045" y="9389"/>
              <a:ext cx="4805" cy="3772"/>
            </a:xfrm>
            <a:prstGeom prst="rect">
              <a:avLst/>
            </a:prstGeom>
            <a:noFill/>
          </p:spPr>
        </p:pic>
        <p:sp>
          <p:nvSpPr>
            <p:cNvPr id="3106" name="Text Box 34"/>
            <p:cNvSpPr txBox="1">
              <a:spLocks noChangeArrowheads="1"/>
            </p:cNvSpPr>
            <p:nvPr/>
          </p:nvSpPr>
          <p:spPr bwMode="auto">
            <a:xfrm>
              <a:off x="10083" y="12017"/>
              <a:ext cx="418" cy="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107" name="Text Box 35"/>
            <p:cNvSpPr txBox="1">
              <a:spLocks noChangeArrowheads="1"/>
            </p:cNvSpPr>
            <p:nvPr/>
          </p:nvSpPr>
          <p:spPr bwMode="auto">
            <a:xfrm>
              <a:off x="6532" y="9209"/>
              <a:ext cx="4238"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Medium</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Distance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8" name="Group 19"/>
          <p:cNvGrpSpPr>
            <a:grpSpLocks/>
          </p:cNvGrpSpPr>
          <p:nvPr/>
        </p:nvGrpSpPr>
        <p:grpSpPr bwMode="auto">
          <a:xfrm>
            <a:off x="6000760" y="1214422"/>
            <a:ext cx="2857520" cy="2500330"/>
            <a:chOff x="1924" y="5194"/>
            <a:chExt cx="4790" cy="3936"/>
          </a:xfrm>
        </p:grpSpPr>
        <p:pic>
          <p:nvPicPr>
            <p:cNvPr id="99" name="Picture 20" descr="Gráfico TT time (total time)"/>
            <p:cNvPicPr>
              <a:picLocks noChangeAspect="1" noChangeArrowheads="1"/>
            </p:cNvPicPr>
            <p:nvPr/>
          </p:nvPicPr>
          <p:blipFill>
            <a:blip r:embed="rId8"/>
            <a:srcRect l="1579" r="24855" b="2045"/>
            <a:stretch>
              <a:fillRect/>
            </a:stretch>
          </p:blipFill>
          <p:spPr bwMode="auto">
            <a:xfrm>
              <a:off x="1924" y="5381"/>
              <a:ext cx="4790" cy="3749"/>
            </a:xfrm>
            <a:prstGeom prst="rect">
              <a:avLst/>
            </a:prstGeom>
            <a:noFill/>
          </p:spPr>
        </p:pic>
        <p:sp>
          <p:nvSpPr>
            <p:cNvPr id="100" name="Text Box 21"/>
            <p:cNvSpPr txBox="1">
              <a:spLocks noChangeArrowheads="1"/>
            </p:cNvSpPr>
            <p:nvPr/>
          </p:nvSpPr>
          <p:spPr bwMode="auto">
            <a:xfrm>
              <a:off x="2310" y="5194"/>
              <a:ext cx="2278"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smtClean="0">
                  <a:ln>
                    <a:noFill/>
                  </a:ln>
                  <a:solidFill>
                    <a:schemeClr val="tx1"/>
                  </a:solidFill>
                  <a:effectLst/>
                  <a:latin typeface="Calibri" pitchFamily="34" charset="0"/>
                  <a:cs typeface="Arial" pitchFamily="34" charset="0"/>
                </a:rPr>
                <a:t>Total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Text Box 22"/>
            <p:cNvSpPr txBox="1">
              <a:spLocks noChangeArrowheads="1"/>
            </p:cNvSpPr>
            <p:nvPr/>
          </p:nvSpPr>
          <p:spPr bwMode="auto">
            <a:xfrm>
              <a:off x="5962" y="6614"/>
              <a:ext cx="418" cy="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Text Box 23"/>
            <p:cNvSpPr txBox="1">
              <a:spLocks noChangeArrowheads="1"/>
            </p:cNvSpPr>
            <p:nvPr/>
          </p:nvSpPr>
          <p:spPr bwMode="auto">
            <a:xfrm>
              <a:off x="5962" y="7986"/>
              <a:ext cx="418" cy="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3" name="Group 24"/>
          <p:cNvGrpSpPr>
            <a:grpSpLocks/>
          </p:cNvGrpSpPr>
          <p:nvPr/>
        </p:nvGrpSpPr>
        <p:grpSpPr bwMode="auto">
          <a:xfrm>
            <a:off x="6143636" y="3643314"/>
            <a:ext cx="2824193" cy="2357454"/>
            <a:chOff x="6532" y="5381"/>
            <a:chExt cx="4672" cy="3828"/>
          </a:xfrm>
        </p:grpSpPr>
        <p:pic>
          <p:nvPicPr>
            <p:cNvPr id="104" name="Picture 25" descr="Gráfico TD (total distance)"/>
            <p:cNvPicPr>
              <a:picLocks noChangeAspect="1" noChangeArrowheads="1"/>
            </p:cNvPicPr>
            <p:nvPr/>
          </p:nvPicPr>
          <p:blipFill>
            <a:blip r:embed="rId9"/>
            <a:srcRect l="1567" r="24855" b="2045"/>
            <a:stretch>
              <a:fillRect/>
            </a:stretch>
          </p:blipFill>
          <p:spPr bwMode="auto">
            <a:xfrm>
              <a:off x="6532" y="5553"/>
              <a:ext cx="4672" cy="3656"/>
            </a:xfrm>
            <a:prstGeom prst="rect">
              <a:avLst/>
            </a:prstGeom>
            <a:noFill/>
          </p:spPr>
        </p:pic>
        <p:sp>
          <p:nvSpPr>
            <p:cNvPr id="105" name="Text Box 26"/>
            <p:cNvSpPr txBox="1">
              <a:spLocks noChangeArrowheads="1"/>
            </p:cNvSpPr>
            <p:nvPr/>
          </p:nvSpPr>
          <p:spPr bwMode="auto">
            <a:xfrm>
              <a:off x="10467" y="8406"/>
              <a:ext cx="366" cy="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Text Box 27"/>
            <p:cNvSpPr txBox="1">
              <a:spLocks noChangeArrowheads="1"/>
            </p:cNvSpPr>
            <p:nvPr/>
          </p:nvSpPr>
          <p:spPr bwMode="auto">
            <a:xfrm>
              <a:off x="6998" y="5381"/>
              <a:ext cx="2110"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smtClean="0">
                  <a:ln>
                    <a:noFill/>
                  </a:ln>
                  <a:solidFill>
                    <a:schemeClr val="tx1"/>
                  </a:solidFill>
                  <a:effectLst/>
                  <a:latin typeface="Calibri" pitchFamily="34" charset="0"/>
                  <a:cs typeface="Arial" pitchFamily="34" charset="0"/>
                </a:rPr>
                <a:t>Total distance</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71414"/>
            <a:ext cx="8153400" cy="523220"/>
          </a:xfrm>
          <a:prstGeom prst="rect">
            <a:avLst/>
          </a:prstGeom>
          <a:noFill/>
        </p:spPr>
        <p:txBody>
          <a:bodyPr wrap="square" rtlCol="0">
            <a:spAutoFit/>
          </a:bodyPr>
          <a:lstStyle/>
          <a:p>
            <a:r>
              <a:rPr lang="fr-FR" sz="2800" b="1" dirty="0" err="1"/>
              <a:t>Results</a:t>
            </a:r>
            <a:r>
              <a:rPr lang="fr-FR" sz="28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7" name="CaixaDeTexto 6"/>
          <p:cNvSpPr txBox="1"/>
          <p:nvPr/>
        </p:nvSpPr>
        <p:spPr>
          <a:xfrm>
            <a:off x="71406" y="571480"/>
            <a:ext cx="3714776" cy="360000"/>
          </a:xfrm>
          <a:prstGeom prst="rect">
            <a:avLst/>
          </a:prstGeom>
          <a:noFill/>
          <a:ln w="28575">
            <a:solidFill>
              <a:schemeClr val="accent5">
                <a:lumMod val="60000"/>
                <a:lumOff val="40000"/>
              </a:schemeClr>
            </a:solidFill>
          </a:ln>
        </p:spPr>
        <p:txBody>
          <a:bodyPr wrap="square" rtlCol="0">
            <a:spAutoFit/>
          </a:bodyPr>
          <a:lstStyle/>
          <a:p>
            <a:pPr algn="ctr"/>
            <a:r>
              <a:rPr lang="en-GB" sz="2000" b="1" dirty="0" smtClean="0">
                <a:cs typeface="Arial" pitchFamily="34" charset="0"/>
              </a:rPr>
              <a:t>Behaviour – Chronic exposure</a:t>
            </a: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pt-PT" dirty="0"/>
          </a:p>
        </p:txBody>
      </p:sp>
      <p:grpSp>
        <p:nvGrpSpPr>
          <p:cNvPr id="2112" name="Group 64"/>
          <p:cNvGrpSpPr>
            <a:grpSpLocks/>
          </p:cNvGrpSpPr>
          <p:nvPr/>
        </p:nvGrpSpPr>
        <p:grpSpPr bwMode="auto">
          <a:xfrm>
            <a:off x="2857488" y="1000108"/>
            <a:ext cx="3000396" cy="2428892"/>
            <a:chOff x="6261" y="5753"/>
            <a:chExt cx="4956" cy="4013"/>
          </a:xfrm>
        </p:grpSpPr>
        <p:pic>
          <p:nvPicPr>
            <p:cNvPr id="2113" name="Picture 65" descr="Gráfico smldist distance (medium movements)"/>
            <p:cNvPicPr>
              <a:picLocks noChangeAspect="1" noChangeArrowheads="1"/>
            </p:cNvPicPr>
            <p:nvPr/>
          </p:nvPicPr>
          <p:blipFill>
            <a:blip r:embed="rId4"/>
            <a:srcRect l="1579" r="24855" b="2045"/>
            <a:stretch>
              <a:fillRect/>
            </a:stretch>
          </p:blipFill>
          <p:spPr bwMode="auto">
            <a:xfrm>
              <a:off x="6261" y="5887"/>
              <a:ext cx="4956" cy="3879"/>
            </a:xfrm>
            <a:prstGeom prst="rect">
              <a:avLst/>
            </a:prstGeom>
            <a:noFill/>
          </p:spPr>
        </p:pic>
        <p:sp>
          <p:nvSpPr>
            <p:cNvPr id="2114" name="Text Box 66"/>
            <p:cNvSpPr txBox="1">
              <a:spLocks noChangeArrowheads="1"/>
            </p:cNvSpPr>
            <p:nvPr/>
          </p:nvSpPr>
          <p:spPr bwMode="auto">
            <a:xfrm>
              <a:off x="7971" y="6932"/>
              <a:ext cx="418" cy="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115" name="Text Box 67"/>
            <p:cNvSpPr txBox="1">
              <a:spLocks noChangeArrowheads="1"/>
            </p:cNvSpPr>
            <p:nvPr/>
          </p:nvSpPr>
          <p:spPr bwMode="auto">
            <a:xfrm>
              <a:off x="7971" y="7602"/>
              <a:ext cx="418" cy="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116" name="Text Box 68"/>
            <p:cNvSpPr txBox="1">
              <a:spLocks noChangeArrowheads="1"/>
            </p:cNvSpPr>
            <p:nvPr/>
          </p:nvSpPr>
          <p:spPr bwMode="auto">
            <a:xfrm>
              <a:off x="6645" y="5753"/>
              <a:ext cx="3902" cy="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Medium</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Distance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6" name="Group 52"/>
          <p:cNvGrpSpPr>
            <a:grpSpLocks/>
          </p:cNvGrpSpPr>
          <p:nvPr/>
        </p:nvGrpSpPr>
        <p:grpSpPr bwMode="auto">
          <a:xfrm>
            <a:off x="71406" y="1000108"/>
            <a:ext cx="2857787" cy="2428894"/>
            <a:chOff x="1825" y="1306"/>
            <a:chExt cx="5221" cy="4088"/>
          </a:xfrm>
        </p:grpSpPr>
        <p:pic>
          <p:nvPicPr>
            <p:cNvPr id="97" name="Picture 53" descr="Gráfico inadur tempo (slow_inactivity movements)"/>
            <p:cNvPicPr>
              <a:picLocks noChangeAspect="1" noChangeArrowheads="1"/>
            </p:cNvPicPr>
            <p:nvPr/>
          </p:nvPicPr>
          <p:blipFill>
            <a:blip r:embed="rId5"/>
            <a:srcRect l="1378" r="25044" b="2365"/>
            <a:stretch>
              <a:fillRect/>
            </a:stretch>
          </p:blipFill>
          <p:spPr bwMode="auto">
            <a:xfrm>
              <a:off x="1825" y="1424"/>
              <a:ext cx="5090" cy="3970"/>
            </a:xfrm>
            <a:prstGeom prst="rect">
              <a:avLst/>
            </a:prstGeom>
            <a:noFill/>
          </p:spPr>
        </p:pic>
        <p:sp>
          <p:nvSpPr>
            <p:cNvPr id="98" name="Text Box 54"/>
            <p:cNvSpPr txBox="1">
              <a:spLocks noChangeArrowheads="1"/>
            </p:cNvSpPr>
            <p:nvPr/>
          </p:nvSpPr>
          <p:spPr bwMode="auto">
            <a:xfrm>
              <a:off x="3567" y="2243"/>
              <a:ext cx="385"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99" name="Text Box 55"/>
            <p:cNvSpPr txBox="1">
              <a:spLocks noChangeArrowheads="1"/>
            </p:cNvSpPr>
            <p:nvPr/>
          </p:nvSpPr>
          <p:spPr bwMode="auto">
            <a:xfrm>
              <a:off x="2278" y="1306"/>
              <a:ext cx="4768" cy="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Slow</a:t>
              </a:r>
              <a:r>
                <a:rPr kumimoji="0" lang="pt-PT" sz="1100" b="1" i="0" u="none" strike="noStrike" cap="none" normalizeH="0" baseline="0" dirty="0" smtClean="0">
                  <a:ln>
                    <a:noFill/>
                  </a:ln>
                  <a:solidFill>
                    <a:schemeClr val="tx1"/>
                  </a:solidFill>
                  <a:effectLst/>
                  <a:latin typeface="Calibri" pitchFamily="34" charset="0"/>
                  <a:cs typeface="Arial" pitchFamily="34" charset="0"/>
                </a:rPr>
                <a:t>/</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Inactivity</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0" name="Group 59"/>
          <p:cNvGrpSpPr>
            <a:grpSpLocks/>
          </p:cNvGrpSpPr>
          <p:nvPr/>
        </p:nvGrpSpPr>
        <p:grpSpPr bwMode="auto">
          <a:xfrm>
            <a:off x="142844" y="3500422"/>
            <a:ext cx="2857520" cy="2500347"/>
            <a:chOff x="1423" y="5600"/>
            <a:chExt cx="5314" cy="4166"/>
          </a:xfrm>
        </p:grpSpPr>
        <p:pic>
          <p:nvPicPr>
            <p:cNvPr id="101" name="Picture 60" descr="Gráfico smldur tempo (medium movements)"/>
            <p:cNvPicPr>
              <a:picLocks noChangeAspect="1" noChangeArrowheads="1"/>
            </p:cNvPicPr>
            <p:nvPr/>
          </p:nvPicPr>
          <p:blipFill>
            <a:blip r:embed="rId6"/>
            <a:srcRect l="1779" r="25044" b="2365"/>
            <a:stretch>
              <a:fillRect/>
            </a:stretch>
          </p:blipFill>
          <p:spPr bwMode="auto">
            <a:xfrm>
              <a:off x="1423" y="5700"/>
              <a:ext cx="5184" cy="4066"/>
            </a:xfrm>
            <a:prstGeom prst="rect">
              <a:avLst/>
            </a:prstGeom>
            <a:noFill/>
          </p:spPr>
        </p:pic>
        <p:sp>
          <p:nvSpPr>
            <p:cNvPr id="102" name="Text Box 61"/>
            <p:cNvSpPr txBox="1">
              <a:spLocks noChangeArrowheads="1"/>
            </p:cNvSpPr>
            <p:nvPr/>
          </p:nvSpPr>
          <p:spPr bwMode="auto">
            <a:xfrm>
              <a:off x="1854" y="5600"/>
              <a:ext cx="4883" cy="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Medium</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Text Box 62"/>
            <p:cNvSpPr txBox="1">
              <a:spLocks noChangeArrowheads="1"/>
            </p:cNvSpPr>
            <p:nvPr/>
          </p:nvSpPr>
          <p:spPr bwMode="auto">
            <a:xfrm>
              <a:off x="3165" y="6113"/>
              <a:ext cx="418" cy="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Text Box 63"/>
            <p:cNvSpPr txBox="1">
              <a:spLocks noChangeArrowheads="1"/>
            </p:cNvSpPr>
            <p:nvPr/>
          </p:nvSpPr>
          <p:spPr bwMode="auto">
            <a:xfrm>
              <a:off x="3165" y="7368"/>
              <a:ext cx="418" cy="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6" name="Group 2"/>
          <p:cNvGrpSpPr>
            <a:grpSpLocks/>
          </p:cNvGrpSpPr>
          <p:nvPr/>
        </p:nvGrpSpPr>
        <p:grpSpPr bwMode="auto">
          <a:xfrm>
            <a:off x="5929322" y="1049338"/>
            <a:ext cx="2990849" cy="2379662"/>
            <a:chOff x="1470" y="10415"/>
            <a:chExt cx="4935" cy="3861"/>
          </a:xfrm>
        </p:grpSpPr>
        <p:pic>
          <p:nvPicPr>
            <p:cNvPr id="107" name="Picture 3" descr="Gráfico lardur tempo (rapid movements)"/>
            <p:cNvPicPr>
              <a:picLocks noChangeAspect="1" noChangeArrowheads="1"/>
            </p:cNvPicPr>
            <p:nvPr/>
          </p:nvPicPr>
          <p:blipFill>
            <a:blip r:embed="rId7"/>
            <a:srcRect l="1720" r="24855" b="2705"/>
            <a:stretch>
              <a:fillRect/>
            </a:stretch>
          </p:blipFill>
          <p:spPr bwMode="auto">
            <a:xfrm>
              <a:off x="1470" y="10432"/>
              <a:ext cx="4935" cy="3844"/>
            </a:xfrm>
            <a:prstGeom prst="rect">
              <a:avLst/>
            </a:prstGeom>
            <a:noFill/>
          </p:spPr>
        </p:pic>
        <p:sp>
          <p:nvSpPr>
            <p:cNvPr id="108" name="Text Box 4"/>
            <p:cNvSpPr txBox="1">
              <a:spLocks noChangeArrowheads="1"/>
            </p:cNvSpPr>
            <p:nvPr/>
          </p:nvSpPr>
          <p:spPr bwMode="auto">
            <a:xfrm>
              <a:off x="3091" y="12726"/>
              <a:ext cx="418" cy="3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Text Box 5"/>
            <p:cNvSpPr txBox="1">
              <a:spLocks noChangeArrowheads="1"/>
            </p:cNvSpPr>
            <p:nvPr/>
          </p:nvSpPr>
          <p:spPr bwMode="auto">
            <a:xfrm>
              <a:off x="1837" y="10415"/>
              <a:ext cx="4135" cy="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Rapid</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dirty="0" smtClean="0">
                  <a:ln>
                    <a:noFill/>
                  </a:ln>
                  <a:solidFill>
                    <a:schemeClr val="tx1"/>
                  </a:solidFill>
                  <a:effectLst/>
                  <a:latin typeface="Calibri" pitchFamily="34" charset="0"/>
                  <a:cs typeface="Arial" pitchFamily="34" charset="0"/>
                </a:rPr>
                <a:t> </a:t>
              </a:r>
              <a:r>
                <a:rPr kumimoji="0" lang="pt-PT" sz="1100" b="1" i="0" u="none" strike="noStrike" cap="none" normalizeH="0" dirty="0" err="1" smtClean="0">
                  <a:ln>
                    <a:noFill/>
                  </a:ln>
                  <a:solidFill>
                    <a:schemeClr val="tx1"/>
                  </a:solidFill>
                  <a:effectLst/>
                  <a:latin typeface="Calibri" pitchFamily="34" charset="0"/>
                  <a:cs typeface="Arial" pitchFamily="34" charset="0"/>
                </a:rPr>
                <a:t>Time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0" name="Group 6"/>
          <p:cNvGrpSpPr>
            <a:grpSpLocks/>
          </p:cNvGrpSpPr>
          <p:nvPr/>
        </p:nvGrpSpPr>
        <p:grpSpPr bwMode="auto">
          <a:xfrm>
            <a:off x="5715008" y="3500438"/>
            <a:ext cx="3214710" cy="2500330"/>
            <a:chOff x="6401" y="10364"/>
            <a:chExt cx="4816" cy="3818"/>
          </a:xfrm>
        </p:grpSpPr>
        <p:pic>
          <p:nvPicPr>
            <p:cNvPr id="111" name="Picture 7" descr="Gráfico lardist distance (rapid movements)"/>
            <p:cNvPicPr>
              <a:picLocks noChangeAspect="1" noChangeArrowheads="1"/>
            </p:cNvPicPr>
            <p:nvPr/>
          </p:nvPicPr>
          <p:blipFill>
            <a:blip r:embed="rId8"/>
            <a:srcRect l="1520" r="24855" b="2023"/>
            <a:stretch>
              <a:fillRect/>
            </a:stretch>
          </p:blipFill>
          <p:spPr bwMode="auto">
            <a:xfrm>
              <a:off x="6401" y="10415"/>
              <a:ext cx="4816" cy="3767"/>
            </a:xfrm>
            <a:prstGeom prst="rect">
              <a:avLst/>
            </a:prstGeom>
            <a:noFill/>
          </p:spPr>
        </p:pic>
        <p:sp>
          <p:nvSpPr>
            <p:cNvPr id="112" name="Text Box 8"/>
            <p:cNvSpPr txBox="1">
              <a:spLocks noChangeArrowheads="1"/>
            </p:cNvSpPr>
            <p:nvPr/>
          </p:nvSpPr>
          <p:spPr bwMode="auto">
            <a:xfrm>
              <a:off x="8187" y="11236"/>
              <a:ext cx="385" cy="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Text Box 9"/>
            <p:cNvSpPr txBox="1">
              <a:spLocks noChangeArrowheads="1"/>
            </p:cNvSpPr>
            <p:nvPr/>
          </p:nvSpPr>
          <p:spPr bwMode="auto">
            <a:xfrm>
              <a:off x="7043" y="10364"/>
              <a:ext cx="3532"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dirty="0" err="1" smtClean="0">
                  <a:ln>
                    <a:noFill/>
                  </a:ln>
                  <a:solidFill>
                    <a:schemeClr val="tx1"/>
                  </a:solidFill>
                  <a:effectLst/>
                  <a:latin typeface="Calibri" pitchFamily="34" charset="0"/>
                  <a:cs typeface="Arial" pitchFamily="34" charset="0"/>
                </a:rPr>
                <a:t>Rapid</a:t>
              </a:r>
              <a:r>
                <a:rPr kumimoji="0" lang="pt-PT" sz="1100" b="1" i="0" u="none" strike="noStrike" cap="none" normalizeH="0" baseline="0" dirty="0" smtClean="0">
                  <a:ln>
                    <a:noFill/>
                  </a:ln>
                  <a:solidFill>
                    <a:schemeClr val="tx1"/>
                  </a:solidFill>
                  <a:effectLst/>
                  <a:latin typeface="Calibri" pitchFamily="34" charset="0"/>
                  <a:cs typeface="Arial" pitchFamily="34" charset="0"/>
                </a:rPr>
                <a:t>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movements</a:t>
              </a:r>
              <a:r>
                <a:rPr kumimoji="0" lang="pt-PT" sz="1100" b="1" i="0" u="none" strike="noStrike" cap="none" normalizeH="0" baseline="0" dirty="0" smtClean="0">
                  <a:ln>
                    <a:noFill/>
                  </a:ln>
                  <a:solidFill>
                    <a:schemeClr val="tx1"/>
                  </a:solidFill>
                  <a:effectLst/>
                  <a:latin typeface="Calibri" pitchFamily="34" charset="0"/>
                  <a:cs typeface="Arial" pitchFamily="34" charset="0"/>
                </a:rPr>
                <a:t> - </a:t>
              </a:r>
              <a:r>
                <a:rPr kumimoji="0" lang="pt-PT" sz="1100" b="1" i="0" u="none" strike="noStrike" cap="none" normalizeH="0" baseline="0" dirty="0" err="1" smtClean="0">
                  <a:ln>
                    <a:noFill/>
                  </a:ln>
                  <a:solidFill>
                    <a:schemeClr val="tx1"/>
                  </a:solidFill>
                  <a:effectLst/>
                  <a:latin typeface="Calibri" pitchFamily="34" charset="0"/>
                  <a:cs typeface="Arial" pitchFamily="34" charset="0"/>
                </a:rPr>
                <a:t>Distance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4" name="Group 13"/>
          <p:cNvGrpSpPr>
            <a:grpSpLocks/>
          </p:cNvGrpSpPr>
          <p:nvPr/>
        </p:nvGrpSpPr>
        <p:grpSpPr bwMode="auto">
          <a:xfrm>
            <a:off x="2714612" y="3643314"/>
            <a:ext cx="2928958" cy="2357454"/>
            <a:chOff x="6497" y="1018"/>
            <a:chExt cx="4873" cy="3905"/>
          </a:xfrm>
        </p:grpSpPr>
        <p:pic>
          <p:nvPicPr>
            <p:cNvPr id="115" name="Picture 14" descr="Gráfico TD (total distance)"/>
            <p:cNvPicPr>
              <a:picLocks noChangeAspect="1" noChangeArrowheads="1"/>
            </p:cNvPicPr>
            <p:nvPr/>
          </p:nvPicPr>
          <p:blipFill>
            <a:blip r:embed="rId9"/>
            <a:srcRect l="1378" r="25044" b="2023"/>
            <a:stretch>
              <a:fillRect/>
            </a:stretch>
          </p:blipFill>
          <p:spPr bwMode="auto">
            <a:xfrm>
              <a:off x="6497" y="1109"/>
              <a:ext cx="4873" cy="3814"/>
            </a:xfrm>
            <a:prstGeom prst="rect">
              <a:avLst/>
            </a:prstGeom>
            <a:noFill/>
          </p:spPr>
        </p:pic>
        <p:sp>
          <p:nvSpPr>
            <p:cNvPr id="116" name="Text Box 15"/>
            <p:cNvSpPr txBox="1">
              <a:spLocks noChangeArrowheads="1"/>
            </p:cNvSpPr>
            <p:nvPr/>
          </p:nvSpPr>
          <p:spPr bwMode="auto">
            <a:xfrm>
              <a:off x="8187" y="2613"/>
              <a:ext cx="335" cy="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Text Box 16"/>
            <p:cNvSpPr txBox="1">
              <a:spLocks noChangeArrowheads="1"/>
            </p:cNvSpPr>
            <p:nvPr/>
          </p:nvSpPr>
          <p:spPr bwMode="auto">
            <a:xfrm>
              <a:off x="6969" y="1018"/>
              <a:ext cx="2073" cy="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100" b="1" i="0" u="none" strike="noStrike" cap="none" normalizeH="0" baseline="0" smtClean="0">
                  <a:ln>
                    <a:noFill/>
                  </a:ln>
                  <a:solidFill>
                    <a:schemeClr val="tx1"/>
                  </a:solidFill>
                  <a:effectLst/>
                  <a:latin typeface="Calibri" pitchFamily="34" charset="0"/>
                  <a:cs typeface="Arial" pitchFamily="34" charset="0"/>
                </a:rPr>
                <a:t>Total distance</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153400" cy="523220"/>
          </a:xfrm>
          <a:prstGeom prst="rect">
            <a:avLst/>
          </a:prstGeom>
          <a:noFill/>
        </p:spPr>
        <p:txBody>
          <a:bodyPr wrap="square" rtlCol="0">
            <a:spAutoFit/>
          </a:bodyPr>
          <a:lstStyle/>
          <a:p>
            <a:r>
              <a:rPr lang="fr-FR" sz="28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5" name="CaixaDeTexto 4"/>
          <p:cNvSpPr txBox="1"/>
          <p:nvPr/>
        </p:nvSpPr>
        <p:spPr>
          <a:xfrm>
            <a:off x="571472" y="1285860"/>
            <a:ext cx="7215238" cy="369332"/>
          </a:xfrm>
          <a:prstGeom prst="rect">
            <a:avLst/>
          </a:prstGeom>
          <a:noFill/>
        </p:spPr>
        <p:txBody>
          <a:bodyPr wrap="square" rtlCol="0">
            <a:spAutoFit/>
          </a:bodyPr>
          <a:lstStyle/>
          <a:p>
            <a:endParaRPr lang="pt-PT" dirty="0"/>
          </a:p>
        </p:txBody>
      </p:sp>
      <p:pic>
        <p:nvPicPr>
          <p:cNvPr id="6146" name="Picture 2"/>
          <p:cNvPicPr>
            <a:picLocks noChangeAspect="1" noChangeArrowheads="1"/>
          </p:cNvPicPr>
          <p:nvPr/>
        </p:nvPicPr>
        <p:blipFill>
          <a:blip r:embed="rId4"/>
          <a:srcRect l="35742" t="26250" r="5327" b="33437"/>
          <a:stretch>
            <a:fillRect/>
          </a:stretch>
        </p:blipFill>
        <p:spPr bwMode="auto">
          <a:xfrm>
            <a:off x="357158" y="714356"/>
            <a:ext cx="4929222" cy="1714512"/>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l="19922" t="24375" r="22656" b="40000"/>
          <a:stretch>
            <a:fillRect/>
          </a:stretch>
        </p:blipFill>
        <p:spPr bwMode="auto">
          <a:xfrm>
            <a:off x="3786182" y="1285860"/>
            <a:ext cx="5000660" cy="1939031"/>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a:srcRect l="21289" t="36875" r="21289" b="28437"/>
          <a:stretch>
            <a:fillRect/>
          </a:stretch>
        </p:blipFill>
        <p:spPr bwMode="auto">
          <a:xfrm>
            <a:off x="3071802" y="3643314"/>
            <a:ext cx="5500726" cy="2076805"/>
          </a:xfrm>
          <a:prstGeom prst="rect">
            <a:avLst/>
          </a:prstGeom>
          <a:noFill/>
          <a:ln w="9525">
            <a:noFill/>
            <a:miter lim="800000"/>
            <a:headEnd/>
            <a:tailEnd/>
          </a:ln>
          <a:effectLst/>
        </p:spPr>
      </p:pic>
      <p:pic>
        <p:nvPicPr>
          <p:cNvPr id="6147" name="Picture 3"/>
          <p:cNvPicPr>
            <a:picLocks noChangeAspect="1" noChangeArrowheads="1"/>
          </p:cNvPicPr>
          <p:nvPr/>
        </p:nvPicPr>
        <p:blipFill>
          <a:blip r:embed="rId7"/>
          <a:srcRect l="20703" t="29375" r="21289" b="36875"/>
          <a:stretch>
            <a:fillRect/>
          </a:stretch>
        </p:blipFill>
        <p:spPr bwMode="auto">
          <a:xfrm>
            <a:off x="285720" y="2643182"/>
            <a:ext cx="5143536" cy="1870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153400" cy="523220"/>
          </a:xfrm>
          <a:prstGeom prst="rect">
            <a:avLst/>
          </a:prstGeom>
          <a:noFill/>
        </p:spPr>
        <p:txBody>
          <a:bodyPr wrap="square" rtlCol="0">
            <a:spAutoFit/>
          </a:bodyPr>
          <a:lstStyle/>
          <a:p>
            <a:r>
              <a:rPr lang="fr-FR" sz="28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5" name="CaixaDeTexto 4"/>
          <p:cNvSpPr txBox="1"/>
          <p:nvPr/>
        </p:nvSpPr>
        <p:spPr>
          <a:xfrm>
            <a:off x="571472" y="1285860"/>
            <a:ext cx="7215238" cy="369332"/>
          </a:xfrm>
          <a:prstGeom prst="rect">
            <a:avLst/>
          </a:prstGeom>
          <a:noFill/>
        </p:spPr>
        <p:txBody>
          <a:bodyPr wrap="square" rtlCol="0">
            <a:spAutoFit/>
          </a:bodyPr>
          <a:lstStyle/>
          <a:p>
            <a:endParaRPr lang="pt-PT" dirty="0"/>
          </a:p>
        </p:txBody>
      </p:sp>
      <p:sp>
        <p:nvSpPr>
          <p:cNvPr id="10" name="CaixaDeTexto 9"/>
          <p:cNvSpPr txBox="1"/>
          <p:nvPr/>
        </p:nvSpPr>
        <p:spPr>
          <a:xfrm>
            <a:off x="71438" y="1031448"/>
            <a:ext cx="8929718" cy="5170646"/>
          </a:xfrm>
          <a:prstGeom prst="rect">
            <a:avLst/>
          </a:prstGeom>
          <a:noFill/>
          <a:ln w="38100">
            <a:noFill/>
          </a:ln>
        </p:spPr>
        <p:txBody>
          <a:bodyPr wrap="square" rtlCol="0">
            <a:spAutoFit/>
          </a:bodyPr>
          <a:lstStyle/>
          <a:p>
            <a:pPr algn="just">
              <a:buFont typeface="Arial" pitchFamily="34" charset="0"/>
              <a:buChar char="•"/>
            </a:pPr>
            <a:r>
              <a:rPr lang="en-US" sz="2400" dirty="0" smtClean="0"/>
              <a:t>Impairment of </a:t>
            </a:r>
            <a:r>
              <a:rPr lang="en-US" sz="2400" dirty="0" err="1" smtClean="0"/>
              <a:t>locomotor</a:t>
            </a:r>
            <a:r>
              <a:rPr lang="en-US" sz="2400" dirty="0" smtClean="0"/>
              <a:t> </a:t>
            </a:r>
            <a:r>
              <a:rPr lang="en-US" sz="2400" dirty="0" err="1" smtClean="0"/>
              <a:t>behaviour</a:t>
            </a:r>
            <a:r>
              <a:rPr lang="en-US" sz="2400" dirty="0" smtClean="0"/>
              <a:t> might be related to neurological alterations in neurotransmission mediated by </a:t>
            </a:r>
            <a:r>
              <a:rPr lang="en-US" sz="2400" dirty="0" err="1" smtClean="0"/>
              <a:t>xenobiotics</a:t>
            </a:r>
            <a:r>
              <a:rPr lang="en-US" sz="2400" dirty="0" smtClean="0"/>
              <a:t>. There might be a link between the decrease of  </a:t>
            </a:r>
            <a:r>
              <a:rPr lang="en-US" sz="2400" dirty="0" err="1" smtClean="0"/>
              <a:t>locomotor</a:t>
            </a:r>
            <a:r>
              <a:rPr lang="en-US" sz="2400" dirty="0" smtClean="0"/>
              <a:t> activity of hatched embryos and </a:t>
            </a:r>
            <a:r>
              <a:rPr lang="en-US" sz="2400" dirty="0" err="1" smtClean="0"/>
              <a:t>AChE</a:t>
            </a:r>
            <a:r>
              <a:rPr lang="en-US" sz="2400" dirty="0" smtClean="0"/>
              <a:t> activity, or a decrease in in two serotonin receptor transcripts (SERT – serotonin </a:t>
            </a:r>
            <a:r>
              <a:rPr lang="en-GB" sz="2400" dirty="0" smtClean="0"/>
              <a:t>transporter protein and 5-HT1A – serotonin 1A receptor transcript) </a:t>
            </a:r>
            <a:r>
              <a:rPr lang="en-US" sz="2400" dirty="0" smtClean="0"/>
              <a:t>therefore further studies should be performed </a:t>
            </a:r>
            <a:r>
              <a:rPr lang="en-GB" sz="2400" dirty="0" smtClean="0"/>
              <a:t>to corroborate this hypothesis. </a:t>
            </a:r>
            <a:endParaRPr lang="en-GB" sz="2400" dirty="0" smtClean="0"/>
          </a:p>
          <a:p>
            <a:pPr algn="just">
              <a:buFont typeface="Arial" pitchFamily="34" charset="0"/>
              <a:buChar char="•"/>
            </a:pPr>
            <a:endParaRPr lang="en-GB" sz="2400" dirty="0" smtClean="0"/>
          </a:p>
          <a:p>
            <a:pPr algn="just">
              <a:buFont typeface="Arial" pitchFamily="34" charset="0"/>
              <a:buChar char="•"/>
            </a:pPr>
            <a:endParaRPr lang="pt-PT" sz="2400" dirty="0" smtClean="0"/>
          </a:p>
          <a:p>
            <a:pPr algn="just">
              <a:buFont typeface="Arial" pitchFamily="34" charset="0"/>
              <a:buChar char="•"/>
            </a:pPr>
            <a:r>
              <a:rPr lang="en-GB" sz="2400" dirty="0" smtClean="0"/>
              <a:t>The </a:t>
            </a:r>
            <a:r>
              <a:rPr lang="en-GB" sz="2400" dirty="0" smtClean="0"/>
              <a:t>data demonstrates non monotonic responses as effects of low concentrations were not observed in higher concentrations. Data supports the need for more studies and improvements in wastewater treatment plants.</a:t>
            </a:r>
            <a:endParaRPr lang="pt-PT" sz="2400" dirty="0" smtClean="0"/>
          </a:p>
          <a:p>
            <a:endParaRPr lang="pt-P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06" y="71414"/>
            <a:ext cx="8153400" cy="892552"/>
          </a:xfrm>
          <a:prstGeom prst="rect">
            <a:avLst/>
          </a:prstGeom>
          <a:noFill/>
        </p:spPr>
        <p:txBody>
          <a:bodyPr wrap="square" rtlCol="0">
            <a:spAutoFit/>
          </a:bodyPr>
          <a:lstStyle/>
          <a:p>
            <a:r>
              <a:rPr lang="fr-FR" sz="2800" b="1" dirty="0" err="1"/>
              <a:t>Acknowledgment</a:t>
            </a:r>
            <a:r>
              <a:rPr lang="fr-FR" sz="2400" b="1" dirty="0" err="1"/>
              <a:t>s</a:t>
            </a:r>
            <a:endParaRPr lang="fr-FR" sz="2400" b="1"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xmlns="" id="{BE90E4F9-57B5-40AD-9E3E-3CC678427C6E}"/>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7" name="Text Box 5">
            <a:extLst>
              <a:ext uri="{FF2B5EF4-FFF2-40B4-BE49-F238E27FC236}">
                <a16:creationId xmlns="" xmlns:a16="http://schemas.microsoft.com/office/drawing/2014/main" id="{58B9ACA6-715A-474B-8E01-FD6C4E637E59}"/>
              </a:ext>
            </a:extLst>
          </p:cNvPr>
          <p:cNvSpPr txBox="1">
            <a:spLocks noChangeArrowheads="1"/>
          </p:cNvSpPr>
          <p:nvPr/>
        </p:nvSpPr>
        <p:spPr bwMode="auto">
          <a:xfrm>
            <a:off x="233773" y="1268414"/>
            <a:ext cx="8676455" cy="830997"/>
          </a:xfrm>
          <a:prstGeom prst="rect">
            <a:avLst/>
          </a:prstGeom>
          <a:noFill/>
          <a:ln>
            <a:noFill/>
          </a:ln>
        </p:spPr>
        <p:txBody>
          <a:bodyPr wrap="square">
            <a:spAutoFit/>
          </a:bodyPr>
          <a:lstStyle>
            <a:lvl1pPr>
              <a:defRPr sz="1600" b="1">
                <a:solidFill>
                  <a:schemeClr val="tx1"/>
                </a:solidFill>
                <a:latin typeface="Times New Roman" panose="02020603050405020304" pitchFamily="18" charset="0"/>
                <a:ea typeface="MS PGothic" panose="020B0600070205080204" pitchFamily="34" charset="-128"/>
              </a:defRPr>
            </a:lvl1pPr>
            <a:lvl2pPr marL="742950" indent="-285750">
              <a:defRPr sz="1600" b="1">
                <a:solidFill>
                  <a:schemeClr val="tx1"/>
                </a:solidFill>
                <a:latin typeface="Times New Roman" panose="02020603050405020304" pitchFamily="18" charset="0"/>
                <a:ea typeface="MS PGothic" panose="020B0600070205080204" pitchFamily="34" charset="-128"/>
              </a:defRPr>
            </a:lvl2pPr>
            <a:lvl3pPr marL="1143000" indent="-228600">
              <a:defRPr sz="1600" b="1">
                <a:solidFill>
                  <a:schemeClr val="tx1"/>
                </a:solidFill>
                <a:latin typeface="Times New Roman" panose="02020603050405020304" pitchFamily="18" charset="0"/>
                <a:ea typeface="MS PGothic" panose="020B0600070205080204" pitchFamily="34" charset="-128"/>
              </a:defRPr>
            </a:lvl3pPr>
            <a:lvl4pPr marL="1600200" indent="-228600">
              <a:defRPr sz="1600" b="1">
                <a:solidFill>
                  <a:schemeClr val="tx1"/>
                </a:solidFill>
                <a:latin typeface="Times New Roman" panose="02020603050405020304" pitchFamily="18" charset="0"/>
                <a:ea typeface="MS PGothic" panose="020B0600070205080204" pitchFamily="34" charset="-128"/>
              </a:defRPr>
            </a:lvl4pPr>
            <a:lvl5pPr marL="2057400" indent="-228600">
              <a:defRPr sz="1600" b="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20000"/>
              </a:spcBef>
              <a:spcAft>
                <a:spcPct val="0"/>
              </a:spcAft>
              <a:buFont typeface="Wingdings" panose="05000000000000000000" pitchFamily="2" charset="2"/>
              <a:buChar char="ü"/>
              <a:defRPr sz="1600" b="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20000"/>
              </a:spcBef>
              <a:spcAft>
                <a:spcPct val="0"/>
              </a:spcAft>
              <a:buFont typeface="Wingdings" panose="05000000000000000000" pitchFamily="2" charset="2"/>
              <a:buChar char="ü"/>
              <a:defRPr sz="1600" b="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20000"/>
              </a:spcBef>
              <a:spcAft>
                <a:spcPct val="0"/>
              </a:spcAft>
              <a:buFont typeface="Wingdings" panose="05000000000000000000" pitchFamily="2" charset="2"/>
              <a:buChar char="ü"/>
              <a:defRPr sz="1600" b="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20000"/>
              </a:spcBef>
              <a:spcAft>
                <a:spcPct val="0"/>
              </a:spcAft>
              <a:buFont typeface="Wingdings" panose="05000000000000000000" pitchFamily="2" charset="2"/>
              <a:buChar char="ü"/>
              <a:defRPr sz="1600" b="1">
                <a:solidFill>
                  <a:schemeClr val="tx1"/>
                </a:solidFill>
                <a:latin typeface="Times New Roman" panose="02020603050405020304" pitchFamily="18" charset="0"/>
                <a:ea typeface="MS PGothic" panose="020B0600070205080204" pitchFamily="34" charset="-128"/>
              </a:defRPr>
            </a:lvl9pPr>
          </a:lstStyle>
          <a:p>
            <a:pPr algn="ctr">
              <a:spcBef>
                <a:spcPct val="50000"/>
              </a:spcBef>
              <a:buFont typeface="Wingdings" panose="05000000000000000000" pitchFamily="2" charset="2"/>
              <a:buNone/>
            </a:pPr>
            <a:r>
              <a:rPr lang="en-US" altLang="pt-PT" sz="4800" dirty="0">
                <a:latin typeface="+mn-lt"/>
              </a:rPr>
              <a:t>Thank you for your </a:t>
            </a:r>
            <a:r>
              <a:rPr lang="en-US" altLang="pt-PT" sz="4800" dirty="0" smtClean="0">
                <a:latin typeface="+mn-lt"/>
              </a:rPr>
              <a:t>attention!</a:t>
            </a:r>
            <a:endParaRPr lang="en-US" altLang="pt-PT" sz="4800" dirty="0">
              <a:latin typeface="+mn-lt"/>
            </a:endParaRPr>
          </a:p>
        </p:txBody>
      </p:sp>
      <p:pic>
        <p:nvPicPr>
          <p:cNvPr id="8" name="Immagine 10">
            <a:extLst>
              <a:ext uri="{FF2B5EF4-FFF2-40B4-BE49-F238E27FC236}">
                <a16:creationId xmlns="" xmlns:a16="http://schemas.microsoft.com/office/drawing/2014/main" id="{6EFB7BFC-6174-4618-B299-48258AC15519}"/>
              </a:ext>
            </a:extLst>
          </p:cNvPr>
          <p:cNvPicPr>
            <a:picLocks noChangeAspect="1"/>
          </p:cNvPicPr>
          <p:nvPr/>
        </p:nvPicPr>
        <p:blipFill>
          <a:blip r:embed="rId4" cstate="print">
            <a:clrChange>
              <a:clrFrom>
                <a:srgbClr val="FEFEFE"/>
              </a:clrFrom>
              <a:clrTo>
                <a:srgbClr val="FEFEFE">
                  <a:alpha val="0"/>
                </a:srgbClr>
              </a:clrTo>
            </a:clrChange>
          </a:blip>
          <a:stretch>
            <a:fillRect/>
          </a:stretch>
        </p:blipFill>
        <p:spPr>
          <a:xfrm>
            <a:off x="948679" y="2830915"/>
            <a:ext cx="1863748" cy="551643"/>
          </a:xfrm>
          <a:prstGeom prst="rect">
            <a:avLst/>
          </a:prstGeom>
        </p:spPr>
      </p:pic>
      <p:pic>
        <p:nvPicPr>
          <p:cNvPr id="9" name="Picture 8" descr="Resultado de imagem para portugal 2020">
            <a:extLst>
              <a:ext uri="{FF2B5EF4-FFF2-40B4-BE49-F238E27FC236}">
                <a16:creationId xmlns="" xmlns:a16="http://schemas.microsoft.com/office/drawing/2014/main" id="{5DF9395E-6BB2-4199-8EDE-AA08A336F170}"/>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20207" r="67185"/>
          <a:stretch/>
        </p:blipFill>
        <p:spPr bwMode="auto">
          <a:xfrm>
            <a:off x="2851633" y="2749657"/>
            <a:ext cx="1477796" cy="55164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Resultado de imagem para portugal 2020">
            <a:extLst>
              <a:ext uri="{FF2B5EF4-FFF2-40B4-BE49-F238E27FC236}">
                <a16:creationId xmlns="" xmlns:a16="http://schemas.microsoft.com/office/drawing/2014/main" id="{BA86B971-6D52-49E6-B37C-4333D5A4DC6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33505" t="20207" r="38217"/>
          <a:stretch/>
        </p:blipFill>
        <p:spPr bwMode="auto">
          <a:xfrm>
            <a:off x="4517722" y="2742392"/>
            <a:ext cx="1477796" cy="64016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Resultado de imagem para portugal 2020">
            <a:extLst>
              <a:ext uri="{FF2B5EF4-FFF2-40B4-BE49-F238E27FC236}">
                <a16:creationId xmlns="" xmlns:a16="http://schemas.microsoft.com/office/drawing/2014/main" id="{D7E0B648-2E1C-458C-82AF-7E3D27C6C66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2492" t="20207" r="310"/>
          <a:stretch/>
        </p:blipFill>
        <p:spPr bwMode="auto">
          <a:xfrm>
            <a:off x="6183811" y="2698463"/>
            <a:ext cx="2052437" cy="67590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aixaDeTexto 11">
            <a:extLst>
              <a:ext uri="{FF2B5EF4-FFF2-40B4-BE49-F238E27FC236}">
                <a16:creationId xmlns="" xmlns:a16="http://schemas.microsoft.com/office/drawing/2014/main" id="{CF20A407-18A0-4D21-9362-80612FFD26BB}"/>
              </a:ext>
            </a:extLst>
          </p:cNvPr>
          <p:cNvSpPr txBox="1"/>
          <p:nvPr/>
        </p:nvSpPr>
        <p:spPr>
          <a:xfrm rot="10800000" flipV="1">
            <a:off x="401351" y="5262131"/>
            <a:ext cx="8675687" cy="646331"/>
          </a:xfrm>
          <a:prstGeom prst="rect">
            <a:avLst/>
          </a:prstGeom>
          <a:noFill/>
        </p:spPr>
        <p:txBody>
          <a:bodyPr wrap="square" rtlCol="0">
            <a:spAutoFit/>
          </a:bodyPr>
          <a:lstStyle/>
          <a:p>
            <a:pPr algn="just"/>
            <a:r>
              <a:rPr lang="en-US" sz="1200"/>
              <a:t>Thanks are due to FCT/MCTES  for the financial support to CESAM (UID/AMB/50017/2019), through national funds.</a:t>
            </a:r>
          </a:p>
          <a:p>
            <a:pPr algn="just"/>
            <a:r>
              <a:rPr lang="en-US" sz="1200"/>
              <a:t>MO had financial support of the program Investigador FCT, co-funded by the Human Potential Operational Programme and European Social Fund (IF/00335-2015). </a:t>
            </a:r>
            <a:endParaRPr lang="en-GB" sz="1200" dirty="0"/>
          </a:p>
        </p:txBody>
      </p:sp>
      <p:pic>
        <p:nvPicPr>
          <p:cNvPr id="13" name="Imagem 12">
            <a:extLst>
              <a:ext uri="{FF2B5EF4-FFF2-40B4-BE49-F238E27FC236}">
                <a16:creationId xmlns="" xmlns:a16="http://schemas.microsoft.com/office/drawing/2014/main" id="{74606F82-55F6-4432-8509-E0C1ABFF2078}"/>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121738" y="3676554"/>
            <a:ext cx="2791968" cy="667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64455" y="214290"/>
            <a:ext cx="6215090" cy="461665"/>
          </a:xfrm>
          <a:prstGeom prst="rect">
            <a:avLst/>
          </a:prstGeom>
        </p:spPr>
        <p:txBody>
          <a:bodyPr wrap="square">
            <a:spAutoFit/>
          </a:bodyPr>
          <a:lstStyle/>
          <a:p>
            <a:pPr algn="ctr"/>
            <a:r>
              <a:rPr lang="en-US" sz="2400" b="1" dirty="0" smtClean="0"/>
              <a:t>Effects of </a:t>
            </a:r>
            <a:r>
              <a:rPr lang="en-US" sz="2400" b="1" dirty="0" err="1" smtClean="0"/>
              <a:t>sertraline</a:t>
            </a:r>
            <a:r>
              <a:rPr lang="en-US" sz="2400" b="1" dirty="0" smtClean="0"/>
              <a:t> on </a:t>
            </a:r>
            <a:r>
              <a:rPr lang="en-US" sz="2400" b="1" dirty="0" err="1" smtClean="0"/>
              <a:t>zebrafish</a:t>
            </a:r>
            <a:r>
              <a:rPr lang="en-US" sz="2400" b="1" dirty="0" smtClean="0"/>
              <a:t> embryos</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grpSp>
        <p:nvGrpSpPr>
          <p:cNvPr id="30" name="Grupo 29"/>
          <p:cNvGrpSpPr/>
          <p:nvPr/>
        </p:nvGrpSpPr>
        <p:grpSpPr>
          <a:xfrm>
            <a:off x="1035819" y="714356"/>
            <a:ext cx="7072362" cy="5214974"/>
            <a:chOff x="142844" y="986837"/>
            <a:chExt cx="8501122" cy="5656873"/>
          </a:xfrm>
        </p:grpSpPr>
        <p:pic>
          <p:nvPicPr>
            <p:cNvPr id="6" name="Picture 48" descr="Gráfico lardist distance (large movement)"/>
            <p:cNvPicPr>
              <a:picLocks noChangeAspect="1" noChangeArrowheads="1"/>
            </p:cNvPicPr>
            <p:nvPr/>
          </p:nvPicPr>
          <p:blipFill>
            <a:blip r:embed="rId4"/>
            <a:srcRect l="1767" r="24559" b="2402"/>
            <a:stretch>
              <a:fillRect/>
            </a:stretch>
          </p:blipFill>
          <p:spPr bwMode="auto">
            <a:xfrm>
              <a:off x="3171793" y="4468322"/>
              <a:ext cx="2800414" cy="2175388"/>
            </a:xfrm>
            <a:prstGeom prst="rect">
              <a:avLst/>
            </a:prstGeom>
            <a:noFill/>
          </p:spPr>
        </p:pic>
        <p:pic>
          <p:nvPicPr>
            <p:cNvPr id="7" name="Picture 2" descr="Getting Started | Unsolved Mysteries of Human Health | Oregon State  University"/>
            <p:cNvPicPr>
              <a:picLocks noChangeAspect="1" noChangeArrowheads="1"/>
            </p:cNvPicPr>
            <p:nvPr/>
          </p:nvPicPr>
          <p:blipFill>
            <a:blip r:embed="rId5"/>
            <a:srcRect/>
            <a:stretch>
              <a:fillRect/>
            </a:stretch>
          </p:blipFill>
          <p:spPr bwMode="auto">
            <a:xfrm>
              <a:off x="3893339" y="2214554"/>
              <a:ext cx="1357322" cy="1313888"/>
            </a:xfrm>
            <a:prstGeom prst="rect">
              <a:avLst/>
            </a:prstGeom>
            <a:noFill/>
          </p:spPr>
        </p:pic>
        <p:sp>
          <p:nvSpPr>
            <p:cNvPr id="8" name="CaixaDeTexto 7"/>
            <p:cNvSpPr txBox="1"/>
            <p:nvPr/>
          </p:nvSpPr>
          <p:spPr>
            <a:xfrm>
              <a:off x="2285984" y="986837"/>
              <a:ext cx="4572032" cy="1079469"/>
            </a:xfrm>
            <a:prstGeom prst="rect">
              <a:avLst/>
            </a:prstGeom>
            <a:noFill/>
            <a:ln w="28575">
              <a:solidFill>
                <a:schemeClr val="accent5">
                  <a:lumMod val="60000"/>
                  <a:lumOff val="40000"/>
                </a:schemeClr>
              </a:solidFill>
            </a:ln>
          </p:spPr>
          <p:txBody>
            <a:bodyPr wrap="square" rtlCol="0">
              <a:spAutoFit/>
            </a:bodyPr>
            <a:lstStyle/>
            <a:p>
              <a:pPr algn="ctr"/>
              <a:r>
                <a:rPr lang="en-GB" sz="1600" dirty="0" smtClean="0">
                  <a:cs typeface="Arial" pitchFamily="34" charset="0"/>
                </a:rPr>
                <a:t>120h exposure to  0.1 - 3000 µg.L</a:t>
              </a:r>
              <a:r>
                <a:rPr lang="en-GB" sz="1600" baseline="30000" dirty="0" smtClean="0">
                  <a:cs typeface="Arial" pitchFamily="34" charset="0"/>
                </a:rPr>
                <a:t>-1</a:t>
              </a:r>
            </a:p>
            <a:p>
              <a:pPr algn="ctr"/>
              <a:endParaRPr lang="en-GB" sz="1600" baseline="30000" dirty="0" smtClean="0">
                <a:cs typeface="Arial" pitchFamily="34" charset="0"/>
              </a:endParaRPr>
            </a:p>
            <a:p>
              <a:pPr algn="ctr"/>
              <a:r>
                <a:rPr lang="en-GB" sz="1600" dirty="0" smtClean="0">
                  <a:cs typeface="Arial" pitchFamily="34" charset="0"/>
                </a:rPr>
                <a:t>   1 month exposure to   2 - 100 µg.L</a:t>
              </a:r>
              <a:r>
                <a:rPr lang="en-GB" sz="1600" baseline="30000" dirty="0" smtClean="0">
                  <a:cs typeface="Arial" pitchFamily="34" charset="0"/>
                </a:rPr>
                <a:t>-1</a:t>
              </a:r>
              <a:endParaRPr lang="pt-PT" sz="1600" dirty="0" smtClean="0"/>
            </a:p>
            <a:p>
              <a:pPr algn="ctr"/>
              <a:endParaRPr lang="pt-PT" sz="1600" dirty="0">
                <a:latin typeface="Arial" pitchFamily="34" charset="0"/>
                <a:cs typeface="Arial" pitchFamily="34" charset="0"/>
              </a:endParaRPr>
            </a:p>
          </p:txBody>
        </p:sp>
        <p:sp>
          <p:nvSpPr>
            <p:cNvPr id="9" name="CaixaDeTexto 8"/>
            <p:cNvSpPr txBox="1"/>
            <p:nvPr/>
          </p:nvSpPr>
          <p:spPr>
            <a:xfrm>
              <a:off x="500033" y="4059800"/>
              <a:ext cx="1832493" cy="367242"/>
            </a:xfrm>
            <a:prstGeom prst="rect">
              <a:avLst/>
            </a:prstGeom>
            <a:noFill/>
            <a:ln w="28575">
              <a:solidFill>
                <a:schemeClr val="accent5">
                  <a:lumMod val="60000"/>
                  <a:lumOff val="40000"/>
                </a:schemeClr>
              </a:solidFill>
            </a:ln>
          </p:spPr>
          <p:txBody>
            <a:bodyPr wrap="square" rtlCol="0">
              <a:spAutoFit/>
            </a:bodyPr>
            <a:lstStyle/>
            <a:p>
              <a:pPr algn="ctr"/>
              <a:r>
                <a:rPr lang="en-GB" sz="1600" b="1" dirty="0" smtClean="0">
                  <a:latin typeface="Arial" pitchFamily="34" charset="0"/>
                  <a:cs typeface="Arial" pitchFamily="34" charset="0"/>
                </a:rPr>
                <a:t>Development</a:t>
              </a:r>
              <a:endParaRPr lang="en-GB" sz="1600" b="1" dirty="0">
                <a:latin typeface="Arial" pitchFamily="34" charset="0"/>
                <a:cs typeface="Arial" pitchFamily="34" charset="0"/>
              </a:endParaRPr>
            </a:p>
          </p:txBody>
        </p:sp>
        <p:sp>
          <p:nvSpPr>
            <p:cNvPr id="10" name="CaixaDeTexto 9"/>
            <p:cNvSpPr txBox="1"/>
            <p:nvPr/>
          </p:nvSpPr>
          <p:spPr>
            <a:xfrm>
              <a:off x="3893339" y="4131238"/>
              <a:ext cx="1357322" cy="367242"/>
            </a:xfrm>
            <a:prstGeom prst="rect">
              <a:avLst/>
            </a:prstGeom>
            <a:noFill/>
            <a:ln w="28575">
              <a:solidFill>
                <a:schemeClr val="accent5">
                  <a:lumMod val="60000"/>
                  <a:lumOff val="40000"/>
                </a:schemeClr>
              </a:solidFill>
            </a:ln>
          </p:spPr>
          <p:txBody>
            <a:bodyPr wrap="square" rtlCol="0">
              <a:spAutoFit/>
            </a:bodyPr>
            <a:lstStyle/>
            <a:p>
              <a:pPr algn="ctr"/>
              <a:r>
                <a:rPr lang="en-GB" sz="1600" b="1" dirty="0" smtClean="0">
                  <a:cs typeface="Arial" pitchFamily="34" charset="0"/>
                </a:rPr>
                <a:t>Behaviour</a:t>
              </a:r>
              <a:endParaRPr lang="en-GB" sz="1600" b="1" dirty="0">
                <a:cs typeface="Arial" pitchFamily="34" charset="0"/>
              </a:endParaRPr>
            </a:p>
          </p:txBody>
        </p:sp>
        <p:sp>
          <p:nvSpPr>
            <p:cNvPr id="11" name="CaixaDeTexto 10"/>
            <p:cNvSpPr txBox="1"/>
            <p:nvPr/>
          </p:nvSpPr>
          <p:spPr>
            <a:xfrm>
              <a:off x="7000892" y="4068553"/>
              <a:ext cx="1643074" cy="634327"/>
            </a:xfrm>
            <a:prstGeom prst="rect">
              <a:avLst/>
            </a:prstGeom>
            <a:noFill/>
            <a:ln w="28575">
              <a:solidFill>
                <a:schemeClr val="accent5">
                  <a:lumMod val="60000"/>
                  <a:lumOff val="40000"/>
                </a:schemeClr>
              </a:solidFill>
            </a:ln>
          </p:spPr>
          <p:txBody>
            <a:bodyPr wrap="square" rtlCol="0">
              <a:spAutoFit/>
            </a:bodyPr>
            <a:lstStyle/>
            <a:p>
              <a:pPr algn="ctr"/>
              <a:r>
                <a:rPr lang="en-GB" sz="1600" b="1" dirty="0" smtClean="0">
                  <a:cs typeface="Arial" pitchFamily="34" charset="0"/>
                </a:rPr>
                <a:t>Biochemical markers</a:t>
              </a:r>
              <a:endParaRPr lang="en-GB" sz="1600" b="1" dirty="0">
                <a:cs typeface="Arial" pitchFamily="34" charset="0"/>
              </a:endParaRPr>
            </a:p>
          </p:txBody>
        </p:sp>
        <p:cxnSp>
          <p:nvCxnSpPr>
            <p:cNvPr id="13" name="Conexão recta unidireccional 12"/>
            <p:cNvCxnSpPr/>
            <p:nvPr/>
          </p:nvCxnSpPr>
          <p:spPr>
            <a:xfrm rot="16200000" flipH="1">
              <a:off x="4286247" y="2071678"/>
              <a:ext cx="571506"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upo 13"/>
            <p:cNvGrpSpPr/>
            <p:nvPr/>
          </p:nvGrpSpPr>
          <p:grpSpPr>
            <a:xfrm>
              <a:off x="1348361" y="3500439"/>
              <a:ext cx="6447279" cy="571503"/>
              <a:chOff x="2500298" y="3161103"/>
              <a:chExt cx="3500465" cy="1042000"/>
            </a:xfrm>
          </p:grpSpPr>
          <p:cxnSp>
            <p:nvCxnSpPr>
              <p:cNvPr id="15" name="Conexão recta unidireccional 14"/>
              <p:cNvCxnSpPr/>
              <p:nvPr/>
            </p:nvCxnSpPr>
            <p:spPr>
              <a:xfrm rot="5400000">
                <a:off x="3729531" y="3681485"/>
                <a:ext cx="1042000" cy="12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xão recta 15"/>
              <p:cNvCxnSpPr/>
              <p:nvPr/>
            </p:nvCxnSpPr>
            <p:spPr>
              <a:xfrm>
                <a:off x="2500298" y="3357562"/>
                <a:ext cx="3500462" cy="15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Conexão recta unidireccional 16"/>
              <p:cNvCxnSpPr/>
              <p:nvPr/>
            </p:nvCxnSpPr>
            <p:spPr>
              <a:xfrm rot="16200000" flipH="1">
                <a:off x="2107390" y="3750470"/>
                <a:ext cx="785819"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xão recta unidireccional 17"/>
              <p:cNvCxnSpPr/>
              <p:nvPr/>
            </p:nvCxnSpPr>
            <p:spPr>
              <a:xfrm rot="16200000" flipH="1">
                <a:off x="5607852" y="3750471"/>
                <a:ext cx="785819"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upo 18"/>
            <p:cNvGrpSpPr/>
            <p:nvPr/>
          </p:nvGrpSpPr>
          <p:grpSpPr>
            <a:xfrm>
              <a:off x="142844" y="4572008"/>
              <a:ext cx="2571768" cy="1857388"/>
              <a:chOff x="357158" y="4500570"/>
              <a:chExt cx="2643258" cy="2143140"/>
            </a:xfrm>
          </p:grpSpPr>
          <p:grpSp>
            <p:nvGrpSpPr>
              <p:cNvPr id="20" name="Group 6"/>
              <p:cNvGrpSpPr>
                <a:grpSpLocks/>
              </p:cNvGrpSpPr>
              <p:nvPr/>
            </p:nvGrpSpPr>
            <p:grpSpPr bwMode="auto">
              <a:xfrm>
                <a:off x="357158" y="5214950"/>
                <a:ext cx="2643258" cy="1428760"/>
                <a:chOff x="1815" y="1635"/>
                <a:chExt cx="7884" cy="4650"/>
              </a:xfrm>
            </p:grpSpPr>
            <p:pic>
              <p:nvPicPr>
                <p:cNvPr id="24" name="Picture 7" descr="Gráfico batimentos cardiacos 11"/>
                <p:cNvPicPr>
                  <a:picLocks noChangeAspect="1" noChangeArrowheads="1"/>
                </p:cNvPicPr>
                <p:nvPr/>
              </p:nvPicPr>
              <p:blipFill>
                <a:blip r:embed="rId6"/>
                <a:srcRect l="1411" t="4196" r="5893" b="2429"/>
                <a:stretch>
                  <a:fillRect/>
                </a:stretch>
              </p:blipFill>
              <p:spPr bwMode="auto">
                <a:xfrm>
                  <a:off x="1815" y="1635"/>
                  <a:ext cx="7884" cy="4650"/>
                </a:xfrm>
                <a:prstGeom prst="rect">
                  <a:avLst/>
                </a:prstGeom>
                <a:noFill/>
              </p:spPr>
            </p:pic>
            <p:grpSp>
              <p:nvGrpSpPr>
                <p:cNvPr id="25" name="Group 8"/>
                <p:cNvGrpSpPr>
                  <a:grpSpLocks/>
                </p:cNvGrpSpPr>
                <p:nvPr/>
              </p:nvGrpSpPr>
              <p:grpSpPr bwMode="auto">
                <a:xfrm>
                  <a:off x="3954" y="2529"/>
                  <a:ext cx="4475" cy="573"/>
                  <a:chOff x="3954" y="2529"/>
                  <a:chExt cx="4475" cy="573"/>
                </a:xfrm>
              </p:grpSpPr>
              <p:sp>
                <p:nvSpPr>
                  <p:cNvPr id="26" name="Text Box 9"/>
                  <p:cNvSpPr txBox="1">
                    <a:spLocks noChangeArrowheads="1"/>
                  </p:cNvSpPr>
                  <p:nvPr/>
                </p:nvSpPr>
                <p:spPr bwMode="auto">
                  <a:xfrm>
                    <a:off x="3954" y="2757"/>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itchFamily="34" charset="0"/>
                        <a:cs typeface="Arial" pitchFamily="34" charset="0"/>
                      </a:rPr>
                      <a:t>*</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10"/>
                  <p:cNvSpPr txBox="1">
                    <a:spLocks noChangeArrowheads="1"/>
                  </p:cNvSpPr>
                  <p:nvPr/>
                </p:nvSpPr>
                <p:spPr bwMode="auto">
                  <a:xfrm>
                    <a:off x="4971" y="2757"/>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itchFamily="34" charset="0"/>
                        <a:cs typeface="Arial" pitchFamily="34" charset="0"/>
                      </a:rPr>
                      <a:t>*</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11"/>
                  <p:cNvSpPr txBox="1">
                    <a:spLocks noChangeArrowheads="1"/>
                  </p:cNvSpPr>
                  <p:nvPr/>
                </p:nvSpPr>
                <p:spPr bwMode="auto">
                  <a:xfrm>
                    <a:off x="7007" y="2757"/>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itchFamily="34" charset="0"/>
                        <a:cs typeface="Arial" pitchFamily="34" charset="0"/>
                      </a:rPr>
                      <a:t>*</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12"/>
                  <p:cNvSpPr txBox="1">
                    <a:spLocks noChangeArrowheads="1"/>
                  </p:cNvSpPr>
                  <p:nvPr/>
                </p:nvSpPr>
                <p:spPr bwMode="auto">
                  <a:xfrm>
                    <a:off x="8024" y="2529"/>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pitchFamily="34" charset="0"/>
                        <a:cs typeface="Arial" pitchFamily="34" charset="0"/>
                      </a:rPr>
                      <a:t>*</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1" name="Grupo 78"/>
              <p:cNvGrpSpPr/>
              <p:nvPr/>
            </p:nvGrpSpPr>
            <p:grpSpPr>
              <a:xfrm>
                <a:off x="500034" y="4500570"/>
                <a:ext cx="2428892" cy="821943"/>
                <a:chOff x="500034" y="4500570"/>
                <a:chExt cx="2428892" cy="821943"/>
              </a:xfrm>
            </p:grpSpPr>
            <p:pic>
              <p:nvPicPr>
                <p:cNvPr id="22" name="Picture 4" descr="G:\Escola\Faculdade\Mestrado\2º ano 2019.2020\Tese\Trabalho\Teste agudo_11.11.2019\Fotos microscópio\dia 4\5\petri4.jpg"/>
                <p:cNvPicPr>
                  <a:picLocks noChangeAspect="1" noChangeArrowheads="1"/>
                </p:cNvPicPr>
                <p:nvPr/>
              </p:nvPicPr>
              <p:blipFill>
                <a:blip r:embed="rId7" cstate="print"/>
                <a:srcRect l="26471" t="20589" r="2941" b="8823"/>
                <a:stretch>
                  <a:fillRect/>
                </a:stretch>
              </p:blipFill>
              <p:spPr bwMode="auto">
                <a:xfrm>
                  <a:off x="500034" y="4500570"/>
                  <a:ext cx="1214446" cy="803678"/>
                </a:xfrm>
                <a:prstGeom prst="rect">
                  <a:avLst/>
                </a:prstGeom>
                <a:noFill/>
              </p:spPr>
            </p:pic>
            <p:pic>
              <p:nvPicPr>
                <p:cNvPr id="23" name="Picture 3" descr="G:\Escola\Faculdade\Mestrado\2º ano 2019.2020\Tese\Trabalho\Teste agudo_11.11.2019\Fotos microscópio\dia 4\5\petri1 v1.jpg"/>
                <p:cNvPicPr>
                  <a:picLocks noChangeAspect="1" noChangeArrowheads="1"/>
                </p:cNvPicPr>
                <p:nvPr/>
              </p:nvPicPr>
              <p:blipFill>
                <a:blip r:embed="rId8" cstate="print">
                  <a:lum contrast="10000"/>
                </a:blip>
                <a:srcRect l="14063" t="28125" r="34375" b="15625"/>
                <a:stretch>
                  <a:fillRect/>
                </a:stretch>
              </p:blipFill>
              <p:spPr bwMode="auto">
                <a:xfrm>
                  <a:off x="1714480" y="4500570"/>
                  <a:ext cx="1214446" cy="821943"/>
                </a:xfrm>
                <a:prstGeom prst="rect">
                  <a:avLst/>
                </a:prstGeom>
                <a:noFill/>
              </p:spPr>
            </p:pic>
          </p:grpSp>
        </p:grpSp>
      </p:grpSp>
    </p:spTree>
    <p:extLst>
      <p:ext uri="{BB962C8B-B14F-4D97-AF65-F5344CB8AC3E}">
        <p14:creationId xmlns:p14="http://schemas.microsoft.com/office/powerpoint/2010/main" xmlns=""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91117"/>
          </a:xfrm>
          <a:prstGeom prst="rect">
            <a:avLst/>
          </a:prstGeom>
          <a:noFill/>
        </p:spPr>
        <p:txBody>
          <a:bodyPr wrap="square" rtlCol="0">
            <a:spAutoFit/>
          </a:bodyPr>
          <a:lstStyle/>
          <a:p>
            <a:r>
              <a:rPr lang="fr-FR" sz="2400" b="1" dirty="0" smtClean="0"/>
              <a:t>Abstract</a:t>
            </a:r>
          </a:p>
          <a:p>
            <a:pPr algn="just">
              <a:lnSpc>
                <a:spcPct val="170000"/>
              </a:lnSpc>
            </a:pPr>
            <a:endParaRPr lang="en-GB" sz="1400" dirty="0" smtClean="0">
              <a:cs typeface="Arial" pitchFamily="34" charset="0"/>
            </a:endParaRPr>
          </a:p>
          <a:p>
            <a:pPr indent="355600" algn="just">
              <a:lnSpc>
                <a:spcPct val="170000"/>
              </a:lnSpc>
            </a:pPr>
            <a:r>
              <a:rPr lang="en-GB" sz="1400" dirty="0" smtClean="0">
                <a:cs typeface="Arial" pitchFamily="34" charset="0"/>
              </a:rPr>
              <a:t>The use of antidepressants has been increasing resulting in its presence in the aquatic environment. This environmental release raises concerns on potential effects to non-target organisms that have physiological systems regulated by these pharmaceuticals. </a:t>
            </a:r>
            <a:r>
              <a:rPr lang="en-GB" sz="1400" dirty="0" err="1" smtClean="0">
                <a:cs typeface="Arial" pitchFamily="34" charset="0"/>
              </a:rPr>
              <a:t>Sertraline</a:t>
            </a:r>
            <a:r>
              <a:rPr lang="en-GB" sz="1400" dirty="0" smtClean="0">
                <a:cs typeface="Arial" pitchFamily="34" charset="0"/>
              </a:rPr>
              <a:t> (SER) is an antidepressant belonging to the serotonin reuptake inhibitor class (SSRIs) that has a high consumption rate. However, there is little knowledge about the toxicological effects of SER in aquatic ecosystems. Thus, this study aimed to evaluate the acute (0.1 up to 3000 µg.L</a:t>
            </a:r>
            <a:r>
              <a:rPr lang="en-GB" sz="1400" baseline="30000" dirty="0" smtClean="0">
                <a:cs typeface="Arial" pitchFamily="34" charset="0"/>
              </a:rPr>
              <a:t>-1</a:t>
            </a:r>
            <a:r>
              <a:rPr lang="en-GB" sz="1400" dirty="0" smtClean="0">
                <a:cs typeface="Arial" pitchFamily="34" charset="0"/>
              </a:rPr>
              <a:t>) and chronic (2 up to 100 ng.L</a:t>
            </a:r>
            <a:r>
              <a:rPr lang="en-GB" sz="1400" baseline="30000" dirty="0" smtClean="0">
                <a:cs typeface="Arial" pitchFamily="34" charset="0"/>
              </a:rPr>
              <a:t>-1</a:t>
            </a:r>
            <a:r>
              <a:rPr lang="en-GB" sz="1400" dirty="0" smtClean="0">
                <a:cs typeface="Arial" pitchFamily="34" charset="0"/>
              </a:rPr>
              <a:t>.) effects of SER on </a:t>
            </a:r>
            <a:r>
              <a:rPr lang="en-GB" sz="1400" dirty="0" err="1" smtClean="0">
                <a:cs typeface="Arial" pitchFamily="34" charset="0"/>
              </a:rPr>
              <a:t>zebrafish</a:t>
            </a:r>
            <a:r>
              <a:rPr lang="en-GB" sz="1400" dirty="0" smtClean="0">
                <a:cs typeface="Arial" pitchFamily="34" charset="0"/>
              </a:rPr>
              <a:t> (</a:t>
            </a:r>
            <a:r>
              <a:rPr lang="en-GB" sz="1400" i="1" dirty="0" err="1" smtClean="0">
                <a:cs typeface="Arial" pitchFamily="34" charset="0"/>
              </a:rPr>
              <a:t>Danio</a:t>
            </a:r>
            <a:r>
              <a:rPr lang="en-GB" sz="1400" i="1" dirty="0" smtClean="0">
                <a:cs typeface="Arial" pitchFamily="34" charset="0"/>
              </a:rPr>
              <a:t> </a:t>
            </a:r>
            <a:r>
              <a:rPr lang="en-GB" sz="1400" i="1" dirty="0" err="1" smtClean="0">
                <a:cs typeface="Arial" pitchFamily="34" charset="0"/>
              </a:rPr>
              <a:t>rerio</a:t>
            </a:r>
            <a:r>
              <a:rPr lang="en-GB" sz="1400" dirty="0" smtClean="0">
                <a:cs typeface="Arial" pitchFamily="34" charset="0"/>
              </a:rPr>
              <a:t>) focusing on different endpoints, such as development (e.g. Fish Embryo Toxicity (FET) assay and heartbeat rate), behaviour (light/dark stimulus) and biochemical markers (e.g. associated with neurotransmission (</a:t>
            </a:r>
            <a:r>
              <a:rPr lang="en-GB" sz="1400" dirty="0" err="1" smtClean="0">
                <a:cs typeface="Arial" pitchFamily="34" charset="0"/>
              </a:rPr>
              <a:t>AChE</a:t>
            </a:r>
            <a:r>
              <a:rPr lang="en-GB" sz="1400" dirty="0" smtClean="0">
                <a:cs typeface="Arial" pitchFamily="34" charset="0"/>
              </a:rPr>
              <a:t>), antioxidant </a:t>
            </a:r>
            <a:r>
              <a:rPr lang="en-GB" sz="1400" dirty="0" err="1" smtClean="0">
                <a:cs typeface="Arial" pitchFamily="34" charset="0"/>
              </a:rPr>
              <a:t>defenses</a:t>
            </a:r>
            <a:r>
              <a:rPr lang="en-GB" sz="1400" dirty="0" smtClean="0">
                <a:cs typeface="Arial" pitchFamily="34" charset="0"/>
              </a:rPr>
              <a:t> (CAT and GST) and energy metabolism (LDH)). Overall, embryos demonstrated a high sensitivity to SER (e.g. promoting an increased heartbeat rate, increased sensitivity to light/dark stimulus at low concentrations and decreased sensitivity to higher SER concentrations. These findings support further research on the long-term effects of antidepressants such as </a:t>
            </a:r>
            <a:r>
              <a:rPr lang="en-GB" sz="1400" dirty="0" err="1" smtClean="0">
                <a:cs typeface="Arial" pitchFamily="34" charset="0"/>
              </a:rPr>
              <a:t>sertraline</a:t>
            </a:r>
            <a:r>
              <a:rPr lang="en-GB" sz="1400" dirty="0" smtClean="0">
                <a:cs typeface="Arial" pitchFamily="34" charset="0"/>
              </a:rPr>
              <a:t> to aquatic biota and new methodologies to efficiently remove them from the environment.</a:t>
            </a:r>
            <a:endParaRPr lang="pt-PT" sz="1400" dirty="0" smtClean="0">
              <a:cs typeface="Arial" pitchFamily="34" charset="0"/>
            </a:endParaRPr>
          </a:p>
          <a:p>
            <a:pPr algn="just">
              <a:lnSpc>
                <a:spcPct val="170000"/>
              </a:lnSpc>
              <a:buNone/>
            </a:pPr>
            <a:endParaRPr lang="en-GB" sz="1600" b="1" dirty="0" smtClean="0">
              <a:cs typeface="Arial" pitchFamily="34" charset="0"/>
            </a:endParaRPr>
          </a:p>
          <a:p>
            <a:pPr algn="just">
              <a:lnSpc>
                <a:spcPct val="170000"/>
              </a:lnSpc>
              <a:buNone/>
            </a:pPr>
            <a:r>
              <a:rPr lang="en-GB" sz="1600" b="1" dirty="0" smtClean="0">
                <a:cs typeface="Arial" pitchFamily="34" charset="0"/>
              </a:rPr>
              <a:t>Keywords: </a:t>
            </a:r>
            <a:r>
              <a:rPr lang="en-GB" sz="1600" b="1" i="1" dirty="0" err="1" smtClean="0">
                <a:cs typeface="Arial" pitchFamily="34" charset="0"/>
              </a:rPr>
              <a:t>Danio</a:t>
            </a:r>
            <a:r>
              <a:rPr lang="en-GB" sz="1600" b="1" i="1" dirty="0" smtClean="0">
                <a:cs typeface="Arial" pitchFamily="34" charset="0"/>
              </a:rPr>
              <a:t> </a:t>
            </a:r>
            <a:r>
              <a:rPr lang="en-GB" sz="1600" b="1" i="1" dirty="0" err="1" smtClean="0">
                <a:cs typeface="Arial" pitchFamily="34" charset="0"/>
              </a:rPr>
              <a:t>rerio</a:t>
            </a:r>
            <a:r>
              <a:rPr lang="en-GB" sz="1600" b="1" i="1" dirty="0" smtClean="0">
                <a:cs typeface="Arial" pitchFamily="34" charset="0"/>
              </a:rPr>
              <a:t>;</a:t>
            </a:r>
            <a:r>
              <a:rPr lang="en-GB" sz="1600" b="1" dirty="0" smtClean="0">
                <a:cs typeface="Arial" pitchFamily="34" charset="0"/>
              </a:rPr>
              <a:t> antidepressant; behaviour; biochemical endpoints </a:t>
            </a:r>
            <a:endParaRPr lang="pt-PT" sz="1600" dirty="0" smtClean="0">
              <a:cs typeface="Arial" pitchFamily="34" charset="0"/>
            </a:endParaRPr>
          </a:p>
          <a:p>
            <a:endParaRPr lang="pt-PT" dirty="0" smtClean="0"/>
          </a:p>
          <a:p>
            <a:endParaRPr lang="fr-FR" dirty="0"/>
          </a:p>
          <a:p>
            <a:endParaRPr lang="en-US"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8" y="109815"/>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6" name="Título 1">
            <a:extLst>
              <a:ext uri="{FF2B5EF4-FFF2-40B4-BE49-F238E27FC236}">
                <a16:creationId xmlns:a16="http://schemas.microsoft.com/office/drawing/2014/main" xmlns="" id="{09E447B5-1940-45B0-BEA7-C9155EB0C037}"/>
              </a:ext>
            </a:extLst>
          </p:cNvPr>
          <p:cNvSpPr txBox="1">
            <a:spLocks/>
          </p:cNvSpPr>
          <p:nvPr/>
        </p:nvSpPr>
        <p:spPr>
          <a:xfrm>
            <a:off x="0" y="714356"/>
            <a:ext cx="7819434" cy="3960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85000"/>
              </a:lnSpc>
              <a:spcBef>
                <a:spcPct val="0"/>
              </a:spcBef>
              <a:spcAft>
                <a:spcPts val="0"/>
              </a:spcAft>
              <a:buClrTx/>
              <a:buSzTx/>
              <a:buFontTx/>
              <a:buNone/>
              <a:tabLst/>
              <a:defRPr/>
            </a:pPr>
            <a:r>
              <a:rPr kumimoji="0" lang="pt-PT" sz="2200" b="1" i="0" u="none" strike="noStrike" kern="1200" cap="none" spc="-50" normalizeH="0" baseline="0" noProof="0" dirty="0" err="1" smtClean="0">
                <a:ln>
                  <a:noFill/>
                </a:ln>
                <a:effectLst/>
                <a:uLnTx/>
                <a:uFillTx/>
                <a:ea typeface="+mj-ea"/>
                <a:cs typeface="Arial" pitchFamily="34" charset="0"/>
              </a:rPr>
              <a:t>Emerging</a:t>
            </a:r>
            <a:r>
              <a:rPr kumimoji="0" lang="pt-PT" sz="2200" b="1" i="0" u="none" strike="noStrike" kern="1200" cap="none" spc="-50" normalizeH="0" baseline="0" noProof="0" dirty="0" smtClean="0">
                <a:ln>
                  <a:noFill/>
                </a:ln>
                <a:effectLst/>
                <a:uLnTx/>
                <a:uFillTx/>
                <a:ea typeface="+mj-ea"/>
                <a:cs typeface="Arial" pitchFamily="34" charset="0"/>
              </a:rPr>
              <a:t> </a:t>
            </a:r>
            <a:r>
              <a:rPr kumimoji="0" lang="pt-PT" sz="2200" b="1" i="0" u="none" strike="noStrike" kern="1200" cap="none" spc="-50" normalizeH="0" baseline="0" noProof="0" dirty="0" err="1">
                <a:ln>
                  <a:noFill/>
                </a:ln>
                <a:effectLst/>
                <a:uLnTx/>
                <a:uFillTx/>
                <a:ea typeface="+mj-ea"/>
                <a:cs typeface="Arial" pitchFamily="34" charset="0"/>
              </a:rPr>
              <a:t>contaminants</a:t>
            </a:r>
            <a:r>
              <a:rPr kumimoji="0" lang="pt-PT" sz="2200" b="1" i="0" u="none" strike="noStrike" kern="1200" cap="none" spc="-50" normalizeH="0" baseline="0" noProof="0" dirty="0">
                <a:ln>
                  <a:noFill/>
                </a:ln>
                <a:effectLst/>
                <a:uLnTx/>
                <a:uFillTx/>
                <a:ea typeface="+mj-ea"/>
                <a:cs typeface="Arial" pitchFamily="34" charset="0"/>
              </a:rPr>
              <a:t> (EC)</a:t>
            </a:r>
            <a:r>
              <a:rPr kumimoji="0" lang="pt-PT" sz="2200" b="1" i="0" u="none" strike="noStrike" kern="1200" cap="none" spc="-50" normalizeH="0" noProof="0" dirty="0">
                <a:ln>
                  <a:noFill/>
                </a:ln>
                <a:effectLst/>
                <a:uLnTx/>
                <a:uFillTx/>
                <a:ea typeface="+mj-ea"/>
                <a:cs typeface="Arial" pitchFamily="34" charset="0"/>
              </a:rPr>
              <a:t> </a:t>
            </a:r>
            <a:endParaRPr kumimoji="0" lang="pt-PT" sz="2200" b="1" i="0" u="none" strike="noStrike" kern="1200" cap="none" spc="-50" normalizeH="0" baseline="0" noProof="0" dirty="0">
              <a:ln>
                <a:noFill/>
              </a:ln>
              <a:effectLst/>
              <a:uLnTx/>
              <a:uFillTx/>
              <a:ea typeface="+mj-ea"/>
              <a:cs typeface="Arial" pitchFamily="34" charset="0"/>
            </a:endParaRPr>
          </a:p>
        </p:txBody>
      </p:sp>
      <p:sp>
        <p:nvSpPr>
          <p:cNvPr id="14" name="CaixaDeTexto 13"/>
          <p:cNvSpPr txBox="1"/>
          <p:nvPr/>
        </p:nvSpPr>
        <p:spPr>
          <a:xfrm>
            <a:off x="1500198" y="5827043"/>
            <a:ext cx="7858148" cy="530915"/>
          </a:xfrm>
          <a:prstGeom prst="rect">
            <a:avLst/>
          </a:prstGeom>
          <a:noFill/>
        </p:spPr>
        <p:txBody>
          <a:bodyPr wrap="square" rtlCol="0">
            <a:spAutoFit/>
          </a:bodyPr>
          <a:lstStyle/>
          <a:p>
            <a:r>
              <a:rPr lang="en-US" sz="1050" dirty="0" smtClean="0">
                <a:latin typeface="Arial" pitchFamily="34" charset="0"/>
                <a:cs typeface="Arial" pitchFamily="34" charset="0"/>
              </a:rPr>
              <a:t>Petrović</a:t>
            </a:r>
            <a:r>
              <a:rPr lang="pt-PT" sz="1050" dirty="0" smtClean="0">
                <a:latin typeface="Arial" pitchFamily="34" charset="0"/>
                <a:cs typeface="Arial" pitchFamily="34" charset="0"/>
              </a:rPr>
              <a:t>e t al., (2003) </a:t>
            </a:r>
            <a:r>
              <a:rPr lang="en-US" sz="1050" dirty="0" smtClean="0">
                <a:latin typeface="Arial" pitchFamily="34" charset="0"/>
                <a:cs typeface="Arial" pitchFamily="34" charset="0"/>
              </a:rPr>
              <a:t>Analysis and removal of emerging contaminants in wastewater and drinking water. </a:t>
            </a:r>
            <a:r>
              <a:rPr lang="en-GB" sz="1050" dirty="0" smtClean="0"/>
              <a:t>2003 Nov;22(10):685–96</a:t>
            </a:r>
            <a:endParaRPr lang="en-US" sz="1050" dirty="0" smtClean="0">
              <a:latin typeface="Arial" pitchFamily="34" charset="0"/>
              <a:cs typeface="Arial" pitchFamily="34" charset="0"/>
            </a:endParaRPr>
          </a:p>
          <a:p>
            <a:endParaRPr lang="pt-PT" dirty="0">
              <a:latin typeface="Arial" pitchFamily="34" charset="0"/>
              <a:cs typeface="Arial" pitchFamily="34" charset="0"/>
            </a:endParaRPr>
          </a:p>
        </p:txBody>
      </p:sp>
      <p:sp>
        <p:nvSpPr>
          <p:cNvPr id="18" name="CaixaDeTexto 17"/>
          <p:cNvSpPr txBox="1"/>
          <p:nvPr/>
        </p:nvSpPr>
        <p:spPr>
          <a:xfrm>
            <a:off x="71406" y="2214554"/>
            <a:ext cx="2928958" cy="1938992"/>
          </a:xfrm>
          <a:prstGeom prst="rect">
            <a:avLst/>
          </a:prstGeom>
          <a:noFill/>
          <a:ln w="28575">
            <a:solidFill>
              <a:schemeClr val="accent5">
                <a:lumMod val="60000"/>
                <a:lumOff val="40000"/>
              </a:schemeClr>
            </a:solidFill>
          </a:ln>
        </p:spPr>
        <p:txBody>
          <a:bodyPr wrap="square" rtlCol="0">
            <a:spAutoFit/>
          </a:bodyPr>
          <a:lstStyle/>
          <a:p>
            <a:pPr algn="ctr"/>
            <a:r>
              <a:rPr lang="en-GB" sz="2000" dirty="0" smtClean="0"/>
              <a:t>Result of inadequate management of the synthesised products and residues allied with inefficient wastewater treatment plants (WWTP)</a:t>
            </a:r>
            <a:endParaRPr lang="pt-PT" sz="2000" dirty="0"/>
          </a:p>
        </p:txBody>
      </p:sp>
      <p:cxnSp>
        <p:nvCxnSpPr>
          <p:cNvPr id="20" name="Conexão recta unidireccional 19"/>
          <p:cNvCxnSpPr/>
          <p:nvPr/>
        </p:nvCxnSpPr>
        <p:spPr>
          <a:xfrm rot="5400000">
            <a:off x="1000894" y="1643050"/>
            <a:ext cx="999338"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3214678" y="214290"/>
            <a:ext cx="5786478" cy="5453572"/>
            <a:chOff x="3214678" y="214290"/>
            <a:chExt cx="5786478" cy="5453572"/>
          </a:xfrm>
        </p:grpSpPr>
        <p:pic>
          <p:nvPicPr>
            <p:cNvPr id="8" name="Picture 2">
              <a:extLst>
                <a:ext uri="{FF2B5EF4-FFF2-40B4-BE49-F238E27FC236}">
                  <a16:creationId xmlns:a16="http://schemas.microsoft.com/office/drawing/2014/main" xmlns="" id="{B88B3A22-7049-4FA7-9036-F86A35F3993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14678" y="1309639"/>
              <a:ext cx="5643602" cy="41036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a:extLst>
                <a:ext uri="{FF2B5EF4-FFF2-40B4-BE49-F238E27FC236}">
                  <a16:creationId xmlns:a16="http://schemas.microsoft.com/office/drawing/2014/main" xmlns="" id="{6C1F350F-B359-4709-BD60-2F4B82AEA0E2}"/>
                </a:ext>
              </a:extLst>
            </p:cNvPr>
            <p:cNvSpPr/>
            <p:nvPr/>
          </p:nvSpPr>
          <p:spPr>
            <a:xfrm>
              <a:off x="4489602" y="1511931"/>
              <a:ext cx="1425189" cy="6264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Oval 9">
              <a:extLst>
                <a:ext uri="{FF2B5EF4-FFF2-40B4-BE49-F238E27FC236}">
                  <a16:creationId xmlns:a16="http://schemas.microsoft.com/office/drawing/2014/main" xmlns="" id="{3818EECF-EACF-4750-9847-D0A4AE57A827}"/>
                </a:ext>
              </a:extLst>
            </p:cNvPr>
            <p:cNvSpPr/>
            <p:nvPr/>
          </p:nvSpPr>
          <p:spPr>
            <a:xfrm>
              <a:off x="5764526" y="1214422"/>
              <a:ext cx="1425189" cy="6264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Oval 10">
              <a:extLst>
                <a:ext uri="{FF2B5EF4-FFF2-40B4-BE49-F238E27FC236}">
                  <a16:creationId xmlns:a16="http://schemas.microsoft.com/office/drawing/2014/main" xmlns="" id="{9551A843-C294-47EB-8DBC-E14BA44F5F5F}"/>
                </a:ext>
              </a:extLst>
            </p:cNvPr>
            <p:cNvSpPr/>
            <p:nvPr/>
          </p:nvSpPr>
          <p:spPr>
            <a:xfrm>
              <a:off x="7433091" y="2071678"/>
              <a:ext cx="1425189" cy="626439"/>
            </a:xfrm>
            <a:prstGeom prst="ellipse">
              <a:avLst/>
            </a:prstGeom>
            <a:no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Oval 11">
              <a:extLst>
                <a:ext uri="{FF2B5EF4-FFF2-40B4-BE49-F238E27FC236}">
                  <a16:creationId xmlns:a16="http://schemas.microsoft.com/office/drawing/2014/main" xmlns="" id="{1C1933D0-F3BC-4992-B561-5DBD5A0AB7A6}"/>
                </a:ext>
              </a:extLst>
            </p:cNvPr>
            <p:cNvSpPr/>
            <p:nvPr/>
          </p:nvSpPr>
          <p:spPr>
            <a:xfrm>
              <a:off x="6861587" y="3714752"/>
              <a:ext cx="1425189" cy="626439"/>
            </a:xfrm>
            <a:prstGeom prst="ellipse">
              <a:avLst/>
            </a:prstGeom>
            <a:no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Oval 12">
              <a:extLst>
                <a:ext uri="{FF2B5EF4-FFF2-40B4-BE49-F238E27FC236}">
                  <a16:creationId xmlns:a16="http://schemas.microsoft.com/office/drawing/2014/main" xmlns="" id="{497CA346-E23C-467E-A421-993DB997F8EC}"/>
                </a:ext>
              </a:extLst>
            </p:cNvPr>
            <p:cNvSpPr/>
            <p:nvPr/>
          </p:nvSpPr>
          <p:spPr>
            <a:xfrm>
              <a:off x="3563586" y="4945701"/>
              <a:ext cx="1294166" cy="555001"/>
            </a:xfrm>
            <a:prstGeom prst="ellipse">
              <a:avLst/>
            </a:prstGeom>
            <a:noFill/>
            <a:ln w="571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6" name="Conexão recta unidireccional 15"/>
            <p:cNvCxnSpPr/>
            <p:nvPr/>
          </p:nvCxnSpPr>
          <p:spPr>
            <a:xfrm rot="16200000" flipV="1">
              <a:off x="4804174" y="1125124"/>
              <a:ext cx="500066" cy="2500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3714744" y="500042"/>
              <a:ext cx="1928826" cy="523220"/>
            </a:xfrm>
            <a:prstGeom prst="rect">
              <a:avLst/>
            </a:prstGeom>
            <a:noFill/>
          </p:spPr>
          <p:txBody>
            <a:bodyPr wrap="square" rtlCol="0">
              <a:spAutoFit/>
            </a:bodyPr>
            <a:lstStyle/>
            <a:p>
              <a:pPr algn="ctr"/>
              <a:r>
                <a:rPr lang="pt-PT" sz="1400" b="1" dirty="0" err="1" smtClean="0"/>
                <a:t>Personal</a:t>
              </a:r>
              <a:r>
                <a:rPr lang="pt-PT" sz="1400" b="1" dirty="0" smtClean="0"/>
                <a:t> </a:t>
              </a:r>
              <a:r>
                <a:rPr lang="pt-PT" sz="1400" b="1" dirty="0" err="1" smtClean="0"/>
                <a:t>and</a:t>
              </a:r>
              <a:r>
                <a:rPr lang="pt-PT" sz="1400" b="1" dirty="0" smtClean="0"/>
                <a:t> </a:t>
              </a:r>
              <a:r>
                <a:rPr lang="pt-PT" sz="1400" b="1" dirty="0" err="1" smtClean="0"/>
                <a:t>domestic</a:t>
              </a:r>
              <a:r>
                <a:rPr lang="pt-PT" sz="1400" b="1" dirty="0" smtClean="0"/>
                <a:t> </a:t>
              </a:r>
              <a:r>
                <a:rPr lang="pt-PT" sz="1400" b="1" dirty="0" err="1" smtClean="0"/>
                <a:t>care</a:t>
              </a:r>
              <a:r>
                <a:rPr lang="pt-PT" sz="1400" b="1" dirty="0" smtClean="0"/>
                <a:t> </a:t>
              </a:r>
              <a:r>
                <a:rPr lang="pt-PT" sz="1400" b="1" dirty="0" err="1" smtClean="0"/>
                <a:t>products</a:t>
              </a:r>
              <a:endParaRPr lang="pt-PT" sz="1400" b="1" dirty="0"/>
            </a:p>
          </p:txBody>
        </p:sp>
        <p:sp>
          <p:nvSpPr>
            <p:cNvPr id="24" name="CaixaDeTexto 23"/>
            <p:cNvSpPr txBox="1"/>
            <p:nvPr/>
          </p:nvSpPr>
          <p:spPr>
            <a:xfrm>
              <a:off x="5572132" y="214290"/>
              <a:ext cx="2571768" cy="523220"/>
            </a:xfrm>
            <a:prstGeom prst="rect">
              <a:avLst/>
            </a:prstGeom>
            <a:noFill/>
          </p:spPr>
          <p:txBody>
            <a:bodyPr wrap="square" rtlCol="0">
              <a:spAutoFit/>
            </a:bodyPr>
            <a:lstStyle/>
            <a:p>
              <a:pPr algn="ctr"/>
              <a:r>
                <a:rPr lang="pt-PT" sz="1400" b="1" dirty="0" err="1" smtClean="0"/>
                <a:t>Pharmaceuticals</a:t>
              </a:r>
              <a:r>
                <a:rPr lang="pt-PT" sz="1400" b="1" dirty="0" smtClean="0"/>
                <a:t>, </a:t>
              </a:r>
              <a:r>
                <a:rPr lang="pt-PT" sz="1400" b="1" dirty="0" err="1" smtClean="0"/>
                <a:t>nanoparticles</a:t>
              </a:r>
              <a:r>
                <a:rPr lang="pt-PT" sz="1400" b="1" dirty="0" smtClean="0"/>
                <a:t>, </a:t>
              </a:r>
              <a:r>
                <a:rPr lang="pt-PT" sz="1400" b="1" dirty="0" err="1" smtClean="0"/>
                <a:t>microplastics</a:t>
              </a:r>
              <a:endParaRPr lang="pt-PT" sz="1400" b="1" dirty="0"/>
            </a:p>
          </p:txBody>
        </p:sp>
        <p:cxnSp>
          <p:nvCxnSpPr>
            <p:cNvPr id="26" name="Conexão recta unidireccional 25"/>
            <p:cNvCxnSpPr/>
            <p:nvPr/>
          </p:nvCxnSpPr>
          <p:spPr>
            <a:xfrm rot="5400000" flipH="1" flipV="1">
              <a:off x="6536543" y="964391"/>
              <a:ext cx="500069"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CaixaDeTexto 29"/>
            <p:cNvSpPr txBox="1"/>
            <p:nvPr/>
          </p:nvSpPr>
          <p:spPr>
            <a:xfrm>
              <a:off x="6429388" y="4929198"/>
              <a:ext cx="2571768" cy="738664"/>
            </a:xfrm>
            <a:prstGeom prst="rect">
              <a:avLst/>
            </a:prstGeom>
            <a:noFill/>
          </p:spPr>
          <p:txBody>
            <a:bodyPr wrap="square" rtlCol="0">
              <a:spAutoFit/>
            </a:bodyPr>
            <a:lstStyle/>
            <a:p>
              <a:pPr algn="ctr"/>
              <a:r>
                <a:rPr lang="pt-PT" sz="1400" b="1" dirty="0" err="1" smtClean="0"/>
                <a:t>Pesticides</a:t>
              </a:r>
              <a:r>
                <a:rPr lang="pt-PT" sz="1400" b="1" dirty="0" smtClean="0"/>
                <a:t>, </a:t>
              </a:r>
              <a:r>
                <a:rPr lang="pt-PT" sz="1400" b="1" dirty="0" err="1" smtClean="0"/>
                <a:t>pharmaceuticals</a:t>
              </a:r>
              <a:r>
                <a:rPr lang="pt-PT" sz="1400" b="1" dirty="0" smtClean="0"/>
                <a:t>, </a:t>
              </a:r>
              <a:r>
                <a:rPr lang="en-GB" sz="1400" b="1" dirty="0" smtClean="0"/>
                <a:t>sewage sludge application to land</a:t>
              </a:r>
              <a:endParaRPr lang="pt-PT" sz="1400" b="1" dirty="0"/>
            </a:p>
          </p:txBody>
        </p:sp>
        <p:cxnSp>
          <p:nvCxnSpPr>
            <p:cNvPr id="32" name="Conexão recta unidireccional 31"/>
            <p:cNvCxnSpPr>
              <a:endCxn id="30" idx="0"/>
            </p:cNvCxnSpPr>
            <p:nvPr/>
          </p:nvCxnSpPr>
          <p:spPr>
            <a:xfrm rot="5400000">
              <a:off x="7430314" y="4643446"/>
              <a:ext cx="570710" cy="79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8" y="109815"/>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15" name="Título 1">
            <a:extLst>
              <a:ext uri="{FF2B5EF4-FFF2-40B4-BE49-F238E27FC236}">
                <a16:creationId xmlns:a16="http://schemas.microsoft.com/office/drawing/2014/main" xmlns="" id="{A05EDEFC-96DF-4F43-B2B9-BD8C484D29DE}"/>
              </a:ext>
            </a:extLst>
          </p:cNvPr>
          <p:cNvSpPr txBox="1">
            <a:spLocks/>
          </p:cNvSpPr>
          <p:nvPr/>
        </p:nvSpPr>
        <p:spPr>
          <a:xfrm>
            <a:off x="0" y="925298"/>
            <a:ext cx="7819434" cy="432000"/>
          </a:xfrm>
          <a:prstGeom prst="rect">
            <a:avLst/>
          </a:prstGeom>
        </p:spPr>
        <p:txBody>
          <a:bodyPr vert="horz" lIns="91440" tIns="45720" rIns="91440" bIns="45720" rtlCol="0" anchor="b">
            <a:noAutofit/>
          </a:bodyPr>
          <a:lstStyle/>
          <a:p>
            <a:pPr lvl="0" defTabSz="914400">
              <a:lnSpc>
                <a:spcPct val="85000"/>
              </a:lnSpc>
              <a:spcBef>
                <a:spcPct val="0"/>
              </a:spcBef>
              <a:defRPr/>
            </a:pPr>
            <a:r>
              <a:rPr lang="pt-PT" sz="2200" b="1" spc="-50" dirty="0" err="1" smtClean="0">
                <a:cs typeface="Arial" pitchFamily="34" charset="0"/>
              </a:rPr>
              <a:t>Antidepressant</a:t>
            </a:r>
            <a:r>
              <a:rPr lang="pt-PT" sz="2000" b="1" spc="-50" dirty="0" err="1" smtClean="0">
                <a:cs typeface="Arial" pitchFamily="34" charset="0"/>
              </a:rPr>
              <a:t>s</a:t>
            </a:r>
            <a:r>
              <a:rPr lang="pt-PT" sz="4400" spc="-50" dirty="0" smtClean="0">
                <a:solidFill>
                  <a:schemeClr val="tx2">
                    <a:lumMod val="75000"/>
                  </a:schemeClr>
                </a:solidFill>
                <a:latin typeface="Times New Roman" panose="02020603050405020304" pitchFamily="18" charset="0"/>
                <a:cs typeface="Times New Roman" panose="02020603050405020304" pitchFamily="18" charset="0"/>
              </a:rPr>
              <a:t> </a:t>
            </a:r>
            <a:endParaRPr lang="pt-PT" sz="4400" spc="-50"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6" name="Grupo 15"/>
          <p:cNvGrpSpPr/>
          <p:nvPr/>
        </p:nvGrpSpPr>
        <p:grpSpPr>
          <a:xfrm>
            <a:off x="428596" y="1751362"/>
            <a:ext cx="8215370" cy="3441564"/>
            <a:chOff x="-71470" y="1903837"/>
            <a:chExt cx="8215370" cy="3441564"/>
          </a:xfrm>
        </p:grpSpPr>
        <p:sp>
          <p:nvSpPr>
            <p:cNvPr id="17" name="CaixaDeTexto 16">
              <a:extLst>
                <a:ext uri="{FF2B5EF4-FFF2-40B4-BE49-F238E27FC236}">
                  <a16:creationId xmlns:a16="http://schemas.microsoft.com/office/drawing/2014/main" xmlns="" id="{F75BC2D5-B481-4FC3-8A23-2E9478DFCF27}"/>
                </a:ext>
              </a:extLst>
            </p:cNvPr>
            <p:cNvSpPr txBox="1"/>
            <p:nvPr/>
          </p:nvSpPr>
          <p:spPr>
            <a:xfrm>
              <a:off x="2556076" y="3373368"/>
              <a:ext cx="2879720" cy="707886"/>
            </a:xfrm>
            <a:prstGeom prst="rect">
              <a:avLst/>
            </a:prstGeom>
            <a:noFill/>
          </p:spPr>
          <p:txBody>
            <a:bodyPr wrap="square" rtlCol="0">
              <a:spAutoFit/>
            </a:bodyPr>
            <a:lstStyle/>
            <a:p>
              <a:pPr algn="ctr"/>
              <a:r>
                <a:rPr lang="pt-PT" sz="2000" b="1" dirty="0" err="1">
                  <a:cs typeface="Arial" pitchFamily="34" charset="0"/>
                </a:rPr>
                <a:t>Neurotransmitter</a:t>
              </a:r>
              <a:r>
                <a:rPr lang="pt-PT" sz="2000" b="1" dirty="0">
                  <a:cs typeface="Arial" pitchFamily="34" charset="0"/>
                </a:rPr>
                <a:t> </a:t>
              </a:r>
              <a:r>
                <a:rPr lang="pt-PT" sz="2000" b="1" dirty="0" err="1">
                  <a:cs typeface="Arial" pitchFamily="34" charset="0"/>
                </a:rPr>
                <a:t>Activity</a:t>
              </a:r>
              <a:endParaRPr lang="pt-PT" sz="2000" b="1" dirty="0">
                <a:cs typeface="Arial" pitchFamily="34" charset="0"/>
              </a:endParaRPr>
            </a:p>
          </p:txBody>
        </p:sp>
        <p:sp>
          <p:nvSpPr>
            <p:cNvPr id="18" name="CaixaDeTexto 17">
              <a:extLst>
                <a:ext uri="{FF2B5EF4-FFF2-40B4-BE49-F238E27FC236}">
                  <a16:creationId xmlns:a16="http://schemas.microsoft.com/office/drawing/2014/main" xmlns="" id="{C5A94582-E74F-49FB-A4EA-CC497E8F5296}"/>
                </a:ext>
              </a:extLst>
            </p:cNvPr>
            <p:cNvSpPr txBox="1"/>
            <p:nvPr/>
          </p:nvSpPr>
          <p:spPr>
            <a:xfrm>
              <a:off x="4570952" y="1951389"/>
              <a:ext cx="3572948" cy="707886"/>
            </a:xfrm>
            <a:prstGeom prst="rect">
              <a:avLst/>
            </a:prstGeom>
            <a:noFill/>
          </p:spPr>
          <p:txBody>
            <a:bodyPr wrap="square" rtlCol="0">
              <a:spAutoFit/>
            </a:bodyPr>
            <a:lstStyle/>
            <a:p>
              <a:pPr algn="ctr"/>
              <a:r>
                <a:rPr lang="en-GB" sz="2000" b="1" dirty="0">
                  <a:solidFill>
                    <a:srgbClr val="000000"/>
                  </a:solidFill>
                  <a:cs typeface="Arial" pitchFamily="34" charset="0"/>
                </a:rPr>
                <a:t>Regulate the reuptake of neurotransmitters</a:t>
              </a:r>
              <a:endParaRPr lang="pt-PT" sz="2000" b="1" dirty="0">
                <a:cs typeface="Arial" pitchFamily="34" charset="0"/>
              </a:endParaRPr>
            </a:p>
          </p:txBody>
        </p:sp>
        <p:sp>
          <p:nvSpPr>
            <p:cNvPr id="19" name="CaixaDeTexto 18">
              <a:extLst>
                <a:ext uri="{FF2B5EF4-FFF2-40B4-BE49-F238E27FC236}">
                  <a16:creationId xmlns:a16="http://schemas.microsoft.com/office/drawing/2014/main" xmlns="" id="{A9B11AB1-02C4-4FDA-84A2-FD7A00370236}"/>
                </a:ext>
              </a:extLst>
            </p:cNvPr>
            <p:cNvSpPr txBox="1"/>
            <p:nvPr/>
          </p:nvSpPr>
          <p:spPr>
            <a:xfrm>
              <a:off x="2214546" y="4945291"/>
              <a:ext cx="3612644" cy="400110"/>
            </a:xfrm>
            <a:prstGeom prst="rect">
              <a:avLst/>
            </a:prstGeom>
            <a:noFill/>
          </p:spPr>
          <p:txBody>
            <a:bodyPr wrap="square" rtlCol="0">
              <a:spAutoFit/>
            </a:bodyPr>
            <a:lstStyle/>
            <a:p>
              <a:pPr algn="ctr"/>
              <a:r>
                <a:rPr lang="en-GB" sz="2000" b="1" dirty="0" smtClean="0">
                  <a:solidFill>
                    <a:srgbClr val="000000"/>
                  </a:solidFill>
                  <a:cs typeface="Arial" pitchFamily="34" charset="0"/>
                </a:rPr>
                <a:t>Modulate </a:t>
              </a:r>
              <a:r>
                <a:rPr lang="en-GB" sz="2000" b="1" dirty="0">
                  <a:solidFill>
                    <a:srgbClr val="000000"/>
                  </a:solidFill>
                  <a:cs typeface="Arial" pitchFamily="34" charset="0"/>
                </a:rPr>
                <a:t>mood and behaviour</a:t>
              </a:r>
            </a:p>
          </p:txBody>
        </p:sp>
        <p:cxnSp>
          <p:nvCxnSpPr>
            <p:cNvPr id="20" name="Conexão reta unidirecional 11">
              <a:extLst>
                <a:ext uri="{FF2B5EF4-FFF2-40B4-BE49-F238E27FC236}">
                  <a16:creationId xmlns:a16="http://schemas.microsoft.com/office/drawing/2014/main" xmlns="" id="{A2AA983E-8216-4FF6-AAB1-88F729639659}"/>
                </a:ext>
              </a:extLst>
            </p:cNvPr>
            <p:cNvCxnSpPr>
              <a:cxnSpLocks/>
            </p:cNvCxnSpPr>
            <p:nvPr/>
          </p:nvCxnSpPr>
          <p:spPr>
            <a:xfrm flipH="1" flipV="1">
              <a:off x="2699792" y="2617769"/>
              <a:ext cx="555556" cy="82252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1" name="Conexão reta unidirecional 12">
              <a:extLst>
                <a:ext uri="{FF2B5EF4-FFF2-40B4-BE49-F238E27FC236}">
                  <a16:creationId xmlns:a16="http://schemas.microsoft.com/office/drawing/2014/main" xmlns="" id="{D923995D-CCF0-470C-87A2-96239289EB2A}"/>
                </a:ext>
              </a:extLst>
            </p:cNvPr>
            <p:cNvCxnSpPr>
              <a:cxnSpLocks/>
            </p:cNvCxnSpPr>
            <p:nvPr/>
          </p:nvCxnSpPr>
          <p:spPr>
            <a:xfrm flipV="1">
              <a:off x="5036363" y="2617769"/>
              <a:ext cx="599259" cy="840396"/>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2" name="Conexão reta unidirecional 13">
              <a:extLst>
                <a:ext uri="{FF2B5EF4-FFF2-40B4-BE49-F238E27FC236}">
                  <a16:creationId xmlns:a16="http://schemas.microsoft.com/office/drawing/2014/main" xmlns="" id="{F66EA765-C18D-4798-8732-948A38C5081C}"/>
                </a:ext>
              </a:extLst>
            </p:cNvPr>
            <p:cNvCxnSpPr>
              <a:cxnSpLocks/>
            </p:cNvCxnSpPr>
            <p:nvPr/>
          </p:nvCxnSpPr>
          <p:spPr>
            <a:xfrm>
              <a:off x="3995936" y="4049451"/>
              <a:ext cx="0" cy="824402"/>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23" name="CaixaDeTexto 22">
              <a:extLst>
                <a:ext uri="{FF2B5EF4-FFF2-40B4-BE49-F238E27FC236}">
                  <a16:creationId xmlns:a16="http://schemas.microsoft.com/office/drawing/2014/main" xmlns="" id="{7CAC3843-6F78-4B8C-A434-AE635B1A9575}"/>
                </a:ext>
              </a:extLst>
            </p:cNvPr>
            <p:cNvSpPr txBox="1"/>
            <p:nvPr/>
          </p:nvSpPr>
          <p:spPr>
            <a:xfrm>
              <a:off x="-71470" y="1903837"/>
              <a:ext cx="4500594" cy="1138773"/>
            </a:xfrm>
            <a:prstGeom prst="rect">
              <a:avLst/>
            </a:prstGeom>
            <a:noFill/>
          </p:spPr>
          <p:txBody>
            <a:bodyPr wrap="square" rtlCol="0">
              <a:spAutoFit/>
            </a:bodyPr>
            <a:lstStyle/>
            <a:p>
              <a:pPr algn="ctr"/>
              <a:r>
                <a:rPr lang="en-GB" sz="2000" b="1" dirty="0">
                  <a:solidFill>
                    <a:srgbClr val="000000"/>
                  </a:solidFill>
                  <a:cs typeface="Arial" pitchFamily="34" charset="0"/>
                </a:rPr>
                <a:t>Presynaptic nerve terminal and synaptic cleft</a:t>
              </a:r>
              <a:endParaRPr lang="pt-PT" sz="2000" b="1" dirty="0">
                <a:cs typeface="Arial" pitchFamily="34" charset="0"/>
              </a:endParaRPr>
            </a:p>
            <a:p>
              <a:pPr algn="ctr"/>
              <a:endParaRPr lang="pt-PT" sz="28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8" y="109815"/>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15" name="Título 1">
            <a:extLst>
              <a:ext uri="{FF2B5EF4-FFF2-40B4-BE49-F238E27FC236}">
                <a16:creationId xmlns:a16="http://schemas.microsoft.com/office/drawing/2014/main" xmlns="" id="{A05EDEFC-96DF-4F43-B2B9-BD8C484D29DE}"/>
              </a:ext>
            </a:extLst>
          </p:cNvPr>
          <p:cNvSpPr txBox="1">
            <a:spLocks/>
          </p:cNvSpPr>
          <p:nvPr/>
        </p:nvSpPr>
        <p:spPr>
          <a:xfrm>
            <a:off x="0" y="785794"/>
            <a:ext cx="7819434" cy="432000"/>
          </a:xfrm>
          <a:prstGeom prst="rect">
            <a:avLst/>
          </a:prstGeom>
        </p:spPr>
        <p:txBody>
          <a:bodyPr vert="horz" lIns="91440" tIns="45720" rIns="91440" bIns="45720" rtlCol="0" anchor="b">
            <a:noAutofit/>
          </a:bodyPr>
          <a:lstStyle/>
          <a:p>
            <a:pPr lvl="0" defTabSz="914400">
              <a:lnSpc>
                <a:spcPct val="85000"/>
              </a:lnSpc>
              <a:spcBef>
                <a:spcPct val="0"/>
              </a:spcBef>
              <a:defRPr/>
            </a:pPr>
            <a:r>
              <a:rPr lang="pt-PT" sz="2200" b="1" spc="-50" dirty="0" err="1" smtClean="0">
                <a:cs typeface="Arial" pitchFamily="34" charset="0"/>
              </a:rPr>
              <a:t>Sertraline</a:t>
            </a:r>
            <a:r>
              <a:rPr lang="pt-PT" sz="4400" spc="-50" dirty="0" smtClean="0">
                <a:solidFill>
                  <a:schemeClr val="tx2">
                    <a:lumMod val="75000"/>
                  </a:schemeClr>
                </a:solidFill>
                <a:latin typeface="Times New Roman" panose="02020603050405020304" pitchFamily="18" charset="0"/>
                <a:cs typeface="Times New Roman" panose="02020603050405020304" pitchFamily="18" charset="0"/>
              </a:rPr>
              <a:t> </a:t>
            </a:r>
            <a:endParaRPr lang="pt-PT" sz="4400" spc="-5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CaixaDeTexto 12">
            <a:extLst>
              <a:ext uri="{FF2B5EF4-FFF2-40B4-BE49-F238E27FC236}">
                <a16:creationId xmlns:a16="http://schemas.microsoft.com/office/drawing/2014/main" xmlns="" id="{DCDC04D3-5F24-48EF-B710-D77F541DEB9F}"/>
              </a:ext>
            </a:extLst>
          </p:cNvPr>
          <p:cNvSpPr txBox="1"/>
          <p:nvPr/>
        </p:nvSpPr>
        <p:spPr>
          <a:xfrm>
            <a:off x="142844" y="1428736"/>
            <a:ext cx="8215370" cy="4801314"/>
          </a:xfrm>
          <a:prstGeom prst="rect">
            <a:avLst/>
          </a:prstGeom>
          <a:noFill/>
        </p:spPr>
        <p:txBody>
          <a:bodyPr wrap="square" rtlCol="0">
            <a:spAutoFit/>
          </a:bodyPr>
          <a:lstStyle/>
          <a:p>
            <a:pPr marL="285750" indent="-285750">
              <a:buFont typeface="Arial" pitchFamily="34" charset="0"/>
              <a:buChar char="•"/>
            </a:pPr>
            <a:r>
              <a:rPr lang="pt-PT" u="sng" dirty="0">
                <a:cs typeface="Arial" pitchFamily="34" charset="0"/>
              </a:rPr>
              <a:t>IUPAC</a:t>
            </a:r>
            <a:r>
              <a:rPr lang="pt-PT" dirty="0">
                <a:cs typeface="Arial" pitchFamily="34" charset="0"/>
              </a:rPr>
              <a:t>: </a:t>
            </a:r>
            <a:r>
              <a:rPr lang="en-GB" dirty="0">
                <a:solidFill>
                  <a:srgbClr val="000000"/>
                </a:solidFill>
                <a:cs typeface="Arial" pitchFamily="34" charset="0"/>
              </a:rPr>
              <a:t>(1S,4S)-4-(3,4-dichlorophenyl)-1,2,3,4-tetrahydro-1-naphtyl(methyl)amine</a:t>
            </a:r>
            <a:r>
              <a:rPr lang="pt-PT" dirty="0">
                <a:cs typeface="Arial" pitchFamily="34" charset="0"/>
              </a:rPr>
              <a:t> </a:t>
            </a:r>
          </a:p>
          <a:p>
            <a:pPr marL="285750" indent="-285750">
              <a:buFont typeface="Arial" pitchFamily="34" charset="0"/>
              <a:buChar char="•"/>
            </a:pPr>
            <a:endParaRPr lang="pt-PT" dirty="0">
              <a:cs typeface="Arial" pitchFamily="34" charset="0"/>
            </a:endParaRPr>
          </a:p>
          <a:p>
            <a:pPr marL="285750" indent="-285750">
              <a:buFont typeface="Arial" pitchFamily="34" charset="0"/>
              <a:buChar char="•"/>
            </a:pPr>
            <a:r>
              <a:rPr lang="pt-PT" dirty="0">
                <a:cs typeface="Arial" pitchFamily="34" charset="0"/>
              </a:rPr>
              <a:t> </a:t>
            </a:r>
            <a:r>
              <a:rPr lang="pt-PT" dirty="0" err="1">
                <a:cs typeface="Arial" pitchFamily="34" charset="0"/>
              </a:rPr>
              <a:t>Antidepressant</a:t>
            </a:r>
            <a:r>
              <a:rPr lang="pt-PT" dirty="0">
                <a:cs typeface="Arial" pitchFamily="34" charset="0"/>
              </a:rPr>
              <a:t> </a:t>
            </a:r>
            <a:r>
              <a:rPr lang="en-GB" dirty="0" smtClean="0">
                <a:cs typeface="Arial" pitchFamily="34" charset="0"/>
              </a:rPr>
              <a:t>included</a:t>
            </a:r>
            <a:r>
              <a:rPr lang="pt-PT" dirty="0" smtClean="0">
                <a:cs typeface="Arial" pitchFamily="34" charset="0"/>
              </a:rPr>
              <a:t> </a:t>
            </a:r>
            <a:r>
              <a:rPr lang="pt-PT" dirty="0">
                <a:cs typeface="Arial" pitchFamily="34" charset="0"/>
              </a:rPr>
              <a:t>in </a:t>
            </a:r>
            <a:r>
              <a:rPr lang="pt-PT" dirty="0" err="1">
                <a:cs typeface="Arial" pitchFamily="34" charset="0"/>
              </a:rPr>
              <a:t>the</a:t>
            </a:r>
            <a:r>
              <a:rPr lang="pt-PT" dirty="0">
                <a:cs typeface="Arial" pitchFamily="34" charset="0"/>
              </a:rPr>
              <a:t> </a:t>
            </a:r>
            <a:r>
              <a:rPr lang="pt-PT" dirty="0" err="1" smtClean="0">
                <a:cs typeface="Arial" pitchFamily="34" charset="0"/>
              </a:rPr>
              <a:t>Selective</a:t>
            </a:r>
            <a:r>
              <a:rPr lang="pt-PT" dirty="0" smtClean="0">
                <a:cs typeface="Arial" pitchFamily="34" charset="0"/>
              </a:rPr>
              <a:t> </a:t>
            </a:r>
            <a:r>
              <a:rPr lang="pt-PT" dirty="0" err="1" smtClean="0">
                <a:cs typeface="Arial" pitchFamily="34" charset="0"/>
              </a:rPr>
              <a:t>Serotonin</a:t>
            </a:r>
            <a:r>
              <a:rPr lang="pt-PT" dirty="0" smtClean="0">
                <a:cs typeface="Arial" pitchFamily="34" charset="0"/>
              </a:rPr>
              <a:t> </a:t>
            </a:r>
            <a:r>
              <a:rPr lang="pt-PT" dirty="0" err="1" smtClean="0">
                <a:cs typeface="Arial" pitchFamily="34" charset="0"/>
              </a:rPr>
              <a:t>Reuptake</a:t>
            </a:r>
            <a:r>
              <a:rPr lang="pt-PT" dirty="0" smtClean="0">
                <a:cs typeface="Arial" pitchFamily="34" charset="0"/>
              </a:rPr>
              <a:t> </a:t>
            </a:r>
            <a:r>
              <a:rPr lang="pt-PT" dirty="0" err="1" smtClean="0">
                <a:cs typeface="Arial" pitchFamily="34" charset="0"/>
              </a:rPr>
              <a:t>Inhibitor</a:t>
            </a:r>
            <a:r>
              <a:rPr lang="pt-PT" dirty="0" smtClean="0">
                <a:cs typeface="Arial" pitchFamily="34" charset="0"/>
              </a:rPr>
              <a:t> (SSRI) </a:t>
            </a:r>
            <a:r>
              <a:rPr lang="pt-PT" dirty="0" err="1" smtClean="0">
                <a:cs typeface="Arial" pitchFamily="34" charset="0"/>
              </a:rPr>
              <a:t>class</a:t>
            </a:r>
            <a:endParaRPr lang="pt-PT" dirty="0">
              <a:cs typeface="Arial" pitchFamily="34" charset="0"/>
            </a:endParaRPr>
          </a:p>
          <a:p>
            <a:pPr marL="285750" indent="-285750">
              <a:buFont typeface="Arial" pitchFamily="34" charset="0"/>
              <a:buChar char="•"/>
            </a:pPr>
            <a:endParaRPr lang="pt-PT" dirty="0">
              <a:cs typeface="Arial" pitchFamily="34" charset="0"/>
            </a:endParaRPr>
          </a:p>
          <a:p>
            <a:pPr marL="285750" indent="-285750">
              <a:buFont typeface="Arial" pitchFamily="34" charset="0"/>
              <a:buChar char="•"/>
            </a:pPr>
            <a:r>
              <a:rPr lang="pt-PT" u="sng" dirty="0" err="1">
                <a:cs typeface="Arial" pitchFamily="34" charset="0"/>
              </a:rPr>
              <a:t>Applications</a:t>
            </a:r>
            <a:r>
              <a:rPr lang="pt-PT" dirty="0">
                <a:cs typeface="Arial" pitchFamily="34" charset="0"/>
              </a:rPr>
              <a:t>: </a:t>
            </a:r>
          </a:p>
          <a:p>
            <a:pPr marL="742950" lvl="1" indent="-285750">
              <a:buFont typeface="Arial" pitchFamily="34" charset="0"/>
              <a:buChar char="•"/>
            </a:pPr>
            <a:r>
              <a:rPr lang="pt-PT" dirty="0" err="1">
                <a:cs typeface="Arial" pitchFamily="34" charset="0"/>
              </a:rPr>
              <a:t>Treatment</a:t>
            </a:r>
            <a:r>
              <a:rPr lang="pt-PT" dirty="0">
                <a:cs typeface="Arial" pitchFamily="34" charset="0"/>
              </a:rPr>
              <a:t> </a:t>
            </a:r>
            <a:r>
              <a:rPr lang="pt-PT" dirty="0" err="1">
                <a:cs typeface="Arial" pitchFamily="34" charset="0"/>
              </a:rPr>
              <a:t>of</a:t>
            </a:r>
            <a:r>
              <a:rPr lang="pt-PT" dirty="0">
                <a:cs typeface="Arial" pitchFamily="34" charset="0"/>
              </a:rPr>
              <a:t> </a:t>
            </a:r>
            <a:r>
              <a:rPr lang="pt-PT" dirty="0" err="1">
                <a:cs typeface="Arial" pitchFamily="34" charset="0"/>
              </a:rPr>
              <a:t>depression</a:t>
            </a:r>
            <a:r>
              <a:rPr lang="pt-PT" dirty="0">
                <a:cs typeface="Arial" pitchFamily="34" charset="0"/>
              </a:rPr>
              <a:t>;</a:t>
            </a:r>
          </a:p>
          <a:p>
            <a:pPr marL="742950" lvl="1" indent="-285750">
              <a:buFont typeface="Arial" pitchFamily="34" charset="0"/>
              <a:buChar char="•"/>
            </a:pPr>
            <a:r>
              <a:rPr lang="pt-PT" dirty="0" err="1">
                <a:cs typeface="Arial" pitchFamily="34" charset="0"/>
              </a:rPr>
              <a:t>Anxiety</a:t>
            </a:r>
            <a:r>
              <a:rPr lang="pt-PT" dirty="0">
                <a:cs typeface="Arial" pitchFamily="34" charset="0"/>
              </a:rPr>
              <a:t> </a:t>
            </a:r>
            <a:r>
              <a:rPr lang="pt-PT" dirty="0" err="1">
                <a:cs typeface="Arial" pitchFamily="34" charset="0"/>
              </a:rPr>
              <a:t>disorders</a:t>
            </a:r>
            <a:r>
              <a:rPr lang="pt-PT" dirty="0">
                <a:cs typeface="Arial" pitchFamily="34" charset="0"/>
              </a:rPr>
              <a:t>;</a:t>
            </a:r>
          </a:p>
          <a:p>
            <a:pPr marL="742950" lvl="1" indent="-285750">
              <a:buFont typeface="Arial" pitchFamily="34" charset="0"/>
              <a:buChar char="•"/>
            </a:pPr>
            <a:r>
              <a:rPr lang="pt-PT" dirty="0" err="1">
                <a:cs typeface="Arial" pitchFamily="34" charset="0"/>
              </a:rPr>
              <a:t>Obsessive-compulsive</a:t>
            </a:r>
            <a:r>
              <a:rPr lang="pt-PT" dirty="0">
                <a:cs typeface="Arial" pitchFamily="34" charset="0"/>
              </a:rPr>
              <a:t> </a:t>
            </a:r>
            <a:r>
              <a:rPr lang="pt-PT" dirty="0" err="1">
                <a:cs typeface="Arial" pitchFamily="34" charset="0"/>
              </a:rPr>
              <a:t>disorder</a:t>
            </a:r>
            <a:r>
              <a:rPr lang="pt-PT" dirty="0">
                <a:cs typeface="Arial" pitchFamily="34" charset="0"/>
              </a:rPr>
              <a:t>;</a:t>
            </a:r>
          </a:p>
          <a:p>
            <a:pPr marL="742950" lvl="1" indent="-285750">
              <a:buFont typeface="Arial" pitchFamily="34" charset="0"/>
              <a:buChar char="•"/>
            </a:pPr>
            <a:r>
              <a:rPr lang="pt-PT" dirty="0" err="1">
                <a:cs typeface="Arial" pitchFamily="34" charset="0"/>
              </a:rPr>
              <a:t>Panic</a:t>
            </a:r>
            <a:r>
              <a:rPr lang="pt-PT" dirty="0">
                <a:cs typeface="Arial" pitchFamily="34" charset="0"/>
              </a:rPr>
              <a:t> </a:t>
            </a:r>
            <a:r>
              <a:rPr lang="pt-PT" dirty="0" err="1" smtClean="0">
                <a:cs typeface="Arial" pitchFamily="34" charset="0"/>
              </a:rPr>
              <a:t>disorder</a:t>
            </a:r>
            <a:endParaRPr lang="pt-PT" dirty="0">
              <a:cs typeface="Arial" pitchFamily="34" charset="0"/>
            </a:endParaRPr>
          </a:p>
          <a:p>
            <a:pPr lvl="1">
              <a:buFont typeface="Arial" pitchFamily="34" charset="0"/>
              <a:buChar char="•"/>
            </a:pPr>
            <a:endParaRPr lang="pt-PT" dirty="0">
              <a:cs typeface="Arial" pitchFamily="34" charset="0"/>
            </a:endParaRPr>
          </a:p>
          <a:p>
            <a:pPr marL="285750" indent="-285750">
              <a:buFont typeface="Arial" pitchFamily="34" charset="0"/>
              <a:buChar char="•"/>
            </a:pPr>
            <a:r>
              <a:rPr lang="pt-PT" u="sng" dirty="0">
                <a:cs typeface="Arial" pitchFamily="34" charset="0"/>
              </a:rPr>
              <a:t>Side </a:t>
            </a:r>
            <a:r>
              <a:rPr lang="pt-PT" u="sng" dirty="0" err="1">
                <a:cs typeface="Arial" pitchFamily="34" charset="0"/>
              </a:rPr>
              <a:t>Effects</a:t>
            </a:r>
            <a:r>
              <a:rPr lang="pt-PT" u="sng" dirty="0">
                <a:cs typeface="Arial" pitchFamily="34" charset="0"/>
              </a:rPr>
              <a:t>:</a:t>
            </a:r>
          </a:p>
          <a:p>
            <a:pPr marL="742950" lvl="1" indent="-285750">
              <a:buFont typeface="Arial" pitchFamily="34" charset="0"/>
              <a:buChar char="•"/>
            </a:pPr>
            <a:r>
              <a:rPr lang="en-GB" dirty="0" smtClean="0">
                <a:cs typeface="Arial" pitchFamily="34" charset="0"/>
              </a:rPr>
              <a:t>Agitation;</a:t>
            </a:r>
          </a:p>
          <a:p>
            <a:pPr marL="742950" lvl="1" indent="-285750">
              <a:buFont typeface="Arial" pitchFamily="34" charset="0"/>
              <a:buChar char="•"/>
            </a:pPr>
            <a:r>
              <a:rPr lang="pt-PT" dirty="0" smtClean="0">
                <a:cs typeface="Arial" pitchFamily="34" charset="0"/>
              </a:rPr>
              <a:t>Minimal </a:t>
            </a:r>
            <a:r>
              <a:rPr lang="pt-PT" dirty="0" err="1">
                <a:cs typeface="Arial" pitchFamily="34" charset="0"/>
              </a:rPr>
              <a:t>sedation</a:t>
            </a:r>
            <a:r>
              <a:rPr lang="pt-PT" dirty="0">
                <a:cs typeface="Arial" pitchFamily="34" charset="0"/>
              </a:rPr>
              <a:t>;</a:t>
            </a:r>
          </a:p>
          <a:p>
            <a:pPr marL="742950" lvl="1" indent="-285750">
              <a:buFont typeface="Arial" pitchFamily="34" charset="0"/>
              <a:buChar char="•"/>
            </a:pPr>
            <a:r>
              <a:rPr lang="pt-PT" dirty="0" err="1">
                <a:cs typeface="Arial" pitchFamily="34" charset="0"/>
              </a:rPr>
              <a:t>Moderately</a:t>
            </a:r>
            <a:r>
              <a:rPr lang="pt-PT" dirty="0">
                <a:cs typeface="Arial" pitchFamily="34" charset="0"/>
              </a:rPr>
              <a:t> </a:t>
            </a:r>
            <a:r>
              <a:rPr lang="en-GB" dirty="0" smtClean="0">
                <a:cs typeface="Arial" pitchFamily="34" charset="0"/>
              </a:rPr>
              <a:t>severe </a:t>
            </a:r>
            <a:r>
              <a:rPr lang="pt-PT" dirty="0" smtClean="0">
                <a:cs typeface="Arial" pitchFamily="34" charset="0"/>
              </a:rPr>
              <a:t>gastrointestinal </a:t>
            </a:r>
            <a:r>
              <a:rPr lang="pt-PT" dirty="0" err="1">
                <a:cs typeface="Arial" pitchFamily="34" charset="0"/>
              </a:rPr>
              <a:t>effects</a:t>
            </a:r>
            <a:r>
              <a:rPr lang="pt-PT" dirty="0">
                <a:cs typeface="Arial" pitchFamily="34" charset="0"/>
              </a:rPr>
              <a:t>;</a:t>
            </a:r>
          </a:p>
          <a:p>
            <a:pPr marL="742950" lvl="1" indent="-285750">
              <a:buFont typeface="Arial" pitchFamily="34" charset="0"/>
              <a:buChar char="•"/>
            </a:pPr>
            <a:r>
              <a:rPr lang="pt-PT" dirty="0">
                <a:cs typeface="Arial" pitchFamily="34" charset="0"/>
              </a:rPr>
              <a:t>Sexual </a:t>
            </a:r>
            <a:r>
              <a:rPr lang="pt-PT" dirty="0" err="1">
                <a:cs typeface="Arial" pitchFamily="34" charset="0"/>
              </a:rPr>
              <a:t>dysfunction</a:t>
            </a:r>
            <a:endParaRPr lang="pt-PT" dirty="0">
              <a:cs typeface="Arial" pitchFamily="34" charset="0"/>
            </a:endParaRPr>
          </a:p>
          <a:p>
            <a:pPr lvl="1">
              <a:buFont typeface="Arial" pitchFamily="34" charset="0"/>
              <a:buChar char="•"/>
            </a:pPr>
            <a:endParaRPr lang="pt-PT" dirty="0">
              <a:cs typeface="Arial" pitchFamily="34" charset="0"/>
            </a:endParaRPr>
          </a:p>
          <a:p>
            <a:endParaRPr lang="pt-PT" dirty="0">
              <a:latin typeface="Times New Roman" panose="02020603050405020304" pitchFamily="18" charset="0"/>
              <a:cs typeface="Times New Roman" panose="02020603050405020304" pitchFamily="18" charset="0"/>
            </a:endParaRPr>
          </a:p>
        </p:txBody>
      </p:sp>
      <p:pic>
        <p:nvPicPr>
          <p:cNvPr id="14" name="Picture 6" descr="Resultado de imagem para sertraline"/>
          <p:cNvPicPr>
            <a:picLocks noChangeAspect="1" noChangeArrowheads="1"/>
          </p:cNvPicPr>
          <p:nvPr/>
        </p:nvPicPr>
        <p:blipFill>
          <a:blip r:embed="rId4"/>
          <a:srcRect/>
          <a:stretch>
            <a:fillRect/>
          </a:stretch>
        </p:blipFill>
        <p:spPr bwMode="auto">
          <a:xfrm>
            <a:off x="5643570" y="2786058"/>
            <a:ext cx="2999941" cy="23574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48" y="109815"/>
            <a:ext cx="7848600" cy="523220"/>
          </a:xfrm>
          <a:prstGeom prst="rect">
            <a:avLst/>
          </a:prstGeom>
          <a:noFill/>
        </p:spPr>
        <p:txBody>
          <a:bodyPr wrap="square" rtlCol="0">
            <a:spAutoFit/>
          </a:bodyPr>
          <a:lstStyle/>
          <a:p>
            <a:r>
              <a:rPr lang="fr-FR" sz="2800" b="1" dirty="0" err="1" smtClean="0"/>
              <a:t>Material</a:t>
            </a:r>
            <a:r>
              <a:rPr lang="fr-FR" sz="2800" b="1" dirty="0" smtClean="0"/>
              <a:t> and </a:t>
            </a:r>
            <a:r>
              <a:rPr lang="fr-FR" sz="2800" b="1" dirty="0" err="1" smtClean="0"/>
              <a:t>Methods</a:t>
            </a:r>
            <a:endParaRPr lang="fr-FR" sz="28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grpSp>
        <p:nvGrpSpPr>
          <p:cNvPr id="13" name="Agrupar 16">
            <a:extLst>
              <a:ext uri="{FF2B5EF4-FFF2-40B4-BE49-F238E27FC236}">
                <a16:creationId xmlns:a16="http://schemas.microsoft.com/office/drawing/2014/main" xmlns="" id="{2D27A924-FFE9-46DA-A494-263E03CD17F0}"/>
              </a:ext>
            </a:extLst>
          </p:cNvPr>
          <p:cNvGrpSpPr/>
          <p:nvPr/>
        </p:nvGrpSpPr>
        <p:grpSpPr>
          <a:xfrm>
            <a:off x="783108" y="1384294"/>
            <a:ext cx="1217124" cy="1258888"/>
            <a:chOff x="237852" y="17447"/>
            <a:chExt cx="1424043" cy="1527864"/>
          </a:xfrm>
        </p:grpSpPr>
        <p:pic>
          <p:nvPicPr>
            <p:cNvPr id="14" name="Marcador de Posição de Conteúdo 4" descr="An external file that holds a picture, illustration, etc.&#10;Object name is 41420_2018_109_Fig1_HTML.jpg">
              <a:extLst>
                <a:ext uri="{FF2B5EF4-FFF2-40B4-BE49-F238E27FC236}">
                  <a16:creationId xmlns:a16="http://schemas.microsoft.com/office/drawing/2014/main" xmlns="" id="{FE267564-1576-4878-854D-75E9944D51DE}"/>
                </a:ext>
              </a:extLst>
            </p:cNvPr>
            <p:cNvPicPr>
              <a:picLocks/>
            </p:cNvPicPr>
            <p:nvPr/>
          </p:nvPicPr>
          <p:blipFill rotWithShape="1">
            <a:blip r:embed="rId4"/>
            <a:srcRect l="1022" t="5069" r="75359" b="51152"/>
            <a:stretch/>
          </p:blipFill>
          <p:spPr bwMode="auto">
            <a:xfrm>
              <a:off x="237852" y="17447"/>
              <a:ext cx="1424043" cy="1125886"/>
            </a:xfrm>
            <a:prstGeom prst="rect">
              <a:avLst/>
            </a:prstGeom>
            <a:noFill/>
            <a:ln w="9525">
              <a:noFill/>
              <a:miter lim="800000"/>
              <a:headEnd/>
              <a:tailEnd/>
            </a:ln>
          </p:spPr>
        </p:pic>
        <p:sp>
          <p:nvSpPr>
            <p:cNvPr id="16" name="Retângulo 9">
              <a:extLst>
                <a:ext uri="{FF2B5EF4-FFF2-40B4-BE49-F238E27FC236}">
                  <a16:creationId xmlns:a16="http://schemas.microsoft.com/office/drawing/2014/main" xmlns="" id="{38BEF37B-7C30-42C0-B6E5-782AF8462F46}"/>
                </a:ext>
              </a:extLst>
            </p:cNvPr>
            <p:cNvSpPr/>
            <p:nvPr/>
          </p:nvSpPr>
          <p:spPr>
            <a:xfrm>
              <a:off x="337600" y="1097067"/>
              <a:ext cx="1221342" cy="448244"/>
            </a:xfrm>
            <a:prstGeom prst="rect">
              <a:avLst/>
            </a:prstGeom>
          </p:spPr>
          <p:txBody>
            <a:bodyPr wrap="none">
              <a:spAutoFit/>
            </a:bodyPr>
            <a:lstStyle/>
            <a:p>
              <a:pPr lvl="0" defTabSz="914400" fontAlgn="base">
                <a:spcBef>
                  <a:spcPct val="0"/>
                </a:spcBef>
                <a:spcAft>
                  <a:spcPts val="1000"/>
                </a:spcAft>
              </a:pPr>
              <a:r>
                <a:rPr lang="en-GB" b="1" dirty="0">
                  <a:solidFill>
                    <a:srgbClr val="000000"/>
                  </a:solidFill>
                  <a:latin typeface="Arial" pitchFamily="34" charset="0"/>
                  <a:cs typeface="Arial" pitchFamily="34" charset="0"/>
                </a:rPr>
                <a:t>Embryo</a:t>
              </a:r>
            </a:p>
          </p:txBody>
        </p:sp>
      </p:grpSp>
      <p:grpSp>
        <p:nvGrpSpPr>
          <p:cNvPr id="24" name="Agrupar 17">
            <a:extLst>
              <a:ext uri="{FF2B5EF4-FFF2-40B4-BE49-F238E27FC236}">
                <a16:creationId xmlns:a16="http://schemas.microsoft.com/office/drawing/2014/main" xmlns="" id="{F9E1FE26-A495-4C19-97DF-0D90F03D7EAC}"/>
              </a:ext>
            </a:extLst>
          </p:cNvPr>
          <p:cNvGrpSpPr/>
          <p:nvPr/>
        </p:nvGrpSpPr>
        <p:grpSpPr>
          <a:xfrm>
            <a:off x="3199857" y="1345156"/>
            <a:ext cx="1872209" cy="1298026"/>
            <a:chOff x="-2913105" y="3037733"/>
            <a:chExt cx="1872209" cy="1298026"/>
          </a:xfrm>
        </p:grpSpPr>
        <p:pic>
          <p:nvPicPr>
            <p:cNvPr id="25" name="Marcador de Posição de Conteúdo 4" descr="An external file that holds a picture, illustration, etc.&#10;Object name is 41420_2018_109_Fig1_HTML.jpg">
              <a:extLst>
                <a:ext uri="{FF2B5EF4-FFF2-40B4-BE49-F238E27FC236}">
                  <a16:creationId xmlns:a16="http://schemas.microsoft.com/office/drawing/2014/main" xmlns="" id="{B03F4D67-349F-4EBB-AED8-2EF4811CC193}"/>
                </a:ext>
              </a:extLst>
            </p:cNvPr>
            <p:cNvPicPr>
              <a:picLocks/>
            </p:cNvPicPr>
            <p:nvPr/>
          </p:nvPicPr>
          <p:blipFill rotWithShape="1">
            <a:blip r:embed="rId4"/>
            <a:srcRect l="25305" t="5069" r="43643" b="51152"/>
            <a:stretch/>
          </p:blipFill>
          <p:spPr bwMode="auto">
            <a:xfrm>
              <a:off x="-2913105" y="3037733"/>
              <a:ext cx="1872209" cy="1125886"/>
            </a:xfrm>
            <a:prstGeom prst="rect">
              <a:avLst/>
            </a:prstGeom>
            <a:noFill/>
            <a:ln w="9525">
              <a:noFill/>
              <a:miter lim="800000"/>
              <a:headEnd/>
              <a:tailEnd/>
            </a:ln>
          </p:spPr>
        </p:pic>
        <p:sp>
          <p:nvSpPr>
            <p:cNvPr id="26" name="Retângulo 10">
              <a:extLst>
                <a:ext uri="{FF2B5EF4-FFF2-40B4-BE49-F238E27FC236}">
                  <a16:creationId xmlns:a16="http://schemas.microsoft.com/office/drawing/2014/main" xmlns="" id="{48700B2E-719D-46CE-B23C-ED8702D604A6}"/>
                </a:ext>
              </a:extLst>
            </p:cNvPr>
            <p:cNvSpPr/>
            <p:nvPr/>
          </p:nvSpPr>
          <p:spPr>
            <a:xfrm>
              <a:off x="-2370699" y="3966427"/>
              <a:ext cx="800219" cy="369332"/>
            </a:xfrm>
            <a:prstGeom prst="rect">
              <a:avLst/>
            </a:prstGeom>
          </p:spPr>
          <p:txBody>
            <a:bodyPr wrap="none">
              <a:spAutoFit/>
            </a:bodyPr>
            <a:lstStyle/>
            <a:p>
              <a:pPr lvl="0" algn="ctr" defTabSz="914400" fontAlgn="base">
                <a:spcBef>
                  <a:spcPct val="0"/>
                </a:spcBef>
                <a:spcAft>
                  <a:spcPts val="1000"/>
                </a:spcAft>
              </a:pPr>
              <a:r>
                <a:rPr lang="pt-PT" b="1" dirty="0">
                  <a:solidFill>
                    <a:srgbClr val="000000"/>
                  </a:solidFill>
                  <a:latin typeface="Arial" pitchFamily="34" charset="0"/>
                  <a:cs typeface="Arial" pitchFamily="34" charset="0"/>
                </a:rPr>
                <a:t>Larva</a:t>
              </a:r>
            </a:p>
          </p:txBody>
        </p:sp>
      </p:grpSp>
      <p:grpSp>
        <p:nvGrpSpPr>
          <p:cNvPr id="27" name="Agrupar 20">
            <a:extLst>
              <a:ext uri="{FF2B5EF4-FFF2-40B4-BE49-F238E27FC236}">
                <a16:creationId xmlns:a16="http://schemas.microsoft.com/office/drawing/2014/main" xmlns="" id="{DE6CD19C-F61A-422D-8332-B26B1FA79D4B}"/>
              </a:ext>
            </a:extLst>
          </p:cNvPr>
          <p:cNvGrpSpPr/>
          <p:nvPr/>
        </p:nvGrpSpPr>
        <p:grpSpPr>
          <a:xfrm>
            <a:off x="6165005" y="1345156"/>
            <a:ext cx="2550399" cy="1369464"/>
            <a:chOff x="198674" y="3566199"/>
            <a:chExt cx="2550399" cy="1369464"/>
          </a:xfrm>
        </p:grpSpPr>
        <p:pic>
          <p:nvPicPr>
            <p:cNvPr id="28" name="Marcador de Posição de Conteúdo 4" descr="An external file that holds a picture, illustration, etc.&#10;Object name is 41420_2018_109_Fig1_HTML.jpg">
              <a:extLst>
                <a:ext uri="{FF2B5EF4-FFF2-40B4-BE49-F238E27FC236}">
                  <a16:creationId xmlns:a16="http://schemas.microsoft.com/office/drawing/2014/main" xmlns="" id="{8A39ECE4-65BF-4C18-A868-1304788335AC}"/>
                </a:ext>
              </a:extLst>
            </p:cNvPr>
            <p:cNvPicPr>
              <a:picLocks/>
            </p:cNvPicPr>
            <p:nvPr/>
          </p:nvPicPr>
          <p:blipFill rotWithShape="1">
            <a:blip r:embed="rId4"/>
            <a:srcRect l="56206" t="5069" r="1494" b="51152"/>
            <a:stretch/>
          </p:blipFill>
          <p:spPr bwMode="auto">
            <a:xfrm>
              <a:off x="198674" y="3566199"/>
              <a:ext cx="2550399" cy="1125886"/>
            </a:xfrm>
            <a:prstGeom prst="rect">
              <a:avLst/>
            </a:prstGeom>
            <a:noFill/>
            <a:ln w="9525">
              <a:noFill/>
              <a:miter lim="800000"/>
              <a:headEnd/>
              <a:tailEnd/>
            </a:ln>
          </p:spPr>
        </p:pic>
        <p:sp>
          <p:nvSpPr>
            <p:cNvPr id="29" name="Retângulo 11">
              <a:extLst>
                <a:ext uri="{FF2B5EF4-FFF2-40B4-BE49-F238E27FC236}">
                  <a16:creationId xmlns:a16="http://schemas.microsoft.com/office/drawing/2014/main" xmlns="" id="{493A9D9E-E84E-4ECF-A8C3-425B7CF205DD}"/>
                </a:ext>
              </a:extLst>
            </p:cNvPr>
            <p:cNvSpPr/>
            <p:nvPr/>
          </p:nvSpPr>
          <p:spPr>
            <a:xfrm>
              <a:off x="1127368" y="4566331"/>
              <a:ext cx="774571" cy="369332"/>
            </a:xfrm>
            <a:prstGeom prst="rect">
              <a:avLst/>
            </a:prstGeom>
          </p:spPr>
          <p:txBody>
            <a:bodyPr wrap="none">
              <a:spAutoFit/>
            </a:bodyPr>
            <a:lstStyle/>
            <a:p>
              <a:pPr lvl="0" defTabSz="914400" fontAlgn="base">
                <a:spcBef>
                  <a:spcPct val="0"/>
                </a:spcBef>
                <a:spcAft>
                  <a:spcPts val="1000"/>
                </a:spcAft>
              </a:pPr>
              <a:r>
                <a:rPr lang="pt-PT" b="1" dirty="0" err="1">
                  <a:solidFill>
                    <a:srgbClr val="000000"/>
                  </a:solidFill>
                  <a:latin typeface="Arial" pitchFamily="34" charset="0"/>
                  <a:cs typeface="Arial" pitchFamily="34" charset="0"/>
                </a:rPr>
                <a:t>Adult</a:t>
              </a:r>
              <a:endParaRPr lang="pt-PT" b="1" dirty="0">
                <a:solidFill>
                  <a:srgbClr val="000000"/>
                </a:solidFill>
                <a:latin typeface="Arial" pitchFamily="34" charset="0"/>
                <a:cs typeface="Arial" pitchFamily="34" charset="0"/>
              </a:endParaRPr>
            </a:p>
          </p:txBody>
        </p:sp>
      </p:grpSp>
      <p:sp>
        <p:nvSpPr>
          <p:cNvPr id="30" name="Título 1">
            <a:extLst>
              <a:ext uri="{FF2B5EF4-FFF2-40B4-BE49-F238E27FC236}">
                <a16:creationId xmlns:a16="http://schemas.microsoft.com/office/drawing/2014/main" xmlns="" id="{F7E926E8-95B4-4F35-A49C-8195F8F8E0EA}"/>
              </a:ext>
            </a:extLst>
          </p:cNvPr>
          <p:cNvSpPr txBox="1">
            <a:spLocks/>
          </p:cNvSpPr>
          <p:nvPr/>
        </p:nvSpPr>
        <p:spPr>
          <a:xfrm>
            <a:off x="0" y="714357"/>
            <a:ext cx="7819434" cy="428628"/>
          </a:xfrm>
          <a:prstGeom prst="rect">
            <a:avLst/>
          </a:prstGeom>
        </p:spPr>
        <p:txBody>
          <a:bodyPr vert="horz" lIns="91440" tIns="45720" rIns="91440" bIns="45720" rtlCol="0" anchor="b">
            <a:noAutofit/>
          </a:bodyPr>
          <a:lstStyle/>
          <a:p>
            <a:pPr lvl="0" defTabSz="914400">
              <a:lnSpc>
                <a:spcPct val="85000"/>
              </a:lnSpc>
              <a:spcBef>
                <a:spcPct val="0"/>
              </a:spcBef>
              <a:defRPr/>
            </a:pPr>
            <a:r>
              <a:rPr lang="pt-PT" sz="2000" spc="-50" dirty="0" err="1" smtClean="0">
                <a:latin typeface="Arial" pitchFamily="34" charset="0"/>
                <a:cs typeface="Arial" pitchFamily="34" charset="0"/>
              </a:rPr>
              <a:t>Zebrafish</a:t>
            </a:r>
            <a:r>
              <a:rPr lang="pt-PT" sz="2000" spc="-50" dirty="0" smtClean="0">
                <a:latin typeface="Arial" pitchFamily="34" charset="0"/>
                <a:cs typeface="Arial" pitchFamily="34" charset="0"/>
              </a:rPr>
              <a:t> </a:t>
            </a:r>
            <a:r>
              <a:rPr lang="pt-PT" sz="2000" i="1" spc="-50" dirty="0">
                <a:latin typeface="Arial" pitchFamily="34" charset="0"/>
                <a:cs typeface="Arial" pitchFamily="34" charset="0"/>
              </a:rPr>
              <a:t>(</a:t>
            </a:r>
            <a:r>
              <a:rPr lang="pt-PT" sz="2000" i="1" spc="-50" dirty="0" err="1">
                <a:latin typeface="Arial" pitchFamily="34" charset="0"/>
                <a:cs typeface="Arial" pitchFamily="34" charset="0"/>
              </a:rPr>
              <a:t>Danio</a:t>
            </a:r>
            <a:r>
              <a:rPr lang="pt-PT" sz="2000" i="1" spc="-50" dirty="0">
                <a:latin typeface="Arial" pitchFamily="34" charset="0"/>
                <a:cs typeface="Arial" pitchFamily="34" charset="0"/>
              </a:rPr>
              <a:t> </a:t>
            </a:r>
            <a:r>
              <a:rPr lang="pt-PT" sz="2000" i="1" spc="-50" dirty="0" err="1">
                <a:latin typeface="Arial" pitchFamily="34" charset="0"/>
                <a:cs typeface="Arial" pitchFamily="34" charset="0"/>
              </a:rPr>
              <a:t>rerio</a:t>
            </a:r>
            <a:r>
              <a:rPr lang="pt-PT" sz="2000" i="1" spc="-50" dirty="0">
                <a:latin typeface="Arial" pitchFamily="34" charset="0"/>
                <a:cs typeface="Arial" pitchFamily="34" charset="0"/>
              </a:rPr>
              <a:t>)</a:t>
            </a:r>
            <a:r>
              <a:rPr lang="pt-PT" sz="2000" spc="-50" dirty="0">
                <a:solidFill>
                  <a:schemeClr val="tx2">
                    <a:lumMod val="75000"/>
                  </a:schemeClr>
                </a:solidFill>
                <a:latin typeface="Arial" pitchFamily="34" charset="0"/>
                <a:cs typeface="Arial" pitchFamily="34" charset="0"/>
              </a:rPr>
              <a:t>  </a:t>
            </a:r>
          </a:p>
        </p:txBody>
      </p:sp>
      <p:sp>
        <p:nvSpPr>
          <p:cNvPr id="32" name="CaixaDeTexto 31"/>
          <p:cNvSpPr txBox="1"/>
          <p:nvPr/>
        </p:nvSpPr>
        <p:spPr>
          <a:xfrm>
            <a:off x="285752" y="2857496"/>
            <a:ext cx="2786050" cy="1754326"/>
          </a:xfrm>
          <a:prstGeom prst="rect">
            <a:avLst/>
          </a:prstGeom>
          <a:noFill/>
        </p:spPr>
        <p:txBody>
          <a:bodyPr wrap="square" rtlCol="0">
            <a:spAutoFit/>
          </a:bodyPr>
          <a:lstStyle/>
          <a:p>
            <a:pPr fontAlgn="base">
              <a:buFont typeface="Arial" pitchFamily="34" charset="0"/>
              <a:buChar char="•"/>
            </a:pPr>
            <a:r>
              <a:rPr lang="en-GB" dirty="0" smtClean="0"/>
              <a:t>Rapid development</a:t>
            </a:r>
          </a:p>
          <a:p>
            <a:pPr fontAlgn="base">
              <a:buFont typeface="Arial" pitchFamily="34" charset="0"/>
              <a:buChar char="•"/>
            </a:pPr>
            <a:r>
              <a:rPr lang="en-GB" dirty="0" smtClean="0"/>
              <a:t>Optically visible</a:t>
            </a:r>
            <a:endParaRPr lang="en-GB" b="1" dirty="0" smtClean="0"/>
          </a:p>
          <a:p>
            <a:pPr fontAlgn="base">
              <a:buFont typeface="Arial" pitchFamily="34" charset="0"/>
              <a:buChar char="•"/>
            </a:pPr>
            <a:r>
              <a:rPr lang="en-GB" dirty="0" smtClean="0"/>
              <a:t>External development</a:t>
            </a:r>
          </a:p>
          <a:p>
            <a:pPr fontAlgn="base">
              <a:buFont typeface="Arial" pitchFamily="34" charset="0"/>
              <a:buChar char="•"/>
            </a:pPr>
            <a:r>
              <a:rPr lang="en-GB" dirty="0" smtClean="0"/>
              <a:t>Genetic and embryological manipulation</a:t>
            </a:r>
            <a:endParaRPr lang="pt-PT" b="1" dirty="0" smtClean="0"/>
          </a:p>
          <a:p>
            <a:endParaRPr lang="pt-PT" dirty="0"/>
          </a:p>
        </p:txBody>
      </p:sp>
      <p:sp>
        <p:nvSpPr>
          <p:cNvPr id="33" name="CaixaDeTexto 32"/>
          <p:cNvSpPr txBox="1"/>
          <p:nvPr/>
        </p:nvSpPr>
        <p:spPr>
          <a:xfrm>
            <a:off x="3071802" y="2786058"/>
            <a:ext cx="2928958" cy="1754326"/>
          </a:xfrm>
          <a:prstGeom prst="rect">
            <a:avLst/>
          </a:prstGeom>
          <a:noFill/>
        </p:spPr>
        <p:txBody>
          <a:bodyPr wrap="square" rtlCol="0">
            <a:spAutoFit/>
          </a:bodyPr>
          <a:lstStyle/>
          <a:p>
            <a:pPr fontAlgn="base"/>
            <a:endParaRPr lang="en-GB" dirty="0" smtClean="0"/>
          </a:p>
          <a:p>
            <a:pPr>
              <a:buFont typeface="Arial" pitchFamily="34" charset="0"/>
              <a:buChar char="•"/>
            </a:pPr>
            <a:r>
              <a:rPr lang="en-GB" dirty="0" smtClean="0"/>
              <a:t>Development of major organs systems at 36h</a:t>
            </a:r>
          </a:p>
          <a:p>
            <a:pPr>
              <a:buFont typeface="Arial" pitchFamily="34" charset="0"/>
              <a:buChar char="•"/>
            </a:pPr>
            <a:r>
              <a:rPr lang="en-GB" dirty="0" smtClean="0"/>
              <a:t>Optically visible</a:t>
            </a:r>
            <a:endParaRPr lang="pt-PT" b="1" dirty="0" smtClean="0"/>
          </a:p>
          <a:p>
            <a:pPr fontAlgn="ctr"/>
            <a:endParaRPr lang="pt-PT" b="1" dirty="0" smtClean="0"/>
          </a:p>
          <a:p>
            <a:endParaRPr lang="pt-PT" dirty="0"/>
          </a:p>
        </p:txBody>
      </p:sp>
      <p:sp>
        <p:nvSpPr>
          <p:cNvPr id="34" name="CaixaDeTexto 33"/>
          <p:cNvSpPr txBox="1"/>
          <p:nvPr/>
        </p:nvSpPr>
        <p:spPr>
          <a:xfrm>
            <a:off x="5500694" y="2571744"/>
            <a:ext cx="3429024" cy="2031325"/>
          </a:xfrm>
          <a:prstGeom prst="rect">
            <a:avLst/>
          </a:prstGeom>
          <a:noFill/>
        </p:spPr>
        <p:txBody>
          <a:bodyPr wrap="square" rtlCol="0">
            <a:spAutoFit/>
          </a:bodyPr>
          <a:lstStyle/>
          <a:p>
            <a:pPr fontAlgn="base"/>
            <a:endParaRPr lang="en-GB" dirty="0" smtClean="0"/>
          </a:p>
          <a:p>
            <a:pPr fontAlgn="base">
              <a:buFont typeface="Arial" pitchFamily="34" charset="0"/>
              <a:buChar char="•"/>
            </a:pPr>
            <a:r>
              <a:rPr lang="en-GB" dirty="0" smtClean="0"/>
              <a:t>Low cost and easy maintenance</a:t>
            </a:r>
            <a:endParaRPr lang="pt-PT" dirty="0" smtClean="0"/>
          </a:p>
          <a:p>
            <a:pPr fontAlgn="base">
              <a:buFont typeface="Arial" pitchFamily="34" charset="0"/>
              <a:buChar char="•"/>
            </a:pPr>
            <a:r>
              <a:rPr lang="pt-PT" dirty="0" err="1" smtClean="0"/>
              <a:t>High</a:t>
            </a:r>
            <a:r>
              <a:rPr lang="pt-PT" dirty="0" smtClean="0"/>
              <a:t> </a:t>
            </a:r>
            <a:r>
              <a:rPr lang="pt-PT" dirty="0" err="1" smtClean="0"/>
              <a:t>fecundity</a:t>
            </a:r>
            <a:r>
              <a:rPr lang="pt-PT" dirty="0" smtClean="0"/>
              <a:t> rate</a:t>
            </a:r>
          </a:p>
          <a:p>
            <a:pPr fontAlgn="base">
              <a:buFont typeface="Arial" pitchFamily="34" charset="0"/>
              <a:buChar char="•"/>
            </a:pPr>
            <a:r>
              <a:rPr lang="en-GB" dirty="0" smtClean="0"/>
              <a:t>Evident sexual dimorphism</a:t>
            </a:r>
            <a:endParaRPr lang="pt-PT" b="1" dirty="0" smtClean="0"/>
          </a:p>
          <a:p>
            <a:pPr fontAlgn="base">
              <a:buFont typeface="Arial" pitchFamily="34" charset="0"/>
              <a:buChar char="•"/>
            </a:pPr>
            <a:r>
              <a:rPr lang="en-GB" dirty="0" smtClean="0"/>
              <a:t>Well characterised and conserved  genome</a:t>
            </a:r>
            <a:endParaRPr lang="pt-PT" b="1" dirty="0" smtClean="0"/>
          </a:p>
          <a:p>
            <a:endParaRPr lang="pt-PT" dirty="0"/>
          </a:p>
        </p:txBody>
      </p:sp>
      <p:sp>
        <p:nvSpPr>
          <p:cNvPr id="35" name="CaixaDeTexto 34"/>
          <p:cNvSpPr txBox="1"/>
          <p:nvPr/>
        </p:nvSpPr>
        <p:spPr>
          <a:xfrm>
            <a:off x="107141" y="4714884"/>
            <a:ext cx="8929718" cy="769441"/>
          </a:xfrm>
          <a:prstGeom prst="rect">
            <a:avLst/>
          </a:prstGeom>
          <a:noFill/>
          <a:ln w="28575">
            <a:solidFill>
              <a:schemeClr val="accent5">
                <a:lumMod val="60000"/>
                <a:lumOff val="40000"/>
              </a:schemeClr>
            </a:solidFill>
          </a:ln>
        </p:spPr>
        <p:txBody>
          <a:bodyPr wrap="square" rtlCol="0">
            <a:spAutoFit/>
          </a:bodyPr>
          <a:lstStyle/>
          <a:p>
            <a:pPr algn="ctr"/>
            <a:r>
              <a:rPr lang="en-GB" sz="2200" dirty="0" smtClean="0">
                <a:cs typeface="Times New Roman" panose="02020603050405020304" pitchFamily="18" charset="0"/>
              </a:rPr>
              <a:t>Model the health effects of environmental exposures to better understand the </a:t>
            </a:r>
            <a:r>
              <a:rPr lang="en-GB" sz="2200" dirty="0" err="1" smtClean="0">
                <a:cs typeface="Times New Roman" panose="02020603050405020304" pitchFamily="18" charset="0"/>
              </a:rPr>
              <a:t>etiologies</a:t>
            </a:r>
            <a:r>
              <a:rPr lang="en-GB" sz="2200" dirty="0" smtClean="0">
                <a:cs typeface="Times New Roman" panose="02020603050405020304" pitchFamily="18" charset="0"/>
              </a:rPr>
              <a:t> and mechanisms of environment-related disease in humans.</a:t>
            </a:r>
            <a:endParaRPr lang="pt-PT"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18" name="CaixaDeTexto 17"/>
          <p:cNvSpPr txBox="1"/>
          <p:nvPr/>
        </p:nvSpPr>
        <p:spPr>
          <a:xfrm>
            <a:off x="2893223" y="1142984"/>
            <a:ext cx="3357554" cy="1046440"/>
          </a:xfrm>
          <a:prstGeom prst="rect">
            <a:avLst/>
          </a:prstGeom>
          <a:noFill/>
        </p:spPr>
        <p:txBody>
          <a:bodyPr wrap="square" rtlCol="0">
            <a:spAutoFit/>
          </a:bodyPr>
          <a:lstStyle/>
          <a:p>
            <a:pPr algn="ctr"/>
            <a:r>
              <a:rPr lang="en-GB" sz="2200" b="1" dirty="0" smtClean="0">
                <a:latin typeface="Arial" pitchFamily="34" charset="0"/>
                <a:cs typeface="Arial" pitchFamily="34" charset="0"/>
              </a:rPr>
              <a:t>Assessed endpoints</a:t>
            </a:r>
            <a:r>
              <a:rPr lang="pt-PT" sz="2200" b="1" dirty="0" smtClean="0">
                <a:latin typeface="Arial" pitchFamily="34" charset="0"/>
                <a:cs typeface="Arial" pitchFamily="34" charset="0"/>
              </a:rPr>
              <a:t> </a:t>
            </a:r>
          </a:p>
          <a:p>
            <a:endParaRPr lang="pt-PT" sz="2000" dirty="0" smtClean="0">
              <a:latin typeface="Arial" pitchFamily="34" charset="0"/>
              <a:cs typeface="Arial" pitchFamily="34" charset="0"/>
            </a:endParaRPr>
          </a:p>
          <a:p>
            <a:endParaRPr lang="pt-PT" b="1" dirty="0" smtClean="0">
              <a:latin typeface="Arial" pitchFamily="34" charset="0"/>
              <a:cs typeface="Arial" pitchFamily="34" charset="0"/>
            </a:endParaRPr>
          </a:p>
        </p:txBody>
      </p:sp>
      <p:sp>
        <p:nvSpPr>
          <p:cNvPr id="19" name="CaixaDeTexto 18"/>
          <p:cNvSpPr txBox="1"/>
          <p:nvPr/>
        </p:nvSpPr>
        <p:spPr>
          <a:xfrm>
            <a:off x="71406" y="2143116"/>
            <a:ext cx="3214710" cy="360000"/>
          </a:xfrm>
          <a:prstGeom prst="rect">
            <a:avLst/>
          </a:prstGeom>
          <a:noFill/>
          <a:ln w="28575">
            <a:solidFill>
              <a:schemeClr val="accent5">
                <a:lumMod val="60000"/>
                <a:lumOff val="40000"/>
              </a:schemeClr>
            </a:solidFill>
          </a:ln>
        </p:spPr>
        <p:txBody>
          <a:bodyPr wrap="square" rtlCol="0">
            <a:spAutoFit/>
          </a:bodyPr>
          <a:lstStyle/>
          <a:p>
            <a:pPr algn="ctr"/>
            <a:r>
              <a:rPr lang="en-GB" b="1" dirty="0" smtClean="0">
                <a:latin typeface="Arial" pitchFamily="34" charset="0"/>
                <a:cs typeface="Arial" pitchFamily="34" charset="0"/>
              </a:rPr>
              <a:t>Fish Embryo Toxicity assay</a:t>
            </a: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pt-PT" dirty="0"/>
          </a:p>
        </p:txBody>
      </p:sp>
      <p:sp>
        <p:nvSpPr>
          <p:cNvPr id="20" name="CaixaDeTexto 19"/>
          <p:cNvSpPr txBox="1"/>
          <p:nvPr/>
        </p:nvSpPr>
        <p:spPr>
          <a:xfrm>
            <a:off x="3893339" y="2176306"/>
            <a:ext cx="1357322" cy="324000"/>
          </a:xfrm>
          <a:prstGeom prst="rect">
            <a:avLst/>
          </a:prstGeom>
          <a:noFill/>
          <a:ln w="28575">
            <a:solidFill>
              <a:schemeClr val="accent5">
                <a:lumMod val="60000"/>
                <a:lumOff val="40000"/>
              </a:schemeClr>
            </a:solidFill>
          </a:ln>
        </p:spPr>
        <p:txBody>
          <a:bodyPr wrap="square" rtlCol="0">
            <a:spAutoFit/>
          </a:bodyPr>
          <a:lstStyle/>
          <a:p>
            <a:pPr algn="ctr"/>
            <a:r>
              <a:rPr lang="en-GB" b="1" dirty="0" smtClean="0">
                <a:latin typeface="Arial" pitchFamily="34" charset="0"/>
                <a:cs typeface="Arial" pitchFamily="34" charset="0"/>
              </a:rPr>
              <a:t>Behaviour</a:t>
            </a: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pt-PT" dirty="0"/>
          </a:p>
        </p:txBody>
      </p:sp>
      <p:sp>
        <p:nvSpPr>
          <p:cNvPr id="21" name="CaixaDeTexto 20"/>
          <p:cNvSpPr txBox="1"/>
          <p:nvPr/>
        </p:nvSpPr>
        <p:spPr>
          <a:xfrm>
            <a:off x="6357950" y="2130974"/>
            <a:ext cx="2571768" cy="369332"/>
          </a:xfrm>
          <a:prstGeom prst="rect">
            <a:avLst/>
          </a:prstGeom>
          <a:noFill/>
          <a:ln w="28575">
            <a:solidFill>
              <a:schemeClr val="accent5">
                <a:lumMod val="60000"/>
                <a:lumOff val="40000"/>
              </a:schemeClr>
            </a:solidFill>
          </a:ln>
        </p:spPr>
        <p:txBody>
          <a:bodyPr wrap="square" rtlCol="0">
            <a:spAutoFit/>
          </a:bodyPr>
          <a:lstStyle/>
          <a:p>
            <a:pPr algn="ctr"/>
            <a:r>
              <a:rPr lang="en-GB" b="1" dirty="0" smtClean="0">
                <a:latin typeface="Arial" pitchFamily="34" charset="0"/>
                <a:cs typeface="Arial" pitchFamily="34" charset="0"/>
              </a:rPr>
              <a:t>Biochemical markers</a:t>
            </a:r>
          </a:p>
        </p:txBody>
      </p:sp>
      <p:grpSp>
        <p:nvGrpSpPr>
          <p:cNvPr id="22" name="Grupo 21"/>
          <p:cNvGrpSpPr/>
          <p:nvPr/>
        </p:nvGrpSpPr>
        <p:grpSpPr>
          <a:xfrm>
            <a:off x="1348361" y="1571612"/>
            <a:ext cx="6447279" cy="571503"/>
            <a:chOff x="2500298" y="3161103"/>
            <a:chExt cx="3500465" cy="1042000"/>
          </a:xfrm>
        </p:grpSpPr>
        <p:cxnSp>
          <p:nvCxnSpPr>
            <p:cNvPr id="23" name="Conexão recta unidireccional 22"/>
            <p:cNvCxnSpPr/>
            <p:nvPr/>
          </p:nvCxnSpPr>
          <p:spPr>
            <a:xfrm rot="5400000">
              <a:off x="3729531" y="3681485"/>
              <a:ext cx="1042000" cy="12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xão recta 23"/>
            <p:cNvCxnSpPr/>
            <p:nvPr/>
          </p:nvCxnSpPr>
          <p:spPr>
            <a:xfrm>
              <a:off x="2500298" y="3357562"/>
              <a:ext cx="3500462" cy="15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Conexão recta unidireccional 26"/>
            <p:cNvCxnSpPr/>
            <p:nvPr/>
          </p:nvCxnSpPr>
          <p:spPr>
            <a:xfrm rot="16200000" flipH="1">
              <a:off x="2107390" y="3750470"/>
              <a:ext cx="785819"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xão recta unidireccional 30"/>
            <p:cNvCxnSpPr/>
            <p:nvPr/>
          </p:nvCxnSpPr>
          <p:spPr>
            <a:xfrm rot="16200000" flipH="1">
              <a:off x="5607852" y="3750471"/>
              <a:ext cx="785819"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 name="CaixaDeTexto 35"/>
          <p:cNvSpPr txBox="1"/>
          <p:nvPr/>
        </p:nvSpPr>
        <p:spPr>
          <a:xfrm>
            <a:off x="714380" y="2643182"/>
            <a:ext cx="1785918" cy="1200329"/>
          </a:xfrm>
          <a:prstGeom prst="rect">
            <a:avLst/>
          </a:prstGeom>
          <a:noFill/>
        </p:spPr>
        <p:txBody>
          <a:bodyPr wrap="square" rtlCol="0">
            <a:spAutoFit/>
          </a:bodyPr>
          <a:lstStyle/>
          <a:p>
            <a:pPr>
              <a:buFont typeface="Arial" pitchFamily="34" charset="0"/>
              <a:buChar char="•"/>
            </a:pPr>
            <a:r>
              <a:rPr lang="pt-PT" dirty="0" err="1" smtClean="0">
                <a:latin typeface="Arial" pitchFamily="34" charset="0"/>
                <a:cs typeface="Arial" pitchFamily="34" charset="0"/>
              </a:rPr>
              <a:t>Mortality</a:t>
            </a:r>
            <a:endParaRPr lang="pt-PT" dirty="0" smtClean="0">
              <a:latin typeface="Arial" pitchFamily="34" charset="0"/>
              <a:cs typeface="Arial" pitchFamily="34" charset="0"/>
            </a:endParaRPr>
          </a:p>
          <a:p>
            <a:pPr>
              <a:buFont typeface="Arial" pitchFamily="34" charset="0"/>
              <a:buChar char="•"/>
            </a:pPr>
            <a:r>
              <a:rPr lang="pt-PT" dirty="0" smtClean="0">
                <a:latin typeface="Arial" pitchFamily="34" charset="0"/>
                <a:cs typeface="Arial" pitchFamily="34" charset="0"/>
              </a:rPr>
              <a:t>Edema</a:t>
            </a:r>
          </a:p>
          <a:p>
            <a:pPr>
              <a:buFont typeface="Arial" pitchFamily="34" charset="0"/>
              <a:buChar char="•"/>
            </a:pPr>
            <a:r>
              <a:rPr lang="pt-PT" dirty="0" err="1" smtClean="0">
                <a:latin typeface="Arial" pitchFamily="34" charset="0"/>
                <a:cs typeface="Arial" pitchFamily="34" charset="0"/>
              </a:rPr>
              <a:t>Malformations</a:t>
            </a:r>
            <a:endParaRPr lang="pt-PT" dirty="0" smtClean="0">
              <a:latin typeface="Arial" pitchFamily="34" charset="0"/>
              <a:cs typeface="Arial" pitchFamily="34" charset="0"/>
            </a:endParaRPr>
          </a:p>
          <a:p>
            <a:pPr>
              <a:buFont typeface="Arial" pitchFamily="34" charset="0"/>
              <a:buChar char="•"/>
            </a:pPr>
            <a:r>
              <a:rPr lang="pt-PT" dirty="0" err="1" smtClean="0">
                <a:latin typeface="Arial" pitchFamily="34" charset="0"/>
                <a:cs typeface="Arial" pitchFamily="34" charset="0"/>
              </a:rPr>
              <a:t>Heartbeat</a:t>
            </a:r>
            <a:r>
              <a:rPr lang="pt-PT" dirty="0" smtClean="0">
                <a:latin typeface="Arial" pitchFamily="34" charset="0"/>
                <a:cs typeface="Arial" pitchFamily="34" charset="0"/>
              </a:rPr>
              <a:t> rate</a:t>
            </a:r>
            <a:endParaRPr lang="pt-PT" dirty="0">
              <a:latin typeface="Arial" pitchFamily="34" charset="0"/>
              <a:cs typeface="Arial" pitchFamily="34" charset="0"/>
            </a:endParaRPr>
          </a:p>
        </p:txBody>
      </p:sp>
      <p:sp>
        <p:nvSpPr>
          <p:cNvPr id="37" name="CaixaDeTexto 36"/>
          <p:cNvSpPr txBox="1"/>
          <p:nvPr/>
        </p:nvSpPr>
        <p:spPr>
          <a:xfrm>
            <a:off x="3643306" y="2714620"/>
            <a:ext cx="2286016" cy="1754326"/>
          </a:xfrm>
          <a:prstGeom prst="rect">
            <a:avLst/>
          </a:prstGeom>
          <a:noFill/>
        </p:spPr>
        <p:txBody>
          <a:bodyPr wrap="square" rtlCol="0">
            <a:spAutoFit/>
          </a:bodyPr>
          <a:lstStyle/>
          <a:p>
            <a:pPr>
              <a:buFont typeface="Arial" pitchFamily="34" charset="0"/>
              <a:buChar char="•"/>
            </a:pPr>
            <a:r>
              <a:rPr lang="pt-PT" dirty="0" smtClean="0">
                <a:latin typeface="Arial" pitchFamily="34" charset="0"/>
                <a:cs typeface="Arial" pitchFamily="34" charset="0"/>
              </a:rPr>
              <a:t>Total </a:t>
            </a:r>
            <a:r>
              <a:rPr lang="pt-PT" dirty="0" err="1" smtClean="0">
                <a:latin typeface="Arial" pitchFamily="34" charset="0"/>
                <a:cs typeface="Arial" pitchFamily="34" charset="0"/>
              </a:rPr>
              <a:t>time</a:t>
            </a:r>
            <a:endParaRPr lang="pt-PT" dirty="0" smtClean="0">
              <a:latin typeface="Arial" pitchFamily="34" charset="0"/>
              <a:cs typeface="Arial" pitchFamily="34" charset="0"/>
            </a:endParaRPr>
          </a:p>
          <a:p>
            <a:pPr>
              <a:buFont typeface="Arial" pitchFamily="34" charset="0"/>
              <a:buChar char="•"/>
            </a:pPr>
            <a:r>
              <a:rPr lang="pt-PT" dirty="0" smtClean="0">
                <a:latin typeface="Arial" pitchFamily="34" charset="0"/>
                <a:cs typeface="Arial" pitchFamily="34" charset="0"/>
              </a:rPr>
              <a:t>Total </a:t>
            </a:r>
            <a:r>
              <a:rPr lang="pt-PT" dirty="0" err="1" smtClean="0">
                <a:latin typeface="Arial" pitchFamily="34" charset="0"/>
                <a:cs typeface="Arial" pitchFamily="34" charset="0"/>
              </a:rPr>
              <a:t>distance</a:t>
            </a:r>
            <a:endParaRPr lang="pt-PT" dirty="0" smtClean="0">
              <a:latin typeface="Arial" pitchFamily="34" charset="0"/>
              <a:cs typeface="Arial" pitchFamily="34" charset="0"/>
            </a:endParaRPr>
          </a:p>
          <a:p>
            <a:pPr>
              <a:buFont typeface="Arial" pitchFamily="34" charset="0"/>
              <a:buChar char="•"/>
            </a:pPr>
            <a:r>
              <a:rPr lang="pt-PT" dirty="0" smtClean="0">
                <a:latin typeface="Arial" pitchFamily="34" charset="0"/>
                <a:cs typeface="Arial" pitchFamily="34" charset="0"/>
              </a:rPr>
              <a:t>% </a:t>
            </a:r>
            <a:r>
              <a:rPr lang="pt-PT" dirty="0" err="1" smtClean="0">
                <a:latin typeface="Arial" pitchFamily="34" charset="0"/>
                <a:cs typeface="Arial" pitchFamily="34" charset="0"/>
              </a:rPr>
              <a:t>Time</a:t>
            </a:r>
            <a:r>
              <a:rPr lang="pt-PT" dirty="0" smtClean="0">
                <a:latin typeface="Arial" pitchFamily="34" charset="0"/>
                <a:cs typeface="Arial" pitchFamily="34" charset="0"/>
              </a:rPr>
              <a:t> </a:t>
            </a:r>
            <a:r>
              <a:rPr lang="pt-PT" dirty="0" err="1" smtClean="0">
                <a:latin typeface="Arial" pitchFamily="34" charset="0"/>
                <a:cs typeface="Arial" pitchFamily="34" charset="0"/>
              </a:rPr>
              <a:t>out</a:t>
            </a:r>
            <a:endParaRPr lang="pt-PT" dirty="0" smtClean="0">
              <a:latin typeface="Arial" pitchFamily="34" charset="0"/>
              <a:cs typeface="Arial" pitchFamily="34" charset="0"/>
            </a:endParaRPr>
          </a:p>
          <a:p>
            <a:pPr>
              <a:buFont typeface="Arial" pitchFamily="34" charset="0"/>
              <a:buChar char="•"/>
            </a:pPr>
            <a:r>
              <a:rPr lang="pt-PT" dirty="0" smtClean="0">
                <a:latin typeface="Arial" pitchFamily="34" charset="0"/>
                <a:cs typeface="Arial" pitchFamily="34" charset="0"/>
              </a:rPr>
              <a:t>% </a:t>
            </a:r>
            <a:r>
              <a:rPr lang="pt-PT" dirty="0" err="1" smtClean="0">
                <a:latin typeface="Arial" pitchFamily="34" charset="0"/>
                <a:cs typeface="Arial" pitchFamily="34" charset="0"/>
              </a:rPr>
              <a:t>Distance</a:t>
            </a:r>
            <a:r>
              <a:rPr lang="pt-PT" dirty="0" smtClean="0">
                <a:latin typeface="Arial" pitchFamily="34" charset="0"/>
                <a:cs typeface="Arial" pitchFamily="34" charset="0"/>
              </a:rPr>
              <a:t> </a:t>
            </a:r>
            <a:r>
              <a:rPr lang="pt-PT" dirty="0" err="1" smtClean="0">
                <a:latin typeface="Arial" pitchFamily="34" charset="0"/>
                <a:cs typeface="Arial" pitchFamily="34" charset="0"/>
              </a:rPr>
              <a:t>out</a:t>
            </a:r>
            <a:endParaRPr lang="pt-PT" dirty="0" smtClean="0">
              <a:latin typeface="Arial" pitchFamily="34" charset="0"/>
              <a:cs typeface="Arial" pitchFamily="34" charset="0"/>
            </a:endParaRPr>
          </a:p>
          <a:p>
            <a:pPr>
              <a:buFont typeface="Arial" pitchFamily="34" charset="0"/>
              <a:buChar char="•"/>
            </a:pPr>
            <a:r>
              <a:rPr lang="pt-PT" dirty="0" err="1" smtClean="0">
                <a:latin typeface="Arial" pitchFamily="34" charset="0"/>
                <a:cs typeface="Arial" pitchFamily="34" charset="0"/>
              </a:rPr>
              <a:t>Slow</a:t>
            </a:r>
            <a:r>
              <a:rPr lang="pt-PT" dirty="0" smtClean="0">
                <a:latin typeface="Arial" pitchFamily="34" charset="0"/>
                <a:cs typeface="Arial" pitchFamily="34" charset="0"/>
              </a:rPr>
              <a:t>, </a:t>
            </a:r>
            <a:r>
              <a:rPr lang="pt-PT" dirty="0" err="1" smtClean="0">
                <a:latin typeface="Arial" pitchFamily="34" charset="0"/>
                <a:cs typeface="Arial" pitchFamily="34" charset="0"/>
              </a:rPr>
              <a:t>medium</a:t>
            </a:r>
            <a:r>
              <a:rPr lang="pt-PT" dirty="0" smtClean="0">
                <a:latin typeface="Arial" pitchFamily="34" charset="0"/>
                <a:cs typeface="Arial" pitchFamily="34" charset="0"/>
              </a:rPr>
              <a:t> </a:t>
            </a:r>
            <a:r>
              <a:rPr lang="pt-PT" dirty="0" err="1" smtClean="0">
                <a:latin typeface="Arial" pitchFamily="34" charset="0"/>
                <a:cs typeface="Arial" pitchFamily="34" charset="0"/>
              </a:rPr>
              <a:t>and</a:t>
            </a:r>
            <a:r>
              <a:rPr lang="pt-PT" dirty="0" smtClean="0">
                <a:latin typeface="Arial" pitchFamily="34" charset="0"/>
                <a:cs typeface="Arial" pitchFamily="34" charset="0"/>
              </a:rPr>
              <a:t> </a:t>
            </a:r>
            <a:r>
              <a:rPr lang="pt-PT" dirty="0" err="1" smtClean="0">
                <a:latin typeface="Arial" pitchFamily="34" charset="0"/>
                <a:cs typeface="Arial" pitchFamily="34" charset="0"/>
              </a:rPr>
              <a:t>rapid</a:t>
            </a:r>
            <a:r>
              <a:rPr lang="pt-PT" dirty="0" smtClean="0">
                <a:latin typeface="Arial" pitchFamily="34" charset="0"/>
                <a:cs typeface="Arial" pitchFamily="34" charset="0"/>
              </a:rPr>
              <a:t> </a:t>
            </a:r>
            <a:r>
              <a:rPr lang="pt-PT" dirty="0" err="1" smtClean="0">
                <a:latin typeface="Arial" pitchFamily="34" charset="0"/>
                <a:cs typeface="Arial" pitchFamily="34" charset="0"/>
              </a:rPr>
              <a:t>movements</a:t>
            </a:r>
            <a:r>
              <a:rPr lang="pt-PT" dirty="0" smtClean="0">
                <a:latin typeface="Arial" pitchFamily="34" charset="0"/>
                <a:cs typeface="Arial" pitchFamily="34" charset="0"/>
              </a:rPr>
              <a:t> </a:t>
            </a:r>
            <a:endParaRPr lang="pt-PT" dirty="0">
              <a:latin typeface="Arial" pitchFamily="34" charset="0"/>
              <a:cs typeface="Arial" pitchFamily="34" charset="0"/>
            </a:endParaRPr>
          </a:p>
        </p:txBody>
      </p:sp>
      <p:sp>
        <p:nvSpPr>
          <p:cNvPr id="38" name="CaixaDeTexto 37"/>
          <p:cNvSpPr txBox="1"/>
          <p:nvPr/>
        </p:nvSpPr>
        <p:spPr>
          <a:xfrm>
            <a:off x="6357950" y="2643182"/>
            <a:ext cx="2571736" cy="923330"/>
          </a:xfrm>
          <a:prstGeom prst="rect">
            <a:avLst/>
          </a:prstGeom>
          <a:noFill/>
        </p:spPr>
        <p:txBody>
          <a:bodyPr wrap="square" rtlCol="0">
            <a:spAutoFit/>
          </a:bodyPr>
          <a:lstStyle/>
          <a:p>
            <a:pPr>
              <a:buFont typeface="Arial" pitchFamily="34" charset="0"/>
              <a:buChar char="•"/>
            </a:pPr>
            <a:r>
              <a:rPr lang="pt-PT" dirty="0" smtClean="0">
                <a:latin typeface="Arial" pitchFamily="34" charset="0"/>
                <a:cs typeface="Arial" pitchFamily="34" charset="0"/>
              </a:rPr>
              <a:t> </a:t>
            </a:r>
            <a:r>
              <a:rPr lang="pt-PT" dirty="0" err="1" smtClean="0">
                <a:latin typeface="Arial" pitchFamily="34" charset="0"/>
                <a:cs typeface="Arial" pitchFamily="34" charset="0"/>
              </a:rPr>
              <a:t>Neurotansmission</a:t>
            </a:r>
            <a:endParaRPr lang="pt-PT" dirty="0" smtClean="0">
              <a:latin typeface="Arial" pitchFamily="34" charset="0"/>
              <a:cs typeface="Arial" pitchFamily="34" charset="0"/>
            </a:endParaRPr>
          </a:p>
          <a:p>
            <a:pPr>
              <a:buFont typeface="Arial" pitchFamily="34" charset="0"/>
              <a:buChar char="•"/>
            </a:pPr>
            <a:r>
              <a:rPr lang="pt-PT" dirty="0" smtClean="0">
                <a:latin typeface="Arial" pitchFamily="34" charset="0"/>
                <a:cs typeface="Arial" pitchFamily="34" charset="0"/>
              </a:rPr>
              <a:t> </a:t>
            </a:r>
            <a:r>
              <a:rPr lang="pt-PT" dirty="0" err="1" smtClean="0">
                <a:latin typeface="Arial" pitchFamily="34" charset="0"/>
                <a:cs typeface="Arial" pitchFamily="34" charset="0"/>
              </a:rPr>
              <a:t>Antioxidant</a:t>
            </a:r>
            <a:r>
              <a:rPr lang="pt-PT" dirty="0" smtClean="0">
                <a:latin typeface="Arial" pitchFamily="34" charset="0"/>
                <a:cs typeface="Arial" pitchFamily="34" charset="0"/>
              </a:rPr>
              <a:t> </a:t>
            </a:r>
            <a:r>
              <a:rPr lang="en-GB" dirty="0" smtClean="0">
                <a:latin typeface="Arial" pitchFamily="34" charset="0"/>
                <a:cs typeface="Arial" pitchFamily="34" charset="0"/>
              </a:rPr>
              <a:t>defences</a:t>
            </a:r>
          </a:p>
          <a:p>
            <a:pPr>
              <a:buFont typeface="Arial" pitchFamily="34" charset="0"/>
              <a:buChar char="•"/>
            </a:pPr>
            <a:r>
              <a:rPr lang="pt-PT" dirty="0" err="1" smtClean="0">
                <a:latin typeface="Arial" pitchFamily="34" charset="0"/>
                <a:cs typeface="Arial" pitchFamily="34" charset="0"/>
              </a:rPr>
              <a:t>Energy</a:t>
            </a:r>
            <a:r>
              <a:rPr lang="pt-PT" dirty="0" smtClean="0">
                <a:latin typeface="Arial" pitchFamily="34" charset="0"/>
                <a:cs typeface="Arial" pitchFamily="34" charset="0"/>
              </a:rPr>
              <a:t> </a:t>
            </a:r>
            <a:r>
              <a:rPr lang="pt-PT" dirty="0" err="1" smtClean="0">
                <a:latin typeface="Arial" pitchFamily="34" charset="0"/>
                <a:cs typeface="Arial" pitchFamily="34" charset="0"/>
              </a:rPr>
              <a:t>metabolism</a:t>
            </a:r>
            <a:endParaRPr lang="pt-PT" dirty="0">
              <a:latin typeface="Arial" pitchFamily="34" charset="0"/>
              <a:cs typeface="Arial" pitchFamily="34" charset="0"/>
            </a:endParaRPr>
          </a:p>
        </p:txBody>
      </p:sp>
      <p:sp>
        <p:nvSpPr>
          <p:cNvPr id="16" name="TextBox 2"/>
          <p:cNvSpPr txBox="1"/>
          <p:nvPr/>
        </p:nvSpPr>
        <p:spPr>
          <a:xfrm>
            <a:off x="9548" y="109815"/>
            <a:ext cx="7848600" cy="523220"/>
          </a:xfrm>
          <a:prstGeom prst="rect">
            <a:avLst/>
          </a:prstGeom>
          <a:noFill/>
        </p:spPr>
        <p:txBody>
          <a:bodyPr wrap="square" rtlCol="0">
            <a:spAutoFit/>
          </a:bodyPr>
          <a:lstStyle/>
          <a:p>
            <a:r>
              <a:rPr lang="fr-FR" sz="2800" b="1" dirty="0" err="1" smtClean="0"/>
              <a:t>Material</a:t>
            </a:r>
            <a:r>
              <a:rPr lang="fr-FR" sz="2800" b="1" dirty="0" smtClean="0"/>
              <a:t> and </a:t>
            </a:r>
            <a:r>
              <a:rPr lang="fr-FR" sz="2800" b="1" dirty="0" err="1" smtClean="0"/>
              <a:t>Methods</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 y="71414"/>
            <a:ext cx="8153400" cy="523220"/>
          </a:xfrm>
          <a:prstGeom prst="rect">
            <a:avLst/>
          </a:prstGeom>
          <a:noFill/>
        </p:spPr>
        <p:txBody>
          <a:bodyPr wrap="square" rtlCol="0">
            <a:spAutoFit/>
          </a:bodyPr>
          <a:lstStyle/>
          <a:p>
            <a:r>
              <a:rPr lang="fr-FR" sz="2800" b="1" dirty="0" err="1"/>
              <a:t>Results</a:t>
            </a:r>
            <a:r>
              <a:rPr lang="fr-FR" sz="28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 y="6021438"/>
            <a:ext cx="9136918" cy="835799"/>
          </a:xfrm>
          <a:prstGeom prst="rect">
            <a:avLst/>
          </a:prstGeom>
        </p:spPr>
      </p:pic>
      <p:sp>
        <p:nvSpPr>
          <p:cNvPr id="7" name="CaixaDeTexto 6"/>
          <p:cNvSpPr txBox="1"/>
          <p:nvPr/>
        </p:nvSpPr>
        <p:spPr>
          <a:xfrm>
            <a:off x="71406" y="785794"/>
            <a:ext cx="3643338" cy="360000"/>
          </a:xfrm>
          <a:prstGeom prst="rect">
            <a:avLst/>
          </a:prstGeom>
          <a:noFill/>
          <a:ln w="28575">
            <a:solidFill>
              <a:schemeClr val="accent5">
                <a:lumMod val="60000"/>
                <a:lumOff val="40000"/>
              </a:schemeClr>
            </a:solidFill>
          </a:ln>
        </p:spPr>
        <p:txBody>
          <a:bodyPr wrap="square" rtlCol="0">
            <a:spAutoFit/>
          </a:bodyPr>
          <a:lstStyle/>
          <a:p>
            <a:pPr algn="ctr"/>
            <a:r>
              <a:rPr lang="en-GB" sz="2000" b="1" dirty="0" smtClean="0">
                <a:cs typeface="Arial" pitchFamily="34" charset="0"/>
              </a:rPr>
              <a:t>Fish Embryo Toxicity assay</a:t>
            </a: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pt-PT" dirty="0"/>
          </a:p>
        </p:txBody>
      </p:sp>
      <p:grpSp>
        <p:nvGrpSpPr>
          <p:cNvPr id="23" name="Grupo 22"/>
          <p:cNvGrpSpPr/>
          <p:nvPr/>
        </p:nvGrpSpPr>
        <p:grpSpPr>
          <a:xfrm>
            <a:off x="71438" y="3571876"/>
            <a:ext cx="2214546" cy="1970487"/>
            <a:chOff x="428628" y="4052306"/>
            <a:chExt cx="2214546" cy="1970487"/>
          </a:xfrm>
        </p:grpSpPr>
        <p:pic>
          <p:nvPicPr>
            <p:cNvPr id="8" name="Imagem 7" descr="petri4 v1, dia 3.jpg"/>
            <p:cNvPicPr>
              <a:picLocks noChangeAspect="1"/>
            </p:cNvPicPr>
            <p:nvPr/>
          </p:nvPicPr>
          <p:blipFill>
            <a:blip r:embed="rId4" cstate="print"/>
            <a:srcRect l="28409" t="11363" r="18750" b="20455"/>
            <a:stretch>
              <a:fillRect/>
            </a:stretch>
          </p:blipFill>
          <p:spPr>
            <a:xfrm rot="10800000">
              <a:off x="642910" y="4052306"/>
              <a:ext cx="1785950" cy="1663243"/>
            </a:xfrm>
            <a:prstGeom prst="rect">
              <a:avLst/>
            </a:prstGeom>
          </p:spPr>
        </p:pic>
        <p:sp>
          <p:nvSpPr>
            <p:cNvPr id="9" name="CaixaDeTexto 8"/>
            <p:cNvSpPr txBox="1"/>
            <p:nvPr/>
          </p:nvSpPr>
          <p:spPr>
            <a:xfrm>
              <a:off x="428628" y="5715016"/>
              <a:ext cx="2214546" cy="307777"/>
            </a:xfrm>
            <a:prstGeom prst="rect">
              <a:avLst/>
            </a:prstGeom>
            <a:noFill/>
          </p:spPr>
          <p:txBody>
            <a:bodyPr wrap="square" rtlCol="0">
              <a:spAutoFit/>
            </a:bodyPr>
            <a:lstStyle/>
            <a:p>
              <a:pPr algn="ctr"/>
              <a:r>
                <a:rPr lang="pt-PT" sz="1400" b="1" dirty="0" smtClean="0"/>
                <a:t>72h </a:t>
              </a:r>
              <a:r>
                <a:rPr lang="pt-PT" sz="1400" b="1" dirty="0" err="1" smtClean="0"/>
                <a:t>exposure</a:t>
              </a:r>
              <a:r>
                <a:rPr lang="pt-PT" sz="1400" b="1" dirty="0" smtClean="0"/>
                <a:t> to </a:t>
              </a:r>
              <a:r>
                <a:rPr lang="pt-PT" sz="1400" b="1" dirty="0" smtClean="0"/>
                <a:t>1000</a:t>
              </a:r>
              <a:r>
                <a:rPr lang="en-GB" sz="1400" dirty="0" smtClean="0">
                  <a:cs typeface="Arial" pitchFamily="34" charset="0"/>
                </a:rPr>
                <a:t> </a:t>
              </a:r>
              <a:r>
                <a:rPr lang="en-GB" sz="1400" b="1" dirty="0" smtClean="0">
                  <a:cs typeface="Arial" pitchFamily="34" charset="0"/>
                </a:rPr>
                <a:t>µg.L</a:t>
              </a:r>
              <a:r>
                <a:rPr lang="en-GB" sz="1400" b="1" baseline="30000" dirty="0" smtClean="0">
                  <a:cs typeface="Arial" pitchFamily="34" charset="0"/>
                </a:rPr>
                <a:t>-1</a:t>
              </a:r>
              <a:endParaRPr lang="pt-PT" sz="1400" b="1" dirty="0"/>
            </a:p>
          </p:txBody>
        </p:sp>
      </p:grpSp>
      <p:grpSp>
        <p:nvGrpSpPr>
          <p:cNvPr id="13" name="Grupo 12"/>
          <p:cNvGrpSpPr/>
          <p:nvPr/>
        </p:nvGrpSpPr>
        <p:grpSpPr>
          <a:xfrm>
            <a:off x="2071670" y="3575260"/>
            <a:ext cx="2000263" cy="1996880"/>
            <a:chOff x="2698735" y="1727821"/>
            <a:chExt cx="2444806" cy="2463433"/>
          </a:xfrm>
        </p:grpSpPr>
        <p:pic>
          <p:nvPicPr>
            <p:cNvPr id="11" name="Imagem 10" descr="petri, dia 3.jpg"/>
            <p:cNvPicPr>
              <a:picLocks noChangeAspect="1"/>
            </p:cNvPicPr>
            <p:nvPr/>
          </p:nvPicPr>
          <p:blipFill>
            <a:blip r:embed="rId5" cstate="print">
              <a:lum bright="10000" contrast="20000"/>
            </a:blip>
            <a:srcRect l="8928" t="9523" r="23214" b="9524"/>
            <a:stretch>
              <a:fillRect/>
            </a:stretch>
          </p:blipFill>
          <p:spPr>
            <a:xfrm rot="10800000">
              <a:off x="2786048" y="1727821"/>
              <a:ext cx="2287837" cy="2047011"/>
            </a:xfrm>
            <a:prstGeom prst="rect">
              <a:avLst/>
            </a:prstGeom>
          </p:spPr>
        </p:pic>
        <p:sp>
          <p:nvSpPr>
            <p:cNvPr id="12" name="CaixaDeTexto 11"/>
            <p:cNvSpPr txBox="1"/>
            <p:nvPr/>
          </p:nvSpPr>
          <p:spPr>
            <a:xfrm>
              <a:off x="2698735" y="3811568"/>
              <a:ext cx="2444806" cy="379686"/>
            </a:xfrm>
            <a:prstGeom prst="rect">
              <a:avLst/>
            </a:prstGeom>
            <a:noFill/>
          </p:spPr>
          <p:txBody>
            <a:bodyPr wrap="square" rtlCol="0">
              <a:spAutoFit/>
            </a:bodyPr>
            <a:lstStyle/>
            <a:p>
              <a:pPr algn="ctr"/>
              <a:r>
                <a:rPr lang="pt-PT" sz="1400" b="1" dirty="0" smtClean="0"/>
                <a:t>72h </a:t>
              </a:r>
              <a:r>
                <a:rPr lang="pt-PT" sz="1400" b="1" dirty="0" err="1" smtClean="0"/>
                <a:t>exposure</a:t>
              </a:r>
              <a:r>
                <a:rPr lang="pt-PT" sz="1400" b="1" dirty="0" smtClean="0"/>
                <a:t> to 1 </a:t>
              </a:r>
              <a:r>
                <a:rPr lang="en-GB" sz="1400" b="1" dirty="0" smtClean="0">
                  <a:cs typeface="Arial" pitchFamily="34" charset="0"/>
                </a:rPr>
                <a:t>µg.L</a:t>
              </a:r>
              <a:r>
                <a:rPr lang="en-GB" sz="1400" b="1" baseline="30000" dirty="0" smtClean="0">
                  <a:cs typeface="Arial" pitchFamily="34" charset="0"/>
                </a:rPr>
                <a:t>-1</a:t>
              </a:r>
              <a:r>
                <a:rPr lang="pt-PT" sz="1400" b="1" dirty="0" smtClean="0"/>
                <a:t> </a:t>
              </a:r>
              <a:endParaRPr lang="pt-PT" sz="1400" b="1" dirty="0"/>
            </a:p>
          </p:txBody>
        </p:sp>
      </p:grpSp>
      <p:grpSp>
        <p:nvGrpSpPr>
          <p:cNvPr id="21" name="Grupo 20"/>
          <p:cNvGrpSpPr/>
          <p:nvPr/>
        </p:nvGrpSpPr>
        <p:grpSpPr>
          <a:xfrm>
            <a:off x="71406" y="1357298"/>
            <a:ext cx="2071670" cy="1999135"/>
            <a:chOff x="428596" y="1500174"/>
            <a:chExt cx="2071670" cy="1999135"/>
          </a:xfrm>
        </p:grpSpPr>
        <p:pic>
          <p:nvPicPr>
            <p:cNvPr id="14" name="Imagem 13" descr="p.8, dia 3.jpg"/>
            <p:cNvPicPr>
              <a:picLocks noChangeAspect="1"/>
            </p:cNvPicPr>
            <p:nvPr/>
          </p:nvPicPr>
          <p:blipFill>
            <a:blip r:embed="rId6" cstate="print"/>
            <a:srcRect l="9375" t="12500" r="25000"/>
            <a:stretch>
              <a:fillRect/>
            </a:stretch>
          </p:blipFill>
          <p:spPr>
            <a:xfrm rot="16200000">
              <a:off x="642910" y="1500174"/>
              <a:ext cx="1714512" cy="1714512"/>
            </a:xfrm>
            <a:prstGeom prst="rect">
              <a:avLst/>
            </a:prstGeom>
          </p:spPr>
        </p:pic>
        <p:sp>
          <p:nvSpPr>
            <p:cNvPr id="17" name="CaixaDeTexto 16"/>
            <p:cNvSpPr txBox="1"/>
            <p:nvPr/>
          </p:nvSpPr>
          <p:spPr>
            <a:xfrm>
              <a:off x="428596" y="3191532"/>
              <a:ext cx="2071670" cy="307777"/>
            </a:xfrm>
            <a:prstGeom prst="rect">
              <a:avLst/>
            </a:prstGeom>
            <a:noFill/>
          </p:spPr>
          <p:txBody>
            <a:bodyPr wrap="square" rtlCol="0">
              <a:spAutoFit/>
            </a:bodyPr>
            <a:lstStyle/>
            <a:p>
              <a:pPr algn="ctr"/>
              <a:r>
                <a:rPr lang="pt-PT" sz="1400" b="1" dirty="0" smtClean="0"/>
                <a:t>24h </a:t>
              </a:r>
              <a:r>
                <a:rPr lang="pt-PT" sz="1400" b="1" dirty="0" err="1" smtClean="0"/>
                <a:t>exposure</a:t>
              </a:r>
              <a:r>
                <a:rPr lang="pt-PT" sz="1400" b="1" dirty="0" smtClean="0"/>
                <a:t> to 10 </a:t>
              </a:r>
              <a:r>
                <a:rPr lang="en-GB" sz="1400" b="1" dirty="0" smtClean="0">
                  <a:cs typeface="Arial" pitchFamily="34" charset="0"/>
                </a:rPr>
                <a:t>µg.L</a:t>
              </a:r>
              <a:r>
                <a:rPr lang="en-GB" sz="1400" b="1" baseline="30000" dirty="0" smtClean="0">
                  <a:cs typeface="Arial" pitchFamily="34" charset="0"/>
                </a:rPr>
                <a:t>-1</a:t>
              </a:r>
              <a:endParaRPr lang="pt-PT" sz="1400" b="1" dirty="0"/>
            </a:p>
          </p:txBody>
        </p:sp>
      </p:grpSp>
      <p:grpSp>
        <p:nvGrpSpPr>
          <p:cNvPr id="22" name="Grupo 21"/>
          <p:cNvGrpSpPr/>
          <p:nvPr/>
        </p:nvGrpSpPr>
        <p:grpSpPr>
          <a:xfrm>
            <a:off x="2000232" y="1357298"/>
            <a:ext cx="2071702" cy="2000264"/>
            <a:chOff x="2357422" y="1500174"/>
            <a:chExt cx="2071702" cy="2000264"/>
          </a:xfrm>
        </p:grpSpPr>
        <p:pic>
          <p:nvPicPr>
            <p:cNvPr id="18" name="Imagem 17" descr="p.4, dia 2 v1.jpg"/>
            <p:cNvPicPr>
              <a:picLocks noChangeAspect="1"/>
            </p:cNvPicPr>
            <p:nvPr/>
          </p:nvPicPr>
          <p:blipFill>
            <a:blip r:embed="rId7" cstate="print">
              <a:lum bright="10000" contrast="10000"/>
            </a:blip>
            <a:srcRect l="30556" t="32149" r="22222" b="7407"/>
            <a:stretch>
              <a:fillRect/>
            </a:stretch>
          </p:blipFill>
          <p:spPr>
            <a:xfrm>
              <a:off x="2500298" y="1500174"/>
              <a:ext cx="1785950" cy="1714512"/>
            </a:xfrm>
            <a:prstGeom prst="rect">
              <a:avLst/>
            </a:prstGeom>
          </p:spPr>
        </p:pic>
        <p:sp>
          <p:nvSpPr>
            <p:cNvPr id="20" name="CaixaDeTexto 19"/>
            <p:cNvSpPr txBox="1"/>
            <p:nvPr/>
          </p:nvSpPr>
          <p:spPr>
            <a:xfrm>
              <a:off x="2357422" y="3192661"/>
              <a:ext cx="2071702" cy="307777"/>
            </a:xfrm>
            <a:prstGeom prst="rect">
              <a:avLst/>
            </a:prstGeom>
            <a:noFill/>
          </p:spPr>
          <p:txBody>
            <a:bodyPr wrap="square" rtlCol="0">
              <a:spAutoFit/>
            </a:bodyPr>
            <a:lstStyle/>
            <a:p>
              <a:pPr algn="ctr"/>
              <a:r>
                <a:rPr lang="pt-PT" sz="1400" b="1" dirty="0" smtClean="0"/>
                <a:t>48h </a:t>
              </a:r>
              <a:r>
                <a:rPr lang="pt-PT" sz="1400" b="1" dirty="0" err="1" smtClean="0"/>
                <a:t>exposure</a:t>
              </a:r>
              <a:r>
                <a:rPr lang="pt-PT" sz="1400" b="1" dirty="0" smtClean="0"/>
                <a:t> to 10 </a:t>
              </a:r>
              <a:r>
                <a:rPr lang="en-GB" sz="1400" b="1" dirty="0" smtClean="0">
                  <a:cs typeface="Arial" pitchFamily="34" charset="0"/>
                </a:rPr>
                <a:t>µg.L</a:t>
              </a:r>
              <a:r>
                <a:rPr lang="en-GB" sz="1400" b="1" baseline="30000" dirty="0" smtClean="0">
                  <a:cs typeface="Arial" pitchFamily="34" charset="0"/>
                </a:rPr>
                <a:t>-1</a:t>
              </a:r>
              <a:endParaRPr lang="pt-PT" sz="1400" b="1" dirty="0"/>
            </a:p>
          </p:txBody>
        </p:sp>
      </p:grpSp>
      <p:grpSp>
        <p:nvGrpSpPr>
          <p:cNvPr id="42" name="Grupo 41"/>
          <p:cNvGrpSpPr/>
          <p:nvPr/>
        </p:nvGrpSpPr>
        <p:grpSpPr>
          <a:xfrm>
            <a:off x="4010058" y="1571612"/>
            <a:ext cx="5133942" cy="3575289"/>
            <a:chOff x="4010058" y="1571612"/>
            <a:chExt cx="5133942" cy="3575289"/>
          </a:xfrm>
        </p:grpSpPr>
        <p:grpSp>
          <p:nvGrpSpPr>
            <p:cNvPr id="40" name="Grupo 39"/>
            <p:cNvGrpSpPr/>
            <p:nvPr/>
          </p:nvGrpSpPr>
          <p:grpSpPr>
            <a:xfrm>
              <a:off x="4010058" y="1571612"/>
              <a:ext cx="5133942" cy="2953068"/>
              <a:chOff x="4010058" y="1714488"/>
              <a:chExt cx="5133942" cy="2953068"/>
            </a:xfrm>
          </p:grpSpPr>
          <p:pic>
            <p:nvPicPr>
              <p:cNvPr id="1030" name="Picture 6" descr="Gráfico batimentos cardiacos 11"/>
              <p:cNvPicPr>
                <a:picLocks noChangeAspect="1" noChangeArrowheads="1"/>
              </p:cNvPicPr>
              <p:nvPr/>
            </p:nvPicPr>
            <p:blipFill>
              <a:blip r:embed="rId8"/>
              <a:srcRect l="1411" t="4196" r="3528" b="2429"/>
              <a:stretch>
                <a:fillRect/>
              </a:stretch>
            </p:blipFill>
            <p:spPr bwMode="auto">
              <a:xfrm>
                <a:off x="4010058" y="1714488"/>
                <a:ext cx="5133942" cy="2953068"/>
              </a:xfrm>
              <a:prstGeom prst="rect">
                <a:avLst/>
              </a:prstGeom>
              <a:noFill/>
            </p:spPr>
          </p:pic>
          <p:grpSp>
            <p:nvGrpSpPr>
              <p:cNvPr id="1031" name="Group 7"/>
              <p:cNvGrpSpPr>
                <a:grpSpLocks/>
              </p:cNvGrpSpPr>
              <p:nvPr/>
            </p:nvGrpSpPr>
            <p:grpSpPr bwMode="auto">
              <a:xfrm>
                <a:off x="5448333" y="2362258"/>
                <a:ext cx="2771775" cy="352463"/>
                <a:chOff x="4080" y="2655"/>
                <a:chExt cx="4365" cy="555"/>
              </a:xfrm>
            </p:grpSpPr>
            <p:sp>
              <p:nvSpPr>
                <p:cNvPr id="1032" name="Text Box 8"/>
                <p:cNvSpPr txBox="1">
                  <a:spLocks noChangeArrowheads="1"/>
                </p:cNvSpPr>
                <p:nvPr/>
              </p:nvSpPr>
              <p:spPr bwMode="auto">
                <a:xfrm>
                  <a:off x="4080" y="2850"/>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5070" y="2865"/>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7050" y="2820"/>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8040" y="2655"/>
                  <a:ext cx="405" cy="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smtClean="0">
                      <a:ln>
                        <a:noFill/>
                      </a:ln>
                      <a:solidFill>
                        <a:schemeClr val="tx1"/>
                      </a:solidFill>
                      <a:effectLst/>
                      <a:latin typeface="Arial" pitchFamily="34" charset="0"/>
                      <a:cs typeface="Arial" pitchFamily="34" charset="0"/>
                    </a:rPr>
                    <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41" name="CaixaDeTexto 40"/>
            <p:cNvSpPr txBox="1"/>
            <p:nvPr/>
          </p:nvSpPr>
          <p:spPr>
            <a:xfrm>
              <a:off x="4357686" y="4500570"/>
              <a:ext cx="4786314" cy="646331"/>
            </a:xfrm>
            <a:prstGeom prst="rect">
              <a:avLst/>
            </a:prstGeom>
            <a:noFill/>
          </p:spPr>
          <p:txBody>
            <a:bodyPr wrap="square" rtlCol="0">
              <a:spAutoFit/>
            </a:bodyPr>
            <a:lstStyle/>
            <a:p>
              <a:pPr algn="ctr"/>
              <a:r>
                <a:rPr lang="pt-PT" dirty="0" err="1" smtClean="0"/>
                <a:t>Zebrafish</a:t>
              </a:r>
              <a:r>
                <a:rPr lang="pt-PT" dirty="0" smtClean="0"/>
                <a:t> </a:t>
              </a:r>
              <a:r>
                <a:rPr lang="pt-PT" dirty="0" err="1" smtClean="0"/>
                <a:t>embryos</a:t>
              </a:r>
              <a:r>
                <a:rPr lang="pt-PT" dirty="0" smtClean="0"/>
                <a:t> </a:t>
              </a:r>
              <a:r>
                <a:rPr lang="pt-PT" dirty="0" err="1" smtClean="0"/>
                <a:t>heartbeat</a:t>
              </a:r>
              <a:r>
                <a:rPr lang="pt-PT" dirty="0" smtClean="0"/>
                <a:t> rate </a:t>
              </a:r>
              <a:r>
                <a:rPr lang="pt-PT" dirty="0" err="1" smtClean="0"/>
                <a:t>after</a:t>
              </a:r>
              <a:r>
                <a:rPr lang="pt-PT" dirty="0" smtClean="0"/>
                <a:t> 48h </a:t>
              </a:r>
              <a:r>
                <a:rPr lang="pt-PT" dirty="0" err="1" smtClean="0"/>
                <a:t>exposure</a:t>
              </a:r>
              <a:r>
                <a:rPr lang="pt-PT" dirty="0" smtClean="0"/>
                <a:t> to SER</a:t>
              </a:r>
              <a:endParaRPr lang="pt-PT" dirty="0"/>
            </a:p>
          </p:txBody>
        </p:sp>
      </p:grpSp>
      <p:cxnSp>
        <p:nvCxnSpPr>
          <p:cNvPr id="32" name="Conexão recta unidireccional 31"/>
          <p:cNvCxnSpPr/>
          <p:nvPr/>
        </p:nvCxnSpPr>
        <p:spPr>
          <a:xfrm rot="10800000">
            <a:off x="642910" y="2571744"/>
            <a:ext cx="428628"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xão recta unidireccional 32"/>
          <p:cNvCxnSpPr/>
          <p:nvPr/>
        </p:nvCxnSpPr>
        <p:spPr>
          <a:xfrm rot="16200000" flipH="1">
            <a:off x="571472" y="4500570"/>
            <a:ext cx="428628" cy="1428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xão recta unidireccional 33"/>
          <p:cNvCxnSpPr/>
          <p:nvPr/>
        </p:nvCxnSpPr>
        <p:spPr>
          <a:xfrm rot="5400000">
            <a:off x="3214678" y="4714884"/>
            <a:ext cx="42862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Seta para baixo 34"/>
          <p:cNvSpPr/>
          <p:nvPr/>
        </p:nvSpPr>
        <p:spPr>
          <a:xfrm rot="10800000">
            <a:off x="2285984" y="4572008"/>
            <a:ext cx="214314" cy="28575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6" name="Conexão recta unidireccional 35"/>
          <p:cNvCxnSpPr/>
          <p:nvPr/>
        </p:nvCxnSpPr>
        <p:spPr>
          <a:xfrm flipH="1" flipV="1">
            <a:off x="3357554" y="2143116"/>
            <a:ext cx="419104" cy="1333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1795</Words>
  <Application>Microsoft Office PowerPoint</Application>
  <PresentationFormat>Apresentação no Ecrã (4:3)</PresentationFormat>
  <Paragraphs>207</Paragraphs>
  <Slides>14</Slides>
  <Notes>13</Notes>
  <HiddenSlides>0</HiddenSlides>
  <MMClips>0</MMClips>
  <ScaleCrop>false</ScaleCrop>
  <HeadingPairs>
    <vt:vector size="4" baseType="variant">
      <vt:variant>
        <vt:lpstr>Tema</vt:lpstr>
      </vt:variant>
      <vt:variant>
        <vt:i4>2</vt:i4>
      </vt:variant>
      <vt:variant>
        <vt:lpstr>Títulos dos diapositivos</vt:lpstr>
      </vt:variant>
      <vt:variant>
        <vt:i4>14</vt:i4>
      </vt:variant>
    </vt:vector>
  </HeadingPairs>
  <TitlesOfParts>
    <vt:vector size="16" baseType="lpstr">
      <vt:lpstr>Office Theme</vt:lpstr>
      <vt:lpstr>Custom Design</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Paulo Ribeiro</cp:lastModifiedBy>
  <cp:revision>96</cp:revision>
  <dcterms:created xsi:type="dcterms:W3CDTF">2015-04-04T09:45:50Z</dcterms:created>
  <dcterms:modified xsi:type="dcterms:W3CDTF">2020-10-30T12:05:40Z</dcterms:modified>
</cp:coreProperties>
</file>