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Beatriz Lopes Pires de Lima" initials="BLPdL" lastIdx="1" clrIdx="2">
    <p:extLst>
      <p:ext uri="{19B8F6BF-5375-455C-9EA6-DF929625EA0E}">
        <p15:presenceInfo xmlns:p15="http://schemas.microsoft.com/office/powerpoint/2012/main" userId="Beatriz Lopes Pires de Li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7115" autoAdjust="0"/>
    <p:restoredTop sz="94660"/>
  </p:normalViewPr>
  <p:slideViewPr>
    <p:cSldViewPr>
      <p:cViewPr>
        <p:scale>
          <a:sx n="33" d="100"/>
          <a:sy n="33" d="100"/>
        </p:scale>
        <p:origin x="480" y="-5028"/>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w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06/11/2020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345254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06/11/2020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06/11/2020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06/11/2020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06/11/2020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11/6/2020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oleObject" Target="../embeddings/oleObject4.bin"/><Relationship Id="rId18" Type="http://schemas.openxmlformats.org/officeDocument/2006/relationships/image" Target="../media/image6.emf"/><Relationship Id="rId26" Type="http://schemas.openxmlformats.org/officeDocument/2006/relationships/image" Target="../media/image9.emf"/><Relationship Id="rId3" Type="http://schemas.openxmlformats.org/officeDocument/2006/relationships/notesSlide" Target="../notesSlides/notesSlide1.xml"/><Relationship Id="rId21" Type="http://schemas.openxmlformats.org/officeDocument/2006/relationships/oleObject" Target="../embeddings/oleObject8.bin"/><Relationship Id="rId7" Type="http://schemas.openxmlformats.org/officeDocument/2006/relationships/oleObject" Target="../embeddings/oleObject1.bin"/><Relationship Id="rId12" Type="http://schemas.openxmlformats.org/officeDocument/2006/relationships/image" Target="../media/image3.emf"/><Relationship Id="rId17" Type="http://schemas.openxmlformats.org/officeDocument/2006/relationships/oleObject" Target="../embeddings/oleObject6.bin"/><Relationship Id="rId25" Type="http://schemas.openxmlformats.org/officeDocument/2006/relationships/oleObject" Target="../embeddings/oleObject9.bin"/><Relationship Id="rId2" Type="http://schemas.openxmlformats.org/officeDocument/2006/relationships/slideLayout" Target="../slideLayouts/slideLayout12.xml"/><Relationship Id="rId16" Type="http://schemas.openxmlformats.org/officeDocument/2006/relationships/image" Target="../media/image5.emf"/><Relationship Id="rId20"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oleObject" Target="../embeddings/oleObject3.bin"/><Relationship Id="rId24" Type="http://schemas.openxmlformats.org/officeDocument/2006/relationships/image" Target="../media/image14.png"/><Relationship Id="rId5" Type="http://schemas.openxmlformats.org/officeDocument/2006/relationships/image" Target="../media/image11.tiff"/><Relationship Id="rId15" Type="http://schemas.openxmlformats.org/officeDocument/2006/relationships/oleObject" Target="../embeddings/oleObject5.bin"/><Relationship Id="rId23" Type="http://schemas.openxmlformats.org/officeDocument/2006/relationships/image" Target="../media/image13.emf"/><Relationship Id="rId10" Type="http://schemas.openxmlformats.org/officeDocument/2006/relationships/image" Target="../media/image2.emf"/><Relationship Id="rId19" Type="http://schemas.openxmlformats.org/officeDocument/2006/relationships/oleObject" Target="../embeddings/oleObject7.bin"/><Relationship Id="rId4" Type="http://schemas.openxmlformats.org/officeDocument/2006/relationships/image" Target="../media/image10.png"/><Relationship Id="rId9" Type="http://schemas.openxmlformats.org/officeDocument/2006/relationships/oleObject" Target="../embeddings/oleObject2.bin"/><Relationship Id="rId14" Type="http://schemas.openxmlformats.org/officeDocument/2006/relationships/image" Target="../media/image4.emf"/><Relationship Id="rId2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tângulo: Cantos Arredondados 80">
            <a:extLst>
              <a:ext uri="{FF2B5EF4-FFF2-40B4-BE49-F238E27FC236}">
                <a16:creationId xmlns:a16="http://schemas.microsoft.com/office/drawing/2014/main" id="{75FE39CD-2E49-42D2-B0D7-0EFC379580F3}"/>
              </a:ext>
            </a:extLst>
          </p:cNvPr>
          <p:cNvSpPr/>
          <p:nvPr/>
        </p:nvSpPr>
        <p:spPr>
          <a:xfrm>
            <a:off x="1497806" y="34705301"/>
            <a:ext cx="27573438" cy="3235949"/>
          </a:xfrm>
          <a:prstGeom prst="roundRect">
            <a:avLst>
              <a:gd name="adj" fmla="val 9006"/>
            </a:avLst>
          </a:prstGeom>
          <a:noFill/>
          <a:ln w="381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CaixaDeTexto 26">
            <a:extLst>
              <a:ext uri="{FF2B5EF4-FFF2-40B4-BE49-F238E27FC236}">
                <a16:creationId xmlns:a16="http://schemas.microsoft.com/office/drawing/2014/main" id="{BE597A34-ECE4-4D9B-8EAE-F5863ACC2C69}"/>
              </a:ext>
            </a:extLst>
          </p:cNvPr>
          <p:cNvSpPr txBox="1"/>
          <p:nvPr/>
        </p:nvSpPr>
        <p:spPr>
          <a:xfrm>
            <a:off x="2212913" y="34177663"/>
            <a:ext cx="5275620" cy="957446"/>
          </a:xfrm>
          <a:prstGeom prst="rect">
            <a:avLst/>
          </a:prstGeom>
          <a:solidFill>
            <a:schemeClr val="bg1"/>
          </a:solidFill>
        </p:spPr>
        <p:txBody>
          <a:bodyPr wrap="square" rtlCol="0">
            <a:spAutoFit/>
          </a:bodyPr>
          <a:lstStyle/>
          <a:p>
            <a:pPr algn="ctr"/>
            <a:r>
              <a:rPr lang="en-US" sz="6600" b="1" dirty="0">
                <a:solidFill>
                  <a:srgbClr val="663399"/>
                </a:solidFill>
                <a:latin typeface="Arial Narrow" panose="020B0606020202030204" pitchFamily="34" charset="0"/>
                <a:cs typeface="Arial" panose="020B0604020202020204" pitchFamily="34" charset="0"/>
              </a:rPr>
              <a:t>CONCLUSION</a:t>
            </a:r>
          </a:p>
        </p:txBody>
      </p:sp>
      <p:sp>
        <p:nvSpPr>
          <p:cNvPr id="80" name="Retângulo: Cantos Arredondados 79">
            <a:extLst>
              <a:ext uri="{FF2B5EF4-FFF2-40B4-BE49-F238E27FC236}">
                <a16:creationId xmlns:a16="http://schemas.microsoft.com/office/drawing/2014/main" id="{0B5A3E25-42DA-4F56-97DD-6C98239CA07F}"/>
              </a:ext>
            </a:extLst>
          </p:cNvPr>
          <p:cNvSpPr/>
          <p:nvPr/>
        </p:nvSpPr>
        <p:spPr>
          <a:xfrm>
            <a:off x="15137606" y="28596255"/>
            <a:ext cx="13886253" cy="5581408"/>
          </a:xfrm>
          <a:prstGeom prst="roundRect">
            <a:avLst>
              <a:gd name="adj" fmla="val 5941"/>
            </a:avLst>
          </a:prstGeom>
          <a:noFill/>
          <a:ln w="381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a:extLst>
              <a:ext uri="{FF2B5EF4-FFF2-40B4-BE49-F238E27FC236}">
                <a16:creationId xmlns:a16="http://schemas.microsoft.com/office/drawing/2014/main" id="{479C39F7-CD84-4894-AA04-9F15076D9C96}"/>
              </a:ext>
            </a:extLst>
          </p:cNvPr>
          <p:cNvSpPr txBox="1"/>
          <p:nvPr/>
        </p:nvSpPr>
        <p:spPr>
          <a:xfrm>
            <a:off x="15594806" y="28054389"/>
            <a:ext cx="5581698" cy="1126694"/>
          </a:xfrm>
          <a:prstGeom prst="rect">
            <a:avLst/>
          </a:prstGeom>
          <a:solidFill>
            <a:schemeClr val="bg1"/>
          </a:solidFill>
          <a:ln>
            <a:noFill/>
          </a:ln>
        </p:spPr>
        <p:txBody>
          <a:bodyPr wrap="square" rtlCol="0">
            <a:spAutoFit/>
          </a:bodyPr>
          <a:lstStyle/>
          <a:p>
            <a:pPr algn="ctr"/>
            <a:r>
              <a:rPr lang="en-US" sz="6600" b="1" dirty="0">
                <a:solidFill>
                  <a:srgbClr val="663399"/>
                </a:solidFill>
                <a:latin typeface="Arial Narrow" panose="020B0606020202030204" pitchFamily="34" charset="0"/>
                <a:cs typeface="Arial" panose="020B0604020202020204" pitchFamily="34" charset="0"/>
              </a:rPr>
              <a:t>CYTOTOXICITY</a:t>
            </a:r>
          </a:p>
        </p:txBody>
      </p:sp>
      <p:sp>
        <p:nvSpPr>
          <p:cNvPr id="73" name="Retângulo: Cantos Arredondados 72">
            <a:extLst>
              <a:ext uri="{FF2B5EF4-FFF2-40B4-BE49-F238E27FC236}">
                <a16:creationId xmlns:a16="http://schemas.microsoft.com/office/drawing/2014/main" id="{0E509D92-4221-488E-9DD4-B421BB0EDC5D}"/>
              </a:ext>
            </a:extLst>
          </p:cNvPr>
          <p:cNvSpPr/>
          <p:nvPr/>
        </p:nvSpPr>
        <p:spPr>
          <a:xfrm>
            <a:off x="15137607" y="22396845"/>
            <a:ext cx="13886254" cy="5697686"/>
          </a:xfrm>
          <a:prstGeom prst="roundRect">
            <a:avLst>
              <a:gd name="adj" fmla="val 6739"/>
            </a:avLst>
          </a:prstGeom>
          <a:noFill/>
          <a:ln w="381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9" name="CaixaDeTexto 58">
            <a:extLst>
              <a:ext uri="{FF2B5EF4-FFF2-40B4-BE49-F238E27FC236}">
                <a16:creationId xmlns:a16="http://schemas.microsoft.com/office/drawing/2014/main" id="{0F8EA32B-6084-41B9-82B0-00918323DDA0}"/>
              </a:ext>
            </a:extLst>
          </p:cNvPr>
          <p:cNvSpPr txBox="1"/>
          <p:nvPr/>
        </p:nvSpPr>
        <p:spPr>
          <a:xfrm>
            <a:off x="15627302" y="21863050"/>
            <a:ext cx="8120904" cy="1034166"/>
          </a:xfrm>
          <a:prstGeom prst="rect">
            <a:avLst/>
          </a:prstGeom>
          <a:solidFill>
            <a:schemeClr val="bg1"/>
          </a:solidFill>
          <a:ln>
            <a:noFill/>
          </a:ln>
        </p:spPr>
        <p:txBody>
          <a:bodyPr wrap="square" rtlCol="0">
            <a:spAutoFit/>
          </a:bodyPr>
          <a:lstStyle/>
          <a:p>
            <a:r>
              <a:rPr lang="en-US" sz="6600" b="1" dirty="0">
                <a:solidFill>
                  <a:srgbClr val="663399"/>
                </a:solidFill>
                <a:latin typeface="Arial Narrow" panose="020B0606020202030204" pitchFamily="34" charset="0"/>
                <a:cs typeface="Arial" panose="020B0604020202020204" pitchFamily="34" charset="0"/>
              </a:rPr>
              <a:t>ENERGY MINIMIZATION</a:t>
            </a:r>
          </a:p>
        </p:txBody>
      </p:sp>
      <p:sp>
        <p:nvSpPr>
          <p:cNvPr id="90" name="Retângulo 89">
            <a:extLst>
              <a:ext uri="{FF2B5EF4-FFF2-40B4-BE49-F238E27FC236}">
                <a16:creationId xmlns:a16="http://schemas.microsoft.com/office/drawing/2014/main" id="{42617BDD-F9CB-4AB4-A17B-94F7B6970247}"/>
              </a:ext>
            </a:extLst>
          </p:cNvPr>
          <p:cNvSpPr/>
          <p:nvPr/>
        </p:nvSpPr>
        <p:spPr>
          <a:xfrm>
            <a:off x="15223596" y="22727073"/>
            <a:ext cx="7534010" cy="5170646"/>
          </a:xfrm>
          <a:prstGeom prst="rect">
            <a:avLst/>
          </a:prstGeom>
        </p:spPr>
        <p:txBody>
          <a:bodyPr wrap="square">
            <a:spAutoFit/>
          </a:bodyPr>
          <a:lstStyle/>
          <a:p>
            <a:pPr indent="450000" algn="just"/>
            <a:r>
              <a:rPr lang="en-GB" sz="3000" i="1" dirty="0">
                <a:solidFill>
                  <a:srgbClr val="000000"/>
                </a:solidFill>
                <a:latin typeface="Arial" panose="020B0604020202020204" pitchFamily="34" charset="0"/>
                <a:ea typeface="Calibri" panose="020F0502020204030204" pitchFamily="34" charset="0"/>
                <a:cs typeface="Arial" panose="020B0604020202020204" pitchFamily="34" charset="0"/>
              </a:rPr>
              <a:t>In silico </a:t>
            </a: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studies by energy minimization in gas-phase for </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compound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6b</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shows that this peptidomimetics exhibits an extended conformation placing the ester moiety outwards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Figure 2</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altLang="pt-PT" sz="3000" dirty="0">
                <a:latin typeface="Arial" panose="020B0604020202020204" pitchFamily="34" charset="0"/>
                <a:ea typeface="Calibri" panose="020F0502020204030204" pitchFamily="34" charset="0"/>
                <a:cs typeface="Arial" panose="020B0604020202020204" pitchFamily="34" charset="0"/>
              </a:rPr>
              <a:t>The bioactive peptidomimetic </a:t>
            </a:r>
            <a:r>
              <a:rPr lang="en-GB" altLang="pt-PT" sz="3000" b="1" dirty="0">
                <a:latin typeface="Arial" panose="020B0604020202020204" pitchFamily="34" charset="0"/>
                <a:ea typeface="Calibri" panose="020F0502020204030204" pitchFamily="34" charset="0"/>
                <a:cs typeface="Arial" panose="020B0604020202020204" pitchFamily="34" charset="0"/>
              </a:rPr>
              <a:t>6b</a:t>
            </a:r>
            <a:r>
              <a:rPr lang="en-GB" altLang="pt-PT" sz="3000" dirty="0">
                <a:latin typeface="Arial" panose="020B0604020202020204" pitchFamily="34" charset="0"/>
                <a:ea typeface="Calibri" panose="020F0502020204030204" pitchFamily="34" charset="0"/>
                <a:cs typeface="Arial" panose="020B0604020202020204" pitchFamily="34" charset="0"/>
              </a:rPr>
              <a:t> cannot adopt a type-II β-turn conformation since the postulated C-terminal carboxamide pharmacophore is absent, supporting existence of a secondary bioactive conformation (extended) for MIF-1.</a:t>
            </a:r>
            <a:endParaRPr lang="pt-PT" sz="3000" dirty="0">
              <a:latin typeface="Arial" panose="020B0604020202020204" pitchFamily="34" charset="0"/>
              <a:cs typeface="Arial" panose="020B0604020202020204" pitchFamily="34" charset="0"/>
            </a:endParaRPr>
          </a:p>
        </p:txBody>
      </p:sp>
      <p:sp>
        <p:nvSpPr>
          <p:cNvPr id="72" name="Retângulo: Cantos Arredondados 71">
            <a:extLst>
              <a:ext uri="{FF2B5EF4-FFF2-40B4-BE49-F238E27FC236}">
                <a16:creationId xmlns:a16="http://schemas.microsoft.com/office/drawing/2014/main" id="{5E57A0BB-145B-41B6-AB29-91B039D94195}"/>
              </a:ext>
            </a:extLst>
          </p:cNvPr>
          <p:cNvSpPr/>
          <p:nvPr/>
        </p:nvSpPr>
        <p:spPr>
          <a:xfrm>
            <a:off x="1513759" y="25238046"/>
            <a:ext cx="13447371" cy="8939618"/>
          </a:xfrm>
          <a:prstGeom prst="roundRect">
            <a:avLst>
              <a:gd name="adj" fmla="val 2727"/>
            </a:avLst>
          </a:prstGeom>
          <a:noFill/>
          <a:ln w="381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CaixaDeTexto 22">
            <a:extLst>
              <a:ext uri="{FF2B5EF4-FFF2-40B4-BE49-F238E27FC236}">
                <a16:creationId xmlns:a16="http://schemas.microsoft.com/office/drawing/2014/main" id="{D327C35D-1177-41EC-A9C1-7D4F18F805BA}"/>
              </a:ext>
            </a:extLst>
          </p:cNvPr>
          <p:cNvSpPr txBox="1"/>
          <p:nvPr/>
        </p:nvSpPr>
        <p:spPr>
          <a:xfrm>
            <a:off x="1925225" y="24682449"/>
            <a:ext cx="6354381" cy="1505347"/>
          </a:xfrm>
          <a:prstGeom prst="rect">
            <a:avLst/>
          </a:prstGeom>
          <a:solidFill>
            <a:schemeClr val="bg1"/>
          </a:solidFill>
        </p:spPr>
        <p:txBody>
          <a:bodyPr wrap="square" rtlCol="0">
            <a:spAutoFit/>
          </a:bodyPr>
          <a:lstStyle/>
          <a:p>
            <a:pPr algn="ctr"/>
            <a:r>
              <a:rPr lang="en-US" sz="6600" b="1" dirty="0">
                <a:solidFill>
                  <a:srgbClr val="663399"/>
                </a:solidFill>
                <a:latin typeface="Arial Narrow" panose="020B0606020202030204" pitchFamily="34" charset="0"/>
                <a:cs typeface="Arial" panose="020B0604020202020204" pitchFamily="34" charset="0"/>
              </a:rPr>
              <a:t>PHARMACOLOGY</a:t>
            </a:r>
          </a:p>
        </p:txBody>
      </p:sp>
      <p:sp>
        <p:nvSpPr>
          <p:cNvPr id="68" name="Retângulo: Cantos Arredondados 67">
            <a:extLst>
              <a:ext uri="{FF2B5EF4-FFF2-40B4-BE49-F238E27FC236}">
                <a16:creationId xmlns:a16="http://schemas.microsoft.com/office/drawing/2014/main" id="{61C0479B-C53C-41F5-BCE2-5D3EAFE39A09}"/>
              </a:ext>
            </a:extLst>
          </p:cNvPr>
          <p:cNvSpPr/>
          <p:nvPr/>
        </p:nvSpPr>
        <p:spPr>
          <a:xfrm>
            <a:off x="15180488" y="10403557"/>
            <a:ext cx="13843373" cy="11459493"/>
          </a:xfrm>
          <a:prstGeom prst="roundRect">
            <a:avLst>
              <a:gd name="adj" fmla="val 2727"/>
            </a:avLst>
          </a:prstGeom>
          <a:noFill/>
          <a:ln w="381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Retângulo: Cantos Arredondados 4">
            <a:extLst>
              <a:ext uri="{FF2B5EF4-FFF2-40B4-BE49-F238E27FC236}">
                <a16:creationId xmlns:a16="http://schemas.microsoft.com/office/drawing/2014/main" id="{9DF8C0F0-93FC-4504-9360-2F7746EEBB47}"/>
              </a:ext>
            </a:extLst>
          </p:cNvPr>
          <p:cNvSpPr/>
          <p:nvPr/>
        </p:nvSpPr>
        <p:spPr>
          <a:xfrm>
            <a:off x="1471612" y="10379045"/>
            <a:ext cx="13483314" cy="14321367"/>
          </a:xfrm>
          <a:prstGeom prst="roundRect">
            <a:avLst>
              <a:gd name="adj" fmla="val 2727"/>
            </a:avLst>
          </a:prstGeom>
          <a:noFill/>
          <a:ln w="381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6" name="CaixaDeTexto 65">
            <a:extLst>
              <a:ext uri="{FF2B5EF4-FFF2-40B4-BE49-F238E27FC236}">
                <a16:creationId xmlns:a16="http://schemas.microsoft.com/office/drawing/2014/main" id="{1B27ACCD-479F-48BA-A892-8B9337B9ED67}"/>
              </a:ext>
            </a:extLst>
          </p:cNvPr>
          <p:cNvSpPr txBox="1"/>
          <p:nvPr/>
        </p:nvSpPr>
        <p:spPr>
          <a:xfrm>
            <a:off x="15627302" y="9899650"/>
            <a:ext cx="6306608" cy="1107996"/>
          </a:xfrm>
          <a:prstGeom prst="rect">
            <a:avLst/>
          </a:prstGeom>
          <a:solidFill>
            <a:schemeClr val="bg1"/>
          </a:solidFill>
          <a:ln>
            <a:noFill/>
          </a:ln>
        </p:spPr>
        <p:txBody>
          <a:bodyPr wrap="square" rtlCol="0">
            <a:spAutoFit/>
          </a:bodyPr>
          <a:lstStyle/>
          <a:p>
            <a:r>
              <a:rPr lang="en-US" sz="6600" b="1" dirty="0">
                <a:solidFill>
                  <a:srgbClr val="663399"/>
                </a:solidFill>
                <a:latin typeface="Arial Narrow" panose="020B0606020202030204" pitchFamily="34" charset="0"/>
                <a:cs typeface="Arial" panose="020B0604020202020204" pitchFamily="34" charset="0"/>
              </a:rPr>
              <a:t>PHARMACOLOGY</a:t>
            </a:r>
          </a:p>
        </p:txBody>
      </p:sp>
      <p:sp>
        <p:nvSpPr>
          <p:cNvPr id="2" name="Title 1"/>
          <p:cNvSpPr>
            <a:spLocks noGrp="1"/>
          </p:cNvSpPr>
          <p:nvPr>
            <p:ph type="title"/>
          </p:nvPr>
        </p:nvSpPr>
        <p:spPr>
          <a:xfrm>
            <a:off x="4412456" y="1146164"/>
            <a:ext cx="21450300" cy="1819286"/>
          </a:xfrm>
        </p:spPr>
        <p:txBody>
          <a:bodyPr>
            <a:noAutofit/>
          </a:bodyPr>
          <a:lstStyle/>
          <a:p>
            <a:r>
              <a:rPr lang="en-US" sz="6000" b="1" dirty="0">
                <a:latin typeface="Arial Narrow" panose="020B0606020202030204" pitchFamily="34" charset="0"/>
              </a:rPr>
              <a:t>Synthesis, pharmacological, and biological evaluation of pyridine-based MIF‑1 peptidomimetics as positive allosteric modulators of D</a:t>
            </a:r>
            <a:r>
              <a:rPr lang="en-US" sz="6000" b="1" baseline="-25000" dirty="0">
                <a:latin typeface="Arial Narrow" panose="020B0606020202030204" pitchFamily="34" charset="0"/>
              </a:rPr>
              <a:t>2</a:t>
            </a:r>
            <a:r>
              <a:rPr lang="en-US" sz="6000" b="1" dirty="0">
                <a:latin typeface="Arial Narrow" panose="020B0606020202030204" pitchFamily="34" charset="0"/>
              </a:rPr>
              <a:t>R</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pic>
        <p:nvPicPr>
          <p:cNvPr id="21" name="Imagem 20">
            <a:extLst>
              <a:ext uri="{FF2B5EF4-FFF2-40B4-BE49-F238E27FC236}">
                <a16:creationId xmlns:a16="http://schemas.microsoft.com/office/drawing/2014/main" id="{7A29693C-8D4B-4414-A1E0-39D44C286B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5390" y="676629"/>
            <a:ext cx="3240000" cy="3240000"/>
          </a:xfrm>
          <a:prstGeom prst="rect">
            <a:avLst/>
          </a:prstGeom>
        </p:spPr>
      </p:pic>
      <p:pic>
        <p:nvPicPr>
          <p:cNvPr id="28" name="Picture 322" descr="Related image">
            <a:extLst>
              <a:ext uri="{FF2B5EF4-FFF2-40B4-BE49-F238E27FC236}">
                <a16:creationId xmlns:a16="http://schemas.microsoft.com/office/drawing/2014/main" id="{8047B9AB-51FC-4C05-9A0B-DDA92F28A6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1594" y="1018542"/>
            <a:ext cx="2335850" cy="233585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0B6E8CB7-7E57-46C4-ADB4-E2A62B6312C2}"/>
              </a:ext>
            </a:extLst>
          </p:cNvPr>
          <p:cNvSpPr/>
          <p:nvPr/>
        </p:nvSpPr>
        <p:spPr>
          <a:xfrm>
            <a:off x="1598875" y="6499463"/>
            <a:ext cx="22530332" cy="3323987"/>
          </a:xfrm>
          <a:prstGeom prst="rect">
            <a:avLst/>
          </a:prstGeom>
        </p:spPr>
        <p:txBody>
          <a:bodyPr wrap="square">
            <a:spAutoFit/>
          </a:bodyPr>
          <a:lstStyle/>
          <a:p>
            <a:pPr indent="450000" algn="just">
              <a:spcBef>
                <a:spcPts val="600"/>
              </a:spcBef>
              <a:spcAft>
                <a:spcPts val="600"/>
              </a:spcAft>
            </a:pPr>
            <a:r>
              <a:rPr lang="en-US" sz="3000" dirty="0">
                <a:latin typeface="Arial" panose="020B0604020202020204" pitchFamily="34" charset="0"/>
                <a:cs typeface="Arial" panose="020B0604020202020204" pitchFamily="34" charset="0"/>
              </a:rPr>
              <a:t>In the last few decades, investigators deal with synthesizing structurally modified peptides in order to improve the stability and biological activity of these compounds, with the aim of obtaining new potential pharmaceuticals.</a:t>
            </a:r>
            <a:r>
              <a:rPr lang="en-US" sz="3000" baseline="30000" dirty="0">
                <a:latin typeface="Arial" panose="020B0604020202020204" pitchFamily="34" charset="0"/>
                <a:cs typeface="Arial" panose="020B0604020202020204" pitchFamily="34" charset="0"/>
              </a:rPr>
              <a:t> </a:t>
            </a:r>
            <a:r>
              <a:rPr lang="en-GB" sz="3000" dirty="0">
                <a:latin typeface="Arial" panose="020B0604020202020204" pitchFamily="34" charset="0"/>
                <a:cs typeface="Arial" panose="020B0604020202020204" pitchFamily="34" charset="0"/>
              </a:rPr>
              <a:t>This project describes the synthesis, pharmacological and biological evaluation of new class of mimetic compounds for neuropeptide MIF-1 (</a:t>
            </a:r>
            <a:r>
              <a:rPr lang="en-GB" sz="2400" dirty="0">
                <a:latin typeface="Arial" panose="020B0604020202020204" pitchFamily="34" charset="0"/>
                <a:cs typeface="Arial" panose="020B0604020202020204" pitchFamily="34" charset="0"/>
              </a:rPr>
              <a:t>L</a:t>
            </a:r>
            <a:r>
              <a:rPr lang="en-GB" sz="3000" dirty="0">
                <a:latin typeface="Arial" panose="020B0604020202020204" pitchFamily="34" charset="0"/>
                <a:cs typeface="Arial" panose="020B0604020202020204" pitchFamily="34" charset="0"/>
              </a:rPr>
              <a:t>-prolyl-</a:t>
            </a:r>
            <a:r>
              <a:rPr lang="en-GB" sz="2400" dirty="0">
                <a:latin typeface="Arial" panose="020B0604020202020204" pitchFamily="34" charset="0"/>
                <a:cs typeface="Arial" panose="020B0604020202020204" pitchFamily="34" charset="0"/>
              </a:rPr>
              <a:t>L</a:t>
            </a:r>
            <a:r>
              <a:rPr lang="en-GB" sz="3000" dirty="0">
                <a:latin typeface="Arial" panose="020B0604020202020204" pitchFamily="34" charset="0"/>
                <a:cs typeface="Arial" panose="020B0604020202020204" pitchFamily="34" charset="0"/>
              </a:rPr>
              <a:t>-</a:t>
            </a:r>
            <a:r>
              <a:rPr lang="en-GB" sz="3000" dirty="0" err="1">
                <a:latin typeface="Arial" panose="020B0604020202020204" pitchFamily="34" charset="0"/>
                <a:cs typeface="Arial" panose="020B0604020202020204" pitchFamily="34" charset="0"/>
              </a:rPr>
              <a:t>leucylglycinamide</a:t>
            </a:r>
            <a:r>
              <a:rPr lang="en-GB" sz="3000" dirty="0">
                <a:latin typeface="Arial" panose="020B0604020202020204" pitchFamily="34" charset="0"/>
                <a:cs typeface="Arial" panose="020B0604020202020204" pitchFamily="34" charset="0"/>
              </a:rPr>
              <a:t>) which perform important roles in central nervous system. The main objective was to explore the replacement of </a:t>
            </a:r>
            <a:r>
              <a:rPr lang="en-GB" sz="2400" dirty="0">
                <a:latin typeface="Arial" panose="020B0604020202020204" pitchFamily="34" charset="0"/>
                <a:cs typeface="Arial" panose="020B0604020202020204" pitchFamily="34" charset="0"/>
              </a:rPr>
              <a:t>L</a:t>
            </a:r>
            <a:r>
              <a:rPr lang="en-GB" sz="3000" dirty="0">
                <a:latin typeface="Arial" panose="020B0604020202020204" pitchFamily="34" charset="0"/>
                <a:cs typeface="Arial" panose="020B0604020202020204" pitchFamily="34" charset="0"/>
              </a:rPr>
              <a:t>-proline by heteroaromatic system such as picolinic acid (</a:t>
            </a:r>
            <a:r>
              <a:rPr lang="en-GB" sz="3000" b="1" dirty="0">
                <a:latin typeface="Arial" panose="020B0604020202020204" pitchFamily="34" charset="0"/>
                <a:cs typeface="Arial" panose="020B0604020202020204" pitchFamily="34" charset="0"/>
              </a:rPr>
              <a:t>1</a:t>
            </a:r>
            <a:r>
              <a:rPr lang="en-GB" sz="3000" dirty="0">
                <a:latin typeface="Arial" panose="020B0604020202020204" pitchFamily="34" charset="0"/>
                <a:cs typeface="Arial" panose="020B0604020202020204" pitchFamily="34" charset="0"/>
              </a:rPr>
              <a:t>), which is naturally synthesized in the body from </a:t>
            </a:r>
            <a:r>
              <a:rPr lang="en-GB" sz="2400" dirty="0">
                <a:latin typeface="Arial" panose="020B0604020202020204" pitchFamily="34" charset="0"/>
                <a:cs typeface="Arial" panose="020B0604020202020204" pitchFamily="34" charset="0"/>
              </a:rPr>
              <a:t>L</a:t>
            </a:r>
            <a:r>
              <a:rPr lang="en-GB" sz="3000" dirty="0">
                <a:latin typeface="Arial" panose="020B0604020202020204" pitchFamily="34" charset="0"/>
                <a:cs typeface="Arial" panose="020B0604020202020204" pitchFamily="34" charset="0"/>
              </a:rPr>
              <a:t>-tryptophan (TRP). Picolinic acid plays an important neuroprotective role since it protects against quinolinic acid, and kainic acid, inductors of neurotoxicity in the brain, which may contribute for the design of potent peptidomimetics with intrinsic neuroprotection.</a:t>
            </a:r>
            <a:endParaRPr lang="en-GB" sz="3000" dirty="0">
              <a:solidFill>
                <a:schemeClr val="tx2">
                  <a:lumMod val="50000"/>
                </a:schemeClr>
              </a:solidFill>
              <a:latin typeface="Arial" panose="020B0604020202020204" pitchFamily="34" charset="0"/>
              <a:cs typeface="Arial" panose="020B0604020202020204" pitchFamily="34" charset="0"/>
            </a:endParaRPr>
          </a:p>
        </p:txBody>
      </p:sp>
      <p:graphicFrame>
        <p:nvGraphicFramePr>
          <p:cNvPr id="29" name="Objeto 28">
            <a:extLst>
              <a:ext uri="{FF2B5EF4-FFF2-40B4-BE49-F238E27FC236}">
                <a16:creationId xmlns:a16="http://schemas.microsoft.com/office/drawing/2014/main" id="{29C64525-FDD9-4079-ABD6-72233186412C}"/>
              </a:ext>
            </a:extLst>
          </p:cNvPr>
          <p:cNvGraphicFramePr>
            <a:graphicFrameLocks noChangeAspect="1"/>
          </p:cNvGraphicFramePr>
          <p:nvPr>
            <p:extLst>
              <p:ext uri="{D42A27DB-BD31-4B8C-83A1-F6EECF244321}">
                <p14:modId xmlns:p14="http://schemas.microsoft.com/office/powerpoint/2010/main" val="292856947"/>
              </p:ext>
            </p:extLst>
          </p:nvPr>
        </p:nvGraphicFramePr>
        <p:xfrm>
          <a:off x="2771636" y="13557250"/>
          <a:ext cx="10812208" cy="9896759"/>
        </p:xfrm>
        <a:graphic>
          <a:graphicData uri="http://schemas.openxmlformats.org/presentationml/2006/ole">
            <mc:AlternateContent xmlns:mc="http://schemas.openxmlformats.org/markup-compatibility/2006">
              <mc:Choice xmlns:v="urn:schemas-microsoft-com:vml" Requires="v">
                <p:oleObj spid="_x0000_s1203" name="CS ChemDraw Drawing" r:id="rId7" imgW="5162550" imgH="4772025" progId="ChemDraw.Document.6.0">
                  <p:embed/>
                </p:oleObj>
              </mc:Choice>
              <mc:Fallback>
                <p:oleObj name="CS ChemDraw Drawing" r:id="rId7" imgW="5162550" imgH="4772025" progId="ChemDraw.Document.6.0">
                  <p:embed/>
                  <p:pic>
                    <p:nvPicPr>
                      <p:cNvPr id="6" name="Objeto 5">
                        <a:extLst>
                          <a:ext uri="{FF2B5EF4-FFF2-40B4-BE49-F238E27FC236}">
                            <a16:creationId xmlns:a16="http://schemas.microsoft.com/office/drawing/2014/main" id="{9255DC0F-E53B-4C6B-9427-F459112345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636" y="13557250"/>
                        <a:ext cx="10812208" cy="9896759"/>
                      </a:xfrm>
                      <a:prstGeom prst="rect">
                        <a:avLst/>
                      </a:prstGeom>
                      <a:noFill/>
                    </p:spPr>
                  </p:pic>
                </p:oleObj>
              </mc:Fallback>
            </mc:AlternateContent>
          </a:graphicData>
        </a:graphic>
      </p:graphicFrame>
      <p:sp>
        <p:nvSpPr>
          <p:cNvPr id="30" name="object 2">
            <a:extLst>
              <a:ext uri="{FF2B5EF4-FFF2-40B4-BE49-F238E27FC236}">
                <a16:creationId xmlns:a16="http://schemas.microsoft.com/office/drawing/2014/main" id="{FA590671-29F1-478F-87F0-F388D2258191}"/>
              </a:ext>
            </a:extLst>
          </p:cNvPr>
          <p:cNvSpPr txBox="1"/>
          <p:nvPr/>
        </p:nvSpPr>
        <p:spPr>
          <a:xfrm>
            <a:off x="1513760" y="37712650"/>
            <a:ext cx="27276063" cy="1523825"/>
          </a:xfrm>
          <a:prstGeom prst="rect">
            <a:avLst/>
          </a:prstGeom>
        </p:spPr>
        <p:txBody>
          <a:bodyPr vert="horz" wrap="square" lIns="0" tIns="152728" rIns="0" bIns="0" rtlCol="0">
            <a:spAutoFit/>
          </a:bodyPr>
          <a:lstStyle/>
          <a:p>
            <a:pPr marL="27032" algn="just">
              <a:spcBef>
                <a:spcPts val="1203"/>
              </a:spcBef>
            </a:pPr>
            <a:r>
              <a:rPr sz="3600" b="1" spc="32" dirty="0">
                <a:latin typeface="Arial"/>
                <a:cs typeface="Arial"/>
              </a:rPr>
              <a:t>Acknowledgements</a:t>
            </a:r>
            <a:endParaRPr sz="3600" dirty="0">
              <a:latin typeface="Arial"/>
              <a:cs typeface="Arial"/>
            </a:endParaRPr>
          </a:p>
          <a:p>
            <a:pPr marL="27032" algn="just">
              <a:spcBef>
                <a:spcPts val="639"/>
              </a:spcBef>
            </a:pPr>
            <a:r>
              <a:rPr lang="pt-PT" sz="2400" dirty="0" err="1">
                <a:latin typeface="Arial"/>
                <a:cs typeface="Arial"/>
              </a:rPr>
              <a:t>This</a:t>
            </a:r>
            <a:r>
              <a:rPr lang="pt-PT" sz="2400" dirty="0">
                <a:latin typeface="Arial"/>
                <a:cs typeface="Arial"/>
              </a:rPr>
              <a:t> research </a:t>
            </a:r>
            <a:r>
              <a:rPr lang="pt-PT" sz="2400" dirty="0" err="1">
                <a:latin typeface="Arial"/>
                <a:cs typeface="Arial"/>
              </a:rPr>
              <a:t>was</a:t>
            </a:r>
            <a:r>
              <a:rPr lang="pt-PT" sz="2400" dirty="0">
                <a:latin typeface="Arial"/>
                <a:cs typeface="Arial"/>
              </a:rPr>
              <a:t> </a:t>
            </a:r>
            <a:r>
              <a:rPr lang="pt-PT" sz="2400" dirty="0" err="1">
                <a:latin typeface="Arial"/>
                <a:cs typeface="Arial"/>
              </a:rPr>
              <a:t>funded</a:t>
            </a:r>
            <a:r>
              <a:rPr lang="pt-PT" sz="2400" dirty="0">
                <a:latin typeface="Arial"/>
                <a:cs typeface="Arial"/>
              </a:rPr>
              <a:t> </a:t>
            </a:r>
            <a:r>
              <a:rPr lang="pt-PT" sz="2400" dirty="0" err="1">
                <a:latin typeface="Arial"/>
                <a:cs typeface="Arial"/>
              </a:rPr>
              <a:t>by</a:t>
            </a:r>
            <a:r>
              <a:rPr lang="pt-PT" sz="2400" dirty="0">
                <a:latin typeface="Arial"/>
                <a:cs typeface="Arial"/>
              </a:rPr>
              <a:t> Fundação para a Ciência e Tecnologia (FCT, Portugal), </a:t>
            </a:r>
            <a:r>
              <a:rPr lang="pt-PT" sz="2400" dirty="0" err="1">
                <a:latin typeface="Arial"/>
                <a:cs typeface="Arial"/>
              </a:rPr>
              <a:t>through</a:t>
            </a:r>
            <a:r>
              <a:rPr lang="pt-PT" sz="2400" dirty="0">
                <a:latin typeface="Arial"/>
                <a:cs typeface="Arial"/>
              </a:rPr>
              <a:t> </a:t>
            </a:r>
            <a:r>
              <a:rPr lang="pt-PT" sz="2400" dirty="0" err="1">
                <a:latin typeface="Arial"/>
                <a:cs typeface="Arial"/>
              </a:rPr>
              <a:t>grant</a:t>
            </a:r>
            <a:r>
              <a:rPr lang="pt-PT" sz="2400" dirty="0">
                <a:latin typeface="Arial"/>
                <a:cs typeface="Arial"/>
              </a:rPr>
              <a:t> UIDB/50006/2020 (to LAQV-REQUIMTE Research </a:t>
            </a:r>
            <a:r>
              <a:rPr lang="pt-PT" sz="2400" dirty="0" err="1">
                <a:latin typeface="Arial"/>
                <a:cs typeface="Arial"/>
              </a:rPr>
              <a:t>Unit</a:t>
            </a:r>
            <a:r>
              <a:rPr lang="pt-PT" sz="2400" dirty="0">
                <a:latin typeface="Arial"/>
                <a:cs typeface="Arial"/>
              </a:rPr>
              <a:t>). IESD </a:t>
            </a:r>
            <a:r>
              <a:rPr lang="pt-PT" sz="2400" dirty="0" err="1">
                <a:latin typeface="Arial"/>
                <a:cs typeface="Arial"/>
              </a:rPr>
              <a:t>thanks</a:t>
            </a:r>
            <a:r>
              <a:rPr lang="pt-PT" sz="2400" dirty="0">
                <a:latin typeface="Arial"/>
                <a:cs typeface="Arial"/>
              </a:rPr>
              <a:t> FCT for </a:t>
            </a:r>
            <a:r>
              <a:rPr lang="pt-PT" sz="2400" dirty="0" err="1">
                <a:latin typeface="Arial"/>
                <a:cs typeface="Arial"/>
              </a:rPr>
              <a:t>the</a:t>
            </a:r>
            <a:r>
              <a:rPr lang="pt-PT" sz="2400" dirty="0">
                <a:latin typeface="Arial"/>
                <a:cs typeface="Arial"/>
              </a:rPr>
              <a:t> </a:t>
            </a:r>
            <a:r>
              <a:rPr lang="pt-PT" sz="2400" dirty="0" err="1">
                <a:latin typeface="Arial"/>
                <a:cs typeface="Arial"/>
              </a:rPr>
              <a:t>doctoral</a:t>
            </a:r>
            <a:r>
              <a:rPr lang="pt-PT" sz="2400" dirty="0">
                <a:latin typeface="Arial"/>
                <a:cs typeface="Arial"/>
              </a:rPr>
              <a:t> </a:t>
            </a:r>
            <a:r>
              <a:rPr lang="pt-PT" sz="2400" dirty="0" err="1">
                <a:latin typeface="Arial"/>
                <a:cs typeface="Arial"/>
              </a:rPr>
              <a:t>grant</a:t>
            </a:r>
            <a:r>
              <a:rPr lang="pt-PT" sz="2400" dirty="0">
                <a:latin typeface="Arial"/>
                <a:cs typeface="Arial"/>
              </a:rPr>
              <a:t> SFRH/BD/93632/2013.</a:t>
            </a:r>
            <a:endParaRPr sz="2400" dirty="0">
              <a:latin typeface="Arial"/>
              <a:cs typeface="Arial"/>
            </a:endParaRPr>
          </a:p>
        </p:txBody>
      </p:sp>
      <p:sp>
        <p:nvSpPr>
          <p:cNvPr id="6" name="Retângulo 5">
            <a:extLst>
              <a:ext uri="{FF2B5EF4-FFF2-40B4-BE49-F238E27FC236}">
                <a16:creationId xmlns:a16="http://schemas.microsoft.com/office/drawing/2014/main" id="{0EB1B5F6-A89E-44CE-8572-EFFCFFF53134}"/>
              </a:ext>
            </a:extLst>
          </p:cNvPr>
          <p:cNvSpPr/>
          <p:nvPr/>
        </p:nvSpPr>
        <p:spPr>
          <a:xfrm>
            <a:off x="1600200" y="35002728"/>
            <a:ext cx="27161254" cy="2862322"/>
          </a:xfrm>
          <a:prstGeom prst="rect">
            <a:avLst/>
          </a:prstGeom>
        </p:spPr>
        <p:txBody>
          <a:bodyPr wrap="square">
            <a:spAutoFit/>
          </a:bodyPr>
          <a:lstStyle/>
          <a:p>
            <a:pPr algn="just"/>
            <a:r>
              <a:rPr lang="en-GB" sz="3000" dirty="0">
                <a:latin typeface="Arial" panose="020B0604020202020204" pitchFamily="34" charset="0"/>
                <a:cs typeface="Arial" panose="020B0604020202020204" pitchFamily="34" charset="0"/>
              </a:rPr>
              <a:t>The pharmacological data obtained from binding and functional assays on human D</a:t>
            </a:r>
            <a:r>
              <a:rPr lang="en-GB" sz="3000" baseline="-25000" dirty="0">
                <a:latin typeface="Arial" panose="020B0604020202020204" pitchFamily="34" charset="0"/>
                <a:cs typeface="Arial" panose="020B0604020202020204" pitchFamily="34" charset="0"/>
              </a:rPr>
              <a:t>2</a:t>
            </a:r>
            <a:r>
              <a:rPr lang="en-GB" sz="3000" dirty="0">
                <a:latin typeface="Arial" panose="020B0604020202020204" pitchFamily="34" charset="0"/>
                <a:cs typeface="Arial" panose="020B0604020202020204" pitchFamily="34" charset="0"/>
              </a:rPr>
              <a:t>R shows that peptidomimetic </a:t>
            </a:r>
            <a:r>
              <a:rPr lang="en-GB" sz="3000" b="1" dirty="0">
                <a:latin typeface="Arial" panose="020B0604020202020204" pitchFamily="34" charset="0"/>
                <a:cs typeface="Arial" panose="020B0604020202020204" pitchFamily="34" charset="0"/>
              </a:rPr>
              <a:t>6b</a:t>
            </a:r>
            <a:r>
              <a:rPr lang="en-GB" sz="3000" dirty="0">
                <a:latin typeface="Arial" panose="020B0604020202020204" pitchFamily="34" charset="0"/>
                <a:cs typeface="Arial" panose="020B0604020202020204" pitchFamily="34" charset="0"/>
              </a:rPr>
              <a:t> acts as a positive allosteric modulator of D</a:t>
            </a:r>
            <a:r>
              <a:rPr lang="en-GB" sz="3000" baseline="-25000" dirty="0">
                <a:latin typeface="Arial" panose="020B0604020202020204" pitchFamily="34" charset="0"/>
                <a:cs typeface="Arial" panose="020B0604020202020204" pitchFamily="34" charset="0"/>
              </a:rPr>
              <a:t>2</a:t>
            </a:r>
            <a:r>
              <a:rPr lang="en-GB" sz="3000" dirty="0">
                <a:latin typeface="Arial" panose="020B0604020202020204" pitchFamily="34" charset="0"/>
                <a:cs typeface="Arial" panose="020B0604020202020204" pitchFamily="34" charset="0"/>
              </a:rPr>
              <a:t>R. The absence of the postulated C-terminal carboxamide pharmacophore and the minimization energy performed for </a:t>
            </a:r>
            <a:r>
              <a:rPr lang="en-GB" sz="3000" b="1" dirty="0">
                <a:latin typeface="Arial" panose="020B0604020202020204" pitchFamily="34" charset="0"/>
                <a:cs typeface="Arial" panose="020B0604020202020204" pitchFamily="34" charset="0"/>
              </a:rPr>
              <a:t>6b</a:t>
            </a:r>
            <a:r>
              <a:rPr lang="en-GB" sz="3000" dirty="0">
                <a:latin typeface="Arial" panose="020B0604020202020204" pitchFamily="34" charset="0"/>
                <a:cs typeface="Arial" panose="020B0604020202020204" pitchFamily="34" charset="0"/>
              </a:rPr>
              <a:t> indicates that it cannot adopt the postulated type-II β-turn </a:t>
            </a:r>
            <a:r>
              <a:rPr lang="en-GB" sz="3000" dirty="0" err="1">
                <a:latin typeface="Arial" panose="020B0604020202020204" pitchFamily="34" charset="0"/>
                <a:cs typeface="Arial" panose="020B0604020202020204" pitchFamily="34" charset="0"/>
              </a:rPr>
              <a:t>bioconformation</a:t>
            </a:r>
            <a:r>
              <a:rPr lang="en-GB" sz="3000" dirty="0">
                <a:latin typeface="Arial" panose="020B0604020202020204" pitchFamily="34" charset="0"/>
                <a:cs typeface="Arial" panose="020B0604020202020204" pitchFamily="34" charset="0"/>
              </a:rPr>
              <a:t>. This finding suggests that heteroaromatic scaffolds at prolyl position of MIF-1 may have a significant impact in the folding of the these </a:t>
            </a:r>
            <a:r>
              <a:rPr lang="en-GB" sz="3000" dirty="0" err="1">
                <a:latin typeface="Arial" panose="020B0604020202020204" pitchFamily="34" charset="0"/>
                <a:cs typeface="Arial" panose="020B0604020202020204" pitchFamily="34" charset="0"/>
              </a:rPr>
              <a:t>tripeptidomimetics</a:t>
            </a:r>
            <a:r>
              <a:rPr lang="en-GB" sz="3000" dirty="0">
                <a:latin typeface="Arial" panose="020B0604020202020204" pitchFamily="34" charset="0"/>
                <a:cs typeface="Arial" panose="020B0604020202020204" pitchFamily="34" charset="0"/>
              </a:rPr>
              <a:t>, inducing an extended conformation rather than type-II β-turn. </a:t>
            </a:r>
          </a:p>
          <a:p>
            <a:pPr algn="just"/>
            <a:r>
              <a:rPr lang="en-GB" sz="3000" dirty="0">
                <a:latin typeface="Arial" panose="020B0604020202020204" pitchFamily="34" charset="0"/>
                <a:cs typeface="Arial" panose="020B0604020202020204" pitchFamily="34" charset="0"/>
              </a:rPr>
              <a:t>Overall, the pharmacological and toxicological profile of peptidomimetic </a:t>
            </a:r>
            <a:r>
              <a:rPr lang="en-GB" sz="3000" b="1" dirty="0">
                <a:latin typeface="Arial" panose="020B0604020202020204" pitchFamily="34" charset="0"/>
                <a:cs typeface="Arial" panose="020B0604020202020204" pitchFamily="34" charset="0"/>
              </a:rPr>
              <a:t>6b</a:t>
            </a:r>
            <a:r>
              <a:rPr lang="en-GB" sz="3000" dirty="0">
                <a:latin typeface="Arial" panose="020B0604020202020204" pitchFamily="34" charset="0"/>
                <a:cs typeface="Arial" panose="020B0604020202020204" pitchFamily="34" charset="0"/>
              </a:rPr>
              <a:t> and its structural simplicity makes it a potential lead compound for further development and optimization of novel potent MIF-1 analogues.</a:t>
            </a:r>
            <a:endParaRPr lang="pt-PT" sz="3000" dirty="0">
              <a:latin typeface="Arial" panose="020B0604020202020204" pitchFamily="34" charset="0"/>
              <a:cs typeface="Arial" panose="020B0604020202020204" pitchFamily="34" charset="0"/>
            </a:endParaRPr>
          </a:p>
        </p:txBody>
      </p:sp>
      <p:graphicFrame>
        <p:nvGraphicFramePr>
          <p:cNvPr id="31" name="Objeto 30">
            <a:extLst>
              <a:ext uri="{FF2B5EF4-FFF2-40B4-BE49-F238E27FC236}">
                <a16:creationId xmlns:a16="http://schemas.microsoft.com/office/drawing/2014/main" id="{E898F8AB-8DE3-4FAB-ABCB-C747C9BCDD56}"/>
              </a:ext>
            </a:extLst>
          </p:cNvPr>
          <p:cNvGraphicFramePr>
            <a:graphicFrameLocks noChangeAspect="1"/>
          </p:cNvGraphicFramePr>
          <p:nvPr>
            <p:extLst>
              <p:ext uri="{D42A27DB-BD31-4B8C-83A1-F6EECF244321}">
                <p14:modId xmlns:p14="http://schemas.microsoft.com/office/powerpoint/2010/main" val="2023662354"/>
              </p:ext>
            </p:extLst>
          </p:nvPr>
        </p:nvGraphicFramePr>
        <p:xfrm>
          <a:off x="24129207" y="6470650"/>
          <a:ext cx="4735553" cy="2950173"/>
        </p:xfrm>
        <a:graphic>
          <a:graphicData uri="http://schemas.openxmlformats.org/presentationml/2006/ole">
            <mc:AlternateContent xmlns:mc="http://schemas.openxmlformats.org/markup-compatibility/2006">
              <mc:Choice xmlns:v="urn:schemas-microsoft-com:vml" Requires="v">
                <p:oleObj spid="_x0000_s1204" name="CS ChemDraw Drawing" r:id="rId9" imgW="1574216" imgH="980680" progId="ChemDraw.Document.6.0">
                  <p:embed/>
                </p:oleObj>
              </mc:Choice>
              <mc:Fallback>
                <p:oleObj name="CS ChemDraw Drawing" r:id="rId9" imgW="1574216" imgH="980680" progId="ChemDraw.Document.6.0">
                  <p:embed/>
                  <p:pic>
                    <p:nvPicPr>
                      <p:cNvPr id="29" name="Objeto 28">
                        <a:extLst>
                          <a:ext uri="{FF2B5EF4-FFF2-40B4-BE49-F238E27FC236}">
                            <a16:creationId xmlns:a16="http://schemas.microsoft.com/office/drawing/2014/main" id="{9D4A37FA-90EC-4A50-B97E-750E3C22B506}"/>
                          </a:ext>
                        </a:extLst>
                      </p:cNvPr>
                      <p:cNvPicPr/>
                      <p:nvPr/>
                    </p:nvPicPr>
                    <p:blipFill>
                      <a:blip r:embed="rId10"/>
                      <a:stretch>
                        <a:fillRect/>
                      </a:stretch>
                    </p:blipFill>
                    <p:spPr>
                      <a:xfrm>
                        <a:off x="24129207" y="6470650"/>
                        <a:ext cx="4735553" cy="2950173"/>
                      </a:xfrm>
                      <a:prstGeom prst="rect">
                        <a:avLst/>
                      </a:prstGeom>
                    </p:spPr>
                  </p:pic>
                </p:oleObj>
              </mc:Fallback>
            </mc:AlternateContent>
          </a:graphicData>
        </a:graphic>
      </p:graphicFrame>
      <p:sp>
        <p:nvSpPr>
          <p:cNvPr id="33" name="object 190">
            <a:extLst>
              <a:ext uri="{FF2B5EF4-FFF2-40B4-BE49-F238E27FC236}">
                <a16:creationId xmlns:a16="http://schemas.microsoft.com/office/drawing/2014/main" id="{805E577E-7A31-4298-B580-37FE6FB6CCD9}"/>
              </a:ext>
            </a:extLst>
          </p:cNvPr>
          <p:cNvSpPr txBox="1"/>
          <p:nvPr/>
        </p:nvSpPr>
        <p:spPr>
          <a:xfrm>
            <a:off x="1598875" y="23571474"/>
            <a:ext cx="13157731" cy="958576"/>
          </a:xfrm>
          <a:prstGeom prst="rect">
            <a:avLst/>
          </a:prstGeom>
          <a:noFill/>
          <a:ln w="4294">
            <a:noFill/>
          </a:ln>
        </p:spPr>
        <p:txBody>
          <a:bodyPr vert="horz" wrap="square" lIns="0" tIns="36492" rIns="0" bIns="0" rtlCol="0">
            <a:spAutoFit/>
          </a:bodyPr>
          <a:lstStyle/>
          <a:p>
            <a:pPr marL="90557" marR="72986" algn="just">
              <a:lnSpc>
                <a:spcPct val="102099"/>
              </a:lnSpc>
              <a:spcBef>
                <a:spcPts val="287"/>
              </a:spcBef>
            </a:pPr>
            <a:r>
              <a:rPr sz="2000" b="1" spc="21" dirty="0">
                <a:latin typeface="Arial" panose="020B0604020202020204" pitchFamily="34" charset="0"/>
                <a:cs typeface="Arial" panose="020B0604020202020204" pitchFamily="34" charset="0"/>
              </a:rPr>
              <a:t>Scheme </a:t>
            </a:r>
            <a:r>
              <a:rPr sz="2000" b="1" spc="11" dirty="0">
                <a:latin typeface="Arial" panose="020B0604020202020204" pitchFamily="34" charset="0"/>
                <a:cs typeface="Arial" panose="020B0604020202020204" pitchFamily="34" charset="0"/>
              </a:rPr>
              <a:t>1</a:t>
            </a:r>
            <a:r>
              <a:rPr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Synthesis</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of</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picolinoyl-based</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peptidomimetics</a:t>
            </a:r>
            <a:r>
              <a:rPr lang="pt-PT" sz="2000" spc="11" dirty="0">
                <a:latin typeface="Arial" panose="020B0604020202020204" pitchFamily="34" charset="0"/>
                <a:cs typeface="Arial" panose="020B0604020202020204" pitchFamily="34" charset="0"/>
              </a:rPr>
              <a:t> </a:t>
            </a:r>
            <a:r>
              <a:rPr lang="pt-PT" sz="2000" b="1" spc="11" dirty="0">
                <a:latin typeface="Arial" panose="020B0604020202020204" pitchFamily="34" charset="0"/>
                <a:cs typeface="Arial" panose="020B0604020202020204" pitchFamily="34" charset="0"/>
              </a:rPr>
              <a:t>5-8(</a:t>
            </a:r>
            <a:r>
              <a:rPr lang="pt-PT" sz="2000" b="1" spc="11" dirty="0" err="1">
                <a:latin typeface="Arial" panose="020B0604020202020204" pitchFamily="34" charset="0"/>
                <a:cs typeface="Arial" panose="020B0604020202020204" pitchFamily="34" charset="0"/>
              </a:rPr>
              <a:t>a,b</a:t>
            </a:r>
            <a:r>
              <a:rPr lang="pt-PT" sz="2000" b="1" spc="11" dirty="0">
                <a:latin typeface="Arial" panose="020B0604020202020204" pitchFamily="34" charset="0"/>
                <a:cs typeface="Arial" panose="020B0604020202020204" pitchFamily="34" charset="0"/>
              </a:rPr>
              <a:t>)</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Reagents</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and</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conditions</a:t>
            </a:r>
            <a:r>
              <a:rPr lang="pt-PT" sz="2000" spc="11" dirty="0">
                <a:latin typeface="Arial" panose="020B0604020202020204" pitchFamily="34" charset="0"/>
                <a:cs typeface="Arial" panose="020B0604020202020204" pitchFamily="34" charset="0"/>
              </a:rPr>
              <a:t>: (i) DIPEA, TBTU, CH</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Cl</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ii</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LiOH</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MeOH</a:t>
            </a:r>
            <a:r>
              <a:rPr lang="pt-PT" sz="2000" spc="11" dirty="0">
                <a:latin typeface="Arial" panose="020B0604020202020204" pitchFamily="34" charset="0"/>
                <a:cs typeface="Arial" panose="020B0604020202020204" pitchFamily="34" charset="0"/>
              </a:rPr>
              <a:t>/H</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O </a:t>
            </a:r>
            <a:r>
              <a:rPr lang="pt-PT" sz="2000" spc="11" dirty="0" err="1">
                <a:latin typeface="Arial" panose="020B0604020202020204" pitchFamily="34" charset="0"/>
                <a:cs typeface="Arial" panose="020B0604020202020204" pitchFamily="34" charset="0"/>
              </a:rPr>
              <a:t>followed</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by</a:t>
            </a:r>
            <a:r>
              <a:rPr lang="pt-PT" sz="2000" spc="11" dirty="0">
                <a:latin typeface="Arial" panose="020B0604020202020204" pitchFamily="34" charset="0"/>
                <a:cs typeface="Arial" panose="020B0604020202020204" pitchFamily="34" charset="0"/>
              </a:rPr>
              <a:t> H</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SO</a:t>
            </a:r>
            <a:r>
              <a:rPr lang="pt-PT" sz="2000" spc="11" baseline="-25000" dirty="0">
                <a:latin typeface="Arial" panose="020B0604020202020204" pitchFamily="34" charset="0"/>
                <a:cs typeface="Arial" panose="020B0604020202020204" pitchFamily="34" charset="0"/>
              </a:rPr>
              <a:t>4</a:t>
            </a:r>
            <a:r>
              <a:rPr lang="pt-PT" sz="2000" spc="11" dirty="0">
                <a:latin typeface="Arial" panose="020B0604020202020204" pitchFamily="34" charset="0"/>
                <a:cs typeface="Arial" panose="020B0604020202020204" pitchFamily="34" charset="0"/>
              </a:rPr>
              <a:t> 1 M; (</a:t>
            </a:r>
            <a:r>
              <a:rPr lang="pt-PT" sz="2000" spc="11" dirty="0" err="1">
                <a:latin typeface="Arial" panose="020B0604020202020204" pitchFamily="34" charset="0"/>
                <a:cs typeface="Arial" panose="020B0604020202020204" pitchFamily="34" charset="0"/>
              </a:rPr>
              <a:t>iii</a:t>
            </a:r>
            <a:r>
              <a:rPr lang="pt-PT" sz="2000" spc="11" dirty="0">
                <a:latin typeface="Arial" panose="020B0604020202020204" pitchFamily="34" charset="0"/>
                <a:cs typeface="Arial" panose="020B0604020202020204" pitchFamily="34" charset="0"/>
              </a:rPr>
              <a:t>) NH</a:t>
            </a:r>
            <a:r>
              <a:rPr lang="pt-PT" sz="2000" spc="11" baseline="-25000" dirty="0">
                <a:latin typeface="Arial" panose="020B0604020202020204" pitchFamily="34" charset="0"/>
                <a:cs typeface="Arial" panose="020B0604020202020204" pitchFamily="34" charset="0"/>
              </a:rPr>
              <a:t>3</a:t>
            </a:r>
            <a:r>
              <a:rPr lang="pt-PT" sz="2000" spc="11" dirty="0">
                <a:latin typeface="Arial" panose="020B0604020202020204" pitchFamily="34" charset="0"/>
                <a:cs typeface="Arial" panose="020B0604020202020204" pitchFamily="34" charset="0"/>
              </a:rPr>
              <a:t> (g), </a:t>
            </a:r>
            <a:r>
              <a:rPr lang="pt-PT" sz="2000" spc="11" dirty="0" err="1">
                <a:latin typeface="Arial" panose="020B0604020202020204" pitchFamily="34" charset="0"/>
                <a:cs typeface="Arial" panose="020B0604020202020204" pitchFamily="34" charset="0"/>
              </a:rPr>
              <a:t>MeOH</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iv</a:t>
            </a:r>
            <a:r>
              <a:rPr lang="pt-PT" sz="2000" spc="11" dirty="0">
                <a:latin typeface="Arial" panose="020B0604020202020204" pitchFamily="34" charset="0"/>
                <a:cs typeface="Arial" panose="020B0604020202020204" pitchFamily="34" charset="0"/>
              </a:rPr>
              <a:t>) DMF, TBTU, </a:t>
            </a:r>
            <a:r>
              <a:rPr lang="pt-PT" sz="2000" spc="11" dirty="0" err="1">
                <a:latin typeface="Arial" panose="020B0604020202020204" pitchFamily="34" charset="0"/>
                <a:cs typeface="Arial" panose="020B0604020202020204" pitchFamily="34" charset="0"/>
              </a:rPr>
              <a:t>glycinamide</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hydrochloride</a:t>
            </a:r>
            <a:r>
              <a:rPr lang="pt-PT" sz="2000" spc="11" dirty="0">
                <a:latin typeface="Arial" panose="020B0604020202020204" pitchFamily="34" charset="0"/>
                <a:cs typeface="Arial" panose="020B0604020202020204" pitchFamily="34" charset="0"/>
              </a:rPr>
              <a:t>, CH</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Cl</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 (v) DMF, TBTU, </a:t>
            </a:r>
            <a:r>
              <a:rPr lang="pt-PT" sz="1400" spc="11" dirty="0">
                <a:latin typeface="Arial" panose="020B0604020202020204" pitchFamily="34" charset="0"/>
                <a:cs typeface="Arial" panose="020B0604020202020204" pitchFamily="34" charset="0"/>
              </a:rPr>
              <a:t>L</a:t>
            </a:r>
            <a:r>
              <a:rPr lang="pt-PT" sz="2000" spc="11" dirty="0">
                <a:latin typeface="Arial" panose="020B0604020202020204" pitchFamily="34" charset="0"/>
                <a:cs typeface="Arial" panose="020B0604020202020204" pitchFamily="34" charset="0"/>
              </a:rPr>
              <a:t>-</a:t>
            </a:r>
            <a:r>
              <a:rPr lang="pt-PT" sz="2000" spc="11" dirty="0" err="1">
                <a:latin typeface="Arial" panose="020B0604020202020204" pitchFamily="34" charset="0"/>
                <a:cs typeface="Arial" panose="020B0604020202020204" pitchFamily="34" charset="0"/>
              </a:rPr>
              <a:t>alaninamide</a:t>
            </a:r>
            <a:r>
              <a:rPr lang="pt-PT" sz="2000" spc="11" dirty="0">
                <a:latin typeface="Arial" panose="020B0604020202020204" pitchFamily="34" charset="0"/>
                <a:cs typeface="Arial" panose="020B0604020202020204" pitchFamily="34" charset="0"/>
              </a:rPr>
              <a:t> </a:t>
            </a:r>
            <a:r>
              <a:rPr lang="pt-PT" sz="2000" spc="11" dirty="0" err="1">
                <a:latin typeface="Arial" panose="020B0604020202020204" pitchFamily="34" charset="0"/>
                <a:cs typeface="Arial" panose="020B0604020202020204" pitchFamily="34" charset="0"/>
              </a:rPr>
              <a:t>hydrochloride</a:t>
            </a:r>
            <a:r>
              <a:rPr lang="pt-PT" sz="2000" spc="11" dirty="0">
                <a:latin typeface="Arial" panose="020B0604020202020204" pitchFamily="34" charset="0"/>
                <a:cs typeface="Arial" panose="020B0604020202020204" pitchFamily="34" charset="0"/>
              </a:rPr>
              <a:t>, CH</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Cl</a:t>
            </a:r>
            <a:r>
              <a:rPr lang="pt-PT" sz="2000" spc="11" baseline="-25000" dirty="0">
                <a:latin typeface="Arial" panose="020B0604020202020204" pitchFamily="34" charset="0"/>
                <a:cs typeface="Arial" panose="020B0604020202020204" pitchFamily="34" charset="0"/>
              </a:rPr>
              <a:t>2</a:t>
            </a:r>
            <a:r>
              <a:rPr lang="pt-PT" sz="2000" spc="11"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
        <p:nvSpPr>
          <p:cNvPr id="16" name="CaixaDeTexto 15">
            <a:extLst>
              <a:ext uri="{FF2B5EF4-FFF2-40B4-BE49-F238E27FC236}">
                <a16:creationId xmlns:a16="http://schemas.microsoft.com/office/drawing/2014/main" id="{3ECCEE09-403E-4534-BB31-B418DE8C8DA0}"/>
              </a:ext>
            </a:extLst>
          </p:cNvPr>
          <p:cNvSpPr txBox="1"/>
          <p:nvPr/>
        </p:nvSpPr>
        <p:spPr>
          <a:xfrm>
            <a:off x="2075291" y="9873864"/>
            <a:ext cx="7728315" cy="1385570"/>
          </a:xfrm>
          <a:prstGeom prst="rect">
            <a:avLst/>
          </a:prstGeom>
          <a:solidFill>
            <a:schemeClr val="bg1"/>
          </a:solidFill>
          <a:ln>
            <a:noFill/>
          </a:ln>
        </p:spPr>
        <p:txBody>
          <a:bodyPr wrap="square" rtlCol="0">
            <a:spAutoFit/>
          </a:bodyPr>
          <a:lstStyle/>
          <a:p>
            <a:pPr algn="ctr"/>
            <a:r>
              <a:rPr lang="en-US" sz="6600" b="1" dirty="0">
                <a:solidFill>
                  <a:srgbClr val="663399"/>
                </a:solidFill>
                <a:latin typeface="Arial Narrow" panose="020B0606020202030204" pitchFamily="34" charset="0"/>
                <a:cs typeface="Arial" panose="020B0604020202020204" pitchFamily="34" charset="0"/>
              </a:rPr>
              <a:t>ORGANIC SYNTHESIS</a:t>
            </a:r>
          </a:p>
        </p:txBody>
      </p:sp>
      <p:sp>
        <p:nvSpPr>
          <p:cNvPr id="36" name="object 190">
            <a:extLst>
              <a:ext uri="{FF2B5EF4-FFF2-40B4-BE49-F238E27FC236}">
                <a16:creationId xmlns:a16="http://schemas.microsoft.com/office/drawing/2014/main" id="{4EF08012-1CF7-49A8-970F-266FF9F16171}"/>
              </a:ext>
            </a:extLst>
          </p:cNvPr>
          <p:cNvSpPr txBox="1"/>
          <p:nvPr/>
        </p:nvSpPr>
        <p:spPr>
          <a:xfrm>
            <a:off x="1513760" y="33668675"/>
            <a:ext cx="13157732" cy="330711"/>
          </a:xfrm>
          <a:prstGeom prst="rect">
            <a:avLst/>
          </a:prstGeom>
          <a:noFill/>
          <a:ln w="4294">
            <a:noFill/>
          </a:ln>
        </p:spPr>
        <p:txBody>
          <a:bodyPr vert="horz" wrap="square" lIns="0" tIns="36492" rIns="0" bIns="0" rtlCol="0">
            <a:spAutoFit/>
          </a:bodyPr>
          <a:lstStyle/>
          <a:p>
            <a:pPr marL="90557" marR="72986" algn="just">
              <a:lnSpc>
                <a:spcPct val="102099"/>
              </a:lnSpc>
              <a:spcBef>
                <a:spcPts val="287"/>
              </a:spcBef>
            </a:pPr>
            <a:r>
              <a:rPr lang="pt-PT" sz="2000" b="1" spc="21" dirty="0" err="1">
                <a:latin typeface="Arial" panose="020B0604020202020204" pitchFamily="34" charset="0"/>
                <a:cs typeface="Arial" panose="020B0604020202020204" pitchFamily="34" charset="0"/>
              </a:rPr>
              <a:t>Scheme</a:t>
            </a:r>
            <a:r>
              <a:rPr lang="pt-PT" sz="2000" b="1" spc="21" dirty="0">
                <a:latin typeface="Arial" panose="020B0604020202020204" pitchFamily="34" charset="0"/>
                <a:cs typeface="Arial" panose="020B0604020202020204" pitchFamily="34" charset="0"/>
              </a:rPr>
              <a:t> 2</a:t>
            </a:r>
            <a:r>
              <a:rPr sz="2000" spc="11" dirty="0">
                <a:latin typeface="Arial" panose="020B0604020202020204" pitchFamily="34" charset="0"/>
                <a:cs typeface="Arial" panose="020B0604020202020204" pitchFamily="34" charset="0"/>
              </a:rPr>
              <a:t>. </a:t>
            </a:r>
            <a:r>
              <a:rPr lang="en-US" sz="2000" spc="11" dirty="0">
                <a:latin typeface="Arial" panose="020B0604020202020204" pitchFamily="34" charset="0"/>
                <a:cs typeface="Arial" panose="020B0604020202020204" pitchFamily="34" charset="0"/>
              </a:rPr>
              <a:t>Modulation of [</a:t>
            </a:r>
            <a:r>
              <a:rPr lang="en-US" sz="2000" spc="11" baseline="30000" dirty="0">
                <a:latin typeface="Arial" panose="020B0604020202020204" pitchFamily="34" charset="0"/>
                <a:cs typeface="Arial" panose="020B0604020202020204" pitchFamily="34" charset="0"/>
              </a:rPr>
              <a:t>3</a:t>
            </a:r>
            <a:r>
              <a:rPr lang="en-US" sz="2000" spc="11" dirty="0">
                <a:latin typeface="Arial" panose="020B0604020202020204" pitchFamily="34" charset="0"/>
                <a:cs typeface="Arial" panose="020B0604020202020204" pitchFamily="34" charset="0"/>
              </a:rPr>
              <a:t>H]-NPA binding exerted by MIF-1 and </a:t>
            </a:r>
            <a:r>
              <a:rPr lang="en-US" sz="2000" b="1" spc="11" dirty="0">
                <a:latin typeface="Arial" panose="020B0604020202020204" pitchFamily="34" charset="0"/>
                <a:cs typeface="Arial" panose="020B0604020202020204" pitchFamily="34" charset="0"/>
              </a:rPr>
              <a:t>6b</a:t>
            </a:r>
            <a:r>
              <a:rPr lang="en-US" sz="2000" spc="11" dirty="0">
                <a:latin typeface="Arial" panose="020B0604020202020204" pitchFamily="34" charset="0"/>
                <a:cs typeface="Arial" panose="020B0604020202020204" pitchFamily="34" charset="0"/>
              </a:rPr>
              <a:t> at three different concentrations. </a:t>
            </a:r>
            <a:endParaRPr sz="2000" dirty="0">
              <a:latin typeface="Arial" panose="020B0604020202020204" pitchFamily="34" charset="0"/>
              <a:cs typeface="Arial" panose="020B0604020202020204" pitchFamily="34" charset="0"/>
            </a:endParaRPr>
          </a:p>
        </p:txBody>
      </p:sp>
      <p:sp>
        <p:nvSpPr>
          <p:cNvPr id="32" name="Retângulo 31">
            <a:extLst>
              <a:ext uri="{FF2B5EF4-FFF2-40B4-BE49-F238E27FC236}">
                <a16:creationId xmlns:a16="http://schemas.microsoft.com/office/drawing/2014/main" id="{245799DC-3FF9-4E58-B405-A24C8B036941}"/>
              </a:ext>
            </a:extLst>
          </p:cNvPr>
          <p:cNvSpPr/>
          <p:nvPr/>
        </p:nvSpPr>
        <p:spPr>
          <a:xfrm>
            <a:off x="1598875" y="10814050"/>
            <a:ext cx="13157731" cy="3302443"/>
          </a:xfrm>
          <a:prstGeom prst="rect">
            <a:avLst/>
          </a:prstGeom>
        </p:spPr>
        <p:txBody>
          <a:bodyPr wrap="square">
            <a:spAutoFit/>
          </a:bodyPr>
          <a:lstStyle/>
          <a:p>
            <a:pPr indent="450000" algn="just">
              <a:spcAft>
                <a:spcPts val="0"/>
              </a:spcAft>
            </a:pP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The</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synthesis</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of</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pyridine-based</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peptidomimetics</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were</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prepared</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based</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on</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DIPEA/TBTU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peptide</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coupling</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strategy</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in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solution-phase</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(as </a:t>
            </a:r>
            <a:r>
              <a:rPr lang="pt-PT" sz="3000" dirty="0" err="1">
                <a:solidFill>
                  <a:srgbClr val="000000"/>
                </a:solidFill>
                <a:latin typeface="Arial" panose="020B0604020202020204" pitchFamily="34" charset="0"/>
                <a:ea typeface="Calibri" panose="020F0502020204030204" pitchFamily="34" charset="0"/>
                <a:cs typeface="Arial" panose="020B0604020202020204" pitchFamily="34" charset="0"/>
              </a:rPr>
              <a:t>depicted</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 in </a:t>
            </a:r>
            <a:r>
              <a:rPr lang="pt-PT" sz="3000" b="1" dirty="0" err="1">
                <a:solidFill>
                  <a:srgbClr val="000000"/>
                </a:solidFill>
                <a:latin typeface="Arial" panose="020B0604020202020204" pitchFamily="34" charset="0"/>
                <a:ea typeface="Calibri" panose="020F0502020204030204" pitchFamily="34" charset="0"/>
                <a:cs typeface="Arial" panose="020B0604020202020204" pitchFamily="34" charset="0"/>
              </a:rPr>
              <a:t>Scheme</a:t>
            </a:r>
            <a:r>
              <a:rPr lang="pt-PT" sz="3000" b="1"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pt-PT" sz="3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following a diversity-oriented synthesis (DOS) to create a set of structural-related amino acid combinations at the central and C-terminal positions. In some peptidomimetics,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-leucine was replaced by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-valine whereas glycine was substituted by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-alanine.</a:t>
            </a:r>
            <a:endParaRPr lang="pt-PT" sz="3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50000" algn="just"/>
            <a:endParaRPr lang="pt-PT" sz="2980" dirty="0">
              <a:latin typeface="Arial" panose="020B0604020202020204" pitchFamily="34" charset="0"/>
              <a:cs typeface="Arial" panose="020B0604020202020204" pitchFamily="34" charset="0"/>
            </a:endParaRPr>
          </a:p>
        </p:txBody>
      </p:sp>
      <p:graphicFrame>
        <p:nvGraphicFramePr>
          <p:cNvPr id="46" name="Objeto 45">
            <a:extLst>
              <a:ext uri="{FF2B5EF4-FFF2-40B4-BE49-F238E27FC236}">
                <a16:creationId xmlns:a16="http://schemas.microsoft.com/office/drawing/2014/main" id="{05A85090-D7C7-4A63-99D6-E6F376ACE9EF}"/>
              </a:ext>
            </a:extLst>
          </p:cNvPr>
          <p:cNvGraphicFramePr>
            <a:graphicFrameLocks noChangeAspect="1"/>
          </p:cNvGraphicFramePr>
          <p:nvPr>
            <p:extLst>
              <p:ext uri="{D42A27DB-BD31-4B8C-83A1-F6EECF244321}">
                <p14:modId xmlns:p14="http://schemas.microsoft.com/office/powerpoint/2010/main" val="158779721"/>
              </p:ext>
            </p:extLst>
          </p:nvPr>
        </p:nvGraphicFramePr>
        <p:xfrm>
          <a:off x="16405191" y="14940541"/>
          <a:ext cx="5528719" cy="3308855"/>
        </p:xfrm>
        <a:graphic>
          <a:graphicData uri="http://schemas.openxmlformats.org/presentationml/2006/ole">
            <mc:AlternateContent xmlns:mc="http://schemas.openxmlformats.org/markup-compatibility/2006">
              <mc:Choice xmlns:v="urn:schemas-microsoft-com:vml" Requires="v">
                <p:oleObj spid="_x0000_s1205" name="Prism 6" r:id="rId11" imgW="4674201" imgH="2781109" progId="Prism6.Document">
                  <p:embed/>
                </p:oleObj>
              </mc:Choice>
              <mc:Fallback>
                <p:oleObj name="Prism 6" r:id="rId11" imgW="4674201" imgH="2781109" progId="Prism6.Document">
                  <p:embed/>
                  <p:pic>
                    <p:nvPicPr>
                      <p:cNvPr id="7" name="Objeto 6">
                        <a:extLst>
                          <a:ext uri="{FF2B5EF4-FFF2-40B4-BE49-F238E27FC236}">
                            <a16:creationId xmlns:a16="http://schemas.microsoft.com/office/drawing/2014/main" id="{DA1C48AF-4872-43A6-8642-A22A975C04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05191" y="14940541"/>
                        <a:ext cx="5528719" cy="3308855"/>
                      </a:xfrm>
                      <a:prstGeom prst="rect">
                        <a:avLst/>
                      </a:prstGeom>
                      <a:noFill/>
                    </p:spPr>
                  </p:pic>
                </p:oleObj>
              </mc:Fallback>
            </mc:AlternateContent>
          </a:graphicData>
        </a:graphic>
      </p:graphicFrame>
      <p:graphicFrame>
        <p:nvGraphicFramePr>
          <p:cNvPr id="47" name="Objeto 46">
            <a:extLst>
              <a:ext uri="{FF2B5EF4-FFF2-40B4-BE49-F238E27FC236}">
                <a16:creationId xmlns:a16="http://schemas.microsoft.com/office/drawing/2014/main" id="{D4D72E81-A44D-4EA3-BB97-948BE7BD8CC6}"/>
              </a:ext>
            </a:extLst>
          </p:cNvPr>
          <p:cNvGraphicFramePr>
            <a:graphicFrameLocks noChangeAspect="1"/>
          </p:cNvGraphicFramePr>
          <p:nvPr>
            <p:extLst>
              <p:ext uri="{D42A27DB-BD31-4B8C-83A1-F6EECF244321}">
                <p14:modId xmlns:p14="http://schemas.microsoft.com/office/powerpoint/2010/main" val="3991249912"/>
              </p:ext>
            </p:extLst>
          </p:nvPr>
        </p:nvGraphicFramePr>
        <p:xfrm>
          <a:off x="22606286" y="14972796"/>
          <a:ext cx="5256720" cy="3308854"/>
        </p:xfrm>
        <a:graphic>
          <a:graphicData uri="http://schemas.openxmlformats.org/presentationml/2006/ole">
            <mc:AlternateContent xmlns:mc="http://schemas.openxmlformats.org/markup-compatibility/2006">
              <mc:Choice xmlns:v="urn:schemas-microsoft-com:vml" Requires="v">
                <p:oleObj spid="_x0000_s1206" name="Prism 6" r:id="rId13" imgW="4418145" imgH="2781109" progId="Prism6.Document">
                  <p:embed/>
                </p:oleObj>
              </mc:Choice>
              <mc:Fallback>
                <p:oleObj name="Prism 6" r:id="rId13" imgW="4418145" imgH="2781109" progId="Prism6.Document">
                  <p:embed/>
                  <p:pic>
                    <p:nvPicPr>
                      <p:cNvPr id="9" name="Objeto 8">
                        <a:extLst>
                          <a:ext uri="{FF2B5EF4-FFF2-40B4-BE49-F238E27FC236}">
                            <a16:creationId xmlns:a16="http://schemas.microsoft.com/office/drawing/2014/main" id="{2E28CB2B-D14B-4D86-94C8-0CEB16EE9A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06286" y="14972796"/>
                        <a:ext cx="5256720" cy="3308854"/>
                      </a:xfrm>
                      <a:prstGeom prst="rect">
                        <a:avLst/>
                      </a:prstGeom>
                      <a:noFill/>
                    </p:spPr>
                  </p:pic>
                </p:oleObj>
              </mc:Fallback>
            </mc:AlternateContent>
          </a:graphicData>
        </a:graphic>
      </p:graphicFrame>
      <p:graphicFrame>
        <p:nvGraphicFramePr>
          <p:cNvPr id="48" name="Objeto 47">
            <a:extLst>
              <a:ext uri="{FF2B5EF4-FFF2-40B4-BE49-F238E27FC236}">
                <a16:creationId xmlns:a16="http://schemas.microsoft.com/office/drawing/2014/main" id="{16612E1B-E014-4133-A8B5-67E0AA2AA12D}"/>
              </a:ext>
            </a:extLst>
          </p:cNvPr>
          <p:cNvGraphicFramePr>
            <a:graphicFrameLocks noChangeAspect="1"/>
          </p:cNvGraphicFramePr>
          <p:nvPr>
            <p:extLst>
              <p:ext uri="{D42A27DB-BD31-4B8C-83A1-F6EECF244321}">
                <p14:modId xmlns:p14="http://schemas.microsoft.com/office/powerpoint/2010/main" val="472730138"/>
              </p:ext>
            </p:extLst>
          </p:nvPr>
        </p:nvGraphicFramePr>
        <p:xfrm>
          <a:off x="16584172" y="17900650"/>
          <a:ext cx="5077739" cy="3308854"/>
        </p:xfrm>
        <a:graphic>
          <a:graphicData uri="http://schemas.openxmlformats.org/presentationml/2006/ole">
            <mc:AlternateContent xmlns:mc="http://schemas.openxmlformats.org/markup-compatibility/2006">
              <mc:Choice xmlns:v="urn:schemas-microsoft-com:vml" Requires="v">
                <p:oleObj spid="_x0000_s1207" name="Prism 6" r:id="rId15" imgW="4235196" imgH="2771745" progId="Prism6.Document">
                  <p:embed/>
                </p:oleObj>
              </mc:Choice>
              <mc:Fallback>
                <p:oleObj name="Prism 6" r:id="rId15" imgW="4235196" imgH="2771745" progId="Prism6.Document">
                  <p:embed/>
                  <p:pic>
                    <p:nvPicPr>
                      <p:cNvPr id="13" name="Objeto 12">
                        <a:extLst>
                          <a:ext uri="{FF2B5EF4-FFF2-40B4-BE49-F238E27FC236}">
                            <a16:creationId xmlns:a16="http://schemas.microsoft.com/office/drawing/2014/main" id="{A3711903-794C-4C21-BACB-6BA09AFE1E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84172" y="17900650"/>
                        <a:ext cx="5077739" cy="3308854"/>
                      </a:xfrm>
                      <a:prstGeom prst="rect">
                        <a:avLst/>
                      </a:prstGeom>
                      <a:noFill/>
                    </p:spPr>
                  </p:pic>
                </p:oleObj>
              </mc:Fallback>
            </mc:AlternateContent>
          </a:graphicData>
        </a:graphic>
      </p:graphicFrame>
      <p:graphicFrame>
        <p:nvGraphicFramePr>
          <p:cNvPr id="49" name="Objeto 48">
            <a:extLst>
              <a:ext uri="{FF2B5EF4-FFF2-40B4-BE49-F238E27FC236}">
                <a16:creationId xmlns:a16="http://schemas.microsoft.com/office/drawing/2014/main" id="{CEF1FA56-9736-439F-BE2C-1C2C44BCD7A8}"/>
              </a:ext>
            </a:extLst>
          </p:cNvPr>
          <p:cNvGraphicFramePr>
            <a:graphicFrameLocks noChangeAspect="1"/>
          </p:cNvGraphicFramePr>
          <p:nvPr>
            <p:extLst>
              <p:ext uri="{D42A27DB-BD31-4B8C-83A1-F6EECF244321}">
                <p14:modId xmlns:p14="http://schemas.microsoft.com/office/powerpoint/2010/main" val="1682884271"/>
              </p:ext>
            </p:extLst>
          </p:nvPr>
        </p:nvGraphicFramePr>
        <p:xfrm>
          <a:off x="22681406" y="17900650"/>
          <a:ext cx="4889935" cy="3308855"/>
        </p:xfrm>
        <a:graphic>
          <a:graphicData uri="http://schemas.openxmlformats.org/presentationml/2006/ole">
            <mc:AlternateContent xmlns:mc="http://schemas.openxmlformats.org/markup-compatibility/2006">
              <mc:Choice xmlns:v="urn:schemas-microsoft-com:vml" Requires="v">
                <p:oleObj spid="_x0000_s1208" name="Prism 6" r:id="rId17" imgW="4061611" imgH="2771745" progId="Prism6.Document">
                  <p:embed/>
                </p:oleObj>
              </mc:Choice>
              <mc:Fallback>
                <p:oleObj name="Prism 6" r:id="rId17" imgW="4061611" imgH="2771745" progId="Prism6.Document">
                  <p:embed/>
                  <p:pic>
                    <p:nvPicPr>
                      <p:cNvPr id="14" name="Objeto 13">
                        <a:extLst>
                          <a:ext uri="{FF2B5EF4-FFF2-40B4-BE49-F238E27FC236}">
                            <a16:creationId xmlns:a16="http://schemas.microsoft.com/office/drawing/2014/main" id="{F364193C-1F56-4539-B9DE-3649BD34454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1406" y="17900650"/>
                        <a:ext cx="4889935" cy="3308855"/>
                      </a:xfrm>
                      <a:prstGeom prst="rect">
                        <a:avLst/>
                      </a:prstGeom>
                      <a:noFill/>
                    </p:spPr>
                  </p:pic>
                </p:oleObj>
              </mc:Fallback>
            </mc:AlternateContent>
          </a:graphicData>
        </a:graphic>
      </p:graphicFrame>
      <p:sp>
        <p:nvSpPr>
          <p:cNvPr id="50" name="Retângulo 49">
            <a:extLst>
              <a:ext uri="{FF2B5EF4-FFF2-40B4-BE49-F238E27FC236}">
                <a16:creationId xmlns:a16="http://schemas.microsoft.com/office/drawing/2014/main" id="{8DD3C823-4D6D-47BE-A6F3-132C83328361}"/>
              </a:ext>
            </a:extLst>
          </p:cNvPr>
          <p:cNvSpPr/>
          <p:nvPr/>
        </p:nvSpPr>
        <p:spPr>
          <a:xfrm>
            <a:off x="15239071" y="10756245"/>
            <a:ext cx="13669506" cy="4401205"/>
          </a:xfrm>
          <a:prstGeom prst="rect">
            <a:avLst/>
          </a:prstGeom>
        </p:spPr>
        <p:txBody>
          <a:bodyPr wrap="square">
            <a:spAutoFit/>
          </a:bodyPr>
          <a:lstStyle/>
          <a:p>
            <a:pPr algn="just">
              <a:spcAft>
                <a:spcPts val="0"/>
              </a:spcAft>
            </a:pPr>
            <a:r>
              <a:rPr lang="en-US" sz="4000" b="1" dirty="0">
                <a:solidFill>
                  <a:srgbClr val="6A4E9D"/>
                </a:solidFill>
                <a:latin typeface="Arial" panose="020B0604020202020204" pitchFamily="34" charset="0"/>
                <a:ea typeface="Calibri" panose="020F0502020204030204" pitchFamily="34" charset="0"/>
                <a:cs typeface="Arial" panose="020B0604020202020204" pitchFamily="34" charset="0"/>
              </a:rPr>
              <a:t>  Dopamine D</a:t>
            </a:r>
            <a:r>
              <a:rPr lang="en-US" sz="4000" b="1" baseline="-25000" dirty="0">
                <a:solidFill>
                  <a:srgbClr val="6A4E9D"/>
                </a:solidFill>
                <a:latin typeface="Arial" panose="020B0604020202020204" pitchFamily="34" charset="0"/>
                <a:ea typeface="Calibri" panose="020F0502020204030204" pitchFamily="34" charset="0"/>
                <a:cs typeface="Arial" panose="020B0604020202020204" pitchFamily="34" charset="0"/>
              </a:rPr>
              <a:t>2</a:t>
            </a:r>
            <a:r>
              <a:rPr lang="en-US" sz="4000" b="1" dirty="0">
                <a:solidFill>
                  <a:srgbClr val="6A4E9D"/>
                </a:solidFill>
                <a:latin typeface="Arial" panose="020B0604020202020204" pitchFamily="34" charset="0"/>
                <a:ea typeface="Calibri" panose="020F0502020204030204" pitchFamily="34" charset="0"/>
                <a:cs typeface="Arial" panose="020B0604020202020204" pitchFamily="34" charset="0"/>
              </a:rPr>
              <a:t> receptor Functional Assay</a:t>
            </a: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50000" algn="just">
              <a:spcAft>
                <a:spcPts val="0"/>
              </a:spcAft>
            </a:pP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A functional study was performed for peptidomimetic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6b</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at human D</a:t>
            </a:r>
            <a:r>
              <a:rPr lang="en-US" sz="30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R expressed in CHO cells by analysis of cyclic adenosine monophosphate (cAMP) mobilization using homogeneous time resolved fluorescence measurements in presence of dopamine. The results are shown in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Figure 1A</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Compound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6b </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produced a typical bell-shaped dose-response curve and demonstrated a better performance than the parent neuropeptide (18.3 ± 7.1% for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6b</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000" i="1" dirty="0">
                <a:solidFill>
                  <a:srgbClr val="000000"/>
                </a:solidFill>
                <a:latin typeface="Arial" panose="020B0604020202020204" pitchFamily="34" charset="0"/>
                <a:ea typeface="Calibri" panose="020F0502020204030204" pitchFamily="34" charset="0"/>
                <a:cs typeface="Arial" panose="020B0604020202020204" pitchFamily="34" charset="0"/>
              </a:rPr>
              <a:t>vs</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15.4 ± 5.5% for MIF-1, both at 0.1 </a:t>
            </a:r>
            <a:r>
              <a:rPr lang="en-US" sz="3000" dirty="0" err="1">
                <a:solidFill>
                  <a:srgbClr val="000000"/>
                </a:solidFill>
                <a:latin typeface="Arial" panose="020B0604020202020204" pitchFamily="34" charset="0"/>
                <a:ea typeface="Calibri" panose="020F0502020204030204" pitchFamily="34" charset="0"/>
                <a:cs typeface="Arial" panose="020B0604020202020204" pitchFamily="34" charset="0"/>
              </a:rPr>
              <a:t>nM</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without intrinsic agonism effect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Figure 1B</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pt-PT" sz="3000" dirty="0">
              <a:latin typeface="Arial" panose="020B0604020202020204" pitchFamily="34" charset="0"/>
              <a:cs typeface="Arial" panose="020B0604020202020204" pitchFamily="34" charset="0"/>
            </a:endParaRPr>
          </a:p>
        </p:txBody>
      </p:sp>
      <p:sp>
        <p:nvSpPr>
          <p:cNvPr id="51" name="object 190">
            <a:extLst>
              <a:ext uri="{FF2B5EF4-FFF2-40B4-BE49-F238E27FC236}">
                <a16:creationId xmlns:a16="http://schemas.microsoft.com/office/drawing/2014/main" id="{94A06C72-E538-42DC-A02A-ADDBE2832705}"/>
              </a:ext>
            </a:extLst>
          </p:cNvPr>
          <p:cNvSpPr txBox="1"/>
          <p:nvPr/>
        </p:nvSpPr>
        <p:spPr>
          <a:xfrm>
            <a:off x="15223595" y="21101050"/>
            <a:ext cx="13641165" cy="644643"/>
          </a:xfrm>
          <a:prstGeom prst="rect">
            <a:avLst/>
          </a:prstGeom>
          <a:noFill/>
          <a:ln w="4294">
            <a:noFill/>
          </a:ln>
        </p:spPr>
        <p:txBody>
          <a:bodyPr vert="horz" wrap="square" lIns="0" tIns="36492" rIns="0" bIns="0" rtlCol="0">
            <a:spAutoFit/>
          </a:bodyPr>
          <a:lstStyle/>
          <a:p>
            <a:pPr marL="90557" marR="72986" algn="just">
              <a:lnSpc>
                <a:spcPct val="102099"/>
              </a:lnSpc>
              <a:spcBef>
                <a:spcPts val="287"/>
              </a:spcBef>
            </a:pPr>
            <a:r>
              <a:rPr lang="pt-PT" sz="2000" b="1" spc="21" dirty="0">
                <a:latin typeface="Arial" panose="020B0604020202020204" pitchFamily="34" charset="0"/>
                <a:cs typeface="Arial" panose="020B0604020202020204" pitchFamily="34" charset="0"/>
              </a:rPr>
              <a:t>Figure</a:t>
            </a:r>
            <a:r>
              <a:rPr sz="2000" b="1" spc="21" dirty="0">
                <a:latin typeface="Arial" panose="020B0604020202020204" pitchFamily="34" charset="0"/>
                <a:cs typeface="Arial" panose="020B0604020202020204" pitchFamily="34" charset="0"/>
              </a:rPr>
              <a:t> </a:t>
            </a:r>
            <a:r>
              <a:rPr lang="pt-PT" sz="2000" b="1" spc="21" dirty="0">
                <a:latin typeface="Arial" panose="020B0604020202020204" pitchFamily="34" charset="0"/>
                <a:cs typeface="Arial" panose="020B0604020202020204" pitchFamily="34" charset="0"/>
              </a:rPr>
              <a:t>1</a:t>
            </a:r>
            <a:r>
              <a:rPr sz="2000" spc="11" dirty="0">
                <a:latin typeface="Arial" panose="020B0604020202020204" pitchFamily="34" charset="0"/>
                <a:cs typeface="Arial" panose="020B0604020202020204" pitchFamily="34" charset="0"/>
              </a:rPr>
              <a:t>. </a:t>
            </a:r>
            <a:r>
              <a:rPr lang="pt-PT" sz="2000" b="1" spc="11" dirty="0">
                <a:latin typeface="Arial" panose="020B0604020202020204" pitchFamily="34" charset="0"/>
                <a:cs typeface="Arial" panose="020B0604020202020204" pitchFamily="34" charset="0"/>
              </a:rPr>
              <a:t>A</a:t>
            </a:r>
            <a:r>
              <a:rPr lang="pt-PT" sz="2000" spc="11" dirty="0">
                <a:latin typeface="Arial" panose="020B0604020202020204" pitchFamily="34" charset="0"/>
                <a:cs typeface="Arial" panose="020B0604020202020204" pitchFamily="34" charset="0"/>
              </a:rPr>
              <a:t>: D</a:t>
            </a:r>
            <a:r>
              <a:rPr lang="en-US" sz="2000" spc="11" dirty="0" err="1">
                <a:latin typeface="Arial" panose="020B0604020202020204" pitchFamily="34" charset="0"/>
                <a:cs typeface="Arial" panose="020B0604020202020204" pitchFamily="34" charset="0"/>
              </a:rPr>
              <a:t>opamine</a:t>
            </a:r>
            <a:r>
              <a:rPr lang="en-US" sz="2000" spc="11" dirty="0">
                <a:latin typeface="Arial" panose="020B0604020202020204" pitchFamily="34" charset="0"/>
                <a:cs typeface="Arial" panose="020B0604020202020204" pitchFamily="34" charset="0"/>
              </a:rPr>
              <a:t> effect exerted by peptidomimetic </a:t>
            </a:r>
            <a:r>
              <a:rPr lang="en-US" sz="2000" b="1" spc="11" dirty="0">
                <a:latin typeface="Arial" panose="020B0604020202020204" pitchFamily="34" charset="0"/>
                <a:cs typeface="Arial" panose="020B0604020202020204" pitchFamily="34" charset="0"/>
              </a:rPr>
              <a:t>6b</a:t>
            </a:r>
            <a:r>
              <a:rPr lang="en-US" sz="2000" spc="11" dirty="0">
                <a:latin typeface="Arial" panose="020B0604020202020204" pitchFamily="34" charset="0"/>
                <a:cs typeface="Arial" panose="020B0604020202020204" pitchFamily="34" charset="0"/>
              </a:rPr>
              <a:t> and MIF-1 (positive control) at different concentrations; </a:t>
            </a:r>
            <a:r>
              <a:rPr lang="en-US" sz="2000" b="1" spc="11" dirty="0">
                <a:latin typeface="Arial" panose="020B0604020202020204" pitchFamily="34" charset="0"/>
                <a:cs typeface="Arial" panose="020B0604020202020204" pitchFamily="34" charset="0"/>
              </a:rPr>
              <a:t>B</a:t>
            </a:r>
            <a:r>
              <a:rPr lang="en-US" sz="2000" spc="11" dirty="0">
                <a:latin typeface="Arial" panose="020B0604020202020204" pitchFamily="34" charset="0"/>
                <a:cs typeface="Arial" panose="020B0604020202020204" pitchFamily="34" charset="0"/>
              </a:rPr>
              <a:t>: Concentration-response curves of the compounds and dopamine (DA) at human D</a:t>
            </a:r>
            <a:r>
              <a:rPr lang="en-US" sz="2000" spc="11" baseline="-25000" dirty="0">
                <a:latin typeface="Arial" panose="020B0604020202020204" pitchFamily="34" charset="0"/>
                <a:cs typeface="Arial" panose="020B0604020202020204" pitchFamily="34" charset="0"/>
              </a:rPr>
              <a:t>2</a:t>
            </a:r>
            <a:r>
              <a:rPr lang="en-US" sz="2000" spc="11" dirty="0">
                <a:latin typeface="Arial" panose="020B0604020202020204" pitchFamily="34" charset="0"/>
                <a:cs typeface="Arial" panose="020B0604020202020204" pitchFamily="34" charset="0"/>
              </a:rPr>
              <a:t>R</a:t>
            </a:r>
            <a:endParaRPr sz="2000" dirty="0">
              <a:latin typeface="Arial" panose="020B0604020202020204" pitchFamily="34" charset="0"/>
              <a:cs typeface="Arial" panose="020B0604020202020204" pitchFamily="34" charset="0"/>
            </a:endParaRPr>
          </a:p>
        </p:txBody>
      </p:sp>
      <p:cxnSp>
        <p:nvCxnSpPr>
          <p:cNvPr id="54" name="Conexão reta unidirecional 53">
            <a:extLst>
              <a:ext uri="{FF2B5EF4-FFF2-40B4-BE49-F238E27FC236}">
                <a16:creationId xmlns:a16="http://schemas.microsoft.com/office/drawing/2014/main" id="{0ABF0A72-31FF-4779-8D57-5E4E556FF70F}"/>
              </a:ext>
            </a:extLst>
          </p:cNvPr>
          <p:cNvCxnSpPr>
            <a:cxnSpLocks/>
          </p:cNvCxnSpPr>
          <p:nvPr/>
        </p:nvCxnSpPr>
        <p:spPr>
          <a:xfrm flipV="1">
            <a:off x="5596470" y="30048878"/>
            <a:ext cx="1082936" cy="889652"/>
          </a:xfrm>
          <a:prstGeom prst="straightConnector1">
            <a:avLst/>
          </a:prstGeom>
          <a:ln w="57150">
            <a:solidFill>
              <a:srgbClr val="6A4E9D"/>
            </a:solidFill>
            <a:tailEnd type="triangle"/>
          </a:ln>
        </p:spPr>
        <p:style>
          <a:lnRef idx="1">
            <a:schemeClr val="accent1"/>
          </a:lnRef>
          <a:fillRef idx="0">
            <a:schemeClr val="accent1"/>
          </a:fillRef>
          <a:effectRef idx="0">
            <a:schemeClr val="accent1"/>
          </a:effectRef>
          <a:fontRef idx="minor">
            <a:schemeClr val="tx1"/>
          </a:fontRef>
        </p:style>
      </p:cxnSp>
      <p:sp>
        <p:nvSpPr>
          <p:cNvPr id="67" name="Retângulo 66">
            <a:extLst>
              <a:ext uri="{FF2B5EF4-FFF2-40B4-BE49-F238E27FC236}">
                <a16:creationId xmlns:a16="http://schemas.microsoft.com/office/drawing/2014/main" id="{6997D1B7-340D-4289-92F3-F9E8E39F4379}"/>
              </a:ext>
            </a:extLst>
          </p:cNvPr>
          <p:cNvSpPr/>
          <p:nvPr/>
        </p:nvSpPr>
        <p:spPr>
          <a:xfrm>
            <a:off x="11678532" y="28187650"/>
            <a:ext cx="3198124" cy="2369880"/>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cs typeface="Arial" panose="020B0604020202020204" pitchFamily="34" charset="0"/>
              </a:rPr>
              <a:t>18.3 ± 9.1%</a:t>
            </a:r>
          </a:p>
          <a:p>
            <a:pPr algn="ctr"/>
            <a:r>
              <a:rPr lang="en-GB" sz="2800" dirty="0">
                <a:latin typeface="Arial" panose="020B0604020202020204" pitchFamily="34" charset="0"/>
                <a:ea typeface="Calibri" panose="020F0502020204030204" pitchFamily="34" charset="0"/>
                <a:cs typeface="Arial" panose="020B0604020202020204" pitchFamily="34" charset="0"/>
              </a:rPr>
              <a:t>at 0.01 </a:t>
            </a:r>
            <a:r>
              <a:rPr lang="en-GB" sz="2800" dirty="0" err="1">
                <a:latin typeface="Arial" panose="020B0604020202020204" pitchFamily="34" charset="0"/>
                <a:ea typeface="Calibri" panose="020F0502020204030204" pitchFamily="34" charset="0"/>
                <a:cs typeface="Arial" panose="020B0604020202020204" pitchFamily="34" charset="0"/>
              </a:rPr>
              <a:t>nM</a:t>
            </a:r>
            <a:endParaRPr lang="en-GB" sz="2800" dirty="0">
              <a:latin typeface="Arial" panose="020B0604020202020204" pitchFamily="34" charset="0"/>
              <a:ea typeface="Calibri" panose="020F0502020204030204" pitchFamily="34" charset="0"/>
              <a:cs typeface="Arial" panose="020B0604020202020204" pitchFamily="34" charset="0"/>
            </a:endParaRPr>
          </a:p>
          <a:p>
            <a:pPr algn="ctr"/>
            <a:r>
              <a:rPr lang="en-US" sz="3200" b="1" dirty="0">
                <a:latin typeface="Arial" panose="020B0604020202020204" pitchFamily="34" charset="0"/>
                <a:ea typeface="Calibri" panose="020F0502020204030204" pitchFamily="34" charset="0"/>
                <a:cs typeface="Arial" panose="020B0604020202020204" pitchFamily="34" charset="0"/>
              </a:rPr>
              <a:t>22.5 ± 8.8%</a:t>
            </a:r>
          </a:p>
          <a:p>
            <a:pPr algn="ctr"/>
            <a:r>
              <a:rPr lang="en-GB" sz="2800" dirty="0">
                <a:latin typeface="Arial" panose="020B0604020202020204" pitchFamily="34" charset="0"/>
                <a:ea typeface="Calibri" panose="020F0502020204030204" pitchFamily="34" charset="0"/>
                <a:cs typeface="Arial" panose="020B0604020202020204" pitchFamily="34" charset="0"/>
              </a:rPr>
              <a:t>at 0.1 </a:t>
            </a:r>
            <a:r>
              <a:rPr lang="en-GB" sz="2800" dirty="0" err="1">
                <a:latin typeface="Arial" panose="020B0604020202020204" pitchFamily="34" charset="0"/>
                <a:ea typeface="Calibri" panose="020F0502020204030204" pitchFamily="34" charset="0"/>
                <a:cs typeface="Arial" panose="020B0604020202020204" pitchFamily="34" charset="0"/>
              </a:rPr>
              <a:t>nM</a:t>
            </a:r>
            <a:r>
              <a:rPr lang="en-GB" sz="2800" dirty="0">
                <a:latin typeface="Arial" panose="020B0604020202020204" pitchFamily="34" charset="0"/>
                <a:ea typeface="Calibri" panose="020F0502020204030204" pitchFamily="34" charset="0"/>
                <a:cs typeface="Arial" panose="020B0604020202020204" pitchFamily="34" charset="0"/>
              </a:rPr>
              <a:t> </a:t>
            </a:r>
          </a:p>
          <a:p>
            <a:pPr algn="ctr"/>
            <a:r>
              <a:rPr lang="en-GB" sz="2800" dirty="0">
                <a:latin typeface="Arial" panose="020B0604020202020204" pitchFamily="34" charset="0"/>
                <a:ea typeface="Calibri" panose="020F0502020204030204" pitchFamily="34" charset="0"/>
                <a:cs typeface="Arial" panose="020B0604020202020204" pitchFamily="34" charset="0"/>
              </a:rPr>
              <a:t>(maximum effect)</a:t>
            </a:r>
            <a:endParaRPr lang="en-GB" sz="2800" dirty="0">
              <a:latin typeface="Arial" panose="020B0604020202020204" pitchFamily="34" charset="0"/>
              <a:cs typeface="Arial" panose="020B0604020202020204" pitchFamily="34" charset="0"/>
            </a:endParaRPr>
          </a:p>
        </p:txBody>
      </p:sp>
      <p:sp>
        <p:nvSpPr>
          <p:cNvPr id="69" name="Retângulo 68">
            <a:extLst>
              <a:ext uri="{FF2B5EF4-FFF2-40B4-BE49-F238E27FC236}">
                <a16:creationId xmlns:a16="http://schemas.microsoft.com/office/drawing/2014/main" id="{877D2E6E-BF4C-4077-9C5D-3F976BAF9CDA}"/>
              </a:ext>
            </a:extLst>
          </p:cNvPr>
          <p:cNvSpPr/>
          <p:nvPr/>
        </p:nvSpPr>
        <p:spPr>
          <a:xfrm>
            <a:off x="1575512" y="25520650"/>
            <a:ext cx="13351005" cy="2595582"/>
          </a:xfrm>
          <a:prstGeom prst="rect">
            <a:avLst/>
          </a:prstGeom>
        </p:spPr>
        <p:txBody>
          <a:bodyPr wrap="square">
            <a:spAutoFit/>
          </a:bodyPr>
          <a:lstStyle/>
          <a:p>
            <a:pPr indent="449580" algn="just">
              <a:spcAft>
                <a:spcPts val="800"/>
              </a:spcAft>
            </a:pPr>
            <a:r>
              <a:rPr lang="en-US" sz="3600" b="1" dirty="0">
                <a:solidFill>
                  <a:srgbClr val="6A4E9D"/>
                </a:solidFill>
                <a:latin typeface="Arial" panose="020B0604020202020204" pitchFamily="34" charset="0"/>
                <a:ea typeface="Calibri" panose="020F0502020204030204" pitchFamily="34" charset="0"/>
                <a:cs typeface="Arial" panose="020B0604020202020204" pitchFamily="34" charset="0"/>
              </a:rPr>
              <a:t>Dopamine D</a:t>
            </a:r>
            <a:r>
              <a:rPr lang="en-US" sz="3600" b="1" baseline="-25000" dirty="0">
                <a:solidFill>
                  <a:srgbClr val="6A4E9D"/>
                </a:solidFill>
                <a:latin typeface="Arial" panose="020B0604020202020204" pitchFamily="34" charset="0"/>
                <a:ea typeface="Calibri" panose="020F0502020204030204" pitchFamily="34" charset="0"/>
                <a:cs typeface="Arial" panose="020B0604020202020204" pitchFamily="34" charset="0"/>
              </a:rPr>
              <a:t>2</a:t>
            </a:r>
            <a:r>
              <a:rPr lang="en-US" sz="3600" b="1" dirty="0">
                <a:solidFill>
                  <a:srgbClr val="6A4E9D"/>
                </a:solidFill>
                <a:latin typeface="Arial" panose="020B0604020202020204" pitchFamily="34" charset="0"/>
                <a:ea typeface="Calibri" panose="020F0502020204030204" pitchFamily="34" charset="0"/>
                <a:cs typeface="Arial" panose="020B0604020202020204" pitchFamily="34" charset="0"/>
              </a:rPr>
              <a:t> receptor Binding Assay</a:t>
            </a:r>
            <a:endPar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49580" algn="just">
              <a:spcAft>
                <a:spcPts val="800"/>
              </a:spcAft>
            </a:pP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Peptidomimetics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5-8(</a:t>
            </a:r>
            <a:r>
              <a:rPr lang="en-US" sz="3000" b="1" dirty="0" err="1">
                <a:solidFill>
                  <a:srgbClr val="000000"/>
                </a:solidFill>
                <a:latin typeface="Arial" panose="020B0604020202020204" pitchFamily="34" charset="0"/>
                <a:ea typeface="Calibri" panose="020F0502020204030204" pitchFamily="34" charset="0"/>
                <a:cs typeface="Arial" panose="020B0604020202020204" pitchFamily="34" charset="0"/>
              </a:rPr>
              <a:t>a,b</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were tested to their ability to modulate dopamine D</a:t>
            </a:r>
            <a:r>
              <a:rPr lang="en-US" sz="30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2S</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receptors by enhancing the binding of radiolabeled [</a:t>
            </a:r>
            <a:r>
              <a:rPr lang="en-US" sz="30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H]-NPA ligand. A statistically significant enhancement (</a:t>
            </a:r>
            <a:r>
              <a:rPr lang="en-US" sz="3000" i="1"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&lt; 0.05) of the [</a:t>
            </a:r>
            <a:r>
              <a:rPr lang="en-US" sz="30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H]-NPA response was observed for the peptidomimetic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6b, </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as depicted in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Scheme 2.</a:t>
            </a:r>
            <a:endParaRPr lang="pt-PT" sz="3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71" name="Conexão reta unidirecional 70">
            <a:extLst>
              <a:ext uri="{FF2B5EF4-FFF2-40B4-BE49-F238E27FC236}">
                <a16:creationId xmlns:a16="http://schemas.microsoft.com/office/drawing/2014/main" id="{BB82038B-B19B-4E24-91D8-18EC24EAC86E}"/>
              </a:ext>
            </a:extLst>
          </p:cNvPr>
          <p:cNvCxnSpPr>
            <a:cxnSpLocks/>
          </p:cNvCxnSpPr>
          <p:nvPr/>
        </p:nvCxnSpPr>
        <p:spPr>
          <a:xfrm flipV="1">
            <a:off x="10035841" y="29316206"/>
            <a:ext cx="1901365" cy="22124"/>
          </a:xfrm>
          <a:prstGeom prst="straightConnector1">
            <a:avLst/>
          </a:prstGeom>
          <a:ln w="57150">
            <a:solidFill>
              <a:srgbClr val="6A4E9D"/>
            </a:solidFill>
            <a:tailEnd type="triangle"/>
          </a:ln>
        </p:spPr>
        <p:style>
          <a:lnRef idx="1">
            <a:schemeClr val="accent1"/>
          </a:lnRef>
          <a:fillRef idx="0">
            <a:schemeClr val="accent1"/>
          </a:fillRef>
          <a:effectRef idx="0">
            <a:schemeClr val="accent1"/>
          </a:effectRef>
          <a:fontRef idx="minor">
            <a:schemeClr val="tx1"/>
          </a:fontRef>
        </p:style>
      </p:cxnSp>
      <p:grpSp>
        <p:nvGrpSpPr>
          <p:cNvPr id="20" name="Agrupar 19">
            <a:extLst>
              <a:ext uri="{FF2B5EF4-FFF2-40B4-BE49-F238E27FC236}">
                <a16:creationId xmlns:a16="http://schemas.microsoft.com/office/drawing/2014/main" id="{30A21493-50D4-41A8-BA6A-2B44AC585F35}"/>
              </a:ext>
            </a:extLst>
          </p:cNvPr>
          <p:cNvGrpSpPr/>
          <p:nvPr/>
        </p:nvGrpSpPr>
        <p:grpSpPr>
          <a:xfrm>
            <a:off x="6678613" y="31632525"/>
            <a:ext cx="3189812" cy="1744405"/>
            <a:chOff x="6212784" y="30928865"/>
            <a:chExt cx="3189812" cy="1744405"/>
          </a:xfrm>
        </p:grpSpPr>
        <p:sp>
          <p:nvSpPr>
            <p:cNvPr id="70" name="Retângulo 69">
              <a:extLst>
                <a:ext uri="{FF2B5EF4-FFF2-40B4-BE49-F238E27FC236}">
                  <a16:creationId xmlns:a16="http://schemas.microsoft.com/office/drawing/2014/main" id="{309BA777-B872-4A48-B69A-3BC430D6D42C}"/>
                </a:ext>
              </a:extLst>
            </p:cNvPr>
            <p:cNvSpPr/>
            <p:nvPr/>
          </p:nvSpPr>
          <p:spPr>
            <a:xfrm>
              <a:off x="6222206" y="32150050"/>
              <a:ext cx="3180390" cy="523220"/>
            </a:xfrm>
            <a:prstGeom prst="rect">
              <a:avLst/>
            </a:prstGeom>
          </p:spPr>
          <p:txBody>
            <a:bodyPr wrap="square">
              <a:spAutoFit/>
            </a:bodyPr>
            <a:lstStyle/>
            <a:p>
              <a:pPr algn="ctr"/>
              <a:r>
                <a:rPr lang="en-GB" sz="2800" dirty="0">
                  <a:latin typeface="Arial" panose="020B0604020202020204" pitchFamily="34" charset="0"/>
                  <a:ea typeface="Calibri" panose="020F0502020204030204" pitchFamily="34" charset="0"/>
                  <a:cs typeface="Arial" panose="020B0604020202020204" pitchFamily="34" charset="0"/>
                </a:rPr>
                <a:t>Compound</a:t>
              </a:r>
              <a:r>
                <a:rPr lang="en-GB" sz="2800" b="1" dirty="0">
                  <a:latin typeface="Arial" panose="020B0604020202020204" pitchFamily="34" charset="0"/>
                  <a:ea typeface="Calibri" panose="020F0502020204030204" pitchFamily="34" charset="0"/>
                  <a:cs typeface="Arial" panose="020B0604020202020204" pitchFamily="34" charset="0"/>
                </a:rPr>
                <a:t> 6b</a:t>
              </a:r>
              <a:endParaRPr lang="en-US" sz="2800" b="1" dirty="0">
                <a:latin typeface="Arial" panose="020B0604020202020204" pitchFamily="34" charset="0"/>
                <a:cs typeface="Arial" panose="020B0604020202020204" pitchFamily="34" charset="0"/>
              </a:endParaRPr>
            </a:p>
          </p:txBody>
        </p:sp>
        <p:graphicFrame>
          <p:nvGraphicFramePr>
            <p:cNvPr id="76" name="Objeto 75">
              <a:extLst>
                <a:ext uri="{FF2B5EF4-FFF2-40B4-BE49-F238E27FC236}">
                  <a16:creationId xmlns:a16="http://schemas.microsoft.com/office/drawing/2014/main" id="{3D8A0995-70D9-49F8-8490-B7B7DB572148}"/>
                </a:ext>
              </a:extLst>
            </p:cNvPr>
            <p:cNvGraphicFramePr>
              <a:graphicFrameLocks noChangeAspect="1"/>
            </p:cNvGraphicFramePr>
            <p:nvPr>
              <p:extLst>
                <p:ext uri="{D42A27DB-BD31-4B8C-83A1-F6EECF244321}">
                  <p14:modId xmlns:p14="http://schemas.microsoft.com/office/powerpoint/2010/main" val="1464900245"/>
                </p:ext>
              </p:extLst>
            </p:nvPr>
          </p:nvGraphicFramePr>
          <p:xfrm>
            <a:off x="6212784" y="30928865"/>
            <a:ext cx="3152775" cy="1216025"/>
          </p:xfrm>
          <a:graphic>
            <a:graphicData uri="http://schemas.openxmlformats.org/presentationml/2006/ole">
              <mc:AlternateContent xmlns:mc="http://schemas.openxmlformats.org/markup-compatibility/2006">
                <mc:Choice xmlns:v="urn:schemas-microsoft-com:vml" Requires="v">
                  <p:oleObj spid="_x0000_s1209" name="CS ChemDraw Drawing" r:id="rId19" imgW="2108940" imgH="812257" progId="ChemDraw.Document.6.0">
                    <p:embed/>
                  </p:oleObj>
                </mc:Choice>
                <mc:Fallback>
                  <p:oleObj name="CS ChemDraw Drawing" r:id="rId19" imgW="2108940" imgH="812257" progId="ChemDraw.Document.6.0">
                    <p:embed/>
                    <p:pic>
                      <p:nvPicPr>
                        <p:cNvPr id="3" name="Objeto 2">
                          <a:extLst>
                            <a:ext uri="{FF2B5EF4-FFF2-40B4-BE49-F238E27FC236}">
                              <a16:creationId xmlns:a16="http://schemas.microsoft.com/office/drawing/2014/main" id="{BEFAEC9F-BB81-4556-90C3-12B29B9355D1}"/>
                            </a:ext>
                          </a:extLst>
                        </p:cNvPr>
                        <p:cNvPicPr/>
                        <p:nvPr/>
                      </p:nvPicPr>
                      <p:blipFill>
                        <a:blip r:embed="rId20"/>
                        <a:stretch>
                          <a:fillRect/>
                        </a:stretch>
                      </p:blipFill>
                      <p:spPr>
                        <a:xfrm>
                          <a:off x="6212784" y="30928865"/>
                          <a:ext cx="3152775" cy="1216025"/>
                        </a:xfrm>
                        <a:prstGeom prst="rect">
                          <a:avLst/>
                        </a:prstGeom>
                      </p:spPr>
                    </p:pic>
                  </p:oleObj>
                </mc:Fallback>
              </mc:AlternateContent>
            </a:graphicData>
          </a:graphic>
        </p:graphicFrame>
      </p:grpSp>
      <p:grpSp>
        <p:nvGrpSpPr>
          <p:cNvPr id="18" name="Agrupar 17">
            <a:extLst>
              <a:ext uri="{FF2B5EF4-FFF2-40B4-BE49-F238E27FC236}">
                <a16:creationId xmlns:a16="http://schemas.microsoft.com/office/drawing/2014/main" id="{883D7E15-BC9E-4CC3-A987-29CC5655BFD6}"/>
              </a:ext>
            </a:extLst>
          </p:cNvPr>
          <p:cNvGrpSpPr/>
          <p:nvPr/>
        </p:nvGrpSpPr>
        <p:grpSpPr>
          <a:xfrm>
            <a:off x="6667500" y="28424188"/>
            <a:ext cx="3208338" cy="2049462"/>
            <a:chOff x="6343284" y="27868349"/>
            <a:chExt cx="3208338" cy="2049462"/>
          </a:xfrm>
        </p:grpSpPr>
        <p:graphicFrame>
          <p:nvGraphicFramePr>
            <p:cNvPr id="75" name="Objeto 74">
              <a:extLst>
                <a:ext uri="{FF2B5EF4-FFF2-40B4-BE49-F238E27FC236}">
                  <a16:creationId xmlns:a16="http://schemas.microsoft.com/office/drawing/2014/main" id="{5E29229D-F7DA-494A-A7D7-B34113973457}"/>
                </a:ext>
              </a:extLst>
            </p:cNvPr>
            <p:cNvGraphicFramePr>
              <a:graphicFrameLocks noChangeAspect="1"/>
            </p:cNvGraphicFramePr>
            <p:nvPr>
              <p:extLst>
                <p:ext uri="{D42A27DB-BD31-4B8C-83A1-F6EECF244321}">
                  <p14:modId xmlns:p14="http://schemas.microsoft.com/office/powerpoint/2010/main" val="1260965052"/>
                </p:ext>
              </p:extLst>
            </p:nvPr>
          </p:nvGraphicFramePr>
          <p:xfrm>
            <a:off x="6343284" y="27868349"/>
            <a:ext cx="3208338" cy="1468437"/>
          </p:xfrm>
          <a:graphic>
            <a:graphicData uri="http://schemas.openxmlformats.org/presentationml/2006/ole">
              <mc:AlternateContent xmlns:mc="http://schemas.openxmlformats.org/markup-compatibility/2006">
                <mc:Choice xmlns:v="urn:schemas-microsoft-com:vml" Requires="v">
                  <p:oleObj spid="_x0000_s1210" name="CS ChemDraw Drawing" r:id="rId21" imgW="2118015" imgH="970427" progId="ChemDraw.Document.6.0">
                    <p:embed/>
                  </p:oleObj>
                </mc:Choice>
                <mc:Fallback>
                  <p:oleObj name="CS ChemDraw Drawing" r:id="rId21" imgW="2118015" imgH="970427" progId="ChemDraw.Document.6.0">
                    <p:embed/>
                    <p:pic>
                      <p:nvPicPr>
                        <p:cNvPr id="2" name="Objeto 1">
                          <a:extLst>
                            <a:ext uri="{FF2B5EF4-FFF2-40B4-BE49-F238E27FC236}">
                              <a16:creationId xmlns:a16="http://schemas.microsoft.com/office/drawing/2014/main" id="{1E530042-79D4-42FF-989B-C7A594E20DCF}"/>
                            </a:ext>
                          </a:extLst>
                        </p:cNvPr>
                        <p:cNvPicPr/>
                        <p:nvPr/>
                      </p:nvPicPr>
                      <p:blipFill>
                        <a:blip r:embed="rId22"/>
                        <a:stretch>
                          <a:fillRect/>
                        </a:stretch>
                      </p:blipFill>
                      <p:spPr>
                        <a:xfrm>
                          <a:off x="6343284" y="27868349"/>
                          <a:ext cx="3208338" cy="1468437"/>
                        </a:xfrm>
                        <a:prstGeom prst="rect">
                          <a:avLst/>
                        </a:prstGeom>
                      </p:spPr>
                    </p:pic>
                  </p:oleObj>
                </mc:Fallback>
              </mc:AlternateContent>
            </a:graphicData>
          </a:graphic>
        </p:graphicFrame>
        <p:sp>
          <p:nvSpPr>
            <p:cNvPr id="78" name="Retângulo 77">
              <a:extLst>
                <a:ext uri="{FF2B5EF4-FFF2-40B4-BE49-F238E27FC236}">
                  <a16:creationId xmlns:a16="http://schemas.microsoft.com/office/drawing/2014/main" id="{069D2CEA-B655-4464-89CC-8BF5B78696CE}"/>
                </a:ext>
              </a:extLst>
            </p:cNvPr>
            <p:cNvSpPr/>
            <p:nvPr/>
          </p:nvSpPr>
          <p:spPr>
            <a:xfrm>
              <a:off x="6466357" y="29394591"/>
              <a:ext cx="2899112" cy="523220"/>
            </a:xfrm>
            <a:prstGeom prst="rect">
              <a:avLst/>
            </a:prstGeom>
          </p:spPr>
          <p:txBody>
            <a:bodyPr wrap="square">
              <a:spAutoFit/>
            </a:bodyPr>
            <a:lstStyle/>
            <a:p>
              <a:pPr algn="ctr"/>
              <a:r>
                <a:rPr lang="en-GB" sz="2800" dirty="0">
                  <a:latin typeface="Arial" panose="020B0604020202020204" pitchFamily="34" charset="0"/>
                  <a:ea typeface="Calibri" panose="020F0502020204030204" pitchFamily="34" charset="0"/>
                  <a:cs typeface="Arial" panose="020B0604020202020204" pitchFamily="34" charset="0"/>
                </a:rPr>
                <a:t>MIF-1</a:t>
              </a:r>
              <a:endParaRPr lang="en-US" sz="2800" dirty="0">
                <a:latin typeface="Arial" panose="020B0604020202020204" pitchFamily="34" charset="0"/>
                <a:cs typeface="Arial" panose="020B0604020202020204" pitchFamily="34" charset="0"/>
              </a:endParaRPr>
            </a:p>
          </p:txBody>
        </p:sp>
      </p:grpSp>
      <p:cxnSp>
        <p:nvCxnSpPr>
          <p:cNvPr id="79" name="Conexão reta unidirecional 78">
            <a:extLst>
              <a:ext uri="{FF2B5EF4-FFF2-40B4-BE49-F238E27FC236}">
                <a16:creationId xmlns:a16="http://schemas.microsoft.com/office/drawing/2014/main" id="{507D2C52-01B0-4BB1-B0A9-9FD1C18E8DBC}"/>
              </a:ext>
            </a:extLst>
          </p:cNvPr>
          <p:cNvCxnSpPr>
            <a:cxnSpLocks/>
          </p:cNvCxnSpPr>
          <p:nvPr/>
        </p:nvCxnSpPr>
        <p:spPr>
          <a:xfrm>
            <a:off x="5594506" y="30913043"/>
            <a:ext cx="981582" cy="939887"/>
          </a:xfrm>
          <a:prstGeom prst="straightConnector1">
            <a:avLst/>
          </a:prstGeom>
          <a:ln w="57150">
            <a:solidFill>
              <a:srgbClr val="6A4E9D"/>
            </a:solidFill>
            <a:tailEnd type="triangle"/>
          </a:ln>
        </p:spPr>
        <p:style>
          <a:lnRef idx="1">
            <a:schemeClr val="accent1"/>
          </a:lnRef>
          <a:fillRef idx="0">
            <a:schemeClr val="accent1"/>
          </a:fillRef>
          <a:effectRef idx="0">
            <a:schemeClr val="accent1"/>
          </a:effectRef>
          <a:fontRef idx="minor">
            <a:schemeClr val="tx1"/>
          </a:fontRef>
        </p:style>
      </p:cxnSp>
      <p:sp>
        <p:nvSpPr>
          <p:cNvPr id="83" name="Retângulo 82">
            <a:extLst>
              <a:ext uri="{FF2B5EF4-FFF2-40B4-BE49-F238E27FC236}">
                <a16:creationId xmlns:a16="http://schemas.microsoft.com/office/drawing/2014/main" id="{765B9A85-98A9-44B0-8234-5CD51613C724}"/>
              </a:ext>
            </a:extLst>
          </p:cNvPr>
          <p:cNvSpPr/>
          <p:nvPr/>
        </p:nvSpPr>
        <p:spPr>
          <a:xfrm>
            <a:off x="11708606" y="31769050"/>
            <a:ext cx="3151892" cy="1446550"/>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cs typeface="Arial" panose="020B0604020202020204" pitchFamily="34" charset="0"/>
              </a:rPr>
              <a:t>11.9 ± 3.7%</a:t>
            </a:r>
          </a:p>
          <a:p>
            <a:pPr algn="ctr"/>
            <a:r>
              <a:rPr lang="en-GB" sz="2800" dirty="0">
                <a:latin typeface="Arial" panose="020B0604020202020204" pitchFamily="34" charset="0"/>
                <a:ea typeface="Calibri" panose="020F0502020204030204" pitchFamily="34" charset="0"/>
                <a:cs typeface="Arial" panose="020B0604020202020204" pitchFamily="34" charset="0"/>
              </a:rPr>
              <a:t>at 0.01 </a:t>
            </a:r>
            <a:r>
              <a:rPr lang="en-GB" sz="2800" dirty="0" err="1">
                <a:latin typeface="Arial" panose="020B0604020202020204" pitchFamily="34" charset="0"/>
                <a:ea typeface="Calibri" panose="020F0502020204030204" pitchFamily="34" charset="0"/>
                <a:cs typeface="Arial" panose="020B0604020202020204" pitchFamily="34" charset="0"/>
              </a:rPr>
              <a:t>nM</a:t>
            </a:r>
            <a:r>
              <a:rPr lang="en-GB" sz="2800" dirty="0">
                <a:latin typeface="Arial" panose="020B0604020202020204" pitchFamily="34" charset="0"/>
                <a:ea typeface="Calibri" panose="020F0502020204030204" pitchFamily="34" charset="0"/>
                <a:cs typeface="Arial" panose="020B0604020202020204" pitchFamily="34" charset="0"/>
              </a:rPr>
              <a:t> (maximum effect)</a:t>
            </a:r>
            <a:endParaRPr lang="en-US" sz="2800" dirty="0">
              <a:latin typeface="Arial" panose="020B0604020202020204" pitchFamily="34" charset="0"/>
              <a:cs typeface="Arial" panose="020B0604020202020204" pitchFamily="34" charset="0"/>
            </a:endParaRPr>
          </a:p>
        </p:txBody>
      </p:sp>
      <p:cxnSp>
        <p:nvCxnSpPr>
          <p:cNvPr id="84" name="Conexão reta unidirecional 83">
            <a:extLst>
              <a:ext uri="{FF2B5EF4-FFF2-40B4-BE49-F238E27FC236}">
                <a16:creationId xmlns:a16="http://schemas.microsoft.com/office/drawing/2014/main" id="{B10B4513-C9A5-43DA-92D4-16E6FAA15168}"/>
              </a:ext>
            </a:extLst>
          </p:cNvPr>
          <p:cNvCxnSpPr>
            <a:cxnSpLocks/>
          </p:cNvCxnSpPr>
          <p:nvPr/>
        </p:nvCxnSpPr>
        <p:spPr>
          <a:xfrm flipV="1">
            <a:off x="10035841" y="32516606"/>
            <a:ext cx="1901365" cy="22124"/>
          </a:xfrm>
          <a:prstGeom prst="straightConnector1">
            <a:avLst/>
          </a:prstGeom>
          <a:ln w="57150">
            <a:solidFill>
              <a:srgbClr val="6A4E9D"/>
            </a:solidFill>
            <a:tailEnd type="triangle"/>
          </a:ln>
        </p:spPr>
        <p:style>
          <a:lnRef idx="1">
            <a:schemeClr val="accent1"/>
          </a:lnRef>
          <a:fillRef idx="0">
            <a:schemeClr val="accent1"/>
          </a:fillRef>
          <a:effectRef idx="0">
            <a:schemeClr val="accent1"/>
          </a:effectRef>
          <a:fontRef idx="minor">
            <a:schemeClr val="tx1"/>
          </a:fontRef>
        </p:style>
      </p:cxnSp>
      <p:grpSp>
        <p:nvGrpSpPr>
          <p:cNvPr id="87" name="Agrupar 86">
            <a:extLst>
              <a:ext uri="{FF2B5EF4-FFF2-40B4-BE49-F238E27FC236}">
                <a16:creationId xmlns:a16="http://schemas.microsoft.com/office/drawing/2014/main" id="{5923CE00-E22E-4727-A804-60B4A4286E48}"/>
              </a:ext>
            </a:extLst>
          </p:cNvPr>
          <p:cNvGrpSpPr/>
          <p:nvPr/>
        </p:nvGrpSpPr>
        <p:grpSpPr>
          <a:xfrm>
            <a:off x="1461391" y="29559250"/>
            <a:ext cx="4914584" cy="3686244"/>
            <a:chOff x="1468683" y="29686937"/>
            <a:chExt cx="4271668" cy="3161603"/>
          </a:xfrm>
        </p:grpSpPr>
        <p:pic>
          <p:nvPicPr>
            <p:cNvPr id="77" name="Imagem 76">
              <a:extLst>
                <a:ext uri="{FF2B5EF4-FFF2-40B4-BE49-F238E27FC236}">
                  <a16:creationId xmlns:a16="http://schemas.microsoft.com/office/drawing/2014/main" id="{89ED0415-7AA3-4187-9FD0-147145088B91}"/>
                </a:ext>
              </a:extLst>
            </p:cNvPr>
            <p:cNvPicPr>
              <a:picLocks noChangeAspect="1"/>
            </p:cNvPicPr>
            <p:nvPr/>
          </p:nvPicPr>
          <p:blipFill>
            <a:blip r:embed="rId23"/>
            <a:stretch>
              <a:fillRect/>
            </a:stretch>
          </p:blipFill>
          <p:spPr>
            <a:xfrm>
              <a:off x="1468683" y="29686937"/>
              <a:ext cx="4271668" cy="2638383"/>
            </a:xfrm>
            <a:prstGeom prst="rect">
              <a:avLst/>
            </a:prstGeom>
          </p:spPr>
        </p:pic>
        <p:sp>
          <p:nvSpPr>
            <p:cNvPr id="86" name="Retângulo 85">
              <a:extLst>
                <a:ext uri="{FF2B5EF4-FFF2-40B4-BE49-F238E27FC236}">
                  <a16:creationId xmlns:a16="http://schemas.microsoft.com/office/drawing/2014/main" id="{8003149E-4243-447B-BE5C-D9DF74A658CA}"/>
                </a:ext>
              </a:extLst>
            </p:cNvPr>
            <p:cNvSpPr/>
            <p:nvPr/>
          </p:nvSpPr>
          <p:spPr>
            <a:xfrm>
              <a:off x="1642969" y="32325320"/>
              <a:ext cx="3951537" cy="523220"/>
            </a:xfrm>
            <a:prstGeom prst="rect">
              <a:avLst/>
            </a:prstGeom>
          </p:spPr>
          <p:txBody>
            <a:bodyPr wrap="square">
              <a:spAutoFit/>
            </a:bodyPr>
            <a:lstStyle/>
            <a:p>
              <a:pPr algn="ct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8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H]-NPA</a:t>
              </a:r>
              <a:endParaRPr lang="en-GB" sz="2800" dirty="0">
                <a:latin typeface="Arial" panose="020B0604020202020204" pitchFamily="34" charset="0"/>
                <a:cs typeface="Arial" panose="020B0604020202020204" pitchFamily="34" charset="0"/>
              </a:endParaRPr>
            </a:p>
          </p:txBody>
        </p:sp>
      </p:grpSp>
      <p:pic>
        <p:nvPicPr>
          <p:cNvPr id="89" name="Imagem 88">
            <a:extLst>
              <a:ext uri="{FF2B5EF4-FFF2-40B4-BE49-F238E27FC236}">
                <a16:creationId xmlns:a16="http://schemas.microsoft.com/office/drawing/2014/main" id="{A636970C-0550-4AAA-B0BA-8807258F38BE}"/>
              </a:ext>
            </a:extLst>
          </p:cNvPr>
          <p:cNvPicPr/>
          <p:nvPr/>
        </p:nvPicPr>
        <p:blipFill rotWithShape="1">
          <a:blip r:embed="rId24" cstate="print">
            <a:extLst>
              <a:ext uri="{28A0092B-C50C-407E-A947-70E740481C1C}">
                <a14:useLocalDpi xmlns:a14="http://schemas.microsoft.com/office/drawing/2010/main" val="0"/>
              </a:ext>
            </a:extLst>
          </a:blip>
          <a:srcRect l="6066" t="20162" r="6315" b="19898"/>
          <a:stretch/>
        </p:blipFill>
        <p:spPr bwMode="auto">
          <a:xfrm>
            <a:off x="22968694" y="22754381"/>
            <a:ext cx="5832274" cy="3688347"/>
          </a:xfrm>
          <a:prstGeom prst="rect">
            <a:avLst/>
          </a:prstGeom>
          <a:noFill/>
          <a:ln>
            <a:noFill/>
          </a:ln>
          <a:extLst>
            <a:ext uri="{53640926-AAD7-44D8-BBD7-CCE9431645EC}">
              <a14:shadowObscured xmlns:a14="http://schemas.microsoft.com/office/drawing/2010/main"/>
            </a:ext>
          </a:extLst>
        </p:spPr>
      </p:pic>
      <p:sp>
        <p:nvSpPr>
          <p:cNvPr id="91" name="object 190">
            <a:extLst>
              <a:ext uri="{FF2B5EF4-FFF2-40B4-BE49-F238E27FC236}">
                <a16:creationId xmlns:a16="http://schemas.microsoft.com/office/drawing/2014/main" id="{A6ACB6DD-16B3-4F2B-B6C6-807C7D092644}"/>
              </a:ext>
            </a:extLst>
          </p:cNvPr>
          <p:cNvSpPr txBox="1"/>
          <p:nvPr/>
        </p:nvSpPr>
        <p:spPr>
          <a:xfrm>
            <a:off x="22968694" y="26892249"/>
            <a:ext cx="5873950" cy="644643"/>
          </a:xfrm>
          <a:prstGeom prst="rect">
            <a:avLst/>
          </a:prstGeom>
          <a:noFill/>
          <a:ln w="4294">
            <a:noFill/>
          </a:ln>
        </p:spPr>
        <p:txBody>
          <a:bodyPr vert="horz" wrap="square" lIns="0" tIns="36492" rIns="0" bIns="0" rtlCol="0">
            <a:spAutoFit/>
          </a:bodyPr>
          <a:lstStyle/>
          <a:p>
            <a:pPr marL="90557" marR="72986" algn="just">
              <a:lnSpc>
                <a:spcPct val="102099"/>
              </a:lnSpc>
              <a:spcBef>
                <a:spcPts val="287"/>
              </a:spcBef>
            </a:pPr>
            <a:r>
              <a:rPr lang="pt-PT" sz="2000" b="1" spc="21" dirty="0">
                <a:latin typeface="Arial" panose="020B0604020202020204" pitchFamily="34" charset="0"/>
                <a:cs typeface="Arial" panose="020B0604020202020204" pitchFamily="34" charset="0"/>
              </a:rPr>
              <a:t>Figure</a:t>
            </a:r>
            <a:r>
              <a:rPr sz="2000" b="1" spc="21" dirty="0">
                <a:latin typeface="Arial" panose="020B0604020202020204" pitchFamily="34" charset="0"/>
                <a:cs typeface="Arial" panose="020B0604020202020204" pitchFamily="34" charset="0"/>
              </a:rPr>
              <a:t> </a:t>
            </a:r>
            <a:r>
              <a:rPr lang="pt-PT" sz="2000" b="1" spc="21" dirty="0">
                <a:latin typeface="Arial" panose="020B0604020202020204" pitchFamily="34" charset="0"/>
                <a:cs typeface="Arial" panose="020B0604020202020204" pitchFamily="34" charset="0"/>
              </a:rPr>
              <a:t>2</a:t>
            </a:r>
            <a:r>
              <a:rPr sz="2000" spc="11" dirty="0">
                <a:latin typeface="Arial" panose="020B0604020202020204" pitchFamily="34" charset="0"/>
                <a:cs typeface="Arial" panose="020B0604020202020204" pitchFamily="34" charset="0"/>
              </a:rPr>
              <a:t>. </a:t>
            </a:r>
            <a:r>
              <a:rPr lang="en-US" sz="2000" spc="11" dirty="0">
                <a:latin typeface="Arial" panose="020B0604020202020204" pitchFamily="34" charset="0"/>
                <a:cs typeface="Arial" panose="020B0604020202020204" pitchFamily="34" charset="0"/>
              </a:rPr>
              <a:t>Optimized geometry, at the M06-2X/6-31G(</a:t>
            </a:r>
            <a:r>
              <a:rPr lang="en-US" sz="2000" spc="11" dirty="0" err="1">
                <a:latin typeface="Arial" panose="020B0604020202020204" pitchFamily="34" charset="0"/>
                <a:cs typeface="Arial" panose="020B0604020202020204" pitchFamily="34" charset="0"/>
              </a:rPr>
              <a:t>d,p</a:t>
            </a:r>
            <a:r>
              <a:rPr lang="en-US" sz="2000" spc="11" dirty="0">
                <a:latin typeface="Arial" panose="020B0604020202020204" pitchFamily="34" charset="0"/>
                <a:cs typeface="Arial" panose="020B0604020202020204" pitchFamily="34" charset="0"/>
              </a:rPr>
              <a:t>) level of theory, for peptidomimetic </a:t>
            </a:r>
            <a:r>
              <a:rPr lang="en-US" sz="2000" b="1" spc="11" dirty="0">
                <a:latin typeface="Arial" panose="020B0604020202020204" pitchFamily="34" charset="0"/>
                <a:cs typeface="Arial" panose="020B0604020202020204" pitchFamily="34" charset="0"/>
              </a:rPr>
              <a:t>6b</a:t>
            </a:r>
            <a:r>
              <a:rPr lang="en-US" sz="2000" spc="11"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graphicFrame>
        <p:nvGraphicFramePr>
          <p:cNvPr id="95" name="Objeto 94">
            <a:extLst>
              <a:ext uri="{FF2B5EF4-FFF2-40B4-BE49-F238E27FC236}">
                <a16:creationId xmlns:a16="http://schemas.microsoft.com/office/drawing/2014/main" id="{98D8895E-BAF8-4483-B99D-7C1FEB9AA5B8}"/>
              </a:ext>
            </a:extLst>
          </p:cNvPr>
          <p:cNvGraphicFramePr>
            <a:graphicFrameLocks noChangeAspect="1"/>
          </p:cNvGraphicFramePr>
          <p:nvPr>
            <p:extLst>
              <p:ext uri="{D42A27DB-BD31-4B8C-83A1-F6EECF244321}">
                <p14:modId xmlns:p14="http://schemas.microsoft.com/office/powerpoint/2010/main" val="421284250"/>
              </p:ext>
            </p:extLst>
          </p:nvPr>
        </p:nvGraphicFramePr>
        <p:xfrm>
          <a:off x="22986206" y="29487586"/>
          <a:ext cx="6085038" cy="4361842"/>
        </p:xfrm>
        <a:graphic>
          <a:graphicData uri="http://schemas.openxmlformats.org/presentationml/2006/ole">
            <mc:AlternateContent xmlns:mc="http://schemas.openxmlformats.org/markup-compatibility/2006">
              <mc:Choice xmlns:v="urn:schemas-microsoft-com:vml" Requires="v">
                <p:oleObj spid="_x0000_s1211" name="Prism 6" r:id="rId25" imgW="3814557" imgH="2726006" progId="Prism6.Document">
                  <p:embed/>
                </p:oleObj>
              </mc:Choice>
              <mc:Fallback>
                <p:oleObj name="Prism 6" r:id="rId25" imgW="3814557" imgH="2726006" progId="Prism6.Document">
                  <p:embed/>
                  <p:pic>
                    <p:nvPicPr>
                      <p:cNvPr id="63" name="Objeto 62">
                        <a:extLst>
                          <a:ext uri="{FF2B5EF4-FFF2-40B4-BE49-F238E27FC236}">
                            <a16:creationId xmlns:a16="http://schemas.microsoft.com/office/drawing/2014/main" id="{314A32A8-FA34-4711-B212-787A0A561CB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986206" y="29487586"/>
                        <a:ext cx="6085038" cy="4361842"/>
                      </a:xfrm>
                      <a:prstGeom prst="rect">
                        <a:avLst/>
                      </a:prstGeom>
                      <a:noFill/>
                    </p:spPr>
                  </p:pic>
                </p:oleObj>
              </mc:Fallback>
            </mc:AlternateContent>
          </a:graphicData>
        </a:graphic>
      </p:graphicFrame>
      <p:sp>
        <p:nvSpPr>
          <p:cNvPr id="96" name="Retângulo 95">
            <a:extLst>
              <a:ext uri="{FF2B5EF4-FFF2-40B4-BE49-F238E27FC236}">
                <a16:creationId xmlns:a16="http://schemas.microsoft.com/office/drawing/2014/main" id="{BF31797A-9394-40E9-B7F0-DF96AF830B9E}"/>
              </a:ext>
            </a:extLst>
          </p:cNvPr>
          <p:cNvSpPr/>
          <p:nvPr/>
        </p:nvSpPr>
        <p:spPr>
          <a:xfrm>
            <a:off x="15352340" y="29085266"/>
            <a:ext cx="7405266" cy="2862322"/>
          </a:xfrm>
          <a:prstGeom prst="rect">
            <a:avLst/>
          </a:prstGeom>
        </p:spPr>
        <p:txBody>
          <a:bodyPr wrap="square">
            <a:spAutoFit/>
          </a:bodyPr>
          <a:lstStyle/>
          <a:p>
            <a:pPr indent="450000" algn="just">
              <a:spcAft>
                <a:spcPts val="0"/>
              </a:spcAft>
            </a:pP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Peptidomimetic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6b</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was evaluated on HEK 293T cells for 8 days up to 120 </a:t>
            </a:r>
            <a:r>
              <a:rPr lang="el-GR" sz="3000" dirty="0">
                <a:solidFill>
                  <a:srgbClr val="000000"/>
                </a:solidFill>
                <a:latin typeface="Arial" panose="020B0604020202020204" pitchFamily="34" charset="0"/>
                <a:ea typeface="Calibri" panose="020F0502020204030204" pitchFamily="34" charset="0"/>
                <a:cs typeface="Arial" panose="020B0604020202020204" pitchFamily="34" charset="0"/>
              </a:rPr>
              <a:t>μ</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M and cell viability was estimated based on MTT reduction (</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Figure 3</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 The results show that absence of cytotoxicity under the conditions tested.</a:t>
            </a:r>
            <a:r>
              <a:rPr lang="en-US" sz="30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pt-PT" sz="3000" dirty="0">
              <a:latin typeface="Arial" panose="020B0604020202020204" pitchFamily="34" charset="0"/>
              <a:cs typeface="Arial" panose="020B0604020202020204" pitchFamily="34" charset="0"/>
            </a:endParaRPr>
          </a:p>
        </p:txBody>
      </p:sp>
      <p:sp>
        <p:nvSpPr>
          <p:cNvPr id="97" name="Retângulo 96">
            <a:extLst>
              <a:ext uri="{FF2B5EF4-FFF2-40B4-BE49-F238E27FC236}">
                <a16:creationId xmlns:a16="http://schemas.microsoft.com/office/drawing/2014/main" id="{8CEB0E3D-0497-49C0-9E29-C0D2C70B8644}"/>
              </a:ext>
            </a:extLst>
          </p:cNvPr>
          <p:cNvSpPr/>
          <p:nvPr/>
        </p:nvSpPr>
        <p:spPr>
          <a:xfrm>
            <a:off x="15318526" y="32019398"/>
            <a:ext cx="7439080" cy="1938992"/>
          </a:xfrm>
          <a:prstGeom prst="rect">
            <a:avLst/>
          </a:prstGeom>
        </p:spPr>
        <p:txBody>
          <a:bodyPr wrap="square">
            <a:spAutoFit/>
          </a:bodyPr>
          <a:lstStyle/>
          <a:p>
            <a:pPr algn="just">
              <a:spcAft>
                <a:spcPts val="1200"/>
              </a:spcAft>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Figure 3.</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Cell viability of HEK 293T cells tested by the MTT assay. HEK 293T cells were treated with peptidomimetic </a:t>
            </a: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6b </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at different concentrations (0, 3, 6, 12, 24, 60 and 120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μM</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for 8 days. Following treatment with MTT reagent, viable cells were quantified by measuring the OD</a:t>
            </a:r>
            <a:r>
              <a:rPr lang="en-GB" sz="20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490</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of sample wells. *Level of significance </a:t>
            </a:r>
            <a:r>
              <a:rPr lang="en-GB" sz="2000" i="1"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&lt; 0.05.</a:t>
            </a:r>
            <a:endParaRPr lang="pt-PT"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8" name="CaixaDeTexto 97">
            <a:extLst>
              <a:ext uri="{FF2B5EF4-FFF2-40B4-BE49-F238E27FC236}">
                <a16:creationId xmlns:a16="http://schemas.microsoft.com/office/drawing/2014/main" id="{A66E9B3E-68C1-4D0F-9365-A031E6573A7F}"/>
              </a:ext>
            </a:extLst>
          </p:cNvPr>
          <p:cNvSpPr txBox="1"/>
          <p:nvPr/>
        </p:nvSpPr>
        <p:spPr>
          <a:xfrm>
            <a:off x="15454858" y="15768926"/>
            <a:ext cx="554960" cy="707886"/>
          </a:xfrm>
          <a:prstGeom prst="rect">
            <a:avLst/>
          </a:prstGeom>
          <a:noFill/>
        </p:spPr>
        <p:txBody>
          <a:bodyPr wrap="none" rtlCol="0">
            <a:spAutoFit/>
          </a:bodyPr>
          <a:lstStyle/>
          <a:p>
            <a:r>
              <a:rPr lang="pt-PT" sz="4000" b="1" dirty="0">
                <a:latin typeface="Arial" panose="020B0604020202020204" pitchFamily="34" charset="0"/>
                <a:cs typeface="Arial" panose="020B0604020202020204" pitchFamily="34" charset="0"/>
              </a:rPr>
              <a:t>A</a:t>
            </a:r>
          </a:p>
        </p:txBody>
      </p:sp>
      <p:sp>
        <p:nvSpPr>
          <p:cNvPr id="99" name="CaixaDeTexto 98">
            <a:extLst>
              <a:ext uri="{FF2B5EF4-FFF2-40B4-BE49-F238E27FC236}">
                <a16:creationId xmlns:a16="http://schemas.microsoft.com/office/drawing/2014/main" id="{1799E88D-9B47-4152-B557-6AD7CE239B19}"/>
              </a:ext>
            </a:extLst>
          </p:cNvPr>
          <p:cNvSpPr txBox="1"/>
          <p:nvPr/>
        </p:nvSpPr>
        <p:spPr>
          <a:xfrm>
            <a:off x="15454858" y="18979036"/>
            <a:ext cx="554960" cy="707886"/>
          </a:xfrm>
          <a:prstGeom prst="rect">
            <a:avLst/>
          </a:prstGeom>
          <a:noFill/>
        </p:spPr>
        <p:txBody>
          <a:bodyPr wrap="none" rtlCol="0">
            <a:spAutoFit/>
          </a:bodyPr>
          <a:lstStyle/>
          <a:p>
            <a:r>
              <a:rPr lang="pt-PT" sz="4000" b="1" dirty="0">
                <a:latin typeface="Arial" panose="020B0604020202020204" pitchFamily="34" charset="0"/>
                <a:cs typeface="Arial" panose="020B0604020202020204" pitchFamily="34" charset="0"/>
              </a:rPr>
              <a:t>B</a:t>
            </a:r>
          </a:p>
        </p:txBody>
      </p:sp>
      <p:sp>
        <p:nvSpPr>
          <p:cNvPr id="85" name="Retângulo: Cantos Arredondados 84">
            <a:extLst>
              <a:ext uri="{FF2B5EF4-FFF2-40B4-BE49-F238E27FC236}">
                <a16:creationId xmlns:a16="http://schemas.microsoft.com/office/drawing/2014/main" id="{C995E11E-78A6-4595-A632-2C037209DACF}"/>
              </a:ext>
            </a:extLst>
          </p:cNvPr>
          <p:cNvSpPr/>
          <p:nvPr/>
        </p:nvSpPr>
        <p:spPr>
          <a:xfrm>
            <a:off x="1497806" y="6013450"/>
            <a:ext cx="27479638" cy="3888383"/>
          </a:xfrm>
          <a:prstGeom prst="roundRect">
            <a:avLst>
              <a:gd name="adj" fmla="val 7300"/>
            </a:avLst>
          </a:prstGeom>
          <a:noFill/>
          <a:ln w="381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0">
            <a:extLst>
              <a:ext uri="{FF2B5EF4-FFF2-40B4-BE49-F238E27FC236}">
                <a16:creationId xmlns:a16="http://schemas.microsoft.com/office/drawing/2014/main" id="{0580423A-467E-4A14-A094-F920AF3B26FA}"/>
              </a:ext>
            </a:extLst>
          </p:cNvPr>
          <p:cNvSpPr txBox="1"/>
          <p:nvPr/>
        </p:nvSpPr>
        <p:spPr>
          <a:xfrm>
            <a:off x="1955006" y="5516293"/>
            <a:ext cx="5542994" cy="878157"/>
          </a:xfrm>
          <a:prstGeom prst="rect">
            <a:avLst/>
          </a:prstGeom>
          <a:solidFill>
            <a:schemeClr val="bg1"/>
          </a:solidFill>
        </p:spPr>
        <p:txBody>
          <a:bodyPr wrap="square" rtlCol="0">
            <a:spAutoFit/>
          </a:bodyPr>
          <a:lstStyle/>
          <a:p>
            <a:pPr algn="ctr"/>
            <a:r>
              <a:rPr lang="en-US" sz="6600" b="1" dirty="0">
                <a:solidFill>
                  <a:srgbClr val="663399"/>
                </a:solidFill>
                <a:latin typeface="Arial Narrow" panose="020B0606020202030204" pitchFamily="34" charset="0"/>
                <a:cs typeface="Arial" panose="020B0604020202020204" pitchFamily="34" charset="0"/>
              </a:rPr>
              <a:t>INTRODUCTION</a:t>
            </a:r>
          </a:p>
        </p:txBody>
      </p:sp>
      <p:sp>
        <p:nvSpPr>
          <p:cNvPr id="8" name="TextBox 7"/>
          <p:cNvSpPr txBox="1"/>
          <p:nvPr/>
        </p:nvSpPr>
        <p:spPr>
          <a:xfrm>
            <a:off x="1513761" y="3498850"/>
            <a:ext cx="27423189" cy="2046714"/>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eaLnBrk="0" hangingPunct="0"/>
            <a:r>
              <a:rPr lang="pt-PT" sz="3700" b="1" u="sng" dirty="0">
                <a:latin typeface="Arial" panose="020B0604020202020204" pitchFamily="34" charset="0"/>
                <a:cs typeface="Arial" panose="020B0604020202020204" pitchFamily="34" charset="0"/>
              </a:rPr>
              <a:t>Beatriz L. Pires de Lima</a:t>
            </a:r>
            <a:r>
              <a:rPr lang="pt-PT" sz="3700" b="1" baseline="30000" dirty="0">
                <a:latin typeface="Arial" panose="020B0604020202020204" pitchFamily="34" charset="0"/>
                <a:cs typeface="Arial" panose="020B0604020202020204" pitchFamily="34" charset="0"/>
              </a:rPr>
              <a:t> a,*</a:t>
            </a:r>
            <a:r>
              <a:rPr lang="pt-PT" sz="3700" dirty="0">
                <a:latin typeface="Arial" panose="020B0604020202020204" pitchFamily="34" charset="0"/>
                <a:cs typeface="Arial" panose="020B0604020202020204" pitchFamily="34" charset="0"/>
              </a:rPr>
              <a:t>,</a:t>
            </a:r>
            <a:r>
              <a:rPr lang="pt-PT" sz="3700" b="1" dirty="0">
                <a:latin typeface="Arial" panose="020B0604020202020204" pitchFamily="34" charset="0"/>
                <a:cs typeface="Arial" panose="020B0604020202020204" pitchFamily="34" charset="0"/>
              </a:rPr>
              <a:t> Sara C. </a:t>
            </a:r>
            <a:r>
              <a:rPr lang="pt-PT" sz="3700" b="1" dirty="0" err="1">
                <a:latin typeface="Arial" panose="020B0604020202020204" pitchFamily="34" charset="0"/>
                <a:cs typeface="Arial" panose="020B0604020202020204" pitchFamily="34" charset="0"/>
              </a:rPr>
              <a:t>Silva-Reis</a:t>
            </a:r>
            <a:r>
              <a:rPr lang="pt-PT" sz="3700" b="1" baseline="30000" dirty="0">
                <a:latin typeface="Arial" panose="020B0604020202020204" pitchFamily="34" charset="0"/>
                <a:cs typeface="Arial" panose="020B0604020202020204" pitchFamily="34" charset="0"/>
              </a:rPr>
              <a:t> a</a:t>
            </a:r>
            <a:r>
              <a:rPr lang="pt-PT" sz="3700" dirty="0">
                <a:latin typeface="Arial" panose="020B0604020202020204" pitchFamily="34" charset="0"/>
                <a:cs typeface="Arial" panose="020B0604020202020204" pitchFamily="34" charset="0"/>
              </a:rPr>
              <a:t>,</a:t>
            </a:r>
            <a:r>
              <a:rPr lang="pt-PT" sz="3700" b="1" dirty="0">
                <a:latin typeface="Arial" panose="020B0604020202020204" pitchFamily="34" charset="0"/>
                <a:cs typeface="Arial" panose="020B0604020202020204" pitchFamily="34" charset="0"/>
              </a:rPr>
              <a:t> Ivo E. Sampaio-Dias</a:t>
            </a:r>
            <a:r>
              <a:rPr lang="pt-PT" sz="3700" b="1" baseline="30000" dirty="0">
                <a:latin typeface="Arial" panose="020B0604020202020204" pitchFamily="34" charset="0"/>
                <a:cs typeface="Arial" panose="020B0604020202020204" pitchFamily="34" charset="0"/>
              </a:rPr>
              <a:t> a</a:t>
            </a:r>
            <a:r>
              <a:rPr lang="pt-PT" sz="3700" dirty="0">
                <a:latin typeface="Arial" panose="020B0604020202020204" pitchFamily="34" charset="0"/>
                <a:cs typeface="Arial" panose="020B0604020202020204" pitchFamily="34" charset="0"/>
              </a:rPr>
              <a:t>, </a:t>
            </a:r>
            <a:r>
              <a:rPr lang="pt-PT" sz="3700" b="1" dirty="0" err="1">
                <a:latin typeface="Arial" panose="020B0604020202020204" pitchFamily="34" charset="0"/>
                <a:cs typeface="Arial" panose="020B0604020202020204" pitchFamily="34" charset="0"/>
              </a:rPr>
              <a:t>Xerardo</a:t>
            </a:r>
            <a:r>
              <a:rPr lang="pt-PT" sz="3700" b="1" dirty="0">
                <a:latin typeface="Arial" panose="020B0604020202020204" pitchFamily="34" charset="0"/>
                <a:cs typeface="Arial" panose="020B0604020202020204" pitchFamily="34" charset="0"/>
              </a:rPr>
              <a:t> García-Mera </a:t>
            </a:r>
            <a:r>
              <a:rPr lang="pt-PT" sz="3700" b="1" baseline="30000" dirty="0">
                <a:latin typeface="Arial" panose="020B0604020202020204" pitchFamily="34" charset="0"/>
                <a:cs typeface="Arial" panose="020B0604020202020204" pitchFamily="34" charset="0"/>
              </a:rPr>
              <a:t>b</a:t>
            </a:r>
            <a:r>
              <a:rPr lang="pt-PT" sz="3700" dirty="0">
                <a:latin typeface="Arial" panose="020B0604020202020204" pitchFamily="34" charset="0"/>
                <a:cs typeface="Arial" panose="020B0604020202020204" pitchFamily="34" charset="0"/>
              </a:rPr>
              <a:t>, </a:t>
            </a:r>
            <a:r>
              <a:rPr lang="pt-PT" sz="3700" b="1" dirty="0">
                <a:latin typeface="Arial" panose="020B0604020202020204" pitchFamily="34" charset="0"/>
                <a:cs typeface="Arial" panose="020B0604020202020204" pitchFamily="34" charset="0"/>
              </a:rPr>
              <a:t>José E. Rodríguez-Borges </a:t>
            </a:r>
            <a:r>
              <a:rPr lang="pt-PT" sz="3600" b="1" baseline="30000" dirty="0">
                <a:latin typeface="Arial" panose="020B0604020202020204" pitchFamily="34" charset="0"/>
                <a:cs typeface="Arial" panose="020B0604020202020204" pitchFamily="34" charset="0"/>
              </a:rPr>
              <a:t>a</a:t>
            </a:r>
            <a:endParaRPr lang="pt-PT" sz="3600" dirty="0">
              <a:latin typeface="Arial" panose="020B0604020202020204" pitchFamily="34" charset="0"/>
              <a:cs typeface="Arial" panose="020B0604020202020204" pitchFamily="34" charset="0"/>
            </a:endParaRPr>
          </a:p>
          <a:p>
            <a:pPr marL="514350" indent="-514350" algn="ctr" eaLnBrk="0" hangingPunct="0">
              <a:buAutoNum type="alphaLcParenR"/>
            </a:pPr>
            <a:r>
              <a:rPr lang="en-GB" sz="3000" i="1" dirty="0">
                <a:latin typeface="Arial" panose="020B0604020202020204" pitchFamily="34" charset="0"/>
                <a:cs typeface="Arial" panose="020B0604020202020204" pitchFamily="34" charset="0"/>
              </a:rPr>
              <a:t>LAQV/REQUIMTE, Department of Chemistry and Biochemistry, Faculty of Sciences, University of Porto, Porto, Portugal;</a:t>
            </a:r>
          </a:p>
          <a:p>
            <a:pPr marL="514350" indent="-514350" algn="ctr" eaLnBrk="0" hangingPunct="0">
              <a:buAutoNum type="alphaLcParenR"/>
            </a:pPr>
            <a:r>
              <a:rPr lang="en-GB" sz="3000" i="1" dirty="0">
                <a:latin typeface="Arial" panose="020B0604020202020204" pitchFamily="34" charset="0"/>
                <a:cs typeface="Arial" panose="020B0604020202020204" pitchFamily="34" charset="0"/>
              </a:rPr>
              <a:t>Department of Organic Chemistry, Faculty of Pharmacy, University of Santiago de Compostela, Santiago de Compostela, Spain.</a:t>
            </a:r>
            <a:endParaRPr lang="pt-PT" sz="3000" dirty="0">
              <a:latin typeface="Arial" panose="020B0604020202020204" pitchFamily="34" charset="0"/>
              <a:cs typeface="Arial" panose="020B0604020202020204" pitchFamily="34" charset="0"/>
            </a:endParaRPr>
          </a:p>
          <a:p>
            <a:pPr algn="ctr" eaLnBrk="0" hangingPunct="0"/>
            <a:r>
              <a:rPr lang="en-GB" sz="3000" i="1" dirty="0">
                <a:latin typeface="Arial" panose="020B0604020202020204" pitchFamily="34" charset="0"/>
                <a:cs typeface="Arial" panose="020B0604020202020204" pitchFamily="34" charset="0"/>
              </a:rPr>
              <a:t>*</a:t>
            </a:r>
            <a:r>
              <a:rPr lang="en-GB" sz="3000" b="1" i="1" dirty="0">
                <a:latin typeface="Arial" panose="020B0604020202020204" pitchFamily="34" charset="0"/>
                <a:cs typeface="Arial" panose="020B0604020202020204" pitchFamily="34" charset="0"/>
              </a:rPr>
              <a:t>Email: </a:t>
            </a:r>
            <a:r>
              <a:rPr lang="en-GB" sz="3000" i="1" dirty="0">
                <a:latin typeface="Arial" panose="020B0604020202020204" pitchFamily="34" charset="0"/>
                <a:cs typeface="Arial" panose="020B0604020202020204" pitchFamily="34" charset="0"/>
              </a:rPr>
              <a:t>up201603704@fc.up.pt</a:t>
            </a:r>
            <a:endParaRPr lang="pt-PT"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990</Words>
  <Application>Microsoft Office PowerPoint</Application>
  <PresentationFormat>Personalizados</PresentationFormat>
  <Paragraphs>42</Paragraphs>
  <Slides>1</Slides>
  <Notes>1</Notes>
  <HiddenSlides>0</HiddenSlides>
  <MMClips>0</MMClips>
  <ScaleCrop>false</ScaleCrop>
  <HeadingPairs>
    <vt:vector size="8" baseType="variant">
      <vt:variant>
        <vt:lpstr>Tipos de letra usados</vt:lpstr>
      </vt:variant>
      <vt:variant>
        <vt:i4>4</vt:i4>
      </vt:variant>
      <vt:variant>
        <vt:lpstr>Tema</vt:lpstr>
      </vt:variant>
      <vt:variant>
        <vt:i4>2</vt:i4>
      </vt:variant>
      <vt:variant>
        <vt:lpstr>Servidores OLE incorporados</vt:lpstr>
      </vt:variant>
      <vt:variant>
        <vt:i4>2</vt:i4>
      </vt:variant>
      <vt:variant>
        <vt:lpstr>Títulos dos diapositivos</vt:lpstr>
      </vt:variant>
      <vt:variant>
        <vt:i4>1</vt:i4>
      </vt:variant>
    </vt:vector>
  </HeadingPairs>
  <TitlesOfParts>
    <vt:vector size="9" baseType="lpstr">
      <vt:lpstr>Arial</vt:lpstr>
      <vt:lpstr>Arial Narrow</vt:lpstr>
      <vt:lpstr>Calibri</vt:lpstr>
      <vt:lpstr>Calibri Light</vt:lpstr>
      <vt:lpstr>Office Theme</vt:lpstr>
      <vt:lpstr>Custom Design</vt:lpstr>
      <vt:lpstr>CS ChemDraw Drawing</vt:lpstr>
      <vt:lpstr>Prism 6</vt:lpstr>
      <vt:lpstr>Synthesis, pharmacological, and biological evaluation of pyridine-based MIF‑1 peptidomimetics as positive allosteric modulators of D2R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Beatriz Lopes Pires de Lima</cp:lastModifiedBy>
  <cp:revision>100</cp:revision>
  <dcterms:created xsi:type="dcterms:W3CDTF">2015-04-04T09:45:50Z</dcterms:created>
  <dcterms:modified xsi:type="dcterms:W3CDTF">2020-11-06T16:37:31Z</dcterms:modified>
</cp:coreProperties>
</file>