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handoutMasterIdLst>
    <p:handoutMasterId r:id="rId14"/>
  </p:handoutMasterIdLst>
  <p:sldIdLst>
    <p:sldId id="256" r:id="rId3"/>
    <p:sldId id="267" r:id="rId4"/>
    <p:sldId id="258" r:id="rId5"/>
    <p:sldId id="272" r:id="rId6"/>
    <p:sldId id="261" r:id="rId7"/>
    <p:sldId id="270" r:id="rId8"/>
    <p:sldId id="274" r:id="rId9"/>
    <p:sldId id="273" r:id="rId10"/>
    <p:sldId id="265" r:id="rId11"/>
    <p:sldId id="264"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454B9D-48A1-44CE-9A1A-C348D676E0DA}" v="3" dt="2020-11-03T17:46:50.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8" autoAdjust="0"/>
  </p:normalViewPr>
  <p:slideViewPr>
    <p:cSldViewPr>
      <p:cViewPr varScale="1">
        <p:scale>
          <a:sx n="77" d="100"/>
          <a:sy n="77" d="100"/>
        </p:scale>
        <p:origin x="161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Emília Sousa" userId="526293b2-44d3-4621-99f1-e8ae31f0dc3e" providerId="ADAL" clId="{16454B9D-48A1-44CE-9A1A-C348D676E0DA}"/>
    <pc:docChg chg="custSel modSld">
      <pc:chgData name="Maria Emília Sousa" userId="526293b2-44d3-4621-99f1-e8ae31f0dc3e" providerId="ADAL" clId="{16454B9D-48A1-44CE-9A1A-C348D676E0DA}" dt="2020-11-03T17:47:17.617" v="181" actId="20577"/>
      <pc:docMkLst>
        <pc:docMk/>
      </pc:docMkLst>
      <pc:sldChg chg="modSp mod">
        <pc:chgData name="Maria Emília Sousa" userId="526293b2-44d3-4621-99f1-e8ae31f0dc3e" providerId="ADAL" clId="{16454B9D-48A1-44CE-9A1A-C348D676E0DA}" dt="2020-11-03T17:47:17.617" v="181" actId="20577"/>
        <pc:sldMkLst>
          <pc:docMk/>
          <pc:sldMk cId="0" sldId="265"/>
        </pc:sldMkLst>
        <pc:spChg chg="mod">
          <ac:chgData name="Maria Emília Sousa" userId="526293b2-44d3-4621-99f1-e8ae31f0dc3e" providerId="ADAL" clId="{16454B9D-48A1-44CE-9A1A-C348D676E0DA}" dt="2020-11-03T17:47:17.617" v="181" actId="20577"/>
          <ac:spMkLst>
            <pc:docMk/>
            <pc:sldMk cId="0" sldId="265"/>
            <ac:spMk id="2" creationId="{E3B8B673-1082-4445-9180-9842A4C068B7}"/>
          </ac:spMkLst>
        </pc:spChg>
      </pc:sldChg>
      <pc:sldChg chg="delSp modSp mod">
        <pc:chgData name="Maria Emília Sousa" userId="526293b2-44d3-4621-99f1-e8ae31f0dc3e" providerId="ADAL" clId="{16454B9D-48A1-44CE-9A1A-C348D676E0DA}" dt="2020-11-03T17:43:52.062" v="46" actId="113"/>
        <pc:sldMkLst>
          <pc:docMk/>
          <pc:sldMk cId="268900588" sldId="272"/>
        </pc:sldMkLst>
        <pc:spChg chg="mod">
          <ac:chgData name="Maria Emília Sousa" userId="526293b2-44d3-4621-99f1-e8ae31f0dc3e" providerId="ADAL" clId="{16454B9D-48A1-44CE-9A1A-C348D676E0DA}" dt="2020-11-03T17:43:12.981" v="0" actId="20577"/>
          <ac:spMkLst>
            <pc:docMk/>
            <pc:sldMk cId="268900588" sldId="272"/>
            <ac:spMk id="31" creationId="{3B5BCFA1-C571-4771-917B-CF0962D3CB26}"/>
          </ac:spMkLst>
        </pc:spChg>
        <pc:spChg chg="mod">
          <ac:chgData name="Maria Emília Sousa" userId="526293b2-44d3-4621-99f1-e8ae31f0dc3e" providerId="ADAL" clId="{16454B9D-48A1-44CE-9A1A-C348D676E0DA}" dt="2020-11-03T17:43:52.062" v="46" actId="113"/>
          <ac:spMkLst>
            <pc:docMk/>
            <pc:sldMk cId="268900588" sldId="272"/>
            <ac:spMk id="38" creationId="{69102672-C88D-4E24-AC99-4DEC8940B738}"/>
          </ac:spMkLst>
        </pc:spChg>
        <pc:graphicFrameChg chg="del">
          <ac:chgData name="Maria Emília Sousa" userId="526293b2-44d3-4621-99f1-e8ae31f0dc3e" providerId="ADAL" clId="{16454B9D-48A1-44CE-9A1A-C348D676E0DA}" dt="2020-11-03T17:43:22.196" v="1" actId="478"/>
          <ac:graphicFrameMkLst>
            <pc:docMk/>
            <pc:sldMk cId="268900588" sldId="272"/>
            <ac:graphicFrameMk id="36" creationId="{2309D1FD-6B25-4643-BFBF-B78FFE3DAEFB}"/>
          </ac:graphicFrameMkLst>
        </pc:graphicFrameChg>
      </pc:sldChg>
      <pc:sldChg chg="addSp modSp mod">
        <pc:chgData name="Maria Emília Sousa" userId="526293b2-44d3-4621-99f1-e8ae31f0dc3e" providerId="ADAL" clId="{16454B9D-48A1-44CE-9A1A-C348D676E0DA}" dt="2020-11-03T17:47:04.033" v="178" actId="1076"/>
        <pc:sldMkLst>
          <pc:docMk/>
          <pc:sldMk cId="407815120" sldId="273"/>
        </pc:sldMkLst>
        <pc:spChg chg="add mod">
          <ac:chgData name="Maria Emília Sousa" userId="526293b2-44d3-4621-99f1-e8ae31f0dc3e" providerId="ADAL" clId="{16454B9D-48A1-44CE-9A1A-C348D676E0DA}" dt="2020-11-03T17:46:44.938" v="148" actId="1076"/>
          <ac:spMkLst>
            <pc:docMk/>
            <pc:sldMk cId="407815120" sldId="273"/>
            <ac:spMk id="2" creationId="{49D1FEE8-206E-40B6-9763-DC36BF9DDEA2}"/>
          </ac:spMkLst>
        </pc:spChg>
        <pc:spChg chg="add mod">
          <ac:chgData name="Maria Emília Sousa" userId="526293b2-44d3-4621-99f1-e8ae31f0dc3e" providerId="ADAL" clId="{16454B9D-48A1-44CE-9A1A-C348D676E0DA}" dt="2020-11-03T17:47:04.033" v="178" actId="1076"/>
          <ac:spMkLst>
            <pc:docMk/>
            <pc:sldMk cId="407815120" sldId="273"/>
            <ac:spMk id="3" creationId="{95ADCEAE-C45D-4DFF-B494-C5053F11CEE5}"/>
          </ac:spMkLst>
        </pc:spChg>
      </pc:sldChg>
      <pc:sldChg chg="addSp delSp modSp mod">
        <pc:chgData name="Maria Emília Sousa" userId="526293b2-44d3-4621-99f1-e8ae31f0dc3e" providerId="ADAL" clId="{16454B9D-48A1-44CE-9A1A-C348D676E0DA}" dt="2020-11-03T17:46:21.623" v="147" actId="6549"/>
        <pc:sldMkLst>
          <pc:docMk/>
          <pc:sldMk cId="110407504" sldId="274"/>
        </pc:sldMkLst>
        <pc:spChg chg="add mod">
          <ac:chgData name="Maria Emília Sousa" userId="526293b2-44d3-4621-99f1-e8ae31f0dc3e" providerId="ADAL" clId="{16454B9D-48A1-44CE-9A1A-C348D676E0DA}" dt="2020-11-03T17:46:06.354" v="145" actId="20577"/>
          <ac:spMkLst>
            <pc:docMk/>
            <pc:sldMk cId="110407504" sldId="274"/>
            <ac:spMk id="2" creationId="{5479124D-A3F3-46CF-8F16-EA66050A3491}"/>
          </ac:spMkLst>
        </pc:spChg>
        <pc:spChg chg="mod">
          <ac:chgData name="Maria Emília Sousa" userId="526293b2-44d3-4621-99f1-e8ae31f0dc3e" providerId="ADAL" clId="{16454B9D-48A1-44CE-9A1A-C348D676E0DA}" dt="2020-11-03T17:46:21.623" v="147" actId="6549"/>
          <ac:spMkLst>
            <pc:docMk/>
            <pc:sldMk cId="110407504" sldId="274"/>
            <ac:spMk id="10" creationId="{5374143D-5E48-4724-9EEC-675146FA0CC9}"/>
          </ac:spMkLst>
        </pc:spChg>
        <pc:spChg chg="mod">
          <ac:chgData name="Maria Emília Sousa" userId="526293b2-44d3-4621-99f1-e8ae31f0dc3e" providerId="ADAL" clId="{16454B9D-48A1-44CE-9A1A-C348D676E0DA}" dt="2020-11-03T17:45:20.055" v="134" actId="207"/>
          <ac:spMkLst>
            <pc:docMk/>
            <pc:sldMk cId="110407504" sldId="274"/>
            <ac:spMk id="66" creationId="{C293315D-77CC-44A9-B1BB-4FD4597F6F15}"/>
          </ac:spMkLst>
        </pc:spChg>
        <pc:graphicFrameChg chg="del">
          <ac:chgData name="Maria Emília Sousa" userId="526293b2-44d3-4621-99f1-e8ae31f0dc3e" providerId="ADAL" clId="{16454B9D-48A1-44CE-9A1A-C348D676E0DA}" dt="2020-11-03T17:45:46.543" v="138" actId="478"/>
          <ac:graphicFrameMkLst>
            <pc:docMk/>
            <pc:sldMk cId="110407504" sldId="274"/>
            <ac:graphicFrameMk id="41" creationId="{98E57740-E38D-4EF0-8E32-894DF45A52B4}"/>
          </ac:graphicFrameMkLst>
        </pc:graphicFrameChg>
        <pc:graphicFrameChg chg="del">
          <ac:chgData name="Maria Emília Sousa" userId="526293b2-44d3-4621-99f1-e8ae31f0dc3e" providerId="ADAL" clId="{16454B9D-48A1-44CE-9A1A-C348D676E0DA}" dt="2020-11-03T17:45:48.688" v="139" actId="478"/>
          <ac:graphicFrameMkLst>
            <pc:docMk/>
            <pc:sldMk cId="110407504" sldId="274"/>
            <ac:graphicFrameMk id="43" creationId="{0DCA7CB1-860B-45FC-8B1D-52731C35581E}"/>
          </ac:graphicFrameMkLst>
        </pc:graphicFrameChg>
        <pc:graphicFrameChg chg="del">
          <ac:chgData name="Maria Emília Sousa" userId="526293b2-44d3-4621-99f1-e8ae31f0dc3e" providerId="ADAL" clId="{16454B9D-48A1-44CE-9A1A-C348D676E0DA}" dt="2020-11-03T17:45:41.555" v="136" actId="478"/>
          <ac:graphicFrameMkLst>
            <pc:docMk/>
            <pc:sldMk cId="110407504" sldId="274"/>
            <ac:graphicFrameMk id="44" creationId="{3B24A1AC-9F31-4E34-A9AD-99E5AF64FDDF}"/>
          </ac:graphicFrameMkLst>
        </pc:graphicFrameChg>
        <pc:graphicFrameChg chg="del">
          <ac:chgData name="Maria Emília Sousa" userId="526293b2-44d3-4621-99f1-e8ae31f0dc3e" providerId="ADAL" clId="{16454B9D-48A1-44CE-9A1A-C348D676E0DA}" dt="2020-11-03T17:45:50.758" v="140" actId="478"/>
          <ac:graphicFrameMkLst>
            <pc:docMk/>
            <pc:sldMk cId="110407504" sldId="274"/>
            <ac:graphicFrameMk id="45" creationId="{16FFCD4A-E08A-4864-B954-F86675DCD453}"/>
          </ac:graphicFrameMkLst>
        </pc:graphicFrameChg>
        <pc:graphicFrameChg chg="del">
          <ac:chgData name="Maria Emília Sousa" userId="526293b2-44d3-4621-99f1-e8ae31f0dc3e" providerId="ADAL" clId="{16454B9D-48A1-44CE-9A1A-C348D676E0DA}" dt="2020-11-03T17:45:43.963" v="137" actId="478"/>
          <ac:graphicFrameMkLst>
            <pc:docMk/>
            <pc:sldMk cId="110407504" sldId="274"/>
            <ac:graphicFrameMk id="47" creationId="{BDFFD1C2-AF0B-4712-BA2F-F1040EB227C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D8A94A-AF29-4D59-BA6B-D36493B0BB10}"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51AE74D2-FF51-43FD-B7DA-8EDDA6BEA4F5}">
      <dgm:prSet phldrT="[Texto]" custT="1"/>
      <dgm:spPr/>
      <dgm:t>
        <a:bodyPr/>
        <a:lstStyle/>
        <a:p>
          <a:r>
            <a:rPr lang="en-US" sz="1600" b="1" dirty="0"/>
            <a:t>Design</a:t>
          </a:r>
        </a:p>
      </dgm:t>
    </dgm:pt>
    <dgm:pt modelId="{E18AB1BD-43AB-42B1-A1AF-B8CD778C85A5}" type="parTrans" cxnId="{050E55BF-6A13-4EE1-98FC-B23DAA3B47B0}">
      <dgm:prSet/>
      <dgm:spPr/>
      <dgm:t>
        <a:bodyPr/>
        <a:lstStyle/>
        <a:p>
          <a:endParaRPr lang="en-US"/>
        </a:p>
      </dgm:t>
    </dgm:pt>
    <dgm:pt modelId="{424E7800-C7FD-4168-A38E-4C0DA902D515}" type="sibTrans" cxnId="{050E55BF-6A13-4EE1-98FC-B23DAA3B47B0}">
      <dgm:prSet/>
      <dgm:spPr/>
      <dgm:t>
        <a:bodyPr/>
        <a:lstStyle/>
        <a:p>
          <a:endParaRPr lang="en-US"/>
        </a:p>
      </dgm:t>
    </dgm:pt>
    <dgm:pt modelId="{3BEDD9AC-AB84-47B4-A62D-ED59671F8043}">
      <dgm:prSet phldrT="[Texto]" custT="1"/>
      <dgm:spPr/>
      <dgm:t>
        <a:bodyPr/>
        <a:lstStyle/>
        <a:p>
          <a:r>
            <a:rPr lang="en-US" sz="1600" b="1" dirty="0"/>
            <a:t>Computational prediction</a:t>
          </a:r>
        </a:p>
      </dgm:t>
    </dgm:pt>
    <dgm:pt modelId="{59EE9CBA-4A45-41C2-B3C3-4B1737DE1E6B}" type="sibTrans" cxnId="{1C03BA2D-649F-48FA-9337-8EFD41F0331B}">
      <dgm:prSet/>
      <dgm:spPr/>
      <dgm:t>
        <a:bodyPr/>
        <a:lstStyle/>
        <a:p>
          <a:endParaRPr lang="en-US"/>
        </a:p>
      </dgm:t>
    </dgm:pt>
    <dgm:pt modelId="{708A8294-6F2F-4892-9C59-5434098E720F}" type="parTrans" cxnId="{1C03BA2D-649F-48FA-9337-8EFD41F0331B}">
      <dgm:prSet/>
      <dgm:spPr/>
      <dgm:t>
        <a:bodyPr/>
        <a:lstStyle/>
        <a:p>
          <a:endParaRPr lang="en-US"/>
        </a:p>
      </dgm:t>
    </dgm:pt>
    <dgm:pt modelId="{9B6E7359-9218-4584-9D67-3925873AB995}">
      <dgm:prSet phldrT="[Texto]"/>
      <dgm:spPr/>
      <dgm:t>
        <a:bodyPr/>
        <a:lstStyle/>
        <a:p>
          <a:r>
            <a:rPr lang="en-US" b="1" dirty="0"/>
            <a:t>Synthesis</a:t>
          </a:r>
        </a:p>
      </dgm:t>
    </dgm:pt>
    <dgm:pt modelId="{22DF16FE-2976-4BC0-A8AB-4B70732C71EE}" type="sibTrans" cxnId="{1CC8837B-9624-435B-88FD-8B20663FAAA1}">
      <dgm:prSet/>
      <dgm:spPr/>
      <dgm:t>
        <a:bodyPr/>
        <a:lstStyle/>
        <a:p>
          <a:endParaRPr lang="en-US"/>
        </a:p>
      </dgm:t>
    </dgm:pt>
    <dgm:pt modelId="{AA3C1EAF-4FB7-4E9E-96BB-EB326F18727B}" type="parTrans" cxnId="{1CC8837B-9624-435B-88FD-8B20663FAAA1}">
      <dgm:prSet/>
      <dgm:spPr/>
      <dgm:t>
        <a:bodyPr/>
        <a:lstStyle/>
        <a:p>
          <a:endParaRPr lang="en-US"/>
        </a:p>
      </dgm:t>
    </dgm:pt>
    <dgm:pt modelId="{0BBB07EA-E46B-48C1-84F8-0440FBEEC9AC}" type="pres">
      <dgm:prSet presAssocID="{00D8A94A-AF29-4D59-BA6B-D36493B0BB10}" presName="Name0" presStyleCnt="0">
        <dgm:presLayoutVars>
          <dgm:chMax val="7"/>
          <dgm:chPref val="7"/>
          <dgm:dir/>
          <dgm:animLvl val="lvl"/>
        </dgm:presLayoutVars>
      </dgm:prSet>
      <dgm:spPr/>
    </dgm:pt>
    <dgm:pt modelId="{D3A1E8BC-C215-4616-B1C2-BDFF26FD8070}" type="pres">
      <dgm:prSet presAssocID="{51AE74D2-FF51-43FD-B7DA-8EDDA6BEA4F5}" presName="Accent1" presStyleCnt="0"/>
      <dgm:spPr/>
    </dgm:pt>
    <dgm:pt modelId="{6DCA13B4-23F3-40A6-A951-E94C57C6D227}" type="pres">
      <dgm:prSet presAssocID="{51AE74D2-FF51-43FD-B7DA-8EDDA6BEA4F5}" presName="Accent" presStyleLbl="node1" presStyleIdx="0" presStyleCnt="3" custScaleX="111649"/>
      <dgm:spPr/>
    </dgm:pt>
    <dgm:pt modelId="{68B5E9EB-8F52-41A5-BF64-69A046120955}" type="pres">
      <dgm:prSet presAssocID="{51AE74D2-FF51-43FD-B7DA-8EDDA6BEA4F5}" presName="Parent1" presStyleLbl="revTx" presStyleIdx="0" presStyleCnt="3" custScaleX="138984" custLinFactNeighborX="1909" custLinFactNeighborY="-11733">
        <dgm:presLayoutVars>
          <dgm:chMax val="1"/>
          <dgm:chPref val="1"/>
          <dgm:bulletEnabled val="1"/>
        </dgm:presLayoutVars>
      </dgm:prSet>
      <dgm:spPr/>
    </dgm:pt>
    <dgm:pt modelId="{1143FBF9-9374-480D-9059-F0883A5E216B}" type="pres">
      <dgm:prSet presAssocID="{3BEDD9AC-AB84-47B4-A62D-ED59671F8043}" presName="Accent2" presStyleCnt="0"/>
      <dgm:spPr/>
    </dgm:pt>
    <dgm:pt modelId="{F2F8DC80-F542-4EA2-BC6F-EADEA3EDCAA2}" type="pres">
      <dgm:prSet presAssocID="{3BEDD9AC-AB84-47B4-A62D-ED59671F8043}" presName="Accent" presStyleLbl="node1" presStyleIdx="1" presStyleCnt="3" custScaleX="112323" custLinFactNeighborX="-5119" custLinFactNeighborY="-821"/>
      <dgm:spPr/>
    </dgm:pt>
    <dgm:pt modelId="{0AF5C2A5-E0B4-4A5D-88DD-7680AF5D8191}" type="pres">
      <dgm:prSet presAssocID="{3BEDD9AC-AB84-47B4-A62D-ED59671F8043}" presName="Parent2" presStyleLbl="revTx" presStyleIdx="1" presStyleCnt="3" custScaleX="132035" custLinFactNeighborX="-10709" custLinFactNeighborY="-15232">
        <dgm:presLayoutVars>
          <dgm:chMax val="1"/>
          <dgm:chPref val="1"/>
          <dgm:bulletEnabled val="1"/>
        </dgm:presLayoutVars>
      </dgm:prSet>
      <dgm:spPr/>
    </dgm:pt>
    <dgm:pt modelId="{EC47BEBA-25D3-4754-9064-1DC8EEBA9061}" type="pres">
      <dgm:prSet presAssocID="{9B6E7359-9218-4584-9D67-3925873AB995}" presName="Accent3" presStyleCnt="0"/>
      <dgm:spPr/>
    </dgm:pt>
    <dgm:pt modelId="{51CC3F8C-BCCF-4CB1-898D-742199C508C0}" type="pres">
      <dgm:prSet presAssocID="{9B6E7359-9218-4584-9D67-3925873AB995}" presName="Accent" presStyleLbl="node1" presStyleIdx="2" presStyleCnt="3" custScaleX="111248"/>
      <dgm:spPr/>
    </dgm:pt>
    <dgm:pt modelId="{2F680BE3-ACF4-4EE1-93A1-CF496B6562F8}" type="pres">
      <dgm:prSet presAssocID="{9B6E7359-9218-4584-9D67-3925873AB995}" presName="Parent3" presStyleLbl="revTx" presStyleIdx="2" presStyleCnt="3" custLinFactNeighborX="4294" custLinFactNeighborY="-6672">
        <dgm:presLayoutVars>
          <dgm:chMax val="1"/>
          <dgm:chPref val="1"/>
          <dgm:bulletEnabled val="1"/>
        </dgm:presLayoutVars>
      </dgm:prSet>
      <dgm:spPr/>
    </dgm:pt>
  </dgm:ptLst>
  <dgm:cxnLst>
    <dgm:cxn modelId="{DA24930C-A2A2-407F-8492-D6B7CCB7F3FB}" type="presOf" srcId="{00D8A94A-AF29-4D59-BA6B-D36493B0BB10}" destId="{0BBB07EA-E46B-48C1-84F8-0440FBEEC9AC}" srcOrd="0" destOrd="0" presId="urn:microsoft.com/office/officeart/2009/layout/CircleArrowProcess"/>
    <dgm:cxn modelId="{7D73E80D-F957-4047-A9D0-DC425088C899}" type="presOf" srcId="{9B6E7359-9218-4584-9D67-3925873AB995}" destId="{2F680BE3-ACF4-4EE1-93A1-CF496B6562F8}" srcOrd="0" destOrd="0" presId="urn:microsoft.com/office/officeart/2009/layout/CircleArrowProcess"/>
    <dgm:cxn modelId="{1C03BA2D-649F-48FA-9337-8EFD41F0331B}" srcId="{00D8A94A-AF29-4D59-BA6B-D36493B0BB10}" destId="{3BEDD9AC-AB84-47B4-A62D-ED59671F8043}" srcOrd="1" destOrd="0" parTransId="{708A8294-6F2F-4892-9C59-5434098E720F}" sibTransId="{59EE9CBA-4A45-41C2-B3C3-4B1737DE1E6B}"/>
    <dgm:cxn modelId="{1CC8837B-9624-435B-88FD-8B20663FAAA1}" srcId="{00D8A94A-AF29-4D59-BA6B-D36493B0BB10}" destId="{9B6E7359-9218-4584-9D67-3925873AB995}" srcOrd="2" destOrd="0" parTransId="{AA3C1EAF-4FB7-4E9E-96BB-EB326F18727B}" sibTransId="{22DF16FE-2976-4BC0-A8AB-4B70732C71EE}"/>
    <dgm:cxn modelId="{050E55BF-6A13-4EE1-98FC-B23DAA3B47B0}" srcId="{00D8A94A-AF29-4D59-BA6B-D36493B0BB10}" destId="{51AE74D2-FF51-43FD-B7DA-8EDDA6BEA4F5}" srcOrd="0" destOrd="0" parTransId="{E18AB1BD-43AB-42B1-A1AF-B8CD778C85A5}" sibTransId="{424E7800-C7FD-4168-A38E-4C0DA902D515}"/>
    <dgm:cxn modelId="{1813C3EC-3DB9-4A37-B98D-E0FA4ACC6E6E}" type="presOf" srcId="{51AE74D2-FF51-43FD-B7DA-8EDDA6BEA4F5}" destId="{68B5E9EB-8F52-41A5-BF64-69A046120955}" srcOrd="0" destOrd="0" presId="urn:microsoft.com/office/officeart/2009/layout/CircleArrowProcess"/>
    <dgm:cxn modelId="{B18704ED-1F73-44A6-833A-CF686AE7D730}" type="presOf" srcId="{3BEDD9AC-AB84-47B4-A62D-ED59671F8043}" destId="{0AF5C2A5-E0B4-4A5D-88DD-7680AF5D8191}" srcOrd="0" destOrd="0" presId="urn:microsoft.com/office/officeart/2009/layout/CircleArrowProcess"/>
    <dgm:cxn modelId="{A9DF579A-A766-48E9-8F38-9892B8CF8A7B}" type="presParOf" srcId="{0BBB07EA-E46B-48C1-84F8-0440FBEEC9AC}" destId="{D3A1E8BC-C215-4616-B1C2-BDFF26FD8070}" srcOrd="0" destOrd="0" presId="urn:microsoft.com/office/officeart/2009/layout/CircleArrowProcess"/>
    <dgm:cxn modelId="{3E9406A2-1916-42EA-9EB9-EE258BDAC528}" type="presParOf" srcId="{D3A1E8BC-C215-4616-B1C2-BDFF26FD8070}" destId="{6DCA13B4-23F3-40A6-A951-E94C57C6D227}" srcOrd="0" destOrd="0" presId="urn:microsoft.com/office/officeart/2009/layout/CircleArrowProcess"/>
    <dgm:cxn modelId="{9AA79915-5188-4400-ABD7-1D9BFFB021C5}" type="presParOf" srcId="{0BBB07EA-E46B-48C1-84F8-0440FBEEC9AC}" destId="{68B5E9EB-8F52-41A5-BF64-69A046120955}" srcOrd="1" destOrd="0" presId="urn:microsoft.com/office/officeart/2009/layout/CircleArrowProcess"/>
    <dgm:cxn modelId="{2FB9321E-C423-4118-924E-C2EA98E1DC11}" type="presParOf" srcId="{0BBB07EA-E46B-48C1-84F8-0440FBEEC9AC}" destId="{1143FBF9-9374-480D-9059-F0883A5E216B}" srcOrd="2" destOrd="0" presId="urn:microsoft.com/office/officeart/2009/layout/CircleArrowProcess"/>
    <dgm:cxn modelId="{D82BBA81-7910-4E78-9C86-50CA4E65A51B}" type="presParOf" srcId="{1143FBF9-9374-480D-9059-F0883A5E216B}" destId="{F2F8DC80-F542-4EA2-BC6F-EADEA3EDCAA2}" srcOrd="0" destOrd="0" presId="urn:microsoft.com/office/officeart/2009/layout/CircleArrowProcess"/>
    <dgm:cxn modelId="{90F0D053-5C1F-4AA5-9B95-B3DF2674BA55}" type="presParOf" srcId="{0BBB07EA-E46B-48C1-84F8-0440FBEEC9AC}" destId="{0AF5C2A5-E0B4-4A5D-88DD-7680AF5D8191}" srcOrd="3" destOrd="0" presId="urn:microsoft.com/office/officeart/2009/layout/CircleArrowProcess"/>
    <dgm:cxn modelId="{42EA23E3-2331-40BC-92C0-AEEEC0A35B91}" type="presParOf" srcId="{0BBB07EA-E46B-48C1-84F8-0440FBEEC9AC}" destId="{EC47BEBA-25D3-4754-9064-1DC8EEBA9061}" srcOrd="4" destOrd="0" presId="urn:microsoft.com/office/officeart/2009/layout/CircleArrowProcess"/>
    <dgm:cxn modelId="{5BE0F0CB-44B0-4B95-8B9C-BCCAB387F6CF}" type="presParOf" srcId="{EC47BEBA-25D3-4754-9064-1DC8EEBA9061}" destId="{51CC3F8C-BCCF-4CB1-898D-742199C508C0}" srcOrd="0" destOrd="0" presId="urn:microsoft.com/office/officeart/2009/layout/CircleArrowProcess"/>
    <dgm:cxn modelId="{EA56F84A-C0FB-4CB1-B942-B2296C12C3A3}" type="presParOf" srcId="{0BBB07EA-E46B-48C1-84F8-0440FBEEC9AC}" destId="{2F680BE3-ACF4-4EE1-93A1-CF496B6562F8}"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A13B4-23F3-40A6-A951-E94C57C6D227}">
      <dsp:nvSpPr>
        <dsp:cNvPr id="0" name=""/>
        <dsp:cNvSpPr/>
      </dsp:nvSpPr>
      <dsp:spPr>
        <a:xfrm>
          <a:off x="2230957" y="0"/>
          <a:ext cx="2183979" cy="195640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B5E9EB-8F52-41A5-BF64-69A046120955}">
      <dsp:nvSpPr>
        <dsp:cNvPr id="0" name=""/>
        <dsp:cNvSpPr/>
      </dsp:nvSpPr>
      <dsp:spPr>
        <a:xfrm>
          <a:off x="2586134" y="642571"/>
          <a:ext cx="1510719"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Design</a:t>
          </a:r>
        </a:p>
      </dsp:txBody>
      <dsp:txXfrm>
        <a:off x="2586134" y="642571"/>
        <a:ext cx="1510719" cy="543356"/>
      </dsp:txXfrm>
    </dsp:sp>
    <dsp:sp modelId="{F2F8DC80-F542-4EA2-BC6F-EADEA3EDCAA2}">
      <dsp:nvSpPr>
        <dsp:cNvPr id="0" name=""/>
        <dsp:cNvSpPr/>
      </dsp:nvSpPr>
      <dsp:spPr>
        <a:xfrm>
          <a:off x="1580929" y="1108040"/>
          <a:ext cx="2197163" cy="195640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F5C2A5-E0B4-4A5D-88DD-7680AF5D8191}">
      <dsp:nvSpPr>
        <dsp:cNvPr id="0" name=""/>
        <dsp:cNvSpPr/>
      </dsp:nvSpPr>
      <dsp:spPr>
        <a:xfrm>
          <a:off x="1945647" y="1754163"/>
          <a:ext cx="1435185"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Computational prediction</a:t>
          </a:r>
        </a:p>
      </dsp:txBody>
      <dsp:txXfrm>
        <a:off x="1945647" y="1754163"/>
        <a:ext cx="1435185" cy="543356"/>
      </dsp:txXfrm>
    </dsp:sp>
    <dsp:sp modelId="{51CC3F8C-BCCF-4CB1-898D-742199C508C0}">
      <dsp:nvSpPr>
        <dsp:cNvPr id="0" name=""/>
        <dsp:cNvSpPr/>
      </dsp:nvSpPr>
      <dsp:spPr>
        <a:xfrm>
          <a:off x="2389598" y="2382723"/>
          <a:ext cx="1869637" cy="1681276"/>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680BE3-ACF4-4EE1-93A1-CF496B6562F8}">
      <dsp:nvSpPr>
        <dsp:cNvPr id="0" name=""/>
        <dsp:cNvSpPr/>
      </dsp:nvSpPr>
      <dsp:spPr>
        <a:xfrm>
          <a:off x="2826502" y="2932905"/>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t>Synthesis</a:t>
          </a:r>
        </a:p>
      </dsp:txBody>
      <dsp:txXfrm>
        <a:off x="2826502" y="2932905"/>
        <a:ext cx="1086973" cy="54335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image" Target="../media/image5.emf"/><Relationship Id="rId6" Type="http://schemas.openxmlformats.org/officeDocument/2006/relationships/image" Target="../media/image10.emf"/><Relationship Id="rId5" Type="http://schemas.openxmlformats.org/officeDocument/2006/relationships/image" Target="../media/image9.emf"/><Relationship Id="rId10" Type="http://schemas.openxmlformats.org/officeDocument/2006/relationships/image" Target="../media/image14.emf"/><Relationship Id="rId4" Type="http://schemas.openxmlformats.org/officeDocument/2006/relationships/image" Target="../media/image8.emf"/><Relationship Id="rId9"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image" Target="../media/image17.emf"/><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5.emf"/><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7.emf"/><Relationship Id="rId7" Type="http://schemas.openxmlformats.org/officeDocument/2006/relationships/image" Target="../media/image12.emf"/><Relationship Id="rId2" Type="http://schemas.openxmlformats.org/officeDocument/2006/relationships/image" Target="../media/image6.emf"/><Relationship Id="rId1" Type="http://schemas.openxmlformats.org/officeDocument/2006/relationships/image" Target="../media/image5.emf"/><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2.emf"/><Relationship Id="rId2" Type="http://schemas.openxmlformats.org/officeDocument/2006/relationships/image" Target="../media/image5.emf"/><Relationship Id="rId1" Type="http://schemas.openxmlformats.org/officeDocument/2006/relationships/image" Target="../media/image31.emf"/><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11/6/2020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‹nº›</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06/11/2020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‹nº›</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06/11/2020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06/11/2020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06/11/2020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06/11/2020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06/11/2020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06/11/2020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06/11/2020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06/11/2020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06/11/2020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06/11/2020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06/11/2020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06/11/2020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11/6/2020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‹nº›</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oleObject" Target="../embeddings/oleObject5.bin"/><Relationship Id="rId18" Type="http://schemas.openxmlformats.org/officeDocument/2006/relationships/image" Target="../media/image11.emf"/><Relationship Id="rId26" Type="http://schemas.openxmlformats.org/officeDocument/2006/relationships/image" Target="../media/image16.png"/><Relationship Id="rId3" Type="http://schemas.openxmlformats.org/officeDocument/2006/relationships/notesSlide" Target="../notesSlides/notesSlide2.xml"/><Relationship Id="rId21" Type="http://schemas.openxmlformats.org/officeDocument/2006/relationships/oleObject" Target="../embeddings/oleObject9.bin"/><Relationship Id="rId7" Type="http://schemas.openxmlformats.org/officeDocument/2006/relationships/oleObject" Target="../embeddings/oleObject2.bin"/><Relationship Id="rId12" Type="http://schemas.openxmlformats.org/officeDocument/2006/relationships/image" Target="../media/image8.emf"/><Relationship Id="rId17" Type="http://schemas.openxmlformats.org/officeDocument/2006/relationships/oleObject" Target="../embeddings/oleObject7.bin"/><Relationship Id="rId25" Type="http://schemas.openxmlformats.org/officeDocument/2006/relationships/image" Target="../media/image2.jpeg"/><Relationship Id="rId2" Type="http://schemas.openxmlformats.org/officeDocument/2006/relationships/slideLayout" Target="../slideLayouts/slideLayout7.xml"/><Relationship Id="rId16" Type="http://schemas.openxmlformats.org/officeDocument/2006/relationships/image" Target="../media/image10.emf"/><Relationship Id="rId20" Type="http://schemas.openxmlformats.org/officeDocument/2006/relationships/image" Target="../media/image12.emf"/><Relationship Id="rId1" Type="http://schemas.openxmlformats.org/officeDocument/2006/relationships/vmlDrawing" Target="../drawings/vmlDrawing1.vml"/><Relationship Id="rId6" Type="http://schemas.openxmlformats.org/officeDocument/2006/relationships/image" Target="../media/image5.emf"/><Relationship Id="rId11" Type="http://schemas.openxmlformats.org/officeDocument/2006/relationships/oleObject" Target="../embeddings/oleObject4.bin"/><Relationship Id="rId24" Type="http://schemas.openxmlformats.org/officeDocument/2006/relationships/image" Target="../media/image14.emf"/><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oleObject" Target="../embeddings/oleObject10.bin"/><Relationship Id="rId10" Type="http://schemas.openxmlformats.org/officeDocument/2006/relationships/image" Target="../media/image7.emf"/><Relationship Id="rId19" Type="http://schemas.openxmlformats.org/officeDocument/2006/relationships/oleObject" Target="../embeddings/oleObject8.bin"/><Relationship Id="rId4" Type="http://schemas.openxmlformats.org/officeDocument/2006/relationships/image" Target="../media/image15.png"/><Relationship Id="rId9" Type="http://schemas.openxmlformats.org/officeDocument/2006/relationships/oleObject" Target="../embeddings/oleObject3.bin"/><Relationship Id="rId14" Type="http://schemas.openxmlformats.org/officeDocument/2006/relationships/image" Target="../media/image9.emf"/><Relationship Id="rId22" Type="http://schemas.openxmlformats.org/officeDocument/2006/relationships/image" Target="../media/image13.e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21.emf"/><Relationship Id="rId18" Type="http://schemas.openxmlformats.org/officeDocument/2006/relationships/image" Target="../media/image2.jpeg"/><Relationship Id="rId3" Type="http://schemas.openxmlformats.org/officeDocument/2006/relationships/image" Target="../media/image15.png"/><Relationship Id="rId7" Type="http://schemas.openxmlformats.org/officeDocument/2006/relationships/image" Target="../media/image18.emf"/><Relationship Id="rId12" Type="http://schemas.openxmlformats.org/officeDocument/2006/relationships/oleObject" Target="../embeddings/oleObject15.bin"/><Relationship Id="rId17" Type="http://schemas.openxmlformats.org/officeDocument/2006/relationships/image" Target="../media/image25.png"/><Relationship Id="rId2" Type="http://schemas.openxmlformats.org/officeDocument/2006/relationships/slideLayout" Target="../slideLayouts/slideLayout7.xml"/><Relationship Id="rId16" Type="http://schemas.openxmlformats.org/officeDocument/2006/relationships/image" Target="../media/image24.png"/><Relationship Id="rId20" Type="http://schemas.openxmlformats.org/officeDocument/2006/relationships/image" Target="../media/image23.emf"/><Relationship Id="rId1" Type="http://schemas.openxmlformats.org/officeDocument/2006/relationships/vmlDrawing" Target="../drawings/vmlDrawing2.vml"/><Relationship Id="rId6" Type="http://schemas.openxmlformats.org/officeDocument/2006/relationships/oleObject" Target="../embeddings/oleObject12.bin"/><Relationship Id="rId11" Type="http://schemas.openxmlformats.org/officeDocument/2006/relationships/image" Target="../media/image20.emf"/><Relationship Id="rId5" Type="http://schemas.openxmlformats.org/officeDocument/2006/relationships/image" Target="../media/image17.emf"/><Relationship Id="rId15" Type="http://schemas.openxmlformats.org/officeDocument/2006/relationships/image" Target="../media/image22.emf"/><Relationship Id="rId10" Type="http://schemas.openxmlformats.org/officeDocument/2006/relationships/oleObject" Target="../embeddings/oleObject14.bin"/><Relationship Id="rId19" Type="http://schemas.openxmlformats.org/officeDocument/2006/relationships/oleObject" Target="../embeddings/oleObject17.bin"/><Relationship Id="rId4" Type="http://schemas.openxmlformats.org/officeDocument/2006/relationships/oleObject" Target="../embeddings/oleObject11.bin"/><Relationship Id="rId9" Type="http://schemas.openxmlformats.org/officeDocument/2006/relationships/image" Target="../media/image19.emf"/><Relationship Id="rId14" Type="http://schemas.openxmlformats.org/officeDocument/2006/relationships/oleObject" Target="../embeddings/oleObject16.bin"/></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oleObject" Target="../embeddings/oleObject10.bin"/><Relationship Id="rId18" Type="http://schemas.openxmlformats.org/officeDocument/2006/relationships/image" Target="../media/image11.emf"/><Relationship Id="rId3" Type="http://schemas.openxmlformats.org/officeDocument/2006/relationships/image" Target="../media/image15.png"/><Relationship Id="rId21" Type="http://schemas.openxmlformats.org/officeDocument/2006/relationships/image" Target="../media/image2.jpeg"/><Relationship Id="rId7" Type="http://schemas.openxmlformats.org/officeDocument/2006/relationships/diagramColors" Target="../diagrams/colors1.xml"/><Relationship Id="rId12" Type="http://schemas.openxmlformats.org/officeDocument/2006/relationships/image" Target="../media/image13.emf"/><Relationship Id="rId17" Type="http://schemas.openxmlformats.org/officeDocument/2006/relationships/oleObject" Target="../embeddings/oleObject7.bin"/><Relationship Id="rId2" Type="http://schemas.openxmlformats.org/officeDocument/2006/relationships/slideLayout" Target="../slideLayouts/slideLayout7.xml"/><Relationship Id="rId16" Type="http://schemas.openxmlformats.org/officeDocument/2006/relationships/image" Target="../media/image10.emf"/><Relationship Id="rId20" Type="http://schemas.openxmlformats.org/officeDocument/2006/relationships/image" Target="../media/image12.emf"/><Relationship Id="rId1" Type="http://schemas.openxmlformats.org/officeDocument/2006/relationships/vmlDrawing" Target="../drawings/vmlDrawing3.vml"/><Relationship Id="rId6" Type="http://schemas.openxmlformats.org/officeDocument/2006/relationships/diagramQuickStyle" Target="../diagrams/quickStyle1.xml"/><Relationship Id="rId11" Type="http://schemas.openxmlformats.org/officeDocument/2006/relationships/oleObject" Target="../embeddings/oleObject9.bin"/><Relationship Id="rId5" Type="http://schemas.openxmlformats.org/officeDocument/2006/relationships/diagramLayout" Target="../diagrams/layout1.xml"/><Relationship Id="rId15" Type="http://schemas.openxmlformats.org/officeDocument/2006/relationships/oleObject" Target="../embeddings/oleObject6.bin"/><Relationship Id="rId10" Type="http://schemas.openxmlformats.org/officeDocument/2006/relationships/image" Target="../media/image5.emf"/><Relationship Id="rId19" Type="http://schemas.openxmlformats.org/officeDocument/2006/relationships/oleObject" Target="../embeddings/oleObject8.bin"/><Relationship Id="rId4" Type="http://schemas.openxmlformats.org/officeDocument/2006/relationships/diagramData" Target="../diagrams/data1.xml"/><Relationship Id="rId9" Type="http://schemas.openxmlformats.org/officeDocument/2006/relationships/oleObject" Target="../embeddings/oleObject1.bin"/><Relationship Id="rId14" Type="http://schemas.openxmlformats.org/officeDocument/2006/relationships/image" Target="../media/image14.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10.emf"/><Relationship Id="rId18" Type="http://schemas.openxmlformats.org/officeDocument/2006/relationships/image" Target="../media/image28.png"/><Relationship Id="rId3" Type="http://schemas.openxmlformats.org/officeDocument/2006/relationships/image" Target="../media/image27.jpg"/><Relationship Id="rId21" Type="http://schemas.openxmlformats.org/officeDocument/2006/relationships/image" Target="../media/image2.jpeg"/><Relationship Id="rId7" Type="http://schemas.openxmlformats.org/officeDocument/2006/relationships/image" Target="../media/image6.emf"/><Relationship Id="rId12" Type="http://schemas.openxmlformats.org/officeDocument/2006/relationships/oleObject" Target="../embeddings/oleObject6.bin"/><Relationship Id="rId17" Type="http://schemas.openxmlformats.org/officeDocument/2006/relationships/image" Target="../media/image12.emf"/><Relationship Id="rId2" Type="http://schemas.openxmlformats.org/officeDocument/2006/relationships/slideLayout" Target="../slideLayouts/slideLayout7.xml"/><Relationship Id="rId16" Type="http://schemas.openxmlformats.org/officeDocument/2006/relationships/oleObject" Target="../embeddings/oleObject8.bin"/><Relationship Id="rId20" Type="http://schemas.openxmlformats.org/officeDocument/2006/relationships/image" Target="../media/image26.emf"/><Relationship Id="rId1" Type="http://schemas.openxmlformats.org/officeDocument/2006/relationships/vmlDrawing" Target="../drawings/vmlDrawing4.vml"/><Relationship Id="rId6" Type="http://schemas.openxmlformats.org/officeDocument/2006/relationships/oleObject" Target="../embeddings/oleObject2.bin"/><Relationship Id="rId11" Type="http://schemas.openxmlformats.org/officeDocument/2006/relationships/image" Target="../media/image8.emf"/><Relationship Id="rId5" Type="http://schemas.openxmlformats.org/officeDocument/2006/relationships/image" Target="../media/image5.emf"/><Relationship Id="rId15" Type="http://schemas.openxmlformats.org/officeDocument/2006/relationships/image" Target="../media/image11.emf"/><Relationship Id="rId10" Type="http://schemas.openxmlformats.org/officeDocument/2006/relationships/oleObject" Target="../embeddings/oleObject19.bin"/><Relationship Id="rId19" Type="http://schemas.openxmlformats.org/officeDocument/2006/relationships/oleObject" Target="../embeddings/oleObject20.bin"/><Relationship Id="rId4" Type="http://schemas.openxmlformats.org/officeDocument/2006/relationships/oleObject" Target="../embeddings/oleObject1.bin"/><Relationship Id="rId9" Type="http://schemas.openxmlformats.org/officeDocument/2006/relationships/image" Target="../media/image7.emf"/><Relationship Id="rId1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7.jpg"/><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9.emf"/><Relationship Id="rId5" Type="http://schemas.openxmlformats.org/officeDocument/2006/relationships/oleObject" Target="../embeddings/oleObject21.bin"/><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oleObject" Target="../embeddings/oleObject6.bin"/><Relationship Id="rId18" Type="http://schemas.openxmlformats.org/officeDocument/2006/relationships/image" Target="../media/image12.emf"/><Relationship Id="rId3" Type="http://schemas.openxmlformats.org/officeDocument/2006/relationships/image" Target="../media/image27.jpg"/><Relationship Id="rId7" Type="http://schemas.openxmlformats.org/officeDocument/2006/relationships/oleObject" Target="../embeddings/oleObject1.bin"/><Relationship Id="rId12" Type="http://schemas.openxmlformats.org/officeDocument/2006/relationships/image" Target="../media/image14.emf"/><Relationship Id="rId17" Type="http://schemas.openxmlformats.org/officeDocument/2006/relationships/oleObject" Target="../embeddings/oleObject8.bin"/><Relationship Id="rId2" Type="http://schemas.openxmlformats.org/officeDocument/2006/relationships/slideLayout" Target="../slideLayouts/slideLayout7.xml"/><Relationship Id="rId16" Type="http://schemas.openxmlformats.org/officeDocument/2006/relationships/image" Target="../media/image11.emf"/><Relationship Id="rId1" Type="http://schemas.openxmlformats.org/officeDocument/2006/relationships/vmlDrawing" Target="../drawings/vmlDrawing6.vml"/><Relationship Id="rId6" Type="http://schemas.openxmlformats.org/officeDocument/2006/relationships/image" Target="../media/image31.emf"/><Relationship Id="rId11" Type="http://schemas.openxmlformats.org/officeDocument/2006/relationships/oleObject" Target="../embeddings/oleObject10.bin"/><Relationship Id="rId5" Type="http://schemas.openxmlformats.org/officeDocument/2006/relationships/oleObject" Target="../embeddings/oleObject23.bin"/><Relationship Id="rId15" Type="http://schemas.openxmlformats.org/officeDocument/2006/relationships/oleObject" Target="../embeddings/oleObject7.bin"/><Relationship Id="rId10" Type="http://schemas.openxmlformats.org/officeDocument/2006/relationships/image" Target="../media/image13.emf"/><Relationship Id="rId4" Type="http://schemas.openxmlformats.org/officeDocument/2006/relationships/image" Target="../media/image2.jpeg"/><Relationship Id="rId9" Type="http://schemas.openxmlformats.org/officeDocument/2006/relationships/oleObject" Target="../embeddings/oleObject9.bin"/><Relationship Id="rId1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098" y="2276240"/>
            <a:ext cx="8420101" cy="3154710"/>
          </a:xfrm>
          <a:prstGeom prst="rect">
            <a:avLst/>
          </a:prstGeom>
          <a:noFill/>
        </p:spPr>
        <p:txBody>
          <a:bodyPr wrap="square" rtlCol="0">
            <a:spAutoFit/>
          </a:bodyPr>
          <a:lstStyle/>
          <a:p>
            <a:pPr algn="ctr"/>
            <a:r>
              <a:rPr lang="en-US" sz="2400" b="1" dirty="0"/>
              <a:t>Design and synthesis of novel xanthene derivatives</a:t>
            </a:r>
            <a:endParaRPr lang="en-US" b="1" dirty="0"/>
          </a:p>
          <a:p>
            <a:pPr algn="ctr"/>
            <a:endParaRPr lang="en-US" b="1" dirty="0"/>
          </a:p>
          <a:p>
            <a:pPr algn="ctr"/>
            <a:endParaRPr lang="fr-FR" dirty="0"/>
          </a:p>
          <a:p>
            <a:pPr algn="ctr"/>
            <a:r>
              <a:rPr lang="pt-PT" b="1" dirty="0"/>
              <a:t>Miguel Maia </a:t>
            </a:r>
            <a:r>
              <a:rPr lang="pt-PT" b="1" baseline="30000" dirty="0"/>
              <a:t>1</a:t>
            </a:r>
            <a:r>
              <a:rPr lang="pt-PT" b="1" dirty="0"/>
              <a:t>, Andreia Palmeira </a:t>
            </a:r>
            <a:r>
              <a:rPr lang="pt-PT" b="1" baseline="30000" dirty="0"/>
              <a:t>2</a:t>
            </a:r>
            <a:r>
              <a:rPr lang="pt-PT" b="1" dirty="0"/>
              <a:t>, Diana Resende </a:t>
            </a:r>
            <a:r>
              <a:rPr lang="pt-PT" b="1" baseline="30000" dirty="0"/>
              <a:t>1,2</a:t>
            </a:r>
            <a:r>
              <a:rPr lang="pt-PT" b="1" dirty="0"/>
              <a:t>, Luís Gales </a:t>
            </a:r>
            <a:r>
              <a:rPr lang="pt-PT" b="1" baseline="30000" dirty="0"/>
              <a:t>3,4</a:t>
            </a:r>
            <a:r>
              <a:rPr lang="pt-PT" b="1" dirty="0"/>
              <a:t>, Madalena Pinto </a:t>
            </a:r>
            <a:r>
              <a:rPr lang="pt-PT" b="1" baseline="30000" dirty="0"/>
              <a:t>1,2</a:t>
            </a:r>
            <a:r>
              <a:rPr lang="pt-PT" b="1" dirty="0"/>
              <a:t>, Emília Sousa  </a:t>
            </a:r>
            <a:r>
              <a:rPr lang="pt-PT" b="1" baseline="30000" dirty="0"/>
              <a:t>1,2*</a:t>
            </a:r>
          </a:p>
          <a:p>
            <a:endParaRPr lang="fr-FR" dirty="0"/>
          </a:p>
          <a:p>
            <a:r>
              <a:rPr lang="en-US" sz="1200" baseline="30000" dirty="0"/>
              <a:t>1</a:t>
            </a:r>
            <a:r>
              <a:rPr lang="en-US" sz="1200" dirty="0"/>
              <a:t> Medicinal Chemistry: Drug Discovery and Drug Design, CIIMAR – Interdisciplinary Centre of Marine and Environmental Research, Faculty of Porto, Porto, Portugal.</a:t>
            </a:r>
          </a:p>
          <a:p>
            <a:r>
              <a:rPr lang="en-US" sz="1200" baseline="30000" dirty="0"/>
              <a:t>2</a:t>
            </a:r>
            <a:r>
              <a:rPr lang="en-US" sz="1200" dirty="0"/>
              <a:t> Laboratory of Organic and Pharmaceutical Chemistry, FFUP – Faculty of Pharmacy, University of Porto, Porto, Portugal</a:t>
            </a:r>
          </a:p>
          <a:p>
            <a:r>
              <a:rPr lang="en-US" sz="1200" baseline="30000" dirty="0"/>
              <a:t>3</a:t>
            </a:r>
            <a:r>
              <a:rPr lang="en-US" sz="1200" dirty="0"/>
              <a:t> Department of Molecular Biology, ICBAS - Instituto de </a:t>
            </a:r>
            <a:r>
              <a:rPr lang="en-US" sz="1200" dirty="0" err="1"/>
              <a:t>Ciências</a:t>
            </a:r>
            <a:r>
              <a:rPr lang="en-US" sz="1200" dirty="0"/>
              <a:t> </a:t>
            </a:r>
            <a:r>
              <a:rPr lang="en-US" sz="1200" dirty="0" err="1"/>
              <a:t>Biomédicas</a:t>
            </a:r>
            <a:r>
              <a:rPr lang="en-US" sz="1200" dirty="0"/>
              <a:t> Abel Salazar, University of Porto, Porto, Portugal</a:t>
            </a:r>
          </a:p>
          <a:p>
            <a:r>
              <a:rPr lang="en-US" sz="1200" baseline="30000" dirty="0"/>
              <a:t>4</a:t>
            </a:r>
            <a:r>
              <a:rPr lang="en-US" sz="1200" dirty="0"/>
              <a:t> Bioengineering &amp; Synthetic Microbiology, I3S – Instituto de </a:t>
            </a:r>
            <a:r>
              <a:rPr lang="en-US" sz="1200" dirty="0" err="1"/>
              <a:t>Investigação</a:t>
            </a:r>
            <a:r>
              <a:rPr lang="en-US" sz="1200" dirty="0"/>
              <a:t> e </a:t>
            </a:r>
            <a:r>
              <a:rPr lang="en-US" sz="1200" dirty="0" err="1"/>
              <a:t>Inovação</a:t>
            </a:r>
            <a:r>
              <a:rPr lang="en-US" sz="1200" dirty="0"/>
              <a:t> </a:t>
            </a:r>
            <a:r>
              <a:rPr lang="en-US" sz="1200" dirty="0" err="1"/>
              <a:t>em</a:t>
            </a:r>
            <a:r>
              <a:rPr lang="en-US" sz="1200" dirty="0"/>
              <a:t> </a:t>
            </a:r>
            <a:r>
              <a:rPr lang="en-US" sz="1200" dirty="0" err="1"/>
              <a:t>Saúde</a:t>
            </a:r>
            <a:r>
              <a:rPr lang="en-US" sz="1200" dirty="0"/>
              <a:t>, University of Porto, Porto, Portugal</a:t>
            </a:r>
          </a:p>
          <a:p>
            <a:endParaRPr lang="fr-FR" sz="1400" dirty="0"/>
          </a:p>
          <a:p>
            <a:r>
              <a:rPr lang="en-US" sz="1100" b="1" dirty="0"/>
              <a:t>*</a:t>
            </a:r>
            <a:r>
              <a:rPr lang="en-US" sz="1100" dirty="0"/>
              <a:t> Corresponding author: esousa@ff.up.pt</a:t>
            </a:r>
            <a:endParaRPr lang="fr-FR" sz="1100"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pic>
        <p:nvPicPr>
          <p:cNvPr id="4" name="Imagem 3" descr="Uma imagem com texto&#10;&#10;Descrição gerada automaticamente">
            <a:extLst>
              <a:ext uri="{FF2B5EF4-FFF2-40B4-BE49-F238E27FC236}">
                <a16:creationId xmlns:a16="http://schemas.microsoft.com/office/drawing/2014/main" id="{26E1CC3D-349B-4D93-90F5-B88E56C531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5113" y="6211406"/>
            <a:ext cx="1519786" cy="655012"/>
          </a:xfrm>
          <a:prstGeom prst="rect">
            <a:avLst/>
          </a:prstGeom>
        </p:spPr>
      </p:pic>
      <p:pic>
        <p:nvPicPr>
          <p:cNvPr id="6" name="Imagem 5">
            <a:extLst>
              <a:ext uri="{FF2B5EF4-FFF2-40B4-BE49-F238E27FC236}">
                <a16:creationId xmlns:a16="http://schemas.microsoft.com/office/drawing/2014/main" id="{DE3F06A4-52A8-4260-B721-FB01F94F54FA}"/>
              </a:ext>
            </a:extLst>
          </p:cNvPr>
          <p:cNvPicPr>
            <a:picLocks noChangeAspect="1"/>
          </p:cNvPicPr>
          <p:nvPr/>
        </p:nvPicPr>
        <p:blipFill rotWithShape="1">
          <a:blip r:embed="rId5" cstate="print">
            <a:clrChange>
              <a:clrFrom>
                <a:srgbClr val="FEFFFF"/>
              </a:clrFrom>
              <a:clrTo>
                <a:srgbClr val="FEFFFF">
                  <a:alpha val="0"/>
                </a:srgbClr>
              </a:clrTo>
            </a:clrChange>
            <a:extLst>
              <a:ext uri="{28A0092B-C50C-407E-A947-70E740481C1C}">
                <a14:useLocalDpi xmlns:a14="http://schemas.microsoft.com/office/drawing/2010/main" val="0"/>
              </a:ext>
            </a:extLst>
          </a:blip>
          <a:srcRect l="84723" t="18009" r="2010" b="24715"/>
          <a:stretch/>
        </p:blipFill>
        <p:spPr>
          <a:xfrm>
            <a:off x="5720201" y="6265781"/>
            <a:ext cx="1349456" cy="441717"/>
          </a:xfrm>
          <a:prstGeom prst="rect">
            <a:avLst/>
          </a:prstGeom>
        </p:spPr>
      </p:pic>
      <p:pic>
        <p:nvPicPr>
          <p:cNvPr id="7" name="Imagem 6">
            <a:extLst>
              <a:ext uri="{FF2B5EF4-FFF2-40B4-BE49-F238E27FC236}">
                <a16:creationId xmlns:a16="http://schemas.microsoft.com/office/drawing/2014/main" id="{01A48DD4-E93D-4C51-B7FB-129C6EBAB932}"/>
              </a:ext>
            </a:extLst>
          </p:cNvPr>
          <p:cNvPicPr>
            <a:picLocks noChangeAspect="1"/>
          </p:cNvPicPr>
          <p:nvPr/>
        </p:nvPicPr>
        <p:blipFill rotWithShape="1">
          <a:blip r:embed="rId6" cstate="print">
            <a:clrChange>
              <a:clrFrom>
                <a:srgbClr val="FEFFFF"/>
              </a:clrFrom>
              <a:clrTo>
                <a:srgbClr val="FEFFFF">
                  <a:alpha val="0"/>
                </a:srgbClr>
              </a:clrTo>
            </a:clrChange>
            <a:extLst>
              <a:ext uri="{28A0092B-C50C-407E-A947-70E740481C1C}">
                <a14:useLocalDpi xmlns:a14="http://schemas.microsoft.com/office/drawing/2010/main" val="0"/>
              </a:ext>
            </a:extLst>
          </a:blip>
          <a:srcRect l="73619" t="21915" r="16476" b="20809"/>
          <a:stretch/>
        </p:blipFill>
        <p:spPr>
          <a:xfrm>
            <a:off x="4300105" y="6257310"/>
            <a:ext cx="1284639" cy="5632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err="1"/>
              <a:t>Acknowledgments</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10</a:t>
            </a:fld>
            <a:endParaRPr lang="fr-FR"/>
          </a:p>
        </p:txBody>
      </p:sp>
      <p:pic>
        <p:nvPicPr>
          <p:cNvPr id="5" name="Picture 4">
            <a:extLst>
              <a:ext uri="{FF2B5EF4-FFF2-40B4-BE49-F238E27FC236}">
                <a16:creationId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 name="Picture 3">
            <a:extLst>
              <a:ext uri="{FF2B5EF4-FFF2-40B4-BE49-F238E27FC236}">
                <a16:creationId xmlns:a16="http://schemas.microsoft.com/office/drawing/2014/main" id="{B3A8019B-BA46-418C-A870-546CEEF4A6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147"/>
          <a:stretch/>
        </p:blipFill>
        <p:spPr bwMode="auto">
          <a:xfrm>
            <a:off x="1104900" y="1676400"/>
            <a:ext cx="6934200" cy="1512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a:extLst>
              <a:ext uri="{FF2B5EF4-FFF2-40B4-BE49-F238E27FC236}">
                <a16:creationId xmlns:a16="http://schemas.microsoft.com/office/drawing/2014/main" id="{4CC36A3B-8A89-4465-A532-7E2B7FB08712}"/>
              </a:ext>
            </a:extLst>
          </p:cNvPr>
          <p:cNvSpPr txBox="1"/>
          <p:nvPr/>
        </p:nvSpPr>
        <p:spPr>
          <a:xfrm>
            <a:off x="0" y="3395870"/>
            <a:ext cx="9136920" cy="1323439"/>
          </a:xfrm>
          <a:prstGeom prst="rect">
            <a:avLst/>
          </a:prstGeom>
          <a:noFill/>
        </p:spPr>
        <p:txBody>
          <a:bodyPr wrap="square">
            <a:spAutoFit/>
          </a:bodyPr>
          <a:lstStyle/>
          <a:p>
            <a:pPr algn="just"/>
            <a:r>
              <a:rPr lang="en-US" sz="1600" dirty="0"/>
              <a:t>This research was supported by national funds through FCT - Foundation for Science and Technology within the scope of UIDB/04423/2020, UIDP/04423/2020, and under the project PTDC/SAU-PUB/28736/2017 (reference POCI-01-0145-FEDER-028736), co-financed by COMPETE 2020, Portugal 2020 and the European Union through the ERDF and by FCT through national funds, as well as CHIRALBIOACTIVE-PI-3RL-IINFACTS-2019. M.M. also acknowledge FCT for their PhD grant (SFRH/BD/146211/2019).</a:t>
            </a:r>
            <a:endParaRPr lang="pt-PT"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761" y="1584962"/>
            <a:ext cx="7010400" cy="646331"/>
          </a:xfrm>
          <a:prstGeom prst="rect">
            <a:avLst/>
          </a:prstGeom>
          <a:noFill/>
        </p:spPr>
        <p:txBody>
          <a:bodyPr wrap="square" rtlCol="0">
            <a:spAutoFit/>
          </a:bodyPr>
          <a:lstStyle/>
          <a:p>
            <a:r>
              <a:rPr lang="en-US" b="1"/>
              <a:t>Graphical Abstract</a:t>
            </a:r>
            <a:endParaRPr lang="en-US"/>
          </a:p>
          <a:p>
            <a:endParaRPr lang="en-US" b="1"/>
          </a:p>
        </p:txBody>
      </p:sp>
      <p:sp>
        <p:nvSpPr>
          <p:cNvPr id="5" name="Rectangle 4"/>
          <p:cNvSpPr/>
          <p:nvPr/>
        </p:nvSpPr>
        <p:spPr>
          <a:xfrm>
            <a:off x="2286000" y="685800"/>
            <a:ext cx="4114800" cy="830997"/>
          </a:xfrm>
          <a:prstGeom prst="rect">
            <a:avLst/>
          </a:prstGeom>
        </p:spPr>
        <p:txBody>
          <a:bodyPr wrap="square">
            <a:spAutoFit/>
          </a:bodyPr>
          <a:lstStyle/>
          <a:p>
            <a:pPr algn="ctr"/>
            <a:r>
              <a:rPr lang="en-US" sz="2400" b="1" dirty="0"/>
              <a:t>Design and synthesis of novel xanthene derivatives</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8" name="CaixaDeTexto 7">
            <a:extLst>
              <a:ext uri="{FF2B5EF4-FFF2-40B4-BE49-F238E27FC236}">
                <a16:creationId xmlns:a16="http://schemas.microsoft.com/office/drawing/2014/main" id="{DB357DB5-EB7D-44FB-BB82-F9A8CDA20098}"/>
              </a:ext>
            </a:extLst>
          </p:cNvPr>
          <p:cNvSpPr txBox="1"/>
          <p:nvPr/>
        </p:nvSpPr>
        <p:spPr>
          <a:xfrm>
            <a:off x="807665" y="2158889"/>
            <a:ext cx="1961563" cy="584775"/>
          </a:xfrm>
          <a:prstGeom prst="rect">
            <a:avLst/>
          </a:prstGeom>
          <a:noFill/>
        </p:spPr>
        <p:txBody>
          <a:bodyPr wrap="none" rtlCol="0">
            <a:spAutoFit/>
          </a:bodyPr>
          <a:lstStyle/>
          <a:p>
            <a:pPr algn="ctr"/>
            <a:r>
              <a:rPr lang="en-US" b="1" dirty="0"/>
              <a:t>Design</a:t>
            </a:r>
          </a:p>
          <a:p>
            <a:pPr algn="ctr"/>
            <a:r>
              <a:rPr lang="en-US" sz="1400" b="1" dirty="0"/>
              <a:t>Molecular hybridization</a:t>
            </a:r>
          </a:p>
        </p:txBody>
      </p:sp>
      <p:grpSp>
        <p:nvGrpSpPr>
          <p:cNvPr id="10" name="Agrupar 9">
            <a:extLst>
              <a:ext uri="{FF2B5EF4-FFF2-40B4-BE49-F238E27FC236}">
                <a16:creationId xmlns:a16="http://schemas.microsoft.com/office/drawing/2014/main" id="{D9E87243-6C55-4A16-AB74-DBDB6FA6F2BC}"/>
              </a:ext>
            </a:extLst>
          </p:cNvPr>
          <p:cNvGrpSpPr/>
          <p:nvPr/>
        </p:nvGrpSpPr>
        <p:grpSpPr>
          <a:xfrm>
            <a:off x="1014778" y="3200400"/>
            <a:ext cx="1298229" cy="934387"/>
            <a:chOff x="999143" y="2963271"/>
            <a:chExt cx="1298229" cy="934387"/>
          </a:xfrm>
        </p:grpSpPr>
        <p:graphicFrame>
          <p:nvGraphicFramePr>
            <p:cNvPr id="11" name="Objeto 10">
              <a:extLst>
                <a:ext uri="{FF2B5EF4-FFF2-40B4-BE49-F238E27FC236}">
                  <a16:creationId xmlns:a16="http://schemas.microsoft.com/office/drawing/2014/main" id="{C6D06CDA-3534-434F-94F3-7A67790D6D63}"/>
                </a:ext>
              </a:extLst>
            </p:cNvPr>
            <p:cNvGraphicFramePr>
              <a:graphicFrameLocks noChangeAspect="1"/>
            </p:cNvGraphicFramePr>
            <p:nvPr>
              <p:extLst>
                <p:ext uri="{D42A27DB-BD31-4B8C-83A1-F6EECF244321}">
                  <p14:modId xmlns:p14="http://schemas.microsoft.com/office/powerpoint/2010/main" val="3933584042"/>
                </p:ext>
              </p:extLst>
            </p:nvPr>
          </p:nvGraphicFramePr>
          <p:xfrm>
            <a:off x="1202499" y="3157471"/>
            <a:ext cx="832881" cy="561204"/>
          </p:xfrm>
          <a:graphic>
            <a:graphicData uri="http://schemas.openxmlformats.org/presentationml/2006/ole">
              <mc:AlternateContent xmlns:mc="http://schemas.openxmlformats.org/markup-compatibility/2006">
                <mc:Choice xmlns:v="urn:schemas-microsoft-com:vml" Requires="v">
                  <p:oleObj spid="_x0000_s1194" name="CS ChemDraw Drawing" r:id="rId5" imgW="667151" imgH="449093" progId="ChemDraw.Document.6.0">
                    <p:embed/>
                  </p:oleObj>
                </mc:Choice>
                <mc:Fallback>
                  <p:oleObj name="CS ChemDraw Drawing" r:id="rId5" imgW="667151" imgH="449093" progId="ChemDraw.Document.6.0">
                    <p:embed/>
                    <p:pic>
                      <p:nvPicPr>
                        <p:cNvPr id="11" name="Objeto 10">
                          <a:extLst>
                            <a:ext uri="{FF2B5EF4-FFF2-40B4-BE49-F238E27FC236}">
                              <a16:creationId xmlns:a16="http://schemas.microsoft.com/office/drawing/2014/main" id="{C6D06CDA-3534-434F-94F3-7A67790D6D63}"/>
                            </a:ext>
                          </a:extLst>
                        </p:cNvPr>
                        <p:cNvPicPr/>
                        <p:nvPr/>
                      </p:nvPicPr>
                      <p:blipFill>
                        <a:blip r:embed="rId6"/>
                        <a:stretch>
                          <a:fillRect/>
                        </a:stretch>
                      </p:blipFill>
                      <p:spPr>
                        <a:xfrm>
                          <a:off x="1202499" y="3157471"/>
                          <a:ext cx="832881" cy="561204"/>
                        </a:xfrm>
                        <a:prstGeom prst="rect">
                          <a:avLst/>
                        </a:prstGeom>
                      </p:spPr>
                    </p:pic>
                  </p:oleObj>
                </mc:Fallback>
              </mc:AlternateContent>
            </a:graphicData>
          </a:graphic>
        </p:graphicFrame>
        <p:graphicFrame>
          <p:nvGraphicFramePr>
            <p:cNvPr id="13" name="Objeto 12">
              <a:extLst>
                <a:ext uri="{FF2B5EF4-FFF2-40B4-BE49-F238E27FC236}">
                  <a16:creationId xmlns:a16="http://schemas.microsoft.com/office/drawing/2014/main" id="{D0A2878A-4620-450D-88E8-0CB5026624FA}"/>
                </a:ext>
              </a:extLst>
            </p:cNvPr>
            <p:cNvGraphicFramePr>
              <a:graphicFrameLocks noChangeAspect="1"/>
            </p:cNvGraphicFramePr>
            <p:nvPr>
              <p:extLst>
                <p:ext uri="{D42A27DB-BD31-4B8C-83A1-F6EECF244321}">
                  <p14:modId xmlns:p14="http://schemas.microsoft.com/office/powerpoint/2010/main" val="4162484771"/>
                </p:ext>
              </p:extLst>
            </p:nvPr>
          </p:nvGraphicFramePr>
          <p:xfrm>
            <a:off x="1292395" y="3042197"/>
            <a:ext cx="1004977" cy="631904"/>
          </p:xfrm>
          <a:graphic>
            <a:graphicData uri="http://schemas.openxmlformats.org/presentationml/2006/ole">
              <mc:AlternateContent xmlns:mc="http://schemas.openxmlformats.org/markup-compatibility/2006">
                <mc:Choice xmlns:v="urn:schemas-microsoft-com:vml" Requires="v">
                  <p:oleObj spid="_x0000_s1195" name="CS ChemDraw Drawing" r:id="rId7" imgW="894187" imgH="561838" progId="ChemDraw.Document.6.0">
                    <p:embed/>
                  </p:oleObj>
                </mc:Choice>
                <mc:Fallback>
                  <p:oleObj name="CS ChemDraw Drawing" r:id="rId7" imgW="894187" imgH="561838" progId="ChemDraw.Document.6.0">
                    <p:embed/>
                    <p:pic>
                      <p:nvPicPr>
                        <p:cNvPr id="13" name="Objeto 12">
                          <a:extLst>
                            <a:ext uri="{FF2B5EF4-FFF2-40B4-BE49-F238E27FC236}">
                              <a16:creationId xmlns:a16="http://schemas.microsoft.com/office/drawing/2014/main" id="{D0A2878A-4620-450D-88E8-0CB5026624FA}"/>
                            </a:ext>
                          </a:extLst>
                        </p:cNvPr>
                        <p:cNvPicPr/>
                        <p:nvPr/>
                      </p:nvPicPr>
                      <p:blipFill>
                        <a:blip r:embed="rId8"/>
                        <a:stretch>
                          <a:fillRect/>
                        </a:stretch>
                      </p:blipFill>
                      <p:spPr>
                        <a:xfrm>
                          <a:off x="1292395" y="3042197"/>
                          <a:ext cx="1004977" cy="631904"/>
                        </a:xfrm>
                        <a:prstGeom prst="rect">
                          <a:avLst/>
                        </a:prstGeom>
                      </p:spPr>
                    </p:pic>
                  </p:oleObj>
                </mc:Fallback>
              </mc:AlternateContent>
            </a:graphicData>
          </a:graphic>
        </p:graphicFrame>
        <p:graphicFrame>
          <p:nvGraphicFramePr>
            <p:cNvPr id="14" name="Objeto 13">
              <a:extLst>
                <a:ext uri="{FF2B5EF4-FFF2-40B4-BE49-F238E27FC236}">
                  <a16:creationId xmlns:a16="http://schemas.microsoft.com/office/drawing/2014/main" id="{1ADE6F26-3E3D-401A-8BD9-4DC011B26592}"/>
                </a:ext>
              </a:extLst>
            </p:cNvPr>
            <p:cNvGraphicFramePr>
              <a:graphicFrameLocks noChangeAspect="1"/>
            </p:cNvGraphicFramePr>
            <p:nvPr>
              <p:extLst>
                <p:ext uri="{D42A27DB-BD31-4B8C-83A1-F6EECF244321}">
                  <p14:modId xmlns:p14="http://schemas.microsoft.com/office/powerpoint/2010/main" val="1499769923"/>
                </p:ext>
              </p:extLst>
            </p:nvPr>
          </p:nvGraphicFramePr>
          <p:xfrm>
            <a:off x="999143" y="2963271"/>
            <a:ext cx="1151130" cy="600458"/>
          </p:xfrm>
          <a:graphic>
            <a:graphicData uri="http://schemas.openxmlformats.org/presentationml/2006/ole">
              <mc:AlternateContent xmlns:mc="http://schemas.openxmlformats.org/markup-compatibility/2006">
                <mc:Choice xmlns:v="urn:schemas-microsoft-com:vml" Requires="v">
                  <p:oleObj spid="_x0000_s1196" name="CS ChemDraw Drawing" r:id="rId9" imgW="1202755" imgH="626388" progId="ChemDraw.Document.6.0">
                    <p:embed/>
                  </p:oleObj>
                </mc:Choice>
                <mc:Fallback>
                  <p:oleObj name="CS ChemDraw Drawing" r:id="rId9" imgW="1202755" imgH="626388" progId="ChemDraw.Document.6.0">
                    <p:embed/>
                    <p:pic>
                      <p:nvPicPr>
                        <p:cNvPr id="14" name="Objeto 13">
                          <a:extLst>
                            <a:ext uri="{FF2B5EF4-FFF2-40B4-BE49-F238E27FC236}">
                              <a16:creationId xmlns:a16="http://schemas.microsoft.com/office/drawing/2014/main" id="{1ADE6F26-3E3D-401A-8BD9-4DC011B26592}"/>
                            </a:ext>
                          </a:extLst>
                        </p:cNvPr>
                        <p:cNvPicPr/>
                        <p:nvPr/>
                      </p:nvPicPr>
                      <p:blipFill>
                        <a:blip r:embed="rId10"/>
                        <a:stretch>
                          <a:fillRect/>
                        </a:stretch>
                      </p:blipFill>
                      <p:spPr>
                        <a:xfrm>
                          <a:off x="999143" y="2963271"/>
                          <a:ext cx="1151130" cy="600458"/>
                        </a:xfrm>
                        <a:prstGeom prst="rect">
                          <a:avLst/>
                        </a:prstGeom>
                      </p:spPr>
                    </p:pic>
                  </p:oleObj>
                </mc:Fallback>
              </mc:AlternateContent>
            </a:graphicData>
          </a:graphic>
        </p:graphicFrame>
        <p:graphicFrame>
          <p:nvGraphicFramePr>
            <p:cNvPr id="15" name="Objeto 14">
              <a:extLst>
                <a:ext uri="{FF2B5EF4-FFF2-40B4-BE49-F238E27FC236}">
                  <a16:creationId xmlns:a16="http://schemas.microsoft.com/office/drawing/2014/main" id="{50930144-66AF-4821-9FB9-68638A6688A6}"/>
                </a:ext>
              </a:extLst>
            </p:cNvPr>
            <p:cNvGraphicFramePr>
              <a:graphicFrameLocks noChangeAspect="1"/>
            </p:cNvGraphicFramePr>
            <p:nvPr>
              <p:extLst>
                <p:ext uri="{D42A27DB-BD31-4B8C-83A1-F6EECF244321}">
                  <p14:modId xmlns:p14="http://schemas.microsoft.com/office/powerpoint/2010/main" val="588800562"/>
                </p:ext>
              </p:extLst>
            </p:nvPr>
          </p:nvGraphicFramePr>
          <p:xfrm>
            <a:off x="1314690" y="3086446"/>
            <a:ext cx="690563" cy="811212"/>
          </p:xfrm>
          <a:graphic>
            <a:graphicData uri="http://schemas.openxmlformats.org/presentationml/2006/ole">
              <mc:AlternateContent xmlns:mc="http://schemas.openxmlformats.org/markup-compatibility/2006">
                <mc:Choice xmlns:v="urn:schemas-microsoft-com:vml" Requires="v">
                  <p:oleObj spid="_x0000_s1197" name="CS ChemDraw Drawing" r:id="rId11" imgW="751084" imgH="879245" progId="ChemDraw.Document.6.0">
                    <p:embed/>
                  </p:oleObj>
                </mc:Choice>
                <mc:Fallback>
                  <p:oleObj name="CS ChemDraw Drawing" r:id="rId11" imgW="751084" imgH="879245" progId="ChemDraw.Document.6.0">
                    <p:embed/>
                    <p:pic>
                      <p:nvPicPr>
                        <p:cNvPr id="15" name="Objeto 14">
                          <a:extLst>
                            <a:ext uri="{FF2B5EF4-FFF2-40B4-BE49-F238E27FC236}">
                              <a16:creationId xmlns:a16="http://schemas.microsoft.com/office/drawing/2014/main" id="{50930144-66AF-4821-9FB9-68638A6688A6}"/>
                            </a:ext>
                          </a:extLst>
                        </p:cNvPr>
                        <p:cNvPicPr/>
                        <p:nvPr/>
                      </p:nvPicPr>
                      <p:blipFill>
                        <a:blip r:embed="rId12"/>
                        <a:stretch>
                          <a:fillRect/>
                        </a:stretch>
                      </p:blipFill>
                      <p:spPr>
                        <a:xfrm>
                          <a:off x="1314690" y="3086446"/>
                          <a:ext cx="690563" cy="811212"/>
                        </a:xfrm>
                        <a:prstGeom prst="rect">
                          <a:avLst/>
                        </a:prstGeom>
                      </p:spPr>
                    </p:pic>
                  </p:oleObj>
                </mc:Fallback>
              </mc:AlternateContent>
            </a:graphicData>
          </a:graphic>
        </p:graphicFrame>
        <p:graphicFrame>
          <p:nvGraphicFramePr>
            <p:cNvPr id="16" name="Objeto 15">
              <a:extLst>
                <a:ext uri="{FF2B5EF4-FFF2-40B4-BE49-F238E27FC236}">
                  <a16:creationId xmlns:a16="http://schemas.microsoft.com/office/drawing/2014/main" id="{6C45D08E-AEA8-44CF-BD3D-92E9882FDFED}"/>
                </a:ext>
              </a:extLst>
            </p:cNvPr>
            <p:cNvGraphicFramePr>
              <a:graphicFrameLocks noChangeAspect="1"/>
            </p:cNvGraphicFramePr>
            <p:nvPr>
              <p:extLst>
                <p:ext uri="{D42A27DB-BD31-4B8C-83A1-F6EECF244321}">
                  <p14:modId xmlns:p14="http://schemas.microsoft.com/office/powerpoint/2010/main" val="2878961387"/>
                </p:ext>
              </p:extLst>
            </p:nvPr>
          </p:nvGraphicFramePr>
          <p:xfrm>
            <a:off x="1355965" y="3105496"/>
            <a:ext cx="803275" cy="503237"/>
          </p:xfrm>
          <a:graphic>
            <a:graphicData uri="http://schemas.openxmlformats.org/presentationml/2006/ole">
              <mc:AlternateContent xmlns:mc="http://schemas.openxmlformats.org/markup-compatibility/2006">
                <mc:Choice xmlns:v="urn:schemas-microsoft-com:vml" Requires="v">
                  <p:oleObj spid="_x0000_s1198" name="CS ChemDraw Drawing" r:id="rId13" imgW="922055" imgH="576072" progId="ChemDraw.Document.6.0">
                    <p:embed/>
                  </p:oleObj>
                </mc:Choice>
                <mc:Fallback>
                  <p:oleObj name="CS ChemDraw Drawing" r:id="rId13" imgW="922055" imgH="576072" progId="ChemDraw.Document.6.0">
                    <p:embed/>
                    <p:pic>
                      <p:nvPicPr>
                        <p:cNvPr id="16" name="Objeto 15">
                          <a:extLst>
                            <a:ext uri="{FF2B5EF4-FFF2-40B4-BE49-F238E27FC236}">
                              <a16:creationId xmlns:a16="http://schemas.microsoft.com/office/drawing/2014/main" id="{6C45D08E-AEA8-44CF-BD3D-92E9882FDFED}"/>
                            </a:ext>
                          </a:extLst>
                        </p:cNvPr>
                        <p:cNvPicPr/>
                        <p:nvPr/>
                      </p:nvPicPr>
                      <p:blipFill>
                        <a:blip r:embed="rId14"/>
                        <a:stretch>
                          <a:fillRect/>
                        </a:stretch>
                      </p:blipFill>
                      <p:spPr>
                        <a:xfrm>
                          <a:off x="1355965" y="3105496"/>
                          <a:ext cx="803275" cy="503237"/>
                        </a:xfrm>
                        <a:prstGeom prst="rect">
                          <a:avLst/>
                        </a:prstGeom>
                      </p:spPr>
                    </p:pic>
                  </p:oleObj>
                </mc:Fallback>
              </mc:AlternateContent>
            </a:graphicData>
          </a:graphic>
        </p:graphicFrame>
      </p:grpSp>
      <p:grpSp>
        <p:nvGrpSpPr>
          <p:cNvPr id="17" name="Agrupar 16">
            <a:extLst>
              <a:ext uri="{FF2B5EF4-FFF2-40B4-BE49-F238E27FC236}">
                <a16:creationId xmlns:a16="http://schemas.microsoft.com/office/drawing/2014/main" id="{D81C7BBC-931A-477E-A73F-681A8CE65E7B}"/>
              </a:ext>
            </a:extLst>
          </p:cNvPr>
          <p:cNvGrpSpPr/>
          <p:nvPr/>
        </p:nvGrpSpPr>
        <p:grpSpPr>
          <a:xfrm>
            <a:off x="1134851" y="4582246"/>
            <a:ext cx="1073621" cy="554346"/>
            <a:chOff x="1227339" y="4153467"/>
            <a:chExt cx="1073621" cy="554346"/>
          </a:xfrm>
        </p:grpSpPr>
        <p:graphicFrame>
          <p:nvGraphicFramePr>
            <p:cNvPr id="18" name="Objeto 17">
              <a:extLst>
                <a:ext uri="{FF2B5EF4-FFF2-40B4-BE49-F238E27FC236}">
                  <a16:creationId xmlns:a16="http://schemas.microsoft.com/office/drawing/2014/main" id="{AE39E0E5-BA4A-481D-833F-A8E1343D5D22}"/>
                </a:ext>
              </a:extLst>
            </p:cNvPr>
            <p:cNvGraphicFramePr>
              <a:graphicFrameLocks noChangeAspect="1"/>
            </p:cNvGraphicFramePr>
            <p:nvPr>
              <p:extLst>
                <p:ext uri="{D42A27DB-BD31-4B8C-83A1-F6EECF244321}">
                  <p14:modId xmlns:p14="http://schemas.microsoft.com/office/powerpoint/2010/main" val="1346699151"/>
                </p:ext>
              </p:extLst>
            </p:nvPr>
          </p:nvGraphicFramePr>
          <p:xfrm>
            <a:off x="1405636" y="4273270"/>
            <a:ext cx="852760" cy="377707"/>
          </p:xfrm>
          <a:graphic>
            <a:graphicData uri="http://schemas.openxmlformats.org/presentationml/2006/ole">
              <mc:AlternateContent xmlns:mc="http://schemas.openxmlformats.org/markup-compatibility/2006">
                <mc:Choice xmlns:v="urn:schemas-microsoft-com:vml" Requires="v">
                  <p:oleObj spid="_x0000_s1199" name="CS ChemDraw Drawing" r:id="rId15" imgW="1043532" imgH="462668" progId="ChemDraw.Document.6.0">
                    <p:embed/>
                  </p:oleObj>
                </mc:Choice>
                <mc:Fallback>
                  <p:oleObj name="CS ChemDraw Drawing" r:id="rId15" imgW="1043532" imgH="462668" progId="ChemDraw.Document.6.0">
                    <p:embed/>
                    <p:pic>
                      <p:nvPicPr>
                        <p:cNvPr id="18" name="Objeto 17">
                          <a:extLst>
                            <a:ext uri="{FF2B5EF4-FFF2-40B4-BE49-F238E27FC236}">
                              <a16:creationId xmlns:a16="http://schemas.microsoft.com/office/drawing/2014/main" id="{AE39E0E5-BA4A-481D-833F-A8E1343D5D22}"/>
                            </a:ext>
                          </a:extLst>
                        </p:cNvPr>
                        <p:cNvPicPr/>
                        <p:nvPr/>
                      </p:nvPicPr>
                      <p:blipFill>
                        <a:blip r:embed="rId16"/>
                        <a:stretch>
                          <a:fillRect/>
                        </a:stretch>
                      </p:blipFill>
                      <p:spPr>
                        <a:xfrm>
                          <a:off x="1405636" y="4273270"/>
                          <a:ext cx="852760" cy="377707"/>
                        </a:xfrm>
                        <a:prstGeom prst="rect">
                          <a:avLst/>
                        </a:prstGeom>
                      </p:spPr>
                    </p:pic>
                  </p:oleObj>
                </mc:Fallback>
              </mc:AlternateContent>
            </a:graphicData>
          </a:graphic>
        </p:graphicFrame>
        <p:graphicFrame>
          <p:nvGraphicFramePr>
            <p:cNvPr id="19" name="Objeto 18">
              <a:extLst>
                <a:ext uri="{FF2B5EF4-FFF2-40B4-BE49-F238E27FC236}">
                  <a16:creationId xmlns:a16="http://schemas.microsoft.com/office/drawing/2014/main" id="{C511C7BF-950E-4A12-884C-C66A4C7C10DD}"/>
                </a:ext>
              </a:extLst>
            </p:cNvPr>
            <p:cNvGraphicFramePr>
              <a:graphicFrameLocks noChangeAspect="1"/>
            </p:cNvGraphicFramePr>
            <p:nvPr>
              <p:extLst>
                <p:ext uri="{D42A27DB-BD31-4B8C-83A1-F6EECF244321}">
                  <p14:modId xmlns:p14="http://schemas.microsoft.com/office/powerpoint/2010/main" val="1222038824"/>
                </p:ext>
              </p:extLst>
            </p:nvPr>
          </p:nvGraphicFramePr>
          <p:xfrm>
            <a:off x="1298528" y="4281362"/>
            <a:ext cx="840415" cy="375231"/>
          </p:xfrm>
          <a:graphic>
            <a:graphicData uri="http://schemas.openxmlformats.org/presentationml/2006/ole">
              <mc:AlternateContent xmlns:mc="http://schemas.openxmlformats.org/markup-compatibility/2006">
                <mc:Choice xmlns:v="urn:schemas-microsoft-com:vml" Requires="v">
                  <p:oleObj spid="_x0000_s1200" name="CS ChemDraw Drawing" r:id="rId17" imgW="1039006" imgH="463045" progId="ChemDraw.Document.6.0">
                    <p:embed/>
                  </p:oleObj>
                </mc:Choice>
                <mc:Fallback>
                  <p:oleObj name="CS ChemDraw Drawing" r:id="rId17" imgW="1039006" imgH="463045" progId="ChemDraw.Document.6.0">
                    <p:embed/>
                    <p:pic>
                      <p:nvPicPr>
                        <p:cNvPr id="19" name="Objeto 18">
                          <a:extLst>
                            <a:ext uri="{FF2B5EF4-FFF2-40B4-BE49-F238E27FC236}">
                              <a16:creationId xmlns:a16="http://schemas.microsoft.com/office/drawing/2014/main" id="{C511C7BF-950E-4A12-884C-C66A4C7C10DD}"/>
                            </a:ext>
                          </a:extLst>
                        </p:cNvPr>
                        <p:cNvPicPr/>
                        <p:nvPr/>
                      </p:nvPicPr>
                      <p:blipFill>
                        <a:blip r:embed="rId18"/>
                        <a:stretch>
                          <a:fillRect/>
                        </a:stretch>
                      </p:blipFill>
                      <p:spPr>
                        <a:xfrm>
                          <a:off x="1298528" y="4281362"/>
                          <a:ext cx="840415" cy="375231"/>
                        </a:xfrm>
                        <a:prstGeom prst="rect">
                          <a:avLst/>
                        </a:prstGeom>
                      </p:spPr>
                    </p:pic>
                  </p:oleObj>
                </mc:Fallback>
              </mc:AlternateContent>
            </a:graphicData>
          </a:graphic>
        </p:graphicFrame>
        <p:graphicFrame>
          <p:nvGraphicFramePr>
            <p:cNvPr id="20" name="Objeto 19">
              <a:extLst>
                <a:ext uri="{FF2B5EF4-FFF2-40B4-BE49-F238E27FC236}">
                  <a16:creationId xmlns:a16="http://schemas.microsoft.com/office/drawing/2014/main" id="{DE54B6D4-F619-4F3C-9D76-03750C38DFBF}"/>
                </a:ext>
              </a:extLst>
            </p:cNvPr>
            <p:cNvGraphicFramePr>
              <a:graphicFrameLocks noChangeAspect="1"/>
            </p:cNvGraphicFramePr>
            <p:nvPr>
              <p:extLst>
                <p:ext uri="{D42A27DB-BD31-4B8C-83A1-F6EECF244321}">
                  <p14:modId xmlns:p14="http://schemas.microsoft.com/office/powerpoint/2010/main" val="3962124447"/>
                </p:ext>
              </p:extLst>
            </p:nvPr>
          </p:nvGraphicFramePr>
          <p:xfrm>
            <a:off x="1227339" y="4153467"/>
            <a:ext cx="1073621" cy="554346"/>
          </p:xfrm>
          <a:graphic>
            <a:graphicData uri="http://schemas.openxmlformats.org/presentationml/2006/ole">
              <mc:AlternateContent xmlns:mc="http://schemas.openxmlformats.org/markup-compatibility/2006">
                <mc:Choice xmlns:v="urn:schemas-microsoft-com:vml" Requires="v">
                  <p:oleObj spid="_x0000_s1201" name="CS ChemDraw Drawing" r:id="rId19" imgW="1506653" imgH="777146" progId="ChemDraw.Document.6.0">
                    <p:embed/>
                  </p:oleObj>
                </mc:Choice>
                <mc:Fallback>
                  <p:oleObj name="CS ChemDraw Drawing" r:id="rId19" imgW="1506653" imgH="777146" progId="ChemDraw.Document.6.0">
                    <p:embed/>
                    <p:pic>
                      <p:nvPicPr>
                        <p:cNvPr id="20" name="Objeto 19">
                          <a:extLst>
                            <a:ext uri="{FF2B5EF4-FFF2-40B4-BE49-F238E27FC236}">
                              <a16:creationId xmlns:a16="http://schemas.microsoft.com/office/drawing/2014/main" id="{DE54B6D4-F619-4F3C-9D76-03750C38DFBF}"/>
                            </a:ext>
                          </a:extLst>
                        </p:cNvPr>
                        <p:cNvPicPr/>
                        <p:nvPr/>
                      </p:nvPicPr>
                      <p:blipFill>
                        <a:blip r:embed="rId20"/>
                        <a:stretch>
                          <a:fillRect/>
                        </a:stretch>
                      </p:blipFill>
                      <p:spPr>
                        <a:xfrm>
                          <a:off x="1227339" y="4153467"/>
                          <a:ext cx="1073621" cy="554346"/>
                        </a:xfrm>
                        <a:prstGeom prst="rect">
                          <a:avLst/>
                        </a:prstGeom>
                      </p:spPr>
                    </p:pic>
                  </p:oleObj>
                </mc:Fallback>
              </mc:AlternateContent>
            </a:graphicData>
          </a:graphic>
        </p:graphicFrame>
      </p:grpSp>
      <p:sp>
        <p:nvSpPr>
          <p:cNvPr id="21" name="Cruzada 20">
            <a:extLst>
              <a:ext uri="{FF2B5EF4-FFF2-40B4-BE49-F238E27FC236}">
                <a16:creationId xmlns:a16="http://schemas.microsoft.com/office/drawing/2014/main" id="{473758F6-A618-4CD0-A699-C5B05AC5E7DA}"/>
              </a:ext>
            </a:extLst>
          </p:cNvPr>
          <p:cNvSpPr>
            <a:spLocks noChangeAspect="1"/>
          </p:cNvSpPr>
          <p:nvPr/>
        </p:nvSpPr>
        <p:spPr>
          <a:xfrm>
            <a:off x="1638643" y="4209953"/>
            <a:ext cx="115356" cy="116815"/>
          </a:xfrm>
          <a:prstGeom prst="plus">
            <a:avLst>
              <a:gd name="adj" fmla="val 452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ixaDeTexto 21">
            <a:extLst>
              <a:ext uri="{FF2B5EF4-FFF2-40B4-BE49-F238E27FC236}">
                <a16:creationId xmlns:a16="http://schemas.microsoft.com/office/drawing/2014/main" id="{8CEE2089-5FE9-4590-AB8B-B65E054281ED}"/>
              </a:ext>
            </a:extLst>
          </p:cNvPr>
          <p:cNvSpPr txBox="1"/>
          <p:nvPr/>
        </p:nvSpPr>
        <p:spPr>
          <a:xfrm>
            <a:off x="3542287" y="1943445"/>
            <a:ext cx="1991783" cy="800219"/>
          </a:xfrm>
          <a:prstGeom prst="rect">
            <a:avLst/>
          </a:prstGeom>
          <a:noFill/>
        </p:spPr>
        <p:txBody>
          <a:bodyPr wrap="square" rtlCol="0">
            <a:spAutoFit/>
          </a:bodyPr>
          <a:lstStyle/>
          <a:p>
            <a:pPr algn="ctr"/>
            <a:r>
              <a:rPr lang="en-US" b="1" dirty="0"/>
              <a:t>Prediction</a:t>
            </a:r>
          </a:p>
          <a:p>
            <a:pPr algn="ctr"/>
            <a:r>
              <a:rPr lang="en-US" sz="1400" b="1" dirty="0"/>
              <a:t>Pharmacokinetic/ druglike nature</a:t>
            </a:r>
          </a:p>
        </p:txBody>
      </p:sp>
      <p:sp>
        <p:nvSpPr>
          <p:cNvPr id="23" name="Retângulo: Cantos Arredondados 22">
            <a:extLst>
              <a:ext uri="{FF2B5EF4-FFF2-40B4-BE49-F238E27FC236}">
                <a16:creationId xmlns:a16="http://schemas.microsoft.com/office/drawing/2014/main" id="{25825026-C360-45FD-81D7-861E50323531}"/>
              </a:ext>
            </a:extLst>
          </p:cNvPr>
          <p:cNvSpPr/>
          <p:nvPr/>
        </p:nvSpPr>
        <p:spPr>
          <a:xfrm>
            <a:off x="604534" y="2770110"/>
            <a:ext cx="2247850" cy="273895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eta: Divisa 23">
            <a:extLst>
              <a:ext uri="{FF2B5EF4-FFF2-40B4-BE49-F238E27FC236}">
                <a16:creationId xmlns:a16="http://schemas.microsoft.com/office/drawing/2014/main" id="{614ED9DF-4972-4821-B1CB-096C13FB2E2C}"/>
              </a:ext>
            </a:extLst>
          </p:cNvPr>
          <p:cNvSpPr/>
          <p:nvPr/>
        </p:nvSpPr>
        <p:spPr>
          <a:xfrm>
            <a:off x="2931478" y="3169609"/>
            <a:ext cx="356547" cy="1963364"/>
          </a:xfrm>
          <a:prstGeom prst="chevron">
            <a:avLst>
              <a:gd name="adj" fmla="val 77192"/>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aixaDeTexto 25">
            <a:extLst>
              <a:ext uri="{FF2B5EF4-FFF2-40B4-BE49-F238E27FC236}">
                <a16:creationId xmlns:a16="http://schemas.microsoft.com/office/drawing/2014/main" id="{CB6B6D2A-BF70-456A-8F7E-DD4425901552}"/>
              </a:ext>
            </a:extLst>
          </p:cNvPr>
          <p:cNvSpPr txBox="1"/>
          <p:nvPr/>
        </p:nvSpPr>
        <p:spPr>
          <a:xfrm>
            <a:off x="3548025" y="3134507"/>
            <a:ext cx="1853175" cy="1938992"/>
          </a:xfrm>
          <a:prstGeom prst="rect">
            <a:avLst/>
          </a:prstGeom>
          <a:noFill/>
        </p:spPr>
        <p:txBody>
          <a:bodyPr wrap="square" rtlCol="0">
            <a:spAutoFit/>
          </a:bodyPr>
          <a:lstStyle/>
          <a:p>
            <a:pPr marL="285750" indent="-285750">
              <a:buFont typeface="Wingdings" panose="05000000000000000000" pitchFamily="2" charset="2"/>
              <a:buChar char="§"/>
            </a:pPr>
            <a:r>
              <a:rPr lang="en-US" sz="1500" dirty="0"/>
              <a:t>Drug likeness</a:t>
            </a:r>
          </a:p>
          <a:p>
            <a:pPr marL="285750" indent="-285750">
              <a:buFont typeface="Wingdings" panose="05000000000000000000" pitchFamily="2" charset="2"/>
              <a:buChar char="§"/>
            </a:pPr>
            <a:r>
              <a:rPr lang="en-US" sz="1500" dirty="0"/>
              <a:t>BBB permeation</a:t>
            </a:r>
          </a:p>
          <a:p>
            <a:pPr marL="285750" indent="-285750">
              <a:buFont typeface="Wingdings" panose="05000000000000000000" pitchFamily="2" charset="2"/>
              <a:buChar char="§"/>
            </a:pPr>
            <a:r>
              <a:rPr lang="en-US" sz="1500" dirty="0"/>
              <a:t>P-gp efflux</a:t>
            </a:r>
          </a:p>
          <a:p>
            <a:pPr marL="285750" indent="-285750">
              <a:buFont typeface="Wingdings" panose="05000000000000000000" pitchFamily="2" charset="2"/>
              <a:buChar char="§"/>
            </a:pPr>
            <a:r>
              <a:rPr lang="en-US" sz="1500" dirty="0"/>
              <a:t>CYP enzymes inhibition</a:t>
            </a:r>
          </a:p>
          <a:p>
            <a:pPr marL="285750" indent="-285750">
              <a:buFont typeface="Wingdings" panose="05000000000000000000" pitchFamily="2" charset="2"/>
              <a:buChar char="§"/>
            </a:pPr>
            <a:r>
              <a:rPr lang="en-US" sz="1500" dirty="0"/>
              <a:t>Lipinski’s rules violation</a:t>
            </a:r>
          </a:p>
          <a:p>
            <a:pPr marL="285750" indent="-285750">
              <a:buFont typeface="Wingdings" panose="05000000000000000000" pitchFamily="2" charset="2"/>
              <a:buChar char="§"/>
            </a:pPr>
            <a:r>
              <a:rPr lang="en-US" sz="1500" dirty="0"/>
              <a:t>PAINS</a:t>
            </a:r>
          </a:p>
        </p:txBody>
      </p:sp>
      <p:sp>
        <p:nvSpPr>
          <p:cNvPr id="27" name="Retângulo: Cantos Arredondados 26">
            <a:extLst>
              <a:ext uri="{FF2B5EF4-FFF2-40B4-BE49-F238E27FC236}">
                <a16:creationId xmlns:a16="http://schemas.microsoft.com/office/drawing/2014/main" id="{12B6E54D-A631-40AA-97B1-7368A8314B08}"/>
              </a:ext>
            </a:extLst>
          </p:cNvPr>
          <p:cNvSpPr/>
          <p:nvPr/>
        </p:nvSpPr>
        <p:spPr>
          <a:xfrm>
            <a:off x="3389042" y="2770110"/>
            <a:ext cx="2247850" cy="273895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aixaDeTexto 27">
            <a:extLst>
              <a:ext uri="{FF2B5EF4-FFF2-40B4-BE49-F238E27FC236}">
                <a16:creationId xmlns:a16="http://schemas.microsoft.com/office/drawing/2014/main" id="{55DC6E6B-AB97-4E32-8D42-BA2B23EE7A53}"/>
              </a:ext>
            </a:extLst>
          </p:cNvPr>
          <p:cNvSpPr txBox="1"/>
          <p:nvPr/>
        </p:nvSpPr>
        <p:spPr>
          <a:xfrm>
            <a:off x="6519033" y="1943445"/>
            <a:ext cx="1719434" cy="800219"/>
          </a:xfrm>
          <a:prstGeom prst="rect">
            <a:avLst/>
          </a:prstGeom>
          <a:noFill/>
        </p:spPr>
        <p:txBody>
          <a:bodyPr wrap="square" rtlCol="0">
            <a:spAutoFit/>
          </a:bodyPr>
          <a:lstStyle/>
          <a:p>
            <a:pPr algn="ctr"/>
            <a:r>
              <a:rPr lang="en-US" b="1" dirty="0"/>
              <a:t>Synthesis</a:t>
            </a:r>
          </a:p>
          <a:p>
            <a:pPr algn="ctr"/>
            <a:r>
              <a:rPr lang="en-US" sz="1400" b="1" dirty="0"/>
              <a:t>Novel xanthene derivatives</a:t>
            </a:r>
          </a:p>
        </p:txBody>
      </p:sp>
      <p:sp>
        <p:nvSpPr>
          <p:cNvPr id="29" name="Seta: Divisa 28">
            <a:extLst>
              <a:ext uri="{FF2B5EF4-FFF2-40B4-BE49-F238E27FC236}">
                <a16:creationId xmlns:a16="http://schemas.microsoft.com/office/drawing/2014/main" id="{DCB368C4-550A-4004-ABAA-525EE56DB547}"/>
              </a:ext>
            </a:extLst>
          </p:cNvPr>
          <p:cNvSpPr/>
          <p:nvPr/>
        </p:nvSpPr>
        <p:spPr>
          <a:xfrm>
            <a:off x="5750878" y="3169609"/>
            <a:ext cx="356547" cy="1963364"/>
          </a:xfrm>
          <a:prstGeom prst="chevron">
            <a:avLst>
              <a:gd name="adj" fmla="val 77192"/>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etângulo: Cantos Arredondados 29">
            <a:extLst>
              <a:ext uri="{FF2B5EF4-FFF2-40B4-BE49-F238E27FC236}">
                <a16:creationId xmlns:a16="http://schemas.microsoft.com/office/drawing/2014/main" id="{C5D0DB03-1438-4037-B6F8-2689E5E9B9AB}"/>
              </a:ext>
            </a:extLst>
          </p:cNvPr>
          <p:cNvSpPr/>
          <p:nvPr/>
        </p:nvSpPr>
        <p:spPr>
          <a:xfrm>
            <a:off x="6202390" y="2770110"/>
            <a:ext cx="2247850" cy="273895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Agrupar 30">
            <a:extLst>
              <a:ext uri="{FF2B5EF4-FFF2-40B4-BE49-F238E27FC236}">
                <a16:creationId xmlns:a16="http://schemas.microsoft.com/office/drawing/2014/main" id="{293EDA77-6377-4620-82F5-B962CEB812B6}"/>
              </a:ext>
            </a:extLst>
          </p:cNvPr>
          <p:cNvGrpSpPr/>
          <p:nvPr/>
        </p:nvGrpSpPr>
        <p:grpSpPr>
          <a:xfrm>
            <a:off x="6929172" y="3083629"/>
            <a:ext cx="961525" cy="756572"/>
            <a:chOff x="6807791" y="4113414"/>
            <a:chExt cx="2161911" cy="1563382"/>
          </a:xfrm>
        </p:grpSpPr>
        <p:grpSp>
          <p:nvGrpSpPr>
            <p:cNvPr id="32" name="Agrupar 31">
              <a:extLst>
                <a:ext uri="{FF2B5EF4-FFF2-40B4-BE49-F238E27FC236}">
                  <a16:creationId xmlns:a16="http://schemas.microsoft.com/office/drawing/2014/main" id="{58D5D3C3-A056-4FAD-B704-16273C343011}"/>
                </a:ext>
              </a:extLst>
            </p:cNvPr>
            <p:cNvGrpSpPr/>
            <p:nvPr/>
          </p:nvGrpSpPr>
          <p:grpSpPr>
            <a:xfrm>
              <a:off x="7334890" y="4430737"/>
              <a:ext cx="838200" cy="1246059"/>
              <a:chOff x="762000" y="2864054"/>
              <a:chExt cx="838200" cy="1246059"/>
            </a:xfrm>
          </p:grpSpPr>
          <p:sp>
            <p:nvSpPr>
              <p:cNvPr id="43" name="Oval 42">
                <a:extLst>
                  <a:ext uri="{FF2B5EF4-FFF2-40B4-BE49-F238E27FC236}">
                    <a16:creationId xmlns:a16="http://schemas.microsoft.com/office/drawing/2014/main" id="{EECB42B6-2400-4B2A-ABA8-5DB4B180FFC5}"/>
                  </a:ext>
                </a:extLst>
              </p:cNvPr>
              <p:cNvSpPr/>
              <p:nvPr/>
            </p:nvSpPr>
            <p:spPr>
              <a:xfrm>
                <a:off x="762000" y="3188448"/>
                <a:ext cx="838200" cy="921665"/>
              </a:xfrm>
              <a:prstGeom prst="ellipse">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ua 43">
                <a:extLst>
                  <a:ext uri="{FF2B5EF4-FFF2-40B4-BE49-F238E27FC236}">
                    <a16:creationId xmlns:a16="http://schemas.microsoft.com/office/drawing/2014/main" id="{F0F6D8BE-BE76-473C-A227-2C3103A6B450}"/>
                  </a:ext>
                </a:extLst>
              </p:cNvPr>
              <p:cNvSpPr/>
              <p:nvPr/>
            </p:nvSpPr>
            <p:spPr>
              <a:xfrm rot="5400000">
                <a:off x="963646" y="3008445"/>
                <a:ext cx="432000" cy="817200"/>
              </a:xfrm>
              <a:prstGeom prst="moon">
                <a:avLst>
                  <a:gd name="adj" fmla="val 737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ilindro 44">
                <a:extLst>
                  <a:ext uri="{FF2B5EF4-FFF2-40B4-BE49-F238E27FC236}">
                    <a16:creationId xmlns:a16="http://schemas.microsoft.com/office/drawing/2014/main" id="{3D5B8230-75D1-47B7-AEC5-0962AB820206}"/>
                  </a:ext>
                </a:extLst>
              </p:cNvPr>
              <p:cNvSpPr/>
              <p:nvPr/>
            </p:nvSpPr>
            <p:spPr>
              <a:xfrm>
                <a:off x="1047744" y="2865366"/>
                <a:ext cx="266704" cy="380778"/>
              </a:xfrm>
              <a:prstGeom prst="ca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1882966-7934-4276-9645-B3D78C7C173F}"/>
                  </a:ext>
                </a:extLst>
              </p:cNvPr>
              <p:cNvSpPr/>
              <p:nvPr/>
            </p:nvSpPr>
            <p:spPr>
              <a:xfrm>
                <a:off x="1069846" y="2864054"/>
                <a:ext cx="220638" cy="4571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Agrupar 32">
              <a:extLst>
                <a:ext uri="{FF2B5EF4-FFF2-40B4-BE49-F238E27FC236}">
                  <a16:creationId xmlns:a16="http://schemas.microsoft.com/office/drawing/2014/main" id="{42AEEE84-871C-4373-92B8-EC94621387A6}"/>
                </a:ext>
              </a:extLst>
            </p:cNvPr>
            <p:cNvGrpSpPr/>
            <p:nvPr/>
          </p:nvGrpSpPr>
          <p:grpSpPr>
            <a:xfrm>
              <a:off x="6807791" y="4113414"/>
              <a:ext cx="463944" cy="391862"/>
              <a:chOff x="6801922" y="4018223"/>
              <a:chExt cx="463944" cy="391862"/>
            </a:xfrm>
          </p:grpSpPr>
          <p:graphicFrame>
            <p:nvGraphicFramePr>
              <p:cNvPr id="40" name="Objeto 39">
                <a:extLst>
                  <a:ext uri="{FF2B5EF4-FFF2-40B4-BE49-F238E27FC236}">
                    <a16:creationId xmlns:a16="http://schemas.microsoft.com/office/drawing/2014/main" id="{7AD46A03-ADFC-4E6B-BA12-D4368B9A4112}"/>
                  </a:ext>
                </a:extLst>
              </p:cNvPr>
              <p:cNvGraphicFramePr>
                <a:graphicFrameLocks noChangeAspect="1"/>
              </p:cNvGraphicFramePr>
              <p:nvPr>
                <p:extLst>
                  <p:ext uri="{D42A27DB-BD31-4B8C-83A1-F6EECF244321}">
                    <p14:modId xmlns:p14="http://schemas.microsoft.com/office/powerpoint/2010/main" val="439496626"/>
                  </p:ext>
                </p:extLst>
              </p:nvPr>
            </p:nvGraphicFramePr>
            <p:xfrm>
              <a:off x="6878690" y="4107632"/>
              <a:ext cx="387176" cy="260883"/>
            </p:xfrm>
            <a:graphic>
              <a:graphicData uri="http://schemas.openxmlformats.org/presentationml/2006/ole">
                <mc:AlternateContent xmlns:mc="http://schemas.openxmlformats.org/markup-compatibility/2006">
                  <mc:Choice xmlns:v="urn:schemas-microsoft-com:vml" Requires="v">
                    <p:oleObj spid="_x0000_s1202" name="CS ChemDraw Drawing" r:id="rId5" imgW="667151" imgH="449093" progId="ChemDraw.Document.6.0">
                      <p:embed/>
                    </p:oleObj>
                  </mc:Choice>
                  <mc:Fallback>
                    <p:oleObj name="CS ChemDraw Drawing" r:id="rId5" imgW="667151" imgH="449093" progId="ChemDraw.Document.6.0">
                      <p:embed/>
                      <p:pic>
                        <p:nvPicPr>
                          <p:cNvPr id="40" name="Objeto 39">
                            <a:extLst>
                              <a:ext uri="{FF2B5EF4-FFF2-40B4-BE49-F238E27FC236}">
                                <a16:creationId xmlns:a16="http://schemas.microsoft.com/office/drawing/2014/main" id="{7AD46A03-ADFC-4E6B-BA12-D4368B9A4112}"/>
                              </a:ext>
                            </a:extLst>
                          </p:cNvPr>
                          <p:cNvPicPr/>
                          <p:nvPr/>
                        </p:nvPicPr>
                        <p:blipFill>
                          <a:blip r:embed="rId6"/>
                          <a:stretch>
                            <a:fillRect/>
                          </a:stretch>
                        </p:blipFill>
                        <p:spPr>
                          <a:xfrm>
                            <a:off x="6878690" y="4107632"/>
                            <a:ext cx="387176" cy="260883"/>
                          </a:xfrm>
                          <a:prstGeom prst="rect">
                            <a:avLst/>
                          </a:prstGeom>
                        </p:spPr>
                      </p:pic>
                    </p:oleObj>
                  </mc:Fallback>
                </mc:AlternateContent>
              </a:graphicData>
            </a:graphic>
          </p:graphicFrame>
          <p:graphicFrame>
            <p:nvGraphicFramePr>
              <p:cNvPr id="41" name="Objeto 40">
                <a:extLst>
                  <a:ext uri="{FF2B5EF4-FFF2-40B4-BE49-F238E27FC236}">
                    <a16:creationId xmlns:a16="http://schemas.microsoft.com/office/drawing/2014/main" id="{FE610326-87D2-4F3F-8CE7-A7C4F1AC548D}"/>
                  </a:ext>
                </a:extLst>
              </p:cNvPr>
              <p:cNvGraphicFramePr>
                <a:graphicFrameLocks noChangeAspect="1"/>
              </p:cNvGraphicFramePr>
              <p:nvPr>
                <p:extLst>
                  <p:ext uri="{D42A27DB-BD31-4B8C-83A1-F6EECF244321}">
                    <p14:modId xmlns:p14="http://schemas.microsoft.com/office/powerpoint/2010/main" val="3118905204"/>
                  </p:ext>
                </p:extLst>
              </p:nvPr>
            </p:nvGraphicFramePr>
            <p:xfrm>
              <a:off x="6801922" y="4118772"/>
              <a:ext cx="331341" cy="291313"/>
            </p:xfrm>
            <a:graphic>
              <a:graphicData uri="http://schemas.openxmlformats.org/presentationml/2006/ole">
                <mc:AlternateContent xmlns:mc="http://schemas.openxmlformats.org/markup-compatibility/2006">
                  <mc:Choice xmlns:v="urn:schemas-microsoft-com:vml" Requires="v">
                    <p:oleObj spid="_x0000_s1203" name="CS ChemDraw Drawing" r:id="rId21" imgW="709768" imgH="624432" progId="ChemDraw.Document.6.0">
                      <p:embed/>
                    </p:oleObj>
                  </mc:Choice>
                  <mc:Fallback>
                    <p:oleObj name="CS ChemDraw Drawing" r:id="rId21" imgW="709768" imgH="624432" progId="ChemDraw.Document.6.0">
                      <p:embed/>
                      <p:pic>
                        <p:nvPicPr>
                          <p:cNvPr id="41" name="Objeto 40">
                            <a:extLst>
                              <a:ext uri="{FF2B5EF4-FFF2-40B4-BE49-F238E27FC236}">
                                <a16:creationId xmlns:a16="http://schemas.microsoft.com/office/drawing/2014/main" id="{FE610326-87D2-4F3F-8CE7-A7C4F1AC548D}"/>
                              </a:ext>
                            </a:extLst>
                          </p:cNvPr>
                          <p:cNvPicPr/>
                          <p:nvPr/>
                        </p:nvPicPr>
                        <p:blipFill>
                          <a:blip r:embed="rId22"/>
                          <a:stretch>
                            <a:fillRect/>
                          </a:stretch>
                        </p:blipFill>
                        <p:spPr>
                          <a:xfrm>
                            <a:off x="6801922" y="4118772"/>
                            <a:ext cx="331341" cy="291313"/>
                          </a:xfrm>
                          <a:prstGeom prst="rect">
                            <a:avLst/>
                          </a:prstGeom>
                        </p:spPr>
                      </p:pic>
                    </p:oleObj>
                  </mc:Fallback>
                </mc:AlternateContent>
              </a:graphicData>
            </a:graphic>
          </p:graphicFrame>
          <p:graphicFrame>
            <p:nvGraphicFramePr>
              <p:cNvPr id="42" name="Objeto 41">
                <a:extLst>
                  <a:ext uri="{FF2B5EF4-FFF2-40B4-BE49-F238E27FC236}">
                    <a16:creationId xmlns:a16="http://schemas.microsoft.com/office/drawing/2014/main" id="{92AB1F97-4E6C-4DA7-B727-E97915654BE3}"/>
                  </a:ext>
                </a:extLst>
              </p:cNvPr>
              <p:cNvGraphicFramePr>
                <a:graphicFrameLocks noChangeAspect="1"/>
              </p:cNvGraphicFramePr>
              <p:nvPr>
                <p:extLst>
                  <p:ext uri="{D42A27DB-BD31-4B8C-83A1-F6EECF244321}">
                    <p14:modId xmlns:p14="http://schemas.microsoft.com/office/powerpoint/2010/main" val="1383844946"/>
                  </p:ext>
                </p:extLst>
              </p:nvPr>
            </p:nvGraphicFramePr>
            <p:xfrm>
              <a:off x="6838025" y="4018223"/>
              <a:ext cx="302132" cy="263640"/>
            </p:xfrm>
            <a:graphic>
              <a:graphicData uri="http://schemas.openxmlformats.org/presentationml/2006/ole">
                <mc:AlternateContent xmlns:mc="http://schemas.openxmlformats.org/markup-compatibility/2006">
                  <mc:Choice xmlns:v="urn:schemas-microsoft-com:vml" Requires="v">
                    <p:oleObj spid="_x0000_s1204" name="CS ChemDraw Drawing" r:id="rId23" imgW="659609" imgH="575789" progId="ChemDraw.Document.6.0">
                      <p:embed/>
                    </p:oleObj>
                  </mc:Choice>
                  <mc:Fallback>
                    <p:oleObj name="CS ChemDraw Drawing" r:id="rId23" imgW="659609" imgH="575789" progId="ChemDraw.Document.6.0">
                      <p:embed/>
                      <p:pic>
                        <p:nvPicPr>
                          <p:cNvPr id="42" name="Objeto 41">
                            <a:extLst>
                              <a:ext uri="{FF2B5EF4-FFF2-40B4-BE49-F238E27FC236}">
                                <a16:creationId xmlns:a16="http://schemas.microsoft.com/office/drawing/2014/main" id="{92AB1F97-4E6C-4DA7-B727-E97915654BE3}"/>
                              </a:ext>
                            </a:extLst>
                          </p:cNvPr>
                          <p:cNvPicPr/>
                          <p:nvPr/>
                        </p:nvPicPr>
                        <p:blipFill>
                          <a:blip r:embed="rId24"/>
                          <a:stretch>
                            <a:fillRect/>
                          </a:stretch>
                        </p:blipFill>
                        <p:spPr>
                          <a:xfrm>
                            <a:off x="6838025" y="4018223"/>
                            <a:ext cx="302132" cy="263640"/>
                          </a:xfrm>
                          <a:prstGeom prst="rect">
                            <a:avLst/>
                          </a:prstGeom>
                        </p:spPr>
                      </p:pic>
                    </p:oleObj>
                  </mc:Fallback>
                </mc:AlternateContent>
              </a:graphicData>
            </a:graphic>
          </p:graphicFrame>
        </p:grpSp>
        <p:grpSp>
          <p:nvGrpSpPr>
            <p:cNvPr id="34" name="Agrupar 33">
              <a:extLst>
                <a:ext uri="{FF2B5EF4-FFF2-40B4-BE49-F238E27FC236}">
                  <a16:creationId xmlns:a16="http://schemas.microsoft.com/office/drawing/2014/main" id="{9D3E5FEF-A17A-426E-9392-5B1D26521FD0}"/>
                </a:ext>
              </a:extLst>
            </p:cNvPr>
            <p:cNvGrpSpPr/>
            <p:nvPr/>
          </p:nvGrpSpPr>
          <p:grpSpPr>
            <a:xfrm>
              <a:off x="8178396" y="4137899"/>
              <a:ext cx="791306" cy="421608"/>
              <a:chOff x="8124094" y="3895418"/>
              <a:chExt cx="850046" cy="454774"/>
            </a:xfrm>
          </p:grpSpPr>
          <p:graphicFrame>
            <p:nvGraphicFramePr>
              <p:cNvPr id="37" name="Objeto 36">
                <a:extLst>
                  <a:ext uri="{FF2B5EF4-FFF2-40B4-BE49-F238E27FC236}">
                    <a16:creationId xmlns:a16="http://schemas.microsoft.com/office/drawing/2014/main" id="{AAC7C7EF-7BC0-45D6-AE68-70491F3577FE}"/>
                  </a:ext>
                </a:extLst>
              </p:cNvPr>
              <p:cNvGraphicFramePr>
                <a:graphicFrameLocks noChangeAspect="1"/>
              </p:cNvGraphicFramePr>
              <p:nvPr>
                <p:extLst>
                  <p:ext uri="{D42A27DB-BD31-4B8C-83A1-F6EECF244321}">
                    <p14:modId xmlns:p14="http://schemas.microsoft.com/office/powerpoint/2010/main" val="910229584"/>
                  </p:ext>
                </p:extLst>
              </p:nvPr>
            </p:nvGraphicFramePr>
            <p:xfrm>
              <a:off x="8414198" y="3936953"/>
              <a:ext cx="559942" cy="248011"/>
            </p:xfrm>
            <a:graphic>
              <a:graphicData uri="http://schemas.openxmlformats.org/presentationml/2006/ole">
                <mc:AlternateContent xmlns:mc="http://schemas.openxmlformats.org/markup-compatibility/2006">
                  <mc:Choice xmlns:v="urn:schemas-microsoft-com:vml" Requires="v">
                    <p:oleObj spid="_x0000_s1205" name="CS ChemDraw Drawing" r:id="rId15" imgW="1043532" imgH="462668" progId="ChemDraw.Document.6.0">
                      <p:embed/>
                    </p:oleObj>
                  </mc:Choice>
                  <mc:Fallback>
                    <p:oleObj name="CS ChemDraw Drawing" r:id="rId15" imgW="1043532" imgH="462668" progId="ChemDraw.Document.6.0">
                      <p:embed/>
                      <p:pic>
                        <p:nvPicPr>
                          <p:cNvPr id="37" name="Objeto 36">
                            <a:extLst>
                              <a:ext uri="{FF2B5EF4-FFF2-40B4-BE49-F238E27FC236}">
                                <a16:creationId xmlns:a16="http://schemas.microsoft.com/office/drawing/2014/main" id="{AAC7C7EF-7BC0-45D6-AE68-70491F3577FE}"/>
                              </a:ext>
                            </a:extLst>
                          </p:cNvPr>
                          <p:cNvPicPr/>
                          <p:nvPr/>
                        </p:nvPicPr>
                        <p:blipFill>
                          <a:blip r:embed="rId16"/>
                          <a:stretch>
                            <a:fillRect/>
                          </a:stretch>
                        </p:blipFill>
                        <p:spPr>
                          <a:xfrm>
                            <a:off x="8414198" y="3936953"/>
                            <a:ext cx="559942" cy="248011"/>
                          </a:xfrm>
                          <a:prstGeom prst="rect">
                            <a:avLst/>
                          </a:prstGeom>
                        </p:spPr>
                      </p:pic>
                    </p:oleObj>
                  </mc:Fallback>
                </mc:AlternateContent>
              </a:graphicData>
            </a:graphic>
          </p:graphicFrame>
          <p:graphicFrame>
            <p:nvGraphicFramePr>
              <p:cNvPr id="38" name="Objeto 37">
                <a:extLst>
                  <a:ext uri="{FF2B5EF4-FFF2-40B4-BE49-F238E27FC236}">
                    <a16:creationId xmlns:a16="http://schemas.microsoft.com/office/drawing/2014/main" id="{1EF0735D-167E-4F55-99E7-EBEE5DF2B7CA}"/>
                  </a:ext>
                </a:extLst>
              </p:cNvPr>
              <p:cNvGraphicFramePr>
                <a:graphicFrameLocks noChangeAspect="1"/>
              </p:cNvGraphicFramePr>
              <p:nvPr>
                <p:extLst>
                  <p:ext uri="{D42A27DB-BD31-4B8C-83A1-F6EECF244321}">
                    <p14:modId xmlns:p14="http://schemas.microsoft.com/office/powerpoint/2010/main" val="375245290"/>
                  </p:ext>
                </p:extLst>
              </p:nvPr>
            </p:nvGraphicFramePr>
            <p:xfrm>
              <a:off x="8124094" y="3895418"/>
              <a:ext cx="575240" cy="256835"/>
            </p:xfrm>
            <a:graphic>
              <a:graphicData uri="http://schemas.openxmlformats.org/presentationml/2006/ole">
                <mc:AlternateContent xmlns:mc="http://schemas.openxmlformats.org/markup-compatibility/2006">
                  <mc:Choice xmlns:v="urn:schemas-microsoft-com:vml" Requires="v">
                    <p:oleObj spid="_x0000_s1206" name="CS ChemDraw Drawing" r:id="rId17" imgW="1039006" imgH="463045" progId="ChemDraw.Document.6.0">
                      <p:embed/>
                    </p:oleObj>
                  </mc:Choice>
                  <mc:Fallback>
                    <p:oleObj name="CS ChemDraw Drawing" r:id="rId17" imgW="1039006" imgH="463045" progId="ChemDraw.Document.6.0">
                      <p:embed/>
                      <p:pic>
                        <p:nvPicPr>
                          <p:cNvPr id="38" name="Objeto 37">
                            <a:extLst>
                              <a:ext uri="{FF2B5EF4-FFF2-40B4-BE49-F238E27FC236}">
                                <a16:creationId xmlns:a16="http://schemas.microsoft.com/office/drawing/2014/main" id="{1EF0735D-167E-4F55-99E7-EBEE5DF2B7CA}"/>
                              </a:ext>
                            </a:extLst>
                          </p:cNvPr>
                          <p:cNvPicPr/>
                          <p:nvPr/>
                        </p:nvPicPr>
                        <p:blipFill>
                          <a:blip r:embed="rId18"/>
                          <a:stretch>
                            <a:fillRect/>
                          </a:stretch>
                        </p:blipFill>
                        <p:spPr>
                          <a:xfrm>
                            <a:off x="8124094" y="3895418"/>
                            <a:ext cx="575240" cy="256835"/>
                          </a:xfrm>
                          <a:prstGeom prst="rect">
                            <a:avLst/>
                          </a:prstGeom>
                        </p:spPr>
                      </p:pic>
                    </p:oleObj>
                  </mc:Fallback>
                </mc:AlternateContent>
              </a:graphicData>
            </a:graphic>
          </p:graphicFrame>
          <p:graphicFrame>
            <p:nvGraphicFramePr>
              <p:cNvPr id="39" name="Objeto 38">
                <a:extLst>
                  <a:ext uri="{FF2B5EF4-FFF2-40B4-BE49-F238E27FC236}">
                    <a16:creationId xmlns:a16="http://schemas.microsoft.com/office/drawing/2014/main" id="{72806A85-56FC-4235-BC5A-DD296B0E4E25}"/>
                  </a:ext>
                </a:extLst>
              </p:cNvPr>
              <p:cNvGraphicFramePr>
                <a:graphicFrameLocks noChangeAspect="1"/>
              </p:cNvGraphicFramePr>
              <p:nvPr>
                <p:extLst>
                  <p:ext uri="{D42A27DB-BD31-4B8C-83A1-F6EECF244321}">
                    <p14:modId xmlns:p14="http://schemas.microsoft.com/office/powerpoint/2010/main" val="4088782153"/>
                  </p:ext>
                </p:extLst>
              </p:nvPr>
            </p:nvGraphicFramePr>
            <p:xfrm>
              <a:off x="8124094" y="3982412"/>
              <a:ext cx="712293" cy="367780"/>
            </p:xfrm>
            <a:graphic>
              <a:graphicData uri="http://schemas.openxmlformats.org/presentationml/2006/ole">
                <mc:AlternateContent xmlns:mc="http://schemas.openxmlformats.org/markup-compatibility/2006">
                  <mc:Choice xmlns:v="urn:schemas-microsoft-com:vml" Requires="v">
                    <p:oleObj spid="_x0000_s1207" name="CS ChemDraw Drawing" r:id="rId19" imgW="1506653" imgH="777146" progId="ChemDraw.Document.6.0">
                      <p:embed/>
                    </p:oleObj>
                  </mc:Choice>
                  <mc:Fallback>
                    <p:oleObj name="CS ChemDraw Drawing" r:id="rId19" imgW="1506653" imgH="777146" progId="ChemDraw.Document.6.0">
                      <p:embed/>
                      <p:pic>
                        <p:nvPicPr>
                          <p:cNvPr id="39" name="Objeto 38">
                            <a:extLst>
                              <a:ext uri="{FF2B5EF4-FFF2-40B4-BE49-F238E27FC236}">
                                <a16:creationId xmlns:a16="http://schemas.microsoft.com/office/drawing/2014/main" id="{72806A85-56FC-4235-BC5A-DD296B0E4E25}"/>
                              </a:ext>
                            </a:extLst>
                          </p:cNvPr>
                          <p:cNvPicPr/>
                          <p:nvPr/>
                        </p:nvPicPr>
                        <p:blipFill>
                          <a:blip r:embed="rId20"/>
                          <a:stretch>
                            <a:fillRect/>
                          </a:stretch>
                        </p:blipFill>
                        <p:spPr>
                          <a:xfrm>
                            <a:off x="8124094" y="3982412"/>
                            <a:ext cx="712293" cy="367780"/>
                          </a:xfrm>
                          <a:prstGeom prst="rect">
                            <a:avLst/>
                          </a:prstGeom>
                        </p:spPr>
                      </p:pic>
                    </p:oleObj>
                  </mc:Fallback>
                </mc:AlternateContent>
              </a:graphicData>
            </a:graphic>
          </p:graphicFrame>
        </p:grpSp>
        <p:sp>
          <p:nvSpPr>
            <p:cNvPr id="35" name="Seta: Curvada Para a Esquerda 34">
              <a:extLst>
                <a:ext uri="{FF2B5EF4-FFF2-40B4-BE49-F238E27FC236}">
                  <a16:creationId xmlns:a16="http://schemas.microsoft.com/office/drawing/2014/main" id="{F725516C-9D12-4B40-8A35-7242469D707E}"/>
                </a:ext>
              </a:extLst>
            </p:cNvPr>
            <p:cNvSpPr/>
            <p:nvPr/>
          </p:nvSpPr>
          <p:spPr>
            <a:xfrm rot="17995194">
              <a:off x="7474474" y="4028166"/>
              <a:ext cx="145495" cy="489291"/>
            </a:xfrm>
            <a:prstGeom prst="curvedLeftArrow">
              <a:avLst>
                <a:gd name="adj1" fmla="val 13622"/>
                <a:gd name="adj2" fmla="val 47561"/>
                <a:gd name="adj3" fmla="val 2561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Seta: Curvada Para a Esquerda 35">
              <a:extLst>
                <a:ext uri="{FF2B5EF4-FFF2-40B4-BE49-F238E27FC236}">
                  <a16:creationId xmlns:a16="http://schemas.microsoft.com/office/drawing/2014/main" id="{19A4B9F4-6493-4C55-B643-26827A4B95EB}"/>
                </a:ext>
              </a:extLst>
            </p:cNvPr>
            <p:cNvSpPr/>
            <p:nvPr/>
          </p:nvSpPr>
          <p:spPr>
            <a:xfrm rot="3604806" flipH="1">
              <a:off x="7857844" y="4016295"/>
              <a:ext cx="145495" cy="489291"/>
            </a:xfrm>
            <a:prstGeom prst="curvedLeftArrow">
              <a:avLst>
                <a:gd name="adj1" fmla="val 13622"/>
                <a:gd name="adj2" fmla="val 47561"/>
                <a:gd name="adj3" fmla="val 2561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7" name="CaixaDeTexto 46">
            <a:extLst>
              <a:ext uri="{FF2B5EF4-FFF2-40B4-BE49-F238E27FC236}">
                <a16:creationId xmlns:a16="http://schemas.microsoft.com/office/drawing/2014/main" id="{00CFBA24-0852-4BC4-8C61-F46374A49650}"/>
              </a:ext>
            </a:extLst>
          </p:cNvPr>
          <p:cNvSpPr txBox="1"/>
          <p:nvPr/>
        </p:nvSpPr>
        <p:spPr>
          <a:xfrm>
            <a:off x="6217712" y="4000732"/>
            <a:ext cx="2232528" cy="1015663"/>
          </a:xfrm>
          <a:prstGeom prst="rect">
            <a:avLst/>
          </a:prstGeom>
          <a:noFill/>
        </p:spPr>
        <p:txBody>
          <a:bodyPr wrap="square" rtlCol="0">
            <a:spAutoFit/>
          </a:bodyPr>
          <a:lstStyle/>
          <a:p>
            <a:pPr marL="285750" indent="-285750">
              <a:buFont typeface="Wingdings" panose="05000000000000000000" pitchFamily="2" charset="2"/>
              <a:buChar char="§"/>
            </a:pPr>
            <a:r>
              <a:rPr lang="en-US" sz="1500" dirty="0"/>
              <a:t>Design of suitable synthetic pathways</a:t>
            </a:r>
          </a:p>
          <a:p>
            <a:pPr marL="285750" indent="-285750">
              <a:buFont typeface="Wingdings" panose="05000000000000000000" pitchFamily="2" charset="2"/>
              <a:buChar char="§"/>
            </a:pPr>
            <a:r>
              <a:rPr lang="en-US" sz="1500" dirty="0"/>
              <a:t>Application of green chemistry principles</a:t>
            </a:r>
          </a:p>
        </p:txBody>
      </p:sp>
      <p:pic>
        <p:nvPicPr>
          <p:cNvPr id="51" name="Imagem 50" descr="Uma imagem com texto&#10;&#10;Descrição gerada automaticamente">
            <a:extLst>
              <a:ext uri="{FF2B5EF4-FFF2-40B4-BE49-F238E27FC236}">
                <a16:creationId xmlns:a16="http://schemas.microsoft.com/office/drawing/2014/main" id="{5C0C0BCF-BD31-481B-8B63-461A612AAE3C}"/>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551327" y="55912"/>
            <a:ext cx="1519786" cy="655012"/>
          </a:xfrm>
          <a:prstGeom prst="rect">
            <a:avLst/>
          </a:prstGeom>
        </p:spPr>
      </p:pic>
      <p:pic>
        <p:nvPicPr>
          <p:cNvPr id="53" name="Imagem 52">
            <a:extLst>
              <a:ext uri="{FF2B5EF4-FFF2-40B4-BE49-F238E27FC236}">
                <a16:creationId xmlns:a16="http://schemas.microsoft.com/office/drawing/2014/main" id="{E7207E1C-6EBF-403D-8AB2-BC29794B2A76}"/>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97488" y="4690034"/>
            <a:ext cx="819034" cy="819034"/>
          </a:xfrm>
          <a:prstGeom prst="rect">
            <a:avLst/>
          </a:prstGeom>
        </p:spPr>
      </p:pic>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7924800" cy="5355312"/>
          </a:xfrm>
          <a:prstGeom prst="rect">
            <a:avLst/>
          </a:prstGeom>
          <a:noFill/>
        </p:spPr>
        <p:txBody>
          <a:bodyPr wrap="square" rtlCol="0">
            <a:spAutoFit/>
          </a:bodyPr>
          <a:lstStyle/>
          <a:p>
            <a:pPr algn="just"/>
            <a:r>
              <a:rPr lang="fr-FR" b="1" dirty="0"/>
              <a:t>Abstract:</a:t>
            </a:r>
            <a:endParaRPr lang="fr-FR" dirty="0"/>
          </a:p>
          <a:p>
            <a:pPr algn="just"/>
            <a:r>
              <a:rPr lang="en-US" b="0" i="0" dirty="0">
                <a:effectLst/>
              </a:rPr>
              <a:t>Xanthenes are a special class of oxygen-incorporating tricyclic compounds. Structurally related to xanthones, the presence of different substituents in position 9 presents a large impact on their physical and chemical properties, as well as their biological applications. Xanthene-9-carboxylic acid, 9-hydroxyxanthene (xanthydrol) and their respective derivatives have been reported to exhibit remarkable biological activities, namely neuroprotection, antidiabetic, cytotoxic, and antibacterial.</a:t>
            </a:r>
          </a:p>
          <a:p>
            <a:pPr algn="just"/>
            <a:endParaRPr lang="en-US" b="0" i="0" dirty="0">
              <a:effectLst/>
            </a:endParaRPr>
          </a:p>
          <a:p>
            <a:pPr algn="just"/>
            <a:r>
              <a:rPr lang="en-US" b="0" i="0" dirty="0">
                <a:effectLst/>
              </a:rPr>
              <a:t>Herein, we report the design of a virtual library of 300 compounds whose pharmacokinetic properties were assessed through computational tools. Synthesis strategies to obtain such drug-like xanthene derivatives - amide coupling, reductive amination, aromatic halogenation and Suzuki coupling - are described. Azaxanthenes and thioxanthenes, important xanthene bioisosters, are also considered for their capacity to establish different biologic interactions for their influence pharmacokinetic properties. Future studies will include the investigation of their potential as bioactive compounds.</a:t>
            </a:r>
          </a:p>
          <a:p>
            <a:pPr algn="just"/>
            <a:endParaRPr lang="en-US" dirty="0"/>
          </a:p>
          <a:p>
            <a:pPr algn="just"/>
            <a:r>
              <a:rPr lang="fr-FR" b="1" dirty="0"/>
              <a:t>Keywords: </a:t>
            </a:r>
            <a:r>
              <a:rPr lang="fr-FR" dirty="0" err="1"/>
              <a:t>drug</a:t>
            </a:r>
            <a:r>
              <a:rPr lang="fr-FR" dirty="0"/>
              <a:t> design, </a:t>
            </a:r>
            <a:r>
              <a:rPr lang="fr-FR" dirty="0" err="1"/>
              <a:t>synthesis</a:t>
            </a:r>
            <a:r>
              <a:rPr lang="fr-FR" dirty="0"/>
              <a:t>, </a:t>
            </a:r>
            <a:r>
              <a:rPr lang="fr-FR" dirty="0" err="1"/>
              <a:t>xanthene</a:t>
            </a:r>
            <a:r>
              <a:rPr lang="fr-FR" dirty="0"/>
              <a:t> </a:t>
            </a:r>
            <a:r>
              <a:rPr lang="fr-FR" dirty="0" err="1"/>
              <a:t>derivatives</a:t>
            </a:r>
            <a:endParaRPr lang="fr-FR"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4" name="Imagem 3" descr="Uma imagem com texto&#10;&#10;Descrição gerada automaticamente">
            <a:extLst>
              <a:ext uri="{FF2B5EF4-FFF2-40B4-BE49-F238E27FC236}">
                <a16:creationId xmlns:a16="http://schemas.microsoft.com/office/drawing/2014/main" id="{2BB96659-D911-4460-970C-ED51F76F7A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1327" y="55912"/>
            <a:ext cx="1519786" cy="6550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tângulo: Cantos Arredondados 37">
            <a:extLst>
              <a:ext uri="{FF2B5EF4-FFF2-40B4-BE49-F238E27FC236}">
                <a16:creationId xmlns:a16="http://schemas.microsoft.com/office/drawing/2014/main" id="{69102672-C88D-4E24-AC99-4DEC8940B738}"/>
              </a:ext>
            </a:extLst>
          </p:cNvPr>
          <p:cNvSpPr/>
          <p:nvPr/>
        </p:nvSpPr>
        <p:spPr>
          <a:xfrm>
            <a:off x="3278578" y="2170586"/>
            <a:ext cx="2643577" cy="1565067"/>
          </a:xfrm>
          <a:prstGeom prst="round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srgbClr val="FF0000"/>
              </a:solidFill>
            </a:endParaRPr>
          </a:p>
        </p:txBody>
      </p:sp>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a:t>Introduction</a:t>
            </a:r>
          </a:p>
        </p:txBody>
      </p:sp>
      <p:sp>
        <p:nvSpPr>
          <p:cNvPr id="81" name="Retângulo: Cantos Arredondados 80">
            <a:extLst>
              <a:ext uri="{FF2B5EF4-FFF2-40B4-BE49-F238E27FC236}">
                <a16:creationId xmlns:a16="http://schemas.microsoft.com/office/drawing/2014/main" id="{CA2D616F-939E-428F-9BA0-9F86078DD13D}"/>
              </a:ext>
            </a:extLst>
          </p:cNvPr>
          <p:cNvSpPr/>
          <p:nvPr/>
        </p:nvSpPr>
        <p:spPr>
          <a:xfrm>
            <a:off x="4090553" y="381000"/>
            <a:ext cx="962892" cy="269678"/>
          </a:xfrm>
          <a:prstGeom prst="roundRect">
            <a:avLst/>
          </a:prstGeom>
          <a:solidFill>
            <a:schemeClr val="accent2">
              <a:lumMod val="60000"/>
              <a:lumOff val="4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p>
        </p:txBody>
      </p:sp>
      <p:sp>
        <p:nvSpPr>
          <p:cNvPr id="77" name="Retângulo: Cantos Arredondados 76">
            <a:extLst>
              <a:ext uri="{FF2B5EF4-FFF2-40B4-BE49-F238E27FC236}">
                <a16:creationId xmlns:a16="http://schemas.microsoft.com/office/drawing/2014/main" id="{E96CB21E-39C1-4700-A728-7C988DAC1F50}"/>
              </a:ext>
            </a:extLst>
          </p:cNvPr>
          <p:cNvSpPr/>
          <p:nvPr/>
        </p:nvSpPr>
        <p:spPr>
          <a:xfrm>
            <a:off x="4114831" y="5068746"/>
            <a:ext cx="914337" cy="269678"/>
          </a:xfrm>
          <a:prstGeom prst="roundRect">
            <a:avLst/>
          </a:prstGeom>
          <a:solidFill>
            <a:schemeClr val="accent2">
              <a:lumMod val="60000"/>
              <a:lumOff val="4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31" name="CaixaDeTexto 30">
            <a:extLst>
              <a:ext uri="{FF2B5EF4-FFF2-40B4-BE49-F238E27FC236}">
                <a16:creationId xmlns:a16="http://schemas.microsoft.com/office/drawing/2014/main" id="{3B5BCFA1-C571-4771-917B-CF0962D3CB26}"/>
              </a:ext>
            </a:extLst>
          </p:cNvPr>
          <p:cNvSpPr txBox="1"/>
          <p:nvPr/>
        </p:nvSpPr>
        <p:spPr>
          <a:xfrm>
            <a:off x="-152400" y="1219200"/>
            <a:ext cx="3886200" cy="369332"/>
          </a:xfrm>
          <a:prstGeom prst="rect">
            <a:avLst/>
          </a:prstGeom>
          <a:noFill/>
        </p:spPr>
        <p:txBody>
          <a:bodyPr wrap="square">
            <a:spAutoFit/>
          </a:bodyPr>
          <a:lstStyle/>
          <a:p>
            <a:pPr algn="ctr"/>
            <a:r>
              <a:rPr lang="en-US" sz="1800" b="1" dirty="0"/>
              <a:t>Xanthenes as privileged structures</a:t>
            </a:r>
            <a:endParaRPr lang="en-US" b="1" dirty="0"/>
          </a:p>
        </p:txBody>
      </p:sp>
      <p:graphicFrame>
        <p:nvGraphicFramePr>
          <p:cNvPr id="34" name="Objeto 33">
            <a:extLst>
              <a:ext uri="{FF2B5EF4-FFF2-40B4-BE49-F238E27FC236}">
                <a16:creationId xmlns:a16="http://schemas.microsoft.com/office/drawing/2014/main" id="{A7CA3BAB-1190-4549-BCD2-BEAB549168D2}"/>
              </a:ext>
            </a:extLst>
          </p:cNvPr>
          <p:cNvGraphicFramePr>
            <a:graphicFrameLocks noChangeAspect="1"/>
          </p:cNvGraphicFramePr>
          <p:nvPr>
            <p:extLst>
              <p:ext uri="{D42A27DB-BD31-4B8C-83A1-F6EECF244321}">
                <p14:modId xmlns:p14="http://schemas.microsoft.com/office/powerpoint/2010/main" val="3139617464"/>
              </p:ext>
            </p:extLst>
          </p:nvPr>
        </p:nvGraphicFramePr>
        <p:xfrm>
          <a:off x="4078288" y="2300288"/>
          <a:ext cx="1030287" cy="523875"/>
        </p:xfrm>
        <a:graphic>
          <a:graphicData uri="http://schemas.openxmlformats.org/presentationml/2006/ole">
            <mc:AlternateContent xmlns:mc="http://schemas.openxmlformats.org/markup-compatibility/2006">
              <mc:Choice xmlns:v="urn:schemas-microsoft-com:vml" Requires="v">
                <p:oleObj spid="_x0000_s2133" name="CS ChemDraw Drawing" r:id="rId4" imgW="1287815" imgH="652398" progId="ChemDraw.Document.6.0">
                  <p:embed/>
                </p:oleObj>
              </mc:Choice>
              <mc:Fallback>
                <p:oleObj name="CS ChemDraw Drawing" r:id="rId4" imgW="1287815" imgH="652398" progId="ChemDraw.Document.6.0">
                  <p:embed/>
                  <p:pic>
                    <p:nvPicPr>
                      <p:cNvPr id="34" name="Objeto 33">
                        <a:extLst>
                          <a:ext uri="{FF2B5EF4-FFF2-40B4-BE49-F238E27FC236}">
                            <a16:creationId xmlns:a16="http://schemas.microsoft.com/office/drawing/2014/main" id="{A7CA3BAB-1190-4549-BCD2-BEAB549168D2}"/>
                          </a:ext>
                        </a:extLst>
                      </p:cNvPr>
                      <p:cNvPicPr/>
                      <p:nvPr/>
                    </p:nvPicPr>
                    <p:blipFill>
                      <a:blip r:embed="rId5"/>
                      <a:stretch>
                        <a:fillRect/>
                      </a:stretch>
                    </p:blipFill>
                    <p:spPr>
                      <a:xfrm>
                        <a:off x="4078288" y="2300288"/>
                        <a:ext cx="1030287" cy="523875"/>
                      </a:xfrm>
                      <a:prstGeom prst="rect">
                        <a:avLst/>
                      </a:prstGeom>
                    </p:spPr>
                  </p:pic>
                </p:oleObj>
              </mc:Fallback>
            </mc:AlternateContent>
          </a:graphicData>
        </a:graphic>
      </p:graphicFrame>
      <p:graphicFrame>
        <p:nvGraphicFramePr>
          <p:cNvPr id="35" name="Objeto 34">
            <a:extLst>
              <a:ext uri="{FF2B5EF4-FFF2-40B4-BE49-F238E27FC236}">
                <a16:creationId xmlns:a16="http://schemas.microsoft.com/office/drawing/2014/main" id="{C62717F5-7B15-4EFD-A23C-212CE1FE62B7}"/>
              </a:ext>
            </a:extLst>
          </p:cNvPr>
          <p:cNvGraphicFramePr>
            <a:graphicFrameLocks noChangeAspect="1"/>
          </p:cNvGraphicFramePr>
          <p:nvPr>
            <p:extLst>
              <p:ext uri="{D42A27DB-BD31-4B8C-83A1-F6EECF244321}">
                <p14:modId xmlns:p14="http://schemas.microsoft.com/office/powerpoint/2010/main" val="120308446"/>
              </p:ext>
            </p:extLst>
          </p:nvPr>
        </p:nvGraphicFramePr>
        <p:xfrm>
          <a:off x="3470275" y="3032125"/>
          <a:ext cx="1011238" cy="406400"/>
        </p:xfrm>
        <a:graphic>
          <a:graphicData uri="http://schemas.openxmlformats.org/presentationml/2006/ole">
            <mc:AlternateContent xmlns:mc="http://schemas.openxmlformats.org/markup-compatibility/2006">
              <mc:Choice xmlns:v="urn:schemas-microsoft-com:vml" Requires="v">
                <p:oleObj spid="_x0000_s2134" name="CS ChemDraw Drawing" r:id="rId6" imgW="1263148" imgH="506142" progId="ChemDraw.Document.6.0">
                  <p:embed/>
                </p:oleObj>
              </mc:Choice>
              <mc:Fallback>
                <p:oleObj name="CS ChemDraw Drawing" r:id="rId6" imgW="1263148" imgH="506142" progId="ChemDraw.Document.6.0">
                  <p:embed/>
                  <p:pic>
                    <p:nvPicPr>
                      <p:cNvPr id="35" name="Objeto 34">
                        <a:extLst>
                          <a:ext uri="{FF2B5EF4-FFF2-40B4-BE49-F238E27FC236}">
                            <a16:creationId xmlns:a16="http://schemas.microsoft.com/office/drawing/2014/main" id="{C62717F5-7B15-4EFD-A23C-212CE1FE62B7}"/>
                          </a:ext>
                        </a:extLst>
                      </p:cNvPr>
                      <p:cNvPicPr/>
                      <p:nvPr/>
                    </p:nvPicPr>
                    <p:blipFill>
                      <a:blip r:embed="rId7"/>
                      <a:stretch>
                        <a:fillRect/>
                      </a:stretch>
                    </p:blipFill>
                    <p:spPr>
                      <a:xfrm>
                        <a:off x="3470275" y="3032125"/>
                        <a:ext cx="1011238" cy="406400"/>
                      </a:xfrm>
                      <a:prstGeom prst="rect">
                        <a:avLst/>
                      </a:prstGeom>
                    </p:spPr>
                  </p:pic>
                </p:oleObj>
              </mc:Fallback>
            </mc:AlternateContent>
          </a:graphicData>
        </a:graphic>
      </p:graphicFrame>
      <p:sp>
        <p:nvSpPr>
          <p:cNvPr id="41" name="Seta: Divisa 40">
            <a:extLst>
              <a:ext uri="{FF2B5EF4-FFF2-40B4-BE49-F238E27FC236}">
                <a16:creationId xmlns:a16="http://schemas.microsoft.com/office/drawing/2014/main" id="{181435B8-E858-4CAA-A4B5-AE04C8A30574}"/>
              </a:ext>
            </a:extLst>
          </p:cNvPr>
          <p:cNvSpPr/>
          <p:nvPr/>
        </p:nvSpPr>
        <p:spPr>
          <a:xfrm>
            <a:off x="6004149" y="2633325"/>
            <a:ext cx="302489" cy="599586"/>
          </a:xfrm>
          <a:prstGeom prst="chevron">
            <a:avLst>
              <a:gd name="adj" fmla="val 52001"/>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Seta: Divisa 42">
            <a:extLst>
              <a:ext uri="{FF2B5EF4-FFF2-40B4-BE49-F238E27FC236}">
                <a16:creationId xmlns:a16="http://schemas.microsoft.com/office/drawing/2014/main" id="{5EFBAF6B-78AF-4187-BB22-B0B904AC78FA}"/>
              </a:ext>
            </a:extLst>
          </p:cNvPr>
          <p:cNvSpPr/>
          <p:nvPr/>
        </p:nvSpPr>
        <p:spPr>
          <a:xfrm flipH="1">
            <a:off x="2886045" y="2633325"/>
            <a:ext cx="302489" cy="599586"/>
          </a:xfrm>
          <a:prstGeom prst="chevron">
            <a:avLst>
              <a:gd name="adj" fmla="val 52001"/>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Seta: Divisa 44">
            <a:extLst>
              <a:ext uri="{FF2B5EF4-FFF2-40B4-BE49-F238E27FC236}">
                <a16:creationId xmlns:a16="http://schemas.microsoft.com/office/drawing/2014/main" id="{4F87EC27-3FE8-4529-98FA-2D4A4BF4B9B4}"/>
              </a:ext>
            </a:extLst>
          </p:cNvPr>
          <p:cNvSpPr/>
          <p:nvPr/>
        </p:nvSpPr>
        <p:spPr>
          <a:xfrm rot="5400000" flipH="1">
            <a:off x="4420755" y="1622050"/>
            <a:ext cx="302489" cy="599586"/>
          </a:xfrm>
          <a:prstGeom prst="chevron">
            <a:avLst>
              <a:gd name="adj" fmla="val 52001"/>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Seta: Divisa 46">
            <a:extLst>
              <a:ext uri="{FF2B5EF4-FFF2-40B4-BE49-F238E27FC236}">
                <a16:creationId xmlns:a16="http://schemas.microsoft.com/office/drawing/2014/main" id="{F669C2B2-7681-43C0-931F-379C41D41D69}"/>
              </a:ext>
            </a:extLst>
          </p:cNvPr>
          <p:cNvSpPr/>
          <p:nvPr/>
        </p:nvSpPr>
        <p:spPr>
          <a:xfrm rot="16200000" flipH="1" flipV="1">
            <a:off x="4420755" y="3652756"/>
            <a:ext cx="302489" cy="599586"/>
          </a:xfrm>
          <a:prstGeom prst="chevron">
            <a:avLst>
              <a:gd name="adj" fmla="val 52001"/>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48" name="Objeto 47">
            <a:extLst>
              <a:ext uri="{FF2B5EF4-FFF2-40B4-BE49-F238E27FC236}">
                <a16:creationId xmlns:a16="http://schemas.microsoft.com/office/drawing/2014/main" id="{E3620D36-D811-4852-ACD4-DFD044B24D01}"/>
              </a:ext>
            </a:extLst>
          </p:cNvPr>
          <p:cNvGraphicFramePr>
            <a:graphicFrameLocks noChangeAspect="1"/>
          </p:cNvGraphicFramePr>
          <p:nvPr>
            <p:extLst>
              <p:ext uri="{D42A27DB-BD31-4B8C-83A1-F6EECF244321}">
                <p14:modId xmlns:p14="http://schemas.microsoft.com/office/powerpoint/2010/main" val="875873341"/>
              </p:ext>
            </p:extLst>
          </p:nvPr>
        </p:nvGraphicFramePr>
        <p:xfrm>
          <a:off x="6411435" y="2094618"/>
          <a:ext cx="1066800" cy="601117"/>
        </p:xfrm>
        <a:graphic>
          <a:graphicData uri="http://schemas.openxmlformats.org/presentationml/2006/ole">
            <mc:AlternateContent xmlns:mc="http://schemas.openxmlformats.org/markup-compatibility/2006">
              <mc:Choice xmlns:v="urn:schemas-microsoft-com:vml" Requires="v">
                <p:oleObj spid="_x0000_s2135" name="CS ChemDraw Drawing" r:id="rId8" imgW="1994668" imgH="1126133" progId="ChemDraw.Document.6.0">
                  <p:embed/>
                </p:oleObj>
              </mc:Choice>
              <mc:Fallback>
                <p:oleObj name="CS ChemDraw Drawing" r:id="rId8" imgW="1994668" imgH="1126133" progId="ChemDraw.Document.6.0">
                  <p:embed/>
                  <p:pic>
                    <p:nvPicPr>
                      <p:cNvPr id="48" name="Objeto 47">
                        <a:extLst>
                          <a:ext uri="{FF2B5EF4-FFF2-40B4-BE49-F238E27FC236}">
                            <a16:creationId xmlns:a16="http://schemas.microsoft.com/office/drawing/2014/main" id="{E3620D36-D811-4852-ACD4-DFD044B24D01}"/>
                          </a:ext>
                        </a:extLst>
                      </p:cNvPr>
                      <p:cNvPicPr/>
                      <p:nvPr/>
                    </p:nvPicPr>
                    <p:blipFill>
                      <a:blip r:embed="rId9"/>
                      <a:stretch>
                        <a:fillRect/>
                      </a:stretch>
                    </p:blipFill>
                    <p:spPr>
                      <a:xfrm>
                        <a:off x="6411435" y="2094618"/>
                        <a:ext cx="1066800" cy="601117"/>
                      </a:xfrm>
                      <a:prstGeom prst="rect">
                        <a:avLst/>
                      </a:prstGeom>
                    </p:spPr>
                  </p:pic>
                </p:oleObj>
              </mc:Fallback>
            </mc:AlternateContent>
          </a:graphicData>
        </a:graphic>
      </p:graphicFrame>
      <p:grpSp>
        <p:nvGrpSpPr>
          <p:cNvPr id="7" name="Agrupar 6">
            <a:extLst>
              <a:ext uri="{FF2B5EF4-FFF2-40B4-BE49-F238E27FC236}">
                <a16:creationId xmlns:a16="http://schemas.microsoft.com/office/drawing/2014/main" id="{678E1392-FC60-4BE9-BE3D-1DCA81537630}"/>
              </a:ext>
            </a:extLst>
          </p:cNvPr>
          <p:cNvGrpSpPr/>
          <p:nvPr/>
        </p:nvGrpSpPr>
        <p:grpSpPr>
          <a:xfrm>
            <a:off x="6292578" y="2791008"/>
            <a:ext cx="1478033" cy="276999"/>
            <a:chOff x="6446700" y="2809460"/>
            <a:chExt cx="1478033" cy="276999"/>
          </a:xfrm>
        </p:grpSpPr>
        <p:sp>
          <p:nvSpPr>
            <p:cNvPr id="73" name="Retângulo: Cantos Arredondados 72">
              <a:extLst>
                <a:ext uri="{FF2B5EF4-FFF2-40B4-BE49-F238E27FC236}">
                  <a16:creationId xmlns:a16="http://schemas.microsoft.com/office/drawing/2014/main" id="{230E5EA9-EB10-4C2C-9530-AB446D167A9A}"/>
                </a:ext>
              </a:extLst>
            </p:cNvPr>
            <p:cNvSpPr/>
            <p:nvPr/>
          </p:nvSpPr>
          <p:spPr>
            <a:xfrm>
              <a:off x="6547428" y="2816781"/>
              <a:ext cx="1304012" cy="269678"/>
            </a:xfrm>
            <a:prstGeom prst="roundRect">
              <a:avLst/>
            </a:prstGeom>
            <a:solidFill>
              <a:schemeClr val="accent2">
                <a:lumMod val="60000"/>
                <a:lumOff val="4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p>
          </p:txBody>
        </p:sp>
        <p:sp>
          <p:nvSpPr>
            <p:cNvPr id="49" name="CaixaDeTexto 48">
              <a:extLst>
                <a:ext uri="{FF2B5EF4-FFF2-40B4-BE49-F238E27FC236}">
                  <a16:creationId xmlns:a16="http://schemas.microsoft.com/office/drawing/2014/main" id="{CDF43958-5BE0-4524-8970-8616199CB1B6}"/>
                </a:ext>
              </a:extLst>
            </p:cNvPr>
            <p:cNvSpPr txBox="1"/>
            <p:nvPr/>
          </p:nvSpPr>
          <p:spPr>
            <a:xfrm>
              <a:off x="6446700" y="2809460"/>
              <a:ext cx="1478033" cy="276999"/>
            </a:xfrm>
            <a:prstGeom prst="rect">
              <a:avLst/>
            </a:prstGeom>
            <a:noFill/>
          </p:spPr>
          <p:txBody>
            <a:bodyPr wrap="none" rtlCol="0">
              <a:spAutoFit/>
            </a:bodyPr>
            <a:lstStyle/>
            <a:p>
              <a:pPr algn="ctr"/>
              <a:r>
                <a:rPr lang="en-US" sz="1200" b="1" dirty="0" err="1"/>
                <a:t>Alzheimers</a:t>
              </a:r>
              <a:r>
                <a:rPr lang="en-US" sz="1200" b="1" dirty="0"/>
                <a:t> disease</a:t>
              </a:r>
              <a:r>
                <a:rPr lang="en-US" sz="1200" b="1" baseline="30000" dirty="0"/>
                <a:t>2</a:t>
              </a:r>
            </a:p>
          </p:txBody>
        </p:sp>
      </p:grpSp>
      <p:graphicFrame>
        <p:nvGraphicFramePr>
          <p:cNvPr id="50" name="Objeto 49">
            <a:extLst>
              <a:ext uri="{FF2B5EF4-FFF2-40B4-BE49-F238E27FC236}">
                <a16:creationId xmlns:a16="http://schemas.microsoft.com/office/drawing/2014/main" id="{249EAF56-558D-4DF5-BF06-238694299C8D}"/>
              </a:ext>
            </a:extLst>
          </p:cNvPr>
          <p:cNvGraphicFramePr>
            <a:graphicFrameLocks noChangeAspect="1"/>
          </p:cNvGraphicFramePr>
          <p:nvPr>
            <p:extLst>
              <p:ext uri="{D42A27DB-BD31-4B8C-83A1-F6EECF244321}">
                <p14:modId xmlns:p14="http://schemas.microsoft.com/office/powerpoint/2010/main" val="2789649928"/>
              </p:ext>
            </p:extLst>
          </p:nvPr>
        </p:nvGraphicFramePr>
        <p:xfrm>
          <a:off x="4288656" y="4224143"/>
          <a:ext cx="703846" cy="739784"/>
        </p:xfrm>
        <a:graphic>
          <a:graphicData uri="http://schemas.openxmlformats.org/presentationml/2006/ole">
            <mc:AlternateContent xmlns:mc="http://schemas.openxmlformats.org/markup-compatibility/2006">
              <mc:Choice xmlns:v="urn:schemas-microsoft-com:vml" Requires="v">
                <p:oleObj spid="_x0000_s2136" name="CS ChemDraw Drawing" r:id="rId10" imgW="1274206" imgH="1339335" progId="ChemDraw.Document.6.0">
                  <p:embed/>
                </p:oleObj>
              </mc:Choice>
              <mc:Fallback>
                <p:oleObj name="CS ChemDraw Drawing" r:id="rId10" imgW="1274206" imgH="1339335" progId="ChemDraw.Document.6.0">
                  <p:embed/>
                  <p:pic>
                    <p:nvPicPr>
                      <p:cNvPr id="50" name="Objeto 49">
                        <a:extLst>
                          <a:ext uri="{FF2B5EF4-FFF2-40B4-BE49-F238E27FC236}">
                            <a16:creationId xmlns:a16="http://schemas.microsoft.com/office/drawing/2014/main" id="{249EAF56-558D-4DF5-BF06-238694299C8D}"/>
                          </a:ext>
                        </a:extLst>
                      </p:cNvPr>
                      <p:cNvPicPr/>
                      <p:nvPr/>
                    </p:nvPicPr>
                    <p:blipFill>
                      <a:blip r:embed="rId11"/>
                      <a:stretch>
                        <a:fillRect/>
                      </a:stretch>
                    </p:blipFill>
                    <p:spPr>
                      <a:xfrm>
                        <a:off x="4288656" y="4224143"/>
                        <a:ext cx="703846" cy="739784"/>
                      </a:xfrm>
                      <a:prstGeom prst="rect">
                        <a:avLst/>
                      </a:prstGeom>
                    </p:spPr>
                  </p:pic>
                </p:oleObj>
              </mc:Fallback>
            </mc:AlternateContent>
          </a:graphicData>
        </a:graphic>
      </p:graphicFrame>
      <p:sp>
        <p:nvSpPr>
          <p:cNvPr id="52" name="CaixaDeTexto 51">
            <a:extLst>
              <a:ext uri="{FF2B5EF4-FFF2-40B4-BE49-F238E27FC236}">
                <a16:creationId xmlns:a16="http://schemas.microsoft.com/office/drawing/2014/main" id="{F9E52477-65C7-4406-B931-4BEECDB9BC4E}"/>
              </a:ext>
            </a:extLst>
          </p:cNvPr>
          <p:cNvSpPr txBox="1"/>
          <p:nvPr/>
        </p:nvSpPr>
        <p:spPr>
          <a:xfrm>
            <a:off x="4046760" y="5061425"/>
            <a:ext cx="1050480" cy="276999"/>
          </a:xfrm>
          <a:prstGeom prst="rect">
            <a:avLst/>
          </a:prstGeom>
          <a:noFill/>
        </p:spPr>
        <p:txBody>
          <a:bodyPr wrap="none" rtlCol="0">
            <a:spAutoFit/>
          </a:bodyPr>
          <a:lstStyle/>
          <a:p>
            <a:pPr algn="ctr"/>
            <a:r>
              <a:rPr lang="en-US" sz="1200" b="1" dirty="0"/>
              <a:t>Antimalarial</a:t>
            </a:r>
            <a:r>
              <a:rPr lang="en-US" sz="1200" b="1" baseline="30000" dirty="0"/>
              <a:t>4</a:t>
            </a:r>
          </a:p>
        </p:txBody>
      </p:sp>
      <p:grpSp>
        <p:nvGrpSpPr>
          <p:cNvPr id="6" name="Agrupar 5">
            <a:extLst>
              <a:ext uri="{FF2B5EF4-FFF2-40B4-BE49-F238E27FC236}">
                <a16:creationId xmlns:a16="http://schemas.microsoft.com/office/drawing/2014/main" id="{515DAD15-6289-4382-85C9-94274105AC33}"/>
              </a:ext>
            </a:extLst>
          </p:cNvPr>
          <p:cNvGrpSpPr/>
          <p:nvPr/>
        </p:nvGrpSpPr>
        <p:grpSpPr>
          <a:xfrm>
            <a:off x="1291133" y="2814605"/>
            <a:ext cx="1486122" cy="276999"/>
            <a:chOff x="1419040" y="3013090"/>
            <a:chExt cx="1359838" cy="276999"/>
          </a:xfrm>
        </p:grpSpPr>
        <p:sp>
          <p:nvSpPr>
            <p:cNvPr id="61" name="Retângulo: Cantos Arredondados 60">
              <a:extLst>
                <a:ext uri="{FF2B5EF4-FFF2-40B4-BE49-F238E27FC236}">
                  <a16:creationId xmlns:a16="http://schemas.microsoft.com/office/drawing/2014/main" id="{9B3461DA-67FD-4DC0-99F1-D7BB5A555581}"/>
                </a:ext>
              </a:extLst>
            </p:cNvPr>
            <p:cNvSpPr/>
            <p:nvPr/>
          </p:nvSpPr>
          <p:spPr>
            <a:xfrm>
              <a:off x="1474866" y="3013090"/>
              <a:ext cx="1304012" cy="269678"/>
            </a:xfrm>
            <a:prstGeom prst="roundRect">
              <a:avLst/>
            </a:prstGeom>
            <a:solidFill>
              <a:schemeClr val="accent2">
                <a:lumMod val="60000"/>
                <a:lumOff val="4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p>
          </p:txBody>
        </p:sp>
        <p:sp>
          <p:nvSpPr>
            <p:cNvPr id="55" name="CaixaDeTexto 54">
              <a:extLst>
                <a:ext uri="{FF2B5EF4-FFF2-40B4-BE49-F238E27FC236}">
                  <a16:creationId xmlns:a16="http://schemas.microsoft.com/office/drawing/2014/main" id="{AF655C43-E457-4649-B3A7-A84ACA6AA5B6}"/>
                </a:ext>
              </a:extLst>
            </p:cNvPr>
            <p:cNvSpPr txBox="1"/>
            <p:nvPr/>
          </p:nvSpPr>
          <p:spPr>
            <a:xfrm>
              <a:off x="1419040" y="3013090"/>
              <a:ext cx="1359838" cy="276999"/>
            </a:xfrm>
            <a:prstGeom prst="rect">
              <a:avLst/>
            </a:prstGeom>
            <a:noFill/>
            <a:ln>
              <a:noFill/>
            </a:ln>
          </p:spPr>
          <p:txBody>
            <a:bodyPr wrap="square" rtlCol="0">
              <a:spAutoFit/>
            </a:bodyPr>
            <a:lstStyle/>
            <a:p>
              <a:pPr algn="ctr"/>
              <a:r>
                <a:rPr lang="en-US" sz="1200" b="1" dirty="0"/>
                <a:t>Anti-inflammatory</a:t>
              </a:r>
              <a:r>
                <a:rPr lang="en-US" sz="1200" b="1" baseline="30000" dirty="0"/>
                <a:t>1</a:t>
              </a:r>
              <a:endParaRPr lang="en-US" sz="1200" b="1" dirty="0"/>
            </a:p>
          </p:txBody>
        </p:sp>
      </p:grpSp>
      <p:graphicFrame>
        <p:nvGraphicFramePr>
          <p:cNvPr id="56" name="Objeto 55">
            <a:extLst>
              <a:ext uri="{FF2B5EF4-FFF2-40B4-BE49-F238E27FC236}">
                <a16:creationId xmlns:a16="http://schemas.microsoft.com/office/drawing/2014/main" id="{B63611BB-7132-4F46-8375-C3C383A37904}"/>
              </a:ext>
            </a:extLst>
          </p:cNvPr>
          <p:cNvGraphicFramePr>
            <a:graphicFrameLocks noChangeAspect="1"/>
          </p:cNvGraphicFramePr>
          <p:nvPr>
            <p:extLst>
              <p:ext uri="{D42A27DB-BD31-4B8C-83A1-F6EECF244321}">
                <p14:modId xmlns:p14="http://schemas.microsoft.com/office/powerpoint/2010/main" val="3504761060"/>
              </p:ext>
            </p:extLst>
          </p:nvPr>
        </p:nvGraphicFramePr>
        <p:xfrm>
          <a:off x="1556381" y="1981200"/>
          <a:ext cx="1152685" cy="738132"/>
        </p:xfrm>
        <a:graphic>
          <a:graphicData uri="http://schemas.openxmlformats.org/presentationml/2006/ole">
            <mc:AlternateContent xmlns:mc="http://schemas.openxmlformats.org/markup-compatibility/2006">
              <mc:Choice xmlns:v="urn:schemas-microsoft-com:vml" Requires="v">
                <p:oleObj spid="_x0000_s2137" name="CS ChemDraw Drawing" r:id="rId12" imgW="1950436" imgH="1249791" progId="ChemDraw.Document.6.0">
                  <p:embed/>
                </p:oleObj>
              </mc:Choice>
              <mc:Fallback>
                <p:oleObj name="CS ChemDraw Drawing" r:id="rId12" imgW="1950436" imgH="1249791" progId="ChemDraw.Document.6.0">
                  <p:embed/>
                  <p:pic>
                    <p:nvPicPr>
                      <p:cNvPr id="56" name="Objeto 55">
                        <a:extLst>
                          <a:ext uri="{FF2B5EF4-FFF2-40B4-BE49-F238E27FC236}">
                            <a16:creationId xmlns:a16="http://schemas.microsoft.com/office/drawing/2014/main" id="{B63611BB-7132-4F46-8375-C3C383A37904}"/>
                          </a:ext>
                        </a:extLst>
                      </p:cNvPr>
                      <p:cNvPicPr/>
                      <p:nvPr/>
                    </p:nvPicPr>
                    <p:blipFill>
                      <a:blip r:embed="rId13"/>
                      <a:stretch>
                        <a:fillRect/>
                      </a:stretch>
                    </p:blipFill>
                    <p:spPr>
                      <a:xfrm>
                        <a:off x="1556381" y="1981200"/>
                        <a:ext cx="1152685" cy="738132"/>
                      </a:xfrm>
                      <a:prstGeom prst="rect">
                        <a:avLst/>
                      </a:prstGeom>
                    </p:spPr>
                  </p:pic>
                </p:oleObj>
              </mc:Fallback>
            </mc:AlternateContent>
          </a:graphicData>
        </a:graphic>
      </p:graphicFrame>
      <p:graphicFrame>
        <p:nvGraphicFramePr>
          <p:cNvPr id="57" name="Objeto 56">
            <a:extLst>
              <a:ext uri="{FF2B5EF4-FFF2-40B4-BE49-F238E27FC236}">
                <a16:creationId xmlns:a16="http://schemas.microsoft.com/office/drawing/2014/main" id="{3224BEDA-18B7-4485-A36A-E14037CFA0EA}"/>
              </a:ext>
            </a:extLst>
          </p:cNvPr>
          <p:cNvGraphicFramePr>
            <a:graphicFrameLocks noChangeAspect="1"/>
          </p:cNvGraphicFramePr>
          <p:nvPr>
            <p:extLst>
              <p:ext uri="{D42A27DB-BD31-4B8C-83A1-F6EECF244321}">
                <p14:modId xmlns:p14="http://schemas.microsoft.com/office/powerpoint/2010/main" val="2532674161"/>
              </p:ext>
            </p:extLst>
          </p:nvPr>
        </p:nvGraphicFramePr>
        <p:xfrm>
          <a:off x="4304224" y="676187"/>
          <a:ext cx="703191" cy="975420"/>
        </p:xfrm>
        <a:graphic>
          <a:graphicData uri="http://schemas.openxmlformats.org/presentationml/2006/ole">
            <mc:AlternateContent xmlns:mc="http://schemas.openxmlformats.org/markup-compatibility/2006">
              <mc:Choice xmlns:v="urn:schemas-microsoft-com:vml" Requires="v">
                <p:oleObj spid="_x0000_s2138" name="CS ChemDraw Drawing" r:id="rId14" imgW="1357990" imgH="1882148" progId="ChemDraw.Document.6.0">
                  <p:embed/>
                </p:oleObj>
              </mc:Choice>
              <mc:Fallback>
                <p:oleObj name="CS ChemDraw Drawing" r:id="rId14" imgW="1357990" imgH="1882148" progId="ChemDraw.Document.6.0">
                  <p:embed/>
                  <p:pic>
                    <p:nvPicPr>
                      <p:cNvPr id="57" name="Objeto 56">
                        <a:extLst>
                          <a:ext uri="{FF2B5EF4-FFF2-40B4-BE49-F238E27FC236}">
                            <a16:creationId xmlns:a16="http://schemas.microsoft.com/office/drawing/2014/main" id="{3224BEDA-18B7-4485-A36A-E14037CFA0EA}"/>
                          </a:ext>
                        </a:extLst>
                      </p:cNvPr>
                      <p:cNvPicPr/>
                      <p:nvPr/>
                    </p:nvPicPr>
                    <p:blipFill>
                      <a:blip r:embed="rId15"/>
                      <a:stretch>
                        <a:fillRect/>
                      </a:stretch>
                    </p:blipFill>
                    <p:spPr>
                      <a:xfrm>
                        <a:off x="4304224" y="676187"/>
                        <a:ext cx="703191" cy="975420"/>
                      </a:xfrm>
                      <a:prstGeom prst="rect">
                        <a:avLst/>
                      </a:prstGeom>
                    </p:spPr>
                  </p:pic>
                </p:oleObj>
              </mc:Fallback>
            </mc:AlternateContent>
          </a:graphicData>
        </a:graphic>
      </p:graphicFrame>
      <p:sp>
        <p:nvSpPr>
          <p:cNvPr id="59" name="CaixaDeTexto 58">
            <a:extLst>
              <a:ext uri="{FF2B5EF4-FFF2-40B4-BE49-F238E27FC236}">
                <a16:creationId xmlns:a16="http://schemas.microsoft.com/office/drawing/2014/main" id="{C1091AE6-3B7B-43DD-AA96-D29F42A601E4}"/>
              </a:ext>
            </a:extLst>
          </p:cNvPr>
          <p:cNvSpPr txBox="1"/>
          <p:nvPr/>
        </p:nvSpPr>
        <p:spPr>
          <a:xfrm>
            <a:off x="4051279" y="383189"/>
            <a:ext cx="1041440" cy="276999"/>
          </a:xfrm>
          <a:prstGeom prst="rect">
            <a:avLst/>
          </a:prstGeom>
          <a:noFill/>
        </p:spPr>
        <p:txBody>
          <a:bodyPr wrap="none" rtlCol="0">
            <a:spAutoFit/>
          </a:bodyPr>
          <a:lstStyle/>
          <a:p>
            <a:pPr algn="ctr"/>
            <a:r>
              <a:rPr lang="en-US" sz="1200" b="1" dirty="0"/>
              <a:t>Antidiabetic</a:t>
            </a:r>
            <a:r>
              <a:rPr lang="en-US" sz="1200" b="1" baseline="30000" dirty="0"/>
              <a:t>3</a:t>
            </a:r>
          </a:p>
        </p:txBody>
      </p:sp>
      <p:pic>
        <p:nvPicPr>
          <p:cNvPr id="84" name="Imagem 83">
            <a:extLst>
              <a:ext uri="{FF2B5EF4-FFF2-40B4-BE49-F238E27FC236}">
                <a16:creationId xmlns:a16="http://schemas.microsoft.com/office/drawing/2014/main" id="{C548C6A3-3F66-4FE8-9AD0-7449191BCC97}"/>
              </a:ext>
            </a:extLst>
          </p:cNvPr>
          <p:cNvPicPr/>
          <p:nvPr/>
        </p:nvPicPr>
        <p:blipFill>
          <a:blip r:embed="rId16"/>
          <a:stretch>
            <a:fillRect/>
          </a:stretch>
        </p:blipFill>
        <p:spPr>
          <a:xfrm>
            <a:off x="6267076" y="3160077"/>
            <a:ext cx="1710682" cy="1193608"/>
          </a:xfrm>
          <a:prstGeom prst="rect">
            <a:avLst/>
          </a:prstGeom>
        </p:spPr>
      </p:pic>
      <p:sp>
        <p:nvSpPr>
          <p:cNvPr id="86" name="CaixaDeTexto 85">
            <a:extLst>
              <a:ext uri="{FF2B5EF4-FFF2-40B4-BE49-F238E27FC236}">
                <a16:creationId xmlns:a16="http://schemas.microsoft.com/office/drawing/2014/main" id="{957C6977-A6F2-4B78-B082-ABDA14197B14}"/>
              </a:ext>
            </a:extLst>
          </p:cNvPr>
          <p:cNvSpPr txBox="1"/>
          <p:nvPr/>
        </p:nvSpPr>
        <p:spPr>
          <a:xfrm>
            <a:off x="6189970" y="4322365"/>
            <a:ext cx="1710683" cy="369332"/>
          </a:xfrm>
          <a:prstGeom prst="rect">
            <a:avLst/>
          </a:prstGeom>
          <a:noFill/>
        </p:spPr>
        <p:txBody>
          <a:bodyPr wrap="square">
            <a:spAutoFit/>
          </a:bodyPr>
          <a:lstStyle/>
          <a:p>
            <a:r>
              <a:rPr lang="en-US" sz="900" dirty="0"/>
              <a:t>Interaction with the catalytic pocket of BACE1</a:t>
            </a:r>
            <a:r>
              <a:rPr lang="en-US" sz="900" baseline="30000" dirty="0"/>
              <a:t>2</a:t>
            </a:r>
            <a:endParaRPr lang="pt-PT" sz="900" baseline="30000" dirty="0"/>
          </a:p>
        </p:txBody>
      </p:sp>
      <p:pic>
        <p:nvPicPr>
          <p:cNvPr id="87" name="Imagem 86">
            <a:extLst>
              <a:ext uri="{FF2B5EF4-FFF2-40B4-BE49-F238E27FC236}">
                <a16:creationId xmlns:a16="http://schemas.microsoft.com/office/drawing/2014/main" id="{10448615-95D8-44AE-93B7-1428C14D3DFA}"/>
              </a:ext>
            </a:extLst>
          </p:cNvPr>
          <p:cNvPicPr/>
          <p:nvPr/>
        </p:nvPicPr>
        <p:blipFill>
          <a:blip r:embed="rId17"/>
          <a:stretch>
            <a:fillRect/>
          </a:stretch>
        </p:blipFill>
        <p:spPr>
          <a:xfrm>
            <a:off x="1250119" y="3170353"/>
            <a:ext cx="1612405" cy="1158410"/>
          </a:xfrm>
          <a:prstGeom prst="rect">
            <a:avLst/>
          </a:prstGeom>
        </p:spPr>
      </p:pic>
      <p:sp>
        <p:nvSpPr>
          <p:cNvPr id="89" name="CaixaDeTexto 88">
            <a:extLst>
              <a:ext uri="{FF2B5EF4-FFF2-40B4-BE49-F238E27FC236}">
                <a16:creationId xmlns:a16="http://schemas.microsoft.com/office/drawing/2014/main" id="{F27E16A6-1F67-4BB6-8D0B-89FAB43E08C4}"/>
              </a:ext>
            </a:extLst>
          </p:cNvPr>
          <p:cNvSpPr txBox="1"/>
          <p:nvPr/>
        </p:nvSpPr>
        <p:spPr>
          <a:xfrm>
            <a:off x="1152154" y="4328122"/>
            <a:ext cx="1885135" cy="369332"/>
          </a:xfrm>
          <a:prstGeom prst="rect">
            <a:avLst/>
          </a:prstGeom>
          <a:noFill/>
        </p:spPr>
        <p:txBody>
          <a:bodyPr wrap="square">
            <a:spAutoFit/>
          </a:bodyPr>
          <a:lstStyle/>
          <a:p>
            <a:r>
              <a:rPr lang="en-US" sz="900" dirty="0"/>
              <a:t>Interaction with glucocorticoid receptor the ligand binding domain</a:t>
            </a:r>
            <a:r>
              <a:rPr lang="en-US" sz="900" baseline="30000" dirty="0"/>
              <a:t>1</a:t>
            </a:r>
            <a:r>
              <a:rPr lang="en-US" sz="900" dirty="0"/>
              <a:t> </a:t>
            </a:r>
            <a:endParaRPr lang="pt-PT" sz="900" dirty="0"/>
          </a:p>
        </p:txBody>
      </p:sp>
      <p:pic>
        <p:nvPicPr>
          <p:cNvPr id="2" name="Imagem 1" descr="Uma imagem com texto&#10;&#10;Descrição gerada automaticamente">
            <a:extLst>
              <a:ext uri="{FF2B5EF4-FFF2-40B4-BE49-F238E27FC236}">
                <a16:creationId xmlns:a16="http://schemas.microsoft.com/office/drawing/2014/main" id="{0F5CA832-B6F3-460B-8224-716DA017103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51327" y="55912"/>
            <a:ext cx="1519786" cy="655012"/>
          </a:xfrm>
          <a:prstGeom prst="rect">
            <a:avLst/>
          </a:prstGeom>
        </p:spPr>
      </p:pic>
      <p:graphicFrame>
        <p:nvGraphicFramePr>
          <p:cNvPr id="4" name="Objeto 3">
            <a:extLst>
              <a:ext uri="{FF2B5EF4-FFF2-40B4-BE49-F238E27FC236}">
                <a16:creationId xmlns:a16="http://schemas.microsoft.com/office/drawing/2014/main" id="{2E4B1BEB-04FB-4DB4-881A-DABD38DBC9D2}"/>
              </a:ext>
            </a:extLst>
          </p:cNvPr>
          <p:cNvGraphicFramePr>
            <a:graphicFrameLocks noChangeAspect="1"/>
          </p:cNvGraphicFramePr>
          <p:nvPr>
            <p:extLst>
              <p:ext uri="{D42A27DB-BD31-4B8C-83A1-F6EECF244321}">
                <p14:modId xmlns:p14="http://schemas.microsoft.com/office/powerpoint/2010/main" val="3437381658"/>
              </p:ext>
            </p:extLst>
          </p:nvPr>
        </p:nvGraphicFramePr>
        <p:xfrm>
          <a:off x="4606925" y="3062288"/>
          <a:ext cx="1019175" cy="374650"/>
        </p:xfrm>
        <a:graphic>
          <a:graphicData uri="http://schemas.openxmlformats.org/presentationml/2006/ole">
            <mc:AlternateContent xmlns:mc="http://schemas.openxmlformats.org/markup-compatibility/2006">
              <mc:Choice xmlns:v="urn:schemas-microsoft-com:vml" Requires="v">
                <p:oleObj spid="_x0000_s2139" name="CS ChemDraw Drawing" r:id="rId19" imgW="1272505" imgH="464781" progId="ChemDraw.Document.6.0">
                  <p:embed/>
                </p:oleObj>
              </mc:Choice>
              <mc:Fallback>
                <p:oleObj name="CS ChemDraw Drawing" r:id="rId19" imgW="1272505" imgH="464781" progId="ChemDraw.Document.6.0">
                  <p:embed/>
                  <p:pic>
                    <p:nvPicPr>
                      <p:cNvPr id="35" name="Objeto 34">
                        <a:extLst>
                          <a:ext uri="{FF2B5EF4-FFF2-40B4-BE49-F238E27FC236}">
                            <a16:creationId xmlns:a16="http://schemas.microsoft.com/office/drawing/2014/main" id="{C62717F5-7B15-4EFD-A23C-212CE1FE62B7}"/>
                          </a:ext>
                        </a:extLst>
                      </p:cNvPr>
                      <p:cNvPicPr/>
                      <p:nvPr/>
                    </p:nvPicPr>
                    <p:blipFill>
                      <a:blip r:embed="rId20"/>
                      <a:stretch>
                        <a:fillRect/>
                      </a:stretch>
                    </p:blipFill>
                    <p:spPr>
                      <a:xfrm>
                        <a:off x="4606925" y="3062288"/>
                        <a:ext cx="1019175" cy="374650"/>
                      </a:xfrm>
                      <a:prstGeom prst="rect">
                        <a:avLst/>
                      </a:prstGeom>
                    </p:spPr>
                  </p:pic>
                </p:oleObj>
              </mc:Fallback>
            </mc:AlternateContent>
          </a:graphicData>
        </a:graphic>
      </p:graphicFrame>
      <p:sp>
        <p:nvSpPr>
          <p:cNvPr id="36" name="CaixaDeTexto 35">
            <a:extLst>
              <a:ext uri="{FF2B5EF4-FFF2-40B4-BE49-F238E27FC236}">
                <a16:creationId xmlns:a16="http://schemas.microsoft.com/office/drawing/2014/main" id="{7BFEADEE-FB81-49D8-A02D-32244FCA873B}"/>
              </a:ext>
            </a:extLst>
          </p:cNvPr>
          <p:cNvSpPr txBox="1"/>
          <p:nvPr/>
        </p:nvSpPr>
        <p:spPr>
          <a:xfrm>
            <a:off x="-66675" y="5497468"/>
            <a:ext cx="9210675" cy="553998"/>
          </a:xfrm>
          <a:prstGeom prst="rect">
            <a:avLst/>
          </a:prstGeom>
          <a:noFill/>
        </p:spPr>
        <p:txBody>
          <a:bodyPr wrap="square">
            <a:spAutoFit/>
          </a:bodyPr>
          <a:lstStyle/>
          <a:p>
            <a:pPr algn="just"/>
            <a:r>
              <a:rPr lang="pt-PT" sz="500" baseline="30000" dirty="0">
                <a:effectLst/>
                <a:ea typeface="Calibri" panose="020F0502020204030204" pitchFamily="34" charset="0"/>
                <a:cs typeface="Times New Roman" panose="02020603050405020304" pitchFamily="18" charset="0"/>
              </a:rPr>
              <a:t>1 </a:t>
            </a:r>
            <a:r>
              <a:rPr lang="pt-PT" sz="500" dirty="0">
                <a:effectLst/>
                <a:ea typeface="Calibri" panose="020F0502020204030204" pitchFamily="34" charset="0"/>
                <a:cs typeface="Times New Roman" panose="02020603050405020304" pitchFamily="18" charset="0"/>
              </a:rPr>
              <a:t>Y. Cheng, J. Brown, T.C. </a:t>
            </a:r>
            <a:r>
              <a:rPr lang="pt-PT" sz="500" dirty="0" err="1">
                <a:effectLst/>
                <a:ea typeface="Calibri" panose="020F0502020204030204" pitchFamily="34" charset="0"/>
                <a:cs typeface="Times New Roman" panose="02020603050405020304" pitchFamily="18" charset="0"/>
              </a:rPr>
              <a:t>Judd</a:t>
            </a:r>
            <a:r>
              <a:rPr lang="pt-PT" sz="500" dirty="0">
                <a:effectLst/>
                <a:ea typeface="Calibri" panose="020F0502020204030204" pitchFamily="34" charset="0"/>
                <a:cs typeface="Times New Roman" panose="02020603050405020304" pitchFamily="18" charset="0"/>
              </a:rPr>
              <a:t>, P. </a:t>
            </a:r>
            <a:r>
              <a:rPr lang="pt-PT" sz="500" dirty="0" err="1">
                <a:effectLst/>
                <a:ea typeface="Calibri" panose="020F0502020204030204" pitchFamily="34" charset="0"/>
                <a:cs typeface="Times New Roman" panose="02020603050405020304" pitchFamily="18" charset="0"/>
              </a:rPr>
              <a:t>Lopez</a:t>
            </a:r>
            <a:r>
              <a:rPr lang="pt-PT" sz="500" dirty="0">
                <a:effectLst/>
                <a:ea typeface="Calibri" panose="020F0502020204030204" pitchFamily="34" charset="0"/>
                <a:cs typeface="Times New Roman" panose="02020603050405020304" pitchFamily="18" charset="0"/>
              </a:rPr>
              <a:t>, W. </a:t>
            </a:r>
            <a:r>
              <a:rPr lang="pt-PT" sz="500" dirty="0" err="1">
                <a:effectLst/>
                <a:ea typeface="Calibri" panose="020F0502020204030204" pitchFamily="34" charset="0"/>
                <a:cs typeface="Times New Roman" panose="02020603050405020304" pitchFamily="18" charset="0"/>
              </a:rPr>
              <a:t>Qian</a:t>
            </a:r>
            <a:r>
              <a:rPr lang="pt-PT" sz="500" dirty="0">
                <a:effectLst/>
                <a:ea typeface="Calibri" panose="020F0502020204030204" pitchFamily="34" charset="0"/>
                <a:cs typeface="Times New Roman" panose="02020603050405020304" pitchFamily="18" charset="0"/>
              </a:rPr>
              <a:t>, T.S. </a:t>
            </a:r>
            <a:r>
              <a:rPr lang="pt-PT" sz="500" dirty="0" err="1">
                <a:effectLst/>
                <a:ea typeface="Calibri" panose="020F0502020204030204" pitchFamily="34" charset="0"/>
                <a:cs typeface="Times New Roman" panose="02020603050405020304" pitchFamily="18" charset="0"/>
              </a:rPr>
              <a:t>Powers</a:t>
            </a:r>
            <a:r>
              <a:rPr lang="pt-PT" sz="500" dirty="0">
                <a:effectLst/>
                <a:ea typeface="Calibri" panose="020F0502020204030204" pitchFamily="34" charset="0"/>
                <a:cs typeface="Times New Roman" panose="02020603050405020304" pitchFamily="18" charset="0"/>
              </a:rPr>
              <a:t>, J.J. </a:t>
            </a:r>
            <a:r>
              <a:rPr lang="pt-PT" sz="500" dirty="0" err="1">
                <a:effectLst/>
                <a:ea typeface="Calibri" panose="020F0502020204030204" pitchFamily="34" charset="0"/>
                <a:cs typeface="Times New Roman" panose="02020603050405020304" pitchFamily="18" charset="0"/>
              </a:rPr>
              <a:t>Chen</a:t>
            </a:r>
            <a:r>
              <a:rPr lang="pt-PT" sz="500" dirty="0">
                <a:effectLst/>
                <a:ea typeface="Calibri" panose="020F0502020204030204" pitchFamily="34" charset="0"/>
                <a:cs typeface="Times New Roman" panose="02020603050405020304" pitchFamily="18" charset="0"/>
              </a:rPr>
              <a:t>, M.D. </a:t>
            </a:r>
            <a:r>
              <a:rPr lang="pt-PT" sz="500" dirty="0" err="1">
                <a:effectLst/>
                <a:ea typeface="Calibri" panose="020F0502020204030204" pitchFamily="34" charset="0"/>
                <a:cs typeface="Times New Roman" panose="02020603050405020304" pitchFamily="18" charset="0"/>
              </a:rPr>
              <a:t>Bartberger</a:t>
            </a:r>
            <a:r>
              <a:rPr lang="pt-PT" sz="500" dirty="0">
                <a:effectLst/>
                <a:ea typeface="Calibri" panose="020F0502020204030204" pitchFamily="34" charset="0"/>
                <a:cs typeface="Times New Roman" panose="02020603050405020304" pitchFamily="18" charset="0"/>
              </a:rPr>
              <a:t>, K. </a:t>
            </a:r>
            <a:r>
              <a:rPr lang="pt-PT" sz="500" dirty="0" err="1">
                <a:effectLst/>
                <a:ea typeface="Calibri" panose="020F0502020204030204" pitchFamily="34" charset="0"/>
                <a:cs typeface="Times New Roman" panose="02020603050405020304" pitchFamily="18" charset="0"/>
              </a:rPr>
              <a:t>Chen</a:t>
            </a:r>
            <a:r>
              <a:rPr lang="pt-PT" sz="500" dirty="0">
                <a:effectLst/>
                <a:ea typeface="Calibri" panose="020F0502020204030204" pitchFamily="34" charset="0"/>
                <a:cs typeface="Times New Roman" panose="02020603050405020304" pitchFamily="18" charset="0"/>
              </a:rPr>
              <a:t>, R.T. </a:t>
            </a:r>
            <a:r>
              <a:rPr lang="pt-PT" sz="500" dirty="0" err="1">
                <a:effectLst/>
                <a:ea typeface="Calibri" panose="020F0502020204030204" pitchFamily="34" charset="0"/>
                <a:cs typeface="Times New Roman" panose="02020603050405020304" pitchFamily="18" charset="0"/>
              </a:rPr>
              <a:t>Dunn</a:t>
            </a:r>
            <a:r>
              <a:rPr lang="pt-PT" sz="500" dirty="0">
                <a:effectLst/>
                <a:ea typeface="Calibri" panose="020F0502020204030204" pitchFamily="34" charset="0"/>
                <a:cs typeface="Times New Roman" panose="02020603050405020304" pitchFamily="18" charset="0"/>
              </a:rPr>
              <a:t>, O. Epstein, R.T. </a:t>
            </a:r>
            <a:r>
              <a:rPr lang="pt-PT" sz="500" dirty="0" err="1">
                <a:effectLst/>
                <a:ea typeface="Calibri" panose="020F0502020204030204" pitchFamily="34" charset="0"/>
                <a:cs typeface="Times New Roman" panose="02020603050405020304" pitchFamily="18" charset="0"/>
              </a:rPr>
              <a:t>Fremeau</a:t>
            </a:r>
            <a:r>
              <a:rPr lang="pt-PT" sz="500" dirty="0">
                <a:effectLst/>
                <a:ea typeface="Calibri" panose="020F0502020204030204" pitchFamily="34" charset="0"/>
                <a:cs typeface="Times New Roman" panose="02020603050405020304" pitchFamily="18" charset="0"/>
              </a:rPr>
              <a:t>, S. </a:t>
            </a:r>
            <a:r>
              <a:rPr lang="pt-PT" sz="500" dirty="0" err="1">
                <a:effectLst/>
                <a:ea typeface="Calibri" panose="020F0502020204030204" pitchFamily="34" charset="0"/>
                <a:cs typeface="Times New Roman" panose="02020603050405020304" pitchFamily="18" charset="0"/>
              </a:rPr>
              <a:t>Harried</a:t>
            </a:r>
            <a:r>
              <a:rPr lang="pt-PT" sz="500" dirty="0">
                <a:effectLst/>
                <a:ea typeface="Calibri" panose="020F0502020204030204" pitchFamily="34" charset="0"/>
                <a:cs typeface="Times New Roman" panose="02020603050405020304" pitchFamily="18" charset="0"/>
              </a:rPr>
              <a:t>, D. </a:t>
            </a:r>
            <a:r>
              <a:rPr lang="pt-PT" sz="500" dirty="0" err="1">
                <a:effectLst/>
                <a:ea typeface="Calibri" panose="020F0502020204030204" pitchFamily="34" charset="0"/>
                <a:cs typeface="Times New Roman" panose="02020603050405020304" pitchFamily="18" charset="0"/>
              </a:rPr>
              <a:t>Hickman</a:t>
            </a:r>
            <a:r>
              <a:rPr lang="pt-PT" sz="500" dirty="0">
                <a:effectLst/>
                <a:ea typeface="Calibri" panose="020F0502020204030204" pitchFamily="34" charset="0"/>
                <a:cs typeface="Times New Roman" panose="02020603050405020304" pitchFamily="18" charset="0"/>
              </a:rPr>
              <a:t>, S.A. Hitchcock, Y. Luo, A.E. </a:t>
            </a:r>
            <a:r>
              <a:rPr lang="pt-PT" sz="500" dirty="0" err="1">
                <a:effectLst/>
                <a:ea typeface="Calibri" panose="020F0502020204030204" pitchFamily="34" charset="0"/>
                <a:cs typeface="Times New Roman" panose="02020603050405020304" pitchFamily="18" charset="0"/>
              </a:rPr>
              <a:t>Minatti</a:t>
            </a:r>
            <a:r>
              <a:rPr lang="pt-PT" sz="500" dirty="0">
                <a:effectLst/>
                <a:ea typeface="Calibri" panose="020F0502020204030204" pitchFamily="34" charset="0"/>
                <a:cs typeface="Times New Roman" panose="02020603050405020304" pitchFamily="18" charset="0"/>
              </a:rPr>
              <a:t>, V.F. Patel, H.M. Vargas, R.C. </a:t>
            </a:r>
            <a:r>
              <a:rPr lang="pt-PT" sz="500" dirty="0" err="1">
                <a:effectLst/>
                <a:ea typeface="Calibri" panose="020F0502020204030204" pitchFamily="34" charset="0"/>
                <a:cs typeface="Times New Roman" panose="02020603050405020304" pitchFamily="18" charset="0"/>
              </a:rPr>
              <a:t>Wahl</a:t>
            </a:r>
            <a:r>
              <a:rPr lang="pt-PT" sz="500" dirty="0">
                <a:effectLst/>
                <a:ea typeface="Calibri" panose="020F0502020204030204" pitchFamily="34" charset="0"/>
                <a:cs typeface="Times New Roman" panose="02020603050405020304" pitchFamily="18" charset="0"/>
              </a:rPr>
              <a:t>, M.M. Weiss, P.H. Wen, R.D. </a:t>
            </a:r>
            <a:r>
              <a:rPr lang="pt-PT" sz="500" dirty="0" err="1">
                <a:effectLst/>
                <a:ea typeface="Calibri" panose="020F0502020204030204" pitchFamily="34" charset="0"/>
                <a:cs typeface="Times New Roman" panose="02020603050405020304" pitchFamily="18" charset="0"/>
              </a:rPr>
              <a:t>White</a:t>
            </a:r>
            <a:r>
              <a:rPr lang="pt-PT" sz="500" dirty="0">
                <a:effectLst/>
                <a:ea typeface="Calibri" panose="020F0502020204030204" pitchFamily="34" charset="0"/>
                <a:cs typeface="Times New Roman" panose="02020603050405020304" pitchFamily="18" charset="0"/>
              </a:rPr>
              <a:t>, D.A. </a:t>
            </a:r>
            <a:r>
              <a:rPr lang="pt-PT" sz="500" dirty="0" err="1">
                <a:effectLst/>
                <a:ea typeface="Calibri" panose="020F0502020204030204" pitchFamily="34" charset="0"/>
                <a:cs typeface="Times New Roman" panose="02020603050405020304" pitchFamily="18" charset="0"/>
              </a:rPr>
              <a:t>Whittington</a:t>
            </a:r>
            <a:r>
              <a:rPr lang="pt-PT" sz="500" dirty="0">
                <a:effectLst/>
                <a:ea typeface="Calibri" panose="020F0502020204030204" pitchFamily="34" charset="0"/>
                <a:cs typeface="Times New Roman" panose="02020603050405020304" pitchFamily="18" charset="0"/>
              </a:rPr>
              <a:t>, X.M. </a:t>
            </a:r>
            <a:r>
              <a:rPr lang="pt-PT" sz="500" dirty="0" err="1">
                <a:effectLst/>
                <a:ea typeface="Calibri" panose="020F0502020204030204" pitchFamily="34" charset="0"/>
                <a:cs typeface="Times New Roman" panose="02020603050405020304" pitchFamily="18" charset="0"/>
              </a:rPr>
              <a:t>Zheng</a:t>
            </a:r>
            <a:r>
              <a:rPr lang="pt-PT" sz="500" dirty="0">
                <a:effectLst/>
                <a:ea typeface="Calibri" panose="020F0502020204030204" pitchFamily="34" charset="0"/>
                <a:cs typeface="Times New Roman" panose="02020603050405020304" pitchFamily="18" charset="0"/>
              </a:rPr>
              <a:t>, S. </a:t>
            </a:r>
            <a:r>
              <a:rPr lang="pt-PT" sz="500" dirty="0" err="1">
                <a:effectLst/>
                <a:ea typeface="Calibri" panose="020F0502020204030204" pitchFamily="34" charset="0"/>
                <a:cs typeface="Times New Roman" panose="02020603050405020304" pitchFamily="18" charset="0"/>
              </a:rPr>
              <a:t>Wood</a:t>
            </a:r>
            <a:r>
              <a:rPr lang="pt-PT" sz="500" dirty="0">
                <a:effectLst/>
                <a:ea typeface="Calibri" panose="020F0502020204030204" pitchFamily="34" charset="0"/>
                <a:cs typeface="Times New Roman" panose="02020603050405020304" pitchFamily="18" charset="0"/>
              </a:rPr>
              <a:t>, </a:t>
            </a:r>
            <a:r>
              <a:rPr lang="pt-PT" sz="500" dirty="0" err="1">
                <a:effectLst/>
                <a:ea typeface="Calibri" panose="020F0502020204030204" pitchFamily="34" charset="0"/>
                <a:cs typeface="Times New Roman" panose="02020603050405020304" pitchFamily="18" charset="0"/>
              </a:rPr>
              <a:t>An</a:t>
            </a:r>
            <a:r>
              <a:rPr lang="pt-PT" sz="500" dirty="0">
                <a:effectLst/>
                <a:ea typeface="Calibri" panose="020F0502020204030204" pitchFamily="34" charset="0"/>
                <a:cs typeface="Times New Roman" panose="02020603050405020304" pitchFamily="18" charset="0"/>
              </a:rPr>
              <a:t> </a:t>
            </a:r>
            <a:r>
              <a:rPr lang="pt-PT" sz="500" dirty="0" err="1">
                <a:effectLst/>
                <a:ea typeface="Calibri" panose="020F0502020204030204" pitchFamily="34" charset="0"/>
                <a:cs typeface="Times New Roman" panose="02020603050405020304" pitchFamily="18" charset="0"/>
              </a:rPr>
              <a:t>Orally</a:t>
            </a:r>
            <a:r>
              <a:rPr lang="pt-PT" sz="500" dirty="0">
                <a:effectLst/>
                <a:ea typeface="Calibri" panose="020F0502020204030204" pitchFamily="34" charset="0"/>
                <a:cs typeface="Times New Roman" panose="02020603050405020304" pitchFamily="18" charset="0"/>
              </a:rPr>
              <a:t> </a:t>
            </a:r>
            <a:r>
              <a:rPr lang="pt-PT" sz="500" dirty="0" err="1">
                <a:effectLst/>
                <a:ea typeface="Calibri" panose="020F0502020204030204" pitchFamily="34" charset="0"/>
                <a:cs typeface="Times New Roman" panose="02020603050405020304" pitchFamily="18" charset="0"/>
              </a:rPr>
              <a:t>Available</a:t>
            </a:r>
            <a:r>
              <a:rPr lang="pt-PT" sz="500" dirty="0">
                <a:effectLst/>
                <a:ea typeface="Calibri" panose="020F0502020204030204" pitchFamily="34" charset="0"/>
                <a:cs typeface="Times New Roman" panose="02020603050405020304" pitchFamily="18" charset="0"/>
              </a:rPr>
              <a:t> BACE1 </a:t>
            </a:r>
            <a:r>
              <a:rPr lang="pt-PT" sz="500" dirty="0" err="1">
                <a:effectLst/>
                <a:ea typeface="Calibri" panose="020F0502020204030204" pitchFamily="34" charset="0"/>
                <a:cs typeface="Times New Roman" panose="02020603050405020304" pitchFamily="18" charset="0"/>
              </a:rPr>
              <a:t>Inhibitor</a:t>
            </a:r>
            <a:r>
              <a:rPr lang="pt-PT" sz="500" dirty="0">
                <a:effectLst/>
                <a:ea typeface="Calibri" panose="020F0502020204030204" pitchFamily="34" charset="0"/>
                <a:cs typeface="Times New Roman" panose="02020603050405020304" pitchFamily="18" charset="0"/>
              </a:rPr>
              <a:t> </a:t>
            </a:r>
            <a:r>
              <a:rPr lang="pt-PT" sz="500" dirty="0" err="1">
                <a:effectLst/>
                <a:ea typeface="Calibri" panose="020F0502020204030204" pitchFamily="34" charset="0"/>
                <a:cs typeface="Times New Roman" panose="02020603050405020304" pitchFamily="18" charset="0"/>
              </a:rPr>
              <a:t>That</a:t>
            </a:r>
            <a:r>
              <a:rPr lang="pt-PT" sz="500" dirty="0">
                <a:effectLst/>
                <a:ea typeface="Calibri" panose="020F0502020204030204" pitchFamily="34" charset="0"/>
                <a:cs typeface="Times New Roman" panose="02020603050405020304" pitchFamily="18" charset="0"/>
              </a:rPr>
              <a:t> </a:t>
            </a:r>
            <a:r>
              <a:rPr lang="pt-PT" sz="500" dirty="0" err="1">
                <a:effectLst/>
                <a:ea typeface="Calibri" panose="020F0502020204030204" pitchFamily="34" charset="0"/>
                <a:cs typeface="Times New Roman" panose="02020603050405020304" pitchFamily="18" charset="0"/>
              </a:rPr>
              <a:t>Affords</a:t>
            </a:r>
            <a:r>
              <a:rPr lang="pt-PT" sz="500" dirty="0">
                <a:effectLst/>
                <a:ea typeface="Calibri" panose="020F0502020204030204" pitchFamily="34" charset="0"/>
                <a:cs typeface="Times New Roman" panose="02020603050405020304" pitchFamily="18" charset="0"/>
              </a:rPr>
              <a:t> </a:t>
            </a:r>
            <a:r>
              <a:rPr lang="pt-PT" sz="500" dirty="0" err="1">
                <a:effectLst/>
                <a:ea typeface="Calibri" panose="020F0502020204030204" pitchFamily="34" charset="0"/>
                <a:cs typeface="Times New Roman" panose="02020603050405020304" pitchFamily="18" charset="0"/>
              </a:rPr>
              <a:t>Robust</a:t>
            </a:r>
            <a:r>
              <a:rPr lang="pt-PT" sz="500" dirty="0">
                <a:effectLst/>
                <a:ea typeface="Calibri" panose="020F0502020204030204" pitchFamily="34" charset="0"/>
                <a:cs typeface="Times New Roman" panose="02020603050405020304" pitchFamily="18" charset="0"/>
              </a:rPr>
              <a:t> CNS Aβ </a:t>
            </a:r>
            <a:r>
              <a:rPr lang="pt-PT" sz="500" dirty="0" err="1">
                <a:effectLst/>
                <a:ea typeface="Calibri" panose="020F0502020204030204" pitchFamily="34" charset="0"/>
                <a:cs typeface="Times New Roman" panose="02020603050405020304" pitchFamily="18" charset="0"/>
              </a:rPr>
              <a:t>Reduction</a:t>
            </a:r>
            <a:r>
              <a:rPr lang="pt-PT" sz="500" dirty="0">
                <a:effectLst/>
                <a:ea typeface="Calibri" panose="020F0502020204030204" pitchFamily="34" charset="0"/>
                <a:cs typeface="Times New Roman" panose="02020603050405020304" pitchFamily="18" charset="0"/>
              </a:rPr>
              <a:t> </a:t>
            </a:r>
            <a:r>
              <a:rPr lang="pt-PT" sz="500" dirty="0" err="1">
                <a:effectLst/>
                <a:ea typeface="Calibri" panose="020F0502020204030204" pitchFamily="34" charset="0"/>
                <a:cs typeface="Times New Roman" panose="02020603050405020304" pitchFamily="18" charset="0"/>
              </a:rPr>
              <a:t>without</a:t>
            </a:r>
            <a:r>
              <a:rPr lang="pt-PT" sz="500" dirty="0">
                <a:effectLst/>
                <a:ea typeface="Calibri" panose="020F0502020204030204" pitchFamily="34" charset="0"/>
                <a:cs typeface="Times New Roman" panose="02020603050405020304" pitchFamily="18" charset="0"/>
              </a:rPr>
              <a:t> Cardiovascular </a:t>
            </a:r>
            <a:r>
              <a:rPr lang="pt-PT" sz="500" dirty="0" err="1">
                <a:effectLst/>
                <a:ea typeface="Calibri" panose="020F0502020204030204" pitchFamily="34" charset="0"/>
                <a:cs typeface="Times New Roman" panose="02020603050405020304" pitchFamily="18" charset="0"/>
              </a:rPr>
              <a:t>Liabilities</a:t>
            </a:r>
            <a:r>
              <a:rPr lang="pt-PT" sz="500" dirty="0">
                <a:effectLst/>
                <a:ea typeface="Calibri" panose="020F0502020204030204" pitchFamily="34" charset="0"/>
                <a:cs typeface="Times New Roman" panose="02020603050405020304" pitchFamily="18" charset="0"/>
              </a:rPr>
              <a:t>, ACS Medicinal </a:t>
            </a:r>
            <a:r>
              <a:rPr lang="pt-PT" sz="500" dirty="0" err="1">
                <a:effectLst/>
                <a:ea typeface="Calibri" panose="020F0502020204030204" pitchFamily="34" charset="0"/>
                <a:cs typeface="Times New Roman" panose="02020603050405020304" pitchFamily="18" charset="0"/>
              </a:rPr>
              <a:t>Chemistry</a:t>
            </a:r>
            <a:r>
              <a:rPr lang="pt-PT" sz="500" dirty="0">
                <a:effectLst/>
                <a:ea typeface="Calibri" panose="020F0502020204030204" pitchFamily="34" charset="0"/>
                <a:cs typeface="Times New Roman" panose="02020603050405020304" pitchFamily="18" charset="0"/>
              </a:rPr>
              <a:t> </a:t>
            </a:r>
            <a:r>
              <a:rPr lang="pt-PT" sz="500" dirty="0" err="1">
                <a:effectLst/>
                <a:ea typeface="Calibri" panose="020F0502020204030204" pitchFamily="34" charset="0"/>
                <a:cs typeface="Times New Roman" panose="02020603050405020304" pitchFamily="18" charset="0"/>
              </a:rPr>
              <a:t>Letters</a:t>
            </a:r>
            <a:r>
              <a:rPr lang="pt-PT" sz="500" dirty="0">
                <a:effectLst/>
                <a:ea typeface="Calibri" panose="020F0502020204030204" pitchFamily="34" charset="0"/>
                <a:cs typeface="Times New Roman" panose="02020603050405020304" pitchFamily="18" charset="0"/>
              </a:rPr>
              <a:t>, 6 (2015) 210-215.</a:t>
            </a:r>
          </a:p>
          <a:p>
            <a:pPr algn="just"/>
            <a:r>
              <a:rPr lang="pt-PT" sz="500" baseline="30000" dirty="0">
                <a:effectLst/>
                <a:ea typeface="Calibri" panose="020F0502020204030204" pitchFamily="34" charset="0"/>
                <a:cs typeface="Times New Roman" panose="02020603050405020304" pitchFamily="18" charset="0"/>
              </a:rPr>
              <a:t>2 </a:t>
            </a:r>
            <a:r>
              <a:rPr lang="pt-PT" sz="500" dirty="0">
                <a:effectLst/>
                <a:ea typeface="Calibri" panose="020F0502020204030204" pitchFamily="34" charset="0"/>
                <a:cs typeface="Times New Roman" panose="02020603050405020304" pitchFamily="18" charset="0"/>
              </a:rPr>
              <a:t>D.S. Weinstein, H. Gong, A.M. </a:t>
            </a:r>
            <a:r>
              <a:rPr lang="pt-PT" sz="500" dirty="0" err="1">
                <a:effectLst/>
                <a:ea typeface="Calibri" panose="020F0502020204030204" pitchFamily="34" charset="0"/>
                <a:cs typeface="Times New Roman" panose="02020603050405020304" pitchFamily="18" charset="0"/>
              </a:rPr>
              <a:t>Doweyko</a:t>
            </a:r>
            <a:r>
              <a:rPr lang="pt-PT" sz="500" dirty="0">
                <a:effectLst/>
                <a:ea typeface="Calibri" panose="020F0502020204030204" pitchFamily="34" charset="0"/>
                <a:cs typeface="Times New Roman" panose="02020603050405020304" pitchFamily="18" charset="0"/>
              </a:rPr>
              <a:t>, M. Cunningham, S. </a:t>
            </a:r>
            <a:r>
              <a:rPr lang="pt-PT" sz="500" dirty="0" err="1">
                <a:effectLst/>
                <a:ea typeface="Calibri" panose="020F0502020204030204" pitchFamily="34" charset="0"/>
                <a:cs typeface="Times New Roman" panose="02020603050405020304" pitchFamily="18" charset="0"/>
              </a:rPr>
              <a:t>Habte</a:t>
            </a:r>
            <a:r>
              <a:rPr lang="pt-PT" sz="500" dirty="0">
                <a:effectLst/>
                <a:ea typeface="Calibri" panose="020F0502020204030204" pitchFamily="34" charset="0"/>
                <a:cs typeface="Times New Roman" panose="02020603050405020304" pitchFamily="18" charset="0"/>
              </a:rPr>
              <a:t>, J.H. Wang, D.A. </a:t>
            </a:r>
            <a:r>
              <a:rPr lang="pt-PT" sz="500" dirty="0" err="1">
                <a:effectLst/>
                <a:ea typeface="Calibri" panose="020F0502020204030204" pitchFamily="34" charset="0"/>
                <a:cs typeface="Times New Roman" panose="02020603050405020304" pitchFamily="18" charset="0"/>
              </a:rPr>
              <a:t>Holloway</a:t>
            </a:r>
            <a:r>
              <a:rPr lang="pt-PT" sz="500" dirty="0">
                <a:effectLst/>
                <a:ea typeface="Calibri" panose="020F0502020204030204" pitchFamily="34" charset="0"/>
                <a:cs typeface="Times New Roman" panose="02020603050405020304" pitchFamily="18" charset="0"/>
              </a:rPr>
              <a:t>, C. </a:t>
            </a:r>
            <a:r>
              <a:rPr lang="pt-PT" sz="500" dirty="0" err="1">
                <a:effectLst/>
                <a:ea typeface="Calibri" panose="020F0502020204030204" pitchFamily="34" charset="0"/>
                <a:cs typeface="Times New Roman" panose="02020603050405020304" pitchFamily="18" charset="0"/>
              </a:rPr>
              <a:t>Burke</a:t>
            </a:r>
            <a:r>
              <a:rPr lang="pt-PT" sz="500" dirty="0">
                <a:effectLst/>
                <a:ea typeface="Calibri" panose="020F0502020204030204" pitchFamily="34" charset="0"/>
                <a:cs typeface="Times New Roman" panose="02020603050405020304" pitchFamily="18" charset="0"/>
              </a:rPr>
              <a:t>, L. Gao, V. Guarino, J. </a:t>
            </a:r>
            <a:r>
              <a:rPr lang="pt-PT" sz="500" dirty="0" err="1">
                <a:effectLst/>
                <a:ea typeface="Calibri" panose="020F0502020204030204" pitchFamily="34" charset="0"/>
                <a:cs typeface="Times New Roman" panose="02020603050405020304" pitchFamily="18" charset="0"/>
              </a:rPr>
              <a:t>Carman</a:t>
            </a:r>
            <a:r>
              <a:rPr lang="pt-PT" sz="500" dirty="0">
                <a:effectLst/>
                <a:ea typeface="Calibri" panose="020F0502020204030204" pitchFamily="34" charset="0"/>
                <a:cs typeface="Times New Roman" panose="02020603050405020304" pitchFamily="18" charset="0"/>
              </a:rPr>
              <a:t>, J.E. </a:t>
            </a:r>
            <a:r>
              <a:rPr lang="pt-PT" sz="500" dirty="0" err="1">
                <a:effectLst/>
                <a:ea typeface="Calibri" panose="020F0502020204030204" pitchFamily="34" charset="0"/>
                <a:cs typeface="Times New Roman" panose="02020603050405020304" pitchFamily="18" charset="0"/>
              </a:rPr>
              <a:t>Somerville</a:t>
            </a:r>
            <a:r>
              <a:rPr lang="pt-PT" sz="500" dirty="0">
                <a:effectLst/>
                <a:ea typeface="Calibri" panose="020F0502020204030204" pitchFamily="34" charset="0"/>
                <a:cs typeface="Times New Roman" panose="02020603050405020304" pitchFamily="18" charset="0"/>
              </a:rPr>
              <a:t>, D. </a:t>
            </a:r>
            <a:r>
              <a:rPr lang="pt-PT" sz="500" dirty="0" err="1">
                <a:effectLst/>
                <a:ea typeface="Calibri" panose="020F0502020204030204" pitchFamily="34" charset="0"/>
                <a:cs typeface="Times New Roman" panose="02020603050405020304" pitchFamily="18" charset="0"/>
              </a:rPr>
              <a:t>Shuster</a:t>
            </a:r>
            <a:r>
              <a:rPr lang="pt-PT" sz="500" dirty="0">
                <a:effectLst/>
                <a:ea typeface="Calibri" panose="020F0502020204030204" pitchFamily="34" charset="0"/>
                <a:cs typeface="Times New Roman" panose="02020603050405020304" pitchFamily="18" charset="0"/>
              </a:rPr>
              <a:t>, L. Salter-Cid, J.H. </a:t>
            </a:r>
            <a:r>
              <a:rPr lang="pt-PT" sz="500" dirty="0" err="1">
                <a:effectLst/>
                <a:ea typeface="Calibri" panose="020F0502020204030204" pitchFamily="34" charset="0"/>
                <a:cs typeface="Times New Roman" panose="02020603050405020304" pitchFamily="18" charset="0"/>
              </a:rPr>
              <a:t>Dodd</a:t>
            </a:r>
            <a:r>
              <a:rPr lang="pt-PT" sz="500" dirty="0">
                <a:effectLst/>
                <a:ea typeface="Calibri" panose="020F0502020204030204" pitchFamily="34" charset="0"/>
                <a:cs typeface="Times New Roman" panose="02020603050405020304" pitchFamily="18" charset="0"/>
              </a:rPr>
              <a:t>, S.G. </a:t>
            </a:r>
            <a:r>
              <a:rPr lang="pt-PT" sz="500" dirty="0" err="1">
                <a:effectLst/>
                <a:ea typeface="Calibri" panose="020F0502020204030204" pitchFamily="34" charset="0"/>
                <a:cs typeface="Times New Roman" panose="02020603050405020304" pitchFamily="18" charset="0"/>
              </a:rPr>
              <a:t>Nadler</a:t>
            </a:r>
            <a:r>
              <a:rPr lang="pt-PT" sz="500" dirty="0">
                <a:effectLst/>
                <a:ea typeface="Calibri" panose="020F0502020204030204" pitchFamily="34" charset="0"/>
                <a:cs typeface="Times New Roman" panose="02020603050405020304" pitchFamily="18" charset="0"/>
              </a:rPr>
              <a:t>, J.C. </a:t>
            </a:r>
            <a:r>
              <a:rPr lang="pt-PT" sz="500" dirty="0" err="1">
                <a:effectLst/>
                <a:ea typeface="Calibri" panose="020F0502020204030204" pitchFamily="34" charset="0"/>
                <a:cs typeface="Times New Roman" panose="02020603050405020304" pitchFamily="18" charset="0"/>
              </a:rPr>
              <a:t>Barrish</a:t>
            </a:r>
            <a:r>
              <a:rPr lang="pt-PT" sz="500" dirty="0">
                <a:effectLst/>
                <a:ea typeface="Calibri" panose="020F0502020204030204" pitchFamily="34" charset="0"/>
                <a:cs typeface="Times New Roman" panose="02020603050405020304" pitchFamily="18" charset="0"/>
              </a:rPr>
              <a:t>, Azaxanthene </a:t>
            </a:r>
            <a:r>
              <a:rPr lang="pt-PT" sz="500" dirty="0" err="1">
                <a:effectLst/>
                <a:ea typeface="Calibri" panose="020F0502020204030204" pitchFamily="34" charset="0"/>
                <a:cs typeface="Times New Roman" panose="02020603050405020304" pitchFamily="18" charset="0"/>
              </a:rPr>
              <a:t>Based</a:t>
            </a:r>
            <a:r>
              <a:rPr lang="pt-PT" sz="500" dirty="0">
                <a:effectLst/>
                <a:ea typeface="Calibri" panose="020F0502020204030204" pitchFamily="34" charset="0"/>
                <a:cs typeface="Times New Roman" panose="02020603050405020304" pitchFamily="18" charset="0"/>
              </a:rPr>
              <a:t> </a:t>
            </a:r>
            <a:r>
              <a:rPr lang="pt-PT" sz="500" dirty="0" err="1">
                <a:effectLst/>
                <a:ea typeface="Calibri" panose="020F0502020204030204" pitchFamily="34" charset="0"/>
                <a:cs typeface="Times New Roman" panose="02020603050405020304" pitchFamily="18" charset="0"/>
              </a:rPr>
              <a:t>Selective</a:t>
            </a:r>
            <a:r>
              <a:rPr lang="pt-PT" sz="500" dirty="0">
                <a:effectLst/>
                <a:ea typeface="Calibri" panose="020F0502020204030204" pitchFamily="34" charset="0"/>
                <a:cs typeface="Times New Roman" panose="02020603050405020304" pitchFamily="18" charset="0"/>
              </a:rPr>
              <a:t> </a:t>
            </a:r>
            <a:r>
              <a:rPr lang="pt-PT" sz="500" dirty="0" err="1">
                <a:effectLst/>
                <a:ea typeface="Calibri" panose="020F0502020204030204" pitchFamily="34" charset="0"/>
                <a:cs typeface="Times New Roman" panose="02020603050405020304" pitchFamily="18" charset="0"/>
              </a:rPr>
              <a:t>Glucocorticoid</a:t>
            </a:r>
            <a:r>
              <a:rPr lang="pt-PT" sz="500" dirty="0">
                <a:effectLst/>
                <a:ea typeface="Calibri" panose="020F0502020204030204" pitchFamily="34" charset="0"/>
                <a:cs typeface="Times New Roman" panose="02020603050405020304" pitchFamily="18" charset="0"/>
              </a:rPr>
              <a:t> </a:t>
            </a:r>
            <a:r>
              <a:rPr lang="pt-PT" sz="500" dirty="0" err="1">
                <a:effectLst/>
                <a:ea typeface="Calibri" panose="020F0502020204030204" pitchFamily="34" charset="0"/>
                <a:cs typeface="Times New Roman" panose="02020603050405020304" pitchFamily="18" charset="0"/>
              </a:rPr>
              <a:t>Receptor</a:t>
            </a:r>
            <a:r>
              <a:rPr lang="pt-PT" sz="500" dirty="0">
                <a:effectLst/>
                <a:ea typeface="Calibri" panose="020F0502020204030204" pitchFamily="34" charset="0"/>
                <a:cs typeface="Times New Roman" panose="02020603050405020304" pitchFamily="18" charset="0"/>
              </a:rPr>
              <a:t> </a:t>
            </a:r>
            <a:r>
              <a:rPr lang="pt-PT" sz="500" dirty="0" err="1">
                <a:effectLst/>
                <a:ea typeface="Calibri" panose="020F0502020204030204" pitchFamily="34" charset="0"/>
                <a:cs typeface="Times New Roman" panose="02020603050405020304" pitchFamily="18" charset="0"/>
              </a:rPr>
              <a:t>Modulators</a:t>
            </a:r>
            <a:r>
              <a:rPr lang="pt-PT" sz="500" dirty="0">
                <a:effectLst/>
                <a:ea typeface="Calibri" panose="020F0502020204030204" pitchFamily="34" charset="0"/>
                <a:cs typeface="Times New Roman" panose="02020603050405020304" pitchFamily="18" charset="0"/>
              </a:rPr>
              <a:t>: Design, </a:t>
            </a:r>
            <a:r>
              <a:rPr lang="pt-PT" sz="500" dirty="0" err="1">
                <a:effectLst/>
                <a:ea typeface="Calibri" panose="020F0502020204030204" pitchFamily="34" charset="0"/>
                <a:cs typeface="Times New Roman" panose="02020603050405020304" pitchFamily="18" charset="0"/>
              </a:rPr>
              <a:t>Synthesis</a:t>
            </a:r>
            <a:r>
              <a:rPr lang="pt-PT" sz="500" dirty="0">
                <a:effectLst/>
                <a:ea typeface="Calibri" panose="020F0502020204030204" pitchFamily="34" charset="0"/>
                <a:cs typeface="Times New Roman" panose="02020603050405020304" pitchFamily="18" charset="0"/>
              </a:rPr>
              <a:t>, </a:t>
            </a:r>
            <a:r>
              <a:rPr lang="pt-PT" sz="500" dirty="0" err="1">
                <a:effectLst/>
                <a:ea typeface="Calibri" panose="020F0502020204030204" pitchFamily="34" charset="0"/>
                <a:cs typeface="Times New Roman" panose="02020603050405020304" pitchFamily="18" charset="0"/>
              </a:rPr>
              <a:t>and</a:t>
            </a:r>
            <a:r>
              <a:rPr lang="pt-PT" sz="500" dirty="0">
                <a:effectLst/>
                <a:ea typeface="Calibri" panose="020F0502020204030204" pitchFamily="34" charset="0"/>
                <a:cs typeface="Times New Roman" panose="02020603050405020304" pitchFamily="18" charset="0"/>
              </a:rPr>
              <a:t> </a:t>
            </a:r>
            <a:r>
              <a:rPr lang="pt-PT" sz="500" dirty="0" err="1">
                <a:effectLst/>
                <a:ea typeface="Calibri" panose="020F0502020204030204" pitchFamily="34" charset="0"/>
                <a:cs typeface="Times New Roman" panose="02020603050405020304" pitchFamily="18" charset="0"/>
              </a:rPr>
              <a:t>Pharmacological</a:t>
            </a:r>
            <a:r>
              <a:rPr lang="pt-PT" sz="500" dirty="0">
                <a:effectLst/>
                <a:ea typeface="Calibri" panose="020F0502020204030204" pitchFamily="34" charset="0"/>
                <a:cs typeface="Times New Roman" panose="02020603050405020304" pitchFamily="18" charset="0"/>
              </a:rPr>
              <a:t> </a:t>
            </a:r>
            <a:r>
              <a:rPr lang="pt-PT" sz="500" dirty="0" err="1">
                <a:effectLst/>
                <a:ea typeface="Calibri" panose="020F0502020204030204" pitchFamily="34" charset="0"/>
                <a:cs typeface="Times New Roman" panose="02020603050405020304" pitchFamily="18" charset="0"/>
              </a:rPr>
              <a:t>Evaluation</a:t>
            </a:r>
            <a:r>
              <a:rPr lang="pt-PT" sz="500" dirty="0">
                <a:effectLst/>
                <a:ea typeface="Calibri" panose="020F0502020204030204" pitchFamily="34" charset="0"/>
                <a:cs typeface="Times New Roman" panose="02020603050405020304" pitchFamily="18" charset="0"/>
              </a:rPr>
              <a:t> </a:t>
            </a:r>
            <a:r>
              <a:rPr lang="pt-PT" sz="500" dirty="0" err="1">
                <a:effectLst/>
                <a:ea typeface="Calibri" panose="020F0502020204030204" pitchFamily="34" charset="0"/>
                <a:cs typeface="Times New Roman" panose="02020603050405020304" pitchFamily="18" charset="0"/>
              </a:rPr>
              <a:t>of</a:t>
            </a:r>
            <a:r>
              <a:rPr lang="pt-PT" sz="500" dirty="0">
                <a:effectLst/>
                <a:ea typeface="Calibri" panose="020F0502020204030204" pitchFamily="34" charset="0"/>
                <a:cs typeface="Times New Roman" panose="02020603050405020304" pitchFamily="18" charset="0"/>
              </a:rPr>
              <a:t> (S)-4-(5-(1-((1,3,4-Thiadiazol-2-yl)</a:t>
            </a:r>
            <a:r>
              <a:rPr lang="pt-PT" sz="500" dirty="0" err="1">
                <a:effectLst/>
                <a:ea typeface="Calibri" panose="020F0502020204030204" pitchFamily="34" charset="0"/>
                <a:cs typeface="Times New Roman" panose="02020603050405020304" pitchFamily="18" charset="0"/>
              </a:rPr>
              <a:t>amino</a:t>
            </a:r>
            <a:r>
              <a:rPr lang="pt-PT" sz="500" dirty="0">
                <a:effectLst/>
                <a:ea typeface="Calibri" panose="020F0502020204030204" pitchFamily="34" charset="0"/>
                <a:cs typeface="Times New Roman" panose="02020603050405020304" pitchFamily="18" charset="0"/>
              </a:rPr>
              <a:t>)-2-methyl-1-oxopropan-2-yl)-5H-chromeno[2,3-b]pyridin-2-yl)-2-fluoro-N,N-dimethylbenzamide (BMS-776532) </a:t>
            </a:r>
            <a:r>
              <a:rPr lang="pt-PT" sz="500" dirty="0" err="1">
                <a:effectLst/>
                <a:ea typeface="Calibri" panose="020F0502020204030204" pitchFamily="34" charset="0"/>
                <a:cs typeface="Times New Roman" panose="02020603050405020304" pitchFamily="18" charset="0"/>
              </a:rPr>
              <a:t>and</a:t>
            </a:r>
            <a:r>
              <a:rPr lang="pt-PT" sz="500" dirty="0">
                <a:effectLst/>
                <a:ea typeface="Calibri" panose="020F0502020204030204" pitchFamily="34" charset="0"/>
                <a:cs typeface="Times New Roman" panose="02020603050405020304" pitchFamily="18" charset="0"/>
              </a:rPr>
              <a:t> </a:t>
            </a:r>
            <a:r>
              <a:rPr lang="pt-PT" sz="500" dirty="0" err="1">
                <a:effectLst/>
                <a:ea typeface="Calibri" panose="020F0502020204030204" pitchFamily="34" charset="0"/>
                <a:cs typeface="Times New Roman" panose="02020603050405020304" pitchFamily="18" charset="0"/>
              </a:rPr>
              <a:t>Its</a:t>
            </a:r>
            <a:r>
              <a:rPr lang="pt-PT" sz="500" dirty="0">
                <a:effectLst/>
                <a:ea typeface="Calibri" panose="020F0502020204030204" pitchFamily="34" charset="0"/>
                <a:cs typeface="Times New Roman" panose="02020603050405020304" pitchFamily="18" charset="0"/>
              </a:rPr>
              <a:t> </a:t>
            </a:r>
            <a:r>
              <a:rPr lang="pt-PT" sz="500" dirty="0" err="1">
                <a:effectLst/>
                <a:ea typeface="Calibri" panose="020F0502020204030204" pitchFamily="34" charset="0"/>
                <a:cs typeface="Times New Roman" panose="02020603050405020304" pitchFamily="18" charset="0"/>
              </a:rPr>
              <a:t>Methylene</a:t>
            </a:r>
            <a:r>
              <a:rPr lang="pt-PT" sz="500" dirty="0">
                <a:effectLst/>
                <a:ea typeface="Calibri" panose="020F0502020204030204" pitchFamily="34" charset="0"/>
                <a:cs typeface="Times New Roman" panose="02020603050405020304" pitchFamily="18" charset="0"/>
              </a:rPr>
              <a:t> Homologue (BMS-791826), </a:t>
            </a:r>
            <a:r>
              <a:rPr lang="pt-PT" sz="500" dirty="0" err="1">
                <a:effectLst/>
                <a:ea typeface="Calibri" panose="020F0502020204030204" pitchFamily="34" charset="0"/>
                <a:cs typeface="Times New Roman" panose="02020603050405020304" pitchFamily="18" charset="0"/>
              </a:rPr>
              <a:t>Journal</a:t>
            </a:r>
            <a:r>
              <a:rPr lang="pt-PT" sz="500" dirty="0">
                <a:effectLst/>
                <a:ea typeface="Calibri" panose="020F0502020204030204" pitchFamily="34" charset="0"/>
                <a:cs typeface="Times New Roman" panose="02020603050405020304" pitchFamily="18" charset="0"/>
              </a:rPr>
              <a:t> </a:t>
            </a:r>
            <a:r>
              <a:rPr lang="pt-PT" sz="500" dirty="0" err="1">
                <a:effectLst/>
                <a:ea typeface="Calibri" panose="020F0502020204030204" pitchFamily="34" charset="0"/>
                <a:cs typeface="Times New Roman" panose="02020603050405020304" pitchFamily="18" charset="0"/>
              </a:rPr>
              <a:t>of</a:t>
            </a:r>
            <a:r>
              <a:rPr lang="pt-PT" sz="500" dirty="0">
                <a:effectLst/>
                <a:ea typeface="Calibri" panose="020F0502020204030204" pitchFamily="34" charset="0"/>
                <a:cs typeface="Times New Roman" panose="02020603050405020304" pitchFamily="18" charset="0"/>
              </a:rPr>
              <a:t> Medicinal </a:t>
            </a:r>
            <a:r>
              <a:rPr lang="pt-PT" sz="500" dirty="0" err="1">
                <a:effectLst/>
                <a:ea typeface="Calibri" panose="020F0502020204030204" pitchFamily="34" charset="0"/>
                <a:cs typeface="Times New Roman" panose="02020603050405020304" pitchFamily="18" charset="0"/>
              </a:rPr>
              <a:t>Chemistry</a:t>
            </a:r>
            <a:r>
              <a:rPr lang="pt-PT" sz="500" dirty="0">
                <a:effectLst/>
                <a:ea typeface="Calibri" panose="020F0502020204030204" pitchFamily="34" charset="0"/>
                <a:cs typeface="Times New Roman" panose="02020603050405020304" pitchFamily="18" charset="0"/>
              </a:rPr>
              <a:t>, 54 (2011) 7318-7333.</a:t>
            </a:r>
          </a:p>
          <a:p>
            <a:pPr algn="just"/>
            <a:r>
              <a:rPr lang="pt-PT" sz="500" baseline="30000" dirty="0"/>
              <a:t>3 </a:t>
            </a:r>
            <a:r>
              <a:rPr lang="pt-PT" sz="500" dirty="0"/>
              <a:t>Y. </a:t>
            </a:r>
            <a:r>
              <a:rPr lang="pt-PT" sz="500" dirty="0" err="1"/>
              <a:t>Kwon</a:t>
            </a:r>
            <a:r>
              <a:rPr lang="pt-PT" sz="500" dirty="0"/>
              <a:t>, P. </a:t>
            </a:r>
            <a:r>
              <a:rPr lang="pt-PT" sz="500" dirty="0" err="1"/>
              <a:t>Song</a:t>
            </a:r>
            <a:r>
              <a:rPr lang="pt-PT" sz="500" dirty="0"/>
              <a:t>, J.H. </a:t>
            </a:r>
            <a:r>
              <a:rPr lang="pt-PT" sz="500" dirty="0" err="1"/>
              <a:t>Yoon</a:t>
            </a:r>
            <a:r>
              <a:rPr lang="pt-PT" sz="500" dirty="0"/>
              <a:t>, J. </a:t>
            </a:r>
            <a:r>
              <a:rPr lang="pt-PT" sz="500" dirty="0" err="1"/>
              <a:t>Ghim</a:t>
            </a:r>
            <a:r>
              <a:rPr lang="pt-PT" sz="500" dirty="0"/>
              <a:t>, D. Kim, B. Kang, T.G. Lee, J.-A. Kim, J.-K. Choi, I.K. </a:t>
            </a:r>
            <a:r>
              <a:rPr lang="pt-PT" sz="500" dirty="0" err="1"/>
              <a:t>Youn</a:t>
            </a:r>
            <a:r>
              <a:rPr lang="pt-PT" sz="500" dirty="0"/>
              <a:t>, H.-K. Lee, S.H. </a:t>
            </a:r>
            <a:r>
              <a:rPr lang="pt-PT" sz="500" dirty="0" err="1"/>
              <a:t>Ryu</a:t>
            </a:r>
            <a:r>
              <a:rPr lang="pt-PT" sz="500" dirty="0"/>
              <a:t>, </a:t>
            </a:r>
            <a:r>
              <a:rPr lang="pt-PT" sz="500" dirty="0" err="1"/>
              <a:t>Xanthene</a:t>
            </a:r>
            <a:r>
              <a:rPr lang="pt-PT" sz="500" dirty="0"/>
              <a:t> </a:t>
            </a:r>
            <a:r>
              <a:rPr lang="pt-PT" sz="500" dirty="0" err="1"/>
              <a:t>Derivatives</a:t>
            </a:r>
            <a:r>
              <a:rPr lang="pt-PT" sz="500" dirty="0"/>
              <a:t> </a:t>
            </a:r>
            <a:r>
              <a:rPr lang="pt-PT" sz="500" dirty="0" err="1"/>
              <a:t>Increase</a:t>
            </a:r>
            <a:r>
              <a:rPr lang="pt-PT" sz="500" dirty="0"/>
              <a:t> Glucose </a:t>
            </a:r>
            <a:r>
              <a:rPr lang="pt-PT" sz="500" dirty="0" err="1"/>
              <a:t>Utilization</a:t>
            </a:r>
            <a:r>
              <a:rPr lang="pt-PT" sz="500" dirty="0"/>
              <a:t> </a:t>
            </a:r>
            <a:r>
              <a:rPr lang="pt-PT" sz="500" dirty="0" err="1"/>
              <a:t>through</a:t>
            </a:r>
            <a:r>
              <a:rPr lang="pt-PT" sz="500" dirty="0"/>
              <a:t> </a:t>
            </a:r>
            <a:r>
              <a:rPr lang="pt-PT" sz="500" dirty="0" err="1"/>
              <a:t>Activation</a:t>
            </a:r>
            <a:r>
              <a:rPr lang="pt-PT" sz="500" dirty="0"/>
              <a:t> </a:t>
            </a:r>
            <a:r>
              <a:rPr lang="pt-PT" sz="500" dirty="0" err="1"/>
              <a:t>of</a:t>
            </a:r>
            <a:r>
              <a:rPr lang="pt-PT" sz="500" dirty="0"/>
              <a:t> LKB1-Dependent AMP-</a:t>
            </a:r>
            <a:r>
              <a:rPr lang="pt-PT" sz="500" dirty="0" err="1"/>
              <a:t>Activated</a:t>
            </a:r>
            <a:r>
              <a:rPr lang="pt-PT" sz="500" dirty="0"/>
              <a:t> </a:t>
            </a:r>
            <a:r>
              <a:rPr lang="pt-PT" sz="500" dirty="0" err="1"/>
              <a:t>Protein</a:t>
            </a:r>
            <a:r>
              <a:rPr lang="pt-PT" sz="500" dirty="0"/>
              <a:t> </a:t>
            </a:r>
            <a:r>
              <a:rPr lang="pt-PT" sz="500" dirty="0" err="1"/>
              <a:t>Kinase</a:t>
            </a:r>
            <a:r>
              <a:rPr lang="pt-PT" sz="500" dirty="0"/>
              <a:t>, PLOS ONE, 9 (2014) e108771.</a:t>
            </a:r>
          </a:p>
          <a:p>
            <a:pPr algn="just"/>
            <a:r>
              <a:rPr lang="pt-PT" sz="500" baseline="30000" dirty="0"/>
              <a:t>4 </a:t>
            </a:r>
            <a:r>
              <a:rPr lang="pt-PT" sz="500" dirty="0"/>
              <a:t>A. </a:t>
            </a:r>
            <a:r>
              <a:rPr lang="pt-PT" sz="500" dirty="0" err="1"/>
              <a:t>Jarrahpour</a:t>
            </a:r>
            <a:r>
              <a:rPr lang="pt-PT" sz="500" dirty="0"/>
              <a:t>, E. </a:t>
            </a:r>
            <a:r>
              <a:rPr lang="pt-PT" sz="500" dirty="0" err="1"/>
              <a:t>Ebrahimi</a:t>
            </a:r>
            <a:r>
              <a:rPr lang="pt-PT" sz="500" dirty="0"/>
              <a:t>, E. De </a:t>
            </a:r>
            <a:r>
              <a:rPr lang="pt-PT" sz="500" dirty="0" err="1"/>
              <a:t>Clercq</a:t>
            </a:r>
            <a:r>
              <a:rPr lang="pt-PT" sz="500" dirty="0"/>
              <a:t>, V. </a:t>
            </a:r>
            <a:r>
              <a:rPr lang="pt-PT" sz="500" dirty="0" err="1"/>
              <a:t>Sinou</a:t>
            </a:r>
            <a:r>
              <a:rPr lang="pt-PT" sz="500" dirty="0"/>
              <a:t>, C. </a:t>
            </a:r>
            <a:r>
              <a:rPr lang="pt-PT" sz="500" dirty="0" err="1"/>
              <a:t>Latour</a:t>
            </a:r>
            <a:r>
              <a:rPr lang="pt-PT" sz="500" dirty="0"/>
              <a:t>, L. </a:t>
            </a:r>
            <a:r>
              <a:rPr lang="pt-PT" sz="500" dirty="0" err="1"/>
              <a:t>Djouhri</a:t>
            </a:r>
            <a:r>
              <a:rPr lang="pt-PT" sz="500" dirty="0"/>
              <a:t> </a:t>
            </a:r>
            <a:r>
              <a:rPr lang="pt-PT" sz="500" dirty="0" err="1"/>
              <a:t>Bouktab</a:t>
            </a:r>
            <a:r>
              <a:rPr lang="pt-PT" sz="500" dirty="0"/>
              <a:t>, J.M. </a:t>
            </a:r>
            <a:r>
              <a:rPr lang="pt-PT" sz="500" dirty="0" err="1"/>
              <a:t>Brunel</a:t>
            </a:r>
            <a:r>
              <a:rPr lang="pt-PT" sz="500" dirty="0"/>
              <a:t>, </a:t>
            </a:r>
            <a:r>
              <a:rPr lang="pt-PT" sz="500" dirty="0" err="1"/>
              <a:t>Synthesis</a:t>
            </a:r>
            <a:r>
              <a:rPr lang="pt-PT" sz="500" dirty="0"/>
              <a:t> </a:t>
            </a:r>
            <a:r>
              <a:rPr lang="pt-PT" sz="500" dirty="0" err="1"/>
              <a:t>of</a:t>
            </a:r>
            <a:r>
              <a:rPr lang="pt-PT" sz="500" dirty="0"/>
              <a:t> mono-, </a:t>
            </a:r>
            <a:r>
              <a:rPr lang="pt-PT" sz="500" dirty="0" err="1"/>
              <a:t>bis-spiro</a:t>
            </a:r>
            <a:r>
              <a:rPr lang="pt-PT" sz="500" dirty="0"/>
              <a:t>- </a:t>
            </a:r>
            <a:r>
              <a:rPr lang="pt-PT" sz="500" dirty="0" err="1"/>
              <a:t>and</a:t>
            </a:r>
            <a:r>
              <a:rPr lang="pt-PT" sz="500" dirty="0"/>
              <a:t> </a:t>
            </a:r>
            <a:r>
              <a:rPr lang="pt-PT" sz="500" dirty="0" err="1"/>
              <a:t>dispiro</a:t>
            </a:r>
            <a:r>
              <a:rPr lang="pt-PT" sz="500" dirty="0"/>
              <a:t>-</a:t>
            </a:r>
            <a:r>
              <a:rPr lang="el-GR" sz="500" dirty="0"/>
              <a:t>β-</a:t>
            </a:r>
            <a:r>
              <a:rPr lang="pt-PT" sz="500" dirty="0" err="1"/>
              <a:t>lactams</a:t>
            </a:r>
            <a:r>
              <a:rPr lang="pt-PT" sz="500" dirty="0"/>
              <a:t> </a:t>
            </a:r>
            <a:r>
              <a:rPr lang="pt-PT" sz="500" dirty="0" err="1"/>
              <a:t>and</a:t>
            </a:r>
            <a:r>
              <a:rPr lang="pt-PT" sz="500" dirty="0"/>
              <a:t> </a:t>
            </a:r>
            <a:r>
              <a:rPr lang="pt-PT" sz="500" dirty="0" err="1"/>
              <a:t>evaluation</a:t>
            </a:r>
            <a:r>
              <a:rPr lang="pt-PT" sz="500" dirty="0"/>
              <a:t> </a:t>
            </a:r>
            <a:r>
              <a:rPr lang="pt-PT" sz="500" dirty="0" err="1"/>
              <a:t>of</a:t>
            </a:r>
            <a:r>
              <a:rPr lang="pt-PT" sz="500" dirty="0"/>
              <a:t> </a:t>
            </a:r>
            <a:r>
              <a:rPr lang="pt-PT" sz="500" dirty="0" err="1"/>
              <a:t>their</a:t>
            </a:r>
            <a:r>
              <a:rPr lang="pt-PT" sz="500" dirty="0"/>
              <a:t> </a:t>
            </a:r>
            <a:r>
              <a:rPr lang="pt-PT" sz="500" dirty="0" err="1"/>
              <a:t>antimalarial</a:t>
            </a:r>
            <a:r>
              <a:rPr lang="pt-PT" sz="500" dirty="0"/>
              <a:t> </a:t>
            </a:r>
            <a:r>
              <a:rPr lang="pt-PT" sz="500" dirty="0" err="1"/>
              <a:t>activities</a:t>
            </a:r>
            <a:r>
              <a:rPr lang="pt-PT" sz="500" dirty="0"/>
              <a:t>, </a:t>
            </a:r>
            <a:r>
              <a:rPr lang="pt-PT" sz="500" dirty="0" err="1"/>
              <a:t>Tetrahedron</a:t>
            </a:r>
            <a:r>
              <a:rPr lang="pt-PT" sz="500" dirty="0"/>
              <a:t>, 67 (2011) 8699-8704.</a:t>
            </a:r>
          </a:p>
        </p:txBody>
      </p:sp>
    </p:spTree>
    <p:extLst>
      <p:ext uri="{BB962C8B-B14F-4D97-AF65-F5344CB8AC3E}">
        <p14:creationId xmlns:p14="http://schemas.microsoft.com/office/powerpoint/2010/main" val="268900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err="1"/>
              <a:t>Results</a:t>
            </a:r>
            <a:r>
              <a:rPr lang="fr-FR" sz="24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5</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7" name="Diagrama 6">
            <a:extLst>
              <a:ext uri="{FF2B5EF4-FFF2-40B4-BE49-F238E27FC236}">
                <a16:creationId xmlns:a16="http://schemas.microsoft.com/office/drawing/2014/main" id="{DB203F0C-F2C5-45E2-A720-2623EE534B28}"/>
              </a:ext>
            </a:extLst>
          </p:cNvPr>
          <p:cNvGraphicFramePr/>
          <p:nvPr>
            <p:extLst>
              <p:ext uri="{D42A27DB-BD31-4B8C-83A1-F6EECF244321}">
                <p14:modId xmlns:p14="http://schemas.microsoft.com/office/powerpoint/2010/main" val="883919039"/>
              </p:ext>
            </p:extLst>
          </p:nvPr>
        </p:nvGraphicFramePr>
        <p:xfrm>
          <a:off x="961015" y="14986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aixaDeTexto 7">
            <a:extLst>
              <a:ext uri="{FF2B5EF4-FFF2-40B4-BE49-F238E27FC236}">
                <a16:creationId xmlns:a16="http://schemas.microsoft.com/office/drawing/2014/main" id="{EE34CDDC-B497-4BCB-91BA-708457E97D28}"/>
              </a:ext>
            </a:extLst>
          </p:cNvPr>
          <p:cNvSpPr txBox="1"/>
          <p:nvPr/>
        </p:nvSpPr>
        <p:spPr>
          <a:xfrm>
            <a:off x="314420" y="1977649"/>
            <a:ext cx="2909266"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solidFill>
                  <a:schemeClr val="tx1"/>
                </a:solidFill>
              </a:rPr>
              <a:t>Molecular hybridization</a:t>
            </a:r>
          </a:p>
        </p:txBody>
      </p:sp>
      <p:sp>
        <p:nvSpPr>
          <p:cNvPr id="9" name="CaixaDeTexto 8">
            <a:extLst>
              <a:ext uri="{FF2B5EF4-FFF2-40B4-BE49-F238E27FC236}">
                <a16:creationId xmlns:a16="http://schemas.microsoft.com/office/drawing/2014/main" id="{EEA74B12-3A0C-4521-91ED-C25A18E14355}"/>
              </a:ext>
            </a:extLst>
          </p:cNvPr>
          <p:cNvSpPr txBox="1"/>
          <p:nvPr/>
        </p:nvSpPr>
        <p:spPr>
          <a:xfrm>
            <a:off x="495850" y="4473201"/>
            <a:ext cx="267951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solidFill>
                  <a:schemeClr val="tx1"/>
                </a:solidFill>
              </a:rPr>
              <a:t>Assessment of suitable synthetic pathways</a:t>
            </a:r>
          </a:p>
        </p:txBody>
      </p:sp>
      <p:sp>
        <p:nvSpPr>
          <p:cNvPr id="10" name="CaixaDeTexto 9">
            <a:extLst>
              <a:ext uri="{FF2B5EF4-FFF2-40B4-BE49-F238E27FC236}">
                <a16:creationId xmlns:a16="http://schemas.microsoft.com/office/drawing/2014/main" id="{9D148DE4-9DF1-4A5F-BD9F-B53168ECCD32}"/>
              </a:ext>
            </a:extLst>
          </p:cNvPr>
          <p:cNvSpPr txBox="1"/>
          <p:nvPr/>
        </p:nvSpPr>
        <p:spPr>
          <a:xfrm>
            <a:off x="4823330" y="3250625"/>
            <a:ext cx="214952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b="1" dirty="0"/>
              <a:t>Pharmacokinetic/ druglike nature</a:t>
            </a:r>
          </a:p>
        </p:txBody>
      </p:sp>
      <p:sp>
        <p:nvSpPr>
          <p:cNvPr id="11" name="CaixaDeTexto 10">
            <a:extLst>
              <a:ext uri="{FF2B5EF4-FFF2-40B4-BE49-F238E27FC236}">
                <a16:creationId xmlns:a16="http://schemas.microsoft.com/office/drawing/2014/main" id="{0F2C582F-6301-483D-88CD-D5E5DBA3A073}"/>
              </a:ext>
            </a:extLst>
          </p:cNvPr>
          <p:cNvSpPr txBox="1"/>
          <p:nvPr/>
        </p:nvSpPr>
        <p:spPr>
          <a:xfrm rot="20480997">
            <a:off x="4983831" y="4436686"/>
            <a:ext cx="1331795"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i="1" dirty="0"/>
              <a:t>Ongoing work</a:t>
            </a:r>
          </a:p>
        </p:txBody>
      </p:sp>
      <p:grpSp>
        <p:nvGrpSpPr>
          <p:cNvPr id="12" name="Agrupar 11">
            <a:extLst>
              <a:ext uri="{FF2B5EF4-FFF2-40B4-BE49-F238E27FC236}">
                <a16:creationId xmlns:a16="http://schemas.microsoft.com/office/drawing/2014/main" id="{0A4D456E-1EFD-4C40-8F12-CF011434AA23}"/>
              </a:ext>
            </a:extLst>
          </p:cNvPr>
          <p:cNvGrpSpPr/>
          <p:nvPr/>
        </p:nvGrpSpPr>
        <p:grpSpPr>
          <a:xfrm>
            <a:off x="6704457" y="4416159"/>
            <a:ext cx="1677543" cy="1370252"/>
            <a:chOff x="6784755" y="4087733"/>
            <a:chExt cx="1999782" cy="1589063"/>
          </a:xfrm>
        </p:grpSpPr>
        <p:grpSp>
          <p:nvGrpSpPr>
            <p:cNvPr id="13" name="Agrupar 12">
              <a:extLst>
                <a:ext uri="{FF2B5EF4-FFF2-40B4-BE49-F238E27FC236}">
                  <a16:creationId xmlns:a16="http://schemas.microsoft.com/office/drawing/2014/main" id="{F2D612B5-5F83-4EE1-B57A-88DC93FC4EEC}"/>
                </a:ext>
              </a:extLst>
            </p:cNvPr>
            <p:cNvGrpSpPr/>
            <p:nvPr/>
          </p:nvGrpSpPr>
          <p:grpSpPr>
            <a:xfrm>
              <a:off x="7334890" y="4430737"/>
              <a:ext cx="838200" cy="1246059"/>
              <a:chOff x="762000" y="2864054"/>
              <a:chExt cx="838200" cy="1246059"/>
            </a:xfrm>
          </p:grpSpPr>
          <p:sp>
            <p:nvSpPr>
              <p:cNvPr id="24" name="Oval 23">
                <a:extLst>
                  <a:ext uri="{FF2B5EF4-FFF2-40B4-BE49-F238E27FC236}">
                    <a16:creationId xmlns:a16="http://schemas.microsoft.com/office/drawing/2014/main" id="{C08025CC-73D6-46DC-9BED-2B3A45A5D615}"/>
                  </a:ext>
                </a:extLst>
              </p:cNvPr>
              <p:cNvSpPr/>
              <p:nvPr/>
            </p:nvSpPr>
            <p:spPr>
              <a:xfrm>
                <a:off x="762000" y="3188448"/>
                <a:ext cx="838200" cy="921665"/>
              </a:xfrm>
              <a:prstGeom prst="ellipse">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ua 24">
                <a:extLst>
                  <a:ext uri="{FF2B5EF4-FFF2-40B4-BE49-F238E27FC236}">
                    <a16:creationId xmlns:a16="http://schemas.microsoft.com/office/drawing/2014/main" id="{9853B467-4EAF-4D29-A302-AFCAF9920D52}"/>
                  </a:ext>
                </a:extLst>
              </p:cNvPr>
              <p:cNvSpPr/>
              <p:nvPr/>
            </p:nvSpPr>
            <p:spPr>
              <a:xfrm rot="5400000">
                <a:off x="963646" y="3008445"/>
                <a:ext cx="432000" cy="817200"/>
              </a:xfrm>
              <a:prstGeom prst="moon">
                <a:avLst>
                  <a:gd name="adj" fmla="val 737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ilindro 25">
                <a:extLst>
                  <a:ext uri="{FF2B5EF4-FFF2-40B4-BE49-F238E27FC236}">
                    <a16:creationId xmlns:a16="http://schemas.microsoft.com/office/drawing/2014/main" id="{9242D499-9AB9-4BD7-AADE-3BAFFE7A3EEB}"/>
                  </a:ext>
                </a:extLst>
              </p:cNvPr>
              <p:cNvSpPr/>
              <p:nvPr/>
            </p:nvSpPr>
            <p:spPr>
              <a:xfrm>
                <a:off x="1047744" y="2865366"/>
                <a:ext cx="266704" cy="380778"/>
              </a:xfrm>
              <a:prstGeom prst="ca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25EFC15-B054-4E60-BB53-FCAE12E64FFF}"/>
                  </a:ext>
                </a:extLst>
              </p:cNvPr>
              <p:cNvSpPr/>
              <p:nvPr/>
            </p:nvSpPr>
            <p:spPr>
              <a:xfrm>
                <a:off x="1069846" y="2864054"/>
                <a:ext cx="220638" cy="4571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Agrupar 13">
              <a:extLst>
                <a:ext uri="{FF2B5EF4-FFF2-40B4-BE49-F238E27FC236}">
                  <a16:creationId xmlns:a16="http://schemas.microsoft.com/office/drawing/2014/main" id="{92470590-27BD-4B31-90D1-777324FAB87C}"/>
                </a:ext>
              </a:extLst>
            </p:cNvPr>
            <p:cNvGrpSpPr/>
            <p:nvPr/>
          </p:nvGrpSpPr>
          <p:grpSpPr>
            <a:xfrm>
              <a:off x="6784755" y="4087733"/>
              <a:ext cx="445755" cy="424708"/>
              <a:chOff x="6778886" y="3992542"/>
              <a:chExt cx="445755" cy="424708"/>
            </a:xfrm>
          </p:grpSpPr>
          <p:graphicFrame>
            <p:nvGraphicFramePr>
              <p:cNvPr id="21" name="Objeto 20">
                <a:extLst>
                  <a:ext uri="{FF2B5EF4-FFF2-40B4-BE49-F238E27FC236}">
                    <a16:creationId xmlns:a16="http://schemas.microsoft.com/office/drawing/2014/main" id="{4D371D60-4DEC-4993-8A0A-077E75214C3A}"/>
                  </a:ext>
                </a:extLst>
              </p:cNvPr>
              <p:cNvGraphicFramePr>
                <a:graphicFrameLocks noChangeAspect="1"/>
              </p:cNvGraphicFramePr>
              <p:nvPr>
                <p:extLst>
                  <p:ext uri="{D42A27DB-BD31-4B8C-83A1-F6EECF244321}">
                    <p14:modId xmlns:p14="http://schemas.microsoft.com/office/powerpoint/2010/main" val="677853764"/>
                  </p:ext>
                </p:extLst>
              </p:nvPr>
            </p:nvGraphicFramePr>
            <p:xfrm>
              <a:off x="6837466" y="4075834"/>
              <a:ext cx="387175" cy="260882"/>
            </p:xfrm>
            <a:graphic>
              <a:graphicData uri="http://schemas.openxmlformats.org/presentationml/2006/ole">
                <mc:AlternateContent xmlns:mc="http://schemas.openxmlformats.org/markup-compatibility/2006">
                  <mc:Choice xmlns:v="urn:schemas-microsoft-com:vml" Requires="v">
                    <p:oleObj spid="_x0000_s3146" name="CS ChemDraw Drawing" r:id="rId9" imgW="667151" imgH="449093" progId="ChemDraw.Document.6.0">
                      <p:embed/>
                    </p:oleObj>
                  </mc:Choice>
                  <mc:Fallback>
                    <p:oleObj name="CS ChemDraw Drawing" r:id="rId9" imgW="667151" imgH="449093" progId="ChemDraw.Document.6.0">
                      <p:embed/>
                      <p:pic>
                        <p:nvPicPr>
                          <p:cNvPr id="21" name="Objeto 20">
                            <a:extLst>
                              <a:ext uri="{FF2B5EF4-FFF2-40B4-BE49-F238E27FC236}">
                                <a16:creationId xmlns:a16="http://schemas.microsoft.com/office/drawing/2014/main" id="{4D371D60-4DEC-4993-8A0A-077E75214C3A}"/>
                              </a:ext>
                            </a:extLst>
                          </p:cNvPr>
                          <p:cNvPicPr/>
                          <p:nvPr/>
                        </p:nvPicPr>
                        <p:blipFill>
                          <a:blip r:embed="rId10"/>
                          <a:stretch>
                            <a:fillRect/>
                          </a:stretch>
                        </p:blipFill>
                        <p:spPr>
                          <a:xfrm>
                            <a:off x="6837466" y="4075834"/>
                            <a:ext cx="387175" cy="260882"/>
                          </a:xfrm>
                          <a:prstGeom prst="rect">
                            <a:avLst/>
                          </a:prstGeom>
                        </p:spPr>
                      </p:pic>
                    </p:oleObj>
                  </mc:Fallback>
                </mc:AlternateContent>
              </a:graphicData>
            </a:graphic>
          </p:graphicFrame>
          <p:graphicFrame>
            <p:nvGraphicFramePr>
              <p:cNvPr id="22" name="Objeto 21">
                <a:extLst>
                  <a:ext uri="{FF2B5EF4-FFF2-40B4-BE49-F238E27FC236}">
                    <a16:creationId xmlns:a16="http://schemas.microsoft.com/office/drawing/2014/main" id="{A02C8993-8FBA-44DD-9D47-7B7A733C0017}"/>
                  </a:ext>
                </a:extLst>
              </p:cNvPr>
              <p:cNvGraphicFramePr>
                <a:graphicFrameLocks noChangeAspect="1"/>
              </p:cNvGraphicFramePr>
              <p:nvPr>
                <p:extLst>
                  <p:ext uri="{D42A27DB-BD31-4B8C-83A1-F6EECF244321}">
                    <p14:modId xmlns:p14="http://schemas.microsoft.com/office/powerpoint/2010/main" val="970934801"/>
                  </p:ext>
                </p:extLst>
              </p:nvPr>
            </p:nvGraphicFramePr>
            <p:xfrm>
              <a:off x="6778886" y="4125938"/>
              <a:ext cx="331340" cy="291312"/>
            </p:xfrm>
            <a:graphic>
              <a:graphicData uri="http://schemas.openxmlformats.org/presentationml/2006/ole">
                <mc:AlternateContent xmlns:mc="http://schemas.openxmlformats.org/markup-compatibility/2006">
                  <mc:Choice xmlns:v="urn:schemas-microsoft-com:vml" Requires="v">
                    <p:oleObj spid="_x0000_s3147" name="CS ChemDraw Drawing" r:id="rId11" imgW="709768" imgH="624432" progId="ChemDraw.Document.6.0">
                      <p:embed/>
                    </p:oleObj>
                  </mc:Choice>
                  <mc:Fallback>
                    <p:oleObj name="CS ChemDraw Drawing" r:id="rId11" imgW="709768" imgH="624432" progId="ChemDraw.Document.6.0">
                      <p:embed/>
                      <p:pic>
                        <p:nvPicPr>
                          <p:cNvPr id="22" name="Objeto 21">
                            <a:extLst>
                              <a:ext uri="{FF2B5EF4-FFF2-40B4-BE49-F238E27FC236}">
                                <a16:creationId xmlns:a16="http://schemas.microsoft.com/office/drawing/2014/main" id="{A02C8993-8FBA-44DD-9D47-7B7A733C0017}"/>
                              </a:ext>
                            </a:extLst>
                          </p:cNvPr>
                          <p:cNvPicPr/>
                          <p:nvPr/>
                        </p:nvPicPr>
                        <p:blipFill>
                          <a:blip r:embed="rId12"/>
                          <a:stretch>
                            <a:fillRect/>
                          </a:stretch>
                        </p:blipFill>
                        <p:spPr>
                          <a:xfrm>
                            <a:off x="6778886" y="4125938"/>
                            <a:ext cx="331340" cy="291312"/>
                          </a:xfrm>
                          <a:prstGeom prst="rect">
                            <a:avLst/>
                          </a:prstGeom>
                        </p:spPr>
                      </p:pic>
                    </p:oleObj>
                  </mc:Fallback>
                </mc:AlternateContent>
              </a:graphicData>
            </a:graphic>
          </p:graphicFrame>
          <p:graphicFrame>
            <p:nvGraphicFramePr>
              <p:cNvPr id="23" name="Objeto 22">
                <a:extLst>
                  <a:ext uri="{FF2B5EF4-FFF2-40B4-BE49-F238E27FC236}">
                    <a16:creationId xmlns:a16="http://schemas.microsoft.com/office/drawing/2014/main" id="{B8231530-F561-4CA7-8507-F1C353E438A1}"/>
                  </a:ext>
                </a:extLst>
              </p:cNvPr>
              <p:cNvGraphicFramePr>
                <a:graphicFrameLocks noChangeAspect="1"/>
              </p:cNvGraphicFramePr>
              <p:nvPr>
                <p:extLst>
                  <p:ext uri="{D42A27DB-BD31-4B8C-83A1-F6EECF244321}">
                    <p14:modId xmlns:p14="http://schemas.microsoft.com/office/powerpoint/2010/main" val="1681230620"/>
                  </p:ext>
                </p:extLst>
              </p:nvPr>
            </p:nvGraphicFramePr>
            <p:xfrm>
              <a:off x="6780029" y="3992542"/>
              <a:ext cx="302132" cy="263640"/>
            </p:xfrm>
            <a:graphic>
              <a:graphicData uri="http://schemas.openxmlformats.org/presentationml/2006/ole">
                <mc:AlternateContent xmlns:mc="http://schemas.openxmlformats.org/markup-compatibility/2006">
                  <mc:Choice xmlns:v="urn:schemas-microsoft-com:vml" Requires="v">
                    <p:oleObj spid="_x0000_s3148" name="CS ChemDraw Drawing" r:id="rId13" imgW="659609" imgH="575789" progId="ChemDraw.Document.6.0">
                      <p:embed/>
                    </p:oleObj>
                  </mc:Choice>
                  <mc:Fallback>
                    <p:oleObj name="CS ChemDraw Drawing" r:id="rId13" imgW="659609" imgH="575789" progId="ChemDraw.Document.6.0">
                      <p:embed/>
                      <p:pic>
                        <p:nvPicPr>
                          <p:cNvPr id="23" name="Objeto 22">
                            <a:extLst>
                              <a:ext uri="{FF2B5EF4-FFF2-40B4-BE49-F238E27FC236}">
                                <a16:creationId xmlns:a16="http://schemas.microsoft.com/office/drawing/2014/main" id="{B8231530-F561-4CA7-8507-F1C353E438A1}"/>
                              </a:ext>
                            </a:extLst>
                          </p:cNvPr>
                          <p:cNvPicPr/>
                          <p:nvPr/>
                        </p:nvPicPr>
                        <p:blipFill>
                          <a:blip r:embed="rId14"/>
                          <a:stretch>
                            <a:fillRect/>
                          </a:stretch>
                        </p:blipFill>
                        <p:spPr>
                          <a:xfrm>
                            <a:off x="6780029" y="3992542"/>
                            <a:ext cx="302132" cy="263640"/>
                          </a:xfrm>
                          <a:prstGeom prst="rect">
                            <a:avLst/>
                          </a:prstGeom>
                        </p:spPr>
                      </p:pic>
                    </p:oleObj>
                  </mc:Fallback>
                </mc:AlternateContent>
              </a:graphicData>
            </a:graphic>
          </p:graphicFrame>
        </p:grpSp>
        <p:grpSp>
          <p:nvGrpSpPr>
            <p:cNvPr id="15" name="Agrupar 14">
              <a:extLst>
                <a:ext uri="{FF2B5EF4-FFF2-40B4-BE49-F238E27FC236}">
                  <a16:creationId xmlns:a16="http://schemas.microsoft.com/office/drawing/2014/main" id="{E2EB8CC6-7D8D-4976-A613-D99181C0B02D}"/>
                </a:ext>
              </a:extLst>
            </p:cNvPr>
            <p:cNvGrpSpPr/>
            <p:nvPr/>
          </p:nvGrpSpPr>
          <p:grpSpPr>
            <a:xfrm>
              <a:off x="8092561" y="4137900"/>
              <a:ext cx="691976" cy="352760"/>
              <a:chOff x="8031882" y="3895418"/>
              <a:chExt cx="743342" cy="380510"/>
            </a:xfrm>
          </p:grpSpPr>
          <p:graphicFrame>
            <p:nvGraphicFramePr>
              <p:cNvPr id="18" name="Objeto 17">
                <a:extLst>
                  <a:ext uri="{FF2B5EF4-FFF2-40B4-BE49-F238E27FC236}">
                    <a16:creationId xmlns:a16="http://schemas.microsoft.com/office/drawing/2014/main" id="{1A26E341-4CCE-49F1-8FBD-08EBCB91105E}"/>
                  </a:ext>
                </a:extLst>
              </p:cNvPr>
              <p:cNvGraphicFramePr>
                <a:graphicFrameLocks noChangeAspect="1"/>
              </p:cNvGraphicFramePr>
              <p:nvPr>
                <p:extLst>
                  <p:ext uri="{D42A27DB-BD31-4B8C-83A1-F6EECF244321}">
                    <p14:modId xmlns:p14="http://schemas.microsoft.com/office/powerpoint/2010/main" val="2288235547"/>
                  </p:ext>
                </p:extLst>
              </p:nvPr>
            </p:nvGraphicFramePr>
            <p:xfrm>
              <a:off x="8215282" y="3963280"/>
              <a:ext cx="559942" cy="248011"/>
            </p:xfrm>
            <a:graphic>
              <a:graphicData uri="http://schemas.openxmlformats.org/presentationml/2006/ole">
                <mc:AlternateContent xmlns:mc="http://schemas.openxmlformats.org/markup-compatibility/2006">
                  <mc:Choice xmlns:v="urn:schemas-microsoft-com:vml" Requires="v">
                    <p:oleObj spid="_x0000_s3149" name="CS ChemDraw Drawing" r:id="rId15" imgW="1043532" imgH="462668" progId="ChemDraw.Document.6.0">
                      <p:embed/>
                    </p:oleObj>
                  </mc:Choice>
                  <mc:Fallback>
                    <p:oleObj name="CS ChemDraw Drawing" r:id="rId15" imgW="1043532" imgH="462668" progId="ChemDraw.Document.6.0">
                      <p:embed/>
                      <p:pic>
                        <p:nvPicPr>
                          <p:cNvPr id="18" name="Objeto 17">
                            <a:extLst>
                              <a:ext uri="{FF2B5EF4-FFF2-40B4-BE49-F238E27FC236}">
                                <a16:creationId xmlns:a16="http://schemas.microsoft.com/office/drawing/2014/main" id="{1A26E341-4CCE-49F1-8FBD-08EBCB91105E}"/>
                              </a:ext>
                            </a:extLst>
                          </p:cNvPr>
                          <p:cNvPicPr/>
                          <p:nvPr/>
                        </p:nvPicPr>
                        <p:blipFill>
                          <a:blip r:embed="rId16"/>
                          <a:stretch>
                            <a:fillRect/>
                          </a:stretch>
                        </p:blipFill>
                        <p:spPr>
                          <a:xfrm>
                            <a:off x="8215282" y="3963280"/>
                            <a:ext cx="559942" cy="248011"/>
                          </a:xfrm>
                          <a:prstGeom prst="rect">
                            <a:avLst/>
                          </a:prstGeom>
                        </p:spPr>
                      </p:pic>
                    </p:oleObj>
                  </mc:Fallback>
                </mc:AlternateContent>
              </a:graphicData>
            </a:graphic>
          </p:graphicFrame>
          <p:graphicFrame>
            <p:nvGraphicFramePr>
              <p:cNvPr id="19" name="Objeto 18">
                <a:extLst>
                  <a:ext uri="{FF2B5EF4-FFF2-40B4-BE49-F238E27FC236}">
                    <a16:creationId xmlns:a16="http://schemas.microsoft.com/office/drawing/2014/main" id="{971C4137-B350-4D1D-A579-A25A0879ECE9}"/>
                  </a:ext>
                </a:extLst>
              </p:cNvPr>
              <p:cNvGraphicFramePr>
                <a:graphicFrameLocks noChangeAspect="1"/>
              </p:cNvGraphicFramePr>
              <p:nvPr>
                <p:extLst>
                  <p:ext uri="{D42A27DB-BD31-4B8C-83A1-F6EECF244321}">
                    <p14:modId xmlns:p14="http://schemas.microsoft.com/office/powerpoint/2010/main" val="2905604451"/>
                  </p:ext>
                </p:extLst>
              </p:nvPr>
            </p:nvGraphicFramePr>
            <p:xfrm>
              <a:off x="8124094" y="3895418"/>
              <a:ext cx="575240" cy="256835"/>
            </p:xfrm>
            <a:graphic>
              <a:graphicData uri="http://schemas.openxmlformats.org/presentationml/2006/ole">
                <mc:AlternateContent xmlns:mc="http://schemas.openxmlformats.org/markup-compatibility/2006">
                  <mc:Choice xmlns:v="urn:schemas-microsoft-com:vml" Requires="v">
                    <p:oleObj spid="_x0000_s3150" name="CS ChemDraw Drawing" r:id="rId17" imgW="1039006" imgH="463045" progId="ChemDraw.Document.6.0">
                      <p:embed/>
                    </p:oleObj>
                  </mc:Choice>
                  <mc:Fallback>
                    <p:oleObj name="CS ChemDraw Drawing" r:id="rId17" imgW="1039006" imgH="463045" progId="ChemDraw.Document.6.0">
                      <p:embed/>
                      <p:pic>
                        <p:nvPicPr>
                          <p:cNvPr id="19" name="Objeto 18">
                            <a:extLst>
                              <a:ext uri="{FF2B5EF4-FFF2-40B4-BE49-F238E27FC236}">
                                <a16:creationId xmlns:a16="http://schemas.microsoft.com/office/drawing/2014/main" id="{971C4137-B350-4D1D-A579-A25A0879ECE9}"/>
                              </a:ext>
                            </a:extLst>
                          </p:cNvPr>
                          <p:cNvPicPr/>
                          <p:nvPr/>
                        </p:nvPicPr>
                        <p:blipFill>
                          <a:blip r:embed="rId18"/>
                          <a:stretch>
                            <a:fillRect/>
                          </a:stretch>
                        </p:blipFill>
                        <p:spPr>
                          <a:xfrm>
                            <a:off x="8124094" y="3895418"/>
                            <a:ext cx="575240" cy="256835"/>
                          </a:xfrm>
                          <a:prstGeom prst="rect">
                            <a:avLst/>
                          </a:prstGeom>
                        </p:spPr>
                      </p:pic>
                    </p:oleObj>
                  </mc:Fallback>
                </mc:AlternateContent>
              </a:graphicData>
            </a:graphic>
          </p:graphicFrame>
          <p:graphicFrame>
            <p:nvGraphicFramePr>
              <p:cNvPr id="20" name="Objeto 19">
                <a:extLst>
                  <a:ext uri="{FF2B5EF4-FFF2-40B4-BE49-F238E27FC236}">
                    <a16:creationId xmlns:a16="http://schemas.microsoft.com/office/drawing/2014/main" id="{AA40183D-DF83-4537-85DC-D2A309B347BE}"/>
                  </a:ext>
                </a:extLst>
              </p:cNvPr>
              <p:cNvGraphicFramePr>
                <a:graphicFrameLocks noChangeAspect="1"/>
              </p:cNvGraphicFramePr>
              <p:nvPr>
                <p:extLst>
                  <p:ext uri="{D42A27DB-BD31-4B8C-83A1-F6EECF244321}">
                    <p14:modId xmlns:p14="http://schemas.microsoft.com/office/powerpoint/2010/main" val="3249539289"/>
                  </p:ext>
                </p:extLst>
              </p:nvPr>
            </p:nvGraphicFramePr>
            <p:xfrm>
              <a:off x="8031882" y="3908148"/>
              <a:ext cx="712293" cy="367780"/>
            </p:xfrm>
            <a:graphic>
              <a:graphicData uri="http://schemas.openxmlformats.org/presentationml/2006/ole">
                <mc:AlternateContent xmlns:mc="http://schemas.openxmlformats.org/markup-compatibility/2006">
                  <mc:Choice xmlns:v="urn:schemas-microsoft-com:vml" Requires="v">
                    <p:oleObj spid="_x0000_s3151" name="CS ChemDraw Drawing" r:id="rId19" imgW="1506653" imgH="777146" progId="ChemDraw.Document.6.0">
                      <p:embed/>
                    </p:oleObj>
                  </mc:Choice>
                  <mc:Fallback>
                    <p:oleObj name="CS ChemDraw Drawing" r:id="rId19" imgW="1506653" imgH="777146" progId="ChemDraw.Document.6.0">
                      <p:embed/>
                      <p:pic>
                        <p:nvPicPr>
                          <p:cNvPr id="20" name="Objeto 19">
                            <a:extLst>
                              <a:ext uri="{FF2B5EF4-FFF2-40B4-BE49-F238E27FC236}">
                                <a16:creationId xmlns:a16="http://schemas.microsoft.com/office/drawing/2014/main" id="{AA40183D-DF83-4537-85DC-D2A309B347BE}"/>
                              </a:ext>
                            </a:extLst>
                          </p:cNvPr>
                          <p:cNvPicPr/>
                          <p:nvPr/>
                        </p:nvPicPr>
                        <p:blipFill>
                          <a:blip r:embed="rId20"/>
                          <a:stretch>
                            <a:fillRect/>
                          </a:stretch>
                        </p:blipFill>
                        <p:spPr>
                          <a:xfrm>
                            <a:off x="8031882" y="3908148"/>
                            <a:ext cx="712293" cy="367780"/>
                          </a:xfrm>
                          <a:prstGeom prst="rect">
                            <a:avLst/>
                          </a:prstGeom>
                        </p:spPr>
                      </p:pic>
                    </p:oleObj>
                  </mc:Fallback>
                </mc:AlternateContent>
              </a:graphicData>
            </a:graphic>
          </p:graphicFrame>
        </p:grpSp>
        <p:sp>
          <p:nvSpPr>
            <p:cNvPr id="16" name="Seta: Curvada Para a Esquerda 15">
              <a:extLst>
                <a:ext uri="{FF2B5EF4-FFF2-40B4-BE49-F238E27FC236}">
                  <a16:creationId xmlns:a16="http://schemas.microsoft.com/office/drawing/2014/main" id="{25BA448A-0C57-405D-95AD-2769393D6CF4}"/>
                </a:ext>
              </a:extLst>
            </p:cNvPr>
            <p:cNvSpPr/>
            <p:nvPr/>
          </p:nvSpPr>
          <p:spPr>
            <a:xfrm rot="17995194">
              <a:off x="7474474" y="4028166"/>
              <a:ext cx="145495" cy="489291"/>
            </a:xfrm>
            <a:prstGeom prst="curvedLeftArrow">
              <a:avLst>
                <a:gd name="adj1" fmla="val 13622"/>
                <a:gd name="adj2" fmla="val 47561"/>
                <a:gd name="adj3" fmla="val 2561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Seta: Curvada Para a Esquerda 16">
              <a:extLst>
                <a:ext uri="{FF2B5EF4-FFF2-40B4-BE49-F238E27FC236}">
                  <a16:creationId xmlns:a16="http://schemas.microsoft.com/office/drawing/2014/main" id="{EC0ED0E1-02F9-4FE8-AE31-EEE3B632C628}"/>
                </a:ext>
              </a:extLst>
            </p:cNvPr>
            <p:cNvSpPr/>
            <p:nvPr/>
          </p:nvSpPr>
          <p:spPr>
            <a:xfrm rot="3604806" flipH="1">
              <a:off x="7857844" y="4016295"/>
              <a:ext cx="145495" cy="489291"/>
            </a:xfrm>
            <a:prstGeom prst="curvedLeftArrow">
              <a:avLst>
                <a:gd name="adj1" fmla="val 13622"/>
                <a:gd name="adj2" fmla="val 47561"/>
                <a:gd name="adj3" fmla="val 2561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9" name="Imagem 28" descr="Uma imagem com texto&#10;&#10;Descrição gerada automaticamente">
            <a:extLst>
              <a:ext uri="{FF2B5EF4-FFF2-40B4-BE49-F238E27FC236}">
                <a16:creationId xmlns:a16="http://schemas.microsoft.com/office/drawing/2014/main" id="{2B2A1A09-9E83-464F-976D-0AC446F70273}"/>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551327" y="55912"/>
            <a:ext cx="1519786" cy="6550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a:extLst>
              <a:ext uri="{FF2B5EF4-FFF2-40B4-BE49-F238E27FC236}">
                <a16:creationId xmlns:a16="http://schemas.microsoft.com/office/drawing/2014/main" id="{B5739476-4433-4157-BF9F-19125B1122BA}"/>
              </a:ext>
            </a:extLst>
          </p:cNvPr>
          <p:cNvSpPr txBox="1"/>
          <p:nvPr/>
        </p:nvSpPr>
        <p:spPr>
          <a:xfrm>
            <a:off x="1391774" y="3062003"/>
            <a:ext cx="2230840" cy="1323439"/>
          </a:xfrm>
          <a:prstGeom prst="rect">
            <a:avLst/>
          </a:prstGeom>
          <a:noFill/>
        </p:spPr>
        <p:txBody>
          <a:bodyPr wrap="square" rtlCol="0">
            <a:spAutoFit/>
          </a:bodyPr>
          <a:lstStyle/>
          <a:p>
            <a:pPr marL="285750" indent="-285750">
              <a:buFont typeface="Wingdings" panose="05000000000000000000" pitchFamily="2" charset="2"/>
              <a:buChar char="§"/>
            </a:pPr>
            <a:r>
              <a:rPr lang="en-US" sz="1600" b="1" dirty="0"/>
              <a:t>Lipinski’s rule of five</a:t>
            </a:r>
          </a:p>
          <a:p>
            <a:pPr marL="285750" indent="-285750">
              <a:buFont typeface="Wingdings" panose="05000000000000000000" pitchFamily="2" charset="2"/>
              <a:buChar char="§"/>
            </a:pPr>
            <a:r>
              <a:rPr lang="en-US" sz="1600" b="1" dirty="0"/>
              <a:t>BBB permeation</a:t>
            </a:r>
          </a:p>
          <a:p>
            <a:pPr marL="285750" indent="-285750">
              <a:buFont typeface="Wingdings" panose="05000000000000000000" pitchFamily="2" charset="2"/>
              <a:buChar char="§"/>
            </a:pPr>
            <a:r>
              <a:rPr lang="en-US" sz="1600" b="1" dirty="0"/>
              <a:t>P-gp efflux</a:t>
            </a:r>
          </a:p>
          <a:p>
            <a:pPr marL="285750" indent="-285750">
              <a:buFont typeface="Wingdings" panose="05000000000000000000" pitchFamily="2" charset="2"/>
              <a:buChar char="§"/>
            </a:pPr>
            <a:r>
              <a:rPr lang="en-US" sz="1600" b="1" dirty="0"/>
              <a:t>CYP inhibition</a:t>
            </a:r>
          </a:p>
          <a:p>
            <a:pPr marL="285750" indent="-285750">
              <a:buFont typeface="Wingdings" panose="05000000000000000000" pitchFamily="2" charset="2"/>
              <a:buChar char="§"/>
            </a:pPr>
            <a:r>
              <a:rPr lang="en-US" sz="1600" b="1" dirty="0"/>
              <a:t>PAINS alerts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6</a:t>
            </a:fld>
            <a:endParaRPr lang="fr-FR"/>
          </a:p>
        </p:txBody>
      </p:sp>
      <p:pic>
        <p:nvPicPr>
          <p:cNvPr id="5" name="Picture 4">
            <a:extLst>
              <a:ext uri="{FF2B5EF4-FFF2-40B4-BE49-F238E27FC236}">
                <a16:creationId xmlns:a16="http://schemas.microsoft.com/office/drawing/2014/main" id="{532B00CA-BADB-442E-8BBF-FA8A867F7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3"/>
            <a:stretch>
              <a:fillRect/>
            </a:stretch>
          </a:blipFill>
        </p:spPr>
      </p:pic>
      <p:sp>
        <p:nvSpPr>
          <p:cNvPr id="10" name="Retângulo 9">
            <a:extLst>
              <a:ext uri="{FF2B5EF4-FFF2-40B4-BE49-F238E27FC236}">
                <a16:creationId xmlns:a16="http://schemas.microsoft.com/office/drawing/2014/main" id="{5374143D-5E48-4724-9EEC-675146FA0CC9}"/>
              </a:ext>
            </a:extLst>
          </p:cNvPr>
          <p:cNvSpPr/>
          <p:nvPr/>
        </p:nvSpPr>
        <p:spPr>
          <a:xfrm>
            <a:off x="190500" y="1905000"/>
            <a:ext cx="5219700" cy="369332"/>
          </a:xfrm>
          <a:prstGeom prst="rect">
            <a:avLst/>
          </a:prstGeom>
          <a:solidFill>
            <a:schemeClr val="tx2">
              <a:lumMod val="60000"/>
              <a:lumOff val="40000"/>
            </a:schemeClr>
          </a:solidFill>
          <a:ln/>
        </p:spPr>
        <p:style>
          <a:lnRef idx="3">
            <a:schemeClr val="lt1"/>
          </a:lnRef>
          <a:fillRef idx="1">
            <a:schemeClr val="accent5"/>
          </a:fillRef>
          <a:effectRef idx="1">
            <a:schemeClr val="accent5"/>
          </a:effectRef>
          <a:fontRef idx="minor">
            <a:schemeClr val="lt1"/>
          </a:fontRef>
        </p:style>
        <p:txBody>
          <a:bodyPr wrap="square">
            <a:spAutoFit/>
          </a:bodyPr>
          <a:lstStyle/>
          <a:p>
            <a:pPr lvl="0"/>
            <a:r>
              <a:rPr lang="pt-PT" b="1" dirty="0">
                <a:solidFill>
                  <a:schemeClr val="tx1"/>
                </a:solidFill>
              </a:rPr>
              <a:t>Design </a:t>
            </a:r>
            <a:r>
              <a:rPr lang="en-US" b="1" dirty="0">
                <a:solidFill>
                  <a:schemeClr val="tx1"/>
                </a:solidFill>
              </a:rPr>
              <a:t>of</a:t>
            </a:r>
            <a:r>
              <a:rPr lang="pt-PT" b="1" dirty="0">
                <a:solidFill>
                  <a:schemeClr val="tx1"/>
                </a:solidFill>
              </a:rPr>
              <a:t> a virtual </a:t>
            </a:r>
            <a:r>
              <a:rPr lang="en-US" b="1" dirty="0">
                <a:solidFill>
                  <a:schemeClr val="tx1"/>
                </a:solidFill>
              </a:rPr>
              <a:t>library</a:t>
            </a:r>
            <a:r>
              <a:rPr lang="pt-PT" b="1" dirty="0">
                <a:solidFill>
                  <a:schemeClr val="tx1"/>
                </a:solidFill>
              </a:rPr>
              <a:t> </a:t>
            </a:r>
            <a:r>
              <a:rPr lang="en-US" b="1" dirty="0">
                <a:solidFill>
                  <a:schemeClr val="tx1"/>
                </a:solidFill>
              </a:rPr>
              <a:t>of</a:t>
            </a:r>
            <a:r>
              <a:rPr lang="pt-PT" b="1" dirty="0">
                <a:solidFill>
                  <a:schemeClr val="tx1"/>
                </a:solidFill>
              </a:rPr>
              <a:t> </a:t>
            </a:r>
            <a:r>
              <a:rPr lang="en-US" b="1" dirty="0">
                <a:solidFill>
                  <a:schemeClr val="tx1"/>
                </a:solidFill>
              </a:rPr>
              <a:t>≈</a:t>
            </a:r>
            <a:r>
              <a:rPr lang="pt-PT" b="1" dirty="0">
                <a:solidFill>
                  <a:schemeClr val="tx1"/>
                </a:solidFill>
              </a:rPr>
              <a:t> 300 molecular </a:t>
            </a:r>
            <a:r>
              <a:rPr lang="en-US" b="1" dirty="0">
                <a:solidFill>
                  <a:schemeClr val="tx1"/>
                </a:solidFill>
              </a:rPr>
              <a:t>hybrids</a:t>
            </a:r>
          </a:p>
        </p:txBody>
      </p:sp>
      <p:sp>
        <p:nvSpPr>
          <p:cNvPr id="3" name="CaixaDeTexto 2">
            <a:extLst>
              <a:ext uri="{FF2B5EF4-FFF2-40B4-BE49-F238E27FC236}">
                <a16:creationId xmlns:a16="http://schemas.microsoft.com/office/drawing/2014/main" id="{3FC1912C-4148-46D7-9E91-E9E759322F96}"/>
              </a:ext>
            </a:extLst>
          </p:cNvPr>
          <p:cNvSpPr txBox="1"/>
          <p:nvPr/>
        </p:nvSpPr>
        <p:spPr>
          <a:xfrm>
            <a:off x="304800" y="2453386"/>
            <a:ext cx="4058675" cy="369332"/>
          </a:xfrm>
          <a:prstGeom prst="rect">
            <a:avLst/>
          </a:prstGeom>
          <a:noFill/>
        </p:spPr>
        <p:txBody>
          <a:bodyPr wrap="none" rtlCol="0">
            <a:spAutoFit/>
          </a:bodyPr>
          <a:lstStyle/>
          <a:p>
            <a:pPr marL="285750" indent="-285750">
              <a:buFont typeface="Wingdings" panose="05000000000000000000" pitchFamily="2" charset="2"/>
              <a:buChar char="§"/>
            </a:pPr>
            <a:r>
              <a:rPr lang="en-US" dirty="0"/>
              <a:t>Calculation of drug likeness properties</a:t>
            </a:r>
          </a:p>
        </p:txBody>
      </p:sp>
      <p:sp>
        <p:nvSpPr>
          <p:cNvPr id="23" name="CaixaDeTexto 22">
            <a:extLst>
              <a:ext uri="{FF2B5EF4-FFF2-40B4-BE49-F238E27FC236}">
                <a16:creationId xmlns:a16="http://schemas.microsoft.com/office/drawing/2014/main" id="{8697B8B5-1692-46C3-8BE3-164674C42EEA}"/>
              </a:ext>
            </a:extLst>
          </p:cNvPr>
          <p:cNvSpPr txBox="1"/>
          <p:nvPr/>
        </p:nvSpPr>
        <p:spPr>
          <a:xfrm>
            <a:off x="-56556" y="5855040"/>
            <a:ext cx="9048156" cy="169277"/>
          </a:xfrm>
          <a:prstGeom prst="rect">
            <a:avLst/>
          </a:prstGeom>
          <a:noFill/>
        </p:spPr>
        <p:txBody>
          <a:bodyPr wrap="square" rtlCol="0">
            <a:spAutoFit/>
          </a:bodyPr>
          <a:lstStyle/>
          <a:p>
            <a:r>
              <a:rPr lang="en-US" sz="500" baseline="30000" dirty="0"/>
              <a:t>5</a:t>
            </a:r>
            <a:r>
              <a:rPr lang="en-US" sz="500" dirty="0"/>
              <a:t>. </a:t>
            </a:r>
            <a:r>
              <a:rPr lang="pt-PT" sz="500" dirty="0" err="1">
                <a:effectLst/>
              </a:rPr>
              <a:t>Pajouhesh</a:t>
            </a:r>
            <a:r>
              <a:rPr lang="pt-PT" sz="500" dirty="0">
                <a:effectLst/>
              </a:rPr>
              <a:t> H, </a:t>
            </a:r>
            <a:r>
              <a:rPr lang="pt-PT" sz="500" dirty="0" err="1">
                <a:effectLst/>
              </a:rPr>
              <a:t>Lenz</a:t>
            </a:r>
            <a:r>
              <a:rPr lang="pt-PT" sz="500" dirty="0">
                <a:effectLst/>
              </a:rPr>
              <a:t> GR. Medicinal </a:t>
            </a:r>
            <a:r>
              <a:rPr lang="pt-PT" sz="500" dirty="0" err="1">
                <a:effectLst/>
              </a:rPr>
              <a:t>Chemical</a:t>
            </a:r>
            <a:r>
              <a:rPr lang="pt-PT" sz="500" dirty="0">
                <a:effectLst/>
              </a:rPr>
              <a:t> </a:t>
            </a:r>
            <a:r>
              <a:rPr lang="pt-PT" sz="500" dirty="0" err="1">
                <a:effectLst/>
              </a:rPr>
              <a:t>Properties</a:t>
            </a:r>
            <a:r>
              <a:rPr lang="pt-PT" sz="500" dirty="0">
                <a:effectLst/>
              </a:rPr>
              <a:t> </a:t>
            </a:r>
            <a:r>
              <a:rPr lang="pt-PT" sz="500" dirty="0" err="1">
                <a:effectLst/>
              </a:rPr>
              <a:t>of</a:t>
            </a:r>
            <a:r>
              <a:rPr lang="pt-PT" sz="500" dirty="0">
                <a:effectLst/>
              </a:rPr>
              <a:t> </a:t>
            </a:r>
            <a:r>
              <a:rPr lang="pt-PT" sz="500" dirty="0" err="1">
                <a:effectLst/>
              </a:rPr>
              <a:t>Successful</a:t>
            </a:r>
            <a:r>
              <a:rPr lang="pt-PT" sz="500" dirty="0">
                <a:effectLst/>
              </a:rPr>
              <a:t> Central </a:t>
            </a:r>
            <a:r>
              <a:rPr lang="pt-PT" sz="500" dirty="0" err="1">
                <a:effectLst/>
              </a:rPr>
              <a:t>Nervous</a:t>
            </a:r>
            <a:r>
              <a:rPr lang="pt-PT" sz="500" dirty="0">
                <a:effectLst/>
              </a:rPr>
              <a:t> </a:t>
            </a:r>
            <a:r>
              <a:rPr lang="pt-PT" sz="500" dirty="0" err="1">
                <a:effectLst/>
              </a:rPr>
              <a:t>System</a:t>
            </a:r>
            <a:r>
              <a:rPr lang="pt-PT" sz="500" dirty="0">
                <a:effectLst/>
              </a:rPr>
              <a:t> </a:t>
            </a:r>
            <a:r>
              <a:rPr lang="pt-PT" sz="500" dirty="0" err="1">
                <a:effectLst/>
              </a:rPr>
              <a:t>Drugs</a:t>
            </a:r>
            <a:r>
              <a:rPr lang="pt-PT" sz="500" dirty="0">
                <a:effectLst/>
              </a:rPr>
              <a:t>. </a:t>
            </a:r>
            <a:r>
              <a:rPr lang="pt-PT" sz="500" i="1" dirty="0" err="1">
                <a:effectLst/>
              </a:rPr>
              <a:t>Neurotherapeutics</a:t>
            </a:r>
            <a:r>
              <a:rPr lang="pt-PT" sz="500" dirty="0">
                <a:effectLst/>
              </a:rPr>
              <a:t>. 2005;2:541-553. </a:t>
            </a:r>
            <a:r>
              <a:rPr lang="pt-PT" sz="500" dirty="0" err="1">
                <a:effectLst/>
              </a:rPr>
              <a:t>doi:https</a:t>
            </a:r>
            <a:r>
              <a:rPr lang="pt-PT" sz="500" dirty="0">
                <a:effectLst/>
              </a:rPr>
              <a:t>://doi.org/10.1602/neurorx.2.4.541</a:t>
            </a:r>
            <a:endParaRPr lang="en-US" sz="500" dirty="0"/>
          </a:p>
        </p:txBody>
      </p:sp>
      <p:sp>
        <p:nvSpPr>
          <p:cNvPr id="16" name="Retângulo: Cantos Arredondados 15">
            <a:extLst>
              <a:ext uri="{FF2B5EF4-FFF2-40B4-BE49-F238E27FC236}">
                <a16:creationId xmlns:a16="http://schemas.microsoft.com/office/drawing/2014/main" id="{B36651B8-9548-4E17-ACA9-57A1CADDA162}"/>
              </a:ext>
            </a:extLst>
          </p:cNvPr>
          <p:cNvSpPr/>
          <p:nvPr/>
        </p:nvSpPr>
        <p:spPr>
          <a:xfrm>
            <a:off x="838198" y="2952198"/>
            <a:ext cx="3581402" cy="157329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Agrupar 6">
            <a:extLst>
              <a:ext uri="{FF2B5EF4-FFF2-40B4-BE49-F238E27FC236}">
                <a16:creationId xmlns:a16="http://schemas.microsoft.com/office/drawing/2014/main" id="{4632FB98-7F9A-41BB-A16F-D08879C7A6F2}"/>
              </a:ext>
            </a:extLst>
          </p:cNvPr>
          <p:cNvGrpSpPr/>
          <p:nvPr/>
        </p:nvGrpSpPr>
        <p:grpSpPr>
          <a:xfrm>
            <a:off x="4686299" y="2952197"/>
            <a:ext cx="4305301" cy="2293345"/>
            <a:chOff x="4686299" y="3177479"/>
            <a:chExt cx="4305301" cy="2293345"/>
          </a:xfrm>
        </p:grpSpPr>
        <p:sp>
          <p:nvSpPr>
            <p:cNvPr id="19" name="CaixaDeTexto 18">
              <a:extLst>
                <a:ext uri="{FF2B5EF4-FFF2-40B4-BE49-F238E27FC236}">
                  <a16:creationId xmlns:a16="http://schemas.microsoft.com/office/drawing/2014/main" id="{678AB0E6-2DC9-49A2-8B46-8E7AA3F2F622}"/>
                </a:ext>
              </a:extLst>
            </p:cNvPr>
            <p:cNvSpPr txBox="1"/>
            <p:nvPr/>
          </p:nvSpPr>
          <p:spPr>
            <a:xfrm>
              <a:off x="5600696" y="3258041"/>
              <a:ext cx="2552703" cy="646331"/>
            </a:xfrm>
            <a:prstGeom prst="rect">
              <a:avLst/>
            </a:prstGeom>
            <a:noFill/>
          </p:spPr>
          <p:txBody>
            <a:bodyPr wrap="square" rtlCol="0">
              <a:spAutoFit/>
            </a:bodyPr>
            <a:lstStyle/>
            <a:p>
              <a:pPr algn="ctr"/>
              <a:r>
                <a:rPr lang="en-US" b="1" dirty="0"/>
                <a:t>Central Nervous System (CNS) drug rules </a:t>
              </a:r>
              <a:r>
                <a:rPr lang="en-US" b="1" baseline="30000" dirty="0"/>
                <a:t>7</a:t>
              </a:r>
            </a:p>
          </p:txBody>
        </p:sp>
        <p:sp>
          <p:nvSpPr>
            <p:cNvPr id="20" name="CaixaDeTexto 19">
              <a:extLst>
                <a:ext uri="{FF2B5EF4-FFF2-40B4-BE49-F238E27FC236}">
                  <a16:creationId xmlns:a16="http://schemas.microsoft.com/office/drawing/2014/main" id="{BD54F604-CF05-4841-B2F5-1136D03ECFEF}"/>
                </a:ext>
              </a:extLst>
            </p:cNvPr>
            <p:cNvSpPr txBox="1"/>
            <p:nvPr/>
          </p:nvSpPr>
          <p:spPr>
            <a:xfrm>
              <a:off x="4789769" y="3949005"/>
              <a:ext cx="4201831" cy="1384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buFont typeface="Wingdings" panose="05000000000000000000" pitchFamily="2" charset="2"/>
                <a:buChar char="ü"/>
              </a:pPr>
              <a:r>
                <a:rPr lang="en-US" sz="1400" dirty="0">
                  <a:solidFill>
                    <a:schemeClr val="tx1"/>
                  </a:solidFill>
                </a:rPr>
                <a:t>Molecular weight &lt; 450</a:t>
              </a:r>
            </a:p>
            <a:p>
              <a:pPr marL="285750" indent="-285750">
                <a:buFont typeface="Wingdings" panose="05000000000000000000" pitchFamily="2" charset="2"/>
                <a:buChar char="ü"/>
              </a:pPr>
              <a:r>
                <a:rPr lang="en-US" sz="1400" dirty="0" err="1">
                  <a:solidFill>
                    <a:schemeClr val="tx1"/>
                  </a:solidFill>
                </a:rPr>
                <a:t>logP</a:t>
              </a:r>
              <a:r>
                <a:rPr lang="en-US" sz="1400" dirty="0">
                  <a:solidFill>
                    <a:schemeClr val="tx1"/>
                  </a:solidFill>
                </a:rPr>
                <a:t> &lt; 5</a:t>
              </a:r>
            </a:p>
            <a:p>
              <a:pPr marL="285750" indent="-285750">
                <a:buFont typeface="Wingdings" panose="05000000000000000000" pitchFamily="2" charset="2"/>
                <a:buChar char="ü"/>
              </a:pPr>
              <a:r>
                <a:rPr lang="en-US" sz="1400" dirty="0">
                  <a:solidFill>
                    <a:schemeClr val="tx1"/>
                  </a:solidFill>
                </a:rPr>
                <a:t>&lt; 3 H-bond donors</a:t>
              </a:r>
            </a:p>
            <a:p>
              <a:pPr marL="285750" indent="-285750">
                <a:buFont typeface="Wingdings" panose="05000000000000000000" pitchFamily="2" charset="2"/>
                <a:buChar char="ü"/>
              </a:pPr>
              <a:r>
                <a:rPr lang="en-US" sz="1400" dirty="0">
                  <a:solidFill>
                    <a:schemeClr val="tx1"/>
                  </a:solidFill>
                </a:rPr>
                <a:t>&lt; 7 H-bond acceptors (sum of N and O)</a:t>
              </a:r>
            </a:p>
            <a:p>
              <a:pPr marL="285750" indent="-285750">
                <a:buFont typeface="Wingdings" panose="05000000000000000000" pitchFamily="2" charset="2"/>
                <a:buChar char="ü"/>
              </a:pPr>
              <a:r>
                <a:rPr lang="en-US" sz="1400" dirty="0">
                  <a:solidFill>
                    <a:schemeClr val="tx1"/>
                  </a:solidFill>
                </a:rPr>
                <a:t>&lt;8 rotatable bonds</a:t>
              </a:r>
            </a:p>
            <a:p>
              <a:pPr marL="285750" indent="-285750">
                <a:buFont typeface="Wingdings" panose="05000000000000000000" pitchFamily="2" charset="2"/>
                <a:buChar char="ü"/>
              </a:pPr>
              <a:r>
                <a:rPr lang="en-US" sz="1400" dirty="0">
                  <a:solidFill>
                    <a:schemeClr val="tx1"/>
                  </a:solidFill>
                </a:rPr>
                <a:t>TPSA &lt; 70 Å</a:t>
              </a:r>
              <a:r>
                <a:rPr lang="en-US" sz="1400" baseline="30000" dirty="0">
                  <a:solidFill>
                    <a:schemeClr val="tx1"/>
                  </a:solidFill>
                </a:rPr>
                <a:t>2</a:t>
              </a:r>
            </a:p>
          </p:txBody>
        </p:sp>
        <p:sp>
          <p:nvSpPr>
            <p:cNvPr id="21" name="Retângulo: Cantos Arredondados 20">
              <a:extLst>
                <a:ext uri="{FF2B5EF4-FFF2-40B4-BE49-F238E27FC236}">
                  <a16:creationId xmlns:a16="http://schemas.microsoft.com/office/drawing/2014/main" id="{18F50085-FC56-46DD-8EAE-9019A994E0DE}"/>
                </a:ext>
              </a:extLst>
            </p:cNvPr>
            <p:cNvSpPr/>
            <p:nvPr/>
          </p:nvSpPr>
          <p:spPr>
            <a:xfrm>
              <a:off x="4686299" y="3177479"/>
              <a:ext cx="3799715" cy="229334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pSp>
      <p:sp>
        <p:nvSpPr>
          <p:cNvPr id="22" name="TextBox 3">
            <a:extLst>
              <a:ext uri="{FF2B5EF4-FFF2-40B4-BE49-F238E27FC236}">
                <a16:creationId xmlns:a16="http://schemas.microsoft.com/office/drawing/2014/main" id="{115AA26D-D2C1-4FDC-93FF-5C048CC24CFD}"/>
              </a:ext>
            </a:extLst>
          </p:cNvPr>
          <p:cNvSpPr txBox="1"/>
          <p:nvPr/>
        </p:nvSpPr>
        <p:spPr>
          <a:xfrm>
            <a:off x="609600" y="393032"/>
            <a:ext cx="3352800" cy="461665"/>
          </a:xfrm>
          <a:prstGeom prst="rect">
            <a:avLst/>
          </a:prstGeom>
          <a:noFill/>
        </p:spPr>
        <p:txBody>
          <a:bodyPr wrap="square" rtlCol="0">
            <a:spAutoFit/>
          </a:bodyPr>
          <a:lstStyle/>
          <a:p>
            <a:r>
              <a:rPr lang="en-US" sz="2400" b="1" dirty="0"/>
              <a:t>Results</a:t>
            </a:r>
            <a:r>
              <a:rPr lang="fr-FR" sz="2400" b="1" dirty="0"/>
              <a:t> and discussion</a:t>
            </a:r>
          </a:p>
        </p:txBody>
      </p:sp>
      <p:sp>
        <p:nvSpPr>
          <p:cNvPr id="24" name="Retângulo 23">
            <a:extLst>
              <a:ext uri="{FF2B5EF4-FFF2-40B4-BE49-F238E27FC236}">
                <a16:creationId xmlns:a16="http://schemas.microsoft.com/office/drawing/2014/main" id="{18C67703-436F-4AC2-B50A-051B44A8F649}"/>
              </a:ext>
            </a:extLst>
          </p:cNvPr>
          <p:cNvSpPr/>
          <p:nvPr/>
        </p:nvSpPr>
        <p:spPr>
          <a:xfrm>
            <a:off x="-6677" y="1267328"/>
            <a:ext cx="2916439" cy="400110"/>
          </a:xfrm>
          <a:prstGeom prst="rect">
            <a:avLst/>
          </a:prstGeom>
        </p:spPr>
        <p:txBody>
          <a:bodyPr wrap="none">
            <a:spAutoFit/>
          </a:bodyPr>
          <a:lstStyle/>
          <a:p>
            <a:r>
              <a:rPr lang="pt-PT" sz="2000" b="1" dirty="0" err="1"/>
              <a:t>Computational</a:t>
            </a:r>
            <a:r>
              <a:rPr lang="pt-PT" sz="2000" b="1" dirty="0"/>
              <a:t> </a:t>
            </a:r>
            <a:r>
              <a:rPr lang="pt-PT" sz="2000" b="1" dirty="0" err="1"/>
              <a:t>prediction</a:t>
            </a:r>
            <a:endParaRPr lang="en-US" sz="2000" b="1" dirty="0"/>
          </a:p>
        </p:txBody>
      </p:sp>
      <p:sp>
        <p:nvSpPr>
          <p:cNvPr id="17" name="Slide Number Placeholder 4">
            <a:extLst>
              <a:ext uri="{FF2B5EF4-FFF2-40B4-BE49-F238E27FC236}">
                <a16:creationId xmlns:a16="http://schemas.microsoft.com/office/drawing/2014/main" id="{F975DB05-39BE-4508-9A14-BCA52691D562}"/>
              </a:ext>
            </a:extLst>
          </p:cNvPr>
          <p:cNvSpPr txBox="1">
            <a:spLocks/>
          </p:cNvSpPr>
          <p:nvPr/>
        </p:nvSpPr>
        <p:spPr>
          <a:xfrm>
            <a:off x="7086600" y="65087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smtClean="0"/>
              <a:pPr/>
              <a:t>6</a:t>
            </a:fld>
            <a:endParaRPr lang="fr-FR"/>
          </a:p>
        </p:txBody>
      </p:sp>
      <p:grpSp>
        <p:nvGrpSpPr>
          <p:cNvPr id="59" name="Agrupar 58">
            <a:extLst>
              <a:ext uri="{FF2B5EF4-FFF2-40B4-BE49-F238E27FC236}">
                <a16:creationId xmlns:a16="http://schemas.microsoft.com/office/drawing/2014/main" id="{6E57C14A-FBF1-49FA-865D-37BF21E2F00E}"/>
              </a:ext>
            </a:extLst>
          </p:cNvPr>
          <p:cNvGrpSpPr/>
          <p:nvPr/>
        </p:nvGrpSpPr>
        <p:grpSpPr>
          <a:xfrm>
            <a:off x="6568220" y="1695011"/>
            <a:ext cx="593165" cy="415016"/>
            <a:chOff x="6546131" y="1609366"/>
            <a:chExt cx="800656" cy="593374"/>
          </a:xfrm>
        </p:grpSpPr>
        <p:graphicFrame>
          <p:nvGraphicFramePr>
            <p:cNvPr id="38" name="Objeto 37">
              <a:extLst>
                <a:ext uri="{FF2B5EF4-FFF2-40B4-BE49-F238E27FC236}">
                  <a16:creationId xmlns:a16="http://schemas.microsoft.com/office/drawing/2014/main" id="{BBE1404C-F1EE-4B61-AAFF-33ACF298A24D}"/>
                </a:ext>
              </a:extLst>
            </p:cNvPr>
            <p:cNvGraphicFramePr>
              <a:graphicFrameLocks noChangeAspect="1"/>
            </p:cNvGraphicFramePr>
            <p:nvPr>
              <p:extLst>
                <p:ext uri="{D42A27DB-BD31-4B8C-83A1-F6EECF244321}">
                  <p14:modId xmlns:p14="http://schemas.microsoft.com/office/powerpoint/2010/main" val="1252911571"/>
                </p:ext>
              </p:extLst>
            </p:nvPr>
          </p:nvGraphicFramePr>
          <p:xfrm>
            <a:off x="6605555" y="1762356"/>
            <a:ext cx="563863" cy="391923"/>
          </p:xfrm>
          <a:graphic>
            <a:graphicData uri="http://schemas.openxmlformats.org/presentationml/2006/ole">
              <mc:AlternateContent xmlns:mc="http://schemas.openxmlformats.org/markup-compatibility/2006">
                <mc:Choice xmlns:v="urn:schemas-microsoft-com:vml" Requires="v">
                  <p:oleObj spid="_x0000_s4194" name="CS ChemDraw Drawing" r:id="rId4" imgW="667151" imgH="449093" progId="ChemDraw.Document.6.0">
                    <p:embed/>
                  </p:oleObj>
                </mc:Choice>
                <mc:Fallback>
                  <p:oleObj name="CS ChemDraw Drawing" r:id="rId4" imgW="667151" imgH="449093" progId="ChemDraw.Document.6.0">
                    <p:embed/>
                    <p:pic>
                      <p:nvPicPr>
                        <p:cNvPr id="38" name="Objeto 37">
                          <a:extLst>
                            <a:ext uri="{FF2B5EF4-FFF2-40B4-BE49-F238E27FC236}">
                              <a16:creationId xmlns:a16="http://schemas.microsoft.com/office/drawing/2014/main" id="{BBE1404C-F1EE-4B61-AAFF-33ACF298A24D}"/>
                            </a:ext>
                          </a:extLst>
                        </p:cNvPr>
                        <p:cNvPicPr/>
                        <p:nvPr/>
                      </p:nvPicPr>
                      <p:blipFill>
                        <a:blip r:embed="rId5"/>
                        <a:stretch>
                          <a:fillRect/>
                        </a:stretch>
                      </p:blipFill>
                      <p:spPr>
                        <a:xfrm>
                          <a:off x="6605555" y="1762356"/>
                          <a:ext cx="563863" cy="391923"/>
                        </a:xfrm>
                        <a:prstGeom prst="rect">
                          <a:avLst/>
                        </a:prstGeom>
                      </p:spPr>
                    </p:pic>
                  </p:oleObj>
                </mc:Fallback>
              </mc:AlternateContent>
            </a:graphicData>
          </a:graphic>
        </p:graphicFrame>
        <p:graphicFrame>
          <p:nvGraphicFramePr>
            <p:cNvPr id="39" name="Objeto 38">
              <a:extLst>
                <a:ext uri="{FF2B5EF4-FFF2-40B4-BE49-F238E27FC236}">
                  <a16:creationId xmlns:a16="http://schemas.microsoft.com/office/drawing/2014/main" id="{D60DFAFD-0FA4-4395-94F6-57472E719DB5}"/>
                </a:ext>
              </a:extLst>
            </p:cNvPr>
            <p:cNvGraphicFramePr>
              <a:graphicFrameLocks noChangeAspect="1"/>
            </p:cNvGraphicFramePr>
            <p:nvPr>
              <p:extLst>
                <p:ext uri="{D42A27DB-BD31-4B8C-83A1-F6EECF244321}">
                  <p14:modId xmlns:p14="http://schemas.microsoft.com/office/powerpoint/2010/main" val="628753901"/>
                </p:ext>
              </p:extLst>
            </p:nvPr>
          </p:nvGraphicFramePr>
          <p:xfrm>
            <a:off x="6666414" y="1681853"/>
            <a:ext cx="680373" cy="441297"/>
          </p:xfrm>
          <a:graphic>
            <a:graphicData uri="http://schemas.openxmlformats.org/presentationml/2006/ole">
              <mc:AlternateContent xmlns:mc="http://schemas.openxmlformats.org/markup-compatibility/2006">
                <mc:Choice xmlns:v="urn:schemas-microsoft-com:vml" Requires="v">
                  <p:oleObj spid="_x0000_s4195" name="CS ChemDraw Drawing" r:id="rId6" imgW="894187" imgH="561838" progId="ChemDraw.Document.6.0">
                    <p:embed/>
                  </p:oleObj>
                </mc:Choice>
                <mc:Fallback>
                  <p:oleObj name="CS ChemDraw Drawing" r:id="rId6" imgW="894187" imgH="561838" progId="ChemDraw.Document.6.0">
                    <p:embed/>
                    <p:pic>
                      <p:nvPicPr>
                        <p:cNvPr id="39" name="Objeto 38">
                          <a:extLst>
                            <a:ext uri="{FF2B5EF4-FFF2-40B4-BE49-F238E27FC236}">
                              <a16:creationId xmlns:a16="http://schemas.microsoft.com/office/drawing/2014/main" id="{D60DFAFD-0FA4-4395-94F6-57472E719DB5}"/>
                            </a:ext>
                          </a:extLst>
                        </p:cNvPr>
                        <p:cNvPicPr/>
                        <p:nvPr/>
                      </p:nvPicPr>
                      <p:blipFill>
                        <a:blip r:embed="rId7"/>
                        <a:stretch>
                          <a:fillRect/>
                        </a:stretch>
                      </p:blipFill>
                      <p:spPr>
                        <a:xfrm>
                          <a:off x="6666414" y="1681853"/>
                          <a:ext cx="680373" cy="441297"/>
                        </a:xfrm>
                        <a:prstGeom prst="rect">
                          <a:avLst/>
                        </a:prstGeom>
                      </p:spPr>
                    </p:pic>
                  </p:oleObj>
                </mc:Fallback>
              </mc:AlternateContent>
            </a:graphicData>
          </a:graphic>
        </p:graphicFrame>
        <p:graphicFrame>
          <p:nvGraphicFramePr>
            <p:cNvPr id="40" name="Objeto 39">
              <a:extLst>
                <a:ext uri="{FF2B5EF4-FFF2-40B4-BE49-F238E27FC236}">
                  <a16:creationId xmlns:a16="http://schemas.microsoft.com/office/drawing/2014/main" id="{97E245B2-0B06-4849-88D4-5D3AA5579B9D}"/>
                </a:ext>
              </a:extLst>
            </p:cNvPr>
            <p:cNvGraphicFramePr>
              <a:graphicFrameLocks noChangeAspect="1"/>
            </p:cNvGraphicFramePr>
            <p:nvPr>
              <p:extLst>
                <p:ext uri="{D42A27DB-BD31-4B8C-83A1-F6EECF244321}">
                  <p14:modId xmlns:p14="http://schemas.microsoft.com/office/powerpoint/2010/main" val="540417540"/>
                </p:ext>
              </p:extLst>
            </p:nvPr>
          </p:nvGraphicFramePr>
          <p:xfrm>
            <a:off x="6546131" y="1783404"/>
            <a:ext cx="779319" cy="419336"/>
          </p:xfrm>
          <a:graphic>
            <a:graphicData uri="http://schemas.openxmlformats.org/presentationml/2006/ole">
              <mc:AlternateContent xmlns:mc="http://schemas.openxmlformats.org/markup-compatibility/2006">
                <mc:Choice xmlns:v="urn:schemas-microsoft-com:vml" Requires="v">
                  <p:oleObj spid="_x0000_s4196" name="CS ChemDraw Drawing" r:id="rId8" imgW="1202755" imgH="626388" progId="ChemDraw.Document.6.0">
                    <p:embed/>
                  </p:oleObj>
                </mc:Choice>
                <mc:Fallback>
                  <p:oleObj name="CS ChemDraw Drawing" r:id="rId8" imgW="1202755" imgH="626388" progId="ChemDraw.Document.6.0">
                    <p:embed/>
                    <p:pic>
                      <p:nvPicPr>
                        <p:cNvPr id="40" name="Objeto 39">
                          <a:extLst>
                            <a:ext uri="{FF2B5EF4-FFF2-40B4-BE49-F238E27FC236}">
                              <a16:creationId xmlns:a16="http://schemas.microsoft.com/office/drawing/2014/main" id="{97E245B2-0B06-4849-88D4-5D3AA5579B9D}"/>
                            </a:ext>
                          </a:extLst>
                        </p:cNvPr>
                        <p:cNvPicPr/>
                        <p:nvPr/>
                      </p:nvPicPr>
                      <p:blipFill>
                        <a:blip r:embed="rId9"/>
                        <a:stretch>
                          <a:fillRect/>
                        </a:stretch>
                      </p:blipFill>
                      <p:spPr>
                        <a:xfrm>
                          <a:off x="6546131" y="1783404"/>
                          <a:ext cx="779319" cy="419336"/>
                        </a:xfrm>
                        <a:prstGeom prst="rect">
                          <a:avLst/>
                        </a:prstGeom>
                      </p:spPr>
                    </p:pic>
                  </p:oleObj>
                </mc:Fallback>
              </mc:AlternateContent>
            </a:graphicData>
          </a:graphic>
        </p:graphicFrame>
        <p:graphicFrame>
          <p:nvGraphicFramePr>
            <p:cNvPr id="41" name="Objeto 40">
              <a:extLst>
                <a:ext uri="{FF2B5EF4-FFF2-40B4-BE49-F238E27FC236}">
                  <a16:creationId xmlns:a16="http://schemas.microsoft.com/office/drawing/2014/main" id="{8E27F4B8-355B-4AA9-A3F2-3B730CD220B7}"/>
                </a:ext>
              </a:extLst>
            </p:cNvPr>
            <p:cNvGraphicFramePr>
              <a:graphicFrameLocks noChangeAspect="1"/>
            </p:cNvGraphicFramePr>
            <p:nvPr>
              <p:extLst>
                <p:ext uri="{D42A27DB-BD31-4B8C-83A1-F6EECF244321}">
                  <p14:modId xmlns:p14="http://schemas.microsoft.com/office/powerpoint/2010/main" val="2674416508"/>
                </p:ext>
              </p:extLst>
            </p:nvPr>
          </p:nvGraphicFramePr>
          <p:xfrm>
            <a:off x="6670990" y="1609366"/>
            <a:ext cx="467513" cy="566517"/>
          </p:xfrm>
          <a:graphic>
            <a:graphicData uri="http://schemas.openxmlformats.org/presentationml/2006/ole">
              <mc:AlternateContent xmlns:mc="http://schemas.openxmlformats.org/markup-compatibility/2006">
                <mc:Choice xmlns:v="urn:schemas-microsoft-com:vml" Requires="v">
                  <p:oleObj spid="_x0000_s4197" name="CS ChemDraw Drawing" r:id="rId10" imgW="751084" imgH="879245" progId="ChemDraw.Document.6.0">
                    <p:embed/>
                  </p:oleObj>
                </mc:Choice>
                <mc:Fallback>
                  <p:oleObj name="CS ChemDraw Drawing" r:id="rId10" imgW="751084" imgH="879245" progId="ChemDraw.Document.6.0">
                    <p:embed/>
                    <p:pic>
                      <p:nvPicPr>
                        <p:cNvPr id="41" name="Objeto 40">
                          <a:extLst>
                            <a:ext uri="{FF2B5EF4-FFF2-40B4-BE49-F238E27FC236}">
                              <a16:creationId xmlns:a16="http://schemas.microsoft.com/office/drawing/2014/main" id="{8E27F4B8-355B-4AA9-A3F2-3B730CD220B7}"/>
                            </a:ext>
                          </a:extLst>
                        </p:cNvPr>
                        <p:cNvPicPr/>
                        <p:nvPr/>
                      </p:nvPicPr>
                      <p:blipFill>
                        <a:blip r:embed="rId11"/>
                        <a:stretch>
                          <a:fillRect/>
                        </a:stretch>
                      </p:blipFill>
                      <p:spPr>
                        <a:xfrm>
                          <a:off x="6670990" y="1609366"/>
                          <a:ext cx="467513" cy="566517"/>
                        </a:xfrm>
                        <a:prstGeom prst="rect">
                          <a:avLst/>
                        </a:prstGeom>
                      </p:spPr>
                    </p:pic>
                  </p:oleObj>
                </mc:Fallback>
              </mc:AlternateContent>
            </a:graphicData>
          </a:graphic>
        </p:graphicFrame>
      </p:grpSp>
      <p:grpSp>
        <p:nvGrpSpPr>
          <p:cNvPr id="43" name="Agrupar 42">
            <a:extLst>
              <a:ext uri="{FF2B5EF4-FFF2-40B4-BE49-F238E27FC236}">
                <a16:creationId xmlns:a16="http://schemas.microsoft.com/office/drawing/2014/main" id="{4EABE734-1378-4DB8-AA80-917F82D4CA10}"/>
              </a:ext>
            </a:extLst>
          </p:cNvPr>
          <p:cNvGrpSpPr/>
          <p:nvPr/>
        </p:nvGrpSpPr>
        <p:grpSpPr>
          <a:xfrm>
            <a:off x="6537317" y="2293182"/>
            <a:ext cx="593165" cy="355366"/>
            <a:chOff x="1227339" y="4153465"/>
            <a:chExt cx="1073621" cy="554346"/>
          </a:xfrm>
        </p:grpSpPr>
        <p:graphicFrame>
          <p:nvGraphicFramePr>
            <p:cNvPr id="44" name="Objeto 43">
              <a:extLst>
                <a:ext uri="{FF2B5EF4-FFF2-40B4-BE49-F238E27FC236}">
                  <a16:creationId xmlns:a16="http://schemas.microsoft.com/office/drawing/2014/main" id="{DD4AA7B8-4DA2-4692-8E57-C3B32CDE8804}"/>
                </a:ext>
              </a:extLst>
            </p:cNvPr>
            <p:cNvGraphicFramePr>
              <a:graphicFrameLocks noChangeAspect="1"/>
            </p:cNvGraphicFramePr>
            <p:nvPr>
              <p:extLst>
                <p:ext uri="{D42A27DB-BD31-4B8C-83A1-F6EECF244321}">
                  <p14:modId xmlns:p14="http://schemas.microsoft.com/office/powerpoint/2010/main" val="2987169421"/>
                </p:ext>
              </p:extLst>
            </p:nvPr>
          </p:nvGraphicFramePr>
          <p:xfrm>
            <a:off x="1405636" y="4273270"/>
            <a:ext cx="852760" cy="377707"/>
          </p:xfrm>
          <a:graphic>
            <a:graphicData uri="http://schemas.openxmlformats.org/presentationml/2006/ole">
              <mc:AlternateContent xmlns:mc="http://schemas.openxmlformats.org/markup-compatibility/2006">
                <mc:Choice xmlns:v="urn:schemas-microsoft-com:vml" Requires="v">
                  <p:oleObj spid="_x0000_s4198" name="CS ChemDraw Drawing" r:id="rId12" imgW="1043532" imgH="462668" progId="ChemDraw.Document.6.0">
                    <p:embed/>
                  </p:oleObj>
                </mc:Choice>
                <mc:Fallback>
                  <p:oleObj name="CS ChemDraw Drawing" r:id="rId12" imgW="1043532" imgH="462668" progId="ChemDraw.Document.6.0">
                    <p:embed/>
                    <p:pic>
                      <p:nvPicPr>
                        <p:cNvPr id="44" name="Objeto 43">
                          <a:extLst>
                            <a:ext uri="{FF2B5EF4-FFF2-40B4-BE49-F238E27FC236}">
                              <a16:creationId xmlns:a16="http://schemas.microsoft.com/office/drawing/2014/main" id="{DD4AA7B8-4DA2-4692-8E57-C3B32CDE8804}"/>
                            </a:ext>
                          </a:extLst>
                        </p:cNvPr>
                        <p:cNvPicPr/>
                        <p:nvPr/>
                      </p:nvPicPr>
                      <p:blipFill>
                        <a:blip r:embed="rId13"/>
                        <a:stretch>
                          <a:fillRect/>
                        </a:stretch>
                      </p:blipFill>
                      <p:spPr>
                        <a:xfrm>
                          <a:off x="1405636" y="4273270"/>
                          <a:ext cx="852760" cy="377707"/>
                        </a:xfrm>
                        <a:prstGeom prst="rect">
                          <a:avLst/>
                        </a:prstGeom>
                      </p:spPr>
                    </p:pic>
                  </p:oleObj>
                </mc:Fallback>
              </mc:AlternateContent>
            </a:graphicData>
          </a:graphic>
        </p:graphicFrame>
        <p:graphicFrame>
          <p:nvGraphicFramePr>
            <p:cNvPr id="45" name="Objeto 44">
              <a:extLst>
                <a:ext uri="{FF2B5EF4-FFF2-40B4-BE49-F238E27FC236}">
                  <a16:creationId xmlns:a16="http://schemas.microsoft.com/office/drawing/2014/main" id="{B14AC842-244F-4A6F-AFD3-362556BBBCF8}"/>
                </a:ext>
              </a:extLst>
            </p:cNvPr>
            <p:cNvGraphicFramePr>
              <a:graphicFrameLocks noChangeAspect="1"/>
            </p:cNvGraphicFramePr>
            <p:nvPr>
              <p:extLst>
                <p:ext uri="{D42A27DB-BD31-4B8C-83A1-F6EECF244321}">
                  <p14:modId xmlns:p14="http://schemas.microsoft.com/office/powerpoint/2010/main" val="2555800310"/>
                </p:ext>
              </p:extLst>
            </p:nvPr>
          </p:nvGraphicFramePr>
          <p:xfrm>
            <a:off x="1298528" y="4281362"/>
            <a:ext cx="840415" cy="375231"/>
          </p:xfrm>
          <a:graphic>
            <a:graphicData uri="http://schemas.openxmlformats.org/presentationml/2006/ole">
              <mc:AlternateContent xmlns:mc="http://schemas.openxmlformats.org/markup-compatibility/2006">
                <mc:Choice xmlns:v="urn:schemas-microsoft-com:vml" Requires="v">
                  <p:oleObj spid="_x0000_s4199" name="CS ChemDraw Drawing" r:id="rId14" imgW="1039006" imgH="463045" progId="ChemDraw.Document.6.0">
                    <p:embed/>
                  </p:oleObj>
                </mc:Choice>
                <mc:Fallback>
                  <p:oleObj name="CS ChemDraw Drawing" r:id="rId14" imgW="1039006" imgH="463045" progId="ChemDraw.Document.6.0">
                    <p:embed/>
                    <p:pic>
                      <p:nvPicPr>
                        <p:cNvPr id="45" name="Objeto 44">
                          <a:extLst>
                            <a:ext uri="{FF2B5EF4-FFF2-40B4-BE49-F238E27FC236}">
                              <a16:creationId xmlns:a16="http://schemas.microsoft.com/office/drawing/2014/main" id="{B14AC842-244F-4A6F-AFD3-362556BBBCF8}"/>
                            </a:ext>
                          </a:extLst>
                        </p:cNvPr>
                        <p:cNvPicPr/>
                        <p:nvPr/>
                      </p:nvPicPr>
                      <p:blipFill>
                        <a:blip r:embed="rId15"/>
                        <a:stretch>
                          <a:fillRect/>
                        </a:stretch>
                      </p:blipFill>
                      <p:spPr>
                        <a:xfrm>
                          <a:off x="1298528" y="4281362"/>
                          <a:ext cx="840415" cy="375231"/>
                        </a:xfrm>
                        <a:prstGeom prst="rect">
                          <a:avLst/>
                        </a:prstGeom>
                      </p:spPr>
                    </p:pic>
                  </p:oleObj>
                </mc:Fallback>
              </mc:AlternateContent>
            </a:graphicData>
          </a:graphic>
        </p:graphicFrame>
        <p:graphicFrame>
          <p:nvGraphicFramePr>
            <p:cNvPr id="46" name="Objeto 45">
              <a:extLst>
                <a:ext uri="{FF2B5EF4-FFF2-40B4-BE49-F238E27FC236}">
                  <a16:creationId xmlns:a16="http://schemas.microsoft.com/office/drawing/2014/main" id="{2C702AC6-5CD3-469D-BFA0-407134A9674B}"/>
                </a:ext>
              </a:extLst>
            </p:cNvPr>
            <p:cNvGraphicFramePr>
              <a:graphicFrameLocks noChangeAspect="1"/>
            </p:cNvGraphicFramePr>
            <p:nvPr>
              <p:extLst>
                <p:ext uri="{D42A27DB-BD31-4B8C-83A1-F6EECF244321}">
                  <p14:modId xmlns:p14="http://schemas.microsoft.com/office/powerpoint/2010/main" val="914451653"/>
                </p:ext>
              </p:extLst>
            </p:nvPr>
          </p:nvGraphicFramePr>
          <p:xfrm>
            <a:off x="1227339" y="4153465"/>
            <a:ext cx="1073621" cy="554346"/>
          </p:xfrm>
          <a:graphic>
            <a:graphicData uri="http://schemas.openxmlformats.org/presentationml/2006/ole">
              <mc:AlternateContent xmlns:mc="http://schemas.openxmlformats.org/markup-compatibility/2006">
                <mc:Choice xmlns:v="urn:schemas-microsoft-com:vml" Requires="v">
                  <p:oleObj spid="_x0000_s4200" name="CS ChemDraw Drawing" r:id="rId16" imgW="1506653" imgH="777146" progId="ChemDraw.Document.6.0">
                    <p:embed/>
                  </p:oleObj>
                </mc:Choice>
                <mc:Fallback>
                  <p:oleObj name="CS ChemDraw Drawing" r:id="rId16" imgW="1506653" imgH="777146" progId="ChemDraw.Document.6.0">
                    <p:embed/>
                    <p:pic>
                      <p:nvPicPr>
                        <p:cNvPr id="46" name="Objeto 45">
                          <a:extLst>
                            <a:ext uri="{FF2B5EF4-FFF2-40B4-BE49-F238E27FC236}">
                              <a16:creationId xmlns:a16="http://schemas.microsoft.com/office/drawing/2014/main" id="{2C702AC6-5CD3-469D-BFA0-407134A9674B}"/>
                            </a:ext>
                          </a:extLst>
                        </p:cNvPr>
                        <p:cNvPicPr/>
                        <p:nvPr/>
                      </p:nvPicPr>
                      <p:blipFill>
                        <a:blip r:embed="rId17"/>
                        <a:stretch>
                          <a:fillRect/>
                        </a:stretch>
                      </p:blipFill>
                      <p:spPr>
                        <a:xfrm>
                          <a:off x="1227339" y="4153465"/>
                          <a:ext cx="1073621" cy="554346"/>
                        </a:xfrm>
                        <a:prstGeom prst="rect">
                          <a:avLst/>
                        </a:prstGeom>
                      </p:spPr>
                    </p:pic>
                  </p:oleObj>
                </mc:Fallback>
              </mc:AlternateContent>
            </a:graphicData>
          </a:graphic>
        </p:graphicFrame>
      </p:grpSp>
      <p:sp>
        <p:nvSpPr>
          <p:cNvPr id="47" name="Cruzada 46">
            <a:extLst>
              <a:ext uri="{FF2B5EF4-FFF2-40B4-BE49-F238E27FC236}">
                <a16:creationId xmlns:a16="http://schemas.microsoft.com/office/drawing/2014/main" id="{8BF3BEA1-1D39-4FCD-9C06-1854721B780E}"/>
              </a:ext>
            </a:extLst>
          </p:cNvPr>
          <p:cNvSpPr>
            <a:spLocks noChangeAspect="1"/>
          </p:cNvSpPr>
          <p:nvPr/>
        </p:nvSpPr>
        <p:spPr>
          <a:xfrm>
            <a:off x="6800344" y="2156712"/>
            <a:ext cx="78096" cy="83070"/>
          </a:xfrm>
          <a:prstGeom prst="plus">
            <a:avLst>
              <a:gd name="adj" fmla="val 452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eta: Para a Direita 8">
            <a:extLst>
              <a:ext uri="{FF2B5EF4-FFF2-40B4-BE49-F238E27FC236}">
                <a16:creationId xmlns:a16="http://schemas.microsoft.com/office/drawing/2014/main" id="{B7AA0CD5-52A0-4351-B68A-B02465832CC4}"/>
              </a:ext>
            </a:extLst>
          </p:cNvPr>
          <p:cNvSpPr/>
          <p:nvPr/>
        </p:nvSpPr>
        <p:spPr>
          <a:xfrm flipV="1">
            <a:off x="7181705" y="2019573"/>
            <a:ext cx="266190" cy="272906"/>
          </a:xfrm>
          <a:prstGeom prst="rightArrow">
            <a:avLst>
              <a:gd name="adj1" fmla="val 27504"/>
              <a:gd name="adj2" fmla="val 50000"/>
            </a:avLst>
          </a:prstGeom>
          <a:solidFill>
            <a:srgbClr val="CBD8E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pt-PT" sz="1050">
              <a:solidFill>
                <a:schemeClr val="tx1"/>
              </a:solidFill>
            </a:endParaRPr>
          </a:p>
        </p:txBody>
      </p:sp>
      <p:pic>
        <p:nvPicPr>
          <p:cNvPr id="12" name="Imagem 11">
            <a:extLst>
              <a:ext uri="{FF2B5EF4-FFF2-40B4-BE49-F238E27FC236}">
                <a16:creationId xmlns:a16="http://schemas.microsoft.com/office/drawing/2014/main" id="{9361F69C-CA74-48E6-885B-A58AA0BB8A7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633900" y="1847058"/>
            <a:ext cx="632512" cy="632512"/>
          </a:xfrm>
          <a:prstGeom prst="rect">
            <a:avLst/>
          </a:prstGeom>
        </p:spPr>
      </p:pic>
      <p:grpSp>
        <p:nvGrpSpPr>
          <p:cNvPr id="60" name="Agrupar 59">
            <a:extLst>
              <a:ext uri="{FF2B5EF4-FFF2-40B4-BE49-F238E27FC236}">
                <a16:creationId xmlns:a16="http://schemas.microsoft.com/office/drawing/2014/main" id="{8DCDCC95-0CA8-4226-B481-421D00ADD61E}"/>
              </a:ext>
            </a:extLst>
          </p:cNvPr>
          <p:cNvGrpSpPr/>
          <p:nvPr/>
        </p:nvGrpSpPr>
        <p:grpSpPr>
          <a:xfrm>
            <a:off x="7496184" y="1870654"/>
            <a:ext cx="763569" cy="585319"/>
            <a:chOff x="7627946" y="2106338"/>
            <a:chExt cx="763569" cy="585319"/>
          </a:xfrm>
        </p:grpSpPr>
        <p:sp>
          <p:nvSpPr>
            <p:cNvPr id="15" name="Retângulo: Cantos Arredondados 14">
              <a:extLst>
                <a:ext uri="{FF2B5EF4-FFF2-40B4-BE49-F238E27FC236}">
                  <a16:creationId xmlns:a16="http://schemas.microsoft.com/office/drawing/2014/main" id="{AC9CB3F0-ECA8-47C6-B458-F48843EE6F8D}"/>
                </a:ext>
              </a:extLst>
            </p:cNvPr>
            <p:cNvSpPr/>
            <p:nvPr/>
          </p:nvSpPr>
          <p:spPr>
            <a:xfrm>
              <a:off x="7627946" y="2106338"/>
              <a:ext cx="763569" cy="585319"/>
            </a:xfrm>
            <a:prstGeom prst="roundRect">
              <a:avLst/>
            </a:prstGeom>
            <a:solidFill>
              <a:schemeClr val="accent5">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p>
          </p:txBody>
        </p:sp>
        <p:graphicFrame>
          <p:nvGraphicFramePr>
            <p:cNvPr id="54" name="Objeto 53">
              <a:extLst>
                <a:ext uri="{FF2B5EF4-FFF2-40B4-BE49-F238E27FC236}">
                  <a16:creationId xmlns:a16="http://schemas.microsoft.com/office/drawing/2014/main" id="{89996892-8D34-4DC4-A962-29B26BA59806}"/>
                </a:ext>
              </a:extLst>
            </p:cNvPr>
            <p:cNvGraphicFramePr>
              <a:graphicFrameLocks noChangeAspect="1"/>
            </p:cNvGraphicFramePr>
            <p:nvPr>
              <p:extLst>
                <p:ext uri="{D42A27DB-BD31-4B8C-83A1-F6EECF244321}">
                  <p14:modId xmlns:p14="http://schemas.microsoft.com/office/powerpoint/2010/main" val="1742652524"/>
                </p:ext>
              </p:extLst>
            </p:nvPr>
          </p:nvGraphicFramePr>
          <p:xfrm>
            <a:off x="7640637" y="2178784"/>
            <a:ext cx="733425" cy="457200"/>
          </p:xfrm>
          <a:graphic>
            <a:graphicData uri="http://schemas.openxmlformats.org/presentationml/2006/ole">
              <mc:AlternateContent xmlns:mc="http://schemas.openxmlformats.org/markup-compatibility/2006">
                <mc:Choice xmlns:v="urn:schemas-microsoft-com:vml" Requires="v">
                  <p:oleObj spid="_x0000_s4201" name="CS ChemDraw Drawing" r:id="rId19" imgW="1280160" imgH="801640" progId="ChemDraw.Document.6.0">
                    <p:embed/>
                  </p:oleObj>
                </mc:Choice>
                <mc:Fallback>
                  <p:oleObj name="CS ChemDraw Drawing" r:id="rId19" imgW="1280160" imgH="801640" progId="ChemDraw.Document.6.0">
                    <p:embed/>
                    <p:pic>
                      <p:nvPicPr>
                        <p:cNvPr id="54" name="Objeto 53">
                          <a:extLst>
                            <a:ext uri="{FF2B5EF4-FFF2-40B4-BE49-F238E27FC236}">
                              <a16:creationId xmlns:a16="http://schemas.microsoft.com/office/drawing/2014/main" id="{89996892-8D34-4DC4-A962-29B26BA59806}"/>
                            </a:ext>
                          </a:extLst>
                        </p:cNvPr>
                        <p:cNvPicPr/>
                        <p:nvPr/>
                      </p:nvPicPr>
                      <p:blipFill>
                        <a:blip r:embed="rId20"/>
                        <a:stretch>
                          <a:fillRect/>
                        </a:stretch>
                      </p:blipFill>
                      <p:spPr>
                        <a:xfrm>
                          <a:off x="7640637" y="2178784"/>
                          <a:ext cx="733425" cy="457200"/>
                        </a:xfrm>
                        <a:prstGeom prst="rect">
                          <a:avLst/>
                        </a:prstGeom>
                      </p:spPr>
                    </p:pic>
                  </p:oleObj>
                </mc:Fallback>
              </mc:AlternateContent>
            </a:graphicData>
          </a:graphic>
        </p:graphicFrame>
      </p:grpSp>
      <p:pic>
        <p:nvPicPr>
          <p:cNvPr id="58" name="Imagem 57" descr="Uma imagem com texto&#10;&#10;Descrição gerada automaticamente">
            <a:extLst>
              <a:ext uri="{FF2B5EF4-FFF2-40B4-BE49-F238E27FC236}">
                <a16:creationId xmlns:a16="http://schemas.microsoft.com/office/drawing/2014/main" id="{35682FE7-4EF6-4D74-8727-243A389B5AC2}"/>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551327" y="55912"/>
            <a:ext cx="1519786" cy="655012"/>
          </a:xfrm>
          <a:prstGeom prst="rect">
            <a:avLst/>
          </a:prstGeom>
        </p:spPr>
      </p:pic>
    </p:spTree>
    <p:extLst>
      <p:ext uri="{BB962C8B-B14F-4D97-AF65-F5344CB8AC3E}">
        <p14:creationId xmlns:p14="http://schemas.microsoft.com/office/powerpoint/2010/main" val="3518918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7</a:t>
            </a:fld>
            <a:endParaRPr lang="fr-FR"/>
          </a:p>
        </p:txBody>
      </p:sp>
      <p:pic>
        <p:nvPicPr>
          <p:cNvPr id="5" name="Picture 4">
            <a:extLst>
              <a:ext uri="{FF2B5EF4-FFF2-40B4-BE49-F238E27FC236}">
                <a16:creationId xmlns:a16="http://schemas.microsoft.com/office/drawing/2014/main" id="{532B00CA-BADB-442E-8BBF-FA8A867F7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3"/>
            <a:stretch>
              <a:fillRect/>
            </a:stretch>
          </a:blipFill>
        </p:spPr>
      </p:pic>
      <p:sp>
        <p:nvSpPr>
          <p:cNvPr id="10" name="Retângulo 9">
            <a:extLst>
              <a:ext uri="{FF2B5EF4-FFF2-40B4-BE49-F238E27FC236}">
                <a16:creationId xmlns:a16="http://schemas.microsoft.com/office/drawing/2014/main" id="{5374143D-5E48-4724-9EEC-675146FA0CC9}"/>
              </a:ext>
            </a:extLst>
          </p:cNvPr>
          <p:cNvSpPr/>
          <p:nvPr/>
        </p:nvSpPr>
        <p:spPr>
          <a:xfrm>
            <a:off x="160578" y="1816736"/>
            <a:ext cx="4868622" cy="646331"/>
          </a:xfrm>
          <a:prstGeom prst="rect">
            <a:avLst/>
          </a:prstGeom>
          <a:solidFill>
            <a:schemeClr val="tx2">
              <a:lumMod val="60000"/>
              <a:lumOff val="40000"/>
            </a:schemeClr>
          </a:solidFill>
          <a:ln/>
        </p:spPr>
        <p:style>
          <a:lnRef idx="3">
            <a:schemeClr val="lt1"/>
          </a:lnRef>
          <a:fillRef idx="1">
            <a:schemeClr val="accent5"/>
          </a:fillRef>
          <a:effectRef idx="1">
            <a:schemeClr val="accent5"/>
          </a:effectRef>
          <a:fontRef idx="minor">
            <a:schemeClr val="lt1"/>
          </a:fontRef>
        </p:style>
        <p:txBody>
          <a:bodyPr wrap="square">
            <a:spAutoFit/>
          </a:bodyPr>
          <a:lstStyle/>
          <a:p>
            <a:pPr lvl="0"/>
            <a:r>
              <a:rPr lang="pt-PT" b="1" dirty="0" err="1">
                <a:solidFill>
                  <a:schemeClr val="tx1"/>
                </a:solidFill>
              </a:rPr>
              <a:t>Synthesis</a:t>
            </a:r>
            <a:r>
              <a:rPr lang="pt-PT" b="1" dirty="0">
                <a:solidFill>
                  <a:schemeClr val="tx1"/>
                </a:solidFill>
              </a:rPr>
              <a:t> </a:t>
            </a:r>
            <a:r>
              <a:rPr lang="pt-PT" b="1" dirty="0" err="1">
                <a:solidFill>
                  <a:schemeClr val="tx1"/>
                </a:solidFill>
              </a:rPr>
              <a:t>of</a:t>
            </a:r>
            <a:r>
              <a:rPr lang="pt-PT" b="1" dirty="0">
                <a:solidFill>
                  <a:schemeClr val="tx1"/>
                </a:solidFill>
              </a:rPr>
              <a:t> novel </a:t>
            </a:r>
            <a:r>
              <a:rPr lang="pt-PT" b="1" dirty="0" err="1">
                <a:solidFill>
                  <a:schemeClr val="tx1"/>
                </a:solidFill>
              </a:rPr>
              <a:t>xanthene</a:t>
            </a:r>
            <a:r>
              <a:rPr lang="pt-PT" b="1" dirty="0">
                <a:solidFill>
                  <a:schemeClr val="tx1"/>
                </a:solidFill>
              </a:rPr>
              <a:t> </a:t>
            </a:r>
            <a:r>
              <a:rPr lang="pt-PT" b="1" dirty="0" err="1">
                <a:solidFill>
                  <a:schemeClr val="tx1"/>
                </a:solidFill>
              </a:rPr>
              <a:t>derivatives</a:t>
            </a:r>
            <a:r>
              <a:rPr lang="pt-PT" b="1" dirty="0">
                <a:solidFill>
                  <a:schemeClr val="tx1"/>
                </a:solidFill>
              </a:rPr>
              <a:t> </a:t>
            </a:r>
            <a:r>
              <a:rPr lang="pt-PT" b="1" dirty="0" err="1">
                <a:solidFill>
                  <a:schemeClr val="tx1"/>
                </a:solidFill>
              </a:rPr>
              <a:t>through</a:t>
            </a:r>
            <a:r>
              <a:rPr lang="pt-PT" b="1" dirty="0">
                <a:solidFill>
                  <a:schemeClr val="tx1"/>
                </a:solidFill>
              </a:rPr>
              <a:t> </a:t>
            </a:r>
            <a:r>
              <a:rPr lang="pt-PT" b="1" dirty="0" err="1">
                <a:solidFill>
                  <a:schemeClr val="tx1"/>
                </a:solidFill>
              </a:rPr>
              <a:t>distinctive</a:t>
            </a:r>
            <a:r>
              <a:rPr lang="pt-PT" b="1" dirty="0">
                <a:solidFill>
                  <a:schemeClr val="tx1"/>
                </a:solidFill>
              </a:rPr>
              <a:t> </a:t>
            </a:r>
            <a:r>
              <a:rPr lang="pt-PT" b="1" dirty="0" err="1">
                <a:solidFill>
                  <a:schemeClr val="tx1"/>
                </a:solidFill>
              </a:rPr>
              <a:t>synthetic</a:t>
            </a:r>
            <a:r>
              <a:rPr lang="pt-PT" b="1" dirty="0">
                <a:solidFill>
                  <a:schemeClr val="tx1"/>
                </a:solidFill>
              </a:rPr>
              <a:t> </a:t>
            </a:r>
            <a:r>
              <a:rPr lang="pt-PT" b="1" dirty="0" err="1">
                <a:solidFill>
                  <a:schemeClr val="tx1"/>
                </a:solidFill>
              </a:rPr>
              <a:t>pathways</a:t>
            </a:r>
            <a:endParaRPr lang="en-US" b="1" dirty="0">
              <a:solidFill>
                <a:schemeClr val="tx1"/>
              </a:solidFill>
            </a:endParaRPr>
          </a:p>
        </p:txBody>
      </p:sp>
      <p:sp>
        <p:nvSpPr>
          <p:cNvPr id="22" name="TextBox 3">
            <a:extLst>
              <a:ext uri="{FF2B5EF4-FFF2-40B4-BE49-F238E27FC236}">
                <a16:creationId xmlns:a16="http://schemas.microsoft.com/office/drawing/2014/main" id="{115AA26D-D2C1-4FDC-93FF-5C048CC24CFD}"/>
              </a:ext>
            </a:extLst>
          </p:cNvPr>
          <p:cNvSpPr txBox="1"/>
          <p:nvPr/>
        </p:nvSpPr>
        <p:spPr>
          <a:xfrm>
            <a:off x="609600" y="393032"/>
            <a:ext cx="3352800" cy="461665"/>
          </a:xfrm>
          <a:prstGeom prst="rect">
            <a:avLst/>
          </a:prstGeom>
          <a:noFill/>
        </p:spPr>
        <p:txBody>
          <a:bodyPr wrap="square" rtlCol="0">
            <a:spAutoFit/>
          </a:bodyPr>
          <a:lstStyle/>
          <a:p>
            <a:r>
              <a:rPr lang="en-US" sz="2400" b="1" dirty="0"/>
              <a:t>Results</a:t>
            </a:r>
            <a:r>
              <a:rPr lang="fr-FR" sz="2400" b="1" dirty="0"/>
              <a:t> and discussion</a:t>
            </a:r>
          </a:p>
        </p:txBody>
      </p:sp>
      <p:sp>
        <p:nvSpPr>
          <p:cNvPr id="24" name="Retângulo 23">
            <a:extLst>
              <a:ext uri="{FF2B5EF4-FFF2-40B4-BE49-F238E27FC236}">
                <a16:creationId xmlns:a16="http://schemas.microsoft.com/office/drawing/2014/main" id="{18C67703-436F-4AC2-B50A-051B44A8F649}"/>
              </a:ext>
            </a:extLst>
          </p:cNvPr>
          <p:cNvSpPr/>
          <p:nvPr/>
        </p:nvSpPr>
        <p:spPr>
          <a:xfrm>
            <a:off x="-6677" y="1267328"/>
            <a:ext cx="1183722" cy="400110"/>
          </a:xfrm>
          <a:prstGeom prst="rect">
            <a:avLst/>
          </a:prstGeom>
        </p:spPr>
        <p:txBody>
          <a:bodyPr wrap="none">
            <a:spAutoFit/>
          </a:bodyPr>
          <a:lstStyle/>
          <a:p>
            <a:r>
              <a:rPr lang="pt-PT" sz="2000" b="1" dirty="0" err="1"/>
              <a:t>Synthesis</a:t>
            </a:r>
            <a:endParaRPr lang="en-US" sz="2000" b="1" dirty="0"/>
          </a:p>
        </p:txBody>
      </p:sp>
      <p:sp>
        <p:nvSpPr>
          <p:cNvPr id="17" name="Slide Number Placeholder 4">
            <a:extLst>
              <a:ext uri="{FF2B5EF4-FFF2-40B4-BE49-F238E27FC236}">
                <a16:creationId xmlns:a16="http://schemas.microsoft.com/office/drawing/2014/main" id="{F975DB05-39BE-4508-9A14-BCA52691D562}"/>
              </a:ext>
            </a:extLst>
          </p:cNvPr>
          <p:cNvSpPr txBox="1">
            <a:spLocks/>
          </p:cNvSpPr>
          <p:nvPr/>
        </p:nvSpPr>
        <p:spPr>
          <a:xfrm>
            <a:off x="7086600" y="65087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smtClean="0"/>
              <a:pPr/>
              <a:t>7</a:t>
            </a:fld>
            <a:endParaRPr lang="fr-FR"/>
          </a:p>
        </p:txBody>
      </p:sp>
      <p:pic>
        <p:nvPicPr>
          <p:cNvPr id="58" name="Imagem 57" descr="Uma imagem com texto&#10;&#10;Descrição gerada automaticamente">
            <a:extLst>
              <a:ext uri="{FF2B5EF4-FFF2-40B4-BE49-F238E27FC236}">
                <a16:creationId xmlns:a16="http://schemas.microsoft.com/office/drawing/2014/main" id="{35682FE7-4EF6-4D74-8727-243A389B5A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1327" y="55912"/>
            <a:ext cx="1519786" cy="655012"/>
          </a:xfrm>
          <a:prstGeom prst="rect">
            <a:avLst/>
          </a:prstGeom>
        </p:spPr>
      </p:pic>
      <p:sp>
        <p:nvSpPr>
          <p:cNvPr id="26" name="Oval 25">
            <a:extLst>
              <a:ext uri="{FF2B5EF4-FFF2-40B4-BE49-F238E27FC236}">
                <a16:creationId xmlns:a16="http://schemas.microsoft.com/office/drawing/2014/main" id="{239376EB-1D14-4EB5-8802-B4278FCD42F4}"/>
              </a:ext>
            </a:extLst>
          </p:cNvPr>
          <p:cNvSpPr/>
          <p:nvPr/>
        </p:nvSpPr>
        <p:spPr>
          <a:xfrm>
            <a:off x="1450563" y="3715766"/>
            <a:ext cx="1680140" cy="1539274"/>
          </a:xfrm>
          <a:prstGeom prst="ellipse">
            <a:avLst/>
          </a:prstGeom>
          <a:solidFill>
            <a:schemeClr val="accent1">
              <a:lumMod val="60000"/>
              <a:lumOff val="40000"/>
              <a:alpha val="69804"/>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pt-PT" sz="1050" dirty="0"/>
          </a:p>
        </p:txBody>
      </p:sp>
      <p:graphicFrame>
        <p:nvGraphicFramePr>
          <p:cNvPr id="27" name="Objeto 26">
            <a:extLst>
              <a:ext uri="{FF2B5EF4-FFF2-40B4-BE49-F238E27FC236}">
                <a16:creationId xmlns:a16="http://schemas.microsoft.com/office/drawing/2014/main" id="{26EE452F-2879-4A3A-8F7C-35EC5ABE02E4}"/>
              </a:ext>
            </a:extLst>
          </p:cNvPr>
          <p:cNvGraphicFramePr>
            <a:graphicFrameLocks noChangeAspect="1"/>
          </p:cNvGraphicFramePr>
          <p:nvPr>
            <p:extLst>
              <p:ext uri="{D42A27DB-BD31-4B8C-83A1-F6EECF244321}">
                <p14:modId xmlns:p14="http://schemas.microsoft.com/office/powerpoint/2010/main" val="2533247776"/>
              </p:ext>
            </p:extLst>
          </p:nvPr>
        </p:nvGraphicFramePr>
        <p:xfrm>
          <a:off x="1760538" y="3900488"/>
          <a:ext cx="1047750" cy="1165225"/>
        </p:xfrm>
        <a:graphic>
          <a:graphicData uri="http://schemas.openxmlformats.org/presentationml/2006/ole">
            <mc:AlternateContent xmlns:mc="http://schemas.openxmlformats.org/markup-compatibility/2006">
              <mc:Choice xmlns:v="urn:schemas-microsoft-com:vml" Requires="v">
                <p:oleObj spid="_x0000_s5146" name="CS ChemDraw Drawing" r:id="rId5" imgW="1461339" imgH="1629290" progId="ChemDraw.Document.6.0">
                  <p:embed/>
                </p:oleObj>
              </mc:Choice>
              <mc:Fallback>
                <p:oleObj name="CS ChemDraw Drawing" r:id="rId5" imgW="1461339" imgH="1629290" progId="ChemDraw.Document.6.0">
                  <p:embed/>
                  <p:pic>
                    <p:nvPicPr>
                      <p:cNvPr id="27" name="Objeto 26">
                        <a:extLst>
                          <a:ext uri="{FF2B5EF4-FFF2-40B4-BE49-F238E27FC236}">
                            <a16:creationId xmlns:a16="http://schemas.microsoft.com/office/drawing/2014/main" id="{26EE452F-2879-4A3A-8F7C-35EC5ABE02E4}"/>
                          </a:ext>
                        </a:extLst>
                      </p:cNvPr>
                      <p:cNvPicPr/>
                      <p:nvPr/>
                    </p:nvPicPr>
                    <p:blipFill>
                      <a:blip r:embed="rId6"/>
                      <a:stretch>
                        <a:fillRect/>
                      </a:stretch>
                    </p:blipFill>
                    <p:spPr>
                      <a:xfrm>
                        <a:off x="1760538" y="3900488"/>
                        <a:ext cx="1047750" cy="1165225"/>
                      </a:xfrm>
                      <a:prstGeom prst="rect">
                        <a:avLst/>
                      </a:prstGeom>
                      <a:noFill/>
                    </p:spPr>
                  </p:pic>
                </p:oleObj>
              </mc:Fallback>
            </mc:AlternateContent>
          </a:graphicData>
        </a:graphic>
      </p:graphicFrame>
      <p:grpSp>
        <p:nvGrpSpPr>
          <p:cNvPr id="28" name="Agrupar 27">
            <a:extLst>
              <a:ext uri="{FF2B5EF4-FFF2-40B4-BE49-F238E27FC236}">
                <a16:creationId xmlns:a16="http://schemas.microsoft.com/office/drawing/2014/main" id="{AD08C547-0D7B-4605-A9C7-C748DAE08128}"/>
              </a:ext>
            </a:extLst>
          </p:cNvPr>
          <p:cNvGrpSpPr/>
          <p:nvPr/>
        </p:nvGrpSpPr>
        <p:grpSpPr>
          <a:xfrm>
            <a:off x="3402421" y="3622812"/>
            <a:ext cx="1985845" cy="466679"/>
            <a:chOff x="2508331" y="2025405"/>
            <a:chExt cx="1985845" cy="466679"/>
          </a:xfrm>
        </p:grpSpPr>
        <p:sp>
          <p:nvSpPr>
            <p:cNvPr id="29" name="Seta: Para a Direita 28">
              <a:extLst>
                <a:ext uri="{FF2B5EF4-FFF2-40B4-BE49-F238E27FC236}">
                  <a16:creationId xmlns:a16="http://schemas.microsoft.com/office/drawing/2014/main" id="{CC1CF5A2-2916-4A5C-A4CD-DE6439A5293E}"/>
                </a:ext>
              </a:extLst>
            </p:cNvPr>
            <p:cNvSpPr/>
            <p:nvPr/>
          </p:nvSpPr>
          <p:spPr>
            <a:xfrm rot="2190526">
              <a:off x="3515817" y="2201802"/>
              <a:ext cx="978359" cy="290282"/>
            </a:xfrm>
            <a:prstGeom prst="rightArrow">
              <a:avLst>
                <a:gd name="adj1" fmla="val 27504"/>
                <a:gd name="adj2" fmla="val 50000"/>
              </a:avLst>
            </a:prstGeom>
            <a:solidFill>
              <a:srgbClr val="CBD8E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pt-PT" sz="1050">
                <a:solidFill>
                  <a:schemeClr val="tx1"/>
                </a:solidFill>
              </a:endParaRPr>
            </a:p>
          </p:txBody>
        </p:sp>
        <p:sp>
          <p:nvSpPr>
            <p:cNvPr id="30" name="Retângulo 29">
              <a:extLst>
                <a:ext uri="{FF2B5EF4-FFF2-40B4-BE49-F238E27FC236}">
                  <a16:creationId xmlns:a16="http://schemas.microsoft.com/office/drawing/2014/main" id="{FB06C6B7-6EEB-44BF-A39E-BFDC40683075}"/>
                </a:ext>
              </a:extLst>
            </p:cNvPr>
            <p:cNvSpPr/>
            <p:nvPr/>
          </p:nvSpPr>
          <p:spPr>
            <a:xfrm>
              <a:off x="2508331" y="2025405"/>
              <a:ext cx="1130219" cy="72000"/>
            </a:xfrm>
            <a:prstGeom prst="rect">
              <a:avLst/>
            </a:prstGeom>
            <a:solidFill>
              <a:srgbClr val="CBD8E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pt-PT" sz="1050" dirty="0">
                <a:solidFill>
                  <a:schemeClr val="tx1"/>
                </a:solidFill>
              </a:endParaRPr>
            </a:p>
          </p:txBody>
        </p:sp>
      </p:grpSp>
      <p:sp>
        <p:nvSpPr>
          <p:cNvPr id="31" name="Retângulo: Cantos Arredondados 30">
            <a:extLst>
              <a:ext uri="{FF2B5EF4-FFF2-40B4-BE49-F238E27FC236}">
                <a16:creationId xmlns:a16="http://schemas.microsoft.com/office/drawing/2014/main" id="{154B3975-4320-4EDD-AA2E-CE41BCD2F16E}"/>
              </a:ext>
            </a:extLst>
          </p:cNvPr>
          <p:cNvSpPr/>
          <p:nvPr/>
        </p:nvSpPr>
        <p:spPr>
          <a:xfrm>
            <a:off x="6241663" y="3508003"/>
            <a:ext cx="1304012" cy="1299394"/>
          </a:xfrm>
          <a:prstGeom prst="roundRect">
            <a:avLst/>
          </a:prstGeom>
          <a:solidFill>
            <a:schemeClr val="accent2">
              <a:lumMod val="60000"/>
              <a:lumOff val="40000"/>
            </a:schemeClr>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350"/>
          </a:p>
        </p:txBody>
      </p:sp>
      <p:sp>
        <p:nvSpPr>
          <p:cNvPr id="32" name="CaixaDeTexto 31">
            <a:extLst>
              <a:ext uri="{FF2B5EF4-FFF2-40B4-BE49-F238E27FC236}">
                <a16:creationId xmlns:a16="http://schemas.microsoft.com/office/drawing/2014/main" id="{5F2E6BE1-36FC-473E-903A-0FD2C875A67E}"/>
              </a:ext>
            </a:extLst>
          </p:cNvPr>
          <p:cNvSpPr txBox="1"/>
          <p:nvPr/>
        </p:nvSpPr>
        <p:spPr>
          <a:xfrm>
            <a:off x="6220462" y="4346399"/>
            <a:ext cx="1352862" cy="415498"/>
          </a:xfrm>
          <a:prstGeom prst="rect">
            <a:avLst/>
          </a:prstGeom>
          <a:noFill/>
        </p:spPr>
        <p:txBody>
          <a:bodyPr wrap="square" rtlCol="0">
            <a:spAutoFit/>
          </a:bodyPr>
          <a:lstStyle/>
          <a:p>
            <a:pPr marL="214313" indent="-214313">
              <a:buFont typeface="Wingdings" panose="05000000000000000000" pitchFamily="2" charset="2"/>
              <a:buChar char="§"/>
            </a:pPr>
            <a:r>
              <a:rPr lang="en-US" sz="1050" b="1" i="1" dirty="0"/>
              <a:t>In vitro / in vivo </a:t>
            </a:r>
            <a:r>
              <a:rPr lang="en-US" sz="1050" b="1" dirty="0"/>
              <a:t>activities</a:t>
            </a:r>
          </a:p>
        </p:txBody>
      </p:sp>
      <p:graphicFrame>
        <p:nvGraphicFramePr>
          <p:cNvPr id="38" name="Objeto 37">
            <a:extLst>
              <a:ext uri="{FF2B5EF4-FFF2-40B4-BE49-F238E27FC236}">
                <a16:creationId xmlns:a16="http://schemas.microsoft.com/office/drawing/2014/main" id="{9ED4C7FD-A52D-439C-BEB2-99F575328784}"/>
              </a:ext>
            </a:extLst>
          </p:cNvPr>
          <p:cNvGraphicFramePr>
            <a:graphicFrameLocks noChangeAspect="1"/>
          </p:cNvGraphicFramePr>
          <p:nvPr>
            <p:extLst>
              <p:ext uri="{D42A27DB-BD31-4B8C-83A1-F6EECF244321}">
                <p14:modId xmlns:p14="http://schemas.microsoft.com/office/powerpoint/2010/main" val="428505261"/>
              </p:ext>
            </p:extLst>
          </p:nvPr>
        </p:nvGraphicFramePr>
        <p:xfrm>
          <a:off x="6370638" y="3665538"/>
          <a:ext cx="1103312" cy="592137"/>
        </p:xfrm>
        <a:graphic>
          <a:graphicData uri="http://schemas.openxmlformats.org/presentationml/2006/ole">
            <mc:AlternateContent xmlns:mc="http://schemas.openxmlformats.org/markup-compatibility/2006">
              <mc:Choice xmlns:v="urn:schemas-microsoft-com:vml" Requires="v">
                <p:oleObj spid="_x0000_s5147" name="CS ChemDraw Drawing" r:id="rId7" imgW="1468994" imgH="790980" progId="ChemDraw.Document.6.0">
                  <p:embed/>
                </p:oleObj>
              </mc:Choice>
              <mc:Fallback>
                <p:oleObj name="CS ChemDraw Drawing" r:id="rId7" imgW="1468994" imgH="790980" progId="ChemDraw.Document.6.0">
                  <p:embed/>
                  <p:pic>
                    <p:nvPicPr>
                      <p:cNvPr id="38" name="Objeto 37">
                        <a:extLst>
                          <a:ext uri="{FF2B5EF4-FFF2-40B4-BE49-F238E27FC236}">
                            <a16:creationId xmlns:a16="http://schemas.microsoft.com/office/drawing/2014/main" id="{9ED4C7FD-A52D-439C-BEB2-99F575328784}"/>
                          </a:ext>
                        </a:extLst>
                      </p:cNvPr>
                      <p:cNvPicPr/>
                      <p:nvPr/>
                    </p:nvPicPr>
                    <p:blipFill>
                      <a:blip r:embed="rId8"/>
                      <a:stretch>
                        <a:fillRect/>
                      </a:stretch>
                    </p:blipFill>
                    <p:spPr>
                      <a:xfrm>
                        <a:off x="6370638" y="3665538"/>
                        <a:ext cx="1103312" cy="592137"/>
                      </a:xfrm>
                      <a:prstGeom prst="rect">
                        <a:avLst/>
                      </a:prstGeom>
                    </p:spPr>
                  </p:pic>
                </p:oleObj>
              </mc:Fallback>
            </mc:AlternateContent>
          </a:graphicData>
        </a:graphic>
      </p:graphicFrame>
      <p:sp>
        <p:nvSpPr>
          <p:cNvPr id="39" name="CaixaDeTexto 38">
            <a:extLst>
              <a:ext uri="{FF2B5EF4-FFF2-40B4-BE49-F238E27FC236}">
                <a16:creationId xmlns:a16="http://schemas.microsoft.com/office/drawing/2014/main" id="{C610742F-112E-4F33-8B35-04AD366BE273}"/>
              </a:ext>
            </a:extLst>
          </p:cNvPr>
          <p:cNvSpPr txBox="1"/>
          <p:nvPr/>
        </p:nvSpPr>
        <p:spPr>
          <a:xfrm>
            <a:off x="6067062" y="2796776"/>
            <a:ext cx="1482395" cy="553998"/>
          </a:xfrm>
          <a:prstGeom prst="rect">
            <a:avLst/>
          </a:prstGeom>
          <a:noFill/>
        </p:spPr>
        <p:txBody>
          <a:bodyPr wrap="square" rtlCol="0">
            <a:spAutoFit/>
          </a:bodyPr>
          <a:lstStyle/>
          <a:p>
            <a:pPr algn="ctr"/>
            <a:r>
              <a:rPr lang="en-US" sz="1500" b="1" dirty="0"/>
              <a:t>Biological</a:t>
            </a:r>
            <a:r>
              <a:rPr lang="pt-PT" sz="1500" b="1" dirty="0"/>
              <a:t> </a:t>
            </a:r>
            <a:r>
              <a:rPr lang="en-US" sz="1500" b="1" dirty="0"/>
              <a:t>applications</a:t>
            </a:r>
          </a:p>
        </p:txBody>
      </p:sp>
      <p:sp>
        <p:nvSpPr>
          <p:cNvPr id="40" name="CaixaDeTexto 39">
            <a:extLst>
              <a:ext uri="{FF2B5EF4-FFF2-40B4-BE49-F238E27FC236}">
                <a16:creationId xmlns:a16="http://schemas.microsoft.com/office/drawing/2014/main" id="{8F0307B4-265C-4802-B225-77E5E605AFD2}"/>
              </a:ext>
            </a:extLst>
          </p:cNvPr>
          <p:cNvSpPr txBox="1"/>
          <p:nvPr/>
        </p:nvSpPr>
        <p:spPr>
          <a:xfrm>
            <a:off x="3352800" y="2949731"/>
            <a:ext cx="1770875" cy="553998"/>
          </a:xfrm>
          <a:prstGeom prst="rect">
            <a:avLst/>
          </a:prstGeom>
          <a:noFill/>
        </p:spPr>
        <p:txBody>
          <a:bodyPr wrap="square" rtlCol="0">
            <a:spAutoFit/>
          </a:bodyPr>
          <a:lstStyle/>
          <a:p>
            <a:pPr algn="ctr"/>
            <a:r>
              <a:rPr lang="pt-PT" sz="1500" b="1" dirty="0" err="1"/>
              <a:t>Synthesis</a:t>
            </a:r>
            <a:r>
              <a:rPr lang="pt-PT" sz="1500" b="1" dirty="0"/>
              <a:t> </a:t>
            </a:r>
            <a:r>
              <a:rPr lang="pt-PT" sz="1500" b="1" dirty="0" err="1"/>
              <a:t>of</a:t>
            </a:r>
            <a:r>
              <a:rPr lang="pt-PT" sz="1500" b="1" dirty="0"/>
              <a:t> </a:t>
            </a:r>
            <a:r>
              <a:rPr lang="pt-PT" sz="1500" b="1" dirty="0" err="1"/>
              <a:t>derivatives</a:t>
            </a:r>
            <a:endParaRPr lang="pt-PT" sz="1500" b="1" dirty="0"/>
          </a:p>
        </p:txBody>
      </p:sp>
      <p:sp>
        <p:nvSpPr>
          <p:cNvPr id="46" name="Retângulo: Cantos Arredondados 45">
            <a:extLst>
              <a:ext uri="{FF2B5EF4-FFF2-40B4-BE49-F238E27FC236}">
                <a16:creationId xmlns:a16="http://schemas.microsoft.com/office/drawing/2014/main" id="{88046C6C-3AEE-4D30-A2D2-98FFB19DCFE2}"/>
              </a:ext>
            </a:extLst>
          </p:cNvPr>
          <p:cNvSpPr/>
          <p:nvPr/>
        </p:nvSpPr>
        <p:spPr>
          <a:xfrm>
            <a:off x="5486284" y="3365840"/>
            <a:ext cx="2733185" cy="212137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4" name="Agrupar 53">
            <a:extLst>
              <a:ext uri="{FF2B5EF4-FFF2-40B4-BE49-F238E27FC236}">
                <a16:creationId xmlns:a16="http://schemas.microsoft.com/office/drawing/2014/main" id="{E2669FA7-6C73-49CA-A7CC-525E9993D8DC}"/>
              </a:ext>
            </a:extLst>
          </p:cNvPr>
          <p:cNvGrpSpPr/>
          <p:nvPr/>
        </p:nvGrpSpPr>
        <p:grpSpPr>
          <a:xfrm flipV="1">
            <a:off x="3396125" y="4887896"/>
            <a:ext cx="1985845" cy="466679"/>
            <a:chOff x="2508331" y="2025405"/>
            <a:chExt cx="1985845" cy="466679"/>
          </a:xfrm>
        </p:grpSpPr>
        <p:sp>
          <p:nvSpPr>
            <p:cNvPr id="59" name="Seta: Para a Direita 58">
              <a:extLst>
                <a:ext uri="{FF2B5EF4-FFF2-40B4-BE49-F238E27FC236}">
                  <a16:creationId xmlns:a16="http://schemas.microsoft.com/office/drawing/2014/main" id="{82A8D082-0A6A-46EF-AB84-1F34A57EE687}"/>
                </a:ext>
              </a:extLst>
            </p:cNvPr>
            <p:cNvSpPr/>
            <p:nvPr/>
          </p:nvSpPr>
          <p:spPr>
            <a:xfrm rot="2190526">
              <a:off x="3515817" y="2201802"/>
              <a:ext cx="978359" cy="290282"/>
            </a:xfrm>
            <a:prstGeom prst="rightArrow">
              <a:avLst>
                <a:gd name="adj1" fmla="val 27504"/>
                <a:gd name="adj2" fmla="val 50000"/>
              </a:avLst>
            </a:prstGeom>
            <a:solidFill>
              <a:srgbClr val="CBD8E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pt-PT" sz="1050">
                <a:solidFill>
                  <a:schemeClr val="tx1"/>
                </a:solidFill>
              </a:endParaRPr>
            </a:p>
          </p:txBody>
        </p:sp>
        <p:sp>
          <p:nvSpPr>
            <p:cNvPr id="60" name="Retângulo 59">
              <a:extLst>
                <a:ext uri="{FF2B5EF4-FFF2-40B4-BE49-F238E27FC236}">
                  <a16:creationId xmlns:a16="http://schemas.microsoft.com/office/drawing/2014/main" id="{73CF8B5C-21C4-441B-A037-29B311324B10}"/>
                </a:ext>
              </a:extLst>
            </p:cNvPr>
            <p:cNvSpPr/>
            <p:nvPr/>
          </p:nvSpPr>
          <p:spPr>
            <a:xfrm>
              <a:off x="2508331" y="2025405"/>
              <a:ext cx="1130219" cy="72000"/>
            </a:xfrm>
            <a:prstGeom prst="rect">
              <a:avLst/>
            </a:prstGeom>
            <a:solidFill>
              <a:srgbClr val="CBD8E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pt-PT" sz="1050" dirty="0">
                <a:solidFill>
                  <a:schemeClr val="tx1"/>
                </a:solidFill>
              </a:endParaRPr>
            </a:p>
          </p:txBody>
        </p:sp>
      </p:grpSp>
      <p:sp>
        <p:nvSpPr>
          <p:cNvPr id="62" name="CaixaDeTexto 61">
            <a:extLst>
              <a:ext uri="{FF2B5EF4-FFF2-40B4-BE49-F238E27FC236}">
                <a16:creationId xmlns:a16="http://schemas.microsoft.com/office/drawing/2014/main" id="{B5C39949-B820-46C6-BB71-0030E43E2905}"/>
              </a:ext>
            </a:extLst>
          </p:cNvPr>
          <p:cNvSpPr txBox="1"/>
          <p:nvPr/>
        </p:nvSpPr>
        <p:spPr>
          <a:xfrm>
            <a:off x="3293641" y="3775968"/>
            <a:ext cx="780816" cy="307777"/>
          </a:xfrm>
          <a:prstGeom prst="rect">
            <a:avLst/>
          </a:prstGeom>
          <a:noFill/>
        </p:spPr>
        <p:txBody>
          <a:bodyPr wrap="square" rtlCol="0">
            <a:spAutoFit/>
          </a:bodyPr>
          <a:lstStyle/>
          <a:p>
            <a:pPr marL="171450" indent="-171450" algn="ctr">
              <a:buFont typeface="Wingdings" panose="05000000000000000000" pitchFamily="2" charset="2"/>
              <a:buChar char="ü"/>
            </a:pPr>
            <a:r>
              <a:rPr lang="pt-PT" sz="700" b="1" dirty="0"/>
              <a:t>Amide </a:t>
            </a:r>
            <a:r>
              <a:rPr lang="pt-PT" sz="700" b="1" dirty="0" err="1"/>
              <a:t>coupling</a:t>
            </a:r>
            <a:endParaRPr lang="pt-PT" sz="700" b="1" dirty="0"/>
          </a:p>
        </p:txBody>
      </p:sp>
      <p:sp>
        <p:nvSpPr>
          <p:cNvPr id="63" name="CaixaDeTexto 62">
            <a:extLst>
              <a:ext uri="{FF2B5EF4-FFF2-40B4-BE49-F238E27FC236}">
                <a16:creationId xmlns:a16="http://schemas.microsoft.com/office/drawing/2014/main" id="{B523B285-FD5E-4AE2-8192-C41784CEBA99}"/>
              </a:ext>
            </a:extLst>
          </p:cNvPr>
          <p:cNvSpPr txBox="1"/>
          <p:nvPr/>
        </p:nvSpPr>
        <p:spPr>
          <a:xfrm>
            <a:off x="3449514" y="4383865"/>
            <a:ext cx="780816" cy="307777"/>
          </a:xfrm>
          <a:prstGeom prst="rect">
            <a:avLst/>
          </a:prstGeom>
          <a:noFill/>
        </p:spPr>
        <p:txBody>
          <a:bodyPr wrap="square" rtlCol="0">
            <a:spAutoFit/>
          </a:bodyPr>
          <a:lstStyle/>
          <a:p>
            <a:pPr marL="171450" indent="-171450" algn="ctr">
              <a:buFont typeface="Wingdings" panose="05000000000000000000" pitchFamily="2" charset="2"/>
              <a:buChar char="ü"/>
            </a:pPr>
            <a:r>
              <a:rPr lang="pt-PT" sz="700" b="1" dirty="0" err="1"/>
              <a:t>Reductive</a:t>
            </a:r>
            <a:r>
              <a:rPr lang="pt-PT" sz="700" b="1" dirty="0"/>
              <a:t> </a:t>
            </a:r>
            <a:r>
              <a:rPr lang="pt-PT" sz="700" b="1" dirty="0" err="1"/>
              <a:t>amination</a:t>
            </a:r>
            <a:endParaRPr lang="pt-PT" sz="700" b="1" dirty="0"/>
          </a:p>
        </p:txBody>
      </p:sp>
      <p:sp>
        <p:nvSpPr>
          <p:cNvPr id="64" name="CaixaDeTexto 63">
            <a:extLst>
              <a:ext uri="{FF2B5EF4-FFF2-40B4-BE49-F238E27FC236}">
                <a16:creationId xmlns:a16="http://schemas.microsoft.com/office/drawing/2014/main" id="{B20E29B0-937D-454B-8F25-0E07A0BD690E}"/>
              </a:ext>
            </a:extLst>
          </p:cNvPr>
          <p:cNvSpPr txBox="1"/>
          <p:nvPr/>
        </p:nvSpPr>
        <p:spPr>
          <a:xfrm>
            <a:off x="3329902" y="4850806"/>
            <a:ext cx="780816" cy="307777"/>
          </a:xfrm>
          <a:prstGeom prst="rect">
            <a:avLst/>
          </a:prstGeom>
          <a:noFill/>
        </p:spPr>
        <p:txBody>
          <a:bodyPr wrap="square" rtlCol="0">
            <a:spAutoFit/>
          </a:bodyPr>
          <a:lstStyle/>
          <a:p>
            <a:pPr algn="ctr"/>
            <a:r>
              <a:rPr lang="en-US" sz="700" b="1" dirty="0"/>
              <a:t>Aromatic halogenation</a:t>
            </a:r>
          </a:p>
        </p:txBody>
      </p:sp>
      <p:sp>
        <p:nvSpPr>
          <p:cNvPr id="65" name="CaixaDeTexto 64">
            <a:extLst>
              <a:ext uri="{FF2B5EF4-FFF2-40B4-BE49-F238E27FC236}">
                <a16:creationId xmlns:a16="http://schemas.microsoft.com/office/drawing/2014/main" id="{BFD865CC-351B-4BDD-BFA9-9A34CE7B2C36}"/>
              </a:ext>
            </a:extLst>
          </p:cNvPr>
          <p:cNvSpPr txBox="1"/>
          <p:nvPr/>
        </p:nvSpPr>
        <p:spPr>
          <a:xfrm>
            <a:off x="4170038" y="4585026"/>
            <a:ext cx="780816" cy="415498"/>
          </a:xfrm>
          <a:prstGeom prst="rect">
            <a:avLst/>
          </a:prstGeom>
          <a:noFill/>
        </p:spPr>
        <p:txBody>
          <a:bodyPr wrap="square" rtlCol="0">
            <a:spAutoFit/>
          </a:bodyPr>
          <a:lstStyle/>
          <a:p>
            <a:pPr marL="171450" indent="-171450" algn="ctr">
              <a:buFont typeface="Wingdings" panose="05000000000000000000" pitchFamily="2" charset="2"/>
              <a:buChar char="ü"/>
            </a:pPr>
            <a:r>
              <a:rPr lang="en-US" sz="700" b="1" dirty="0"/>
              <a:t>Suzuki-</a:t>
            </a:r>
            <a:r>
              <a:rPr lang="en-US" sz="700" b="1" dirty="0" err="1"/>
              <a:t>Miyaura</a:t>
            </a:r>
            <a:r>
              <a:rPr lang="en-US" sz="700" b="1" dirty="0"/>
              <a:t> coupling</a:t>
            </a:r>
          </a:p>
        </p:txBody>
      </p:sp>
      <p:sp>
        <p:nvSpPr>
          <p:cNvPr id="66" name="CaixaDeTexto 65">
            <a:extLst>
              <a:ext uri="{FF2B5EF4-FFF2-40B4-BE49-F238E27FC236}">
                <a16:creationId xmlns:a16="http://schemas.microsoft.com/office/drawing/2014/main" id="{C293315D-77CC-44A9-B1BB-4FD4597F6F15}"/>
              </a:ext>
            </a:extLst>
          </p:cNvPr>
          <p:cNvSpPr txBox="1"/>
          <p:nvPr/>
        </p:nvSpPr>
        <p:spPr>
          <a:xfrm>
            <a:off x="3900283" y="4008949"/>
            <a:ext cx="1130219" cy="415498"/>
          </a:xfrm>
          <a:prstGeom prst="rect">
            <a:avLst/>
          </a:prstGeom>
          <a:noFill/>
        </p:spPr>
        <p:txBody>
          <a:bodyPr wrap="square" rtlCol="0">
            <a:spAutoFit/>
          </a:bodyPr>
          <a:lstStyle/>
          <a:p>
            <a:pPr marL="171450" indent="-171450" algn="ctr">
              <a:buFont typeface="Wingdings" panose="05000000000000000000" pitchFamily="2" charset="2"/>
              <a:buChar char="ü"/>
            </a:pPr>
            <a:r>
              <a:rPr lang="pt-PT" sz="700" b="1" i="0" dirty="0" err="1">
                <a:effectLst/>
              </a:rPr>
              <a:t>Buchwald-Hartwig</a:t>
            </a:r>
            <a:r>
              <a:rPr lang="pt-PT" sz="700" b="1" i="0" dirty="0">
                <a:effectLst/>
              </a:rPr>
              <a:t> cross </a:t>
            </a:r>
            <a:r>
              <a:rPr lang="pt-PT" sz="700" b="1" i="0" dirty="0" err="1">
                <a:effectLst/>
              </a:rPr>
              <a:t>coupling</a:t>
            </a:r>
            <a:r>
              <a:rPr lang="pt-PT" sz="700" b="1" i="0" dirty="0">
                <a:effectLst/>
              </a:rPr>
              <a:t> </a:t>
            </a:r>
            <a:r>
              <a:rPr lang="pt-PT" sz="700" b="1" i="0" dirty="0" err="1">
                <a:effectLst/>
              </a:rPr>
              <a:t>reaction</a:t>
            </a:r>
            <a:endParaRPr lang="pt-PT" sz="700" b="1" i="0" dirty="0">
              <a:effectLst/>
            </a:endParaRPr>
          </a:p>
        </p:txBody>
      </p:sp>
    </p:spTree>
    <p:extLst>
      <p:ext uri="{BB962C8B-B14F-4D97-AF65-F5344CB8AC3E}">
        <p14:creationId xmlns:p14="http://schemas.microsoft.com/office/powerpoint/2010/main" val="110407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8</a:t>
            </a:fld>
            <a:endParaRPr lang="fr-FR"/>
          </a:p>
        </p:txBody>
      </p:sp>
      <p:pic>
        <p:nvPicPr>
          <p:cNvPr id="5" name="Picture 4">
            <a:extLst>
              <a:ext uri="{FF2B5EF4-FFF2-40B4-BE49-F238E27FC236}">
                <a16:creationId xmlns:a16="http://schemas.microsoft.com/office/drawing/2014/main" id="{532B00CA-BADB-442E-8BBF-FA8A867F7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3"/>
            <a:stretch>
              <a:fillRect/>
            </a:stretch>
          </a:blipFill>
        </p:spPr>
      </p:pic>
      <p:sp>
        <p:nvSpPr>
          <p:cNvPr id="10" name="Retângulo 9">
            <a:extLst>
              <a:ext uri="{FF2B5EF4-FFF2-40B4-BE49-F238E27FC236}">
                <a16:creationId xmlns:a16="http://schemas.microsoft.com/office/drawing/2014/main" id="{5374143D-5E48-4724-9EEC-675146FA0CC9}"/>
              </a:ext>
            </a:extLst>
          </p:cNvPr>
          <p:cNvSpPr/>
          <p:nvPr/>
        </p:nvSpPr>
        <p:spPr>
          <a:xfrm>
            <a:off x="160578" y="1816736"/>
            <a:ext cx="4868622" cy="646331"/>
          </a:xfrm>
          <a:prstGeom prst="rect">
            <a:avLst/>
          </a:prstGeom>
          <a:solidFill>
            <a:schemeClr val="tx2">
              <a:lumMod val="60000"/>
              <a:lumOff val="40000"/>
            </a:schemeClr>
          </a:solidFill>
          <a:ln/>
        </p:spPr>
        <p:style>
          <a:lnRef idx="3">
            <a:schemeClr val="lt1"/>
          </a:lnRef>
          <a:fillRef idx="1">
            <a:schemeClr val="accent5"/>
          </a:fillRef>
          <a:effectRef idx="1">
            <a:schemeClr val="accent5"/>
          </a:effectRef>
          <a:fontRef idx="minor">
            <a:schemeClr val="lt1"/>
          </a:fontRef>
        </p:style>
        <p:txBody>
          <a:bodyPr wrap="square">
            <a:spAutoFit/>
          </a:bodyPr>
          <a:lstStyle/>
          <a:p>
            <a:pPr lvl="0"/>
            <a:r>
              <a:rPr lang="pt-PT" b="1" dirty="0" err="1">
                <a:solidFill>
                  <a:schemeClr val="tx1"/>
                </a:solidFill>
              </a:rPr>
              <a:t>Synthesis</a:t>
            </a:r>
            <a:r>
              <a:rPr lang="pt-PT" b="1" dirty="0">
                <a:solidFill>
                  <a:schemeClr val="tx1"/>
                </a:solidFill>
              </a:rPr>
              <a:t> </a:t>
            </a:r>
            <a:r>
              <a:rPr lang="pt-PT" b="1" dirty="0" err="1">
                <a:solidFill>
                  <a:schemeClr val="tx1"/>
                </a:solidFill>
              </a:rPr>
              <a:t>of</a:t>
            </a:r>
            <a:r>
              <a:rPr lang="pt-PT" b="1" dirty="0">
                <a:solidFill>
                  <a:schemeClr val="tx1"/>
                </a:solidFill>
              </a:rPr>
              <a:t> novel </a:t>
            </a:r>
            <a:r>
              <a:rPr lang="pt-PT" b="1" dirty="0" err="1">
                <a:solidFill>
                  <a:schemeClr val="tx1"/>
                </a:solidFill>
              </a:rPr>
              <a:t>xanthene</a:t>
            </a:r>
            <a:r>
              <a:rPr lang="pt-PT" b="1" dirty="0">
                <a:solidFill>
                  <a:schemeClr val="tx1"/>
                </a:solidFill>
              </a:rPr>
              <a:t> </a:t>
            </a:r>
            <a:r>
              <a:rPr lang="pt-PT" b="1" dirty="0" err="1">
                <a:solidFill>
                  <a:schemeClr val="tx1"/>
                </a:solidFill>
              </a:rPr>
              <a:t>derivatives</a:t>
            </a:r>
            <a:r>
              <a:rPr lang="pt-PT" b="1" dirty="0">
                <a:solidFill>
                  <a:schemeClr val="tx1"/>
                </a:solidFill>
              </a:rPr>
              <a:t> </a:t>
            </a:r>
            <a:r>
              <a:rPr lang="pt-PT" b="1" dirty="0" err="1">
                <a:solidFill>
                  <a:schemeClr val="tx1"/>
                </a:solidFill>
              </a:rPr>
              <a:t>through</a:t>
            </a:r>
            <a:r>
              <a:rPr lang="pt-PT" b="1" dirty="0">
                <a:solidFill>
                  <a:schemeClr val="tx1"/>
                </a:solidFill>
              </a:rPr>
              <a:t> </a:t>
            </a:r>
            <a:r>
              <a:rPr lang="pt-PT" b="1" dirty="0" err="1">
                <a:solidFill>
                  <a:schemeClr val="tx1"/>
                </a:solidFill>
              </a:rPr>
              <a:t>distinctive</a:t>
            </a:r>
            <a:r>
              <a:rPr lang="pt-PT" b="1" dirty="0">
                <a:solidFill>
                  <a:schemeClr val="tx1"/>
                </a:solidFill>
              </a:rPr>
              <a:t> </a:t>
            </a:r>
            <a:r>
              <a:rPr lang="pt-PT" b="1" dirty="0" err="1">
                <a:solidFill>
                  <a:schemeClr val="tx1"/>
                </a:solidFill>
              </a:rPr>
              <a:t>synthetic</a:t>
            </a:r>
            <a:r>
              <a:rPr lang="pt-PT" b="1" dirty="0">
                <a:solidFill>
                  <a:schemeClr val="tx1"/>
                </a:solidFill>
              </a:rPr>
              <a:t> </a:t>
            </a:r>
            <a:r>
              <a:rPr lang="pt-PT" b="1" dirty="0" err="1">
                <a:solidFill>
                  <a:schemeClr val="tx1"/>
                </a:solidFill>
              </a:rPr>
              <a:t>pathways</a:t>
            </a:r>
            <a:endParaRPr lang="en-US" b="1" dirty="0">
              <a:solidFill>
                <a:schemeClr val="tx1"/>
              </a:solidFill>
            </a:endParaRPr>
          </a:p>
        </p:txBody>
      </p:sp>
      <p:sp>
        <p:nvSpPr>
          <p:cNvPr id="22" name="TextBox 3">
            <a:extLst>
              <a:ext uri="{FF2B5EF4-FFF2-40B4-BE49-F238E27FC236}">
                <a16:creationId xmlns:a16="http://schemas.microsoft.com/office/drawing/2014/main" id="{115AA26D-D2C1-4FDC-93FF-5C048CC24CFD}"/>
              </a:ext>
            </a:extLst>
          </p:cNvPr>
          <p:cNvSpPr txBox="1"/>
          <p:nvPr/>
        </p:nvSpPr>
        <p:spPr>
          <a:xfrm>
            <a:off x="609600" y="393032"/>
            <a:ext cx="3352800" cy="461665"/>
          </a:xfrm>
          <a:prstGeom prst="rect">
            <a:avLst/>
          </a:prstGeom>
          <a:noFill/>
        </p:spPr>
        <p:txBody>
          <a:bodyPr wrap="square" rtlCol="0">
            <a:spAutoFit/>
          </a:bodyPr>
          <a:lstStyle/>
          <a:p>
            <a:r>
              <a:rPr lang="en-US" sz="2400" b="1" dirty="0"/>
              <a:t>Results</a:t>
            </a:r>
            <a:r>
              <a:rPr lang="fr-FR" sz="2400" b="1" dirty="0"/>
              <a:t> and discussion</a:t>
            </a:r>
          </a:p>
        </p:txBody>
      </p:sp>
      <p:sp>
        <p:nvSpPr>
          <p:cNvPr id="24" name="Retângulo 23">
            <a:extLst>
              <a:ext uri="{FF2B5EF4-FFF2-40B4-BE49-F238E27FC236}">
                <a16:creationId xmlns:a16="http://schemas.microsoft.com/office/drawing/2014/main" id="{18C67703-436F-4AC2-B50A-051B44A8F649}"/>
              </a:ext>
            </a:extLst>
          </p:cNvPr>
          <p:cNvSpPr/>
          <p:nvPr/>
        </p:nvSpPr>
        <p:spPr>
          <a:xfrm>
            <a:off x="-6677" y="1267328"/>
            <a:ext cx="1183722" cy="400110"/>
          </a:xfrm>
          <a:prstGeom prst="rect">
            <a:avLst/>
          </a:prstGeom>
        </p:spPr>
        <p:txBody>
          <a:bodyPr wrap="none">
            <a:spAutoFit/>
          </a:bodyPr>
          <a:lstStyle/>
          <a:p>
            <a:r>
              <a:rPr lang="pt-PT" sz="2000" b="1" dirty="0" err="1"/>
              <a:t>Synthesis</a:t>
            </a:r>
            <a:endParaRPr lang="en-US" sz="2000" b="1" dirty="0"/>
          </a:p>
        </p:txBody>
      </p:sp>
      <p:sp>
        <p:nvSpPr>
          <p:cNvPr id="17" name="Slide Number Placeholder 4">
            <a:extLst>
              <a:ext uri="{FF2B5EF4-FFF2-40B4-BE49-F238E27FC236}">
                <a16:creationId xmlns:a16="http://schemas.microsoft.com/office/drawing/2014/main" id="{F975DB05-39BE-4508-9A14-BCA52691D562}"/>
              </a:ext>
            </a:extLst>
          </p:cNvPr>
          <p:cNvSpPr txBox="1">
            <a:spLocks/>
          </p:cNvSpPr>
          <p:nvPr/>
        </p:nvSpPr>
        <p:spPr>
          <a:xfrm>
            <a:off x="7086600" y="65087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AEAE96-855E-42B1-8DE9-9C9E68DE18C5}" type="slidenum">
              <a:rPr lang="fr-FR" smtClean="0"/>
              <a:pPr/>
              <a:t>8</a:t>
            </a:fld>
            <a:endParaRPr lang="fr-FR"/>
          </a:p>
        </p:txBody>
      </p:sp>
      <p:pic>
        <p:nvPicPr>
          <p:cNvPr id="58" name="Imagem 57" descr="Uma imagem com texto&#10;&#10;Descrição gerada automaticamente">
            <a:extLst>
              <a:ext uri="{FF2B5EF4-FFF2-40B4-BE49-F238E27FC236}">
                <a16:creationId xmlns:a16="http://schemas.microsoft.com/office/drawing/2014/main" id="{35682FE7-4EF6-4D74-8727-243A389B5A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1327" y="55912"/>
            <a:ext cx="1519786" cy="655012"/>
          </a:xfrm>
          <a:prstGeom prst="rect">
            <a:avLst/>
          </a:prstGeom>
        </p:spPr>
      </p:pic>
      <p:graphicFrame>
        <p:nvGraphicFramePr>
          <p:cNvPr id="8" name="Objeto 7">
            <a:extLst>
              <a:ext uri="{FF2B5EF4-FFF2-40B4-BE49-F238E27FC236}">
                <a16:creationId xmlns:a16="http://schemas.microsoft.com/office/drawing/2014/main" id="{806FA891-9FE1-4FFB-B935-6628F5442D68}"/>
              </a:ext>
            </a:extLst>
          </p:cNvPr>
          <p:cNvGraphicFramePr>
            <a:graphicFrameLocks noChangeAspect="1"/>
          </p:cNvGraphicFramePr>
          <p:nvPr>
            <p:extLst>
              <p:ext uri="{D42A27DB-BD31-4B8C-83A1-F6EECF244321}">
                <p14:modId xmlns:p14="http://schemas.microsoft.com/office/powerpoint/2010/main" val="3219187089"/>
              </p:ext>
            </p:extLst>
          </p:nvPr>
        </p:nvGraphicFramePr>
        <p:xfrm>
          <a:off x="2616200" y="2878138"/>
          <a:ext cx="4168775" cy="2843212"/>
        </p:xfrm>
        <a:graphic>
          <a:graphicData uri="http://schemas.openxmlformats.org/presentationml/2006/ole">
            <mc:AlternateContent xmlns:mc="http://schemas.openxmlformats.org/markup-compatibility/2006">
              <mc:Choice xmlns:v="urn:schemas-microsoft-com:vml" Requires="v">
                <p:oleObj spid="_x0000_s6230" name="CS ChemDraw Drawing" r:id="rId5" imgW="5957210" imgH="4064484" progId="ChemDraw.Document.6.0">
                  <p:embed/>
                </p:oleObj>
              </mc:Choice>
              <mc:Fallback>
                <p:oleObj name="CS ChemDraw Drawing" r:id="rId5" imgW="5957210" imgH="4064484" progId="ChemDraw.Document.6.0">
                  <p:embed/>
                  <p:pic>
                    <p:nvPicPr>
                      <p:cNvPr id="8" name="Objeto 7">
                        <a:extLst>
                          <a:ext uri="{FF2B5EF4-FFF2-40B4-BE49-F238E27FC236}">
                            <a16:creationId xmlns:a16="http://schemas.microsoft.com/office/drawing/2014/main" id="{806FA891-9FE1-4FFB-B935-6628F5442D68}"/>
                          </a:ext>
                        </a:extLst>
                      </p:cNvPr>
                      <p:cNvPicPr/>
                      <p:nvPr/>
                    </p:nvPicPr>
                    <p:blipFill>
                      <a:blip r:embed="rId6"/>
                      <a:stretch>
                        <a:fillRect/>
                      </a:stretch>
                    </p:blipFill>
                    <p:spPr>
                      <a:xfrm>
                        <a:off x="2616200" y="2878138"/>
                        <a:ext cx="4168775" cy="2843212"/>
                      </a:xfrm>
                      <a:prstGeom prst="rect">
                        <a:avLst/>
                      </a:prstGeom>
                    </p:spPr>
                  </p:pic>
                </p:oleObj>
              </mc:Fallback>
            </mc:AlternateContent>
          </a:graphicData>
        </a:graphic>
      </p:graphicFrame>
      <p:grpSp>
        <p:nvGrpSpPr>
          <p:cNvPr id="62" name="Agrupar 61">
            <a:extLst>
              <a:ext uri="{FF2B5EF4-FFF2-40B4-BE49-F238E27FC236}">
                <a16:creationId xmlns:a16="http://schemas.microsoft.com/office/drawing/2014/main" id="{AB9511D0-2B43-4852-8977-B828925792C9}"/>
              </a:ext>
            </a:extLst>
          </p:cNvPr>
          <p:cNvGrpSpPr/>
          <p:nvPr/>
        </p:nvGrpSpPr>
        <p:grpSpPr>
          <a:xfrm>
            <a:off x="7146235" y="3415748"/>
            <a:ext cx="1519786" cy="1265436"/>
            <a:chOff x="6784755" y="4087733"/>
            <a:chExt cx="1999782" cy="1589063"/>
          </a:xfrm>
        </p:grpSpPr>
        <p:grpSp>
          <p:nvGrpSpPr>
            <p:cNvPr id="63" name="Agrupar 62">
              <a:extLst>
                <a:ext uri="{FF2B5EF4-FFF2-40B4-BE49-F238E27FC236}">
                  <a16:creationId xmlns:a16="http://schemas.microsoft.com/office/drawing/2014/main" id="{1D51483E-9FB8-4AE2-AB00-2FFDA3B69AE1}"/>
                </a:ext>
              </a:extLst>
            </p:cNvPr>
            <p:cNvGrpSpPr/>
            <p:nvPr/>
          </p:nvGrpSpPr>
          <p:grpSpPr>
            <a:xfrm>
              <a:off x="7334890" y="4430737"/>
              <a:ext cx="838200" cy="1246059"/>
              <a:chOff x="762000" y="2864054"/>
              <a:chExt cx="838200" cy="1246059"/>
            </a:xfrm>
          </p:grpSpPr>
          <p:sp>
            <p:nvSpPr>
              <p:cNvPr id="74" name="Oval 73">
                <a:extLst>
                  <a:ext uri="{FF2B5EF4-FFF2-40B4-BE49-F238E27FC236}">
                    <a16:creationId xmlns:a16="http://schemas.microsoft.com/office/drawing/2014/main" id="{D43F14F1-8AA5-4A89-95B0-3566DD9B2C5E}"/>
                  </a:ext>
                </a:extLst>
              </p:cNvPr>
              <p:cNvSpPr/>
              <p:nvPr/>
            </p:nvSpPr>
            <p:spPr>
              <a:xfrm>
                <a:off x="762000" y="3188448"/>
                <a:ext cx="838200" cy="921665"/>
              </a:xfrm>
              <a:prstGeom prst="ellipse">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ua 74">
                <a:extLst>
                  <a:ext uri="{FF2B5EF4-FFF2-40B4-BE49-F238E27FC236}">
                    <a16:creationId xmlns:a16="http://schemas.microsoft.com/office/drawing/2014/main" id="{471F80B1-76F1-44FB-AA43-DA3ED4436F15}"/>
                  </a:ext>
                </a:extLst>
              </p:cNvPr>
              <p:cNvSpPr/>
              <p:nvPr/>
            </p:nvSpPr>
            <p:spPr>
              <a:xfrm rot="5400000">
                <a:off x="963646" y="3008445"/>
                <a:ext cx="432000" cy="817200"/>
              </a:xfrm>
              <a:prstGeom prst="moon">
                <a:avLst>
                  <a:gd name="adj" fmla="val 737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ilindro 75">
                <a:extLst>
                  <a:ext uri="{FF2B5EF4-FFF2-40B4-BE49-F238E27FC236}">
                    <a16:creationId xmlns:a16="http://schemas.microsoft.com/office/drawing/2014/main" id="{2EA30370-26AD-47D4-8A07-ED47B2CFD4A6}"/>
                  </a:ext>
                </a:extLst>
              </p:cNvPr>
              <p:cNvSpPr/>
              <p:nvPr/>
            </p:nvSpPr>
            <p:spPr>
              <a:xfrm>
                <a:off x="1047744" y="2865366"/>
                <a:ext cx="266704" cy="380778"/>
              </a:xfrm>
              <a:prstGeom prst="ca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807336A-E136-45D1-8CB1-D33F350A584E}"/>
                  </a:ext>
                </a:extLst>
              </p:cNvPr>
              <p:cNvSpPr/>
              <p:nvPr/>
            </p:nvSpPr>
            <p:spPr>
              <a:xfrm>
                <a:off x="1069846" y="2864054"/>
                <a:ext cx="220638" cy="4571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Agrupar 63">
              <a:extLst>
                <a:ext uri="{FF2B5EF4-FFF2-40B4-BE49-F238E27FC236}">
                  <a16:creationId xmlns:a16="http://schemas.microsoft.com/office/drawing/2014/main" id="{FDF143F6-D936-4733-B81D-F5B050B49084}"/>
                </a:ext>
              </a:extLst>
            </p:cNvPr>
            <p:cNvGrpSpPr/>
            <p:nvPr/>
          </p:nvGrpSpPr>
          <p:grpSpPr>
            <a:xfrm>
              <a:off x="6784755" y="4087733"/>
              <a:ext cx="445755" cy="424708"/>
              <a:chOff x="6778886" y="3992542"/>
              <a:chExt cx="445755" cy="424708"/>
            </a:xfrm>
          </p:grpSpPr>
          <p:graphicFrame>
            <p:nvGraphicFramePr>
              <p:cNvPr id="71" name="Objeto 70">
                <a:extLst>
                  <a:ext uri="{FF2B5EF4-FFF2-40B4-BE49-F238E27FC236}">
                    <a16:creationId xmlns:a16="http://schemas.microsoft.com/office/drawing/2014/main" id="{176D4485-1BD5-4182-B4E2-801882A613F7}"/>
                  </a:ext>
                </a:extLst>
              </p:cNvPr>
              <p:cNvGraphicFramePr>
                <a:graphicFrameLocks noChangeAspect="1"/>
              </p:cNvGraphicFramePr>
              <p:nvPr>
                <p:extLst>
                  <p:ext uri="{D42A27DB-BD31-4B8C-83A1-F6EECF244321}">
                    <p14:modId xmlns:p14="http://schemas.microsoft.com/office/powerpoint/2010/main" val="1279043622"/>
                  </p:ext>
                </p:extLst>
              </p:nvPr>
            </p:nvGraphicFramePr>
            <p:xfrm>
              <a:off x="6837466" y="4075834"/>
              <a:ext cx="387175" cy="260882"/>
            </p:xfrm>
            <a:graphic>
              <a:graphicData uri="http://schemas.openxmlformats.org/presentationml/2006/ole">
                <mc:AlternateContent xmlns:mc="http://schemas.openxmlformats.org/markup-compatibility/2006">
                  <mc:Choice xmlns:v="urn:schemas-microsoft-com:vml" Requires="v">
                    <p:oleObj spid="_x0000_s6231" name="CS ChemDraw Drawing" r:id="rId7" imgW="667151" imgH="449093" progId="ChemDraw.Document.6.0">
                      <p:embed/>
                    </p:oleObj>
                  </mc:Choice>
                  <mc:Fallback>
                    <p:oleObj name="CS ChemDraw Drawing" r:id="rId7" imgW="667151" imgH="449093" progId="ChemDraw.Document.6.0">
                      <p:embed/>
                      <p:pic>
                        <p:nvPicPr>
                          <p:cNvPr id="71" name="Objeto 70">
                            <a:extLst>
                              <a:ext uri="{FF2B5EF4-FFF2-40B4-BE49-F238E27FC236}">
                                <a16:creationId xmlns:a16="http://schemas.microsoft.com/office/drawing/2014/main" id="{176D4485-1BD5-4182-B4E2-801882A613F7}"/>
                              </a:ext>
                            </a:extLst>
                          </p:cNvPr>
                          <p:cNvPicPr/>
                          <p:nvPr/>
                        </p:nvPicPr>
                        <p:blipFill>
                          <a:blip r:embed="rId8"/>
                          <a:stretch>
                            <a:fillRect/>
                          </a:stretch>
                        </p:blipFill>
                        <p:spPr>
                          <a:xfrm>
                            <a:off x="6837466" y="4075834"/>
                            <a:ext cx="387175" cy="260882"/>
                          </a:xfrm>
                          <a:prstGeom prst="rect">
                            <a:avLst/>
                          </a:prstGeom>
                        </p:spPr>
                      </p:pic>
                    </p:oleObj>
                  </mc:Fallback>
                </mc:AlternateContent>
              </a:graphicData>
            </a:graphic>
          </p:graphicFrame>
          <p:graphicFrame>
            <p:nvGraphicFramePr>
              <p:cNvPr id="72" name="Objeto 71">
                <a:extLst>
                  <a:ext uri="{FF2B5EF4-FFF2-40B4-BE49-F238E27FC236}">
                    <a16:creationId xmlns:a16="http://schemas.microsoft.com/office/drawing/2014/main" id="{4D3DC8BF-EAAB-46AC-8AB9-887179D50924}"/>
                  </a:ext>
                </a:extLst>
              </p:cNvPr>
              <p:cNvGraphicFramePr>
                <a:graphicFrameLocks noChangeAspect="1"/>
              </p:cNvGraphicFramePr>
              <p:nvPr>
                <p:extLst>
                  <p:ext uri="{D42A27DB-BD31-4B8C-83A1-F6EECF244321}">
                    <p14:modId xmlns:p14="http://schemas.microsoft.com/office/powerpoint/2010/main" val="2847377265"/>
                  </p:ext>
                </p:extLst>
              </p:nvPr>
            </p:nvGraphicFramePr>
            <p:xfrm>
              <a:off x="6778886" y="4125938"/>
              <a:ext cx="331340" cy="291312"/>
            </p:xfrm>
            <a:graphic>
              <a:graphicData uri="http://schemas.openxmlformats.org/presentationml/2006/ole">
                <mc:AlternateContent xmlns:mc="http://schemas.openxmlformats.org/markup-compatibility/2006">
                  <mc:Choice xmlns:v="urn:schemas-microsoft-com:vml" Requires="v">
                    <p:oleObj spid="_x0000_s6232" name="CS ChemDraw Drawing" r:id="rId9" imgW="709768" imgH="624432" progId="ChemDraw.Document.6.0">
                      <p:embed/>
                    </p:oleObj>
                  </mc:Choice>
                  <mc:Fallback>
                    <p:oleObj name="CS ChemDraw Drawing" r:id="rId9" imgW="709768" imgH="624432" progId="ChemDraw.Document.6.0">
                      <p:embed/>
                      <p:pic>
                        <p:nvPicPr>
                          <p:cNvPr id="72" name="Objeto 71">
                            <a:extLst>
                              <a:ext uri="{FF2B5EF4-FFF2-40B4-BE49-F238E27FC236}">
                                <a16:creationId xmlns:a16="http://schemas.microsoft.com/office/drawing/2014/main" id="{4D3DC8BF-EAAB-46AC-8AB9-887179D50924}"/>
                              </a:ext>
                            </a:extLst>
                          </p:cNvPr>
                          <p:cNvPicPr/>
                          <p:nvPr/>
                        </p:nvPicPr>
                        <p:blipFill>
                          <a:blip r:embed="rId10"/>
                          <a:stretch>
                            <a:fillRect/>
                          </a:stretch>
                        </p:blipFill>
                        <p:spPr>
                          <a:xfrm>
                            <a:off x="6778886" y="4125938"/>
                            <a:ext cx="331340" cy="291312"/>
                          </a:xfrm>
                          <a:prstGeom prst="rect">
                            <a:avLst/>
                          </a:prstGeom>
                        </p:spPr>
                      </p:pic>
                    </p:oleObj>
                  </mc:Fallback>
                </mc:AlternateContent>
              </a:graphicData>
            </a:graphic>
          </p:graphicFrame>
          <p:graphicFrame>
            <p:nvGraphicFramePr>
              <p:cNvPr id="73" name="Objeto 72">
                <a:extLst>
                  <a:ext uri="{FF2B5EF4-FFF2-40B4-BE49-F238E27FC236}">
                    <a16:creationId xmlns:a16="http://schemas.microsoft.com/office/drawing/2014/main" id="{E7A328BF-8D8B-433F-902B-5183BA3186AB}"/>
                  </a:ext>
                </a:extLst>
              </p:cNvPr>
              <p:cNvGraphicFramePr>
                <a:graphicFrameLocks noChangeAspect="1"/>
              </p:cNvGraphicFramePr>
              <p:nvPr>
                <p:extLst>
                  <p:ext uri="{D42A27DB-BD31-4B8C-83A1-F6EECF244321}">
                    <p14:modId xmlns:p14="http://schemas.microsoft.com/office/powerpoint/2010/main" val="1102595724"/>
                  </p:ext>
                </p:extLst>
              </p:nvPr>
            </p:nvGraphicFramePr>
            <p:xfrm>
              <a:off x="6780029" y="3992542"/>
              <a:ext cx="302132" cy="263640"/>
            </p:xfrm>
            <a:graphic>
              <a:graphicData uri="http://schemas.openxmlformats.org/presentationml/2006/ole">
                <mc:AlternateContent xmlns:mc="http://schemas.openxmlformats.org/markup-compatibility/2006">
                  <mc:Choice xmlns:v="urn:schemas-microsoft-com:vml" Requires="v">
                    <p:oleObj spid="_x0000_s6233" name="CS ChemDraw Drawing" r:id="rId11" imgW="659609" imgH="575789" progId="ChemDraw.Document.6.0">
                      <p:embed/>
                    </p:oleObj>
                  </mc:Choice>
                  <mc:Fallback>
                    <p:oleObj name="CS ChemDraw Drawing" r:id="rId11" imgW="659609" imgH="575789" progId="ChemDraw.Document.6.0">
                      <p:embed/>
                      <p:pic>
                        <p:nvPicPr>
                          <p:cNvPr id="73" name="Objeto 72">
                            <a:extLst>
                              <a:ext uri="{FF2B5EF4-FFF2-40B4-BE49-F238E27FC236}">
                                <a16:creationId xmlns:a16="http://schemas.microsoft.com/office/drawing/2014/main" id="{E7A328BF-8D8B-433F-902B-5183BA3186AB}"/>
                              </a:ext>
                            </a:extLst>
                          </p:cNvPr>
                          <p:cNvPicPr/>
                          <p:nvPr/>
                        </p:nvPicPr>
                        <p:blipFill>
                          <a:blip r:embed="rId12"/>
                          <a:stretch>
                            <a:fillRect/>
                          </a:stretch>
                        </p:blipFill>
                        <p:spPr>
                          <a:xfrm>
                            <a:off x="6780029" y="3992542"/>
                            <a:ext cx="302132" cy="263640"/>
                          </a:xfrm>
                          <a:prstGeom prst="rect">
                            <a:avLst/>
                          </a:prstGeom>
                        </p:spPr>
                      </p:pic>
                    </p:oleObj>
                  </mc:Fallback>
                </mc:AlternateContent>
              </a:graphicData>
            </a:graphic>
          </p:graphicFrame>
        </p:grpSp>
        <p:grpSp>
          <p:nvGrpSpPr>
            <p:cNvPr id="65" name="Agrupar 64">
              <a:extLst>
                <a:ext uri="{FF2B5EF4-FFF2-40B4-BE49-F238E27FC236}">
                  <a16:creationId xmlns:a16="http://schemas.microsoft.com/office/drawing/2014/main" id="{518DAF49-ECA9-4235-BFB9-BACCCA4C341B}"/>
                </a:ext>
              </a:extLst>
            </p:cNvPr>
            <p:cNvGrpSpPr/>
            <p:nvPr/>
          </p:nvGrpSpPr>
          <p:grpSpPr>
            <a:xfrm>
              <a:off x="8092561" y="4137900"/>
              <a:ext cx="691976" cy="352760"/>
              <a:chOff x="8031882" y="3895418"/>
              <a:chExt cx="743342" cy="380510"/>
            </a:xfrm>
          </p:grpSpPr>
          <p:graphicFrame>
            <p:nvGraphicFramePr>
              <p:cNvPr id="68" name="Objeto 67">
                <a:extLst>
                  <a:ext uri="{FF2B5EF4-FFF2-40B4-BE49-F238E27FC236}">
                    <a16:creationId xmlns:a16="http://schemas.microsoft.com/office/drawing/2014/main" id="{234FBB9C-FBA9-4001-88B4-F75BB0A31DCB}"/>
                  </a:ext>
                </a:extLst>
              </p:cNvPr>
              <p:cNvGraphicFramePr>
                <a:graphicFrameLocks noChangeAspect="1"/>
              </p:cNvGraphicFramePr>
              <p:nvPr>
                <p:extLst>
                  <p:ext uri="{D42A27DB-BD31-4B8C-83A1-F6EECF244321}">
                    <p14:modId xmlns:p14="http://schemas.microsoft.com/office/powerpoint/2010/main" val="473177019"/>
                  </p:ext>
                </p:extLst>
              </p:nvPr>
            </p:nvGraphicFramePr>
            <p:xfrm>
              <a:off x="8215282" y="3963280"/>
              <a:ext cx="559942" cy="248011"/>
            </p:xfrm>
            <a:graphic>
              <a:graphicData uri="http://schemas.openxmlformats.org/presentationml/2006/ole">
                <mc:AlternateContent xmlns:mc="http://schemas.openxmlformats.org/markup-compatibility/2006">
                  <mc:Choice xmlns:v="urn:schemas-microsoft-com:vml" Requires="v">
                    <p:oleObj spid="_x0000_s6234" name="CS ChemDraw Drawing" r:id="rId13" imgW="1043532" imgH="462668" progId="ChemDraw.Document.6.0">
                      <p:embed/>
                    </p:oleObj>
                  </mc:Choice>
                  <mc:Fallback>
                    <p:oleObj name="CS ChemDraw Drawing" r:id="rId13" imgW="1043532" imgH="462668" progId="ChemDraw.Document.6.0">
                      <p:embed/>
                      <p:pic>
                        <p:nvPicPr>
                          <p:cNvPr id="68" name="Objeto 67">
                            <a:extLst>
                              <a:ext uri="{FF2B5EF4-FFF2-40B4-BE49-F238E27FC236}">
                                <a16:creationId xmlns:a16="http://schemas.microsoft.com/office/drawing/2014/main" id="{234FBB9C-FBA9-4001-88B4-F75BB0A31DCB}"/>
                              </a:ext>
                            </a:extLst>
                          </p:cNvPr>
                          <p:cNvPicPr/>
                          <p:nvPr/>
                        </p:nvPicPr>
                        <p:blipFill>
                          <a:blip r:embed="rId14"/>
                          <a:stretch>
                            <a:fillRect/>
                          </a:stretch>
                        </p:blipFill>
                        <p:spPr>
                          <a:xfrm>
                            <a:off x="8215282" y="3963280"/>
                            <a:ext cx="559942" cy="248011"/>
                          </a:xfrm>
                          <a:prstGeom prst="rect">
                            <a:avLst/>
                          </a:prstGeom>
                        </p:spPr>
                      </p:pic>
                    </p:oleObj>
                  </mc:Fallback>
                </mc:AlternateContent>
              </a:graphicData>
            </a:graphic>
          </p:graphicFrame>
          <p:graphicFrame>
            <p:nvGraphicFramePr>
              <p:cNvPr id="69" name="Objeto 68">
                <a:extLst>
                  <a:ext uri="{FF2B5EF4-FFF2-40B4-BE49-F238E27FC236}">
                    <a16:creationId xmlns:a16="http://schemas.microsoft.com/office/drawing/2014/main" id="{FE6F7EBA-46F8-47F0-9668-5E859FA96F00}"/>
                  </a:ext>
                </a:extLst>
              </p:cNvPr>
              <p:cNvGraphicFramePr>
                <a:graphicFrameLocks noChangeAspect="1"/>
              </p:cNvGraphicFramePr>
              <p:nvPr>
                <p:extLst>
                  <p:ext uri="{D42A27DB-BD31-4B8C-83A1-F6EECF244321}">
                    <p14:modId xmlns:p14="http://schemas.microsoft.com/office/powerpoint/2010/main" val="3177393516"/>
                  </p:ext>
                </p:extLst>
              </p:nvPr>
            </p:nvGraphicFramePr>
            <p:xfrm>
              <a:off x="8124094" y="3895418"/>
              <a:ext cx="575240" cy="256835"/>
            </p:xfrm>
            <a:graphic>
              <a:graphicData uri="http://schemas.openxmlformats.org/presentationml/2006/ole">
                <mc:AlternateContent xmlns:mc="http://schemas.openxmlformats.org/markup-compatibility/2006">
                  <mc:Choice xmlns:v="urn:schemas-microsoft-com:vml" Requires="v">
                    <p:oleObj spid="_x0000_s6235" name="CS ChemDraw Drawing" r:id="rId15" imgW="1039006" imgH="463045" progId="ChemDraw.Document.6.0">
                      <p:embed/>
                    </p:oleObj>
                  </mc:Choice>
                  <mc:Fallback>
                    <p:oleObj name="CS ChemDraw Drawing" r:id="rId15" imgW="1039006" imgH="463045" progId="ChemDraw.Document.6.0">
                      <p:embed/>
                      <p:pic>
                        <p:nvPicPr>
                          <p:cNvPr id="69" name="Objeto 68">
                            <a:extLst>
                              <a:ext uri="{FF2B5EF4-FFF2-40B4-BE49-F238E27FC236}">
                                <a16:creationId xmlns:a16="http://schemas.microsoft.com/office/drawing/2014/main" id="{FE6F7EBA-46F8-47F0-9668-5E859FA96F00}"/>
                              </a:ext>
                            </a:extLst>
                          </p:cNvPr>
                          <p:cNvPicPr/>
                          <p:nvPr/>
                        </p:nvPicPr>
                        <p:blipFill>
                          <a:blip r:embed="rId16"/>
                          <a:stretch>
                            <a:fillRect/>
                          </a:stretch>
                        </p:blipFill>
                        <p:spPr>
                          <a:xfrm>
                            <a:off x="8124094" y="3895418"/>
                            <a:ext cx="575240" cy="256835"/>
                          </a:xfrm>
                          <a:prstGeom prst="rect">
                            <a:avLst/>
                          </a:prstGeom>
                        </p:spPr>
                      </p:pic>
                    </p:oleObj>
                  </mc:Fallback>
                </mc:AlternateContent>
              </a:graphicData>
            </a:graphic>
          </p:graphicFrame>
          <p:graphicFrame>
            <p:nvGraphicFramePr>
              <p:cNvPr id="70" name="Objeto 69">
                <a:extLst>
                  <a:ext uri="{FF2B5EF4-FFF2-40B4-BE49-F238E27FC236}">
                    <a16:creationId xmlns:a16="http://schemas.microsoft.com/office/drawing/2014/main" id="{56B3DC89-3BF1-4446-9500-45BD859CE90E}"/>
                  </a:ext>
                </a:extLst>
              </p:cNvPr>
              <p:cNvGraphicFramePr>
                <a:graphicFrameLocks noChangeAspect="1"/>
              </p:cNvGraphicFramePr>
              <p:nvPr>
                <p:extLst>
                  <p:ext uri="{D42A27DB-BD31-4B8C-83A1-F6EECF244321}">
                    <p14:modId xmlns:p14="http://schemas.microsoft.com/office/powerpoint/2010/main" val="2174841037"/>
                  </p:ext>
                </p:extLst>
              </p:nvPr>
            </p:nvGraphicFramePr>
            <p:xfrm>
              <a:off x="8031882" y="3908148"/>
              <a:ext cx="712293" cy="367780"/>
            </p:xfrm>
            <a:graphic>
              <a:graphicData uri="http://schemas.openxmlformats.org/presentationml/2006/ole">
                <mc:AlternateContent xmlns:mc="http://schemas.openxmlformats.org/markup-compatibility/2006">
                  <mc:Choice xmlns:v="urn:schemas-microsoft-com:vml" Requires="v">
                    <p:oleObj spid="_x0000_s6236" name="CS ChemDraw Drawing" r:id="rId17" imgW="1506653" imgH="777146" progId="ChemDraw.Document.6.0">
                      <p:embed/>
                    </p:oleObj>
                  </mc:Choice>
                  <mc:Fallback>
                    <p:oleObj name="CS ChemDraw Drawing" r:id="rId17" imgW="1506653" imgH="777146" progId="ChemDraw.Document.6.0">
                      <p:embed/>
                      <p:pic>
                        <p:nvPicPr>
                          <p:cNvPr id="70" name="Objeto 69">
                            <a:extLst>
                              <a:ext uri="{FF2B5EF4-FFF2-40B4-BE49-F238E27FC236}">
                                <a16:creationId xmlns:a16="http://schemas.microsoft.com/office/drawing/2014/main" id="{56B3DC89-3BF1-4446-9500-45BD859CE90E}"/>
                              </a:ext>
                            </a:extLst>
                          </p:cNvPr>
                          <p:cNvPicPr/>
                          <p:nvPr/>
                        </p:nvPicPr>
                        <p:blipFill>
                          <a:blip r:embed="rId18"/>
                          <a:stretch>
                            <a:fillRect/>
                          </a:stretch>
                        </p:blipFill>
                        <p:spPr>
                          <a:xfrm>
                            <a:off x="8031882" y="3908148"/>
                            <a:ext cx="712293" cy="367780"/>
                          </a:xfrm>
                          <a:prstGeom prst="rect">
                            <a:avLst/>
                          </a:prstGeom>
                        </p:spPr>
                      </p:pic>
                    </p:oleObj>
                  </mc:Fallback>
                </mc:AlternateContent>
              </a:graphicData>
            </a:graphic>
          </p:graphicFrame>
        </p:grpSp>
        <p:sp>
          <p:nvSpPr>
            <p:cNvPr id="66" name="Seta: Curvada Para a Esquerda 65">
              <a:extLst>
                <a:ext uri="{FF2B5EF4-FFF2-40B4-BE49-F238E27FC236}">
                  <a16:creationId xmlns:a16="http://schemas.microsoft.com/office/drawing/2014/main" id="{9039D47C-3E85-4A15-B1FF-FE4A9DD8C42B}"/>
                </a:ext>
              </a:extLst>
            </p:cNvPr>
            <p:cNvSpPr/>
            <p:nvPr/>
          </p:nvSpPr>
          <p:spPr>
            <a:xfrm rot="17995194">
              <a:off x="7474474" y="4028166"/>
              <a:ext cx="145495" cy="489291"/>
            </a:xfrm>
            <a:prstGeom prst="curvedLeftArrow">
              <a:avLst>
                <a:gd name="adj1" fmla="val 13622"/>
                <a:gd name="adj2" fmla="val 47561"/>
                <a:gd name="adj3" fmla="val 2561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Seta: Curvada Para a Esquerda 66">
              <a:extLst>
                <a:ext uri="{FF2B5EF4-FFF2-40B4-BE49-F238E27FC236}">
                  <a16:creationId xmlns:a16="http://schemas.microsoft.com/office/drawing/2014/main" id="{B6AF1980-F192-45D2-903F-2DB9C94A719C}"/>
                </a:ext>
              </a:extLst>
            </p:cNvPr>
            <p:cNvSpPr/>
            <p:nvPr/>
          </p:nvSpPr>
          <p:spPr>
            <a:xfrm rot="3604806" flipH="1">
              <a:off x="7857844" y="4016295"/>
              <a:ext cx="145495" cy="489291"/>
            </a:xfrm>
            <a:prstGeom prst="curvedLeftArrow">
              <a:avLst>
                <a:gd name="adj1" fmla="val 13622"/>
                <a:gd name="adj2" fmla="val 47561"/>
                <a:gd name="adj3" fmla="val 2561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07815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CaixaDeTexto 1">
            <a:extLst>
              <a:ext uri="{FF2B5EF4-FFF2-40B4-BE49-F238E27FC236}">
                <a16:creationId xmlns:a16="http://schemas.microsoft.com/office/drawing/2014/main" id="{E3B8B673-1082-4445-9180-9842A4C068B7}"/>
              </a:ext>
            </a:extLst>
          </p:cNvPr>
          <p:cNvSpPr txBox="1"/>
          <p:nvPr/>
        </p:nvSpPr>
        <p:spPr>
          <a:xfrm>
            <a:off x="381000" y="1405529"/>
            <a:ext cx="7620000" cy="2585323"/>
          </a:xfrm>
          <a:prstGeom prst="rect">
            <a:avLst/>
          </a:prstGeom>
          <a:noFill/>
        </p:spPr>
        <p:txBody>
          <a:bodyPr wrap="square" rtlCol="0">
            <a:spAutoFit/>
          </a:bodyPr>
          <a:lstStyle/>
          <a:p>
            <a:pPr marL="571500" indent="-571500" algn="just">
              <a:buFont typeface="Wingdings" panose="05000000000000000000" pitchFamily="2" charset="2"/>
              <a:buChar char="§"/>
            </a:pPr>
            <a:r>
              <a:rPr lang="en-US" dirty="0">
                <a:cs typeface="Arial" panose="020B0604020202020204" pitchFamily="34" charset="0"/>
              </a:rPr>
              <a:t>Computational prediction revealed promising druglike compounds with adequate pharmacokinetic properties;</a:t>
            </a:r>
          </a:p>
          <a:p>
            <a:pPr marL="571500" indent="-571500" algn="just">
              <a:buFont typeface="Wingdings" panose="05000000000000000000" pitchFamily="2" charset="2"/>
              <a:buChar char="§"/>
            </a:pPr>
            <a:endParaRPr lang="en-US" dirty="0">
              <a:cs typeface="Arial" panose="020B0604020202020204" pitchFamily="34" charset="0"/>
            </a:endParaRPr>
          </a:p>
          <a:p>
            <a:pPr marL="571500" indent="-571500" algn="just">
              <a:buFont typeface="Wingdings" panose="05000000000000000000" pitchFamily="2" charset="2"/>
              <a:buChar char="§"/>
            </a:pPr>
            <a:r>
              <a:rPr lang="en-US" dirty="0">
                <a:cs typeface="Arial" panose="020B0604020202020204" pitchFamily="34" charset="0"/>
              </a:rPr>
              <a:t>Preliminary results for the </a:t>
            </a:r>
            <a:r>
              <a:rPr lang="en-US" i="1" dirty="0">
                <a:cs typeface="Arial" panose="020B0604020202020204" pitchFamily="34" charset="0"/>
              </a:rPr>
              <a:t>N</a:t>
            </a:r>
            <a:r>
              <a:rPr lang="en-US" dirty="0">
                <a:cs typeface="Arial" panose="020B0604020202020204" pitchFamily="34" charset="0"/>
              </a:rPr>
              <a:t>-alkylation of tricyclic moieties and aromatic halogenation showed that suitable synthetic pathways were found to synthesize the desire ligands;</a:t>
            </a:r>
          </a:p>
          <a:p>
            <a:pPr marL="571500" indent="-571500" algn="just">
              <a:buFont typeface="Wingdings" panose="05000000000000000000" pitchFamily="2" charset="2"/>
              <a:buChar char="§"/>
            </a:pPr>
            <a:endParaRPr lang="en-US" dirty="0">
              <a:cs typeface="Arial" panose="020B0604020202020204" pitchFamily="34" charset="0"/>
            </a:endParaRPr>
          </a:p>
          <a:p>
            <a:pPr marL="571500" indent="-571500" algn="just">
              <a:buFont typeface="Wingdings" panose="05000000000000000000" pitchFamily="2" charset="2"/>
              <a:buChar char="§"/>
            </a:pPr>
            <a:r>
              <a:rPr lang="en-US" dirty="0">
                <a:cs typeface="Arial" panose="020B0604020202020204" pitchFamily="34" charset="0"/>
              </a:rPr>
              <a:t>Future work will focus on </a:t>
            </a:r>
            <a:r>
              <a:rPr lang="en-US" i="1" dirty="0">
                <a:cs typeface="Arial" panose="020B0604020202020204" pitchFamily="34" charset="0"/>
              </a:rPr>
              <a:t>in vitro </a:t>
            </a:r>
            <a:r>
              <a:rPr lang="en-US" dirty="0">
                <a:cs typeface="Arial" panose="020B0604020202020204" pitchFamily="34" charset="0"/>
              </a:rPr>
              <a:t>studies and further structure</a:t>
            </a:r>
            <a:r>
              <a:rPr lang="en-US" dirty="0">
                <a:solidFill>
                  <a:srgbClr val="FF0000"/>
                </a:solidFill>
                <a:cs typeface="Arial" panose="020B0604020202020204" pitchFamily="34" charset="0"/>
              </a:rPr>
              <a:t> </a:t>
            </a:r>
            <a:r>
              <a:rPr lang="en-US" dirty="0">
                <a:cs typeface="Arial" panose="020B0604020202020204" pitchFamily="34" charset="0"/>
              </a:rPr>
              <a:t>modifications for hit to lead optimization.</a:t>
            </a:r>
          </a:p>
        </p:txBody>
      </p:sp>
      <p:pic>
        <p:nvPicPr>
          <p:cNvPr id="3" name="Imagem 2" descr="Uma imagem com texto&#10;&#10;Descrição gerada automaticamente">
            <a:extLst>
              <a:ext uri="{FF2B5EF4-FFF2-40B4-BE49-F238E27FC236}">
                <a16:creationId xmlns:a16="http://schemas.microsoft.com/office/drawing/2014/main" id="{D91700FE-3D45-429A-ABEA-2D88207ACA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1327" y="55912"/>
            <a:ext cx="1519786" cy="65501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1150</Words>
  <Application>Microsoft Office PowerPoint</Application>
  <PresentationFormat>Apresentação no Ecrã (4:3)</PresentationFormat>
  <Paragraphs>107</Paragraphs>
  <Slides>10</Slides>
  <Notes>2</Notes>
  <HiddenSlides>0</HiddenSlides>
  <MMClips>0</MMClips>
  <ScaleCrop>false</ScaleCrop>
  <HeadingPairs>
    <vt:vector size="8" baseType="variant">
      <vt:variant>
        <vt:lpstr>Tipos de letra usados</vt:lpstr>
      </vt:variant>
      <vt:variant>
        <vt:i4>4</vt:i4>
      </vt:variant>
      <vt:variant>
        <vt:lpstr>Tema</vt:lpstr>
      </vt:variant>
      <vt:variant>
        <vt:i4>2</vt:i4>
      </vt:variant>
      <vt:variant>
        <vt:lpstr>Servidores OLE incorporados</vt:lpstr>
      </vt:variant>
      <vt:variant>
        <vt:i4>1</vt:i4>
      </vt:variant>
      <vt:variant>
        <vt:lpstr>Títulos dos diapositivos</vt:lpstr>
      </vt:variant>
      <vt:variant>
        <vt:i4>10</vt:i4>
      </vt:variant>
    </vt:vector>
  </HeadingPairs>
  <TitlesOfParts>
    <vt:vector size="17" baseType="lpstr">
      <vt:lpstr>Arial</vt:lpstr>
      <vt:lpstr>Calibri</vt:lpstr>
      <vt:lpstr>Calibri Light</vt:lpstr>
      <vt:lpstr>Wingdings</vt:lpstr>
      <vt:lpstr>Office Theme</vt:lpstr>
      <vt:lpstr>Custom Design</vt:lpstr>
      <vt:lpstr>CS ChemDraw Drawing</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up200801763@ff.up.pt</cp:lastModifiedBy>
  <cp:revision>92</cp:revision>
  <dcterms:created xsi:type="dcterms:W3CDTF">2015-04-04T09:45:50Z</dcterms:created>
  <dcterms:modified xsi:type="dcterms:W3CDTF">2020-11-06T11:28:04Z</dcterms:modified>
</cp:coreProperties>
</file>