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handoutMasterIdLst>
    <p:handoutMasterId r:id="rId16"/>
  </p:handoutMasterIdLst>
  <p:sldIdLst>
    <p:sldId id="256" r:id="rId4"/>
    <p:sldId id="272" r:id="rId5"/>
    <p:sldId id="258" r:id="rId6"/>
    <p:sldId id="259" r:id="rId7"/>
    <p:sldId id="261" r:id="rId8"/>
    <p:sldId id="268" r:id="rId9"/>
    <p:sldId id="269" r:id="rId10"/>
    <p:sldId id="270" r:id="rId11"/>
    <p:sldId id="271" r:id="rId12"/>
    <p:sldId id="265" r:id="rId13"/>
    <p:sldId id="264"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38" autoAdjust="0"/>
  </p:normalViewPr>
  <p:slideViewPr>
    <p:cSldViewPr>
      <p:cViewPr varScale="1">
        <p:scale>
          <a:sx n="69" d="100"/>
          <a:sy n="69" d="100"/>
        </p:scale>
        <p:origin x="122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pPr/>
              <a:t>10/30/2020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pPr/>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50B70B-BEDF-4585-987D-BAB1B67F4E3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628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CCCB672-70C9-44BD-83AA-46D6F5596484}" type="datetimeFigureOut">
              <a:rPr lang="ru-RU" smtClean="0"/>
              <a:pPr/>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521355-0C2A-4E67-B7B1-26B3581AB4CC}" type="slidenum">
              <a:rPr lang="ru-RU" smtClean="0"/>
              <a:pPr/>
              <a:t>‹#›</a:t>
            </a:fld>
            <a:endParaRPr lang="ru-RU"/>
          </a:p>
        </p:txBody>
      </p:sp>
    </p:spTree>
    <p:extLst>
      <p:ext uri="{BB962C8B-B14F-4D97-AF65-F5344CB8AC3E}">
        <p14:creationId xmlns:p14="http://schemas.microsoft.com/office/powerpoint/2010/main" val="375407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CCB672-70C9-44BD-83AA-46D6F5596484}" type="datetimeFigureOut">
              <a:rPr lang="ru-RU" smtClean="0"/>
              <a:pPr/>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521355-0C2A-4E67-B7B1-26B3581AB4CC}" type="slidenum">
              <a:rPr lang="ru-RU" smtClean="0"/>
              <a:pPr/>
              <a:t>‹#›</a:t>
            </a:fld>
            <a:endParaRPr lang="ru-RU"/>
          </a:p>
        </p:txBody>
      </p:sp>
    </p:spTree>
    <p:extLst>
      <p:ext uri="{BB962C8B-B14F-4D97-AF65-F5344CB8AC3E}">
        <p14:creationId xmlns:p14="http://schemas.microsoft.com/office/powerpoint/2010/main" val="3216054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CCCB672-70C9-44BD-83AA-46D6F5596484}" type="datetimeFigureOut">
              <a:rPr lang="ru-RU" smtClean="0"/>
              <a:pPr/>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521355-0C2A-4E67-B7B1-26B3581AB4CC}" type="slidenum">
              <a:rPr lang="ru-RU" smtClean="0"/>
              <a:pPr/>
              <a:t>‹#›</a:t>
            </a:fld>
            <a:endParaRPr lang="ru-RU"/>
          </a:p>
        </p:txBody>
      </p:sp>
    </p:spTree>
    <p:extLst>
      <p:ext uri="{BB962C8B-B14F-4D97-AF65-F5344CB8AC3E}">
        <p14:creationId xmlns:p14="http://schemas.microsoft.com/office/powerpoint/2010/main" val="1959713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CCCB672-70C9-44BD-83AA-46D6F5596484}" type="datetimeFigureOut">
              <a:rPr lang="ru-RU" smtClean="0"/>
              <a:pPr/>
              <a:t>30.10.2020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521355-0C2A-4E67-B7B1-26B3581AB4CC}" type="slidenum">
              <a:rPr lang="ru-RU" smtClean="0"/>
              <a:pPr/>
              <a:t>‹#›</a:t>
            </a:fld>
            <a:endParaRPr lang="ru-RU"/>
          </a:p>
        </p:txBody>
      </p:sp>
    </p:spTree>
    <p:extLst>
      <p:ext uri="{BB962C8B-B14F-4D97-AF65-F5344CB8AC3E}">
        <p14:creationId xmlns:p14="http://schemas.microsoft.com/office/powerpoint/2010/main" val="381247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CCCB672-70C9-44BD-83AA-46D6F5596484}" type="datetimeFigureOut">
              <a:rPr lang="ru-RU" smtClean="0"/>
              <a:pPr/>
              <a:t>30.10.2020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521355-0C2A-4E67-B7B1-26B3581AB4CC}" type="slidenum">
              <a:rPr lang="ru-RU" smtClean="0"/>
              <a:pPr/>
              <a:t>‹#›</a:t>
            </a:fld>
            <a:endParaRPr lang="ru-RU"/>
          </a:p>
        </p:txBody>
      </p:sp>
    </p:spTree>
    <p:extLst>
      <p:ext uri="{BB962C8B-B14F-4D97-AF65-F5344CB8AC3E}">
        <p14:creationId xmlns:p14="http://schemas.microsoft.com/office/powerpoint/2010/main" val="276968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CCCB672-70C9-44BD-83AA-46D6F5596484}" type="datetimeFigureOut">
              <a:rPr lang="ru-RU" smtClean="0"/>
              <a:pPr/>
              <a:t>30.10.2020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521355-0C2A-4E67-B7B1-26B3581AB4CC}" type="slidenum">
              <a:rPr lang="ru-RU" smtClean="0"/>
              <a:pPr/>
              <a:t>‹#›</a:t>
            </a:fld>
            <a:endParaRPr lang="ru-RU"/>
          </a:p>
        </p:txBody>
      </p:sp>
    </p:spTree>
    <p:extLst>
      <p:ext uri="{BB962C8B-B14F-4D97-AF65-F5344CB8AC3E}">
        <p14:creationId xmlns:p14="http://schemas.microsoft.com/office/powerpoint/2010/main" val="440156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CCB672-70C9-44BD-83AA-46D6F5596484}" type="datetimeFigureOut">
              <a:rPr lang="ru-RU" smtClean="0"/>
              <a:pPr/>
              <a:t>30.10.2020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521355-0C2A-4E67-B7B1-26B3581AB4CC}" type="slidenum">
              <a:rPr lang="ru-RU" smtClean="0"/>
              <a:pPr/>
              <a:t>‹#›</a:t>
            </a:fld>
            <a:endParaRPr lang="ru-RU"/>
          </a:p>
        </p:txBody>
      </p:sp>
    </p:spTree>
    <p:extLst>
      <p:ext uri="{BB962C8B-B14F-4D97-AF65-F5344CB8AC3E}">
        <p14:creationId xmlns:p14="http://schemas.microsoft.com/office/powerpoint/2010/main" val="298013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CCB672-70C9-44BD-83AA-46D6F5596484}" type="datetimeFigureOut">
              <a:rPr lang="ru-RU" smtClean="0"/>
              <a:pPr/>
              <a:t>30.10.2020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521355-0C2A-4E67-B7B1-26B3581AB4CC}" type="slidenum">
              <a:rPr lang="ru-RU" smtClean="0"/>
              <a:pPr/>
              <a:t>‹#›</a:t>
            </a:fld>
            <a:endParaRPr lang="ru-RU"/>
          </a:p>
        </p:txBody>
      </p:sp>
    </p:spTree>
    <p:extLst>
      <p:ext uri="{BB962C8B-B14F-4D97-AF65-F5344CB8AC3E}">
        <p14:creationId xmlns:p14="http://schemas.microsoft.com/office/powerpoint/2010/main" val="3026854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CCB672-70C9-44BD-83AA-46D6F5596484}" type="datetimeFigureOut">
              <a:rPr lang="ru-RU" smtClean="0"/>
              <a:pPr/>
              <a:t>30.10.2020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521355-0C2A-4E67-B7B1-26B3581AB4CC}" type="slidenum">
              <a:rPr lang="ru-RU" smtClean="0"/>
              <a:pPr/>
              <a:t>‹#›</a:t>
            </a:fld>
            <a:endParaRPr lang="ru-RU"/>
          </a:p>
        </p:txBody>
      </p:sp>
    </p:spTree>
    <p:extLst>
      <p:ext uri="{BB962C8B-B14F-4D97-AF65-F5344CB8AC3E}">
        <p14:creationId xmlns:p14="http://schemas.microsoft.com/office/powerpoint/2010/main" val="3189652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CCB672-70C9-44BD-83AA-46D6F5596484}" type="datetimeFigureOut">
              <a:rPr lang="ru-RU" smtClean="0"/>
              <a:pPr/>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521355-0C2A-4E67-B7B1-26B3581AB4CC}" type="slidenum">
              <a:rPr lang="ru-RU" smtClean="0"/>
              <a:pPr/>
              <a:t>‹#›</a:t>
            </a:fld>
            <a:endParaRPr lang="ru-RU"/>
          </a:p>
        </p:txBody>
      </p:sp>
    </p:spTree>
    <p:extLst>
      <p:ext uri="{BB962C8B-B14F-4D97-AF65-F5344CB8AC3E}">
        <p14:creationId xmlns:p14="http://schemas.microsoft.com/office/powerpoint/2010/main" val="2669114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CCB672-70C9-44BD-83AA-46D6F5596484}" type="datetimeFigureOut">
              <a:rPr lang="ru-RU" smtClean="0"/>
              <a:pPr/>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521355-0C2A-4E67-B7B1-26B3581AB4CC}" type="slidenum">
              <a:rPr lang="ru-RU" smtClean="0"/>
              <a:pPr/>
              <a:t>‹#›</a:t>
            </a:fld>
            <a:endParaRPr lang="ru-RU"/>
          </a:p>
        </p:txBody>
      </p:sp>
    </p:spTree>
    <p:extLst>
      <p:ext uri="{BB962C8B-B14F-4D97-AF65-F5344CB8AC3E}">
        <p14:creationId xmlns:p14="http://schemas.microsoft.com/office/powerpoint/2010/main" val="160331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30/10/2020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CB672-70C9-44BD-83AA-46D6F5596484}" type="datetimeFigureOut">
              <a:rPr lang="ru-RU" smtClean="0"/>
              <a:pPr/>
              <a:t>30.10.2020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21355-0C2A-4E67-B7B1-26B3581AB4CC}" type="slidenum">
              <a:rPr lang="ru-RU" smtClean="0"/>
              <a:pPr/>
              <a:t>‹#›</a:t>
            </a:fld>
            <a:endParaRPr lang="ru-RU"/>
          </a:p>
        </p:txBody>
      </p:sp>
    </p:spTree>
    <p:extLst>
      <p:ext uri="{BB962C8B-B14F-4D97-AF65-F5344CB8AC3E}">
        <p14:creationId xmlns:p14="http://schemas.microsoft.com/office/powerpoint/2010/main" val="22704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tiff"/><Relationship Id="rId4" Type="http://schemas.openxmlformats.org/officeDocument/2006/relationships/oleObject" Target="../embeddings/oleObject1.bin"/><Relationship Id="rId9" Type="http://schemas.openxmlformats.org/officeDocument/2006/relationships/image" Target="../media/image7.tiff"/><Relationship Id="rId14" Type="http://schemas.openxmlformats.org/officeDocument/2006/relationships/image" Target="../media/image12.emf"/></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5.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20.tiff"/><Relationship Id="rId7" Type="http://schemas.openxmlformats.org/officeDocument/2006/relationships/image" Target="../media/image24.tiff"/><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tiff"/><Relationship Id="rId11" Type="http://schemas.openxmlformats.org/officeDocument/2006/relationships/image" Target="../media/image28.tiff"/><Relationship Id="rId5" Type="http://schemas.openxmlformats.org/officeDocument/2006/relationships/image" Target="../media/image22.tiff"/><Relationship Id="rId10" Type="http://schemas.openxmlformats.org/officeDocument/2006/relationships/image" Target="../media/image27.tiff"/><Relationship Id="rId4" Type="http://schemas.openxmlformats.org/officeDocument/2006/relationships/image" Target="../media/image21.tiff"/><Relationship Id="rId9" Type="http://schemas.openxmlformats.org/officeDocument/2006/relationships/image" Target="../media/image2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2985433"/>
          </a:xfrm>
          <a:prstGeom prst="rect">
            <a:avLst/>
          </a:prstGeom>
          <a:noFill/>
        </p:spPr>
        <p:txBody>
          <a:bodyPr wrap="square" rtlCol="0">
            <a:spAutoFit/>
          </a:bodyPr>
          <a:lstStyle/>
          <a:p>
            <a:pPr algn="ctr"/>
            <a:r>
              <a:rPr lang="en-US" sz="2400" b="1" dirty="0"/>
              <a:t>Synthesis and anticancer activity of hybrid molecules based on </a:t>
            </a:r>
            <a:r>
              <a:rPr lang="en-US" sz="2400" b="1" dirty="0" err="1"/>
              <a:t>lithocholic</a:t>
            </a:r>
            <a:r>
              <a:rPr lang="en-US" sz="2400" b="1" dirty="0"/>
              <a:t> and (5Z,9Z)-tetradeca-5.9-dienedioic </a:t>
            </a:r>
            <a:r>
              <a:rPr lang="en-US" sz="2400" b="1" dirty="0" smtClean="0"/>
              <a:t>acids</a:t>
            </a:r>
            <a:endParaRPr lang="en-US" b="1" dirty="0"/>
          </a:p>
          <a:p>
            <a:pPr algn="ctr"/>
            <a:endParaRPr lang="fr-FR" dirty="0"/>
          </a:p>
          <a:p>
            <a:pPr algn="ctr"/>
            <a:r>
              <a:rPr lang="it-IT" b="1" dirty="0"/>
              <a:t>Vladimir A. </a:t>
            </a:r>
            <a:r>
              <a:rPr lang="it-IT" b="1" dirty="0" smtClean="0"/>
              <a:t>D'yakonov,* </a:t>
            </a:r>
            <a:r>
              <a:rPr lang="it-IT" b="1" dirty="0"/>
              <a:t>Regina A. Tuktarova, Lilya U. Dzhemileva,* Svetlana R. Ishmukhametova, Milyausha M. Yunusbaeva, and Usein M. </a:t>
            </a:r>
            <a:r>
              <a:rPr lang="it-IT" b="1" dirty="0" smtClean="0"/>
              <a:t>Dzhemilev</a:t>
            </a:r>
          </a:p>
          <a:p>
            <a:pPr algn="ctr"/>
            <a:endParaRPr lang="fr-FR" dirty="0"/>
          </a:p>
          <a:p>
            <a:pPr algn="ctr"/>
            <a:r>
              <a:rPr lang="en-US" baseline="30000" dirty="0" smtClean="0"/>
              <a:t>1</a:t>
            </a:r>
            <a:r>
              <a:rPr lang="en-US" dirty="0" smtClean="0"/>
              <a:t>Institute </a:t>
            </a:r>
            <a:r>
              <a:rPr lang="en-US" dirty="0"/>
              <a:t>of </a:t>
            </a:r>
            <a:r>
              <a:rPr lang="en-US" dirty="0" err="1"/>
              <a:t>Petrochemistry</a:t>
            </a:r>
            <a:r>
              <a:rPr lang="en-US" dirty="0"/>
              <a:t> and </a:t>
            </a:r>
            <a:r>
              <a:rPr lang="en-US" dirty="0" err="1"/>
              <a:t>Catalysis,Russian</a:t>
            </a:r>
            <a:r>
              <a:rPr lang="en-US" dirty="0"/>
              <a:t> Academy of Sciences</a:t>
            </a:r>
          </a:p>
          <a:p>
            <a:pPr algn="ctr"/>
            <a:r>
              <a:rPr lang="en-US" dirty="0"/>
              <a:t>pr. </a:t>
            </a:r>
            <a:r>
              <a:rPr lang="en-US" dirty="0" err="1"/>
              <a:t>Oktyabrya</a:t>
            </a:r>
            <a:r>
              <a:rPr lang="en-US" dirty="0"/>
              <a:t> 141, 450075 Ufa, Russian Federation.</a:t>
            </a:r>
          </a:p>
          <a:p>
            <a:endParaRPr lang="fr-FR" dirty="0"/>
          </a:p>
          <a:p>
            <a:r>
              <a:rPr lang="en-US" sz="1400" b="1" dirty="0" smtClean="0"/>
              <a:t>*</a:t>
            </a:r>
            <a:r>
              <a:rPr lang="en-US" sz="1400" dirty="0" smtClean="0"/>
              <a:t> </a:t>
            </a:r>
            <a:r>
              <a:rPr lang="en-US" sz="1400" dirty="0"/>
              <a:t>Corresponding author: </a:t>
            </a:r>
            <a:r>
              <a:rPr lang="en-US" sz="1400" dirty="0" smtClean="0"/>
              <a:t>DyakonovVA@rambler.ru</a:t>
            </a:r>
            <a:endParaRPr lang="en-US"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2" name="Рисунок 1"/>
          <p:cNvPicPr>
            <a:picLocks noChangeAspect="1"/>
          </p:cNvPicPr>
          <p:nvPr/>
        </p:nvPicPr>
        <p:blipFill>
          <a:blip r:embed="rId4"/>
          <a:stretch>
            <a:fillRect/>
          </a:stretch>
        </p:blipFill>
        <p:spPr>
          <a:xfrm>
            <a:off x="474150" y="5733257"/>
            <a:ext cx="2393995" cy="6307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2400657"/>
          </a:xfrm>
          <a:prstGeom prst="rect">
            <a:avLst/>
          </a:prstGeom>
          <a:noFill/>
        </p:spPr>
        <p:txBody>
          <a:bodyPr wrap="square" rtlCol="0">
            <a:spAutoFit/>
          </a:bodyPr>
          <a:lstStyle/>
          <a:p>
            <a:r>
              <a:rPr lang="fr-FR" sz="2400" b="1" dirty="0" smtClean="0"/>
              <a:t>Conclusions</a:t>
            </a:r>
            <a:endParaRPr lang="ru-RU" sz="2400" b="1" dirty="0" smtClean="0"/>
          </a:p>
          <a:p>
            <a:pPr algn="just"/>
            <a:endParaRPr lang="en-US" sz="1400" dirty="0" smtClean="0"/>
          </a:p>
          <a:p>
            <a:pPr algn="just"/>
            <a:r>
              <a:rPr lang="en-US" sz="1600" dirty="0"/>
              <a:t>For the synthesized compounds (</a:t>
            </a:r>
            <a:r>
              <a:rPr lang="en-US" sz="1600" b="1" dirty="0"/>
              <a:t>21a-d</a:t>
            </a:r>
            <a:r>
              <a:rPr lang="en-US" sz="1600" dirty="0"/>
              <a:t> and </a:t>
            </a:r>
            <a:r>
              <a:rPr lang="en-US" sz="1600" b="1" dirty="0"/>
              <a:t>22a-d</a:t>
            </a:r>
            <a:r>
              <a:rPr lang="en-US" sz="1600" dirty="0" smtClean="0"/>
              <a:t>)</a:t>
            </a:r>
            <a:r>
              <a:rPr lang="ru-RU" sz="1600" dirty="0"/>
              <a:t> </a:t>
            </a:r>
            <a:r>
              <a:rPr lang="en-US" sz="1600" dirty="0" smtClean="0"/>
              <a:t>at </a:t>
            </a:r>
            <a:r>
              <a:rPr lang="en-US" sz="1600" dirty="0"/>
              <a:t>this work </a:t>
            </a:r>
            <a:r>
              <a:rPr lang="en-US" sz="1600" dirty="0" smtClean="0"/>
              <a:t>the study of </a:t>
            </a:r>
            <a:r>
              <a:rPr lang="en-US" sz="1600" dirty="0"/>
              <a:t>the antitumor activity in vitro on the </a:t>
            </a:r>
            <a:r>
              <a:rPr lang="en-US" sz="1600" dirty="0" err="1"/>
              <a:t>Jurkat</a:t>
            </a:r>
            <a:r>
              <a:rPr lang="en-US" sz="1600" dirty="0"/>
              <a:t>, K562, HEK293, HELA, and U937 cell lines using the Guava Nexin Reagent, Guava Cell Cycle and Guava reagent kits. </a:t>
            </a:r>
            <a:r>
              <a:rPr lang="en-US" sz="1600" dirty="0" err="1"/>
              <a:t>ViaCount</a:t>
            </a:r>
            <a:r>
              <a:rPr lang="en-US" sz="1600" dirty="0"/>
              <a:t> (Millipore), including IC50 determination, study of cell viability and effects on the cell cycle using flow </a:t>
            </a:r>
            <a:r>
              <a:rPr lang="en-US" sz="1600" dirty="0" smtClean="0"/>
              <a:t>cytometry were carried out</a:t>
            </a:r>
            <a:r>
              <a:rPr lang="en-US" sz="1600" dirty="0"/>
              <a:t>. Individual hybrid molecules, which are leaders in antitumor activity, have been identified. The study of the cell cycle showed an increase in the cell population in the preG0 phase, which reliably indicates the presence of apoptosis-inducing properties in compound </a:t>
            </a:r>
            <a:r>
              <a:rPr lang="en-US" sz="1600" b="1" dirty="0"/>
              <a:t>22b</a:t>
            </a:r>
            <a:r>
              <a:rPr lang="en-US" sz="1600" dirty="0"/>
              <a:t>.</a:t>
            </a:r>
            <a:endParaRPr lang="fr-FR" sz="1600"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2585323"/>
          </a:xfrm>
          <a:prstGeom prst="rect">
            <a:avLst/>
          </a:prstGeom>
          <a:noFill/>
        </p:spPr>
        <p:txBody>
          <a:bodyPr wrap="square" rtlCol="0">
            <a:spAutoFit/>
          </a:bodyPr>
          <a:lstStyle/>
          <a:p>
            <a:r>
              <a:rPr lang="fr-FR" sz="2400" b="1" dirty="0" smtClean="0"/>
              <a:t>Acknowledgments</a:t>
            </a:r>
            <a:endParaRPr lang="ru-RU" sz="2400" b="1" dirty="0" smtClean="0"/>
          </a:p>
          <a:p>
            <a:endParaRPr lang="fr-FR" sz="1200" b="1" dirty="0"/>
          </a:p>
          <a:p>
            <a:pPr algn="just"/>
            <a:r>
              <a:rPr lang="en-US" sz="1600" dirty="0"/>
              <a:t>This work was supported by the Russian Science Foundation, </a:t>
            </a:r>
            <a:r>
              <a:rPr lang="en-US" sz="1600" dirty="0" smtClean="0"/>
              <a:t>Russia</a:t>
            </a:r>
            <a:r>
              <a:rPr lang="ru-RU" sz="1600" dirty="0" smtClean="0"/>
              <a:t> </a:t>
            </a:r>
            <a:r>
              <a:rPr lang="en-US" sz="1600" dirty="0" smtClean="0"/>
              <a:t>(Grants </a:t>
            </a:r>
            <a:r>
              <a:rPr lang="en-US" sz="1600" dirty="0"/>
              <a:t>No. 18-73-10030, </a:t>
            </a:r>
            <a:r>
              <a:rPr lang="en-US" sz="1600" dirty="0" smtClean="0"/>
              <a:t>20-64-47019), Russian foundation of basic research (</a:t>
            </a:r>
            <a:r>
              <a:rPr lang="ru-RU" sz="1600" dirty="0" smtClean="0"/>
              <a:t>19-03-00603_</a:t>
            </a:r>
            <a:r>
              <a:rPr lang="en-US" sz="1600" dirty="0" smtClean="0"/>
              <a:t>a, </a:t>
            </a:r>
            <a:r>
              <a:rPr lang="ru-RU" sz="1600" dirty="0" smtClean="0"/>
              <a:t>18-29-09068_</a:t>
            </a:r>
            <a:r>
              <a:rPr lang="en-US" sz="1600" dirty="0" err="1" smtClean="0"/>
              <a:t>mk</a:t>
            </a:r>
            <a:r>
              <a:rPr lang="en-US" sz="1600" dirty="0" smtClean="0"/>
              <a:t>). </a:t>
            </a:r>
            <a:r>
              <a:rPr lang="en-US" sz="1600" dirty="0"/>
              <a:t>The structural studies of the </a:t>
            </a:r>
            <a:r>
              <a:rPr lang="en-US" sz="1600" dirty="0" smtClean="0"/>
              <a:t>synthesized</a:t>
            </a:r>
            <a:r>
              <a:rPr lang="ru-RU" sz="1600" dirty="0" smtClean="0"/>
              <a:t> </a:t>
            </a:r>
            <a:r>
              <a:rPr lang="en-US" sz="1600" dirty="0" smtClean="0"/>
              <a:t>compounds </a:t>
            </a:r>
            <a:r>
              <a:rPr lang="en-US" sz="1600" dirty="0"/>
              <a:t>were performed with the use of Collective Usage </a:t>
            </a:r>
            <a:r>
              <a:rPr lang="en-US" sz="1600" dirty="0" smtClean="0"/>
              <a:t>Centre</a:t>
            </a:r>
            <a:r>
              <a:rPr lang="ru-RU" sz="1600" dirty="0" smtClean="0"/>
              <a:t> </a:t>
            </a:r>
            <a:r>
              <a:rPr lang="en-US" sz="1600" dirty="0" smtClean="0"/>
              <a:t>“</a:t>
            </a:r>
            <a:r>
              <a:rPr lang="en-US" sz="1600" dirty="0" err="1" smtClean="0"/>
              <a:t>Agidel</a:t>
            </a:r>
            <a:r>
              <a:rPr lang="en-US" sz="1600" dirty="0"/>
              <a:t>” at the Institute of </a:t>
            </a:r>
            <a:r>
              <a:rPr lang="en-US" sz="1600" dirty="0" err="1"/>
              <a:t>Petrochemistry</a:t>
            </a:r>
            <a:r>
              <a:rPr lang="en-US" sz="1600" dirty="0"/>
              <a:t> and Catalysis of RAS. </a:t>
            </a:r>
            <a:r>
              <a:rPr lang="en-US" sz="1600" dirty="0" smtClean="0"/>
              <a:t>The</a:t>
            </a:r>
            <a:r>
              <a:rPr lang="ru-RU" sz="1600" dirty="0" smtClean="0"/>
              <a:t> </a:t>
            </a:r>
            <a:r>
              <a:rPr lang="en-US" sz="1600" dirty="0" smtClean="0"/>
              <a:t>biological </a:t>
            </a:r>
            <a:r>
              <a:rPr lang="en-US" sz="1600" dirty="0"/>
              <a:t>studies of 5Z,9Z-dienoic acids and their derivatives were </a:t>
            </a:r>
            <a:r>
              <a:rPr lang="en-US" sz="1600" dirty="0" smtClean="0"/>
              <a:t>done</a:t>
            </a:r>
            <a:r>
              <a:rPr lang="ru-RU" sz="1600" dirty="0" smtClean="0"/>
              <a:t> </a:t>
            </a:r>
            <a:r>
              <a:rPr lang="en-US" sz="1600" dirty="0" smtClean="0"/>
              <a:t>in </a:t>
            </a:r>
            <a:r>
              <a:rPr lang="en-US" sz="1600" dirty="0"/>
              <a:t>the Laboratory of Molecular Design and Biological Screening </a:t>
            </a:r>
            <a:r>
              <a:rPr lang="en-US" sz="1600" dirty="0" smtClean="0"/>
              <a:t>of Substances </a:t>
            </a:r>
            <a:r>
              <a:rPr lang="en-US" sz="1600" dirty="0"/>
              <a:t>for Pharmaceutics at the Institute of </a:t>
            </a:r>
            <a:r>
              <a:rPr lang="ru-RU" sz="1600" dirty="0" smtClean="0"/>
              <a:t> </a:t>
            </a:r>
            <a:r>
              <a:rPr lang="en-US" sz="1600" dirty="0" err="1"/>
              <a:t>P</a:t>
            </a:r>
            <a:r>
              <a:rPr lang="en-US" sz="1600" dirty="0" err="1" smtClean="0"/>
              <a:t>etrochemistry</a:t>
            </a:r>
            <a:r>
              <a:rPr lang="en-US" sz="1600" dirty="0" smtClean="0"/>
              <a:t> and</a:t>
            </a:r>
            <a:r>
              <a:rPr lang="ru-RU" sz="1600" dirty="0" smtClean="0"/>
              <a:t> </a:t>
            </a:r>
            <a:r>
              <a:rPr lang="en-US" sz="1600" dirty="0" smtClean="0"/>
              <a:t>Catalysis </a:t>
            </a:r>
            <a:r>
              <a:rPr lang="en-US" sz="1600" dirty="0"/>
              <a:t>of RAS</a:t>
            </a:r>
            <a:r>
              <a:rPr lang="en-US" sz="1600" dirty="0" smtClean="0"/>
              <a:t>. </a:t>
            </a:r>
            <a:endParaRPr lang="ru-RU" sz="1600" dirty="0" smtClean="0"/>
          </a:p>
          <a:p>
            <a:r>
              <a:rPr lang="en-US" sz="1400" b="1" dirty="0" smtClean="0"/>
              <a:t> </a:t>
            </a:r>
            <a:endParaRPr lang="fr-FR" sz="1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853753239"/>
              </p:ext>
            </p:extLst>
          </p:nvPr>
        </p:nvGraphicFramePr>
        <p:xfrm>
          <a:off x="3125731" y="2286902"/>
          <a:ext cx="2886429" cy="2086972"/>
        </p:xfrm>
        <a:graphic>
          <a:graphicData uri="http://schemas.openxmlformats.org/presentationml/2006/ole">
            <mc:AlternateContent xmlns:mc="http://schemas.openxmlformats.org/markup-compatibility/2006">
              <mc:Choice xmlns:v="urn:schemas-microsoft-com:vml" Requires="v">
                <p:oleObj spid="_x0000_s4130" name="CS ChemDraw Drawing" r:id="rId4" imgW="2415292" imgH="1744760" progId="ChemDraw.Document.6.0">
                  <p:embed/>
                </p:oleObj>
              </mc:Choice>
              <mc:Fallback>
                <p:oleObj name="CS ChemDraw Drawing" r:id="rId4" imgW="2415292" imgH="1744760" progId="ChemDraw.Document.6.0">
                  <p:embed/>
                  <p:pic>
                    <p:nvPicPr>
                      <p:cNvPr id="1026" name="Object 2"/>
                      <p:cNvPicPr>
                        <a:picLocks noChangeAspect="1" noChangeArrowheads="1"/>
                      </p:cNvPicPr>
                      <p:nvPr/>
                    </p:nvPicPr>
                    <p:blipFill>
                      <a:blip r:embed="rId5"/>
                      <a:srcRect/>
                      <a:stretch>
                        <a:fillRect/>
                      </a:stretch>
                    </p:blipFill>
                    <p:spPr bwMode="auto">
                      <a:xfrm>
                        <a:off x="3125731" y="2286902"/>
                        <a:ext cx="2886429" cy="2086972"/>
                      </a:xfrm>
                      <a:prstGeom prst="rect">
                        <a:avLst/>
                      </a:prstGeom>
                      <a:noFill/>
                      <a:ln>
                        <a:noFill/>
                      </a:ln>
                      <a:effectLst/>
                      <a:extLst/>
                    </p:spPr>
                  </p:pic>
                </p:oleObj>
              </mc:Fallback>
            </mc:AlternateContent>
          </a:graphicData>
        </a:graphic>
      </p:graphicFrame>
      <p:sp>
        <p:nvSpPr>
          <p:cNvPr id="11" name="TextBox 10"/>
          <p:cNvSpPr txBox="1"/>
          <p:nvPr/>
        </p:nvSpPr>
        <p:spPr>
          <a:xfrm>
            <a:off x="6733171" y="1559497"/>
            <a:ext cx="215930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Calibri"/>
                <a:ea typeface="+mn-ea"/>
                <a:cs typeface="+mn-cs"/>
              </a:rPr>
              <a:t>Topoisomerase I Inhibition</a:t>
            </a:r>
          </a:p>
        </p:txBody>
      </p:sp>
      <p:sp>
        <p:nvSpPr>
          <p:cNvPr id="12" name="Стрелка вправо 11"/>
          <p:cNvSpPr/>
          <p:nvPr/>
        </p:nvSpPr>
        <p:spPr>
          <a:xfrm rot="1556054">
            <a:off x="6018224" y="4332014"/>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Прямоугольник 14"/>
          <p:cNvSpPr/>
          <p:nvPr/>
        </p:nvSpPr>
        <p:spPr>
          <a:xfrm>
            <a:off x="251520" y="1558368"/>
            <a:ext cx="205774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Calibri"/>
                <a:ea typeface="+mn-ea"/>
                <a:cs typeface="+mn-cs"/>
              </a:rPr>
              <a:t>Induction of apoptosis</a:t>
            </a:r>
            <a:r>
              <a:rPr kumimoji="0" lang="ru-RU" sz="1400" b="1" i="0" u="sng" strike="noStrike" kern="1200" cap="none" spc="0" normalizeH="0" baseline="0" noProof="0" dirty="0">
                <a:ln>
                  <a:noFill/>
                </a:ln>
                <a:solidFill>
                  <a:prstClr val="black"/>
                </a:solidFill>
                <a:effectLst/>
                <a:uLnTx/>
                <a:uFillTx/>
                <a:latin typeface="Calibri"/>
                <a:ea typeface="+mn-ea"/>
                <a:cs typeface="+mn-cs"/>
              </a:rPr>
              <a:t> </a:t>
            </a:r>
            <a:r>
              <a:rPr kumimoji="0" lang="en-US" sz="1400" b="1" i="0" u="sng" strike="noStrike" kern="1200" cap="none" spc="0" normalizeH="0" baseline="0" noProof="0" dirty="0" smtClean="0">
                <a:ln>
                  <a:noFill/>
                </a:ln>
                <a:solidFill>
                  <a:prstClr val="black"/>
                </a:solidFill>
                <a:effectLst/>
                <a:uLnTx/>
                <a:uFillTx/>
                <a:latin typeface="Calibri"/>
                <a:ea typeface="+mn-ea"/>
                <a:cs typeface="+mn-cs"/>
              </a:rPr>
              <a:t>&amp;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Calibri"/>
                <a:ea typeface="+mn-ea"/>
                <a:cs typeface="+mn-cs"/>
              </a:rPr>
              <a:t>Cell cycle analysis</a:t>
            </a:r>
            <a:endParaRPr kumimoji="0" lang="en-US" sz="1400" b="1" i="0" u="sng" strike="noStrike" kern="1200" cap="none" spc="0" normalizeH="0" baseline="0" noProof="0" dirty="0">
              <a:ln>
                <a:noFill/>
              </a:ln>
              <a:solidFill>
                <a:prstClr val="black"/>
              </a:solidFill>
              <a:effectLst/>
              <a:uLnTx/>
              <a:uFillTx/>
              <a:latin typeface="Calibri"/>
              <a:ea typeface="+mn-ea"/>
              <a:cs typeface="+mn-cs"/>
            </a:endParaRPr>
          </a:p>
        </p:txBody>
      </p:sp>
      <p:sp>
        <p:nvSpPr>
          <p:cNvPr id="17" name="Прямоугольник 16"/>
          <p:cNvSpPr/>
          <p:nvPr/>
        </p:nvSpPr>
        <p:spPr>
          <a:xfrm>
            <a:off x="86815" y="4059827"/>
            <a:ext cx="285276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Calibri"/>
                <a:ea typeface="+mn-ea"/>
                <a:cs typeface="+mn-cs"/>
              </a:rPr>
              <a:t>Cell </a:t>
            </a:r>
            <a:r>
              <a:rPr kumimoji="0" lang="en-US" sz="1400" b="1" i="0" u="sng" strike="noStrike" kern="1200" cap="none" spc="0" normalizeH="0" baseline="0" noProof="0" dirty="0">
                <a:ln>
                  <a:noFill/>
                </a:ln>
                <a:solidFill>
                  <a:prstClr val="black"/>
                </a:solidFill>
                <a:effectLst/>
                <a:uLnTx/>
                <a:uFillTx/>
                <a:latin typeface="Calibri"/>
                <a:ea typeface="+mn-ea"/>
                <a:cs typeface="+mn-cs"/>
              </a:rPr>
              <a:t>signalling </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r>
              <a:rPr kumimoji="0" lang="en-US" sz="1300" b="1" i="0" u="none" strike="noStrike" kern="1200" cap="none" spc="0" normalizeH="0" baseline="0" noProof="0" dirty="0">
                <a:ln>
                  <a:noFill/>
                </a:ln>
                <a:solidFill>
                  <a:srgbClr val="9BBB59">
                    <a:lumMod val="50000"/>
                  </a:srgbClr>
                </a:solidFill>
                <a:effectLst/>
                <a:uLnTx/>
                <a:uFillTx/>
                <a:latin typeface="Calibri"/>
                <a:ea typeface="+mn-ea"/>
                <a:cs typeface="+mn-cs"/>
              </a:rPr>
              <a:t>CREB, JNK, </a:t>
            </a:r>
            <a:r>
              <a:rPr kumimoji="0" lang="en-US" sz="1300" b="1" i="0" u="none" strike="noStrike" kern="1200" cap="none" spc="0" normalizeH="0" baseline="0" noProof="0" dirty="0" err="1" smtClean="0">
                <a:ln>
                  <a:noFill/>
                </a:ln>
                <a:solidFill>
                  <a:srgbClr val="9BBB59">
                    <a:lumMod val="50000"/>
                  </a:srgbClr>
                </a:solidFill>
                <a:effectLst/>
                <a:uLnTx/>
                <a:uFillTx/>
                <a:latin typeface="Calibri"/>
                <a:ea typeface="+mn-ea"/>
                <a:cs typeface="+mn-cs"/>
              </a:rPr>
              <a:t>NFkB</a:t>
            </a:r>
            <a:r>
              <a:rPr kumimoji="0" lang="en-US" sz="1300" b="1" i="0" u="none" strike="noStrike" kern="1200" cap="none" spc="0" normalizeH="0" baseline="0" noProof="0" dirty="0" smtClean="0">
                <a:ln>
                  <a:noFill/>
                </a:ln>
                <a:solidFill>
                  <a:srgbClr val="9BBB59">
                    <a:lumMod val="50000"/>
                  </a:srgbClr>
                </a:solidFill>
                <a:effectLst/>
                <a:uLnTx/>
                <a:uFillTx/>
                <a:latin typeface="Calibri"/>
                <a:ea typeface="+mn-ea"/>
                <a:cs typeface="+mn-cs"/>
              </a:rPr>
              <a:t>, p38</a:t>
            </a:r>
            <a:r>
              <a:rPr kumimoji="0" lang="en-US" sz="1300" b="1" i="0" u="none" strike="noStrike" kern="1200" cap="none" spc="0" normalizeH="0" baseline="0" noProof="0" dirty="0">
                <a:ln>
                  <a:noFill/>
                </a:ln>
                <a:solidFill>
                  <a:srgbClr val="9BBB59">
                    <a:lumMod val="50000"/>
                  </a:srgbClr>
                </a:solidFill>
                <a:effectLst/>
                <a:uLnTx/>
                <a:uFillTx/>
                <a:latin typeface="Calibri"/>
                <a:ea typeface="+mn-ea"/>
                <a:cs typeface="+mn-cs"/>
              </a:rPr>
              <a:t>, </a:t>
            </a:r>
            <a:endParaRPr kumimoji="0" lang="en-US" sz="1300" b="1" i="0" u="none" strike="noStrike" kern="1200" cap="none" spc="0" normalizeH="0" baseline="0" noProof="0" dirty="0" smtClean="0">
              <a:ln>
                <a:noFill/>
              </a:ln>
              <a:solidFill>
                <a:srgbClr val="9BBB59">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9BBB59">
                    <a:lumMod val="50000"/>
                  </a:srgbClr>
                </a:solidFill>
                <a:effectLst/>
                <a:uLnTx/>
                <a:uFillTx/>
                <a:latin typeface="Calibri"/>
                <a:ea typeface="+mn-ea"/>
                <a:cs typeface="+mn-cs"/>
              </a:rPr>
              <a:t>ERK1/2</a:t>
            </a:r>
            <a:r>
              <a:rPr kumimoji="0" lang="en-US" sz="1300" b="1" i="0" u="none" strike="noStrike" kern="1200" cap="none" spc="0" normalizeH="0" baseline="0" noProof="0" dirty="0">
                <a:ln>
                  <a:noFill/>
                </a:ln>
                <a:solidFill>
                  <a:srgbClr val="9BBB59">
                    <a:lumMod val="50000"/>
                  </a:srgbClr>
                </a:solidFill>
                <a:effectLst/>
                <a:uLnTx/>
                <a:uFillTx/>
                <a:latin typeface="Calibri"/>
                <a:ea typeface="+mn-ea"/>
                <a:cs typeface="+mn-cs"/>
              </a:rPr>
              <a:t>, Akt, p70S6K, </a:t>
            </a:r>
            <a:r>
              <a:rPr kumimoji="0" lang="en-US" sz="1300" b="1" i="0" u="none" strike="noStrike" kern="1200" cap="none" spc="0" normalizeH="0" baseline="0" noProof="0" dirty="0" smtClean="0">
                <a:ln>
                  <a:noFill/>
                </a:ln>
                <a:solidFill>
                  <a:srgbClr val="9BBB59">
                    <a:lumMod val="50000"/>
                  </a:srgbClr>
                </a:solidFill>
                <a:effectLst/>
                <a:uLnTx/>
                <a:uFillTx/>
                <a:latin typeface="Calibri"/>
                <a:ea typeface="+mn-ea"/>
                <a:cs typeface="+mn-cs"/>
              </a:rPr>
              <a:t>STAT3, STAT5</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9" name="Прямоугольник 18"/>
          <p:cNvSpPr/>
          <p:nvPr/>
        </p:nvSpPr>
        <p:spPr>
          <a:xfrm>
            <a:off x="6778199" y="2985977"/>
            <a:ext cx="161421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Calibri"/>
                <a:ea typeface="+mn-ea"/>
                <a:cs typeface="+mn-cs"/>
              </a:rPr>
              <a:t>Docking studies</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ru-RU" sz="14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0" name="Прямоугольник 29"/>
          <p:cNvSpPr/>
          <p:nvPr/>
        </p:nvSpPr>
        <p:spPr>
          <a:xfrm>
            <a:off x="3286117" y="4622997"/>
            <a:ext cx="27260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Calibri"/>
                <a:ea typeface="+mn-ea"/>
                <a:cs typeface="+mn-cs"/>
              </a:rPr>
              <a:t>Cytotoxicity to Jurkat, K562, U937,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Calibri"/>
                <a:ea typeface="+mn-ea"/>
                <a:cs typeface="+mn-cs"/>
              </a:rPr>
              <a:t>HL-60 cancer cells and  HEK293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srgbClr val="1F497D">
                    <a:lumMod val="75000"/>
                  </a:srgbClr>
                </a:solidFill>
                <a:effectLst/>
                <a:uLnTx/>
                <a:uFillTx/>
                <a:latin typeface="Calibri"/>
                <a:ea typeface="+mn-ea"/>
                <a:cs typeface="+mn-cs"/>
              </a:rPr>
              <a:t>IC</a:t>
            </a:r>
            <a:r>
              <a:rPr kumimoji="0" lang="en-US" sz="1200" b="1" i="0" u="sng" strike="noStrike" kern="1200" cap="none" spc="0" normalizeH="0" baseline="-25000" noProof="0" dirty="0" smtClean="0">
                <a:ln>
                  <a:noFill/>
                </a:ln>
                <a:solidFill>
                  <a:srgbClr val="1F497D">
                    <a:lumMod val="75000"/>
                  </a:srgbClr>
                </a:solidFill>
                <a:effectLst/>
                <a:uLnTx/>
                <a:uFillTx/>
                <a:latin typeface="Calibri"/>
                <a:ea typeface="+mn-ea"/>
                <a:cs typeface="+mn-cs"/>
              </a:rPr>
              <a:t>50</a:t>
            </a:r>
            <a:r>
              <a:rPr kumimoji="0" lang="en-US" sz="1200" b="1" i="0" u="sng" strike="noStrike" kern="1200" cap="none" spc="0" normalizeH="0" baseline="0" noProof="0" dirty="0" smtClean="0">
                <a:ln>
                  <a:noFill/>
                </a:ln>
                <a:solidFill>
                  <a:srgbClr val="1F497D">
                    <a:lumMod val="75000"/>
                  </a:srgbClr>
                </a:solidFill>
                <a:effectLst/>
                <a:uLnTx/>
                <a:uFillTx/>
                <a:latin typeface="Calibri"/>
                <a:ea typeface="+mn-ea"/>
                <a:cs typeface="+mn-cs"/>
              </a:rPr>
              <a:t> 0.09-4.71 µM</a:t>
            </a:r>
          </a:p>
        </p:txBody>
      </p:sp>
      <p:sp>
        <p:nvSpPr>
          <p:cNvPr id="31" name="Стрелка вправо 30"/>
          <p:cNvSpPr/>
          <p:nvPr/>
        </p:nvSpPr>
        <p:spPr>
          <a:xfrm rot="19818743">
            <a:off x="6085596" y="2465998"/>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pic>
        <p:nvPicPr>
          <p:cNvPr id="33" name="Picture 7" descr="19_12-14252A4177C6725EC5B"/>
          <p:cNvPicPr>
            <a:picLocks noChangeAspect="1" noChangeArrowheads="1"/>
          </p:cNvPicPr>
          <p:nvPr/>
        </p:nvPicPr>
        <p:blipFill>
          <a:blip r:embed="rId6" cstate="print"/>
          <a:srcRect/>
          <a:stretch>
            <a:fillRect/>
          </a:stretch>
        </p:blipFill>
        <p:spPr bwMode="auto">
          <a:xfrm>
            <a:off x="6820777" y="1867274"/>
            <a:ext cx="1780805" cy="826620"/>
          </a:xfrm>
          <a:prstGeom prst="rect">
            <a:avLst/>
          </a:prstGeom>
          <a:noFill/>
          <a:ln w="9525">
            <a:noFill/>
            <a:miter lim="800000"/>
            <a:headEnd/>
            <a:tailEnd/>
          </a:ln>
        </p:spPr>
      </p:pic>
      <p:sp>
        <p:nvSpPr>
          <p:cNvPr id="34" name="Стрелка вправо 33"/>
          <p:cNvSpPr/>
          <p:nvPr/>
        </p:nvSpPr>
        <p:spPr>
          <a:xfrm>
            <a:off x="6232174" y="3444552"/>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Прямоугольник 34"/>
          <p:cNvSpPr/>
          <p:nvPr/>
        </p:nvSpPr>
        <p:spPr>
          <a:xfrm>
            <a:off x="6778199" y="4417017"/>
            <a:ext cx="20428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Calibri"/>
                <a:ea typeface="+mn-ea"/>
                <a:cs typeface="+mn-cs"/>
              </a:rPr>
              <a:t>Structure-activity studies </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ru-RU" sz="1400" b="1"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7" name="Прямоугольник 36"/>
          <p:cNvSpPr/>
          <p:nvPr/>
        </p:nvSpPr>
        <p:spPr>
          <a:xfrm>
            <a:off x="6535026" y="4774207"/>
            <a:ext cx="41549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Calibri"/>
                <a:ea typeface="+mn-ea"/>
                <a:cs typeface="+mn-cs"/>
              </a:rPr>
              <a:t>R =</a:t>
            </a:r>
            <a:endParaRPr kumimoji="0" lang="ru-RU" sz="1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40" name="Стрелка вправо 39"/>
          <p:cNvSpPr/>
          <p:nvPr/>
        </p:nvSpPr>
        <p:spPr>
          <a:xfrm rot="9071541">
            <a:off x="2631265" y="4341021"/>
            <a:ext cx="500066" cy="142876"/>
          </a:xfrm>
          <a:prstGeom prst="rightArrow">
            <a:avLst/>
          </a:prstGeom>
          <a:scene3d>
            <a:camera prst="orthographicFront">
              <a:rot lat="0" lon="3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Стрелка вправо 40"/>
          <p:cNvSpPr/>
          <p:nvPr/>
        </p:nvSpPr>
        <p:spPr>
          <a:xfrm rot="12563132">
            <a:off x="2558660" y="2466960"/>
            <a:ext cx="500066" cy="142876"/>
          </a:xfrm>
          <a:prstGeom prst="rightArrow">
            <a:avLst/>
          </a:prstGeom>
          <a:scene3d>
            <a:camera prst="orthographicFront">
              <a:rot lat="0" lon="3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Стрелка вправо 41"/>
          <p:cNvSpPr/>
          <p:nvPr/>
        </p:nvSpPr>
        <p:spPr>
          <a:xfrm rot="10800000">
            <a:off x="2411761" y="3438910"/>
            <a:ext cx="500066" cy="142876"/>
          </a:xfrm>
          <a:prstGeom prst="rightArrow">
            <a:avLst/>
          </a:prstGeom>
          <a:scene3d>
            <a:camera prst="orthographicFront">
              <a:rot lat="0" lon="3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Прямоугольник 42"/>
          <p:cNvSpPr/>
          <p:nvPr/>
        </p:nvSpPr>
        <p:spPr>
          <a:xfrm>
            <a:off x="266420" y="2916819"/>
            <a:ext cx="161421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Calibri"/>
                <a:ea typeface="+mn-ea"/>
                <a:cs typeface="+mn-cs"/>
              </a:rPr>
              <a:t>Real time analysis</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ru-RU" sz="1400" b="0" i="0" u="none" strike="noStrike" kern="1200" cap="none" spc="0" normalizeH="0" baseline="0" noProof="0" dirty="0" smtClean="0">
              <a:ln>
                <a:noFill/>
              </a:ln>
              <a:solidFill>
                <a:prstClr val="black"/>
              </a:solidFill>
              <a:effectLst/>
              <a:uLnTx/>
              <a:uFillTx/>
              <a:latin typeface="Calibri"/>
              <a:ea typeface="+mn-ea"/>
              <a:cs typeface="+mn-cs"/>
            </a:endParaRPr>
          </a:p>
        </p:txBody>
      </p:sp>
      <p:pic>
        <p:nvPicPr>
          <p:cNvPr id="3" name="Picture 4"/>
          <p:cNvPicPr>
            <a:picLocks noChangeAspect="1" noChangeArrowheads="1"/>
          </p:cNvPicPr>
          <p:nvPr/>
        </p:nvPicPr>
        <p:blipFill>
          <a:blip r:embed="rId7"/>
          <a:srcRect/>
          <a:stretch>
            <a:fillRect/>
          </a:stretch>
        </p:blipFill>
        <p:spPr bwMode="auto">
          <a:xfrm>
            <a:off x="523313" y="3224310"/>
            <a:ext cx="1580451" cy="822088"/>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cstate="print"/>
          <a:srcRect/>
          <a:stretch>
            <a:fillRect/>
          </a:stretch>
        </p:blipFill>
        <p:spPr bwMode="auto">
          <a:xfrm>
            <a:off x="873373" y="4570000"/>
            <a:ext cx="1387440" cy="961644"/>
          </a:xfrm>
          <a:prstGeom prst="rect">
            <a:avLst/>
          </a:prstGeom>
          <a:noFill/>
        </p:spPr>
      </p:pic>
      <p:pic>
        <p:nvPicPr>
          <p:cNvPr id="28" name="Рисунок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8935" y="2068254"/>
            <a:ext cx="876354" cy="883923"/>
          </a:xfrm>
          <a:prstGeom prst="rect">
            <a:avLst/>
          </a:prstGeom>
        </p:spPr>
      </p:pic>
      <p:pic>
        <p:nvPicPr>
          <p:cNvPr id="29" name="Рисунок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0629" y="1988840"/>
            <a:ext cx="926627" cy="934629"/>
          </a:xfrm>
          <a:prstGeom prst="rect">
            <a:avLst/>
          </a:prstGeom>
        </p:spPr>
      </p:pic>
      <p:pic>
        <p:nvPicPr>
          <p:cNvPr id="6" name="Рисунок 5"/>
          <p:cNvPicPr>
            <a:picLocks noChangeAspect="1"/>
          </p:cNvPicPr>
          <p:nvPr/>
        </p:nvPicPr>
        <p:blipFill>
          <a:blip r:embed="rId11"/>
          <a:stretch>
            <a:fillRect/>
          </a:stretch>
        </p:blipFill>
        <p:spPr>
          <a:xfrm>
            <a:off x="7016224" y="3271705"/>
            <a:ext cx="1470834" cy="986569"/>
          </a:xfrm>
          <a:prstGeom prst="rect">
            <a:avLst/>
          </a:prstGeom>
        </p:spPr>
      </p:pic>
      <p:pic>
        <p:nvPicPr>
          <p:cNvPr id="7" name="Рисунок 6"/>
          <p:cNvPicPr>
            <a:picLocks noChangeAspect="1"/>
          </p:cNvPicPr>
          <p:nvPr/>
        </p:nvPicPr>
        <p:blipFill>
          <a:blip r:embed="rId12"/>
          <a:stretch>
            <a:fillRect/>
          </a:stretch>
        </p:blipFill>
        <p:spPr>
          <a:xfrm>
            <a:off x="6820777" y="2444871"/>
            <a:ext cx="1855828" cy="518464"/>
          </a:xfrm>
          <a:prstGeom prst="rect">
            <a:avLst/>
          </a:prstGeom>
        </p:spPr>
      </p:pic>
      <p:pic>
        <p:nvPicPr>
          <p:cNvPr id="25" name="Picture 3"/>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082" y="6032545"/>
            <a:ext cx="9136918" cy="835799"/>
          </a:xfrm>
          <a:prstGeom prst="rect">
            <a:avLst/>
          </a:prstGeom>
        </p:spPr>
      </p:pic>
      <p:sp>
        <p:nvSpPr>
          <p:cNvPr id="27" name="Rectangle 4"/>
          <p:cNvSpPr/>
          <p:nvPr/>
        </p:nvSpPr>
        <p:spPr>
          <a:xfrm>
            <a:off x="873373" y="231602"/>
            <a:ext cx="7325816"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Synthesis and anticancer activity of hybrid molecules based on </a:t>
            </a:r>
            <a:r>
              <a:rPr kumimoji="0" lang="en-US" sz="2000" b="1" i="0" u="none" strike="noStrike" kern="0" cap="none" spc="0" normalizeH="0" baseline="0" noProof="0" dirty="0" err="1" smtClean="0">
                <a:ln>
                  <a:noFill/>
                </a:ln>
                <a:solidFill>
                  <a:prstClr val="black"/>
                </a:solidFill>
                <a:effectLst/>
                <a:uLnTx/>
                <a:uFillTx/>
              </a:rPr>
              <a:t>lithocholic</a:t>
            </a:r>
            <a:r>
              <a:rPr kumimoji="0" lang="en-US" sz="2000" b="1" i="0" u="none" strike="noStrike" kern="0" cap="none" spc="0" normalizeH="0" baseline="0" noProof="0" dirty="0" smtClean="0">
                <a:ln>
                  <a:noFill/>
                </a:ln>
                <a:solidFill>
                  <a:prstClr val="black"/>
                </a:solidFill>
                <a:effectLst/>
                <a:uLnTx/>
                <a:uFillTx/>
              </a:rPr>
              <a:t> and (5Z,9Z)-tetradeca-5.9-dienedioic acids</a:t>
            </a:r>
          </a:p>
        </p:txBody>
      </p:sp>
      <p:sp>
        <p:nvSpPr>
          <p:cNvPr id="32" name="TextBox 31"/>
          <p:cNvSpPr txBox="1"/>
          <p:nvPr/>
        </p:nvSpPr>
        <p:spPr>
          <a:xfrm>
            <a:off x="3491880" y="1124744"/>
            <a:ext cx="202957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prstClr val="black"/>
                </a:solidFill>
                <a:effectLst/>
                <a:uLnTx/>
                <a:uFillTx/>
              </a:rPr>
              <a:t>Graphical Abstract</a:t>
            </a:r>
            <a:endParaRPr kumimoji="0" lang="fr-FR" sz="1800" b="0" i="0" u="none" strike="noStrike" kern="0" cap="none" spc="0" normalizeH="0" baseline="0" noProof="0" dirty="0" smtClean="0">
              <a:ln>
                <a:noFill/>
              </a:ln>
              <a:solidFill>
                <a:prstClr val="black"/>
              </a:solidFill>
              <a:effectLst/>
              <a:uLnTx/>
              <a:uFillTx/>
            </a:endParaRPr>
          </a:p>
        </p:txBody>
      </p:sp>
      <p:pic>
        <p:nvPicPr>
          <p:cNvPr id="4" name="Рисунок 3"/>
          <p:cNvPicPr>
            <a:picLocks noChangeAspect="1"/>
          </p:cNvPicPr>
          <p:nvPr/>
        </p:nvPicPr>
        <p:blipFill>
          <a:blip r:embed="rId14"/>
          <a:stretch>
            <a:fillRect/>
          </a:stretch>
        </p:blipFill>
        <p:spPr>
          <a:xfrm>
            <a:off x="6955402" y="4749074"/>
            <a:ext cx="1793062" cy="984182"/>
          </a:xfrm>
          <a:prstGeom prst="rect">
            <a:avLst/>
          </a:prstGeom>
        </p:spPr>
      </p:pic>
    </p:spTree>
    <p:extLst>
      <p:ext uri="{BB962C8B-B14F-4D97-AF65-F5344CB8AC3E}">
        <p14:creationId xmlns:p14="http://schemas.microsoft.com/office/powerpoint/2010/main" val="72638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9648" y="736243"/>
            <a:ext cx="7924800" cy="4708981"/>
          </a:xfrm>
          <a:prstGeom prst="rect">
            <a:avLst/>
          </a:prstGeom>
          <a:noFill/>
        </p:spPr>
        <p:txBody>
          <a:bodyPr wrap="square" rtlCol="0">
            <a:spAutoFit/>
          </a:bodyPr>
          <a:lstStyle/>
          <a:p>
            <a:pPr algn="just"/>
            <a:r>
              <a:rPr lang="fr-FR" sz="1500" b="1" dirty="0" smtClean="0"/>
              <a:t>Abstract: </a:t>
            </a:r>
            <a:r>
              <a:rPr lang="en-US" sz="1500" dirty="0" err="1" smtClean="0"/>
              <a:t>Lithocholic</a:t>
            </a:r>
            <a:r>
              <a:rPr lang="en-US" sz="1500" dirty="0" smtClean="0"/>
              <a:t> </a:t>
            </a:r>
            <a:r>
              <a:rPr lang="en-US" sz="1500" dirty="0"/>
              <a:t>acid (LA) as the main component of bile and its derivatives are biologically active compounds - they are proteasome regulators [Dang et al., 2011; 2012], activate the vitamin D receptor and enhance the interaction of </a:t>
            </a:r>
            <a:r>
              <a:rPr lang="en-US" sz="1500" dirty="0" err="1"/>
              <a:t>cholecalciferols</a:t>
            </a:r>
            <a:r>
              <a:rPr lang="en-US" sz="1500" dirty="0"/>
              <a:t> with the receptor [Ishizawa et al., 2008; Cheng et al., 2014], exhibit inhibitory activity against DNA polymerases β (pol β) [</a:t>
            </a:r>
            <a:r>
              <a:rPr lang="en-US" sz="1500" dirty="0" err="1"/>
              <a:t>Mizushina</a:t>
            </a:r>
            <a:r>
              <a:rPr lang="en-US" sz="1500" dirty="0"/>
              <a:t> et al., 2004], and appear antibacterial [</a:t>
            </a:r>
            <a:r>
              <a:rPr lang="en-US" sz="1500" dirty="0" err="1"/>
              <a:t>Nascimento</a:t>
            </a:r>
            <a:r>
              <a:rPr lang="en-US" sz="1500" dirty="0"/>
              <a:t> et al., 2015] and antitumor effects [</a:t>
            </a:r>
            <a:r>
              <a:rPr lang="en-US" sz="1500" dirty="0" err="1"/>
              <a:t>Samadi</a:t>
            </a:r>
            <a:r>
              <a:rPr lang="en-US" sz="1500" dirty="0"/>
              <a:t> et al. , 2017]. We have previously shown that the synthesized hybrid molecules based on steroids and cis-unsaturated acids are apoptosis inducers in cell cultures </a:t>
            </a:r>
            <a:r>
              <a:rPr lang="en-US" sz="1500" dirty="0" err="1"/>
              <a:t>Jurkat</a:t>
            </a:r>
            <a:r>
              <a:rPr lang="en-US" sz="1500" dirty="0"/>
              <a:t>, K562, U937, HeLa, HEK293 and inhibit in vitro the relaxation of supercoiled DNA induced by topoisomerase I [Dyakonov VA et al., 2013]. In the continuation of these studies, we synthesized the conjugates LA and (5Z, 9Z)-tetradeca-5,9-dienedioic acid, which are linked through ethylene glycol and </a:t>
            </a:r>
            <a:r>
              <a:rPr lang="en-US" sz="1500" dirty="0" err="1"/>
              <a:t>diaminoalkane</a:t>
            </a:r>
            <a:r>
              <a:rPr lang="en-US" sz="1500" dirty="0"/>
              <a:t> spacers of different lengths, and also studied the antitumor activity of the synthesized compounds. The synthesis of the target hybrid molecules based on LA and (5Z,9Z)-tetradeca-5,9-dienedioic acid, was carried out in two approaches: via 3-О-acetation of LA using a dicarboxylic acid, and then modified the LA carboxyl group at the С-24 position. For all synthesized compounds, the in vitro antitumor activity was evaluated for the first time on </a:t>
            </a:r>
            <a:r>
              <a:rPr lang="en-US" sz="1500" dirty="0" err="1"/>
              <a:t>Jurkat</a:t>
            </a:r>
            <a:r>
              <a:rPr lang="en-US" sz="1500" dirty="0"/>
              <a:t>, K562, HEK293, HELA, and U937 cell lines, using the Guava Nexin Reagent, Guava Cell Cycle and Guava </a:t>
            </a:r>
            <a:r>
              <a:rPr lang="en-US" sz="1500" dirty="0" err="1"/>
              <a:t>ViaCount</a:t>
            </a:r>
            <a:r>
              <a:rPr lang="en-US" sz="1500" dirty="0"/>
              <a:t> (Millipore) reagent kits, including the determination of IC50, the study of viability cells and influence on the cell cycle using flow cytometry</a:t>
            </a:r>
            <a:r>
              <a:rPr lang="en-US" sz="1500" dirty="0" smtClean="0"/>
              <a:t>.</a:t>
            </a:r>
          </a:p>
          <a:p>
            <a:pPr algn="just"/>
            <a:endParaRPr lang="en-US" sz="1500" b="1" dirty="0"/>
          </a:p>
          <a:p>
            <a:pPr algn="just"/>
            <a:r>
              <a:rPr lang="fr-FR" sz="1500" b="1" dirty="0" smtClean="0"/>
              <a:t>Keywords</a:t>
            </a:r>
            <a:r>
              <a:rPr lang="fr-FR" sz="1500" b="1" dirty="0"/>
              <a:t>: </a:t>
            </a:r>
            <a:r>
              <a:rPr lang="fr-FR" sz="1500" dirty="0"/>
              <a:t>lithocholic acid, cross-cyclomagnesiation, anticancer activity, 5Z,9Z-dienoic acids.</a:t>
            </a:r>
            <a:endParaRPr lang="fr-FR" sz="15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5139869"/>
          </a:xfrm>
          <a:prstGeom prst="rect">
            <a:avLst/>
          </a:prstGeom>
          <a:noFill/>
        </p:spPr>
        <p:txBody>
          <a:bodyPr wrap="square" rtlCol="0">
            <a:spAutoFit/>
          </a:bodyPr>
          <a:lstStyle/>
          <a:p>
            <a:r>
              <a:rPr lang="fr-FR" sz="2400" b="1" dirty="0" smtClean="0"/>
              <a:t>Introduction</a:t>
            </a:r>
            <a:endParaRPr lang="ru-RU" sz="2400" b="1" dirty="0" smtClean="0"/>
          </a:p>
          <a:p>
            <a:pPr algn="just"/>
            <a:r>
              <a:rPr lang="en-US" sz="1600" dirty="0" err="1"/>
              <a:t>Lithocholic</a:t>
            </a:r>
            <a:r>
              <a:rPr lang="en-US" sz="1600" dirty="0"/>
              <a:t> acid (LA) as the main component of bile and its derivatives are biologically active compounds - they are proteasome regulators [Dang et al., 2011; 2012], activate the vitamin D receptor and enhance the interaction of </a:t>
            </a:r>
            <a:r>
              <a:rPr lang="en-US" sz="1600" dirty="0" err="1"/>
              <a:t>cholecalciferols</a:t>
            </a:r>
            <a:r>
              <a:rPr lang="en-US" sz="1600" dirty="0"/>
              <a:t> with the receptor [Ishizawa et al., 2008; Cheng et al., 2014], exhibit inhibitory activity against DNA polymerases β (pol β) [</a:t>
            </a:r>
            <a:r>
              <a:rPr lang="en-US" sz="1600" dirty="0" err="1"/>
              <a:t>Mizushina</a:t>
            </a:r>
            <a:r>
              <a:rPr lang="en-US" sz="1600" dirty="0"/>
              <a:t> et al., 2004], and appear antibacterial [</a:t>
            </a:r>
            <a:r>
              <a:rPr lang="en-US" sz="1600" dirty="0" err="1"/>
              <a:t>Nascimento</a:t>
            </a:r>
            <a:r>
              <a:rPr lang="en-US" sz="1600" dirty="0"/>
              <a:t> et al., 2015] and antitumor effects [</a:t>
            </a:r>
            <a:r>
              <a:rPr lang="en-US" sz="1600" dirty="0" err="1"/>
              <a:t>Samadi</a:t>
            </a:r>
            <a:r>
              <a:rPr lang="en-US" sz="1600" dirty="0"/>
              <a:t> et al. , 2017]. We have previously shown that the synthesized hybrid molecules based on steroids and cis-unsaturated acids are apoptosis inducers in cell cultures </a:t>
            </a:r>
            <a:r>
              <a:rPr lang="en-US" sz="1600" dirty="0" err="1"/>
              <a:t>Jurkat</a:t>
            </a:r>
            <a:r>
              <a:rPr lang="en-US" sz="1600" dirty="0"/>
              <a:t>, K562, U937, HeLa, HEK293 and inhibit in vitro the relaxation of supercoiled DNA induced by topoisomerase I [Dyakonov VA et al., 2013]. In the continuation of these studies, we synthesized the conjugates LA and (</a:t>
            </a:r>
            <a:r>
              <a:rPr lang="en-US" sz="1600" dirty="0" smtClean="0"/>
              <a:t>5Z,9Z</a:t>
            </a:r>
            <a:r>
              <a:rPr lang="en-US" sz="1600" dirty="0"/>
              <a:t>)-tetradeca-5,9-dienedioic acid, which are linked through ethylene glycol and </a:t>
            </a:r>
            <a:r>
              <a:rPr lang="en-US" sz="1600" dirty="0" err="1"/>
              <a:t>diaminoalkane</a:t>
            </a:r>
            <a:r>
              <a:rPr lang="en-US" sz="1600" dirty="0"/>
              <a:t> spacers of different lengths, and also studied the antitumor activity of the synthesized compounds. The synthesis of the target hybrid molecules based on LA and (5Z,9Z)-tetradeca-5,9-dienedioic acid, was carried out in two approaches: via 3-О-acetation of LA using a dicarboxylic acid, and then modified the LA carboxyl group at the С-24 position. For all synthesized compounds, the in vitro antitumor activity was evaluated for the first time on </a:t>
            </a:r>
            <a:r>
              <a:rPr lang="en-US" sz="1600" dirty="0" err="1"/>
              <a:t>Jurkat</a:t>
            </a:r>
            <a:r>
              <a:rPr lang="en-US" sz="1600" dirty="0"/>
              <a:t>, K562, HEK293, HELA, and U937 cell lines, using the Guava Nexin Reagent, Guava Cell Cycle and Guava </a:t>
            </a:r>
            <a:r>
              <a:rPr lang="en-US" sz="1600" dirty="0" err="1"/>
              <a:t>ViaCount</a:t>
            </a:r>
            <a:r>
              <a:rPr lang="en-US" sz="1600" dirty="0"/>
              <a:t> (Millipore) reagent kits, including the determination of IC50, the study of viability cells and influence on the cell cycle using flow cytometry.</a:t>
            </a:r>
            <a:endParaRPr lang="fr-FR" sz="1600" dirty="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2"/>
          <p:cNvSpPr>
            <a:spLocks noChangeArrowheads="1"/>
          </p:cNvSpPr>
          <p:nvPr/>
        </p:nvSpPr>
        <p:spPr bwMode="auto">
          <a:xfrm>
            <a:off x="1115616" y="14127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3700235499"/>
              </p:ext>
            </p:extLst>
          </p:nvPr>
        </p:nvGraphicFramePr>
        <p:xfrm>
          <a:off x="1115616" y="1412776"/>
          <a:ext cx="5384800" cy="1238250"/>
        </p:xfrm>
        <a:graphic>
          <a:graphicData uri="http://schemas.openxmlformats.org/presentationml/2006/ole">
            <mc:AlternateContent xmlns:mc="http://schemas.openxmlformats.org/markup-compatibility/2006">
              <mc:Choice xmlns:v="urn:schemas-microsoft-com:vml" Requires="v">
                <p:oleObj spid="_x0000_s1079" r:id="rId4" imgW="6664030" imgH="1560216" progId="ChemDraw.Document.6.0">
                  <p:embed/>
                </p:oleObj>
              </mc:Choice>
              <mc:Fallback>
                <p:oleObj r:id="rId4" imgW="6664030" imgH="1560216"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412776"/>
                        <a:ext cx="538480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Прямоугольник 6"/>
          <p:cNvSpPr/>
          <p:nvPr/>
        </p:nvSpPr>
        <p:spPr>
          <a:xfrm>
            <a:off x="539552" y="2551837"/>
            <a:ext cx="8424936" cy="461665"/>
          </a:xfrm>
          <a:prstGeom prst="rect">
            <a:avLst/>
          </a:prstGeom>
        </p:spPr>
        <p:txBody>
          <a:bodyPr wrap="square">
            <a:spAutoFit/>
          </a:bodyPr>
          <a:lstStyle/>
          <a:p>
            <a:r>
              <a:rPr lang="en-US" sz="1200" b="1" dirty="0"/>
              <a:t>Scheme 1</a:t>
            </a:r>
            <a:r>
              <a:rPr lang="en-US" sz="1200" dirty="0"/>
              <a:t>. Synthesis of (5Z,9Z)-tetradeca-5,9-diene-1,14-diol and (5Z,9Z)-tetradeca-5,9-dienedioic acid. (a): </a:t>
            </a:r>
            <a:r>
              <a:rPr lang="en-US" sz="1200" dirty="0" err="1"/>
              <a:t>EtMgBr</a:t>
            </a:r>
            <a:r>
              <a:rPr lang="en-US" sz="1200" dirty="0"/>
              <a:t>, Mg, Cp2TiCl2 (5 </a:t>
            </a:r>
            <a:r>
              <a:rPr lang="en-US" sz="1200" dirty="0" err="1"/>
              <a:t>mol</a:t>
            </a:r>
            <a:r>
              <a:rPr lang="en-US" sz="1200" dirty="0"/>
              <a:t>%), diethyl ether; (b): H3O+; (c): n-</a:t>
            </a:r>
            <a:r>
              <a:rPr lang="en-US" sz="1200" dirty="0" err="1"/>
              <a:t>TsOH</a:t>
            </a:r>
            <a:r>
              <a:rPr lang="en-US" sz="1200" dirty="0"/>
              <a:t>, CHCl3, </a:t>
            </a:r>
            <a:r>
              <a:rPr lang="en-US" sz="1200" dirty="0" err="1"/>
              <a:t>MeOH</a:t>
            </a:r>
            <a:r>
              <a:rPr lang="en-US" sz="1200" dirty="0"/>
              <a:t>; (d): H2CrO4/H2SO4, acetone, CH2Cl2</a:t>
            </a:r>
            <a:endParaRPr lang="ru-RU" sz="1200" dirty="0"/>
          </a:p>
        </p:txBody>
      </p:sp>
      <p:sp>
        <p:nvSpPr>
          <p:cNvPr id="8" name="Rectangle 4"/>
          <p:cNvSpPr>
            <a:spLocks noChangeArrowheads="1"/>
          </p:cNvSpPr>
          <p:nvPr/>
        </p:nvSpPr>
        <p:spPr bwMode="auto">
          <a:xfrm>
            <a:off x="609600" y="315202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1025581106"/>
              </p:ext>
            </p:extLst>
          </p:nvPr>
        </p:nvGraphicFramePr>
        <p:xfrm>
          <a:off x="609600" y="3152775"/>
          <a:ext cx="4433888" cy="2468563"/>
        </p:xfrm>
        <a:graphic>
          <a:graphicData uri="http://schemas.openxmlformats.org/presentationml/2006/ole">
            <mc:AlternateContent xmlns:mc="http://schemas.openxmlformats.org/markup-compatibility/2006">
              <mc:Choice xmlns:v="urn:schemas-microsoft-com:vml" Requires="v">
                <p:oleObj spid="_x0000_s1080" name="CS ChemDraw Drawing" r:id="rId6" imgW="5013889" imgH="2792125" progId="ChemDraw.Document.6.0">
                  <p:embed/>
                </p:oleObj>
              </mc:Choice>
              <mc:Fallback>
                <p:oleObj name="CS ChemDraw Drawing" r:id="rId6" imgW="5013889" imgH="2792125" progId="ChemDraw.Document.6.0">
                  <p:embed/>
                  <p:pic>
                    <p:nvPicPr>
                      <p:cNvPr id="0" name="Object 3"/>
                      <p:cNvPicPr>
                        <a:picLocks noChangeAspect="1" noChangeArrowheads="1"/>
                      </p:cNvPicPr>
                      <p:nvPr/>
                    </p:nvPicPr>
                    <p:blipFill>
                      <a:blip r:embed="rId7"/>
                      <a:srcRect/>
                      <a:stretch>
                        <a:fillRect/>
                      </a:stretch>
                    </p:blipFill>
                    <p:spPr bwMode="auto">
                      <a:xfrm>
                        <a:off x="609600" y="3152775"/>
                        <a:ext cx="4433888" cy="246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Прямоугольник 9"/>
          <p:cNvSpPr/>
          <p:nvPr/>
        </p:nvSpPr>
        <p:spPr>
          <a:xfrm>
            <a:off x="4788024" y="4947844"/>
            <a:ext cx="3744416" cy="646331"/>
          </a:xfrm>
          <a:prstGeom prst="rect">
            <a:avLst/>
          </a:prstGeom>
        </p:spPr>
        <p:txBody>
          <a:bodyPr wrap="square">
            <a:spAutoFit/>
          </a:bodyPr>
          <a:lstStyle/>
          <a:p>
            <a:r>
              <a:rPr lang="en-US" sz="1200" b="1" dirty="0"/>
              <a:t>Scheme 2</a:t>
            </a:r>
            <a:r>
              <a:rPr lang="en-US" sz="1200" dirty="0"/>
              <a:t>. Synthesis of LA derivative 8. (a): </a:t>
            </a:r>
            <a:r>
              <a:rPr lang="en-US" sz="1200" dirty="0" err="1"/>
              <a:t>MeOH</a:t>
            </a:r>
            <a:r>
              <a:rPr lang="en-US" sz="1200" dirty="0"/>
              <a:t>, </a:t>
            </a:r>
            <a:r>
              <a:rPr lang="en-US" sz="1200" dirty="0" err="1"/>
              <a:t>AcCl</a:t>
            </a:r>
            <a:r>
              <a:rPr lang="en-US" sz="1200" dirty="0"/>
              <a:t>, </a:t>
            </a:r>
            <a:r>
              <a:rPr lang="en-US" sz="1200" dirty="0" err="1"/>
              <a:t>rt</a:t>
            </a:r>
            <a:r>
              <a:rPr lang="en-US" sz="1200" dirty="0"/>
              <a:t>, 3 h; (b): (5Z,9Z)-tetradeca-5,9-dienedioic acid 5, </a:t>
            </a:r>
            <a:r>
              <a:rPr lang="en-US" sz="1200" dirty="0" err="1"/>
              <a:t>EDCl·HCl</a:t>
            </a:r>
            <a:r>
              <a:rPr lang="en-US" sz="1200" dirty="0"/>
              <a:t>, DMAP, CH2Cl2</a:t>
            </a:r>
            <a:endParaRPr lang="ru-RU"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6</a:t>
            </a:fld>
            <a:endParaRPr lang="fr-FR"/>
          </a:p>
        </p:txBody>
      </p:sp>
      <p:pic>
        <p:nvPicPr>
          <p:cNvPr id="3" name="Рисунок 2"/>
          <p:cNvPicPr>
            <a:picLocks noChangeAspect="1"/>
          </p:cNvPicPr>
          <p:nvPr/>
        </p:nvPicPr>
        <p:blipFill>
          <a:blip r:embed="rId3"/>
          <a:stretch>
            <a:fillRect/>
          </a:stretch>
        </p:blipFill>
        <p:spPr>
          <a:xfrm>
            <a:off x="2652" y="6050160"/>
            <a:ext cx="9138696" cy="835224"/>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198557875"/>
              </p:ext>
            </p:extLst>
          </p:nvPr>
        </p:nvGraphicFramePr>
        <p:xfrm>
          <a:off x="395536" y="810324"/>
          <a:ext cx="3456384" cy="2978716"/>
        </p:xfrm>
        <a:graphic>
          <a:graphicData uri="http://schemas.openxmlformats.org/presentationml/2006/ole">
            <mc:AlternateContent xmlns:mc="http://schemas.openxmlformats.org/markup-compatibility/2006">
              <mc:Choice xmlns:v="urn:schemas-microsoft-com:vml" Requires="v">
                <p:oleObj spid="_x0000_s2102" r:id="rId4" imgW="4925071" imgH="4251454" progId="ChemDraw.Document.6.0">
                  <p:embed/>
                </p:oleObj>
              </mc:Choice>
              <mc:Fallback>
                <p:oleObj r:id="rId4" imgW="4925071" imgH="4251454"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810324"/>
                        <a:ext cx="3456384" cy="2978716"/>
                      </a:xfrm>
                      <a:prstGeom prst="rect">
                        <a:avLst/>
                      </a:prstGeom>
                      <a:noFill/>
                    </p:spPr>
                  </p:pic>
                </p:oleObj>
              </mc:Fallback>
            </mc:AlternateContent>
          </a:graphicData>
        </a:graphic>
      </p:graphicFrame>
      <p:sp>
        <p:nvSpPr>
          <p:cNvPr id="6" name="TextBox 5"/>
          <p:cNvSpPr txBox="1"/>
          <p:nvPr/>
        </p:nvSpPr>
        <p:spPr>
          <a:xfrm>
            <a:off x="611560" y="67122"/>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8" name="Прямоугольник 7"/>
          <p:cNvSpPr/>
          <p:nvPr/>
        </p:nvSpPr>
        <p:spPr>
          <a:xfrm>
            <a:off x="4283968" y="692696"/>
            <a:ext cx="4572000" cy="830997"/>
          </a:xfrm>
          <a:prstGeom prst="rect">
            <a:avLst/>
          </a:prstGeom>
        </p:spPr>
        <p:txBody>
          <a:bodyPr>
            <a:spAutoFit/>
          </a:bodyPr>
          <a:lstStyle/>
          <a:p>
            <a:r>
              <a:rPr lang="en-US" sz="1200" b="1" dirty="0"/>
              <a:t>Scheme 3</a:t>
            </a:r>
            <a:r>
              <a:rPr lang="en-US" sz="1200" dirty="0"/>
              <a:t>. Synthesis of LA derivative 11. (a): </a:t>
            </a:r>
            <a:r>
              <a:rPr lang="en-US" sz="1200" dirty="0" err="1"/>
              <a:t>AcCl</a:t>
            </a:r>
            <a:r>
              <a:rPr lang="en-US" sz="1200" dirty="0"/>
              <a:t>, pyridine, CH2Cl2, DMAP, </a:t>
            </a:r>
            <a:r>
              <a:rPr lang="en-US" sz="1200" dirty="0" err="1"/>
              <a:t>rt</a:t>
            </a:r>
            <a:r>
              <a:rPr lang="en-US" sz="1200" dirty="0"/>
              <a:t>, 16 h; (b): (5Z,9Z)-Тetradeca-5,9-diene-1,14-diol 4, </a:t>
            </a:r>
            <a:r>
              <a:rPr lang="en-US" sz="1200" dirty="0" err="1"/>
              <a:t>EDCl·HCl</a:t>
            </a:r>
            <a:r>
              <a:rPr lang="en-US" sz="1200" dirty="0"/>
              <a:t>, DMAP, CH2Cl2; (c): Jones reagent, acetone, CH2Cl2.</a:t>
            </a:r>
          </a:p>
          <a:p>
            <a:endParaRPr lang="en-US" sz="1200" dirty="0"/>
          </a:p>
        </p:txBody>
      </p:sp>
      <p:sp>
        <p:nvSpPr>
          <p:cNvPr id="9" name="Rectangle 5"/>
          <p:cNvSpPr>
            <a:spLocks noChangeArrowheads="1"/>
          </p:cNvSpPr>
          <p:nvPr/>
        </p:nvSpPr>
        <p:spPr bwMode="auto">
          <a:xfrm>
            <a:off x="0" y="3313423"/>
            <a:ext cx="75932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0" name="Объект 9"/>
          <p:cNvGraphicFramePr>
            <a:graphicFrameLocks noChangeAspect="1"/>
          </p:cNvGraphicFramePr>
          <p:nvPr>
            <p:extLst>
              <p:ext uri="{D42A27DB-BD31-4B8C-83A1-F6EECF244321}">
                <p14:modId xmlns:p14="http://schemas.microsoft.com/office/powerpoint/2010/main" val="2743982243"/>
              </p:ext>
            </p:extLst>
          </p:nvPr>
        </p:nvGraphicFramePr>
        <p:xfrm>
          <a:off x="4540250" y="2852738"/>
          <a:ext cx="4394200" cy="2735262"/>
        </p:xfrm>
        <a:graphic>
          <a:graphicData uri="http://schemas.openxmlformats.org/presentationml/2006/ole">
            <mc:AlternateContent xmlns:mc="http://schemas.openxmlformats.org/markup-compatibility/2006">
              <mc:Choice xmlns:v="urn:schemas-microsoft-com:vml" Requires="v">
                <p:oleObj spid="_x0000_s2103" name="CS ChemDraw Drawing" r:id="rId6" imgW="5998464" imgH="3729197" progId="ChemDraw.Document.6.0">
                  <p:embed/>
                </p:oleObj>
              </mc:Choice>
              <mc:Fallback>
                <p:oleObj name="CS ChemDraw Drawing" r:id="rId6" imgW="5998464" imgH="3729197" progId="ChemDraw.Document.6.0">
                  <p:embed/>
                  <p:pic>
                    <p:nvPicPr>
                      <p:cNvPr id="0" name="Object 4"/>
                      <p:cNvPicPr>
                        <a:picLocks noChangeAspect="1" noChangeArrowheads="1"/>
                      </p:cNvPicPr>
                      <p:nvPr/>
                    </p:nvPicPr>
                    <p:blipFill>
                      <a:blip r:embed="rId7"/>
                      <a:srcRect/>
                      <a:stretch>
                        <a:fillRect/>
                      </a:stretch>
                    </p:blipFill>
                    <p:spPr bwMode="auto">
                      <a:xfrm>
                        <a:off x="4540250" y="2852738"/>
                        <a:ext cx="4394200" cy="2735262"/>
                      </a:xfrm>
                      <a:prstGeom prst="rect">
                        <a:avLst/>
                      </a:prstGeom>
                      <a:noFill/>
                    </p:spPr>
                  </p:pic>
                </p:oleObj>
              </mc:Fallback>
            </mc:AlternateContent>
          </a:graphicData>
        </a:graphic>
      </p:graphicFrame>
      <p:sp>
        <p:nvSpPr>
          <p:cNvPr id="11" name="Прямоугольник 10"/>
          <p:cNvSpPr/>
          <p:nvPr/>
        </p:nvSpPr>
        <p:spPr>
          <a:xfrm>
            <a:off x="68249" y="4941168"/>
            <a:ext cx="4572000" cy="830997"/>
          </a:xfrm>
          <a:prstGeom prst="rect">
            <a:avLst/>
          </a:prstGeom>
        </p:spPr>
        <p:txBody>
          <a:bodyPr>
            <a:spAutoFit/>
          </a:bodyPr>
          <a:lstStyle/>
          <a:p>
            <a:r>
              <a:rPr lang="en-US" sz="1200" b="1" dirty="0"/>
              <a:t>Scheme 4</a:t>
            </a:r>
            <a:r>
              <a:rPr lang="en-US" sz="1200" dirty="0"/>
              <a:t>. Synthesis of LA-fatty acid conjugates linked via ethylene glycol units (a): ethylene glycols of different lengths, </a:t>
            </a:r>
            <a:r>
              <a:rPr lang="en-US" sz="1200" dirty="0" err="1"/>
              <a:t>EDCl·HCl</a:t>
            </a:r>
            <a:r>
              <a:rPr lang="en-US" sz="1200" dirty="0"/>
              <a:t>, DMAP, CH2Cl2; (b): (5Z,9Z)-tetradeca-5,9-dienedioic acid 5, </a:t>
            </a:r>
            <a:r>
              <a:rPr lang="en-US" sz="1200" dirty="0" err="1"/>
              <a:t>EDCl·HCl</a:t>
            </a:r>
            <a:r>
              <a:rPr lang="en-US" sz="1200" dirty="0"/>
              <a:t>, DMAP, CH2Cl2.</a:t>
            </a:r>
            <a:endParaRPr lang="ru-RU" sz="1200" dirty="0"/>
          </a:p>
        </p:txBody>
      </p:sp>
    </p:spTree>
    <p:extLst>
      <p:ext uri="{BB962C8B-B14F-4D97-AF65-F5344CB8AC3E}">
        <p14:creationId xmlns:p14="http://schemas.microsoft.com/office/powerpoint/2010/main" val="428555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7</a:t>
            </a:fld>
            <a:endParaRPr lang="fr-FR"/>
          </a:p>
        </p:txBody>
      </p:sp>
      <p:pic>
        <p:nvPicPr>
          <p:cNvPr id="3" name="Рисунок 2"/>
          <p:cNvPicPr>
            <a:picLocks noChangeAspect="1"/>
          </p:cNvPicPr>
          <p:nvPr/>
        </p:nvPicPr>
        <p:blipFill>
          <a:blip r:embed="rId3"/>
          <a:stretch>
            <a:fillRect/>
          </a:stretch>
        </p:blipFill>
        <p:spPr>
          <a:xfrm>
            <a:off x="-397" y="6050160"/>
            <a:ext cx="9144793" cy="835224"/>
          </a:xfrm>
          <a:prstGeom prst="rect">
            <a:avLst/>
          </a:prstGeom>
        </p:spPr>
      </p:pic>
      <p:sp>
        <p:nvSpPr>
          <p:cNvPr id="4" name="Rectangle 2"/>
          <p:cNvSpPr>
            <a:spLocks noChangeArrowheads="1"/>
          </p:cNvSpPr>
          <p:nvPr/>
        </p:nvSpPr>
        <p:spPr bwMode="auto">
          <a:xfrm>
            <a:off x="395536" y="12687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1312717432"/>
              </p:ext>
            </p:extLst>
          </p:nvPr>
        </p:nvGraphicFramePr>
        <p:xfrm>
          <a:off x="282873" y="908720"/>
          <a:ext cx="6017319" cy="4596771"/>
        </p:xfrm>
        <a:graphic>
          <a:graphicData uri="http://schemas.openxmlformats.org/presentationml/2006/ole">
            <mc:AlternateContent xmlns:mc="http://schemas.openxmlformats.org/markup-compatibility/2006">
              <mc:Choice xmlns:v="urn:schemas-microsoft-com:vml" Requires="v">
                <p:oleObj spid="_x0000_s3099" name="CS ChemDraw Drawing" r:id="rId4" imgW="7833218" imgH="5960521" progId="ChemDraw.Document.6.0">
                  <p:embed/>
                </p:oleObj>
              </mc:Choice>
              <mc:Fallback>
                <p:oleObj name="CS ChemDraw Drawing" r:id="rId4" imgW="7833218" imgH="5960521" progId="ChemDraw.Document.6.0">
                  <p:embed/>
                  <p:pic>
                    <p:nvPicPr>
                      <p:cNvPr id="0" name="Object 1"/>
                      <p:cNvPicPr>
                        <a:picLocks noChangeAspect="1" noChangeArrowheads="1"/>
                      </p:cNvPicPr>
                      <p:nvPr/>
                    </p:nvPicPr>
                    <p:blipFill>
                      <a:blip r:embed="rId5"/>
                      <a:srcRect/>
                      <a:stretch>
                        <a:fillRect/>
                      </a:stretch>
                    </p:blipFill>
                    <p:spPr bwMode="auto">
                      <a:xfrm>
                        <a:off x="282873" y="908720"/>
                        <a:ext cx="6017319" cy="4596771"/>
                      </a:xfrm>
                      <a:prstGeom prst="rect">
                        <a:avLst/>
                      </a:prstGeom>
                      <a:noFill/>
                      <a:extLst/>
                    </p:spPr>
                  </p:pic>
                </p:oleObj>
              </mc:Fallback>
            </mc:AlternateContent>
          </a:graphicData>
        </a:graphic>
      </p:graphicFrame>
      <p:sp>
        <p:nvSpPr>
          <p:cNvPr id="6" name="TextBox 5"/>
          <p:cNvSpPr txBox="1"/>
          <p:nvPr/>
        </p:nvSpPr>
        <p:spPr>
          <a:xfrm>
            <a:off x="179512" y="18864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7" name="Прямоугольник 6"/>
          <p:cNvSpPr/>
          <p:nvPr/>
        </p:nvSpPr>
        <p:spPr>
          <a:xfrm>
            <a:off x="5508104" y="4460919"/>
            <a:ext cx="3559696" cy="1200329"/>
          </a:xfrm>
          <a:prstGeom prst="rect">
            <a:avLst/>
          </a:prstGeom>
        </p:spPr>
        <p:txBody>
          <a:bodyPr wrap="square">
            <a:spAutoFit/>
          </a:bodyPr>
          <a:lstStyle/>
          <a:p>
            <a:pPr algn="just"/>
            <a:r>
              <a:rPr lang="en-US" sz="1200" b="1" dirty="0"/>
              <a:t>Scheme 5</a:t>
            </a:r>
            <a:r>
              <a:rPr lang="en-US" sz="1200" dirty="0"/>
              <a:t>. Synthesis of LA-fatty acid conjugates linked via </a:t>
            </a:r>
            <a:r>
              <a:rPr lang="en-US" sz="1200" dirty="0" err="1" smtClean="0"/>
              <a:t>diaminoalkane</a:t>
            </a:r>
            <a:r>
              <a:rPr lang="en-US" sz="1200" dirty="0" smtClean="0"/>
              <a:t> </a:t>
            </a:r>
            <a:r>
              <a:rPr lang="en-US" sz="1200" dirty="0"/>
              <a:t>units (a): </a:t>
            </a:r>
            <a:r>
              <a:rPr lang="en-US" sz="1200" dirty="0" err="1"/>
              <a:t>oxalyl</a:t>
            </a:r>
            <a:r>
              <a:rPr lang="en-US" sz="1200" dirty="0"/>
              <a:t> chloride, dichloromethane; (b): </a:t>
            </a:r>
            <a:r>
              <a:rPr lang="en-US" sz="1200" dirty="0" err="1"/>
              <a:t>Boc</a:t>
            </a:r>
            <a:r>
              <a:rPr lang="en-US" sz="1200" dirty="0"/>
              <a:t>-protected </a:t>
            </a:r>
            <a:r>
              <a:rPr lang="en-US" sz="1200" dirty="0" err="1" smtClean="0"/>
              <a:t>diaminoalkanes</a:t>
            </a:r>
            <a:r>
              <a:rPr lang="en-US" sz="1200" dirty="0"/>
              <a:t>, </a:t>
            </a:r>
            <a:r>
              <a:rPr lang="en-US" sz="1200" dirty="0" err="1"/>
              <a:t>diisopropyl</a:t>
            </a:r>
            <a:r>
              <a:rPr lang="en-US" sz="1200" dirty="0"/>
              <a:t> ethyl amine, dichloromethane; (c): </a:t>
            </a:r>
            <a:r>
              <a:rPr lang="en-US" sz="1200" dirty="0" err="1"/>
              <a:t>trifluoroacetic</a:t>
            </a:r>
            <a:r>
              <a:rPr lang="en-US" sz="1200" dirty="0"/>
              <a:t> acid, chloroform; (d): (5Z,9Z)-tetradeca-5,9-dienedioic </a:t>
            </a:r>
            <a:r>
              <a:rPr lang="en-US" sz="1200" dirty="0" smtClean="0"/>
              <a:t>acid, </a:t>
            </a:r>
            <a:r>
              <a:rPr lang="en-US" sz="1200" dirty="0" err="1"/>
              <a:t>EDCl·HCl</a:t>
            </a:r>
            <a:r>
              <a:rPr lang="en-US" sz="1200" dirty="0"/>
              <a:t>, DMAP, CH2Cl2</a:t>
            </a:r>
            <a:endParaRPr lang="ru-RU" sz="1200" dirty="0"/>
          </a:p>
        </p:txBody>
      </p:sp>
    </p:spTree>
    <p:extLst>
      <p:ext uri="{BB962C8B-B14F-4D97-AF65-F5344CB8AC3E}">
        <p14:creationId xmlns:p14="http://schemas.microsoft.com/office/powerpoint/2010/main" val="373530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8</a:t>
            </a:fld>
            <a:endParaRPr lang="fr-FR"/>
          </a:p>
        </p:txBody>
      </p:sp>
      <p:graphicFrame>
        <p:nvGraphicFramePr>
          <p:cNvPr id="3" name="Таблица 2"/>
          <p:cNvGraphicFramePr>
            <a:graphicFrameLocks noGrp="1"/>
          </p:cNvGraphicFramePr>
          <p:nvPr>
            <p:extLst>
              <p:ext uri="{D42A27DB-BD31-4B8C-83A1-F6EECF244321}">
                <p14:modId xmlns:p14="http://schemas.microsoft.com/office/powerpoint/2010/main" val="1996400293"/>
              </p:ext>
            </p:extLst>
          </p:nvPr>
        </p:nvGraphicFramePr>
        <p:xfrm>
          <a:off x="899591" y="980728"/>
          <a:ext cx="7200802" cy="3742940"/>
        </p:xfrm>
        <a:graphic>
          <a:graphicData uri="http://schemas.openxmlformats.org/drawingml/2006/table">
            <a:tbl>
              <a:tblPr firstRow="1" firstCol="1" bandRow="1">
                <a:tableStyleId>{5C22544A-7EE6-4342-B048-85BDC9FD1C3A}</a:tableStyleId>
              </a:tblPr>
              <a:tblGrid>
                <a:gridCol w="1341542">
                  <a:extLst>
                    <a:ext uri="{9D8B030D-6E8A-4147-A177-3AD203B41FA5}">
                      <a16:colId xmlns:a16="http://schemas.microsoft.com/office/drawing/2014/main" val="2791155742"/>
                    </a:ext>
                  </a:extLst>
                </a:gridCol>
                <a:gridCol w="1171091">
                  <a:extLst>
                    <a:ext uri="{9D8B030D-6E8A-4147-A177-3AD203B41FA5}">
                      <a16:colId xmlns:a16="http://schemas.microsoft.com/office/drawing/2014/main" val="3685849825"/>
                    </a:ext>
                  </a:extLst>
                </a:gridCol>
                <a:gridCol w="1171091">
                  <a:extLst>
                    <a:ext uri="{9D8B030D-6E8A-4147-A177-3AD203B41FA5}">
                      <a16:colId xmlns:a16="http://schemas.microsoft.com/office/drawing/2014/main" val="3326785300"/>
                    </a:ext>
                  </a:extLst>
                </a:gridCol>
                <a:gridCol w="1172613">
                  <a:extLst>
                    <a:ext uri="{9D8B030D-6E8A-4147-A177-3AD203B41FA5}">
                      <a16:colId xmlns:a16="http://schemas.microsoft.com/office/drawing/2014/main" val="2427895301"/>
                    </a:ext>
                  </a:extLst>
                </a:gridCol>
                <a:gridCol w="1172613">
                  <a:extLst>
                    <a:ext uri="{9D8B030D-6E8A-4147-A177-3AD203B41FA5}">
                      <a16:colId xmlns:a16="http://schemas.microsoft.com/office/drawing/2014/main" val="1693945907"/>
                    </a:ext>
                  </a:extLst>
                </a:gridCol>
                <a:gridCol w="1171852">
                  <a:extLst>
                    <a:ext uri="{9D8B030D-6E8A-4147-A177-3AD203B41FA5}">
                      <a16:colId xmlns:a16="http://schemas.microsoft.com/office/drawing/2014/main" val="3255463140"/>
                    </a:ext>
                  </a:extLst>
                </a:gridCol>
              </a:tblGrid>
              <a:tr h="336743">
                <a:tc>
                  <a:txBody>
                    <a:bodyPr/>
                    <a:lstStyle/>
                    <a:p>
                      <a:pPr>
                        <a:lnSpc>
                          <a:spcPct val="150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err="1">
                          <a:effectLst/>
                        </a:rPr>
                        <a:t>Jurkat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K562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U937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HEK293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HeLa</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681821"/>
                  </a:ext>
                </a:extLst>
              </a:tr>
              <a:tr h="336743">
                <a:tc>
                  <a:txBody>
                    <a:bodyPr/>
                    <a:lstStyle/>
                    <a:p>
                      <a:pPr>
                        <a:lnSpc>
                          <a:spcPct val="150000"/>
                        </a:lnSpc>
                        <a:spcAft>
                          <a:spcPts val="0"/>
                        </a:spcAft>
                      </a:pPr>
                      <a:r>
                        <a:rPr lang="en-US" sz="1400" dirty="0">
                          <a:effectLst/>
                        </a:rPr>
                        <a:t>IC</a:t>
                      </a:r>
                      <a:r>
                        <a:rPr lang="en-US" sz="1400" baseline="-25000" dirty="0">
                          <a:effectLst/>
                        </a:rPr>
                        <a:t>50 </a:t>
                      </a:r>
                      <a:r>
                        <a:rPr lang="ru-RU" sz="1400" dirty="0">
                          <a:effectLst/>
                        </a:rPr>
                        <a:t>(21а)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3.5±</a:t>
                      </a:r>
                      <a:r>
                        <a:rPr lang="en-US" sz="1400" dirty="0">
                          <a:effectLst/>
                        </a:rPr>
                        <a:t>0.</a:t>
                      </a:r>
                      <a:r>
                        <a:rPr lang="ru-RU" sz="1400" dirty="0">
                          <a:effectLst/>
                        </a:rPr>
                        <a:t>56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2.3</a:t>
                      </a:r>
                      <a:r>
                        <a:rPr lang="ru-RU" sz="1400" dirty="0">
                          <a:effectLst/>
                        </a:rPr>
                        <a:t>±</a:t>
                      </a:r>
                      <a:r>
                        <a:rPr lang="en-US" sz="1400" dirty="0">
                          <a:effectLst/>
                        </a:rPr>
                        <a:t>0.</a:t>
                      </a:r>
                      <a:r>
                        <a:rPr lang="ru-RU" sz="1400" dirty="0">
                          <a:effectLst/>
                        </a:rPr>
                        <a:t>21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a:effectLst/>
                        </a:rPr>
                        <a:t>3.4±0.35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a:effectLst/>
                        </a:rPr>
                        <a:t>5.3</a:t>
                      </a:r>
                      <a:r>
                        <a:rPr lang="ru-RU" sz="1400">
                          <a:effectLst/>
                        </a:rPr>
                        <a:t>±</a:t>
                      </a:r>
                      <a:r>
                        <a:rPr lang="en-US" sz="1400">
                          <a:effectLst/>
                        </a:rPr>
                        <a:t>0.</a:t>
                      </a:r>
                      <a:r>
                        <a:rPr lang="ru-RU" sz="1400">
                          <a:effectLst/>
                        </a:rPr>
                        <a:t>23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a:effectLst/>
                        </a:rPr>
                        <a:t>4</a:t>
                      </a:r>
                      <a:r>
                        <a:rPr lang="ru-RU" sz="1400">
                          <a:effectLst/>
                        </a:rPr>
                        <a:t>.0±</a:t>
                      </a:r>
                      <a:r>
                        <a:rPr lang="en-US" sz="1400">
                          <a:effectLst/>
                        </a:rPr>
                        <a:t>0.17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1144536"/>
                  </a:ext>
                </a:extLst>
              </a:tr>
              <a:tr h="336743">
                <a:tc>
                  <a:txBody>
                    <a:bodyPr/>
                    <a:lstStyle/>
                    <a:p>
                      <a:pPr>
                        <a:lnSpc>
                          <a:spcPct val="115000"/>
                        </a:lnSpc>
                        <a:spcAft>
                          <a:spcPts val="0"/>
                        </a:spcAft>
                      </a:pPr>
                      <a:r>
                        <a:rPr lang="ru-RU" sz="1400" dirty="0">
                          <a:effectLst/>
                        </a:rPr>
                        <a:t>IC50 (21</a:t>
                      </a:r>
                      <a:r>
                        <a:rPr lang="en-US" sz="1400" dirty="0">
                          <a:effectLst/>
                        </a:rPr>
                        <a:t>b</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4.7±</a:t>
                      </a:r>
                      <a:r>
                        <a:rPr lang="en-US" sz="1400" dirty="0">
                          <a:effectLst/>
                        </a:rPr>
                        <a:t>0.</a:t>
                      </a:r>
                      <a:r>
                        <a:rPr lang="ru-RU" sz="1400" dirty="0">
                          <a:effectLst/>
                        </a:rPr>
                        <a:t>1</a:t>
                      </a:r>
                      <a:r>
                        <a:rPr lang="en-US" sz="1400" dirty="0">
                          <a:effectLst/>
                        </a:rPr>
                        <a:t>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1.9</a:t>
                      </a:r>
                      <a:r>
                        <a:rPr lang="ru-RU" sz="1400" dirty="0">
                          <a:effectLst/>
                        </a:rPr>
                        <a:t>±</a:t>
                      </a:r>
                      <a:r>
                        <a:rPr lang="en-US" sz="1400" dirty="0">
                          <a:effectLst/>
                        </a:rPr>
                        <a:t>0.</a:t>
                      </a:r>
                      <a:r>
                        <a:rPr lang="ru-RU" sz="1400" dirty="0">
                          <a:effectLst/>
                        </a:rPr>
                        <a:t>67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2.6±0.85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3.4</a:t>
                      </a:r>
                      <a:r>
                        <a:rPr lang="ru-RU" sz="1400" dirty="0">
                          <a:effectLst/>
                        </a:rPr>
                        <a:t>±</a:t>
                      </a:r>
                      <a:r>
                        <a:rPr lang="en-US" sz="1400" dirty="0">
                          <a:effectLst/>
                        </a:rPr>
                        <a:t>0.</a:t>
                      </a:r>
                      <a:r>
                        <a:rPr lang="ru-RU" sz="1400" dirty="0">
                          <a:effectLst/>
                        </a:rPr>
                        <a:t>23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a:effectLst/>
                        </a:rPr>
                        <a:t>2</a:t>
                      </a:r>
                      <a:r>
                        <a:rPr lang="ru-RU" sz="1400">
                          <a:effectLst/>
                        </a:rPr>
                        <a:t>.1±</a:t>
                      </a:r>
                      <a:r>
                        <a:rPr lang="en-US" sz="1400">
                          <a:effectLst/>
                        </a:rPr>
                        <a:t>0.54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7348074"/>
                  </a:ext>
                </a:extLst>
              </a:tr>
              <a:tr h="336743">
                <a:tc>
                  <a:txBody>
                    <a:bodyPr/>
                    <a:lstStyle/>
                    <a:p>
                      <a:pPr>
                        <a:lnSpc>
                          <a:spcPct val="115000"/>
                        </a:lnSpc>
                        <a:spcAft>
                          <a:spcPts val="0"/>
                        </a:spcAft>
                      </a:pPr>
                      <a:r>
                        <a:rPr lang="ru-RU" sz="1400" dirty="0">
                          <a:effectLst/>
                        </a:rPr>
                        <a:t>IC50 (</a:t>
                      </a:r>
                      <a:r>
                        <a:rPr lang="en-US" sz="1400" dirty="0">
                          <a:effectLst/>
                        </a:rPr>
                        <a:t>21c</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a:effectLst/>
                        </a:rPr>
                        <a:t>2.0±</a:t>
                      </a:r>
                      <a:r>
                        <a:rPr lang="en-US" sz="1400">
                          <a:effectLst/>
                        </a:rPr>
                        <a:t>0.45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2.1</a:t>
                      </a:r>
                      <a:r>
                        <a:rPr lang="ru-RU" sz="1400" dirty="0">
                          <a:effectLst/>
                        </a:rPr>
                        <a:t>±</a:t>
                      </a:r>
                      <a:r>
                        <a:rPr lang="en-US" sz="1400" dirty="0">
                          <a:effectLst/>
                        </a:rPr>
                        <a:t>0.</a:t>
                      </a:r>
                      <a:r>
                        <a:rPr lang="ru-RU" sz="1400" dirty="0">
                          <a:effectLst/>
                        </a:rPr>
                        <a:t>12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a:effectLst/>
                        </a:rPr>
                        <a:t>2.5±0.08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0.80</a:t>
                      </a:r>
                      <a:r>
                        <a:rPr lang="ru-RU" sz="1400" dirty="0">
                          <a:effectLst/>
                        </a:rPr>
                        <a:t>±</a:t>
                      </a:r>
                      <a:r>
                        <a:rPr lang="en-US" sz="1400" dirty="0">
                          <a:effectLst/>
                        </a:rPr>
                        <a:t>0.07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1.8</a:t>
                      </a:r>
                      <a:r>
                        <a:rPr lang="ru-RU" sz="1400" dirty="0">
                          <a:effectLst/>
                        </a:rPr>
                        <a:t>±</a:t>
                      </a:r>
                      <a:r>
                        <a:rPr lang="en-US" sz="1400" dirty="0">
                          <a:effectLst/>
                        </a:rPr>
                        <a:t>0.36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7146981"/>
                  </a:ext>
                </a:extLst>
              </a:tr>
              <a:tr h="336743">
                <a:tc>
                  <a:txBody>
                    <a:bodyPr/>
                    <a:lstStyle/>
                    <a:p>
                      <a:pPr>
                        <a:lnSpc>
                          <a:spcPct val="115000"/>
                        </a:lnSpc>
                        <a:spcAft>
                          <a:spcPts val="0"/>
                        </a:spcAft>
                      </a:pPr>
                      <a:r>
                        <a:rPr lang="ru-RU" sz="1400" dirty="0">
                          <a:effectLst/>
                        </a:rPr>
                        <a:t>IC50 (</a:t>
                      </a:r>
                      <a:r>
                        <a:rPr lang="en-US" sz="1400" dirty="0">
                          <a:effectLst/>
                        </a:rPr>
                        <a:t>21d</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a:effectLst/>
                        </a:rPr>
                        <a:t>0</a:t>
                      </a:r>
                      <a:r>
                        <a:rPr lang="en-US" sz="1400">
                          <a:effectLst/>
                        </a:rPr>
                        <a:t>.14</a:t>
                      </a:r>
                      <a:r>
                        <a:rPr lang="ru-RU" sz="1400">
                          <a:effectLst/>
                        </a:rPr>
                        <a:t>±</a:t>
                      </a:r>
                      <a:r>
                        <a:rPr lang="en-US" sz="1400">
                          <a:effectLst/>
                        </a:rPr>
                        <a:t>0.01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0.09</a:t>
                      </a:r>
                      <a:r>
                        <a:rPr lang="ru-RU" sz="1400" dirty="0">
                          <a:effectLst/>
                        </a:rPr>
                        <a:t>±</a:t>
                      </a:r>
                      <a:r>
                        <a:rPr lang="en-US" sz="1400" dirty="0">
                          <a:effectLst/>
                        </a:rPr>
                        <a:t>0.</a:t>
                      </a:r>
                      <a:r>
                        <a:rPr lang="ru-RU" sz="1400" dirty="0">
                          <a:effectLst/>
                        </a:rPr>
                        <a:t>0</a:t>
                      </a:r>
                      <a:r>
                        <a:rPr lang="en-US" sz="1400" dirty="0">
                          <a:effectLst/>
                        </a:rPr>
                        <a:t>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0.21±0.0</a:t>
                      </a:r>
                      <a:r>
                        <a:rPr lang="en-US" sz="1400" dirty="0">
                          <a:effectLst/>
                        </a:rPr>
                        <a:t>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a:effectLst/>
                        </a:rPr>
                        <a:t>0.18</a:t>
                      </a:r>
                      <a:r>
                        <a:rPr lang="ru-RU" sz="1400">
                          <a:effectLst/>
                        </a:rPr>
                        <a:t>±</a:t>
                      </a:r>
                      <a:r>
                        <a:rPr lang="en-US" sz="1400">
                          <a:effectLst/>
                        </a:rPr>
                        <a:t>0.007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0.98</a:t>
                      </a:r>
                      <a:r>
                        <a:rPr lang="ru-RU" sz="1400" dirty="0">
                          <a:effectLst/>
                        </a:rPr>
                        <a:t>±</a:t>
                      </a:r>
                      <a:r>
                        <a:rPr lang="en-US" sz="1400" dirty="0">
                          <a:effectLst/>
                        </a:rPr>
                        <a:t>0.06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2374307"/>
                  </a:ext>
                </a:extLst>
              </a:tr>
              <a:tr h="336743">
                <a:tc>
                  <a:txBody>
                    <a:bodyPr/>
                    <a:lstStyle/>
                    <a:p>
                      <a:pPr>
                        <a:lnSpc>
                          <a:spcPct val="115000"/>
                        </a:lnSpc>
                        <a:spcAft>
                          <a:spcPts val="0"/>
                        </a:spcAft>
                      </a:pPr>
                      <a:r>
                        <a:rPr lang="ru-RU" sz="1400" dirty="0">
                          <a:effectLst/>
                        </a:rPr>
                        <a:t>IC50 (</a:t>
                      </a:r>
                      <a:r>
                        <a:rPr lang="en-US" sz="1400" dirty="0">
                          <a:effectLst/>
                        </a:rPr>
                        <a:t>22a</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0.14</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0.18</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0.24</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0.67</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0.55</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7859344"/>
                  </a:ext>
                </a:extLst>
              </a:tr>
              <a:tr h="336743">
                <a:tc>
                  <a:txBody>
                    <a:bodyPr/>
                    <a:lstStyle/>
                    <a:p>
                      <a:pPr>
                        <a:lnSpc>
                          <a:spcPct val="115000"/>
                        </a:lnSpc>
                        <a:spcAft>
                          <a:spcPts val="0"/>
                        </a:spcAft>
                      </a:pPr>
                      <a:r>
                        <a:rPr lang="ru-RU" sz="1400" dirty="0">
                          <a:effectLst/>
                        </a:rPr>
                        <a:t>IC50 (</a:t>
                      </a:r>
                      <a:r>
                        <a:rPr lang="en-US" sz="1400" dirty="0">
                          <a:effectLst/>
                        </a:rPr>
                        <a:t>22b</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0.07</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0.09</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0.09</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0.44</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0.39</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3074697"/>
                  </a:ext>
                </a:extLst>
              </a:tr>
              <a:tr h="336743">
                <a:tc>
                  <a:txBody>
                    <a:bodyPr/>
                    <a:lstStyle/>
                    <a:p>
                      <a:pPr>
                        <a:lnSpc>
                          <a:spcPct val="115000"/>
                        </a:lnSpc>
                        <a:spcAft>
                          <a:spcPts val="0"/>
                        </a:spcAft>
                      </a:pPr>
                      <a:r>
                        <a:rPr lang="ru-RU" sz="1400" dirty="0">
                          <a:effectLst/>
                        </a:rPr>
                        <a:t>IC50 (</a:t>
                      </a:r>
                      <a:r>
                        <a:rPr lang="en-US" sz="1400" dirty="0">
                          <a:effectLst/>
                        </a:rPr>
                        <a:t>22c</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0.11</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0.09</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0.13</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0.31</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0.22</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7775121"/>
                  </a:ext>
                </a:extLst>
              </a:tr>
              <a:tr h="336743">
                <a:tc>
                  <a:txBody>
                    <a:bodyPr/>
                    <a:lstStyle/>
                    <a:p>
                      <a:pPr>
                        <a:lnSpc>
                          <a:spcPct val="115000"/>
                        </a:lnSpc>
                        <a:spcAft>
                          <a:spcPts val="0"/>
                        </a:spcAft>
                      </a:pPr>
                      <a:r>
                        <a:rPr lang="ru-RU" sz="1400" dirty="0">
                          <a:effectLst/>
                        </a:rPr>
                        <a:t>IC50 (</a:t>
                      </a:r>
                      <a:r>
                        <a:rPr lang="en-US" sz="1400" dirty="0">
                          <a:effectLst/>
                        </a:rPr>
                        <a:t>22d</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0.08</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0.18</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0.28</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0.38</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±0.07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 </a:t>
                      </a:r>
                      <a:r>
                        <a:rPr lang="ru-RU" sz="1400" dirty="0" smtClean="0">
                          <a:effectLst/>
                        </a:rPr>
                        <a:t>0.58</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±0.34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7417763"/>
                  </a:ext>
                </a:extLst>
              </a:tr>
              <a:tr h="712253">
                <a:tc>
                  <a:txBody>
                    <a:bodyPr/>
                    <a:lstStyle/>
                    <a:p>
                      <a:pPr>
                        <a:lnSpc>
                          <a:spcPct val="150000"/>
                        </a:lnSpc>
                        <a:spcAft>
                          <a:spcPts val="0"/>
                        </a:spcAft>
                      </a:pPr>
                      <a:r>
                        <a:rPr lang="en-US" sz="1400" dirty="0">
                          <a:effectLst/>
                        </a:rPr>
                        <a:t>IC</a:t>
                      </a:r>
                      <a:r>
                        <a:rPr lang="en-US" sz="1400" baseline="-25000" dirty="0">
                          <a:effectLst/>
                        </a:rPr>
                        <a:t>50 </a:t>
                      </a:r>
                      <a:r>
                        <a:rPr lang="ru-RU" sz="1400" dirty="0">
                          <a:effectLst/>
                        </a:rPr>
                        <a:t>(</a:t>
                      </a:r>
                      <a:r>
                        <a:rPr lang="en-US" sz="1400" dirty="0" err="1" smtClean="0">
                          <a:effectLst/>
                        </a:rPr>
                        <a:t>campt</a:t>
                      </a:r>
                      <a:r>
                        <a:rPr lang="ru-RU"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1.12</a:t>
                      </a:r>
                      <a:r>
                        <a:rPr lang="ru-RU" sz="1400" dirty="0">
                          <a:effectLst/>
                        </a:rPr>
                        <a:t>±</a:t>
                      </a:r>
                      <a:r>
                        <a:rPr lang="en-US" sz="1400" dirty="0">
                          <a:effectLst/>
                        </a:rPr>
                        <a:t>0.012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2.10</a:t>
                      </a:r>
                      <a:r>
                        <a:rPr lang="ru-RU" sz="1400" dirty="0">
                          <a:effectLst/>
                        </a:rPr>
                        <a:t>±</a:t>
                      </a:r>
                      <a:r>
                        <a:rPr lang="en-US" sz="1400" dirty="0">
                          <a:effectLst/>
                        </a:rPr>
                        <a:t>0.013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u-RU" sz="1400" dirty="0">
                          <a:effectLst/>
                        </a:rPr>
                        <a:t>1.32±0.01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5.21</a:t>
                      </a:r>
                      <a:r>
                        <a:rPr lang="ru-RU" sz="1400" dirty="0">
                          <a:effectLst/>
                        </a:rPr>
                        <a:t>±</a:t>
                      </a:r>
                      <a:r>
                        <a:rPr lang="en-US" sz="1400" dirty="0">
                          <a:effectLst/>
                        </a:rPr>
                        <a:t>0.07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400" dirty="0">
                          <a:effectLst/>
                        </a:rPr>
                        <a:t>4.18±0.06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4774797"/>
                  </a:ext>
                </a:extLst>
              </a:tr>
            </a:tbl>
          </a:graphicData>
        </a:graphic>
      </p:graphicFrame>
      <p:pic>
        <p:nvPicPr>
          <p:cNvPr id="4" name="Рисунок 3"/>
          <p:cNvPicPr>
            <a:picLocks noChangeAspect="1"/>
          </p:cNvPicPr>
          <p:nvPr/>
        </p:nvPicPr>
        <p:blipFill>
          <a:blip r:embed="rId2"/>
          <a:stretch>
            <a:fillRect/>
          </a:stretch>
        </p:blipFill>
        <p:spPr>
          <a:xfrm>
            <a:off x="0" y="6054499"/>
            <a:ext cx="9138696" cy="835224"/>
          </a:xfrm>
          <a:prstGeom prst="rect">
            <a:avLst/>
          </a:prstGeom>
        </p:spPr>
      </p:pic>
      <p:sp>
        <p:nvSpPr>
          <p:cNvPr id="5" name="Прямоугольник 4"/>
          <p:cNvSpPr/>
          <p:nvPr/>
        </p:nvSpPr>
        <p:spPr>
          <a:xfrm>
            <a:off x="611560" y="332656"/>
            <a:ext cx="8064896" cy="461665"/>
          </a:xfrm>
          <a:prstGeom prst="rect">
            <a:avLst/>
          </a:prstGeom>
        </p:spPr>
        <p:txBody>
          <a:bodyPr wrap="square">
            <a:spAutoFit/>
          </a:bodyPr>
          <a:lstStyle/>
          <a:p>
            <a:r>
              <a:rPr lang="en-US" sz="2400" b="1" dirty="0"/>
              <a:t>Cytotoxic activity of compounds </a:t>
            </a:r>
            <a:r>
              <a:rPr lang="ru-RU" sz="2400" b="1" dirty="0" smtClean="0"/>
              <a:t>21a-d </a:t>
            </a:r>
            <a:r>
              <a:rPr lang="ru-RU" sz="2400" b="1" dirty="0"/>
              <a:t>и 22a-d </a:t>
            </a:r>
          </a:p>
        </p:txBody>
      </p:sp>
    </p:spTree>
    <p:extLst>
      <p:ext uri="{BB962C8B-B14F-4D97-AF65-F5344CB8AC3E}">
        <p14:creationId xmlns:p14="http://schemas.microsoft.com/office/powerpoint/2010/main" val="616071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CAEAE96-855E-42B1-8DE9-9C9E68DE18C5}" type="slidenum">
              <a:rPr lang="fr-FR" smtClean="0"/>
              <a:pPr/>
              <a:t>9</a:t>
            </a:fld>
            <a:endParaRPr lang="fr-FR"/>
          </a:p>
        </p:txBody>
      </p:sp>
      <p:pic>
        <p:nvPicPr>
          <p:cNvPr id="3" name="Рисунок 2"/>
          <p:cNvPicPr>
            <a:picLocks noChangeAspect="1"/>
          </p:cNvPicPr>
          <p:nvPr/>
        </p:nvPicPr>
        <p:blipFill>
          <a:blip r:embed="rId2"/>
          <a:stretch>
            <a:fillRect/>
          </a:stretch>
        </p:blipFill>
        <p:spPr>
          <a:xfrm>
            <a:off x="2652" y="6050160"/>
            <a:ext cx="9138696" cy="83522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836712"/>
            <a:ext cx="1248051" cy="125883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9762" y="836712"/>
            <a:ext cx="1248051" cy="125883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1535" y="840443"/>
            <a:ext cx="1244352" cy="1255099"/>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839" y="2636912"/>
            <a:ext cx="1319443" cy="1330838"/>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9712" y="2636912"/>
            <a:ext cx="1368152" cy="1379968"/>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8294" y="2600110"/>
            <a:ext cx="1390834" cy="1402846"/>
          </a:xfrm>
          <a:prstGeom prst="rect">
            <a:avLst/>
          </a:prstGeom>
        </p:spPr>
      </p:pic>
      <p:pic>
        <p:nvPicPr>
          <p:cNvPr id="10" name="Рисунок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9499" y="4350629"/>
            <a:ext cx="1354088" cy="1365783"/>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65997" y="4323750"/>
            <a:ext cx="1428028" cy="1440361"/>
          </a:xfrm>
          <a:prstGeom prst="rect">
            <a:avLst/>
          </a:prstGeom>
        </p:spPr>
      </p:pic>
      <p:pic>
        <p:nvPicPr>
          <p:cNvPr id="12" name="Рисунок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5531" y="4336704"/>
            <a:ext cx="1395766" cy="1407821"/>
          </a:xfrm>
          <a:prstGeom prst="rect">
            <a:avLst/>
          </a:prstGeom>
        </p:spPr>
      </p:pic>
      <p:sp>
        <p:nvSpPr>
          <p:cNvPr id="13" name="TextBox 12"/>
          <p:cNvSpPr txBox="1"/>
          <p:nvPr/>
        </p:nvSpPr>
        <p:spPr>
          <a:xfrm>
            <a:off x="1490245" y="188640"/>
            <a:ext cx="6653937" cy="461665"/>
          </a:xfrm>
          <a:prstGeom prst="rect">
            <a:avLst/>
          </a:prstGeom>
          <a:noFill/>
        </p:spPr>
        <p:txBody>
          <a:bodyPr wrap="none" rtlCol="0">
            <a:spAutoFit/>
          </a:bodyPr>
          <a:lstStyle/>
          <a:p>
            <a:r>
              <a:rPr lang="en-US" sz="2400" b="1" dirty="0"/>
              <a:t>Analysis of </a:t>
            </a:r>
            <a:r>
              <a:rPr lang="en-US" sz="2400" b="1" dirty="0">
                <a:solidFill>
                  <a:srgbClr val="FF0000"/>
                </a:solidFill>
              </a:rPr>
              <a:t>Apoptosis</a:t>
            </a:r>
            <a:r>
              <a:rPr lang="en-US" sz="2400" b="1" dirty="0"/>
              <a:t> and </a:t>
            </a:r>
            <a:r>
              <a:rPr lang="en-US" sz="2400" b="1" dirty="0">
                <a:solidFill>
                  <a:srgbClr val="0070C0"/>
                </a:solidFill>
              </a:rPr>
              <a:t>Cell Cycle </a:t>
            </a:r>
            <a:r>
              <a:rPr lang="en-US" sz="2400" b="1" dirty="0" smtClean="0"/>
              <a:t>of Compounds</a:t>
            </a:r>
            <a:endParaRPr lang="ru-RU" sz="2400" b="1" dirty="0"/>
          </a:p>
        </p:txBody>
      </p:sp>
      <p:sp>
        <p:nvSpPr>
          <p:cNvPr id="14" name="TextBox 13"/>
          <p:cNvSpPr txBox="1"/>
          <p:nvPr/>
        </p:nvSpPr>
        <p:spPr>
          <a:xfrm rot="10800000" flipV="1">
            <a:off x="6953900" y="1852369"/>
            <a:ext cx="2113900" cy="2800767"/>
          </a:xfrm>
          <a:prstGeom prst="rect">
            <a:avLst/>
          </a:prstGeom>
          <a:noFill/>
        </p:spPr>
        <p:txBody>
          <a:bodyPr wrap="square" rtlCol="0">
            <a:spAutoFit/>
          </a:bodyPr>
          <a:lstStyle/>
          <a:p>
            <a:pPr algn="just"/>
            <a:r>
              <a:rPr lang="en-US" sz="1600" dirty="0" smtClean="0"/>
              <a:t>- </a:t>
            </a:r>
            <a:r>
              <a:rPr lang="en-US" sz="1600" b="1" dirty="0" smtClean="0">
                <a:solidFill>
                  <a:srgbClr val="FF0000"/>
                </a:solidFill>
              </a:rPr>
              <a:t>The </a:t>
            </a:r>
            <a:r>
              <a:rPr lang="en-US" sz="1600" b="1" dirty="0">
                <a:solidFill>
                  <a:srgbClr val="FF0000"/>
                </a:solidFill>
              </a:rPr>
              <a:t>test compounds-leaders exhibit pronounced apoptosis-inducing activity</a:t>
            </a:r>
          </a:p>
          <a:p>
            <a:pPr algn="just"/>
            <a:endParaRPr lang="en-US" sz="1600" dirty="0"/>
          </a:p>
          <a:p>
            <a:pPr algn="just"/>
            <a:r>
              <a:rPr lang="en-US" sz="1600" dirty="0" smtClean="0"/>
              <a:t>- </a:t>
            </a:r>
            <a:r>
              <a:rPr lang="en-US" sz="1600" b="1" dirty="0" smtClean="0">
                <a:solidFill>
                  <a:srgbClr val="0070C0"/>
                </a:solidFill>
              </a:rPr>
              <a:t>When </a:t>
            </a:r>
            <a:r>
              <a:rPr lang="en-US" sz="1600" b="1" dirty="0">
                <a:solidFill>
                  <a:srgbClr val="0070C0"/>
                </a:solidFill>
              </a:rPr>
              <a:t>studying the cell cycle, an increase in the cell population in the </a:t>
            </a:r>
            <a:r>
              <a:rPr lang="en-US" sz="1600" b="1" dirty="0" smtClean="0">
                <a:solidFill>
                  <a:srgbClr val="0070C0"/>
                </a:solidFill>
              </a:rPr>
              <a:t>pre-G0 phase was observed</a:t>
            </a:r>
            <a:endParaRPr lang="ru-RU" sz="1600" b="1" dirty="0">
              <a:solidFill>
                <a:srgbClr val="0070C0"/>
              </a:solidFill>
            </a:endParaRPr>
          </a:p>
        </p:txBody>
      </p:sp>
      <p:sp>
        <p:nvSpPr>
          <p:cNvPr id="15" name="TextBox 14"/>
          <p:cNvSpPr txBox="1"/>
          <p:nvPr/>
        </p:nvSpPr>
        <p:spPr>
          <a:xfrm>
            <a:off x="5321722" y="4834693"/>
            <a:ext cx="1632178" cy="369332"/>
          </a:xfrm>
          <a:prstGeom prst="rect">
            <a:avLst/>
          </a:prstGeom>
          <a:noFill/>
        </p:spPr>
        <p:txBody>
          <a:bodyPr wrap="none" rtlCol="0">
            <a:spAutoFit/>
          </a:bodyPr>
          <a:lstStyle/>
          <a:p>
            <a:r>
              <a:rPr lang="en-US" dirty="0" smtClean="0"/>
              <a:t>Compound </a:t>
            </a:r>
            <a:r>
              <a:rPr lang="ru-RU" b="1" dirty="0" smtClean="0"/>
              <a:t>22</a:t>
            </a:r>
            <a:r>
              <a:rPr lang="en-US" b="1" dirty="0" smtClean="0"/>
              <a:t>b</a:t>
            </a:r>
            <a:endParaRPr lang="ru-RU" b="1" dirty="0"/>
          </a:p>
        </p:txBody>
      </p:sp>
      <p:sp>
        <p:nvSpPr>
          <p:cNvPr id="16" name="TextBox 15"/>
          <p:cNvSpPr txBox="1"/>
          <p:nvPr/>
        </p:nvSpPr>
        <p:spPr>
          <a:xfrm>
            <a:off x="5237837" y="1236172"/>
            <a:ext cx="1632178" cy="369332"/>
          </a:xfrm>
          <a:prstGeom prst="rect">
            <a:avLst/>
          </a:prstGeom>
          <a:noFill/>
        </p:spPr>
        <p:txBody>
          <a:bodyPr wrap="none" rtlCol="0">
            <a:spAutoFit/>
          </a:bodyPr>
          <a:lstStyle/>
          <a:p>
            <a:r>
              <a:rPr lang="en-US" dirty="0" smtClean="0"/>
              <a:t>Compound </a:t>
            </a:r>
            <a:r>
              <a:rPr lang="ru-RU" b="1" dirty="0" smtClean="0"/>
              <a:t>22</a:t>
            </a:r>
            <a:r>
              <a:rPr lang="en-US" b="1" dirty="0" smtClean="0"/>
              <a:t>b</a:t>
            </a:r>
            <a:endParaRPr lang="ru-RU" b="1" dirty="0"/>
          </a:p>
        </p:txBody>
      </p:sp>
      <p:sp>
        <p:nvSpPr>
          <p:cNvPr id="17" name="TextBox 16"/>
          <p:cNvSpPr txBox="1"/>
          <p:nvPr/>
        </p:nvSpPr>
        <p:spPr>
          <a:xfrm>
            <a:off x="5237837" y="3020558"/>
            <a:ext cx="1608133" cy="369332"/>
          </a:xfrm>
          <a:prstGeom prst="rect">
            <a:avLst/>
          </a:prstGeom>
          <a:noFill/>
        </p:spPr>
        <p:txBody>
          <a:bodyPr wrap="none" rtlCol="0">
            <a:spAutoFit/>
          </a:bodyPr>
          <a:lstStyle/>
          <a:p>
            <a:r>
              <a:rPr lang="en-US" dirty="0" smtClean="0"/>
              <a:t>Compound </a:t>
            </a:r>
            <a:r>
              <a:rPr lang="ru-RU" b="1" dirty="0" smtClean="0"/>
              <a:t>22</a:t>
            </a:r>
            <a:r>
              <a:rPr lang="en-US" b="1" dirty="0"/>
              <a:t>c</a:t>
            </a:r>
            <a:endParaRPr lang="ru-RU" b="1" dirty="0"/>
          </a:p>
        </p:txBody>
      </p:sp>
    </p:spTree>
    <p:extLst>
      <p:ext uri="{BB962C8B-B14F-4D97-AF65-F5344CB8AC3E}">
        <p14:creationId xmlns:p14="http://schemas.microsoft.com/office/powerpoint/2010/main" val="2030077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4114</TotalTime>
  <Words>1411</Words>
  <Application>Microsoft Office PowerPoint</Application>
  <PresentationFormat>Экран (4:3)</PresentationFormat>
  <Paragraphs>121</Paragraphs>
  <Slides>11</Slides>
  <Notes>2</Notes>
  <HiddenSlides>0</HiddenSlides>
  <MMClips>0</MMClips>
  <ScaleCrop>false</ScaleCrop>
  <HeadingPairs>
    <vt:vector size="8" baseType="variant">
      <vt:variant>
        <vt:lpstr>Использованные шрифты</vt:lpstr>
      </vt:variant>
      <vt:variant>
        <vt:i4>4</vt:i4>
      </vt:variant>
      <vt:variant>
        <vt:lpstr>Тема</vt:lpstr>
      </vt:variant>
      <vt:variant>
        <vt:i4>3</vt:i4>
      </vt:variant>
      <vt:variant>
        <vt:lpstr>Внедренные серверы OLE</vt:lpstr>
      </vt:variant>
      <vt:variant>
        <vt:i4>2</vt:i4>
      </vt:variant>
      <vt:variant>
        <vt:lpstr>Заголовки слайдов</vt:lpstr>
      </vt:variant>
      <vt:variant>
        <vt:i4>11</vt:i4>
      </vt:variant>
    </vt:vector>
  </HeadingPairs>
  <TitlesOfParts>
    <vt:vector size="20" baseType="lpstr">
      <vt:lpstr>Arial</vt:lpstr>
      <vt:lpstr>Calibri</vt:lpstr>
      <vt:lpstr>Calibri Light</vt:lpstr>
      <vt:lpstr>Times New Roman</vt:lpstr>
      <vt:lpstr>Office Theme</vt:lpstr>
      <vt:lpstr>Custom Design</vt:lpstr>
      <vt:lpstr>Тема Office</vt:lpstr>
      <vt:lpstr>CS ChemDraw Drawing</vt:lpstr>
      <vt:lpstr>ChemDraw.Document.6.0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Lilya Dzhemileva</cp:lastModifiedBy>
  <cp:revision>113</cp:revision>
  <dcterms:created xsi:type="dcterms:W3CDTF">2015-04-04T09:45:50Z</dcterms:created>
  <dcterms:modified xsi:type="dcterms:W3CDTF">2020-10-30T12:01:47Z</dcterms:modified>
</cp:coreProperties>
</file>